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handoutMasterIdLst>
    <p:handoutMasterId r:id="rId28"/>
  </p:handoutMasterIdLst>
  <p:sldIdLst>
    <p:sldId id="258" r:id="rId2"/>
    <p:sldId id="294" r:id="rId3"/>
    <p:sldId id="272" r:id="rId4"/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93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5" r:id="rId25"/>
    <p:sldId id="296" r:id="rId26"/>
    <p:sldId id="260" r:id="rId2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Avenir" panose="02000503040000020003" pitchFamily="2" charset="0"/>
      <p:regular r:id="rId33"/>
      <p:bold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32"/>
    <a:srgbClr val="1B3473"/>
    <a:srgbClr val="101957"/>
    <a:srgbClr val="152754"/>
    <a:srgbClr val="585543"/>
    <a:srgbClr val="E5E5E6"/>
    <a:srgbClr val="858C93"/>
    <a:srgbClr val="7D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200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71BDB-F41E-4EAA-B767-974EE35E8C8B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50362-B915-44D1-8E32-C0C9AE0AF3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189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1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72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4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9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2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3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4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49BE-A819-9644-9DCF-8BEBE3FB30D1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5667" y="1392999"/>
            <a:ext cx="8212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May 2017 Staff Meeting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5667" y="465667"/>
            <a:ext cx="82126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2017 Annual Conference Overview</a:t>
            </a:r>
          </a:p>
          <a:p>
            <a:endParaRPr lang="en-US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86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585543"/>
                </a:solidFill>
                <a:latin typeface="Avenir" panose="02000503040000020003" pitchFamily="2" charset="0"/>
                <a:cs typeface="Arial" panose="020B0604020202020204" pitchFamily="34" charset="0"/>
              </a:rPr>
              <a:t>What is your number?</a:t>
            </a:r>
          </a:p>
          <a:p>
            <a:endParaRPr lang="en-US" sz="2000" dirty="0">
              <a:solidFill>
                <a:srgbClr val="585543"/>
              </a:solidFill>
              <a:latin typeface="Avenir" panose="02000503040000020003" pitchFamily="2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585543"/>
              </a:solidFill>
              <a:latin typeface="Avenir" panose="02000503040000020003" pitchFamily="2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585543"/>
              </a:solidFill>
              <a:latin typeface="Avenir" panose="02000503040000020003" pitchFamily="2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585543"/>
                </a:solidFill>
                <a:latin typeface="Avenir" panose="02000503040000020003" pitchFamily="2" charset="0"/>
                <a:cs typeface="Arial" panose="020B0604020202020204" pitchFamily="34" charset="0"/>
              </a:rPr>
              <a:t>What is the total number?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6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 Budget</a:t>
            </a:r>
          </a:p>
        </p:txBody>
      </p:sp>
    </p:spTree>
    <p:extLst>
      <p:ext uri="{BB962C8B-B14F-4D97-AF65-F5344CB8AC3E}">
        <p14:creationId xmlns:p14="http://schemas.microsoft.com/office/powerpoint/2010/main" val="287706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it cost?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expenses are non-federal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$120,000 deficit in State Dues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income, AC generates revenues that support all non-federal activities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approves budget and any reductions in expenditures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budget for 2017 is $464,000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Budget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1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</p:spTree>
    <p:extLst>
      <p:ext uri="{BB962C8B-B14F-4D97-AF65-F5344CB8AC3E}">
        <p14:creationId xmlns:p14="http://schemas.microsoft.com/office/powerpoint/2010/main" val="396886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5113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 WEBSITE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(Information galore)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&amp; FAQs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Maps and onsite information on website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AGENDA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(webprogram)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and greatest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Change Sheet – changes reflected in webprogram and app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the CONFERENCE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year with CoreApps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integration with Confex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 across all of your devices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handouts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attendees and new directory (attendees must self identify)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26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onsite communication tool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 group –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for AV Help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your room location and issue (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Room 410C, problem with projector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 algn="l">
              <a:buFont typeface="Arial"/>
              <a:buChar char="•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packed and labeled by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24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truck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document for load list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ship anything to AC - Emergency ship to yourself at hotel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your computer on at the office</a:t>
            </a: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8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446019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 your flight and hotel dates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&amp; tax charged to master, credit card for incidentals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hotels for staff – The Inn at 500 and The Grove Hotel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staying additional night(s) are on their own for room charge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Tons of food options nearby, includes a Trader Joes 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5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Reimbursement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ALL receipts charged to CSTE credit card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ALL receipts for anything over $50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Accounting will accept photos of receipts, but original preferred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Meals or any travel items charged for a group to one card can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reimbursements 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77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Payroll and Credit Time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Time Limits for exempt employees increased during AC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12 hours per day on Saturday and Sunday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 hours per day on Monday – Wednesday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hours maximum carryover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 for non-exempt employees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your supervisor regarding support expectations and travel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Leave no longer awarded the Friday after the AC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81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</p:spTree>
    <p:extLst>
      <p:ext uri="{BB962C8B-B14F-4D97-AF65-F5344CB8AC3E}">
        <p14:creationId xmlns:p14="http://schemas.microsoft.com/office/powerpoint/2010/main" val="1764564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traveling on Friday and Saturday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set-up will occur on Saturday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AV Team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 cell number and WhatsApp Help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Confex staff onsite for support this year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Tracy and Andy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Tracy will conduct a Moderator training on Confex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Exhibitors and Sponsors set-up on Saturday afternoon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Sponsors and 5 Exhibitors not including RCKMS or CSTE 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54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64" y="1263082"/>
            <a:ext cx="5672476" cy="497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24261" y="1474237"/>
            <a:ext cx="2096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= The Inn at 500</a:t>
            </a:r>
          </a:p>
          <a:p>
            <a:r>
              <a:rPr lang="en-US" dirty="0"/>
              <a:t>2 = The Grove Hotel</a:t>
            </a:r>
          </a:p>
          <a:p>
            <a:r>
              <a:rPr lang="en-US" dirty="0"/>
              <a:t>3 = Boise Centre</a:t>
            </a:r>
          </a:p>
          <a:p>
            <a:r>
              <a:rPr lang="en-US" dirty="0"/>
              <a:t>4 = Basque Block </a:t>
            </a:r>
          </a:p>
        </p:txBody>
      </p:sp>
    </p:spTree>
    <p:extLst>
      <p:ext uri="{BB962C8B-B14F-4D97-AF65-F5344CB8AC3E}">
        <p14:creationId xmlns:p14="http://schemas.microsoft.com/office/powerpoint/2010/main" val="3519776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name badges printed onsite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 from all available staff with line directions and refill supplies on Sunday and Monday mornings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 staff float between rooms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Business Office / Speaker Ready / Position Statement Office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Staff support Speaker Ready  Area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CSTE Interns Mia and Meghan support Position Statements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Shuttle service Sunday – Wednesday, schedule and routes with hotels on website, pocket agenda and app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74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Plenary, networking hall, registration, workshops and breakouts at Boise Centre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Rooms in Boise Centre East are numbers (400+) other rooms are in Boise Centre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Roundtables at Boise Centre &amp; The Grove Hotel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workshop (AMD), fellowship graduation, banquet &amp; business meeting at The Grove Hotel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reception at The Basque Block (directly across street from Boise Centre)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2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105866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campaign during the conference #CSTE2017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prizes awarded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Photographer at graduation, reception, banquet and plenary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Team will coordinate schedule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Epi Headshots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 Graduation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Reserved seating for fellows and speakers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Reception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Reserved seating for staff attending, Board, past presidents &amp; VIPs at banquet 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Events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54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New or Important Info</a:t>
            </a:r>
          </a:p>
        </p:txBody>
      </p:sp>
    </p:spTree>
    <p:extLst>
      <p:ext uri="{BB962C8B-B14F-4D97-AF65-F5344CB8AC3E}">
        <p14:creationId xmlns:p14="http://schemas.microsoft.com/office/powerpoint/2010/main" val="2407400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order anything for a meeting onsite from the hotel or convention center, see Beverly or ask our AV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ask bellman from hotel to bring items over to the convention center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bring anything into convention center that you can’t carry in your hands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wear you name badge at all times, security at convention center will check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Complimentary wireless in Boise Centre only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New or Important Info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9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process to upload breakout presentations for availability and recording in meeting rooms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deadline is Friday, May 26 (system will close)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Onsite no later than 24 hours prior to session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in room, upload in system not on desktop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Laptops will be preloaded with presentations just for that room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presentation to start and recording will start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on last slide for Q&amp;A for recording to continue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handout feature for Sunday agendas, poster and roundtable handouts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training onsite for moderators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Moderator onsite guide as handout at desk, in app and in meeting room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New or Important Info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03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Sponsors with AM or PM roundtable sessions and booths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Exhibitor booths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Badges and Sunday Sessions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Coded name badges and sign-in sheets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 of CSTE at ALL times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New or Important Info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96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Elections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May 4, Close May 18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Election Open May 25, Close June 2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need Third Election after conference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Dues Adjustment Proposal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individual Active and Associate member dues by $10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tiers from 5 to 8 and dues by $500 each level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at Business Meeting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review (Clay)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Statement review (Meredith/Dhara)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Awards (Jennifer)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review (Jessica A.)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New or Important Info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04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lvl="1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Questions????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36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2"/>
                </a:solidFill>
              </a:rPr>
              <a:t>C</a:t>
            </a:r>
            <a:r>
              <a:rPr lang="en-US" sz="4000" dirty="0">
                <a:solidFill>
                  <a:schemeClr val="tx2"/>
                </a:solidFill>
              </a:rPr>
              <a:t>ommitment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to</a:t>
            </a:r>
            <a:r>
              <a:rPr lang="en-US" sz="4000" dirty="0"/>
              <a:t> </a:t>
            </a:r>
            <a:r>
              <a:rPr lang="en-US" sz="6000" b="1" dirty="0">
                <a:solidFill>
                  <a:schemeClr val="tx2"/>
                </a:solidFill>
              </a:rPr>
              <a:t>S</a:t>
            </a:r>
            <a:r>
              <a:rPr lang="en-US" sz="4000" dirty="0">
                <a:solidFill>
                  <a:schemeClr val="tx2"/>
                </a:solidFill>
              </a:rPr>
              <a:t>ervice</a:t>
            </a:r>
            <a:r>
              <a:rPr lang="en-US" sz="4000" dirty="0">
                <a:solidFill>
                  <a:schemeClr val="accent1"/>
                </a:solidFill>
              </a:rPr>
              <a:t>,</a:t>
            </a:r>
            <a:r>
              <a:rPr lang="en-US" sz="4000" dirty="0"/>
              <a:t> </a:t>
            </a:r>
          </a:p>
          <a:p>
            <a:r>
              <a:rPr lang="en-US" sz="6000" b="1" dirty="0">
                <a:solidFill>
                  <a:schemeClr val="tx2"/>
                </a:solidFill>
              </a:rPr>
              <a:t>T</a:t>
            </a:r>
            <a:r>
              <a:rPr lang="en-US" sz="4000" dirty="0">
                <a:solidFill>
                  <a:schemeClr val="tx2"/>
                </a:solidFill>
              </a:rPr>
              <a:t>eamwork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and</a:t>
            </a:r>
            <a:r>
              <a:rPr lang="en-US" sz="4000" dirty="0"/>
              <a:t> </a:t>
            </a:r>
            <a:r>
              <a:rPr lang="en-US" sz="6000" b="1" dirty="0">
                <a:solidFill>
                  <a:schemeClr val="tx2"/>
                </a:solidFill>
              </a:rPr>
              <a:t>E</a:t>
            </a:r>
            <a:r>
              <a:rPr lang="en-US" sz="4000" dirty="0">
                <a:solidFill>
                  <a:schemeClr val="tx2"/>
                </a:solidFill>
              </a:rPr>
              <a:t>xcellence</a:t>
            </a:r>
            <a:r>
              <a:rPr lang="en-US" sz="4000" dirty="0"/>
              <a:t> 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through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tx2"/>
                </a:solidFill>
              </a:rPr>
              <a:t>Integrity</a:t>
            </a:r>
            <a:r>
              <a:rPr lang="en-US" sz="4000" dirty="0">
                <a:solidFill>
                  <a:schemeClr val="accent1"/>
                </a:solidFill>
              </a:rPr>
              <a:t>, and </a:t>
            </a:r>
            <a:r>
              <a:rPr lang="en-US" sz="4000" dirty="0">
                <a:solidFill>
                  <a:schemeClr val="tx2"/>
                </a:solidFill>
              </a:rPr>
              <a:t>Respect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for all.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CSTE Values 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7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bchristner@cste.org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975</Words>
  <Application>Microsoft Office PowerPoint</Application>
  <PresentationFormat>On-screen Show (4:3)</PresentationFormat>
  <Paragraphs>179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Calibri</vt:lpstr>
      <vt:lpstr>Arial MT</vt:lpstr>
      <vt:lpstr>Arial</vt:lpstr>
      <vt:lpstr>Arial-Mdm-FC</vt:lpstr>
      <vt:lpstr>Arial-Lgt-FC</vt:lpstr>
      <vt:lpstr>Avenir</vt:lpstr>
      <vt:lpstr>Office Theme</vt:lpstr>
      <vt:lpstr>PowerPoint Presentation</vt:lpstr>
      <vt:lpstr>PowerPoint Presentation</vt:lpstr>
      <vt:lpstr>PowerPoint Presentation</vt:lpstr>
      <vt:lpstr>Budget</vt:lpstr>
      <vt:lpstr>PowerPoint Presentation</vt:lpstr>
      <vt:lpstr>Before You Arrive</vt:lpstr>
      <vt:lpstr>Before You Arrive</vt:lpstr>
      <vt:lpstr>PowerPoint Presentation</vt:lpstr>
      <vt:lpstr>Travel</vt:lpstr>
      <vt:lpstr>Travel</vt:lpstr>
      <vt:lpstr>Travel</vt:lpstr>
      <vt:lpstr>PowerPoint Presentation</vt:lpstr>
      <vt:lpstr>Onsite Set-Up</vt:lpstr>
      <vt:lpstr>Onsite Set-Up</vt:lpstr>
      <vt:lpstr>Onsite Set-Up</vt:lpstr>
      <vt:lpstr>Onsite Set-Up</vt:lpstr>
      <vt:lpstr>PowerPoint Presentation</vt:lpstr>
      <vt:lpstr>Events</vt:lpstr>
      <vt:lpstr>PowerPoint Presentation</vt:lpstr>
      <vt:lpstr>New or Important Info</vt:lpstr>
      <vt:lpstr>New or Important Info</vt:lpstr>
      <vt:lpstr>New or Important Info</vt:lpstr>
      <vt:lpstr>New or Important Info</vt:lpstr>
      <vt:lpstr>PowerPoint Presentation</vt:lpstr>
      <vt:lpstr>CSTE Values </vt:lpstr>
      <vt:lpstr>PowerPoint Presentation</vt:lpstr>
    </vt:vector>
  </TitlesOfParts>
  <Company>The Visualab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Freelance Computer</dc:creator>
  <cp:lastModifiedBy>Beverly Christner</cp:lastModifiedBy>
  <cp:revision>131</cp:revision>
  <cp:lastPrinted>2016-05-03T16:22:31Z</cp:lastPrinted>
  <dcterms:created xsi:type="dcterms:W3CDTF">2015-03-23T16:45:50Z</dcterms:created>
  <dcterms:modified xsi:type="dcterms:W3CDTF">2017-05-04T11:59:37Z</dcterms:modified>
</cp:coreProperties>
</file>