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64" r:id="rId6"/>
    <p:sldId id="259" r:id="rId7"/>
    <p:sldId id="261" r:id="rId8"/>
    <p:sldId id="262" r:id="rId9"/>
    <p:sldId id="263" r:id="rId10"/>
    <p:sldId id="265" r:id="rId11"/>
    <p:sldId id="266" r:id="rId12"/>
    <p:sldId id="267" r:id="rId13"/>
    <p:sldId id="268" r:id="rId14"/>
    <p:sldId id="269" r:id="rId15"/>
    <p:sldId id="270" r:id="rId16"/>
    <p:sldId id="276" r:id="rId17"/>
    <p:sldId id="271"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4" autoAdjust="0"/>
    <p:restoredTop sz="94660"/>
  </p:normalViewPr>
  <p:slideViewPr>
    <p:cSldViewPr snapToGrid="0">
      <p:cViewPr varScale="1">
        <p:scale>
          <a:sx n="53" d="100"/>
          <a:sy n="53" d="100"/>
        </p:scale>
        <p:origin x="235"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CEFE-5E8B-4293-AC25-7E52FA46E7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C82837-EE30-4D9C-BE90-EFE3E09457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E0F5BD-8C7A-4322-8A18-2188E69B6CBE}"/>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335F6A3A-7C67-48FC-8820-7A7D7EEB2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CA885-D4AC-4304-BFB2-45AB9358D1D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63820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50D1-18B2-408A-818F-CCF8541F2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ECD4A0-3246-4044-B2EC-2EE51E2BDE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E2331-3B37-4058-9322-E19A9B1F671E}"/>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4E1AF596-1DBE-49FE-BE0A-72FC50B95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538CD-40DB-410F-BFFD-879CD82D534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031835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2FA148-BD62-4A71-8266-2E6C3D8AB1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FF2680-1F6D-460C-B936-8D9B5F7A6E6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442BA-F9E0-450C-BF39-88D643D13042}"/>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96A41F27-E0CE-4D92-A07D-9C7D44354D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71DD0-DDA2-4BBF-9545-1A896480530A}"/>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00750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03B2-B037-461A-865E-0B61E5C63B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0C3F5-E6D6-42EC-AF77-2E869BE3CF7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D7E9C-BCD8-4DDB-974C-CF6FF69886BF}"/>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1EE7FE35-8327-40EB-BADA-E3630C2AD7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2A98F2-7AED-4C60-994C-A54BC64AA65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992129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32B0-052E-4FA9-8591-D690D4F57A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FF11E2-39A7-4EE6-B981-2AB24E954D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196D4D-9B5F-4990-8A2E-3342B2E66C2C}"/>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27A11913-DA0A-4144-AD04-638D67F94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FDC810-B0D0-4B81-AE3C-F743E51F5E9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190152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EA4E-D5A0-486B-BE81-6A32FBE497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244C00-92B2-4F0C-A0A3-5C8290E9EE7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5BC017-3873-47B6-A030-6108D9D66B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251620-A5F3-4F2A-BB7D-590E2EB5C016}"/>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6" name="Footer Placeholder 5">
            <a:extLst>
              <a:ext uri="{FF2B5EF4-FFF2-40B4-BE49-F238E27FC236}">
                <a16:creationId xmlns:a16="http://schemas.microsoft.com/office/drawing/2014/main" id="{4CC3D423-859B-4837-8D31-C55198870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1B212-01C0-4AE8-B455-A35F0A0C400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53774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92AA-A6A1-4283-B8FF-7A2C71C21E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3F1FB9-391B-4689-82F6-5D2932FF4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6E0436-BDA3-414A-BC9D-CE97B8CBADF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48DDAF-1AA7-45A4-AFA9-7ABED408EC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19A7F7-4D57-405D-B8A5-A84760DB24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DA7586-5DEA-4B81-943E-457BDAE01B49}"/>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8" name="Footer Placeholder 7">
            <a:extLst>
              <a:ext uri="{FF2B5EF4-FFF2-40B4-BE49-F238E27FC236}">
                <a16:creationId xmlns:a16="http://schemas.microsoft.com/office/drawing/2014/main" id="{72A9FBAE-C08F-476C-8784-B513A1A465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A32BC5-FA8B-4CFB-8116-72E9D9835D8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107735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B87B9-4BA4-4E5A-8829-5C4B8EF2A8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31A7BF-0A1C-4B34-8FC8-50DAA8CB61AA}"/>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4" name="Footer Placeholder 3">
            <a:extLst>
              <a:ext uri="{FF2B5EF4-FFF2-40B4-BE49-F238E27FC236}">
                <a16:creationId xmlns:a16="http://schemas.microsoft.com/office/drawing/2014/main" id="{716600B2-2B96-40E7-8652-05CDB3D4B6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FC38CD-F077-4269-8F0A-05D45B62CB46}"/>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64728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537C3B-E7F3-440A-A46C-E9780920B9E7}"/>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3" name="Footer Placeholder 2">
            <a:extLst>
              <a:ext uri="{FF2B5EF4-FFF2-40B4-BE49-F238E27FC236}">
                <a16:creationId xmlns:a16="http://schemas.microsoft.com/office/drawing/2014/main" id="{D1DEA1E5-A890-40C1-8940-7FEF9D33B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FB8008-1B05-4B1A-BFE1-8BB0E82C45B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85980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C952-E263-48D2-9B21-0A9C8AB184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3FF85E-B580-4011-86B7-FCFBE4E84E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C37669-B37A-40F9-974A-210045CFA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AFBEC2-08F1-421F-B97D-33B46D1A842B}"/>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6" name="Footer Placeholder 5">
            <a:extLst>
              <a:ext uri="{FF2B5EF4-FFF2-40B4-BE49-F238E27FC236}">
                <a16:creationId xmlns:a16="http://schemas.microsoft.com/office/drawing/2014/main" id="{A0F4B56B-A70F-4D34-805A-E8986CC8C9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252F1-ADB8-4262-B16E-786BA76D7E1F}"/>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92231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7FAE-5613-4C3A-9DAD-A3BB8CB0F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F6457-7EBD-4C6D-9EEE-D3F27EFD68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6EF3F5-EE5B-429D-AEE1-D37D3FBA6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BF5548-A257-4755-BB32-DA66507226B5}"/>
              </a:ext>
            </a:extLst>
          </p:cNvPr>
          <p:cNvSpPr>
            <a:spLocks noGrp="1"/>
          </p:cNvSpPr>
          <p:nvPr>
            <p:ph type="dt" sz="half" idx="10"/>
          </p:nvPr>
        </p:nvSpPr>
        <p:spPr/>
        <p:txBody>
          <a:bodyPr/>
          <a:lstStyle/>
          <a:p>
            <a:fld id="{7DB12B1F-BFDF-4352-BDFE-7AEAB393F3F2}" type="datetimeFigureOut">
              <a:rPr lang="en-US" smtClean="0"/>
              <a:t>11/1/2017</a:t>
            </a:fld>
            <a:endParaRPr lang="en-US"/>
          </a:p>
        </p:txBody>
      </p:sp>
      <p:sp>
        <p:nvSpPr>
          <p:cNvPr id="6" name="Footer Placeholder 5">
            <a:extLst>
              <a:ext uri="{FF2B5EF4-FFF2-40B4-BE49-F238E27FC236}">
                <a16:creationId xmlns:a16="http://schemas.microsoft.com/office/drawing/2014/main" id="{D10DC5E3-473A-43BC-90BC-24ABCA48D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6C7BAD-188F-4D84-886A-8ABB81DA9CA9}"/>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2800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AC9811-F2D4-4E33-A27F-64D6F077E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600984-C095-4040-B015-E5C4AA5E9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20B97-B430-4813-87B0-0F71DC10C7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12B1F-BFDF-4352-BDFE-7AEAB393F3F2}" type="datetimeFigureOut">
              <a:rPr lang="en-US" smtClean="0"/>
              <a:t>11/1/2017</a:t>
            </a:fld>
            <a:endParaRPr lang="en-US"/>
          </a:p>
        </p:txBody>
      </p:sp>
      <p:sp>
        <p:nvSpPr>
          <p:cNvPr id="5" name="Footer Placeholder 4">
            <a:extLst>
              <a:ext uri="{FF2B5EF4-FFF2-40B4-BE49-F238E27FC236}">
                <a16:creationId xmlns:a16="http://schemas.microsoft.com/office/drawing/2014/main" id="{9A90DA97-B614-47B5-8F54-7070C94672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61F646-31F6-48A0-9235-05A0FEDD64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3DA63-0ED8-489B-8DF0-A256F69BF2E1}" type="slidenum">
              <a:rPr lang="en-US" smtClean="0"/>
              <a:t>‹#›</a:t>
            </a:fld>
            <a:endParaRPr lang="en-US"/>
          </a:p>
        </p:txBody>
      </p:sp>
    </p:spTree>
    <p:extLst>
      <p:ext uri="{BB962C8B-B14F-4D97-AF65-F5344CB8AC3E}">
        <p14:creationId xmlns:p14="http://schemas.microsoft.com/office/powerpoint/2010/main" val="396451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C1DCD-8047-4829-A09B-9F5C39D4A49E}"/>
              </a:ext>
            </a:extLst>
          </p:cNvPr>
          <p:cNvSpPr>
            <a:spLocks noGrp="1"/>
          </p:cNvSpPr>
          <p:nvPr>
            <p:ph type="ctrTitle"/>
          </p:nvPr>
        </p:nvSpPr>
        <p:spPr/>
        <p:txBody>
          <a:bodyPr>
            <a:normAutofit fontScale="90000"/>
          </a:bodyPr>
          <a:lstStyle/>
          <a:p>
            <a:r>
              <a:rPr lang="en-US" dirty="0"/>
              <a:t>2018 CSTE Annual Conference</a:t>
            </a:r>
            <a:br>
              <a:rPr lang="en-US" dirty="0"/>
            </a:br>
            <a:r>
              <a:rPr lang="en-US" dirty="0"/>
              <a:t>CE Overview</a:t>
            </a:r>
          </a:p>
        </p:txBody>
      </p:sp>
      <p:sp>
        <p:nvSpPr>
          <p:cNvPr id="3" name="Subtitle 2">
            <a:extLst>
              <a:ext uri="{FF2B5EF4-FFF2-40B4-BE49-F238E27FC236}">
                <a16:creationId xmlns:a16="http://schemas.microsoft.com/office/drawing/2014/main" id="{7A0A0347-B830-471A-88D3-8B0F4836115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6182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A73650-7248-48E5-9029-4A9A86C785CB}"/>
              </a:ext>
            </a:extLst>
          </p:cNvPr>
          <p:cNvPicPr>
            <a:picLocks noChangeAspect="1"/>
          </p:cNvPicPr>
          <p:nvPr/>
        </p:nvPicPr>
        <p:blipFill>
          <a:blip r:embed="rId2"/>
          <a:stretch>
            <a:fillRect/>
          </a:stretch>
        </p:blipFill>
        <p:spPr>
          <a:xfrm>
            <a:off x="452456" y="2339788"/>
            <a:ext cx="11367048" cy="3848779"/>
          </a:xfrm>
          <a:prstGeom prst="rect">
            <a:avLst/>
          </a:prstGeom>
        </p:spPr>
      </p:pic>
      <p:sp>
        <p:nvSpPr>
          <p:cNvPr id="3" name="TextBox 2">
            <a:extLst>
              <a:ext uri="{FF2B5EF4-FFF2-40B4-BE49-F238E27FC236}">
                <a16:creationId xmlns:a16="http://schemas.microsoft.com/office/drawing/2014/main" id="{A859E172-12A4-4F3B-9F2F-D61D7B083C4C}"/>
              </a:ext>
            </a:extLst>
          </p:cNvPr>
          <p:cNvSpPr txBox="1"/>
          <p:nvPr/>
        </p:nvSpPr>
        <p:spPr>
          <a:xfrm>
            <a:off x="972309" y="578224"/>
            <a:ext cx="10327341" cy="769441"/>
          </a:xfrm>
          <a:prstGeom prst="rect">
            <a:avLst/>
          </a:prstGeom>
          <a:noFill/>
        </p:spPr>
        <p:txBody>
          <a:bodyPr wrap="square" rtlCol="0">
            <a:spAutoFit/>
          </a:bodyPr>
          <a:lstStyle/>
          <a:p>
            <a:r>
              <a:rPr lang="en-US" sz="4400" dirty="0"/>
              <a:t>Attachment 6 Tracking</a:t>
            </a:r>
          </a:p>
        </p:txBody>
      </p:sp>
    </p:spTree>
    <p:extLst>
      <p:ext uri="{BB962C8B-B14F-4D97-AF65-F5344CB8AC3E}">
        <p14:creationId xmlns:p14="http://schemas.microsoft.com/office/powerpoint/2010/main" val="3969128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7A9A7D-5FFE-4336-8E85-3D19EE4A75C4}"/>
              </a:ext>
            </a:extLst>
          </p:cNvPr>
          <p:cNvPicPr>
            <a:picLocks noChangeAspect="1"/>
          </p:cNvPicPr>
          <p:nvPr/>
        </p:nvPicPr>
        <p:blipFill>
          <a:blip r:embed="rId2"/>
          <a:stretch>
            <a:fillRect/>
          </a:stretch>
        </p:blipFill>
        <p:spPr>
          <a:xfrm>
            <a:off x="0" y="1768493"/>
            <a:ext cx="12959097" cy="2989821"/>
          </a:xfrm>
          <a:prstGeom prst="rect">
            <a:avLst/>
          </a:prstGeom>
        </p:spPr>
      </p:pic>
      <p:pic>
        <p:nvPicPr>
          <p:cNvPr id="3" name="Picture 2">
            <a:extLst>
              <a:ext uri="{FF2B5EF4-FFF2-40B4-BE49-F238E27FC236}">
                <a16:creationId xmlns:a16="http://schemas.microsoft.com/office/drawing/2014/main" id="{8E564B22-8486-4EFA-B0EB-E2AC45C5067B}"/>
              </a:ext>
            </a:extLst>
          </p:cNvPr>
          <p:cNvPicPr>
            <a:picLocks noChangeAspect="1"/>
          </p:cNvPicPr>
          <p:nvPr/>
        </p:nvPicPr>
        <p:blipFill>
          <a:blip r:embed="rId3"/>
          <a:stretch>
            <a:fillRect/>
          </a:stretch>
        </p:blipFill>
        <p:spPr>
          <a:xfrm>
            <a:off x="553313" y="468574"/>
            <a:ext cx="5281818" cy="876131"/>
          </a:xfrm>
          <a:prstGeom prst="rect">
            <a:avLst/>
          </a:prstGeom>
        </p:spPr>
      </p:pic>
      <p:sp>
        <p:nvSpPr>
          <p:cNvPr id="4" name="Rectangle 3">
            <a:extLst>
              <a:ext uri="{FF2B5EF4-FFF2-40B4-BE49-F238E27FC236}">
                <a16:creationId xmlns:a16="http://schemas.microsoft.com/office/drawing/2014/main" id="{BE333399-5F34-4714-BC45-526ED4076CFF}"/>
              </a:ext>
            </a:extLst>
          </p:cNvPr>
          <p:cNvSpPr/>
          <p:nvPr/>
        </p:nvSpPr>
        <p:spPr>
          <a:xfrm>
            <a:off x="860611" y="5002306"/>
            <a:ext cx="9386047" cy="1721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Each speaker needs to have their own line.</a:t>
            </a:r>
          </a:p>
          <a:p>
            <a:pPr algn="ctr"/>
            <a:r>
              <a:rPr lang="en-US" dirty="0"/>
              <a:t>Column B - The session title is the title of the workshop.</a:t>
            </a:r>
          </a:p>
          <a:p>
            <a:pPr algn="ctr"/>
            <a:r>
              <a:rPr lang="en-US" dirty="0"/>
              <a:t>Column D - The abstract title cannot be the same as the session title.</a:t>
            </a:r>
          </a:p>
          <a:p>
            <a:pPr algn="ctr"/>
            <a:r>
              <a:rPr lang="en-US" dirty="0"/>
              <a:t>Column D – Write up 2-3 sentences describing what the presenter will discuss.</a:t>
            </a:r>
          </a:p>
          <a:p>
            <a:pPr algn="ctr"/>
            <a:r>
              <a:rPr lang="en-US" dirty="0"/>
              <a:t>Column E – Author names should be listed: </a:t>
            </a:r>
            <a:r>
              <a:rPr lang="en-US" i="1" dirty="0"/>
              <a:t>First, Last, degrees.</a:t>
            </a:r>
            <a:endParaRPr lang="en-US" dirty="0"/>
          </a:p>
        </p:txBody>
      </p:sp>
    </p:spTree>
    <p:extLst>
      <p:ext uri="{BB962C8B-B14F-4D97-AF65-F5344CB8AC3E}">
        <p14:creationId xmlns:p14="http://schemas.microsoft.com/office/powerpoint/2010/main" val="852745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133869-B70B-4F95-80D7-3B3B884146EC}"/>
              </a:ext>
            </a:extLst>
          </p:cNvPr>
          <p:cNvSpPr txBox="1"/>
          <p:nvPr/>
        </p:nvSpPr>
        <p:spPr>
          <a:xfrm>
            <a:off x="1438835" y="1896035"/>
            <a:ext cx="9332259" cy="369332"/>
          </a:xfrm>
          <a:prstGeom prst="rect">
            <a:avLst/>
          </a:prstGeom>
          <a:noFill/>
        </p:spPr>
        <p:txBody>
          <a:bodyPr wrap="square" rtlCol="0">
            <a:spAutoFit/>
          </a:bodyPr>
          <a:lstStyle/>
          <a:p>
            <a:r>
              <a:rPr lang="en-US" dirty="0"/>
              <a:t>Insert screenshot of dropdown teaching methods and learning outcomes</a:t>
            </a:r>
          </a:p>
        </p:txBody>
      </p:sp>
      <p:pic>
        <p:nvPicPr>
          <p:cNvPr id="3" name="Picture 2">
            <a:extLst>
              <a:ext uri="{FF2B5EF4-FFF2-40B4-BE49-F238E27FC236}">
                <a16:creationId xmlns:a16="http://schemas.microsoft.com/office/drawing/2014/main" id="{1C3E3B78-3DE4-4A22-BA57-948B99782CB9}"/>
              </a:ext>
            </a:extLst>
          </p:cNvPr>
          <p:cNvPicPr>
            <a:picLocks noChangeAspect="1"/>
          </p:cNvPicPr>
          <p:nvPr/>
        </p:nvPicPr>
        <p:blipFill>
          <a:blip r:embed="rId2"/>
          <a:stretch>
            <a:fillRect/>
          </a:stretch>
        </p:blipFill>
        <p:spPr>
          <a:xfrm>
            <a:off x="359870" y="389964"/>
            <a:ext cx="5200746" cy="862683"/>
          </a:xfrm>
          <a:prstGeom prst="rect">
            <a:avLst/>
          </a:prstGeom>
        </p:spPr>
      </p:pic>
      <p:sp>
        <p:nvSpPr>
          <p:cNvPr id="4" name="Rectangle 3">
            <a:extLst>
              <a:ext uri="{FF2B5EF4-FFF2-40B4-BE49-F238E27FC236}">
                <a16:creationId xmlns:a16="http://schemas.microsoft.com/office/drawing/2014/main" id="{44C26335-4929-4921-AC76-2C6C5634A489}"/>
              </a:ext>
            </a:extLst>
          </p:cNvPr>
          <p:cNvSpPr/>
          <p:nvPr/>
        </p:nvSpPr>
        <p:spPr>
          <a:xfrm>
            <a:off x="2960242" y="4652682"/>
            <a:ext cx="8644570" cy="1546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Column F – Select at least discussion and Q&amp;A. </a:t>
            </a:r>
          </a:p>
          <a:p>
            <a:pPr algn="ctr"/>
            <a:r>
              <a:rPr lang="en-US" dirty="0"/>
              <a:t>Column G – Select all learning outcomes that apply.  All workshops must include: Apply public health practice skills presented in workshops</a:t>
            </a:r>
          </a:p>
          <a:p>
            <a:pPr algn="ctr"/>
            <a:r>
              <a:rPr lang="en-US" dirty="0"/>
              <a:t>Note: You can only select multiple when editing in excel – not in browser.</a:t>
            </a:r>
          </a:p>
          <a:p>
            <a:pPr algn="ctr"/>
            <a:endParaRPr lang="en-US" dirty="0"/>
          </a:p>
        </p:txBody>
      </p:sp>
    </p:spTree>
    <p:extLst>
      <p:ext uri="{BB962C8B-B14F-4D97-AF65-F5344CB8AC3E}">
        <p14:creationId xmlns:p14="http://schemas.microsoft.com/office/powerpoint/2010/main" val="1488632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D713B0-9E95-4005-BE3C-CFE9F1378777}"/>
              </a:ext>
            </a:extLst>
          </p:cNvPr>
          <p:cNvPicPr>
            <a:picLocks noChangeAspect="1"/>
          </p:cNvPicPr>
          <p:nvPr/>
        </p:nvPicPr>
        <p:blipFill>
          <a:blip r:embed="rId2"/>
          <a:stretch>
            <a:fillRect/>
          </a:stretch>
        </p:blipFill>
        <p:spPr>
          <a:xfrm>
            <a:off x="167190" y="201706"/>
            <a:ext cx="2888751" cy="996121"/>
          </a:xfrm>
          <a:prstGeom prst="rect">
            <a:avLst/>
          </a:prstGeom>
        </p:spPr>
      </p:pic>
      <p:pic>
        <p:nvPicPr>
          <p:cNvPr id="3" name="Picture 2">
            <a:extLst>
              <a:ext uri="{FF2B5EF4-FFF2-40B4-BE49-F238E27FC236}">
                <a16:creationId xmlns:a16="http://schemas.microsoft.com/office/drawing/2014/main" id="{73606005-3E7F-46F1-9008-9F80368CE737}"/>
              </a:ext>
            </a:extLst>
          </p:cNvPr>
          <p:cNvPicPr>
            <a:picLocks noChangeAspect="1"/>
          </p:cNvPicPr>
          <p:nvPr/>
        </p:nvPicPr>
        <p:blipFill>
          <a:blip r:embed="rId3"/>
          <a:stretch>
            <a:fillRect/>
          </a:stretch>
        </p:blipFill>
        <p:spPr>
          <a:xfrm>
            <a:off x="0" y="2755465"/>
            <a:ext cx="12192000" cy="1347069"/>
          </a:xfrm>
          <a:prstGeom prst="rect">
            <a:avLst/>
          </a:prstGeom>
        </p:spPr>
      </p:pic>
    </p:spTree>
    <p:extLst>
      <p:ext uri="{BB962C8B-B14F-4D97-AF65-F5344CB8AC3E}">
        <p14:creationId xmlns:p14="http://schemas.microsoft.com/office/powerpoint/2010/main" val="1831403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918DD7-7186-485B-86CB-E1FE8D751192}"/>
              </a:ext>
            </a:extLst>
          </p:cNvPr>
          <p:cNvPicPr>
            <a:picLocks noChangeAspect="1"/>
          </p:cNvPicPr>
          <p:nvPr/>
        </p:nvPicPr>
        <p:blipFill>
          <a:blip r:embed="rId2"/>
          <a:stretch>
            <a:fillRect/>
          </a:stretch>
        </p:blipFill>
        <p:spPr>
          <a:xfrm>
            <a:off x="367319" y="147918"/>
            <a:ext cx="3487175" cy="993845"/>
          </a:xfrm>
          <a:prstGeom prst="rect">
            <a:avLst/>
          </a:prstGeom>
        </p:spPr>
      </p:pic>
      <p:pic>
        <p:nvPicPr>
          <p:cNvPr id="3" name="Picture 2">
            <a:extLst>
              <a:ext uri="{FF2B5EF4-FFF2-40B4-BE49-F238E27FC236}">
                <a16:creationId xmlns:a16="http://schemas.microsoft.com/office/drawing/2014/main" id="{A10FC656-8389-4449-8952-3502EDA5C66C}"/>
              </a:ext>
            </a:extLst>
          </p:cNvPr>
          <p:cNvPicPr>
            <a:picLocks noChangeAspect="1"/>
          </p:cNvPicPr>
          <p:nvPr/>
        </p:nvPicPr>
        <p:blipFill>
          <a:blip r:embed="rId3"/>
          <a:stretch>
            <a:fillRect/>
          </a:stretch>
        </p:blipFill>
        <p:spPr>
          <a:xfrm>
            <a:off x="310536" y="2637675"/>
            <a:ext cx="11570927" cy="1582650"/>
          </a:xfrm>
          <a:prstGeom prst="rect">
            <a:avLst/>
          </a:prstGeom>
        </p:spPr>
      </p:pic>
      <p:sp>
        <p:nvSpPr>
          <p:cNvPr id="4" name="Rectangle 3">
            <a:extLst>
              <a:ext uri="{FF2B5EF4-FFF2-40B4-BE49-F238E27FC236}">
                <a16:creationId xmlns:a16="http://schemas.microsoft.com/office/drawing/2014/main" id="{8FC52283-7E88-4A3B-A9DB-31A8350434A3}"/>
              </a:ext>
            </a:extLst>
          </p:cNvPr>
          <p:cNvSpPr/>
          <p:nvPr/>
        </p:nvSpPr>
        <p:spPr>
          <a:xfrm>
            <a:off x="1089212" y="4598894"/>
            <a:ext cx="7974106" cy="12236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Copy and Paste Columns A-E from “All Speakers” Tab.  </a:t>
            </a:r>
          </a:p>
          <a:p>
            <a:pPr algn="ctr"/>
            <a:r>
              <a:rPr lang="en-US" dirty="0"/>
              <a:t>Do not add new presenters in the “All Speakers Tab.</a:t>
            </a:r>
          </a:p>
        </p:txBody>
      </p:sp>
    </p:spTree>
    <p:extLst>
      <p:ext uri="{BB962C8B-B14F-4D97-AF65-F5344CB8AC3E}">
        <p14:creationId xmlns:p14="http://schemas.microsoft.com/office/powerpoint/2010/main" val="8671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C0F79C-ACFB-48DA-99DB-8276137E7A3E}"/>
              </a:ext>
            </a:extLst>
          </p:cNvPr>
          <p:cNvPicPr>
            <a:picLocks noChangeAspect="1"/>
          </p:cNvPicPr>
          <p:nvPr/>
        </p:nvPicPr>
        <p:blipFill>
          <a:blip r:embed="rId2"/>
          <a:stretch>
            <a:fillRect/>
          </a:stretch>
        </p:blipFill>
        <p:spPr>
          <a:xfrm>
            <a:off x="1186954" y="1250198"/>
            <a:ext cx="4608729" cy="5147959"/>
          </a:xfrm>
          <a:prstGeom prst="rect">
            <a:avLst/>
          </a:prstGeom>
        </p:spPr>
      </p:pic>
      <p:sp>
        <p:nvSpPr>
          <p:cNvPr id="3" name="Rectangle 2">
            <a:extLst>
              <a:ext uri="{FF2B5EF4-FFF2-40B4-BE49-F238E27FC236}">
                <a16:creationId xmlns:a16="http://schemas.microsoft.com/office/drawing/2014/main" id="{50ED1036-9949-4616-92A7-85B0E4ED757C}"/>
              </a:ext>
            </a:extLst>
          </p:cNvPr>
          <p:cNvSpPr/>
          <p:nvPr/>
        </p:nvSpPr>
        <p:spPr>
          <a:xfrm>
            <a:off x="6629400" y="1559859"/>
            <a:ext cx="5217459" cy="3859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dirty="0"/>
              <a:t>Upload each attachment 6 into the share drive folder.</a:t>
            </a:r>
          </a:p>
          <a:p>
            <a:pPr marL="342900" indent="-342900">
              <a:buFont typeface="+mj-lt"/>
              <a:buAutoNum type="arabicPeriod"/>
            </a:pPr>
            <a:r>
              <a:rPr lang="en-US" dirty="0"/>
              <a:t>Name the file (e.g. Jessica C Arrazola).</a:t>
            </a:r>
          </a:p>
          <a:p>
            <a:pPr marL="342900" indent="-342900">
              <a:buFont typeface="+mj-lt"/>
              <a:buAutoNum type="arabicPeriod"/>
            </a:pPr>
            <a:r>
              <a:rPr lang="en-US" dirty="0"/>
              <a:t>Note the file has been uploaded in the “All Speakers” tab.</a:t>
            </a:r>
          </a:p>
        </p:txBody>
      </p:sp>
    </p:spTree>
    <p:extLst>
      <p:ext uri="{BB962C8B-B14F-4D97-AF65-F5344CB8AC3E}">
        <p14:creationId xmlns:p14="http://schemas.microsoft.com/office/powerpoint/2010/main" val="2491288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A5FC0-1F76-4568-AEAC-DFF83E7AE1A4}"/>
              </a:ext>
            </a:extLst>
          </p:cNvPr>
          <p:cNvSpPr>
            <a:spLocks noGrp="1"/>
          </p:cNvSpPr>
          <p:nvPr>
            <p:ph type="title"/>
          </p:nvPr>
        </p:nvSpPr>
        <p:spPr/>
        <p:txBody>
          <a:bodyPr/>
          <a:lstStyle/>
          <a:p>
            <a:r>
              <a:rPr lang="en-US" dirty="0"/>
              <a:t>Attachment 8</a:t>
            </a:r>
          </a:p>
        </p:txBody>
      </p:sp>
      <p:sp>
        <p:nvSpPr>
          <p:cNvPr id="3" name="Content Placeholder 2">
            <a:extLst>
              <a:ext uri="{FF2B5EF4-FFF2-40B4-BE49-F238E27FC236}">
                <a16:creationId xmlns:a16="http://schemas.microsoft.com/office/drawing/2014/main" id="{643E8A57-2CD8-45CA-BAF1-ADDAA502A051}"/>
              </a:ext>
            </a:extLst>
          </p:cNvPr>
          <p:cNvSpPr>
            <a:spLocks noGrp="1"/>
          </p:cNvSpPr>
          <p:nvPr>
            <p:ph idx="1"/>
          </p:nvPr>
        </p:nvSpPr>
        <p:spPr/>
        <p:txBody>
          <a:bodyPr/>
          <a:lstStyle/>
          <a:p>
            <a:r>
              <a:rPr lang="en-US" dirty="0"/>
              <a:t>How to complete Attachment 8</a:t>
            </a:r>
          </a:p>
        </p:txBody>
      </p:sp>
    </p:spTree>
    <p:extLst>
      <p:ext uri="{BB962C8B-B14F-4D97-AF65-F5344CB8AC3E}">
        <p14:creationId xmlns:p14="http://schemas.microsoft.com/office/powerpoint/2010/main" val="1138213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D9E3FF-5BA4-4563-ADF8-F89BDDAAD20F}"/>
              </a:ext>
            </a:extLst>
          </p:cNvPr>
          <p:cNvPicPr>
            <a:picLocks noChangeAspect="1"/>
          </p:cNvPicPr>
          <p:nvPr/>
        </p:nvPicPr>
        <p:blipFill>
          <a:blip r:embed="rId2"/>
          <a:stretch>
            <a:fillRect/>
          </a:stretch>
        </p:blipFill>
        <p:spPr>
          <a:xfrm>
            <a:off x="277378" y="1611202"/>
            <a:ext cx="11686022" cy="3163803"/>
          </a:xfrm>
          <a:prstGeom prst="rect">
            <a:avLst/>
          </a:prstGeom>
        </p:spPr>
      </p:pic>
      <p:sp>
        <p:nvSpPr>
          <p:cNvPr id="4" name="Rectangle 3">
            <a:extLst>
              <a:ext uri="{FF2B5EF4-FFF2-40B4-BE49-F238E27FC236}">
                <a16:creationId xmlns:a16="http://schemas.microsoft.com/office/drawing/2014/main" id="{2B4E10C5-05A2-46EA-8F82-AC52631F5194}"/>
              </a:ext>
            </a:extLst>
          </p:cNvPr>
          <p:cNvSpPr/>
          <p:nvPr/>
        </p:nvSpPr>
        <p:spPr>
          <a:xfrm>
            <a:off x="1869141" y="5015753"/>
            <a:ext cx="8686800" cy="16405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Complete your contact information.</a:t>
            </a:r>
          </a:p>
          <a:p>
            <a:pPr algn="ctr"/>
            <a:r>
              <a:rPr lang="en-US" dirty="0"/>
              <a:t>Select “other planner.”</a:t>
            </a:r>
          </a:p>
        </p:txBody>
      </p:sp>
    </p:spTree>
    <p:extLst>
      <p:ext uri="{BB962C8B-B14F-4D97-AF65-F5344CB8AC3E}">
        <p14:creationId xmlns:p14="http://schemas.microsoft.com/office/powerpoint/2010/main" val="739125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7A7E2C-B9C4-412F-A395-F8B74BF5FF14}"/>
              </a:ext>
            </a:extLst>
          </p:cNvPr>
          <p:cNvPicPr>
            <a:picLocks noChangeAspect="1"/>
          </p:cNvPicPr>
          <p:nvPr/>
        </p:nvPicPr>
        <p:blipFill>
          <a:blip r:embed="rId2"/>
          <a:stretch>
            <a:fillRect/>
          </a:stretch>
        </p:blipFill>
        <p:spPr>
          <a:xfrm>
            <a:off x="0" y="1143000"/>
            <a:ext cx="12547636" cy="3565650"/>
          </a:xfrm>
          <a:prstGeom prst="rect">
            <a:avLst/>
          </a:prstGeom>
        </p:spPr>
      </p:pic>
      <p:sp>
        <p:nvSpPr>
          <p:cNvPr id="3" name="Rectangle 2">
            <a:extLst>
              <a:ext uri="{FF2B5EF4-FFF2-40B4-BE49-F238E27FC236}">
                <a16:creationId xmlns:a16="http://schemas.microsoft.com/office/drawing/2014/main" id="{9A8BFA6A-74D7-4B27-8073-9D5FA2D4BC4F}"/>
              </a:ext>
            </a:extLst>
          </p:cNvPr>
          <p:cNvSpPr/>
          <p:nvPr/>
        </p:nvSpPr>
        <p:spPr>
          <a:xfrm>
            <a:off x="457200" y="4988859"/>
            <a:ext cx="10932459" cy="13850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 – select yes.</a:t>
            </a:r>
          </a:p>
          <a:p>
            <a:pPr algn="ctr"/>
            <a:r>
              <a:rPr lang="en-US" dirty="0"/>
              <a:t>#2-4 as appropriate.  #4 expertise can be the track subject area.</a:t>
            </a:r>
          </a:p>
        </p:txBody>
      </p:sp>
    </p:spTree>
    <p:extLst>
      <p:ext uri="{BB962C8B-B14F-4D97-AF65-F5344CB8AC3E}">
        <p14:creationId xmlns:p14="http://schemas.microsoft.com/office/powerpoint/2010/main" val="2462898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A4268E-3320-4904-A914-E4E15F991E62}"/>
              </a:ext>
            </a:extLst>
          </p:cNvPr>
          <p:cNvPicPr>
            <a:picLocks noChangeAspect="1"/>
          </p:cNvPicPr>
          <p:nvPr/>
        </p:nvPicPr>
        <p:blipFill>
          <a:blip r:embed="rId2"/>
          <a:stretch>
            <a:fillRect/>
          </a:stretch>
        </p:blipFill>
        <p:spPr>
          <a:xfrm>
            <a:off x="193945" y="282388"/>
            <a:ext cx="11998055" cy="3999351"/>
          </a:xfrm>
          <a:prstGeom prst="rect">
            <a:avLst/>
          </a:prstGeom>
        </p:spPr>
      </p:pic>
      <p:sp>
        <p:nvSpPr>
          <p:cNvPr id="3" name="Rectangle 2">
            <a:extLst>
              <a:ext uri="{FF2B5EF4-FFF2-40B4-BE49-F238E27FC236}">
                <a16:creationId xmlns:a16="http://schemas.microsoft.com/office/drawing/2014/main" id="{2CA55BCC-9477-45F9-B2B8-C2F35E71C61A}"/>
              </a:ext>
            </a:extLst>
          </p:cNvPr>
          <p:cNvSpPr/>
          <p:nvPr/>
        </p:nvSpPr>
        <p:spPr>
          <a:xfrm>
            <a:off x="726141" y="4545106"/>
            <a:ext cx="10448365" cy="1761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Indicate if you have a conflict of interest that requires a disclosure.</a:t>
            </a:r>
          </a:p>
          <a:p>
            <a:pPr algn="ctr"/>
            <a:r>
              <a:rPr lang="en-US" dirty="0"/>
              <a:t>If yes, indicate the relationship and company.</a:t>
            </a:r>
          </a:p>
          <a:p>
            <a:pPr algn="ctr"/>
            <a:r>
              <a:rPr lang="en-US" dirty="0"/>
              <a:t>Electronically sign the document.</a:t>
            </a:r>
          </a:p>
        </p:txBody>
      </p:sp>
    </p:spTree>
    <p:extLst>
      <p:ext uri="{BB962C8B-B14F-4D97-AF65-F5344CB8AC3E}">
        <p14:creationId xmlns:p14="http://schemas.microsoft.com/office/powerpoint/2010/main" val="348586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283A-FA3E-46B6-8D3C-E17C31BA8B7B}"/>
              </a:ext>
            </a:extLst>
          </p:cNvPr>
          <p:cNvSpPr>
            <a:spLocks noGrp="1"/>
          </p:cNvSpPr>
          <p:nvPr>
            <p:ph type="title"/>
          </p:nvPr>
        </p:nvSpPr>
        <p:spPr/>
        <p:txBody>
          <a:bodyPr/>
          <a:lstStyle/>
          <a:p>
            <a:r>
              <a:rPr lang="en-US" dirty="0"/>
              <a:t>Why CE?</a:t>
            </a:r>
          </a:p>
        </p:txBody>
      </p:sp>
      <p:sp>
        <p:nvSpPr>
          <p:cNvPr id="3" name="Content Placeholder 2">
            <a:extLst>
              <a:ext uri="{FF2B5EF4-FFF2-40B4-BE49-F238E27FC236}">
                <a16:creationId xmlns:a16="http://schemas.microsoft.com/office/drawing/2014/main" id="{318657E5-7A96-4239-9565-7788AB7F5C06}"/>
              </a:ext>
            </a:extLst>
          </p:cNvPr>
          <p:cNvSpPr>
            <a:spLocks noGrp="1"/>
          </p:cNvSpPr>
          <p:nvPr>
            <p:ph idx="1"/>
          </p:nvPr>
        </p:nvSpPr>
        <p:spPr/>
        <p:txBody>
          <a:bodyPr/>
          <a:lstStyle/>
          <a:p>
            <a:pPr marL="0" indent="0">
              <a:buNone/>
            </a:pPr>
            <a:r>
              <a:rPr lang="en-US" dirty="0"/>
              <a:t>The educational purpose of the CSTE Annual Conference is to offer professionals and practitioners the opportunity to enhance their knowledge, improve their skills, and exchange information on best practices and strategies in applied epidemiology.</a:t>
            </a:r>
          </a:p>
        </p:txBody>
      </p:sp>
    </p:spTree>
    <p:extLst>
      <p:ext uri="{BB962C8B-B14F-4D97-AF65-F5344CB8AC3E}">
        <p14:creationId xmlns:p14="http://schemas.microsoft.com/office/powerpoint/2010/main" val="4187746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4AE35D-18C8-4046-81E3-323F3650B62D}"/>
              </a:ext>
            </a:extLst>
          </p:cNvPr>
          <p:cNvPicPr>
            <a:picLocks noChangeAspect="1"/>
          </p:cNvPicPr>
          <p:nvPr/>
        </p:nvPicPr>
        <p:blipFill>
          <a:blip r:embed="rId2"/>
          <a:stretch>
            <a:fillRect/>
          </a:stretch>
        </p:blipFill>
        <p:spPr>
          <a:xfrm>
            <a:off x="654343" y="591672"/>
            <a:ext cx="10831129" cy="4521976"/>
          </a:xfrm>
          <a:prstGeom prst="rect">
            <a:avLst/>
          </a:prstGeom>
        </p:spPr>
      </p:pic>
      <p:sp>
        <p:nvSpPr>
          <p:cNvPr id="3" name="Rectangle 2">
            <a:extLst>
              <a:ext uri="{FF2B5EF4-FFF2-40B4-BE49-F238E27FC236}">
                <a16:creationId xmlns:a16="http://schemas.microsoft.com/office/drawing/2014/main" id="{61C140AA-D2BE-4994-BF9A-BE43DFF91081}"/>
              </a:ext>
            </a:extLst>
          </p:cNvPr>
          <p:cNvSpPr/>
          <p:nvPr/>
        </p:nvSpPr>
        <p:spPr>
          <a:xfrm>
            <a:off x="900953" y="4087906"/>
            <a:ext cx="11053482" cy="22994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Upload your form to Attachment 8 Completed Forms folder.</a:t>
            </a:r>
          </a:p>
          <a:p>
            <a:pPr algn="ctr"/>
            <a:r>
              <a:rPr lang="en-US" dirty="0"/>
              <a:t>Rename your form to your name (e.g. Jessica Arrazola).</a:t>
            </a:r>
          </a:p>
        </p:txBody>
      </p:sp>
    </p:spTree>
    <p:extLst>
      <p:ext uri="{BB962C8B-B14F-4D97-AF65-F5344CB8AC3E}">
        <p14:creationId xmlns:p14="http://schemas.microsoft.com/office/powerpoint/2010/main" val="1694950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2A4A5DE9-76D9-49B4-8641-EB7A4BCCDC09}"/>
              </a:ext>
            </a:extLst>
          </p:cNvPr>
          <p:cNvSpPr/>
          <p:nvPr/>
        </p:nvSpPr>
        <p:spPr>
          <a:xfrm>
            <a:off x="1627094" y="981635"/>
            <a:ext cx="8404412" cy="470647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Questions?</a:t>
            </a:r>
          </a:p>
        </p:txBody>
      </p:sp>
    </p:spTree>
    <p:extLst>
      <p:ext uri="{BB962C8B-B14F-4D97-AF65-F5344CB8AC3E}">
        <p14:creationId xmlns:p14="http://schemas.microsoft.com/office/powerpoint/2010/main" val="4129217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13B4-DEFC-457B-9FFA-D46893DFC0D4}"/>
              </a:ext>
            </a:extLst>
          </p:cNvPr>
          <p:cNvSpPr>
            <a:spLocks noGrp="1"/>
          </p:cNvSpPr>
          <p:nvPr>
            <p:ph type="title"/>
          </p:nvPr>
        </p:nvSpPr>
        <p:spPr/>
        <p:txBody>
          <a:bodyPr/>
          <a:lstStyle/>
          <a:p>
            <a:r>
              <a:rPr lang="en-US" dirty="0"/>
              <a:t>History</a:t>
            </a:r>
          </a:p>
        </p:txBody>
      </p:sp>
      <p:graphicFrame>
        <p:nvGraphicFramePr>
          <p:cNvPr id="4" name="Content Placeholder 3">
            <a:extLst>
              <a:ext uri="{FF2B5EF4-FFF2-40B4-BE49-F238E27FC236}">
                <a16:creationId xmlns:a16="http://schemas.microsoft.com/office/drawing/2014/main" id="{18D9E1BA-E257-4847-A33C-61379C145BBB}"/>
              </a:ext>
            </a:extLst>
          </p:cNvPr>
          <p:cNvGraphicFramePr>
            <a:graphicFrameLocks noGrp="1"/>
          </p:cNvGraphicFramePr>
          <p:nvPr>
            <p:ph idx="1"/>
            <p:extLst>
              <p:ext uri="{D42A27DB-BD31-4B8C-83A1-F6EECF244321}">
                <p14:modId xmlns:p14="http://schemas.microsoft.com/office/powerpoint/2010/main" val="2425358755"/>
              </p:ext>
            </p:extLst>
          </p:nvPr>
        </p:nvGraphicFramePr>
        <p:xfrm>
          <a:off x="838200" y="1825625"/>
          <a:ext cx="10515600" cy="4206240"/>
        </p:xfrm>
        <a:graphic>
          <a:graphicData uri="http://schemas.openxmlformats.org/drawingml/2006/table">
            <a:tbl>
              <a:tblPr firstRow="1" bandRow="1">
                <a:tableStyleId>{5C22544A-7EE6-4342-B048-85BDC9FD1C3A}</a:tableStyleId>
              </a:tblPr>
              <a:tblGrid>
                <a:gridCol w="1299882">
                  <a:extLst>
                    <a:ext uri="{9D8B030D-6E8A-4147-A177-3AD203B41FA5}">
                      <a16:colId xmlns:a16="http://schemas.microsoft.com/office/drawing/2014/main" val="1556523338"/>
                    </a:ext>
                  </a:extLst>
                </a:gridCol>
                <a:gridCol w="2568389">
                  <a:extLst>
                    <a:ext uri="{9D8B030D-6E8A-4147-A177-3AD203B41FA5}">
                      <a16:colId xmlns:a16="http://schemas.microsoft.com/office/drawing/2014/main" val="1100088963"/>
                    </a:ext>
                  </a:extLst>
                </a:gridCol>
                <a:gridCol w="2675964">
                  <a:extLst>
                    <a:ext uri="{9D8B030D-6E8A-4147-A177-3AD203B41FA5}">
                      <a16:colId xmlns:a16="http://schemas.microsoft.com/office/drawing/2014/main" val="3925111337"/>
                    </a:ext>
                  </a:extLst>
                </a:gridCol>
                <a:gridCol w="1868245">
                  <a:extLst>
                    <a:ext uri="{9D8B030D-6E8A-4147-A177-3AD203B41FA5}">
                      <a16:colId xmlns:a16="http://schemas.microsoft.com/office/drawing/2014/main" val="3798702861"/>
                    </a:ext>
                  </a:extLst>
                </a:gridCol>
                <a:gridCol w="2103120">
                  <a:extLst>
                    <a:ext uri="{9D8B030D-6E8A-4147-A177-3AD203B41FA5}">
                      <a16:colId xmlns:a16="http://schemas.microsoft.com/office/drawing/2014/main" val="1866361045"/>
                    </a:ext>
                  </a:extLst>
                </a:gridCol>
              </a:tblGrid>
              <a:tr h="370840">
                <a:tc>
                  <a:txBody>
                    <a:bodyPr/>
                    <a:lstStyle/>
                    <a:p>
                      <a:r>
                        <a:rPr lang="en-US" sz="2800" dirty="0"/>
                        <a:t>Year</a:t>
                      </a:r>
                    </a:p>
                  </a:txBody>
                  <a:tcPr/>
                </a:tc>
                <a:tc>
                  <a:txBody>
                    <a:bodyPr/>
                    <a:lstStyle/>
                    <a:p>
                      <a:r>
                        <a:rPr lang="en-US" sz="2800" dirty="0"/>
                        <a:t>Provider</a:t>
                      </a:r>
                    </a:p>
                  </a:txBody>
                  <a:tcPr/>
                </a:tc>
                <a:tc>
                  <a:txBody>
                    <a:bodyPr/>
                    <a:lstStyle/>
                    <a:p>
                      <a:r>
                        <a:rPr lang="en-US" sz="2800" dirty="0"/>
                        <a:t>CE Offered</a:t>
                      </a:r>
                    </a:p>
                  </a:txBody>
                  <a:tcPr/>
                </a:tc>
                <a:tc>
                  <a:txBody>
                    <a:bodyPr/>
                    <a:lstStyle/>
                    <a:p>
                      <a:r>
                        <a:rPr lang="en-US" sz="2800" dirty="0"/>
                        <a:t>Cost</a:t>
                      </a:r>
                    </a:p>
                  </a:txBody>
                  <a:tcPr/>
                </a:tc>
                <a:tc>
                  <a:txBody>
                    <a:bodyPr/>
                    <a:lstStyle/>
                    <a:p>
                      <a:r>
                        <a:rPr lang="en-US" sz="2800" dirty="0"/>
                        <a:t>Eligible Sessions</a:t>
                      </a:r>
                    </a:p>
                  </a:txBody>
                  <a:tcPr/>
                </a:tc>
                <a:extLst>
                  <a:ext uri="{0D108BD9-81ED-4DB2-BD59-A6C34878D82A}">
                    <a16:rowId xmlns:a16="http://schemas.microsoft.com/office/drawing/2014/main" val="3532855980"/>
                  </a:ext>
                </a:extLst>
              </a:tr>
              <a:tr h="370840">
                <a:tc>
                  <a:txBody>
                    <a:bodyPr/>
                    <a:lstStyle/>
                    <a:p>
                      <a:r>
                        <a:rPr lang="en-US" sz="2800" dirty="0"/>
                        <a:t>2015</a:t>
                      </a:r>
                    </a:p>
                  </a:txBody>
                  <a:tcPr/>
                </a:tc>
                <a:tc>
                  <a:txBody>
                    <a:bodyPr/>
                    <a:lstStyle/>
                    <a:p>
                      <a:r>
                        <a:rPr lang="en-US" sz="2800" dirty="0"/>
                        <a:t>NBPHE</a:t>
                      </a:r>
                    </a:p>
                  </a:txBody>
                  <a:tcPr/>
                </a:tc>
                <a:tc>
                  <a:txBody>
                    <a:bodyPr/>
                    <a:lstStyle/>
                    <a:p>
                      <a:r>
                        <a:rPr lang="en-US" sz="2800" dirty="0"/>
                        <a:t>CPH</a:t>
                      </a:r>
                    </a:p>
                  </a:txBody>
                  <a:tcPr/>
                </a:tc>
                <a:tc>
                  <a:txBody>
                    <a:bodyPr/>
                    <a:lstStyle/>
                    <a:p>
                      <a:r>
                        <a:rPr lang="en-US" sz="2800" dirty="0"/>
                        <a:t>$10</a:t>
                      </a:r>
                    </a:p>
                  </a:txBody>
                  <a:tcPr/>
                </a:tc>
                <a:tc>
                  <a:txBody>
                    <a:bodyPr/>
                    <a:lstStyle/>
                    <a:p>
                      <a:r>
                        <a:rPr lang="en-US" sz="2800" dirty="0"/>
                        <a:t>Entire Conference</a:t>
                      </a:r>
                    </a:p>
                  </a:txBody>
                  <a:tcPr/>
                </a:tc>
                <a:extLst>
                  <a:ext uri="{0D108BD9-81ED-4DB2-BD59-A6C34878D82A}">
                    <a16:rowId xmlns:a16="http://schemas.microsoft.com/office/drawing/2014/main" val="1094443555"/>
                  </a:ext>
                </a:extLst>
              </a:tr>
              <a:tr h="370840">
                <a:tc>
                  <a:txBody>
                    <a:bodyPr/>
                    <a:lstStyle/>
                    <a:p>
                      <a:r>
                        <a:rPr lang="en-US" sz="2800" dirty="0"/>
                        <a:t>2016</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Plenaries, &amp; Breakouts</a:t>
                      </a:r>
                    </a:p>
                  </a:txBody>
                  <a:tcPr/>
                </a:tc>
                <a:extLst>
                  <a:ext uri="{0D108BD9-81ED-4DB2-BD59-A6C34878D82A}">
                    <a16:rowId xmlns:a16="http://schemas.microsoft.com/office/drawing/2014/main" val="1529303545"/>
                  </a:ext>
                </a:extLst>
              </a:tr>
              <a:tr h="370840">
                <a:tc>
                  <a:txBody>
                    <a:bodyPr/>
                    <a:lstStyle/>
                    <a:p>
                      <a:r>
                        <a:rPr lang="en-US" sz="2800" dirty="0"/>
                        <a:t>2017</a:t>
                      </a:r>
                    </a:p>
                  </a:txBody>
                  <a:tcPr/>
                </a:tc>
                <a:tc>
                  <a:txBody>
                    <a:bodyPr/>
                    <a:lstStyle/>
                    <a:p>
                      <a:r>
                        <a:rPr lang="en-US" sz="2800" dirty="0"/>
                        <a:t>APHA &amp; NBPHE</a:t>
                      </a:r>
                    </a:p>
                  </a:txBody>
                  <a:tcPr/>
                </a:tc>
                <a:tc>
                  <a:txBody>
                    <a:bodyPr/>
                    <a:lstStyle/>
                    <a:p>
                      <a:r>
                        <a:rPr lang="en-US" sz="2800" dirty="0"/>
                        <a:t>CME, CNE, CHES, RACE, CPH</a:t>
                      </a:r>
                    </a:p>
                  </a:txBody>
                  <a:tcPr/>
                </a:tc>
                <a:tc>
                  <a:txBody>
                    <a:bodyPr/>
                    <a:lstStyle/>
                    <a:p>
                      <a:r>
                        <a:rPr lang="en-US" sz="2800" dirty="0"/>
                        <a:t>$25</a:t>
                      </a:r>
                    </a:p>
                  </a:txBody>
                  <a:tcPr/>
                </a:tc>
                <a:tc>
                  <a:txBody>
                    <a:bodyPr/>
                    <a:lstStyle/>
                    <a:p>
                      <a:r>
                        <a:rPr lang="en-US" sz="2800" dirty="0"/>
                        <a:t>Workshops &amp; Plenaries</a:t>
                      </a:r>
                    </a:p>
                  </a:txBody>
                  <a:tcPr/>
                </a:tc>
                <a:extLst>
                  <a:ext uri="{0D108BD9-81ED-4DB2-BD59-A6C34878D82A}">
                    <a16:rowId xmlns:a16="http://schemas.microsoft.com/office/drawing/2014/main" val="1396103740"/>
                  </a:ext>
                </a:extLst>
              </a:tr>
            </a:tbl>
          </a:graphicData>
        </a:graphic>
      </p:graphicFrame>
    </p:spTree>
    <p:extLst>
      <p:ext uri="{BB962C8B-B14F-4D97-AF65-F5344CB8AC3E}">
        <p14:creationId xmlns:p14="http://schemas.microsoft.com/office/powerpoint/2010/main" val="2365748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DB626-3824-49EE-9381-8F8DFAB15E0E}"/>
              </a:ext>
            </a:extLst>
          </p:cNvPr>
          <p:cNvSpPr>
            <a:spLocks noGrp="1"/>
          </p:cNvSpPr>
          <p:nvPr>
            <p:ph type="title"/>
          </p:nvPr>
        </p:nvSpPr>
        <p:spPr/>
        <p:txBody>
          <a:bodyPr/>
          <a:lstStyle/>
          <a:p>
            <a:r>
              <a:rPr lang="en-US" dirty="0"/>
              <a:t>Important Dates</a:t>
            </a:r>
          </a:p>
        </p:txBody>
      </p:sp>
      <p:graphicFrame>
        <p:nvGraphicFramePr>
          <p:cNvPr id="4" name="Content Placeholder 3">
            <a:extLst>
              <a:ext uri="{FF2B5EF4-FFF2-40B4-BE49-F238E27FC236}">
                <a16:creationId xmlns:a16="http://schemas.microsoft.com/office/drawing/2014/main" id="{E8A76396-A789-4D16-80A7-C0A90E9DFA57}"/>
              </a:ext>
            </a:extLst>
          </p:cNvPr>
          <p:cNvGraphicFramePr>
            <a:graphicFrameLocks noGrp="1"/>
          </p:cNvGraphicFramePr>
          <p:nvPr>
            <p:ph idx="1"/>
            <p:extLst>
              <p:ext uri="{D42A27DB-BD31-4B8C-83A1-F6EECF244321}">
                <p14:modId xmlns:p14="http://schemas.microsoft.com/office/powerpoint/2010/main" val="927052052"/>
              </p:ext>
            </p:extLst>
          </p:nvPr>
        </p:nvGraphicFramePr>
        <p:xfrm>
          <a:off x="838200" y="1825625"/>
          <a:ext cx="10515600" cy="2926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16300543"/>
                    </a:ext>
                  </a:extLst>
                </a:gridCol>
                <a:gridCol w="5257800">
                  <a:extLst>
                    <a:ext uri="{9D8B030D-6E8A-4147-A177-3AD203B41FA5}">
                      <a16:colId xmlns:a16="http://schemas.microsoft.com/office/drawing/2014/main" val="2343390920"/>
                    </a:ext>
                  </a:extLst>
                </a:gridCol>
              </a:tblGrid>
              <a:tr h="370840">
                <a:tc>
                  <a:txBody>
                    <a:bodyPr/>
                    <a:lstStyle/>
                    <a:p>
                      <a:r>
                        <a:rPr lang="en-US" sz="2800" dirty="0"/>
                        <a:t>Date</a:t>
                      </a:r>
                    </a:p>
                  </a:txBody>
                  <a:tcPr/>
                </a:tc>
                <a:tc>
                  <a:txBody>
                    <a:bodyPr/>
                    <a:lstStyle/>
                    <a:p>
                      <a:r>
                        <a:rPr lang="en-US" sz="2800" dirty="0"/>
                        <a:t>Activity</a:t>
                      </a:r>
                    </a:p>
                  </a:txBody>
                  <a:tcPr/>
                </a:tc>
                <a:extLst>
                  <a:ext uri="{0D108BD9-81ED-4DB2-BD59-A6C34878D82A}">
                    <a16:rowId xmlns:a16="http://schemas.microsoft.com/office/drawing/2014/main" val="501799011"/>
                  </a:ext>
                </a:extLst>
              </a:tr>
              <a:tr h="370840">
                <a:tc>
                  <a:txBody>
                    <a:bodyPr/>
                    <a:lstStyle/>
                    <a:p>
                      <a:r>
                        <a:rPr lang="en-US" sz="2800" dirty="0"/>
                        <a:t>March 1</a:t>
                      </a:r>
                    </a:p>
                  </a:txBody>
                  <a:tcPr/>
                </a:tc>
                <a:tc>
                  <a:txBody>
                    <a:bodyPr/>
                    <a:lstStyle/>
                    <a:p>
                      <a:r>
                        <a:rPr lang="en-US" sz="2800" dirty="0"/>
                        <a:t>Speaker forms due for all workshops and plenaries; commercial sponsorship forms due</a:t>
                      </a:r>
                    </a:p>
                  </a:txBody>
                  <a:tcPr/>
                </a:tc>
                <a:extLst>
                  <a:ext uri="{0D108BD9-81ED-4DB2-BD59-A6C34878D82A}">
                    <a16:rowId xmlns:a16="http://schemas.microsoft.com/office/drawing/2014/main" val="2650131406"/>
                  </a:ext>
                </a:extLst>
              </a:tr>
              <a:tr h="370840">
                <a:tc>
                  <a:txBody>
                    <a:bodyPr/>
                    <a:lstStyle/>
                    <a:p>
                      <a:r>
                        <a:rPr lang="en-US" sz="2800" dirty="0"/>
                        <a:t>April 12</a:t>
                      </a:r>
                    </a:p>
                  </a:txBody>
                  <a:tcPr/>
                </a:tc>
                <a:tc>
                  <a:txBody>
                    <a:bodyPr/>
                    <a:lstStyle/>
                    <a:p>
                      <a:r>
                        <a:rPr lang="en-US" sz="2800" dirty="0"/>
                        <a:t>CSTE submits application to APHA</a:t>
                      </a:r>
                    </a:p>
                  </a:txBody>
                  <a:tcPr/>
                </a:tc>
                <a:extLst>
                  <a:ext uri="{0D108BD9-81ED-4DB2-BD59-A6C34878D82A}">
                    <a16:rowId xmlns:a16="http://schemas.microsoft.com/office/drawing/2014/main" val="2839133594"/>
                  </a:ext>
                </a:extLst>
              </a:tr>
              <a:tr h="370840">
                <a:tc>
                  <a:txBody>
                    <a:bodyPr/>
                    <a:lstStyle/>
                    <a:p>
                      <a:r>
                        <a:rPr lang="en-US" sz="2800" dirty="0"/>
                        <a:t>May 31</a:t>
                      </a:r>
                    </a:p>
                  </a:txBody>
                  <a:tcPr/>
                </a:tc>
                <a:tc>
                  <a:txBody>
                    <a:bodyPr/>
                    <a:lstStyle/>
                    <a:p>
                      <a:r>
                        <a:rPr lang="en-US" sz="2800" dirty="0"/>
                        <a:t>Deadline for any speaker changes</a:t>
                      </a:r>
                    </a:p>
                  </a:txBody>
                  <a:tcPr/>
                </a:tc>
                <a:extLst>
                  <a:ext uri="{0D108BD9-81ED-4DB2-BD59-A6C34878D82A}">
                    <a16:rowId xmlns:a16="http://schemas.microsoft.com/office/drawing/2014/main" val="1927080006"/>
                  </a:ext>
                </a:extLst>
              </a:tr>
            </a:tbl>
          </a:graphicData>
        </a:graphic>
      </p:graphicFrame>
    </p:spTree>
    <p:extLst>
      <p:ext uri="{BB962C8B-B14F-4D97-AF65-F5344CB8AC3E}">
        <p14:creationId xmlns:p14="http://schemas.microsoft.com/office/powerpoint/2010/main" val="4231338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A5FC0-1F76-4568-AEAC-DFF83E7AE1A4}"/>
              </a:ext>
            </a:extLst>
          </p:cNvPr>
          <p:cNvSpPr>
            <a:spLocks noGrp="1"/>
          </p:cNvSpPr>
          <p:nvPr>
            <p:ph type="title"/>
          </p:nvPr>
        </p:nvSpPr>
        <p:spPr/>
        <p:txBody>
          <a:bodyPr/>
          <a:lstStyle/>
          <a:p>
            <a:r>
              <a:rPr lang="en-US" dirty="0"/>
              <a:t>Attachment 6</a:t>
            </a:r>
          </a:p>
        </p:txBody>
      </p:sp>
      <p:sp>
        <p:nvSpPr>
          <p:cNvPr id="3" name="Content Placeholder 2">
            <a:extLst>
              <a:ext uri="{FF2B5EF4-FFF2-40B4-BE49-F238E27FC236}">
                <a16:creationId xmlns:a16="http://schemas.microsoft.com/office/drawing/2014/main" id="{643E8A57-2CD8-45CA-BAF1-ADDAA502A051}"/>
              </a:ext>
            </a:extLst>
          </p:cNvPr>
          <p:cNvSpPr>
            <a:spLocks noGrp="1"/>
          </p:cNvSpPr>
          <p:nvPr>
            <p:ph idx="1"/>
          </p:nvPr>
        </p:nvSpPr>
        <p:spPr/>
        <p:txBody>
          <a:bodyPr/>
          <a:lstStyle/>
          <a:p>
            <a:r>
              <a:rPr lang="en-US" dirty="0"/>
              <a:t>How to complete Attachment 6</a:t>
            </a:r>
          </a:p>
          <a:p>
            <a:r>
              <a:rPr lang="en-US" dirty="0"/>
              <a:t>How to complete Attachment 6 Tracking Sheet</a:t>
            </a:r>
          </a:p>
        </p:txBody>
      </p:sp>
    </p:spTree>
    <p:extLst>
      <p:ext uri="{BB962C8B-B14F-4D97-AF65-F5344CB8AC3E}">
        <p14:creationId xmlns:p14="http://schemas.microsoft.com/office/powerpoint/2010/main" val="4015676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98E8-F2E3-4A24-8CF3-F2F3A4DAC8BC}"/>
              </a:ext>
            </a:extLst>
          </p:cNvPr>
          <p:cNvSpPr>
            <a:spLocks noGrp="1"/>
          </p:cNvSpPr>
          <p:nvPr>
            <p:ph type="title"/>
          </p:nvPr>
        </p:nvSpPr>
        <p:spPr/>
        <p:txBody>
          <a:bodyPr/>
          <a:lstStyle/>
          <a:p>
            <a:r>
              <a:rPr lang="en-US" dirty="0"/>
              <a:t>Forms Needed for Completion</a:t>
            </a:r>
          </a:p>
        </p:txBody>
      </p:sp>
      <p:sp>
        <p:nvSpPr>
          <p:cNvPr id="4" name="Text Placeholder 3">
            <a:extLst>
              <a:ext uri="{FF2B5EF4-FFF2-40B4-BE49-F238E27FC236}">
                <a16:creationId xmlns:a16="http://schemas.microsoft.com/office/drawing/2014/main" id="{84296F1D-A39A-4ED4-8B0C-B1576EAE778D}"/>
              </a:ext>
            </a:extLst>
          </p:cNvPr>
          <p:cNvSpPr>
            <a:spLocks noGrp="1"/>
          </p:cNvSpPr>
          <p:nvPr>
            <p:ph type="body" idx="1"/>
          </p:nvPr>
        </p:nvSpPr>
        <p:spPr/>
        <p:txBody>
          <a:bodyPr/>
          <a:lstStyle/>
          <a:p>
            <a:r>
              <a:rPr lang="en-US" dirty="0"/>
              <a:t>Attachment 6</a:t>
            </a:r>
          </a:p>
        </p:txBody>
      </p:sp>
      <p:sp>
        <p:nvSpPr>
          <p:cNvPr id="5" name="Content Placeholder 4">
            <a:extLst>
              <a:ext uri="{FF2B5EF4-FFF2-40B4-BE49-F238E27FC236}">
                <a16:creationId xmlns:a16="http://schemas.microsoft.com/office/drawing/2014/main" id="{49C6D95A-6505-4E2B-800A-84CC2A08F31B}"/>
              </a:ext>
            </a:extLst>
          </p:cNvPr>
          <p:cNvSpPr>
            <a:spLocks noGrp="1"/>
          </p:cNvSpPr>
          <p:nvPr>
            <p:ph sz="half" idx="2"/>
          </p:nvPr>
        </p:nvSpPr>
        <p:spPr/>
        <p:txBody>
          <a:bodyPr/>
          <a:lstStyle/>
          <a:p>
            <a:r>
              <a:rPr lang="en-US" dirty="0"/>
              <a:t>All speakers for workshops and plenaries</a:t>
            </a:r>
          </a:p>
          <a:p>
            <a:r>
              <a:rPr lang="en-US" dirty="0"/>
              <a:t>Moderators for workshops and plenaries (Executive Board)</a:t>
            </a:r>
          </a:p>
          <a:p>
            <a:r>
              <a:rPr lang="en-US" dirty="0"/>
              <a:t>Executive Board</a:t>
            </a:r>
          </a:p>
          <a:p>
            <a:endParaRPr lang="en-US" dirty="0"/>
          </a:p>
        </p:txBody>
      </p:sp>
      <p:sp>
        <p:nvSpPr>
          <p:cNvPr id="6" name="Text Placeholder 5">
            <a:extLst>
              <a:ext uri="{FF2B5EF4-FFF2-40B4-BE49-F238E27FC236}">
                <a16:creationId xmlns:a16="http://schemas.microsoft.com/office/drawing/2014/main" id="{62D889F1-B20F-4AB7-9323-93AE6E88B926}"/>
              </a:ext>
            </a:extLst>
          </p:cNvPr>
          <p:cNvSpPr>
            <a:spLocks noGrp="1"/>
          </p:cNvSpPr>
          <p:nvPr>
            <p:ph type="body" sz="quarter" idx="3"/>
          </p:nvPr>
        </p:nvSpPr>
        <p:spPr/>
        <p:txBody>
          <a:bodyPr/>
          <a:lstStyle/>
          <a:p>
            <a:r>
              <a:rPr lang="en-US" dirty="0"/>
              <a:t>Attachment 8</a:t>
            </a:r>
          </a:p>
        </p:txBody>
      </p:sp>
      <p:sp>
        <p:nvSpPr>
          <p:cNvPr id="7" name="Content Placeholder 6">
            <a:extLst>
              <a:ext uri="{FF2B5EF4-FFF2-40B4-BE49-F238E27FC236}">
                <a16:creationId xmlns:a16="http://schemas.microsoft.com/office/drawing/2014/main" id="{90DE1303-2371-4347-8801-276782E75365}"/>
              </a:ext>
            </a:extLst>
          </p:cNvPr>
          <p:cNvSpPr>
            <a:spLocks noGrp="1"/>
          </p:cNvSpPr>
          <p:nvPr>
            <p:ph sz="quarter" idx="4"/>
          </p:nvPr>
        </p:nvSpPr>
        <p:spPr/>
        <p:txBody>
          <a:bodyPr/>
          <a:lstStyle/>
          <a:p>
            <a:r>
              <a:rPr lang="en-US" dirty="0"/>
              <a:t>CE Planners (CME, CNE, CHES, RACE)</a:t>
            </a:r>
          </a:p>
          <a:p>
            <a:r>
              <a:rPr lang="en-US" dirty="0"/>
              <a:t>Executive Board</a:t>
            </a:r>
          </a:p>
          <a:p>
            <a:r>
              <a:rPr lang="en-US" dirty="0"/>
              <a:t>Program Staff Conference Planning Leads</a:t>
            </a:r>
          </a:p>
        </p:txBody>
      </p:sp>
    </p:spTree>
    <p:extLst>
      <p:ext uri="{BB962C8B-B14F-4D97-AF65-F5344CB8AC3E}">
        <p14:creationId xmlns:p14="http://schemas.microsoft.com/office/powerpoint/2010/main" val="320981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94D33A-18E7-4BFA-8390-3F79F7E085C1}"/>
              </a:ext>
            </a:extLst>
          </p:cNvPr>
          <p:cNvPicPr>
            <a:picLocks noChangeAspect="1"/>
          </p:cNvPicPr>
          <p:nvPr/>
        </p:nvPicPr>
        <p:blipFill>
          <a:blip r:embed="rId2"/>
          <a:stretch>
            <a:fillRect/>
          </a:stretch>
        </p:blipFill>
        <p:spPr>
          <a:xfrm>
            <a:off x="169909" y="1280160"/>
            <a:ext cx="12047379" cy="4424317"/>
          </a:xfrm>
          <a:prstGeom prst="rect">
            <a:avLst/>
          </a:prstGeom>
        </p:spPr>
      </p:pic>
    </p:spTree>
    <p:extLst>
      <p:ext uri="{BB962C8B-B14F-4D97-AF65-F5344CB8AC3E}">
        <p14:creationId xmlns:p14="http://schemas.microsoft.com/office/powerpoint/2010/main" val="299465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8F8E56-0162-4C72-A34D-B97760ABDDA3}"/>
              </a:ext>
            </a:extLst>
          </p:cNvPr>
          <p:cNvPicPr>
            <a:picLocks noChangeAspect="1"/>
          </p:cNvPicPr>
          <p:nvPr/>
        </p:nvPicPr>
        <p:blipFill>
          <a:blip r:embed="rId2"/>
          <a:stretch>
            <a:fillRect/>
          </a:stretch>
        </p:blipFill>
        <p:spPr>
          <a:xfrm>
            <a:off x="1818107" y="191408"/>
            <a:ext cx="9154693" cy="6666592"/>
          </a:xfrm>
          <a:prstGeom prst="rect">
            <a:avLst/>
          </a:prstGeom>
        </p:spPr>
      </p:pic>
    </p:spTree>
    <p:extLst>
      <p:ext uri="{BB962C8B-B14F-4D97-AF65-F5344CB8AC3E}">
        <p14:creationId xmlns:p14="http://schemas.microsoft.com/office/powerpoint/2010/main" val="766165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D69471-0059-4C7A-89DF-654A793DA202}"/>
              </a:ext>
            </a:extLst>
          </p:cNvPr>
          <p:cNvPicPr>
            <a:picLocks noChangeAspect="1"/>
          </p:cNvPicPr>
          <p:nvPr/>
        </p:nvPicPr>
        <p:blipFill>
          <a:blip r:embed="rId2"/>
          <a:stretch>
            <a:fillRect/>
          </a:stretch>
        </p:blipFill>
        <p:spPr>
          <a:xfrm>
            <a:off x="161042" y="2124635"/>
            <a:ext cx="11970467" cy="1659873"/>
          </a:xfrm>
          <a:prstGeom prst="rect">
            <a:avLst/>
          </a:prstGeom>
        </p:spPr>
      </p:pic>
    </p:spTree>
    <p:extLst>
      <p:ext uri="{BB962C8B-B14F-4D97-AF65-F5344CB8AC3E}">
        <p14:creationId xmlns:p14="http://schemas.microsoft.com/office/powerpoint/2010/main" val="4058214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467</Words>
  <Application>Microsoft Office PowerPoint</Application>
  <PresentationFormat>Widescreen</PresentationFormat>
  <Paragraphs>72</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2018 CSTE Annual Conference CE Overview</vt:lpstr>
      <vt:lpstr>Why CE?</vt:lpstr>
      <vt:lpstr>History</vt:lpstr>
      <vt:lpstr>Important Dates</vt:lpstr>
      <vt:lpstr>Attachment 6</vt:lpstr>
      <vt:lpstr>Forms Needed for Completion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Attachment 8</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Pittman</dc:creator>
  <cp:lastModifiedBy>Jessica Pittman</cp:lastModifiedBy>
  <cp:revision>6</cp:revision>
  <dcterms:created xsi:type="dcterms:W3CDTF">2017-10-31T19:17:35Z</dcterms:created>
  <dcterms:modified xsi:type="dcterms:W3CDTF">2017-11-01T14:02:55Z</dcterms:modified>
</cp:coreProperties>
</file>