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handoutMasterIdLst>
    <p:handoutMasterId r:id="rId28"/>
  </p:handoutMasterIdLst>
  <p:sldIdLst>
    <p:sldId id="258" r:id="rId5"/>
    <p:sldId id="272" r:id="rId6"/>
    <p:sldId id="273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93" r:id="rId17"/>
    <p:sldId id="285" r:id="rId18"/>
    <p:sldId id="286" r:id="rId19"/>
    <p:sldId id="287" r:id="rId20"/>
    <p:sldId id="288" r:id="rId21"/>
    <p:sldId id="289" r:id="rId22"/>
    <p:sldId id="290" r:id="rId23"/>
    <p:sldId id="292" r:id="rId24"/>
    <p:sldId id="295" r:id="rId25"/>
    <p:sldId id="296" r:id="rId26"/>
    <p:sldId id="260" r:id="rId27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Avenir" panose="02000503040000020003" pitchFamily="2" charset="0"/>
      <p:regular r:id="rId33"/>
      <p:bold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232"/>
    <a:srgbClr val="1B3473"/>
    <a:srgbClr val="101957"/>
    <a:srgbClr val="152754"/>
    <a:srgbClr val="585543"/>
    <a:srgbClr val="E5E5E6"/>
    <a:srgbClr val="858C93"/>
    <a:srgbClr val="7DA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200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71BDB-F41E-4EAA-B767-974EE35E8C8B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50362-B915-44D1-8E32-C0C9AE0AF3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189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1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72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34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9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2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3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4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11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48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49BE-A819-9644-9DCF-8BEBE3FB30D1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0CD44-5C7A-6F49-B237-8DB76E1926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0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5667" y="1392999"/>
            <a:ext cx="8212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May 2018 Staff Meeting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5667" y="465667"/>
            <a:ext cx="82126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2018 Annual Conference Overview</a:t>
            </a:r>
          </a:p>
          <a:p>
            <a:endParaRPr lang="en-US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86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 Budget</a:t>
            </a:r>
          </a:p>
        </p:txBody>
      </p:sp>
    </p:spTree>
    <p:extLst>
      <p:ext uri="{BB962C8B-B14F-4D97-AF65-F5344CB8AC3E}">
        <p14:creationId xmlns:p14="http://schemas.microsoft.com/office/powerpoint/2010/main" val="287706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it cost?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expenses are non-federal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income, AC generates revenues that support all non-federal activities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approves budget and any reductions in expenditures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budget for 2018 is $509,000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Budget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Before You Arrive</a:t>
            </a:r>
          </a:p>
        </p:txBody>
      </p:sp>
    </p:spTree>
    <p:extLst>
      <p:ext uri="{BB962C8B-B14F-4D97-AF65-F5344CB8AC3E}">
        <p14:creationId xmlns:p14="http://schemas.microsoft.com/office/powerpoint/2010/main" val="3968860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5113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 WEBSITE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&amp; FAQs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Maps and onsite information on website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AGENDA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Latest and greatest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Change Sheet – changes reflected in webprogram and app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the CONFERENCE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 across all of your devices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agenda in online agenda will sync with app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handouts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Before You Arrive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2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Everything packed and labeled by </a:t>
            </a:r>
            <a:r>
              <a:rPr 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31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truck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document for load list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Boxes for t-shirts, tote bags, lanyards, etc. placed in Team Huddle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ship anything to AC - Emergency ship to yourself at hotel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Before You Arrive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8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</p:spTree>
    <p:extLst>
      <p:ext uri="{BB962C8B-B14F-4D97-AF65-F5344CB8AC3E}">
        <p14:creationId xmlns:p14="http://schemas.microsoft.com/office/powerpoint/2010/main" val="446019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Verify your flight and hotel dates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 &amp; tax charged to master, credit card for incidentals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Those staying additional night(s) are on their own for room charge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Lots of food options nearby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55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Reimbursement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ALL receipts charged to CSTE credit card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ALL receipts for anything over $50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Accounting will accept photos of receipts, but original preferred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Meals or any travel items charged for a group to one card can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delay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reimbursements 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77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Payroll and Credit Time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Time limits for exempt employees increased during AC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12 hours per day on Saturday and Sunday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6 hours per day on Monday – Wednesday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hours maximum carryover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 for non-exempt employees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your supervisor regarding support expectations and travel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Travel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81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</p:spTree>
    <p:extLst>
      <p:ext uri="{BB962C8B-B14F-4D97-AF65-F5344CB8AC3E}">
        <p14:creationId xmlns:p14="http://schemas.microsoft.com/office/powerpoint/2010/main" val="1764564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traveling and set-up on Friday and Saturday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AV Team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Rhonda, Jon, Garrett, Buddy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 cell number and Glip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staff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 and Andy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 will conduct a Moderator training on Confex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Exhibitors and Sponsors set-up on Saturday and Sunday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Networking Hall opens at 10AM on Sunday </a:t>
            </a: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54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name badges printed onsite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Assistance from all available staff with printing name badges, t-shirts, CE and refill supplies on Sunday and Monday mornings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 staff float between rooms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Combined Speaker Ready / Position Statement Office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Staff support Speaker Ready  Area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Café in Networking Hall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Shuttle service Sunday – Wednesday, schedule and routes with hotels on website, pocket agenda and app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74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Plenary, networking hall, registration, roundtables and most breakouts/workshops at convention center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coded in agenda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 graduation, opening reception, banquet &amp; business meeting at hotel </a:t>
            </a:r>
          </a:p>
          <a:p>
            <a:pPr lvl="2" algn="l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algn="l">
              <a:buFont typeface="Arial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Onsite Set-Up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23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105866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campaign during the conference #CSTE2018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prizes awarded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Photographer at graduation, reception, banquet and plenary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 Team will coordinate schedule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Priority headshot slots for State Epis and Board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 Graduation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Reserved seating for fellows and speakers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Banquet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Reserved seating for staff attending, Board, past presidents &amp; VIPs at banquet 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Events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5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Other Important Info</a:t>
            </a:r>
          </a:p>
        </p:txBody>
      </p:sp>
    </p:spTree>
    <p:extLst>
      <p:ext uri="{BB962C8B-B14F-4D97-AF65-F5344CB8AC3E}">
        <p14:creationId xmlns:p14="http://schemas.microsoft.com/office/powerpoint/2010/main" val="2407400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order anything for a meeting onsite from the hotel or convention center, see Beverly or ask our AV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ask bellman from hotel to bring items over to the convention center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bring anything into convention center that you can’t carry in your hands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wear you name badge at all times, security at convention center will check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Complimentary wireless in convention center only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Other Information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96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57357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>
                <a:solidFill>
                  <a:srgbClr val="585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process to upload breakout presentations for availability and recording in meeting rooms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 deadline is Friday, June 1(system will close)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add presentations (abstracts) in meeting rooms 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Onsite no later than 24 hours prior to session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Laptops will be preloaded with presentations just for that room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presentation to start and recording will start</a:t>
            </a:r>
          </a:p>
          <a:p>
            <a:pPr marL="1257300" lvl="2" indent="-342900" algn="l">
              <a:buFont typeface="Arial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on last slide for Q&amp;A for recording to continue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handout feature for Sunday agendas, poster and roundtable handouts 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Confex training onsite for moderators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Moderator onsite guide as handout at desk, in app and in meeting room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Office in Executive Boardroom (2</a:t>
            </a:r>
            <a:r>
              <a:rPr lang="en-US" sz="20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floor convention center)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Lunches 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Other Information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03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Elections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 May 10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Election Open May 17, Close May 31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Bylaws Proposal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 review (Clay)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 Statement review (Meredith)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Awards (Jennifer)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review (Jessica A.)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Other Information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04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lvl="1" algn="l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Representative of CSTE at ALL times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36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tx2"/>
                </a:solidFill>
              </a:rPr>
              <a:t>C</a:t>
            </a:r>
            <a:r>
              <a:rPr lang="en-US" sz="4000" dirty="0">
                <a:solidFill>
                  <a:schemeClr val="tx2"/>
                </a:solidFill>
              </a:rPr>
              <a:t>ommitment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accent1"/>
                </a:solidFill>
              </a:rPr>
              <a:t>to</a:t>
            </a:r>
            <a:r>
              <a:rPr lang="en-US" sz="4000" dirty="0"/>
              <a:t> </a:t>
            </a:r>
            <a:r>
              <a:rPr lang="en-US" sz="6000" b="1" dirty="0">
                <a:solidFill>
                  <a:schemeClr val="tx2"/>
                </a:solidFill>
              </a:rPr>
              <a:t>S</a:t>
            </a:r>
            <a:r>
              <a:rPr lang="en-US" sz="4000" dirty="0">
                <a:solidFill>
                  <a:schemeClr val="tx2"/>
                </a:solidFill>
              </a:rPr>
              <a:t>ervice</a:t>
            </a:r>
            <a:r>
              <a:rPr lang="en-US" sz="4000" dirty="0">
                <a:solidFill>
                  <a:schemeClr val="accent1"/>
                </a:solidFill>
              </a:rPr>
              <a:t>,</a:t>
            </a:r>
            <a:r>
              <a:rPr lang="en-US" sz="4000" dirty="0"/>
              <a:t> </a:t>
            </a:r>
          </a:p>
          <a:p>
            <a:r>
              <a:rPr lang="en-US" sz="6000" b="1" dirty="0">
                <a:solidFill>
                  <a:schemeClr val="tx2"/>
                </a:solidFill>
              </a:rPr>
              <a:t>T</a:t>
            </a:r>
            <a:r>
              <a:rPr lang="en-US" sz="4000" dirty="0">
                <a:solidFill>
                  <a:schemeClr val="tx2"/>
                </a:solidFill>
              </a:rPr>
              <a:t>eamwork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accent1"/>
                </a:solidFill>
              </a:rPr>
              <a:t>and</a:t>
            </a:r>
            <a:r>
              <a:rPr lang="en-US" sz="4000" dirty="0"/>
              <a:t> </a:t>
            </a:r>
            <a:r>
              <a:rPr lang="en-US" sz="6000" b="1" dirty="0">
                <a:solidFill>
                  <a:schemeClr val="tx2"/>
                </a:solidFill>
              </a:rPr>
              <a:t>E</a:t>
            </a:r>
            <a:r>
              <a:rPr lang="en-US" sz="4000" dirty="0">
                <a:solidFill>
                  <a:schemeClr val="tx2"/>
                </a:solidFill>
              </a:rPr>
              <a:t>xcellence</a:t>
            </a:r>
            <a:r>
              <a:rPr lang="en-US" sz="4000" dirty="0"/>
              <a:t> </a:t>
            </a:r>
          </a:p>
          <a:p>
            <a:r>
              <a:rPr lang="en-US" sz="4000" dirty="0">
                <a:solidFill>
                  <a:schemeClr val="accent1"/>
                </a:solidFill>
              </a:rPr>
              <a:t>through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tx2"/>
                </a:solidFill>
              </a:rPr>
              <a:t>Integrity</a:t>
            </a:r>
            <a:r>
              <a:rPr lang="en-US" sz="4000" dirty="0">
                <a:solidFill>
                  <a:schemeClr val="accent1"/>
                </a:solidFill>
              </a:rPr>
              <a:t>, and </a:t>
            </a:r>
            <a:r>
              <a:rPr lang="en-US" sz="4000" dirty="0">
                <a:solidFill>
                  <a:schemeClr val="tx2"/>
                </a:solidFill>
              </a:rPr>
              <a:t>Respect</a:t>
            </a:r>
            <a:r>
              <a:rPr lang="en-US" sz="4000" dirty="0"/>
              <a:t> </a:t>
            </a:r>
            <a:r>
              <a:rPr lang="en-US" sz="4000" dirty="0">
                <a:solidFill>
                  <a:schemeClr val="accent1"/>
                </a:solidFill>
              </a:rPr>
              <a:t>for all.</a:t>
            </a:r>
          </a:p>
          <a:p>
            <a:pPr lvl="1"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CSTE Values </a:t>
            </a: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7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luding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bchristner@cste.org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  <p:pic>
        <p:nvPicPr>
          <p:cNvPr id="9" name="Picture 8" descr="F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898188"/>
            <a:ext cx="165100" cy="190500"/>
          </a:xfrm>
          <a:prstGeom prst="rect">
            <a:avLst/>
          </a:prstGeom>
        </p:spPr>
      </p:pic>
      <p:pic>
        <p:nvPicPr>
          <p:cNvPr id="10" name="Picture 9" descr="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707688"/>
            <a:ext cx="1651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95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8A5D47843855409FD4FF2CC4F6EF93" ma:contentTypeVersion="7" ma:contentTypeDescription="Create a new document." ma:contentTypeScope="" ma:versionID="a4b351fc5d615f623a23faeb8fd0af78">
  <xsd:schema xmlns:xsd="http://www.w3.org/2001/XMLSchema" xmlns:xs="http://www.w3.org/2001/XMLSchema" xmlns:p="http://schemas.microsoft.com/office/2006/metadata/properties" xmlns:ns2="110d7171-6367-4cec-9b93-46413e9b7af5" xmlns:ns3="51de10f6-10d9-4f2a-941a-cc2bc9ee1fe9" targetNamespace="http://schemas.microsoft.com/office/2006/metadata/properties" ma:root="true" ma:fieldsID="d8889260fa8f5a66deec3999137269b5" ns2:_="" ns3:_="">
    <xsd:import namespace="110d7171-6367-4cec-9b93-46413e9b7af5"/>
    <xsd:import namespace="51de10f6-10d9-4f2a-941a-cc2bc9ee1f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d7171-6367-4cec-9b93-46413e9b7a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de10f6-10d9-4f2a-941a-cc2bc9ee1fe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9DBE9-03D0-4E55-BAB8-B9B724C5C54F}">
  <ds:schemaRefs>
    <ds:schemaRef ds:uri="http://purl.org/dc/terms/"/>
    <ds:schemaRef ds:uri="51de10f6-10d9-4f2a-941a-cc2bc9ee1fe9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110d7171-6367-4cec-9b93-46413e9b7af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3CA795E-39A7-4E82-A6E5-638CA51374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0d7171-6367-4cec-9b93-46413e9b7af5"/>
    <ds:schemaRef ds:uri="51de10f6-10d9-4f2a-941a-cc2bc9ee1f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E61BC9-82B8-46DA-BAE3-66941BA850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779</Words>
  <Application>Microsoft Office PowerPoint</Application>
  <PresentationFormat>On-screen Show (4:3)</PresentationFormat>
  <Paragraphs>147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 MT</vt:lpstr>
      <vt:lpstr>Calibri</vt:lpstr>
      <vt:lpstr>Arial-Mdm-FC</vt:lpstr>
      <vt:lpstr>Arial-Lgt-FC</vt:lpstr>
      <vt:lpstr>Avenir</vt:lpstr>
      <vt:lpstr>Arial</vt:lpstr>
      <vt:lpstr>Office Theme</vt:lpstr>
      <vt:lpstr>PowerPoint Presentation</vt:lpstr>
      <vt:lpstr>PowerPoint Presentation</vt:lpstr>
      <vt:lpstr>Budget</vt:lpstr>
      <vt:lpstr>PowerPoint Presentation</vt:lpstr>
      <vt:lpstr>Before You Arrive</vt:lpstr>
      <vt:lpstr>Before You Arrive</vt:lpstr>
      <vt:lpstr>PowerPoint Presentation</vt:lpstr>
      <vt:lpstr>Travel</vt:lpstr>
      <vt:lpstr>Travel</vt:lpstr>
      <vt:lpstr>Travel</vt:lpstr>
      <vt:lpstr>PowerPoint Presentation</vt:lpstr>
      <vt:lpstr>Onsite Set-Up</vt:lpstr>
      <vt:lpstr>Onsite Set-Up</vt:lpstr>
      <vt:lpstr>Onsite Set-Up</vt:lpstr>
      <vt:lpstr>PowerPoint Presentation</vt:lpstr>
      <vt:lpstr>Events</vt:lpstr>
      <vt:lpstr>PowerPoint Presentation</vt:lpstr>
      <vt:lpstr>Other Information</vt:lpstr>
      <vt:lpstr>Other Information</vt:lpstr>
      <vt:lpstr>Other Information</vt:lpstr>
      <vt:lpstr>PowerPoint Presentation</vt:lpstr>
      <vt:lpstr>CSTE Values </vt:lpstr>
      <vt:lpstr>PowerPoint Presentation</vt:lpstr>
    </vt:vector>
  </TitlesOfParts>
  <Company>The Visualab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Freelance Computer</dc:creator>
  <cp:lastModifiedBy>Beverly Christner</cp:lastModifiedBy>
  <cp:revision>132</cp:revision>
  <cp:lastPrinted>2016-05-03T16:22:31Z</cp:lastPrinted>
  <dcterms:created xsi:type="dcterms:W3CDTF">2015-03-23T16:45:50Z</dcterms:created>
  <dcterms:modified xsi:type="dcterms:W3CDTF">2018-05-09T19:38:52Z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0x010100CD8A5D47843855409FD4FF2CC4F6EF93</vt:lpwstr>
  </property>
</Properties>
</file>