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95" r:id="rId3"/>
    <p:sldId id="268" r:id="rId4"/>
    <p:sldId id="314" r:id="rId5"/>
    <p:sldId id="316" r:id="rId6"/>
    <p:sldId id="317" r:id="rId7"/>
    <p:sldId id="315" r:id="rId8"/>
    <p:sldId id="301" r:id="rId9"/>
    <p:sldId id="321" r:id="rId10"/>
    <p:sldId id="312" r:id="rId11"/>
    <p:sldId id="313" r:id="rId12"/>
    <p:sldId id="306" r:id="rId13"/>
    <p:sldId id="307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44546A"/>
    <a:srgbClr val="FF9900"/>
    <a:srgbClr val="F5D17D"/>
    <a:srgbClr val="F6D27E"/>
    <a:srgbClr val="580058"/>
    <a:srgbClr val="660066"/>
    <a:srgbClr val="AC0000"/>
    <a:srgbClr val="CC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4" autoAdjust="0"/>
    <p:restoredTop sz="74940" autoAdjust="0"/>
  </p:normalViewPr>
  <p:slideViewPr>
    <p:cSldViewPr snapToGrid="0">
      <p:cViewPr varScale="1">
        <p:scale>
          <a:sx n="62" d="100"/>
          <a:sy n="62" d="100"/>
        </p:scale>
        <p:origin x="1368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86F5AB-E6D9-433B-BB30-D7C365DF999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180D9ED0-B5E4-4DCF-9F9A-F0EEB2F75C5C}">
      <dgm:prSet phldrT="[Text]" custT="1"/>
      <dgm:spPr>
        <a:solidFill>
          <a:srgbClr val="00B0F0">
            <a:alpha val="25098"/>
          </a:srgbClr>
        </a:solidFill>
      </dgm:spPr>
      <dgm:t>
        <a:bodyPr/>
        <a:lstStyle/>
        <a:p>
          <a:r>
            <a:rPr lang="en-US" sz="1600" b="1" dirty="0" smtClean="0">
              <a:solidFill>
                <a:schemeClr val="tx2"/>
              </a:solidFill>
            </a:rPr>
            <a:t>Confirmed CRE Case</a:t>
          </a:r>
        </a:p>
        <a:p>
          <a:r>
            <a:rPr lang="en-US" sz="1600" b="1" dirty="0" smtClean="0">
              <a:solidFill>
                <a:schemeClr val="tx2"/>
              </a:solidFill>
            </a:rPr>
            <a:t>Engage HAI Coordinator</a:t>
          </a:r>
          <a:endParaRPr lang="en-US" sz="1600" b="1" dirty="0">
            <a:solidFill>
              <a:schemeClr val="tx2"/>
            </a:solidFill>
          </a:endParaRPr>
        </a:p>
      </dgm:t>
    </dgm:pt>
    <dgm:pt modelId="{7DC525CB-E3C6-42B9-B68A-C647843B4871}" type="parTrans" cxnId="{316ECD85-9E88-43E8-8725-4290DD00DC5A}">
      <dgm:prSet/>
      <dgm:spPr/>
      <dgm:t>
        <a:bodyPr/>
        <a:lstStyle/>
        <a:p>
          <a:endParaRPr lang="en-US"/>
        </a:p>
      </dgm:t>
    </dgm:pt>
    <dgm:pt modelId="{81254167-CC26-4D31-A660-296191E7F742}" type="sibTrans" cxnId="{316ECD85-9E88-43E8-8725-4290DD00DC5A}">
      <dgm:prSet/>
      <dgm:spPr/>
      <dgm:t>
        <a:bodyPr/>
        <a:lstStyle/>
        <a:p>
          <a:endParaRPr lang="en-US"/>
        </a:p>
      </dgm:t>
    </dgm:pt>
    <dgm:pt modelId="{7C286D17-E7BF-4F94-858D-C7D4BEC116FA}">
      <dgm:prSet phldrT="[Text]" custT="1"/>
      <dgm:spPr>
        <a:solidFill>
          <a:schemeClr val="accent1">
            <a:lumMod val="50000"/>
            <a:alpha val="25098"/>
          </a:schemeClr>
        </a:solidFill>
      </dgm:spPr>
      <dgm:t>
        <a:bodyPr/>
        <a:lstStyle/>
        <a:p>
          <a:r>
            <a:rPr lang="en-US" sz="1600" b="1" dirty="0" smtClean="0">
              <a:solidFill>
                <a:schemeClr val="tx2"/>
              </a:solidFill>
            </a:rPr>
            <a:t>Identify Patient Contacts</a:t>
          </a:r>
        </a:p>
        <a:p>
          <a:r>
            <a:rPr lang="en-US" sz="1600" b="1" dirty="0" smtClean="0">
              <a:solidFill>
                <a:schemeClr val="tx2"/>
              </a:solidFill>
            </a:rPr>
            <a:t>Coordinate Swab Collection</a:t>
          </a:r>
          <a:endParaRPr lang="en-US" sz="1600" b="1" dirty="0">
            <a:solidFill>
              <a:schemeClr val="tx2"/>
            </a:solidFill>
          </a:endParaRPr>
        </a:p>
      </dgm:t>
    </dgm:pt>
    <dgm:pt modelId="{F161857F-DF64-4187-AA13-E78693C14538}" type="parTrans" cxnId="{D078C802-2475-43C3-A485-7A19C4E1CFBB}">
      <dgm:prSet/>
      <dgm:spPr/>
      <dgm:t>
        <a:bodyPr/>
        <a:lstStyle/>
        <a:p>
          <a:endParaRPr lang="en-US"/>
        </a:p>
      </dgm:t>
    </dgm:pt>
    <dgm:pt modelId="{BCD39FB4-A6B5-4331-833D-C793419FAC09}" type="sibTrans" cxnId="{D078C802-2475-43C3-A485-7A19C4E1CFBB}">
      <dgm:prSet/>
      <dgm:spPr/>
      <dgm:t>
        <a:bodyPr/>
        <a:lstStyle/>
        <a:p>
          <a:endParaRPr lang="en-US"/>
        </a:p>
      </dgm:t>
    </dgm:pt>
    <dgm:pt modelId="{7FA05662-CEBF-4DE2-B449-744A687DDF39}">
      <dgm:prSet phldrT="[Text]" custT="1"/>
      <dgm:spPr>
        <a:solidFill>
          <a:srgbClr val="44075F">
            <a:alpha val="25098"/>
          </a:srgbClr>
        </a:solidFill>
      </dgm:spPr>
      <dgm:t>
        <a:bodyPr/>
        <a:lstStyle/>
        <a:p>
          <a:r>
            <a:rPr lang="en-US" sz="1600" b="1" dirty="0" smtClean="0">
              <a:solidFill>
                <a:schemeClr val="tx2"/>
              </a:solidFill>
            </a:rPr>
            <a:t>CRE Colonization Screening from Rectal Swabs</a:t>
          </a:r>
          <a:endParaRPr lang="en-US" sz="1600" b="1" dirty="0">
            <a:solidFill>
              <a:schemeClr val="tx2"/>
            </a:solidFill>
          </a:endParaRPr>
        </a:p>
      </dgm:t>
    </dgm:pt>
    <dgm:pt modelId="{968EED89-6447-48C8-8202-585F084FB330}" type="parTrans" cxnId="{0A235DC2-217A-424F-B736-4111C7F49F34}">
      <dgm:prSet/>
      <dgm:spPr/>
      <dgm:t>
        <a:bodyPr/>
        <a:lstStyle/>
        <a:p>
          <a:endParaRPr lang="en-US"/>
        </a:p>
      </dgm:t>
    </dgm:pt>
    <dgm:pt modelId="{0AA92E80-91D5-4B77-95BF-0F7DBBC955F8}" type="sibTrans" cxnId="{0A235DC2-217A-424F-B736-4111C7F49F34}">
      <dgm:prSet/>
      <dgm:spPr/>
      <dgm:t>
        <a:bodyPr/>
        <a:lstStyle/>
        <a:p>
          <a:endParaRPr lang="en-US"/>
        </a:p>
      </dgm:t>
    </dgm:pt>
    <dgm:pt modelId="{AC3D4A29-F1D5-44F2-8F31-E37AA855E58B}">
      <dgm:prSet phldrT="[Text]" custT="1"/>
      <dgm:spPr>
        <a:solidFill>
          <a:srgbClr val="FF0000">
            <a:alpha val="25098"/>
          </a:srgbClr>
        </a:solidFill>
      </dgm:spPr>
      <dgm:t>
        <a:bodyPr/>
        <a:lstStyle/>
        <a:p>
          <a:r>
            <a:rPr lang="en-US" sz="1600" b="1" dirty="0" smtClean="0">
              <a:solidFill>
                <a:schemeClr val="tx2"/>
              </a:solidFill>
            </a:rPr>
            <a:t>Results to Facility, Epidemiologist, and Lab in 2 Days</a:t>
          </a:r>
          <a:endParaRPr lang="en-US" sz="1600" b="1" dirty="0">
            <a:solidFill>
              <a:schemeClr val="tx2"/>
            </a:solidFill>
          </a:endParaRPr>
        </a:p>
      </dgm:t>
    </dgm:pt>
    <dgm:pt modelId="{4773DCEA-0925-454A-8EB2-B0B598132D6E}" type="parTrans" cxnId="{F1909259-07A9-4763-BE10-96A3BDB0BBE7}">
      <dgm:prSet/>
      <dgm:spPr/>
      <dgm:t>
        <a:bodyPr/>
        <a:lstStyle/>
        <a:p>
          <a:endParaRPr lang="en-US"/>
        </a:p>
      </dgm:t>
    </dgm:pt>
    <dgm:pt modelId="{51A15E20-C262-4659-BDD1-3BB9BA0F8761}" type="sibTrans" cxnId="{F1909259-07A9-4763-BE10-96A3BDB0BBE7}">
      <dgm:prSet/>
      <dgm:spPr/>
      <dgm:t>
        <a:bodyPr/>
        <a:lstStyle/>
        <a:p>
          <a:endParaRPr lang="en-US"/>
        </a:p>
      </dgm:t>
    </dgm:pt>
    <dgm:pt modelId="{82FEB394-3403-48E6-8501-E4D4E3664BA6}" type="pres">
      <dgm:prSet presAssocID="{F586F5AB-E6D9-433B-BB30-D7C365DF999C}" presName="linearFlow" presStyleCnt="0">
        <dgm:presLayoutVars>
          <dgm:dir/>
          <dgm:resizeHandles val="exact"/>
        </dgm:presLayoutVars>
      </dgm:prSet>
      <dgm:spPr/>
    </dgm:pt>
    <dgm:pt modelId="{ED1E835D-B12C-4A40-90F7-CE8A27926253}" type="pres">
      <dgm:prSet presAssocID="{180D9ED0-B5E4-4DCF-9F9A-F0EEB2F75C5C}" presName="composite" presStyleCnt="0"/>
      <dgm:spPr/>
    </dgm:pt>
    <dgm:pt modelId="{B33CFD4D-29E1-482F-9268-6A3D77B9953C}" type="pres">
      <dgm:prSet presAssocID="{180D9ED0-B5E4-4DCF-9F9A-F0EEB2F75C5C}" presName="imgShp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D29D2A23-257C-48EB-B3D8-C851168B1316}" type="pres">
      <dgm:prSet presAssocID="{180D9ED0-B5E4-4DCF-9F9A-F0EEB2F75C5C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222F76-7CD1-4976-A7A0-D946A6058772}" type="pres">
      <dgm:prSet presAssocID="{81254167-CC26-4D31-A660-296191E7F742}" presName="spacing" presStyleCnt="0"/>
      <dgm:spPr/>
    </dgm:pt>
    <dgm:pt modelId="{047C66E3-5138-4EC6-95A7-AD5D573B52AC}" type="pres">
      <dgm:prSet presAssocID="{7C286D17-E7BF-4F94-858D-C7D4BEC116FA}" presName="composite" presStyleCnt="0"/>
      <dgm:spPr/>
    </dgm:pt>
    <dgm:pt modelId="{CC18496C-6237-4A35-ADBC-303B46FC820D}" type="pres">
      <dgm:prSet presAssocID="{7C286D17-E7BF-4F94-858D-C7D4BEC116FA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8575">
          <a:solidFill>
            <a:schemeClr val="tx2"/>
          </a:solidFill>
        </a:ln>
      </dgm:spPr>
    </dgm:pt>
    <dgm:pt modelId="{82951CD0-AE60-4F97-BD16-3E311749569C}" type="pres">
      <dgm:prSet presAssocID="{7C286D17-E7BF-4F94-858D-C7D4BEC116FA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05C4B3-0EF2-404C-8C72-2F775338E4B4}" type="pres">
      <dgm:prSet presAssocID="{BCD39FB4-A6B5-4331-833D-C793419FAC09}" presName="spacing" presStyleCnt="0"/>
      <dgm:spPr/>
    </dgm:pt>
    <dgm:pt modelId="{FF571261-6E3E-4CBA-9966-F4FE1FDFD5D2}" type="pres">
      <dgm:prSet presAssocID="{7FA05662-CEBF-4DE2-B449-744A687DDF39}" presName="composite" presStyleCnt="0"/>
      <dgm:spPr/>
    </dgm:pt>
    <dgm:pt modelId="{6985F8D9-39B1-47FD-AFE2-805135748584}" type="pres">
      <dgm:prSet presAssocID="{7FA05662-CEBF-4DE2-B449-744A687DDF39}" presName="imgShp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285467E-A45D-40B3-9813-D73E79251D42}" type="pres">
      <dgm:prSet presAssocID="{7FA05662-CEBF-4DE2-B449-744A687DDF39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B0BC34-D3A1-4040-A463-AA928C91DC0B}" type="pres">
      <dgm:prSet presAssocID="{0AA92E80-91D5-4B77-95BF-0F7DBBC955F8}" presName="spacing" presStyleCnt="0"/>
      <dgm:spPr/>
    </dgm:pt>
    <dgm:pt modelId="{8C9DBF09-4209-48CA-9B2B-600D77FD0F4D}" type="pres">
      <dgm:prSet presAssocID="{AC3D4A29-F1D5-44F2-8F31-E37AA855E58B}" presName="composite" presStyleCnt="0"/>
      <dgm:spPr/>
    </dgm:pt>
    <dgm:pt modelId="{0693F537-1F85-4025-B832-F7D813006B60}" type="pres">
      <dgm:prSet presAssocID="{AC3D4A29-F1D5-44F2-8F31-E37AA855E58B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A84EC5F5-CDEA-4C11-8390-EAC1F90E51A7}" type="pres">
      <dgm:prSet presAssocID="{AC3D4A29-F1D5-44F2-8F31-E37AA855E58B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909259-07A9-4763-BE10-96A3BDB0BBE7}" srcId="{F586F5AB-E6D9-433B-BB30-D7C365DF999C}" destId="{AC3D4A29-F1D5-44F2-8F31-E37AA855E58B}" srcOrd="3" destOrd="0" parTransId="{4773DCEA-0925-454A-8EB2-B0B598132D6E}" sibTransId="{51A15E20-C262-4659-BDD1-3BB9BA0F8761}"/>
    <dgm:cxn modelId="{DDCD5CAA-90F2-4DFB-84B4-AA43025AA15D}" type="presOf" srcId="{7FA05662-CEBF-4DE2-B449-744A687DDF39}" destId="{3285467E-A45D-40B3-9813-D73E79251D42}" srcOrd="0" destOrd="0" presId="urn:microsoft.com/office/officeart/2005/8/layout/vList3"/>
    <dgm:cxn modelId="{CE59921C-A0F6-400C-ADD0-5D6517367216}" type="presOf" srcId="{7C286D17-E7BF-4F94-858D-C7D4BEC116FA}" destId="{82951CD0-AE60-4F97-BD16-3E311749569C}" srcOrd="0" destOrd="0" presId="urn:microsoft.com/office/officeart/2005/8/layout/vList3"/>
    <dgm:cxn modelId="{D078C802-2475-43C3-A485-7A19C4E1CFBB}" srcId="{F586F5AB-E6D9-433B-BB30-D7C365DF999C}" destId="{7C286D17-E7BF-4F94-858D-C7D4BEC116FA}" srcOrd="1" destOrd="0" parTransId="{F161857F-DF64-4187-AA13-E78693C14538}" sibTransId="{BCD39FB4-A6B5-4331-833D-C793419FAC09}"/>
    <dgm:cxn modelId="{9BE6B219-7138-42B2-9374-04B9730992F6}" type="presOf" srcId="{180D9ED0-B5E4-4DCF-9F9A-F0EEB2F75C5C}" destId="{D29D2A23-257C-48EB-B3D8-C851168B1316}" srcOrd="0" destOrd="0" presId="urn:microsoft.com/office/officeart/2005/8/layout/vList3"/>
    <dgm:cxn modelId="{BCFA910C-E69B-462C-B573-6D82BFCB5A8E}" type="presOf" srcId="{F586F5AB-E6D9-433B-BB30-D7C365DF999C}" destId="{82FEB394-3403-48E6-8501-E4D4E3664BA6}" srcOrd="0" destOrd="0" presId="urn:microsoft.com/office/officeart/2005/8/layout/vList3"/>
    <dgm:cxn modelId="{0A235DC2-217A-424F-B736-4111C7F49F34}" srcId="{F586F5AB-E6D9-433B-BB30-D7C365DF999C}" destId="{7FA05662-CEBF-4DE2-B449-744A687DDF39}" srcOrd="2" destOrd="0" parTransId="{968EED89-6447-48C8-8202-585F084FB330}" sibTransId="{0AA92E80-91D5-4B77-95BF-0F7DBBC955F8}"/>
    <dgm:cxn modelId="{60860547-F7D5-4013-8F70-E15315D66BB9}" type="presOf" srcId="{AC3D4A29-F1D5-44F2-8F31-E37AA855E58B}" destId="{A84EC5F5-CDEA-4C11-8390-EAC1F90E51A7}" srcOrd="0" destOrd="0" presId="urn:microsoft.com/office/officeart/2005/8/layout/vList3"/>
    <dgm:cxn modelId="{316ECD85-9E88-43E8-8725-4290DD00DC5A}" srcId="{F586F5AB-E6D9-433B-BB30-D7C365DF999C}" destId="{180D9ED0-B5E4-4DCF-9F9A-F0EEB2F75C5C}" srcOrd="0" destOrd="0" parTransId="{7DC525CB-E3C6-42B9-B68A-C647843B4871}" sibTransId="{81254167-CC26-4D31-A660-296191E7F742}"/>
    <dgm:cxn modelId="{548BB0B3-7745-4AC8-9B50-95E83FB4D282}" type="presParOf" srcId="{82FEB394-3403-48E6-8501-E4D4E3664BA6}" destId="{ED1E835D-B12C-4A40-90F7-CE8A27926253}" srcOrd="0" destOrd="0" presId="urn:microsoft.com/office/officeart/2005/8/layout/vList3"/>
    <dgm:cxn modelId="{394D1A1E-7EA4-4868-AB84-CE710840D7B5}" type="presParOf" srcId="{ED1E835D-B12C-4A40-90F7-CE8A27926253}" destId="{B33CFD4D-29E1-482F-9268-6A3D77B9953C}" srcOrd="0" destOrd="0" presId="urn:microsoft.com/office/officeart/2005/8/layout/vList3"/>
    <dgm:cxn modelId="{AECBD590-B338-44B0-A8AB-BA169E686ACC}" type="presParOf" srcId="{ED1E835D-B12C-4A40-90F7-CE8A27926253}" destId="{D29D2A23-257C-48EB-B3D8-C851168B1316}" srcOrd="1" destOrd="0" presId="urn:microsoft.com/office/officeart/2005/8/layout/vList3"/>
    <dgm:cxn modelId="{041AE9E7-33B5-4B28-A586-A16FE3AD81F5}" type="presParOf" srcId="{82FEB394-3403-48E6-8501-E4D4E3664BA6}" destId="{CB222F76-7CD1-4976-A7A0-D946A6058772}" srcOrd="1" destOrd="0" presId="urn:microsoft.com/office/officeart/2005/8/layout/vList3"/>
    <dgm:cxn modelId="{66655CFC-BE79-4775-94D0-8D598B81508E}" type="presParOf" srcId="{82FEB394-3403-48E6-8501-E4D4E3664BA6}" destId="{047C66E3-5138-4EC6-95A7-AD5D573B52AC}" srcOrd="2" destOrd="0" presId="urn:microsoft.com/office/officeart/2005/8/layout/vList3"/>
    <dgm:cxn modelId="{614346E0-D437-4402-B7AD-9EFDA3E13A5F}" type="presParOf" srcId="{047C66E3-5138-4EC6-95A7-AD5D573B52AC}" destId="{CC18496C-6237-4A35-ADBC-303B46FC820D}" srcOrd="0" destOrd="0" presId="urn:microsoft.com/office/officeart/2005/8/layout/vList3"/>
    <dgm:cxn modelId="{5CF34D4B-3F4E-452D-B71A-5A5968612C2A}" type="presParOf" srcId="{047C66E3-5138-4EC6-95A7-AD5D573B52AC}" destId="{82951CD0-AE60-4F97-BD16-3E311749569C}" srcOrd="1" destOrd="0" presId="urn:microsoft.com/office/officeart/2005/8/layout/vList3"/>
    <dgm:cxn modelId="{93EC4C7C-92CA-4591-A527-CAA769042AF4}" type="presParOf" srcId="{82FEB394-3403-48E6-8501-E4D4E3664BA6}" destId="{8D05C4B3-0EF2-404C-8C72-2F775338E4B4}" srcOrd="3" destOrd="0" presId="urn:microsoft.com/office/officeart/2005/8/layout/vList3"/>
    <dgm:cxn modelId="{5654D351-006A-4397-8DF7-9C37EDF9381C}" type="presParOf" srcId="{82FEB394-3403-48E6-8501-E4D4E3664BA6}" destId="{FF571261-6E3E-4CBA-9966-F4FE1FDFD5D2}" srcOrd="4" destOrd="0" presId="urn:microsoft.com/office/officeart/2005/8/layout/vList3"/>
    <dgm:cxn modelId="{72ECD8BB-C39A-4CDF-ACD2-BB0AD24FFFC1}" type="presParOf" srcId="{FF571261-6E3E-4CBA-9966-F4FE1FDFD5D2}" destId="{6985F8D9-39B1-47FD-AFE2-805135748584}" srcOrd="0" destOrd="0" presId="urn:microsoft.com/office/officeart/2005/8/layout/vList3"/>
    <dgm:cxn modelId="{27281139-CD99-4420-A2B2-38867724A575}" type="presParOf" srcId="{FF571261-6E3E-4CBA-9966-F4FE1FDFD5D2}" destId="{3285467E-A45D-40B3-9813-D73E79251D42}" srcOrd="1" destOrd="0" presId="urn:microsoft.com/office/officeart/2005/8/layout/vList3"/>
    <dgm:cxn modelId="{08FD0E86-84C5-4802-9D2A-9640AB5DADB7}" type="presParOf" srcId="{82FEB394-3403-48E6-8501-E4D4E3664BA6}" destId="{AAB0BC34-D3A1-4040-A463-AA928C91DC0B}" srcOrd="5" destOrd="0" presId="urn:microsoft.com/office/officeart/2005/8/layout/vList3"/>
    <dgm:cxn modelId="{D59EC921-C1EF-45B2-9A3B-D768C94E88D6}" type="presParOf" srcId="{82FEB394-3403-48E6-8501-E4D4E3664BA6}" destId="{8C9DBF09-4209-48CA-9B2B-600D77FD0F4D}" srcOrd="6" destOrd="0" presId="urn:microsoft.com/office/officeart/2005/8/layout/vList3"/>
    <dgm:cxn modelId="{A30860DA-1F8B-47A3-BD01-7D5F27E76BF9}" type="presParOf" srcId="{8C9DBF09-4209-48CA-9B2B-600D77FD0F4D}" destId="{0693F537-1F85-4025-B832-F7D813006B60}" srcOrd="0" destOrd="0" presId="urn:microsoft.com/office/officeart/2005/8/layout/vList3"/>
    <dgm:cxn modelId="{AFE9DB84-0376-4F86-A2E9-C89876A3EB2C}" type="presParOf" srcId="{8C9DBF09-4209-48CA-9B2B-600D77FD0F4D}" destId="{A84EC5F5-CDEA-4C11-8390-EAC1F90E51A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9D2A23-257C-48EB-B3D8-C851168B1316}">
      <dsp:nvSpPr>
        <dsp:cNvPr id="0" name=""/>
        <dsp:cNvSpPr/>
      </dsp:nvSpPr>
      <dsp:spPr>
        <a:xfrm rot="10800000">
          <a:off x="1010604" y="294"/>
          <a:ext cx="3290127" cy="727554"/>
        </a:xfrm>
        <a:prstGeom prst="homePlate">
          <a:avLst/>
        </a:prstGeom>
        <a:solidFill>
          <a:srgbClr val="00B0F0">
            <a:alpha val="25098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3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Confirmed CRE Case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Engage HAI Coordinator</a:t>
          </a:r>
          <a:endParaRPr lang="en-US" sz="1600" b="1" kern="1200" dirty="0">
            <a:solidFill>
              <a:schemeClr val="tx2"/>
            </a:solidFill>
          </a:endParaRPr>
        </a:p>
      </dsp:txBody>
      <dsp:txXfrm rot="10800000">
        <a:off x="1192492" y="294"/>
        <a:ext cx="3108239" cy="727554"/>
      </dsp:txXfrm>
    </dsp:sp>
    <dsp:sp modelId="{B33CFD4D-29E1-482F-9268-6A3D77B9953C}">
      <dsp:nvSpPr>
        <dsp:cNvPr id="0" name=""/>
        <dsp:cNvSpPr/>
      </dsp:nvSpPr>
      <dsp:spPr>
        <a:xfrm>
          <a:off x="646827" y="294"/>
          <a:ext cx="727554" cy="727554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51CD0-AE60-4F97-BD16-3E311749569C}">
      <dsp:nvSpPr>
        <dsp:cNvPr id="0" name=""/>
        <dsp:cNvSpPr/>
      </dsp:nvSpPr>
      <dsp:spPr>
        <a:xfrm rot="10800000">
          <a:off x="1010604" y="945030"/>
          <a:ext cx="3290127" cy="727554"/>
        </a:xfrm>
        <a:prstGeom prst="homePlate">
          <a:avLst/>
        </a:prstGeom>
        <a:solidFill>
          <a:schemeClr val="accent1">
            <a:lumMod val="50000"/>
            <a:alpha val="25098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3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Identify Patient Contacts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Coordinate Swab Collection</a:t>
          </a:r>
          <a:endParaRPr lang="en-US" sz="1600" b="1" kern="1200" dirty="0">
            <a:solidFill>
              <a:schemeClr val="tx2"/>
            </a:solidFill>
          </a:endParaRPr>
        </a:p>
      </dsp:txBody>
      <dsp:txXfrm rot="10800000">
        <a:off x="1192492" y="945030"/>
        <a:ext cx="3108239" cy="727554"/>
      </dsp:txXfrm>
    </dsp:sp>
    <dsp:sp modelId="{CC18496C-6237-4A35-ADBC-303B46FC820D}">
      <dsp:nvSpPr>
        <dsp:cNvPr id="0" name=""/>
        <dsp:cNvSpPr/>
      </dsp:nvSpPr>
      <dsp:spPr>
        <a:xfrm>
          <a:off x="646827" y="945030"/>
          <a:ext cx="727554" cy="72755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8575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85467E-A45D-40B3-9813-D73E79251D42}">
      <dsp:nvSpPr>
        <dsp:cNvPr id="0" name=""/>
        <dsp:cNvSpPr/>
      </dsp:nvSpPr>
      <dsp:spPr>
        <a:xfrm rot="10800000">
          <a:off x="1010604" y="1889765"/>
          <a:ext cx="3290127" cy="727554"/>
        </a:xfrm>
        <a:prstGeom prst="homePlate">
          <a:avLst/>
        </a:prstGeom>
        <a:solidFill>
          <a:srgbClr val="44075F">
            <a:alpha val="25098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3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CRE Colonization Screening from Rectal Swabs</a:t>
          </a:r>
          <a:endParaRPr lang="en-US" sz="1600" b="1" kern="1200" dirty="0">
            <a:solidFill>
              <a:schemeClr val="tx2"/>
            </a:solidFill>
          </a:endParaRPr>
        </a:p>
      </dsp:txBody>
      <dsp:txXfrm rot="10800000">
        <a:off x="1192492" y="1889765"/>
        <a:ext cx="3108239" cy="727554"/>
      </dsp:txXfrm>
    </dsp:sp>
    <dsp:sp modelId="{6985F8D9-39B1-47FD-AFE2-805135748584}">
      <dsp:nvSpPr>
        <dsp:cNvPr id="0" name=""/>
        <dsp:cNvSpPr/>
      </dsp:nvSpPr>
      <dsp:spPr>
        <a:xfrm>
          <a:off x="646827" y="1889765"/>
          <a:ext cx="727554" cy="727554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EC5F5-CDEA-4C11-8390-EAC1F90E51A7}">
      <dsp:nvSpPr>
        <dsp:cNvPr id="0" name=""/>
        <dsp:cNvSpPr/>
      </dsp:nvSpPr>
      <dsp:spPr>
        <a:xfrm rot="10800000">
          <a:off x="1010604" y="2834500"/>
          <a:ext cx="3290127" cy="727554"/>
        </a:xfrm>
        <a:prstGeom prst="homePlate">
          <a:avLst/>
        </a:prstGeom>
        <a:solidFill>
          <a:srgbClr val="FF0000">
            <a:alpha val="25098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0831" tIns="60960" rIns="113792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solidFill>
                <a:schemeClr val="tx2"/>
              </a:solidFill>
            </a:rPr>
            <a:t>Results to Facility, Epidemiologist, and Lab in 2 Days</a:t>
          </a:r>
          <a:endParaRPr lang="en-US" sz="1600" b="1" kern="1200" dirty="0">
            <a:solidFill>
              <a:schemeClr val="tx2"/>
            </a:solidFill>
          </a:endParaRPr>
        </a:p>
      </dsp:txBody>
      <dsp:txXfrm rot="10800000">
        <a:off x="1192492" y="2834500"/>
        <a:ext cx="3108239" cy="727554"/>
      </dsp:txXfrm>
    </dsp:sp>
    <dsp:sp modelId="{0693F537-1F85-4025-B832-F7D813006B60}">
      <dsp:nvSpPr>
        <dsp:cNvPr id="0" name=""/>
        <dsp:cNvSpPr/>
      </dsp:nvSpPr>
      <dsp:spPr>
        <a:xfrm>
          <a:off x="646827" y="2834500"/>
          <a:ext cx="727554" cy="727554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D63C0-BBBA-46ED-98F6-FAC0D1AE9012}" type="datetimeFigureOut">
              <a:rPr lang="en-US" smtClean="0"/>
              <a:t>6/10/2018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7B1ABA-C53C-40B7-A532-A5FD50932A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21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mmwr/volumes/67/wr/mm6713e1.htm#T2_down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68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38CAEC-4554-485B-9189-C45C7447A4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911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-by</a:t>
            </a:r>
            <a:r>
              <a:rPr lang="en-US" baseline="0" dirty="0" smtClean="0"/>
              <a:t> developing this network, we are helping to connect the dots between CDC and state labs, clinical labs</a:t>
            </a:r>
          </a:p>
          <a:p>
            <a:r>
              <a:rPr lang="en-US" baseline="0" dirty="0" smtClean="0"/>
              <a:t>-creates surge capacity-better able to support outbreaks and have a more robust investigation</a:t>
            </a:r>
          </a:p>
          <a:p>
            <a:r>
              <a:rPr lang="en-US" baseline="0" dirty="0" smtClean="0"/>
              <a:t>-CDC can learn more and improve infection prevention </a:t>
            </a:r>
            <a:r>
              <a:rPr lang="en-US" baseline="0" dirty="0" smtClean="0"/>
              <a:t>guidance</a:t>
            </a:r>
          </a:p>
          <a:p>
            <a:endParaRPr lang="en-US" baseline="0" dirty="0" smtClean="0"/>
          </a:p>
          <a:p>
            <a:r>
              <a:rPr lang="en-US" dirty="0" smtClean="0">
                <a:effectLst/>
              </a:rPr>
              <a:t>To identify asymptomatically colonized health care contacts of index patients, 1,489 screening tests for </a:t>
            </a:r>
            <a:r>
              <a:rPr lang="en-US" dirty="0" err="1" smtClean="0">
                <a:effectLst/>
              </a:rPr>
              <a:t>carbapenemases</a:t>
            </a:r>
            <a:r>
              <a:rPr lang="en-US" dirty="0" smtClean="0">
                <a:effectLst/>
              </a:rPr>
              <a:t> were performed during 70 surveys (defined as all screening tests performed at a single facility within a 14-day period) in 50 facilities. A median of 10.5 contacts (interquartile range = 2–25) were screened per survey. Overall, 11% of screening tests were positive for at least one of the five </a:t>
            </a:r>
            <a:r>
              <a:rPr lang="en-US" dirty="0" err="1" smtClean="0">
                <a:effectLst/>
              </a:rPr>
              <a:t>carbapenemases</a:t>
            </a:r>
            <a:r>
              <a:rPr lang="en-US" dirty="0" smtClean="0">
                <a:effectLst/>
              </a:rPr>
              <a:t> of primary public health concern (</a:t>
            </a:r>
            <a:r>
              <a:rPr lang="en-US" dirty="0" smtClean="0">
                <a:effectLst/>
                <a:hlinkClick r:id="rId3"/>
              </a:rPr>
              <a:t>Table 2</a:t>
            </a:r>
            <a:r>
              <a:rPr lang="en-US" dirty="0" smtClean="0">
                <a:effectLst/>
              </a:rPr>
              <a:t>). A higher percentage of post–acute care facility contacts screened positive for </a:t>
            </a:r>
            <a:r>
              <a:rPr lang="en-US" dirty="0" err="1" smtClean="0">
                <a:effectLst/>
              </a:rPr>
              <a:t>carbapenemases</a:t>
            </a:r>
            <a:r>
              <a:rPr lang="en-US" dirty="0" smtClean="0">
                <a:effectLst/>
              </a:rPr>
              <a:t> (14% [147 of 1,074 contacts]) than did contacts from short-stay acute care hospitals (5.8% [21 of 365]) (p&lt;0.01). Screening tests performed increased from 363 in the first quarter of 2017, to 732 in the third.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827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-by</a:t>
            </a:r>
            <a:r>
              <a:rPr lang="en-US" baseline="0" dirty="0" smtClean="0"/>
              <a:t> developing this network, we are helping to connect the dots between CDC and state labs, clinical labs</a:t>
            </a:r>
          </a:p>
          <a:p>
            <a:r>
              <a:rPr lang="en-US" baseline="0" dirty="0" smtClean="0"/>
              <a:t>-creates surge capacity-better able to support outbreaks and have a more robust investigation</a:t>
            </a:r>
          </a:p>
          <a:p>
            <a:r>
              <a:rPr lang="en-US" baseline="0" dirty="0" smtClean="0"/>
              <a:t>-CDC can learn more and improve infection prevention guidance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98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77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-by</a:t>
            </a:r>
            <a:r>
              <a:rPr lang="en-US" baseline="0" dirty="0" smtClean="0"/>
              <a:t> developing this network, we are helping to connect the dots between CDC and state labs, clinical labs</a:t>
            </a:r>
          </a:p>
          <a:p>
            <a:r>
              <a:rPr lang="en-US" baseline="0" dirty="0" smtClean="0"/>
              <a:t>-creates surge capacity-better able to support outbreaks and have a more robust investigation</a:t>
            </a:r>
          </a:p>
          <a:p>
            <a:r>
              <a:rPr lang="en-US" baseline="0" dirty="0" smtClean="0"/>
              <a:t>-CDC can learn more and improve infection prevention guidance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13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Finish off talk discussing</a:t>
            </a:r>
            <a:r>
              <a:rPr lang="en-US" baseline="0" dirty="0" smtClean="0"/>
              <a:t> some goals for 2018</a:t>
            </a:r>
          </a:p>
          <a:p>
            <a:r>
              <a:rPr lang="en-US" baseline="0" dirty="0" smtClean="0"/>
              <a:t>Testing: we are in the process of validating new assays for PCR including OXA48/mcr3 and mcr4.  These will be rolled out to all labs in the near future</a:t>
            </a:r>
          </a:p>
          <a:p>
            <a:r>
              <a:rPr lang="en-US" baseline="0" dirty="0" smtClean="0"/>
              <a:t>Reporting: mentioned we hope to have all labs uploading to APHL AIMS portal</a:t>
            </a:r>
          </a:p>
          <a:p>
            <a:r>
              <a:rPr lang="en-US" baseline="0" dirty="0" smtClean="0"/>
              <a:t>Programmatic: focus on increasing awareness for colonization screening by working with partners such as APIC and SHEA</a:t>
            </a:r>
          </a:p>
          <a:p>
            <a:r>
              <a:rPr lang="en-US" baseline="0" dirty="0" smtClean="0"/>
              <a:t>Hope to increase the number of isolates tested for targeted surveillance so we have a better understanding of CRAB and we can monitor the emergence of mcr in ESBLs</a:t>
            </a:r>
          </a:p>
          <a:p>
            <a:r>
              <a:rPr lang="en-US" baseline="0" dirty="0" smtClean="0"/>
              <a:t>One big goal is to improve partnerships between lab and epi both within states and regions.  </a:t>
            </a:r>
          </a:p>
          <a:p>
            <a:r>
              <a:rPr lang="en-US" baseline="0" dirty="0" smtClean="0"/>
              <a:t>Now that testing for almost all labs is up and running, we hope that ARLN data can be used to improve containment of CP CRE/CP CRPA.  So looking at your data to look for specific trends to come up with an epi for your state or region if you are a regional lab.</a:t>
            </a:r>
          </a:p>
          <a:p>
            <a:r>
              <a:rPr lang="en-US" baseline="0" dirty="0" smtClean="0"/>
              <a:t>An example of how we use ARLN data is to provide novel isolates that arise through ARLN into the CDC FDA AR isolate bank so that it is available to you.  </a:t>
            </a:r>
            <a:r>
              <a:rPr lang="en-US" baseline="0" smtClean="0"/>
              <a:t>We develop assays such as the OXA23 assay that we can provide protocols alongside the isolates to validate these assays in your lab.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82054C-5FFB-4925-88B8-34BFE44764D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34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88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Reminder on production troubleshooting. Have </a:t>
            </a:r>
            <a:r>
              <a:rPr lang="en-US" dirty="0" err="1"/>
              <a:t>tara</a:t>
            </a:r>
            <a:r>
              <a:rPr lang="en-US" dirty="0"/>
              <a:t> help with discussing </a:t>
            </a:r>
            <a:r>
              <a:rPr lang="en-US" dirty="0" err="1"/>
              <a:t>dasta</a:t>
            </a:r>
            <a:r>
              <a:rPr lang="en-US" dirty="0"/>
              <a:t> quality monitoring (handled by CDC)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F5D2DD-098B-4B74-BABB-171488B36A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945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-by</a:t>
            </a:r>
            <a:r>
              <a:rPr lang="en-US" baseline="0" dirty="0" smtClean="0"/>
              <a:t> developing this network, we are helping to connect the dots between CDC and state labs, clinical labs</a:t>
            </a:r>
          </a:p>
          <a:p>
            <a:r>
              <a:rPr lang="en-US" baseline="0" dirty="0" smtClean="0"/>
              <a:t>-creates surge capacity-better able to support outbreaks and have a more robust investigation</a:t>
            </a:r>
          </a:p>
          <a:p>
            <a:r>
              <a:rPr lang="en-US" baseline="0" dirty="0" smtClean="0"/>
              <a:t>-CDC can learn more and improve infection prevention guidance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40E008-9A58-48B1-9FBA-2177810EA8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9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890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975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356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63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795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46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42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2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51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96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6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5DAB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NCEZID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8"/>
          <a:stretch/>
        </p:blipFill>
        <p:spPr>
          <a:xfrm>
            <a:off x="0" y="6692413"/>
            <a:ext cx="12192000" cy="165587"/>
          </a:xfrm>
          <a:prstGeom prst="rect">
            <a:avLst/>
          </a:prstGeom>
        </p:spPr>
      </p:pic>
      <p:sp>
        <p:nvSpPr>
          <p:cNvPr id="7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E25423"/>
              </a:buClr>
              <a:buFont typeface="Wingdings" panose="05000000000000000000" pitchFamily="2" charset="2"/>
              <a:buChar char="§"/>
              <a:defRPr sz="2667">
                <a:solidFill>
                  <a:srgbClr val="005DAB"/>
                </a:solidFill>
              </a:defRPr>
            </a:lvl1pPr>
            <a:lvl2pPr>
              <a:buClr>
                <a:srgbClr val="8D8B00"/>
              </a:buClr>
              <a:defRPr sz="2667">
                <a:solidFill>
                  <a:srgbClr val="005DAB"/>
                </a:solidFill>
              </a:defRPr>
            </a:lvl2pPr>
            <a:lvl3pPr>
              <a:buClr>
                <a:srgbClr val="006A71"/>
              </a:buClr>
              <a:defRPr sz="2667">
                <a:solidFill>
                  <a:srgbClr val="005DAB"/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7889447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304800"/>
            <a:ext cx="10972800" cy="762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and Content Slide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609600" y="1678698"/>
            <a:ext cx="10972800" cy="184460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990601"/>
            <a:ext cx="10769600" cy="533399"/>
          </a:xfrm>
        </p:spPr>
        <p:txBody>
          <a:bodyPr lIns="0" t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800" smtClean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3200" dirty="0">
                <a:solidFill>
                  <a:schemeClr val="tx1"/>
                </a:solidFill>
                <a:latin typeface="+mj-lt"/>
              </a:rPr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651007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4000"/>
              </a:lnSpc>
              <a:defRPr sz="3733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8585" y="6690957"/>
            <a:ext cx="12192001" cy="248992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09600" y="1545167"/>
            <a:ext cx="10972800" cy="4455584"/>
          </a:xfrm>
        </p:spPr>
        <p:txBody>
          <a:bodyPr/>
          <a:lstStyle>
            <a:lvl1pPr marL="457189" indent="-457189">
              <a:buClr>
                <a:srgbClr val="005DAA"/>
              </a:buClr>
              <a:buFont typeface="Wingdings" panose="05000000000000000000" pitchFamily="2" charset="2"/>
              <a:buChar char="§"/>
              <a:defRPr sz="2667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532E63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9A3B26"/>
              </a:buClr>
              <a:defRPr sz="2667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667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667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3582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A4989A-F3BF-4683-960B-82FB8149B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46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jp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12.png"/><Relationship Id="rId4" Type="http://schemas.openxmlformats.org/officeDocument/2006/relationships/image" Target="../media/image5.jpe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4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5.jpe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 txBox="1">
            <a:spLocks/>
          </p:cNvSpPr>
          <p:nvPr/>
        </p:nvSpPr>
        <p:spPr bwMode="auto">
          <a:xfrm>
            <a:off x="1154032" y="2567802"/>
            <a:ext cx="9807571" cy="4796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 lnSpcReduction="20000"/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40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  <a:ea typeface="ＭＳ Ｐゴシック" charset="-128"/>
                <a:cs typeface="Arial"/>
              </a:rPr>
              <a:t/>
            </a:r>
            <a:b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  <a:ea typeface="ＭＳ Ｐゴシック" charset="-128"/>
                <a:cs typeface="Arial"/>
              </a:rPr>
            </a:br>
            <a:r>
              <a:rPr kumimoji="0" lang="en-US" sz="6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>Update</a:t>
            </a:r>
            <a:endParaRPr lang="en-US" sz="6200" i="1" dirty="0" smtClean="0">
              <a:solidFill>
                <a:srgbClr val="267BBB"/>
              </a:solidFill>
              <a:latin typeface="Calibri"/>
            </a:endParaRP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1" u="none" strike="noStrike" kern="1200" cap="none" spc="0" normalizeH="0" baseline="0" noProof="0" dirty="0" smtClean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u="none" strike="noStrike" kern="1200" cap="none" spc="0" normalizeH="0" baseline="0" noProof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>Allison </a:t>
            </a:r>
            <a:r>
              <a:rPr kumimoji="0" lang="en-US" sz="3200" b="1" u="none" strike="noStrike" kern="1200" cap="none" spc="0" normalizeH="0" baseline="0" noProof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>C Brown</a:t>
            </a:r>
            <a:r>
              <a:rPr kumimoji="0" lang="en-US" sz="3200" b="1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>,</a:t>
            </a:r>
            <a:r>
              <a:rPr kumimoji="0" lang="en-US" sz="3200" b="1" u="none" strike="noStrike" kern="1200" cap="none" spc="0" normalizeH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> PhD MPH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rgbClr val="267BBB"/>
                </a:solidFill>
                <a:latin typeface="Calibri"/>
              </a:rPr>
              <a:t>Division </a:t>
            </a:r>
            <a:r>
              <a:rPr lang="en-US" sz="3200" noProof="0" dirty="0" smtClean="0">
                <a:solidFill>
                  <a:srgbClr val="267BBB"/>
                </a:solidFill>
                <a:latin typeface="Calibri"/>
              </a:rPr>
              <a:t>of Healthcare Quality Promotion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noProof="0" dirty="0" smtClean="0">
                <a:solidFill>
                  <a:srgbClr val="267BBB"/>
                </a:solidFill>
                <a:latin typeface="Calibri"/>
              </a:rPr>
              <a:t>CDC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u="none" strike="noStrike" kern="1200" cap="none" spc="0" normalizeH="0" baseline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267BBB"/>
                </a:solidFill>
                <a:latin typeface="Calibri"/>
              </a:rPr>
              <a:t>2018 CSTE</a:t>
            </a:r>
          </a:p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 smtClean="0">
                <a:solidFill>
                  <a:srgbClr val="267BBB"/>
                </a:solidFill>
                <a:latin typeface="Calibri"/>
              </a:rPr>
              <a:t>West Palm Beach</a:t>
            </a:r>
            <a:r>
              <a:rPr kumimoji="0" lang="en-US" sz="6200" b="1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  <a:t/>
            </a:r>
            <a:br>
              <a:rPr kumimoji="0" lang="en-US" sz="6200" b="1" u="none" strike="noStrike" kern="1200" cap="none" spc="0" normalizeH="0" baseline="0" noProof="0" dirty="0" smtClean="0">
                <a:ln>
                  <a:noFill/>
                </a:ln>
                <a:solidFill>
                  <a:srgbClr val="267BBB"/>
                </a:solidFill>
                <a:effectLst/>
                <a:uLnTx/>
                <a:uFillTx/>
                <a:latin typeface="Calibri"/>
              </a:rPr>
            </a:br>
            <a:endParaRPr kumimoji="0" lang="en-US" sz="6200" b="1" u="none" strike="noStrike" kern="120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196" y="556820"/>
            <a:ext cx="5983807" cy="27348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8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0" y="356286"/>
            <a:ext cx="6879147" cy="1861601"/>
          </a:xfrm>
          <a:prstGeom prst="rect">
            <a:avLst/>
          </a:prstGeom>
        </p:spPr>
      </p:pic>
      <p:sp>
        <p:nvSpPr>
          <p:cNvPr id="26" name="Line 4"/>
          <p:cNvSpPr>
            <a:spLocks noChangeShapeType="1"/>
          </p:cNvSpPr>
          <p:nvPr/>
        </p:nvSpPr>
        <p:spPr bwMode="auto">
          <a:xfrm flipV="1">
            <a:off x="459407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" y="5939492"/>
            <a:ext cx="1285993" cy="5877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flipV="1">
            <a:off x="1650654" y="6411326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 bwMode="auto">
          <a:xfrm>
            <a:off x="459406" y="228603"/>
            <a:ext cx="11732593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lvl="0" algn="l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>
                <a:solidFill>
                  <a:schemeClr val="tx2"/>
                </a:solidFill>
                <a:latin typeface="Calibri"/>
                <a:ea typeface="+mn-ea"/>
                <a:cs typeface="+mn-cs"/>
              </a:rPr>
              <a:t>AR Lab Network</a:t>
            </a:r>
            <a:endParaRPr lang="en-US" sz="3200" dirty="0">
              <a:solidFill>
                <a:schemeClr val="tx2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1" y="2956998"/>
            <a:ext cx="7139162" cy="32579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1331810"/>
            <a:ext cx="11410123" cy="1200521"/>
          </a:xfrm>
          <a:prstGeom prst="rect">
            <a:avLst/>
          </a:prstGeom>
          <a:noFill/>
          <a:ln w="57150">
            <a:noFill/>
          </a:ln>
        </p:spPr>
        <p:txBody>
          <a:bodyPr wrap="square" rtlCol="0">
            <a:spAutoFit/>
          </a:bodyPr>
          <a:lstStyle/>
          <a:p>
            <a:pPr defTabSz="457189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en-US" sz="2667" b="1" dirty="0" smtClean="0">
                <a:solidFill>
                  <a:srgbClr val="7F7F7F">
                    <a:lumMod val="75000"/>
                  </a:srgbClr>
                </a:solidFill>
                <a:latin typeface="Calibri" panose="020F0502020204030204" pitchFamily="34" charset="0"/>
              </a:rPr>
              <a:t>Establishing </a:t>
            </a:r>
            <a:r>
              <a:rPr lang="en-US" sz="2667" b="1" dirty="0">
                <a:solidFill>
                  <a:srgbClr val="7F7F7F">
                    <a:lumMod val="75000"/>
                  </a:srgbClr>
                </a:solidFill>
                <a:latin typeface="Calibri" panose="020F0502020204030204" pitchFamily="34" charset="0"/>
              </a:rPr>
              <a:t>nationwide lab capacity to detect AR </a:t>
            </a:r>
            <a:r>
              <a:rPr lang="en-US" sz="2667" b="1" dirty="0" smtClean="0">
                <a:solidFill>
                  <a:srgbClr val="7F7F7F">
                    <a:lumMod val="75000"/>
                  </a:srgbClr>
                </a:solidFill>
                <a:latin typeface="Calibri" panose="020F0502020204030204" pitchFamily="34" charset="0"/>
              </a:rPr>
              <a:t>threats</a:t>
            </a:r>
          </a:p>
          <a:p>
            <a:pPr defTabSz="457189" fontAlgn="base">
              <a:lnSpc>
                <a:spcPct val="90000"/>
              </a:lnSpc>
              <a:spcAft>
                <a:spcPct val="0"/>
              </a:spcAft>
              <a:defRPr/>
            </a:pPr>
            <a:endParaRPr lang="en-US" sz="2667" b="1" dirty="0">
              <a:solidFill>
                <a:srgbClr val="7F7F7F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defTabSz="457189" fontAlgn="base">
              <a:lnSpc>
                <a:spcPct val="90000"/>
              </a:lnSpc>
              <a:spcAft>
                <a:spcPct val="0"/>
              </a:spcAft>
              <a:defRPr/>
            </a:pPr>
            <a:r>
              <a:rPr lang="en-US" sz="2667" b="1" dirty="0" smtClean="0">
                <a:solidFill>
                  <a:srgbClr val="7F7F7F">
                    <a:lumMod val="75000"/>
                  </a:srgbClr>
                </a:solidFill>
                <a:latin typeface="Calibri" panose="020F0502020204030204" pitchFamily="34" charset="0"/>
              </a:rPr>
              <a:t>Detecting and stopping outbreaks faster</a:t>
            </a:r>
            <a:endParaRPr lang="en-US" sz="2667" b="1" dirty="0">
              <a:solidFill>
                <a:srgbClr val="7F7F7F">
                  <a:lumMod val="75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365811" y="3025035"/>
            <a:ext cx="4247323" cy="2702124"/>
          </a:xfrm>
          <a:prstGeom prst="roundRect">
            <a:avLst>
              <a:gd name="adj" fmla="val 5621"/>
            </a:avLst>
          </a:prstGeom>
          <a:solidFill>
            <a:srgbClr val="2E74B5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buClr>
                <a:schemeClr val="bg2"/>
              </a:buClr>
            </a:pPr>
            <a:r>
              <a:rPr lang="en-US" sz="2400" smtClean="0">
                <a:solidFill>
                  <a:schemeClr val="bg2"/>
                </a:solidFill>
              </a:rPr>
              <a:t>56 state and local labs</a:t>
            </a:r>
          </a:p>
          <a:p>
            <a:pPr marL="0" lvl="1">
              <a:lnSpc>
                <a:spcPct val="115000"/>
              </a:lnSpc>
              <a:buClr>
                <a:schemeClr val="bg2"/>
              </a:buClr>
            </a:pPr>
            <a:r>
              <a:rPr lang="en-US" sz="2400" smtClean="0">
                <a:solidFill>
                  <a:schemeClr val="bg2"/>
                </a:solidFill>
              </a:rPr>
              <a:t>        </a:t>
            </a:r>
          </a:p>
          <a:p>
            <a:pPr marL="0" lvl="1">
              <a:lnSpc>
                <a:spcPct val="115000"/>
              </a:lnSpc>
              <a:buClr>
                <a:schemeClr val="bg2"/>
              </a:buClr>
            </a:pPr>
            <a:r>
              <a:rPr lang="en-US" sz="2400" smtClean="0">
                <a:solidFill>
                  <a:schemeClr val="bg2"/>
                </a:solidFill>
              </a:rPr>
              <a:t>7 regional/specialty labs</a:t>
            </a:r>
          </a:p>
          <a:p>
            <a:pPr>
              <a:lnSpc>
                <a:spcPct val="115000"/>
              </a:lnSpc>
              <a:buClr>
                <a:schemeClr val="bg2"/>
              </a:buClr>
            </a:pPr>
            <a:endParaRPr lang="en-US" sz="2400" smtClean="0">
              <a:solidFill>
                <a:schemeClr val="bg2"/>
              </a:solidFill>
            </a:endParaRPr>
          </a:p>
          <a:p>
            <a:pPr>
              <a:lnSpc>
                <a:spcPct val="115000"/>
              </a:lnSpc>
              <a:buClr>
                <a:schemeClr val="bg2"/>
              </a:buClr>
            </a:pPr>
            <a:r>
              <a:rPr lang="en-US" sz="2400" smtClean="0">
                <a:solidFill>
                  <a:schemeClr val="bg2"/>
                </a:solidFill>
              </a:rPr>
              <a:t>Coordination of public health response</a:t>
            </a:r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2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471" y="3716950"/>
            <a:ext cx="4916180" cy="2396467"/>
          </a:xfrm>
        </p:spPr>
        <p:txBody>
          <a:bodyPr>
            <a:normAutofit/>
          </a:bodyPr>
          <a:lstStyle/>
          <a:p>
            <a:pPr>
              <a:buClr>
                <a:srgbClr val="FFC000"/>
              </a:buClr>
            </a:pPr>
            <a:r>
              <a:rPr lang="en-US" sz="2000" b="1" dirty="0" smtClean="0">
                <a:solidFill>
                  <a:schemeClr val="tx2"/>
                </a:solidFill>
              </a:rPr>
              <a:t>CRE/CRPA Isolate Characterization</a:t>
            </a:r>
            <a:endParaRPr lang="en-US" sz="2000" dirty="0" smtClean="0">
              <a:solidFill>
                <a:schemeClr val="tx2"/>
              </a:solidFill>
            </a:endParaRPr>
          </a:p>
          <a:p>
            <a:pPr>
              <a:buClr>
                <a:srgbClr val="FFC000"/>
              </a:buClr>
            </a:pPr>
            <a:r>
              <a:rPr lang="en-US" sz="2000" b="1" dirty="0" smtClean="0">
                <a:solidFill>
                  <a:schemeClr val="tx2"/>
                </a:solidFill>
              </a:rPr>
              <a:t>Targeted surveillance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1600" b="1" dirty="0" err="1" smtClean="0">
                <a:solidFill>
                  <a:schemeClr val="tx2"/>
                </a:solidFill>
              </a:rPr>
              <a:t>Carbapenem</a:t>
            </a:r>
            <a:r>
              <a:rPr lang="en-US" sz="1600" b="1" dirty="0" smtClean="0">
                <a:solidFill>
                  <a:schemeClr val="tx2"/>
                </a:solidFill>
              </a:rPr>
              <a:t>-R </a:t>
            </a:r>
            <a:r>
              <a:rPr lang="en-US" sz="1600" b="1" i="1" dirty="0" smtClean="0">
                <a:solidFill>
                  <a:schemeClr val="tx2"/>
                </a:solidFill>
              </a:rPr>
              <a:t>Acinetobacter</a:t>
            </a:r>
            <a:r>
              <a:rPr lang="en-US" sz="1600" b="1" dirty="0" smtClean="0">
                <a:solidFill>
                  <a:schemeClr val="tx2"/>
                </a:solidFill>
              </a:rPr>
              <a:t> spp.</a:t>
            </a:r>
            <a:endParaRPr lang="en-US" sz="1600" b="1" i="1" dirty="0" smtClean="0">
              <a:solidFill>
                <a:schemeClr val="tx2"/>
              </a:solidFill>
            </a:endParaRP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sz="1600" b="1" dirty="0" smtClean="0">
                <a:solidFill>
                  <a:schemeClr val="tx2"/>
                </a:solidFill>
              </a:rPr>
              <a:t>ESBL-producing </a:t>
            </a:r>
            <a:r>
              <a:rPr lang="en-US" sz="1600" b="1" i="1" dirty="0" err="1" smtClean="0">
                <a:solidFill>
                  <a:schemeClr val="tx2"/>
                </a:solidFill>
              </a:rPr>
              <a:t>Enterobacteriaceae</a:t>
            </a:r>
            <a:r>
              <a:rPr lang="en-US" sz="1600" b="1" i="1" dirty="0">
                <a:solidFill>
                  <a:schemeClr val="tx2"/>
                </a:solidFill>
              </a:rPr>
              <a:t> </a:t>
            </a:r>
            <a:r>
              <a:rPr lang="en-US" sz="1600" b="1" i="1" dirty="0" smtClean="0">
                <a:solidFill>
                  <a:schemeClr val="tx2"/>
                </a:solidFill>
              </a:rPr>
              <a:t>– </a:t>
            </a:r>
            <a:r>
              <a:rPr lang="en-US" sz="1800" dirty="0" smtClean="0">
                <a:solidFill>
                  <a:schemeClr val="tx2"/>
                </a:solidFill>
              </a:rPr>
              <a:t>Isolate </a:t>
            </a:r>
            <a:r>
              <a:rPr lang="en-US" sz="1800" dirty="0">
                <a:solidFill>
                  <a:schemeClr val="tx2"/>
                </a:solidFill>
              </a:rPr>
              <a:t>testing for </a:t>
            </a:r>
            <a:r>
              <a:rPr lang="en-US" sz="1800" i="1" dirty="0" err="1" smtClean="0">
                <a:solidFill>
                  <a:schemeClr val="tx2"/>
                </a:solidFill>
              </a:rPr>
              <a:t>mcr</a:t>
            </a:r>
            <a:r>
              <a:rPr lang="en-US" sz="1800" dirty="0" smtClean="0">
                <a:solidFill>
                  <a:schemeClr val="tx2"/>
                </a:solidFill>
              </a:rPr>
              <a:t>-mediated colistin resistance</a:t>
            </a:r>
            <a:endParaRPr lang="en-US" sz="1800" dirty="0">
              <a:solidFill>
                <a:schemeClr val="tx2"/>
              </a:solidFill>
            </a:endParaRPr>
          </a:p>
          <a:p>
            <a:pPr marL="0" indent="0">
              <a:buClr>
                <a:srgbClr val="FFC000"/>
              </a:buClr>
              <a:buSzPct val="85000"/>
              <a:buNone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V="1">
            <a:off x="593519" y="1168139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1" y="356286"/>
            <a:ext cx="6879147" cy="1861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38" r="26733"/>
          <a:stretch/>
        </p:blipFill>
        <p:spPr>
          <a:xfrm>
            <a:off x="3218787" y="1776254"/>
            <a:ext cx="1396756" cy="17037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01547" y="236278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tx2"/>
                </a:solidFill>
                <a:latin typeface="Calibri"/>
              </a:rPr>
              <a:t>AR Lab Network Regional Lab Core Testing</a:t>
            </a:r>
            <a:endParaRPr lang="en-US" sz="3600" b="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 flipV="1">
            <a:off x="1639079" y="6363493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" y="5987993"/>
            <a:ext cx="1285993" cy="5877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627266" y="1377174"/>
            <a:ext cx="31176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Outbreak Response</a:t>
            </a:r>
          </a:p>
          <a:p>
            <a:pPr algn="ctr"/>
            <a:r>
              <a:rPr lang="en-US" sz="2000" b="1" dirty="0" smtClean="0">
                <a:solidFill>
                  <a:schemeClr val="tx2"/>
                </a:solidFill>
              </a:rPr>
              <a:t>Colonization Screening</a:t>
            </a:r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528975526"/>
              </p:ext>
            </p:extLst>
          </p:nvPr>
        </p:nvGraphicFramePr>
        <p:xfrm>
          <a:off x="5456279" y="2255497"/>
          <a:ext cx="4947560" cy="3562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15" name="Group 14"/>
          <p:cNvGrpSpPr/>
          <p:nvPr/>
        </p:nvGrpSpPr>
        <p:grpSpPr>
          <a:xfrm>
            <a:off x="622471" y="1730940"/>
            <a:ext cx="2286192" cy="1776903"/>
            <a:chOff x="559550" y="1285477"/>
            <a:chExt cx="2195840" cy="1508778"/>
          </a:xfrm>
        </p:grpSpPr>
        <p:pic>
          <p:nvPicPr>
            <p:cNvPr id="16" name="Picture 15"/>
            <p:cNvPicPr/>
            <p:nvPr/>
          </p:nvPicPr>
          <p:blipFill rotWithShape="1">
            <a:blip r:embed="rId10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50" r="12438" b="7351"/>
            <a:stretch/>
          </p:blipFill>
          <p:spPr bwMode="auto">
            <a:xfrm>
              <a:off x="559550" y="1285477"/>
              <a:ext cx="2195840" cy="150877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976363" y="1346552"/>
              <a:ext cx="1409668" cy="3718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1600" b="1" spc="300" dirty="0" smtClean="0">
                  <a:solidFill>
                    <a:schemeClr val="bg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REGIONAL</a:t>
              </a:r>
              <a:endParaRPr lang="en-US" sz="1600" spc="3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372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1739" y="1673547"/>
            <a:ext cx="627390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MMWR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report summarized the experience over the first several months of improved lab testing by CDC’s Antibiotic Resistance Lab Network.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Expanded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laboratory testing capacity in all 50 states, 5 cities, and Puerto Rico for rapid identification. Regional labs support colonization testing.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departments and health care facilities can work together to aggressively respond to protect patients from these threats and keep infections from spreading within and between facilities.  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81739" y="164172"/>
            <a:ext cx="10515600" cy="102679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44546A"/>
                </a:solidFill>
              </a:rPr>
              <a:t>First Results from AR Lab Network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007598" y="1510834"/>
            <a:ext cx="4718910" cy="4845215"/>
            <a:chOff x="2393911" y="2422471"/>
            <a:chExt cx="4744717" cy="4676033"/>
          </a:xfrm>
        </p:grpSpPr>
        <p:pic>
          <p:nvPicPr>
            <p:cNvPr id="6" name="Picture 5" descr="Image capture of front page of MMWR" title="MMWR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5" r="13704"/>
            <a:stretch/>
          </p:blipFill>
          <p:spPr>
            <a:xfrm>
              <a:off x="2393911" y="2422471"/>
              <a:ext cx="3059258" cy="40372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Picture 6" descr="Image capture of Vital Signs fact sheet (page 1)" title="Factsheet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929" y="3061229"/>
              <a:ext cx="3146699" cy="40372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593519" y="1168139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1" y="356286"/>
            <a:ext cx="6879147" cy="186160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" y="5987993"/>
            <a:ext cx="1285993" cy="58775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 flipV="1">
            <a:off x="1639079" y="6363493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97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0" y="356286"/>
            <a:ext cx="6879147" cy="186160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flipV="1">
            <a:off x="1650654" y="6411326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9407" y="224368"/>
            <a:ext cx="11732593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3200" dirty="0" smtClean="0">
                <a:solidFill>
                  <a:schemeClr val="tx2"/>
                </a:solidFill>
                <a:latin typeface="Calibri"/>
              </a:rPr>
              <a:t>CRE/CRPA Testing Summary—2017 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9407" y="1336797"/>
            <a:ext cx="10186875" cy="47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3357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57189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690545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914377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1147734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/>
              </a:buClr>
              <a:buSzPct val="84000"/>
            </a:pPr>
            <a:r>
              <a:rPr lang="en-US" sz="2400" dirty="0">
                <a:solidFill>
                  <a:schemeClr val="tx2"/>
                </a:solidFill>
                <a:latin typeface="Calibri"/>
              </a:rPr>
              <a:t>Total isolates tested: 10,590 </a:t>
            </a:r>
          </a:p>
          <a:p>
            <a:pPr lvl="1">
              <a:buClr>
                <a:schemeClr val="accent4"/>
              </a:buClr>
              <a:buSzPct val="84000"/>
            </a:pPr>
            <a:r>
              <a:rPr lang="en-US" sz="2000" dirty="0">
                <a:solidFill>
                  <a:schemeClr val="tx2"/>
                </a:solidFill>
                <a:latin typeface="Calibri"/>
              </a:rPr>
              <a:t>CRE tested: 6,891</a:t>
            </a:r>
          </a:p>
          <a:p>
            <a:pPr lvl="2">
              <a:buClr>
                <a:schemeClr val="accent4"/>
              </a:buClr>
              <a:buSzPct val="84000"/>
            </a:pPr>
            <a:r>
              <a:rPr lang="en-US" sz="2000" dirty="0">
                <a:solidFill>
                  <a:schemeClr val="tx2"/>
                </a:solidFill>
                <a:latin typeface="Calibri"/>
              </a:rPr>
              <a:t>34% (2,311) CP-CRE </a:t>
            </a:r>
          </a:p>
          <a:p>
            <a:pPr lvl="1">
              <a:buClr>
                <a:schemeClr val="accent4"/>
              </a:buClr>
              <a:buSzPct val="84000"/>
            </a:pPr>
            <a:r>
              <a:rPr lang="en-US" sz="2000" dirty="0">
                <a:solidFill>
                  <a:schemeClr val="tx2"/>
                </a:solidFill>
                <a:latin typeface="Calibri"/>
              </a:rPr>
              <a:t>CRPA tested: 3,699</a:t>
            </a:r>
          </a:p>
          <a:p>
            <a:pPr lvl="2">
              <a:buClr>
                <a:schemeClr val="accent4"/>
              </a:buClr>
              <a:buSzPct val="84000"/>
            </a:pPr>
            <a:r>
              <a:rPr lang="en-US" sz="2000" dirty="0">
                <a:solidFill>
                  <a:schemeClr val="tx2"/>
                </a:solidFill>
                <a:latin typeface="Calibri"/>
              </a:rPr>
              <a:t>3% (98) </a:t>
            </a: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CP-CRPA</a:t>
            </a:r>
          </a:p>
          <a:p>
            <a:pPr lvl="1">
              <a:buClr>
                <a:schemeClr val="accent4"/>
              </a:buClr>
              <a:buSzPct val="84000"/>
            </a:pPr>
            <a:r>
              <a:rPr lang="en-US" dirty="0" smtClean="0">
                <a:solidFill>
                  <a:schemeClr val="tx2"/>
                </a:solidFill>
                <a:latin typeface="Calibri"/>
              </a:rPr>
              <a:t>&gt;1600 screening swabs tested in &gt;50 facilities</a:t>
            </a:r>
          </a:p>
          <a:p>
            <a:pPr lvl="2">
              <a:buClr>
                <a:schemeClr val="accent4"/>
              </a:buClr>
              <a:buSzPct val="84000"/>
            </a:pPr>
            <a:r>
              <a:rPr lang="en-US" dirty="0" smtClean="0">
                <a:solidFill>
                  <a:schemeClr val="tx2"/>
                </a:solidFill>
                <a:latin typeface="Calibri"/>
              </a:rPr>
              <a:t>11% positive overall</a:t>
            </a:r>
          </a:p>
          <a:p>
            <a:pPr lvl="3">
              <a:buClr>
                <a:schemeClr val="accent4"/>
              </a:buClr>
              <a:buSzPct val="84000"/>
            </a:pPr>
            <a:r>
              <a:rPr lang="en-US" dirty="0" smtClean="0">
                <a:solidFill>
                  <a:schemeClr val="tx2"/>
                </a:solidFill>
                <a:latin typeface="Calibri"/>
              </a:rPr>
              <a:t>14% positive in post-acute care facilities vs 6% in short-stay acute care</a:t>
            </a:r>
            <a:endParaRPr lang="en-US" dirty="0">
              <a:solidFill>
                <a:schemeClr val="tx2"/>
              </a:solidFill>
              <a:latin typeface="Calibri"/>
            </a:endParaRPr>
          </a:p>
          <a:p>
            <a:pPr>
              <a:buClr>
                <a:schemeClr val="accent4"/>
              </a:buClr>
              <a:buSzPct val="84000"/>
            </a:pPr>
            <a:r>
              <a:rPr lang="en-US" sz="2400" dirty="0">
                <a:solidFill>
                  <a:schemeClr val="tx2"/>
                </a:solidFill>
                <a:latin typeface="Calibri"/>
              </a:rPr>
              <a:t>Number of ARLN Alerts sent: </a:t>
            </a:r>
            <a:r>
              <a:rPr lang="en-US" sz="2400" dirty="0" smtClean="0">
                <a:solidFill>
                  <a:schemeClr val="tx2"/>
                </a:solidFill>
                <a:latin typeface="Calibri"/>
              </a:rPr>
              <a:t>425</a:t>
            </a:r>
          </a:p>
          <a:p>
            <a:pPr lvl="1">
              <a:buClr>
                <a:schemeClr val="accent4"/>
              </a:buClr>
              <a:buSzPct val="84000"/>
            </a:pP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2018: &gt;500 alerts reported</a:t>
            </a:r>
            <a:endParaRPr lang="en-US" sz="20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7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" y="5939492"/>
            <a:ext cx="1285993" cy="587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241859" y="6091752"/>
            <a:ext cx="1534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Preliminary data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848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0" y="356286"/>
            <a:ext cx="6879147" cy="186160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flipV="1">
            <a:off x="1650654" y="6411326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9407" y="224368"/>
            <a:ext cx="11732593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3200" dirty="0" smtClean="0">
                <a:solidFill>
                  <a:schemeClr val="tx2"/>
                </a:solidFill>
                <a:latin typeface="Calibri"/>
              </a:rPr>
              <a:t>CRE/CRPA Testing Summary—2017 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7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" y="5939492"/>
            <a:ext cx="1285993" cy="587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241859" y="6091752"/>
            <a:ext cx="1534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smtClean="0"/>
              <a:t>Preliminary data</a:t>
            </a:r>
            <a:endParaRPr lang="en-US" sz="1400" i="1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481827"/>
              </p:ext>
            </p:extLst>
          </p:nvPr>
        </p:nvGraphicFramePr>
        <p:xfrm>
          <a:off x="1050233" y="1143000"/>
          <a:ext cx="10359889" cy="5002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311">
                  <a:extLst>
                    <a:ext uri="{9D8B030D-6E8A-4147-A177-3AD203B41FA5}">
                      <a16:colId xmlns:a16="http://schemas.microsoft.com/office/drawing/2014/main" val="257771082"/>
                    </a:ext>
                  </a:extLst>
                </a:gridCol>
                <a:gridCol w="912282">
                  <a:extLst>
                    <a:ext uri="{9D8B030D-6E8A-4147-A177-3AD203B41FA5}">
                      <a16:colId xmlns:a16="http://schemas.microsoft.com/office/drawing/2014/main" val="2402885922"/>
                    </a:ext>
                  </a:extLst>
                </a:gridCol>
                <a:gridCol w="1383456">
                  <a:extLst>
                    <a:ext uri="{9D8B030D-6E8A-4147-A177-3AD203B41FA5}">
                      <a16:colId xmlns:a16="http://schemas.microsoft.com/office/drawing/2014/main" val="3756443423"/>
                    </a:ext>
                  </a:extLst>
                </a:gridCol>
                <a:gridCol w="1302968">
                  <a:extLst>
                    <a:ext uri="{9D8B030D-6E8A-4147-A177-3AD203B41FA5}">
                      <a16:colId xmlns:a16="http://schemas.microsoft.com/office/drawing/2014/main" val="555507050"/>
                    </a:ext>
                  </a:extLst>
                </a:gridCol>
                <a:gridCol w="1302968">
                  <a:extLst>
                    <a:ext uri="{9D8B030D-6E8A-4147-A177-3AD203B41FA5}">
                      <a16:colId xmlns:a16="http://schemas.microsoft.com/office/drawing/2014/main" val="2855442198"/>
                    </a:ext>
                  </a:extLst>
                </a:gridCol>
                <a:gridCol w="1302968">
                  <a:extLst>
                    <a:ext uri="{9D8B030D-6E8A-4147-A177-3AD203B41FA5}">
                      <a16:colId xmlns:a16="http://schemas.microsoft.com/office/drawing/2014/main" val="2082174806"/>
                    </a:ext>
                  </a:extLst>
                </a:gridCol>
                <a:gridCol w="1302968">
                  <a:extLst>
                    <a:ext uri="{9D8B030D-6E8A-4147-A177-3AD203B41FA5}">
                      <a16:colId xmlns:a16="http://schemas.microsoft.com/office/drawing/2014/main" val="509717597"/>
                    </a:ext>
                  </a:extLst>
                </a:gridCol>
                <a:gridCol w="1302968">
                  <a:extLst>
                    <a:ext uri="{9D8B030D-6E8A-4147-A177-3AD203B41FA5}">
                      <a16:colId xmlns:a16="http://schemas.microsoft.com/office/drawing/2014/main" val="774961327"/>
                    </a:ext>
                  </a:extLst>
                </a:gridCol>
              </a:tblGrid>
              <a:tr h="277845"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Genus</a:t>
                      </a:r>
                      <a:endParaRPr lang="en-US" sz="130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Isolates </a:t>
                      </a:r>
                    </a:p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Tested</a:t>
                      </a:r>
                    </a:p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Carbapenemase</a:t>
                      </a:r>
                      <a:r>
                        <a:rPr lang="en-US" sz="1300" baseline="0" dirty="0" smtClean="0">
                          <a:latin typeface="+mn-lt"/>
                        </a:rPr>
                        <a:t> Producing</a:t>
                      </a:r>
                    </a:p>
                    <a:p>
                      <a:pPr algn="ctr"/>
                      <a:r>
                        <a:rPr lang="en-US" sz="1300" baseline="0" dirty="0" smtClean="0">
                          <a:latin typeface="+mn-lt"/>
                        </a:rPr>
                        <a:t>n (%)</a:t>
                      </a:r>
                      <a:endParaRPr lang="en-US" sz="1300" dirty="0" smtClean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Carbapenemase</a:t>
                      </a:r>
                      <a:r>
                        <a:rPr lang="en-US" sz="1300" baseline="0" dirty="0" smtClean="0">
                          <a:latin typeface="+mn-lt"/>
                        </a:rPr>
                        <a:t> Gene</a:t>
                      </a:r>
                      <a:endParaRPr lang="en-US" sz="130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6A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solidFill>
                      <a:srgbClr val="006A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solidFill>
                      <a:srgbClr val="006A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solidFill>
                      <a:srgbClr val="006A7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300" dirty="0"/>
                    </a:p>
                  </a:txBody>
                  <a:tcPr anchor="ctr">
                    <a:solidFill>
                      <a:srgbClr val="006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824989"/>
                  </a:ext>
                </a:extLst>
              </a:tr>
              <a:tr h="46794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KPC </a:t>
                      </a:r>
                      <a:b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n (% CP)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NDM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 (% CP)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OXA-48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 (% CP)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VIM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 (% CP)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IMP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i="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n (% CP)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13704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 err="1" smtClean="0">
                          <a:latin typeface="+mn-lt"/>
                        </a:rPr>
                        <a:t>Enterobacteriaceae</a:t>
                      </a:r>
                      <a:endParaRPr lang="en-US" sz="1300" b="1" i="1" dirty="0" smtClean="0">
                        <a:latin typeface="+mn-lt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latin typeface="+mn-lt"/>
                        </a:rPr>
                        <a:t>6891</a:t>
                      </a: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latin typeface="+mn-lt"/>
                        </a:rPr>
                        <a:t>2311</a:t>
                      </a:r>
                      <a:r>
                        <a:rPr lang="en-US" sz="1300" b="1" i="0" baseline="0" dirty="0" smtClean="0">
                          <a:latin typeface="+mn-lt"/>
                        </a:rPr>
                        <a:t> (33%)</a:t>
                      </a:r>
                      <a:endParaRPr lang="en-US" sz="1300" b="1" i="0" dirty="0" smtClean="0">
                        <a:latin typeface="+mn-lt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2056 (30%)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185 (3%)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 (1%)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(&lt;1%)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 (&lt;1%)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542785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err="1" smtClean="0">
                          <a:latin typeface="+mn-lt"/>
                        </a:rPr>
                        <a:t>Klebsiella</a:t>
                      </a:r>
                      <a:r>
                        <a:rPr lang="en-US" sz="1300" i="1" dirty="0" smtClean="0">
                          <a:latin typeface="+mn-lt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2383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1585 (67%)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1431 (60%)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96 (4%)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51 (2%)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372562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>
                          <a:latin typeface="+mn-lt"/>
                        </a:rPr>
                        <a:t>Enterobacter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2557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383 (15%)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346 (14%)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86076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>
                          <a:latin typeface="+mn-lt"/>
                        </a:rPr>
                        <a:t>Escherichia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1096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 (18%)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119 (11%)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60 (5%)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 (2%)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349315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err="1" smtClean="0">
                          <a:latin typeface="+mn-lt"/>
                        </a:rPr>
                        <a:t>Citrobacter</a:t>
                      </a:r>
                      <a:endParaRPr lang="en-US" sz="1300" i="0" dirty="0" smtClean="0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162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52 (32%)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47 (29%)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 (2%)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263663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err="1" smtClean="0">
                          <a:latin typeface="+mn-lt"/>
                        </a:rPr>
                        <a:t>Serratia</a:t>
                      </a:r>
                      <a:endParaRPr lang="en-US" sz="1300" i="1" dirty="0" smtClean="0"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133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(19%)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 (19%)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1922669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smtClean="0">
                          <a:latin typeface="+mn-lt"/>
                        </a:rPr>
                        <a:t>Proteus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106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 (16%)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 (8%)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(5%)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(2%)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410770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i="1" dirty="0" err="1" smtClean="0">
                          <a:latin typeface="+mn-lt"/>
                        </a:rPr>
                        <a:t>Providencia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57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 (33%)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(4%)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 (9%)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 (23%)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072190"/>
                  </a:ext>
                </a:extLst>
              </a:tr>
              <a:tr h="415238">
                <a:tc>
                  <a:txBody>
                    <a:bodyPr/>
                    <a:lstStyle/>
                    <a:p>
                      <a:pPr algn="ctr"/>
                      <a:r>
                        <a:rPr lang="en-US" sz="1300" dirty="0" smtClean="0">
                          <a:latin typeface="+mn-lt"/>
                        </a:rPr>
                        <a:t>Other species</a:t>
                      </a: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i="0" dirty="0" smtClean="0">
                          <a:latin typeface="+mn-lt"/>
                        </a:rPr>
                        <a:t>397</a:t>
                      </a:r>
                      <a:endParaRPr lang="en-US" sz="1300" i="0" dirty="0">
                        <a:latin typeface="+mn-lt"/>
                      </a:endParaRPr>
                    </a:p>
                  </a:txBody>
                  <a:tcPr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83 (21%)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 (19%)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 (0%)</a:t>
                      </a: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 (&lt;1%)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468896"/>
                  </a:ext>
                </a:extLst>
              </a:tr>
              <a:tr h="467949">
                <a:tc>
                  <a:txBody>
                    <a:bodyPr/>
                    <a:lstStyle/>
                    <a:p>
                      <a:pPr algn="ctr"/>
                      <a:r>
                        <a:rPr lang="en-US" sz="1300" b="1" i="1" dirty="0" smtClean="0">
                          <a:latin typeface="+mn-lt"/>
                        </a:rPr>
                        <a:t>Pseudomonas aeruginosa</a:t>
                      </a:r>
                      <a:endParaRPr lang="en-US" sz="1300" b="1" i="1" dirty="0">
                        <a:latin typeface="+mn-lt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i="0" dirty="0" smtClean="0">
                          <a:latin typeface="+mn-lt"/>
                        </a:rPr>
                        <a:t>3699</a:t>
                      </a:r>
                      <a:endParaRPr lang="en-US" sz="1300" b="1" i="0" dirty="0">
                        <a:latin typeface="+mn-lt"/>
                      </a:endParaRPr>
                    </a:p>
                  </a:txBody>
                  <a:tcPr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98 (3%)</a:t>
                      </a:r>
                      <a:endParaRPr lang="en-US" sz="13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11 </a:t>
                      </a:r>
                      <a:r>
                        <a:rPr lang="en-US" sz="13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(&lt;1%)</a:t>
                      </a:r>
                      <a:endParaRPr lang="en-US" sz="1300" b="1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3 </a:t>
                      </a:r>
                      <a:r>
                        <a:rPr lang="en-US" sz="13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(&lt;1%)</a:t>
                      </a:r>
                      <a:endParaRPr lang="en-US" sz="1300" b="1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0 (0%)</a:t>
                      </a:r>
                      <a:endParaRPr lang="en-US" sz="1300" b="1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52 </a:t>
                      </a:r>
                      <a:r>
                        <a:rPr lang="en-US" sz="13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(1%)</a:t>
                      </a:r>
                      <a:endParaRPr lang="en-US" sz="1300" b="1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8 </a:t>
                      </a:r>
                      <a:r>
                        <a:rPr lang="en-US" sz="1300" b="1" i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</a:rPr>
                        <a:t>(&lt;1%)</a:t>
                      </a:r>
                      <a:endParaRPr lang="en-US" sz="1300" b="1" i="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8275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62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 flipV="1">
            <a:off x="1650657" y="6411329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9409" y="228607"/>
            <a:ext cx="11732594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2800" dirty="0" smtClean="0">
                <a:solidFill>
                  <a:schemeClr val="tx2"/>
                </a:solidFill>
                <a:latin typeface="Calibri"/>
              </a:rPr>
              <a:t>Resources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3" y="356290"/>
            <a:ext cx="6879147" cy="1861601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9408" y="1386950"/>
            <a:ext cx="11340271" cy="4759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3357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57189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690545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914377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1147734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8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defTabSz="45717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267BBB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2" y="5939493"/>
            <a:ext cx="1285993" cy="58775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A6B4-FAD0-4233-A0A9-1D5416E2A386}" type="slidenum">
              <a:rPr lang="en-US" smtClean="0"/>
              <a:t>7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682" y="3130211"/>
            <a:ext cx="6437155" cy="30155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099" y="276213"/>
            <a:ext cx="2483846" cy="28551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r="1266" b="5453"/>
          <a:stretch/>
        </p:blipFill>
        <p:spPr>
          <a:xfrm>
            <a:off x="0" y="1074528"/>
            <a:ext cx="5651681" cy="29427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2788" y="3673046"/>
            <a:ext cx="2097408" cy="273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9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0" y="356286"/>
            <a:ext cx="6879147" cy="1861601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 flipV="1">
            <a:off x="1650654" y="6411326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9407" y="224368"/>
            <a:ext cx="11732593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3200" dirty="0" smtClean="0">
                <a:solidFill>
                  <a:schemeClr val="tx2"/>
                </a:solidFill>
                <a:latin typeface="Calibri"/>
              </a:rPr>
              <a:t>AR Lab Network Data for Action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7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" y="5939492"/>
            <a:ext cx="1285993" cy="587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8</a:t>
            </a:fld>
            <a:endParaRPr lang="en-US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588716" y="1342960"/>
            <a:ext cx="7363793" cy="45965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600" b="1" dirty="0" smtClean="0">
                <a:solidFill>
                  <a:schemeClr val="tx2"/>
                </a:solidFill>
              </a:rPr>
              <a:t>Testing numbers to date (January, 2017-March, 2018)</a:t>
            </a:r>
          </a:p>
          <a:p>
            <a:pPr algn="l"/>
            <a:endParaRPr lang="en-US" sz="1300" dirty="0" smtClean="0">
              <a:solidFill>
                <a:schemeClr val="tx2"/>
              </a:solidFill>
            </a:endParaRPr>
          </a:p>
          <a:p>
            <a:pPr marL="342900" indent="-342900" algn="l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Neisseria </a:t>
            </a:r>
            <a:r>
              <a:rPr lang="en-US" b="1" i="1" dirty="0" err="1" smtClean="0">
                <a:solidFill>
                  <a:schemeClr val="tx2"/>
                </a:solidFill>
              </a:rPr>
              <a:t>gonorrhoeae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9,935 isolates tested (AST)</a:t>
            </a: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1347 isolates sequenced</a:t>
            </a:r>
          </a:p>
          <a:p>
            <a:pPr marL="342900" indent="-342900" algn="l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Candida</a:t>
            </a: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673 isolates tested </a:t>
            </a:r>
          </a:p>
          <a:p>
            <a:pPr marL="1257300" lvl="2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227 identified as </a:t>
            </a:r>
            <a:r>
              <a:rPr lang="en-US" i="1" dirty="0" smtClean="0">
                <a:solidFill>
                  <a:schemeClr val="tx2"/>
                </a:solidFill>
              </a:rPr>
              <a:t>C. </a:t>
            </a:r>
            <a:r>
              <a:rPr lang="en-US" i="1" dirty="0" err="1" smtClean="0">
                <a:solidFill>
                  <a:schemeClr val="tx2"/>
                </a:solidFill>
              </a:rPr>
              <a:t>auris</a:t>
            </a:r>
            <a:endParaRPr lang="en-US" i="1" dirty="0" smtClean="0">
              <a:solidFill>
                <a:schemeClr val="tx2"/>
              </a:solidFill>
            </a:endParaRP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1412 colonization screenings performed</a:t>
            </a:r>
          </a:p>
          <a:p>
            <a:pPr marL="1257300" lvl="2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133 </a:t>
            </a:r>
            <a:r>
              <a:rPr lang="en-US" i="1" dirty="0" smtClean="0">
                <a:solidFill>
                  <a:schemeClr val="tx2"/>
                </a:solidFill>
              </a:rPr>
              <a:t>C. </a:t>
            </a:r>
            <a:r>
              <a:rPr lang="en-US" i="1" dirty="0" err="1" smtClean="0">
                <a:solidFill>
                  <a:schemeClr val="tx2"/>
                </a:solidFill>
              </a:rPr>
              <a:t>auris</a:t>
            </a:r>
            <a:r>
              <a:rPr lang="en-US" i="1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identified </a:t>
            </a:r>
          </a:p>
          <a:p>
            <a:pPr marL="342900" indent="-342900" algn="l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Streptococcus </a:t>
            </a:r>
            <a:r>
              <a:rPr lang="en-US" b="1" i="1" dirty="0" err="1" smtClean="0">
                <a:solidFill>
                  <a:schemeClr val="tx2"/>
                </a:solidFill>
              </a:rPr>
              <a:t>pneumoniae</a:t>
            </a:r>
            <a:endParaRPr lang="en-US" b="1" i="1" dirty="0" smtClean="0">
              <a:solidFill>
                <a:schemeClr val="tx2"/>
              </a:solidFill>
            </a:endParaRP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372 isolates serotyped with AST</a:t>
            </a:r>
          </a:p>
          <a:p>
            <a:pPr marL="342900" indent="-342900" algn="l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Clostridium difficile</a:t>
            </a: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510 isolates sequenced</a:t>
            </a:r>
          </a:p>
          <a:p>
            <a:pPr marL="800100" lvl="1" indent="-342900" algn="l"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2"/>
                </a:solidFill>
              </a:rPr>
              <a:t>271 isolates cultured</a:t>
            </a:r>
          </a:p>
          <a:p>
            <a:pPr algn="l">
              <a:buClr>
                <a:srgbClr val="FFC000"/>
              </a:buClr>
            </a:pPr>
            <a:r>
              <a:rPr lang="en-US" b="1" dirty="0" smtClean="0">
                <a:solidFill>
                  <a:schemeClr val="accent4"/>
                </a:solidFill>
              </a:rPr>
              <a:t>Over 800 alerts sent to CDC since January 1, 2017</a:t>
            </a:r>
          </a:p>
          <a:p>
            <a:pPr algn="l">
              <a:buClr>
                <a:srgbClr val="FFC000"/>
              </a:buClr>
            </a:pPr>
            <a:endParaRPr lang="en-US" b="1" i="1" dirty="0" smtClean="0">
              <a:solidFill>
                <a:schemeClr val="tx2"/>
              </a:solidFill>
            </a:endParaRPr>
          </a:p>
          <a:p>
            <a:pPr algn="l">
              <a:buClr>
                <a:srgbClr val="FFC000"/>
              </a:buClr>
              <a:buSzPct val="85000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82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 anchor="ctr"/>
          <a:lstStyle/>
          <a:p>
            <a:r>
              <a:rPr lang="en-US" dirty="0" smtClean="0"/>
              <a:t>Goals for 2018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143000"/>
            <a:ext cx="10972800" cy="5369011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Testing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Increase use of colonization screening capacities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Increase submissions and t</a:t>
            </a:r>
            <a:r>
              <a:rPr lang="en-US" dirty="0" smtClean="0">
                <a:solidFill>
                  <a:schemeClr val="tx1"/>
                </a:solidFill>
              </a:rPr>
              <a:t>arget long-term care facilities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Integrate new testing protocols and capacities (OXA-23 multiplex, mcr3/mcr4 multiplex, custom AST panels for new </a:t>
            </a:r>
            <a:r>
              <a:rPr lang="en-US" dirty="0" smtClean="0">
                <a:solidFill>
                  <a:schemeClr val="tx1"/>
                </a:solidFill>
              </a:rPr>
              <a:t>drugs)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Reporting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Send </a:t>
            </a:r>
            <a:r>
              <a:rPr lang="en-US" dirty="0" smtClean="0">
                <a:solidFill>
                  <a:schemeClr val="tx1"/>
                </a:solidFill>
              </a:rPr>
              <a:t>data using</a:t>
            </a:r>
            <a:r>
              <a:rPr lang="en-US" dirty="0" smtClean="0">
                <a:solidFill>
                  <a:schemeClr val="tx1"/>
                </a:solidFill>
              </a:rPr>
              <a:t> APHL </a:t>
            </a:r>
            <a:r>
              <a:rPr lang="en-US" dirty="0" smtClean="0">
                <a:solidFill>
                  <a:schemeClr val="tx1"/>
                </a:solidFill>
              </a:rPr>
              <a:t>AIMS </a:t>
            </a:r>
            <a:r>
              <a:rPr lang="en-US" dirty="0" smtClean="0">
                <a:solidFill>
                  <a:schemeClr val="tx1"/>
                </a:solidFill>
              </a:rPr>
              <a:t>portal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Implement ETOR for screening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Programmatic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Increase r</a:t>
            </a:r>
            <a:r>
              <a:rPr lang="en-US" dirty="0" smtClean="0">
                <a:solidFill>
                  <a:schemeClr val="tx1"/>
                </a:solidFill>
              </a:rPr>
              <a:t>ecruitment and testing for targeted AR threats</a:t>
            </a:r>
            <a:endParaRPr lang="en-US" dirty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Improve u</a:t>
            </a:r>
            <a:r>
              <a:rPr lang="en-US" dirty="0" smtClean="0">
                <a:solidFill>
                  <a:schemeClr val="tx1"/>
                </a:solidFill>
              </a:rPr>
              <a:t>se of ARLN </a:t>
            </a:r>
            <a:r>
              <a:rPr lang="en-US" dirty="0">
                <a:solidFill>
                  <a:schemeClr val="tx1"/>
                </a:solidFill>
              </a:rPr>
              <a:t>data to </a:t>
            </a:r>
            <a:r>
              <a:rPr lang="en-US" dirty="0" smtClean="0">
                <a:solidFill>
                  <a:schemeClr val="tx1"/>
                </a:solidFill>
              </a:rPr>
              <a:t>initiate containment activities and guide prevention efforts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Provide communications materials to facilitate recruitment and collaboration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67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 flipV="1">
            <a:off x="1650657" y="6411329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59409" y="228607"/>
            <a:ext cx="11732594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2800" dirty="0" smtClean="0">
                <a:solidFill>
                  <a:schemeClr val="tx2"/>
                </a:solidFill>
                <a:latin typeface="Calibri"/>
              </a:rPr>
              <a:t>ETOR via the AR Lab Network’s </a:t>
            </a:r>
            <a:r>
              <a:rPr lang="en-US" sz="2800" dirty="0" err="1" smtClean="0">
                <a:solidFill>
                  <a:schemeClr val="tx2"/>
                </a:solidFill>
                <a:latin typeface="Calibri"/>
              </a:rPr>
              <a:t>LabWeb</a:t>
            </a:r>
            <a:r>
              <a:rPr lang="en-US" sz="2800" dirty="0" smtClean="0">
                <a:solidFill>
                  <a:schemeClr val="tx2"/>
                </a:solidFill>
                <a:latin typeface="Calibri"/>
              </a:rPr>
              <a:t> Portal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3" y="356290"/>
            <a:ext cx="6879147" cy="1861601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9408" y="1386950"/>
            <a:ext cx="11340271" cy="4759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3357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57189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690545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914377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1147734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8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defTabSz="45717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267BBB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2" y="5939493"/>
            <a:ext cx="1285993" cy="58775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5A6B4-FAD0-4233-A0A9-1D5416E2A386}" type="slidenum">
              <a:rPr lang="en-US" smtClean="0"/>
              <a:t>10</a:t>
            </a:fld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64662" y="1158185"/>
            <a:ext cx="10590209" cy="3599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3357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marL="457189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2pPr>
            <a:lvl3pPr marL="690545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2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3pPr>
            <a:lvl4pPr marL="914377" indent="-223833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4pPr>
            <a:lvl5pPr marL="1147734" indent="-233357" algn="l" defTabSz="457189" rtl="0" eaLnBrk="1" fontAlgn="base" hangingPunct="1">
              <a:lnSpc>
                <a:spcPct val="90000"/>
              </a:lnSpc>
              <a:spcBef>
                <a:spcPts val="1351"/>
              </a:spcBef>
              <a:spcAft>
                <a:spcPct val="0"/>
              </a:spcAft>
              <a:buClr>
                <a:schemeClr val="bg2">
                  <a:lumMod val="40000"/>
                  <a:lumOff val="60000"/>
                </a:schemeClr>
              </a:buClr>
              <a:buSzPct val="85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Calibri"/>
              </a:rPr>
              <a:t>ETOR provides a critical data solution to disrupt CRE transmission in healthcare facilities</a:t>
            </a:r>
          </a:p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Easy test ordering and rapid return of results are needed to quickly test and report CRE colonization tests results to healthcare facilities</a:t>
            </a:r>
          </a:p>
          <a:p>
            <a:pPr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Calibri"/>
              </a:rPr>
              <a:t>Who orders CRE colonization screening tests?  </a:t>
            </a:r>
          </a:p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State HAI coordinators/epidemiologists or a facility-level infection </a:t>
            </a:r>
            <a:r>
              <a:rPr lang="en-US" sz="2000" dirty="0" err="1" smtClean="0">
                <a:solidFill>
                  <a:schemeClr val="tx2"/>
                </a:solidFill>
                <a:latin typeface="Calibri"/>
              </a:rPr>
              <a:t>preventionist</a:t>
            </a: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 can request CRE colonization screening testing services from their AR Lab Network Regional Laboratory </a:t>
            </a:r>
          </a:p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Facility-level requests still require approval from the jurisdictional state HAI coordinator/epidemiologist</a:t>
            </a:r>
            <a:endParaRPr lang="en-US" sz="2000" dirty="0">
              <a:solidFill>
                <a:schemeClr val="tx2"/>
              </a:solidFill>
              <a:latin typeface="Calibri"/>
            </a:endParaRPr>
          </a:p>
          <a:p>
            <a:pPr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  <a:latin typeface="Calibri"/>
              </a:rPr>
              <a:t>Test results are delivered electronically within 2 days of the lab’s receipt of samples</a:t>
            </a:r>
          </a:p>
          <a:p>
            <a:pPr lvl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Calibri"/>
              </a:rPr>
              <a:t>Data recipients are notified via email when reports are available</a:t>
            </a:r>
            <a:endParaRPr lang="en-US" sz="2000" dirty="0">
              <a:solidFill>
                <a:schemeClr val="tx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683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16038" y="1608759"/>
            <a:ext cx="10163577" cy="461666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44546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Testing: CRE Colonization (5 Regional PHLs)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616038" y="2860855"/>
          <a:ext cx="9111395" cy="2039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29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589"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CRE</a:t>
                      </a:r>
                      <a:r>
                        <a:rPr lang="en-US" baseline="0" dirty="0">
                          <a:latin typeface="Franklin Gothic Book" panose="020B0503020102020204" pitchFamily="34" charset="0"/>
                        </a:rPr>
                        <a:t> Colonization (LWP/ETOR)</a:t>
                      </a:r>
                      <a:endParaRPr lang="en-US" dirty="0">
                        <a:latin typeface="Franklin Gothic Book" panose="020B0503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935"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In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MD, WI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End to End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TX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Validation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Franklin Gothic Book" panose="020B0503020102020204" pitchFamily="34" charset="0"/>
                        </a:rPr>
                        <a:t>WA, TN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686388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29B745DE-BA04-44F7-B752-1661E7B7FD7C}"/>
              </a:ext>
            </a:extLst>
          </p:cNvPr>
          <p:cNvSpPr/>
          <p:nvPr/>
        </p:nvSpPr>
        <p:spPr>
          <a:xfrm>
            <a:off x="461770" y="453616"/>
            <a:ext cx="100884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ARLN Lab Web Portal/ETOR Snapshot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flipV="1">
            <a:off x="459408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defTabSz="45717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267BBB"/>
              </a:solidFill>
              <a:latin typeface="Arial" charset="0"/>
              <a:ea typeface="ＭＳ Ｐゴシック" charset="-128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3" y="356290"/>
            <a:ext cx="6879147" cy="18616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" y="5987993"/>
            <a:ext cx="1285993" cy="58775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 flipV="1">
            <a:off x="1639079" y="6363493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7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66867"/>
            <a:ext cx="10972800" cy="693916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44546A"/>
                </a:solidFill>
              </a:rPr>
              <a:t>Custom AST Panels for New </a:t>
            </a:r>
            <a:r>
              <a:rPr lang="en-US" sz="3200" dirty="0">
                <a:solidFill>
                  <a:srgbClr val="44546A"/>
                </a:solidFill>
              </a:rPr>
              <a:t>D</a:t>
            </a:r>
            <a:r>
              <a:rPr lang="en-US" sz="3200" dirty="0" smtClean="0">
                <a:solidFill>
                  <a:srgbClr val="44546A"/>
                </a:solidFill>
              </a:rPr>
              <a:t>rugs</a:t>
            </a:r>
            <a:endParaRPr lang="en-US" sz="3200" dirty="0">
              <a:solidFill>
                <a:srgbClr val="44546A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600" y="1420475"/>
            <a:ext cx="10972800" cy="4814069"/>
          </a:xfrm>
        </p:spPr>
        <p:txBody>
          <a:bodyPr>
            <a:normAutofit/>
          </a:bodyPr>
          <a:lstStyle/>
          <a:p>
            <a:pPr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There </a:t>
            </a:r>
            <a:r>
              <a:rPr lang="en-US" sz="2400" dirty="0" smtClean="0">
                <a:solidFill>
                  <a:srgbClr val="44546A"/>
                </a:solidFill>
              </a:rPr>
              <a:t>is often a gap between the approval of a new drug and the availability of testing methods in hospital laboratories</a:t>
            </a:r>
          </a:p>
          <a:p>
            <a:pPr marL="228589" indent="0">
              <a:buClr>
                <a:schemeClr val="accent4"/>
              </a:buClr>
              <a:buNone/>
            </a:pPr>
            <a:endParaRPr lang="en-US" sz="2400" dirty="0" smtClean="0">
              <a:solidFill>
                <a:srgbClr val="44546A"/>
              </a:solidFill>
            </a:endParaRPr>
          </a:p>
          <a:p>
            <a:pPr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This gap can result in under use and over use of a new antibiotic</a:t>
            </a:r>
          </a:p>
          <a:p>
            <a:pPr marL="228589" indent="0">
              <a:buClr>
                <a:schemeClr val="accent4"/>
              </a:buClr>
              <a:buNone/>
            </a:pPr>
            <a:endParaRPr lang="en-US" sz="2400" dirty="0" smtClean="0">
              <a:solidFill>
                <a:srgbClr val="44546A"/>
              </a:solidFill>
            </a:endParaRPr>
          </a:p>
          <a:p>
            <a:pPr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Testing is most important for pan or nearly pan-resistant bacteria</a:t>
            </a:r>
          </a:p>
          <a:p>
            <a:pPr marL="228589" indent="0">
              <a:buClr>
                <a:schemeClr val="accent4"/>
              </a:buClr>
              <a:buNone/>
            </a:pPr>
            <a:endParaRPr lang="en-US" sz="2400" dirty="0" smtClean="0">
              <a:solidFill>
                <a:srgbClr val="44546A"/>
              </a:solidFill>
            </a:endParaRPr>
          </a:p>
          <a:p>
            <a:pPr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We can leverage AR Lab Network capacity to place reference broth microdilution testing capabilities in regional labs and use electronic test order and report capabilities for rapid reporting</a:t>
            </a:r>
            <a:endParaRPr lang="en-US" sz="2400" dirty="0">
              <a:solidFill>
                <a:srgbClr val="44546A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1" y="356286"/>
            <a:ext cx="6879147" cy="1861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" y="5987993"/>
            <a:ext cx="1285993" cy="58775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 flipV="1">
            <a:off x="1639079" y="6363493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459408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defTabSz="45717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267BBB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8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398131"/>
            <a:ext cx="10972800" cy="655373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44546A"/>
                </a:solidFill>
              </a:rPr>
              <a:t>On Demand MIC Panels</a:t>
            </a:r>
            <a:endParaRPr lang="en-US" sz="3200" dirty="0">
              <a:solidFill>
                <a:srgbClr val="44546A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09599" y="1545167"/>
            <a:ext cx="6310491" cy="4455584"/>
          </a:xfrm>
        </p:spPr>
        <p:txBody>
          <a:bodyPr/>
          <a:lstStyle/>
          <a:p>
            <a:pPr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4546A"/>
                </a:solidFill>
              </a:rPr>
              <a:t>Easy method to place reference BMD capacity in AR Lab Network regional labs</a:t>
            </a:r>
          </a:p>
          <a:p>
            <a:pPr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4546A"/>
                </a:solidFill>
              </a:rPr>
              <a:t>Applications</a:t>
            </a:r>
          </a:p>
          <a:p>
            <a:pPr lvl="1"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Testing susceptibility of pan-R pathogens to new drugs</a:t>
            </a:r>
          </a:p>
          <a:p>
            <a:pPr lvl="1">
              <a:buClr>
                <a:schemeClr val="accent4"/>
              </a:buClr>
            </a:pPr>
            <a:r>
              <a:rPr lang="en-US" sz="2400" dirty="0" smtClean="0">
                <a:solidFill>
                  <a:srgbClr val="44546A"/>
                </a:solidFill>
              </a:rPr>
              <a:t>Collect AST data for breakpoint decisions</a:t>
            </a:r>
          </a:p>
          <a:p>
            <a:pPr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44546A"/>
                </a:solidFill>
              </a:rPr>
              <a:t>Can leverage electronic test order and result processes for faster turn-around times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119" y="1780381"/>
            <a:ext cx="5066948" cy="38002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6" y="5987993"/>
            <a:ext cx="1285993" cy="58775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 flipV="1">
            <a:off x="1639079" y="6363493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3" y="356290"/>
            <a:ext cx="6879147" cy="1861601"/>
          </a:xfrm>
          <a:prstGeom prst="rect">
            <a:avLst/>
          </a:prstGeom>
        </p:spPr>
      </p:pic>
      <p:sp>
        <p:nvSpPr>
          <p:cNvPr id="8" name="Line 4"/>
          <p:cNvSpPr>
            <a:spLocks noChangeShapeType="1"/>
          </p:cNvSpPr>
          <p:nvPr/>
        </p:nvSpPr>
        <p:spPr bwMode="auto">
          <a:xfrm flipV="1">
            <a:off x="459408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defTabSz="45717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 dirty="0">
              <a:solidFill>
                <a:srgbClr val="267BBB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2621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4"/>
          <p:cNvSpPr>
            <a:spLocks noChangeShapeType="1"/>
          </p:cNvSpPr>
          <p:nvPr/>
        </p:nvSpPr>
        <p:spPr bwMode="auto">
          <a:xfrm flipV="1">
            <a:off x="459407" y="1049367"/>
            <a:ext cx="10745621" cy="22832"/>
          </a:xfrm>
          <a:prstGeom prst="line">
            <a:avLst/>
          </a:prstGeom>
          <a:noFill/>
          <a:ln w="9525">
            <a:solidFill>
              <a:srgbClr val="FFC00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457189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67BBB"/>
              </a:solidFill>
              <a:effectLst/>
              <a:uLnTx/>
              <a:uFillTx/>
              <a:latin typeface="Arial" charset="0"/>
              <a:ea typeface="ＭＳ Ｐゴシック" charset="-128"/>
            </a:endParaRPr>
          </a:p>
        </p:txBody>
      </p:sp>
      <p:sp>
        <p:nvSpPr>
          <p:cNvPr id="5" name="Rounded Rectangle 4"/>
          <p:cNvSpPr/>
          <p:nvPr/>
        </p:nvSpPr>
        <p:spPr>
          <a:xfrm flipV="1">
            <a:off x="1715814" y="6397791"/>
            <a:ext cx="10133629" cy="45719"/>
          </a:xfrm>
          <a:prstGeom prst="roundRect">
            <a:avLst/>
          </a:prstGeom>
          <a:solidFill>
            <a:srgbClr val="5DC7D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432248" y="256548"/>
            <a:ext cx="11732593" cy="985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189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189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377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566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754" algn="ctr" defTabSz="457189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l"/>
            <a:r>
              <a:rPr lang="en-US" sz="3200" dirty="0" smtClean="0">
                <a:solidFill>
                  <a:schemeClr val="tx2"/>
                </a:solidFill>
                <a:latin typeface="Calibri"/>
              </a:rPr>
              <a:t>AR Lab Network:  Partnerships Make it Possible</a:t>
            </a:r>
            <a:endParaRPr lang="en-US" sz="3200" dirty="0">
              <a:solidFill>
                <a:schemeClr val="tx2"/>
              </a:solidFill>
              <a:latin typeface="Calibri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40"/>
          <a:stretch/>
        </p:blipFill>
        <p:spPr>
          <a:xfrm rot="12016404">
            <a:off x="9469730" y="356286"/>
            <a:ext cx="6879147" cy="18616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61" y="5939492"/>
            <a:ext cx="1285993" cy="58775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A4989A-F3BF-4683-960B-82FB8149BFC7}" type="slidenum">
              <a:rPr lang="en-US" smtClean="0"/>
              <a:t>14</a:t>
            </a:fld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007657" y="1049367"/>
            <a:ext cx="9414694" cy="5216995"/>
            <a:chOff x="331969" y="385003"/>
            <a:chExt cx="11681300" cy="6472997"/>
          </a:xfrm>
        </p:grpSpPr>
        <p:sp>
          <p:nvSpPr>
            <p:cNvPr id="23" name="Freeform 22"/>
            <p:cNvSpPr/>
            <p:nvPr/>
          </p:nvSpPr>
          <p:spPr>
            <a:xfrm rot="21096686">
              <a:off x="4817912" y="475816"/>
              <a:ext cx="3087152" cy="2924395"/>
            </a:xfrm>
            <a:custGeom>
              <a:avLst/>
              <a:gdLst>
                <a:gd name="connsiteX0" fmla="*/ 1703064 w 2276072"/>
                <a:gd name="connsiteY0" fmla="*/ 576471 h 2276072"/>
                <a:gd name="connsiteX1" fmla="*/ 2038862 w 2276072"/>
                <a:gd name="connsiteY1" fmla="*/ 475268 h 2276072"/>
                <a:gd name="connsiteX2" fmla="*/ 2162423 w 2276072"/>
                <a:gd name="connsiteY2" fmla="*/ 689282 h 2276072"/>
                <a:gd name="connsiteX3" fmla="*/ 1906879 w 2276072"/>
                <a:gd name="connsiteY3" fmla="*/ 929490 h 2276072"/>
                <a:gd name="connsiteX4" fmla="*/ 1906879 w 2276072"/>
                <a:gd name="connsiteY4" fmla="*/ 1346582 h 2276072"/>
                <a:gd name="connsiteX5" fmla="*/ 2162423 w 2276072"/>
                <a:gd name="connsiteY5" fmla="*/ 1586790 h 2276072"/>
                <a:gd name="connsiteX6" fmla="*/ 2038862 w 2276072"/>
                <a:gd name="connsiteY6" fmla="*/ 1800804 h 2276072"/>
                <a:gd name="connsiteX7" fmla="*/ 1703064 w 2276072"/>
                <a:gd name="connsiteY7" fmla="*/ 1699601 h 2276072"/>
                <a:gd name="connsiteX8" fmla="*/ 1341851 w 2276072"/>
                <a:gd name="connsiteY8" fmla="*/ 1908147 h 2276072"/>
                <a:gd name="connsiteX9" fmla="*/ 1261597 w 2276072"/>
                <a:gd name="connsiteY9" fmla="*/ 2249558 h 2276072"/>
                <a:gd name="connsiteX10" fmla="*/ 1014475 w 2276072"/>
                <a:gd name="connsiteY10" fmla="*/ 2249558 h 2276072"/>
                <a:gd name="connsiteX11" fmla="*/ 934221 w 2276072"/>
                <a:gd name="connsiteY11" fmla="*/ 1908147 h 2276072"/>
                <a:gd name="connsiteX12" fmla="*/ 573008 w 2276072"/>
                <a:gd name="connsiteY12" fmla="*/ 1699601 h 2276072"/>
                <a:gd name="connsiteX13" fmla="*/ 237210 w 2276072"/>
                <a:gd name="connsiteY13" fmla="*/ 1800804 h 2276072"/>
                <a:gd name="connsiteX14" fmla="*/ 113649 w 2276072"/>
                <a:gd name="connsiteY14" fmla="*/ 1586790 h 2276072"/>
                <a:gd name="connsiteX15" fmla="*/ 369193 w 2276072"/>
                <a:gd name="connsiteY15" fmla="*/ 1346582 h 2276072"/>
                <a:gd name="connsiteX16" fmla="*/ 369193 w 2276072"/>
                <a:gd name="connsiteY16" fmla="*/ 929490 h 2276072"/>
                <a:gd name="connsiteX17" fmla="*/ 113649 w 2276072"/>
                <a:gd name="connsiteY17" fmla="*/ 689282 h 2276072"/>
                <a:gd name="connsiteX18" fmla="*/ 237210 w 2276072"/>
                <a:gd name="connsiteY18" fmla="*/ 475268 h 2276072"/>
                <a:gd name="connsiteX19" fmla="*/ 573008 w 2276072"/>
                <a:gd name="connsiteY19" fmla="*/ 576471 h 2276072"/>
                <a:gd name="connsiteX20" fmla="*/ 934221 w 2276072"/>
                <a:gd name="connsiteY20" fmla="*/ 367925 h 2276072"/>
                <a:gd name="connsiteX21" fmla="*/ 1014475 w 2276072"/>
                <a:gd name="connsiteY21" fmla="*/ 26514 h 2276072"/>
                <a:gd name="connsiteX22" fmla="*/ 1261597 w 2276072"/>
                <a:gd name="connsiteY22" fmla="*/ 26514 h 2276072"/>
                <a:gd name="connsiteX23" fmla="*/ 1341851 w 2276072"/>
                <a:gd name="connsiteY23" fmla="*/ 367925 h 2276072"/>
                <a:gd name="connsiteX24" fmla="*/ 1703064 w 2276072"/>
                <a:gd name="connsiteY24" fmla="*/ 576471 h 227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76072" h="2276072">
                  <a:moveTo>
                    <a:pt x="1464987" y="575739"/>
                  </a:moveTo>
                  <a:lnTo>
                    <a:pt x="1708436" y="424961"/>
                  </a:lnTo>
                  <a:lnTo>
                    <a:pt x="1851112" y="567637"/>
                  </a:lnTo>
                  <a:lnTo>
                    <a:pt x="1700332" y="811085"/>
                  </a:lnTo>
                  <a:cubicBezTo>
                    <a:pt x="1758406" y="910961"/>
                    <a:pt x="1788829" y="1024504"/>
                    <a:pt x="1788474" y="1140035"/>
                  </a:cubicBezTo>
                  <a:lnTo>
                    <a:pt x="2040777" y="1275479"/>
                  </a:lnTo>
                  <a:lnTo>
                    <a:pt x="1988554" y="1470378"/>
                  </a:lnTo>
                  <a:lnTo>
                    <a:pt x="1702332" y="1461524"/>
                  </a:lnTo>
                  <a:cubicBezTo>
                    <a:pt x="1644874" y="1561755"/>
                    <a:pt x="1561755" y="1644874"/>
                    <a:pt x="1461523" y="1702332"/>
                  </a:cubicBezTo>
                  <a:lnTo>
                    <a:pt x="1470378" y="1988554"/>
                  </a:lnTo>
                  <a:lnTo>
                    <a:pt x="1275479" y="2040777"/>
                  </a:lnTo>
                  <a:lnTo>
                    <a:pt x="1140036" y="1788474"/>
                  </a:lnTo>
                  <a:cubicBezTo>
                    <a:pt x="1024503" y="1788830"/>
                    <a:pt x="910962" y="1758406"/>
                    <a:pt x="811085" y="1700333"/>
                  </a:cubicBezTo>
                  <a:lnTo>
                    <a:pt x="567636" y="1851111"/>
                  </a:lnTo>
                  <a:lnTo>
                    <a:pt x="424960" y="1708435"/>
                  </a:lnTo>
                  <a:lnTo>
                    <a:pt x="575740" y="1464987"/>
                  </a:lnTo>
                  <a:cubicBezTo>
                    <a:pt x="517666" y="1365111"/>
                    <a:pt x="487243" y="1251568"/>
                    <a:pt x="487598" y="1136037"/>
                  </a:cubicBezTo>
                  <a:lnTo>
                    <a:pt x="235295" y="1000593"/>
                  </a:lnTo>
                  <a:lnTo>
                    <a:pt x="287518" y="805694"/>
                  </a:lnTo>
                  <a:lnTo>
                    <a:pt x="573740" y="814548"/>
                  </a:lnTo>
                  <a:cubicBezTo>
                    <a:pt x="631198" y="714317"/>
                    <a:pt x="714317" y="631198"/>
                    <a:pt x="814549" y="573740"/>
                  </a:cubicBezTo>
                  <a:lnTo>
                    <a:pt x="805694" y="287518"/>
                  </a:lnTo>
                  <a:lnTo>
                    <a:pt x="1000593" y="235295"/>
                  </a:lnTo>
                  <a:lnTo>
                    <a:pt x="1136036" y="487598"/>
                  </a:lnTo>
                  <a:cubicBezTo>
                    <a:pt x="1251569" y="487242"/>
                    <a:pt x="1365110" y="517666"/>
                    <a:pt x="1464987" y="575739"/>
                  </a:cubicBezTo>
                  <a:close/>
                </a:path>
              </a:pathLst>
            </a:custGeom>
            <a:solidFill>
              <a:srgbClr val="80008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5778" tIns="805778" rIns="805777" bIns="805777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  <p:sp>
          <p:nvSpPr>
            <p:cNvPr id="15" name="Shape 14"/>
            <p:cNvSpPr/>
            <p:nvPr/>
          </p:nvSpPr>
          <p:spPr>
            <a:xfrm rot="3561031" flipH="1" flipV="1">
              <a:off x="3237096" y="3887456"/>
              <a:ext cx="2970544" cy="2970544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6237838"/>
                <a:gd name="adj5" fmla="val 7527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3445380" y="3770655"/>
              <a:ext cx="2444606" cy="2467073"/>
            </a:xfrm>
            <a:custGeom>
              <a:avLst/>
              <a:gdLst>
                <a:gd name="connsiteX0" fmla="*/ 1945334 w 2740662"/>
                <a:gd name="connsiteY0" fmla="*/ 441727 h 2804736"/>
                <a:gd name="connsiteX1" fmla="*/ 2161035 w 2740662"/>
                <a:gd name="connsiteY1" fmla="*/ 265888 h 2804736"/>
                <a:gd name="connsiteX2" fmla="*/ 2332232 w 2740662"/>
                <a:gd name="connsiteY2" fmla="*/ 413737 h 2804736"/>
                <a:gd name="connsiteX3" fmla="*/ 2189667 w 2740662"/>
                <a:gd name="connsiteY3" fmla="*/ 652739 h 2804736"/>
                <a:gd name="connsiteX4" fmla="*/ 2410764 w 2740662"/>
                <a:gd name="connsiteY4" fmla="*/ 1046881 h 2804736"/>
                <a:gd name="connsiteX5" fmla="*/ 2689053 w 2740662"/>
                <a:gd name="connsiteY5" fmla="*/ 1048226 h 2804736"/>
                <a:gd name="connsiteX6" fmla="*/ 2728121 w 2740662"/>
                <a:gd name="connsiteY6" fmla="*/ 1276266 h 2804736"/>
                <a:gd name="connsiteX7" fmla="*/ 2466149 w 2740662"/>
                <a:gd name="connsiteY7" fmla="*/ 1370169 h 2804736"/>
                <a:gd name="connsiteX8" fmla="*/ 2389363 w 2740662"/>
                <a:gd name="connsiteY8" fmla="*/ 1818370 h 2804736"/>
                <a:gd name="connsiteX9" fmla="*/ 2604751 w 2740662"/>
                <a:gd name="connsiteY9" fmla="*/ 1994594 h 2804736"/>
                <a:gd name="connsiteX10" fmla="*/ 2492552 w 2740662"/>
                <a:gd name="connsiteY10" fmla="*/ 2194608 h 2804736"/>
                <a:gd name="connsiteX11" fmla="*/ 2229886 w 2740662"/>
                <a:gd name="connsiteY11" fmla="*/ 2102665 h 2804736"/>
                <a:gd name="connsiteX12" fmla="*/ 1891147 w 2740662"/>
                <a:gd name="connsiteY12" fmla="*/ 2395207 h 2804736"/>
                <a:gd name="connsiteX13" fmla="*/ 1942042 w 2740662"/>
                <a:gd name="connsiteY13" fmla="*/ 2668807 h 2804736"/>
                <a:gd name="connsiteX14" fmla="*/ 1732817 w 2740662"/>
                <a:gd name="connsiteY14" fmla="*/ 2747184 h 2804736"/>
                <a:gd name="connsiteX15" fmla="*/ 1591427 w 2740662"/>
                <a:gd name="connsiteY15" fmla="*/ 2507484 h 2804736"/>
                <a:gd name="connsiteX16" fmla="*/ 1149234 w 2740662"/>
                <a:gd name="connsiteY16" fmla="*/ 2507484 h 2804736"/>
                <a:gd name="connsiteX17" fmla="*/ 1007845 w 2740662"/>
                <a:gd name="connsiteY17" fmla="*/ 2747184 h 2804736"/>
                <a:gd name="connsiteX18" fmla="*/ 798620 w 2740662"/>
                <a:gd name="connsiteY18" fmla="*/ 2668807 h 2804736"/>
                <a:gd name="connsiteX19" fmla="*/ 849515 w 2740662"/>
                <a:gd name="connsiteY19" fmla="*/ 2395208 h 2804736"/>
                <a:gd name="connsiteX20" fmla="*/ 510776 w 2740662"/>
                <a:gd name="connsiteY20" fmla="*/ 2102666 h 2804736"/>
                <a:gd name="connsiteX21" fmla="*/ 248110 w 2740662"/>
                <a:gd name="connsiteY21" fmla="*/ 2194608 h 2804736"/>
                <a:gd name="connsiteX22" fmla="*/ 135911 w 2740662"/>
                <a:gd name="connsiteY22" fmla="*/ 1994594 h 2804736"/>
                <a:gd name="connsiteX23" fmla="*/ 351299 w 2740662"/>
                <a:gd name="connsiteY23" fmla="*/ 1818370 h 2804736"/>
                <a:gd name="connsiteX24" fmla="*/ 274513 w 2740662"/>
                <a:gd name="connsiteY24" fmla="*/ 1370169 h 2804736"/>
                <a:gd name="connsiteX25" fmla="*/ 12541 w 2740662"/>
                <a:gd name="connsiteY25" fmla="*/ 1276266 h 2804736"/>
                <a:gd name="connsiteX26" fmla="*/ 51609 w 2740662"/>
                <a:gd name="connsiteY26" fmla="*/ 1048226 h 2804736"/>
                <a:gd name="connsiteX27" fmla="*/ 329899 w 2740662"/>
                <a:gd name="connsiteY27" fmla="*/ 1046880 h 2804736"/>
                <a:gd name="connsiteX28" fmla="*/ 550996 w 2740662"/>
                <a:gd name="connsiteY28" fmla="*/ 652738 h 2804736"/>
                <a:gd name="connsiteX29" fmla="*/ 408430 w 2740662"/>
                <a:gd name="connsiteY29" fmla="*/ 413737 h 2804736"/>
                <a:gd name="connsiteX30" fmla="*/ 579627 w 2740662"/>
                <a:gd name="connsiteY30" fmla="*/ 265888 h 2804736"/>
                <a:gd name="connsiteX31" fmla="*/ 795328 w 2740662"/>
                <a:gd name="connsiteY31" fmla="*/ 441727 h 2804736"/>
                <a:gd name="connsiteX32" fmla="*/ 1210853 w 2740662"/>
                <a:gd name="connsiteY32" fmla="*/ 286068 h 2804736"/>
                <a:gd name="connsiteX33" fmla="*/ 1259172 w 2740662"/>
                <a:gd name="connsiteY33" fmla="*/ 12003 h 2804736"/>
                <a:gd name="connsiteX34" fmla="*/ 1481490 w 2740662"/>
                <a:gd name="connsiteY34" fmla="*/ 12003 h 2804736"/>
                <a:gd name="connsiteX35" fmla="*/ 1529808 w 2740662"/>
                <a:gd name="connsiteY35" fmla="*/ 286069 h 2804736"/>
                <a:gd name="connsiteX36" fmla="*/ 1945333 w 2740662"/>
                <a:gd name="connsiteY36" fmla="*/ 441728 h 2804736"/>
                <a:gd name="connsiteX37" fmla="*/ 1945334 w 2740662"/>
                <a:gd name="connsiteY37" fmla="*/ 441727 h 2804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740662" h="2804736">
                  <a:moveTo>
                    <a:pt x="1945334" y="441727"/>
                  </a:moveTo>
                  <a:lnTo>
                    <a:pt x="2161035" y="265888"/>
                  </a:lnTo>
                  <a:lnTo>
                    <a:pt x="2332232" y="413737"/>
                  </a:lnTo>
                  <a:lnTo>
                    <a:pt x="2189667" y="652739"/>
                  </a:lnTo>
                  <a:cubicBezTo>
                    <a:pt x="2288613" y="767299"/>
                    <a:pt x="2363842" y="901407"/>
                    <a:pt x="2410764" y="1046881"/>
                  </a:cubicBezTo>
                  <a:lnTo>
                    <a:pt x="2689053" y="1048226"/>
                  </a:lnTo>
                  <a:lnTo>
                    <a:pt x="2728121" y="1276266"/>
                  </a:lnTo>
                  <a:lnTo>
                    <a:pt x="2466149" y="1370169"/>
                  </a:lnTo>
                  <a:cubicBezTo>
                    <a:pt x="2470399" y="1523387"/>
                    <a:pt x="2444272" y="1675889"/>
                    <a:pt x="2389363" y="1818370"/>
                  </a:cubicBezTo>
                  <a:lnTo>
                    <a:pt x="2604751" y="1994594"/>
                  </a:lnTo>
                  <a:lnTo>
                    <a:pt x="2492552" y="2194608"/>
                  </a:lnTo>
                  <a:lnTo>
                    <a:pt x="2229886" y="2102665"/>
                  </a:lnTo>
                  <a:cubicBezTo>
                    <a:pt x="2137452" y="2222848"/>
                    <a:pt x="2022194" y="2322387"/>
                    <a:pt x="1891147" y="2395207"/>
                  </a:cubicBezTo>
                  <a:lnTo>
                    <a:pt x="1942042" y="2668807"/>
                  </a:lnTo>
                  <a:lnTo>
                    <a:pt x="1732817" y="2747184"/>
                  </a:lnTo>
                  <a:lnTo>
                    <a:pt x="1591427" y="2507484"/>
                  </a:lnTo>
                  <a:cubicBezTo>
                    <a:pt x="1445560" y="2538398"/>
                    <a:pt x="1295102" y="2538398"/>
                    <a:pt x="1149234" y="2507484"/>
                  </a:cubicBezTo>
                  <a:lnTo>
                    <a:pt x="1007845" y="2747184"/>
                  </a:lnTo>
                  <a:lnTo>
                    <a:pt x="798620" y="2668807"/>
                  </a:lnTo>
                  <a:lnTo>
                    <a:pt x="849515" y="2395208"/>
                  </a:lnTo>
                  <a:cubicBezTo>
                    <a:pt x="718467" y="2322387"/>
                    <a:pt x="603210" y="2222849"/>
                    <a:pt x="510776" y="2102666"/>
                  </a:cubicBezTo>
                  <a:lnTo>
                    <a:pt x="248110" y="2194608"/>
                  </a:lnTo>
                  <a:lnTo>
                    <a:pt x="135911" y="1994594"/>
                  </a:lnTo>
                  <a:lnTo>
                    <a:pt x="351299" y="1818370"/>
                  </a:lnTo>
                  <a:cubicBezTo>
                    <a:pt x="296390" y="1675889"/>
                    <a:pt x="270263" y="1523386"/>
                    <a:pt x="274513" y="1370169"/>
                  </a:cubicBezTo>
                  <a:lnTo>
                    <a:pt x="12541" y="1276266"/>
                  </a:lnTo>
                  <a:lnTo>
                    <a:pt x="51609" y="1048226"/>
                  </a:lnTo>
                  <a:lnTo>
                    <a:pt x="329899" y="1046880"/>
                  </a:lnTo>
                  <a:cubicBezTo>
                    <a:pt x="376821" y="901406"/>
                    <a:pt x="452050" y="767298"/>
                    <a:pt x="550996" y="652738"/>
                  </a:cubicBezTo>
                  <a:lnTo>
                    <a:pt x="408430" y="413737"/>
                  </a:lnTo>
                  <a:lnTo>
                    <a:pt x="579627" y="265888"/>
                  </a:lnTo>
                  <a:lnTo>
                    <a:pt x="795328" y="441727"/>
                  </a:lnTo>
                  <a:cubicBezTo>
                    <a:pt x="922126" y="361330"/>
                    <a:pt x="1063510" y="308367"/>
                    <a:pt x="1210853" y="286068"/>
                  </a:cubicBezTo>
                  <a:lnTo>
                    <a:pt x="1259172" y="12003"/>
                  </a:lnTo>
                  <a:lnTo>
                    <a:pt x="1481490" y="12003"/>
                  </a:lnTo>
                  <a:lnTo>
                    <a:pt x="1529808" y="286069"/>
                  </a:lnTo>
                  <a:cubicBezTo>
                    <a:pt x="1677151" y="308367"/>
                    <a:pt x="1818536" y="361331"/>
                    <a:pt x="1945333" y="441728"/>
                  </a:cubicBezTo>
                  <a:lnTo>
                    <a:pt x="1945334" y="44172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7035" tIns="718779" rIns="617035" bIns="768111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5200" kern="12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92558" y="4553891"/>
              <a:ext cx="1349036" cy="916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Hospital and Clinical Labs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 rot="207830">
              <a:off x="5196674" y="2692634"/>
              <a:ext cx="2684497" cy="2447549"/>
            </a:xfrm>
            <a:custGeom>
              <a:avLst/>
              <a:gdLst>
                <a:gd name="connsiteX0" fmla="*/ 1703064 w 2276072"/>
                <a:gd name="connsiteY0" fmla="*/ 576471 h 2276072"/>
                <a:gd name="connsiteX1" fmla="*/ 2038862 w 2276072"/>
                <a:gd name="connsiteY1" fmla="*/ 475268 h 2276072"/>
                <a:gd name="connsiteX2" fmla="*/ 2162423 w 2276072"/>
                <a:gd name="connsiteY2" fmla="*/ 689282 h 2276072"/>
                <a:gd name="connsiteX3" fmla="*/ 1906879 w 2276072"/>
                <a:gd name="connsiteY3" fmla="*/ 929490 h 2276072"/>
                <a:gd name="connsiteX4" fmla="*/ 1906879 w 2276072"/>
                <a:gd name="connsiteY4" fmla="*/ 1346582 h 2276072"/>
                <a:gd name="connsiteX5" fmla="*/ 2162423 w 2276072"/>
                <a:gd name="connsiteY5" fmla="*/ 1586790 h 2276072"/>
                <a:gd name="connsiteX6" fmla="*/ 2038862 w 2276072"/>
                <a:gd name="connsiteY6" fmla="*/ 1800804 h 2276072"/>
                <a:gd name="connsiteX7" fmla="*/ 1703064 w 2276072"/>
                <a:gd name="connsiteY7" fmla="*/ 1699601 h 2276072"/>
                <a:gd name="connsiteX8" fmla="*/ 1341851 w 2276072"/>
                <a:gd name="connsiteY8" fmla="*/ 1908147 h 2276072"/>
                <a:gd name="connsiteX9" fmla="*/ 1261597 w 2276072"/>
                <a:gd name="connsiteY9" fmla="*/ 2249558 h 2276072"/>
                <a:gd name="connsiteX10" fmla="*/ 1014475 w 2276072"/>
                <a:gd name="connsiteY10" fmla="*/ 2249558 h 2276072"/>
                <a:gd name="connsiteX11" fmla="*/ 934221 w 2276072"/>
                <a:gd name="connsiteY11" fmla="*/ 1908147 h 2276072"/>
                <a:gd name="connsiteX12" fmla="*/ 573008 w 2276072"/>
                <a:gd name="connsiteY12" fmla="*/ 1699601 h 2276072"/>
                <a:gd name="connsiteX13" fmla="*/ 237210 w 2276072"/>
                <a:gd name="connsiteY13" fmla="*/ 1800804 h 2276072"/>
                <a:gd name="connsiteX14" fmla="*/ 113649 w 2276072"/>
                <a:gd name="connsiteY14" fmla="*/ 1586790 h 2276072"/>
                <a:gd name="connsiteX15" fmla="*/ 369193 w 2276072"/>
                <a:gd name="connsiteY15" fmla="*/ 1346582 h 2276072"/>
                <a:gd name="connsiteX16" fmla="*/ 369193 w 2276072"/>
                <a:gd name="connsiteY16" fmla="*/ 929490 h 2276072"/>
                <a:gd name="connsiteX17" fmla="*/ 113649 w 2276072"/>
                <a:gd name="connsiteY17" fmla="*/ 689282 h 2276072"/>
                <a:gd name="connsiteX18" fmla="*/ 237210 w 2276072"/>
                <a:gd name="connsiteY18" fmla="*/ 475268 h 2276072"/>
                <a:gd name="connsiteX19" fmla="*/ 573008 w 2276072"/>
                <a:gd name="connsiteY19" fmla="*/ 576471 h 2276072"/>
                <a:gd name="connsiteX20" fmla="*/ 934221 w 2276072"/>
                <a:gd name="connsiteY20" fmla="*/ 367925 h 2276072"/>
                <a:gd name="connsiteX21" fmla="*/ 1014475 w 2276072"/>
                <a:gd name="connsiteY21" fmla="*/ 26514 h 2276072"/>
                <a:gd name="connsiteX22" fmla="*/ 1261597 w 2276072"/>
                <a:gd name="connsiteY22" fmla="*/ 26514 h 2276072"/>
                <a:gd name="connsiteX23" fmla="*/ 1341851 w 2276072"/>
                <a:gd name="connsiteY23" fmla="*/ 367925 h 2276072"/>
                <a:gd name="connsiteX24" fmla="*/ 1703064 w 2276072"/>
                <a:gd name="connsiteY24" fmla="*/ 576471 h 2276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76072" h="2276072">
                  <a:moveTo>
                    <a:pt x="1464987" y="575739"/>
                  </a:moveTo>
                  <a:lnTo>
                    <a:pt x="1708436" y="424961"/>
                  </a:lnTo>
                  <a:lnTo>
                    <a:pt x="1851112" y="567637"/>
                  </a:lnTo>
                  <a:lnTo>
                    <a:pt x="1700332" y="811085"/>
                  </a:lnTo>
                  <a:cubicBezTo>
                    <a:pt x="1758406" y="910961"/>
                    <a:pt x="1788829" y="1024504"/>
                    <a:pt x="1788474" y="1140035"/>
                  </a:cubicBezTo>
                  <a:lnTo>
                    <a:pt x="2040777" y="1275479"/>
                  </a:lnTo>
                  <a:lnTo>
                    <a:pt x="1988554" y="1470378"/>
                  </a:lnTo>
                  <a:lnTo>
                    <a:pt x="1702332" y="1461524"/>
                  </a:lnTo>
                  <a:cubicBezTo>
                    <a:pt x="1644874" y="1561755"/>
                    <a:pt x="1561755" y="1644874"/>
                    <a:pt x="1461523" y="1702332"/>
                  </a:cubicBezTo>
                  <a:lnTo>
                    <a:pt x="1470378" y="1988554"/>
                  </a:lnTo>
                  <a:lnTo>
                    <a:pt x="1275479" y="2040777"/>
                  </a:lnTo>
                  <a:lnTo>
                    <a:pt x="1140036" y="1788474"/>
                  </a:lnTo>
                  <a:cubicBezTo>
                    <a:pt x="1024503" y="1788830"/>
                    <a:pt x="910962" y="1758406"/>
                    <a:pt x="811085" y="1700333"/>
                  </a:cubicBezTo>
                  <a:lnTo>
                    <a:pt x="567636" y="1851111"/>
                  </a:lnTo>
                  <a:lnTo>
                    <a:pt x="424960" y="1708435"/>
                  </a:lnTo>
                  <a:lnTo>
                    <a:pt x="575740" y="1464987"/>
                  </a:lnTo>
                  <a:cubicBezTo>
                    <a:pt x="517666" y="1365111"/>
                    <a:pt x="487243" y="1251568"/>
                    <a:pt x="487598" y="1136037"/>
                  </a:cubicBezTo>
                  <a:lnTo>
                    <a:pt x="235295" y="1000593"/>
                  </a:lnTo>
                  <a:lnTo>
                    <a:pt x="287518" y="805694"/>
                  </a:lnTo>
                  <a:lnTo>
                    <a:pt x="573740" y="814548"/>
                  </a:lnTo>
                  <a:cubicBezTo>
                    <a:pt x="631198" y="714317"/>
                    <a:pt x="714317" y="631198"/>
                    <a:pt x="814549" y="573740"/>
                  </a:cubicBezTo>
                  <a:lnTo>
                    <a:pt x="805694" y="287518"/>
                  </a:lnTo>
                  <a:lnTo>
                    <a:pt x="1000593" y="235295"/>
                  </a:lnTo>
                  <a:lnTo>
                    <a:pt x="1136036" y="487598"/>
                  </a:lnTo>
                  <a:cubicBezTo>
                    <a:pt x="1251569" y="487242"/>
                    <a:pt x="1365110" y="517666"/>
                    <a:pt x="1464987" y="57573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05778" tIns="805778" rIns="805777" bIns="805777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kern="1200" dirty="0"/>
            </a:p>
          </p:txBody>
        </p:sp>
        <p:sp>
          <p:nvSpPr>
            <p:cNvPr id="22" name="Freeform 21"/>
            <p:cNvSpPr/>
            <p:nvPr/>
          </p:nvSpPr>
          <p:spPr>
            <a:xfrm rot="428297">
              <a:off x="5622979" y="4956397"/>
              <a:ext cx="1566549" cy="1508784"/>
            </a:xfrm>
            <a:custGeom>
              <a:avLst/>
              <a:gdLst>
                <a:gd name="connsiteX0" fmla="*/ 1491413 w 1993209"/>
                <a:gd name="connsiteY0" fmla="*/ 511704 h 2039808"/>
                <a:gd name="connsiteX1" fmla="*/ 1786699 w 1993209"/>
                <a:gd name="connsiteY1" fmla="*/ 427235 h 2039808"/>
                <a:gd name="connsiteX2" fmla="*/ 1896629 w 1993209"/>
                <a:gd name="connsiteY2" fmla="*/ 623998 h 2039808"/>
                <a:gd name="connsiteX3" fmla="*/ 1669898 w 1993209"/>
                <a:gd name="connsiteY3" fmla="*/ 831176 h 2039808"/>
                <a:gd name="connsiteX4" fmla="*/ 1669898 w 1993209"/>
                <a:gd name="connsiteY4" fmla="*/ 1208633 h 2039808"/>
                <a:gd name="connsiteX5" fmla="*/ 1896629 w 1993209"/>
                <a:gd name="connsiteY5" fmla="*/ 1415810 h 2039808"/>
                <a:gd name="connsiteX6" fmla="*/ 1786699 w 1993209"/>
                <a:gd name="connsiteY6" fmla="*/ 1612573 h 2039808"/>
                <a:gd name="connsiteX7" fmla="*/ 1491413 w 1993209"/>
                <a:gd name="connsiteY7" fmla="*/ 1528104 h 2039808"/>
                <a:gd name="connsiteX8" fmla="*/ 1175091 w 1993209"/>
                <a:gd name="connsiteY8" fmla="*/ 1716833 h 2039808"/>
                <a:gd name="connsiteX9" fmla="*/ 1104810 w 1993209"/>
                <a:gd name="connsiteY9" fmla="*/ 2015813 h 2039808"/>
                <a:gd name="connsiteX10" fmla="*/ 888399 w 1993209"/>
                <a:gd name="connsiteY10" fmla="*/ 2015813 h 2039808"/>
                <a:gd name="connsiteX11" fmla="*/ 818119 w 1993209"/>
                <a:gd name="connsiteY11" fmla="*/ 1716832 h 2039808"/>
                <a:gd name="connsiteX12" fmla="*/ 501797 w 1993209"/>
                <a:gd name="connsiteY12" fmla="*/ 1528103 h 2039808"/>
                <a:gd name="connsiteX13" fmla="*/ 206510 w 1993209"/>
                <a:gd name="connsiteY13" fmla="*/ 1612573 h 2039808"/>
                <a:gd name="connsiteX14" fmla="*/ 96580 w 1993209"/>
                <a:gd name="connsiteY14" fmla="*/ 1415810 h 2039808"/>
                <a:gd name="connsiteX15" fmla="*/ 323311 w 1993209"/>
                <a:gd name="connsiteY15" fmla="*/ 1208632 h 2039808"/>
                <a:gd name="connsiteX16" fmla="*/ 323311 w 1993209"/>
                <a:gd name="connsiteY16" fmla="*/ 831175 h 2039808"/>
                <a:gd name="connsiteX17" fmla="*/ 96580 w 1993209"/>
                <a:gd name="connsiteY17" fmla="*/ 623998 h 2039808"/>
                <a:gd name="connsiteX18" fmla="*/ 206510 w 1993209"/>
                <a:gd name="connsiteY18" fmla="*/ 427235 h 2039808"/>
                <a:gd name="connsiteX19" fmla="*/ 501796 w 1993209"/>
                <a:gd name="connsiteY19" fmla="*/ 511704 h 2039808"/>
                <a:gd name="connsiteX20" fmla="*/ 818118 w 1993209"/>
                <a:gd name="connsiteY20" fmla="*/ 322975 h 2039808"/>
                <a:gd name="connsiteX21" fmla="*/ 888399 w 1993209"/>
                <a:gd name="connsiteY21" fmla="*/ 23995 h 2039808"/>
                <a:gd name="connsiteX22" fmla="*/ 1104810 w 1993209"/>
                <a:gd name="connsiteY22" fmla="*/ 23995 h 2039808"/>
                <a:gd name="connsiteX23" fmla="*/ 1175090 w 1993209"/>
                <a:gd name="connsiteY23" fmla="*/ 322976 h 2039808"/>
                <a:gd name="connsiteX24" fmla="*/ 1491412 w 1993209"/>
                <a:gd name="connsiteY24" fmla="*/ 511705 h 2039808"/>
                <a:gd name="connsiteX25" fmla="*/ 1491413 w 1993209"/>
                <a:gd name="connsiteY25" fmla="*/ 511704 h 203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993209" h="2039808">
                  <a:moveTo>
                    <a:pt x="1491413" y="511704"/>
                  </a:moveTo>
                  <a:lnTo>
                    <a:pt x="1786699" y="427235"/>
                  </a:lnTo>
                  <a:lnTo>
                    <a:pt x="1896629" y="623998"/>
                  </a:lnTo>
                  <a:lnTo>
                    <a:pt x="1669898" y="831176"/>
                  </a:lnTo>
                  <a:cubicBezTo>
                    <a:pt x="1702337" y="954762"/>
                    <a:pt x="1702337" y="1085047"/>
                    <a:pt x="1669898" y="1208633"/>
                  </a:cubicBezTo>
                  <a:lnTo>
                    <a:pt x="1896629" y="1415810"/>
                  </a:lnTo>
                  <a:lnTo>
                    <a:pt x="1786699" y="1612573"/>
                  </a:lnTo>
                  <a:lnTo>
                    <a:pt x="1491413" y="1528104"/>
                  </a:lnTo>
                  <a:cubicBezTo>
                    <a:pt x="1404063" y="1618928"/>
                    <a:pt x="1294880" y="1684071"/>
                    <a:pt x="1175091" y="1716833"/>
                  </a:cubicBezTo>
                  <a:lnTo>
                    <a:pt x="1104810" y="2015813"/>
                  </a:lnTo>
                  <a:lnTo>
                    <a:pt x="888399" y="2015813"/>
                  </a:lnTo>
                  <a:lnTo>
                    <a:pt x="818119" y="1716832"/>
                  </a:lnTo>
                  <a:cubicBezTo>
                    <a:pt x="698330" y="1684070"/>
                    <a:pt x="589147" y="1618928"/>
                    <a:pt x="501797" y="1528103"/>
                  </a:cubicBezTo>
                  <a:lnTo>
                    <a:pt x="206510" y="1612573"/>
                  </a:lnTo>
                  <a:lnTo>
                    <a:pt x="96580" y="1415810"/>
                  </a:lnTo>
                  <a:lnTo>
                    <a:pt x="323311" y="1208632"/>
                  </a:lnTo>
                  <a:cubicBezTo>
                    <a:pt x="290872" y="1085046"/>
                    <a:pt x="290872" y="954761"/>
                    <a:pt x="323311" y="831175"/>
                  </a:cubicBezTo>
                  <a:lnTo>
                    <a:pt x="96580" y="623998"/>
                  </a:lnTo>
                  <a:lnTo>
                    <a:pt x="206510" y="427235"/>
                  </a:lnTo>
                  <a:lnTo>
                    <a:pt x="501796" y="511704"/>
                  </a:lnTo>
                  <a:cubicBezTo>
                    <a:pt x="589146" y="420880"/>
                    <a:pt x="698329" y="355737"/>
                    <a:pt x="818118" y="322975"/>
                  </a:cubicBezTo>
                  <a:lnTo>
                    <a:pt x="888399" y="23995"/>
                  </a:lnTo>
                  <a:lnTo>
                    <a:pt x="1104810" y="23995"/>
                  </a:lnTo>
                  <a:lnTo>
                    <a:pt x="1175090" y="322976"/>
                  </a:lnTo>
                  <a:cubicBezTo>
                    <a:pt x="1294879" y="355738"/>
                    <a:pt x="1404062" y="420880"/>
                    <a:pt x="1491412" y="511705"/>
                  </a:cubicBezTo>
                  <a:lnTo>
                    <a:pt x="1491413" y="51170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1166" tIns="551074" rIns="541166" bIns="551074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kern="1200" dirty="0"/>
            </a:p>
          </p:txBody>
        </p:sp>
        <p:sp>
          <p:nvSpPr>
            <p:cNvPr id="25" name="Shape 24"/>
            <p:cNvSpPr/>
            <p:nvPr/>
          </p:nvSpPr>
          <p:spPr>
            <a:xfrm rot="2403924" flipV="1">
              <a:off x="4670141" y="385003"/>
              <a:ext cx="2970544" cy="2970544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4139657"/>
                <a:gd name="adj5" fmla="val 7527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TextBox 30"/>
            <p:cNvSpPr txBox="1"/>
            <p:nvPr/>
          </p:nvSpPr>
          <p:spPr>
            <a:xfrm>
              <a:off x="5982268" y="3644498"/>
              <a:ext cx="1658918" cy="381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chemeClr val="bg1"/>
                  </a:solidFill>
                </a:rPr>
                <a:t>Academia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576795" y="5397041"/>
              <a:ext cx="1658918" cy="572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CDC </a:t>
              </a:r>
            </a:p>
            <a:p>
              <a:pPr algn="ctr"/>
              <a:r>
                <a:rPr lang="en-US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AR Bank</a:t>
              </a:r>
              <a:endParaRPr lang="en-US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 rot="10544542">
              <a:off x="558854" y="3404286"/>
              <a:ext cx="3087152" cy="2924395"/>
              <a:chOff x="7149816" y="1259774"/>
              <a:chExt cx="3087152" cy="2924395"/>
            </a:xfrm>
          </p:grpSpPr>
          <p:sp>
            <p:nvSpPr>
              <p:cNvPr id="10" name="Freeform 9"/>
              <p:cNvSpPr/>
              <p:nvPr/>
            </p:nvSpPr>
            <p:spPr>
              <a:xfrm>
                <a:off x="7149816" y="1259774"/>
                <a:ext cx="3087152" cy="2924395"/>
              </a:xfrm>
              <a:custGeom>
                <a:avLst/>
                <a:gdLst>
                  <a:gd name="connsiteX0" fmla="*/ 1703064 w 2276072"/>
                  <a:gd name="connsiteY0" fmla="*/ 576471 h 2276072"/>
                  <a:gd name="connsiteX1" fmla="*/ 2038862 w 2276072"/>
                  <a:gd name="connsiteY1" fmla="*/ 475268 h 2276072"/>
                  <a:gd name="connsiteX2" fmla="*/ 2162423 w 2276072"/>
                  <a:gd name="connsiteY2" fmla="*/ 689282 h 2276072"/>
                  <a:gd name="connsiteX3" fmla="*/ 1906879 w 2276072"/>
                  <a:gd name="connsiteY3" fmla="*/ 929490 h 2276072"/>
                  <a:gd name="connsiteX4" fmla="*/ 1906879 w 2276072"/>
                  <a:gd name="connsiteY4" fmla="*/ 1346582 h 2276072"/>
                  <a:gd name="connsiteX5" fmla="*/ 2162423 w 2276072"/>
                  <a:gd name="connsiteY5" fmla="*/ 1586790 h 2276072"/>
                  <a:gd name="connsiteX6" fmla="*/ 2038862 w 2276072"/>
                  <a:gd name="connsiteY6" fmla="*/ 1800804 h 2276072"/>
                  <a:gd name="connsiteX7" fmla="*/ 1703064 w 2276072"/>
                  <a:gd name="connsiteY7" fmla="*/ 1699601 h 2276072"/>
                  <a:gd name="connsiteX8" fmla="*/ 1341851 w 2276072"/>
                  <a:gd name="connsiteY8" fmla="*/ 1908147 h 2276072"/>
                  <a:gd name="connsiteX9" fmla="*/ 1261597 w 2276072"/>
                  <a:gd name="connsiteY9" fmla="*/ 2249558 h 2276072"/>
                  <a:gd name="connsiteX10" fmla="*/ 1014475 w 2276072"/>
                  <a:gd name="connsiteY10" fmla="*/ 2249558 h 2276072"/>
                  <a:gd name="connsiteX11" fmla="*/ 934221 w 2276072"/>
                  <a:gd name="connsiteY11" fmla="*/ 1908147 h 2276072"/>
                  <a:gd name="connsiteX12" fmla="*/ 573008 w 2276072"/>
                  <a:gd name="connsiteY12" fmla="*/ 1699601 h 2276072"/>
                  <a:gd name="connsiteX13" fmla="*/ 237210 w 2276072"/>
                  <a:gd name="connsiteY13" fmla="*/ 1800804 h 2276072"/>
                  <a:gd name="connsiteX14" fmla="*/ 113649 w 2276072"/>
                  <a:gd name="connsiteY14" fmla="*/ 1586790 h 2276072"/>
                  <a:gd name="connsiteX15" fmla="*/ 369193 w 2276072"/>
                  <a:gd name="connsiteY15" fmla="*/ 1346582 h 2276072"/>
                  <a:gd name="connsiteX16" fmla="*/ 369193 w 2276072"/>
                  <a:gd name="connsiteY16" fmla="*/ 929490 h 2276072"/>
                  <a:gd name="connsiteX17" fmla="*/ 113649 w 2276072"/>
                  <a:gd name="connsiteY17" fmla="*/ 689282 h 2276072"/>
                  <a:gd name="connsiteX18" fmla="*/ 237210 w 2276072"/>
                  <a:gd name="connsiteY18" fmla="*/ 475268 h 2276072"/>
                  <a:gd name="connsiteX19" fmla="*/ 573008 w 2276072"/>
                  <a:gd name="connsiteY19" fmla="*/ 576471 h 2276072"/>
                  <a:gd name="connsiteX20" fmla="*/ 934221 w 2276072"/>
                  <a:gd name="connsiteY20" fmla="*/ 367925 h 2276072"/>
                  <a:gd name="connsiteX21" fmla="*/ 1014475 w 2276072"/>
                  <a:gd name="connsiteY21" fmla="*/ 26514 h 2276072"/>
                  <a:gd name="connsiteX22" fmla="*/ 1261597 w 2276072"/>
                  <a:gd name="connsiteY22" fmla="*/ 26514 h 2276072"/>
                  <a:gd name="connsiteX23" fmla="*/ 1341851 w 2276072"/>
                  <a:gd name="connsiteY23" fmla="*/ 367925 h 2276072"/>
                  <a:gd name="connsiteX24" fmla="*/ 1703064 w 2276072"/>
                  <a:gd name="connsiteY24" fmla="*/ 576471 h 2276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276072" h="2276072">
                    <a:moveTo>
                      <a:pt x="1464987" y="575739"/>
                    </a:moveTo>
                    <a:lnTo>
                      <a:pt x="1708436" y="424961"/>
                    </a:lnTo>
                    <a:lnTo>
                      <a:pt x="1851112" y="567637"/>
                    </a:lnTo>
                    <a:lnTo>
                      <a:pt x="1700332" y="811085"/>
                    </a:lnTo>
                    <a:cubicBezTo>
                      <a:pt x="1758406" y="910961"/>
                      <a:pt x="1788829" y="1024504"/>
                      <a:pt x="1788474" y="1140035"/>
                    </a:cubicBezTo>
                    <a:lnTo>
                      <a:pt x="2040777" y="1275479"/>
                    </a:lnTo>
                    <a:lnTo>
                      <a:pt x="1988554" y="1470378"/>
                    </a:lnTo>
                    <a:lnTo>
                      <a:pt x="1702332" y="1461524"/>
                    </a:lnTo>
                    <a:cubicBezTo>
                      <a:pt x="1644874" y="1561755"/>
                      <a:pt x="1561755" y="1644874"/>
                      <a:pt x="1461523" y="1702332"/>
                    </a:cubicBezTo>
                    <a:lnTo>
                      <a:pt x="1470378" y="1988554"/>
                    </a:lnTo>
                    <a:lnTo>
                      <a:pt x="1275479" y="2040777"/>
                    </a:lnTo>
                    <a:lnTo>
                      <a:pt x="1140036" y="1788474"/>
                    </a:lnTo>
                    <a:cubicBezTo>
                      <a:pt x="1024503" y="1788830"/>
                      <a:pt x="910962" y="1758406"/>
                      <a:pt x="811085" y="1700333"/>
                    </a:cubicBezTo>
                    <a:lnTo>
                      <a:pt x="567636" y="1851111"/>
                    </a:lnTo>
                    <a:lnTo>
                      <a:pt x="424960" y="1708435"/>
                    </a:lnTo>
                    <a:lnTo>
                      <a:pt x="575740" y="1464987"/>
                    </a:lnTo>
                    <a:cubicBezTo>
                      <a:pt x="517666" y="1365111"/>
                      <a:pt x="487243" y="1251568"/>
                      <a:pt x="487598" y="1136037"/>
                    </a:cubicBezTo>
                    <a:lnTo>
                      <a:pt x="235295" y="1000593"/>
                    </a:lnTo>
                    <a:lnTo>
                      <a:pt x="287518" y="805694"/>
                    </a:lnTo>
                    <a:lnTo>
                      <a:pt x="573740" y="814548"/>
                    </a:lnTo>
                    <a:cubicBezTo>
                      <a:pt x="631198" y="714317"/>
                      <a:pt x="714317" y="631198"/>
                      <a:pt x="814549" y="573740"/>
                    </a:cubicBezTo>
                    <a:lnTo>
                      <a:pt x="805694" y="287518"/>
                    </a:lnTo>
                    <a:lnTo>
                      <a:pt x="1000593" y="235295"/>
                    </a:lnTo>
                    <a:lnTo>
                      <a:pt x="1136036" y="487598"/>
                    </a:lnTo>
                    <a:cubicBezTo>
                      <a:pt x="1251569" y="487242"/>
                      <a:pt x="1365110" y="517666"/>
                      <a:pt x="1464987" y="575739"/>
                    </a:cubicBezTo>
                    <a:close/>
                  </a:path>
                </a:pathLst>
              </a:custGeom>
              <a:solidFill>
                <a:srgbClr val="AC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05778" tIns="805778" rIns="805777" bIns="805777" numCol="1" spcCol="1270" anchor="ctr" anchorCtr="0">
                <a:noAutofit/>
              </a:bodyPr>
              <a:lstStyle/>
              <a:p>
                <a:pPr lvl="0" algn="ctr" defTabSz="1778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000" kern="1200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11055458">
                <a:off x="8043338" y="2217574"/>
                <a:ext cx="1349036" cy="103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ARLN</a:t>
                </a:r>
              </a:p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Regional Labs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 rot="10544542">
              <a:off x="3399576" y="1850452"/>
              <a:ext cx="2112109" cy="2102011"/>
              <a:chOff x="5144744" y="3455865"/>
              <a:chExt cx="2112109" cy="2102011"/>
            </a:xfrm>
          </p:grpSpPr>
          <p:sp>
            <p:nvSpPr>
              <p:cNvPr id="8" name="Freeform 7"/>
              <p:cNvSpPr/>
              <p:nvPr/>
            </p:nvSpPr>
            <p:spPr>
              <a:xfrm rot="658836">
                <a:off x="5144744" y="3455865"/>
                <a:ext cx="2112109" cy="2102011"/>
              </a:xfrm>
              <a:custGeom>
                <a:avLst/>
                <a:gdLst>
                  <a:gd name="connsiteX0" fmla="*/ 1491413 w 1993209"/>
                  <a:gd name="connsiteY0" fmla="*/ 511704 h 2039808"/>
                  <a:gd name="connsiteX1" fmla="*/ 1786699 w 1993209"/>
                  <a:gd name="connsiteY1" fmla="*/ 427235 h 2039808"/>
                  <a:gd name="connsiteX2" fmla="*/ 1896629 w 1993209"/>
                  <a:gd name="connsiteY2" fmla="*/ 623998 h 2039808"/>
                  <a:gd name="connsiteX3" fmla="*/ 1669898 w 1993209"/>
                  <a:gd name="connsiteY3" fmla="*/ 831176 h 2039808"/>
                  <a:gd name="connsiteX4" fmla="*/ 1669898 w 1993209"/>
                  <a:gd name="connsiteY4" fmla="*/ 1208633 h 2039808"/>
                  <a:gd name="connsiteX5" fmla="*/ 1896629 w 1993209"/>
                  <a:gd name="connsiteY5" fmla="*/ 1415810 h 2039808"/>
                  <a:gd name="connsiteX6" fmla="*/ 1786699 w 1993209"/>
                  <a:gd name="connsiteY6" fmla="*/ 1612573 h 2039808"/>
                  <a:gd name="connsiteX7" fmla="*/ 1491413 w 1993209"/>
                  <a:gd name="connsiteY7" fmla="*/ 1528104 h 2039808"/>
                  <a:gd name="connsiteX8" fmla="*/ 1175091 w 1993209"/>
                  <a:gd name="connsiteY8" fmla="*/ 1716833 h 2039808"/>
                  <a:gd name="connsiteX9" fmla="*/ 1104810 w 1993209"/>
                  <a:gd name="connsiteY9" fmla="*/ 2015813 h 2039808"/>
                  <a:gd name="connsiteX10" fmla="*/ 888399 w 1993209"/>
                  <a:gd name="connsiteY10" fmla="*/ 2015813 h 2039808"/>
                  <a:gd name="connsiteX11" fmla="*/ 818119 w 1993209"/>
                  <a:gd name="connsiteY11" fmla="*/ 1716832 h 2039808"/>
                  <a:gd name="connsiteX12" fmla="*/ 501797 w 1993209"/>
                  <a:gd name="connsiteY12" fmla="*/ 1528103 h 2039808"/>
                  <a:gd name="connsiteX13" fmla="*/ 206510 w 1993209"/>
                  <a:gd name="connsiteY13" fmla="*/ 1612573 h 2039808"/>
                  <a:gd name="connsiteX14" fmla="*/ 96580 w 1993209"/>
                  <a:gd name="connsiteY14" fmla="*/ 1415810 h 2039808"/>
                  <a:gd name="connsiteX15" fmla="*/ 323311 w 1993209"/>
                  <a:gd name="connsiteY15" fmla="*/ 1208632 h 2039808"/>
                  <a:gd name="connsiteX16" fmla="*/ 323311 w 1993209"/>
                  <a:gd name="connsiteY16" fmla="*/ 831175 h 2039808"/>
                  <a:gd name="connsiteX17" fmla="*/ 96580 w 1993209"/>
                  <a:gd name="connsiteY17" fmla="*/ 623998 h 2039808"/>
                  <a:gd name="connsiteX18" fmla="*/ 206510 w 1993209"/>
                  <a:gd name="connsiteY18" fmla="*/ 427235 h 2039808"/>
                  <a:gd name="connsiteX19" fmla="*/ 501796 w 1993209"/>
                  <a:gd name="connsiteY19" fmla="*/ 511704 h 2039808"/>
                  <a:gd name="connsiteX20" fmla="*/ 818118 w 1993209"/>
                  <a:gd name="connsiteY20" fmla="*/ 322975 h 2039808"/>
                  <a:gd name="connsiteX21" fmla="*/ 888399 w 1993209"/>
                  <a:gd name="connsiteY21" fmla="*/ 23995 h 2039808"/>
                  <a:gd name="connsiteX22" fmla="*/ 1104810 w 1993209"/>
                  <a:gd name="connsiteY22" fmla="*/ 23995 h 2039808"/>
                  <a:gd name="connsiteX23" fmla="*/ 1175090 w 1993209"/>
                  <a:gd name="connsiteY23" fmla="*/ 322976 h 2039808"/>
                  <a:gd name="connsiteX24" fmla="*/ 1491412 w 1993209"/>
                  <a:gd name="connsiteY24" fmla="*/ 511705 h 2039808"/>
                  <a:gd name="connsiteX25" fmla="*/ 1491413 w 1993209"/>
                  <a:gd name="connsiteY25" fmla="*/ 511704 h 2039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993209" h="2039808">
                    <a:moveTo>
                      <a:pt x="1491413" y="511704"/>
                    </a:moveTo>
                    <a:lnTo>
                      <a:pt x="1786699" y="427235"/>
                    </a:lnTo>
                    <a:lnTo>
                      <a:pt x="1896629" y="623998"/>
                    </a:lnTo>
                    <a:lnTo>
                      <a:pt x="1669898" y="831176"/>
                    </a:lnTo>
                    <a:cubicBezTo>
                      <a:pt x="1702337" y="954762"/>
                      <a:pt x="1702337" y="1085047"/>
                      <a:pt x="1669898" y="1208633"/>
                    </a:cubicBezTo>
                    <a:lnTo>
                      <a:pt x="1896629" y="1415810"/>
                    </a:lnTo>
                    <a:lnTo>
                      <a:pt x="1786699" y="1612573"/>
                    </a:lnTo>
                    <a:lnTo>
                      <a:pt x="1491413" y="1528104"/>
                    </a:lnTo>
                    <a:cubicBezTo>
                      <a:pt x="1404063" y="1618928"/>
                      <a:pt x="1294880" y="1684071"/>
                      <a:pt x="1175091" y="1716833"/>
                    </a:cubicBezTo>
                    <a:lnTo>
                      <a:pt x="1104810" y="2015813"/>
                    </a:lnTo>
                    <a:lnTo>
                      <a:pt x="888399" y="2015813"/>
                    </a:lnTo>
                    <a:lnTo>
                      <a:pt x="818119" y="1716832"/>
                    </a:lnTo>
                    <a:cubicBezTo>
                      <a:pt x="698330" y="1684070"/>
                      <a:pt x="589147" y="1618928"/>
                      <a:pt x="501797" y="1528103"/>
                    </a:cubicBezTo>
                    <a:lnTo>
                      <a:pt x="206510" y="1612573"/>
                    </a:lnTo>
                    <a:lnTo>
                      <a:pt x="96580" y="1415810"/>
                    </a:lnTo>
                    <a:lnTo>
                      <a:pt x="323311" y="1208632"/>
                    </a:lnTo>
                    <a:cubicBezTo>
                      <a:pt x="290872" y="1085046"/>
                      <a:pt x="290872" y="954761"/>
                      <a:pt x="323311" y="831175"/>
                    </a:cubicBezTo>
                    <a:lnTo>
                      <a:pt x="96580" y="623998"/>
                    </a:lnTo>
                    <a:lnTo>
                      <a:pt x="206510" y="427235"/>
                    </a:lnTo>
                    <a:lnTo>
                      <a:pt x="501796" y="511704"/>
                    </a:lnTo>
                    <a:cubicBezTo>
                      <a:pt x="589146" y="420880"/>
                      <a:pt x="698329" y="355737"/>
                      <a:pt x="818118" y="322975"/>
                    </a:cubicBezTo>
                    <a:lnTo>
                      <a:pt x="888399" y="23995"/>
                    </a:lnTo>
                    <a:lnTo>
                      <a:pt x="1104810" y="23995"/>
                    </a:lnTo>
                    <a:lnTo>
                      <a:pt x="1175090" y="322976"/>
                    </a:lnTo>
                    <a:cubicBezTo>
                      <a:pt x="1294879" y="355738"/>
                      <a:pt x="1404062" y="420880"/>
                      <a:pt x="1491412" y="511705"/>
                    </a:cubicBezTo>
                    <a:lnTo>
                      <a:pt x="1491413" y="511704"/>
                    </a:lnTo>
                    <a:close/>
                  </a:path>
                </a:pathLst>
              </a:custGeom>
              <a:solidFill>
                <a:srgbClr val="580058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1166" tIns="551074" rIns="541166" bIns="551074" numCol="1" spcCol="1270" anchor="ctr" anchorCtr="0">
                <a:noAutofit/>
              </a:bodyPr>
              <a:lstStyle/>
              <a:p>
                <a:pPr lvl="0"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3100" kern="1200" dirty="0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 rot="11055458">
                <a:off x="5447915" y="3956900"/>
                <a:ext cx="1474955" cy="103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State/Local PHDs</a:t>
                </a:r>
              </a:p>
              <a:p>
                <a:pPr algn="ctr"/>
                <a:r>
                  <a:rPr lang="en-US" sz="1600" b="1" dirty="0" smtClean="0">
                    <a:solidFill>
                      <a:schemeClr val="bg1"/>
                    </a:solidFill>
                  </a:rPr>
                  <a:t>PHLs </a:t>
                </a:r>
                <a:endParaRPr lang="en-US" sz="16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 rot="10544542">
              <a:off x="939824" y="1187286"/>
              <a:ext cx="2740662" cy="2804736"/>
              <a:chOff x="6946874" y="3574728"/>
              <a:chExt cx="2740662" cy="2804736"/>
            </a:xfrm>
          </p:grpSpPr>
          <p:sp>
            <p:nvSpPr>
              <p:cNvPr id="7" name="Freeform 6"/>
              <p:cNvSpPr/>
              <p:nvPr/>
            </p:nvSpPr>
            <p:spPr>
              <a:xfrm rot="323323">
                <a:off x="6946874" y="3574728"/>
                <a:ext cx="2740662" cy="2804736"/>
              </a:xfrm>
              <a:custGeom>
                <a:avLst/>
                <a:gdLst>
                  <a:gd name="connsiteX0" fmla="*/ 1945334 w 2740662"/>
                  <a:gd name="connsiteY0" fmla="*/ 441727 h 2804736"/>
                  <a:gd name="connsiteX1" fmla="*/ 2161035 w 2740662"/>
                  <a:gd name="connsiteY1" fmla="*/ 265888 h 2804736"/>
                  <a:gd name="connsiteX2" fmla="*/ 2332232 w 2740662"/>
                  <a:gd name="connsiteY2" fmla="*/ 413737 h 2804736"/>
                  <a:gd name="connsiteX3" fmla="*/ 2189667 w 2740662"/>
                  <a:gd name="connsiteY3" fmla="*/ 652739 h 2804736"/>
                  <a:gd name="connsiteX4" fmla="*/ 2410764 w 2740662"/>
                  <a:gd name="connsiteY4" fmla="*/ 1046881 h 2804736"/>
                  <a:gd name="connsiteX5" fmla="*/ 2689053 w 2740662"/>
                  <a:gd name="connsiteY5" fmla="*/ 1048226 h 2804736"/>
                  <a:gd name="connsiteX6" fmla="*/ 2728121 w 2740662"/>
                  <a:gd name="connsiteY6" fmla="*/ 1276266 h 2804736"/>
                  <a:gd name="connsiteX7" fmla="*/ 2466149 w 2740662"/>
                  <a:gd name="connsiteY7" fmla="*/ 1370169 h 2804736"/>
                  <a:gd name="connsiteX8" fmla="*/ 2389363 w 2740662"/>
                  <a:gd name="connsiteY8" fmla="*/ 1818370 h 2804736"/>
                  <a:gd name="connsiteX9" fmla="*/ 2604751 w 2740662"/>
                  <a:gd name="connsiteY9" fmla="*/ 1994594 h 2804736"/>
                  <a:gd name="connsiteX10" fmla="*/ 2492552 w 2740662"/>
                  <a:gd name="connsiteY10" fmla="*/ 2194608 h 2804736"/>
                  <a:gd name="connsiteX11" fmla="*/ 2229886 w 2740662"/>
                  <a:gd name="connsiteY11" fmla="*/ 2102665 h 2804736"/>
                  <a:gd name="connsiteX12" fmla="*/ 1891147 w 2740662"/>
                  <a:gd name="connsiteY12" fmla="*/ 2395207 h 2804736"/>
                  <a:gd name="connsiteX13" fmla="*/ 1942042 w 2740662"/>
                  <a:gd name="connsiteY13" fmla="*/ 2668807 h 2804736"/>
                  <a:gd name="connsiteX14" fmla="*/ 1732817 w 2740662"/>
                  <a:gd name="connsiteY14" fmla="*/ 2747184 h 2804736"/>
                  <a:gd name="connsiteX15" fmla="*/ 1591427 w 2740662"/>
                  <a:gd name="connsiteY15" fmla="*/ 2507484 h 2804736"/>
                  <a:gd name="connsiteX16" fmla="*/ 1149234 w 2740662"/>
                  <a:gd name="connsiteY16" fmla="*/ 2507484 h 2804736"/>
                  <a:gd name="connsiteX17" fmla="*/ 1007845 w 2740662"/>
                  <a:gd name="connsiteY17" fmla="*/ 2747184 h 2804736"/>
                  <a:gd name="connsiteX18" fmla="*/ 798620 w 2740662"/>
                  <a:gd name="connsiteY18" fmla="*/ 2668807 h 2804736"/>
                  <a:gd name="connsiteX19" fmla="*/ 849515 w 2740662"/>
                  <a:gd name="connsiteY19" fmla="*/ 2395208 h 2804736"/>
                  <a:gd name="connsiteX20" fmla="*/ 510776 w 2740662"/>
                  <a:gd name="connsiteY20" fmla="*/ 2102666 h 2804736"/>
                  <a:gd name="connsiteX21" fmla="*/ 248110 w 2740662"/>
                  <a:gd name="connsiteY21" fmla="*/ 2194608 h 2804736"/>
                  <a:gd name="connsiteX22" fmla="*/ 135911 w 2740662"/>
                  <a:gd name="connsiteY22" fmla="*/ 1994594 h 2804736"/>
                  <a:gd name="connsiteX23" fmla="*/ 351299 w 2740662"/>
                  <a:gd name="connsiteY23" fmla="*/ 1818370 h 2804736"/>
                  <a:gd name="connsiteX24" fmla="*/ 274513 w 2740662"/>
                  <a:gd name="connsiteY24" fmla="*/ 1370169 h 2804736"/>
                  <a:gd name="connsiteX25" fmla="*/ 12541 w 2740662"/>
                  <a:gd name="connsiteY25" fmla="*/ 1276266 h 2804736"/>
                  <a:gd name="connsiteX26" fmla="*/ 51609 w 2740662"/>
                  <a:gd name="connsiteY26" fmla="*/ 1048226 h 2804736"/>
                  <a:gd name="connsiteX27" fmla="*/ 329899 w 2740662"/>
                  <a:gd name="connsiteY27" fmla="*/ 1046880 h 2804736"/>
                  <a:gd name="connsiteX28" fmla="*/ 550996 w 2740662"/>
                  <a:gd name="connsiteY28" fmla="*/ 652738 h 2804736"/>
                  <a:gd name="connsiteX29" fmla="*/ 408430 w 2740662"/>
                  <a:gd name="connsiteY29" fmla="*/ 413737 h 2804736"/>
                  <a:gd name="connsiteX30" fmla="*/ 579627 w 2740662"/>
                  <a:gd name="connsiteY30" fmla="*/ 265888 h 2804736"/>
                  <a:gd name="connsiteX31" fmla="*/ 795328 w 2740662"/>
                  <a:gd name="connsiteY31" fmla="*/ 441727 h 2804736"/>
                  <a:gd name="connsiteX32" fmla="*/ 1210853 w 2740662"/>
                  <a:gd name="connsiteY32" fmla="*/ 286068 h 2804736"/>
                  <a:gd name="connsiteX33" fmla="*/ 1259172 w 2740662"/>
                  <a:gd name="connsiteY33" fmla="*/ 12003 h 2804736"/>
                  <a:gd name="connsiteX34" fmla="*/ 1481490 w 2740662"/>
                  <a:gd name="connsiteY34" fmla="*/ 12003 h 2804736"/>
                  <a:gd name="connsiteX35" fmla="*/ 1529808 w 2740662"/>
                  <a:gd name="connsiteY35" fmla="*/ 286069 h 2804736"/>
                  <a:gd name="connsiteX36" fmla="*/ 1945333 w 2740662"/>
                  <a:gd name="connsiteY36" fmla="*/ 441728 h 2804736"/>
                  <a:gd name="connsiteX37" fmla="*/ 1945334 w 2740662"/>
                  <a:gd name="connsiteY37" fmla="*/ 441727 h 2804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740662" h="2804736">
                    <a:moveTo>
                      <a:pt x="1945334" y="441727"/>
                    </a:moveTo>
                    <a:lnTo>
                      <a:pt x="2161035" y="265888"/>
                    </a:lnTo>
                    <a:lnTo>
                      <a:pt x="2332232" y="413737"/>
                    </a:lnTo>
                    <a:lnTo>
                      <a:pt x="2189667" y="652739"/>
                    </a:lnTo>
                    <a:cubicBezTo>
                      <a:pt x="2288613" y="767299"/>
                      <a:pt x="2363842" y="901407"/>
                      <a:pt x="2410764" y="1046881"/>
                    </a:cubicBezTo>
                    <a:lnTo>
                      <a:pt x="2689053" y="1048226"/>
                    </a:lnTo>
                    <a:lnTo>
                      <a:pt x="2728121" y="1276266"/>
                    </a:lnTo>
                    <a:lnTo>
                      <a:pt x="2466149" y="1370169"/>
                    </a:lnTo>
                    <a:cubicBezTo>
                      <a:pt x="2470399" y="1523387"/>
                      <a:pt x="2444272" y="1675889"/>
                      <a:pt x="2389363" y="1818370"/>
                    </a:cubicBezTo>
                    <a:lnTo>
                      <a:pt x="2604751" y="1994594"/>
                    </a:lnTo>
                    <a:lnTo>
                      <a:pt x="2492552" y="2194608"/>
                    </a:lnTo>
                    <a:lnTo>
                      <a:pt x="2229886" y="2102665"/>
                    </a:lnTo>
                    <a:cubicBezTo>
                      <a:pt x="2137452" y="2222848"/>
                      <a:pt x="2022194" y="2322387"/>
                      <a:pt x="1891147" y="2395207"/>
                    </a:cubicBezTo>
                    <a:lnTo>
                      <a:pt x="1942042" y="2668807"/>
                    </a:lnTo>
                    <a:lnTo>
                      <a:pt x="1732817" y="2747184"/>
                    </a:lnTo>
                    <a:lnTo>
                      <a:pt x="1591427" y="2507484"/>
                    </a:lnTo>
                    <a:cubicBezTo>
                      <a:pt x="1445560" y="2538398"/>
                      <a:pt x="1295102" y="2538398"/>
                      <a:pt x="1149234" y="2507484"/>
                    </a:cubicBezTo>
                    <a:lnTo>
                      <a:pt x="1007845" y="2747184"/>
                    </a:lnTo>
                    <a:lnTo>
                      <a:pt x="798620" y="2668807"/>
                    </a:lnTo>
                    <a:lnTo>
                      <a:pt x="849515" y="2395208"/>
                    </a:lnTo>
                    <a:cubicBezTo>
                      <a:pt x="718467" y="2322387"/>
                      <a:pt x="603210" y="2222849"/>
                      <a:pt x="510776" y="2102666"/>
                    </a:cubicBezTo>
                    <a:lnTo>
                      <a:pt x="248110" y="2194608"/>
                    </a:lnTo>
                    <a:lnTo>
                      <a:pt x="135911" y="1994594"/>
                    </a:lnTo>
                    <a:lnTo>
                      <a:pt x="351299" y="1818370"/>
                    </a:lnTo>
                    <a:cubicBezTo>
                      <a:pt x="296390" y="1675889"/>
                      <a:pt x="270263" y="1523386"/>
                      <a:pt x="274513" y="1370169"/>
                    </a:cubicBezTo>
                    <a:lnTo>
                      <a:pt x="12541" y="1276266"/>
                    </a:lnTo>
                    <a:lnTo>
                      <a:pt x="51609" y="1048226"/>
                    </a:lnTo>
                    <a:lnTo>
                      <a:pt x="329899" y="1046880"/>
                    </a:lnTo>
                    <a:cubicBezTo>
                      <a:pt x="376821" y="901406"/>
                      <a:pt x="452050" y="767298"/>
                      <a:pt x="550996" y="652738"/>
                    </a:cubicBezTo>
                    <a:lnTo>
                      <a:pt x="408430" y="413737"/>
                    </a:lnTo>
                    <a:lnTo>
                      <a:pt x="579627" y="265888"/>
                    </a:lnTo>
                    <a:lnTo>
                      <a:pt x="795328" y="441727"/>
                    </a:lnTo>
                    <a:cubicBezTo>
                      <a:pt x="922126" y="361330"/>
                      <a:pt x="1063510" y="308367"/>
                      <a:pt x="1210853" y="286068"/>
                    </a:cubicBezTo>
                    <a:lnTo>
                      <a:pt x="1259172" y="12003"/>
                    </a:lnTo>
                    <a:lnTo>
                      <a:pt x="1481490" y="12003"/>
                    </a:lnTo>
                    <a:lnTo>
                      <a:pt x="1529808" y="286069"/>
                    </a:lnTo>
                    <a:cubicBezTo>
                      <a:pt x="1677151" y="308367"/>
                      <a:pt x="1818536" y="361331"/>
                      <a:pt x="1945333" y="441728"/>
                    </a:cubicBezTo>
                    <a:lnTo>
                      <a:pt x="1945334" y="441727"/>
                    </a:lnTo>
                    <a:close/>
                  </a:path>
                </a:pathLst>
              </a:custGeom>
              <a:solidFill>
                <a:srgbClr val="FF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17035" tIns="718779" rIns="617035" bIns="768111" numCol="1" spcCol="1270" anchor="ctr" anchorCtr="0">
                <a:noAutofit/>
              </a:bodyPr>
              <a:lstStyle/>
              <a:p>
                <a:pPr lvl="0" algn="ctr" defTabSz="2311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200" kern="1200" dirty="0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11055458">
                <a:off x="7521297" y="4611626"/>
                <a:ext cx="1349036" cy="7255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solidFill>
                      <a:schemeClr val="bg1"/>
                    </a:solidFill>
                  </a:rPr>
                  <a:t>CDC</a:t>
                </a:r>
                <a:endParaRPr lang="en-US" sz="32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60083" y="1601471"/>
              <a:ext cx="1658918" cy="649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</a:rPr>
                <a:t>Organizational Partnerships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3" name="Shape 42"/>
            <p:cNvSpPr/>
            <p:nvPr/>
          </p:nvSpPr>
          <p:spPr>
            <a:xfrm rot="19836550">
              <a:off x="331969" y="3385501"/>
              <a:ext cx="2970544" cy="2970544"/>
            </a:xfrm>
            <a:prstGeom prst="leftCircularArrow">
              <a:avLst>
                <a:gd name="adj1" fmla="val 6452"/>
                <a:gd name="adj2" fmla="val 429999"/>
                <a:gd name="adj3" fmla="val 10489124"/>
                <a:gd name="adj4" fmla="val 16237838"/>
                <a:gd name="adj5" fmla="val 7527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9744" y="4043432"/>
              <a:ext cx="4133525" cy="1889184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8613" y="2181597"/>
              <a:ext cx="850119" cy="816114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8853" y="1495294"/>
              <a:ext cx="1849922" cy="616641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3265" y="2546324"/>
              <a:ext cx="1028952" cy="487655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6951" y="1918489"/>
              <a:ext cx="873563" cy="622939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3499" y="1105995"/>
              <a:ext cx="1092490" cy="345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745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1566</Words>
  <Application>Microsoft Office PowerPoint</Application>
  <PresentationFormat>Widescreen</PresentationFormat>
  <Paragraphs>262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Calibri Light</vt:lpstr>
      <vt:lpstr>Franklin Gothic Book</vt:lpstr>
      <vt:lpstr>Times New Roman</vt:lpstr>
      <vt:lpstr>Wingdings</vt:lpstr>
      <vt:lpstr>Office Theme</vt:lpstr>
      <vt:lpstr>PowerPoint Presentation</vt:lpstr>
      <vt:lpstr>PowerPoint Presentation</vt:lpstr>
      <vt:lpstr>AR Lab Network Regional Lab Core Testing</vt:lpstr>
      <vt:lpstr>First Results from AR Lab Network</vt:lpstr>
      <vt:lpstr>PowerPoint Presentation</vt:lpstr>
      <vt:lpstr>PowerPoint Presentation</vt:lpstr>
      <vt:lpstr>PowerPoint Presentation</vt:lpstr>
      <vt:lpstr>PowerPoint Presentation</vt:lpstr>
      <vt:lpstr>Goals for 2018</vt:lpstr>
      <vt:lpstr>PowerPoint Presentation</vt:lpstr>
      <vt:lpstr>PowerPoint Presentation</vt:lpstr>
      <vt:lpstr>Custom AST Panels for New Drugs</vt:lpstr>
      <vt:lpstr>On Demand MIC Panels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Henning, Tara C. (CDC/OID/NCEZID)</dc:creator>
  <cp:lastModifiedBy>Brown, Allison C. (CDC/OID/NCEZID)</cp:lastModifiedBy>
  <cp:revision>131</cp:revision>
  <dcterms:created xsi:type="dcterms:W3CDTF">2017-04-05T14:03:37Z</dcterms:created>
  <dcterms:modified xsi:type="dcterms:W3CDTF">2018-06-10T16:12:56Z</dcterms:modified>
</cp:coreProperties>
</file>