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m4a" ContentType="audio/mp4"/>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6.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7.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8.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9.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0.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1.xml" ContentType="application/vnd.openxmlformats-officedocument.theme+xml"/>
  <Override PartName="/ppt/slideLayouts/slideLayout78.xml" ContentType="application/vnd.openxmlformats-officedocument.presentationml.slideLayout+xml"/>
  <Override PartName="/ppt/theme/theme12.xml" ContentType="application/vnd.openxmlformats-officedocument.theme+xml"/>
  <Override PartName="/ppt/slideLayouts/slideLayout79.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17" r:id="rId2"/>
    <p:sldMasterId id="2147483724" r:id="rId3"/>
    <p:sldMasterId id="2147483729" r:id="rId4"/>
    <p:sldMasterId id="2147483736" r:id="rId5"/>
    <p:sldMasterId id="2147483744" r:id="rId6"/>
    <p:sldMasterId id="2147483767" r:id="rId7"/>
    <p:sldMasterId id="2147483773" r:id="rId8"/>
    <p:sldMasterId id="2147483781" r:id="rId9"/>
    <p:sldMasterId id="2147483789" r:id="rId10"/>
    <p:sldMasterId id="2147483799" r:id="rId11"/>
    <p:sldMasterId id="2147483815" r:id="rId12"/>
    <p:sldMasterId id="2147483817" r:id="rId13"/>
  </p:sldMasterIdLst>
  <p:notesMasterIdLst>
    <p:notesMasterId r:id="rId70"/>
  </p:notesMasterIdLst>
  <p:handoutMasterIdLst>
    <p:handoutMasterId r:id="rId71"/>
  </p:handoutMasterIdLst>
  <p:sldIdLst>
    <p:sldId id="558" r:id="rId14"/>
    <p:sldId id="559" r:id="rId15"/>
    <p:sldId id="560" r:id="rId16"/>
    <p:sldId id="561" r:id="rId17"/>
    <p:sldId id="562" r:id="rId18"/>
    <p:sldId id="563" r:id="rId19"/>
    <p:sldId id="564" r:id="rId20"/>
    <p:sldId id="565" r:id="rId21"/>
    <p:sldId id="566" r:id="rId22"/>
    <p:sldId id="567" r:id="rId23"/>
    <p:sldId id="568" r:id="rId24"/>
    <p:sldId id="569" r:id="rId25"/>
    <p:sldId id="570" r:id="rId26"/>
    <p:sldId id="571" r:id="rId27"/>
    <p:sldId id="572" r:id="rId28"/>
    <p:sldId id="573" r:id="rId29"/>
    <p:sldId id="574" r:id="rId30"/>
    <p:sldId id="575" r:id="rId31"/>
    <p:sldId id="576" r:id="rId32"/>
    <p:sldId id="577" r:id="rId33"/>
    <p:sldId id="578" r:id="rId34"/>
    <p:sldId id="579" r:id="rId35"/>
    <p:sldId id="580" r:id="rId36"/>
    <p:sldId id="581" r:id="rId37"/>
    <p:sldId id="582" r:id="rId38"/>
    <p:sldId id="583" r:id="rId39"/>
    <p:sldId id="584" r:id="rId40"/>
    <p:sldId id="585" r:id="rId41"/>
    <p:sldId id="586" r:id="rId42"/>
    <p:sldId id="587" r:id="rId43"/>
    <p:sldId id="588" r:id="rId44"/>
    <p:sldId id="589" r:id="rId45"/>
    <p:sldId id="615" r:id="rId46"/>
    <p:sldId id="616" r:id="rId47"/>
    <p:sldId id="617" r:id="rId48"/>
    <p:sldId id="618" r:id="rId49"/>
    <p:sldId id="619" r:id="rId50"/>
    <p:sldId id="595" r:id="rId51"/>
    <p:sldId id="620" r:id="rId52"/>
    <p:sldId id="596" r:id="rId53"/>
    <p:sldId id="597" r:id="rId54"/>
    <p:sldId id="598" r:id="rId55"/>
    <p:sldId id="599" r:id="rId56"/>
    <p:sldId id="600" r:id="rId57"/>
    <p:sldId id="601" r:id="rId58"/>
    <p:sldId id="602" r:id="rId59"/>
    <p:sldId id="603" r:id="rId60"/>
    <p:sldId id="604" r:id="rId61"/>
    <p:sldId id="605" r:id="rId62"/>
    <p:sldId id="606" r:id="rId63"/>
    <p:sldId id="607" r:id="rId64"/>
    <p:sldId id="608" r:id="rId65"/>
    <p:sldId id="609" r:id="rId66"/>
    <p:sldId id="610" r:id="rId67"/>
    <p:sldId id="611" r:id="rId68"/>
    <p:sldId id="612" r:id="rId6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ntibiotic Stewardship" id="{67AD9A27-D079-4F77-B102-D69C26567678}">
          <p14:sldIdLst>
            <p14:sldId id="558"/>
            <p14:sldId id="559"/>
            <p14:sldId id="560"/>
            <p14:sldId id="561"/>
            <p14:sldId id="562"/>
            <p14:sldId id="563"/>
            <p14:sldId id="564"/>
            <p14:sldId id="565"/>
            <p14:sldId id="566"/>
            <p14:sldId id="567"/>
            <p14:sldId id="568"/>
            <p14:sldId id="569"/>
            <p14:sldId id="570"/>
            <p14:sldId id="571"/>
            <p14:sldId id="572"/>
            <p14:sldId id="573"/>
            <p14:sldId id="574"/>
            <p14:sldId id="575"/>
            <p14:sldId id="576"/>
            <p14:sldId id="577"/>
            <p14:sldId id="578"/>
            <p14:sldId id="579"/>
            <p14:sldId id="580"/>
            <p14:sldId id="581"/>
            <p14:sldId id="582"/>
            <p14:sldId id="583"/>
            <p14:sldId id="584"/>
            <p14:sldId id="585"/>
            <p14:sldId id="586"/>
            <p14:sldId id="587"/>
            <p14:sldId id="588"/>
            <p14:sldId id="589"/>
            <p14:sldId id="615"/>
            <p14:sldId id="616"/>
            <p14:sldId id="617"/>
            <p14:sldId id="618"/>
            <p14:sldId id="619"/>
            <p14:sldId id="595"/>
            <p14:sldId id="620"/>
            <p14:sldId id="596"/>
            <p14:sldId id="597"/>
            <p14:sldId id="598"/>
            <p14:sldId id="599"/>
            <p14:sldId id="600"/>
            <p14:sldId id="601"/>
            <p14:sldId id="602"/>
            <p14:sldId id="603"/>
            <p14:sldId id="604"/>
            <p14:sldId id="605"/>
            <p14:sldId id="606"/>
            <p14:sldId id="607"/>
            <p14:sldId id="608"/>
            <p14:sldId id="609"/>
            <p14:sldId id="610"/>
            <p14:sldId id="611"/>
            <p14:sldId id="61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Donald, Clifford (CDC/OID/NCEZID)" initials="MC(" lastIdx="1" clrIdx="0">
    <p:extLst>
      <p:ext uri="{19B8F6BF-5375-455C-9EA6-DF929625EA0E}">
        <p15:presenceInfo xmlns:p15="http://schemas.microsoft.com/office/powerpoint/2012/main" userId="S-1-5-21-1207783550-2075000910-922709458-1914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FFFFFF"/>
    <a:srgbClr val="000000"/>
    <a:srgbClr val="D9531E"/>
    <a:srgbClr val="8D8B00"/>
    <a:srgbClr val="8B31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625" autoAdjust="0"/>
    <p:restoredTop sz="95332" autoAdjust="0"/>
  </p:normalViewPr>
  <p:slideViewPr>
    <p:cSldViewPr snapToGrid="0">
      <p:cViewPr varScale="1">
        <p:scale>
          <a:sx n="74" d="100"/>
          <a:sy n="74" d="100"/>
        </p:scale>
        <p:origin x="96" y="370"/>
      </p:cViewPr>
      <p:guideLst>
        <p:guide orient="horz" pos="2160"/>
        <p:guide pos="3840"/>
      </p:guideLst>
    </p:cSldViewPr>
  </p:slideViewPr>
  <p:notesTextViewPr>
    <p:cViewPr>
      <p:scale>
        <a:sx n="1" d="1"/>
        <a:sy n="1" d="1"/>
      </p:scale>
      <p:origin x="0" y="0"/>
    </p:cViewPr>
  </p:notesTextViewPr>
  <p:sorterViewPr>
    <p:cViewPr varScale="1">
      <p:scale>
        <a:sx n="1" d="1"/>
        <a:sy n="1" d="1"/>
      </p:scale>
      <p:origin x="0" y="-10315"/>
    </p:cViewPr>
  </p:sorterViewPr>
  <p:notesViewPr>
    <p:cSldViewPr snapToGrid="0">
      <p:cViewPr varScale="1">
        <p:scale>
          <a:sx n="81" d="100"/>
          <a:sy n="81" d="100"/>
        </p:scale>
        <p:origin x="223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61" Type="http://schemas.openxmlformats.org/officeDocument/2006/relationships/slide" Target="slides/slide48.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0"/>
          <a:lstStyle/>
          <a:p>
            <a:pPr>
              <a:defRPr sz="2160" b="0" i="0" u="none" strike="noStrike" kern="1200" spc="0" baseline="0">
                <a:solidFill>
                  <a:schemeClr val="accent5">
                    <a:lumMod val="50000"/>
                  </a:schemeClr>
                </a:solidFill>
                <a:latin typeface="Calibri" panose="020F0502020204030204" pitchFamily="34" charset="0"/>
                <a:ea typeface="+mn-ea"/>
                <a:cs typeface="Calibri" panose="020F0502020204030204" pitchFamily="34" charset="0"/>
              </a:defRPr>
            </a:pPr>
            <a:r>
              <a:rPr lang="en-US" b="1" dirty="0"/>
              <a:t>Antibiotic prescribing for respiratory diagnoses that do not require antibiotics—MarketScan  Commercial</a:t>
            </a:r>
            <a:r>
              <a:rPr lang="en-US" b="1" baseline="0" dirty="0"/>
              <a:t> Claims and Encounters </a:t>
            </a:r>
            <a:r>
              <a:rPr lang="en-US" b="1" dirty="0"/>
              <a:t>2014</a:t>
            </a:r>
          </a:p>
        </c:rich>
      </c:tx>
      <c:layout>
        <c:manualLayout>
          <c:xMode val="edge"/>
          <c:yMode val="edge"/>
          <c:x val="0.18999680869000907"/>
          <c:y val="1.4156216104331645E-2"/>
        </c:manualLayout>
      </c:layout>
      <c:overlay val="0"/>
      <c:spPr>
        <a:noFill/>
        <a:ln>
          <a:noFill/>
        </a:ln>
        <a:effectLst/>
      </c:spPr>
      <c:txPr>
        <a:bodyPr rot="0" spcFirstLastPara="1" vertOverflow="ellipsis" vert="horz" wrap="square" anchor="ctr" anchorCtr="0"/>
        <a:lstStyle/>
        <a:p>
          <a:pPr>
            <a:defRPr sz="2160" b="0" i="0" u="none" strike="noStrike" kern="1200" spc="0" baseline="0">
              <a:solidFill>
                <a:schemeClr val="accent5">
                  <a:lumMod val="50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2315189410373877"/>
          <c:y val="5.5339759873897471E-2"/>
          <c:w val="0.80922004656084334"/>
          <c:h val="0.78711191947550629"/>
        </c:manualLayout>
      </c:layout>
      <c:barChart>
        <c:barDir val="col"/>
        <c:grouping val="clustered"/>
        <c:varyColors val="0"/>
        <c:ser>
          <c:idx val="0"/>
          <c:order val="0"/>
          <c:spPr>
            <a:solidFill>
              <a:srgbClr val="002060">
                <a:lumMod val="10000"/>
                <a:lumOff val="90000"/>
              </a:srgbClr>
            </a:solidFill>
            <a:ln>
              <a:solidFill>
                <a:srgbClr val="0F56DC">
                  <a:lumMod val="50000"/>
                </a:srgbClr>
              </a:solid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accent5">
                        <a:lumMod val="50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'Abx inappropriate figure'!$H$18:$H$21</c:f>
                <c:numCache>
                  <c:formatCode>General</c:formatCode>
                  <c:ptCount val="4"/>
                  <c:pt idx="0">
                    <c:v>0.14977434585205884</c:v>
                  </c:pt>
                  <c:pt idx="1">
                    <c:v>0.16379712851639994</c:v>
                  </c:pt>
                  <c:pt idx="2">
                    <c:v>2.0690975691703528E-2</c:v>
                  </c:pt>
                  <c:pt idx="3">
                    <c:v>0.70298431411729467</c:v>
                  </c:pt>
                </c:numCache>
              </c:numRef>
            </c:plus>
            <c:minus>
              <c:numRef>
                <c:f>'Abx inappropriate figure'!$G$18:$G$21</c:f>
                <c:numCache>
                  <c:formatCode>General</c:formatCode>
                  <c:ptCount val="4"/>
                  <c:pt idx="0">
                    <c:v>0.15022565414794542</c:v>
                  </c:pt>
                  <c:pt idx="1">
                    <c:v>0.16620287148359836</c:v>
                  </c:pt>
                  <c:pt idx="2">
                    <c:v>1.9309024308299172E-2</c:v>
                  </c:pt>
                  <c:pt idx="3">
                    <c:v>0.68701568588270412</c:v>
                  </c:pt>
                </c:numCache>
              </c:numRef>
            </c:minus>
            <c:spPr>
              <a:noFill/>
              <a:ln w="9525" cap="flat" cmpd="sng" algn="ctr">
                <a:solidFill>
                  <a:schemeClr val="tx1"/>
                </a:solidFill>
                <a:round/>
              </a:ln>
              <a:effectLst/>
            </c:spPr>
          </c:errBars>
          <c:cat>
            <c:strRef>
              <c:f>'Abx inappropriate figure'!$A$18:$A$21</c:f>
              <c:strCache>
                <c:ptCount val="4"/>
                <c:pt idx="0">
                  <c:v>Urgent Care</c:v>
                </c:pt>
                <c:pt idx="1">
                  <c:v>Emergency Department</c:v>
                </c:pt>
                <c:pt idx="2">
                  <c:v>Offices</c:v>
                </c:pt>
                <c:pt idx="3">
                  <c:v>Retail Clinic</c:v>
                </c:pt>
              </c:strCache>
            </c:strRef>
          </c:cat>
          <c:val>
            <c:numRef>
              <c:f>'Abx inappropriate figure'!$D$18:$D$21</c:f>
              <c:numCache>
                <c:formatCode>0.0</c:formatCode>
                <c:ptCount val="4"/>
                <c:pt idx="0">
                  <c:v>45.670225654147941</c:v>
                </c:pt>
                <c:pt idx="1">
                  <c:v>24.5862028714836</c:v>
                </c:pt>
                <c:pt idx="2">
                  <c:v>16.989309024308298</c:v>
                </c:pt>
                <c:pt idx="3">
                  <c:v>14.427015685882704</c:v>
                </c:pt>
              </c:numCache>
            </c:numRef>
          </c:val>
          <c:extLst>
            <c:ext xmlns:c16="http://schemas.microsoft.com/office/drawing/2014/chart" uri="{C3380CC4-5D6E-409C-BE32-E72D297353CC}">
              <c16:uniqueId val="{00000000-518E-4B35-A271-9C45A8035918}"/>
            </c:ext>
          </c:extLst>
        </c:ser>
        <c:dLbls>
          <c:dLblPos val="outEnd"/>
          <c:showLegendKey val="0"/>
          <c:showVal val="1"/>
          <c:showCatName val="0"/>
          <c:showSerName val="0"/>
          <c:showPercent val="0"/>
          <c:showBubbleSize val="0"/>
        </c:dLbls>
        <c:gapWidth val="219"/>
        <c:overlap val="-27"/>
        <c:axId val="241314448"/>
        <c:axId val="241312808"/>
      </c:barChart>
      <c:catAx>
        <c:axId val="24131444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accent5">
                    <a:lumMod val="50000"/>
                  </a:schemeClr>
                </a:solidFill>
                <a:latin typeface="Calibri" panose="020F0502020204030204" pitchFamily="34" charset="0"/>
                <a:ea typeface="+mn-ea"/>
                <a:cs typeface="Calibri" panose="020F0502020204030204" pitchFamily="34" charset="0"/>
              </a:defRPr>
            </a:pPr>
            <a:endParaRPr lang="en-US"/>
          </a:p>
        </c:txPr>
        <c:crossAx val="241312808"/>
        <c:crosses val="autoZero"/>
        <c:auto val="1"/>
        <c:lblAlgn val="ctr"/>
        <c:lblOffset val="100"/>
        <c:noMultiLvlLbl val="0"/>
      </c:catAx>
      <c:valAx>
        <c:axId val="241312808"/>
        <c:scaling>
          <c:orientation val="minMax"/>
          <c:max val="100"/>
        </c:scaling>
        <c:delete val="0"/>
        <c:axPos val="l"/>
        <c:title>
          <c:tx>
            <c:rich>
              <a:bodyPr rot="-5400000" spcFirstLastPara="1" vertOverflow="ellipsis" vert="horz" wrap="square" anchor="ctr" anchorCtr="1"/>
              <a:lstStyle/>
              <a:p>
                <a:pPr>
                  <a:defRPr sz="1800" b="1" i="0" u="none" strike="noStrike" kern="1200" baseline="0">
                    <a:solidFill>
                      <a:schemeClr val="accent5">
                        <a:lumMod val="50000"/>
                      </a:schemeClr>
                    </a:solidFill>
                    <a:latin typeface="Calibri" panose="020F0502020204030204" pitchFamily="34" charset="0"/>
                    <a:ea typeface="+mn-ea"/>
                    <a:cs typeface="Calibri" panose="020F0502020204030204" pitchFamily="34" charset="0"/>
                  </a:defRPr>
                </a:pPr>
                <a:r>
                  <a:rPr lang="en-US" sz="1800" b="1" dirty="0"/>
                  <a:t>Percent of visits with antibiotic prescribed</a:t>
                </a:r>
              </a:p>
            </c:rich>
          </c:tx>
          <c:layout>
            <c:manualLayout>
              <c:xMode val="edge"/>
              <c:yMode val="edge"/>
              <c:x val="1.6261721008861117E-2"/>
              <c:y val="0.16030610439925835"/>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accent5">
                      <a:lumMod val="50000"/>
                    </a:schemeClr>
                  </a:solidFill>
                  <a:latin typeface="Calibri" panose="020F0502020204030204" pitchFamily="34" charset="0"/>
                  <a:ea typeface="+mn-ea"/>
                  <a:cs typeface="Calibri" panose="020F0502020204030204" pitchFamily="34" charset="0"/>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accent5">
                    <a:lumMod val="50000"/>
                  </a:schemeClr>
                </a:solidFill>
                <a:latin typeface="Calibri" panose="020F0502020204030204" pitchFamily="34" charset="0"/>
                <a:ea typeface="+mn-ea"/>
                <a:cs typeface="Calibri" panose="020F0502020204030204" pitchFamily="34" charset="0"/>
              </a:defRPr>
            </a:pPr>
            <a:endParaRPr lang="en-US"/>
          </a:p>
        </c:txPr>
        <c:crossAx val="241314448"/>
        <c:crosses val="autoZero"/>
        <c:crossBetween val="between"/>
        <c:majorUnit val="2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800">
          <a:solidFill>
            <a:schemeClr val="accent5">
              <a:lumMod val="50000"/>
            </a:schemeClr>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b="1" dirty="0"/>
              <a:t>Frequency</a:t>
            </a:r>
            <a:r>
              <a:rPr lang="en-US" sz="2400" b="1" baseline="0" dirty="0"/>
              <a:t> of Core Element Implementation</a:t>
            </a:r>
            <a:endParaRPr lang="en-US" sz="2400" b="1" dirty="0"/>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1"/>
        <c:ser>
          <c:idx val="0"/>
          <c:order val="0"/>
          <c:tx>
            <c:strRef>
              <c:f>Sheet1!$B$1</c:f>
              <c:strCache>
                <c:ptCount val="1"/>
                <c:pt idx="0">
                  <c:v>Series 1</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D8CE-4745-B563-7D88E303D0CB}"/>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D8CE-4745-B563-7D88E303D0C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D8CE-4745-B563-7D88E303D0C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D8CE-4745-B563-7D88E303D0CB}"/>
              </c:ext>
            </c:extLst>
          </c:dPt>
          <c:cat>
            <c:strRef>
              <c:f>Sheet1!$A$2:$A$5</c:f>
              <c:strCache>
                <c:ptCount val="4"/>
                <c:pt idx="0">
                  <c:v>Commitment</c:v>
                </c:pt>
                <c:pt idx="1">
                  <c:v>Action</c:v>
                </c:pt>
                <c:pt idx="2">
                  <c:v>Tracking and Reporting</c:v>
                </c:pt>
                <c:pt idx="3">
                  <c:v>Education and Expertise</c:v>
                </c:pt>
              </c:strCache>
            </c:strRef>
          </c:cat>
          <c:val>
            <c:numRef>
              <c:f>Sheet1!$B$2:$B$5</c:f>
              <c:numCache>
                <c:formatCode>General</c:formatCode>
                <c:ptCount val="4"/>
                <c:pt idx="0">
                  <c:v>9</c:v>
                </c:pt>
                <c:pt idx="1">
                  <c:v>10</c:v>
                </c:pt>
                <c:pt idx="2">
                  <c:v>8</c:v>
                </c:pt>
                <c:pt idx="3">
                  <c:v>10</c:v>
                </c:pt>
              </c:numCache>
            </c:numRef>
          </c:val>
          <c:extLst>
            <c:ext xmlns:c16="http://schemas.microsoft.com/office/drawing/2014/chart" uri="{C3380CC4-5D6E-409C-BE32-E72D297353CC}">
              <c16:uniqueId val="{00000000-E0DB-4E0E-BD75-83C7E02B973D}"/>
            </c:ext>
          </c:extLst>
        </c:ser>
        <c:dLbls>
          <c:showLegendKey val="0"/>
          <c:showVal val="0"/>
          <c:showCatName val="0"/>
          <c:showSerName val="0"/>
          <c:showPercent val="0"/>
          <c:showBubbleSize val="0"/>
        </c:dLbls>
        <c:gapWidth val="219"/>
        <c:overlap val="-27"/>
        <c:axId val="611957200"/>
        <c:axId val="611957528"/>
      </c:barChart>
      <c:catAx>
        <c:axId val="611957200"/>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Core Elements</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11957528"/>
        <c:crosses val="autoZero"/>
        <c:auto val="1"/>
        <c:lblAlgn val="ctr"/>
        <c:lblOffset val="100"/>
        <c:noMultiLvlLbl val="0"/>
      </c:catAx>
      <c:valAx>
        <c:axId val="6119575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dirty="0"/>
                  <a:t>No.</a:t>
                </a:r>
                <a:r>
                  <a:rPr lang="en-US" sz="1800" b="1" baseline="0" dirty="0"/>
                  <a:t> ED</a:t>
                </a:r>
                <a:endParaRPr lang="en-US" sz="1800" b="1" dirty="0"/>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957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b="1" baseline="0" dirty="0"/>
              <a:t>Acute Bronchitis</a:t>
            </a:r>
          </a:p>
        </c:rich>
      </c:tx>
      <c:layout>
        <c:manualLayout>
          <c:xMode val="edge"/>
          <c:yMode val="edge"/>
          <c:x val="0.22924707676321951"/>
          <c:y val="8.5615351915182505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2793128131710803E-2"/>
          <c:y val="0.2011835856454898"/>
          <c:w val="0.59902505368647097"/>
          <c:h val="0.50294042535642003"/>
        </c:manualLayout>
      </c:layout>
      <c:pieChart>
        <c:varyColors val="1"/>
        <c:ser>
          <c:idx val="0"/>
          <c:order val="0"/>
          <c:tx>
            <c:strRef>
              <c:f>Sheet1!$B$1</c:f>
              <c:strCache>
                <c:ptCount val="1"/>
                <c:pt idx="0">
                  <c:v>Acute bronchitis</c:v>
                </c:pt>
              </c:strCache>
            </c:strRef>
          </c:tx>
          <c:dPt>
            <c:idx val="0"/>
            <c:bubble3D val="0"/>
            <c:spPr>
              <a:solidFill>
                <a:schemeClr val="accent1"/>
              </a:solidFill>
              <a:ln>
                <a:noFill/>
              </a:ln>
              <a:effectLst/>
            </c:spPr>
            <c:extLst>
              <c:ext xmlns:c16="http://schemas.microsoft.com/office/drawing/2014/chart" uri="{C3380CC4-5D6E-409C-BE32-E72D297353CC}">
                <c16:uniqueId val="{00000000-C978-4E63-893B-1A2C086882A1}"/>
              </c:ext>
            </c:extLst>
          </c:dPt>
          <c:dPt>
            <c:idx val="1"/>
            <c:bubble3D val="0"/>
            <c:spPr>
              <a:solidFill>
                <a:schemeClr val="accent2"/>
              </a:solidFill>
              <a:ln>
                <a:noFill/>
              </a:ln>
              <a:effectLst/>
            </c:spPr>
            <c:extLst>
              <c:ext xmlns:c16="http://schemas.microsoft.com/office/drawing/2014/chart" uri="{C3380CC4-5D6E-409C-BE32-E72D297353CC}">
                <c16:uniqueId val="{00000003-C2DB-45E1-83B5-B81404BA84F1}"/>
              </c:ext>
            </c:extLst>
          </c:dPt>
          <c:dPt>
            <c:idx val="2"/>
            <c:bubble3D val="0"/>
            <c:spPr>
              <a:solidFill>
                <a:schemeClr val="accent3"/>
              </a:solidFill>
              <a:ln>
                <a:noFill/>
              </a:ln>
              <a:effectLst/>
            </c:spPr>
            <c:extLst>
              <c:ext xmlns:c16="http://schemas.microsoft.com/office/drawing/2014/chart" uri="{C3380CC4-5D6E-409C-BE32-E72D297353CC}">
                <c16:uniqueId val="{00000005-C2DB-45E1-83B5-B81404BA84F1}"/>
              </c:ext>
            </c:extLst>
          </c:dPt>
          <c:dPt>
            <c:idx val="3"/>
            <c:bubble3D val="0"/>
            <c:spPr>
              <a:solidFill>
                <a:schemeClr val="accent4"/>
              </a:solidFill>
              <a:ln>
                <a:noFill/>
              </a:ln>
              <a:effectLst/>
            </c:spPr>
            <c:extLst>
              <c:ext xmlns:c16="http://schemas.microsoft.com/office/drawing/2014/chart" uri="{C3380CC4-5D6E-409C-BE32-E72D297353CC}">
                <c16:uniqueId val="{00000007-C2DB-45E1-83B5-B81404BA84F1}"/>
              </c:ext>
            </c:extLst>
          </c:dPt>
          <c:dPt>
            <c:idx val="4"/>
            <c:bubble3D val="0"/>
            <c:spPr>
              <a:solidFill>
                <a:schemeClr val="accent5"/>
              </a:solidFill>
              <a:ln>
                <a:noFill/>
              </a:ln>
              <a:effectLst/>
            </c:spPr>
            <c:extLst>
              <c:ext xmlns:c16="http://schemas.microsoft.com/office/drawing/2014/chart" uri="{C3380CC4-5D6E-409C-BE32-E72D297353CC}">
                <c16:uniqueId val="{00000009-C2DB-45E1-83B5-B81404BA84F1}"/>
              </c:ext>
            </c:extLst>
          </c:dPt>
          <c:cat>
            <c:strRef>
              <c:f>Sheet1!$A$2:$A$6</c:f>
              <c:strCache>
                <c:ptCount val="5"/>
                <c:pt idx="0">
                  <c:v>&lt;10% of the time</c:v>
                </c:pt>
                <c:pt idx="1">
                  <c:v>10-25% of the time</c:v>
                </c:pt>
                <c:pt idx="2">
                  <c:v>26-50% of the time</c:v>
                </c:pt>
                <c:pt idx="3">
                  <c:v>51-75% of the time</c:v>
                </c:pt>
                <c:pt idx="4">
                  <c:v>&gt;75% of the time</c:v>
                </c:pt>
              </c:strCache>
            </c:strRef>
          </c:cat>
          <c:val>
            <c:numRef>
              <c:f>Sheet1!$B$2:$B$6</c:f>
              <c:numCache>
                <c:formatCode>General</c:formatCode>
                <c:ptCount val="5"/>
                <c:pt idx="0">
                  <c:v>3</c:v>
                </c:pt>
                <c:pt idx="1">
                  <c:v>2</c:v>
                </c:pt>
                <c:pt idx="2">
                  <c:v>4</c:v>
                </c:pt>
                <c:pt idx="3">
                  <c:v>0</c:v>
                </c:pt>
                <c:pt idx="4">
                  <c:v>0</c:v>
                </c:pt>
              </c:numCache>
            </c:numRef>
          </c:val>
          <c:extLst>
            <c:ext xmlns:c16="http://schemas.microsoft.com/office/drawing/2014/chart" uri="{C3380CC4-5D6E-409C-BE32-E72D297353CC}">
              <c16:uniqueId val="{00000000-6560-4555-9CC4-FDFC582E6BA6}"/>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55146893913325101"/>
          <c:y val="0.24433150232537482"/>
          <c:w val="0.34056190919579782"/>
          <c:h val="0.3959884508498879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627" cy="466578"/>
          </a:xfrm>
          <a:prstGeom prst="rect">
            <a:avLst/>
          </a:prstGeom>
        </p:spPr>
        <p:txBody>
          <a:bodyPr vert="horz" lIns="92104" tIns="46051" rIns="92104" bIns="46051" rtlCol="0"/>
          <a:lstStyle>
            <a:lvl1pPr algn="l">
              <a:defRPr sz="1200"/>
            </a:lvl1pPr>
          </a:lstStyle>
          <a:p>
            <a:r>
              <a:rPr lang="en-US"/>
              <a:t>DRAFT FOR DISCUSSION PURPOSES ONLY</a:t>
            </a:r>
          </a:p>
        </p:txBody>
      </p:sp>
      <p:sp>
        <p:nvSpPr>
          <p:cNvPr id="3" name="Date Placeholder 2"/>
          <p:cNvSpPr>
            <a:spLocks noGrp="1"/>
          </p:cNvSpPr>
          <p:nvPr>
            <p:ph type="dt" sz="quarter" idx="1"/>
          </p:nvPr>
        </p:nvSpPr>
        <p:spPr>
          <a:xfrm>
            <a:off x="3971172" y="0"/>
            <a:ext cx="3037627" cy="466578"/>
          </a:xfrm>
          <a:prstGeom prst="rect">
            <a:avLst/>
          </a:prstGeom>
        </p:spPr>
        <p:txBody>
          <a:bodyPr vert="horz" lIns="92104" tIns="46051" rIns="92104" bIns="46051" rtlCol="0"/>
          <a:lstStyle>
            <a:lvl1pPr algn="r">
              <a:defRPr sz="1200"/>
            </a:lvl1pPr>
          </a:lstStyle>
          <a:p>
            <a:fld id="{B9D4B073-B2C3-4D69-AF82-DB42067DFFDB}" type="datetimeFigureOut">
              <a:rPr lang="en-US" smtClean="0"/>
              <a:t>3/29/2018</a:t>
            </a:fld>
            <a:endParaRPr lang="en-US"/>
          </a:p>
        </p:txBody>
      </p:sp>
      <p:sp>
        <p:nvSpPr>
          <p:cNvPr id="4" name="Footer Placeholder 3"/>
          <p:cNvSpPr>
            <a:spLocks noGrp="1"/>
          </p:cNvSpPr>
          <p:nvPr>
            <p:ph type="ftr" sz="quarter" idx="2"/>
          </p:nvPr>
        </p:nvSpPr>
        <p:spPr>
          <a:xfrm>
            <a:off x="0" y="8829822"/>
            <a:ext cx="3037627" cy="466578"/>
          </a:xfrm>
          <a:prstGeom prst="rect">
            <a:avLst/>
          </a:prstGeom>
        </p:spPr>
        <p:txBody>
          <a:bodyPr vert="horz" lIns="92104" tIns="46051" rIns="92104" bIns="46051" rtlCol="0" anchor="b"/>
          <a:lstStyle>
            <a:lvl1pPr algn="l">
              <a:defRPr sz="1200"/>
            </a:lvl1pPr>
          </a:lstStyle>
          <a:p>
            <a:endParaRPr lang="en-US"/>
          </a:p>
        </p:txBody>
      </p:sp>
      <p:sp>
        <p:nvSpPr>
          <p:cNvPr id="5" name="Slide Number Placeholder 4"/>
          <p:cNvSpPr>
            <a:spLocks noGrp="1"/>
          </p:cNvSpPr>
          <p:nvPr>
            <p:ph type="sldNum" sz="quarter" idx="3"/>
          </p:nvPr>
        </p:nvSpPr>
        <p:spPr>
          <a:xfrm>
            <a:off x="3971172" y="8829822"/>
            <a:ext cx="3037627" cy="466578"/>
          </a:xfrm>
          <a:prstGeom prst="rect">
            <a:avLst/>
          </a:prstGeom>
        </p:spPr>
        <p:txBody>
          <a:bodyPr vert="horz" lIns="92104" tIns="46051" rIns="92104" bIns="46051" rtlCol="0" anchor="b"/>
          <a:lstStyle>
            <a:lvl1pPr algn="r">
              <a:defRPr sz="1200"/>
            </a:lvl1pPr>
          </a:lstStyle>
          <a:p>
            <a:fld id="{BD2B01F1-9366-4C3E-9387-283A531BCEDA}" type="slidenum">
              <a:rPr lang="en-US" smtClean="0"/>
              <a:t>‹#›</a:t>
            </a:fld>
            <a:endParaRPr lang="en-US"/>
          </a:p>
        </p:txBody>
      </p:sp>
    </p:spTree>
    <p:extLst>
      <p:ext uri="{BB962C8B-B14F-4D97-AF65-F5344CB8AC3E}">
        <p14:creationId xmlns:p14="http://schemas.microsoft.com/office/powerpoint/2010/main" val="395818735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62" tIns="46581" rIns="93162" bIns="46581" rtlCol="0"/>
          <a:lstStyle>
            <a:lvl1pPr algn="l">
              <a:defRPr sz="1200"/>
            </a:lvl1pPr>
          </a:lstStyle>
          <a:p>
            <a:r>
              <a:rPr lang="en-US"/>
              <a:t>DRAFT FOR DISCUSSION PURPOSES ONLY</a:t>
            </a:r>
          </a:p>
        </p:txBody>
      </p:sp>
      <p:sp>
        <p:nvSpPr>
          <p:cNvPr id="3" name="Date Placeholder 2"/>
          <p:cNvSpPr>
            <a:spLocks noGrp="1"/>
          </p:cNvSpPr>
          <p:nvPr>
            <p:ph type="dt" idx="1"/>
          </p:nvPr>
        </p:nvSpPr>
        <p:spPr>
          <a:xfrm>
            <a:off x="3970939" y="0"/>
            <a:ext cx="3037840" cy="466435"/>
          </a:xfrm>
          <a:prstGeom prst="rect">
            <a:avLst/>
          </a:prstGeom>
        </p:spPr>
        <p:txBody>
          <a:bodyPr vert="horz" lIns="93162" tIns="46581" rIns="93162" bIns="46581" rtlCol="0"/>
          <a:lstStyle>
            <a:lvl1pPr algn="r">
              <a:defRPr sz="1200"/>
            </a:lvl1pPr>
          </a:lstStyle>
          <a:p>
            <a:fld id="{65B0FF34-7D6E-4BF5-9F9B-3B20C2CF2672}" type="datetimeFigureOut">
              <a:rPr lang="en-US" smtClean="0"/>
              <a:t>3/29/2018</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62" tIns="46581" rIns="93162" bIns="46581" rtlCol="0" anchor="ctr"/>
          <a:lstStyle/>
          <a:p>
            <a:endParaRPr lang="en-US"/>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62" tIns="46581" rIns="93162" bIns="4658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3162" tIns="46581" rIns="93162" bIns="46581"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62" tIns="46581" rIns="93162" bIns="46581" rtlCol="0" anchor="b"/>
          <a:lstStyle>
            <a:lvl1pPr algn="r">
              <a:defRPr sz="1200"/>
            </a:lvl1pPr>
          </a:lstStyle>
          <a:p>
            <a:fld id="{D93A8F3D-4F3E-4705-993C-3682EC034D3D}" type="slidenum">
              <a:rPr lang="en-US" smtClean="0"/>
              <a:t>‹#›</a:t>
            </a:fld>
            <a:endParaRPr lang="en-US"/>
          </a:p>
        </p:txBody>
      </p:sp>
    </p:spTree>
    <p:extLst>
      <p:ext uri="{BB962C8B-B14F-4D97-AF65-F5344CB8AC3E}">
        <p14:creationId xmlns:p14="http://schemas.microsoft.com/office/powerpoint/2010/main" val="50940382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am …</a:t>
            </a:r>
          </a:p>
          <a:p>
            <a:r>
              <a:rPr lang="en-US" baseline="0" dirty="0"/>
              <a:t>Introduce Lauri</a:t>
            </a:r>
            <a:endParaRPr lang="en-US" dirty="0"/>
          </a:p>
          <a:p>
            <a:endParaRPr lang="en-US" dirty="0"/>
          </a:p>
          <a:p>
            <a:r>
              <a:rPr lang="en-US" dirty="0"/>
              <a:t>Toda</a:t>
            </a:r>
            <a:r>
              <a:rPr lang="en-US" baseline="0" dirty="0"/>
              <a:t>y we will begin our session by updating you on what we have been up to in the Office of Antibiotic Stewardship, with a focus on some of the key things that we hope will be helpful to you all in your work at the state and local levels. Then the majority of our session will be spent hearing from our panel and hopefully having some good discussion.</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Of course, our goal in the Office of Antibiotic Stewardship is that </a:t>
            </a:r>
            <a:r>
              <a:rPr lang="en-US" sz="1200" dirty="0"/>
              <a:t>Every patient gets optimal antibiotic treatment—meaning antibiotics only when needed and when</a:t>
            </a:r>
            <a:r>
              <a:rPr lang="en-US" sz="1200" baseline="0" dirty="0"/>
              <a:t> needed, the right antibiotic is used at the right dose for the right duration. That will mean that moving towards e</a:t>
            </a:r>
            <a:r>
              <a:rPr lang="en-US" sz="1200" dirty="0"/>
              <a:t>very provider and healthcare facility implementing antibiotic stewardship,</a:t>
            </a:r>
            <a:r>
              <a:rPr lang="en-US" sz="1200" baseline="0" dirty="0"/>
              <a:t> and </a:t>
            </a:r>
            <a:r>
              <a:rPr lang="en-US" sz="1200" baseline="0" dirty="0">
                <a:ea typeface="Verdana" panose="020B0604030504040204" pitchFamily="34" charset="0"/>
                <a:cs typeface="Verdana" panose="020B0604030504040204" pitchFamily="34" charset="0"/>
              </a:rPr>
              <a:t>a</a:t>
            </a:r>
            <a:r>
              <a:rPr lang="en-US" sz="1200" dirty="0">
                <a:ea typeface="Verdana" panose="020B0604030504040204" pitchFamily="34" charset="0"/>
                <a:cs typeface="Verdana" panose="020B0604030504040204" pitchFamily="34" charset="0"/>
              </a:rPr>
              <a:t>ll initiatives in healthcare incorporating</a:t>
            </a:r>
            <a:r>
              <a:rPr lang="en-US" sz="1200" baseline="0" dirty="0">
                <a:ea typeface="Verdana" panose="020B0604030504040204" pitchFamily="34" charset="0"/>
                <a:cs typeface="Verdana" panose="020B0604030504040204" pitchFamily="34" charset="0"/>
              </a:rPr>
              <a:t> </a:t>
            </a:r>
            <a:r>
              <a:rPr lang="en-US" sz="1200" dirty="0">
                <a:ea typeface="Verdana" panose="020B0604030504040204" pitchFamily="34" charset="0"/>
                <a:cs typeface="Verdana" panose="020B0604030504040204" pitchFamily="34" charset="0"/>
              </a:rPr>
              <a:t>appropriate antibiotic use.</a:t>
            </a:r>
            <a:r>
              <a:rPr lang="en-US" sz="1200" baseline="0" dirty="0">
                <a:ea typeface="Verdana" panose="020B0604030504040204" pitchFamily="34" charset="0"/>
                <a:cs typeface="Verdana" panose="020B0604030504040204" pitchFamily="34" charset="0"/>
              </a:rPr>
              <a:t> </a:t>
            </a:r>
            <a:endParaRPr lang="en-US" sz="120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E1259-9FE4-4F0A-B789-0A19D408B2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769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all know, in order to accomplish our goal,</a:t>
            </a:r>
            <a:r>
              <a:rPr lang="en-US" baseline="0" dirty="0"/>
              <a:t> </a:t>
            </a:r>
            <a:r>
              <a:rPr lang="en-US" dirty="0"/>
              <a:t>CDC has</a:t>
            </a:r>
            <a:r>
              <a:rPr lang="en-US" baseline="0" dirty="0"/>
              <a:t> Core Elements of Antibiotic Stewardship which provide</a:t>
            </a:r>
            <a:r>
              <a:rPr lang="en-US" dirty="0"/>
              <a:t> a framework for antibiotic stewardship across the spectrum</a:t>
            </a:r>
            <a:r>
              <a:rPr lang="en-US" baseline="0" dirty="0"/>
              <a:t> of healthcare. The first were the Core Elements of Hospital Antibiotic Stewardship, followed by the Core Elements of Antibiotic Stewardship in Nursing Homes, and the Core Elements of Outpatient Antibiotic Stewardship. The most recent are The Implementation of Antibiotic Stewardship Core Elements at Small and Critical Access Hospitals, which were published last summer. </a:t>
            </a:r>
          </a:p>
          <a:p>
            <a:endParaRPr lang="en-US" baseline="0" dirty="0"/>
          </a:p>
          <a:p>
            <a:endParaRPr lang="en-US" baseline="0" dirty="0"/>
          </a:p>
          <a:p>
            <a:r>
              <a:rPr lang="en-US" baseline="0" dirty="0"/>
              <a:t>Melinda Neuhauser, who leads acute care antibiotic stewardship in our office, also led the work on the small and critical access hospital Core Elements. I also want to let you know that Melinda is also an expert on the NHSN Antibiotic Use Option, and will be available to answer your questions during the </a:t>
            </a:r>
            <a:r>
              <a:rPr lang="en-US" b="1" baseline="0" dirty="0"/>
              <a:t>networking event this afternoon</a:t>
            </a:r>
            <a:r>
              <a:rPr lang="en-US" baseline="0" dirty="0"/>
              <a:t>, after this session, so please talk with her if you have questions.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263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A big help has been that the hospital</a:t>
            </a:r>
            <a:r>
              <a:rPr lang="en-US" sz="2800" baseline="0" dirty="0"/>
              <a:t> Core Elements have been a</a:t>
            </a:r>
            <a:r>
              <a:rPr lang="en-US" sz="2800" dirty="0"/>
              <a:t>dopted by several initiatives, which have</a:t>
            </a:r>
            <a:r>
              <a:rPr lang="en-US" sz="2800" baseline="0" dirty="0"/>
              <a:t> really moved the needle on implementation in hospitals. </a:t>
            </a:r>
            <a:endParaRPr lang="en-US" sz="2800" dirty="0"/>
          </a:p>
          <a:p>
            <a:pPr lvl="1"/>
            <a:r>
              <a:rPr lang="en-US" sz="2400" dirty="0"/>
              <a:t>The Joint Commission, which as you all know accredits many hospitals and is a partner here at the meeting, has included the</a:t>
            </a:r>
            <a:r>
              <a:rPr lang="en-US" sz="2400" baseline="0" dirty="0"/>
              <a:t> Core Elements in </a:t>
            </a:r>
            <a:r>
              <a:rPr lang="en-US" sz="2400" dirty="0"/>
              <a:t>their antibiotic stewardship standard for accreditation—and that definitely gets hospitals attention.</a:t>
            </a:r>
          </a:p>
          <a:p>
            <a:pPr lvl="1"/>
            <a:r>
              <a:rPr lang="en-US" sz="2400" dirty="0"/>
              <a:t>DNV, which is another accrediting organization,</a:t>
            </a:r>
            <a:r>
              <a:rPr lang="en-US" sz="2400" baseline="0" dirty="0"/>
              <a:t>  has also included the Core Elements</a:t>
            </a:r>
            <a:r>
              <a:rPr lang="en-US" sz="2400" dirty="0"/>
              <a:t> for their antibiotic stewardship standard</a:t>
            </a:r>
          </a:p>
          <a:p>
            <a:pPr lvl="1"/>
            <a:r>
              <a:rPr lang="en-US" sz="2400" dirty="0"/>
              <a:t>The CMS-funded Hospital Improvement Innovation Networks</a:t>
            </a:r>
            <a:r>
              <a:rPr lang="en-US" sz="2400" b="1" dirty="0"/>
              <a:t> </a:t>
            </a:r>
            <a:r>
              <a:rPr lang="en-US" sz="2400" dirty="0"/>
              <a:t>(HIINs)s and the Agency for</a:t>
            </a:r>
            <a:r>
              <a:rPr lang="en-US" sz="2400" baseline="0" dirty="0"/>
              <a:t> </a:t>
            </a:r>
            <a:r>
              <a:rPr lang="en-US" sz="2400" dirty="0"/>
              <a:t>Healthcare</a:t>
            </a:r>
            <a:r>
              <a:rPr lang="en-US" sz="2400" baseline="0" dirty="0"/>
              <a:t> Research and </a:t>
            </a:r>
            <a:r>
              <a:rPr lang="en-US" sz="2400" dirty="0"/>
              <a:t>Quality Comprehensive Unit-based Safety Program (or CUSP) also</a:t>
            </a:r>
            <a:r>
              <a:rPr lang="en-US" sz="2400" baseline="0" dirty="0"/>
              <a:t> use CDC’s Core Elements</a:t>
            </a:r>
            <a:endParaRPr lang="en-US" sz="2400" dirty="0"/>
          </a:p>
          <a:p>
            <a:pPr>
              <a:tabLst>
                <a:tab pos="9144000" algn="l"/>
              </a:tabLst>
            </a:pPr>
            <a:endParaRPr lang="en-US" sz="1200" dirty="0"/>
          </a:p>
          <a:p>
            <a:pPr>
              <a:tabLst>
                <a:tab pos="9144000" algn="l"/>
              </a:tabLst>
            </a:pPr>
            <a:endParaRPr lang="en-US"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E1259-9FE4-4F0A-B789-0A19D408B2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2256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National Healthcare Safety Network (or NHSN) annual survey collects data on whether hospitals have an antibiotic stewardship program that meets all 7 Core elements. These data are posted online by state in CDC’s Antibiotic Resistance Patient Safety Atlas (available at the link on this slide). The lighter yellow indicates a percentages in the lowest quartile to the darker blue which indicates the highest quartile. </a:t>
            </a:r>
          </a:p>
          <a:p>
            <a:endParaRPr lang="en-US" baseline="0" dirty="0"/>
          </a:p>
          <a:p>
            <a:r>
              <a:rPr lang="en-US" baseline="0" dirty="0"/>
              <a:t>Overall in 2016, you can see over on the left that nationally 64% of hospitals had an ASP that met all 7 Core Elements. You can also click on your state and determine your percentage, as well as the number of hospitals responding. In this example, I have selected Nevada, the state with the highest percentage, and you can see that 89% of their reporting 28 facilities have an ASP that meets all 7 Core Elements. </a:t>
            </a:r>
          </a:p>
          <a:p>
            <a:endParaRPr lang="en-US" baseline="0" dirty="0"/>
          </a:p>
          <a:p>
            <a:r>
              <a:rPr lang="en-US" baseline="0" dirty="0"/>
              <a:t>We hope that you find this information and the Atlas useful.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E1259-9FE4-4F0A-B789-0A19D408B2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887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426">
              <a:defRPr/>
            </a:pPr>
            <a:r>
              <a:rPr lang="en-US" i="0" dirty="0"/>
              <a:t>What about the outpatient</a:t>
            </a:r>
            <a:r>
              <a:rPr lang="en-US" i="0" baseline="0" dirty="0"/>
              <a:t> setting? We know that there is opportunity for improvement. </a:t>
            </a:r>
          </a:p>
          <a:p>
            <a:pPr marL="0" marR="0" lvl="0" indent="0" algn="l" defTabSz="932426" rtl="0" eaLnBrk="1" fontAlgn="auto" latinLnBrk="0" hangingPunct="1">
              <a:lnSpc>
                <a:spcPct val="100000"/>
              </a:lnSpc>
              <a:spcBef>
                <a:spcPts val="0"/>
              </a:spcBef>
              <a:spcAft>
                <a:spcPts val="0"/>
              </a:spcAft>
              <a:buClrTx/>
              <a:buSzTx/>
              <a:buFontTx/>
              <a:buNone/>
              <a:tabLst/>
              <a:defRPr/>
            </a:pPr>
            <a:endParaRPr lang="en-US" i="0" baseline="0" dirty="0"/>
          </a:p>
          <a:p>
            <a:pPr marL="0" marR="0" lvl="0" indent="0" algn="l" defTabSz="932426" rtl="0" eaLnBrk="1" fontAlgn="auto" latinLnBrk="0" hangingPunct="1">
              <a:lnSpc>
                <a:spcPct val="100000"/>
              </a:lnSpc>
              <a:spcBef>
                <a:spcPts val="0"/>
              </a:spcBef>
              <a:spcAft>
                <a:spcPts val="0"/>
              </a:spcAft>
              <a:buClrTx/>
              <a:buSzTx/>
              <a:buFontTx/>
              <a:buNone/>
              <a:tabLst/>
              <a:defRPr/>
            </a:pPr>
            <a:r>
              <a:rPr lang="en-US" i="0" baseline="0" dirty="0"/>
              <a:t>You all have probably seen this graphic before. From a study we did a few years ago, we estimate that at least 30% of outpatient antibiotic prescriptions are unnecessary, and we know that r</a:t>
            </a:r>
            <a:r>
              <a:rPr lang="en-US" dirty="0"/>
              <a:t>espiratory conditions are major drivers of unnecessary antibiotic</a:t>
            </a:r>
            <a:r>
              <a:rPr lang="en-US" baseline="0" dirty="0"/>
              <a:t> use. Even among that “necessary 70%”, there are still opportunities to improve antibiotic selection, dose and duration. </a:t>
            </a:r>
            <a:endParaRPr lang="en-US" dirty="0"/>
          </a:p>
          <a:p>
            <a:pPr defTabSz="932426">
              <a:defRPr/>
            </a:pPr>
            <a:r>
              <a:rPr lang="en-US" i="0" baseline="0" dirty="0"/>
              <a:t> </a:t>
            </a:r>
          </a:p>
          <a:p>
            <a:pPr defTabSz="932426">
              <a:defRPr/>
            </a:pPr>
            <a:r>
              <a:rPr lang="en-US" i="0" dirty="0"/>
              <a:t>We</a:t>
            </a:r>
            <a:r>
              <a:rPr lang="en-US" i="0" baseline="0" dirty="0"/>
              <a:t> </a:t>
            </a:r>
            <a:r>
              <a:rPr lang="en-US" i="0" dirty="0"/>
              <a:t>can use data to help us target our interventions</a:t>
            </a:r>
            <a:r>
              <a:rPr lang="en-US" i="0" baseline="0" dirty="0"/>
              <a:t> to specific populations and settings that need the most improvement. </a:t>
            </a:r>
            <a:endParaRPr lang="en-US" i="0" dirty="0"/>
          </a:p>
        </p:txBody>
      </p:sp>
      <p:sp>
        <p:nvSpPr>
          <p:cNvPr id="4" name="Slide Number Placeholder 3"/>
          <p:cNvSpPr>
            <a:spLocks noGrp="1"/>
          </p:cNvSpPr>
          <p:nvPr>
            <p:ph type="sldNum" sz="quarter" idx="10"/>
          </p:nvPr>
        </p:nvSpPr>
        <p:spPr/>
        <p:txBody>
          <a:bodyPr/>
          <a:lstStyle/>
          <a:p>
            <a:pPr marL="0" marR="0" lvl="0" indent="0" algn="r" defTabSz="915040" rtl="0" eaLnBrk="1" fontAlgn="auto" latinLnBrk="0" hangingPunct="1">
              <a:lnSpc>
                <a:spcPct val="100000"/>
              </a:lnSpc>
              <a:spcBef>
                <a:spcPts val="0"/>
              </a:spcBef>
              <a:spcAft>
                <a:spcPts val="0"/>
              </a:spcAft>
              <a:buClrTx/>
              <a:buSzTx/>
              <a:buFontTx/>
              <a:buNone/>
              <a:tabLst/>
              <a:defRPr/>
            </a:pPr>
            <a:fld id="{3FA7C585-A3F8-488A-82D8-308C731DB44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504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0071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example of that, we use proprietary</a:t>
            </a:r>
            <a:r>
              <a:rPr lang="en-US" baseline="0" dirty="0"/>
              <a:t> </a:t>
            </a:r>
            <a:r>
              <a:rPr lang="en-US" dirty="0"/>
              <a:t>national dispensing data from IQVIA (formerly IMS Health) to examine </a:t>
            </a:r>
            <a:r>
              <a:rPr lang="en-US" baseline="0" dirty="0"/>
              <a:t>trends in the rate of antibiotics dispensed in outpatient pharmacies per 1000 population by age group, as shown in this graph. You can see that outpatient antibiotic prescribing to children, shown in orange, decreased from 2011 to 2015. It actually decreased by 13%. However, the rate for adults, shown in blue, has not changed. For our program, this really signals a need to have stewardship efforts targeted at adult patients and clinicians who care for adults, and that is a specific focus of the new Be Antibiotics Aware educational effort. </a:t>
            </a:r>
          </a:p>
          <a:p>
            <a:endParaRPr lang="en-US" baseline="0" dirty="0"/>
          </a:p>
          <a:p>
            <a:r>
              <a:rPr lang="en-US" baseline="0" dirty="0"/>
              <a:t>Additionally, partners are really important in helping us to reach target audiences. For example, we have been working with The Pew Charitable Trusts to engage partners from diverse settings and to reach our target audiences. David Hyun from Pew is here today.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E1259-9FE4-4F0A-B789-0A19D408B2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3877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is</a:t>
            </a:r>
            <a:r>
              <a:rPr lang="en-US" baseline="0" dirty="0"/>
              <a:t> that </a:t>
            </a:r>
            <a:r>
              <a:rPr lang="en-US" dirty="0"/>
              <a:t>we have been using </a:t>
            </a:r>
            <a:r>
              <a:rPr lang="en-US" baseline="0" dirty="0"/>
              <a:t>MarketScan claims data to examine antibiotic prescribing patterns in different outpatient settings in order to inform our work as well. This graph shows the percent of visits for respiratory </a:t>
            </a:r>
            <a:r>
              <a:rPr lang="en-US" b="0" dirty="0"/>
              <a:t>diagnoses that do not require antibiotics </a:t>
            </a:r>
            <a:r>
              <a:rPr lang="en-US" b="0" baseline="0" dirty="0"/>
              <a:t>— </a:t>
            </a:r>
            <a:r>
              <a:rPr lang="en-US" b="0" dirty="0"/>
              <a:t>such as upper respiratory infections, acute bronchitis,</a:t>
            </a:r>
            <a:r>
              <a:rPr lang="en-US" b="0" baseline="0" dirty="0"/>
              <a:t> flu — that received an antibiotic prescription in urgent care, emergency departments, medical offices, and retail clinics. </a:t>
            </a:r>
          </a:p>
          <a:p>
            <a:endParaRPr lang="en-US" b="0" baseline="0" dirty="0"/>
          </a:p>
          <a:p>
            <a:r>
              <a:rPr lang="en-US" b="0" baseline="0" dirty="0"/>
              <a:t>First, you can see that we have opportunities to improve in all of these settings—the goal for these diagnoses is 0 antibiotic prescribing for these conditions. You can also see that urgent care has the highest percentage of antibiotic prescribing for these diagnoses at 45%. Urgent care can be a hard setting to reach with stewardship efforts, as urgent care centers are often independently owned or owned by small regional chains. We need your help to reach urgent care centers with stewardship efforts.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E0D6A-6C40-42B6-80C9-C5CF72B77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301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data can states use for outpatient antibiotic prescribing to target areas for improvement? </a:t>
            </a:r>
          </a:p>
          <a:p>
            <a:endParaRPr lang="en-US" dirty="0"/>
          </a:p>
          <a:p>
            <a:r>
              <a:rPr lang="en-US" dirty="0"/>
              <a:t>First there is the Patient Safety Atlas—which also has outpatient antibiotic prescription data, and I will show you that next. </a:t>
            </a:r>
          </a:p>
          <a:p>
            <a:r>
              <a:rPr lang="en-US" dirty="0"/>
              <a:t>We will hear soon about how</a:t>
            </a:r>
            <a:r>
              <a:rPr lang="en-US" baseline="0" dirty="0"/>
              <a:t> New York has used Medicaid data. </a:t>
            </a:r>
          </a:p>
          <a:p>
            <a:endParaRPr lang="en-US" dirty="0"/>
          </a:p>
          <a:p>
            <a:r>
              <a:rPr lang="en-US" dirty="0"/>
              <a:t>Some states</a:t>
            </a:r>
            <a:r>
              <a:rPr lang="en-US" baseline="0" dirty="0"/>
              <a:t> have access to </a:t>
            </a:r>
            <a:r>
              <a:rPr lang="en-US" dirty="0"/>
              <a:t>All Payers All Claims data </a:t>
            </a:r>
          </a:p>
          <a:p>
            <a:endParaRPr lang="en-US" baseline="0" dirty="0"/>
          </a:p>
          <a:p>
            <a:r>
              <a:rPr lang="en-US" baseline="0" dirty="0"/>
              <a:t>Additionally, some states have purchased access to </a:t>
            </a:r>
            <a:r>
              <a:rPr lang="en-US" dirty="0"/>
              <a:t>IQVIA (formerly IMS Health and QuintilesIMS) Xponent data.</a:t>
            </a:r>
            <a:r>
              <a:rPr lang="en-US" baseline="0" dirty="0"/>
              <a:t> We also provide these data to a small number, 6 states, each year. If you are interested, you can e-mail Chaity Naik. We have some requirements and we try to be fair and rotate states by year. </a:t>
            </a:r>
            <a:endParaRPr lang="en-US"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29F216-DC16-4A2C-8E54-4ABBF9668D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457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effectLst/>
              </a:rPr>
              <a:t>We have posted state-level rates of antibiotic prescriptions dispensed in outpatient pharmacies per 1000 population from 2011-2015 in CDC’s Antibiotic Resistance Patient Safety Atlas (available at the link below). These data are from IQVIA. Again, you can see how your state compares in overall antibiotic prescribing and for selected classes: penicillins, cephalosporins, fluoroquinolones and macrolides. On this map, </a:t>
            </a:r>
            <a:r>
              <a:rPr lang="en-US" baseline="0" dirty="0"/>
              <a:t>lighter blue indicates antibiotic prescription rates in lowest sextile to the darkest blue which indicates the highest sextile. </a:t>
            </a:r>
          </a:p>
          <a:p>
            <a:endParaRPr lang="en-US" baseline="0" dirty="0">
              <a:effectLst/>
            </a:endParaRPr>
          </a:p>
          <a:p>
            <a:endParaRPr lang="en-US" baseline="0" dirty="0">
              <a:effectLst/>
            </a:endParaRPr>
          </a:p>
          <a:p>
            <a:r>
              <a:rPr lang="en-US" baseline="0" dirty="0">
                <a:effectLst/>
              </a:rPr>
              <a:t>You can see over here on the left side that nationally in 2015, 838 outpatient antibiotic prescriptions were dispensed per 1000 population. In this example, I have selected Minnesota—which is why it is yellow, and they had 696 antibiotic prescriptions per 1000 population, well below the </a:t>
            </a:r>
            <a:r>
              <a:rPr lang="en-US" baseline="0">
                <a:effectLst/>
              </a:rPr>
              <a:t>national average. </a:t>
            </a:r>
            <a:endParaRPr lang="en-US" baseline="0" dirty="0">
              <a:effectLst/>
            </a:endParaRPr>
          </a:p>
          <a:p>
            <a:r>
              <a:rPr lang="en-US" baseline="0" dirty="0">
                <a:effectLst/>
              </a:rPr>
              <a:t/>
            </a:r>
            <a:br>
              <a:rPr lang="en-US" baseline="0" dirty="0">
                <a:effectLst/>
              </a:rPr>
            </a:br>
            <a:r>
              <a:rPr lang="en-US" baseline="0" dirty="0">
                <a:effectLst/>
              </a:rPr>
              <a:t>Again, we hope you will find these data useful.</a:t>
            </a:r>
            <a:endParaRPr lang="en-US" dirty="0">
              <a:effectLs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A7C585-A3F8-488A-82D8-308C731DB4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286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can</a:t>
            </a:r>
            <a:r>
              <a:rPr lang="en-US" baseline="0" dirty="0"/>
              <a:t> we increase the implementation of stewardship in the outpatient setting? Partners are critical here. </a:t>
            </a:r>
            <a:r>
              <a:rPr lang="en-US" dirty="0"/>
              <a:t>CMS’s Quality Innovation Networks and Quality Improvement Organizations (or QIN-QIOs) are very important partners in this space</a:t>
            </a:r>
            <a:r>
              <a:rPr lang="en-US" baseline="0" dirty="0"/>
              <a:t> as you all know. The QIN-QIOs have been tasked with </a:t>
            </a:r>
            <a:r>
              <a:rPr lang="en-US" dirty="0"/>
              <a:t>implementing Core Elements of Outpatient Antibiotic Stewardship in recruited</a:t>
            </a:r>
            <a:r>
              <a:rPr lang="en-US" baseline="0" dirty="0"/>
              <a:t> outpatient facilities. Nationally, they have recruited over 7600 outpatient facilities, including almost 6000 physician offices, 700 EDs, almost 500 </a:t>
            </a:r>
            <a:r>
              <a:rPr lang="en-US" sz="1200" kern="1200" dirty="0">
                <a:solidFill>
                  <a:schemeClr val="accent5">
                    <a:lumMod val="50000"/>
                  </a:schemeClr>
                </a:solidFill>
                <a:effectLst/>
                <a:latin typeface="Calibri" panose="020F0502020204030204" pitchFamily="34" charset="0"/>
                <a:ea typeface="+mn-ea"/>
                <a:cs typeface="Calibri" panose="020F0502020204030204" pitchFamily="34" charset="0"/>
              </a:rPr>
              <a:t>Standalone Emergency Rooms and Urgent Care centers. So many of you have really great examples of how the</a:t>
            </a:r>
            <a:r>
              <a:rPr lang="en-US" sz="1200" kern="1200" baseline="0" dirty="0">
                <a:solidFill>
                  <a:schemeClr val="accent5">
                    <a:lumMod val="50000"/>
                  </a:schemeClr>
                </a:solidFill>
                <a:effectLst/>
                <a:latin typeface="Calibri" panose="020F0502020204030204" pitchFamily="34" charset="0"/>
                <a:ea typeface="+mn-ea"/>
                <a:cs typeface="Calibri" panose="020F0502020204030204" pitchFamily="34" charset="0"/>
              </a:rPr>
              <a:t> collaboration between the state health departments and QIN-QIOs can really advance this work. </a:t>
            </a:r>
            <a:endParaRPr lang="en-US" sz="1200" kern="1200" dirty="0">
              <a:solidFill>
                <a:schemeClr val="accent5">
                  <a:lumMod val="50000"/>
                </a:schemeClr>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accent5">
                  <a:lumMod val="50000"/>
                </a:schemeClr>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accent5">
                    <a:lumMod val="50000"/>
                  </a:schemeClr>
                </a:solidFill>
                <a:effectLst/>
                <a:latin typeface="Calibri" panose="020F0502020204030204" pitchFamily="34" charset="0"/>
                <a:ea typeface="+mn-ea"/>
                <a:cs typeface="Calibri" panose="020F0502020204030204" pitchFamily="34" charset="0"/>
              </a:rPr>
              <a:t>I</a:t>
            </a:r>
            <a:r>
              <a:rPr lang="en-US" sz="1200" kern="1200" baseline="0" dirty="0">
                <a:solidFill>
                  <a:schemeClr val="accent5">
                    <a:lumMod val="50000"/>
                  </a:schemeClr>
                </a:solidFill>
                <a:effectLst/>
                <a:latin typeface="Calibri" panose="020F0502020204030204" pitchFamily="34" charset="0"/>
                <a:ea typeface="+mn-ea"/>
                <a:cs typeface="Calibri" panose="020F0502020204030204" pitchFamily="34" charset="0"/>
              </a:rPr>
              <a:t> want to introduce both Yolanda Jones at CMS who is the task lead for the QIN-QIO outpatient stewardship work and Kaylie Doyle at the QIN-QIO National Coordinating Center who are both here at this meeting. So I encourage you to talk with them, especially if you have any questions about working with your QIOs or what is possible and what other QIOs are doing.  </a:t>
            </a:r>
            <a:endParaRPr lang="en-US" sz="1200" dirty="0">
              <a:solidFill>
                <a:schemeClr val="accent5">
                  <a:lumMod val="50000"/>
                </a:schemeClr>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A7C585-A3F8-488A-82D8-308C731DB4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1286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I know that you all</a:t>
            </a:r>
            <a:r>
              <a:rPr lang="en-US" baseline="0" dirty="0"/>
              <a:t> have heard this, but we launched our new educational effort: </a:t>
            </a:r>
            <a:endParaRPr lang="en-US" sz="2400" baseline="0" dirty="0"/>
          </a:p>
          <a:p>
            <a:r>
              <a:rPr lang="en-US" sz="2400" dirty="0"/>
              <a:t>Be</a:t>
            </a:r>
            <a:r>
              <a:rPr lang="en-US" sz="2400" baseline="0" dirty="0"/>
              <a:t> Antibiotics Aware: Smart Use, Best Care in the fall. </a:t>
            </a:r>
          </a:p>
          <a:p>
            <a:endParaRPr lang="en-US" dirty="0"/>
          </a:p>
          <a:p>
            <a:r>
              <a:rPr lang="en-US" dirty="0"/>
              <a:t>This educational</a:t>
            </a:r>
            <a:r>
              <a:rPr lang="en-US" baseline="0" dirty="0"/>
              <a:t> effort was developed for and tested among a broader audience.</a:t>
            </a:r>
          </a:p>
          <a:p>
            <a:pPr lvl="1"/>
            <a:r>
              <a:rPr lang="en-US" sz="2200" dirty="0"/>
              <a:t>Focus on patient safety</a:t>
            </a:r>
          </a:p>
          <a:p>
            <a:pPr lvl="1"/>
            <a:r>
              <a:rPr lang="en-US" sz="2200" dirty="0"/>
              <a:t>Increased messaging for adult patients</a:t>
            </a:r>
          </a:p>
          <a:p>
            <a:pPr lvl="1"/>
            <a:r>
              <a:rPr lang="en-US" sz="2200" dirty="0"/>
              <a:t>New effort to reach hospitalists, nurse practitioners, physician assistants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 haven’t seen our new Public Service Announcement,</a:t>
            </a:r>
            <a:r>
              <a:rPr lang="en-US" sz="1200" baseline="0" dirty="0"/>
              <a:t> please watch it and promote it. I want to let you know that Meredith Reagan who leads our partnership work and Chaity Naik our state partner coordinator will be staffing at table on </a:t>
            </a:r>
            <a:r>
              <a:rPr lang="en-US" dirty="0"/>
              <a:t>Be Antibiotics Aware at</a:t>
            </a:r>
            <a:r>
              <a:rPr lang="en-US" baseline="0" dirty="0"/>
              <a:t> Meet the Experts Session on Wednesday.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803CC6-1DB5-416A-93D6-EF6DACB1806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2504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I want to let you know that we have a new</a:t>
            </a:r>
            <a:r>
              <a:rPr lang="en-US" baseline="0" dirty="0"/>
              <a:t> continuing education training on antibiotic stewardship.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8 hours of free CE—including for medicine</a:t>
            </a:r>
            <a:r>
              <a:rPr lang="en-US" baseline="0" dirty="0"/>
              <a:t>, nursing, pharmacy, certified health educators, and public health practitioners. It will be released </a:t>
            </a:r>
            <a:r>
              <a:rPr lang="en-US" dirty="0"/>
              <a:t>in 4 sections through 2018</a:t>
            </a:r>
            <a:r>
              <a:rPr lang="en-US" baseline="0" dirty="0"/>
              <a:t>. Section 1 is available now! You can register at the link here. We have a pdf flyer shown here, so please share the flyer widely and help us promote this course.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3E0D6A-6C40-42B6-80C9-C5CF72B77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64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you have heard there are a number of partner organizations here at the meeting. I have listed some selected stewardship partners here—and I ran out of space in a font size that you can read, so I apologize to those I did not list. There will be a meet the partners session tomorrow, so please stop and say hello, ask questions, and find out how we can all work together and collaborate to further our work.</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E1259-9FE4-4F0A-B789-0A19D408B2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361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I will close and</a:t>
            </a:r>
            <a:r>
              <a:rPr lang="en-US" baseline="0" dirty="0"/>
              <a:t> let you know that U.S. Antibiotics Awareness week will be November 12-18 this year. </a:t>
            </a:r>
          </a:p>
          <a:p>
            <a:endParaRPr lang="en-US" baseline="0" dirty="0"/>
          </a:p>
          <a:p>
            <a:r>
              <a:rPr lang="en-US" baseline="0" dirty="0"/>
              <a:t>I will turn it over to Lauri who will introduce our panel.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E1259-9FE4-4F0A-B789-0A19D408B2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8681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7E1259-9FE4-4F0A-B789-0A19D408B2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0568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3E5E7-3024-4777-B90E-935109D453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3869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year an expert clinical work group meets to develop timely educational materials regarding appropriate antibiotic use for adult and pediatric care.  These tools, known as the AWARE Toolkit, are available in English and Spanish. The CMA  Foundation  mails these Toolkit materials to high-prescribing physicians to promote adherence to appropriate prescribing guidelines.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3E5E7-3024-4777-B90E-935109D453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0668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a:t>
            </a:r>
            <a:r>
              <a:rPr lang="en-US" dirty="0"/>
              <a:t>2017-2018, how many physicians were identified as high prescribers and sent letters/packets? 43, 307 toolkits were mailed out this year.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3E5E7-3024-4777-B90E-935109D453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27156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120000"/>
              </a:lnSpc>
              <a:spcAft>
                <a:spcPts val="611"/>
              </a:spcAft>
              <a:defRPr/>
            </a:pPr>
            <a:r>
              <a:rPr lang="en-US" sz="1200" dirty="0">
                <a:latin typeface="Arial" panose="020B0604020202020204" pitchFamily="34" charset="0"/>
                <a:cs typeface="Arial" panose="020B0604020202020204" pitchFamily="34" charset="0"/>
              </a:rPr>
              <a:t>NOTE; Animations will not work in WebEx if slides are loaded into the program. They will only work if you are sharing </a:t>
            </a:r>
            <a:r>
              <a:rPr lang="en-US" sz="1200">
                <a:latin typeface="Arial" panose="020B0604020202020204" pitchFamily="34" charset="0"/>
                <a:cs typeface="Arial" panose="020B0604020202020204" pitchFamily="34" charset="0"/>
              </a:rPr>
              <a:t>your desktop.</a:t>
            </a:r>
            <a:endParaRPr lang="en-US" sz="1200" dirty="0">
              <a:latin typeface="Arial" panose="020B0604020202020204" pitchFamily="34" charset="0"/>
              <a:cs typeface="Arial" panose="020B0604020202020204" pitchFamily="34" charset="0"/>
            </a:endParaRPr>
          </a:p>
          <a:p>
            <a:pPr defTabSz="931774">
              <a:lnSpc>
                <a:spcPct val="120000"/>
              </a:lnSpc>
              <a:spcAft>
                <a:spcPts val="611"/>
              </a:spcAft>
              <a:defRPr/>
            </a:pPr>
            <a:endParaRPr lang="en-US" sz="1200" dirty="0">
              <a:latin typeface="Arial" panose="020B0604020202020204" pitchFamily="34" charset="0"/>
              <a:cs typeface="Arial" panose="020B0604020202020204" pitchFamily="34" charset="0"/>
            </a:endParaRPr>
          </a:p>
          <a:p>
            <a:pPr defTabSz="931774">
              <a:lnSpc>
                <a:spcPct val="120000"/>
              </a:lnSpc>
              <a:spcAft>
                <a:spcPts val="611"/>
              </a:spcAft>
              <a:defRPr/>
            </a:pPr>
            <a:r>
              <a:rPr lang="en-US" sz="1200" dirty="0">
                <a:latin typeface="Arial" panose="020B0604020202020204" pitchFamily="34" charset="0"/>
                <a:cs typeface="Arial" panose="020B0604020202020204" pitchFamily="34" charset="0"/>
              </a:rPr>
              <a:t>Harbor UCLA Medical Center</a:t>
            </a:r>
          </a:p>
          <a:p>
            <a:pPr defTabSz="931774">
              <a:lnSpc>
                <a:spcPct val="120000"/>
              </a:lnSpc>
              <a:spcAft>
                <a:spcPts val="611"/>
              </a:spcAft>
              <a:defRPr/>
            </a:pPr>
            <a:r>
              <a:rPr lang="en-US" sz="1200" dirty="0">
                <a:latin typeface="Arial" panose="020B0604020202020204" pitchFamily="34" charset="0"/>
                <a:cs typeface="Arial" panose="020B0604020202020204" pitchFamily="34" charset="0"/>
              </a:rPr>
              <a:t>Highland</a:t>
            </a:r>
            <a:r>
              <a:rPr lang="en-US" sz="1200" baseline="0" dirty="0">
                <a:latin typeface="Arial" panose="020B0604020202020204" pitchFamily="34" charset="0"/>
                <a:cs typeface="Arial" panose="020B0604020202020204" pitchFamily="34" charset="0"/>
              </a:rPr>
              <a:t> Hospital</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HSAG</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KP San Diego</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LA County DHS</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LA Co DHS LAC USC MC</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Olive View UCLA MC</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Riverside University Health System</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San Gorgonio</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Stanford</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Sutter Delta Antioch</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Torrance Memorial MC</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UC Davis</a:t>
            </a:r>
          </a:p>
          <a:p>
            <a:pPr defTabSz="931774">
              <a:lnSpc>
                <a:spcPct val="120000"/>
              </a:lnSpc>
              <a:spcAft>
                <a:spcPts val="611"/>
              </a:spcAft>
              <a:defRPr/>
            </a:pPr>
            <a:r>
              <a:rPr lang="en-US" sz="1200" baseline="0" dirty="0">
                <a:latin typeface="Arial" panose="020B0604020202020204" pitchFamily="34" charset="0"/>
                <a:cs typeface="Arial" panose="020B0604020202020204" pitchFamily="34" charset="0"/>
              </a:rPr>
              <a:t>UCSF</a:t>
            </a:r>
          </a:p>
          <a:p>
            <a:pPr defTabSz="931774">
              <a:lnSpc>
                <a:spcPct val="120000"/>
              </a:lnSpc>
              <a:spcAft>
                <a:spcPts val="611"/>
              </a:spcAft>
              <a:defRPr/>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3E5E7-3024-4777-B90E-935109D453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2204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Calibri" panose="020F0502020204030204" pitchFamily="34" charset="0"/>
                <a:ea typeface="ＭＳ Ｐゴシック" panose="020B0600070205080204" pitchFamily="34" charset="-128"/>
              </a:rPr>
              <a:t>Pre-collaborative ED survey</a:t>
            </a:r>
          </a:p>
          <a:p>
            <a:r>
              <a:rPr lang="en-US" altLang="en-US" dirty="0">
                <a:latin typeface="Calibri" panose="020F0502020204030204" pitchFamily="34" charset="0"/>
                <a:ea typeface="ＭＳ Ｐゴシック" panose="020B0600070205080204" pitchFamily="34" charset="-128"/>
              </a:rPr>
              <a:t>Webinars and regional in-person meetings </a:t>
            </a:r>
          </a:p>
          <a:p>
            <a:r>
              <a:rPr lang="en-US" altLang="en-US" dirty="0">
                <a:latin typeface="Calibri" panose="020F0502020204030204" pitchFamily="34" charset="0"/>
                <a:ea typeface="ＭＳ Ｐゴシック" panose="020B0600070205080204" pitchFamily="34" charset="-128"/>
              </a:rPr>
              <a:t>Quality improvement project, ED provider surveys at each participating ED </a:t>
            </a:r>
          </a:p>
          <a:p>
            <a:r>
              <a:rPr lang="en-US" altLang="en-US" dirty="0">
                <a:latin typeface="Calibri" panose="020F0502020204030204" pitchFamily="34" charset="0"/>
                <a:ea typeface="ＭＳ Ｐゴシック" panose="020B0600070205080204" pitchFamily="34" charset="-128"/>
              </a:rPr>
              <a:t>Dissemination of guidance and tools </a:t>
            </a:r>
          </a:p>
          <a:p>
            <a:r>
              <a:rPr lang="en-US" altLang="en-US" dirty="0">
                <a:latin typeface="Calibri" panose="020F0502020204030204" pitchFamily="34" charset="0"/>
                <a:ea typeface="ＭＳ Ｐゴシック" panose="020B0600070205080204" pitchFamily="34" charset="-128"/>
              </a:rPr>
              <a:t>Opportunities to discuss and share best practices</a:t>
            </a: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6011AB9-CF22-49A5-B377-551ADE1E15D9}"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2469" name="Date Placeholder 1"/>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639186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Pre-collaborative survey</a:t>
            </a:r>
          </a:p>
          <a:p>
            <a:r>
              <a:rPr lang="en-US" baseline="0" dirty="0"/>
              <a:t>20 questions regarding</a:t>
            </a:r>
          </a:p>
          <a:p>
            <a:r>
              <a:rPr lang="en-US" baseline="0" dirty="0"/>
              <a:t>CDC Core Elements: </a:t>
            </a:r>
            <a:br>
              <a:rPr lang="en-US" baseline="0" dirty="0"/>
            </a:br>
            <a:r>
              <a:rPr lang="en-US" baseline="0" dirty="0"/>
              <a:t>Commitment, Action, Tracking and Reporting, Education and Expertise</a:t>
            </a:r>
          </a:p>
          <a:p>
            <a:r>
              <a:rPr lang="en-US" baseline="0" dirty="0"/>
              <a:t>ED prescribing practices and challenges</a:t>
            </a:r>
          </a:p>
          <a:p>
            <a:r>
              <a:rPr lang="en-US" baseline="0" dirty="0"/>
              <a:t>Establish baseline, guide discussion topics, identify resources/tools for sharing, and assess progress throughout the year</a:t>
            </a:r>
          </a:p>
          <a:p>
            <a:r>
              <a:rPr lang="en-US" baseline="0" dirty="0"/>
              <a:t>Many have all four elements in place</a:t>
            </a:r>
          </a:p>
          <a:p>
            <a:r>
              <a:rPr lang="en-US" baseline="0" dirty="0"/>
              <a:t>But there are areas to expand and improve the way each element is implemented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3E5E7-3024-4777-B90E-935109D453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5616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120000"/>
              </a:lnSpc>
              <a:spcAft>
                <a:spcPts val="611"/>
              </a:spcAft>
              <a:defRPr/>
            </a:pPr>
            <a:r>
              <a:rPr lang="en-US" sz="1200" dirty="0">
                <a:latin typeface="Arial" panose="020B0604020202020204" pitchFamily="34" charset="0"/>
                <a:cs typeface="Arial" panose="020B0604020202020204" pitchFamily="34" charset="0"/>
              </a:rPr>
              <a:t>Pie charts show</a:t>
            </a:r>
            <a:r>
              <a:rPr lang="en-US" sz="1200" baseline="0" dirty="0">
                <a:latin typeface="Arial" panose="020B0604020202020204" pitchFamily="34" charset="0"/>
                <a:cs typeface="Arial" panose="020B0604020202020204" pitchFamily="34" charset="0"/>
              </a:rPr>
              <a:t> the perceived frequency of ED clinician antibiotic prescribing for acute bronchitis</a:t>
            </a:r>
          </a:p>
          <a:p>
            <a:pPr defTabSz="931774">
              <a:lnSpc>
                <a:spcPct val="120000"/>
              </a:lnSpc>
              <a:spcAft>
                <a:spcPts val="611"/>
              </a:spcAft>
              <a:defRPr/>
            </a:pPr>
            <a:r>
              <a:rPr lang="en-US" sz="1200" dirty="0">
                <a:latin typeface="Arial" panose="020B0604020202020204" pitchFamily="34" charset="0"/>
                <a:cs typeface="Arial" panose="020B0604020202020204" pitchFamily="34" charset="0"/>
              </a:rPr>
              <a:t>acute bronchitis</a:t>
            </a:r>
            <a:r>
              <a:rPr lang="en-US" sz="1200" baseline="0" dirty="0">
                <a:latin typeface="Arial" panose="020B0604020202020204" pitchFamily="34" charset="0"/>
                <a:cs typeface="Arial" panose="020B0604020202020204" pitchFamily="34" charset="0"/>
              </a:rPr>
              <a:t> s</a:t>
            </a:r>
            <a:r>
              <a:rPr lang="en-US" sz="1200" dirty="0">
                <a:latin typeface="Arial" panose="020B0604020202020204" pitchFamily="34" charset="0"/>
                <a:cs typeface="Arial" panose="020B0604020202020204" pitchFamily="34" charset="0"/>
              </a:rPr>
              <a:t>hould be</a:t>
            </a:r>
            <a:r>
              <a:rPr lang="en-US" sz="1200" baseline="0" dirty="0">
                <a:latin typeface="Arial" panose="020B0604020202020204" pitchFamily="34" charset="0"/>
                <a:cs typeface="Arial" panose="020B0604020202020204" pitchFamily="34" charset="0"/>
              </a:rPr>
              <a:t> &lt;10%</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3E5E7-3024-4777-B90E-935109D453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4460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lnSpc>
                <a:spcPct val="120000"/>
              </a:lnSpc>
              <a:spcAft>
                <a:spcPts val="611"/>
              </a:spcAft>
              <a:defRPr/>
            </a:pP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13E5E7-3024-4777-B90E-935109D453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382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04FE9C-24EC-442B-850F-65B0BA925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498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04FE9C-24EC-442B-850F-65B0BA925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99358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04FE9C-24EC-442B-850F-65B0BA925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237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651740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2522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lvl1pPr eaLnBrk="0" hangingPunct="0">
              <a:tabLst>
                <a:tab pos="649628" algn="l"/>
                <a:tab pos="1299256" algn="l"/>
                <a:tab pos="1948884" algn="l"/>
                <a:tab pos="2598511" algn="l"/>
              </a:tabLst>
              <a:defRPr sz="2200">
                <a:solidFill>
                  <a:schemeClr val="bg1"/>
                </a:solidFill>
                <a:latin typeface="Arial" charset="0"/>
                <a:ea typeface="ＭＳ Ｐゴシック" charset="-128"/>
              </a:defRPr>
            </a:lvl1pPr>
            <a:lvl2pPr eaLnBrk="0" hangingPunct="0">
              <a:tabLst>
                <a:tab pos="649628" algn="l"/>
                <a:tab pos="1299256" algn="l"/>
                <a:tab pos="1948884" algn="l"/>
                <a:tab pos="2598511" algn="l"/>
              </a:tabLst>
              <a:defRPr sz="2200">
                <a:solidFill>
                  <a:schemeClr val="bg1"/>
                </a:solidFill>
                <a:latin typeface="Arial" charset="0"/>
                <a:ea typeface="ＭＳ Ｐゴシック" charset="-128"/>
              </a:defRPr>
            </a:lvl2pPr>
            <a:lvl3pPr eaLnBrk="0" hangingPunct="0">
              <a:tabLst>
                <a:tab pos="649628" algn="l"/>
                <a:tab pos="1299256" algn="l"/>
                <a:tab pos="1948884" algn="l"/>
                <a:tab pos="2598511" algn="l"/>
              </a:tabLst>
              <a:defRPr sz="2200">
                <a:solidFill>
                  <a:schemeClr val="bg1"/>
                </a:solidFill>
                <a:latin typeface="Arial" charset="0"/>
                <a:ea typeface="ＭＳ Ｐゴシック" charset="-128"/>
              </a:defRPr>
            </a:lvl3pPr>
            <a:lvl4pPr eaLnBrk="0" hangingPunct="0">
              <a:tabLst>
                <a:tab pos="649628" algn="l"/>
                <a:tab pos="1299256" algn="l"/>
                <a:tab pos="1948884" algn="l"/>
                <a:tab pos="2598511" algn="l"/>
              </a:tabLst>
              <a:defRPr sz="2200">
                <a:solidFill>
                  <a:schemeClr val="bg1"/>
                </a:solidFill>
                <a:latin typeface="Arial" charset="0"/>
                <a:ea typeface="ＭＳ Ｐゴシック" charset="-128"/>
              </a:defRPr>
            </a:lvl4pPr>
            <a:lvl5pPr eaLnBrk="0" hangingPunct="0">
              <a:tabLst>
                <a:tab pos="649628" algn="l"/>
                <a:tab pos="1299256" algn="l"/>
                <a:tab pos="1948884" algn="l"/>
                <a:tab pos="2598511" algn="l"/>
              </a:tabLst>
              <a:defRPr sz="2200">
                <a:solidFill>
                  <a:schemeClr val="bg1"/>
                </a:solidFill>
                <a:latin typeface="Arial" charset="0"/>
                <a:ea typeface="ＭＳ Ｐゴシック" charset="-128"/>
              </a:defRPr>
            </a:lvl5pPr>
            <a:lvl6pPr marL="2256602" indent="-205146" defTabSz="410291" eaLnBrk="0" fontAlgn="base" hangingPunct="0">
              <a:spcBef>
                <a:spcPct val="0"/>
              </a:spcBef>
              <a:spcAft>
                <a:spcPct val="0"/>
              </a:spcAft>
              <a:buClr>
                <a:srgbClr val="000000"/>
              </a:buClr>
              <a:buSzPct val="100000"/>
              <a:buFont typeface="Times New Roman" pitchFamily="16" charset="0"/>
              <a:tabLst>
                <a:tab pos="649628" algn="l"/>
                <a:tab pos="1299256" algn="l"/>
                <a:tab pos="1948884" algn="l"/>
                <a:tab pos="2598511" algn="l"/>
              </a:tabLst>
              <a:defRPr sz="2200">
                <a:solidFill>
                  <a:schemeClr val="bg1"/>
                </a:solidFill>
                <a:latin typeface="Arial" charset="0"/>
                <a:ea typeface="ＭＳ Ｐゴシック" charset="-128"/>
              </a:defRPr>
            </a:lvl6pPr>
            <a:lvl7pPr marL="2666893" indent="-205146" defTabSz="410291" eaLnBrk="0" fontAlgn="base" hangingPunct="0">
              <a:spcBef>
                <a:spcPct val="0"/>
              </a:spcBef>
              <a:spcAft>
                <a:spcPct val="0"/>
              </a:spcAft>
              <a:buClr>
                <a:srgbClr val="000000"/>
              </a:buClr>
              <a:buSzPct val="100000"/>
              <a:buFont typeface="Times New Roman" pitchFamily="16" charset="0"/>
              <a:tabLst>
                <a:tab pos="649628" algn="l"/>
                <a:tab pos="1299256" algn="l"/>
                <a:tab pos="1948884" algn="l"/>
                <a:tab pos="2598511" algn="l"/>
              </a:tabLst>
              <a:defRPr sz="2200">
                <a:solidFill>
                  <a:schemeClr val="bg1"/>
                </a:solidFill>
                <a:latin typeface="Arial" charset="0"/>
                <a:ea typeface="ＭＳ Ｐゴシック" charset="-128"/>
              </a:defRPr>
            </a:lvl7pPr>
            <a:lvl8pPr marL="3077185" indent="-205146" defTabSz="410291" eaLnBrk="0" fontAlgn="base" hangingPunct="0">
              <a:spcBef>
                <a:spcPct val="0"/>
              </a:spcBef>
              <a:spcAft>
                <a:spcPct val="0"/>
              </a:spcAft>
              <a:buClr>
                <a:srgbClr val="000000"/>
              </a:buClr>
              <a:buSzPct val="100000"/>
              <a:buFont typeface="Times New Roman" pitchFamily="16" charset="0"/>
              <a:tabLst>
                <a:tab pos="649628" algn="l"/>
                <a:tab pos="1299256" algn="l"/>
                <a:tab pos="1948884" algn="l"/>
                <a:tab pos="2598511" algn="l"/>
              </a:tabLst>
              <a:defRPr sz="2200">
                <a:solidFill>
                  <a:schemeClr val="bg1"/>
                </a:solidFill>
                <a:latin typeface="Arial" charset="0"/>
                <a:ea typeface="ＭＳ Ｐゴシック" charset="-128"/>
              </a:defRPr>
            </a:lvl8pPr>
            <a:lvl9pPr marL="3487476" indent="-205146" defTabSz="410291" eaLnBrk="0" fontAlgn="base" hangingPunct="0">
              <a:spcBef>
                <a:spcPct val="0"/>
              </a:spcBef>
              <a:spcAft>
                <a:spcPct val="0"/>
              </a:spcAft>
              <a:buClr>
                <a:srgbClr val="000000"/>
              </a:buClr>
              <a:buSzPct val="100000"/>
              <a:buFont typeface="Times New Roman" pitchFamily="16" charset="0"/>
              <a:tabLst>
                <a:tab pos="649628" algn="l"/>
                <a:tab pos="1299256" algn="l"/>
                <a:tab pos="1948884" algn="l"/>
                <a:tab pos="2598511" algn="l"/>
              </a:tabLst>
              <a:defRPr sz="2200">
                <a:solidFill>
                  <a:schemeClr val="bg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tab pos="649628" algn="l"/>
                <a:tab pos="1299256" algn="l"/>
                <a:tab pos="1948884" algn="l"/>
                <a:tab pos="2598511" algn="l"/>
              </a:tabLst>
              <a:defRPr/>
            </a:pPr>
            <a:fld id="{80014054-4B70-4125-96A2-617EC565F9A8}" type="slidenum">
              <a:rPr kumimoji="0" lang="en-US" altLang="en-US" sz="1300" b="0" i="0" u="none" strike="noStrike" kern="1200" cap="none" spc="0" normalizeH="0" baseline="0" noProof="0">
                <a:ln>
                  <a:noFill/>
                </a:ln>
                <a:solidFill>
                  <a:srgbClr val="FFFFFF"/>
                </a:solidFill>
                <a:effectLst/>
                <a:uLnTx/>
                <a:uFillTx/>
                <a:latin typeface="Arial"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tab pos="649628" algn="l"/>
                  <a:tab pos="1299256" algn="l"/>
                  <a:tab pos="1948884" algn="l"/>
                  <a:tab pos="2598511" algn="l"/>
                </a:tabLst>
                <a:defRPr/>
              </a:pPr>
              <a:t>31</a:t>
            </a:fld>
            <a:endParaRPr kumimoji="0" lang="en-US" altLang="en-US" sz="1300" b="0" i="0" u="none" strike="noStrike" kern="1200" cap="none" spc="0" normalizeH="0" baseline="0" noProof="0" dirty="0">
              <a:ln>
                <a:noFill/>
              </a:ln>
              <a:solidFill>
                <a:srgbClr val="FFFFFF"/>
              </a:solidFill>
              <a:effectLst/>
              <a:uLnTx/>
              <a:uFillTx/>
              <a:latin typeface="Arial" charset="0"/>
              <a:ea typeface="ＭＳ Ｐゴシック" charset="-128"/>
              <a:cs typeface="+mn-cs"/>
            </a:endParaRPr>
          </a:p>
        </p:txBody>
      </p:sp>
      <p:sp>
        <p:nvSpPr>
          <p:cNvPr id="4099" name="Rectangle 1"/>
          <p:cNvSpPr txBox="1">
            <a:spLocks noGrp="1" noRot="1" noChangeAspect="1" noChangeArrowheads="1" noTextEdit="1"/>
          </p:cNvSpPr>
          <p:nvPr>
            <p:ph type="sldImg"/>
          </p:nvPr>
        </p:nvSpPr>
        <p:spPr>
          <a:xfrm>
            <a:off x="217488" y="644525"/>
            <a:ext cx="5654675" cy="31813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Text Box 2"/>
          <p:cNvSpPr txBox="1">
            <a:spLocks noGrp="1" noChangeArrowheads="1"/>
          </p:cNvSpPr>
          <p:nvPr>
            <p:ph type="body" idx="1"/>
          </p:nvPr>
        </p:nvSpPr>
        <p:spPr>
          <a:xfrm>
            <a:off x="608789" y="4031080"/>
            <a:ext cx="4871675" cy="3819222"/>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tIns="7915"/>
          <a:lstStyle/>
          <a:p>
            <a:pPr marL="171450" indent="-171450">
              <a:lnSpc>
                <a:spcPct val="93000"/>
              </a:lnSpc>
              <a:spcBef>
                <a:spcPct val="0"/>
              </a:spcBef>
              <a:buFont typeface="Wingdings" panose="05000000000000000000" pitchFamily="2" charset="2"/>
              <a:buChar char="q"/>
              <a:tabLst>
                <a:tab pos="649628" algn="l"/>
                <a:tab pos="1299256" algn="l"/>
                <a:tab pos="1948884" algn="l"/>
                <a:tab pos="2598511" algn="l"/>
                <a:tab pos="3248139" algn="l"/>
                <a:tab pos="3897767" algn="l"/>
                <a:tab pos="4547395" algn="l"/>
              </a:tabLst>
            </a:pPr>
            <a:r>
              <a:rPr lang="en-US" altLang="en-US" dirty="0">
                <a:cs typeface="Arial" panose="020B0604020202020204" pitchFamily="34" charset="0"/>
              </a:rPr>
              <a:t>We</a:t>
            </a:r>
            <a:r>
              <a:rPr lang="en-US" altLang="en-US" baseline="0" dirty="0">
                <a:cs typeface="Arial" panose="020B0604020202020204" pitchFamily="34" charset="0"/>
              </a:rPr>
              <a:t> wanted to understand </a:t>
            </a:r>
            <a:r>
              <a:rPr lang="en-US" altLang="en-US" dirty="0">
                <a:cs typeface="Arial" panose="020B0604020202020204" pitchFamily="34" charset="0"/>
              </a:rPr>
              <a:t>how</a:t>
            </a:r>
            <a:r>
              <a:rPr lang="en-US" altLang="en-US" baseline="0" dirty="0">
                <a:cs typeface="Arial" panose="020B0604020202020204" pitchFamily="34" charset="0"/>
              </a:rPr>
              <a:t> antibiotic prescribing varies by region, so we looked at </a:t>
            </a:r>
            <a:r>
              <a:rPr lang="en-US" altLang="en-US" dirty="0">
                <a:cs typeface="Arial" panose="020B0604020202020204" pitchFamily="34" charset="0"/>
              </a:rPr>
              <a:t>antibiotic prescriptions per 1000 persons of all ages by state </a:t>
            </a:r>
            <a:r>
              <a:rPr lang="en-US" altLang="en-US" baseline="0" dirty="0">
                <a:cs typeface="Arial" panose="020B0604020202020204" pitchFamily="34" charset="0"/>
              </a:rPr>
              <a:t>in 2010.</a:t>
            </a:r>
            <a:endParaRPr lang="en-US" altLang="en-US" dirty="0">
              <a:cs typeface="Arial" panose="020B0604020202020204" pitchFamily="34" charset="0"/>
            </a:endParaRPr>
          </a:p>
          <a:p>
            <a:pPr marL="171450" marR="0" indent="-171450" algn="l" defTabSz="914400" rtl="0" eaLnBrk="1" fontAlgn="auto" latinLnBrk="0" hangingPunct="1">
              <a:lnSpc>
                <a:spcPct val="93000"/>
              </a:lnSpc>
              <a:spcBef>
                <a:spcPct val="0"/>
              </a:spcBef>
              <a:spcAft>
                <a:spcPts val="0"/>
              </a:spcAft>
              <a:buClrTx/>
              <a:buSzTx/>
              <a:buFont typeface="Wingdings" panose="05000000000000000000" pitchFamily="2" charset="2"/>
              <a:buChar char="q"/>
              <a:tabLst>
                <a:tab pos="649628" algn="l"/>
                <a:tab pos="1299256" algn="l"/>
                <a:tab pos="1948884" algn="l"/>
                <a:tab pos="2598511" algn="l"/>
                <a:tab pos="3248139" algn="l"/>
                <a:tab pos="3897767" algn="l"/>
                <a:tab pos="4547395" algn="l"/>
              </a:tabLst>
              <a:defRPr/>
            </a:pPr>
            <a:endParaRPr lang="en-US" dirty="0">
              <a:cs typeface="Arial" panose="020B0604020202020204" pitchFamily="34" charset="0"/>
            </a:endParaRPr>
          </a:p>
          <a:p>
            <a:pPr marL="171450" marR="0" indent="-171450" algn="l" defTabSz="914400" rtl="0" eaLnBrk="1" fontAlgn="auto" latinLnBrk="0" hangingPunct="1">
              <a:lnSpc>
                <a:spcPct val="93000"/>
              </a:lnSpc>
              <a:spcBef>
                <a:spcPct val="0"/>
              </a:spcBef>
              <a:spcAft>
                <a:spcPts val="0"/>
              </a:spcAft>
              <a:buClrTx/>
              <a:buSzTx/>
              <a:buFont typeface="Wingdings" panose="05000000000000000000" pitchFamily="2" charset="2"/>
              <a:buChar char="q"/>
              <a:tabLst>
                <a:tab pos="649628" algn="l"/>
                <a:tab pos="1299256" algn="l"/>
                <a:tab pos="1948884" algn="l"/>
                <a:tab pos="2598511" algn="l"/>
                <a:tab pos="3248139" algn="l"/>
                <a:tab pos="3897767" algn="l"/>
                <a:tab pos="4547395" algn="l"/>
              </a:tabLst>
              <a:defRPr/>
            </a:pPr>
            <a:r>
              <a:rPr lang="en-US" dirty="0">
                <a:cs typeface="Arial" panose="020B0604020202020204" pitchFamily="34" charset="0"/>
              </a:rPr>
              <a:t>We</a:t>
            </a:r>
            <a:r>
              <a:rPr lang="en-US" baseline="0" dirty="0">
                <a:cs typeface="Arial" panose="020B0604020202020204" pitchFamily="34" charset="0"/>
              </a:rPr>
              <a:t> learned that s</a:t>
            </a:r>
            <a:r>
              <a:rPr lang="en-US" dirty="0">
                <a:cs typeface="Arial" panose="020B0604020202020204" pitchFamily="34" charset="0"/>
              </a:rPr>
              <a:t>tate prescribing rates vary markedly and</a:t>
            </a:r>
            <a:r>
              <a:rPr lang="en-US" baseline="0" dirty="0">
                <a:cs typeface="Arial" panose="020B0604020202020204" pitchFamily="34" charset="0"/>
              </a:rPr>
              <a:t> that some states had more than double the prescribing rate of others.</a:t>
            </a:r>
            <a:r>
              <a:rPr lang="en-US" dirty="0">
                <a:cs typeface="Arial" panose="020B0604020202020204" pitchFamily="34" charset="0"/>
              </a:rPr>
              <a:t>  For example,</a:t>
            </a:r>
            <a:r>
              <a:rPr lang="en-US" baseline="0" dirty="0">
                <a:cs typeface="Arial" panose="020B0604020202020204" pitchFamily="34" charset="0"/>
              </a:rPr>
              <a:t> </a:t>
            </a:r>
            <a:r>
              <a:rPr lang="en-US" dirty="0">
                <a:cs typeface="Arial" panose="020B0604020202020204" pitchFamily="34" charset="0"/>
              </a:rPr>
              <a:t>there were 1237 prescriptions per 1000 persons in West Virginia compared to 529 prescriptions per 1000 persons in Alaska.</a:t>
            </a:r>
          </a:p>
          <a:p>
            <a:pPr marL="171450" marR="0" indent="-171450" algn="l" defTabSz="914400" rtl="0" eaLnBrk="1" fontAlgn="auto" latinLnBrk="0" hangingPunct="1">
              <a:lnSpc>
                <a:spcPct val="93000"/>
              </a:lnSpc>
              <a:spcBef>
                <a:spcPct val="0"/>
              </a:spcBef>
              <a:spcAft>
                <a:spcPts val="0"/>
              </a:spcAft>
              <a:buClrTx/>
              <a:buSzTx/>
              <a:buFont typeface="Wingdings" panose="05000000000000000000" pitchFamily="2" charset="2"/>
              <a:buChar char="q"/>
              <a:tabLst>
                <a:tab pos="649628" algn="l"/>
                <a:tab pos="1299256" algn="l"/>
                <a:tab pos="1948884" algn="l"/>
                <a:tab pos="2598511" algn="l"/>
                <a:tab pos="3248139" algn="l"/>
                <a:tab pos="3897767" algn="l"/>
                <a:tab pos="4547395" algn="l"/>
              </a:tabLst>
              <a:defRPr/>
            </a:pPr>
            <a:endParaRPr lang="en-US" dirty="0">
              <a:cs typeface="Arial" panose="020B0604020202020204" pitchFamily="34" charset="0"/>
            </a:endParaRPr>
          </a:p>
          <a:p>
            <a:pPr marL="171450" marR="0" indent="-171450" algn="l" defTabSz="914400" rtl="0" eaLnBrk="1" fontAlgn="auto" latinLnBrk="0" hangingPunct="1">
              <a:lnSpc>
                <a:spcPct val="93000"/>
              </a:lnSpc>
              <a:spcBef>
                <a:spcPct val="0"/>
              </a:spcBef>
              <a:spcAft>
                <a:spcPts val="0"/>
              </a:spcAft>
              <a:buClrTx/>
              <a:buSzTx/>
              <a:buFont typeface="Wingdings" panose="05000000000000000000" pitchFamily="2" charset="2"/>
              <a:buChar char="q"/>
              <a:tabLst>
                <a:tab pos="649628" algn="l"/>
                <a:tab pos="1299256" algn="l"/>
                <a:tab pos="1948884" algn="l"/>
                <a:tab pos="2598511" algn="l"/>
                <a:tab pos="3248139" algn="l"/>
                <a:tab pos="3897767" algn="l"/>
                <a:tab pos="4547395" algn="l"/>
              </a:tabLst>
              <a:defRPr/>
            </a:pPr>
            <a:r>
              <a:rPr lang="en-US" dirty="0">
                <a:cs typeface="Arial" panose="020B0604020202020204" pitchFamily="34" charset="0"/>
              </a:rPr>
              <a:t>Interested in exploring data specific to New York. New York does not currently have an all-payer database, so use of Medicaid data was explored.</a:t>
            </a:r>
          </a:p>
        </p:txBody>
      </p:sp>
    </p:spTree>
    <p:extLst>
      <p:ext uri="{BB962C8B-B14F-4D97-AF65-F5344CB8AC3E}">
        <p14:creationId xmlns:p14="http://schemas.microsoft.com/office/powerpoint/2010/main" val="2828688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402" y="4469302"/>
            <a:ext cx="5500985" cy="3656847"/>
          </a:xfrm>
          <a:prstGeom prst="rect">
            <a:avLst/>
          </a:prstGeom>
        </p:spPr>
        <p:txBody>
          <a:bodyPr/>
          <a:lstStyle/>
          <a:p>
            <a:r>
              <a:rPr lang="en-US" dirty="0"/>
              <a:t>We used a combination of methods (Li paper and drug references from HEDIS NDC lists).</a:t>
            </a:r>
          </a:p>
          <a:p>
            <a:r>
              <a:rPr lang="en-US" dirty="0"/>
              <a:t>Li Paper was used to select visits to include in analysis.</a:t>
            </a:r>
          </a:p>
          <a:p>
            <a:r>
              <a:rPr lang="en-US" dirty="0"/>
              <a:t>Drug class was determined using the HEDIS NDC drug lists for the measure “Appropriate use of antibiotics in adults with acute bronchitis”</a:t>
            </a:r>
          </a:p>
          <a:p>
            <a:endParaRPr lang="en-US" dirty="0"/>
          </a:p>
          <a:p>
            <a:r>
              <a:rPr lang="en-US" dirty="0"/>
              <a:t>ICD 9/10 codes summary: </a:t>
            </a:r>
          </a:p>
          <a:p>
            <a:r>
              <a:rPr lang="en-US" dirty="0"/>
              <a:t>Primary dx: common cold, acute URIs, acute bronchitis</a:t>
            </a:r>
          </a:p>
          <a:p>
            <a:r>
              <a:rPr lang="en-US" dirty="0"/>
              <a:t>Comorbid conditions: COPD, asthma</a:t>
            </a:r>
          </a:p>
          <a:p>
            <a:r>
              <a:rPr lang="en-US" dirty="0"/>
              <a:t>Antibiotic appropriate dx: </a:t>
            </a:r>
            <a:r>
              <a:rPr lang="en-US" dirty="0" err="1"/>
              <a:t>e.g</a:t>
            </a:r>
            <a:r>
              <a:rPr lang="en-US" dirty="0"/>
              <a:t>: otitis media, sinusitis, pharyngitis, pneumonia, UTI, etc.</a:t>
            </a:r>
          </a:p>
          <a:p>
            <a:endParaRPr lang="en-US" dirty="0"/>
          </a:p>
          <a:p>
            <a:r>
              <a:rPr lang="en-US" dirty="0"/>
              <a:t>Access to Medicaid data was challenging: </a:t>
            </a:r>
          </a:p>
          <a:p>
            <a:r>
              <a:rPr lang="en-US" dirty="0"/>
              <a:t>State law limited access and use of the data</a:t>
            </a:r>
          </a:p>
          <a:p>
            <a:r>
              <a:rPr lang="en-US" dirty="0"/>
              <a:t>Accomplished through collaboration with a different section of the health department with existing permissions; collaborating group needs to do all analysis with primary data</a:t>
            </a:r>
          </a:p>
          <a:p>
            <a:endParaRPr lang="en-US" dirty="0"/>
          </a:p>
          <a:p>
            <a:r>
              <a:rPr lang="en-US" dirty="0"/>
              <a:t>Risk adjustment – initially included visit type (healthcare provider setting (ED, Institutional outpatient, professional outpatient), age, diagnosis). </a:t>
            </a:r>
          </a:p>
          <a:p>
            <a:r>
              <a:rPr lang="en-US" dirty="0"/>
              <a:t>Later changed to remove visit type</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7756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Developed outpatient rates of potentially-avoidable antibiotic use among patients with upper respiratory infections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Initial analysis of 2013 NYS Medicaid outpatient visit and pharmacy claims data.</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Established county-level rates for antibiotics filled within four days of outpatient URI visit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Analysis found that prescribing was worse for adults (18 to 64 </a:t>
            </a:r>
            <a:r>
              <a:rPr lang="en-US" dirty="0" err="1">
                <a:latin typeface="Arial" panose="020B0604020202020204" pitchFamily="34" charset="0"/>
                <a:cs typeface="Arial" panose="020B0604020202020204" pitchFamily="34" charset="0"/>
              </a:rPr>
              <a:t>yrs</a:t>
            </a:r>
            <a:r>
              <a:rPr lang="en-US" dirty="0">
                <a:latin typeface="Arial" panose="020B0604020202020204" pitchFamily="34" charset="0"/>
                <a:cs typeface="Arial" panose="020B0604020202020204" pitchFamily="34" charset="0"/>
              </a:rPr>
              <a:t>) vs pediatrics (3 months to 17 years); intervention/outreach would start with providers who would prescribe </a:t>
            </a:r>
            <a:r>
              <a:rPr lang="en-US" dirty="0" err="1">
                <a:latin typeface="Arial" panose="020B0604020202020204" pitchFamily="34" charset="0"/>
                <a:cs typeface="Arial" panose="020B0604020202020204" pitchFamily="34" charset="0"/>
              </a:rPr>
              <a:t>antibitoics</a:t>
            </a:r>
            <a:r>
              <a:rPr lang="en-US" dirty="0">
                <a:latin typeface="Arial" panose="020B0604020202020204" pitchFamily="34" charset="0"/>
                <a:cs typeface="Arial" panose="020B0604020202020204" pitchFamily="34" charset="0"/>
              </a:rPr>
              <a:t> to adults.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Intervention would be focused on providers, so mapping was done by provider zip code.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51168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Targeted healthcare providers in the counties with the highest rates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Focused on prescribing for adults (internal medicine, primary care, family practice, emergency)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Directly mailed a letter and the map to providers in the counties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Requested attention to issue and a call for interested clinicians to be champions to help promote antibiotic stewardship</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Additional benefit was the engagement of local health departments in promoting the Get Smart messages and appropriate use of antibiotics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rgbClr val="646569"/>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29919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Benefits: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Analyses indicated that prescribing was worse among adult population &amp; intervention targeted there.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Mapping rates by county of healthcare provider location provided a data point to engage local health departments in efforts to improve outpatient antibiotic use.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Chose to direct outreach to all providers who would be most likely to see patients for acute URI and who could be identified as practicing in the county of interest. Did not single out high prescribers.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Challenges: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Accessing the Medicaid data was overall challenging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ICD 9 to ICD 10 conversion were a challenge with time series analysis; delay in receipt of claims data challenging to do timely analysis to assess intervention.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Mailing was logistically challenging; also received negative feedback from some providers who interpreted the letter from NYSDOH as a personal “nasty-gram”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Challenging to attribute decreases directly to the intervention; many different partners in messaging appropriate use of antibiotics.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75335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r>
              <a:rPr lang="en-US" dirty="0"/>
              <a:t>Darker = higher rate, lighter to blue = lower rate</a:t>
            </a:r>
          </a:p>
          <a:p>
            <a:r>
              <a:rPr lang="en-US" dirty="0"/>
              <a:t>Overall have seen some improvement over time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97906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r>
              <a:rPr lang="en-US" dirty="0"/>
              <a:t>Yellow/orange – higher rates</a:t>
            </a:r>
          </a:p>
          <a:p>
            <a:r>
              <a:rPr lang="en-US" dirty="0"/>
              <a:t>Darker blue – lowest rates</a:t>
            </a:r>
          </a:p>
          <a:p>
            <a:r>
              <a:rPr lang="en-US" dirty="0"/>
              <a:t>Overall have seen improvement at county level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6223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52307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44891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35772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77984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447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30262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6803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r>
              <a:rPr lang="en-US" dirty="0"/>
              <a:t>2013 map appears different than the version sent to healthcare providers in 2015; no longer adjusting for visit type.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79819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5795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71665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1418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4522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0602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77353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10031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40677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75193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3908614"/>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DA9C80-B631-4EC4-8253-F63CFD0157D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72779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DRAFT FOR DISCUSSION PURPOSES ONLY</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8F3D-4F3E-4705-993C-3682EC034D3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478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E25423"/>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D9531E"/>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06006624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6" name="TextBox 5"/>
          <p:cNvSpPr txBox="1"/>
          <p:nvPr userDrawn="1"/>
        </p:nvSpPr>
        <p:spPr>
          <a:xfrm>
            <a:off x="11582400" y="6330560"/>
            <a:ext cx="609600" cy="338554"/>
          </a:xfrm>
          <a:prstGeom prst="rect">
            <a:avLst/>
          </a:prstGeom>
          <a:noFill/>
        </p:spPr>
        <p:txBody>
          <a:bodyPr wrap="square" rtlCol="0">
            <a:spAutoFit/>
          </a:bodyPr>
          <a:lstStyle/>
          <a:p>
            <a:fld id="{B6762F06-3BDB-43C4-BB0B-DBCCF3023CBD}" type="slidenum">
              <a:rPr lang="en-US" sz="1600" smtClean="0">
                <a:solidFill>
                  <a:srgbClr val="006A71"/>
                </a:solidFill>
                <a:latin typeface="Calibri" panose="020F0502020204030204" pitchFamily="34" charset="0"/>
                <a:cs typeface="Calibri" panose="020F0502020204030204" pitchFamily="34" charset="0"/>
              </a:rPr>
              <a:t>‹#›</a:t>
            </a:fld>
            <a:endParaRPr lang="en-US" sz="1600" dirty="0">
              <a:solidFill>
                <a:srgbClr val="006A7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5137283"/>
      </p:ext>
    </p:extLst>
  </p:cSld>
  <p:clrMapOvr>
    <a:masterClrMapping/>
  </p:clrMapOvr>
  <p:transition>
    <p:fade/>
  </p:transition>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E25423"/>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6991" b="-4866"/>
          <a:stretch/>
        </p:blipFill>
        <p:spPr>
          <a:xfrm>
            <a:off x="-1" y="6669114"/>
            <a:ext cx="12192001" cy="257577"/>
          </a:xfrm>
          <a:prstGeom prst="rect">
            <a:avLst/>
          </a:prstGeom>
        </p:spPr>
      </p:pic>
      <p:sp>
        <p:nvSpPr>
          <p:cNvPr id="6" name="TextBox 5"/>
          <p:cNvSpPr txBox="1"/>
          <p:nvPr userDrawn="1"/>
        </p:nvSpPr>
        <p:spPr>
          <a:xfrm>
            <a:off x="11582400" y="6330560"/>
            <a:ext cx="609600" cy="338554"/>
          </a:xfrm>
          <a:prstGeom prst="rect">
            <a:avLst/>
          </a:prstGeom>
          <a:noFill/>
        </p:spPr>
        <p:txBody>
          <a:bodyPr wrap="square" rtlCol="0">
            <a:spAutoFit/>
          </a:bodyPr>
          <a:lstStyle/>
          <a:p>
            <a:fld id="{B6762F06-3BDB-43C4-BB0B-DBCCF3023CBD}" type="slidenum">
              <a:rPr lang="en-US" sz="1600" smtClean="0">
                <a:solidFill>
                  <a:srgbClr val="006A71"/>
                </a:solidFill>
                <a:latin typeface="Calibri" panose="020F0502020204030204" pitchFamily="34" charset="0"/>
                <a:cs typeface="Calibri" panose="020F0502020204030204" pitchFamily="34" charset="0"/>
              </a:rPr>
              <a:t>‹#›</a:t>
            </a:fld>
            <a:endParaRPr lang="en-US" sz="1600" dirty="0">
              <a:solidFill>
                <a:srgbClr val="006A7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8829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4639608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E25423"/>
                </a:solidFill>
                <a:effectLst/>
                <a:latin typeface="Calibri" pitchFamily="34" charset="0"/>
              </a:defRPr>
            </a:lvl1pPr>
          </a:lstStyle>
          <a:p>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D9531E"/>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19515550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69226640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E25423"/>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6991" b="-4866"/>
          <a:stretch/>
        </p:blipFill>
        <p:spPr>
          <a:xfrm>
            <a:off x="-1" y="6669114"/>
            <a:ext cx="12192001" cy="257577"/>
          </a:xfrm>
          <a:prstGeom prst="rect">
            <a:avLst/>
          </a:prstGeom>
        </p:spPr>
      </p:pic>
    </p:spTree>
    <p:extLst>
      <p:ext uri="{BB962C8B-B14F-4D97-AF65-F5344CB8AC3E}">
        <p14:creationId xmlns:p14="http://schemas.microsoft.com/office/powerpoint/2010/main" val="386432407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3036494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6185"/>
            <a:ext cx="10515600" cy="1325033"/>
          </a:xfrm>
          <a:prstGeom prst="rect">
            <a:avLst/>
          </a:prstGeom>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491439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E25423"/>
                </a:solidFill>
                <a:effectLst/>
                <a:latin typeface="Calibri" pitchFamily="34" charset="0"/>
              </a:defRPr>
            </a:lvl1pPr>
          </a:lstStyle>
          <a:p>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D9531E"/>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8516447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9750306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E25423"/>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6991" b="-4866"/>
          <a:stretch/>
        </p:blipFill>
        <p:spPr>
          <a:xfrm>
            <a:off x="-1" y="6669114"/>
            <a:ext cx="12192001" cy="257577"/>
          </a:xfrm>
          <a:prstGeom prst="rect">
            <a:avLst/>
          </a:prstGeom>
        </p:spPr>
      </p:pic>
    </p:spTree>
    <p:extLst>
      <p:ext uri="{BB962C8B-B14F-4D97-AF65-F5344CB8AC3E}">
        <p14:creationId xmlns:p14="http://schemas.microsoft.com/office/powerpoint/2010/main" val="103856025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60038299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_NCEZID">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E25423"/>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D9531E"/>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73260830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
        <p:nvSpPr>
          <p:cNvPr id="6" name="TextBox 5"/>
          <p:cNvSpPr txBox="1"/>
          <p:nvPr userDrawn="1"/>
        </p:nvSpPr>
        <p:spPr>
          <a:xfrm>
            <a:off x="11582400" y="6330560"/>
            <a:ext cx="609600" cy="338554"/>
          </a:xfrm>
          <a:prstGeom prst="rect">
            <a:avLst/>
          </a:prstGeom>
          <a:noFill/>
        </p:spPr>
        <p:txBody>
          <a:bodyPr wrap="square" rtlCol="0">
            <a:spAutoFit/>
          </a:bodyPr>
          <a:lstStyle/>
          <a:p>
            <a:fld id="{B6762F06-3BDB-43C4-BB0B-DBCCF3023CBD}" type="slidenum">
              <a:rPr lang="en-US" sz="1600" smtClean="0">
                <a:solidFill>
                  <a:srgbClr val="006A71"/>
                </a:solidFill>
                <a:latin typeface="Calibri" panose="020F0502020204030204" pitchFamily="34" charset="0"/>
                <a:cs typeface="Calibri" panose="020F0502020204030204" pitchFamily="34" charset="0"/>
              </a:rPr>
              <a:t>‹#›</a:t>
            </a:fld>
            <a:endParaRPr lang="en-US" sz="1600" dirty="0">
              <a:solidFill>
                <a:srgbClr val="006A7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5767981"/>
      </p:ext>
    </p:extLst>
  </p:cSld>
  <p:clrMapOvr>
    <a:masterClrMapping/>
  </p:clrMapOvr>
  <p:transition>
    <p:fade/>
  </p:transition>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E25423"/>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6991" b="-4866"/>
          <a:stretch/>
        </p:blipFill>
        <p:spPr>
          <a:xfrm>
            <a:off x="-1" y="6669114"/>
            <a:ext cx="12192001" cy="257577"/>
          </a:xfrm>
          <a:prstGeom prst="rect">
            <a:avLst/>
          </a:prstGeom>
        </p:spPr>
      </p:pic>
      <p:sp>
        <p:nvSpPr>
          <p:cNvPr id="6" name="TextBox 5"/>
          <p:cNvSpPr txBox="1"/>
          <p:nvPr userDrawn="1"/>
        </p:nvSpPr>
        <p:spPr>
          <a:xfrm>
            <a:off x="11582400" y="6330560"/>
            <a:ext cx="609600" cy="338554"/>
          </a:xfrm>
          <a:prstGeom prst="rect">
            <a:avLst/>
          </a:prstGeom>
          <a:noFill/>
        </p:spPr>
        <p:txBody>
          <a:bodyPr wrap="square" rtlCol="0">
            <a:spAutoFit/>
          </a:bodyPr>
          <a:lstStyle/>
          <a:p>
            <a:fld id="{B6762F06-3BDB-43C4-BB0B-DBCCF3023CBD}" type="slidenum">
              <a:rPr lang="en-US" sz="1600" smtClean="0">
                <a:solidFill>
                  <a:srgbClr val="006A71"/>
                </a:solidFill>
                <a:latin typeface="Calibri" panose="020F0502020204030204" pitchFamily="34" charset="0"/>
                <a:cs typeface="Calibri" panose="020F0502020204030204" pitchFamily="34" charset="0"/>
              </a:rPr>
              <a:t>‹#›</a:t>
            </a:fld>
            <a:endParaRPr lang="en-US" sz="1600" dirty="0">
              <a:solidFill>
                <a:srgbClr val="006A7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719889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lor_background">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5660797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8DBCA-8677-46FC-BC8D-F74E02090832}" type="datetimeFigureOut">
              <a:rPr lang="en-US" smtClean="0"/>
              <a:t>3/29/2018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99C32-3259-46EF-814D-30736A76D749}" type="slidenum">
              <a:rPr lang="en-US" smtClean="0"/>
              <a:t>‹#›</a:t>
            </a:fld>
            <a:endParaRPr lang="en-US"/>
          </a:p>
        </p:txBody>
      </p:sp>
    </p:spTree>
    <p:extLst>
      <p:ext uri="{BB962C8B-B14F-4D97-AF65-F5344CB8AC3E}">
        <p14:creationId xmlns:p14="http://schemas.microsoft.com/office/powerpoint/2010/main" val="4049963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1"/>
            <a:ext cx="10972800" cy="1155779"/>
          </a:xfrm>
          <a:prstGeom prst="rect">
            <a:avLst/>
          </a:prstGeom>
        </p:spPr>
        <p:txBody>
          <a:bodyPr/>
          <a:lstStyle>
            <a:lvl1pPr algn="l">
              <a:lnSpc>
                <a:spcPts val="3000"/>
              </a:lnSpc>
              <a:defRPr sz="2800" b="1" baseline="0">
                <a:solidFill>
                  <a:srgbClr val="E25423"/>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000" b="1" baseline="0">
                <a:solidFill>
                  <a:srgbClr val="D9531E"/>
                </a:solidFill>
                <a:effectLst/>
                <a:latin typeface="Calibri"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000"/>
              </a:lnSpc>
              <a:buNone/>
              <a:defRPr sz="180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2" y="12020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National Center for Emerging and Zoonotic Infectious Diseases</a:t>
            </a:r>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84013" b="15918"/>
          <a:stretch/>
        </p:blipFill>
        <p:spPr>
          <a:xfrm>
            <a:off x="9624291" y="-52415"/>
            <a:ext cx="2589100" cy="1207008"/>
          </a:xfrm>
          <a:prstGeom prst="rect">
            <a:avLst/>
          </a:prstGeom>
        </p:spPr>
      </p:pic>
    </p:spTree>
    <p:extLst>
      <p:ext uri="{BB962C8B-B14F-4D97-AF65-F5344CB8AC3E}">
        <p14:creationId xmlns:p14="http://schemas.microsoft.com/office/powerpoint/2010/main" val="71259678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2800"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8508"/>
          <a:stretch/>
        </p:blipFill>
        <p:spPr>
          <a:xfrm>
            <a:off x="0" y="6692414"/>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342891" indent="-342891">
              <a:buClr>
                <a:srgbClr val="E25423"/>
              </a:buClr>
              <a:buFont typeface="Wingdings" panose="05000000000000000000" pitchFamily="2" charset="2"/>
              <a:buChar char="§"/>
              <a:defRPr sz="2000">
                <a:solidFill>
                  <a:schemeClr val="accent4">
                    <a:lumMod val="75000"/>
                  </a:schemeClr>
                </a:solidFill>
              </a:defRPr>
            </a:lvl1pPr>
            <a:lvl2pPr>
              <a:buClr>
                <a:srgbClr val="8D8B00"/>
              </a:buClr>
              <a:defRPr sz="2000">
                <a:solidFill>
                  <a:schemeClr val="accent4">
                    <a:lumMod val="75000"/>
                  </a:schemeClr>
                </a:solidFill>
              </a:defRPr>
            </a:lvl2pPr>
            <a:lvl3pPr>
              <a:buClr>
                <a:srgbClr val="006A71"/>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2675589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3000"/>
              </a:lnSpc>
              <a:defRPr sz="2800" b="1" baseline="0">
                <a:solidFill>
                  <a:srgbClr val="E25423"/>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6409510" y="1600201"/>
            <a:ext cx="5172892" cy="4191000"/>
          </a:xfrm>
          <a:prstGeom prst="rect">
            <a:avLst/>
          </a:prstGeom>
        </p:spPr>
        <p:txBody>
          <a:bodyPr/>
          <a:lstStyle>
            <a:lvl1pPr marL="342891" indent="-342891">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2" indent="-285744">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86991" b="-4866"/>
          <a:stretch/>
        </p:blipFill>
        <p:spPr>
          <a:xfrm>
            <a:off x="-1" y="6669117"/>
            <a:ext cx="12192001" cy="257577"/>
          </a:xfrm>
          <a:prstGeom prst="rect">
            <a:avLst/>
          </a:prstGeom>
        </p:spPr>
      </p:pic>
    </p:spTree>
    <p:extLst>
      <p:ext uri="{BB962C8B-B14F-4D97-AF65-F5344CB8AC3E}">
        <p14:creationId xmlns:p14="http://schemas.microsoft.com/office/powerpoint/2010/main" val="56637990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1097812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Basic Content Bad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bg1"/>
                </a:solidFill>
                <a:effectLst/>
                <a:latin typeface="Calibri" pitchFamily="34" charset="0"/>
              </a:defRPr>
            </a:lvl1pPr>
          </a:lstStyle>
          <a:p>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marL="342900" indent="-342900">
              <a:buClr>
                <a:schemeClr val="bg1"/>
              </a:buClr>
              <a:buSzPct val="70000"/>
              <a:buFont typeface="Wingdings" pitchFamily="2" charset="2"/>
              <a:buChar char="§"/>
              <a:defRPr sz="2400" b="1" baseline="0">
                <a:solidFill>
                  <a:schemeClr val="bg2"/>
                </a:solidFill>
                <a:latin typeface="Calibri" pitchFamily="34" charset="0"/>
              </a:defRPr>
            </a:lvl1pPr>
            <a:lvl2pPr marL="742950" indent="-285750">
              <a:buClr>
                <a:schemeClr val="bg1"/>
              </a:buClr>
              <a:buSzPct val="100000"/>
              <a:buFont typeface="Arial" pitchFamily="34" charset="0"/>
              <a:buChar char="•"/>
              <a:defRPr sz="2000">
                <a:solidFill>
                  <a:schemeClr val="bg2"/>
                </a:solidFill>
              </a:defRPr>
            </a:lvl2pPr>
            <a:lvl3pPr marL="1143000" indent="-228600">
              <a:buClr>
                <a:schemeClr val="bg1"/>
              </a:buClr>
              <a:buSzPct val="100000"/>
              <a:buFont typeface="Courier New" pitchFamily="49" charset="0"/>
              <a:buChar char="o"/>
              <a:defRPr sz="1800">
                <a:solidFill>
                  <a:schemeClr val="bg2"/>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endParaRPr lang="en-US" dirty="0"/>
          </a:p>
          <a:p>
            <a:pPr lvl="1"/>
            <a:endParaRPr lang="en-US" dirty="0"/>
          </a:p>
          <a:p>
            <a:pPr lvl="2"/>
            <a:endParaRPr lang="en-US" dirty="0"/>
          </a:p>
          <a:p>
            <a:pPr lvl="3"/>
            <a:endParaRPr lang="en-US" dirty="0"/>
          </a:p>
        </p:txBody>
      </p:sp>
      <p:sp>
        <p:nvSpPr>
          <p:cNvPr id="7" name="Text Placeholder 8"/>
          <p:cNvSpPr>
            <a:spLocks noGrp="1"/>
          </p:cNvSpPr>
          <p:nvPr>
            <p:ph type="body" sz="quarter" idx="10" hasCustomPrompt="1"/>
          </p:nvPr>
        </p:nvSpPr>
        <p:spPr>
          <a:xfrm>
            <a:off x="2540000" y="5791200"/>
            <a:ext cx="9042400" cy="609600"/>
          </a:xfrm>
          <a:prstGeom prst="rect">
            <a:avLst/>
          </a:prstGeom>
        </p:spPr>
        <p:txBody>
          <a:bodyPr anchor="b" anchorCtr="0"/>
          <a:lstStyle>
            <a:lvl1pPr algn="l">
              <a:lnSpc>
                <a:spcPts val="1100"/>
              </a:lnSpc>
              <a:buNone/>
              <a:defRPr sz="11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a:t>
            </a:r>
          </a:p>
        </p:txBody>
      </p:sp>
    </p:spTree>
    <p:extLst>
      <p:ext uri="{BB962C8B-B14F-4D97-AF65-F5344CB8AC3E}">
        <p14:creationId xmlns:p14="http://schemas.microsoft.com/office/powerpoint/2010/main" val="227330740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50977" y="469900"/>
            <a:ext cx="8996953" cy="922338"/>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65200" y="1536700"/>
            <a:ext cx="10295467" cy="4601909"/>
          </a:xfrm>
          <a:prstGeom prst="rect">
            <a:avLst/>
          </a:prstGeo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33618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p:cNvSpPr>
            <a:spLocks noGrp="1"/>
          </p:cNvSpPr>
          <p:nvPr>
            <p:ph type="body" sz="quarter" idx="10"/>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209729051"/>
      </p:ext>
    </p:extLst>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rge logo">
    <p:spTree>
      <p:nvGrpSpPr>
        <p:cNvPr id="1" name=""/>
        <p:cNvGrpSpPr/>
        <p:nvPr/>
      </p:nvGrpSpPr>
      <p:grpSpPr>
        <a:xfrm>
          <a:off x="0" y="0"/>
          <a:ext cx="0" cy="0"/>
          <a:chOff x="0" y="0"/>
          <a:chExt cx="0" cy="0"/>
        </a:xfrm>
      </p:grpSpPr>
      <p:sp>
        <p:nvSpPr>
          <p:cNvPr id="6" name="Title Placeholder 3"/>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defRPr>
                <a:latin typeface="+mj-lt"/>
              </a:defRPr>
            </a:lvl1pPr>
          </a:lstStyle>
          <a:p>
            <a:r>
              <a:rPr lang="en-US" dirty="0"/>
              <a:t>Master title</a:t>
            </a:r>
          </a:p>
        </p:txBody>
      </p:sp>
    </p:spTree>
    <p:extLst>
      <p:ext uri="{BB962C8B-B14F-4D97-AF65-F5344CB8AC3E}">
        <p14:creationId xmlns:p14="http://schemas.microsoft.com/office/powerpoint/2010/main" val="2711798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entered / no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16191"/>
          </a:xfrm>
          <a:prstGeom prst="rect">
            <a:avLst/>
          </a:prstGeom>
        </p:spPr>
        <p:txBody>
          <a:bodyPr/>
          <a:lstStyle>
            <a:lvl1pPr>
              <a:defRPr baseline="0">
                <a:latin typeface="+mj-lt"/>
                <a:cs typeface="Arial" panose="020B0604020202020204" pitchFamily="34" charset="0"/>
              </a:defRPr>
            </a:lvl1pPr>
          </a:lstStyle>
          <a:p>
            <a:r>
              <a:rPr lang="en-US" dirty="0"/>
              <a:t>Master Headline</a:t>
            </a:r>
          </a:p>
        </p:txBody>
      </p:sp>
    </p:spTree>
    <p:extLst>
      <p:ext uri="{BB962C8B-B14F-4D97-AF65-F5344CB8AC3E}">
        <p14:creationId xmlns:p14="http://schemas.microsoft.com/office/powerpoint/2010/main" val="2887396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4" name="Title Page Rule Line"/>
          <p:cNvCxnSpPr/>
          <p:nvPr userDrawn="1"/>
        </p:nvCxnSpPr>
        <p:spPr>
          <a:xfrm>
            <a:off x="838200" y="2443431"/>
            <a:ext cx="10515600"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
        <p:nvSpPr>
          <p:cNvPr id="5" name="Master Title"/>
          <p:cNvSpPr>
            <a:spLocks noGrp="1"/>
          </p:cNvSpPr>
          <p:nvPr>
            <p:ph type="title" hasCustomPrompt="1"/>
          </p:nvPr>
        </p:nvSpPr>
        <p:spPr>
          <a:xfrm>
            <a:off x="838200" y="7010"/>
            <a:ext cx="10515600" cy="2417921"/>
          </a:xfrm>
          <a:prstGeom prst="rect">
            <a:avLst/>
          </a:prstGeom>
        </p:spPr>
        <p:txBody>
          <a:bodyPr anchor="b" anchorCtr="0">
            <a:normAutofit/>
          </a:bodyPr>
          <a:lstStyle>
            <a:lvl1pPr>
              <a:defRPr sz="4400">
                <a:solidFill>
                  <a:srgbClr val="036080"/>
                </a:solidFill>
                <a:latin typeface="+mj-lt"/>
              </a:defRPr>
            </a:lvl1pPr>
          </a:lstStyle>
          <a:p>
            <a:r>
              <a:rPr lang="en-US" dirty="0"/>
              <a:t>Headline</a:t>
            </a:r>
          </a:p>
        </p:txBody>
      </p:sp>
      <p:sp>
        <p:nvSpPr>
          <p:cNvPr id="6" name="Text Placeholder 3"/>
          <p:cNvSpPr>
            <a:spLocks noGrp="1"/>
          </p:cNvSpPr>
          <p:nvPr>
            <p:ph idx="1" hasCustomPrompt="1"/>
          </p:nvPr>
        </p:nvSpPr>
        <p:spPr>
          <a:xfrm>
            <a:off x="838200" y="2587767"/>
            <a:ext cx="10515600" cy="1925893"/>
          </a:xfrm>
          <a:prstGeom prst="rect">
            <a:avLst/>
          </a:prstGeom>
        </p:spPr>
        <p:txBody>
          <a:bodyPr vert="horz" lIns="91440" tIns="45720" rIns="91440" bIns="45720" rtlCol="0">
            <a:normAutofit/>
          </a:bodyPr>
          <a:lstStyle>
            <a:lvl1pPr algn="ctr">
              <a:defRPr sz="3200">
                <a:solidFill>
                  <a:srgbClr val="7E99A9"/>
                </a:solidFill>
                <a:latin typeface="+mn-lt"/>
                <a:ea typeface="Roboto" panose="02000000000000000000" pitchFamily="2" charset="0"/>
                <a:cs typeface="Roboto" panose="02000000000000000000" pitchFamily="2" charset="0"/>
              </a:defRPr>
            </a:lvl1pPr>
          </a:lstStyle>
          <a:p>
            <a:pPr lvl="0"/>
            <a:r>
              <a:rPr lang="en-US" dirty="0"/>
              <a:t>Subtitle</a:t>
            </a:r>
          </a:p>
        </p:txBody>
      </p:sp>
    </p:spTree>
    <p:extLst>
      <p:ext uri="{BB962C8B-B14F-4D97-AF65-F5344CB8AC3E}">
        <p14:creationId xmlns:p14="http://schemas.microsoft.com/office/powerpoint/2010/main" val="22813012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line / 1-column text">
    <p:spTree>
      <p:nvGrpSpPr>
        <p:cNvPr id="1" name=""/>
        <p:cNvGrpSpPr/>
        <p:nvPr/>
      </p:nvGrpSpPr>
      <p:grpSpPr>
        <a:xfrm>
          <a:off x="0" y="0"/>
          <a:ext cx="0" cy="0"/>
          <a:chOff x="0" y="0"/>
          <a:chExt cx="0" cy="0"/>
        </a:xfrm>
      </p:grpSpPr>
      <p:sp>
        <p:nvSpPr>
          <p:cNvPr id="5" name="Body Text"/>
          <p:cNvSpPr>
            <a:spLocks noGrp="1"/>
          </p:cNvSpPr>
          <p:nvPr>
            <p:ph type="body" sz="quarter" idx="11" hasCustomPrompt="1"/>
          </p:nvPr>
        </p:nvSpPr>
        <p:spPr>
          <a:xfrm>
            <a:off x="373487" y="1073568"/>
            <a:ext cx="11552349" cy="5060532"/>
          </a:xfrm>
          <a:prstGeom prst="rect">
            <a:avLst/>
          </a:prstGeom>
        </p:spPr>
        <p:txBody>
          <a:bodyPr/>
          <a:lstStyle>
            <a:lvl1pPr marL="0" indent="0" algn="l">
              <a:buNone/>
              <a:defRPr sz="2000">
                <a:solidFill>
                  <a:schemeClr val="tx1"/>
                </a:solidFill>
                <a:latin typeface="+mn-lt"/>
              </a:defRPr>
            </a:lvl1pPr>
          </a:lstStyle>
          <a:p>
            <a:pPr lvl="0"/>
            <a:r>
              <a:rPr lang="en-US" dirty="0"/>
              <a:t>1-column</a:t>
            </a:r>
          </a:p>
        </p:txBody>
      </p:sp>
      <p:cxnSp>
        <p:nvCxnSpPr>
          <p:cNvPr id="6"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
        <p:nvSpPr>
          <p:cNvPr id="7" name="Title 1"/>
          <p:cNvSpPr>
            <a:spLocks noGrp="1"/>
          </p:cNvSpPr>
          <p:nvPr>
            <p:ph type="title" hasCustomPrompt="1"/>
          </p:nvPr>
        </p:nvSpPr>
        <p:spPr>
          <a:xfrm>
            <a:off x="373487" y="365126"/>
            <a:ext cx="11552349" cy="696420"/>
          </a:xfrm>
          <a:prstGeom prst="rect">
            <a:avLst/>
          </a:prstGeom>
        </p:spPr>
        <p:txBody>
          <a:bodyPr>
            <a:noAutofit/>
          </a:bodyPr>
          <a:lstStyle>
            <a:lvl1pPr algn="l">
              <a:defRPr sz="3600">
                <a:latin typeface="+mj-lt"/>
              </a:defRPr>
            </a:lvl1pPr>
          </a:lstStyle>
          <a:p>
            <a:r>
              <a:rPr lang="en-US" dirty="0"/>
              <a:t>Headline</a:t>
            </a:r>
          </a:p>
        </p:txBody>
      </p:sp>
    </p:spTree>
    <p:extLst>
      <p:ext uri="{BB962C8B-B14F-4D97-AF65-F5344CB8AC3E}">
        <p14:creationId xmlns:p14="http://schemas.microsoft.com/office/powerpoint/2010/main" val="2498227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1-column bulleted">
    <p:spTree>
      <p:nvGrpSpPr>
        <p:cNvPr id="1" name=""/>
        <p:cNvGrpSpPr/>
        <p:nvPr/>
      </p:nvGrpSpPr>
      <p:grpSpPr>
        <a:xfrm>
          <a:off x="0" y="0"/>
          <a:ext cx="0" cy="0"/>
          <a:chOff x="0" y="0"/>
          <a:chExt cx="0" cy="0"/>
        </a:xfrm>
      </p:grpSpPr>
      <p:sp>
        <p:nvSpPr>
          <p:cNvPr id="9" name="Bulleted Text"/>
          <p:cNvSpPr>
            <a:spLocks noGrp="1"/>
          </p:cNvSpPr>
          <p:nvPr>
            <p:ph type="body" sz="quarter" idx="12" hasCustomPrompt="1"/>
          </p:nvPr>
        </p:nvSpPr>
        <p:spPr>
          <a:xfrm>
            <a:off x="365098" y="1073276"/>
            <a:ext cx="11552349" cy="5060823"/>
          </a:xfrm>
          <a:prstGeom prst="rect">
            <a:avLst/>
          </a:prstGeom>
        </p:spPr>
        <p:txBody>
          <a:bodyPr lIns="0" tIns="45720" rIns="91440" spcCol="274320"/>
          <a:lstStyle>
            <a:lvl1pPr marL="457200" indent="-274320" algn="l">
              <a:lnSpc>
                <a:spcPct val="150000"/>
              </a:lnSpc>
              <a:spcBef>
                <a:spcPts val="0"/>
              </a:spcBef>
              <a:buClr>
                <a:srgbClr val="B9C8D3"/>
              </a:buClr>
              <a:buFont typeface="Wingdings 3" panose="05040102010807070707" pitchFamily="18" charset="2"/>
              <a:buChar char=""/>
              <a:defRPr lang="en-US" sz="1800" kern="1200" baseline="0" dirty="0" smtClean="0">
                <a:solidFill>
                  <a:schemeClr val="tx1"/>
                </a:solidFill>
                <a:latin typeface="+mn-lt"/>
                <a:ea typeface="Roboto" panose="02000000000000000000" pitchFamily="2" charset="0"/>
                <a:cs typeface="Roboto" panose="02000000000000000000" pitchFamily="2" charset="0"/>
              </a:defRPr>
            </a:lvl1pPr>
          </a:lstStyle>
          <a:p>
            <a:pPr lvl="0"/>
            <a:r>
              <a:rPr lang="en-US" dirty="0"/>
              <a:t>1-column bulleted text</a:t>
            </a:r>
          </a:p>
        </p:txBody>
      </p:sp>
      <p:sp>
        <p:nvSpPr>
          <p:cNvPr id="10"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11"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49041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line / Subhead / Bulleted">
    <p:spTree>
      <p:nvGrpSpPr>
        <p:cNvPr id="1" name=""/>
        <p:cNvGrpSpPr/>
        <p:nvPr/>
      </p:nvGrpSpPr>
      <p:grpSpPr>
        <a:xfrm>
          <a:off x="0" y="0"/>
          <a:ext cx="0" cy="0"/>
          <a:chOff x="0" y="0"/>
          <a:chExt cx="0" cy="0"/>
        </a:xfrm>
      </p:grpSpPr>
      <p:sp>
        <p:nvSpPr>
          <p:cNvPr id="4" name="Bulleted Text"/>
          <p:cNvSpPr>
            <a:spLocks noGrp="1"/>
          </p:cNvSpPr>
          <p:nvPr>
            <p:ph type="body" sz="quarter" idx="11" hasCustomPrompt="1"/>
          </p:nvPr>
        </p:nvSpPr>
        <p:spPr>
          <a:xfrm>
            <a:off x="365098" y="1653828"/>
            <a:ext cx="11552349" cy="4480272"/>
          </a:xfrm>
          <a:prstGeom prst="rect">
            <a:avLst/>
          </a:prstGeom>
        </p:spPr>
        <p:txBody>
          <a:bodyPr spcCol="274320">
            <a:normAutofit/>
          </a:bodyPr>
          <a:lstStyle>
            <a:lvl1pPr marL="525780" indent="-342900" algn="l">
              <a:buClr>
                <a:srgbClr val="0036C9"/>
              </a:buClr>
              <a:buFont typeface="Wingdings 3" panose="05040102010807070707" pitchFamily="18" charset="2"/>
              <a:buChar char=""/>
              <a:defRPr lang="en-US" sz="2400" kern="1200" baseline="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buFont typeface="Arial" panose="020B0604020202020204" pitchFamily="34" charset="0"/>
              <a:buChar char="•"/>
              <a:defRPr sz="20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6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1400">
                <a:latin typeface="Arial" panose="020B0604020202020204" pitchFamily="34" charset="0"/>
                <a:cs typeface="Arial" panose="020B0604020202020204" pitchFamily="34" charset="0"/>
              </a:defRPr>
            </a:lvl5pPr>
          </a:lstStyle>
          <a:p>
            <a:pPr lvl="1"/>
            <a:r>
              <a:rPr lang="en-US" dirty="0"/>
              <a:t>Bulleted</a:t>
            </a:r>
          </a:p>
          <a:p>
            <a:pPr lvl="2"/>
            <a:r>
              <a:rPr lang="en-US" dirty="0"/>
              <a:t>Bulleted</a:t>
            </a:r>
          </a:p>
          <a:p>
            <a:pPr lvl="3"/>
            <a:r>
              <a:rPr lang="en-US" dirty="0"/>
              <a:t>Bulleted</a:t>
            </a:r>
          </a:p>
          <a:p>
            <a:pPr lvl="4"/>
            <a:r>
              <a:rPr lang="en-US" dirty="0"/>
              <a:t>Bulleted</a:t>
            </a:r>
          </a:p>
        </p:txBody>
      </p:sp>
      <p:sp>
        <p:nvSpPr>
          <p:cNvPr id="6" name="Page Subhead Bold"/>
          <p:cNvSpPr>
            <a:spLocks noGrp="1"/>
          </p:cNvSpPr>
          <p:nvPr>
            <p:ph type="body" sz="quarter" idx="12" hasCustomPrompt="1"/>
          </p:nvPr>
        </p:nvSpPr>
        <p:spPr>
          <a:xfrm>
            <a:off x="365097" y="1080538"/>
            <a:ext cx="11552349" cy="559488"/>
          </a:xfrm>
          <a:prstGeom prst="rect">
            <a:avLst/>
          </a:prstGeom>
        </p:spPr>
        <p:txBody>
          <a:bodyPr>
            <a:normAutofit/>
          </a:bodyPr>
          <a:lstStyle>
            <a:lvl1pPr marL="0" indent="0" algn="l">
              <a:buClr>
                <a:srgbClr val="0036C9"/>
              </a:buClr>
              <a:buFont typeface="Wingdings 3" panose="05040102010807070707" pitchFamily="18" charset="2"/>
              <a:buNone/>
              <a:defRPr sz="2400" b="0">
                <a:solidFill>
                  <a:srgbClr val="7E99A9"/>
                </a:solidFill>
                <a:latin typeface="+mn-lt"/>
                <a:ea typeface="Roboto" panose="02000000000000000000" pitchFamily="2" charset="0"/>
                <a:cs typeface="Roboto" panose="02000000000000000000" pitchFamily="2" charset="0"/>
              </a:defRPr>
            </a:lvl1pPr>
          </a:lstStyle>
          <a:p>
            <a:pPr lvl="0"/>
            <a:r>
              <a:rPr lang="en-US" dirty="0"/>
              <a:t>Subhead</a:t>
            </a:r>
          </a:p>
        </p:txBody>
      </p:sp>
      <p:sp>
        <p:nvSpPr>
          <p:cNvPr id="8"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9"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91656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line / 2-column / bulleted">
    <p:spTree>
      <p:nvGrpSpPr>
        <p:cNvPr id="1" name=""/>
        <p:cNvGrpSpPr/>
        <p:nvPr/>
      </p:nvGrpSpPr>
      <p:grpSpPr>
        <a:xfrm>
          <a:off x="0" y="0"/>
          <a:ext cx="0" cy="0"/>
          <a:chOff x="0" y="0"/>
          <a:chExt cx="0" cy="0"/>
        </a:xfrm>
      </p:grpSpPr>
      <p:sp>
        <p:nvSpPr>
          <p:cNvPr id="8" name="Body Text 3-col"/>
          <p:cNvSpPr>
            <a:spLocks noGrp="1"/>
          </p:cNvSpPr>
          <p:nvPr>
            <p:ph type="body" sz="quarter" idx="11" hasCustomPrompt="1"/>
          </p:nvPr>
        </p:nvSpPr>
        <p:spPr>
          <a:xfrm>
            <a:off x="365097" y="1081210"/>
            <a:ext cx="11560739" cy="4936131"/>
          </a:xfrm>
          <a:prstGeom prst="rect">
            <a:avLst/>
          </a:prstGeom>
        </p:spPr>
        <p:txBody>
          <a:bodyPr wrap="none" numCol="2" spcCol="27432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a:solidFill>
                  <a:schemeClr val="tx1"/>
                </a:solidFill>
                <a:latin typeface="+mn-lt"/>
              </a:defRPr>
            </a:lvl1pPr>
            <a:lvl2pPr marL="685800" indent="-228600">
              <a:buFont typeface="Arial" panose="020B0604020202020204" pitchFamily="34" charset="0"/>
              <a:buChar char="•"/>
              <a:defRPr sz="2000">
                <a:latin typeface="+mn-lt"/>
              </a:defRPr>
            </a:lvl2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2-column text</a:t>
            </a:r>
          </a:p>
          <a:p>
            <a:pPr lvl="1"/>
            <a:r>
              <a:rPr lang="en-US" dirty="0"/>
              <a:t>Bulleted</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p:txBody>
      </p:sp>
      <p:sp>
        <p:nvSpPr>
          <p:cNvPr id="9"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10"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3973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line / 1-column / photos">
    <p:spTree>
      <p:nvGrpSpPr>
        <p:cNvPr id="1" name=""/>
        <p:cNvGrpSpPr/>
        <p:nvPr/>
      </p:nvGrpSpPr>
      <p:grpSpPr>
        <a:xfrm>
          <a:off x="0" y="0"/>
          <a:ext cx="0" cy="0"/>
          <a:chOff x="0" y="0"/>
          <a:chExt cx="0" cy="0"/>
        </a:xfrm>
      </p:grpSpPr>
      <p:sp>
        <p:nvSpPr>
          <p:cNvPr id="4" name="Smaller Body Text"/>
          <p:cNvSpPr>
            <a:spLocks noGrp="1"/>
          </p:cNvSpPr>
          <p:nvPr>
            <p:ph type="body" sz="quarter" idx="11" hasCustomPrompt="1"/>
          </p:nvPr>
        </p:nvSpPr>
        <p:spPr>
          <a:xfrm>
            <a:off x="373488" y="1081210"/>
            <a:ext cx="4178022" cy="4955448"/>
          </a:xfrm>
          <a:prstGeom prst="rect">
            <a:avLst/>
          </a:prstGeom>
        </p:spPr>
        <p:txBody>
          <a:bodyPr spcCol="274320">
            <a:normAutofit/>
          </a:bodyPr>
          <a:lstStyle>
            <a:lvl1pPr marL="0" indent="0" algn="l">
              <a:buNone/>
              <a:defRPr sz="2000">
                <a:solidFill>
                  <a:schemeClr val="tx1"/>
                </a:solidFill>
                <a:latin typeface="+mn-lt"/>
              </a:defRPr>
            </a:lvl1pPr>
          </a:lstStyle>
          <a:p>
            <a:pPr lvl="0"/>
            <a:r>
              <a:rPr lang="en-US" dirty="0"/>
              <a:t>1-column text</a:t>
            </a:r>
          </a:p>
        </p:txBody>
      </p:sp>
      <p:sp>
        <p:nvSpPr>
          <p:cNvPr id="5" name="Picture Placeholder 12"/>
          <p:cNvSpPr>
            <a:spLocks noGrp="1"/>
          </p:cNvSpPr>
          <p:nvPr>
            <p:ph type="pic" sz="quarter" idx="12" hasCustomPrompt="1"/>
          </p:nvPr>
        </p:nvSpPr>
        <p:spPr>
          <a:xfrm>
            <a:off x="7043895" y="1085118"/>
            <a:ext cx="4808380" cy="3818910"/>
          </a:xfrm>
          <a:prstGeom prst="rect">
            <a:avLst/>
          </a:prstGeom>
        </p:spPr>
        <p:txBody>
          <a:bodyPr/>
          <a:lstStyle>
            <a:lvl1pPr>
              <a:defRPr>
                <a:solidFill>
                  <a:srgbClr val="FFC843"/>
                </a:solidFill>
                <a:latin typeface="+mn-lt"/>
              </a:defRPr>
            </a:lvl1pPr>
          </a:lstStyle>
          <a:p>
            <a:r>
              <a:rPr lang="en-US" dirty="0"/>
              <a:t>photo</a:t>
            </a:r>
          </a:p>
        </p:txBody>
      </p:sp>
      <p:sp>
        <p:nvSpPr>
          <p:cNvPr id="6" name="Picture Placeholder 14"/>
          <p:cNvSpPr>
            <a:spLocks noGrp="1"/>
          </p:cNvSpPr>
          <p:nvPr>
            <p:ph type="pic" sz="quarter" idx="13" hasCustomPrompt="1"/>
          </p:nvPr>
        </p:nvSpPr>
        <p:spPr>
          <a:xfrm>
            <a:off x="4732338" y="1085118"/>
            <a:ext cx="2130729" cy="1819288"/>
          </a:xfrm>
          <a:prstGeom prst="rect">
            <a:avLst/>
          </a:prstGeom>
        </p:spPr>
        <p:txBody>
          <a:bodyPr/>
          <a:lstStyle>
            <a:lvl1pPr>
              <a:defRPr>
                <a:solidFill>
                  <a:srgbClr val="FFC843"/>
                </a:solidFill>
                <a:latin typeface="+mn-lt"/>
              </a:defRPr>
            </a:lvl1pPr>
          </a:lstStyle>
          <a:p>
            <a:r>
              <a:rPr lang="en-US" dirty="0"/>
              <a:t>photo</a:t>
            </a:r>
          </a:p>
        </p:txBody>
      </p:sp>
      <p:sp>
        <p:nvSpPr>
          <p:cNvPr id="7" name="Picture Placeholder 16"/>
          <p:cNvSpPr>
            <a:spLocks noGrp="1"/>
          </p:cNvSpPr>
          <p:nvPr>
            <p:ph type="pic" sz="quarter" idx="14" hasCustomPrompt="1"/>
          </p:nvPr>
        </p:nvSpPr>
        <p:spPr>
          <a:xfrm>
            <a:off x="4732338" y="3094901"/>
            <a:ext cx="2160587" cy="1809128"/>
          </a:xfrm>
          <a:prstGeom prst="rect">
            <a:avLst/>
          </a:prstGeom>
        </p:spPr>
        <p:txBody>
          <a:bodyPr/>
          <a:lstStyle>
            <a:lvl1pPr>
              <a:defRPr>
                <a:solidFill>
                  <a:srgbClr val="FFC843"/>
                </a:solidFill>
                <a:latin typeface="+mn-lt"/>
              </a:defRPr>
            </a:lvl1pPr>
          </a:lstStyle>
          <a:p>
            <a:r>
              <a:rPr lang="en-US" dirty="0"/>
              <a:t>photo</a:t>
            </a:r>
          </a:p>
        </p:txBody>
      </p:sp>
      <p:sp>
        <p:nvSpPr>
          <p:cNvPr id="8" name="Title 1"/>
          <p:cNvSpPr>
            <a:spLocks noGrp="1"/>
          </p:cNvSpPr>
          <p:nvPr>
            <p:ph type="title" hasCustomPrompt="1"/>
          </p:nvPr>
        </p:nvSpPr>
        <p:spPr>
          <a:xfrm>
            <a:off x="373488" y="365126"/>
            <a:ext cx="11478084" cy="696420"/>
          </a:xfrm>
          <a:prstGeom prst="rect">
            <a:avLst/>
          </a:prstGeom>
        </p:spPr>
        <p:txBody>
          <a:bodyPr>
            <a:normAutofit/>
          </a:bodyPr>
          <a:lstStyle>
            <a:lvl1pPr algn="l">
              <a:defRPr sz="3600">
                <a:latin typeface="+mj-lt"/>
              </a:defRPr>
            </a:lvl1pPr>
          </a:lstStyle>
          <a:p>
            <a:r>
              <a:rPr lang="en-US" dirty="0"/>
              <a:t>Headline</a:t>
            </a:r>
          </a:p>
        </p:txBody>
      </p:sp>
      <p:cxnSp>
        <p:nvCxnSpPr>
          <p:cNvPr id="9" name="Title Page Rule Line"/>
          <p:cNvCxnSpPr/>
          <p:nvPr userDrawn="1"/>
        </p:nvCxnSpPr>
        <p:spPr>
          <a:xfrm>
            <a:off x="373487" y="941997"/>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16950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line / 1-column bullet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9456174" y="6356350"/>
            <a:ext cx="2283542" cy="365125"/>
          </a:xfrm>
          <a:prstGeom prst="rect">
            <a:avLst/>
          </a:prstGeom>
        </p:spPr>
        <p:txBody>
          <a:bodyPr/>
          <a:lstStyle/>
          <a:p>
            <a:fld id="{07E7C557-6977-4010-A8B0-973A074F99DE}" type="slidenum">
              <a:rPr lang="en-US" smtClean="0"/>
              <a:pPr/>
              <a:t>‹#›</a:t>
            </a:fld>
            <a:endParaRPr lang="en-US" dirty="0"/>
          </a:p>
        </p:txBody>
      </p:sp>
      <p:sp>
        <p:nvSpPr>
          <p:cNvPr id="5" name="Text Placeholder 3"/>
          <p:cNvSpPr>
            <a:spLocks noGrp="1"/>
          </p:cNvSpPr>
          <p:nvPr>
            <p:ph type="body" sz="quarter" idx="11" hasCustomPrompt="1"/>
          </p:nvPr>
        </p:nvSpPr>
        <p:spPr>
          <a:xfrm>
            <a:off x="365097" y="1081210"/>
            <a:ext cx="11560739" cy="4716953"/>
          </a:xfrm>
          <a:prstGeom prst="rect">
            <a:avLst/>
          </a:prstGeom>
        </p:spPr>
        <p:txBody>
          <a:bodyPr spcCol="274320"/>
          <a:lstStyle>
            <a:lvl2pPr marL="685800" indent="-228600">
              <a:buFont typeface="Arial" panose="020B0604020202020204" pitchFamily="34" charset="0"/>
              <a:buChar char="•"/>
              <a:defRPr>
                <a:latin typeface="+mn-lt"/>
              </a:defRPr>
            </a:lvl2pPr>
            <a:lvl3pPr marL="1143000" indent="-228600">
              <a:buFont typeface="Arial" panose="020B0604020202020204" pitchFamily="34" charset="0"/>
              <a:buChar char="•"/>
              <a:defRPr>
                <a:latin typeface="+mn-lt"/>
              </a:defRPr>
            </a:lvl3pPr>
            <a:lvl4pPr marL="1600200" indent="-228600">
              <a:buFont typeface="Arial" panose="020B0604020202020204" pitchFamily="34" charset="0"/>
              <a:buChar char="•"/>
              <a:defRPr>
                <a:latin typeface="+mn-lt"/>
              </a:defRPr>
            </a:lvl4pPr>
            <a:lvl5pPr marL="2057400" indent="-228600">
              <a:buFont typeface="Arial" panose="020B0604020202020204" pitchFamily="34" charset="0"/>
              <a:buChar char="•"/>
              <a:defRPr>
                <a:latin typeface="+mn-lt"/>
              </a:defRPr>
            </a:lvl5pPr>
          </a:lstStyle>
          <a:p>
            <a:pPr lvl="1"/>
            <a:r>
              <a:rPr lang="en-US" dirty="0"/>
              <a:t>Bulleted</a:t>
            </a:r>
          </a:p>
          <a:p>
            <a:pPr lvl="2"/>
            <a:r>
              <a:rPr lang="en-US" dirty="0"/>
              <a:t>Bulleted</a:t>
            </a:r>
          </a:p>
          <a:p>
            <a:pPr lvl="3"/>
            <a:r>
              <a:rPr lang="en-US" dirty="0"/>
              <a:t>Bulleted</a:t>
            </a:r>
          </a:p>
          <a:p>
            <a:pPr lvl="4"/>
            <a:r>
              <a:rPr lang="en-US" dirty="0"/>
              <a:t>Bulleted</a:t>
            </a:r>
          </a:p>
        </p:txBody>
      </p:sp>
      <p:sp>
        <p:nvSpPr>
          <p:cNvPr id="9"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10"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8371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1"/>
              </a:lnSpc>
              <a:defRPr sz="3733" b="1" baseline="0">
                <a:solidFill>
                  <a:srgbClr val="E25423"/>
                </a:solidFill>
                <a:effectLst/>
                <a:latin typeface="Calibri" pitchFamily="34" charset="0"/>
              </a:defRPr>
            </a:lvl1pPr>
          </a:lstStyle>
          <a:p>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D9531E"/>
                </a:solidFill>
                <a:effectLst/>
                <a:latin typeface="Calibri" pitchFamily="34" charset="0"/>
              </a:defRPr>
            </a:lvl1pPr>
            <a:lvl2pPr marL="609593" indent="0" algn="ctr">
              <a:buNone/>
              <a:defRPr>
                <a:solidFill>
                  <a:schemeClr val="tx1">
                    <a:tint val="75000"/>
                  </a:schemeClr>
                </a:solidFill>
              </a:defRPr>
            </a:lvl2pPr>
            <a:lvl3pPr marL="1219184" indent="0" algn="ctr">
              <a:buNone/>
              <a:defRPr>
                <a:solidFill>
                  <a:schemeClr val="tx1">
                    <a:tint val="75000"/>
                  </a:schemeClr>
                </a:solidFill>
              </a:defRPr>
            </a:lvl3pPr>
            <a:lvl4pPr marL="1828777" indent="0" algn="ctr">
              <a:buNone/>
              <a:defRPr>
                <a:solidFill>
                  <a:schemeClr val="tx1">
                    <a:tint val="75000"/>
                  </a:schemeClr>
                </a:solidFill>
              </a:defRPr>
            </a:lvl4pPr>
            <a:lvl5pPr marL="2438370" indent="0" algn="ctr">
              <a:buNone/>
              <a:defRPr>
                <a:solidFill>
                  <a:schemeClr val="tx1">
                    <a:tint val="75000"/>
                  </a:schemeClr>
                </a:solidFill>
              </a:defRPr>
            </a:lvl5pPr>
            <a:lvl6pPr marL="3047962" indent="0" algn="ctr">
              <a:buNone/>
              <a:defRPr>
                <a:solidFill>
                  <a:schemeClr val="tx1">
                    <a:tint val="75000"/>
                  </a:schemeClr>
                </a:solidFill>
              </a:defRPr>
            </a:lvl6pPr>
            <a:lvl7pPr marL="3657554" indent="0" algn="ctr">
              <a:buNone/>
              <a:defRPr>
                <a:solidFill>
                  <a:schemeClr val="tx1">
                    <a:tint val="75000"/>
                  </a:schemeClr>
                </a:solidFill>
              </a:defRPr>
            </a:lvl7pPr>
            <a:lvl8pPr marL="4267147" indent="0" algn="ctr">
              <a:buNone/>
              <a:defRPr>
                <a:solidFill>
                  <a:schemeClr val="tx1">
                    <a:tint val="75000"/>
                  </a:schemeClr>
                </a:solidFill>
              </a:defRPr>
            </a:lvl8pPr>
            <a:lvl9pPr marL="4876739"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1"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609600" y="120203"/>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413305443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1"/>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94" indent="-457194">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6009973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1"/>
              </a:lnSpc>
              <a:defRPr sz="3733" b="1" baseline="0">
                <a:solidFill>
                  <a:srgbClr val="E25423"/>
                </a:solidFill>
                <a:effectLst/>
                <a:latin typeface="Calibri" pitchFamily="34" charset="0"/>
              </a:defRPr>
            </a:lvl1pPr>
          </a:lstStyle>
          <a:p>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94" indent="-457194">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87" indent="-380994">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1">
                <a:solidFill>
                  <a:schemeClr val="accent4">
                    <a:lumMod val="75000"/>
                  </a:schemeClr>
                </a:solidFill>
              </a:defRPr>
            </a:lvl3pPr>
            <a:lvl4pPr>
              <a:buClr>
                <a:schemeClr val="bg1"/>
              </a:buClr>
              <a:buSzPct val="70000"/>
              <a:buFont typeface="Courier New" pitchFamily="49" charset="0"/>
              <a:buChar char="o"/>
              <a:defRPr sz="2401" baseline="0">
                <a:solidFill>
                  <a:schemeClr val="bg2"/>
                </a:solidFill>
              </a:defRPr>
            </a:lvl4pPr>
            <a:lvl5pPr>
              <a:buClr>
                <a:schemeClr val="bg1"/>
              </a:buClr>
              <a:buSzPct val="70000"/>
              <a:buFont typeface="Arial" pitchFamily="34" charset="0"/>
              <a:buChar char="•"/>
              <a:defRPr sz="2401">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94" indent="-457194">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87" indent="-380994">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1">
                <a:solidFill>
                  <a:schemeClr val="accent4">
                    <a:lumMod val="75000"/>
                  </a:schemeClr>
                </a:solidFill>
              </a:defRPr>
            </a:lvl3pPr>
            <a:lvl4pPr>
              <a:buClr>
                <a:schemeClr val="bg1"/>
              </a:buClr>
              <a:buSzPct val="70000"/>
              <a:buFont typeface="Courier New" pitchFamily="49" charset="0"/>
              <a:buChar char="o"/>
              <a:defRPr sz="2401" baseline="0">
                <a:solidFill>
                  <a:schemeClr val="bg2"/>
                </a:solidFill>
              </a:defRPr>
            </a:lvl4pPr>
            <a:lvl5pPr>
              <a:buClr>
                <a:schemeClr val="bg1"/>
              </a:buClr>
              <a:buSzPct val="70000"/>
              <a:buFont typeface="Arial" pitchFamily="34" charset="0"/>
              <a:buChar char="•"/>
              <a:defRPr sz="2401">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t="86991" b="-4866"/>
          <a:stretch/>
        </p:blipFill>
        <p:spPr>
          <a:xfrm>
            <a:off x="-2" y="6669114"/>
            <a:ext cx="12192003" cy="257577"/>
          </a:xfrm>
          <a:prstGeom prst="rect">
            <a:avLst/>
          </a:prstGeom>
        </p:spPr>
      </p:pic>
    </p:spTree>
    <p:extLst>
      <p:ext uri="{BB962C8B-B14F-4D97-AF65-F5344CB8AC3E}">
        <p14:creationId xmlns:p14="http://schemas.microsoft.com/office/powerpoint/2010/main" val="97725271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4" y="4467097"/>
            <a:ext cx="11059885"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609604" y="5900928"/>
            <a:ext cx="10363200" cy="568325"/>
          </a:xfrm>
          <a:prstGeom prst="rect">
            <a:avLst/>
          </a:prstGeom>
        </p:spPr>
        <p:txBody>
          <a:bodyPr anchor="b"/>
          <a:lstStyle>
            <a:lvl1pPr marL="0" indent="0" algn="l">
              <a:lnSpc>
                <a:spcPts val="2935"/>
              </a:lnSpc>
              <a:buNone/>
              <a:defRPr sz="2667" baseline="0">
                <a:solidFill>
                  <a:schemeClr val="bg2"/>
                </a:solidFill>
                <a:latin typeface="Calibri" pitchFamily="34" charset="0"/>
              </a:defRPr>
            </a:lvl1pPr>
            <a:lvl2pPr marL="609593" indent="0">
              <a:buNone/>
              <a:defRPr sz="2401">
                <a:solidFill>
                  <a:schemeClr val="tx1">
                    <a:tint val="75000"/>
                  </a:schemeClr>
                </a:solidFill>
              </a:defRPr>
            </a:lvl2pPr>
            <a:lvl3pPr marL="1219184" indent="0">
              <a:buNone/>
              <a:defRPr sz="2133">
                <a:solidFill>
                  <a:schemeClr val="tx1">
                    <a:tint val="75000"/>
                  </a:schemeClr>
                </a:solidFill>
              </a:defRPr>
            </a:lvl3pPr>
            <a:lvl4pPr marL="1828777" indent="0">
              <a:buNone/>
              <a:defRPr sz="1868">
                <a:solidFill>
                  <a:schemeClr val="tx1">
                    <a:tint val="75000"/>
                  </a:schemeClr>
                </a:solidFill>
              </a:defRPr>
            </a:lvl4pPr>
            <a:lvl5pPr marL="2438370" indent="0">
              <a:buNone/>
              <a:defRPr sz="1868">
                <a:solidFill>
                  <a:schemeClr val="tx1">
                    <a:tint val="75000"/>
                  </a:schemeClr>
                </a:solidFill>
              </a:defRPr>
            </a:lvl5pPr>
            <a:lvl6pPr marL="3047962" indent="0">
              <a:buNone/>
              <a:defRPr sz="1868">
                <a:solidFill>
                  <a:schemeClr val="tx1">
                    <a:tint val="75000"/>
                  </a:schemeClr>
                </a:solidFill>
              </a:defRPr>
            </a:lvl6pPr>
            <a:lvl7pPr marL="3657554" indent="0">
              <a:buNone/>
              <a:defRPr sz="1868">
                <a:solidFill>
                  <a:schemeClr val="tx1">
                    <a:tint val="75000"/>
                  </a:schemeClr>
                </a:solidFill>
              </a:defRPr>
            </a:lvl7pPr>
            <a:lvl8pPr marL="4267147" indent="0">
              <a:buNone/>
              <a:defRPr sz="1868">
                <a:solidFill>
                  <a:schemeClr val="tx1">
                    <a:tint val="75000"/>
                  </a:schemeClr>
                </a:solidFill>
              </a:defRPr>
            </a:lvl8pPr>
            <a:lvl9pPr marL="4876739" indent="0">
              <a:buNone/>
              <a:defRPr sz="1868">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05399555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a:t>Bottom band: OD</a:t>
            </a:r>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t="87742" b="-5052"/>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851460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_O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1" b="12824"/>
          <a:stretch/>
        </p:blipFill>
        <p:spPr>
          <a:xfrm>
            <a:off x="2" y="0"/>
            <a:ext cx="12210197" cy="1254035"/>
          </a:xfrm>
          <a:prstGeom prst="rect">
            <a:avLst/>
          </a:prstGeom>
        </p:spPr>
      </p:pic>
      <p:sp>
        <p:nvSpPr>
          <p:cNvPr id="11" name="Title 1"/>
          <p:cNvSpPr>
            <a:spLocks noGrp="1"/>
          </p:cNvSpPr>
          <p:nvPr>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r>
              <a:rPr lang="en-US"/>
              <a:t>Click to edit Master title style</a:t>
            </a:r>
            <a:endParaRPr lang="en-US" dirty="0"/>
          </a:p>
        </p:txBody>
      </p:sp>
      <p:sp>
        <p:nvSpPr>
          <p:cNvPr id="5" name="Subtitle 2"/>
          <p:cNvSpPr>
            <a:spLocks noGrp="1"/>
          </p:cNvSpPr>
          <p:nvPr>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Edit Master text styles</a:t>
            </a:r>
          </a:p>
        </p:txBody>
      </p:sp>
      <p:sp>
        <p:nvSpPr>
          <p:cNvPr id="10" name="TextBox 9"/>
          <p:cNvSpPr txBox="1"/>
          <p:nvPr/>
        </p:nvSpPr>
        <p:spPr>
          <a:xfrm>
            <a:off x="609600" y="12020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399574830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a:t>Bottom band: OD</a:t>
            </a:r>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t="87742" b="-5052"/>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14282335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spTree>
    <p:extLst>
      <p:ext uri="{BB962C8B-B14F-4D97-AF65-F5344CB8AC3E}">
        <p14:creationId xmlns:p14="http://schemas.microsoft.com/office/powerpoint/2010/main" val="2673868028"/>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0062391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LOSING_O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598083398"/>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Image only">
    <p:spTree>
      <p:nvGrpSpPr>
        <p:cNvPr id="1" name=""/>
        <p:cNvGrpSpPr/>
        <p:nvPr/>
      </p:nvGrpSpPr>
      <p:grpSpPr>
        <a:xfrm>
          <a:off x="0" y="0"/>
          <a:ext cx="0" cy="0"/>
          <a:chOff x="0" y="0"/>
          <a:chExt cx="0" cy="0"/>
        </a:xfrm>
      </p:grpSpPr>
      <p:sp>
        <p:nvSpPr>
          <p:cNvPr id="21" name="Slide Number Placeholder 3"/>
          <p:cNvSpPr>
            <a:spLocks noGrp="1"/>
          </p:cNvSpPr>
          <p:nvPr>
            <p:ph type="sldNum" sz="quarter" idx="18"/>
          </p:nvPr>
        </p:nvSpPr>
        <p:spPr>
          <a:xfrm>
            <a:off x="10810933" y="6255795"/>
            <a:ext cx="913481" cy="446432"/>
          </a:xfrm>
          <a:prstGeom prst="rect">
            <a:avLst/>
          </a:prstGeom>
        </p:spPr>
        <p:txBody>
          <a:bodyPr lIns="0" tIns="0" rIns="0" bIns="0" anchor="ctr"/>
          <a:lstStyle>
            <a:lvl1pPr algn="r">
              <a:defRPr sz="1400">
                <a:solidFill>
                  <a:schemeClr val="tx1"/>
                </a:solidFill>
                <a:latin typeface="Verdana"/>
                <a:cs typeface="Verdana"/>
              </a:defRPr>
            </a:lvl1pPr>
          </a:lstStyle>
          <a:p>
            <a:fld id="{7391EDBC-5481-E248-9D04-B6CCC7FAB9E3}" type="slidenum">
              <a:rPr lang="en-US" smtClean="0"/>
              <a:pPr/>
              <a:t>‹#›</a:t>
            </a:fld>
            <a:endParaRPr lang="en-US" dirty="0"/>
          </a:p>
        </p:txBody>
      </p:sp>
      <p:sp>
        <p:nvSpPr>
          <p:cNvPr id="9" name="Picture Placeholder 2" descr="Partner organization logo"/>
          <p:cNvSpPr>
            <a:spLocks noGrp="1"/>
          </p:cNvSpPr>
          <p:nvPr>
            <p:ph type="pic" sz="quarter" idx="21" hasCustomPrompt="1"/>
          </p:nvPr>
        </p:nvSpPr>
        <p:spPr>
          <a:xfrm>
            <a:off x="5539947" y="6180133"/>
            <a:ext cx="2181536" cy="617908"/>
          </a:xfrm>
          <a:prstGeom prst="rect">
            <a:avLst/>
          </a:prstGeom>
        </p:spPr>
        <p:txBody>
          <a:bodyPr vert="horz" anchor="ctr"/>
          <a:lstStyle>
            <a:lvl1pPr marL="0" indent="0" algn="ctr">
              <a:buNone/>
              <a:defRPr sz="1400"/>
            </a:lvl1pPr>
          </a:lstStyle>
          <a:p>
            <a:r>
              <a:rPr lang="en-US" dirty="0"/>
              <a:t>Insert partner organization logo</a:t>
            </a:r>
          </a:p>
        </p:txBody>
      </p:sp>
      <p:sp>
        <p:nvSpPr>
          <p:cNvPr id="8" name="Picture Placeholder 11" descr="Image"/>
          <p:cNvSpPr>
            <a:spLocks noGrp="1"/>
          </p:cNvSpPr>
          <p:nvPr>
            <p:ph type="pic" sz="quarter" idx="14" hasCustomPrompt="1"/>
          </p:nvPr>
        </p:nvSpPr>
        <p:spPr>
          <a:xfrm>
            <a:off x="493776" y="1572768"/>
            <a:ext cx="11204448" cy="3685032"/>
          </a:xfrm>
          <a:prstGeom prst="rect">
            <a:avLst/>
          </a:prstGeom>
        </p:spPr>
        <p:txBody>
          <a:bodyPr>
            <a:normAutofit/>
          </a:bodyPr>
          <a:lstStyle>
            <a:lvl1pPr marL="0" indent="0">
              <a:buNone/>
              <a:defRPr sz="2400">
                <a:latin typeface="Verdana"/>
                <a:cs typeface="Verdana"/>
              </a:defRPr>
            </a:lvl1pPr>
          </a:lstStyle>
          <a:p>
            <a:r>
              <a:rPr lang="en-US" dirty="0"/>
              <a:t>Click to add image</a:t>
            </a:r>
          </a:p>
        </p:txBody>
      </p:sp>
      <p:sp>
        <p:nvSpPr>
          <p:cNvPr id="7" name="Title 1"/>
          <p:cNvSpPr>
            <a:spLocks noGrp="1"/>
          </p:cNvSpPr>
          <p:nvPr>
            <p:ph type="title" hasCustomPrompt="1"/>
          </p:nvPr>
        </p:nvSpPr>
        <p:spPr>
          <a:xfrm>
            <a:off x="999347" y="131763"/>
            <a:ext cx="8025981" cy="797627"/>
          </a:xfrm>
          <a:prstGeom prst="rect">
            <a:avLst/>
          </a:prstGeom>
        </p:spPr>
        <p:txBody>
          <a:bodyPr anchor="ctr"/>
          <a:lstStyle>
            <a:lvl1pPr algn="l">
              <a:defRPr sz="2200">
                <a:solidFill>
                  <a:schemeClr val="bg1"/>
                </a:solidFill>
                <a:latin typeface="Verdana" charset="0"/>
                <a:ea typeface="Verdana" charset="0"/>
                <a:cs typeface="Verdana" charset="0"/>
              </a:defRPr>
            </a:lvl1pPr>
          </a:lstStyle>
          <a:p>
            <a:r>
              <a:rPr lang="en-US" dirty="0"/>
              <a:t>Click to add slide header</a:t>
            </a: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6991" b="-4866"/>
          <a:stretch/>
        </p:blipFill>
        <p:spPr>
          <a:xfrm>
            <a:off x="-1" y="6669114"/>
            <a:ext cx="12192001" cy="257577"/>
          </a:xfrm>
          <a:prstGeom prst="rect">
            <a:avLst/>
          </a:prstGeom>
        </p:spPr>
      </p:pic>
    </p:spTree>
    <p:extLst>
      <p:ext uri="{BB962C8B-B14F-4D97-AF65-F5344CB8AC3E}">
        <p14:creationId xmlns:p14="http://schemas.microsoft.com/office/powerpoint/2010/main" val="37817786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2800"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342891" indent="-342891">
              <a:buClr>
                <a:srgbClr val="E25423"/>
              </a:buClr>
              <a:buFont typeface="Wingdings" panose="05000000000000000000" pitchFamily="2" charset="2"/>
              <a:buChar char="§"/>
              <a:defRPr sz="2000">
                <a:solidFill>
                  <a:schemeClr val="accent4">
                    <a:lumMod val="75000"/>
                  </a:schemeClr>
                </a:solidFill>
              </a:defRPr>
            </a:lvl1pPr>
            <a:lvl2pPr>
              <a:buClr>
                <a:srgbClr val="8D8B00"/>
              </a:buClr>
              <a:defRPr sz="2000">
                <a:solidFill>
                  <a:schemeClr val="accent4">
                    <a:lumMod val="75000"/>
                  </a:schemeClr>
                </a:solidFill>
              </a:defRPr>
            </a:lvl2pPr>
            <a:lvl3pPr>
              <a:buClr>
                <a:srgbClr val="006A71"/>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06829282"/>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1"/>
            <a:ext cx="10972800" cy="1155779"/>
          </a:xfrm>
          <a:prstGeom prst="rect">
            <a:avLst/>
          </a:prstGeom>
        </p:spPr>
        <p:txBody>
          <a:bodyPr/>
          <a:lstStyle>
            <a:lvl1pPr algn="l">
              <a:lnSpc>
                <a:spcPts val="3000"/>
              </a:lnSpc>
              <a:defRPr sz="2800" b="1" baseline="0">
                <a:solidFill>
                  <a:srgbClr val="E25423"/>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000" b="1" baseline="0">
                <a:solidFill>
                  <a:srgbClr val="D9531E"/>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000"/>
              </a:lnSpc>
              <a:buNone/>
              <a:defRPr sz="180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120203"/>
            <a:ext cx="9204101" cy="369332"/>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40413552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2800"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8508"/>
          <a:stretch/>
        </p:blipFill>
        <p:spPr>
          <a:xfrm>
            <a:off x="0" y="6692414"/>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342900" indent="-342900">
              <a:buClr>
                <a:srgbClr val="E25423"/>
              </a:buClr>
              <a:buFont typeface="Wingdings" panose="05000000000000000000" pitchFamily="2" charset="2"/>
              <a:buChar char="§"/>
              <a:defRPr sz="2000">
                <a:solidFill>
                  <a:schemeClr val="accent4">
                    <a:lumMod val="75000"/>
                  </a:schemeClr>
                </a:solidFill>
              </a:defRPr>
            </a:lvl1pPr>
            <a:lvl2pPr>
              <a:buClr>
                <a:srgbClr val="8D8B00"/>
              </a:buClr>
              <a:defRPr sz="2000">
                <a:solidFill>
                  <a:schemeClr val="accent4">
                    <a:lumMod val="75000"/>
                  </a:schemeClr>
                </a:solidFill>
              </a:defRPr>
            </a:lvl2pPr>
            <a:lvl3pPr>
              <a:buClr>
                <a:srgbClr val="006A71"/>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8235602"/>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3000"/>
              </a:lnSpc>
              <a:defRPr sz="2800" b="1" baseline="0">
                <a:solidFill>
                  <a:srgbClr val="E25423"/>
                </a:solidFill>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2" y="1600201"/>
            <a:ext cx="5172892"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2"/>
          <p:cNvSpPr>
            <a:spLocks noGrp="1"/>
          </p:cNvSpPr>
          <p:nvPr>
            <p:ph idx="10"/>
          </p:nvPr>
        </p:nvSpPr>
        <p:spPr>
          <a:xfrm>
            <a:off x="6409510" y="1600201"/>
            <a:ext cx="5172892" cy="419100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t="86991" b="-4866"/>
          <a:stretch/>
        </p:blipFill>
        <p:spPr>
          <a:xfrm>
            <a:off x="-1" y="6669115"/>
            <a:ext cx="12192001" cy="257577"/>
          </a:xfrm>
          <a:prstGeom prst="rect">
            <a:avLst/>
          </a:prstGeom>
        </p:spPr>
      </p:pic>
    </p:spTree>
    <p:extLst>
      <p:ext uri="{BB962C8B-B14F-4D97-AF65-F5344CB8AC3E}">
        <p14:creationId xmlns:p14="http://schemas.microsoft.com/office/powerpoint/2010/main" val="93048091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4886877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609600" y="1600201"/>
            <a:ext cx="109728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609600" y="5791200"/>
            <a:ext cx="109728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371376574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dirty="0"/>
              <a:t>Bottom band: OD</a:t>
            </a:r>
          </a:p>
        </p:txBody>
      </p:sp>
      <p:pic>
        <p:nvPicPr>
          <p:cNvPr id="18" name="Picture 17"/>
          <p:cNvPicPr>
            <a:picLocks noChangeAspect="1"/>
          </p:cNvPicPr>
          <p:nvPr/>
        </p:nvPicPr>
        <p:blipFill rotWithShape="1">
          <a:blip r:embed="rId2" cstate="print">
            <a:extLst>
              <a:ext uri="{28A0092B-C50C-407E-A947-70E740481C1C}">
                <a14:useLocalDpi xmlns:a14="http://schemas.microsoft.com/office/drawing/2010/main" val="0"/>
              </a:ext>
            </a:extLst>
          </a:blip>
          <a:srcRect t="87742" b="-5052"/>
          <a:stretch/>
        </p:blipFill>
        <p:spPr>
          <a:xfrm>
            <a:off x="8585" y="6690957"/>
            <a:ext cx="12192001" cy="248992"/>
          </a:xfrm>
          <a:prstGeom prst="rect">
            <a:avLst/>
          </a:prstGeom>
        </p:spPr>
      </p:pic>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65315336"/>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Regular Layout">
    <p:spTree>
      <p:nvGrpSpPr>
        <p:cNvPr id="1" name=""/>
        <p:cNvGrpSpPr/>
        <p:nvPr/>
      </p:nvGrpSpPr>
      <p:grpSpPr>
        <a:xfrm>
          <a:off x="0" y="0"/>
          <a:ext cx="0" cy="0"/>
          <a:chOff x="0" y="0"/>
          <a:chExt cx="0" cy="0"/>
        </a:xfrm>
      </p:grpSpPr>
      <p:sp>
        <p:nvSpPr>
          <p:cNvPr id="2" name="Title 1"/>
          <p:cNvSpPr>
            <a:spLocks noGrp="1"/>
          </p:cNvSpPr>
          <p:nvPr>
            <p:ph type="title"/>
          </p:nvPr>
        </p:nvSpPr>
        <p:spPr>
          <a:xfrm>
            <a:off x="759396" y="1555813"/>
            <a:ext cx="8003604" cy="1325563"/>
          </a:xfrm>
        </p:spPr>
        <p:txBody>
          <a:bodyPr/>
          <a:lstStyle>
            <a:lvl1pPr>
              <a:defRPr b="1">
                <a:solidFill>
                  <a:srgbClr val="008296"/>
                </a:solidFill>
              </a:defRPr>
            </a:lvl1pPr>
          </a:lstStyle>
          <a:p>
            <a:r>
              <a:rPr lang="en-US" dirty="0"/>
              <a:t>Click to edit Master title style</a:t>
            </a:r>
          </a:p>
        </p:txBody>
      </p:sp>
      <p:sp>
        <p:nvSpPr>
          <p:cNvPr id="5" name="Content Placeholder 4"/>
          <p:cNvSpPr>
            <a:spLocks noGrp="1"/>
          </p:cNvSpPr>
          <p:nvPr>
            <p:ph sz="quarter" idx="10"/>
          </p:nvPr>
        </p:nvSpPr>
        <p:spPr>
          <a:xfrm>
            <a:off x="758824" y="2894076"/>
            <a:ext cx="9807575" cy="3011424"/>
          </a:xfrm>
        </p:spPr>
        <p:txBody>
          <a:bodyPr/>
          <a:lstStyle>
            <a:lvl1pPr marL="0">
              <a:spcBef>
                <a:spcPts val="600"/>
              </a:spcBef>
              <a:spcAft>
                <a:spcPts val="600"/>
              </a:spcAft>
              <a:defRPr sz="1800" b="1">
                <a:solidFill>
                  <a:srgbClr val="0065B2"/>
                </a:solidFill>
              </a:defRPr>
            </a:lvl1pPr>
            <a:lvl2pPr marL="0" indent="0">
              <a:spcBef>
                <a:spcPts val="600"/>
              </a:spcBef>
              <a:spcAft>
                <a:spcPts val="600"/>
              </a:spcAft>
              <a:buNone/>
              <a:defRPr sz="1400"/>
            </a:lvl2pPr>
            <a:lvl3pPr marL="285750" indent="-285750">
              <a:spcBef>
                <a:spcPts val="600"/>
              </a:spcBef>
              <a:spcAft>
                <a:spcPts val="600"/>
              </a:spcAft>
              <a:buFont typeface="Arial"/>
              <a:buChar char="•"/>
              <a:defRPr sz="1400"/>
            </a:lvl3pPr>
            <a:lvl4pPr marL="285750" indent="-285750">
              <a:spcBef>
                <a:spcPts val="600"/>
              </a:spcBef>
              <a:spcAft>
                <a:spcPts val="600"/>
              </a:spcAft>
              <a:buFont typeface="Arial"/>
              <a:buChar char="•"/>
              <a:defRPr sz="1400"/>
            </a:lvl4pPr>
            <a:lvl5pPr marL="1828800" indent="0">
              <a:buFont typeface="Arial"/>
              <a:buNone/>
              <a:defRPr/>
            </a:lvl5pPr>
          </a:lstStyle>
          <a:p>
            <a:pPr lvl="0"/>
            <a:r>
              <a:rPr lang="en-US" dirty="0"/>
              <a:t>Click to edit Master text styles</a:t>
            </a:r>
          </a:p>
          <a:p>
            <a:pPr lvl="1"/>
            <a:r>
              <a:rPr lang="en-US" dirty="0"/>
              <a:t>Third level</a:t>
            </a:r>
          </a:p>
          <a:p>
            <a:pPr lvl="2"/>
            <a:r>
              <a:rPr lang="en-US" dirty="0"/>
              <a:t>Fourth level</a:t>
            </a:r>
          </a:p>
          <a:p>
            <a:pPr lvl="3"/>
            <a:r>
              <a:rPr lang="en-US" dirty="0"/>
              <a:t>Fifth level</a:t>
            </a:r>
          </a:p>
        </p:txBody>
      </p:sp>
    </p:spTree>
    <p:extLst>
      <p:ext uri="{BB962C8B-B14F-4D97-AF65-F5344CB8AC3E}">
        <p14:creationId xmlns:p14="http://schemas.microsoft.com/office/powerpoint/2010/main" val="111643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5257800"/>
            <a:ext cx="10566400" cy="1600200"/>
          </a:xfrm>
          <a:prstGeom prst="rect">
            <a:avLst/>
          </a:prstGeom>
          <a:solidFill>
            <a:srgbClr val="0070C0"/>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ctrTitle" hasCustomPrompt="1"/>
          </p:nvPr>
        </p:nvSpPr>
        <p:spPr>
          <a:xfrm>
            <a:off x="1219200" y="1600200"/>
            <a:ext cx="8432800" cy="2743200"/>
          </a:xfrm>
        </p:spPr>
        <p:txBody>
          <a:bodyPr/>
          <a:lstStyle>
            <a:lvl1pPr algn="l">
              <a:defRPr>
                <a:latin typeface="Franklin Gothic Medium Cond" panose="020B0606030402020204" pitchFamily="34" charset="0"/>
              </a:defRPr>
            </a:lvl1pPr>
          </a:lstStyle>
          <a:p>
            <a:r>
              <a:rPr lang="en-US" dirty="0"/>
              <a:t>CLICK TO EDIT </a:t>
            </a:r>
            <a:br>
              <a:rPr lang="en-US" dirty="0"/>
            </a:br>
            <a:r>
              <a:rPr lang="en-US" dirty="0"/>
              <a:t>MASTER TITLE </a:t>
            </a:r>
            <a:br>
              <a:rPr lang="en-US" dirty="0"/>
            </a:br>
            <a:r>
              <a:rPr lang="en-US" dirty="0"/>
              <a:t>STYLE</a:t>
            </a:r>
          </a:p>
        </p:txBody>
      </p:sp>
      <p:sp>
        <p:nvSpPr>
          <p:cNvPr id="3" name="Subtitle 2"/>
          <p:cNvSpPr>
            <a:spLocks noGrp="1"/>
          </p:cNvSpPr>
          <p:nvPr>
            <p:ph type="subTitle" idx="1" hasCustomPrompt="1"/>
          </p:nvPr>
        </p:nvSpPr>
        <p:spPr>
          <a:xfrm>
            <a:off x="4876800" y="304800"/>
            <a:ext cx="6705600" cy="381000"/>
          </a:xfrm>
        </p:spPr>
        <p:txBody>
          <a:bodyPr>
            <a:normAutofit/>
          </a:bodyPr>
          <a:lstStyle>
            <a:lvl1pPr marL="0" indent="0" algn="ctr">
              <a:buNone/>
              <a:defRPr sz="1400" baseline="0">
                <a:solidFill>
                  <a:schemeClr val="accent6">
                    <a:lumMod val="75000"/>
                  </a:schemeClr>
                </a:solidFill>
                <a:latin typeface="Antique Olive Compac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400" dirty="0"/>
              <a:t>CALIFORNIA DEPARTMENT OF PUBLIC HEALTH </a:t>
            </a:r>
            <a:endParaRPr lang="en-US" dirty="0"/>
          </a:p>
        </p:txBody>
      </p:sp>
      <p:cxnSp>
        <p:nvCxnSpPr>
          <p:cNvPr id="8" name="Straight Connector 7"/>
          <p:cNvCxnSpPr/>
          <p:nvPr userDrawn="1"/>
        </p:nvCxnSpPr>
        <p:spPr>
          <a:xfrm flipH="1">
            <a:off x="7315200" y="762000"/>
            <a:ext cx="4876800" cy="0"/>
          </a:xfrm>
          <a:prstGeom prst="line">
            <a:avLst/>
          </a:prstGeom>
          <a:ln w="171450" cap="flat" cmpd="tri">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H="1">
            <a:off x="0" y="5181600"/>
            <a:ext cx="60960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13" name="Footer Placeholder 4"/>
          <p:cNvSpPr>
            <a:spLocks noGrp="1"/>
          </p:cNvSpPr>
          <p:nvPr>
            <p:ph type="ftr" sz="quarter" idx="11"/>
          </p:nvPr>
        </p:nvSpPr>
        <p:spPr>
          <a:xfrm>
            <a:off x="406400" y="5410200"/>
            <a:ext cx="3860800" cy="914400"/>
          </a:xfrm>
          <a:prstGeom prst="rect">
            <a:avLst/>
          </a:prstGeom>
        </p:spPr>
        <p:txBody>
          <a:bodyPr/>
          <a:lstStyle>
            <a:lvl1pPr algn="l">
              <a:defRPr b="1">
                <a:solidFill>
                  <a:schemeClr val="bg1"/>
                </a:solidFill>
              </a:defRPr>
            </a:lvl1pPr>
          </a:lstStyle>
          <a:p>
            <a:endParaRPr lang="en-US" dirty="0">
              <a:solidFill>
                <a:prstClr val="white"/>
              </a:solidFill>
            </a:endParaRPr>
          </a:p>
        </p:txBody>
      </p:sp>
    </p:spTree>
    <p:extLst>
      <p:ext uri="{BB962C8B-B14F-4D97-AF65-F5344CB8AC3E}">
        <p14:creationId xmlns:p14="http://schemas.microsoft.com/office/powerpoint/2010/main" val="10062582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62400" y="1905000"/>
            <a:ext cx="7416800" cy="1143000"/>
          </a:xfrm>
        </p:spPr>
        <p:txBody>
          <a:bodyPr>
            <a:noAutofit/>
          </a:bodyPr>
          <a:lstStyle>
            <a:lvl1pPr algn="l">
              <a:defRPr sz="4000"/>
            </a:lvl1pPr>
          </a:lstStyle>
          <a:p>
            <a:r>
              <a:rPr lang="en-US" dirty="0"/>
              <a:t>CLICK TO EDIT </a:t>
            </a:r>
            <a:br>
              <a:rPr lang="en-US" dirty="0"/>
            </a:br>
            <a:r>
              <a:rPr lang="en-US" dirty="0"/>
              <a:t>MASTER TITLE STYLE</a:t>
            </a:r>
          </a:p>
        </p:txBody>
      </p:sp>
      <p:sp>
        <p:nvSpPr>
          <p:cNvPr id="3" name="Content Placeholder 2"/>
          <p:cNvSpPr>
            <a:spLocks noGrp="1"/>
          </p:cNvSpPr>
          <p:nvPr>
            <p:ph idx="1"/>
          </p:nvPr>
        </p:nvSpPr>
        <p:spPr>
          <a:xfrm>
            <a:off x="1219200" y="3200401"/>
            <a:ext cx="8534400" cy="2925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0"/>
            <a:ext cx="10363200" cy="1600200"/>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8" name="Straight Connector 7"/>
          <p:cNvCxnSpPr/>
          <p:nvPr userDrawn="1"/>
        </p:nvCxnSpPr>
        <p:spPr>
          <a:xfrm flipH="1">
            <a:off x="0" y="5181600"/>
            <a:ext cx="1219200" cy="0"/>
          </a:xfrm>
          <a:prstGeom prst="line">
            <a:avLst/>
          </a:prstGeom>
          <a:ln w="171450" cap="flat" cmpd="tri">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10363200" y="1524000"/>
            <a:ext cx="1828800" cy="0"/>
          </a:xfrm>
          <a:prstGeom prst="line">
            <a:avLst/>
          </a:prstGeom>
          <a:ln w="171450" cap="flat" cmpd="tri">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11" name="Subtitle 2"/>
          <p:cNvSpPr>
            <a:spLocks noGrp="1"/>
          </p:cNvSpPr>
          <p:nvPr>
            <p:ph type="subTitle" idx="13" hasCustomPrompt="1"/>
          </p:nvPr>
        </p:nvSpPr>
        <p:spPr>
          <a:xfrm>
            <a:off x="591047" y="304800"/>
            <a:ext cx="6705600" cy="396498"/>
          </a:xfrm>
        </p:spPr>
        <p:txBody>
          <a:bodyPr>
            <a:normAutofit/>
          </a:bodyPr>
          <a:lstStyle>
            <a:lvl1pPr marL="0" indent="0" algn="ctr">
              <a:buNone/>
              <a:defRPr sz="1400" baseline="0">
                <a:solidFill>
                  <a:schemeClr val="bg1"/>
                </a:solidFill>
                <a:latin typeface="Antique Olive Compac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400" dirty="0"/>
              <a:t>CALIFORNIA DEPARTMENT OF PUBLIC HEALTH </a:t>
            </a:r>
            <a:endParaRPr lang="en-US" dirty="0"/>
          </a:p>
        </p:txBody>
      </p:sp>
    </p:spTree>
    <p:extLst>
      <p:ext uri="{BB962C8B-B14F-4D97-AF65-F5344CB8AC3E}">
        <p14:creationId xmlns:p14="http://schemas.microsoft.com/office/powerpoint/2010/main" val="41200620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19601"/>
            <a:ext cx="10009716" cy="13493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5" y="2906713"/>
            <a:ext cx="10009716" cy="1500187"/>
          </a:xfrm>
        </p:spPr>
        <p:txBody>
          <a:bodyPr anchor="b"/>
          <a:lstStyle>
            <a:lvl1pPr marL="0" indent="0">
              <a:buNone/>
              <a:defRPr sz="2000">
                <a:solidFill>
                  <a:schemeClr val="accent6">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Rectangle 6"/>
          <p:cNvSpPr/>
          <p:nvPr userDrawn="1"/>
        </p:nvSpPr>
        <p:spPr>
          <a:xfrm>
            <a:off x="1828799" y="0"/>
            <a:ext cx="10373532" cy="1600200"/>
          </a:xfrm>
          <a:prstGeom prst="rect">
            <a:avLst/>
          </a:prstGeom>
          <a:solidFill>
            <a:srgbClr val="0070C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8" name="Straight Connector 7"/>
          <p:cNvCxnSpPr/>
          <p:nvPr userDrawn="1"/>
        </p:nvCxnSpPr>
        <p:spPr>
          <a:xfrm flipH="1">
            <a:off x="10332" y="1524000"/>
            <a:ext cx="1818467" cy="0"/>
          </a:xfrm>
          <a:prstGeom prst="line">
            <a:avLst/>
          </a:prstGeom>
          <a:ln w="171450" cap="flat" cmpd="tri">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H="1">
            <a:off x="10972800" y="5181600"/>
            <a:ext cx="1219200" cy="0"/>
          </a:xfrm>
          <a:prstGeom prst="line">
            <a:avLst/>
          </a:prstGeom>
          <a:ln w="171450" cap="flat" cmpd="tri">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13" name="Subtitle 2"/>
          <p:cNvSpPr>
            <a:spLocks noGrp="1"/>
          </p:cNvSpPr>
          <p:nvPr>
            <p:ph type="subTitle" idx="13" hasCustomPrompt="1"/>
          </p:nvPr>
        </p:nvSpPr>
        <p:spPr>
          <a:xfrm>
            <a:off x="4876800" y="304800"/>
            <a:ext cx="6705600" cy="381000"/>
          </a:xfrm>
        </p:spPr>
        <p:txBody>
          <a:bodyPr anchor="ctr">
            <a:normAutofit/>
          </a:bodyPr>
          <a:lstStyle>
            <a:lvl1pPr marL="0" indent="0" algn="ctr">
              <a:buNone/>
              <a:defRPr sz="1400" baseline="0">
                <a:solidFill>
                  <a:schemeClr val="bg1"/>
                </a:solidFill>
                <a:latin typeface="Antique Olive Compac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400" dirty="0"/>
              <a:t>CALIFORNIA DEPARTMENT OF PUBLIC HEALTH </a:t>
            </a:r>
            <a:endParaRPr lang="en-US" dirty="0"/>
          </a:p>
        </p:txBody>
      </p:sp>
    </p:spTree>
    <p:extLst>
      <p:ext uri="{BB962C8B-B14F-4D97-AF65-F5344CB8AC3E}">
        <p14:creationId xmlns:p14="http://schemas.microsoft.com/office/powerpoint/2010/main" val="18682121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Text Placeholder 2"/>
          <p:cNvSpPr>
            <a:spLocks noGrp="1"/>
          </p:cNvSpPr>
          <p:nvPr>
            <p:ph type="body" idx="1" hasCustomPrompt="1"/>
          </p:nvPr>
        </p:nvSpPr>
        <p:spPr>
          <a:xfrm>
            <a:off x="609600" y="1535113"/>
            <a:ext cx="5386917" cy="639762"/>
          </a:xfrm>
        </p:spPr>
        <p:txBody>
          <a:bodyPr anchor="b">
            <a:noAutofit/>
          </a:bodyPr>
          <a:lstStyle>
            <a:lvl1pPr marL="0" indent="0">
              <a:buNone/>
              <a:defRPr sz="1800" b="0">
                <a:latin typeface="Antique Olive Co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2549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93368" y="1535113"/>
            <a:ext cx="5389033" cy="639762"/>
          </a:xfrm>
        </p:spPr>
        <p:txBody>
          <a:bodyPr anchor="b">
            <a:noAutofit/>
          </a:bodyPr>
          <a:lstStyle>
            <a:lvl1pPr marL="0" indent="0">
              <a:buNone/>
              <a:defRPr sz="1800" b="0" i="0">
                <a:latin typeface="Antique Olive Co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2549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userDrawn="1"/>
        </p:nvSpPr>
        <p:spPr>
          <a:xfrm>
            <a:off x="0" y="5257800"/>
            <a:ext cx="10566400" cy="1600200"/>
          </a:xfrm>
          <a:prstGeom prst="rect">
            <a:avLst/>
          </a:prstGeom>
          <a:solidFill>
            <a:srgbClr val="0070C0"/>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12" name="Straight Connector 11"/>
          <p:cNvCxnSpPr/>
          <p:nvPr userDrawn="1"/>
        </p:nvCxnSpPr>
        <p:spPr>
          <a:xfrm flipH="1">
            <a:off x="0" y="51816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13" name="Subtitle 2"/>
          <p:cNvSpPr>
            <a:spLocks noGrp="1"/>
          </p:cNvSpPr>
          <p:nvPr>
            <p:ph type="subTitle" idx="13" hasCustomPrompt="1"/>
          </p:nvPr>
        </p:nvSpPr>
        <p:spPr>
          <a:xfrm>
            <a:off x="508000" y="6172200"/>
            <a:ext cx="6807200" cy="396498"/>
          </a:xfrm>
        </p:spPr>
        <p:txBody>
          <a:bodyPr anchor="ctr">
            <a:normAutofit/>
          </a:bodyPr>
          <a:lstStyle>
            <a:lvl1pPr marL="0" indent="0" algn="ctr">
              <a:buNone/>
              <a:defRPr sz="1400" baseline="0">
                <a:solidFill>
                  <a:schemeClr val="bg1"/>
                </a:solidFill>
                <a:latin typeface="Antique Olive Compac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400" dirty="0"/>
              <a:t>CALIFORNIA DEPARTMENT OF PUBLIC HEALTH </a:t>
            </a:r>
            <a:endParaRPr lang="en-US" dirty="0"/>
          </a:p>
        </p:txBody>
      </p:sp>
    </p:spTree>
    <p:extLst>
      <p:ext uri="{BB962C8B-B14F-4D97-AF65-F5344CB8AC3E}">
        <p14:creationId xmlns:p14="http://schemas.microsoft.com/office/powerpoint/2010/main" val="20852066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hasCustomPrompt="1"/>
          </p:nvPr>
        </p:nvSpPr>
        <p:spPr>
          <a:xfrm>
            <a:off x="609600" y="274638"/>
            <a:ext cx="10972800" cy="868362"/>
          </a:xfrm>
        </p:spPr>
        <p:txBody>
          <a:bodyPr/>
          <a:lstStyle>
            <a:lvl1pPr>
              <a:defRPr>
                <a:solidFill>
                  <a:schemeClr val="bg1"/>
                </a:solidFill>
              </a:defRPr>
            </a:lvl1pPr>
          </a:lstStyle>
          <a:p>
            <a:r>
              <a:rPr lang="en-US" dirty="0"/>
              <a:t>CLICK TO EDIT MASTER TITLE STYLE</a:t>
            </a:r>
          </a:p>
        </p:txBody>
      </p:sp>
      <p:sp>
        <p:nvSpPr>
          <p:cNvPr id="6" name="Rectangle 5"/>
          <p:cNvSpPr/>
          <p:nvPr userDrawn="1"/>
        </p:nvSpPr>
        <p:spPr>
          <a:xfrm>
            <a:off x="0" y="5257800"/>
            <a:ext cx="10566400" cy="1600200"/>
          </a:xfrm>
          <a:prstGeom prst="rect">
            <a:avLst/>
          </a:prstGeom>
          <a:solidFill>
            <a:schemeClr val="accent6">
              <a:lumMod val="7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7" name="Straight Connector 6"/>
          <p:cNvCxnSpPr/>
          <p:nvPr userDrawn="1"/>
        </p:nvCxnSpPr>
        <p:spPr>
          <a:xfrm flipH="1">
            <a:off x="7315200" y="1524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0" y="5181600"/>
            <a:ext cx="4876800" cy="0"/>
          </a:xfrm>
          <a:prstGeom prst="line">
            <a:avLst/>
          </a:prstGeom>
          <a:ln w="171450" cap="flat" cmpd="tri">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0" name="Subtitle 2"/>
          <p:cNvSpPr>
            <a:spLocks noGrp="1"/>
          </p:cNvSpPr>
          <p:nvPr>
            <p:ph type="subTitle" idx="13" hasCustomPrompt="1"/>
          </p:nvPr>
        </p:nvSpPr>
        <p:spPr>
          <a:xfrm>
            <a:off x="508000" y="6172200"/>
            <a:ext cx="6807200" cy="396498"/>
          </a:xfrm>
        </p:spPr>
        <p:txBody>
          <a:bodyPr anchor="ctr">
            <a:normAutofit/>
          </a:bodyPr>
          <a:lstStyle>
            <a:lvl1pPr marL="0" indent="0" algn="ctr">
              <a:buNone/>
              <a:defRPr sz="1400" baseline="0">
                <a:solidFill>
                  <a:schemeClr val="bg1"/>
                </a:solidFill>
                <a:latin typeface="Antique Olive Compac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400" dirty="0"/>
              <a:t>CALIFORNIA DEPARTMENT OF PUBLIC HEALTH </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1"/>
            <a:ext cx="1219200" cy="652939"/>
          </a:xfrm>
          <a:prstGeom prst="rect">
            <a:avLst/>
          </a:prstGeom>
        </p:spPr>
      </p:pic>
    </p:spTree>
    <p:extLst>
      <p:ext uri="{BB962C8B-B14F-4D97-AF65-F5344CB8AC3E}">
        <p14:creationId xmlns:p14="http://schemas.microsoft.com/office/powerpoint/2010/main" val="18350764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631534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userDrawn="1"/>
        </p:nvSpPr>
        <p:spPr>
          <a:xfrm>
            <a:off x="0" y="0"/>
            <a:ext cx="10464800" cy="1567912"/>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cxnSp>
        <p:nvCxnSpPr>
          <p:cNvPr id="6" name="Straight Connector 5"/>
          <p:cNvCxnSpPr/>
          <p:nvPr userDrawn="1"/>
        </p:nvCxnSpPr>
        <p:spPr>
          <a:xfrm flipH="1">
            <a:off x="10464800" y="1524000"/>
            <a:ext cx="17272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9" name="Subtitle 2"/>
          <p:cNvSpPr>
            <a:spLocks noGrp="1"/>
          </p:cNvSpPr>
          <p:nvPr>
            <p:ph type="subTitle" idx="13" hasCustomPrompt="1"/>
          </p:nvPr>
        </p:nvSpPr>
        <p:spPr>
          <a:xfrm>
            <a:off x="450335" y="304800"/>
            <a:ext cx="6807200" cy="396498"/>
          </a:xfrm>
        </p:spPr>
        <p:txBody>
          <a:bodyPr anchor="ctr">
            <a:normAutofit/>
          </a:bodyPr>
          <a:lstStyle>
            <a:lvl1pPr marL="0" indent="0" algn="ctr">
              <a:buNone/>
              <a:defRPr sz="1400" baseline="0">
                <a:solidFill>
                  <a:schemeClr val="bg1"/>
                </a:solidFill>
                <a:latin typeface="Antique Olive Compac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1400" dirty="0"/>
              <a:t>CALIFORNIA DEPARTMENT OF PUBLIC HEALTH </a:t>
            </a:r>
            <a:endParaRPr lang="en-US" dirty="0"/>
          </a:p>
        </p:txBody>
      </p:sp>
    </p:spTree>
    <p:extLst>
      <p:ext uri="{BB962C8B-B14F-4D97-AF65-F5344CB8AC3E}">
        <p14:creationId xmlns:p14="http://schemas.microsoft.com/office/powerpoint/2010/main" val="20577992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73050"/>
            <a:ext cx="4011084"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273051"/>
            <a:ext cx="6815667" cy="57467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584700"/>
          </a:xfrm>
        </p:spPr>
        <p:txBody>
          <a:bodyPr>
            <a:normAutofit/>
          </a:bodyPr>
          <a:lstStyle>
            <a:lvl1pPr marL="0" indent="0">
              <a:buNone/>
              <a:defRPr sz="1600">
                <a:solidFill>
                  <a:schemeClr val="accent6">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8" name="Straight Connector 7"/>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9397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normAutofit/>
          </a:bodyPr>
          <a:lstStyle>
            <a:lvl1pPr marL="0" indent="0">
              <a:buNone/>
              <a:defRPr sz="1600">
                <a:solidFill>
                  <a:schemeClr val="accent6">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8" name="Straight Connector 7"/>
          <p:cNvCxnSpPr/>
          <p:nvPr userDrawn="1"/>
        </p:nvCxnSpPr>
        <p:spPr>
          <a:xfrm flipH="1">
            <a:off x="0" y="5181600"/>
            <a:ext cx="2336800" cy="0"/>
          </a:xfrm>
          <a:prstGeom prst="line">
            <a:avLst/>
          </a:prstGeom>
          <a:ln w="171450" cap="flat" cmpd="tri">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H="1">
            <a:off x="9753600" y="5181600"/>
            <a:ext cx="2438400" cy="0"/>
          </a:xfrm>
          <a:prstGeom prst="line">
            <a:avLst/>
          </a:prstGeom>
          <a:ln w="171450" cap="flat" cmpd="tri">
            <a:solidFill>
              <a:srgbClr val="0070C0"/>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5617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78285-518D-4624-B46A-8CFE42E736F5}"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cxnSp>
        <p:nvCxnSpPr>
          <p:cNvPr id="8" name="Straight Connector 7"/>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5860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78285-518D-4624-B46A-8CFE42E736F5}" type="slidenum">
              <a:rPr lang="en-US" smtClean="0"/>
              <a:t>‹#›</a:t>
            </a:fld>
            <a:endParaRPr lang="en-US"/>
          </a:p>
        </p:txBody>
      </p:sp>
      <p:cxnSp>
        <p:nvCxnSpPr>
          <p:cNvPr id="7" name="Straight Connector 6"/>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145444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78285-518D-4624-B46A-8CFE42E736F5}" type="slidenum">
              <a:rPr lang="en-US" smtClean="0"/>
              <a:t>‹#›</a:t>
            </a:fld>
            <a:endParaRPr lang="en-US"/>
          </a:p>
        </p:txBody>
      </p:sp>
      <p:cxnSp>
        <p:nvCxnSpPr>
          <p:cNvPr id="7" name="Straight Connector 6"/>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818782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78285-518D-4624-B46A-8CFE42E736F5}" type="slidenum">
              <a:rPr lang="en-US" smtClean="0"/>
              <a:t>‹#›</a:t>
            </a:fld>
            <a:endParaRPr lang="en-US"/>
          </a:p>
        </p:txBody>
      </p:sp>
      <p:cxnSp>
        <p:nvCxnSpPr>
          <p:cNvPr id="8" name="Straight Connector 7"/>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338875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D78285-518D-4624-B46A-8CFE42E736F5}" type="slidenum">
              <a:rPr lang="en-US" smtClean="0"/>
              <a:t>‹#›</a:t>
            </a:fld>
            <a:endParaRPr lang="en-US"/>
          </a:p>
        </p:txBody>
      </p:sp>
      <p:cxnSp>
        <p:nvCxnSpPr>
          <p:cNvPr id="10" name="Straight Connector 9"/>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767265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D78285-518D-4624-B46A-8CFE42E736F5}" type="slidenum">
              <a:rPr lang="en-US" smtClean="0"/>
              <a:t>‹#›</a:t>
            </a:fld>
            <a:endParaRPr lang="en-US"/>
          </a:p>
        </p:txBody>
      </p:sp>
      <p:cxnSp>
        <p:nvCxnSpPr>
          <p:cNvPr id="6" name="Straight Connector 5"/>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268751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D78285-518D-4624-B46A-8CFE42E736F5}" type="slidenum">
              <a:rPr lang="en-US" smtClean="0"/>
              <a:t>‹#›</a:t>
            </a:fld>
            <a:endParaRPr lang="en-US"/>
          </a:p>
        </p:txBody>
      </p:sp>
      <p:cxnSp>
        <p:nvCxnSpPr>
          <p:cNvPr id="5" name="Straight Connector 4"/>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648257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4673600" y="6376216"/>
            <a:ext cx="2844800" cy="365125"/>
          </a:xfrm>
        </p:spPr>
        <p:txBody>
          <a:bodyPr/>
          <a:lstStyle>
            <a:lvl1pPr algn="ctr">
              <a:defRPr>
                <a:latin typeface="Arial" panose="020B0604020202020204" pitchFamily="34" charset="0"/>
                <a:cs typeface="Arial" panose="020B0604020202020204" pitchFamily="34" charset="0"/>
              </a:defRPr>
            </a:lvl1pPr>
          </a:lstStyle>
          <a:p>
            <a:fld id="{8CD78285-518D-4624-B46A-8CFE42E736F5}" type="slidenum">
              <a:rPr lang="en-US" smtClean="0"/>
              <a:pPr/>
              <a:t>‹#›</a:t>
            </a:fld>
            <a:endParaRPr lang="en-US"/>
          </a:p>
        </p:txBody>
      </p:sp>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7924800" y="6356351"/>
            <a:ext cx="3860800" cy="365125"/>
          </a:xfrm>
        </p:spPr>
        <p:txBody>
          <a:bodyPr/>
          <a:lstStyle/>
          <a:p>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cxnSp>
        <p:nvCxnSpPr>
          <p:cNvPr id="9" name="Straight Connector 8"/>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2999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D78285-518D-4624-B46A-8CFE42E736F5}" type="slidenum">
              <a:rPr lang="en-US" smtClean="0"/>
              <a:t>‹#›</a:t>
            </a:fld>
            <a:endParaRPr lang="en-US"/>
          </a:p>
        </p:txBody>
      </p:sp>
      <p:cxnSp>
        <p:nvCxnSpPr>
          <p:cNvPr id="8" name="Straight Connector 7"/>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2233833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78285-518D-4624-B46A-8CFE42E736F5}" type="slidenum">
              <a:rPr lang="en-US" smtClean="0"/>
              <a:t>‹#›</a:t>
            </a:fld>
            <a:endParaRPr lang="en-US"/>
          </a:p>
        </p:txBody>
      </p:sp>
      <p:cxnSp>
        <p:nvCxnSpPr>
          <p:cNvPr id="7" name="Straight Connector 6"/>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8200470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D78285-518D-4624-B46A-8CFE42E736F5}" type="slidenum">
              <a:rPr lang="en-US" smtClean="0"/>
              <a:t>‹#›</a:t>
            </a:fld>
            <a:endParaRPr lang="en-US"/>
          </a:p>
        </p:txBody>
      </p:sp>
      <p:cxnSp>
        <p:nvCxnSpPr>
          <p:cNvPr id="7" name="Straight Connector 6"/>
          <p:cNvCxnSpPr/>
          <p:nvPr userDrawn="1"/>
        </p:nvCxnSpPr>
        <p:spPr>
          <a:xfrm flipH="1">
            <a:off x="0" y="6096000"/>
            <a:ext cx="4876800" cy="0"/>
          </a:xfrm>
          <a:prstGeom prst="line">
            <a:avLst/>
          </a:prstGeom>
          <a:ln w="171450" cap="flat" cmpd="tri">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529272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Slide Number Placeholder 22"/>
          <p:cNvSpPr>
            <a:spLocks noGrp="1"/>
          </p:cNvSpPr>
          <p:nvPr>
            <p:ph type="sldNum" sz="quarter" idx="10"/>
          </p:nvPr>
        </p:nvSpPr>
        <p:spPr/>
        <p:txBody>
          <a:bodyPr/>
          <a:lstStyle>
            <a:lvl1pPr>
              <a:defRPr/>
            </a:lvl1pPr>
          </a:lstStyle>
          <a:p>
            <a:fld id="{2FA38C86-2341-4CD6-A376-DD5AA75486DA}" type="slidenum">
              <a:rPr lang="en-US" altLang="en-US"/>
              <a:pPr/>
              <a:t>‹#›</a:t>
            </a:fld>
            <a:endParaRPr lang="en-US" altLang="en-US">
              <a:solidFill>
                <a:schemeClr val="bg1"/>
              </a:solidFill>
            </a:endParaRPr>
          </a:p>
        </p:txBody>
      </p:sp>
    </p:spTree>
    <p:extLst>
      <p:ext uri="{BB962C8B-B14F-4D97-AF65-F5344CB8AC3E}">
        <p14:creationId xmlns:p14="http://schemas.microsoft.com/office/powerpoint/2010/main" val="16081059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eattle Presentation 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09156" y="4957833"/>
            <a:ext cx="1364648" cy="1360159"/>
          </a:xfrm>
          <a:prstGeom prst="rect">
            <a:avLst/>
          </a:prstGeom>
        </p:spPr>
      </p:pic>
      <p:sp>
        <p:nvSpPr>
          <p:cNvPr id="13" name="Text Placeholder 9"/>
          <p:cNvSpPr>
            <a:spLocks noGrp="1"/>
          </p:cNvSpPr>
          <p:nvPr>
            <p:ph type="body" sz="quarter" idx="10" hasCustomPrompt="1"/>
          </p:nvPr>
        </p:nvSpPr>
        <p:spPr>
          <a:xfrm>
            <a:off x="4108451" y="5384799"/>
            <a:ext cx="7183664" cy="656281"/>
          </a:xfrm>
        </p:spPr>
        <p:txBody>
          <a:bodyPr>
            <a:normAutofit/>
          </a:bodyPr>
          <a:lstStyle>
            <a:lvl1pPr marL="0" indent="0">
              <a:lnSpc>
                <a:spcPct val="100000"/>
              </a:lnSpc>
              <a:spcBef>
                <a:spcPts val="0"/>
              </a:spcBef>
              <a:buNone/>
              <a:defRPr sz="3000" cap="all" baseline="0">
                <a:solidFill>
                  <a:srgbClr val="404040"/>
                </a:solidFill>
              </a:defRPr>
            </a:lvl1pPr>
          </a:lstStyle>
          <a:p>
            <a:pPr lvl="0"/>
            <a:r>
              <a:rPr lang="en-US" dirty="0"/>
              <a:t>PRESENTATION title</a:t>
            </a:r>
          </a:p>
        </p:txBody>
      </p:sp>
      <p:sp>
        <p:nvSpPr>
          <p:cNvPr id="10" name="Text Placeholder 2"/>
          <p:cNvSpPr>
            <a:spLocks noGrp="1"/>
          </p:cNvSpPr>
          <p:nvPr>
            <p:ph type="body" sz="quarter" idx="11" hasCustomPrompt="1"/>
          </p:nvPr>
        </p:nvSpPr>
        <p:spPr>
          <a:xfrm>
            <a:off x="4108451" y="5929203"/>
            <a:ext cx="7183664" cy="396875"/>
          </a:xfrm>
        </p:spPr>
        <p:txBody>
          <a:bodyPr>
            <a:normAutofit/>
          </a:bodyPr>
          <a:lstStyle>
            <a:lvl1pPr marL="0" indent="0">
              <a:buNone/>
              <a:defRPr sz="1800">
                <a:solidFill>
                  <a:schemeClr val="tx1">
                    <a:lumMod val="75000"/>
                    <a:lumOff val="25000"/>
                  </a:schemeClr>
                </a:solidFill>
              </a:defRPr>
            </a:lvl1pPr>
          </a:lstStyle>
          <a:p>
            <a:pPr lvl="0"/>
            <a:r>
              <a:rPr lang="en-US" dirty="0"/>
              <a:t>Washington State Department of Health</a:t>
            </a:r>
          </a:p>
        </p:txBody>
      </p:sp>
      <p:pic>
        <p:nvPicPr>
          <p:cNvPr id="7" name="Picture 6"/>
          <p:cNvPicPr>
            <a:picLocks noChangeAspect="1"/>
          </p:cNvPicPr>
          <p:nvPr userDrawn="1"/>
        </p:nvPicPr>
        <p:blipFill rotWithShape="1">
          <a:blip r:embed="rId3" cstate="print">
            <a:extLst>
              <a:ext uri="{28A0092B-C50C-407E-A947-70E740481C1C}">
                <a14:useLocalDpi xmlns:a14="http://schemas.microsoft.com/office/drawing/2010/main" val="0"/>
              </a:ext>
            </a:extLst>
          </a:blip>
          <a:srcRect t="25000"/>
          <a:stretch/>
        </p:blipFill>
        <p:spPr>
          <a:xfrm>
            <a:off x="0" y="1"/>
            <a:ext cx="12192000" cy="4572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612211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18" name="Text Placeholder 2"/>
          <p:cNvSpPr>
            <a:spLocks noGrp="1"/>
          </p:cNvSpPr>
          <p:nvPr userDrawn="1">
            <p:ph type="body" sz="quarter" idx="21" hasCustomPrompt="1"/>
          </p:nvPr>
        </p:nvSpPr>
        <p:spPr>
          <a:xfrm>
            <a:off x="-11081" y="673973"/>
            <a:ext cx="12191997" cy="482030"/>
          </a:xfrm>
        </p:spPr>
        <p:txBody>
          <a:bodyPr>
            <a:noAutofit/>
          </a:bodyPr>
          <a:lstStyle>
            <a:lvl1pPr marL="0" indent="0" algn="ctr">
              <a:buFont typeface="Arial" panose="020B0604020202020204" pitchFamily="34" charset="0"/>
              <a:buNone/>
              <a:defRPr sz="3000">
                <a:solidFill>
                  <a:schemeClr val="tx1">
                    <a:lumMod val="75000"/>
                    <a:lumOff val="25000"/>
                  </a:schemeClr>
                </a:solidFill>
              </a:defRPr>
            </a:lvl1pPr>
          </a:lstStyle>
          <a:p>
            <a:pPr lvl="0"/>
            <a:r>
              <a:rPr lang="en-US" dirty="0"/>
              <a:t>Blank Slide</a:t>
            </a:r>
          </a:p>
        </p:txBody>
      </p:sp>
      <p:cxnSp>
        <p:nvCxnSpPr>
          <p:cNvPr id="25" name="Straight Connector 24"/>
          <p:cNvCxnSpPr/>
          <p:nvPr userDrawn="1"/>
        </p:nvCxnSpPr>
        <p:spPr>
          <a:xfrm flipV="1">
            <a:off x="5763752" y="1246350"/>
            <a:ext cx="666664" cy="1369"/>
          </a:xfrm>
          <a:prstGeom prst="line">
            <a:avLst/>
          </a:prstGeom>
          <a:ln w="50800">
            <a:solidFill>
              <a:srgbClr val="57B6A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1065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Number List 2: Traditional">
    <p:spTree>
      <p:nvGrpSpPr>
        <p:cNvPr id="1" name=""/>
        <p:cNvGrpSpPr/>
        <p:nvPr/>
      </p:nvGrpSpPr>
      <p:grpSpPr>
        <a:xfrm>
          <a:off x="0" y="0"/>
          <a:ext cx="0" cy="0"/>
          <a:chOff x="0" y="0"/>
          <a:chExt cx="0" cy="0"/>
        </a:xfrm>
      </p:grpSpPr>
      <p:sp>
        <p:nvSpPr>
          <p:cNvPr id="7" name="Text Placeholder 2"/>
          <p:cNvSpPr>
            <a:spLocks noGrp="1"/>
          </p:cNvSpPr>
          <p:nvPr>
            <p:ph type="body" sz="quarter" idx="21" hasCustomPrompt="1"/>
          </p:nvPr>
        </p:nvSpPr>
        <p:spPr>
          <a:xfrm>
            <a:off x="-11081" y="673973"/>
            <a:ext cx="12191997" cy="482030"/>
          </a:xfrm>
        </p:spPr>
        <p:txBody>
          <a:bodyPr>
            <a:noAutofit/>
          </a:bodyPr>
          <a:lstStyle>
            <a:lvl1pPr marL="0" indent="0" algn="ctr">
              <a:buNone/>
              <a:defRPr sz="3000" baseline="0">
                <a:solidFill>
                  <a:schemeClr val="tx1">
                    <a:lumMod val="75000"/>
                    <a:lumOff val="25000"/>
                  </a:schemeClr>
                </a:solidFill>
              </a:defRPr>
            </a:lvl1pPr>
          </a:lstStyle>
          <a:p>
            <a:pPr lvl="0"/>
            <a:r>
              <a:rPr lang="en-US" dirty="0"/>
              <a:t>Number List 2: Traditional</a:t>
            </a:r>
          </a:p>
        </p:txBody>
      </p:sp>
      <p:cxnSp>
        <p:nvCxnSpPr>
          <p:cNvPr id="8" name="Straight Connector 7"/>
          <p:cNvCxnSpPr/>
          <p:nvPr userDrawn="1"/>
        </p:nvCxnSpPr>
        <p:spPr>
          <a:xfrm flipV="1">
            <a:off x="5763752" y="1246350"/>
            <a:ext cx="666664" cy="1369"/>
          </a:xfrm>
          <a:prstGeom prst="line">
            <a:avLst/>
          </a:prstGeom>
          <a:ln w="50800">
            <a:solidFill>
              <a:srgbClr val="57B6A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Text Placeholder 10"/>
          <p:cNvSpPr>
            <a:spLocks noGrp="1"/>
          </p:cNvSpPr>
          <p:nvPr>
            <p:ph type="body" sz="quarter" idx="22" hasCustomPrompt="1"/>
          </p:nvPr>
        </p:nvSpPr>
        <p:spPr>
          <a:xfrm>
            <a:off x="1077705" y="1606083"/>
            <a:ext cx="10059219" cy="4662833"/>
          </a:xfrm>
        </p:spPr>
        <p:txBody>
          <a:bodyPr/>
          <a:lstStyle>
            <a:lvl1pPr marL="290513" indent="-290513">
              <a:buClr>
                <a:srgbClr val="404040"/>
              </a:buClr>
              <a:buFont typeface="+mj-lt"/>
              <a:buAutoNum type="arabicPeriod"/>
              <a:tabLst/>
              <a:defRPr sz="1800"/>
            </a:lvl1pPr>
            <a:lvl2pPr marL="571500" indent="-290513">
              <a:buClr>
                <a:srgbClr val="404040"/>
              </a:buClr>
              <a:buFont typeface="+mj-lt"/>
              <a:buAutoNum type="alphaLcPeriod"/>
              <a:defRPr sz="1800"/>
            </a:lvl2pPr>
            <a:lvl3pPr marL="747713" indent="-228600">
              <a:buClr>
                <a:srgbClr val="404040"/>
              </a:buClr>
              <a:buFont typeface="+mj-lt"/>
              <a:buAutoNum type="romanLcPeriod"/>
              <a:defRPr sz="1600"/>
            </a:lvl3pPr>
          </a:lstStyle>
          <a:p>
            <a:pPr lvl="0"/>
            <a:r>
              <a:rPr lang="en-US" dirty="0"/>
              <a:t>First Level</a:t>
            </a:r>
          </a:p>
          <a:p>
            <a:pPr lvl="1"/>
            <a:r>
              <a:rPr lang="en-US" dirty="0"/>
              <a:t>Second level</a:t>
            </a:r>
          </a:p>
          <a:p>
            <a:pPr lvl="2"/>
            <a:r>
              <a:rPr lang="en-US" dirty="0"/>
              <a:t>Third level</a:t>
            </a:r>
          </a:p>
        </p:txBody>
      </p:sp>
    </p:spTree>
    <p:extLst>
      <p:ext uri="{BB962C8B-B14F-4D97-AF65-F5344CB8AC3E}">
        <p14:creationId xmlns:p14="http://schemas.microsoft.com/office/powerpoint/2010/main" val="14847398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ver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51745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Content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294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4.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7.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6.jpe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5.jpg"/><Relationship Id="rId5" Type="http://schemas.openxmlformats.org/officeDocument/2006/relationships/slideLayout" Target="../slideLayouts/slideLayout30.xml"/><Relationship Id="rId10" Type="http://schemas.openxmlformats.org/officeDocument/2006/relationships/theme" Target="../theme/theme6.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7.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10.png"/><Relationship Id="rId5" Type="http://schemas.openxmlformats.org/officeDocument/2006/relationships/slideLayout" Target="../slideLayouts/slideLayout58.xml"/><Relationship Id="rId10" Type="http://schemas.openxmlformats.org/officeDocument/2006/relationships/theme" Target="../theme/theme10.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2" Type="http://schemas.openxmlformats.org/officeDocument/2006/relationships/slideLayout" Target="../slideLayouts/slideLayout64.xml"/><Relationship Id="rId16" Type="http://schemas.openxmlformats.org/officeDocument/2006/relationships/theme" Target="../theme/theme11.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12.xml"/><Relationship Id="rId1" Type="http://schemas.openxmlformats.org/officeDocument/2006/relationships/slideLayout" Target="../slideLayouts/slideLayout78.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theme" Target="../theme/theme13.xml"/><Relationship Id="rId1"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101534561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ransition>
    <p:fade/>
  </p:transition>
  <p:hf hdr="0" ftr="0" dt="0"/>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136416269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1888106289"/>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422258547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5" r:id="rId5"/>
  </p:sldLayoutIdLst>
  <p:transition>
    <p:fade/>
  </p:transition>
  <p:hf hdr="0" ftr="0" dt="0"/>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1" y="1826685"/>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46049766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Lst>
  <p:transition>
    <p:fade/>
  </p:transition>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189" algn="ctr" rtl="0" eaLnBrk="1" fontAlgn="base" hangingPunct="1">
        <a:spcBef>
          <a:spcPct val="0"/>
        </a:spcBef>
        <a:spcAft>
          <a:spcPct val="0"/>
        </a:spcAft>
        <a:defRPr sz="4400">
          <a:solidFill>
            <a:schemeClr val="tx1"/>
          </a:solidFill>
          <a:latin typeface="Myriad Web Pro" panose="020B0503030403020204" pitchFamily="34" charset="0"/>
        </a:defRPr>
      </a:lvl6pPr>
      <a:lvl7pPr marL="914377" algn="ctr" rtl="0" eaLnBrk="1" fontAlgn="base" hangingPunct="1">
        <a:spcBef>
          <a:spcPct val="0"/>
        </a:spcBef>
        <a:spcAft>
          <a:spcPct val="0"/>
        </a:spcAft>
        <a:defRPr sz="4400">
          <a:solidFill>
            <a:schemeClr val="tx1"/>
          </a:solidFill>
          <a:latin typeface="Myriad Web Pro" panose="020B0503030403020204" pitchFamily="34" charset="0"/>
        </a:defRPr>
      </a:lvl7pPr>
      <a:lvl8pPr marL="1371566" algn="ctr" rtl="0" eaLnBrk="1" fontAlgn="base" hangingPunct="1">
        <a:spcBef>
          <a:spcPct val="0"/>
        </a:spcBef>
        <a:spcAft>
          <a:spcPct val="0"/>
        </a:spcAft>
        <a:defRPr sz="4400">
          <a:solidFill>
            <a:schemeClr val="tx1"/>
          </a:solidFill>
          <a:latin typeface="Myriad Web Pro" panose="020B0503030403020204" pitchFamily="34" charset="0"/>
        </a:defRPr>
      </a:lvl8pPr>
      <a:lvl9pPr marL="1828754"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342891" indent="-342891"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32" indent="-285744" algn="l" rtl="0" eaLnBrk="1" fontAlgn="base" hangingPunct="1">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2971" indent="-228594"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160" indent="-228594"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349" indent="-228594"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041" y="10049"/>
            <a:ext cx="12170664" cy="6839924"/>
          </a:xfrm>
          <a:prstGeom prst="rect">
            <a:avLst/>
          </a:prstGeom>
          <a:ln>
            <a:solidFill>
              <a:schemeClr val="tx1"/>
            </a:solidFill>
          </a:ln>
        </p:spPr>
      </p:pic>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475089" y="4845428"/>
            <a:ext cx="2360315" cy="971453"/>
          </a:xfrm>
          <a:prstGeom prst="rect">
            <a:avLst/>
          </a:prstGeom>
        </p:spPr>
      </p:pic>
      <p:sp>
        <p:nvSpPr>
          <p:cNvPr id="13" name="Rectangle 12"/>
          <p:cNvSpPr/>
          <p:nvPr userDrawn="1"/>
        </p:nvSpPr>
        <p:spPr>
          <a:xfrm>
            <a:off x="2852230" y="6055600"/>
            <a:ext cx="2885379" cy="276999"/>
          </a:xfrm>
          <a:prstGeom prst="rect">
            <a:avLst/>
          </a:prstGeom>
          <a:effectLst>
            <a:outerShdw blurRad="50800" dist="38100" dir="2700000" algn="tl" rotWithShape="0">
              <a:sysClr val="window" lastClr="FFFFFF">
                <a:alpha val="40000"/>
              </a:sys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20" normalizeH="0" baseline="0" noProof="0" dirty="0">
                <a:ln>
                  <a:noFill/>
                </a:ln>
                <a:solidFill>
                  <a:srgbClr val="036080"/>
                </a:solidFill>
                <a:effectLst/>
                <a:uLnTx/>
                <a:uFillTx/>
                <a:latin typeface="Montserrat"/>
              </a:rPr>
              <a:t>Helping People Live Better Lives.</a:t>
            </a:r>
          </a:p>
        </p:txBody>
      </p:sp>
      <p:sp>
        <p:nvSpPr>
          <p:cNvPr id="8" name="Slide Number Placeholder 3"/>
          <p:cNvSpPr txBox="1">
            <a:spLocks/>
          </p:cNvSpPr>
          <p:nvPr userDrawn="1"/>
        </p:nvSpPr>
        <p:spPr>
          <a:xfrm>
            <a:off x="9456174" y="6356350"/>
            <a:ext cx="2283542"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E7C557-6977-4010-A8B0-973A074F99DE}" type="slidenum">
              <a:rPr lang="en-US" sz="1100" smtClean="0"/>
              <a:pPr/>
              <a:t>‹#›</a:t>
            </a:fld>
            <a:endParaRPr lang="en-US" sz="1100" dirty="0"/>
          </a:p>
        </p:txBody>
      </p:sp>
      <p:sp>
        <p:nvSpPr>
          <p:cNvPr id="4" name="Title Placeholder 3"/>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Master title</a:t>
            </a:r>
          </a:p>
        </p:txBody>
      </p:sp>
    </p:spTree>
    <p:extLst>
      <p:ext uri="{BB962C8B-B14F-4D97-AF65-F5344CB8AC3E}">
        <p14:creationId xmlns:p14="http://schemas.microsoft.com/office/powerpoint/2010/main" val="761281560"/>
      </p:ext>
    </p:extLst>
  </p:cSld>
  <p:clrMap bg1="lt1" tx1="dk1" bg2="lt2" tx2="dk2" accent1="accent1" accent2="accent2" accent3="accent3" accent4="accent4" accent5="accent5" accent6="accent6" hlink="hlink" folHlink="folHlink"/>
  <p:sldLayoutIdLst>
    <p:sldLayoutId id="2147483745"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Lst>
  <p:txStyles>
    <p:titleStyle>
      <a:lvl1pPr algn="ctr" defTabSz="914400" rtl="0" eaLnBrk="1" latinLnBrk="0" hangingPunct="1">
        <a:lnSpc>
          <a:spcPct val="90000"/>
        </a:lnSpc>
        <a:spcBef>
          <a:spcPct val="0"/>
        </a:spcBef>
        <a:buNone/>
        <a:defRPr sz="4400" kern="1200">
          <a:solidFill>
            <a:srgbClr val="0360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3"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32665620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93" algn="ctr" rtl="0" fontAlgn="base">
        <a:spcBef>
          <a:spcPct val="0"/>
        </a:spcBef>
        <a:spcAft>
          <a:spcPct val="0"/>
        </a:spcAft>
        <a:defRPr sz="5867">
          <a:solidFill>
            <a:schemeClr val="tx1"/>
          </a:solidFill>
          <a:latin typeface="Myriad Web Pro" panose="020B0503030403020204" pitchFamily="34" charset="0"/>
        </a:defRPr>
      </a:lvl6pPr>
      <a:lvl7pPr marL="1219184" algn="ctr" rtl="0" fontAlgn="base">
        <a:spcBef>
          <a:spcPct val="0"/>
        </a:spcBef>
        <a:spcAft>
          <a:spcPct val="0"/>
        </a:spcAft>
        <a:defRPr sz="5867">
          <a:solidFill>
            <a:schemeClr val="tx1"/>
          </a:solidFill>
          <a:latin typeface="Myriad Web Pro" panose="020B0503030403020204" pitchFamily="34" charset="0"/>
        </a:defRPr>
      </a:lvl7pPr>
      <a:lvl8pPr marL="1828777" algn="ctr" rtl="0" fontAlgn="base">
        <a:spcBef>
          <a:spcPct val="0"/>
        </a:spcBef>
        <a:spcAft>
          <a:spcPct val="0"/>
        </a:spcAft>
        <a:defRPr sz="5867">
          <a:solidFill>
            <a:schemeClr val="tx1"/>
          </a:solidFill>
          <a:latin typeface="Myriad Web Pro" panose="020B0503030403020204" pitchFamily="34" charset="0"/>
        </a:defRPr>
      </a:lvl8pPr>
      <a:lvl9pPr marL="2438370" algn="ctr" rtl="0" fontAlgn="base">
        <a:spcBef>
          <a:spcPct val="0"/>
        </a:spcBef>
        <a:spcAft>
          <a:spcPct val="0"/>
        </a:spcAft>
        <a:defRPr sz="5867">
          <a:solidFill>
            <a:schemeClr val="tx1"/>
          </a:solidFill>
          <a:latin typeface="Myriad Web Pro" panose="020B0503030403020204" pitchFamily="34" charset="0"/>
        </a:defRPr>
      </a:lvl9pPr>
    </p:titleStyle>
    <p:bodyStyle>
      <a:lvl1pPr marL="457194" indent="-457194"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87" indent="-380994"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82" indent="-304798"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75" indent="-304798"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67" indent="-304798"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59" indent="-304798" algn="l" defTabSz="1219184"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52" indent="-304798" algn="l" defTabSz="1219184"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944" indent="-304798" algn="l" defTabSz="1219184"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536" indent="-304798" algn="l" defTabSz="1219184"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84" rtl="0" eaLnBrk="1" latinLnBrk="0" hangingPunct="1">
        <a:defRPr sz="2401" kern="1200">
          <a:solidFill>
            <a:schemeClr val="tx1"/>
          </a:solidFill>
          <a:latin typeface="+mn-lt"/>
          <a:ea typeface="+mn-ea"/>
          <a:cs typeface="+mn-cs"/>
        </a:defRPr>
      </a:lvl1pPr>
      <a:lvl2pPr marL="609593" algn="l" defTabSz="1219184" rtl="0" eaLnBrk="1" latinLnBrk="0" hangingPunct="1">
        <a:defRPr sz="2401" kern="1200">
          <a:solidFill>
            <a:schemeClr val="tx1"/>
          </a:solidFill>
          <a:latin typeface="+mn-lt"/>
          <a:ea typeface="+mn-ea"/>
          <a:cs typeface="+mn-cs"/>
        </a:defRPr>
      </a:lvl2pPr>
      <a:lvl3pPr marL="1219184" algn="l" defTabSz="1219184" rtl="0" eaLnBrk="1" latinLnBrk="0" hangingPunct="1">
        <a:defRPr sz="2401" kern="1200">
          <a:solidFill>
            <a:schemeClr val="tx1"/>
          </a:solidFill>
          <a:latin typeface="+mn-lt"/>
          <a:ea typeface="+mn-ea"/>
          <a:cs typeface="+mn-cs"/>
        </a:defRPr>
      </a:lvl3pPr>
      <a:lvl4pPr marL="1828777" algn="l" defTabSz="1219184" rtl="0" eaLnBrk="1" latinLnBrk="0" hangingPunct="1">
        <a:defRPr sz="2401" kern="1200">
          <a:solidFill>
            <a:schemeClr val="tx1"/>
          </a:solidFill>
          <a:latin typeface="+mn-lt"/>
          <a:ea typeface="+mn-ea"/>
          <a:cs typeface="+mn-cs"/>
        </a:defRPr>
      </a:lvl4pPr>
      <a:lvl5pPr marL="2438370" algn="l" defTabSz="1219184" rtl="0" eaLnBrk="1" latinLnBrk="0" hangingPunct="1">
        <a:defRPr sz="2401" kern="1200">
          <a:solidFill>
            <a:schemeClr val="tx1"/>
          </a:solidFill>
          <a:latin typeface="+mn-lt"/>
          <a:ea typeface="+mn-ea"/>
          <a:cs typeface="+mn-cs"/>
        </a:defRPr>
      </a:lvl5pPr>
      <a:lvl6pPr marL="3047962" algn="l" defTabSz="1219184" rtl="0" eaLnBrk="1" latinLnBrk="0" hangingPunct="1">
        <a:defRPr sz="2401" kern="1200">
          <a:solidFill>
            <a:schemeClr val="tx1"/>
          </a:solidFill>
          <a:latin typeface="+mn-lt"/>
          <a:ea typeface="+mn-ea"/>
          <a:cs typeface="+mn-cs"/>
        </a:defRPr>
      </a:lvl6pPr>
      <a:lvl7pPr marL="3657554" algn="l" defTabSz="1219184" rtl="0" eaLnBrk="1" latinLnBrk="0" hangingPunct="1">
        <a:defRPr sz="2401" kern="1200">
          <a:solidFill>
            <a:schemeClr val="tx1"/>
          </a:solidFill>
          <a:latin typeface="+mn-lt"/>
          <a:ea typeface="+mn-ea"/>
          <a:cs typeface="+mn-cs"/>
        </a:defRPr>
      </a:lvl7pPr>
      <a:lvl8pPr marL="4267147" algn="l" defTabSz="1219184" rtl="0" eaLnBrk="1" latinLnBrk="0" hangingPunct="1">
        <a:defRPr sz="2401" kern="1200">
          <a:solidFill>
            <a:schemeClr val="tx1"/>
          </a:solidFill>
          <a:latin typeface="+mn-lt"/>
          <a:ea typeface="+mn-ea"/>
          <a:cs typeface="+mn-cs"/>
        </a:defRPr>
      </a:lvl8pPr>
      <a:lvl9pPr marL="4876739" algn="l" defTabSz="1219184" rtl="0" eaLnBrk="1" latinLnBrk="0" hangingPunct="1">
        <a:defRPr sz="2401"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1607401782"/>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5"/>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1074047698"/>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Lst>
  <p:transition>
    <p:fade/>
  </p:transition>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Myriad Web Pro" panose="020B0503030403020204" pitchFamily="34" charset="0"/>
        </a:defRPr>
      </a:lvl2pPr>
      <a:lvl3pPr algn="ctr" rtl="0" eaLnBrk="1" fontAlgn="base" hangingPunct="1">
        <a:spcBef>
          <a:spcPct val="0"/>
        </a:spcBef>
        <a:spcAft>
          <a:spcPct val="0"/>
        </a:spcAft>
        <a:defRPr sz="4400">
          <a:solidFill>
            <a:schemeClr val="tx1"/>
          </a:solidFill>
          <a:latin typeface="Myriad Web Pro" panose="020B0503030403020204" pitchFamily="34" charset="0"/>
        </a:defRPr>
      </a:lvl3pPr>
      <a:lvl4pPr algn="ctr" rtl="0" eaLnBrk="1" fontAlgn="base" hangingPunct="1">
        <a:spcBef>
          <a:spcPct val="0"/>
        </a:spcBef>
        <a:spcAft>
          <a:spcPct val="0"/>
        </a:spcAft>
        <a:defRPr sz="4400">
          <a:solidFill>
            <a:schemeClr val="tx1"/>
          </a:solidFill>
          <a:latin typeface="Myriad Web Pro" panose="020B0503030403020204" pitchFamily="34" charset="0"/>
        </a:defRPr>
      </a:lvl4pPr>
      <a:lvl5pPr algn="ctr" rtl="0" eaLnBrk="1" fontAlgn="base" hangingPunct="1">
        <a:spcBef>
          <a:spcPct val="0"/>
        </a:spcBef>
        <a:spcAft>
          <a:spcPct val="0"/>
        </a:spcAft>
        <a:defRPr sz="4400">
          <a:solidFill>
            <a:schemeClr val="tx1"/>
          </a:solidFill>
          <a:latin typeface="Myriad Web Pro" panose="020B0503030403020204" pitchFamily="34" charset="0"/>
        </a:defRPr>
      </a:lvl5pPr>
      <a:lvl6pPr marL="457200" algn="ctr" rtl="0" eaLnBrk="1" fontAlgn="base" hangingPunct="1">
        <a:spcBef>
          <a:spcPct val="0"/>
        </a:spcBef>
        <a:spcAft>
          <a:spcPct val="0"/>
        </a:spcAft>
        <a:defRPr sz="4400">
          <a:solidFill>
            <a:schemeClr val="tx1"/>
          </a:solidFill>
          <a:latin typeface="Myriad Web Pro" panose="020B0503030403020204" pitchFamily="34" charset="0"/>
        </a:defRPr>
      </a:lvl6pPr>
      <a:lvl7pPr marL="914400" algn="ctr" rtl="0" eaLnBrk="1" fontAlgn="base" hangingPunct="1">
        <a:spcBef>
          <a:spcPct val="0"/>
        </a:spcBef>
        <a:spcAft>
          <a:spcPct val="0"/>
        </a:spcAft>
        <a:defRPr sz="4400">
          <a:solidFill>
            <a:schemeClr val="tx1"/>
          </a:solidFill>
          <a:latin typeface="Myriad Web Pro" panose="020B0503030403020204" pitchFamily="34" charset="0"/>
        </a:defRPr>
      </a:lvl7pPr>
      <a:lvl8pPr marL="1371600" algn="ctr" rtl="0" eaLnBrk="1" fontAlgn="base" hangingPunct="1">
        <a:spcBef>
          <a:spcPct val="0"/>
        </a:spcBef>
        <a:spcAft>
          <a:spcPct val="0"/>
        </a:spcAft>
        <a:defRPr sz="4400">
          <a:solidFill>
            <a:schemeClr val="tx1"/>
          </a:solidFill>
          <a:latin typeface="Myriad Web Pro" panose="020B0503030403020204" pitchFamily="34" charset="0"/>
        </a:defRPr>
      </a:lvl8pPr>
      <a:lvl9pPr marL="1828800" algn="ctr" rtl="0" eaLnBrk="1" fontAlgn="base" hangingPunct="1">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871200" y="6096000"/>
            <a:ext cx="1219200" cy="652938"/>
          </a:xfrm>
          <a:prstGeom prst="rect">
            <a:avLst/>
          </a:prstGeom>
          <a:effectLst>
            <a:outerShdw blurRad="63500" sx="102000" sy="102000" algn="ctr" rotWithShape="0">
              <a:prstClr val="black">
                <a:alpha val="40000"/>
              </a:prstClr>
            </a:outerShdw>
          </a:effectLst>
        </p:spPr>
      </p:pic>
      <p:sp>
        <p:nvSpPr>
          <p:cNvPr id="4" name="Slide Number Placeholder 3"/>
          <p:cNvSpPr>
            <a:spLocks noGrp="1"/>
          </p:cNvSpPr>
          <p:nvPr>
            <p:ph type="sldNum" sz="quarter" idx="4"/>
          </p:nvPr>
        </p:nvSpPr>
        <p:spPr>
          <a:xfrm>
            <a:off x="406400" y="6324601"/>
            <a:ext cx="28448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41267494-CEAF-44DF-8743-BE3C0CAF19B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56565379"/>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Lst>
  <p:hf hdr="0" ftr="0" dt="0"/>
  <p:txStyles>
    <p:titleStyle>
      <a:lvl1pPr algn="ctr" defTabSz="914400" rtl="0" eaLnBrk="1" latinLnBrk="0" hangingPunct="1">
        <a:spcBef>
          <a:spcPct val="0"/>
        </a:spcBef>
        <a:buNone/>
        <a:defRPr sz="4400" kern="1200" baseline="0">
          <a:solidFill>
            <a:schemeClr val="tx2">
              <a:lumMod val="75000"/>
            </a:schemeClr>
          </a:solidFill>
          <a:latin typeface="Franklin Gothic Medium Cond" panose="020B06060304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accent6">
              <a:lumMod val="7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673600" y="6356969"/>
            <a:ext cx="284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fld id="{8CD78285-518D-4624-B46A-8CFE42E736F5}" type="slidenum">
              <a:rPr lang="en-US" smtClean="0"/>
              <a:pPr/>
              <a:t>‹#›</a:t>
            </a:fld>
            <a:endParaRPr lang="en-US"/>
          </a:p>
        </p:txBody>
      </p:sp>
    </p:spTree>
    <p:extLst>
      <p:ext uri="{BB962C8B-B14F-4D97-AF65-F5344CB8AC3E}">
        <p14:creationId xmlns:p14="http://schemas.microsoft.com/office/powerpoint/2010/main" val="364841132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NYSOOH_DOH_rgb.jpg"/>
          <p:cNvPicPr>
            <a:picLocks noChangeAspect="1"/>
          </p:cNvPicPr>
          <p:nvPr userDrawn="1"/>
        </p:nvPicPr>
        <p:blipFill>
          <a:blip r:embed="rId3">
            <a:alphaModFix/>
            <a:extLst>
              <a:ext uri="{28A0092B-C50C-407E-A947-70E740481C1C}">
                <a14:useLocalDpi xmlns:a14="http://schemas.microsoft.com/office/drawing/2010/main" val="0"/>
              </a:ext>
            </a:extLst>
          </a:blip>
          <a:stretch>
            <a:fillRect/>
          </a:stretch>
        </p:blipFill>
        <p:spPr>
          <a:xfrm>
            <a:off x="711201" y="482602"/>
            <a:ext cx="4876800" cy="1096423"/>
          </a:xfrm>
          <a:prstGeom prst="rect">
            <a:avLst/>
          </a:prstGeom>
        </p:spPr>
      </p:pic>
      <p:sp>
        <p:nvSpPr>
          <p:cNvPr id="4" name="Date Placeholder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9AE51E1D-7280-49D6-A2E2-CE63FE17EF16}" type="datetimeFigureOut">
              <a:rPr lang="en-US" smtClean="0"/>
              <a:t>3/29/2018</a:t>
            </a:fld>
            <a:endParaRPr lang="en-US" dirty="0"/>
          </a:p>
        </p:txBody>
      </p:sp>
      <p:sp>
        <p:nvSpPr>
          <p:cNvPr id="5" name="Footer Placeholder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8BACAC6D-BD82-4571-9E34-C1EFF11A946D}" type="slidenum">
              <a:rPr lang="en-US" smtClean="0"/>
              <a:t>‹#›</a:t>
            </a:fld>
            <a:endParaRPr lang="en-US" dirty="0"/>
          </a:p>
        </p:txBody>
      </p:sp>
      <p:sp>
        <p:nvSpPr>
          <p:cNvPr id="7" name="Rectangle 6"/>
          <p:cNvSpPr/>
          <p:nvPr userDrawn="1"/>
        </p:nvSpPr>
        <p:spPr>
          <a:xfrm>
            <a:off x="0" y="4953000"/>
            <a:ext cx="12192000" cy="19812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Rectangle 7"/>
          <p:cNvSpPr/>
          <p:nvPr userDrawn="1"/>
        </p:nvSpPr>
        <p:spPr>
          <a:xfrm>
            <a:off x="0" y="4953000"/>
            <a:ext cx="12192000" cy="101600"/>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Date Placeholder 1"/>
          <p:cNvSpPr txBox="1">
            <a:spLocks/>
          </p:cNvSpPr>
          <p:nvPr userDrawn="1"/>
        </p:nvSpPr>
        <p:spPr>
          <a:xfrm>
            <a:off x="609600" y="5257800"/>
            <a:ext cx="2844800" cy="365125"/>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867" smtClean="0">
                <a:solidFill>
                  <a:schemeClr val="bg1"/>
                </a:solidFill>
              </a:rPr>
              <a:pPr/>
              <a:t>March 29, 2018</a:t>
            </a:fld>
            <a:endParaRPr lang="en-US" sz="1867" dirty="0">
              <a:solidFill>
                <a:schemeClr val="bg1"/>
              </a:solidFill>
            </a:endParaRPr>
          </a:p>
        </p:txBody>
      </p:sp>
    </p:spTree>
    <p:extLst>
      <p:ext uri="{BB962C8B-B14F-4D97-AF65-F5344CB8AC3E}">
        <p14:creationId xmlns:p14="http://schemas.microsoft.com/office/powerpoint/2010/main" val="82236104"/>
      </p:ext>
    </p:extLst>
  </p:cSld>
  <p:clrMap bg1="lt1" tx1="dk1" bg2="lt2" tx2="dk2" accent1="accent1" accent2="accent2" accent3="accent3" accent4="accent4" accent5="accent5" accent6="accent6" hlink="hlink" folHlink="folHlink"/>
  <p:sldLayoutIdLst>
    <p:sldLayoutId id="2147483816" r:id="rId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NYSOOH_DOH_rgb.jpg"/>
          <p:cNvPicPr>
            <a:picLocks noChangeAspect="1"/>
          </p:cNvPicPr>
          <p:nvPr userDrawn="1"/>
        </p:nvPicPr>
        <p:blipFill>
          <a:blip r:embed="rId3" cstate="print">
            <a:alphaModFix/>
            <a:extLst>
              <a:ext uri="{28A0092B-C50C-407E-A947-70E740481C1C}">
                <a14:useLocalDpi xmlns:a14="http://schemas.microsoft.com/office/drawing/2010/main" val="0"/>
              </a:ext>
            </a:extLst>
          </a:blip>
          <a:stretch>
            <a:fillRect/>
          </a:stretch>
        </p:blipFill>
        <p:spPr>
          <a:xfrm>
            <a:off x="9462122" y="6029787"/>
            <a:ext cx="2221879" cy="499532"/>
          </a:xfrm>
          <a:prstGeom prst="rect">
            <a:avLst/>
          </a:prstGeom>
        </p:spPr>
      </p:pic>
      <p:sp>
        <p:nvSpPr>
          <p:cNvPr id="22" name="Rectangle 21"/>
          <p:cNvSpPr/>
          <p:nvPr userDrawn="1"/>
        </p:nvSpPr>
        <p:spPr>
          <a:xfrm>
            <a:off x="0" y="83126"/>
            <a:ext cx="12192000" cy="399473"/>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Date Placeholder 1"/>
          <p:cNvSpPr txBox="1">
            <a:spLocks/>
          </p:cNvSpPr>
          <p:nvPr userDrawn="1"/>
        </p:nvSpPr>
        <p:spPr>
          <a:xfrm>
            <a:off x="203200" y="117474"/>
            <a:ext cx="2844800" cy="365125"/>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140F40-957F-429B-BF36-B42CA41DE130}" type="datetime4">
              <a:rPr lang="en-US" sz="1600" smtClean="0"/>
              <a:pPr/>
              <a:t>March 29, 2018</a:t>
            </a:fld>
            <a:endParaRPr lang="en-US" sz="1600" dirty="0"/>
          </a:p>
        </p:txBody>
      </p:sp>
      <p:sp>
        <p:nvSpPr>
          <p:cNvPr id="24" name="Slide Number Placeholder 3"/>
          <p:cNvSpPr txBox="1">
            <a:spLocks/>
          </p:cNvSpPr>
          <p:nvPr userDrawn="1"/>
        </p:nvSpPr>
        <p:spPr>
          <a:xfrm>
            <a:off x="11074400" y="117474"/>
            <a:ext cx="914400" cy="365125"/>
          </a:xfrm>
          <a:prstGeom prst="rect">
            <a:avLst/>
          </a:prstGeom>
        </p:spPr>
        <p:txBody>
          <a:bodyPr/>
          <a:lstStyle>
            <a:defPPr>
              <a:defRPr lang="en-US"/>
            </a:defPPr>
            <a:lvl1pPr marL="0" algn="l" defTabSz="914400" rtl="0" eaLnBrk="1" latinLnBrk="0" hangingPunct="1">
              <a:defRPr sz="18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F52EC2-2C0B-4C03-9888-0B25156ED88D}" type="slidenum">
              <a:rPr lang="en-US" sz="1600" smtClean="0"/>
              <a:pPr/>
              <a:t>‹#›</a:t>
            </a:fld>
            <a:endParaRPr lang="en-US" sz="1600" dirty="0"/>
          </a:p>
        </p:txBody>
      </p:sp>
      <p:sp>
        <p:nvSpPr>
          <p:cNvPr id="25" name="Rectangle 24"/>
          <p:cNvSpPr/>
          <p:nvPr userDrawn="1"/>
        </p:nvSpPr>
        <p:spPr>
          <a:xfrm>
            <a:off x="0" y="-25400"/>
            <a:ext cx="12192000" cy="108525"/>
          </a:xfrm>
          <a:prstGeom prst="rect">
            <a:avLst/>
          </a:prstGeom>
          <a:solidFill>
            <a:srgbClr val="553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95363131"/>
      </p:ext>
    </p:extLst>
  </p:cSld>
  <p:clrMap bg1="lt1" tx1="dk1" bg2="lt2" tx2="dk2" accent1="accent1" accent2="accent2" accent3="accent3" accent4="accent4" accent5="accent5" accent6="accent6" hlink="hlink" folHlink="folHlink"/>
  <p:sldLayoutIdLst>
    <p:sldLayoutId id="2147483818" r:id="rId1"/>
  </p:sldLayoutIdLst>
  <p:hf hdr="0" ftr="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Arial" panose="020B06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hyperlink" Target="https://www.cdc.gov/longtermcare/prevention/antibiotic-stewardship.html" TargetMode="External"/><Relationship Id="rId13" Type="http://schemas.openxmlformats.org/officeDocument/2006/relationships/image" Target="../media/image17.png"/><Relationship Id="rId3" Type="http://schemas.openxmlformats.org/officeDocument/2006/relationships/slideLayout" Target="../slideLayouts/slideLayout36.xml"/><Relationship Id="rId7" Type="http://schemas.openxmlformats.org/officeDocument/2006/relationships/hyperlink" Target="https://www.cdc.gov/getsmart/healthcare/implementation/core-elements-small-critical.html" TargetMode="External"/><Relationship Id="rId12" Type="http://schemas.openxmlformats.org/officeDocument/2006/relationships/image" Target="../media/image2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s://www.cdc.gov/getsmart/healthcare/implementation/core-elements.html" TargetMode="External"/><Relationship Id="rId11" Type="http://schemas.openxmlformats.org/officeDocument/2006/relationships/image" Target="../media/image20.emf"/><Relationship Id="rId5" Type="http://schemas.openxmlformats.org/officeDocument/2006/relationships/image" Target="../media/image18.png"/><Relationship Id="rId10" Type="http://schemas.openxmlformats.org/officeDocument/2006/relationships/image" Target="../media/image19.png"/><Relationship Id="rId4" Type="http://schemas.openxmlformats.org/officeDocument/2006/relationships/notesSlide" Target="../notesSlides/notesSlide2.xml"/><Relationship Id="rId9" Type="http://schemas.openxmlformats.org/officeDocument/2006/relationships/hyperlink" Target="https://www.cdc.gov/getsmart/community/improving-prescribing/core-elements/core-outpatient-stewardship.html"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1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gis.cdc.gov/grasp/PSA/" TargetMode="External"/><Relationship Id="rId5" Type="http://schemas.openxmlformats.org/officeDocument/2006/relationships/image" Target="../media/image2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7.png"/><Relationship Id="rId5" Type="http://schemas.openxmlformats.org/officeDocument/2006/relationships/image" Target="../media/image2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17.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gis.cdc.gov/grasp/PSA/indexAU.html" TargetMode="External"/><Relationship Id="rId5" Type="http://schemas.openxmlformats.org/officeDocument/2006/relationships/image" Target="../media/image2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6.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7.png"/><Relationship Id="rId5" Type="http://schemas.openxmlformats.org/officeDocument/2006/relationships/chart" Target="../charts/char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17.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5.png"/><Relationship Id="rId5" Type="http://schemas.openxmlformats.org/officeDocument/2006/relationships/hyperlink" Target="http://gis.cdc.gov/grasp/PSA/indexAU.html"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7.png"/><Relationship Id="rId5" Type="http://schemas.openxmlformats.org/officeDocument/2006/relationships/image" Target="../media/image1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hyperlink" Target="http://www.cdc.gov/antibiotic-use" TargetMode="External"/><Relationship Id="rId3" Type="http://schemas.openxmlformats.org/officeDocument/2006/relationships/slideLayout" Target="../slideLayouts/slideLayout48.xml"/><Relationship Id="rId7" Type="http://schemas.openxmlformats.org/officeDocument/2006/relationships/image" Target="../media/image26.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6.png"/><Relationship Id="rId5" Type="http://schemas.openxmlformats.org/officeDocument/2006/relationships/hyperlink" Target="https://www.youtube.com/watch?v=dETK7Jc-XWA" TargetMode="External"/><Relationship Id="rId10" Type="http://schemas.openxmlformats.org/officeDocument/2006/relationships/image" Target="../media/image17.png"/><Relationship Id="rId4" Type="http://schemas.openxmlformats.org/officeDocument/2006/relationships/notesSlide" Target="../notesSlides/notesSlide11.xml"/><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17.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8.png"/><Relationship Id="rId5" Type="http://schemas.openxmlformats.org/officeDocument/2006/relationships/hyperlink" Target="https://www.train.org/cdctrain/course/1075730"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17.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9.png"/><Relationship Id="rId5" Type="http://schemas.openxmlformats.org/officeDocument/2006/relationships/hyperlink" Target="http://www.cdc.gov/antibiotic-use"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6.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7.png"/><Relationship Id="rId5" Type="http://schemas.openxmlformats.org/officeDocument/2006/relationships/image" Target="../media/image30.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7.png"/><Relationship Id="rId5" Type="http://schemas.openxmlformats.org/officeDocument/2006/relationships/image" Target="../media/image31.emf"/><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slideLayout" Target="../slideLayouts/slideLayout64.xml"/><Relationship Id="rId7" Type="http://schemas.openxmlformats.org/officeDocument/2006/relationships/image" Target="../media/image34.png"/><Relationship Id="rId12" Type="http://schemas.openxmlformats.org/officeDocument/2006/relationships/image" Target="../media/image39.jpeg"/><Relationship Id="rId17" Type="http://schemas.openxmlformats.org/officeDocument/2006/relationships/image" Target="../media/image44.jpeg"/><Relationship Id="rId2" Type="http://schemas.openxmlformats.org/officeDocument/2006/relationships/audio" Target="../media/media20.m4a"/><Relationship Id="rId16" Type="http://schemas.openxmlformats.org/officeDocument/2006/relationships/image" Target="../media/image43.png"/><Relationship Id="rId1" Type="http://schemas.microsoft.com/office/2007/relationships/media" Target="../media/media20.m4a"/><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jpeg"/><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17.png"/><Relationship Id="rId4" Type="http://schemas.openxmlformats.org/officeDocument/2006/relationships/notesSlide" Target="../notesSlides/notesSlide19.xml"/><Relationship Id="rId9" Type="http://schemas.openxmlformats.org/officeDocument/2006/relationships/image" Target="../media/image36.gif"/><Relationship Id="rId1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17.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7.png"/><Relationship Id="rId5" Type="http://schemas.openxmlformats.org/officeDocument/2006/relationships/chart" Target="../charts/chart2.xml"/><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17.png"/><Relationship Id="rId5" Type="http://schemas.openxmlformats.org/officeDocument/2006/relationships/chart" Target="../charts/chart3.xml"/><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17.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17.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6.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77.xml"/><Relationship Id="rId7" Type="http://schemas.openxmlformats.org/officeDocument/2006/relationships/image" Target="../media/image48.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17.png"/><Relationship Id="rId4" Type="http://schemas.openxmlformats.org/officeDocument/2006/relationships/notesSlide" Target="../notesSlides/notesSlide25.xml"/><Relationship Id="rId9"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7.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17.png"/><Relationship Id="rId5" Type="http://schemas.openxmlformats.org/officeDocument/2006/relationships/hyperlink" Target="https://www.doh.wa.gov/YouandYourFamily/IllnessandDisease/HealthcareAssociatedInfections/EQuIP/AmbulatoryCare" TargetMode="External"/><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17.png"/><Relationship Id="rId4"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17.png"/><Relationship Id="rId5" Type="http://schemas.openxmlformats.org/officeDocument/2006/relationships/image" Target="../media/image51.jpg"/><Relationship Id="rId4"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slideLayout" Target="../slideLayouts/slideLayout79.xml"/><Relationship Id="rId7" Type="http://schemas.openxmlformats.org/officeDocument/2006/relationships/image" Target="../media/image52.jpe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hyperlink" Target="https://www.cdc.gov/antibiotic-use/community/images/programs-measurement/Community-antibiotic-map-2015.jpg" TargetMode="External"/><Relationship Id="rId5" Type="http://schemas.openxmlformats.org/officeDocument/2006/relationships/hyperlink" Target="https://www.cdc.gov/antibiotic-use/community/images/programs-measurement/usmap-2011.jpg" TargetMode="External"/><Relationship Id="rId4" Type="http://schemas.openxmlformats.org/officeDocument/2006/relationships/notesSlide" Target="../notesSlides/notesSlide29.xml"/><Relationship Id="rId9"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17.png"/><Relationship Id="rId5" Type="http://schemas.openxmlformats.org/officeDocument/2006/relationships/hyperlink" Target="https://dx.doi.org/10.3201/eid2005.130493" TargetMode="External"/><Relationship Id="rId4"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17.png"/><Relationship Id="rId4"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9.xml"/><Relationship Id="rId7" Type="http://schemas.openxmlformats.org/officeDocument/2006/relationships/image" Target="../media/image17.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17.png"/><Relationship Id="rId4"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8" Type="http://schemas.openxmlformats.org/officeDocument/2006/relationships/image" Target="../media/image59.emf"/><Relationship Id="rId13" Type="http://schemas.openxmlformats.org/officeDocument/2006/relationships/image" Target="../media/image17.png"/><Relationship Id="rId3" Type="http://schemas.openxmlformats.org/officeDocument/2006/relationships/slideLayout" Target="../slideLayouts/slideLayout79.xml"/><Relationship Id="rId7" Type="http://schemas.openxmlformats.org/officeDocument/2006/relationships/image" Target="../media/image58.emf"/><Relationship Id="rId12" Type="http://schemas.openxmlformats.org/officeDocument/2006/relationships/image" Target="../media/image63.emf"/><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57.emf"/><Relationship Id="rId11" Type="http://schemas.openxmlformats.org/officeDocument/2006/relationships/image" Target="../media/image62.emf"/><Relationship Id="rId5" Type="http://schemas.openxmlformats.org/officeDocument/2006/relationships/image" Target="../media/image56.emf"/><Relationship Id="rId10" Type="http://schemas.openxmlformats.org/officeDocument/2006/relationships/image" Target="../media/image61.emf"/><Relationship Id="rId4" Type="http://schemas.openxmlformats.org/officeDocument/2006/relationships/notesSlide" Target="../notesSlides/notesSlide34.xml"/><Relationship Id="rId9" Type="http://schemas.openxmlformats.org/officeDocument/2006/relationships/image" Target="../media/image60.emf"/></Relationships>
</file>

<file path=ppt/slides/_rels/slide37.xml.rels><?xml version="1.0" encoding="UTF-8" standalone="yes"?>
<Relationships xmlns="http://schemas.openxmlformats.org/package/2006/relationships"><Relationship Id="rId8" Type="http://schemas.openxmlformats.org/officeDocument/2006/relationships/image" Target="../media/image67.emf"/><Relationship Id="rId13" Type="http://schemas.openxmlformats.org/officeDocument/2006/relationships/image" Target="../media/image17.png"/><Relationship Id="rId3" Type="http://schemas.openxmlformats.org/officeDocument/2006/relationships/slideLayout" Target="../slideLayouts/slideLayout79.xml"/><Relationship Id="rId7" Type="http://schemas.openxmlformats.org/officeDocument/2006/relationships/image" Target="../media/image66.emf"/><Relationship Id="rId12" Type="http://schemas.openxmlformats.org/officeDocument/2006/relationships/image" Target="../media/image71.emf"/><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65.emf"/><Relationship Id="rId11" Type="http://schemas.openxmlformats.org/officeDocument/2006/relationships/image" Target="../media/image70.emf"/><Relationship Id="rId5" Type="http://schemas.openxmlformats.org/officeDocument/2006/relationships/image" Target="../media/image64.emf"/><Relationship Id="rId10" Type="http://schemas.openxmlformats.org/officeDocument/2006/relationships/image" Target="../media/image69.emf"/><Relationship Id="rId4" Type="http://schemas.openxmlformats.org/officeDocument/2006/relationships/notesSlide" Target="../notesSlides/notesSlide35.xml"/><Relationship Id="rId9" Type="http://schemas.openxmlformats.org/officeDocument/2006/relationships/image" Target="../media/image68.emf"/></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17.png"/><Relationship Id="rId4"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9.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17.png"/><Relationship Id="rId4"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3" Type="http://schemas.openxmlformats.org/officeDocument/2006/relationships/hyperlink" Target="https://dx.doi.org/10.3201/eid2005.130493" TargetMode="External"/><Relationship Id="rId2" Type="http://schemas.openxmlformats.org/officeDocument/2006/relationships/notesSlide" Target="../notesSlides/notesSlide38.xml"/><Relationship Id="rId1" Type="http://schemas.openxmlformats.org/officeDocument/2006/relationships/slideLayout" Target="../slideLayouts/slideLayout79.xml"/><Relationship Id="rId4" Type="http://schemas.openxmlformats.org/officeDocument/2006/relationships/hyperlink" Target="https://www.cdc.gov/antibiotic-use/index.html"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9.xml"/></Relationships>
</file>

<file path=ppt/slides/_rels/slide42.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40.xml"/><Relationship Id="rId1" Type="http://schemas.openxmlformats.org/officeDocument/2006/relationships/slideLayout" Target="../slideLayouts/slideLayout79.xml"/></Relationships>
</file>

<file path=ppt/slides/_rels/slide43.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41.xml"/><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42.xml"/><Relationship Id="rId1" Type="http://schemas.openxmlformats.org/officeDocument/2006/relationships/slideLayout" Target="../slideLayouts/slideLayout79.xml"/></Relationships>
</file>

<file path=ppt/slides/_rels/slide4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43.xml"/><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44.xml"/><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45.xml"/><Relationship Id="rId1" Type="http://schemas.openxmlformats.org/officeDocument/2006/relationships/slideLayout" Target="../slideLayouts/slideLayout79.xml"/></Relationships>
</file>

<file path=ppt/slides/_rels/slide48.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46.xml"/><Relationship Id="rId1" Type="http://schemas.openxmlformats.org/officeDocument/2006/relationships/slideLayout" Target="../slideLayouts/slideLayout79.xml"/></Relationships>
</file>

<file path=ppt/slides/_rels/slide49.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47.xml"/><Relationship Id="rId1" Type="http://schemas.openxmlformats.org/officeDocument/2006/relationships/slideLayout" Target="../slideLayouts/slideLayout79.xml"/></Relationships>
</file>

<file path=ppt/slides/_rels/slide50.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48.xml"/><Relationship Id="rId1" Type="http://schemas.openxmlformats.org/officeDocument/2006/relationships/slideLayout" Target="../slideLayouts/slideLayout79.xml"/></Relationships>
</file>

<file path=ppt/slides/_rels/slide51.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49.xml"/><Relationship Id="rId1" Type="http://schemas.openxmlformats.org/officeDocument/2006/relationships/slideLayout" Target="../slideLayouts/slideLayout79.xml"/></Relationships>
</file>

<file path=ppt/slides/_rels/slide52.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50.xml"/><Relationship Id="rId1" Type="http://schemas.openxmlformats.org/officeDocument/2006/relationships/slideLayout" Target="../slideLayouts/slideLayout79.xml"/></Relationships>
</file>

<file path=ppt/slides/_rels/slide53.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51.xml"/><Relationship Id="rId1" Type="http://schemas.openxmlformats.org/officeDocument/2006/relationships/slideLayout" Target="../slideLayouts/slideLayout79.xml"/></Relationships>
</file>

<file path=ppt/slides/_rels/slide5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52.xml"/><Relationship Id="rId1" Type="http://schemas.openxmlformats.org/officeDocument/2006/relationships/slideLayout" Target="../slideLayouts/slideLayout79.xml"/></Relationships>
</file>

<file path=ppt/slides/_rels/slide5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53.xml"/><Relationship Id="rId1" Type="http://schemas.openxmlformats.org/officeDocument/2006/relationships/slideLayout" Target="../slideLayouts/slideLayout7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CDC Antibiotic Stewardship Update</a:t>
            </a:r>
          </a:p>
        </p:txBody>
      </p:sp>
      <p:sp>
        <p:nvSpPr>
          <p:cNvPr id="3" name="Subtitle 2"/>
          <p:cNvSpPr>
            <a:spLocks noGrp="1"/>
          </p:cNvSpPr>
          <p:nvPr>
            <p:ph type="subTitle" idx="1"/>
          </p:nvPr>
        </p:nvSpPr>
        <p:spPr/>
        <p:txBody>
          <a:bodyPr/>
          <a:lstStyle/>
          <a:p>
            <a:r>
              <a:rPr lang="en-US" dirty="0"/>
              <a:t>Katherine Fleming-Dutra, MD</a:t>
            </a:r>
          </a:p>
        </p:txBody>
      </p:sp>
      <p:sp>
        <p:nvSpPr>
          <p:cNvPr id="4" name="Text Placeholder 3"/>
          <p:cNvSpPr>
            <a:spLocks noGrp="1"/>
          </p:cNvSpPr>
          <p:nvPr>
            <p:ph type="body" sz="quarter" idx="10"/>
          </p:nvPr>
        </p:nvSpPr>
        <p:spPr/>
        <p:txBody>
          <a:bodyPr/>
          <a:lstStyle/>
          <a:p>
            <a:r>
              <a:rPr lang="en-US" dirty="0"/>
              <a:t>Deputy Director</a:t>
            </a:r>
          </a:p>
          <a:p>
            <a:r>
              <a:rPr lang="en-US" dirty="0"/>
              <a:t>Office of Antibiotic Stewardship</a:t>
            </a:r>
          </a:p>
          <a:p>
            <a:r>
              <a:rPr lang="en-US" dirty="0"/>
              <a:t>Prevention and Response Branch</a:t>
            </a:r>
          </a:p>
          <a:p>
            <a:r>
              <a:rPr lang="en-US" dirty="0"/>
              <a:t>Division of Healthcare Quality Promotion</a:t>
            </a:r>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9433" t="10011" r="10761" b="43992"/>
          <a:stretch/>
        </p:blipFill>
        <p:spPr>
          <a:xfrm>
            <a:off x="5641822" y="2547257"/>
            <a:ext cx="5830039" cy="2238391"/>
          </a:xfrm>
          <a:prstGeom prst="rect">
            <a:avLst/>
          </a:prstGeom>
        </p:spPr>
      </p:pic>
      <p:pic>
        <p:nvPicPr>
          <p:cNvPr id="6" name="Audio 5">
            <a:hlinkClick r:id="" action="ppaction://media"/>
            <a:extLst>
              <a:ext uri="{FF2B5EF4-FFF2-40B4-BE49-F238E27FC236}">
                <a16:creationId xmlns:a16="http://schemas.microsoft.com/office/drawing/2014/main" id="{D4ABB62C-28F9-4514-956E-00C7190405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0194563"/>
      </p:ext>
    </p:extLst>
  </p:cSld>
  <p:clrMapOvr>
    <a:masterClrMapping/>
  </p:clrMapOvr>
  <p:transition advTm="11091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Core Elements of Antibiotic Stewardship</a:t>
            </a:r>
          </a:p>
        </p:txBody>
      </p:sp>
      <p:sp>
        <p:nvSpPr>
          <p:cNvPr id="9" name="Text Placeholder 3"/>
          <p:cNvSpPr txBox="1">
            <a:spLocks/>
          </p:cNvSpPr>
          <p:nvPr/>
        </p:nvSpPr>
        <p:spPr>
          <a:xfrm>
            <a:off x="5366306" y="1431942"/>
            <a:ext cx="5184675" cy="4630823"/>
          </a:xfrm>
          <a:prstGeom prst="rect">
            <a:avLst/>
          </a:prstGeom>
        </p:spPr>
        <p:txBody>
          <a:bodyPr vert="horz" lIns="0" tIns="0" rIns="0" bIns="0" rtlCol="0">
            <a:noAutofit/>
          </a:bodyPr>
          <a:lstStyle>
            <a:defPPr>
              <a:defRPr lang="en-US"/>
            </a:defPPr>
            <a:lvl1pPr marL="457214" indent="-285750">
              <a:lnSpc>
                <a:spcPct val="120000"/>
              </a:lnSpc>
              <a:spcBef>
                <a:spcPts val="0"/>
              </a:spcBef>
              <a:spcAft>
                <a:spcPts val="300"/>
              </a:spcAft>
              <a:buClr>
                <a:schemeClr val="tx2">
                  <a:lumMod val="60000"/>
                  <a:lumOff val="40000"/>
                </a:schemeClr>
              </a:buClr>
              <a:buSzPct val="100000"/>
              <a:buFont typeface="Wingdings" panose="05000000000000000000" pitchFamily="2" charset="2"/>
              <a:buChar char="q"/>
              <a:defRPr sz="1600" b="0"/>
            </a:lvl1pPr>
            <a:lvl2pPr marL="441325" indent="-166688" defTabSz="914400">
              <a:spcBef>
                <a:spcPts val="1200"/>
              </a:spcBef>
              <a:buFont typeface="Arial" pitchFamily="34" charset="0"/>
              <a:buChar char="−"/>
              <a:defRPr>
                <a:solidFill>
                  <a:schemeClr val="tx2"/>
                </a:solidFill>
              </a:defRPr>
            </a:lvl2pPr>
            <a:lvl3pPr marL="441325" indent="-166688" defTabSz="914400">
              <a:spcBef>
                <a:spcPts val="1200"/>
              </a:spcBef>
              <a:buFont typeface="Arial" pitchFamily="34" charset="0"/>
              <a:buChar char="−"/>
              <a:defRPr>
                <a:solidFill>
                  <a:schemeClr val="tx2"/>
                </a:solidFill>
              </a:defRPr>
            </a:lvl3pPr>
            <a:lvl4pPr marL="447675" indent="-180975" defTabSz="914400">
              <a:spcBef>
                <a:spcPts val="1200"/>
              </a:spcBef>
              <a:buFont typeface="Arial" pitchFamily="34" charset="0"/>
              <a:buChar char="−"/>
              <a:defRPr>
                <a:solidFill>
                  <a:schemeClr val="tx2"/>
                </a:solidFill>
              </a:defRPr>
            </a:lvl4pPr>
            <a:lvl5pPr marL="441325" indent="-166688" defTabSz="914400">
              <a:spcBef>
                <a:spcPts val="1200"/>
              </a:spcBef>
              <a:buFont typeface="Arial" pitchFamily="34" charset="0"/>
              <a:buChar char="−"/>
              <a:defRPr>
                <a:solidFill>
                  <a:schemeClr val="tx2"/>
                </a:solidFill>
              </a:defRPr>
            </a:lvl5pPr>
            <a:lvl6pPr marL="2514600" indent="-228600" defTabSz="914400">
              <a:spcBef>
                <a:spcPct val="20000"/>
              </a:spcBef>
              <a:buFont typeface="Arial" pitchFamily="34" charset="0"/>
              <a:buChar char="•"/>
              <a:defRPr sz="2000"/>
            </a:lvl6pPr>
            <a:lvl7pPr marL="2971800" indent="-228600" defTabSz="914400">
              <a:spcBef>
                <a:spcPct val="20000"/>
              </a:spcBef>
              <a:buFont typeface="Arial" pitchFamily="34" charset="0"/>
              <a:buChar char="•"/>
              <a:defRPr sz="2000"/>
            </a:lvl7pPr>
            <a:lvl8pPr marL="3429000" indent="-228600" defTabSz="914400">
              <a:spcBef>
                <a:spcPct val="20000"/>
              </a:spcBef>
              <a:buFont typeface="Arial" pitchFamily="34" charset="0"/>
              <a:buChar char="•"/>
              <a:defRPr sz="2000"/>
            </a:lvl8pPr>
            <a:lvl9pPr marL="3886200" indent="-228600" defTabSz="914400">
              <a:spcBef>
                <a:spcPct val="20000"/>
              </a:spcBef>
              <a:buFont typeface="Arial" pitchFamily="34" charset="0"/>
              <a:buChar char="•"/>
              <a:defRPr sz="2000"/>
            </a:lvl9pPr>
          </a:lstStyle>
          <a:p>
            <a:pPr marL="171460" marR="0" lvl="1" indent="0" algn="l" defTabSz="914332" rtl="0" eaLnBrk="1" fontAlgn="auto" latinLnBrk="0" hangingPunct="1">
              <a:lnSpc>
                <a:spcPct val="120000"/>
              </a:lnSpc>
              <a:spcBef>
                <a:spcPts val="0"/>
              </a:spcBef>
              <a:spcAft>
                <a:spcPts val="300"/>
              </a:spcAft>
              <a:buClr>
                <a:srgbClr val="FFFFFF">
                  <a:lumMod val="60000"/>
                  <a:lumOff val="40000"/>
                </a:srgbClr>
              </a:buClr>
              <a:buSzPct val="100000"/>
              <a:buFont typeface="Arial" pitchFamily="34" charset="0"/>
              <a:buNone/>
              <a:tabLst/>
              <a:defRPr/>
            </a:pPr>
            <a:endParaRPr kumimoji="0" lang="en-US" sz="1400" b="0" i="0" u="none" strike="noStrike" kern="1200" cap="none" spc="0" normalizeH="0" baseline="0" noProof="0" dirty="0">
              <a:ln>
                <a:noFill/>
              </a:ln>
              <a:solidFill>
                <a:srgbClr val="FFFFFF"/>
              </a:solidFill>
              <a:effectLst/>
              <a:uLnTx/>
              <a:uFillTx/>
              <a:latin typeface="Myriad Web Pro"/>
              <a:ea typeface="+mn-ea"/>
              <a:cs typeface="+mn-cs"/>
            </a:endParaRPr>
          </a:p>
        </p:txBody>
      </p:sp>
      <p:pic>
        <p:nvPicPr>
          <p:cNvPr id="19" name="Picture 18"/>
          <p:cNvPicPr>
            <a:picLocks noChangeAspect="1"/>
          </p:cNvPicPr>
          <p:nvPr/>
        </p:nvPicPr>
        <p:blipFill>
          <a:blip r:embed="rId5"/>
          <a:stretch>
            <a:fillRect/>
          </a:stretch>
        </p:blipFill>
        <p:spPr>
          <a:xfrm>
            <a:off x="3047789" y="1692781"/>
            <a:ext cx="2704518" cy="3689487"/>
          </a:xfrm>
          <a:prstGeom prst="rect">
            <a:avLst/>
          </a:prstGeom>
          <a:ln w="50800">
            <a:noFill/>
          </a:ln>
          <a:effectLst>
            <a:outerShdw blurRad="50800" dist="38100" dir="5400000" algn="t" rotWithShape="0">
              <a:prstClr val="black">
                <a:alpha val="40000"/>
              </a:prstClr>
            </a:outerShdw>
          </a:effectLst>
        </p:spPr>
      </p:pic>
      <p:sp>
        <p:nvSpPr>
          <p:cNvPr id="3" name="Rectangle 2"/>
          <p:cNvSpPr/>
          <p:nvPr/>
        </p:nvSpPr>
        <p:spPr>
          <a:xfrm>
            <a:off x="277657" y="5777097"/>
            <a:ext cx="11656858" cy="1080424"/>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F56DC"/>
                </a:solidFill>
                <a:effectLst/>
                <a:uLnTx/>
                <a:uFillTx/>
                <a:latin typeface="Calibri" panose="020F0502020204030204" pitchFamily="34" charset="0"/>
                <a:ea typeface="+mn-ea"/>
                <a:cs typeface="+mn-cs"/>
                <a:hlinkClick r:id="rId6"/>
              </a:rPr>
              <a:t>https://www.cdc.gov/getsmart/healthcare/implementation/core-elements.html</a:t>
            </a:r>
            <a:r>
              <a:rPr kumimoji="0" lang="en-US" sz="1200" b="0" i="0" u="sng" strike="noStrike" kern="1200" cap="none" spc="0" normalizeH="0" baseline="0" noProof="0" dirty="0">
                <a:ln>
                  <a:noFill/>
                </a:ln>
                <a:solidFill>
                  <a:srgbClr val="0F56DC"/>
                </a:solidFill>
                <a:effectLst/>
                <a:uLnTx/>
                <a:uFillTx/>
                <a:latin typeface="Calibri" panose="020F0502020204030204" pitchFamily="34" charset="0"/>
                <a:ea typeface="+mn-ea"/>
                <a:cs typeface="+mn-cs"/>
              </a:rPr>
              <a:t>;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F56DC"/>
                </a:solidFill>
                <a:effectLst/>
                <a:uLnTx/>
                <a:uFillTx/>
                <a:latin typeface="Calibri" panose="020F0502020204030204" pitchFamily="34" charset="0"/>
                <a:ea typeface="Calibri" panose="020F0502020204030204" pitchFamily="34" charset="0"/>
                <a:cs typeface="Times New Roman" panose="02020603050405020304" pitchFamily="18" charset="0"/>
                <a:hlinkClick r:id="rId7"/>
              </a:rPr>
              <a:t>https://www.cdc.gov/getsmart/healthcare/implementation/core-elements-small-critical.html</a:t>
            </a:r>
            <a:endParaRPr kumimoji="0" lang="en-US" sz="1200" b="0" i="0" u="none" strike="noStrike" kern="1200" cap="none" spc="0" normalizeH="0" baseline="0" noProof="0" dirty="0">
              <a:ln>
                <a:noFill/>
              </a:ln>
              <a:solidFill>
                <a:srgbClr val="0F56DC"/>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F56DC"/>
                </a:solidFill>
                <a:effectLst/>
                <a:uLnTx/>
                <a:uFillTx/>
                <a:latin typeface="Calibri" panose="020F0502020204030204" pitchFamily="34" charset="0"/>
                <a:ea typeface="+mn-ea"/>
                <a:cs typeface="+mn-cs"/>
                <a:hlinkClick r:id="rId8"/>
              </a:rPr>
              <a:t>https://www.cdc.gov/longtermcare/prevention/antibiotic-stewardship.html</a:t>
            </a:r>
            <a:endParaRPr kumimoji="0" lang="en-US" sz="1200" b="0" i="0" u="none" strike="noStrike" kern="1200" cap="none" spc="0" normalizeH="0" baseline="0" noProof="0" dirty="0">
              <a:ln>
                <a:noFill/>
              </a:ln>
              <a:solidFill>
                <a:srgbClr val="0F56DC"/>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hlinkClick r:id="rId9"/>
              </a:rPr>
              <a:t>https://www.cdc.gov/getsmart/community/improving-prescribing/core-elements/core-outpatient-stewardship.html</a:t>
            </a:r>
            <a:endParaRPr kumimoji="0" lang="en-US" sz="12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56DC"/>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rotWithShape="1">
          <a:blip r:embed="rId10"/>
          <a:srcRect l="30711" t="10738" r="28493" b="5357"/>
          <a:stretch/>
        </p:blipFill>
        <p:spPr>
          <a:xfrm>
            <a:off x="5908277" y="1633004"/>
            <a:ext cx="2915631" cy="3747930"/>
          </a:xfrm>
          <a:prstGeom prst="rect">
            <a:avLst/>
          </a:prstGeom>
          <a:effectLst>
            <a:outerShdw blurRad="50800" dist="38100" dir="8100000" algn="tr" rotWithShape="0">
              <a:prstClr val="black">
                <a:alpha val="40000"/>
              </a:prstClr>
            </a:outerShdw>
          </a:effectLst>
        </p:spPr>
      </p:pic>
      <p:pic>
        <p:nvPicPr>
          <p:cNvPr id="6" name="Picture 5"/>
          <p:cNvPicPr>
            <a:picLocks noChangeAspect="1"/>
          </p:cNvPicPr>
          <p:nvPr/>
        </p:nvPicPr>
        <p:blipFill>
          <a:blip r:embed="rId11"/>
          <a:stretch>
            <a:fillRect/>
          </a:stretch>
        </p:blipFill>
        <p:spPr>
          <a:xfrm>
            <a:off x="8979878" y="1691632"/>
            <a:ext cx="2897697" cy="3729601"/>
          </a:xfrm>
          <a:prstGeom prst="rect">
            <a:avLst/>
          </a:prstGeom>
          <a:effectLst>
            <a:outerShdw blurRad="50800" dist="38100" dir="5400000" algn="t" rotWithShape="0">
              <a:prstClr val="black">
                <a:alpha val="40000"/>
              </a:prstClr>
            </a:outerShdw>
          </a:effectLst>
        </p:spPr>
      </p:pic>
      <p:pic>
        <p:nvPicPr>
          <p:cNvPr id="12" name="Picture 11"/>
          <p:cNvPicPr>
            <a:picLocks noChangeAspect="1"/>
          </p:cNvPicPr>
          <p:nvPr/>
        </p:nvPicPr>
        <p:blipFill rotWithShape="1">
          <a:blip r:embed="rId12"/>
          <a:srcRect l="31165" t="9259" r="34552" b="5555"/>
          <a:stretch/>
        </p:blipFill>
        <p:spPr>
          <a:xfrm>
            <a:off x="294858" y="1673303"/>
            <a:ext cx="2681598" cy="3747930"/>
          </a:xfrm>
          <a:prstGeom prst="rect">
            <a:avLst/>
          </a:prstGeom>
          <a:effectLst>
            <a:outerShdw blurRad="50800" dist="38100" dir="5400000" algn="t" rotWithShape="0">
              <a:prstClr val="black">
                <a:alpha val="40000"/>
              </a:prstClr>
            </a:outerShdw>
          </a:effectLst>
        </p:spPr>
      </p:pic>
      <p:pic>
        <p:nvPicPr>
          <p:cNvPr id="4" name="Audio 3">
            <a:hlinkClick r:id="" action="ppaction://media"/>
            <a:extLst>
              <a:ext uri="{FF2B5EF4-FFF2-40B4-BE49-F238E27FC236}">
                <a16:creationId xmlns:a16="http://schemas.microsoft.com/office/drawing/2014/main" id="{AF3C6D91-AA35-406B-954A-6A4959A9DE47}"/>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5245170"/>
      </p:ext>
    </p:extLst>
  </p:cSld>
  <p:clrMapOvr>
    <a:masterClrMapping/>
  </p:clrMapOvr>
  <p:transition advTm="5692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Antibiotic Stewardship Programs in Hospitals:</a:t>
            </a:r>
            <a:br>
              <a:rPr lang="en-US" sz="3200" dirty="0"/>
            </a:br>
            <a:r>
              <a:rPr lang="en-US" sz="3200" dirty="0"/>
              <a:t>Using CDC’s Core Elements</a:t>
            </a:r>
          </a:p>
        </p:txBody>
      </p:sp>
      <p:sp>
        <p:nvSpPr>
          <p:cNvPr id="3" name="Text Placeholder 2"/>
          <p:cNvSpPr>
            <a:spLocks noGrp="1"/>
          </p:cNvSpPr>
          <p:nvPr>
            <p:ph type="body" sz="quarter" idx="10"/>
          </p:nvPr>
        </p:nvSpPr>
        <p:spPr>
          <a:xfrm>
            <a:off x="609601" y="1545167"/>
            <a:ext cx="6908800" cy="4455584"/>
          </a:xfrm>
        </p:spPr>
        <p:txBody>
          <a:bodyPr>
            <a:normAutofit/>
          </a:bodyPr>
          <a:lstStyle/>
          <a:p>
            <a:r>
              <a:rPr lang="en-US" sz="2800" dirty="0"/>
              <a:t>Adopted by several initiatives:</a:t>
            </a:r>
          </a:p>
          <a:p>
            <a:pPr lvl="1"/>
            <a:r>
              <a:rPr lang="en-US" sz="2400" dirty="0"/>
              <a:t>The Joint Commission</a:t>
            </a:r>
            <a:r>
              <a:rPr lang="en-US" sz="2400" b="1" dirty="0"/>
              <a:t> </a:t>
            </a:r>
            <a:r>
              <a:rPr lang="en-US" sz="2400" dirty="0"/>
              <a:t>for their antibiotic stewardship standard</a:t>
            </a:r>
          </a:p>
          <a:p>
            <a:pPr lvl="1"/>
            <a:r>
              <a:rPr lang="en-US" sz="2400" dirty="0"/>
              <a:t>DNV for their antibiotic stewardship standard</a:t>
            </a:r>
          </a:p>
          <a:p>
            <a:pPr lvl="1"/>
            <a:r>
              <a:rPr lang="en-US" sz="2400" dirty="0"/>
              <a:t>CMS-funded Hospital Improvement Innovation Networks</a:t>
            </a:r>
            <a:r>
              <a:rPr lang="en-US" sz="2400" b="1" dirty="0"/>
              <a:t> </a:t>
            </a:r>
            <a:r>
              <a:rPr lang="en-US" sz="2400" dirty="0"/>
              <a:t>(HIINs) </a:t>
            </a:r>
          </a:p>
          <a:p>
            <a:pPr lvl="1"/>
            <a:r>
              <a:rPr lang="en-US" sz="2400" dirty="0"/>
              <a:t>Agency for Healthcare Research and Quality (AHRQ) Comprehensive Unit-based Safety Program (CUSP)</a:t>
            </a:r>
          </a:p>
        </p:txBody>
      </p:sp>
      <p:pic>
        <p:nvPicPr>
          <p:cNvPr id="5" name="Picture 4"/>
          <p:cNvPicPr>
            <a:picLocks noChangeAspect="1"/>
          </p:cNvPicPr>
          <p:nvPr/>
        </p:nvPicPr>
        <p:blipFill rotWithShape="1">
          <a:blip r:embed="rId5"/>
          <a:srcRect l="31165" t="9259" r="34552" b="5555"/>
          <a:stretch/>
        </p:blipFill>
        <p:spPr>
          <a:xfrm>
            <a:off x="7961102" y="1123975"/>
            <a:ext cx="3790631" cy="5297967"/>
          </a:xfrm>
          <a:prstGeom prst="rect">
            <a:avLst/>
          </a:prstGeom>
          <a:effectLst>
            <a:outerShdw blurRad="50800" dist="38100" dir="5400000" algn="t" rotWithShape="0">
              <a:prstClr val="black">
                <a:alpha val="40000"/>
              </a:prstClr>
            </a:outerShdw>
          </a:effectLst>
        </p:spPr>
      </p:pic>
      <p:pic>
        <p:nvPicPr>
          <p:cNvPr id="4" name="Audio 3">
            <a:hlinkClick r:id="" action="ppaction://media"/>
            <a:extLst>
              <a:ext uri="{FF2B5EF4-FFF2-40B4-BE49-F238E27FC236}">
                <a16:creationId xmlns:a16="http://schemas.microsoft.com/office/drawing/2014/main" id="{50760F88-35C8-47BA-A83A-03F8AB070A9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717998446"/>
      </p:ext>
    </p:extLst>
  </p:cSld>
  <p:clrMapOvr>
    <a:masterClrMapping/>
  </p:clrMapOvr>
  <p:transition advTm="5060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5"/>
          <a:srcRect t="8965" r="1666"/>
          <a:stretch/>
        </p:blipFill>
        <p:spPr>
          <a:xfrm>
            <a:off x="518160" y="237902"/>
            <a:ext cx="11183145" cy="6111241"/>
          </a:xfrm>
          <a:prstGeom prst="rect">
            <a:avLst/>
          </a:prstGeom>
        </p:spPr>
      </p:pic>
      <p:sp>
        <p:nvSpPr>
          <p:cNvPr id="3" name="Text Placeholder 2"/>
          <p:cNvSpPr>
            <a:spLocks noGrp="1"/>
          </p:cNvSpPr>
          <p:nvPr>
            <p:ph type="body" sz="quarter" idx="10"/>
          </p:nvPr>
        </p:nvSpPr>
        <p:spPr>
          <a:xfrm>
            <a:off x="237066" y="6242049"/>
            <a:ext cx="10227733" cy="615951"/>
          </a:xfrm>
        </p:spPr>
        <p:txBody>
          <a:bodyPr/>
          <a:lstStyle/>
          <a:p>
            <a:pPr marL="0" indent="0">
              <a:buNone/>
            </a:pPr>
            <a:r>
              <a:rPr lang="en-US" sz="1600" dirty="0">
                <a:hlinkClick r:id="rId6"/>
              </a:rPr>
              <a:t>https://gis.cdc.gov/grasp/PSA/</a:t>
            </a:r>
            <a:endParaRPr lang="en-US" sz="1600" dirty="0"/>
          </a:p>
          <a:p>
            <a:pPr marL="0" indent="0">
              <a:buNone/>
            </a:pPr>
            <a:endParaRPr lang="en-US" dirty="0"/>
          </a:p>
        </p:txBody>
      </p:sp>
      <p:pic>
        <p:nvPicPr>
          <p:cNvPr id="2" name="Audio 1">
            <a:hlinkClick r:id="" action="ppaction://media"/>
            <a:extLst>
              <a:ext uri="{FF2B5EF4-FFF2-40B4-BE49-F238E27FC236}">
                <a16:creationId xmlns:a16="http://schemas.microsoft.com/office/drawing/2014/main" id="{A7D6F543-1C74-48D6-A205-862631A6557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8923101"/>
      </p:ext>
    </p:extLst>
  </p:cSld>
  <p:clrMapOvr>
    <a:masterClrMapping/>
  </p:clrMapOvr>
  <p:transition advTm="7665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Outpatient Antibiotic Prescribing: Opportunity for Improvement</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44547" y="1277984"/>
            <a:ext cx="8128598" cy="4983919"/>
          </a:xfrm>
          <a:prstGeom prst="rect">
            <a:avLst/>
          </a:prstGeom>
        </p:spPr>
      </p:pic>
      <p:pic>
        <p:nvPicPr>
          <p:cNvPr id="3" name="Audio 2">
            <a:hlinkClick r:id="" action="ppaction://media"/>
            <a:extLst>
              <a:ext uri="{FF2B5EF4-FFF2-40B4-BE49-F238E27FC236}">
                <a16:creationId xmlns:a16="http://schemas.microsoft.com/office/drawing/2014/main" id="{97D35DCB-F7A9-4134-B102-33E40DFB90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738484981"/>
      </p:ext>
    </p:extLst>
  </p:cSld>
  <p:clrMapOvr>
    <a:masterClrMapping/>
  </p:clrMapOvr>
  <p:transition advTm="5031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Antibiotic Stewardship in Outpatient Setting:</a:t>
            </a:r>
            <a:br>
              <a:rPr lang="en-US" dirty="0"/>
            </a:br>
            <a:r>
              <a:rPr lang="en-US" dirty="0"/>
              <a:t>Need for Targeted Interventions</a:t>
            </a:r>
          </a:p>
        </p:txBody>
      </p:sp>
      <p:sp>
        <p:nvSpPr>
          <p:cNvPr id="3" name="Text Placeholder 2"/>
          <p:cNvSpPr>
            <a:spLocks noGrp="1"/>
          </p:cNvSpPr>
          <p:nvPr>
            <p:ph type="body" sz="quarter" idx="10"/>
          </p:nvPr>
        </p:nvSpPr>
        <p:spPr>
          <a:xfrm>
            <a:off x="7507120" y="1545167"/>
            <a:ext cx="4278489" cy="4455584"/>
          </a:xfrm>
        </p:spPr>
        <p:txBody>
          <a:bodyPr/>
          <a:lstStyle/>
          <a:p>
            <a:r>
              <a:rPr lang="en-US" dirty="0"/>
              <a:t>Outpatient prescriptions decreased 13% from 2011 to 2015</a:t>
            </a:r>
          </a:p>
          <a:p>
            <a:r>
              <a:rPr lang="en-US" dirty="0"/>
              <a:t>No change in adult prescribing</a:t>
            </a:r>
          </a:p>
          <a:p>
            <a:endParaRPr lang="en-US" dirty="0"/>
          </a:p>
          <a:p>
            <a:r>
              <a:rPr lang="en-US" dirty="0"/>
              <a:t>Collaborating with </a:t>
            </a:r>
            <a:r>
              <a:rPr lang="en-US" b="1" dirty="0"/>
              <a:t>The Pew Charitable Trusts </a:t>
            </a:r>
            <a:r>
              <a:rPr lang="en-US" dirty="0"/>
              <a:t>to engage partners from diverse settings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itle 1"/>
          <p:cNvSpPr txBox="1">
            <a:spLocks/>
          </p:cNvSpPr>
          <p:nvPr/>
        </p:nvSpPr>
        <p:spPr>
          <a:xfrm>
            <a:off x="609600" y="3003395"/>
            <a:ext cx="10972800" cy="743415"/>
          </a:xfrm>
          <a:prstGeom prst="rect">
            <a:avLst/>
          </a:prstGeom>
        </p:spPr>
        <p:txBody>
          <a:bodyPr anchor="b" anchorCtr="0"/>
          <a:lstStyle>
            <a:lvl1pPr algn="l" rtl="0" eaLnBrk="0" fontAlgn="base" hangingPunct="0">
              <a:lnSpc>
                <a:spcPts val="3000"/>
              </a:lnSpc>
              <a:spcBef>
                <a:spcPct val="0"/>
              </a:spcBef>
              <a:spcAft>
                <a:spcPct val="0"/>
              </a:spcAft>
              <a:defRPr sz="2800" b="1" kern="1200" baseline="0">
                <a:solidFill>
                  <a:srgbClr val="0039A6"/>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914400" rtl="0" eaLnBrk="1" fontAlgn="base" latinLnBrk="0" hangingPunct="1">
              <a:lnSpc>
                <a:spcPts val="3000"/>
              </a:lnSpc>
              <a:spcBef>
                <a:spcPct val="0"/>
              </a:spcBef>
              <a:spcAft>
                <a:spcPct val="0"/>
              </a:spcAft>
              <a:buClrTx/>
              <a:buSzTx/>
              <a:buFontTx/>
              <a:buNone/>
              <a:tabLst/>
              <a:defRPr/>
            </a:pPr>
            <a:endParaRPr kumimoji="0" lang="en-US" sz="3200" b="1" i="0" u="none" strike="noStrike" kern="1200" cap="none" spc="0" normalizeH="0" baseline="0" noProof="0" dirty="0">
              <a:ln>
                <a:noFill/>
              </a:ln>
              <a:solidFill>
                <a:srgbClr val="0039A6"/>
              </a:solidFill>
              <a:effectLst/>
              <a:uLnTx/>
              <a:uFillTx/>
              <a:latin typeface="Calibri" pitchFamily="34" charset="0"/>
              <a:ea typeface="+mj-ea"/>
              <a:cs typeface="+mj-cs"/>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091" y="1417639"/>
            <a:ext cx="7568106" cy="4779857"/>
          </a:xfrm>
          <a:prstGeom prst="rect">
            <a:avLst/>
          </a:prstGeom>
        </p:spPr>
      </p:pic>
      <p:sp>
        <p:nvSpPr>
          <p:cNvPr id="6" name="Rectangle 3"/>
          <p:cNvSpPr>
            <a:spLocks noChangeArrowheads="1"/>
          </p:cNvSpPr>
          <p:nvPr/>
        </p:nvSpPr>
        <p:spPr bwMode="auto">
          <a:xfrm>
            <a:off x="451556" y="6106569"/>
            <a:ext cx="336408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rPr>
              <a:t>Data: IQVIA (formerly IMS Health, QuintilesIMS)</a:t>
            </a:r>
            <a:endParaRPr kumimoji="0" lang="en-US" altLang="en-US" sz="11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hlinkClick r:id="" action="ppaction://noactio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hlinkClick r:id="" action="ppaction://noaction"/>
              </a:rPr>
              <a:t>http</a:t>
            </a:r>
            <a:r>
              <a:rPr kumimoji="0" lang="en-US" altLang="en-US" sz="11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hlinkClick r:id="rId6"/>
              </a:rPr>
              <a:t>://gis.cdc.gov/grasp/PSA/indexAU.html</a:t>
            </a:r>
            <a:endParaRPr kumimoji="0" lang="en-US" altLang="en-US" sz="11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endParaRPr>
          </a:p>
        </p:txBody>
      </p:sp>
      <p:pic>
        <p:nvPicPr>
          <p:cNvPr id="5" name="Audio 4">
            <a:hlinkClick r:id="" action="ppaction://media"/>
            <a:extLst>
              <a:ext uri="{FF2B5EF4-FFF2-40B4-BE49-F238E27FC236}">
                <a16:creationId xmlns:a16="http://schemas.microsoft.com/office/drawing/2014/main" id="{43B928E1-D0B9-4011-84F7-889B98F1AC1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359370341"/>
      </p:ext>
    </p:extLst>
  </p:cSld>
  <p:clrMapOvr>
    <a:masterClrMapping/>
  </p:clrMapOvr>
  <p:transition advTm="8611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ChangeArrowheads="1"/>
          </p:cNvSpPr>
          <p:nvPr/>
        </p:nvSpPr>
        <p:spPr bwMode="auto">
          <a:xfrm>
            <a:off x="426720" y="6381664"/>
            <a:ext cx="1675459"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F56DC">
                    <a:lumMod val="50000"/>
                  </a:srgbClr>
                </a:solidFill>
                <a:effectLst/>
                <a:uLnTx/>
                <a:uFillTx/>
                <a:latin typeface="Calibri" panose="020F0502020204030204" pitchFamily="34" charset="0"/>
                <a:ea typeface="+mn-ea"/>
                <a:cs typeface="Calibri" panose="020F0502020204030204" pitchFamily="34" charset="0"/>
              </a:rPr>
              <a:t>Palms et al. IDWeek 2017 </a:t>
            </a:r>
            <a:endParaRPr kumimoji="0" lang="en-US" altLang="en-US" sz="1100" b="0" i="0" u="none" strike="noStrike" kern="1200" cap="none" spc="0" normalizeH="0" baseline="0" noProof="0" dirty="0">
              <a:ln>
                <a:noFill/>
              </a:ln>
              <a:solidFill>
                <a:srgbClr val="0F56DC">
                  <a:lumMod val="50000"/>
                </a:srgbClr>
              </a:solidFill>
              <a:effectLst/>
              <a:uLnTx/>
              <a:uFillTx/>
              <a:latin typeface="Calibri" panose="020F0502020204030204" pitchFamily="34" charset="0"/>
              <a:ea typeface="+mn-ea"/>
              <a:cs typeface="Calibri" panose="020F0502020204030204" pitchFamily="34" charset="0"/>
            </a:endParaRPr>
          </a:p>
        </p:txBody>
      </p:sp>
      <p:sp>
        <p:nvSpPr>
          <p:cNvPr id="10" name="Title 1"/>
          <p:cNvSpPr>
            <a:spLocks noGrp="1"/>
          </p:cNvSpPr>
          <p:nvPr>
            <p:ph type="title"/>
          </p:nvPr>
        </p:nvSpPr>
        <p:spPr/>
        <p:txBody>
          <a:bodyPr/>
          <a:lstStyle/>
          <a:p>
            <a:r>
              <a:rPr lang="en-US" sz="3730" dirty="0"/>
              <a:t>Antibiotic Stewardship in Outpatient Setting:</a:t>
            </a:r>
            <a:br>
              <a:rPr lang="en-US" sz="3730" dirty="0"/>
            </a:br>
            <a:r>
              <a:rPr lang="en-US" sz="3730" dirty="0"/>
              <a:t>Need for Targeted Interventions</a:t>
            </a:r>
          </a:p>
        </p:txBody>
      </p:sp>
      <p:graphicFrame>
        <p:nvGraphicFramePr>
          <p:cNvPr id="5" name="Chart 4"/>
          <p:cNvGraphicFramePr/>
          <p:nvPr>
            <p:extLst/>
          </p:nvPr>
        </p:nvGraphicFramePr>
        <p:xfrm>
          <a:off x="426720" y="1703069"/>
          <a:ext cx="11155679" cy="4584841"/>
        </p:xfrm>
        <a:graphic>
          <a:graphicData uri="http://schemas.openxmlformats.org/drawingml/2006/chart">
            <c:chart xmlns:c="http://schemas.openxmlformats.org/drawingml/2006/chart" xmlns:r="http://schemas.openxmlformats.org/officeDocument/2006/relationships" r:id="rId5"/>
          </a:graphicData>
        </a:graphic>
      </p:graphicFrame>
      <p:pic>
        <p:nvPicPr>
          <p:cNvPr id="2" name="Audio 1">
            <a:hlinkClick r:id="" action="ppaction://media"/>
            <a:extLst>
              <a:ext uri="{FF2B5EF4-FFF2-40B4-BE49-F238E27FC236}">
                <a16:creationId xmlns:a16="http://schemas.microsoft.com/office/drawing/2014/main" id="{30DDC51F-C6F5-429A-9A50-3658CBBABC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096084190"/>
      </p:ext>
    </p:extLst>
  </p:cSld>
  <p:clrMapOvr>
    <a:masterClrMapping/>
  </p:clrMapOvr>
  <p:transition advTm="8564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data can states use for outpatient antibiotic prescribing to target areas for improvement?  </a:t>
            </a:r>
          </a:p>
        </p:txBody>
      </p:sp>
      <p:sp>
        <p:nvSpPr>
          <p:cNvPr id="3" name="Text Placeholder 2"/>
          <p:cNvSpPr>
            <a:spLocks noGrp="1"/>
          </p:cNvSpPr>
          <p:nvPr>
            <p:ph type="body" sz="quarter" idx="10"/>
          </p:nvPr>
        </p:nvSpPr>
        <p:spPr/>
        <p:txBody>
          <a:bodyPr/>
          <a:lstStyle/>
          <a:p>
            <a:r>
              <a:rPr lang="en-US" dirty="0"/>
              <a:t>Patient Safety Atlas</a:t>
            </a:r>
          </a:p>
          <a:p>
            <a:r>
              <a:rPr lang="en-US" dirty="0"/>
              <a:t>Medicaid data</a:t>
            </a:r>
          </a:p>
          <a:p>
            <a:r>
              <a:rPr lang="en-US" dirty="0"/>
              <a:t>All Payers All Claims data</a:t>
            </a:r>
          </a:p>
          <a:p>
            <a:r>
              <a:rPr lang="en-US" dirty="0"/>
              <a:t>IQVIA (formerly IMS Health and QuintilesIMS) Xponent</a:t>
            </a:r>
          </a:p>
        </p:txBody>
      </p:sp>
      <p:pic>
        <p:nvPicPr>
          <p:cNvPr id="4" name="Audio 3">
            <a:hlinkClick r:id="" action="ppaction://media"/>
            <a:extLst>
              <a:ext uri="{FF2B5EF4-FFF2-40B4-BE49-F238E27FC236}">
                <a16:creationId xmlns:a16="http://schemas.microsoft.com/office/drawing/2014/main" id="{B052CEEC-9880-4DAC-8EE8-CB76BA9DD3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200299231"/>
      </p:ext>
    </p:extLst>
  </p:cSld>
  <p:clrMapOvr>
    <a:masterClrMapping/>
  </p:clrMapOvr>
  <p:transition advTm="3984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CDC’s Antibiotic Resistance Patient Safety Atlas: Outpatient Antibiotic Prescriptions</a:t>
            </a:r>
          </a:p>
        </p:txBody>
      </p:sp>
      <p:sp>
        <p:nvSpPr>
          <p:cNvPr id="5" name="Rectangle 4"/>
          <p:cNvSpPr/>
          <p:nvPr/>
        </p:nvSpPr>
        <p:spPr>
          <a:xfrm>
            <a:off x="500860" y="6281492"/>
            <a:ext cx="6096000" cy="52322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hlinkClick r:id="rId5"/>
              </a:rPr>
              <a:t>http://gis.cdc.gov/grasp/PSA/indexAU.html</a:t>
            </a:r>
            <a:endParaRPr kumimoji="0" lang="en-US" altLang="en-US" sz="14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1200" cap="none" spc="0" normalizeH="0" baseline="0" noProof="0" dirty="0">
              <a:ln>
                <a:noFill/>
              </a:ln>
              <a:solidFill>
                <a:srgbClr val="7F7F7F">
                  <a:lumMod val="50000"/>
                </a:srgbClr>
              </a:solidFill>
              <a:effectLst/>
              <a:uLnTx/>
              <a:uFillTx/>
              <a:latin typeface="Calibri" panose="020F0502020204030204" pitchFamily="34" charset="0"/>
              <a:ea typeface="+mn-ea"/>
              <a:cs typeface="+mn-cs"/>
            </a:endParaRPr>
          </a:p>
        </p:txBody>
      </p:sp>
      <p:pic>
        <p:nvPicPr>
          <p:cNvPr id="3" name="Picture 2"/>
          <p:cNvPicPr>
            <a:picLocks noChangeAspect="1"/>
          </p:cNvPicPr>
          <p:nvPr/>
        </p:nvPicPr>
        <p:blipFill rotWithShape="1">
          <a:blip r:embed="rId6"/>
          <a:srcRect t="8227" r="1282" b="3158"/>
          <a:stretch/>
        </p:blipFill>
        <p:spPr>
          <a:xfrm>
            <a:off x="1358242" y="1587520"/>
            <a:ext cx="8858721" cy="4693972"/>
          </a:xfrm>
          <a:prstGeom prst="rect">
            <a:avLst/>
          </a:prstGeom>
        </p:spPr>
      </p:pic>
      <p:pic>
        <p:nvPicPr>
          <p:cNvPr id="4" name="Audio 3">
            <a:hlinkClick r:id="" action="ppaction://media"/>
            <a:extLst>
              <a:ext uri="{FF2B5EF4-FFF2-40B4-BE49-F238E27FC236}">
                <a16:creationId xmlns:a16="http://schemas.microsoft.com/office/drawing/2014/main" id="{B2189FE9-62EC-49E5-8891-3D3C033261D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96977706"/>
      </p:ext>
    </p:extLst>
  </p:cSld>
  <p:clrMapOvr>
    <a:masterClrMapping/>
  </p:clrMapOvr>
  <p:transition advTm="6636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Programs and Practices in Outpatient Care</a:t>
            </a:r>
          </a:p>
        </p:txBody>
      </p:sp>
      <p:sp>
        <p:nvSpPr>
          <p:cNvPr id="3" name="Text Placeholder 2"/>
          <p:cNvSpPr>
            <a:spLocks noGrp="1"/>
          </p:cNvSpPr>
          <p:nvPr>
            <p:ph type="body" sz="quarter" idx="10"/>
          </p:nvPr>
        </p:nvSpPr>
        <p:spPr/>
        <p:txBody>
          <a:bodyPr/>
          <a:lstStyle/>
          <a:p>
            <a:r>
              <a:rPr lang="en-US" dirty="0"/>
              <a:t>CMS Quality Innovation Networks and Quality Improvement Organizations (QIN-QIOs) are implementing Core Elements of Outpatient Antibiotic Stewardship</a:t>
            </a:r>
          </a:p>
          <a:p>
            <a:pPr lvl="2"/>
            <a:endParaRPr lang="en-US" dirty="0"/>
          </a:p>
          <a:p>
            <a:endParaRPr lang="en-US" dirty="0"/>
          </a:p>
        </p:txBody>
      </p:sp>
      <p:graphicFrame>
        <p:nvGraphicFramePr>
          <p:cNvPr id="6" name="Table 5"/>
          <p:cNvGraphicFramePr>
            <a:graphicFrameLocks noGrp="1"/>
          </p:cNvGraphicFramePr>
          <p:nvPr>
            <p:extLst/>
          </p:nvPr>
        </p:nvGraphicFramePr>
        <p:xfrm>
          <a:off x="920496" y="3138191"/>
          <a:ext cx="7842504" cy="2491740"/>
        </p:xfrm>
        <a:graphic>
          <a:graphicData uri="http://schemas.openxmlformats.org/drawingml/2006/table">
            <a:tbl>
              <a:tblPr firstRow="1" bandRow="1">
                <a:tableStyleId>{9D7B26C5-4107-4FEC-AEDC-1716B250A1EF}</a:tableStyleId>
              </a:tblPr>
              <a:tblGrid>
                <a:gridCol w="6166104">
                  <a:extLst>
                    <a:ext uri="{9D8B030D-6E8A-4147-A177-3AD203B41FA5}">
                      <a16:colId xmlns:a16="http://schemas.microsoft.com/office/drawing/2014/main" val="1392812815"/>
                    </a:ext>
                  </a:extLst>
                </a:gridCol>
                <a:gridCol w="1676400">
                  <a:extLst>
                    <a:ext uri="{9D8B030D-6E8A-4147-A177-3AD203B41FA5}">
                      <a16:colId xmlns:a16="http://schemas.microsoft.com/office/drawing/2014/main" val="350114583"/>
                    </a:ext>
                  </a:extLst>
                </a:gridCol>
              </a:tblGrid>
              <a:tr h="370840">
                <a:tc>
                  <a:txBody>
                    <a:bodyPr/>
                    <a:lstStyle/>
                    <a:p>
                      <a:r>
                        <a:rPr lang="en-US" sz="2670" dirty="0">
                          <a:solidFill>
                            <a:schemeClr val="accent5">
                              <a:lumMod val="50000"/>
                            </a:schemeClr>
                          </a:solidFill>
                          <a:latin typeface="Calibri" panose="020F0502020204030204" pitchFamily="34" charset="0"/>
                          <a:cs typeface="Calibri" panose="020F0502020204030204" pitchFamily="34" charset="0"/>
                        </a:rPr>
                        <a:t>Total Recruited</a:t>
                      </a:r>
                      <a:r>
                        <a:rPr lang="en-US" sz="2670" baseline="0" dirty="0">
                          <a:solidFill>
                            <a:schemeClr val="accent5">
                              <a:lumMod val="50000"/>
                            </a:schemeClr>
                          </a:solidFill>
                          <a:latin typeface="Calibri" panose="020F0502020204030204" pitchFamily="34" charset="0"/>
                          <a:cs typeface="Calibri" panose="020F0502020204030204" pitchFamily="34" charset="0"/>
                        </a:rPr>
                        <a:t> Facilities</a:t>
                      </a:r>
                      <a:endParaRPr lang="en-US" sz="2670" dirty="0">
                        <a:solidFill>
                          <a:schemeClr val="accent5">
                            <a:lumMod val="50000"/>
                          </a:schemeClr>
                        </a:solidFill>
                        <a:latin typeface="Calibri" panose="020F0502020204030204" pitchFamily="34" charset="0"/>
                        <a:cs typeface="Calibri" panose="020F0502020204030204" pitchFamily="34" charset="0"/>
                      </a:endParaRPr>
                    </a:p>
                  </a:txBody>
                  <a:tcPr/>
                </a:tc>
                <a:tc>
                  <a:txBody>
                    <a:bodyPr/>
                    <a:lstStyle/>
                    <a:p>
                      <a:pPr algn="ctr"/>
                      <a:r>
                        <a:rPr lang="en-US" sz="2670" dirty="0">
                          <a:solidFill>
                            <a:schemeClr val="accent5">
                              <a:lumMod val="50000"/>
                            </a:schemeClr>
                          </a:solidFill>
                          <a:latin typeface="Calibri" panose="020F0502020204030204" pitchFamily="34" charset="0"/>
                          <a:cs typeface="Calibri" panose="020F0502020204030204" pitchFamily="34" charset="0"/>
                        </a:rPr>
                        <a:t>7,626</a:t>
                      </a:r>
                    </a:p>
                  </a:txBody>
                  <a:tcPr/>
                </a:tc>
                <a:extLst>
                  <a:ext uri="{0D108BD9-81ED-4DB2-BD59-A6C34878D82A}">
                    <a16:rowId xmlns:a16="http://schemas.microsoft.com/office/drawing/2014/main" val="1523250327"/>
                  </a:ext>
                </a:extLst>
              </a:tr>
              <a:tr h="370840">
                <a:tc>
                  <a:txBody>
                    <a:bodyPr/>
                    <a:lstStyle/>
                    <a:p>
                      <a:r>
                        <a:rPr lang="en-US" sz="2670" kern="1200" dirty="0">
                          <a:solidFill>
                            <a:schemeClr val="accent5">
                              <a:lumMod val="50000"/>
                            </a:schemeClr>
                          </a:solidFill>
                          <a:effectLst/>
                          <a:latin typeface="Calibri" panose="020F0502020204030204" pitchFamily="34" charset="0"/>
                          <a:ea typeface="+mn-ea"/>
                          <a:cs typeface="Calibri" panose="020F0502020204030204" pitchFamily="34" charset="0"/>
                        </a:rPr>
                        <a:t>Physician practices</a:t>
                      </a:r>
                      <a:endParaRPr lang="en-US" sz="2670" dirty="0">
                        <a:solidFill>
                          <a:schemeClr val="accent5">
                            <a:lumMod val="50000"/>
                          </a:schemeClr>
                        </a:solidFill>
                        <a:latin typeface="Calibri" panose="020F0502020204030204" pitchFamily="34" charset="0"/>
                        <a:cs typeface="Calibri" panose="020F0502020204030204" pitchFamily="34" charset="0"/>
                      </a:endParaRPr>
                    </a:p>
                  </a:txBody>
                  <a:tcPr/>
                </a:tc>
                <a:tc>
                  <a:txBody>
                    <a:bodyPr/>
                    <a:lstStyle/>
                    <a:p>
                      <a:pPr algn="ctr"/>
                      <a:r>
                        <a:rPr lang="en-US" sz="2670" kern="1200" dirty="0">
                          <a:solidFill>
                            <a:schemeClr val="accent5">
                              <a:lumMod val="50000"/>
                            </a:schemeClr>
                          </a:solidFill>
                          <a:effectLst/>
                          <a:latin typeface="Calibri" panose="020F0502020204030204" pitchFamily="34" charset="0"/>
                          <a:ea typeface="+mn-ea"/>
                          <a:cs typeface="Calibri" panose="020F0502020204030204" pitchFamily="34" charset="0"/>
                        </a:rPr>
                        <a:t>5,954</a:t>
                      </a:r>
                      <a:endParaRPr lang="en-US" sz="2670" dirty="0">
                        <a:solidFill>
                          <a:schemeClr val="accent5">
                            <a:lumMod val="50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919499485"/>
                  </a:ext>
                </a:extLst>
              </a:tr>
              <a:tr h="459910">
                <a:tc>
                  <a:txBody>
                    <a:bodyPr/>
                    <a:lstStyle/>
                    <a:p>
                      <a:r>
                        <a:rPr lang="en-US" sz="2670" kern="1200" dirty="0">
                          <a:solidFill>
                            <a:schemeClr val="accent5">
                              <a:lumMod val="50000"/>
                            </a:schemeClr>
                          </a:solidFill>
                          <a:effectLst/>
                          <a:latin typeface="Calibri" panose="020F0502020204030204" pitchFamily="34" charset="0"/>
                          <a:ea typeface="+mn-ea"/>
                          <a:cs typeface="Calibri" panose="020F0502020204030204" pitchFamily="34" charset="0"/>
                        </a:rPr>
                        <a:t>Hospital Emergency Departments</a:t>
                      </a:r>
                      <a:endParaRPr lang="en-US" sz="2670" dirty="0">
                        <a:solidFill>
                          <a:schemeClr val="accent5">
                            <a:lumMod val="50000"/>
                          </a:schemeClr>
                        </a:solidFill>
                        <a:latin typeface="Calibri" panose="020F0502020204030204" pitchFamily="34" charset="0"/>
                        <a:cs typeface="Calibri" panose="020F0502020204030204" pitchFamily="34" charset="0"/>
                      </a:endParaRPr>
                    </a:p>
                  </a:txBody>
                  <a:tcPr/>
                </a:tc>
                <a:tc>
                  <a:txBody>
                    <a:bodyPr/>
                    <a:lstStyle/>
                    <a:p>
                      <a:pPr algn="ctr"/>
                      <a:r>
                        <a:rPr lang="en-US" sz="2670" kern="1200" dirty="0">
                          <a:solidFill>
                            <a:schemeClr val="accent5">
                              <a:lumMod val="50000"/>
                            </a:schemeClr>
                          </a:solidFill>
                          <a:effectLst/>
                          <a:latin typeface="Calibri" panose="020F0502020204030204" pitchFamily="34" charset="0"/>
                          <a:ea typeface="+mn-ea"/>
                          <a:cs typeface="Calibri" panose="020F0502020204030204" pitchFamily="34" charset="0"/>
                        </a:rPr>
                        <a:t>703</a:t>
                      </a:r>
                      <a:endParaRPr lang="en-US" sz="2670" dirty="0">
                        <a:solidFill>
                          <a:schemeClr val="accent5">
                            <a:lumMod val="50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2401665"/>
                  </a:ext>
                </a:extLst>
              </a:tr>
              <a:tr h="370840">
                <a:tc>
                  <a:txBody>
                    <a:bodyPr/>
                    <a:lstStyle/>
                    <a:p>
                      <a:r>
                        <a:rPr lang="en-US" sz="2670" kern="1200" dirty="0">
                          <a:solidFill>
                            <a:schemeClr val="accent5">
                              <a:lumMod val="50000"/>
                            </a:schemeClr>
                          </a:solidFill>
                          <a:effectLst/>
                          <a:latin typeface="Calibri" panose="020F0502020204030204" pitchFamily="34" charset="0"/>
                          <a:ea typeface="+mn-ea"/>
                          <a:cs typeface="Calibri" panose="020F0502020204030204" pitchFamily="34" charset="0"/>
                        </a:rPr>
                        <a:t>Standalone Emergency Room/Urgent Care</a:t>
                      </a:r>
                      <a:endParaRPr lang="en-US" sz="2670" dirty="0">
                        <a:solidFill>
                          <a:schemeClr val="accent5">
                            <a:lumMod val="50000"/>
                          </a:schemeClr>
                        </a:solidFill>
                        <a:latin typeface="Calibri" panose="020F0502020204030204" pitchFamily="34" charset="0"/>
                        <a:cs typeface="Calibri" panose="020F0502020204030204" pitchFamily="34" charset="0"/>
                      </a:endParaRPr>
                    </a:p>
                  </a:txBody>
                  <a:tcPr/>
                </a:tc>
                <a:tc>
                  <a:txBody>
                    <a:bodyPr/>
                    <a:lstStyle/>
                    <a:p>
                      <a:pPr algn="ctr"/>
                      <a:r>
                        <a:rPr lang="en-US" sz="2670" kern="1200" dirty="0">
                          <a:solidFill>
                            <a:schemeClr val="accent5">
                              <a:lumMod val="50000"/>
                            </a:schemeClr>
                          </a:solidFill>
                          <a:effectLst/>
                          <a:latin typeface="Calibri" panose="020F0502020204030204" pitchFamily="34" charset="0"/>
                          <a:ea typeface="+mn-ea"/>
                          <a:cs typeface="Calibri" panose="020F0502020204030204" pitchFamily="34" charset="0"/>
                        </a:rPr>
                        <a:t>499 </a:t>
                      </a:r>
                      <a:endParaRPr lang="en-US" sz="2670" dirty="0">
                        <a:solidFill>
                          <a:schemeClr val="accent5">
                            <a:lumMod val="50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047682660"/>
                  </a:ext>
                </a:extLst>
              </a:tr>
              <a:tr h="370840">
                <a:tc>
                  <a:txBody>
                    <a:bodyPr/>
                    <a:lstStyle/>
                    <a:p>
                      <a:r>
                        <a:rPr lang="en-US" sz="2670" dirty="0">
                          <a:solidFill>
                            <a:schemeClr val="accent5">
                              <a:lumMod val="50000"/>
                            </a:schemeClr>
                          </a:solidFill>
                          <a:latin typeface="Calibri" panose="020F0502020204030204" pitchFamily="34" charset="0"/>
                          <a:cs typeface="Calibri" panose="020F0502020204030204" pitchFamily="34" charset="0"/>
                        </a:rPr>
                        <a:t>Others</a:t>
                      </a:r>
                    </a:p>
                  </a:txBody>
                  <a:tcPr/>
                </a:tc>
                <a:tc>
                  <a:txBody>
                    <a:bodyPr/>
                    <a:lstStyle/>
                    <a:p>
                      <a:pPr algn="ctr"/>
                      <a:r>
                        <a:rPr lang="en-US" sz="2670" dirty="0">
                          <a:solidFill>
                            <a:schemeClr val="accent5">
                              <a:lumMod val="50000"/>
                            </a:schemeClr>
                          </a:solidFill>
                          <a:latin typeface="Calibri" panose="020F0502020204030204" pitchFamily="34" charset="0"/>
                          <a:cs typeface="Calibri" panose="020F0502020204030204" pitchFamily="34" charset="0"/>
                        </a:rPr>
                        <a:t>470</a:t>
                      </a:r>
                    </a:p>
                  </a:txBody>
                  <a:tcPr/>
                </a:tc>
                <a:extLst>
                  <a:ext uri="{0D108BD9-81ED-4DB2-BD59-A6C34878D82A}">
                    <a16:rowId xmlns:a16="http://schemas.microsoft.com/office/drawing/2014/main" val="2582946235"/>
                  </a:ext>
                </a:extLst>
              </a:tr>
            </a:tbl>
          </a:graphicData>
        </a:graphic>
      </p:graphicFrame>
      <p:pic>
        <p:nvPicPr>
          <p:cNvPr id="5" name="Picture 4"/>
          <p:cNvPicPr>
            <a:picLocks noChangeAspect="1"/>
          </p:cNvPicPr>
          <p:nvPr/>
        </p:nvPicPr>
        <p:blipFill rotWithShape="1">
          <a:blip r:embed="rId5"/>
          <a:srcRect l="30711" t="10738" r="28493" b="5357"/>
          <a:stretch/>
        </p:blipFill>
        <p:spPr>
          <a:xfrm>
            <a:off x="8977665" y="2565407"/>
            <a:ext cx="2915631" cy="3747930"/>
          </a:xfrm>
          <a:prstGeom prst="rect">
            <a:avLst/>
          </a:prstGeom>
          <a:effectLst>
            <a:outerShdw blurRad="50800" dist="38100" dir="8100000" algn="tr" rotWithShape="0">
              <a:prstClr val="black">
                <a:alpha val="40000"/>
              </a:prstClr>
            </a:outerShdw>
          </a:effectLst>
        </p:spPr>
      </p:pic>
      <p:pic>
        <p:nvPicPr>
          <p:cNvPr id="4" name="Audio 3">
            <a:hlinkClick r:id="" action="ppaction://media"/>
            <a:extLst>
              <a:ext uri="{FF2B5EF4-FFF2-40B4-BE49-F238E27FC236}">
                <a16:creationId xmlns:a16="http://schemas.microsoft.com/office/drawing/2014/main" id="{A1A4605B-DDBE-42C8-A6EC-34518B7E00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619834955"/>
      </p:ext>
    </p:extLst>
  </p:cSld>
  <p:clrMapOvr>
    <a:masterClrMapping/>
  </p:clrMapOvr>
  <p:transition advTm="5437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title"/>
          </p:nvPr>
        </p:nvSpPr>
        <p:spPr/>
        <p:txBody>
          <a:bodyPr/>
          <a:lstStyle/>
          <a:p>
            <a:r>
              <a:rPr lang="en-US" sz="3730" dirty="0"/>
              <a:t>Be Antibiotics Aware: Smart Use, Best Care</a:t>
            </a:r>
          </a:p>
        </p:txBody>
      </p:sp>
      <p:sp>
        <p:nvSpPr>
          <p:cNvPr id="7" name="Text Placeholder 6"/>
          <p:cNvSpPr>
            <a:spLocks noGrp="1"/>
          </p:cNvSpPr>
          <p:nvPr>
            <p:ph type="body" sz="quarter" idx="10"/>
          </p:nvPr>
        </p:nvSpPr>
        <p:spPr>
          <a:xfrm>
            <a:off x="609600" y="1545167"/>
            <a:ext cx="7023500" cy="4455584"/>
          </a:xfrm>
        </p:spPr>
        <p:txBody>
          <a:bodyPr/>
          <a:lstStyle/>
          <a:p>
            <a:r>
              <a:rPr lang="en-US" sz="2600" dirty="0"/>
              <a:t>New educational effort: Refining messaging and expanding to new target audiences.</a:t>
            </a:r>
          </a:p>
          <a:p>
            <a:pPr lvl="1"/>
            <a:r>
              <a:rPr lang="en-US" sz="2200" dirty="0"/>
              <a:t>Focus on patient safety</a:t>
            </a:r>
          </a:p>
          <a:p>
            <a:pPr lvl="1"/>
            <a:r>
              <a:rPr lang="en-US" sz="2200" dirty="0"/>
              <a:t>Increased messaging for adult patients</a:t>
            </a:r>
          </a:p>
          <a:p>
            <a:pPr lvl="1"/>
            <a:r>
              <a:rPr lang="en-US" sz="2200" dirty="0"/>
              <a:t>New effort to reach hospitalists, nurse practitioners, physician assistants</a:t>
            </a:r>
          </a:p>
          <a:p>
            <a:endParaRPr lang="en-US" sz="2400" dirty="0"/>
          </a:p>
          <a:p>
            <a:r>
              <a:rPr lang="en-US" sz="2600" dirty="0"/>
              <a:t>Public Service Announcement: </a:t>
            </a:r>
            <a:r>
              <a:rPr lang="en-US" sz="2400" u="sng" dirty="0">
                <a:hlinkClick r:id="rId5"/>
              </a:rPr>
              <a:t>https://www.youtube.com/watch?v=dETK7Jc-XWA</a:t>
            </a:r>
            <a:endParaRPr lang="en-US" sz="2400" dirty="0"/>
          </a:p>
          <a:p>
            <a:endParaRPr lang="en-US" sz="2200" dirty="0"/>
          </a:p>
          <a:p>
            <a:endParaRPr lang="en-US" sz="2200" dirty="0"/>
          </a:p>
          <a:p>
            <a:endParaRPr lang="en-US" dirty="0"/>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l="9433" t="10011" r="10761" b="43992"/>
          <a:stretch/>
        </p:blipFill>
        <p:spPr>
          <a:xfrm>
            <a:off x="7633100" y="1339743"/>
            <a:ext cx="4536322" cy="1741680"/>
          </a:xfrm>
          <a:prstGeom prst="rect">
            <a:avLst/>
          </a:prstGeom>
        </p:spPr>
      </p:pic>
      <p:pic>
        <p:nvPicPr>
          <p:cNvPr id="11" name="Picture 10"/>
          <p:cNvPicPr>
            <a:picLocks noChangeAspect="1"/>
          </p:cNvPicPr>
          <p:nvPr/>
        </p:nvPicPr>
        <p:blipFill>
          <a:blip r:embed="rId7"/>
          <a:stretch>
            <a:fillRect/>
          </a:stretch>
        </p:blipFill>
        <p:spPr>
          <a:xfrm>
            <a:off x="10083703" y="4016027"/>
            <a:ext cx="1996911" cy="2584237"/>
          </a:xfrm>
          <a:prstGeom prst="rect">
            <a:avLst/>
          </a:prstGeom>
          <a:ln w="3175">
            <a:noFill/>
          </a:ln>
          <a:effectLst>
            <a:outerShdw blurRad="50800" dist="38100" dir="5400000" algn="t" rotWithShape="0">
              <a:prstClr val="black">
                <a:alpha val="40000"/>
              </a:prstClr>
            </a:outerShdw>
          </a:effectLst>
        </p:spPr>
      </p:pic>
      <p:sp>
        <p:nvSpPr>
          <p:cNvPr id="2" name="TextBox 1"/>
          <p:cNvSpPr txBox="1"/>
          <p:nvPr/>
        </p:nvSpPr>
        <p:spPr>
          <a:xfrm>
            <a:off x="489858" y="6161315"/>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F56DC"/>
                </a:solidFill>
                <a:effectLst/>
                <a:uLnTx/>
                <a:uFillTx/>
                <a:latin typeface="Myriad Web Pro"/>
                <a:ea typeface="+mn-ea"/>
                <a:cs typeface="+mn-cs"/>
                <a:hlinkClick r:id="rId8"/>
              </a:rPr>
              <a:t>www.cdc.gov/antibiotic-use</a:t>
            </a:r>
            <a:endParaRPr kumimoji="0" lang="en-US" sz="1800" b="0" i="0" u="none" strike="noStrike" kern="1200" cap="none" spc="0" normalizeH="0" baseline="0" noProof="0" dirty="0">
              <a:ln>
                <a:noFill/>
              </a:ln>
              <a:solidFill>
                <a:srgbClr val="0F56DC"/>
              </a:solidFill>
              <a:effectLst/>
              <a:uLnTx/>
              <a:uFillTx/>
              <a:latin typeface="Myriad Web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07762" y="3057735"/>
            <a:ext cx="2475941" cy="3213910"/>
          </a:xfrm>
          <a:prstGeom prst="rect">
            <a:avLst/>
          </a:prstGeom>
          <a:ln>
            <a:noFill/>
          </a:ln>
          <a:effectLst>
            <a:outerShdw blurRad="190500" algn="tl" rotWithShape="0">
              <a:srgbClr val="000000">
                <a:alpha val="70000"/>
              </a:srgbClr>
            </a:outerShdw>
          </a:effectLst>
        </p:spPr>
      </p:pic>
      <p:pic>
        <p:nvPicPr>
          <p:cNvPr id="3" name="Audio 2">
            <a:hlinkClick r:id="" action="ppaction://media"/>
            <a:extLst>
              <a:ext uri="{FF2B5EF4-FFF2-40B4-BE49-F238E27FC236}">
                <a16:creationId xmlns:a16="http://schemas.microsoft.com/office/drawing/2014/main" id="{554EEAE9-A237-4BCB-A99F-455DD4FD38E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214226318"/>
      </p:ext>
    </p:extLst>
  </p:cSld>
  <p:clrMapOvr>
    <a:masterClrMapping/>
  </p:clrMapOvr>
  <p:transition spd="slow" advTm="3809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30" dirty="0"/>
              <a:t>New CDC Training on Antibiotic Stewardship</a:t>
            </a:r>
          </a:p>
        </p:txBody>
      </p:sp>
      <p:sp>
        <p:nvSpPr>
          <p:cNvPr id="3" name="Text Placeholder 2"/>
          <p:cNvSpPr>
            <a:spLocks noGrp="1"/>
          </p:cNvSpPr>
          <p:nvPr>
            <p:ph type="body" sz="quarter" idx="10"/>
          </p:nvPr>
        </p:nvSpPr>
        <p:spPr>
          <a:xfrm>
            <a:off x="609600" y="1556053"/>
            <a:ext cx="7402286" cy="4455584"/>
          </a:xfrm>
        </p:spPr>
        <p:txBody>
          <a:bodyPr/>
          <a:lstStyle/>
          <a:p>
            <a:r>
              <a:rPr lang="en-US" sz="2670" dirty="0"/>
              <a:t>Objectives:</a:t>
            </a:r>
          </a:p>
          <a:p>
            <a:pPr lvl="1"/>
            <a:r>
              <a:rPr lang="en-US" sz="2670" dirty="0"/>
              <a:t>Optimize antibiotic prescribing</a:t>
            </a:r>
          </a:p>
          <a:p>
            <a:pPr lvl="1"/>
            <a:r>
              <a:rPr lang="en-US" sz="2670" dirty="0"/>
              <a:t>Inform healthcare professionals about proper antibiotic use</a:t>
            </a:r>
          </a:p>
          <a:p>
            <a:pPr lvl="1"/>
            <a:r>
              <a:rPr lang="en-US" sz="2670" dirty="0"/>
              <a:t>Encourage open discussion among clinicians and patients</a:t>
            </a:r>
          </a:p>
          <a:p>
            <a:r>
              <a:rPr lang="en-US" sz="2670" dirty="0"/>
              <a:t>8 hours of free CE, released in 4 sections through 2018</a:t>
            </a:r>
          </a:p>
          <a:p>
            <a:pPr lvl="1"/>
            <a:r>
              <a:rPr lang="en-US" sz="2670" dirty="0"/>
              <a:t>Section 1 is available now</a:t>
            </a:r>
          </a:p>
          <a:p>
            <a:r>
              <a:rPr lang="en-US" sz="2670" dirty="0">
                <a:hlinkClick r:id="rId5"/>
              </a:rPr>
              <a:t>https://www.train.org/cdctrain/course/1075730</a:t>
            </a:r>
            <a:r>
              <a:rPr lang="en-US" sz="2670" dirty="0"/>
              <a:t> </a:t>
            </a:r>
          </a:p>
          <a:p>
            <a:endParaRPr lang="en-US" sz="2670" dirty="0"/>
          </a:p>
        </p:txBody>
      </p:sp>
      <p:pic>
        <p:nvPicPr>
          <p:cNvPr id="5" name="Picture 4"/>
          <p:cNvPicPr>
            <a:picLocks noChangeAspect="1"/>
          </p:cNvPicPr>
          <p:nvPr/>
        </p:nvPicPr>
        <p:blipFill>
          <a:blip r:embed="rId6"/>
          <a:stretch>
            <a:fillRect/>
          </a:stretch>
        </p:blipFill>
        <p:spPr>
          <a:xfrm>
            <a:off x="8175492" y="1417639"/>
            <a:ext cx="3886200" cy="5011644"/>
          </a:xfrm>
          <a:prstGeom prst="rect">
            <a:avLst/>
          </a:prstGeom>
        </p:spPr>
      </p:pic>
      <p:pic>
        <p:nvPicPr>
          <p:cNvPr id="4" name="Audio 3">
            <a:hlinkClick r:id="" action="ppaction://media"/>
            <a:extLst>
              <a:ext uri="{FF2B5EF4-FFF2-40B4-BE49-F238E27FC236}">
                <a16:creationId xmlns:a16="http://schemas.microsoft.com/office/drawing/2014/main" id="{9B939660-2759-4FB4-91B5-719DBEDEC67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315160050"/>
      </p:ext>
    </p:extLst>
  </p:cSld>
  <p:clrMapOvr>
    <a:masterClrMapping/>
  </p:clrMapOvr>
  <p:transition advTm="4327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Selected Stewardship Partners Present</a:t>
            </a:r>
          </a:p>
        </p:txBody>
      </p:sp>
      <p:sp>
        <p:nvSpPr>
          <p:cNvPr id="3" name="Text Placeholder 2"/>
          <p:cNvSpPr>
            <a:spLocks noGrp="1"/>
          </p:cNvSpPr>
          <p:nvPr>
            <p:ph type="body" sz="quarter" idx="10"/>
          </p:nvPr>
        </p:nvSpPr>
        <p:spPr>
          <a:xfrm>
            <a:off x="609600" y="1545167"/>
            <a:ext cx="10972800" cy="5040828"/>
          </a:xfrm>
        </p:spPr>
        <p:txBody>
          <a:bodyPr/>
          <a:lstStyle/>
          <a:p>
            <a:r>
              <a:rPr lang="en-US" sz="2400" b="1" dirty="0"/>
              <a:t>Agency for Healthcare Research and Quality (AHRQ): </a:t>
            </a:r>
            <a:r>
              <a:rPr lang="en-US" sz="2400" dirty="0"/>
              <a:t>Dale Burwen</a:t>
            </a:r>
            <a:endParaRPr lang="en-US" sz="2400" b="1" dirty="0"/>
          </a:p>
          <a:p>
            <a:r>
              <a:rPr lang="en-US" sz="2400" b="1" dirty="0"/>
              <a:t>Centers for Medicaid and Medicare Services:</a:t>
            </a:r>
            <a:r>
              <a:rPr lang="en-US" sz="2400" dirty="0"/>
              <a:t> Dan Schwartz, Yolanda Jones, Kim Seechuk</a:t>
            </a:r>
          </a:p>
          <a:p>
            <a:r>
              <a:rPr lang="en-US" sz="2400" b="1" dirty="0"/>
              <a:t>Infectious Disease Society of America (IDSA): </a:t>
            </a:r>
            <a:r>
              <a:rPr lang="en-US" sz="2400" dirty="0"/>
              <a:t>Kevin Hsueh </a:t>
            </a:r>
          </a:p>
          <a:p>
            <a:r>
              <a:rPr lang="en-US" sz="2400" b="1" dirty="0"/>
              <a:t>National Coordinating Center for the QIN-QIOs:</a:t>
            </a:r>
            <a:r>
              <a:rPr lang="en-US" sz="2400" dirty="0"/>
              <a:t> Kaylie Doyle</a:t>
            </a:r>
          </a:p>
          <a:p>
            <a:r>
              <a:rPr lang="en-US" sz="2400" b="1" dirty="0"/>
              <a:t>Society of Healthcare Epidemiology of American (SHEA):</a:t>
            </a:r>
            <a:r>
              <a:rPr lang="en-US" sz="2400" dirty="0"/>
              <a:t> Eve Humphreys, Judy Guzman</a:t>
            </a:r>
          </a:p>
          <a:p>
            <a:r>
              <a:rPr lang="en-US" sz="2400" b="1" dirty="0"/>
              <a:t>Society for Infectious Disease Pharmacists:</a:t>
            </a:r>
            <a:r>
              <a:rPr lang="en-US" sz="2400" dirty="0"/>
              <a:t> Elizabeth Schumacher</a:t>
            </a:r>
          </a:p>
          <a:p>
            <a:r>
              <a:rPr lang="en-US" sz="2400" b="1" dirty="0"/>
              <a:t>The Joint Commission:</a:t>
            </a:r>
            <a:r>
              <a:rPr lang="en-US" sz="2400" dirty="0"/>
              <a:t> Barbara Braun</a:t>
            </a:r>
          </a:p>
          <a:p>
            <a:r>
              <a:rPr lang="en-US" sz="2400" b="1" dirty="0"/>
              <a:t>The Pew Charitable Trusts:</a:t>
            </a:r>
            <a:r>
              <a:rPr lang="en-US" sz="2400" dirty="0"/>
              <a:t> David Hyun</a:t>
            </a:r>
          </a:p>
          <a:p>
            <a:r>
              <a:rPr lang="en-US" sz="2400" b="1" dirty="0"/>
              <a:t>Vermont Oxford Network:</a:t>
            </a:r>
            <a:r>
              <a:rPr lang="en-US" sz="2400" dirty="0"/>
              <a:t> Madge Buus-Frank  </a:t>
            </a:r>
          </a:p>
          <a:p>
            <a:r>
              <a:rPr lang="en-US" sz="2400" b="1" dirty="0"/>
              <a:t>And others!</a:t>
            </a:r>
          </a:p>
          <a:p>
            <a:endParaRPr lang="en-US" dirty="0"/>
          </a:p>
        </p:txBody>
      </p:sp>
      <p:pic>
        <p:nvPicPr>
          <p:cNvPr id="4" name="Audio 3">
            <a:hlinkClick r:id="" action="ppaction://media"/>
            <a:extLst>
              <a:ext uri="{FF2B5EF4-FFF2-40B4-BE49-F238E27FC236}">
                <a16:creationId xmlns:a16="http://schemas.microsoft.com/office/drawing/2014/main" id="{3E795CDE-A57A-43F7-8148-5667B4E7F0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703469409"/>
      </p:ext>
    </p:extLst>
  </p:cSld>
  <p:clrMapOvr>
    <a:masterClrMapping/>
  </p:clrMapOvr>
  <p:transition advTm="3089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92979" y="3935422"/>
            <a:ext cx="4368800"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F56DC"/>
                </a:solidFill>
                <a:effectLst/>
                <a:uLnTx/>
                <a:uFillTx/>
                <a:latin typeface="Calibri" panose="020F0502020204030204" pitchFamily="34" charset="0"/>
                <a:ea typeface="+mn-ea"/>
                <a:cs typeface="Calibri" panose="020F0502020204030204" pitchFamily="34" charset="0"/>
                <a:hlinkClick r:id="rId5"/>
              </a:rPr>
              <a:t>www.cdc.gov/antibiotic-use</a:t>
            </a:r>
            <a:endParaRPr kumimoji="0" lang="en-US" sz="2800" b="0" i="0" u="none" strike="noStrike" kern="1200" cap="none" spc="0" normalizeH="0" baseline="0" noProof="0" dirty="0">
              <a:ln>
                <a:noFill/>
              </a:ln>
              <a:solidFill>
                <a:srgbClr val="0F56D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4" name="Picture 2" descr="image0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7291" y="344687"/>
            <a:ext cx="6207243" cy="359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E9725046-8D2C-43FE-84D6-ABB3CADCEC1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84182050"/>
      </p:ext>
    </p:extLst>
  </p:cSld>
  <p:clrMapOvr>
    <a:masterClrMapping/>
  </p:clrMapOvr>
  <p:transition advTm="2111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Antibiotic Stewardship Panel</a:t>
            </a:r>
          </a:p>
        </p:txBody>
      </p:sp>
      <p:sp>
        <p:nvSpPr>
          <p:cNvPr id="3" name="Text Placeholder 2"/>
          <p:cNvSpPr>
            <a:spLocks noGrp="1"/>
          </p:cNvSpPr>
          <p:nvPr>
            <p:ph type="body" sz="quarter" idx="10"/>
          </p:nvPr>
        </p:nvSpPr>
        <p:spPr/>
        <p:txBody>
          <a:bodyPr/>
          <a:lstStyle/>
          <a:p>
            <a:r>
              <a:rPr lang="en-US" dirty="0"/>
              <a:t>Erica Runningdear, Illinois</a:t>
            </a:r>
          </a:p>
          <a:p>
            <a:r>
              <a:rPr lang="en-US" dirty="0"/>
              <a:t>Erin Epson, California</a:t>
            </a:r>
          </a:p>
          <a:p>
            <a:r>
              <a:rPr lang="en-US" dirty="0"/>
              <a:t>Marisa D’Angeli, Washington</a:t>
            </a:r>
          </a:p>
          <a:p>
            <a:r>
              <a:rPr lang="en-US" dirty="0"/>
              <a:t>Belinda </a:t>
            </a:r>
            <a:r>
              <a:rPr lang="en-US" dirty="0" err="1"/>
              <a:t>Ostrowsky</a:t>
            </a:r>
            <a:r>
              <a:rPr lang="en-US"/>
              <a:t>, New York State</a:t>
            </a:r>
          </a:p>
          <a:p>
            <a:pPr marL="0" indent="0">
              <a:buNone/>
            </a:pPr>
            <a:endParaRPr lang="en-US" dirty="0"/>
          </a:p>
        </p:txBody>
      </p:sp>
      <p:pic>
        <p:nvPicPr>
          <p:cNvPr id="4" name="Audio 3">
            <a:hlinkClick r:id="" action="ppaction://media"/>
            <a:extLst>
              <a:ext uri="{FF2B5EF4-FFF2-40B4-BE49-F238E27FC236}">
                <a16:creationId xmlns:a16="http://schemas.microsoft.com/office/drawing/2014/main" id="{D56B4156-671C-4785-9C74-F72E986E33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898065620"/>
      </p:ext>
    </p:extLst>
  </p:cSld>
  <p:clrMapOvr>
    <a:masterClrMapping/>
  </p:clrMapOvr>
  <p:transition advTm="66842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19300" y="1600200"/>
            <a:ext cx="8153400" cy="2895600"/>
          </a:xfrm>
        </p:spPr>
        <p:txBody>
          <a:bodyPr>
            <a:normAutofit/>
          </a:bodyPr>
          <a:lstStyle/>
          <a:p>
            <a:pPr algn="ctr"/>
            <a:r>
              <a:rPr lang="en-US" dirty="0">
                <a:latin typeface="Arial" panose="020B0604020202020204" pitchFamily="34" charset="0"/>
                <a:cs typeface="Arial" panose="020B0604020202020204" pitchFamily="34" charset="0"/>
              </a:rPr>
              <a:t>Outpatient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Antibiotic Stewardship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Activities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March 19, 2018</a:t>
            </a:r>
            <a:endParaRPr lang="en-US" dirty="0">
              <a:solidFill>
                <a:schemeClr val="accent1">
                  <a:lumMod val="75000"/>
                </a:schemeClr>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4953000" y="228600"/>
            <a:ext cx="5105400" cy="396498"/>
          </a:xfrm>
        </p:spPr>
        <p:txBody>
          <a:bodyPr>
            <a:normAutofit/>
          </a:bodyPr>
          <a:lstStyle/>
          <a:p>
            <a:r>
              <a:rPr lang="en-US" sz="1600" dirty="0">
                <a:latin typeface="Arial" panose="020B0604020202020204" pitchFamily="34" charset="0"/>
                <a:cs typeface="Arial" panose="020B0604020202020204" pitchFamily="34" charset="0"/>
              </a:rPr>
              <a:t>CALIFORNIA DEPARTMENT OF PUBLIC HEALTH</a:t>
            </a:r>
          </a:p>
        </p:txBody>
      </p:sp>
      <p:sp>
        <p:nvSpPr>
          <p:cNvPr id="4" name="TextBox 3"/>
          <p:cNvSpPr txBox="1"/>
          <p:nvPr/>
        </p:nvSpPr>
        <p:spPr>
          <a:xfrm>
            <a:off x="2133600" y="5257800"/>
            <a:ext cx="7315200" cy="193899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Erin Epson, MD</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Healthcare-Associated Infections (HAI) Program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Center for Health Care Quality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California Department of Public Health</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Audio 4">
            <a:hlinkClick r:id="" action="ppaction://media"/>
            <a:extLst>
              <a:ext uri="{FF2B5EF4-FFF2-40B4-BE49-F238E27FC236}">
                <a16:creationId xmlns:a16="http://schemas.microsoft.com/office/drawing/2014/main" id="{BD87FC9F-2889-4083-A9AA-664FE9AA3A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092435970"/>
      </p:ext>
    </p:extLst>
  </p:cSld>
  <p:clrMapOvr>
    <a:masterClrMapping/>
  </p:clrMapOvr>
  <mc:AlternateContent xmlns:mc="http://schemas.openxmlformats.org/markup-compatibility/2006" xmlns:p14="http://schemas.microsoft.com/office/powerpoint/2010/main">
    <mc:Choice Requires="p14">
      <p:transition p14:dur="250" advTm="10105">
        <p:fade/>
      </p:transition>
    </mc:Choice>
    <mc:Fallback xmlns="">
      <p:transition advTm="101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400" b="1" dirty="0">
                <a:solidFill>
                  <a:schemeClr val="accent1">
                    <a:lumMod val="75000"/>
                  </a:schemeClr>
                </a:solidFill>
                <a:latin typeface="Arial" panose="020B0604020202020204" pitchFamily="34" charset="0"/>
                <a:cs typeface="Arial" panose="020B0604020202020204" pitchFamily="34" charset="0"/>
              </a:rPr>
              <a:t>Antimicrobial Stewardship Across the Continuum of Care in California</a:t>
            </a:r>
          </a:p>
        </p:txBody>
      </p:sp>
      <p:sp>
        <p:nvSpPr>
          <p:cNvPr id="5" name="Content Placeholder 4"/>
          <p:cNvSpPr>
            <a:spLocks noGrp="1"/>
          </p:cNvSpPr>
          <p:nvPr>
            <p:ph sz="half" idx="1"/>
          </p:nvPr>
        </p:nvSpPr>
        <p:spPr>
          <a:xfrm>
            <a:off x="1828800" y="1752601"/>
            <a:ext cx="4495800" cy="4525963"/>
          </a:xfrm>
        </p:spPr>
        <p:txBody>
          <a:bodyPr>
            <a:normAutofit lnSpcReduction="10000"/>
          </a:bodyPr>
          <a:lstStyle/>
          <a:p>
            <a:r>
              <a:rPr lang="en-US" dirty="0"/>
              <a:t>Hospitals</a:t>
            </a:r>
          </a:p>
          <a:p>
            <a:pPr lvl="1"/>
            <a:r>
              <a:rPr lang="en-US" dirty="0"/>
              <a:t>Legislation</a:t>
            </a:r>
          </a:p>
          <a:p>
            <a:pPr lvl="1"/>
            <a:r>
              <a:rPr lang="en-US" dirty="0"/>
              <a:t>Spotlight project, toolkit, statewide collaborative, promoting NHSN AU Option</a:t>
            </a:r>
          </a:p>
          <a:p>
            <a:endParaRPr lang="en-US" dirty="0"/>
          </a:p>
          <a:p>
            <a:r>
              <a:rPr lang="en-US" dirty="0"/>
              <a:t>Skilled Nursing Facilities</a:t>
            </a:r>
          </a:p>
          <a:p>
            <a:pPr lvl="1"/>
            <a:r>
              <a:rPr lang="en-US" dirty="0"/>
              <a:t>Legislation</a:t>
            </a:r>
          </a:p>
          <a:p>
            <a:pPr lvl="1"/>
            <a:r>
              <a:rPr lang="en-US" dirty="0"/>
              <a:t>Webinar series, toolkit </a:t>
            </a:r>
            <a:br>
              <a:rPr lang="en-US" dirty="0"/>
            </a:br>
            <a:r>
              <a:rPr lang="en-US" dirty="0"/>
              <a:t>(in development)</a:t>
            </a:r>
          </a:p>
        </p:txBody>
      </p:sp>
      <p:sp>
        <p:nvSpPr>
          <p:cNvPr id="6" name="Content Placeholder 5"/>
          <p:cNvSpPr>
            <a:spLocks noGrp="1"/>
          </p:cNvSpPr>
          <p:nvPr>
            <p:ph sz="half" idx="2"/>
          </p:nvPr>
        </p:nvSpPr>
        <p:spPr>
          <a:xfrm>
            <a:off x="6096000" y="1676401"/>
            <a:ext cx="4267200" cy="4525963"/>
          </a:xfrm>
        </p:spPr>
        <p:txBody>
          <a:bodyPr>
            <a:normAutofit lnSpcReduction="10000"/>
          </a:bodyPr>
          <a:lstStyle/>
          <a:p>
            <a:r>
              <a:rPr lang="en-US" dirty="0"/>
              <a:t>Health care facility networks</a:t>
            </a:r>
          </a:p>
          <a:p>
            <a:pPr lvl="1"/>
            <a:r>
              <a:rPr lang="en-US" dirty="0"/>
              <a:t>Regional AR prevention </a:t>
            </a:r>
            <a:r>
              <a:rPr lang="en-US" dirty="0" err="1"/>
              <a:t>collaboratives</a:t>
            </a:r>
            <a:r>
              <a:rPr lang="en-US" dirty="0"/>
              <a:t>, toolkit</a:t>
            </a:r>
          </a:p>
          <a:p>
            <a:endParaRPr lang="en-US" dirty="0"/>
          </a:p>
          <a:p>
            <a:endParaRPr lang="en-US" dirty="0"/>
          </a:p>
          <a:p>
            <a:r>
              <a:rPr lang="en-US" dirty="0"/>
              <a:t>Outpatient settings</a:t>
            </a:r>
          </a:p>
          <a:p>
            <a:pPr lvl="1"/>
            <a:r>
              <a:rPr lang="en-US" dirty="0"/>
              <a:t>Clinics</a:t>
            </a:r>
          </a:p>
          <a:p>
            <a:pPr lvl="1"/>
            <a:r>
              <a:rPr lang="en-US" dirty="0"/>
              <a:t>Emergency Departments</a:t>
            </a:r>
          </a:p>
          <a:p>
            <a:pPr lvl="1"/>
            <a:r>
              <a:rPr lang="en-US" dirty="0"/>
              <a:t>Dentistry</a:t>
            </a: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D78285-518D-4624-B46A-8CFE42E736F5}"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23E898C7-9492-48DD-90F2-711A26FBAE3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18214425"/>
      </p:ext>
    </p:extLst>
  </p:cSld>
  <p:clrMapOvr>
    <a:masterClrMapping/>
  </p:clrMapOvr>
  <mc:AlternateContent xmlns:mc="http://schemas.openxmlformats.org/markup-compatibility/2006" xmlns:p14="http://schemas.microsoft.com/office/powerpoint/2010/main">
    <mc:Choice Requires="p14">
      <p:transition spd="slow" p14:dur="2000" advTm="140189"/>
    </mc:Choice>
    <mc:Fallback xmlns="">
      <p:transition spd="slow" advTm="1401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981200" y="2133599"/>
            <a:ext cx="7696200" cy="3992564"/>
          </a:xfrm>
        </p:spPr>
        <p:txBody>
          <a:bodyPr/>
          <a:lstStyle/>
          <a:p>
            <a:r>
              <a:rPr lang="en-US" dirty="0"/>
              <a:t>Collaborate with 10 health plans to identify high-prescribing physicians</a:t>
            </a:r>
          </a:p>
          <a:p>
            <a:r>
              <a:rPr lang="en-US" dirty="0"/>
              <a:t>CMAF mails AWARE Toolkit </a:t>
            </a:r>
          </a:p>
          <a:p>
            <a:pPr lvl="1"/>
            <a:r>
              <a:rPr lang="en-US" dirty="0"/>
              <a:t>Cover letter, including: “You have been identified as being in the highest 20% of antibiotic prescribers when compared to your colleagues.” </a:t>
            </a:r>
          </a:p>
          <a:p>
            <a:pPr lvl="1"/>
            <a:r>
              <a:rPr lang="en-US" dirty="0"/>
              <a:t>Prescribing guidelines for adults and pediatrics, patient/family education materials and posters </a:t>
            </a:r>
          </a:p>
        </p:txBody>
      </p:sp>
      <p:sp>
        <p:nvSpPr>
          <p:cNvPr id="3" name="Slide Number Placeholder 2"/>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D78285-518D-4624-B46A-8CFE42E736F5}"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4" name="Picture 3"/>
          <p:cNvPicPr>
            <a:picLocks noChangeAspect="1"/>
          </p:cNvPicPr>
          <p:nvPr/>
        </p:nvPicPr>
        <p:blipFill>
          <a:blip r:embed="rId5"/>
          <a:stretch>
            <a:fillRect/>
          </a:stretch>
        </p:blipFill>
        <p:spPr>
          <a:xfrm>
            <a:off x="1981200" y="228601"/>
            <a:ext cx="5206248" cy="1752599"/>
          </a:xfrm>
          <a:prstGeom prst="rect">
            <a:avLst/>
          </a:prstGeom>
        </p:spPr>
      </p:pic>
      <p:pic>
        <p:nvPicPr>
          <p:cNvPr id="2" name="Audio 1">
            <a:hlinkClick r:id="" action="ppaction://media"/>
            <a:extLst>
              <a:ext uri="{FF2B5EF4-FFF2-40B4-BE49-F238E27FC236}">
                <a16:creationId xmlns:a16="http://schemas.microsoft.com/office/drawing/2014/main" id="{67CE13E8-E265-4481-8888-57520540277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51829471"/>
      </p:ext>
    </p:extLst>
  </p:cSld>
  <p:clrMapOvr>
    <a:masterClrMapping/>
  </p:clrMapOvr>
  <mc:AlternateContent xmlns:mc="http://schemas.openxmlformats.org/markup-compatibility/2006" xmlns:p14="http://schemas.microsoft.com/office/powerpoint/2010/main">
    <mc:Choice Requires="p14">
      <p:transition spd="slow" p14:dur="2000" advTm="77771"/>
    </mc:Choice>
    <mc:Fallback xmlns="">
      <p:transition spd="slow" advTm="777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D78285-518D-4624-B46A-8CFE42E736F5}"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3" name="Picture 2"/>
          <p:cNvPicPr>
            <a:picLocks noChangeAspect="1"/>
          </p:cNvPicPr>
          <p:nvPr/>
        </p:nvPicPr>
        <p:blipFill>
          <a:blip r:embed="rId5"/>
          <a:stretch>
            <a:fillRect/>
          </a:stretch>
        </p:blipFill>
        <p:spPr>
          <a:xfrm>
            <a:off x="1981200" y="32826"/>
            <a:ext cx="8208892" cy="6825175"/>
          </a:xfrm>
          <a:prstGeom prst="rect">
            <a:avLst/>
          </a:prstGeom>
        </p:spPr>
      </p:pic>
      <p:pic>
        <p:nvPicPr>
          <p:cNvPr id="4" name="Audio 3">
            <a:hlinkClick r:id="" action="ppaction://media"/>
            <a:extLst>
              <a:ext uri="{FF2B5EF4-FFF2-40B4-BE49-F238E27FC236}">
                <a16:creationId xmlns:a16="http://schemas.microsoft.com/office/drawing/2014/main" id="{97FD633D-8BE8-4507-B1CC-FA76A02699A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612548636"/>
      </p:ext>
    </p:extLst>
  </p:cSld>
  <p:clrMapOvr>
    <a:masterClrMapping/>
  </p:clrMapOvr>
  <mc:AlternateContent xmlns:mc="http://schemas.openxmlformats.org/markup-compatibility/2006" xmlns:p14="http://schemas.microsoft.com/office/powerpoint/2010/main">
    <mc:Choice Requires="p14">
      <p:transition spd="slow" p14:dur="2000" advTm="54417"/>
    </mc:Choice>
    <mc:Fallback xmlns="">
      <p:transition spd="slow" advTm="544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76200"/>
            <a:ext cx="8229600" cy="1143000"/>
          </a:xfrm>
        </p:spPr>
        <p:txBody>
          <a:bodyPr>
            <a:normAutofit/>
          </a:bodyPr>
          <a:lstStyle/>
          <a:p>
            <a:pPr algn="l">
              <a:spcBef>
                <a:spcPts val="0"/>
              </a:spcBef>
            </a:pPr>
            <a:r>
              <a:rPr lang="en-US" sz="3400" b="1" dirty="0">
                <a:solidFill>
                  <a:schemeClr val="accent1">
                    <a:lumMod val="75000"/>
                  </a:schemeClr>
                </a:solidFill>
                <a:latin typeface="Arial" panose="020B0604020202020204" pitchFamily="34" charset="0"/>
                <a:cs typeface="Arial" panose="020B0604020202020204" pitchFamily="34" charset="0"/>
              </a:rPr>
              <a:t>Public Health - Academic Partnership to Improve Antibiotic Prescribing in ED</a:t>
            </a:r>
          </a:p>
        </p:txBody>
      </p:sp>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D78285-518D-4624-B46A-8CFE42E736F5}"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cxnSp>
        <p:nvCxnSpPr>
          <p:cNvPr id="3" name="Straight Connector 2" descr="Decorative figure"/>
          <p:cNvCxnSpPr/>
          <p:nvPr/>
        </p:nvCxnSpPr>
        <p:spPr>
          <a:xfrm>
            <a:off x="1524000" y="6096000"/>
            <a:ext cx="3657600" cy="0"/>
          </a:xfrm>
          <a:prstGeom prst="line">
            <a:avLst/>
          </a:prstGeom>
          <a:ln w="171450" cmpd="tri">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28" name="Picture 4" descr="Image result for Highland Hospital logo alamed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6801" y="2465569"/>
            <a:ext cx="1341391" cy="133454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HSA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1316" y="5358291"/>
            <a:ext cx="2162968" cy="78203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kaise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04775" y="1076021"/>
            <a:ext cx="1639792" cy="163979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LA County DH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82478" y="3132832"/>
            <a:ext cx="1254917" cy="123210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los angeles county department of health servic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51126" y="1381540"/>
            <a:ext cx="2404196" cy="861504"/>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mage result for olive view"/>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23194" y="2291530"/>
            <a:ext cx="1888429" cy="105752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Riverside University Health System"/>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10330" y="4203511"/>
            <a:ext cx="1778714" cy="90563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san gorgonio memorial hospital"/>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65777" y="4447727"/>
            <a:ext cx="1905000" cy="150495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Image result for stanford logo health"/>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835429" y="4162991"/>
            <a:ext cx="2320943" cy="105167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Image result for Sutter Delta"/>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98397" y="1167369"/>
            <a:ext cx="2588828" cy="924159"/>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Image result for Torrance Memorial"/>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30474" y="2217299"/>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30" descr="Image result for uc davis medical center"/>
          <p:cNvSpPr>
            <a:spLocks noChangeAspect="1" noChangeArrowheads="1"/>
          </p:cNvSpPr>
          <p:nvPr/>
        </p:nvSpPr>
        <p:spPr bwMode="auto">
          <a:xfrm>
            <a:off x="1831975" y="274639"/>
            <a:ext cx="7620000" cy="1127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AutoShape 32" descr="Image result for uc davis medical center"/>
          <p:cNvSpPr>
            <a:spLocks noChangeAspect="1" noChangeArrowheads="1"/>
          </p:cNvSpPr>
          <p:nvPr/>
        </p:nvSpPr>
        <p:spPr bwMode="auto">
          <a:xfrm>
            <a:off x="1831975" y="-998538"/>
            <a:ext cx="7620000" cy="2400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62" name="Picture 38" descr="Image result for ucsf medical cente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89907" y="3484281"/>
            <a:ext cx="3181350" cy="742951"/>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Image result for uc davis medical cente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648844" y="2419872"/>
            <a:ext cx="1894890" cy="59188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Harbor UCLA Medical Cente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878806" y="3830523"/>
            <a:ext cx="1403616" cy="979181"/>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A010D846-D504-449B-B37C-3C9738464807}"/>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910435544"/>
      </p:ext>
    </p:extLst>
  </p:cSld>
  <p:clrMapOvr>
    <a:masterClrMapping/>
  </p:clrMapOvr>
  <mc:AlternateContent xmlns:mc="http://schemas.openxmlformats.org/markup-compatibility/2006" xmlns:p14="http://schemas.microsoft.com/office/powerpoint/2010/main">
    <mc:Choice Requires="p14">
      <p:transition p14:dur="250" advTm="85886">
        <p:fade/>
      </p:transition>
    </mc:Choice>
    <mc:Fallback xmlns="">
      <p:transition advTm="858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1" presetClass="entr" presetSubtype="0" fill="hold" nodeType="withEffect">
                                  <p:stCondLst>
                                    <p:cond delay="750"/>
                                  </p:stCondLst>
                                  <p:childTnLst>
                                    <p:set>
                                      <p:cBhvr>
                                        <p:cTn id="8" dur="1" fill="hold">
                                          <p:stCondLst>
                                            <p:cond delay="0"/>
                                          </p:stCondLst>
                                        </p:cTn>
                                        <p:tgtEl>
                                          <p:spTgt spid="1034"/>
                                        </p:tgtEl>
                                        <p:attrNameLst>
                                          <p:attrName>style.visibility</p:attrName>
                                        </p:attrNameLst>
                                      </p:cBhvr>
                                      <p:to>
                                        <p:strVal val="visible"/>
                                      </p:to>
                                    </p:set>
                                  </p:childTnLst>
                                </p:cTn>
                              </p:par>
                              <p:par>
                                <p:cTn id="9" presetID="1" presetClass="entr" presetSubtype="0" fill="hold" nodeType="withEffect">
                                  <p:stCondLst>
                                    <p:cond delay="500"/>
                                  </p:stCondLst>
                                  <p:childTnLst>
                                    <p:set>
                                      <p:cBhvr>
                                        <p:cTn id="10" dur="1" fill="hold">
                                          <p:stCondLst>
                                            <p:cond delay="0"/>
                                          </p:stCondLst>
                                        </p:cTn>
                                        <p:tgtEl>
                                          <p:spTgt spid="1028"/>
                                        </p:tgtEl>
                                        <p:attrNameLst>
                                          <p:attrName>style.visibility</p:attrName>
                                        </p:attrNameLst>
                                      </p:cBhvr>
                                      <p:to>
                                        <p:strVal val="visible"/>
                                      </p:to>
                                    </p:set>
                                  </p:childTnLst>
                                </p:cTn>
                              </p:par>
                              <p:par>
                                <p:cTn id="11" presetID="1" presetClass="entr" presetSubtype="0" fill="hold" nodeType="withEffect">
                                  <p:stCondLst>
                                    <p:cond delay="1500"/>
                                  </p:stCondLst>
                                  <p:childTnLst>
                                    <p:set>
                                      <p:cBhvr>
                                        <p:cTn id="12" dur="1" fill="hold">
                                          <p:stCondLst>
                                            <p:cond delay="0"/>
                                          </p:stCondLst>
                                        </p:cTn>
                                        <p:tgtEl>
                                          <p:spTgt spid="1042"/>
                                        </p:tgtEl>
                                        <p:attrNameLst>
                                          <p:attrName>style.visibility</p:attrName>
                                        </p:attrNameLst>
                                      </p:cBhvr>
                                      <p:to>
                                        <p:strVal val="visible"/>
                                      </p:to>
                                    </p:set>
                                  </p:childTnLst>
                                </p:cTn>
                              </p:par>
                              <p:par>
                                <p:cTn id="13" presetID="1" presetClass="entr" presetSubtype="0" fill="hold" nodeType="withEffect">
                                  <p:stCondLst>
                                    <p:cond delay="1000"/>
                                  </p:stCondLst>
                                  <p:childTnLst>
                                    <p:set>
                                      <p:cBhvr>
                                        <p:cTn id="14" dur="1" fill="hold">
                                          <p:stCondLst>
                                            <p:cond delay="0"/>
                                          </p:stCondLst>
                                        </p:cTn>
                                        <p:tgtEl>
                                          <p:spTgt spid="1040"/>
                                        </p:tgtEl>
                                        <p:attrNameLst>
                                          <p:attrName>style.visibility</p:attrName>
                                        </p:attrNameLst>
                                      </p:cBhvr>
                                      <p:to>
                                        <p:strVal val="visible"/>
                                      </p:to>
                                    </p:set>
                                  </p:childTnLst>
                                </p:cTn>
                              </p:par>
                              <p:par>
                                <p:cTn id="15" presetID="1" presetClass="entr" presetSubtype="0" fill="hold" nodeType="withEffect">
                                  <p:stCondLst>
                                    <p:cond delay="1500"/>
                                  </p:stCondLst>
                                  <p:childTnLst>
                                    <p:set>
                                      <p:cBhvr>
                                        <p:cTn id="16" dur="1" fill="hold">
                                          <p:stCondLst>
                                            <p:cond delay="0"/>
                                          </p:stCondLst>
                                        </p:cTn>
                                        <p:tgtEl>
                                          <p:spTgt spid="1044"/>
                                        </p:tgtEl>
                                        <p:attrNameLst>
                                          <p:attrName>style.visibility</p:attrName>
                                        </p:attrNameLst>
                                      </p:cBhvr>
                                      <p:to>
                                        <p:strVal val="visible"/>
                                      </p:to>
                                    </p:set>
                                  </p:childTnLst>
                                </p:cTn>
                              </p:par>
                              <p:par>
                                <p:cTn id="17" presetID="1" presetClass="entr" presetSubtype="0" fill="hold" nodeType="withEffect">
                                  <p:stCondLst>
                                    <p:cond delay="1000"/>
                                  </p:stCondLst>
                                  <p:childTnLst>
                                    <p:set>
                                      <p:cBhvr>
                                        <p:cTn id="18" dur="1" fill="hold">
                                          <p:stCondLst>
                                            <p:cond delay="0"/>
                                          </p:stCondLst>
                                        </p:cTn>
                                        <p:tgtEl>
                                          <p:spTgt spid="1048"/>
                                        </p:tgtEl>
                                        <p:attrNameLst>
                                          <p:attrName>style.visibility</p:attrName>
                                        </p:attrNameLst>
                                      </p:cBhvr>
                                      <p:to>
                                        <p:strVal val="visible"/>
                                      </p:to>
                                    </p:set>
                                  </p:childTnLst>
                                </p:cTn>
                              </p:par>
                              <p:par>
                                <p:cTn id="19" presetID="1" presetClass="entr" presetSubtype="0" fill="hold" nodeType="withEffect">
                                  <p:stCondLst>
                                    <p:cond delay="1250"/>
                                  </p:stCondLst>
                                  <p:childTnLst>
                                    <p:set>
                                      <p:cBhvr>
                                        <p:cTn id="20" dur="1" fill="hold">
                                          <p:stCondLst>
                                            <p:cond delay="0"/>
                                          </p:stCondLst>
                                        </p:cTn>
                                        <p:tgtEl>
                                          <p:spTgt spid="1038"/>
                                        </p:tgtEl>
                                        <p:attrNameLst>
                                          <p:attrName>style.visibility</p:attrName>
                                        </p:attrNameLst>
                                      </p:cBhvr>
                                      <p:to>
                                        <p:strVal val="visible"/>
                                      </p:to>
                                    </p:set>
                                  </p:childTnLst>
                                </p:cTn>
                              </p:par>
                              <p:par>
                                <p:cTn id="21" presetID="1" presetClass="entr" presetSubtype="0" fill="hold" nodeType="withEffect">
                                  <p:stCondLst>
                                    <p:cond delay="500"/>
                                  </p:stCondLst>
                                  <p:childTnLst>
                                    <p:set>
                                      <p:cBhvr>
                                        <p:cTn id="22" dur="1" fill="hold">
                                          <p:stCondLst>
                                            <p:cond delay="0"/>
                                          </p:stCondLst>
                                        </p:cTn>
                                        <p:tgtEl>
                                          <p:spTgt spid="1036"/>
                                        </p:tgtEl>
                                        <p:attrNameLst>
                                          <p:attrName>style.visibility</p:attrName>
                                        </p:attrNameLst>
                                      </p:cBhvr>
                                      <p:to>
                                        <p:strVal val="visible"/>
                                      </p:to>
                                    </p:set>
                                  </p:childTnLst>
                                </p:cTn>
                              </p:par>
                              <p:par>
                                <p:cTn id="23" presetID="1" presetClass="entr" presetSubtype="0" fill="hold" nodeType="withEffect">
                                  <p:stCondLst>
                                    <p:cond delay="1500"/>
                                  </p:stCondLst>
                                  <p:childTnLst>
                                    <p:set>
                                      <p:cBhvr>
                                        <p:cTn id="24" dur="1" fill="hold">
                                          <p:stCondLst>
                                            <p:cond delay="0"/>
                                          </p:stCondLst>
                                        </p:cTn>
                                        <p:tgtEl>
                                          <p:spTgt spid="1062"/>
                                        </p:tgtEl>
                                        <p:attrNameLst>
                                          <p:attrName>style.visibility</p:attrName>
                                        </p:attrNameLst>
                                      </p:cBhvr>
                                      <p:to>
                                        <p:strVal val="visible"/>
                                      </p:to>
                                    </p:set>
                                  </p:childTnLst>
                                </p:cTn>
                              </p:par>
                              <p:par>
                                <p:cTn id="25" presetID="1" presetClass="entr" presetSubtype="0" fill="hold" nodeType="withEffect">
                                  <p:stCondLst>
                                    <p:cond delay="1250"/>
                                  </p:stCondLst>
                                  <p:childTnLst>
                                    <p:set>
                                      <p:cBhvr>
                                        <p:cTn id="26" dur="1" fill="hold">
                                          <p:stCondLst>
                                            <p:cond delay="0"/>
                                          </p:stCondLst>
                                        </p:cTn>
                                        <p:tgtEl>
                                          <p:spTgt spid="1064"/>
                                        </p:tgtEl>
                                        <p:attrNameLst>
                                          <p:attrName>style.visibility</p:attrName>
                                        </p:attrNameLst>
                                      </p:cBhvr>
                                      <p:to>
                                        <p:strVal val="visible"/>
                                      </p:to>
                                    </p:set>
                                  </p:childTnLst>
                                </p:cTn>
                              </p:par>
                              <p:par>
                                <p:cTn id="27" presetID="1" presetClass="entr" presetSubtype="0" fill="hold" nodeType="withEffect">
                                  <p:stCondLst>
                                    <p:cond delay="750"/>
                                  </p:stCondLst>
                                  <p:childTnLst>
                                    <p:set>
                                      <p:cBhvr>
                                        <p:cTn id="28" dur="1" fill="hold">
                                          <p:stCondLst>
                                            <p:cond delay="0"/>
                                          </p:stCondLst>
                                        </p:cTn>
                                        <p:tgtEl>
                                          <p:spTgt spid="1026"/>
                                        </p:tgtEl>
                                        <p:attrNameLst>
                                          <p:attrName>style.visibility</p:attrName>
                                        </p:attrNameLst>
                                      </p:cBhvr>
                                      <p:to>
                                        <p:strVal val="visible"/>
                                      </p:to>
                                    </p:set>
                                  </p:childTnLst>
                                </p:cTn>
                              </p:par>
                              <p:par>
                                <p:cTn id="29" presetID="1" presetClass="entr" presetSubtype="0" fill="hold" nodeType="withEffect">
                                  <p:stCondLst>
                                    <p:cond delay="1750"/>
                                  </p:stCondLst>
                                  <p:childTnLst>
                                    <p:set>
                                      <p:cBhvr>
                                        <p:cTn id="30" dur="1" fill="hold">
                                          <p:stCondLst>
                                            <p:cond delay="0"/>
                                          </p:stCondLst>
                                        </p:cTn>
                                        <p:tgtEl>
                                          <p:spTgt spid="1032"/>
                                        </p:tgtEl>
                                        <p:attrNameLst>
                                          <p:attrName>style.visibility</p:attrName>
                                        </p:attrNameLst>
                                      </p:cBhvr>
                                      <p:to>
                                        <p:strVal val="visible"/>
                                      </p:to>
                                    </p:set>
                                  </p:childTnLst>
                                </p:cTn>
                              </p:par>
                              <p:par>
                                <p:cTn id="31" presetID="1" presetClass="entr" presetSubtype="0" fill="hold" nodeType="withEffect">
                                  <p:stCondLst>
                                    <p:cond delay="1750"/>
                                  </p:stCondLst>
                                  <p:childTnLst>
                                    <p:set>
                                      <p:cBhvr>
                                        <p:cTn id="32" dur="1" fill="hold">
                                          <p:stCondLst>
                                            <p:cond delay="0"/>
                                          </p:stCondLst>
                                        </p:cTn>
                                        <p:tgtEl>
                                          <p:spTgt spid="1050"/>
                                        </p:tgtEl>
                                        <p:attrNameLst>
                                          <p:attrName>style.visibility</p:attrName>
                                        </p:attrNameLst>
                                      </p:cBhvr>
                                      <p:to>
                                        <p:strVal val="visible"/>
                                      </p:to>
                                    </p:set>
                                  </p:childTnLst>
                                </p:cTn>
                              </p:par>
                              <p:par>
                                <p:cTn id="33" presetID="1" presetClass="entr" presetSubtype="0" fill="hold" nodeType="withEffect">
                                  <p:stCondLst>
                                    <p:cond delay="1250"/>
                                  </p:stCondLst>
                                  <p:childTnLst>
                                    <p:set>
                                      <p:cBhvr>
                                        <p:cTn id="34" dur="1" fill="hold">
                                          <p:stCondLst>
                                            <p:cond delay="0"/>
                                          </p:stCondLst>
                                        </p:cTn>
                                        <p:tgtEl>
                                          <p:spTgt spid="1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160E959-368C-4D07-ACA7-1AE80861EB5C}" type="slidenum">
              <a:rPr kumimoji="0" lang="en-US" altLang="en-US" sz="1200" b="0" i="0" u="none" strike="noStrike" kern="1200" cap="none" spc="0" normalizeH="0" baseline="0" noProof="0">
                <a:ln>
                  <a:noFill/>
                </a:ln>
                <a:solidFill>
                  <a:srgbClr val="FFFFFF"/>
                </a:solidFill>
                <a:effectLst/>
                <a:uLnTx/>
                <a:uFillTx/>
                <a:latin typeface="Georgia" panose="02040502050405020303" pitchFamily="18"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dirty="0">
              <a:ln>
                <a:noFill/>
              </a:ln>
              <a:solidFill>
                <a:prstClr val="white"/>
              </a:solidFill>
              <a:effectLst/>
              <a:uLnTx/>
              <a:uFillTx/>
              <a:latin typeface="Georgia" panose="02040502050405020303" pitchFamily="18" charset="0"/>
              <a:ea typeface="+mn-ea"/>
              <a:cs typeface="Arial" panose="020B0604020202020204" pitchFamily="34" charset="0"/>
            </a:endParaRPr>
          </a:p>
        </p:txBody>
      </p:sp>
      <p:graphicFrame>
        <p:nvGraphicFramePr>
          <p:cNvPr id="6" name="Table 5"/>
          <p:cNvGraphicFramePr>
            <a:graphicFrameLocks noGrp="1"/>
          </p:cNvGraphicFramePr>
          <p:nvPr>
            <p:extLst/>
          </p:nvPr>
        </p:nvGraphicFramePr>
        <p:xfrm>
          <a:off x="1954214" y="4456113"/>
          <a:ext cx="8232777" cy="639762"/>
        </p:xfrm>
        <a:graphic>
          <a:graphicData uri="http://schemas.openxmlformats.org/drawingml/2006/table">
            <a:tbl>
              <a:tblPr firstRow="1" bandRow="1">
                <a:tableStyleId>{5C22544A-7EE6-4342-B048-85BDC9FD1C3A}</a:tableStyleId>
              </a:tblPr>
              <a:tblGrid>
                <a:gridCol w="1169987">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228600">
                  <a:extLst>
                    <a:ext uri="{9D8B030D-6E8A-4147-A177-3AD203B41FA5}">
                      <a16:colId xmlns:a16="http://schemas.microsoft.com/office/drawing/2014/main" val="20005"/>
                    </a:ext>
                  </a:extLst>
                </a:gridCol>
                <a:gridCol w="1143000">
                  <a:extLst>
                    <a:ext uri="{9D8B030D-6E8A-4147-A177-3AD203B41FA5}">
                      <a16:colId xmlns:a16="http://schemas.microsoft.com/office/drawing/2014/main" val="20007"/>
                    </a:ext>
                  </a:extLst>
                </a:gridCol>
                <a:gridCol w="228600">
                  <a:extLst>
                    <a:ext uri="{9D8B030D-6E8A-4147-A177-3AD203B41FA5}">
                      <a16:colId xmlns:a16="http://schemas.microsoft.com/office/drawing/2014/main" val="20008"/>
                    </a:ext>
                  </a:extLst>
                </a:gridCol>
                <a:gridCol w="1143000">
                  <a:extLst>
                    <a:ext uri="{9D8B030D-6E8A-4147-A177-3AD203B41FA5}">
                      <a16:colId xmlns:a16="http://schemas.microsoft.com/office/drawing/2014/main" val="20009"/>
                    </a:ext>
                  </a:extLst>
                </a:gridCol>
                <a:gridCol w="228600">
                  <a:extLst>
                    <a:ext uri="{9D8B030D-6E8A-4147-A177-3AD203B41FA5}">
                      <a16:colId xmlns:a16="http://schemas.microsoft.com/office/drawing/2014/main" val="20010"/>
                    </a:ext>
                  </a:extLst>
                </a:gridCol>
                <a:gridCol w="1195390">
                  <a:extLst>
                    <a:ext uri="{9D8B030D-6E8A-4147-A177-3AD203B41FA5}">
                      <a16:colId xmlns:a16="http://schemas.microsoft.com/office/drawing/2014/main" val="20011"/>
                    </a:ext>
                  </a:extLst>
                </a:gridCol>
              </a:tblGrid>
              <a:tr h="639762">
                <a:tc>
                  <a:txBody>
                    <a:bodyPr/>
                    <a:lstStyle/>
                    <a:p>
                      <a:r>
                        <a:rPr lang="en-US" sz="1800" dirty="0">
                          <a:solidFill>
                            <a:schemeClr val="tx1"/>
                          </a:solidFill>
                        </a:rPr>
                        <a:t>Jan</a:t>
                      </a:r>
                      <a:r>
                        <a:rPr lang="en-US" sz="1800" baseline="0" dirty="0">
                          <a:solidFill>
                            <a:schemeClr val="tx1"/>
                          </a:solidFill>
                        </a:rPr>
                        <a:t> </a:t>
                      </a:r>
                      <a:r>
                        <a:rPr lang="en-US" sz="1800" dirty="0">
                          <a:solidFill>
                            <a:schemeClr val="tx1"/>
                          </a:solidFill>
                        </a:rPr>
                        <a:t>2018</a:t>
                      </a:r>
                    </a:p>
                  </a:txBody>
                  <a:tcPr marT="45799" marB="45799">
                    <a:solidFill>
                      <a:srgbClr val="FFC000"/>
                    </a:solidFill>
                  </a:tcPr>
                </a:tc>
                <a:tc>
                  <a:txBody>
                    <a:bodyPr/>
                    <a:lstStyle/>
                    <a:p>
                      <a:r>
                        <a:rPr lang="en-US" sz="1800" dirty="0">
                          <a:solidFill>
                            <a:schemeClr val="tx1"/>
                          </a:solidFill>
                        </a:rPr>
                        <a:t>Mar</a:t>
                      </a:r>
                    </a:p>
                  </a:txBody>
                  <a:tcPr marT="45799" marB="45799">
                    <a:solidFill>
                      <a:srgbClr val="FFC000"/>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Apr</a:t>
                      </a:r>
                    </a:p>
                  </a:txBody>
                  <a:tcPr marT="45799" marB="45799">
                    <a:solidFill>
                      <a:srgbClr val="FFC000"/>
                    </a:solidFill>
                  </a:tcPr>
                </a:tc>
                <a:tc>
                  <a:txBody>
                    <a:bodyPr/>
                    <a:lstStyle/>
                    <a:p>
                      <a:r>
                        <a:rPr lang="en-US" sz="1800" dirty="0">
                          <a:solidFill>
                            <a:schemeClr val="tx1"/>
                          </a:solidFill>
                        </a:rPr>
                        <a:t>May</a:t>
                      </a:r>
                    </a:p>
                  </a:txBody>
                  <a:tcPr marT="45799" marB="45799">
                    <a:solidFill>
                      <a:srgbClr val="FFC000"/>
                    </a:solidFill>
                  </a:tcPr>
                </a:tc>
                <a:tc>
                  <a:txBody>
                    <a:bodyPr/>
                    <a:lstStyle/>
                    <a:p>
                      <a:r>
                        <a:rPr lang="en-US" sz="1800" dirty="0">
                          <a:solidFill>
                            <a:schemeClr val="tx1"/>
                          </a:solidFill>
                        </a:rPr>
                        <a:t>Jun</a:t>
                      </a:r>
                    </a:p>
                  </a:txBody>
                  <a:tcPr marT="45799" marB="45799">
                    <a:solidFill>
                      <a:srgbClr val="FFC000"/>
                    </a:solidFill>
                  </a:tcPr>
                </a:tc>
                <a:tc>
                  <a:txBody>
                    <a:bodyPr/>
                    <a:lstStyle/>
                    <a:p>
                      <a:endParaRPr lang="en-US" sz="1800" dirty="0">
                        <a:solidFill>
                          <a:schemeClr val="tx1"/>
                        </a:solidFill>
                      </a:endParaRPr>
                    </a:p>
                  </a:txBody>
                  <a:tcPr marT="45799" marB="45799">
                    <a:solidFill>
                      <a:srgbClr val="FFC000"/>
                    </a:solidFill>
                  </a:tcPr>
                </a:tc>
                <a:tc>
                  <a:txBody>
                    <a:bodyPr/>
                    <a:lstStyle/>
                    <a:p>
                      <a:r>
                        <a:rPr lang="en-US" sz="1800" dirty="0">
                          <a:solidFill>
                            <a:schemeClr val="tx1"/>
                          </a:solidFill>
                        </a:rPr>
                        <a:t>Sep</a:t>
                      </a:r>
                    </a:p>
                  </a:txBody>
                  <a:tcPr marT="45799" marB="45799">
                    <a:solidFill>
                      <a:srgbClr val="FFC000"/>
                    </a:solidFill>
                  </a:tcPr>
                </a:tc>
                <a:tc>
                  <a:txBody>
                    <a:bodyPr/>
                    <a:lstStyle/>
                    <a:p>
                      <a:endParaRPr lang="en-US" sz="1800" dirty="0">
                        <a:solidFill>
                          <a:schemeClr val="tx1"/>
                        </a:solidFill>
                      </a:endParaRPr>
                    </a:p>
                  </a:txBody>
                  <a:tcPr marT="45799" marB="45799">
                    <a:solidFill>
                      <a:srgbClr val="FFC000"/>
                    </a:solidFill>
                  </a:tcPr>
                </a:tc>
                <a:tc>
                  <a:txBody>
                    <a:bodyPr/>
                    <a:lstStyle/>
                    <a:p>
                      <a:r>
                        <a:rPr lang="en-US" sz="1800" dirty="0">
                          <a:solidFill>
                            <a:schemeClr val="tx1"/>
                          </a:solidFill>
                        </a:rPr>
                        <a:t>Dec</a:t>
                      </a:r>
                    </a:p>
                  </a:txBody>
                  <a:tcPr marT="45799" marB="45799">
                    <a:solidFill>
                      <a:srgbClr val="FFC000"/>
                    </a:solidFill>
                  </a:tcPr>
                </a:tc>
                <a:tc>
                  <a:txBody>
                    <a:bodyPr/>
                    <a:lstStyle/>
                    <a:p>
                      <a:endParaRPr lang="en-US" sz="1800" dirty="0">
                        <a:solidFill>
                          <a:schemeClr val="tx1"/>
                        </a:solidFill>
                      </a:endParaRPr>
                    </a:p>
                  </a:txBody>
                  <a:tcPr marT="45799" marB="45799">
                    <a:solidFill>
                      <a:srgbClr val="FFC000"/>
                    </a:solidFill>
                  </a:tcPr>
                </a:tc>
                <a:tc>
                  <a:txBody>
                    <a:bodyPr/>
                    <a:lstStyle/>
                    <a:p>
                      <a:r>
                        <a:rPr lang="en-US" sz="1800" dirty="0">
                          <a:solidFill>
                            <a:schemeClr val="tx1"/>
                          </a:solidFill>
                        </a:rPr>
                        <a:t>Mar 2019</a:t>
                      </a:r>
                    </a:p>
                  </a:txBody>
                  <a:tcPr marT="45799" marB="45799">
                    <a:solidFill>
                      <a:srgbClr val="FFC000"/>
                    </a:solidFill>
                  </a:tcPr>
                </a:tc>
                <a:extLst>
                  <a:ext uri="{0D108BD9-81ED-4DB2-BD59-A6C34878D82A}">
                    <a16:rowId xmlns:a16="http://schemas.microsoft.com/office/drawing/2014/main" val="10000"/>
                  </a:ext>
                </a:extLst>
              </a:tr>
            </a:tbl>
          </a:graphicData>
        </a:graphic>
      </p:graphicFrame>
      <p:cxnSp>
        <p:nvCxnSpPr>
          <p:cNvPr id="31776" name="Straight Connector 7"/>
          <p:cNvCxnSpPr>
            <a:cxnSpLocks noChangeShapeType="1"/>
          </p:cNvCxnSpPr>
          <p:nvPr/>
        </p:nvCxnSpPr>
        <p:spPr bwMode="auto">
          <a:xfrm>
            <a:off x="2384425" y="3694113"/>
            <a:ext cx="0" cy="762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1777" name="Isosceles Triangle 15"/>
          <p:cNvSpPr>
            <a:spLocks noChangeArrowheads="1"/>
          </p:cNvSpPr>
          <p:nvPr/>
        </p:nvSpPr>
        <p:spPr bwMode="auto">
          <a:xfrm rot="5400000">
            <a:off x="2400301" y="3624264"/>
            <a:ext cx="327025" cy="358775"/>
          </a:xfrm>
          <a:prstGeom prst="triangle">
            <a:avLst>
              <a:gd name="adj" fmla="val 50000"/>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grpSp>
        <p:nvGrpSpPr>
          <p:cNvPr id="2" name="Group 1"/>
          <p:cNvGrpSpPr>
            <a:grpSpLocks/>
          </p:cNvGrpSpPr>
          <p:nvPr/>
        </p:nvGrpSpPr>
        <p:grpSpPr bwMode="auto">
          <a:xfrm>
            <a:off x="3270251" y="2663825"/>
            <a:ext cx="358775" cy="1792288"/>
            <a:chOff x="1746250" y="2663825"/>
            <a:chExt cx="358775" cy="1792288"/>
          </a:xfrm>
        </p:grpSpPr>
        <p:sp>
          <p:nvSpPr>
            <p:cNvPr id="31797" name="Isosceles Triangle 4"/>
            <p:cNvSpPr>
              <a:spLocks noChangeArrowheads="1"/>
            </p:cNvSpPr>
            <p:nvPr/>
          </p:nvSpPr>
          <p:spPr bwMode="auto">
            <a:xfrm rot="5400000">
              <a:off x="1762124" y="2647951"/>
              <a:ext cx="327027" cy="358775"/>
            </a:xfrm>
            <a:prstGeom prst="triangle">
              <a:avLst>
                <a:gd name="adj" fmla="val 50000"/>
              </a:avLst>
            </a:prstGeom>
            <a:solidFill>
              <a:srgbClr val="92D050"/>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cxnSp>
          <p:nvCxnSpPr>
            <p:cNvPr id="31798" name="Straight Connector 16"/>
            <p:cNvCxnSpPr>
              <a:cxnSpLocks noChangeShapeType="1"/>
            </p:cNvCxnSpPr>
            <p:nvPr/>
          </p:nvCxnSpPr>
          <p:spPr bwMode="auto">
            <a:xfrm>
              <a:off x="1746250" y="2663825"/>
              <a:ext cx="0" cy="17922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31779" name="Isosceles Triangle 18"/>
          <p:cNvSpPr>
            <a:spLocks noChangeArrowheads="1"/>
          </p:cNvSpPr>
          <p:nvPr/>
        </p:nvSpPr>
        <p:spPr bwMode="auto">
          <a:xfrm rot="5400000">
            <a:off x="6721476" y="3660776"/>
            <a:ext cx="327025" cy="358775"/>
          </a:xfrm>
          <a:prstGeom prst="triangle">
            <a:avLst>
              <a:gd name="adj" fmla="val 50000"/>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cxnSp>
        <p:nvCxnSpPr>
          <p:cNvPr id="31780" name="Straight Connector 19"/>
          <p:cNvCxnSpPr>
            <a:cxnSpLocks noChangeShapeType="1"/>
          </p:cNvCxnSpPr>
          <p:nvPr/>
        </p:nvCxnSpPr>
        <p:spPr bwMode="auto">
          <a:xfrm>
            <a:off x="6705600" y="3676650"/>
            <a:ext cx="0" cy="762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1781" name="Isosceles Triangle 21"/>
          <p:cNvSpPr>
            <a:spLocks noChangeArrowheads="1"/>
          </p:cNvSpPr>
          <p:nvPr/>
        </p:nvSpPr>
        <p:spPr bwMode="auto">
          <a:xfrm rot="5400000">
            <a:off x="7864476" y="2628901"/>
            <a:ext cx="327025" cy="358775"/>
          </a:xfrm>
          <a:prstGeom prst="triangle">
            <a:avLst>
              <a:gd name="adj" fmla="val 50000"/>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31782" name="Isosceles Triangle 24"/>
          <p:cNvSpPr>
            <a:spLocks noChangeArrowheads="1"/>
          </p:cNvSpPr>
          <p:nvPr/>
        </p:nvSpPr>
        <p:spPr bwMode="auto">
          <a:xfrm rot="5400000">
            <a:off x="5197476" y="2651126"/>
            <a:ext cx="327025" cy="358775"/>
          </a:xfrm>
          <a:prstGeom prst="triangle">
            <a:avLst>
              <a:gd name="adj" fmla="val 50000"/>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31783" name="Isosceles Triangle 27"/>
          <p:cNvSpPr>
            <a:spLocks noChangeArrowheads="1"/>
          </p:cNvSpPr>
          <p:nvPr/>
        </p:nvSpPr>
        <p:spPr bwMode="auto">
          <a:xfrm rot="5400000">
            <a:off x="9324976" y="3525839"/>
            <a:ext cx="327025" cy="358775"/>
          </a:xfrm>
          <a:prstGeom prst="triangle">
            <a:avLst>
              <a:gd name="adj" fmla="val 50000"/>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cxnSp>
        <p:nvCxnSpPr>
          <p:cNvPr id="31784" name="Straight Connector 28"/>
          <p:cNvCxnSpPr>
            <a:cxnSpLocks noChangeShapeType="1"/>
          </p:cNvCxnSpPr>
          <p:nvPr/>
        </p:nvCxnSpPr>
        <p:spPr bwMode="auto">
          <a:xfrm>
            <a:off x="9309100" y="3692525"/>
            <a:ext cx="0" cy="762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1785" name="Left-Right Arrow 10"/>
          <p:cNvSpPr>
            <a:spLocks noChangeArrowheads="1"/>
          </p:cNvSpPr>
          <p:nvPr/>
        </p:nvSpPr>
        <p:spPr bwMode="auto">
          <a:xfrm>
            <a:off x="4495800" y="5127626"/>
            <a:ext cx="685800" cy="293687"/>
          </a:xfrm>
          <a:prstGeom prst="leftRightArrow">
            <a:avLst>
              <a:gd name="adj1" fmla="val 50000"/>
              <a:gd name="adj2" fmla="val 49996"/>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31787" name="TextBox 11"/>
          <p:cNvSpPr txBox="1">
            <a:spLocks noChangeArrowheads="1"/>
          </p:cNvSpPr>
          <p:nvPr/>
        </p:nvSpPr>
        <p:spPr bwMode="auto">
          <a:xfrm>
            <a:off x="1828801" y="3309939"/>
            <a:ext cx="1412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Recruitment</a:t>
            </a:r>
          </a:p>
        </p:txBody>
      </p:sp>
      <p:sp>
        <p:nvSpPr>
          <p:cNvPr id="31788" name="TextBox 33"/>
          <p:cNvSpPr txBox="1">
            <a:spLocks noChangeArrowheads="1"/>
          </p:cNvSpPr>
          <p:nvPr/>
        </p:nvSpPr>
        <p:spPr bwMode="auto">
          <a:xfrm>
            <a:off x="2743200" y="1981201"/>
            <a:ext cx="1746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Kick-off session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Q&amp;A</a:t>
            </a:r>
          </a:p>
        </p:txBody>
      </p:sp>
      <p:sp>
        <p:nvSpPr>
          <p:cNvPr id="31789" name="TextBox 36"/>
          <p:cNvSpPr txBox="1">
            <a:spLocks noChangeArrowheads="1"/>
          </p:cNvSpPr>
          <p:nvPr/>
        </p:nvSpPr>
        <p:spPr bwMode="auto">
          <a:xfrm>
            <a:off x="6294344" y="3212068"/>
            <a:ext cx="1020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Webinar</a:t>
            </a:r>
          </a:p>
        </p:txBody>
      </p:sp>
      <p:sp>
        <p:nvSpPr>
          <p:cNvPr id="31790" name="TextBox 37"/>
          <p:cNvSpPr txBox="1">
            <a:spLocks noChangeArrowheads="1"/>
          </p:cNvSpPr>
          <p:nvPr/>
        </p:nvSpPr>
        <p:spPr bwMode="auto">
          <a:xfrm>
            <a:off x="6961189" y="2297668"/>
            <a:ext cx="2169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In-person meetings</a:t>
            </a:r>
          </a:p>
        </p:txBody>
      </p:sp>
      <p:sp>
        <p:nvSpPr>
          <p:cNvPr id="31791" name="TextBox 39"/>
          <p:cNvSpPr txBox="1">
            <a:spLocks noChangeArrowheads="1"/>
          </p:cNvSpPr>
          <p:nvPr/>
        </p:nvSpPr>
        <p:spPr bwMode="auto">
          <a:xfrm>
            <a:off x="4359276" y="2286000"/>
            <a:ext cx="2169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In-person meetings</a:t>
            </a:r>
          </a:p>
        </p:txBody>
      </p:sp>
      <p:sp>
        <p:nvSpPr>
          <p:cNvPr id="31792" name="TextBox 41"/>
          <p:cNvSpPr txBox="1">
            <a:spLocks noChangeArrowheads="1"/>
          </p:cNvSpPr>
          <p:nvPr/>
        </p:nvSpPr>
        <p:spPr bwMode="auto">
          <a:xfrm>
            <a:off x="8961344" y="3171825"/>
            <a:ext cx="1020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Webinar</a:t>
            </a:r>
          </a:p>
        </p:txBody>
      </p:sp>
      <p:sp>
        <p:nvSpPr>
          <p:cNvPr id="31793" name="TextBox 42"/>
          <p:cNvSpPr txBox="1">
            <a:spLocks noChangeArrowheads="1"/>
          </p:cNvSpPr>
          <p:nvPr/>
        </p:nvSpPr>
        <p:spPr bwMode="auto">
          <a:xfrm>
            <a:off x="4454526" y="5421314"/>
            <a:ext cx="4994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Provider Survey</a:t>
            </a:r>
          </a:p>
        </p:txBody>
      </p:sp>
      <p:sp>
        <p:nvSpPr>
          <p:cNvPr id="31794" name="TextBox 43"/>
          <p:cNvSpPr txBox="1">
            <a:spLocks noChangeArrowheads="1"/>
          </p:cNvSpPr>
          <p:nvPr/>
        </p:nvSpPr>
        <p:spPr bwMode="auto">
          <a:xfrm>
            <a:off x="3675064" y="6008689"/>
            <a:ext cx="287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One-on-one calls</a:t>
            </a:r>
          </a:p>
        </p:txBody>
      </p:sp>
      <p:cxnSp>
        <p:nvCxnSpPr>
          <p:cNvPr id="31795" name="Straight Connector 19"/>
          <p:cNvCxnSpPr>
            <a:cxnSpLocks noChangeShapeType="1"/>
            <a:stCxn id="31781" idx="3"/>
          </p:cNvCxnSpPr>
          <p:nvPr/>
        </p:nvCxnSpPr>
        <p:spPr bwMode="auto">
          <a:xfrm>
            <a:off x="7848600" y="2808288"/>
            <a:ext cx="0" cy="163195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1796" name="Straight Connector 19"/>
          <p:cNvCxnSpPr>
            <a:cxnSpLocks noChangeShapeType="1"/>
            <a:stCxn id="31782" idx="3"/>
          </p:cNvCxnSpPr>
          <p:nvPr/>
        </p:nvCxnSpPr>
        <p:spPr bwMode="auto">
          <a:xfrm>
            <a:off x="5181600" y="2830514"/>
            <a:ext cx="0" cy="16081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28" name="Left-Right Arrow 10"/>
          <p:cNvSpPr>
            <a:spLocks noChangeArrowheads="1"/>
          </p:cNvSpPr>
          <p:nvPr/>
        </p:nvSpPr>
        <p:spPr bwMode="auto">
          <a:xfrm>
            <a:off x="3886200" y="5791200"/>
            <a:ext cx="990600" cy="309563"/>
          </a:xfrm>
          <a:prstGeom prst="leftRightArrow">
            <a:avLst>
              <a:gd name="adj1" fmla="val 50000"/>
              <a:gd name="adj2" fmla="val 49996"/>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29" name="Isosceles Triangle 24"/>
          <p:cNvSpPr>
            <a:spLocks noChangeArrowheads="1"/>
          </p:cNvSpPr>
          <p:nvPr/>
        </p:nvSpPr>
        <p:spPr bwMode="auto">
          <a:xfrm rot="5400000">
            <a:off x="5582012" y="3108326"/>
            <a:ext cx="327025" cy="358775"/>
          </a:xfrm>
          <a:prstGeom prst="triangle">
            <a:avLst>
              <a:gd name="adj" fmla="val 50000"/>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cxnSp>
        <p:nvCxnSpPr>
          <p:cNvPr id="30" name="Straight Connector 19"/>
          <p:cNvCxnSpPr>
            <a:cxnSpLocks noChangeShapeType="1"/>
            <a:stCxn id="29" idx="3"/>
          </p:cNvCxnSpPr>
          <p:nvPr/>
        </p:nvCxnSpPr>
        <p:spPr bwMode="auto">
          <a:xfrm flipH="1">
            <a:off x="5540376" y="3287714"/>
            <a:ext cx="25760" cy="1150937"/>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2" name="Isosceles Triangle 21"/>
          <p:cNvSpPr>
            <a:spLocks noChangeArrowheads="1"/>
          </p:cNvSpPr>
          <p:nvPr/>
        </p:nvSpPr>
        <p:spPr bwMode="auto">
          <a:xfrm rot="5400000">
            <a:off x="8115301" y="3068193"/>
            <a:ext cx="327025" cy="358775"/>
          </a:xfrm>
          <a:prstGeom prst="triangle">
            <a:avLst>
              <a:gd name="adj" fmla="val 50000"/>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cxnSp>
        <p:nvCxnSpPr>
          <p:cNvPr id="33" name="Straight Connector 19"/>
          <p:cNvCxnSpPr>
            <a:cxnSpLocks noChangeShapeType="1"/>
          </p:cNvCxnSpPr>
          <p:nvPr/>
        </p:nvCxnSpPr>
        <p:spPr bwMode="auto">
          <a:xfrm>
            <a:off x="8099425" y="3128517"/>
            <a:ext cx="0" cy="132600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34" name="Title 3"/>
          <p:cNvSpPr txBox="1">
            <a:spLocks/>
          </p:cNvSpPr>
          <p:nvPr/>
        </p:nvSpPr>
        <p:spPr>
          <a:xfrm>
            <a:off x="1905000" y="457200"/>
            <a:ext cx="84582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4F81BD">
                    <a:lumMod val="75000"/>
                  </a:srgbClr>
                </a:solidFill>
                <a:effectLst/>
                <a:uLnTx/>
                <a:uFillTx/>
                <a:latin typeface="Arial" panose="020B0604020202020204" pitchFamily="34" charset="0"/>
                <a:ea typeface="+mj-ea"/>
                <a:cs typeface="Arial" panose="020B0604020202020204" pitchFamily="34" charset="0"/>
              </a:rPr>
              <a:t>ED Antibiotic Stewardship Collaborative</a:t>
            </a:r>
          </a:p>
        </p:txBody>
      </p:sp>
      <p:sp>
        <p:nvSpPr>
          <p:cNvPr id="35" name="Left-Right Arrow 10"/>
          <p:cNvSpPr>
            <a:spLocks noChangeArrowheads="1"/>
          </p:cNvSpPr>
          <p:nvPr/>
        </p:nvSpPr>
        <p:spPr bwMode="auto">
          <a:xfrm>
            <a:off x="2528668" y="5116514"/>
            <a:ext cx="685800" cy="293687"/>
          </a:xfrm>
          <a:prstGeom prst="leftRightArrow">
            <a:avLst>
              <a:gd name="adj1" fmla="val 50000"/>
              <a:gd name="adj2" fmla="val 49996"/>
            </a:avLst>
          </a:prstGeom>
          <a:solidFill>
            <a:schemeClr val="accent1"/>
          </a:solidFill>
          <a:ln w="9525" algn="ctr">
            <a:solidFill>
              <a:schemeClr val="tx1"/>
            </a:solidFill>
            <a:round/>
            <a:headEnd/>
            <a:tailEnd/>
          </a:ln>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Tahoma" panose="020B0604030504040204" pitchFamily="34" charset="0"/>
              <a:ea typeface="+mn-ea"/>
              <a:cs typeface="Arial" panose="020B0604020202020204" pitchFamily="34" charset="0"/>
            </a:endParaRPr>
          </a:p>
        </p:txBody>
      </p:sp>
      <p:sp>
        <p:nvSpPr>
          <p:cNvPr id="36" name="TextBox 42"/>
          <p:cNvSpPr txBox="1">
            <a:spLocks noChangeArrowheads="1"/>
          </p:cNvSpPr>
          <p:nvPr/>
        </p:nvSpPr>
        <p:spPr bwMode="auto">
          <a:xfrm>
            <a:off x="2397126" y="5421314"/>
            <a:ext cx="1641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mn-ea"/>
                <a:cs typeface="Arial" panose="020B0604020202020204" pitchFamily="34" charset="0"/>
              </a:rPr>
              <a:t>ED Survey</a:t>
            </a:r>
          </a:p>
        </p:txBody>
      </p:sp>
      <p:pic>
        <p:nvPicPr>
          <p:cNvPr id="3" name="Audio 2">
            <a:hlinkClick r:id="" action="ppaction://media"/>
            <a:extLst>
              <a:ext uri="{FF2B5EF4-FFF2-40B4-BE49-F238E27FC236}">
                <a16:creationId xmlns:a16="http://schemas.microsoft.com/office/drawing/2014/main" id="{BDEA17A2-9235-4F73-9B4A-8CEF333291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72950479"/>
      </p:ext>
    </p:extLst>
  </p:cSld>
  <p:clrMapOvr>
    <a:masterClrMapping/>
  </p:clrMapOvr>
  <mc:AlternateContent xmlns:mc="http://schemas.openxmlformats.org/markup-compatibility/2006" xmlns:p14="http://schemas.microsoft.com/office/powerpoint/2010/main">
    <mc:Choice Requires="p14">
      <p:transition spd="slow" p14:dur="2000" advTm="53585"/>
    </mc:Choice>
    <mc:Fallback xmlns="">
      <p:transition spd="slow" advTm="53585"/>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31" presetClass="entr" presetSubtype="0" fill="hold" nodeType="withEffect">
                                  <p:stCondLst>
                                    <p:cond delay="1000"/>
                                  </p:stCondLst>
                                  <p:childTnLst>
                                    <p:set>
                                      <p:cBhvr>
                                        <p:cTn id="8" dur="1" fill="hold">
                                          <p:stCondLst>
                                            <p:cond delay="0"/>
                                          </p:stCondLst>
                                        </p:cTn>
                                        <p:tgtEl>
                                          <p:spTgt spid="2"/>
                                        </p:tgtEl>
                                        <p:attrNameLst>
                                          <p:attrName>style.visibility</p:attrName>
                                        </p:attrNameLst>
                                      </p:cBhvr>
                                      <p:to>
                                        <p:strVal val="visible"/>
                                      </p:to>
                                    </p:set>
                                    <p:anim calcmode="lin" valueType="num">
                                      <p:cBhvr>
                                        <p:cTn id="9" dur="1000" fill="hold"/>
                                        <p:tgtEl>
                                          <p:spTgt spid="2"/>
                                        </p:tgtEl>
                                        <p:attrNameLst>
                                          <p:attrName>ppt_w</p:attrName>
                                        </p:attrNameLst>
                                      </p:cBhvr>
                                      <p:tavLst>
                                        <p:tav tm="0">
                                          <p:val>
                                            <p:fltVal val="0"/>
                                          </p:val>
                                        </p:tav>
                                        <p:tav tm="100000">
                                          <p:val>
                                            <p:strVal val="#ppt_w"/>
                                          </p:val>
                                        </p:tav>
                                      </p:tavLst>
                                    </p:anim>
                                    <p:anim calcmode="lin" valueType="num">
                                      <p:cBhvr>
                                        <p:cTn id="10" dur="1000" fill="hold"/>
                                        <p:tgtEl>
                                          <p:spTgt spid="2"/>
                                        </p:tgtEl>
                                        <p:attrNameLst>
                                          <p:attrName>ppt_h</p:attrName>
                                        </p:attrNameLst>
                                      </p:cBhvr>
                                      <p:tavLst>
                                        <p:tav tm="0">
                                          <p:val>
                                            <p:fltVal val="0"/>
                                          </p:val>
                                        </p:tav>
                                        <p:tav tm="100000">
                                          <p:val>
                                            <p:strVal val="#ppt_h"/>
                                          </p:val>
                                        </p:tav>
                                      </p:tavLst>
                                    </p:anim>
                                    <p:anim calcmode="lin" valueType="num">
                                      <p:cBhvr>
                                        <p:cTn id="11" dur="1000" fill="hold"/>
                                        <p:tgtEl>
                                          <p:spTgt spid="2"/>
                                        </p:tgtEl>
                                        <p:attrNameLst>
                                          <p:attrName>style.rotation</p:attrName>
                                        </p:attrNameLst>
                                      </p:cBhvr>
                                      <p:tavLst>
                                        <p:tav tm="0">
                                          <p:val>
                                            <p:fltVal val="90"/>
                                          </p:val>
                                        </p:tav>
                                        <p:tav tm="100000">
                                          <p:val>
                                            <p:fltVal val="0"/>
                                          </p:val>
                                        </p:tav>
                                      </p:tavLst>
                                    </p:anim>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400" b="1" dirty="0">
                <a:solidFill>
                  <a:schemeClr val="accent1">
                    <a:lumMod val="75000"/>
                  </a:schemeClr>
                </a:solidFill>
                <a:latin typeface="Arial" panose="020B0604020202020204" pitchFamily="34" charset="0"/>
                <a:cs typeface="Arial" panose="020B0604020202020204" pitchFamily="34" charset="0"/>
              </a:rPr>
              <a:t>CDC Core Elements of Outpatient Antibiotic Stewardship</a:t>
            </a:r>
            <a:endParaRPr lang="en-US" sz="3400" dirty="0"/>
          </a:p>
        </p:txBody>
      </p:sp>
      <p:graphicFrame>
        <p:nvGraphicFramePr>
          <p:cNvPr id="7" name="Content Placeholder 6"/>
          <p:cNvGraphicFramePr>
            <a:graphicFrameLocks noGrp="1"/>
          </p:cNvGraphicFramePr>
          <p:nvPr>
            <p:ph idx="1"/>
            <p:extLst/>
          </p:nvPr>
        </p:nvGraphicFramePr>
        <p:xfrm>
          <a:off x="1981200" y="1600201"/>
          <a:ext cx="8077200" cy="3505200"/>
        </p:xfrm>
        <a:graphic>
          <a:graphicData uri="http://schemas.openxmlformats.org/drawingml/2006/chart">
            <c:chart xmlns:c="http://schemas.openxmlformats.org/drawingml/2006/chart" xmlns:r="http://schemas.openxmlformats.org/officeDocument/2006/relationships" r:id="rId5"/>
          </a:graphicData>
        </a:graphic>
      </p:graphicFrame>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D78285-518D-4624-B46A-8CFE42E736F5}"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E43D2815-2C88-4327-96BB-3814FE02FD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81781896"/>
      </p:ext>
    </p:extLst>
  </p:cSld>
  <p:clrMapOvr>
    <a:masterClrMapping/>
  </p:clrMapOvr>
  <mc:AlternateContent xmlns:mc="http://schemas.openxmlformats.org/markup-compatibility/2006" xmlns:p14="http://schemas.microsoft.com/office/powerpoint/2010/main">
    <mc:Choice Requires="p14">
      <p:transition spd="slow" p14:dur="2000" advTm="47919"/>
    </mc:Choice>
    <mc:Fallback xmlns="">
      <p:transition spd="slow" advTm="47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74638"/>
            <a:ext cx="8229600" cy="1143000"/>
          </a:xfrm>
        </p:spPr>
        <p:txBody>
          <a:bodyPr>
            <a:normAutofit/>
          </a:bodyPr>
          <a:lstStyle/>
          <a:p>
            <a:pPr algn="l">
              <a:spcBef>
                <a:spcPts val="0"/>
              </a:spcBef>
            </a:pPr>
            <a:r>
              <a:rPr lang="en-US" sz="3400" b="1" dirty="0">
                <a:solidFill>
                  <a:schemeClr val="accent1">
                    <a:lumMod val="75000"/>
                  </a:schemeClr>
                </a:solidFill>
                <a:latin typeface="Arial" panose="020B0604020202020204" pitchFamily="34" charset="0"/>
                <a:cs typeface="Arial" panose="020B0604020202020204" pitchFamily="34" charset="0"/>
              </a:rPr>
              <a:t>ED Prescribing Practices</a:t>
            </a:r>
          </a:p>
        </p:txBody>
      </p:sp>
      <p:sp>
        <p:nvSpPr>
          <p:cNvPr id="2" name="Slide Number Placeholder 1"/>
          <p:cNvSpPr>
            <a:spLocks noGrp="1"/>
          </p:cNvSpPr>
          <p:nvPr>
            <p:ph type="sldNum" sz="quarter" idx="12"/>
          </p:nvPr>
        </p:nvSpPr>
        <p:spPr>
          <a:xfrm>
            <a:off x="5029200" y="6356969"/>
            <a:ext cx="2133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D78285-518D-4624-B46A-8CFE42E736F5}"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cxnSp>
        <p:nvCxnSpPr>
          <p:cNvPr id="3" name="Straight Connector 2" descr="Decorative figure"/>
          <p:cNvCxnSpPr/>
          <p:nvPr/>
        </p:nvCxnSpPr>
        <p:spPr>
          <a:xfrm>
            <a:off x="1638300" y="6096000"/>
            <a:ext cx="3657600" cy="0"/>
          </a:xfrm>
          <a:prstGeom prst="line">
            <a:avLst/>
          </a:prstGeom>
          <a:ln w="171450" cmpd="tri">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0" name="Content Placeholder 9"/>
          <p:cNvGraphicFramePr>
            <a:graphicFrameLocks noGrp="1"/>
          </p:cNvGraphicFramePr>
          <p:nvPr>
            <p:ph idx="1"/>
            <p:extLst/>
          </p:nvPr>
        </p:nvGraphicFramePr>
        <p:xfrm>
          <a:off x="2086122" y="1981200"/>
          <a:ext cx="7410450" cy="5043488"/>
        </p:xfrm>
        <a:graphic>
          <a:graphicData uri="http://schemas.openxmlformats.org/drawingml/2006/chart">
            <c:chart xmlns:c="http://schemas.openxmlformats.org/drawingml/2006/chart" xmlns:r="http://schemas.openxmlformats.org/officeDocument/2006/relationships" r:id="rId5"/>
          </a:graphicData>
        </a:graphic>
      </p:graphicFrame>
      <p:sp>
        <p:nvSpPr>
          <p:cNvPr id="5" name="Rectangle 4"/>
          <p:cNvSpPr/>
          <p:nvPr/>
        </p:nvSpPr>
        <p:spPr>
          <a:xfrm>
            <a:off x="2095500" y="1378804"/>
            <a:ext cx="82677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mn-lt"/>
                <a:ea typeface="+mn-ea"/>
                <a:cs typeface="+mn-cs"/>
              </a:defRPr>
            </a:pPr>
            <a:r>
              <a:rPr kumimoji="0" lang="en-US"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Perceived Frequency of ED Clinicians Prescribing </a:t>
            </a:r>
          </a:p>
          <a:p>
            <a:pPr marL="0" marR="0" lvl="0" indent="0" algn="ctr" defTabSz="914400" rtl="0" eaLnBrk="1" fontAlgn="auto" latinLnBrk="0" hangingPunct="1">
              <a:lnSpc>
                <a:spcPct val="100000"/>
              </a:lnSpc>
              <a:spcBef>
                <a:spcPts val="0"/>
              </a:spcBef>
              <a:spcAft>
                <a:spcPts val="0"/>
              </a:spcAft>
              <a:buClrTx/>
              <a:buSzTx/>
              <a:buFontTx/>
              <a:buNone/>
              <a:tabLst/>
              <a:defRPr sz="2400" b="0" i="0" u="none" strike="noStrike" kern="1200" spc="0" baseline="0">
                <a:solidFill>
                  <a:prstClr val="black">
                    <a:lumMod val="65000"/>
                    <a:lumOff val="35000"/>
                  </a:prstClr>
                </a:solidFill>
                <a:latin typeface="+mn-lt"/>
                <a:ea typeface="+mn-ea"/>
                <a:cs typeface="+mn-cs"/>
              </a:defRPr>
            </a:pPr>
            <a:r>
              <a:rPr kumimoji="0" lang="en-US" sz="2400" b="1" i="0" u="none" strike="noStrike" kern="1200" cap="none" spc="0" normalizeH="0" baseline="0" noProof="0" dirty="0">
                <a:ln>
                  <a:noFill/>
                </a:ln>
                <a:solidFill>
                  <a:prstClr val="black">
                    <a:lumMod val="65000"/>
                    <a:lumOff val="35000"/>
                  </a:prstClr>
                </a:solidFill>
                <a:effectLst/>
                <a:uLnTx/>
                <a:uFillTx/>
                <a:latin typeface="Calibri"/>
                <a:ea typeface="+mn-ea"/>
                <a:cs typeface="+mn-cs"/>
              </a:rPr>
              <a:t>Antibiotics for Specific Conditions</a:t>
            </a:r>
          </a:p>
        </p:txBody>
      </p:sp>
      <p:pic>
        <p:nvPicPr>
          <p:cNvPr id="6" name="Audio 5">
            <a:hlinkClick r:id="" action="ppaction://media"/>
            <a:extLst>
              <a:ext uri="{FF2B5EF4-FFF2-40B4-BE49-F238E27FC236}">
                <a16:creationId xmlns:a16="http://schemas.microsoft.com/office/drawing/2014/main" id="{DE1F9B36-4496-43D4-983F-DF861CB395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251737500"/>
      </p:ext>
    </p:extLst>
  </p:cSld>
  <p:clrMapOvr>
    <a:masterClrMapping/>
  </p:clrMapOvr>
  <mc:AlternateContent xmlns:mc="http://schemas.openxmlformats.org/markup-compatibility/2006" xmlns:p14="http://schemas.microsoft.com/office/powerpoint/2010/main">
    <mc:Choice Requires="p14">
      <p:transition p14:dur="250" advTm="49868">
        <p:fade/>
      </p:transition>
    </mc:Choice>
    <mc:Fallback xmlns="">
      <p:transition advTm="498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74638"/>
            <a:ext cx="8229600" cy="1143000"/>
          </a:xfrm>
        </p:spPr>
        <p:txBody>
          <a:bodyPr>
            <a:normAutofit fontScale="90000"/>
          </a:bodyPr>
          <a:lstStyle/>
          <a:p>
            <a:pPr algn="l">
              <a:spcBef>
                <a:spcPts val="0"/>
              </a:spcBef>
            </a:pPr>
            <a:r>
              <a:rPr lang="en-US" sz="3400" b="1" dirty="0">
                <a:solidFill>
                  <a:schemeClr val="accent1">
                    <a:lumMod val="75000"/>
                  </a:schemeClr>
                </a:solidFill>
                <a:latin typeface="Arial" panose="020B0604020202020204" pitchFamily="34" charset="0"/>
                <a:cs typeface="Arial" panose="020B0604020202020204" pitchFamily="34" charset="0"/>
              </a:rPr>
              <a:t>ED Antibiotic Stewardship Collaborative Quality Improvement Project</a:t>
            </a:r>
          </a:p>
        </p:txBody>
      </p:sp>
      <p:sp>
        <p:nvSpPr>
          <p:cNvPr id="7" name="Content Placeholder 2"/>
          <p:cNvSpPr>
            <a:spLocks noGrp="1"/>
          </p:cNvSpPr>
          <p:nvPr>
            <p:ph idx="1"/>
          </p:nvPr>
        </p:nvSpPr>
        <p:spPr>
          <a:xfrm>
            <a:off x="2314956" y="1417638"/>
            <a:ext cx="7562088" cy="4525963"/>
          </a:xfrm>
        </p:spPr>
        <p:txBody>
          <a:bodyPr>
            <a:normAutofit/>
          </a:bodyPr>
          <a:lstStyle/>
          <a:p>
            <a:pPr>
              <a:lnSpc>
                <a:spcPct val="120000"/>
              </a:lnSpc>
              <a:spcBef>
                <a:spcPts val="0"/>
              </a:spcBef>
              <a:spcAft>
                <a:spcPts val="600"/>
              </a:spcAft>
            </a:pPr>
            <a:r>
              <a:rPr lang="en-US" sz="3000" dirty="0">
                <a:latin typeface="Arial" panose="020B0604020202020204" pitchFamily="34" charset="0"/>
                <a:cs typeface="Arial" panose="020B0604020202020204" pitchFamily="34" charset="0"/>
              </a:rPr>
              <a:t>Feasible in 12 months (duration of collaborative)</a:t>
            </a:r>
          </a:p>
          <a:p>
            <a:pPr>
              <a:lnSpc>
                <a:spcPct val="120000"/>
              </a:lnSpc>
              <a:spcBef>
                <a:spcPts val="0"/>
              </a:spcBef>
              <a:spcAft>
                <a:spcPts val="600"/>
              </a:spcAft>
            </a:pPr>
            <a:r>
              <a:rPr lang="en-US" sz="3000" dirty="0">
                <a:latin typeface="Arial" panose="020B0604020202020204" pitchFamily="34" charset="0"/>
                <a:cs typeface="Arial" panose="020B0604020202020204" pitchFamily="34" charset="0"/>
              </a:rPr>
              <a:t>Can build upon an existing initiative</a:t>
            </a:r>
          </a:p>
          <a:p>
            <a:pPr>
              <a:lnSpc>
                <a:spcPct val="120000"/>
              </a:lnSpc>
              <a:spcBef>
                <a:spcPts val="0"/>
              </a:spcBef>
              <a:spcAft>
                <a:spcPts val="600"/>
              </a:spcAft>
            </a:pPr>
            <a:r>
              <a:rPr lang="en-US" sz="3000" dirty="0">
                <a:latin typeface="Arial" panose="020B0604020202020204" pitchFamily="34" charset="0"/>
                <a:cs typeface="Arial" panose="020B0604020202020204" pitchFamily="34" charset="0"/>
              </a:rPr>
              <a:t>Syndrome-specific</a:t>
            </a:r>
          </a:p>
          <a:p>
            <a:pPr>
              <a:lnSpc>
                <a:spcPct val="120000"/>
              </a:lnSpc>
              <a:spcBef>
                <a:spcPts val="0"/>
              </a:spcBef>
              <a:spcAft>
                <a:spcPts val="600"/>
              </a:spcAft>
            </a:pPr>
            <a:r>
              <a:rPr lang="en-US" sz="3000" dirty="0">
                <a:latin typeface="Arial" panose="020B0604020202020204" pitchFamily="34" charset="0"/>
                <a:cs typeface="Arial" panose="020B0604020202020204" pitchFamily="34" charset="0"/>
              </a:rPr>
              <a:t>Track existing quality measures, e.g., HEDIS</a:t>
            </a:r>
          </a:p>
          <a:p>
            <a:pPr marL="0" indent="0">
              <a:lnSpc>
                <a:spcPct val="120000"/>
              </a:lnSpc>
              <a:spcBef>
                <a:spcPts val="0"/>
              </a:spcBef>
              <a:spcAft>
                <a:spcPts val="600"/>
              </a:spcAft>
              <a:buNone/>
            </a:pPr>
            <a:endParaRPr lang="en-US" sz="3000" dirty="0">
              <a:latin typeface="Arial" panose="020B0604020202020204" pitchFamily="34" charset="0"/>
              <a:cs typeface="Arial" panose="020B0604020202020204" pitchFamily="34" charset="0"/>
            </a:endParaRPr>
          </a:p>
          <a:p>
            <a:pPr marL="0" indent="0">
              <a:lnSpc>
                <a:spcPct val="120000"/>
              </a:lnSpc>
              <a:spcBef>
                <a:spcPts val="0"/>
              </a:spcBef>
              <a:spcAft>
                <a:spcPts val="600"/>
              </a:spcAft>
              <a:buNone/>
            </a:pPr>
            <a:endParaRPr lang="en-US" sz="30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CD78285-518D-4624-B46A-8CFE42E736F5}" type="slidenum">
              <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cxnSp>
        <p:nvCxnSpPr>
          <p:cNvPr id="3" name="Straight Connector 2" descr="Decorative figure"/>
          <p:cNvCxnSpPr/>
          <p:nvPr/>
        </p:nvCxnSpPr>
        <p:spPr>
          <a:xfrm>
            <a:off x="1524000" y="6096000"/>
            <a:ext cx="3657600" cy="0"/>
          </a:xfrm>
          <a:prstGeom prst="line">
            <a:avLst/>
          </a:prstGeom>
          <a:ln w="171450" cmpd="tri">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Audio 4">
            <a:hlinkClick r:id="" action="ppaction://media"/>
            <a:extLst>
              <a:ext uri="{FF2B5EF4-FFF2-40B4-BE49-F238E27FC236}">
                <a16:creationId xmlns:a16="http://schemas.microsoft.com/office/drawing/2014/main" id="{54476F38-C22B-4395-BFE5-0C4BE0F466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681052390"/>
      </p:ext>
    </p:extLst>
  </p:cSld>
  <p:clrMapOvr>
    <a:masterClrMapping/>
  </p:clrMapOvr>
  <mc:AlternateContent xmlns:mc="http://schemas.openxmlformats.org/markup-compatibility/2006" xmlns:p14="http://schemas.microsoft.com/office/powerpoint/2010/main">
    <mc:Choice Requires="p14">
      <p:transition p14:dur="250" advTm="181907">
        <p:fade/>
      </p:transition>
    </mc:Choice>
    <mc:Fallback xmlns="">
      <p:transition advTm="1819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605338" y="4843850"/>
            <a:ext cx="5976165" cy="1197230"/>
          </a:xfrm>
        </p:spPr>
        <p:txBody>
          <a:bodyPr>
            <a:noAutofit/>
          </a:bodyPr>
          <a:lstStyle/>
          <a:p>
            <a:r>
              <a:rPr lang="en-US" sz="2400" dirty="0"/>
              <a:t>Outpatient Antibiotic Stewardship Toolkit</a:t>
            </a:r>
          </a:p>
        </p:txBody>
      </p:sp>
      <p:sp>
        <p:nvSpPr>
          <p:cNvPr id="3" name="Text Placeholder 2"/>
          <p:cNvSpPr>
            <a:spLocks noGrp="1"/>
          </p:cNvSpPr>
          <p:nvPr>
            <p:ph type="body" sz="quarter" idx="11"/>
          </p:nvPr>
        </p:nvSpPr>
        <p:spPr>
          <a:xfrm>
            <a:off x="4704191" y="5683026"/>
            <a:ext cx="5387748" cy="938531"/>
          </a:xfrm>
        </p:spPr>
        <p:txBody>
          <a:bodyPr>
            <a:normAutofit fontScale="92500" lnSpcReduction="10000"/>
          </a:bodyPr>
          <a:lstStyle/>
          <a:p>
            <a:r>
              <a:rPr lang="en-US" dirty="0"/>
              <a:t>Marisa D’Angeli, MD, MPH</a:t>
            </a:r>
          </a:p>
          <a:p>
            <a:r>
              <a:rPr lang="en-US" dirty="0"/>
              <a:t>Washington State Department of Health</a:t>
            </a:r>
          </a:p>
          <a:p>
            <a:r>
              <a:rPr lang="en-US" dirty="0"/>
              <a:t>CDC ELC Grantees’ Meeting, 3/19/18</a:t>
            </a:r>
          </a:p>
        </p:txBody>
      </p:sp>
      <p:pic>
        <p:nvPicPr>
          <p:cNvPr id="4" name="Audio 3">
            <a:hlinkClick r:id="" action="ppaction://media"/>
            <a:extLst>
              <a:ext uri="{FF2B5EF4-FFF2-40B4-BE49-F238E27FC236}">
                <a16:creationId xmlns:a16="http://schemas.microsoft.com/office/drawing/2014/main" id="{21179BED-9B1A-4494-8A03-542F473C4D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249507783"/>
      </p:ext>
    </p:extLst>
  </p:cSld>
  <p:clrMapOvr>
    <a:masterClrMapping/>
  </p:clrMapOvr>
  <mc:AlternateContent xmlns:mc="http://schemas.openxmlformats.org/markup-compatibility/2006" xmlns:p14="http://schemas.microsoft.com/office/powerpoint/2010/main">
    <mc:Choice Requires="p14">
      <p:transition spd="slow" p14:dur="2000" advTm="76923"/>
    </mc:Choice>
    <mc:Fallback xmlns="">
      <p:transition spd="slow" advTm="76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Why focus on outpatient AMS?</a:t>
            </a:r>
          </a:p>
        </p:txBody>
      </p:sp>
      <p:sp>
        <p:nvSpPr>
          <p:cNvPr id="3" name="TextBox 2"/>
          <p:cNvSpPr txBox="1"/>
          <p:nvPr/>
        </p:nvSpPr>
        <p:spPr>
          <a:xfrm>
            <a:off x="2275840" y="1788160"/>
            <a:ext cx="8006080" cy="2471446"/>
          </a:xfrm>
          <a:prstGeom prst="rect">
            <a:avLst/>
          </a:prstGeom>
          <a:noFill/>
        </p:spPr>
        <p:txBody>
          <a:bodyPr wrap="square" rtlCol="0">
            <a:spAutoFit/>
          </a:bodyPr>
          <a:lstStyle/>
          <a:p>
            <a:pPr marL="285750" marR="0" lvl="0" indent="-285750" algn="l" defTabSz="914400" rtl="0" eaLnBrk="1" fontAlgn="auto" latinLnBrk="0" hangingPunct="1">
              <a:lnSpc>
                <a:spcPct val="90000"/>
              </a:lnSpc>
              <a:spcBef>
                <a:spcPts val="1000"/>
              </a:spcBef>
              <a:spcAft>
                <a:spcPts val="0"/>
              </a:spcAft>
              <a:buClr>
                <a:srgbClr val="57B6AF"/>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80% of antibiotics prescribed in outpatient settings</a:t>
            </a:r>
          </a:p>
          <a:p>
            <a:pPr marL="285750" marR="0" lvl="0" indent="-285750" algn="l" defTabSz="914400" rtl="0" eaLnBrk="1" fontAlgn="auto" latinLnBrk="0" hangingPunct="1">
              <a:lnSpc>
                <a:spcPct val="90000"/>
              </a:lnSpc>
              <a:spcBef>
                <a:spcPts val="1000"/>
              </a:spcBef>
              <a:spcAft>
                <a:spcPts val="0"/>
              </a:spcAft>
              <a:buClr>
                <a:srgbClr val="57B6AF"/>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50% antibiotic prescribed incorrectly or unnecessarily</a:t>
            </a:r>
          </a:p>
          <a:p>
            <a:pPr marL="285750" marR="0" lvl="0" indent="-285750" algn="l" defTabSz="914400" rtl="0" eaLnBrk="1" fontAlgn="auto" latinLnBrk="0" hangingPunct="1">
              <a:lnSpc>
                <a:spcPct val="90000"/>
              </a:lnSpc>
              <a:spcBef>
                <a:spcPts val="1000"/>
              </a:spcBef>
              <a:spcAft>
                <a:spcPts val="0"/>
              </a:spcAft>
              <a:buClr>
                <a:srgbClr val="57B6AF"/>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Respiratory illnesses commonly treated with antibiotics</a:t>
            </a:r>
          </a:p>
          <a:p>
            <a:pPr marL="285750" marR="0" lvl="0" indent="-285750" algn="l" defTabSz="914400" rtl="0" eaLnBrk="1" fontAlgn="auto" latinLnBrk="0" hangingPunct="1">
              <a:lnSpc>
                <a:spcPct val="90000"/>
              </a:lnSpc>
              <a:spcBef>
                <a:spcPts val="1000"/>
              </a:spcBef>
              <a:spcAft>
                <a:spcPts val="0"/>
              </a:spcAft>
              <a:buClr>
                <a:srgbClr val="57B6AF"/>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Most respiratory illnesses viral</a:t>
            </a:r>
          </a:p>
        </p:txBody>
      </p:sp>
      <p:pic>
        <p:nvPicPr>
          <p:cNvPr id="4" name="Audio 3">
            <a:hlinkClick r:id="" action="ppaction://media"/>
            <a:extLst>
              <a:ext uri="{FF2B5EF4-FFF2-40B4-BE49-F238E27FC236}">
                <a16:creationId xmlns:a16="http://schemas.microsoft.com/office/drawing/2014/main" id="{AAAEC677-D2D9-4C30-87DC-CF2EDDB460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23299599"/>
      </p:ext>
    </p:extLst>
  </p:cSld>
  <p:clrMapOvr>
    <a:masterClrMapping/>
  </p:clrMapOvr>
  <mc:AlternateContent xmlns:mc="http://schemas.openxmlformats.org/markup-compatibility/2006" xmlns:p14="http://schemas.microsoft.com/office/powerpoint/2010/main">
    <mc:Choice Requires="p14">
      <p:transition spd="slow" p14:dur="2000" advTm="67780"/>
    </mc:Choice>
    <mc:Fallback xmlns="">
      <p:transition spd="slow" advTm="67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stretch>
            <a:fillRect/>
          </a:stretch>
        </p:blipFill>
        <p:spPr>
          <a:xfrm>
            <a:off x="2253267" y="1670912"/>
            <a:ext cx="2840169" cy="3739981"/>
          </a:xfrm>
          <a:prstGeom prst="rect">
            <a:avLst/>
          </a:prstGeom>
          <a:ln>
            <a:solidFill>
              <a:schemeClr val="tx1"/>
            </a:solidFill>
          </a:ln>
        </p:spPr>
      </p:pic>
      <p:pic>
        <p:nvPicPr>
          <p:cNvPr id="10" name="Picture 9"/>
          <p:cNvPicPr>
            <a:picLocks noChangeAspect="1"/>
          </p:cNvPicPr>
          <p:nvPr/>
        </p:nvPicPr>
        <p:blipFill rotWithShape="1">
          <a:blip r:embed="rId6"/>
          <a:srcRect l="6068"/>
          <a:stretch/>
        </p:blipFill>
        <p:spPr>
          <a:xfrm>
            <a:off x="7521097" y="4660765"/>
            <a:ext cx="2678594" cy="2119839"/>
          </a:xfrm>
          <a:prstGeom prst="rect">
            <a:avLst/>
          </a:prstGeom>
          <a:ln>
            <a:solidFill>
              <a:schemeClr val="tx1"/>
            </a:solidFill>
          </a:ln>
        </p:spPr>
      </p:pic>
      <p:pic>
        <p:nvPicPr>
          <p:cNvPr id="5" name="Picture 4"/>
          <p:cNvPicPr>
            <a:picLocks noChangeAspect="1"/>
          </p:cNvPicPr>
          <p:nvPr/>
        </p:nvPicPr>
        <p:blipFill>
          <a:blip r:embed="rId7"/>
          <a:stretch>
            <a:fillRect/>
          </a:stretch>
        </p:blipFill>
        <p:spPr>
          <a:xfrm>
            <a:off x="1672240" y="3669958"/>
            <a:ext cx="2415460" cy="3121462"/>
          </a:xfrm>
          <a:prstGeom prst="rect">
            <a:avLst/>
          </a:prstGeom>
          <a:ln>
            <a:solidFill>
              <a:schemeClr val="tx1"/>
            </a:solidFill>
          </a:ln>
        </p:spPr>
      </p:pic>
      <p:pic>
        <p:nvPicPr>
          <p:cNvPr id="8" name="Picture 7"/>
          <p:cNvPicPr>
            <a:picLocks noChangeAspect="1"/>
          </p:cNvPicPr>
          <p:nvPr/>
        </p:nvPicPr>
        <p:blipFill>
          <a:blip r:embed="rId8"/>
          <a:stretch>
            <a:fillRect/>
          </a:stretch>
        </p:blipFill>
        <p:spPr>
          <a:xfrm>
            <a:off x="4428629" y="2540926"/>
            <a:ext cx="2683738" cy="4239678"/>
          </a:xfrm>
          <a:prstGeom prst="rect">
            <a:avLst/>
          </a:prstGeom>
          <a:ln>
            <a:solidFill>
              <a:schemeClr val="tx1"/>
            </a:solidFill>
          </a:ln>
        </p:spPr>
      </p:pic>
      <p:sp>
        <p:nvSpPr>
          <p:cNvPr id="12" name="Right Arrow 11"/>
          <p:cNvSpPr/>
          <p:nvPr/>
        </p:nvSpPr>
        <p:spPr>
          <a:xfrm>
            <a:off x="1672318" y="-12361"/>
            <a:ext cx="8995683" cy="2063579"/>
          </a:xfrm>
          <a:prstGeom prst="rightArrow">
            <a:avLst/>
          </a:prstGeom>
          <a:solidFill>
            <a:srgbClr val="57B6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845311" y="697268"/>
            <a:ext cx="86496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Moving Stewardship in the Right Direction</a:t>
            </a:r>
          </a:p>
        </p:txBody>
      </p:sp>
      <p:pic>
        <p:nvPicPr>
          <p:cNvPr id="9" name="Picture 8"/>
          <p:cNvPicPr>
            <a:picLocks noChangeAspect="1"/>
          </p:cNvPicPr>
          <p:nvPr/>
        </p:nvPicPr>
        <p:blipFill>
          <a:blip r:embed="rId9"/>
          <a:stretch>
            <a:fillRect/>
          </a:stretch>
        </p:blipFill>
        <p:spPr>
          <a:xfrm>
            <a:off x="6849764" y="2152058"/>
            <a:ext cx="3805575" cy="2234591"/>
          </a:xfrm>
          <a:prstGeom prst="rect">
            <a:avLst/>
          </a:prstGeom>
          <a:ln>
            <a:solidFill>
              <a:schemeClr val="tx1"/>
            </a:solidFill>
          </a:ln>
        </p:spPr>
      </p:pic>
      <p:pic>
        <p:nvPicPr>
          <p:cNvPr id="2" name="Audio 1">
            <a:hlinkClick r:id="" action="ppaction://media"/>
            <a:extLst>
              <a:ext uri="{FF2B5EF4-FFF2-40B4-BE49-F238E27FC236}">
                <a16:creationId xmlns:a16="http://schemas.microsoft.com/office/drawing/2014/main" id="{87C31DD1-10C2-4CCD-A565-85E9FD8CA03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91606153"/>
      </p:ext>
    </p:extLst>
  </p:cSld>
  <p:clrMapOvr>
    <a:masterClrMapping/>
  </p:clrMapOvr>
  <mc:AlternateContent xmlns:mc="http://schemas.openxmlformats.org/markup-compatibility/2006" xmlns:p14="http://schemas.microsoft.com/office/powerpoint/2010/main">
    <mc:Choice Requires="p14">
      <p:transition spd="slow" p14:dur="2000" advTm="209640"/>
    </mc:Choice>
    <mc:Fallback xmlns="">
      <p:transition spd="slow" advTm="209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p:txBody>
          <a:bodyPr/>
          <a:lstStyle/>
          <a:p>
            <a:r>
              <a:rPr lang="en-US" dirty="0"/>
              <a:t>Next steps</a:t>
            </a:r>
          </a:p>
        </p:txBody>
      </p:sp>
      <p:sp>
        <p:nvSpPr>
          <p:cNvPr id="3" name="Text Placeholder 2"/>
          <p:cNvSpPr>
            <a:spLocks noGrp="1"/>
          </p:cNvSpPr>
          <p:nvPr>
            <p:ph type="body" sz="quarter" idx="22"/>
          </p:nvPr>
        </p:nvSpPr>
        <p:spPr/>
        <p:txBody>
          <a:bodyPr/>
          <a:lstStyle/>
          <a:p>
            <a:pPr marL="285750" indent="-285750">
              <a:buClr>
                <a:srgbClr val="57B6AF"/>
              </a:buClr>
              <a:buFont typeface="Wingdings" panose="05000000000000000000" pitchFamily="2" charset="2"/>
              <a:buChar char="£"/>
            </a:pPr>
            <a:r>
              <a:rPr lang="en-US" sz="2800" dirty="0">
                <a:solidFill>
                  <a:prstClr val="black">
                    <a:lumMod val="75000"/>
                    <a:lumOff val="25000"/>
                  </a:prstClr>
                </a:solidFill>
              </a:rPr>
              <a:t>Dissemination</a:t>
            </a:r>
          </a:p>
          <a:p>
            <a:pPr marL="738187" lvl="1" indent="-457200">
              <a:buClr>
                <a:srgbClr val="57B6AF"/>
              </a:buClr>
              <a:buFont typeface="Courier New" panose="02070309020205020404" pitchFamily="49" charset="0"/>
              <a:buChar char="o"/>
            </a:pPr>
            <a:r>
              <a:rPr lang="en-US" sz="2800" dirty="0">
                <a:solidFill>
                  <a:prstClr val="black">
                    <a:lumMod val="75000"/>
                    <a:lumOff val="25000"/>
                  </a:prstClr>
                </a:solidFill>
              </a:rPr>
              <a:t>Antibiotic Awareness Week</a:t>
            </a:r>
          </a:p>
          <a:p>
            <a:pPr marL="738187" lvl="1" indent="-457200">
              <a:buClr>
                <a:srgbClr val="57B6AF"/>
              </a:buClr>
              <a:buFont typeface="Courier New" panose="02070309020205020404" pitchFamily="49" charset="0"/>
              <a:buChar char="o"/>
            </a:pPr>
            <a:r>
              <a:rPr lang="en-US" sz="2800" dirty="0">
                <a:solidFill>
                  <a:prstClr val="black">
                    <a:lumMod val="75000"/>
                    <a:lumOff val="25000"/>
                  </a:prstClr>
                </a:solidFill>
              </a:rPr>
              <a:t>QIN/QIO Outpatient AMS Initiative</a:t>
            </a:r>
          </a:p>
          <a:p>
            <a:pPr marL="285750" indent="-285750">
              <a:buClr>
                <a:srgbClr val="57B6AF"/>
              </a:buClr>
              <a:buFont typeface="Wingdings" panose="05000000000000000000" pitchFamily="2" charset="2"/>
              <a:buChar char="£"/>
            </a:pPr>
            <a:r>
              <a:rPr lang="en-US" sz="2800" dirty="0">
                <a:solidFill>
                  <a:schemeClr val="bg1">
                    <a:lumMod val="75000"/>
                  </a:schemeClr>
                </a:solidFill>
              </a:rPr>
              <a:t>Assess uptake…</a:t>
            </a:r>
          </a:p>
          <a:p>
            <a:pPr marL="285750" indent="-285750">
              <a:buClr>
                <a:srgbClr val="57B6AF"/>
              </a:buClr>
              <a:buFont typeface="Wingdings" panose="05000000000000000000" pitchFamily="2" charset="2"/>
              <a:buChar char="£"/>
            </a:pPr>
            <a:r>
              <a:rPr lang="en-US" sz="2800" dirty="0">
                <a:solidFill>
                  <a:schemeClr val="bg1">
                    <a:lumMod val="75000"/>
                  </a:schemeClr>
                </a:solidFill>
              </a:rPr>
              <a:t>Measure outcomes…</a:t>
            </a:r>
          </a:p>
          <a:p>
            <a:pPr marL="0" indent="0">
              <a:buClr>
                <a:srgbClr val="57B6AF"/>
              </a:buClr>
              <a:buNone/>
            </a:pPr>
            <a:endParaRPr lang="en-US" dirty="0"/>
          </a:p>
        </p:txBody>
      </p:sp>
      <p:sp>
        <p:nvSpPr>
          <p:cNvPr id="4" name="Rectangle 3"/>
          <p:cNvSpPr/>
          <p:nvPr/>
        </p:nvSpPr>
        <p:spPr>
          <a:xfrm>
            <a:off x="2016137" y="5006200"/>
            <a:ext cx="8143102"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5"/>
              </a:rPr>
              <a:t>https://www.doh.wa.gov/YouandYourFamily/IllnessandDisease/HealthcareAssociatedInfections/EQuIP/AmbulatoryCare</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marisa.dangeli@DOH.wa.gov	  206-418-5595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Audio 4">
            <a:hlinkClick r:id="" action="ppaction://media"/>
            <a:extLst>
              <a:ext uri="{FF2B5EF4-FFF2-40B4-BE49-F238E27FC236}">
                <a16:creationId xmlns:a16="http://schemas.microsoft.com/office/drawing/2014/main" id="{5F873555-5D09-46B5-B039-FF887EA0929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73297074"/>
      </p:ext>
    </p:extLst>
  </p:cSld>
  <p:clrMapOvr>
    <a:masterClrMapping/>
  </p:clrMapOvr>
  <mc:AlternateContent xmlns:mc="http://schemas.openxmlformats.org/markup-compatibility/2006" xmlns:p14="http://schemas.microsoft.com/office/powerpoint/2010/main">
    <mc:Choice Requires="p14">
      <p:transition spd="slow" p14:dur="2000" advTm="150000"/>
    </mc:Choice>
    <mc:Fallback xmlns="">
      <p:transition spd="slow" advTm="15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09600" y="1858813"/>
            <a:ext cx="10927080" cy="2308324"/>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Analysis of Outpatient Antibiotic Medicaid Claims Data for Acute Upper Respiratory Infections</a:t>
            </a:r>
          </a:p>
        </p:txBody>
      </p:sp>
      <p:sp>
        <p:nvSpPr>
          <p:cNvPr id="5" name="TextBox 4"/>
          <p:cNvSpPr txBox="1"/>
          <p:nvPr/>
        </p:nvSpPr>
        <p:spPr>
          <a:xfrm>
            <a:off x="609600" y="5103602"/>
            <a:ext cx="4010970" cy="913199"/>
          </a:xfrm>
          <a:prstGeom prst="rect">
            <a:avLst/>
          </a:prstGeom>
          <a:solidFill>
            <a:srgbClr val="002D73"/>
          </a:solid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white"/>
                </a:solidFill>
                <a:effectLst/>
                <a:uLnTx/>
                <a:uFillTx/>
                <a:latin typeface="Calibri"/>
                <a:ea typeface="+mn-ea"/>
                <a:cs typeface="+mn-cs"/>
              </a:rPr>
              <a:t>2018 ELC Grantees Meeting</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667" b="0" i="0" u="none" strike="noStrike" kern="1200" cap="none" spc="0" normalizeH="0" baseline="0" noProof="0" dirty="0">
                <a:ln>
                  <a:noFill/>
                </a:ln>
                <a:solidFill>
                  <a:prstClr val="white"/>
                </a:solidFill>
                <a:effectLst/>
                <a:uLnTx/>
                <a:uFillTx/>
                <a:latin typeface="Calibri"/>
                <a:ea typeface="+mn-ea"/>
                <a:cs typeface="+mn-cs"/>
              </a:rPr>
              <a:t>Atlanta, GA</a:t>
            </a:r>
          </a:p>
        </p:txBody>
      </p:sp>
      <p:pic>
        <p:nvPicPr>
          <p:cNvPr id="2" name="Audio 1">
            <a:hlinkClick r:id="" action="ppaction://media"/>
            <a:extLst>
              <a:ext uri="{FF2B5EF4-FFF2-40B4-BE49-F238E27FC236}">
                <a16:creationId xmlns:a16="http://schemas.microsoft.com/office/drawing/2014/main" id="{009B6F7E-82D0-48DA-B9C1-593E5CEADC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02471406"/>
      </p:ext>
    </p:extLst>
  </p:cSld>
  <p:clrMapOvr>
    <a:masterClrMapping/>
  </p:clrMapOvr>
  <mc:AlternateContent xmlns:mc="http://schemas.openxmlformats.org/markup-compatibility/2006" xmlns:p14="http://schemas.microsoft.com/office/powerpoint/2010/main">
    <mc:Choice Requires="p14">
      <p:transition spd="slow" p14:dur="2000" advTm="11000"/>
    </mc:Choice>
    <mc:Fallback xmlns="">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Overview</a:t>
            </a:r>
          </a:p>
        </p:txBody>
      </p:sp>
      <p:sp>
        <p:nvSpPr>
          <p:cNvPr id="12" name="TextBox 11"/>
          <p:cNvSpPr txBox="1"/>
          <p:nvPr/>
        </p:nvSpPr>
        <p:spPr>
          <a:xfrm>
            <a:off x="695571" y="1564244"/>
            <a:ext cx="7346461" cy="3785652"/>
          </a:xfrm>
          <a:prstGeom prst="rect">
            <a:avLst/>
          </a:prstGeom>
          <a:noFill/>
          <a:ln>
            <a:noFill/>
          </a:ln>
        </p:spPr>
        <p:txBody>
          <a:bodyPr wrap="square" rtlCol="0">
            <a:spAutoFit/>
          </a:bodyPr>
          <a:lstStyle/>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Background </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Analysis of NY Medicaid data</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Outreach to healthcare providers</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Benefits, challenges, and next steps</a:t>
            </a:r>
          </a:p>
        </p:txBody>
      </p:sp>
      <p:pic>
        <p:nvPicPr>
          <p:cNvPr id="5" name="Picture 4">
            <a:extLst>
              <a:ext uri="{FF2B5EF4-FFF2-40B4-BE49-F238E27FC236}">
                <a16:creationId xmlns:a16="http://schemas.microsoft.com/office/drawing/2014/main" id="{17C8EBCE-AD4B-473F-A774-8269705987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67597" y="3472458"/>
            <a:ext cx="4018003" cy="2260127"/>
          </a:xfrm>
          <a:prstGeom prst="rect">
            <a:avLst/>
          </a:prstGeom>
        </p:spPr>
      </p:pic>
      <p:pic>
        <p:nvPicPr>
          <p:cNvPr id="6" name="Audio 1">
            <a:hlinkClick r:id="" action="ppaction://media"/>
            <a:extLst>
              <a:ext uri="{FF2B5EF4-FFF2-40B4-BE49-F238E27FC236}">
                <a16:creationId xmlns:a16="http://schemas.microsoft.com/office/drawing/2014/main" id="{375E639A-F404-4C39-9F66-8DF082B7F7F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07280994"/>
      </p:ext>
    </p:extLst>
  </p:cSld>
  <p:clrMapOvr>
    <a:masterClrMapping/>
  </p:clrMapOvr>
  <mc:AlternateContent xmlns:mc="http://schemas.openxmlformats.org/markup-compatibility/2006" xmlns:p14="http://schemas.microsoft.com/office/powerpoint/2010/main">
    <mc:Choice Requires="p14">
      <p:transition spd="slow" p14:dur="2000" advTm="19870"/>
    </mc:Choice>
    <mc:Fallback xmlns="">
      <p:transition spd="slow" advTm="19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521676" y="6227060"/>
            <a:ext cx="8323385" cy="430887"/>
          </a:xfrm>
          <a:prstGeom prst="rect">
            <a:avLst/>
          </a:prstGeom>
          <a:noFill/>
          <a:ln w="9525">
            <a:noFill/>
            <a:miter lim="800000"/>
            <a:headEnd/>
            <a:tailEnd/>
          </a:ln>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11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rPr>
              <a:t>Images from CDC: 2011: </a:t>
            </a:r>
            <a:r>
              <a:rPr kumimoji="0" lang="en-US" altLang="en-US" sz="11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hlinkClick r:id="rId5"/>
              </a:rPr>
              <a:t>https://www.cdc.gov/antibiotic-use/community/images/programs-measurement/usmap-2011.jpg</a:t>
            </a:r>
            <a:endParaRPr kumimoji="0" lang="en-US" altLang="en-US" sz="11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11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rPr>
              <a:t>2015: </a:t>
            </a:r>
            <a:r>
              <a:rPr kumimoji="0" lang="en-US" altLang="en-US" sz="11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hlinkClick r:id="rId6"/>
              </a:rPr>
              <a:t>https://www.cdc.gov/antibiotic-use/community/images/programs-measurement/Community-antibiotic-map-2015.jpg</a:t>
            </a:r>
            <a:r>
              <a:rPr kumimoji="0" lang="en-US" altLang="en-US" sz="11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rPr>
              <a:t> </a:t>
            </a:r>
          </a:p>
        </p:txBody>
      </p:sp>
      <p:sp>
        <p:nvSpPr>
          <p:cNvPr id="10" name="TextBox 9"/>
          <p:cNvSpPr txBox="1"/>
          <p:nvPr/>
        </p:nvSpPr>
        <p:spPr>
          <a:xfrm>
            <a:off x="304800" y="513207"/>
            <a:ext cx="11582400" cy="1206741"/>
          </a:xfrm>
          <a:prstGeom prst="rect">
            <a:avLst/>
          </a:prstGeom>
          <a:noFill/>
          <a:ln>
            <a:noFill/>
          </a:ln>
        </p:spPr>
        <p:txBody>
          <a:bodyPr wrap="square" rtlCol="0">
            <a:spAutoFit/>
          </a:bodyPr>
          <a:lstStyle/>
          <a:p>
            <a:pPr marL="0" marR="0" lvl="0" indent="0" algn="l" defTabSz="1219170" rtl="0" eaLnBrk="1" fontAlgn="auto" latinLnBrk="0" hangingPunct="1">
              <a:lnSpc>
                <a:spcPct val="97000"/>
              </a:lnSpc>
              <a:spcBef>
                <a:spcPts val="0"/>
              </a:spcBef>
              <a:spcAft>
                <a:spcPts val="0"/>
              </a:spcAft>
              <a:buClrTx/>
              <a:buSzTx/>
              <a:buFontTx/>
              <a:buNone/>
              <a:tabLst/>
              <a:defRPr/>
            </a:pPr>
            <a:r>
              <a:rPr kumimoji="0" lang="en-US" altLang="en-US" sz="3733"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Community Antibiotic Prescriptions per 1,000 population by state, 2011 and 2015</a:t>
            </a:r>
          </a:p>
        </p:txBody>
      </p:sp>
      <p:pic>
        <p:nvPicPr>
          <p:cNvPr id="1026" name="Picture 2" descr="https://www.cdc.gov/antibiotic-use/community/images/programs-measurement/usmap-2011.jpg">
            <a:extLst>
              <a:ext uri="{FF2B5EF4-FFF2-40B4-BE49-F238E27FC236}">
                <a16:creationId xmlns:a16="http://schemas.microsoft.com/office/drawing/2014/main" id="{906B3D2D-BF95-43EF-A291-981339DB3DA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7298" y="1750810"/>
            <a:ext cx="5130143" cy="39641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cdc.gov/antibiotic-use/community/images/programs-measurement/Community-antibiotic-map-2015.jpg">
            <a:extLst>
              <a:ext uri="{FF2B5EF4-FFF2-40B4-BE49-F238E27FC236}">
                <a16:creationId xmlns:a16="http://schemas.microsoft.com/office/drawing/2014/main" id="{FAB18F4E-C610-430C-B039-BB54796C5DC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99543" y="1750812"/>
            <a:ext cx="5130141" cy="3964145"/>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2">
            <a:hlinkClick r:id="" action="ppaction://media"/>
            <a:extLst>
              <a:ext uri="{FF2B5EF4-FFF2-40B4-BE49-F238E27FC236}">
                <a16:creationId xmlns:a16="http://schemas.microsoft.com/office/drawing/2014/main" id="{8BC211F1-A63C-476B-A630-E97B7F6A3B6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827366891"/>
      </p:ext>
    </p:extLst>
  </p:cSld>
  <p:clrMapOvr>
    <a:masterClrMapping/>
  </p:clrMapOvr>
  <p:transition spd="med" advTm="1249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General Methodology</a:t>
            </a:r>
          </a:p>
        </p:txBody>
      </p:sp>
      <p:sp>
        <p:nvSpPr>
          <p:cNvPr id="12" name="TextBox 11"/>
          <p:cNvSpPr txBox="1"/>
          <p:nvPr/>
        </p:nvSpPr>
        <p:spPr>
          <a:xfrm>
            <a:off x="643270" y="1453661"/>
            <a:ext cx="10702261" cy="4605748"/>
          </a:xfrm>
          <a:prstGeom prst="rect">
            <a:avLst/>
          </a:prstGeom>
          <a:noFill/>
          <a:ln>
            <a:noFill/>
          </a:ln>
        </p:spPr>
        <p:txBody>
          <a:bodyPr wrap="square" rtlCol="0">
            <a:spAutoFit/>
          </a:bodyPr>
          <a:lstStyle/>
          <a:p>
            <a:pPr marL="457189" marR="0" lvl="0" indent="-457189"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Methods</a:t>
            </a:r>
          </a:p>
          <a:p>
            <a:pPr marL="1066773" marR="0" lvl="1" indent="-457189"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2014 University of Pennsylvania Medicaid national sample analysis</a:t>
            </a:r>
          </a:p>
          <a:p>
            <a:pPr marL="1066773" marR="0" lvl="1" indent="-457189"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 Committee Quality Assurance (NCQA) 2013 antibiotic prescribing measures drug lists</a:t>
            </a:r>
          </a:p>
          <a:p>
            <a:pPr marL="457189" marR="0" lvl="0" indent="-457189"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2013 NYS Medicaid claims data</a:t>
            </a:r>
          </a:p>
          <a:p>
            <a:pPr marL="1066773" marR="0" lvl="1" indent="-457189"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Index visits for acute upper respiratory infections (ARIs)</a:t>
            </a:r>
          </a:p>
          <a:p>
            <a:pPr marL="1066773" marR="0" lvl="1" indent="-457189"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Pharmacy claims to identify visits when an antibiotic was prescribed and subsequently filled</a:t>
            </a:r>
          </a:p>
          <a:p>
            <a:pPr marL="457189" marR="0" lvl="0" indent="-457189"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Crude and risk-adjusted rates to target intervention</a:t>
            </a:r>
          </a:p>
        </p:txBody>
      </p:sp>
      <p:sp>
        <p:nvSpPr>
          <p:cNvPr id="2" name="Rectangle 1">
            <a:extLst>
              <a:ext uri="{FF2B5EF4-FFF2-40B4-BE49-F238E27FC236}">
                <a16:creationId xmlns:a16="http://schemas.microsoft.com/office/drawing/2014/main" id="{2889721D-4A3D-444B-9E17-A22E6D1F5AD3}"/>
              </a:ext>
            </a:extLst>
          </p:cNvPr>
          <p:cNvSpPr/>
          <p:nvPr/>
        </p:nvSpPr>
        <p:spPr>
          <a:xfrm>
            <a:off x="643269" y="6057727"/>
            <a:ext cx="7574608" cy="4207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 P, et al. Factors associated with antimicrobial drug use in Medicaid programs. </a:t>
            </a:r>
            <a:r>
              <a:rPr kumimoji="0" lang="en-US" sz="1067"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Emerg</a:t>
            </a:r>
            <a:r>
              <a:rPr kumimoji="0" lang="en-US" sz="10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Infect Dis. 2014; 20(5): 829-832. </a:t>
            </a:r>
            <a:r>
              <a:rPr kumimoji="0" lang="en-US" sz="1067" b="0" i="0" u="none" strike="noStrike" kern="1200" cap="none" spc="0" normalizeH="0" baseline="0" noProof="0" dirty="0">
                <a:ln>
                  <a:noFill/>
                </a:ln>
                <a:solidFill>
                  <a:prstClr val="black"/>
                </a:solidFill>
                <a:effectLst/>
                <a:uLnTx/>
                <a:uFillTx/>
                <a:latin typeface="Calibri"/>
                <a:ea typeface="+mn-ea"/>
                <a:cs typeface="+mn-cs"/>
                <a:hlinkClick r:id="rId5"/>
              </a:rPr>
              <a:t>https://dx.doi.org/10.3201/eid2005.130493</a:t>
            </a:r>
            <a:r>
              <a:rPr kumimoji="0" lang="en-US" sz="1067" b="0" i="0" u="none" strike="noStrike" kern="1200" cap="none" spc="0" normalizeH="0" baseline="0" noProof="0" dirty="0">
                <a:ln>
                  <a:noFill/>
                </a:ln>
                <a:solidFill>
                  <a:prstClr val="black"/>
                </a:solidFill>
                <a:effectLst/>
                <a:uLnTx/>
                <a:uFillTx/>
                <a:latin typeface="Calibri"/>
                <a:ea typeface="+mn-ea"/>
                <a:cs typeface="+mn-cs"/>
              </a:rPr>
              <a:t> </a:t>
            </a:r>
            <a:endParaRPr kumimoji="0" lang="en-US" sz="10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Audio 1">
            <a:hlinkClick r:id="" action="ppaction://media"/>
            <a:extLst>
              <a:ext uri="{FF2B5EF4-FFF2-40B4-BE49-F238E27FC236}">
                <a16:creationId xmlns:a16="http://schemas.microsoft.com/office/drawing/2014/main" id="{CEE2815B-7931-4865-AE2F-5C97390659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762991394"/>
      </p:ext>
    </p:extLst>
  </p:cSld>
  <p:clrMapOvr>
    <a:masterClrMapping/>
  </p:clrMapOvr>
  <mc:AlternateContent xmlns:mc="http://schemas.openxmlformats.org/markup-compatibility/2006" xmlns:p14="http://schemas.microsoft.com/office/powerpoint/2010/main">
    <mc:Choice Requires="p14">
      <p:transition spd="slow" p14:dur="2000" advTm="26016"/>
    </mc:Choice>
    <mc:Fallback xmlns="">
      <p:transition spd="slow" advTm="26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0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Results</a:t>
            </a:r>
          </a:p>
        </p:txBody>
      </p:sp>
      <p:sp>
        <p:nvSpPr>
          <p:cNvPr id="12" name="TextBox 11"/>
          <p:cNvSpPr txBox="1"/>
          <p:nvPr/>
        </p:nvSpPr>
        <p:spPr>
          <a:xfrm>
            <a:off x="695252" y="1363900"/>
            <a:ext cx="10115843" cy="1569660"/>
          </a:xfrm>
          <a:prstGeom prst="rect">
            <a:avLst/>
          </a:prstGeom>
          <a:noFill/>
          <a:ln>
            <a:noFill/>
          </a:ln>
        </p:spPr>
        <p:txBody>
          <a:bodyPr wrap="square" rtlCol="0">
            <a:spAutoFit/>
          </a:bodyPr>
          <a:lstStyle/>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Rates of potentially-avoidable antibiotic use stratified by adult, pediatric population</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Initial interventions targeted healthcare providers caring for adults</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Maps developed based on provider location</a:t>
            </a:r>
          </a:p>
        </p:txBody>
      </p:sp>
      <p:graphicFrame>
        <p:nvGraphicFramePr>
          <p:cNvPr id="5" name="Table 4">
            <a:extLst>
              <a:ext uri="{FF2B5EF4-FFF2-40B4-BE49-F238E27FC236}">
                <a16:creationId xmlns:a16="http://schemas.microsoft.com/office/drawing/2014/main" id="{63E35D68-D4CA-40B7-B998-F908127CCD3A}"/>
              </a:ext>
            </a:extLst>
          </p:cNvPr>
          <p:cNvGraphicFramePr>
            <a:graphicFrameLocks noGrp="1"/>
          </p:cNvGraphicFramePr>
          <p:nvPr>
            <p:extLst/>
          </p:nvPr>
        </p:nvGraphicFramePr>
        <p:xfrm>
          <a:off x="845690" y="3169548"/>
          <a:ext cx="9814966" cy="2861578"/>
        </p:xfrm>
        <a:graphic>
          <a:graphicData uri="http://schemas.openxmlformats.org/drawingml/2006/table">
            <a:tbl>
              <a:tblPr firstRow="1" firstCol="1" bandRow="1">
                <a:tableStyleId>{5C22544A-7EE6-4342-B048-85BDC9FD1C3A}</a:tableStyleId>
              </a:tblPr>
              <a:tblGrid>
                <a:gridCol w="3900741">
                  <a:extLst>
                    <a:ext uri="{9D8B030D-6E8A-4147-A177-3AD203B41FA5}">
                      <a16:colId xmlns:a16="http://schemas.microsoft.com/office/drawing/2014/main" val="20000"/>
                    </a:ext>
                  </a:extLst>
                </a:gridCol>
                <a:gridCol w="1103197">
                  <a:extLst>
                    <a:ext uri="{9D8B030D-6E8A-4147-A177-3AD203B41FA5}">
                      <a16:colId xmlns:a16="http://schemas.microsoft.com/office/drawing/2014/main" val="20001"/>
                    </a:ext>
                  </a:extLst>
                </a:gridCol>
                <a:gridCol w="2606045">
                  <a:extLst>
                    <a:ext uri="{9D8B030D-6E8A-4147-A177-3AD203B41FA5}">
                      <a16:colId xmlns:a16="http://schemas.microsoft.com/office/drawing/2014/main" val="20002"/>
                    </a:ext>
                  </a:extLst>
                </a:gridCol>
                <a:gridCol w="2204983">
                  <a:extLst>
                    <a:ext uri="{9D8B030D-6E8A-4147-A177-3AD203B41FA5}">
                      <a16:colId xmlns:a16="http://schemas.microsoft.com/office/drawing/2014/main" val="20003"/>
                    </a:ext>
                  </a:extLst>
                </a:gridCol>
              </a:tblGrid>
              <a:tr h="1003411">
                <a:tc>
                  <a:txBody>
                    <a:bodyPr/>
                    <a:lstStyle/>
                    <a:p>
                      <a:pPr marL="0" marR="0" algn="ctr">
                        <a:lnSpc>
                          <a:spcPct val="107000"/>
                        </a:lnSpc>
                        <a:spcBef>
                          <a:spcPts val="0"/>
                        </a:spcBef>
                        <a:spcAft>
                          <a:spcPts val="800"/>
                        </a:spcAft>
                      </a:pPr>
                      <a:r>
                        <a:rPr lang="en-US" sz="1500" kern="1200" dirty="0">
                          <a:effectLst/>
                        </a:rPr>
                        <a:t> Age Group</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1500" kern="1200" dirty="0">
                          <a:effectLst/>
                        </a:rPr>
                        <a:t>Index Visits (N)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ctr"/>
                </a:tc>
                <a:tc>
                  <a:txBody>
                    <a:bodyPr/>
                    <a:lstStyle/>
                    <a:p>
                      <a:pPr marL="0" marR="0" algn="ctr">
                        <a:lnSpc>
                          <a:spcPct val="107000"/>
                        </a:lnSpc>
                        <a:spcBef>
                          <a:spcPts val="0"/>
                        </a:spcBef>
                        <a:spcAft>
                          <a:spcPts val="800"/>
                        </a:spcAft>
                      </a:pPr>
                      <a:r>
                        <a:rPr lang="en-US" sz="1500" kern="1200" dirty="0">
                          <a:effectLst/>
                        </a:rPr>
                        <a:t>Index Visits w/ Antibiotic Prescription Filled (N)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0" marR="0" algn="ctr">
                        <a:lnSpc>
                          <a:spcPct val="107000"/>
                        </a:lnSpc>
                        <a:spcBef>
                          <a:spcPts val="0"/>
                        </a:spcBef>
                        <a:spcAft>
                          <a:spcPts val="800"/>
                        </a:spcAft>
                      </a:pPr>
                      <a:r>
                        <a:rPr lang="en-US" sz="1600" dirty="0">
                          <a:effectLst/>
                        </a:rPr>
                        <a:t>Statewide Observed Rate per 100 Index Visits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ctr"/>
                </a:tc>
                <a:extLst>
                  <a:ext uri="{0D108BD9-81ED-4DB2-BD59-A6C34878D82A}">
                    <a16:rowId xmlns:a16="http://schemas.microsoft.com/office/drawing/2014/main" val="10000"/>
                  </a:ext>
                </a:extLst>
              </a:tr>
              <a:tr h="619389">
                <a:tc>
                  <a:txBody>
                    <a:bodyPr/>
                    <a:lstStyle/>
                    <a:p>
                      <a:pPr marL="0" marR="0" algn="ctr" fontAlgn="b">
                        <a:lnSpc>
                          <a:spcPct val="107000"/>
                        </a:lnSpc>
                        <a:spcBef>
                          <a:spcPts val="0"/>
                        </a:spcBef>
                        <a:spcAft>
                          <a:spcPts val="0"/>
                        </a:spcAft>
                      </a:pPr>
                      <a:r>
                        <a:rPr lang="en-US" sz="1500" kern="1200" dirty="0">
                          <a:effectLst/>
                        </a:rPr>
                        <a:t> Children (Age 3 Months to 17 Years)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tc>
                <a:tc>
                  <a:txBody>
                    <a:bodyPr/>
                    <a:lstStyle/>
                    <a:p>
                      <a:pPr marL="0" marR="0" algn="ctr" fontAlgn="b">
                        <a:lnSpc>
                          <a:spcPct val="107000"/>
                        </a:lnSpc>
                        <a:spcBef>
                          <a:spcPts val="0"/>
                        </a:spcBef>
                        <a:spcAft>
                          <a:spcPts val="0"/>
                        </a:spcAft>
                      </a:pPr>
                      <a:r>
                        <a:rPr lang="en-US" sz="1500" kern="1200" dirty="0">
                          <a:effectLst/>
                        </a:rPr>
                        <a:t>          269,424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b"/>
                </a:tc>
                <a:tc>
                  <a:txBody>
                    <a:bodyPr/>
                    <a:lstStyle/>
                    <a:p>
                      <a:pPr marL="0" marR="0" fontAlgn="b">
                        <a:lnSpc>
                          <a:spcPct val="107000"/>
                        </a:lnSpc>
                        <a:spcBef>
                          <a:spcPts val="0"/>
                        </a:spcBef>
                        <a:spcAft>
                          <a:spcPts val="0"/>
                        </a:spcAft>
                      </a:pPr>
                      <a:r>
                        <a:rPr lang="en-US" sz="1500" kern="1200" dirty="0">
                          <a:effectLst/>
                        </a:rPr>
                        <a:t>                           33,257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tc>
                <a:tc>
                  <a:txBody>
                    <a:bodyPr/>
                    <a:lstStyle/>
                    <a:p>
                      <a:pPr marL="0" marR="0" fontAlgn="b">
                        <a:lnSpc>
                          <a:spcPct val="107000"/>
                        </a:lnSpc>
                        <a:spcBef>
                          <a:spcPts val="0"/>
                        </a:spcBef>
                        <a:spcAft>
                          <a:spcPts val="0"/>
                        </a:spcAft>
                      </a:pPr>
                      <a:r>
                        <a:rPr lang="en-US" sz="1500" kern="1200" dirty="0">
                          <a:effectLst/>
                        </a:rPr>
                        <a:t>                        12.34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b"/>
                </a:tc>
                <a:extLst>
                  <a:ext uri="{0D108BD9-81ED-4DB2-BD59-A6C34878D82A}">
                    <a16:rowId xmlns:a16="http://schemas.microsoft.com/office/drawing/2014/main" val="10001"/>
                  </a:ext>
                </a:extLst>
              </a:tr>
              <a:tr h="619389">
                <a:tc>
                  <a:txBody>
                    <a:bodyPr/>
                    <a:lstStyle/>
                    <a:p>
                      <a:pPr marL="0" marR="0" algn="ctr" fontAlgn="b">
                        <a:lnSpc>
                          <a:spcPct val="107000"/>
                        </a:lnSpc>
                        <a:spcBef>
                          <a:spcPts val="0"/>
                        </a:spcBef>
                        <a:spcAft>
                          <a:spcPts val="0"/>
                        </a:spcAft>
                      </a:pPr>
                      <a:r>
                        <a:rPr lang="en-US" sz="1500" kern="1200" dirty="0">
                          <a:effectLst/>
                        </a:rPr>
                        <a:t> Adults (Age 18 to 64 Years)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tc>
                <a:tc>
                  <a:txBody>
                    <a:bodyPr/>
                    <a:lstStyle/>
                    <a:p>
                      <a:pPr marL="0" marR="0" algn="ctr" fontAlgn="b">
                        <a:lnSpc>
                          <a:spcPct val="107000"/>
                        </a:lnSpc>
                        <a:spcBef>
                          <a:spcPts val="0"/>
                        </a:spcBef>
                        <a:spcAft>
                          <a:spcPts val="0"/>
                        </a:spcAft>
                      </a:pPr>
                      <a:r>
                        <a:rPr lang="en-US" sz="1500" kern="1200" dirty="0">
                          <a:effectLst/>
                        </a:rPr>
                        <a:t>          150,379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b"/>
                </a:tc>
                <a:tc>
                  <a:txBody>
                    <a:bodyPr/>
                    <a:lstStyle/>
                    <a:p>
                      <a:pPr marL="0" marR="0" fontAlgn="b">
                        <a:lnSpc>
                          <a:spcPct val="107000"/>
                        </a:lnSpc>
                        <a:spcBef>
                          <a:spcPts val="0"/>
                        </a:spcBef>
                        <a:spcAft>
                          <a:spcPts val="0"/>
                        </a:spcAft>
                      </a:pPr>
                      <a:r>
                        <a:rPr lang="en-US" sz="1500" kern="1200" dirty="0">
                          <a:effectLst/>
                        </a:rPr>
                        <a:t>                           67,489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tc>
                <a:tc>
                  <a:txBody>
                    <a:bodyPr/>
                    <a:lstStyle/>
                    <a:p>
                      <a:pPr marL="0" marR="0" fontAlgn="b">
                        <a:lnSpc>
                          <a:spcPct val="107000"/>
                        </a:lnSpc>
                        <a:spcBef>
                          <a:spcPts val="0"/>
                        </a:spcBef>
                        <a:spcAft>
                          <a:spcPts val="0"/>
                        </a:spcAft>
                      </a:pPr>
                      <a:r>
                        <a:rPr lang="en-US" sz="1500" kern="1200" dirty="0">
                          <a:effectLst/>
                        </a:rPr>
                        <a:t>                        44.88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b"/>
                </a:tc>
                <a:extLst>
                  <a:ext uri="{0D108BD9-81ED-4DB2-BD59-A6C34878D82A}">
                    <a16:rowId xmlns:a16="http://schemas.microsoft.com/office/drawing/2014/main" val="10002"/>
                  </a:ext>
                </a:extLst>
              </a:tr>
              <a:tr h="619389">
                <a:tc>
                  <a:txBody>
                    <a:bodyPr/>
                    <a:lstStyle/>
                    <a:p>
                      <a:pPr marL="0" marR="0" algn="ctr" fontAlgn="b">
                        <a:lnSpc>
                          <a:spcPct val="107000"/>
                        </a:lnSpc>
                        <a:spcBef>
                          <a:spcPts val="0"/>
                        </a:spcBef>
                        <a:spcAft>
                          <a:spcPts val="0"/>
                        </a:spcAft>
                      </a:pPr>
                      <a:r>
                        <a:rPr lang="en-US" sz="1500" b="1" kern="1200" dirty="0">
                          <a:effectLst/>
                        </a:rPr>
                        <a:t> Total</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tc>
                <a:tc>
                  <a:txBody>
                    <a:bodyPr/>
                    <a:lstStyle/>
                    <a:p>
                      <a:pPr marL="0" marR="0" algn="ctr" fontAlgn="b">
                        <a:lnSpc>
                          <a:spcPct val="107000"/>
                        </a:lnSpc>
                        <a:spcBef>
                          <a:spcPts val="0"/>
                        </a:spcBef>
                        <a:spcAft>
                          <a:spcPts val="0"/>
                        </a:spcAft>
                      </a:pPr>
                      <a:r>
                        <a:rPr lang="en-US" sz="1500" b="1" kern="1200" dirty="0">
                          <a:effectLst/>
                        </a:rPr>
                        <a:t>          419,803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b"/>
                </a:tc>
                <a:tc>
                  <a:txBody>
                    <a:bodyPr/>
                    <a:lstStyle/>
                    <a:p>
                      <a:pPr marL="0" marR="0" fontAlgn="b">
                        <a:lnSpc>
                          <a:spcPct val="107000"/>
                        </a:lnSpc>
                        <a:spcBef>
                          <a:spcPts val="0"/>
                        </a:spcBef>
                        <a:spcAft>
                          <a:spcPts val="0"/>
                        </a:spcAft>
                      </a:pPr>
                      <a:r>
                        <a:rPr lang="en-US" sz="1500" b="1" kern="1200" dirty="0">
                          <a:effectLst/>
                        </a:rPr>
                        <a:t>                        100,746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tc>
                <a:tc>
                  <a:txBody>
                    <a:bodyPr/>
                    <a:lstStyle/>
                    <a:p>
                      <a:pPr marL="0" marR="0" fontAlgn="b">
                        <a:lnSpc>
                          <a:spcPct val="107000"/>
                        </a:lnSpc>
                        <a:spcBef>
                          <a:spcPts val="0"/>
                        </a:spcBef>
                        <a:spcAft>
                          <a:spcPts val="0"/>
                        </a:spcAft>
                      </a:pPr>
                      <a:r>
                        <a:rPr lang="en-US" sz="1500" b="1" kern="1200" dirty="0">
                          <a:effectLst/>
                        </a:rPr>
                        <a:t>                        24.00 </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T="12700" marB="0" anchor="b"/>
                </a:tc>
                <a:extLst>
                  <a:ext uri="{0D108BD9-81ED-4DB2-BD59-A6C34878D82A}">
                    <a16:rowId xmlns:a16="http://schemas.microsoft.com/office/drawing/2014/main" val="10003"/>
                  </a:ext>
                </a:extLst>
              </a:tr>
            </a:tbl>
          </a:graphicData>
        </a:graphic>
      </p:graphicFrame>
      <p:pic>
        <p:nvPicPr>
          <p:cNvPr id="6" name="Audio 2">
            <a:hlinkClick r:id="" action="ppaction://media"/>
            <a:extLst>
              <a:ext uri="{FF2B5EF4-FFF2-40B4-BE49-F238E27FC236}">
                <a16:creationId xmlns:a16="http://schemas.microsoft.com/office/drawing/2014/main" id="{66D314DE-7FF0-441D-84EC-D3A56A8EC8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67307836"/>
      </p:ext>
    </p:extLst>
  </p:cSld>
  <p:clrMapOvr>
    <a:masterClrMapping/>
  </p:clrMapOvr>
  <mc:AlternateContent xmlns:mc="http://schemas.openxmlformats.org/markup-compatibility/2006" xmlns:p14="http://schemas.microsoft.com/office/powerpoint/2010/main">
    <mc:Choice Requires="p14">
      <p:transition spd="slow" p14:dur="2000" advTm="72937"/>
    </mc:Choice>
    <mc:Fallback xmlns="">
      <p:transition spd="slow" advTm="72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4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4271" y="2056149"/>
            <a:ext cx="5898344" cy="3383360"/>
          </a:xfrm>
          <a:prstGeom prst="rect">
            <a:avLst/>
          </a:prstGeom>
        </p:spPr>
      </p:pic>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Initial Outreach 2015</a:t>
            </a:r>
          </a:p>
        </p:txBody>
      </p:sp>
      <p:pic>
        <p:nvPicPr>
          <p:cNvPr id="6" name="Picture 5">
            <a:extLst>
              <a:ext uri="{FF2B5EF4-FFF2-40B4-BE49-F238E27FC236}">
                <a16:creationId xmlns:a16="http://schemas.microsoft.com/office/drawing/2014/main" id="{9054DB36-00DF-4160-BC4D-455B26AA5F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99163" y="1545736"/>
            <a:ext cx="5471159" cy="4271165"/>
          </a:xfrm>
          <a:prstGeom prst="rect">
            <a:avLst/>
          </a:prstGeom>
        </p:spPr>
      </p:pic>
      <p:pic>
        <p:nvPicPr>
          <p:cNvPr id="7" name="Audio 1">
            <a:hlinkClick r:id="" action="ppaction://media"/>
            <a:extLst>
              <a:ext uri="{FF2B5EF4-FFF2-40B4-BE49-F238E27FC236}">
                <a16:creationId xmlns:a16="http://schemas.microsoft.com/office/drawing/2014/main" id="{DF768ED1-3B3C-4A01-A3B4-8D0F31A8F63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515740292"/>
      </p:ext>
    </p:extLst>
  </p:cSld>
  <p:clrMapOvr>
    <a:masterClrMapping/>
  </p:clrMapOvr>
  <mc:AlternateContent xmlns:mc="http://schemas.openxmlformats.org/markup-compatibility/2006" xmlns:p14="http://schemas.microsoft.com/office/powerpoint/2010/main">
    <mc:Choice Requires="p14">
      <p:transition spd="slow" p14:dur="2000" advTm="40415"/>
    </mc:Choice>
    <mc:Fallback xmlns="">
      <p:transition spd="slow" advTm="40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2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1"/>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Benefits, Challenges, and Next Steps</a:t>
            </a:r>
          </a:p>
        </p:txBody>
      </p:sp>
      <p:sp>
        <p:nvSpPr>
          <p:cNvPr id="5" name="TextBox 4"/>
          <p:cNvSpPr txBox="1"/>
          <p:nvPr/>
        </p:nvSpPr>
        <p:spPr>
          <a:xfrm>
            <a:off x="797859" y="1363901"/>
            <a:ext cx="9242612" cy="4729821"/>
          </a:xfrm>
          <a:prstGeom prst="rect">
            <a:avLst/>
          </a:prstGeom>
          <a:noFill/>
          <a:ln>
            <a:noFill/>
          </a:ln>
        </p:spPr>
        <p:txBody>
          <a:bodyPr wrap="square" rtlCol="0">
            <a:spAutoFit/>
          </a:bodyPr>
          <a:lstStyle/>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Benefits</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Directed initial outreach to adult population</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Engage local health departments</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Does not target individual providers</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Challenges</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Access to Medicaid data</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Inherent challenges of claims data</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Specific evaluation of the intervention</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9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Analysis continues</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Maps by year</a:t>
            </a:r>
          </a:p>
          <a:p>
            <a:pPr marL="990575" marR="0" lvl="1"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Additional conditions (e.g. pharyngitis, otitis media)</a:t>
            </a:r>
          </a:p>
        </p:txBody>
      </p:sp>
      <p:pic>
        <p:nvPicPr>
          <p:cNvPr id="6" name="Audio 2">
            <a:hlinkClick r:id="" action="ppaction://media"/>
            <a:extLst>
              <a:ext uri="{FF2B5EF4-FFF2-40B4-BE49-F238E27FC236}">
                <a16:creationId xmlns:a16="http://schemas.microsoft.com/office/drawing/2014/main" id="{D27FF12C-7CC2-4A35-9D54-D301BE4F7E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852147908"/>
      </p:ext>
    </p:extLst>
  </p:cSld>
  <p:clrMapOvr>
    <a:masterClrMapping/>
  </p:clrMapOvr>
  <mc:AlternateContent xmlns:mc="http://schemas.openxmlformats.org/markup-compatibility/2006" xmlns:p14="http://schemas.microsoft.com/office/powerpoint/2010/main">
    <mc:Choice Requires="p14">
      <p:transition spd="slow" p14:dur="2000" advTm="59923"/>
    </mc:Choice>
    <mc:Fallback xmlns="">
      <p:transition spd="slow" advTm="599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10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1307" y="538321"/>
            <a:ext cx="11304103" cy="58477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Adult Outpatient Antibiotics for Acute URI, 2010 - 2016</a:t>
            </a:r>
          </a:p>
        </p:txBody>
      </p:sp>
      <p:grpSp>
        <p:nvGrpSpPr>
          <p:cNvPr id="5" name="Group 4">
            <a:extLst>
              <a:ext uri="{FF2B5EF4-FFF2-40B4-BE49-F238E27FC236}">
                <a16:creationId xmlns:a16="http://schemas.microsoft.com/office/drawing/2014/main" id="{C9F34526-FD40-4CCB-8860-86B6CECDE20E}"/>
              </a:ext>
            </a:extLst>
          </p:cNvPr>
          <p:cNvGrpSpPr>
            <a:grpSpLocks noChangeAspect="1"/>
          </p:cNvGrpSpPr>
          <p:nvPr/>
        </p:nvGrpSpPr>
        <p:grpSpPr>
          <a:xfrm>
            <a:off x="463827" y="1061109"/>
            <a:ext cx="11187599" cy="4597569"/>
            <a:chOff x="761996" y="560013"/>
            <a:chExt cx="10865654" cy="4465265"/>
          </a:xfrm>
        </p:grpSpPr>
        <p:pic>
          <p:nvPicPr>
            <p:cNvPr id="6" name="Picture 5">
              <a:extLst>
                <a:ext uri="{FF2B5EF4-FFF2-40B4-BE49-F238E27FC236}">
                  <a16:creationId xmlns:a16="http://schemas.microsoft.com/office/drawing/2014/main" id="{BFD080CF-A618-405A-9C99-FB9183EB57B1}"/>
                </a:ext>
              </a:extLst>
            </p:cNvPr>
            <p:cNvPicPr>
              <a:picLocks noChangeAspect="1"/>
            </p:cNvPicPr>
            <p:nvPr/>
          </p:nvPicPr>
          <p:blipFill>
            <a:blip r:embed="rId5"/>
            <a:stretch>
              <a:fillRect/>
            </a:stretch>
          </p:blipFill>
          <p:spPr>
            <a:xfrm>
              <a:off x="761996" y="591671"/>
              <a:ext cx="2693270" cy="2070847"/>
            </a:xfrm>
            <a:prstGeom prst="rect">
              <a:avLst/>
            </a:prstGeom>
          </p:spPr>
        </p:pic>
        <p:pic>
          <p:nvPicPr>
            <p:cNvPr id="7" name="Picture 6">
              <a:extLst>
                <a:ext uri="{FF2B5EF4-FFF2-40B4-BE49-F238E27FC236}">
                  <a16:creationId xmlns:a16="http://schemas.microsoft.com/office/drawing/2014/main" id="{64B69DE9-0184-432F-AB0B-1392A65E2CDA}"/>
                </a:ext>
              </a:extLst>
            </p:cNvPr>
            <p:cNvPicPr>
              <a:picLocks noChangeAspect="1"/>
            </p:cNvPicPr>
            <p:nvPr/>
          </p:nvPicPr>
          <p:blipFill>
            <a:blip r:embed="rId6"/>
            <a:stretch>
              <a:fillRect/>
            </a:stretch>
          </p:blipFill>
          <p:spPr>
            <a:xfrm>
              <a:off x="3455266" y="560013"/>
              <a:ext cx="2711962" cy="2134161"/>
            </a:xfrm>
            <a:prstGeom prst="rect">
              <a:avLst/>
            </a:prstGeom>
          </p:spPr>
        </p:pic>
        <p:pic>
          <p:nvPicPr>
            <p:cNvPr id="8" name="Picture 7">
              <a:extLst>
                <a:ext uri="{FF2B5EF4-FFF2-40B4-BE49-F238E27FC236}">
                  <a16:creationId xmlns:a16="http://schemas.microsoft.com/office/drawing/2014/main" id="{7D0B0F86-37A1-467D-B8B5-BD6F54D27ADF}"/>
                </a:ext>
              </a:extLst>
            </p:cNvPr>
            <p:cNvPicPr>
              <a:picLocks noChangeAspect="1"/>
            </p:cNvPicPr>
            <p:nvPr/>
          </p:nvPicPr>
          <p:blipFill>
            <a:blip r:embed="rId7"/>
            <a:stretch>
              <a:fillRect/>
            </a:stretch>
          </p:blipFill>
          <p:spPr>
            <a:xfrm>
              <a:off x="6241981" y="560013"/>
              <a:ext cx="2707287" cy="2134161"/>
            </a:xfrm>
            <a:prstGeom prst="rect">
              <a:avLst/>
            </a:prstGeom>
          </p:spPr>
        </p:pic>
        <p:pic>
          <p:nvPicPr>
            <p:cNvPr id="9" name="Picture 8">
              <a:extLst>
                <a:ext uri="{FF2B5EF4-FFF2-40B4-BE49-F238E27FC236}">
                  <a16:creationId xmlns:a16="http://schemas.microsoft.com/office/drawing/2014/main" id="{A2175184-D202-4247-964A-F0BFBC2379F7}"/>
                </a:ext>
              </a:extLst>
            </p:cNvPr>
            <p:cNvPicPr>
              <a:picLocks noChangeAspect="1"/>
            </p:cNvPicPr>
            <p:nvPr/>
          </p:nvPicPr>
          <p:blipFill>
            <a:blip r:embed="rId8"/>
            <a:stretch>
              <a:fillRect/>
            </a:stretch>
          </p:blipFill>
          <p:spPr>
            <a:xfrm>
              <a:off x="8949268" y="591672"/>
              <a:ext cx="2678382" cy="2066925"/>
            </a:xfrm>
            <a:prstGeom prst="rect">
              <a:avLst/>
            </a:prstGeom>
          </p:spPr>
        </p:pic>
        <p:pic>
          <p:nvPicPr>
            <p:cNvPr id="10" name="Picture 9">
              <a:extLst>
                <a:ext uri="{FF2B5EF4-FFF2-40B4-BE49-F238E27FC236}">
                  <a16:creationId xmlns:a16="http://schemas.microsoft.com/office/drawing/2014/main" id="{A6B27AA0-370D-40F5-9798-B4F993D25ACB}"/>
                </a:ext>
              </a:extLst>
            </p:cNvPr>
            <p:cNvPicPr>
              <a:picLocks noChangeAspect="1"/>
            </p:cNvPicPr>
            <p:nvPr/>
          </p:nvPicPr>
          <p:blipFill>
            <a:blip r:embed="rId9"/>
            <a:stretch>
              <a:fillRect/>
            </a:stretch>
          </p:blipFill>
          <p:spPr>
            <a:xfrm>
              <a:off x="1919992" y="2939303"/>
              <a:ext cx="2678382" cy="2082800"/>
            </a:xfrm>
            <a:prstGeom prst="rect">
              <a:avLst/>
            </a:prstGeom>
          </p:spPr>
        </p:pic>
        <p:pic>
          <p:nvPicPr>
            <p:cNvPr id="11" name="Picture 10">
              <a:extLst>
                <a:ext uri="{FF2B5EF4-FFF2-40B4-BE49-F238E27FC236}">
                  <a16:creationId xmlns:a16="http://schemas.microsoft.com/office/drawing/2014/main" id="{CAF75583-B13A-4D88-AC21-320E5FD0AA10}"/>
                </a:ext>
              </a:extLst>
            </p:cNvPr>
            <p:cNvPicPr>
              <a:picLocks noChangeAspect="1"/>
            </p:cNvPicPr>
            <p:nvPr/>
          </p:nvPicPr>
          <p:blipFill>
            <a:blip r:embed="rId10"/>
            <a:stretch>
              <a:fillRect/>
            </a:stretch>
          </p:blipFill>
          <p:spPr>
            <a:xfrm>
              <a:off x="4598374" y="2939303"/>
              <a:ext cx="2678382" cy="2085975"/>
            </a:xfrm>
            <a:prstGeom prst="rect">
              <a:avLst/>
            </a:prstGeom>
          </p:spPr>
        </p:pic>
        <p:pic>
          <p:nvPicPr>
            <p:cNvPr id="13" name="Picture 12">
              <a:extLst>
                <a:ext uri="{FF2B5EF4-FFF2-40B4-BE49-F238E27FC236}">
                  <a16:creationId xmlns:a16="http://schemas.microsoft.com/office/drawing/2014/main" id="{44F53F61-5A72-46EC-A35E-FCF6093613B9}"/>
                </a:ext>
              </a:extLst>
            </p:cNvPr>
            <p:cNvPicPr>
              <a:picLocks noChangeAspect="1"/>
            </p:cNvPicPr>
            <p:nvPr/>
          </p:nvPicPr>
          <p:blipFill>
            <a:blip r:embed="rId11"/>
            <a:stretch>
              <a:fillRect/>
            </a:stretch>
          </p:blipFill>
          <p:spPr>
            <a:xfrm>
              <a:off x="7289450" y="2952003"/>
              <a:ext cx="2665688" cy="2070100"/>
            </a:xfrm>
            <a:prstGeom prst="rect">
              <a:avLst/>
            </a:prstGeom>
          </p:spPr>
        </p:pic>
      </p:grpSp>
      <p:pic>
        <p:nvPicPr>
          <p:cNvPr id="2" name="Picture 1">
            <a:extLst>
              <a:ext uri="{FF2B5EF4-FFF2-40B4-BE49-F238E27FC236}">
                <a16:creationId xmlns:a16="http://schemas.microsoft.com/office/drawing/2014/main" id="{4C0D350C-EEE2-4581-9876-98901E9A225B}"/>
              </a:ext>
            </a:extLst>
          </p:cNvPr>
          <p:cNvPicPr>
            <a:picLocks noChangeAspect="1"/>
          </p:cNvPicPr>
          <p:nvPr/>
        </p:nvPicPr>
        <p:blipFill rotWithShape="1">
          <a:blip r:embed="rId12"/>
          <a:srcRect l="4704" t="10762"/>
          <a:stretch/>
        </p:blipFill>
        <p:spPr>
          <a:xfrm>
            <a:off x="2196608" y="5770274"/>
            <a:ext cx="8075947" cy="890799"/>
          </a:xfrm>
          <a:prstGeom prst="rect">
            <a:avLst/>
          </a:prstGeom>
        </p:spPr>
      </p:pic>
      <p:pic>
        <p:nvPicPr>
          <p:cNvPr id="3" name="Audio 2">
            <a:hlinkClick r:id="" action="ppaction://media"/>
            <a:extLst>
              <a:ext uri="{FF2B5EF4-FFF2-40B4-BE49-F238E27FC236}">
                <a16:creationId xmlns:a16="http://schemas.microsoft.com/office/drawing/2014/main" id="{B9301959-8EE6-4951-B435-3E0968F890A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54555242"/>
      </p:ext>
    </p:extLst>
  </p:cSld>
  <p:clrMapOvr>
    <a:masterClrMapping/>
  </p:clrMapOvr>
  <mc:AlternateContent xmlns:mc="http://schemas.openxmlformats.org/markup-compatibility/2006" xmlns:p14="http://schemas.microsoft.com/office/powerpoint/2010/main">
    <mc:Choice Requires="p14">
      <p:transition spd="slow" p14:dur="2000" advTm="220616"/>
    </mc:Choice>
    <mc:Fallback xmlns="">
      <p:transition spd="slow" advTm="220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58477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Pediatric Outpatient Antibiotics for Acute URI, 2010 - 2016</a:t>
            </a:r>
          </a:p>
        </p:txBody>
      </p:sp>
      <p:grpSp>
        <p:nvGrpSpPr>
          <p:cNvPr id="5" name="Group 4">
            <a:extLst>
              <a:ext uri="{FF2B5EF4-FFF2-40B4-BE49-F238E27FC236}">
                <a16:creationId xmlns:a16="http://schemas.microsoft.com/office/drawing/2014/main" id="{F6FB2850-8745-4908-9FC1-4B0DF7F92C89}"/>
              </a:ext>
            </a:extLst>
          </p:cNvPr>
          <p:cNvGrpSpPr>
            <a:grpSpLocks noChangeAspect="1"/>
          </p:cNvGrpSpPr>
          <p:nvPr/>
        </p:nvGrpSpPr>
        <p:grpSpPr>
          <a:xfrm>
            <a:off x="428487" y="1199754"/>
            <a:ext cx="11502887" cy="4645535"/>
            <a:chOff x="724018" y="406401"/>
            <a:chExt cx="10961992" cy="4427093"/>
          </a:xfrm>
        </p:grpSpPr>
        <p:pic>
          <p:nvPicPr>
            <p:cNvPr id="6" name="Picture 5">
              <a:extLst>
                <a:ext uri="{FF2B5EF4-FFF2-40B4-BE49-F238E27FC236}">
                  <a16:creationId xmlns:a16="http://schemas.microsoft.com/office/drawing/2014/main" id="{72C3D795-6846-4DE6-BE17-918B76741FC6}"/>
                </a:ext>
              </a:extLst>
            </p:cNvPr>
            <p:cNvPicPr>
              <a:picLocks noChangeAspect="1"/>
            </p:cNvPicPr>
            <p:nvPr/>
          </p:nvPicPr>
          <p:blipFill>
            <a:blip r:embed="rId5"/>
            <a:stretch>
              <a:fillRect/>
            </a:stretch>
          </p:blipFill>
          <p:spPr>
            <a:xfrm>
              <a:off x="724018" y="406401"/>
              <a:ext cx="2714878" cy="2117344"/>
            </a:xfrm>
            <a:prstGeom prst="rect">
              <a:avLst/>
            </a:prstGeom>
          </p:spPr>
        </p:pic>
        <p:pic>
          <p:nvPicPr>
            <p:cNvPr id="7" name="Picture 6">
              <a:extLst>
                <a:ext uri="{FF2B5EF4-FFF2-40B4-BE49-F238E27FC236}">
                  <a16:creationId xmlns:a16="http://schemas.microsoft.com/office/drawing/2014/main" id="{4D86A3B0-C8A4-4D34-BF0A-EF3C6B98CD6D}"/>
                </a:ext>
              </a:extLst>
            </p:cNvPr>
            <p:cNvPicPr>
              <a:picLocks noChangeAspect="1"/>
            </p:cNvPicPr>
            <p:nvPr/>
          </p:nvPicPr>
          <p:blipFill>
            <a:blip r:embed="rId6"/>
            <a:stretch>
              <a:fillRect/>
            </a:stretch>
          </p:blipFill>
          <p:spPr>
            <a:xfrm>
              <a:off x="3454646" y="406401"/>
              <a:ext cx="2751480" cy="2131951"/>
            </a:xfrm>
            <a:prstGeom prst="rect">
              <a:avLst/>
            </a:prstGeom>
          </p:spPr>
        </p:pic>
        <p:pic>
          <p:nvPicPr>
            <p:cNvPr id="8" name="Picture 7">
              <a:extLst>
                <a:ext uri="{FF2B5EF4-FFF2-40B4-BE49-F238E27FC236}">
                  <a16:creationId xmlns:a16="http://schemas.microsoft.com/office/drawing/2014/main" id="{3EDAD2F1-8CAB-45BA-BE90-42545400E147}"/>
                </a:ext>
              </a:extLst>
            </p:cNvPr>
            <p:cNvPicPr>
              <a:picLocks noChangeAspect="1"/>
            </p:cNvPicPr>
            <p:nvPr/>
          </p:nvPicPr>
          <p:blipFill>
            <a:blip r:embed="rId7"/>
            <a:stretch>
              <a:fillRect/>
            </a:stretch>
          </p:blipFill>
          <p:spPr>
            <a:xfrm>
              <a:off x="6216806" y="412241"/>
              <a:ext cx="2717722" cy="2111504"/>
            </a:xfrm>
            <a:prstGeom prst="rect">
              <a:avLst/>
            </a:prstGeom>
          </p:spPr>
        </p:pic>
        <p:pic>
          <p:nvPicPr>
            <p:cNvPr id="9" name="Picture 8">
              <a:extLst>
                <a:ext uri="{FF2B5EF4-FFF2-40B4-BE49-F238E27FC236}">
                  <a16:creationId xmlns:a16="http://schemas.microsoft.com/office/drawing/2014/main" id="{78A9FD82-7AA8-422B-BE63-502380604206}"/>
                </a:ext>
              </a:extLst>
            </p:cNvPr>
            <p:cNvPicPr>
              <a:picLocks noChangeAspect="1"/>
            </p:cNvPicPr>
            <p:nvPr/>
          </p:nvPicPr>
          <p:blipFill>
            <a:blip r:embed="rId8"/>
            <a:stretch>
              <a:fillRect/>
            </a:stretch>
          </p:blipFill>
          <p:spPr>
            <a:xfrm>
              <a:off x="8964335" y="406401"/>
              <a:ext cx="2721675" cy="2117344"/>
            </a:xfrm>
            <a:prstGeom prst="rect">
              <a:avLst/>
            </a:prstGeom>
          </p:spPr>
        </p:pic>
        <p:pic>
          <p:nvPicPr>
            <p:cNvPr id="10" name="Picture 9">
              <a:extLst>
                <a:ext uri="{FF2B5EF4-FFF2-40B4-BE49-F238E27FC236}">
                  <a16:creationId xmlns:a16="http://schemas.microsoft.com/office/drawing/2014/main" id="{7E4C5E87-49DF-4F4E-9658-C07696FE101E}"/>
                </a:ext>
              </a:extLst>
            </p:cNvPr>
            <p:cNvPicPr>
              <a:picLocks noChangeAspect="1"/>
            </p:cNvPicPr>
            <p:nvPr/>
          </p:nvPicPr>
          <p:blipFill>
            <a:blip r:embed="rId9"/>
            <a:stretch>
              <a:fillRect/>
            </a:stretch>
          </p:blipFill>
          <p:spPr>
            <a:xfrm>
              <a:off x="2153596" y="2682114"/>
              <a:ext cx="2762160" cy="2151380"/>
            </a:xfrm>
            <a:prstGeom prst="rect">
              <a:avLst/>
            </a:prstGeom>
          </p:spPr>
        </p:pic>
        <p:pic>
          <p:nvPicPr>
            <p:cNvPr id="11" name="Picture 10">
              <a:extLst>
                <a:ext uri="{FF2B5EF4-FFF2-40B4-BE49-F238E27FC236}">
                  <a16:creationId xmlns:a16="http://schemas.microsoft.com/office/drawing/2014/main" id="{D031B4DD-EDD8-45FC-8D89-42DCA2D94FA3}"/>
                </a:ext>
              </a:extLst>
            </p:cNvPr>
            <p:cNvPicPr>
              <a:picLocks noChangeAspect="1"/>
            </p:cNvPicPr>
            <p:nvPr/>
          </p:nvPicPr>
          <p:blipFill>
            <a:blip r:embed="rId10"/>
            <a:stretch>
              <a:fillRect/>
            </a:stretch>
          </p:blipFill>
          <p:spPr>
            <a:xfrm>
              <a:off x="4925911" y="2674494"/>
              <a:ext cx="2782470" cy="2153920"/>
            </a:xfrm>
            <a:prstGeom prst="rect">
              <a:avLst/>
            </a:prstGeom>
          </p:spPr>
        </p:pic>
        <p:pic>
          <p:nvPicPr>
            <p:cNvPr id="13" name="Picture 12">
              <a:extLst>
                <a:ext uri="{FF2B5EF4-FFF2-40B4-BE49-F238E27FC236}">
                  <a16:creationId xmlns:a16="http://schemas.microsoft.com/office/drawing/2014/main" id="{D6E41FAC-3850-4FFC-9CA5-CB1556D479A9}"/>
                </a:ext>
              </a:extLst>
            </p:cNvPr>
            <p:cNvPicPr>
              <a:picLocks noChangeAspect="1"/>
            </p:cNvPicPr>
            <p:nvPr/>
          </p:nvPicPr>
          <p:blipFill>
            <a:blip r:embed="rId11"/>
            <a:stretch>
              <a:fillRect/>
            </a:stretch>
          </p:blipFill>
          <p:spPr>
            <a:xfrm>
              <a:off x="7708381" y="2682114"/>
              <a:ext cx="2772315" cy="2146300"/>
            </a:xfrm>
            <a:prstGeom prst="rect">
              <a:avLst/>
            </a:prstGeom>
          </p:spPr>
        </p:pic>
      </p:grpSp>
      <p:pic>
        <p:nvPicPr>
          <p:cNvPr id="2" name="Picture 1">
            <a:extLst>
              <a:ext uri="{FF2B5EF4-FFF2-40B4-BE49-F238E27FC236}">
                <a16:creationId xmlns:a16="http://schemas.microsoft.com/office/drawing/2014/main" id="{C486C2E3-2751-418E-95E5-C3775BFF8A45}"/>
              </a:ext>
            </a:extLst>
          </p:cNvPr>
          <p:cNvPicPr>
            <a:picLocks noChangeAspect="1"/>
          </p:cNvPicPr>
          <p:nvPr/>
        </p:nvPicPr>
        <p:blipFill>
          <a:blip r:embed="rId12"/>
          <a:stretch>
            <a:fillRect/>
          </a:stretch>
        </p:blipFill>
        <p:spPr>
          <a:xfrm>
            <a:off x="574261" y="5832356"/>
            <a:ext cx="11211339" cy="716496"/>
          </a:xfrm>
          <a:prstGeom prst="rect">
            <a:avLst/>
          </a:prstGeom>
        </p:spPr>
      </p:pic>
      <p:pic>
        <p:nvPicPr>
          <p:cNvPr id="14" name="Audio 1">
            <a:hlinkClick r:id="" action="ppaction://media"/>
            <a:extLst>
              <a:ext uri="{FF2B5EF4-FFF2-40B4-BE49-F238E27FC236}">
                <a16:creationId xmlns:a16="http://schemas.microsoft.com/office/drawing/2014/main" id="{96C291DB-1E52-4327-B9CF-1C8D0283FBED}"/>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416683" y="6218238"/>
            <a:ext cx="622917" cy="487362"/>
          </a:xfrm>
          <a:prstGeom prst="rect">
            <a:avLst/>
          </a:prstGeom>
        </p:spPr>
      </p:pic>
    </p:spTree>
    <p:extLst>
      <p:ext uri="{BB962C8B-B14F-4D97-AF65-F5344CB8AC3E}">
        <p14:creationId xmlns:p14="http://schemas.microsoft.com/office/powerpoint/2010/main" val="1849325677"/>
      </p:ext>
    </p:extLst>
  </p:cSld>
  <p:clrMapOvr>
    <a:masterClrMapping/>
  </p:clrMapOvr>
  <mc:AlternateContent xmlns:mc="http://schemas.openxmlformats.org/markup-compatibility/2006" xmlns:p14="http://schemas.microsoft.com/office/powerpoint/2010/main">
    <mc:Choice Requires="p14">
      <p:transition spd="slow" p14:dur="2000" advTm="30704"/>
    </mc:Choice>
    <mc:Fallback xmlns="">
      <p:transition spd="slow" advTm="30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25803"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93884"/>
            <a:ext cx="11582400" cy="2062296"/>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Thank you!</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Questions?</a:t>
            </a:r>
          </a:p>
        </p:txBody>
      </p:sp>
      <p:sp>
        <p:nvSpPr>
          <p:cNvPr id="5" name="TextBox 4"/>
          <p:cNvSpPr txBox="1"/>
          <p:nvPr/>
        </p:nvSpPr>
        <p:spPr>
          <a:xfrm>
            <a:off x="355600" y="3291947"/>
            <a:ext cx="11582400" cy="379656"/>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NYSDOH Get Smart/Be Antibiotics Aware Team Members:</a:t>
            </a:r>
          </a:p>
        </p:txBody>
      </p:sp>
      <p:sp>
        <p:nvSpPr>
          <p:cNvPr id="6" name="TextBox 5"/>
          <p:cNvSpPr txBox="1"/>
          <p:nvPr/>
        </p:nvSpPr>
        <p:spPr>
          <a:xfrm>
            <a:off x="355601" y="3702316"/>
            <a:ext cx="6263863" cy="2390911"/>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Office of Public Health, Division of Epidemiology, Bureau of Healthcare-Associated Infections: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Emily Lutterloh, MD, MPH</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Valerie Haley, PhD</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Sarah Kogut, MPH, CIC</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Public Affairs Group:</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Mary Beth Wenger</a:t>
            </a:r>
          </a:p>
        </p:txBody>
      </p:sp>
      <p:sp>
        <p:nvSpPr>
          <p:cNvPr id="7" name="TextBox 6"/>
          <p:cNvSpPr txBox="1"/>
          <p:nvPr/>
        </p:nvSpPr>
        <p:spPr>
          <a:xfrm>
            <a:off x="6190979" y="3702317"/>
            <a:ext cx="5747027" cy="2103589"/>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Office of Quality and Patient Safety, Division of Information and Statistics: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Mary Beth Conroy</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Tatiana </a:t>
            </a:r>
            <a:r>
              <a:rPr kumimoji="0" lang="en-US" sz="1867"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Ledneva</a:t>
            </a: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Stephen Goins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Leyla  </a:t>
            </a:r>
            <a:r>
              <a:rPr kumimoji="0" lang="en-US" sz="1867"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Sehhat</a:t>
            </a: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Audio 1">
            <a:hlinkClick r:id="" action="ppaction://media"/>
            <a:extLst>
              <a:ext uri="{FF2B5EF4-FFF2-40B4-BE49-F238E27FC236}">
                <a16:creationId xmlns:a16="http://schemas.microsoft.com/office/drawing/2014/main" id="{AA96E903-A7AB-4FBD-BFF3-8E1C1EA704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832360477"/>
      </p:ext>
    </p:extLst>
  </p:cSld>
  <p:clrMapOvr>
    <a:masterClrMapping/>
  </p:clrMapOvr>
  <mc:AlternateContent xmlns:mc="http://schemas.openxmlformats.org/markup-compatibility/2006" xmlns:p14="http://schemas.microsoft.com/office/powerpoint/2010/main">
    <mc:Choice Requires="p14">
      <p:transition spd="slow" p14:dur="2000" advTm="1125820"/>
    </mc:Choice>
    <mc:Fallback xmlns="">
      <p:transition spd="slow" advTm="1125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993884"/>
            <a:ext cx="11582400" cy="2062296"/>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Thank you!</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Questions?</a:t>
            </a:r>
          </a:p>
        </p:txBody>
      </p:sp>
      <p:sp>
        <p:nvSpPr>
          <p:cNvPr id="5" name="TextBox 4"/>
          <p:cNvSpPr txBox="1"/>
          <p:nvPr/>
        </p:nvSpPr>
        <p:spPr>
          <a:xfrm>
            <a:off x="355600" y="3291947"/>
            <a:ext cx="11582400" cy="379656"/>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NYSDOH Get Smart/Be Antibiotics Aware Team Members:</a:t>
            </a:r>
          </a:p>
        </p:txBody>
      </p:sp>
      <p:sp>
        <p:nvSpPr>
          <p:cNvPr id="6" name="TextBox 5"/>
          <p:cNvSpPr txBox="1"/>
          <p:nvPr/>
        </p:nvSpPr>
        <p:spPr>
          <a:xfrm>
            <a:off x="355601" y="3702316"/>
            <a:ext cx="6263863" cy="2390911"/>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Office of Public Health, Division of Epidemiology, Bureau of Healthcare-Associated Infections: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Emily Lutterloh, MD, MPH</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Valerie Haley, PhD</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Sarah Kogut, MPH, CIC</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Public Affairs Group:</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Mary Beth Wenger</a:t>
            </a:r>
          </a:p>
        </p:txBody>
      </p:sp>
      <p:sp>
        <p:nvSpPr>
          <p:cNvPr id="7" name="TextBox 6"/>
          <p:cNvSpPr txBox="1"/>
          <p:nvPr/>
        </p:nvSpPr>
        <p:spPr>
          <a:xfrm>
            <a:off x="6190979" y="3702317"/>
            <a:ext cx="5747027" cy="2103589"/>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Office of Quality and Patient Safety, Division of Information and Statistics: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Mary Beth Conroy</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Tatiana </a:t>
            </a:r>
            <a:r>
              <a:rPr kumimoji="0" lang="en-US" sz="1867"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Ledneva</a:t>
            </a: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Stephen Goins</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Leyla  </a:t>
            </a:r>
            <a:r>
              <a:rPr kumimoji="0" lang="en-US" sz="1867"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Sehhat</a:t>
            </a: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Audio 1">
            <a:hlinkClick r:id="" action="ppaction://media"/>
            <a:extLst>
              <a:ext uri="{FF2B5EF4-FFF2-40B4-BE49-F238E27FC236}">
                <a16:creationId xmlns:a16="http://schemas.microsoft.com/office/drawing/2014/main" id="{AA96E903-A7AB-4FBD-BFF3-8E1C1EA704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16683" y="6218238"/>
            <a:ext cx="622917" cy="487362"/>
          </a:xfrm>
          <a:prstGeom prst="rect">
            <a:avLst/>
          </a:prstGeom>
        </p:spPr>
      </p:pic>
    </p:spTree>
    <p:extLst>
      <p:ext uri="{BB962C8B-B14F-4D97-AF65-F5344CB8AC3E}">
        <p14:creationId xmlns:p14="http://schemas.microsoft.com/office/powerpoint/2010/main" val="1425737997"/>
      </p:ext>
    </p:extLst>
  </p:cSld>
  <p:clrMapOvr>
    <a:masterClrMapping/>
  </p:clrMapOvr>
  <mc:AlternateContent xmlns:mc="http://schemas.openxmlformats.org/markup-compatibility/2006" xmlns:p14="http://schemas.microsoft.com/office/powerpoint/2010/main">
    <mc:Choice Requires="p14">
      <p:transition spd="slow" p14:dur="2000" advTm="1125820"/>
    </mc:Choice>
    <mc:Fallback xmlns="">
      <p:transition spd="slow" advTm="1125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References</a:t>
            </a:r>
          </a:p>
        </p:txBody>
      </p:sp>
      <p:sp>
        <p:nvSpPr>
          <p:cNvPr id="12" name="TextBox 11"/>
          <p:cNvSpPr txBox="1"/>
          <p:nvPr/>
        </p:nvSpPr>
        <p:spPr>
          <a:xfrm>
            <a:off x="203200" y="1651000"/>
            <a:ext cx="11684000" cy="1938992"/>
          </a:xfrm>
          <a:prstGeom prst="rect">
            <a:avLst/>
          </a:prstGeom>
          <a:noFill/>
          <a:ln>
            <a:noFill/>
          </a:ln>
        </p:spPr>
        <p:txBody>
          <a:bodyPr wrap="square" rtlCol="0">
            <a:spAutoFit/>
          </a:bodyPr>
          <a:lstStyle/>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 P,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Metlay</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JP, Marcus SC,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Doshi</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JA. Factors associated with antimicrobial drug use in Medicaid programs.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Emerg</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Infect Dis (Internet). 2014; 20(5): 829-832.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https://dx.doi.org/10.3201/eid2005.130493</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endParaRPr>
          </a:p>
          <a:p>
            <a:pPr marL="380990" marR="0" lvl="0" indent="-38099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CDC Be Antibiotics Aware* Website: </a:t>
            </a:r>
            <a:r>
              <a:rPr kumimoji="0" lang="en-US" sz="24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hlinkClick r:id="rId4"/>
              </a:rPr>
              <a:t>https://www.cdc.gov/antibiotic-use/index.html</a:t>
            </a:r>
            <a:r>
              <a:rPr kumimoji="0" lang="en-US" sz="2400" b="0" i="0" u="none" strike="noStrike" kern="1200" cap="none" spc="0" normalizeH="0" baseline="0" noProof="0" dirty="0">
                <a:ln>
                  <a:noFill/>
                </a:ln>
                <a:solidFill>
                  <a:srgbClr val="646569"/>
                </a:solidFill>
                <a:effectLst/>
                <a:uLnTx/>
                <a:uFillTx/>
                <a:latin typeface="Arial" panose="020B0604020202020204" pitchFamily="34" charset="0"/>
                <a:ea typeface="+mn-ea"/>
                <a:cs typeface="Arial" panose="020B0604020202020204" pitchFamily="34" charset="0"/>
              </a:rPr>
              <a:t> </a:t>
            </a:r>
          </a:p>
        </p:txBody>
      </p:sp>
    </p:spTree>
    <p:extLst>
      <p:ext uri="{BB962C8B-B14F-4D97-AF65-F5344CB8AC3E}">
        <p14:creationId xmlns:p14="http://schemas.microsoft.com/office/powerpoint/2010/main" val="3731076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Methods – more info</a:t>
            </a:r>
          </a:p>
        </p:txBody>
      </p:sp>
      <p:sp>
        <p:nvSpPr>
          <p:cNvPr id="12" name="TextBox 11"/>
          <p:cNvSpPr txBox="1"/>
          <p:nvPr/>
        </p:nvSpPr>
        <p:spPr>
          <a:xfrm>
            <a:off x="203200" y="1651001"/>
            <a:ext cx="11684000" cy="4687565"/>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a:ea typeface="+mn-ea"/>
                <a:cs typeface="+mn-cs"/>
              </a:rPr>
              <a:t>Setting: </a:t>
            </a:r>
            <a:r>
              <a:rPr kumimoji="0" lang="en-US" sz="2133" b="0" i="0" u="none" strike="noStrike" kern="1200" cap="none" spc="0" normalizeH="0" baseline="0" noProof="0" dirty="0">
                <a:ln>
                  <a:noFill/>
                </a:ln>
                <a:solidFill>
                  <a:prstClr val="black"/>
                </a:solidFill>
                <a:effectLst/>
                <a:uLnTx/>
                <a:uFillTx/>
                <a:latin typeface="Calibri"/>
                <a:ea typeface="+mn-ea"/>
                <a:cs typeface="+mn-cs"/>
              </a:rPr>
              <a:t>outpatient: ED, Institutional Outpatient, Professional Outpatient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a:ea typeface="+mn-ea"/>
                <a:cs typeface="+mn-cs"/>
              </a:rPr>
              <a:t>Population:</a:t>
            </a:r>
            <a:r>
              <a:rPr kumimoji="0" lang="en-US" sz="2133" b="0" i="0" u="none" strike="noStrike" kern="1200" cap="none" spc="0" normalizeH="0" baseline="0" noProof="0" dirty="0">
                <a:ln>
                  <a:noFill/>
                </a:ln>
                <a:solidFill>
                  <a:prstClr val="black"/>
                </a:solidFill>
                <a:effectLst/>
                <a:uLnTx/>
                <a:uFillTx/>
                <a:latin typeface="Calibri"/>
                <a:ea typeface="+mn-ea"/>
                <a:cs typeface="+mn-cs"/>
              </a:rPr>
              <a:t> Non-dual Medicaid enrollee with at least 60 days (2 months) or eligibility prior to visit and 7 days post visit.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a:ea typeface="+mn-ea"/>
                <a:cs typeface="+mn-cs"/>
              </a:rPr>
              <a:t>Time Period:</a:t>
            </a:r>
            <a:r>
              <a:rPr kumimoji="0" lang="en-US" sz="2133" b="0" i="0" u="none" strike="noStrike" kern="1200" cap="none" spc="0" normalizeH="0" baseline="0" noProof="0" dirty="0">
                <a:ln>
                  <a:noFill/>
                </a:ln>
                <a:solidFill>
                  <a:prstClr val="black"/>
                </a:solidFill>
                <a:effectLst/>
                <a:uLnTx/>
                <a:uFillTx/>
                <a:latin typeface="Calibri"/>
                <a:ea typeface="+mn-ea"/>
                <a:cs typeface="+mn-cs"/>
              </a:rPr>
              <a:t> January 1, 2013 – December 24, 2013 </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a:ea typeface="+mn-ea"/>
                <a:cs typeface="+mn-cs"/>
              </a:rPr>
              <a:t>Age groups:</a:t>
            </a:r>
            <a:r>
              <a:rPr kumimoji="0" lang="en-US" sz="2133" b="0" i="0" u="none" strike="noStrike" kern="1200" cap="none" spc="0" normalizeH="0" baseline="0" noProof="0" dirty="0">
                <a:ln>
                  <a:noFill/>
                </a:ln>
                <a:solidFill>
                  <a:prstClr val="black"/>
                </a:solidFill>
                <a:effectLst/>
                <a:uLnTx/>
                <a:uFillTx/>
                <a:latin typeface="Calibri"/>
                <a:ea typeface="+mn-ea"/>
                <a:cs typeface="+mn-cs"/>
              </a:rPr>
              <a:t> Children 3 months to 17 years, Adults 18 to 64</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a:ea typeface="+mn-ea"/>
                <a:cs typeface="+mn-cs"/>
              </a:rPr>
              <a:t>Diagnosis:</a:t>
            </a:r>
            <a:r>
              <a:rPr kumimoji="0" lang="en-US" sz="2133" b="0" i="0" u="none" strike="noStrike" kern="1200" cap="none" spc="0" normalizeH="0" baseline="0" noProof="0" dirty="0">
                <a:ln>
                  <a:noFill/>
                </a:ln>
                <a:solidFill>
                  <a:prstClr val="black"/>
                </a:solidFill>
                <a:effectLst/>
                <a:uLnTx/>
                <a:uFillTx/>
                <a:latin typeface="Calibri"/>
                <a:ea typeface="+mn-ea"/>
                <a:cs typeface="+mn-cs"/>
              </a:rPr>
              <a:t> primary diagnosis of URI (cold 460, acute URI 465, or acute bronchitis 466) and no secondary diagnoses that might require antibiotics (i.e. otitis media (382), </a:t>
            </a:r>
            <a:r>
              <a:rPr kumimoji="0" lang="en-US" sz="2133" b="0" i="0" u="none" strike="noStrike" kern="1200" cap="none" spc="0" normalizeH="0" baseline="0" noProof="0" dirty="0" err="1">
                <a:ln>
                  <a:noFill/>
                </a:ln>
                <a:solidFill>
                  <a:prstClr val="black"/>
                </a:solidFill>
                <a:effectLst/>
                <a:uLnTx/>
                <a:uFillTx/>
                <a:latin typeface="Calibri"/>
                <a:ea typeface="+mn-ea"/>
                <a:cs typeface="+mn-cs"/>
              </a:rPr>
              <a:t>nonsuppurative</a:t>
            </a:r>
            <a:r>
              <a:rPr kumimoji="0" lang="en-US" sz="2133" b="0" i="0" u="none" strike="noStrike" kern="1200" cap="none" spc="0" normalizeH="0" baseline="0" noProof="0" dirty="0">
                <a:ln>
                  <a:noFill/>
                </a:ln>
                <a:solidFill>
                  <a:prstClr val="black"/>
                </a:solidFill>
                <a:effectLst/>
                <a:uLnTx/>
                <a:uFillTx/>
                <a:latin typeface="Calibri"/>
                <a:ea typeface="+mn-ea"/>
                <a:cs typeface="+mn-cs"/>
              </a:rPr>
              <a:t> otitis media (381-381.4), chronic sinusitis (473), sinusitis (461), acute pharyngitis (462), acute tonsillitis (463), acute laryngitis (464), pneumonia (481-486), strep throat (034.0), UTI (559, 595, 597, 599.0), bacterial infections (041), emphysema (492), and chronic bronchitis (491)). Excluded patients diagnosed with COPD (491.20-491.21, 492.0-492.8, 494, 495.0-495.9, 496) or asthma (493) within 1 year prior and 7 days following the index date.</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Calibri"/>
                <a:ea typeface="+mn-ea"/>
                <a:cs typeface="+mn-cs"/>
              </a:rPr>
              <a:t>Index Episode:</a:t>
            </a:r>
            <a:r>
              <a:rPr kumimoji="0" lang="en-US" sz="2133" b="0" i="0" u="none" strike="noStrike" kern="1200" cap="none" spc="0" normalizeH="0" baseline="0" noProof="0" dirty="0">
                <a:ln>
                  <a:noFill/>
                </a:ln>
                <a:solidFill>
                  <a:prstClr val="black"/>
                </a:solidFill>
                <a:effectLst/>
                <a:uLnTx/>
                <a:uFillTx/>
                <a:latin typeface="Calibri"/>
                <a:ea typeface="+mn-ea"/>
                <a:cs typeface="+mn-cs"/>
              </a:rPr>
              <a:t> Earliest URI visit in 2013 for a patient that has negative medication history for 30 days prior to episode and no competing diagnosis</a:t>
            </a:r>
          </a:p>
        </p:txBody>
      </p:sp>
    </p:spTree>
    <p:extLst>
      <p:ext uri="{BB962C8B-B14F-4D97-AF65-F5344CB8AC3E}">
        <p14:creationId xmlns:p14="http://schemas.microsoft.com/office/powerpoint/2010/main" val="27612759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1" y="1564244"/>
            <a:ext cx="1446305" cy="46166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2010</a:t>
            </a:r>
          </a:p>
        </p:txBody>
      </p:sp>
      <p:pic>
        <p:nvPicPr>
          <p:cNvPr id="2" name="Picture 1">
            <a:extLst>
              <a:ext uri="{FF2B5EF4-FFF2-40B4-BE49-F238E27FC236}">
                <a16:creationId xmlns:a16="http://schemas.microsoft.com/office/drawing/2014/main" id="{30E99DF8-A7DB-42CF-8F1A-DB0615BC9AB4}"/>
              </a:ext>
            </a:extLst>
          </p:cNvPr>
          <p:cNvPicPr>
            <a:picLocks noChangeAspect="1"/>
          </p:cNvPicPr>
          <p:nvPr/>
        </p:nvPicPr>
        <p:blipFill>
          <a:blip r:embed="rId3"/>
          <a:stretch>
            <a:fillRect/>
          </a:stretch>
        </p:blipFill>
        <p:spPr>
          <a:xfrm>
            <a:off x="2389400" y="788895"/>
            <a:ext cx="7566805" cy="5818093"/>
          </a:xfrm>
          <a:prstGeom prst="rect">
            <a:avLst/>
          </a:prstGeom>
        </p:spPr>
      </p:pic>
    </p:spTree>
    <p:extLst>
      <p:ext uri="{BB962C8B-B14F-4D97-AF65-F5344CB8AC3E}">
        <p14:creationId xmlns:p14="http://schemas.microsoft.com/office/powerpoint/2010/main" val="2275446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1" y="1564244"/>
            <a:ext cx="1195295" cy="46166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2011</a:t>
            </a:r>
          </a:p>
        </p:txBody>
      </p:sp>
      <p:pic>
        <p:nvPicPr>
          <p:cNvPr id="3" name="Picture 2">
            <a:extLst>
              <a:ext uri="{FF2B5EF4-FFF2-40B4-BE49-F238E27FC236}">
                <a16:creationId xmlns:a16="http://schemas.microsoft.com/office/drawing/2014/main" id="{D837A851-2D1A-445E-B5CE-0F4C13914ADB}"/>
              </a:ext>
            </a:extLst>
          </p:cNvPr>
          <p:cNvPicPr>
            <a:picLocks noChangeAspect="1"/>
          </p:cNvPicPr>
          <p:nvPr/>
        </p:nvPicPr>
        <p:blipFill>
          <a:blip r:embed="rId3"/>
          <a:stretch>
            <a:fillRect/>
          </a:stretch>
        </p:blipFill>
        <p:spPr>
          <a:xfrm>
            <a:off x="2281515" y="620059"/>
            <a:ext cx="7461629" cy="5871883"/>
          </a:xfrm>
          <a:prstGeom prst="rect">
            <a:avLst/>
          </a:prstGeom>
        </p:spPr>
      </p:pic>
    </p:spTree>
    <p:extLst>
      <p:ext uri="{BB962C8B-B14F-4D97-AF65-F5344CB8AC3E}">
        <p14:creationId xmlns:p14="http://schemas.microsoft.com/office/powerpoint/2010/main" val="36543717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1" y="1564243"/>
            <a:ext cx="1141505" cy="830997"/>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2012</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5CEB6497-4C68-4FE1-881E-DB9D8356AD14}"/>
              </a:ext>
            </a:extLst>
          </p:cNvPr>
          <p:cNvPicPr>
            <a:picLocks noChangeAspect="1"/>
          </p:cNvPicPr>
          <p:nvPr/>
        </p:nvPicPr>
        <p:blipFill>
          <a:blip r:embed="rId3"/>
          <a:stretch>
            <a:fillRect/>
          </a:stretch>
        </p:blipFill>
        <p:spPr>
          <a:xfrm>
            <a:off x="2140595" y="642373"/>
            <a:ext cx="7720581" cy="6086153"/>
          </a:xfrm>
          <a:prstGeom prst="rect">
            <a:avLst/>
          </a:prstGeom>
        </p:spPr>
      </p:pic>
    </p:spTree>
    <p:extLst>
      <p:ext uri="{BB962C8B-B14F-4D97-AF65-F5344CB8AC3E}">
        <p14:creationId xmlns:p14="http://schemas.microsoft.com/office/powerpoint/2010/main" val="1776061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249083" cy="46166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2013</a:t>
            </a:r>
          </a:p>
        </p:txBody>
      </p:sp>
      <p:pic>
        <p:nvPicPr>
          <p:cNvPr id="2" name="Picture 1">
            <a:extLst>
              <a:ext uri="{FF2B5EF4-FFF2-40B4-BE49-F238E27FC236}">
                <a16:creationId xmlns:a16="http://schemas.microsoft.com/office/drawing/2014/main" id="{332C6C42-7B54-454E-8830-F2017AE3EAC9}"/>
              </a:ext>
            </a:extLst>
          </p:cNvPr>
          <p:cNvPicPr>
            <a:picLocks noChangeAspect="1"/>
          </p:cNvPicPr>
          <p:nvPr/>
        </p:nvPicPr>
        <p:blipFill>
          <a:blip r:embed="rId3"/>
          <a:stretch>
            <a:fillRect/>
          </a:stretch>
        </p:blipFill>
        <p:spPr>
          <a:xfrm>
            <a:off x="2118767" y="584201"/>
            <a:ext cx="7903775" cy="6099396"/>
          </a:xfrm>
          <a:prstGeom prst="rect">
            <a:avLst/>
          </a:prstGeom>
        </p:spPr>
      </p:pic>
    </p:spTree>
    <p:extLst>
      <p:ext uri="{BB962C8B-B14F-4D97-AF65-F5344CB8AC3E}">
        <p14:creationId xmlns:p14="http://schemas.microsoft.com/office/powerpoint/2010/main" val="34841677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249083" cy="46166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2014</a:t>
            </a:r>
          </a:p>
        </p:txBody>
      </p:sp>
      <p:pic>
        <p:nvPicPr>
          <p:cNvPr id="2" name="Picture 1">
            <a:extLst>
              <a:ext uri="{FF2B5EF4-FFF2-40B4-BE49-F238E27FC236}">
                <a16:creationId xmlns:a16="http://schemas.microsoft.com/office/drawing/2014/main" id="{A4D6C50E-346E-49EF-B5E4-68A196C182CE}"/>
              </a:ext>
            </a:extLst>
          </p:cNvPr>
          <p:cNvPicPr>
            <a:picLocks noChangeAspect="1"/>
          </p:cNvPicPr>
          <p:nvPr/>
        </p:nvPicPr>
        <p:blipFill>
          <a:blip r:embed="rId3"/>
          <a:stretch>
            <a:fillRect/>
          </a:stretch>
        </p:blipFill>
        <p:spPr>
          <a:xfrm>
            <a:off x="2098846" y="584200"/>
            <a:ext cx="7851977" cy="6105963"/>
          </a:xfrm>
          <a:prstGeom prst="rect">
            <a:avLst/>
          </a:prstGeom>
        </p:spPr>
      </p:pic>
    </p:spTree>
    <p:extLst>
      <p:ext uri="{BB962C8B-B14F-4D97-AF65-F5344CB8AC3E}">
        <p14:creationId xmlns:p14="http://schemas.microsoft.com/office/powerpoint/2010/main" val="4995443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159435" cy="46166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2015</a:t>
            </a:r>
          </a:p>
        </p:txBody>
      </p:sp>
      <p:pic>
        <p:nvPicPr>
          <p:cNvPr id="2" name="Picture 1">
            <a:extLst>
              <a:ext uri="{FF2B5EF4-FFF2-40B4-BE49-F238E27FC236}">
                <a16:creationId xmlns:a16="http://schemas.microsoft.com/office/drawing/2014/main" id="{AAC6EA68-F72B-4586-9227-905A7B9A9A1E}"/>
              </a:ext>
            </a:extLst>
          </p:cNvPr>
          <p:cNvPicPr>
            <a:picLocks noChangeAspect="1"/>
          </p:cNvPicPr>
          <p:nvPr/>
        </p:nvPicPr>
        <p:blipFill>
          <a:blip r:embed="rId3"/>
          <a:stretch>
            <a:fillRect/>
          </a:stretch>
        </p:blipFill>
        <p:spPr>
          <a:xfrm>
            <a:off x="2069699" y="584200"/>
            <a:ext cx="8055528" cy="6273800"/>
          </a:xfrm>
          <a:prstGeom prst="rect">
            <a:avLst/>
          </a:prstGeom>
        </p:spPr>
      </p:pic>
    </p:spTree>
    <p:extLst>
      <p:ext uri="{BB962C8B-B14F-4D97-AF65-F5344CB8AC3E}">
        <p14:creationId xmlns:p14="http://schemas.microsoft.com/office/powerpoint/2010/main" val="2744464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1" y="1564244"/>
            <a:ext cx="1302871" cy="461665"/>
          </a:xfrm>
          <a:prstGeom prst="rect">
            <a:avLst/>
          </a:prstGeom>
          <a:noFill/>
          <a:ln>
            <a:noFill/>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2016</a:t>
            </a:r>
          </a:p>
        </p:txBody>
      </p:sp>
      <p:pic>
        <p:nvPicPr>
          <p:cNvPr id="2" name="Picture 1">
            <a:extLst>
              <a:ext uri="{FF2B5EF4-FFF2-40B4-BE49-F238E27FC236}">
                <a16:creationId xmlns:a16="http://schemas.microsoft.com/office/drawing/2014/main" id="{62028915-9A71-4F79-8078-270A06BA0595}"/>
              </a:ext>
            </a:extLst>
          </p:cNvPr>
          <p:cNvPicPr>
            <a:picLocks noChangeAspect="1"/>
          </p:cNvPicPr>
          <p:nvPr/>
        </p:nvPicPr>
        <p:blipFill>
          <a:blip r:embed="rId3"/>
          <a:stretch>
            <a:fillRect/>
          </a:stretch>
        </p:blipFill>
        <p:spPr>
          <a:xfrm>
            <a:off x="2075234" y="584200"/>
            <a:ext cx="7838332" cy="6087035"/>
          </a:xfrm>
          <a:prstGeom prst="rect">
            <a:avLst/>
          </a:prstGeom>
        </p:spPr>
      </p:pic>
    </p:spTree>
    <p:extLst>
      <p:ext uri="{BB962C8B-B14F-4D97-AF65-F5344CB8AC3E}">
        <p14:creationId xmlns:p14="http://schemas.microsoft.com/office/powerpoint/2010/main" val="35391892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1120120" cy="461665"/>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2010</a:t>
            </a:r>
          </a:p>
        </p:txBody>
      </p:sp>
      <p:pic>
        <p:nvPicPr>
          <p:cNvPr id="2" name="Picture 1">
            <a:extLst>
              <a:ext uri="{FF2B5EF4-FFF2-40B4-BE49-F238E27FC236}">
                <a16:creationId xmlns:a16="http://schemas.microsoft.com/office/drawing/2014/main" id="{82D5085F-B6CD-4A1C-8849-8AB479961082}"/>
              </a:ext>
            </a:extLst>
          </p:cNvPr>
          <p:cNvPicPr>
            <a:picLocks noChangeAspect="1"/>
          </p:cNvPicPr>
          <p:nvPr/>
        </p:nvPicPr>
        <p:blipFill>
          <a:blip r:embed="rId3"/>
          <a:stretch>
            <a:fillRect/>
          </a:stretch>
        </p:blipFill>
        <p:spPr>
          <a:xfrm>
            <a:off x="2233324" y="584199"/>
            <a:ext cx="7889083" cy="6152727"/>
          </a:xfrm>
          <a:prstGeom prst="rect">
            <a:avLst/>
          </a:prstGeom>
        </p:spPr>
      </p:pic>
    </p:spTree>
    <p:extLst>
      <p:ext uri="{BB962C8B-B14F-4D97-AF65-F5344CB8AC3E}">
        <p14:creationId xmlns:p14="http://schemas.microsoft.com/office/powerpoint/2010/main" val="3004685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3"/>
            <a:ext cx="11120120" cy="830997"/>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2011</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9C52E234-23FA-4601-9A62-01CF93149F43}"/>
              </a:ext>
            </a:extLst>
          </p:cNvPr>
          <p:cNvPicPr>
            <a:picLocks noChangeAspect="1"/>
          </p:cNvPicPr>
          <p:nvPr/>
        </p:nvPicPr>
        <p:blipFill>
          <a:blip r:embed="rId3"/>
          <a:stretch>
            <a:fillRect/>
          </a:stretch>
        </p:blipFill>
        <p:spPr>
          <a:xfrm>
            <a:off x="2416638" y="584200"/>
            <a:ext cx="7847785" cy="6080760"/>
          </a:xfrm>
          <a:prstGeom prst="rect">
            <a:avLst/>
          </a:prstGeom>
        </p:spPr>
      </p:pic>
    </p:spTree>
    <p:extLst>
      <p:ext uri="{BB962C8B-B14F-4D97-AF65-F5344CB8AC3E}">
        <p14:creationId xmlns:p14="http://schemas.microsoft.com/office/powerpoint/2010/main" val="2516085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1120120" cy="461665"/>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2012</a:t>
            </a:r>
          </a:p>
        </p:txBody>
      </p:sp>
      <p:pic>
        <p:nvPicPr>
          <p:cNvPr id="2" name="Picture 1">
            <a:extLst>
              <a:ext uri="{FF2B5EF4-FFF2-40B4-BE49-F238E27FC236}">
                <a16:creationId xmlns:a16="http://schemas.microsoft.com/office/drawing/2014/main" id="{81D5D377-42FE-41E0-BEDC-F8FCE661636F}"/>
              </a:ext>
            </a:extLst>
          </p:cNvPr>
          <p:cNvPicPr>
            <a:picLocks noChangeAspect="1"/>
          </p:cNvPicPr>
          <p:nvPr/>
        </p:nvPicPr>
        <p:blipFill>
          <a:blip r:embed="rId3"/>
          <a:stretch>
            <a:fillRect/>
          </a:stretch>
        </p:blipFill>
        <p:spPr>
          <a:xfrm>
            <a:off x="2210241" y="527715"/>
            <a:ext cx="7762483" cy="6030976"/>
          </a:xfrm>
          <a:prstGeom prst="rect">
            <a:avLst/>
          </a:prstGeom>
        </p:spPr>
      </p:pic>
    </p:spTree>
    <p:extLst>
      <p:ext uri="{BB962C8B-B14F-4D97-AF65-F5344CB8AC3E}">
        <p14:creationId xmlns:p14="http://schemas.microsoft.com/office/powerpoint/2010/main" val="2359203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1120120" cy="461665"/>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2013</a:t>
            </a:r>
          </a:p>
        </p:txBody>
      </p:sp>
      <p:pic>
        <p:nvPicPr>
          <p:cNvPr id="2" name="Picture 1">
            <a:extLst>
              <a:ext uri="{FF2B5EF4-FFF2-40B4-BE49-F238E27FC236}">
                <a16:creationId xmlns:a16="http://schemas.microsoft.com/office/drawing/2014/main" id="{49E4DD9D-C5BC-49A3-BE30-0A115B335300}"/>
              </a:ext>
            </a:extLst>
          </p:cNvPr>
          <p:cNvPicPr>
            <a:picLocks noChangeAspect="1"/>
          </p:cNvPicPr>
          <p:nvPr/>
        </p:nvPicPr>
        <p:blipFill>
          <a:blip r:embed="rId3"/>
          <a:stretch>
            <a:fillRect/>
          </a:stretch>
        </p:blipFill>
        <p:spPr>
          <a:xfrm>
            <a:off x="2306998" y="584200"/>
            <a:ext cx="7734049" cy="6016752"/>
          </a:xfrm>
          <a:prstGeom prst="rect">
            <a:avLst/>
          </a:prstGeom>
        </p:spPr>
      </p:pic>
    </p:spTree>
    <p:extLst>
      <p:ext uri="{BB962C8B-B14F-4D97-AF65-F5344CB8AC3E}">
        <p14:creationId xmlns:p14="http://schemas.microsoft.com/office/powerpoint/2010/main" val="3425384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3"/>
            <a:ext cx="11120120" cy="830997"/>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2014</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7358516A-B1DD-4BD2-9001-F69649416049}"/>
              </a:ext>
            </a:extLst>
          </p:cNvPr>
          <p:cNvPicPr>
            <a:picLocks noChangeAspect="1"/>
          </p:cNvPicPr>
          <p:nvPr/>
        </p:nvPicPr>
        <p:blipFill>
          <a:blip r:embed="rId3"/>
          <a:stretch>
            <a:fillRect/>
          </a:stretch>
        </p:blipFill>
        <p:spPr>
          <a:xfrm>
            <a:off x="2257612" y="584200"/>
            <a:ext cx="7734049" cy="6023864"/>
          </a:xfrm>
          <a:prstGeom prst="rect">
            <a:avLst/>
          </a:prstGeom>
        </p:spPr>
      </p:pic>
    </p:spTree>
    <p:extLst>
      <p:ext uri="{BB962C8B-B14F-4D97-AF65-F5344CB8AC3E}">
        <p14:creationId xmlns:p14="http://schemas.microsoft.com/office/powerpoint/2010/main" val="3092722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1120120" cy="461665"/>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2015</a:t>
            </a:r>
          </a:p>
        </p:txBody>
      </p:sp>
      <p:pic>
        <p:nvPicPr>
          <p:cNvPr id="2" name="Picture 1">
            <a:extLst>
              <a:ext uri="{FF2B5EF4-FFF2-40B4-BE49-F238E27FC236}">
                <a16:creationId xmlns:a16="http://schemas.microsoft.com/office/drawing/2014/main" id="{554E9C62-6428-4E94-8E17-CA1669802C3C}"/>
              </a:ext>
            </a:extLst>
          </p:cNvPr>
          <p:cNvPicPr>
            <a:picLocks noChangeAspect="1"/>
          </p:cNvPicPr>
          <p:nvPr/>
        </p:nvPicPr>
        <p:blipFill>
          <a:blip r:embed="rId3"/>
          <a:stretch>
            <a:fillRect/>
          </a:stretch>
        </p:blipFill>
        <p:spPr>
          <a:xfrm>
            <a:off x="1867802" y="584200"/>
            <a:ext cx="7790917" cy="6030976"/>
          </a:xfrm>
          <a:prstGeom prst="rect">
            <a:avLst/>
          </a:prstGeom>
        </p:spPr>
      </p:pic>
    </p:spTree>
    <p:extLst>
      <p:ext uri="{BB962C8B-B14F-4D97-AF65-F5344CB8AC3E}">
        <p14:creationId xmlns:p14="http://schemas.microsoft.com/office/powerpoint/2010/main" val="33883696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3200" y="584200"/>
            <a:ext cx="11582400" cy="748988"/>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a:ln>
                  <a:noFill/>
                </a:ln>
                <a:solidFill>
                  <a:srgbClr val="002D73"/>
                </a:solidFill>
                <a:effectLst/>
                <a:uLnTx/>
                <a:uFillTx/>
                <a:latin typeface="Arial" panose="020B0604020202020204" pitchFamily="34" charset="0"/>
                <a:ea typeface="+mn-ea"/>
                <a:cs typeface="Arial" panose="020B0604020202020204" pitchFamily="34" charset="0"/>
              </a:rPr>
              <a:t>Maps</a:t>
            </a:r>
          </a:p>
        </p:txBody>
      </p:sp>
      <p:sp>
        <p:nvSpPr>
          <p:cNvPr id="12" name="TextBox 11"/>
          <p:cNvSpPr txBox="1"/>
          <p:nvPr/>
        </p:nvSpPr>
        <p:spPr>
          <a:xfrm>
            <a:off x="203200" y="1564244"/>
            <a:ext cx="11120120" cy="461665"/>
          </a:xfrm>
          <a:prstGeom prst="rect">
            <a:avLst/>
          </a:prstGeom>
          <a:noFill/>
          <a:ln>
            <a:noFill/>
          </a:ln>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2016</a:t>
            </a:r>
          </a:p>
        </p:txBody>
      </p:sp>
      <p:pic>
        <p:nvPicPr>
          <p:cNvPr id="2" name="Picture 1">
            <a:extLst>
              <a:ext uri="{FF2B5EF4-FFF2-40B4-BE49-F238E27FC236}">
                <a16:creationId xmlns:a16="http://schemas.microsoft.com/office/drawing/2014/main" id="{CA85001D-43AA-4DB1-84F0-CDB90924D1F4}"/>
              </a:ext>
            </a:extLst>
          </p:cNvPr>
          <p:cNvPicPr>
            <a:picLocks noChangeAspect="1"/>
          </p:cNvPicPr>
          <p:nvPr/>
        </p:nvPicPr>
        <p:blipFill>
          <a:blip r:embed="rId3"/>
          <a:stretch>
            <a:fillRect/>
          </a:stretch>
        </p:blipFill>
        <p:spPr>
          <a:xfrm>
            <a:off x="2267360" y="584200"/>
            <a:ext cx="7762483" cy="6009640"/>
          </a:xfrm>
          <a:prstGeom prst="rect">
            <a:avLst/>
          </a:prstGeom>
        </p:spPr>
      </p:pic>
    </p:spTree>
    <p:extLst>
      <p:ext uri="{BB962C8B-B14F-4D97-AF65-F5344CB8AC3E}">
        <p14:creationId xmlns:p14="http://schemas.microsoft.com/office/powerpoint/2010/main" val="16970970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2018 ELC HAI/AR Grantees’ Meeting</a:t>
            </a:r>
          </a:p>
        </p:txBody>
      </p:sp>
      <p:sp>
        <p:nvSpPr>
          <p:cNvPr id="6" name="Subtitle 5"/>
          <p:cNvSpPr>
            <a:spLocks noGrp="1"/>
          </p:cNvSpPr>
          <p:nvPr>
            <p:ph type="subTitle" idx="1"/>
          </p:nvPr>
        </p:nvSpPr>
        <p:spPr/>
        <p:txBody>
          <a:bodyPr/>
          <a:lstStyle/>
          <a:p>
            <a:r>
              <a:rPr lang="en-US" dirty="0"/>
              <a:t>Division of Healthcare Quality Promotion </a:t>
            </a:r>
          </a:p>
        </p:txBody>
      </p:sp>
      <p:sp>
        <p:nvSpPr>
          <p:cNvPr id="7" name="Text Placeholder 6"/>
          <p:cNvSpPr>
            <a:spLocks noGrp="1"/>
          </p:cNvSpPr>
          <p:nvPr>
            <p:ph type="body" sz="quarter" idx="10"/>
          </p:nvPr>
        </p:nvSpPr>
        <p:spPr>
          <a:xfrm>
            <a:off x="609600" y="4381448"/>
            <a:ext cx="8534400" cy="1295400"/>
          </a:xfrm>
        </p:spPr>
        <p:txBody>
          <a:bodyPr/>
          <a:lstStyle/>
          <a:p>
            <a:r>
              <a:rPr lang="en-US" dirty="0"/>
              <a:t>March 19-21, 2018</a:t>
            </a:r>
          </a:p>
        </p:txBody>
      </p:sp>
    </p:spTree>
    <p:extLst>
      <p:ext uri="{BB962C8B-B14F-4D97-AF65-F5344CB8AC3E}">
        <p14:creationId xmlns:p14="http://schemas.microsoft.com/office/powerpoint/2010/main" val="845873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NCEH_ATSDR_combined">
  <a:themeElements>
    <a:clrScheme name="Custom 10">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_newTemplate_2016" id="{296D7585-A83A-473B-B492-7F8FD655D8F9}" vid="{124F336B-E757-4B88-BFAB-C010C4A5F60A}"/>
    </a:ext>
  </a:extLst>
</a:theme>
</file>

<file path=ppt/theme/theme2.xml><?xml version="1.0" encoding="utf-8"?>
<a:theme xmlns:a="http://schemas.openxmlformats.org/drawingml/2006/main" name="1_NCEH_ATSDR_combined">
  <a:themeElements>
    <a:clrScheme name="Custom 10">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3_NCEH_ATSDR_combined">
  <a:themeElements>
    <a:clrScheme name="Custom 10">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2_NCEH_ATSDR_combine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_newTemplate_2016" id="{296D7585-A83A-473B-B492-7F8FD655D8F9}" vid="{124F336B-E757-4B88-BFAB-C010C4A5F60A}"/>
    </a:ext>
  </a:extLst>
</a:theme>
</file>

<file path=ppt/theme/theme5.xml><?xml version="1.0" encoding="utf-8"?>
<a:theme xmlns:a="http://schemas.openxmlformats.org/drawingml/2006/main" name="Theme1">
  <a:themeElements>
    <a:clrScheme name="Custom 10">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Theme1" id="{2DF99645-EC74-41EB-8A60-FE97EFE594D8}" vid="{68D52B3C-5CE5-4A34-8218-91AFD1CBC885}"/>
    </a:ext>
  </a:extLst>
</a:theme>
</file>

<file path=ppt/theme/theme6.xml><?xml version="1.0" encoding="utf-8"?>
<a:theme xmlns:a="http://schemas.openxmlformats.org/drawingml/2006/main" name="Master / large logo">
  <a:themeElements>
    <a:clrScheme name="New Brand Colors">
      <a:dk1>
        <a:sysClr val="windowText" lastClr="000000"/>
      </a:dk1>
      <a:lt1>
        <a:sysClr val="window" lastClr="FFFFFF"/>
      </a:lt1>
      <a:dk2>
        <a:srgbClr val="036080"/>
      </a:dk2>
      <a:lt2>
        <a:srgbClr val="B9C8D3"/>
      </a:lt2>
      <a:accent1>
        <a:srgbClr val="BABF33"/>
      </a:accent1>
      <a:accent2>
        <a:srgbClr val="FFC843"/>
      </a:accent2>
      <a:accent3>
        <a:srgbClr val="B9C8D3"/>
      </a:accent3>
      <a:accent4>
        <a:srgbClr val="036080"/>
      </a:accent4>
      <a:accent5>
        <a:srgbClr val="FFC843"/>
      </a:accent5>
      <a:accent6>
        <a:srgbClr val="BABF33"/>
      </a:accent6>
      <a:hlink>
        <a:srgbClr val="036080"/>
      </a:hlink>
      <a:folHlink>
        <a:srgbClr val="BABF33"/>
      </a:folHlink>
    </a:clrScheme>
    <a:fontScheme name="Arial Brand Fonts">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NCEH_ATSDR_combined">
  <a:themeElements>
    <a:clrScheme name="Custom 10">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8.xml><?xml version="1.0" encoding="utf-8"?>
<a:theme xmlns:a="http://schemas.openxmlformats.org/drawingml/2006/main" name="5_NCEH_ATSDR_combined">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9.xml><?xml version="1.0" encoding="utf-8"?>
<a:theme xmlns:a="http://schemas.openxmlformats.org/drawingml/2006/main" name="NEW_NCEZID_2016">
  <a:themeElements>
    <a:clrScheme name="Custom 10">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NEW_NCEZID_2016" id="{C4F15334-3172-4E3C-8D68-DFF9D246D511}" vid="{77CDD6EA-33F8-4AD0-90E7-283388B75920}"/>
    </a:ext>
  </a:ext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Cover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4737</TotalTime>
  <Words>4282</Words>
  <Application>Microsoft Office PowerPoint</Application>
  <PresentationFormat>Widescreen</PresentationFormat>
  <Paragraphs>499</Paragraphs>
  <Slides>56</Slides>
  <Notes>54</Notes>
  <HiddenSlides>0</HiddenSlides>
  <MMClips>39</MMClips>
  <ScaleCrop>false</ScaleCrop>
  <HeadingPairs>
    <vt:vector size="6" baseType="variant">
      <vt:variant>
        <vt:lpstr>Fonts Used</vt:lpstr>
      </vt:variant>
      <vt:variant>
        <vt:i4>17</vt:i4>
      </vt:variant>
      <vt:variant>
        <vt:lpstr>Theme</vt:lpstr>
      </vt:variant>
      <vt:variant>
        <vt:i4>13</vt:i4>
      </vt:variant>
      <vt:variant>
        <vt:lpstr>Slide Titles</vt:lpstr>
      </vt:variant>
      <vt:variant>
        <vt:i4>56</vt:i4>
      </vt:variant>
    </vt:vector>
  </HeadingPairs>
  <TitlesOfParts>
    <vt:vector size="86" baseType="lpstr">
      <vt:lpstr>ＭＳ Ｐゴシック</vt:lpstr>
      <vt:lpstr>Antique Olive Compact</vt:lpstr>
      <vt:lpstr>Arial</vt:lpstr>
      <vt:lpstr>Arial Bold</vt:lpstr>
      <vt:lpstr>Calibri</vt:lpstr>
      <vt:lpstr>Century Gothic</vt:lpstr>
      <vt:lpstr>Courier New</vt:lpstr>
      <vt:lpstr>Franklin Gothic Medium Cond</vt:lpstr>
      <vt:lpstr>Georgia</vt:lpstr>
      <vt:lpstr>Montserrat</vt:lpstr>
      <vt:lpstr>Myriad Web Pro</vt:lpstr>
      <vt:lpstr>Roboto</vt:lpstr>
      <vt:lpstr>Tahoma</vt:lpstr>
      <vt:lpstr>Times New Roman</vt:lpstr>
      <vt:lpstr>Verdana</vt:lpstr>
      <vt:lpstr>Wingdings</vt:lpstr>
      <vt:lpstr>Wingdings 3</vt:lpstr>
      <vt:lpstr>NCEH_ATSDR_combined</vt:lpstr>
      <vt:lpstr>1_NCEH_ATSDR_combined</vt:lpstr>
      <vt:lpstr>3_NCEH_ATSDR_combined</vt:lpstr>
      <vt:lpstr>2_NCEH_ATSDR_combined</vt:lpstr>
      <vt:lpstr>Theme1</vt:lpstr>
      <vt:lpstr>Master / large logo</vt:lpstr>
      <vt:lpstr>4_NCEH_ATSDR_combined</vt:lpstr>
      <vt:lpstr>5_NCEH_ATSDR_combined</vt:lpstr>
      <vt:lpstr>NEW_NCEZID_2016</vt:lpstr>
      <vt:lpstr>1_Office Theme</vt:lpstr>
      <vt:lpstr>Office Theme</vt:lpstr>
      <vt:lpstr>Cover Master</vt:lpstr>
      <vt:lpstr>Content Master</vt:lpstr>
      <vt:lpstr>CDC Antibiotic Stewardship Update</vt:lpstr>
      <vt:lpstr>Core Elements of Antibiotic Stewardship</vt:lpstr>
      <vt:lpstr>Antibiotic Stewardship Programs in Hospitals: Using CDC’s Core Elements</vt:lpstr>
      <vt:lpstr>PowerPoint Presentation</vt:lpstr>
      <vt:lpstr>Outpatient Antibiotic Prescribing: Opportunity for Improvement</vt:lpstr>
      <vt:lpstr>Antibiotic Stewardship in Outpatient Setting: Need for Targeted Interventions</vt:lpstr>
      <vt:lpstr>Antibiotic Stewardship in Outpatient Setting: Need for Targeted Interventions</vt:lpstr>
      <vt:lpstr>What data can states use for outpatient antibiotic prescribing to target areas for improvement?  </vt:lpstr>
      <vt:lpstr>CDC’s Antibiotic Resistance Patient Safety Atlas: Outpatient Antibiotic Prescriptions</vt:lpstr>
      <vt:lpstr>Improving Programs and Practices in Outpatient Care</vt:lpstr>
      <vt:lpstr>Be Antibiotics Aware: Smart Use, Best Care</vt:lpstr>
      <vt:lpstr>New CDC Training on Antibiotic Stewardship</vt:lpstr>
      <vt:lpstr>Selected Stewardship Partners Present</vt:lpstr>
      <vt:lpstr>PowerPoint Presentation</vt:lpstr>
      <vt:lpstr>Antibiotic Stewardship Panel</vt:lpstr>
      <vt:lpstr>Outpatient  Antibiotic Stewardship  Activities March 19, 2018</vt:lpstr>
      <vt:lpstr>Antimicrobial Stewardship Across the Continuum of Care in California</vt:lpstr>
      <vt:lpstr>PowerPoint Presentation</vt:lpstr>
      <vt:lpstr>PowerPoint Presentation</vt:lpstr>
      <vt:lpstr>Public Health - Academic Partnership to Improve Antibiotic Prescribing in ED</vt:lpstr>
      <vt:lpstr>PowerPoint Presentation</vt:lpstr>
      <vt:lpstr>CDC Core Elements of Outpatient Antibiotic Stewardship</vt:lpstr>
      <vt:lpstr>ED Prescribing Practices</vt:lpstr>
      <vt:lpstr>ED Antibiotic Stewardship Collaborative Quality Improvement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2018 ELC HAI/AR Grantees’ Meeting</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Sheriff, Edward (CDC/OID/NCHHSTP) (CTR)</dc:creator>
  <cp:lastModifiedBy>Vance, Wendy (CDC/OID/NCEZID)</cp:lastModifiedBy>
  <cp:revision>691</cp:revision>
  <cp:lastPrinted>2018-03-14T17:06:41Z</cp:lastPrinted>
  <dcterms:created xsi:type="dcterms:W3CDTF">2017-10-03T15:58:42Z</dcterms:created>
  <dcterms:modified xsi:type="dcterms:W3CDTF">2018-03-29T12:24:45Z</dcterms:modified>
</cp:coreProperties>
</file>