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58" r:id="rId3"/>
    <p:sldId id="256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D9DA"/>
    <a:srgbClr val="A2AB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82090" autoAdjust="0"/>
  </p:normalViewPr>
  <p:slideViewPr>
    <p:cSldViewPr snapToGrid="0">
      <p:cViewPr varScale="1">
        <p:scale>
          <a:sx n="76" d="100"/>
          <a:sy n="76" d="100"/>
        </p:scale>
        <p:origin x="126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Exposure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Gasoline</c:v>
                </c:pt>
                <c:pt idx="1">
                  <c:v>Carbon Monoxide</c:v>
                </c:pt>
                <c:pt idx="2">
                  <c:v>Bleach</c:v>
                </c:pt>
                <c:pt idx="3">
                  <c:v>Snakes, insects</c:v>
                </c:pt>
                <c:pt idx="4">
                  <c:v>Other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</c:v>
                </c:pt>
                <c:pt idx="1">
                  <c:v>4</c:v>
                </c:pt>
                <c:pt idx="2">
                  <c:v>3</c:v>
                </c:pt>
                <c:pt idx="3">
                  <c:v>5</c:v>
                </c:pt>
                <c:pt idx="4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80-4BF5-8FCB-41E49DD5A7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axId val="598944224"/>
        <c:axId val="598940944"/>
        <c:extLst/>
      </c:barChart>
      <c:catAx>
        <c:axId val="59894422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bg1">
                    <a:lumMod val="50000"/>
                  </a:schemeClr>
                </a:solidFill>
                <a:latin typeface="+mj-lt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598940944"/>
        <c:crosses val="autoZero"/>
        <c:auto val="1"/>
        <c:lblAlgn val="ctr"/>
        <c:lblOffset val="100"/>
        <c:noMultiLvlLbl val="0"/>
      </c:catAx>
      <c:valAx>
        <c:axId val="5989409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98944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Fall</c:v>
                </c:pt>
                <c:pt idx="1">
                  <c:v>Pre-post event injury</c:v>
                </c:pt>
                <c:pt idx="2">
                  <c:v>Fire</c:v>
                </c:pt>
                <c:pt idx="3">
                  <c:v>CO poisoning</c:v>
                </c:pt>
                <c:pt idx="4">
                  <c:v>Trauma (crush, cut, struck)</c:v>
                </c:pt>
                <c:pt idx="5">
                  <c:v>Pre-existing condition</c:v>
                </c:pt>
                <c:pt idx="6">
                  <c:v>Motor-vehicle crash</c:v>
                </c:pt>
                <c:pt idx="7">
                  <c:v>Drowning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4</c:v>
                </c:pt>
                <c:pt idx="5">
                  <c:v>4</c:v>
                </c:pt>
                <c:pt idx="6">
                  <c:v>9</c:v>
                </c:pt>
                <c:pt idx="7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60-4F6F-BC2F-6FA0A83EA2D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30"/>
        <c:overlap val="100"/>
        <c:axId val="520004080"/>
        <c:axId val="520004408"/>
      </c:barChart>
      <c:catAx>
        <c:axId val="52000408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0004408"/>
        <c:crosses val="autoZero"/>
        <c:auto val="1"/>
        <c:lblAlgn val="ctr"/>
        <c:lblOffset val="100"/>
        <c:noMultiLvlLbl val="0"/>
      </c:catAx>
      <c:valAx>
        <c:axId val="5200044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20004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0.45556</cdr:x>
      <cdr:y>0.53779</cdr:y>
    </cdr:from>
    <cdr:to>
      <cdr:x>0.94312</cdr:x>
      <cdr:y>0.764</cdr:y>
    </cdr:to>
    <cdr:sp macro="" textlink="">
      <cdr:nvSpPr>
        <cdr:cNvPr id="2" name="TextBox 7"/>
        <cdr:cNvSpPr txBox="1"/>
      </cdr:nvSpPr>
      <cdr:spPr>
        <a:xfrm xmlns:a="http://schemas.openxmlformats.org/drawingml/2006/main">
          <a:off x="3047997" y="2524343"/>
          <a:ext cx="3262097" cy="106182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Myriad Web Pro" panose="020B0503030403020204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Myriad Web Pro" panose="020B0503030403020204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Myriad Web Pro" panose="020B0503030403020204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Myriad Web Pro" panose="020B0503030403020204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Myriad Web Pro" panose="020B0503030403020204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Myriad Web Pro" panose="020B0503030403020204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Myriad Web Pro" panose="020B0503030403020204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Myriad Web Pro" panose="020B0503030403020204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Myriad Web Pro" panose="020B0503030403020204" pitchFamily="34" charset="0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28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37</a:t>
          </a:r>
          <a:r>
            <a:rPr lang="en-US" sz="20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</a:p>
        <a:p xmlns:a="http://schemas.openxmlformats.org/drawingml/2006/main">
          <a:pPr algn="ctr"/>
          <a:r>
            <a:rPr lang="en-US" sz="19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possible storm-related deaths </a:t>
          </a:r>
        </a:p>
        <a:p xmlns:a="http://schemas.openxmlformats.org/drawingml/2006/main">
          <a:pPr algn="ctr"/>
          <a:r>
            <a:rPr lang="en-US" sz="1600" dirty="0" smtClean="0">
              <a:solidFill>
                <a:schemeClr val="accent5">
                  <a:lumMod val="60000"/>
                  <a:lumOff val="4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reported as of 1400 09.18.2018</a:t>
          </a:r>
          <a:endParaRPr lang="en-US" sz="1600" dirty="0">
            <a:solidFill>
              <a:schemeClr val="accent5">
                <a:lumMod val="60000"/>
                <a:lumOff val="4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06C04C-BD7C-468F-A48F-4BC418CBA374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D83B24-8560-41A5-87A0-CF321DAD08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67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83B24-8560-41A5-87A0-CF321DAD085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8505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83B24-8560-41A5-87A0-CF321DAD085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85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PCC data </a:t>
            </a:r>
            <a:r>
              <a:rPr lang="en-US" sz="1200" kern="1200" dirty="0" smtClean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is used within the CDC EOC for situational awareness and to guide communication messages to prevent additional injury, illness, and death.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dk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Active surveillance of Hurricane Florence-related PCC calls is in addition to the routine surveillance CDC conducts on PCC data for anomalous increases in call volumes or clinical effects.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83B24-8560-41A5-87A0-CF321DAD085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5495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All</a:t>
            </a:r>
            <a:r>
              <a:rPr lang="en-US" baseline="0" dirty="0" smtClean="0"/>
              <a:t> drowning deaths were motor-vehicle related.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83B24-8560-41A5-87A0-CF321DAD085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260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1A5A1-0EF5-41E4-B8F0-6C2D1CF63BF1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A9D4-F820-423E-BE36-3E12AEC9B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598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1A5A1-0EF5-41E4-B8F0-6C2D1CF63BF1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A9D4-F820-423E-BE36-3E12AEC9B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93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1A5A1-0EF5-41E4-B8F0-6C2D1CF63BF1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A9D4-F820-423E-BE36-3E12AEC9B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346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1A5A1-0EF5-41E4-B8F0-6C2D1CF63BF1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A9D4-F820-423E-BE36-3E12AEC9B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428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1A5A1-0EF5-41E4-B8F0-6C2D1CF63BF1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A9D4-F820-423E-BE36-3E12AEC9B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149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1A5A1-0EF5-41E4-B8F0-6C2D1CF63BF1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A9D4-F820-423E-BE36-3E12AEC9B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276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1A5A1-0EF5-41E4-B8F0-6C2D1CF63BF1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A9D4-F820-423E-BE36-3E12AEC9B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773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1A5A1-0EF5-41E4-B8F0-6C2D1CF63BF1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A9D4-F820-423E-BE36-3E12AEC9B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568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1A5A1-0EF5-41E4-B8F0-6C2D1CF63BF1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A9D4-F820-423E-BE36-3E12AEC9B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125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1A5A1-0EF5-41E4-B8F0-6C2D1CF63BF1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A9D4-F820-423E-BE36-3E12AEC9B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868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1A5A1-0EF5-41E4-B8F0-6C2D1CF63BF1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A9D4-F820-423E-BE36-3E12AEC9B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423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31A5A1-0EF5-41E4-B8F0-6C2D1CF63BF1}" type="datetimeFigureOut">
              <a:rPr lang="en-US" smtClean="0"/>
              <a:t>9/19/2018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6A9D4-F820-423E-BE36-3E12AEC9B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778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" t="22765" r="28951" b="14007"/>
          <a:stretch/>
        </p:blipFill>
        <p:spPr>
          <a:xfrm>
            <a:off x="930275" y="1825202"/>
            <a:ext cx="4051300" cy="4672436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676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0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Epidemiology and Surveillance </a:t>
            </a:r>
            <a:r>
              <a:rPr lang="en-US" sz="50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Summary</a:t>
            </a:r>
            <a:r>
              <a:rPr lang="en-US" sz="46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/>
            </a:r>
            <a:br>
              <a:rPr lang="en-US" sz="46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r>
              <a:rPr lang="en-US" sz="4600" dirty="0" smtClean="0">
                <a:solidFill>
                  <a:schemeClr val="accent1">
                    <a:lumMod val="75000"/>
                  </a:schemeClr>
                </a:solidFill>
              </a:rPr>
              <a:t>CDC 2018 Hurricane Florence Response</a:t>
            </a:r>
            <a:endParaRPr lang="en-US" sz="4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0" y="6497638"/>
            <a:ext cx="1860550" cy="3603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1400 9.18.2018</a:t>
            </a:r>
            <a:endParaRPr lang="en-US" sz="18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38864" y="2022373"/>
            <a:ext cx="5855064" cy="42780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>
                    <a:lumMod val="50000"/>
                  </a:schemeClr>
                </a:solidFill>
              </a:rPr>
              <a:t>States reporting data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North Carolina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South Carolina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Virginia</a:t>
            </a:r>
          </a:p>
          <a:p>
            <a:endParaRPr lang="en-US" sz="2400" dirty="0" smtClean="0">
              <a:latin typeface="+mj-lt"/>
            </a:endParaRPr>
          </a:p>
          <a:p>
            <a:r>
              <a:rPr lang="en-US" sz="2800" b="1" dirty="0" smtClean="0">
                <a:solidFill>
                  <a:schemeClr val="bg1">
                    <a:lumMod val="50000"/>
                  </a:schemeClr>
                </a:solidFill>
              </a:rPr>
              <a:t>Sources of data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National Syndromic Surveillance Program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Disaster Medical Assistance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Teams (DMATs)</a:t>
            </a:r>
            <a:endParaRPr lang="en-US" sz="24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U.S. National Poison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Data System (NPDS)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Media reporting on storm-related mortality</a:t>
            </a:r>
            <a:endParaRPr lang="en-US" sz="2400" dirty="0" smtClean="0">
              <a:latin typeface="+mj-lt"/>
            </a:endParaRPr>
          </a:p>
          <a:p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8435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image0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530" y="1996300"/>
            <a:ext cx="7108676" cy="486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0400006"/>
              </p:ext>
            </p:extLst>
          </p:nvPr>
        </p:nvGraphicFramePr>
        <p:xfrm>
          <a:off x="567560" y="3104131"/>
          <a:ext cx="5001915" cy="3232659"/>
        </p:xfrm>
        <a:graphic>
          <a:graphicData uri="http://schemas.openxmlformats.org/drawingml/2006/table">
            <a:tbl>
              <a:tblPr firstRow="1" bandRow="1"/>
              <a:tblGrid>
                <a:gridCol w="4069754">
                  <a:extLst>
                    <a:ext uri="{9D8B030D-6E8A-4147-A177-3AD203B41FA5}">
                      <a16:colId xmlns:a16="http://schemas.microsoft.com/office/drawing/2014/main" val="4085975693"/>
                    </a:ext>
                  </a:extLst>
                </a:gridCol>
                <a:gridCol w="932161">
                  <a:extLst>
                    <a:ext uri="{9D8B030D-6E8A-4147-A177-3AD203B41FA5}">
                      <a16:colId xmlns:a16="http://schemas.microsoft.com/office/drawing/2014/main" val="4022699700"/>
                    </a:ext>
                  </a:extLst>
                </a:gridCol>
              </a:tblGrid>
              <a:tr h="610354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Notable Findings</a:t>
                      </a:r>
                      <a:endParaRPr lang="en-US" sz="28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noFill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40000"/>
                        <a:lumOff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159394"/>
                  </a:ext>
                </a:extLst>
              </a:tr>
              <a:tr h="6296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US" sz="24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Gas/fume/vapor visits</a:t>
                      </a:r>
                      <a:endParaRPr lang="en-US" sz="24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↑</a:t>
                      </a:r>
                      <a:endParaRPr lang="en-US" sz="2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3538866"/>
                  </a:ext>
                </a:extLst>
              </a:tr>
              <a:tr h="6642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US" sz="2400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Prescription refill visits</a:t>
                      </a:r>
                      <a:endParaRPr lang="en-US" sz="24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↑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7551093"/>
                  </a:ext>
                </a:extLst>
              </a:tr>
              <a:tr h="664206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Snake bite</a:t>
                      </a:r>
                      <a:r>
                        <a:rPr lang="en-US" sz="2400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 visits</a:t>
                      </a:r>
                      <a:endParaRPr lang="en-US" sz="24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↑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360561"/>
                  </a:ext>
                </a:extLst>
              </a:tr>
              <a:tr h="6642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US" sz="24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Stress/anxiety visits</a:t>
                      </a:r>
                      <a:endParaRPr lang="en-US" sz="24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8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±</a:t>
                      </a:r>
                      <a:endParaRPr lang="en-US" sz="28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277966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11201" y="1996300"/>
            <a:ext cx="47383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solidFill>
                  <a:schemeClr val="bg1">
                    <a:lumMod val="50000"/>
                  </a:schemeClr>
                </a:solidFill>
              </a:rPr>
              <a:t>Summary Syndromic Surveillance from States</a:t>
            </a:r>
            <a:endParaRPr lang="en-US" sz="3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47645" y="1996300"/>
            <a:ext cx="6367397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solidFill>
                  <a:schemeClr val="bg1">
                    <a:lumMod val="50000"/>
                  </a:schemeClr>
                </a:solidFill>
              </a:rPr>
              <a:t>CO poisoning, HHS Regions 3 and 4</a:t>
            </a:r>
          </a:p>
          <a:p>
            <a:pPr algn="ctr"/>
            <a:r>
              <a:rPr lang="en-US" sz="2200" dirty="0" smtClean="0">
                <a:solidFill>
                  <a:schemeClr val="bg1">
                    <a:lumMod val="50000"/>
                  </a:schemeClr>
                </a:solidFill>
              </a:rPr>
              <a:t>Irma (2017) and Florence (2018) comparison</a:t>
            </a:r>
          </a:p>
          <a:p>
            <a:endParaRPr lang="en-US" sz="6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en-US" sz="600" b="1" dirty="0">
              <a:solidFill>
                <a:schemeClr val="bg1">
                  <a:lumMod val="50000"/>
                </a:schemeClr>
              </a:solidFill>
            </a:endParaRPr>
          </a:p>
          <a:p>
            <a:endParaRPr lang="en-US" sz="6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en-US" sz="600" b="1" dirty="0">
              <a:solidFill>
                <a:schemeClr val="bg1">
                  <a:lumMod val="50000"/>
                </a:schemeClr>
              </a:solidFill>
            </a:endParaRPr>
          </a:p>
          <a:p>
            <a:endParaRPr lang="en-US" sz="6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en-US" sz="6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0" y="6497638"/>
            <a:ext cx="1860550" cy="3603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1400 9.18.2018</a:t>
            </a:r>
            <a:endParaRPr lang="en-US" sz="18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08400" y="6346903"/>
            <a:ext cx="899685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  <a:sym typeface="Wingdings" panose="05000000000000000000" pitchFamily="2" charset="2"/>
              </a:rPr>
              <a:t>                                   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 Warning   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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Alert</a:t>
            </a:r>
          </a:p>
          <a:p>
            <a:pPr algn="ctr"/>
            <a:r>
              <a:rPr lang="en-US" dirty="0" smtClean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  </a:t>
            </a:r>
            <a:endParaRPr lang="en-US" dirty="0" smtClean="0">
              <a:solidFill>
                <a:srgbClr val="FFFF00"/>
              </a:solidFill>
              <a:sym typeface="Wingdings" panose="05000000000000000000" pitchFamily="2" charset="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749491" y="3578084"/>
            <a:ext cx="628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A2ABC5"/>
                </a:solidFill>
              </a:rPr>
              <a:t>Irma</a:t>
            </a:r>
            <a:endParaRPr lang="en-US" b="1" dirty="0">
              <a:solidFill>
                <a:srgbClr val="A2ABC5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221001" y="5187571"/>
            <a:ext cx="999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B8D9DA"/>
                </a:solidFill>
              </a:rPr>
              <a:t>Florence</a:t>
            </a:r>
            <a:endParaRPr lang="en-US" b="1" dirty="0">
              <a:solidFill>
                <a:srgbClr val="B8D9DA"/>
              </a:solidFill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0" y="-1"/>
            <a:ext cx="12192000" cy="1648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0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Epidemiology and </a:t>
            </a:r>
            <a:r>
              <a:rPr lang="en-US" sz="50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Surveillance Summary</a:t>
            </a:r>
            <a:r>
              <a:rPr lang="en-US" sz="46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/>
            </a:r>
            <a:br>
              <a:rPr lang="en-US" sz="46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r>
              <a:rPr lang="en-US" sz="4600" dirty="0" smtClean="0">
                <a:solidFill>
                  <a:schemeClr val="accent1">
                    <a:lumMod val="75000"/>
                  </a:schemeClr>
                </a:solidFill>
              </a:rPr>
              <a:t>CDC 2018 Hurricane Florence Response</a:t>
            </a:r>
            <a:endParaRPr lang="en-US" sz="4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17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562100"/>
          </a:xfrm>
        </p:spPr>
        <p:txBody>
          <a:bodyPr>
            <a:normAutofit/>
          </a:bodyPr>
          <a:lstStyle/>
          <a:p>
            <a:r>
              <a:rPr lang="en-US" sz="50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Epidemiology and </a:t>
            </a:r>
            <a:r>
              <a:rPr lang="en-US" sz="50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Surveillance Summary</a:t>
            </a:r>
            <a:r>
              <a:rPr lang="en-US" sz="46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/>
            </a:r>
            <a:br>
              <a:rPr lang="en-US" sz="46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r>
              <a:rPr lang="en-US" sz="4600" dirty="0" smtClean="0">
                <a:solidFill>
                  <a:schemeClr val="accent1">
                    <a:lumMod val="75000"/>
                  </a:schemeClr>
                </a:solidFill>
              </a:rPr>
              <a:t>CDC </a:t>
            </a:r>
            <a:r>
              <a:rPr lang="en-US" sz="4600" dirty="0">
                <a:solidFill>
                  <a:schemeClr val="accent1">
                    <a:lumMod val="75000"/>
                  </a:schemeClr>
                </a:solidFill>
              </a:rPr>
              <a:t>2018 Hurricane Florence </a:t>
            </a:r>
            <a:r>
              <a:rPr lang="en-US" sz="4600" dirty="0" smtClean="0">
                <a:solidFill>
                  <a:schemeClr val="accent1">
                    <a:lumMod val="75000"/>
                  </a:schemeClr>
                </a:solidFill>
              </a:rPr>
              <a:t>Response</a:t>
            </a:r>
            <a:endParaRPr lang="en-US" sz="46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2656224"/>
              </p:ext>
            </p:extLst>
          </p:nvPr>
        </p:nvGraphicFramePr>
        <p:xfrm>
          <a:off x="653143" y="1955770"/>
          <a:ext cx="5719643" cy="44323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9643">
                  <a:extLst>
                    <a:ext uri="{9D8B030D-6E8A-4147-A177-3AD203B41FA5}">
                      <a16:colId xmlns:a16="http://schemas.microsoft.com/office/drawing/2014/main" val="387661506"/>
                    </a:ext>
                  </a:extLst>
                </a:gridCol>
              </a:tblGrid>
              <a:tr h="618662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U.</a:t>
                      </a:r>
                      <a:r>
                        <a:rPr lang="en-US" sz="28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S. Poison Control Center (PCC) Data</a:t>
                      </a:r>
                      <a:endParaRPr lang="en-US" sz="28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1225771"/>
                  </a:ext>
                </a:extLst>
              </a:tr>
              <a:tr h="38136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CDC tracks hurricane-related exposure calls made to any U.S. Poison Control Center (PCC) via active surveillance of the National Poison Data System (NPDS).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kern="1200" dirty="0" smtClean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i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*Note that PCC calls are not representative of all hurricane-related exposures and inquiries within the jurisdiction but may be indicative of trends from the incident. </a:t>
                      </a:r>
                      <a:endParaRPr lang="en-US" sz="2200" i="1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8464073"/>
                  </a:ext>
                </a:extLst>
              </a:tr>
            </a:tbl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682882423"/>
              </p:ext>
            </p:extLst>
          </p:nvPr>
        </p:nvGraphicFramePr>
        <p:xfrm>
          <a:off x="6372786" y="2619904"/>
          <a:ext cx="5541682" cy="3877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538413" y="1810784"/>
            <a:ext cx="43760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>
                    <a:lumMod val="50000"/>
                  </a:schemeClr>
                </a:solidFill>
              </a:rPr>
              <a:t>“Hurricane-related</a:t>
            </a:r>
            <a:r>
              <a:rPr lang="en-US" sz="2800" b="1" dirty="0">
                <a:solidFill>
                  <a:schemeClr val="bg1">
                    <a:lumMod val="50000"/>
                  </a:schemeClr>
                </a:solidFill>
              </a:rPr>
              <a:t>” </a:t>
            </a:r>
            <a:r>
              <a:rPr lang="en-US" sz="2800" b="1" dirty="0" smtClean="0">
                <a:solidFill>
                  <a:schemeClr val="bg1">
                    <a:lumMod val="50000"/>
                  </a:schemeClr>
                </a:solidFill>
              </a:rPr>
              <a:t>PCC Exposure Calls</a:t>
            </a:r>
            <a:endParaRPr lang="en-US" sz="2800" b="1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0" y="6497638"/>
            <a:ext cx="1860550" cy="3603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1400 9.18.2018</a:t>
            </a:r>
            <a:endParaRPr lang="en-US" sz="18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829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0" y="101600"/>
            <a:ext cx="12192000" cy="15113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0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Epidemiology and Surveillance </a:t>
            </a:r>
            <a:r>
              <a:rPr lang="en-US" sz="50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Summary</a:t>
            </a:r>
            <a:r>
              <a:rPr lang="en-US" sz="46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/>
            </a:r>
            <a:br>
              <a:rPr lang="en-US" sz="46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r>
              <a:rPr lang="en-US" sz="4600" dirty="0" smtClean="0">
                <a:solidFill>
                  <a:schemeClr val="accent1">
                    <a:lumMod val="75000"/>
                  </a:schemeClr>
                </a:solidFill>
              </a:rPr>
              <a:t>CDC 2018 Hurricane Florence Response</a:t>
            </a:r>
            <a:endParaRPr lang="en-US" sz="46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2726319"/>
              </p:ext>
            </p:extLst>
          </p:nvPr>
        </p:nvGraphicFramePr>
        <p:xfrm>
          <a:off x="6411686" y="1904942"/>
          <a:ext cx="5729514" cy="472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9514">
                  <a:extLst>
                    <a:ext uri="{9D8B030D-6E8A-4147-A177-3AD203B41FA5}">
                      <a16:colId xmlns:a16="http://schemas.microsoft.com/office/drawing/2014/main" val="387661506"/>
                    </a:ext>
                  </a:extLst>
                </a:gridCol>
              </a:tblGrid>
              <a:tr h="594957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Storm-related</a:t>
                      </a:r>
                      <a:r>
                        <a:rPr lang="en-US" sz="28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Mortality Tracking</a:t>
                      </a:r>
                    </a:p>
                    <a:p>
                      <a:r>
                        <a:rPr lang="en-US" sz="2400" b="0" i="1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(via Media Reports)</a:t>
                      </a:r>
                      <a:endParaRPr lang="en-US" sz="2400" b="0" i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1225771"/>
                  </a:ext>
                </a:extLst>
              </a:tr>
              <a:tr h="36675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CDC tracks possible storm-related deaths using media reports. This information is used within the CDC EOC for situational awareness and to guide communication messages to prevent additional injury, illness, and death.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kern="1200" dirty="0" smtClean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i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*Note:</a:t>
                      </a:r>
                      <a:r>
                        <a:rPr lang="en-US" sz="2200" i="1" kern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i="1" kern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these deaths do not represent the official Hurricane Florence mortality count for affected</a:t>
                      </a:r>
                      <a:r>
                        <a:rPr lang="en-US" sz="2200" i="1" kern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states. </a:t>
                      </a:r>
                      <a:endParaRPr lang="en-US" sz="2200" i="1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8464073"/>
                  </a:ext>
                </a:extLst>
              </a:tr>
            </a:tbl>
          </a:graphicData>
        </a:graphic>
      </p:graphicFrame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1171187752"/>
              </p:ext>
            </p:extLst>
          </p:nvPr>
        </p:nvGraphicFramePr>
        <p:xfrm>
          <a:off x="0" y="1904942"/>
          <a:ext cx="6690659" cy="4693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Subtitle 2"/>
          <p:cNvSpPr txBox="1">
            <a:spLocks/>
          </p:cNvSpPr>
          <p:nvPr/>
        </p:nvSpPr>
        <p:spPr>
          <a:xfrm>
            <a:off x="0" y="6497638"/>
            <a:ext cx="1860550" cy="3603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1400 9.18.2018</a:t>
            </a:r>
            <a:endParaRPr lang="en-US" sz="18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32862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313</Words>
  <Application>Microsoft Office PowerPoint</Application>
  <PresentationFormat>Widescreen</PresentationFormat>
  <Paragraphs>59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Epidemiology and Surveillance Summary CDC 2018 Hurricane Florence Response</vt:lpstr>
      <vt:lpstr>PowerPoint Presentation</vt:lpstr>
    </vt:vector>
  </TitlesOfParts>
  <Company>Centers for Disease Control and Prevention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Epidemiology and Surveillance Data CDC 2018 Hurricane Florence Response</dc:title>
  <dc:creator>Garcia, Macarena (CDC/OPHSS/CSELS/OD)</dc:creator>
  <cp:lastModifiedBy>Boehmer, Tegan K. (CDC/ONDIEH/NCEH)</cp:lastModifiedBy>
  <cp:revision>19</cp:revision>
  <dcterms:created xsi:type="dcterms:W3CDTF">2018-09-18T17:08:53Z</dcterms:created>
  <dcterms:modified xsi:type="dcterms:W3CDTF">2018-09-19T19:59:08Z</dcterms:modified>
</cp:coreProperties>
</file>