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96" r:id="rId4"/>
  </p:sldMasterIdLst>
  <p:notesMasterIdLst>
    <p:notesMasterId r:id="rId19"/>
  </p:notesMasterIdLst>
  <p:sldIdLst>
    <p:sldId id="275" r:id="rId5"/>
    <p:sldId id="273" r:id="rId6"/>
    <p:sldId id="277" r:id="rId7"/>
    <p:sldId id="278" r:id="rId8"/>
    <p:sldId id="279" r:id="rId9"/>
    <p:sldId id="280" r:id="rId10"/>
    <p:sldId id="283" r:id="rId11"/>
    <p:sldId id="284" r:id="rId12"/>
    <p:sldId id="282" r:id="rId13"/>
    <p:sldId id="287" r:id="rId14"/>
    <p:sldId id="288" r:id="rId15"/>
    <p:sldId id="286" r:id="rId16"/>
    <p:sldId id="281" r:id="rId17"/>
    <p:sldId id="260" r:id="rId18"/>
  </p:sldIdLst>
  <p:sldSz cx="9144000" cy="6858000" type="screen4x3"/>
  <p:notesSz cx="6858000" cy="9144000"/>
  <p:embeddedFontLst>
    <p:embeddedFont>
      <p:font typeface="Avenir" panose="020B0604020202020204"/>
      <p:regular r:id="rId20"/>
      <p:bold r:id="rId21"/>
    </p:embeddedFont>
    <p:embeddedFont>
      <p:font typeface="Avenir LT 45 Book" panose="020B0604020202020204" charset="0"/>
      <p:regular r:id="rId22"/>
      <p:italic r:id="rId23"/>
    </p:embeddedFont>
    <p:embeddedFont>
      <p:font typeface="Calibri" panose="020F0502020204030204" pitchFamily="34" charset="0"/>
      <p:regular r:id="rId24"/>
      <p:bold r:id="rId25"/>
      <p:italic r:id="rId26"/>
      <p:boldItalic r:id="rId27"/>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2754"/>
    <a:srgbClr val="101957"/>
    <a:srgbClr val="585543"/>
    <a:srgbClr val="E5E5E6"/>
    <a:srgbClr val="7DAED3"/>
    <a:srgbClr val="858C93"/>
    <a:srgbClr val="1B3473"/>
    <a:srgbClr val="F5D23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0920" autoAdjust="0"/>
  </p:normalViewPr>
  <p:slideViewPr>
    <p:cSldViewPr snapToGrid="0" snapToObjects="1">
      <p:cViewPr varScale="1">
        <p:scale>
          <a:sx n="46" d="100"/>
          <a:sy n="46" d="100"/>
        </p:scale>
        <p:origin x="2085" y="2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6.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5.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94025-D9F2-46C1-8ADF-76476DA25C76}" type="datetimeFigureOut">
              <a:rPr lang="en-US" smtClean="0"/>
              <a:t>9/11/2019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B7C84B-B3F4-4DBF-8A67-FCDF4C483B1C}" type="slidenum">
              <a:rPr lang="en-US" smtClean="0"/>
              <a:t>‹#›</a:t>
            </a:fld>
            <a:endParaRPr lang="en-US"/>
          </a:p>
        </p:txBody>
      </p:sp>
    </p:spTree>
    <p:extLst>
      <p:ext uri="{BB962C8B-B14F-4D97-AF65-F5344CB8AC3E}">
        <p14:creationId xmlns:p14="http://schemas.microsoft.com/office/powerpoint/2010/main" val="1033813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everyone. Hi everyone this is Alyaa with CSTE. </a:t>
            </a:r>
          </a:p>
          <a:p>
            <a:endParaRPr lang="en-US" dirty="0"/>
          </a:p>
          <a:p>
            <a:r>
              <a:rPr lang="en-US" dirty="0"/>
              <a:t>Hi everyone thanks for joining the call today and thank you for your interest in CSTE’s mentorship program.</a:t>
            </a:r>
          </a:p>
          <a:p>
            <a:r>
              <a:rPr lang="en-US" dirty="0"/>
              <a:t>Raise your hand if you’ve already submitted your application. </a:t>
            </a:r>
          </a:p>
          <a:p>
            <a:endParaRPr lang="en-US" dirty="0"/>
          </a:p>
        </p:txBody>
      </p:sp>
      <p:sp>
        <p:nvSpPr>
          <p:cNvPr id="4" name="Slide Number Placeholder 3"/>
          <p:cNvSpPr>
            <a:spLocks noGrp="1"/>
          </p:cNvSpPr>
          <p:nvPr>
            <p:ph type="sldNum" sz="quarter" idx="5"/>
          </p:nvPr>
        </p:nvSpPr>
        <p:spPr/>
        <p:txBody>
          <a:bodyPr/>
          <a:lstStyle/>
          <a:p>
            <a:fld id="{5EB7C84B-B3F4-4DBF-8A67-FCDF4C483B1C}" type="slidenum">
              <a:rPr lang="en-US" smtClean="0"/>
              <a:t>1</a:t>
            </a:fld>
            <a:endParaRPr lang="en-US"/>
          </a:p>
        </p:txBody>
      </p:sp>
    </p:spTree>
    <p:extLst>
      <p:ext uri="{BB962C8B-B14F-4D97-AF65-F5344CB8AC3E}">
        <p14:creationId xmlns:p14="http://schemas.microsoft.com/office/powerpoint/2010/main" val="3788471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B7C84B-B3F4-4DBF-8A67-FCDF4C483B1C}" type="slidenum">
              <a:rPr lang="en-US" smtClean="0"/>
              <a:t>12</a:t>
            </a:fld>
            <a:endParaRPr lang="en-US"/>
          </a:p>
        </p:txBody>
      </p:sp>
    </p:spTree>
    <p:extLst>
      <p:ext uri="{BB962C8B-B14F-4D97-AF65-F5344CB8AC3E}">
        <p14:creationId xmlns:p14="http://schemas.microsoft.com/office/powerpoint/2010/main" val="3706603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Feel free to send me an email </a:t>
            </a:r>
          </a:p>
        </p:txBody>
      </p:sp>
      <p:sp>
        <p:nvSpPr>
          <p:cNvPr id="4" name="Slide Number Placeholder 3"/>
          <p:cNvSpPr>
            <a:spLocks noGrp="1"/>
          </p:cNvSpPr>
          <p:nvPr>
            <p:ph type="sldNum" sz="quarter" idx="5"/>
          </p:nvPr>
        </p:nvSpPr>
        <p:spPr/>
        <p:txBody>
          <a:bodyPr/>
          <a:lstStyle/>
          <a:p>
            <a:fld id="{5EB7C84B-B3F4-4DBF-8A67-FCDF4C483B1C}" type="slidenum">
              <a:rPr lang="en-US" smtClean="0"/>
              <a:t>14</a:t>
            </a:fld>
            <a:endParaRPr lang="en-US"/>
          </a:p>
        </p:txBody>
      </p:sp>
    </p:spTree>
    <p:extLst>
      <p:ext uri="{BB962C8B-B14F-4D97-AF65-F5344CB8AC3E}">
        <p14:creationId xmlns:p14="http://schemas.microsoft.com/office/powerpoint/2010/main" val="1444526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Today’s call is being recorded. </a:t>
            </a:r>
          </a:p>
          <a:p>
            <a:r>
              <a:rPr lang="en-US" dirty="0"/>
              <a:t>Use </a:t>
            </a:r>
            <a:r>
              <a:rPr lang="en-US" dirty="0" err="1"/>
              <a:t>chatbox</a:t>
            </a:r>
            <a:r>
              <a:rPr lang="en-US" dirty="0"/>
              <a:t> we will have a good amount of time for </a:t>
            </a:r>
            <a:r>
              <a:rPr lang="en-US" dirty="0" err="1"/>
              <a:t>q&amp;a</a:t>
            </a:r>
            <a:endParaRPr lang="en-US" dirty="0"/>
          </a:p>
        </p:txBody>
      </p:sp>
      <p:sp>
        <p:nvSpPr>
          <p:cNvPr id="4" name="Slide Number Placeholder 3"/>
          <p:cNvSpPr>
            <a:spLocks noGrp="1"/>
          </p:cNvSpPr>
          <p:nvPr>
            <p:ph type="sldNum" sz="quarter" idx="5"/>
          </p:nvPr>
        </p:nvSpPr>
        <p:spPr/>
        <p:txBody>
          <a:bodyPr/>
          <a:lstStyle/>
          <a:p>
            <a:fld id="{5EB7C84B-B3F4-4DBF-8A67-FCDF4C483B1C}" type="slidenum">
              <a:rPr lang="en-US" smtClean="0"/>
              <a:t>2</a:t>
            </a:fld>
            <a:endParaRPr lang="en-US"/>
          </a:p>
        </p:txBody>
      </p:sp>
    </p:spTree>
    <p:extLst>
      <p:ext uri="{BB962C8B-B14F-4D97-AF65-F5344CB8AC3E}">
        <p14:creationId xmlns:p14="http://schemas.microsoft.com/office/powerpoint/2010/main" val="1304997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Address your questions and concerns regarding participating as a mentor. We also have </a:t>
            </a:r>
            <a:r>
              <a:rPr lang="en-US" sz="1200" kern="1200" dirty="0">
                <a:solidFill>
                  <a:schemeClr val="tx1"/>
                </a:solidFill>
                <a:effectLst/>
                <a:latin typeface="+mn-lt"/>
                <a:ea typeface="+mn-ea"/>
                <a:cs typeface="+mn-cs"/>
              </a:rPr>
              <a:t>Anne Zener, Jon Rosenberg , Cody Custis on the call who have all participated in the program as mentors and have volunteered their time to help answer your questions. </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My review of the program should only take about 10 minutes and then we’ll move on to some Q&amp;A with our panel of previous mentors. </a:t>
            </a:r>
          </a:p>
          <a:p>
            <a:endParaRPr lang="en-US" dirty="0"/>
          </a:p>
        </p:txBody>
      </p:sp>
      <p:sp>
        <p:nvSpPr>
          <p:cNvPr id="4" name="Slide Number Placeholder 3"/>
          <p:cNvSpPr>
            <a:spLocks noGrp="1"/>
          </p:cNvSpPr>
          <p:nvPr>
            <p:ph type="sldNum" sz="quarter" idx="5"/>
          </p:nvPr>
        </p:nvSpPr>
        <p:spPr/>
        <p:txBody>
          <a:bodyPr/>
          <a:lstStyle/>
          <a:p>
            <a:fld id="{5EB7C84B-B3F4-4DBF-8A67-FCDF4C483B1C}" type="slidenum">
              <a:rPr lang="en-US" smtClean="0"/>
              <a:t>3</a:t>
            </a:fld>
            <a:endParaRPr lang="en-US"/>
          </a:p>
        </p:txBody>
      </p:sp>
    </p:spTree>
    <p:extLst>
      <p:ext uri="{BB962C8B-B14F-4D97-AF65-F5344CB8AC3E}">
        <p14:creationId xmlns:p14="http://schemas.microsoft.com/office/powerpoint/2010/main" val="92726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provide webinars focused on professional development and these are hosted by the early career professionals workgroup. We’ll have one in the fall and potentially 2 in the spring</a:t>
            </a:r>
          </a:p>
          <a:p>
            <a:endParaRPr lang="en-US" dirty="0"/>
          </a:p>
          <a:p>
            <a:r>
              <a:rPr lang="en-US" dirty="0"/>
              <a:t>Implementation intention which will help the mentee plan their professional development beyond the program</a:t>
            </a:r>
          </a:p>
          <a:p>
            <a:endParaRPr lang="en-US" dirty="0"/>
          </a:p>
          <a:p>
            <a:r>
              <a:rPr lang="en-US" dirty="0"/>
              <a:t>So all of these tasks can take place during what we call activities, so we encourage mentors and mentees to meet virtually monthly during the program. </a:t>
            </a:r>
          </a:p>
          <a:p>
            <a:endParaRPr lang="en-US" dirty="0"/>
          </a:p>
          <a:p>
            <a:r>
              <a:rPr lang="en-US" dirty="0"/>
              <a:t>CSTE will send monthly newsletters which may have some discussion topics, articles, it will provide any of the tasks when applicable. </a:t>
            </a:r>
          </a:p>
          <a:p>
            <a:endParaRPr lang="en-US" dirty="0"/>
          </a:p>
          <a:p>
            <a:endParaRPr lang="en-US" dirty="0"/>
          </a:p>
          <a:p>
            <a:r>
              <a:rPr lang="en-US" dirty="0"/>
              <a:t>Self-assessment- working style and communication style survey</a:t>
            </a:r>
          </a:p>
          <a:p>
            <a:r>
              <a:rPr lang="en-US" dirty="0"/>
              <a:t>Goal setting- setting those ground rules for the mentor mentee relationship and expectations for the program </a:t>
            </a:r>
          </a:p>
          <a:p>
            <a:r>
              <a:rPr lang="en-US" dirty="0"/>
              <a:t>Professional development GPSR – goals, people, stretch, and reflection… so its looking at if you have identified career goals, have people around you that support your development, take on assignments that stretch you to develop in different areas, and whether you built time into your work to reflect on </a:t>
            </a:r>
            <a:r>
              <a:rPr lang="en-US" dirty="0" err="1"/>
              <a:t>whats</a:t>
            </a:r>
            <a:r>
              <a:rPr lang="en-US" dirty="0"/>
              <a:t> working and what isn’t. so a worksheet that allows you to score those areas and see where you can improve. </a:t>
            </a:r>
          </a:p>
          <a:p>
            <a:r>
              <a:rPr lang="en-US" dirty="0"/>
              <a:t>Values- identifying and reflecting on some of those values that guide you in your work</a:t>
            </a:r>
          </a:p>
          <a:p>
            <a:r>
              <a:rPr lang="en-US" dirty="0"/>
              <a:t>Implementation – setting goals and laying out that plan for how to continue professional development upon termination of the program. </a:t>
            </a:r>
          </a:p>
          <a:p>
            <a:endParaRPr lang="en-US" dirty="0"/>
          </a:p>
          <a:p>
            <a:endParaRPr lang="en-US" dirty="0"/>
          </a:p>
        </p:txBody>
      </p:sp>
      <p:sp>
        <p:nvSpPr>
          <p:cNvPr id="4" name="Slide Number Placeholder 3"/>
          <p:cNvSpPr>
            <a:spLocks noGrp="1"/>
          </p:cNvSpPr>
          <p:nvPr>
            <p:ph type="sldNum" sz="quarter" idx="5"/>
          </p:nvPr>
        </p:nvSpPr>
        <p:spPr/>
        <p:txBody>
          <a:bodyPr/>
          <a:lstStyle/>
          <a:p>
            <a:fld id="{5EB7C84B-B3F4-4DBF-8A67-FCDF4C483B1C}" type="slidenum">
              <a:rPr lang="en-US" smtClean="0"/>
              <a:t>5</a:t>
            </a:fld>
            <a:endParaRPr lang="en-US"/>
          </a:p>
        </p:txBody>
      </p:sp>
    </p:spTree>
    <p:extLst>
      <p:ext uri="{BB962C8B-B14F-4D97-AF65-F5344CB8AC3E}">
        <p14:creationId xmlns:p14="http://schemas.microsoft.com/office/powerpoint/2010/main" val="1828281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Broad mentor requirements. 5 years work experience and masters or higher and work in public health. We can be pretty flexible in terms of your employer.  State or local… school of public health, or federal partners. </a:t>
            </a:r>
          </a:p>
          <a:p>
            <a:endParaRPr lang="en-US" dirty="0"/>
          </a:p>
          <a:p>
            <a:r>
              <a:rPr lang="en-US" dirty="0"/>
              <a:t>Complete the activities to discuss them with the mentees so that you’re able to engage and compare your responses </a:t>
            </a:r>
            <a:r>
              <a:rPr lang="en-US" dirty="0" err="1"/>
              <a:t>fromyour</a:t>
            </a:r>
            <a:r>
              <a:rPr lang="en-US" dirty="0"/>
              <a:t>  different perspectives</a:t>
            </a:r>
          </a:p>
          <a:p>
            <a:endParaRPr lang="en-US" dirty="0"/>
          </a:p>
          <a:p>
            <a:r>
              <a:rPr lang="en-US" dirty="0"/>
              <a:t>Participate in webinars as you are able. </a:t>
            </a:r>
          </a:p>
        </p:txBody>
      </p:sp>
      <p:sp>
        <p:nvSpPr>
          <p:cNvPr id="4" name="Slide Number Placeholder 3"/>
          <p:cNvSpPr>
            <a:spLocks noGrp="1"/>
          </p:cNvSpPr>
          <p:nvPr>
            <p:ph type="sldNum" sz="quarter" idx="5"/>
          </p:nvPr>
        </p:nvSpPr>
        <p:spPr/>
        <p:txBody>
          <a:bodyPr/>
          <a:lstStyle/>
          <a:p>
            <a:fld id="{5EB7C84B-B3F4-4DBF-8A67-FCDF4C483B1C}" type="slidenum">
              <a:rPr lang="en-US" smtClean="0"/>
              <a:t>6</a:t>
            </a:fld>
            <a:endParaRPr lang="en-US"/>
          </a:p>
        </p:txBody>
      </p:sp>
    </p:spTree>
    <p:extLst>
      <p:ext uri="{BB962C8B-B14F-4D97-AF65-F5344CB8AC3E}">
        <p14:creationId xmlns:p14="http://schemas.microsoft.com/office/powerpoint/2010/main" val="2140047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match individually based on each application. Program expectations = this year focus on if people are interested in working on a specific project or deliverable together. </a:t>
            </a:r>
          </a:p>
          <a:p>
            <a:endParaRPr lang="en-US" dirty="0"/>
          </a:p>
          <a:p>
            <a:r>
              <a:rPr lang="en-US" dirty="0"/>
              <a:t>We will ask in the application about your expertise and strength not to determine your eligibility but to help match you with the mentees expectations. </a:t>
            </a:r>
          </a:p>
        </p:txBody>
      </p:sp>
      <p:sp>
        <p:nvSpPr>
          <p:cNvPr id="4" name="Slide Number Placeholder 3"/>
          <p:cNvSpPr>
            <a:spLocks noGrp="1"/>
          </p:cNvSpPr>
          <p:nvPr>
            <p:ph type="sldNum" sz="quarter" idx="5"/>
          </p:nvPr>
        </p:nvSpPr>
        <p:spPr/>
        <p:txBody>
          <a:bodyPr/>
          <a:lstStyle/>
          <a:p>
            <a:fld id="{5EB7C84B-B3F4-4DBF-8A67-FCDF4C483B1C}" type="slidenum">
              <a:rPr lang="en-US" smtClean="0"/>
              <a:t>7</a:t>
            </a:fld>
            <a:endParaRPr lang="en-US"/>
          </a:p>
        </p:txBody>
      </p:sp>
    </p:spTree>
    <p:extLst>
      <p:ext uri="{BB962C8B-B14F-4D97-AF65-F5344CB8AC3E}">
        <p14:creationId xmlns:p14="http://schemas.microsoft.com/office/powerpoint/2010/main" val="271179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mentees to understand who you would be paired with are early career professionals or current student. </a:t>
            </a:r>
          </a:p>
          <a:p>
            <a:r>
              <a:rPr lang="en-US" dirty="0"/>
              <a:t>We’re looking for mentees who’s application demonstrates a high level of motivation and clear goals for the program.</a:t>
            </a:r>
          </a:p>
        </p:txBody>
      </p:sp>
      <p:sp>
        <p:nvSpPr>
          <p:cNvPr id="4" name="Slide Number Placeholder 3"/>
          <p:cNvSpPr>
            <a:spLocks noGrp="1"/>
          </p:cNvSpPr>
          <p:nvPr>
            <p:ph type="sldNum" sz="quarter" idx="5"/>
          </p:nvPr>
        </p:nvSpPr>
        <p:spPr/>
        <p:txBody>
          <a:bodyPr/>
          <a:lstStyle/>
          <a:p>
            <a:fld id="{5EB7C84B-B3F4-4DBF-8A67-FCDF4C483B1C}" type="slidenum">
              <a:rPr lang="en-US" smtClean="0"/>
              <a:t>8</a:t>
            </a:fld>
            <a:endParaRPr lang="en-US"/>
          </a:p>
        </p:txBody>
      </p:sp>
    </p:spTree>
    <p:extLst>
      <p:ext uri="{BB962C8B-B14F-4D97-AF65-F5344CB8AC3E}">
        <p14:creationId xmlns:p14="http://schemas.microsoft.com/office/powerpoint/2010/main" val="3082309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B7C84B-B3F4-4DBF-8A67-FCDF4C483B1C}" type="slidenum">
              <a:rPr lang="en-US" smtClean="0"/>
              <a:t>10</a:t>
            </a:fld>
            <a:endParaRPr lang="en-US"/>
          </a:p>
        </p:txBody>
      </p:sp>
    </p:spTree>
    <p:extLst>
      <p:ext uri="{BB962C8B-B14F-4D97-AF65-F5344CB8AC3E}">
        <p14:creationId xmlns:p14="http://schemas.microsoft.com/office/powerpoint/2010/main" val="3659193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B7C84B-B3F4-4DBF-8A67-FCDF4C483B1C}" type="slidenum">
              <a:rPr lang="en-US" smtClean="0"/>
              <a:t>11</a:t>
            </a:fld>
            <a:endParaRPr lang="en-US"/>
          </a:p>
        </p:txBody>
      </p:sp>
    </p:spTree>
    <p:extLst>
      <p:ext uri="{BB962C8B-B14F-4D97-AF65-F5344CB8AC3E}">
        <p14:creationId xmlns:p14="http://schemas.microsoft.com/office/powerpoint/2010/main" val="41656893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titleslide-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Subtitle 2"/>
          <p:cNvSpPr>
            <a:spLocks noGrp="1"/>
          </p:cNvSpPr>
          <p:nvPr>
            <p:ph type="subTitle" idx="1" hasCustomPrompt="1"/>
          </p:nvPr>
        </p:nvSpPr>
        <p:spPr>
          <a:xfrm>
            <a:off x="457200" y="1558549"/>
            <a:ext cx="6400800" cy="1752600"/>
          </a:xfrm>
        </p:spPr>
        <p:txBody>
          <a:bodyPr/>
          <a:lstStyle>
            <a:lvl1pPr marL="0" indent="0" algn="l">
              <a:buNone/>
              <a:defRPr sz="3200">
                <a:solidFill>
                  <a:schemeClr val="tx1">
                    <a:tint val="75000"/>
                  </a:schemeClr>
                </a:solidFill>
                <a:latin typeface="Avenir LT 45 Book" panose="02000503020000020003"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z="2800" dirty="0">
                <a:solidFill>
                  <a:schemeClr val="tx1">
                    <a:lumMod val="65000"/>
                    <a:lumOff val="35000"/>
                  </a:schemeClr>
                </a:solidFill>
                <a:latin typeface="Avenir" panose="02000503040000020003" pitchFamily="2" charset="0"/>
                <a:cs typeface="Arial-Mdm-FC"/>
              </a:rPr>
              <a:t>Subtitle goes here. Note: please use </a:t>
            </a:r>
            <a:r>
              <a:rPr lang="en-US" sz="2800" dirty="0" err="1">
                <a:solidFill>
                  <a:schemeClr val="tx1">
                    <a:lumMod val="65000"/>
                    <a:lumOff val="35000"/>
                  </a:schemeClr>
                </a:solidFill>
                <a:latin typeface="Avenir" panose="02000503040000020003" pitchFamily="2" charset="0"/>
                <a:cs typeface="Arial-Mdm-FC"/>
              </a:rPr>
              <a:t>Avenir</a:t>
            </a:r>
            <a:r>
              <a:rPr lang="en-US" sz="2800" dirty="0">
                <a:solidFill>
                  <a:schemeClr val="tx1">
                    <a:lumMod val="65000"/>
                    <a:lumOff val="35000"/>
                  </a:schemeClr>
                </a:solidFill>
                <a:latin typeface="Avenir" panose="02000503040000020003" pitchFamily="2" charset="0"/>
                <a:cs typeface="Arial-Mdm-FC"/>
              </a:rPr>
              <a:t> book font</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28033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lvl1pPr>
              <a:defRPr>
                <a:solidFill>
                  <a:srgbClr val="101957"/>
                </a:solidFill>
                <a:latin typeface="Avenir LT 45 Book" panose="02000503020000020003" pitchFamily="2" charset="0"/>
              </a:defRPr>
            </a:lvl1pPr>
            <a:lvl2pPr>
              <a:defRPr>
                <a:solidFill>
                  <a:srgbClr val="101957"/>
                </a:solidFill>
                <a:latin typeface="Avenir LT 45 Book" panose="02000503020000020003" pitchFamily="2" charset="0"/>
              </a:defRPr>
            </a:lvl2pPr>
            <a:lvl3pPr>
              <a:defRPr>
                <a:solidFill>
                  <a:srgbClr val="101957"/>
                </a:solidFill>
                <a:latin typeface="Avenir LT 45 Book" panose="02000503020000020003" pitchFamily="2" charset="0"/>
              </a:defRPr>
            </a:lvl3pPr>
            <a:lvl4pPr>
              <a:defRPr>
                <a:solidFill>
                  <a:srgbClr val="101957"/>
                </a:solidFill>
                <a:latin typeface="Avenir LT 45 Book" panose="02000503020000020003" pitchFamily="2" charset="0"/>
              </a:defRPr>
            </a:lvl4pPr>
            <a:lvl5pPr>
              <a:defRPr>
                <a:solidFill>
                  <a:srgbClr val="101957"/>
                </a:solidFill>
                <a:latin typeface="Avenir LT 45 Book" panose="02000503020000020003"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p:cNvSpPr>
            <a:spLocks noGrp="1"/>
          </p:cNvSpPr>
          <p:nvPr>
            <p:ph type="ctrTitle"/>
          </p:nvPr>
        </p:nvSpPr>
        <p:spPr>
          <a:xfrm>
            <a:off x="381000" y="328083"/>
            <a:ext cx="6064250" cy="698500"/>
          </a:xfrm>
        </p:spPr>
        <p:txBody>
          <a:bodyPr>
            <a:normAutofit/>
          </a:bodyPr>
          <a:lstStyle>
            <a:lvl1pPr>
              <a:defRPr>
                <a:latin typeface="Avenir LT 45 Book" panose="02000503020000020003" pitchFamily="2" charset="0"/>
              </a:defRPr>
            </a:lvl1pPr>
          </a:lstStyle>
          <a:p>
            <a:pPr algn="l">
              <a:lnSpc>
                <a:spcPct val="80000"/>
              </a:lnSpc>
            </a:pPr>
            <a:r>
              <a:rPr lang="en-US" sz="4000" dirty="0">
                <a:solidFill>
                  <a:srgbClr val="101957"/>
                </a:solidFill>
                <a:latin typeface="Avenir" panose="02000503040000020003" pitchFamily="2" charset="0"/>
              </a:rPr>
              <a:t>Click to edit Master title style</a:t>
            </a:r>
            <a:endParaRPr lang="en-US" sz="4000" dirty="0">
              <a:solidFill>
                <a:srgbClr val="101957"/>
              </a:solidFill>
              <a:latin typeface="Avenir" panose="02000503040000020003" pitchFamily="2" charset="0"/>
              <a:cs typeface="Arial-Mdm-FC"/>
            </a:endParaRPr>
          </a:p>
        </p:txBody>
      </p:sp>
    </p:spTree>
    <p:extLst>
      <p:ext uri="{BB962C8B-B14F-4D97-AF65-F5344CB8AC3E}">
        <p14:creationId xmlns:p14="http://schemas.microsoft.com/office/powerpoint/2010/main" val="369117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a:solidFill>
                  <a:srgbClr val="101957"/>
                </a:solidFill>
                <a:latin typeface="Avenir LT 45 Book" panose="02000503020000020003" pitchFamily="2"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a:solidFill>
                  <a:srgbClr val="101957"/>
                </a:solidFill>
                <a:latin typeface="Avenir LT 45 Book" panose="02000503020000020003" pitchFamily="2" charset="0"/>
              </a:defRPr>
            </a:lvl1pPr>
            <a:lvl2pPr>
              <a:defRPr>
                <a:solidFill>
                  <a:srgbClr val="101957"/>
                </a:solidFill>
                <a:latin typeface="Avenir LT 45 Book" panose="02000503020000020003" pitchFamily="2" charset="0"/>
              </a:defRPr>
            </a:lvl2pPr>
            <a:lvl3pPr>
              <a:defRPr>
                <a:solidFill>
                  <a:srgbClr val="101957"/>
                </a:solidFill>
                <a:latin typeface="Avenir LT 45 Book" panose="02000503020000020003" pitchFamily="2" charset="0"/>
              </a:defRPr>
            </a:lvl3pPr>
            <a:lvl4pPr>
              <a:defRPr>
                <a:solidFill>
                  <a:srgbClr val="101957"/>
                </a:solidFill>
                <a:latin typeface="Avenir LT 45 Book" panose="02000503020000020003" pitchFamily="2" charset="0"/>
              </a:defRPr>
            </a:lvl4pPr>
            <a:lvl5pPr>
              <a:defRPr>
                <a:solidFill>
                  <a:srgbClr val="101957"/>
                </a:solidFill>
                <a:latin typeface="Avenir LT 45 Book" panose="02000503020000020003"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32179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header-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title" hasCustomPrompt="1"/>
          </p:nvPr>
        </p:nvSpPr>
        <p:spPr>
          <a:xfrm>
            <a:off x="457200" y="170482"/>
            <a:ext cx="8229600" cy="1030638"/>
          </a:xfrm>
        </p:spPr>
        <p:txBody>
          <a:bodyPr/>
          <a:lstStyle>
            <a:lvl1pPr algn="l">
              <a:defRPr sz="4400"/>
            </a:lvl1pPr>
          </a:lstStyle>
          <a:p>
            <a:r>
              <a:rPr lang="en-US" sz="4000" dirty="0">
                <a:solidFill>
                  <a:srgbClr val="101957"/>
                </a:solidFill>
                <a:latin typeface="Avenir" panose="02000503040000020003" pitchFamily="2" charset="0"/>
                <a:cs typeface="Arial-Mdm-FC"/>
              </a:rPr>
              <a:t>Section Header</a:t>
            </a:r>
            <a:endParaRPr lang="en-US" dirty="0"/>
          </a:p>
        </p:txBody>
      </p:sp>
      <p:sp>
        <p:nvSpPr>
          <p:cNvPr id="6" name="Text Placeholder 5"/>
          <p:cNvSpPr>
            <a:spLocks noGrp="1"/>
          </p:cNvSpPr>
          <p:nvPr>
            <p:ph type="body" sz="quarter" idx="10"/>
          </p:nvPr>
        </p:nvSpPr>
        <p:spPr>
          <a:xfrm>
            <a:off x="170482" y="1336977"/>
            <a:ext cx="8849694" cy="474632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82153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SectionSlide1-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 Placeholder 2"/>
          <p:cNvSpPr>
            <a:spLocks noGrp="1"/>
          </p:cNvSpPr>
          <p:nvPr>
            <p:ph type="body" sz="quarter" idx="10" hasCustomPrompt="1"/>
          </p:nvPr>
        </p:nvSpPr>
        <p:spPr>
          <a:xfrm>
            <a:off x="2851150" y="2592279"/>
            <a:ext cx="6115050" cy="906463"/>
          </a:xfrm>
        </p:spPr>
        <p:txBody>
          <a:bodyPr anchor="ctr">
            <a:normAutofit/>
          </a:bodyPr>
          <a:lstStyle>
            <a:lvl1pPr marL="0" indent="0" algn="ctr">
              <a:buNone/>
              <a:defRPr sz="3600" baseline="0">
                <a:solidFill>
                  <a:schemeClr val="bg1"/>
                </a:solidFill>
              </a:defRPr>
            </a:lvl1pPr>
          </a:lstStyle>
          <a:p>
            <a:pPr lvl="0"/>
            <a:r>
              <a:rPr lang="en-US" dirty="0"/>
              <a:t>Insert Title Here</a:t>
            </a:r>
          </a:p>
        </p:txBody>
      </p:sp>
    </p:spTree>
    <p:extLst>
      <p:ext uri="{BB962C8B-B14F-4D97-AF65-F5344CB8AC3E}">
        <p14:creationId xmlns:p14="http://schemas.microsoft.com/office/powerpoint/2010/main" val="3331059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rgbClr val="101957"/>
                </a:solidFill>
                <a:latin typeface="Avenir" panose="02000503040000020003"/>
              </a:defRPr>
            </a:lvl1pPr>
            <a:lvl2pPr>
              <a:defRPr sz="2400">
                <a:solidFill>
                  <a:srgbClr val="101957"/>
                </a:solidFill>
                <a:latin typeface="Avenir" panose="02000503040000020003"/>
              </a:defRPr>
            </a:lvl2pPr>
            <a:lvl3pPr>
              <a:defRPr sz="2000">
                <a:solidFill>
                  <a:srgbClr val="101957"/>
                </a:solidFill>
                <a:latin typeface="Avenir" panose="02000503040000020003"/>
              </a:defRPr>
            </a:lvl3pPr>
            <a:lvl4pPr>
              <a:defRPr sz="1800">
                <a:solidFill>
                  <a:srgbClr val="101957"/>
                </a:solidFill>
                <a:latin typeface="Avenir" panose="02000503040000020003"/>
              </a:defRPr>
            </a:lvl4pPr>
            <a:lvl5pPr>
              <a:defRPr sz="1800">
                <a:solidFill>
                  <a:srgbClr val="101957"/>
                </a:solidFill>
                <a:latin typeface="Avenir" panose="02000503040000020003"/>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101957"/>
                </a:solidFill>
                <a:latin typeface="Avenir" panose="02000503040000020003"/>
              </a:defRPr>
            </a:lvl1pPr>
            <a:lvl2pPr>
              <a:defRPr sz="2400">
                <a:solidFill>
                  <a:srgbClr val="101957"/>
                </a:solidFill>
                <a:latin typeface="Avenir" panose="02000503040000020003"/>
              </a:defRPr>
            </a:lvl2pPr>
            <a:lvl3pPr>
              <a:defRPr sz="2000">
                <a:solidFill>
                  <a:srgbClr val="101957"/>
                </a:solidFill>
                <a:latin typeface="Avenir" panose="02000503040000020003"/>
              </a:defRPr>
            </a:lvl3pPr>
            <a:lvl4pPr>
              <a:defRPr sz="1800">
                <a:solidFill>
                  <a:srgbClr val="101957"/>
                </a:solidFill>
                <a:latin typeface="Avenir" panose="02000503040000020003"/>
              </a:defRPr>
            </a:lvl4pPr>
            <a:lvl5pPr>
              <a:defRPr sz="1800">
                <a:solidFill>
                  <a:srgbClr val="101957"/>
                </a:solidFill>
                <a:latin typeface="Avenir" panose="02000503040000020003"/>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ctrTitle"/>
          </p:nvPr>
        </p:nvSpPr>
        <p:spPr>
          <a:xfrm>
            <a:off x="381000" y="328083"/>
            <a:ext cx="6064250" cy="698500"/>
          </a:xfrm>
        </p:spPr>
        <p:txBody>
          <a:bodyPr>
            <a:normAutofit/>
          </a:bodyPr>
          <a:lstStyle/>
          <a:p>
            <a:pPr algn="l">
              <a:lnSpc>
                <a:spcPct val="80000"/>
              </a:lnSpc>
            </a:pPr>
            <a:r>
              <a:rPr lang="en-US" sz="4000">
                <a:solidFill>
                  <a:srgbClr val="101957"/>
                </a:solidFill>
                <a:latin typeface="Avenir" panose="02000503040000020003" pitchFamily="2" charset="0"/>
              </a:rPr>
              <a:t>Click to edit Master title style</a:t>
            </a:r>
            <a:endParaRPr lang="en-US" sz="4000" dirty="0">
              <a:solidFill>
                <a:srgbClr val="101957"/>
              </a:solidFill>
              <a:latin typeface="Avenir" panose="02000503040000020003" pitchFamily="2" charset="0"/>
              <a:cs typeface="Arial-Mdm-FC"/>
            </a:endParaRPr>
          </a:p>
        </p:txBody>
      </p:sp>
    </p:spTree>
    <p:extLst>
      <p:ext uri="{BB962C8B-B14F-4D97-AF65-F5344CB8AC3E}">
        <p14:creationId xmlns:p14="http://schemas.microsoft.com/office/powerpoint/2010/main" val="1570266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101957"/>
                </a:solidFill>
                <a:latin typeface="Avenir" panose="02000503040000020003"/>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rgbClr val="101957"/>
                </a:solidFill>
                <a:latin typeface="Avenir" panose="02000503040000020003"/>
              </a:defRPr>
            </a:lvl1pPr>
            <a:lvl2pPr>
              <a:defRPr sz="2000">
                <a:solidFill>
                  <a:srgbClr val="101957"/>
                </a:solidFill>
                <a:latin typeface="Avenir" panose="02000503040000020003"/>
              </a:defRPr>
            </a:lvl2pPr>
            <a:lvl3pPr>
              <a:defRPr sz="1800">
                <a:solidFill>
                  <a:srgbClr val="101957"/>
                </a:solidFill>
                <a:latin typeface="Avenir" panose="02000503040000020003"/>
              </a:defRPr>
            </a:lvl3pPr>
            <a:lvl4pPr>
              <a:defRPr sz="1600">
                <a:solidFill>
                  <a:srgbClr val="101957"/>
                </a:solidFill>
                <a:latin typeface="Avenir" panose="02000503040000020003"/>
              </a:defRPr>
            </a:lvl4pPr>
            <a:lvl5pPr>
              <a:defRPr sz="1600">
                <a:solidFill>
                  <a:srgbClr val="101957"/>
                </a:solidFill>
                <a:latin typeface="Avenir" panose="02000503040000020003"/>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101957"/>
                </a:solidFill>
                <a:latin typeface="Avenir" panose="02000503040000020003"/>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rgbClr val="101957"/>
                </a:solidFill>
                <a:latin typeface="Avenir" panose="02000503040000020003"/>
              </a:defRPr>
            </a:lvl1pPr>
            <a:lvl2pPr>
              <a:defRPr sz="2000">
                <a:solidFill>
                  <a:srgbClr val="101957"/>
                </a:solidFill>
                <a:latin typeface="Avenir" panose="02000503040000020003"/>
              </a:defRPr>
            </a:lvl2pPr>
            <a:lvl3pPr>
              <a:defRPr sz="1800">
                <a:solidFill>
                  <a:srgbClr val="101957"/>
                </a:solidFill>
                <a:latin typeface="Avenir" panose="02000503040000020003"/>
              </a:defRPr>
            </a:lvl3pPr>
            <a:lvl4pPr>
              <a:defRPr sz="1600">
                <a:solidFill>
                  <a:srgbClr val="101957"/>
                </a:solidFill>
                <a:latin typeface="Avenir" panose="02000503040000020003"/>
              </a:defRPr>
            </a:lvl4pPr>
            <a:lvl5pPr>
              <a:defRPr sz="1600">
                <a:solidFill>
                  <a:srgbClr val="101957"/>
                </a:solidFill>
                <a:latin typeface="Avenir" panose="02000503040000020003"/>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p:cNvSpPr>
            <a:spLocks noGrp="1"/>
          </p:cNvSpPr>
          <p:nvPr>
            <p:ph type="ctrTitle"/>
          </p:nvPr>
        </p:nvSpPr>
        <p:spPr>
          <a:xfrm>
            <a:off x="381000" y="328083"/>
            <a:ext cx="6064250" cy="698500"/>
          </a:xfrm>
        </p:spPr>
        <p:txBody>
          <a:bodyPr>
            <a:normAutofit/>
          </a:bodyPr>
          <a:lstStyle/>
          <a:p>
            <a:pPr algn="l">
              <a:lnSpc>
                <a:spcPct val="80000"/>
              </a:lnSpc>
            </a:pPr>
            <a:r>
              <a:rPr lang="en-US" sz="4000">
                <a:solidFill>
                  <a:srgbClr val="101957"/>
                </a:solidFill>
                <a:latin typeface="Avenir" panose="02000503040000020003" pitchFamily="2" charset="0"/>
              </a:rPr>
              <a:t>Click to edit Master title style</a:t>
            </a:r>
            <a:endParaRPr lang="en-US" sz="4000" dirty="0">
              <a:solidFill>
                <a:srgbClr val="101957"/>
              </a:solidFill>
              <a:latin typeface="Avenir" panose="02000503040000020003" pitchFamily="2" charset="0"/>
              <a:cs typeface="Arial-Mdm-FC"/>
            </a:endParaRPr>
          </a:p>
        </p:txBody>
      </p:sp>
    </p:spTree>
    <p:extLst>
      <p:ext uri="{BB962C8B-B14F-4D97-AF65-F5344CB8AC3E}">
        <p14:creationId xmlns:p14="http://schemas.microsoft.com/office/powerpoint/2010/main" val="2593538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ctrTitle"/>
          </p:nvPr>
        </p:nvSpPr>
        <p:spPr>
          <a:xfrm>
            <a:off x="381000" y="328083"/>
            <a:ext cx="6064250" cy="698500"/>
          </a:xfrm>
        </p:spPr>
        <p:txBody>
          <a:bodyPr>
            <a:normAutofit/>
          </a:bodyPr>
          <a:lstStyle/>
          <a:p>
            <a:pPr algn="l">
              <a:lnSpc>
                <a:spcPct val="80000"/>
              </a:lnSpc>
            </a:pPr>
            <a:r>
              <a:rPr lang="en-US" sz="4000">
                <a:solidFill>
                  <a:srgbClr val="101957"/>
                </a:solidFill>
                <a:latin typeface="Avenir" panose="02000503040000020003" pitchFamily="2" charset="0"/>
              </a:rPr>
              <a:t>Click to edit Master title style</a:t>
            </a:r>
            <a:endParaRPr lang="en-US" sz="4000" dirty="0">
              <a:solidFill>
                <a:srgbClr val="101957"/>
              </a:solidFill>
              <a:latin typeface="Avenir" panose="02000503040000020003" pitchFamily="2" charset="0"/>
              <a:cs typeface="Arial-Mdm-FC"/>
            </a:endParaRPr>
          </a:p>
        </p:txBody>
      </p:sp>
    </p:spTree>
    <p:extLst>
      <p:ext uri="{BB962C8B-B14F-4D97-AF65-F5344CB8AC3E}">
        <p14:creationId xmlns:p14="http://schemas.microsoft.com/office/powerpoint/2010/main" val="1539672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Picture 6" descr="ConcludingSlide-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extBox 7"/>
          <p:cNvSpPr txBox="1"/>
          <p:nvPr userDrawn="1"/>
        </p:nvSpPr>
        <p:spPr>
          <a:xfrm>
            <a:off x="5609166" y="4808341"/>
            <a:ext cx="3280833" cy="1815882"/>
          </a:xfrm>
          <a:prstGeom prst="rect">
            <a:avLst/>
          </a:prstGeom>
          <a:noFill/>
        </p:spPr>
        <p:txBody>
          <a:bodyPr wrap="square" rtlCol="0">
            <a:spAutoFit/>
          </a:bodyPr>
          <a:lstStyle/>
          <a:p>
            <a:pPr algn="r"/>
            <a:r>
              <a:rPr lang="en-US" sz="1600" dirty="0">
                <a:solidFill>
                  <a:srgbClr val="152754"/>
                </a:solidFill>
                <a:latin typeface="Avenir" panose="02000503040000020003" pitchFamily="2" charset="0"/>
                <a:cs typeface="Arial-Mdm-FC"/>
              </a:rPr>
              <a:t>CSTE National Office</a:t>
            </a:r>
          </a:p>
          <a:p>
            <a:pPr algn="r"/>
            <a:r>
              <a:rPr lang="en-US" sz="1300" dirty="0">
                <a:solidFill>
                  <a:schemeClr val="tx1">
                    <a:lumMod val="65000"/>
                    <a:lumOff val="35000"/>
                  </a:schemeClr>
                </a:solidFill>
                <a:latin typeface="Avenir" panose="02000503040000020003" pitchFamily="2" charset="0"/>
                <a:cs typeface="Arial-Lgt-FC"/>
              </a:rPr>
              <a:t>2872 Woodcock Boulevard, Suite 250</a:t>
            </a:r>
          </a:p>
          <a:p>
            <a:pPr algn="r"/>
            <a:r>
              <a:rPr lang="en-US" sz="1300" dirty="0">
                <a:solidFill>
                  <a:schemeClr val="tx1">
                    <a:lumMod val="65000"/>
                    <a:lumOff val="35000"/>
                  </a:schemeClr>
                </a:solidFill>
                <a:latin typeface="Avenir" panose="02000503040000020003" pitchFamily="2" charset="0"/>
                <a:cs typeface="Arial-Lgt-FC"/>
              </a:rPr>
              <a:t>Atlanta, Georgia 30341</a:t>
            </a:r>
          </a:p>
          <a:p>
            <a:pPr algn="r"/>
            <a:endParaRPr lang="en-US" sz="1300" dirty="0">
              <a:solidFill>
                <a:schemeClr val="tx1">
                  <a:lumMod val="65000"/>
                  <a:lumOff val="35000"/>
                </a:schemeClr>
              </a:solidFill>
              <a:latin typeface="Avenir" panose="02000503040000020003" pitchFamily="2" charset="0"/>
              <a:cs typeface="Arial-Lgt-FC"/>
            </a:endParaRPr>
          </a:p>
          <a:p>
            <a:pPr algn="r"/>
            <a:r>
              <a:rPr lang="en-US" sz="1300" dirty="0">
                <a:solidFill>
                  <a:schemeClr val="tx1">
                    <a:lumMod val="65000"/>
                    <a:lumOff val="35000"/>
                  </a:schemeClr>
                </a:solidFill>
                <a:latin typeface="Avenir" panose="02000503040000020003" pitchFamily="2" charset="0"/>
                <a:cs typeface="Arial-Lgt-FC"/>
              </a:rPr>
              <a:t>770.458.3811</a:t>
            </a:r>
          </a:p>
          <a:p>
            <a:pPr algn="r"/>
            <a:r>
              <a:rPr lang="en-US" sz="1100" b="1" dirty="0">
                <a:solidFill>
                  <a:schemeClr val="tx1">
                    <a:lumMod val="65000"/>
                    <a:lumOff val="35000"/>
                  </a:schemeClr>
                </a:solidFill>
                <a:latin typeface="Avenir" panose="02000503040000020003" pitchFamily="2" charset="0"/>
                <a:cs typeface="Arial-Lgt-FC"/>
              </a:rPr>
              <a:t> </a:t>
            </a:r>
            <a:r>
              <a:rPr lang="en-US" sz="1300" dirty="0">
                <a:solidFill>
                  <a:schemeClr val="tx1">
                    <a:lumMod val="65000"/>
                    <a:lumOff val="35000"/>
                  </a:schemeClr>
                </a:solidFill>
                <a:latin typeface="Avenir" panose="02000503040000020003" pitchFamily="2" charset="0"/>
                <a:cs typeface="Arial-Lgt-FC"/>
              </a:rPr>
              <a:t>770.458.8516</a:t>
            </a:r>
          </a:p>
          <a:p>
            <a:pPr algn="r"/>
            <a:r>
              <a:rPr lang="en-US" sz="1300" dirty="0" err="1">
                <a:solidFill>
                  <a:schemeClr val="tx1">
                    <a:lumMod val="65000"/>
                    <a:lumOff val="35000"/>
                  </a:schemeClr>
                </a:solidFill>
                <a:latin typeface="Avenir" panose="02000503040000020003" pitchFamily="2" charset="0"/>
                <a:cs typeface="Arial-Lgt-FC"/>
              </a:rPr>
              <a:t>cmccoull@cste.org</a:t>
            </a:r>
            <a:endParaRPr lang="en-US" sz="1300" dirty="0">
              <a:solidFill>
                <a:schemeClr val="tx1">
                  <a:lumMod val="65000"/>
                  <a:lumOff val="35000"/>
                </a:schemeClr>
              </a:solidFill>
              <a:latin typeface="Avenir" panose="02000503040000020003" pitchFamily="2" charset="0"/>
              <a:cs typeface="Arial-Lgt-FC"/>
            </a:endParaRPr>
          </a:p>
          <a:p>
            <a:pPr algn="r"/>
            <a:endParaRPr lang="en-US" sz="1600" dirty="0">
              <a:latin typeface="Avenir" panose="02000503040000020003" pitchFamily="2" charset="0"/>
            </a:endParaRPr>
          </a:p>
        </p:txBody>
      </p:sp>
    </p:spTree>
    <p:extLst>
      <p:ext uri="{BB962C8B-B14F-4D97-AF65-F5344CB8AC3E}">
        <p14:creationId xmlns:p14="http://schemas.microsoft.com/office/powerpoint/2010/main" val="3369563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5928102" cy="742089"/>
          </a:xfrm>
        </p:spPr>
        <p:txBody>
          <a:bodyPr anchor="b">
            <a:normAutofit/>
          </a:bodyPr>
          <a:lstStyle>
            <a:lvl1pPr algn="l">
              <a:defRPr sz="2400" b="0">
                <a:latin typeface="Avenir LT 45 Book" panose="02000503020000020003" pitchFamily="2" charset="0"/>
              </a:defRPr>
            </a:lvl1pPr>
          </a:lstStyle>
          <a:p>
            <a:r>
              <a:rPr lang="en-US" sz="4000" dirty="0">
                <a:solidFill>
                  <a:srgbClr val="101957"/>
                </a:solidFill>
                <a:latin typeface="Avenir" panose="02000503040000020003" pitchFamily="2" charset="0"/>
                <a:cs typeface="Arial-Mdm-FC"/>
              </a:rPr>
              <a:t>Header</a:t>
            </a:r>
            <a:endParaRPr lang="en-US" dirty="0"/>
          </a:p>
        </p:txBody>
      </p:sp>
      <p:sp>
        <p:nvSpPr>
          <p:cNvPr id="3" name="Content Placeholder 2"/>
          <p:cNvSpPr>
            <a:spLocks noGrp="1"/>
          </p:cNvSpPr>
          <p:nvPr>
            <p:ph idx="1" hasCustomPrompt="1"/>
          </p:nvPr>
        </p:nvSpPr>
        <p:spPr>
          <a:xfrm>
            <a:off x="3575050" y="1435100"/>
            <a:ext cx="5111750" cy="4691063"/>
          </a:xfrm>
        </p:spPr>
        <p:txBody>
          <a:bodyPr/>
          <a:lstStyle>
            <a:lvl1pPr algn="l">
              <a:defRPr sz="3200">
                <a:latin typeface="Avenir LT 45 Book" panose="02000503020000020003" pitchFamily="2" charset="0"/>
              </a:defRPr>
            </a:lvl1pPr>
            <a:lvl2pPr marL="800100" indent="-342900" algn="l">
              <a:lnSpc>
                <a:spcPct val="130000"/>
              </a:lnSpc>
              <a:buFont typeface="Arial"/>
              <a:buChar char="•"/>
              <a:defRPr sz="1600"/>
            </a:lvl2pPr>
            <a:lvl3pPr marL="800100" indent="0">
              <a:buNone/>
              <a:defRPr sz="1200"/>
            </a:lvl3pPr>
            <a:lvl4pPr>
              <a:defRPr sz="2000"/>
            </a:lvl4pPr>
            <a:lvl5pPr>
              <a:defRPr sz="2000"/>
            </a:lvl5pPr>
            <a:lvl6pPr>
              <a:defRPr sz="2000"/>
            </a:lvl6pPr>
            <a:lvl7pPr>
              <a:defRPr sz="2000"/>
            </a:lvl7pPr>
            <a:lvl8pPr>
              <a:defRPr sz="2000"/>
            </a:lvl8pPr>
            <a:lvl9pPr>
              <a:defRPr sz="2000"/>
            </a:lvl9pPr>
          </a:lstStyle>
          <a:p>
            <a:pPr algn="l"/>
            <a:r>
              <a:rPr lang="en-US" dirty="0" err="1">
                <a:solidFill>
                  <a:srgbClr val="585543"/>
                </a:solidFill>
                <a:latin typeface="Avenir" panose="02000503040000020003" pitchFamily="2" charset="0"/>
                <a:cs typeface="Arial-Mdm-FC"/>
              </a:rPr>
              <a:t>Subheader</a:t>
            </a:r>
            <a:endParaRPr lang="en-US" dirty="0">
              <a:solidFill>
                <a:srgbClr val="585543"/>
              </a:solidFill>
              <a:latin typeface="Avenir" panose="02000503040000020003" pitchFamily="2" charset="0"/>
              <a:cs typeface="Arial-Lgt-FC"/>
            </a:endParaRPr>
          </a:p>
          <a:p>
            <a:pPr algn="l"/>
            <a:r>
              <a:rPr lang="en-US" sz="2000" dirty="0">
                <a:solidFill>
                  <a:schemeClr val="tx1">
                    <a:lumMod val="65000"/>
                    <a:lumOff val="35000"/>
                  </a:schemeClr>
                </a:solidFill>
                <a:latin typeface="Avenir" panose="02000503040000020003" pitchFamily="2" charset="0"/>
                <a:cs typeface="Arial-Lgt-FC"/>
              </a:rPr>
              <a:t>Lorem ipsum dolor sit </a:t>
            </a:r>
            <a:r>
              <a:rPr lang="en-US" sz="2000" dirty="0" err="1">
                <a:solidFill>
                  <a:schemeClr val="tx1">
                    <a:lumMod val="65000"/>
                    <a:lumOff val="35000"/>
                  </a:schemeClr>
                </a:solidFill>
                <a:latin typeface="Avenir" panose="02000503040000020003" pitchFamily="2" charset="0"/>
                <a:cs typeface="Arial-Lgt-FC"/>
              </a:rPr>
              <a:t>amet</a:t>
            </a:r>
            <a:r>
              <a:rPr lang="en-US" sz="2000" dirty="0">
                <a:solidFill>
                  <a:schemeClr val="tx1">
                    <a:lumMod val="65000"/>
                    <a:lumOff val="35000"/>
                  </a:schemeClr>
                </a:solidFill>
                <a:latin typeface="Avenir" panose="02000503040000020003" pitchFamily="2" charset="0"/>
                <a:cs typeface="Arial-Lgt-FC"/>
              </a:rPr>
              <a:t>, id </a:t>
            </a:r>
            <a:r>
              <a:rPr lang="en-US" sz="2000" dirty="0" err="1">
                <a:solidFill>
                  <a:schemeClr val="tx1">
                    <a:lumMod val="65000"/>
                    <a:lumOff val="35000"/>
                  </a:schemeClr>
                </a:solidFill>
                <a:latin typeface="Avenir" panose="02000503040000020003" pitchFamily="2" charset="0"/>
                <a:cs typeface="Arial-Lgt-FC"/>
              </a:rPr>
              <a:t>reque</a:t>
            </a:r>
            <a:r>
              <a:rPr lang="en-US" sz="2000" dirty="0">
                <a:solidFill>
                  <a:schemeClr val="tx1">
                    <a:lumMod val="65000"/>
                    <a:lumOff val="35000"/>
                  </a:schemeClr>
                </a:solidFill>
                <a:latin typeface="Avenir" panose="02000503040000020003" pitchFamily="2" charset="0"/>
                <a:cs typeface="Arial-Lgt-FC"/>
              </a:rPr>
              <a:t> </a:t>
            </a:r>
            <a:r>
              <a:rPr lang="en-US" sz="2000" dirty="0" err="1">
                <a:solidFill>
                  <a:schemeClr val="tx1">
                    <a:lumMod val="65000"/>
                    <a:lumOff val="35000"/>
                  </a:schemeClr>
                </a:solidFill>
                <a:latin typeface="Avenir" panose="02000503040000020003" pitchFamily="2" charset="0"/>
                <a:cs typeface="Arial-Lgt-FC"/>
              </a:rPr>
              <a:t>appareat</a:t>
            </a:r>
            <a:r>
              <a:rPr lang="en-US" sz="2000" dirty="0">
                <a:solidFill>
                  <a:schemeClr val="tx1">
                    <a:lumMod val="65000"/>
                    <a:lumOff val="35000"/>
                  </a:schemeClr>
                </a:solidFill>
                <a:latin typeface="Avenir" panose="02000503040000020003" pitchFamily="2" charset="0"/>
                <a:cs typeface="Arial-Lgt-FC"/>
              </a:rPr>
              <a:t> per. </a:t>
            </a:r>
            <a:r>
              <a:rPr lang="en-US" sz="2000" dirty="0" err="1">
                <a:solidFill>
                  <a:schemeClr val="tx1">
                    <a:lumMod val="65000"/>
                    <a:lumOff val="35000"/>
                  </a:schemeClr>
                </a:solidFill>
                <a:latin typeface="Avenir" panose="02000503040000020003" pitchFamily="2" charset="0"/>
                <a:cs typeface="Arial-Lgt-FC"/>
              </a:rPr>
              <a:t>Te</a:t>
            </a:r>
            <a:r>
              <a:rPr lang="en-US" sz="2000" dirty="0">
                <a:solidFill>
                  <a:schemeClr val="tx1">
                    <a:lumMod val="65000"/>
                    <a:lumOff val="35000"/>
                  </a:schemeClr>
                </a:solidFill>
                <a:latin typeface="Avenir" panose="02000503040000020003" pitchFamily="2" charset="0"/>
                <a:cs typeface="Arial-Lgt-FC"/>
              </a:rPr>
              <a:t> </a:t>
            </a:r>
            <a:r>
              <a:rPr lang="en-US" sz="2000" dirty="0" err="1">
                <a:solidFill>
                  <a:schemeClr val="tx1">
                    <a:lumMod val="65000"/>
                    <a:lumOff val="35000"/>
                  </a:schemeClr>
                </a:solidFill>
                <a:latin typeface="Avenir" panose="02000503040000020003" pitchFamily="2" charset="0"/>
                <a:cs typeface="Arial-Lgt-FC"/>
              </a:rPr>
              <a:t>neglegentur</a:t>
            </a:r>
            <a:r>
              <a:rPr lang="en-US" sz="2000" dirty="0">
                <a:solidFill>
                  <a:schemeClr val="tx1">
                    <a:lumMod val="65000"/>
                    <a:lumOff val="35000"/>
                  </a:schemeClr>
                </a:solidFill>
                <a:latin typeface="Avenir" panose="02000503040000020003" pitchFamily="2" charset="0"/>
                <a:cs typeface="Arial-Lgt-FC"/>
              </a:rPr>
              <a:t> </a:t>
            </a:r>
            <a:r>
              <a:rPr lang="en-US" sz="2000" dirty="0" err="1">
                <a:solidFill>
                  <a:schemeClr val="tx1">
                    <a:lumMod val="65000"/>
                    <a:lumOff val="35000"/>
                  </a:schemeClr>
                </a:solidFill>
                <a:latin typeface="Avenir" panose="02000503040000020003" pitchFamily="2" charset="0"/>
                <a:cs typeface="Arial-Lgt-FC"/>
              </a:rPr>
              <a:t>comprehens</a:t>
            </a:r>
            <a:r>
              <a:rPr lang="en-US" sz="2000" dirty="0">
                <a:solidFill>
                  <a:schemeClr val="tx1">
                    <a:lumMod val="65000"/>
                    <a:lumOff val="35000"/>
                  </a:schemeClr>
                </a:solidFill>
                <a:latin typeface="Avenir" panose="02000503040000020003" pitchFamily="2" charset="0"/>
                <a:cs typeface="Arial-Lgt-FC"/>
              </a:rPr>
              <a:t> qui. Ne qui </a:t>
            </a:r>
            <a:r>
              <a:rPr lang="en-US" sz="2000" dirty="0" err="1">
                <a:solidFill>
                  <a:schemeClr val="tx1">
                    <a:lumMod val="65000"/>
                    <a:lumOff val="35000"/>
                  </a:schemeClr>
                </a:solidFill>
                <a:latin typeface="Avenir" panose="02000503040000020003" pitchFamily="2" charset="0"/>
                <a:cs typeface="Arial-Lgt-FC"/>
              </a:rPr>
              <a:t>eirmod</a:t>
            </a:r>
            <a:r>
              <a:rPr lang="en-US" sz="2000" dirty="0">
                <a:solidFill>
                  <a:schemeClr val="tx1">
                    <a:lumMod val="65000"/>
                    <a:lumOff val="35000"/>
                  </a:schemeClr>
                </a:solidFill>
                <a:latin typeface="Avenir" panose="02000503040000020003" pitchFamily="2" charset="0"/>
                <a:cs typeface="Arial-Lgt-FC"/>
              </a:rPr>
              <a:t> </a:t>
            </a:r>
            <a:r>
              <a:rPr lang="en-US" sz="2000" dirty="0" err="1">
                <a:solidFill>
                  <a:schemeClr val="tx1">
                    <a:lumMod val="65000"/>
                    <a:lumOff val="35000"/>
                  </a:schemeClr>
                </a:solidFill>
                <a:latin typeface="Avenir" panose="02000503040000020003" pitchFamily="2" charset="0"/>
                <a:cs typeface="Arial-Lgt-FC"/>
              </a:rPr>
              <a:t>mediocrem</a:t>
            </a:r>
            <a:r>
              <a:rPr lang="en-US" sz="2000" dirty="0">
                <a:solidFill>
                  <a:schemeClr val="tx1">
                    <a:lumMod val="65000"/>
                    <a:lumOff val="35000"/>
                  </a:schemeClr>
                </a:solidFill>
                <a:latin typeface="Avenir" panose="02000503040000020003" pitchFamily="2" charset="0"/>
                <a:cs typeface="Arial-Lgt-FC"/>
              </a:rPr>
              <a:t>. </a:t>
            </a:r>
            <a:r>
              <a:rPr lang="en-US" sz="2000" dirty="0" err="1">
                <a:solidFill>
                  <a:schemeClr val="tx1">
                    <a:lumMod val="65000"/>
                    <a:lumOff val="35000"/>
                  </a:schemeClr>
                </a:solidFill>
                <a:latin typeface="Avenir" panose="02000503040000020003" pitchFamily="2" charset="0"/>
                <a:cs typeface="Arial-Lgt-FC"/>
              </a:rPr>
              <a:t>Mentitum</a:t>
            </a:r>
            <a:r>
              <a:rPr lang="en-US" sz="2000" dirty="0">
                <a:solidFill>
                  <a:schemeClr val="tx1">
                    <a:lumMod val="65000"/>
                    <a:lumOff val="35000"/>
                  </a:schemeClr>
                </a:solidFill>
                <a:latin typeface="Avenir" panose="02000503040000020003" pitchFamily="2" charset="0"/>
                <a:cs typeface="Arial-Lgt-FC"/>
              </a:rPr>
              <a:t> </a:t>
            </a:r>
            <a:r>
              <a:rPr lang="en-US" sz="2000" dirty="0" err="1">
                <a:solidFill>
                  <a:schemeClr val="tx1">
                    <a:lumMod val="65000"/>
                    <a:lumOff val="35000"/>
                  </a:schemeClr>
                </a:solidFill>
                <a:latin typeface="Avenir" panose="02000503040000020003" pitchFamily="2" charset="0"/>
                <a:cs typeface="Arial-Lgt-FC"/>
              </a:rPr>
              <a:t>maluisset</a:t>
            </a:r>
            <a:r>
              <a:rPr lang="en-US" sz="2000" dirty="0">
                <a:solidFill>
                  <a:schemeClr val="tx1">
                    <a:lumMod val="65000"/>
                    <a:lumOff val="35000"/>
                  </a:schemeClr>
                </a:solidFill>
                <a:latin typeface="Avenir" panose="02000503040000020003" pitchFamily="2" charset="0"/>
                <a:cs typeface="Arial-Lgt-FC"/>
              </a:rPr>
              <a:t> et sea, </a:t>
            </a:r>
            <a:r>
              <a:rPr lang="en-US" sz="2000" dirty="0" err="1">
                <a:solidFill>
                  <a:schemeClr val="tx1">
                    <a:lumMod val="65000"/>
                    <a:lumOff val="35000"/>
                  </a:schemeClr>
                </a:solidFill>
                <a:latin typeface="Avenir" panose="02000503040000020003" pitchFamily="2" charset="0"/>
                <a:cs typeface="Arial-Lgt-FC"/>
              </a:rPr>
              <a:t>harum</a:t>
            </a:r>
            <a:r>
              <a:rPr lang="en-US" sz="2000" dirty="0">
                <a:solidFill>
                  <a:schemeClr val="tx1">
                    <a:lumMod val="65000"/>
                    <a:lumOff val="35000"/>
                  </a:schemeClr>
                </a:solidFill>
                <a:latin typeface="Avenir" panose="02000503040000020003" pitchFamily="2" charset="0"/>
                <a:cs typeface="Arial-Lgt-FC"/>
              </a:rPr>
              <a:t> </a:t>
            </a:r>
            <a:r>
              <a:rPr lang="en-US" sz="2000" dirty="0" err="1">
                <a:solidFill>
                  <a:schemeClr val="tx1">
                    <a:lumMod val="65000"/>
                    <a:lumOff val="35000"/>
                  </a:schemeClr>
                </a:solidFill>
                <a:latin typeface="Avenir" panose="02000503040000020003" pitchFamily="2" charset="0"/>
                <a:cs typeface="Arial-Lgt-FC"/>
              </a:rPr>
              <a:t>solet</a:t>
            </a:r>
            <a:r>
              <a:rPr lang="en-US" sz="2000" dirty="0">
                <a:solidFill>
                  <a:schemeClr val="tx1">
                    <a:lumMod val="65000"/>
                    <a:lumOff val="35000"/>
                  </a:schemeClr>
                </a:solidFill>
                <a:latin typeface="Avenir" panose="02000503040000020003" pitchFamily="2" charset="0"/>
                <a:cs typeface="Arial-Lgt-FC"/>
              </a:rPr>
              <a:t> id mea. Lorem ipsum</a:t>
            </a:r>
          </a:p>
          <a:p>
            <a:pPr marL="800100" lvl="1" indent="-342900" algn="l">
              <a:lnSpc>
                <a:spcPct val="130000"/>
              </a:lnSpc>
              <a:buFont typeface="Arial"/>
              <a:buChar char="•"/>
            </a:pPr>
            <a:r>
              <a:rPr lang="en-US" sz="2000" dirty="0">
                <a:solidFill>
                  <a:schemeClr val="tx1">
                    <a:lumMod val="65000"/>
                    <a:lumOff val="35000"/>
                  </a:schemeClr>
                </a:solidFill>
                <a:latin typeface="Avenir" panose="02000503040000020003" pitchFamily="2" charset="0"/>
                <a:cs typeface="Arial-Lgt-FC"/>
              </a:rPr>
              <a:t>Lorem ipsum</a:t>
            </a:r>
          </a:p>
          <a:p>
            <a:pPr marL="800100" lvl="1" indent="-342900" algn="l">
              <a:lnSpc>
                <a:spcPct val="130000"/>
              </a:lnSpc>
              <a:buFont typeface="Arial"/>
              <a:buChar char="•"/>
            </a:pPr>
            <a:r>
              <a:rPr lang="en-US" sz="2000" dirty="0">
                <a:solidFill>
                  <a:schemeClr val="tx1">
                    <a:lumMod val="65000"/>
                    <a:lumOff val="35000"/>
                  </a:schemeClr>
                </a:solidFill>
                <a:latin typeface="Avenir" panose="02000503040000020003" pitchFamily="2" charset="0"/>
                <a:cs typeface="Arial-Lgt-FC"/>
              </a:rPr>
              <a:t>Lorem ipsum</a:t>
            </a:r>
          </a:p>
          <a:p>
            <a:pPr marL="800100" lvl="1" indent="-342900" algn="l">
              <a:lnSpc>
                <a:spcPct val="130000"/>
              </a:lnSpc>
              <a:buFont typeface="Arial"/>
              <a:buChar char="•"/>
            </a:pPr>
            <a:r>
              <a:rPr lang="en-US" sz="2000" dirty="0">
                <a:solidFill>
                  <a:schemeClr val="tx1">
                    <a:lumMod val="65000"/>
                    <a:lumOff val="35000"/>
                  </a:schemeClr>
                </a:solidFill>
                <a:latin typeface="Avenir" panose="02000503040000020003" pitchFamily="2" charset="0"/>
                <a:cs typeface="Arial-Lgt-FC"/>
              </a:rPr>
              <a:t>Lorem ipsum</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rgbClr val="101957"/>
                </a:solidFill>
                <a:latin typeface="Avenir" panose="02000503040000020003"/>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577621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rgbClr val="101957"/>
                </a:solidFill>
                <a:latin typeface="Avenir LT 45 Book" panose="02000503020000020003" pitchFamily="2"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solidFill>
                  <a:srgbClr val="101957"/>
                </a:solidFill>
                <a:latin typeface="Avenir" panose="02000503040000020003"/>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rgbClr val="101957"/>
                </a:solidFill>
                <a:latin typeface="Avenir LT 45 Book" panose="02000503020000020003"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367917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footer2-01.jp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pic>
        <p:nvPicPr>
          <p:cNvPr id="7" name="Picture 6" descr="header-01.jp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Placeholder 1"/>
          <p:cNvSpPr>
            <a:spLocks noGrp="1"/>
          </p:cNvSpPr>
          <p:nvPr>
            <p:ph type="title"/>
          </p:nvPr>
        </p:nvSpPr>
        <p:spPr>
          <a:xfrm>
            <a:off x="457200" y="193977"/>
            <a:ext cx="8229600" cy="983894"/>
          </a:xfrm>
          <a:prstGeom prst="rect">
            <a:avLst/>
          </a:prstGeom>
        </p:spPr>
        <p:txBody>
          <a:bodyPr vert="horz" lIns="91440" tIns="45720" rIns="91440" bIns="45720" rtlCol="0" anchor="ctr">
            <a:normAutofit/>
          </a:bodyPr>
          <a:lstStyle/>
          <a:p>
            <a:r>
              <a:rPr lang="en-US" sz="4000" dirty="0">
                <a:solidFill>
                  <a:srgbClr val="101957"/>
                </a:solidFill>
                <a:latin typeface="Avenir" panose="02000503040000020003" pitchFamily="2" charset="0"/>
                <a:cs typeface="Arial-Mdm-FC"/>
              </a:rPr>
              <a:t>Header</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1868522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400" kern="1200">
          <a:solidFill>
            <a:srgbClr val="152754"/>
          </a:solidFill>
          <a:latin typeface="Avenir LT 45 Book" panose="02000503020000020003" pitchFamily="2"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lang="en-US" sz="2400" kern="1200" dirty="0" smtClean="0">
          <a:solidFill>
            <a:srgbClr val="101957"/>
          </a:solidFill>
          <a:latin typeface="Avenir LT 45 Book" panose="02000503020000020003" pitchFamily="2" charset="0"/>
          <a:ea typeface="+mn-ea"/>
          <a:cs typeface="+mn-cs"/>
        </a:defRPr>
      </a:lvl1pPr>
      <a:lvl2pPr marL="800100" indent="-342900" algn="l" defTabSz="914400" rtl="0" eaLnBrk="1" latinLnBrk="0" hangingPunct="1">
        <a:spcBef>
          <a:spcPct val="20000"/>
        </a:spcBef>
        <a:buFont typeface="Courier New" panose="02070309020205020404" pitchFamily="49" charset="0"/>
        <a:buChar char="o"/>
        <a:defRPr lang="en-US" sz="2400" kern="1200" dirty="0" smtClean="0">
          <a:solidFill>
            <a:srgbClr val="101957"/>
          </a:solidFill>
          <a:latin typeface="Avenir LT 45 Book" panose="02000503020000020003" pitchFamily="2" charset="0"/>
          <a:ea typeface="+mn-ea"/>
          <a:cs typeface="+mn-cs"/>
        </a:defRPr>
      </a:lvl2pPr>
      <a:lvl3pPr marL="1143000" indent="-228600" algn="l" defTabSz="914400" rtl="0" eaLnBrk="1" latinLnBrk="0" hangingPunct="1">
        <a:spcBef>
          <a:spcPct val="20000"/>
        </a:spcBef>
        <a:buFont typeface="Wingdings" panose="05000000000000000000" pitchFamily="2" charset="2"/>
        <a:buChar char="§"/>
        <a:defRPr lang="en-US" sz="2400" kern="1200" dirty="0" smtClean="0">
          <a:solidFill>
            <a:srgbClr val="101957"/>
          </a:solidFill>
          <a:latin typeface="Avenir LT 45 Book" panose="02000503020000020003" pitchFamily="2"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lang="en-US" sz="2400" kern="1200" dirty="0" smtClean="0">
          <a:solidFill>
            <a:srgbClr val="101957"/>
          </a:solidFill>
          <a:latin typeface="Avenir LT 45 Book" panose="02000503020000020003" pitchFamily="2"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lang="en-US" sz="2400" kern="1200" dirty="0">
          <a:solidFill>
            <a:srgbClr val="101957"/>
          </a:solidFill>
          <a:latin typeface="Avenir LT 45 Book" panose="02000503020000020003" pitchFamily="2"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hyperlink" Target="mailto:mpolster@cste.or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mailto:mpolster@cste.org" TargetMode="External"/><Relationship Id="rId5" Type="http://schemas.openxmlformats.org/officeDocument/2006/relationships/image" Target="../media/image10.emf"/><Relationship Id="rId4" Type="http://schemas.openxmlformats.org/officeDocument/2006/relationships/image" Target="../media/image9.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57199" y="2154294"/>
            <a:ext cx="8118765" cy="1752600"/>
          </a:xfrm>
        </p:spPr>
        <p:txBody>
          <a:bodyPr vert="horz" lIns="91440" tIns="45720" rIns="91440" bIns="45720" rtlCol="0" anchor="t">
            <a:normAutofit/>
          </a:bodyPr>
          <a:lstStyle/>
          <a:p>
            <a:r>
              <a:rPr lang="en-US" dirty="0">
                <a:latin typeface="Avenir LT 45 Book"/>
                <a:cs typeface="Avenir LT 45 Book"/>
              </a:rPr>
              <a:t>Wednesday, September 11 at 1:00pm ET</a:t>
            </a:r>
          </a:p>
        </p:txBody>
      </p:sp>
      <p:sp>
        <p:nvSpPr>
          <p:cNvPr id="3" name="Title 2"/>
          <p:cNvSpPr>
            <a:spLocks noGrp="1"/>
          </p:cNvSpPr>
          <p:nvPr>
            <p:ph type="title"/>
          </p:nvPr>
        </p:nvSpPr>
        <p:spPr>
          <a:xfrm>
            <a:off x="457200" y="193977"/>
            <a:ext cx="8229600" cy="1773368"/>
          </a:xfrm>
        </p:spPr>
        <p:txBody>
          <a:bodyPr>
            <a:normAutofit/>
          </a:bodyPr>
          <a:lstStyle/>
          <a:p>
            <a:r>
              <a:rPr lang="en-US" sz="3600" dirty="0"/>
              <a:t>2019-2020 CSTE Mentorship Program</a:t>
            </a:r>
            <a:br>
              <a:rPr lang="en-US" sz="3600" dirty="0"/>
            </a:br>
            <a:r>
              <a:rPr lang="en-US" sz="3600" dirty="0"/>
              <a:t>Prospective Mentor Webinar</a:t>
            </a:r>
          </a:p>
        </p:txBody>
      </p:sp>
    </p:spTree>
    <p:extLst>
      <p:ext uri="{BB962C8B-B14F-4D97-AF65-F5344CB8AC3E}">
        <p14:creationId xmlns:p14="http://schemas.microsoft.com/office/powerpoint/2010/main" val="2100191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5" descr="A person smiling for the camera&#10;&#10;Description generated with very high confidence">
            <a:extLst>
              <a:ext uri="{FF2B5EF4-FFF2-40B4-BE49-F238E27FC236}">
                <a16:creationId xmlns:a16="http://schemas.microsoft.com/office/drawing/2014/main" id="{649B3EB1-215A-4C6F-A23F-459D368A6BBD}"/>
              </a:ext>
            </a:extLst>
          </p:cNvPr>
          <p:cNvPicPr>
            <a:picLocks noGrp="1" noChangeAspect="1"/>
          </p:cNvPicPr>
          <p:nvPr>
            <p:ph sz="half" idx="1"/>
          </p:nvPr>
        </p:nvPicPr>
        <p:blipFill rotWithShape="1">
          <a:blip r:embed="rId3"/>
          <a:srcRect t="4847" r="1" b="20348"/>
          <a:stretch/>
        </p:blipFill>
        <p:spPr>
          <a:xfrm>
            <a:off x="457200" y="1600200"/>
            <a:ext cx="4038600" cy="4525963"/>
          </a:xfrm>
          <a:prstGeom prst="rect">
            <a:avLst/>
          </a:prstGeom>
          <a:noFill/>
        </p:spPr>
      </p:pic>
      <p:sp>
        <p:nvSpPr>
          <p:cNvPr id="3" name="Content Placeholder 2">
            <a:extLst>
              <a:ext uri="{FF2B5EF4-FFF2-40B4-BE49-F238E27FC236}">
                <a16:creationId xmlns:a16="http://schemas.microsoft.com/office/drawing/2014/main" id="{6BF3AFA9-B52C-4AC2-A35E-2264678789DE}"/>
              </a:ext>
            </a:extLst>
          </p:cNvPr>
          <p:cNvSpPr>
            <a:spLocks noGrp="1"/>
          </p:cNvSpPr>
          <p:nvPr>
            <p:ph sz="half" idx="2"/>
          </p:nvPr>
        </p:nvSpPr>
        <p:spPr>
          <a:xfrm>
            <a:off x="4648200" y="1600200"/>
            <a:ext cx="4038600" cy="4525963"/>
          </a:xfrm>
          <a:prstGeom prst="rect">
            <a:avLst/>
          </a:prstGeom>
        </p:spPr>
        <p:txBody>
          <a:bodyPr>
            <a:normAutofit/>
          </a:bodyPr>
          <a:lstStyle/>
          <a:p>
            <a:r>
              <a:rPr lang="en-US" dirty="0"/>
              <a:t>Work at the New Hampshire Department of Health and Human Services</a:t>
            </a:r>
          </a:p>
          <a:p>
            <a:r>
              <a:rPr lang="en-US" dirty="0"/>
              <a:t>Subject area: Infectious disease</a:t>
            </a:r>
          </a:p>
          <a:p>
            <a:r>
              <a:rPr lang="en-US" dirty="0"/>
              <a:t>17 years of experience in public health</a:t>
            </a:r>
          </a:p>
        </p:txBody>
      </p:sp>
      <p:sp>
        <p:nvSpPr>
          <p:cNvPr id="4" name="Title 3">
            <a:extLst>
              <a:ext uri="{FF2B5EF4-FFF2-40B4-BE49-F238E27FC236}">
                <a16:creationId xmlns:a16="http://schemas.microsoft.com/office/drawing/2014/main" id="{8ED851A4-4E4D-4DFA-99C7-51AC1DE0E426}"/>
              </a:ext>
            </a:extLst>
          </p:cNvPr>
          <p:cNvSpPr>
            <a:spLocks noGrp="1"/>
          </p:cNvSpPr>
          <p:nvPr>
            <p:ph type="ctrTitle"/>
          </p:nvPr>
        </p:nvSpPr>
        <p:spPr>
          <a:xfrm>
            <a:off x="381000" y="328083"/>
            <a:ext cx="6064250" cy="698500"/>
          </a:xfrm>
          <a:prstGeom prst="rect">
            <a:avLst/>
          </a:prstGeom>
        </p:spPr>
        <p:txBody>
          <a:bodyPr anchor="ctr">
            <a:noAutofit/>
          </a:bodyPr>
          <a:lstStyle/>
          <a:p>
            <a:pPr>
              <a:lnSpc>
                <a:spcPct val="90000"/>
              </a:lnSpc>
            </a:pPr>
            <a:r>
              <a:rPr lang="en-US" sz="3600" dirty="0"/>
              <a:t>Panelists: Beth Daly, MPH</a:t>
            </a:r>
          </a:p>
        </p:txBody>
      </p:sp>
    </p:spTree>
    <p:extLst>
      <p:ext uri="{BB962C8B-B14F-4D97-AF65-F5344CB8AC3E}">
        <p14:creationId xmlns:p14="http://schemas.microsoft.com/office/powerpoint/2010/main" val="1048916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Content Placeholder 11" descr="A person posing for the camera&#10;&#10;Description automatically generated">
            <a:extLst>
              <a:ext uri="{FF2B5EF4-FFF2-40B4-BE49-F238E27FC236}">
                <a16:creationId xmlns:a16="http://schemas.microsoft.com/office/drawing/2014/main" id="{25191C6F-69A4-4430-8052-00A3770D12D4}"/>
              </a:ext>
            </a:extLst>
          </p:cNvPr>
          <p:cNvPicPr>
            <a:picLocks noGrp="1" noChangeAspect="1"/>
          </p:cNvPicPr>
          <p:nvPr>
            <p:ph sz="half" idx="1"/>
          </p:nvPr>
        </p:nvPicPr>
        <p:blipFill rotWithShape="1">
          <a:blip r:embed="rId3"/>
          <a:srcRect l="13412" r="19666" b="3"/>
          <a:stretch/>
        </p:blipFill>
        <p:spPr>
          <a:xfrm>
            <a:off x="457200" y="1600200"/>
            <a:ext cx="4038600" cy="4525963"/>
          </a:xfrm>
          <a:prstGeom prst="rect">
            <a:avLst/>
          </a:prstGeom>
          <a:noFill/>
        </p:spPr>
      </p:pic>
      <p:sp>
        <p:nvSpPr>
          <p:cNvPr id="3" name="Content Placeholder 2">
            <a:extLst>
              <a:ext uri="{FF2B5EF4-FFF2-40B4-BE49-F238E27FC236}">
                <a16:creationId xmlns:a16="http://schemas.microsoft.com/office/drawing/2014/main" id="{6BF3AFA9-B52C-4AC2-A35E-2264678789DE}"/>
              </a:ext>
            </a:extLst>
          </p:cNvPr>
          <p:cNvSpPr>
            <a:spLocks noGrp="1"/>
          </p:cNvSpPr>
          <p:nvPr>
            <p:ph sz="half" idx="2"/>
          </p:nvPr>
        </p:nvSpPr>
        <p:spPr>
          <a:xfrm>
            <a:off x="4648200" y="1600200"/>
            <a:ext cx="4038600" cy="4525963"/>
          </a:xfrm>
          <a:prstGeom prst="rect">
            <a:avLst/>
          </a:prstGeom>
        </p:spPr>
        <p:txBody>
          <a:bodyPr>
            <a:normAutofit/>
          </a:bodyPr>
          <a:lstStyle/>
          <a:p>
            <a:pPr>
              <a:lnSpc>
                <a:spcPct val="90000"/>
              </a:lnSpc>
            </a:pPr>
            <a:r>
              <a:rPr lang="en-US" dirty="0"/>
              <a:t>Work at the North Dakota Department of Health</a:t>
            </a:r>
            <a:endParaRPr lang="en-US"/>
          </a:p>
          <a:p>
            <a:pPr>
              <a:lnSpc>
                <a:spcPct val="90000"/>
              </a:lnSpc>
            </a:pPr>
            <a:r>
              <a:rPr lang="en-US" dirty="0"/>
              <a:t>Subject area: Mainly Infectious Diseases, but also works in non-ID topics</a:t>
            </a:r>
            <a:endParaRPr lang="en-US"/>
          </a:p>
          <a:p>
            <a:pPr>
              <a:lnSpc>
                <a:spcPct val="90000"/>
              </a:lnSpc>
            </a:pPr>
            <a:r>
              <a:rPr lang="en-US" dirty="0"/>
              <a:t>Over 20 years of experience in public health</a:t>
            </a:r>
            <a:endParaRPr lang="en-US"/>
          </a:p>
        </p:txBody>
      </p:sp>
      <p:sp>
        <p:nvSpPr>
          <p:cNvPr id="4" name="Title 3">
            <a:extLst>
              <a:ext uri="{FF2B5EF4-FFF2-40B4-BE49-F238E27FC236}">
                <a16:creationId xmlns:a16="http://schemas.microsoft.com/office/drawing/2014/main" id="{8ED851A4-4E4D-4DFA-99C7-51AC1DE0E426}"/>
              </a:ext>
            </a:extLst>
          </p:cNvPr>
          <p:cNvSpPr>
            <a:spLocks noGrp="1"/>
          </p:cNvSpPr>
          <p:nvPr>
            <p:ph type="ctrTitle"/>
          </p:nvPr>
        </p:nvSpPr>
        <p:spPr>
          <a:xfrm>
            <a:off x="381000" y="328083"/>
            <a:ext cx="6064250" cy="698500"/>
          </a:xfrm>
          <a:prstGeom prst="rect">
            <a:avLst/>
          </a:prstGeom>
        </p:spPr>
        <p:txBody>
          <a:bodyPr anchor="ctr">
            <a:noAutofit/>
          </a:bodyPr>
          <a:lstStyle/>
          <a:p>
            <a:pPr>
              <a:lnSpc>
                <a:spcPct val="90000"/>
              </a:lnSpc>
            </a:pPr>
            <a:r>
              <a:rPr lang="en-US" sz="3600" dirty="0"/>
              <a:t>Panelists: Tracy Miller, PhD</a:t>
            </a:r>
          </a:p>
        </p:txBody>
      </p:sp>
    </p:spTree>
    <p:extLst>
      <p:ext uri="{BB962C8B-B14F-4D97-AF65-F5344CB8AC3E}">
        <p14:creationId xmlns:p14="http://schemas.microsoft.com/office/powerpoint/2010/main" val="381241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F3AFA9-B52C-4AC2-A35E-2264678789DE}"/>
              </a:ext>
            </a:extLst>
          </p:cNvPr>
          <p:cNvSpPr>
            <a:spLocks noGrp="1"/>
          </p:cNvSpPr>
          <p:nvPr>
            <p:ph sz="half" idx="1"/>
          </p:nvPr>
        </p:nvSpPr>
        <p:spPr>
          <a:xfrm>
            <a:off x="381000" y="1600200"/>
            <a:ext cx="4114800" cy="4525963"/>
          </a:xfrm>
          <a:prstGeom prst="rect">
            <a:avLst/>
          </a:prstGeom>
        </p:spPr>
        <p:txBody>
          <a:bodyPr>
            <a:normAutofit/>
          </a:bodyPr>
          <a:lstStyle/>
          <a:p>
            <a:r>
              <a:rPr lang="en-US" dirty="0"/>
              <a:t>Works at the California Department of Public Health</a:t>
            </a:r>
          </a:p>
          <a:p>
            <a:r>
              <a:rPr lang="en-US" dirty="0"/>
              <a:t>Subject area: Healthcare-Associated infections </a:t>
            </a:r>
          </a:p>
          <a:p>
            <a:r>
              <a:rPr lang="en-US" dirty="0"/>
              <a:t>Almost 40 years of experience in public health</a:t>
            </a:r>
          </a:p>
        </p:txBody>
      </p:sp>
      <p:pic>
        <p:nvPicPr>
          <p:cNvPr id="10" name="Content Placeholder 9" descr="A group of people posing for the camera&#10;&#10;Description automatically generated">
            <a:extLst>
              <a:ext uri="{FF2B5EF4-FFF2-40B4-BE49-F238E27FC236}">
                <a16:creationId xmlns:a16="http://schemas.microsoft.com/office/drawing/2014/main" id="{D5851355-A11A-4648-BBE3-ACE5FB3BFCB1}"/>
              </a:ext>
            </a:extLst>
          </p:cNvPr>
          <p:cNvPicPr>
            <a:picLocks noGrp="1" noChangeAspect="1"/>
          </p:cNvPicPr>
          <p:nvPr>
            <p:ph sz="half" idx="2"/>
          </p:nvPr>
        </p:nvPicPr>
        <p:blipFill rotWithShape="1">
          <a:blip r:embed="rId3"/>
          <a:srcRect b="15949"/>
          <a:stretch/>
        </p:blipFill>
        <p:spPr>
          <a:xfrm>
            <a:off x="4648200" y="1600200"/>
            <a:ext cx="4038600" cy="4525963"/>
          </a:xfrm>
          <a:prstGeom prst="rect">
            <a:avLst/>
          </a:prstGeom>
          <a:noFill/>
        </p:spPr>
      </p:pic>
      <p:sp>
        <p:nvSpPr>
          <p:cNvPr id="4" name="Title 3">
            <a:extLst>
              <a:ext uri="{FF2B5EF4-FFF2-40B4-BE49-F238E27FC236}">
                <a16:creationId xmlns:a16="http://schemas.microsoft.com/office/drawing/2014/main" id="{8ED851A4-4E4D-4DFA-99C7-51AC1DE0E426}"/>
              </a:ext>
            </a:extLst>
          </p:cNvPr>
          <p:cNvSpPr>
            <a:spLocks noGrp="1"/>
          </p:cNvSpPr>
          <p:nvPr>
            <p:ph type="ctrTitle"/>
          </p:nvPr>
        </p:nvSpPr>
        <p:spPr>
          <a:xfrm>
            <a:off x="381000" y="328083"/>
            <a:ext cx="6064250" cy="698500"/>
          </a:xfrm>
          <a:prstGeom prst="rect">
            <a:avLst/>
          </a:prstGeom>
        </p:spPr>
        <p:txBody>
          <a:bodyPr anchor="ctr">
            <a:normAutofit fontScale="90000"/>
          </a:bodyPr>
          <a:lstStyle/>
          <a:p>
            <a:pPr>
              <a:lnSpc>
                <a:spcPct val="90000"/>
              </a:lnSpc>
            </a:pPr>
            <a:r>
              <a:rPr lang="en-US" sz="3700"/>
              <a:t>Panelists: Jon Rosenberg, MD</a:t>
            </a:r>
          </a:p>
        </p:txBody>
      </p:sp>
    </p:spTree>
    <p:extLst>
      <p:ext uri="{BB962C8B-B14F-4D97-AF65-F5344CB8AC3E}">
        <p14:creationId xmlns:p14="http://schemas.microsoft.com/office/powerpoint/2010/main" val="2610297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questions	</a:t>
            </a:r>
          </a:p>
        </p:txBody>
      </p:sp>
      <p:sp>
        <p:nvSpPr>
          <p:cNvPr id="3" name="Text Placeholder 2"/>
          <p:cNvSpPr>
            <a:spLocks noGrp="1"/>
          </p:cNvSpPr>
          <p:nvPr>
            <p:ph type="body" sz="quarter" idx="10"/>
          </p:nvPr>
        </p:nvSpPr>
        <p:spPr/>
        <p:txBody>
          <a:bodyPr/>
          <a:lstStyle/>
          <a:p>
            <a:r>
              <a:rPr lang="en-US" dirty="0"/>
              <a:t>What questions do you have for us?</a:t>
            </a:r>
          </a:p>
          <a:p>
            <a:r>
              <a:rPr lang="en-US" dirty="0"/>
              <a:t>How can CSTE support you as mentors during the program?</a:t>
            </a:r>
          </a:p>
          <a:p>
            <a:endParaRPr lang="en-US" dirty="0"/>
          </a:p>
          <a:p>
            <a:endParaRPr lang="en-US" dirty="0"/>
          </a:p>
          <a:p>
            <a:pPr marL="0" indent="0" algn="ctr">
              <a:buNone/>
            </a:pPr>
            <a:r>
              <a:rPr lang="en-US" dirty="0"/>
              <a:t>Any questions, please contact Alyaa Altabbaa (</a:t>
            </a:r>
            <a:r>
              <a:rPr lang="en-US" dirty="0">
                <a:hlinkClick r:id="rId2"/>
              </a:rPr>
              <a:t>aaltabbaa@cste.org</a:t>
            </a:r>
            <a:r>
              <a:rPr lang="en-US" dirty="0"/>
              <a:t>) </a:t>
            </a:r>
          </a:p>
        </p:txBody>
      </p:sp>
    </p:spTree>
    <p:extLst>
      <p:ext uri="{BB962C8B-B14F-4D97-AF65-F5344CB8AC3E}">
        <p14:creationId xmlns:p14="http://schemas.microsoft.com/office/powerpoint/2010/main" val="1599108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ncludingSlide-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5609166" y="4808341"/>
            <a:ext cx="3280833" cy="1815882"/>
          </a:xfrm>
          <a:prstGeom prst="rect">
            <a:avLst/>
          </a:prstGeom>
          <a:noFill/>
        </p:spPr>
        <p:txBody>
          <a:bodyPr wrap="square" rtlCol="0">
            <a:spAutoFit/>
          </a:bodyPr>
          <a:lstStyle/>
          <a:p>
            <a:pPr algn="r"/>
            <a:r>
              <a:rPr lang="en-US" sz="1600" dirty="0">
                <a:solidFill>
                  <a:srgbClr val="152754"/>
                </a:solidFill>
                <a:latin typeface="Avenir" panose="02000503040000020003" pitchFamily="2" charset="0"/>
                <a:cs typeface="Arial-Mdm-FC"/>
              </a:rPr>
              <a:t>CSTE National Office</a:t>
            </a:r>
          </a:p>
          <a:p>
            <a:pPr algn="r"/>
            <a:r>
              <a:rPr lang="en-US" sz="1300" dirty="0">
                <a:solidFill>
                  <a:schemeClr val="tx1">
                    <a:lumMod val="65000"/>
                    <a:lumOff val="35000"/>
                  </a:schemeClr>
                </a:solidFill>
                <a:latin typeface="Avenir" panose="02000503040000020003" pitchFamily="2" charset="0"/>
                <a:cs typeface="Arial-Lgt-FC"/>
              </a:rPr>
              <a:t>2635 Century Parkway NE, Suite 700</a:t>
            </a:r>
          </a:p>
          <a:p>
            <a:pPr algn="r"/>
            <a:r>
              <a:rPr lang="en-US" sz="1300" dirty="0">
                <a:solidFill>
                  <a:schemeClr val="tx1">
                    <a:lumMod val="65000"/>
                    <a:lumOff val="35000"/>
                  </a:schemeClr>
                </a:solidFill>
                <a:latin typeface="Avenir" panose="02000503040000020003" pitchFamily="2" charset="0"/>
                <a:cs typeface="Arial-Lgt-FC"/>
              </a:rPr>
              <a:t>Atlanta, Georgia 30345</a:t>
            </a:r>
          </a:p>
          <a:p>
            <a:pPr algn="r"/>
            <a:endParaRPr lang="en-US" sz="1300" dirty="0">
              <a:solidFill>
                <a:schemeClr val="tx1">
                  <a:lumMod val="65000"/>
                  <a:lumOff val="35000"/>
                </a:schemeClr>
              </a:solidFill>
              <a:latin typeface="Avenir" panose="02000503040000020003" pitchFamily="2" charset="0"/>
              <a:cs typeface="Arial-Lgt-FC"/>
            </a:endParaRPr>
          </a:p>
          <a:p>
            <a:pPr algn="r"/>
            <a:r>
              <a:rPr lang="en-US" sz="1300" dirty="0">
                <a:solidFill>
                  <a:schemeClr val="tx1">
                    <a:lumMod val="65000"/>
                    <a:lumOff val="35000"/>
                  </a:schemeClr>
                </a:solidFill>
                <a:latin typeface="Avenir" panose="02000503040000020003" pitchFamily="2" charset="0"/>
                <a:cs typeface="Arial-Lgt-FC"/>
              </a:rPr>
              <a:t>770.458.3811</a:t>
            </a:r>
          </a:p>
          <a:p>
            <a:pPr algn="r"/>
            <a:r>
              <a:rPr lang="en-US" sz="1100" b="1" dirty="0">
                <a:solidFill>
                  <a:schemeClr val="tx1">
                    <a:lumMod val="65000"/>
                    <a:lumOff val="35000"/>
                  </a:schemeClr>
                </a:solidFill>
                <a:latin typeface="Avenir" panose="02000503040000020003" pitchFamily="2" charset="0"/>
                <a:cs typeface="Arial-Lgt-FC"/>
              </a:rPr>
              <a:t> </a:t>
            </a:r>
            <a:r>
              <a:rPr lang="en-US" sz="1300" dirty="0">
                <a:solidFill>
                  <a:schemeClr val="tx1">
                    <a:lumMod val="65000"/>
                    <a:lumOff val="35000"/>
                  </a:schemeClr>
                </a:solidFill>
                <a:latin typeface="Avenir" panose="02000503040000020003" pitchFamily="2" charset="0"/>
                <a:cs typeface="Arial-Lgt-FC"/>
              </a:rPr>
              <a:t>770.458.8516</a:t>
            </a:r>
          </a:p>
          <a:p>
            <a:pPr algn="r"/>
            <a:r>
              <a:rPr lang="en-US" sz="1300" dirty="0">
                <a:solidFill>
                  <a:schemeClr val="tx1">
                    <a:lumMod val="65000"/>
                    <a:lumOff val="35000"/>
                  </a:schemeClr>
                </a:solidFill>
                <a:latin typeface="Avenir" panose="02000503040000020003" pitchFamily="2" charset="0"/>
                <a:cs typeface="Arial-Lgt-FC"/>
              </a:rPr>
              <a:t> </a:t>
            </a:r>
          </a:p>
          <a:p>
            <a:pPr algn="r"/>
            <a:endParaRPr lang="en-US" sz="1600" dirty="0">
              <a:latin typeface="Avenir" panose="02000503040000020003" pitchFamily="2" charset="0"/>
            </a:endParaRPr>
          </a:p>
        </p:txBody>
      </p:sp>
      <p:pic>
        <p:nvPicPr>
          <p:cNvPr id="9" name="Picture 8" descr="F.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6228" y="5898188"/>
            <a:ext cx="165100" cy="190500"/>
          </a:xfrm>
          <a:prstGeom prst="rect">
            <a:avLst/>
          </a:prstGeom>
        </p:spPr>
      </p:pic>
      <p:pic>
        <p:nvPicPr>
          <p:cNvPr id="10" name="Picture 9" descr="T.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16228" y="5707688"/>
            <a:ext cx="165100" cy="190500"/>
          </a:xfrm>
          <a:prstGeom prst="rect">
            <a:avLst/>
          </a:prstGeom>
        </p:spPr>
      </p:pic>
      <p:sp>
        <p:nvSpPr>
          <p:cNvPr id="4" name="TextBox 3">
            <a:extLst>
              <a:ext uri="{FF2B5EF4-FFF2-40B4-BE49-F238E27FC236}">
                <a16:creationId xmlns:a16="http://schemas.microsoft.com/office/drawing/2014/main" id="{5E203231-4C49-47A8-B619-A9658D768E5F}"/>
              </a:ext>
            </a:extLst>
          </p:cNvPr>
          <p:cNvSpPr txBox="1"/>
          <p:nvPr/>
        </p:nvSpPr>
        <p:spPr>
          <a:xfrm>
            <a:off x="5159831" y="414938"/>
            <a:ext cx="408790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ea typeface="+mn-lt"/>
                <a:cs typeface="+mn-lt"/>
              </a:rPr>
              <a:t>Any questions, please contact </a:t>
            </a:r>
            <a:r>
              <a:rPr lang="en-US" sz="2400" dirty="0" err="1">
                <a:ea typeface="+mn-lt"/>
                <a:cs typeface="+mn-lt"/>
              </a:rPr>
              <a:t>Alyaa</a:t>
            </a:r>
            <a:r>
              <a:rPr lang="en-US" sz="2400" dirty="0">
                <a:ea typeface="+mn-lt"/>
                <a:cs typeface="+mn-lt"/>
              </a:rPr>
              <a:t> </a:t>
            </a:r>
            <a:r>
              <a:rPr lang="en-US" sz="2400" dirty="0" err="1">
                <a:ea typeface="+mn-lt"/>
                <a:cs typeface="+mn-lt"/>
              </a:rPr>
              <a:t>Altabbaa</a:t>
            </a:r>
            <a:endParaRPr lang="en-US" sz="2400">
              <a:cs typeface="Arial"/>
            </a:endParaRPr>
          </a:p>
          <a:p>
            <a:pPr algn="ctr"/>
            <a:r>
              <a:rPr lang="en-US" sz="2400" dirty="0">
                <a:ea typeface="+mn-lt"/>
                <a:cs typeface="+mn-lt"/>
              </a:rPr>
              <a:t> (</a:t>
            </a:r>
            <a:r>
              <a:rPr lang="en-US" sz="2400" dirty="0">
                <a:ea typeface="+mn-lt"/>
                <a:cs typeface="+mn-lt"/>
                <a:hlinkClick r:id="rId6"/>
              </a:rPr>
              <a:t>aaltabbaa@cste.org</a:t>
            </a:r>
            <a:r>
              <a:rPr lang="en-US" sz="2400" dirty="0">
                <a:ea typeface="+mn-lt"/>
                <a:cs typeface="+mn-lt"/>
              </a:rPr>
              <a:t>) </a:t>
            </a:r>
            <a:endParaRPr lang="en-US" sz="2400" dirty="0">
              <a:cs typeface="Arial"/>
            </a:endParaRPr>
          </a:p>
        </p:txBody>
      </p:sp>
    </p:spTree>
    <p:extLst>
      <p:ext uri="{BB962C8B-B14F-4D97-AF65-F5344CB8AC3E}">
        <p14:creationId xmlns:p14="http://schemas.microsoft.com/office/powerpoint/2010/main" val="242469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Housekeeping</a:t>
            </a:r>
          </a:p>
        </p:txBody>
      </p:sp>
      <p:sp>
        <p:nvSpPr>
          <p:cNvPr id="3" name="Text Placeholder 2"/>
          <p:cNvSpPr>
            <a:spLocks noGrp="1"/>
          </p:cNvSpPr>
          <p:nvPr>
            <p:ph type="body" sz="quarter" idx="10"/>
          </p:nvPr>
        </p:nvSpPr>
        <p:spPr/>
        <p:txBody>
          <a:bodyPr/>
          <a:lstStyle/>
          <a:p>
            <a:pPr marL="457200" indent="-457200">
              <a:buFont typeface="+mj-lt"/>
              <a:buAutoNum type="arabicPeriod"/>
            </a:pPr>
            <a:r>
              <a:rPr lang="en-US" dirty="0"/>
              <a:t>If you aren’t speaking, please put yourself on mute</a:t>
            </a:r>
          </a:p>
          <a:p>
            <a:pPr marL="457200" indent="-457200">
              <a:buFont typeface="+mj-lt"/>
              <a:buAutoNum type="arabicPeriod"/>
            </a:pPr>
            <a:r>
              <a:rPr lang="en-US" dirty="0"/>
              <a:t>Today’s call is being recorded </a:t>
            </a:r>
          </a:p>
          <a:p>
            <a:pPr marL="457200" indent="-457200">
              <a:buFont typeface="+mj-lt"/>
              <a:buAutoNum type="arabicPeriod"/>
            </a:pPr>
            <a:r>
              <a:rPr lang="en-US" dirty="0"/>
              <a:t>Please utilize the chat box feature for questions</a:t>
            </a:r>
          </a:p>
        </p:txBody>
      </p:sp>
    </p:spTree>
    <p:extLst>
      <p:ext uri="{BB962C8B-B14F-4D97-AF65-F5344CB8AC3E}">
        <p14:creationId xmlns:p14="http://schemas.microsoft.com/office/powerpoint/2010/main" val="572823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3" name="Text Placeholder 2"/>
          <p:cNvSpPr>
            <a:spLocks noGrp="1"/>
          </p:cNvSpPr>
          <p:nvPr>
            <p:ph type="body" sz="quarter" idx="10"/>
          </p:nvPr>
        </p:nvSpPr>
        <p:spPr/>
        <p:txBody>
          <a:bodyPr/>
          <a:lstStyle/>
          <a:p>
            <a:r>
              <a:rPr lang="en-US" dirty="0"/>
              <a:t>Review the 2019-2020 program</a:t>
            </a:r>
          </a:p>
          <a:p>
            <a:r>
              <a:rPr lang="en-US" dirty="0"/>
              <a:t>Discuss the requirements and expectations of mentors</a:t>
            </a:r>
          </a:p>
          <a:p>
            <a:r>
              <a:rPr lang="en-US" dirty="0"/>
              <a:t>Address your questions</a:t>
            </a:r>
          </a:p>
        </p:txBody>
      </p:sp>
    </p:spTree>
    <p:extLst>
      <p:ext uri="{BB962C8B-B14F-4D97-AF65-F5344CB8AC3E}">
        <p14:creationId xmlns:p14="http://schemas.microsoft.com/office/powerpoint/2010/main" val="7532903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Mentorship Program</a:t>
            </a:r>
          </a:p>
        </p:txBody>
      </p:sp>
      <p:sp>
        <p:nvSpPr>
          <p:cNvPr id="3" name="Text Placeholder 2"/>
          <p:cNvSpPr>
            <a:spLocks noGrp="1"/>
          </p:cNvSpPr>
          <p:nvPr>
            <p:ph type="body" sz="quarter" idx="10"/>
          </p:nvPr>
        </p:nvSpPr>
        <p:spPr/>
        <p:txBody>
          <a:bodyPr>
            <a:normAutofit/>
          </a:bodyPr>
          <a:lstStyle/>
          <a:p>
            <a:pPr marL="0" indent="0" algn="ctr">
              <a:buNone/>
            </a:pPr>
            <a:r>
              <a:rPr lang="en-US" sz="2800" dirty="0"/>
              <a:t>Our purpose is to provide an opportunity to build relationships and foster shared learning among applied epidemiologists.</a:t>
            </a:r>
          </a:p>
          <a:p>
            <a:pPr marL="0" indent="0" algn="ctr">
              <a:buNone/>
            </a:pPr>
            <a:endParaRPr lang="en-US" sz="2800" dirty="0"/>
          </a:p>
          <a:p>
            <a:pPr marL="0" indent="0" algn="ctr">
              <a:buNone/>
            </a:pPr>
            <a:r>
              <a:rPr lang="en-US" sz="2800" dirty="0"/>
              <a:t>Our goal is to promote the exploration of career opportunities in STLT agencies.</a:t>
            </a:r>
          </a:p>
        </p:txBody>
      </p:sp>
    </p:spTree>
    <p:extLst>
      <p:ext uri="{BB962C8B-B14F-4D97-AF65-F5344CB8AC3E}">
        <p14:creationId xmlns:p14="http://schemas.microsoft.com/office/powerpoint/2010/main" val="1269637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Components</a:t>
            </a:r>
          </a:p>
        </p:txBody>
      </p:sp>
      <p:sp>
        <p:nvSpPr>
          <p:cNvPr id="3" name="Text Placeholder 2"/>
          <p:cNvSpPr>
            <a:spLocks noGrp="1"/>
          </p:cNvSpPr>
          <p:nvPr>
            <p:ph type="body" sz="quarter" idx="10"/>
          </p:nvPr>
        </p:nvSpPr>
        <p:spPr/>
        <p:txBody>
          <a:bodyPr>
            <a:normAutofit fontScale="70000" lnSpcReduction="20000"/>
          </a:bodyPr>
          <a:lstStyle/>
          <a:p>
            <a:r>
              <a:rPr lang="en-US" dirty="0"/>
              <a:t>“Live Events”</a:t>
            </a:r>
          </a:p>
          <a:p>
            <a:pPr lvl="1"/>
            <a:r>
              <a:rPr lang="en-US" dirty="0"/>
              <a:t>November Orientation</a:t>
            </a:r>
          </a:p>
          <a:p>
            <a:pPr lvl="1"/>
            <a:r>
              <a:rPr lang="en-US" dirty="0"/>
              <a:t>Webinars focused on professional development</a:t>
            </a:r>
          </a:p>
          <a:p>
            <a:r>
              <a:rPr lang="en-US" dirty="0"/>
              <a:t>Tasks</a:t>
            </a:r>
          </a:p>
          <a:p>
            <a:pPr lvl="1"/>
            <a:r>
              <a:rPr lang="en-US" dirty="0"/>
              <a:t>Self-assessment</a:t>
            </a:r>
          </a:p>
          <a:p>
            <a:pPr lvl="1"/>
            <a:r>
              <a:rPr lang="en-US" dirty="0"/>
              <a:t>Goal-setting</a:t>
            </a:r>
          </a:p>
          <a:p>
            <a:pPr lvl="1"/>
            <a:r>
              <a:rPr lang="en-US" dirty="0"/>
              <a:t>Professional development navigation</a:t>
            </a:r>
          </a:p>
          <a:p>
            <a:pPr lvl="1"/>
            <a:r>
              <a:rPr lang="en-US" dirty="0"/>
              <a:t>Leadership values</a:t>
            </a:r>
          </a:p>
          <a:p>
            <a:pPr lvl="1"/>
            <a:r>
              <a:rPr lang="en-US" dirty="0"/>
              <a:t>Implementation intention</a:t>
            </a:r>
          </a:p>
          <a:p>
            <a:r>
              <a:rPr lang="en-US" dirty="0"/>
              <a:t>Activities</a:t>
            </a:r>
          </a:p>
          <a:p>
            <a:pPr lvl="1"/>
            <a:r>
              <a:rPr lang="en-US" dirty="0"/>
              <a:t>“Meet” between mentor and mentee monthly during the program</a:t>
            </a:r>
          </a:p>
          <a:p>
            <a:pPr lvl="2"/>
            <a:r>
              <a:rPr lang="en-US" dirty="0"/>
              <a:t>Strongly suggest first meeting is by phone or skype</a:t>
            </a:r>
          </a:p>
          <a:p>
            <a:pPr lvl="2"/>
            <a:r>
              <a:rPr lang="en-US" dirty="0"/>
              <a:t>Can also communicate by email, instant messenger, or skype</a:t>
            </a:r>
          </a:p>
          <a:p>
            <a:pPr lvl="1"/>
            <a:r>
              <a:rPr lang="en-US" dirty="0"/>
              <a:t>Newsletters will be sent monthly with activities and suggested discussion topics</a:t>
            </a:r>
          </a:p>
          <a:p>
            <a:pPr lvl="1"/>
            <a:r>
              <a:rPr lang="en-US" dirty="0"/>
              <a:t>Half way point check-in </a:t>
            </a:r>
          </a:p>
          <a:p>
            <a:pPr lvl="1"/>
            <a:r>
              <a:rPr lang="en-US" dirty="0"/>
              <a:t>Evaluation</a:t>
            </a:r>
          </a:p>
          <a:p>
            <a:pPr lvl="2"/>
            <a:r>
              <a:rPr lang="en-US" dirty="0"/>
              <a:t>Provide feedback for program improvement</a:t>
            </a:r>
          </a:p>
          <a:p>
            <a:endParaRPr lang="en-US" dirty="0"/>
          </a:p>
        </p:txBody>
      </p:sp>
    </p:spTree>
    <p:extLst>
      <p:ext uri="{BB962C8B-B14F-4D97-AF65-F5344CB8AC3E}">
        <p14:creationId xmlns:p14="http://schemas.microsoft.com/office/powerpoint/2010/main" val="3767475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Mentor Requirements</a:t>
            </a:r>
          </a:p>
        </p:txBody>
      </p:sp>
      <p:sp>
        <p:nvSpPr>
          <p:cNvPr id="3" name="Text Placeholder 2"/>
          <p:cNvSpPr>
            <a:spLocks noGrp="1"/>
          </p:cNvSpPr>
          <p:nvPr>
            <p:ph type="body" sz="quarter" idx="10"/>
          </p:nvPr>
        </p:nvSpPr>
        <p:spPr>
          <a:xfrm>
            <a:off x="170482" y="1336977"/>
            <a:ext cx="8849694" cy="4746323"/>
          </a:xfrm>
        </p:spPr>
        <p:txBody>
          <a:bodyPr/>
          <a:lstStyle/>
          <a:p>
            <a:r>
              <a:rPr lang="en-US" dirty="0"/>
              <a:t>Mentors must have at least five years of work experience; hold a master’s degree or higher, currently work in the field of public health</a:t>
            </a:r>
          </a:p>
          <a:p>
            <a:endParaRPr lang="en-US" dirty="0"/>
          </a:p>
          <a:p>
            <a:r>
              <a:rPr lang="en-US" dirty="0"/>
              <a:t>Be able to meet with mentee once a month from October – June</a:t>
            </a:r>
          </a:p>
          <a:p>
            <a:pPr lvl="1"/>
            <a:r>
              <a:rPr lang="en-US" dirty="0"/>
              <a:t>The onus is on the mentee to identify discussion topics</a:t>
            </a:r>
          </a:p>
          <a:p>
            <a:r>
              <a:rPr lang="en-US" dirty="0"/>
              <a:t>Complete activities and discuss with mentee</a:t>
            </a:r>
          </a:p>
          <a:p>
            <a:r>
              <a:rPr lang="en-US" dirty="0"/>
              <a:t>Participate in webinars sponsored by the Early Career Professionals Workgroup</a:t>
            </a:r>
          </a:p>
        </p:txBody>
      </p:sp>
    </p:spTree>
    <p:extLst>
      <p:ext uri="{BB962C8B-B14F-4D97-AF65-F5344CB8AC3E}">
        <p14:creationId xmlns:p14="http://schemas.microsoft.com/office/powerpoint/2010/main" val="1238050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Matching</a:t>
            </a:r>
          </a:p>
        </p:txBody>
      </p:sp>
      <p:sp>
        <p:nvSpPr>
          <p:cNvPr id="3" name="Text Placeholder 2"/>
          <p:cNvSpPr>
            <a:spLocks noGrp="1"/>
          </p:cNvSpPr>
          <p:nvPr>
            <p:ph type="body" sz="quarter" idx="10"/>
          </p:nvPr>
        </p:nvSpPr>
        <p:spPr/>
        <p:txBody>
          <a:bodyPr/>
          <a:lstStyle/>
          <a:p>
            <a:r>
              <a:rPr lang="en-US" dirty="0"/>
              <a:t>Based on subject area interests and program expectations</a:t>
            </a:r>
          </a:p>
          <a:p>
            <a:r>
              <a:rPr lang="en-US" dirty="0"/>
              <a:t>Mentor expertise and strengths will be matched with mentee program goals</a:t>
            </a:r>
          </a:p>
          <a:p>
            <a:r>
              <a:rPr lang="en-US" dirty="0"/>
              <a:t>Mentors can advise a mentee on a specific project or deliverable</a:t>
            </a:r>
          </a:p>
          <a:p>
            <a:r>
              <a:rPr lang="en-US" dirty="0"/>
              <a:t>Mentors can work with multiple mentees</a:t>
            </a:r>
          </a:p>
        </p:txBody>
      </p:sp>
    </p:spTree>
    <p:extLst>
      <p:ext uri="{BB962C8B-B14F-4D97-AF65-F5344CB8AC3E}">
        <p14:creationId xmlns:p14="http://schemas.microsoft.com/office/powerpoint/2010/main" val="34210763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Mentees</a:t>
            </a:r>
          </a:p>
        </p:txBody>
      </p:sp>
      <p:sp>
        <p:nvSpPr>
          <p:cNvPr id="3" name="Text Placeholder 2"/>
          <p:cNvSpPr>
            <a:spLocks noGrp="1"/>
          </p:cNvSpPr>
          <p:nvPr>
            <p:ph type="body" sz="quarter" idx="10"/>
          </p:nvPr>
        </p:nvSpPr>
        <p:spPr/>
        <p:txBody>
          <a:bodyPr/>
          <a:lstStyle/>
          <a:p>
            <a:r>
              <a:rPr lang="en-US" dirty="0"/>
              <a:t>Early career professionals (e.g. graduated in the last 5 years) or current students</a:t>
            </a:r>
          </a:p>
          <a:p>
            <a:r>
              <a:rPr lang="en-US" dirty="0"/>
              <a:t>Highly motivated</a:t>
            </a:r>
          </a:p>
          <a:p>
            <a:r>
              <a:rPr lang="en-US" dirty="0"/>
              <a:t>Clear goals for participating in the mentorship program</a:t>
            </a:r>
          </a:p>
          <a:p>
            <a:endParaRPr lang="en-US" dirty="0"/>
          </a:p>
        </p:txBody>
      </p:sp>
    </p:spTree>
    <p:extLst>
      <p:ext uri="{BB962C8B-B14F-4D97-AF65-F5344CB8AC3E}">
        <p14:creationId xmlns:p14="http://schemas.microsoft.com/office/powerpoint/2010/main" val="458552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Mentor Benefits</a:t>
            </a:r>
          </a:p>
        </p:txBody>
      </p:sp>
      <p:sp>
        <p:nvSpPr>
          <p:cNvPr id="3" name="Text Placeholder 2"/>
          <p:cNvSpPr>
            <a:spLocks noGrp="1"/>
          </p:cNvSpPr>
          <p:nvPr>
            <p:ph type="body" sz="quarter" idx="10"/>
          </p:nvPr>
        </p:nvSpPr>
        <p:spPr/>
        <p:txBody>
          <a:bodyPr/>
          <a:lstStyle/>
          <a:p>
            <a:r>
              <a:rPr lang="en-US" dirty="0"/>
              <a:t>Building a network outside of your agency</a:t>
            </a:r>
          </a:p>
          <a:p>
            <a:r>
              <a:rPr lang="en-US" dirty="0"/>
              <a:t>Gain mentoring experience</a:t>
            </a:r>
          </a:p>
          <a:p>
            <a:r>
              <a:rPr lang="en-US" dirty="0"/>
              <a:t>Get to know a highly motivated epidemiologist</a:t>
            </a:r>
          </a:p>
        </p:txBody>
      </p:sp>
    </p:spTree>
    <p:extLst>
      <p:ext uri="{BB962C8B-B14F-4D97-AF65-F5344CB8AC3E}">
        <p14:creationId xmlns:p14="http://schemas.microsoft.com/office/powerpoint/2010/main" val="1021589411"/>
      </p:ext>
    </p:extLst>
  </p:cSld>
  <p:clrMapOvr>
    <a:masterClrMapping/>
  </p:clrMapOvr>
</p:sld>
</file>

<file path=ppt/theme/theme1.xml><?xml version="1.0" encoding="utf-8"?>
<a:theme xmlns:a="http://schemas.openxmlformats.org/drawingml/2006/main" name="CSTE_Powerpoint_Template_final">
  <a:themeElements>
    <a:clrScheme name="CSTE">
      <a:dk1>
        <a:srgbClr val="585543"/>
      </a:dk1>
      <a:lt1>
        <a:sysClr val="window" lastClr="FFFFFF"/>
      </a:lt1>
      <a:dk2>
        <a:srgbClr val="1B3473"/>
      </a:dk2>
      <a:lt2>
        <a:srgbClr val="EEECE1"/>
      </a:lt2>
      <a:accent1>
        <a:srgbClr val="7DAED3"/>
      </a:accent1>
      <a:accent2>
        <a:srgbClr val="F5D232"/>
      </a:accent2>
      <a:accent3>
        <a:srgbClr val="C4C7C8"/>
      </a:accent3>
      <a:accent4>
        <a:srgbClr val="9D986D"/>
      </a:accent4>
      <a:accent5>
        <a:srgbClr val="858C93"/>
      </a:accent5>
      <a:accent6>
        <a:srgbClr val="639EC8"/>
      </a:accent6>
      <a:hlink>
        <a:srgbClr val="0000FF"/>
      </a:hlink>
      <a:folHlink>
        <a:srgbClr val="800080"/>
      </a:folHlink>
    </a:clrScheme>
    <a:fontScheme name="CSTE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41D0A75A89F6B4D89858CDF45789FFA" ma:contentTypeVersion="8" ma:contentTypeDescription="Create a new document." ma:contentTypeScope="" ma:versionID="8d579033eff3b4913a416ff5d4c11bcf">
  <xsd:schema xmlns:xsd="http://www.w3.org/2001/XMLSchema" xmlns:xs="http://www.w3.org/2001/XMLSchema" xmlns:p="http://schemas.microsoft.com/office/2006/metadata/properties" xmlns:ns3="05b4cc05-eae9-494e-b5c4-d581f301ad45" xmlns:ns4="0311d6c5-5cca-45c5-bde7-46d36a11fb19" targetNamespace="http://schemas.microsoft.com/office/2006/metadata/properties" ma:root="true" ma:fieldsID="dfb9ce455d821c9d425ad271a85073e2" ns3:_="" ns4:_="">
    <xsd:import namespace="05b4cc05-eae9-494e-b5c4-d581f301ad45"/>
    <xsd:import namespace="0311d6c5-5cca-45c5-bde7-46d36a11fb19"/>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b4cc05-eae9-494e-b5c4-d581f301ad4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11d6c5-5cca-45c5-bde7-46d36a11fb1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ADB1A3-1490-4257-9211-1FEB55F4C31F}">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0311d6c5-5cca-45c5-bde7-46d36a11fb19"/>
    <ds:schemaRef ds:uri="http://purl.org/dc/elements/1.1/"/>
    <ds:schemaRef ds:uri="http://schemas.microsoft.com/office/2006/metadata/properties"/>
    <ds:schemaRef ds:uri="05b4cc05-eae9-494e-b5c4-d581f301ad45"/>
    <ds:schemaRef ds:uri="http://www.w3.org/XML/1998/namespace"/>
    <ds:schemaRef ds:uri="http://purl.org/dc/dcmitype/"/>
  </ds:schemaRefs>
</ds:datastoreItem>
</file>

<file path=customXml/itemProps2.xml><?xml version="1.0" encoding="utf-8"?>
<ds:datastoreItem xmlns:ds="http://schemas.openxmlformats.org/officeDocument/2006/customXml" ds:itemID="{4FE44CA5-DE9E-4534-A02C-1CBB65F33106}">
  <ds:schemaRefs>
    <ds:schemaRef ds:uri="http://schemas.microsoft.com/sharepoint/v3/contenttype/forms"/>
  </ds:schemaRefs>
</ds:datastoreItem>
</file>

<file path=customXml/itemProps3.xml><?xml version="1.0" encoding="utf-8"?>
<ds:datastoreItem xmlns:ds="http://schemas.openxmlformats.org/officeDocument/2006/customXml" ds:itemID="{EE752FBC-9CBA-4038-AD49-B41F9C2C7D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b4cc05-eae9-494e-b5c4-d581f301ad45"/>
    <ds:schemaRef ds:uri="0311d6c5-5cca-45c5-bde7-46d36a11fb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TotalTime>
  <Words>1001</Words>
  <Application>Microsoft Office PowerPoint</Application>
  <PresentationFormat>On-screen Show (4:3)</PresentationFormat>
  <Paragraphs>125</Paragraphs>
  <Slides>14</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Wingdings</vt:lpstr>
      <vt:lpstr>Avenir LT 45 Book</vt:lpstr>
      <vt:lpstr>Calibri</vt:lpstr>
      <vt:lpstr>Courier New</vt:lpstr>
      <vt:lpstr>Avenir</vt:lpstr>
      <vt:lpstr>CSTE_Powerpoint_Template_final</vt:lpstr>
      <vt:lpstr>2019-2020 CSTE Mentorship Program Prospective Mentor Webinar</vt:lpstr>
      <vt:lpstr>Housekeeping</vt:lpstr>
      <vt:lpstr>Agenda</vt:lpstr>
      <vt:lpstr>Mentorship Program</vt:lpstr>
      <vt:lpstr>Program Components</vt:lpstr>
      <vt:lpstr>Mentor Requirements</vt:lpstr>
      <vt:lpstr>Matching</vt:lpstr>
      <vt:lpstr>Mentees</vt:lpstr>
      <vt:lpstr>Mentor Benefits</vt:lpstr>
      <vt:lpstr>Panelists: Beth Daly, MPH</vt:lpstr>
      <vt:lpstr>Panelists: Tracy Miller, PhD</vt:lpstr>
      <vt:lpstr>Panelists: Jon Rosenberg, MD</vt:lpstr>
      <vt:lpstr>Your questions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2019-2020 CSTE Mentorship Program Prospective Mentor Webinar</dc:title>
  <dc:creator>Alyaa Altabbaa</dc:creator>
  <cp:lastModifiedBy>Alyaa Altabbaa</cp:lastModifiedBy>
  <cp:revision>2</cp:revision>
  <dcterms:created xsi:type="dcterms:W3CDTF">2019-09-11T14:17:06Z</dcterms:created>
  <dcterms:modified xsi:type="dcterms:W3CDTF">2019-09-11T16:43:09Z</dcterms:modified>
</cp:coreProperties>
</file>