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4"/>
  </p:notesMasterIdLst>
  <p:sldIdLst>
    <p:sldId id="266" r:id="rId5"/>
    <p:sldId id="267" r:id="rId6"/>
    <p:sldId id="272" r:id="rId7"/>
    <p:sldId id="273" r:id="rId8"/>
    <p:sldId id="268" r:id="rId9"/>
    <p:sldId id="269" r:id="rId10"/>
    <p:sldId id="270" r:id="rId11"/>
    <p:sldId id="271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1" autoAdjust="0"/>
    <p:restoredTop sz="79046" autoAdjust="0"/>
  </p:normalViewPr>
  <p:slideViewPr>
    <p:cSldViewPr snapToGrid="0">
      <p:cViewPr varScale="1">
        <p:scale>
          <a:sx n="86" d="100"/>
          <a:sy n="86" d="100"/>
        </p:scale>
        <p:origin x="20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C1BD53-C1DC-4F9C-B438-5C0BA62648A8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87DAAE-455A-49B0-8B84-8849AD3539F5}">
      <dgm:prSet phldrT="[Text]"/>
      <dgm:spPr/>
      <dgm:t>
        <a:bodyPr/>
        <a:lstStyle/>
        <a:p>
          <a:r>
            <a:rPr lang="en-US" dirty="0"/>
            <a:t>Sarah Hoover, PMP, MPH, Credentialing Manager, National Environmental Health Association</a:t>
          </a:r>
        </a:p>
      </dgm:t>
    </dgm:pt>
    <dgm:pt modelId="{93472A46-619F-45E5-86BA-7A1AC633771D}" type="parTrans" cxnId="{87B5F160-8EBD-4160-A271-473353A623FF}">
      <dgm:prSet/>
      <dgm:spPr/>
      <dgm:t>
        <a:bodyPr/>
        <a:lstStyle/>
        <a:p>
          <a:endParaRPr lang="en-US"/>
        </a:p>
      </dgm:t>
    </dgm:pt>
    <dgm:pt modelId="{061FE7FA-C3D0-4900-9341-84B638B08F51}" type="sibTrans" cxnId="{87B5F160-8EBD-4160-A271-473353A623FF}">
      <dgm:prSet/>
      <dgm:spPr/>
      <dgm:t>
        <a:bodyPr/>
        <a:lstStyle/>
        <a:p>
          <a:endParaRPr lang="en-US"/>
        </a:p>
      </dgm:t>
    </dgm:pt>
    <dgm:pt modelId="{D9B1E55C-F053-4BF6-8489-9C2B23D6AAF2}">
      <dgm:prSet phldrT="[Text]"/>
      <dgm:spPr/>
      <dgm:t>
        <a:bodyPr/>
        <a:lstStyle/>
        <a:p>
          <a:r>
            <a:rPr lang="en-US" dirty="0"/>
            <a:t>Michele Samarya-Timm, MA, CFOI, Health Educator/Registered Environmental Health Specialist, Somerset County Depart. of Health</a:t>
          </a:r>
        </a:p>
      </dgm:t>
    </dgm:pt>
    <dgm:pt modelId="{4168CBA7-B460-4075-A69D-16384B2BB138}" type="parTrans" cxnId="{94067040-76FA-4EE3-A1A1-F7B2FC7C0F0E}">
      <dgm:prSet/>
      <dgm:spPr/>
      <dgm:t>
        <a:bodyPr/>
        <a:lstStyle/>
        <a:p>
          <a:endParaRPr lang="en-US"/>
        </a:p>
      </dgm:t>
    </dgm:pt>
    <dgm:pt modelId="{75C2F1E0-60AE-4407-B7C6-3C54F1E42F2C}" type="sibTrans" cxnId="{94067040-76FA-4EE3-A1A1-F7B2FC7C0F0E}">
      <dgm:prSet/>
      <dgm:spPr/>
      <dgm:t>
        <a:bodyPr/>
        <a:lstStyle/>
        <a:p>
          <a:endParaRPr lang="en-US"/>
        </a:p>
      </dgm:t>
    </dgm:pt>
    <dgm:pt modelId="{10A12DAA-C3B0-494E-BBDE-D6A9BAE76C95}">
      <dgm:prSet phldrT="[Text]"/>
      <dgm:spPr/>
      <dgm:t>
        <a:bodyPr/>
        <a:lstStyle/>
        <a:p>
          <a:r>
            <a:rPr lang="en-US" dirty="0"/>
            <a:t>Aimee Snavely, RD, BSDH, MPH, CIC, Epidemiology Manager, Saint Louis County</a:t>
          </a:r>
        </a:p>
      </dgm:t>
    </dgm:pt>
    <dgm:pt modelId="{3E53DFE5-CE52-4AE9-9221-0BCB8EFCB7E0}" type="parTrans" cxnId="{5ACB4AD2-60F4-42BA-8200-134A8250FEC1}">
      <dgm:prSet/>
      <dgm:spPr/>
      <dgm:t>
        <a:bodyPr/>
        <a:lstStyle/>
        <a:p>
          <a:endParaRPr lang="en-US"/>
        </a:p>
      </dgm:t>
    </dgm:pt>
    <dgm:pt modelId="{A5D55914-DF3B-44D0-B153-E490A6C2D719}" type="sibTrans" cxnId="{5ACB4AD2-60F4-42BA-8200-134A8250FEC1}">
      <dgm:prSet/>
      <dgm:spPr/>
      <dgm:t>
        <a:bodyPr/>
        <a:lstStyle/>
        <a:p>
          <a:endParaRPr lang="en-US"/>
        </a:p>
      </dgm:t>
    </dgm:pt>
    <dgm:pt modelId="{68B627C0-2DCF-44C8-9700-AA340A5461CF}">
      <dgm:prSet phldrT="[Text]"/>
      <dgm:spPr/>
      <dgm:t>
        <a:bodyPr/>
        <a:lstStyle/>
        <a:p>
          <a:r>
            <a:rPr lang="en-US" dirty="0"/>
            <a:t>Erin Holt Coyne, MPH, Chief Public Health Informatics Officer, Tennessee Dept of Health</a:t>
          </a:r>
        </a:p>
      </dgm:t>
    </dgm:pt>
    <dgm:pt modelId="{068121DD-4B6B-46F4-BDB4-1D557A72FCAE}" type="parTrans" cxnId="{92B90A22-7877-432B-B11A-33F85F428374}">
      <dgm:prSet/>
      <dgm:spPr/>
      <dgm:t>
        <a:bodyPr/>
        <a:lstStyle/>
        <a:p>
          <a:endParaRPr lang="en-US"/>
        </a:p>
      </dgm:t>
    </dgm:pt>
    <dgm:pt modelId="{BFED9ECB-9E6C-4EC4-B4F0-3F9C5B781CAC}" type="sibTrans" cxnId="{92B90A22-7877-432B-B11A-33F85F428374}">
      <dgm:prSet/>
      <dgm:spPr/>
      <dgm:t>
        <a:bodyPr/>
        <a:lstStyle/>
        <a:p>
          <a:endParaRPr lang="en-US"/>
        </a:p>
      </dgm:t>
    </dgm:pt>
    <dgm:pt modelId="{85FC55D1-29D5-439A-A2E3-04F03573FEBC}">
      <dgm:prSet phldrT="[Text]"/>
      <dgm:spPr/>
      <dgm:t>
        <a:bodyPr/>
        <a:lstStyle/>
        <a:p>
          <a:r>
            <a:rPr lang="en-US" dirty="0"/>
            <a:t>Christie Mettenbrink, MSPH, GISP, Epidemiologist, Denver Public Health</a:t>
          </a:r>
        </a:p>
      </dgm:t>
    </dgm:pt>
    <dgm:pt modelId="{054E210E-4537-433F-A401-0D46DDB35469}" type="parTrans" cxnId="{E0AB9B3F-F33A-411F-A5D5-05D191E1D367}">
      <dgm:prSet/>
      <dgm:spPr/>
      <dgm:t>
        <a:bodyPr/>
        <a:lstStyle/>
        <a:p>
          <a:endParaRPr lang="en-US"/>
        </a:p>
      </dgm:t>
    </dgm:pt>
    <dgm:pt modelId="{66A55FD0-2F2B-4067-9B98-AFDAC46CAC13}" type="sibTrans" cxnId="{E0AB9B3F-F33A-411F-A5D5-05D191E1D367}">
      <dgm:prSet/>
      <dgm:spPr/>
      <dgm:t>
        <a:bodyPr/>
        <a:lstStyle/>
        <a:p>
          <a:endParaRPr lang="en-US"/>
        </a:p>
      </dgm:t>
    </dgm:pt>
    <dgm:pt modelId="{4E97AFB9-4056-4C24-AD57-A14E4F306433}" type="pres">
      <dgm:prSet presAssocID="{7CC1BD53-C1DC-4F9C-B438-5C0BA62648A8}" presName="Name0" presStyleCnt="0">
        <dgm:presLayoutVars>
          <dgm:chMax/>
          <dgm:chPref/>
          <dgm:dir/>
        </dgm:presLayoutVars>
      </dgm:prSet>
      <dgm:spPr/>
    </dgm:pt>
    <dgm:pt modelId="{FC35A9A8-4087-4A22-ADB6-40B7CC2497E2}" type="pres">
      <dgm:prSet presAssocID="{1387DAAE-455A-49B0-8B84-8849AD3539F5}" presName="composite" presStyleCnt="0">
        <dgm:presLayoutVars>
          <dgm:chMax val="1"/>
          <dgm:chPref val="1"/>
        </dgm:presLayoutVars>
      </dgm:prSet>
      <dgm:spPr/>
    </dgm:pt>
    <dgm:pt modelId="{22B963F3-F749-45F8-8941-EBAFB7065CD7}" type="pres">
      <dgm:prSet presAssocID="{1387DAAE-455A-49B0-8B84-8849AD3539F5}" presName="Accent" presStyleLbl="trAlignAcc1" presStyleIdx="0" presStyleCnt="5">
        <dgm:presLayoutVars>
          <dgm:chMax val="0"/>
          <dgm:chPref val="0"/>
        </dgm:presLayoutVars>
      </dgm:prSet>
      <dgm:spPr/>
    </dgm:pt>
    <dgm:pt modelId="{A77F6292-83C4-4994-8EBE-A5A61C254723}" type="pres">
      <dgm:prSet presAssocID="{1387DAAE-455A-49B0-8B84-8849AD3539F5}" presName="Image" presStyleLbl="alignImgPlace1" presStyleIdx="0" presStyleCnt="5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9B3F07DA-9900-40F7-8CE6-BC39325E3078}" type="pres">
      <dgm:prSet presAssocID="{1387DAAE-455A-49B0-8B84-8849AD3539F5}" presName="ChildComposite" presStyleCnt="0"/>
      <dgm:spPr/>
    </dgm:pt>
    <dgm:pt modelId="{115D3503-C062-4F28-94A0-ED8D90DA0D12}" type="pres">
      <dgm:prSet presAssocID="{1387DAAE-455A-49B0-8B84-8849AD3539F5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23AB631-87DD-4786-A608-30B85188CCA2}" type="pres">
      <dgm:prSet presAssocID="{1387DAAE-455A-49B0-8B84-8849AD3539F5}" presName="Parent" presStyleLbl="revTx" presStyleIdx="0" presStyleCnt="5">
        <dgm:presLayoutVars>
          <dgm:chMax val="1"/>
          <dgm:chPref val="0"/>
          <dgm:bulletEnabled val="1"/>
        </dgm:presLayoutVars>
      </dgm:prSet>
      <dgm:spPr/>
    </dgm:pt>
    <dgm:pt modelId="{0B946E37-A2CB-4805-9D89-C98525340A0A}" type="pres">
      <dgm:prSet presAssocID="{061FE7FA-C3D0-4900-9341-84B638B08F51}" presName="sibTrans" presStyleCnt="0"/>
      <dgm:spPr/>
    </dgm:pt>
    <dgm:pt modelId="{F53AAA8D-6542-40B5-B645-A1B08908F2DE}" type="pres">
      <dgm:prSet presAssocID="{D9B1E55C-F053-4BF6-8489-9C2B23D6AAF2}" presName="composite" presStyleCnt="0">
        <dgm:presLayoutVars>
          <dgm:chMax val="1"/>
          <dgm:chPref val="1"/>
        </dgm:presLayoutVars>
      </dgm:prSet>
      <dgm:spPr/>
    </dgm:pt>
    <dgm:pt modelId="{1EE2B847-4F16-46A7-A5B0-3E74C27F5739}" type="pres">
      <dgm:prSet presAssocID="{D9B1E55C-F053-4BF6-8489-9C2B23D6AAF2}" presName="Accent" presStyleLbl="trAlignAcc1" presStyleIdx="1" presStyleCnt="5">
        <dgm:presLayoutVars>
          <dgm:chMax val="0"/>
          <dgm:chPref val="0"/>
        </dgm:presLayoutVars>
      </dgm:prSet>
      <dgm:spPr/>
    </dgm:pt>
    <dgm:pt modelId="{E9632989-A643-4C6A-B28D-18C1F1328677}" type="pres">
      <dgm:prSet presAssocID="{D9B1E55C-F053-4BF6-8489-9C2B23D6AAF2}" presName="Image" presStyleLbl="alignImgPlace1" presStyleIdx="1" presStyleCnt="5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EBF4D7F7-0293-4C48-9017-F52B04961E2F}" type="pres">
      <dgm:prSet presAssocID="{D9B1E55C-F053-4BF6-8489-9C2B23D6AAF2}" presName="ChildComposite" presStyleCnt="0"/>
      <dgm:spPr/>
    </dgm:pt>
    <dgm:pt modelId="{0E7B2018-439E-4728-8ACF-A3227CB77155}" type="pres">
      <dgm:prSet presAssocID="{D9B1E55C-F053-4BF6-8489-9C2B23D6AAF2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9646EB8-3263-4CFE-B6BB-119F7E494956}" type="pres">
      <dgm:prSet presAssocID="{D9B1E55C-F053-4BF6-8489-9C2B23D6AAF2}" presName="Parent" presStyleLbl="revTx" presStyleIdx="1" presStyleCnt="5">
        <dgm:presLayoutVars>
          <dgm:chMax val="1"/>
          <dgm:chPref val="0"/>
          <dgm:bulletEnabled val="1"/>
        </dgm:presLayoutVars>
      </dgm:prSet>
      <dgm:spPr/>
    </dgm:pt>
    <dgm:pt modelId="{C549C378-9784-4F8F-812A-5A1A8D71968F}" type="pres">
      <dgm:prSet presAssocID="{75C2F1E0-60AE-4407-B7C6-3C54F1E42F2C}" presName="sibTrans" presStyleCnt="0"/>
      <dgm:spPr/>
    </dgm:pt>
    <dgm:pt modelId="{C5F18035-F837-4BB2-BAA3-98551FA87C25}" type="pres">
      <dgm:prSet presAssocID="{10A12DAA-C3B0-494E-BBDE-D6A9BAE76C95}" presName="composite" presStyleCnt="0">
        <dgm:presLayoutVars>
          <dgm:chMax val="1"/>
          <dgm:chPref val="1"/>
        </dgm:presLayoutVars>
      </dgm:prSet>
      <dgm:spPr/>
    </dgm:pt>
    <dgm:pt modelId="{5CF10D22-5103-436A-8F68-BB570CEB6E58}" type="pres">
      <dgm:prSet presAssocID="{10A12DAA-C3B0-494E-BBDE-D6A9BAE76C95}" presName="Accent" presStyleLbl="trAlignAcc1" presStyleIdx="2" presStyleCnt="5">
        <dgm:presLayoutVars>
          <dgm:chMax val="0"/>
          <dgm:chPref val="0"/>
        </dgm:presLayoutVars>
      </dgm:prSet>
      <dgm:spPr/>
    </dgm:pt>
    <dgm:pt modelId="{97FF9E92-A27A-4D2F-88AD-CD80C28A5E06}" type="pres">
      <dgm:prSet presAssocID="{10A12DAA-C3B0-494E-BBDE-D6A9BAE76C95}" presName="Image" presStyleLbl="alignImgPlace1" presStyleIdx="2" presStyleCnt="5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F188F146-A6B7-4354-B961-10A0EA0F94EA}" type="pres">
      <dgm:prSet presAssocID="{10A12DAA-C3B0-494E-BBDE-D6A9BAE76C95}" presName="ChildComposite" presStyleCnt="0"/>
      <dgm:spPr/>
    </dgm:pt>
    <dgm:pt modelId="{9D3A1922-B711-4375-B166-89FBB6AAC273}" type="pres">
      <dgm:prSet presAssocID="{10A12DAA-C3B0-494E-BBDE-D6A9BAE76C95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F379FB1-DDCA-4710-9951-D8A2125021A1}" type="pres">
      <dgm:prSet presAssocID="{10A12DAA-C3B0-494E-BBDE-D6A9BAE76C95}" presName="Parent" presStyleLbl="revTx" presStyleIdx="2" presStyleCnt="5">
        <dgm:presLayoutVars>
          <dgm:chMax val="1"/>
          <dgm:chPref val="0"/>
          <dgm:bulletEnabled val="1"/>
        </dgm:presLayoutVars>
      </dgm:prSet>
      <dgm:spPr/>
    </dgm:pt>
    <dgm:pt modelId="{949F4F60-F182-451D-9D91-62FD82C8F87A}" type="pres">
      <dgm:prSet presAssocID="{A5D55914-DF3B-44D0-B153-E490A6C2D719}" presName="sibTrans" presStyleCnt="0"/>
      <dgm:spPr/>
    </dgm:pt>
    <dgm:pt modelId="{33EC0759-94C5-408F-85C9-2813D8E91848}" type="pres">
      <dgm:prSet presAssocID="{68B627C0-2DCF-44C8-9700-AA340A5461CF}" presName="composite" presStyleCnt="0">
        <dgm:presLayoutVars>
          <dgm:chMax val="1"/>
          <dgm:chPref val="1"/>
        </dgm:presLayoutVars>
      </dgm:prSet>
      <dgm:spPr/>
    </dgm:pt>
    <dgm:pt modelId="{9B8AB21E-B198-4A9D-A953-1BE97A06882B}" type="pres">
      <dgm:prSet presAssocID="{68B627C0-2DCF-44C8-9700-AA340A5461CF}" presName="Accent" presStyleLbl="trAlignAcc1" presStyleIdx="3" presStyleCnt="5">
        <dgm:presLayoutVars>
          <dgm:chMax val="0"/>
          <dgm:chPref val="0"/>
        </dgm:presLayoutVars>
      </dgm:prSet>
      <dgm:spPr/>
    </dgm:pt>
    <dgm:pt modelId="{C855569F-D66B-40F2-A583-4E6B4AAD1E2C}" type="pres">
      <dgm:prSet presAssocID="{68B627C0-2DCF-44C8-9700-AA340A5461CF}" presName="Image" presStyleLbl="alignImgPlace1" presStyleIdx="3" presStyleCnt="5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2B53BFF9-D3B4-4D89-9AF0-CE2C33E07DDE}" type="pres">
      <dgm:prSet presAssocID="{68B627C0-2DCF-44C8-9700-AA340A5461CF}" presName="ChildComposite" presStyleCnt="0"/>
      <dgm:spPr/>
    </dgm:pt>
    <dgm:pt modelId="{A82D7047-4FEB-47DA-9BC0-D4240A49ACA8}" type="pres">
      <dgm:prSet presAssocID="{68B627C0-2DCF-44C8-9700-AA340A5461C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0964108-EB4E-4347-89E8-F6A2F4B5B15E}" type="pres">
      <dgm:prSet presAssocID="{68B627C0-2DCF-44C8-9700-AA340A5461CF}" presName="Parent" presStyleLbl="revTx" presStyleIdx="3" presStyleCnt="5">
        <dgm:presLayoutVars>
          <dgm:chMax val="1"/>
          <dgm:chPref val="0"/>
          <dgm:bulletEnabled val="1"/>
        </dgm:presLayoutVars>
      </dgm:prSet>
      <dgm:spPr/>
    </dgm:pt>
    <dgm:pt modelId="{F5148163-5F3A-4309-8E41-2027F37D28D0}" type="pres">
      <dgm:prSet presAssocID="{BFED9ECB-9E6C-4EC4-B4F0-3F9C5B781CAC}" presName="sibTrans" presStyleCnt="0"/>
      <dgm:spPr/>
    </dgm:pt>
    <dgm:pt modelId="{1B091DC9-70E7-4D0F-8D18-EB27F60325AA}" type="pres">
      <dgm:prSet presAssocID="{85FC55D1-29D5-439A-A2E3-04F03573FEBC}" presName="composite" presStyleCnt="0">
        <dgm:presLayoutVars>
          <dgm:chMax val="1"/>
          <dgm:chPref val="1"/>
        </dgm:presLayoutVars>
      </dgm:prSet>
      <dgm:spPr/>
    </dgm:pt>
    <dgm:pt modelId="{E28E74C4-6005-4297-B2A0-E4555F8BC0D3}" type="pres">
      <dgm:prSet presAssocID="{85FC55D1-29D5-439A-A2E3-04F03573FEBC}" presName="Accent" presStyleLbl="trAlignAcc1" presStyleIdx="4" presStyleCnt="5">
        <dgm:presLayoutVars>
          <dgm:chMax val="0"/>
          <dgm:chPref val="0"/>
        </dgm:presLayoutVars>
      </dgm:prSet>
      <dgm:spPr/>
    </dgm:pt>
    <dgm:pt modelId="{CF52E5BE-DA15-4439-A879-275B0662D100}" type="pres">
      <dgm:prSet presAssocID="{85FC55D1-29D5-439A-A2E3-04F03573FEBC}" presName="Image" presStyleLbl="alignImgPlace1" presStyleIdx="4" presStyleCnt="5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09DB2F51-C527-4A85-B967-E60CAF49F742}" type="pres">
      <dgm:prSet presAssocID="{85FC55D1-29D5-439A-A2E3-04F03573FEBC}" presName="ChildComposite" presStyleCnt="0"/>
      <dgm:spPr/>
    </dgm:pt>
    <dgm:pt modelId="{BB1E0366-BC67-4E9D-91D8-BB9FC2B4DBCF}" type="pres">
      <dgm:prSet presAssocID="{85FC55D1-29D5-439A-A2E3-04F03573FEBC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1644007-308A-446E-BBF8-67BCE0A2146C}" type="pres">
      <dgm:prSet presAssocID="{85FC55D1-29D5-439A-A2E3-04F03573FEBC}" presName="Parent" presStyleLbl="revTx" presStyleIdx="4" presStyleCnt="5">
        <dgm:presLayoutVars>
          <dgm:chMax val="1"/>
          <dgm:chPref val="0"/>
          <dgm:bulletEnabled val="1"/>
        </dgm:presLayoutVars>
      </dgm:prSet>
      <dgm:spPr/>
    </dgm:pt>
  </dgm:ptLst>
  <dgm:cxnLst>
    <dgm:cxn modelId="{A808BC19-9479-4CCF-9933-4DF6CD9408C4}" type="presOf" srcId="{1387DAAE-455A-49B0-8B84-8849AD3539F5}" destId="{A23AB631-87DD-4786-A608-30B85188CCA2}" srcOrd="0" destOrd="0" presId="urn:microsoft.com/office/officeart/2008/layout/CaptionedPictures"/>
    <dgm:cxn modelId="{92B90A22-7877-432B-B11A-33F85F428374}" srcId="{7CC1BD53-C1DC-4F9C-B438-5C0BA62648A8}" destId="{68B627C0-2DCF-44C8-9700-AA340A5461CF}" srcOrd="3" destOrd="0" parTransId="{068121DD-4B6B-46F4-BDB4-1D557A72FCAE}" sibTransId="{BFED9ECB-9E6C-4EC4-B4F0-3F9C5B781CAC}"/>
    <dgm:cxn modelId="{BE181C2C-F63C-49F0-8BAC-96B1FE8C95E2}" type="presOf" srcId="{68B627C0-2DCF-44C8-9700-AA340A5461CF}" destId="{F0964108-EB4E-4347-89E8-F6A2F4B5B15E}" srcOrd="0" destOrd="0" presId="urn:microsoft.com/office/officeart/2008/layout/CaptionedPictures"/>
    <dgm:cxn modelId="{E0AB9B3F-F33A-411F-A5D5-05D191E1D367}" srcId="{7CC1BD53-C1DC-4F9C-B438-5C0BA62648A8}" destId="{85FC55D1-29D5-439A-A2E3-04F03573FEBC}" srcOrd="4" destOrd="0" parTransId="{054E210E-4537-433F-A401-0D46DDB35469}" sibTransId="{66A55FD0-2F2B-4067-9B98-AFDAC46CAC13}"/>
    <dgm:cxn modelId="{94067040-76FA-4EE3-A1A1-F7B2FC7C0F0E}" srcId="{7CC1BD53-C1DC-4F9C-B438-5C0BA62648A8}" destId="{D9B1E55C-F053-4BF6-8489-9C2B23D6AAF2}" srcOrd="1" destOrd="0" parTransId="{4168CBA7-B460-4075-A69D-16384B2BB138}" sibTransId="{75C2F1E0-60AE-4407-B7C6-3C54F1E42F2C}"/>
    <dgm:cxn modelId="{87B5F160-8EBD-4160-A271-473353A623FF}" srcId="{7CC1BD53-C1DC-4F9C-B438-5C0BA62648A8}" destId="{1387DAAE-455A-49B0-8B84-8849AD3539F5}" srcOrd="0" destOrd="0" parTransId="{93472A46-619F-45E5-86BA-7A1AC633771D}" sibTransId="{061FE7FA-C3D0-4900-9341-84B638B08F51}"/>
    <dgm:cxn modelId="{4BCF3B6D-7FD7-4615-8226-332052830DCA}" type="presOf" srcId="{85FC55D1-29D5-439A-A2E3-04F03573FEBC}" destId="{51644007-308A-446E-BBF8-67BCE0A2146C}" srcOrd="0" destOrd="0" presId="urn:microsoft.com/office/officeart/2008/layout/CaptionedPictures"/>
    <dgm:cxn modelId="{D2458271-D881-40EE-B277-923D96F89550}" type="presOf" srcId="{D9B1E55C-F053-4BF6-8489-9C2B23D6AAF2}" destId="{D9646EB8-3263-4CFE-B6BB-119F7E494956}" srcOrd="0" destOrd="0" presId="urn:microsoft.com/office/officeart/2008/layout/CaptionedPictures"/>
    <dgm:cxn modelId="{5C7C998B-2407-4D0D-BDEA-F1FC9468CA05}" type="presOf" srcId="{7CC1BD53-C1DC-4F9C-B438-5C0BA62648A8}" destId="{4E97AFB9-4056-4C24-AD57-A14E4F306433}" srcOrd="0" destOrd="0" presId="urn:microsoft.com/office/officeart/2008/layout/CaptionedPictures"/>
    <dgm:cxn modelId="{EB841CB6-9769-4AD1-9050-161A47D29978}" type="presOf" srcId="{10A12DAA-C3B0-494E-BBDE-D6A9BAE76C95}" destId="{FF379FB1-DDCA-4710-9951-D8A2125021A1}" srcOrd="0" destOrd="0" presId="urn:microsoft.com/office/officeart/2008/layout/CaptionedPictures"/>
    <dgm:cxn modelId="{5ACB4AD2-60F4-42BA-8200-134A8250FEC1}" srcId="{7CC1BD53-C1DC-4F9C-B438-5C0BA62648A8}" destId="{10A12DAA-C3B0-494E-BBDE-D6A9BAE76C95}" srcOrd="2" destOrd="0" parTransId="{3E53DFE5-CE52-4AE9-9221-0BCB8EFCB7E0}" sibTransId="{A5D55914-DF3B-44D0-B153-E490A6C2D719}"/>
    <dgm:cxn modelId="{4B311DD1-A8CA-4E57-AFFE-08D670F3ED15}" type="presParOf" srcId="{4E97AFB9-4056-4C24-AD57-A14E4F306433}" destId="{FC35A9A8-4087-4A22-ADB6-40B7CC2497E2}" srcOrd="0" destOrd="0" presId="urn:microsoft.com/office/officeart/2008/layout/CaptionedPictures"/>
    <dgm:cxn modelId="{3B7E36AD-80EE-4ABD-8FCC-2E80A6043220}" type="presParOf" srcId="{FC35A9A8-4087-4A22-ADB6-40B7CC2497E2}" destId="{22B963F3-F749-45F8-8941-EBAFB7065CD7}" srcOrd="0" destOrd="0" presId="urn:microsoft.com/office/officeart/2008/layout/CaptionedPictures"/>
    <dgm:cxn modelId="{929A8DFB-EE26-46F5-9473-53784F9E1BDC}" type="presParOf" srcId="{FC35A9A8-4087-4A22-ADB6-40B7CC2497E2}" destId="{A77F6292-83C4-4994-8EBE-A5A61C254723}" srcOrd="1" destOrd="0" presId="urn:microsoft.com/office/officeart/2008/layout/CaptionedPictures"/>
    <dgm:cxn modelId="{438DBAE3-589B-4169-A4E1-D0DD03F620D8}" type="presParOf" srcId="{FC35A9A8-4087-4A22-ADB6-40B7CC2497E2}" destId="{9B3F07DA-9900-40F7-8CE6-BC39325E3078}" srcOrd="2" destOrd="0" presId="urn:microsoft.com/office/officeart/2008/layout/CaptionedPictures"/>
    <dgm:cxn modelId="{9A331EFB-D158-4E6F-8A51-5DD5FC0F48F1}" type="presParOf" srcId="{9B3F07DA-9900-40F7-8CE6-BC39325E3078}" destId="{115D3503-C062-4F28-94A0-ED8D90DA0D12}" srcOrd="0" destOrd="0" presId="urn:microsoft.com/office/officeart/2008/layout/CaptionedPictures"/>
    <dgm:cxn modelId="{691500BB-B589-4998-81EB-96E7E25A1113}" type="presParOf" srcId="{9B3F07DA-9900-40F7-8CE6-BC39325E3078}" destId="{A23AB631-87DD-4786-A608-30B85188CCA2}" srcOrd="1" destOrd="0" presId="urn:microsoft.com/office/officeart/2008/layout/CaptionedPictures"/>
    <dgm:cxn modelId="{324066BA-7876-4A70-88E0-CDFD4BD99A42}" type="presParOf" srcId="{4E97AFB9-4056-4C24-AD57-A14E4F306433}" destId="{0B946E37-A2CB-4805-9D89-C98525340A0A}" srcOrd="1" destOrd="0" presId="urn:microsoft.com/office/officeart/2008/layout/CaptionedPictures"/>
    <dgm:cxn modelId="{F50C8F2A-FDCD-418A-AAD0-ED56DDA7FF69}" type="presParOf" srcId="{4E97AFB9-4056-4C24-AD57-A14E4F306433}" destId="{F53AAA8D-6542-40B5-B645-A1B08908F2DE}" srcOrd="2" destOrd="0" presId="urn:microsoft.com/office/officeart/2008/layout/CaptionedPictures"/>
    <dgm:cxn modelId="{6D9E65B9-8DE4-4633-ADDA-C6B3D20CABB1}" type="presParOf" srcId="{F53AAA8D-6542-40B5-B645-A1B08908F2DE}" destId="{1EE2B847-4F16-46A7-A5B0-3E74C27F5739}" srcOrd="0" destOrd="0" presId="urn:microsoft.com/office/officeart/2008/layout/CaptionedPictures"/>
    <dgm:cxn modelId="{F210E302-0BE6-4BF8-B637-8DE5C1F14564}" type="presParOf" srcId="{F53AAA8D-6542-40B5-B645-A1B08908F2DE}" destId="{E9632989-A643-4C6A-B28D-18C1F1328677}" srcOrd="1" destOrd="0" presId="urn:microsoft.com/office/officeart/2008/layout/CaptionedPictures"/>
    <dgm:cxn modelId="{FAF97EE9-B65F-4935-AA9D-DCCA1E0F6A22}" type="presParOf" srcId="{F53AAA8D-6542-40B5-B645-A1B08908F2DE}" destId="{EBF4D7F7-0293-4C48-9017-F52B04961E2F}" srcOrd="2" destOrd="0" presId="urn:microsoft.com/office/officeart/2008/layout/CaptionedPictures"/>
    <dgm:cxn modelId="{6FFD86C0-082A-404C-A221-41B844B9728E}" type="presParOf" srcId="{EBF4D7F7-0293-4C48-9017-F52B04961E2F}" destId="{0E7B2018-439E-4728-8ACF-A3227CB77155}" srcOrd="0" destOrd="0" presId="urn:microsoft.com/office/officeart/2008/layout/CaptionedPictures"/>
    <dgm:cxn modelId="{A511DE4F-0809-4421-9072-49B6DA050C8D}" type="presParOf" srcId="{EBF4D7F7-0293-4C48-9017-F52B04961E2F}" destId="{D9646EB8-3263-4CFE-B6BB-119F7E494956}" srcOrd="1" destOrd="0" presId="urn:microsoft.com/office/officeart/2008/layout/CaptionedPictures"/>
    <dgm:cxn modelId="{F759097F-E135-4A78-87B7-4E49E8292CE8}" type="presParOf" srcId="{4E97AFB9-4056-4C24-AD57-A14E4F306433}" destId="{C549C378-9784-4F8F-812A-5A1A8D71968F}" srcOrd="3" destOrd="0" presId="urn:microsoft.com/office/officeart/2008/layout/CaptionedPictures"/>
    <dgm:cxn modelId="{DB8C658D-CA3E-4069-B477-41BF7B6ACFE4}" type="presParOf" srcId="{4E97AFB9-4056-4C24-AD57-A14E4F306433}" destId="{C5F18035-F837-4BB2-BAA3-98551FA87C25}" srcOrd="4" destOrd="0" presId="urn:microsoft.com/office/officeart/2008/layout/CaptionedPictures"/>
    <dgm:cxn modelId="{687D95FD-D90B-4C63-B3D2-29789B342911}" type="presParOf" srcId="{C5F18035-F837-4BB2-BAA3-98551FA87C25}" destId="{5CF10D22-5103-436A-8F68-BB570CEB6E58}" srcOrd="0" destOrd="0" presId="urn:microsoft.com/office/officeart/2008/layout/CaptionedPictures"/>
    <dgm:cxn modelId="{723E40AC-15AA-4D63-A989-38BEB3BB8D0D}" type="presParOf" srcId="{C5F18035-F837-4BB2-BAA3-98551FA87C25}" destId="{97FF9E92-A27A-4D2F-88AD-CD80C28A5E06}" srcOrd="1" destOrd="0" presId="urn:microsoft.com/office/officeart/2008/layout/CaptionedPictures"/>
    <dgm:cxn modelId="{42C282E5-A6EC-4FC5-A295-A498FAB71803}" type="presParOf" srcId="{C5F18035-F837-4BB2-BAA3-98551FA87C25}" destId="{F188F146-A6B7-4354-B961-10A0EA0F94EA}" srcOrd="2" destOrd="0" presId="urn:microsoft.com/office/officeart/2008/layout/CaptionedPictures"/>
    <dgm:cxn modelId="{45F1B3F8-AD54-4E01-8CE2-C8D445637F99}" type="presParOf" srcId="{F188F146-A6B7-4354-B961-10A0EA0F94EA}" destId="{9D3A1922-B711-4375-B166-89FBB6AAC273}" srcOrd="0" destOrd="0" presId="urn:microsoft.com/office/officeart/2008/layout/CaptionedPictures"/>
    <dgm:cxn modelId="{175C0B6E-3ED7-45E0-BCDC-24017E3F83E9}" type="presParOf" srcId="{F188F146-A6B7-4354-B961-10A0EA0F94EA}" destId="{FF379FB1-DDCA-4710-9951-D8A2125021A1}" srcOrd="1" destOrd="0" presId="urn:microsoft.com/office/officeart/2008/layout/CaptionedPictures"/>
    <dgm:cxn modelId="{8BBCC055-EE3D-486F-BD6D-7ED45F2B1C98}" type="presParOf" srcId="{4E97AFB9-4056-4C24-AD57-A14E4F306433}" destId="{949F4F60-F182-451D-9D91-62FD82C8F87A}" srcOrd="5" destOrd="0" presId="urn:microsoft.com/office/officeart/2008/layout/CaptionedPictures"/>
    <dgm:cxn modelId="{5850E8D0-7725-4078-A9A1-A52A2ACD6DA2}" type="presParOf" srcId="{4E97AFB9-4056-4C24-AD57-A14E4F306433}" destId="{33EC0759-94C5-408F-85C9-2813D8E91848}" srcOrd="6" destOrd="0" presId="urn:microsoft.com/office/officeart/2008/layout/CaptionedPictures"/>
    <dgm:cxn modelId="{56181F86-6115-4190-810D-5CDDF687906E}" type="presParOf" srcId="{33EC0759-94C5-408F-85C9-2813D8E91848}" destId="{9B8AB21E-B198-4A9D-A953-1BE97A06882B}" srcOrd="0" destOrd="0" presId="urn:microsoft.com/office/officeart/2008/layout/CaptionedPictures"/>
    <dgm:cxn modelId="{8436F871-E1F8-4476-A98D-6A1AEA843914}" type="presParOf" srcId="{33EC0759-94C5-408F-85C9-2813D8E91848}" destId="{C855569F-D66B-40F2-A583-4E6B4AAD1E2C}" srcOrd="1" destOrd="0" presId="urn:microsoft.com/office/officeart/2008/layout/CaptionedPictures"/>
    <dgm:cxn modelId="{0F45E5DF-C04C-411A-AF1B-57AAF7537691}" type="presParOf" srcId="{33EC0759-94C5-408F-85C9-2813D8E91848}" destId="{2B53BFF9-D3B4-4D89-9AF0-CE2C33E07DDE}" srcOrd="2" destOrd="0" presId="urn:microsoft.com/office/officeart/2008/layout/CaptionedPictures"/>
    <dgm:cxn modelId="{527CFEB1-845C-41F3-9587-F67D9FB92D37}" type="presParOf" srcId="{2B53BFF9-D3B4-4D89-9AF0-CE2C33E07DDE}" destId="{A82D7047-4FEB-47DA-9BC0-D4240A49ACA8}" srcOrd="0" destOrd="0" presId="urn:microsoft.com/office/officeart/2008/layout/CaptionedPictures"/>
    <dgm:cxn modelId="{4B12F747-F3E2-4042-A6D5-A3F12AA38BD4}" type="presParOf" srcId="{2B53BFF9-D3B4-4D89-9AF0-CE2C33E07DDE}" destId="{F0964108-EB4E-4347-89E8-F6A2F4B5B15E}" srcOrd="1" destOrd="0" presId="urn:microsoft.com/office/officeart/2008/layout/CaptionedPictures"/>
    <dgm:cxn modelId="{9CE83A45-2D97-4935-BB0C-72A966913282}" type="presParOf" srcId="{4E97AFB9-4056-4C24-AD57-A14E4F306433}" destId="{F5148163-5F3A-4309-8E41-2027F37D28D0}" srcOrd="7" destOrd="0" presId="urn:microsoft.com/office/officeart/2008/layout/CaptionedPictures"/>
    <dgm:cxn modelId="{A3ECCAA9-06EA-4E5A-8D17-E7E50EEF1787}" type="presParOf" srcId="{4E97AFB9-4056-4C24-AD57-A14E4F306433}" destId="{1B091DC9-70E7-4D0F-8D18-EB27F60325AA}" srcOrd="8" destOrd="0" presId="urn:microsoft.com/office/officeart/2008/layout/CaptionedPictures"/>
    <dgm:cxn modelId="{9C68AC41-9838-400A-B4A2-458E6C91E358}" type="presParOf" srcId="{1B091DC9-70E7-4D0F-8D18-EB27F60325AA}" destId="{E28E74C4-6005-4297-B2A0-E4555F8BC0D3}" srcOrd="0" destOrd="0" presId="urn:microsoft.com/office/officeart/2008/layout/CaptionedPictures"/>
    <dgm:cxn modelId="{361BF0FC-60D2-4386-9211-BC5385C0B144}" type="presParOf" srcId="{1B091DC9-70E7-4D0F-8D18-EB27F60325AA}" destId="{CF52E5BE-DA15-4439-A879-275B0662D100}" srcOrd="1" destOrd="0" presId="urn:microsoft.com/office/officeart/2008/layout/CaptionedPictures"/>
    <dgm:cxn modelId="{26B8F0A1-364A-46F3-AF34-B5DACEAC22AB}" type="presParOf" srcId="{1B091DC9-70E7-4D0F-8D18-EB27F60325AA}" destId="{09DB2F51-C527-4A85-B967-E60CAF49F742}" srcOrd="2" destOrd="0" presId="urn:microsoft.com/office/officeart/2008/layout/CaptionedPictures"/>
    <dgm:cxn modelId="{9C1BC9F3-6F43-4A3D-955C-1B01EBB73976}" type="presParOf" srcId="{09DB2F51-C527-4A85-B967-E60CAF49F742}" destId="{BB1E0366-BC67-4E9D-91D8-BB9FC2B4DBCF}" srcOrd="0" destOrd="0" presId="urn:microsoft.com/office/officeart/2008/layout/CaptionedPictures"/>
    <dgm:cxn modelId="{399A3B75-D212-4EA0-B213-8D2BA9ED120C}" type="presParOf" srcId="{09DB2F51-C527-4A85-B967-E60CAF49F742}" destId="{51644007-308A-446E-BBF8-67BCE0A2146C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963F3-F749-45F8-8941-EBAFB7065CD7}">
      <dsp:nvSpPr>
        <dsp:cNvPr id="0" name=""/>
        <dsp:cNvSpPr/>
      </dsp:nvSpPr>
      <dsp:spPr>
        <a:xfrm>
          <a:off x="952036" y="106340"/>
          <a:ext cx="2139602" cy="25171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F6292-83C4-4994-8EBE-A5A61C254723}">
      <dsp:nvSpPr>
        <dsp:cNvPr id="0" name=""/>
        <dsp:cNvSpPr/>
      </dsp:nvSpPr>
      <dsp:spPr>
        <a:xfrm>
          <a:off x="1059017" y="207027"/>
          <a:ext cx="1925642" cy="16361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AB631-87DD-4786-A608-30B85188CCA2}">
      <dsp:nvSpPr>
        <dsp:cNvPr id="0" name=""/>
        <dsp:cNvSpPr/>
      </dsp:nvSpPr>
      <dsp:spPr>
        <a:xfrm>
          <a:off x="1059017" y="1843194"/>
          <a:ext cx="1925642" cy="679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Sarah Hoover, PMP, MPH, Credentialing Manager, National Environmental Health Association</a:t>
          </a:r>
        </a:p>
      </dsp:txBody>
      <dsp:txXfrm>
        <a:off x="1059017" y="1843194"/>
        <a:ext cx="1925642" cy="679638"/>
      </dsp:txXfrm>
    </dsp:sp>
    <dsp:sp modelId="{1EE2B847-4F16-46A7-A5B0-3E74C27F5739}">
      <dsp:nvSpPr>
        <dsp:cNvPr id="0" name=""/>
        <dsp:cNvSpPr/>
      </dsp:nvSpPr>
      <dsp:spPr>
        <a:xfrm>
          <a:off x="3514230" y="106340"/>
          <a:ext cx="2139602" cy="25171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32989-A643-4C6A-B28D-18C1F1328677}">
      <dsp:nvSpPr>
        <dsp:cNvPr id="0" name=""/>
        <dsp:cNvSpPr/>
      </dsp:nvSpPr>
      <dsp:spPr>
        <a:xfrm>
          <a:off x="3621210" y="207027"/>
          <a:ext cx="1925642" cy="16361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646EB8-3263-4CFE-B6BB-119F7E494956}">
      <dsp:nvSpPr>
        <dsp:cNvPr id="0" name=""/>
        <dsp:cNvSpPr/>
      </dsp:nvSpPr>
      <dsp:spPr>
        <a:xfrm>
          <a:off x="3621210" y="1843194"/>
          <a:ext cx="1925642" cy="679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Michele Samarya-Timm, MA, CFOI, Health Educator/Registered Environmental Health Specialist, Somerset County Depart. of Health</a:t>
          </a:r>
        </a:p>
      </dsp:txBody>
      <dsp:txXfrm>
        <a:off x="3621210" y="1843194"/>
        <a:ext cx="1925642" cy="679638"/>
      </dsp:txXfrm>
    </dsp:sp>
    <dsp:sp modelId="{5CF10D22-5103-436A-8F68-BB570CEB6E58}">
      <dsp:nvSpPr>
        <dsp:cNvPr id="0" name=""/>
        <dsp:cNvSpPr/>
      </dsp:nvSpPr>
      <dsp:spPr>
        <a:xfrm>
          <a:off x="6076423" y="106340"/>
          <a:ext cx="2139602" cy="25171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FF9E92-A27A-4D2F-88AD-CD80C28A5E06}">
      <dsp:nvSpPr>
        <dsp:cNvPr id="0" name=""/>
        <dsp:cNvSpPr/>
      </dsp:nvSpPr>
      <dsp:spPr>
        <a:xfrm>
          <a:off x="6183403" y="207027"/>
          <a:ext cx="1925642" cy="16361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79FB1-DDCA-4710-9951-D8A2125021A1}">
      <dsp:nvSpPr>
        <dsp:cNvPr id="0" name=""/>
        <dsp:cNvSpPr/>
      </dsp:nvSpPr>
      <dsp:spPr>
        <a:xfrm>
          <a:off x="6183403" y="1843194"/>
          <a:ext cx="1925642" cy="679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Aimee Snavely, RD, BSDH, MPH, CIC, Epidemiology Manager, Saint Louis County</a:t>
          </a:r>
        </a:p>
      </dsp:txBody>
      <dsp:txXfrm>
        <a:off x="6183403" y="1843194"/>
        <a:ext cx="1925642" cy="679638"/>
      </dsp:txXfrm>
    </dsp:sp>
    <dsp:sp modelId="{9B8AB21E-B198-4A9D-A953-1BE97A06882B}">
      <dsp:nvSpPr>
        <dsp:cNvPr id="0" name=""/>
        <dsp:cNvSpPr/>
      </dsp:nvSpPr>
      <dsp:spPr>
        <a:xfrm>
          <a:off x="2233133" y="2837480"/>
          <a:ext cx="2139602" cy="25171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55569F-D66B-40F2-A583-4E6B4AAD1E2C}">
      <dsp:nvSpPr>
        <dsp:cNvPr id="0" name=""/>
        <dsp:cNvSpPr/>
      </dsp:nvSpPr>
      <dsp:spPr>
        <a:xfrm>
          <a:off x="2340113" y="2938167"/>
          <a:ext cx="1925642" cy="1636166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64108-EB4E-4347-89E8-F6A2F4B5B15E}">
      <dsp:nvSpPr>
        <dsp:cNvPr id="0" name=""/>
        <dsp:cNvSpPr/>
      </dsp:nvSpPr>
      <dsp:spPr>
        <a:xfrm>
          <a:off x="2340113" y="4574334"/>
          <a:ext cx="1925642" cy="679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Erin Holt Coyne, MPH, Chief Public Health Informatics Officer, Tennessee Dept of Health</a:t>
          </a:r>
        </a:p>
      </dsp:txBody>
      <dsp:txXfrm>
        <a:off x="2340113" y="4574334"/>
        <a:ext cx="1925642" cy="679638"/>
      </dsp:txXfrm>
    </dsp:sp>
    <dsp:sp modelId="{E28E74C4-6005-4297-B2A0-E4555F8BC0D3}">
      <dsp:nvSpPr>
        <dsp:cNvPr id="0" name=""/>
        <dsp:cNvSpPr/>
      </dsp:nvSpPr>
      <dsp:spPr>
        <a:xfrm>
          <a:off x="4795326" y="2837480"/>
          <a:ext cx="2139602" cy="25171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2E5BE-DA15-4439-A879-275B0662D100}">
      <dsp:nvSpPr>
        <dsp:cNvPr id="0" name=""/>
        <dsp:cNvSpPr/>
      </dsp:nvSpPr>
      <dsp:spPr>
        <a:xfrm>
          <a:off x="4902306" y="2938167"/>
          <a:ext cx="1925642" cy="163616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4007-308A-446E-BBF8-67BCE0A2146C}">
      <dsp:nvSpPr>
        <dsp:cNvPr id="0" name=""/>
        <dsp:cNvSpPr/>
      </dsp:nvSpPr>
      <dsp:spPr>
        <a:xfrm>
          <a:off x="4902306" y="4574334"/>
          <a:ext cx="1925642" cy="679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Christie Mettenbrink, MSPH, GISP, Epidemiologist, Denver Public Health</a:t>
          </a:r>
        </a:p>
      </dsp:txBody>
      <dsp:txXfrm>
        <a:off x="4902306" y="4574334"/>
        <a:ext cx="1925642" cy="6796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4D01C-5FE5-4560-99EE-F9F743B4E453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8A13-5150-4461-B786-50780E511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4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ste-my.sharepoint.com/:b:/g/personal/jarrazola_cste_org/Edaf8-h-BGtFnfXJl_HrF8oB1acXLkNzoipt_rMJLJXZ2A?e=M2zSAl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webinar will begin with an overview on the importance of credentialing followed with a panel discussion sharing about their credentials and how it has influenced their career.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 The emphasized credentials will include the Certified Foodborne Outbreak Investigator (CFOI), Certified in Infection Control (CIC), Health Level Seven (HL7), and Geographic Systems Information Professional (GISP). CSTE has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developed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summary of popular credentials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applied epidemiologists.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18A13-5150-4461-B786-50780E5115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19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464" y="362075"/>
            <a:ext cx="8191072" cy="80917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rgbClr val="153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464" y="1310901"/>
            <a:ext cx="8191072" cy="53844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97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FBF7-2FB9-4FB8-8F76-B165A6F97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58" y="255082"/>
            <a:ext cx="6208513" cy="871355"/>
          </a:xfrm>
          <a:prstGeom prst="rect">
            <a:avLst/>
          </a:prstGeom>
        </p:spPr>
        <p:txBody>
          <a:bodyPr anchor="ctr"/>
          <a:lstStyle>
            <a:lvl1pPr>
              <a:defRPr sz="3700">
                <a:solidFill>
                  <a:srgbClr val="153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C74989-0ACC-E34D-9C96-CCEE213DE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659" y="1547310"/>
            <a:ext cx="8643488" cy="4270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658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FBF7-2FB9-4FB8-8F76-B165A6F97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58" y="255082"/>
            <a:ext cx="6208513" cy="871355"/>
          </a:xfrm>
          <a:prstGeom prst="rect">
            <a:avLst/>
          </a:prstGeom>
        </p:spPr>
        <p:txBody>
          <a:bodyPr anchor="ctr"/>
          <a:lstStyle>
            <a:lvl1pPr>
              <a:defRPr sz="3700">
                <a:solidFill>
                  <a:srgbClr val="1534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C74989-0ACC-E34D-9C96-CCEE213DE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659" y="1547310"/>
            <a:ext cx="5283838" cy="4270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21BDB5-4C90-4F4C-86A3-DF0414374D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94375" y="1547310"/>
            <a:ext cx="3124200" cy="426770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7372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63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69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04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  <p:sldLayoutId id="2147483677" r:id="rId3"/>
    <p:sldLayoutId id="2147483676" r:id="rId4"/>
    <p:sldLayoutId id="214748367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teconference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amaryaTimm@co.somerset.nj.us" TargetMode="External"/><Relationship Id="rId2" Type="http://schemas.openxmlformats.org/officeDocument/2006/relationships/hyperlink" Target="mailto:SHoover@neha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hristie.Mettenbrink@dhha.org" TargetMode="External"/><Relationship Id="rId5" Type="http://schemas.openxmlformats.org/officeDocument/2006/relationships/hyperlink" Target="mailto:Erin.Holt@tn.gov" TargetMode="External"/><Relationship Id="rId4" Type="http://schemas.openxmlformats.org/officeDocument/2006/relationships/hyperlink" Target="mailto:ASnavely@stlouisco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DF8A72-4282-9247-B76B-2C9A27CAE3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Credentials to Distinguish Your Public Health Career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4C266B-3711-1F4A-8E0C-7AD33B7B9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464" y="1310901"/>
            <a:ext cx="8191072" cy="1236356"/>
          </a:xfrm>
        </p:spPr>
        <p:txBody>
          <a:bodyPr>
            <a:normAutofit fontScale="92500"/>
          </a:bodyPr>
          <a:lstStyle/>
          <a:p>
            <a:r>
              <a:rPr lang="en-US" dirty="0"/>
              <a:t>CSTE Early Career Professionals Workgroup</a:t>
            </a:r>
          </a:p>
          <a:p>
            <a:r>
              <a:rPr lang="en-US" dirty="0"/>
              <a:t>Friday, November 15th</a:t>
            </a:r>
          </a:p>
        </p:txBody>
      </p:sp>
    </p:spTree>
    <p:extLst>
      <p:ext uri="{BB962C8B-B14F-4D97-AF65-F5344CB8AC3E}">
        <p14:creationId xmlns:p14="http://schemas.microsoft.com/office/powerpoint/2010/main" val="2090152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9162-3F18-8E46-AA7A-C94C5C0C1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520DA-088C-E64C-97DD-9C49F127E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remember to mute your line if you aren’t speaking</a:t>
            </a:r>
          </a:p>
          <a:p>
            <a:r>
              <a:rPr lang="en-US" dirty="0"/>
              <a:t>Utilize the chat box for Q&amp;A</a:t>
            </a:r>
          </a:p>
          <a:p>
            <a:r>
              <a:rPr lang="en-US" dirty="0"/>
              <a:t>Complete the evaluation as you exit</a:t>
            </a:r>
          </a:p>
        </p:txBody>
      </p:sp>
    </p:spTree>
    <p:extLst>
      <p:ext uri="{BB962C8B-B14F-4D97-AF65-F5344CB8AC3E}">
        <p14:creationId xmlns:p14="http://schemas.microsoft.com/office/powerpoint/2010/main" val="254928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A8B7A-7D23-49CF-AA7A-BC6EE13F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CSTE Announcements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DBE421-9D02-43CB-8FCC-E98002F5F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496" y="1323530"/>
            <a:ext cx="7011008" cy="39383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D42363-67A7-4EF9-ABB9-20AB9966462A}"/>
              </a:ext>
            </a:extLst>
          </p:cNvPr>
          <p:cNvSpPr txBox="1"/>
          <p:nvPr/>
        </p:nvSpPr>
        <p:spPr>
          <a:xfrm>
            <a:off x="1416204" y="5352585"/>
            <a:ext cx="65569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en-US" sz="2400" dirty="0"/>
              <a:t>Call for Abstracts: </a:t>
            </a:r>
            <a:r>
              <a:rPr lang="en-US" sz="2400" b="1" dirty="0"/>
              <a:t>November 1- January 10</a:t>
            </a:r>
          </a:p>
          <a:p>
            <a:pPr lvl="1" algn="ctr"/>
            <a:r>
              <a:rPr lang="en-US" sz="2400" dirty="0">
                <a:hlinkClick r:id="rId3"/>
              </a:rPr>
              <a:t>https://www.csteconference.org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56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2FCEA-7E85-4C32-B9E3-049AE2B94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CSTE Announcements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08348-FCDC-4864-A80D-871D97ED3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Fellow Application is now open and will close </a:t>
            </a:r>
            <a:r>
              <a:rPr lang="en-US" b="1" dirty="0"/>
              <a:t>January 17, 2020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7F102-E3AF-4CFC-B07D-35F923DFE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45" y="2575486"/>
            <a:ext cx="7535309" cy="1707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2CDAD3-88DE-4A07-9A98-6FC74AEA4447}"/>
              </a:ext>
            </a:extLst>
          </p:cNvPr>
          <p:cNvSpPr txBox="1"/>
          <p:nvPr/>
        </p:nvSpPr>
        <p:spPr>
          <a:xfrm>
            <a:off x="1410628" y="4557813"/>
            <a:ext cx="63227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Please visit cstefellows.org</a:t>
            </a:r>
          </a:p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or email Kiara Maddox (Kmaddox@cste.org).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BAFCB-19C1-4A22-B568-BCCFFE458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9D45C-0944-4794-AF23-10B88719C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the end of the webinar, participants will be able to</a:t>
            </a:r>
          </a:p>
          <a:p>
            <a:pPr lvl="0"/>
            <a:r>
              <a:rPr lang="en-US" dirty="0"/>
              <a:t>Describe the benefits of credentialing for a career path.</a:t>
            </a:r>
          </a:p>
          <a:p>
            <a:pPr lvl="0"/>
            <a:r>
              <a:rPr lang="en-US" dirty="0"/>
              <a:t>Discuss at least one credential relevant to applied epidemiologists.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90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3414-158D-42AC-BF6D-5440BA37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4D066-EA81-455A-BD8C-1C59CBB0E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Early Career Professionals Workgroup Co-Chairs</a:t>
            </a:r>
          </a:p>
          <a:p>
            <a:pPr lvl="1"/>
            <a:r>
              <a:rPr lang="en-US" dirty="0"/>
              <a:t>Erica Smith, Deputy State Epidemiologist, Delaware</a:t>
            </a:r>
          </a:p>
          <a:p>
            <a:pPr lvl="1"/>
            <a:r>
              <a:rPr lang="en-US" dirty="0"/>
              <a:t>Rosie Glenn Finer, Epidemiologist, California Department of Public Health </a:t>
            </a:r>
          </a:p>
          <a:p>
            <a:pPr marL="0" indent="0">
              <a:buNone/>
            </a:pPr>
            <a:r>
              <a:rPr lang="en-US" dirty="0"/>
              <a:t>Panelists</a:t>
            </a:r>
          </a:p>
          <a:p>
            <a:pPr lvl="0"/>
            <a:r>
              <a:rPr lang="en-US" dirty="0"/>
              <a:t>Sarah Hoover, PMP, MPH, National Environmental Health Association</a:t>
            </a:r>
          </a:p>
          <a:p>
            <a:pPr lvl="0"/>
            <a:r>
              <a:rPr lang="en-US" dirty="0"/>
              <a:t>Michele Samarya-Timm, MA, CFOI, Health Educator/Registered Environmental Health Specialist, Somerset County Department of Health</a:t>
            </a:r>
          </a:p>
          <a:p>
            <a:pPr lvl="0"/>
            <a:r>
              <a:rPr lang="en-US" dirty="0"/>
              <a:t>Aimee Snavely, RDH, BSDH, MPH, CIC, Epidemiology Manager – Communicable Disease Control Services, Saint Louis County Department of Public Health</a:t>
            </a:r>
          </a:p>
          <a:p>
            <a:pPr lvl="0"/>
            <a:r>
              <a:rPr lang="en-US" dirty="0"/>
              <a:t>Erin Holt Coyne, MPH, Chief Public Health Informatics Officer, Tennessee Department of Health</a:t>
            </a:r>
          </a:p>
          <a:p>
            <a:pPr lvl="0"/>
            <a:r>
              <a:rPr lang="en-US" dirty="0"/>
              <a:t>Christie Mettenbrink, MSPH, GISP, Epidemiologist, Denver Public Health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9A4CD-EA92-470E-88C4-9047C740A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Panel Discussion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295D680-A641-4FB2-83F2-1BC66A79A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7359129"/>
              </p:ext>
            </p:extLst>
          </p:nvPr>
        </p:nvGraphicFramePr>
        <p:xfrm>
          <a:off x="-24063" y="1036053"/>
          <a:ext cx="9168063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7998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3638B-2A72-4408-AE69-C87A29607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09B97-C083-4F22-9BFE-0B0B7259A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Panelists</a:t>
            </a:r>
          </a:p>
          <a:p>
            <a:pPr lvl="0"/>
            <a:r>
              <a:rPr lang="en-US" dirty="0"/>
              <a:t>Sarah Hoover, PMP, MPH, National Environmental Health Association </a:t>
            </a:r>
            <a:r>
              <a:rPr lang="it-IT" dirty="0">
                <a:hlinkClick r:id="rId2"/>
              </a:rPr>
              <a:t>SHoover@neha.org</a:t>
            </a:r>
            <a:r>
              <a:rPr lang="it-IT" dirty="0"/>
              <a:t> </a:t>
            </a:r>
            <a:endParaRPr lang="en-US" dirty="0"/>
          </a:p>
          <a:p>
            <a:pPr lvl="0"/>
            <a:r>
              <a:rPr lang="en-US" dirty="0"/>
              <a:t>Michele Samarya-Timm, MA, CFOI, Health Educator/Registered Environmental Health Specialist, Somerset County Department of Health </a:t>
            </a:r>
            <a:r>
              <a:rPr lang="en-US" dirty="0">
                <a:hlinkClick r:id="rId3"/>
              </a:rPr>
              <a:t>SamaryaTimm@co.somerset.nj.us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Aimee Snavely, RDH, BSDH, MPH, CIC, Epidemiology Manager – Communicable Disease Control Services, Saint Louis County Department of Public Health </a:t>
            </a:r>
            <a:r>
              <a:rPr lang="en-US" dirty="0">
                <a:hlinkClick r:id="rId4"/>
              </a:rPr>
              <a:t>ASnavely@stlouisco.com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Erin Holt Coyne, MPH, Chief Public Health Informatics Officer, Tennessee Department of </a:t>
            </a:r>
            <a:r>
              <a:rPr lang="en-US"/>
              <a:t>Health </a:t>
            </a:r>
            <a:r>
              <a:rPr lang="en-US">
                <a:hlinkClick r:id="rId5"/>
              </a:rPr>
              <a:t>Erin</a:t>
            </a:r>
            <a:r>
              <a:rPr lang="en-US" dirty="0">
                <a:hlinkClick r:id="rId5"/>
              </a:rPr>
              <a:t>.Holt@tn.gov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Christie Mettenbrink, MSPH, GISP, Epidemiologist, Denver Public Health </a:t>
            </a:r>
            <a:r>
              <a:rPr lang="nl-NL" dirty="0">
                <a:hlinkClick r:id="rId6"/>
              </a:rPr>
              <a:t>Christie.Mettenbrink@dhha.org</a:t>
            </a:r>
            <a:r>
              <a:rPr lang="nl-NL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69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D3E7C4-7DE1-F242-825D-430EABA08551}"/>
              </a:ext>
            </a:extLst>
          </p:cNvPr>
          <p:cNvGrpSpPr/>
          <p:nvPr/>
        </p:nvGrpSpPr>
        <p:grpSpPr>
          <a:xfrm>
            <a:off x="4685018" y="5006986"/>
            <a:ext cx="4173449" cy="1546577"/>
            <a:chOff x="4685018" y="4186104"/>
            <a:chExt cx="4173449" cy="1546577"/>
          </a:xfrm>
        </p:grpSpPr>
        <p:sp>
          <p:nvSpPr>
            <p:cNvPr id="3" name="TextBox 2"/>
            <p:cNvSpPr txBox="1"/>
            <p:nvPr/>
          </p:nvSpPr>
          <p:spPr>
            <a:xfrm>
              <a:off x="4685018" y="4186104"/>
              <a:ext cx="4173449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50" dirty="0">
                  <a:solidFill>
                    <a:srgbClr val="1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CSTE National Office</a:t>
              </a: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2635 Century Parkway NE, Suite 700</a:t>
              </a: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Atlanta, Georgia 30345</a:t>
              </a:r>
            </a:p>
            <a:p>
              <a:pPr algn="r"/>
              <a:endParaRPr lang="en-US" sz="97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-Lgt-FC"/>
              </a:endParaRPr>
            </a:p>
            <a:p>
              <a:pPr algn="r"/>
              <a:r>
                <a:rPr lang="en-US" sz="127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770.458.3811</a:t>
              </a:r>
            </a:p>
            <a:p>
              <a:pPr algn="r"/>
              <a:r>
                <a:rPr lang="en-US" sz="1275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7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770.458.8516</a:t>
              </a:r>
            </a:p>
            <a:p>
              <a:pPr algn="r"/>
              <a:r>
                <a:rPr lang="en-US" sz="1275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[email]</a:t>
              </a:r>
              <a:r>
                <a:rPr lang="en-US" sz="127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@</a:t>
              </a:r>
              <a:r>
                <a:rPr lang="en-US" sz="1275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cste.org</a:t>
              </a:r>
              <a:endParaRPr lang="en-US" sz="127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 descr="F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9983" y="5258450"/>
              <a:ext cx="159587" cy="184139"/>
            </a:xfrm>
            <a:prstGeom prst="rect">
              <a:avLst/>
            </a:prstGeom>
          </p:spPr>
        </p:pic>
        <p:pic>
          <p:nvPicPr>
            <p:cNvPr id="10" name="Picture 9" descr="T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9983" y="5068781"/>
              <a:ext cx="159587" cy="1841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3792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TE Standard.potx" id="{82C83375-A0F3-AD46-9BEA-C200098F2770}" vid="{04B36078-DB26-CF44-88C4-8C628526C0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02EC3833F90344979DBD06A9640CF7" ma:contentTypeVersion="11" ma:contentTypeDescription="Create a new document." ma:contentTypeScope="" ma:versionID="66366c77da917722c33fa4238cfb5552">
  <xsd:schema xmlns:xsd="http://www.w3.org/2001/XMLSchema" xmlns:xs="http://www.w3.org/2001/XMLSchema" xmlns:p="http://schemas.microsoft.com/office/2006/metadata/properties" xmlns:ns2="a7eab1f9-45c2-453d-a007-d4d706ff88d0" xmlns:ns3="89633721-923e-460a-b868-94ae28239f36" targetNamespace="http://schemas.microsoft.com/office/2006/metadata/properties" ma:root="true" ma:fieldsID="7a9744998672a60185e71523ead49d37" ns2:_="" ns3:_="">
    <xsd:import namespace="a7eab1f9-45c2-453d-a007-d4d706ff88d0"/>
    <xsd:import namespace="89633721-923e-460a-b868-94ae28239f3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eab1f9-45c2-453d-a007-d4d706ff88d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33721-923e-460a-b868-94ae28239f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1218C7-52CF-449F-8E3D-9E291FC4D022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7eab1f9-45c2-453d-a007-d4d706ff88d0"/>
    <ds:schemaRef ds:uri="http://purl.org/dc/elements/1.1/"/>
    <ds:schemaRef ds:uri="http://schemas.microsoft.com/office/2006/metadata/properties"/>
    <ds:schemaRef ds:uri="http://schemas.microsoft.com/office/2006/documentManagement/types"/>
    <ds:schemaRef ds:uri="89633721-923e-460a-b868-94ae28239f36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1C9AE85-3054-474D-B8E0-152466F6A7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D9B4C0-0BB4-4E83-8271-B7B79AC971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eab1f9-45c2-453d-a007-d4d706ff88d0"/>
    <ds:schemaRef ds:uri="89633721-923e-460a-b868-94ae28239f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CSTE Standard</Template>
  <TotalTime>113</TotalTime>
  <Words>489</Words>
  <Application>Microsoft Office PowerPoint</Application>
  <PresentationFormat>On-screen Show (4:3)</PresentationFormat>
  <Paragraphs>50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Credentials to Distinguish Your Public Health Career</vt:lpstr>
      <vt:lpstr>Housekeeping</vt:lpstr>
      <vt:lpstr>CSTE Announcements</vt:lpstr>
      <vt:lpstr>CSTE Announcements </vt:lpstr>
      <vt:lpstr>Learning Objectives</vt:lpstr>
      <vt:lpstr>Introductions</vt:lpstr>
      <vt:lpstr>Panel Discussion</vt:lpstr>
      <vt:lpstr>Contact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CSTE Early Career Professionals Workgroup</dc:title>
  <dc:creator>Jessica Arrazola</dc:creator>
  <cp:lastModifiedBy>Alyaa Altabbaa</cp:lastModifiedBy>
  <cp:revision>6</cp:revision>
  <dcterms:created xsi:type="dcterms:W3CDTF">2019-11-07T12:34:46Z</dcterms:created>
  <dcterms:modified xsi:type="dcterms:W3CDTF">2019-11-15T18:43:16Z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0x0101003602EC3833F90344979DBD06A9640CF7</vt:lpwstr>
  </property>
</Properties>
</file>