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68" r:id="rId2"/>
  </p:sldMasterIdLst>
  <p:notesMasterIdLst>
    <p:notesMasterId r:id="rId5"/>
  </p:notesMasterIdLst>
  <p:sldIdLst>
    <p:sldId id="296" r:id="rId3"/>
    <p:sldId id="33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41" autoAdjust="0"/>
  </p:normalViewPr>
  <p:slideViewPr>
    <p:cSldViewPr snapToGrid="0">
      <p:cViewPr varScale="1">
        <p:scale>
          <a:sx n="103" d="100"/>
          <a:sy n="103" d="100"/>
        </p:scale>
        <p:origin x="7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B6AA1-95ED-4AA3-8056-BD23DD3A9141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56493-E03D-47EA-A7A4-ED0C5EA81C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285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Powerpoint,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6C2670-3342-473C-969D-FDFF399F205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592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27" indent="0" algn="ctr">
              <a:buNone/>
              <a:defRPr sz="2000"/>
            </a:lvl2pPr>
            <a:lvl3pPr marL="914254" indent="0" algn="ctr">
              <a:buNone/>
              <a:defRPr sz="1800"/>
            </a:lvl3pPr>
            <a:lvl4pPr marL="1371381" indent="0" algn="ctr">
              <a:buNone/>
              <a:defRPr sz="1600"/>
            </a:lvl4pPr>
            <a:lvl5pPr marL="1828507" indent="0" algn="ctr">
              <a:buNone/>
              <a:defRPr sz="1600"/>
            </a:lvl5pPr>
            <a:lvl6pPr marL="2285634" indent="0" algn="ctr">
              <a:buNone/>
              <a:defRPr sz="1600"/>
            </a:lvl6pPr>
            <a:lvl7pPr marL="2742761" indent="0" algn="ctr">
              <a:buNone/>
              <a:defRPr sz="1600"/>
            </a:lvl7pPr>
            <a:lvl8pPr marL="3199888" indent="0" algn="ctr">
              <a:buNone/>
              <a:defRPr sz="1600"/>
            </a:lvl8pPr>
            <a:lvl9pPr marL="365701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235"/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235"/>
              <a:t>9/12/2019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23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235"/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235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589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5235"/>
            <a:fld id="{3F135061-2F74-46D4-9F8F-C77EF30485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235"/>
              <a:t>9/12/2019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523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5235"/>
            <a:fld id="{63FC52CE-B062-47D6-A8CB-AF6B214D1A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5235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37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66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254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3" indent="-228563" algn="l" defTabSz="9142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90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17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44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71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98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25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51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78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4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1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4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1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8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5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504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254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3" indent="-228563" algn="l" defTabSz="9142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90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17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44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71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98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25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51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78" indent="-228563" algn="l" defTabSz="9142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4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1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7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4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1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8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5" algn="l" defTabSz="9142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jpeg"/><Relationship Id="rId7" Type="http://schemas.openxmlformats.org/officeDocument/2006/relationships/hyperlink" Target="https://twitter.com/ramya_ramaswami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hyperlink" Target="https://twitter.com/BrzezinskiRafi" TargetMode="External"/><Relationship Id="rId5" Type="http://schemas.openxmlformats.org/officeDocument/2006/relationships/hyperlink" Target="https://twitter.com/SPrinceWare/status/1125938979789053952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s://twitter.com/MattKuhnDVM/status/1125754432740896770" TargetMode="External"/><Relationship Id="rId9" Type="http://schemas.openxmlformats.org/officeDocument/2006/relationships/hyperlink" Target="https://twitter.com/nora_balbo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D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8733BE-059C-47B7-9415-5ADF2F3024F1}"/>
              </a:ext>
            </a:extLst>
          </p:cNvPr>
          <p:cNvSpPr/>
          <p:nvPr/>
        </p:nvSpPr>
        <p:spPr>
          <a:xfrm>
            <a:off x="9349740" y="0"/>
            <a:ext cx="1906929" cy="6915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5235"/>
            <a:r>
              <a:rPr lang="en-US" sz="375" b="1" i="1" dirty="0">
                <a:solidFill>
                  <a:prstClr val="white"/>
                </a:solidFill>
                <a:latin typeface="Lato" panose="020F0502020204030203" pitchFamily="34" charset="0"/>
                <a:cs typeface="Lato" panose="020F0502020204030203" pitchFamily="34" charset="0"/>
              </a:rPr>
              <a:t>Non-Cognitive Predictors of Student Success:</a:t>
            </a:r>
            <a:r>
              <a:rPr lang="en-US" sz="375" i="1" dirty="0">
                <a:solidFill>
                  <a:prstClr val="white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US" sz="375" i="1" dirty="0">
                <a:solidFill>
                  <a:prstClr val="white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375" i="1" dirty="0">
                <a:solidFill>
                  <a:prstClr val="white"/>
                </a:solidFill>
                <a:latin typeface="Lato" panose="020F0502020204030203" pitchFamily="34" charset="0"/>
                <a:cs typeface="Lato" panose="020F0502020204030203" pitchFamily="34" charset="0"/>
              </a:rPr>
              <a:t>A Predictive Validity Comparison Between Domestic and International Students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C4359A-7BBB-495A-96DE-65574C0C8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6703" y="1081643"/>
            <a:ext cx="5411799" cy="2601033"/>
          </a:xfrm>
        </p:spPr>
        <p:txBody>
          <a:bodyPr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895" b="1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Main finding goes here</a:t>
            </a:r>
            <a:r>
              <a:rPr lang="en-US" sz="2895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, translated into </a:t>
            </a:r>
            <a:r>
              <a:rPr lang="en-US" sz="2895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plain English</a:t>
            </a:r>
            <a:r>
              <a:rPr lang="en-US" sz="2895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2895" dirty="0">
                <a:solidFill>
                  <a:schemeClr val="bg1"/>
                </a:solidFill>
                <a:latin typeface="Lato Black" panose="020F0A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Emphasize</a:t>
            </a:r>
            <a:r>
              <a:rPr lang="en-US" sz="2895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the important words.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C5B857-0E51-4898-BAEF-B471D5E63813}"/>
              </a:ext>
            </a:extLst>
          </p:cNvPr>
          <p:cNvSpPr/>
          <p:nvPr/>
        </p:nvSpPr>
        <p:spPr>
          <a:xfrm>
            <a:off x="952500" y="0"/>
            <a:ext cx="223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5235"/>
            <a:r>
              <a:rPr lang="en-US" sz="375" b="1" i="1" dirty="0">
                <a:solidFill>
                  <a:prstClr val="white"/>
                </a:solidFill>
                <a:latin typeface="Lato" panose="020F0502020204030203" pitchFamily="34" charset="0"/>
                <a:cs typeface="Lato" panose="020F0502020204030203" pitchFamily="34" charset="0"/>
              </a:rPr>
              <a:t>Non-Cognitive Predictors of Student Success:</a:t>
            </a:r>
            <a:r>
              <a:rPr lang="en-US" sz="375" i="1" dirty="0">
                <a:solidFill>
                  <a:prstClr val="white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US" sz="375" i="1" dirty="0">
                <a:solidFill>
                  <a:prstClr val="white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375" i="1" dirty="0">
                <a:solidFill>
                  <a:prstClr val="white"/>
                </a:solidFill>
                <a:latin typeface="Lato" panose="020F0502020204030203" pitchFamily="34" charset="0"/>
                <a:cs typeface="Lato" panose="020F0502020204030203" pitchFamily="34" charset="0"/>
              </a:rPr>
              <a:t>A Predictive Validity Comparison Between Domestic and International Students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5B311-3C19-412C-ADE6-EB2E4158F366}"/>
              </a:ext>
            </a:extLst>
          </p:cNvPr>
          <p:cNvSpPr txBox="1"/>
          <p:nvPr/>
        </p:nvSpPr>
        <p:spPr>
          <a:xfrm>
            <a:off x="1074970" y="892454"/>
            <a:ext cx="1992498" cy="3265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235">
              <a:lnSpc>
                <a:spcPct val="120000"/>
              </a:lnSpc>
            </a:pPr>
            <a:r>
              <a:rPr lang="en-US" sz="750" b="1" dirty="0">
                <a:solidFill>
                  <a:prstClr val="black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INTRO: </a:t>
            </a:r>
          </a:p>
          <a:p>
            <a:pPr marL="119043" indent="-119043" defTabSz="9523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50" b="1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Who cares?</a:t>
            </a:r>
            <a:r>
              <a:rPr lang="en-US" sz="75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Explain why your study matters in the fastest, most brutal way possible (feel free to add graphics!).</a:t>
            </a:r>
            <a:endParaRPr lang="en-US" sz="750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>
              <a:lnSpc>
                <a:spcPct val="120000"/>
              </a:lnSpc>
            </a:pPr>
            <a:endParaRPr lang="en-US" sz="750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>
              <a:lnSpc>
                <a:spcPct val="120000"/>
              </a:lnSpc>
            </a:pPr>
            <a:endParaRPr lang="en-US" sz="750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>
              <a:lnSpc>
                <a:spcPct val="120000"/>
              </a:lnSpc>
            </a:pPr>
            <a:r>
              <a:rPr lang="en-US" sz="750" b="1" dirty="0">
                <a:solidFill>
                  <a:srgbClr val="8C1616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METHODS</a:t>
            </a:r>
          </a:p>
          <a:p>
            <a:pPr marL="154756" indent="-154756" defTabSz="95235">
              <a:lnSpc>
                <a:spcPct val="120000"/>
              </a:lnSpc>
              <a:buFont typeface="+mj-lt"/>
              <a:buAutoNum type="arabicPeriod"/>
            </a:pPr>
            <a:r>
              <a:rPr lang="en-US" sz="75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How did you find this?</a:t>
            </a:r>
          </a:p>
          <a:p>
            <a:pPr marL="154756" indent="-154756" defTabSz="95235">
              <a:lnSpc>
                <a:spcPct val="120000"/>
              </a:lnSpc>
              <a:buFont typeface="+mj-lt"/>
              <a:buAutoNum type="arabicPeriod"/>
            </a:pPr>
            <a:r>
              <a:rPr lang="en-US" sz="75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Collected [what] from [population]</a:t>
            </a:r>
          </a:p>
          <a:p>
            <a:pPr marL="154756" indent="-154756" defTabSz="95235">
              <a:lnSpc>
                <a:spcPct val="120000"/>
              </a:lnSpc>
              <a:buFont typeface="+mj-lt"/>
              <a:buAutoNum type="arabicPeriod"/>
            </a:pPr>
            <a:r>
              <a:rPr lang="en-US" sz="75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How you tested it.</a:t>
            </a:r>
          </a:p>
          <a:p>
            <a:pPr marL="154756" indent="-154756" defTabSz="95235">
              <a:lnSpc>
                <a:spcPct val="120000"/>
              </a:lnSpc>
              <a:buFont typeface="+mj-lt"/>
              <a:buAutoNum type="arabicPeriod"/>
            </a:pPr>
            <a:r>
              <a:rPr lang="en-US" sz="750" b="1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Illustrate your methods if you can!</a:t>
            </a:r>
          </a:p>
          <a:p>
            <a:pPr defTabSz="95235">
              <a:lnSpc>
                <a:spcPct val="120000"/>
              </a:lnSpc>
            </a:pPr>
            <a:endParaRPr lang="en-US" sz="750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>
              <a:lnSpc>
                <a:spcPct val="120000"/>
              </a:lnSpc>
            </a:pPr>
            <a:endParaRPr lang="en-US" sz="750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>
              <a:lnSpc>
                <a:spcPct val="120000"/>
              </a:lnSpc>
            </a:pPr>
            <a:endParaRPr lang="en-US" sz="750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>
              <a:lnSpc>
                <a:spcPct val="120000"/>
              </a:lnSpc>
            </a:pPr>
            <a:endParaRPr lang="en-US" sz="750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>
              <a:lnSpc>
                <a:spcPct val="120000"/>
              </a:lnSpc>
            </a:pPr>
            <a:endParaRPr lang="en-US" sz="750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>
              <a:lnSpc>
                <a:spcPct val="120000"/>
              </a:lnSpc>
            </a:pPr>
            <a:endParaRPr lang="en-US" sz="750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>
              <a:lnSpc>
                <a:spcPct val="120000"/>
              </a:lnSpc>
            </a:pPr>
            <a:endParaRPr lang="en-US" sz="750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>
              <a:lnSpc>
                <a:spcPct val="120000"/>
              </a:lnSpc>
            </a:pPr>
            <a:r>
              <a:rPr lang="en-US" sz="750" b="1" dirty="0">
                <a:solidFill>
                  <a:prstClr val="black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RESULTS</a:t>
            </a:r>
          </a:p>
          <a:p>
            <a:pPr marL="119043" indent="-119043" defTabSz="9523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5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Graph/table with </a:t>
            </a:r>
            <a:r>
              <a:rPr lang="en-US" sz="750" b="1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essential results only</a:t>
            </a:r>
            <a:r>
              <a:rPr lang="en-US" sz="75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.</a:t>
            </a:r>
          </a:p>
          <a:p>
            <a:pPr marL="119043" indent="-119043" defTabSz="9523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5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All the other correlations in the ammo bar.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C4B58-8623-4DBE-951A-DDF821787031}"/>
              </a:ext>
            </a:extLst>
          </p:cNvPr>
          <p:cNvSpPr txBox="1"/>
          <p:nvPr/>
        </p:nvSpPr>
        <p:spPr>
          <a:xfrm>
            <a:off x="9520773" y="118532"/>
            <a:ext cx="1596258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235"/>
            <a:r>
              <a:rPr lang="en-US" sz="1125" b="1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AMMO BAR</a:t>
            </a:r>
          </a:p>
          <a:p>
            <a:pPr defTabSz="95235"/>
            <a:endParaRPr lang="en-US" sz="1125" b="1" dirty="0">
              <a:solidFill>
                <a:prstClr val="black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pPr defTabSz="95235"/>
            <a:r>
              <a:rPr lang="en-US" sz="1000" b="1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Delete this and replace it with your…</a:t>
            </a:r>
          </a:p>
          <a:p>
            <a:pPr marL="238087" indent="-238087" defTabSz="95235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Extra Graphs</a:t>
            </a:r>
          </a:p>
          <a:p>
            <a:pPr marL="238087" indent="-238087" defTabSz="95235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Extra Correlation tables</a:t>
            </a:r>
          </a:p>
          <a:p>
            <a:pPr marL="238087" indent="-238087" defTabSz="95235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Extra Figures</a:t>
            </a:r>
          </a:p>
          <a:p>
            <a:pPr marL="238087" indent="-238087" defTabSz="95235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Extra nuance that you’re worried about leaving out.</a:t>
            </a:r>
          </a:p>
          <a:p>
            <a:pPr marL="238087" indent="-238087" defTabSz="95235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Keep it messy!</a:t>
            </a:r>
            <a:r>
              <a:rPr lang="en-US" sz="1000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This section is just for you.</a:t>
            </a:r>
          </a:p>
        </p:txBody>
      </p:sp>
      <p:sp>
        <p:nvSpPr>
          <p:cNvPr id="9" name="Graphic 7">
            <a:extLst>
              <a:ext uri="{FF2B5EF4-FFF2-40B4-BE49-F238E27FC236}">
                <a16:creationId xmlns:a16="http://schemas.microsoft.com/office/drawing/2014/main" id="{9914F9AF-0FB9-4924-8DCA-B46EEB713FE9}"/>
              </a:ext>
            </a:extLst>
          </p:cNvPr>
          <p:cNvSpPr/>
          <p:nvPr/>
        </p:nvSpPr>
        <p:spPr>
          <a:xfrm>
            <a:off x="5061008" y="5643859"/>
            <a:ext cx="261834" cy="452902"/>
          </a:xfrm>
          <a:custGeom>
            <a:avLst/>
            <a:gdLst>
              <a:gd name="connsiteX0" fmla="*/ 321256 w 2089376"/>
              <a:gd name="connsiteY0" fmla="*/ 0 h 3614056"/>
              <a:gd name="connsiteX1" fmla="*/ 0 w 2089376"/>
              <a:gd name="connsiteY1" fmla="*/ 321256 h 3614056"/>
              <a:gd name="connsiteX2" fmla="*/ 0 w 2089376"/>
              <a:gd name="connsiteY2" fmla="*/ 3292801 h 3614056"/>
              <a:gd name="connsiteX3" fmla="*/ 321256 w 2089376"/>
              <a:gd name="connsiteY3" fmla="*/ 3614057 h 3614056"/>
              <a:gd name="connsiteX4" fmla="*/ 1815047 w 2089376"/>
              <a:gd name="connsiteY4" fmla="*/ 3614057 h 3614056"/>
              <a:gd name="connsiteX5" fmla="*/ 2136303 w 2089376"/>
              <a:gd name="connsiteY5" fmla="*/ 3292801 h 3614056"/>
              <a:gd name="connsiteX6" fmla="*/ 2136303 w 2089376"/>
              <a:gd name="connsiteY6" fmla="*/ 321256 h 3614056"/>
              <a:gd name="connsiteX7" fmla="*/ 1815047 w 2089376"/>
              <a:gd name="connsiteY7" fmla="*/ 0 h 3614056"/>
              <a:gd name="connsiteX8" fmla="*/ 321256 w 2089376"/>
              <a:gd name="connsiteY8" fmla="*/ 0 h 3614056"/>
              <a:gd name="connsiteX9" fmla="*/ 889115 w 2089376"/>
              <a:gd name="connsiteY9" fmla="*/ 309397 h 3614056"/>
              <a:gd name="connsiteX10" fmla="*/ 1247302 w 2089376"/>
              <a:gd name="connsiteY10" fmla="*/ 309397 h 3614056"/>
              <a:gd name="connsiteX11" fmla="*/ 1289936 w 2089376"/>
              <a:gd name="connsiteY11" fmla="*/ 369650 h 3614056"/>
              <a:gd name="connsiteX12" fmla="*/ 1247302 w 2089376"/>
              <a:gd name="connsiteY12" fmla="*/ 429903 h 3614056"/>
              <a:gd name="connsiteX13" fmla="*/ 889115 w 2089376"/>
              <a:gd name="connsiteY13" fmla="*/ 429903 h 3614056"/>
              <a:gd name="connsiteX14" fmla="*/ 846480 w 2089376"/>
              <a:gd name="connsiteY14" fmla="*/ 369650 h 3614056"/>
              <a:gd name="connsiteX15" fmla="*/ 889115 w 2089376"/>
              <a:gd name="connsiteY15" fmla="*/ 309397 h 3614056"/>
              <a:gd name="connsiteX16" fmla="*/ 176468 w 2089376"/>
              <a:gd name="connsiteY16" fmla="*/ 738905 h 3614056"/>
              <a:gd name="connsiteX17" fmla="*/ 1959892 w 2089376"/>
              <a:gd name="connsiteY17" fmla="*/ 738905 h 3614056"/>
              <a:gd name="connsiteX18" fmla="*/ 1959892 w 2089376"/>
              <a:gd name="connsiteY18" fmla="*/ 2875208 h 3614056"/>
              <a:gd name="connsiteX19" fmla="*/ 176468 w 2089376"/>
              <a:gd name="connsiteY19" fmla="*/ 2875208 h 3614056"/>
              <a:gd name="connsiteX20" fmla="*/ 176468 w 2089376"/>
              <a:gd name="connsiteY20" fmla="*/ 738905 h 3614056"/>
              <a:gd name="connsiteX21" fmla="*/ 1068180 w 2089376"/>
              <a:gd name="connsiteY21" fmla="*/ 3045747 h 3614056"/>
              <a:gd name="connsiteX22" fmla="*/ 1068180 w 2089376"/>
              <a:gd name="connsiteY22" fmla="*/ 3045747 h 3614056"/>
              <a:gd name="connsiteX23" fmla="*/ 1267066 w 2089376"/>
              <a:gd name="connsiteY23" fmla="*/ 3244633 h 3614056"/>
              <a:gd name="connsiteX24" fmla="*/ 1267066 w 2089376"/>
              <a:gd name="connsiteY24" fmla="*/ 3244633 h 3614056"/>
              <a:gd name="connsiteX25" fmla="*/ 1267066 w 2089376"/>
              <a:gd name="connsiteY25" fmla="*/ 3244633 h 3614056"/>
              <a:gd name="connsiteX26" fmla="*/ 1267066 w 2089376"/>
              <a:gd name="connsiteY26" fmla="*/ 3244633 h 3614056"/>
              <a:gd name="connsiteX27" fmla="*/ 1068180 w 2089376"/>
              <a:gd name="connsiteY27" fmla="*/ 3443519 h 3614056"/>
              <a:gd name="connsiteX28" fmla="*/ 1068180 w 2089376"/>
              <a:gd name="connsiteY28" fmla="*/ 3443519 h 3614056"/>
              <a:gd name="connsiteX29" fmla="*/ 1068180 w 2089376"/>
              <a:gd name="connsiteY29" fmla="*/ 3443519 h 3614056"/>
              <a:gd name="connsiteX30" fmla="*/ 1068180 w 2089376"/>
              <a:gd name="connsiteY30" fmla="*/ 3443519 h 3614056"/>
              <a:gd name="connsiteX31" fmla="*/ 869294 w 2089376"/>
              <a:gd name="connsiteY31" fmla="*/ 3244633 h 3614056"/>
              <a:gd name="connsiteX32" fmla="*/ 869294 w 2089376"/>
              <a:gd name="connsiteY32" fmla="*/ 3244633 h 3614056"/>
              <a:gd name="connsiteX33" fmla="*/ 869294 w 2089376"/>
              <a:gd name="connsiteY33" fmla="*/ 3244633 h 3614056"/>
              <a:gd name="connsiteX34" fmla="*/ 869294 w 2089376"/>
              <a:gd name="connsiteY34" fmla="*/ 3244633 h 3614056"/>
              <a:gd name="connsiteX35" fmla="*/ 1068180 w 2089376"/>
              <a:gd name="connsiteY35" fmla="*/ 3045747 h 3614056"/>
              <a:gd name="connsiteX36" fmla="*/ 1068180 w 2089376"/>
              <a:gd name="connsiteY36" fmla="*/ 3045747 h 3614056"/>
              <a:gd name="connsiteX37" fmla="*/ 1068180 w 2089376"/>
              <a:gd name="connsiteY37" fmla="*/ 3045747 h 361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89376" h="3614056">
                <a:moveTo>
                  <a:pt x="321256" y="0"/>
                </a:moveTo>
                <a:cubicBezTo>
                  <a:pt x="144562" y="0"/>
                  <a:pt x="0" y="144562"/>
                  <a:pt x="0" y="321256"/>
                </a:cubicBezTo>
                <a:lnTo>
                  <a:pt x="0" y="3292801"/>
                </a:lnTo>
                <a:cubicBezTo>
                  <a:pt x="0" y="3469495"/>
                  <a:pt x="144562" y="3614057"/>
                  <a:pt x="321256" y="3614057"/>
                </a:cubicBezTo>
                <a:lnTo>
                  <a:pt x="1815047" y="3614057"/>
                </a:lnTo>
                <a:cubicBezTo>
                  <a:pt x="1991741" y="3614057"/>
                  <a:pt x="2136303" y="3469495"/>
                  <a:pt x="2136303" y="3292801"/>
                </a:cubicBezTo>
                <a:lnTo>
                  <a:pt x="2136303" y="321256"/>
                </a:lnTo>
                <a:cubicBezTo>
                  <a:pt x="2136303" y="144562"/>
                  <a:pt x="1991741" y="0"/>
                  <a:pt x="1815047" y="0"/>
                </a:cubicBezTo>
                <a:lnTo>
                  <a:pt x="321256" y="0"/>
                </a:lnTo>
                <a:close/>
                <a:moveTo>
                  <a:pt x="889115" y="309397"/>
                </a:moveTo>
                <a:lnTo>
                  <a:pt x="1247302" y="309397"/>
                </a:lnTo>
                <a:cubicBezTo>
                  <a:pt x="1270849" y="309397"/>
                  <a:pt x="1289936" y="336390"/>
                  <a:pt x="1289936" y="369650"/>
                </a:cubicBezTo>
                <a:cubicBezTo>
                  <a:pt x="1289936" y="402911"/>
                  <a:pt x="1270849" y="429903"/>
                  <a:pt x="1247302" y="429903"/>
                </a:cubicBezTo>
                <a:lnTo>
                  <a:pt x="889115" y="429903"/>
                </a:lnTo>
                <a:cubicBezTo>
                  <a:pt x="865567" y="429903"/>
                  <a:pt x="846480" y="402911"/>
                  <a:pt x="846480" y="369650"/>
                </a:cubicBezTo>
                <a:cubicBezTo>
                  <a:pt x="846480" y="336390"/>
                  <a:pt x="865567" y="309397"/>
                  <a:pt x="889115" y="309397"/>
                </a:cubicBezTo>
                <a:close/>
                <a:moveTo>
                  <a:pt x="176468" y="738905"/>
                </a:moveTo>
                <a:lnTo>
                  <a:pt x="1959892" y="738905"/>
                </a:lnTo>
                <a:lnTo>
                  <a:pt x="1959892" y="2875208"/>
                </a:lnTo>
                <a:lnTo>
                  <a:pt x="176468" y="2875208"/>
                </a:lnTo>
                <a:lnTo>
                  <a:pt x="176468" y="738905"/>
                </a:lnTo>
                <a:close/>
                <a:moveTo>
                  <a:pt x="1068180" y="3045747"/>
                </a:moveTo>
                <a:cubicBezTo>
                  <a:pt x="1068180" y="3045747"/>
                  <a:pt x="1068180" y="3045747"/>
                  <a:pt x="1068180" y="3045747"/>
                </a:cubicBezTo>
                <a:cubicBezTo>
                  <a:pt x="1178013" y="3045747"/>
                  <a:pt x="1267066" y="3134799"/>
                  <a:pt x="1267066" y="3244633"/>
                </a:cubicBezTo>
                <a:cubicBezTo>
                  <a:pt x="1267066" y="3244633"/>
                  <a:pt x="1267066" y="3244633"/>
                  <a:pt x="1267066" y="3244633"/>
                </a:cubicBezTo>
                <a:lnTo>
                  <a:pt x="1267066" y="3244633"/>
                </a:lnTo>
                <a:cubicBezTo>
                  <a:pt x="1267066" y="3244633"/>
                  <a:pt x="1267066" y="3244633"/>
                  <a:pt x="1267066" y="3244633"/>
                </a:cubicBezTo>
                <a:cubicBezTo>
                  <a:pt x="1267066" y="3354466"/>
                  <a:pt x="1178013" y="3443519"/>
                  <a:pt x="1068180" y="3443519"/>
                </a:cubicBezTo>
                <a:cubicBezTo>
                  <a:pt x="1068180" y="3443519"/>
                  <a:pt x="1068180" y="3443519"/>
                  <a:pt x="1068180" y="3443519"/>
                </a:cubicBezTo>
                <a:lnTo>
                  <a:pt x="1068180" y="3443519"/>
                </a:lnTo>
                <a:cubicBezTo>
                  <a:pt x="1068180" y="3443519"/>
                  <a:pt x="1068180" y="3443519"/>
                  <a:pt x="1068180" y="3443519"/>
                </a:cubicBezTo>
                <a:cubicBezTo>
                  <a:pt x="958346" y="3443519"/>
                  <a:pt x="869294" y="3354466"/>
                  <a:pt x="869294" y="3244633"/>
                </a:cubicBezTo>
                <a:cubicBezTo>
                  <a:pt x="869294" y="3244633"/>
                  <a:pt x="869294" y="3244633"/>
                  <a:pt x="869294" y="3244633"/>
                </a:cubicBezTo>
                <a:lnTo>
                  <a:pt x="869294" y="3244633"/>
                </a:lnTo>
                <a:cubicBezTo>
                  <a:pt x="869294" y="3244633"/>
                  <a:pt x="869294" y="3244633"/>
                  <a:pt x="869294" y="3244633"/>
                </a:cubicBezTo>
                <a:cubicBezTo>
                  <a:pt x="869294" y="3134799"/>
                  <a:pt x="958346" y="3045747"/>
                  <a:pt x="1068180" y="3045747"/>
                </a:cubicBezTo>
                <a:cubicBezTo>
                  <a:pt x="1068180" y="3045747"/>
                  <a:pt x="1068180" y="3045747"/>
                  <a:pt x="1068180" y="3045747"/>
                </a:cubicBezTo>
                <a:lnTo>
                  <a:pt x="1068180" y="3045747"/>
                </a:lnTo>
                <a:close/>
              </a:path>
            </a:pathLst>
          </a:custGeom>
          <a:solidFill>
            <a:srgbClr val="80DEEA"/>
          </a:solidFill>
          <a:ln w="56406" cap="flat">
            <a:noFill/>
            <a:prstDash val="solid"/>
            <a:miter/>
          </a:ln>
        </p:spPr>
        <p:txBody>
          <a:bodyPr rtlCol="0" anchor="ctr"/>
          <a:lstStyle/>
          <a:p>
            <a:pPr defTabSz="95235"/>
            <a:endParaRPr lang="en-US" sz="375" dirty="0">
              <a:solidFill>
                <a:prstClr val="white">
                  <a:lumMod val="85000"/>
                </a:prstClr>
              </a:solidFill>
              <a:latin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5520EB-0F65-403D-A973-B17B2A4C2E9D}"/>
              </a:ext>
            </a:extLst>
          </p:cNvPr>
          <p:cNvSpPr txBox="1"/>
          <p:nvPr/>
        </p:nvSpPr>
        <p:spPr>
          <a:xfrm>
            <a:off x="5411209" y="5664471"/>
            <a:ext cx="1682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235"/>
            <a:r>
              <a:rPr lang="en-US" sz="1000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Take a picture</a:t>
            </a:r>
            <a:r>
              <a:rPr lang="en-US" sz="1000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to </a:t>
            </a:r>
            <a:br>
              <a:rPr lang="en-US" sz="1000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download</a:t>
            </a:r>
            <a:r>
              <a:rPr lang="en-US" sz="1000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the</a:t>
            </a:r>
            <a:r>
              <a:rPr lang="en-US" sz="1000" b="1" dirty="0">
                <a:solidFill>
                  <a:srgbClr val="80DEEA"/>
                </a:solidFill>
                <a:latin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solidFill>
                  <a:srgbClr val="80DEEA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full paper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B5C0A9-48EF-4957-80A2-585367894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8104" y="5938636"/>
            <a:ext cx="658813" cy="537766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2B70FBA-A2DF-453C-9792-CA6E8DB0D343}"/>
              </a:ext>
            </a:extLst>
          </p:cNvPr>
          <p:cNvCxnSpPr>
            <a:cxnSpLocks/>
          </p:cNvCxnSpPr>
          <p:nvPr/>
        </p:nvCxnSpPr>
        <p:spPr>
          <a:xfrm flipH="1">
            <a:off x="4770763" y="5853504"/>
            <a:ext cx="270305" cy="0"/>
          </a:xfrm>
          <a:prstGeom prst="straightConnector1">
            <a:avLst/>
          </a:prstGeom>
          <a:ln w="66675">
            <a:solidFill>
              <a:srgbClr val="80DEEA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phic 25">
            <a:extLst>
              <a:ext uri="{FF2B5EF4-FFF2-40B4-BE49-F238E27FC236}">
                <a16:creationId xmlns:a16="http://schemas.microsoft.com/office/drawing/2014/main" id="{3F6FAB3B-B12A-4813-B623-754F8AAB00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19886" y="5367153"/>
            <a:ext cx="1072716" cy="1072716"/>
          </a:xfrm>
          <a:prstGeom prst="rect">
            <a:avLst/>
          </a:prstGeom>
        </p:spPr>
      </p:pic>
      <p:sp>
        <p:nvSpPr>
          <p:cNvPr id="17" name="Graphic 18">
            <a:extLst>
              <a:ext uri="{FF2B5EF4-FFF2-40B4-BE49-F238E27FC236}">
                <a16:creationId xmlns:a16="http://schemas.microsoft.com/office/drawing/2014/main" id="{C1210836-80D5-470E-883D-041B85957069}"/>
              </a:ext>
            </a:extLst>
          </p:cNvPr>
          <p:cNvSpPr/>
          <p:nvPr/>
        </p:nvSpPr>
        <p:spPr>
          <a:xfrm>
            <a:off x="1074969" y="539123"/>
            <a:ext cx="75090" cy="69833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pPr defTabSz="95235"/>
            <a:endParaRPr lang="en-US" sz="37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A4CF46-E210-4322-91D1-2A41779F64E4}"/>
              </a:ext>
            </a:extLst>
          </p:cNvPr>
          <p:cNvSpPr/>
          <p:nvPr/>
        </p:nvSpPr>
        <p:spPr>
          <a:xfrm>
            <a:off x="1165299" y="475699"/>
            <a:ext cx="1789272" cy="2461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235">
              <a:lnSpc>
                <a:spcPct val="120000"/>
              </a:lnSpc>
            </a:pPr>
            <a:r>
              <a:rPr lang="en-US" sz="917" dirty="0">
                <a:solidFill>
                  <a:prstClr val="white">
                    <a:lumMod val="50000"/>
                  </a:prstClr>
                </a:solidFill>
                <a:latin typeface="Lato" panose="020F0502020204030203" pitchFamily="34" charset="0"/>
                <a:cs typeface="Arial" panose="020B0604020202020204" pitchFamily="34" charset="0"/>
              </a:rPr>
              <a:t>PRESENTER:</a:t>
            </a:r>
            <a:r>
              <a:rPr lang="en-US" sz="917" b="1" dirty="0">
                <a:solidFill>
                  <a:prstClr val="black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 </a:t>
            </a:r>
            <a:r>
              <a:rPr lang="en-US" sz="917" b="1" dirty="0">
                <a:solidFill>
                  <a:prstClr val="black"/>
                </a:solidFill>
                <a:highlight>
                  <a:srgbClr val="FFC107"/>
                </a:highlight>
                <a:latin typeface="Lato Black" panose="020F0A02020204030203" pitchFamily="34" charset="0"/>
                <a:cs typeface="Arial" panose="020B0604020202020204" pitchFamily="34" charset="0"/>
              </a:rPr>
              <a:t>Leeroy</a:t>
            </a:r>
            <a:r>
              <a:rPr lang="en-US" sz="917" b="1" dirty="0">
                <a:solidFill>
                  <a:prstClr val="black"/>
                </a:solidFill>
                <a:latin typeface="Lato Black" panose="020F0A02020204030203" pitchFamily="34" charset="0"/>
                <a:cs typeface="Arial" panose="020B0604020202020204" pitchFamily="34" charset="0"/>
              </a:rPr>
              <a:t> </a:t>
            </a:r>
            <a:r>
              <a:rPr lang="en-US" sz="917" dirty="0">
                <a:solidFill>
                  <a:prstClr val="black"/>
                </a:solidFill>
                <a:latin typeface="Lato" panose="020F0502020204030203" pitchFamily="34" charset="0"/>
                <a:cs typeface="Arial" panose="020B0604020202020204" pitchFamily="34" charset="0"/>
              </a:rPr>
              <a:t>Jenkins</a:t>
            </a:r>
            <a:endParaRPr lang="en-US" sz="917" b="1" dirty="0">
              <a:solidFill>
                <a:prstClr val="black"/>
              </a:solidFill>
              <a:latin typeface="Lato Black" panose="020F0A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C155C6-7E35-4156-B9B3-271571AF60CC}"/>
              </a:ext>
            </a:extLst>
          </p:cNvPr>
          <p:cNvSpPr txBox="1"/>
          <p:nvPr/>
        </p:nvSpPr>
        <p:spPr>
          <a:xfrm>
            <a:off x="1074414" y="118532"/>
            <a:ext cx="159625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235"/>
            <a:r>
              <a:rPr lang="en-US" sz="1125" b="1" i="1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Title:</a:t>
            </a:r>
            <a:r>
              <a:rPr lang="en-US" sz="1125" i="1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/>
            </a:r>
            <a:br>
              <a:rPr lang="en-US" sz="1125" i="1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1125" i="1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Subtitle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F61B32-8F5A-4CA2-B549-F3CD26098007}"/>
              </a:ext>
            </a:extLst>
          </p:cNvPr>
          <p:cNvSpPr txBox="1"/>
          <p:nvPr/>
        </p:nvSpPr>
        <p:spPr>
          <a:xfrm>
            <a:off x="9633128" y="5335899"/>
            <a:ext cx="1566109" cy="51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235"/>
            <a:r>
              <a:rPr lang="en-US" sz="917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Leeroy</a:t>
            </a:r>
            <a:r>
              <a:rPr lang="en-US" sz="917" b="1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917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Jenkins, author2, </a:t>
            </a:r>
            <a:br>
              <a:rPr lang="en-US" sz="917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</a:br>
            <a:r>
              <a:rPr lang="en-US" sz="917" dirty="0">
                <a:solidFill>
                  <a:prstClr val="black"/>
                </a:solidFill>
                <a:latin typeface="Lato" panose="020F0502020204030203" pitchFamily="34" charset="0"/>
                <a:cs typeface="Lato" panose="020F0502020204030203" pitchFamily="34" charset="0"/>
              </a:rPr>
              <a:t>author3, author4, author5, author6, author7, author42</a:t>
            </a:r>
            <a:endParaRPr lang="en-US" sz="917" b="1" dirty="0">
              <a:solidFill>
                <a:prstClr val="black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Graphic 18">
            <a:extLst>
              <a:ext uri="{FF2B5EF4-FFF2-40B4-BE49-F238E27FC236}">
                <a16:creationId xmlns:a16="http://schemas.microsoft.com/office/drawing/2014/main" id="{1B355378-8069-4F41-9F33-76FF52B1D680}"/>
              </a:ext>
            </a:extLst>
          </p:cNvPr>
          <p:cNvSpPr/>
          <p:nvPr/>
        </p:nvSpPr>
        <p:spPr>
          <a:xfrm>
            <a:off x="9530683" y="5377809"/>
            <a:ext cx="75090" cy="69833"/>
          </a:xfrm>
          <a:custGeom>
            <a:avLst/>
            <a:gdLst>
              <a:gd name="connsiteX0" fmla="*/ 310594 w 327663"/>
              <a:gd name="connsiteY0" fmla="*/ 219906 h 335196"/>
              <a:gd name="connsiteX1" fmla="*/ 246568 w 327663"/>
              <a:gd name="connsiteY1" fmla="*/ 176217 h 335196"/>
              <a:gd name="connsiteX2" fmla="*/ 212295 w 327663"/>
              <a:gd name="connsiteY2" fmla="*/ 176217 h 335196"/>
              <a:gd name="connsiteX3" fmla="*/ 165217 w 327663"/>
              <a:gd name="connsiteY3" fmla="*/ 189022 h 335196"/>
              <a:gd name="connsiteX4" fmla="*/ 118138 w 327663"/>
              <a:gd name="connsiteY4" fmla="*/ 176217 h 335196"/>
              <a:gd name="connsiteX5" fmla="*/ 83866 w 327663"/>
              <a:gd name="connsiteY5" fmla="*/ 176217 h 335196"/>
              <a:gd name="connsiteX6" fmla="*/ 19839 w 327663"/>
              <a:gd name="connsiteY6" fmla="*/ 219906 h 335196"/>
              <a:gd name="connsiteX7" fmla="*/ 1385 w 327663"/>
              <a:gd name="connsiteY7" fmla="*/ 299750 h 335196"/>
              <a:gd name="connsiteX8" fmla="*/ 165970 w 327663"/>
              <a:gd name="connsiteY8" fmla="*/ 335529 h 335196"/>
              <a:gd name="connsiteX9" fmla="*/ 329802 w 327663"/>
              <a:gd name="connsiteY9" fmla="*/ 299750 h 335196"/>
              <a:gd name="connsiteX10" fmla="*/ 310594 w 327663"/>
              <a:gd name="connsiteY10" fmla="*/ 219906 h 335196"/>
              <a:gd name="connsiteX11" fmla="*/ 165593 w 327663"/>
              <a:gd name="connsiteY11" fmla="*/ 154749 h 335196"/>
              <a:gd name="connsiteX12" fmla="*/ 242425 w 327663"/>
              <a:gd name="connsiteY12" fmla="*/ 77918 h 335196"/>
              <a:gd name="connsiteX13" fmla="*/ 165593 w 327663"/>
              <a:gd name="connsiteY13" fmla="*/ 1086 h 335196"/>
              <a:gd name="connsiteX14" fmla="*/ 88762 w 327663"/>
              <a:gd name="connsiteY14" fmla="*/ 77918 h 335196"/>
              <a:gd name="connsiteX15" fmla="*/ 165593 w 327663"/>
              <a:gd name="connsiteY15" fmla="*/ 154749 h 33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663" h="335196">
                <a:moveTo>
                  <a:pt x="310594" y="219906"/>
                </a:moveTo>
                <a:cubicBezTo>
                  <a:pt x="287243" y="179983"/>
                  <a:pt x="246568" y="176217"/>
                  <a:pt x="246568" y="176217"/>
                </a:cubicBezTo>
                <a:lnTo>
                  <a:pt x="212295" y="176217"/>
                </a:lnTo>
                <a:cubicBezTo>
                  <a:pt x="198360" y="184126"/>
                  <a:pt x="182541" y="189022"/>
                  <a:pt x="165217" y="189022"/>
                </a:cubicBezTo>
                <a:cubicBezTo>
                  <a:pt x="147892" y="189022"/>
                  <a:pt x="132074" y="184503"/>
                  <a:pt x="118138" y="176217"/>
                </a:cubicBezTo>
                <a:lnTo>
                  <a:pt x="83866" y="176217"/>
                </a:lnTo>
                <a:cubicBezTo>
                  <a:pt x="83866" y="176217"/>
                  <a:pt x="43190" y="179983"/>
                  <a:pt x="19839" y="219906"/>
                </a:cubicBezTo>
                <a:cubicBezTo>
                  <a:pt x="-2758" y="259828"/>
                  <a:pt x="1385" y="299750"/>
                  <a:pt x="1385" y="299750"/>
                </a:cubicBezTo>
                <a:cubicBezTo>
                  <a:pt x="1385" y="299750"/>
                  <a:pt x="37164" y="335529"/>
                  <a:pt x="165970" y="335529"/>
                </a:cubicBezTo>
                <a:cubicBezTo>
                  <a:pt x="294776" y="335529"/>
                  <a:pt x="329802" y="299750"/>
                  <a:pt x="329802" y="299750"/>
                </a:cubicBezTo>
                <a:cubicBezTo>
                  <a:pt x="329802" y="299750"/>
                  <a:pt x="333945" y="259828"/>
                  <a:pt x="310594" y="219906"/>
                </a:cubicBezTo>
                <a:close/>
                <a:moveTo>
                  <a:pt x="165593" y="154749"/>
                </a:moveTo>
                <a:cubicBezTo>
                  <a:pt x="208152" y="154749"/>
                  <a:pt x="242425" y="120477"/>
                  <a:pt x="242425" y="77918"/>
                </a:cubicBezTo>
                <a:cubicBezTo>
                  <a:pt x="242425" y="35359"/>
                  <a:pt x="208152" y="1086"/>
                  <a:pt x="165593" y="1086"/>
                </a:cubicBezTo>
                <a:cubicBezTo>
                  <a:pt x="123035" y="1086"/>
                  <a:pt x="88762" y="35736"/>
                  <a:pt x="88762" y="77918"/>
                </a:cubicBezTo>
                <a:cubicBezTo>
                  <a:pt x="88762" y="120477"/>
                  <a:pt x="123035" y="154749"/>
                  <a:pt x="165593" y="1547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663" cap="flat">
            <a:noFill/>
            <a:prstDash val="solid"/>
            <a:miter/>
          </a:ln>
        </p:spPr>
        <p:txBody>
          <a:bodyPr rtlCol="0" anchor="ctr"/>
          <a:lstStyle/>
          <a:p>
            <a:pPr defTabSz="95235"/>
            <a:endParaRPr lang="en-US" sz="375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86965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bs.twimg.com/media/D597qQBWsAA4A4j.jpg:large">
            <a:extLst>
              <a:ext uri="{FF2B5EF4-FFF2-40B4-BE49-F238E27FC236}">
                <a16:creationId xmlns:a16="http://schemas.microsoft.com/office/drawing/2014/main" id="{298086AD-6BBD-411B-90C4-E10D177A5C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" t="12843" r="6734" b="41525"/>
          <a:stretch/>
        </p:blipFill>
        <p:spPr bwMode="auto">
          <a:xfrm>
            <a:off x="1733305" y="665338"/>
            <a:ext cx="2523771" cy="1992433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pbs.twimg.com/media/D56uq4yWsAEQVG3.jpg:large">
            <a:extLst>
              <a:ext uri="{FF2B5EF4-FFF2-40B4-BE49-F238E27FC236}">
                <a16:creationId xmlns:a16="http://schemas.microsoft.com/office/drawing/2014/main" id="{3522CA4A-8D8A-4C42-AE1E-06E4EB2D2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3" t="8988" r="18500" b="26612"/>
          <a:stretch/>
        </p:blipFill>
        <p:spPr bwMode="auto">
          <a:xfrm>
            <a:off x="4867522" y="665338"/>
            <a:ext cx="2584838" cy="200256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9E5871-AEF9-4CF9-9F50-CC84DD8CF684}"/>
              </a:ext>
            </a:extLst>
          </p:cNvPr>
          <p:cNvSpPr txBox="1"/>
          <p:nvPr/>
        </p:nvSpPr>
        <p:spPr>
          <a:xfrm>
            <a:off x="1542285" y="2657771"/>
            <a:ext cx="2905810" cy="3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5235">
              <a:lnSpc>
                <a:spcPct val="150000"/>
              </a:lnSpc>
            </a:pPr>
            <a:r>
              <a:rPr lang="en-US" sz="1125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Example donated by </a:t>
            </a:r>
            <a:r>
              <a:rPr lang="en-US" sz="1125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4"/>
              </a:rPr>
              <a:t>@MattKuhnDVM</a:t>
            </a:r>
            <a:endParaRPr lang="en-US" sz="1125" b="1" dirty="0">
              <a:solidFill>
                <a:prstClr val="white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BFD7F9-54DC-4B2C-98EC-E76B5670C695}"/>
              </a:ext>
            </a:extLst>
          </p:cNvPr>
          <p:cNvSpPr txBox="1"/>
          <p:nvPr/>
        </p:nvSpPr>
        <p:spPr>
          <a:xfrm>
            <a:off x="4707036" y="2667898"/>
            <a:ext cx="2905810" cy="3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5235">
              <a:lnSpc>
                <a:spcPct val="150000"/>
              </a:lnSpc>
            </a:pPr>
            <a:r>
              <a:rPr lang="en-US" sz="1125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Example donated by </a:t>
            </a:r>
            <a:r>
              <a:rPr lang="en-US" sz="1125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5"/>
              </a:rPr>
              <a:t>@SPrinceWare</a:t>
            </a:r>
            <a:endParaRPr lang="en-US" sz="1125" b="1" dirty="0">
              <a:solidFill>
                <a:prstClr val="white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074" name="Picture 2" descr="https://pbs.twimg.com/media/D-fT-d0XoAA4N5T.jpg:large">
            <a:extLst>
              <a:ext uri="{FF2B5EF4-FFF2-40B4-BE49-F238E27FC236}">
                <a16:creationId xmlns:a16="http://schemas.microsoft.com/office/drawing/2014/main" id="{3A12A41B-5D71-4595-A85A-E6E750138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301" y="665338"/>
            <a:ext cx="2670079" cy="200256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AE5482-F33E-40B7-A137-A48C48A8A504}"/>
              </a:ext>
            </a:extLst>
          </p:cNvPr>
          <p:cNvSpPr txBox="1"/>
          <p:nvPr/>
        </p:nvSpPr>
        <p:spPr>
          <a:xfrm>
            <a:off x="7999435" y="2657771"/>
            <a:ext cx="2905810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5235">
              <a:lnSpc>
                <a:spcPct val="150000"/>
              </a:lnSpc>
            </a:pPr>
            <a:r>
              <a:rPr lang="en-US" sz="1125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Example donated by </a:t>
            </a:r>
            <a:r>
              <a:rPr lang="en-US" sz="1125" b="1" dirty="0">
                <a:solidFill>
                  <a:srgbClr val="0070C0"/>
                </a:solidFill>
                <a:latin typeface="Segoe UI" panose="020B050204020402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@ramya_ramaswami</a:t>
            </a:r>
            <a:endParaRPr lang="en-US" sz="1125" b="1" dirty="0">
              <a:solidFill>
                <a:srgbClr val="0070C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E04F9E-90B9-4889-9811-B5599A5C4C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3305" y="3626287"/>
            <a:ext cx="2565797" cy="170854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150A52-D22F-414F-B3AE-270ACFA2D89A}"/>
              </a:ext>
            </a:extLst>
          </p:cNvPr>
          <p:cNvSpPr txBox="1"/>
          <p:nvPr/>
        </p:nvSpPr>
        <p:spPr>
          <a:xfrm>
            <a:off x="1542285" y="5334834"/>
            <a:ext cx="2905810" cy="3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5235">
              <a:lnSpc>
                <a:spcPct val="150000"/>
              </a:lnSpc>
            </a:pPr>
            <a:r>
              <a:rPr lang="en-US" sz="1125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Example donated by </a:t>
            </a:r>
            <a:r>
              <a:rPr lang="en-US" sz="1125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9"/>
              </a:rPr>
              <a:t>@NoraBalboa</a:t>
            </a:r>
            <a:endParaRPr lang="en-US" sz="1125" b="1" dirty="0">
              <a:solidFill>
                <a:prstClr val="white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72A4E739-9164-4BFA-BA56-815CC978EF7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523" y="3626287"/>
            <a:ext cx="2415911" cy="17085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BC0EC0-575D-4CCE-869A-256E2717381C}"/>
              </a:ext>
            </a:extLst>
          </p:cNvPr>
          <p:cNvSpPr txBox="1"/>
          <p:nvPr/>
        </p:nvSpPr>
        <p:spPr>
          <a:xfrm>
            <a:off x="4643095" y="5334834"/>
            <a:ext cx="2905810" cy="3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5235">
              <a:lnSpc>
                <a:spcPct val="150000"/>
              </a:lnSpc>
            </a:pPr>
            <a:r>
              <a:rPr lang="en-US" sz="1125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Example donated by </a:t>
            </a:r>
            <a:r>
              <a:rPr lang="en-US" sz="1125" b="1" dirty="0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11"/>
              </a:rPr>
              <a:t>@BrzezinskiRafi</a:t>
            </a:r>
            <a:endParaRPr lang="en-US" sz="1125" b="1" dirty="0">
              <a:solidFill>
                <a:prstClr val="white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663294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284</Words>
  <Application>Microsoft Office PowerPoint</Application>
  <PresentationFormat>Widescreen</PresentationFormat>
  <Paragraphs>46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Lato</vt:lpstr>
      <vt:lpstr>Lato Black</vt:lpstr>
      <vt:lpstr>Roboto</vt:lpstr>
      <vt:lpstr>Segoe UI</vt:lpstr>
      <vt:lpstr>2_Office Theme</vt:lpstr>
      <vt:lpstr>3_Office Theme</vt:lpstr>
      <vt:lpstr>Main finding goes here, translated into plain English. Emphasize the important words.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EIP RSV PI Call</dc:title>
  <dc:creator>Kim, Lindsay (CDC/DDID/NCIRD/DVD)</dc:creator>
  <cp:lastModifiedBy>Herlihy, Rachel</cp:lastModifiedBy>
  <cp:revision>5</cp:revision>
  <dcterms:created xsi:type="dcterms:W3CDTF">2019-09-11T17:49:59Z</dcterms:created>
  <dcterms:modified xsi:type="dcterms:W3CDTF">2019-09-12T21:58:42Z</dcterms:modified>
</cp:coreProperties>
</file>