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0" r:id="rId6"/>
    <p:sldId id="257" r:id="rId7"/>
    <p:sldId id="258" r:id="rId8"/>
    <p:sldId id="288" r:id="rId9"/>
    <p:sldId id="264" r:id="rId10"/>
    <p:sldId id="287" r:id="rId11"/>
    <p:sldId id="277" r:id="rId12"/>
    <p:sldId id="278" r:id="rId13"/>
    <p:sldId id="279" r:id="rId14"/>
    <p:sldId id="282" r:id="rId15"/>
    <p:sldId id="280" r:id="rId16"/>
    <p:sldId id="281" r:id="rId17"/>
    <p:sldId id="283" r:id="rId18"/>
    <p:sldId id="284" r:id="rId19"/>
    <p:sldId id="285" r:id="rId20"/>
    <p:sldId id="286"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EF7ADD-F209-4A1D-96BF-C526DDDE94B9}" v="4" dt="2019-12-05T19:27:02.1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4" autoAdjust="0"/>
    <p:restoredTop sz="94660"/>
  </p:normalViewPr>
  <p:slideViewPr>
    <p:cSldViewPr snapToGrid="0">
      <p:cViewPr varScale="1">
        <p:scale>
          <a:sx n="87" d="100"/>
          <a:sy n="87" d="100"/>
        </p:scale>
        <p:origin x="51"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Arrazola" userId="adfca66b-21e9-4407-8ccf-250b0669229f" providerId="ADAL" clId="{E7EF7ADD-F209-4A1D-96BF-C526DDDE94B9}"/>
    <pc:docChg chg="custSel modSld">
      <pc:chgData name="Jessica Arrazola" userId="adfca66b-21e9-4407-8ccf-250b0669229f" providerId="ADAL" clId="{E7EF7ADD-F209-4A1D-96BF-C526DDDE94B9}" dt="2019-12-05T19:27:03.728" v="80" actId="478"/>
      <pc:docMkLst>
        <pc:docMk/>
      </pc:docMkLst>
      <pc:sldChg chg="modSp">
        <pc:chgData name="Jessica Arrazola" userId="adfca66b-21e9-4407-8ccf-250b0669229f" providerId="ADAL" clId="{E7EF7ADD-F209-4A1D-96BF-C526DDDE94B9}" dt="2019-12-05T19:24:39.445" v="54" actId="20577"/>
        <pc:sldMkLst>
          <pc:docMk/>
          <pc:sldMk cId="2365748475" sldId="257"/>
        </pc:sldMkLst>
        <pc:graphicFrameChg chg="modGraphic">
          <ac:chgData name="Jessica Arrazola" userId="adfca66b-21e9-4407-8ccf-250b0669229f" providerId="ADAL" clId="{E7EF7ADD-F209-4A1D-96BF-C526DDDE94B9}" dt="2019-12-05T19:24:39.445" v="54" actId="20577"/>
          <ac:graphicFrameMkLst>
            <pc:docMk/>
            <pc:sldMk cId="2365748475" sldId="257"/>
            <ac:graphicFrameMk id="4" creationId="{18D9E1BA-E257-4847-A33C-61379C145BBB}"/>
          </ac:graphicFrameMkLst>
        </pc:graphicFrameChg>
      </pc:sldChg>
      <pc:sldChg chg="modSp">
        <pc:chgData name="Jessica Arrazola" userId="adfca66b-21e9-4407-8ccf-250b0669229f" providerId="ADAL" clId="{E7EF7ADD-F209-4A1D-96BF-C526DDDE94B9}" dt="2019-12-05T19:25:08.627" v="70" actId="20577"/>
        <pc:sldMkLst>
          <pc:docMk/>
          <pc:sldMk cId="4231338946" sldId="258"/>
        </pc:sldMkLst>
        <pc:spChg chg="mod">
          <ac:chgData name="Jessica Arrazola" userId="adfca66b-21e9-4407-8ccf-250b0669229f" providerId="ADAL" clId="{E7EF7ADD-F209-4A1D-96BF-C526DDDE94B9}" dt="2019-12-05T19:25:08.627" v="70" actId="20577"/>
          <ac:spMkLst>
            <pc:docMk/>
            <pc:sldMk cId="4231338946" sldId="258"/>
            <ac:spMk id="3" creationId="{24C692E6-8F37-40BE-BDAD-ED8217241B72}"/>
          </ac:spMkLst>
        </pc:spChg>
      </pc:sldChg>
      <pc:sldChg chg="delSp modSp">
        <pc:chgData name="Jessica Arrazola" userId="adfca66b-21e9-4407-8ccf-250b0669229f" providerId="ADAL" clId="{E7EF7ADD-F209-4A1D-96BF-C526DDDE94B9}" dt="2019-12-05T19:27:03.728" v="80" actId="478"/>
        <pc:sldMkLst>
          <pc:docMk/>
          <pc:sldMk cId="3626543142" sldId="280"/>
        </pc:sldMkLst>
        <pc:spChg chg="mod">
          <ac:chgData name="Jessica Arrazola" userId="adfca66b-21e9-4407-8ccf-250b0669229f" providerId="ADAL" clId="{E7EF7ADD-F209-4A1D-96BF-C526DDDE94B9}" dt="2019-12-05T19:27:02.106" v="79" actId="20577"/>
          <ac:spMkLst>
            <pc:docMk/>
            <pc:sldMk cId="3626543142" sldId="280"/>
            <ac:spMk id="3" creationId="{E341A284-EFFD-4A38-8374-1E21418994A1}"/>
          </ac:spMkLst>
        </pc:spChg>
        <pc:picChg chg="del">
          <ac:chgData name="Jessica Arrazola" userId="adfca66b-21e9-4407-8ccf-250b0669229f" providerId="ADAL" clId="{E7EF7ADD-F209-4A1D-96BF-C526DDDE94B9}" dt="2019-12-05T19:27:03.728" v="80" actId="478"/>
          <ac:picMkLst>
            <pc:docMk/>
            <pc:sldMk cId="3626543142" sldId="280"/>
            <ac:picMk id="5" creationId="{17A9F0E2-D107-4707-AFA9-750C54C4441D}"/>
          </ac:picMkLst>
        </pc:picChg>
      </pc:sldChg>
      <pc:sldChg chg="delSp modSp">
        <pc:chgData name="Jessica Arrazola" userId="adfca66b-21e9-4407-8ccf-250b0669229f" providerId="ADAL" clId="{E7EF7ADD-F209-4A1D-96BF-C526DDDE94B9}" dt="2019-12-05T19:26:40.355" v="75" actId="20577"/>
        <pc:sldMkLst>
          <pc:docMk/>
          <pc:sldMk cId="465248173" sldId="282"/>
        </pc:sldMkLst>
        <pc:spChg chg="mod">
          <ac:chgData name="Jessica Arrazola" userId="adfca66b-21e9-4407-8ccf-250b0669229f" providerId="ADAL" clId="{E7EF7ADD-F209-4A1D-96BF-C526DDDE94B9}" dt="2019-12-05T19:26:40.355" v="75" actId="20577"/>
          <ac:spMkLst>
            <pc:docMk/>
            <pc:sldMk cId="465248173" sldId="282"/>
            <ac:spMk id="3" creationId="{E341A284-EFFD-4A38-8374-1E21418994A1}"/>
          </ac:spMkLst>
        </pc:spChg>
        <pc:picChg chg="del">
          <ac:chgData name="Jessica Arrazola" userId="adfca66b-21e9-4407-8ccf-250b0669229f" providerId="ADAL" clId="{E7EF7ADD-F209-4A1D-96BF-C526DDDE94B9}" dt="2019-12-05T19:26:34.748" v="71" actId="478"/>
          <ac:picMkLst>
            <pc:docMk/>
            <pc:sldMk cId="465248173" sldId="282"/>
            <ac:picMk id="4" creationId="{06A8218C-91E4-42B3-964B-2063A46CE44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BCEFE-5E8B-4293-AC25-7E52FA46E7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C82837-EE30-4D9C-BE90-EFE3E09457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E0F5BD-8C7A-4322-8A18-2188E69B6CBE}"/>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5" name="Footer Placeholder 4">
            <a:extLst>
              <a:ext uri="{FF2B5EF4-FFF2-40B4-BE49-F238E27FC236}">
                <a16:creationId xmlns:a16="http://schemas.microsoft.com/office/drawing/2014/main" id="{335F6A3A-7C67-48FC-8820-7A7D7EEB2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CA885-D4AC-4304-BFB2-45AB9358D1D8}"/>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638200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50D1-18B2-408A-818F-CCF8541F23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ECD4A0-3246-4044-B2EC-2EE51E2BDEC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3E2331-3B37-4058-9322-E19A9B1F671E}"/>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5" name="Footer Placeholder 4">
            <a:extLst>
              <a:ext uri="{FF2B5EF4-FFF2-40B4-BE49-F238E27FC236}">
                <a16:creationId xmlns:a16="http://schemas.microsoft.com/office/drawing/2014/main" id="{4E1AF596-1DBE-49FE-BE0A-72FC50B95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F538CD-40DB-410F-BFFD-879CD82D534D}"/>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2031835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2FA148-BD62-4A71-8266-2E6C3D8AB1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FF2680-1F6D-460C-B936-8D9B5F7A6E6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442BA-F9E0-450C-BF39-88D643D13042}"/>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5" name="Footer Placeholder 4">
            <a:extLst>
              <a:ext uri="{FF2B5EF4-FFF2-40B4-BE49-F238E27FC236}">
                <a16:creationId xmlns:a16="http://schemas.microsoft.com/office/drawing/2014/main" id="{96A41F27-E0CE-4D92-A07D-9C7D44354D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271DD0-DDA2-4BBF-9545-1A896480530A}"/>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3007502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703B2-B037-461A-865E-0B61E5C63B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0C3F5-E6D6-42EC-AF77-2E869BE3CF7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FD7E9C-BCD8-4DDB-974C-CF6FF69886BF}"/>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5" name="Footer Placeholder 4">
            <a:extLst>
              <a:ext uri="{FF2B5EF4-FFF2-40B4-BE49-F238E27FC236}">
                <a16:creationId xmlns:a16="http://schemas.microsoft.com/office/drawing/2014/main" id="{1EE7FE35-8327-40EB-BADA-E3630C2AD7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2A98F2-7AED-4C60-994C-A54BC64AA653}"/>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2992129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332B0-052E-4FA9-8591-D690D4F57A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FF11E2-39A7-4EE6-B981-2AB24E954D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1196D4D-9B5F-4990-8A2E-3342B2E66C2C}"/>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5" name="Footer Placeholder 4">
            <a:extLst>
              <a:ext uri="{FF2B5EF4-FFF2-40B4-BE49-F238E27FC236}">
                <a16:creationId xmlns:a16="http://schemas.microsoft.com/office/drawing/2014/main" id="{27A11913-DA0A-4144-AD04-638D67F947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FDC810-B0D0-4B81-AE3C-F743E51F5E93}"/>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1901522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AEA4E-D5A0-486B-BE81-6A32FBE497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244C00-92B2-4F0C-A0A3-5C8290E9EE7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5BC017-3873-47B6-A030-6108D9D66BA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251620-A5F3-4F2A-BB7D-590E2EB5C016}"/>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6" name="Footer Placeholder 5">
            <a:extLst>
              <a:ext uri="{FF2B5EF4-FFF2-40B4-BE49-F238E27FC236}">
                <a16:creationId xmlns:a16="http://schemas.microsoft.com/office/drawing/2014/main" id="{4CC3D423-859B-4837-8D31-C55198870D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11B212-01C0-4AE8-B455-A35F0A0C4008}"/>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53774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192AA-A6A1-4283-B8FF-7A2C71C21E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3F1FB9-391B-4689-82F6-5D2932FF4B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36E0436-BDA3-414A-BC9D-CE97B8CBADF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48DDAF-1AA7-45A4-AFA9-7ABED408EC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F19A7F7-4D57-405D-B8A5-A84760DB24A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DA7586-5DEA-4B81-943E-457BDAE01B49}"/>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8" name="Footer Placeholder 7">
            <a:extLst>
              <a:ext uri="{FF2B5EF4-FFF2-40B4-BE49-F238E27FC236}">
                <a16:creationId xmlns:a16="http://schemas.microsoft.com/office/drawing/2014/main" id="{72A9FBAE-C08F-476C-8784-B513A1A465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A32BC5-FA8B-4CFB-8116-72E9D9835D8D}"/>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3107735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B87B9-4BA4-4E5A-8829-5C4B8EF2A8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31A7BF-0A1C-4B34-8FC8-50DAA8CB61AA}"/>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4" name="Footer Placeholder 3">
            <a:extLst>
              <a:ext uri="{FF2B5EF4-FFF2-40B4-BE49-F238E27FC236}">
                <a16:creationId xmlns:a16="http://schemas.microsoft.com/office/drawing/2014/main" id="{716600B2-2B96-40E7-8652-05CDB3D4B6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FC38CD-F077-4269-8F0A-05D45B62CB46}"/>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2647281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537C3B-E7F3-440A-A46C-E9780920B9E7}"/>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3" name="Footer Placeholder 2">
            <a:extLst>
              <a:ext uri="{FF2B5EF4-FFF2-40B4-BE49-F238E27FC236}">
                <a16:creationId xmlns:a16="http://schemas.microsoft.com/office/drawing/2014/main" id="{D1DEA1E5-A890-40C1-8940-7FEF9D33BF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FB8008-1B05-4B1A-BFE1-8BB0E82C45BD}"/>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859803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7C952-E263-48D2-9B21-0A9C8AB184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3FF85E-B580-4011-86B7-FCFBE4E84E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C37669-B37A-40F9-974A-210045CFA4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AFBEC2-08F1-421F-B97D-33B46D1A842B}"/>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6" name="Footer Placeholder 5">
            <a:extLst>
              <a:ext uri="{FF2B5EF4-FFF2-40B4-BE49-F238E27FC236}">
                <a16:creationId xmlns:a16="http://schemas.microsoft.com/office/drawing/2014/main" id="{A0F4B56B-A70F-4D34-805A-E8986CC8C9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9252F1-ADB8-4262-B16E-786BA76D7E1F}"/>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92231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F7FAE-5613-4C3A-9DAD-A3BB8CB0F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9F6457-7EBD-4C6D-9EEE-D3F27EFD68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6EF3F5-EE5B-429D-AEE1-D37D3FBA69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ABF5548-A257-4755-BB32-DA66507226B5}"/>
              </a:ext>
            </a:extLst>
          </p:cNvPr>
          <p:cNvSpPr>
            <a:spLocks noGrp="1"/>
          </p:cNvSpPr>
          <p:nvPr>
            <p:ph type="dt" sz="half" idx="10"/>
          </p:nvPr>
        </p:nvSpPr>
        <p:spPr/>
        <p:txBody>
          <a:bodyPr/>
          <a:lstStyle/>
          <a:p>
            <a:fld id="{7DB12B1F-BFDF-4352-BDFE-7AEAB393F3F2}" type="datetimeFigureOut">
              <a:rPr lang="en-US" smtClean="0"/>
              <a:t>12/5/2019</a:t>
            </a:fld>
            <a:endParaRPr lang="en-US"/>
          </a:p>
        </p:txBody>
      </p:sp>
      <p:sp>
        <p:nvSpPr>
          <p:cNvPr id="6" name="Footer Placeholder 5">
            <a:extLst>
              <a:ext uri="{FF2B5EF4-FFF2-40B4-BE49-F238E27FC236}">
                <a16:creationId xmlns:a16="http://schemas.microsoft.com/office/drawing/2014/main" id="{D10DC5E3-473A-43BC-90BC-24ABCA48DD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6C7BAD-188F-4D84-886A-8ABB81DA9CA9}"/>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328001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AC9811-F2D4-4E33-A27F-64D6F077E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600984-C095-4040-B015-E5C4AA5E94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20B97-B430-4813-87B0-0F71DC10C7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B12B1F-BFDF-4352-BDFE-7AEAB393F3F2}" type="datetimeFigureOut">
              <a:rPr lang="en-US" smtClean="0"/>
              <a:t>12/5/2019</a:t>
            </a:fld>
            <a:endParaRPr lang="en-US"/>
          </a:p>
        </p:txBody>
      </p:sp>
      <p:sp>
        <p:nvSpPr>
          <p:cNvPr id="5" name="Footer Placeholder 4">
            <a:extLst>
              <a:ext uri="{FF2B5EF4-FFF2-40B4-BE49-F238E27FC236}">
                <a16:creationId xmlns:a16="http://schemas.microsoft.com/office/drawing/2014/main" id="{9A90DA97-B614-47B5-8F54-7070C94672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61F646-31F6-48A0-9235-05A0FEDD64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3DA63-0ED8-489B-8DF0-A256F69BF2E1}" type="slidenum">
              <a:rPr lang="en-US" smtClean="0"/>
              <a:t>‹#›</a:t>
            </a:fld>
            <a:endParaRPr lang="en-US"/>
          </a:p>
        </p:txBody>
      </p:sp>
    </p:spTree>
    <p:extLst>
      <p:ext uri="{BB962C8B-B14F-4D97-AF65-F5344CB8AC3E}">
        <p14:creationId xmlns:p14="http://schemas.microsoft.com/office/powerpoint/2010/main" val="3964513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cste.sharepoint.com/:f:/s/csteworkforce/EksV5G4sbMxCowGmDn4YnBoBP8bJelN_LfnY0QteXc_F9A?e=wrtOHQ"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cste.sharepoint.com/:f:/s/csteworkforce/EiEKwkpXFlBLu2N7k48kw3sBEXcOtAEolN2Cgez11Lnkvw?e=cAI8A6"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cste.sharepoint.com/:f:/s/csteworkforce/Ejgo3nSSxuNDlMnv_4QIkD8BqppD7TdVAVD08RyWnW60Iw?e=Rxo4I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C1DCD-8047-4829-A09B-9F5C39D4A49E}"/>
              </a:ext>
            </a:extLst>
          </p:cNvPr>
          <p:cNvSpPr>
            <a:spLocks noGrp="1"/>
          </p:cNvSpPr>
          <p:nvPr>
            <p:ph type="ctrTitle"/>
          </p:nvPr>
        </p:nvSpPr>
        <p:spPr/>
        <p:txBody>
          <a:bodyPr>
            <a:normAutofit fontScale="90000"/>
          </a:bodyPr>
          <a:lstStyle/>
          <a:p>
            <a:r>
              <a:rPr lang="en-US" dirty="0"/>
              <a:t>2020 CSTE Annual Conference</a:t>
            </a:r>
            <a:br>
              <a:rPr lang="en-US" dirty="0"/>
            </a:br>
            <a:r>
              <a:rPr lang="en-US" dirty="0"/>
              <a:t>CE Overview</a:t>
            </a:r>
          </a:p>
        </p:txBody>
      </p:sp>
      <p:sp>
        <p:nvSpPr>
          <p:cNvPr id="3" name="Subtitle 2">
            <a:extLst>
              <a:ext uri="{FF2B5EF4-FFF2-40B4-BE49-F238E27FC236}">
                <a16:creationId xmlns:a16="http://schemas.microsoft.com/office/drawing/2014/main" id="{7A0A0347-B830-471A-88D3-8B0F4836115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16182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3A378-3E4F-474A-9330-E3F9DE613CDD}"/>
              </a:ext>
            </a:extLst>
          </p:cNvPr>
          <p:cNvSpPr>
            <a:spLocks noGrp="1"/>
          </p:cNvSpPr>
          <p:nvPr>
            <p:ph type="title"/>
          </p:nvPr>
        </p:nvSpPr>
        <p:spPr/>
        <p:txBody>
          <a:bodyPr/>
          <a:lstStyle/>
          <a:p>
            <a:r>
              <a:rPr lang="en-US" dirty="0"/>
              <a:t>Which form should I use?</a:t>
            </a:r>
          </a:p>
        </p:txBody>
      </p:sp>
      <p:pic>
        <p:nvPicPr>
          <p:cNvPr id="4" name="Content Placeholder 3">
            <a:extLst>
              <a:ext uri="{FF2B5EF4-FFF2-40B4-BE49-F238E27FC236}">
                <a16:creationId xmlns:a16="http://schemas.microsoft.com/office/drawing/2014/main" id="{93DE8EFC-87B4-48E2-8DF2-F18DFD73B2A5}"/>
              </a:ext>
            </a:extLst>
          </p:cNvPr>
          <p:cNvPicPr>
            <a:picLocks noGrp="1" noChangeAspect="1"/>
          </p:cNvPicPr>
          <p:nvPr>
            <p:ph idx="1"/>
          </p:nvPr>
        </p:nvPicPr>
        <p:blipFill>
          <a:blip r:embed="rId2"/>
          <a:stretch>
            <a:fillRect/>
          </a:stretch>
        </p:blipFill>
        <p:spPr>
          <a:xfrm>
            <a:off x="158019" y="2089160"/>
            <a:ext cx="11571602" cy="2649332"/>
          </a:xfrm>
          <a:prstGeom prst="rect">
            <a:avLst/>
          </a:prstGeom>
        </p:spPr>
      </p:pic>
    </p:spTree>
    <p:extLst>
      <p:ext uri="{BB962C8B-B14F-4D97-AF65-F5344CB8AC3E}">
        <p14:creationId xmlns:p14="http://schemas.microsoft.com/office/powerpoint/2010/main" val="835880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35AC6-0BD8-4F73-96EB-055A00F4C9CB}"/>
              </a:ext>
            </a:extLst>
          </p:cNvPr>
          <p:cNvSpPr>
            <a:spLocks noGrp="1"/>
          </p:cNvSpPr>
          <p:nvPr>
            <p:ph type="title"/>
          </p:nvPr>
        </p:nvSpPr>
        <p:spPr/>
        <p:txBody>
          <a:bodyPr/>
          <a:lstStyle/>
          <a:p>
            <a:r>
              <a:rPr lang="en-US" dirty="0"/>
              <a:t>Where should I save the planner forms?</a:t>
            </a:r>
          </a:p>
        </p:txBody>
      </p:sp>
      <p:sp>
        <p:nvSpPr>
          <p:cNvPr id="3" name="Content Placeholder 2">
            <a:extLst>
              <a:ext uri="{FF2B5EF4-FFF2-40B4-BE49-F238E27FC236}">
                <a16:creationId xmlns:a16="http://schemas.microsoft.com/office/drawing/2014/main" id="{E341A284-EFFD-4A38-8374-1E21418994A1}"/>
              </a:ext>
            </a:extLst>
          </p:cNvPr>
          <p:cNvSpPr>
            <a:spLocks noGrp="1"/>
          </p:cNvSpPr>
          <p:nvPr>
            <p:ph idx="1"/>
          </p:nvPr>
        </p:nvSpPr>
        <p:spPr/>
        <p:txBody>
          <a:bodyPr/>
          <a:lstStyle/>
          <a:p>
            <a:r>
              <a:rPr lang="en-US" dirty="0"/>
              <a:t>Only submit word files</a:t>
            </a:r>
          </a:p>
          <a:p>
            <a:r>
              <a:rPr lang="en-US" dirty="0"/>
              <a:t>Files should be named: </a:t>
            </a:r>
            <a:r>
              <a:rPr lang="en-US" dirty="0" err="1"/>
              <a:t>Last_First</a:t>
            </a:r>
            <a:r>
              <a:rPr lang="en-US" dirty="0"/>
              <a:t> Initial</a:t>
            </a:r>
          </a:p>
          <a:p>
            <a:endParaRPr lang="en-US" dirty="0"/>
          </a:p>
          <a:p>
            <a:r>
              <a:rPr lang="en-US" dirty="0">
                <a:hlinkClick r:id="rId2"/>
              </a:rPr>
              <a:t>https://cste.sharepoint.com/:f:/s/csteworkforce/EksV5G4sbMxCowGmDn4YnBoBP8bJelN_LfnY0QteXc_F9A?e=wrtOHQ</a:t>
            </a:r>
            <a:r>
              <a:rPr lang="en-US" dirty="0"/>
              <a:t> </a:t>
            </a:r>
          </a:p>
        </p:txBody>
      </p:sp>
    </p:spTree>
    <p:extLst>
      <p:ext uri="{BB962C8B-B14F-4D97-AF65-F5344CB8AC3E}">
        <p14:creationId xmlns:p14="http://schemas.microsoft.com/office/powerpoint/2010/main" val="465248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35AC6-0BD8-4F73-96EB-055A00F4C9CB}"/>
              </a:ext>
            </a:extLst>
          </p:cNvPr>
          <p:cNvSpPr>
            <a:spLocks noGrp="1"/>
          </p:cNvSpPr>
          <p:nvPr>
            <p:ph type="title"/>
          </p:nvPr>
        </p:nvSpPr>
        <p:spPr/>
        <p:txBody>
          <a:bodyPr/>
          <a:lstStyle/>
          <a:p>
            <a:r>
              <a:rPr lang="en-US" dirty="0"/>
              <a:t>Where should I save the speaker forms?</a:t>
            </a:r>
          </a:p>
        </p:txBody>
      </p:sp>
      <p:sp>
        <p:nvSpPr>
          <p:cNvPr id="3" name="Content Placeholder 2">
            <a:extLst>
              <a:ext uri="{FF2B5EF4-FFF2-40B4-BE49-F238E27FC236}">
                <a16:creationId xmlns:a16="http://schemas.microsoft.com/office/drawing/2014/main" id="{E341A284-EFFD-4A38-8374-1E21418994A1}"/>
              </a:ext>
            </a:extLst>
          </p:cNvPr>
          <p:cNvSpPr>
            <a:spLocks noGrp="1"/>
          </p:cNvSpPr>
          <p:nvPr>
            <p:ph idx="1"/>
          </p:nvPr>
        </p:nvSpPr>
        <p:spPr/>
        <p:txBody>
          <a:bodyPr/>
          <a:lstStyle/>
          <a:p>
            <a:r>
              <a:rPr lang="en-US" dirty="0"/>
              <a:t>Only submit word files</a:t>
            </a:r>
          </a:p>
          <a:p>
            <a:r>
              <a:rPr lang="en-US" dirty="0"/>
              <a:t>Files should be named: </a:t>
            </a:r>
            <a:r>
              <a:rPr lang="en-US" dirty="0" err="1"/>
              <a:t>Last_First</a:t>
            </a:r>
            <a:r>
              <a:rPr lang="en-US" dirty="0"/>
              <a:t> Initial</a:t>
            </a:r>
          </a:p>
          <a:p>
            <a:endParaRPr lang="en-US" dirty="0"/>
          </a:p>
          <a:p>
            <a:r>
              <a:rPr lang="en-US" dirty="0">
                <a:hlinkClick r:id="rId2"/>
              </a:rPr>
              <a:t>https://cste.sharepoint.com/:f:/s/csteworkforce/EiEKwkpXFlBLu2N7k48kw3sBEXcOtAEolN2Cgez11Lnkvw?e=cAI8A6</a:t>
            </a:r>
            <a:r>
              <a:rPr lang="en-US" dirty="0"/>
              <a:t> </a:t>
            </a:r>
          </a:p>
        </p:txBody>
      </p:sp>
    </p:spTree>
    <p:extLst>
      <p:ext uri="{BB962C8B-B14F-4D97-AF65-F5344CB8AC3E}">
        <p14:creationId xmlns:p14="http://schemas.microsoft.com/office/powerpoint/2010/main" val="3626543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1CB76-A53E-49DC-8727-2810A0DD88FE}"/>
              </a:ext>
            </a:extLst>
          </p:cNvPr>
          <p:cNvSpPr>
            <a:spLocks noGrp="1"/>
          </p:cNvSpPr>
          <p:nvPr>
            <p:ph type="title"/>
          </p:nvPr>
        </p:nvSpPr>
        <p:spPr/>
        <p:txBody>
          <a:bodyPr/>
          <a:lstStyle/>
          <a:p>
            <a:r>
              <a:rPr lang="en-US" dirty="0"/>
              <a:t>How do I complete the form?</a:t>
            </a:r>
          </a:p>
        </p:txBody>
      </p:sp>
      <p:sp>
        <p:nvSpPr>
          <p:cNvPr id="3" name="Content Placeholder 2">
            <a:extLst>
              <a:ext uri="{FF2B5EF4-FFF2-40B4-BE49-F238E27FC236}">
                <a16:creationId xmlns:a16="http://schemas.microsoft.com/office/drawing/2014/main" id="{ED716303-505A-4485-8F49-8E15721CF595}"/>
              </a:ext>
            </a:extLst>
          </p:cNvPr>
          <p:cNvSpPr>
            <a:spLocks noGrp="1"/>
          </p:cNvSpPr>
          <p:nvPr>
            <p:ph idx="1"/>
          </p:nvPr>
        </p:nvSpPr>
        <p:spPr/>
        <p:txBody>
          <a:bodyPr/>
          <a:lstStyle/>
          <a:p>
            <a:r>
              <a:rPr lang="en-US" dirty="0"/>
              <a:t>Select the appropriate role; if planner and presenter check both</a:t>
            </a:r>
          </a:p>
        </p:txBody>
      </p:sp>
      <p:pic>
        <p:nvPicPr>
          <p:cNvPr id="5" name="Picture 4">
            <a:extLst>
              <a:ext uri="{FF2B5EF4-FFF2-40B4-BE49-F238E27FC236}">
                <a16:creationId xmlns:a16="http://schemas.microsoft.com/office/drawing/2014/main" id="{083FF2EA-9BB1-40C8-BE20-C6A810300B34}"/>
              </a:ext>
            </a:extLst>
          </p:cNvPr>
          <p:cNvPicPr>
            <a:picLocks noChangeAspect="1"/>
          </p:cNvPicPr>
          <p:nvPr/>
        </p:nvPicPr>
        <p:blipFill>
          <a:blip r:embed="rId2"/>
          <a:stretch>
            <a:fillRect/>
          </a:stretch>
        </p:blipFill>
        <p:spPr>
          <a:xfrm>
            <a:off x="1985058" y="2453154"/>
            <a:ext cx="7285714" cy="3723809"/>
          </a:xfrm>
          <a:prstGeom prst="rect">
            <a:avLst/>
          </a:prstGeom>
        </p:spPr>
      </p:pic>
    </p:spTree>
    <p:extLst>
      <p:ext uri="{BB962C8B-B14F-4D97-AF65-F5344CB8AC3E}">
        <p14:creationId xmlns:p14="http://schemas.microsoft.com/office/powerpoint/2010/main" val="3856603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4438-EA0C-49FF-AE8B-AC9D772CB50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BF3B8357-3420-48E5-970B-53E3D53EC6E1}"/>
              </a:ext>
            </a:extLst>
          </p:cNvPr>
          <p:cNvSpPr>
            <a:spLocks noGrp="1"/>
          </p:cNvSpPr>
          <p:nvPr>
            <p:ph idx="1"/>
          </p:nvPr>
        </p:nvSpPr>
        <p:spPr>
          <a:xfrm>
            <a:off x="838200" y="4688933"/>
            <a:ext cx="10515600" cy="1488029"/>
          </a:xfrm>
        </p:spPr>
        <p:txBody>
          <a:bodyPr>
            <a:normAutofit fontScale="70000" lnSpcReduction="20000"/>
          </a:bodyPr>
          <a:lstStyle/>
          <a:p>
            <a:r>
              <a:rPr lang="en-US" dirty="0"/>
              <a:t>Section 2: Degrees must match those listed under credentials in section 1 and at signature</a:t>
            </a:r>
          </a:p>
          <a:p>
            <a:r>
              <a:rPr lang="en-US" dirty="0"/>
              <a:t>Section 2: All speakers </a:t>
            </a:r>
            <a:r>
              <a:rPr lang="en-US" u="sng" dirty="0"/>
              <a:t>must</a:t>
            </a:r>
            <a:r>
              <a:rPr lang="en-US" dirty="0"/>
              <a:t> describe their expertise as relevant to the presentation</a:t>
            </a:r>
          </a:p>
          <a:p>
            <a:r>
              <a:rPr lang="en-US" dirty="0"/>
              <a:t>Section 3: Conflict of interest – if a federal employee but not employed for 12 months, they still answer </a:t>
            </a:r>
            <a:r>
              <a:rPr lang="en-US" dirty="0">
                <a:solidFill>
                  <a:srgbClr val="FF0000"/>
                </a:solidFill>
              </a:rPr>
              <a:t>YES</a:t>
            </a:r>
          </a:p>
        </p:txBody>
      </p:sp>
      <p:pic>
        <p:nvPicPr>
          <p:cNvPr id="4" name="Picture 3">
            <a:extLst>
              <a:ext uri="{FF2B5EF4-FFF2-40B4-BE49-F238E27FC236}">
                <a16:creationId xmlns:a16="http://schemas.microsoft.com/office/drawing/2014/main" id="{D540A0C2-D407-4F72-B4A5-095E76BB3100}"/>
              </a:ext>
            </a:extLst>
          </p:cNvPr>
          <p:cNvPicPr>
            <a:picLocks noChangeAspect="1"/>
          </p:cNvPicPr>
          <p:nvPr/>
        </p:nvPicPr>
        <p:blipFill>
          <a:blip r:embed="rId2"/>
          <a:stretch>
            <a:fillRect/>
          </a:stretch>
        </p:blipFill>
        <p:spPr>
          <a:xfrm>
            <a:off x="456485" y="276495"/>
            <a:ext cx="10342857" cy="4323809"/>
          </a:xfrm>
          <a:prstGeom prst="rect">
            <a:avLst/>
          </a:prstGeom>
        </p:spPr>
      </p:pic>
    </p:spTree>
    <p:extLst>
      <p:ext uri="{BB962C8B-B14F-4D97-AF65-F5344CB8AC3E}">
        <p14:creationId xmlns:p14="http://schemas.microsoft.com/office/powerpoint/2010/main" val="4230446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5E1B0-F6C6-474D-B890-FA8E7C4D3587}"/>
              </a:ext>
            </a:extLst>
          </p:cNvPr>
          <p:cNvSpPr>
            <a:spLocks noGrp="1"/>
          </p:cNvSpPr>
          <p:nvPr>
            <p:ph idx="1"/>
          </p:nvPr>
        </p:nvSpPr>
        <p:spPr>
          <a:xfrm>
            <a:off x="576943" y="5260139"/>
            <a:ext cx="10776857" cy="916823"/>
          </a:xfrm>
        </p:spPr>
        <p:txBody>
          <a:bodyPr>
            <a:normAutofit fontScale="77500" lnSpcReduction="20000"/>
          </a:bodyPr>
          <a:lstStyle/>
          <a:p>
            <a:r>
              <a:rPr lang="en-US" dirty="0"/>
              <a:t>Section 3: Non-fed employees should select “no” unless there is a Conflict of Interest</a:t>
            </a:r>
          </a:p>
          <a:p>
            <a:r>
              <a:rPr lang="en-US" dirty="0"/>
              <a:t>If planner only – stop here</a:t>
            </a:r>
          </a:p>
        </p:txBody>
      </p:sp>
      <p:pic>
        <p:nvPicPr>
          <p:cNvPr id="4" name="Picture 3">
            <a:extLst>
              <a:ext uri="{FF2B5EF4-FFF2-40B4-BE49-F238E27FC236}">
                <a16:creationId xmlns:a16="http://schemas.microsoft.com/office/drawing/2014/main" id="{B9B753D2-CFE0-4D9A-A0C1-BFE2781969CE}"/>
              </a:ext>
            </a:extLst>
          </p:cNvPr>
          <p:cNvPicPr>
            <a:picLocks noChangeAspect="1"/>
          </p:cNvPicPr>
          <p:nvPr/>
        </p:nvPicPr>
        <p:blipFill>
          <a:blip r:embed="rId2"/>
          <a:stretch>
            <a:fillRect/>
          </a:stretch>
        </p:blipFill>
        <p:spPr>
          <a:xfrm>
            <a:off x="1690457" y="144494"/>
            <a:ext cx="8487686" cy="4895015"/>
          </a:xfrm>
          <a:prstGeom prst="rect">
            <a:avLst/>
          </a:prstGeom>
        </p:spPr>
      </p:pic>
    </p:spTree>
    <p:extLst>
      <p:ext uri="{BB962C8B-B14F-4D97-AF65-F5344CB8AC3E}">
        <p14:creationId xmlns:p14="http://schemas.microsoft.com/office/powerpoint/2010/main" val="4111579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012-3461-4936-B312-D2245BA0F33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73136B-4FF1-4DA8-95CB-B1D8E7FCC52A}"/>
              </a:ext>
            </a:extLst>
          </p:cNvPr>
          <p:cNvSpPr>
            <a:spLocks noGrp="1"/>
          </p:cNvSpPr>
          <p:nvPr>
            <p:ph idx="1"/>
          </p:nvPr>
        </p:nvSpPr>
        <p:spPr>
          <a:xfrm>
            <a:off x="838200" y="4060371"/>
            <a:ext cx="10515600" cy="2116592"/>
          </a:xfrm>
        </p:spPr>
        <p:txBody>
          <a:bodyPr/>
          <a:lstStyle/>
          <a:p>
            <a:r>
              <a:rPr lang="en-US" dirty="0"/>
              <a:t>Section 4: 99.9% say no</a:t>
            </a:r>
          </a:p>
          <a:p>
            <a:r>
              <a:rPr lang="en-US" dirty="0"/>
              <a:t>Section 5: Title of workshop/ Title of plenary presentation</a:t>
            </a:r>
          </a:p>
        </p:txBody>
      </p:sp>
      <p:pic>
        <p:nvPicPr>
          <p:cNvPr id="4" name="Picture 3">
            <a:extLst>
              <a:ext uri="{FF2B5EF4-FFF2-40B4-BE49-F238E27FC236}">
                <a16:creationId xmlns:a16="http://schemas.microsoft.com/office/drawing/2014/main" id="{87E3056D-309A-4BB7-947A-BD45868A57B4}"/>
              </a:ext>
            </a:extLst>
          </p:cNvPr>
          <p:cNvPicPr>
            <a:picLocks noChangeAspect="1"/>
          </p:cNvPicPr>
          <p:nvPr/>
        </p:nvPicPr>
        <p:blipFill>
          <a:blip r:embed="rId2"/>
          <a:stretch>
            <a:fillRect/>
          </a:stretch>
        </p:blipFill>
        <p:spPr>
          <a:xfrm>
            <a:off x="484866" y="365124"/>
            <a:ext cx="10868934" cy="3475199"/>
          </a:xfrm>
          <a:prstGeom prst="rect">
            <a:avLst/>
          </a:prstGeom>
        </p:spPr>
      </p:pic>
    </p:spTree>
    <p:extLst>
      <p:ext uri="{BB962C8B-B14F-4D97-AF65-F5344CB8AC3E}">
        <p14:creationId xmlns:p14="http://schemas.microsoft.com/office/powerpoint/2010/main" val="1467054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97318E-A7ED-4C9D-9A78-41E197A80C20}"/>
              </a:ext>
            </a:extLst>
          </p:cNvPr>
          <p:cNvSpPr>
            <a:spLocks noGrp="1"/>
          </p:cNvSpPr>
          <p:nvPr>
            <p:ph idx="1"/>
          </p:nvPr>
        </p:nvSpPr>
        <p:spPr>
          <a:xfrm>
            <a:off x="609600" y="2820881"/>
            <a:ext cx="10744200" cy="3356082"/>
          </a:xfrm>
        </p:spPr>
        <p:txBody>
          <a:bodyPr/>
          <a:lstStyle/>
          <a:p>
            <a:r>
              <a:rPr lang="en-US" dirty="0"/>
              <a:t>Section 6: “YES” should be selected</a:t>
            </a:r>
          </a:p>
          <a:p>
            <a:r>
              <a:rPr lang="en-US" dirty="0"/>
              <a:t>Section 7: typed or electronic signatures only; credentials must match section 1 &amp; 2</a:t>
            </a:r>
          </a:p>
        </p:txBody>
      </p:sp>
      <p:pic>
        <p:nvPicPr>
          <p:cNvPr id="4" name="Picture 3">
            <a:extLst>
              <a:ext uri="{FF2B5EF4-FFF2-40B4-BE49-F238E27FC236}">
                <a16:creationId xmlns:a16="http://schemas.microsoft.com/office/drawing/2014/main" id="{CEAA29F0-CE65-4DCC-A835-0D50A37D98F5}"/>
              </a:ext>
            </a:extLst>
          </p:cNvPr>
          <p:cNvPicPr>
            <a:picLocks noChangeAspect="1"/>
          </p:cNvPicPr>
          <p:nvPr/>
        </p:nvPicPr>
        <p:blipFill>
          <a:blip r:embed="rId2"/>
          <a:stretch>
            <a:fillRect/>
          </a:stretch>
        </p:blipFill>
        <p:spPr>
          <a:xfrm>
            <a:off x="1124204" y="279854"/>
            <a:ext cx="10399235" cy="2455756"/>
          </a:xfrm>
          <a:prstGeom prst="rect">
            <a:avLst/>
          </a:prstGeom>
        </p:spPr>
      </p:pic>
    </p:spTree>
    <p:extLst>
      <p:ext uri="{BB962C8B-B14F-4D97-AF65-F5344CB8AC3E}">
        <p14:creationId xmlns:p14="http://schemas.microsoft.com/office/powerpoint/2010/main" val="4213288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Oval 1">
            <a:extLst>
              <a:ext uri="{FF2B5EF4-FFF2-40B4-BE49-F238E27FC236}">
                <a16:creationId xmlns:a16="http://schemas.microsoft.com/office/drawing/2014/main" id="{2A4A5DE9-76D9-49B4-8641-EB7A4BCCDC09}"/>
              </a:ext>
            </a:extLst>
          </p:cNvPr>
          <p:cNvSpPr/>
          <p:nvPr/>
        </p:nvSpPr>
        <p:spPr>
          <a:xfrm>
            <a:off x="1627094" y="981635"/>
            <a:ext cx="8404412" cy="470647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Questions?</a:t>
            </a:r>
          </a:p>
        </p:txBody>
      </p:sp>
      <p:sp>
        <p:nvSpPr>
          <p:cNvPr id="3" name="TextBox 2">
            <a:extLst>
              <a:ext uri="{FF2B5EF4-FFF2-40B4-BE49-F238E27FC236}">
                <a16:creationId xmlns:a16="http://schemas.microsoft.com/office/drawing/2014/main" id="{1D37500A-5DFA-4BD9-A8C6-16BB9B4D470B}"/>
              </a:ext>
            </a:extLst>
          </p:cNvPr>
          <p:cNvSpPr txBox="1"/>
          <p:nvPr/>
        </p:nvSpPr>
        <p:spPr>
          <a:xfrm>
            <a:off x="5878286" y="5921829"/>
            <a:ext cx="3494314" cy="369332"/>
          </a:xfrm>
          <a:prstGeom prst="rect">
            <a:avLst/>
          </a:prstGeom>
          <a:noFill/>
        </p:spPr>
        <p:txBody>
          <a:bodyPr wrap="square" rtlCol="0">
            <a:spAutoFit/>
          </a:bodyPr>
          <a:lstStyle/>
          <a:p>
            <a:r>
              <a:rPr lang="en-US" dirty="0">
                <a:solidFill>
                  <a:srgbClr val="FF0000"/>
                </a:solidFill>
              </a:rPr>
              <a:t>Slides will be posted to basecamp.</a:t>
            </a:r>
          </a:p>
        </p:txBody>
      </p:sp>
    </p:spTree>
    <p:extLst>
      <p:ext uri="{BB962C8B-B14F-4D97-AF65-F5344CB8AC3E}">
        <p14:creationId xmlns:p14="http://schemas.microsoft.com/office/powerpoint/2010/main" val="4129217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1283A-FA3E-46B6-8D3C-E17C31BA8B7B}"/>
              </a:ext>
            </a:extLst>
          </p:cNvPr>
          <p:cNvSpPr>
            <a:spLocks noGrp="1"/>
          </p:cNvSpPr>
          <p:nvPr>
            <p:ph type="title"/>
          </p:nvPr>
        </p:nvSpPr>
        <p:spPr/>
        <p:txBody>
          <a:bodyPr/>
          <a:lstStyle/>
          <a:p>
            <a:r>
              <a:rPr lang="en-US" dirty="0"/>
              <a:t>Why CE?</a:t>
            </a:r>
          </a:p>
        </p:txBody>
      </p:sp>
      <p:sp>
        <p:nvSpPr>
          <p:cNvPr id="3" name="Content Placeholder 2">
            <a:extLst>
              <a:ext uri="{FF2B5EF4-FFF2-40B4-BE49-F238E27FC236}">
                <a16:creationId xmlns:a16="http://schemas.microsoft.com/office/drawing/2014/main" id="{318657E5-7A96-4239-9565-7788AB7F5C06}"/>
              </a:ext>
            </a:extLst>
          </p:cNvPr>
          <p:cNvSpPr>
            <a:spLocks noGrp="1"/>
          </p:cNvSpPr>
          <p:nvPr>
            <p:ph idx="1"/>
          </p:nvPr>
        </p:nvSpPr>
        <p:spPr/>
        <p:txBody>
          <a:bodyPr/>
          <a:lstStyle/>
          <a:p>
            <a:pPr marL="0" indent="0">
              <a:buNone/>
            </a:pPr>
            <a:r>
              <a:rPr lang="en-US" dirty="0"/>
              <a:t>The educational purpose of the CSTE Annual Conference is to offer professionals and practitioners the opportunity to enhance their knowledge, improve their skills, and exchange information on best practices and strategies in applied epidemiology.</a:t>
            </a:r>
          </a:p>
        </p:txBody>
      </p:sp>
    </p:spTree>
    <p:extLst>
      <p:ext uri="{BB962C8B-B14F-4D97-AF65-F5344CB8AC3E}">
        <p14:creationId xmlns:p14="http://schemas.microsoft.com/office/powerpoint/2010/main" val="4187746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13B4-DEFC-457B-9FFA-D46893DFC0D4}"/>
              </a:ext>
            </a:extLst>
          </p:cNvPr>
          <p:cNvSpPr>
            <a:spLocks noGrp="1"/>
          </p:cNvSpPr>
          <p:nvPr>
            <p:ph type="title"/>
          </p:nvPr>
        </p:nvSpPr>
        <p:spPr>
          <a:xfrm>
            <a:off x="838200" y="0"/>
            <a:ext cx="10515600" cy="1325563"/>
          </a:xfrm>
        </p:spPr>
        <p:txBody>
          <a:bodyPr/>
          <a:lstStyle/>
          <a:p>
            <a:r>
              <a:rPr lang="en-US" dirty="0"/>
              <a:t>History</a:t>
            </a:r>
          </a:p>
        </p:txBody>
      </p:sp>
      <p:graphicFrame>
        <p:nvGraphicFramePr>
          <p:cNvPr id="4" name="Content Placeholder 3">
            <a:extLst>
              <a:ext uri="{FF2B5EF4-FFF2-40B4-BE49-F238E27FC236}">
                <a16:creationId xmlns:a16="http://schemas.microsoft.com/office/drawing/2014/main" id="{18D9E1BA-E257-4847-A33C-61379C145BBB}"/>
              </a:ext>
            </a:extLst>
          </p:cNvPr>
          <p:cNvGraphicFramePr>
            <a:graphicFrameLocks noGrp="1"/>
          </p:cNvGraphicFramePr>
          <p:nvPr>
            <p:ph idx="1"/>
            <p:extLst>
              <p:ext uri="{D42A27DB-BD31-4B8C-83A1-F6EECF244321}">
                <p14:modId xmlns:p14="http://schemas.microsoft.com/office/powerpoint/2010/main" val="1178424302"/>
              </p:ext>
            </p:extLst>
          </p:nvPr>
        </p:nvGraphicFramePr>
        <p:xfrm>
          <a:off x="838200" y="975980"/>
          <a:ext cx="10515600" cy="5364480"/>
        </p:xfrm>
        <a:graphic>
          <a:graphicData uri="http://schemas.openxmlformats.org/drawingml/2006/table">
            <a:tbl>
              <a:tblPr firstRow="1" bandRow="1">
                <a:tableStyleId>{5C22544A-7EE6-4342-B048-85BDC9FD1C3A}</a:tableStyleId>
              </a:tblPr>
              <a:tblGrid>
                <a:gridCol w="1299882">
                  <a:extLst>
                    <a:ext uri="{9D8B030D-6E8A-4147-A177-3AD203B41FA5}">
                      <a16:colId xmlns:a16="http://schemas.microsoft.com/office/drawing/2014/main" val="1556523338"/>
                    </a:ext>
                  </a:extLst>
                </a:gridCol>
                <a:gridCol w="2568389">
                  <a:extLst>
                    <a:ext uri="{9D8B030D-6E8A-4147-A177-3AD203B41FA5}">
                      <a16:colId xmlns:a16="http://schemas.microsoft.com/office/drawing/2014/main" val="1100088963"/>
                    </a:ext>
                  </a:extLst>
                </a:gridCol>
                <a:gridCol w="2675964">
                  <a:extLst>
                    <a:ext uri="{9D8B030D-6E8A-4147-A177-3AD203B41FA5}">
                      <a16:colId xmlns:a16="http://schemas.microsoft.com/office/drawing/2014/main" val="3925111337"/>
                    </a:ext>
                  </a:extLst>
                </a:gridCol>
                <a:gridCol w="1148616">
                  <a:extLst>
                    <a:ext uri="{9D8B030D-6E8A-4147-A177-3AD203B41FA5}">
                      <a16:colId xmlns:a16="http://schemas.microsoft.com/office/drawing/2014/main" val="3798702861"/>
                    </a:ext>
                  </a:extLst>
                </a:gridCol>
                <a:gridCol w="2822749">
                  <a:extLst>
                    <a:ext uri="{9D8B030D-6E8A-4147-A177-3AD203B41FA5}">
                      <a16:colId xmlns:a16="http://schemas.microsoft.com/office/drawing/2014/main" val="1866361045"/>
                    </a:ext>
                  </a:extLst>
                </a:gridCol>
              </a:tblGrid>
              <a:tr h="370840">
                <a:tc>
                  <a:txBody>
                    <a:bodyPr/>
                    <a:lstStyle/>
                    <a:p>
                      <a:r>
                        <a:rPr lang="en-US" sz="1800" dirty="0"/>
                        <a:t>Conference Year</a:t>
                      </a:r>
                    </a:p>
                  </a:txBody>
                  <a:tcPr/>
                </a:tc>
                <a:tc>
                  <a:txBody>
                    <a:bodyPr/>
                    <a:lstStyle/>
                    <a:p>
                      <a:r>
                        <a:rPr lang="en-US" sz="2800" dirty="0"/>
                        <a:t>Provider</a:t>
                      </a:r>
                    </a:p>
                  </a:txBody>
                  <a:tcPr/>
                </a:tc>
                <a:tc>
                  <a:txBody>
                    <a:bodyPr/>
                    <a:lstStyle/>
                    <a:p>
                      <a:r>
                        <a:rPr lang="en-US" sz="2800" dirty="0"/>
                        <a:t>CE Offered</a:t>
                      </a:r>
                    </a:p>
                  </a:txBody>
                  <a:tcPr/>
                </a:tc>
                <a:tc>
                  <a:txBody>
                    <a:bodyPr/>
                    <a:lstStyle/>
                    <a:p>
                      <a:r>
                        <a:rPr lang="en-US" sz="2800" dirty="0"/>
                        <a:t>Cost</a:t>
                      </a:r>
                    </a:p>
                  </a:txBody>
                  <a:tcPr/>
                </a:tc>
                <a:tc>
                  <a:txBody>
                    <a:bodyPr/>
                    <a:lstStyle/>
                    <a:p>
                      <a:r>
                        <a:rPr lang="en-US" sz="2800" dirty="0"/>
                        <a:t>Eligible Sessions</a:t>
                      </a:r>
                    </a:p>
                  </a:txBody>
                  <a:tcPr/>
                </a:tc>
                <a:extLst>
                  <a:ext uri="{0D108BD9-81ED-4DB2-BD59-A6C34878D82A}">
                    <a16:rowId xmlns:a16="http://schemas.microsoft.com/office/drawing/2014/main" val="3532855980"/>
                  </a:ext>
                </a:extLst>
              </a:tr>
              <a:tr h="370840">
                <a:tc>
                  <a:txBody>
                    <a:bodyPr/>
                    <a:lstStyle/>
                    <a:p>
                      <a:r>
                        <a:rPr lang="en-US" sz="2800" dirty="0"/>
                        <a:t>2016</a:t>
                      </a:r>
                    </a:p>
                  </a:txBody>
                  <a:tcPr/>
                </a:tc>
                <a:tc>
                  <a:txBody>
                    <a:bodyPr/>
                    <a:lstStyle/>
                    <a:p>
                      <a:r>
                        <a:rPr lang="en-US" sz="2800" dirty="0"/>
                        <a:t>NBPHE</a:t>
                      </a:r>
                    </a:p>
                  </a:txBody>
                  <a:tcPr/>
                </a:tc>
                <a:tc>
                  <a:txBody>
                    <a:bodyPr/>
                    <a:lstStyle/>
                    <a:p>
                      <a:r>
                        <a:rPr lang="en-US" sz="2800" dirty="0"/>
                        <a:t>CPH</a:t>
                      </a:r>
                    </a:p>
                  </a:txBody>
                  <a:tcPr/>
                </a:tc>
                <a:tc>
                  <a:txBody>
                    <a:bodyPr/>
                    <a:lstStyle/>
                    <a:p>
                      <a:r>
                        <a:rPr lang="en-US" sz="2800" dirty="0"/>
                        <a:t>$10</a:t>
                      </a:r>
                    </a:p>
                  </a:txBody>
                  <a:tcPr/>
                </a:tc>
                <a:tc>
                  <a:txBody>
                    <a:bodyPr/>
                    <a:lstStyle/>
                    <a:p>
                      <a:r>
                        <a:rPr lang="en-US" sz="2800" dirty="0"/>
                        <a:t>Entire Conference</a:t>
                      </a:r>
                    </a:p>
                  </a:txBody>
                  <a:tcPr/>
                </a:tc>
                <a:extLst>
                  <a:ext uri="{0D108BD9-81ED-4DB2-BD59-A6C34878D82A}">
                    <a16:rowId xmlns:a16="http://schemas.microsoft.com/office/drawing/2014/main" val="1094443555"/>
                  </a:ext>
                </a:extLst>
              </a:tr>
              <a:tr h="370840">
                <a:tc>
                  <a:txBody>
                    <a:bodyPr/>
                    <a:lstStyle/>
                    <a:p>
                      <a:r>
                        <a:rPr lang="en-US" sz="2800" dirty="0"/>
                        <a:t>2017</a:t>
                      </a:r>
                    </a:p>
                  </a:txBody>
                  <a:tcPr/>
                </a:tc>
                <a:tc>
                  <a:txBody>
                    <a:bodyPr/>
                    <a:lstStyle/>
                    <a:p>
                      <a:r>
                        <a:rPr lang="en-US" sz="2800" dirty="0"/>
                        <a:t>CDC</a:t>
                      </a:r>
                    </a:p>
                  </a:txBody>
                  <a:tcPr/>
                </a:tc>
                <a:tc>
                  <a:txBody>
                    <a:bodyPr/>
                    <a:lstStyle/>
                    <a:p>
                      <a:r>
                        <a:rPr lang="en-US" sz="2800" dirty="0"/>
                        <a:t>CME, CNE, CHES, RACE, CPH, CEU</a:t>
                      </a:r>
                    </a:p>
                  </a:txBody>
                  <a:tcPr/>
                </a:tc>
                <a:tc>
                  <a:txBody>
                    <a:bodyPr/>
                    <a:lstStyle/>
                    <a:p>
                      <a:r>
                        <a:rPr lang="en-US" sz="2800" dirty="0"/>
                        <a:t>Free</a:t>
                      </a:r>
                    </a:p>
                  </a:txBody>
                  <a:tcPr/>
                </a:tc>
                <a:tc>
                  <a:txBody>
                    <a:bodyPr/>
                    <a:lstStyle/>
                    <a:p>
                      <a:r>
                        <a:rPr lang="en-US" sz="2800" dirty="0"/>
                        <a:t>Workshops, Plenaries, &amp; Breakouts</a:t>
                      </a:r>
                    </a:p>
                  </a:txBody>
                  <a:tcPr/>
                </a:tc>
                <a:extLst>
                  <a:ext uri="{0D108BD9-81ED-4DB2-BD59-A6C34878D82A}">
                    <a16:rowId xmlns:a16="http://schemas.microsoft.com/office/drawing/2014/main" val="1529303545"/>
                  </a:ext>
                </a:extLst>
              </a:tr>
              <a:tr h="370840">
                <a:tc>
                  <a:txBody>
                    <a:bodyPr/>
                    <a:lstStyle/>
                    <a:p>
                      <a:r>
                        <a:rPr lang="en-US" sz="2800" dirty="0"/>
                        <a:t>2018</a:t>
                      </a:r>
                    </a:p>
                  </a:txBody>
                  <a:tcPr/>
                </a:tc>
                <a:tc>
                  <a:txBody>
                    <a:bodyPr/>
                    <a:lstStyle/>
                    <a:p>
                      <a:r>
                        <a:rPr lang="en-US" sz="2800" dirty="0"/>
                        <a:t>APHA &amp; NBPHE</a:t>
                      </a:r>
                    </a:p>
                  </a:txBody>
                  <a:tcPr/>
                </a:tc>
                <a:tc>
                  <a:txBody>
                    <a:bodyPr/>
                    <a:lstStyle/>
                    <a:p>
                      <a:r>
                        <a:rPr lang="en-US" sz="2800" dirty="0"/>
                        <a:t>CME, CNE, CHES, RACE, CPH</a:t>
                      </a:r>
                    </a:p>
                  </a:txBody>
                  <a:tcPr/>
                </a:tc>
                <a:tc>
                  <a:txBody>
                    <a:bodyPr/>
                    <a:lstStyle/>
                    <a:p>
                      <a:r>
                        <a:rPr lang="en-US" sz="2800" dirty="0"/>
                        <a:t>$25</a:t>
                      </a:r>
                    </a:p>
                  </a:txBody>
                  <a:tcPr/>
                </a:tc>
                <a:tc>
                  <a:txBody>
                    <a:bodyPr/>
                    <a:lstStyle/>
                    <a:p>
                      <a:r>
                        <a:rPr lang="en-US" sz="2800" dirty="0"/>
                        <a:t>Workshops &amp; Plenaries</a:t>
                      </a:r>
                    </a:p>
                  </a:txBody>
                  <a:tcPr/>
                </a:tc>
                <a:extLst>
                  <a:ext uri="{0D108BD9-81ED-4DB2-BD59-A6C34878D82A}">
                    <a16:rowId xmlns:a16="http://schemas.microsoft.com/office/drawing/2014/main" val="1396103740"/>
                  </a:ext>
                </a:extLst>
              </a:tr>
              <a:tr h="370840">
                <a:tc>
                  <a:txBody>
                    <a:bodyPr/>
                    <a:lstStyle/>
                    <a:p>
                      <a:r>
                        <a:rPr lang="en-US" sz="2800" dirty="0"/>
                        <a:t>2019</a:t>
                      </a:r>
                    </a:p>
                  </a:txBody>
                  <a:tcPr/>
                </a:tc>
                <a:tc>
                  <a:txBody>
                    <a:bodyPr/>
                    <a:lstStyle/>
                    <a:p>
                      <a:r>
                        <a:rPr lang="en-US" sz="2800" dirty="0"/>
                        <a:t>CDC</a:t>
                      </a:r>
                    </a:p>
                  </a:txBody>
                  <a:tcPr/>
                </a:tc>
                <a:tc>
                  <a:txBody>
                    <a:bodyPr/>
                    <a:lstStyle/>
                    <a:p>
                      <a:r>
                        <a:rPr lang="en-US" sz="2800" dirty="0"/>
                        <a:t>CME, CNE, CHES, RACE, CPH, CEU</a:t>
                      </a:r>
                    </a:p>
                  </a:txBody>
                  <a:tcPr/>
                </a:tc>
                <a:tc>
                  <a:txBody>
                    <a:bodyPr/>
                    <a:lstStyle/>
                    <a:p>
                      <a:r>
                        <a:rPr lang="en-US" sz="2800" dirty="0"/>
                        <a:t>Free</a:t>
                      </a:r>
                    </a:p>
                  </a:txBody>
                  <a:tcPr/>
                </a:tc>
                <a:tc>
                  <a:txBody>
                    <a:bodyPr/>
                    <a:lstStyle/>
                    <a:p>
                      <a:r>
                        <a:rPr lang="en-US" sz="2800" dirty="0"/>
                        <a:t>Workshops &amp; Plenaries</a:t>
                      </a:r>
                    </a:p>
                  </a:txBody>
                  <a:tcPr/>
                </a:tc>
                <a:extLst>
                  <a:ext uri="{0D108BD9-81ED-4DB2-BD59-A6C34878D82A}">
                    <a16:rowId xmlns:a16="http://schemas.microsoft.com/office/drawing/2014/main" val="1185499902"/>
                  </a:ext>
                </a:extLst>
              </a:tr>
              <a:tr h="370840">
                <a:tc>
                  <a:txBody>
                    <a:bodyPr/>
                    <a:lstStyle/>
                    <a:p>
                      <a:r>
                        <a:rPr lang="en-US" sz="2800" dirty="0"/>
                        <a:t>2020</a:t>
                      </a:r>
                    </a:p>
                  </a:txBody>
                  <a:tcPr/>
                </a:tc>
                <a:tc>
                  <a:txBody>
                    <a:bodyPr/>
                    <a:lstStyle/>
                    <a:p>
                      <a:r>
                        <a:rPr lang="en-US" sz="2800" dirty="0"/>
                        <a:t>CDC</a:t>
                      </a:r>
                    </a:p>
                  </a:txBody>
                  <a:tcPr/>
                </a:tc>
                <a:tc>
                  <a:txBody>
                    <a:bodyPr/>
                    <a:lstStyle/>
                    <a:p>
                      <a:r>
                        <a:rPr lang="en-US" sz="2800" dirty="0"/>
                        <a:t>CME, CNE, CHES, RACE, CPH, CEU</a:t>
                      </a:r>
                    </a:p>
                  </a:txBody>
                  <a:tcPr/>
                </a:tc>
                <a:tc>
                  <a:txBody>
                    <a:bodyPr/>
                    <a:lstStyle/>
                    <a:p>
                      <a:r>
                        <a:rPr lang="en-US" sz="2800" dirty="0"/>
                        <a:t>Free</a:t>
                      </a:r>
                    </a:p>
                  </a:txBody>
                  <a:tcPr/>
                </a:tc>
                <a:tc>
                  <a:txBody>
                    <a:bodyPr/>
                    <a:lstStyle/>
                    <a:p>
                      <a:r>
                        <a:rPr lang="en-US" sz="2800" dirty="0"/>
                        <a:t>Workshops &amp; Plenaries</a:t>
                      </a:r>
                    </a:p>
                  </a:txBody>
                  <a:tcPr/>
                </a:tc>
                <a:extLst>
                  <a:ext uri="{0D108BD9-81ED-4DB2-BD59-A6C34878D82A}">
                    <a16:rowId xmlns:a16="http://schemas.microsoft.com/office/drawing/2014/main" val="800828179"/>
                  </a:ext>
                </a:extLst>
              </a:tr>
            </a:tbl>
          </a:graphicData>
        </a:graphic>
      </p:graphicFrame>
    </p:spTree>
    <p:extLst>
      <p:ext uri="{BB962C8B-B14F-4D97-AF65-F5344CB8AC3E}">
        <p14:creationId xmlns:p14="http://schemas.microsoft.com/office/powerpoint/2010/main" val="2365748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DB626-3824-49EE-9381-8F8DFAB15E0E}"/>
              </a:ext>
            </a:extLst>
          </p:cNvPr>
          <p:cNvSpPr>
            <a:spLocks noGrp="1"/>
          </p:cNvSpPr>
          <p:nvPr>
            <p:ph type="title"/>
          </p:nvPr>
        </p:nvSpPr>
        <p:spPr/>
        <p:txBody>
          <a:bodyPr/>
          <a:lstStyle/>
          <a:p>
            <a:r>
              <a:rPr lang="en-US" dirty="0"/>
              <a:t>Important Dates</a:t>
            </a:r>
          </a:p>
        </p:txBody>
      </p:sp>
      <p:graphicFrame>
        <p:nvGraphicFramePr>
          <p:cNvPr id="4" name="Content Placeholder 3">
            <a:extLst>
              <a:ext uri="{FF2B5EF4-FFF2-40B4-BE49-F238E27FC236}">
                <a16:creationId xmlns:a16="http://schemas.microsoft.com/office/drawing/2014/main" id="{E8A76396-A789-4D16-80A7-C0A90E9DFA57}"/>
              </a:ext>
            </a:extLst>
          </p:cNvPr>
          <p:cNvGraphicFramePr>
            <a:graphicFrameLocks noGrp="1"/>
          </p:cNvGraphicFramePr>
          <p:nvPr>
            <p:ph idx="1"/>
            <p:extLst>
              <p:ext uri="{D42A27DB-BD31-4B8C-83A1-F6EECF244321}">
                <p14:modId xmlns:p14="http://schemas.microsoft.com/office/powerpoint/2010/main" val="3940269650"/>
              </p:ext>
            </p:extLst>
          </p:nvPr>
        </p:nvGraphicFramePr>
        <p:xfrm>
          <a:off x="838200" y="1825625"/>
          <a:ext cx="10515600" cy="3017520"/>
        </p:xfrm>
        <a:graphic>
          <a:graphicData uri="http://schemas.openxmlformats.org/drawingml/2006/table">
            <a:tbl>
              <a:tblPr firstRow="1" bandRow="1">
                <a:tableStyleId>{5C22544A-7EE6-4342-B048-85BDC9FD1C3A}</a:tableStyleId>
              </a:tblPr>
              <a:tblGrid>
                <a:gridCol w="1979645">
                  <a:extLst>
                    <a:ext uri="{9D8B030D-6E8A-4147-A177-3AD203B41FA5}">
                      <a16:colId xmlns:a16="http://schemas.microsoft.com/office/drawing/2014/main" val="316300543"/>
                    </a:ext>
                  </a:extLst>
                </a:gridCol>
                <a:gridCol w="8535955">
                  <a:extLst>
                    <a:ext uri="{9D8B030D-6E8A-4147-A177-3AD203B41FA5}">
                      <a16:colId xmlns:a16="http://schemas.microsoft.com/office/drawing/2014/main" val="2343390920"/>
                    </a:ext>
                  </a:extLst>
                </a:gridCol>
              </a:tblGrid>
              <a:tr h="370840">
                <a:tc>
                  <a:txBody>
                    <a:bodyPr/>
                    <a:lstStyle/>
                    <a:p>
                      <a:r>
                        <a:rPr lang="en-US" sz="2800" dirty="0"/>
                        <a:t>Date</a:t>
                      </a:r>
                    </a:p>
                  </a:txBody>
                  <a:tcPr/>
                </a:tc>
                <a:tc>
                  <a:txBody>
                    <a:bodyPr/>
                    <a:lstStyle/>
                    <a:p>
                      <a:r>
                        <a:rPr lang="en-US" sz="2800" dirty="0"/>
                        <a:t>Activity</a:t>
                      </a:r>
                    </a:p>
                  </a:txBody>
                  <a:tcPr/>
                </a:tc>
                <a:extLst>
                  <a:ext uri="{0D108BD9-81ED-4DB2-BD59-A6C34878D82A}">
                    <a16:rowId xmlns:a16="http://schemas.microsoft.com/office/drawing/2014/main" val="501799011"/>
                  </a:ext>
                </a:extLst>
              </a:tr>
              <a:tr h="370840">
                <a:tc>
                  <a:txBody>
                    <a:bodyPr/>
                    <a:lstStyle/>
                    <a:p>
                      <a:r>
                        <a:rPr lang="en-US" sz="2800" dirty="0"/>
                        <a:t>Jan 13*</a:t>
                      </a:r>
                    </a:p>
                  </a:txBody>
                  <a:tcPr/>
                </a:tc>
                <a:tc>
                  <a:txBody>
                    <a:bodyPr/>
                    <a:lstStyle/>
                    <a:p>
                      <a:r>
                        <a:rPr lang="en-US" sz="2800" dirty="0"/>
                        <a:t>Workshop descriptions due</a:t>
                      </a:r>
                    </a:p>
                  </a:txBody>
                  <a:tcPr/>
                </a:tc>
                <a:extLst>
                  <a:ext uri="{0D108BD9-81ED-4DB2-BD59-A6C34878D82A}">
                    <a16:rowId xmlns:a16="http://schemas.microsoft.com/office/drawing/2014/main" val="2650131406"/>
                  </a:ext>
                </a:extLst>
              </a:tr>
              <a:tr h="370840">
                <a:tc>
                  <a:txBody>
                    <a:bodyPr/>
                    <a:lstStyle/>
                    <a:p>
                      <a:r>
                        <a:rPr lang="en-US" sz="2800" dirty="0"/>
                        <a:t>March 6*</a:t>
                      </a:r>
                    </a:p>
                  </a:txBody>
                  <a:tcPr/>
                </a:tc>
                <a:tc>
                  <a:txBody>
                    <a:bodyPr/>
                    <a:lstStyle/>
                    <a:p>
                      <a:r>
                        <a:rPr lang="en-US" sz="2800" dirty="0"/>
                        <a:t>Disclosures for all speakers due</a:t>
                      </a:r>
                    </a:p>
                  </a:txBody>
                  <a:tcPr/>
                </a:tc>
                <a:extLst>
                  <a:ext uri="{0D108BD9-81ED-4DB2-BD59-A6C34878D82A}">
                    <a16:rowId xmlns:a16="http://schemas.microsoft.com/office/drawing/2014/main" val="2839133594"/>
                  </a:ext>
                </a:extLst>
              </a:tr>
              <a:tr h="370840">
                <a:tc>
                  <a:txBody>
                    <a:bodyPr/>
                    <a:lstStyle/>
                    <a:p>
                      <a:r>
                        <a:rPr lang="en-US" sz="2800" dirty="0"/>
                        <a:t>April 22</a:t>
                      </a:r>
                    </a:p>
                  </a:txBody>
                  <a:tcPr/>
                </a:tc>
                <a:tc>
                  <a:txBody>
                    <a:bodyPr/>
                    <a:lstStyle/>
                    <a:p>
                      <a:r>
                        <a:rPr lang="en-US" sz="2800" dirty="0"/>
                        <a:t>Submit application for preliminary review – all confirmed speakers should have all documentation </a:t>
                      </a:r>
                    </a:p>
                  </a:txBody>
                  <a:tcPr/>
                </a:tc>
                <a:extLst>
                  <a:ext uri="{0D108BD9-81ED-4DB2-BD59-A6C34878D82A}">
                    <a16:rowId xmlns:a16="http://schemas.microsoft.com/office/drawing/2014/main" val="1927080006"/>
                  </a:ext>
                </a:extLst>
              </a:tr>
              <a:tr h="370840">
                <a:tc>
                  <a:txBody>
                    <a:bodyPr/>
                    <a:lstStyle/>
                    <a:p>
                      <a:r>
                        <a:rPr lang="en-US" sz="2800" dirty="0"/>
                        <a:t>June 19</a:t>
                      </a:r>
                    </a:p>
                  </a:txBody>
                  <a:tcPr/>
                </a:tc>
                <a:tc>
                  <a:txBody>
                    <a:bodyPr/>
                    <a:lstStyle/>
                    <a:p>
                      <a:r>
                        <a:rPr lang="en-US" sz="2800" dirty="0"/>
                        <a:t>Last day for any speaker changes</a:t>
                      </a:r>
                    </a:p>
                  </a:txBody>
                  <a:tcPr/>
                </a:tc>
                <a:extLst>
                  <a:ext uri="{0D108BD9-81ED-4DB2-BD59-A6C34878D82A}">
                    <a16:rowId xmlns:a16="http://schemas.microsoft.com/office/drawing/2014/main" val="1831972076"/>
                  </a:ext>
                </a:extLst>
              </a:tr>
            </a:tbl>
          </a:graphicData>
        </a:graphic>
      </p:graphicFrame>
      <p:sp>
        <p:nvSpPr>
          <p:cNvPr id="3" name="TextBox 2">
            <a:extLst>
              <a:ext uri="{FF2B5EF4-FFF2-40B4-BE49-F238E27FC236}">
                <a16:creationId xmlns:a16="http://schemas.microsoft.com/office/drawing/2014/main" id="{24C692E6-8F37-40BE-BDAD-ED8217241B72}"/>
              </a:ext>
            </a:extLst>
          </p:cNvPr>
          <p:cNvSpPr txBox="1"/>
          <p:nvPr/>
        </p:nvSpPr>
        <p:spPr>
          <a:xfrm>
            <a:off x="964642" y="5064369"/>
            <a:ext cx="8541099" cy="369332"/>
          </a:xfrm>
          <a:prstGeom prst="rect">
            <a:avLst/>
          </a:prstGeom>
          <a:noFill/>
        </p:spPr>
        <p:txBody>
          <a:bodyPr wrap="square" rtlCol="0">
            <a:spAutoFit/>
          </a:bodyPr>
          <a:lstStyle/>
          <a:p>
            <a:r>
              <a:rPr lang="en-US" dirty="0"/>
              <a:t>*There is some flexibility with the deadline for CE purposes</a:t>
            </a:r>
          </a:p>
        </p:txBody>
      </p:sp>
    </p:spTree>
    <p:extLst>
      <p:ext uri="{BB962C8B-B14F-4D97-AF65-F5344CB8AC3E}">
        <p14:creationId xmlns:p14="http://schemas.microsoft.com/office/powerpoint/2010/main" val="4231338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44D68-50D4-4E4E-B40C-D5BB2E6FD56A}"/>
              </a:ext>
            </a:extLst>
          </p:cNvPr>
          <p:cNvSpPr>
            <a:spLocks noGrp="1"/>
          </p:cNvSpPr>
          <p:nvPr>
            <p:ph type="title"/>
          </p:nvPr>
        </p:nvSpPr>
        <p:spPr/>
        <p:txBody>
          <a:bodyPr/>
          <a:lstStyle/>
          <a:p>
            <a:r>
              <a:rPr lang="en-US" dirty="0"/>
              <a:t>Conference Learning Objectives</a:t>
            </a:r>
          </a:p>
        </p:txBody>
      </p:sp>
      <p:sp>
        <p:nvSpPr>
          <p:cNvPr id="3" name="Content Placeholder 2">
            <a:extLst>
              <a:ext uri="{FF2B5EF4-FFF2-40B4-BE49-F238E27FC236}">
                <a16:creationId xmlns:a16="http://schemas.microsoft.com/office/drawing/2014/main" id="{68A8AB0B-78D9-431F-B2A0-D68255B9E763}"/>
              </a:ext>
            </a:extLst>
          </p:cNvPr>
          <p:cNvSpPr>
            <a:spLocks noGrp="1"/>
          </p:cNvSpPr>
          <p:nvPr>
            <p:ph idx="1"/>
          </p:nvPr>
        </p:nvSpPr>
        <p:spPr/>
        <p:txBody>
          <a:bodyPr/>
          <a:lstStyle/>
          <a:p>
            <a:pPr lvl="0"/>
            <a:r>
              <a:rPr lang="en-US" dirty="0"/>
              <a:t>Identify at least 3 best practices in applied epidemiology.</a:t>
            </a:r>
          </a:p>
          <a:p>
            <a:pPr lvl="0"/>
            <a:r>
              <a:rPr lang="en-US" dirty="0"/>
              <a:t>Describe at least 3 best practices for surveillance and epidemiology.</a:t>
            </a:r>
          </a:p>
          <a:p>
            <a:pPr lvl="0"/>
            <a:r>
              <a:rPr lang="en-US" dirty="0"/>
              <a:t>Apply at least 2 public health practice skills presented in workshops. </a:t>
            </a:r>
          </a:p>
          <a:p>
            <a:pPr lvl="0"/>
            <a:r>
              <a:rPr lang="en-US" dirty="0"/>
              <a:t>Identify at least 2 strategies and tools to improve public health practice.</a:t>
            </a:r>
          </a:p>
          <a:p>
            <a:r>
              <a:rPr lang="en-US" dirty="0"/>
              <a:t>Articulate the importance of interdisciplinary collaboration for applied epidemiology.</a:t>
            </a:r>
          </a:p>
        </p:txBody>
      </p:sp>
    </p:spTree>
    <p:extLst>
      <p:ext uri="{BB962C8B-B14F-4D97-AF65-F5344CB8AC3E}">
        <p14:creationId xmlns:p14="http://schemas.microsoft.com/office/powerpoint/2010/main" val="92490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A5FC0-1F76-4568-AEAC-DFF83E7AE1A4}"/>
              </a:ext>
            </a:extLst>
          </p:cNvPr>
          <p:cNvSpPr>
            <a:spLocks noGrp="1"/>
          </p:cNvSpPr>
          <p:nvPr>
            <p:ph type="title"/>
          </p:nvPr>
        </p:nvSpPr>
        <p:spPr/>
        <p:txBody>
          <a:bodyPr/>
          <a:lstStyle/>
          <a:p>
            <a:r>
              <a:rPr lang="en-US" dirty="0"/>
              <a:t>Workshops/ Plenaries</a:t>
            </a:r>
          </a:p>
        </p:txBody>
      </p:sp>
      <p:sp>
        <p:nvSpPr>
          <p:cNvPr id="3" name="Content Placeholder 2">
            <a:extLst>
              <a:ext uri="{FF2B5EF4-FFF2-40B4-BE49-F238E27FC236}">
                <a16:creationId xmlns:a16="http://schemas.microsoft.com/office/drawing/2014/main" id="{643E8A57-2CD8-45CA-BAF1-ADDAA502A051}"/>
              </a:ext>
            </a:extLst>
          </p:cNvPr>
          <p:cNvSpPr>
            <a:spLocks noGrp="1"/>
          </p:cNvSpPr>
          <p:nvPr>
            <p:ph idx="1"/>
          </p:nvPr>
        </p:nvSpPr>
        <p:spPr/>
        <p:txBody>
          <a:bodyPr/>
          <a:lstStyle/>
          <a:p>
            <a:r>
              <a:rPr lang="en-US" dirty="0"/>
              <a:t>Abstract/session description</a:t>
            </a:r>
          </a:p>
          <a:p>
            <a:pPr lvl="1"/>
            <a:r>
              <a:rPr lang="en-US" dirty="0"/>
              <a:t>Pulling from conference spreadsheet</a:t>
            </a:r>
          </a:p>
          <a:p>
            <a:r>
              <a:rPr lang="en-US" dirty="0"/>
              <a:t>List of speakers with degrees, title, and employer</a:t>
            </a:r>
          </a:p>
          <a:p>
            <a:pPr lvl="1"/>
            <a:r>
              <a:rPr lang="en-US" dirty="0"/>
              <a:t>Will be cross checked with </a:t>
            </a:r>
            <a:r>
              <a:rPr lang="en-US" dirty="0" err="1"/>
              <a:t>biodisclosures</a:t>
            </a:r>
            <a:endParaRPr lang="en-US" dirty="0"/>
          </a:p>
          <a:p>
            <a:pPr lvl="1"/>
            <a:r>
              <a:rPr lang="en-US" dirty="0"/>
              <a:t>Add just the name to your session in the conference spreadsheet</a:t>
            </a:r>
          </a:p>
          <a:p>
            <a:pPr lvl="1"/>
            <a:endParaRPr lang="en-US" dirty="0"/>
          </a:p>
          <a:p>
            <a:r>
              <a:rPr lang="en-US" dirty="0"/>
              <a:t>Staff are responsible for collecting the forms from their speakers.  Workforce Team will contact the presenter directly for any changes to the form. Staff should notify the Workforce Team for any speaker substitutions or changes.</a:t>
            </a:r>
          </a:p>
        </p:txBody>
      </p:sp>
    </p:spTree>
    <p:extLst>
      <p:ext uri="{BB962C8B-B14F-4D97-AF65-F5344CB8AC3E}">
        <p14:creationId xmlns:p14="http://schemas.microsoft.com/office/powerpoint/2010/main" val="4015676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25536-7756-4F2B-8F51-A9655C67F6CA}"/>
              </a:ext>
            </a:extLst>
          </p:cNvPr>
          <p:cNvSpPr>
            <a:spLocks noGrp="1"/>
          </p:cNvSpPr>
          <p:nvPr>
            <p:ph type="title"/>
          </p:nvPr>
        </p:nvSpPr>
        <p:spPr/>
        <p:txBody>
          <a:bodyPr/>
          <a:lstStyle/>
          <a:p>
            <a:r>
              <a:rPr lang="en-US" dirty="0"/>
              <a:t>List of Speakers</a:t>
            </a:r>
          </a:p>
        </p:txBody>
      </p:sp>
      <p:sp>
        <p:nvSpPr>
          <p:cNvPr id="3" name="Content Placeholder 2">
            <a:extLst>
              <a:ext uri="{FF2B5EF4-FFF2-40B4-BE49-F238E27FC236}">
                <a16:creationId xmlns:a16="http://schemas.microsoft.com/office/drawing/2014/main" id="{67E4043D-0759-472B-81A0-0F8B074B7BDD}"/>
              </a:ext>
            </a:extLst>
          </p:cNvPr>
          <p:cNvSpPr>
            <a:spLocks noGrp="1"/>
          </p:cNvSpPr>
          <p:nvPr>
            <p:ph idx="1"/>
          </p:nvPr>
        </p:nvSpPr>
        <p:spPr>
          <a:xfrm>
            <a:off x="511629" y="5679167"/>
            <a:ext cx="10515600" cy="917576"/>
          </a:xfrm>
        </p:spPr>
        <p:txBody>
          <a:bodyPr/>
          <a:lstStyle/>
          <a:p>
            <a:r>
              <a:rPr lang="en-US" dirty="0"/>
              <a:t>In the Conference Spreadsheet, add your list of speakers we should receive a form from for your workshop/plenary</a:t>
            </a:r>
          </a:p>
        </p:txBody>
      </p:sp>
      <p:pic>
        <p:nvPicPr>
          <p:cNvPr id="4" name="Picture 3">
            <a:extLst>
              <a:ext uri="{FF2B5EF4-FFF2-40B4-BE49-F238E27FC236}">
                <a16:creationId xmlns:a16="http://schemas.microsoft.com/office/drawing/2014/main" id="{68F598ED-C5E4-4543-85C1-D318AA1C0938}"/>
              </a:ext>
            </a:extLst>
          </p:cNvPr>
          <p:cNvPicPr>
            <a:picLocks noChangeAspect="1"/>
          </p:cNvPicPr>
          <p:nvPr/>
        </p:nvPicPr>
        <p:blipFill>
          <a:blip r:embed="rId2"/>
          <a:stretch>
            <a:fillRect/>
          </a:stretch>
        </p:blipFill>
        <p:spPr>
          <a:xfrm>
            <a:off x="2619809" y="1429000"/>
            <a:ext cx="6952381" cy="4000000"/>
          </a:xfrm>
          <a:prstGeom prst="rect">
            <a:avLst/>
          </a:prstGeom>
        </p:spPr>
      </p:pic>
    </p:spTree>
    <p:extLst>
      <p:ext uri="{BB962C8B-B14F-4D97-AF65-F5344CB8AC3E}">
        <p14:creationId xmlns:p14="http://schemas.microsoft.com/office/powerpoint/2010/main" val="341494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9875A-615B-44BD-918A-B270479B2649}"/>
              </a:ext>
            </a:extLst>
          </p:cNvPr>
          <p:cNvSpPr>
            <a:spLocks noGrp="1"/>
          </p:cNvSpPr>
          <p:nvPr>
            <p:ph type="title"/>
          </p:nvPr>
        </p:nvSpPr>
        <p:spPr/>
        <p:txBody>
          <a:bodyPr/>
          <a:lstStyle/>
          <a:p>
            <a:r>
              <a:rPr lang="en-US" dirty="0" err="1"/>
              <a:t>Biodisclosures</a:t>
            </a:r>
            <a:endParaRPr lang="en-US" dirty="0"/>
          </a:p>
        </p:txBody>
      </p:sp>
      <p:sp>
        <p:nvSpPr>
          <p:cNvPr id="3" name="Content Placeholder 2">
            <a:extLst>
              <a:ext uri="{FF2B5EF4-FFF2-40B4-BE49-F238E27FC236}">
                <a16:creationId xmlns:a16="http://schemas.microsoft.com/office/drawing/2014/main" id="{9738E159-1FD9-48DB-9745-51A8CE46AC54}"/>
              </a:ext>
            </a:extLst>
          </p:cNvPr>
          <p:cNvSpPr>
            <a:spLocks noGrp="1"/>
          </p:cNvSpPr>
          <p:nvPr>
            <p:ph idx="1"/>
          </p:nvPr>
        </p:nvSpPr>
        <p:spPr/>
        <p:txBody>
          <a:bodyPr/>
          <a:lstStyle/>
          <a:p>
            <a:r>
              <a:rPr lang="en-US" dirty="0"/>
              <a:t>Planners – CSTE EB members, CSTE Staff Leads, CDC POC</a:t>
            </a:r>
          </a:p>
          <a:p>
            <a:pPr lvl="1"/>
            <a:r>
              <a:rPr lang="en-US" dirty="0">
                <a:solidFill>
                  <a:srgbClr val="FF0000"/>
                </a:solidFill>
              </a:rPr>
              <a:t>NEED</a:t>
            </a:r>
            <a:r>
              <a:rPr lang="en-US" dirty="0"/>
              <a:t> MD, Vet, CHES, and general contact from CDC as planners</a:t>
            </a:r>
          </a:p>
          <a:p>
            <a:r>
              <a:rPr lang="en-US" dirty="0"/>
              <a:t>Speakers – plenaries and workshops</a:t>
            </a:r>
          </a:p>
          <a:p>
            <a:pPr lvl="1"/>
            <a:r>
              <a:rPr lang="en-US" dirty="0"/>
              <a:t>Must have forms for all confirmed speakers by March 6</a:t>
            </a:r>
            <a:r>
              <a:rPr lang="en-US" baseline="30000" dirty="0"/>
              <a:t>th</a:t>
            </a:r>
            <a:r>
              <a:rPr lang="en-US" dirty="0"/>
              <a:t> </a:t>
            </a:r>
          </a:p>
          <a:p>
            <a:pPr lvl="2"/>
            <a:r>
              <a:rPr lang="en-US" dirty="0"/>
              <a:t>Some flexibility with outstanding speakers through April 22</a:t>
            </a:r>
            <a:r>
              <a:rPr lang="en-US" baseline="30000" dirty="0"/>
              <a:t>nd</a:t>
            </a:r>
            <a:r>
              <a:rPr lang="en-US" dirty="0"/>
              <a:t>  (1</a:t>
            </a:r>
            <a:r>
              <a:rPr lang="en-US" baseline="30000" dirty="0"/>
              <a:t>st</a:t>
            </a:r>
            <a:r>
              <a:rPr lang="en-US" dirty="0"/>
              <a:t> review)</a:t>
            </a:r>
          </a:p>
          <a:p>
            <a:pPr lvl="2"/>
            <a:endParaRPr lang="en-US" dirty="0"/>
          </a:p>
          <a:p>
            <a:pPr lvl="2"/>
            <a:endParaRPr lang="en-US" dirty="0"/>
          </a:p>
          <a:p>
            <a:pPr lvl="1"/>
            <a:endParaRPr lang="en-US" dirty="0"/>
          </a:p>
        </p:txBody>
      </p:sp>
    </p:spTree>
    <p:extLst>
      <p:ext uri="{BB962C8B-B14F-4D97-AF65-F5344CB8AC3E}">
        <p14:creationId xmlns:p14="http://schemas.microsoft.com/office/powerpoint/2010/main" val="2282725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90F82-F2E8-4F00-B174-4DDF0D604147}"/>
              </a:ext>
            </a:extLst>
          </p:cNvPr>
          <p:cNvSpPr>
            <a:spLocks noGrp="1"/>
          </p:cNvSpPr>
          <p:nvPr>
            <p:ph type="title"/>
          </p:nvPr>
        </p:nvSpPr>
        <p:spPr/>
        <p:txBody>
          <a:bodyPr/>
          <a:lstStyle/>
          <a:p>
            <a:r>
              <a:rPr lang="en-US" dirty="0"/>
              <a:t>Where are the </a:t>
            </a:r>
            <a:r>
              <a:rPr lang="en-US" dirty="0" err="1"/>
              <a:t>biodisclosure</a:t>
            </a:r>
            <a:r>
              <a:rPr lang="en-US" dirty="0"/>
              <a:t> forms located?</a:t>
            </a:r>
          </a:p>
        </p:txBody>
      </p:sp>
      <p:sp>
        <p:nvSpPr>
          <p:cNvPr id="5" name="Content Placeholder 4">
            <a:extLst>
              <a:ext uri="{FF2B5EF4-FFF2-40B4-BE49-F238E27FC236}">
                <a16:creationId xmlns:a16="http://schemas.microsoft.com/office/drawing/2014/main" id="{53AAA560-7ABB-46F6-81F4-3F5EA7CE8765}"/>
              </a:ext>
            </a:extLst>
          </p:cNvPr>
          <p:cNvSpPr>
            <a:spLocks noGrp="1"/>
          </p:cNvSpPr>
          <p:nvPr>
            <p:ph idx="1"/>
          </p:nvPr>
        </p:nvSpPr>
        <p:spPr/>
        <p:txBody>
          <a:bodyPr/>
          <a:lstStyle/>
          <a:p>
            <a:r>
              <a:rPr lang="en-US" dirty="0">
                <a:hlinkClick r:id="rId2"/>
              </a:rPr>
              <a:t>https://cste.sharepoint.com/:f:/s/csteworkforce/Ejgo3nSSxuNDlMnv_4QIkD8BqppD7TdVAVD08RyWnW60Iw?e=Rxo4Ir</a:t>
            </a:r>
            <a:r>
              <a:rPr lang="en-US" dirty="0"/>
              <a:t> </a:t>
            </a:r>
          </a:p>
        </p:txBody>
      </p:sp>
    </p:spTree>
    <p:extLst>
      <p:ext uri="{BB962C8B-B14F-4D97-AF65-F5344CB8AC3E}">
        <p14:creationId xmlns:p14="http://schemas.microsoft.com/office/powerpoint/2010/main" val="1908277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70AF5F30D7404F9CCA083EB2143B17" ma:contentTypeVersion="10" ma:contentTypeDescription="Create a new document." ma:contentTypeScope="" ma:versionID="4a6258c52eb7c4d33c5a4ef37953b817">
  <xsd:schema xmlns:xsd="http://www.w3.org/2001/XMLSchema" xmlns:xs="http://www.w3.org/2001/XMLSchema" xmlns:p="http://schemas.microsoft.com/office/2006/metadata/properties" xmlns:ns2="80a892e5-57af-4b8b-986c-c6d258abfeed" xmlns:ns3="e25dbc5b-beff-41d2-a104-7c4260a7e8f9" targetNamespace="http://schemas.microsoft.com/office/2006/metadata/properties" ma:root="true" ma:fieldsID="04d8b2538a2a0241bbfb653447ddcf7a" ns2:_="" ns3:_="">
    <xsd:import namespace="80a892e5-57af-4b8b-986c-c6d258abfeed"/>
    <xsd:import namespace="e25dbc5b-beff-41d2-a104-7c4260a7e8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a892e5-57af-4b8b-986c-c6d258abfe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25dbc5b-beff-41d2-a104-7c4260a7e8f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333E8F8-C459-483A-AA9C-266F9405AE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a892e5-57af-4b8b-986c-c6d258abfeed"/>
    <ds:schemaRef ds:uri="e25dbc5b-beff-41d2-a104-7c4260a7e8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A63F46-C272-479E-9374-64E7401C32DD}">
  <ds:schemaRefs>
    <ds:schemaRef ds:uri="http://schemas.microsoft.com/sharepoint/v3/contenttype/forms"/>
  </ds:schemaRefs>
</ds:datastoreItem>
</file>

<file path=customXml/itemProps3.xml><?xml version="1.0" encoding="utf-8"?>
<ds:datastoreItem xmlns:ds="http://schemas.openxmlformats.org/officeDocument/2006/customXml" ds:itemID="{EB782EF2-B60A-4CF6-A0CA-C0F18505CD88}">
  <ds:schemaRefs>
    <ds:schemaRef ds:uri="http://schemas.microsoft.com/office/2006/documentManagement/types"/>
    <ds:schemaRef ds:uri="http://schemas.microsoft.com/office/infopath/2007/PartnerControls"/>
    <ds:schemaRef ds:uri="80a892e5-57af-4b8b-986c-c6d258abfeed"/>
    <ds:schemaRef ds:uri="http://purl.org/dc/elements/1.1/"/>
    <ds:schemaRef ds:uri="http://schemas.microsoft.com/office/2006/metadata/properties"/>
    <ds:schemaRef ds:uri="e25dbc5b-beff-41d2-a104-7c4260a7e8f9"/>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215</TotalTime>
  <Words>660</Words>
  <Application>Microsoft Office PowerPoint</Application>
  <PresentationFormat>Widescreen</PresentationFormat>
  <Paragraphs>95</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2020 CSTE Annual Conference CE Overview</vt:lpstr>
      <vt:lpstr>Why CE?</vt:lpstr>
      <vt:lpstr>History</vt:lpstr>
      <vt:lpstr>Important Dates</vt:lpstr>
      <vt:lpstr>Conference Learning Objectives</vt:lpstr>
      <vt:lpstr>Workshops/ Plenaries</vt:lpstr>
      <vt:lpstr>List of Speakers</vt:lpstr>
      <vt:lpstr>Biodisclosures</vt:lpstr>
      <vt:lpstr>Where are the biodisclosure forms located?</vt:lpstr>
      <vt:lpstr>Which form should I use?</vt:lpstr>
      <vt:lpstr>Where should I save the planner forms?</vt:lpstr>
      <vt:lpstr>Where should I save the speaker forms?</vt:lpstr>
      <vt:lpstr>How do I complete the form?</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Pittman</dc:creator>
  <cp:lastModifiedBy>Jessica Arrazola</cp:lastModifiedBy>
  <cp:revision>13</cp:revision>
  <dcterms:created xsi:type="dcterms:W3CDTF">2017-10-31T19:17:35Z</dcterms:created>
  <dcterms:modified xsi:type="dcterms:W3CDTF">2019-12-05T19:27:08Z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0x0101001170AF5F30D7404F9CCA083EB2143B17</vt:lpwstr>
  </property>
  <property fmtid="{D5CDD505-2E9C-101B-9397-08002B2CF9AE}" pid="3" name="AuthorIds_UIVersion_4096">
    <vt:lpwstr>28</vt:lpwstr>
  </property>
</Properties>
</file>