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2"/>
  </p:notesMasterIdLst>
  <p:sldIdLst>
    <p:sldId id="266" r:id="rId5"/>
    <p:sldId id="332" r:id="rId6"/>
    <p:sldId id="268" r:id="rId7"/>
    <p:sldId id="333" r:id="rId8"/>
    <p:sldId id="344" r:id="rId9"/>
    <p:sldId id="345" r:id="rId10"/>
    <p:sldId id="346" r:id="rId11"/>
    <p:sldId id="335" r:id="rId12"/>
    <p:sldId id="347" r:id="rId13"/>
    <p:sldId id="348" r:id="rId14"/>
    <p:sldId id="342" r:id="rId15"/>
    <p:sldId id="349" r:id="rId16"/>
    <p:sldId id="338" r:id="rId17"/>
    <p:sldId id="340" r:id="rId18"/>
    <p:sldId id="341" r:id="rId19"/>
    <p:sldId id="343" r:id="rId20"/>
    <p:sldId id="260" r:id="rId21"/>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32" autoAdjust="0"/>
    <p:restoredTop sz="86640" autoAdjust="0"/>
  </p:normalViewPr>
  <p:slideViewPr>
    <p:cSldViewPr snapToGrid="0">
      <p:cViewPr varScale="1">
        <p:scale>
          <a:sx n="73" d="100"/>
          <a:sy n="73" d="100"/>
        </p:scale>
        <p:origin x="147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821D14-FE1A-4868-8DE3-B1FFD1F9B307}" type="datetimeFigureOut">
              <a:rPr lang="en-US" smtClean="0"/>
              <a:t>11/17/2020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199147-82CD-44A5-AD4F-C7B6944F8504}" type="slidenum">
              <a:rPr lang="en-US" smtClean="0"/>
              <a:t>‹#›</a:t>
            </a:fld>
            <a:endParaRPr lang="en-US" dirty="0"/>
          </a:p>
        </p:txBody>
      </p:sp>
    </p:spTree>
    <p:extLst>
      <p:ext uri="{BB962C8B-B14F-4D97-AF65-F5344CB8AC3E}">
        <p14:creationId xmlns:p14="http://schemas.microsoft.com/office/powerpoint/2010/main" val="399412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SD follows a standardized process for creating it’s syndrome definitions. This process has been outlined in detail in this guidance document. The process has 4 steps. </a:t>
            </a:r>
          </a:p>
          <a:p>
            <a:r>
              <a:rPr lang="en-US" dirty="0"/>
              <a:t>https://prod-knowledge-repository.s3-us-gov-west-1.amazonaws.com/references/SDC_Syndrome%20Definition%20Guidance%20document_FINAL.PDF</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5199147-82CD-44A5-AD4F-C7B6944F8504}" type="slidenum">
              <a:rPr lang="en-US" smtClean="0"/>
              <a:t>3</a:t>
            </a:fld>
            <a:endParaRPr lang="en-US" dirty="0"/>
          </a:p>
        </p:txBody>
      </p:sp>
    </p:spTree>
    <p:extLst>
      <p:ext uri="{BB962C8B-B14F-4D97-AF65-F5344CB8AC3E}">
        <p14:creationId xmlns:p14="http://schemas.microsoft.com/office/powerpoint/2010/main" val="2207701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Public health concern: What is it and what possible ways can it present in syndromic data?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Data sources: Which data sources will you use? Are there specific geographies or facility types that you want to include or exclude? Do data from these locations include the data elements necessary for your syndrome?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Purpose: Will the definition be used for trend analysis or active case detection? Will syndromic surveillance data capture actionable information for the specific public health concern?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Sensitivity versus specificity: Is the aim to capture as many related visits as possible with some “false positives” or include as few false positives as possible, even if it means missing some visits?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Time frame: What time frame would you like information to cover and what time frame do your data cover?</a:t>
            </a:r>
          </a:p>
        </p:txBody>
      </p:sp>
      <p:sp>
        <p:nvSpPr>
          <p:cNvPr id="4" name="Slide Number Placeholder 3"/>
          <p:cNvSpPr>
            <a:spLocks noGrp="1"/>
          </p:cNvSpPr>
          <p:nvPr>
            <p:ph type="sldNum" sz="quarter" idx="10"/>
          </p:nvPr>
        </p:nvSpPr>
        <p:spPr/>
        <p:txBody>
          <a:bodyPr/>
          <a:lstStyle/>
          <a:p>
            <a:fld id="{65199147-82CD-44A5-AD4F-C7B6944F8504}" type="slidenum">
              <a:rPr lang="en-US" smtClean="0"/>
              <a:t>5</a:t>
            </a:fld>
            <a:endParaRPr lang="en-US" dirty="0"/>
          </a:p>
        </p:txBody>
      </p:sp>
    </p:spTree>
    <p:extLst>
      <p:ext uri="{BB962C8B-B14F-4D97-AF65-F5344CB8AC3E}">
        <p14:creationId xmlns:p14="http://schemas.microsoft.com/office/powerpoint/2010/main" val="3966554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199147-82CD-44A5-AD4F-C7B6944F8504}" type="slidenum">
              <a:rPr lang="en-US" smtClean="0"/>
              <a:t>6</a:t>
            </a:fld>
            <a:endParaRPr lang="en-US" dirty="0"/>
          </a:p>
        </p:txBody>
      </p:sp>
    </p:spTree>
    <p:extLst>
      <p:ext uri="{BB962C8B-B14F-4D97-AF65-F5344CB8AC3E}">
        <p14:creationId xmlns:p14="http://schemas.microsoft.com/office/powerpoint/2010/main" val="445613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nothing exists, or only partial syndrome exists then continue to development process </a:t>
            </a:r>
          </a:p>
        </p:txBody>
      </p:sp>
      <p:sp>
        <p:nvSpPr>
          <p:cNvPr id="4" name="Slide Number Placeholder 3"/>
          <p:cNvSpPr>
            <a:spLocks noGrp="1"/>
          </p:cNvSpPr>
          <p:nvPr>
            <p:ph type="sldNum" sz="quarter" idx="10"/>
          </p:nvPr>
        </p:nvSpPr>
        <p:spPr/>
        <p:txBody>
          <a:bodyPr/>
          <a:lstStyle/>
          <a:p>
            <a:fld id="{65199147-82CD-44A5-AD4F-C7B6944F8504}" type="slidenum">
              <a:rPr lang="en-US" smtClean="0"/>
              <a:t>7</a:t>
            </a:fld>
            <a:endParaRPr lang="en-US" dirty="0"/>
          </a:p>
        </p:txBody>
      </p:sp>
    </p:spTree>
    <p:extLst>
      <p:ext uri="{BB962C8B-B14F-4D97-AF65-F5344CB8AC3E}">
        <p14:creationId xmlns:p14="http://schemas.microsoft.com/office/powerpoint/2010/main" val="1758165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199147-82CD-44A5-AD4F-C7B6944F8504}" type="slidenum">
              <a:rPr lang="en-US" smtClean="0"/>
              <a:t>9</a:t>
            </a:fld>
            <a:endParaRPr lang="en-US" dirty="0"/>
          </a:p>
        </p:txBody>
      </p:sp>
    </p:spTree>
    <p:extLst>
      <p:ext uri="{BB962C8B-B14F-4D97-AF65-F5344CB8AC3E}">
        <p14:creationId xmlns:p14="http://schemas.microsoft.com/office/powerpoint/2010/main" val="31353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analysis from ICD codes </a:t>
            </a:r>
          </a:p>
        </p:txBody>
      </p:sp>
      <p:sp>
        <p:nvSpPr>
          <p:cNvPr id="4" name="Slide Number Placeholder 3"/>
          <p:cNvSpPr>
            <a:spLocks noGrp="1"/>
          </p:cNvSpPr>
          <p:nvPr>
            <p:ph type="sldNum" sz="quarter" idx="10"/>
          </p:nvPr>
        </p:nvSpPr>
        <p:spPr/>
        <p:txBody>
          <a:bodyPr/>
          <a:lstStyle/>
          <a:p>
            <a:fld id="{65199147-82CD-44A5-AD4F-C7B6944F8504}" type="slidenum">
              <a:rPr lang="en-US" smtClean="0"/>
              <a:t>10</a:t>
            </a:fld>
            <a:endParaRPr lang="en-US" dirty="0"/>
          </a:p>
        </p:txBody>
      </p:sp>
    </p:spTree>
    <p:extLst>
      <p:ext uri="{BB962C8B-B14F-4D97-AF65-F5344CB8AC3E}">
        <p14:creationId xmlns:p14="http://schemas.microsoft.com/office/powerpoint/2010/main" val="3094924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199147-82CD-44A5-AD4F-C7B6944F8504}" type="slidenum">
              <a:rPr lang="en-US" smtClean="0"/>
              <a:t>15</a:t>
            </a:fld>
            <a:endParaRPr lang="en-US" dirty="0"/>
          </a:p>
        </p:txBody>
      </p:sp>
    </p:spTree>
    <p:extLst>
      <p:ext uri="{BB962C8B-B14F-4D97-AF65-F5344CB8AC3E}">
        <p14:creationId xmlns:p14="http://schemas.microsoft.com/office/powerpoint/2010/main" val="1415060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5199147-82CD-44A5-AD4F-C7B6944F8504}" type="slidenum">
              <a:rPr lang="en-US" smtClean="0"/>
              <a:t>17</a:t>
            </a:fld>
            <a:endParaRPr lang="en-US" dirty="0"/>
          </a:p>
        </p:txBody>
      </p:sp>
    </p:spTree>
    <p:extLst>
      <p:ext uri="{BB962C8B-B14F-4D97-AF65-F5344CB8AC3E}">
        <p14:creationId xmlns:p14="http://schemas.microsoft.com/office/powerpoint/2010/main" val="527402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1148884"/>
            <a:ext cx="7285303" cy="1003643"/>
          </a:xfrm>
          <a:prstGeom prst="rect">
            <a:avLst/>
          </a:prstGeom>
        </p:spPr>
        <p:txBody>
          <a:bodyPr anchor="ctr">
            <a:normAutofit/>
          </a:bodyPr>
          <a:lstStyle>
            <a:lvl1pPr algn="l">
              <a:defRPr sz="3800" b="1" i="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2152527"/>
            <a:ext cx="7285303" cy="457200"/>
          </a:xfrm>
          <a:prstGeom prst="rect">
            <a:avLst/>
          </a:prstGeom>
        </p:spPr>
        <p:txBody>
          <a:bodyPr anchor="ctr">
            <a:normAutofit/>
          </a:bodyPr>
          <a:lstStyle>
            <a:lvl1pPr marL="0" indent="0" algn="l">
              <a:buNone/>
              <a:defRPr sz="2500" i="1">
                <a:solidFill>
                  <a:schemeClr val="tx1">
                    <a:lumMod val="75000"/>
                    <a:lumOff val="2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76001" y="255082"/>
            <a:ext cx="8591998" cy="871355"/>
          </a:xfrm>
          <a:prstGeom prst="rect">
            <a:avLst/>
          </a:prstGeom>
        </p:spPr>
        <p:txBody>
          <a:bodyPr anchor="ctr"/>
          <a:lstStyle>
            <a:lvl1pPr>
              <a:defRPr sz="37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solidFill>
              </a:defRPr>
            </a:lvl1pPr>
            <a:lvl2pPr>
              <a:defRPr sz="2000" b="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488019" y="2975768"/>
            <a:ext cx="6049925" cy="906463"/>
          </a:xfrm>
          <a:prstGeom prst="rect">
            <a:avLst/>
          </a:prstGeom>
        </p:spPr>
        <p:txBody>
          <a:bodyPr anchor="ctr">
            <a:normAutofit/>
          </a:bodyPr>
          <a:lstStyle>
            <a:lvl1pPr marL="0" indent="0" algn="r">
              <a:buNone/>
              <a:defRPr sz="3600" b="1" i="1" baseline="0">
                <a:solidFill>
                  <a:schemeClr val="tx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149796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76" r:id="rId3"/>
    <p:sldLayoutId id="2147483675" r:id="rId4"/>
    <p:sldLayoutId id="2147483678"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rskumar@Tarrantcounty.com"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mailto:rosa.ergas@state.ma.us" TargetMode="External"/><Relationship Id="rId4" Type="http://schemas.openxmlformats.org/officeDocument/2006/relationships/hyperlink" Target="mailto:Zachary.Stein@icf.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normAutofit fontScale="90000"/>
          </a:bodyPr>
          <a:lstStyle/>
          <a:p>
            <a:r>
              <a:rPr lang="en-US" dirty="0"/>
              <a:t>Training: Custom Syndrome Definitions in NSSP ESSENCE</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p:txBody>
          <a:bodyPr>
            <a:normAutofit/>
          </a:bodyPr>
          <a:lstStyle/>
          <a:p>
            <a:r>
              <a:rPr lang="en-US" dirty="0"/>
              <a:t>NSSP CoP Syndrome Definition Subcommittee</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173D-21FD-421D-9E61-9C5E77D529ED}"/>
              </a:ext>
            </a:extLst>
          </p:cNvPr>
          <p:cNvSpPr>
            <a:spLocks noGrp="1"/>
          </p:cNvSpPr>
          <p:nvPr>
            <p:ph type="title"/>
          </p:nvPr>
        </p:nvSpPr>
        <p:spPr/>
        <p:txBody>
          <a:bodyPr/>
          <a:lstStyle/>
          <a:p>
            <a:r>
              <a:rPr lang="en-US" dirty="0"/>
              <a:t>Training Objective </a:t>
            </a:r>
          </a:p>
        </p:txBody>
      </p:sp>
      <p:sp>
        <p:nvSpPr>
          <p:cNvPr id="3" name="Content Placeholder 2">
            <a:extLst>
              <a:ext uri="{FF2B5EF4-FFF2-40B4-BE49-F238E27FC236}">
                <a16:creationId xmlns:a16="http://schemas.microsoft.com/office/drawing/2014/main" id="{FF47B9D3-8386-4196-A2F0-ABF8D7EA8FD0}"/>
              </a:ext>
            </a:extLst>
          </p:cNvPr>
          <p:cNvSpPr>
            <a:spLocks noGrp="1"/>
          </p:cNvSpPr>
          <p:nvPr>
            <p:ph idx="1"/>
          </p:nvPr>
        </p:nvSpPr>
        <p:spPr/>
        <p:txBody>
          <a:bodyPr>
            <a:normAutofit lnSpcReduction="10000"/>
          </a:bodyPr>
          <a:lstStyle/>
          <a:p>
            <a:r>
              <a:rPr lang="en-US" dirty="0"/>
              <a:t>Receive instruction on creating a custom syndrome query in NSSP ESSENCE, including information on which data sources to use for validation and analysis and tips to limit processing time.</a:t>
            </a:r>
          </a:p>
          <a:p>
            <a:endParaRPr lang="en-US" dirty="0"/>
          </a:p>
          <a:p>
            <a:pPr marL="0" lvl="0" indent="0" algn="ctr">
              <a:buNone/>
            </a:pPr>
            <a:r>
              <a:rPr lang="en-US" sz="1400" b="1" dirty="0"/>
              <a:t>Rasneet Kumar, MPH – Tarrant County Public Health (Texas)</a:t>
            </a:r>
          </a:p>
          <a:p>
            <a:pPr marL="0" lvl="0" indent="0" algn="ctr">
              <a:buNone/>
            </a:pPr>
            <a:endParaRPr lang="en-US" sz="1400" b="1" dirty="0"/>
          </a:p>
          <a:p>
            <a:pPr marL="0" lvl="0" indent="0" algn="ctr">
              <a:buNone/>
            </a:pPr>
            <a:r>
              <a:rPr lang="en-US" sz="1400" b="1" dirty="0"/>
              <a:t>Rosa Ergas, MPH – Massachusetts Department of Public Health</a:t>
            </a:r>
          </a:p>
          <a:p>
            <a:pPr marL="0" lvl="0" indent="0" algn="ctr">
              <a:buNone/>
            </a:pPr>
            <a:endParaRPr lang="en-US" sz="1400" b="1" dirty="0"/>
          </a:p>
          <a:p>
            <a:pPr marL="0" lvl="0" indent="0" algn="ctr">
              <a:buNone/>
            </a:pPr>
            <a:r>
              <a:rPr lang="en-US" sz="1400" b="1" dirty="0"/>
              <a:t>Zach Stein, MPH – ICF Consultant, CDC/NSSP</a:t>
            </a:r>
          </a:p>
          <a:p>
            <a:endParaRPr lang="en-US" dirty="0"/>
          </a:p>
        </p:txBody>
      </p:sp>
      <p:pic>
        <p:nvPicPr>
          <p:cNvPr id="5" name="Picture Placeholder 4">
            <a:extLst>
              <a:ext uri="{FF2B5EF4-FFF2-40B4-BE49-F238E27FC236}">
                <a16:creationId xmlns:a16="http://schemas.microsoft.com/office/drawing/2014/main" id="{E46E0F06-CAE6-4D39-B711-E238F66CAA9A}"/>
              </a:ext>
            </a:extLst>
          </p:cNvPr>
          <p:cNvPicPr>
            <a:picLocks noGrp="1" noChangeAspect="1"/>
          </p:cNvPicPr>
          <p:nvPr>
            <p:ph type="pic" sz="quarter" idx="10"/>
          </p:nvPr>
        </p:nvPicPr>
        <p:blipFill>
          <a:blip r:embed="rId2"/>
          <a:srcRect l="27487" r="27487"/>
          <a:stretch>
            <a:fillRect/>
          </a:stretch>
        </p:blipFill>
        <p:spPr>
          <a:prstGeom prst="rect">
            <a:avLst/>
          </a:prstGeom>
        </p:spPr>
      </p:pic>
    </p:spTree>
    <p:extLst>
      <p:ext uri="{BB962C8B-B14F-4D97-AF65-F5344CB8AC3E}">
        <p14:creationId xmlns:p14="http://schemas.microsoft.com/office/powerpoint/2010/main" val="486637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dirty="0"/>
              <a:t>Syndrome Development Process</a:t>
            </a:r>
          </a:p>
        </p:txBody>
      </p:sp>
      <p:sp>
        <p:nvSpPr>
          <p:cNvPr id="3" name="Content Placeholder 2">
            <a:extLst>
              <a:ext uri="{FF2B5EF4-FFF2-40B4-BE49-F238E27FC236}">
                <a16:creationId xmlns:a16="http://schemas.microsoft.com/office/drawing/2014/main" id="{789598E4-D81A-7149-B26B-A5DC6999A3FC}"/>
              </a:ext>
            </a:extLst>
          </p:cNvPr>
          <p:cNvSpPr>
            <a:spLocks noGrp="1"/>
          </p:cNvSpPr>
          <p:nvPr>
            <p:ph idx="1"/>
          </p:nvPr>
        </p:nvSpPr>
        <p:spPr/>
        <p:txBody>
          <a:bodyPr/>
          <a:lstStyle/>
          <a:p>
            <a:pPr marL="457200" indent="-457200">
              <a:spcBef>
                <a:spcPts val="1200"/>
              </a:spcBef>
              <a:spcAft>
                <a:spcPts val="1200"/>
              </a:spcAft>
              <a:buFont typeface="+mj-lt"/>
              <a:buAutoNum type="arabicPeriod"/>
            </a:pPr>
            <a:r>
              <a:rPr lang="en-US" dirty="0"/>
              <a:t>Defining the scope and compiling the components</a:t>
            </a:r>
          </a:p>
          <a:p>
            <a:pPr marL="457200" indent="-457200">
              <a:spcBef>
                <a:spcPts val="1200"/>
              </a:spcBef>
              <a:spcAft>
                <a:spcPts val="1200"/>
              </a:spcAft>
              <a:buFont typeface="+mj-lt"/>
              <a:buAutoNum type="arabicPeriod"/>
            </a:pPr>
            <a:r>
              <a:rPr lang="en-US" dirty="0"/>
              <a:t>Building and refining an ESSENCE Query</a:t>
            </a:r>
          </a:p>
          <a:p>
            <a:pPr marL="457200" indent="-457200">
              <a:spcBef>
                <a:spcPts val="1200"/>
              </a:spcBef>
              <a:spcAft>
                <a:spcPts val="1200"/>
              </a:spcAft>
              <a:buFont typeface="+mj-lt"/>
              <a:buAutoNum type="arabicPeriod"/>
            </a:pPr>
            <a:r>
              <a:rPr lang="en-US" dirty="0"/>
              <a:t>Syndrome evaluation</a:t>
            </a:r>
          </a:p>
        </p:txBody>
      </p:sp>
      <p:sp>
        <p:nvSpPr>
          <p:cNvPr id="7" name="Picture Placeholder 6">
            <a:extLst>
              <a:ext uri="{FF2B5EF4-FFF2-40B4-BE49-F238E27FC236}">
                <a16:creationId xmlns:a16="http://schemas.microsoft.com/office/drawing/2014/main" id="{6DF1EE70-7B7D-A242-92FB-8E786E5534C3}"/>
              </a:ext>
            </a:extLst>
          </p:cNvPr>
          <p:cNvSpPr>
            <a:spLocks noGrp="1"/>
          </p:cNvSpPr>
          <p:nvPr>
            <p:ph type="pic" sz="quarter" idx="10"/>
          </p:nvPr>
        </p:nvSpPr>
        <p:spPr/>
      </p:sp>
      <p:pic>
        <p:nvPicPr>
          <p:cNvPr id="4" name="Picture 3">
            <a:extLst>
              <a:ext uri="{FF2B5EF4-FFF2-40B4-BE49-F238E27FC236}">
                <a16:creationId xmlns:a16="http://schemas.microsoft.com/office/drawing/2014/main" id="{B5CF98FC-6331-497D-B779-EA0D6EB026B0}"/>
              </a:ext>
            </a:extLst>
          </p:cNvPr>
          <p:cNvPicPr>
            <a:picLocks noChangeAspect="1"/>
          </p:cNvPicPr>
          <p:nvPr/>
        </p:nvPicPr>
        <p:blipFill>
          <a:blip r:embed="rId3"/>
          <a:stretch>
            <a:fillRect/>
          </a:stretch>
        </p:blipFill>
        <p:spPr>
          <a:xfrm>
            <a:off x="5325341" y="1410400"/>
            <a:ext cx="3593234" cy="4665279"/>
          </a:xfrm>
          <a:prstGeom prst="rect">
            <a:avLst/>
          </a:prstGeom>
        </p:spPr>
      </p:pic>
    </p:spTree>
    <p:extLst>
      <p:ext uri="{BB962C8B-B14F-4D97-AF65-F5344CB8AC3E}">
        <p14:creationId xmlns:p14="http://schemas.microsoft.com/office/powerpoint/2010/main" val="199750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574646" y="2946893"/>
            <a:ext cx="6049925" cy="906463"/>
          </a:xfrm>
        </p:spPr>
        <p:txBody>
          <a:bodyPr>
            <a:normAutofit/>
          </a:bodyPr>
          <a:lstStyle/>
          <a:p>
            <a:r>
              <a:rPr lang="en-US" dirty="0"/>
              <a:t>Defining the Scope</a:t>
            </a:r>
          </a:p>
        </p:txBody>
      </p:sp>
    </p:spTree>
    <p:extLst>
      <p:ext uri="{BB962C8B-B14F-4D97-AF65-F5344CB8AC3E}">
        <p14:creationId xmlns:p14="http://schemas.microsoft.com/office/powerpoint/2010/main" val="298394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2A67-A6A7-4500-8536-8881B8968C3D}"/>
              </a:ext>
            </a:extLst>
          </p:cNvPr>
          <p:cNvSpPr>
            <a:spLocks noGrp="1"/>
          </p:cNvSpPr>
          <p:nvPr>
            <p:ph type="title"/>
          </p:nvPr>
        </p:nvSpPr>
        <p:spPr/>
        <p:txBody>
          <a:bodyPr/>
          <a:lstStyle/>
          <a:p>
            <a:r>
              <a:rPr lang="en-US" dirty="0"/>
              <a:t>Scope – Needs are identified</a:t>
            </a:r>
          </a:p>
        </p:txBody>
      </p:sp>
      <p:sp>
        <p:nvSpPr>
          <p:cNvPr id="6" name="Content Placeholder 2">
            <a:extLst>
              <a:ext uri="{FF2B5EF4-FFF2-40B4-BE49-F238E27FC236}">
                <a16:creationId xmlns:a16="http://schemas.microsoft.com/office/drawing/2014/main" id="{9F3B1F16-165B-4AB5-AF47-D17B39641136}"/>
              </a:ext>
            </a:extLst>
          </p:cNvPr>
          <p:cNvSpPr txBox="1">
            <a:spLocks/>
          </p:cNvSpPr>
          <p:nvPr/>
        </p:nvSpPr>
        <p:spPr>
          <a:xfrm>
            <a:off x="175214" y="1648910"/>
            <a:ext cx="8793571"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1200"/>
              </a:spcAft>
              <a:buNone/>
            </a:pPr>
            <a:r>
              <a:rPr lang="en-US" dirty="0"/>
              <a:t>Building a syndrome begins by defining what you want to surveil and why. Considerations and questions you should ask include:</a:t>
            </a:r>
          </a:p>
          <a:p>
            <a:pPr lvl="1">
              <a:spcBef>
                <a:spcPts val="1200"/>
              </a:spcBef>
              <a:spcAft>
                <a:spcPts val="1200"/>
              </a:spcAft>
              <a:buFontTx/>
              <a:buChar char="-"/>
            </a:pPr>
            <a:r>
              <a:rPr lang="en-US" dirty="0"/>
              <a:t>Public health concern</a:t>
            </a:r>
          </a:p>
          <a:p>
            <a:pPr lvl="1">
              <a:spcBef>
                <a:spcPts val="1200"/>
              </a:spcBef>
              <a:spcAft>
                <a:spcPts val="1200"/>
              </a:spcAft>
              <a:buFontTx/>
              <a:buChar char="-"/>
            </a:pPr>
            <a:r>
              <a:rPr lang="en-US" dirty="0"/>
              <a:t>Data sources</a:t>
            </a:r>
          </a:p>
          <a:p>
            <a:pPr lvl="1">
              <a:spcBef>
                <a:spcPts val="1200"/>
              </a:spcBef>
              <a:spcAft>
                <a:spcPts val="1200"/>
              </a:spcAft>
              <a:buFontTx/>
              <a:buChar char="-"/>
            </a:pPr>
            <a:r>
              <a:rPr lang="en-US" dirty="0"/>
              <a:t>Purpose</a:t>
            </a:r>
          </a:p>
          <a:p>
            <a:pPr lvl="1">
              <a:spcBef>
                <a:spcPts val="1200"/>
              </a:spcBef>
              <a:spcAft>
                <a:spcPts val="1200"/>
              </a:spcAft>
              <a:buFontTx/>
              <a:buChar char="-"/>
            </a:pPr>
            <a:r>
              <a:rPr lang="en-US" dirty="0"/>
              <a:t>Sensitivity versus specificity</a:t>
            </a:r>
          </a:p>
          <a:p>
            <a:pPr lvl="1">
              <a:spcBef>
                <a:spcPts val="1200"/>
              </a:spcBef>
              <a:spcAft>
                <a:spcPts val="1200"/>
              </a:spcAft>
              <a:buFontTx/>
              <a:buChar char="-"/>
            </a:pPr>
            <a:r>
              <a:rPr lang="en-US" dirty="0"/>
              <a:t>Time frame</a:t>
            </a:r>
          </a:p>
        </p:txBody>
      </p:sp>
      <p:sp>
        <p:nvSpPr>
          <p:cNvPr id="10" name="Rectangle: Rounded Corners 9">
            <a:extLst>
              <a:ext uri="{FF2B5EF4-FFF2-40B4-BE49-F238E27FC236}">
                <a16:creationId xmlns:a16="http://schemas.microsoft.com/office/drawing/2014/main" id="{C8B96059-E059-4685-B3F6-14376003CAD4}"/>
              </a:ext>
            </a:extLst>
          </p:cNvPr>
          <p:cNvSpPr/>
          <p:nvPr/>
        </p:nvSpPr>
        <p:spPr>
          <a:xfrm>
            <a:off x="4571999" y="2580640"/>
            <a:ext cx="3876881" cy="333895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It is almost the end of the year and your boss reaches out to you to monitor alcohol related visits during the new year celebrations</a:t>
            </a:r>
          </a:p>
        </p:txBody>
      </p:sp>
    </p:spTree>
    <p:extLst>
      <p:ext uri="{BB962C8B-B14F-4D97-AF65-F5344CB8AC3E}">
        <p14:creationId xmlns:p14="http://schemas.microsoft.com/office/powerpoint/2010/main" val="284121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2A67-A6A7-4500-8536-8881B8968C3D}"/>
              </a:ext>
            </a:extLst>
          </p:cNvPr>
          <p:cNvSpPr>
            <a:spLocks noGrp="1"/>
          </p:cNvSpPr>
          <p:nvPr>
            <p:ph type="title"/>
          </p:nvPr>
        </p:nvSpPr>
        <p:spPr/>
        <p:txBody>
          <a:bodyPr/>
          <a:lstStyle/>
          <a:p>
            <a:r>
              <a:rPr lang="en-US" dirty="0"/>
              <a:t>Scope – Needs are identified</a:t>
            </a:r>
          </a:p>
        </p:txBody>
      </p:sp>
      <p:sp>
        <p:nvSpPr>
          <p:cNvPr id="10" name="Rectangle: Rounded Corners 9">
            <a:extLst>
              <a:ext uri="{FF2B5EF4-FFF2-40B4-BE49-F238E27FC236}">
                <a16:creationId xmlns:a16="http://schemas.microsoft.com/office/drawing/2014/main" id="{C8B96059-E059-4685-B3F6-14376003CAD4}"/>
              </a:ext>
            </a:extLst>
          </p:cNvPr>
          <p:cNvSpPr/>
          <p:nvPr/>
        </p:nvSpPr>
        <p:spPr>
          <a:xfrm>
            <a:off x="470727" y="1320553"/>
            <a:ext cx="8202546" cy="46586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Public Health Concern</a:t>
            </a:r>
          </a:p>
        </p:txBody>
      </p:sp>
      <p:sp>
        <p:nvSpPr>
          <p:cNvPr id="5" name="Rectangle: Rounded Corners 4">
            <a:extLst>
              <a:ext uri="{FF2B5EF4-FFF2-40B4-BE49-F238E27FC236}">
                <a16:creationId xmlns:a16="http://schemas.microsoft.com/office/drawing/2014/main" id="{F4F29E44-17D7-444D-B289-055AAFF98B76}"/>
              </a:ext>
            </a:extLst>
          </p:cNvPr>
          <p:cNvSpPr/>
          <p:nvPr/>
        </p:nvSpPr>
        <p:spPr>
          <a:xfrm>
            <a:off x="470727" y="2388004"/>
            <a:ext cx="8202546" cy="46586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Data Sources</a:t>
            </a:r>
          </a:p>
        </p:txBody>
      </p:sp>
      <p:sp>
        <p:nvSpPr>
          <p:cNvPr id="7" name="Rectangle: Rounded Corners 6">
            <a:extLst>
              <a:ext uri="{FF2B5EF4-FFF2-40B4-BE49-F238E27FC236}">
                <a16:creationId xmlns:a16="http://schemas.microsoft.com/office/drawing/2014/main" id="{C4D3D860-127E-4766-AC9E-ABDB5CAD0B52}"/>
              </a:ext>
            </a:extLst>
          </p:cNvPr>
          <p:cNvSpPr/>
          <p:nvPr/>
        </p:nvSpPr>
        <p:spPr>
          <a:xfrm>
            <a:off x="470727" y="3303962"/>
            <a:ext cx="8202546" cy="46586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Purpose</a:t>
            </a:r>
          </a:p>
        </p:txBody>
      </p:sp>
      <p:sp>
        <p:nvSpPr>
          <p:cNvPr id="8" name="Rectangle: Rounded Corners 7">
            <a:extLst>
              <a:ext uri="{FF2B5EF4-FFF2-40B4-BE49-F238E27FC236}">
                <a16:creationId xmlns:a16="http://schemas.microsoft.com/office/drawing/2014/main" id="{F1E5AEF2-3DEF-4F6C-854B-9A6DEE6011F9}"/>
              </a:ext>
            </a:extLst>
          </p:cNvPr>
          <p:cNvSpPr/>
          <p:nvPr/>
        </p:nvSpPr>
        <p:spPr>
          <a:xfrm>
            <a:off x="470727" y="4233654"/>
            <a:ext cx="8202546" cy="46586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Sensitivity versus specificity</a:t>
            </a:r>
          </a:p>
        </p:txBody>
      </p:sp>
      <p:sp>
        <p:nvSpPr>
          <p:cNvPr id="9" name="Rectangle: Rounded Corners 8">
            <a:extLst>
              <a:ext uri="{FF2B5EF4-FFF2-40B4-BE49-F238E27FC236}">
                <a16:creationId xmlns:a16="http://schemas.microsoft.com/office/drawing/2014/main" id="{40616414-BC1B-4D8D-BE4E-E3E3FA34C6BB}"/>
              </a:ext>
            </a:extLst>
          </p:cNvPr>
          <p:cNvSpPr/>
          <p:nvPr/>
        </p:nvSpPr>
        <p:spPr>
          <a:xfrm>
            <a:off x="470727" y="5157429"/>
            <a:ext cx="8202546" cy="46586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Time frame</a:t>
            </a:r>
          </a:p>
        </p:txBody>
      </p:sp>
      <p:sp>
        <p:nvSpPr>
          <p:cNvPr id="3" name="TextBox 2">
            <a:extLst>
              <a:ext uri="{FF2B5EF4-FFF2-40B4-BE49-F238E27FC236}">
                <a16:creationId xmlns:a16="http://schemas.microsoft.com/office/drawing/2014/main" id="{A85D23C7-8D63-4A1B-947A-D8FD1B7C1090}"/>
              </a:ext>
            </a:extLst>
          </p:cNvPr>
          <p:cNvSpPr txBox="1"/>
          <p:nvPr/>
        </p:nvSpPr>
        <p:spPr>
          <a:xfrm>
            <a:off x="-12456" y="1808480"/>
            <a:ext cx="9144000" cy="646331"/>
          </a:xfrm>
          <a:prstGeom prst="rect">
            <a:avLst/>
          </a:prstGeom>
          <a:noFill/>
        </p:spPr>
        <p:txBody>
          <a:bodyPr wrap="square" rtlCol="0">
            <a:spAutoFit/>
          </a:bodyPr>
          <a:lstStyle/>
          <a:p>
            <a:pPr algn="ctr"/>
            <a:r>
              <a:rPr lang="en-US" dirty="0"/>
              <a:t>Is there an increase in alcohol related emergency department visits during new year celebrations? Include both alcohol and new year related keywords and codes in the query</a:t>
            </a:r>
          </a:p>
        </p:txBody>
      </p:sp>
      <p:sp>
        <p:nvSpPr>
          <p:cNvPr id="11" name="TextBox 10">
            <a:extLst>
              <a:ext uri="{FF2B5EF4-FFF2-40B4-BE49-F238E27FC236}">
                <a16:creationId xmlns:a16="http://schemas.microsoft.com/office/drawing/2014/main" id="{FA736AF1-6EA9-413C-8A9E-655BAF88E0AF}"/>
              </a:ext>
            </a:extLst>
          </p:cNvPr>
          <p:cNvSpPr txBox="1"/>
          <p:nvPr/>
        </p:nvSpPr>
        <p:spPr>
          <a:xfrm>
            <a:off x="-12456" y="2871603"/>
            <a:ext cx="9144000" cy="369332"/>
          </a:xfrm>
          <a:prstGeom prst="rect">
            <a:avLst/>
          </a:prstGeom>
          <a:noFill/>
        </p:spPr>
        <p:txBody>
          <a:bodyPr wrap="square" rtlCol="0">
            <a:spAutoFit/>
          </a:bodyPr>
          <a:lstStyle/>
          <a:p>
            <a:pPr algn="ctr"/>
            <a:r>
              <a:rPr lang="en-US" dirty="0"/>
              <a:t>Syndromic surveillance emergency department visits </a:t>
            </a:r>
          </a:p>
        </p:txBody>
      </p:sp>
      <p:sp>
        <p:nvSpPr>
          <p:cNvPr id="12" name="TextBox 11">
            <a:extLst>
              <a:ext uri="{FF2B5EF4-FFF2-40B4-BE49-F238E27FC236}">
                <a16:creationId xmlns:a16="http://schemas.microsoft.com/office/drawing/2014/main" id="{DA77FB22-9B50-409D-980F-E4D573AC7C34}"/>
              </a:ext>
            </a:extLst>
          </p:cNvPr>
          <p:cNvSpPr txBox="1"/>
          <p:nvPr/>
        </p:nvSpPr>
        <p:spPr>
          <a:xfrm>
            <a:off x="0" y="3742396"/>
            <a:ext cx="9144000" cy="369332"/>
          </a:xfrm>
          <a:prstGeom prst="rect">
            <a:avLst/>
          </a:prstGeom>
          <a:noFill/>
        </p:spPr>
        <p:txBody>
          <a:bodyPr wrap="square" rtlCol="0">
            <a:spAutoFit/>
          </a:bodyPr>
          <a:lstStyle/>
          <a:p>
            <a:pPr algn="ctr"/>
            <a:r>
              <a:rPr lang="en-US" dirty="0"/>
              <a:t>Capture trend overtime in alcohol related visits </a:t>
            </a:r>
          </a:p>
        </p:txBody>
      </p:sp>
      <p:sp>
        <p:nvSpPr>
          <p:cNvPr id="13" name="TextBox 12">
            <a:extLst>
              <a:ext uri="{FF2B5EF4-FFF2-40B4-BE49-F238E27FC236}">
                <a16:creationId xmlns:a16="http://schemas.microsoft.com/office/drawing/2014/main" id="{41B8C78A-4096-4562-BCA0-AC8C412DC3C8}"/>
              </a:ext>
            </a:extLst>
          </p:cNvPr>
          <p:cNvSpPr txBox="1"/>
          <p:nvPr/>
        </p:nvSpPr>
        <p:spPr>
          <a:xfrm>
            <a:off x="9288" y="4703647"/>
            <a:ext cx="9144000" cy="369332"/>
          </a:xfrm>
          <a:prstGeom prst="rect">
            <a:avLst/>
          </a:prstGeom>
          <a:noFill/>
        </p:spPr>
        <p:txBody>
          <a:bodyPr wrap="square" rtlCol="0">
            <a:spAutoFit/>
          </a:bodyPr>
          <a:lstStyle/>
          <a:p>
            <a:pPr algn="ctr"/>
            <a:r>
              <a:rPr lang="en-US" dirty="0"/>
              <a:t>A balance of sensitivity and specificity to allow for the most accurate trend</a:t>
            </a:r>
          </a:p>
        </p:txBody>
      </p:sp>
      <p:sp>
        <p:nvSpPr>
          <p:cNvPr id="14" name="TextBox 13">
            <a:extLst>
              <a:ext uri="{FF2B5EF4-FFF2-40B4-BE49-F238E27FC236}">
                <a16:creationId xmlns:a16="http://schemas.microsoft.com/office/drawing/2014/main" id="{A44B0154-B873-4FB3-AEAA-345289AD6254}"/>
              </a:ext>
            </a:extLst>
          </p:cNvPr>
          <p:cNvSpPr txBox="1"/>
          <p:nvPr/>
        </p:nvSpPr>
        <p:spPr>
          <a:xfrm>
            <a:off x="-2624" y="5707744"/>
            <a:ext cx="9144000" cy="369332"/>
          </a:xfrm>
          <a:prstGeom prst="rect">
            <a:avLst/>
          </a:prstGeom>
          <a:noFill/>
        </p:spPr>
        <p:txBody>
          <a:bodyPr wrap="square" rtlCol="0">
            <a:spAutoFit/>
          </a:bodyPr>
          <a:lstStyle/>
          <a:p>
            <a:pPr algn="ctr"/>
            <a:r>
              <a:rPr lang="en-US" dirty="0"/>
              <a:t>Multiple years to evaluate trend over time. Week 34 , 2019 and Week 10, 2020 for evaluation. </a:t>
            </a:r>
          </a:p>
        </p:txBody>
      </p:sp>
    </p:spTree>
    <p:extLst>
      <p:ext uri="{BB962C8B-B14F-4D97-AF65-F5344CB8AC3E}">
        <p14:creationId xmlns:p14="http://schemas.microsoft.com/office/powerpoint/2010/main" val="2907988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3819-D478-4A3C-B1C8-F22D148DF6C8}"/>
              </a:ext>
            </a:extLst>
          </p:cNvPr>
          <p:cNvSpPr>
            <a:spLocks noGrp="1"/>
          </p:cNvSpPr>
          <p:nvPr>
            <p:ph type="title"/>
          </p:nvPr>
        </p:nvSpPr>
        <p:spPr/>
        <p:txBody>
          <a:bodyPr/>
          <a:lstStyle/>
          <a:p>
            <a:r>
              <a:rPr lang="en-US" dirty="0"/>
              <a:t>Scope – Does it already exist? </a:t>
            </a:r>
          </a:p>
        </p:txBody>
      </p:sp>
      <p:sp>
        <p:nvSpPr>
          <p:cNvPr id="3" name="Content Placeholder 2">
            <a:extLst>
              <a:ext uri="{FF2B5EF4-FFF2-40B4-BE49-F238E27FC236}">
                <a16:creationId xmlns:a16="http://schemas.microsoft.com/office/drawing/2014/main" id="{0519B4CB-0D30-4C1C-9265-ADC10BA9E2D3}"/>
              </a:ext>
            </a:extLst>
          </p:cNvPr>
          <p:cNvSpPr>
            <a:spLocks noGrp="1"/>
          </p:cNvSpPr>
          <p:nvPr>
            <p:ph idx="1"/>
          </p:nvPr>
        </p:nvSpPr>
        <p:spPr>
          <a:xfrm>
            <a:off x="192949" y="1597127"/>
            <a:ext cx="8758102" cy="4270687"/>
          </a:xfrm>
        </p:spPr>
        <p:txBody>
          <a:bodyPr/>
          <a:lstStyle/>
          <a:p>
            <a:pPr marL="0" indent="0">
              <a:buNone/>
            </a:pPr>
            <a:r>
              <a:rPr lang="en-US" dirty="0"/>
              <a:t>Now that we know what we want…Does it already exist??</a:t>
            </a:r>
          </a:p>
          <a:p>
            <a:pPr>
              <a:spcBef>
                <a:spcPts val="1200"/>
              </a:spcBef>
              <a:spcAft>
                <a:spcPts val="1200"/>
              </a:spcAft>
            </a:pPr>
            <a:r>
              <a:rPr lang="en-US" sz="2000" dirty="0"/>
              <a:t>Knowledge Repository</a:t>
            </a:r>
          </a:p>
          <a:p>
            <a:pPr>
              <a:spcBef>
                <a:spcPts val="1200"/>
              </a:spcBef>
              <a:spcAft>
                <a:spcPts val="1200"/>
              </a:spcAft>
            </a:pPr>
            <a:r>
              <a:rPr lang="en-US" sz="2000" dirty="0"/>
              <a:t>NSSP ESSENCE CCDD Categories</a:t>
            </a:r>
          </a:p>
          <a:p>
            <a:pPr>
              <a:spcBef>
                <a:spcPts val="1200"/>
              </a:spcBef>
              <a:spcAft>
                <a:spcPts val="1200"/>
              </a:spcAft>
            </a:pPr>
            <a:r>
              <a:rPr lang="en-US" sz="2000" dirty="0"/>
              <a:t>Ask the community on the Slack Channel or Syndrome Definition Subcommittee</a:t>
            </a:r>
          </a:p>
          <a:p>
            <a:pPr marL="0" indent="0">
              <a:buNone/>
            </a:pPr>
            <a:endParaRPr lang="en-US" dirty="0"/>
          </a:p>
          <a:p>
            <a:pPr marL="0" indent="0">
              <a:buNone/>
            </a:pPr>
            <a:endParaRPr lang="en-US" dirty="0"/>
          </a:p>
        </p:txBody>
      </p:sp>
      <p:sp>
        <p:nvSpPr>
          <p:cNvPr id="5" name="Rectangle: Rounded Corners 4">
            <a:extLst>
              <a:ext uri="{FF2B5EF4-FFF2-40B4-BE49-F238E27FC236}">
                <a16:creationId xmlns:a16="http://schemas.microsoft.com/office/drawing/2014/main" id="{C859D39F-9A0B-4CE9-A40D-0BEB779BD7D7}"/>
              </a:ext>
            </a:extLst>
          </p:cNvPr>
          <p:cNvSpPr/>
          <p:nvPr/>
        </p:nvSpPr>
        <p:spPr>
          <a:xfrm>
            <a:off x="276001" y="3913239"/>
            <a:ext cx="8591998" cy="200635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We are looking for anything that is related to the New Year or Alcohol</a:t>
            </a:r>
          </a:p>
          <a:p>
            <a:pPr algn="ctr"/>
            <a:endParaRPr lang="en-US" dirty="0"/>
          </a:p>
          <a:p>
            <a:pPr marL="285750" indent="-285750" algn="ctr">
              <a:buFontTx/>
              <a:buChar char="-"/>
            </a:pPr>
            <a:r>
              <a:rPr lang="en-US" dirty="0"/>
              <a:t>Nothing related to the new year</a:t>
            </a:r>
          </a:p>
          <a:p>
            <a:pPr marL="285750" indent="-285750" algn="ctr">
              <a:buFontTx/>
              <a:buChar char="-"/>
            </a:pPr>
            <a:r>
              <a:rPr lang="en-US" dirty="0"/>
              <a:t>NSSP ESSENCE CCDD Categories for alcohol</a:t>
            </a:r>
          </a:p>
          <a:p>
            <a:pPr marL="285750" indent="-285750" algn="ctr">
              <a:buFontTx/>
              <a:buChar char="-"/>
            </a:pPr>
            <a:r>
              <a:rPr lang="en-US" dirty="0"/>
              <a:t>Potential queries from the community </a:t>
            </a:r>
          </a:p>
        </p:txBody>
      </p:sp>
    </p:spTree>
    <p:extLst>
      <p:ext uri="{BB962C8B-B14F-4D97-AF65-F5344CB8AC3E}">
        <p14:creationId xmlns:p14="http://schemas.microsoft.com/office/powerpoint/2010/main" val="188623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574646" y="2946893"/>
            <a:ext cx="6049925" cy="906463"/>
          </a:xfrm>
        </p:spPr>
        <p:txBody>
          <a:bodyPr>
            <a:normAutofit fontScale="92500"/>
          </a:bodyPr>
          <a:lstStyle/>
          <a:p>
            <a:r>
              <a:rPr lang="en-US" dirty="0"/>
              <a:t>Compiling the Components</a:t>
            </a:r>
          </a:p>
        </p:txBody>
      </p:sp>
    </p:spTree>
    <p:extLst>
      <p:ext uri="{BB962C8B-B14F-4D97-AF65-F5344CB8AC3E}">
        <p14:creationId xmlns:p14="http://schemas.microsoft.com/office/powerpoint/2010/main" val="1101106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81F1-39DB-4785-924E-D8239DF91710}"/>
              </a:ext>
            </a:extLst>
          </p:cNvPr>
          <p:cNvSpPr>
            <a:spLocks noGrp="1"/>
          </p:cNvSpPr>
          <p:nvPr>
            <p:ph type="title"/>
          </p:nvPr>
        </p:nvSpPr>
        <p:spPr/>
        <p:txBody>
          <a:bodyPr/>
          <a:lstStyle/>
          <a:p>
            <a:r>
              <a:rPr lang="en-US" dirty="0"/>
              <a:t>Compile – Components of a syndrome</a:t>
            </a:r>
          </a:p>
        </p:txBody>
      </p:sp>
      <p:sp>
        <p:nvSpPr>
          <p:cNvPr id="3" name="Content Placeholder 2">
            <a:extLst>
              <a:ext uri="{FF2B5EF4-FFF2-40B4-BE49-F238E27FC236}">
                <a16:creationId xmlns:a16="http://schemas.microsoft.com/office/drawing/2014/main" id="{08D60189-AF0B-4E1C-8A88-CE8CC786CE47}"/>
              </a:ext>
            </a:extLst>
          </p:cNvPr>
          <p:cNvSpPr>
            <a:spLocks noGrp="1"/>
          </p:cNvSpPr>
          <p:nvPr>
            <p:ph idx="1"/>
          </p:nvPr>
        </p:nvSpPr>
        <p:spPr>
          <a:xfrm>
            <a:off x="187869" y="1506670"/>
            <a:ext cx="8768261" cy="3928930"/>
          </a:xfrm>
        </p:spPr>
        <p:txBody>
          <a:bodyPr>
            <a:normAutofit lnSpcReduction="10000"/>
          </a:bodyPr>
          <a:lstStyle/>
          <a:p>
            <a:r>
              <a:rPr lang="en-US" dirty="0"/>
              <a:t>Discharge diagnosis codes: </a:t>
            </a:r>
          </a:p>
          <a:p>
            <a:pPr lvl="1"/>
            <a:r>
              <a:rPr lang="en-US" dirty="0"/>
              <a:t>International Classification of Diseases, Clinical Modification (ICD CM)</a:t>
            </a:r>
          </a:p>
          <a:p>
            <a:pPr lvl="1"/>
            <a:r>
              <a:rPr lang="en-US" dirty="0"/>
              <a:t>Systematized Nomenclature of Medicine, Clinical Terms (SNOMED CT).</a:t>
            </a:r>
          </a:p>
          <a:p>
            <a:r>
              <a:rPr lang="en-US" dirty="0"/>
              <a:t>Key words</a:t>
            </a:r>
          </a:p>
          <a:p>
            <a:pPr lvl="1"/>
            <a:r>
              <a:rPr lang="en-US" dirty="0"/>
              <a:t>Terms related to the topic of interest can be used to search free text fields, such as patient chief complaint, admission reason, and triage notes to capture records.</a:t>
            </a:r>
          </a:p>
          <a:p>
            <a:r>
              <a:rPr lang="en-US" dirty="0"/>
              <a:t>Negations </a:t>
            </a:r>
          </a:p>
          <a:p>
            <a:pPr lvl="1"/>
            <a:r>
              <a:rPr lang="en-US" dirty="0"/>
              <a:t>A query may define discharge diagnosis codes or keywords that should not be identified. These are used to exclude records falsely identified with the query.</a:t>
            </a:r>
          </a:p>
        </p:txBody>
      </p:sp>
    </p:spTree>
    <p:extLst>
      <p:ext uri="{BB962C8B-B14F-4D97-AF65-F5344CB8AC3E}">
        <p14:creationId xmlns:p14="http://schemas.microsoft.com/office/powerpoint/2010/main" val="3576238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81F1-39DB-4785-924E-D8239DF91710}"/>
              </a:ext>
            </a:extLst>
          </p:cNvPr>
          <p:cNvSpPr>
            <a:spLocks noGrp="1"/>
          </p:cNvSpPr>
          <p:nvPr>
            <p:ph type="title"/>
          </p:nvPr>
        </p:nvSpPr>
        <p:spPr/>
        <p:txBody>
          <a:bodyPr/>
          <a:lstStyle/>
          <a:p>
            <a:r>
              <a:rPr lang="en-US" dirty="0"/>
              <a:t>Compile – Searching for the components </a:t>
            </a:r>
          </a:p>
        </p:txBody>
      </p:sp>
      <p:sp>
        <p:nvSpPr>
          <p:cNvPr id="3" name="Content Placeholder 2">
            <a:extLst>
              <a:ext uri="{FF2B5EF4-FFF2-40B4-BE49-F238E27FC236}">
                <a16:creationId xmlns:a16="http://schemas.microsoft.com/office/drawing/2014/main" id="{08D60189-AF0B-4E1C-8A88-CE8CC786CE47}"/>
              </a:ext>
            </a:extLst>
          </p:cNvPr>
          <p:cNvSpPr>
            <a:spLocks noGrp="1"/>
          </p:cNvSpPr>
          <p:nvPr>
            <p:ph idx="1"/>
          </p:nvPr>
        </p:nvSpPr>
        <p:spPr>
          <a:xfrm>
            <a:off x="243658" y="1547310"/>
            <a:ext cx="8624341" cy="4342213"/>
          </a:xfrm>
        </p:spPr>
        <p:txBody>
          <a:bodyPr>
            <a:normAutofit/>
          </a:bodyPr>
          <a:lstStyle/>
          <a:p>
            <a:r>
              <a:rPr lang="en-US" sz="1800" dirty="0"/>
              <a:t>Literature on relevant signs/symptoms, terms, and diagnosis codes for the outcome of interest</a:t>
            </a:r>
          </a:p>
          <a:p>
            <a:r>
              <a:rPr lang="en-US" sz="1800" dirty="0"/>
              <a:t>Syndrome case definitions from other sites</a:t>
            </a:r>
          </a:p>
          <a:p>
            <a:r>
              <a:rPr lang="en-US" sz="1800" dirty="0"/>
              <a:t>Diagnosis code reference guides and tools to determine which code(s) to include/exclude and desired level of specificity</a:t>
            </a:r>
          </a:p>
          <a:p>
            <a:r>
              <a:rPr lang="en-US" sz="1800" dirty="0"/>
              <a:t>Diagnosis code-positive visits in the syndromic surveillance application, followed by reviewing the resulting records to identify potential keywords present in free text fields(e.g., Chief Complaint, Triage notes, Clinical impression)</a:t>
            </a:r>
          </a:p>
          <a:p>
            <a:r>
              <a:rPr lang="en-US" sz="1800" dirty="0"/>
              <a:t>Systematic text mining and analysis (e.g., word clustering, chief complaint terms or diagnosis code frequency) of records to identify additional terms to include/exclude once you have an initial list of keywords or codes.</a:t>
            </a:r>
          </a:p>
          <a:p>
            <a:r>
              <a:rPr lang="en-US" sz="1800" dirty="0"/>
              <a:t>Consulting with subject matter experts on symptomology, discharge diagnosis use and other considerations </a:t>
            </a:r>
          </a:p>
        </p:txBody>
      </p:sp>
    </p:spTree>
    <p:extLst>
      <p:ext uri="{BB962C8B-B14F-4D97-AF65-F5344CB8AC3E}">
        <p14:creationId xmlns:p14="http://schemas.microsoft.com/office/powerpoint/2010/main" val="775377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D5A85-E2FC-41C8-BD5F-2A1DDA719A34}"/>
              </a:ext>
            </a:extLst>
          </p:cNvPr>
          <p:cNvSpPr>
            <a:spLocks noGrp="1"/>
          </p:cNvSpPr>
          <p:nvPr>
            <p:ph type="title"/>
          </p:nvPr>
        </p:nvSpPr>
        <p:spPr/>
        <p:txBody>
          <a:bodyPr/>
          <a:lstStyle/>
          <a:p>
            <a:r>
              <a:rPr lang="en-US" dirty="0"/>
              <a:t>Compile – Discharge Diagnosis </a:t>
            </a:r>
          </a:p>
        </p:txBody>
      </p:sp>
      <p:sp>
        <p:nvSpPr>
          <p:cNvPr id="3" name="Content Placeholder 2">
            <a:extLst>
              <a:ext uri="{FF2B5EF4-FFF2-40B4-BE49-F238E27FC236}">
                <a16:creationId xmlns:a16="http://schemas.microsoft.com/office/drawing/2014/main" id="{F8C31F90-6186-4B85-9DF9-EA306D3A8572}"/>
              </a:ext>
            </a:extLst>
          </p:cNvPr>
          <p:cNvSpPr>
            <a:spLocks noGrp="1"/>
          </p:cNvSpPr>
          <p:nvPr>
            <p:ph idx="1"/>
          </p:nvPr>
        </p:nvSpPr>
        <p:spPr>
          <a:xfrm>
            <a:off x="243659" y="1547310"/>
            <a:ext cx="4072702" cy="4270687"/>
          </a:xfrm>
        </p:spPr>
        <p:txBody>
          <a:bodyPr>
            <a:normAutofit fontScale="92500"/>
          </a:bodyPr>
          <a:lstStyle/>
          <a:p>
            <a:pPr marL="0" indent="0">
              <a:buNone/>
            </a:pPr>
            <a:r>
              <a:rPr lang="en-US" dirty="0"/>
              <a:t>Things to consider: </a:t>
            </a:r>
          </a:p>
          <a:p>
            <a:pPr marL="457200" indent="-457200">
              <a:buAutoNum type="arabicPeriod"/>
            </a:pPr>
            <a:r>
              <a:rPr lang="en-US" dirty="0"/>
              <a:t>Does a discharge diagnosis exist of the condition?</a:t>
            </a:r>
          </a:p>
          <a:p>
            <a:pPr marL="457200" indent="-457200">
              <a:buAutoNum type="arabicPeriod"/>
            </a:pPr>
            <a:r>
              <a:rPr lang="en-US" dirty="0"/>
              <a:t>Timeliness of discharge diagnosis</a:t>
            </a:r>
          </a:p>
          <a:p>
            <a:pPr marL="457200" indent="-457200">
              <a:buAutoNum type="arabicPeriod"/>
            </a:pPr>
            <a:r>
              <a:rPr lang="en-US" dirty="0"/>
              <a:t>Top level vs. specific code </a:t>
            </a:r>
          </a:p>
          <a:p>
            <a:pPr lvl="1"/>
            <a:r>
              <a:rPr lang="en-US" dirty="0"/>
              <a:t>e.g., B16 = Acute Hepatitis B vs. B16.0 = Acute Hepatitis B with hepatic coma</a:t>
            </a:r>
          </a:p>
          <a:p>
            <a:pPr marL="0" indent="0">
              <a:buNone/>
            </a:pPr>
            <a:r>
              <a:rPr lang="en-US" dirty="0"/>
              <a:t>4. When to use ICD-9-CM, ICD-10-CM, SNOMED codes</a:t>
            </a:r>
          </a:p>
          <a:p>
            <a:pPr marL="0" indent="0">
              <a:buNone/>
            </a:pPr>
            <a:endParaRPr lang="en-US" dirty="0"/>
          </a:p>
          <a:p>
            <a:endParaRPr lang="en-US" dirty="0"/>
          </a:p>
          <a:p>
            <a:endParaRPr lang="en-US" dirty="0"/>
          </a:p>
        </p:txBody>
      </p:sp>
      <p:sp>
        <p:nvSpPr>
          <p:cNvPr id="5" name="Rectangle: Rounded Corners 4">
            <a:extLst>
              <a:ext uri="{FF2B5EF4-FFF2-40B4-BE49-F238E27FC236}">
                <a16:creationId xmlns:a16="http://schemas.microsoft.com/office/drawing/2014/main" id="{933CADC3-FA4C-4EDA-9828-30D6FE3B45C7}"/>
              </a:ext>
            </a:extLst>
          </p:cNvPr>
          <p:cNvSpPr/>
          <p:nvPr/>
        </p:nvSpPr>
        <p:spPr>
          <a:xfrm>
            <a:off x="4316362" y="1547310"/>
            <a:ext cx="4395020" cy="455390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Tx/>
              <a:buChar char="-"/>
            </a:pPr>
            <a:r>
              <a:rPr lang="en-US" sz="1600" dirty="0"/>
              <a:t>No discharge diagnosis for new year specific query </a:t>
            </a:r>
          </a:p>
          <a:p>
            <a:pPr marL="285750" indent="-285750">
              <a:buFontTx/>
              <a:buChar char="-"/>
            </a:pPr>
            <a:r>
              <a:rPr lang="en-US" sz="1600" dirty="0"/>
              <a:t>Alcohol- related: ^[;/ ]Y90^,or,^[;/ ]F10.[12]2^,or,^[;/ ]F10.9^,or,^[;/ ]F10[12]2^,or,^[;/ ]F109^,or,^[;/ ]T51.[09]^,or,^[;/ ]T51[09]^,or,^[;/ ]R78.0^,or,^[;/ ]R780^,or,^[;/ ]291.4^,or,^[;/ ]2914^,or,^[;/ ]980.[09]^,or,^[;/ ]E860.[0189]^,or,^[;/ ]790.3^,or,^[;/ ]305.0^,or,^[;/ ]303.0^,or,^[;/ ]3050^,or,^[;/ ]3030^,or,^[;/ ]980[09]^,or,^[;/ ]E860[0189]^,or,^[;/ ]7903^,or,^[;/ ]25702006^,or,^[;/ ]191802004^,or,^[;/ ]191804003^,or,^[;/ ]21000000^</a:t>
            </a:r>
          </a:p>
        </p:txBody>
      </p:sp>
    </p:spTree>
    <p:extLst>
      <p:ext uri="{BB962C8B-B14F-4D97-AF65-F5344CB8AC3E}">
        <p14:creationId xmlns:p14="http://schemas.microsoft.com/office/powerpoint/2010/main" val="301773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BDD49-25F0-4B40-B9DE-33990DBFE9F0}"/>
              </a:ext>
            </a:extLst>
          </p:cNvPr>
          <p:cNvSpPr>
            <a:spLocks noGrp="1"/>
          </p:cNvSpPr>
          <p:nvPr>
            <p:ph type="title"/>
          </p:nvPr>
        </p:nvSpPr>
        <p:spPr/>
        <p:txBody>
          <a:bodyPr/>
          <a:lstStyle/>
          <a:p>
            <a:r>
              <a:rPr lang="en-US" dirty="0"/>
              <a:t>Compile – Keywords </a:t>
            </a:r>
          </a:p>
        </p:txBody>
      </p:sp>
      <p:sp>
        <p:nvSpPr>
          <p:cNvPr id="3" name="Content Placeholder 2">
            <a:extLst>
              <a:ext uri="{FF2B5EF4-FFF2-40B4-BE49-F238E27FC236}">
                <a16:creationId xmlns:a16="http://schemas.microsoft.com/office/drawing/2014/main" id="{227721E1-73D1-4463-8176-6B3BA88AD69D}"/>
              </a:ext>
            </a:extLst>
          </p:cNvPr>
          <p:cNvSpPr>
            <a:spLocks noGrp="1"/>
          </p:cNvSpPr>
          <p:nvPr>
            <p:ph idx="1"/>
          </p:nvPr>
        </p:nvSpPr>
        <p:spPr>
          <a:xfrm>
            <a:off x="243659" y="1547310"/>
            <a:ext cx="4527124" cy="4270687"/>
          </a:xfrm>
        </p:spPr>
        <p:txBody>
          <a:bodyPr/>
          <a:lstStyle/>
          <a:p>
            <a:pPr marL="0" indent="0">
              <a:buNone/>
            </a:pPr>
            <a:r>
              <a:rPr lang="en-US" dirty="0"/>
              <a:t>Things to consider: </a:t>
            </a:r>
          </a:p>
          <a:p>
            <a:pPr marL="457200" indent="-457200">
              <a:buFont typeface="+mj-lt"/>
              <a:buAutoNum type="arabicPeriod"/>
            </a:pPr>
            <a:r>
              <a:rPr lang="en-US" dirty="0"/>
              <a:t>Misspellings/ typos </a:t>
            </a:r>
          </a:p>
          <a:p>
            <a:pPr marL="457200" indent="-457200">
              <a:buFont typeface="+mj-lt"/>
              <a:buAutoNum type="arabicPeriod"/>
            </a:pPr>
            <a:r>
              <a:rPr lang="en-US" dirty="0"/>
              <a:t>Acronyms and abbreviations</a:t>
            </a:r>
          </a:p>
          <a:p>
            <a:pPr lvl="1"/>
            <a:r>
              <a:rPr lang="en-US" dirty="0"/>
              <a:t>Which fields are you using?</a:t>
            </a:r>
          </a:p>
          <a:p>
            <a:pPr marL="457200" indent="-457200">
              <a:buFont typeface="+mj-lt"/>
              <a:buAutoNum type="arabicPeriod"/>
            </a:pPr>
            <a:r>
              <a:rPr lang="en-US" dirty="0"/>
              <a:t> Clinical vs. lay terms </a:t>
            </a:r>
          </a:p>
          <a:p>
            <a:pPr marL="457200" indent="-457200">
              <a:buFont typeface="+mj-lt"/>
              <a:buAutoNum type="arabicPeriod"/>
            </a:pPr>
            <a:r>
              <a:rPr lang="en-US" dirty="0"/>
              <a:t> Local vernacular </a:t>
            </a:r>
          </a:p>
          <a:p>
            <a:endParaRPr lang="en-US" dirty="0"/>
          </a:p>
        </p:txBody>
      </p:sp>
      <p:sp>
        <p:nvSpPr>
          <p:cNvPr id="5" name="Rectangle: Rounded Corners 4">
            <a:extLst>
              <a:ext uri="{FF2B5EF4-FFF2-40B4-BE49-F238E27FC236}">
                <a16:creationId xmlns:a16="http://schemas.microsoft.com/office/drawing/2014/main" id="{9A6B5705-F709-4543-94C2-68D93459A2EB}"/>
              </a:ext>
            </a:extLst>
          </p:cNvPr>
          <p:cNvSpPr/>
          <p:nvPr/>
        </p:nvSpPr>
        <p:spPr>
          <a:xfrm>
            <a:off x="4870175" y="1679050"/>
            <a:ext cx="4067400" cy="333895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dirty="0"/>
              <a:t>1. CDC Alcohol v1</a:t>
            </a:r>
          </a:p>
          <a:p>
            <a:r>
              <a:rPr lang="en-US" dirty="0"/>
              <a:t>2. Party</a:t>
            </a:r>
          </a:p>
          <a:p>
            <a:r>
              <a:rPr lang="en-US" dirty="0"/>
              <a:t>3. New Year</a:t>
            </a:r>
          </a:p>
          <a:p>
            <a:r>
              <a:rPr lang="en-US" dirty="0"/>
              <a:t>4. NYE</a:t>
            </a:r>
          </a:p>
          <a:p>
            <a:r>
              <a:rPr lang="en-US" dirty="0"/>
              <a:t>6. NY</a:t>
            </a:r>
          </a:p>
          <a:p>
            <a:r>
              <a:rPr lang="en-US" dirty="0"/>
              <a:t>7. Celebrate</a:t>
            </a:r>
          </a:p>
          <a:p>
            <a:r>
              <a:rPr lang="en-US" dirty="0"/>
              <a:t>8. Gathering</a:t>
            </a:r>
          </a:p>
          <a:p>
            <a:r>
              <a:rPr lang="en-US" dirty="0"/>
              <a:t>9. Get Together</a:t>
            </a:r>
          </a:p>
          <a:p>
            <a:r>
              <a:rPr lang="en-US" dirty="0"/>
              <a:t>10. Club</a:t>
            </a:r>
          </a:p>
          <a:p>
            <a:r>
              <a:rPr lang="en-US" dirty="0"/>
              <a:t>11. Bar</a:t>
            </a:r>
          </a:p>
        </p:txBody>
      </p:sp>
    </p:spTree>
    <p:extLst>
      <p:ext uri="{BB962C8B-B14F-4D97-AF65-F5344CB8AC3E}">
        <p14:creationId xmlns:p14="http://schemas.microsoft.com/office/powerpoint/2010/main" val="969550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574646" y="2946893"/>
            <a:ext cx="6049925" cy="906463"/>
          </a:xfrm>
        </p:spPr>
        <p:txBody>
          <a:bodyPr>
            <a:normAutofit fontScale="92500" lnSpcReduction="10000"/>
          </a:bodyPr>
          <a:lstStyle/>
          <a:p>
            <a:pPr>
              <a:spcBef>
                <a:spcPts val="1200"/>
              </a:spcBef>
              <a:spcAft>
                <a:spcPts val="1200"/>
              </a:spcAft>
            </a:pPr>
            <a:r>
              <a:rPr lang="en-US" dirty="0"/>
              <a:t>Building an ESSENCE Query and Refining the Syndrome</a:t>
            </a:r>
          </a:p>
        </p:txBody>
      </p:sp>
    </p:spTree>
    <p:extLst>
      <p:ext uri="{BB962C8B-B14F-4D97-AF65-F5344CB8AC3E}">
        <p14:creationId xmlns:p14="http://schemas.microsoft.com/office/powerpoint/2010/main" val="2283583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FF6EA6-6852-49B0-82CC-616E09A9FAD4}"/>
              </a:ext>
            </a:extLst>
          </p:cNvPr>
          <p:cNvSpPr>
            <a:spLocks noGrp="1"/>
          </p:cNvSpPr>
          <p:nvPr>
            <p:ph type="body" sz="quarter" idx="10"/>
          </p:nvPr>
        </p:nvSpPr>
        <p:spPr/>
        <p:txBody>
          <a:bodyPr/>
          <a:lstStyle/>
          <a:p>
            <a:r>
              <a:rPr lang="en-US" dirty="0"/>
              <a:t>Syndrome Evaluation</a:t>
            </a:r>
          </a:p>
        </p:txBody>
      </p:sp>
    </p:spTree>
    <p:extLst>
      <p:ext uri="{BB962C8B-B14F-4D97-AF65-F5344CB8AC3E}">
        <p14:creationId xmlns:p14="http://schemas.microsoft.com/office/powerpoint/2010/main" val="2084382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81F1-39DB-4785-924E-D8239DF91710}"/>
              </a:ext>
            </a:extLst>
          </p:cNvPr>
          <p:cNvSpPr>
            <a:spLocks noGrp="1"/>
          </p:cNvSpPr>
          <p:nvPr>
            <p:ph type="title"/>
          </p:nvPr>
        </p:nvSpPr>
        <p:spPr/>
        <p:txBody>
          <a:bodyPr/>
          <a:lstStyle/>
          <a:p>
            <a:r>
              <a:rPr lang="en-US" dirty="0"/>
              <a:t>Visit Review – Do these look right?</a:t>
            </a:r>
          </a:p>
        </p:txBody>
      </p:sp>
      <p:sp>
        <p:nvSpPr>
          <p:cNvPr id="3" name="Content Placeholder 2">
            <a:extLst>
              <a:ext uri="{FF2B5EF4-FFF2-40B4-BE49-F238E27FC236}">
                <a16:creationId xmlns:a16="http://schemas.microsoft.com/office/drawing/2014/main" id="{08D60189-AF0B-4E1C-8A88-CE8CC786CE47}"/>
              </a:ext>
            </a:extLst>
          </p:cNvPr>
          <p:cNvSpPr>
            <a:spLocks noGrp="1"/>
          </p:cNvSpPr>
          <p:nvPr>
            <p:ph idx="1"/>
          </p:nvPr>
        </p:nvSpPr>
        <p:spPr>
          <a:xfrm>
            <a:off x="243659" y="1547310"/>
            <a:ext cx="4358822" cy="3258369"/>
          </a:xfrm>
        </p:spPr>
        <p:txBody>
          <a:bodyPr>
            <a:normAutofit/>
          </a:bodyPr>
          <a:lstStyle/>
          <a:p>
            <a:r>
              <a:rPr lang="en-US" dirty="0"/>
              <a:t>Text Analysis Tool</a:t>
            </a:r>
          </a:p>
          <a:p>
            <a:endParaRPr lang="en-US" dirty="0"/>
          </a:p>
          <a:p>
            <a:r>
              <a:rPr lang="en-US" dirty="0"/>
              <a:t>ESSENCE Data Details </a:t>
            </a:r>
          </a:p>
          <a:p>
            <a:pPr lvl="1"/>
            <a:r>
              <a:rPr lang="en-US" dirty="0"/>
              <a:t>Chief Complaints</a:t>
            </a:r>
          </a:p>
          <a:p>
            <a:pPr lvl="1"/>
            <a:r>
              <a:rPr lang="en-US" dirty="0"/>
              <a:t>Diagnosis Codes</a:t>
            </a:r>
          </a:p>
          <a:p>
            <a:endParaRPr lang="en-US" dirty="0"/>
          </a:p>
          <a:p>
            <a:r>
              <a:rPr lang="en-US" dirty="0"/>
              <a:t>R and SAS Studio for in depth analysis</a:t>
            </a:r>
          </a:p>
          <a:p>
            <a:endParaRPr lang="en-US" dirty="0"/>
          </a:p>
        </p:txBody>
      </p:sp>
      <p:sp>
        <p:nvSpPr>
          <p:cNvPr id="8" name="Rectangle: Rounded Corners 7">
            <a:extLst>
              <a:ext uri="{FF2B5EF4-FFF2-40B4-BE49-F238E27FC236}">
                <a16:creationId xmlns:a16="http://schemas.microsoft.com/office/drawing/2014/main" id="{38EE5CF5-DB54-4A44-A73A-182E633981FC}"/>
              </a:ext>
            </a:extLst>
          </p:cNvPr>
          <p:cNvSpPr/>
          <p:nvPr/>
        </p:nvSpPr>
        <p:spPr>
          <a:xfrm>
            <a:off x="4991118" y="2255520"/>
            <a:ext cx="3876881" cy="333895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Example </a:t>
            </a:r>
          </a:p>
        </p:txBody>
      </p:sp>
      <p:pic>
        <p:nvPicPr>
          <p:cNvPr id="5" name="Content Placeholder 4">
            <a:extLst>
              <a:ext uri="{FF2B5EF4-FFF2-40B4-BE49-F238E27FC236}">
                <a16:creationId xmlns:a16="http://schemas.microsoft.com/office/drawing/2014/main" id="{6F92197A-9CAE-4FE0-98D6-4DE2C644240B}"/>
              </a:ext>
            </a:extLst>
          </p:cNvPr>
          <p:cNvPicPr>
            <a:picLocks noChangeAspect="1"/>
          </p:cNvPicPr>
          <p:nvPr/>
        </p:nvPicPr>
        <p:blipFill rotWithShape="1">
          <a:blip r:embed="rId3"/>
          <a:srcRect l="9966" t="9345" r="65194" b="31018"/>
          <a:stretch/>
        </p:blipFill>
        <p:spPr>
          <a:xfrm>
            <a:off x="3980635" y="1547310"/>
            <a:ext cx="5163365" cy="4273132"/>
          </a:xfrm>
          <a:prstGeom prst="rect">
            <a:avLst/>
          </a:prstGeom>
        </p:spPr>
      </p:pic>
    </p:spTree>
    <p:extLst>
      <p:ext uri="{BB962C8B-B14F-4D97-AF65-F5344CB8AC3E}">
        <p14:creationId xmlns:p14="http://schemas.microsoft.com/office/powerpoint/2010/main" val="2265236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5524-7993-4F51-825B-CBDE4B2F2321}"/>
              </a:ext>
            </a:extLst>
          </p:cNvPr>
          <p:cNvSpPr>
            <a:spLocks noGrp="1"/>
          </p:cNvSpPr>
          <p:nvPr>
            <p:ph type="title"/>
          </p:nvPr>
        </p:nvSpPr>
        <p:spPr/>
        <p:txBody>
          <a:bodyPr/>
          <a:lstStyle/>
          <a:p>
            <a:r>
              <a:rPr lang="en-US" dirty="0"/>
              <a:t>Overview of Results</a:t>
            </a:r>
          </a:p>
        </p:txBody>
      </p:sp>
      <p:sp>
        <p:nvSpPr>
          <p:cNvPr id="3" name="Content Placeholder 2">
            <a:extLst>
              <a:ext uri="{FF2B5EF4-FFF2-40B4-BE49-F238E27FC236}">
                <a16:creationId xmlns:a16="http://schemas.microsoft.com/office/drawing/2014/main" id="{DC48B27A-625D-49A9-878B-7B0D35CCF7A0}"/>
              </a:ext>
            </a:extLst>
          </p:cNvPr>
          <p:cNvSpPr>
            <a:spLocks noGrp="1"/>
          </p:cNvSpPr>
          <p:nvPr>
            <p:ph idx="1"/>
          </p:nvPr>
        </p:nvSpPr>
        <p:spPr>
          <a:xfrm>
            <a:off x="243659" y="1547310"/>
            <a:ext cx="3708909" cy="4270687"/>
          </a:xfrm>
        </p:spPr>
        <p:txBody>
          <a:bodyPr/>
          <a:lstStyle/>
          <a:p>
            <a:r>
              <a:rPr lang="en-US" dirty="0"/>
              <a:t>Trends over time</a:t>
            </a:r>
          </a:p>
          <a:p>
            <a:r>
              <a:rPr lang="en-US" dirty="0"/>
              <a:t>Demographic distribution</a:t>
            </a:r>
          </a:p>
          <a:p>
            <a:r>
              <a:rPr lang="en-US" dirty="0"/>
              <a:t>Comparison data sets</a:t>
            </a:r>
          </a:p>
          <a:p>
            <a:r>
              <a:rPr lang="en-US" dirty="0"/>
              <a:t>Loop back to literature and subject matter experts</a:t>
            </a:r>
          </a:p>
        </p:txBody>
      </p:sp>
      <p:pic>
        <p:nvPicPr>
          <p:cNvPr id="5" name="Picture Placeholder 4">
            <a:extLst>
              <a:ext uri="{FF2B5EF4-FFF2-40B4-BE49-F238E27FC236}">
                <a16:creationId xmlns:a16="http://schemas.microsoft.com/office/drawing/2014/main" id="{233B851C-AC38-40AD-9E60-AC07F50B29B5}"/>
              </a:ext>
            </a:extLst>
          </p:cNvPr>
          <p:cNvPicPr>
            <a:picLocks noGrp="1" noChangeAspect="1"/>
          </p:cNvPicPr>
          <p:nvPr>
            <p:ph type="pic" sz="quarter" idx="10"/>
          </p:nvPr>
        </p:nvPicPr>
        <p:blipFill rotWithShape="1">
          <a:blip r:embed="rId2"/>
          <a:srcRect l="26705" r="26705"/>
          <a:stretch/>
        </p:blipFill>
        <p:spPr>
          <a:xfrm>
            <a:off x="4336025" y="1547310"/>
            <a:ext cx="4346575" cy="4405578"/>
          </a:xfrm>
          <a:prstGeom prst="rect">
            <a:avLst/>
          </a:prstGeom>
        </p:spPr>
      </p:pic>
    </p:spTree>
    <p:extLst>
      <p:ext uri="{BB962C8B-B14F-4D97-AF65-F5344CB8AC3E}">
        <p14:creationId xmlns:p14="http://schemas.microsoft.com/office/powerpoint/2010/main" val="1877656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22EC9F-327C-B342-83E4-A6D9EF3648DF}"/>
              </a:ext>
            </a:extLst>
          </p:cNvPr>
          <p:cNvSpPr txBox="1"/>
          <p:nvPr/>
        </p:nvSpPr>
        <p:spPr>
          <a:xfrm>
            <a:off x="4757479" y="4275036"/>
            <a:ext cx="3943194" cy="2144177"/>
          </a:xfrm>
          <a:prstGeom prst="rect">
            <a:avLst/>
          </a:prstGeom>
          <a:noFill/>
        </p:spPr>
        <p:txBody>
          <a:bodyPr wrap="square" rtlCol="0" anchor="ctr">
            <a:spAutoFit/>
          </a:bodyPr>
          <a:lstStyle/>
          <a:p>
            <a:pPr>
              <a:lnSpc>
                <a:spcPts val="3160"/>
              </a:lnSpc>
            </a:pPr>
            <a:r>
              <a:rPr lang="en-US" sz="1400" dirty="0">
                <a:solidFill>
                  <a:schemeClr val="bg2">
                    <a:lumMod val="25000"/>
                  </a:schemeClr>
                </a:solidFill>
                <a:latin typeface="Arial" panose="020B0604020202020204" pitchFamily="34" charset="0"/>
                <a:cs typeface="Arial" panose="020B0604020202020204" pitchFamily="34" charset="0"/>
              </a:rPr>
              <a:t>Rasneet Kumar </a:t>
            </a:r>
            <a:r>
              <a:rPr lang="en-US" sz="1400" dirty="0">
                <a:solidFill>
                  <a:schemeClr val="bg2">
                    <a:lumMod val="25000"/>
                  </a:schemeClr>
                </a:solidFill>
                <a:latin typeface="Arial" panose="020B0604020202020204" pitchFamily="34" charset="0"/>
                <a:cs typeface="Arial" panose="020B0604020202020204" pitchFamily="34" charset="0"/>
                <a:hlinkClick r:id="rId3"/>
              </a:rPr>
              <a:t>rskumar@Tarrantcounty.com</a:t>
            </a:r>
            <a:endParaRPr lang="en-US" sz="1400" dirty="0">
              <a:solidFill>
                <a:schemeClr val="bg2">
                  <a:lumMod val="25000"/>
                </a:schemeClr>
              </a:solidFill>
              <a:latin typeface="Arial" panose="020B0604020202020204" pitchFamily="34" charset="0"/>
              <a:cs typeface="Arial" panose="020B0604020202020204" pitchFamily="34" charset="0"/>
            </a:endParaRPr>
          </a:p>
          <a:p>
            <a:pPr>
              <a:lnSpc>
                <a:spcPts val="3160"/>
              </a:lnSpc>
            </a:pPr>
            <a:r>
              <a:rPr lang="en-US" sz="1400" dirty="0">
                <a:solidFill>
                  <a:schemeClr val="bg2">
                    <a:lumMod val="25000"/>
                  </a:schemeClr>
                </a:solidFill>
                <a:latin typeface="Arial" panose="020B0604020202020204" pitchFamily="34" charset="0"/>
                <a:cs typeface="Arial" panose="020B0604020202020204" pitchFamily="34" charset="0"/>
              </a:rPr>
              <a:t>Zach Stein </a:t>
            </a:r>
            <a:r>
              <a:rPr lang="en-US" sz="1400" dirty="0">
                <a:solidFill>
                  <a:schemeClr val="bg2">
                    <a:lumMod val="25000"/>
                  </a:schemeClr>
                </a:solidFill>
                <a:latin typeface="Arial" panose="020B0604020202020204" pitchFamily="34" charset="0"/>
                <a:cs typeface="Arial" panose="020B0604020202020204" pitchFamily="34" charset="0"/>
                <a:hlinkClick r:id="rId4"/>
              </a:rPr>
              <a:t>Zachary.Stein@icf.com</a:t>
            </a:r>
            <a:endParaRPr lang="en-US" sz="1400" dirty="0">
              <a:solidFill>
                <a:schemeClr val="bg2">
                  <a:lumMod val="25000"/>
                </a:schemeClr>
              </a:solidFill>
              <a:latin typeface="Arial" panose="020B0604020202020204" pitchFamily="34" charset="0"/>
              <a:cs typeface="Arial" panose="020B0604020202020204" pitchFamily="34" charset="0"/>
            </a:endParaRPr>
          </a:p>
          <a:p>
            <a:pPr>
              <a:lnSpc>
                <a:spcPts val="3160"/>
              </a:lnSpc>
            </a:pPr>
            <a:r>
              <a:rPr lang="en-US" sz="1400" dirty="0">
                <a:solidFill>
                  <a:schemeClr val="bg2">
                    <a:lumMod val="25000"/>
                  </a:schemeClr>
                </a:solidFill>
                <a:latin typeface="Arial" panose="020B0604020202020204" pitchFamily="34" charset="0"/>
                <a:cs typeface="Arial" panose="020B0604020202020204" pitchFamily="34" charset="0"/>
              </a:rPr>
              <a:t>Rosa Ergas </a:t>
            </a:r>
            <a:r>
              <a:rPr lang="en-US" sz="1400" dirty="0">
                <a:solidFill>
                  <a:schemeClr val="bg2">
                    <a:lumMod val="25000"/>
                  </a:schemeClr>
                </a:solidFill>
                <a:latin typeface="Arial" panose="020B0604020202020204" pitchFamily="34" charset="0"/>
                <a:cs typeface="Arial" panose="020B0604020202020204" pitchFamily="34" charset="0"/>
                <a:hlinkClick r:id="rId5"/>
              </a:rPr>
              <a:t>rosa.ergas@state.ma.us</a:t>
            </a:r>
            <a:endParaRPr lang="en-US" sz="1400" dirty="0">
              <a:solidFill>
                <a:schemeClr val="bg2">
                  <a:lumMod val="25000"/>
                </a:schemeClr>
              </a:solidFill>
              <a:latin typeface="Arial" panose="020B0604020202020204" pitchFamily="34" charset="0"/>
              <a:cs typeface="Arial" panose="020B0604020202020204" pitchFamily="34" charset="0"/>
            </a:endParaRPr>
          </a:p>
          <a:p>
            <a:pPr>
              <a:lnSpc>
                <a:spcPts val="3160"/>
              </a:lnSpc>
            </a:pPr>
            <a:endParaRPr lang="en-US" sz="2000" dirty="0">
              <a:solidFill>
                <a:schemeClr val="bg2">
                  <a:lumMod val="25000"/>
                </a:schemeClr>
              </a:solidFill>
              <a:latin typeface="Arial" panose="020B0604020202020204" pitchFamily="34" charset="0"/>
              <a:cs typeface="Arial" panose="020B0604020202020204" pitchFamily="34" charset="0"/>
            </a:endParaRPr>
          </a:p>
          <a:p>
            <a:pPr>
              <a:lnSpc>
                <a:spcPts val="3160"/>
              </a:lnSpc>
            </a:pPr>
            <a:endParaRPr lang="en-US" sz="2000"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 4-3.potx" id="{FD02139F-2566-234E-951A-3BD16685679A}" vid="{5186291E-62A8-2B45-9E44-F809B693F8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F7FF3C8CAD16419782AE4039B9091C" ma:contentTypeVersion="10" ma:contentTypeDescription="Create a new document." ma:contentTypeScope="" ma:versionID="2141280bd8b28e3d68da541cfb991072">
  <xsd:schema xmlns:xsd="http://www.w3.org/2001/XMLSchema" xmlns:xs="http://www.w3.org/2001/XMLSchema" xmlns:p="http://schemas.microsoft.com/office/2006/metadata/properties" xmlns:ns3="95e60809-e8f7-448c-8705-9e7cf79b6235" xmlns:ns4="1a8c3e1d-86f4-45e5-be9d-8ca5e657f3ac" targetNamespace="http://schemas.microsoft.com/office/2006/metadata/properties" ma:root="true" ma:fieldsID="53a08bfc0ca1b78b9ef2f3374b6fde8b" ns3:_="" ns4:_="">
    <xsd:import namespace="95e60809-e8f7-448c-8705-9e7cf79b6235"/>
    <xsd:import namespace="1a8c3e1d-86f4-45e5-be9d-8ca5e657f3a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e60809-e8f7-448c-8705-9e7cf79b62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8c3e1d-86f4-45e5-be9d-8ca5e657f3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FDEC68-82DC-477F-B9ED-2B79B364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e60809-e8f7-448c-8705-9e7cf79b6235"/>
    <ds:schemaRef ds:uri="1a8c3e1d-86f4-45e5-be9d-8ca5e657f3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C77A3B-CBE9-4CED-AB80-7B83629AEDB9}">
  <ds:schemaRefs>
    <ds:schemaRef ds:uri="1a8c3e1d-86f4-45e5-be9d-8ca5e657f3ac"/>
    <ds:schemaRef ds:uri="http://purl.org/dc/elements/1.1/"/>
    <ds:schemaRef ds:uri="http://schemas.microsoft.com/office/infopath/2007/PartnerControls"/>
    <ds:schemaRef ds:uri="http://schemas.microsoft.com/office/2006/documentManagement/types"/>
    <ds:schemaRef ds:uri="95e60809-e8f7-448c-8705-9e7cf79b6235"/>
    <ds:schemaRef ds:uri="http://purl.org/dc/terms/"/>
    <ds:schemaRef ds:uri="http://schemas.microsoft.com/office/2006/metadata/properties"/>
    <ds:schemaRef ds:uri="http://purl.org/dc/dcmityp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A5D4AE6-6ECD-420C-BA2E-EAE0F24F19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TotalTime>
  <Words>1134</Words>
  <Application>Microsoft Office PowerPoint</Application>
  <PresentationFormat>On-screen Show (4:3)</PresentationFormat>
  <Paragraphs>128</Paragraphs>
  <Slides>17</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Training: Custom Syndrome Definitions in NSSP ESSENCE</vt:lpstr>
      <vt:lpstr>Training Objective </vt:lpstr>
      <vt:lpstr>Syndrome Development Process</vt:lpstr>
      <vt:lpstr>PowerPoint Presentation</vt:lpstr>
      <vt:lpstr>Scope – Needs are identified</vt:lpstr>
      <vt:lpstr>Scope – Needs are identified</vt:lpstr>
      <vt:lpstr>Scope – Does it already exist? </vt:lpstr>
      <vt:lpstr>PowerPoint Presentation</vt:lpstr>
      <vt:lpstr>Compile – Components of a syndrome</vt:lpstr>
      <vt:lpstr>Compile – Searching for the components </vt:lpstr>
      <vt:lpstr>Compile – Discharge Diagnosis </vt:lpstr>
      <vt:lpstr>Compile – Keywords </vt:lpstr>
      <vt:lpstr>PowerPoint Presentation</vt:lpstr>
      <vt:lpstr>PowerPoint Presentation</vt:lpstr>
      <vt:lpstr>Visit Review – Do these look right?</vt:lpstr>
      <vt:lpstr>Overview of Results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Custom Syndrome Definitions in NSSP ESSENCE</dc:title>
  <dc:creator>Ergas, Rosa (DPH)</dc:creator>
  <cp:lastModifiedBy>Ergas, Rosa (DPH)</cp:lastModifiedBy>
  <cp:revision>5</cp:revision>
  <dcterms:created xsi:type="dcterms:W3CDTF">2020-11-17T20:06:11Z</dcterms:created>
  <dcterms:modified xsi:type="dcterms:W3CDTF">2020-11-17T21:01:58Z</dcterms:modified>
</cp:coreProperties>
</file>