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93" r:id="rId2"/>
    <p:sldId id="294" r:id="rId3"/>
    <p:sldId id="295"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14" d="100"/>
          <a:sy n="114" d="100"/>
        </p:scale>
        <p:origin x="360" y="114"/>
      </p:cViewPr>
      <p:guideLst/>
    </p:cSldViewPr>
  </p:slideViewPr>
  <p:notesTextViewPr>
    <p:cViewPr>
      <p:scale>
        <a:sx n="1" d="1"/>
        <a:sy n="1" d="1"/>
      </p:scale>
      <p:origin x="0" y="0"/>
    </p:cViewPr>
  </p:notesTextViewPr>
  <p:notesViewPr>
    <p:cSldViewPr snapToGrid="0">
      <p:cViewPr>
        <p:scale>
          <a:sx n="100" d="100"/>
          <a:sy n="100" d="100"/>
        </p:scale>
        <p:origin x="3552" y="-12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4C5C38-59E5-4966-A119-ED978E12EFAC}" type="datetimeFigureOut">
              <a:rPr lang="en-US" smtClean="0"/>
              <a:t>10/22/2020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59F534-68F7-449F-821E-687868FB2CB5}" type="slidenum">
              <a:rPr lang="en-US" smtClean="0"/>
              <a:t>‹#›</a:t>
            </a:fld>
            <a:endParaRPr lang="en-US"/>
          </a:p>
        </p:txBody>
      </p:sp>
    </p:spTree>
    <p:extLst>
      <p:ext uri="{BB962C8B-B14F-4D97-AF65-F5344CB8AC3E}">
        <p14:creationId xmlns:p14="http://schemas.microsoft.com/office/powerpoint/2010/main" val="1744051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ANOVA for CLI counts revealed that the CLI Mean variation is statistically significant</a:t>
            </a:r>
          </a:p>
          <a:p>
            <a:pPr marL="171450" indent="-171450">
              <a:buFont typeface="Arial" panose="020B0604020202020204" pitchFamily="34" charset="0"/>
              <a:buChar char="•"/>
            </a:pPr>
            <a:r>
              <a:rPr lang="en-US" dirty="0"/>
              <a:t>ANOVA for CLI rates revealed that the CLI Mean variation is not statistically significant</a:t>
            </a:r>
          </a:p>
          <a:p>
            <a:r>
              <a:rPr lang="en-US" dirty="0"/>
              <a:t>The average number of CLI through out the PHD varies. This could be attributed  to population, demographics, and/or urbanicity.</a:t>
            </a:r>
          </a:p>
          <a:p>
            <a:endParaRPr lang="en-US" dirty="0"/>
          </a:p>
          <a:p>
            <a:pPr marL="171450" indent="-171450">
              <a:buFont typeface="Arial" panose="020B0604020202020204" pitchFamily="34" charset="0"/>
              <a:buChar char="•"/>
            </a:pPr>
            <a:r>
              <a:rPr lang="en-US" dirty="0"/>
              <a:t>Gray Line is the state average of 61</a:t>
            </a:r>
          </a:p>
          <a:p>
            <a:pPr marL="171450" indent="-171450">
              <a:buFont typeface="Arial" panose="020B0604020202020204" pitchFamily="34" charset="0"/>
              <a:buChar char="•"/>
            </a:pPr>
            <a:r>
              <a:rPr lang="en-US" dirty="0"/>
              <a:t>There is a positive covariance between county population and CLI supporting the fact that the two variables change together. There is also a strong association between the two variable having a correlation coefficient of 0.82.</a:t>
            </a:r>
          </a:p>
          <a:p>
            <a:r>
              <a:rPr lang="en-US" dirty="0"/>
              <a:t>This analysis supports the assumption of a positive linear relationship between the population of the county and the total number of CLI. </a:t>
            </a:r>
          </a:p>
          <a:p>
            <a:endParaRPr lang="en-US" dirty="0"/>
          </a:p>
          <a:p>
            <a:r>
              <a:rPr lang="en-US" dirty="0"/>
              <a:t>Very Weak covariance, Weak correlation between CLI Rate and Count. Maybe some poor positive linear association with each other (0.2). Would need to conduct a multivariate analysis to see if there is a relationship.</a:t>
            </a:r>
          </a:p>
        </p:txBody>
      </p:sp>
      <p:sp>
        <p:nvSpPr>
          <p:cNvPr id="4" name="Slide Number Placeholder 3"/>
          <p:cNvSpPr>
            <a:spLocks noGrp="1"/>
          </p:cNvSpPr>
          <p:nvPr>
            <p:ph type="sldNum" sz="quarter" idx="5"/>
          </p:nvPr>
        </p:nvSpPr>
        <p:spPr/>
        <p:txBody>
          <a:bodyPr/>
          <a:lstStyle/>
          <a:p>
            <a:fld id="{9359F534-68F7-449F-821E-687868FB2CB5}" type="slidenum">
              <a:rPr lang="en-US" smtClean="0"/>
              <a:t>1</a:t>
            </a:fld>
            <a:endParaRPr lang="en-US"/>
          </a:p>
        </p:txBody>
      </p:sp>
    </p:spTree>
    <p:extLst>
      <p:ext uri="{BB962C8B-B14F-4D97-AF65-F5344CB8AC3E}">
        <p14:creationId xmlns:p14="http://schemas.microsoft.com/office/powerpoint/2010/main" val="15113637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three numeric continuous variables of interest CLI count, CLI rate, and population. A scatterplot matrix allows us to show the information together in  structured more visually  pleasing way. Again allowing us to glean at a glance.</a:t>
            </a:r>
          </a:p>
        </p:txBody>
      </p:sp>
      <p:sp>
        <p:nvSpPr>
          <p:cNvPr id="4" name="Slide Number Placeholder 3"/>
          <p:cNvSpPr>
            <a:spLocks noGrp="1"/>
          </p:cNvSpPr>
          <p:nvPr>
            <p:ph type="sldNum" sz="quarter" idx="5"/>
          </p:nvPr>
        </p:nvSpPr>
        <p:spPr/>
        <p:txBody>
          <a:bodyPr/>
          <a:lstStyle/>
          <a:p>
            <a:fld id="{9359F534-68F7-449F-821E-687868FB2CB5}" type="slidenum">
              <a:rPr lang="en-US" smtClean="0"/>
              <a:t>2</a:t>
            </a:fld>
            <a:endParaRPr lang="en-US"/>
          </a:p>
        </p:txBody>
      </p:sp>
    </p:spTree>
    <p:extLst>
      <p:ext uri="{BB962C8B-B14F-4D97-AF65-F5344CB8AC3E}">
        <p14:creationId xmlns:p14="http://schemas.microsoft.com/office/powerpoint/2010/main" val="14258964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ESSENCE default detector algorithm is se to Regression/EWMA1.2.  We use theses syndromic surveillance  alerts to draw attention and bring awareness to potential outbreaks.  For CLI, we see when the first positive CLI case was identified, and the alerts which later appeared. </a:t>
            </a:r>
          </a:p>
          <a:p>
            <a:endParaRPr lang="en-US" dirty="0"/>
          </a:p>
          <a:p>
            <a:r>
              <a:rPr lang="en-US" dirty="0"/>
              <a:t>To take it one step further, we compare alerts to other seasonal syndromes to ensure we are gaging the data in a relative manner.  In addition to CLI, </a:t>
            </a:r>
            <a:r>
              <a:rPr lang="en-US" dirty="0" err="1"/>
              <a:t>AlaSyS</a:t>
            </a:r>
            <a:r>
              <a:rPr lang="en-US" dirty="0"/>
              <a:t> uses these ESSENCE alerts to keep awareness of ILI  activities during flu season.</a:t>
            </a:r>
          </a:p>
        </p:txBody>
      </p:sp>
      <p:sp>
        <p:nvSpPr>
          <p:cNvPr id="4" name="Slide Number Placeholder 3"/>
          <p:cNvSpPr>
            <a:spLocks noGrp="1"/>
          </p:cNvSpPr>
          <p:nvPr>
            <p:ph type="sldNum" sz="quarter" idx="5"/>
          </p:nvPr>
        </p:nvSpPr>
        <p:spPr/>
        <p:txBody>
          <a:bodyPr/>
          <a:lstStyle/>
          <a:p>
            <a:fld id="{9359F534-68F7-449F-821E-687868FB2CB5}" type="slidenum">
              <a:rPr lang="en-US" smtClean="0"/>
              <a:t>3</a:t>
            </a:fld>
            <a:endParaRPr lang="en-US"/>
          </a:p>
        </p:txBody>
      </p:sp>
    </p:spTree>
    <p:extLst>
      <p:ext uri="{BB962C8B-B14F-4D97-AF65-F5344CB8AC3E}">
        <p14:creationId xmlns:p14="http://schemas.microsoft.com/office/powerpoint/2010/main" val="820157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1A6E6-075E-4828-AF88-09BD0A74259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F3800DB-487B-4E23-AC0B-90C9ED4E10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4DF5B1-3694-42A9-866E-9F1FF6CF0C01}"/>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54718E67-8162-4BE0-9B01-22B89A120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568B9D-A8C9-40C5-85B0-14F435F39C81}"/>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8967383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34D5D7-9AEB-44F2-8A04-0694BE1520D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CE933F-693D-4770-8DC4-A5A086AC8AC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A7849A-1CE6-4F5C-95D7-EA8DA5EE5551}"/>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39FE1FD0-B95E-4CF6-9A27-0F91F96DAE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6123BE-5891-49D6-A758-867A98F38D77}"/>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3597226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85FC7-1BEA-438E-A0A7-88FF5511227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BD5F5C0-417B-4A28-8AE9-A79AC74A625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4BC6257-C490-4059-9E97-16E46673C65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7A4051CD-74EC-43C1-9F21-D33BD297FC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C95141-29DC-41BA-BE25-E899055F317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6945323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34FC21-AE04-4050-80E6-D9DCA4B50C9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1885F7E-EF45-48F7-9E54-C6806D0E963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724501F-6ED5-4112-B037-D3E9F8CF2C81}"/>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61E48C-176E-4E60-8CB3-5425169963CD}"/>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5852202B-C929-4B39-AF47-D17C38F868E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DEEEBF3-930A-4A23-810D-C1880E7A6D29}"/>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723384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48E08-A828-430D-B8A6-7302E570AD2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1FF5402-465C-4E68-BF7E-BFE1177B55A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69B917D-5EC9-44FC-B8A7-9ADF4ADC4FA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DCF5D4-E55C-42FF-A7E5-2466DE35B8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7579A7F-77F4-4169-8D51-21234419984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A735923-3BB5-4F33-8E76-56665E95B55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8" name="Footer Placeholder 7">
            <a:extLst>
              <a:ext uri="{FF2B5EF4-FFF2-40B4-BE49-F238E27FC236}">
                <a16:creationId xmlns:a16="http://schemas.microsoft.com/office/drawing/2014/main" id="{FA43FC79-7089-4373-88DC-12501E78201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4E0BEB1-B009-47B7-B159-DE05E615E710}"/>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24197265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5FFCC-78CC-4E9D-A277-8230F27334A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44CEFE7-D923-48C1-B2FE-8110829C69E3}"/>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4" name="Footer Placeholder 3">
            <a:extLst>
              <a:ext uri="{FF2B5EF4-FFF2-40B4-BE49-F238E27FC236}">
                <a16:creationId xmlns:a16="http://schemas.microsoft.com/office/drawing/2014/main" id="{A68F91C9-7841-4F7B-8F24-B5FF45B5B3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896739-CF17-4867-A5ED-317AD19F5A3B}"/>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953114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8942B-5ECF-4556-91C2-496E4C52EF8A}"/>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3" name="Footer Placeholder 2">
            <a:extLst>
              <a:ext uri="{FF2B5EF4-FFF2-40B4-BE49-F238E27FC236}">
                <a16:creationId xmlns:a16="http://schemas.microsoft.com/office/drawing/2014/main" id="{3E1589EF-E9AD-45F7-BFBE-6F8AD357033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E18E0FA-5424-403C-8462-1B7C301C65D8}"/>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2462404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27A56-C315-441C-9002-DFD599AED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9F57D9A-8037-4B31-951B-4675ADA6939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763141B-5121-4179-B3F6-5295691222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A60C32E-3427-4696-A55A-56886EA24AEB}"/>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7DDFE526-7D20-4EC0-9624-E77981295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AA82D7-E462-4060-85D6-85CF555401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8303051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E919B-BF68-4590-8CA9-A51BAC0F75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04BC1AA-5C68-47DC-BBF0-1E309865E5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F81A636-7F9C-43EC-B2F2-6FB3323CB7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D19410E-A050-4AA2-BC89-EF52EB1C34F6}"/>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6" name="Footer Placeholder 5">
            <a:extLst>
              <a:ext uri="{FF2B5EF4-FFF2-40B4-BE49-F238E27FC236}">
                <a16:creationId xmlns:a16="http://schemas.microsoft.com/office/drawing/2014/main" id="{B0C23AB0-18A5-4589-926D-C00F68CFEA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54EE52-EECA-4C6E-83E9-6382044D356C}"/>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16096888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6536FE-B6CA-4D45-A719-6B51F3FF6D9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FB9388C-63B0-4DA8-97D0-BEEDCF401C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D9BDB0-2A2B-43AC-965A-A9E7E7F741CD}"/>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B67DA7C3-2A5B-4BED-A540-9136486CC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5888E8-31D6-4E51-9228-0D6066FED55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3471160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3D010CA-6776-433E-8E25-97899E08288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6391E6E-3CF5-4535-B37E-E30058EA284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A6ADEE3-AAA7-4846-8EC6-84B1537C1D74}"/>
              </a:ext>
            </a:extLst>
          </p:cNvPr>
          <p:cNvSpPr>
            <a:spLocks noGrp="1"/>
          </p:cNvSpPr>
          <p:nvPr>
            <p:ph type="dt" sz="half" idx="10"/>
          </p:nvPr>
        </p:nvSpPr>
        <p:spPr/>
        <p:txBody>
          <a:body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001DABD6-6E60-4895-89B1-3604A484D2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A4D314-6D1C-4A42-A445-B77646B2B295}"/>
              </a:ext>
            </a:extLst>
          </p:cNvPr>
          <p:cNvSpPr>
            <a:spLocks noGrp="1"/>
          </p:cNvSpPr>
          <p:nvPr>
            <p:ph type="sldNum" sz="quarter" idx="12"/>
          </p:nvPr>
        </p:nvSpPr>
        <p:spPr/>
        <p:txBody>
          <a:bodyPr/>
          <a:lstStyle/>
          <a:p>
            <a:fld id="{5B03D32D-F1BC-4E9C-97E1-36CFF5B22341}" type="slidenum">
              <a:rPr lang="en-US" smtClean="0"/>
              <a:t>‹#›</a:t>
            </a:fld>
            <a:endParaRPr lang="en-US"/>
          </a:p>
        </p:txBody>
      </p:sp>
    </p:spTree>
    <p:extLst>
      <p:ext uri="{BB962C8B-B14F-4D97-AF65-F5344CB8AC3E}">
        <p14:creationId xmlns:p14="http://schemas.microsoft.com/office/powerpoint/2010/main" val="41955267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3F6010-77C4-45FE-968C-712199A5851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9B1B2C-5D5F-46D9-92F5-ECDF2816A1F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334894-C6F5-46F1-BAA2-AFEA88E6816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D1C14C-A143-42F5-B247-D0E800131009}" type="datetimeFigureOut">
              <a:rPr lang="en-US" smtClean="0"/>
              <a:t>10/22/2020</a:t>
            </a:fld>
            <a:endParaRPr lang="en-US"/>
          </a:p>
        </p:txBody>
      </p:sp>
      <p:sp>
        <p:nvSpPr>
          <p:cNvPr id="5" name="Footer Placeholder 4">
            <a:extLst>
              <a:ext uri="{FF2B5EF4-FFF2-40B4-BE49-F238E27FC236}">
                <a16:creationId xmlns:a16="http://schemas.microsoft.com/office/drawing/2014/main" id="{975B1C84-4663-4022-BBEA-7667FEBCF3F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72820DA-1F3A-421F-A770-A6347089E3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03D32D-F1BC-4E9C-97E1-36CFF5B22341}" type="slidenum">
              <a:rPr lang="en-US" smtClean="0"/>
              <a:t>‹#›</a:t>
            </a:fld>
            <a:endParaRPr lang="en-US"/>
          </a:p>
        </p:txBody>
      </p:sp>
    </p:spTree>
    <p:extLst>
      <p:ext uri="{BB962C8B-B14F-4D97-AF65-F5344CB8AC3E}">
        <p14:creationId xmlns:p14="http://schemas.microsoft.com/office/powerpoint/2010/main" val="1904852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slide38">
            <a:extLst>
              <a:ext uri="{FF2B5EF4-FFF2-40B4-BE49-F238E27FC236}">
                <a16:creationId xmlns:a16="http://schemas.microsoft.com/office/drawing/2014/main" id="{83C240CA-B406-4C8C-895B-5C650F5402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0" y="0"/>
            <a:ext cx="8572500"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slide39">
            <a:extLst>
              <a:ext uri="{FF2B5EF4-FFF2-40B4-BE49-F238E27FC236}">
                <a16:creationId xmlns:a16="http://schemas.microsoft.com/office/drawing/2014/main" id="{F3548E36-9B51-4909-9010-C653C4DD7B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0" y="0"/>
            <a:ext cx="8572500"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slide40">
            <a:extLst>
              <a:ext uri="{FF2B5EF4-FFF2-40B4-BE49-F238E27FC236}">
                <a16:creationId xmlns:a16="http://schemas.microsoft.com/office/drawing/2014/main" id="{757E4E88-4536-4AC0-83F1-6D2BA0371E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09750" y="0"/>
            <a:ext cx="8572500" cy="6858000"/>
          </a:xfrm>
          <a:prstGeom prst="rect">
            <a:avLst/>
          </a:prstGeom>
        </p:spPr>
      </p:pic>
    </p:spTree>
    <p:extLst>
      <p:ext uri="{BB962C8B-B14F-4D97-AF65-F5344CB8AC3E}">
        <p14:creationId xmlns:p14="http://schemas.microsoft.com/office/powerpoint/2010/main" val="959925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TotalTime>
  <Words>299</Words>
  <Application>Microsoft Office PowerPoint</Application>
  <PresentationFormat>Widescreen</PresentationFormat>
  <Paragraphs>16</Paragraphs>
  <Slides>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vt:i4>
      </vt:variant>
    </vt:vector>
  </HeadingPairs>
  <TitlesOfParts>
    <vt:vector size="7" baseType="lpstr">
      <vt:lpstr>Arial</vt:lpstr>
      <vt:lpstr>Calibri</vt:lpstr>
      <vt:lpstr>Calibri Light</vt:lpstr>
      <vt:lpstr>Office Theme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Vickers, MisChele</cp:lastModifiedBy>
  <cp:revision>7</cp:revision>
  <dcterms:created xsi:type="dcterms:W3CDTF">2020-10-22T18:07:54Z</dcterms:created>
  <dcterms:modified xsi:type="dcterms:W3CDTF">2020-10-22T18:54:35Z</dcterms:modified>
</cp:coreProperties>
</file>