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95" r:id="rId2"/>
    <p:sldId id="292" r:id="rId3"/>
    <p:sldId id="294"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kers, MisChele" initials="VM" lastIdx="2" clrIdx="0">
    <p:extLst>
      <p:ext uri="{19B8F6BF-5375-455C-9EA6-DF929625EA0E}">
        <p15:presenceInfo xmlns:p15="http://schemas.microsoft.com/office/powerpoint/2012/main" userId="S-1-5-21-308308346-1843541130-933701185-604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433" autoAdjust="0"/>
  </p:normalViewPr>
  <p:slideViewPr>
    <p:cSldViewPr snapToGrid="0">
      <p:cViewPr varScale="1">
        <p:scale>
          <a:sx n="99" d="100"/>
          <a:sy n="99" d="100"/>
        </p:scale>
        <p:origin x="234" y="7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2B269C-6F48-4D68-ACB5-D336D4C9259C}" type="datetimeFigureOut">
              <a:rPr lang="en-US" smtClean="0"/>
              <a:t>10/22/2020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36DF3E-EB3C-4BDE-9688-3BA91191642D}" type="slidenum">
              <a:rPr lang="en-US" smtClean="0"/>
              <a:t>‹#›</a:t>
            </a:fld>
            <a:endParaRPr lang="en-US"/>
          </a:p>
        </p:txBody>
      </p:sp>
    </p:spTree>
    <p:extLst>
      <p:ext uri="{BB962C8B-B14F-4D97-AF65-F5344CB8AC3E}">
        <p14:creationId xmlns:p14="http://schemas.microsoft.com/office/powerpoint/2010/main" val="2636181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alabamapublichealth.gov/infectiousdiseases/syndromic-surveillance.html"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alpublichealth.maps.arcgis.com/apps/opsdashboard/index.html#/167c02b55a184c9380cf78b81d4f6b12" TargetMode="External"/><Relationship Id="rId4" Type="http://schemas.openxmlformats.org/officeDocument/2006/relationships/hyperlink" Target="https://alpublichealth.maps.arcgis.com/apps/opsdashboard/index.html#/b585b67ef4074bb2b4443975bf14f77d"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COVID-19 Risk Indicator Dashboard*</a:t>
            </a:r>
          </a:p>
          <a:p>
            <a:r>
              <a:rPr lang="en-US" dirty="0"/>
              <a:t>This dashboard provides data and surveillance information about Coronavirus Disease 2019 (COVID-19) in Alabama. Data used to produce this dashboard is from the Alabama NEDSS Base System (ALNBS), our disease reporting and surveillance system, and the </a:t>
            </a:r>
            <a:r>
              <a:rPr lang="en-US" dirty="0">
                <a:hlinkClick r:id="rId3"/>
              </a:rPr>
              <a:t>Alabama Syndromic Surveillance System (</a:t>
            </a:r>
            <a:r>
              <a:rPr lang="en-US" dirty="0" err="1">
                <a:hlinkClick r:id="rId3"/>
              </a:rPr>
              <a:t>AlaSyS</a:t>
            </a:r>
            <a:r>
              <a:rPr lang="en-US" dirty="0">
                <a:hlinkClick r:id="rId3"/>
              </a:rPr>
              <a:t>)</a:t>
            </a:r>
            <a:r>
              <a:rPr lang="en-US" dirty="0"/>
              <a:t>.</a:t>
            </a:r>
          </a:p>
          <a:p>
            <a:endParaRPr lang="en-US" b="1" dirty="0"/>
          </a:p>
          <a:p>
            <a:r>
              <a:rPr lang="en-US" dirty="0"/>
              <a:t>Alabama Department of Public Health (ADPH) is using data and metrics to make recommendations to assist the Governor's Office, partners, and stakeholders across the state in making decisions about safely reopening Alabama. View our </a:t>
            </a:r>
            <a:r>
              <a:rPr lang="en-US" dirty="0">
                <a:hlinkClick r:id="rId4"/>
              </a:rPr>
              <a:t>COVID-19 Risk Indicator Dashboard</a:t>
            </a:r>
            <a:r>
              <a:rPr lang="en-US" dirty="0"/>
              <a:t> (</a:t>
            </a:r>
            <a:r>
              <a:rPr lang="en-US" dirty="0">
                <a:hlinkClick r:id="rId5"/>
              </a:rPr>
              <a:t>Mobile Version</a:t>
            </a:r>
            <a:r>
              <a:rPr lang="en-US" dirty="0"/>
              <a:t>). </a:t>
            </a:r>
          </a:p>
          <a:p>
            <a:endParaRPr lang="en-US" dirty="0"/>
          </a:p>
          <a:p>
            <a:r>
              <a:rPr lang="en-US" dirty="0"/>
              <a:t>*Site Accessed  on October 22, 2020</a:t>
            </a:r>
          </a:p>
        </p:txBody>
      </p:sp>
      <p:sp>
        <p:nvSpPr>
          <p:cNvPr id="4" name="Slide Number Placeholder 3"/>
          <p:cNvSpPr>
            <a:spLocks noGrp="1"/>
          </p:cNvSpPr>
          <p:nvPr>
            <p:ph type="sldNum" sz="quarter" idx="5"/>
          </p:nvPr>
        </p:nvSpPr>
        <p:spPr/>
        <p:txBody>
          <a:bodyPr/>
          <a:lstStyle/>
          <a:p>
            <a:fld id="{D836DF3E-EB3C-4BDE-9688-3BA91191642D}" type="slidenum">
              <a:rPr lang="en-US" smtClean="0"/>
              <a:t>1</a:t>
            </a:fld>
            <a:endParaRPr lang="en-US"/>
          </a:p>
        </p:txBody>
      </p:sp>
    </p:spTree>
    <p:extLst>
      <p:ext uri="{BB962C8B-B14F-4D97-AF65-F5344CB8AC3E}">
        <p14:creationId xmlns:p14="http://schemas.microsoft.com/office/powerpoint/2010/main" val="611680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we Glean at a Glance?</a:t>
            </a:r>
          </a:p>
          <a:p>
            <a:endParaRPr lang="en-US" dirty="0"/>
          </a:p>
          <a:p>
            <a:pPr marL="171450" indent="-171450">
              <a:buFont typeface="Arial" panose="020B0604020202020204" pitchFamily="34" charset="0"/>
              <a:buChar char="•"/>
            </a:pPr>
            <a:r>
              <a:rPr lang="en-US" dirty="0"/>
              <a:t>Public Health District Counts and the general trend by district.</a:t>
            </a:r>
          </a:p>
          <a:p>
            <a:pPr marL="171450" indent="-171450">
              <a:buFont typeface="Arial" panose="020B0604020202020204" pitchFamily="34" charset="0"/>
              <a:buChar char="•"/>
            </a:pPr>
            <a:r>
              <a:rPr lang="en-US" dirty="0"/>
              <a:t>Clear spike in CLI observation occurring after the first positive COVID-19 was identified</a:t>
            </a:r>
          </a:p>
          <a:p>
            <a:pPr marL="171450" indent="-171450">
              <a:buFont typeface="Arial" panose="020B0604020202020204" pitchFamily="34" charset="0"/>
              <a:buChar char="•"/>
            </a:pPr>
            <a:r>
              <a:rPr lang="en-US" dirty="0"/>
              <a:t>Possible cases of COVID-19 circulating prior to the identification of the 1st positive case.</a:t>
            </a:r>
          </a:p>
        </p:txBody>
      </p:sp>
      <p:sp>
        <p:nvSpPr>
          <p:cNvPr id="4" name="Slide Number Placeholder 3"/>
          <p:cNvSpPr>
            <a:spLocks noGrp="1"/>
          </p:cNvSpPr>
          <p:nvPr>
            <p:ph type="sldNum" sz="quarter" idx="5"/>
          </p:nvPr>
        </p:nvSpPr>
        <p:spPr/>
        <p:txBody>
          <a:bodyPr/>
          <a:lstStyle/>
          <a:p>
            <a:fld id="{D836DF3E-EB3C-4BDE-9688-3BA91191642D}" type="slidenum">
              <a:rPr lang="en-US" smtClean="0"/>
              <a:t>2</a:t>
            </a:fld>
            <a:endParaRPr lang="en-US"/>
          </a:p>
        </p:txBody>
      </p:sp>
    </p:spTree>
    <p:extLst>
      <p:ext uri="{BB962C8B-B14F-4D97-AF65-F5344CB8AC3E}">
        <p14:creationId xmlns:p14="http://schemas.microsoft.com/office/powerpoint/2010/main" val="1963956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we Glean at a Glance?</a:t>
            </a:r>
          </a:p>
          <a:p>
            <a:endParaRPr lang="en-US" dirty="0"/>
          </a:p>
          <a:p>
            <a:r>
              <a:rPr lang="en-US" dirty="0"/>
              <a:t>We can quickly determine which counties have the largest populations and which have the smallest. We can reasonably suggest  that there is a positive linear relationship between the Total number of CLI in a county and the Population of a county.  Gray Line is the state average.</a:t>
            </a:r>
          </a:p>
          <a:p>
            <a:endParaRPr lang="en-US" dirty="0"/>
          </a:p>
          <a:p>
            <a:r>
              <a:rPr lang="en-US" dirty="0"/>
              <a:t>We can see a clear relationship between CLI totals and population size. A county falling on the gray line has the same CLI rate as state average. The eight Public Health Districts are denoted with color. We can see how most East Central District have CLI rates above the state average.</a:t>
            </a:r>
          </a:p>
        </p:txBody>
      </p:sp>
      <p:sp>
        <p:nvSpPr>
          <p:cNvPr id="4" name="Slide Number Placeholder 3"/>
          <p:cNvSpPr>
            <a:spLocks noGrp="1"/>
          </p:cNvSpPr>
          <p:nvPr>
            <p:ph type="sldNum" sz="quarter" idx="5"/>
          </p:nvPr>
        </p:nvSpPr>
        <p:spPr/>
        <p:txBody>
          <a:bodyPr/>
          <a:lstStyle/>
          <a:p>
            <a:fld id="{D836DF3E-EB3C-4BDE-9688-3BA91191642D}" type="slidenum">
              <a:rPr lang="en-US" smtClean="0"/>
              <a:t>3</a:t>
            </a:fld>
            <a:endParaRPr lang="en-US"/>
          </a:p>
        </p:txBody>
      </p:sp>
    </p:spTree>
    <p:extLst>
      <p:ext uri="{BB962C8B-B14F-4D97-AF65-F5344CB8AC3E}">
        <p14:creationId xmlns:p14="http://schemas.microsoft.com/office/powerpoint/2010/main" val="1604454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A6E6-075E-4828-AF88-09BD0A7425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3800DB-487B-4E23-AC0B-90C9ED4E10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4DF5B1-3694-42A9-866E-9F1FF6CF0C01}"/>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54718E67-8162-4BE0-9B01-22B89A120A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568B9D-A8C9-40C5-85B0-14F435F39C81}"/>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896738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4D5D7-9AEB-44F2-8A04-0694BE1520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CE933F-693D-4770-8DC4-A5A086AC8AC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A7849A-1CE6-4F5C-95D7-EA8DA5EE5551}"/>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39FE1FD0-B95E-4CF6-9A27-0F91F96DA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6123BE-5891-49D6-A758-867A98F38D77}"/>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2359722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5FC7-1BEA-438E-A0A7-88FF551122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D5F5C0-417B-4A28-8AE9-A79AC74A62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4BC6257-C490-4059-9E97-16E46673C65A}"/>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7A4051CD-74EC-43C1-9F21-D33BD297FC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C95141-29DC-41BA-BE25-E899055F3178}"/>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694532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4FC21-AE04-4050-80E6-D9DCA4B50C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85F7E-EF45-48F7-9E54-C6806D0E963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24501F-6ED5-4112-B037-D3E9F8CF2C8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61E48C-176E-4E60-8CB3-5425169963CD}"/>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6" name="Footer Placeholder 5">
            <a:extLst>
              <a:ext uri="{FF2B5EF4-FFF2-40B4-BE49-F238E27FC236}">
                <a16:creationId xmlns:a16="http://schemas.microsoft.com/office/drawing/2014/main" id="{5852202B-C929-4B39-AF47-D17C38F868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EEEBF3-930A-4A23-810D-C1880E7A6D29}"/>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1723384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48E08-A828-430D-B8A6-7302E570A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FF5402-465C-4E68-BF7E-BFE1177B55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69B917D-5EC9-44FC-B8A7-9ADF4ADC4FA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DCF5D4-E55C-42FF-A7E5-2466DE35B8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7579A7F-77F4-4169-8D51-21234419984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735923-3BB5-4F33-8E76-56665E95B55A}"/>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8" name="Footer Placeholder 7">
            <a:extLst>
              <a:ext uri="{FF2B5EF4-FFF2-40B4-BE49-F238E27FC236}">
                <a16:creationId xmlns:a16="http://schemas.microsoft.com/office/drawing/2014/main" id="{FA43FC79-7089-4373-88DC-12501E7820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E0BEB1-B009-47B7-B159-DE05E615E710}"/>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241972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FFCC-78CC-4E9D-A277-8230F27334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4CEFE7-D923-48C1-B2FE-8110829C69E3}"/>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4" name="Footer Placeholder 3">
            <a:extLst>
              <a:ext uri="{FF2B5EF4-FFF2-40B4-BE49-F238E27FC236}">
                <a16:creationId xmlns:a16="http://schemas.microsoft.com/office/drawing/2014/main" id="{A68F91C9-7841-4F7B-8F24-B5FF45B5B3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896739-CF17-4867-A5ED-317AD19F5A3B}"/>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953114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8942B-5ECF-4556-91C2-496E4C52EF8A}"/>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3" name="Footer Placeholder 2">
            <a:extLst>
              <a:ext uri="{FF2B5EF4-FFF2-40B4-BE49-F238E27FC236}">
                <a16:creationId xmlns:a16="http://schemas.microsoft.com/office/drawing/2014/main" id="{3E1589EF-E9AD-45F7-BFBE-6F8AD35703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18E0FA-5424-403C-8462-1B7C301C65D8}"/>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4246240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27A56-C315-441C-9002-DFD599AED2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F57D9A-8037-4B31-951B-4675ADA693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63141B-5121-4179-B3F6-5295691222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A60C32E-3427-4696-A55A-56886EA24AEB}"/>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6" name="Footer Placeholder 5">
            <a:extLst>
              <a:ext uri="{FF2B5EF4-FFF2-40B4-BE49-F238E27FC236}">
                <a16:creationId xmlns:a16="http://schemas.microsoft.com/office/drawing/2014/main" id="{7DDFE526-7D20-4EC0-9624-E779812957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AA82D7-E462-4060-85D6-85CF55540155}"/>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3830305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E919B-BF68-4590-8CA9-A51BAC0F75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4BC1AA-5C68-47DC-BBF0-1E309865E5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81A636-7F9C-43EC-B2F2-6FB3323CB7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19410E-A050-4AA2-BC89-EF52EB1C34F6}"/>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6" name="Footer Placeholder 5">
            <a:extLst>
              <a:ext uri="{FF2B5EF4-FFF2-40B4-BE49-F238E27FC236}">
                <a16:creationId xmlns:a16="http://schemas.microsoft.com/office/drawing/2014/main" id="{B0C23AB0-18A5-4589-926D-C00F68CFEA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54EE52-EECA-4C6E-83E9-6382044D356C}"/>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1609688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536FE-B6CA-4D45-A719-6B51F3FF6D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B9388C-63B0-4DA8-97D0-BEEDCF401C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9BDB0-2A2B-43AC-965A-A9E7E7F741CD}"/>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B67DA7C3-2A5B-4BED-A540-9136486CC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5888E8-31D6-4E51-9228-0D6066FED555}"/>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3471160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D010CA-6776-433E-8E25-97899E0828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391E6E-3CF5-4535-B37E-E30058EA284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6ADEE3-AAA7-4846-8EC6-84B1537C1D74}"/>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001DABD6-6E60-4895-89B1-3604A484D2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A4D314-6D1C-4A42-A445-B77646B2B295}"/>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4195526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3F6010-77C4-45FE-968C-712199A585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9B1B2C-5D5F-46D9-92F5-ECDF2816A1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334894-C6F5-46F1-BAA2-AFEA88E68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975B1C84-4663-4022-BBEA-7667FEBCF3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2820DA-1F3A-421F-A770-A6347089E3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3D32D-F1BC-4E9C-97E1-36CFF5B22341}" type="slidenum">
              <a:rPr lang="en-US" smtClean="0"/>
              <a:t>‹#›</a:t>
            </a:fld>
            <a:endParaRPr lang="en-US"/>
          </a:p>
        </p:txBody>
      </p:sp>
    </p:spTree>
    <p:extLst>
      <p:ext uri="{BB962C8B-B14F-4D97-AF65-F5344CB8AC3E}">
        <p14:creationId xmlns:p14="http://schemas.microsoft.com/office/powerpoint/2010/main" val="1904852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Content Placeholder 8">
            <a:extLst>
              <a:ext uri="{FF2B5EF4-FFF2-40B4-BE49-F238E27FC236}">
                <a16:creationId xmlns:a16="http://schemas.microsoft.com/office/drawing/2014/main" id="{7A54353E-31D6-4D80-AB38-F43C1C3FF40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89" r="1" b="1"/>
          <a:stretch/>
        </p:blipFill>
        <p:spPr>
          <a:xfrm>
            <a:off x="196850" y="173518"/>
            <a:ext cx="11798300" cy="6512763"/>
          </a:xfrm>
          <a:prstGeom prst="rect">
            <a:avLst/>
          </a:prstGeom>
        </p:spPr>
      </p:pic>
    </p:spTree>
    <p:extLst>
      <p:ext uri="{BB962C8B-B14F-4D97-AF65-F5344CB8AC3E}">
        <p14:creationId xmlns:p14="http://schemas.microsoft.com/office/powerpoint/2010/main" val="840452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slide37">
            <a:extLst>
              <a:ext uri="{FF2B5EF4-FFF2-40B4-BE49-F238E27FC236}">
                <a16:creationId xmlns:a16="http://schemas.microsoft.com/office/drawing/2014/main" id="{D1E61FE4-6F7E-46EC-8243-C20882C04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629" y="0"/>
            <a:ext cx="11877575" cy="6858000"/>
          </a:xfrm>
          <a:prstGeom prst="rect">
            <a:avLst/>
          </a:prstGeom>
        </p:spPr>
      </p:pic>
    </p:spTree>
    <p:extLst>
      <p:ext uri="{BB962C8B-B14F-4D97-AF65-F5344CB8AC3E}">
        <p14:creationId xmlns:p14="http://schemas.microsoft.com/office/powerpoint/2010/main" val="95992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slide39">
            <a:extLst>
              <a:ext uri="{FF2B5EF4-FFF2-40B4-BE49-F238E27FC236}">
                <a16:creationId xmlns:a16="http://schemas.microsoft.com/office/drawing/2014/main" id="{563CF72A-C14F-47CE-B347-4DA91D4C6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883" y="0"/>
            <a:ext cx="11280809" cy="6858000"/>
          </a:xfrm>
          <a:prstGeom prst="rect">
            <a:avLst/>
          </a:prstGeom>
        </p:spPr>
      </p:pic>
    </p:spTree>
    <p:extLst>
      <p:ext uri="{BB962C8B-B14F-4D97-AF65-F5344CB8AC3E}">
        <p14:creationId xmlns:p14="http://schemas.microsoft.com/office/powerpoint/2010/main" val="95992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210</Words>
  <Application>Microsoft Office PowerPoint</Application>
  <PresentationFormat>Widescreen</PresentationFormat>
  <Paragraphs>19</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Vickers, MisChele</dc:creator>
  <cp:lastModifiedBy>Vickers, MisChele</cp:lastModifiedBy>
  <cp:revision>4</cp:revision>
  <dcterms:created xsi:type="dcterms:W3CDTF">2020-10-22T15:45:08Z</dcterms:created>
  <dcterms:modified xsi:type="dcterms:W3CDTF">2020-10-22T16:11:47Z</dcterms:modified>
</cp:coreProperties>
</file>