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96" r:id="rId4"/>
  </p:sldMasterIdLst>
  <p:notesMasterIdLst>
    <p:notesMasterId r:id="rId48"/>
  </p:notesMasterIdLst>
  <p:sldIdLst>
    <p:sldId id="277" r:id="rId5"/>
    <p:sldId id="278" r:id="rId6"/>
    <p:sldId id="279" r:id="rId7"/>
    <p:sldId id="312" r:id="rId8"/>
    <p:sldId id="305" r:id="rId9"/>
    <p:sldId id="280" r:id="rId10"/>
    <p:sldId id="281" r:id="rId11"/>
    <p:sldId id="306" r:id="rId12"/>
    <p:sldId id="310" r:id="rId13"/>
    <p:sldId id="283" r:id="rId14"/>
    <p:sldId id="284" r:id="rId15"/>
    <p:sldId id="307" r:id="rId16"/>
    <p:sldId id="311" r:id="rId17"/>
    <p:sldId id="308" r:id="rId18"/>
    <p:sldId id="285" r:id="rId19"/>
    <p:sldId id="286" r:id="rId20"/>
    <p:sldId id="287" r:id="rId21"/>
    <p:sldId id="288" r:id="rId22"/>
    <p:sldId id="289" r:id="rId23"/>
    <p:sldId id="290" r:id="rId24"/>
    <p:sldId id="292" r:id="rId25"/>
    <p:sldId id="293" r:id="rId26"/>
    <p:sldId id="294" r:id="rId27"/>
    <p:sldId id="295" r:id="rId28"/>
    <p:sldId id="296" r:id="rId29"/>
    <p:sldId id="297" r:id="rId30"/>
    <p:sldId id="298" r:id="rId31"/>
    <p:sldId id="300" r:id="rId32"/>
    <p:sldId id="313" r:id="rId33"/>
    <p:sldId id="314" r:id="rId34"/>
    <p:sldId id="324" r:id="rId35"/>
    <p:sldId id="325" r:id="rId36"/>
    <p:sldId id="326" r:id="rId37"/>
    <p:sldId id="327" r:id="rId38"/>
    <p:sldId id="328" r:id="rId39"/>
    <p:sldId id="320" r:id="rId40"/>
    <p:sldId id="322" r:id="rId41"/>
    <p:sldId id="323" r:id="rId42"/>
    <p:sldId id="302" r:id="rId43"/>
    <p:sldId id="303" r:id="rId44"/>
    <p:sldId id="309" r:id="rId45"/>
    <p:sldId id="304" r:id="rId46"/>
    <p:sldId id="260" r:id="rId47"/>
  </p:sldIdLst>
  <p:sldSz cx="9144000" cy="6858000" type="screen4x3"/>
  <p:notesSz cx="6858000" cy="9144000"/>
  <p:embeddedFontLst>
    <p:embeddedFont>
      <p:font typeface="Avenir" panose="020B0604020202020204"/>
      <p:regular r:id="rId49"/>
      <p:bold r:id="rId50"/>
    </p:embeddedFont>
    <p:embeddedFont>
      <p:font typeface="Avenir LT 45 Book" panose="020B0604020202020204" charset="0"/>
      <p:regular r:id="rId51"/>
      <p:italic r:id="rId52"/>
    </p:embeddedFont>
    <p:embeddedFont>
      <p:font typeface="Calibri" panose="020F0502020204030204" pitchFamily="34" charset="0"/>
      <p:regular r:id="rId53"/>
      <p:bold r:id="rId54"/>
      <p:italic r:id="rId55"/>
      <p:boldItalic r:id="rId56"/>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DECB1F6-7E4A-78D4-4463-89D94A68B260}" name="Megan Wigginton" initials="MW" userId="S::mwigginton@cste.org::78a53a0c-8147-4324-aeb2-48962c8e1a8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2754"/>
    <a:srgbClr val="101957"/>
    <a:srgbClr val="585543"/>
    <a:srgbClr val="E5E5E6"/>
    <a:srgbClr val="7DAED3"/>
    <a:srgbClr val="858C93"/>
    <a:srgbClr val="1B3473"/>
    <a:srgbClr val="F5D232"/>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96028EF-DEC6-4BDC-B4F7-963F5B906C27}" v="1" dt="2021-11-16T13:17:12.40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578" autoAdjust="0"/>
    <p:restoredTop sz="67485" autoAdjust="0"/>
  </p:normalViewPr>
  <p:slideViewPr>
    <p:cSldViewPr snapToGrid="0" snapToObjects="1">
      <p:cViewPr varScale="1">
        <p:scale>
          <a:sx n="75" d="100"/>
          <a:sy n="75" d="100"/>
        </p:scale>
        <p:origin x="2292" y="84"/>
      </p:cViewPr>
      <p:guideLst>
        <p:guide orient="horz" pos="2160"/>
        <p:guide pos="288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font" Target="fonts/font2.fntdata"/><Relationship Id="rId55" Type="http://schemas.openxmlformats.org/officeDocument/2006/relationships/font" Target="fonts/font7.fntdata"/><Relationship Id="rId63"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font" Target="fonts/font6.fntdata"/><Relationship Id="rId62"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font" Target="fonts/font5.fntdata"/><Relationship Id="rId58"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font" Target="fonts/font1.fntdata"/><Relationship Id="rId57" Type="http://schemas.openxmlformats.org/officeDocument/2006/relationships/presProps" Target="presProps.xml"/><Relationship Id="rId61"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font" Target="fonts/font4.fntdata"/><Relationship Id="rId6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notesMaster" Target="notesMasters/notesMaster1.xml"/><Relationship Id="rId56" Type="http://schemas.openxmlformats.org/officeDocument/2006/relationships/font" Target="fonts/font8.fntdata"/><Relationship Id="rId8" Type="http://schemas.openxmlformats.org/officeDocument/2006/relationships/slide" Target="slides/slide4.xml"/><Relationship Id="rId51" Type="http://schemas.openxmlformats.org/officeDocument/2006/relationships/font" Target="fonts/font3.fntdata"/><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gan Wigginton" userId="S::mwigginton@cste.org::78a53a0c-8147-4324-aeb2-48962c8e1a86" providerId="AD" clId="Web-{FB5A1A04-2B3E-E8C0-7AFA-CB216E736A5E}"/>
    <pc:docChg chg="modSld">
      <pc:chgData name="Megan Wigginton" userId="S::mwigginton@cste.org::78a53a0c-8147-4324-aeb2-48962c8e1a86" providerId="AD" clId="Web-{FB5A1A04-2B3E-E8C0-7AFA-CB216E736A5E}" dt="2021-11-12T17:52:37.920" v="5" actId="20577"/>
      <pc:docMkLst>
        <pc:docMk/>
      </pc:docMkLst>
      <pc:sldChg chg="modSp">
        <pc:chgData name="Megan Wigginton" userId="S::mwigginton@cste.org::78a53a0c-8147-4324-aeb2-48962c8e1a86" providerId="AD" clId="Web-{FB5A1A04-2B3E-E8C0-7AFA-CB216E736A5E}" dt="2021-11-12T17:52:37.920" v="5" actId="20577"/>
        <pc:sldMkLst>
          <pc:docMk/>
          <pc:sldMk cId="1474917181" sldId="281"/>
        </pc:sldMkLst>
        <pc:spChg chg="mod">
          <ac:chgData name="Megan Wigginton" userId="S::mwigginton@cste.org::78a53a0c-8147-4324-aeb2-48962c8e1a86" providerId="AD" clId="Web-{FB5A1A04-2B3E-E8C0-7AFA-CB216E736A5E}" dt="2021-11-12T17:52:37.920" v="5" actId="20577"/>
          <ac:spMkLst>
            <pc:docMk/>
            <pc:sldMk cId="1474917181" sldId="281"/>
            <ac:spMk id="3" creationId="{00000000-0000-0000-0000-000000000000}"/>
          </ac:spMkLst>
        </pc:spChg>
      </pc:sldChg>
    </pc:docChg>
  </pc:docChgLst>
  <pc:docChgLst>
    <pc:chgData name="Symone Richardson" userId="S::srichardson@cste.org::dda555fc-9121-4fb6-b948-406397d109d2" providerId="AD" clId="Web-{1484B9D4-E1E4-896E-0123-E55D91A1580C}"/>
    <pc:docChg chg="modSld">
      <pc:chgData name="Symone Richardson" userId="S::srichardson@cste.org::dda555fc-9121-4fb6-b948-406397d109d2" providerId="AD" clId="Web-{1484B9D4-E1E4-896E-0123-E55D91A1580C}" dt="2020-10-21T15:21:48.053" v="177"/>
      <pc:docMkLst>
        <pc:docMk/>
      </pc:docMkLst>
      <pc:sldChg chg="modNotes">
        <pc:chgData name="Symone Richardson" userId="S::srichardson@cste.org::dda555fc-9121-4fb6-b948-406397d109d2" providerId="AD" clId="Web-{1484B9D4-E1E4-896E-0123-E55D91A1580C}" dt="2020-10-21T14:08:25.328" v="151"/>
        <pc:sldMkLst>
          <pc:docMk/>
          <pc:sldMk cId="3023046073" sldId="278"/>
        </pc:sldMkLst>
      </pc:sldChg>
      <pc:sldChg chg="modNotes">
        <pc:chgData name="Symone Richardson" userId="S::srichardson@cste.org::dda555fc-9121-4fb6-b948-406397d109d2" providerId="AD" clId="Web-{1484B9D4-E1E4-896E-0123-E55D91A1580C}" dt="2020-10-21T15:21:48.053" v="177"/>
        <pc:sldMkLst>
          <pc:docMk/>
          <pc:sldMk cId="4253488012" sldId="280"/>
        </pc:sldMkLst>
      </pc:sldChg>
      <pc:sldChg chg="modNotes">
        <pc:chgData name="Symone Richardson" userId="S::srichardson@cste.org::dda555fc-9121-4fb6-b948-406397d109d2" providerId="AD" clId="Web-{1484B9D4-E1E4-896E-0123-E55D91A1580C}" dt="2020-10-21T15:21:27.334" v="169"/>
        <pc:sldMkLst>
          <pc:docMk/>
          <pc:sldMk cId="1727725916" sldId="305"/>
        </pc:sldMkLst>
      </pc:sldChg>
    </pc:docChg>
  </pc:docChgLst>
  <pc:docChgLst>
    <pc:chgData name="Megan Wigginton" userId="S::mwigginton@cste.org::78a53a0c-8147-4324-aeb2-48962c8e1a86" providerId="AD" clId="Web-{18804DA4-E968-E056-FBD6-59CDFE879FE4}"/>
    <pc:docChg chg="modSld">
      <pc:chgData name="Megan Wigginton" userId="S::mwigginton@cste.org::78a53a0c-8147-4324-aeb2-48962c8e1a86" providerId="AD" clId="Web-{18804DA4-E968-E056-FBD6-59CDFE879FE4}" dt="2021-11-08T19:12:45.672" v="3" actId="20577"/>
      <pc:docMkLst>
        <pc:docMk/>
      </pc:docMkLst>
      <pc:sldChg chg="modSp">
        <pc:chgData name="Megan Wigginton" userId="S::mwigginton@cste.org::78a53a0c-8147-4324-aeb2-48962c8e1a86" providerId="AD" clId="Web-{18804DA4-E968-E056-FBD6-59CDFE879FE4}" dt="2021-11-08T19:12:45.672" v="3" actId="20577"/>
        <pc:sldMkLst>
          <pc:docMk/>
          <pc:sldMk cId="1474917181" sldId="281"/>
        </pc:sldMkLst>
        <pc:spChg chg="mod">
          <ac:chgData name="Megan Wigginton" userId="S::mwigginton@cste.org::78a53a0c-8147-4324-aeb2-48962c8e1a86" providerId="AD" clId="Web-{18804DA4-E968-E056-FBD6-59CDFE879FE4}" dt="2021-11-08T19:12:45.672" v="3" actId="20577"/>
          <ac:spMkLst>
            <pc:docMk/>
            <pc:sldMk cId="1474917181" sldId="281"/>
            <ac:spMk id="3" creationId="{00000000-0000-0000-0000-000000000000}"/>
          </ac:spMkLst>
        </pc:spChg>
      </pc:sldChg>
    </pc:docChg>
  </pc:docChgLst>
  <pc:docChgLst>
    <pc:chgData name="Sarah Auer" userId="0e2e83d2-9298-44d3-b75a-967520cb20f7" providerId="ADAL" clId="{496028EF-DEC6-4BDC-B4F7-963F5B906C27}"/>
    <pc:docChg chg="custSel modSld sldOrd">
      <pc:chgData name="Sarah Auer" userId="0e2e83d2-9298-44d3-b75a-967520cb20f7" providerId="ADAL" clId="{496028EF-DEC6-4BDC-B4F7-963F5B906C27}" dt="2021-11-16T17:05:01.116" v="96" actId="20577"/>
      <pc:docMkLst>
        <pc:docMk/>
      </pc:docMkLst>
      <pc:sldChg chg="modNotesTx">
        <pc:chgData name="Sarah Auer" userId="0e2e83d2-9298-44d3-b75a-967520cb20f7" providerId="ADAL" clId="{496028EF-DEC6-4BDC-B4F7-963F5B906C27}" dt="2021-11-16T13:18:14.507" v="12" actId="20577"/>
        <pc:sldMkLst>
          <pc:docMk/>
          <pc:sldMk cId="3164158178" sldId="277"/>
        </pc:sldMkLst>
      </pc:sldChg>
      <pc:sldChg chg="addSp delSp modSp mod delCm modNotesTx">
        <pc:chgData name="Sarah Auer" userId="0e2e83d2-9298-44d3-b75a-967520cb20f7" providerId="ADAL" clId="{496028EF-DEC6-4BDC-B4F7-963F5B906C27}" dt="2021-11-16T13:18:17.069" v="13" actId="20577"/>
        <pc:sldMkLst>
          <pc:docMk/>
          <pc:sldMk cId="3023046073" sldId="278"/>
        </pc:sldMkLst>
        <pc:picChg chg="add mod">
          <ac:chgData name="Sarah Auer" userId="0e2e83d2-9298-44d3-b75a-967520cb20f7" providerId="ADAL" clId="{496028EF-DEC6-4BDC-B4F7-963F5B906C27}" dt="2021-11-16T13:17:41.954" v="10" actId="1076"/>
          <ac:picMkLst>
            <pc:docMk/>
            <pc:sldMk cId="3023046073" sldId="278"/>
            <ac:picMk id="7" creationId="{5F59CA98-63AF-454C-90BC-6726C75FD65C}"/>
          </ac:picMkLst>
        </pc:picChg>
        <pc:picChg chg="del">
          <ac:chgData name="Sarah Auer" userId="0e2e83d2-9298-44d3-b75a-967520cb20f7" providerId="ADAL" clId="{496028EF-DEC6-4BDC-B4F7-963F5B906C27}" dt="2021-11-16T13:16:54.031" v="0" actId="478"/>
          <ac:picMkLst>
            <pc:docMk/>
            <pc:sldMk cId="3023046073" sldId="278"/>
            <ac:picMk id="11" creationId="{9A7BCA5B-3F48-456F-9840-A36EEB91C17D}"/>
          </ac:picMkLst>
        </pc:picChg>
      </pc:sldChg>
      <pc:sldChg chg="modSp mod">
        <pc:chgData name="Sarah Auer" userId="0e2e83d2-9298-44d3-b75a-967520cb20f7" providerId="ADAL" clId="{496028EF-DEC6-4BDC-B4F7-963F5B906C27}" dt="2021-11-16T17:05:01.116" v="96" actId="20577"/>
        <pc:sldMkLst>
          <pc:docMk/>
          <pc:sldMk cId="1474917181" sldId="281"/>
        </pc:sldMkLst>
        <pc:spChg chg="mod">
          <ac:chgData name="Sarah Auer" userId="0e2e83d2-9298-44d3-b75a-967520cb20f7" providerId="ADAL" clId="{496028EF-DEC6-4BDC-B4F7-963F5B906C27}" dt="2021-11-16T17:05:01.116" v="96" actId="20577"/>
          <ac:spMkLst>
            <pc:docMk/>
            <pc:sldMk cId="1474917181" sldId="281"/>
            <ac:spMk id="3" creationId="{00000000-0000-0000-0000-000000000000}"/>
          </ac:spMkLst>
        </pc:spChg>
      </pc:sldChg>
      <pc:sldChg chg="modSp mod">
        <pc:chgData name="Sarah Auer" userId="0e2e83d2-9298-44d3-b75a-967520cb20f7" providerId="ADAL" clId="{496028EF-DEC6-4BDC-B4F7-963F5B906C27}" dt="2021-11-16T16:04:28.187" v="94" actId="27107"/>
        <pc:sldMkLst>
          <pc:docMk/>
          <pc:sldMk cId="3767475885" sldId="310"/>
        </pc:sldMkLst>
        <pc:spChg chg="mod">
          <ac:chgData name="Sarah Auer" userId="0e2e83d2-9298-44d3-b75a-967520cb20f7" providerId="ADAL" clId="{496028EF-DEC6-4BDC-B4F7-963F5B906C27}" dt="2021-11-16T16:04:28.187" v="94" actId="27107"/>
          <ac:spMkLst>
            <pc:docMk/>
            <pc:sldMk cId="3767475885" sldId="310"/>
            <ac:spMk id="3" creationId="{00000000-0000-0000-0000-000000000000}"/>
          </ac:spMkLst>
        </pc:spChg>
      </pc:sldChg>
      <pc:sldChg chg="ord">
        <pc:chgData name="Sarah Auer" userId="0e2e83d2-9298-44d3-b75a-967520cb20f7" providerId="ADAL" clId="{496028EF-DEC6-4BDC-B4F7-963F5B906C27}" dt="2021-11-16T13:21:58.745" v="47"/>
        <pc:sldMkLst>
          <pc:docMk/>
          <pc:sldMk cId="302933896" sldId="313"/>
        </pc:sldMkLst>
      </pc:sldChg>
    </pc:docChg>
  </pc:docChgLst>
  <pc:docChgLst>
    <pc:chgData name="Symone Richardson" userId="S::srichardson@cste.org::dda555fc-9121-4fb6-b948-406397d109d2" providerId="AD" clId="Web-{A6F5DF00-F6C8-7379-A4E1-ADC5444B709E}"/>
    <pc:docChg chg="modSld">
      <pc:chgData name="Symone Richardson" userId="S::srichardson@cste.org::dda555fc-9121-4fb6-b948-406397d109d2" providerId="AD" clId="Web-{A6F5DF00-F6C8-7379-A4E1-ADC5444B709E}" dt="2020-10-15T17:01:52.527" v="145"/>
      <pc:docMkLst>
        <pc:docMk/>
      </pc:docMkLst>
      <pc:sldChg chg="modNotes">
        <pc:chgData name="Symone Richardson" userId="S::srichardson@cste.org::dda555fc-9121-4fb6-b948-406397d109d2" providerId="AD" clId="Web-{A6F5DF00-F6C8-7379-A4E1-ADC5444B709E}" dt="2020-10-15T16:48:43.658" v="5"/>
        <pc:sldMkLst>
          <pc:docMk/>
          <pc:sldMk cId="1474917181" sldId="281"/>
        </pc:sldMkLst>
      </pc:sldChg>
      <pc:sldChg chg="modNotes">
        <pc:chgData name="Symone Richardson" userId="S::srichardson@cste.org::dda555fc-9121-4fb6-b948-406397d109d2" providerId="AD" clId="Web-{A6F5DF00-F6C8-7379-A4E1-ADC5444B709E}" dt="2020-10-15T16:52:03.734" v="30"/>
        <pc:sldMkLst>
          <pc:docMk/>
          <pc:sldMk cId="377375445" sldId="284"/>
        </pc:sldMkLst>
      </pc:sldChg>
      <pc:sldChg chg="modNotes">
        <pc:chgData name="Symone Richardson" userId="S::srichardson@cste.org::dda555fc-9121-4fb6-b948-406397d109d2" providerId="AD" clId="Web-{A6F5DF00-F6C8-7379-A4E1-ADC5444B709E}" dt="2020-10-15T16:59:38.543" v="142"/>
        <pc:sldMkLst>
          <pc:docMk/>
          <pc:sldMk cId="1346872298" sldId="286"/>
        </pc:sldMkLst>
      </pc:sldChg>
      <pc:sldChg chg="modNotes">
        <pc:chgData name="Symone Richardson" userId="S::srichardson@cste.org::dda555fc-9121-4fb6-b948-406397d109d2" providerId="AD" clId="Web-{A6F5DF00-F6C8-7379-A4E1-ADC5444B709E}" dt="2020-10-15T17:01:52.527" v="145"/>
        <pc:sldMkLst>
          <pc:docMk/>
          <pc:sldMk cId="1162308558" sldId="302"/>
        </pc:sldMkLst>
      </pc:sldChg>
      <pc:sldChg chg="modNotes">
        <pc:chgData name="Symone Richardson" userId="S::srichardson@cste.org::dda555fc-9121-4fb6-b948-406397d109d2" providerId="AD" clId="Web-{A6F5DF00-F6C8-7379-A4E1-ADC5444B709E}" dt="2020-10-15T16:53:06.593" v="71"/>
        <pc:sldMkLst>
          <pc:docMk/>
          <pc:sldMk cId="2701060539" sldId="307"/>
        </pc:sldMkLst>
      </pc:sldChg>
      <pc:sldChg chg="modNotes">
        <pc:chgData name="Symone Richardson" userId="S::srichardson@cste.org::dda555fc-9121-4fb6-b948-406397d109d2" providerId="AD" clId="Web-{A6F5DF00-F6C8-7379-A4E1-ADC5444B709E}" dt="2020-10-15T16:51:13.438" v="27"/>
        <pc:sldMkLst>
          <pc:docMk/>
          <pc:sldMk cId="3767475885" sldId="310"/>
        </pc:sldMkLst>
      </pc:sldChg>
      <pc:sldChg chg="modNotes">
        <pc:chgData name="Symone Richardson" userId="S::srichardson@cste.org::dda555fc-9121-4fb6-b948-406397d109d2" providerId="AD" clId="Web-{A6F5DF00-F6C8-7379-A4E1-ADC5444B709E}" dt="2020-10-15T16:54:08.858" v="74"/>
        <pc:sldMkLst>
          <pc:docMk/>
          <pc:sldMk cId="302933896" sldId="313"/>
        </pc:sldMkLst>
      </pc:sldChg>
      <pc:sldChg chg="addSp delSp modSp">
        <pc:chgData name="Symone Richardson" userId="S::srichardson@cste.org::dda555fc-9121-4fb6-b948-406397d109d2" providerId="AD" clId="Web-{A6F5DF00-F6C8-7379-A4E1-ADC5444B709E}" dt="2020-10-15T16:56:01.498" v="88" actId="14100"/>
        <pc:sldMkLst>
          <pc:docMk/>
          <pc:sldMk cId="1533624966" sldId="314"/>
        </pc:sldMkLst>
        <pc:picChg chg="add mod">
          <ac:chgData name="Symone Richardson" userId="S::srichardson@cste.org::dda555fc-9121-4fb6-b948-406397d109d2" providerId="AD" clId="Web-{A6F5DF00-F6C8-7379-A4E1-ADC5444B709E}" dt="2020-10-15T16:56:01.498" v="88" actId="14100"/>
          <ac:picMkLst>
            <pc:docMk/>
            <pc:sldMk cId="1533624966" sldId="314"/>
            <ac:picMk id="2" creationId="{B0B3E086-AE82-46AD-A5C0-400B46695BB8}"/>
          </ac:picMkLst>
        </pc:picChg>
        <pc:picChg chg="del">
          <ac:chgData name="Symone Richardson" userId="S::srichardson@cste.org::dda555fc-9121-4fb6-b948-406397d109d2" providerId="AD" clId="Web-{A6F5DF00-F6C8-7379-A4E1-ADC5444B709E}" dt="2020-10-15T16:54:58.592" v="75"/>
          <ac:picMkLst>
            <pc:docMk/>
            <pc:sldMk cId="1533624966" sldId="314"/>
            <ac:picMk id="6" creationId="{D1139CC7-1341-406B-8A99-A22FD0ABFAA9}"/>
          </ac:picMkLst>
        </pc:picChg>
      </pc:sldChg>
      <pc:sldChg chg="modNotes">
        <pc:chgData name="Symone Richardson" userId="S::srichardson@cste.org::dda555fc-9121-4fb6-b948-406397d109d2" providerId="AD" clId="Web-{A6F5DF00-F6C8-7379-A4E1-ADC5444B709E}" dt="2020-10-15T16:58:13.919" v="137"/>
        <pc:sldMkLst>
          <pc:docMk/>
          <pc:sldMk cId="412036965" sldId="315"/>
        </pc:sldMkLst>
      </pc:sldChg>
    </pc:docChg>
  </pc:docChgLst>
  <pc:docChgLst>
    <pc:chgData name="Megan Wigginton" userId="S::mwigginton@cste.org::78a53a0c-8147-4324-aeb2-48962c8e1a86" providerId="AD" clId="Web-{F271BFF7-5771-BF38-80DA-D0AE7AC33F7F}"/>
    <pc:docChg chg="mod modSld">
      <pc:chgData name="Megan Wigginton" userId="S::mwigginton@cste.org::78a53a0c-8147-4324-aeb2-48962c8e1a86" providerId="AD" clId="Web-{F271BFF7-5771-BF38-80DA-D0AE7AC33F7F}" dt="2021-10-26T15:56:11.719" v="68"/>
      <pc:docMkLst>
        <pc:docMk/>
      </pc:docMkLst>
      <pc:sldChg chg="modSp">
        <pc:chgData name="Megan Wigginton" userId="S::mwigginton@cste.org::78a53a0c-8147-4324-aeb2-48962c8e1a86" providerId="AD" clId="Web-{F271BFF7-5771-BF38-80DA-D0AE7AC33F7F}" dt="2021-10-26T15:50:13.788" v="40" actId="20577"/>
        <pc:sldMkLst>
          <pc:docMk/>
          <pc:sldMk cId="2424695383" sldId="260"/>
        </pc:sldMkLst>
        <pc:spChg chg="mod">
          <ac:chgData name="Megan Wigginton" userId="S::mwigginton@cste.org::78a53a0c-8147-4324-aeb2-48962c8e1a86" providerId="AD" clId="Web-{F271BFF7-5771-BF38-80DA-D0AE7AC33F7F}" dt="2021-10-26T15:50:13.788" v="40" actId="20577"/>
          <ac:spMkLst>
            <pc:docMk/>
            <pc:sldMk cId="2424695383" sldId="260"/>
            <ac:spMk id="3" creationId="{00000000-0000-0000-0000-000000000000}"/>
          </ac:spMkLst>
        </pc:spChg>
      </pc:sldChg>
      <pc:sldChg chg="modSp">
        <pc:chgData name="Megan Wigginton" userId="S::mwigginton@cste.org::78a53a0c-8147-4324-aeb2-48962c8e1a86" providerId="AD" clId="Web-{F271BFF7-5771-BF38-80DA-D0AE7AC33F7F}" dt="2021-10-26T15:45:34.860" v="7" actId="20577"/>
        <pc:sldMkLst>
          <pc:docMk/>
          <pc:sldMk cId="3164158178" sldId="277"/>
        </pc:sldMkLst>
        <pc:spChg chg="mod">
          <ac:chgData name="Megan Wigginton" userId="S::mwigginton@cste.org::78a53a0c-8147-4324-aeb2-48962c8e1a86" providerId="AD" clId="Web-{F271BFF7-5771-BF38-80DA-D0AE7AC33F7F}" dt="2021-10-26T15:45:34.860" v="7" actId="20577"/>
          <ac:spMkLst>
            <pc:docMk/>
            <pc:sldMk cId="3164158178" sldId="277"/>
            <ac:spMk id="3" creationId="{00000000-0000-0000-0000-000000000000}"/>
          </ac:spMkLst>
        </pc:spChg>
      </pc:sldChg>
      <pc:sldChg chg="modSp addCm">
        <pc:chgData name="Megan Wigginton" userId="S::mwigginton@cste.org::78a53a0c-8147-4324-aeb2-48962c8e1a86" providerId="AD" clId="Web-{F271BFF7-5771-BF38-80DA-D0AE7AC33F7F}" dt="2021-10-26T15:52:49.339" v="59" actId="20577"/>
        <pc:sldMkLst>
          <pc:docMk/>
          <pc:sldMk cId="3023046073" sldId="278"/>
        </pc:sldMkLst>
        <pc:spChg chg="mod">
          <ac:chgData name="Megan Wigginton" userId="S::mwigginton@cste.org::78a53a0c-8147-4324-aeb2-48962c8e1a86" providerId="AD" clId="Web-{F271BFF7-5771-BF38-80DA-D0AE7AC33F7F}" dt="2021-10-26T15:50:27.898" v="50" actId="20577"/>
          <ac:spMkLst>
            <pc:docMk/>
            <pc:sldMk cId="3023046073" sldId="278"/>
            <ac:spMk id="4" creationId="{00000000-0000-0000-0000-000000000000}"/>
          </ac:spMkLst>
        </pc:spChg>
        <pc:spChg chg="mod">
          <ac:chgData name="Megan Wigginton" userId="S::mwigginton@cste.org::78a53a0c-8147-4324-aeb2-48962c8e1a86" providerId="AD" clId="Web-{F271BFF7-5771-BF38-80DA-D0AE7AC33F7F}" dt="2021-10-26T15:52:49.339" v="59" actId="20577"/>
          <ac:spMkLst>
            <pc:docMk/>
            <pc:sldMk cId="3023046073" sldId="278"/>
            <ac:spMk id="6" creationId="{00000000-0000-0000-0000-000000000000}"/>
          </ac:spMkLst>
        </pc:spChg>
      </pc:sldChg>
      <pc:sldChg chg="modSp addCm delCm modCm">
        <pc:chgData name="Megan Wigginton" userId="S::mwigginton@cste.org::78a53a0c-8147-4324-aeb2-48962c8e1a86" providerId="AD" clId="Web-{F271BFF7-5771-BF38-80DA-D0AE7AC33F7F}" dt="2021-10-26T15:56:11.719" v="68"/>
        <pc:sldMkLst>
          <pc:docMk/>
          <pc:sldMk cId="1474917181" sldId="281"/>
        </pc:sldMkLst>
        <pc:spChg chg="mod">
          <ac:chgData name="Megan Wigginton" userId="S::mwigginton@cste.org::78a53a0c-8147-4324-aeb2-48962c8e1a86" providerId="AD" clId="Web-{F271BFF7-5771-BF38-80DA-D0AE7AC33F7F}" dt="2021-10-26T15:56:00.922" v="66" actId="20577"/>
          <ac:spMkLst>
            <pc:docMk/>
            <pc:sldMk cId="1474917181" sldId="281"/>
            <ac:spMk id="3" creationId="{00000000-0000-0000-0000-000000000000}"/>
          </ac:spMkLst>
        </pc:spChg>
      </pc:sldChg>
      <pc:sldChg chg="modSp">
        <pc:chgData name="Megan Wigginton" userId="S::mwigginton@cste.org::78a53a0c-8147-4324-aeb2-48962c8e1a86" providerId="AD" clId="Web-{F271BFF7-5771-BF38-80DA-D0AE7AC33F7F}" dt="2021-10-26T15:49:51.272" v="35" actId="20577"/>
        <pc:sldMkLst>
          <pc:docMk/>
          <pc:sldMk cId="2654006082" sldId="304"/>
        </pc:sldMkLst>
        <pc:spChg chg="mod">
          <ac:chgData name="Megan Wigginton" userId="S::mwigginton@cste.org::78a53a0c-8147-4324-aeb2-48962c8e1a86" providerId="AD" clId="Web-{F271BFF7-5771-BF38-80DA-D0AE7AC33F7F}" dt="2021-10-26T15:49:51.272" v="35" actId="20577"/>
          <ac:spMkLst>
            <pc:docMk/>
            <pc:sldMk cId="2654006082" sldId="304"/>
            <ac:spMk id="3" creationId="{00000000-0000-0000-0000-000000000000}"/>
          </ac:spMkLst>
        </pc:spChg>
      </pc:sldChg>
    </pc:docChg>
  </pc:docChgLst>
  <pc:docChgLst>
    <pc:chgData name="Megan Wigginton" userId="S::mwigginton@cste.org::78a53a0c-8147-4324-aeb2-48962c8e1a86" providerId="AD" clId="Web-{09532ED0-B293-2B72-9C62-39346A39C4BA}"/>
    <pc:docChg chg="addSld delSld modSld">
      <pc:chgData name="Megan Wigginton" userId="S::mwigginton@cste.org::78a53a0c-8147-4324-aeb2-48962c8e1a86" providerId="AD" clId="Web-{09532ED0-B293-2B72-9C62-39346A39C4BA}" dt="2021-10-29T13:32:43.223" v="71"/>
      <pc:docMkLst>
        <pc:docMk/>
      </pc:docMkLst>
      <pc:sldChg chg="modSp">
        <pc:chgData name="Megan Wigginton" userId="S::mwigginton@cste.org::78a53a0c-8147-4324-aeb2-48962c8e1a86" providerId="AD" clId="Web-{09532ED0-B293-2B72-9C62-39346A39C4BA}" dt="2021-10-29T13:32:43.223" v="71"/>
        <pc:sldMkLst>
          <pc:docMk/>
          <pc:sldMk cId="3023046073" sldId="278"/>
        </pc:sldMkLst>
        <pc:picChg chg="mod">
          <ac:chgData name="Megan Wigginton" userId="S::mwigginton@cste.org::78a53a0c-8147-4324-aeb2-48962c8e1a86" providerId="AD" clId="Web-{09532ED0-B293-2B72-9C62-39346A39C4BA}" dt="2021-10-29T13:32:43.223" v="71"/>
          <ac:picMkLst>
            <pc:docMk/>
            <pc:sldMk cId="3023046073" sldId="278"/>
            <ac:picMk id="5" creationId="{9687A19E-7CEF-4DFB-9B54-B0B7DCB38CEC}"/>
          </ac:picMkLst>
        </pc:picChg>
      </pc:sldChg>
      <pc:sldChg chg="modSp">
        <pc:chgData name="Megan Wigginton" userId="S::mwigginton@cste.org::78a53a0c-8147-4324-aeb2-48962c8e1a86" providerId="AD" clId="Web-{09532ED0-B293-2B72-9C62-39346A39C4BA}" dt="2021-10-27T20:18:15.045" v="43" actId="14100"/>
        <pc:sldMkLst>
          <pc:docMk/>
          <pc:sldMk cId="1533624966" sldId="314"/>
        </pc:sldMkLst>
        <pc:picChg chg="mod">
          <ac:chgData name="Megan Wigginton" userId="S::mwigginton@cste.org::78a53a0c-8147-4324-aeb2-48962c8e1a86" providerId="AD" clId="Web-{09532ED0-B293-2B72-9C62-39346A39C4BA}" dt="2021-10-27T20:18:15.045" v="43" actId="14100"/>
          <ac:picMkLst>
            <pc:docMk/>
            <pc:sldMk cId="1533624966" sldId="314"/>
            <ac:picMk id="2" creationId="{B0B3E086-AE82-46AD-A5C0-400B46695BB8}"/>
          </ac:picMkLst>
        </pc:picChg>
      </pc:sldChg>
      <pc:sldChg chg="del">
        <pc:chgData name="Megan Wigginton" userId="S::mwigginton@cste.org::78a53a0c-8147-4324-aeb2-48962c8e1a86" providerId="AD" clId="Web-{09532ED0-B293-2B72-9C62-39346A39C4BA}" dt="2021-10-28T13:16:26.425" v="64"/>
        <pc:sldMkLst>
          <pc:docMk/>
          <pc:sldMk cId="412036965" sldId="315"/>
        </pc:sldMkLst>
      </pc:sldChg>
      <pc:sldChg chg="del">
        <pc:chgData name="Megan Wigginton" userId="S::mwigginton@cste.org::78a53a0c-8147-4324-aeb2-48962c8e1a86" providerId="AD" clId="Web-{09532ED0-B293-2B72-9C62-39346A39C4BA}" dt="2021-10-28T13:16:32.534" v="65"/>
        <pc:sldMkLst>
          <pc:docMk/>
          <pc:sldMk cId="2495136130" sldId="316"/>
        </pc:sldMkLst>
      </pc:sldChg>
      <pc:sldChg chg="add del">
        <pc:chgData name="Megan Wigginton" userId="S::mwigginton@cste.org::78a53a0c-8147-4324-aeb2-48962c8e1a86" providerId="AD" clId="Web-{09532ED0-B293-2B72-9C62-39346A39C4BA}" dt="2021-10-28T13:16:46.863" v="68"/>
        <pc:sldMkLst>
          <pc:docMk/>
          <pc:sldMk cId="328842277" sldId="317"/>
        </pc:sldMkLst>
      </pc:sldChg>
      <pc:sldChg chg="del">
        <pc:chgData name="Megan Wigginton" userId="S::mwigginton@cste.org::78a53a0c-8147-4324-aeb2-48962c8e1a86" providerId="AD" clId="Web-{09532ED0-B293-2B72-9C62-39346A39C4BA}" dt="2021-10-28T13:16:50.847" v="69"/>
        <pc:sldMkLst>
          <pc:docMk/>
          <pc:sldMk cId="3824909373" sldId="318"/>
        </pc:sldMkLst>
      </pc:sldChg>
      <pc:sldChg chg="del">
        <pc:chgData name="Megan Wigginton" userId="S::mwigginton@cste.org::78a53a0c-8147-4324-aeb2-48962c8e1a86" providerId="AD" clId="Web-{09532ED0-B293-2B72-9C62-39346A39C4BA}" dt="2021-10-28T13:17:15.989" v="70"/>
        <pc:sldMkLst>
          <pc:docMk/>
          <pc:sldMk cId="111863780" sldId="319"/>
        </pc:sldMkLst>
      </pc:sldChg>
      <pc:sldChg chg="addSp delSp modSp new">
        <pc:chgData name="Megan Wigginton" userId="S::mwigginton@cste.org::78a53a0c-8147-4324-aeb2-48962c8e1a86" providerId="AD" clId="Web-{09532ED0-B293-2B72-9C62-39346A39C4BA}" dt="2021-10-27T20:24:34.664" v="51" actId="14100"/>
        <pc:sldMkLst>
          <pc:docMk/>
          <pc:sldMk cId="3528711385" sldId="324"/>
        </pc:sldMkLst>
        <pc:spChg chg="add del">
          <ac:chgData name="Megan Wigginton" userId="S::mwigginton@cste.org::78a53a0c-8147-4324-aeb2-48962c8e1a86" providerId="AD" clId="Web-{09532ED0-B293-2B72-9C62-39346A39C4BA}" dt="2021-10-27T20:21:22.847" v="45"/>
          <ac:spMkLst>
            <pc:docMk/>
            <pc:sldMk cId="3528711385" sldId="324"/>
            <ac:spMk id="4" creationId="{86B38DAB-668A-4692-BD7A-8A9B3FC76881}"/>
          </ac:spMkLst>
        </pc:spChg>
        <pc:spChg chg="add del">
          <ac:chgData name="Megan Wigginton" userId="S::mwigginton@cste.org::78a53a0c-8147-4324-aeb2-48962c8e1a86" providerId="AD" clId="Web-{09532ED0-B293-2B72-9C62-39346A39C4BA}" dt="2021-10-27T19:24:13.097" v="12"/>
          <ac:spMkLst>
            <pc:docMk/>
            <pc:sldMk cId="3528711385" sldId="324"/>
            <ac:spMk id="6" creationId="{63710687-6A12-4376-85F7-217A7F80D162}"/>
          </ac:spMkLst>
        </pc:spChg>
        <pc:spChg chg="add mod">
          <ac:chgData name="Megan Wigginton" userId="S::mwigginton@cste.org::78a53a0c-8147-4324-aeb2-48962c8e1a86" providerId="AD" clId="Web-{09532ED0-B293-2B72-9C62-39346A39C4BA}" dt="2021-10-27T19:36:07.026" v="21"/>
          <ac:spMkLst>
            <pc:docMk/>
            <pc:sldMk cId="3528711385" sldId="324"/>
            <ac:spMk id="7" creationId="{3E243A3F-D6CC-47BD-9A54-8852A30C9B4E}"/>
          </ac:spMkLst>
        </pc:spChg>
        <pc:spChg chg="add mod">
          <ac:chgData name="Megan Wigginton" userId="S::mwigginton@cste.org::78a53a0c-8147-4324-aeb2-48962c8e1a86" providerId="AD" clId="Web-{09532ED0-B293-2B72-9C62-39346A39C4BA}" dt="2021-10-27T20:24:34.664" v="51" actId="14100"/>
          <ac:spMkLst>
            <pc:docMk/>
            <pc:sldMk cId="3528711385" sldId="324"/>
            <ac:spMk id="11" creationId="{3C8B8546-A0A5-43F5-B7CA-4CAB41FD8E1E}"/>
          </ac:spMkLst>
        </pc:spChg>
        <pc:picChg chg="add mod">
          <ac:chgData name="Megan Wigginton" userId="S::mwigginton@cste.org::78a53a0c-8147-4324-aeb2-48962c8e1a86" providerId="AD" clId="Web-{09532ED0-B293-2B72-9C62-39346A39C4BA}" dt="2021-10-27T20:21:49.144" v="47" actId="14100"/>
          <ac:picMkLst>
            <pc:docMk/>
            <pc:sldMk cId="3528711385" sldId="324"/>
            <ac:picMk id="5" creationId="{7F914341-6560-493A-B828-4D727F005421}"/>
          </ac:picMkLst>
        </pc:picChg>
        <pc:picChg chg="add">
          <ac:chgData name="Megan Wigginton" userId="S::mwigginton@cste.org::78a53a0c-8147-4324-aeb2-48962c8e1a86" providerId="AD" clId="Web-{09532ED0-B293-2B72-9C62-39346A39C4BA}" dt="2021-10-27T20:23:46.085" v="48"/>
          <ac:picMkLst>
            <pc:docMk/>
            <pc:sldMk cId="3528711385" sldId="324"/>
            <ac:picMk id="9" creationId="{B27FA38F-D0E6-4586-8FA3-BFCF1E2EDE95}"/>
          </ac:picMkLst>
        </pc:picChg>
      </pc:sldChg>
      <pc:sldChg chg="addSp modSp new">
        <pc:chgData name="Megan Wigginton" userId="S::mwigginton@cste.org::78a53a0c-8147-4324-aeb2-48962c8e1a86" providerId="AD" clId="Web-{09532ED0-B293-2B72-9C62-39346A39C4BA}" dt="2021-10-27T20:27:33.184" v="54" actId="1076"/>
        <pc:sldMkLst>
          <pc:docMk/>
          <pc:sldMk cId="4092367894" sldId="325"/>
        </pc:sldMkLst>
        <pc:spChg chg="add mod">
          <ac:chgData name="Megan Wigginton" userId="S::mwigginton@cste.org::78a53a0c-8147-4324-aeb2-48962c8e1a86" providerId="AD" clId="Web-{09532ED0-B293-2B72-9C62-39346A39C4BA}" dt="2021-10-27T19:37:38.328" v="27" actId="1076"/>
          <ac:spMkLst>
            <pc:docMk/>
            <pc:sldMk cId="4092367894" sldId="325"/>
            <ac:spMk id="7" creationId="{CA7BA8E3-3680-4E1E-A17B-2E4BF0DE3AB8}"/>
          </ac:spMkLst>
        </pc:spChg>
        <pc:spChg chg="add mod">
          <ac:chgData name="Megan Wigginton" userId="S::mwigginton@cste.org::78a53a0c-8147-4324-aeb2-48962c8e1a86" providerId="AD" clId="Web-{09532ED0-B293-2B72-9C62-39346A39C4BA}" dt="2021-10-27T20:27:33.184" v="54" actId="1076"/>
          <ac:spMkLst>
            <pc:docMk/>
            <pc:sldMk cId="4092367894" sldId="325"/>
            <ac:spMk id="9" creationId="{F45763C8-3540-4D2A-B9F2-D6315AC66020}"/>
          </ac:spMkLst>
        </pc:spChg>
        <pc:picChg chg="add">
          <ac:chgData name="Megan Wigginton" userId="S::mwigginton@cste.org::78a53a0c-8147-4324-aeb2-48962c8e1a86" providerId="AD" clId="Web-{09532ED0-B293-2B72-9C62-39346A39C4BA}" dt="2021-10-27T20:27:10.809" v="52"/>
          <ac:picMkLst>
            <pc:docMk/>
            <pc:sldMk cId="4092367894" sldId="325"/>
            <ac:picMk id="4" creationId="{4F494F8C-5AA2-48DA-9F41-29C158BEC823}"/>
          </ac:picMkLst>
        </pc:picChg>
        <pc:picChg chg="add mod">
          <ac:chgData name="Megan Wigginton" userId="S::mwigginton@cste.org::78a53a0c-8147-4324-aeb2-48962c8e1a86" providerId="AD" clId="Web-{09532ED0-B293-2B72-9C62-39346A39C4BA}" dt="2021-10-27T19:37:30.030" v="26" actId="1076"/>
          <ac:picMkLst>
            <pc:docMk/>
            <pc:sldMk cId="4092367894" sldId="325"/>
            <ac:picMk id="5" creationId="{0ACDCDBF-DE7F-4BC2-913E-151BAD4FEA43}"/>
          </ac:picMkLst>
        </pc:picChg>
      </pc:sldChg>
      <pc:sldChg chg="addSp modSp new">
        <pc:chgData name="Megan Wigginton" userId="S::mwigginton@cste.org::78a53a0c-8147-4324-aeb2-48962c8e1a86" providerId="AD" clId="Web-{09532ED0-B293-2B72-9C62-39346A39C4BA}" dt="2021-10-27T20:30:09.063" v="57" actId="1076"/>
        <pc:sldMkLst>
          <pc:docMk/>
          <pc:sldMk cId="835856977" sldId="326"/>
        </pc:sldMkLst>
        <pc:spChg chg="add mod">
          <ac:chgData name="Megan Wigginton" userId="S::mwigginton@cste.org::78a53a0c-8147-4324-aeb2-48962c8e1a86" providerId="AD" clId="Web-{09532ED0-B293-2B72-9C62-39346A39C4BA}" dt="2021-10-27T19:59:25.267" v="31" actId="1076"/>
          <ac:spMkLst>
            <pc:docMk/>
            <pc:sldMk cId="835856977" sldId="326"/>
            <ac:spMk id="7" creationId="{E599B8F9-059D-4D26-9D75-C8B4D044D970}"/>
          </ac:spMkLst>
        </pc:spChg>
        <pc:spChg chg="add mod">
          <ac:chgData name="Megan Wigginton" userId="S::mwigginton@cste.org::78a53a0c-8147-4324-aeb2-48962c8e1a86" providerId="AD" clId="Web-{09532ED0-B293-2B72-9C62-39346A39C4BA}" dt="2021-10-27T20:30:09.063" v="57" actId="1076"/>
          <ac:spMkLst>
            <pc:docMk/>
            <pc:sldMk cId="835856977" sldId="326"/>
            <ac:spMk id="11" creationId="{F978308B-578C-4F92-97FD-3108ADEDC40D}"/>
          </ac:spMkLst>
        </pc:spChg>
        <pc:picChg chg="add">
          <ac:chgData name="Megan Wigginton" userId="S::mwigginton@cste.org::78a53a0c-8147-4324-aeb2-48962c8e1a86" providerId="AD" clId="Web-{09532ED0-B293-2B72-9C62-39346A39C4BA}" dt="2021-10-27T19:55:44.543" v="29"/>
          <ac:picMkLst>
            <pc:docMk/>
            <pc:sldMk cId="835856977" sldId="326"/>
            <ac:picMk id="5" creationId="{1833D9A7-951B-41AB-A5AE-93024390903D}"/>
          </ac:picMkLst>
        </pc:picChg>
        <pc:picChg chg="add">
          <ac:chgData name="Megan Wigginton" userId="S::mwigginton@cste.org::78a53a0c-8147-4324-aeb2-48962c8e1a86" providerId="AD" clId="Web-{09532ED0-B293-2B72-9C62-39346A39C4BA}" dt="2021-10-27T20:29:53" v="55"/>
          <ac:picMkLst>
            <pc:docMk/>
            <pc:sldMk cId="835856977" sldId="326"/>
            <ac:picMk id="9" creationId="{37931436-6FA2-45D3-B13F-5910A26D9431}"/>
          </ac:picMkLst>
        </pc:picChg>
      </pc:sldChg>
      <pc:sldChg chg="addSp modSp new">
        <pc:chgData name="Megan Wigginton" userId="S::mwigginton@cste.org::78a53a0c-8147-4324-aeb2-48962c8e1a86" providerId="AD" clId="Web-{09532ED0-B293-2B72-9C62-39346A39C4BA}" dt="2021-10-27T20:30:49.064" v="60" actId="1076"/>
        <pc:sldMkLst>
          <pc:docMk/>
          <pc:sldMk cId="840508596" sldId="327"/>
        </pc:sldMkLst>
        <pc:spChg chg="add mod">
          <ac:chgData name="Megan Wigginton" userId="S::mwigginton@cste.org::78a53a0c-8147-4324-aeb2-48962c8e1a86" providerId="AD" clId="Web-{09532ED0-B293-2B72-9C62-39346A39C4BA}" dt="2021-10-27T20:01:23.505" v="36" actId="14100"/>
          <ac:spMkLst>
            <pc:docMk/>
            <pc:sldMk cId="840508596" sldId="327"/>
            <ac:spMk id="7" creationId="{9FAE66FB-B78F-4395-9446-AB4659E5A326}"/>
          </ac:spMkLst>
        </pc:spChg>
        <pc:spChg chg="add mod">
          <ac:chgData name="Megan Wigginton" userId="S::mwigginton@cste.org::78a53a0c-8147-4324-aeb2-48962c8e1a86" providerId="AD" clId="Web-{09532ED0-B293-2B72-9C62-39346A39C4BA}" dt="2021-10-27T20:30:49.064" v="60" actId="1076"/>
          <ac:spMkLst>
            <pc:docMk/>
            <pc:sldMk cId="840508596" sldId="327"/>
            <ac:spMk id="11" creationId="{38FAFF3B-70A3-4878-AEDE-540D22C57828}"/>
          </ac:spMkLst>
        </pc:spChg>
        <pc:picChg chg="add">
          <ac:chgData name="Megan Wigginton" userId="S::mwigginton@cste.org::78a53a0c-8147-4324-aeb2-48962c8e1a86" providerId="AD" clId="Web-{09532ED0-B293-2B72-9C62-39346A39C4BA}" dt="2021-10-27T20:00:52.707" v="33"/>
          <ac:picMkLst>
            <pc:docMk/>
            <pc:sldMk cId="840508596" sldId="327"/>
            <ac:picMk id="5" creationId="{E8B2718B-797F-43A5-81C4-FE2187FA6F0E}"/>
          </ac:picMkLst>
        </pc:picChg>
        <pc:picChg chg="add">
          <ac:chgData name="Megan Wigginton" userId="S::mwigginton@cste.org::78a53a0c-8147-4324-aeb2-48962c8e1a86" providerId="AD" clId="Web-{09532ED0-B293-2B72-9C62-39346A39C4BA}" dt="2021-10-27T20:30:37.751" v="58"/>
          <ac:picMkLst>
            <pc:docMk/>
            <pc:sldMk cId="840508596" sldId="327"/>
            <ac:picMk id="9" creationId="{1994B060-E54E-4A41-AD6A-54644BCB9D7C}"/>
          </ac:picMkLst>
        </pc:picChg>
      </pc:sldChg>
      <pc:sldChg chg="addSp modSp new">
        <pc:chgData name="Megan Wigginton" userId="S::mwigginton@cste.org::78a53a0c-8147-4324-aeb2-48962c8e1a86" providerId="AD" clId="Web-{09532ED0-B293-2B72-9C62-39346A39C4BA}" dt="2021-10-27T20:32:00.175" v="63" actId="1076"/>
        <pc:sldMkLst>
          <pc:docMk/>
          <pc:sldMk cId="3363596654" sldId="328"/>
        </pc:sldMkLst>
        <pc:spChg chg="add mod">
          <ac:chgData name="Megan Wigginton" userId="S::mwigginton@cste.org::78a53a0c-8147-4324-aeb2-48962c8e1a86" providerId="AD" clId="Web-{09532ED0-B293-2B72-9C62-39346A39C4BA}" dt="2021-10-27T20:02:06.412" v="40" actId="1076"/>
          <ac:spMkLst>
            <pc:docMk/>
            <pc:sldMk cId="3363596654" sldId="328"/>
            <ac:spMk id="7" creationId="{8CD96338-91B3-4D6D-8B71-C22C390BAD66}"/>
          </ac:spMkLst>
        </pc:spChg>
        <pc:spChg chg="add mod">
          <ac:chgData name="Megan Wigginton" userId="S::mwigginton@cste.org::78a53a0c-8147-4324-aeb2-48962c8e1a86" providerId="AD" clId="Web-{09532ED0-B293-2B72-9C62-39346A39C4BA}" dt="2021-10-27T20:32:00.175" v="63" actId="1076"/>
          <ac:spMkLst>
            <pc:docMk/>
            <pc:sldMk cId="3363596654" sldId="328"/>
            <ac:spMk id="11" creationId="{91000E1E-F3CB-4331-B9DC-B6ABA77740DE}"/>
          </ac:spMkLst>
        </pc:spChg>
        <pc:picChg chg="add">
          <ac:chgData name="Megan Wigginton" userId="S::mwigginton@cste.org::78a53a0c-8147-4324-aeb2-48962c8e1a86" providerId="AD" clId="Web-{09532ED0-B293-2B72-9C62-39346A39C4BA}" dt="2021-10-27T20:01:49.318" v="38"/>
          <ac:picMkLst>
            <pc:docMk/>
            <pc:sldMk cId="3363596654" sldId="328"/>
            <ac:picMk id="5" creationId="{EBD5D292-1929-4EF8-8447-862BD4E3498D}"/>
          </ac:picMkLst>
        </pc:picChg>
        <pc:picChg chg="add">
          <ac:chgData name="Megan Wigginton" userId="S::mwigginton@cste.org::78a53a0c-8147-4324-aeb2-48962c8e1a86" providerId="AD" clId="Web-{09532ED0-B293-2B72-9C62-39346A39C4BA}" dt="2021-10-27T20:31:46.643" v="61"/>
          <ac:picMkLst>
            <pc:docMk/>
            <pc:sldMk cId="3363596654" sldId="328"/>
            <ac:picMk id="9" creationId="{024E15D5-C59C-419B-8ED6-8159372ADA7A}"/>
          </ac:picMkLst>
        </pc:picChg>
      </pc:sldChg>
    </pc:docChg>
  </pc:docChgLst>
  <pc:docChgLst>
    <pc:chgData name="Jessica Arrazola" userId="S::jarrazola@cste.org::adfca66b-21e9-4407-8ccf-250b0669229f" providerId="AD" clId="Web-{A287ACD8-0D99-F40C-593C-D20BED845D97}"/>
    <pc:docChg chg="modSld sldOrd">
      <pc:chgData name="Jessica Arrazola" userId="S::jarrazola@cste.org::adfca66b-21e9-4407-8ccf-250b0669229f" providerId="AD" clId="Web-{A287ACD8-0D99-F40C-593C-D20BED845D97}" dt="2020-10-28T15:59:03.717" v="19"/>
      <pc:docMkLst>
        <pc:docMk/>
      </pc:docMkLst>
      <pc:sldChg chg="modSp">
        <pc:chgData name="Jessica Arrazola" userId="S::jarrazola@cste.org::adfca66b-21e9-4407-8ccf-250b0669229f" providerId="AD" clId="Web-{A287ACD8-0D99-F40C-593C-D20BED845D97}" dt="2020-10-28T15:52:12.060" v="1"/>
        <pc:sldMkLst>
          <pc:docMk/>
          <pc:sldMk cId="3023046073" sldId="278"/>
        </pc:sldMkLst>
        <pc:picChg chg="mod">
          <ac:chgData name="Jessica Arrazola" userId="S::jarrazola@cste.org::adfca66b-21e9-4407-8ccf-250b0669229f" providerId="AD" clId="Web-{A287ACD8-0D99-F40C-593C-D20BED845D97}" dt="2020-10-28T15:52:12.060" v="1"/>
          <ac:picMkLst>
            <pc:docMk/>
            <pc:sldMk cId="3023046073" sldId="278"/>
            <ac:picMk id="11" creationId="{9A7BCA5B-3F48-456F-9840-A36EEB91C17D}"/>
          </ac:picMkLst>
        </pc:picChg>
      </pc:sldChg>
      <pc:sldChg chg="ord">
        <pc:chgData name="Jessica Arrazola" userId="S::jarrazola@cste.org::adfca66b-21e9-4407-8ccf-250b0669229f" providerId="AD" clId="Web-{A287ACD8-0D99-F40C-593C-D20BED845D97}" dt="2020-10-28T15:59:03.717" v="19"/>
        <pc:sldMkLst>
          <pc:docMk/>
          <pc:sldMk cId="1533624966" sldId="314"/>
        </pc:sldMkLst>
      </pc:sldChg>
      <pc:sldChg chg="ord">
        <pc:chgData name="Jessica Arrazola" userId="S::jarrazola@cste.org::adfca66b-21e9-4407-8ccf-250b0669229f" providerId="AD" clId="Web-{A287ACD8-0D99-F40C-593C-D20BED845D97}" dt="2020-10-28T15:59:03.717" v="18"/>
        <pc:sldMkLst>
          <pc:docMk/>
          <pc:sldMk cId="412036965" sldId="315"/>
        </pc:sldMkLst>
      </pc:sldChg>
      <pc:sldChg chg="ord">
        <pc:chgData name="Jessica Arrazola" userId="S::jarrazola@cste.org::adfca66b-21e9-4407-8ccf-250b0669229f" providerId="AD" clId="Web-{A287ACD8-0D99-F40C-593C-D20BED845D97}" dt="2020-10-28T15:59:03.717" v="17"/>
        <pc:sldMkLst>
          <pc:docMk/>
          <pc:sldMk cId="2495136130" sldId="316"/>
        </pc:sldMkLst>
      </pc:sldChg>
      <pc:sldChg chg="ord">
        <pc:chgData name="Jessica Arrazola" userId="S::jarrazola@cste.org::adfca66b-21e9-4407-8ccf-250b0669229f" providerId="AD" clId="Web-{A287ACD8-0D99-F40C-593C-D20BED845D97}" dt="2020-10-28T15:59:03.717" v="16"/>
        <pc:sldMkLst>
          <pc:docMk/>
          <pc:sldMk cId="328842277" sldId="317"/>
        </pc:sldMkLst>
      </pc:sldChg>
      <pc:sldChg chg="ord">
        <pc:chgData name="Jessica Arrazola" userId="S::jarrazola@cste.org::adfca66b-21e9-4407-8ccf-250b0669229f" providerId="AD" clId="Web-{A287ACD8-0D99-F40C-593C-D20BED845D97}" dt="2020-10-28T15:59:03.717" v="15"/>
        <pc:sldMkLst>
          <pc:docMk/>
          <pc:sldMk cId="3824909373" sldId="318"/>
        </pc:sldMkLst>
      </pc:sldChg>
      <pc:sldChg chg="ord">
        <pc:chgData name="Jessica Arrazola" userId="S::jarrazola@cste.org::adfca66b-21e9-4407-8ccf-250b0669229f" providerId="AD" clId="Web-{A287ACD8-0D99-F40C-593C-D20BED845D97}" dt="2020-10-28T15:59:03.717" v="14"/>
        <pc:sldMkLst>
          <pc:docMk/>
          <pc:sldMk cId="111863780" sldId="319"/>
        </pc:sldMkLst>
      </pc:sldChg>
      <pc:sldChg chg="ord">
        <pc:chgData name="Jessica Arrazola" userId="S::jarrazola@cste.org::adfca66b-21e9-4407-8ccf-250b0669229f" providerId="AD" clId="Web-{A287ACD8-0D99-F40C-593C-D20BED845D97}" dt="2020-10-28T15:59:03.717" v="13"/>
        <pc:sldMkLst>
          <pc:docMk/>
          <pc:sldMk cId="2290584485" sldId="320"/>
        </pc:sldMkLst>
      </pc:sldChg>
      <pc:sldChg chg="ord">
        <pc:chgData name="Jessica Arrazola" userId="S::jarrazola@cste.org::adfca66b-21e9-4407-8ccf-250b0669229f" providerId="AD" clId="Web-{A287ACD8-0D99-F40C-593C-D20BED845D97}" dt="2020-10-28T15:59:03.717" v="12"/>
        <pc:sldMkLst>
          <pc:docMk/>
          <pc:sldMk cId="3734584188" sldId="322"/>
        </pc:sldMkLst>
      </pc:sldChg>
      <pc:sldChg chg="ord">
        <pc:chgData name="Jessica Arrazola" userId="S::jarrazola@cste.org::adfca66b-21e9-4407-8ccf-250b0669229f" providerId="AD" clId="Web-{A287ACD8-0D99-F40C-593C-D20BED845D97}" dt="2020-10-28T15:59:03.717" v="11"/>
        <pc:sldMkLst>
          <pc:docMk/>
          <pc:sldMk cId="306513993" sldId="323"/>
        </pc:sldMkLst>
      </pc:sldChg>
    </pc:docChg>
  </pc:docChgLst>
  <pc:docChgLst>
    <pc:chgData name="Symone Richardson" userId="S::srichardson@cste.org::dda555fc-9121-4fb6-b948-406397d109d2" providerId="AD" clId="Web-{281DF1BC-8B8C-7530-9784-98E87FE97E7C}"/>
    <pc:docChg chg="modSld">
      <pc:chgData name="Symone Richardson" userId="S::srichardson@cste.org::dda555fc-9121-4fb6-b948-406397d109d2" providerId="AD" clId="Web-{281DF1BC-8B8C-7530-9784-98E87FE97E7C}" dt="2020-10-14T20:05:55.506" v="209"/>
      <pc:docMkLst>
        <pc:docMk/>
      </pc:docMkLst>
      <pc:sldChg chg="modSp">
        <pc:chgData name="Symone Richardson" userId="S::srichardson@cste.org::dda555fc-9121-4fb6-b948-406397d109d2" providerId="AD" clId="Web-{281DF1BC-8B8C-7530-9784-98E87FE97E7C}" dt="2020-10-14T18:04:58.131" v="147" actId="20577"/>
        <pc:sldMkLst>
          <pc:docMk/>
          <pc:sldMk cId="2424695383" sldId="260"/>
        </pc:sldMkLst>
        <pc:spChg chg="mod">
          <ac:chgData name="Symone Richardson" userId="S::srichardson@cste.org::dda555fc-9121-4fb6-b948-406397d109d2" providerId="AD" clId="Web-{281DF1BC-8B8C-7530-9784-98E87FE97E7C}" dt="2020-10-14T18:04:58.131" v="147" actId="20577"/>
          <ac:spMkLst>
            <pc:docMk/>
            <pc:sldMk cId="2424695383" sldId="260"/>
            <ac:spMk id="3" creationId="{00000000-0000-0000-0000-000000000000}"/>
          </ac:spMkLst>
        </pc:spChg>
      </pc:sldChg>
      <pc:sldChg chg="modSp">
        <pc:chgData name="Symone Richardson" userId="S::srichardson@cste.org::dda555fc-9121-4fb6-b948-406397d109d2" providerId="AD" clId="Web-{281DF1BC-8B8C-7530-9784-98E87FE97E7C}" dt="2020-10-14T15:10:20.167" v="10" actId="20577"/>
        <pc:sldMkLst>
          <pc:docMk/>
          <pc:sldMk cId="3164158178" sldId="277"/>
        </pc:sldMkLst>
        <pc:spChg chg="mod">
          <ac:chgData name="Symone Richardson" userId="S::srichardson@cste.org::dda555fc-9121-4fb6-b948-406397d109d2" providerId="AD" clId="Web-{281DF1BC-8B8C-7530-9784-98E87FE97E7C}" dt="2020-10-14T15:10:20.167" v="10" actId="20577"/>
          <ac:spMkLst>
            <pc:docMk/>
            <pc:sldMk cId="3164158178" sldId="277"/>
            <ac:spMk id="3" creationId="{00000000-0000-0000-0000-000000000000}"/>
          </ac:spMkLst>
        </pc:spChg>
      </pc:sldChg>
      <pc:sldChg chg="addSp delSp modSp modNotes">
        <pc:chgData name="Symone Richardson" userId="S::srichardson@cste.org::dda555fc-9121-4fb6-b948-406397d109d2" providerId="AD" clId="Web-{281DF1BC-8B8C-7530-9784-98E87FE97E7C}" dt="2020-10-14T20:05:55.506" v="209"/>
        <pc:sldMkLst>
          <pc:docMk/>
          <pc:sldMk cId="3023046073" sldId="278"/>
        </pc:sldMkLst>
        <pc:spChg chg="mod">
          <ac:chgData name="Symone Richardson" userId="S::srichardson@cste.org::dda555fc-9121-4fb6-b948-406397d109d2" providerId="AD" clId="Web-{281DF1BC-8B8C-7530-9784-98E87FE97E7C}" dt="2020-10-14T15:32:21.265" v="57" actId="20577"/>
          <ac:spMkLst>
            <pc:docMk/>
            <pc:sldMk cId="3023046073" sldId="278"/>
            <ac:spMk id="4" creationId="{00000000-0000-0000-0000-000000000000}"/>
          </ac:spMkLst>
        </pc:spChg>
        <pc:spChg chg="mod">
          <ac:chgData name="Symone Richardson" userId="S::srichardson@cste.org::dda555fc-9121-4fb6-b948-406397d109d2" providerId="AD" clId="Web-{281DF1BC-8B8C-7530-9784-98E87FE97E7C}" dt="2020-10-14T15:10:43.495" v="31" actId="20577"/>
          <ac:spMkLst>
            <pc:docMk/>
            <pc:sldMk cId="3023046073" sldId="278"/>
            <ac:spMk id="6" creationId="{00000000-0000-0000-0000-000000000000}"/>
          </ac:spMkLst>
        </pc:spChg>
        <pc:spChg chg="add del mod">
          <ac:chgData name="Symone Richardson" userId="S::srichardson@cste.org::dda555fc-9121-4fb6-b948-406397d109d2" providerId="AD" clId="Web-{281DF1BC-8B8C-7530-9784-98E87FE97E7C}" dt="2020-10-14T15:11:44.261" v="41"/>
          <ac:spMkLst>
            <pc:docMk/>
            <pc:sldMk cId="3023046073" sldId="278"/>
            <ac:spMk id="7" creationId="{72ACD4F3-76CA-491C-9A75-202033996985}"/>
          </ac:spMkLst>
        </pc:spChg>
        <pc:picChg chg="add del mod">
          <ac:chgData name="Symone Richardson" userId="S::srichardson@cste.org::dda555fc-9121-4fb6-b948-406397d109d2" providerId="AD" clId="Web-{281DF1BC-8B8C-7530-9784-98E87FE97E7C}" dt="2020-10-14T15:30:18.780" v="56"/>
          <ac:picMkLst>
            <pc:docMk/>
            <pc:sldMk cId="3023046073" sldId="278"/>
            <ac:picMk id="3" creationId="{78535052-0FEB-45C9-AEF3-07AF182387CB}"/>
          </ac:picMkLst>
        </pc:picChg>
        <pc:picChg chg="add del mod modCrop">
          <ac:chgData name="Symone Richardson" userId="S::srichardson@cste.org::dda555fc-9121-4fb6-b948-406397d109d2" providerId="AD" clId="Web-{281DF1BC-8B8C-7530-9784-98E87FE97E7C}" dt="2020-10-14T19:48:46.431" v="155"/>
          <ac:picMkLst>
            <pc:docMk/>
            <pc:sldMk cId="3023046073" sldId="278"/>
            <ac:picMk id="3" creationId="{A5E716FB-5F95-4073-80C1-BDB9047EEA91}"/>
          </ac:picMkLst>
        </pc:picChg>
        <pc:picChg chg="add mod modCrop">
          <ac:chgData name="Symone Richardson" userId="S::srichardson@cste.org::dda555fc-9121-4fb6-b948-406397d109d2" providerId="AD" clId="Web-{281DF1BC-8B8C-7530-9784-98E87FE97E7C}" dt="2020-10-14T20:03:17.475" v="162" actId="14100"/>
          <ac:picMkLst>
            <pc:docMk/>
            <pc:sldMk cId="3023046073" sldId="278"/>
            <ac:picMk id="5" creationId="{9687A19E-7CEF-4DFB-9B54-B0B7DCB38CEC}"/>
          </ac:picMkLst>
        </pc:picChg>
        <pc:picChg chg="del">
          <ac:chgData name="Symone Richardson" userId="S::srichardson@cste.org::dda555fc-9121-4fb6-b948-406397d109d2" providerId="AD" clId="Web-{281DF1BC-8B8C-7530-9784-98E87FE97E7C}" dt="2020-10-14T15:11:34.308" v="35"/>
          <ac:picMkLst>
            <pc:docMk/>
            <pc:sldMk cId="3023046073" sldId="278"/>
            <ac:picMk id="8" creationId="{187B1072-A380-403A-867F-CE734AAF45CB}"/>
          </ac:picMkLst>
        </pc:picChg>
        <pc:picChg chg="add del mod modCrop">
          <ac:chgData name="Symone Richardson" userId="S::srichardson@cste.org::dda555fc-9121-4fb6-b948-406397d109d2" providerId="AD" clId="Web-{281DF1BC-8B8C-7530-9784-98E87FE97E7C}" dt="2020-10-14T15:28:04.108" v="51"/>
          <ac:picMkLst>
            <pc:docMk/>
            <pc:sldMk cId="3023046073" sldId="278"/>
            <ac:picMk id="9" creationId="{4EACAC72-DD35-4E91-9CEF-ECD75F6B2670}"/>
          </ac:picMkLst>
        </pc:picChg>
        <pc:picChg chg="add del mod">
          <ac:chgData name="Symone Richardson" userId="S::srichardson@cste.org::dda555fc-9121-4fb6-b948-406397d109d2" providerId="AD" clId="Web-{281DF1BC-8B8C-7530-9784-98E87FE97E7C}" dt="2020-10-14T19:46:56.635" v="150"/>
          <ac:picMkLst>
            <pc:docMk/>
            <pc:sldMk cId="3023046073" sldId="278"/>
            <ac:picMk id="10" creationId="{96F0FDCF-6FB3-4FC1-91F4-987C2614489D}"/>
          </ac:picMkLst>
        </pc:picChg>
        <pc:picChg chg="add mod">
          <ac:chgData name="Symone Richardson" userId="S::srichardson@cste.org::dda555fc-9121-4fb6-b948-406397d109d2" providerId="AD" clId="Web-{281DF1BC-8B8C-7530-9784-98E87FE97E7C}" dt="2020-10-14T15:36:03.453" v="64" actId="14100"/>
          <ac:picMkLst>
            <pc:docMk/>
            <pc:sldMk cId="3023046073" sldId="278"/>
            <ac:picMk id="11" creationId="{9A7BCA5B-3F48-456F-9840-A36EEB91C17D}"/>
          </ac:picMkLst>
        </pc:picChg>
        <pc:picChg chg="del">
          <ac:chgData name="Symone Richardson" userId="S::srichardson@cste.org::dda555fc-9121-4fb6-b948-406397d109d2" providerId="AD" clId="Web-{281DF1BC-8B8C-7530-9784-98E87FE97E7C}" dt="2020-10-14T15:12:29.090" v="45"/>
          <ac:picMkLst>
            <pc:docMk/>
            <pc:sldMk cId="3023046073" sldId="278"/>
            <ac:picMk id="16" creationId="{F1BE69B9-CD22-41EA-8635-9404968962C7}"/>
          </ac:picMkLst>
        </pc:picChg>
      </pc:sldChg>
      <pc:sldChg chg="modSp">
        <pc:chgData name="Symone Richardson" userId="S::srichardson@cste.org::dda555fc-9121-4fb6-b948-406397d109d2" providerId="AD" clId="Web-{281DF1BC-8B8C-7530-9784-98E87FE97E7C}" dt="2020-10-14T16:07:43.603" v="99" actId="20577"/>
        <pc:sldMkLst>
          <pc:docMk/>
          <pc:sldMk cId="1474917181" sldId="281"/>
        </pc:sldMkLst>
        <pc:spChg chg="mod">
          <ac:chgData name="Symone Richardson" userId="S::srichardson@cste.org::dda555fc-9121-4fb6-b948-406397d109d2" providerId="AD" clId="Web-{281DF1BC-8B8C-7530-9784-98E87FE97E7C}" dt="2020-10-14T16:07:43.603" v="99" actId="20577"/>
          <ac:spMkLst>
            <pc:docMk/>
            <pc:sldMk cId="1474917181" sldId="281"/>
            <ac:spMk id="3" creationId="{00000000-0000-0000-0000-000000000000}"/>
          </ac:spMkLst>
        </pc:spChg>
      </pc:sldChg>
      <pc:sldChg chg="modSp">
        <pc:chgData name="Symone Richardson" userId="S::srichardson@cste.org::dda555fc-9121-4fb6-b948-406397d109d2" providerId="AD" clId="Web-{281DF1BC-8B8C-7530-9784-98E87FE97E7C}" dt="2020-10-14T18:04:11.287" v="113" actId="20577"/>
        <pc:sldMkLst>
          <pc:docMk/>
          <pc:sldMk cId="2654006082" sldId="304"/>
        </pc:sldMkLst>
        <pc:spChg chg="mod">
          <ac:chgData name="Symone Richardson" userId="S::srichardson@cste.org::dda555fc-9121-4fb6-b948-406397d109d2" providerId="AD" clId="Web-{281DF1BC-8B8C-7530-9784-98E87FE97E7C}" dt="2020-10-14T18:04:11.287" v="113" actId="20577"/>
          <ac:spMkLst>
            <pc:docMk/>
            <pc:sldMk cId="2654006082" sldId="304"/>
            <ac:spMk id="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32157A0-9EC3-4F77-8609-5EBAB719C858}" type="datetimeFigureOut">
              <a:rPr lang="en-US" smtClean="0"/>
              <a:t>11/17/2021</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8007AC-33B7-4B13-B1CB-847AC3524D71}" type="slidenum">
              <a:rPr lang="en-US" smtClean="0"/>
              <a:t>‹#›</a:t>
            </a:fld>
            <a:endParaRPr lang="en-US"/>
          </a:p>
        </p:txBody>
      </p:sp>
    </p:spTree>
    <p:extLst>
      <p:ext uri="{BB962C8B-B14F-4D97-AF65-F5344CB8AC3E}">
        <p14:creationId xmlns:p14="http://schemas.microsoft.com/office/powerpoint/2010/main" val="30638871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98007AC-33B7-4B13-B1CB-847AC3524D71}" type="slidenum">
              <a:rPr lang="en-US" smtClean="0"/>
              <a:t>1</a:t>
            </a:fld>
            <a:endParaRPr lang="en-US"/>
          </a:p>
        </p:txBody>
      </p:sp>
    </p:spTree>
    <p:extLst>
      <p:ext uri="{BB962C8B-B14F-4D97-AF65-F5344CB8AC3E}">
        <p14:creationId xmlns:p14="http://schemas.microsoft.com/office/powerpoint/2010/main" val="23394365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were going to dive more into the tasks that you will complete throughout the year. The first one is self assessment and this will be sent out in the December newsletter. </a:t>
            </a:r>
          </a:p>
          <a:p>
            <a:r>
              <a:rPr lang="en-US" dirty="0"/>
              <a:t>This will help you identify what you want to gain from your relationship, what your strengths are and how you can learn from one another. The format of this is two short questionnaires: one about your working style and one about your communication style. You will complete and score them individually and then come together to discuss your results. There will be a discussion guide to help facilitate that conversation. </a:t>
            </a:r>
          </a:p>
          <a:p>
            <a:endParaRPr lang="en-US" dirty="0"/>
          </a:p>
          <a:p>
            <a:endParaRPr lang="en-US" dirty="0"/>
          </a:p>
        </p:txBody>
      </p:sp>
      <p:sp>
        <p:nvSpPr>
          <p:cNvPr id="4" name="Slide Number Placeholder 3"/>
          <p:cNvSpPr>
            <a:spLocks noGrp="1"/>
          </p:cNvSpPr>
          <p:nvPr>
            <p:ph type="sldNum" sz="quarter" idx="5"/>
          </p:nvPr>
        </p:nvSpPr>
        <p:spPr/>
        <p:txBody>
          <a:bodyPr/>
          <a:lstStyle/>
          <a:p>
            <a:fld id="{C98007AC-33B7-4B13-B1CB-847AC3524D71}" type="slidenum">
              <a:rPr lang="en-US" smtClean="0"/>
              <a:t>10</a:t>
            </a:fld>
            <a:endParaRPr lang="en-US"/>
          </a:p>
        </p:txBody>
      </p:sp>
    </p:spTree>
    <p:extLst>
      <p:ext uri="{BB962C8B-B14F-4D97-AF65-F5344CB8AC3E}">
        <p14:creationId xmlns:p14="http://schemas.microsoft.com/office/powerpoint/2010/main" val="1543487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next task will be a Goal setting exercise. This will really help with setting those ground rules for the mentor mentee relationship and expectations for the program. This has an independent worksheet and some additional questions only for mentees to consider, but we ask that mentors discuss the questions with mentees once complete in order to develop common rules and goals for the relationship and for the program overall. </a:t>
            </a:r>
          </a:p>
          <a:p>
            <a:endParaRPr lang="en-US" dirty="0"/>
          </a:p>
        </p:txBody>
      </p:sp>
      <p:sp>
        <p:nvSpPr>
          <p:cNvPr id="4" name="Slide Number Placeholder 3"/>
          <p:cNvSpPr>
            <a:spLocks noGrp="1"/>
          </p:cNvSpPr>
          <p:nvPr>
            <p:ph type="sldNum" sz="quarter" idx="5"/>
          </p:nvPr>
        </p:nvSpPr>
        <p:spPr/>
        <p:txBody>
          <a:bodyPr/>
          <a:lstStyle/>
          <a:p>
            <a:fld id="{C98007AC-33B7-4B13-B1CB-847AC3524D71}" type="slidenum">
              <a:rPr lang="en-US" smtClean="0"/>
              <a:t>11</a:t>
            </a:fld>
            <a:endParaRPr lang="en-US"/>
          </a:p>
        </p:txBody>
      </p:sp>
    </p:spTree>
    <p:extLst>
      <p:ext uri="{BB962C8B-B14F-4D97-AF65-F5344CB8AC3E}">
        <p14:creationId xmlns:p14="http://schemas.microsoft.com/office/powerpoint/2010/main" val="23953873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Next is </a:t>
            </a:r>
            <a:r>
              <a:rPr lang="en-US" sz="1200" kern="1200" dirty="0">
                <a:solidFill>
                  <a:schemeClr val="tx1"/>
                </a:solidFill>
                <a:effectLst/>
                <a:latin typeface="+mn-lt"/>
                <a:ea typeface="+mn-ea"/>
                <a:cs typeface="+mn-cs"/>
              </a:rPr>
              <a:t>a professional development navigation tool called GPSR and </a:t>
            </a:r>
            <a:r>
              <a:rPr lang="en-US" dirty="0"/>
              <a:t>was new to the program last year. GPSR stands for goals, people, stretch, and reflection… so you will complete a questionnaire that will help you look at if you have identified career goals, have people around you that support your development, take on assignments that stretch you to develop in different areas, and whether you build time into your work to reflect on what is working for you and what isn’t. Like the self assessment, the questionnaire will be completed and scored individually and then the mentor and mentee can discuss the results as a pair. </a:t>
            </a:r>
          </a:p>
          <a:p>
            <a:pPr lvl="0"/>
            <a:endParaRPr lang="en-US" sz="1200" kern="1200" dirty="0">
              <a:solidFill>
                <a:schemeClr val="tx1"/>
              </a:solidFill>
              <a:effectLst/>
              <a:latin typeface="+mn-lt"/>
              <a:ea typeface="+mn-ea"/>
              <a:cs typeface="+mn-cs"/>
            </a:endParaRPr>
          </a:p>
          <a:p>
            <a:pPr lvl="0"/>
            <a:endParaRPr lang="en-US" sz="1200" kern="1200" dirty="0">
              <a:solidFill>
                <a:schemeClr val="tx1"/>
              </a:solidFill>
              <a:effectLst/>
              <a:latin typeface="+mn-lt"/>
              <a:ea typeface="+mn-ea"/>
              <a:cs typeface="+mn-cs"/>
            </a:endParaRPr>
          </a:p>
          <a:p>
            <a:pPr lvl="0"/>
            <a:endParaRPr lang="en-US" sz="1200" kern="1200" dirty="0">
              <a:solidFill>
                <a:schemeClr val="tx1"/>
              </a:solidFill>
              <a:effectLst/>
              <a:latin typeface="+mn-lt"/>
              <a:ea typeface="+mn-ea"/>
              <a:cs typeface="+mn-cs"/>
            </a:endParaRPr>
          </a:p>
          <a:p>
            <a:pPr lvl="0"/>
            <a:endParaRPr lang="en-US" sz="1200" kern="1200" dirty="0">
              <a:solidFill>
                <a:schemeClr val="tx1"/>
              </a:solidFill>
              <a:effectLst/>
              <a:latin typeface="+mn-lt"/>
              <a:ea typeface="+mn-ea"/>
              <a:cs typeface="+mn-cs"/>
            </a:endParaRPr>
          </a:p>
          <a:p>
            <a:pPr lvl="0"/>
            <a:endParaRPr lang="en-US" sz="1200" kern="1200" dirty="0">
              <a:solidFill>
                <a:schemeClr val="tx1"/>
              </a:solidFill>
              <a:effectLst/>
              <a:latin typeface="+mn-lt"/>
              <a:ea typeface="+mn-ea"/>
              <a:cs typeface="+mn-cs"/>
            </a:endParaRP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Goals–charting a direction about where you want to go in work and life</a:t>
            </a:r>
          </a:p>
          <a:p>
            <a:pPr lvl="0"/>
            <a:r>
              <a:rPr lang="en-US" sz="1200" kern="1200" dirty="0">
                <a:solidFill>
                  <a:schemeClr val="tx1"/>
                </a:solidFill>
                <a:effectLst/>
                <a:latin typeface="+mn-lt"/>
                <a:ea typeface="+mn-ea"/>
                <a:cs typeface="+mn-cs"/>
              </a:rPr>
              <a:t>People–surrounding yourself with people who challenge, support and develop you</a:t>
            </a:r>
          </a:p>
          <a:p>
            <a:pPr lvl="0"/>
            <a:r>
              <a:rPr lang="en-US" sz="1200" kern="1200" dirty="0">
                <a:solidFill>
                  <a:schemeClr val="tx1"/>
                </a:solidFill>
                <a:effectLst/>
                <a:latin typeface="+mn-lt"/>
                <a:ea typeface="+mn-ea"/>
                <a:cs typeface="+mn-cs"/>
              </a:rPr>
              <a:t>Stretch–taking on assignments that will stretch you to develop in areas you have targeted for development</a:t>
            </a:r>
          </a:p>
          <a:p>
            <a:pPr lvl="0"/>
            <a:r>
              <a:rPr lang="en-US" sz="1200" kern="1200" dirty="0">
                <a:solidFill>
                  <a:schemeClr val="tx1"/>
                </a:solidFill>
                <a:effectLst/>
                <a:latin typeface="+mn-lt"/>
                <a:ea typeface="+mn-ea"/>
                <a:cs typeface="+mn-cs"/>
              </a:rPr>
              <a:t>Reflection–building moments in your work when you can assess what is working, what isn’t; working, and applying the lessons to future challenges</a:t>
            </a:r>
          </a:p>
          <a:p>
            <a:pPr lvl="0"/>
            <a:endParaRPr lang="en-US" sz="1200" kern="1200" dirty="0">
              <a:solidFill>
                <a:schemeClr val="tx1"/>
              </a:solidFill>
              <a:effectLst/>
              <a:latin typeface="+mn-lt"/>
              <a:ea typeface="+mn-ea"/>
              <a:cs typeface="+mn-cs"/>
            </a:endParaRPr>
          </a:p>
          <a:p>
            <a:pPr lvl="0"/>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C98007AC-33B7-4B13-B1CB-847AC3524D71}" type="slidenum">
              <a:rPr lang="en-US" smtClean="0"/>
              <a:t>12</a:t>
            </a:fld>
            <a:endParaRPr lang="en-US"/>
          </a:p>
        </p:txBody>
      </p:sp>
    </p:spTree>
    <p:extLst>
      <p:ext uri="{BB962C8B-B14F-4D97-AF65-F5344CB8AC3E}">
        <p14:creationId xmlns:p14="http://schemas.microsoft.com/office/powerpoint/2010/main" val="36444008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next task will be values focused. This exercise will help you identify and reflect on some of those values that guide you in your work. </a:t>
            </a:r>
          </a:p>
          <a:p>
            <a:r>
              <a:rPr lang="en-US" dirty="0"/>
              <a:t>And again, we ask that you complete the worksheet individually and then discuss the reflection questions together. </a:t>
            </a:r>
          </a:p>
        </p:txBody>
      </p:sp>
      <p:sp>
        <p:nvSpPr>
          <p:cNvPr id="4" name="Slide Number Placeholder 3"/>
          <p:cNvSpPr>
            <a:spLocks noGrp="1"/>
          </p:cNvSpPr>
          <p:nvPr>
            <p:ph type="sldNum" sz="quarter" idx="5"/>
          </p:nvPr>
        </p:nvSpPr>
        <p:spPr/>
        <p:txBody>
          <a:bodyPr/>
          <a:lstStyle/>
          <a:p>
            <a:fld id="{C98007AC-33B7-4B13-B1CB-847AC3524D71}" type="slidenum">
              <a:rPr lang="en-US" smtClean="0"/>
              <a:t>13</a:t>
            </a:fld>
            <a:endParaRPr lang="en-US"/>
          </a:p>
        </p:txBody>
      </p:sp>
    </p:spTree>
    <p:extLst>
      <p:ext uri="{BB962C8B-B14F-4D97-AF65-F5344CB8AC3E}">
        <p14:creationId xmlns:p14="http://schemas.microsoft.com/office/powerpoint/2010/main" val="19924355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At the end of the program we’ll ask you to complete the Implementation intention exercise which will help you set goals and lay out that plan for how you will continue your professional development upon termination of the program. And this would be the time where you could discuss as mentor and mentee how you will conclude your mentor mentee relationship or perhaps continue informally after the program officially ends. </a:t>
            </a:r>
          </a:p>
          <a:p>
            <a:endParaRPr lang="en-US" dirty="0"/>
          </a:p>
        </p:txBody>
      </p:sp>
      <p:sp>
        <p:nvSpPr>
          <p:cNvPr id="4" name="Slide Number Placeholder 3"/>
          <p:cNvSpPr>
            <a:spLocks noGrp="1"/>
          </p:cNvSpPr>
          <p:nvPr>
            <p:ph type="sldNum" sz="quarter" idx="5"/>
          </p:nvPr>
        </p:nvSpPr>
        <p:spPr/>
        <p:txBody>
          <a:bodyPr/>
          <a:lstStyle/>
          <a:p>
            <a:fld id="{C98007AC-33B7-4B13-B1CB-847AC3524D71}" type="slidenum">
              <a:rPr lang="en-US" smtClean="0"/>
              <a:t>14</a:t>
            </a:fld>
            <a:endParaRPr lang="en-US"/>
          </a:p>
        </p:txBody>
      </p:sp>
    </p:spTree>
    <p:extLst>
      <p:ext uri="{BB962C8B-B14F-4D97-AF65-F5344CB8AC3E}">
        <p14:creationId xmlns:p14="http://schemas.microsoft.com/office/powerpoint/2010/main" val="28128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now that we’ve overviewed the program structure we’re going to talk a little about e-mentoring.. Most mentor mentee pairs are virtual so we definitely want to cover best practices for e mentoring</a:t>
            </a:r>
          </a:p>
          <a:p>
            <a:endParaRPr lang="en-US" dirty="0"/>
          </a:p>
        </p:txBody>
      </p:sp>
      <p:sp>
        <p:nvSpPr>
          <p:cNvPr id="4" name="Slide Number Placeholder 3"/>
          <p:cNvSpPr>
            <a:spLocks noGrp="1"/>
          </p:cNvSpPr>
          <p:nvPr>
            <p:ph type="sldNum" sz="quarter" idx="5"/>
          </p:nvPr>
        </p:nvSpPr>
        <p:spPr/>
        <p:txBody>
          <a:bodyPr/>
          <a:lstStyle/>
          <a:p>
            <a:fld id="{C98007AC-33B7-4B13-B1CB-847AC3524D71}" type="slidenum">
              <a:rPr lang="en-US" smtClean="0"/>
              <a:t>15</a:t>
            </a:fld>
            <a:endParaRPr lang="en-US"/>
          </a:p>
        </p:txBody>
      </p:sp>
    </p:spTree>
    <p:extLst>
      <p:ext uri="{BB962C8B-B14F-4D97-AF65-F5344CB8AC3E}">
        <p14:creationId xmlns:p14="http://schemas.microsoft.com/office/powerpoint/2010/main" val="10989898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when we do have in-person mentorship it is easier to form a stronger bond, pick up on those non verbal cues, and typically much easier to get immediate responses, however with in-person mentoring, you are limited by location and now COVID-19. </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http://work.chron.com/facetoface-vs-virtual-mentoring-3464.html</a:t>
            </a:r>
          </a:p>
          <a:p>
            <a:r>
              <a:rPr lang="en-US" dirty="0"/>
              <a:t>Advantages</a:t>
            </a:r>
          </a:p>
          <a:p>
            <a:r>
              <a:rPr lang="en-US" dirty="0"/>
              <a:t>1.) mentor and mentee are able to form a stronger bond because</a:t>
            </a:r>
            <a:r>
              <a:rPr lang="en-US" baseline="0" dirty="0"/>
              <a:t> of the personal nature of the in-person meeting.</a:t>
            </a:r>
          </a:p>
          <a:p>
            <a:r>
              <a:rPr lang="en-US" dirty="0"/>
              <a:t>2.) They can use non-verbal communication to emphasize and explain main points, instead of having to interpret them through text alone. </a:t>
            </a:r>
          </a:p>
          <a:p>
            <a:r>
              <a:rPr lang="en-US" dirty="0"/>
              <a:t>3.) The co-worker is also able to get immediate responses to questions, instead of having to wait for the mentor to type a reply.</a:t>
            </a:r>
          </a:p>
          <a:p>
            <a:endParaRPr lang="en-US" dirty="0"/>
          </a:p>
          <a:p>
            <a:r>
              <a:rPr lang="en-US" dirty="0"/>
              <a:t>Disadvantages</a:t>
            </a:r>
          </a:p>
          <a:p>
            <a:r>
              <a:rPr lang="en-US" dirty="0"/>
              <a:t>1.)</a:t>
            </a:r>
            <a:r>
              <a:rPr lang="en-US" baseline="0" dirty="0"/>
              <a:t> </a:t>
            </a:r>
            <a:r>
              <a:rPr lang="en-US" dirty="0"/>
              <a:t>In face-to-face mentoring, a co-worker is only able to benefit from the guidance of one mentor, which can limit his growth potential. </a:t>
            </a:r>
          </a:p>
          <a:p>
            <a:r>
              <a:rPr lang="en-US" dirty="0"/>
              <a:t>2.) Mentors are limited to those in that location, regardless of whether or not their skill sets match her needs. </a:t>
            </a:r>
          </a:p>
          <a:p>
            <a:r>
              <a:rPr lang="en-US" dirty="0"/>
              <a:t>3.) It can also be challenging to coordinate the schedules of two different people, so it can be difficult to find times to meet regularly.</a:t>
            </a:r>
          </a:p>
        </p:txBody>
      </p:sp>
      <p:sp>
        <p:nvSpPr>
          <p:cNvPr id="4" name="Slide Number Placeholder 3"/>
          <p:cNvSpPr>
            <a:spLocks noGrp="1"/>
          </p:cNvSpPr>
          <p:nvPr>
            <p:ph type="sldNum" sz="quarter" idx="10"/>
          </p:nvPr>
        </p:nvSpPr>
        <p:spPr/>
        <p:txBody>
          <a:bodyPr/>
          <a:lstStyle/>
          <a:p>
            <a:fld id="{D9ADCF79-D6E7-49E4-970B-F72F27F8F39C}" type="slidenum">
              <a:rPr lang="en-US" smtClean="0"/>
              <a:t>16</a:t>
            </a:fld>
            <a:endParaRPr lang="en-US"/>
          </a:p>
        </p:txBody>
      </p:sp>
    </p:spTree>
    <p:extLst>
      <p:ext uri="{BB962C8B-B14F-4D97-AF65-F5344CB8AC3E}">
        <p14:creationId xmlns:p14="http://schemas.microsoft.com/office/powerpoint/2010/main" val="20891969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With e-mentoring, we have pairs matched all across the country and have done our best to match everyone based on program goals and your interests, so e-mentoring does have that benefit, but it can be challenging to build a strong relationship and there is sometimes less accountability when there's no face to face interaction. Additionally is can be hard to coordinate communication across time zones. </a:t>
            </a:r>
          </a:p>
          <a:p>
            <a:endParaRPr lang="en-US" dirty="0"/>
          </a:p>
          <a:p>
            <a:endParaRPr lang="en-US" dirty="0"/>
          </a:p>
          <a:p>
            <a:endParaRPr lang="en-US" dirty="0"/>
          </a:p>
          <a:p>
            <a:endParaRPr lang="en-US" dirty="0"/>
          </a:p>
          <a:p>
            <a:endParaRPr lang="en-US" dirty="0"/>
          </a:p>
          <a:p>
            <a:endParaRPr lang="en-US" dirty="0"/>
          </a:p>
          <a:p>
            <a:endParaRPr lang="en-US" dirty="0"/>
          </a:p>
          <a:p>
            <a:r>
              <a:rPr lang="en-US" dirty="0"/>
              <a:t>http://work.chron.com/facetoface-vs-virtual-mentoring-3464.html</a:t>
            </a:r>
          </a:p>
          <a:p>
            <a:r>
              <a:rPr lang="en-US" dirty="0"/>
              <a:t>Advantages</a:t>
            </a:r>
          </a:p>
          <a:p>
            <a:r>
              <a:rPr lang="en-US" dirty="0"/>
              <a:t>1.) In virtual mentoring, location is not involved. </a:t>
            </a:r>
          </a:p>
          <a:p>
            <a:r>
              <a:rPr lang="en-US" dirty="0"/>
              <a:t>2.) Mentors who can offer specific guidance that a particular employee is looking to find can connect with that person virtually. </a:t>
            </a:r>
          </a:p>
          <a:p>
            <a:r>
              <a:rPr lang="en-US" dirty="0"/>
              <a:t>3.)Virtual mentoring is very time efficient because there is no travel time involved in getting to meetings, and both people can respond to messages at their own convenience.</a:t>
            </a:r>
          </a:p>
          <a:p>
            <a:endParaRPr lang="en-US" dirty="0"/>
          </a:p>
          <a:p>
            <a:r>
              <a:rPr lang="en-US" dirty="0"/>
              <a:t>Disadvantages</a:t>
            </a:r>
          </a:p>
          <a:p>
            <a:r>
              <a:rPr lang="en-US" dirty="0"/>
              <a:t>1.) In virtual mentoring, the people involved do not have the opportunity to create a bond built by physically meeting to spend time together. It can be very difficult to build a meaningful relationship through email. </a:t>
            </a:r>
          </a:p>
          <a:p>
            <a:r>
              <a:rPr lang="en-US" dirty="0"/>
              <a:t>2.) It’s much easier for either party not to take the mentoring relationship seriously because there is little accountability in a virtual setting. </a:t>
            </a:r>
          </a:p>
          <a:p>
            <a:r>
              <a:rPr lang="en-US" dirty="0"/>
              <a:t>3.) Constraints caused by living different time zones can also make it difficult to get timely responses to questions.</a:t>
            </a:r>
          </a:p>
        </p:txBody>
      </p:sp>
      <p:sp>
        <p:nvSpPr>
          <p:cNvPr id="4" name="Slide Number Placeholder 3"/>
          <p:cNvSpPr>
            <a:spLocks noGrp="1"/>
          </p:cNvSpPr>
          <p:nvPr>
            <p:ph type="sldNum" sz="quarter" idx="10"/>
          </p:nvPr>
        </p:nvSpPr>
        <p:spPr/>
        <p:txBody>
          <a:bodyPr/>
          <a:lstStyle/>
          <a:p>
            <a:fld id="{D9ADCF79-D6E7-49E4-970B-F72F27F8F39C}" type="slidenum">
              <a:rPr lang="en-US" smtClean="0"/>
              <a:t>17</a:t>
            </a:fld>
            <a:endParaRPr lang="en-US"/>
          </a:p>
        </p:txBody>
      </p:sp>
    </p:spTree>
    <p:extLst>
      <p:ext uri="{BB962C8B-B14F-4D97-AF65-F5344CB8AC3E}">
        <p14:creationId xmlns:p14="http://schemas.microsoft.com/office/powerpoint/2010/main" val="19345659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some tips for how you can mentor at a distance, we encourage you to allow time to build these relationships, so really dedicate that time maybe set a standing meeting to touch base via email or through the phone. </a:t>
            </a:r>
          </a:p>
          <a:p>
            <a:r>
              <a:rPr lang="en-US" dirty="0"/>
              <a:t>Plan ahead so you have time to complete those tasks we’ve discussed. </a:t>
            </a:r>
          </a:p>
          <a:p>
            <a:r>
              <a:rPr lang="en-US" dirty="0"/>
              <a:t>Utilize active listening to ensure that you're fully present in your conversations when you are communicating. </a:t>
            </a:r>
          </a:p>
          <a:p>
            <a:r>
              <a:rPr lang="en-US" dirty="0"/>
              <a:t>You can also leverage technology for your communication, whether that’s video chat or through direct messages on the basecamp website, or if you’re in a group of 3 there are a lot of free conference call tools out there, so definitely utilize those technological resources. </a:t>
            </a:r>
          </a:p>
          <a:p>
            <a:r>
              <a:rPr lang="en-US" dirty="0"/>
              <a:t>Additionally, take that extra time to understand the business and culture of where each other are right now whether that’s the workplace environment or personal goals of balancing family life. Its important to recognize the context you are both working in. </a:t>
            </a:r>
          </a:p>
          <a:p>
            <a:r>
              <a:rPr lang="en-US" dirty="0"/>
              <a:t>As I mentioned before make sure you’re aware miscommunications that can happen when you're communicating across time zones. </a:t>
            </a:r>
          </a:p>
          <a:p>
            <a:r>
              <a:rPr lang="en-US" dirty="0"/>
              <a:t>And lastly, really rely on writing to clarify details not understood in conversation. We are limited in not having that face to face communication so make sure you follow up in emails and clarify any miscommunications. </a:t>
            </a:r>
          </a:p>
          <a:p>
            <a:endParaRPr lang="en-US" dirty="0"/>
          </a:p>
          <a:p>
            <a:endParaRPr lang="en-US" dirty="0"/>
          </a:p>
          <a:p>
            <a:endParaRPr lang="en-US" dirty="0"/>
          </a:p>
          <a:p>
            <a:endParaRPr lang="en-US" dirty="0"/>
          </a:p>
          <a:p>
            <a:endParaRPr lang="en-US" dirty="0"/>
          </a:p>
          <a:p>
            <a:r>
              <a:rPr lang="en-US" dirty="0"/>
              <a:t>https://www.micromentor.org/learn-more/mentoring-distance</a:t>
            </a:r>
          </a:p>
        </p:txBody>
      </p:sp>
      <p:sp>
        <p:nvSpPr>
          <p:cNvPr id="4" name="Slide Number Placeholder 3"/>
          <p:cNvSpPr>
            <a:spLocks noGrp="1"/>
          </p:cNvSpPr>
          <p:nvPr>
            <p:ph type="sldNum" sz="quarter" idx="10"/>
          </p:nvPr>
        </p:nvSpPr>
        <p:spPr/>
        <p:txBody>
          <a:bodyPr/>
          <a:lstStyle/>
          <a:p>
            <a:fld id="{D9ADCF79-D6E7-49E4-970B-F72F27F8F39C}" type="slidenum">
              <a:rPr lang="en-US" smtClean="0"/>
              <a:t>18</a:t>
            </a:fld>
            <a:endParaRPr lang="en-US"/>
          </a:p>
        </p:txBody>
      </p:sp>
    </p:spTree>
    <p:extLst>
      <p:ext uri="{BB962C8B-B14F-4D97-AF65-F5344CB8AC3E}">
        <p14:creationId xmlns:p14="http://schemas.microsoft.com/office/powerpoint/2010/main" val="19352190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Another aspect specifically for mentors but for mentees to consider as well is to create that open and supportive climate for discussion. Its also important to demonstrate good listening and follow up skills and then to provide constructive feedback and advice when appropriate. And sometimes this means actually asking, “do you want advice and feedback or do you just want me to listen” and this goes both ways.</a:t>
            </a:r>
          </a:p>
          <a:p>
            <a:endParaRPr lang="en-US" b="0" dirty="0"/>
          </a:p>
          <a:p>
            <a:endParaRPr lang="en-US" b="0" dirty="0"/>
          </a:p>
          <a:p>
            <a:endParaRPr lang="en-US" b="0" dirty="0"/>
          </a:p>
          <a:p>
            <a:endParaRPr lang="en-US" b="0" dirty="0"/>
          </a:p>
          <a:p>
            <a:endParaRPr lang="en-US" b="0" dirty="0"/>
          </a:p>
          <a:p>
            <a:endParaRPr lang="en-US" b="0" dirty="0"/>
          </a:p>
          <a:p>
            <a:endParaRPr lang="en-US" b="0" dirty="0"/>
          </a:p>
          <a:p>
            <a:r>
              <a:rPr lang="en-US" b="0" dirty="0"/>
              <a:t>http://www.asha.org/students/mentoring/coach/</a:t>
            </a:r>
          </a:p>
          <a:p>
            <a:r>
              <a:rPr lang="en-US" b="1" dirty="0"/>
              <a:t>1. Create an open and supportive climate for discussion</a:t>
            </a:r>
          </a:p>
          <a:p>
            <a:pPr marL="171450" indent="-171450">
              <a:buFont typeface="Arial" panose="020B0604020202020204" pitchFamily="34" charset="0"/>
              <a:buChar char="•"/>
            </a:pPr>
            <a:r>
              <a:rPr lang="en-US" dirty="0"/>
              <a:t>Seek to develop trust by encouraging open, two-way communications; this often means sharing personal experiences or difficult times you went through so that the mentee knows she or he can discuss tough issues.</a:t>
            </a:r>
          </a:p>
          <a:p>
            <a:pPr marL="171450" indent="-171450">
              <a:buFont typeface="Arial" panose="020B0604020202020204" pitchFamily="34" charset="0"/>
              <a:buChar char="•"/>
            </a:pPr>
            <a:r>
              <a:rPr lang="en-US" dirty="0"/>
              <a:t>Respect the mentee's individuality. Your mentee may or may not have a similar style.</a:t>
            </a:r>
          </a:p>
          <a:p>
            <a:pPr marL="171450" indent="-171450">
              <a:buFont typeface="Arial" panose="020B0604020202020204" pitchFamily="34" charset="0"/>
              <a:buChar char="•"/>
            </a:pPr>
            <a:r>
              <a:rPr lang="en-US" dirty="0"/>
              <a:t>Be patient if your mentee seems unfocused-help her or him focus by presenting and discussing options.</a:t>
            </a:r>
          </a:p>
          <a:p>
            <a:pPr marL="171450" indent="-171450">
              <a:buFont typeface="Arial" panose="020B0604020202020204" pitchFamily="34" charset="0"/>
              <a:buChar char="•"/>
            </a:pPr>
            <a:r>
              <a:rPr lang="en-US" dirty="0"/>
              <a:t>Make it clear that you hope to learn from this experience.</a:t>
            </a:r>
          </a:p>
          <a:p>
            <a:r>
              <a:rPr lang="en-US" b="1" dirty="0"/>
              <a:t>2. Demonstrate good listening/follow-up skills</a:t>
            </a:r>
          </a:p>
          <a:p>
            <a:pPr marL="171450" indent="-171450">
              <a:buFont typeface="Arial" panose="020B0604020202020204" pitchFamily="34" charset="0"/>
              <a:buChar char="•"/>
            </a:pPr>
            <a:r>
              <a:rPr lang="en-US" dirty="0"/>
              <a:t>Most of us need to improve our listening skills; we tend to talk more than we listen and to interrupt people more than we should.</a:t>
            </a:r>
          </a:p>
          <a:p>
            <a:pPr marL="171450" indent="-171450">
              <a:buFont typeface="Arial" panose="020B0604020202020204" pitchFamily="34" charset="0"/>
              <a:buChar char="•"/>
            </a:pPr>
            <a:r>
              <a:rPr lang="en-US" dirty="0"/>
              <a:t>Ask open-ended questions to get your mentee to open up as much as possible </a:t>
            </a:r>
            <a:r>
              <a:rPr lang="en-US" i="1" dirty="0"/>
              <a:t>(Examples: How did you decide to major in communication </a:t>
            </a:r>
            <a:r>
              <a:rPr lang="en-US" i="1" dirty="0" err="1"/>
              <a:t>sciencesand</a:t>
            </a:r>
            <a:r>
              <a:rPr lang="en-US" i="1" dirty="0"/>
              <a:t> disorders? What are your longer term goals?)</a:t>
            </a:r>
            <a:endParaRPr lang="en-US" dirty="0"/>
          </a:p>
          <a:p>
            <a:pPr marL="171450" indent="-171450">
              <a:buFont typeface="Arial" panose="020B0604020202020204" pitchFamily="34" charset="0"/>
              <a:buChar char="•"/>
            </a:pPr>
            <a:r>
              <a:rPr lang="en-US" dirty="0"/>
              <a:t>After you have listened fully to a response, ask good follow-up questions to demonstrate genuine interest. </a:t>
            </a:r>
            <a:r>
              <a:rPr lang="en-US" i="1" dirty="0"/>
              <a:t>(Example: After you've completed </a:t>
            </a:r>
            <a:r>
              <a:rPr lang="en-US" i="1" dirty="0" err="1"/>
              <a:t>yourinternship</a:t>
            </a:r>
            <a:r>
              <a:rPr lang="en-US" i="1" dirty="0"/>
              <a:t>, what do you hope to do next to move to the next step?)</a:t>
            </a:r>
            <a:endParaRPr lang="en-US" dirty="0"/>
          </a:p>
          <a:p>
            <a:pPr marL="171450" indent="-171450">
              <a:buFont typeface="Arial" panose="020B0604020202020204" pitchFamily="34" charset="0"/>
              <a:buChar char="•"/>
            </a:pPr>
            <a:r>
              <a:rPr lang="en-US" dirty="0"/>
              <a:t>If you do not understand something, try to paraphrase it to be sure you understand what the person is trying to say. </a:t>
            </a:r>
            <a:r>
              <a:rPr lang="en-US" i="1" dirty="0"/>
              <a:t>(Example: So what I </a:t>
            </a:r>
            <a:r>
              <a:rPr lang="en-US" i="1" dirty="0" err="1"/>
              <a:t>thinkyou're</a:t>
            </a:r>
            <a:r>
              <a:rPr lang="en-US" i="1" dirty="0"/>
              <a:t> saying is that you want to broaden your knowledge of opportunities)</a:t>
            </a:r>
            <a:endParaRPr lang="en-US" dirty="0"/>
          </a:p>
          <a:p>
            <a:pPr marL="171450" indent="-171450">
              <a:buFont typeface="Arial" panose="020B0604020202020204" pitchFamily="34" charset="0"/>
              <a:buChar char="•"/>
            </a:pPr>
            <a:r>
              <a:rPr lang="en-US" dirty="0"/>
              <a:t>After you've discussed an issue in one conversation, be sure to ask how the situation has progressed next time you write an e-mail or talk.</a:t>
            </a:r>
          </a:p>
          <a:p>
            <a:pPr marL="171450" indent="-171450">
              <a:buFont typeface="Arial" panose="020B0604020202020204" pitchFamily="34" charset="0"/>
              <a:buChar char="•"/>
            </a:pPr>
            <a:r>
              <a:rPr lang="en-US" dirty="0"/>
              <a:t>Don't assume that what worked for you will work for your mentee; rather, try saying something like, "My experience was (xxx). What do you think will work for you?"</a:t>
            </a:r>
          </a:p>
          <a:p>
            <a:r>
              <a:rPr lang="en-US" b="1" dirty="0"/>
              <a:t>3. Provide constructive feedback and advice.</a:t>
            </a:r>
          </a:p>
          <a:p>
            <a:pPr marL="171450" indent="-171450">
              <a:buFont typeface="Arial" panose="020B0604020202020204" pitchFamily="34" charset="0"/>
              <a:buChar char="•"/>
            </a:pPr>
            <a:r>
              <a:rPr lang="en-US" dirty="0"/>
              <a:t>It is important for you to match the degree of openness of your mentee. </a:t>
            </a:r>
            <a:r>
              <a:rPr lang="en-US" b="1" i="1" dirty="0"/>
              <a:t>Do not</a:t>
            </a:r>
            <a:r>
              <a:rPr lang="en-US" dirty="0"/>
              <a:t> give negative feedback until you have built a strong relationship and the mentee is ready to receive it.</a:t>
            </a:r>
          </a:p>
          <a:p>
            <a:pPr marL="171450" indent="-171450">
              <a:buFont typeface="Arial" panose="020B0604020202020204" pitchFamily="34" charset="0"/>
              <a:buChar char="•"/>
            </a:pPr>
            <a:r>
              <a:rPr lang="en-US" dirty="0"/>
              <a:t>Give a balance of both praise and constructive feedback on how to improve.</a:t>
            </a:r>
          </a:p>
          <a:p>
            <a:pPr marL="171450" indent="-171450">
              <a:buFont typeface="Arial" panose="020B0604020202020204" pitchFamily="34" charset="0"/>
              <a:buChar char="•"/>
            </a:pPr>
            <a:r>
              <a:rPr lang="en-US" dirty="0"/>
              <a:t>Always focus on behaviors that can be changed (not personality traits!) and behaviors that are appropriate within the organization/field/environment.</a:t>
            </a:r>
          </a:p>
          <a:p>
            <a:pPr marL="171450" indent="-171450">
              <a:buFont typeface="Arial" panose="020B0604020202020204" pitchFamily="34" charset="0"/>
              <a:buChar char="•"/>
            </a:pPr>
            <a:r>
              <a:rPr lang="en-US" dirty="0"/>
              <a:t>Let your mentee set the initial goals and then give feedback and suggestions.</a:t>
            </a:r>
          </a:p>
          <a:p>
            <a:pPr marL="171450" indent="-171450">
              <a:buFont typeface="Arial" panose="020B0604020202020204" pitchFamily="34" charset="0"/>
              <a:buChar char="•"/>
            </a:pPr>
            <a:r>
              <a:rPr lang="en-US" dirty="0"/>
              <a:t>Help your mentee make goals specific and realistic with target dates; monitor progress, help her him or her adapt plans when necessary, and provide ongoing encouragement.</a:t>
            </a:r>
          </a:p>
          <a:p>
            <a:pPr marL="171450" indent="-171450">
              <a:buFont typeface="Arial" panose="020B0604020202020204" pitchFamily="34" charset="0"/>
              <a:buChar char="•"/>
            </a:pPr>
            <a:r>
              <a:rPr lang="en-US" dirty="0"/>
              <a:t>Do problem solving with your mentee when issues/barriers arise. Do not feel that you have to have all the answers but rather help your mentee think through strategies and options.</a:t>
            </a:r>
          </a:p>
          <a:p>
            <a:pPr marL="171450" indent="-171450">
              <a:buFont typeface="Arial" panose="020B0604020202020204" pitchFamily="34" charset="0"/>
              <a:buChar char="•"/>
            </a:pPr>
            <a:r>
              <a:rPr lang="en-US" dirty="0"/>
              <a:t>Consider and discuss additional ways for your mentee to get advice and information he or she needs. Call on other mentors/colleagues when appropriate and try to help your mentee widen his or her network.</a:t>
            </a:r>
          </a:p>
          <a:p>
            <a:endParaRPr lang="en-US" dirty="0"/>
          </a:p>
        </p:txBody>
      </p:sp>
      <p:sp>
        <p:nvSpPr>
          <p:cNvPr id="4" name="Slide Number Placeholder 3"/>
          <p:cNvSpPr>
            <a:spLocks noGrp="1"/>
          </p:cNvSpPr>
          <p:nvPr>
            <p:ph type="sldNum" sz="quarter" idx="10"/>
          </p:nvPr>
        </p:nvSpPr>
        <p:spPr/>
        <p:txBody>
          <a:bodyPr/>
          <a:lstStyle/>
          <a:p>
            <a:fld id="{D9ADCF79-D6E7-49E4-970B-F72F27F8F39C}" type="slidenum">
              <a:rPr lang="en-US" smtClean="0"/>
              <a:t>19</a:t>
            </a:fld>
            <a:endParaRPr lang="en-US"/>
          </a:p>
        </p:txBody>
      </p:sp>
    </p:spTree>
    <p:extLst>
      <p:ext uri="{BB962C8B-B14F-4D97-AF65-F5344CB8AC3E}">
        <p14:creationId xmlns:p14="http://schemas.microsoft.com/office/powerpoint/2010/main" val="19125249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cs typeface="Calibri"/>
            </a:endParaRPr>
          </a:p>
        </p:txBody>
      </p:sp>
      <p:sp>
        <p:nvSpPr>
          <p:cNvPr id="4" name="Slide Number Placeholder 3"/>
          <p:cNvSpPr>
            <a:spLocks noGrp="1"/>
          </p:cNvSpPr>
          <p:nvPr>
            <p:ph type="sldNum" sz="quarter" idx="5"/>
          </p:nvPr>
        </p:nvSpPr>
        <p:spPr/>
        <p:txBody>
          <a:bodyPr/>
          <a:lstStyle/>
          <a:p>
            <a:fld id="{C98007AC-33B7-4B13-B1CB-847AC3524D71}" type="slidenum">
              <a:rPr lang="en-US" smtClean="0"/>
              <a:t>2</a:t>
            </a:fld>
            <a:endParaRPr lang="en-US"/>
          </a:p>
        </p:txBody>
      </p:sp>
    </p:spTree>
    <p:extLst>
      <p:ext uri="{BB962C8B-B14F-4D97-AF65-F5344CB8AC3E}">
        <p14:creationId xmlns:p14="http://schemas.microsoft.com/office/powerpoint/2010/main" val="38524066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now just some general mentoring best practices I wanted to review</a:t>
            </a:r>
          </a:p>
        </p:txBody>
      </p:sp>
      <p:sp>
        <p:nvSpPr>
          <p:cNvPr id="4" name="Slide Number Placeholder 3"/>
          <p:cNvSpPr>
            <a:spLocks noGrp="1"/>
          </p:cNvSpPr>
          <p:nvPr>
            <p:ph type="sldNum" sz="quarter" idx="5"/>
          </p:nvPr>
        </p:nvSpPr>
        <p:spPr/>
        <p:txBody>
          <a:bodyPr/>
          <a:lstStyle/>
          <a:p>
            <a:fld id="{C98007AC-33B7-4B13-B1CB-847AC3524D71}" type="slidenum">
              <a:rPr lang="en-US" smtClean="0"/>
              <a:t>20</a:t>
            </a:fld>
            <a:endParaRPr lang="en-US"/>
          </a:p>
        </p:txBody>
      </p:sp>
    </p:spTree>
    <p:extLst>
      <p:ext uri="{BB962C8B-B14F-4D97-AF65-F5344CB8AC3E}">
        <p14:creationId xmlns:p14="http://schemas.microsoft.com/office/powerpoint/2010/main" val="16397050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Incorporating all of those tips we previously mentioned you really want to make sure that your increasing your awareness of yourself and of others. So this comic is just a silly reminder that we really need to better understand where we are and how others perceive us. </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*Mentoring and communication</a:t>
            </a:r>
          </a:p>
          <a:p>
            <a:endParaRPr lang="en-US" dirty="0"/>
          </a:p>
          <a:p>
            <a:r>
              <a:rPr lang="en-US" dirty="0"/>
              <a:t>http://www.ohsu.edu/xd/education/schools/school-of-medicine/faculty/mentoring/mentoring-best-practices/communication/index.cfm</a:t>
            </a:r>
          </a:p>
          <a:p>
            <a:r>
              <a:rPr lang="en-US" dirty="0"/>
              <a:t>You are the instrument through which mentoring happens, both as mentor and mentee.  The more you are clear about your own agenda and able to separate out your own thoughts, feelings, and wants from those of your mentor/mentee, the greater the potential for intentional partnership and mutual benefit.</a:t>
            </a:r>
          </a:p>
          <a:p>
            <a:endParaRPr lang="en-US" dirty="0"/>
          </a:p>
          <a:p>
            <a:r>
              <a:rPr lang="en-US" i="1" dirty="0"/>
              <a:t>"In each moment you spend in another person's presence, you are communicating that person's importance to you.  Are you doing this consciously or unconsciously?"  Denise Holmes </a:t>
            </a:r>
            <a:endParaRPr lang="en-US" dirty="0"/>
          </a:p>
        </p:txBody>
      </p:sp>
      <p:sp>
        <p:nvSpPr>
          <p:cNvPr id="4" name="Slide Number Placeholder 3"/>
          <p:cNvSpPr>
            <a:spLocks noGrp="1"/>
          </p:cNvSpPr>
          <p:nvPr>
            <p:ph type="sldNum" sz="quarter" idx="10"/>
          </p:nvPr>
        </p:nvSpPr>
        <p:spPr/>
        <p:txBody>
          <a:bodyPr/>
          <a:lstStyle/>
          <a:p>
            <a:fld id="{D9ADCF79-D6E7-49E4-970B-F72F27F8F39C}" type="slidenum">
              <a:rPr lang="en-US" smtClean="0"/>
              <a:t>21</a:t>
            </a:fld>
            <a:endParaRPr lang="en-US"/>
          </a:p>
        </p:txBody>
      </p:sp>
    </p:spTree>
    <p:extLst>
      <p:ext uri="{BB962C8B-B14F-4D97-AF65-F5344CB8AC3E}">
        <p14:creationId xmlns:p14="http://schemas.microsoft.com/office/powerpoint/2010/main" val="155771091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Additionally, its important to get to know each other as people. Even though you’re both maybe epidemiologists there's more to you as a person than just your professional life. So we really encourage you to share where you’re coming from and where you’re wanting to go to better develop your relationship.</a:t>
            </a:r>
          </a:p>
          <a:p>
            <a:endParaRPr lang="en-US" dirty="0"/>
          </a:p>
          <a:p>
            <a:endParaRPr lang="en-US" dirty="0"/>
          </a:p>
          <a:p>
            <a:endParaRPr lang="en-US" dirty="0"/>
          </a:p>
          <a:p>
            <a:endParaRPr lang="en-US" dirty="0"/>
          </a:p>
          <a:p>
            <a:endParaRPr lang="en-US" dirty="0"/>
          </a:p>
          <a:p>
            <a:endParaRPr lang="en-US" dirty="0"/>
          </a:p>
          <a:p>
            <a:endParaRPr lang="en-US" dirty="0"/>
          </a:p>
          <a:p>
            <a:r>
              <a:rPr lang="en-US" dirty="0"/>
              <a:t>http://www.ohsu.edu/xd/education/schools/school-of-medicine/faculty/mentoring/mentoring-best-practices/communication/index.cfm</a:t>
            </a:r>
          </a:p>
          <a:p>
            <a:r>
              <a:rPr lang="en-US" dirty="0"/>
              <a:t>Listening in order to learn something new (rather than to confirm what you already know) is essential to good mentoring.  When you get curious about the other person’s story, you open up the possibility of greater connection and value for both parties.</a:t>
            </a:r>
          </a:p>
          <a:p>
            <a:endParaRPr lang="en-US" dirty="0"/>
          </a:p>
          <a:p>
            <a:r>
              <a:rPr lang="en-US" i="1" dirty="0"/>
              <a:t>"In order to understand what another person is saying, you must assume that it is true, and try to imagine what it could be true of." George Miller </a:t>
            </a:r>
          </a:p>
          <a:p>
            <a:endParaRPr lang="en-US" i="1" dirty="0"/>
          </a:p>
          <a:p>
            <a:r>
              <a:rPr lang="en-US" dirty="0"/>
              <a:t>http://www.dtelepathy.com/blog/wp-content/uploads/2012/10/featureimage.jpg </a:t>
            </a:r>
          </a:p>
        </p:txBody>
      </p:sp>
      <p:sp>
        <p:nvSpPr>
          <p:cNvPr id="4" name="Slide Number Placeholder 3"/>
          <p:cNvSpPr>
            <a:spLocks noGrp="1"/>
          </p:cNvSpPr>
          <p:nvPr>
            <p:ph type="sldNum" sz="quarter" idx="10"/>
          </p:nvPr>
        </p:nvSpPr>
        <p:spPr/>
        <p:txBody>
          <a:bodyPr/>
          <a:lstStyle/>
          <a:p>
            <a:fld id="{D9ADCF79-D6E7-49E4-970B-F72F27F8F39C}" type="slidenum">
              <a:rPr lang="en-US" smtClean="0"/>
              <a:t>22</a:t>
            </a:fld>
            <a:endParaRPr lang="en-US"/>
          </a:p>
        </p:txBody>
      </p:sp>
    </p:spTree>
    <p:extLst>
      <p:ext uri="{BB962C8B-B14F-4D97-AF65-F5344CB8AC3E}">
        <p14:creationId xmlns:p14="http://schemas.microsoft.com/office/powerpoint/2010/main" val="112293560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as mentioned before there are some barriers to effective communication such as defensiveness or premature assumptions, judgements based on cultural differences or interpersonal relationships and mixed messages. So make sure you are approaching this relationship with an open mind and really asking those clarifying questions instead of making assumptions or jumping to conclusions. </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http://www.ohsu.edu/xd/education/schools/school-of-medicine/faculty/mentoring/mentoring-best-practices/communication/communication-barriers.cfm</a:t>
            </a:r>
          </a:p>
          <a:p>
            <a:endParaRPr lang="en-US" dirty="0"/>
          </a:p>
          <a:p>
            <a:r>
              <a:rPr lang="en-US" b="1" u="sng" dirty="0"/>
              <a:t>Defensiveness or premature assumptions</a:t>
            </a:r>
          </a:p>
          <a:p>
            <a:r>
              <a:rPr lang="en-US" b="1" dirty="0"/>
              <a:t>Problem:</a:t>
            </a:r>
            <a:r>
              <a:rPr lang="en-US" dirty="0"/>
              <a:t> A defensive listener will be less able to "hear" what the speaker is saying. In some cases, instead of listening, a person is thinking about why an interaction is occurring or perhaps preparing a response to a message that he or she hasn't heard. By making assumptions about the speaker and the reasons that a conversation is taking place, the listener keeps him/herself from paying attention to the real message. </a:t>
            </a:r>
          </a:p>
          <a:p>
            <a:r>
              <a:rPr lang="en-US" b="1" dirty="0"/>
              <a:t>Solution:</a:t>
            </a:r>
            <a:r>
              <a:rPr lang="en-US" dirty="0"/>
              <a:t> The listener should not presuppose that he or she knows the reason for or the basis of the communication, nor should the listener feel defensive without knowing what is being said. Being open and nonjudgmental will allow the listener to truly hear what is being said. </a:t>
            </a:r>
          </a:p>
          <a:p>
            <a:r>
              <a:rPr lang="en-US" dirty="0"/>
              <a:t> </a:t>
            </a:r>
          </a:p>
          <a:p>
            <a:r>
              <a:rPr lang="en-US" b="1" u="sng" dirty="0"/>
              <a:t>Judgments based on cultural differences or interpersonal relationships</a:t>
            </a:r>
          </a:p>
          <a:p>
            <a:r>
              <a:rPr lang="en-US" b="1" dirty="0"/>
              <a:t>Problem:</a:t>
            </a:r>
            <a:r>
              <a:rPr lang="en-US" dirty="0"/>
              <a:t> This problem goes hand in hand with that of making assumptions. In this case, the problem involves presupposing things about another person based on cultural differences and personal associations. This can result in not hearing a message or misinterpreting the message. </a:t>
            </a:r>
          </a:p>
          <a:p>
            <a:r>
              <a:rPr lang="en-US" b="1" dirty="0"/>
              <a:t>Solution:</a:t>
            </a:r>
            <a:r>
              <a:rPr lang="en-US" dirty="0"/>
              <a:t> It's important for the speaker and listener to be open with each other to dispel assumptions and biases. For this to happen, it may be useful to address biases straight on in an open dialogue. By revealing and discussing biases and assumptions, it is possible to minimize their negative impact and thereby communicate more fully and effectively. </a:t>
            </a:r>
          </a:p>
          <a:p>
            <a:r>
              <a:rPr lang="en-US" dirty="0"/>
              <a:t> </a:t>
            </a:r>
          </a:p>
          <a:p>
            <a:r>
              <a:rPr lang="en-US" b="1" u="sng" dirty="0"/>
              <a:t>Mixed messages</a:t>
            </a:r>
          </a:p>
          <a:p>
            <a:r>
              <a:rPr lang="en-US" b="1" dirty="0"/>
              <a:t>Problem:</a:t>
            </a:r>
            <a:r>
              <a:rPr lang="en-US" dirty="0"/>
              <a:t> A conversation that conveys contradictory messages or conflates the intended message with extraneous issues can cause confusion, concern, or resentment.</a:t>
            </a:r>
            <a:br>
              <a:rPr lang="en-US" dirty="0"/>
            </a:br>
            <a:endParaRPr lang="en-US" dirty="0"/>
          </a:p>
          <a:p>
            <a:r>
              <a:rPr lang="en-US" b="1" dirty="0"/>
              <a:t>Solution:</a:t>
            </a:r>
            <a:r>
              <a:rPr lang="en-US" dirty="0"/>
              <a:t> Before speaking, people should think carefully about the points to be made. Written talking points can be useful in this regard. If there are multiple messages to convey (perhaps some positive and some negative messages), it may be better to present them on separate occasions or in different environments. Conveying only one message at a time can help avoid confusion and misunderstanding.  [ds1]If at all possible, this kind of formatting works best in definition list style. We may want to talk about it.  [KWM2]Sure.  I'd like to see what it is.  I think this is hard to read as it is…</a:t>
            </a:r>
          </a:p>
          <a:p>
            <a:endParaRPr lang="en-US" dirty="0"/>
          </a:p>
        </p:txBody>
      </p:sp>
      <p:sp>
        <p:nvSpPr>
          <p:cNvPr id="4" name="Slide Number Placeholder 3"/>
          <p:cNvSpPr>
            <a:spLocks noGrp="1"/>
          </p:cNvSpPr>
          <p:nvPr>
            <p:ph type="sldNum" sz="quarter" idx="10"/>
          </p:nvPr>
        </p:nvSpPr>
        <p:spPr/>
        <p:txBody>
          <a:bodyPr/>
          <a:lstStyle/>
          <a:p>
            <a:fld id="{D9ADCF79-D6E7-49E4-970B-F72F27F8F39C}" type="slidenum">
              <a:rPr lang="en-US" smtClean="0"/>
              <a:t>23</a:t>
            </a:fld>
            <a:endParaRPr lang="en-US"/>
          </a:p>
        </p:txBody>
      </p:sp>
    </p:spTree>
    <p:extLst>
      <p:ext uri="{BB962C8B-B14F-4D97-AF65-F5344CB8AC3E}">
        <p14:creationId xmlns:p14="http://schemas.microsoft.com/office/powerpoint/2010/main" val="354187428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Additionally in your conversations, we encourage you to listen for passion and potential to better understand your goals and expectations as well as to tailor advice and recommendations. </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http://www.ohsu.edu/xd/education/schools/school-of-medicine/faculty/mentoring/mentoring-best-practices/communication/index.cfm</a:t>
            </a:r>
          </a:p>
          <a:p>
            <a:r>
              <a:rPr lang="en-US" dirty="0"/>
              <a:t>Great mentoring means understanding what makes the other person tick, what has brought them to this moment in their career, and where they would like to go next.</a:t>
            </a:r>
          </a:p>
          <a:p>
            <a:endParaRPr lang="en-US" dirty="0"/>
          </a:p>
          <a:p>
            <a:r>
              <a:rPr lang="en-US" i="1" dirty="0"/>
              <a:t>"Listening for potential means listening to people as if they have all the tools they need to be successful, and could simply benefit from exploring their thoughts and ideas out loud."  David Rock</a:t>
            </a:r>
          </a:p>
          <a:p>
            <a:endParaRPr lang="en-US" i="1" dirty="0"/>
          </a:p>
          <a:p>
            <a:r>
              <a:rPr lang="en-US" dirty="0"/>
              <a:t>https://media.licdn.com/mpr/mpr/shrinknp_400_400/p/8/000/234/004/386bf30.jpg </a:t>
            </a:r>
          </a:p>
        </p:txBody>
      </p:sp>
      <p:sp>
        <p:nvSpPr>
          <p:cNvPr id="4" name="Slide Number Placeholder 3"/>
          <p:cNvSpPr>
            <a:spLocks noGrp="1"/>
          </p:cNvSpPr>
          <p:nvPr>
            <p:ph type="sldNum" sz="quarter" idx="10"/>
          </p:nvPr>
        </p:nvSpPr>
        <p:spPr/>
        <p:txBody>
          <a:bodyPr/>
          <a:lstStyle/>
          <a:p>
            <a:fld id="{D9ADCF79-D6E7-49E4-970B-F72F27F8F39C}" type="slidenum">
              <a:rPr lang="en-US" smtClean="0"/>
              <a:t>24</a:t>
            </a:fld>
            <a:endParaRPr lang="en-US"/>
          </a:p>
        </p:txBody>
      </p:sp>
    </p:spTree>
    <p:extLst>
      <p:ext uri="{BB962C8B-B14F-4D97-AF65-F5344CB8AC3E}">
        <p14:creationId xmlns:p14="http://schemas.microsoft.com/office/powerpoint/2010/main" val="25421366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are some other active listening strategies. I’ll just highlight a few. Make sure you avoid distractions or multitasking when you're communicating with one another. Ask for clarifications if you're unclear. And really pay attention to not only the words being said but if there are feelings behind those words, this can be much clearer when your in person or talking on the phone but muddled in written communication, so make sure you address any feelings you perceive in an email to ensure that you’re not misunderstanding your mentor or mentee. </a:t>
            </a:r>
          </a:p>
          <a:p>
            <a:endParaRPr lang="en-US" dirty="0"/>
          </a:p>
          <a:p>
            <a:endParaRPr lang="en-US" dirty="0"/>
          </a:p>
          <a:p>
            <a:endParaRPr lang="en-US" dirty="0"/>
          </a:p>
          <a:p>
            <a:endParaRPr lang="en-US" dirty="0"/>
          </a:p>
          <a:p>
            <a:endParaRPr lang="en-US" dirty="0"/>
          </a:p>
          <a:p>
            <a:endParaRPr lang="en-US" dirty="0"/>
          </a:p>
          <a:p>
            <a:r>
              <a:rPr lang="en-US" dirty="0"/>
              <a:t>http://www.ohsu.edu/xd/education/schools/school-of-medicine/faculty/mentoring/mentoring-best-practices/communication/active-listening.cfm</a:t>
            </a:r>
          </a:p>
          <a:p>
            <a:endParaRPr lang="en-US" dirty="0"/>
          </a:p>
          <a:p>
            <a:r>
              <a:rPr lang="en-US" dirty="0"/>
              <a:t>Active listening is an art that can be learned. Often, when you listen to another person speak, you are listening to some extent but you can also be distracted and engaged in other pursuits –thinking about something else, looking around, typing, listening to others, reading, etc. Sometimes, you assume that you know what the speaker is going to say and you start to formulate a response, rather than paying complete attention to what they are saying in the moment. Active listening involves forgoing all other activities for the time being and giving your full attention to the act of listening to ensure that you understand the speaker's intent as well as the feelings behind the speaker's words.</a:t>
            </a:r>
          </a:p>
        </p:txBody>
      </p:sp>
      <p:sp>
        <p:nvSpPr>
          <p:cNvPr id="4" name="Slide Number Placeholder 3"/>
          <p:cNvSpPr>
            <a:spLocks noGrp="1"/>
          </p:cNvSpPr>
          <p:nvPr>
            <p:ph type="sldNum" sz="quarter" idx="10"/>
          </p:nvPr>
        </p:nvSpPr>
        <p:spPr/>
        <p:txBody>
          <a:bodyPr/>
          <a:lstStyle/>
          <a:p>
            <a:fld id="{D9ADCF79-D6E7-49E4-970B-F72F27F8F39C}" type="slidenum">
              <a:rPr lang="en-US" smtClean="0"/>
              <a:t>25</a:t>
            </a:fld>
            <a:endParaRPr lang="en-US"/>
          </a:p>
        </p:txBody>
      </p:sp>
    </p:spTree>
    <p:extLst>
      <p:ext uri="{BB962C8B-B14F-4D97-AF65-F5344CB8AC3E}">
        <p14:creationId xmlns:p14="http://schemas.microsoft.com/office/powerpoint/2010/main" val="73239099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Additionally, we really want you to share your experiences and consult from what you’ve learned personally and through the experiences of others, so definitely open up and share from your experiences. </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http://www.ohsu.edu/xd/education/schools/school-of-medicine/faculty/mentoring/mentoring-best-practices/communication/index.cfm </a:t>
            </a:r>
          </a:p>
          <a:p>
            <a:r>
              <a:rPr lang="en-US" dirty="0"/>
              <a:t>One of the pleasures of mentoring is the chance to share one’s own hard-earned experience so that it might be helpful to others coming along a similar path.</a:t>
            </a:r>
          </a:p>
          <a:p>
            <a:endParaRPr lang="en-US" dirty="0"/>
          </a:p>
          <a:p>
            <a:r>
              <a:rPr lang="en-US" i="1" dirty="0"/>
              <a:t>"Ecologists tell us that a tree planted in a clearing of an old forest will grow more successfully than one planted in an open field.  The reason, it seems, is that the roots of the forest tree are able to follow the intricate pathways created by former trees and thus imbed themselves more deeply. This literally enables stronger trees to share resources with the weaker so that the whole forest becomes healthier.  Similarly, human beings thrive best when we grow in the presence of those who have gone before."  Parks </a:t>
            </a:r>
            <a:r>
              <a:rPr lang="en-US" i="1" dirty="0" err="1"/>
              <a:t>Daloz</a:t>
            </a:r>
            <a:endParaRPr lang="en-US" i="1" dirty="0"/>
          </a:p>
          <a:p>
            <a:endParaRPr lang="en-US" i="1" dirty="0"/>
          </a:p>
          <a:p>
            <a:r>
              <a:rPr lang="en-US" dirty="0"/>
              <a:t>http://www.jokesmania.com/wp-content/uploads/2015/12/share4.png </a:t>
            </a:r>
          </a:p>
        </p:txBody>
      </p:sp>
      <p:sp>
        <p:nvSpPr>
          <p:cNvPr id="4" name="Slide Number Placeholder 3"/>
          <p:cNvSpPr>
            <a:spLocks noGrp="1"/>
          </p:cNvSpPr>
          <p:nvPr>
            <p:ph type="sldNum" sz="quarter" idx="10"/>
          </p:nvPr>
        </p:nvSpPr>
        <p:spPr/>
        <p:txBody>
          <a:bodyPr/>
          <a:lstStyle/>
          <a:p>
            <a:fld id="{D9ADCF79-D6E7-49E4-970B-F72F27F8F39C}" type="slidenum">
              <a:rPr lang="en-US" smtClean="0"/>
              <a:t>26</a:t>
            </a:fld>
            <a:endParaRPr lang="en-US"/>
          </a:p>
        </p:txBody>
      </p:sp>
    </p:spTree>
    <p:extLst>
      <p:ext uri="{BB962C8B-B14F-4D97-AF65-F5344CB8AC3E}">
        <p14:creationId xmlns:p14="http://schemas.microsoft.com/office/powerpoint/2010/main" val="217819559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I mentioned earlier, in the newsletters we will mention different discussion topics so here are some examples of potential discussion topics we may cover during the year. </a:t>
            </a:r>
          </a:p>
        </p:txBody>
      </p:sp>
      <p:sp>
        <p:nvSpPr>
          <p:cNvPr id="4" name="Slide Number Placeholder 3"/>
          <p:cNvSpPr>
            <a:spLocks noGrp="1"/>
          </p:cNvSpPr>
          <p:nvPr>
            <p:ph type="sldNum" sz="quarter" idx="5"/>
          </p:nvPr>
        </p:nvSpPr>
        <p:spPr/>
        <p:txBody>
          <a:bodyPr/>
          <a:lstStyle/>
          <a:p>
            <a:fld id="{C98007AC-33B7-4B13-B1CB-847AC3524D71}" type="slidenum">
              <a:rPr lang="en-US" smtClean="0"/>
              <a:t>27</a:t>
            </a:fld>
            <a:endParaRPr lang="en-US"/>
          </a:p>
        </p:txBody>
      </p:sp>
    </p:spTree>
    <p:extLst>
      <p:ext uri="{BB962C8B-B14F-4D97-AF65-F5344CB8AC3E}">
        <p14:creationId xmlns:p14="http://schemas.microsoft.com/office/powerpoint/2010/main" val="366253316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you are working through these discussion topics make sure you are aware of your own assumptions and the unique perspective that you bring to the conversation.</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*Mentoring across differences</a:t>
            </a:r>
          </a:p>
          <a:p>
            <a:endParaRPr lang="en-US" dirty="0"/>
          </a:p>
          <a:p>
            <a:r>
              <a:rPr lang="en-US" dirty="0"/>
              <a:t>http://www.ohsu.edu/xd/education/schools/school-of-medicine/faculty/mentoring/mentoring-best-practices/mentoring-across-differences/index.cfm</a:t>
            </a:r>
          </a:p>
          <a:p>
            <a:r>
              <a:rPr lang="en-US" dirty="0"/>
              <a:t>In the same way that others may have different points of view because of differences in their life experiences, you likely have been shaped by your gender, race, social class, education, generation, geography, and a multitude of other cultural influences.  Increasing your awareness of the ways you are a product of your past can help you avoid assuming that others see the world in the same way.</a:t>
            </a:r>
          </a:p>
          <a:p>
            <a:endParaRPr lang="en-US" dirty="0"/>
          </a:p>
          <a:p>
            <a:r>
              <a:rPr lang="en-US" dirty="0"/>
              <a:t>https://media.licdn.com/mpr/mpr/AAEAAQAAAAAAAARRAAAAJDcyZDI3MDk0LWFkYTktNDg1ZS04NTY4LWQ0M2ZmMmYxMTc0Yw.png </a:t>
            </a:r>
          </a:p>
        </p:txBody>
      </p:sp>
      <p:sp>
        <p:nvSpPr>
          <p:cNvPr id="4" name="Slide Number Placeholder 3"/>
          <p:cNvSpPr>
            <a:spLocks noGrp="1"/>
          </p:cNvSpPr>
          <p:nvPr>
            <p:ph type="sldNum" sz="quarter" idx="10"/>
          </p:nvPr>
        </p:nvSpPr>
        <p:spPr/>
        <p:txBody>
          <a:bodyPr/>
          <a:lstStyle/>
          <a:p>
            <a:fld id="{D9ADCF79-D6E7-49E4-970B-F72F27F8F39C}" type="slidenum">
              <a:rPr lang="en-US" smtClean="0"/>
              <a:t>28</a:t>
            </a:fld>
            <a:endParaRPr lang="en-US"/>
          </a:p>
        </p:txBody>
      </p:sp>
    </p:spTree>
    <p:extLst>
      <p:ext uri="{BB962C8B-B14F-4D97-AF65-F5344CB8AC3E}">
        <p14:creationId xmlns:p14="http://schemas.microsoft.com/office/powerpoint/2010/main" val="54298775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moving on from the tasks, I wanted to quickly review basecamp which is an online community platform that we will be using throughout the program. If you are already in the basecamp, you may have received some notifications today with the a reminder about today’s orientation and todays slides. If you have not yet joined basecamp, the link to join will be sent out with the next newsletter. If you have already joined, feel free to open up basecamp and follow along with me. </a:t>
            </a:r>
          </a:p>
        </p:txBody>
      </p:sp>
      <p:sp>
        <p:nvSpPr>
          <p:cNvPr id="4" name="Slide Number Placeholder 3"/>
          <p:cNvSpPr>
            <a:spLocks noGrp="1"/>
          </p:cNvSpPr>
          <p:nvPr>
            <p:ph type="sldNum" sz="quarter" idx="5"/>
          </p:nvPr>
        </p:nvSpPr>
        <p:spPr/>
        <p:txBody>
          <a:bodyPr/>
          <a:lstStyle/>
          <a:p>
            <a:fld id="{C98007AC-33B7-4B13-B1CB-847AC3524D71}" type="slidenum">
              <a:rPr lang="en-US" smtClean="0"/>
              <a:t>29</a:t>
            </a:fld>
            <a:endParaRPr lang="en-US"/>
          </a:p>
        </p:txBody>
      </p:sp>
    </p:spTree>
    <p:extLst>
      <p:ext uri="{BB962C8B-B14F-4D97-AF65-F5344CB8AC3E}">
        <p14:creationId xmlns:p14="http://schemas.microsoft.com/office/powerpoint/2010/main" val="29375528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to go over our objectives. We hope that by the end of today’s call you will be able to:</a:t>
            </a:r>
          </a:p>
          <a:p>
            <a:r>
              <a:rPr lang="en-US" dirty="0"/>
              <a:t>Outline the CSTE Mentorship Program Structure</a:t>
            </a:r>
          </a:p>
          <a:p>
            <a:r>
              <a:rPr lang="en-US" dirty="0"/>
              <a:t>Describe at least two strategies to facilitate e-mentoring</a:t>
            </a:r>
          </a:p>
          <a:p>
            <a:r>
              <a:rPr lang="en-US" dirty="0"/>
              <a:t>and</a:t>
            </a:r>
          </a:p>
          <a:p>
            <a:r>
              <a:rPr lang="en-US" dirty="0"/>
              <a:t>Describe at least two mentoring best practices</a:t>
            </a:r>
          </a:p>
          <a:p>
            <a:r>
              <a:rPr lang="en-US" dirty="0"/>
              <a:t> </a:t>
            </a:r>
          </a:p>
          <a:p>
            <a:r>
              <a:rPr lang="en-US" dirty="0"/>
              <a:t>We will discuss both best practices for mentoring and for being mentored so that the expectations are clear for everyone participating in the program</a:t>
            </a:r>
          </a:p>
        </p:txBody>
      </p:sp>
      <p:sp>
        <p:nvSpPr>
          <p:cNvPr id="4" name="Slide Number Placeholder 3"/>
          <p:cNvSpPr>
            <a:spLocks noGrp="1"/>
          </p:cNvSpPr>
          <p:nvPr>
            <p:ph type="sldNum" sz="quarter" idx="5"/>
          </p:nvPr>
        </p:nvSpPr>
        <p:spPr/>
        <p:txBody>
          <a:bodyPr/>
          <a:lstStyle/>
          <a:p>
            <a:fld id="{C98007AC-33B7-4B13-B1CB-847AC3524D71}" type="slidenum">
              <a:rPr lang="en-US" smtClean="0"/>
              <a:t>3</a:t>
            </a:fld>
            <a:endParaRPr lang="en-US"/>
          </a:p>
        </p:txBody>
      </p:sp>
    </p:spTree>
    <p:extLst>
      <p:ext uri="{BB962C8B-B14F-4D97-AF65-F5344CB8AC3E}">
        <p14:creationId xmlns:p14="http://schemas.microsoft.com/office/powerpoint/2010/main" val="241203508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this is what the home page of the basecamp looks like </a:t>
            </a:r>
          </a:p>
        </p:txBody>
      </p:sp>
      <p:sp>
        <p:nvSpPr>
          <p:cNvPr id="4" name="Slide Number Placeholder 3"/>
          <p:cNvSpPr>
            <a:spLocks noGrp="1"/>
          </p:cNvSpPr>
          <p:nvPr>
            <p:ph type="sldNum" sz="quarter" idx="5"/>
          </p:nvPr>
        </p:nvSpPr>
        <p:spPr/>
        <p:txBody>
          <a:bodyPr/>
          <a:lstStyle/>
          <a:p>
            <a:fld id="{C98007AC-33B7-4B13-B1CB-847AC3524D71}" type="slidenum">
              <a:rPr lang="en-US" smtClean="0"/>
              <a:t>30</a:t>
            </a:fld>
            <a:endParaRPr lang="en-US"/>
          </a:p>
        </p:txBody>
      </p:sp>
    </p:spTree>
    <p:extLst>
      <p:ext uri="{BB962C8B-B14F-4D97-AF65-F5344CB8AC3E}">
        <p14:creationId xmlns:p14="http://schemas.microsoft.com/office/powerpoint/2010/main" val="379711232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basecamp will send you emails any time there is activity on the page and this can be sometimes confusing (for example, you may reply to an email that you think is going to one person but you’re actually posting on the message board).  So my recommendation with basecamp is to use the basecamp website, not the emails. It is very easy to just bookmark the page and periodically check the site and its very user friendly when you're on the actual webpage. </a:t>
            </a:r>
          </a:p>
          <a:p>
            <a:endParaRPr lang="en-US" dirty="0"/>
          </a:p>
          <a:p>
            <a:r>
              <a:rPr lang="en-US" dirty="0"/>
              <a:t>So if you are periodically checking the basecamp site, this is how you turn off your email notifications. </a:t>
            </a:r>
          </a:p>
          <a:p>
            <a:endParaRPr lang="en-US" dirty="0"/>
          </a:p>
        </p:txBody>
      </p:sp>
      <p:sp>
        <p:nvSpPr>
          <p:cNvPr id="4" name="Slide Number Placeholder 3"/>
          <p:cNvSpPr>
            <a:spLocks noGrp="1"/>
          </p:cNvSpPr>
          <p:nvPr>
            <p:ph type="sldNum" sz="quarter" idx="5"/>
          </p:nvPr>
        </p:nvSpPr>
        <p:spPr/>
        <p:txBody>
          <a:bodyPr/>
          <a:lstStyle/>
          <a:p>
            <a:fld id="{C98007AC-33B7-4B13-B1CB-847AC3524D71}" type="slidenum">
              <a:rPr lang="en-US" smtClean="0"/>
              <a:t>36</a:t>
            </a:fld>
            <a:endParaRPr lang="en-US"/>
          </a:p>
        </p:txBody>
      </p:sp>
    </p:spTree>
    <p:extLst>
      <p:ext uri="{BB962C8B-B14F-4D97-AF65-F5344CB8AC3E}">
        <p14:creationId xmlns:p14="http://schemas.microsoft.com/office/powerpoint/2010/main" val="306367783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You will click on your picture at the top right of your screen and you will see the drop down menu under step 1. You can select to turn off all notifications or to change your notification settings.  If you select change notification settings….</a:t>
            </a:r>
          </a:p>
        </p:txBody>
      </p:sp>
      <p:sp>
        <p:nvSpPr>
          <p:cNvPr id="4" name="Slide Number Placeholder 3"/>
          <p:cNvSpPr>
            <a:spLocks noGrp="1"/>
          </p:cNvSpPr>
          <p:nvPr>
            <p:ph type="sldNum" sz="quarter" idx="5"/>
          </p:nvPr>
        </p:nvSpPr>
        <p:spPr/>
        <p:txBody>
          <a:bodyPr/>
          <a:lstStyle/>
          <a:p>
            <a:fld id="{C98007AC-33B7-4B13-B1CB-847AC3524D71}" type="slidenum">
              <a:rPr lang="en-US" smtClean="0"/>
              <a:t>37</a:t>
            </a:fld>
            <a:endParaRPr lang="en-US"/>
          </a:p>
        </p:txBody>
      </p:sp>
    </p:spTree>
    <p:extLst>
      <p:ext uri="{BB962C8B-B14F-4D97-AF65-F5344CB8AC3E}">
        <p14:creationId xmlns:p14="http://schemas.microsoft.com/office/powerpoint/2010/main" val="82686132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If you select change notification settings, you’ll be taken to a page that you can see here under step 2. You will see the default is to notify me about everything, and you will want to change it to “only notify me when some sends me a ping or @mentions me” So this means someone is trying you get your attention so it would be good to keep email notifications on for that. </a:t>
            </a:r>
          </a:p>
        </p:txBody>
      </p:sp>
      <p:sp>
        <p:nvSpPr>
          <p:cNvPr id="4" name="Slide Number Placeholder 3"/>
          <p:cNvSpPr>
            <a:spLocks noGrp="1"/>
          </p:cNvSpPr>
          <p:nvPr>
            <p:ph type="sldNum" sz="quarter" idx="5"/>
          </p:nvPr>
        </p:nvSpPr>
        <p:spPr/>
        <p:txBody>
          <a:bodyPr/>
          <a:lstStyle/>
          <a:p>
            <a:fld id="{C98007AC-33B7-4B13-B1CB-847AC3524D71}" type="slidenum">
              <a:rPr lang="en-US" smtClean="0"/>
              <a:t>38</a:t>
            </a:fld>
            <a:endParaRPr lang="en-US"/>
          </a:p>
        </p:txBody>
      </p:sp>
    </p:spTree>
    <p:extLst>
      <p:ext uri="{BB962C8B-B14F-4D97-AF65-F5344CB8AC3E}">
        <p14:creationId xmlns:p14="http://schemas.microsoft.com/office/powerpoint/2010/main" val="200655475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Additionally you'll want to make sure you address any differences openly. We understand you may be put in a situation where you feel it’s a difficult conversation and you don’t know how to respond and that’s fine you’re welcome to consult with me or Symone and we’ll help you work through those differences.</a:t>
            </a:r>
          </a:p>
          <a:p>
            <a:endParaRPr lang="en-US" dirty="0"/>
          </a:p>
          <a:p>
            <a:endParaRPr lang="en-US" dirty="0"/>
          </a:p>
          <a:p>
            <a:endParaRPr lang="en-US" dirty="0"/>
          </a:p>
          <a:p>
            <a:endParaRPr lang="en-US" dirty="0"/>
          </a:p>
          <a:p>
            <a:endParaRPr lang="en-US" dirty="0"/>
          </a:p>
          <a:p>
            <a:endParaRPr lang="en-US" dirty="0"/>
          </a:p>
          <a:p>
            <a:endParaRPr lang="en-US" dirty="0"/>
          </a:p>
          <a:p>
            <a:r>
              <a:rPr lang="en-US" dirty="0"/>
              <a:t>http://www.ohsu.edu/xd/education/schools/school-of-medicine/faculty/mentoring/mentoring-best-practices/mentoring-across-differences/index.cfm</a:t>
            </a:r>
          </a:p>
          <a:p>
            <a:r>
              <a:rPr lang="en-US" dirty="0"/>
              <a:t>Relationships in which it becomes comfortable to talk about and acknowledge differences have much greater potential value for both mentor and mentee.  While it may initially feel uncomfortable to talk about topics such as race, gender, and/or socioeconomic background, the potential for increased understanding and connection makes it worth the risk.</a:t>
            </a:r>
          </a:p>
          <a:p>
            <a:endParaRPr lang="en-US" dirty="0"/>
          </a:p>
          <a:p>
            <a:r>
              <a:rPr lang="en-US" dirty="0"/>
              <a:t>https://adobe99u.files.wordpress.com/2014/07/cringe.jpg?quality=100&amp;w=550&amp;h=273 </a:t>
            </a:r>
          </a:p>
          <a:p>
            <a:r>
              <a:rPr lang="en-US" dirty="0"/>
              <a:t>http://christianaudio.com/media/catalog/product/cache/1/image/1050x1050/170ec19af00183b5e0368529fc2daa2f/9/7/9780310342564.jpeg </a:t>
            </a:r>
          </a:p>
        </p:txBody>
      </p:sp>
      <p:sp>
        <p:nvSpPr>
          <p:cNvPr id="4" name="Slide Number Placeholder 3"/>
          <p:cNvSpPr>
            <a:spLocks noGrp="1"/>
          </p:cNvSpPr>
          <p:nvPr>
            <p:ph type="sldNum" sz="quarter" idx="10"/>
          </p:nvPr>
        </p:nvSpPr>
        <p:spPr/>
        <p:txBody>
          <a:bodyPr/>
          <a:lstStyle/>
          <a:p>
            <a:fld id="{D9ADCF79-D6E7-49E4-970B-F72F27F8F39C}" type="slidenum">
              <a:rPr lang="en-US" smtClean="0"/>
              <a:t>39</a:t>
            </a:fld>
            <a:endParaRPr lang="en-US"/>
          </a:p>
        </p:txBody>
      </p:sp>
    </p:spTree>
    <p:extLst>
      <p:ext uri="{BB962C8B-B14F-4D97-AF65-F5344CB8AC3E}">
        <p14:creationId xmlns:p14="http://schemas.microsoft.com/office/powerpoint/2010/main" val="139067334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what if things aren’t going as planned. We hope this wont be the case for most participants but we understand that life happens and if your not having a good experience, think about is it an interpersonal or a task-oriented challenge and how could you address it on your own. If you cant address it on your own what other options do you have available? If you challenge is related to the mentorship program definitely let us know as we can only assist you if we are aware of the issue.</a:t>
            </a:r>
          </a:p>
        </p:txBody>
      </p:sp>
      <p:sp>
        <p:nvSpPr>
          <p:cNvPr id="4" name="Slide Number Placeholder 3"/>
          <p:cNvSpPr>
            <a:spLocks noGrp="1"/>
          </p:cNvSpPr>
          <p:nvPr>
            <p:ph type="sldNum" sz="quarter" idx="5"/>
          </p:nvPr>
        </p:nvSpPr>
        <p:spPr/>
        <p:txBody>
          <a:bodyPr/>
          <a:lstStyle/>
          <a:p>
            <a:fld id="{C98007AC-33B7-4B13-B1CB-847AC3524D71}" type="slidenum">
              <a:rPr lang="en-US" smtClean="0"/>
              <a:t>40</a:t>
            </a:fld>
            <a:endParaRPr lang="en-US"/>
          </a:p>
        </p:txBody>
      </p:sp>
    </p:spTree>
    <p:extLst>
      <p:ext uri="{BB962C8B-B14F-4D97-AF65-F5344CB8AC3E}">
        <p14:creationId xmlns:p14="http://schemas.microsoft.com/office/powerpoint/2010/main" val="386568636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wanted to go over a few common questions I’ve received and then open it up to you all for additional questions, so first…</a:t>
            </a:r>
          </a:p>
          <a:p>
            <a:endParaRPr lang="en-US" dirty="0"/>
          </a:p>
          <a:p>
            <a:r>
              <a:rPr lang="en-US" dirty="0"/>
              <a:t>1. So we encourage both the mentor and mentee to attend the webinar so that you all can discuss the webinar together. Perhaps the mentee has additional questions or maybe the mentor has a different perspective to share than what was shared in the webinar.</a:t>
            </a:r>
          </a:p>
          <a:p>
            <a:endParaRPr lang="en-US" dirty="0"/>
          </a:p>
          <a:p>
            <a:r>
              <a:rPr lang="en-US" dirty="0"/>
              <a:t>2. Yes we are happy to support you as much as we can whether that’s connecting you with other subcommittees through CSTE or other subject matter experts we’ll do what we can to make those connections. Just send that request via email.</a:t>
            </a:r>
          </a:p>
          <a:p>
            <a:endParaRPr lang="en-US" dirty="0"/>
          </a:p>
          <a:p>
            <a:r>
              <a:rPr lang="en-US" dirty="0"/>
              <a:t>3. We will schedule a mentor peer-to-peer call to give mentors a chance to check-in with one another and share strategies or any resources they’ve found useful. So we’ll try to set this up a couple months into the program to give you all a chance to get that mentoring experience first. </a:t>
            </a:r>
          </a:p>
        </p:txBody>
      </p:sp>
      <p:sp>
        <p:nvSpPr>
          <p:cNvPr id="4" name="Slide Number Placeholder 3"/>
          <p:cNvSpPr>
            <a:spLocks noGrp="1"/>
          </p:cNvSpPr>
          <p:nvPr>
            <p:ph type="sldNum" sz="quarter" idx="10"/>
          </p:nvPr>
        </p:nvSpPr>
        <p:spPr/>
        <p:txBody>
          <a:bodyPr/>
          <a:lstStyle/>
          <a:p>
            <a:fld id="{C98007AC-33B7-4B13-B1CB-847AC3524D71}" type="slidenum">
              <a:rPr lang="en-US" smtClean="0"/>
              <a:t>41</a:t>
            </a:fld>
            <a:endParaRPr lang="en-US"/>
          </a:p>
        </p:txBody>
      </p:sp>
    </p:spTree>
    <p:extLst>
      <p:ext uri="{BB962C8B-B14F-4D97-AF65-F5344CB8AC3E}">
        <p14:creationId xmlns:p14="http://schemas.microsoft.com/office/powerpoint/2010/main" val="52305596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now we have to rest of the time to take questions from you so post any questions you have in the </a:t>
            </a:r>
            <a:r>
              <a:rPr lang="en-US" dirty="0" err="1"/>
              <a:t>chatbox</a:t>
            </a:r>
            <a:r>
              <a:rPr lang="en-US" dirty="0"/>
              <a:t>. You can also post in the </a:t>
            </a:r>
            <a:r>
              <a:rPr lang="en-US" dirty="0" err="1"/>
              <a:t>chatbox</a:t>
            </a:r>
            <a:r>
              <a:rPr lang="en-US" dirty="0"/>
              <a:t> any ideas you have for additional ways CSTE can support you in this program.</a:t>
            </a:r>
          </a:p>
        </p:txBody>
      </p:sp>
      <p:sp>
        <p:nvSpPr>
          <p:cNvPr id="4" name="Slide Number Placeholder 3"/>
          <p:cNvSpPr>
            <a:spLocks noGrp="1"/>
          </p:cNvSpPr>
          <p:nvPr>
            <p:ph type="sldNum" sz="quarter" idx="5"/>
          </p:nvPr>
        </p:nvSpPr>
        <p:spPr/>
        <p:txBody>
          <a:bodyPr/>
          <a:lstStyle/>
          <a:p>
            <a:fld id="{C98007AC-33B7-4B13-B1CB-847AC3524D71}" type="slidenum">
              <a:rPr lang="en-US" smtClean="0"/>
              <a:t>42</a:t>
            </a:fld>
            <a:endParaRPr lang="en-US"/>
          </a:p>
        </p:txBody>
      </p:sp>
    </p:spTree>
    <p:extLst>
      <p:ext uri="{BB962C8B-B14F-4D97-AF65-F5344CB8AC3E}">
        <p14:creationId xmlns:p14="http://schemas.microsoft.com/office/powerpoint/2010/main" val="31590550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following those objectives, on today’s agenda we will review the program structure, discuss e mentoring and mentoring best practices, and then have some time for questions at the end so please post any questions into the </a:t>
            </a:r>
            <a:r>
              <a:rPr lang="en-US" dirty="0" err="1"/>
              <a:t>chatbox</a:t>
            </a:r>
            <a:r>
              <a:rPr lang="en-US" dirty="0"/>
              <a:t> throughout the webinar and we will get to them at the end. </a:t>
            </a:r>
          </a:p>
        </p:txBody>
      </p:sp>
      <p:sp>
        <p:nvSpPr>
          <p:cNvPr id="4" name="Slide Number Placeholder 3"/>
          <p:cNvSpPr>
            <a:spLocks noGrp="1"/>
          </p:cNvSpPr>
          <p:nvPr>
            <p:ph type="sldNum" sz="quarter" idx="5"/>
          </p:nvPr>
        </p:nvSpPr>
        <p:spPr/>
        <p:txBody>
          <a:bodyPr/>
          <a:lstStyle/>
          <a:p>
            <a:fld id="{C98007AC-33B7-4B13-B1CB-847AC3524D71}" type="slidenum">
              <a:rPr lang="en-US" smtClean="0"/>
              <a:t>4</a:t>
            </a:fld>
            <a:endParaRPr lang="en-US"/>
          </a:p>
        </p:txBody>
      </p:sp>
    </p:spTree>
    <p:extLst>
      <p:ext uri="{BB962C8B-B14F-4D97-AF65-F5344CB8AC3E}">
        <p14:creationId xmlns:p14="http://schemas.microsoft.com/office/powerpoint/2010/main" val="37574088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will start by discussing program structure </a:t>
            </a:r>
          </a:p>
        </p:txBody>
      </p:sp>
      <p:sp>
        <p:nvSpPr>
          <p:cNvPr id="4" name="Slide Number Placeholder 3"/>
          <p:cNvSpPr>
            <a:spLocks noGrp="1"/>
          </p:cNvSpPr>
          <p:nvPr>
            <p:ph type="sldNum" sz="quarter" idx="5"/>
          </p:nvPr>
        </p:nvSpPr>
        <p:spPr/>
        <p:txBody>
          <a:bodyPr/>
          <a:lstStyle/>
          <a:p>
            <a:fld id="{C98007AC-33B7-4B13-B1CB-847AC3524D71}" type="slidenum">
              <a:rPr lang="en-US" smtClean="0"/>
              <a:t>5</a:t>
            </a:fld>
            <a:endParaRPr lang="en-US"/>
          </a:p>
        </p:txBody>
      </p:sp>
    </p:spTree>
    <p:extLst>
      <p:ext uri="{BB962C8B-B14F-4D97-AF65-F5344CB8AC3E}">
        <p14:creationId xmlns:p14="http://schemas.microsoft.com/office/powerpoint/2010/main" val="23800960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little bit about the program background: it was created with the purpose of providing an opportunity to build relationships and foster shared learning among applied epidemiologists with the goal of promoting the exploration of STLT career opportunities. </a:t>
            </a:r>
          </a:p>
          <a:p>
            <a:endParaRPr lang="en-US" dirty="0"/>
          </a:p>
          <a:p>
            <a:r>
              <a:rPr lang="en-US" dirty="0"/>
              <a:t>While everyone is at a different stage in their careers and may have different goals for the program, ultimately we’re hoping everyone can learn a bit more about what its like to work in a health department. </a:t>
            </a:r>
            <a:endParaRPr lang="en-US" dirty="0">
              <a:cs typeface="Calibri"/>
            </a:endParaRPr>
          </a:p>
        </p:txBody>
      </p:sp>
      <p:sp>
        <p:nvSpPr>
          <p:cNvPr id="4" name="Slide Number Placeholder 3"/>
          <p:cNvSpPr>
            <a:spLocks noGrp="1"/>
          </p:cNvSpPr>
          <p:nvPr>
            <p:ph type="sldNum" sz="quarter" idx="5"/>
          </p:nvPr>
        </p:nvSpPr>
        <p:spPr/>
        <p:txBody>
          <a:bodyPr/>
          <a:lstStyle/>
          <a:p>
            <a:fld id="{C98007AC-33B7-4B13-B1CB-847AC3524D71}" type="slidenum">
              <a:rPr lang="en-US" smtClean="0"/>
              <a:t>6</a:t>
            </a:fld>
            <a:endParaRPr lang="en-US"/>
          </a:p>
        </p:txBody>
      </p:sp>
    </p:spTree>
    <p:extLst>
      <p:ext uri="{BB962C8B-B14F-4D97-AF65-F5344CB8AC3E}">
        <p14:creationId xmlns:p14="http://schemas.microsoft.com/office/powerpoint/2010/main" val="39434504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9 month program where we start today and we will go through July 2021. </a:t>
            </a:r>
          </a:p>
          <a:p>
            <a:endParaRPr lang="en-US" dirty="0"/>
          </a:p>
          <a:p>
            <a:r>
              <a:rPr lang="en-US" dirty="0"/>
              <a:t>This program was initially developed based on lessons learned from our fellowships as well as the existing literature about mentorship and this is now our 4th mentorship cohort so we’re continuing to adjust and improve the program each year based on feedback from participants. </a:t>
            </a:r>
          </a:p>
        </p:txBody>
      </p:sp>
      <p:sp>
        <p:nvSpPr>
          <p:cNvPr id="4" name="Slide Number Placeholder 3"/>
          <p:cNvSpPr>
            <a:spLocks noGrp="1"/>
          </p:cNvSpPr>
          <p:nvPr>
            <p:ph type="sldNum" sz="quarter" idx="5"/>
          </p:nvPr>
        </p:nvSpPr>
        <p:spPr/>
        <p:txBody>
          <a:bodyPr/>
          <a:lstStyle/>
          <a:p>
            <a:fld id="{C98007AC-33B7-4B13-B1CB-847AC3524D71}" type="slidenum">
              <a:rPr lang="en-US" smtClean="0"/>
              <a:t>7</a:t>
            </a:fld>
            <a:endParaRPr lang="en-US"/>
          </a:p>
        </p:txBody>
      </p:sp>
    </p:spTree>
    <p:extLst>
      <p:ext uri="{BB962C8B-B14F-4D97-AF65-F5344CB8AC3E}">
        <p14:creationId xmlns:p14="http://schemas.microsoft.com/office/powerpoint/2010/main" val="5044290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program was also designed thinking about the stages of the mentoring relationship. so we’re hoping that all of you go through these phases of development. Where you start by establishing rapport, by the middle you are learning to collaborate, and at the end you will get the opportunity to reflect and grow based upon the new relationship you’ve built. Throughout the year we will have various activities (which I’ll review in the coming slides) that will help foster that relationship.</a:t>
            </a:r>
          </a:p>
          <a:p>
            <a:endParaRPr lang="en-US" dirty="0"/>
          </a:p>
          <a:p>
            <a:endParaRPr lang="en-US" dirty="0"/>
          </a:p>
          <a:p>
            <a:endParaRPr lang="en-US" dirty="0"/>
          </a:p>
          <a:p>
            <a:endParaRPr lang="en-US" dirty="0"/>
          </a:p>
          <a:p>
            <a:endParaRPr lang="en-US" dirty="0"/>
          </a:p>
          <a:p>
            <a:endParaRPr lang="en-US" dirty="0"/>
          </a:p>
          <a:p>
            <a:r>
              <a:rPr lang="en-US" dirty="0" err="1"/>
              <a:t>Kram</a:t>
            </a:r>
            <a:r>
              <a:rPr lang="en-US" dirty="0"/>
              <a:t> (1985) first identified stages of mentoring relationships in</a:t>
            </a:r>
            <a:r>
              <a:rPr lang="en-US" baseline="0" dirty="0"/>
              <a:t> her qualitative study of 18 mentoring dyads in a large utility company.  She found that  mentoring partners moved through four stages in their mentoring relationship: initiation, cultivation, separation, and redefinition</a:t>
            </a:r>
          </a:p>
          <a:p>
            <a:endParaRPr lang="en-US" baseline="0" dirty="0"/>
          </a:p>
          <a:p>
            <a:r>
              <a:rPr lang="en-US" baseline="0" dirty="0"/>
              <a:t>The stages proceed in order but may overlap.  Mentoring relationships progress through stages.  They are marked by a beginning, middle, and end.  Mentors and mentees will benefit from understanding that different tasks are required in each stage.</a:t>
            </a:r>
            <a:endParaRPr lang="en-US" dirty="0"/>
          </a:p>
        </p:txBody>
      </p:sp>
      <p:sp>
        <p:nvSpPr>
          <p:cNvPr id="4" name="Slide Number Placeholder 3"/>
          <p:cNvSpPr>
            <a:spLocks noGrp="1"/>
          </p:cNvSpPr>
          <p:nvPr>
            <p:ph type="sldNum" sz="quarter" idx="10"/>
          </p:nvPr>
        </p:nvSpPr>
        <p:spPr/>
        <p:txBody>
          <a:bodyPr/>
          <a:lstStyle/>
          <a:p>
            <a:fld id="{C98007AC-33B7-4B13-B1CB-847AC3524D71}" type="slidenum">
              <a:rPr lang="en-US" smtClean="0"/>
              <a:t>8</a:t>
            </a:fld>
            <a:endParaRPr lang="en-US"/>
          </a:p>
        </p:txBody>
      </p:sp>
    </p:spTree>
    <p:extLst>
      <p:ext uri="{BB962C8B-B14F-4D97-AF65-F5344CB8AC3E}">
        <p14:creationId xmlns:p14="http://schemas.microsoft.com/office/powerpoint/2010/main" val="36706774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we have several different program components. First we have live events such as today’s orientation. </a:t>
            </a:r>
          </a:p>
          <a:p>
            <a:endParaRPr lang="en-US" dirty="0"/>
          </a:p>
          <a:p>
            <a:r>
              <a:rPr lang="en-US" dirty="0"/>
              <a:t>We also provide webinars focused on professional development and these are hosted by the early career professionals workgroup. If you aren't able to attend the slides and recording will be included in the subsequent monthly newsletter. We will likely have 3 professional development webinars. </a:t>
            </a:r>
            <a:endParaRPr lang="en-US" dirty="0">
              <a:cs typeface="Calibri"/>
            </a:endParaRPr>
          </a:p>
          <a:p>
            <a:endParaRPr lang="en-US" dirty="0"/>
          </a:p>
          <a:p>
            <a:r>
              <a:rPr lang="en-US" dirty="0"/>
              <a:t>We have different tasks which will be highlighted in the newsletters throughout the year which we will go into more detail about in the coming slides. </a:t>
            </a:r>
          </a:p>
          <a:p>
            <a:r>
              <a:rPr lang="en-US" dirty="0"/>
              <a:t>We also have activities that are highlighted throughout the year with the newsletter. </a:t>
            </a:r>
          </a:p>
          <a:p>
            <a:r>
              <a:rPr lang="en-US" dirty="0"/>
              <a:t>We encourage you all to meet at least 3 times throughout the program but ideally you would meet monthly. We recommend your first meeting be by phone or video chat so you can really start to establish that relationship. During that first meeting we suggest you discuss your preferred means of communication, whether that be by email, or standing meetings on the phone just so that those expectations for how you’ll communicate are set. </a:t>
            </a:r>
            <a:endParaRPr lang="en-US" dirty="0">
              <a:cs typeface="Calibri"/>
            </a:endParaRPr>
          </a:p>
          <a:p>
            <a:endParaRPr lang="en-US" dirty="0"/>
          </a:p>
          <a:p>
            <a:r>
              <a:rPr lang="en-US" dirty="0"/>
              <a:t>We did ask in the acceptance materials that mentees reach out to mentors to introduce themselves prior to todays webinar, so if you have not done so, please do by the end of this week. And if you are a mentor, please send confirmation to your mentee that you’ve received their email. If you are having trouble connecting with one another please feel free to reach out to me. It could be possible that someone had a typo in the contact information they provided in their application so definitely check with us if you are unable to get in touch with your mentee or mentor.</a:t>
            </a:r>
          </a:p>
          <a:p>
            <a:endParaRPr lang="en-US" dirty="0"/>
          </a:p>
          <a:p>
            <a:r>
              <a:rPr lang="en-US" dirty="0"/>
              <a:t>We will send monthly newsletters and within those newsletters there will be listed activities and tasks for you to complete and discuss with your mentor or mentee as well as suggested discussion topics to give you a starting point if you need guidance in your conversations. </a:t>
            </a:r>
          </a:p>
          <a:p>
            <a:endParaRPr lang="en-US" dirty="0"/>
          </a:p>
          <a:p>
            <a:r>
              <a:rPr lang="en-US" dirty="0"/>
              <a:t>We will also have a halfway point </a:t>
            </a:r>
            <a:r>
              <a:rPr lang="en-US" dirty="0" err="1"/>
              <a:t>checkin</a:t>
            </a:r>
            <a:r>
              <a:rPr lang="en-US" dirty="0"/>
              <a:t> via email to make sure that the program is meeting your needs as well as an evaluation at the end of the program which will be extremely important for us to continue to improve the program.</a:t>
            </a:r>
          </a:p>
          <a:p>
            <a:r>
              <a:rPr lang="en-US" dirty="0"/>
              <a:t> </a:t>
            </a:r>
          </a:p>
          <a:p>
            <a:endParaRPr lang="en-US" dirty="0"/>
          </a:p>
        </p:txBody>
      </p:sp>
      <p:sp>
        <p:nvSpPr>
          <p:cNvPr id="4" name="Slide Number Placeholder 3"/>
          <p:cNvSpPr>
            <a:spLocks noGrp="1"/>
          </p:cNvSpPr>
          <p:nvPr>
            <p:ph type="sldNum" sz="quarter" idx="5"/>
          </p:nvPr>
        </p:nvSpPr>
        <p:spPr/>
        <p:txBody>
          <a:bodyPr/>
          <a:lstStyle/>
          <a:p>
            <a:fld id="{5EB7C84B-B3F4-4DBF-8A67-FCDF4C483B1C}" type="slidenum">
              <a:rPr lang="en-US" smtClean="0"/>
              <a:t>9</a:t>
            </a:fld>
            <a:endParaRPr lang="en-US"/>
          </a:p>
        </p:txBody>
      </p:sp>
    </p:spTree>
    <p:extLst>
      <p:ext uri="{BB962C8B-B14F-4D97-AF65-F5344CB8AC3E}">
        <p14:creationId xmlns:p14="http://schemas.microsoft.com/office/powerpoint/2010/main" val="182828180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descr="titleslide-01.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Subtitle 2"/>
          <p:cNvSpPr>
            <a:spLocks noGrp="1"/>
          </p:cNvSpPr>
          <p:nvPr>
            <p:ph type="subTitle" idx="1" hasCustomPrompt="1"/>
          </p:nvPr>
        </p:nvSpPr>
        <p:spPr>
          <a:xfrm>
            <a:off x="457200" y="1558549"/>
            <a:ext cx="6400800" cy="1752600"/>
          </a:xfrm>
        </p:spPr>
        <p:txBody>
          <a:bodyPr/>
          <a:lstStyle>
            <a:lvl1pPr marL="0" indent="0" algn="l">
              <a:buNone/>
              <a:defRPr sz="3200">
                <a:solidFill>
                  <a:schemeClr val="tx1">
                    <a:tint val="75000"/>
                  </a:schemeClr>
                </a:solidFill>
                <a:latin typeface="Avenir LT 45 Book" panose="02000503020000020003" pitchFamily="2"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z="2800" dirty="0">
                <a:solidFill>
                  <a:schemeClr val="tx1">
                    <a:lumMod val="65000"/>
                    <a:lumOff val="35000"/>
                  </a:schemeClr>
                </a:solidFill>
                <a:latin typeface="Avenir" panose="02000503040000020003" pitchFamily="2" charset="0"/>
                <a:cs typeface="Arial-Mdm-FC"/>
              </a:rPr>
              <a:t>Subtitle goes here. Note: please use </a:t>
            </a:r>
            <a:r>
              <a:rPr lang="en-US" sz="2800" dirty="0" err="1">
                <a:solidFill>
                  <a:schemeClr val="tx1">
                    <a:lumMod val="65000"/>
                    <a:lumOff val="35000"/>
                  </a:schemeClr>
                </a:solidFill>
                <a:latin typeface="Avenir" panose="02000503040000020003" pitchFamily="2" charset="0"/>
                <a:cs typeface="Arial-Mdm-FC"/>
              </a:rPr>
              <a:t>Avenir</a:t>
            </a:r>
            <a:r>
              <a:rPr lang="en-US" sz="2800" dirty="0">
                <a:solidFill>
                  <a:schemeClr val="tx1">
                    <a:lumMod val="65000"/>
                    <a:lumOff val="35000"/>
                  </a:schemeClr>
                </a:solidFill>
                <a:latin typeface="Avenir" panose="02000503040000020003" pitchFamily="2" charset="0"/>
                <a:cs typeface="Arial-Mdm-FC"/>
              </a:rPr>
              <a:t> book font</a:t>
            </a:r>
          </a:p>
        </p:txBody>
      </p:sp>
      <p:sp>
        <p:nvSpPr>
          <p:cNvPr id="4" name="Title 3"/>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6280332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p:txBody>
          <a:bodyPr vert="eaVert"/>
          <a:lstStyle>
            <a:lvl1pPr>
              <a:defRPr>
                <a:solidFill>
                  <a:srgbClr val="101957"/>
                </a:solidFill>
                <a:latin typeface="Avenir LT 45 Book" panose="02000503020000020003" pitchFamily="2" charset="0"/>
              </a:defRPr>
            </a:lvl1pPr>
            <a:lvl2pPr>
              <a:defRPr>
                <a:solidFill>
                  <a:srgbClr val="101957"/>
                </a:solidFill>
                <a:latin typeface="Avenir LT 45 Book" panose="02000503020000020003" pitchFamily="2" charset="0"/>
              </a:defRPr>
            </a:lvl2pPr>
            <a:lvl3pPr>
              <a:defRPr>
                <a:solidFill>
                  <a:srgbClr val="101957"/>
                </a:solidFill>
                <a:latin typeface="Avenir LT 45 Book" panose="02000503020000020003" pitchFamily="2" charset="0"/>
              </a:defRPr>
            </a:lvl3pPr>
            <a:lvl4pPr>
              <a:defRPr>
                <a:solidFill>
                  <a:srgbClr val="101957"/>
                </a:solidFill>
                <a:latin typeface="Avenir LT 45 Book" panose="02000503020000020003" pitchFamily="2" charset="0"/>
              </a:defRPr>
            </a:lvl4pPr>
            <a:lvl5pPr>
              <a:defRPr>
                <a:solidFill>
                  <a:srgbClr val="101957"/>
                </a:solidFill>
                <a:latin typeface="Avenir LT 45 Book" panose="02000503020000020003"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1"/>
          <p:cNvSpPr>
            <a:spLocks noGrp="1"/>
          </p:cNvSpPr>
          <p:nvPr>
            <p:ph type="ctrTitle"/>
          </p:nvPr>
        </p:nvSpPr>
        <p:spPr>
          <a:xfrm>
            <a:off x="381000" y="328083"/>
            <a:ext cx="6064250" cy="698500"/>
          </a:xfrm>
        </p:spPr>
        <p:txBody>
          <a:bodyPr>
            <a:normAutofit/>
          </a:bodyPr>
          <a:lstStyle>
            <a:lvl1pPr>
              <a:defRPr>
                <a:latin typeface="Avenir LT 45 Book" panose="02000503020000020003" pitchFamily="2" charset="0"/>
              </a:defRPr>
            </a:lvl1pPr>
          </a:lstStyle>
          <a:p>
            <a:pPr algn="l">
              <a:lnSpc>
                <a:spcPct val="80000"/>
              </a:lnSpc>
            </a:pPr>
            <a:r>
              <a:rPr lang="en-US" sz="4000" dirty="0">
                <a:solidFill>
                  <a:srgbClr val="101957"/>
                </a:solidFill>
                <a:latin typeface="Avenir" panose="02000503040000020003" pitchFamily="2" charset="0"/>
              </a:rPr>
              <a:t>Click to edit Master title style</a:t>
            </a:r>
            <a:endParaRPr lang="en-US" sz="4000" dirty="0">
              <a:solidFill>
                <a:srgbClr val="101957"/>
              </a:solidFill>
              <a:latin typeface="Avenir" panose="02000503040000020003" pitchFamily="2" charset="0"/>
              <a:cs typeface="Arial-Mdm-FC"/>
            </a:endParaRPr>
          </a:p>
        </p:txBody>
      </p:sp>
    </p:spTree>
    <p:extLst>
      <p:ext uri="{BB962C8B-B14F-4D97-AF65-F5344CB8AC3E}">
        <p14:creationId xmlns:p14="http://schemas.microsoft.com/office/powerpoint/2010/main" val="3691176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lvl1pPr>
              <a:defRPr>
                <a:solidFill>
                  <a:srgbClr val="101957"/>
                </a:solidFill>
                <a:latin typeface="Avenir LT 45 Book" panose="02000503020000020003" pitchFamily="2" charset="0"/>
              </a:defRPr>
            </a:lvl1pPr>
          </a:lstStyle>
          <a:p>
            <a:r>
              <a:rPr lang="en-US" dirty="0"/>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lvl1pPr>
              <a:defRPr>
                <a:solidFill>
                  <a:srgbClr val="101957"/>
                </a:solidFill>
                <a:latin typeface="Avenir LT 45 Book" panose="02000503020000020003" pitchFamily="2" charset="0"/>
              </a:defRPr>
            </a:lvl1pPr>
            <a:lvl2pPr>
              <a:defRPr>
                <a:solidFill>
                  <a:srgbClr val="101957"/>
                </a:solidFill>
                <a:latin typeface="Avenir LT 45 Book" panose="02000503020000020003" pitchFamily="2" charset="0"/>
              </a:defRPr>
            </a:lvl2pPr>
            <a:lvl3pPr>
              <a:defRPr>
                <a:solidFill>
                  <a:srgbClr val="101957"/>
                </a:solidFill>
                <a:latin typeface="Avenir LT 45 Book" panose="02000503020000020003" pitchFamily="2" charset="0"/>
              </a:defRPr>
            </a:lvl3pPr>
            <a:lvl4pPr>
              <a:defRPr>
                <a:solidFill>
                  <a:srgbClr val="101957"/>
                </a:solidFill>
                <a:latin typeface="Avenir LT 45 Book" panose="02000503020000020003" pitchFamily="2" charset="0"/>
              </a:defRPr>
            </a:lvl4pPr>
            <a:lvl5pPr>
              <a:defRPr>
                <a:solidFill>
                  <a:srgbClr val="101957"/>
                </a:solidFill>
                <a:latin typeface="Avenir LT 45 Book" panose="02000503020000020003" pitchFamily="2"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321794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7" name="Picture 6" descr="header-01.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1336977"/>
          </a:xfrm>
          <a:prstGeom prst="rect">
            <a:avLst/>
          </a:prstGeom>
        </p:spPr>
      </p:pic>
      <p:sp>
        <p:nvSpPr>
          <p:cNvPr id="2" name="Title 1"/>
          <p:cNvSpPr>
            <a:spLocks noGrp="1"/>
          </p:cNvSpPr>
          <p:nvPr>
            <p:ph type="title" hasCustomPrompt="1"/>
          </p:nvPr>
        </p:nvSpPr>
        <p:spPr>
          <a:xfrm>
            <a:off x="457200" y="170482"/>
            <a:ext cx="8229600" cy="1030638"/>
          </a:xfrm>
        </p:spPr>
        <p:txBody>
          <a:bodyPr/>
          <a:lstStyle>
            <a:lvl1pPr algn="l">
              <a:defRPr sz="4400"/>
            </a:lvl1pPr>
          </a:lstStyle>
          <a:p>
            <a:r>
              <a:rPr lang="en-US" sz="4000" dirty="0">
                <a:solidFill>
                  <a:srgbClr val="101957"/>
                </a:solidFill>
                <a:latin typeface="Avenir" panose="02000503040000020003" pitchFamily="2" charset="0"/>
                <a:cs typeface="Arial-Mdm-FC"/>
              </a:rPr>
              <a:t>Section Header</a:t>
            </a:r>
            <a:endParaRPr lang="en-US" dirty="0"/>
          </a:p>
        </p:txBody>
      </p:sp>
      <p:sp>
        <p:nvSpPr>
          <p:cNvPr id="6" name="Text Placeholder 5"/>
          <p:cNvSpPr>
            <a:spLocks noGrp="1"/>
          </p:cNvSpPr>
          <p:nvPr>
            <p:ph type="body" sz="quarter" idx="10"/>
          </p:nvPr>
        </p:nvSpPr>
        <p:spPr>
          <a:xfrm>
            <a:off x="170482" y="1336977"/>
            <a:ext cx="8849694" cy="474632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821534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7" name="Picture 6" descr="SectionSlide1-01.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ext Placeholder 2"/>
          <p:cNvSpPr>
            <a:spLocks noGrp="1"/>
          </p:cNvSpPr>
          <p:nvPr>
            <p:ph type="body" sz="quarter" idx="10" hasCustomPrompt="1"/>
          </p:nvPr>
        </p:nvSpPr>
        <p:spPr>
          <a:xfrm>
            <a:off x="2851150" y="2592279"/>
            <a:ext cx="6115050" cy="906463"/>
          </a:xfrm>
        </p:spPr>
        <p:txBody>
          <a:bodyPr anchor="ctr">
            <a:normAutofit/>
          </a:bodyPr>
          <a:lstStyle>
            <a:lvl1pPr marL="0" indent="0" algn="ctr">
              <a:buNone/>
              <a:defRPr sz="3600" baseline="0">
                <a:solidFill>
                  <a:schemeClr val="bg1"/>
                </a:solidFill>
              </a:defRPr>
            </a:lvl1pPr>
          </a:lstStyle>
          <a:p>
            <a:pPr lvl="0"/>
            <a:r>
              <a:rPr lang="en-US" dirty="0"/>
              <a:t>Insert Title Here</a:t>
            </a:r>
          </a:p>
        </p:txBody>
      </p:sp>
    </p:spTree>
    <p:extLst>
      <p:ext uri="{BB962C8B-B14F-4D97-AF65-F5344CB8AC3E}">
        <p14:creationId xmlns:p14="http://schemas.microsoft.com/office/powerpoint/2010/main" val="33310595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solidFill>
                  <a:srgbClr val="101957"/>
                </a:solidFill>
                <a:latin typeface="Avenir" panose="02000503040000020003"/>
              </a:defRPr>
            </a:lvl1pPr>
            <a:lvl2pPr>
              <a:defRPr sz="2400">
                <a:solidFill>
                  <a:srgbClr val="101957"/>
                </a:solidFill>
                <a:latin typeface="Avenir" panose="02000503040000020003"/>
              </a:defRPr>
            </a:lvl2pPr>
            <a:lvl3pPr>
              <a:defRPr sz="2000">
                <a:solidFill>
                  <a:srgbClr val="101957"/>
                </a:solidFill>
                <a:latin typeface="Avenir" panose="02000503040000020003"/>
              </a:defRPr>
            </a:lvl3pPr>
            <a:lvl4pPr>
              <a:defRPr sz="1800">
                <a:solidFill>
                  <a:srgbClr val="101957"/>
                </a:solidFill>
                <a:latin typeface="Avenir" panose="02000503040000020003"/>
              </a:defRPr>
            </a:lvl4pPr>
            <a:lvl5pPr>
              <a:defRPr sz="1800">
                <a:solidFill>
                  <a:srgbClr val="101957"/>
                </a:solidFill>
                <a:latin typeface="Avenir" panose="02000503040000020003"/>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solidFill>
                  <a:srgbClr val="101957"/>
                </a:solidFill>
                <a:latin typeface="Avenir" panose="02000503040000020003"/>
              </a:defRPr>
            </a:lvl1pPr>
            <a:lvl2pPr>
              <a:defRPr sz="2400">
                <a:solidFill>
                  <a:srgbClr val="101957"/>
                </a:solidFill>
                <a:latin typeface="Avenir" panose="02000503040000020003"/>
              </a:defRPr>
            </a:lvl2pPr>
            <a:lvl3pPr>
              <a:defRPr sz="2000">
                <a:solidFill>
                  <a:srgbClr val="101957"/>
                </a:solidFill>
                <a:latin typeface="Avenir" panose="02000503040000020003"/>
              </a:defRPr>
            </a:lvl3pPr>
            <a:lvl4pPr>
              <a:defRPr sz="1800">
                <a:solidFill>
                  <a:srgbClr val="101957"/>
                </a:solidFill>
                <a:latin typeface="Avenir" panose="02000503040000020003"/>
              </a:defRPr>
            </a:lvl4pPr>
            <a:lvl5pPr>
              <a:defRPr sz="1800">
                <a:solidFill>
                  <a:srgbClr val="101957"/>
                </a:solidFill>
                <a:latin typeface="Avenir" panose="02000503040000020003"/>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itle 1"/>
          <p:cNvSpPr>
            <a:spLocks noGrp="1"/>
          </p:cNvSpPr>
          <p:nvPr>
            <p:ph type="ctrTitle"/>
          </p:nvPr>
        </p:nvSpPr>
        <p:spPr>
          <a:xfrm>
            <a:off x="381000" y="328083"/>
            <a:ext cx="6064250" cy="698500"/>
          </a:xfrm>
        </p:spPr>
        <p:txBody>
          <a:bodyPr>
            <a:normAutofit/>
          </a:bodyPr>
          <a:lstStyle/>
          <a:p>
            <a:pPr algn="l">
              <a:lnSpc>
                <a:spcPct val="80000"/>
              </a:lnSpc>
            </a:pPr>
            <a:r>
              <a:rPr lang="en-US" sz="4000">
                <a:solidFill>
                  <a:srgbClr val="101957"/>
                </a:solidFill>
                <a:latin typeface="Avenir" panose="02000503040000020003" pitchFamily="2" charset="0"/>
              </a:rPr>
              <a:t>Click to edit Master title style</a:t>
            </a:r>
            <a:endParaRPr lang="en-US" sz="4000" dirty="0">
              <a:solidFill>
                <a:srgbClr val="101957"/>
              </a:solidFill>
              <a:latin typeface="Avenir" panose="02000503040000020003" pitchFamily="2" charset="0"/>
              <a:cs typeface="Arial-Mdm-FC"/>
            </a:endParaRPr>
          </a:p>
        </p:txBody>
      </p:sp>
    </p:spTree>
    <p:extLst>
      <p:ext uri="{BB962C8B-B14F-4D97-AF65-F5344CB8AC3E}">
        <p14:creationId xmlns:p14="http://schemas.microsoft.com/office/powerpoint/2010/main" val="15702664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535113"/>
            <a:ext cx="4040188" cy="639762"/>
          </a:xfrm>
        </p:spPr>
        <p:txBody>
          <a:bodyPr anchor="b"/>
          <a:lstStyle>
            <a:lvl1pPr marL="0" indent="0">
              <a:buNone/>
              <a:defRPr sz="2400" b="1">
                <a:solidFill>
                  <a:srgbClr val="101957"/>
                </a:solidFill>
                <a:latin typeface="Avenir" panose="02000503040000020003"/>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solidFill>
                  <a:srgbClr val="101957"/>
                </a:solidFill>
                <a:latin typeface="Avenir" panose="02000503040000020003"/>
              </a:defRPr>
            </a:lvl1pPr>
            <a:lvl2pPr>
              <a:defRPr sz="2000">
                <a:solidFill>
                  <a:srgbClr val="101957"/>
                </a:solidFill>
                <a:latin typeface="Avenir" panose="02000503040000020003"/>
              </a:defRPr>
            </a:lvl2pPr>
            <a:lvl3pPr>
              <a:defRPr sz="1800">
                <a:solidFill>
                  <a:srgbClr val="101957"/>
                </a:solidFill>
                <a:latin typeface="Avenir" panose="02000503040000020003"/>
              </a:defRPr>
            </a:lvl3pPr>
            <a:lvl4pPr>
              <a:defRPr sz="1600">
                <a:solidFill>
                  <a:srgbClr val="101957"/>
                </a:solidFill>
                <a:latin typeface="Avenir" panose="02000503040000020003"/>
              </a:defRPr>
            </a:lvl4pPr>
            <a:lvl5pPr>
              <a:defRPr sz="1600">
                <a:solidFill>
                  <a:srgbClr val="101957"/>
                </a:solidFill>
                <a:latin typeface="Avenir" panose="02000503040000020003"/>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solidFill>
                  <a:srgbClr val="101957"/>
                </a:solidFill>
                <a:latin typeface="Avenir" panose="02000503040000020003"/>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solidFill>
                  <a:srgbClr val="101957"/>
                </a:solidFill>
                <a:latin typeface="Avenir" panose="02000503040000020003"/>
              </a:defRPr>
            </a:lvl1pPr>
            <a:lvl2pPr>
              <a:defRPr sz="2000">
                <a:solidFill>
                  <a:srgbClr val="101957"/>
                </a:solidFill>
                <a:latin typeface="Avenir" panose="02000503040000020003"/>
              </a:defRPr>
            </a:lvl2pPr>
            <a:lvl3pPr>
              <a:defRPr sz="1800">
                <a:solidFill>
                  <a:srgbClr val="101957"/>
                </a:solidFill>
                <a:latin typeface="Avenir" panose="02000503040000020003"/>
              </a:defRPr>
            </a:lvl3pPr>
            <a:lvl4pPr>
              <a:defRPr sz="1600">
                <a:solidFill>
                  <a:srgbClr val="101957"/>
                </a:solidFill>
                <a:latin typeface="Avenir" panose="02000503040000020003"/>
              </a:defRPr>
            </a:lvl4pPr>
            <a:lvl5pPr>
              <a:defRPr sz="1600">
                <a:solidFill>
                  <a:srgbClr val="101957"/>
                </a:solidFill>
                <a:latin typeface="Avenir" panose="02000503040000020003"/>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itle 1"/>
          <p:cNvSpPr>
            <a:spLocks noGrp="1"/>
          </p:cNvSpPr>
          <p:nvPr>
            <p:ph type="ctrTitle"/>
          </p:nvPr>
        </p:nvSpPr>
        <p:spPr>
          <a:xfrm>
            <a:off x="381000" y="328083"/>
            <a:ext cx="6064250" cy="698500"/>
          </a:xfrm>
        </p:spPr>
        <p:txBody>
          <a:bodyPr>
            <a:normAutofit/>
          </a:bodyPr>
          <a:lstStyle/>
          <a:p>
            <a:pPr algn="l">
              <a:lnSpc>
                <a:spcPct val="80000"/>
              </a:lnSpc>
            </a:pPr>
            <a:r>
              <a:rPr lang="en-US" sz="4000">
                <a:solidFill>
                  <a:srgbClr val="101957"/>
                </a:solidFill>
                <a:latin typeface="Avenir" panose="02000503040000020003" pitchFamily="2" charset="0"/>
              </a:rPr>
              <a:t>Click to edit Master title style</a:t>
            </a:r>
            <a:endParaRPr lang="en-US" sz="4000" dirty="0">
              <a:solidFill>
                <a:srgbClr val="101957"/>
              </a:solidFill>
              <a:latin typeface="Avenir" panose="02000503040000020003" pitchFamily="2" charset="0"/>
              <a:cs typeface="Arial-Mdm-FC"/>
            </a:endParaRPr>
          </a:p>
        </p:txBody>
      </p:sp>
    </p:spTree>
    <p:extLst>
      <p:ext uri="{BB962C8B-B14F-4D97-AF65-F5344CB8AC3E}">
        <p14:creationId xmlns:p14="http://schemas.microsoft.com/office/powerpoint/2010/main" val="25935387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1"/>
          <p:cNvSpPr>
            <a:spLocks noGrp="1"/>
          </p:cNvSpPr>
          <p:nvPr>
            <p:ph type="ctrTitle"/>
          </p:nvPr>
        </p:nvSpPr>
        <p:spPr>
          <a:xfrm>
            <a:off x="381000" y="328083"/>
            <a:ext cx="6064250" cy="698500"/>
          </a:xfrm>
        </p:spPr>
        <p:txBody>
          <a:bodyPr>
            <a:normAutofit/>
          </a:bodyPr>
          <a:lstStyle/>
          <a:p>
            <a:pPr algn="l">
              <a:lnSpc>
                <a:spcPct val="80000"/>
              </a:lnSpc>
            </a:pPr>
            <a:r>
              <a:rPr lang="en-US" sz="4000">
                <a:solidFill>
                  <a:srgbClr val="101957"/>
                </a:solidFill>
                <a:latin typeface="Avenir" panose="02000503040000020003" pitchFamily="2" charset="0"/>
              </a:rPr>
              <a:t>Click to edit Master title style</a:t>
            </a:r>
            <a:endParaRPr lang="en-US" sz="4000" dirty="0">
              <a:solidFill>
                <a:srgbClr val="101957"/>
              </a:solidFill>
              <a:latin typeface="Avenir" panose="02000503040000020003" pitchFamily="2" charset="0"/>
              <a:cs typeface="Arial-Mdm-FC"/>
            </a:endParaRPr>
          </a:p>
        </p:txBody>
      </p:sp>
    </p:spTree>
    <p:extLst>
      <p:ext uri="{BB962C8B-B14F-4D97-AF65-F5344CB8AC3E}">
        <p14:creationId xmlns:p14="http://schemas.microsoft.com/office/powerpoint/2010/main" val="15396720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7" name="Picture 6" descr="ConcludingSlide-01.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8" name="TextBox 7"/>
          <p:cNvSpPr txBox="1"/>
          <p:nvPr userDrawn="1"/>
        </p:nvSpPr>
        <p:spPr>
          <a:xfrm>
            <a:off x="5609166" y="4808341"/>
            <a:ext cx="3280833" cy="1815882"/>
          </a:xfrm>
          <a:prstGeom prst="rect">
            <a:avLst/>
          </a:prstGeom>
          <a:noFill/>
        </p:spPr>
        <p:txBody>
          <a:bodyPr wrap="square" rtlCol="0">
            <a:spAutoFit/>
          </a:bodyPr>
          <a:lstStyle/>
          <a:p>
            <a:pPr algn="r"/>
            <a:r>
              <a:rPr lang="en-US" sz="1600" dirty="0">
                <a:solidFill>
                  <a:srgbClr val="152754"/>
                </a:solidFill>
                <a:latin typeface="Avenir" panose="02000503040000020003" pitchFamily="2" charset="0"/>
                <a:cs typeface="Arial-Mdm-FC"/>
              </a:rPr>
              <a:t>CSTE National Office</a:t>
            </a:r>
          </a:p>
          <a:p>
            <a:pPr algn="r"/>
            <a:r>
              <a:rPr lang="en-US" sz="1300" dirty="0">
                <a:solidFill>
                  <a:schemeClr val="tx1">
                    <a:lumMod val="65000"/>
                    <a:lumOff val="35000"/>
                  </a:schemeClr>
                </a:solidFill>
                <a:latin typeface="Avenir" panose="02000503040000020003" pitchFamily="2" charset="0"/>
                <a:cs typeface="Arial-Lgt-FC"/>
              </a:rPr>
              <a:t>2872 Woodcock Boulevard, Suite 250</a:t>
            </a:r>
          </a:p>
          <a:p>
            <a:pPr algn="r"/>
            <a:r>
              <a:rPr lang="en-US" sz="1300" dirty="0">
                <a:solidFill>
                  <a:schemeClr val="tx1">
                    <a:lumMod val="65000"/>
                    <a:lumOff val="35000"/>
                  </a:schemeClr>
                </a:solidFill>
                <a:latin typeface="Avenir" panose="02000503040000020003" pitchFamily="2" charset="0"/>
                <a:cs typeface="Arial-Lgt-FC"/>
              </a:rPr>
              <a:t>Atlanta, Georgia 30341</a:t>
            </a:r>
          </a:p>
          <a:p>
            <a:pPr algn="r"/>
            <a:endParaRPr lang="en-US" sz="1300" dirty="0">
              <a:solidFill>
                <a:schemeClr val="tx1">
                  <a:lumMod val="65000"/>
                  <a:lumOff val="35000"/>
                </a:schemeClr>
              </a:solidFill>
              <a:latin typeface="Avenir" panose="02000503040000020003" pitchFamily="2" charset="0"/>
              <a:cs typeface="Arial-Lgt-FC"/>
            </a:endParaRPr>
          </a:p>
          <a:p>
            <a:pPr algn="r"/>
            <a:r>
              <a:rPr lang="en-US" sz="1300" dirty="0">
                <a:solidFill>
                  <a:schemeClr val="tx1">
                    <a:lumMod val="65000"/>
                    <a:lumOff val="35000"/>
                  </a:schemeClr>
                </a:solidFill>
                <a:latin typeface="Avenir" panose="02000503040000020003" pitchFamily="2" charset="0"/>
                <a:cs typeface="Arial-Lgt-FC"/>
              </a:rPr>
              <a:t>770.458.3811</a:t>
            </a:r>
          </a:p>
          <a:p>
            <a:pPr algn="r"/>
            <a:r>
              <a:rPr lang="en-US" sz="1100" b="1" dirty="0">
                <a:solidFill>
                  <a:schemeClr val="tx1">
                    <a:lumMod val="65000"/>
                    <a:lumOff val="35000"/>
                  </a:schemeClr>
                </a:solidFill>
                <a:latin typeface="Avenir" panose="02000503040000020003" pitchFamily="2" charset="0"/>
                <a:cs typeface="Arial-Lgt-FC"/>
              </a:rPr>
              <a:t> </a:t>
            </a:r>
            <a:r>
              <a:rPr lang="en-US" sz="1300" dirty="0">
                <a:solidFill>
                  <a:schemeClr val="tx1">
                    <a:lumMod val="65000"/>
                    <a:lumOff val="35000"/>
                  </a:schemeClr>
                </a:solidFill>
                <a:latin typeface="Avenir" panose="02000503040000020003" pitchFamily="2" charset="0"/>
                <a:cs typeface="Arial-Lgt-FC"/>
              </a:rPr>
              <a:t>770.458.8516</a:t>
            </a:r>
          </a:p>
          <a:p>
            <a:pPr algn="r"/>
            <a:r>
              <a:rPr lang="en-US" sz="1300" dirty="0" err="1">
                <a:solidFill>
                  <a:schemeClr val="tx1">
                    <a:lumMod val="65000"/>
                    <a:lumOff val="35000"/>
                  </a:schemeClr>
                </a:solidFill>
                <a:latin typeface="Avenir" panose="02000503040000020003" pitchFamily="2" charset="0"/>
                <a:cs typeface="Arial-Lgt-FC"/>
              </a:rPr>
              <a:t>cmccoull@cste.org</a:t>
            </a:r>
            <a:endParaRPr lang="en-US" sz="1300" dirty="0">
              <a:solidFill>
                <a:schemeClr val="tx1">
                  <a:lumMod val="65000"/>
                  <a:lumOff val="35000"/>
                </a:schemeClr>
              </a:solidFill>
              <a:latin typeface="Avenir" panose="02000503040000020003" pitchFamily="2" charset="0"/>
              <a:cs typeface="Arial-Lgt-FC"/>
            </a:endParaRPr>
          </a:p>
          <a:p>
            <a:pPr algn="r"/>
            <a:endParaRPr lang="en-US" sz="1600" dirty="0">
              <a:latin typeface="Avenir" panose="02000503040000020003" pitchFamily="2" charset="0"/>
            </a:endParaRPr>
          </a:p>
        </p:txBody>
      </p:sp>
    </p:spTree>
    <p:extLst>
      <p:ext uri="{BB962C8B-B14F-4D97-AF65-F5344CB8AC3E}">
        <p14:creationId xmlns:p14="http://schemas.microsoft.com/office/powerpoint/2010/main" val="33695632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3050"/>
            <a:ext cx="5928102" cy="742089"/>
          </a:xfrm>
        </p:spPr>
        <p:txBody>
          <a:bodyPr anchor="b">
            <a:normAutofit/>
          </a:bodyPr>
          <a:lstStyle>
            <a:lvl1pPr algn="l">
              <a:defRPr sz="2400" b="0">
                <a:latin typeface="Avenir LT 45 Book" panose="02000503020000020003" pitchFamily="2" charset="0"/>
              </a:defRPr>
            </a:lvl1pPr>
          </a:lstStyle>
          <a:p>
            <a:r>
              <a:rPr lang="en-US" sz="4000" dirty="0">
                <a:solidFill>
                  <a:srgbClr val="101957"/>
                </a:solidFill>
                <a:latin typeface="Avenir" panose="02000503040000020003" pitchFamily="2" charset="0"/>
                <a:cs typeface="Arial-Mdm-FC"/>
              </a:rPr>
              <a:t>Header</a:t>
            </a:r>
            <a:endParaRPr lang="en-US" dirty="0"/>
          </a:p>
        </p:txBody>
      </p:sp>
      <p:sp>
        <p:nvSpPr>
          <p:cNvPr id="3" name="Content Placeholder 2"/>
          <p:cNvSpPr>
            <a:spLocks noGrp="1"/>
          </p:cNvSpPr>
          <p:nvPr>
            <p:ph idx="1" hasCustomPrompt="1"/>
          </p:nvPr>
        </p:nvSpPr>
        <p:spPr>
          <a:xfrm>
            <a:off x="3575050" y="1435100"/>
            <a:ext cx="5111750" cy="4691063"/>
          </a:xfrm>
        </p:spPr>
        <p:txBody>
          <a:bodyPr/>
          <a:lstStyle>
            <a:lvl1pPr algn="l">
              <a:defRPr sz="3200">
                <a:latin typeface="Avenir LT 45 Book" panose="02000503020000020003" pitchFamily="2" charset="0"/>
              </a:defRPr>
            </a:lvl1pPr>
            <a:lvl2pPr marL="800100" indent="-342900" algn="l">
              <a:lnSpc>
                <a:spcPct val="130000"/>
              </a:lnSpc>
              <a:buFont typeface="Arial"/>
              <a:buChar char="•"/>
              <a:defRPr sz="1600"/>
            </a:lvl2pPr>
            <a:lvl3pPr marL="800100" indent="0">
              <a:buNone/>
              <a:defRPr sz="1200"/>
            </a:lvl3pPr>
            <a:lvl4pPr>
              <a:defRPr sz="2000"/>
            </a:lvl4pPr>
            <a:lvl5pPr>
              <a:defRPr sz="2000"/>
            </a:lvl5pPr>
            <a:lvl6pPr>
              <a:defRPr sz="2000"/>
            </a:lvl6pPr>
            <a:lvl7pPr>
              <a:defRPr sz="2000"/>
            </a:lvl7pPr>
            <a:lvl8pPr>
              <a:defRPr sz="2000"/>
            </a:lvl8pPr>
            <a:lvl9pPr>
              <a:defRPr sz="2000"/>
            </a:lvl9pPr>
          </a:lstStyle>
          <a:p>
            <a:pPr algn="l"/>
            <a:r>
              <a:rPr lang="en-US" dirty="0" err="1">
                <a:solidFill>
                  <a:srgbClr val="585543"/>
                </a:solidFill>
                <a:latin typeface="Avenir" panose="02000503040000020003" pitchFamily="2" charset="0"/>
                <a:cs typeface="Arial-Mdm-FC"/>
              </a:rPr>
              <a:t>Subheader</a:t>
            </a:r>
            <a:endParaRPr lang="en-US" dirty="0">
              <a:solidFill>
                <a:srgbClr val="585543"/>
              </a:solidFill>
              <a:latin typeface="Avenir" panose="02000503040000020003" pitchFamily="2" charset="0"/>
              <a:cs typeface="Arial-Lgt-FC"/>
            </a:endParaRPr>
          </a:p>
          <a:p>
            <a:pPr algn="l"/>
            <a:r>
              <a:rPr lang="en-US" sz="2000" dirty="0">
                <a:solidFill>
                  <a:schemeClr val="tx1">
                    <a:lumMod val="65000"/>
                    <a:lumOff val="35000"/>
                  </a:schemeClr>
                </a:solidFill>
                <a:latin typeface="Avenir" panose="02000503040000020003" pitchFamily="2" charset="0"/>
                <a:cs typeface="Arial-Lgt-FC"/>
              </a:rPr>
              <a:t>Lorem ipsum dolor sit </a:t>
            </a:r>
            <a:r>
              <a:rPr lang="en-US" sz="2000" dirty="0" err="1">
                <a:solidFill>
                  <a:schemeClr val="tx1">
                    <a:lumMod val="65000"/>
                    <a:lumOff val="35000"/>
                  </a:schemeClr>
                </a:solidFill>
                <a:latin typeface="Avenir" panose="02000503040000020003" pitchFamily="2" charset="0"/>
                <a:cs typeface="Arial-Lgt-FC"/>
              </a:rPr>
              <a:t>amet</a:t>
            </a:r>
            <a:r>
              <a:rPr lang="en-US" sz="2000" dirty="0">
                <a:solidFill>
                  <a:schemeClr val="tx1">
                    <a:lumMod val="65000"/>
                    <a:lumOff val="35000"/>
                  </a:schemeClr>
                </a:solidFill>
                <a:latin typeface="Avenir" panose="02000503040000020003" pitchFamily="2" charset="0"/>
                <a:cs typeface="Arial-Lgt-FC"/>
              </a:rPr>
              <a:t>, id </a:t>
            </a:r>
            <a:r>
              <a:rPr lang="en-US" sz="2000" dirty="0" err="1">
                <a:solidFill>
                  <a:schemeClr val="tx1">
                    <a:lumMod val="65000"/>
                    <a:lumOff val="35000"/>
                  </a:schemeClr>
                </a:solidFill>
                <a:latin typeface="Avenir" panose="02000503040000020003" pitchFamily="2" charset="0"/>
                <a:cs typeface="Arial-Lgt-FC"/>
              </a:rPr>
              <a:t>reque</a:t>
            </a:r>
            <a:r>
              <a:rPr lang="en-US" sz="2000" dirty="0">
                <a:solidFill>
                  <a:schemeClr val="tx1">
                    <a:lumMod val="65000"/>
                    <a:lumOff val="35000"/>
                  </a:schemeClr>
                </a:solidFill>
                <a:latin typeface="Avenir" panose="02000503040000020003" pitchFamily="2" charset="0"/>
                <a:cs typeface="Arial-Lgt-FC"/>
              </a:rPr>
              <a:t> </a:t>
            </a:r>
            <a:r>
              <a:rPr lang="en-US" sz="2000" dirty="0" err="1">
                <a:solidFill>
                  <a:schemeClr val="tx1">
                    <a:lumMod val="65000"/>
                    <a:lumOff val="35000"/>
                  </a:schemeClr>
                </a:solidFill>
                <a:latin typeface="Avenir" panose="02000503040000020003" pitchFamily="2" charset="0"/>
                <a:cs typeface="Arial-Lgt-FC"/>
              </a:rPr>
              <a:t>appareat</a:t>
            </a:r>
            <a:r>
              <a:rPr lang="en-US" sz="2000" dirty="0">
                <a:solidFill>
                  <a:schemeClr val="tx1">
                    <a:lumMod val="65000"/>
                    <a:lumOff val="35000"/>
                  </a:schemeClr>
                </a:solidFill>
                <a:latin typeface="Avenir" panose="02000503040000020003" pitchFamily="2" charset="0"/>
                <a:cs typeface="Arial-Lgt-FC"/>
              </a:rPr>
              <a:t> per. </a:t>
            </a:r>
            <a:r>
              <a:rPr lang="en-US" sz="2000" dirty="0" err="1">
                <a:solidFill>
                  <a:schemeClr val="tx1">
                    <a:lumMod val="65000"/>
                    <a:lumOff val="35000"/>
                  </a:schemeClr>
                </a:solidFill>
                <a:latin typeface="Avenir" panose="02000503040000020003" pitchFamily="2" charset="0"/>
                <a:cs typeface="Arial-Lgt-FC"/>
              </a:rPr>
              <a:t>Te</a:t>
            </a:r>
            <a:r>
              <a:rPr lang="en-US" sz="2000" dirty="0">
                <a:solidFill>
                  <a:schemeClr val="tx1">
                    <a:lumMod val="65000"/>
                    <a:lumOff val="35000"/>
                  </a:schemeClr>
                </a:solidFill>
                <a:latin typeface="Avenir" panose="02000503040000020003" pitchFamily="2" charset="0"/>
                <a:cs typeface="Arial-Lgt-FC"/>
              </a:rPr>
              <a:t> </a:t>
            </a:r>
            <a:r>
              <a:rPr lang="en-US" sz="2000" dirty="0" err="1">
                <a:solidFill>
                  <a:schemeClr val="tx1">
                    <a:lumMod val="65000"/>
                    <a:lumOff val="35000"/>
                  </a:schemeClr>
                </a:solidFill>
                <a:latin typeface="Avenir" panose="02000503040000020003" pitchFamily="2" charset="0"/>
                <a:cs typeface="Arial-Lgt-FC"/>
              </a:rPr>
              <a:t>neglegentur</a:t>
            </a:r>
            <a:r>
              <a:rPr lang="en-US" sz="2000" dirty="0">
                <a:solidFill>
                  <a:schemeClr val="tx1">
                    <a:lumMod val="65000"/>
                    <a:lumOff val="35000"/>
                  </a:schemeClr>
                </a:solidFill>
                <a:latin typeface="Avenir" panose="02000503040000020003" pitchFamily="2" charset="0"/>
                <a:cs typeface="Arial-Lgt-FC"/>
              </a:rPr>
              <a:t> </a:t>
            </a:r>
            <a:r>
              <a:rPr lang="en-US" sz="2000" dirty="0" err="1">
                <a:solidFill>
                  <a:schemeClr val="tx1">
                    <a:lumMod val="65000"/>
                    <a:lumOff val="35000"/>
                  </a:schemeClr>
                </a:solidFill>
                <a:latin typeface="Avenir" panose="02000503040000020003" pitchFamily="2" charset="0"/>
                <a:cs typeface="Arial-Lgt-FC"/>
              </a:rPr>
              <a:t>comprehens</a:t>
            </a:r>
            <a:r>
              <a:rPr lang="en-US" sz="2000" dirty="0">
                <a:solidFill>
                  <a:schemeClr val="tx1">
                    <a:lumMod val="65000"/>
                    <a:lumOff val="35000"/>
                  </a:schemeClr>
                </a:solidFill>
                <a:latin typeface="Avenir" panose="02000503040000020003" pitchFamily="2" charset="0"/>
                <a:cs typeface="Arial-Lgt-FC"/>
              </a:rPr>
              <a:t> qui. Ne qui </a:t>
            </a:r>
            <a:r>
              <a:rPr lang="en-US" sz="2000" dirty="0" err="1">
                <a:solidFill>
                  <a:schemeClr val="tx1">
                    <a:lumMod val="65000"/>
                    <a:lumOff val="35000"/>
                  </a:schemeClr>
                </a:solidFill>
                <a:latin typeface="Avenir" panose="02000503040000020003" pitchFamily="2" charset="0"/>
                <a:cs typeface="Arial-Lgt-FC"/>
              </a:rPr>
              <a:t>eirmod</a:t>
            </a:r>
            <a:r>
              <a:rPr lang="en-US" sz="2000" dirty="0">
                <a:solidFill>
                  <a:schemeClr val="tx1">
                    <a:lumMod val="65000"/>
                    <a:lumOff val="35000"/>
                  </a:schemeClr>
                </a:solidFill>
                <a:latin typeface="Avenir" panose="02000503040000020003" pitchFamily="2" charset="0"/>
                <a:cs typeface="Arial-Lgt-FC"/>
              </a:rPr>
              <a:t> </a:t>
            </a:r>
            <a:r>
              <a:rPr lang="en-US" sz="2000" dirty="0" err="1">
                <a:solidFill>
                  <a:schemeClr val="tx1">
                    <a:lumMod val="65000"/>
                    <a:lumOff val="35000"/>
                  </a:schemeClr>
                </a:solidFill>
                <a:latin typeface="Avenir" panose="02000503040000020003" pitchFamily="2" charset="0"/>
                <a:cs typeface="Arial-Lgt-FC"/>
              </a:rPr>
              <a:t>mediocrem</a:t>
            </a:r>
            <a:r>
              <a:rPr lang="en-US" sz="2000" dirty="0">
                <a:solidFill>
                  <a:schemeClr val="tx1">
                    <a:lumMod val="65000"/>
                    <a:lumOff val="35000"/>
                  </a:schemeClr>
                </a:solidFill>
                <a:latin typeface="Avenir" panose="02000503040000020003" pitchFamily="2" charset="0"/>
                <a:cs typeface="Arial-Lgt-FC"/>
              </a:rPr>
              <a:t>. </a:t>
            </a:r>
            <a:r>
              <a:rPr lang="en-US" sz="2000" dirty="0" err="1">
                <a:solidFill>
                  <a:schemeClr val="tx1">
                    <a:lumMod val="65000"/>
                    <a:lumOff val="35000"/>
                  </a:schemeClr>
                </a:solidFill>
                <a:latin typeface="Avenir" panose="02000503040000020003" pitchFamily="2" charset="0"/>
                <a:cs typeface="Arial-Lgt-FC"/>
              </a:rPr>
              <a:t>Mentitum</a:t>
            </a:r>
            <a:r>
              <a:rPr lang="en-US" sz="2000" dirty="0">
                <a:solidFill>
                  <a:schemeClr val="tx1">
                    <a:lumMod val="65000"/>
                    <a:lumOff val="35000"/>
                  </a:schemeClr>
                </a:solidFill>
                <a:latin typeface="Avenir" panose="02000503040000020003" pitchFamily="2" charset="0"/>
                <a:cs typeface="Arial-Lgt-FC"/>
              </a:rPr>
              <a:t> </a:t>
            </a:r>
            <a:r>
              <a:rPr lang="en-US" sz="2000" dirty="0" err="1">
                <a:solidFill>
                  <a:schemeClr val="tx1">
                    <a:lumMod val="65000"/>
                    <a:lumOff val="35000"/>
                  </a:schemeClr>
                </a:solidFill>
                <a:latin typeface="Avenir" panose="02000503040000020003" pitchFamily="2" charset="0"/>
                <a:cs typeface="Arial-Lgt-FC"/>
              </a:rPr>
              <a:t>maluisset</a:t>
            </a:r>
            <a:r>
              <a:rPr lang="en-US" sz="2000" dirty="0">
                <a:solidFill>
                  <a:schemeClr val="tx1">
                    <a:lumMod val="65000"/>
                    <a:lumOff val="35000"/>
                  </a:schemeClr>
                </a:solidFill>
                <a:latin typeface="Avenir" panose="02000503040000020003" pitchFamily="2" charset="0"/>
                <a:cs typeface="Arial-Lgt-FC"/>
              </a:rPr>
              <a:t> et sea, </a:t>
            </a:r>
            <a:r>
              <a:rPr lang="en-US" sz="2000" dirty="0" err="1">
                <a:solidFill>
                  <a:schemeClr val="tx1">
                    <a:lumMod val="65000"/>
                    <a:lumOff val="35000"/>
                  </a:schemeClr>
                </a:solidFill>
                <a:latin typeface="Avenir" panose="02000503040000020003" pitchFamily="2" charset="0"/>
                <a:cs typeface="Arial-Lgt-FC"/>
              </a:rPr>
              <a:t>harum</a:t>
            </a:r>
            <a:r>
              <a:rPr lang="en-US" sz="2000" dirty="0">
                <a:solidFill>
                  <a:schemeClr val="tx1">
                    <a:lumMod val="65000"/>
                    <a:lumOff val="35000"/>
                  </a:schemeClr>
                </a:solidFill>
                <a:latin typeface="Avenir" panose="02000503040000020003" pitchFamily="2" charset="0"/>
                <a:cs typeface="Arial-Lgt-FC"/>
              </a:rPr>
              <a:t> </a:t>
            </a:r>
            <a:r>
              <a:rPr lang="en-US" sz="2000" dirty="0" err="1">
                <a:solidFill>
                  <a:schemeClr val="tx1">
                    <a:lumMod val="65000"/>
                    <a:lumOff val="35000"/>
                  </a:schemeClr>
                </a:solidFill>
                <a:latin typeface="Avenir" panose="02000503040000020003" pitchFamily="2" charset="0"/>
                <a:cs typeface="Arial-Lgt-FC"/>
              </a:rPr>
              <a:t>solet</a:t>
            </a:r>
            <a:r>
              <a:rPr lang="en-US" sz="2000" dirty="0">
                <a:solidFill>
                  <a:schemeClr val="tx1">
                    <a:lumMod val="65000"/>
                    <a:lumOff val="35000"/>
                  </a:schemeClr>
                </a:solidFill>
                <a:latin typeface="Avenir" panose="02000503040000020003" pitchFamily="2" charset="0"/>
                <a:cs typeface="Arial-Lgt-FC"/>
              </a:rPr>
              <a:t> id mea. Lorem ipsum</a:t>
            </a:r>
          </a:p>
          <a:p>
            <a:pPr marL="800100" lvl="1" indent="-342900" algn="l">
              <a:lnSpc>
                <a:spcPct val="130000"/>
              </a:lnSpc>
              <a:buFont typeface="Arial"/>
              <a:buChar char="•"/>
            </a:pPr>
            <a:r>
              <a:rPr lang="en-US" sz="2000" dirty="0">
                <a:solidFill>
                  <a:schemeClr val="tx1">
                    <a:lumMod val="65000"/>
                    <a:lumOff val="35000"/>
                  </a:schemeClr>
                </a:solidFill>
                <a:latin typeface="Avenir" panose="02000503040000020003" pitchFamily="2" charset="0"/>
                <a:cs typeface="Arial-Lgt-FC"/>
              </a:rPr>
              <a:t>Lorem ipsum</a:t>
            </a:r>
          </a:p>
          <a:p>
            <a:pPr marL="800100" lvl="1" indent="-342900" algn="l">
              <a:lnSpc>
                <a:spcPct val="130000"/>
              </a:lnSpc>
              <a:buFont typeface="Arial"/>
              <a:buChar char="•"/>
            </a:pPr>
            <a:r>
              <a:rPr lang="en-US" sz="2000" dirty="0">
                <a:solidFill>
                  <a:schemeClr val="tx1">
                    <a:lumMod val="65000"/>
                    <a:lumOff val="35000"/>
                  </a:schemeClr>
                </a:solidFill>
                <a:latin typeface="Avenir" panose="02000503040000020003" pitchFamily="2" charset="0"/>
                <a:cs typeface="Arial-Lgt-FC"/>
              </a:rPr>
              <a:t>Lorem ipsum</a:t>
            </a:r>
          </a:p>
          <a:p>
            <a:pPr marL="800100" lvl="1" indent="-342900" algn="l">
              <a:lnSpc>
                <a:spcPct val="130000"/>
              </a:lnSpc>
              <a:buFont typeface="Arial"/>
              <a:buChar char="•"/>
            </a:pPr>
            <a:r>
              <a:rPr lang="en-US" sz="2000" dirty="0">
                <a:solidFill>
                  <a:schemeClr val="tx1">
                    <a:lumMod val="65000"/>
                    <a:lumOff val="35000"/>
                  </a:schemeClr>
                </a:solidFill>
                <a:latin typeface="Avenir" panose="02000503040000020003" pitchFamily="2" charset="0"/>
                <a:cs typeface="Arial-Lgt-FC"/>
              </a:rPr>
              <a:t>Lorem ipsum</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solidFill>
                  <a:srgbClr val="101957"/>
                </a:solidFill>
                <a:latin typeface="Avenir" panose="02000503040000020003"/>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Tree>
    <p:extLst>
      <p:ext uri="{BB962C8B-B14F-4D97-AF65-F5344CB8AC3E}">
        <p14:creationId xmlns:p14="http://schemas.microsoft.com/office/powerpoint/2010/main" val="25776216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solidFill>
                  <a:srgbClr val="101957"/>
                </a:solidFill>
                <a:latin typeface="Avenir LT 45 Book" panose="02000503020000020003" pitchFamily="2" charset="0"/>
              </a:defRPr>
            </a:lvl1pPr>
          </a:lstStyle>
          <a:p>
            <a:r>
              <a:rPr lang="en-US" dirty="0"/>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solidFill>
                  <a:srgbClr val="101957"/>
                </a:solidFill>
                <a:latin typeface="Avenir" panose="02000503040000020003"/>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solidFill>
                  <a:srgbClr val="101957"/>
                </a:solidFill>
                <a:latin typeface="Avenir LT 45 Book" panose="02000503020000020003" pitchFamily="2"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Tree>
    <p:extLst>
      <p:ext uri="{BB962C8B-B14F-4D97-AF65-F5344CB8AC3E}">
        <p14:creationId xmlns:p14="http://schemas.microsoft.com/office/powerpoint/2010/main" val="23679173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footer2-01.jpg"/>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0" y="6169093"/>
            <a:ext cx="9144000" cy="688907"/>
          </a:xfrm>
          <a:prstGeom prst="rect">
            <a:avLst/>
          </a:prstGeom>
        </p:spPr>
      </p:pic>
      <p:pic>
        <p:nvPicPr>
          <p:cNvPr id="7" name="Picture 6" descr="header-01.jpg"/>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0" y="0"/>
            <a:ext cx="9144000" cy="1336977"/>
          </a:xfrm>
          <a:prstGeom prst="rect">
            <a:avLst/>
          </a:prstGeom>
        </p:spPr>
      </p:pic>
      <p:sp>
        <p:nvSpPr>
          <p:cNvPr id="2" name="Title Placeholder 1"/>
          <p:cNvSpPr>
            <a:spLocks noGrp="1"/>
          </p:cNvSpPr>
          <p:nvPr>
            <p:ph type="title"/>
          </p:nvPr>
        </p:nvSpPr>
        <p:spPr>
          <a:xfrm>
            <a:off x="457200" y="193977"/>
            <a:ext cx="8229600" cy="983894"/>
          </a:xfrm>
          <a:prstGeom prst="rect">
            <a:avLst/>
          </a:prstGeom>
        </p:spPr>
        <p:txBody>
          <a:bodyPr vert="horz" lIns="91440" tIns="45720" rIns="91440" bIns="45720" rtlCol="0" anchor="ctr">
            <a:normAutofit/>
          </a:bodyPr>
          <a:lstStyle/>
          <a:p>
            <a:r>
              <a:rPr lang="en-US" sz="4000" dirty="0">
                <a:solidFill>
                  <a:srgbClr val="101957"/>
                </a:solidFill>
                <a:latin typeface="Avenir" panose="02000503040000020003" pitchFamily="2" charset="0"/>
                <a:cs typeface="Arial-Mdm-FC"/>
              </a:rPr>
              <a:t>Header</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18685223"/>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spcBef>
          <a:spcPct val="0"/>
        </a:spcBef>
        <a:buNone/>
        <a:defRPr sz="4400" kern="1200">
          <a:solidFill>
            <a:srgbClr val="152754"/>
          </a:solidFill>
          <a:latin typeface="Avenir LT 45 Book" panose="02000503020000020003" pitchFamily="2"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lang="en-US" sz="2400" kern="1200" dirty="0" smtClean="0">
          <a:solidFill>
            <a:srgbClr val="101957"/>
          </a:solidFill>
          <a:latin typeface="Avenir LT 45 Book" panose="02000503020000020003" pitchFamily="2" charset="0"/>
          <a:ea typeface="+mn-ea"/>
          <a:cs typeface="+mn-cs"/>
        </a:defRPr>
      </a:lvl1pPr>
      <a:lvl2pPr marL="800100" indent="-342900" algn="l" defTabSz="914400" rtl="0" eaLnBrk="1" latinLnBrk="0" hangingPunct="1">
        <a:spcBef>
          <a:spcPct val="20000"/>
        </a:spcBef>
        <a:buFont typeface="Courier New" panose="02070309020205020404" pitchFamily="49" charset="0"/>
        <a:buChar char="o"/>
        <a:defRPr lang="en-US" sz="2400" kern="1200" dirty="0" smtClean="0">
          <a:solidFill>
            <a:srgbClr val="101957"/>
          </a:solidFill>
          <a:latin typeface="Avenir LT 45 Book" panose="02000503020000020003" pitchFamily="2" charset="0"/>
          <a:ea typeface="+mn-ea"/>
          <a:cs typeface="+mn-cs"/>
        </a:defRPr>
      </a:lvl2pPr>
      <a:lvl3pPr marL="1143000" indent="-228600" algn="l" defTabSz="914400" rtl="0" eaLnBrk="1" latinLnBrk="0" hangingPunct="1">
        <a:spcBef>
          <a:spcPct val="20000"/>
        </a:spcBef>
        <a:buFont typeface="Wingdings" panose="05000000000000000000" pitchFamily="2" charset="2"/>
        <a:buChar char="§"/>
        <a:defRPr lang="en-US" sz="2400" kern="1200" dirty="0" smtClean="0">
          <a:solidFill>
            <a:srgbClr val="101957"/>
          </a:solidFill>
          <a:latin typeface="Avenir LT 45 Book" panose="02000503020000020003" pitchFamily="2"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lang="en-US" sz="2400" kern="1200" dirty="0" smtClean="0">
          <a:solidFill>
            <a:srgbClr val="101957"/>
          </a:solidFill>
          <a:latin typeface="Avenir LT 45 Book" panose="02000503020000020003" pitchFamily="2"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lang="en-US" sz="2400" kern="1200" dirty="0">
          <a:solidFill>
            <a:srgbClr val="101957"/>
          </a:solidFill>
          <a:latin typeface="Avenir LT 45 Book" panose="02000503020000020003" pitchFamily="2"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7.jp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3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3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3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hyperlink" Target="mailto:sauer@cste.org" TargetMode="External"/><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5.jpg"/><Relationship Id="rId1" Type="http://schemas.openxmlformats.org/officeDocument/2006/relationships/slideLayout" Target="../slideLayouts/slideLayout7.xml"/><Relationship Id="rId4" Type="http://schemas.openxmlformats.org/officeDocument/2006/relationships/image" Target="../media/image20.emf"/></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a:t>CSTE Mentorship Program Orientation</a:t>
            </a:r>
          </a:p>
        </p:txBody>
      </p:sp>
      <p:sp>
        <p:nvSpPr>
          <p:cNvPr id="3" name="Subtitle 2"/>
          <p:cNvSpPr>
            <a:spLocks noGrp="1"/>
          </p:cNvSpPr>
          <p:nvPr>
            <p:ph type="subTitle" idx="1"/>
          </p:nvPr>
        </p:nvSpPr>
        <p:spPr>
          <a:xfrm>
            <a:off x="457200" y="1558549"/>
            <a:ext cx="7829550" cy="1752600"/>
          </a:xfrm>
        </p:spPr>
        <p:txBody>
          <a:bodyPr vert="horz" lIns="91440" tIns="45720" rIns="91440" bIns="45720" rtlCol="0" anchor="t">
            <a:normAutofit/>
          </a:bodyPr>
          <a:lstStyle/>
          <a:p>
            <a:r>
              <a:rPr lang="en-US" dirty="0">
                <a:latin typeface="Avenir LT 45 Book"/>
                <a:cs typeface="Avenir LT 45 Book"/>
              </a:rPr>
              <a:t>Wednesday, November 17</a:t>
            </a:r>
            <a:r>
              <a:rPr lang="en-US" baseline="30000" dirty="0">
                <a:latin typeface="Avenir LT 45 Book"/>
                <a:cs typeface="Avenir LT 45 Book"/>
              </a:rPr>
              <a:t>th</a:t>
            </a:r>
          </a:p>
          <a:p>
            <a:endParaRPr lang="en-US" dirty="0"/>
          </a:p>
        </p:txBody>
      </p:sp>
    </p:spTree>
    <p:extLst>
      <p:ext uri="{BB962C8B-B14F-4D97-AF65-F5344CB8AC3E}">
        <p14:creationId xmlns:p14="http://schemas.microsoft.com/office/powerpoint/2010/main" val="31641581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Self-Assessment</a:t>
            </a:r>
          </a:p>
        </p:txBody>
      </p:sp>
      <p:sp>
        <p:nvSpPr>
          <p:cNvPr id="4" name="Text Placeholder 3"/>
          <p:cNvSpPr>
            <a:spLocks noGrp="1"/>
          </p:cNvSpPr>
          <p:nvPr>
            <p:ph type="body" sz="quarter" idx="10"/>
          </p:nvPr>
        </p:nvSpPr>
        <p:spPr/>
        <p:txBody>
          <a:bodyPr/>
          <a:lstStyle/>
          <a:p>
            <a:r>
              <a:rPr lang="en-US" dirty="0"/>
              <a:t>Purpose</a:t>
            </a:r>
          </a:p>
          <a:p>
            <a:pPr lvl="1"/>
            <a:r>
              <a:rPr lang="en-US" dirty="0"/>
              <a:t>Intended to help mentors and mentees reflect on how they work with others and what they bring to the relationship</a:t>
            </a:r>
          </a:p>
          <a:p>
            <a:r>
              <a:rPr lang="en-US" dirty="0"/>
              <a:t>Format</a:t>
            </a:r>
          </a:p>
          <a:p>
            <a:pPr lvl="1"/>
            <a:r>
              <a:rPr lang="en-US" dirty="0"/>
              <a:t>Two brief questionnaires </a:t>
            </a:r>
          </a:p>
          <a:p>
            <a:pPr lvl="2"/>
            <a:r>
              <a:rPr lang="en-US" dirty="0"/>
              <a:t>Working style</a:t>
            </a:r>
          </a:p>
          <a:p>
            <a:pPr lvl="2"/>
            <a:r>
              <a:rPr lang="en-US" dirty="0"/>
              <a:t>Communication style </a:t>
            </a:r>
          </a:p>
          <a:p>
            <a:pPr lvl="1"/>
            <a:r>
              <a:rPr lang="en-US" dirty="0"/>
              <a:t>Independent and self-scored </a:t>
            </a:r>
          </a:p>
          <a:p>
            <a:pPr lvl="1"/>
            <a:r>
              <a:rPr lang="en-US" dirty="0"/>
              <a:t>Question prompts will be provided to guide discussion once both parties complete</a:t>
            </a:r>
          </a:p>
        </p:txBody>
      </p:sp>
    </p:spTree>
    <p:extLst>
      <p:ext uri="{BB962C8B-B14F-4D97-AF65-F5344CB8AC3E}">
        <p14:creationId xmlns:p14="http://schemas.microsoft.com/office/powerpoint/2010/main" val="35647038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Goal Setting</a:t>
            </a:r>
          </a:p>
        </p:txBody>
      </p:sp>
      <p:sp>
        <p:nvSpPr>
          <p:cNvPr id="4" name="Text Placeholder 3"/>
          <p:cNvSpPr>
            <a:spLocks noGrp="1"/>
          </p:cNvSpPr>
          <p:nvPr>
            <p:ph type="body" sz="quarter" idx="10"/>
          </p:nvPr>
        </p:nvSpPr>
        <p:spPr/>
        <p:txBody>
          <a:bodyPr/>
          <a:lstStyle/>
          <a:p>
            <a:r>
              <a:rPr lang="en-US" dirty="0"/>
              <a:t>Purpose</a:t>
            </a:r>
          </a:p>
          <a:p>
            <a:pPr lvl="1"/>
            <a:r>
              <a:rPr lang="en-US" dirty="0"/>
              <a:t>Intended to guide mentors and mentees through the process of establishing the mentoring relationship</a:t>
            </a:r>
          </a:p>
          <a:p>
            <a:pPr lvl="1"/>
            <a:r>
              <a:rPr lang="en-US" dirty="0"/>
              <a:t>Think about what you want out of the relationship but also what strengths you can bring to it </a:t>
            </a:r>
          </a:p>
          <a:p>
            <a:r>
              <a:rPr lang="en-US" dirty="0"/>
              <a:t>Format</a:t>
            </a:r>
          </a:p>
          <a:p>
            <a:pPr lvl="1"/>
            <a:r>
              <a:rPr lang="en-US" dirty="0"/>
              <a:t>Independent worksheet</a:t>
            </a:r>
          </a:p>
          <a:p>
            <a:pPr lvl="1"/>
            <a:r>
              <a:rPr lang="en-US" dirty="0"/>
              <a:t>Some additional questions only for mentees to consider</a:t>
            </a:r>
          </a:p>
          <a:p>
            <a:r>
              <a:rPr lang="en-US" dirty="0"/>
              <a:t>Mentors and mentees should compare and discuss once complete in order to develop common rules and goals for the relationship</a:t>
            </a:r>
          </a:p>
        </p:txBody>
      </p:sp>
    </p:spTree>
    <p:extLst>
      <p:ext uri="{BB962C8B-B14F-4D97-AF65-F5344CB8AC3E}">
        <p14:creationId xmlns:p14="http://schemas.microsoft.com/office/powerpoint/2010/main" val="3773754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0624" y="170482"/>
            <a:ext cx="6565392" cy="1030638"/>
          </a:xfrm>
        </p:spPr>
        <p:txBody>
          <a:bodyPr>
            <a:noAutofit/>
          </a:bodyPr>
          <a:lstStyle/>
          <a:p>
            <a:r>
              <a:rPr lang="en-US" sz="3600" dirty="0"/>
              <a:t>Professional Development Navigation (GPSR)</a:t>
            </a:r>
          </a:p>
        </p:txBody>
      </p:sp>
      <p:sp>
        <p:nvSpPr>
          <p:cNvPr id="4" name="Text Placeholder 3"/>
          <p:cNvSpPr>
            <a:spLocks noGrp="1"/>
          </p:cNvSpPr>
          <p:nvPr>
            <p:ph type="body" sz="quarter" idx="10"/>
          </p:nvPr>
        </p:nvSpPr>
        <p:spPr/>
        <p:txBody>
          <a:bodyPr>
            <a:normAutofit/>
          </a:bodyPr>
          <a:lstStyle/>
          <a:p>
            <a:r>
              <a:rPr lang="en-US" dirty="0"/>
              <a:t>Purpose</a:t>
            </a:r>
          </a:p>
          <a:p>
            <a:pPr lvl="1"/>
            <a:r>
              <a:rPr lang="en-US" dirty="0"/>
              <a:t>Maximize professional development</a:t>
            </a:r>
          </a:p>
          <a:p>
            <a:pPr lvl="1"/>
            <a:r>
              <a:rPr lang="en-US" dirty="0"/>
              <a:t>Helps mentors/mentees identify strengths and areas for improvement in 4 areas of professional development </a:t>
            </a:r>
          </a:p>
          <a:p>
            <a:r>
              <a:rPr lang="en-US" dirty="0"/>
              <a:t>Format</a:t>
            </a:r>
          </a:p>
          <a:p>
            <a:pPr lvl="1"/>
            <a:r>
              <a:rPr lang="en-US" dirty="0"/>
              <a:t>Self-scored questionnaire </a:t>
            </a:r>
          </a:p>
          <a:p>
            <a:pPr lvl="1"/>
            <a:r>
              <a:rPr lang="en-US" dirty="0"/>
              <a:t>Reflection questions </a:t>
            </a:r>
          </a:p>
          <a:p>
            <a:r>
              <a:rPr lang="en-US" dirty="0"/>
              <a:t>Mentors and mentees should complete the questionnaires and then set time aside to discuss reflection questions surrounding their areas for improvement </a:t>
            </a:r>
          </a:p>
          <a:p>
            <a:pPr marL="0" indent="0">
              <a:buNone/>
            </a:pPr>
            <a:endParaRPr lang="en-US" dirty="0"/>
          </a:p>
        </p:txBody>
      </p:sp>
    </p:spTree>
    <p:extLst>
      <p:ext uri="{BB962C8B-B14F-4D97-AF65-F5344CB8AC3E}">
        <p14:creationId xmlns:p14="http://schemas.microsoft.com/office/powerpoint/2010/main" val="2701060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712" y="170482"/>
            <a:ext cx="8229600" cy="1030638"/>
          </a:xfrm>
        </p:spPr>
        <p:txBody>
          <a:bodyPr/>
          <a:lstStyle/>
          <a:p>
            <a:r>
              <a:rPr lang="en-US" dirty="0"/>
              <a:t>Values</a:t>
            </a:r>
          </a:p>
        </p:txBody>
      </p:sp>
      <p:sp>
        <p:nvSpPr>
          <p:cNvPr id="4" name="Text Placeholder 3"/>
          <p:cNvSpPr>
            <a:spLocks noGrp="1"/>
          </p:cNvSpPr>
          <p:nvPr>
            <p:ph type="body" sz="quarter" idx="10"/>
          </p:nvPr>
        </p:nvSpPr>
        <p:spPr/>
        <p:txBody>
          <a:bodyPr/>
          <a:lstStyle/>
          <a:p>
            <a:r>
              <a:rPr lang="en-US" dirty="0"/>
              <a:t>Purpose</a:t>
            </a:r>
          </a:p>
          <a:p>
            <a:pPr lvl="1"/>
            <a:r>
              <a:rPr lang="en-US" dirty="0"/>
              <a:t>Identify the values that impact your work</a:t>
            </a:r>
          </a:p>
          <a:p>
            <a:r>
              <a:rPr lang="en-US" dirty="0"/>
              <a:t>Format</a:t>
            </a:r>
          </a:p>
          <a:p>
            <a:pPr lvl="1"/>
            <a:r>
              <a:rPr lang="en-US" dirty="0"/>
              <a:t>Short values exercise</a:t>
            </a:r>
          </a:p>
          <a:p>
            <a:pPr lvl="1"/>
            <a:r>
              <a:rPr lang="en-US" dirty="0"/>
              <a:t>Reflection questions </a:t>
            </a:r>
          </a:p>
          <a:p>
            <a:r>
              <a:rPr lang="en-US" dirty="0"/>
              <a:t>Mentors and mentees should discuss prioritized values and answer the reflection questions focusing on how those values impact job performance</a:t>
            </a:r>
          </a:p>
        </p:txBody>
      </p:sp>
    </p:spTree>
    <p:extLst>
      <p:ext uri="{BB962C8B-B14F-4D97-AF65-F5344CB8AC3E}">
        <p14:creationId xmlns:p14="http://schemas.microsoft.com/office/powerpoint/2010/main" val="9720927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712" y="170482"/>
            <a:ext cx="8229600" cy="1030638"/>
          </a:xfrm>
        </p:spPr>
        <p:txBody>
          <a:bodyPr/>
          <a:lstStyle/>
          <a:p>
            <a:r>
              <a:rPr lang="en-US" dirty="0"/>
              <a:t>Implementation Intention</a:t>
            </a:r>
          </a:p>
        </p:txBody>
      </p:sp>
      <p:sp>
        <p:nvSpPr>
          <p:cNvPr id="4" name="Text Placeholder 3"/>
          <p:cNvSpPr>
            <a:spLocks noGrp="1"/>
          </p:cNvSpPr>
          <p:nvPr>
            <p:ph type="body" sz="quarter" idx="10"/>
          </p:nvPr>
        </p:nvSpPr>
        <p:spPr/>
        <p:txBody>
          <a:bodyPr/>
          <a:lstStyle/>
          <a:p>
            <a:r>
              <a:rPr lang="en-US" dirty="0"/>
              <a:t>Purpose</a:t>
            </a:r>
          </a:p>
          <a:p>
            <a:pPr lvl="1"/>
            <a:r>
              <a:rPr lang="en-US" dirty="0"/>
              <a:t>Develop a list of intentions outlining how you will implement the lessons learned in the program in the workplace/your future career</a:t>
            </a:r>
          </a:p>
          <a:p>
            <a:r>
              <a:rPr lang="en-US" dirty="0"/>
              <a:t>Format</a:t>
            </a:r>
          </a:p>
          <a:p>
            <a:pPr lvl="1"/>
            <a:r>
              <a:rPr lang="en-US" dirty="0"/>
              <a:t>Independent action planning form </a:t>
            </a:r>
          </a:p>
          <a:p>
            <a:pPr lvl="1"/>
            <a:r>
              <a:rPr lang="en-US" dirty="0"/>
              <a:t>Can be adapted to fit individual needs</a:t>
            </a:r>
          </a:p>
          <a:p>
            <a:r>
              <a:rPr lang="en-US" dirty="0"/>
              <a:t>Mentors and mentees should compare and discuss once complete </a:t>
            </a:r>
          </a:p>
        </p:txBody>
      </p:sp>
    </p:spTree>
    <p:extLst>
      <p:ext uri="{BB962C8B-B14F-4D97-AF65-F5344CB8AC3E}">
        <p14:creationId xmlns:p14="http://schemas.microsoft.com/office/powerpoint/2010/main" val="42476854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E-Mentoring</a:t>
            </a:r>
          </a:p>
        </p:txBody>
      </p:sp>
    </p:spTree>
    <p:extLst>
      <p:ext uri="{BB962C8B-B14F-4D97-AF65-F5344CB8AC3E}">
        <p14:creationId xmlns:p14="http://schemas.microsoft.com/office/powerpoint/2010/main" val="24282914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fontScale="90000"/>
          </a:bodyPr>
          <a:lstStyle/>
          <a:p>
            <a:r>
              <a:rPr lang="en-US" dirty="0"/>
              <a:t>Face-to-Face Mentoring</a:t>
            </a:r>
          </a:p>
        </p:txBody>
      </p:sp>
      <p:sp>
        <p:nvSpPr>
          <p:cNvPr id="7" name="Text Placeholder 6"/>
          <p:cNvSpPr>
            <a:spLocks noGrp="1"/>
          </p:cNvSpPr>
          <p:nvPr>
            <p:ph type="body" idx="1"/>
          </p:nvPr>
        </p:nvSpPr>
        <p:spPr/>
        <p:txBody>
          <a:bodyPr/>
          <a:lstStyle/>
          <a:p>
            <a:r>
              <a:rPr lang="en-US" dirty="0"/>
              <a:t>Advantages </a:t>
            </a:r>
          </a:p>
        </p:txBody>
      </p:sp>
      <p:sp>
        <p:nvSpPr>
          <p:cNvPr id="8" name="Content Placeholder 7"/>
          <p:cNvSpPr>
            <a:spLocks noGrp="1"/>
          </p:cNvSpPr>
          <p:nvPr>
            <p:ph sz="half" idx="2"/>
          </p:nvPr>
        </p:nvSpPr>
        <p:spPr/>
        <p:txBody>
          <a:bodyPr/>
          <a:lstStyle/>
          <a:p>
            <a:r>
              <a:rPr lang="en-US" dirty="0"/>
              <a:t>Stronger bond</a:t>
            </a:r>
          </a:p>
          <a:p>
            <a:r>
              <a:rPr lang="en-US" dirty="0"/>
              <a:t>Non-verbal communication</a:t>
            </a:r>
          </a:p>
          <a:p>
            <a:r>
              <a:rPr lang="en-US" dirty="0"/>
              <a:t>Immediacy of response</a:t>
            </a:r>
          </a:p>
        </p:txBody>
      </p:sp>
      <p:sp>
        <p:nvSpPr>
          <p:cNvPr id="9" name="Text Placeholder 8"/>
          <p:cNvSpPr>
            <a:spLocks noGrp="1"/>
          </p:cNvSpPr>
          <p:nvPr>
            <p:ph type="body" sz="quarter" idx="3"/>
          </p:nvPr>
        </p:nvSpPr>
        <p:spPr/>
        <p:txBody>
          <a:bodyPr/>
          <a:lstStyle/>
          <a:p>
            <a:r>
              <a:rPr lang="en-US" dirty="0"/>
              <a:t>Disadvantages</a:t>
            </a:r>
          </a:p>
        </p:txBody>
      </p:sp>
      <p:sp>
        <p:nvSpPr>
          <p:cNvPr id="10" name="Content Placeholder 9"/>
          <p:cNvSpPr>
            <a:spLocks noGrp="1"/>
          </p:cNvSpPr>
          <p:nvPr>
            <p:ph sz="quarter" idx="4"/>
          </p:nvPr>
        </p:nvSpPr>
        <p:spPr/>
        <p:txBody>
          <a:bodyPr/>
          <a:lstStyle/>
          <a:p>
            <a:r>
              <a:rPr lang="en-US" dirty="0"/>
              <a:t>One mentor</a:t>
            </a:r>
          </a:p>
          <a:p>
            <a:r>
              <a:rPr lang="en-US" dirty="0"/>
              <a:t>Limited by location and not skill set or need</a:t>
            </a:r>
          </a:p>
          <a:p>
            <a:endParaRPr lang="en-US" dirty="0"/>
          </a:p>
        </p:txBody>
      </p:sp>
    </p:spTree>
    <p:extLst>
      <p:ext uri="{BB962C8B-B14F-4D97-AF65-F5344CB8AC3E}">
        <p14:creationId xmlns:p14="http://schemas.microsoft.com/office/powerpoint/2010/main" val="13468722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Virtual Mentoring</a:t>
            </a:r>
          </a:p>
        </p:txBody>
      </p:sp>
      <p:sp>
        <p:nvSpPr>
          <p:cNvPr id="3" name="Text Placeholder 2"/>
          <p:cNvSpPr>
            <a:spLocks noGrp="1"/>
          </p:cNvSpPr>
          <p:nvPr>
            <p:ph type="body" idx="1"/>
          </p:nvPr>
        </p:nvSpPr>
        <p:spPr/>
        <p:txBody>
          <a:bodyPr/>
          <a:lstStyle/>
          <a:p>
            <a:r>
              <a:rPr lang="en-US" dirty="0"/>
              <a:t>Advantages</a:t>
            </a:r>
          </a:p>
        </p:txBody>
      </p:sp>
      <p:sp>
        <p:nvSpPr>
          <p:cNvPr id="4" name="Content Placeholder 3"/>
          <p:cNvSpPr>
            <a:spLocks noGrp="1"/>
          </p:cNvSpPr>
          <p:nvPr>
            <p:ph sz="half" idx="2"/>
          </p:nvPr>
        </p:nvSpPr>
        <p:spPr/>
        <p:txBody>
          <a:bodyPr/>
          <a:lstStyle/>
          <a:p>
            <a:r>
              <a:rPr lang="en-US" dirty="0"/>
              <a:t>Location </a:t>
            </a:r>
            <a:r>
              <a:rPr lang="en-US" dirty="0">
                <a:latin typeface="Arial" panose="020B0604020202020204" pitchFamily="34" charset="0"/>
                <a:cs typeface="Arial" panose="020B0604020202020204" pitchFamily="34" charset="0"/>
              </a:rPr>
              <a:t>doesn’t</a:t>
            </a:r>
            <a:r>
              <a:rPr lang="en-US" dirty="0"/>
              <a:t> matter</a:t>
            </a:r>
          </a:p>
          <a:p>
            <a:r>
              <a:rPr lang="en-US" dirty="0"/>
              <a:t>Connect with SMEs</a:t>
            </a:r>
          </a:p>
          <a:p>
            <a:r>
              <a:rPr lang="en-US" dirty="0"/>
              <a:t>Time efficient</a:t>
            </a:r>
          </a:p>
          <a:p>
            <a:r>
              <a:rPr lang="en-US" dirty="0"/>
              <a:t>Messaging &amp; written communication</a:t>
            </a:r>
          </a:p>
        </p:txBody>
      </p:sp>
      <p:sp>
        <p:nvSpPr>
          <p:cNvPr id="5" name="Text Placeholder 4"/>
          <p:cNvSpPr>
            <a:spLocks noGrp="1"/>
          </p:cNvSpPr>
          <p:nvPr>
            <p:ph type="body" sz="quarter" idx="3"/>
          </p:nvPr>
        </p:nvSpPr>
        <p:spPr/>
        <p:txBody>
          <a:bodyPr/>
          <a:lstStyle/>
          <a:p>
            <a:r>
              <a:rPr lang="en-US" dirty="0"/>
              <a:t>Disadvantages</a:t>
            </a:r>
          </a:p>
        </p:txBody>
      </p:sp>
      <p:sp>
        <p:nvSpPr>
          <p:cNvPr id="6" name="Content Placeholder 5"/>
          <p:cNvSpPr>
            <a:spLocks noGrp="1"/>
          </p:cNvSpPr>
          <p:nvPr>
            <p:ph sz="quarter" idx="4"/>
          </p:nvPr>
        </p:nvSpPr>
        <p:spPr/>
        <p:txBody>
          <a:bodyPr/>
          <a:lstStyle/>
          <a:p>
            <a:r>
              <a:rPr lang="en-US" dirty="0"/>
              <a:t>Difficult to build relationship</a:t>
            </a:r>
          </a:p>
          <a:p>
            <a:r>
              <a:rPr lang="en-US" dirty="0"/>
              <a:t>Lack of accountability</a:t>
            </a:r>
          </a:p>
          <a:p>
            <a:r>
              <a:rPr lang="en-US" dirty="0"/>
              <a:t>Coordinate communication</a:t>
            </a:r>
          </a:p>
        </p:txBody>
      </p:sp>
    </p:spTree>
    <p:extLst>
      <p:ext uri="{BB962C8B-B14F-4D97-AF65-F5344CB8AC3E}">
        <p14:creationId xmlns:p14="http://schemas.microsoft.com/office/powerpoint/2010/main" val="12106832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80010" y="170482"/>
            <a:ext cx="8229600" cy="1030638"/>
          </a:xfrm>
        </p:spPr>
        <p:txBody>
          <a:bodyPr>
            <a:normAutofit/>
          </a:bodyPr>
          <a:lstStyle/>
          <a:p>
            <a:r>
              <a:rPr lang="en-US" sz="4000" dirty="0"/>
              <a:t>How to Mentor at a Distance</a:t>
            </a:r>
          </a:p>
        </p:txBody>
      </p:sp>
      <p:sp>
        <p:nvSpPr>
          <p:cNvPr id="8" name="Content Placeholder 7"/>
          <p:cNvSpPr>
            <a:spLocks noGrp="1"/>
          </p:cNvSpPr>
          <p:nvPr>
            <p:ph type="body" sz="quarter" idx="10"/>
          </p:nvPr>
        </p:nvSpPr>
        <p:spPr/>
        <p:txBody>
          <a:bodyPr>
            <a:normAutofit/>
          </a:bodyPr>
          <a:lstStyle/>
          <a:p>
            <a:r>
              <a:rPr lang="en-US" dirty="0"/>
              <a:t>Allow time to build the relationships</a:t>
            </a:r>
          </a:p>
          <a:p>
            <a:r>
              <a:rPr lang="en-US" dirty="0"/>
              <a:t>Plan ahead</a:t>
            </a:r>
          </a:p>
          <a:p>
            <a:r>
              <a:rPr lang="en-US" dirty="0"/>
              <a:t>Listen actively and avoid interruptions</a:t>
            </a:r>
          </a:p>
          <a:p>
            <a:r>
              <a:rPr lang="en-US" dirty="0"/>
              <a:t>Use technology for better communication </a:t>
            </a:r>
          </a:p>
          <a:p>
            <a:r>
              <a:rPr lang="en-US" dirty="0"/>
              <a:t>Take extra time to understand how business and culture are different where the other person lives</a:t>
            </a:r>
          </a:p>
          <a:p>
            <a:r>
              <a:rPr lang="en-US" dirty="0"/>
              <a:t>Anticipate needing to manage communication across time zones</a:t>
            </a:r>
          </a:p>
          <a:p>
            <a:r>
              <a:rPr lang="en-US" dirty="0"/>
              <a:t>Rely more on writing to clarify details not understood in conversation</a:t>
            </a:r>
          </a:p>
        </p:txBody>
      </p:sp>
    </p:spTree>
    <p:extLst>
      <p:ext uri="{BB962C8B-B14F-4D97-AF65-F5344CB8AC3E}">
        <p14:creationId xmlns:p14="http://schemas.microsoft.com/office/powerpoint/2010/main" val="20553002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0482" y="170482"/>
            <a:ext cx="8229600" cy="1030638"/>
          </a:xfrm>
        </p:spPr>
        <p:txBody>
          <a:bodyPr>
            <a:normAutofit/>
          </a:bodyPr>
          <a:lstStyle/>
          <a:p>
            <a:r>
              <a:rPr lang="en-US" sz="4000" dirty="0"/>
              <a:t>Mentoring &amp; Coaching Skills</a:t>
            </a:r>
          </a:p>
        </p:txBody>
      </p:sp>
      <p:sp>
        <p:nvSpPr>
          <p:cNvPr id="3" name="Content Placeholder 2"/>
          <p:cNvSpPr>
            <a:spLocks noGrp="1"/>
          </p:cNvSpPr>
          <p:nvPr>
            <p:ph type="body" sz="quarter" idx="10"/>
          </p:nvPr>
        </p:nvSpPr>
        <p:spPr/>
        <p:txBody>
          <a:bodyPr/>
          <a:lstStyle/>
          <a:p>
            <a:r>
              <a:rPr lang="en-US" dirty="0"/>
              <a:t>Create an open and supportive climate for discussion</a:t>
            </a:r>
          </a:p>
          <a:p>
            <a:r>
              <a:rPr lang="en-US" dirty="0"/>
              <a:t>Demonstrate good listening/follow-up skills</a:t>
            </a:r>
          </a:p>
          <a:p>
            <a:r>
              <a:rPr lang="en-US" dirty="0"/>
              <a:t>Provide constructive feedback and advice</a:t>
            </a:r>
          </a:p>
        </p:txBody>
      </p:sp>
    </p:spTree>
    <p:extLst>
      <p:ext uri="{BB962C8B-B14F-4D97-AF65-F5344CB8AC3E}">
        <p14:creationId xmlns:p14="http://schemas.microsoft.com/office/powerpoint/2010/main" val="22760070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CSTE Team</a:t>
            </a:r>
          </a:p>
        </p:txBody>
      </p:sp>
      <p:sp>
        <p:nvSpPr>
          <p:cNvPr id="4" name="Text Placeholder 3"/>
          <p:cNvSpPr>
            <a:spLocks noGrp="1"/>
          </p:cNvSpPr>
          <p:nvPr>
            <p:ph type="body" idx="1"/>
          </p:nvPr>
        </p:nvSpPr>
        <p:spPr/>
        <p:txBody>
          <a:bodyPr/>
          <a:lstStyle/>
          <a:p>
            <a:pPr algn="ctr"/>
            <a:r>
              <a:rPr lang="en-US" dirty="0"/>
              <a:t>Sarah Auer</a:t>
            </a:r>
          </a:p>
        </p:txBody>
      </p:sp>
      <p:sp>
        <p:nvSpPr>
          <p:cNvPr id="6" name="Text Placeholder 5"/>
          <p:cNvSpPr>
            <a:spLocks noGrp="1"/>
          </p:cNvSpPr>
          <p:nvPr>
            <p:ph type="body" sz="quarter" idx="3"/>
          </p:nvPr>
        </p:nvSpPr>
        <p:spPr/>
        <p:txBody>
          <a:bodyPr/>
          <a:lstStyle/>
          <a:p>
            <a:pPr algn="ctr"/>
            <a:r>
              <a:rPr lang="en-US" dirty="0"/>
              <a:t>Megan Wigginton</a:t>
            </a:r>
          </a:p>
        </p:txBody>
      </p:sp>
      <p:pic>
        <p:nvPicPr>
          <p:cNvPr id="5" name="Picture 6">
            <a:extLst>
              <a:ext uri="{FF2B5EF4-FFF2-40B4-BE49-F238E27FC236}">
                <a16:creationId xmlns:a16="http://schemas.microsoft.com/office/drawing/2014/main" id="{9687A19E-7CEF-4DFB-9B54-B0B7DCB38CEC}"/>
              </a:ext>
            </a:extLst>
          </p:cNvPr>
          <p:cNvPicPr>
            <a:picLocks noChangeAspect="1"/>
          </p:cNvPicPr>
          <p:nvPr/>
        </p:nvPicPr>
        <p:blipFill rotWithShape="1">
          <a:blip r:embed="rId3"/>
          <a:srcRect l="21015" r="21015"/>
          <a:stretch/>
        </p:blipFill>
        <p:spPr>
          <a:xfrm>
            <a:off x="5355110" y="2324314"/>
            <a:ext cx="2781821" cy="3199176"/>
          </a:xfrm>
          <a:prstGeom prst="rect">
            <a:avLst/>
          </a:prstGeom>
        </p:spPr>
      </p:pic>
      <p:pic>
        <p:nvPicPr>
          <p:cNvPr id="7" name="Picture 6" descr="A person smiling for the camera&#10;&#10;Description automatically generated with medium confidence">
            <a:extLst>
              <a:ext uri="{FF2B5EF4-FFF2-40B4-BE49-F238E27FC236}">
                <a16:creationId xmlns:a16="http://schemas.microsoft.com/office/drawing/2014/main" id="{5F59CA98-63AF-454C-90BC-6726C75FD65C}"/>
              </a:ext>
            </a:extLst>
          </p:cNvPr>
          <p:cNvPicPr>
            <a:picLocks noChangeAspect="1"/>
          </p:cNvPicPr>
          <p:nvPr/>
        </p:nvPicPr>
        <p:blipFill>
          <a:blip r:embed="rId4"/>
          <a:stretch>
            <a:fillRect/>
          </a:stretch>
        </p:blipFill>
        <p:spPr>
          <a:xfrm>
            <a:off x="778468" y="2470044"/>
            <a:ext cx="3448249" cy="2978256"/>
          </a:xfrm>
          <a:prstGeom prst="rect">
            <a:avLst/>
          </a:prstGeom>
        </p:spPr>
      </p:pic>
    </p:spTree>
    <p:extLst>
      <p:ext uri="{BB962C8B-B14F-4D97-AF65-F5344CB8AC3E}">
        <p14:creationId xmlns:p14="http://schemas.microsoft.com/office/powerpoint/2010/main" val="30230460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sz="quarter" idx="10"/>
          </p:nvPr>
        </p:nvSpPr>
        <p:spPr/>
        <p:txBody>
          <a:bodyPr>
            <a:normAutofit/>
          </a:bodyPr>
          <a:lstStyle/>
          <a:p>
            <a:r>
              <a:rPr lang="en-US" dirty="0"/>
              <a:t>Mentoring Best Practices</a:t>
            </a:r>
          </a:p>
        </p:txBody>
      </p:sp>
    </p:spTree>
    <p:extLst>
      <p:ext uri="{BB962C8B-B14F-4D97-AF65-F5344CB8AC3E}">
        <p14:creationId xmlns:p14="http://schemas.microsoft.com/office/powerpoint/2010/main" val="23370164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1430" y="170482"/>
            <a:ext cx="6777990" cy="1030638"/>
          </a:xfrm>
        </p:spPr>
        <p:txBody>
          <a:bodyPr>
            <a:normAutofit fontScale="90000"/>
          </a:bodyPr>
          <a:lstStyle/>
          <a:p>
            <a:r>
              <a:rPr lang="en-US" dirty="0"/>
              <a:t>Increase your awareness of yourself and others</a:t>
            </a:r>
          </a:p>
        </p:txBody>
      </p:sp>
      <p:pic>
        <p:nvPicPr>
          <p:cNvPr id="2" name="Content Placeholder 1"/>
          <p:cNvPicPr>
            <a:picLocks noGrp="1" noChangeAspect="1"/>
          </p:cNvPicPr>
          <p:nvPr>
            <p:ph idx="1"/>
          </p:nvPr>
        </p:nvPicPr>
        <p:blipFill>
          <a:blip r:embed="rId3"/>
          <a:stretch>
            <a:fillRect/>
          </a:stretch>
        </p:blipFill>
        <p:spPr>
          <a:xfrm>
            <a:off x="2194559" y="1363288"/>
            <a:ext cx="4830150" cy="4830150"/>
          </a:xfrm>
          <a:prstGeom prst="rect">
            <a:avLst/>
          </a:prstGeom>
        </p:spPr>
      </p:pic>
    </p:spTree>
    <p:extLst>
      <p:ext uri="{BB962C8B-B14F-4D97-AF65-F5344CB8AC3E}">
        <p14:creationId xmlns:p14="http://schemas.microsoft.com/office/powerpoint/2010/main" val="20778768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020" y="170482"/>
            <a:ext cx="8229600" cy="1030638"/>
          </a:xfrm>
        </p:spPr>
        <p:txBody>
          <a:bodyPr>
            <a:normAutofit fontScale="90000"/>
          </a:bodyPr>
          <a:lstStyle/>
          <a:p>
            <a:r>
              <a:rPr lang="en-US" dirty="0"/>
              <a:t>Get curious about the other person’s story</a:t>
            </a:r>
          </a:p>
        </p:txBody>
      </p:sp>
      <p:pic>
        <p:nvPicPr>
          <p:cNvPr id="4" name="Content Placeholder 3"/>
          <p:cNvPicPr>
            <a:picLocks noGrp="1" noChangeAspect="1"/>
          </p:cNvPicPr>
          <p:nvPr>
            <p:ph idx="1"/>
          </p:nvPr>
        </p:nvPicPr>
        <p:blipFill>
          <a:blip r:embed="rId3"/>
          <a:stretch>
            <a:fillRect/>
          </a:stretch>
        </p:blipFill>
        <p:spPr>
          <a:xfrm>
            <a:off x="160020" y="1523307"/>
            <a:ext cx="4683782" cy="2409230"/>
          </a:xfrm>
          <a:prstGeom prst="rect">
            <a:avLst/>
          </a:prstGeom>
        </p:spPr>
      </p:pic>
      <p:pic>
        <p:nvPicPr>
          <p:cNvPr id="5" name="Content Placeholder 3"/>
          <p:cNvPicPr>
            <a:picLocks noChangeAspect="1"/>
          </p:cNvPicPr>
          <p:nvPr/>
        </p:nvPicPr>
        <p:blipFill>
          <a:blip r:embed="rId4"/>
          <a:stretch>
            <a:fillRect/>
          </a:stretch>
        </p:blipFill>
        <p:spPr>
          <a:xfrm>
            <a:off x="5201689" y="1946035"/>
            <a:ext cx="3404949" cy="4079129"/>
          </a:xfrm>
          <a:prstGeom prst="rect">
            <a:avLst/>
          </a:prstGeom>
        </p:spPr>
      </p:pic>
    </p:spTree>
    <p:extLst>
      <p:ext uri="{BB962C8B-B14F-4D97-AF65-F5344CB8AC3E}">
        <p14:creationId xmlns:p14="http://schemas.microsoft.com/office/powerpoint/2010/main" val="41851154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290" y="170482"/>
            <a:ext cx="8229600" cy="1030638"/>
          </a:xfrm>
        </p:spPr>
        <p:txBody>
          <a:bodyPr>
            <a:noAutofit/>
          </a:bodyPr>
          <a:lstStyle/>
          <a:p>
            <a:r>
              <a:rPr lang="en-US" sz="3200" dirty="0"/>
              <a:t>Barriers to Effective Communication</a:t>
            </a:r>
          </a:p>
        </p:txBody>
      </p:sp>
      <p:sp>
        <p:nvSpPr>
          <p:cNvPr id="3" name="Content Placeholder 2"/>
          <p:cNvSpPr>
            <a:spLocks noGrp="1"/>
          </p:cNvSpPr>
          <p:nvPr>
            <p:ph type="body" sz="quarter" idx="10"/>
          </p:nvPr>
        </p:nvSpPr>
        <p:spPr/>
        <p:txBody>
          <a:bodyPr/>
          <a:lstStyle/>
          <a:p>
            <a:r>
              <a:rPr lang="en-US" dirty="0"/>
              <a:t>Defensiveness or premature assumptions</a:t>
            </a:r>
          </a:p>
          <a:p>
            <a:r>
              <a:rPr lang="en-US" dirty="0"/>
              <a:t>Judgments based on cultural differences or interpersonal relationships</a:t>
            </a:r>
          </a:p>
          <a:p>
            <a:r>
              <a:rPr lang="en-US" dirty="0"/>
              <a:t>Mixed messages</a:t>
            </a:r>
          </a:p>
        </p:txBody>
      </p:sp>
    </p:spTree>
    <p:extLst>
      <p:ext uri="{BB962C8B-B14F-4D97-AF65-F5344CB8AC3E}">
        <p14:creationId xmlns:p14="http://schemas.microsoft.com/office/powerpoint/2010/main" val="30283458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50" y="170482"/>
            <a:ext cx="8229600" cy="1030638"/>
          </a:xfrm>
        </p:spPr>
        <p:txBody>
          <a:bodyPr>
            <a:normAutofit/>
          </a:bodyPr>
          <a:lstStyle/>
          <a:p>
            <a:r>
              <a:rPr lang="en-US" sz="3600" dirty="0"/>
              <a:t>Listen for passion and potential</a:t>
            </a:r>
          </a:p>
        </p:txBody>
      </p:sp>
      <p:pic>
        <p:nvPicPr>
          <p:cNvPr id="3" name="Content Placeholder 2"/>
          <p:cNvPicPr>
            <a:picLocks noGrp="1" noChangeAspect="1"/>
          </p:cNvPicPr>
          <p:nvPr>
            <p:ph idx="1"/>
          </p:nvPr>
        </p:nvPicPr>
        <p:blipFill>
          <a:blip r:embed="rId3"/>
          <a:stretch>
            <a:fillRect/>
          </a:stretch>
        </p:blipFill>
        <p:spPr>
          <a:xfrm>
            <a:off x="2427316" y="1748314"/>
            <a:ext cx="3980271" cy="3756273"/>
          </a:xfrm>
          <a:prstGeom prst="rect">
            <a:avLst/>
          </a:prstGeom>
        </p:spPr>
      </p:pic>
    </p:spTree>
    <p:extLst>
      <p:ext uri="{BB962C8B-B14F-4D97-AF65-F5344CB8AC3E}">
        <p14:creationId xmlns:p14="http://schemas.microsoft.com/office/powerpoint/2010/main" val="3170519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Active Listening Strategies</a:t>
            </a:r>
          </a:p>
        </p:txBody>
      </p:sp>
      <p:sp>
        <p:nvSpPr>
          <p:cNvPr id="3" name="Content Placeholder 2"/>
          <p:cNvSpPr>
            <a:spLocks noGrp="1"/>
          </p:cNvSpPr>
          <p:nvPr>
            <p:ph type="body" sz="quarter" idx="10"/>
          </p:nvPr>
        </p:nvSpPr>
        <p:spPr/>
        <p:txBody>
          <a:bodyPr>
            <a:normAutofit fontScale="92500"/>
          </a:bodyPr>
          <a:lstStyle/>
          <a:p>
            <a:r>
              <a:rPr lang="en-US" dirty="0"/>
              <a:t>Maintain eye contact with the speaker while he or she is talking</a:t>
            </a:r>
          </a:p>
          <a:p>
            <a:r>
              <a:rPr lang="en-US" dirty="0"/>
              <a:t>Avoid distractions</a:t>
            </a:r>
          </a:p>
          <a:p>
            <a:r>
              <a:rPr lang="en-US" dirty="0"/>
              <a:t>Stop all other activities</a:t>
            </a:r>
          </a:p>
          <a:p>
            <a:r>
              <a:rPr lang="en-US" dirty="0"/>
              <a:t>Pay attention to what the speaker is saying</a:t>
            </a:r>
          </a:p>
          <a:p>
            <a:r>
              <a:rPr lang="en-US" dirty="0"/>
              <a:t>Ask for clarification</a:t>
            </a:r>
          </a:p>
          <a:p>
            <a:r>
              <a:rPr lang="en-US" dirty="0"/>
              <a:t>Summarize what the speaker has said</a:t>
            </a:r>
          </a:p>
          <a:p>
            <a:r>
              <a:rPr lang="en-US" dirty="0"/>
              <a:t>Pay attention not only to the words but also to the feelings behind the words.  </a:t>
            </a:r>
          </a:p>
          <a:p>
            <a:pPr lvl="1"/>
            <a:r>
              <a:rPr lang="en-US" dirty="0"/>
              <a:t>By referring to the speaker’s feelings “It seems that you are angry about…”, you can make it clear that you understand what the speaker is saying and also understand the speaker’s feelings about the topic.</a:t>
            </a:r>
          </a:p>
        </p:txBody>
      </p:sp>
    </p:spTree>
    <p:extLst>
      <p:ext uri="{BB962C8B-B14F-4D97-AF65-F5344CB8AC3E}">
        <p14:creationId xmlns:p14="http://schemas.microsoft.com/office/powerpoint/2010/main" val="12539886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 y="170482"/>
            <a:ext cx="8229600" cy="1030638"/>
          </a:xfrm>
        </p:spPr>
        <p:txBody>
          <a:bodyPr>
            <a:normAutofit fontScale="90000"/>
          </a:bodyPr>
          <a:lstStyle/>
          <a:p>
            <a:r>
              <a:rPr lang="en-US" dirty="0"/>
              <a:t>Share your own crystallized experience</a:t>
            </a:r>
          </a:p>
        </p:txBody>
      </p:sp>
      <p:pic>
        <p:nvPicPr>
          <p:cNvPr id="4" name="Content Placeholder 3"/>
          <p:cNvPicPr>
            <a:picLocks noGrp="1" noChangeAspect="1"/>
          </p:cNvPicPr>
          <p:nvPr>
            <p:ph idx="1"/>
          </p:nvPr>
        </p:nvPicPr>
        <p:blipFill>
          <a:blip r:embed="rId3"/>
          <a:stretch>
            <a:fillRect/>
          </a:stretch>
        </p:blipFill>
        <p:spPr>
          <a:xfrm>
            <a:off x="2980731" y="1920479"/>
            <a:ext cx="3182540" cy="2911686"/>
          </a:xfrm>
          <a:prstGeom prst="rect">
            <a:avLst/>
          </a:prstGeom>
        </p:spPr>
      </p:pic>
    </p:spTree>
    <p:extLst>
      <p:ext uri="{BB962C8B-B14F-4D97-AF65-F5344CB8AC3E}">
        <p14:creationId xmlns:p14="http://schemas.microsoft.com/office/powerpoint/2010/main" val="11900716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Discussion Topics</a:t>
            </a:r>
          </a:p>
        </p:txBody>
      </p:sp>
      <p:sp>
        <p:nvSpPr>
          <p:cNvPr id="3" name="Content Placeholder 2"/>
          <p:cNvSpPr>
            <a:spLocks noGrp="1"/>
          </p:cNvSpPr>
          <p:nvPr>
            <p:ph type="body" sz="quarter" idx="10"/>
          </p:nvPr>
        </p:nvSpPr>
        <p:spPr/>
        <p:txBody>
          <a:bodyPr>
            <a:normAutofit/>
          </a:bodyPr>
          <a:lstStyle/>
          <a:p>
            <a:r>
              <a:rPr lang="en-US" dirty="0"/>
              <a:t>Manage conflict within the office or unit</a:t>
            </a:r>
          </a:p>
          <a:p>
            <a:r>
              <a:rPr lang="en-US" dirty="0"/>
              <a:t>Career progression</a:t>
            </a:r>
          </a:p>
          <a:p>
            <a:r>
              <a:rPr lang="en-US" dirty="0"/>
              <a:t>Networking</a:t>
            </a:r>
          </a:p>
          <a:p>
            <a:r>
              <a:rPr lang="en-US" dirty="0"/>
              <a:t>Influencing others</a:t>
            </a:r>
          </a:p>
          <a:p>
            <a:r>
              <a:rPr lang="en-US" dirty="0"/>
              <a:t>Managing politics in the office and organization</a:t>
            </a:r>
          </a:p>
          <a:p>
            <a:r>
              <a:rPr lang="en-US" dirty="0"/>
              <a:t>Newest trends in technology</a:t>
            </a:r>
          </a:p>
          <a:p>
            <a:r>
              <a:rPr lang="en-US" dirty="0"/>
              <a:t>Time management</a:t>
            </a:r>
          </a:p>
          <a:p>
            <a:r>
              <a:rPr lang="en-US" dirty="0"/>
              <a:t>Work/life balance</a:t>
            </a:r>
          </a:p>
          <a:p>
            <a:r>
              <a:rPr lang="en-US" dirty="0"/>
              <a:t>Leadership development</a:t>
            </a:r>
          </a:p>
        </p:txBody>
      </p:sp>
    </p:spTree>
    <p:extLst>
      <p:ext uri="{BB962C8B-B14F-4D97-AF65-F5344CB8AC3E}">
        <p14:creationId xmlns:p14="http://schemas.microsoft.com/office/powerpoint/2010/main" val="38829158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70482"/>
            <a:ext cx="6206490" cy="1030638"/>
          </a:xfrm>
        </p:spPr>
        <p:txBody>
          <a:bodyPr>
            <a:normAutofit fontScale="90000"/>
          </a:bodyPr>
          <a:lstStyle/>
          <a:p>
            <a:r>
              <a:rPr lang="en-US" dirty="0"/>
              <a:t>Be aware of your own assumptions</a:t>
            </a:r>
          </a:p>
        </p:txBody>
      </p:sp>
      <p:pic>
        <p:nvPicPr>
          <p:cNvPr id="4" name="Content Placeholder 3"/>
          <p:cNvPicPr>
            <a:picLocks noGrp="1" noChangeAspect="1"/>
          </p:cNvPicPr>
          <p:nvPr>
            <p:ph idx="1"/>
          </p:nvPr>
        </p:nvPicPr>
        <p:blipFill>
          <a:blip r:embed="rId3"/>
          <a:stretch>
            <a:fillRect/>
          </a:stretch>
        </p:blipFill>
        <p:spPr>
          <a:xfrm>
            <a:off x="2263677" y="2286000"/>
            <a:ext cx="4616648" cy="2642526"/>
          </a:xfrm>
          <a:prstGeom prst="rect">
            <a:avLst/>
          </a:prstGeom>
        </p:spPr>
      </p:pic>
    </p:spTree>
    <p:extLst>
      <p:ext uri="{BB962C8B-B14F-4D97-AF65-F5344CB8AC3E}">
        <p14:creationId xmlns:p14="http://schemas.microsoft.com/office/powerpoint/2010/main" val="36669195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2551B4-6290-45FB-8597-75C4B833E8C7}"/>
              </a:ext>
            </a:extLst>
          </p:cNvPr>
          <p:cNvSpPr>
            <a:spLocks noGrp="1"/>
          </p:cNvSpPr>
          <p:nvPr>
            <p:ph type="title"/>
          </p:nvPr>
        </p:nvSpPr>
        <p:spPr/>
        <p:txBody>
          <a:bodyPr/>
          <a:lstStyle/>
          <a:p>
            <a:r>
              <a:rPr lang="en-US" dirty="0"/>
              <a:t>Basecamp</a:t>
            </a:r>
          </a:p>
        </p:txBody>
      </p:sp>
      <p:sp>
        <p:nvSpPr>
          <p:cNvPr id="5" name="Text Placeholder 3">
            <a:extLst>
              <a:ext uri="{FF2B5EF4-FFF2-40B4-BE49-F238E27FC236}">
                <a16:creationId xmlns:a16="http://schemas.microsoft.com/office/drawing/2014/main" id="{60D3C21D-7BA1-470C-BF20-A8B24825C1F9}"/>
              </a:ext>
            </a:extLst>
          </p:cNvPr>
          <p:cNvSpPr>
            <a:spLocks noGrp="1"/>
          </p:cNvSpPr>
          <p:nvPr>
            <p:ph type="body" sz="quarter" idx="10"/>
          </p:nvPr>
        </p:nvSpPr>
        <p:spPr>
          <a:xfrm>
            <a:off x="170482" y="1336977"/>
            <a:ext cx="8849694" cy="4746323"/>
          </a:xfrm>
        </p:spPr>
        <p:txBody>
          <a:bodyPr/>
          <a:lstStyle/>
          <a:p>
            <a:r>
              <a:rPr lang="en-US" dirty="0"/>
              <a:t>A platform for program participants to connect with each other to share resources, ideas, and discussions.</a:t>
            </a:r>
          </a:p>
          <a:p>
            <a:r>
              <a:rPr lang="en-US" dirty="0"/>
              <a:t>Components</a:t>
            </a:r>
          </a:p>
          <a:p>
            <a:pPr lvl="1"/>
            <a:r>
              <a:rPr lang="en-US" dirty="0"/>
              <a:t>Campfire</a:t>
            </a:r>
          </a:p>
          <a:p>
            <a:pPr lvl="2"/>
            <a:r>
              <a:rPr lang="en-US" dirty="0"/>
              <a:t>Sent to everyone in the Basecamp</a:t>
            </a:r>
          </a:p>
          <a:p>
            <a:pPr lvl="1"/>
            <a:r>
              <a:rPr lang="en-US" dirty="0"/>
              <a:t>Message Board</a:t>
            </a:r>
          </a:p>
          <a:p>
            <a:pPr lvl="1"/>
            <a:r>
              <a:rPr lang="en-US" dirty="0"/>
              <a:t>To-dos</a:t>
            </a:r>
          </a:p>
          <a:p>
            <a:pPr lvl="1"/>
            <a:r>
              <a:rPr lang="en-US" dirty="0"/>
              <a:t>Schedule </a:t>
            </a:r>
          </a:p>
          <a:p>
            <a:pPr lvl="1"/>
            <a:r>
              <a:rPr lang="en-US" dirty="0"/>
              <a:t>Docs &amp; Files</a:t>
            </a:r>
          </a:p>
        </p:txBody>
      </p:sp>
    </p:spTree>
    <p:extLst>
      <p:ext uri="{BB962C8B-B14F-4D97-AF65-F5344CB8AC3E}">
        <p14:creationId xmlns:p14="http://schemas.microsoft.com/office/powerpoint/2010/main" val="3029338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Objectives</a:t>
            </a:r>
          </a:p>
        </p:txBody>
      </p:sp>
      <p:sp>
        <p:nvSpPr>
          <p:cNvPr id="3" name="Content Placeholder 2"/>
          <p:cNvSpPr>
            <a:spLocks noGrp="1"/>
          </p:cNvSpPr>
          <p:nvPr>
            <p:ph type="body" sz="quarter" idx="10"/>
          </p:nvPr>
        </p:nvSpPr>
        <p:spPr/>
        <p:txBody>
          <a:bodyPr/>
          <a:lstStyle/>
          <a:p>
            <a:r>
              <a:rPr lang="en-US" dirty="0"/>
              <a:t>Outline the CSTE Mentorship Program Structure</a:t>
            </a:r>
          </a:p>
          <a:p>
            <a:r>
              <a:rPr lang="en-US" dirty="0"/>
              <a:t>Describe at least two strategies to facilitate e-mentoring</a:t>
            </a:r>
          </a:p>
          <a:p>
            <a:r>
              <a:rPr lang="en-US" dirty="0"/>
              <a:t>Describe at least two mentoring best practices</a:t>
            </a:r>
          </a:p>
          <a:p>
            <a:pPr marL="0" indent="0">
              <a:buNone/>
            </a:pPr>
            <a:endParaRPr lang="en-US" dirty="0"/>
          </a:p>
        </p:txBody>
      </p:sp>
    </p:spTree>
    <p:extLst>
      <p:ext uri="{BB962C8B-B14F-4D97-AF65-F5344CB8AC3E}">
        <p14:creationId xmlns:p14="http://schemas.microsoft.com/office/powerpoint/2010/main" val="38654412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Graphical user interface, application&#10;&#10;Description automatically generated">
            <a:extLst>
              <a:ext uri="{FF2B5EF4-FFF2-40B4-BE49-F238E27FC236}">
                <a16:creationId xmlns:a16="http://schemas.microsoft.com/office/drawing/2014/main" id="{B0B3E086-AE82-46AD-A5C0-400B46695BB8}"/>
              </a:ext>
            </a:extLst>
          </p:cNvPr>
          <p:cNvPicPr>
            <a:picLocks noChangeAspect="1"/>
          </p:cNvPicPr>
          <p:nvPr/>
        </p:nvPicPr>
        <p:blipFill>
          <a:blip r:embed="rId3"/>
          <a:stretch>
            <a:fillRect/>
          </a:stretch>
        </p:blipFill>
        <p:spPr>
          <a:xfrm>
            <a:off x="-1376800" y="-33945"/>
            <a:ext cx="11323545" cy="6956139"/>
          </a:xfrm>
          <a:prstGeom prst="rect">
            <a:avLst/>
          </a:prstGeom>
        </p:spPr>
      </p:pic>
    </p:spTree>
    <p:extLst>
      <p:ext uri="{BB962C8B-B14F-4D97-AF65-F5344CB8AC3E}">
        <p14:creationId xmlns:p14="http://schemas.microsoft.com/office/powerpoint/2010/main" val="15336249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023047-1307-4164-AF57-30372EA8DF99}"/>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188BEB3F-468B-4980-9623-603F32E98551}"/>
              </a:ext>
            </a:extLst>
          </p:cNvPr>
          <p:cNvSpPr>
            <a:spLocks noGrp="1"/>
          </p:cNvSpPr>
          <p:nvPr>
            <p:ph type="body" sz="quarter" idx="10"/>
          </p:nvPr>
        </p:nvSpPr>
        <p:spPr/>
        <p:txBody>
          <a:bodyPr/>
          <a:lstStyle/>
          <a:p>
            <a:endParaRPr lang="en-US"/>
          </a:p>
        </p:txBody>
      </p:sp>
      <p:pic>
        <p:nvPicPr>
          <p:cNvPr id="5" name="Picture 2" descr="Graphical user interface, application&#10;&#10;Description automatically generated">
            <a:extLst>
              <a:ext uri="{FF2B5EF4-FFF2-40B4-BE49-F238E27FC236}">
                <a16:creationId xmlns:a16="http://schemas.microsoft.com/office/drawing/2014/main" id="{7F914341-6560-493A-B828-4D727F005421}"/>
              </a:ext>
            </a:extLst>
          </p:cNvPr>
          <p:cNvPicPr>
            <a:picLocks noChangeAspect="1"/>
          </p:cNvPicPr>
          <p:nvPr/>
        </p:nvPicPr>
        <p:blipFill>
          <a:blip r:embed="rId2"/>
          <a:stretch>
            <a:fillRect/>
          </a:stretch>
        </p:blipFill>
        <p:spPr>
          <a:xfrm>
            <a:off x="-1259800" y="2055"/>
            <a:ext cx="11791545" cy="6920139"/>
          </a:xfrm>
          <a:prstGeom prst="rect">
            <a:avLst/>
          </a:prstGeom>
        </p:spPr>
      </p:pic>
      <p:sp>
        <p:nvSpPr>
          <p:cNvPr id="7" name="Rectangle 6">
            <a:extLst>
              <a:ext uri="{FF2B5EF4-FFF2-40B4-BE49-F238E27FC236}">
                <a16:creationId xmlns:a16="http://schemas.microsoft.com/office/drawing/2014/main" id="{3E243A3F-D6CC-47BD-9A54-8852A30C9B4E}"/>
              </a:ext>
            </a:extLst>
          </p:cNvPr>
          <p:cNvSpPr/>
          <p:nvPr/>
        </p:nvSpPr>
        <p:spPr>
          <a:xfrm>
            <a:off x="319075" y="1657854"/>
            <a:ext cx="2976980" cy="2412678"/>
          </a:xfrm>
          <a:prstGeom prst="rect">
            <a:avLst/>
          </a:prstGeom>
          <a:noFill/>
          <a:ln w="57150"/>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pic>
        <p:nvPicPr>
          <p:cNvPr id="9" name="Picture 2" descr="Graphical user interface, application&#10;&#10;Description automatically generated">
            <a:extLst>
              <a:ext uri="{FF2B5EF4-FFF2-40B4-BE49-F238E27FC236}">
                <a16:creationId xmlns:a16="http://schemas.microsoft.com/office/drawing/2014/main" id="{B27FA38F-D0E6-4586-8FA3-BFCF1E2EDE95}"/>
              </a:ext>
            </a:extLst>
          </p:cNvPr>
          <p:cNvPicPr>
            <a:picLocks noChangeAspect="1"/>
          </p:cNvPicPr>
          <p:nvPr/>
        </p:nvPicPr>
        <p:blipFill>
          <a:blip r:embed="rId2"/>
          <a:stretch>
            <a:fillRect/>
          </a:stretch>
        </p:blipFill>
        <p:spPr>
          <a:xfrm>
            <a:off x="-1376800" y="-33945"/>
            <a:ext cx="11323545" cy="6956139"/>
          </a:xfrm>
          <a:prstGeom prst="rect">
            <a:avLst/>
          </a:prstGeom>
        </p:spPr>
      </p:pic>
      <p:sp>
        <p:nvSpPr>
          <p:cNvPr id="11" name="Rectangle 10">
            <a:extLst>
              <a:ext uri="{FF2B5EF4-FFF2-40B4-BE49-F238E27FC236}">
                <a16:creationId xmlns:a16="http://schemas.microsoft.com/office/drawing/2014/main" id="{3C8B8546-A0A5-43F5-B7CA-4CAB41FD8E1E}"/>
              </a:ext>
            </a:extLst>
          </p:cNvPr>
          <p:cNvSpPr/>
          <p:nvPr/>
        </p:nvSpPr>
        <p:spPr>
          <a:xfrm>
            <a:off x="166622" y="1661449"/>
            <a:ext cx="2842492" cy="2413849"/>
          </a:xfrm>
          <a:prstGeom prst="rect">
            <a:avLst/>
          </a:prstGeom>
          <a:noFill/>
          <a:ln w="38100">
            <a:solidFill>
              <a:schemeClr val="accent6"/>
            </a:solidFill>
          </a:ln>
          <a:effectLst>
            <a:glow rad="63500">
              <a:schemeClr val="accent1">
                <a:satMod val="175000"/>
                <a:alpha val="40000"/>
              </a:schemeClr>
            </a:glow>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Tree>
    <p:extLst>
      <p:ext uri="{BB962C8B-B14F-4D97-AF65-F5344CB8AC3E}">
        <p14:creationId xmlns:p14="http://schemas.microsoft.com/office/powerpoint/2010/main" val="35287113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0FD068-5D30-401C-8B62-3E49443AC9E2}"/>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6E4E60AD-A163-4364-A424-3D8040B9500D}"/>
              </a:ext>
            </a:extLst>
          </p:cNvPr>
          <p:cNvSpPr>
            <a:spLocks noGrp="1"/>
          </p:cNvSpPr>
          <p:nvPr>
            <p:ph type="body" sz="quarter" idx="10"/>
          </p:nvPr>
        </p:nvSpPr>
        <p:spPr/>
        <p:txBody>
          <a:bodyPr/>
          <a:lstStyle/>
          <a:p>
            <a:endParaRPr lang="en-US"/>
          </a:p>
        </p:txBody>
      </p:sp>
      <p:pic>
        <p:nvPicPr>
          <p:cNvPr id="5" name="Picture 2" descr="Graphical user interface, application&#10;&#10;Description automatically generated">
            <a:extLst>
              <a:ext uri="{FF2B5EF4-FFF2-40B4-BE49-F238E27FC236}">
                <a16:creationId xmlns:a16="http://schemas.microsoft.com/office/drawing/2014/main" id="{0ACDCDBF-DE7F-4BC2-913E-151BAD4FEA43}"/>
              </a:ext>
            </a:extLst>
          </p:cNvPr>
          <p:cNvPicPr>
            <a:picLocks noChangeAspect="1"/>
          </p:cNvPicPr>
          <p:nvPr/>
        </p:nvPicPr>
        <p:blipFill>
          <a:blip r:embed="rId2"/>
          <a:stretch>
            <a:fillRect/>
          </a:stretch>
        </p:blipFill>
        <p:spPr>
          <a:xfrm>
            <a:off x="-1259800" y="2055"/>
            <a:ext cx="11791545" cy="6920139"/>
          </a:xfrm>
          <a:prstGeom prst="rect">
            <a:avLst/>
          </a:prstGeom>
        </p:spPr>
      </p:pic>
      <p:sp>
        <p:nvSpPr>
          <p:cNvPr id="7" name="Rectangle 6">
            <a:extLst>
              <a:ext uri="{FF2B5EF4-FFF2-40B4-BE49-F238E27FC236}">
                <a16:creationId xmlns:a16="http://schemas.microsoft.com/office/drawing/2014/main" id="{CA7BA8E3-3680-4E1E-A17B-2E4BF0DE3AB8}"/>
              </a:ext>
            </a:extLst>
          </p:cNvPr>
          <p:cNvSpPr/>
          <p:nvPr/>
        </p:nvSpPr>
        <p:spPr>
          <a:xfrm>
            <a:off x="319075" y="4110841"/>
            <a:ext cx="2976980" cy="2412678"/>
          </a:xfrm>
          <a:prstGeom prst="rect">
            <a:avLst/>
          </a:prstGeom>
          <a:noFill/>
          <a:ln w="57150"/>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pic>
        <p:nvPicPr>
          <p:cNvPr id="4" name="Picture 2" descr="Graphical user interface, application&#10;&#10;Description automatically generated">
            <a:extLst>
              <a:ext uri="{FF2B5EF4-FFF2-40B4-BE49-F238E27FC236}">
                <a16:creationId xmlns:a16="http://schemas.microsoft.com/office/drawing/2014/main" id="{4F494F8C-5AA2-48DA-9F41-29C158BEC823}"/>
              </a:ext>
            </a:extLst>
          </p:cNvPr>
          <p:cNvPicPr>
            <a:picLocks noChangeAspect="1"/>
          </p:cNvPicPr>
          <p:nvPr/>
        </p:nvPicPr>
        <p:blipFill>
          <a:blip r:embed="rId2"/>
          <a:stretch>
            <a:fillRect/>
          </a:stretch>
        </p:blipFill>
        <p:spPr>
          <a:xfrm>
            <a:off x="-1376800" y="-33945"/>
            <a:ext cx="11323545" cy="6956139"/>
          </a:xfrm>
          <a:prstGeom prst="rect">
            <a:avLst/>
          </a:prstGeom>
        </p:spPr>
      </p:pic>
      <p:sp>
        <p:nvSpPr>
          <p:cNvPr id="9" name="Rectangle 8">
            <a:extLst>
              <a:ext uri="{FF2B5EF4-FFF2-40B4-BE49-F238E27FC236}">
                <a16:creationId xmlns:a16="http://schemas.microsoft.com/office/drawing/2014/main" id="{F45763C8-3540-4D2A-B9F2-D6315AC66020}"/>
              </a:ext>
            </a:extLst>
          </p:cNvPr>
          <p:cNvSpPr/>
          <p:nvPr/>
        </p:nvSpPr>
        <p:spPr>
          <a:xfrm>
            <a:off x="166622" y="4109449"/>
            <a:ext cx="2842492" cy="2413849"/>
          </a:xfrm>
          <a:prstGeom prst="rect">
            <a:avLst/>
          </a:prstGeom>
          <a:noFill/>
          <a:ln w="38100">
            <a:solidFill>
              <a:schemeClr val="accent6"/>
            </a:solidFill>
          </a:ln>
          <a:effectLst>
            <a:glow rad="63500">
              <a:schemeClr val="accent1">
                <a:satMod val="175000"/>
                <a:alpha val="40000"/>
              </a:schemeClr>
            </a:glow>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Tree>
    <p:extLst>
      <p:ext uri="{BB962C8B-B14F-4D97-AF65-F5344CB8AC3E}">
        <p14:creationId xmlns:p14="http://schemas.microsoft.com/office/powerpoint/2010/main" val="409236789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E55A1C-81E8-4E60-BC83-43994B9FCD1E}"/>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459DF80E-71D8-4AC6-AB6B-D88603B36912}"/>
              </a:ext>
            </a:extLst>
          </p:cNvPr>
          <p:cNvSpPr>
            <a:spLocks noGrp="1"/>
          </p:cNvSpPr>
          <p:nvPr>
            <p:ph type="body" sz="quarter" idx="10"/>
          </p:nvPr>
        </p:nvSpPr>
        <p:spPr/>
        <p:txBody>
          <a:bodyPr/>
          <a:lstStyle/>
          <a:p>
            <a:endParaRPr lang="en-US"/>
          </a:p>
        </p:txBody>
      </p:sp>
      <p:pic>
        <p:nvPicPr>
          <p:cNvPr id="5" name="Picture 2" descr="Graphical user interface, application&#10;&#10;Description automatically generated">
            <a:extLst>
              <a:ext uri="{FF2B5EF4-FFF2-40B4-BE49-F238E27FC236}">
                <a16:creationId xmlns:a16="http://schemas.microsoft.com/office/drawing/2014/main" id="{1833D9A7-951B-41AB-A5AE-93024390903D}"/>
              </a:ext>
            </a:extLst>
          </p:cNvPr>
          <p:cNvPicPr>
            <a:picLocks noChangeAspect="1"/>
          </p:cNvPicPr>
          <p:nvPr/>
        </p:nvPicPr>
        <p:blipFill>
          <a:blip r:embed="rId2"/>
          <a:stretch>
            <a:fillRect/>
          </a:stretch>
        </p:blipFill>
        <p:spPr>
          <a:xfrm>
            <a:off x="-1259800" y="2055"/>
            <a:ext cx="11791545" cy="6920139"/>
          </a:xfrm>
          <a:prstGeom prst="rect">
            <a:avLst/>
          </a:prstGeom>
        </p:spPr>
      </p:pic>
      <p:sp>
        <p:nvSpPr>
          <p:cNvPr id="7" name="Rectangle 6">
            <a:extLst>
              <a:ext uri="{FF2B5EF4-FFF2-40B4-BE49-F238E27FC236}">
                <a16:creationId xmlns:a16="http://schemas.microsoft.com/office/drawing/2014/main" id="{E599B8F9-059D-4D26-9D75-C8B4D044D970}"/>
              </a:ext>
            </a:extLst>
          </p:cNvPr>
          <p:cNvSpPr/>
          <p:nvPr/>
        </p:nvSpPr>
        <p:spPr>
          <a:xfrm>
            <a:off x="6342138" y="1669370"/>
            <a:ext cx="2976980" cy="2412678"/>
          </a:xfrm>
          <a:prstGeom prst="rect">
            <a:avLst/>
          </a:prstGeom>
          <a:noFill/>
          <a:ln w="57150"/>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pic>
        <p:nvPicPr>
          <p:cNvPr id="9" name="Picture 2" descr="Graphical user interface, application&#10;&#10;Description automatically generated">
            <a:extLst>
              <a:ext uri="{FF2B5EF4-FFF2-40B4-BE49-F238E27FC236}">
                <a16:creationId xmlns:a16="http://schemas.microsoft.com/office/drawing/2014/main" id="{37931436-6FA2-45D3-B13F-5910A26D9431}"/>
              </a:ext>
            </a:extLst>
          </p:cNvPr>
          <p:cNvPicPr>
            <a:picLocks noChangeAspect="1"/>
          </p:cNvPicPr>
          <p:nvPr/>
        </p:nvPicPr>
        <p:blipFill>
          <a:blip r:embed="rId2"/>
          <a:stretch>
            <a:fillRect/>
          </a:stretch>
        </p:blipFill>
        <p:spPr>
          <a:xfrm>
            <a:off x="-1376800" y="-33945"/>
            <a:ext cx="11323545" cy="6956139"/>
          </a:xfrm>
          <a:prstGeom prst="rect">
            <a:avLst/>
          </a:prstGeom>
        </p:spPr>
      </p:pic>
      <p:sp>
        <p:nvSpPr>
          <p:cNvPr id="11" name="Rectangle 10">
            <a:extLst>
              <a:ext uri="{FF2B5EF4-FFF2-40B4-BE49-F238E27FC236}">
                <a16:creationId xmlns:a16="http://schemas.microsoft.com/office/drawing/2014/main" id="{F978308B-578C-4F92-97FD-3108ADEDC40D}"/>
              </a:ext>
            </a:extLst>
          </p:cNvPr>
          <p:cNvSpPr/>
          <p:nvPr/>
        </p:nvSpPr>
        <p:spPr>
          <a:xfrm>
            <a:off x="5944622" y="1670449"/>
            <a:ext cx="2842492" cy="2413849"/>
          </a:xfrm>
          <a:prstGeom prst="rect">
            <a:avLst/>
          </a:prstGeom>
          <a:noFill/>
          <a:ln w="38100">
            <a:solidFill>
              <a:schemeClr val="accent6"/>
            </a:solidFill>
          </a:ln>
          <a:effectLst>
            <a:glow rad="63500">
              <a:schemeClr val="accent1">
                <a:satMod val="175000"/>
                <a:alpha val="40000"/>
              </a:schemeClr>
            </a:glow>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Tree>
    <p:extLst>
      <p:ext uri="{BB962C8B-B14F-4D97-AF65-F5344CB8AC3E}">
        <p14:creationId xmlns:p14="http://schemas.microsoft.com/office/powerpoint/2010/main" val="83585697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28215D-F200-423D-B669-DB1E8B51A36F}"/>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B1D6C0E2-0954-4E09-9D8F-B7D0C496E32F}"/>
              </a:ext>
            </a:extLst>
          </p:cNvPr>
          <p:cNvSpPr>
            <a:spLocks noGrp="1"/>
          </p:cNvSpPr>
          <p:nvPr>
            <p:ph type="body" sz="quarter" idx="10"/>
          </p:nvPr>
        </p:nvSpPr>
        <p:spPr/>
        <p:txBody>
          <a:bodyPr/>
          <a:lstStyle/>
          <a:p>
            <a:endParaRPr lang="en-US"/>
          </a:p>
        </p:txBody>
      </p:sp>
      <p:pic>
        <p:nvPicPr>
          <p:cNvPr id="5" name="Picture 2" descr="Graphical user interface, application&#10;&#10;Description automatically generated">
            <a:extLst>
              <a:ext uri="{FF2B5EF4-FFF2-40B4-BE49-F238E27FC236}">
                <a16:creationId xmlns:a16="http://schemas.microsoft.com/office/drawing/2014/main" id="{E8B2718B-797F-43A5-81C4-FE2187FA6F0E}"/>
              </a:ext>
            </a:extLst>
          </p:cNvPr>
          <p:cNvPicPr>
            <a:picLocks noChangeAspect="1"/>
          </p:cNvPicPr>
          <p:nvPr/>
        </p:nvPicPr>
        <p:blipFill>
          <a:blip r:embed="rId2"/>
          <a:stretch>
            <a:fillRect/>
          </a:stretch>
        </p:blipFill>
        <p:spPr>
          <a:xfrm>
            <a:off x="-1259800" y="2055"/>
            <a:ext cx="11791545" cy="6920139"/>
          </a:xfrm>
          <a:prstGeom prst="rect">
            <a:avLst/>
          </a:prstGeom>
        </p:spPr>
      </p:pic>
      <p:sp>
        <p:nvSpPr>
          <p:cNvPr id="7" name="Rectangle 6">
            <a:extLst>
              <a:ext uri="{FF2B5EF4-FFF2-40B4-BE49-F238E27FC236}">
                <a16:creationId xmlns:a16="http://schemas.microsoft.com/office/drawing/2014/main" id="{9FAE66FB-B78F-4395-9446-AB4659E5A326}"/>
              </a:ext>
            </a:extLst>
          </p:cNvPr>
          <p:cNvSpPr/>
          <p:nvPr/>
        </p:nvSpPr>
        <p:spPr>
          <a:xfrm>
            <a:off x="3321820" y="1654965"/>
            <a:ext cx="3017663" cy="2442686"/>
          </a:xfrm>
          <a:prstGeom prst="rect">
            <a:avLst/>
          </a:prstGeom>
          <a:noFill/>
          <a:ln w="38100">
            <a:solidFill>
              <a:schemeClr val="accent6"/>
            </a:solidFill>
          </a:ln>
          <a:effectLst>
            <a:glow rad="63500">
              <a:schemeClr val="accent1">
                <a:satMod val="175000"/>
                <a:alpha val="40000"/>
              </a:schemeClr>
            </a:glow>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pic>
        <p:nvPicPr>
          <p:cNvPr id="9" name="Picture 2" descr="Graphical user interface, application&#10;&#10;Description automatically generated">
            <a:extLst>
              <a:ext uri="{FF2B5EF4-FFF2-40B4-BE49-F238E27FC236}">
                <a16:creationId xmlns:a16="http://schemas.microsoft.com/office/drawing/2014/main" id="{1994B060-E54E-4A41-AD6A-54644BCB9D7C}"/>
              </a:ext>
            </a:extLst>
          </p:cNvPr>
          <p:cNvPicPr>
            <a:picLocks noChangeAspect="1"/>
          </p:cNvPicPr>
          <p:nvPr/>
        </p:nvPicPr>
        <p:blipFill>
          <a:blip r:embed="rId2"/>
          <a:stretch>
            <a:fillRect/>
          </a:stretch>
        </p:blipFill>
        <p:spPr>
          <a:xfrm>
            <a:off x="-1376800" y="-33945"/>
            <a:ext cx="11323545" cy="6956139"/>
          </a:xfrm>
          <a:prstGeom prst="rect">
            <a:avLst/>
          </a:prstGeom>
        </p:spPr>
      </p:pic>
      <p:sp>
        <p:nvSpPr>
          <p:cNvPr id="11" name="Rectangle 10">
            <a:extLst>
              <a:ext uri="{FF2B5EF4-FFF2-40B4-BE49-F238E27FC236}">
                <a16:creationId xmlns:a16="http://schemas.microsoft.com/office/drawing/2014/main" id="{38FAFF3B-70A3-4878-AEDE-540D22C57828}"/>
              </a:ext>
            </a:extLst>
          </p:cNvPr>
          <p:cNvSpPr/>
          <p:nvPr/>
        </p:nvSpPr>
        <p:spPr>
          <a:xfrm>
            <a:off x="3037622" y="1652449"/>
            <a:ext cx="2842492" cy="2413849"/>
          </a:xfrm>
          <a:prstGeom prst="rect">
            <a:avLst/>
          </a:prstGeom>
          <a:noFill/>
          <a:ln w="38100">
            <a:solidFill>
              <a:schemeClr val="accent6"/>
            </a:solidFill>
          </a:ln>
          <a:effectLst>
            <a:glow rad="63500">
              <a:schemeClr val="accent1">
                <a:satMod val="175000"/>
                <a:alpha val="40000"/>
              </a:schemeClr>
            </a:glow>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Tree>
    <p:extLst>
      <p:ext uri="{BB962C8B-B14F-4D97-AF65-F5344CB8AC3E}">
        <p14:creationId xmlns:p14="http://schemas.microsoft.com/office/powerpoint/2010/main" val="84050859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D10A32-C0AC-4181-BA5E-915195E54AFE}"/>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6FCAEC26-9A44-4BBE-956B-B79B64D30358}"/>
              </a:ext>
            </a:extLst>
          </p:cNvPr>
          <p:cNvSpPr>
            <a:spLocks noGrp="1"/>
          </p:cNvSpPr>
          <p:nvPr>
            <p:ph type="body" sz="quarter" idx="10"/>
          </p:nvPr>
        </p:nvSpPr>
        <p:spPr/>
        <p:txBody>
          <a:bodyPr/>
          <a:lstStyle/>
          <a:p>
            <a:endParaRPr lang="en-US"/>
          </a:p>
        </p:txBody>
      </p:sp>
      <p:pic>
        <p:nvPicPr>
          <p:cNvPr id="5" name="Picture 2" descr="Graphical user interface, application&#10;&#10;Description automatically generated">
            <a:extLst>
              <a:ext uri="{FF2B5EF4-FFF2-40B4-BE49-F238E27FC236}">
                <a16:creationId xmlns:a16="http://schemas.microsoft.com/office/drawing/2014/main" id="{EBD5D292-1929-4EF8-8447-862BD4E3498D}"/>
              </a:ext>
            </a:extLst>
          </p:cNvPr>
          <p:cNvPicPr>
            <a:picLocks noChangeAspect="1"/>
          </p:cNvPicPr>
          <p:nvPr/>
        </p:nvPicPr>
        <p:blipFill>
          <a:blip r:embed="rId2"/>
          <a:stretch>
            <a:fillRect/>
          </a:stretch>
        </p:blipFill>
        <p:spPr>
          <a:xfrm>
            <a:off x="-1259800" y="2055"/>
            <a:ext cx="11791545" cy="6920139"/>
          </a:xfrm>
          <a:prstGeom prst="rect">
            <a:avLst/>
          </a:prstGeom>
        </p:spPr>
      </p:pic>
      <p:sp>
        <p:nvSpPr>
          <p:cNvPr id="7" name="Rectangle 6">
            <a:extLst>
              <a:ext uri="{FF2B5EF4-FFF2-40B4-BE49-F238E27FC236}">
                <a16:creationId xmlns:a16="http://schemas.microsoft.com/office/drawing/2014/main" id="{8CD96338-91B3-4D6D-8B71-C22C390BAD66}"/>
              </a:ext>
            </a:extLst>
          </p:cNvPr>
          <p:cNvSpPr/>
          <p:nvPr/>
        </p:nvSpPr>
        <p:spPr>
          <a:xfrm>
            <a:off x="3333336" y="4130985"/>
            <a:ext cx="3017663" cy="2442686"/>
          </a:xfrm>
          <a:prstGeom prst="rect">
            <a:avLst/>
          </a:prstGeom>
          <a:noFill/>
          <a:ln w="38100">
            <a:solidFill>
              <a:schemeClr val="accent6"/>
            </a:solidFill>
          </a:ln>
          <a:effectLst>
            <a:glow rad="63500">
              <a:schemeClr val="accent1">
                <a:satMod val="175000"/>
                <a:alpha val="40000"/>
              </a:schemeClr>
            </a:glow>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pic>
        <p:nvPicPr>
          <p:cNvPr id="9" name="Picture 2" descr="Graphical user interface, application&#10;&#10;Description automatically generated">
            <a:extLst>
              <a:ext uri="{FF2B5EF4-FFF2-40B4-BE49-F238E27FC236}">
                <a16:creationId xmlns:a16="http://schemas.microsoft.com/office/drawing/2014/main" id="{024E15D5-C59C-419B-8ED6-8159372ADA7A}"/>
              </a:ext>
            </a:extLst>
          </p:cNvPr>
          <p:cNvPicPr>
            <a:picLocks noChangeAspect="1"/>
          </p:cNvPicPr>
          <p:nvPr/>
        </p:nvPicPr>
        <p:blipFill>
          <a:blip r:embed="rId2"/>
          <a:stretch>
            <a:fillRect/>
          </a:stretch>
        </p:blipFill>
        <p:spPr>
          <a:xfrm>
            <a:off x="-1376800" y="-33945"/>
            <a:ext cx="11323545" cy="6956139"/>
          </a:xfrm>
          <a:prstGeom prst="rect">
            <a:avLst/>
          </a:prstGeom>
        </p:spPr>
      </p:pic>
      <p:sp>
        <p:nvSpPr>
          <p:cNvPr id="11" name="Rectangle 10">
            <a:extLst>
              <a:ext uri="{FF2B5EF4-FFF2-40B4-BE49-F238E27FC236}">
                <a16:creationId xmlns:a16="http://schemas.microsoft.com/office/drawing/2014/main" id="{91000E1E-F3CB-4331-B9DC-B6ABA77740DE}"/>
              </a:ext>
            </a:extLst>
          </p:cNvPr>
          <p:cNvSpPr/>
          <p:nvPr/>
        </p:nvSpPr>
        <p:spPr>
          <a:xfrm>
            <a:off x="3037622" y="4091449"/>
            <a:ext cx="2842492" cy="2413849"/>
          </a:xfrm>
          <a:prstGeom prst="rect">
            <a:avLst/>
          </a:prstGeom>
          <a:noFill/>
          <a:ln w="38100">
            <a:solidFill>
              <a:schemeClr val="accent6"/>
            </a:solidFill>
          </a:ln>
          <a:effectLst>
            <a:glow rad="63500">
              <a:schemeClr val="accent1">
                <a:satMod val="175000"/>
                <a:alpha val="40000"/>
              </a:schemeClr>
            </a:glow>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Tree>
    <p:extLst>
      <p:ext uri="{BB962C8B-B14F-4D97-AF65-F5344CB8AC3E}">
        <p14:creationId xmlns:p14="http://schemas.microsoft.com/office/powerpoint/2010/main" val="33635966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D61269-0A51-4855-8327-FDCB58769248}"/>
              </a:ext>
            </a:extLst>
          </p:cNvPr>
          <p:cNvSpPr>
            <a:spLocks noGrp="1"/>
          </p:cNvSpPr>
          <p:nvPr>
            <p:ph type="title"/>
          </p:nvPr>
        </p:nvSpPr>
        <p:spPr/>
        <p:txBody>
          <a:bodyPr/>
          <a:lstStyle/>
          <a:p>
            <a:r>
              <a:rPr lang="en-US" dirty="0"/>
              <a:t>Basecamp</a:t>
            </a:r>
          </a:p>
        </p:txBody>
      </p:sp>
      <p:sp>
        <p:nvSpPr>
          <p:cNvPr id="3" name="Text Placeholder 2">
            <a:extLst>
              <a:ext uri="{FF2B5EF4-FFF2-40B4-BE49-F238E27FC236}">
                <a16:creationId xmlns:a16="http://schemas.microsoft.com/office/drawing/2014/main" id="{85555E00-B837-4866-8F81-93AE570DF074}"/>
              </a:ext>
            </a:extLst>
          </p:cNvPr>
          <p:cNvSpPr>
            <a:spLocks noGrp="1"/>
          </p:cNvSpPr>
          <p:nvPr>
            <p:ph type="body" sz="quarter" idx="10"/>
          </p:nvPr>
        </p:nvSpPr>
        <p:spPr/>
        <p:txBody>
          <a:bodyPr/>
          <a:lstStyle/>
          <a:p>
            <a:r>
              <a:rPr lang="en-US" dirty="0"/>
              <a:t>Managing notifications</a:t>
            </a:r>
          </a:p>
        </p:txBody>
      </p:sp>
      <p:pic>
        <p:nvPicPr>
          <p:cNvPr id="4" name="Picture 3">
            <a:extLst>
              <a:ext uri="{FF2B5EF4-FFF2-40B4-BE49-F238E27FC236}">
                <a16:creationId xmlns:a16="http://schemas.microsoft.com/office/drawing/2014/main" id="{8499EFFB-6CDD-4012-8677-13D4021C7951}"/>
              </a:ext>
            </a:extLst>
          </p:cNvPr>
          <p:cNvPicPr>
            <a:picLocks noChangeAspect="1"/>
          </p:cNvPicPr>
          <p:nvPr/>
        </p:nvPicPr>
        <p:blipFill rotWithShape="1">
          <a:blip r:embed="rId3"/>
          <a:srcRect l="1420" r="2810" b="5441"/>
          <a:stretch/>
        </p:blipFill>
        <p:spPr>
          <a:xfrm>
            <a:off x="403656" y="2219429"/>
            <a:ext cx="3229230" cy="3863871"/>
          </a:xfrm>
          <a:prstGeom prst="rect">
            <a:avLst/>
          </a:prstGeom>
        </p:spPr>
      </p:pic>
      <p:pic>
        <p:nvPicPr>
          <p:cNvPr id="5" name="Picture 4">
            <a:extLst>
              <a:ext uri="{FF2B5EF4-FFF2-40B4-BE49-F238E27FC236}">
                <a16:creationId xmlns:a16="http://schemas.microsoft.com/office/drawing/2014/main" id="{F5707CFE-8FA9-4834-B268-4EA2372EB941}"/>
              </a:ext>
            </a:extLst>
          </p:cNvPr>
          <p:cNvPicPr>
            <a:picLocks noChangeAspect="1"/>
          </p:cNvPicPr>
          <p:nvPr/>
        </p:nvPicPr>
        <p:blipFill rotWithShape="1">
          <a:blip r:embed="rId4"/>
          <a:srcRect l="620" r="1453"/>
          <a:stretch/>
        </p:blipFill>
        <p:spPr>
          <a:xfrm>
            <a:off x="3944827" y="1462464"/>
            <a:ext cx="5028691" cy="4495347"/>
          </a:xfrm>
          <a:prstGeom prst="rect">
            <a:avLst/>
          </a:prstGeom>
        </p:spPr>
      </p:pic>
      <p:sp>
        <p:nvSpPr>
          <p:cNvPr id="6" name="Rectangle 5">
            <a:extLst>
              <a:ext uri="{FF2B5EF4-FFF2-40B4-BE49-F238E27FC236}">
                <a16:creationId xmlns:a16="http://schemas.microsoft.com/office/drawing/2014/main" id="{EF0FFCF8-15E8-4BC9-8367-2737D67380F0}"/>
              </a:ext>
            </a:extLst>
          </p:cNvPr>
          <p:cNvSpPr/>
          <p:nvPr/>
        </p:nvSpPr>
        <p:spPr>
          <a:xfrm>
            <a:off x="403656" y="2219429"/>
            <a:ext cx="851515" cy="369332"/>
          </a:xfrm>
          <a:prstGeom prst="rect">
            <a:avLst/>
          </a:prstGeom>
        </p:spPr>
        <p:txBody>
          <a:bodyPr wrap="none">
            <a:spAutoFit/>
          </a:bodyPr>
          <a:lstStyle/>
          <a:p>
            <a:r>
              <a:rPr lang="en-US" dirty="0"/>
              <a:t>Step 1</a:t>
            </a:r>
          </a:p>
        </p:txBody>
      </p:sp>
      <p:sp>
        <p:nvSpPr>
          <p:cNvPr id="7" name="Rectangle 6">
            <a:extLst>
              <a:ext uri="{FF2B5EF4-FFF2-40B4-BE49-F238E27FC236}">
                <a16:creationId xmlns:a16="http://schemas.microsoft.com/office/drawing/2014/main" id="{4E019BDF-A1BD-4552-8695-24B6F56F66A3}"/>
              </a:ext>
            </a:extLst>
          </p:cNvPr>
          <p:cNvSpPr/>
          <p:nvPr/>
        </p:nvSpPr>
        <p:spPr>
          <a:xfrm>
            <a:off x="3944827" y="1667494"/>
            <a:ext cx="851515" cy="369332"/>
          </a:xfrm>
          <a:prstGeom prst="rect">
            <a:avLst/>
          </a:prstGeom>
        </p:spPr>
        <p:txBody>
          <a:bodyPr wrap="none">
            <a:spAutoFit/>
          </a:bodyPr>
          <a:lstStyle/>
          <a:p>
            <a:r>
              <a:rPr lang="en-US" dirty="0"/>
              <a:t>Step 2</a:t>
            </a:r>
          </a:p>
        </p:txBody>
      </p:sp>
    </p:spTree>
    <p:extLst>
      <p:ext uri="{BB962C8B-B14F-4D97-AF65-F5344CB8AC3E}">
        <p14:creationId xmlns:p14="http://schemas.microsoft.com/office/powerpoint/2010/main" val="22905844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D61269-0A51-4855-8327-FDCB58769248}"/>
              </a:ext>
            </a:extLst>
          </p:cNvPr>
          <p:cNvSpPr>
            <a:spLocks noGrp="1"/>
          </p:cNvSpPr>
          <p:nvPr>
            <p:ph type="title"/>
          </p:nvPr>
        </p:nvSpPr>
        <p:spPr/>
        <p:txBody>
          <a:bodyPr/>
          <a:lstStyle/>
          <a:p>
            <a:r>
              <a:rPr lang="en-US" dirty="0"/>
              <a:t>Basecamp</a:t>
            </a:r>
          </a:p>
        </p:txBody>
      </p:sp>
      <p:sp>
        <p:nvSpPr>
          <p:cNvPr id="3" name="Text Placeholder 2">
            <a:extLst>
              <a:ext uri="{FF2B5EF4-FFF2-40B4-BE49-F238E27FC236}">
                <a16:creationId xmlns:a16="http://schemas.microsoft.com/office/drawing/2014/main" id="{85555E00-B837-4866-8F81-93AE570DF074}"/>
              </a:ext>
            </a:extLst>
          </p:cNvPr>
          <p:cNvSpPr>
            <a:spLocks noGrp="1"/>
          </p:cNvSpPr>
          <p:nvPr>
            <p:ph type="body" sz="quarter" idx="10"/>
          </p:nvPr>
        </p:nvSpPr>
        <p:spPr/>
        <p:txBody>
          <a:bodyPr/>
          <a:lstStyle/>
          <a:p>
            <a:r>
              <a:rPr lang="en-US" dirty="0"/>
              <a:t>Managing notifications</a:t>
            </a:r>
          </a:p>
        </p:txBody>
      </p:sp>
      <p:pic>
        <p:nvPicPr>
          <p:cNvPr id="4" name="Picture 3">
            <a:extLst>
              <a:ext uri="{FF2B5EF4-FFF2-40B4-BE49-F238E27FC236}">
                <a16:creationId xmlns:a16="http://schemas.microsoft.com/office/drawing/2014/main" id="{8499EFFB-6CDD-4012-8677-13D4021C7951}"/>
              </a:ext>
            </a:extLst>
          </p:cNvPr>
          <p:cNvPicPr>
            <a:picLocks noChangeAspect="1"/>
          </p:cNvPicPr>
          <p:nvPr/>
        </p:nvPicPr>
        <p:blipFill rotWithShape="1">
          <a:blip r:embed="rId3"/>
          <a:srcRect l="1420" r="2810" b="5441"/>
          <a:stretch/>
        </p:blipFill>
        <p:spPr>
          <a:xfrm>
            <a:off x="403656" y="2219429"/>
            <a:ext cx="3229230" cy="3863871"/>
          </a:xfrm>
          <a:prstGeom prst="rect">
            <a:avLst/>
          </a:prstGeom>
        </p:spPr>
      </p:pic>
      <p:pic>
        <p:nvPicPr>
          <p:cNvPr id="5" name="Picture 4">
            <a:extLst>
              <a:ext uri="{FF2B5EF4-FFF2-40B4-BE49-F238E27FC236}">
                <a16:creationId xmlns:a16="http://schemas.microsoft.com/office/drawing/2014/main" id="{F5707CFE-8FA9-4834-B268-4EA2372EB941}"/>
              </a:ext>
            </a:extLst>
          </p:cNvPr>
          <p:cNvPicPr>
            <a:picLocks noChangeAspect="1"/>
          </p:cNvPicPr>
          <p:nvPr/>
        </p:nvPicPr>
        <p:blipFill rotWithShape="1">
          <a:blip r:embed="rId4"/>
          <a:srcRect l="620" r="1453"/>
          <a:stretch/>
        </p:blipFill>
        <p:spPr>
          <a:xfrm>
            <a:off x="3944827" y="1462464"/>
            <a:ext cx="5028691" cy="4495347"/>
          </a:xfrm>
          <a:prstGeom prst="rect">
            <a:avLst/>
          </a:prstGeom>
        </p:spPr>
      </p:pic>
      <p:sp>
        <p:nvSpPr>
          <p:cNvPr id="6" name="Rectangle 5">
            <a:extLst>
              <a:ext uri="{FF2B5EF4-FFF2-40B4-BE49-F238E27FC236}">
                <a16:creationId xmlns:a16="http://schemas.microsoft.com/office/drawing/2014/main" id="{EF0FFCF8-15E8-4BC9-8367-2737D67380F0}"/>
              </a:ext>
            </a:extLst>
          </p:cNvPr>
          <p:cNvSpPr/>
          <p:nvPr/>
        </p:nvSpPr>
        <p:spPr>
          <a:xfrm>
            <a:off x="403656" y="2219429"/>
            <a:ext cx="851515" cy="369332"/>
          </a:xfrm>
          <a:prstGeom prst="rect">
            <a:avLst/>
          </a:prstGeom>
        </p:spPr>
        <p:txBody>
          <a:bodyPr wrap="none">
            <a:spAutoFit/>
          </a:bodyPr>
          <a:lstStyle/>
          <a:p>
            <a:r>
              <a:rPr lang="en-US" dirty="0"/>
              <a:t>Step 1</a:t>
            </a:r>
          </a:p>
        </p:txBody>
      </p:sp>
      <p:sp>
        <p:nvSpPr>
          <p:cNvPr id="7" name="Rectangle 6">
            <a:extLst>
              <a:ext uri="{FF2B5EF4-FFF2-40B4-BE49-F238E27FC236}">
                <a16:creationId xmlns:a16="http://schemas.microsoft.com/office/drawing/2014/main" id="{4E019BDF-A1BD-4552-8695-24B6F56F66A3}"/>
              </a:ext>
            </a:extLst>
          </p:cNvPr>
          <p:cNvSpPr/>
          <p:nvPr/>
        </p:nvSpPr>
        <p:spPr>
          <a:xfrm>
            <a:off x="3944827" y="1667494"/>
            <a:ext cx="851515" cy="369332"/>
          </a:xfrm>
          <a:prstGeom prst="rect">
            <a:avLst/>
          </a:prstGeom>
        </p:spPr>
        <p:txBody>
          <a:bodyPr wrap="none">
            <a:spAutoFit/>
          </a:bodyPr>
          <a:lstStyle/>
          <a:p>
            <a:r>
              <a:rPr lang="en-US" dirty="0"/>
              <a:t>Step 2</a:t>
            </a:r>
          </a:p>
        </p:txBody>
      </p:sp>
      <p:sp>
        <p:nvSpPr>
          <p:cNvPr id="8" name="Rectangle 7">
            <a:extLst>
              <a:ext uri="{FF2B5EF4-FFF2-40B4-BE49-F238E27FC236}">
                <a16:creationId xmlns:a16="http://schemas.microsoft.com/office/drawing/2014/main" id="{EDB1F518-43B3-4532-B5C4-A437CB0490A7}"/>
              </a:ext>
            </a:extLst>
          </p:cNvPr>
          <p:cNvSpPr/>
          <p:nvPr/>
        </p:nvSpPr>
        <p:spPr>
          <a:xfrm>
            <a:off x="457201" y="4053016"/>
            <a:ext cx="2409568" cy="531341"/>
          </a:xfrm>
          <a:prstGeom prst="rect">
            <a:avLst/>
          </a:prstGeom>
          <a:noFill/>
          <a:ln w="38100">
            <a:solidFill>
              <a:schemeClr val="accent6"/>
            </a:solidFill>
          </a:ln>
          <a:effectLst>
            <a:glow rad="63500">
              <a:schemeClr val="accent1">
                <a:satMod val="175000"/>
                <a:alpha val="40000"/>
              </a:schemeClr>
            </a:glow>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Tree>
    <p:extLst>
      <p:ext uri="{BB962C8B-B14F-4D97-AF65-F5344CB8AC3E}">
        <p14:creationId xmlns:p14="http://schemas.microsoft.com/office/powerpoint/2010/main" val="373458418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D61269-0A51-4855-8327-FDCB58769248}"/>
              </a:ext>
            </a:extLst>
          </p:cNvPr>
          <p:cNvSpPr>
            <a:spLocks noGrp="1"/>
          </p:cNvSpPr>
          <p:nvPr>
            <p:ph type="title"/>
          </p:nvPr>
        </p:nvSpPr>
        <p:spPr/>
        <p:txBody>
          <a:bodyPr/>
          <a:lstStyle/>
          <a:p>
            <a:r>
              <a:rPr lang="en-US" dirty="0"/>
              <a:t>Basecamp</a:t>
            </a:r>
          </a:p>
        </p:txBody>
      </p:sp>
      <p:sp>
        <p:nvSpPr>
          <p:cNvPr id="3" name="Text Placeholder 2">
            <a:extLst>
              <a:ext uri="{FF2B5EF4-FFF2-40B4-BE49-F238E27FC236}">
                <a16:creationId xmlns:a16="http://schemas.microsoft.com/office/drawing/2014/main" id="{85555E00-B837-4866-8F81-93AE570DF074}"/>
              </a:ext>
            </a:extLst>
          </p:cNvPr>
          <p:cNvSpPr>
            <a:spLocks noGrp="1"/>
          </p:cNvSpPr>
          <p:nvPr>
            <p:ph type="body" sz="quarter" idx="10"/>
          </p:nvPr>
        </p:nvSpPr>
        <p:spPr/>
        <p:txBody>
          <a:bodyPr/>
          <a:lstStyle/>
          <a:p>
            <a:r>
              <a:rPr lang="en-US" dirty="0"/>
              <a:t>Managing notifications</a:t>
            </a:r>
          </a:p>
        </p:txBody>
      </p:sp>
      <p:pic>
        <p:nvPicPr>
          <p:cNvPr id="4" name="Picture 3">
            <a:extLst>
              <a:ext uri="{FF2B5EF4-FFF2-40B4-BE49-F238E27FC236}">
                <a16:creationId xmlns:a16="http://schemas.microsoft.com/office/drawing/2014/main" id="{8499EFFB-6CDD-4012-8677-13D4021C7951}"/>
              </a:ext>
            </a:extLst>
          </p:cNvPr>
          <p:cNvPicPr>
            <a:picLocks noChangeAspect="1"/>
          </p:cNvPicPr>
          <p:nvPr/>
        </p:nvPicPr>
        <p:blipFill rotWithShape="1">
          <a:blip r:embed="rId3"/>
          <a:srcRect l="1420" r="2810" b="5441"/>
          <a:stretch/>
        </p:blipFill>
        <p:spPr>
          <a:xfrm>
            <a:off x="403656" y="2219429"/>
            <a:ext cx="3229230" cy="3863871"/>
          </a:xfrm>
          <a:prstGeom prst="rect">
            <a:avLst/>
          </a:prstGeom>
        </p:spPr>
      </p:pic>
      <p:pic>
        <p:nvPicPr>
          <p:cNvPr id="5" name="Picture 4">
            <a:extLst>
              <a:ext uri="{FF2B5EF4-FFF2-40B4-BE49-F238E27FC236}">
                <a16:creationId xmlns:a16="http://schemas.microsoft.com/office/drawing/2014/main" id="{F5707CFE-8FA9-4834-B268-4EA2372EB941}"/>
              </a:ext>
            </a:extLst>
          </p:cNvPr>
          <p:cNvPicPr>
            <a:picLocks noChangeAspect="1"/>
          </p:cNvPicPr>
          <p:nvPr/>
        </p:nvPicPr>
        <p:blipFill rotWithShape="1">
          <a:blip r:embed="rId4"/>
          <a:srcRect l="620" r="1453"/>
          <a:stretch/>
        </p:blipFill>
        <p:spPr>
          <a:xfrm>
            <a:off x="3944827" y="1462464"/>
            <a:ext cx="5028691" cy="4495347"/>
          </a:xfrm>
          <a:prstGeom prst="rect">
            <a:avLst/>
          </a:prstGeom>
        </p:spPr>
      </p:pic>
      <p:sp>
        <p:nvSpPr>
          <p:cNvPr id="6" name="Rectangle 5">
            <a:extLst>
              <a:ext uri="{FF2B5EF4-FFF2-40B4-BE49-F238E27FC236}">
                <a16:creationId xmlns:a16="http://schemas.microsoft.com/office/drawing/2014/main" id="{EF0FFCF8-15E8-4BC9-8367-2737D67380F0}"/>
              </a:ext>
            </a:extLst>
          </p:cNvPr>
          <p:cNvSpPr/>
          <p:nvPr/>
        </p:nvSpPr>
        <p:spPr>
          <a:xfrm>
            <a:off x="403656" y="2219429"/>
            <a:ext cx="851515" cy="369332"/>
          </a:xfrm>
          <a:prstGeom prst="rect">
            <a:avLst/>
          </a:prstGeom>
        </p:spPr>
        <p:txBody>
          <a:bodyPr wrap="none">
            <a:spAutoFit/>
          </a:bodyPr>
          <a:lstStyle/>
          <a:p>
            <a:r>
              <a:rPr lang="en-US" dirty="0"/>
              <a:t>Step 1</a:t>
            </a:r>
          </a:p>
        </p:txBody>
      </p:sp>
      <p:sp>
        <p:nvSpPr>
          <p:cNvPr id="7" name="Rectangle 6">
            <a:extLst>
              <a:ext uri="{FF2B5EF4-FFF2-40B4-BE49-F238E27FC236}">
                <a16:creationId xmlns:a16="http://schemas.microsoft.com/office/drawing/2014/main" id="{4E019BDF-A1BD-4552-8695-24B6F56F66A3}"/>
              </a:ext>
            </a:extLst>
          </p:cNvPr>
          <p:cNvSpPr/>
          <p:nvPr/>
        </p:nvSpPr>
        <p:spPr>
          <a:xfrm>
            <a:off x="3944827" y="1667494"/>
            <a:ext cx="851515" cy="369332"/>
          </a:xfrm>
          <a:prstGeom prst="rect">
            <a:avLst/>
          </a:prstGeom>
        </p:spPr>
        <p:txBody>
          <a:bodyPr wrap="none">
            <a:spAutoFit/>
          </a:bodyPr>
          <a:lstStyle/>
          <a:p>
            <a:r>
              <a:rPr lang="en-US" dirty="0"/>
              <a:t>Step 2</a:t>
            </a:r>
          </a:p>
        </p:txBody>
      </p:sp>
      <p:sp>
        <p:nvSpPr>
          <p:cNvPr id="8" name="Rectangle 7">
            <a:extLst>
              <a:ext uri="{FF2B5EF4-FFF2-40B4-BE49-F238E27FC236}">
                <a16:creationId xmlns:a16="http://schemas.microsoft.com/office/drawing/2014/main" id="{EDB1F518-43B3-4532-B5C4-A437CB0490A7}"/>
              </a:ext>
            </a:extLst>
          </p:cNvPr>
          <p:cNvSpPr/>
          <p:nvPr/>
        </p:nvSpPr>
        <p:spPr>
          <a:xfrm>
            <a:off x="4595329" y="3599803"/>
            <a:ext cx="3764900" cy="531341"/>
          </a:xfrm>
          <a:prstGeom prst="rect">
            <a:avLst/>
          </a:prstGeom>
          <a:noFill/>
          <a:ln w="38100">
            <a:solidFill>
              <a:schemeClr val="accent6"/>
            </a:solidFill>
          </a:ln>
          <a:effectLst>
            <a:glow rad="63500">
              <a:schemeClr val="accent1">
                <a:satMod val="175000"/>
                <a:alpha val="40000"/>
              </a:schemeClr>
            </a:glow>
          </a:effectLst>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Tree>
    <p:extLst>
      <p:ext uri="{BB962C8B-B14F-4D97-AF65-F5344CB8AC3E}">
        <p14:creationId xmlns:p14="http://schemas.microsoft.com/office/powerpoint/2010/main" val="30651399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 y="170482"/>
            <a:ext cx="8229600" cy="1030638"/>
          </a:xfrm>
        </p:spPr>
        <p:txBody>
          <a:bodyPr>
            <a:normAutofit/>
          </a:bodyPr>
          <a:lstStyle/>
          <a:p>
            <a:r>
              <a:rPr lang="en-US" sz="4000" dirty="0"/>
              <a:t>Address differences openly</a:t>
            </a:r>
          </a:p>
        </p:txBody>
      </p:sp>
      <p:pic>
        <p:nvPicPr>
          <p:cNvPr id="6" name="Content Placeholder 5"/>
          <p:cNvPicPr>
            <a:picLocks noGrp="1" noChangeAspect="1"/>
          </p:cNvPicPr>
          <p:nvPr>
            <p:ph idx="1"/>
          </p:nvPr>
        </p:nvPicPr>
        <p:blipFill>
          <a:blip r:embed="rId3"/>
          <a:stretch>
            <a:fillRect/>
          </a:stretch>
        </p:blipFill>
        <p:spPr>
          <a:xfrm>
            <a:off x="1143000" y="2400301"/>
            <a:ext cx="3929063" cy="1950244"/>
          </a:xfrm>
          <a:prstGeom prst="rect">
            <a:avLst/>
          </a:prstGeom>
        </p:spPr>
      </p:pic>
      <p:pic>
        <p:nvPicPr>
          <p:cNvPr id="7" name="Picture 6"/>
          <p:cNvPicPr>
            <a:picLocks noChangeAspect="1"/>
          </p:cNvPicPr>
          <p:nvPr/>
        </p:nvPicPr>
        <p:blipFill>
          <a:blip r:embed="rId4"/>
          <a:stretch>
            <a:fillRect/>
          </a:stretch>
        </p:blipFill>
        <p:spPr>
          <a:xfrm>
            <a:off x="4171950" y="1828800"/>
            <a:ext cx="3614738" cy="3614738"/>
          </a:xfrm>
          <a:prstGeom prst="rect">
            <a:avLst/>
          </a:prstGeom>
        </p:spPr>
      </p:pic>
    </p:spTree>
    <p:extLst>
      <p:ext uri="{BB962C8B-B14F-4D97-AF65-F5344CB8AC3E}">
        <p14:creationId xmlns:p14="http://schemas.microsoft.com/office/powerpoint/2010/main" val="11623085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46C7D7-EA76-408B-8B80-EE1B53D0F404}"/>
              </a:ext>
            </a:extLst>
          </p:cNvPr>
          <p:cNvSpPr>
            <a:spLocks noGrp="1"/>
          </p:cNvSpPr>
          <p:nvPr>
            <p:ph type="title"/>
          </p:nvPr>
        </p:nvSpPr>
        <p:spPr/>
        <p:txBody>
          <a:bodyPr/>
          <a:lstStyle/>
          <a:p>
            <a:r>
              <a:rPr lang="en-US" dirty="0"/>
              <a:t>Agenda</a:t>
            </a:r>
          </a:p>
        </p:txBody>
      </p:sp>
      <p:sp>
        <p:nvSpPr>
          <p:cNvPr id="3" name="Text Placeholder 2">
            <a:extLst>
              <a:ext uri="{FF2B5EF4-FFF2-40B4-BE49-F238E27FC236}">
                <a16:creationId xmlns:a16="http://schemas.microsoft.com/office/drawing/2014/main" id="{0FBF4654-FCAB-4174-9B87-E28838B7F232}"/>
              </a:ext>
            </a:extLst>
          </p:cNvPr>
          <p:cNvSpPr>
            <a:spLocks noGrp="1"/>
          </p:cNvSpPr>
          <p:nvPr>
            <p:ph type="body" sz="quarter" idx="10"/>
          </p:nvPr>
        </p:nvSpPr>
        <p:spPr/>
        <p:txBody>
          <a:bodyPr/>
          <a:lstStyle/>
          <a:p>
            <a:r>
              <a:rPr lang="en-US" dirty="0"/>
              <a:t>Program Structure</a:t>
            </a:r>
          </a:p>
          <a:p>
            <a:r>
              <a:rPr lang="en-US" dirty="0"/>
              <a:t>E-Mentoring</a:t>
            </a:r>
          </a:p>
          <a:p>
            <a:r>
              <a:rPr lang="en-US" dirty="0"/>
              <a:t>Mentoring Best Practices</a:t>
            </a:r>
          </a:p>
          <a:p>
            <a:r>
              <a:rPr lang="en-US" dirty="0"/>
              <a:t>Questions</a:t>
            </a:r>
          </a:p>
          <a:p>
            <a:endParaRPr lang="en-US" dirty="0"/>
          </a:p>
          <a:p>
            <a:endParaRPr lang="en-US" dirty="0"/>
          </a:p>
        </p:txBody>
      </p:sp>
    </p:spTree>
    <p:extLst>
      <p:ext uri="{BB962C8B-B14F-4D97-AF65-F5344CB8AC3E}">
        <p14:creationId xmlns:p14="http://schemas.microsoft.com/office/powerpoint/2010/main" val="47100671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0482" y="170482"/>
            <a:ext cx="8229600" cy="1030638"/>
          </a:xfrm>
        </p:spPr>
        <p:txBody>
          <a:bodyPr>
            <a:normAutofit fontScale="90000"/>
          </a:bodyPr>
          <a:lstStyle/>
          <a:p>
            <a:r>
              <a:rPr lang="en-US" dirty="0"/>
              <a:t>If things aren’t going as you expected, what do you do?</a:t>
            </a:r>
          </a:p>
        </p:txBody>
      </p:sp>
      <p:sp>
        <p:nvSpPr>
          <p:cNvPr id="3" name="Content Placeholder 2"/>
          <p:cNvSpPr>
            <a:spLocks noGrp="1"/>
          </p:cNvSpPr>
          <p:nvPr>
            <p:ph type="body" sz="quarter" idx="10"/>
          </p:nvPr>
        </p:nvSpPr>
        <p:spPr/>
        <p:txBody>
          <a:bodyPr/>
          <a:lstStyle/>
          <a:p>
            <a:r>
              <a:rPr lang="en-US" dirty="0"/>
              <a:t>What is the challenge?</a:t>
            </a:r>
          </a:p>
          <a:p>
            <a:pPr lvl="1"/>
            <a:r>
              <a:rPr lang="en-US" dirty="0"/>
              <a:t>Interpersonal or task-oriented</a:t>
            </a:r>
          </a:p>
          <a:p>
            <a:r>
              <a:rPr lang="en-US" dirty="0"/>
              <a:t>What can you do to improve the situation on your own?</a:t>
            </a:r>
          </a:p>
          <a:p>
            <a:pPr lvl="1"/>
            <a:r>
              <a:rPr lang="en-US" dirty="0"/>
              <a:t>Did it work?  If not, what other options are available?</a:t>
            </a:r>
          </a:p>
          <a:p>
            <a:r>
              <a:rPr lang="en-US" dirty="0"/>
              <a:t>Let CSTE know about your challenge</a:t>
            </a:r>
          </a:p>
          <a:p>
            <a:pPr lvl="1"/>
            <a:r>
              <a:rPr lang="en-US" dirty="0"/>
              <a:t>CSTE can only address challenges if we are aware of them</a:t>
            </a:r>
          </a:p>
        </p:txBody>
      </p:sp>
    </p:spTree>
    <p:extLst>
      <p:ext uri="{BB962C8B-B14F-4D97-AF65-F5344CB8AC3E}">
        <p14:creationId xmlns:p14="http://schemas.microsoft.com/office/powerpoint/2010/main" val="351190452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A3EF3A-3A66-40C6-9E60-5BF775ADD000}"/>
              </a:ext>
            </a:extLst>
          </p:cNvPr>
          <p:cNvSpPr>
            <a:spLocks noGrp="1"/>
          </p:cNvSpPr>
          <p:nvPr>
            <p:ph type="title"/>
          </p:nvPr>
        </p:nvSpPr>
        <p:spPr/>
        <p:txBody>
          <a:bodyPr/>
          <a:lstStyle/>
          <a:p>
            <a:r>
              <a:rPr lang="en-US" dirty="0"/>
              <a:t>FAQs</a:t>
            </a:r>
          </a:p>
        </p:txBody>
      </p:sp>
      <p:sp>
        <p:nvSpPr>
          <p:cNvPr id="3" name="Text Placeholder 2">
            <a:extLst>
              <a:ext uri="{FF2B5EF4-FFF2-40B4-BE49-F238E27FC236}">
                <a16:creationId xmlns:a16="http://schemas.microsoft.com/office/drawing/2014/main" id="{EB33E24D-CCEF-4D98-8C4C-ED9B2EB86E27}"/>
              </a:ext>
            </a:extLst>
          </p:cNvPr>
          <p:cNvSpPr>
            <a:spLocks noGrp="1"/>
          </p:cNvSpPr>
          <p:nvPr>
            <p:ph type="body" sz="quarter" idx="10"/>
          </p:nvPr>
        </p:nvSpPr>
        <p:spPr/>
        <p:txBody>
          <a:bodyPr/>
          <a:lstStyle/>
          <a:p>
            <a:r>
              <a:rPr lang="en-US" dirty="0"/>
              <a:t>Are mentors required to attend the webinars sponsored by the Early Career Professionals workgroup?</a:t>
            </a:r>
          </a:p>
          <a:p>
            <a:r>
              <a:rPr lang="en-US" dirty="0"/>
              <a:t>Will CSTE be available to provide additional support and resources to mentors and mentees if requested? </a:t>
            </a:r>
          </a:p>
          <a:p>
            <a:r>
              <a:rPr lang="en-US" dirty="0"/>
              <a:t>How can mentors connect to share ideas and resources amongst themselves? </a:t>
            </a:r>
          </a:p>
          <a:p>
            <a:endParaRPr lang="en-US" dirty="0"/>
          </a:p>
        </p:txBody>
      </p:sp>
    </p:spTree>
    <p:extLst>
      <p:ext uri="{BB962C8B-B14F-4D97-AF65-F5344CB8AC3E}">
        <p14:creationId xmlns:p14="http://schemas.microsoft.com/office/powerpoint/2010/main" val="112993524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 &amp; A</a:t>
            </a:r>
          </a:p>
        </p:txBody>
      </p:sp>
      <p:sp>
        <p:nvSpPr>
          <p:cNvPr id="3" name="Text Placeholder 2"/>
          <p:cNvSpPr>
            <a:spLocks noGrp="1"/>
          </p:cNvSpPr>
          <p:nvPr>
            <p:ph type="body" sz="quarter" idx="10"/>
          </p:nvPr>
        </p:nvSpPr>
        <p:spPr/>
        <p:txBody>
          <a:bodyPr vert="horz" lIns="91440" tIns="45720" rIns="91440" bIns="45720" rtlCol="0" anchor="t">
            <a:normAutofit/>
          </a:bodyPr>
          <a:lstStyle/>
          <a:p>
            <a:r>
              <a:rPr lang="en-US" dirty="0"/>
              <a:t>What questions do you have?</a:t>
            </a:r>
          </a:p>
          <a:p>
            <a:r>
              <a:rPr lang="en-US" dirty="0"/>
              <a:t>What would you like to discuss with the other mentors and mentees on the phone today?</a:t>
            </a:r>
          </a:p>
          <a:p>
            <a:r>
              <a:rPr lang="en-US" dirty="0"/>
              <a:t>What else can CSTE provide to support your participation in the mentorship program?</a:t>
            </a:r>
          </a:p>
          <a:p>
            <a:endParaRPr lang="en-US" dirty="0"/>
          </a:p>
          <a:p>
            <a:r>
              <a:rPr lang="en-US" dirty="0"/>
              <a:t>Reminders:</a:t>
            </a:r>
          </a:p>
          <a:p>
            <a:pPr lvl="1"/>
            <a:r>
              <a:rPr lang="en-US" dirty="0">
                <a:latin typeface="Avenir LT 45 Book"/>
                <a:cs typeface="Avenir LT 45 Book"/>
              </a:rPr>
              <a:t>Complete webinar evaluation as you exit</a:t>
            </a:r>
          </a:p>
          <a:p>
            <a:pPr lvl="1"/>
            <a:r>
              <a:rPr lang="en-US">
                <a:latin typeface="Avenir LT 45 Book"/>
                <a:cs typeface="Avenir LT 45 Book"/>
              </a:rPr>
              <a:t>Send any questions, comments or concerns to Sarah Auer (</a:t>
            </a:r>
            <a:r>
              <a:rPr lang="en-US">
                <a:latin typeface="Avenir LT 45 Book"/>
                <a:cs typeface="Avenir LT 45 Book"/>
                <a:hlinkClick r:id="rId3"/>
              </a:rPr>
              <a:t>sauer@cste.org</a:t>
            </a:r>
            <a:r>
              <a:rPr lang="en-US">
                <a:latin typeface="Avenir LT 45 Book"/>
                <a:cs typeface="Avenir LT 45 Book"/>
              </a:rPr>
              <a:t>) </a:t>
            </a:r>
            <a:endParaRPr lang="en-US">
              <a:cs typeface="Avenir LT 45 Book"/>
            </a:endParaRPr>
          </a:p>
        </p:txBody>
      </p:sp>
    </p:spTree>
    <p:extLst>
      <p:ext uri="{BB962C8B-B14F-4D97-AF65-F5344CB8AC3E}">
        <p14:creationId xmlns:p14="http://schemas.microsoft.com/office/powerpoint/2010/main" val="265400608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oncludingSlide-01.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extBox 2"/>
          <p:cNvSpPr txBox="1"/>
          <p:nvPr/>
        </p:nvSpPr>
        <p:spPr>
          <a:xfrm>
            <a:off x="5609166" y="4808341"/>
            <a:ext cx="3280833" cy="1815882"/>
          </a:xfrm>
          <a:prstGeom prst="rect">
            <a:avLst/>
          </a:prstGeom>
          <a:noFill/>
        </p:spPr>
        <p:txBody>
          <a:bodyPr wrap="square" lIns="91440" tIns="45720" rIns="91440" bIns="45720" rtlCol="0" anchor="t">
            <a:spAutoFit/>
          </a:bodyPr>
          <a:lstStyle/>
          <a:p>
            <a:pPr algn="r"/>
            <a:r>
              <a:rPr lang="en-US" sz="1600" dirty="0">
                <a:solidFill>
                  <a:srgbClr val="152754"/>
                </a:solidFill>
                <a:latin typeface="Avenir" panose="02000503040000020003" pitchFamily="2" charset="0"/>
                <a:cs typeface="Arial-Mdm-FC"/>
              </a:rPr>
              <a:t>CSTE National Office</a:t>
            </a:r>
          </a:p>
          <a:p>
            <a:pPr algn="r"/>
            <a:r>
              <a:rPr lang="en-US" sz="1300" dirty="0">
                <a:solidFill>
                  <a:schemeClr val="tx1">
                    <a:lumMod val="65000"/>
                    <a:lumOff val="35000"/>
                  </a:schemeClr>
                </a:solidFill>
                <a:latin typeface="Avenir"/>
                <a:cs typeface="Arial-Lgt-FC"/>
              </a:rPr>
              <a:t>2635 Century Blvd, Suite 700</a:t>
            </a:r>
          </a:p>
          <a:p>
            <a:pPr algn="r"/>
            <a:r>
              <a:rPr lang="en-US" sz="1300" dirty="0">
                <a:solidFill>
                  <a:schemeClr val="tx1">
                    <a:lumMod val="65000"/>
                    <a:lumOff val="35000"/>
                  </a:schemeClr>
                </a:solidFill>
                <a:latin typeface="Avenir"/>
                <a:cs typeface="Arial-Lgt-FC"/>
              </a:rPr>
              <a:t>Atlanta, Georgia 30345</a:t>
            </a:r>
            <a:endParaRPr lang="en-US" sz="1300" dirty="0">
              <a:solidFill>
                <a:schemeClr val="tx1">
                  <a:lumMod val="65000"/>
                  <a:lumOff val="35000"/>
                </a:schemeClr>
              </a:solidFill>
              <a:latin typeface="Avenir" panose="02000503040000020003" pitchFamily="2" charset="0"/>
              <a:cs typeface="Arial-Lgt-FC"/>
            </a:endParaRPr>
          </a:p>
          <a:p>
            <a:pPr algn="r"/>
            <a:endParaRPr lang="en-US" sz="1300" dirty="0">
              <a:solidFill>
                <a:schemeClr val="tx1">
                  <a:lumMod val="65000"/>
                  <a:lumOff val="35000"/>
                </a:schemeClr>
              </a:solidFill>
              <a:latin typeface="Avenir" panose="02000503040000020003" pitchFamily="2" charset="0"/>
              <a:cs typeface="Arial-Lgt-FC"/>
            </a:endParaRPr>
          </a:p>
          <a:p>
            <a:pPr algn="r"/>
            <a:r>
              <a:rPr lang="en-US" sz="1300" dirty="0">
                <a:solidFill>
                  <a:schemeClr val="tx1">
                    <a:lumMod val="65000"/>
                    <a:lumOff val="35000"/>
                  </a:schemeClr>
                </a:solidFill>
                <a:latin typeface="Avenir" panose="02000503040000020003" pitchFamily="2" charset="0"/>
                <a:cs typeface="Arial-Lgt-FC"/>
              </a:rPr>
              <a:t>770.458.3811</a:t>
            </a:r>
          </a:p>
          <a:p>
            <a:pPr algn="r"/>
            <a:r>
              <a:rPr lang="en-US" sz="1100" b="1" dirty="0">
                <a:solidFill>
                  <a:schemeClr val="tx1">
                    <a:lumMod val="65000"/>
                    <a:lumOff val="35000"/>
                  </a:schemeClr>
                </a:solidFill>
                <a:latin typeface="Avenir" panose="02000503040000020003" pitchFamily="2" charset="0"/>
                <a:cs typeface="Arial-Lgt-FC"/>
              </a:rPr>
              <a:t> </a:t>
            </a:r>
            <a:r>
              <a:rPr lang="en-US" sz="1300" dirty="0">
                <a:solidFill>
                  <a:schemeClr val="tx1">
                    <a:lumMod val="65000"/>
                    <a:lumOff val="35000"/>
                  </a:schemeClr>
                </a:solidFill>
                <a:latin typeface="Avenir" panose="02000503040000020003" pitchFamily="2" charset="0"/>
                <a:cs typeface="Arial-Lgt-FC"/>
              </a:rPr>
              <a:t>770.458.8516</a:t>
            </a:r>
          </a:p>
          <a:p>
            <a:pPr algn="r"/>
            <a:r>
              <a:rPr lang="en-US" sz="1300" dirty="0">
                <a:solidFill>
                  <a:schemeClr val="tx1">
                    <a:lumMod val="65000"/>
                    <a:lumOff val="35000"/>
                  </a:schemeClr>
                </a:solidFill>
                <a:latin typeface="Avenir"/>
                <a:cs typeface="Arial-Lgt-FC"/>
              </a:rPr>
              <a:t>Sauer@cste.org</a:t>
            </a:r>
          </a:p>
          <a:p>
            <a:pPr algn="r"/>
            <a:endParaRPr lang="en-US" sz="1600" dirty="0">
              <a:latin typeface="Avenir" panose="02000503040000020003" pitchFamily="2" charset="0"/>
            </a:endParaRPr>
          </a:p>
        </p:txBody>
      </p:sp>
      <p:pic>
        <p:nvPicPr>
          <p:cNvPr id="9" name="Picture 8" descr="F.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16228" y="5898188"/>
            <a:ext cx="165100" cy="190500"/>
          </a:xfrm>
          <a:prstGeom prst="rect">
            <a:avLst/>
          </a:prstGeom>
        </p:spPr>
      </p:pic>
      <p:pic>
        <p:nvPicPr>
          <p:cNvPr id="10" name="Picture 9" descr="T.eps"/>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16228" y="5707688"/>
            <a:ext cx="165100" cy="190500"/>
          </a:xfrm>
          <a:prstGeom prst="rect">
            <a:avLst/>
          </a:prstGeom>
        </p:spPr>
      </p:pic>
    </p:spTree>
    <p:extLst>
      <p:ext uri="{BB962C8B-B14F-4D97-AF65-F5344CB8AC3E}">
        <p14:creationId xmlns:p14="http://schemas.microsoft.com/office/powerpoint/2010/main" val="24246953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p:txBody>
          <a:bodyPr/>
          <a:lstStyle/>
          <a:p>
            <a:r>
              <a:rPr lang="en-US" dirty="0"/>
              <a:t>Program Structure</a:t>
            </a:r>
          </a:p>
        </p:txBody>
      </p:sp>
    </p:spTree>
    <p:extLst>
      <p:ext uri="{BB962C8B-B14F-4D97-AF65-F5344CB8AC3E}">
        <p14:creationId xmlns:p14="http://schemas.microsoft.com/office/powerpoint/2010/main" val="17277259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Mentorship Program </a:t>
            </a:r>
            <a:br>
              <a:rPr lang="en-US" dirty="0"/>
            </a:br>
            <a:r>
              <a:rPr lang="en-US" dirty="0"/>
              <a:t>Background</a:t>
            </a:r>
          </a:p>
        </p:txBody>
      </p:sp>
      <p:sp>
        <p:nvSpPr>
          <p:cNvPr id="3" name="Content Placeholder 2"/>
          <p:cNvSpPr>
            <a:spLocks noGrp="1"/>
          </p:cNvSpPr>
          <p:nvPr>
            <p:ph type="body" sz="quarter" idx="10"/>
          </p:nvPr>
        </p:nvSpPr>
        <p:spPr/>
        <p:txBody>
          <a:bodyPr>
            <a:normAutofit/>
          </a:bodyPr>
          <a:lstStyle/>
          <a:p>
            <a:r>
              <a:rPr lang="en-US" dirty="0"/>
              <a:t>Purpose</a:t>
            </a:r>
          </a:p>
          <a:p>
            <a:pPr lvl="1"/>
            <a:r>
              <a:rPr lang="en-US" dirty="0"/>
              <a:t>Provide an opportunity to build relationships and foster shared learning among applied epidemiologists</a:t>
            </a:r>
          </a:p>
          <a:p>
            <a:r>
              <a:rPr lang="en-US" dirty="0"/>
              <a:t>Goal</a:t>
            </a:r>
          </a:p>
          <a:p>
            <a:pPr lvl="1"/>
            <a:r>
              <a:rPr lang="en-US" dirty="0"/>
              <a:t>Promote the exploration of STLT career opportunities</a:t>
            </a:r>
          </a:p>
          <a:p>
            <a:pPr lvl="1"/>
            <a:endParaRPr lang="en-US" dirty="0"/>
          </a:p>
          <a:p>
            <a:pPr lvl="1"/>
            <a:endParaRPr lang="en-US" dirty="0"/>
          </a:p>
          <a:p>
            <a:pPr lvl="2"/>
            <a:endParaRPr lang="en-US" dirty="0"/>
          </a:p>
          <a:p>
            <a:pPr lvl="1"/>
            <a:endParaRPr lang="en-US" dirty="0"/>
          </a:p>
        </p:txBody>
      </p:sp>
    </p:spTree>
    <p:extLst>
      <p:ext uri="{BB962C8B-B14F-4D97-AF65-F5344CB8AC3E}">
        <p14:creationId xmlns:p14="http://schemas.microsoft.com/office/powerpoint/2010/main" val="42534880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0482" y="170482"/>
            <a:ext cx="8229600" cy="1030638"/>
          </a:xfrm>
        </p:spPr>
        <p:txBody>
          <a:bodyPr>
            <a:normAutofit/>
          </a:bodyPr>
          <a:lstStyle/>
          <a:p>
            <a:r>
              <a:rPr lang="en-US" sz="3200" dirty="0"/>
              <a:t>Mentorship Program Structure</a:t>
            </a:r>
          </a:p>
        </p:txBody>
      </p:sp>
      <p:sp>
        <p:nvSpPr>
          <p:cNvPr id="3" name="Content Placeholder 2"/>
          <p:cNvSpPr>
            <a:spLocks noGrp="1"/>
          </p:cNvSpPr>
          <p:nvPr>
            <p:ph type="body" sz="quarter" idx="10"/>
          </p:nvPr>
        </p:nvSpPr>
        <p:spPr/>
        <p:txBody>
          <a:bodyPr vert="horz" lIns="91440" tIns="45720" rIns="91440" bIns="45720" rtlCol="0" anchor="t">
            <a:normAutofit/>
          </a:bodyPr>
          <a:lstStyle/>
          <a:p>
            <a:r>
              <a:rPr lang="en-US" dirty="0">
                <a:latin typeface="Avenir LT 45 Book"/>
                <a:cs typeface="Avenir LT 45 Book"/>
              </a:rPr>
              <a:t>9 month program November 2021 through July 2022</a:t>
            </a:r>
          </a:p>
          <a:p>
            <a:pPr lvl="1"/>
            <a:r>
              <a:rPr lang="en-US" dirty="0"/>
              <a:t>Developed based on lessons learned from our fellowships and the published literature on mentorship</a:t>
            </a:r>
          </a:p>
          <a:p>
            <a:pPr lvl="1"/>
            <a:r>
              <a:rPr lang="en-US" dirty="0">
                <a:latin typeface="Avenir LT 45 Book"/>
                <a:cs typeface="Avenir LT 45 Book"/>
              </a:rPr>
              <a:t>39 mentors and 52 mentees matched across the country</a:t>
            </a:r>
          </a:p>
          <a:p>
            <a:pPr lvl="1"/>
            <a:r>
              <a:rPr lang="en-US" dirty="0">
                <a:latin typeface="Avenir LT 45 Book"/>
                <a:cs typeface="Avenir LT 45 Book"/>
              </a:rPr>
              <a:t>This is our largest cohort yet!</a:t>
            </a:r>
          </a:p>
          <a:p>
            <a:endParaRPr lang="en-US" dirty="0"/>
          </a:p>
        </p:txBody>
      </p:sp>
    </p:spTree>
    <p:extLst>
      <p:ext uri="{BB962C8B-B14F-4D97-AF65-F5344CB8AC3E}">
        <p14:creationId xmlns:p14="http://schemas.microsoft.com/office/powerpoint/2010/main" val="14749171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622" y="170482"/>
            <a:ext cx="8229600" cy="1030638"/>
          </a:xfrm>
        </p:spPr>
        <p:txBody>
          <a:bodyPr>
            <a:normAutofit/>
          </a:bodyPr>
          <a:lstStyle/>
          <a:p>
            <a:r>
              <a:rPr lang="en-US" sz="3200" dirty="0"/>
              <a:t>Stages of Mentoring Relationships</a:t>
            </a:r>
          </a:p>
        </p:txBody>
      </p:sp>
      <p:graphicFrame>
        <p:nvGraphicFramePr>
          <p:cNvPr id="5" name="Table 4"/>
          <p:cNvGraphicFramePr>
            <a:graphicFrameLocks noGrp="1"/>
          </p:cNvGraphicFramePr>
          <p:nvPr>
            <p:extLst>
              <p:ext uri="{D42A27DB-BD31-4B8C-83A1-F6EECF244321}">
                <p14:modId xmlns:p14="http://schemas.microsoft.com/office/powerpoint/2010/main" val="2886357302"/>
              </p:ext>
            </p:extLst>
          </p:nvPr>
        </p:nvGraphicFramePr>
        <p:xfrm>
          <a:off x="241140" y="1205735"/>
          <a:ext cx="8804648" cy="5565881"/>
        </p:xfrm>
        <a:graphic>
          <a:graphicData uri="http://schemas.openxmlformats.org/drawingml/2006/table">
            <a:tbl>
              <a:tblPr firstRow="1" bandRow="1">
                <a:tableStyleId>{5C22544A-7EE6-4342-B048-85BDC9FD1C3A}</a:tableStyleId>
              </a:tblPr>
              <a:tblGrid>
                <a:gridCol w="1282972">
                  <a:extLst>
                    <a:ext uri="{9D8B030D-6E8A-4147-A177-3AD203B41FA5}">
                      <a16:colId xmlns:a16="http://schemas.microsoft.com/office/drawing/2014/main" val="3931116370"/>
                    </a:ext>
                  </a:extLst>
                </a:gridCol>
                <a:gridCol w="1887793">
                  <a:extLst>
                    <a:ext uri="{9D8B030D-6E8A-4147-A177-3AD203B41FA5}">
                      <a16:colId xmlns:a16="http://schemas.microsoft.com/office/drawing/2014/main" val="1860119906"/>
                    </a:ext>
                  </a:extLst>
                </a:gridCol>
                <a:gridCol w="1563329">
                  <a:extLst>
                    <a:ext uri="{9D8B030D-6E8A-4147-A177-3AD203B41FA5}">
                      <a16:colId xmlns:a16="http://schemas.microsoft.com/office/drawing/2014/main" val="3738391527"/>
                    </a:ext>
                  </a:extLst>
                </a:gridCol>
                <a:gridCol w="4070554">
                  <a:extLst>
                    <a:ext uri="{9D8B030D-6E8A-4147-A177-3AD203B41FA5}">
                      <a16:colId xmlns:a16="http://schemas.microsoft.com/office/drawing/2014/main" val="1978466088"/>
                    </a:ext>
                  </a:extLst>
                </a:gridCol>
              </a:tblGrid>
              <a:tr h="446551">
                <a:tc>
                  <a:txBody>
                    <a:bodyPr/>
                    <a:lstStyle/>
                    <a:p>
                      <a:r>
                        <a:rPr lang="en-US" dirty="0"/>
                        <a:t>Timing</a:t>
                      </a:r>
                    </a:p>
                  </a:txBody>
                  <a:tcPr/>
                </a:tc>
                <a:tc>
                  <a:txBody>
                    <a:bodyPr/>
                    <a:lstStyle/>
                    <a:p>
                      <a:r>
                        <a:rPr lang="en-US" dirty="0"/>
                        <a:t>Stages</a:t>
                      </a:r>
                    </a:p>
                  </a:txBody>
                  <a:tcPr/>
                </a:tc>
                <a:tc>
                  <a:txBody>
                    <a:bodyPr/>
                    <a:lstStyle/>
                    <a:p>
                      <a:r>
                        <a:rPr lang="en-US" dirty="0"/>
                        <a:t>Challenge</a:t>
                      </a:r>
                    </a:p>
                  </a:txBody>
                  <a:tcPr/>
                </a:tc>
                <a:tc>
                  <a:txBody>
                    <a:bodyPr/>
                    <a:lstStyle/>
                    <a:p>
                      <a:r>
                        <a:rPr lang="en-US" dirty="0"/>
                        <a:t>Activities</a:t>
                      </a:r>
                    </a:p>
                  </a:txBody>
                  <a:tcPr/>
                </a:tc>
                <a:extLst>
                  <a:ext uri="{0D108BD9-81ED-4DB2-BD59-A6C34878D82A}">
                    <a16:rowId xmlns:a16="http://schemas.microsoft.com/office/drawing/2014/main" val="4264988557"/>
                  </a:ext>
                </a:extLst>
              </a:tr>
              <a:tr h="959465">
                <a:tc>
                  <a:txBody>
                    <a:bodyPr/>
                    <a:lstStyle/>
                    <a:p>
                      <a:r>
                        <a:rPr lang="en-US" dirty="0"/>
                        <a:t>Beginning</a:t>
                      </a:r>
                    </a:p>
                  </a:txBody>
                  <a:tcPr/>
                </a:tc>
                <a:tc>
                  <a:txBody>
                    <a:bodyPr/>
                    <a:lstStyle/>
                    <a:p>
                      <a:r>
                        <a:rPr lang="en-US" dirty="0"/>
                        <a:t>Initiation and goal setting</a:t>
                      </a:r>
                    </a:p>
                  </a:txBody>
                  <a:tcPr/>
                </a:tc>
                <a:tc>
                  <a:txBody>
                    <a:bodyPr/>
                    <a:lstStyle/>
                    <a:p>
                      <a:r>
                        <a:rPr lang="en-US" dirty="0"/>
                        <a:t>Develop rapport</a:t>
                      </a:r>
                    </a:p>
                  </a:txBody>
                  <a:tcPr/>
                </a:tc>
                <a:tc>
                  <a:txBody>
                    <a:bodyPr/>
                    <a:lstStyle/>
                    <a:p>
                      <a:pPr marL="285750" indent="-285750">
                        <a:buFont typeface="Arial" panose="020B0604020202020204" pitchFamily="34" charset="0"/>
                        <a:buChar char="•"/>
                      </a:pPr>
                      <a:r>
                        <a:rPr lang="en-US" dirty="0"/>
                        <a:t>Share background experiences, values, and learning preferences.  Identify relationship purpose or goals.</a:t>
                      </a:r>
                    </a:p>
                  </a:txBody>
                  <a:tcPr/>
                </a:tc>
                <a:extLst>
                  <a:ext uri="{0D108BD9-81ED-4DB2-BD59-A6C34878D82A}">
                    <a16:rowId xmlns:a16="http://schemas.microsoft.com/office/drawing/2014/main" val="3618125113"/>
                  </a:ext>
                </a:extLst>
              </a:tr>
              <a:tr h="959465">
                <a:tc>
                  <a:txBody>
                    <a:bodyPr/>
                    <a:lstStyle/>
                    <a:p>
                      <a:r>
                        <a:rPr lang="en-US" dirty="0"/>
                        <a:t>Middle</a:t>
                      </a:r>
                    </a:p>
                  </a:txBody>
                  <a:tcPr/>
                </a:tc>
                <a:tc>
                  <a:txBody>
                    <a:bodyPr/>
                    <a:lstStyle/>
                    <a:p>
                      <a:r>
                        <a:rPr lang="en-US" dirty="0"/>
                        <a:t>Cultivation</a:t>
                      </a:r>
                    </a:p>
                  </a:txBody>
                  <a:tcPr/>
                </a:tc>
                <a:tc>
                  <a:txBody>
                    <a:bodyPr/>
                    <a:lstStyle/>
                    <a:p>
                      <a:r>
                        <a:rPr lang="en-US" dirty="0"/>
                        <a:t>Learn to collaborate</a:t>
                      </a:r>
                    </a:p>
                  </a:txBody>
                  <a:tcPr/>
                </a:tc>
                <a:tc>
                  <a:txBody>
                    <a:bodyPr/>
                    <a:lstStyle/>
                    <a:p>
                      <a:pPr marL="285750" indent="-285750">
                        <a:buFont typeface="Arial" panose="020B0604020202020204" pitchFamily="34" charset="0"/>
                        <a:buChar char="•"/>
                      </a:pPr>
                      <a:r>
                        <a:rPr lang="en-US" dirty="0"/>
                        <a:t>Select a topic or activity on which to collaborate</a:t>
                      </a:r>
                    </a:p>
                  </a:txBody>
                  <a:tcPr/>
                </a:tc>
                <a:extLst>
                  <a:ext uri="{0D108BD9-81ED-4DB2-BD59-A6C34878D82A}">
                    <a16:rowId xmlns:a16="http://schemas.microsoft.com/office/drawing/2014/main" val="430130954"/>
                  </a:ext>
                </a:extLst>
              </a:tr>
              <a:tr h="959465">
                <a:tc>
                  <a:txBody>
                    <a:bodyPr/>
                    <a:lstStyle/>
                    <a:p>
                      <a:r>
                        <a:rPr lang="en-US" dirty="0"/>
                        <a:t>End</a:t>
                      </a:r>
                    </a:p>
                  </a:txBody>
                  <a:tcPr/>
                </a:tc>
                <a:tc>
                  <a:txBody>
                    <a:bodyPr/>
                    <a:lstStyle/>
                    <a:p>
                      <a:r>
                        <a:rPr lang="en-US" dirty="0"/>
                        <a:t>Separation and redefinition</a:t>
                      </a:r>
                    </a:p>
                  </a:txBody>
                  <a:tcPr/>
                </a:tc>
                <a:tc>
                  <a:txBody>
                    <a:bodyPr/>
                    <a:lstStyle/>
                    <a:p>
                      <a:r>
                        <a:rPr lang="en-US" dirty="0"/>
                        <a:t>Reflect and grow</a:t>
                      </a:r>
                    </a:p>
                  </a:txBody>
                  <a:tcPr/>
                </a:tc>
                <a:tc>
                  <a:txBody>
                    <a:bodyPr/>
                    <a:lstStyle/>
                    <a:p>
                      <a:pPr marL="285750" indent="-285750">
                        <a:buFont typeface="Arial" panose="020B0604020202020204" pitchFamily="34" charset="0"/>
                        <a:buChar char="•"/>
                      </a:pPr>
                      <a:r>
                        <a:rPr lang="en-US" dirty="0"/>
                        <a:t>Reflect on lessons learned, identify future professional development needs</a:t>
                      </a:r>
                    </a:p>
                    <a:p>
                      <a:pPr marL="285750" indent="-285750">
                        <a:buFont typeface="Arial" panose="020B0604020202020204" pitchFamily="34" charset="0"/>
                        <a:buChar char="•"/>
                      </a:pPr>
                      <a:r>
                        <a:rPr lang="en-US" dirty="0"/>
                        <a:t>Transition to relationship that is collegial, friendship,</a:t>
                      </a:r>
                      <a:r>
                        <a:rPr lang="en-US" baseline="0" dirty="0"/>
                        <a:t> or ad hoc.  Check in occasionally to maintain the connection</a:t>
                      </a:r>
                      <a:endParaRPr lang="en-US" dirty="0"/>
                    </a:p>
                  </a:txBody>
                  <a:tcPr/>
                </a:tc>
                <a:extLst>
                  <a:ext uri="{0D108BD9-81ED-4DB2-BD59-A6C34878D82A}">
                    <a16:rowId xmlns:a16="http://schemas.microsoft.com/office/drawing/2014/main" val="4163479248"/>
                  </a:ext>
                </a:extLst>
              </a:tr>
              <a:tr h="959465">
                <a:tc gridSpan="4">
                  <a:txBody>
                    <a:bodyPr/>
                    <a:lstStyle/>
                    <a:p>
                      <a:r>
                        <a:rPr lang="en-US" dirty="0"/>
                        <a:t>Adopted from Lunsford,</a:t>
                      </a:r>
                      <a:r>
                        <a:rPr lang="en-US" baseline="0" dirty="0"/>
                        <a:t> L. (2016). A handbook for managing mentoring programs. (p. 100).</a:t>
                      </a:r>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3404365133"/>
                  </a:ext>
                </a:extLst>
              </a:tr>
            </a:tbl>
          </a:graphicData>
        </a:graphic>
      </p:graphicFrame>
    </p:spTree>
    <p:extLst>
      <p:ext uri="{BB962C8B-B14F-4D97-AF65-F5344CB8AC3E}">
        <p14:creationId xmlns:p14="http://schemas.microsoft.com/office/powerpoint/2010/main" val="37370190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Program Components</a:t>
            </a:r>
          </a:p>
        </p:txBody>
      </p:sp>
      <p:sp>
        <p:nvSpPr>
          <p:cNvPr id="3" name="Text Placeholder 2"/>
          <p:cNvSpPr>
            <a:spLocks noGrp="1"/>
          </p:cNvSpPr>
          <p:nvPr>
            <p:ph type="body" sz="quarter" idx="10"/>
          </p:nvPr>
        </p:nvSpPr>
        <p:spPr/>
        <p:txBody>
          <a:bodyPr>
            <a:normAutofit fontScale="70000" lnSpcReduction="20000"/>
          </a:bodyPr>
          <a:lstStyle/>
          <a:p>
            <a:r>
              <a:rPr lang="en-US" dirty="0"/>
              <a:t>“Live Events”</a:t>
            </a:r>
          </a:p>
          <a:p>
            <a:pPr lvl="1"/>
            <a:r>
              <a:rPr lang="en-US" dirty="0"/>
              <a:t>November Orientation</a:t>
            </a:r>
          </a:p>
          <a:p>
            <a:pPr lvl="1"/>
            <a:r>
              <a:rPr lang="en-US" dirty="0"/>
              <a:t>Early career professionals events and webinars</a:t>
            </a:r>
          </a:p>
          <a:p>
            <a:r>
              <a:rPr lang="en-US" dirty="0"/>
              <a:t>Tasks</a:t>
            </a:r>
          </a:p>
          <a:p>
            <a:pPr lvl="1"/>
            <a:r>
              <a:rPr lang="en-US" dirty="0"/>
              <a:t>Self-assessment</a:t>
            </a:r>
          </a:p>
          <a:p>
            <a:pPr lvl="1"/>
            <a:r>
              <a:rPr lang="en-US" dirty="0"/>
              <a:t>Goal-setting</a:t>
            </a:r>
          </a:p>
          <a:p>
            <a:pPr lvl="1"/>
            <a:r>
              <a:rPr lang="en-US" dirty="0"/>
              <a:t>Professional development navigation</a:t>
            </a:r>
          </a:p>
          <a:p>
            <a:pPr lvl="1"/>
            <a:r>
              <a:rPr lang="en-US" dirty="0"/>
              <a:t>Leadership values</a:t>
            </a:r>
          </a:p>
          <a:p>
            <a:pPr lvl="1"/>
            <a:r>
              <a:rPr lang="en-US" dirty="0"/>
              <a:t>Implementation intention</a:t>
            </a:r>
          </a:p>
          <a:p>
            <a:r>
              <a:rPr lang="en-US" dirty="0"/>
              <a:t>Activities</a:t>
            </a:r>
          </a:p>
          <a:p>
            <a:pPr lvl="1"/>
            <a:r>
              <a:rPr lang="en-US" dirty="0"/>
              <a:t>“Meet” between mentor and mentee monthly during the program</a:t>
            </a:r>
          </a:p>
          <a:p>
            <a:pPr lvl="2"/>
            <a:r>
              <a:rPr lang="en-US" dirty="0"/>
              <a:t>Strongly suggest first meeting is by phone or skype</a:t>
            </a:r>
          </a:p>
          <a:p>
            <a:pPr lvl="2"/>
            <a:r>
              <a:rPr lang="en-US" dirty="0"/>
              <a:t>Can also communicate by email, instant messenger, or skype</a:t>
            </a:r>
          </a:p>
          <a:p>
            <a:pPr lvl="1"/>
            <a:r>
              <a:rPr lang="en-US" dirty="0"/>
              <a:t>Newsletters will be sent monthly with activities and suggested discussion topics</a:t>
            </a:r>
          </a:p>
          <a:p>
            <a:pPr lvl="1"/>
            <a:r>
              <a:rPr lang="en-US" dirty="0"/>
              <a:t>Half way point check-in </a:t>
            </a:r>
          </a:p>
          <a:p>
            <a:pPr lvl="1"/>
            <a:r>
              <a:rPr lang="en-US" dirty="0"/>
              <a:t>Evaluation</a:t>
            </a:r>
          </a:p>
          <a:p>
            <a:pPr lvl="2"/>
            <a:r>
              <a:rPr lang="en-US" dirty="0"/>
              <a:t>Provide feedback for program improvement</a:t>
            </a:r>
          </a:p>
          <a:p>
            <a:endParaRPr lang="en-US" dirty="0"/>
          </a:p>
        </p:txBody>
      </p:sp>
    </p:spTree>
    <p:extLst>
      <p:ext uri="{BB962C8B-B14F-4D97-AF65-F5344CB8AC3E}">
        <p14:creationId xmlns:p14="http://schemas.microsoft.com/office/powerpoint/2010/main" val="3767475885"/>
      </p:ext>
    </p:extLst>
  </p:cSld>
  <p:clrMapOvr>
    <a:masterClrMapping/>
  </p:clrMapOvr>
</p:sld>
</file>

<file path=ppt/theme/theme1.xml><?xml version="1.0" encoding="utf-8"?>
<a:theme xmlns:a="http://schemas.openxmlformats.org/drawingml/2006/main" name="CSTE_Powerpoint_Template_final">
  <a:themeElements>
    <a:clrScheme name="CSTE">
      <a:dk1>
        <a:srgbClr val="585543"/>
      </a:dk1>
      <a:lt1>
        <a:sysClr val="window" lastClr="FFFFFF"/>
      </a:lt1>
      <a:dk2>
        <a:srgbClr val="1B3473"/>
      </a:dk2>
      <a:lt2>
        <a:srgbClr val="EEECE1"/>
      </a:lt2>
      <a:accent1>
        <a:srgbClr val="7DAED3"/>
      </a:accent1>
      <a:accent2>
        <a:srgbClr val="F5D232"/>
      </a:accent2>
      <a:accent3>
        <a:srgbClr val="C4C7C8"/>
      </a:accent3>
      <a:accent4>
        <a:srgbClr val="9D986D"/>
      </a:accent4>
      <a:accent5>
        <a:srgbClr val="858C93"/>
      </a:accent5>
      <a:accent6>
        <a:srgbClr val="639EC8"/>
      </a:accent6>
      <a:hlink>
        <a:srgbClr val="0000FF"/>
      </a:hlink>
      <a:folHlink>
        <a:srgbClr val="800080"/>
      </a:folHlink>
    </a:clrScheme>
    <a:fontScheme name="CSTE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68ED1792E99224CB17848CD351E4120" ma:contentTypeVersion="13" ma:contentTypeDescription="Create a new document." ma:contentTypeScope="" ma:versionID="6ce12fe98047d0e85f02d48800dd9710">
  <xsd:schema xmlns:xsd="http://www.w3.org/2001/XMLSchema" xmlns:xs="http://www.w3.org/2001/XMLSchema" xmlns:p="http://schemas.microsoft.com/office/2006/metadata/properties" xmlns:ns2="206786c1-b553-44ed-8e6e-7016581dbb1d" xmlns:ns3="a7eab1f9-45c2-453d-a007-d4d706ff88d0" targetNamespace="http://schemas.microsoft.com/office/2006/metadata/properties" ma:root="true" ma:fieldsID="e8a698cba8d284ee3dd2f877231dd904" ns2:_="" ns3:_="">
    <xsd:import namespace="206786c1-b553-44ed-8e6e-7016581dbb1d"/>
    <xsd:import namespace="a7eab1f9-45c2-453d-a007-d4d706ff88d0"/>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2:MediaServiceLocation" minOccurs="0"/>
                <xsd:element ref="ns3:SharedWithUsers" minOccurs="0"/>
                <xsd:element ref="ns3:SharedWithDetail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06786c1-b553-44ed-8e6e-7016581dbb1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a7eab1f9-45c2-453d-a007-d4d706ff88d0"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a7eab1f9-45c2-453d-a007-d4d706ff88d0">
      <UserInfo>
        <DisplayName>Megan Wigginton</DisplayName>
        <AccountId>5079</AccountId>
        <AccountType/>
      </UserInfo>
    </SharedWithUsers>
  </documentManagement>
</p:properties>
</file>

<file path=customXml/itemProps1.xml><?xml version="1.0" encoding="utf-8"?>
<ds:datastoreItem xmlns:ds="http://schemas.openxmlformats.org/officeDocument/2006/customXml" ds:itemID="{96E0B69A-35FF-4F13-92DB-8B9C9B6776B4}">
  <ds:schemaRefs>
    <ds:schemaRef ds:uri="http://schemas.microsoft.com/sharepoint/v3/contenttype/forms"/>
  </ds:schemaRefs>
</ds:datastoreItem>
</file>

<file path=customXml/itemProps2.xml><?xml version="1.0" encoding="utf-8"?>
<ds:datastoreItem xmlns:ds="http://schemas.openxmlformats.org/officeDocument/2006/customXml" ds:itemID="{BE5BA25D-FD6B-426A-B4EF-DF973EDBB00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06786c1-b553-44ed-8e6e-7016581dbb1d"/>
    <ds:schemaRef ds:uri="a7eab1f9-45c2-453d-a007-d4d706ff88d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6339D12-3A6A-418D-A62C-E9109936139F}">
  <ds:schemaRefs>
    <ds:schemaRef ds:uri="http://schemas.microsoft.com/office/2006/documentManagement/types"/>
    <ds:schemaRef ds:uri="http://purl.org/dc/terms/"/>
    <ds:schemaRef ds:uri="http://schemas.openxmlformats.org/package/2006/metadata/core-properties"/>
    <ds:schemaRef ds:uri="http://purl.org/dc/dcmitype/"/>
    <ds:schemaRef ds:uri="http://schemas.microsoft.com/office/infopath/2007/PartnerControls"/>
    <ds:schemaRef ds:uri="a7eab1f9-45c2-453d-a007-d4d706ff88d0"/>
    <ds:schemaRef ds:uri="http://purl.org/dc/elements/1.1/"/>
    <ds:schemaRef ds:uri="http://schemas.microsoft.com/office/2006/metadata/properties"/>
    <ds:schemaRef ds:uri="206786c1-b553-44ed-8e6e-7016581dbb1d"/>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701</TotalTime>
  <Words>6262</Words>
  <Application>Microsoft Office PowerPoint</Application>
  <PresentationFormat>On-screen Show (4:3)</PresentationFormat>
  <Paragraphs>524</Paragraphs>
  <Slides>43</Slides>
  <Notes>37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43</vt:i4>
      </vt:variant>
    </vt:vector>
  </HeadingPairs>
  <TitlesOfParts>
    <vt:vector size="50" baseType="lpstr">
      <vt:lpstr>Avenir LT 45 Book</vt:lpstr>
      <vt:lpstr>Calibri</vt:lpstr>
      <vt:lpstr>Avenir</vt:lpstr>
      <vt:lpstr>Arial</vt:lpstr>
      <vt:lpstr>Courier New</vt:lpstr>
      <vt:lpstr>Wingdings</vt:lpstr>
      <vt:lpstr>CSTE_Powerpoint_Template_final</vt:lpstr>
      <vt:lpstr>CSTE Mentorship Program Orientation</vt:lpstr>
      <vt:lpstr>CSTE Team</vt:lpstr>
      <vt:lpstr>Objectives</vt:lpstr>
      <vt:lpstr>Agenda</vt:lpstr>
      <vt:lpstr>PowerPoint Presentation</vt:lpstr>
      <vt:lpstr>Mentorship Program  Background</vt:lpstr>
      <vt:lpstr>Mentorship Program Structure</vt:lpstr>
      <vt:lpstr>Stages of Mentoring Relationships</vt:lpstr>
      <vt:lpstr>Program Components</vt:lpstr>
      <vt:lpstr>Self-Assessment</vt:lpstr>
      <vt:lpstr>Goal Setting</vt:lpstr>
      <vt:lpstr>Professional Development Navigation (GPSR)</vt:lpstr>
      <vt:lpstr>Values</vt:lpstr>
      <vt:lpstr>Implementation Intention</vt:lpstr>
      <vt:lpstr>PowerPoint Presentation</vt:lpstr>
      <vt:lpstr>Face-to-Face Mentoring</vt:lpstr>
      <vt:lpstr>Virtual Mentoring</vt:lpstr>
      <vt:lpstr>How to Mentor at a Distance</vt:lpstr>
      <vt:lpstr>Mentoring &amp; Coaching Skills</vt:lpstr>
      <vt:lpstr>PowerPoint Presentation</vt:lpstr>
      <vt:lpstr>Increase your awareness of yourself and others</vt:lpstr>
      <vt:lpstr>Get curious about the other person’s story</vt:lpstr>
      <vt:lpstr>Barriers to Effective Communication</vt:lpstr>
      <vt:lpstr>Listen for passion and potential</vt:lpstr>
      <vt:lpstr>Active Listening Strategies</vt:lpstr>
      <vt:lpstr>Share your own crystallized experience</vt:lpstr>
      <vt:lpstr>Discussion Topics</vt:lpstr>
      <vt:lpstr>Be aware of your own assumptions</vt:lpstr>
      <vt:lpstr>Basecamp</vt:lpstr>
      <vt:lpstr>PowerPoint Presentation</vt:lpstr>
      <vt:lpstr>PowerPoint Presentation</vt:lpstr>
      <vt:lpstr>PowerPoint Presentation</vt:lpstr>
      <vt:lpstr>PowerPoint Presentation</vt:lpstr>
      <vt:lpstr>PowerPoint Presentation</vt:lpstr>
      <vt:lpstr>PowerPoint Presentation</vt:lpstr>
      <vt:lpstr>Basecamp</vt:lpstr>
      <vt:lpstr>Basecamp</vt:lpstr>
      <vt:lpstr>Basecamp</vt:lpstr>
      <vt:lpstr>Address differences openly</vt:lpstr>
      <vt:lpstr>If things aren’t going as you expected, what do you do?</vt:lpstr>
      <vt:lpstr>FAQs</vt:lpstr>
      <vt:lpstr>Q &amp; A</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JPittman</dc:creator>
  <cp:lastModifiedBy>Sarah Auer</cp:lastModifiedBy>
  <cp:revision>354</cp:revision>
  <dcterms:created xsi:type="dcterms:W3CDTF">2015-07-30T19:14:16Z</dcterms:created>
  <dcterms:modified xsi:type="dcterms:W3CDTF">2021-11-17T18:35:41Z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0x010100968ED1792E99224CB17848CD351E4120</vt:lpwstr>
  </property>
</Properties>
</file>