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7" r:id="rId3"/>
    <p:sldId id="281" r:id="rId4"/>
    <p:sldId id="287" r:id="rId5"/>
    <p:sldId id="288" r:id="rId6"/>
    <p:sldId id="297" r:id="rId7"/>
    <p:sldId id="298" r:id="rId8"/>
    <p:sldId id="289" r:id="rId9"/>
    <p:sldId id="290" r:id="rId10"/>
    <p:sldId id="293" r:id="rId11"/>
    <p:sldId id="296" r:id="rId12"/>
    <p:sldId id="274" r:id="rId13"/>
    <p:sldId id="304" r:id="rId14"/>
    <p:sldId id="271" r:id="rId15"/>
    <p:sldId id="305" r:id="rId16"/>
    <p:sldId id="306" r:id="rId17"/>
    <p:sldId id="307" r:id="rId18"/>
    <p:sldId id="309" r:id="rId19"/>
    <p:sldId id="260" r:id="rId20"/>
    <p:sldId id="264" r:id="rId21"/>
    <p:sldId id="310" r:id="rId22"/>
    <p:sldId id="308" r:id="rId23"/>
    <p:sldId id="312" r:id="rId24"/>
    <p:sldId id="313" r:id="rId25"/>
    <p:sldId id="261" r:id="rId26"/>
    <p:sldId id="262" r:id="rId27"/>
    <p:sldId id="263" r:id="rId28"/>
    <p:sldId id="314" r:id="rId29"/>
    <p:sldId id="269" r:id="rId30"/>
    <p:sldId id="315" r:id="rId31"/>
    <p:sldId id="265" r:id="rId32"/>
    <p:sldId id="273" r:id="rId33"/>
    <p:sldId id="270" r:id="rId34"/>
    <p:sldId id="268" r:id="rId35"/>
    <p:sldId id="259" r:id="rId3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Geneva" pitchFamily="12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Geneva" pitchFamily="12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Geneva" pitchFamily="12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Geneva" pitchFamily="12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Geneva" pitchFamily="124" charset="-128"/>
        <a:cs typeface="+mn-cs"/>
      </a:defRPr>
    </a:lvl5pPr>
    <a:lvl6pPr marL="2286000" algn="l" defTabSz="914400" rtl="0" eaLnBrk="1" latinLnBrk="0" hangingPunct="1">
      <a:defRPr kern="1200">
        <a:solidFill>
          <a:schemeClr val="tx1"/>
        </a:solidFill>
        <a:latin typeface="Arial" panose="020B0604020202020204" pitchFamily="34" charset="0"/>
        <a:ea typeface="Geneva" pitchFamily="124" charset="-128"/>
        <a:cs typeface="+mn-cs"/>
      </a:defRPr>
    </a:lvl6pPr>
    <a:lvl7pPr marL="2743200" algn="l" defTabSz="914400" rtl="0" eaLnBrk="1" latinLnBrk="0" hangingPunct="1">
      <a:defRPr kern="1200">
        <a:solidFill>
          <a:schemeClr val="tx1"/>
        </a:solidFill>
        <a:latin typeface="Arial" panose="020B0604020202020204" pitchFamily="34" charset="0"/>
        <a:ea typeface="Geneva" pitchFamily="124" charset="-128"/>
        <a:cs typeface="+mn-cs"/>
      </a:defRPr>
    </a:lvl7pPr>
    <a:lvl8pPr marL="3200400" algn="l" defTabSz="914400" rtl="0" eaLnBrk="1" latinLnBrk="0" hangingPunct="1">
      <a:defRPr kern="1200">
        <a:solidFill>
          <a:schemeClr val="tx1"/>
        </a:solidFill>
        <a:latin typeface="Arial" panose="020B0604020202020204" pitchFamily="34" charset="0"/>
        <a:ea typeface="Geneva" pitchFamily="124" charset="-128"/>
        <a:cs typeface="+mn-cs"/>
      </a:defRPr>
    </a:lvl8pPr>
    <a:lvl9pPr marL="3657600" algn="l" defTabSz="914400" rtl="0" eaLnBrk="1" latinLnBrk="0" hangingPunct="1">
      <a:defRPr kern="1200">
        <a:solidFill>
          <a:schemeClr val="tx1"/>
        </a:solidFill>
        <a:latin typeface="Arial" panose="020B0604020202020204" pitchFamily="34" charset="0"/>
        <a:ea typeface="Geneva" pitchFamily="124" charset="-128"/>
        <a:cs typeface="+mn-cs"/>
      </a:defRPr>
    </a:lvl9pPr>
  </p:defaultTextStyle>
  <p:extLst>
    <p:ext uri="{EFAFB233-063F-42B5-8137-9DF3F51BA10A}">
      <p15:sldGuideLst xmlns:p15="http://schemas.microsoft.com/office/powerpoint/2012/main">
        <p15:guide id="1" orient="horz" pos="3888">
          <p15:clr>
            <a:srgbClr val="A4A3A4"/>
          </p15:clr>
        </p15:guide>
        <p15:guide id="2" pos="4320">
          <p15:clr>
            <a:srgbClr val="A4A3A4"/>
          </p15:clr>
        </p15:guide>
        <p15:guide id="3" pos="54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169"/>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2"/>
    <p:restoredTop sz="92393" autoAdjust="0"/>
  </p:normalViewPr>
  <p:slideViewPr>
    <p:cSldViewPr>
      <p:cViewPr varScale="1">
        <p:scale>
          <a:sx n="66" d="100"/>
          <a:sy n="66" d="100"/>
        </p:scale>
        <p:origin x="1506" y="78"/>
      </p:cViewPr>
      <p:guideLst>
        <p:guide orient="horz" pos="3888"/>
        <p:guide pos="4320"/>
        <p:guide pos="547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Los</a:t>
            </a:r>
            <a:r>
              <a:rPr lang="en-US" baseline="0" dirty="0"/>
              <a:t> Angeles County emPOWER Services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Services</c:v>
                </c:pt>
              </c:strCache>
            </c:strRef>
          </c:tx>
          <c:spPr>
            <a:solidFill>
              <a:srgbClr val="0070C0"/>
            </a:solidFill>
            <a:ln>
              <a:noFill/>
            </a:ln>
            <a:effectLst/>
          </c:spPr>
          <c:invertIfNegative val="0"/>
          <c:cat>
            <c:strRef>
              <c:f>Sheet1!$A$2:$A$6</c:f>
              <c:strCache>
                <c:ptCount val="5"/>
                <c:pt idx="0">
                  <c:v>Dialysis</c:v>
                </c:pt>
                <c:pt idx="1">
                  <c:v>Oxygen Services (Tanks)</c:v>
                </c:pt>
                <c:pt idx="2">
                  <c:v>Home Health</c:v>
                </c:pt>
                <c:pt idx="3">
                  <c:v>At-Home Hospice</c:v>
                </c:pt>
                <c:pt idx="4">
                  <c:v>All Power DME</c:v>
                </c:pt>
              </c:strCache>
            </c:strRef>
          </c:cat>
          <c:val>
            <c:numRef>
              <c:f>Sheet1!$B$2:$B$6</c:f>
              <c:numCache>
                <c:formatCode>#,##0</c:formatCode>
                <c:ptCount val="5"/>
                <c:pt idx="0">
                  <c:v>12005</c:v>
                </c:pt>
                <c:pt idx="1">
                  <c:v>15262</c:v>
                </c:pt>
                <c:pt idx="2" formatCode="General">
                  <c:v>49286</c:v>
                </c:pt>
                <c:pt idx="3" formatCode="General">
                  <c:v>9123</c:v>
                </c:pt>
                <c:pt idx="4" formatCode="General">
                  <c:v>47559</c:v>
                </c:pt>
              </c:numCache>
            </c:numRef>
          </c:val>
          <c:extLst>
            <c:ext xmlns:c16="http://schemas.microsoft.com/office/drawing/2014/chart" uri="{C3380CC4-5D6E-409C-BE32-E72D297353CC}">
              <c16:uniqueId val="{00000000-98A1-41AF-926C-3BC65138D9FF}"/>
            </c:ext>
          </c:extLst>
        </c:ser>
        <c:dLbls>
          <c:showLegendKey val="0"/>
          <c:showVal val="0"/>
          <c:showCatName val="0"/>
          <c:showSerName val="0"/>
          <c:showPercent val="0"/>
          <c:showBubbleSize val="0"/>
        </c:dLbls>
        <c:gapWidth val="219"/>
        <c:axId val="592889608"/>
        <c:axId val="592893384"/>
      </c:barChart>
      <c:catAx>
        <c:axId val="59288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893384"/>
        <c:crosses val="autoZero"/>
        <c:auto val="1"/>
        <c:lblAlgn val="ctr"/>
        <c:lblOffset val="100"/>
        <c:noMultiLvlLbl val="0"/>
      </c:catAx>
      <c:valAx>
        <c:axId val="592893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889608"/>
        <c:crosses val="autoZero"/>
        <c:crossBetween val="between"/>
      </c:valAx>
      <c:spPr>
        <a:noFill/>
        <a:ln>
          <a:noFill/>
        </a:ln>
        <a:effectLst/>
      </c:spPr>
    </c:plotArea>
    <c:plotVisOnly val="1"/>
    <c:dispBlanksAs val="gap"/>
    <c:showDLblsOverMax val="0"/>
  </c:chart>
  <c:spPr>
    <a:noFill/>
    <a:ln>
      <a:solidFill>
        <a:schemeClr val="accent1">
          <a:alpha val="89000"/>
        </a:schemeClr>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1" hangingPunct="1">
              <a:defRPr sz="1200" smtClean="0">
                <a:latin typeface="Arial" charset="0"/>
                <a:ea typeface="Geneva" charset="0"/>
              </a:defRPr>
            </a:lvl1pPr>
          </a:lstStyle>
          <a:p>
            <a:pPr>
              <a:defRPr/>
            </a:pPr>
            <a:endParaRPr lang="en-US" altLang="en-US" dirty="0"/>
          </a:p>
        </p:txBody>
      </p:sp>
      <p:sp>
        <p:nvSpPr>
          <p:cNvPr id="7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eaLnBrk="1" hangingPunct="1">
              <a:defRPr sz="1200" smtClean="0">
                <a:latin typeface="Arial" charset="0"/>
                <a:ea typeface="Geneva" charset="0"/>
              </a:defRPr>
            </a:lvl1pPr>
          </a:lstStyle>
          <a:p>
            <a:pPr>
              <a:defRPr/>
            </a:pPr>
            <a:endParaRPr lang="en-US" altLang="en-US" dirty="0"/>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xmlns="" val="1"/>
            </a:ext>
          </a:ex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eaLnBrk="1" hangingPunct="1">
              <a:defRPr sz="1200" smtClean="0">
                <a:latin typeface="Arial" charset="0"/>
                <a:ea typeface="Geneva" charset="0"/>
              </a:defRPr>
            </a:lvl1pPr>
          </a:lstStyle>
          <a:p>
            <a:pPr>
              <a:defRPr/>
            </a:pPr>
            <a:endParaRPr lang="en-US" altLang="en-US" dirty="0"/>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eaLnBrk="1" hangingPunct="1">
              <a:defRPr sz="1200" smtClean="0">
                <a:latin typeface="Arial" charset="0"/>
                <a:ea typeface="Geneva" charset="0"/>
              </a:defRPr>
            </a:lvl1pPr>
          </a:lstStyle>
          <a:p>
            <a:pPr>
              <a:defRPr/>
            </a:pPr>
            <a:fld id="{A665C6BA-B1CE-45F6-8723-677A752F7C8F}"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Geneva" charset="0"/>
        <a:cs typeface="Geneva" charset="0"/>
      </a:defRPr>
    </a:lvl1pPr>
    <a:lvl2pPr marL="457200" algn="l" rtl="0" eaLnBrk="0" fontAlgn="base" hangingPunct="0">
      <a:spcBef>
        <a:spcPct val="30000"/>
      </a:spcBef>
      <a:spcAft>
        <a:spcPct val="0"/>
      </a:spcAft>
      <a:defRPr sz="1200" kern="1200">
        <a:solidFill>
          <a:schemeClr val="tx1"/>
        </a:solidFill>
        <a:latin typeface="Arial" charset="0"/>
        <a:ea typeface="Geneva" charset="0"/>
        <a:cs typeface="+mn-cs"/>
      </a:defRPr>
    </a:lvl2pPr>
    <a:lvl3pPr marL="914400" algn="l" rtl="0" eaLnBrk="0" fontAlgn="base" hangingPunct="0">
      <a:spcBef>
        <a:spcPct val="30000"/>
      </a:spcBef>
      <a:spcAft>
        <a:spcPct val="0"/>
      </a:spcAft>
      <a:defRPr sz="1200" kern="1200">
        <a:solidFill>
          <a:schemeClr val="tx1"/>
        </a:solidFill>
        <a:latin typeface="Arial" charset="0"/>
        <a:ea typeface="Geneva"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Geneva"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Geneva"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a:extLst>
            <a:ext uri="{FAA26D3D-D897-4be2-8F04-BA451C77F1D7}">
              <ma14:placeholderFlag xmlns:ma14="http://schemas.microsoft.com/office/mac/drawingml/2011/main" xmlns="" val="1"/>
            </a:ext>
          </a:extLst>
        </p:spPr>
        <p:txBody>
          <a:bodyPr/>
          <a:lstStyle/>
          <a:p>
            <a:pPr>
              <a:defRPr/>
            </a:pPr>
            <a:fld id="{25120EA4-F2C1-4638-941D-81EE99A25822}" type="slidenum">
              <a:rPr lang="en-US" altLang="en-US"/>
              <a:pPr>
                <a:defRPr/>
              </a:pPr>
              <a:t>1</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DAE0CD-D28B-7943-AABC-BE60ED5BE82C}" type="slidenum">
              <a:rPr lang="en-US" smtClean="0"/>
              <a:t>5</a:t>
            </a:fld>
            <a:endParaRPr lang="en-US" dirty="0"/>
          </a:p>
        </p:txBody>
      </p:sp>
    </p:spTree>
    <p:extLst>
      <p:ext uri="{BB962C8B-B14F-4D97-AF65-F5344CB8AC3E}">
        <p14:creationId xmlns:p14="http://schemas.microsoft.com/office/powerpoint/2010/main" val="2056335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DAE0CD-D28B-7943-AABC-BE60ED5BE82C}" type="slidenum">
              <a:rPr lang="en-US" smtClean="0"/>
              <a:t>6</a:t>
            </a:fld>
            <a:endParaRPr lang="en-US" dirty="0"/>
          </a:p>
        </p:txBody>
      </p:sp>
    </p:spTree>
    <p:extLst>
      <p:ext uri="{BB962C8B-B14F-4D97-AF65-F5344CB8AC3E}">
        <p14:creationId xmlns:p14="http://schemas.microsoft.com/office/powerpoint/2010/main" val="2144226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-83 school districts</a:t>
            </a:r>
          </a:p>
          <a:p>
            <a:r>
              <a:rPr lang="en-US" dirty="0"/>
              <a:t>-100+ special districts/agencies</a:t>
            </a:r>
          </a:p>
          <a:p>
            <a:r>
              <a:rPr lang="en-US" dirty="0"/>
              <a:t>-60+ law/fire agencies</a:t>
            </a:r>
          </a:p>
        </p:txBody>
      </p:sp>
      <p:sp>
        <p:nvSpPr>
          <p:cNvPr id="4" name="Slide Number Placeholder 3"/>
          <p:cNvSpPr>
            <a:spLocks noGrp="1"/>
          </p:cNvSpPr>
          <p:nvPr>
            <p:ph type="sldNum" sz="quarter" idx="5"/>
          </p:nvPr>
        </p:nvSpPr>
        <p:spPr/>
        <p:txBody>
          <a:bodyPr/>
          <a:lstStyle/>
          <a:p>
            <a:fld id="{F6DAE0CD-D28B-7943-AABC-BE60ED5BE82C}" type="slidenum">
              <a:rPr lang="en-US" smtClean="0"/>
              <a:t>13</a:t>
            </a:fld>
            <a:endParaRPr lang="en-US" dirty="0"/>
          </a:p>
        </p:txBody>
      </p:sp>
    </p:spTree>
    <p:extLst>
      <p:ext uri="{BB962C8B-B14F-4D97-AF65-F5344CB8AC3E}">
        <p14:creationId xmlns:p14="http://schemas.microsoft.com/office/powerpoint/2010/main" val="300442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665C6BA-B1CE-45F6-8723-677A752F7C8F}" type="slidenum">
              <a:rPr lang="en-US" altLang="en-US" smtClean="0"/>
              <a:pPr>
                <a:defRPr/>
              </a:pPr>
              <a:t>15</a:t>
            </a:fld>
            <a:endParaRPr lang="en-US" altLang="en-US" dirty="0"/>
          </a:p>
        </p:txBody>
      </p:sp>
    </p:spTree>
    <p:extLst>
      <p:ext uri="{BB962C8B-B14F-4D97-AF65-F5344CB8AC3E}">
        <p14:creationId xmlns:p14="http://schemas.microsoft.com/office/powerpoint/2010/main" val="4042732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665C6BA-B1CE-45F6-8723-677A752F7C8F}" type="slidenum">
              <a:rPr lang="en-US" altLang="en-US" smtClean="0"/>
              <a:pPr>
                <a:defRPr/>
              </a:pPr>
              <a:t>19</a:t>
            </a:fld>
            <a:endParaRPr lang="en-US" altLang="en-US" dirty="0"/>
          </a:p>
        </p:txBody>
      </p:sp>
    </p:spTree>
    <p:extLst>
      <p:ext uri="{BB962C8B-B14F-4D97-AF65-F5344CB8AC3E}">
        <p14:creationId xmlns:p14="http://schemas.microsoft.com/office/powerpoint/2010/main" val="191739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665C6BA-B1CE-45F6-8723-677A752F7C8F}" type="slidenum">
              <a:rPr lang="en-US" altLang="en-US" smtClean="0"/>
              <a:pPr>
                <a:defRPr/>
              </a:pPr>
              <a:t>20</a:t>
            </a:fld>
            <a:endParaRPr lang="en-US" altLang="en-US" dirty="0"/>
          </a:p>
        </p:txBody>
      </p:sp>
    </p:spTree>
    <p:extLst>
      <p:ext uri="{BB962C8B-B14F-4D97-AF65-F5344CB8AC3E}">
        <p14:creationId xmlns:p14="http://schemas.microsoft.com/office/powerpoint/2010/main" val="1114652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B978F7E-232F-4F2D-B466-FD0D19B72B9C}" type="slidenum">
              <a:rPr lang="en-US" altLang="en-US"/>
              <a:pPr>
                <a:defRPr/>
              </a:pPr>
              <a:t>‹#›</a:t>
            </a:fld>
            <a:endParaRPr lang="en-US" altLang="en-US" dirty="0"/>
          </a:p>
        </p:txBody>
      </p:sp>
    </p:spTree>
    <p:extLst>
      <p:ext uri="{BB962C8B-B14F-4D97-AF65-F5344CB8AC3E}">
        <p14:creationId xmlns:p14="http://schemas.microsoft.com/office/powerpoint/2010/main" val="474976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424B2D9-C889-40D4-84A0-7D13F390EBBC}" type="slidenum">
              <a:rPr lang="en-US" altLang="en-US"/>
              <a:pPr>
                <a:defRPr/>
              </a:pPr>
              <a:t>‹#›</a:t>
            </a:fld>
            <a:endParaRPr lang="en-US" altLang="en-US" dirty="0"/>
          </a:p>
        </p:txBody>
      </p:sp>
    </p:spTree>
    <p:extLst>
      <p:ext uri="{BB962C8B-B14F-4D97-AF65-F5344CB8AC3E}">
        <p14:creationId xmlns:p14="http://schemas.microsoft.com/office/powerpoint/2010/main" val="1754896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8EC6F43-6A2A-42AD-AB82-AFB7757A19AE}" type="slidenum">
              <a:rPr lang="en-US" altLang="en-US"/>
              <a:pPr>
                <a:defRPr/>
              </a:pPr>
              <a:t>‹#›</a:t>
            </a:fld>
            <a:endParaRPr lang="en-US" altLang="en-US" dirty="0"/>
          </a:p>
        </p:txBody>
      </p:sp>
    </p:spTree>
    <p:extLst>
      <p:ext uri="{BB962C8B-B14F-4D97-AF65-F5344CB8AC3E}">
        <p14:creationId xmlns:p14="http://schemas.microsoft.com/office/powerpoint/2010/main" val="4125521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4460F11-6DE2-44EF-BE32-C6406093DD6E}" type="slidenum">
              <a:rPr lang="en-US" altLang="en-US"/>
              <a:pPr>
                <a:defRPr/>
              </a:pPr>
              <a:t>‹#›</a:t>
            </a:fld>
            <a:endParaRPr lang="en-US" altLang="en-US" dirty="0"/>
          </a:p>
        </p:txBody>
      </p:sp>
    </p:spTree>
    <p:extLst>
      <p:ext uri="{BB962C8B-B14F-4D97-AF65-F5344CB8AC3E}">
        <p14:creationId xmlns:p14="http://schemas.microsoft.com/office/powerpoint/2010/main" val="509419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AF08AE41-EF80-4442-B2E7-763A1895A8BA}" type="slidenum">
              <a:rPr lang="en-US" altLang="en-US"/>
              <a:pPr>
                <a:defRPr/>
              </a:pPr>
              <a:t>‹#›</a:t>
            </a:fld>
            <a:endParaRPr lang="en-US" altLang="en-US" dirty="0"/>
          </a:p>
        </p:txBody>
      </p:sp>
    </p:spTree>
    <p:extLst>
      <p:ext uri="{BB962C8B-B14F-4D97-AF65-F5344CB8AC3E}">
        <p14:creationId xmlns:p14="http://schemas.microsoft.com/office/powerpoint/2010/main" val="2114706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5BB87AE8-148C-4D68-92C1-B567F7B520E1}" type="slidenum">
              <a:rPr lang="en-US" altLang="en-US"/>
              <a:pPr>
                <a:defRPr/>
              </a:pPr>
              <a:t>‹#›</a:t>
            </a:fld>
            <a:endParaRPr lang="en-US" altLang="en-US" dirty="0"/>
          </a:p>
        </p:txBody>
      </p:sp>
    </p:spTree>
    <p:extLst>
      <p:ext uri="{BB962C8B-B14F-4D97-AF65-F5344CB8AC3E}">
        <p14:creationId xmlns:p14="http://schemas.microsoft.com/office/powerpoint/2010/main" val="419534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58F1F24-107D-47A0-8479-0BFB10C0BD25}" type="slidenum">
              <a:rPr lang="en-US" altLang="en-US"/>
              <a:pPr>
                <a:defRPr/>
              </a:pPr>
              <a:t>‹#›</a:t>
            </a:fld>
            <a:endParaRPr lang="en-US" altLang="en-US" dirty="0"/>
          </a:p>
        </p:txBody>
      </p:sp>
    </p:spTree>
    <p:extLst>
      <p:ext uri="{BB962C8B-B14F-4D97-AF65-F5344CB8AC3E}">
        <p14:creationId xmlns:p14="http://schemas.microsoft.com/office/powerpoint/2010/main" val="156556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962B699-4249-4F80-B7AA-B931A39AB5D1}" type="slidenum">
              <a:rPr lang="en-US" altLang="en-US"/>
              <a:pPr>
                <a:defRPr/>
              </a:pPr>
              <a:t>‹#›</a:t>
            </a:fld>
            <a:endParaRPr lang="en-US" altLang="en-US" dirty="0"/>
          </a:p>
        </p:txBody>
      </p:sp>
    </p:spTree>
    <p:extLst>
      <p:ext uri="{BB962C8B-B14F-4D97-AF65-F5344CB8AC3E}">
        <p14:creationId xmlns:p14="http://schemas.microsoft.com/office/powerpoint/2010/main" val="4115271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36F239B-E4BB-415E-9A9E-9E20FF4A50EE}" type="slidenum">
              <a:rPr lang="en-US" altLang="en-US"/>
              <a:pPr>
                <a:defRPr/>
              </a:pPr>
              <a:t>‹#›</a:t>
            </a:fld>
            <a:endParaRPr lang="en-US" altLang="en-US" dirty="0"/>
          </a:p>
        </p:txBody>
      </p:sp>
    </p:spTree>
    <p:extLst>
      <p:ext uri="{BB962C8B-B14F-4D97-AF65-F5344CB8AC3E}">
        <p14:creationId xmlns:p14="http://schemas.microsoft.com/office/powerpoint/2010/main" val="1886194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6FCAA96-E201-4F72-B21B-5210B3C1F4C4}" type="slidenum">
              <a:rPr lang="en-US" altLang="en-US"/>
              <a:pPr>
                <a:defRPr/>
              </a:pPr>
              <a:t>‹#›</a:t>
            </a:fld>
            <a:endParaRPr lang="en-US" altLang="en-US" dirty="0"/>
          </a:p>
        </p:txBody>
      </p:sp>
    </p:spTree>
    <p:extLst>
      <p:ext uri="{BB962C8B-B14F-4D97-AF65-F5344CB8AC3E}">
        <p14:creationId xmlns:p14="http://schemas.microsoft.com/office/powerpoint/2010/main" val="657968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CDBDF4C-4123-4394-9FC1-EF23A75CDF4B}" type="slidenum">
              <a:rPr lang="en-US" altLang="en-US"/>
              <a:pPr>
                <a:defRPr/>
              </a:pPr>
              <a:t>‹#›</a:t>
            </a:fld>
            <a:endParaRPr lang="en-US" altLang="en-US" dirty="0"/>
          </a:p>
        </p:txBody>
      </p:sp>
    </p:spTree>
    <p:extLst>
      <p:ext uri="{BB962C8B-B14F-4D97-AF65-F5344CB8AC3E}">
        <p14:creationId xmlns:p14="http://schemas.microsoft.com/office/powerpoint/2010/main" val="492464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190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F114C2-7739-024A-AAE4-333F8728754D}" type="datetime1">
              <a:rPr lang="en-US" smtClean="0"/>
              <a:t>5/4/2022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111FA1-5AF9-0647-B31D-D6250D4530A3}" type="slidenum">
              <a:rPr lang="en-US" smtClean="0"/>
              <a:t>‹#›</a:t>
            </a:fld>
            <a:endParaRPr lang="en-US" dirty="0"/>
          </a:p>
        </p:txBody>
      </p:sp>
      <p:sp>
        <p:nvSpPr>
          <p:cNvPr id="8" name="Text Placeholder 7"/>
          <p:cNvSpPr>
            <a:spLocks noGrp="1"/>
          </p:cNvSpPr>
          <p:nvPr>
            <p:ph type="body" sz="quarter" idx="13" hasCustomPrompt="1"/>
          </p:nvPr>
        </p:nvSpPr>
        <p:spPr>
          <a:xfrm>
            <a:off x="457200" y="5791200"/>
            <a:ext cx="7454900" cy="565150"/>
          </a:xfrm>
        </p:spPr>
        <p:txBody>
          <a:bodyPr/>
          <a:lstStyle>
            <a:lvl1pPr marL="91440" indent="-91440">
              <a:lnSpc>
                <a:spcPts val="900"/>
              </a:lnSpc>
              <a:spcBef>
                <a:spcPts val="0"/>
              </a:spcBef>
              <a:spcAft>
                <a:spcPts val="100"/>
              </a:spcAft>
              <a:buClr>
                <a:schemeClr val="tx1"/>
              </a:buClr>
              <a:buFont typeface="+mj-lt"/>
              <a:buAutoNum type="arabicPeriod"/>
              <a:defRPr sz="900" baseline="0"/>
            </a:lvl1pPr>
          </a:lstStyle>
          <a:p>
            <a:pPr lvl="0"/>
            <a:r>
              <a:rPr lang="en-US" dirty="0"/>
              <a:t>Click to edit Master footnote</a:t>
            </a:r>
          </a:p>
        </p:txBody>
      </p:sp>
    </p:spTree>
    <p:extLst>
      <p:ext uri="{BB962C8B-B14F-4D97-AF65-F5344CB8AC3E}">
        <p14:creationId xmlns:p14="http://schemas.microsoft.com/office/powerpoint/2010/main" val="1507006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190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F114C2-7739-024A-AAE4-333F8728754D}" type="datetime1">
              <a:rPr lang="en-US" smtClean="0"/>
              <a:t>5/4/2022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111FA1-5AF9-0647-B31D-D6250D4530A3}" type="slidenum">
              <a:rPr lang="en-US" smtClean="0"/>
              <a:t>‹#›</a:t>
            </a:fld>
            <a:endParaRPr lang="en-US" dirty="0"/>
          </a:p>
        </p:txBody>
      </p:sp>
      <p:sp>
        <p:nvSpPr>
          <p:cNvPr id="8" name="Text Placeholder 7"/>
          <p:cNvSpPr>
            <a:spLocks noGrp="1"/>
          </p:cNvSpPr>
          <p:nvPr>
            <p:ph type="body" sz="quarter" idx="13" hasCustomPrompt="1"/>
          </p:nvPr>
        </p:nvSpPr>
        <p:spPr>
          <a:xfrm>
            <a:off x="457200" y="5791200"/>
            <a:ext cx="7454900" cy="565150"/>
          </a:xfrm>
        </p:spPr>
        <p:txBody>
          <a:bodyPr/>
          <a:lstStyle>
            <a:lvl1pPr marL="91440" indent="-91440">
              <a:lnSpc>
                <a:spcPts val="900"/>
              </a:lnSpc>
              <a:spcBef>
                <a:spcPts val="0"/>
              </a:spcBef>
              <a:spcAft>
                <a:spcPts val="100"/>
              </a:spcAft>
              <a:buClr>
                <a:schemeClr val="tx1"/>
              </a:buClr>
              <a:buFont typeface="+mj-lt"/>
              <a:buAutoNum type="arabicPeriod"/>
              <a:defRPr sz="900" baseline="0"/>
            </a:lvl1pPr>
          </a:lstStyle>
          <a:p>
            <a:pPr lvl="0"/>
            <a:r>
              <a:rPr lang="en-US" dirty="0"/>
              <a:t>Click to edit Master footnote</a:t>
            </a:r>
          </a:p>
        </p:txBody>
      </p:sp>
    </p:spTree>
    <p:extLst>
      <p:ext uri="{BB962C8B-B14F-4D97-AF65-F5344CB8AC3E}">
        <p14:creationId xmlns:p14="http://schemas.microsoft.com/office/powerpoint/2010/main" val="3398233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190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F114C2-7739-024A-AAE4-333F8728754D}" type="datetime1">
              <a:rPr lang="en-US" smtClean="0"/>
              <a:t>5/4/2022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111FA1-5AF9-0647-B31D-D6250D4530A3}" type="slidenum">
              <a:rPr lang="en-US" smtClean="0"/>
              <a:t>‹#›</a:t>
            </a:fld>
            <a:endParaRPr lang="en-US" dirty="0"/>
          </a:p>
        </p:txBody>
      </p:sp>
      <p:sp>
        <p:nvSpPr>
          <p:cNvPr id="8" name="Text Placeholder 7"/>
          <p:cNvSpPr>
            <a:spLocks noGrp="1"/>
          </p:cNvSpPr>
          <p:nvPr>
            <p:ph type="body" sz="quarter" idx="13" hasCustomPrompt="1"/>
          </p:nvPr>
        </p:nvSpPr>
        <p:spPr>
          <a:xfrm>
            <a:off x="457200" y="5791200"/>
            <a:ext cx="7454900" cy="565150"/>
          </a:xfrm>
        </p:spPr>
        <p:txBody>
          <a:bodyPr/>
          <a:lstStyle>
            <a:lvl1pPr marL="91440" indent="-91440">
              <a:lnSpc>
                <a:spcPts val="900"/>
              </a:lnSpc>
              <a:spcBef>
                <a:spcPts val="0"/>
              </a:spcBef>
              <a:spcAft>
                <a:spcPts val="100"/>
              </a:spcAft>
              <a:buClr>
                <a:schemeClr val="tx1"/>
              </a:buClr>
              <a:buFont typeface="+mj-lt"/>
              <a:buAutoNum type="arabicPeriod"/>
              <a:defRPr sz="900" baseline="0"/>
            </a:lvl1pPr>
          </a:lstStyle>
          <a:p>
            <a:pPr lvl="0"/>
            <a:r>
              <a:rPr lang="en-US" dirty="0"/>
              <a:t>Click to edit Master footnote</a:t>
            </a:r>
          </a:p>
        </p:txBody>
      </p:sp>
    </p:spTree>
    <p:extLst>
      <p:ext uri="{BB962C8B-B14F-4D97-AF65-F5344CB8AC3E}">
        <p14:creationId xmlns:p14="http://schemas.microsoft.com/office/powerpoint/2010/main" val="693832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190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F114C2-7739-024A-AAE4-333F8728754D}" type="datetime1">
              <a:rPr lang="en-US" smtClean="0"/>
              <a:t>5/4/2022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111FA1-5AF9-0647-B31D-D6250D4530A3}" type="slidenum">
              <a:rPr lang="en-US" smtClean="0"/>
              <a:t>‹#›</a:t>
            </a:fld>
            <a:endParaRPr lang="en-US" dirty="0"/>
          </a:p>
        </p:txBody>
      </p:sp>
      <p:sp>
        <p:nvSpPr>
          <p:cNvPr id="8" name="Text Placeholder 7"/>
          <p:cNvSpPr>
            <a:spLocks noGrp="1"/>
          </p:cNvSpPr>
          <p:nvPr>
            <p:ph type="body" sz="quarter" idx="13" hasCustomPrompt="1"/>
          </p:nvPr>
        </p:nvSpPr>
        <p:spPr>
          <a:xfrm>
            <a:off x="457200" y="5791200"/>
            <a:ext cx="7454900" cy="565150"/>
          </a:xfrm>
        </p:spPr>
        <p:txBody>
          <a:bodyPr/>
          <a:lstStyle>
            <a:lvl1pPr marL="91440" indent="-91440">
              <a:lnSpc>
                <a:spcPts val="900"/>
              </a:lnSpc>
              <a:spcBef>
                <a:spcPts val="0"/>
              </a:spcBef>
              <a:spcAft>
                <a:spcPts val="100"/>
              </a:spcAft>
              <a:buClr>
                <a:schemeClr val="tx1"/>
              </a:buClr>
              <a:buFont typeface="+mj-lt"/>
              <a:buAutoNum type="arabicPeriod"/>
              <a:defRPr sz="900" baseline="0"/>
            </a:lvl1pPr>
          </a:lstStyle>
          <a:p>
            <a:pPr lvl="0"/>
            <a:r>
              <a:rPr lang="en-US" dirty="0"/>
              <a:t>Click to edit Master footnote</a:t>
            </a:r>
          </a:p>
        </p:txBody>
      </p:sp>
    </p:spTree>
    <p:extLst>
      <p:ext uri="{BB962C8B-B14F-4D97-AF65-F5344CB8AC3E}">
        <p14:creationId xmlns:p14="http://schemas.microsoft.com/office/powerpoint/2010/main" val="562521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94382"/>
            <a:ext cx="3968496" cy="63976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34144"/>
            <a:ext cx="3968496" cy="3951288"/>
          </a:xfrm>
        </p:spPr>
        <p:txBody>
          <a:bodyPr/>
          <a:lstStyle>
            <a:lvl1pPr marL="164592" indent="-201168">
              <a:defRPr sz="2200"/>
            </a:lvl1pPr>
            <a:lvl2pPr marL="530352" indent="-256032">
              <a:defRPr sz="2000"/>
            </a:lvl2pPr>
            <a:lvl3pPr marL="713232" indent="-182880">
              <a:defRPr sz="1800"/>
            </a:lvl3pPr>
            <a:lvl4pPr marL="960120">
              <a:defRPr sz="1600"/>
            </a:lvl4pPr>
            <a:lvl5pPr marL="1188720">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9325" y="1594382"/>
            <a:ext cx="3968496" cy="63976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9325" y="2234144"/>
            <a:ext cx="3968496" cy="3951288"/>
          </a:xfrm>
        </p:spPr>
        <p:txBody>
          <a:bodyPr/>
          <a:lstStyle>
            <a:lvl1pPr indent="-201168">
              <a:defRPr sz="2200"/>
            </a:lvl1pPr>
            <a:lvl2pPr marL="530352" indent="-256032">
              <a:defRPr sz="2000"/>
            </a:lvl2pPr>
            <a:lvl3pPr marL="713232" indent="-182880">
              <a:defRPr sz="1800"/>
            </a:lvl3pPr>
            <a:lvl4pPr marL="960120">
              <a:defRPr sz="1600"/>
            </a:lvl4pPr>
            <a:lvl5pPr marL="1188720">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E15B0A-E3F8-2B42-AC0F-4B63D233AF15}" type="datetime1">
              <a:rPr lang="en-US" smtClean="0"/>
              <a:t>5/4/2022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3111FA1-5AF9-0647-B31D-D6250D4530A3}" type="slidenum">
              <a:rPr lang="en-US" smtClean="0"/>
              <a:t>‹#›</a:t>
            </a:fld>
            <a:endParaRPr lang="en-US" dirty="0"/>
          </a:p>
        </p:txBody>
      </p:sp>
      <p:sp>
        <p:nvSpPr>
          <p:cNvPr id="10" name="Text Placeholder 7"/>
          <p:cNvSpPr>
            <a:spLocks noGrp="1"/>
          </p:cNvSpPr>
          <p:nvPr>
            <p:ph type="body" sz="quarter" idx="13" hasCustomPrompt="1"/>
          </p:nvPr>
        </p:nvSpPr>
        <p:spPr>
          <a:xfrm>
            <a:off x="457200" y="5791200"/>
            <a:ext cx="7454900" cy="565150"/>
          </a:xfrm>
        </p:spPr>
        <p:txBody>
          <a:bodyPr/>
          <a:lstStyle>
            <a:lvl1pPr marL="91440" indent="-91440">
              <a:lnSpc>
                <a:spcPts val="900"/>
              </a:lnSpc>
              <a:spcBef>
                <a:spcPts val="0"/>
              </a:spcBef>
              <a:spcAft>
                <a:spcPts val="100"/>
              </a:spcAft>
              <a:buClr>
                <a:schemeClr val="tx1"/>
              </a:buClr>
              <a:buFont typeface="+mj-lt"/>
              <a:buAutoNum type="arabicPeriod"/>
              <a:defRPr sz="900" baseline="0"/>
            </a:lvl1pPr>
          </a:lstStyle>
          <a:p>
            <a:pPr lvl="0"/>
            <a:r>
              <a:rPr lang="en-US" dirty="0"/>
              <a:t>Click to edit Master footnote</a:t>
            </a:r>
          </a:p>
        </p:txBody>
      </p:sp>
    </p:spTree>
    <p:extLst>
      <p:ext uri="{BB962C8B-B14F-4D97-AF65-F5344CB8AC3E}">
        <p14:creationId xmlns:p14="http://schemas.microsoft.com/office/powerpoint/2010/main" val="3533474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94382"/>
            <a:ext cx="3968496" cy="63976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34144"/>
            <a:ext cx="3968496" cy="3951288"/>
          </a:xfrm>
        </p:spPr>
        <p:txBody>
          <a:bodyPr/>
          <a:lstStyle>
            <a:lvl1pPr marL="164592" indent="-201168">
              <a:defRPr sz="2200"/>
            </a:lvl1pPr>
            <a:lvl2pPr marL="530352" indent="-256032">
              <a:defRPr sz="2000"/>
            </a:lvl2pPr>
            <a:lvl3pPr marL="713232" indent="-182880">
              <a:defRPr sz="1800"/>
            </a:lvl3pPr>
            <a:lvl4pPr marL="960120">
              <a:defRPr sz="1600"/>
            </a:lvl4pPr>
            <a:lvl5pPr marL="1188720">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9325" y="1594382"/>
            <a:ext cx="3968496" cy="63976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9325" y="2234144"/>
            <a:ext cx="3968496" cy="3951288"/>
          </a:xfrm>
        </p:spPr>
        <p:txBody>
          <a:bodyPr/>
          <a:lstStyle>
            <a:lvl1pPr indent="-201168">
              <a:defRPr sz="2200"/>
            </a:lvl1pPr>
            <a:lvl2pPr marL="530352" indent="-256032">
              <a:defRPr sz="2000"/>
            </a:lvl2pPr>
            <a:lvl3pPr marL="713232" indent="-182880">
              <a:defRPr sz="1800"/>
            </a:lvl3pPr>
            <a:lvl4pPr marL="960120">
              <a:defRPr sz="1600"/>
            </a:lvl4pPr>
            <a:lvl5pPr marL="1188720">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E15B0A-E3F8-2B42-AC0F-4B63D233AF15}" type="datetime1">
              <a:rPr lang="en-US" smtClean="0"/>
              <a:t>5/4/2022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3111FA1-5AF9-0647-B31D-D6250D4530A3}" type="slidenum">
              <a:rPr lang="en-US" smtClean="0"/>
              <a:t>‹#›</a:t>
            </a:fld>
            <a:endParaRPr lang="en-US" dirty="0"/>
          </a:p>
        </p:txBody>
      </p:sp>
      <p:sp>
        <p:nvSpPr>
          <p:cNvPr id="10" name="Text Placeholder 7"/>
          <p:cNvSpPr>
            <a:spLocks noGrp="1"/>
          </p:cNvSpPr>
          <p:nvPr>
            <p:ph type="body" sz="quarter" idx="13" hasCustomPrompt="1"/>
          </p:nvPr>
        </p:nvSpPr>
        <p:spPr>
          <a:xfrm>
            <a:off x="457200" y="5791200"/>
            <a:ext cx="7454900" cy="565150"/>
          </a:xfrm>
        </p:spPr>
        <p:txBody>
          <a:bodyPr/>
          <a:lstStyle>
            <a:lvl1pPr marL="91440" indent="-91440">
              <a:lnSpc>
                <a:spcPts val="900"/>
              </a:lnSpc>
              <a:spcBef>
                <a:spcPts val="0"/>
              </a:spcBef>
              <a:spcAft>
                <a:spcPts val="100"/>
              </a:spcAft>
              <a:buClr>
                <a:schemeClr val="tx1"/>
              </a:buClr>
              <a:buFont typeface="+mj-lt"/>
              <a:buAutoNum type="arabicPeriod"/>
              <a:defRPr sz="900" baseline="0"/>
            </a:lvl1pPr>
          </a:lstStyle>
          <a:p>
            <a:pPr lvl="0"/>
            <a:r>
              <a:rPr lang="en-US" dirty="0"/>
              <a:t>Click to edit Master footnote</a:t>
            </a:r>
          </a:p>
        </p:txBody>
      </p:sp>
    </p:spTree>
    <p:extLst>
      <p:ext uri="{BB962C8B-B14F-4D97-AF65-F5344CB8AC3E}">
        <p14:creationId xmlns:p14="http://schemas.microsoft.com/office/powerpoint/2010/main" val="42400126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94382"/>
            <a:ext cx="3968496" cy="63976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34144"/>
            <a:ext cx="3968496" cy="3951288"/>
          </a:xfrm>
        </p:spPr>
        <p:txBody>
          <a:bodyPr/>
          <a:lstStyle>
            <a:lvl1pPr marL="164592" indent="-201168">
              <a:defRPr sz="2200"/>
            </a:lvl1pPr>
            <a:lvl2pPr marL="530352" indent="-256032">
              <a:defRPr sz="2000"/>
            </a:lvl2pPr>
            <a:lvl3pPr marL="713232" indent="-182880">
              <a:defRPr sz="1800"/>
            </a:lvl3pPr>
            <a:lvl4pPr marL="960120">
              <a:defRPr sz="1600"/>
            </a:lvl4pPr>
            <a:lvl5pPr marL="1188720">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9325" y="1594382"/>
            <a:ext cx="3968496" cy="63976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9325" y="2234144"/>
            <a:ext cx="3968496" cy="3951288"/>
          </a:xfrm>
        </p:spPr>
        <p:txBody>
          <a:bodyPr/>
          <a:lstStyle>
            <a:lvl1pPr indent="-201168">
              <a:defRPr sz="2200"/>
            </a:lvl1pPr>
            <a:lvl2pPr marL="530352" indent="-256032">
              <a:defRPr sz="2000"/>
            </a:lvl2pPr>
            <a:lvl3pPr marL="713232" indent="-182880">
              <a:defRPr sz="1800"/>
            </a:lvl3pPr>
            <a:lvl4pPr marL="960120">
              <a:defRPr sz="1600"/>
            </a:lvl4pPr>
            <a:lvl5pPr marL="1188720">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E15B0A-E3F8-2B42-AC0F-4B63D233AF15}" type="datetime1">
              <a:rPr lang="en-US" smtClean="0"/>
              <a:t>5/4/2022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3111FA1-5AF9-0647-B31D-D6250D4530A3}" type="slidenum">
              <a:rPr lang="en-US" smtClean="0"/>
              <a:t>‹#›</a:t>
            </a:fld>
            <a:endParaRPr lang="en-US" dirty="0"/>
          </a:p>
        </p:txBody>
      </p:sp>
      <p:sp>
        <p:nvSpPr>
          <p:cNvPr id="10" name="Text Placeholder 7"/>
          <p:cNvSpPr>
            <a:spLocks noGrp="1"/>
          </p:cNvSpPr>
          <p:nvPr>
            <p:ph type="body" sz="quarter" idx="13" hasCustomPrompt="1"/>
          </p:nvPr>
        </p:nvSpPr>
        <p:spPr>
          <a:xfrm>
            <a:off x="457200" y="5791200"/>
            <a:ext cx="7454900" cy="565150"/>
          </a:xfrm>
        </p:spPr>
        <p:txBody>
          <a:bodyPr/>
          <a:lstStyle>
            <a:lvl1pPr marL="91440" indent="-91440">
              <a:lnSpc>
                <a:spcPts val="900"/>
              </a:lnSpc>
              <a:spcBef>
                <a:spcPts val="0"/>
              </a:spcBef>
              <a:spcAft>
                <a:spcPts val="100"/>
              </a:spcAft>
              <a:buClr>
                <a:schemeClr val="tx1"/>
              </a:buClr>
              <a:buFont typeface="+mj-lt"/>
              <a:buAutoNum type="arabicPeriod"/>
              <a:defRPr sz="900" baseline="0"/>
            </a:lvl1pPr>
          </a:lstStyle>
          <a:p>
            <a:pPr lvl="0"/>
            <a:r>
              <a:rPr lang="en-US" dirty="0"/>
              <a:t>Click to edit Master footnote</a:t>
            </a:r>
          </a:p>
        </p:txBody>
      </p:sp>
    </p:spTree>
    <p:extLst>
      <p:ext uri="{BB962C8B-B14F-4D97-AF65-F5344CB8AC3E}">
        <p14:creationId xmlns:p14="http://schemas.microsoft.com/office/powerpoint/2010/main" val="11487619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94382"/>
            <a:ext cx="3968496" cy="63976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34144"/>
            <a:ext cx="3968496" cy="3951288"/>
          </a:xfrm>
        </p:spPr>
        <p:txBody>
          <a:bodyPr/>
          <a:lstStyle>
            <a:lvl1pPr marL="164592" indent="-201168">
              <a:defRPr sz="2200"/>
            </a:lvl1pPr>
            <a:lvl2pPr marL="530352" indent="-256032">
              <a:defRPr sz="2000"/>
            </a:lvl2pPr>
            <a:lvl3pPr marL="713232" indent="-182880">
              <a:defRPr sz="1800"/>
            </a:lvl3pPr>
            <a:lvl4pPr marL="960120">
              <a:defRPr sz="1600"/>
            </a:lvl4pPr>
            <a:lvl5pPr marL="1188720">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9325" y="1594382"/>
            <a:ext cx="3968496" cy="63976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9325" y="2234144"/>
            <a:ext cx="3968496" cy="3951288"/>
          </a:xfrm>
        </p:spPr>
        <p:txBody>
          <a:bodyPr/>
          <a:lstStyle>
            <a:lvl1pPr indent="-201168">
              <a:defRPr sz="2200"/>
            </a:lvl1pPr>
            <a:lvl2pPr marL="530352" indent="-256032">
              <a:defRPr sz="2000"/>
            </a:lvl2pPr>
            <a:lvl3pPr marL="713232" indent="-182880">
              <a:defRPr sz="1800"/>
            </a:lvl3pPr>
            <a:lvl4pPr marL="960120">
              <a:defRPr sz="1600"/>
            </a:lvl4pPr>
            <a:lvl5pPr marL="1188720">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E15B0A-E3F8-2B42-AC0F-4B63D233AF15}" type="datetime1">
              <a:rPr lang="en-US" smtClean="0"/>
              <a:t>5/4/2022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3111FA1-5AF9-0647-B31D-D6250D4530A3}" type="slidenum">
              <a:rPr lang="en-US" smtClean="0"/>
              <a:t>‹#›</a:t>
            </a:fld>
            <a:endParaRPr lang="en-US" dirty="0"/>
          </a:p>
        </p:txBody>
      </p:sp>
      <p:sp>
        <p:nvSpPr>
          <p:cNvPr id="10" name="Text Placeholder 7"/>
          <p:cNvSpPr>
            <a:spLocks noGrp="1"/>
          </p:cNvSpPr>
          <p:nvPr>
            <p:ph type="body" sz="quarter" idx="13" hasCustomPrompt="1"/>
          </p:nvPr>
        </p:nvSpPr>
        <p:spPr>
          <a:xfrm>
            <a:off x="457200" y="5791200"/>
            <a:ext cx="7454900" cy="565150"/>
          </a:xfrm>
        </p:spPr>
        <p:txBody>
          <a:bodyPr/>
          <a:lstStyle>
            <a:lvl1pPr marL="91440" indent="-91440">
              <a:lnSpc>
                <a:spcPts val="900"/>
              </a:lnSpc>
              <a:spcBef>
                <a:spcPts val="0"/>
              </a:spcBef>
              <a:spcAft>
                <a:spcPts val="100"/>
              </a:spcAft>
              <a:buClr>
                <a:schemeClr val="tx1"/>
              </a:buClr>
              <a:buFont typeface="+mj-lt"/>
              <a:buAutoNum type="arabicPeriod"/>
              <a:defRPr sz="900" baseline="0"/>
            </a:lvl1pPr>
          </a:lstStyle>
          <a:p>
            <a:pPr lvl="0"/>
            <a:r>
              <a:rPr lang="en-US" dirty="0"/>
              <a:t>Click to edit Master footnote</a:t>
            </a:r>
          </a:p>
        </p:txBody>
      </p:sp>
    </p:spTree>
    <p:extLst>
      <p:ext uri="{BB962C8B-B14F-4D97-AF65-F5344CB8AC3E}">
        <p14:creationId xmlns:p14="http://schemas.microsoft.com/office/powerpoint/2010/main" val="1237890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94382"/>
            <a:ext cx="3968496" cy="63976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34144"/>
            <a:ext cx="3968496" cy="3951288"/>
          </a:xfrm>
        </p:spPr>
        <p:txBody>
          <a:bodyPr/>
          <a:lstStyle>
            <a:lvl1pPr marL="164592" indent="-201168">
              <a:defRPr sz="2200"/>
            </a:lvl1pPr>
            <a:lvl2pPr marL="530352" indent="-256032">
              <a:defRPr sz="2000"/>
            </a:lvl2pPr>
            <a:lvl3pPr marL="713232" indent="-182880">
              <a:defRPr sz="1800"/>
            </a:lvl3pPr>
            <a:lvl4pPr marL="960120">
              <a:defRPr sz="1600"/>
            </a:lvl4pPr>
            <a:lvl5pPr marL="1188720">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9325" y="1594382"/>
            <a:ext cx="3968496" cy="63976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9325" y="2234144"/>
            <a:ext cx="3968496" cy="3951288"/>
          </a:xfrm>
        </p:spPr>
        <p:txBody>
          <a:bodyPr/>
          <a:lstStyle>
            <a:lvl1pPr indent="-201168">
              <a:defRPr sz="2200"/>
            </a:lvl1pPr>
            <a:lvl2pPr marL="530352" indent="-256032">
              <a:defRPr sz="2000"/>
            </a:lvl2pPr>
            <a:lvl3pPr marL="713232" indent="-182880">
              <a:defRPr sz="1800"/>
            </a:lvl3pPr>
            <a:lvl4pPr marL="960120">
              <a:defRPr sz="1600"/>
            </a:lvl4pPr>
            <a:lvl5pPr marL="1188720">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E15B0A-E3F8-2B42-AC0F-4B63D233AF15}" type="datetime1">
              <a:rPr lang="en-US" smtClean="0"/>
              <a:t>5/4/2022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3111FA1-5AF9-0647-B31D-D6250D4530A3}" type="slidenum">
              <a:rPr lang="en-US" smtClean="0"/>
              <a:t>‹#›</a:t>
            </a:fld>
            <a:endParaRPr lang="en-US" dirty="0"/>
          </a:p>
        </p:txBody>
      </p:sp>
      <p:sp>
        <p:nvSpPr>
          <p:cNvPr id="10" name="Text Placeholder 7"/>
          <p:cNvSpPr>
            <a:spLocks noGrp="1"/>
          </p:cNvSpPr>
          <p:nvPr>
            <p:ph type="body" sz="quarter" idx="13" hasCustomPrompt="1"/>
          </p:nvPr>
        </p:nvSpPr>
        <p:spPr>
          <a:xfrm>
            <a:off x="457200" y="5791200"/>
            <a:ext cx="7454900" cy="565150"/>
          </a:xfrm>
        </p:spPr>
        <p:txBody>
          <a:bodyPr/>
          <a:lstStyle>
            <a:lvl1pPr marL="91440" indent="-91440">
              <a:lnSpc>
                <a:spcPts val="900"/>
              </a:lnSpc>
              <a:spcBef>
                <a:spcPts val="0"/>
              </a:spcBef>
              <a:spcAft>
                <a:spcPts val="100"/>
              </a:spcAft>
              <a:buClr>
                <a:schemeClr val="tx1"/>
              </a:buClr>
              <a:buFont typeface="+mj-lt"/>
              <a:buAutoNum type="arabicPeriod"/>
              <a:defRPr sz="900" baseline="0"/>
            </a:lvl1pPr>
          </a:lstStyle>
          <a:p>
            <a:pPr lvl="0"/>
            <a:r>
              <a:rPr lang="en-US" dirty="0"/>
              <a:t>Click to edit Master footnote</a:t>
            </a:r>
          </a:p>
        </p:txBody>
      </p:sp>
    </p:spTree>
    <p:extLst>
      <p:ext uri="{BB962C8B-B14F-4D97-AF65-F5344CB8AC3E}">
        <p14:creationId xmlns:p14="http://schemas.microsoft.com/office/powerpoint/2010/main" val="1896904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2">
            <a:alphaModFix amt="50000"/>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447800"/>
            <a:ext cx="82296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457200" y="6537325"/>
            <a:ext cx="2133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1" hangingPunct="1">
              <a:defRPr sz="1000" smtClean="0">
                <a:latin typeface="Calibri" charset="0"/>
                <a:ea typeface="Geneva" charset="0"/>
              </a:defRPr>
            </a:lvl1pPr>
          </a:lstStyle>
          <a:p>
            <a:pPr>
              <a:defRPr/>
            </a:pPr>
            <a:endParaRPr lang="en-US" altLang="en-US" dirty="0"/>
          </a:p>
        </p:txBody>
      </p:sp>
      <p:sp>
        <p:nvSpPr>
          <p:cNvPr id="1029" name="Rectangle 5"/>
          <p:cNvSpPr>
            <a:spLocks noGrp="1" noChangeArrowheads="1"/>
          </p:cNvSpPr>
          <p:nvPr>
            <p:ph type="ftr" sz="quarter" idx="3"/>
          </p:nvPr>
        </p:nvSpPr>
        <p:spPr bwMode="auto">
          <a:xfrm>
            <a:off x="3124200" y="6537325"/>
            <a:ext cx="2895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eaLnBrk="1" hangingPunct="1">
              <a:defRPr sz="1000" smtClean="0">
                <a:latin typeface="Calibri" charset="0"/>
                <a:ea typeface="Geneva" charset="0"/>
              </a:defRPr>
            </a:lvl1pPr>
          </a:lstStyle>
          <a:p>
            <a:pPr>
              <a:defRPr/>
            </a:pPr>
            <a:endParaRPr lang="en-US" altLang="en-US" dirty="0"/>
          </a:p>
        </p:txBody>
      </p:sp>
      <p:sp>
        <p:nvSpPr>
          <p:cNvPr id="1030" name="Rectangle 6"/>
          <p:cNvSpPr>
            <a:spLocks noGrp="1" noChangeArrowheads="1"/>
          </p:cNvSpPr>
          <p:nvPr>
            <p:ph type="sldNum" sz="quarter" idx="4"/>
          </p:nvPr>
        </p:nvSpPr>
        <p:spPr bwMode="auto">
          <a:xfrm>
            <a:off x="6858000" y="6537325"/>
            <a:ext cx="2133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eaLnBrk="1" hangingPunct="1">
              <a:defRPr sz="1000" smtClean="0">
                <a:latin typeface="Calibri" charset="0"/>
                <a:ea typeface="Geneva" charset="0"/>
              </a:defRPr>
            </a:lvl1pPr>
          </a:lstStyle>
          <a:p>
            <a:pPr>
              <a:defRPr/>
            </a:pPr>
            <a:fld id="{ECC187E4-244C-4379-9107-3FC43AE4F200}" type="slidenum">
              <a:rPr lang="en-US" altLang="en-US"/>
              <a:pPr>
                <a:defRPr/>
              </a:pPr>
              <a:t>‹#›</a:t>
            </a:fld>
            <a:endParaRPr lang="en-US" altLang="en-US" dirty="0"/>
          </a:p>
        </p:txBody>
      </p:sp>
      <p:sp>
        <p:nvSpPr>
          <p:cNvPr id="2" name="Rectangle 1"/>
          <p:cNvSpPr/>
          <p:nvPr userDrawn="1"/>
        </p:nvSpPr>
        <p:spPr>
          <a:xfrm>
            <a:off x="0" y="6419850"/>
            <a:ext cx="6324600" cy="76200"/>
          </a:xfrm>
          <a:prstGeom prst="rect">
            <a:avLst/>
          </a:prstGeom>
          <a:gradFill>
            <a:gsLst>
              <a:gs pos="0">
                <a:srgbClr val="012169"/>
              </a:gs>
              <a:gs pos="100000">
                <a:schemeClr val="bg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032" name="Picture 2"/>
          <p:cNvPicPr>
            <a:picLocks noChangeAspect="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6838950" y="6167438"/>
            <a:ext cx="18288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hdr="0" ftr="0" dt="0"/>
  <p:txStyles>
    <p:titleStyle>
      <a:lvl1pPr algn="l" rtl="0" eaLnBrk="0" fontAlgn="base" hangingPunct="0">
        <a:spcBef>
          <a:spcPct val="0"/>
        </a:spcBef>
        <a:spcAft>
          <a:spcPct val="0"/>
        </a:spcAft>
        <a:defRPr sz="3200">
          <a:solidFill>
            <a:schemeClr val="tx1"/>
          </a:solidFill>
          <a:latin typeface="+mj-lt"/>
          <a:ea typeface="Geneva" charset="0"/>
          <a:cs typeface="Geneva" charset="0"/>
        </a:defRPr>
      </a:lvl1pPr>
      <a:lvl2pPr algn="l" rtl="0" eaLnBrk="0" fontAlgn="base" hangingPunct="0">
        <a:spcBef>
          <a:spcPct val="0"/>
        </a:spcBef>
        <a:spcAft>
          <a:spcPct val="0"/>
        </a:spcAft>
        <a:defRPr sz="3200">
          <a:solidFill>
            <a:schemeClr val="tx1"/>
          </a:solidFill>
          <a:latin typeface="Calibri" charset="0"/>
          <a:ea typeface="Geneva" charset="0"/>
          <a:cs typeface="Geneva" charset="0"/>
        </a:defRPr>
      </a:lvl2pPr>
      <a:lvl3pPr algn="l" rtl="0" eaLnBrk="0" fontAlgn="base" hangingPunct="0">
        <a:spcBef>
          <a:spcPct val="0"/>
        </a:spcBef>
        <a:spcAft>
          <a:spcPct val="0"/>
        </a:spcAft>
        <a:defRPr sz="3200">
          <a:solidFill>
            <a:schemeClr val="tx1"/>
          </a:solidFill>
          <a:latin typeface="Calibri" charset="0"/>
          <a:ea typeface="Geneva" charset="0"/>
          <a:cs typeface="Geneva" charset="0"/>
        </a:defRPr>
      </a:lvl3pPr>
      <a:lvl4pPr algn="l" rtl="0" eaLnBrk="0" fontAlgn="base" hangingPunct="0">
        <a:spcBef>
          <a:spcPct val="0"/>
        </a:spcBef>
        <a:spcAft>
          <a:spcPct val="0"/>
        </a:spcAft>
        <a:defRPr sz="3200">
          <a:solidFill>
            <a:schemeClr val="tx1"/>
          </a:solidFill>
          <a:latin typeface="Calibri" charset="0"/>
          <a:ea typeface="Geneva" charset="0"/>
          <a:cs typeface="Geneva" charset="0"/>
        </a:defRPr>
      </a:lvl4pPr>
      <a:lvl5pPr algn="l" rtl="0" eaLnBrk="0" fontAlgn="base" hangingPunct="0">
        <a:spcBef>
          <a:spcPct val="0"/>
        </a:spcBef>
        <a:spcAft>
          <a:spcPct val="0"/>
        </a:spcAft>
        <a:defRPr sz="3200">
          <a:solidFill>
            <a:schemeClr val="tx1"/>
          </a:solidFill>
          <a:latin typeface="Calibri" charset="0"/>
          <a:ea typeface="Geneva" charset="0"/>
          <a:cs typeface="Geneva" charset="0"/>
        </a:defRPr>
      </a:lvl5pPr>
      <a:lvl6pPr marL="457200" algn="ctr" rtl="0" fontAlgn="base">
        <a:spcBef>
          <a:spcPct val="0"/>
        </a:spcBef>
        <a:spcAft>
          <a:spcPct val="0"/>
        </a:spcAft>
        <a:defRPr sz="4400">
          <a:solidFill>
            <a:schemeClr val="tx1"/>
          </a:solidFill>
          <a:latin typeface="Times New Roman" charset="0"/>
          <a:ea typeface="Geneva" charset="0"/>
        </a:defRPr>
      </a:lvl6pPr>
      <a:lvl7pPr marL="914400" algn="ctr" rtl="0" fontAlgn="base">
        <a:spcBef>
          <a:spcPct val="0"/>
        </a:spcBef>
        <a:spcAft>
          <a:spcPct val="0"/>
        </a:spcAft>
        <a:defRPr sz="4400">
          <a:solidFill>
            <a:schemeClr val="tx1"/>
          </a:solidFill>
          <a:latin typeface="Times New Roman" charset="0"/>
          <a:ea typeface="Geneva" charset="0"/>
        </a:defRPr>
      </a:lvl7pPr>
      <a:lvl8pPr marL="1371600" algn="ctr" rtl="0" fontAlgn="base">
        <a:spcBef>
          <a:spcPct val="0"/>
        </a:spcBef>
        <a:spcAft>
          <a:spcPct val="0"/>
        </a:spcAft>
        <a:defRPr sz="4400">
          <a:solidFill>
            <a:schemeClr val="tx1"/>
          </a:solidFill>
          <a:latin typeface="Times New Roman" charset="0"/>
          <a:ea typeface="Geneva" charset="0"/>
        </a:defRPr>
      </a:lvl8pPr>
      <a:lvl9pPr marL="1828800" algn="ctr" rtl="0" fontAlgn="base">
        <a:spcBef>
          <a:spcPct val="0"/>
        </a:spcBef>
        <a:spcAft>
          <a:spcPct val="0"/>
        </a:spcAft>
        <a:defRPr sz="4400">
          <a:solidFill>
            <a:schemeClr val="tx1"/>
          </a:solidFill>
          <a:latin typeface="Times New Roman" charset="0"/>
          <a:ea typeface="Geneva"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Geneva" charset="0"/>
          <a:cs typeface="Geneva" charset="0"/>
        </a:defRPr>
      </a:lvl1pPr>
      <a:lvl2pPr marL="742950" indent="-285750" algn="l" rtl="0" eaLnBrk="0" fontAlgn="base" hangingPunct="0">
        <a:spcBef>
          <a:spcPct val="20000"/>
        </a:spcBef>
        <a:spcAft>
          <a:spcPct val="0"/>
        </a:spcAft>
        <a:buChar char="–"/>
        <a:defRPr sz="2600">
          <a:solidFill>
            <a:schemeClr val="tx1"/>
          </a:solidFill>
          <a:latin typeface="+mn-lt"/>
          <a:ea typeface="Geneva" charset="0"/>
        </a:defRPr>
      </a:lvl2pPr>
      <a:lvl3pPr marL="1143000" indent="-228600" algn="l" rtl="0" eaLnBrk="0" fontAlgn="base" hangingPunct="0">
        <a:spcBef>
          <a:spcPct val="20000"/>
        </a:spcBef>
        <a:spcAft>
          <a:spcPct val="0"/>
        </a:spcAft>
        <a:buChar char="•"/>
        <a:defRPr sz="2400">
          <a:solidFill>
            <a:schemeClr val="tx1"/>
          </a:solidFill>
          <a:latin typeface="+mn-lt"/>
          <a:ea typeface="Geneva" charset="0"/>
        </a:defRPr>
      </a:lvl3pPr>
      <a:lvl4pPr marL="1600200" indent="-228600" algn="l" rtl="0" eaLnBrk="0" fontAlgn="base" hangingPunct="0">
        <a:spcBef>
          <a:spcPct val="20000"/>
        </a:spcBef>
        <a:spcAft>
          <a:spcPct val="0"/>
        </a:spcAft>
        <a:buChar char="–"/>
        <a:defRPr sz="2000">
          <a:solidFill>
            <a:schemeClr val="tx1"/>
          </a:solidFill>
          <a:latin typeface="+mn-lt"/>
          <a:ea typeface="Geneva" charset="0"/>
        </a:defRPr>
      </a:lvl4pPr>
      <a:lvl5pPr marL="2057400" indent="-228600" algn="l" rtl="0" eaLnBrk="0" fontAlgn="base" hangingPunct="0">
        <a:spcBef>
          <a:spcPct val="20000"/>
        </a:spcBef>
        <a:spcAft>
          <a:spcPct val="0"/>
        </a:spcAft>
        <a:buChar char="»"/>
        <a:defRPr sz="2000">
          <a:solidFill>
            <a:schemeClr val="tx1"/>
          </a:solidFill>
          <a:latin typeface="+mn-lt"/>
          <a:ea typeface="Geneva"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citizenfresh.deviantart.com/art/Himalaya-Mountains-3-74122598" TargetMode="External"/><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unsplash.com/search/photos/los-angeles?utm_source=unsplash&amp;utm_medium=referral&amp;utm_content=creditCopyText" TargetMode="External"/><Relationship Id="rId4" Type="http://schemas.openxmlformats.org/officeDocument/2006/relationships/hyperlink" Target="https://unsplash.com/photos/MldQeWmF2_g?utm_source=unsplash&amp;utm_medium=referral&amp;utm_content=creditCopyTex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unsplash.com/search/photos/los-angeles?utm_source=unsplash&amp;utm_medium=referral&amp;utm_content=creditCopyText" TargetMode="External"/><Relationship Id="rId4" Type="http://schemas.openxmlformats.org/officeDocument/2006/relationships/hyperlink" Target="https://unsplash.com/photos/SuhWMcXsrJQ?utm_source=unsplash&amp;utm_medium=referral&amp;utm_content=creditCopyText"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bdean@ph.lacounty.gov" TargetMode="External"/><Relationship Id="rId2" Type="http://schemas.openxmlformats.org/officeDocument/2006/relationships/hyperlink" Target="mailto:erubin@ph.lacounty.gov"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extLst>
            <a:ext uri="{FAA26D3D-D897-4be2-8F04-BA451C77F1D7}">
              <ma14:placeholderFlag xmlns:ma14="http://schemas.microsoft.com/office/mac/drawingml/2011/main" xmlns="" val="1"/>
            </a:ext>
          </a:extLst>
        </p:spPr>
        <p:txBody>
          <a:bodyPr/>
          <a:lstStyle>
            <a:lvl1pPr eaLnBrk="0" hangingPunct="0">
              <a:spcBef>
                <a:spcPct val="20000"/>
              </a:spcBef>
              <a:buChar char="•"/>
              <a:defRPr sz="2800">
                <a:solidFill>
                  <a:schemeClr val="tx1"/>
                </a:solidFill>
                <a:latin typeface="Calibri" charset="0"/>
                <a:ea typeface="Geneva" charset="0"/>
              </a:defRPr>
            </a:lvl1pPr>
            <a:lvl2pPr marL="742950" indent="-285750" eaLnBrk="0" hangingPunct="0">
              <a:spcBef>
                <a:spcPct val="20000"/>
              </a:spcBef>
              <a:buChar char="–"/>
              <a:defRPr sz="2600">
                <a:solidFill>
                  <a:schemeClr val="tx1"/>
                </a:solidFill>
                <a:latin typeface="Calibri" charset="0"/>
                <a:ea typeface="Geneva" charset="0"/>
              </a:defRPr>
            </a:lvl2pPr>
            <a:lvl3pPr marL="1143000" indent="-228600" eaLnBrk="0" hangingPunct="0">
              <a:spcBef>
                <a:spcPct val="20000"/>
              </a:spcBef>
              <a:buChar char="•"/>
              <a:defRPr sz="2400">
                <a:solidFill>
                  <a:schemeClr val="tx1"/>
                </a:solidFill>
                <a:latin typeface="Calibri" charset="0"/>
                <a:ea typeface="Geneva" charset="0"/>
              </a:defRPr>
            </a:lvl3pPr>
            <a:lvl4pPr marL="1600200" indent="-228600" eaLnBrk="0" hangingPunct="0">
              <a:spcBef>
                <a:spcPct val="20000"/>
              </a:spcBef>
              <a:buChar char="–"/>
              <a:defRPr sz="2000">
                <a:solidFill>
                  <a:schemeClr val="tx1"/>
                </a:solidFill>
                <a:latin typeface="Calibri" charset="0"/>
                <a:ea typeface="Geneva" charset="0"/>
              </a:defRPr>
            </a:lvl4pPr>
            <a:lvl5pPr marL="2057400" indent="-228600" eaLnBrk="0" hangingPunct="0">
              <a:spcBef>
                <a:spcPct val="20000"/>
              </a:spcBef>
              <a:buChar char="»"/>
              <a:defRPr sz="2000">
                <a:solidFill>
                  <a:schemeClr val="tx1"/>
                </a:solidFill>
                <a:latin typeface="Calibri" charset="0"/>
                <a:ea typeface="Geneva" charset="0"/>
              </a:defRPr>
            </a:lvl5pPr>
            <a:lvl6pPr marL="2514600" indent="-228600" eaLnBrk="0" fontAlgn="base" hangingPunct="0">
              <a:spcBef>
                <a:spcPct val="20000"/>
              </a:spcBef>
              <a:spcAft>
                <a:spcPct val="0"/>
              </a:spcAft>
              <a:buChar char="»"/>
              <a:defRPr sz="2000">
                <a:solidFill>
                  <a:schemeClr val="tx1"/>
                </a:solidFill>
                <a:latin typeface="Calibri" charset="0"/>
                <a:ea typeface="Geneva" charset="0"/>
              </a:defRPr>
            </a:lvl6pPr>
            <a:lvl7pPr marL="2971800" indent="-228600" eaLnBrk="0" fontAlgn="base" hangingPunct="0">
              <a:spcBef>
                <a:spcPct val="20000"/>
              </a:spcBef>
              <a:spcAft>
                <a:spcPct val="0"/>
              </a:spcAft>
              <a:buChar char="»"/>
              <a:defRPr sz="2000">
                <a:solidFill>
                  <a:schemeClr val="tx1"/>
                </a:solidFill>
                <a:latin typeface="Calibri" charset="0"/>
                <a:ea typeface="Geneva" charset="0"/>
              </a:defRPr>
            </a:lvl7pPr>
            <a:lvl8pPr marL="3429000" indent="-228600" eaLnBrk="0" fontAlgn="base" hangingPunct="0">
              <a:spcBef>
                <a:spcPct val="20000"/>
              </a:spcBef>
              <a:spcAft>
                <a:spcPct val="0"/>
              </a:spcAft>
              <a:buChar char="»"/>
              <a:defRPr sz="2000">
                <a:solidFill>
                  <a:schemeClr val="tx1"/>
                </a:solidFill>
                <a:latin typeface="Calibri" charset="0"/>
                <a:ea typeface="Geneva" charset="0"/>
              </a:defRPr>
            </a:lvl8pPr>
            <a:lvl9pPr marL="3886200" indent="-228600" eaLnBrk="0" fontAlgn="base" hangingPunct="0">
              <a:spcBef>
                <a:spcPct val="20000"/>
              </a:spcBef>
              <a:spcAft>
                <a:spcPct val="0"/>
              </a:spcAft>
              <a:buChar char="»"/>
              <a:defRPr sz="2000">
                <a:solidFill>
                  <a:schemeClr val="tx1"/>
                </a:solidFill>
                <a:latin typeface="Calibri" charset="0"/>
                <a:ea typeface="Geneva" charset="0"/>
              </a:defRPr>
            </a:lvl9pPr>
          </a:lstStyle>
          <a:p>
            <a:pPr eaLnBrk="1" hangingPunct="1">
              <a:spcBef>
                <a:spcPct val="0"/>
              </a:spcBef>
              <a:buFontTx/>
              <a:buNone/>
              <a:defRPr/>
            </a:pPr>
            <a:fld id="{7A6AEA61-0B41-4B3A-87C9-FC8D132C91BF}" type="slidenum">
              <a:rPr lang="en-US" altLang="en-US" sz="1000" smtClean="0"/>
              <a:pPr eaLnBrk="1" hangingPunct="1">
                <a:spcBef>
                  <a:spcPct val="0"/>
                </a:spcBef>
                <a:buFontTx/>
                <a:buNone/>
                <a:defRPr/>
              </a:pPr>
              <a:t>1</a:t>
            </a:fld>
            <a:endParaRPr lang="en-US" altLang="en-US" sz="1000" dirty="0"/>
          </a:p>
        </p:txBody>
      </p:sp>
      <p:sp>
        <p:nvSpPr>
          <p:cNvPr id="2050" name="Rectangle 2"/>
          <p:cNvSpPr>
            <a:spLocks noGrp="1" noChangeArrowheads="1"/>
          </p:cNvSpPr>
          <p:nvPr>
            <p:ph type="ctrTitle"/>
          </p:nvPr>
        </p:nvSpPr>
        <p:spPr>
          <a:xfrm>
            <a:off x="76200" y="1524000"/>
            <a:ext cx="8991600" cy="1470025"/>
          </a:xfrm>
        </p:spPr>
        <p:txBody>
          <a:bodyPr/>
          <a:lstStyle/>
          <a:p>
            <a:pPr algn="ctr" eaLnBrk="1" hangingPunct="1">
              <a:defRPr/>
            </a:pPr>
            <a:r>
              <a:rPr lang="en-US" dirty="0" err="1">
                <a:ea typeface="+mj-ea"/>
                <a:cs typeface="+mj-cs"/>
              </a:rPr>
              <a:t>emPOWER</a:t>
            </a:r>
            <a:r>
              <a:rPr lang="en-US" dirty="0">
                <a:ea typeface="+mj-ea"/>
                <a:cs typeface="+mj-cs"/>
              </a:rPr>
              <a:t> in Los Angeles County</a:t>
            </a:r>
            <a:br>
              <a:rPr lang="en-US" dirty="0">
                <a:ea typeface="+mj-ea"/>
                <a:cs typeface="+mj-cs"/>
              </a:rPr>
            </a:br>
            <a:r>
              <a:rPr lang="en-US" dirty="0">
                <a:ea typeface="+mj-ea"/>
                <a:cs typeface="+mj-cs"/>
              </a:rPr>
              <a:t>2017-Now</a:t>
            </a:r>
          </a:p>
        </p:txBody>
      </p:sp>
      <p:sp>
        <p:nvSpPr>
          <p:cNvPr id="2051" name="Rectangle 3"/>
          <p:cNvSpPr>
            <a:spLocks noGrp="1" noChangeArrowheads="1"/>
          </p:cNvSpPr>
          <p:nvPr>
            <p:ph type="subTitle" idx="1"/>
          </p:nvPr>
        </p:nvSpPr>
        <p:spPr>
          <a:xfrm>
            <a:off x="1371600" y="3127375"/>
            <a:ext cx="6400800" cy="2514600"/>
          </a:xfrm>
        </p:spPr>
        <p:txBody>
          <a:bodyPr/>
          <a:lstStyle/>
          <a:p>
            <a:pPr eaLnBrk="1" hangingPunct="1">
              <a:defRPr/>
            </a:pPr>
            <a:r>
              <a:rPr lang="en-US" dirty="0">
                <a:ea typeface="+mn-ea"/>
                <a:cs typeface="+mn-cs"/>
              </a:rPr>
              <a:t>Elizabeth Rubin, MPH</a:t>
            </a:r>
          </a:p>
          <a:p>
            <a:pPr eaLnBrk="1" hangingPunct="1">
              <a:defRPr/>
            </a:pPr>
            <a:r>
              <a:rPr lang="en-US" dirty="0">
                <a:ea typeface="+mn-ea"/>
                <a:cs typeface="+mn-cs"/>
              </a:rPr>
              <a:t>Brandon Dean, MPH</a:t>
            </a:r>
          </a:p>
          <a:p>
            <a:pPr eaLnBrk="1" hangingPunct="1">
              <a:defRPr/>
            </a:pPr>
            <a:r>
              <a:rPr lang="en-US" sz="2400" dirty="0">
                <a:ea typeface="+mn-ea"/>
                <a:cs typeface="+mn-cs"/>
              </a:rPr>
              <a:t>May 10, 2022</a:t>
            </a:r>
          </a:p>
          <a:p>
            <a:pPr eaLnBrk="1" hangingPunct="1">
              <a:defRPr/>
            </a:pPr>
            <a:r>
              <a:rPr lang="en-US" sz="2400" dirty="0">
                <a:ea typeface="+mn-ea"/>
                <a:cs typeface="+mn-cs"/>
              </a:rPr>
              <a:t>Los Angeles County Department of Public Health</a:t>
            </a:r>
          </a:p>
          <a:p>
            <a:pPr eaLnBrk="1" hangingPunct="1">
              <a:defRPr/>
            </a:pPr>
            <a:r>
              <a:rPr lang="en-US" sz="2400" dirty="0">
                <a:ea typeface="+mn-ea"/>
                <a:cs typeface="+mn-cs"/>
              </a:rPr>
              <a:t>Health Protection Bureau</a:t>
            </a:r>
          </a:p>
          <a:p>
            <a:pPr eaLnBrk="1" hangingPunct="1">
              <a:defRPr/>
            </a:pPr>
            <a:r>
              <a:rPr lang="en-US" sz="2400" dirty="0">
                <a:ea typeface="+mn-ea"/>
                <a:cs typeface="+mn-cs"/>
              </a:rPr>
              <a:t>Emergency Preparedness and Response Division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extLst>
            <a:ext uri="{FAA26D3D-D897-4be2-8F04-BA451C77F1D7}">
              <ma14:placeholderFlag xmlns:ma14="http://schemas.microsoft.com/office/mac/drawingml/2011/main" xmlns="" val="1"/>
            </a:ext>
          </a:extLst>
        </p:spPr>
        <p:txBody>
          <a:bodyPr/>
          <a:lstStyle>
            <a:lvl1pPr eaLnBrk="0" hangingPunct="0">
              <a:spcBef>
                <a:spcPct val="20000"/>
              </a:spcBef>
              <a:buChar char="•"/>
              <a:defRPr sz="2800">
                <a:solidFill>
                  <a:schemeClr val="tx1"/>
                </a:solidFill>
                <a:latin typeface="Calibri" charset="0"/>
                <a:ea typeface="Geneva" charset="0"/>
              </a:defRPr>
            </a:lvl1pPr>
            <a:lvl2pPr marL="742950" indent="-285750" eaLnBrk="0" hangingPunct="0">
              <a:spcBef>
                <a:spcPct val="20000"/>
              </a:spcBef>
              <a:buChar char="–"/>
              <a:defRPr sz="2600">
                <a:solidFill>
                  <a:schemeClr val="tx1"/>
                </a:solidFill>
                <a:latin typeface="Calibri" charset="0"/>
                <a:ea typeface="Geneva" charset="0"/>
              </a:defRPr>
            </a:lvl2pPr>
            <a:lvl3pPr marL="1143000" indent="-228600" eaLnBrk="0" hangingPunct="0">
              <a:spcBef>
                <a:spcPct val="20000"/>
              </a:spcBef>
              <a:buChar char="•"/>
              <a:defRPr sz="2400">
                <a:solidFill>
                  <a:schemeClr val="tx1"/>
                </a:solidFill>
                <a:latin typeface="Calibri" charset="0"/>
                <a:ea typeface="Geneva" charset="0"/>
              </a:defRPr>
            </a:lvl3pPr>
            <a:lvl4pPr marL="1600200" indent="-228600" eaLnBrk="0" hangingPunct="0">
              <a:spcBef>
                <a:spcPct val="20000"/>
              </a:spcBef>
              <a:buChar char="–"/>
              <a:defRPr sz="2000">
                <a:solidFill>
                  <a:schemeClr val="tx1"/>
                </a:solidFill>
                <a:latin typeface="Calibri" charset="0"/>
                <a:ea typeface="Geneva" charset="0"/>
              </a:defRPr>
            </a:lvl4pPr>
            <a:lvl5pPr marL="2057400" indent="-228600" eaLnBrk="0" hangingPunct="0">
              <a:spcBef>
                <a:spcPct val="20000"/>
              </a:spcBef>
              <a:buChar char="»"/>
              <a:defRPr sz="2000">
                <a:solidFill>
                  <a:schemeClr val="tx1"/>
                </a:solidFill>
                <a:latin typeface="Calibri" charset="0"/>
                <a:ea typeface="Geneva" charset="0"/>
              </a:defRPr>
            </a:lvl5pPr>
            <a:lvl6pPr marL="2514600" indent="-228600" eaLnBrk="0" fontAlgn="base" hangingPunct="0">
              <a:spcBef>
                <a:spcPct val="20000"/>
              </a:spcBef>
              <a:spcAft>
                <a:spcPct val="0"/>
              </a:spcAft>
              <a:buChar char="»"/>
              <a:defRPr sz="2000">
                <a:solidFill>
                  <a:schemeClr val="tx1"/>
                </a:solidFill>
                <a:latin typeface="Calibri" charset="0"/>
                <a:ea typeface="Geneva" charset="0"/>
              </a:defRPr>
            </a:lvl6pPr>
            <a:lvl7pPr marL="2971800" indent="-228600" eaLnBrk="0" fontAlgn="base" hangingPunct="0">
              <a:spcBef>
                <a:spcPct val="20000"/>
              </a:spcBef>
              <a:spcAft>
                <a:spcPct val="0"/>
              </a:spcAft>
              <a:buChar char="»"/>
              <a:defRPr sz="2000">
                <a:solidFill>
                  <a:schemeClr val="tx1"/>
                </a:solidFill>
                <a:latin typeface="Calibri" charset="0"/>
                <a:ea typeface="Geneva" charset="0"/>
              </a:defRPr>
            </a:lvl7pPr>
            <a:lvl8pPr marL="3429000" indent="-228600" eaLnBrk="0" fontAlgn="base" hangingPunct="0">
              <a:spcBef>
                <a:spcPct val="20000"/>
              </a:spcBef>
              <a:spcAft>
                <a:spcPct val="0"/>
              </a:spcAft>
              <a:buChar char="»"/>
              <a:defRPr sz="2000">
                <a:solidFill>
                  <a:schemeClr val="tx1"/>
                </a:solidFill>
                <a:latin typeface="Calibri" charset="0"/>
                <a:ea typeface="Geneva" charset="0"/>
              </a:defRPr>
            </a:lvl8pPr>
            <a:lvl9pPr marL="3886200" indent="-228600" eaLnBrk="0" fontAlgn="base" hangingPunct="0">
              <a:spcBef>
                <a:spcPct val="20000"/>
              </a:spcBef>
              <a:spcAft>
                <a:spcPct val="0"/>
              </a:spcAft>
              <a:buChar char="»"/>
              <a:defRPr sz="2000">
                <a:solidFill>
                  <a:schemeClr val="tx1"/>
                </a:solidFill>
                <a:latin typeface="Calibri" charset="0"/>
                <a:ea typeface="Geneva" charset="0"/>
              </a:defRPr>
            </a:lvl9pPr>
          </a:lstStyle>
          <a:p>
            <a:pPr eaLnBrk="1" hangingPunct="1">
              <a:spcBef>
                <a:spcPct val="0"/>
              </a:spcBef>
              <a:buFontTx/>
              <a:buNone/>
              <a:defRPr/>
            </a:pPr>
            <a:fld id="{142B4D75-A20F-459E-8DF7-2942949FB092}" type="slidenum">
              <a:rPr lang="en-US" altLang="en-US" sz="1000" smtClean="0"/>
              <a:pPr eaLnBrk="1" hangingPunct="1">
                <a:spcBef>
                  <a:spcPct val="0"/>
                </a:spcBef>
                <a:buFontTx/>
                <a:buNone/>
                <a:defRPr/>
              </a:pPr>
              <a:t>2</a:t>
            </a:fld>
            <a:endParaRPr lang="en-US" altLang="en-US" sz="1000" dirty="0"/>
          </a:p>
        </p:txBody>
      </p:sp>
      <p:sp>
        <p:nvSpPr>
          <p:cNvPr id="3074" name="Rectangle 2"/>
          <p:cNvSpPr>
            <a:spLocks noGrp="1" noChangeArrowheads="1"/>
          </p:cNvSpPr>
          <p:nvPr>
            <p:ph type="title"/>
          </p:nvPr>
        </p:nvSpPr>
        <p:spPr/>
        <p:txBody>
          <a:bodyPr/>
          <a:lstStyle/>
          <a:p>
            <a:pPr eaLnBrk="1" hangingPunct="1">
              <a:defRPr/>
            </a:pPr>
            <a:r>
              <a:rPr lang="en-US" dirty="0">
                <a:ea typeface="+mj-ea"/>
                <a:cs typeface="+mj-cs"/>
              </a:rPr>
              <a:t>Outline</a:t>
            </a:r>
          </a:p>
        </p:txBody>
      </p:sp>
      <p:sp>
        <p:nvSpPr>
          <p:cNvPr id="3075" name="Rectangle 3"/>
          <p:cNvSpPr>
            <a:spLocks noGrp="1" noChangeArrowheads="1"/>
          </p:cNvSpPr>
          <p:nvPr>
            <p:ph type="body" idx="1"/>
          </p:nvPr>
        </p:nvSpPr>
        <p:spPr/>
        <p:txBody>
          <a:bodyPr/>
          <a:lstStyle/>
          <a:p>
            <a:pPr eaLnBrk="1" hangingPunct="1">
              <a:defRPr/>
            </a:pPr>
            <a:r>
              <a:rPr lang="en-US" dirty="0">
                <a:ea typeface="+mn-ea"/>
                <a:cs typeface="+mn-cs"/>
              </a:rPr>
              <a:t>emPOWER overview</a:t>
            </a:r>
          </a:p>
          <a:p>
            <a:pPr eaLnBrk="1" hangingPunct="1">
              <a:defRPr/>
            </a:pPr>
            <a:r>
              <a:rPr lang="en-US" dirty="0">
                <a:ea typeface="+mn-ea"/>
                <a:cs typeface="+mn-cs"/>
              </a:rPr>
              <a:t>LA County use cases</a:t>
            </a:r>
          </a:p>
          <a:p>
            <a:pPr eaLnBrk="1" hangingPunct="1">
              <a:defRPr/>
            </a:pPr>
            <a:r>
              <a:rPr lang="en-US" dirty="0">
                <a:ea typeface="+mn-ea"/>
                <a:cs typeface="+mn-cs"/>
              </a:rPr>
              <a:t>Receiving, processing, and sharing data</a:t>
            </a:r>
          </a:p>
          <a:p>
            <a:pPr eaLnBrk="1" hangingPunct="1">
              <a:defRPr/>
            </a:pPr>
            <a:r>
              <a:rPr lang="en-US" dirty="0" err="1">
                <a:ea typeface="+mn-ea"/>
                <a:cs typeface="+mn-cs"/>
              </a:rPr>
              <a:t>emPOWER</a:t>
            </a:r>
            <a:r>
              <a:rPr lang="en-US" dirty="0">
                <a:ea typeface="+mn-ea"/>
                <a:cs typeface="+mn-cs"/>
              </a:rPr>
              <a:t> during COVID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What is the emPOWER initiative?</a:t>
            </a:r>
          </a:p>
        </p:txBody>
      </p:sp>
      <p:sp>
        <p:nvSpPr>
          <p:cNvPr id="6" name="Content Placeholder 5"/>
          <p:cNvSpPr>
            <a:spLocks noGrp="1"/>
          </p:cNvSpPr>
          <p:nvPr>
            <p:ph idx="1"/>
          </p:nvPr>
        </p:nvSpPr>
        <p:spPr/>
        <p:txBody>
          <a:bodyPr/>
          <a:lstStyle/>
          <a:p>
            <a:r>
              <a:rPr lang="en-US" dirty="0"/>
              <a:t>Federal data initiative</a:t>
            </a:r>
          </a:p>
          <a:p>
            <a:r>
              <a:rPr lang="en-US" dirty="0"/>
              <a:t>US Department of Health and Human Services</a:t>
            </a:r>
          </a:p>
          <a:p>
            <a:pPr lvl="1"/>
            <a:r>
              <a:rPr lang="en-US" dirty="0"/>
              <a:t>Office of the Assistant Secretary for Preparedness and Response</a:t>
            </a:r>
          </a:p>
          <a:p>
            <a:pPr lvl="2"/>
            <a:r>
              <a:rPr lang="en-US" dirty="0"/>
              <a:t>Program Manager: Kristen Finne</a:t>
            </a:r>
          </a:p>
          <a:p>
            <a:pPr lvl="1"/>
            <a:r>
              <a:rPr lang="en-US" dirty="0"/>
              <a:t>Centers for Medicare and Medicaid Services</a:t>
            </a:r>
          </a:p>
        </p:txBody>
      </p:sp>
      <p:sp>
        <p:nvSpPr>
          <p:cNvPr id="7" name="Text Placeholder 6"/>
          <p:cNvSpPr>
            <a:spLocks noGrp="1"/>
          </p:cNvSpPr>
          <p:nvPr>
            <p:ph type="body" sz="quarter" idx="13"/>
          </p:nvPr>
        </p:nvSpPr>
        <p:spPr/>
        <p:txBody>
          <a:bodyPr/>
          <a:lstStyle/>
          <a:p>
            <a:endParaRPr lang="en-US" dirty="0"/>
          </a:p>
        </p:txBody>
      </p:sp>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C3111FA1-5AF9-0647-B31D-D6250D4530A3}" type="slidenum">
              <a:rPr lang="en-US" smtClean="0"/>
              <a:t>3</a:t>
            </a:fld>
            <a:endParaRPr lang="en-US" dirty="0"/>
          </a:p>
        </p:txBody>
      </p:sp>
    </p:spTree>
    <p:extLst>
      <p:ext uri="{BB962C8B-B14F-4D97-AF65-F5344CB8AC3E}">
        <p14:creationId xmlns:p14="http://schemas.microsoft.com/office/powerpoint/2010/main" val="881452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533400"/>
            <a:ext cx="8229600" cy="634985"/>
          </a:xfrm>
        </p:spPr>
        <p:txBody>
          <a:bodyPr/>
          <a:lstStyle/>
          <a:p>
            <a:r>
              <a:rPr lang="en-US" sz="2600" b="1" dirty="0"/>
              <a:t>Who is in your community and what are their needs?</a:t>
            </a:r>
            <a:br>
              <a:rPr lang="en-US" sz="2600" b="1" dirty="0"/>
            </a:br>
            <a:r>
              <a:rPr lang="en-US" sz="2600" b="1" dirty="0"/>
              <a:t>emPOWER helps us to:</a:t>
            </a:r>
          </a:p>
        </p:txBody>
      </p:sp>
      <p:sp>
        <p:nvSpPr>
          <p:cNvPr id="6" name="Content Placeholder 5"/>
          <p:cNvSpPr>
            <a:spLocks noGrp="1"/>
          </p:cNvSpPr>
          <p:nvPr>
            <p:ph idx="1"/>
          </p:nvPr>
        </p:nvSpPr>
        <p:spPr>
          <a:xfrm>
            <a:off x="457200" y="1524000"/>
            <a:ext cx="8229600" cy="4190999"/>
          </a:xfrm>
        </p:spPr>
        <p:txBody>
          <a:bodyPr/>
          <a:lstStyle/>
          <a:p>
            <a:r>
              <a:rPr lang="en-US" dirty="0"/>
              <a:t>Better understand how many individuals are at-risk and rely upon electricity-dependent medical and assistive equipment and healthcare services</a:t>
            </a:r>
          </a:p>
          <a:p>
            <a:r>
              <a:rPr lang="en-US" dirty="0"/>
              <a:t>Better understand, assess, and mitigate the disaster-induced stress and impact on: </a:t>
            </a:r>
          </a:p>
          <a:p>
            <a:pPr lvl="1"/>
            <a:r>
              <a:rPr lang="en-US" dirty="0"/>
              <a:t>The LA healthcare system</a:t>
            </a:r>
          </a:p>
          <a:p>
            <a:pPr lvl="1"/>
            <a:r>
              <a:rPr lang="en-US" dirty="0"/>
              <a:t>Health outcomes (deaths, illnesses, etc.) on at-risk populations of LA </a:t>
            </a:r>
          </a:p>
        </p:txBody>
      </p:sp>
      <p:sp>
        <p:nvSpPr>
          <p:cNvPr id="7" name="Text Placeholder 6"/>
          <p:cNvSpPr>
            <a:spLocks noGrp="1"/>
          </p:cNvSpPr>
          <p:nvPr>
            <p:ph type="body" sz="quarter" idx="13"/>
          </p:nvPr>
        </p:nvSpPr>
        <p:spPr/>
        <p:txBody>
          <a:bodyPr/>
          <a:lstStyle/>
          <a:p>
            <a:endParaRPr lang="en-US" dirty="0"/>
          </a:p>
        </p:txBody>
      </p:sp>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C3111FA1-5AF9-0647-B31D-D6250D4530A3}" type="slidenum">
              <a:rPr lang="en-US" smtClean="0"/>
              <a:t>4</a:t>
            </a:fld>
            <a:endParaRPr lang="en-US" dirty="0"/>
          </a:p>
        </p:txBody>
      </p:sp>
    </p:spTree>
    <p:extLst>
      <p:ext uri="{BB962C8B-B14F-4D97-AF65-F5344CB8AC3E}">
        <p14:creationId xmlns:p14="http://schemas.microsoft.com/office/powerpoint/2010/main" val="1885789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t>emPOWER Data: Medicare Overview</a:t>
            </a:r>
          </a:p>
        </p:txBody>
      </p:sp>
      <p:sp>
        <p:nvSpPr>
          <p:cNvPr id="10" name="Content Placeholder 9"/>
          <p:cNvSpPr>
            <a:spLocks noGrp="1"/>
          </p:cNvSpPr>
          <p:nvPr>
            <p:ph idx="1"/>
          </p:nvPr>
        </p:nvSpPr>
        <p:spPr>
          <a:xfrm>
            <a:off x="508000" y="1447464"/>
            <a:ext cx="8229600" cy="2598937"/>
          </a:xfrm>
        </p:spPr>
        <p:txBody>
          <a:bodyPr/>
          <a:lstStyle/>
          <a:p>
            <a:r>
              <a:rPr lang="en-US" dirty="0"/>
              <a:t>emPOWER data: Medicare beneficiaries</a:t>
            </a:r>
          </a:p>
          <a:p>
            <a:r>
              <a:rPr lang="en-US" dirty="0"/>
              <a:t>Medicare insures 55 million Americans</a:t>
            </a:r>
          </a:p>
          <a:p>
            <a:pPr lvl="1"/>
            <a:r>
              <a:rPr lang="en-US" dirty="0"/>
              <a:t>65+ years, blind, disabled adults, and children</a:t>
            </a:r>
          </a:p>
          <a:p>
            <a:pPr lvl="1"/>
            <a:r>
              <a:rPr lang="en-US" dirty="0"/>
              <a:t>Dialysis-dependent end-stage renal disease population</a:t>
            </a:r>
          </a:p>
          <a:p>
            <a:pPr lvl="1"/>
            <a:r>
              <a:rPr lang="en-US" dirty="0"/>
              <a:t>Medicare beneficiaries may reside in personal homes, residential or long term care facilities, assisted living communities, etc.</a:t>
            </a:r>
          </a:p>
          <a:p>
            <a:pPr marL="272034" lvl="1" indent="0">
              <a:buNone/>
            </a:pPr>
            <a:endParaRPr lang="en-US" dirty="0"/>
          </a:p>
        </p:txBody>
      </p:sp>
      <p:sp>
        <p:nvSpPr>
          <p:cNvPr id="4" name="Slide Number Placeholder 3"/>
          <p:cNvSpPr>
            <a:spLocks noGrp="1"/>
          </p:cNvSpPr>
          <p:nvPr>
            <p:ph type="sldNum" sz="quarter" idx="12"/>
          </p:nvPr>
        </p:nvSpPr>
        <p:spPr/>
        <p:txBody>
          <a:bodyPr/>
          <a:lstStyle/>
          <a:p>
            <a:fld id="{C3111FA1-5AF9-0647-B31D-D6250D4530A3}" type="slidenum">
              <a:rPr lang="en-US" smtClean="0"/>
              <a:t>5</a:t>
            </a:fld>
            <a:endParaRPr lang="en-US" dirty="0"/>
          </a:p>
        </p:txBody>
      </p:sp>
      <p:sp>
        <p:nvSpPr>
          <p:cNvPr id="14" name="Content Placeholder 9"/>
          <p:cNvSpPr txBox="1">
            <a:spLocks/>
          </p:cNvSpPr>
          <p:nvPr/>
        </p:nvSpPr>
        <p:spPr>
          <a:xfrm>
            <a:off x="190500" y="4352106"/>
            <a:ext cx="8229600" cy="2598937"/>
          </a:xfrm>
          <a:prstGeom prst="rect">
            <a:avLst/>
          </a:prstGeom>
        </p:spPr>
        <p:txBody>
          <a:bodyPr vert="horz" lIns="91440" tIns="45720" rIns="91440" bIns="45720" rtlCol="0">
            <a:noAutofit/>
          </a:bodyPr>
          <a:lstStyle>
            <a:lvl1pPr marL="256032" indent="-256032" algn="l" defTabSz="457200" rtl="0" eaLnBrk="1" latinLnBrk="0" hangingPunct="1">
              <a:spcBef>
                <a:spcPct val="20000"/>
              </a:spcBef>
              <a:buClr>
                <a:schemeClr val="accent1">
                  <a:lumMod val="75000"/>
                </a:schemeClr>
              </a:buClr>
              <a:buFont typeface="Arial"/>
              <a:buChar char="•"/>
              <a:defRPr sz="2400" kern="1200">
                <a:solidFill>
                  <a:schemeClr val="tx1"/>
                </a:solidFill>
                <a:latin typeface="+mn-lt"/>
                <a:ea typeface="+mn-ea"/>
                <a:cs typeface="+mn-cs"/>
              </a:defRPr>
            </a:lvl1pPr>
            <a:lvl2pPr marL="557784"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Clr>
                <a:schemeClr val="accent6">
                  <a:lumMod val="75000"/>
                </a:schemeClr>
              </a:buClr>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buFont typeface="Arial" panose="020B0604020202020204" pitchFamily="34" charset="0"/>
              <a:buChar char="•"/>
            </a:pPr>
            <a:endParaRPr lang="en-US" dirty="0"/>
          </a:p>
        </p:txBody>
      </p:sp>
      <p:sp>
        <p:nvSpPr>
          <p:cNvPr id="2" name="TextBox 1"/>
          <p:cNvSpPr txBox="1"/>
          <p:nvPr/>
        </p:nvSpPr>
        <p:spPr>
          <a:xfrm>
            <a:off x="6816404" y="6550223"/>
            <a:ext cx="976549" cy="246221"/>
          </a:xfrm>
          <a:prstGeom prst="rect">
            <a:avLst/>
          </a:prstGeom>
          <a:noFill/>
        </p:spPr>
        <p:txBody>
          <a:bodyPr wrap="none" rtlCol="0">
            <a:spAutoFit/>
          </a:bodyPr>
          <a:lstStyle/>
          <a:p>
            <a:r>
              <a:rPr lang="en-US" sz="1000" dirty="0"/>
              <a:t>May 2018 Data</a:t>
            </a:r>
          </a:p>
        </p:txBody>
      </p:sp>
    </p:spTree>
    <p:extLst>
      <p:ext uri="{BB962C8B-B14F-4D97-AF65-F5344CB8AC3E}">
        <p14:creationId xmlns:p14="http://schemas.microsoft.com/office/powerpoint/2010/main" val="57741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t>Medicare Overview</a:t>
            </a:r>
          </a:p>
        </p:txBody>
      </p:sp>
      <p:sp>
        <p:nvSpPr>
          <p:cNvPr id="4" name="Slide Number Placeholder 3"/>
          <p:cNvSpPr>
            <a:spLocks noGrp="1"/>
          </p:cNvSpPr>
          <p:nvPr>
            <p:ph type="sldNum" sz="quarter" idx="12"/>
          </p:nvPr>
        </p:nvSpPr>
        <p:spPr/>
        <p:txBody>
          <a:bodyPr/>
          <a:lstStyle/>
          <a:p>
            <a:fld id="{C3111FA1-5AF9-0647-B31D-D6250D4530A3}" type="slidenum">
              <a:rPr lang="en-US" smtClean="0"/>
              <a:t>6</a:t>
            </a:fld>
            <a:endParaRPr lang="en-US" dirty="0"/>
          </a:p>
        </p:txBody>
      </p:sp>
      <p:sp>
        <p:nvSpPr>
          <p:cNvPr id="14" name="Content Placeholder 9"/>
          <p:cNvSpPr txBox="1">
            <a:spLocks/>
          </p:cNvSpPr>
          <p:nvPr/>
        </p:nvSpPr>
        <p:spPr>
          <a:xfrm>
            <a:off x="190500" y="4352106"/>
            <a:ext cx="8229600" cy="2598937"/>
          </a:xfrm>
          <a:prstGeom prst="rect">
            <a:avLst/>
          </a:prstGeom>
        </p:spPr>
        <p:txBody>
          <a:bodyPr vert="horz" lIns="91440" tIns="45720" rIns="91440" bIns="45720" rtlCol="0">
            <a:noAutofit/>
          </a:bodyPr>
          <a:lstStyle>
            <a:lvl1pPr marL="256032" indent="-256032" algn="l" defTabSz="457200" rtl="0" eaLnBrk="1" latinLnBrk="0" hangingPunct="1">
              <a:spcBef>
                <a:spcPct val="20000"/>
              </a:spcBef>
              <a:buClr>
                <a:schemeClr val="accent1">
                  <a:lumMod val="75000"/>
                </a:schemeClr>
              </a:buClr>
              <a:buFont typeface="Arial"/>
              <a:buChar char="•"/>
              <a:defRPr sz="2400" kern="1200">
                <a:solidFill>
                  <a:schemeClr val="tx1"/>
                </a:solidFill>
                <a:latin typeface="+mn-lt"/>
                <a:ea typeface="+mn-ea"/>
                <a:cs typeface="+mn-cs"/>
              </a:defRPr>
            </a:lvl1pPr>
            <a:lvl2pPr marL="557784"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Clr>
                <a:schemeClr val="accent6">
                  <a:lumMod val="75000"/>
                </a:schemeClr>
              </a:buClr>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buFont typeface="Arial" panose="020B0604020202020204" pitchFamily="34" charset="0"/>
              <a:buChar char="•"/>
            </a:pPr>
            <a:endParaRPr lang="en-US" dirty="0"/>
          </a:p>
        </p:txBody>
      </p:sp>
      <p:sp>
        <p:nvSpPr>
          <p:cNvPr id="15" name="Content Placeholder 9"/>
          <p:cNvSpPr txBox="1">
            <a:spLocks/>
          </p:cNvSpPr>
          <p:nvPr/>
        </p:nvSpPr>
        <p:spPr>
          <a:xfrm>
            <a:off x="228600" y="1299749"/>
            <a:ext cx="8229600" cy="910051"/>
          </a:xfrm>
          <a:prstGeom prst="rect">
            <a:avLst/>
          </a:prstGeom>
        </p:spPr>
        <p:txBody>
          <a:bodyPr vert="horz" lIns="91440" tIns="45720" rIns="91440" bIns="45720" rtlCol="0">
            <a:noAutofit/>
          </a:bodyPr>
          <a:lstStyle>
            <a:lvl1pPr marL="256032" indent="-256032" algn="l" defTabSz="457200" rtl="0" eaLnBrk="1" latinLnBrk="0" hangingPunct="1">
              <a:spcBef>
                <a:spcPct val="20000"/>
              </a:spcBef>
              <a:buClr>
                <a:schemeClr val="accent1">
                  <a:lumMod val="75000"/>
                </a:schemeClr>
              </a:buClr>
              <a:buFont typeface="Arial"/>
              <a:buChar char="•"/>
              <a:defRPr sz="2400" kern="1200">
                <a:solidFill>
                  <a:schemeClr val="tx1"/>
                </a:solidFill>
                <a:latin typeface="+mn-lt"/>
                <a:ea typeface="+mn-ea"/>
                <a:cs typeface="+mn-cs"/>
              </a:defRPr>
            </a:lvl1pPr>
            <a:lvl2pPr marL="557784"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Clr>
                <a:schemeClr val="accent6">
                  <a:lumMod val="75000"/>
                </a:schemeClr>
              </a:buClr>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1.5 million Medicare beneficiaries reside in Los Angeles County</a:t>
            </a:r>
          </a:p>
          <a:p>
            <a:pPr marL="272034" lvl="1" indent="0">
              <a:buNone/>
            </a:pPr>
            <a:endParaRPr lang="en-US" dirty="0"/>
          </a:p>
        </p:txBody>
      </p:sp>
      <p:graphicFrame>
        <p:nvGraphicFramePr>
          <p:cNvPr id="8" name="Chart 7"/>
          <p:cNvGraphicFramePr/>
          <p:nvPr>
            <p:extLst>
              <p:ext uri="{D42A27DB-BD31-4B8C-83A1-F6EECF244321}">
                <p14:modId xmlns:p14="http://schemas.microsoft.com/office/powerpoint/2010/main" val="137337812"/>
              </p:ext>
            </p:extLst>
          </p:nvPr>
        </p:nvGraphicFramePr>
        <p:xfrm>
          <a:off x="944385" y="2057400"/>
          <a:ext cx="7255230" cy="374332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723900" y="5867400"/>
            <a:ext cx="1063112" cy="246221"/>
          </a:xfrm>
          <a:prstGeom prst="rect">
            <a:avLst/>
          </a:prstGeom>
          <a:noFill/>
        </p:spPr>
        <p:txBody>
          <a:bodyPr wrap="none" rtlCol="0">
            <a:spAutoFit/>
          </a:bodyPr>
          <a:lstStyle/>
          <a:p>
            <a:r>
              <a:rPr lang="en-US" sz="1000" dirty="0"/>
              <a:t>April 2022 Data</a:t>
            </a:r>
          </a:p>
        </p:txBody>
      </p:sp>
    </p:spTree>
    <p:extLst>
      <p:ext uri="{BB962C8B-B14F-4D97-AF65-F5344CB8AC3E}">
        <p14:creationId xmlns:p14="http://schemas.microsoft.com/office/powerpoint/2010/main" val="3873171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emPOWER Datasets</a:t>
            </a:r>
          </a:p>
        </p:txBody>
      </p:sp>
      <p:sp>
        <p:nvSpPr>
          <p:cNvPr id="3" name="Text Placeholder 2"/>
          <p:cNvSpPr>
            <a:spLocks noGrp="1"/>
          </p:cNvSpPr>
          <p:nvPr>
            <p:ph type="body" idx="1"/>
          </p:nvPr>
        </p:nvSpPr>
        <p:spPr>
          <a:xfrm>
            <a:off x="457200" y="990600"/>
            <a:ext cx="8229600" cy="639762"/>
          </a:xfrm>
        </p:spPr>
        <p:txBody>
          <a:bodyPr/>
          <a:lstStyle/>
          <a:p>
            <a:r>
              <a:rPr lang="en-US" dirty="0"/>
              <a:t>2 Types of Data Sets:</a:t>
            </a:r>
          </a:p>
        </p:txBody>
      </p:sp>
      <p:sp>
        <p:nvSpPr>
          <p:cNvPr id="4" name="Content Placeholder 3"/>
          <p:cNvSpPr>
            <a:spLocks noGrp="1"/>
          </p:cNvSpPr>
          <p:nvPr>
            <p:ph sz="half" idx="2"/>
          </p:nvPr>
        </p:nvSpPr>
        <p:spPr>
          <a:xfrm>
            <a:off x="457200" y="1801280"/>
            <a:ext cx="8229600" cy="3951288"/>
          </a:xfrm>
        </p:spPr>
        <p:txBody>
          <a:bodyPr/>
          <a:lstStyle/>
          <a:p>
            <a:pPr marL="420624" indent="-457200">
              <a:buFont typeface="+mj-lt"/>
              <a:buAutoNum type="arabicParenR"/>
            </a:pPr>
            <a:r>
              <a:rPr lang="en-US" b="1" dirty="0"/>
              <a:t>Unrestricted (De-Identified) Data</a:t>
            </a:r>
          </a:p>
          <a:p>
            <a:r>
              <a:rPr lang="en-US" dirty="0"/>
              <a:t>HHS emPOWER map</a:t>
            </a:r>
          </a:p>
          <a:p>
            <a:pPr lvl="1"/>
            <a:r>
              <a:rPr lang="en-US" dirty="0"/>
              <a:t>Publicly available, web-based interactive map</a:t>
            </a:r>
          </a:p>
          <a:p>
            <a:r>
              <a:rPr lang="en-US" dirty="0"/>
              <a:t>HHS emPOWER Emergency Planning Dataset</a:t>
            </a:r>
          </a:p>
          <a:p>
            <a:pPr lvl="1"/>
            <a:r>
              <a:rPr lang="en-US" dirty="0"/>
              <a:t>Available through state or local public health authority</a:t>
            </a:r>
          </a:p>
          <a:p>
            <a:pPr lvl="1"/>
            <a:r>
              <a:rPr lang="en-US" dirty="0"/>
              <a:t>Zip code level counts for the DME services</a:t>
            </a:r>
          </a:p>
          <a:p>
            <a:pPr marL="420624" indent="-457200">
              <a:buFont typeface="+mj-lt"/>
              <a:buAutoNum type="arabicParenR" startAt="2"/>
            </a:pPr>
            <a:r>
              <a:rPr lang="en-US" b="1" dirty="0"/>
              <a:t>Restricted (Individual, Identified) Data</a:t>
            </a:r>
          </a:p>
          <a:p>
            <a:pPr marL="342900" indent="-342900"/>
            <a:r>
              <a:rPr lang="en-US" dirty="0"/>
              <a:t>HHS emPOWER Emergency Response Outreach Dataset</a:t>
            </a:r>
          </a:p>
          <a:p>
            <a:pPr lvl="1"/>
            <a:r>
              <a:rPr lang="en-US" dirty="0"/>
              <a:t>Individual names and addresses</a:t>
            </a:r>
          </a:p>
          <a:p>
            <a:pPr lvl="1"/>
            <a:r>
              <a:rPr lang="en-US" dirty="0"/>
              <a:t>Can only be requested by a public health authority</a:t>
            </a:r>
          </a:p>
          <a:p>
            <a:endParaRPr lang="en-US" dirty="0"/>
          </a:p>
        </p:txBody>
      </p:sp>
      <p:sp>
        <p:nvSpPr>
          <p:cNvPr id="8" name="Slide Number Placeholder 7"/>
          <p:cNvSpPr>
            <a:spLocks noGrp="1"/>
          </p:cNvSpPr>
          <p:nvPr>
            <p:ph type="sldNum" sz="quarter" idx="12"/>
          </p:nvPr>
        </p:nvSpPr>
        <p:spPr/>
        <p:txBody>
          <a:bodyPr/>
          <a:lstStyle/>
          <a:p>
            <a:fld id="{C3111FA1-5AF9-0647-B31D-D6250D4530A3}" type="slidenum">
              <a:rPr lang="en-US" smtClean="0"/>
              <a:t>7</a:t>
            </a:fld>
            <a:endParaRPr lang="en-US" dirty="0"/>
          </a:p>
        </p:txBody>
      </p:sp>
    </p:spTree>
    <p:extLst>
      <p:ext uri="{BB962C8B-B14F-4D97-AF65-F5344CB8AC3E}">
        <p14:creationId xmlns:p14="http://schemas.microsoft.com/office/powerpoint/2010/main" val="2617382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3016720" cy="1188719"/>
          </a:xfrm>
          <a:noFill/>
        </p:spPr>
        <p:txBody>
          <a:bodyPr vert="horz" lIns="91440" tIns="45720" rIns="91440" bIns="45720" rtlCol="0" anchor="b">
            <a:noAutofit/>
          </a:bodyPr>
          <a:lstStyle/>
          <a:p>
            <a:pPr eaLnBrk="1" hangingPunct="1">
              <a:lnSpc>
                <a:spcPct val="90000"/>
              </a:lnSpc>
            </a:pPr>
            <a:r>
              <a:rPr lang="en-US" sz="2400" b="1" kern="1200" dirty="0">
                <a:ea typeface="+mj-ea"/>
                <a:cs typeface="+mj-cs"/>
              </a:rPr>
              <a:t>emPOWER Datasets (De-Identified)</a:t>
            </a:r>
          </a:p>
        </p:txBody>
      </p:sp>
      <p:sp>
        <p:nvSpPr>
          <p:cNvPr id="3" name="Text Placeholder 2"/>
          <p:cNvSpPr>
            <a:spLocks noGrp="1"/>
          </p:cNvSpPr>
          <p:nvPr>
            <p:ph type="body" idx="1"/>
          </p:nvPr>
        </p:nvSpPr>
        <p:spPr>
          <a:xfrm>
            <a:off x="2895600" y="-131958"/>
            <a:ext cx="2532888" cy="995433"/>
          </a:xfrm>
          <a:noFill/>
        </p:spPr>
        <p:txBody>
          <a:bodyPr vert="horz" lIns="91440" tIns="45720" rIns="91440" bIns="45720" rtlCol="0">
            <a:normAutofit/>
          </a:bodyPr>
          <a:lstStyle/>
          <a:p>
            <a:pPr eaLnBrk="1" hangingPunct="1">
              <a:lnSpc>
                <a:spcPct val="90000"/>
              </a:lnSpc>
              <a:spcBef>
                <a:spcPts val="1000"/>
              </a:spcBef>
            </a:pPr>
            <a:r>
              <a:rPr lang="en-US" sz="1900" kern="1200" dirty="0">
                <a:ea typeface="+mn-ea"/>
                <a:cs typeface="+mn-cs"/>
              </a:rPr>
              <a:t>HHS emPOWER Map – empowermap.hhs.gov</a:t>
            </a:r>
          </a:p>
        </p:txBody>
      </p:sp>
      <p:sp>
        <p:nvSpPr>
          <p:cNvPr id="8" name="Slide Number Placeholder 7"/>
          <p:cNvSpPr>
            <a:spLocks noGrp="1"/>
          </p:cNvSpPr>
          <p:nvPr>
            <p:ph type="sldNum" sz="quarter" idx="12"/>
          </p:nvPr>
        </p:nvSpPr>
        <p:spPr>
          <a:xfrm>
            <a:off x="8194857" y="6356350"/>
            <a:ext cx="469082" cy="365125"/>
          </a:xfrm>
          <a:noFill/>
        </p:spPr>
        <p:txBody>
          <a:bodyPr vert="horz" lIns="91440" tIns="45720" rIns="91440" bIns="45720" rtlCol="0" anchor="ctr">
            <a:normAutofit/>
          </a:bodyPr>
          <a:lstStyle/>
          <a:p>
            <a:pPr fontAlgn="auto">
              <a:spcBef>
                <a:spcPts val="0"/>
              </a:spcBef>
              <a:spcAft>
                <a:spcPts val="600"/>
              </a:spcAft>
              <a:defRPr/>
            </a:pPr>
            <a:fld id="{C3111FA1-5AF9-0647-B31D-D6250D4530A3}" type="slidenum">
              <a:rPr lang="en-US" sz="1200">
                <a:solidFill>
                  <a:srgbClr val="FFFFFF"/>
                </a:solidFill>
                <a:latin typeface="Calibri" panose="020F0502020204030204"/>
                <a:ea typeface="+mn-ea"/>
              </a:rPr>
              <a:pPr fontAlgn="auto">
                <a:spcBef>
                  <a:spcPts val="0"/>
                </a:spcBef>
                <a:spcAft>
                  <a:spcPts val="600"/>
                </a:spcAft>
                <a:defRPr/>
              </a:pPr>
              <a:t>8</a:t>
            </a:fld>
            <a:endParaRPr lang="en-US" sz="1200" dirty="0">
              <a:solidFill>
                <a:srgbClr val="FFFFFF"/>
              </a:solidFill>
              <a:latin typeface="Calibri" panose="020F0502020204030204"/>
              <a:ea typeface="+mn-ea"/>
            </a:endParaRPr>
          </a:p>
        </p:txBody>
      </p:sp>
      <p:pic>
        <p:nvPicPr>
          <p:cNvPr id="7" name="Content Placeholder 6" descr="Graphical user interface, website&#10;&#10;Description automatically generated">
            <a:extLst>
              <a:ext uri="{FF2B5EF4-FFF2-40B4-BE49-F238E27FC236}">
                <a16:creationId xmlns:a16="http://schemas.microsoft.com/office/drawing/2014/main" id="{BF30DFF9-036F-4229-8D39-C1833C2CCD3C}"/>
              </a:ext>
            </a:extLst>
          </p:cNvPr>
          <p:cNvPicPr>
            <a:picLocks noGrp="1" noChangeAspect="1"/>
          </p:cNvPicPr>
          <p:nvPr>
            <p:ph sz="half" idx="2"/>
          </p:nvPr>
        </p:nvPicPr>
        <p:blipFill>
          <a:blip r:embed="rId2"/>
          <a:stretch>
            <a:fillRect/>
          </a:stretch>
        </p:blipFill>
        <p:spPr>
          <a:xfrm>
            <a:off x="228600" y="1056761"/>
            <a:ext cx="8799966" cy="4895927"/>
          </a:xfrm>
        </p:spPr>
      </p:pic>
    </p:spTree>
    <p:extLst>
      <p:ext uri="{BB962C8B-B14F-4D97-AF65-F5344CB8AC3E}">
        <p14:creationId xmlns:p14="http://schemas.microsoft.com/office/powerpoint/2010/main" val="1495820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a:t>emPOWER Datasets (De-Identified)</a:t>
            </a:r>
          </a:p>
        </p:txBody>
      </p:sp>
      <p:sp>
        <p:nvSpPr>
          <p:cNvPr id="3" name="Text Placeholder 2"/>
          <p:cNvSpPr>
            <a:spLocks noGrp="1"/>
          </p:cNvSpPr>
          <p:nvPr>
            <p:ph type="body" idx="1"/>
          </p:nvPr>
        </p:nvSpPr>
        <p:spPr>
          <a:xfrm>
            <a:off x="457200" y="1096962"/>
            <a:ext cx="8229600" cy="562892"/>
          </a:xfrm>
        </p:spPr>
        <p:txBody>
          <a:bodyPr/>
          <a:lstStyle/>
          <a:p>
            <a:r>
              <a:rPr lang="en-US" dirty="0"/>
              <a:t>HHS emPOWER Emergency Planning Dataset </a:t>
            </a:r>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C3111FA1-5AF9-0647-B31D-D6250D4530A3}" type="slidenum">
              <a:rPr lang="en-US" smtClean="0"/>
              <a:t>9</a:t>
            </a:fld>
            <a:endParaRPr lang="en-US" dirty="0"/>
          </a:p>
        </p:txBody>
      </p:sp>
      <p:sp>
        <p:nvSpPr>
          <p:cNvPr id="9" name="Text Placeholder 8"/>
          <p:cNvSpPr>
            <a:spLocks noGrp="1"/>
          </p:cNvSpPr>
          <p:nvPr>
            <p:ph type="body" sz="quarter" idx="13"/>
          </p:nvPr>
        </p:nvSpPr>
        <p:spPr/>
        <p:txBody>
          <a:bodyPr/>
          <a:lstStyle/>
          <a:p>
            <a:endParaRPr lang="en-US" dirty="0"/>
          </a:p>
        </p:txBody>
      </p:sp>
      <p:pic>
        <p:nvPicPr>
          <p:cNvPr id="13" name="Content Placeholder 12" descr="Table&#10;&#10;Description automatically generated">
            <a:extLst>
              <a:ext uri="{FF2B5EF4-FFF2-40B4-BE49-F238E27FC236}">
                <a16:creationId xmlns:a16="http://schemas.microsoft.com/office/drawing/2014/main" id="{35CF5A75-5482-4892-92E8-65C6C59F9B14}"/>
              </a:ext>
            </a:extLst>
          </p:cNvPr>
          <p:cNvPicPr>
            <a:picLocks noGrp="1" noChangeAspect="1"/>
          </p:cNvPicPr>
          <p:nvPr>
            <p:ph sz="half" idx="2"/>
          </p:nvPr>
        </p:nvPicPr>
        <p:blipFill>
          <a:blip r:embed="rId2"/>
          <a:stretch>
            <a:fillRect/>
          </a:stretch>
        </p:blipFill>
        <p:spPr>
          <a:xfrm>
            <a:off x="38100" y="1837292"/>
            <a:ext cx="9067800" cy="3080093"/>
          </a:xfrm>
        </p:spPr>
      </p:pic>
    </p:spTree>
    <p:extLst>
      <p:ext uri="{BB962C8B-B14F-4D97-AF65-F5344CB8AC3E}">
        <p14:creationId xmlns:p14="http://schemas.microsoft.com/office/powerpoint/2010/main" val="1631895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emPOWER Datasets (Identified)</a:t>
            </a:r>
          </a:p>
        </p:txBody>
      </p:sp>
      <p:sp>
        <p:nvSpPr>
          <p:cNvPr id="3" name="Text Placeholder 2"/>
          <p:cNvSpPr>
            <a:spLocks noGrp="1"/>
          </p:cNvSpPr>
          <p:nvPr>
            <p:ph type="body" idx="1"/>
          </p:nvPr>
        </p:nvSpPr>
        <p:spPr>
          <a:xfrm>
            <a:off x="457200" y="1399067"/>
            <a:ext cx="8229600" cy="562892"/>
          </a:xfrm>
        </p:spPr>
        <p:txBody>
          <a:bodyPr/>
          <a:lstStyle/>
          <a:p>
            <a:r>
              <a:rPr lang="en-US" dirty="0"/>
              <a:t>HHS emPOWER Emergency Response Outreach Dataset</a:t>
            </a:r>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C3111FA1-5AF9-0647-B31D-D6250D4530A3}" type="slidenum">
              <a:rPr lang="en-US" smtClean="0"/>
              <a:t>10</a:t>
            </a:fld>
            <a:endParaRPr lang="en-US" dirty="0"/>
          </a:p>
        </p:txBody>
      </p:sp>
      <p:sp>
        <p:nvSpPr>
          <p:cNvPr id="9" name="Text Placeholder 8"/>
          <p:cNvSpPr>
            <a:spLocks noGrp="1"/>
          </p:cNvSpPr>
          <p:nvPr>
            <p:ph type="body" sz="quarter" idx="13"/>
          </p:nvPr>
        </p:nvSpPr>
        <p:spPr/>
        <p:txBody>
          <a:bodyPr/>
          <a:lstStyle/>
          <a:p>
            <a:endParaRPr lang="en-US" dirty="0"/>
          </a:p>
        </p:txBody>
      </p:sp>
      <p:sp>
        <p:nvSpPr>
          <p:cNvPr id="4" name="Content Placeholder 3"/>
          <p:cNvSpPr>
            <a:spLocks noGrp="1"/>
          </p:cNvSpPr>
          <p:nvPr>
            <p:ph sz="half" idx="2"/>
          </p:nvPr>
        </p:nvSpPr>
        <p:spPr>
          <a:xfrm>
            <a:off x="457199" y="2095602"/>
            <a:ext cx="8229601" cy="2522580"/>
          </a:xfrm>
        </p:spPr>
        <p:txBody>
          <a:bodyPr/>
          <a:lstStyle/>
          <a:p>
            <a:r>
              <a:rPr lang="en-US" dirty="0"/>
              <a:t>Individual names and addresses</a:t>
            </a:r>
          </a:p>
          <a:p>
            <a:pPr lvl="1"/>
            <a:r>
              <a:rPr lang="en-US" dirty="0"/>
              <a:t>Approximately 125,000 individuals in LA County Zip Codes</a:t>
            </a:r>
          </a:p>
          <a:p>
            <a:r>
              <a:rPr lang="en-US" dirty="0"/>
              <a:t>Can only be requested by a public health authority (LA County DPH)</a:t>
            </a:r>
          </a:p>
          <a:p>
            <a:r>
              <a:rPr lang="en-US" dirty="0"/>
              <a:t>Strict data sharing, tracking, and destruction requirements</a:t>
            </a:r>
          </a:p>
        </p:txBody>
      </p:sp>
    </p:spTree>
    <p:extLst>
      <p:ext uri="{BB962C8B-B14F-4D97-AF65-F5344CB8AC3E}">
        <p14:creationId xmlns:p14="http://schemas.microsoft.com/office/powerpoint/2010/main" val="4150803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D2366-2142-460A-892C-AB909A8D3C50}"/>
              </a:ext>
            </a:extLst>
          </p:cNvPr>
          <p:cNvSpPr>
            <a:spLocks noGrp="1"/>
          </p:cNvSpPr>
          <p:nvPr>
            <p:ph type="title"/>
          </p:nvPr>
        </p:nvSpPr>
        <p:spPr>
          <a:xfrm>
            <a:off x="457200" y="304800"/>
            <a:ext cx="8229600" cy="634985"/>
          </a:xfrm>
        </p:spPr>
        <p:txBody>
          <a:bodyPr/>
          <a:lstStyle/>
          <a:p>
            <a:r>
              <a:rPr lang="en-US" b="1" dirty="0"/>
              <a:t>emPOWER variables (Identified)</a:t>
            </a:r>
          </a:p>
        </p:txBody>
      </p:sp>
      <p:sp>
        <p:nvSpPr>
          <p:cNvPr id="4" name="Content Placeholder 3">
            <a:extLst>
              <a:ext uri="{FF2B5EF4-FFF2-40B4-BE49-F238E27FC236}">
                <a16:creationId xmlns:a16="http://schemas.microsoft.com/office/drawing/2014/main" id="{AF840075-D2BE-45A0-8D98-2D8FA5989555}"/>
              </a:ext>
            </a:extLst>
          </p:cNvPr>
          <p:cNvSpPr>
            <a:spLocks noGrp="1"/>
          </p:cNvSpPr>
          <p:nvPr>
            <p:ph sz="half" idx="2"/>
          </p:nvPr>
        </p:nvSpPr>
        <p:spPr>
          <a:xfrm>
            <a:off x="457200" y="838200"/>
            <a:ext cx="3968496" cy="4608946"/>
          </a:xfrm>
        </p:spPr>
        <p:txBody>
          <a:bodyPr/>
          <a:lstStyle/>
          <a:p>
            <a:r>
              <a:rPr lang="en-US" sz="1700" dirty="0"/>
              <a:t>Name</a:t>
            </a:r>
          </a:p>
          <a:p>
            <a:r>
              <a:rPr lang="en-US" sz="1700" dirty="0"/>
              <a:t>Address</a:t>
            </a:r>
          </a:p>
          <a:p>
            <a:r>
              <a:rPr lang="en-US" sz="1700" dirty="0"/>
              <a:t>Date of Birth</a:t>
            </a:r>
          </a:p>
          <a:p>
            <a:r>
              <a:rPr lang="en-US" sz="1700" dirty="0"/>
              <a:t>Type of Medicare Plan (Fee for Service or Medicare Advantage</a:t>
            </a:r>
          </a:p>
          <a:p>
            <a:r>
              <a:rPr lang="en-US" sz="1700" dirty="0"/>
              <a:t>Medicare/Medicaid Dual Eligibility</a:t>
            </a:r>
          </a:p>
          <a:p>
            <a:r>
              <a:rPr lang="en-US" sz="1700" dirty="0"/>
              <a:t>Dialysis Facility name, address, and phone number</a:t>
            </a:r>
          </a:p>
          <a:p>
            <a:r>
              <a:rPr lang="en-US" sz="1700" dirty="0"/>
              <a:t>Home Health Agency name, address, and phone number</a:t>
            </a:r>
          </a:p>
          <a:p>
            <a:r>
              <a:rPr lang="en-US" sz="1700" dirty="0"/>
              <a:t>Hospice Care Provider, address, and phone number</a:t>
            </a:r>
          </a:p>
          <a:p>
            <a:r>
              <a:rPr lang="en-US" sz="1700" dirty="0"/>
              <a:t>DME Supplier name, address, and phone number</a:t>
            </a:r>
          </a:p>
          <a:p>
            <a:r>
              <a:rPr lang="en-US" sz="1700" dirty="0"/>
              <a:t>Oxygen Supplier name, address, and phone number</a:t>
            </a:r>
          </a:p>
          <a:p>
            <a:r>
              <a:rPr lang="en-US" sz="1700" dirty="0"/>
              <a:t>Recent institutional care facility name, address, and phone number</a:t>
            </a:r>
          </a:p>
          <a:p>
            <a:endParaRPr lang="en-US" sz="1900" dirty="0"/>
          </a:p>
        </p:txBody>
      </p:sp>
      <p:sp>
        <p:nvSpPr>
          <p:cNvPr id="6" name="Content Placeholder 5">
            <a:extLst>
              <a:ext uri="{FF2B5EF4-FFF2-40B4-BE49-F238E27FC236}">
                <a16:creationId xmlns:a16="http://schemas.microsoft.com/office/drawing/2014/main" id="{C0050ABA-6991-421E-A959-427B540CD03B}"/>
              </a:ext>
            </a:extLst>
          </p:cNvPr>
          <p:cNvSpPr>
            <a:spLocks noGrp="1"/>
          </p:cNvSpPr>
          <p:nvPr>
            <p:ph sz="quarter" idx="4"/>
          </p:nvPr>
        </p:nvSpPr>
        <p:spPr>
          <a:xfrm>
            <a:off x="4759325" y="838200"/>
            <a:ext cx="3968496" cy="5315526"/>
          </a:xfrm>
        </p:spPr>
        <p:txBody>
          <a:bodyPr/>
          <a:lstStyle/>
          <a:p>
            <a:pPr marL="54864" indent="0">
              <a:buNone/>
            </a:pPr>
            <a:r>
              <a:rPr lang="en-US" sz="1700" dirty="0"/>
              <a:t>Yes/No for Services and DME:</a:t>
            </a:r>
          </a:p>
          <a:p>
            <a:r>
              <a:rPr lang="en-US" sz="1700" dirty="0"/>
              <a:t>Outpatient Dialysis</a:t>
            </a:r>
          </a:p>
          <a:p>
            <a:r>
              <a:rPr lang="en-US" sz="1700" dirty="0"/>
              <a:t>Oxygen Tank Services</a:t>
            </a:r>
          </a:p>
          <a:p>
            <a:r>
              <a:rPr lang="en-US" sz="1700" dirty="0"/>
              <a:t>Home health visit</a:t>
            </a:r>
          </a:p>
          <a:p>
            <a:r>
              <a:rPr lang="en-US" sz="1700" dirty="0"/>
              <a:t>At-Home hospice</a:t>
            </a:r>
          </a:p>
          <a:p>
            <a:r>
              <a:rPr lang="en-US" sz="1700" dirty="0"/>
              <a:t>Cardiac device</a:t>
            </a:r>
          </a:p>
          <a:p>
            <a:r>
              <a:rPr lang="en-US" sz="1700" dirty="0"/>
              <a:t>Ventilator</a:t>
            </a:r>
          </a:p>
          <a:p>
            <a:r>
              <a:rPr lang="en-US" sz="1700" dirty="0"/>
              <a:t>BiPAP </a:t>
            </a:r>
          </a:p>
          <a:p>
            <a:r>
              <a:rPr lang="en-US" sz="1700" dirty="0"/>
              <a:t>Oxygen concentrator</a:t>
            </a:r>
          </a:p>
          <a:p>
            <a:r>
              <a:rPr lang="en-US" sz="1700" dirty="0"/>
              <a:t>Enteral feeding tube</a:t>
            </a:r>
          </a:p>
          <a:p>
            <a:r>
              <a:rPr lang="en-US" sz="1700" dirty="0"/>
              <a:t>IV infusion pump</a:t>
            </a:r>
          </a:p>
          <a:p>
            <a:r>
              <a:rPr lang="en-US" sz="1700" dirty="0"/>
              <a:t>Suction pump</a:t>
            </a:r>
          </a:p>
          <a:p>
            <a:r>
              <a:rPr lang="en-US" sz="1700" dirty="0"/>
              <a:t>At-home dialysis</a:t>
            </a:r>
          </a:p>
          <a:p>
            <a:r>
              <a:rPr lang="en-US" sz="1700" dirty="0"/>
              <a:t>Motorized wheelchair or scooter</a:t>
            </a:r>
          </a:p>
          <a:p>
            <a:r>
              <a:rPr lang="en-US" sz="1700" dirty="0"/>
              <a:t>Electric bed</a:t>
            </a:r>
          </a:p>
          <a:p>
            <a:endParaRPr lang="en-US" sz="1900" dirty="0"/>
          </a:p>
        </p:txBody>
      </p:sp>
      <p:sp>
        <p:nvSpPr>
          <p:cNvPr id="7" name="Footer Placeholder 6">
            <a:extLst>
              <a:ext uri="{FF2B5EF4-FFF2-40B4-BE49-F238E27FC236}">
                <a16:creationId xmlns:a16="http://schemas.microsoft.com/office/drawing/2014/main" id="{BF052B2B-DCCD-4B3E-8DD2-36500FF9F938}"/>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1A99339B-A932-49AD-9BE9-EF867FD36CCB}"/>
              </a:ext>
            </a:extLst>
          </p:cNvPr>
          <p:cNvSpPr>
            <a:spLocks noGrp="1"/>
          </p:cNvSpPr>
          <p:nvPr>
            <p:ph type="sldNum" sz="quarter" idx="12"/>
          </p:nvPr>
        </p:nvSpPr>
        <p:spPr/>
        <p:txBody>
          <a:bodyPr/>
          <a:lstStyle/>
          <a:p>
            <a:fld id="{C3111FA1-5AF9-0647-B31D-D6250D4530A3}" type="slidenum">
              <a:rPr lang="en-US" smtClean="0"/>
              <a:t>11</a:t>
            </a:fld>
            <a:endParaRPr lang="en-US" dirty="0"/>
          </a:p>
        </p:txBody>
      </p:sp>
      <p:cxnSp>
        <p:nvCxnSpPr>
          <p:cNvPr id="11" name="Straight Connector 10">
            <a:extLst>
              <a:ext uri="{FF2B5EF4-FFF2-40B4-BE49-F238E27FC236}">
                <a16:creationId xmlns:a16="http://schemas.microsoft.com/office/drawing/2014/main" id="{DA2BA151-63CB-413A-9448-EBFDA38B365F}"/>
              </a:ext>
            </a:extLst>
          </p:cNvPr>
          <p:cNvCxnSpPr>
            <a:cxnSpLocks/>
          </p:cNvCxnSpPr>
          <p:nvPr/>
        </p:nvCxnSpPr>
        <p:spPr>
          <a:xfrm>
            <a:off x="4876800" y="2362200"/>
            <a:ext cx="365760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0205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A48E1-8797-43D0-9834-08D657EE5783}"/>
              </a:ext>
            </a:extLst>
          </p:cNvPr>
          <p:cNvSpPr>
            <a:spLocks noGrp="1"/>
          </p:cNvSpPr>
          <p:nvPr>
            <p:ph type="title"/>
          </p:nvPr>
        </p:nvSpPr>
        <p:spPr>
          <a:xfrm>
            <a:off x="1143000" y="1122363"/>
            <a:ext cx="6858000" cy="2387600"/>
          </a:xfrm>
        </p:spPr>
        <p:txBody>
          <a:bodyPr vert="horz" lIns="91440" tIns="45720" rIns="91440" bIns="45720" rtlCol="0" anchor="b">
            <a:normAutofit/>
          </a:bodyPr>
          <a:lstStyle/>
          <a:p>
            <a:pPr algn="ctr" eaLnBrk="1" hangingPunct="1">
              <a:lnSpc>
                <a:spcPct val="90000"/>
              </a:lnSpc>
            </a:pPr>
            <a:r>
              <a:rPr lang="en-US" sz="3100" kern="1200" dirty="0">
                <a:solidFill>
                  <a:schemeClr val="tx1"/>
                </a:solidFill>
                <a:latin typeface="+mj-lt"/>
                <a:ea typeface="+mj-ea"/>
                <a:cs typeface="+mj-cs"/>
              </a:rPr>
              <a:t>LA County use cases</a:t>
            </a:r>
          </a:p>
        </p:txBody>
      </p:sp>
      <p:sp>
        <p:nvSpPr>
          <p:cNvPr id="5" name="Text Placeholder 4">
            <a:extLst>
              <a:ext uri="{FF2B5EF4-FFF2-40B4-BE49-F238E27FC236}">
                <a16:creationId xmlns:a16="http://schemas.microsoft.com/office/drawing/2014/main" id="{D6A69032-8EF3-487B-BE72-37C42E21A390}"/>
              </a:ext>
            </a:extLst>
          </p:cNvPr>
          <p:cNvSpPr>
            <a:spLocks noGrp="1"/>
          </p:cNvSpPr>
          <p:nvPr>
            <p:ph type="body" idx="1"/>
          </p:nvPr>
        </p:nvSpPr>
        <p:spPr>
          <a:xfrm>
            <a:off x="1143000" y="3695944"/>
            <a:ext cx="6858000" cy="1389749"/>
          </a:xfrm>
        </p:spPr>
        <p:txBody>
          <a:bodyPr vert="horz" lIns="91440" tIns="45720" rIns="91440" bIns="45720" rtlCol="0">
            <a:normAutofit/>
          </a:bodyPr>
          <a:lstStyle/>
          <a:p>
            <a:pPr algn="ctr" eaLnBrk="1" hangingPunct="1">
              <a:lnSpc>
                <a:spcPct val="90000"/>
              </a:lnSpc>
              <a:spcBef>
                <a:spcPts val="1000"/>
              </a:spcBef>
            </a:pPr>
            <a:endParaRPr lang="en-US" sz="17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8642D9AC-B515-42F8-ABA2-B97FD524A719}"/>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defRPr/>
            </a:pPr>
            <a:fld id="{2424B2D9-C889-40D4-84A0-7D13F390EBBC}" type="slidenum">
              <a:rPr lang="en-US" altLang="en-US" sz="900">
                <a:solidFill>
                  <a:schemeClr val="tx1">
                    <a:lumMod val="75000"/>
                    <a:lumOff val="25000"/>
                  </a:schemeClr>
                </a:solidFill>
                <a:latin typeface="+mn-lt"/>
                <a:ea typeface="+mn-ea"/>
              </a:rPr>
              <a:pPr>
                <a:spcAft>
                  <a:spcPts val="600"/>
                </a:spcAft>
                <a:defRPr/>
              </a:pPr>
              <a:t>12</a:t>
            </a:fld>
            <a:endParaRPr lang="en-US" altLang="en-US" sz="900" dirty="0">
              <a:solidFill>
                <a:schemeClr val="tx1">
                  <a:lumMod val="75000"/>
                  <a:lumOff val="25000"/>
                </a:schemeClr>
              </a:solidFill>
              <a:latin typeface="+mn-lt"/>
              <a:ea typeface="+mn-ea"/>
            </a:endParaRPr>
          </a:p>
        </p:txBody>
      </p:sp>
    </p:spTree>
    <p:extLst>
      <p:ext uri="{BB962C8B-B14F-4D97-AF65-F5344CB8AC3E}">
        <p14:creationId xmlns:p14="http://schemas.microsoft.com/office/powerpoint/2010/main" val="4054519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E16291-3BDD-4314-AE1C-456B60807031}"/>
              </a:ext>
            </a:extLst>
          </p:cNvPr>
          <p:cNvSpPr>
            <a:spLocks noGrp="1"/>
          </p:cNvSpPr>
          <p:nvPr>
            <p:ph type="sldNum" sz="quarter" idx="12"/>
          </p:nvPr>
        </p:nvSpPr>
        <p:spPr/>
        <p:txBody>
          <a:bodyPr/>
          <a:lstStyle/>
          <a:p>
            <a:fld id="{C3111FA1-5AF9-0647-B31D-D6250D4530A3}" type="slidenum">
              <a:rPr lang="en-US" smtClean="0"/>
              <a:t>13</a:t>
            </a:fld>
            <a:endParaRPr lang="en-US" dirty="0"/>
          </a:p>
        </p:txBody>
      </p:sp>
      <p:pic>
        <p:nvPicPr>
          <p:cNvPr id="1026" name="Picture 2" descr="Los Angeles county map">
            <a:extLst>
              <a:ext uri="{FF2B5EF4-FFF2-40B4-BE49-F238E27FC236}">
                <a16:creationId xmlns:a16="http://schemas.microsoft.com/office/drawing/2014/main" id="{634247D8-B3AF-4190-A4C4-B17FAAA396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224" y="666350"/>
            <a:ext cx="4608942" cy="596305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5">
            <a:extLst>
              <a:ext uri="{FF2B5EF4-FFF2-40B4-BE49-F238E27FC236}">
                <a16:creationId xmlns:a16="http://schemas.microsoft.com/office/drawing/2014/main" id="{5CBCA74B-1F2C-4632-909C-1E07A1CA18DF}"/>
              </a:ext>
            </a:extLst>
          </p:cNvPr>
          <p:cNvSpPr txBox="1">
            <a:spLocks/>
          </p:cNvSpPr>
          <p:nvPr/>
        </p:nvSpPr>
        <p:spPr>
          <a:xfrm>
            <a:off x="4993340" y="686669"/>
            <a:ext cx="3953436" cy="5847715"/>
          </a:xfrm>
          <a:prstGeom prst="rect">
            <a:avLst/>
          </a:prstGeom>
        </p:spPr>
        <p:txBody>
          <a:bodyPr/>
          <a:lstStyle>
            <a:lvl1pPr marL="256032" indent="-256032" algn="l" defTabSz="457200" rtl="0" eaLnBrk="1" latinLnBrk="0" hangingPunct="1">
              <a:spcBef>
                <a:spcPct val="20000"/>
              </a:spcBef>
              <a:buClr>
                <a:schemeClr val="accent1">
                  <a:lumMod val="75000"/>
                </a:schemeClr>
              </a:buClr>
              <a:buFont typeface="Arial"/>
              <a:buChar char="•"/>
              <a:defRPr sz="2400" kern="1200">
                <a:solidFill>
                  <a:schemeClr val="tx1"/>
                </a:solidFill>
                <a:latin typeface="+mn-lt"/>
                <a:ea typeface="+mn-ea"/>
                <a:cs typeface="+mn-cs"/>
              </a:defRPr>
            </a:lvl1pPr>
            <a:lvl2pPr marL="557784"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Clr>
                <a:schemeClr val="accent6">
                  <a:lumMod val="75000"/>
                </a:schemeClr>
              </a:buClr>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4,000 square miles</a:t>
            </a:r>
          </a:p>
          <a:p>
            <a:r>
              <a:rPr lang="en-US" sz="2800" dirty="0"/>
              <a:t>88 cities</a:t>
            </a:r>
          </a:p>
          <a:p>
            <a:r>
              <a:rPr lang="en-US" sz="2800" dirty="0"/>
              <a:t>10M+ residents </a:t>
            </a:r>
          </a:p>
          <a:p>
            <a:r>
              <a:rPr lang="en-US" sz="2800" dirty="0"/>
              <a:t>Urban and Rural</a:t>
            </a:r>
          </a:p>
          <a:p>
            <a:r>
              <a:rPr lang="en-US" sz="2800" dirty="0"/>
              <a:t>Highly diverse geographically and demographically</a:t>
            </a:r>
          </a:p>
          <a:p>
            <a:r>
              <a:rPr lang="en-US" sz="2800" dirty="0"/>
              <a:t>70 miles of coastline</a:t>
            </a:r>
          </a:p>
          <a:p>
            <a:r>
              <a:rPr lang="en-US" sz="2800" dirty="0"/>
              <a:t>Two mountain ranges</a:t>
            </a:r>
          </a:p>
          <a:p>
            <a:r>
              <a:rPr lang="en-US" sz="2800" dirty="0"/>
              <a:t>Two major ports</a:t>
            </a:r>
          </a:p>
          <a:p>
            <a:endParaRPr lang="en-US" sz="2800" dirty="0"/>
          </a:p>
        </p:txBody>
      </p:sp>
      <p:sp>
        <p:nvSpPr>
          <p:cNvPr id="6" name="Title 7">
            <a:extLst>
              <a:ext uri="{FF2B5EF4-FFF2-40B4-BE49-F238E27FC236}">
                <a16:creationId xmlns:a16="http://schemas.microsoft.com/office/drawing/2014/main" id="{1C7B2AA7-0903-49F0-878B-9257C2BE13E8}"/>
              </a:ext>
            </a:extLst>
          </p:cNvPr>
          <p:cNvSpPr txBox="1">
            <a:spLocks/>
          </p:cNvSpPr>
          <p:nvPr/>
        </p:nvSpPr>
        <p:spPr>
          <a:xfrm>
            <a:off x="325120" y="91440"/>
            <a:ext cx="5439072" cy="563074"/>
          </a:xfrm>
          <a:prstGeom prst="rect">
            <a:avLst/>
          </a:prstGeom>
        </p:spPr>
        <p:txBody>
          <a:bodyPr/>
          <a:lstStyle>
            <a:lvl1pPr algn="l" defTabSz="457200" rtl="0" eaLnBrk="1" latinLnBrk="0" hangingPunct="1">
              <a:spcBef>
                <a:spcPct val="0"/>
              </a:spcBef>
              <a:buNone/>
              <a:defRPr sz="2800" b="1" kern="1200">
                <a:solidFill>
                  <a:schemeClr val="tx1"/>
                </a:solidFill>
                <a:latin typeface="+mj-lt"/>
                <a:ea typeface="+mj-ea"/>
                <a:cs typeface="+mj-cs"/>
              </a:defRPr>
            </a:lvl1pPr>
          </a:lstStyle>
          <a:p>
            <a:r>
              <a:rPr lang="en-US" sz="3200" dirty="0">
                <a:solidFill>
                  <a:schemeClr val="accent2"/>
                </a:solidFill>
              </a:rPr>
              <a:t>Los Angeles County</a:t>
            </a:r>
          </a:p>
        </p:txBody>
      </p:sp>
    </p:spTree>
    <p:extLst>
      <p:ext uri="{BB962C8B-B14F-4D97-AF65-F5344CB8AC3E}">
        <p14:creationId xmlns:p14="http://schemas.microsoft.com/office/powerpoint/2010/main" val="4071871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5E38C-9B44-497B-84B1-81E0159E1EF0}"/>
              </a:ext>
            </a:extLst>
          </p:cNvPr>
          <p:cNvSpPr>
            <a:spLocks noGrp="1"/>
          </p:cNvSpPr>
          <p:nvPr>
            <p:ph type="title"/>
          </p:nvPr>
        </p:nvSpPr>
        <p:spPr>
          <a:xfrm>
            <a:off x="304800" y="152400"/>
            <a:ext cx="8534400" cy="1143000"/>
          </a:xfrm>
        </p:spPr>
        <p:txBody>
          <a:bodyPr/>
          <a:lstStyle/>
          <a:p>
            <a:r>
              <a:rPr lang="en-US" b="1" dirty="0"/>
              <a:t>A Brief History of LA County Disclosure Requests</a:t>
            </a:r>
          </a:p>
        </p:txBody>
      </p:sp>
      <p:sp>
        <p:nvSpPr>
          <p:cNvPr id="3" name="Content Placeholder 2">
            <a:extLst>
              <a:ext uri="{FF2B5EF4-FFF2-40B4-BE49-F238E27FC236}">
                <a16:creationId xmlns:a16="http://schemas.microsoft.com/office/drawing/2014/main" id="{63E7BC69-938B-4A23-8F8F-FB76390B92E9}"/>
              </a:ext>
            </a:extLst>
          </p:cNvPr>
          <p:cNvSpPr>
            <a:spLocks noGrp="1"/>
          </p:cNvSpPr>
          <p:nvPr>
            <p:ph idx="1"/>
          </p:nvPr>
        </p:nvSpPr>
        <p:spPr>
          <a:xfrm>
            <a:off x="457200" y="990600"/>
            <a:ext cx="8229600" cy="4343400"/>
          </a:xfrm>
        </p:spPr>
        <p:txBody>
          <a:bodyPr/>
          <a:lstStyle/>
          <a:p>
            <a:r>
              <a:rPr lang="en-US" sz="2600" dirty="0"/>
              <a:t>First request: December 2017</a:t>
            </a:r>
          </a:p>
          <a:p>
            <a:pPr lvl="1"/>
            <a:r>
              <a:rPr lang="en-US" sz="2400" dirty="0"/>
              <a:t>Thomas/Skirball/Creek/Rye Wildfires</a:t>
            </a:r>
          </a:p>
          <a:p>
            <a:r>
              <a:rPr lang="en-US" sz="2600" dirty="0"/>
              <a:t>2018 (3 requests)</a:t>
            </a:r>
          </a:p>
          <a:p>
            <a:pPr lvl="1"/>
            <a:r>
              <a:rPr lang="en-US" sz="2400" dirty="0"/>
              <a:t>Rain event; Risk of debris flows after wildfires</a:t>
            </a:r>
          </a:p>
          <a:p>
            <a:pPr lvl="1"/>
            <a:r>
              <a:rPr lang="en-US" sz="2400" dirty="0"/>
              <a:t>Sativa Contaminated Water Incident</a:t>
            </a:r>
          </a:p>
          <a:p>
            <a:pPr lvl="1"/>
            <a:r>
              <a:rPr lang="en-US" sz="2400" dirty="0"/>
              <a:t>Extreme Heat and Wildfire Conditions</a:t>
            </a:r>
          </a:p>
          <a:p>
            <a:pPr lvl="1"/>
            <a:r>
              <a:rPr lang="en-US" sz="2400" dirty="0"/>
              <a:t>Public Safety Power Shutoff (PSPS) from electric utility</a:t>
            </a:r>
          </a:p>
          <a:p>
            <a:pPr lvl="1"/>
            <a:r>
              <a:rPr lang="en-US" sz="2400" dirty="0"/>
              <a:t>Woolsey Fire response and recovery</a:t>
            </a:r>
          </a:p>
          <a:p>
            <a:r>
              <a:rPr lang="en-US" sz="2600" dirty="0"/>
              <a:t>2019 (3 requests)</a:t>
            </a:r>
          </a:p>
          <a:p>
            <a:pPr lvl="1"/>
            <a:r>
              <a:rPr lang="en-US" sz="2400" dirty="0"/>
              <a:t>Rain/Debris flows after Woolsey Fire</a:t>
            </a:r>
          </a:p>
          <a:p>
            <a:pPr lvl="1"/>
            <a:r>
              <a:rPr lang="en-US" sz="2400" dirty="0"/>
              <a:t>PSPS and wildfire conditions</a:t>
            </a:r>
          </a:p>
          <a:p>
            <a:r>
              <a:rPr lang="en-US" sz="2600" dirty="0"/>
              <a:t>2020 - COVID</a:t>
            </a:r>
          </a:p>
          <a:p>
            <a:pPr lvl="1"/>
            <a:endParaRPr lang="en-US" sz="2400" dirty="0"/>
          </a:p>
          <a:p>
            <a:pPr lvl="1"/>
            <a:endParaRPr lang="en-US" dirty="0"/>
          </a:p>
        </p:txBody>
      </p:sp>
      <p:sp>
        <p:nvSpPr>
          <p:cNvPr id="4" name="Slide Number Placeholder 3">
            <a:extLst>
              <a:ext uri="{FF2B5EF4-FFF2-40B4-BE49-F238E27FC236}">
                <a16:creationId xmlns:a16="http://schemas.microsoft.com/office/drawing/2014/main" id="{FCC7E908-61B8-4663-B957-A9173D645E13}"/>
              </a:ext>
            </a:extLst>
          </p:cNvPr>
          <p:cNvSpPr>
            <a:spLocks noGrp="1"/>
          </p:cNvSpPr>
          <p:nvPr>
            <p:ph type="sldNum" sz="quarter" idx="12"/>
          </p:nvPr>
        </p:nvSpPr>
        <p:spPr/>
        <p:txBody>
          <a:bodyPr/>
          <a:lstStyle/>
          <a:p>
            <a:pPr>
              <a:defRPr/>
            </a:pPr>
            <a:fld id="{2424B2D9-C889-40D4-84A0-7D13F390EBBC}" type="slidenum">
              <a:rPr lang="en-US" altLang="en-US" smtClean="0"/>
              <a:pPr>
                <a:defRPr/>
              </a:pPr>
              <a:t>14</a:t>
            </a:fld>
            <a:endParaRPr lang="en-US" altLang="en-US" dirty="0"/>
          </a:p>
        </p:txBody>
      </p:sp>
    </p:spTree>
    <p:extLst>
      <p:ext uri="{BB962C8B-B14F-4D97-AF65-F5344CB8AC3E}">
        <p14:creationId xmlns:p14="http://schemas.microsoft.com/office/powerpoint/2010/main" val="330407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01A90-CC3D-4140-BEFD-95A5AAFA2583}"/>
              </a:ext>
            </a:extLst>
          </p:cNvPr>
          <p:cNvSpPr>
            <a:spLocks noGrp="1"/>
          </p:cNvSpPr>
          <p:nvPr>
            <p:ph type="title"/>
          </p:nvPr>
        </p:nvSpPr>
        <p:spPr>
          <a:xfrm>
            <a:off x="628650" y="365125"/>
            <a:ext cx="7886700" cy="1325563"/>
          </a:xfrm>
        </p:spPr>
        <p:txBody>
          <a:bodyPr>
            <a:normAutofit/>
          </a:bodyPr>
          <a:lstStyle/>
          <a:p>
            <a:r>
              <a:rPr lang="en-US" b="1" dirty="0"/>
              <a:t>Wildfires</a:t>
            </a:r>
          </a:p>
        </p:txBody>
      </p:sp>
      <p:sp>
        <p:nvSpPr>
          <p:cNvPr id="3" name="Content Placeholder 2">
            <a:extLst>
              <a:ext uri="{FF2B5EF4-FFF2-40B4-BE49-F238E27FC236}">
                <a16:creationId xmlns:a16="http://schemas.microsoft.com/office/drawing/2014/main" id="{32EBC35D-E8A3-4AD8-8A17-94E97F351C95}"/>
              </a:ext>
            </a:extLst>
          </p:cNvPr>
          <p:cNvSpPr>
            <a:spLocks noGrp="1"/>
          </p:cNvSpPr>
          <p:nvPr>
            <p:ph idx="1"/>
          </p:nvPr>
        </p:nvSpPr>
        <p:spPr>
          <a:xfrm>
            <a:off x="228600" y="1825625"/>
            <a:ext cx="3505200" cy="4351338"/>
          </a:xfrm>
        </p:spPr>
        <p:txBody>
          <a:bodyPr>
            <a:normAutofit/>
          </a:bodyPr>
          <a:lstStyle/>
          <a:p>
            <a:r>
              <a:rPr lang="en-US" sz="2200" dirty="0"/>
              <a:t>Mandatory/Voluntary Evacuation Areas</a:t>
            </a:r>
          </a:p>
          <a:p>
            <a:r>
              <a:rPr lang="en-US" sz="2200" dirty="0"/>
              <a:t>Response: Evacuation</a:t>
            </a:r>
          </a:p>
          <a:p>
            <a:pPr marL="0" indent="0">
              <a:buNone/>
            </a:pPr>
            <a:endParaRPr lang="en-US" sz="2200" dirty="0"/>
          </a:p>
          <a:p>
            <a:pPr marL="0" indent="0">
              <a:buNone/>
            </a:pPr>
            <a:r>
              <a:rPr lang="en-US" sz="2200" dirty="0"/>
              <a:t>emPOWER uses:</a:t>
            </a:r>
          </a:p>
          <a:p>
            <a:r>
              <a:rPr lang="en-US" sz="2200" dirty="0"/>
              <a:t>Identify emPOWER individuals in mandatory evacuation area</a:t>
            </a:r>
          </a:p>
          <a:p>
            <a:r>
              <a:rPr lang="en-US" sz="2200" dirty="0"/>
              <a:t>Notify Medical Equipment Providers</a:t>
            </a:r>
          </a:p>
        </p:txBody>
      </p:sp>
      <p:pic>
        <p:nvPicPr>
          <p:cNvPr id="6" name="Picture 5" descr="A picture containing outdoor, way, scene, sky&#10;&#10;Description automatically generated">
            <a:extLst>
              <a:ext uri="{FF2B5EF4-FFF2-40B4-BE49-F238E27FC236}">
                <a16:creationId xmlns:a16="http://schemas.microsoft.com/office/drawing/2014/main" id="{13B9F31A-037E-47D3-8FA0-FA55BFF0C0B9}"/>
              </a:ext>
            </a:extLst>
          </p:cNvPr>
          <p:cNvPicPr>
            <a:picLocks noChangeAspect="1"/>
          </p:cNvPicPr>
          <p:nvPr/>
        </p:nvPicPr>
        <p:blipFill rotWithShape="1">
          <a:blip r:embed="rId3"/>
          <a:srcRect l="3560" r="34897" b="2"/>
          <a:stretch/>
        </p:blipFill>
        <p:spPr>
          <a:xfrm>
            <a:off x="3935730" y="1904281"/>
            <a:ext cx="4674870" cy="4272681"/>
          </a:xfrm>
          <a:prstGeom prst="rect">
            <a:avLst/>
          </a:prstGeom>
        </p:spPr>
      </p:pic>
      <p:sp>
        <p:nvSpPr>
          <p:cNvPr id="4" name="Slide Number Placeholder 3">
            <a:extLst>
              <a:ext uri="{FF2B5EF4-FFF2-40B4-BE49-F238E27FC236}">
                <a16:creationId xmlns:a16="http://schemas.microsoft.com/office/drawing/2014/main" id="{AEE44A6F-7371-45C7-AB75-CEB49E970BA0}"/>
              </a:ext>
            </a:extLst>
          </p:cNvPr>
          <p:cNvSpPr>
            <a:spLocks noGrp="1"/>
          </p:cNvSpPr>
          <p:nvPr>
            <p:ph type="sldNum" sz="quarter" idx="12"/>
          </p:nvPr>
        </p:nvSpPr>
        <p:spPr>
          <a:xfrm>
            <a:off x="6457950" y="6356350"/>
            <a:ext cx="2057400" cy="365125"/>
          </a:xfrm>
        </p:spPr>
        <p:txBody>
          <a:bodyPr>
            <a:normAutofit/>
          </a:bodyPr>
          <a:lstStyle/>
          <a:p>
            <a:pPr>
              <a:spcAft>
                <a:spcPts val="600"/>
              </a:spcAft>
              <a:defRPr/>
            </a:pPr>
            <a:fld id="{2424B2D9-C889-40D4-84A0-7D13F390EBBC}" type="slidenum">
              <a:rPr lang="en-US" altLang="en-US" smtClean="0"/>
              <a:pPr>
                <a:spcAft>
                  <a:spcPts val="600"/>
                </a:spcAft>
                <a:defRPr/>
              </a:pPr>
              <a:t>15</a:t>
            </a:fld>
            <a:endParaRPr lang="en-US" altLang="en-US" dirty="0"/>
          </a:p>
        </p:txBody>
      </p:sp>
      <p:sp>
        <p:nvSpPr>
          <p:cNvPr id="7" name="TextBox 6">
            <a:extLst>
              <a:ext uri="{FF2B5EF4-FFF2-40B4-BE49-F238E27FC236}">
                <a16:creationId xmlns:a16="http://schemas.microsoft.com/office/drawing/2014/main" id="{0D204516-67EE-484E-8B5A-02F6F0C15BEC}"/>
              </a:ext>
            </a:extLst>
          </p:cNvPr>
          <p:cNvSpPr txBox="1"/>
          <p:nvPr/>
        </p:nvSpPr>
        <p:spPr>
          <a:xfrm>
            <a:off x="2651957" y="6248400"/>
            <a:ext cx="3840085" cy="246221"/>
          </a:xfrm>
          <a:prstGeom prst="rect">
            <a:avLst/>
          </a:prstGeom>
          <a:noFill/>
        </p:spPr>
        <p:txBody>
          <a:bodyPr wrap="square" rtlCol="0">
            <a:spAutoFit/>
          </a:bodyPr>
          <a:lstStyle/>
          <a:p>
            <a:pPr algn="r">
              <a:spcAft>
                <a:spcPts val="600"/>
              </a:spcAft>
            </a:pPr>
            <a:r>
              <a:rPr lang="en-US" sz="1000" dirty="0"/>
              <a:t>Photo courtesy of Brooke Yaeger</a:t>
            </a:r>
          </a:p>
        </p:txBody>
      </p:sp>
    </p:spTree>
    <p:extLst>
      <p:ext uri="{BB962C8B-B14F-4D97-AF65-F5344CB8AC3E}">
        <p14:creationId xmlns:p14="http://schemas.microsoft.com/office/powerpoint/2010/main" val="522024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3C852-07B3-4BB2-9866-2DFFEFE2D69F}"/>
              </a:ext>
            </a:extLst>
          </p:cNvPr>
          <p:cNvSpPr>
            <a:spLocks noGrp="1"/>
          </p:cNvSpPr>
          <p:nvPr>
            <p:ph type="title"/>
          </p:nvPr>
        </p:nvSpPr>
        <p:spPr>
          <a:xfrm>
            <a:off x="491490" y="365125"/>
            <a:ext cx="3840085" cy="1692794"/>
          </a:xfrm>
        </p:spPr>
        <p:txBody>
          <a:bodyPr>
            <a:normAutofit/>
          </a:bodyPr>
          <a:lstStyle/>
          <a:p>
            <a:r>
              <a:rPr lang="en-US" b="1" dirty="0"/>
              <a:t>Water Contamination</a:t>
            </a:r>
          </a:p>
        </p:txBody>
      </p:sp>
      <p:cxnSp>
        <p:nvCxnSpPr>
          <p:cNvPr id="11" name="Straight Arrow Connector 1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89D4D52-FE2B-4763-8D9A-7901E192A939}"/>
              </a:ext>
            </a:extLst>
          </p:cNvPr>
          <p:cNvSpPr>
            <a:spLocks noGrp="1"/>
          </p:cNvSpPr>
          <p:nvPr>
            <p:ph idx="1"/>
          </p:nvPr>
        </p:nvSpPr>
        <p:spPr>
          <a:xfrm>
            <a:off x="491490" y="2575034"/>
            <a:ext cx="3840085" cy="3462228"/>
          </a:xfrm>
        </p:spPr>
        <p:txBody>
          <a:bodyPr>
            <a:normAutofit/>
          </a:bodyPr>
          <a:lstStyle/>
          <a:p>
            <a:r>
              <a:rPr lang="en-US" sz="2200" dirty="0"/>
              <a:t>Sativa Water District</a:t>
            </a:r>
          </a:p>
          <a:p>
            <a:r>
              <a:rPr lang="en-US" sz="2200" dirty="0"/>
              <a:t>Response: Door-to-Door Campaign, Water delivery</a:t>
            </a:r>
          </a:p>
          <a:p>
            <a:endParaRPr lang="en-US" sz="2200" dirty="0"/>
          </a:p>
          <a:p>
            <a:pPr marL="0" indent="0">
              <a:buNone/>
            </a:pPr>
            <a:r>
              <a:rPr lang="en-US" sz="2200" dirty="0"/>
              <a:t>emPOWER uses</a:t>
            </a:r>
          </a:p>
          <a:p>
            <a:r>
              <a:rPr lang="en-US" sz="2200" dirty="0"/>
              <a:t>Identify emPOWER individuals in water district</a:t>
            </a:r>
          </a:p>
          <a:p>
            <a:r>
              <a:rPr lang="en-US" sz="2200" dirty="0"/>
              <a:t>One household with in-home dialysis and home hospice</a:t>
            </a:r>
          </a:p>
        </p:txBody>
      </p:sp>
      <p:sp>
        <p:nvSpPr>
          <p:cNvPr id="4" name="Slide Number Placeholder 3">
            <a:extLst>
              <a:ext uri="{FF2B5EF4-FFF2-40B4-BE49-F238E27FC236}">
                <a16:creationId xmlns:a16="http://schemas.microsoft.com/office/drawing/2014/main" id="{48D54F7F-11D2-497A-AA0C-5A9BCDB4002B}"/>
              </a:ext>
            </a:extLst>
          </p:cNvPr>
          <p:cNvSpPr>
            <a:spLocks noGrp="1"/>
          </p:cNvSpPr>
          <p:nvPr>
            <p:ph type="sldNum" sz="quarter" idx="12"/>
          </p:nvPr>
        </p:nvSpPr>
        <p:spPr>
          <a:xfrm>
            <a:off x="5206365" y="6356350"/>
            <a:ext cx="874395" cy="365125"/>
          </a:xfrm>
        </p:spPr>
        <p:txBody>
          <a:bodyPr>
            <a:normAutofit/>
          </a:bodyPr>
          <a:lstStyle/>
          <a:p>
            <a:pPr>
              <a:spcAft>
                <a:spcPts val="600"/>
              </a:spcAft>
              <a:defRPr/>
            </a:pPr>
            <a:fld id="{2424B2D9-C889-40D4-84A0-7D13F390EBBC}" type="slidenum">
              <a:rPr lang="en-US" altLang="en-US" smtClean="0"/>
              <a:pPr>
                <a:spcAft>
                  <a:spcPts val="600"/>
                </a:spcAft>
                <a:defRPr/>
              </a:pPr>
              <a:t>16</a:t>
            </a:fld>
            <a:endParaRPr lang="en-US" altLang="en-US" dirty="0"/>
          </a:p>
        </p:txBody>
      </p:sp>
      <p:pic>
        <p:nvPicPr>
          <p:cNvPr id="6" name="Picture 5" descr="A close up of an animal&#10;&#10;Description automatically generated">
            <a:extLst>
              <a:ext uri="{FF2B5EF4-FFF2-40B4-BE49-F238E27FC236}">
                <a16:creationId xmlns:a16="http://schemas.microsoft.com/office/drawing/2014/main" id="{C935BEEA-C8F1-4BDF-8CEA-3EBEF59A1B9B}"/>
              </a:ext>
            </a:extLst>
          </p:cNvPr>
          <p:cNvPicPr>
            <a:picLocks noChangeAspect="1"/>
          </p:cNvPicPr>
          <p:nvPr/>
        </p:nvPicPr>
        <p:blipFill rotWithShape="1">
          <a:blip r:embed="rId2"/>
          <a:srcRect l="20131" r="33784"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TextBox 6">
            <a:extLst>
              <a:ext uri="{FF2B5EF4-FFF2-40B4-BE49-F238E27FC236}">
                <a16:creationId xmlns:a16="http://schemas.microsoft.com/office/drawing/2014/main" id="{0F187905-379C-499F-9E3D-4A88A9F876E5}"/>
              </a:ext>
            </a:extLst>
          </p:cNvPr>
          <p:cNvSpPr txBox="1"/>
          <p:nvPr/>
        </p:nvSpPr>
        <p:spPr>
          <a:xfrm>
            <a:off x="3733800" y="6553200"/>
            <a:ext cx="2743200" cy="246221"/>
          </a:xfrm>
          <a:prstGeom prst="rect">
            <a:avLst/>
          </a:prstGeom>
          <a:noFill/>
        </p:spPr>
        <p:txBody>
          <a:bodyPr wrap="square" rtlCol="0">
            <a:spAutoFit/>
          </a:bodyPr>
          <a:lstStyle/>
          <a:p>
            <a:pPr algn="r"/>
            <a:r>
              <a:rPr lang="en-US" sz="1000" dirty="0"/>
              <a:t>Photo by Luis Tosta via Unsplash</a:t>
            </a:r>
          </a:p>
        </p:txBody>
      </p:sp>
    </p:spTree>
    <p:extLst>
      <p:ext uri="{BB962C8B-B14F-4D97-AF65-F5344CB8AC3E}">
        <p14:creationId xmlns:p14="http://schemas.microsoft.com/office/powerpoint/2010/main" val="2881605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2A880-E17A-4C19-AACE-6DA4C21266DE}"/>
              </a:ext>
            </a:extLst>
          </p:cNvPr>
          <p:cNvSpPr>
            <a:spLocks noGrp="1"/>
          </p:cNvSpPr>
          <p:nvPr>
            <p:ph type="title"/>
          </p:nvPr>
        </p:nvSpPr>
        <p:spPr>
          <a:xfrm>
            <a:off x="628650" y="365125"/>
            <a:ext cx="7886700" cy="1325563"/>
          </a:xfrm>
        </p:spPr>
        <p:txBody>
          <a:bodyPr>
            <a:normAutofit/>
          </a:bodyPr>
          <a:lstStyle/>
          <a:p>
            <a:r>
              <a:rPr lang="en-US" b="1" dirty="0"/>
              <a:t>Public Safety Power Shutoffs (PSPS)</a:t>
            </a:r>
          </a:p>
        </p:txBody>
      </p:sp>
      <p:sp>
        <p:nvSpPr>
          <p:cNvPr id="3" name="Content Placeholder 2">
            <a:extLst>
              <a:ext uri="{FF2B5EF4-FFF2-40B4-BE49-F238E27FC236}">
                <a16:creationId xmlns:a16="http://schemas.microsoft.com/office/drawing/2014/main" id="{B5DBDCD7-190B-4F75-B3F1-AC1766EB6390}"/>
              </a:ext>
            </a:extLst>
          </p:cNvPr>
          <p:cNvSpPr>
            <a:spLocks noGrp="1"/>
          </p:cNvSpPr>
          <p:nvPr>
            <p:ph idx="1"/>
          </p:nvPr>
        </p:nvSpPr>
        <p:spPr>
          <a:xfrm>
            <a:off x="4343400" y="1560095"/>
            <a:ext cx="4343400" cy="4351338"/>
          </a:xfrm>
        </p:spPr>
        <p:txBody>
          <a:bodyPr>
            <a:normAutofit/>
          </a:bodyPr>
          <a:lstStyle/>
          <a:p>
            <a:r>
              <a:rPr lang="en-US" sz="2200" dirty="0"/>
              <a:t>SoCal Edison (electric utility) Circuits</a:t>
            </a:r>
          </a:p>
          <a:p>
            <a:r>
              <a:rPr lang="en-US" sz="2200" dirty="0"/>
              <a:t>Response: Home wellness checks; Notify Medical Equipment Providers</a:t>
            </a:r>
          </a:p>
          <a:p>
            <a:pPr marL="0" indent="0">
              <a:buNone/>
            </a:pPr>
            <a:endParaRPr lang="en-US" sz="2200" dirty="0"/>
          </a:p>
          <a:p>
            <a:pPr marL="0" indent="0">
              <a:buNone/>
            </a:pPr>
            <a:r>
              <a:rPr lang="en-US" sz="2200" dirty="0"/>
              <a:t>emPOWER uses</a:t>
            </a:r>
          </a:p>
          <a:p>
            <a:r>
              <a:rPr lang="en-US" sz="2200" dirty="0"/>
              <a:t>Identify emPOWER individuals in affected circuits</a:t>
            </a:r>
          </a:p>
          <a:p>
            <a:r>
              <a:rPr lang="en-US" sz="2200" dirty="0"/>
              <a:t>Contact information for Medical Equipment Providers</a:t>
            </a:r>
          </a:p>
          <a:p>
            <a:pPr marL="0" indent="0">
              <a:buNone/>
            </a:pPr>
            <a:endParaRPr lang="en-US" sz="2000" dirty="0"/>
          </a:p>
        </p:txBody>
      </p:sp>
      <p:pic>
        <p:nvPicPr>
          <p:cNvPr id="6" name="Picture 5" descr="A picture containing outdoor object, pylon, map&#10;&#10;Description automatically generated">
            <a:extLst>
              <a:ext uri="{FF2B5EF4-FFF2-40B4-BE49-F238E27FC236}">
                <a16:creationId xmlns:a16="http://schemas.microsoft.com/office/drawing/2014/main" id="{B3D96517-3BEC-4986-8B96-F82939AAC2EF}"/>
              </a:ext>
            </a:extLst>
          </p:cNvPr>
          <p:cNvPicPr>
            <a:picLocks noChangeAspect="1"/>
          </p:cNvPicPr>
          <p:nvPr/>
        </p:nvPicPr>
        <p:blipFill rotWithShape="1">
          <a:blip r:embed="rId2"/>
          <a:srcRect l="16050" r="10918" b="3"/>
          <a:stretch/>
        </p:blipFill>
        <p:spPr>
          <a:xfrm>
            <a:off x="228600" y="1769912"/>
            <a:ext cx="3630517" cy="3318176"/>
          </a:xfrm>
          <a:prstGeom prst="rect">
            <a:avLst/>
          </a:prstGeom>
        </p:spPr>
      </p:pic>
      <p:sp>
        <p:nvSpPr>
          <p:cNvPr id="4" name="Slide Number Placeholder 3">
            <a:extLst>
              <a:ext uri="{FF2B5EF4-FFF2-40B4-BE49-F238E27FC236}">
                <a16:creationId xmlns:a16="http://schemas.microsoft.com/office/drawing/2014/main" id="{6C58A153-B11A-4F1D-AD3B-6FCE2D221D4E}"/>
              </a:ext>
            </a:extLst>
          </p:cNvPr>
          <p:cNvSpPr>
            <a:spLocks noGrp="1"/>
          </p:cNvSpPr>
          <p:nvPr>
            <p:ph type="sldNum" sz="quarter" idx="12"/>
          </p:nvPr>
        </p:nvSpPr>
        <p:spPr>
          <a:xfrm>
            <a:off x="6457950" y="6356350"/>
            <a:ext cx="2057400" cy="365125"/>
          </a:xfrm>
        </p:spPr>
        <p:txBody>
          <a:bodyPr>
            <a:normAutofit/>
          </a:bodyPr>
          <a:lstStyle/>
          <a:p>
            <a:pPr>
              <a:spcAft>
                <a:spcPts val="600"/>
              </a:spcAft>
              <a:defRPr/>
            </a:pPr>
            <a:fld id="{2424B2D9-C889-40D4-84A0-7D13F390EBBC}" type="slidenum">
              <a:rPr lang="en-US" altLang="en-US" smtClean="0"/>
              <a:pPr>
                <a:spcAft>
                  <a:spcPts val="600"/>
                </a:spcAft>
                <a:defRPr/>
              </a:pPr>
              <a:t>17</a:t>
            </a:fld>
            <a:endParaRPr lang="en-US" altLang="en-US" dirty="0"/>
          </a:p>
        </p:txBody>
      </p:sp>
      <p:sp>
        <p:nvSpPr>
          <p:cNvPr id="7" name="TextBox 6">
            <a:extLst>
              <a:ext uri="{FF2B5EF4-FFF2-40B4-BE49-F238E27FC236}">
                <a16:creationId xmlns:a16="http://schemas.microsoft.com/office/drawing/2014/main" id="{AA069299-1153-446B-903A-FD78A3EF68F0}"/>
              </a:ext>
            </a:extLst>
          </p:cNvPr>
          <p:cNvSpPr txBox="1"/>
          <p:nvPr/>
        </p:nvSpPr>
        <p:spPr>
          <a:xfrm>
            <a:off x="228600" y="5088088"/>
            <a:ext cx="3733800" cy="246221"/>
          </a:xfrm>
          <a:prstGeom prst="rect">
            <a:avLst/>
          </a:prstGeom>
          <a:noFill/>
        </p:spPr>
        <p:txBody>
          <a:bodyPr wrap="square" rtlCol="0">
            <a:spAutoFit/>
          </a:bodyPr>
          <a:lstStyle/>
          <a:p>
            <a:r>
              <a:rPr lang="en-US" sz="1000" dirty="0"/>
              <a:t>Photo by Fre Sonneveld via Unsplash</a:t>
            </a:r>
          </a:p>
        </p:txBody>
      </p:sp>
    </p:spTree>
    <p:extLst>
      <p:ext uri="{BB962C8B-B14F-4D97-AF65-F5344CB8AC3E}">
        <p14:creationId xmlns:p14="http://schemas.microsoft.com/office/powerpoint/2010/main" val="3418130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41000"/>
            <a:lum/>
            <a:extLst>
              <a:ext uri="{837473B0-CC2E-450A-ABE3-18F120FF3D39}">
                <a1611:picAttrSrcUrl xmlns:a1611="http://schemas.microsoft.com/office/drawing/2016/11/main" r:id="rId3"/>
              </a:ext>
            </a:extLst>
          </a:blip>
          <a:srcRect/>
          <a:stretch>
            <a:fillRect l="-8000" r="-8000"/>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A2F75F5-4A39-44F5-95ED-07808F1D8F08}"/>
              </a:ext>
            </a:extLst>
          </p:cNvPr>
          <p:cNvSpPr>
            <a:spLocks noGrp="1"/>
          </p:cNvSpPr>
          <p:nvPr>
            <p:ph type="title"/>
          </p:nvPr>
        </p:nvSpPr>
        <p:spPr>
          <a:xfrm>
            <a:off x="457200" y="2857500"/>
            <a:ext cx="8229600" cy="1143000"/>
          </a:xfrm>
        </p:spPr>
        <p:txBody>
          <a:bodyPr/>
          <a:lstStyle/>
          <a:p>
            <a:pPr algn="ctr"/>
            <a:r>
              <a:rPr lang="en-US" dirty="0"/>
              <a:t>Receiving, Processing, and Sharing Data</a:t>
            </a:r>
          </a:p>
        </p:txBody>
      </p:sp>
      <p:sp>
        <p:nvSpPr>
          <p:cNvPr id="4" name="Slide Number Placeholder 3">
            <a:extLst>
              <a:ext uri="{FF2B5EF4-FFF2-40B4-BE49-F238E27FC236}">
                <a16:creationId xmlns:a16="http://schemas.microsoft.com/office/drawing/2014/main" id="{9E401AA7-F490-4330-973A-8FF80D5A9607}"/>
              </a:ext>
            </a:extLst>
          </p:cNvPr>
          <p:cNvSpPr>
            <a:spLocks noGrp="1"/>
          </p:cNvSpPr>
          <p:nvPr>
            <p:ph type="sldNum" sz="quarter" idx="12"/>
          </p:nvPr>
        </p:nvSpPr>
        <p:spPr/>
        <p:txBody>
          <a:bodyPr/>
          <a:lstStyle/>
          <a:p>
            <a:pPr>
              <a:defRPr/>
            </a:pPr>
            <a:fld id="{2424B2D9-C889-40D4-84A0-7D13F390EBBC}" type="slidenum">
              <a:rPr lang="en-US" altLang="en-US" smtClean="0"/>
              <a:pPr>
                <a:defRPr/>
              </a:pPr>
              <a:t>18</a:t>
            </a:fld>
            <a:endParaRPr lang="en-US" altLang="en-US" dirty="0"/>
          </a:p>
        </p:txBody>
      </p:sp>
    </p:spTree>
    <p:extLst>
      <p:ext uri="{BB962C8B-B14F-4D97-AF65-F5344CB8AC3E}">
        <p14:creationId xmlns:p14="http://schemas.microsoft.com/office/powerpoint/2010/main" val="278554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91490" y="364606"/>
            <a:ext cx="3840085" cy="1692794"/>
          </a:xfrm>
        </p:spPr>
        <p:txBody>
          <a:bodyPr>
            <a:normAutofit/>
          </a:bodyPr>
          <a:lstStyle/>
          <a:p>
            <a:pPr eaLnBrk="1" hangingPunct="1">
              <a:defRPr/>
            </a:pPr>
            <a:r>
              <a:rPr lang="en-US" dirty="0">
                <a:ea typeface="+mj-ea"/>
                <a:cs typeface="+mj-cs"/>
              </a:rPr>
              <a:t>emPOWER Disclosure Request Process</a:t>
            </a:r>
          </a:p>
        </p:txBody>
      </p:sp>
      <p:cxnSp>
        <p:nvCxnSpPr>
          <p:cNvPr id="74" name="Straight Arrow Connector 73">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147" name="Rectangle 3"/>
          <p:cNvSpPr>
            <a:spLocks noGrp="1" noChangeArrowheads="1"/>
          </p:cNvSpPr>
          <p:nvPr>
            <p:ph type="body" idx="1"/>
          </p:nvPr>
        </p:nvSpPr>
        <p:spPr>
          <a:xfrm>
            <a:off x="329564" y="2345590"/>
            <a:ext cx="5238157" cy="3507948"/>
          </a:xfrm>
        </p:spPr>
        <p:txBody>
          <a:bodyPr>
            <a:normAutofit/>
          </a:bodyPr>
          <a:lstStyle/>
          <a:p>
            <a:pPr eaLnBrk="1" hangingPunct="1">
              <a:defRPr/>
            </a:pPr>
            <a:r>
              <a:rPr lang="en-US" sz="2600" dirty="0">
                <a:ea typeface="+mn-ea"/>
                <a:cs typeface="+mn-cs"/>
              </a:rPr>
              <a:t>Delegated Authority</a:t>
            </a:r>
          </a:p>
          <a:p>
            <a:pPr eaLnBrk="1" hangingPunct="1">
              <a:defRPr/>
            </a:pPr>
            <a:r>
              <a:rPr lang="en-US" sz="2600" dirty="0">
                <a:ea typeface="+mn-ea"/>
                <a:cs typeface="+mn-cs"/>
              </a:rPr>
              <a:t>Filling out forms</a:t>
            </a:r>
          </a:p>
          <a:p>
            <a:pPr lvl="1" eaLnBrk="1" hangingPunct="1">
              <a:defRPr/>
            </a:pPr>
            <a:r>
              <a:rPr lang="en-US" dirty="0">
                <a:ea typeface="+mn-ea"/>
                <a:cs typeface="+mn-cs"/>
              </a:rPr>
              <a:t>Cover Letter</a:t>
            </a:r>
          </a:p>
          <a:p>
            <a:pPr lvl="1" eaLnBrk="1" hangingPunct="1">
              <a:defRPr/>
            </a:pPr>
            <a:r>
              <a:rPr lang="en-US" dirty="0">
                <a:ea typeface="+mn-ea"/>
                <a:cs typeface="+mn-cs"/>
              </a:rPr>
              <a:t>HIPAA Privacy Assurance</a:t>
            </a:r>
          </a:p>
          <a:p>
            <a:pPr lvl="1" eaLnBrk="1" hangingPunct="1">
              <a:defRPr/>
            </a:pPr>
            <a:r>
              <a:rPr lang="en-US" dirty="0">
                <a:ea typeface="+mn-ea"/>
                <a:cs typeface="+mn-cs"/>
              </a:rPr>
              <a:t>DUA and DUA Addendum</a:t>
            </a:r>
          </a:p>
          <a:p>
            <a:pPr lvl="1" eaLnBrk="1" hangingPunct="1">
              <a:defRPr/>
            </a:pPr>
            <a:r>
              <a:rPr lang="en-US" dirty="0">
                <a:ea typeface="+mn-ea"/>
                <a:cs typeface="+mn-cs"/>
              </a:rPr>
              <a:t>Request Form</a:t>
            </a:r>
          </a:p>
          <a:p>
            <a:pPr lvl="1" eaLnBrk="1" hangingPunct="1">
              <a:defRPr/>
            </a:pPr>
            <a:r>
              <a:rPr lang="en-US" dirty="0">
                <a:ea typeface="+mn-ea"/>
                <a:cs typeface="+mn-cs"/>
              </a:rPr>
              <a:t>Secure Portal User Form</a:t>
            </a:r>
          </a:p>
          <a:p>
            <a:pPr lvl="1" eaLnBrk="1" hangingPunct="1">
              <a:defRPr/>
            </a:pPr>
            <a:endParaRPr lang="en-US" sz="1600" dirty="0">
              <a:ea typeface="+mn-ea"/>
              <a:cs typeface="+mn-cs"/>
            </a:endParaRPr>
          </a:p>
        </p:txBody>
      </p:sp>
      <p:sp>
        <p:nvSpPr>
          <p:cNvPr id="4" name="Slide Number Placeholder 5"/>
          <p:cNvSpPr>
            <a:spLocks noGrp="1"/>
          </p:cNvSpPr>
          <p:nvPr>
            <p:ph type="sldNum" sz="quarter" idx="12"/>
          </p:nvPr>
        </p:nvSpPr>
        <p:spPr>
          <a:xfrm>
            <a:off x="5206365" y="6356350"/>
            <a:ext cx="874395" cy="365125"/>
          </a:xfrm>
          <a:extLst>
            <a:ext uri="{FAA26D3D-D897-4be2-8F04-BA451C77F1D7}">
              <ma14:placeholderFlag xmlns:ma14="http://schemas.microsoft.com/office/mac/drawingml/2011/main" xmlns="" val="1"/>
            </a:ext>
          </a:extLst>
        </p:spPr>
        <p:txBody>
          <a:bodyPr>
            <a:normAutofit/>
          </a:bodyPr>
          <a:lstStyle>
            <a:lvl1pPr eaLnBrk="0" hangingPunct="0">
              <a:spcBef>
                <a:spcPct val="20000"/>
              </a:spcBef>
              <a:buChar char="•"/>
              <a:defRPr sz="2800">
                <a:solidFill>
                  <a:schemeClr val="tx1"/>
                </a:solidFill>
                <a:latin typeface="Calibri" charset="0"/>
                <a:ea typeface="Geneva" charset="0"/>
              </a:defRPr>
            </a:lvl1pPr>
            <a:lvl2pPr marL="742950" indent="-285750" eaLnBrk="0" hangingPunct="0">
              <a:spcBef>
                <a:spcPct val="20000"/>
              </a:spcBef>
              <a:buChar char="–"/>
              <a:defRPr sz="2600">
                <a:solidFill>
                  <a:schemeClr val="tx1"/>
                </a:solidFill>
                <a:latin typeface="Calibri" charset="0"/>
                <a:ea typeface="Geneva" charset="0"/>
              </a:defRPr>
            </a:lvl2pPr>
            <a:lvl3pPr marL="1143000" indent="-228600" eaLnBrk="0" hangingPunct="0">
              <a:spcBef>
                <a:spcPct val="20000"/>
              </a:spcBef>
              <a:buChar char="•"/>
              <a:defRPr sz="2400">
                <a:solidFill>
                  <a:schemeClr val="tx1"/>
                </a:solidFill>
                <a:latin typeface="Calibri" charset="0"/>
                <a:ea typeface="Geneva" charset="0"/>
              </a:defRPr>
            </a:lvl3pPr>
            <a:lvl4pPr marL="1600200" indent="-228600" eaLnBrk="0" hangingPunct="0">
              <a:spcBef>
                <a:spcPct val="20000"/>
              </a:spcBef>
              <a:buChar char="–"/>
              <a:defRPr sz="2000">
                <a:solidFill>
                  <a:schemeClr val="tx1"/>
                </a:solidFill>
                <a:latin typeface="Calibri" charset="0"/>
                <a:ea typeface="Geneva" charset="0"/>
              </a:defRPr>
            </a:lvl4pPr>
            <a:lvl5pPr marL="2057400" indent="-228600" eaLnBrk="0" hangingPunct="0">
              <a:spcBef>
                <a:spcPct val="20000"/>
              </a:spcBef>
              <a:buChar char="»"/>
              <a:defRPr sz="2000">
                <a:solidFill>
                  <a:schemeClr val="tx1"/>
                </a:solidFill>
                <a:latin typeface="Calibri" charset="0"/>
                <a:ea typeface="Geneva" charset="0"/>
              </a:defRPr>
            </a:lvl5pPr>
            <a:lvl6pPr marL="2514600" indent="-228600" eaLnBrk="0" fontAlgn="base" hangingPunct="0">
              <a:spcBef>
                <a:spcPct val="20000"/>
              </a:spcBef>
              <a:spcAft>
                <a:spcPct val="0"/>
              </a:spcAft>
              <a:buChar char="»"/>
              <a:defRPr sz="2000">
                <a:solidFill>
                  <a:schemeClr val="tx1"/>
                </a:solidFill>
                <a:latin typeface="Calibri" charset="0"/>
                <a:ea typeface="Geneva" charset="0"/>
              </a:defRPr>
            </a:lvl6pPr>
            <a:lvl7pPr marL="2971800" indent="-228600" eaLnBrk="0" fontAlgn="base" hangingPunct="0">
              <a:spcBef>
                <a:spcPct val="20000"/>
              </a:spcBef>
              <a:spcAft>
                <a:spcPct val="0"/>
              </a:spcAft>
              <a:buChar char="»"/>
              <a:defRPr sz="2000">
                <a:solidFill>
                  <a:schemeClr val="tx1"/>
                </a:solidFill>
                <a:latin typeface="Calibri" charset="0"/>
                <a:ea typeface="Geneva" charset="0"/>
              </a:defRPr>
            </a:lvl7pPr>
            <a:lvl8pPr marL="3429000" indent="-228600" eaLnBrk="0" fontAlgn="base" hangingPunct="0">
              <a:spcBef>
                <a:spcPct val="20000"/>
              </a:spcBef>
              <a:spcAft>
                <a:spcPct val="0"/>
              </a:spcAft>
              <a:buChar char="»"/>
              <a:defRPr sz="2000">
                <a:solidFill>
                  <a:schemeClr val="tx1"/>
                </a:solidFill>
                <a:latin typeface="Calibri" charset="0"/>
                <a:ea typeface="Geneva" charset="0"/>
              </a:defRPr>
            </a:lvl8pPr>
            <a:lvl9pPr marL="3886200" indent="-228600" eaLnBrk="0" fontAlgn="base" hangingPunct="0">
              <a:spcBef>
                <a:spcPct val="20000"/>
              </a:spcBef>
              <a:spcAft>
                <a:spcPct val="0"/>
              </a:spcAft>
              <a:buChar char="»"/>
              <a:defRPr sz="2000">
                <a:solidFill>
                  <a:schemeClr val="tx1"/>
                </a:solidFill>
                <a:latin typeface="Calibri" charset="0"/>
                <a:ea typeface="Geneva" charset="0"/>
              </a:defRPr>
            </a:lvl9pPr>
          </a:lstStyle>
          <a:p>
            <a:pPr eaLnBrk="1" hangingPunct="1">
              <a:lnSpc>
                <a:spcPct val="90000"/>
              </a:lnSpc>
              <a:spcBef>
                <a:spcPct val="0"/>
              </a:spcBef>
              <a:spcAft>
                <a:spcPts val="600"/>
              </a:spcAft>
              <a:buFontTx/>
              <a:buNone/>
              <a:defRPr/>
            </a:pPr>
            <a:fld id="{511B7776-0B26-4D9F-9440-0B5D75184932}" type="slidenum">
              <a:rPr lang="en-US" altLang="en-US" sz="1800"/>
              <a:pPr eaLnBrk="1" hangingPunct="1">
                <a:lnSpc>
                  <a:spcPct val="90000"/>
                </a:lnSpc>
                <a:spcBef>
                  <a:spcPct val="0"/>
                </a:spcBef>
                <a:spcAft>
                  <a:spcPts val="600"/>
                </a:spcAft>
                <a:buFontTx/>
                <a:buNone/>
                <a:defRPr/>
              </a:pPr>
              <a:t>19</a:t>
            </a:fld>
            <a:endParaRPr lang="en-US" altLang="en-US" sz="1800" dirty="0"/>
          </a:p>
        </p:txBody>
      </p:sp>
      <p:pic>
        <p:nvPicPr>
          <p:cNvPr id="3" name="Picture 2" descr="A picture containing outdoor&#10;&#10;Description generated with high confidence">
            <a:extLst>
              <a:ext uri="{FF2B5EF4-FFF2-40B4-BE49-F238E27FC236}">
                <a16:creationId xmlns:a16="http://schemas.microsoft.com/office/drawing/2014/main" id="{419EC960-A59A-4A21-A328-53CED74727CE}"/>
              </a:ext>
            </a:extLst>
          </p:cNvPr>
          <p:cNvPicPr>
            <a:picLocks noChangeAspect="1"/>
          </p:cNvPicPr>
          <p:nvPr/>
        </p:nvPicPr>
        <p:blipFill rotWithShape="1">
          <a:blip r:embed="rId3"/>
          <a:srcRect l="19564" r="28655"/>
          <a:stretch/>
        </p:blipFill>
        <p:spPr>
          <a:xfrm>
            <a:off x="5619158" y="11"/>
            <a:ext cx="3524842" cy="5105390"/>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TextBox 4">
            <a:extLst>
              <a:ext uri="{FF2B5EF4-FFF2-40B4-BE49-F238E27FC236}">
                <a16:creationId xmlns:a16="http://schemas.microsoft.com/office/drawing/2014/main" id="{6D7FD2AD-1C95-4035-90EF-6EC43DE15AAF}"/>
              </a:ext>
            </a:extLst>
          </p:cNvPr>
          <p:cNvSpPr txBox="1"/>
          <p:nvPr/>
        </p:nvSpPr>
        <p:spPr>
          <a:xfrm>
            <a:off x="6477000" y="5105401"/>
            <a:ext cx="2718435" cy="246221"/>
          </a:xfrm>
          <a:prstGeom prst="rect">
            <a:avLst/>
          </a:prstGeom>
          <a:noFill/>
        </p:spPr>
        <p:txBody>
          <a:bodyPr wrap="square" rtlCol="0">
            <a:spAutoFit/>
          </a:bodyPr>
          <a:lstStyle/>
          <a:p>
            <a:pPr algn="r"/>
            <a:r>
              <a:rPr lang="en-US" sz="1000" dirty="0"/>
              <a:t>Photo by </a:t>
            </a:r>
            <a:r>
              <a:rPr lang="en-US" sz="1000" dirty="0">
                <a:hlinkClick r:id="rId4"/>
              </a:rPr>
              <a:t>Christa Dodoo</a:t>
            </a:r>
            <a:r>
              <a:rPr lang="en-US" sz="1000" dirty="0"/>
              <a:t> on </a:t>
            </a:r>
            <a:r>
              <a:rPr lang="en-US" sz="1000" dirty="0">
                <a:hlinkClick r:id="rId5"/>
              </a:rPr>
              <a:t>Unsplash</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724072" y="629268"/>
            <a:ext cx="4939868" cy="1286160"/>
          </a:xfrm>
        </p:spPr>
        <p:txBody>
          <a:bodyPr anchor="b">
            <a:normAutofit/>
          </a:bodyPr>
          <a:lstStyle/>
          <a:p>
            <a:pPr eaLnBrk="1" hangingPunct="1">
              <a:defRPr/>
            </a:pPr>
            <a:r>
              <a:rPr lang="en-US" dirty="0">
                <a:ea typeface="+mj-ea"/>
                <a:cs typeface="+mj-cs"/>
              </a:rPr>
              <a:t>Receipt and Data Processing</a:t>
            </a:r>
          </a:p>
        </p:txBody>
      </p:sp>
      <p:pic>
        <p:nvPicPr>
          <p:cNvPr id="3" name="Picture 2" descr="A city at night&#10;&#10;Description generated with very high confidence">
            <a:extLst>
              <a:ext uri="{FF2B5EF4-FFF2-40B4-BE49-F238E27FC236}">
                <a16:creationId xmlns:a16="http://schemas.microsoft.com/office/drawing/2014/main" id="{A6A4ECA4-9149-42F5-AAE0-03C23E55EE35}"/>
              </a:ext>
            </a:extLst>
          </p:cNvPr>
          <p:cNvPicPr>
            <a:picLocks noChangeAspect="1"/>
          </p:cNvPicPr>
          <p:nvPr/>
        </p:nvPicPr>
        <p:blipFill rotWithShape="1">
          <a:blip r:embed="rId3"/>
          <a:srcRect l="8679" r="15373"/>
          <a:stretch/>
        </p:blipFill>
        <p:spPr>
          <a:xfrm>
            <a:off x="20" y="10"/>
            <a:ext cx="3476673" cy="6857990"/>
          </a:xfrm>
          <a:prstGeom prst="rect">
            <a:avLst/>
          </a:prstGeom>
          <a:effectLst/>
        </p:spPr>
      </p:pic>
      <p:cxnSp>
        <p:nvCxnSpPr>
          <p:cNvPr id="72" name="Straight Connector 7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986C27"/>
            </a:solidFill>
          </a:ln>
        </p:spPr>
        <p:style>
          <a:lnRef idx="1">
            <a:schemeClr val="accent1"/>
          </a:lnRef>
          <a:fillRef idx="0">
            <a:schemeClr val="accent1"/>
          </a:fillRef>
          <a:effectRef idx="0">
            <a:schemeClr val="accent1"/>
          </a:effectRef>
          <a:fontRef idx="minor">
            <a:schemeClr val="tx1"/>
          </a:fontRef>
        </p:style>
      </p:cxnSp>
      <p:sp>
        <p:nvSpPr>
          <p:cNvPr id="6147" name="Rectangle 3"/>
          <p:cNvSpPr>
            <a:spLocks noGrp="1" noChangeArrowheads="1"/>
          </p:cNvSpPr>
          <p:nvPr>
            <p:ph type="body" idx="1"/>
          </p:nvPr>
        </p:nvSpPr>
        <p:spPr>
          <a:xfrm>
            <a:off x="3724093" y="2286000"/>
            <a:ext cx="5419907" cy="4190993"/>
          </a:xfrm>
        </p:spPr>
        <p:txBody>
          <a:bodyPr>
            <a:normAutofit lnSpcReduction="10000"/>
          </a:bodyPr>
          <a:lstStyle/>
          <a:p>
            <a:pPr eaLnBrk="1" hangingPunct="1">
              <a:defRPr/>
            </a:pPr>
            <a:r>
              <a:rPr lang="en-US" sz="2400" dirty="0">
                <a:ea typeface="+mn-ea"/>
                <a:cs typeface="+mn-cs"/>
              </a:rPr>
              <a:t>Acumen Secure Web Portal Access</a:t>
            </a:r>
          </a:p>
          <a:p>
            <a:pPr lvl="1" eaLnBrk="1" hangingPunct="1">
              <a:defRPr/>
            </a:pPr>
            <a:r>
              <a:rPr lang="en-US" sz="2400" dirty="0">
                <a:ea typeface="+mn-ea"/>
                <a:cs typeface="+mn-cs"/>
              </a:rPr>
              <a:t>Set up access in advance</a:t>
            </a:r>
          </a:p>
          <a:p>
            <a:pPr lvl="1" eaLnBrk="1" hangingPunct="1">
              <a:defRPr/>
            </a:pPr>
            <a:r>
              <a:rPr lang="en-US" sz="2400" dirty="0">
                <a:ea typeface="+mn-ea"/>
                <a:cs typeface="+mn-cs"/>
              </a:rPr>
              <a:t>Multiple users</a:t>
            </a:r>
          </a:p>
          <a:p>
            <a:pPr lvl="1" eaLnBrk="1" hangingPunct="1">
              <a:defRPr/>
            </a:pPr>
            <a:r>
              <a:rPr lang="en-US" sz="2400" dirty="0">
                <a:ea typeface="+mn-ea"/>
                <a:cs typeface="+mn-cs"/>
              </a:rPr>
              <a:t>Keep passwords current</a:t>
            </a:r>
          </a:p>
          <a:p>
            <a:pPr lvl="1" eaLnBrk="1" hangingPunct="1">
              <a:defRPr/>
            </a:pPr>
            <a:r>
              <a:rPr lang="en-US" sz="2400" dirty="0">
                <a:ea typeface="+mn-ea"/>
                <a:cs typeface="+mn-cs"/>
              </a:rPr>
              <a:t>Remember </a:t>
            </a:r>
            <a:r>
              <a:rPr lang="en-US" sz="2400" b="1" dirty="0">
                <a:ea typeface="+mn-ea"/>
                <a:cs typeface="+mn-cs"/>
              </a:rPr>
              <a:t>Download</a:t>
            </a:r>
            <a:r>
              <a:rPr lang="en-US" sz="2400" dirty="0">
                <a:ea typeface="+mn-ea"/>
                <a:cs typeface="+mn-cs"/>
              </a:rPr>
              <a:t> Password</a:t>
            </a:r>
          </a:p>
          <a:p>
            <a:pPr lvl="1" eaLnBrk="1" hangingPunct="1">
              <a:defRPr/>
            </a:pPr>
            <a:r>
              <a:rPr lang="en-US" sz="2400" dirty="0">
                <a:ea typeface="+mn-ea"/>
                <a:cs typeface="+mn-cs"/>
              </a:rPr>
              <a:t>Csv and </a:t>
            </a:r>
            <a:r>
              <a:rPr lang="en-US" sz="2400" dirty="0" err="1">
                <a:ea typeface="+mn-ea"/>
                <a:cs typeface="+mn-cs"/>
              </a:rPr>
              <a:t>xls</a:t>
            </a:r>
            <a:r>
              <a:rPr lang="en-US" sz="2400" dirty="0">
                <a:ea typeface="+mn-ea"/>
                <a:cs typeface="+mn-cs"/>
              </a:rPr>
              <a:t> files</a:t>
            </a:r>
          </a:p>
          <a:p>
            <a:pPr eaLnBrk="1" hangingPunct="1">
              <a:defRPr/>
            </a:pPr>
            <a:r>
              <a:rPr lang="en-US" sz="2400" dirty="0">
                <a:ea typeface="+mn-ea"/>
                <a:cs typeface="+mn-cs"/>
              </a:rPr>
              <a:t>Download and Process Data </a:t>
            </a:r>
          </a:p>
          <a:p>
            <a:pPr lvl="1" eaLnBrk="1" hangingPunct="1">
              <a:defRPr/>
            </a:pPr>
            <a:r>
              <a:rPr lang="en-US" sz="2400" dirty="0">
                <a:ea typeface="+mn-ea"/>
                <a:cs typeface="+mn-cs"/>
              </a:rPr>
              <a:t>Store locally for quick and secure access</a:t>
            </a:r>
          </a:p>
          <a:p>
            <a:pPr lvl="1" eaLnBrk="1" hangingPunct="1">
              <a:defRPr/>
            </a:pPr>
            <a:r>
              <a:rPr lang="en-US" sz="2400" dirty="0">
                <a:ea typeface="+mn-ea"/>
                <a:cs typeface="+mn-cs"/>
              </a:rPr>
              <a:t>Internal data processing protocol</a:t>
            </a:r>
          </a:p>
        </p:txBody>
      </p:sp>
      <p:sp>
        <p:nvSpPr>
          <p:cNvPr id="4" name="Slide Number Placeholder 5"/>
          <p:cNvSpPr>
            <a:spLocks noGrp="1"/>
          </p:cNvSpPr>
          <p:nvPr>
            <p:ph type="sldNum" sz="quarter" idx="12"/>
          </p:nvPr>
        </p:nvSpPr>
        <p:spPr>
          <a:xfrm>
            <a:off x="7625281" y="6356350"/>
            <a:ext cx="890069" cy="365125"/>
          </a:xfrm>
          <a:extLst>
            <a:ext uri="{FAA26D3D-D897-4be2-8F04-BA451C77F1D7}">
              <ma14:placeholderFlag xmlns="" xmlns:ma14="http://schemas.microsoft.com/office/mac/drawingml/2011/main" val="1"/>
            </a:ext>
          </a:extLst>
        </p:spPr>
        <p:txBody>
          <a:bodyPr>
            <a:normAutofit/>
          </a:bodyPr>
          <a:lstStyle>
            <a:lvl1pPr eaLnBrk="0" hangingPunct="0">
              <a:spcBef>
                <a:spcPct val="20000"/>
              </a:spcBef>
              <a:buChar char="•"/>
              <a:defRPr sz="2800">
                <a:solidFill>
                  <a:schemeClr val="tx1"/>
                </a:solidFill>
                <a:latin typeface="Calibri" charset="0"/>
                <a:ea typeface="Geneva" charset="0"/>
              </a:defRPr>
            </a:lvl1pPr>
            <a:lvl2pPr marL="742950" indent="-285750" eaLnBrk="0" hangingPunct="0">
              <a:spcBef>
                <a:spcPct val="20000"/>
              </a:spcBef>
              <a:buChar char="–"/>
              <a:defRPr sz="2600">
                <a:solidFill>
                  <a:schemeClr val="tx1"/>
                </a:solidFill>
                <a:latin typeface="Calibri" charset="0"/>
                <a:ea typeface="Geneva" charset="0"/>
              </a:defRPr>
            </a:lvl2pPr>
            <a:lvl3pPr marL="1143000" indent="-228600" eaLnBrk="0" hangingPunct="0">
              <a:spcBef>
                <a:spcPct val="20000"/>
              </a:spcBef>
              <a:buChar char="•"/>
              <a:defRPr sz="2400">
                <a:solidFill>
                  <a:schemeClr val="tx1"/>
                </a:solidFill>
                <a:latin typeface="Calibri" charset="0"/>
                <a:ea typeface="Geneva" charset="0"/>
              </a:defRPr>
            </a:lvl3pPr>
            <a:lvl4pPr marL="1600200" indent="-228600" eaLnBrk="0" hangingPunct="0">
              <a:spcBef>
                <a:spcPct val="20000"/>
              </a:spcBef>
              <a:buChar char="–"/>
              <a:defRPr sz="2000">
                <a:solidFill>
                  <a:schemeClr val="tx1"/>
                </a:solidFill>
                <a:latin typeface="Calibri" charset="0"/>
                <a:ea typeface="Geneva" charset="0"/>
              </a:defRPr>
            </a:lvl4pPr>
            <a:lvl5pPr marL="2057400" indent="-228600" eaLnBrk="0" hangingPunct="0">
              <a:spcBef>
                <a:spcPct val="20000"/>
              </a:spcBef>
              <a:buChar char="»"/>
              <a:defRPr sz="2000">
                <a:solidFill>
                  <a:schemeClr val="tx1"/>
                </a:solidFill>
                <a:latin typeface="Calibri" charset="0"/>
                <a:ea typeface="Geneva" charset="0"/>
              </a:defRPr>
            </a:lvl5pPr>
            <a:lvl6pPr marL="2514600" indent="-228600" eaLnBrk="0" fontAlgn="base" hangingPunct="0">
              <a:spcBef>
                <a:spcPct val="20000"/>
              </a:spcBef>
              <a:spcAft>
                <a:spcPct val="0"/>
              </a:spcAft>
              <a:buChar char="»"/>
              <a:defRPr sz="2000">
                <a:solidFill>
                  <a:schemeClr val="tx1"/>
                </a:solidFill>
                <a:latin typeface="Calibri" charset="0"/>
                <a:ea typeface="Geneva" charset="0"/>
              </a:defRPr>
            </a:lvl6pPr>
            <a:lvl7pPr marL="2971800" indent="-228600" eaLnBrk="0" fontAlgn="base" hangingPunct="0">
              <a:spcBef>
                <a:spcPct val="20000"/>
              </a:spcBef>
              <a:spcAft>
                <a:spcPct val="0"/>
              </a:spcAft>
              <a:buChar char="»"/>
              <a:defRPr sz="2000">
                <a:solidFill>
                  <a:schemeClr val="tx1"/>
                </a:solidFill>
                <a:latin typeface="Calibri" charset="0"/>
                <a:ea typeface="Geneva" charset="0"/>
              </a:defRPr>
            </a:lvl7pPr>
            <a:lvl8pPr marL="3429000" indent="-228600" eaLnBrk="0" fontAlgn="base" hangingPunct="0">
              <a:spcBef>
                <a:spcPct val="20000"/>
              </a:spcBef>
              <a:spcAft>
                <a:spcPct val="0"/>
              </a:spcAft>
              <a:buChar char="»"/>
              <a:defRPr sz="2000">
                <a:solidFill>
                  <a:schemeClr val="tx1"/>
                </a:solidFill>
                <a:latin typeface="Calibri" charset="0"/>
                <a:ea typeface="Geneva" charset="0"/>
              </a:defRPr>
            </a:lvl8pPr>
            <a:lvl9pPr marL="3886200" indent="-228600" eaLnBrk="0" fontAlgn="base" hangingPunct="0">
              <a:spcBef>
                <a:spcPct val="20000"/>
              </a:spcBef>
              <a:spcAft>
                <a:spcPct val="0"/>
              </a:spcAft>
              <a:buChar char="»"/>
              <a:defRPr sz="2000">
                <a:solidFill>
                  <a:schemeClr val="tx1"/>
                </a:solidFill>
                <a:latin typeface="Calibri" charset="0"/>
                <a:ea typeface="Geneva" charset="0"/>
              </a:defRPr>
            </a:lvl9pPr>
          </a:lstStyle>
          <a:p>
            <a:pPr eaLnBrk="1" hangingPunct="1">
              <a:lnSpc>
                <a:spcPct val="90000"/>
              </a:lnSpc>
              <a:spcBef>
                <a:spcPct val="0"/>
              </a:spcBef>
              <a:spcAft>
                <a:spcPts val="600"/>
              </a:spcAft>
              <a:buFontTx/>
              <a:buNone/>
              <a:defRPr/>
            </a:pPr>
            <a:fld id="{511B7776-0B26-4D9F-9440-0B5D75184932}" type="slidenum">
              <a:rPr lang="en-US" altLang="en-US" sz="1800" smtClean="0"/>
              <a:pPr eaLnBrk="1" hangingPunct="1">
                <a:lnSpc>
                  <a:spcPct val="90000"/>
                </a:lnSpc>
                <a:spcBef>
                  <a:spcPct val="0"/>
                </a:spcBef>
                <a:spcAft>
                  <a:spcPts val="600"/>
                </a:spcAft>
                <a:buFontTx/>
                <a:buNone/>
                <a:defRPr/>
              </a:pPr>
              <a:t>20</a:t>
            </a:fld>
            <a:endParaRPr lang="en-US" altLang="en-US" sz="1800" dirty="0"/>
          </a:p>
        </p:txBody>
      </p:sp>
      <p:sp>
        <p:nvSpPr>
          <p:cNvPr id="5" name="TextBox 4">
            <a:extLst>
              <a:ext uri="{FF2B5EF4-FFF2-40B4-BE49-F238E27FC236}">
                <a16:creationId xmlns:a16="http://schemas.microsoft.com/office/drawing/2014/main" id="{8CA4C96D-D08A-459A-A00D-447674112F1F}"/>
              </a:ext>
            </a:extLst>
          </p:cNvPr>
          <p:cNvSpPr txBox="1"/>
          <p:nvPr/>
        </p:nvSpPr>
        <p:spPr>
          <a:xfrm>
            <a:off x="3476693" y="6629400"/>
            <a:ext cx="3381307" cy="246221"/>
          </a:xfrm>
          <a:prstGeom prst="rect">
            <a:avLst/>
          </a:prstGeom>
          <a:noFill/>
        </p:spPr>
        <p:txBody>
          <a:bodyPr wrap="square" rtlCol="0">
            <a:spAutoFit/>
          </a:bodyPr>
          <a:lstStyle/>
          <a:p>
            <a:r>
              <a:rPr lang="en-US" sz="1000" dirty="0"/>
              <a:t>Photo by </a:t>
            </a:r>
            <a:r>
              <a:rPr lang="en-US" sz="1000" dirty="0">
                <a:hlinkClick r:id="rId4"/>
              </a:rPr>
              <a:t>img.ly</a:t>
            </a:r>
            <a:r>
              <a:rPr lang="en-US" sz="1000" dirty="0"/>
              <a:t> on </a:t>
            </a:r>
            <a:r>
              <a:rPr lang="en-US" sz="1000" dirty="0">
                <a:hlinkClick r:id="rId5"/>
              </a:rPr>
              <a:t>Unsplash</a:t>
            </a:r>
            <a:endParaRPr lang="en-US" sz="1000" dirty="0"/>
          </a:p>
        </p:txBody>
      </p:sp>
    </p:spTree>
    <p:extLst>
      <p:ext uri="{BB962C8B-B14F-4D97-AF65-F5344CB8AC3E}">
        <p14:creationId xmlns:p14="http://schemas.microsoft.com/office/powerpoint/2010/main" val="3587247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5C2B78A-E22C-498F-BDEC-CD27A5F41B40}"/>
              </a:ext>
            </a:extLst>
          </p:cNvPr>
          <p:cNvSpPr>
            <a:spLocks noGrp="1"/>
          </p:cNvSpPr>
          <p:nvPr>
            <p:ph type="title"/>
          </p:nvPr>
        </p:nvSpPr>
        <p:spPr/>
        <p:txBody>
          <a:bodyPr/>
          <a:lstStyle/>
          <a:p>
            <a:r>
              <a:rPr lang="en-US" dirty="0"/>
              <a:t>Mapping and Sharing</a:t>
            </a:r>
          </a:p>
        </p:txBody>
      </p:sp>
      <p:sp>
        <p:nvSpPr>
          <p:cNvPr id="13" name="Content Placeholder 12">
            <a:extLst>
              <a:ext uri="{FF2B5EF4-FFF2-40B4-BE49-F238E27FC236}">
                <a16:creationId xmlns:a16="http://schemas.microsoft.com/office/drawing/2014/main" id="{80EE71B2-BF84-4ECE-AAAE-A707ACE06A51}"/>
              </a:ext>
            </a:extLst>
          </p:cNvPr>
          <p:cNvSpPr>
            <a:spLocks noGrp="1"/>
          </p:cNvSpPr>
          <p:nvPr>
            <p:ph sz="half" idx="1"/>
          </p:nvPr>
        </p:nvSpPr>
        <p:spPr/>
        <p:txBody>
          <a:bodyPr/>
          <a:lstStyle/>
          <a:p>
            <a:r>
              <a:rPr lang="en-US" sz="2400" dirty="0"/>
              <a:t>Mapping</a:t>
            </a:r>
          </a:p>
          <a:p>
            <a:pPr marL="0" indent="0">
              <a:buNone/>
            </a:pPr>
            <a:r>
              <a:rPr lang="en-US" sz="2400" dirty="0"/>
              <a:t>- Geocode and clean addresses</a:t>
            </a:r>
          </a:p>
          <a:p>
            <a:pPr>
              <a:buFontTx/>
              <a:buChar char="-"/>
            </a:pPr>
            <a:r>
              <a:rPr lang="en-US" sz="2400" dirty="0"/>
              <a:t>Remember HIPAA</a:t>
            </a:r>
          </a:p>
          <a:p>
            <a:pPr lvl="1">
              <a:buFontTx/>
              <a:buChar char="-"/>
            </a:pPr>
            <a:r>
              <a:rPr lang="en-US" sz="2000" dirty="0"/>
              <a:t>Address search engines</a:t>
            </a:r>
          </a:p>
          <a:p>
            <a:pPr lvl="1">
              <a:buFontTx/>
              <a:buChar char="-"/>
            </a:pPr>
            <a:r>
              <a:rPr lang="en-US" sz="2000" dirty="0"/>
              <a:t>Is your GIS HIPAA-compliant?</a:t>
            </a:r>
          </a:p>
          <a:p>
            <a:pPr>
              <a:buFontTx/>
              <a:buChar char="-"/>
            </a:pPr>
            <a:r>
              <a:rPr lang="en-US" sz="2400" dirty="0"/>
              <a:t>Share density/rasterized maps</a:t>
            </a:r>
          </a:p>
        </p:txBody>
      </p:sp>
      <p:sp>
        <p:nvSpPr>
          <p:cNvPr id="14" name="Content Placeholder 13">
            <a:extLst>
              <a:ext uri="{FF2B5EF4-FFF2-40B4-BE49-F238E27FC236}">
                <a16:creationId xmlns:a16="http://schemas.microsoft.com/office/drawing/2014/main" id="{A11E3DE2-C18A-4D58-8AEF-AF22E2A578FE}"/>
              </a:ext>
            </a:extLst>
          </p:cNvPr>
          <p:cNvSpPr>
            <a:spLocks noGrp="1"/>
          </p:cNvSpPr>
          <p:nvPr>
            <p:ph sz="half" idx="2"/>
          </p:nvPr>
        </p:nvSpPr>
        <p:spPr/>
        <p:txBody>
          <a:bodyPr/>
          <a:lstStyle/>
          <a:p>
            <a:r>
              <a:rPr lang="en-US" sz="2400" dirty="0"/>
              <a:t>Sharing</a:t>
            </a:r>
          </a:p>
          <a:p>
            <a:pPr>
              <a:buFontTx/>
              <a:buChar char="-"/>
            </a:pPr>
            <a:r>
              <a:rPr lang="en-US" sz="2400" dirty="0"/>
              <a:t>Minimum necessary data</a:t>
            </a:r>
          </a:p>
          <a:p>
            <a:pPr lvl="1">
              <a:buFontTx/>
              <a:buChar char="-"/>
            </a:pPr>
            <a:r>
              <a:rPr lang="en-US" sz="2000" dirty="0"/>
              <a:t># of records</a:t>
            </a:r>
          </a:p>
          <a:p>
            <a:pPr lvl="1">
              <a:buFontTx/>
              <a:buChar char="-"/>
            </a:pPr>
            <a:r>
              <a:rPr lang="en-US" sz="2000" dirty="0"/>
              <a:t># of fields</a:t>
            </a:r>
          </a:p>
          <a:p>
            <a:pPr>
              <a:buFontTx/>
              <a:buChar char="-"/>
            </a:pPr>
            <a:r>
              <a:rPr lang="en-US" sz="2400" dirty="0"/>
              <a:t>Secure data transfers</a:t>
            </a:r>
          </a:p>
          <a:p>
            <a:pPr marL="0" indent="0">
              <a:buNone/>
            </a:pPr>
            <a:endParaRPr lang="en-US" dirty="0"/>
          </a:p>
        </p:txBody>
      </p:sp>
      <p:sp>
        <p:nvSpPr>
          <p:cNvPr id="4" name="Slide Number Placeholder 3">
            <a:extLst>
              <a:ext uri="{FF2B5EF4-FFF2-40B4-BE49-F238E27FC236}">
                <a16:creationId xmlns:a16="http://schemas.microsoft.com/office/drawing/2014/main" id="{3F36699E-BD9D-4B92-9A15-8D5CF568ACF3}"/>
              </a:ext>
            </a:extLst>
          </p:cNvPr>
          <p:cNvSpPr>
            <a:spLocks noGrp="1"/>
          </p:cNvSpPr>
          <p:nvPr>
            <p:ph type="sldNum" sz="quarter" idx="12"/>
          </p:nvPr>
        </p:nvSpPr>
        <p:spPr/>
        <p:txBody>
          <a:bodyPr/>
          <a:lstStyle/>
          <a:p>
            <a:fld id="{2424B2D9-C889-40D4-84A0-7D13F390EBBC}" type="slidenum">
              <a:rPr lang="en-US" altLang="en-US" smtClean="0"/>
              <a:pPr/>
              <a:t>21</a:t>
            </a:fld>
            <a:endParaRPr lang="en-US" altLang="en-US" dirty="0"/>
          </a:p>
        </p:txBody>
      </p:sp>
      <p:pic>
        <p:nvPicPr>
          <p:cNvPr id="16" name="Picture 15" descr="A black sign with white text&#10;&#10;Description automatically generated">
            <a:extLst>
              <a:ext uri="{FF2B5EF4-FFF2-40B4-BE49-F238E27FC236}">
                <a16:creationId xmlns:a16="http://schemas.microsoft.com/office/drawing/2014/main" id="{9573AFDD-E963-4C5F-8ADD-203A91D457AD}"/>
              </a:ext>
            </a:extLst>
          </p:cNvPr>
          <p:cNvPicPr>
            <a:picLocks noChangeAspect="1"/>
          </p:cNvPicPr>
          <p:nvPr/>
        </p:nvPicPr>
        <p:blipFill>
          <a:blip r:embed="rId2"/>
          <a:stretch>
            <a:fillRect/>
          </a:stretch>
        </p:blipFill>
        <p:spPr>
          <a:xfrm>
            <a:off x="4876800" y="3863181"/>
            <a:ext cx="3048000" cy="1905145"/>
          </a:xfrm>
          <a:prstGeom prst="rect">
            <a:avLst/>
          </a:prstGeom>
          <a:ln>
            <a:noFill/>
          </a:ln>
          <a:effectLst>
            <a:outerShdw blurRad="190500" algn="tl" rotWithShape="0">
              <a:srgbClr val="000000">
                <a:alpha val="70000"/>
              </a:srgbClr>
            </a:outerShdw>
            <a:softEdge rad="63500"/>
          </a:effectLst>
        </p:spPr>
      </p:pic>
    </p:spTree>
    <p:extLst>
      <p:ext uri="{BB962C8B-B14F-4D97-AF65-F5344CB8AC3E}">
        <p14:creationId xmlns:p14="http://schemas.microsoft.com/office/powerpoint/2010/main" val="4022233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1C001-6853-476F-B32D-042AAF13D7D2}"/>
              </a:ext>
            </a:extLst>
          </p:cNvPr>
          <p:cNvSpPr>
            <a:spLocks noGrp="1"/>
          </p:cNvSpPr>
          <p:nvPr>
            <p:ph type="title"/>
          </p:nvPr>
        </p:nvSpPr>
        <p:spPr/>
        <p:txBody>
          <a:bodyPr/>
          <a:lstStyle/>
          <a:p>
            <a:r>
              <a:rPr lang="en-US" b="1" dirty="0"/>
              <a:t>Protocols and Data Sharing Documents</a:t>
            </a:r>
          </a:p>
        </p:txBody>
      </p:sp>
      <p:sp>
        <p:nvSpPr>
          <p:cNvPr id="3" name="Content Placeholder 2">
            <a:extLst>
              <a:ext uri="{FF2B5EF4-FFF2-40B4-BE49-F238E27FC236}">
                <a16:creationId xmlns:a16="http://schemas.microsoft.com/office/drawing/2014/main" id="{A35C8AB4-7C8F-400B-A4B8-C8BC9A52B481}"/>
              </a:ext>
            </a:extLst>
          </p:cNvPr>
          <p:cNvSpPr>
            <a:spLocks noGrp="1"/>
          </p:cNvSpPr>
          <p:nvPr>
            <p:ph idx="1"/>
          </p:nvPr>
        </p:nvSpPr>
        <p:spPr>
          <a:xfrm>
            <a:off x="457200" y="1447800"/>
            <a:ext cx="8686800" cy="4343400"/>
          </a:xfrm>
        </p:spPr>
        <p:txBody>
          <a:bodyPr/>
          <a:lstStyle/>
          <a:p>
            <a:r>
              <a:rPr lang="en-US" dirty="0"/>
              <a:t>Data Tracking Form</a:t>
            </a:r>
          </a:p>
          <a:p>
            <a:r>
              <a:rPr lang="en-US" dirty="0"/>
              <a:t>Dept Data Use Requirements</a:t>
            </a:r>
          </a:p>
          <a:p>
            <a:r>
              <a:rPr lang="en-US" dirty="0"/>
              <a:t>Standard Operating Procedure with City of Los Angeles</a:t>
            </a:r>
          </a:p>
          <a:p>
            <a:pPr lvl="1"/>
            <a:r>
              <a:rPr lang="en-US" dirty="0"/>
              <a:t>Model for other cities</a:t>
            </a:r>
          </a:p>
          <a:p>
            <a:r>
              <a:rPr lang="en-US" dirty="0"/>
              <a:t>Internal Everbridge alerting protocol</a:t>
            </a:r>
          </a:p>
          <a:p>
            <a:r>
              <a:rPr lang="en-US" dirty="0"/>
              <a:t>Internal data processing procedure</a:t>
            </a:r>
          </a:p>
          <a:p>
            <a:endParaRPr lang="en-US" dirty="0"/>
          </a:p>
        </p:txBody>
      </p:sp>
      <p:sp>
        <p:nvSpPr>
          <p:cNvPr id="4" name="Slide Number Placeholder 3">
            <a:extLst>
              <a:ext uri="{FF2B5EF4-FFF2-40B4-BE49-F238E27FC236}">
                <a16:creationId xmlns:a16="http://schemas.microsoft.com/office/drawing/2014/main" id="{801B4128-12BB-4EBA-8DAF-0C7F0B232730}"/>
              </a:ext>
            </a:extLst>
          </p:cNvPr>
          <p:cNvSpPr>
            <a:spLocks noGrp="1"/>
          </p:cNvSpPr>
          <p:nvPr>
            <p:ph type="sldNum" sz="quarter" idx="12"/>
          </p:nvPr>
        </p:nvSpPr>
        <p:spPr/>
        <p:txBody>
          <a:bodyPr/>
          <a:lstStyle/>
          <a:p>
            <a:pPr>
              <a:defRPr/>
            </a:pPr>
            <a:fld id="{2424B2D9-C889-40D4-84A0-7D13F390EBBC}" type="slidenum">
              <a:rPr lang="en-US" altLang="en-US" smtClean="0"/>
              <a:pPr>
                <a:defRPr/>
              </a:pPr>
              <a:t>22</a:t>
            </a:fld>
            <a:endParaRPr lang="en-US" altLang="en-US" dirty="0"/>
          </a:p>
        </p:txBody>
      </p:sp>
    </p:spTree>
    <p:extLst>
      <p:ext uri="{BB962C8B-B14F-4D97-AF65-F5344CB8AC3E}">
        <p14:creationId xmlns:p14="http://schemas.microsoft.com/office/powerpoint/2010/main" val="289187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CB9CC2-5B62-43FE-A085-D8836C3191AA}"/>
              </a:ext>
            </a:extLst>
          </p:cNvPr>
          <p:cNvSpPr>
            <a:spLocks noGrp="1"/>
          </p:cNvSpPr>
          <p:nvPr>
            <p:ph type="sldNum" sz="quarter" idx="12"/>
          </p:nvPr>
        </p:nvSpPr>
        <p:spPr/>
        <p:txBody>
          <a:bodyPr/>
          <a:lstStyle>
            <a:lvl1pPr>
              <a:spcBef>
                <a:spcPct val="20000"/>
              </a:spcBef>
              <a:buChar char="•"/>
              <a:defRPr sz="2100">
                <a:solidFill>
                  <a:schemeClr val="tx1"/>
                </a:solidFill>
                <a:latin typeface="Calibri" panose="020F0502020204030204" pitchFamily="34" charset="0"/>
                <a:ea typeface="Geneva" pitchFamily="124" charset="-128"/>
              </a:defRPr>
            </a:lvl1pPr>
            <a:lvl2pPr marL="557213" indent="-214313">
              <a:spcBef>
                <a:spcPct val="20000"/>
              </a:spcBef>
              <a:buChar char="–"/>
              <a:defRPr sz="1950">
                <a:solidFill>
                  <a:schemeClr val="tx1"/>
                </a:solidFill>
                <a:latin typeface="Calibri" panose="020F0502020204030204" pitchFamily="34" charset="0"/>
                <a:ea typeface="Geneva" pitchFamily="124" charset="-128"/>
              </a:defRPr>
            </a:lvl2pPr>
            <a:lvl3pPr marL="857250" indent="-171450">
              <a:spcBef>
                <a:spcPct val="20000"/>
              </a:spcBef>
              <a:buChar char="•"/>
              <a:defRPr sz="1800">
                <a:solidFill>
                  <a:schemeClr val="tx1"/>
                </a:solidFill>
                <a:latin typeface="Calibri" panose="020F0502020204030204" pitchFamily="34" charset="0"/>
                <a:ea typeface="Geneva" pitchFamily="124" charset="-128"/>
              </a:defRPr>
            </a:lvl3pPr>
            <a:lvl4pPr marL="1200150" indent="-171450">
              <a:spcBef>
                <a:spcPct val="20000"/>
              </a:spcBef>
              <a:buChar char="–"/>
              <a:defRPr sz="1500">
                <a:solidFill>
                  <a:schemeClr val="tx1"/>
                </a:solidFill>
                <a:latin typeface="Calibri" panose="020F0502020204030204" pitchFamily="34" charset="0"/>
                <a:ea typeface="Geneva" pitchFamily="124" charset="-128"/>
              </a:defRPr>
            </a:lvl4pPr>
            <a:lvl5pPr marL="1543050" indent="-171450">
              <a:spcBef>
                <a:spcPct val="20000"/>
              </a:spcBef>
              <a:buChar char="»"/>
              <a:defRPr sz="1500">
                <a:solidFill>
                  <a:schemeClr val="tx1"/>
                </a:solidFill>
                <a:latin typeface="Calibri" panose="020F0502020204030204" pitchFamily="34" charset="0"/>
                <a:ea typeface="Geneva" pitchFamily="124" charset="-128"/>
              </a:defRPr>
            </a:lvl5pPr>
            <a:lvl6pPr marL="1885950" indent="-171450" eaLnBrk="0" fontAlgn="base" hangingPunct="0">
              <a:spcBef>
                <a:spcPct val="20000"/>
              </a:spcBef>
              <a:spcAft>
                <a:spcPct val="0"/>
              </a:spcAft>
              <a:buChar char="»"/>
              <a:defRPr sz="1500">
                <a:solidFill>
                  <a:schemeClr val="tx1"/>
                </a:solidFill>
                <a:latin typeface="Calibri" panose="020F0502020204030204" pitchFamily="34" charset="0"/>
                <a:ea typeface="Geneva" pitchFamily="124" charset="-128"/>
              </a:defRPr>
            </a:lvl6pPr>
            <a:lvl7pPr marL="2228850" indent="-171450" eaLnBrk="0" fontAlgn="base" hangingPunct="0">
              <a:spcBef>
                <a:spcPct val="20000"/>
              </a:spcBef>
              <a:spcAft>
                <a:spcPct val="0"/>
              </a:spcAft>
              <a:buChar char="»"/>
              <a:defRPr sz="1500">
                <a:solidFill>
                  <a:schemeClr val="tx1"/>
                </a:solidFill>
                <a:latin typeface="Calibri" panose="020F0502020204030204" pitchFamily="34" charset="0"/>
                <a:ea typeface="Geneva" pitchFamily="124" charset="-128"/>
              </a:defRPr>
            </a:lvl7pPr>
            <a:lvl8pPr marL="2571750" indent="-171450" eaLnBrk="0" fontAlgn="base" hangingPunct="0">
              <a:spcBef>
                <a:spcPct val="20000"/>
              </a:spcBef>
              <a:spcAft>
                <a:spcPct val="0"/>
              </a:spcAft>
              <a:buChar char="»"/>
              <a:defRPr sz="1500">
                <a:solidFill>
                  <a:schemeClr val="tx1"/>
                </a:solidFill>
                <a:latin typeface="Calibri" panose="020F0502020204030204" pitchFamily="34" charset="0"/>
                <a:ea typeface="Geneva" pitchFamily="124" charset="-128"/>
              </a:defRPr>
            </a:lvl8pPr>
            <a:lvl9pPr marL="2914650" indent="-171450" eaLnBrk="0" fontAlgn="base" hangingPunct="0">
              <a:spcBef>
                <a:spcPct val="20000"/>
              </a:spcBef>
              <a:spcAft>
                <a:spcPct val="0"/>
              </a:spcAft>
              <a:buChar char="»"/>
              <a:defRPr sz="1500">
                <a:solidFill>
                  <a:schemeClr val="tx1"/>
                </a:solidFill>
                <a:latin typeface="Calibri" panose="020F0502020204030204" pitchFamily="34" charset="0"/>
                <a:ea typeface="Geneva" pitchFamily="124" charset="-128"/>
              </a:defRPr>
            </a:lvl9pPr>
          </a:lstStyle>
          <a:p>
            <a:pPr>
              <a:spcBef>
                <a:spcPct val="0"/>
              </a:spcBef>
              <a:buFontTx/>
              <a:buNone/>
              <a:defRPr/>
            </a:pPr>
            <a:fld id="{360D09C5-146C-4062-B864-C3ECE57AF406}" type="slidenum">
              <a:rPr lang="en-US" altLang="en-US" sz="750"/>
              <a:pPr>
                <a:spcBef>
                  <a:spcPct val="0"/>
                </a:spcBef>
                <a:buFontTx/>
                <a:buNone/>
                <a:defRPr/>
              </a:pPr>
              <a:t>23</a:t>
            </a:fld>
            <a:endParaRPr lang="en-US" altLang="en-US" sz="750"/>
          </a:p>
        </p:txBody>
      </p:sp>
      <p:pic>
        <p:nvPicPr>
          <p:cNvPr id="22531" name="Picture 5">
            <a:extLst>
              <a:ext uri="{FF2B5EF4-FFF2-40B4-BE49-F238E27FC236}">
                <a16:creationId xmlns:a16="http://schemas.microsoft.com/office/drawing/2014/main" id="{26E98355-692C-4511-85B2-8006CC28D9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91" y="-7421"/>
            <a:ext cx="5349209" cy="667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E4DA790-FC47-4C72-A315-5A23AF4C765C}"/>
              </a:ext>
            </a:extLst>
          </p:cNvPr>
          <p:cNvSpPr txBox="1"/>
          <p:nvPr/>
        </p:nvSpPr>
        <p:spPr>
          <a:xfrm>
            <a:off x="5327788" y="927942"/>
            <a:ext cx="3663812" cy="3600986"/>
          </a:xfrm>
          <a:prstGeom prst="rect">
            <a:avLst/>
          </a:prstGeom>
          <a:noFill/>
        </p:spPr>
        <p:txBody>
          <a:bodyPr wrap="square" rtlCol="0">
            <a:spAutoFit/>
          </a:bodyPr>
          <a:lstStyle/>
          <a:p>
            <a:pPr marL="214313" indent="-214313">
              <a:buFont typeface="Arial" panose="020B0604020202020204" pitchFamily="34" charset="0"/>
              <a:buChar char="•"/>
            </a:pPr>
            <a:r>
              <a:rPr lang="en-US" sz="2400" dirty="0">
                <a:latin typeface="Calibri" panose="020F0502020204030204" pitchFamily="34" charset="0"/>
                <a:cs typeface="Calibri" panose="020F0502020204030204" pitchFamily="34" charset="0"/>
              </a:rPr>
              <a:t>Formalize expectations and timelines for data request</a:t>
            </a:r>
          </a:p>
          <a:p>
            <a:pPr marL="214313" indent="-214313">
              <a:buFont typeface="Arial" panose="020B0604020202020204" pitchFamily="34" charset="0"/>
              <a:buChar char="•"/>
            </a:pPr>
            <a:r>
              <a:rPr lang="en-US" sz="2400" dirty="0">
                <a:latin typeface="Calibri" panose="020F0502020204030204" pitchFamily="34" charset="0"/>
                <a:cs typeface="Calibri" panose="020F0502020204030204" pitchFamily="34" charset="0"/>
              </a:rPr>
              <a:t>Use/test yearly with City of LA</a:t>
            </a:r>
          </a:p>
          <a:p>
            <a:pPr marL="214313" indent="-214313">
              <a:buFont typeface="Arial" panose="020B0604020202020204" pitchFamily="34" charset="0"/>
              <a:buChar char="•"/>
            </a:pPr>
            <a:r>
              <a:rPr lang="en-US" sz="2400" dirty="0">
                <a:latin typeface="Calibri" panose="020F0502020204030204" pitchFamily="34" charset="0"/>
                <a:cs typeface="Calibri" panose="020F0502020204030204" pitchFamily="34" charset="0"/>
              </a:rPr>
              <a:t>Formed basis of City of LA request for vaccine operations</a:t>
            </a:r>
          </a:p>
          <a:p>
            <a:endParaRPr lang="en-US" dirty="0"/>
          </a:p>
          <a:p>
            <a:pPr marL="214313" indent="-214313">
              <a:buFont typeface="Arial" panose="020B0604020202020204" pitchFamily="34" charset="0"/>
              <a:buChar char="•"/>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7CC84-4917-4E24-AE00-94758B0B5180}"/>
              </a:ext>
            </a:extLst>
          </p:cNvPr>
          <p:cNvSpPr>
            <a:spLocks noGrp="1"/>
          </p:cNvSpPr>
          <p:nvPr>
            <p:ph type="title"/>
          </p:nvPr>
        </p:nvSpPr>
        <p:spPr>
          <a:xfrm>
            <a:off x="14555" y="76200"/>
            <a:ext cx="9395338" cy="640561"/>
          </a:xfrm>
        </p:spPr>
        <p:txBody>
          <a:bodyPr/>
          <a:lstStyle/>
          <a:p>
            <a:r>
              <a:rPr lang="en-US" sz="3600" dirty="0"/>
              <a:t>COVID-19 Response: Timeline of Outreach </a:t>
            </a:r>
            <a:r>
              <a:rPr lang="en-US" sz="2800" dirty="0"/>
              <a:t>(2021)</a:t>
            </a:r>
            <a:endParaRPr lang="en-US" sz="3600" dirty="0"/>
          </a:p>
        </p:txBody>
      </p:sp>
      <p:sp>
        <p:nvSpPr>
          <p:cNvPr id="3" name="Content Placeholder 2">
            <a:extLst>
              <a:ext uri="{FF2B5EF4-FFF2-40B4-BE49-F238E27FC236}">
                <a16:creationId xmlns:a16="http://schemas.microsoft.com/office/drawing/2014/main" id="{AE459CED-0FFA-4006-897C-D2109D148E39}"/>
              </a:ext>
            </a:extLst>
          </p:cNvPr>
          <p:cNvSpPr>
            <a:spLocks noGrp="1"/>
          </p:cNvSpPr>
          <p:nvPr>
            <p:ph idx="1"/>
          </p:nvPr>
        </p:nvSpPr>
        <p:spPr>
          <a:xfrm>
            <a:off x="148498" y="914400"/>
            <a:ext cx="8995502" cy="5334000"/>
          </a:xfrm>
        </p:spPr>
        <p:txBody>
          <a:bodyPr>
            <a:normAutofit fontScale="92500" lnSpcReduction="10000"/>
          </a:bodyPr>
          <a:lstStyle/>
          <a:p>
            <a:pPr marL="0" indent="0">
              <a:buNone/>
            </a:pPr>
            <a:r>
              <a:rPr lang="en-US" dirty="0"/>
              <a:t>February</a:t>
            </a:r>
          </a:p>
          <a:p>
            <a:pPr lvl="1"/>
            <a:r>
              <a:rPr lang="en-US" sz="2400" dirty="0"/>
              <a:t>City of LA makes request (to EPRD) of </a:t>
            </a:r>
            <a:r>
              <a:rPr lang="en-US" sz="2400" dirty="0" err="1"/>
              <a:t>emPOWER</a:t>
            </a:r>
            <a:r>
              <a:rPr lang="en-US" sz="2400" dirty="0"/>
              <a:t> data for Covid vaccine outreach</a:t>
            </a:r>
          </a:p>
          <a:p>
            <a:pPr lvl="2"/>
            <a:r>
              <a:rPr lang="en-US" sz="2000" dirty="0"/>
              <a:t>Tier 1 Risk (Top 10%) </a:t>
            </a:r>
          </a:p>
          <a:p>
            <a:pPr marL="0" indent="0">
              <a:buNone/>
            </a:pPr>
            <a:r>
              <a:rPr lang="en-US" dirty="0"/>
              <a:t>March </a:t>
            </a:r>
          </a:p>
          <a:p>
            <a:pPr lvl="1"/>
            <a:r>
              <a:rPr lang="en-US" sz="2400" dirty="0"/>
              <a:t>City of LA begins homebound vaccine outreach</a:t>
            </a:r>
          </a:p>
          <a:p>
            <a:pPr lvl="1"/>
            <a:r>
              <a:rPr lang="en-US" sz="2400" dirty="0"/>
              <a:t>9 other cities request (and receive) data: Beverly Hills, Glendale, Compton, Sierra Madre, Torrance, Montebello, Santa Monica, El Segundo and Arcadia</a:t>
            </a:r>
          </a:p>
          <a:p>
            <a:pPr marL="0" indent="0">
              <a:buNone/>
            </a:pPr>
            <a:r>
              <a:rPr lang="en-US" dirty="0"/>
              <a:t>April </a:t>
            </a:r>
          </a:p>
          <a:p>
            <a:pPr lvl="1"/>
            <a:r>
              <a:rPr lang="en-US" sz="2400" dirty="0"/>
              <a:t>5 other cities request and receive data</a:t>
            </a:r>
          </a:p>
          <a:p>
            <a:pPr marL="0" indent="0">
              <a:buNone/>
            </a:pPr>
            <a:r>
              <a:rPr lang="en-US" dirty="0"/>
              <a:t>May – December </a:t>
            </a:r>
          </a:p>
          <a:p>
            <a:pPr lvl="1"/>
            <a:r>
              <a:rPr lang="en-US" sz="2400" dirty="0"/>
              <a:t>Homebound vaccine outreach operations throughout the County</a:t>
            </a:r>
          </a:p>
          <a:p>
            <a:pPr lvl="1"/>
            <a:r>
              <a:rPr lang="en-US" sz="2400" dirty="0"/>
              <a:t>December: City of LA: close operations</a:t>
            </a:r>
          </a:p>
        </p:txBody>
      </p:sp>
      <p:sp>
        <p:nvSpPr>
          <p:cNvPr id="4" name="Slide Number Placeholder 3">
            <a:extLst>
              <a:ext uri="{FF2B5EF4-FFF2-40B4-BE49-F238E27FC236}">
                <a16:creationId xmlns:a16="http://schemas.microsoft.com/office/drawing/2014/main" id="{9A81FC0A-BD0C-4644-BF94-50E636542BF0}"/>
              </a:ext>
            </a:extLst>
          </p:cNvPr>
          <p:cNvSpPr>
            <a:spLocks noGrp="1"/>
          </p:cNvSpPr>
          <p:nvPr>
            <p:ph type="sldNum" sz="quarter" idx="12"/>
          </p:nvPr>
        </p:nvSpPr>
        <p:spPr/>
        <p:txBody>
          <a:bodyPr/>
          <a:lstStyle/>
          <a:p>
            <a:fld id="{11C22565-D3E2-4683-B05D-0F013C76CC6D}" type="slidenum">
              <a:rPr lang="en-US" smtClean="0"/>
              <a:t>24</a:t>
            </a:fld>
            <a:endParaRPr lang="en-US"/>
          </a:p>
        </p:txBody>
      </p:sp>
    </p:spTree>
    <p:extLst>
      <p:ext uri="{BB962C8B-B14F-4D97-AF65-F5344CB8AC3E}">
        <p14:creationId xmlns:p14="http://schemas.microsoft.com/office/powerpoint/2010/main" val="671605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9972-4861-48F8-9B00-398F80D7BC26}"/>
              </a:ext>
            </a:extLst>
          </p:cNvPr>
          <p:cNvSpPr>
            <a:spLocks noGrp="1"/>
          </p:cNvSpPr>
          <p:nvPr>
            <p:ph type="title"/>
          </p:nvPr>
        </p:nvSpPr>
        <p:spPr>
          <a:xfrm>
            <a:off x="442779" y="0"/>
            <a:ext cx="7886700" cy="629874"/>
          </a:xfrm>
        </p:spPr>
        <p:txBody>
          <a:bodyPr>
            <a:normAutofit fontScale="90000"/>
          </a:bodyPr>
          <a:lstStyle/>
          <a:p>
            <a:r>
              <a:rPr lang="en-US" sz="3600" dirty="0">
                <a:solidFill>
                  <a:srgbClr val="FF0000"/>
                </a:solidFill>
              </a:rPr>
              <a:t>Thank you</a:t>
            </a:r>
          </a:p>
        </p:txBody>
      </p:sp>
      <p:sp>
        <p:nvSpPr>
          <p:cNvPr id="3" name="Content Placeholder 2">
            <a:extLst>
              <a:ext uri="{FF2B5EF4-FFF2-40B4-BE49-F238E27FC236}">
                <a16:creationId xmlns:a16="http://schemas.microsoft.com/office/drawing/2014/main" id="{709CB305-14B3-483C-B0A2-770CF8EF357B}"/>
              </a:ext>
            </a:extLst>
          </p:cNvPr>
          <p:cNvSpPr>
            <a:spLocks noGrp="1"/>
          </p:cNvSpPr>
          <p:nvPr>
            <p:ph idx="1"/>
          </p:nvPr>
        </p:nvSpPr>
        <p:spPr>
          <a:xfrm>
            <a:off x="304800" y="838199"/>
            <a:ext cx="8469595" cy="5699125"/>
          </a:xfrm>
        </p:spPr>
        <p:txBody>
          <a:bodyPr>
            <a:normAutofit fontScale="85000" lnSpcReduction="20000"/>
          </a:bodyPr>
          <a:lstStyle/>
          <a:p>
            <a:pPr marL="0" indent="0">
              <a:buNone/>
            </a:pPr>
            <a:r>
              <a:rPr lang="en-US" dirty="0"/>
              <a:t>We went to an older lady's house and explained [our purpose]. </a:t>
            </a:r>
          </a:p>
          <a:p>
            <a:pPr marL="0" indent="0">
              <a:buNone/>
            </a:pPr>
            <a:r>
              <a:rPr lang="en-US" dirty="0"/>
              <a:t>She said, "thank you." We thought it was a decline. But no, she was in tears because she was so grateful to receive the vaccine. She had adult children who live in the area, but they were all scared of getting Covid and didn't want to risk getting her or themselves infected. </a:t>
            </a:r>
          </a:p>
          <a:p>
            <a:pPr marL="0" indent="0">
              <a:buNone/>
            </a:pPr>
            <a:endParaRPr lang="en-US" dirty="0"/>
          </a:p>
          <a:p>
            <a:pPr marL="0" indent="0">
              <a:buNone/>
            </a:pPr>
            <a:r>
              <a:rPr lang="en-US" dirty="0"/>
              <a:t>Her brother had passed away in March (2021) of Covid because he didn’t receive a vaccine in time. </a:t>
            </a:r>
          </a:p>
          <a:p>
            <a:pPr marL="0" indent="0">
              <a:buNone/>
            </a:pPr>
            <a:endParaRPr lang="en-US" dirty="0"/>
          </a:p>
          <a:p>
            <a:pPr marL="0" indent="0">
              <a:buNone/>
            </a:pPr>
            <a:r>
              <a:rPr lang="en-US" dirty="0"/>
              <a:t>She cried and thanked us over and over because we "were like angels," arriving at the perfect time to get her vaccinated. She was 93 years old. This woman's smile and tears of happiness is something I will never forget. I love what we do.” </a:t>
            </a:r>
          </a:p>
          <a:p>
            <a:pPr marL="0" indent="0" algn="r">
              <a:buNone/>
            </a:pPr>
            <a:endParaRPr lang="en-US" dirty="0"/>
          </a:p>
          <a:p>
            <a:pPr marL="0" indent="0" algn="r">
              <a:buNone/>
            </a:pPr>
            <a:r>
              <a:rPr lang="en-US" dirty="0"/>
              <a:t>   		             –</a:t>
            </a:r>
            <a:r>
              <a:rPr lang="en-US" dirty="0" err="1"/>
              <a:t>Leslye</a:t>
            </a:r>
            <a:r>
              <a:rPr lang="en-US" dirty="0"/>
              <a:t>, LAFD Homebound Vaccine Outreach</a:t>
            </a:r>
          </a:p>
        </p:txBody>
      </p:sp>
      <p:sp>
        <p:nvSpPr>
          <p:cNvPr id="4" name="Slide Number Placeholder 3">
            <a:extLst>
              <a:ext uri="{FF2B5EF4-FFF2-40B4-BE49-F238E27FC236}">
                <a16:creationId xmlns:a16="http://schemas.microsoft.com/office/drawing/2014/main" id="{8A22F2E9-6AE8-4BC9-990D-45E3B79FF3B3}"/>
              </a:ext>
            </a:extLst>
          </p:cNvPr>
          <p:cNvSpPr>
            <a:spLocks noGrp="1"/>
          </p:cNvSpPr>
          <p:nvPr>
            <p:ph type="sldNum" sz="quarter" idx="12"/>
          </p:nvPr>
        </p:nvSpPr>
        <p:spPr/>
        <p:txBody>
          <a:bodyPr/>
          <a:lstStyle/>
          <a:p>
            <a:fld id="{11C22565-D3E2-4683-B05D-0F013C76CC6D}" type="slidenum">
              <a:rPr lang="en-US" smtClean="0"/>
              <a:t>25</a:t>
            </a:fld>
            <a:endParaRPr lang="en-US"/>
          </a:p>
        </p:txBody>
      </p:sp>
    </p:spTree>
    <p:extLst>
      <p:ext uri="{BB962C8B-B14F-4D97-AF65-F5344CB8AC3E}">
        <p14:creationId xmlns:p14="http://schemas.microsoft.com/office/powerpoint/2010/main" val="1092719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7CC84-4917-4E24-AE00-94758B0B5180}"/>
              </a:ext>
            </a:extLst>
          </p:cNvPr>
          <p:cNvSpPr>
            <a:spLocks noGrp="1"/>
          </p:cNvSpPr>
          <p:nvPr>
            <p:ph type="title"/>
          </p:nvPr>
        </p:nvSpPr>
        <p:spPr>
          <a:xfrm>
            <a:off x="228600" y="140722"/>
            <a:ext cx="7886700" cy="649102"/>
          </a:xfrm>
        </p:spPr>
        <p:txBody>
          <a:bodyPr/>
          <a:lstStyle/>
          <a:p>
            <a:r>
              <a:rPr lang="en-US" dirty="0"/>
              <a:t>Participating Cities</a:t>
            </a:r>
          </a:p>
        </p:txBody>
      </p:sp>
      <p:pic>
        <p:nvPicPr>
          <p:cNvPr id="5" name="Picture 4">
            <a:extLst>
              <a:ext uri="{FF2B5EF4-FFF2-40B4-BE49-F238E27FC236}">
                <a16:creationId xmlns:a16="http://schemas.microsoft.com/office/drawing/2014/main" id="{112CA4D0-2F5D-4841-84DD-DDF0CB742E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79675"/>
            <a:ext cx="7995480" cy="6178325"/>
          </a:xfrm>
          <a:prstGeom prst="rect">
            <a:avLst/>
          </a:prstGeom>
        </p:spPr>
      </p:pic>
      <p:sp>
        <p:nvSpPr>
          <p:cNvPr id="3" name="Slide Number Placeholder 2">
            <a:extLst>
              <a:ext uri="{FF2B5EF4-FFF2-40B4-BE49-F238E27FC236}">
                <a16:creationId xmlns:a16="http://schemas.microsoft.com/office/drawing/2014/main" id="{68F75BFC-42D6-453C-8639-3F124A58A98C}"/>
              </a:ext>
            </a:extLst>
          </p:cNvPr>
          <p:cNvSpPr>
            <a:spLocks noGrp="1"/>
          </p:cNvSpPr>
          <p:nvPr>
            <p:ph type="sldNum" sz="quarter" idx="12"/>
          </p:nvPr>
        </p:nvSpPr>
        <p:spPr/>
        <p:txBody>
          <a:bodyPr/>
          <a:lstStyle/>
          <a:p>
            <a:fld id="{11C22565-D3E2-4683-B05D-0F013C76CC6D}" type="slidenum">
              <a:rPr lang="en-US" smtClean="0"/>
              <a:t>26</a:t>
            </a:fld>
            <a:endParaRPr lang="en-US"/>
          </a:p>
        </p:txBody>
      </p:sp>
    </p:spTree>
    <p:extLst>
      <p:ext uri="{BB962C8B-B14F-4D97-AF65-F5344CB8AC3E}">
        <p14:creationId xmlns:p14="http://schemas.microsoft.com/office/powerpoint/2010/main" val="2640579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31E4-5C31-47E9-AB7E-B90F3D54B16E}"/>
              </a:ext>
            </a:extLst>
          </p:cNvPr>
          <p:cNvSpPr>
            <a:spLocks noGrp="1"/>
          </p:cNvSpPr>
          <p:nvPr>
            <p:ph type="title"/>
          </p:nvPr>
        </p:nvSpPr>
        <p:spPr>
          <a:xfrm>
            <a:off x="228600" y="39100"/>
            <a:ext cx="8458200" cy="994172"/>
          </a:xfrm>
        </p:spPr>
        <p:txBody>
          <a:bodyPr/>
          <a:lstStyle/>
          <a:p>
            <a:r>
              <a:rPr lang="en-US" sz="3600" dirty="0"/>
              <a:t>COVID-19 Response: Capacities, Strategies</a:t>
            </a:r>
          </a:p>
        </p:txBody>
      </p:sp>
      <p:sp>
        <p:nvSpPr>
          <p:cNvPr id="3" name="Content Placeholder 2">
            <a:extLst>
              <a:ext uri="{FF2B5EF4-FFF2-40B4-BE49-F238E27FC236}">
                <a16:creationId xmlns:a16="http://schemas.microsoft.com/office/drawing/2014/main" id="{2F28C3D9-9C5D-4302-9AB8-89D38BD88981}"/>
              </a:ext>
            </a:extLst>
          </p:cNvPr>
          <p:cNvSpPr>
            <a:spLocks noGrp="1"/>
          </p:cNvSpPr>
          <p:nvPr>
            <p:ph idx="1"/>
          </p:nvPr>
        </p:nvSpPr>
        <p:spPr>
          <a:xfrm>
            <a:off x="2438400" y="1033272"/>
            <a:ext cx="6553200" cy="4757928"/>
          </a:xfrm>
        </p:spPr>
        <p:txBody>
          <a:bodyPr>
            <a:normAutofit lnSpcReduction="10000"/>
          </a:bodyPr>
          <a:lstStyle/>
          <a:p>
            <a:pPr marL="0" indent="0">
              <a:buNone/>
            </a:pPr>
            <a:r>
              <a:rPr lang="en-US" sz="3000" dirty="0"/>
              <a:t>Different cities, resources &amp; strategies</a:t>
            </a:r>
          </a:p>
          <a:p>
            <a:pPr lvl="1"/>
            <a:r>
              <a:rPr lang="en-US" dirty="0"/>
              <a:t>Los Angeles: Outreach teams; 30 teams; 5 days/week; </a:t>
            </a:r>
          </a:p>
          <a:p>
            <a:pPr lvl="1"/>
            <a:r>
              <a:rPr lang="en-US" dirty="0"/>
              <a:t>Glendale and Torrance: Mailers, schedule outreach teams</a:t>
            </a:r>
          </a:p>
          <a:p>
            <a:pPr lvl="1"/>
            <a:r>
              <a:rPr lang="en-US" dirty="0"/>
              <a:t>Montebello: Partner with fire dept and food bank; home deliveries</a:t>
            </a:r>
          </a:p>
          <a:p>
            <a:pPr lvl="1"/>
            <a:r>
              <a:rPr lang="en-US" dirty="0"/>
              <a:t>Beverly Hills: Partner with cities “Nurse Outreach” team</a:t>
            </a:r>
          </a:p>
          <a:p>
            <a:pPr lvl="1"/>
            <a:r>
              <a:rPr lang="en-US" dirty="0"/>
              <a:t>Compton: Direct people to community PODs &amp; pharmacies</a:t>
            </a:r>
          </a:p>
          <a:p>
            <a:pPr marL="0" indent="0">
              <a:buNone/>
            </a:pPr>
            <a:endParaRPr lang="en-US" dirty="0"/>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90D190DF-24BF-4C33-8642-0C80666BCCF6}"/>
              </a:ext>
            </a:extLst>
          </p:cNvPr>
          <p:cNvPicPr>
            <a:picLocks noChangeAspect="1"/>
          </p:cNvPicPr>
          <p:nvPr/>
        </p:nvPicPr>
        <p:blipFill>
          <a:blip r:embed="rId2"/>
          <a:stretch>
            <a:fillRect/>
          </a:stretch>
        </p:blipFill>
        <p:spPr>
          <a:xfrm>
            <a:off x="152400" y="1041834"/>
            <a:ext cx="2159416" cy="3991412"/>
          </a:xfrm>
          <a:prstGeom prst="rect">
            <a:avLst/>
          </a:prstGeom>
        </p:spPr>
      </p:pic>
      <p:sp>
        <p:nvSpPr>
          <p:cNvPr id="5" name="Slide Number Placeholder 4">
            <a:extLst>
              <a:ext uri="{FF2B5EF4-FFF2-40B4-BE49-F238E27FC236}">
                <a16:creationId xmlns:a16="http://schemas.microsoft.com/office/drawing/2014/main" id="{6A7CD46A-D828-412E-A698-36F2C39C43AF}"/>
              </a:ext>
            </a:extLst>
          </p:cNvPr>
          <p:cNvSpPr>
            <a:spLocks noGrp="1"/>
          </p:cNvSpPr>
          <p:nvPr>
            <p:ph type="sldNum" sz="quarter" idx="12"/>
          </p:nvPr>
        </p:nvSpPr>
        <p:spPr/>
        <p:txBody>
          <a:bodyPr/>
          <a:lstStyle/>
          <a:p>
            <a:fld id="{11C22565-D3E2-4683-B05D-0F013C76CC6D}" type="slidenum">
              <a:rPr lang="en-US" smtClean="0"/>
              <a:t>27</a:t>
            </a:fld>
            <a:endParaRPr lang="en-US"/>
          </a:p>
        </p:txBody>
      </p:sp>
    </p:spTree>
    <p:extLst>
      <p:ext uri="{BB962C8B-B14F-4D97-AF65-F5344CB8AC3E}">
        <p14:creationId xmlns:p14="http://schemas.microsoft.com/office/powerpoint/2010/main" val="2800137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7CC84-4917-4E24-AE00-94758B0B5180}"/>
              </a:ext>
            </a:extLst>
          </p:cNvPr>
          <p:cNvSpPr>
            <a:spLocks noGrp="1"/>
          </p:cNvSpPr>
          <p:nvPr>
            <p:ph type="title"/>
          </p:nvPr>
        </p:nvSpPr>
        <p:spPr>
          <a:xfrm>
            <a:off x="533400" y="169069"/>
            <a:ext cx="7886700" cy="631031"/>
          </a:xfrm>
        </p:spPr>
        <p:txBody>
          <a:bodyPr/>
          <a:lstStyle/>
          <a:p>
            <a:r>
              <a:rPr lang="en-US" sz="3600" dirty="0"/>
              <a:t>COVID-19 Response</a:t>
            </a:r>
          </a:p>
        </p:txBody>
      </p:sp>
      <p:sp>
        <p:nvSpPr>
          <p:cNvPr id="3" name="Content Placeholder 2">
            <a:extLst>
              <a:ext uri="{FF2B5EF4-FFF2-40B4-BE49-F238E27FC236}">
                <a16:creationId xmlns:a16="http://schemas.microsoft.com/office/drawing/2014/main" id="{AE459CED-0FFA-4006-897C-D2109D148E39}"/>
              </a:ext>
            </a:extLst>
          </p:cNvPr>
          <p:cNvSpPr>
            <a:spLocks noGrp="1"/>
          </p:cNvSpPr>
          <p:nvPr>
            <p:ph idx="1"/>
          </p:nvPr>
        </p:nvSpPr>
        <p:spPr>
          <a:xfrm>
            <a:off x="381000" y="990600"/>
            <a:ext cx="6369336" cy="4953000"/>
          </a:xfrm>
        </p:spPr>
        <p:txBody>
          <a:bodyPr>
            <a:normAutofit/>
          </a:bodyPr>
          <a:lstStyle/>
          <a:p>
            <a:pPr marL="0" indent="0">
              <a:buNone/>
            </a:pPr>
            <a:r>
              <a:rPr lang="en-US" sz="2400" u="sng" dirty="0"/>
              <a:t>DPH Support</a:t>
            </a:r>
          </a:p>
          <a:p>
            <a:r>
              <a:rPr lang="en-US" sz="2250" dirty="0" err="1"/>
              <a:t>emPOWER</a:t>
            </a:r>
            <a:r>
              <a:rPr lang="en-US" sz="2250" dirty="0"/>
              <a:t> used to support and supplement Homebound vaccine efforts</a:t>
            </a:r>
          </a:p>
          <a:p>
            <a:r>
              <a:rPr lang="en-US" sz="2250" dirty="0"/>
              <a:t>Partner with fire agencies (expanded scopes)</a:t>
            </a:r>
          </a:p>
          <a:p>
            <a:pPr marL="0" indent="0">
              <a:buNone/>
            </a:pPr>
            <a:r>
              <a:rPr lang="en-US" sz="2400" u="sng" dirty="0"/>
              <a:t>Contacting: Resource intensive</a:t>
            </a:r>
          </a:p>
          <a:p>
            <a:pPr lvl="1"/>
            <a:r>
              <a:rPr lang="en-US" sz="2250" dirty="0"/>
              <a:t>Phone #s</a:t>
            </a:r>
          </a:p>
          <a:p>
            <a:pPr lvl="1"/>
            <a:r>
              <a:rPr lang="en-US" sz="2250" dirty="0"/>
              <a:t>Cross-checking other data sets</a:t>
            </a:r>
          </a:p>
          <a:p>
            <a:pPr marL="0" indent="0">
              <a:buNone/>
            </a:pPr>
            <a:r>
              <a:rPr lang="en-US" sz="2400" u="sng" dirty="0"/>
              <a:t>City of LA</a:t>
            </a:r>
          </a:p>
          <a:p>
            <a:pPr lvl="1"/>
            <a:r>
              <a:rPr lang="en-US" sz="2100" dirty="0"/>
              <a:t>March -  December: Daily operations; Phone and door contacts</a:t>
            </a:r>
          </a:p>
          <a:p>
            <a:pPr lvl="1"/>
            <a:r>
              <a:rPr lang="en-US" sz="2100" dirty="0"/>
              <a:t>Contacted entire list (~70K)</a:t>
            </a:r>
          </a:p>
          <a:p>
            <a:pPr lvl="1"/>
            <a:r>
              <a:rPr lang="en-US" sz="2100" dirty="0"/>
              <a:t>Vaccinated ~3% list: ~2,100 people </a:t>
            </a:r>
          </a:p>
          <a:p>
            <a:pPr lvl="1"/>
            <a:endParaRPr lang="en-US" sz="2100" dirty="0"/>
          </a:p>
          <a:p>
            <a:endParaRPr lang="en-US" sz="2400"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75631AAA-F6D5-415B-886F-D70EEC6AF7D8}"/>
              </a:ext>
            </a:extLst>
          </p:cNvPr>
          <p:cNvPicPr>
            <a:picLocks noChangeAspect="1"/>
          </p:cNvPicPr>
          <p:nvPr/>
        </p:nvPicPr>
        <p:blipFill>
          <a:blip r:embed="rId2"/>
          <a:stretch>
            <a:fillRect/>
          </a:stretch>
        </p:blipFill>
        <p:spPr>
          <a:xfrm>
            <a:off x="6777734" y="380774"/>
            <a:ext cx="2257466" cy="3086326"/>
          </a:xfrm>
          <a:prstGeom prst="rect">
            <a:avLst/>
          </a:prstGeom>
        </p:spPr>
      </p:pic>
      <p:sp>
        <p:nvSpPr>
          <p:cNvPr id="5" name="Slide Number Placeholder 4">
            <a:extLst>
              <a:ext uri="{FF2B5EF4-FFF2-40B4-BE49-F238E27FC236}">
                <a16:creationId xmlns:a16="http://schemas.microsoft.com/office/drawing/2014/main" id="{3076B5E3-EF59-4ABF-B4DA-B27498C0EFF5}"/>
              </a:ext>
            </a:extLst>
          </p:cNvPr>
          <p:cNvSpPr>
            <a:spLocks noGrp="1"/>
          </p:cNvSpPr>
          <p:nvPr>
            <p:ph type="sldNum" sz="quarter" idx="12"/>
          </p:nvPr>
        </p:nvSpPr>
        <p:spPr/>
        <p:txBody>
          <a:bodyPr/>
          <a:lstStyle/>
          <a:p>
            <a:fld id="{11C22565-D3E2-4683-B05D-0F013C76CC6D}" type="slidenum">
              <a:rPr lang="en-US" smtClean="0"/>
              <a:t>28</a:t>
            </a:fld>
            <a:endParaRPr lang="en-US"/>
          </a:p>
        </p:txBody>
      </p:sp>
    </p:spTree>
    <p:extLst>
      <p:ext uri="{BB962C8B-B14F-4D97-AF65-F5344CB8AC3E}">
        <p14:creationId xmlns:p14="http://schemas.microsoft.com/office/powerpoint/2010/main" val="3341453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31E4-5C31-47E9-AB7E-B90F3D54B16E}"/>
              </a:ext>
            </a:extLst>
          </p:cNvPr>
          <p:cNvSpPr>
            <a:spLocks noGrp="1"/>
          </p:cNvSpPr>
          <p:nvPr>
            <p:ph type="title"/>
          </p:nvPr>
        </p:nvSpPr>
        <p:spPr>
          <a:xfrm>
            <a:off x="487644" y="147347"/>
            <a:ext cx="7886700" cy="994172"/>
          </a:xfrm>
        </p:spPr>
        <p:txBody>
          <a:bodyPr/>
          <a:lstStyle/>
          <a:p>
            <a:r>
              <a:rPr lang="en-US" sz="3600" dirty="0"/>
              <a:t>COVID-19 Response: Partner City Data</a:t>
            </a:r>
          </a:p>
        </p:txBody>
      </p:sp>
      <p:sp>
        <p:nvSpPr>
          <p:cNvPr id="3" name="Content Placeholder 2">
            <a:extLst>
              <a:ext uri="{FF2B5EF4-FFF2-40B4-BE49-F238E27FC236}">
                <a16:creationId xmlns:a16="http://schemas.microsoft.com/office/drawing/2014/main" id="{2F28C3D9-9C5D-4302-9AB8-89D38BD88981}"/>
              </a:ext>
            </a:extLst>
          </p:cNvPr>
          <p:cNvSpPr>
            <a:spLocks noGrp="1"/>
          </p:cNvSpPr>
          <p:nvPr>
            <p:ph idx="1"/>
          </p:nvPr>
        </p:nvSpPr>
        <p:spPr>
          <a:xfrm>
            <a:off x="487644" y="2002142"/>
            <a:ext cx="7886700" cy="4398658"/>
          </a:xfrm>
        </p:spPr>
        <p:txBody>
          <a:bodyPr>
            <a:normAutofit fontScale="77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Total High Risk Tier Data for Requesting Cities: 83,820; 70.50% Dual Eligible</a:t>
            </a:r>
          </a:p>
          <a:p>
            <a:pPr marL="0" indent="0">
              <a:buNone/>
            </a:pPr>
            <a:endParaRPr lang="en-US" dirty="0"/>
          </a:p>
        </p:txBody>
      </p:sp>
      <p:graphicFrame>
        <p:nvGraphicFramePr>
          <p:cNvPr id="4" name="Table 4">
            <a:extLst>
              <a:ext uri="{FF2B5EF4-FFF2-40B4-BE49-F238E27FC236}">
                <a16:creationId xmlns:a16="http://schemas.microsoft.com/office/drawing/2014/main" id="{AC1ACFDB-67FC-4697-86BF-0DC0B59EF426}"/>
              </a:ext>
            </a:extLst>
          </p:cNvPr>
          <p:cNvGraphicFramePr>
            <a:graphicFrameLocks noGrp="1"/>
          </p:cNvGraphicFramePr>
          <p:nvPr>
            <p:extLst>
              <p:ext uri="{D42A27DB-BD31-4B8C-83A1-F6EECF244321}">
                <p14:modId xmlns:p14="http://schemas.microsoft.com/office/powerpoint/2010/main" val="3334074166"/>
              </p:ext>
            </p:extLst>
          </p:nvPr>
        </p:nvGraphicFramePr>
        <p:xfrm>
          <a:off x="304800" y="1121076"/>
          <a:ext cx="8487345" cy="4398656"/>
        </p:xfrm>
        <a:graphic>
          <a:graphicData uri="http://schemas.openxmlformats.org/drawingml/2006/table">
            <a:tbl>
              <a:tblPr firstRow="1" bandRow="1">
                <a:tableStyleId>{5940675A-B579-460E-94D1-54222C63F5DA}</a:tableStyleId>
              </a:tblPr>
              <a:tblGrid>
                <a:gridCol w="1522505">
                  <a:extLst>
                    <a:ext uri="{9D8B030D-6E8A-4147-A177-3AD203B41FA5}">
                      <a16:colId xmlns:a16="http://schemas.microsoft.com/office/drawing/2014/main" val="635402356"/>
                    </a:ext>
                  </a:extLst>
                </a:gridCol>
                <a:gridCol w="1396849">
                  <a:extLst>
                    <a:ext uri="{9D8B030D-6E8A-4147-A177-3AD203B41FA5}">
                      <a16:colId xmlns:a16="http://schemas.microsoft.com/office/drawing/2014/main" val="1839177414"/>
                    </a:ext>
                  </a:extLst>
                </a:gridCol>
                <a:gridCol w="1196131">
                  <a:extLst>
                    <a:ext uri="{9D8B030D-6E8A-4147-A177-3AD203B41FA5}">
                      <a16:colId xmlns:a16="http://schemas.microsoft.com/office/drawing/2014/main" val="3100081655"/>
                    </a:ext>
                  </a:extLst>
                </a:gridCol>
                <a:gridCol w="1601428">
                  <a:extLst>
                    <a:ext uri="{9D8B030D-6E8A-4147-A177-3AD203B41FA5}">
                      <a16:colId xmlns:a16="http://schemas.microsoft.com/office/drawing/2014/main" val="3623319458"/>
                    </a:ext>
                  </a:extLst>
                </a:gridCol>
                <a:gridCol w="1556027">
                  <a:extLst>
                    <a:ext uri="{9D8B030D-6E8A-4147-A177-3AD203B41FA5}">
                      <a16:colId xmlns:a16="http://schemas.microsoft.com/office/drawing/2014/main" val="3867883993"/>
                    </a:ext>
                  </a:extLst>
                </a:gridCol>
                <a:gridCol w="1214405">
                  <a:extLst>
                    <a:ext uri="{9D8B030D-6E8A-4147-A177-3AD203B41FA5}">
                      <a16:colId xmlns:a16="http://schemas.microsoft.com/office/drawing/2014/main" val="2241038295"/>
                    </a:ext>
                  </a:extLst>
                </a:gridCol>
              </a:tblGrid>
              <a:tr h="1122566">
                <a:tc>
                  <a:txBody>
                    <a:bodyPr/>
                    <a:lstStyle/>
                    <a:p>
                      <a:pPr algn="ctr"/>
                      <a:r>
                        <a:rPr lang="en-US" sz="1400" dirty="0"/>
                        <a:t>City</a:t>
                      </a:r>
                    </a:p>
                  </a:txBody>
                  <a:tcPr marL="68580" marR="68580" marT="34290" marB="34290" anchor="ctr">
                    <a:solidFill>
                      <a:schemeClr val="bg1">
                        <a:lumMod val="85000"/>
                      </a:schemeClr>
                    </a:solidFill>
                  </a:tcPr>
                </a:tc>
                <a:tc>
                  <a:txBody>
                    <a:bodyPr/>
                    <a:lstStyle/>
                    <a:p>
                      <a:pPr algn="ctr"/>
                      <a:r>
                        <a:rPr lang="en-US" sz="1400" dirty="0" err="1"/>
                        <a:t>emPOWER</a:t>
                      </a:r>
                      <a:r>
                        <a:rPr lang="en-US" sz="1400" dirty="0"/>
                        <a:t> Individuals </a:t>
                      </a:r>
                    </a:p>
                    <a:p>
                      <a:pPr algn="ctr"/>
                      <a:r>
                        <a:rPr lang="en-US" sz="1400" dirty="0"/>
                        <a:t>(highest risk tier)</a:t>
                      </a:r>
                    </a:p>
                  </a:txBody>
                  <a:tcPr marL="68580" marR="68580" marT="34290" marB="34290" anchor="ctr">
                    <a:solidFill>
                      <a:schemeClr val="bg1">
                        <a:lumMod val="85000"/>
                      </a:schemeClr>
                    </a:solidFill>
                  </a:tcPr>
                </a:tc>
                <a:tc>
                  <a:txBody>
                    <a:bodyPr/>
                    <a:lstStyle/>
                    <a:p>
                      <a:pPr algn="ctr"/>
                      <a:r>
                        <a:rPr lang="en-US" sz="1400" dirty="0"/>
                        <a:t>% </a:t>
                      </a:r>
                    </a:p>
                    <a:p>
                      <a:pPr algn="ctr"/>
                      <a:r>
                        <a:rPr lang="en-US" sz="1400" dirty="0"/>
                        <a:t> Dual Eligible</a:t>
                      </a:r>
                    </a:p>
                  </a:txBody>
                  <a:tcPr marL="68580" marR="68580" marT="34290" marB="34290" anchor="ctr">
                    <a:solidFill>
                      <a:schemeClr val="bg1">
                        <a:lumMod val="85000"/>
                      </a:schemeClr>
                    </a:solidFill>
                  </a:tcPr>
                </a:tc>
                <a:tc>
                  <a:txBody>
                    <a:bodyPr/>
                    <a:lstStyle/>
                    <a:p>
                      <a:pPr algn="ctr"/>
                      <a:r>
                        <a:rPr lang="en-US" sz="1400" dirty="0"/>
                        <a:t>City</a:t>
                      </a:r>
                    </a:p>
                  </a:txBody>
                  <a:tcPr marL="68580" marR="68580" marT="34290" marB="34290" anchor="ctr">
                    <a:solidFill>
                      <a:schemeClr val="bg1">
                        <a:lumMod val="85000"/>
                      </a:schemeClr>
                    </a:solidFill>
                  </a:tcPr>
                </a:tc>
                <a:tc>
                  <a:txBody>
                    <a:bodyPr/>
                    <a:lstStyle/>
                    <a:p>
                      <a:pPr algn="ctr"/>
                      <a:r>
                        <a:rPr lang="en-US" sz="1400" dirty="0" err="1"/>
                        <a:t>emPOWER</a:t>
                      </a:r>
                      <a:r>
                        <a:rPr lang="en-US" sz="1400" dirty="0"/>
                        <a:t> Individuals</a:t>
                      </a:r>
                    </a:p>
                    <a:p>
                      <a:pPr algn="ctr"/>
                      <a:r>
                        <a:rPr lang="en-US" sz="1400" dirty="0"/>
                        <a:t>(highest risk tier)</a:t>
                      </a:r>
                    </a:p>
                  </a:txBody>
                  <a:tcPr marL="68580" marR="68580" marT="34290" marB="34290" anchor="ctr">
                    <a:solidFill>
                      <a:schemeClr val="bg1">
                        <a:lumMod val="85000"/>
                      </a:schemeClr>
                    </a:solidFill>
                  </a:tcPr>
                </a:tc>
                <a:tc>
                  <a:txBody>
                    <a:bodyPr/>
                    <a:lstStyle/>
                    <a:p>
                      <a:pPr algn="ctr"/>
                      <a:r>
                        <a:rPr lang="en-US" sz="1400" dirty="0"/>
                        <a:t>%  </a:t>
                      </a:r>
                    </a:p>
                    <a:p>
                      <a:pPr algn="ctr"/>
                      <a:r>
                        <a:rPr lang="en-US" sz="1400" dirty="0"/>
                        <a:t>Dual Eligible</a:t>
                      </a:r>
                    </a:p>
                  </a:txBody>
                  <a:tcPr marL="68580" marR="68580" marT="34290" marB="34290" anchor="ctr">
                    <a:solidFill>
                      <a:schemeClr val="bg1">
                        <a:lumMod val="85000"/>
                      </a:schemeClr>
                    </a:solidFill>
                  </a:tcPr>
                </a:tc>
                <a:extLst>
                  <a:ext uri="{0D108BD9-81ED-4DB2-BD59-A6C34878D82A}">
                    <a16:rowId xmlns:a16="http://schemas.microsoft.com/office/drawing/2014/main" val="1587139070"/>
                  </a:ext>
                </a:extLst>
              </a:tr>
              <a:tr h="380147">
                <a:tc>
                  <a:txBody>
                    <a:bodyPr/>
                    <a:lstStyle/>
                    <a:p>
                      <a:pPr algn="ctr"/>
                      <a:r>
                        <a:rPr lang="en-US" sz="1400" dirty="0"/>
                        <a:t>Alhambra</a:t>
                      </a:r>
                    </a:p>
                  </a:txBody>
                  <a:tcPr marL="68580" marR="68580" marT="34290" marB="34290">
                    <a:solidFill>
                      <a:schemeClr val="accent1">
                        <a:lumMod val="20000"/>
                        <a:lumOff val="80000"/>
                      </a:schemeClr>
                    </a:solidFill>
                  </a:tcPr>
                </a:tc>
                <a:tc>
                  <a:txBody>
                    <a:bodyPr/>
                    <a:lstStyle/>
                    <a:p>
                      <a:pPr algn="ctr"/>
                      <a:r>
                        <a:rPr lang="en-US" sz="1400" dirty="0"/>
                        <a:t>1,101</a:t>
                      </a:r>
                    </a:p>
                  </a:txBody>
                  <a:tcPr marL="68580" marR="68580" marT="34290" marB="34290">
                    <a:solidFill>
                      <a:schemeClr val="accent1">
                        <a:lumMod val="20000"/>
                        <a:lumOff val="80000"/>
                      </a:schemeClr>
                    </a:solidFill>
                  </a:tcPr>
                </a:tc>
                <a:tc>
                  <a:txBody>
                    <a:bodyPr/>
                    <a:lstStyle/>
                    <a:p>
                      <a:pPr algn="ctr"/>
                      <a:r>
                        <a:rPr lang="en-US" sz="1400" dirty="0"/>
                        <a:t>69.94%</a:t>
                      </a:r>
                    </a:p>
                  </a:txBody>
                  <a:tcPr marL="68580" marR="68580" marT="34290" marB="34290">
                    <a:solidFill>
                      <a:schemeClr val="accent1">
                        <a:lumMod val="20000"/>
                        <a:lumOff val="80000"/>
                      </a:schemeClr>
                    </a:solidFill>
                  </a:tcPr>
                </a:tc>
                <a:tc>
                  <a:txBody>
                    <a:bodyPr/>
                    <a:lstStyle/>
                    <a:p>
                      <a:pPr algn="ctr"/>
                      <a:r>
                        <a:rPr lang="en-US" sz="1400" dirty="0"/>
                        <a:t>Los Angeles</a:t>
                      </a:r>
                    </a:p>
                  </a:txBody>
                  <a:tcPr marL="68580" marR="68580" marT="34290" marB="34290">
                    <a:solidFill>
                      <a:schemeClr val="accent1">
                        <a:lumMod val="20000"/>
                        <a:lumOff val="80000"/>
                      </a:schemeClr>
                    </a:solidFill>
                  </a:tcPr>
                </a:tc>
                <a:tc>
                  <a:txBody>
                    <a:bodyPr/>
                    <a:lstStyle/>
                    <a:p>
                      <a:pPr algn="ctr"/>
                      <a:r>
                        <a:rPr lang="en-US" sz="1400" dirty="0"/>
                        <a:t>69,998</a:t>
                      </a:r>
                    </a:p>
                  </a:txBody>
                  <a:tcPr marL="68580" marR="68580" marT="34290" marB="34290">
                    <a:solidFill>
                      <a:schemeClr val="accent1">
                        <a:lumMod val="20000"/>
                        <a:lumOff val="80000"/>
                      </a:schemeClr>
                    </a:solidFill>
                  </a:tcPr>
                </a:tc>
                <a:tc>
                  <a:txBody>
                    <a:bodyPr/>
                    <a:lstStyle/>
                    <a:p>
                      <a:pPr algn="ctr"/>
                      <a:r>
                        <a:rPr lang="en-US" sz="1400" dirty="0"/>
                        <a:t>72.08%</a:t>
                      </a:r>
                    </a:p>
                  </a:txBody>
                  <a:tcPr marL="68580" marR="68580" marT="34290" marB="34290">
                    <a:solidFill>
                      <a:schemeClr val="accent1">
                        <a:lumMod val="20000"/>
                        <a:lumOff val="80000"/>
                      </a:schemeClr>
                    </a:solidFill>
                  </a:tcPr>
                </a:tc>
                <a:extLst>
                  <a:ext uri="{0D108BD9-81ED-4DB2-BD59-A6C34878D82A}">
                    <a16:rowId xmlns:a16="http://schemas.microsoft.com/office/drawing/2014/main" val="2537080150"/>
                  </a:ext>
                </a:extLst>
              </a:tr>
              <a:tr h="380147">
                <a:tc>
                  <a:txBody>
                    <a:bodyPr/>
                    <a:lstStyle/>
                    <a:p>
                      <a:pPr algn="ctr"/>
                      <a:r>
                        <a:rPr lang="en-US" sz="1400" dirty="0"/>
                        <a:t>Arcadia</a:t>
                      </a:r>
                    </a:p>
                  </a:txBody>
                  <a:tcPr marL="68580" marR="68580" marT="34290" marB="34290">
                    <a:noFill/>
                  </a:tcPr>
                </a:tc>
                <a:tc>
                  <a:txBody>
                    <a:bodyPr/>
                    <a:lstStyle/>
                    <a:p>
                      <a:pPr algn="ctr"/>
                      <a:r>
                        <a:rPr lang="en-US" sz="1400" dirty="0"/>
                        <a:t>518</a:t>
                      </a:r>
                    </a:p>
                  </a:txBody>
                  <a:tcPr marL="68580" marR="68580" marT="34290" marB="34290">
                    <a:noFill/>
                  </a:tcPr>
                </a:tc>
                <a:tc>
                  <a:txBody>
                    <a:bodyPr/>
                    <a:lstStyle/>
                    <a:p>
                      <a:pPr algn="ctr"/>
                      <a:r>
                        <a:rPr lang="en-US" sz="1400" dirty="0"/>
                        <a:t>49.23%</a:t>
                      </a:r>
                    </a:p>
                  </a:txBody>
                  <a:tcPr marL="68580" marR="68580" marT="34290" marB="34290">
                    <a:noFill/>
                  </a:tcPr>
                </a:tc>
                <a:tc>
                  <a:txBody>
                    <a:bodyPr/>
                    <a:lstStyle/>
                    <a:p>
                      <a:pPr algn="ctr"/>
                      <a:r>
                        <a:rPr lang="en-US" sz="1400" dirty="0"/>
                        <a:t>Montebello</a:t>
                      </a:r>
                    </a:p>
                  </a:txBody>
                  <a:tcPr marL="68580" marR="68580" marT="34290" marB="34290">
                    <a:noFill/>
                  </a:tcPr>
                </a:tc>
                <a:tc>
                  <a:txBody>
                    <a:bodyPr/>
                    <a:lstStyle/>
                    <a:p>
                      <a:pPr algn="ctr"/>
                      <a:r>
                        <a:rPr lang="en-US" sz="1400" dirty="0"/>
                        <a:t>1,322</a:t>
                      </a:r>
                    </a:p>
                  </a:txBody>
                  <a:tcPr marL="68580" marR="68580" marT="34290" marB="34290">
                    <a:noFill/>
                  </a:tcPr>
                </a:tc>
                <a:tc>
                  <a:txBody>
                    <a:bodyPr/>
                    <a:lstStyle/>
                    <a:p>
                      <a:pPr algn="ctr"/>
                      <a:r>
                        <a:rPr lang="en-US" sz="1400" dirty="0"/>
                        <a:t>67.1%</a:t>
                      </a:r>
                    </a:p>
                  </a:txBody>
                  <a:tcPr marL="68580" marR="68580" marT="34290" marB="34290">
                    <a:noFill/>
                  </a:tcPr>
                </a:tc>
                <a:extLst>
                  <a:ext uri="{0D108BD9-81ED-4DB2-BD59-A6C34878D82A}">
                    <a16:rowId xmlns:a16="http://schemas.microsoft.com/office/drawing/2014/main" val="991960222"/>
                  </a:ext>
                </a:extLst>
              </a:tr>
              <a:tr h="380147">
                <a:tc>
                  <a:txBody>
                    <a:bodyPr/>
                    <a:lstStyle/>
                    <a:p>
                      <a:pPr algn="ctr"/>
                      <a:r>
                        <a:rPr lang="en-US" sz="1400" dirty="0"/>
                        <a:t>Beverly Hills</a:t>
                      </a:r>
                    </a:p>
                  </a:txBody>
                  <a:tcPr marL="68580" marR="68580" marT="34290" marB="34290">
                    <a:solidFill>
                      <a:schemeClr val="accent1">
                        <a:lumMod val="20000"/>
                        <a:lumOff val="80000"/>
                      </a:schemeClr>
                    </a:solidFill>
                  </a:tcPr>
                </a:tc>
                <a:tc>
                  <a:txBody>
                    <a:bodyPr/>
                    <a:lstStyle/>
                    <a:p>
                      <a:pPr algn="ctr"/>
                      <a:r>
                        <a:rPr lang="en-US" sz="1400" dirty="0"/>
                        <a:t>557</a:t>
                      </a:r>
                    </a:p>
                  </a:txBody>
                  <a:tcPr marL="68580" marR="68580" marT="34290" marB="34290">
                    <a:solidFill>
                      <a:schemeClr val="accent1">
                        <a:lumMod val="20000"/>
                        <a:lumOff val="80000"/>
                      </a:schemeClr>
                    </a:solidFill>
                  </a:tcPr>
                </a:tc>
                <a:tc>
                  <a:txBody>
                    <a:bodyPr/>
                    <a:lstStyle/>
                    <a:p>
                      <a:pPr algn="ctr"/>
                      <a:r>
                        <a:rPr lang="en-US" sz="1400" dirty="0"/>
                        <a:t>30.70%</a:t>
                      </a:r>
                    </a:p>
                  </a:txBody>
                  <a:tcPr marL="68580" marR="68580" marT="34290" marB="34290">
                    <a:solidFill>
                      <a:schemeClr val="accent1">
                        <a:lumMod val="20000"/>
                        <a:lumOff val="80000"/>
                      </a:schemeClr>
                    </a:solidFill>
                  </a:tcPr>
                </a:tc>
                <a:tc>
                  <a:txBody>
                    <a:bodyPr/>
                    <a:lstStyle/>
                    <a:p>
                      <a:pPr algn="ctr"/>
                      <a:r>
                        <a:rPr lang="en-US" sz="1400" dirty="0"/>
                        <a:t>San Gabriel</a:t>
                      </a:r>
                    </a:p>
                  </a:txBody>
                  <a:tcPr marL="68580" marR="68580" marT="34290" marB="34290">
                    <a:solidFill>
                      <a:schemeClr val="accent1">
                        <a:lumMod val="20000"/>
                        <a:lumOff val="80000"/>
                      </a:schemeClr>
                    </a:solidFill>
                  </a:tcPr>
                </a:tc>
                <a:tc>
                  <a:txBody>
                    <a:bodyPr/>
                    <a:lstStyle/>
                    <a:p>
                      <a:pPr algn="ctr"/>
                      <a:r>
                        <a:rPr lang="en-US" sz="1400" dirty="0"/>
                        <a:t>557</a:t>
                      </a:r>
                    </a:p>
                  </a:txBody>
                  <a:tcPr marL="68580" marR="68580" marT="34290" marB="34290">
                    <a:solidFill>
                      <a:schemeClr val="accent1">
                        <a:lumMod val="20000"/>
                        <a:lumOff val="80000"/>
                      </a:schemeClr>
                    </a:solidFill>
                  </a:tcPr>
                </a:tc>
                <a:tc>
                  <a:txBody>
                    <a:bodyPr/>
                    <a:lstStyle/>
                    <a:p>
                      <a:pPr algn="ctr"/>
                      <a:r>
                        <a:rPr lang="en-US" sz="1400" dirty="0"/>
                        <a:t>67.46%</a:t>
                      </a:r>
                    </a:p>
                  </a:txBody>
                  <a:tcPr marL="68580" marR="68580" marT="34290" marB="34290">
                    <a:solidFill>
                      <a:schemeClr val="accent1">
                        <a:lumMod val="20000"/>
                        <a:lumOff val="80000"/>
                      </a:schemeClr>
                    </a:solidFill>
                  </a:tcPr>
                </a:tc>
                <a:extLst>
                  <a:ext uri="{0D108BD9-81ED-4DB2-BD59-A6C34878D82A}">
                    <a16:rowId xmlns:a16="http://schemas.microsoft.com/office/drawing/2014/main" val="2141182419"/>
                  </a:ext>
                </a:extLst>
              </a:tr>
              <a:tr h="380147">
                <a:tc>
                  <a:txBody>
                    <a:bodyPr/>
                    <a:lstStyle/>
                    <a:p>
                      <a:pPr algn="ctr"/>
                      <a:r>
                        <a:rPr lang="en-US" sz="1400" dirty="0"/>
                        <a:t>Compton</a:t>
                      </a:r>
                    </a:p>
                  </a:txBody>
                  <a:tcPr marL="68580" marR="68580" marT="34290" marB="34290">
                    <a:noFill/>
                  </a:tcPr>
                </a:tc>
                <a:tc>
                  <a:txBody>
                    <a:bodyPr/>
                    <a:lstStyle/>
                    <a:p>
                      <a:pPr algn="ctr"/>
                      <a:r>
                        <a:rPr lang="en-US" sz="1400" dirty="0"/>
                        <a:t>3,229</a:t>
                      </a:r>
                    </a:p>
                  </a:txBody>
                  <a:tcPr marL="68580" marR="68580" marT="34290" marB="34290">
                    <a:noFill/>
                  </a:tcPr>
                </a:tc>
                <a:tc>
                  <a:txBody>
                    <a:bodyPr/>
                    <a:lstStyle/>
                    <a:p>
                      <a:pPr algn="ctr"/>
                      <a:r>
                        <a:rPr lang="en-US" sz="1400" dirty="0"/>
                        <a:t>64.79%</a:t>
                      </a:r>
                    </a:p>
                  </a:txBody>
                  <a:tcPr marL="68580" marR="68580" marT="34290" marB="34290">
                    <a:noFill/>
                  </a:tcPr>
                </a:tc>
                <a:tc>
                  <a:txBody>
                    <a:bodyPr/>
                    <a:lstStyle/>
                    <a:p>
                      <a:pPr algn="ctr"/>
                      <a:r>
                        <a:rPr lang="en-US" sz="1400" dirty="0"/>
                        <a:t>San Marino</a:t>
                      </a:r>
                    </a:p>
                  </a:txBody>
                  <a:tcPr marL="68580" marR="68580" marT="34290" marB="34290">
                    <a:noFill/>
                  </a:tcPr>
                </a:tc>
                <a:tc>
                  <a:txBody>
                    <a:bodyPr/>
                    <a:lstStyle/>
                    <a:p>
                      <a:pPr algn="ctr"/>
                      <a:r>
                        <a:rPr lang="en-US" sz="1400" dirty="0"/>
                        <a:t>105</a:t>
                      </a:r>
                    </a:p>
                  </a:txBody>
                  <a:tcPr marL="68580" marR="68580" marT="34290" marB="34290">
                    <a:noFill/>
                  </a:tcPr>
                </a:tc>
                <a:tc>
                  <a:txBody>
                    <a:bodyPr/>
                    <a:lstStyle/>
                    <a:p>
                      <a:pPr algn="ctr"/>
                      <a:r>
                        <a:rPr lang="en-US" sz="1400" dirty="0"/>
                        <a:t>17.14%</a:t>
                      </a:r>
                    </a:p>
                  </a:txBody>
                  <a:tcPr marL="68580" marR="68580" marT="34290" marB="34290">
                    <a:noFill/>
                  </a:tcPr>
                </a:tc>
                <a:extLst>
                  <a:ext uri="{0D108BD9-81ED-4DB2-BD59-A6C34878D82A}">
                    <a16:rowId xmlns:a16="http://schemas.microsoft.com/office/drawing/2014/main" val="1585510838"/>
                  </a:ext>
                </a:extLst>
              </a:tr>
              <a:tr h="380147">
                <a:tc>
                  <a:txBody>
                    <a:bodyPr/>
                    <a:lstStyle/>
                    <a:p>
                      <a:pPr algn="ctr"/>
                      <a:r>
                        <a:rPr lang="en-US" sz="1400" dirty="0"/>
                        <a:t>Culver City</a:t>
                      </a:r>
                    </a:p>
                  </a:txBody>
                  <a:tcPr marL="68580" marR="68580" marT="34290" marB="34290">
                    <a:solidFill>
                      <a:schemeClr val="accent1">
                        <a:lumMod val="20000"/>
                        <a:lumOff val="80000"/>
                      </a:schemeClr>
                    </a:solidFill>
                  </a:tcPr>
                </a:tc>
                <a:tc>
                  <a:txBody>
                    <a:bodyPr/>
                    <a:lstStyle/>
                    <a:p>
                      <a:pPr algn="ctr"/>
                      <a:r>
                        <a:rPr lang="en-US" sz="1400" dirty="0"/>
                        <a:t>518</a:t>
                      </a:r>
                    </a:p>
                  </a:txBody>
                  <a:tcPr marL="68580" marR="68580" marT="34290" marB="34290">
                    <a:solidFill>
                      <a:schemeClr val="accent1">
                        <a:lumMod val="20000"/>
                        <a:lumOff val="80000"/>
                      </a:schemeClr>
                    </a:solidFill>
                  </a:tcPr>
                </a:tc>
                <a:tc>
                  <a:txBody>
                    <a:bodyPr/>
                    <a:lstStyle/>
                    <a:p>
                      <a:pPr algn="ctr"/>
                      <a:r>
                        <a:rPr lang="en-US" sz="1400" dirty="0"/>
                        <a:t>53.09%</a:t>
                      </a:r>
                    </a:p>
                  </a:txBody>
                  <a:tcPr marL="68580" marR="68580" marT="34290" marB="34290">
                    <a:solidFill>
                      <a:schemeClr val="accent1">
                        <a:lumMod val="20000"/>
                        <a:lumOff val="80000"/>
                      </a:schemeClr>
                    </a:solidFill>
                  </a:tcPr>
                </a:tc>
                <a:tc>
                  <a:txBody>
                    <a:bodyPr/>
                    <a:lstStyle/>
                    <a:p>
                      <a:pPr algn="ctr"/>
                      <a:r>
                        <a:rPr lang="en-US" sz="1400" dirty="0"/>
                        <a:t>Santa Monica</a:t>
                      </a:r>
                    </a:p>
                  </a:txBody>
                  <a:tcPr marL="68580" marR="68580" marT="34290" marB="34290">
                    <a:solidFill>
                      <a:schemeClr val="accent1">
                        <a:lumMod val="20000"/>
                        <a:lumOff val="80000"/>
                      </a:schemeClr>
                    </a:solidFill>
                  </a:tcPr>
                </a:tc>
                <a:tc>
                  <a:txBody>
                    <a:bodyPr/>
                    <a:lstStyle/>
                    <a:p>
                      <a:pPr algn="ctr"/>
                      <a:r>
                        <a:rPr lang="en-US" sz="1400" dirty="0"/>
                        <a:t>1,045</a:t>
                      </a:r>
                    </a:p>
                  </a:txBody>
                  <a:tcPr marL="68580" marR="68580" marT="34290" marB="34290">
                    <a:solidFill>
                      <a:schemeClr val="accent1">
                        <a:lumMod val="20000"/>
                        <a:lumOff val="80000"/>
                      </a:schemeClr>
                    </a:solidFill>
                  </a:tcPr>
                </a:tc>
                <a:tc>
                  <a:txBody>
                    <a:bodyPr/>
                    <a:lstStyle/>
                    <a:p>
                      <a:pPr algn="ctr"/>
                      <a:r>
                        <a:rPr lang="en-US" sz="1400" dirty="0"/>
                        <a:t>60.0%</a:t>
                      </a:r>
                    </a:p>
                  </a:txBody>
                  <a:tcPr marL="68580" marR="68580" marT="34290" marB="34290">
                    <a:solidFill>
                      <a:schemeClr val="accent1">
                        <a:lumMod val="20000"/>
                        <a:lumOff val="80000"/>
                      </a:schemeClr>
                    </a:solidFill>
                  </a:tcPr>
                </a:tc>
                <a:extLst>
                  <a:ext uri="{0D108BD9-81ED-4DB2-BD59-A6C34878D82A}">
                    <a16:rowId xmlns:a16="http://schemas.microsoft.com/office/drawing/2014/main" val="2086362445"/>
                  </a:ext>
                </a:extLst>
              </a:tr>
              <a:tr h="380147">
                <a:tc>
                  <a:txBody>
                    <a:bodyPr/>
                    <a:lstStyle/>
                    <a:p>
                      <a:pPr algn="ctr"/>
                      <a:r>
                        <a:rPr lang="en-US" sz="1400" dirty="0"/>
                        <a:t>El Segundo</a:t>
                      </a:r>
                    </a:p>
                  </a:txBody>
                  <a:tcPr marL="68580" marR="68580" marT="34290" marB="34290">
                    <a:noFill/>
                  </a:tcPr>
                </a:tc>
                <a:tc>
                  <a:txBody>
                    <a:bodyPr/>
                    <a:lstStyle/>
                    <a:p>
                      <a:pPr algn="ctr"/>
                      <a:r>
                        <a:rPr lang="en-US" sz="1400" dirty="0"/>
                        <a:t>78</a:t>
                      </a:r>
                    </a:p>
                  </a:txBody>
                  <a:tcPr marL="68580" marR="68580" marT="34290" marB="34290">
                    <a:noFill/>
                  </a:tcPr>
                </a:tc>
                <a:tc>
                  <a:txBody>
                    <a:bodyPr/>
                    <a:lstStyle/>
                    <a:p>
                      <a:pPr algn="ctr"/>
                      <a:r>
                        <a:rPr lang="en-US" sz="1400" dirty="0"/>
                        <a:t>23.08%</a:t>
                      </a:r>
                    </a:p>
                  </a:txBody>
                  <a:tcPr marL="68580" marR="68580" marT="34290" marB="34290">
                    <a:noFill/>
                  </a:tcPr>
                </a:tc>
                <a:tc>
                  <a:txBody>
                    <a:bodyPr/>
                    <a:lstStyle/>
                    <a:p>
                      <a:pPr algn="ctr"/>
                      <a:r>
                        <a:rPr lang="en-US" sz="1400" dirty="0"/>
                        <a:t>Torrance</a:t>
                      </a:r>
                    </a:p>
                  </a:txBody>
                  <a:tcPr marL="68580" marR="68580" marT="34290" marB="34290">
                    <a:noFill/>
                  </a:tcPr>
                </a:tc>
                <a:tc>
                  <a:txBody>
                    <a:bodyPr/>
                    <a:lstStyle/>
                    <a:p>
                      <a:pPr algn="ctr"/>
                      <a:r>
                        <a:rPr lang="en-US" sz="1400" dirty="0"/>
                        <a:t>2,003</a:t>
                      </a:r>
                    </a:p>
                  </a:txBody>
                  <a:tcPr marL="68580" marR="68580" marT="34290" marB="34290">
                    <a:noFill/>
                  </a:tcPr>
                </a:tc>
                <a:tc>
                  <a:txBody>
                    <a:bodyPr/>
                    <a:lstStyle/>
                    <a:p>
                      <a:pPr algn="ctr"/>
                      <a:r>
                        <a:rPr lang="en-US" sz="1400" dirty="0"/>
                        <a:t>38.54%</a:t>
                      </a:r>
                    </a:p>
                  </a:txBody>
                  <a:tcPr marL="68580" marR="68580" marT="34290" marB="34290">
                    <a:noFill/>
                  </a:tcPr>
                </a:tc>
                <a:extLst>
                  <a:ext uri="{0D108BD9-81ED-4DB2-BD59-A6C34878D82A}">
                    <a16:rowId xmlns:a16="http://schemas.microsoft.com/office/drawing/2014/main" val="4290999594"/>
                  </a:ext>
                </a:extLst>
              </a:tr>
              <a:tr h="380147">
                <a:tc>
                  <a:txBody>
                    <a:bodyPr/>
                    <a:lstStyle/>
                    <a:p>
                      <a:pPr algn="ctr"/>
                      <a:r>
                        <a:rPr lang="en-US" sz="1400" dirty="0"/>
                        <a:t>Glendale</a:t>
                      </a:r>
                    </a:p>
                  </a:txBody>
                  <a:tcPr marL="68580" marR="68580" marT="34290" marB="34290">
                    <a:solidFill>
                      <a:schemeClr val="accent1">
                        <a:lumMod val="20000"/>
                        <a:lumOff val="80000"/>
                      </a:schemeClr>
                    </a:solidFill>
                  </a:tcPr>
                </a:tc>
                <a:tc>
                  <a:txBody>
                    <a:bodyPr/>
                    <a:lstStyle/>
                    <a:p>
                      <a:pPr algn="ctr"/>
                      <a:r>
                        <a:rPr lang="en-US" sz="1400" dirty="0"/>
                        <a:t>4,297</a:t>
                      </a:r>
                    </a:p>
                  </a:txBody>
                  <a:tcPr marL="68580" marR="68580" marT="34290" marB="34290">
                    <a:solidFill>
                      <a:schemeClr val="accent1">
                        <a:lumMod val="20000"/>
                        <a:lumOff val="80000"/>
                      </a:schemeClr>
                    </a:solidFill>
                  </a:tcPr>
                </a:tc>
                <a:tc>
                  <a:txBody>
                    <a:bodyPr/>
                    <a:lstStyle/>
                    <a:p>
                      <a:pPr algn="ctr"/>
                      <a:r>
                        <a:rPr lang="en-US" sz="1400" dirty="0"/>
                        <a:t>86.46%</a:t>
                      </a:r>
                    </a:p>
                  </a:txBody>
                  <a:tcPr marL="68580" marR="68580" marT="34290" marB="34290">
                    <a:solidFill>
                      <a:schemeClr val="accent1">
                        <a:lumMod val="20000"/>
                        <a:lumOff val="80000"/>
                      </a:schemeClr>
                    </a:solidFill>
                  </a:tcPr>
                </a:tc>
                <a:tc>
                  <a:txBody>
                    <a:bodyPr/>
                    <a:lstStyle/>
                    <a:p>
                      <a:pPr algn="ctr"/>
                      <a:r>
                        <a:rPr lang="en-US" sz="1400" dirty="0"/>
                        <a:t>West Covina</a:t>
                      </a:r>
                    </a:p>
                  </a:txBody>
                  <a:tcPr marL="68580" marR="68580" marT="34290" marB="34290">
                    <a:solidFill>
                      <a:schemeClr val="accent1">
                        <a:lumMod val="20000"/>
                        <a:lumOff val="80000"/>
                      </a:schemeClr>
                    </a:solidFill>
                  </a:tcPr>
                </a:tc>
                <a:tc>
                  <a:txBody>
                    <a:bodyPr/>
                    <a:lstStyle/>
                    <a:p>
                      <a:pPr algn="ctr"/>
                      <a:r>
                        <a:rPr lang="en-US" sz="1400" dirty="0"/>
                        <a:t>1,364</a:t>
                      </a:r>
                    </a:p>
                  </a:txBody>
                  <a:tcPr marL="68580" marR="68580" marT="34290" marB="34290">
                    <a:solidFill>
                      <a:schemeClr val="accent1">
                        <a:lumMod val="20000"/>
                        <a:lumOff val="80000"/>
                      </a:schemeClr>
                    </a:solidFill>
                  </a:tcPr>
                </a:tc>
                <a:tc>
                  <a:txBody>
                    <a:bodyPr/>
                    <a:lstStyle/>
                    <a:p>
                      <a:pPr algn="ctr"/>
                      <a:r>
                        <a:rPr lang="en-US" sz="1400" dirty="0"/>
                        <a:t>55.35%</a:t>
                      </a:r>
                    </a:p>
                  </a:txBody>
                  <a:tcPr marL="68580" marR="68580" marT="34290" marB="34290">
                    <a:solidFill>
                      <a:schemeClr val="accent1">
                        <a:lumMod val="20000"/>
                        <a:lumOff val="80000"/>
                      </a:schemeClr>
                    </a:solidFill>
                  </a:tcPr>
                </a:tc>
                <a:extLst>
                  <a:ext uri="{0D108BD9-81ED-4DB2-BD59-A6C34878D82A}">
                    <a16:rowId xmlns:a16="http://schemas.microsoft.com/office/drawing/2014/main" val="3277666488"/>
                  </a:ext>
                </a:extLst>
              </a:tr>
              <a:tr h="615061">
                <a:tc>
                  <a:txBody>
                    <a:bodyPr/>
                    <a:lstStyle/>
                    <a:p>
                      <a:pPr algn="ctr"/>
                      <a:r>
                        <a:rPr lang="en-US" sz="1400" dirty="0"/>
                        <a:t>La Habra Heights</a:t>
                      </a:r>
                    </a:p>
                  </a:txBody>
                  <a:tcPr marL="68580" marR="68580" marT="34290" marB="34290"/>
                </a:tc>
                <a:tc>
                  <a:txBody>
                    <a:bodyPr/>
                    <a:lstStyle/>
                    <a:p>
                      <a:pPr algn="ctr"/>
                      <a:r>
                        <a:rPr lang="en-US" sz="1400" dirty="0"/>
                        <a:t>52</a:t>
                      </a:r>
                    </a:p>
                  </a:txBody>
                  <a:tcPr marL="68580" marR="68580" marT="34290" marB="34290"/>
                </a:tc>
                <a:tc>
                  <a:txBody>
                    <a:bodyPr/>
                    <a:lstStyle/>
                    <a:p>
                      <a:pPr algn="ctr"/>
                      <a:r>
                        <a:rPr lang="en-US" sz="1400" dirty="0"/>
                        <a:t>32.69%</a:t>
                      </a:r>
                    </a:p>
                  </a:txBody>
                  <a:tcPr marL="68580" marR="68580" marT="34290" marB="34290"/>
                </a:tc>
                <a:tc>
                  <a:txBody>
                    <a:bodyPr/>
                    <a:lstStyle/>
                    <a:p>
                      <a:pPr algn="ctr"/>
                      <a:endParaRPr lang="en-US" sz="1400" dirty="0"/>
                    </a:p>
                  </a:txBody>
                  <a:tcPr marL="68580" marR="68580" marT="34290" marB="34290"/>
                </a:tc>
                <a:tc>
                  <a:txBody>
                    <a:bodyPr/>
                    <a:lstStyle/>
                    <a:p>
                      <a:pPr algn="ctr"/>
                      <a:endParaRPr lang="en-US" sz="1400" dirty="0"/>
                    </a:p>
                  </a:txBody>
                  <a:tcPr marL="68580" marR="68580" marT="34290" marB="34290"/>
                </a:tc>
                <a:tc>
                  <a:txBody>
                    <a:bodyPr/>
                    <a:lstStyle/>
                    <a:p>
                      <a:endParaRPr lang="en-US" sz="1400" dirty="0"/>
                    </a:p>
                  </a:txBody>
                  <a:tcPr marL="68580" marR="68580" marT="34290" marB="34290"/>
                </a:tc>
                <a:extLst>
                  <a:ext uri="{0D108BD9-81ED-4DB2-BD59-A6C34878D82A}">
                    <a16:rowId xmlns:a16="http://schemas.microsoft.com/office/drawing/2014/main" val="1728182551"/>
                  </a:ext>
                </a:extLst>
              </a:tr>
            </a:tbl>
          </a:graphicData>
        </a:graphic>
      </p:graphicFrame>
      <p:sp>
        <p:nvSpPr>
          <p:cNvPr id="5" name="Slide Number Placeholder 4">
            <a:extLst>
              <a:ext uri="{FF2B5EF4-FFF2-40B4-BE49-F238E27FC236}">
                <a16:creationId xmlns:a16="http://schemas.microsoft.com/office/drawing/2014/main" id="{19F86647-141B-4BE3-A1BC-6AF1F67CDDF7}"/>
              </a:ext>
            </a:extLst>
          </p:cNvPr>
          <p:cNvSpPr>
            <a:spLocks noGrp="1"/>
          </p:cNvSpPr>
          <p:nvPr>
            <p:ph type="sldNum" sz="quarter" idx="12"/>
          </p:nvPr>
        </p:nvSpPr>
        <p:spPr/>
        <p:txBody>
          <a:bodyPr/>
          <a:lstStyle/>
          <a:p>
            <a:fld id="{11C22565-D3E2-4683-B05D-0F013C76CC6D}" type="slidenum">
              <a:rPr lang="en-US" smtClean="0"/>
              <a:t>29</a:t>
            </a:fld>
            <a:endParaRPr lang="en-US"/>
          </a:p>
        </p:txBody>
      </p:sp>
    </p:spTree>
    <p:extLst>
      <p:ext uri="{BB962C8B-B14F-4D97-AF65-F5344CB8AC3E}">
        <p14:creationId xmlns:p14="http://schemas.microsoft.com/office/powerpoint/2010/main" val="2366500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7541F-2E09-4FCB-A686-C4C2A21F81E6}"/>
              </a:ext>
            </a:extLst>
          </p:cNvPr>
          <p:cNvSpPr>
            <a:spLocks noGrp="1"/>
          </p:cNvSpPr>
          <p:nvPr>
            <p:ph type="title"/>
          </p:nvPr>
        </p:nvSpPr>
        <p:spPr>
          <a:xfrm>
            <a:off x="152400" y="0"/>
            <a:ext cx="7886700" cy="585008"/>
          </a:xfrm>
        </p:spPr>
        <p:txBody>
          <a:bodyPr>
            <a:normAutofit/>
          </a:bodyPr>
          <a:lstStyle/>
          <a:p>
            <a:r>
              <a:rPr lang="en-US" dirty="0">
                <a:solidFill>
                  <a:srgbClr val="FF0000"/>
                </a:solidFill>
              </a:rPr>
              <a:t>Help People Like My Sister</a:t>
            </a:r>
          </a:p>
        </p:txBody>
      </p:sp>
      <p:sp>
        <p:nvSpPr>
          <p:cNvPr id="3" name="Content Placeholder 2">
            <a:extLst>
              <a:ext uri="{FF2B5EF4-FFF2-40B4-BE49-F238E27FC236}">
                <a16:creationId xmlns:a16="http://schemas.microsoft.com/office/drawing/2014/main" id="{3052718C-122A-42DB-909C-595FF03C3FB8}"/>
              </a:ext>
            </a:extLst>
          </p:cNvPr>
          <p:cNvSpPr>
            <a:spLocks noGrp="1"/>
          </p:cNvSpPr>
          <p:nvPr>
            <p:ph idx="1"/>
          </p:nvPr>
        </p:nvSpPr>
        <p:spPr>
          <a:xfrm>
            <a:off x="152400" y="585008"/>
            <a:ext cx="8878368" cy="5556689"/>
          </a:xfrm>
        </p:spPr>
        <p:txBody>
          <a:bodyPr>
            <a:normAutofit fontScale="92500" lnSpcReduction="20000"/>
          </a:bodyPr>
          <a:lstStyle/>
          <a:p>
            <a:pPr marL="0" indent="0">
              <a:buNone/>
            </a:pPr>
            <a:r>
              <a:rPr lang="en-US" sz="2250" dirty="0"/>
              <a:t>I came across a home with three people living together. Two of them were homebound and in wheelchairs and the other was their caretaker. None of them had been vaccinated yet. I noticed the wheelchair ramp they had by their front porch and I thought of my sister. She had a stroke at the age of 20 and became wheelchair bound; she had a rainbow-colored wheelchair ramp at her home back east.  </a:t>
            </a:r>
          </a:p>
          <a:p>
            <a:pPr marL="0" indent="0">
              <a:buNone/>
            </a:pPr>
            <a:endParaRPr lang="en-US" sz="2250" dirty="0"/>
          </a:p>
          <a:p>
            <a:pPr marL="0" indent="0">
              <a:buNone/>
            </a:pPr>
            <a:r>
              <a:rPr lang="en-US" sz="2250" dirty="0"/>
              <a:t>I explained who I was and the service that we were offering. They thanked me profusely for the opportunity to be vaccinated and for all that we were doing. As we talked, they asked me about the first thing that I did once I was fully vaccinated. I told them how I flew home to Connecticut and hugged my little sister for the first time in more than a year.</a:t>
            </a:r>
          </a:p>
          <a:p>
            <a:pPr marL="0" indent="0">
              <a:buNone/>
            </a:pPr>
            <a:endParaRPr lang="en-US" sz="2250" dirty="0"/>
          </a:p>
          <a:p>
            <a:pPr marL="0" indent="0">
              <a:buNone/>
            </a:pPr>
            <a:r>
              <a:rPr lang="en-US" sz="2250" dirty="0"/>
              <a:t>On days when I’m sitting in traffic, tired from driving all over, I think about what those people from a month ago must be like right now, having their family members over to their house for the first time in over a year. It’s the best feeling I’ve ever had in my life, and I’m so happy that we’re able to bring hope to the people in this city who need it the most.</a:t>
            </a:r>
          </a:p>
          <a:p>
            <a:pPr marL="0" indent="0" algn="r">
              <a:buNone/>
            </a:pPr>
            <a:r>
              <a:rPr lang="en-US" sz="2250" dirty="0"/>
              <a:t>–Danny, LAFD Homebound Vaccine Outreach</a:t>
            </a:r>
          </a:p>
          <a:p>
            <a:pPr marL="0" indent="0">
              <a:buNone/>
            </a:pPr>
            <a:endParaRPr lang="en-US" dirty="0"/>
          </a:p>
        </p:txBody>
      </p:sp>
      <p:sp>
        <p:nvSpPr>
          <p:cNvPr id="4" name="Slide Number Placeholder 3">
            <a:extLst>
              <a:ext uri="{FF2B5EF4-FFF2-40B4-BE49-F238E27FC236}">
                <a16:creationId xmlns:a16="http://schemas.microsoft.com/office/drawing/2014/main" id="{D64437EC-E86B-4553-9344-4E85A33FD6A9}"/>
              </a:ext>
            </a:extLst>
          </p:cNvPr>
          <p:cNvSpPr>
            <a:spLocks noGrp="1"/>
          </p:cNvSpPr>
          <p:nvPr>
            <p:ph type="sldNum" sz="quarter" idx="12"/>
          </p:nvPr>
        </p:nvSpPr>
        <p:spPr/>
        <p:txBody>
          <a:bodyPr/>
          <a:lstStyle/>
          <a:p>
            <a:fld id="{11C22565-D3E2-4683-B05D-0F013C76CC6D}" type="slidenum">
              <a:rPr lang="en-US" smtClean="0"/>
              <a:t>30</a:t>
            </a:fld>
            <a:endParaRPr lang="en-US"/>
          </a:p>
        </p:txBody>
      </p:sp>
    </p:spTree>
    <p:extLst>
      <p:ext uri="{BB962C8B-B14F-4D97-AF65-F5344CB8AC3E}">
        <p14:creationId xmlns:p14="http://schemas.microsoft.com/office/powerpoint/2010/main" val="2622160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F956E-A07C-4495-BF93-11B38A7DB946}"/>
              </a:ext>
            </a:extLst>
          </p:cNvPr>
          <p:cNvSpPr>
            <a:spLocks noGrp="1"/>
          </p:cNvSpPr>
          <p:nvPr>
            <p:ph type="title"/>
          </p:nvPr>
        </p:nvSpPr>
        <p:spPr>
          <a:xfrm>
            <a:off x="381000" y="-13629"/>
            <a:ext cx="7886700" cy="547029"/>
          </a:xfrm>
        </p:spPr>
        <p:txBody>
          <a:bodyPr/>
          <a:lstStyle/>
          <a:p>
            <a:r>
              <a:rPr lang="en-US" sz="4000" dirty="0"/>
              <a:t>Next Steps</a:t>
            </a:r>
          </a:p>
        </p:txBody>
      </p:sp>
      <p:sp>
        <p:nvSpPr>
          <p:cNvPr id="3" name="Content Placeholder 2">
            <a:extLst>
              <a:ext uri="{FF2B5EF4-FFF2-40B4-BE49-F238E27FC236}">
                <a16:creationId xmlns:a16="http://schemas.microsoft.com/office/drawing/2014/main" id="{46CD67AC-D2A0-4ADC-9A67-D80624C9BAA4}"/>
              </a:ext>
            </a:extLst>
          </p:cNvPr>
          <p:cNvSpPr>
            <a:spLocks noGrp="1"/>
          </p:cNvSpPr>
          <p:nvPr>
            <p:ph idx="1"/>
          </p:nvPr>
        </p:nvSpPr>
        <p:spPr>
          <a:xfrm>
            <a:off x="228600" y="970098"/>
            <a:ext cx="7115175" cy="3935278"/>
          </a:xfrm>
        </p:spPr>
        <p:txBody>
          <a:bodyPr/>
          <a:lstStyle/>
          <a:p>
            <a:pPr marL="0" indent="0">
              <a:buNone/>
            </a:pPr>
            <a:r>
              <a:rPr lang="en-US" sz="2400" u="sng" dirty="0"/>
              <a:t>City Engagement</a:t>
            </a:r>
            <a:r>
              <a:rPr lang="en-US" sz="2400" dirty="0"/>
              <a:t> </a:t>
            </a:r>
            <a:endParaRPr lang="en-US" sz="2400" u="sng" dirty="0"/>
          </a:p>
          <a:p>
            <a:r>
              <a:rPr lang="en-US" sz="2400" dirty="0"/>
              <a:t>Re-engage with partner cities</a:t>
            </a:r>
          </a:p>
          <a:p>
            <a:r>
              <a:rPr lang="en-US" sz="2400" dirty="0"/>
              <a:t>“High risk” cities and geographies (fire, flood, debris flow)</a:t>
            </a:r>
          </a:p>
          <a:p>
            <a:pPr lvl="1"/>
            <a:r>
              <a:rPr lang="en-US" sz="2400" dirty="0"/>
              <a:t>Glendale, Arcadia, La Habra Heights</a:t>
            </a:r>
          </a:p>
          <a:p>
            <a:r>
              <a:rPr lang="en-US" sz="2400" dirty="0"/>
              <a:t>Develop, exercise and improve SOPs with more partner cities</a:t>
            </a:r>
          </a:p>
          <a:p>
            <a:pPr marL="0" indent="0">
              <a:buNone/>
            </a:pPr>
            <a:endParaRPr lang="en-US" sz="2400" u="sng" dirty="0"/>
          </a:p>
          <a:p>
            <a:pPr marL="0" indent="0">
              <a:buNone/>
            </a:pPr>
            <a:r>
              <a:rPr lang="en-US" sz="2400" u="sng" dirty="0"/>
              <a:t>Phone Number Pilot Project</a:t>
            </a:r>
            <a:r>
              <a:rPr lang="en-US" sz="2400" dirty="0"/>
              <a:t> </a:t>
            </a:r>
          </a:p>
          <a:p>
            <a:r>
              <a:rPr lang="en-US" sz="2400" dirty="0"/>
              <a:t>Access voter data (CDC approval)</a:t>
            </a:r>
          </a:p>
          <a:p>
            <a:r>
              <a:rPr lang="en-US" sz="2400" dirty="0"/>
              <a:t>Cross-walk with </a:t>
            </a:r>
            <a:r>
              <a:rPr lang="en-US" sz="2400" dirty="0" err="1"/>
              <a:t>emPOWER</a:t>
            </a:r>
            <a:r>
              <a:rPr lang="en-US" sz="2400" dirty="0"/>
              <a:t> </a:t>
            </a:r>
          </a:p>
          <a:p>
            <a:r>
              <a:rPr lang="en-US" sz="2400" dirty="0"/>
              <a:t>Develop targeted message scripts (Everbridge) </a:t>
            </a:r>
          </a:p>
          <a:p>
            <a:endParaRPr lang="en-US" dirty="0"/>
          </a:p>
        </p:txBody>
      </p:sp>
      <p:pic>
        <p:nvPicPr>
          <p:cNvPr id="4" name="Picture 3">
            <a:extLst>
              <a:ext uri="{FF2B5EF4-FFF2-40B4-BE49-F238E27FC236}">
                <a16:creationId xmlns:a16="http://schemas.microsoft.com/office/drawing/2014/main" id="{C3C3F940-1A4C-4DA6-8E71-20C3DCD6EF46}"/>
              </a:ext>
            </a:extLst>
          </p:cNvPr>
          <p:cNvPicPr>
            <a:picLocks noChangeAspect="1"/>
          </p:cNvPicPr>
          <p:nvPr/>
        </p:nvPicPr>
        <p:blipFill>
          <a:blip r:embed="rId2"/>
          <a:stretch>
            <a:fillRect/>
          </a:stretch>
        </p:blipFill>
        <p:spPr>
          <a:xfrm>
            <a:off x="6467050" y="789122"/>
            <a:ext cx="2515988" cy="1725478"/>
          </a:xfrm>
          <a:prstGeom prst="rect">
            <a:avLst/>
          </a:prstGeom>
        </p:spPr>
      </p:pic>
      <p:sp>
        <p:nvSpPr>
          <p:cNvPr id="5" name="Slide Number Placeholder 4">
            <a:extLst>
              <a:ext uri="{FF2B5EF4-FFF2-40B4-BE49-F238E27FC236}">
                <a16:creationId xmlns:a16="http://schemas.microsoft.com/office/drawing/2014/main" id="{416C7E70-AF72-4D7A-B5B8-83EDB8E2AF0B}"/>
              </a:ext>
            </a:extLst>
          </p:cNvPr>
          <p:cNvSpPr>
            <a:spLocks noGrp="1"/>
          </p:cNvSpPr>
          <p:nvPr>
            <p:ph type="sldNum" sz="quarter" idx="12"/>
          </p:nvPr>
        </p:nvSpPr>
        <p:spPr/>
        <p:txBody>
          <a:bodyPr/>
          <a:lstStyle/>
          <a:p>
            <a:fld id="{11C22565-D3E2-4683-B05D-0F013C76CC6D}" type="slidenum">
              <a:rPr lang="en-US" smtClean="0"/>
              <a:t>31</a:t>
            </a:fld>
            <a:endParaRPr lang="en-US"/>
          </a:p>
        </p:txBody>
      </p:sp>
    </p:spTree>
    <p:extLst>
      <p:ext uri="{BB962C8B-B14F-4D97-AF65-F5344CB8AC3E}">
        <p14:creationId xmlns:p14="http://schemas.microsoft.com/office/powerpoint/2010/main" val="1653049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A1231B-EFDB-4268-996D-7C21622CACB6}"/>
              </a:ext>
            </a:extLst>
          </p:cNvPr>
          <p:cNvSpPr>
            <a:spLocks noGrp="1"/>
          </p:cNvSpPr>
          <p:nvPr>
            <p:ph type="sldNum" sz="quarter" idx="12"/>
          </p:nvPr>
        </p:nvSpPr>
        <p:spPr/>
        <p:txBody>
          <a:bodyPr/>
          <a:lstStyle/>
          <a:p>
            <a:pPr>
              <a:defRPr/>
            </a:pPr>
            <a:fld id="{2424B2D9-C889-40D4-84A0-7D13F390EBBC}" type="slidenum">
              <a:rPr lang="en-US" altLang="en-US" smtClean="0"/>
              <a:pPr>
                <a:defRPr/>
              </a:pPr>
              <a:t>32</a:t>
            </a:fld>
            <a:endParaRPr lang="en-US" altLang="en-US" dirty="0"/>
          </a:p>
        </p:txBody>
      </p:sp>
      <p:sp>
        <p:nvSpPr>
          <p:cNvPr id="5" name="Rectangle 2">
            <a:extLst>
              <a:ext uri="{FF2B5EF4-FFF2-40B4-BE49-F238E27FC236}">
                <a16:creationId xmlns:a16="http://schemas.microsoft.com/office/drawing/2014/main" id="{EDDCAAE2-DB2F-451E-A2B9-AF1AD8857BC8}"/>
              </a:ext>
            </a:extLst>
          </p:cNvPr>
          <p:cNvSpPr txBox="1">
            <a:spLocks noChangeArrowheads="1"/>
          </p:cNvSpPr>
          <p:nvPr/>
        </p:nvSpPr>
        <p:spPr bwMode="auto">
          <a:xfrm>
            <a:off x="435873" y="43018"/>
            <a:ext cx="3602727" cy="1633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200">
                <a:solidFill>
                  <a:schemeClr val="tx1"/>
                </a:solidFill>
                <a:latin typeface="+mj-lt"/>
                <a:ea typeface="Geneva" charset="0"/>
                <a:cs typeface="Geneva" charset="0"/>
              </a:defRPr>
            </a:lvl1pPr>
            <a:lvl2pPr algn="l" rtl="0" eaLnBrk="0" fontAlgn="base" hangingPunct="0">
              <a:spcBef>
                <a:spcPct val="0"/>
              </a:spcBef>
              <a:spcAft>
                <a:spcPct val="0"/>
              </a:spcAft>
              <a:defRPr sz="3200">
                <a:solidFill>
                  <a:schemeClr val="tx1"/>
                </a:solidFill>
                <a:latin typeface="Calibri" charset="0"/>
                <a:ea typeface="Geneva" charset="0"/>
                <a:cs typeface="Geneva" charset="0"/>
              </a:defRPr>
            </a:lvl2pPr>
            <a:lvl3pPr algn="l" rtl="0" eaLnBrk="0" fontAlgn="base" hangingPunct="0">
              <a:spcBef>
                <a:spcPct val="0"/>
              </a:spcBef>
              <a:spcAft>
                <a:spcPct val="0"/>
              </a:spcAft>
              <a:defRPr sz="3200">
                <a:solidFill>
                  <a:schemeClr val="tx1"/>
                </a:solidFill>
                <a:latin typeface="Calibri" charset="0"/>
                <a:ea typeface="Geneva" charset="0"/>
                <a:cs typeface="Geneva" charset="0"/>
              </a:defRPr>
            </a:lvl3pPr>
            <a:lvl4pPr algn="l" rtl="0" eaLnBrk="0" fontAlgn="base" hangingPunct="0">
              <a:spcBef>
                <a:spcPct val="0"/>
              </a:spcBef>
              <a:spcAft>
                <a:spcPct val="0"/>
              </a:spcAft>
              <a:defRPr sz="3200">
                <a:solidFill>
                  <a:schemeClr val="tx1"/>
                </a:solidFill>
                <a:latin typeface="Calibri" charset="0"/>
                <a:ea typeface="Geneva" charset="0"/>
                <a:cs typeface="Geneva" charset="0"/>
              </a:defRPr>
            </a:lvl4pPr>
            <a:lvl5pPr algn="l" rtl="0" eaLnBrk="0" fontAlgn="base" hangingPunct="0">
              <a:spcBef>
                <a:spcPct val="0"/>
              </a:spcBef>
              <a:spcAft>
                <a:spcPct val="0"/>
              </a:spcAft>
              <a:defRPr sz="3200">
                <a:solidFill>
                  <a:schemeClr val="tx1"/>
                </a:solidFill>
                <a:latin typeface="Calibri" charset="0"/>
                <a:ea typeface="Geneva" charset="0"/>
                <a:cs typeface="Geneva" charset="0"/>
              </a:defRPr>
            </a:lvl5pPr>
            <a:lvl6pPr marL="457200" algn="ctr" rtl="0" fontAlgn="base">
              <a:spcBef>
                <a:spcPct val="0"/>
              </a:spcBef>
              <a:spcAft>
                <a:spcPct val="0"/>
              </a:spcAft>
              <a:defRPr sz="4400">
                <a:solidFill>
                  <a:schemeClr val="tx1"/>
                </a:solidFill>
                <a:latin typeface="Times New Roman" charset="0"/>
                <a:ea typeface="Geneva" charset="0"/>
              </a:defRPr>
            </a:lvl6pPr>
            <a:lvl7pPr marL="914400" algn="ctr" rtl="0" fontAlgn="base">
              <a:spcBef>
                <a:spcPct val="0"/>
              </a:spcBef>
              <a:spcAft>
                <a:spcPct val="0"/>
              </a:spcAft>
              <a:defRPr sz="4400">
                <a:solidFill>
                  <a:schemeClr val="tx1"/>
                </a:solidFill>
                <a:latin typeface="Times New Roman" charset="0"/>
                <a:ea typeface="Geneva" charset="0"/>
              </a:defRPr>
            </a:lvl7pPr>
            <a:lvl8pPr marL="1371600" algn="ctr" rtl="0" fontAlgn="base">
              <a:spcBef>
                <a:spcPct val="0"/>
              </a:spcBef>
              <a:spcAft>
                <a:spcPct val="0"/>
              </a:spcAft>
              <a:defRPr sz="4400">
                <a:solidFill>
                  <a:schemeClr val="tx1"/>
                </a:solidFill>
                <a:latin typeface="Times New Roman" charset="0"/>
                <a:ea typeface="Geneva" charset="0"/>
              </a:defRPr>
            </a:lvl8pPr>
            <a:lvl9pPr marL="1828800" algn="ctr" rtl="0" fontAlgn="base">
              <a:spcBef>
                <a:spcPct val="0"/>
              </a:spcBef>
              <a:spcAft>
                <a:spcPct val="0"/>
              </a:spcAft>
              <a:defRPr sz="4400">
                <a:solidFill>
                  <a:schemeClr val="tx1"/>
                </a:solidFill>
                <a:latin typeface="Times New Roman" charset="0"/>
                <a:ea typeface="Geneva" charset="0"/>
              </a:defRPr>
            </a:lvl9pPr>
          </a:lstStyle>
          <a:p>
            <a:pPr eaLnBrk="1" hangingPunct="1">
              <a:defRPr/>
            </a:pPr>
            <a:r>
              <a:rPr lang="en-US" kern="0" dirty="0">
                <a:solidFill>
                  <a:srgbClr val="000000"/>
                </a:solidFill>
                <a:ea typeface="+mj-ea"/>
                <a:cs typeface="+mj-cs"/>
              </a:rPr>
              <a:t>Lessons Learned</a:t>
            </a:r>
          </a:p>
        </p:txBody>
      </p:sp>
      <p:sp>
        <p:nvSpPr>
          <p:cNvPr id="6" name="Rectangle 3">
            <a:extLst>
              <a:ext uri="{FF2B5EF4-FFF2-40B4-BE49-F238E27FC236}">
                <a16:creationId xmlns:a16="http://schemas.microsoft.com/office/drawing/2014/main" id="{D12A137C-CF4E-4CA4-B536-F193F08F7F3F}"/>
              </a:ext>
            </a:extLst>
          </p:cNvPr>
          <p:cNvSpPr txBox="1">
            <a:spLocks noChangeArrowheads="1"/>
          </p:cNvSpPr>
          <p:nvPr/>
        </p:nvSpPr>
        <p:spPr bwMode="auto">
          <a:xfrm>
            <a:off x="504852" y="1861981"/>
            <a:ext cx="7877148" cy="3853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sz="2800">
                <a:solidFill>
                  <a:schemeClr val="tx1"/>
                </a:solidFill>
                <a:latin typeface="+mn-lt"/>
                <a:ea typeface="Geneva" charset="0"/>
                <a:cs typeface="Geneva" charset="0"/>
              </a:defRPr>
            </a:lvl1pPr>
            <a:lvl2pPr marL="742950" indent="-285750" algn="l" rtl="0" eaLnBrk="0" fontAlgn="base" hangingPunct="0">
              <a:spcBef>
                <a:spcPct val="20000"/>
              </a:spcBef>
              <a:spcAft>
                <a:spcPct val="0"/>
              </a:spcAft>
              <a:buChar char="–"/>
              <a:defRPr sz="2600">
                <a:solidFill>
                  <a:schemeClr val="tx1"/>
                </a:solidFill>
                <a:latin typeface="+mn-lt"/>
                <a:ea typeface="Geneva" charset="0"/>
              </a:defRPr>
            </a:lvl2pPr>
            <a:lvl3pPr marL="1143000" indent="-228600" algn="l" rtl="0" eaLnBrk="0" fontAlgn="base" hangingPunct="0">
              <a:spcBef>
                <a:spcPct val="20000"/>
              </a:spcBef>
              <a:spcAft>
                <a:spcPct val="0"/>
              </a:spcAft>
              <a:buChar char="•"/>
              <a:defRPr sz="2400">
                <a:solidFill>
                  <a:schemeClr val="tx1"/>
                </a:solidFill>
                <a:latin typeface="+mn-lt"/>
                <a:ea typeface="Geneva" charset="0"/>
              </a:defRPr>
            </a:lvl3pPr>
            <a:lvl4pPr marL="1600200" indent="-228600" algn="l" rtl="0" eaLnBrk="0" fontAlgn="base" hangingPunct="0">
              <a:spcBef>
                <a:spcPct val="20000"/>
              </a:spcBef>
              <a:spcAft>
                <a:spcPct val="0"/>
              </a:spcAft>
              <a:buChar char="–"/>
              <a:defRPr sz="2000">
                <a:solidFill>
                  <a:schemeClr val="tx1"/>
                </a:solidFill>
                <a:latin typeface="+mn-lt"/>
                <a:ea typeface="Geneva" charset="0"/>
              </a:defRPr>
            </a:lvl4pPr>
            <a:lvl5pPr marL="2057400" indent="-228600" algn="l" rtl="0" eaLnBrk="0" fontAlgn="base" hangingPunct="0">
              <a:spcBef>
                <a:spcPct val="20000"/>
              </a:spcBef>
              <a:spcAft>
                <a:spcPct val="0"/>
              </a:spcAft>
              <a:buChar char="»"/>
              <a:defRPr sz="2000">
                <a:solidFill>
                  <a:schemeClr val="tx1"/>
                </a:solidFill>
                <a:latin typeface="+mn-lt"/>
                <a:ea typeface="Geneva"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ct val="90000"/>
              </a:lnSpc>
              <a:defRPr/>
            </a:pPr>
            <a:r>
              <a:rPr lang="en-US" kern="0" dirty="0">
                <a:solidFill>
                  <a:srgbClr val="000000"/>
                </a:solidFill>
                <a:ea typeface="+mn-ea"/>
                <a:cs typeface="+mn-cs"/>
              </a:rPr>
              <a:t>Get familiar with your de-identified data, socialize it among partners</a:t>
            </a:r>
          </a:p>
          <a:p>
            <a:pPr eaLnBrk="1" hangingPunct="1">
              <a:lnSpc>
                <a:spcPct val="90000"/>
              </a:lnSpc>
              <a:defRPr/>
            </a:pPr>
            <a:r>
              <a:rPr lang="en-US" kern="0" dirty="0">
                <a:solidFill>
                  <a:srgbClr val="000000"/>
                </a:solidFill>
                <a:ea typeface="+mn-ea"/>
                <a:cs typeface="+mn-cs"/>
              </a:rPr>
              <a:t>Introduce the data to first response community</a:t>
            </a:r>
          </a:p>
          <a:p>
            <a:pPr eaLnBrk="1" hangingPunct="1">
              <a:lnSpc>
                <a:spcPct val="90000"/>
              </a:lnSpc>
              <a:defRPr/>
            </a:pPr>
            <a:r>
              <a:rPr lang="en-US" kern="0" dirty="0">
                <a:solidFill>
                  <a:srgbClr val="000000"/>
                </a:solidFill>
                <a:ea typeface="+mn-ea"/>
                <a:cs typeface="+mn-cs"/>
              </a:rPr>
              <a:t>Build and maintain relationships</a:t>
            </a:r>
          </a:p>
          <a:p>
            <a:pPr eaLnBrk="1" hangingPunct="1">
              <a:lnSpc>
                <a:spcPct val="90000"/>
              </a:lnSpc>
              <a:defRPr/>
            </a:pPr>
            <a:r>
              <a:rPr lang="en-US" kern="0" dirty="0">
                <a:solidFill>
                  <a:srgbClr val="000000"/>
                </a:solidFill>
                <a:ea typeface="+mn-ea"/>
                <a:cs typeface="+mn-cs"/>
              </a:rPr>
              <a:t>Have your legal team look at request package</a:t>
            </a:r>
          </a:p>
          <a:p>
            <a:pPr eaLnBrk="1" hangingPunct="1">
              <a:lnSpc>
                <a:spcPct val="90000"/>
              </a:lnSpc>
              <a:defRPr/>
            </a:pPr>
            <a:r>
              <a:rPr lang="en-US" kern="0" dirty="0">
                <a:solidFill>
                  <a:srgbClr val="000000"/>
                </a:solidFill>
                <a:ea typeface="+mn-ea"/>
                <a:cs typeface="+mn-cs"/>
              </a:rPr>
              <a:t>Seek delegated authority to complete forms</a:t>
            </a:r>
          </a:p>
          <a:p>
            <a:pPr eaLnBrk="1" hangingPunct="1">
              <a:lnSpc>
                <a:spcPct val="90000"/>
              </a:lnSpc>
              <a:defRPr/>
            </a:pPr>
            <a:r>
              <a:rPr lang="en-US" kern="0" dirty="0">
                <a:solidFill>
                  <a:srgbClr val="000000"/>
                </a:solidFill>
                <a:ea typeface="+mn-ea"/>
                <a:cs typeface="+mn-cs"/>
              </a:rPr>
              <a:t>Contact Kristen as soon as you have signs of need</a:t>
            </a:r>
          </a:p>
          <a:p>
            <a:pPr eaLnBrk="1" hangingPunct="1">
              <a:lnSpc>
                <a:spcPct val="90000"/>
              </a:lnSpc>
              <a:defRPr/>
            </a:pPr>
            <a:r>
              <a:rPr lang="en-US" kern="0" dirty="0">
                <a:solidFill>
                  <a:srgbClr val="000000"/>
                </a:solidFill>
                <a:ea typeface="+mn-ea"/>
                <a:cs typeface="+mn-cs"/>
              </a:rPr>
              <a:t>Request the jurisdiction’s entire identified dataset</a:t>
            </a:r>
          </a:p>
          <a:p>
            <a:pPr eaLnBrk="1" hangingPunct="1">
              <a:lnSpc>
                <a:spcPct val="90000"/>
              </a:lnSpc>
              <a:defRPr/>
            </a:pPr>
            <a:r>
              <a:rPr lang="en-US" kern="0" dirty="0">
                <a:solidFill>
                  <a:srgbClr val="000000"/>
                </a:solidFill>
                <a:ea typeface="+mn-ea"/>
                <a:cs typeface="+mn-cs"/>
              </a:rPr>
              <a:t>Deploy staff to EOC to oversee use</a:t>
            </a:r>
          </a:p>
          <a:p>
            <a:pPr eaLnBrk="1" hangingPunct="1">
              <a:lnSpc>
                <a:spcPct val="90000"/>
              </a:lnSpc>
              <a:defRPr/>
            </a:pPr>
            <a:endParaRPr lang="en-US" sz="2000" kern="0" dirty="0">
              <a:solidFill>
                <a:srgbClr val="000000"/>
              </a:solidFill>
              <a:ea typeface="+mn-ea"/>
              <a:cs typeface="+mn-cs"/>
            </a:endParaRPr>
          </a:p>
          <a:p>
            <a:pPr eaLnBrk="1" hangingPunct="1">
              <a:lnSpc>
                <a:spcPct val="90000"/>
              </a:lnSpc>
              <a:defRPr/>
            </a:pPr>
            <a:endParaRPr lang="en-US" sz="2000" kern="0" dirty="0">
              <a:solidFill>
                <a:srgbClr val="000000"/>
              </a:solidFill>
              <a:ea typeface="+mn-ea"/>
              <a:cs typeface="+mn-cs"/>
            </a:endParaRPr>
          </a:p>
        </p:txBody>
      </p:sp>
    </p:spTree>
    <p:extLst>
      <p:ext uri="{BB962C8B-B14F-4D97-AF65-F5344CB8AC3E}">
        <p14:creationId xmlns:p14="http://schemas.microsoft.com/office/powerpoint/2010/main" val="1605073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extLst>
            <a:ext uri="{FAA26D3D-D897-4be2-8F04-BA451C77F1D7}">
              <ma14:placeholderFlag xmlns:ma14="http://schemas.microsoft.com/office/mac/drawingml/2011/main" xmlns="" val="1"/>
            </a:ext>
          </a:extLst>
        </p:spPr>
        <p:txBody>
          <a:bodyPr/>
          <a:lstStyle>
            <a:lvl1pPr eaLnBrk="0" hangingPunct="0">
              <a:spcBef>
                <a:spcPct val="20000"/>
              </a:spcBef>
              <a:buChar char="•"/>
              <a:defRPr sz="2800">
                <a:solidFill>
                  <a:schemeClr val="tx1"/>
                </a:solidFill>
                <a:latin typeface="Calibri" charset="0"/>
                <a:ea typeface="Geneva" charset="0"/>
              </a:defRPr>
            </a:lvl1pPr>
            <a:lvl2pPr marL="742950" indent="-285750" eaLnBrk="0" hangingPunct="0">
              <a:spcBef>
                <a:spcPct val="20000"/>
              </a:spcBef>
              <a:buChar char="–"/>
              <a:defRPr sz="2600">
                <a:solidFill>
                  <a:schemeClr val="tx1"/>
                </a:solidFill>
                <a:latin typeface="Calibri" charset="0"/>
                <a:ea typeface="Geneva" charset="0"/>
              </a:defRPr>
            </a:lvl2pPr>
            <a:lvl3pPr marL="1143000" indent="-228600" eaLnBrk="0" hangingPunct="0">
              <a:spcBef>
                <a:spcPct val="20000"/>
              </a:spcBef>
              <a:buChar char="•"/>
              <a:defRPr sz="2400">
                <a:solidFill>
                  <a:schemeClr val="tx1"/>
                </a:solidFill>
                <a:latin typeface="Calibri" charset="0"/>
                <a:ea typeface="Geneva" charset="0"/>
              </a:defRPr>
            </a:lvl3pPr>
            <a:lvl4pPr marL="1600200" indent="-228600" eaLnBrk="0" hangingPunct="0">
              <a:spcBef>
                <a:spcPct val="20000"/>
              </a:spcBef>
              <a:buChar char="–"/>
              <a:defRPr sz="2000">
                <a:solidFill>
                  <a:schemeClr val="tx1"/>
                </a:solidFill>
                <a:latin typeface="Calibri" charset="0"/>
                <a:ea typeface="Geneva" charset="0"/>
              </a:defRPr>
            </a:lvl4pPr>
            <a:lvl5pPr marL="2057400" indent="-228600" eaLnBrk="0" hangingPunct="0">
              <a:spcBef>
                <a:spcPct val="20000"/>
              </a:spcBef>
              <a:buChar char="»"/>
              <a:defRPr sz="2000">
                <a:solidFill>
                  <a:schemeClr val="tx1"/>
                </a:solidFill>
                <a:latin typeface="Calibri" charset="0"/>
                <a:ea typeface="Geneva" charset="0"/>
              </a:defRPr>
            </a:lvl5pPr>
            <a:lvl6pPr marL="2514600" indent="-228600" eaLnBrk="0" fontAlgn="base" hangingPunct="0">
              <a:spcBef>
                <a:spcPct val="20000"/>
              </a:spcBef>
              <a:spcAft>
                <a:spcPct val="0"/>
              </a:spcAft>
              <a:buChar char="»"/>
              <a:defRPr sz="2000">
                <a:solidFill>
                  <a:schemeClr val="tx1"/>
                </a:solidFill>
                <a:latin typeface="Calibri" charset="0"/>
                <a:ea typeface="Geneva" charset="0"/>
              </a:defRPr>
            </a:lvl6pPr>
            <a:lvl7pPr marL="2971800" indent="-228600" eaLnBrk="0" fontAlgn="base" hangingPunct="0">
              <a:spcBef>
                <a:spcPct val="20000"/>
              </a:spcBef>
              <a:spcAft>
                <a:spcPct val="0"/>
              </a:spcAft>
              <a:buChar char="»"/>
              <a:defRPr sz="2000">
                <a:solidFill>
                  <a:schemeClr val="tx1"/>
                </a:solidFill>
                <a:latin typeface="Calibri" charset="0"/>
                <a:ea typeface="Geneva" charset="0"/>
              </a:defRPr>
            </a:lvl7pPr>
            <a:lvl8pPr marL="3429000" indent="-228600" eaLnBrk="0" fontAlgn="base" hangingPunct="0">
              <a:spcBef>
                <a:spcPct val="20000"/>
              </a:spcBef>
              <a:spcAft>
                <a:spcPct val="0"/>
              </a:spcAft>
              <a:buChar char="»"/>
              <a:defRPr sz="2000">
                <a:solidFill>
                  <a:schemeClr val="tx1"/>
                </a:solidFill>
                <a:latin typeface="Calibri" charset="0"/>
                <a:ea typeface="Geneva" charset="0"/>
              </a:defRPr>
            </a:lvl8pPr>
            <a:lvl9pPr marL="3886200" indent="-228600" eaLnBrk="0" fontAlgn="base" hangingPunct="0">
              <a:spcBef>
                <a:spcPct val="20000"/>
              </a:spcBef>
              <a:spcAft>
                <a:spcPct val="0"/>
              </a:spcAft>
              <a:buChar char="»"/>
              <a:defRPr sz="2000">
                <a:solidFill>
                  <a:schemeClr val="tx1"/>
                </a:solidFill>
                <a:latin typeface="Calibri" charset="0"/>
                <a:ea typeface="Geneva" charset="0"/>
              </a:defRPr>
            </a:lvl9pPr>
          </a:lstStyle>
          <a:p>
            <a:pPr eaLnBrk="1" hangingPunct="1">
              <a:spcBef>
                <a:spcPct val="0"/>
              </a:spcBef>
              <a:buFontTx/>
              <a:buNone/>
              <a:defRPr/>
            </a:pPr>
            <a:fld id="{511B7776-0B26-4D9F-9440-0B5D75184932}" type="slidenum">
              <a:rPr lang="en-US" altLang="en-US" sz="1000" smtClean="0"/>
              <a:pPr eaLnBrk="1" hangingPunct="1">
                <a:spcBef>
                  <a:spcPct val="0"/>
                </a:spcBef>
                <a:buFontTx/>
                <a:buNone/>
                <a:defRPr/>
              </a:pPr>
              <a:t>33</a:t>
            </a:fld>
            <a:endParaRPr lang="en-US" altLang="en-US" sz="1000" dirty="0"/>
          </a:p>
        </p:txBody>
      </p:sp>
      <p:sp>
        <p:nvSpPr>
          <p:cNvPr id="6146" name="Rectangle 2"/>
          <p:cNvSpPr>
            <a:spLocks noGrp="1" noChangeArrowheads="1"/>
          </p:cNvSpPr>
          <p:nvPr>
            <p:ph type="title"/>
          </p:nvPr>
        </p:nvSpPr>
        <p:spPr>
          <a:xfrm>
            <a:off x="381000" y="304800"/>
            <a:ext cx="8229600" cy="1143000"/>
          </a:xfrm>
        </p:spPr>
        <p:txBody>
          <a:bodyPr/>
          <a:lstStyle/>
          <a:p>
            <a:pPr eaLnBrk="1" hangingPunct="1">
              <a:defRPr/>
            </a:pPr>
            <a:r>
              <a:rPr lang="en-US" dirty="0">
                <a:ea typeface="+mj-ea"/>
                <a:cs typeface="+mj-cs"/>
              </a:rPr>
              <a:t>Lessons Learned</a:t>
            </a:r>
          </a:p>
        </p:txBody>
      </p:sp>
      <p:sp>
        <p:nvSpPr>
          <p:cNvPr id="6147" name="Rectangle 3"/>
          <p:cNvSpPr>
            <a:spLocks noGrp="1" noChangeArrowheads="1"/>
          </p:cNvSpPr>
          <p:nvPr>
            <p:ph type="body" idx="1"/>
          </p:nvPr>
        </p:nvSpPr>
        <p:spPr/>
        <p:txBody>
          <a:bodyPr/>
          <a:lstStyle/>
          <a:p>
            <a:pPr eaLnBrk="1" hangingPunct="1">
              <a:defRPr/>
            </a:pPr>
            <a:r>
              <a:rPr lang="en-US" dirty="0">
                <a:ea typeface="+mn-ea"/>
                <a:cs typeface="+mn-cs"/>
              </a:rPr>
              <a:t>Identify analysts and get Acumen paperwork completed for data access</a:t>
            </a:r>
          </a:p>
          <a:p>
            <a:pPr eaLnBrk="1" hangingPunct="1">
              <a:defRPr/>
            </a:pPr>
            <a:r>
              <a:rPr lang="en-US" dirty="0">
                <a:ea typeface="+mn-ea"/>
                <a:cs typeface="+mn-cs"/>
              </a:rPr>
              <a:t>Alert your leadership, region, state, and HHS Regional Emergency Coordinator when request is made</a:t>
            </a:r>
          </a:p>
          <a:p>
            <a:pPr eaLnBrk="1" hangingPunct="1">
              <a:defRPr/>
            </a:pPr>
            <a:r>
              <a:rPr lang="en-US" dirty="0">
                <a:ea typeface="+mn-ea"/>
                <a:cs typeface="+mn-cs"/>
              </a:rPr>
              <a:t>Prepare to develop protocols and training for use</a:t>
            </a:r>
          </a:p>
          <a:p>
            <a:pPr eaLnBrk="1" hangingPunct="1">
              <a:defRPr/>
            </a:pPr>
            <a:r>
              <a:rPr lang="en-US" dirty="0">
                <a:ea typeface="+mn-ea"/>
                <a:cs typeface="+mn-cs"/>
              </a:rPr>
              <a:t>Use the data to help people in your communities who may be in need</a:t>
            </a:r>
          </a:p>
          <a:p>
            <a:pPr eaLnBrk="1" hangingPunct="1">
              <a:defRPr/>
            </a:pPr>
            <a:endParaRPr lang="en-US" dirty="0">
              <a:ea typeface="+mn-ea"/>
              <a:cs typeface="+mn-cs"/>
            </a:endParaRPr>
          </a:p>
        </p:txBody>
      </p:sp>
    </p:spTree>
    <p:extLst>
      <p:ext uri="{BB962C8B-B14F-4D97-AF65-F5344CB8AC3E}">
        <p14:creationId xmlns:p14="http://schemas.microsoft.com/office/powerpoint/2010/main" val="908272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a:xfrm>
            <a:off x="457200" y="1447800"/>
            <a:ext cx="8534400" cy="4343400"/>
          </a:xfrm>
        </p:spPr>
        <p:txBody>
          <a:bodyPr/>
          <a:lstStyle/>
          <a:p>
            <a:r>
              <a:rPr lang="en-US" dirty="0"/>
              <a:t>Kristen Finne, HHS ASPR</a:t>
            </a:r>
          </a:p>
          <a:p>
            <a:r>
              <a:rPr lang="en-US" dirty="0"/>
              <a:t>Stella Fogleman, EPRD Director</a:t>
            </a:r>
          </a:p>
          <a:p>
            <a:r>
              <a:rPr lang="en-US" dirty="0"/>
              <a:t>Dee Ann Bagwell, EPRD Policy and Planning Unit Director</a:t>
            </a:r>
          </a:p>
          <a:p>
            <a:r>
              <a:rPr lang="en-US" dirty="0"/>
              <a:t>EPRD Policy and Planning Unit</a:t>
            </a:r>
          </a:p>
        </p:txBody>
      </p:sp>
      <p:sp>
        <p:nvSpPr>
          <p:cNvPr id="4" name="Slide Number Placeholder 3"/>
          <p:cNvSpPr>
            <a:spLocks noGrp="1"/>
          </p:cNvSpPr>
          <p:nvPr>
            <p:ph type="sldNum" sz="quarter" idx="12"/>
          </p:nvPr>
        </p:nvSpPr>
        <p:spPr/>
        <p:txBody>
          <a:bodyPr/>
          <a:lstStyle/>
          <a:p>
            <a:pPr>
              <a:defRPr/>
            </a:pPr>
            <a:fld id="{2424B2D9-C889-40D4-84A0-7D13F390EBBC}" type="slidenum">
              <a:rPr lang="en-US" altLang="en-US" smtClean="0"/>
              <a:pPr>
                <a:defRPr/>
              </a:pPr>
              <a:t>34</a:t>
            </a:fld>
            <a:endParaRPr lang="en-US" altLang="en-US" dirty="0"/>
          </a:p>
        </p:txBody>
      </p:sp>
    </p:spTree>
    <p:extLst>
      <p:ext uri="{BB962C8B-B14F-4D97-AF65-F5344CB8AC3E}">
        <p14:creationId xmlns:p14="http://schemas.microsoft.com/office/powerpoint/2010/main" val="1749491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57200"/>
            <a:ext cx="7772400" cy="1362075"/>
          </a:xfrm>
        </p:spPr>
        <p:txBody>
          <a:bodyPr/>
          <a:lstStyle/>
          <a:p>
            <a:pPr algn="ctr">
              <a:defRPr/>
            </a:pPr>
            <a:r>
              <a:rPr lang="en-US" dirty="0"/>
              <a:t>Questions?</a:t>
            </a:r>
          </a:p>
        </p:txBody>
      </p:sp>
      <p:sp>
        <p:nvSpPr>
          <p:cNvPr id="3" name="Text Placeholder 2"/>
          <p:cNvSpPr>
            <a:spLocks noGrp="1"/>
          </p:cNvSpPr>
          <p:nvPr>
            <p:ph type="body" idx="1"/>
          </p:nvPr>
        </p:nvSpPr>
        <p:spPr>
          <a:xfrm>
            <a:off x="750387" y="3910013"/>
            <a:ext cx="7772400" cy="1500187"/>
          </a:xfrm>
        </p:spPr>
        <p:txBody>
          <a:bodyPr/>
          <a:lstStyle/>
          <a:p>
            <a:pPr>
              <a:defRPr/>
            </a:pPr>
            <a:endParaRPr lang="en-US" sz="2800" dirty="0"/>
          </a:p>
          <a:p>
            <a:pPr>
              <a:defRPr/>
            </a:pPr>
            <a:endParaRPr lang="en-US" sz="2800" dirty="0"/>
          </a:p>
          <a:p>
            <a:pPr>
              <a:defRPr/>
            </a:pPr>
            <a:r>
              <a:rPr lang="en-US" sz="2800" dirty="0"/>
              <a:t>Elizabeth Rubin</a:t>
            </a:r>
          </a:p>
          <a:p>
            <a:pPr>
              <a:defRPr/>
            </a:pPr>
            <a:r>
              <a:rPr lang="en-US" sz="2800" dirty="0">
                <a:hlinkClick r:id="rId2"/>
              </a:rPr>
              <a:t>erubin@ph.lacounty.gov</a:t>
            </a:r>
            <a:endParaRPr lang="en-US" sz="2800" dirty="0"/>
          </a:p>
          <a:p>
            <a:pPr>
              <a:defRPr/>
            </a:pPr>
            <a:endParaRPr lang="en-US" sz="2800" dirty="0"/>
          </a:p>
          <a:p>
            <a:pPr>
              <a:defRPr/>
            </a:pPr>
            <a:r>
              <a:rPr lang="en-US" sz="2800" dirty="0"/>
              <a:t>Brandon Dean</a:t>
            </a:r>
          </a:p>
          <a:p>
            <a:pPr>
              <a:defRPr/>
            </a:pPr>
            <a:r>
              <a:rPr lang="en-US" sz="2800" dirty="0">
                <a:hlinkClick r:id="rId3"/>
              </a:rPr>
              <a:t>bdean@ph.lacounty.gov</a:t>
            </a:r>
            <a:endParaRPr lang="en-US" sz="2800" dirty="0"/>
          </a:p>
          <a:p>
            <a:pPr>
              <a:defRPr/>
            </a:pPr>
            <a:endParaRPr lang="en-US" sz="2800" dirty="0"/>
          </a:p>
          <a:p>
            <a:pPr>
              <a:defRPr/>
            </a:pPr>
            <a:endParaRPr lang="en-US" sz="2800" dirty="0"/>
          </a:p>
          <a:p>
            <a:pPr>
              <a:defRPr/>
            </a:pPr>
            <a:endParaRPr lang="en-US" sz="2800" dirty="0"/>
          </a:p>
        </p:txBody>
      </p:sp>
      <p:sp>
        <p:nvSpPr>
          <p:cNvPr id="4" name="Slide Number Placeholder 5"/>
          <p:cNvSpPr>
            <a:spLocks noGrp="1"/>
          </p:cNvSpPr>
          <p:nvPr>
            <p:ph type="sldNum" sz="quarter" idx="12"/>
          </p:nvPr>
        </p:nvSpPr>
        <p:spPr>
          <a:extLst>
            <a:ext uri="{FAA26D3D-D897-4be2-8F04-BA451C77F1D7}">
              <ma14:placeholderFlag xmlns:ma14="http://schemas.microsoft.com/office/mac/drawingml/2011/main" xmlns="" val="1"/>
            </a:ext>
          </a:extLst>
        </p:spPr>
        <p:txBody>
          <a:bodyPr/>
          <a:lstStyle>
            <a:lvl1pPr eaLnBrk="0" hangingPunct="0">
              <a:spcBef>
                <a:spcPct val="20000"/>
              </a:spcBef>
              <a:buChar char="•"/>
              <a:defRPr sz="2800">
                <a:solidFill>
                  <a:schemeClr val="tx1"/>
                </a:solidFill>
                <a:latin typeface="Calibri" charset="0"/>
                <a:ea typeface="Geneva" charset="0"/>
              </a:defRPr>
            </a:lvl1pPr>
            <a:lvl2pPr marL="742950" indent="-285750" eaLnBrk="0" hangingPunct="0">
              <a:spcBef>
                <a:spcPct val="20000"/>
              </a:spcBef>
              <a:buChar char="–"/>
              <a:defRPr sz="2600">
                <a:solidFill>
                  <a:schemeClr val="tx1"/>
                </a:solidFill>
                <a:latin typeface="Calibri" charset="0"/>
                <a:ea typeface="Geneva" charset="0"/>
              </a:defRPr>
            </a:lvl2pPr>
            <a:lvl3pPr marL="1143000" indent="-228600" eaLnBrk="0" hangingPunct="0">
              <a:spcBef>
                <a:spcPct val="20000"/>
              </a:spcBef>
              <a:buChar char="•"/>
              <a:defRPr sz="2400">
                <a:solidFill>
                  <a:schemeClr val="tx1"/>
                </a:solidFill>
                <a:latin typeface="Calibri" charset="0"/>
                <a:ea typeface="Geneva" charset="0"/>
              </a:defRPr>
            </a:lvl3pPr>
            <a:lvl4pPr marL="1600200" indent="-228600" eaLnBrk="0" hangingPunct="0">
              <a:spcBef>
                <a:spcPct val="20000"/>
              </a:spcBef>
              <a:buChar char="–"/>
              <a:defRPr sz="2000">
                <a:solidFill>
                  <a:schemeClr val="tx1"/>
                </a:solidFill>
                <a:latin typeface="Calibri" charset="0"/>
                <a:ea typeface="Geneva" charset="0"/>
              </a:defRPr>
            </a:lvl4pPr>
            <a:lvl5pPr marL="2057400" indent="-228600" eaLnBrk="0" hangingPunct="0">
              <a:spcBef>
                <a:spcPct val="20000"/>
              </a:spcBef>
              <a:buChar char="»"/>
              <a:defRPr sz="2000">
                <a:solidFill>
                  <a:schemeClr val="tx1"/>
                </a:solidFill>
                <a:latin typeface="Calibri" charset="0"/>
                <a:ea typeface="Geneva" charset="0"/>
              </a:defRPr>
            </a:lvl5pPr>
            <a:lvl6pPr marL="2514600" indent="-228600" eaLnBrk="0" fontAlgn="base" hangingPunct="0">
              <a:spcBef>
                <a:spcPct val="20000"/>
              </a:spcBef>
              <a:spcAft>
                <a:spcPct val="0"/>
              </a:spcAft>
              <a:buChar char="»"/>
              <a:defRPr sz="2000">
                <a:solidFill>
                  <a:schemeClr val="tx1"/>
                </a:solidFill>
                <a:latin typeface="Calibri" charset="0"/>
                <a:ea typeface="Geneva" charset="0"/>
              </a:defRPr>
            </a:lvl6pPr>
            <a:lvl7pPr marL="2971800" indent="-228600" eaLnBrk="0" fontAlgn="base" hangingPunct="0">
              <a:spcBef>
                <a:spcPct val="20000"/>
              </a:spcBef>
              <a:spcAft>
                <a:spcPct val="0"/>
              </a:spcAft>
              <a:buChar char="»"/>
              <a:defRPr sz="2000">
                <a:solidFill>
                  <a:schemeClr val="tx1"/>
                </a:solidFill>
                <a:latin typeface="Calibri" charset="0"/>
                <a:ea typeface="Geneva" charset="0"/>
              </a:defRPr>
            </a:lvl7pPr>
            <a:lvl8pPr marL="3429000" indent="-228600" eaLnBrk="0" fontAlgn="base" hangingPunct="0">
              <a:spcBef>
                <a:spcPct val="20000"/>
              </a:spcBef>
              <a:spcAft>
                <a:spcPct val="0"/>
              </a:spcAft>
              <a:buChar char="»"/>
              <a:defRPr sz="2000">
                <a:solidFill>
                  <a:schemeClr val="tx1"/>
                </a:solidFill>
                <a:latin typeface="Calibri" charset="0"/>
                <a:ea typeface="Geneva" charset="0"/>
              </a:defRPr>
            </a:lvl8pPr>
            <a:lvl9pPr marL="3886200" indent="-228600" eaLnBrk="0" fontAlgn="base" hangingPunct="0">
              <a:spcBef>
                <a:spcPct val="20000"/>
              </a:spcBef>
              <a:spcAft>
                <a:spcPct val="0"/>
              </a:spcAft>
              <a:buChar char="»"/>
              <a:defRPr sz="2000">
                <a:solidFill>
                  <a:schemeClr val="tx1"/>
                </a:solidFill>
                <a:latin typeface="Calibri" charset="0"/>
                <a:ea typeface="Geneva" charset="0"/>
              </a:defRPr>
            </a:lvl9pPr>
          </a:lstStyle>
          <a:p>
            <a:pPr eaLnBrk="1" hangingPunct="1">
              <a:spcBef>
                <a:spcPct val="0"/>
              </a:spcBef>
              <a:buFontTx/>
              <a:buNone/>
              <a:defRPr/>
            </a:pPr>
            <a:fld id="{5D0D6793-DA77-49BF-A069-F76D7536D677}" type="slidenum">
              <a:rPr lang="en-US" altLang="en-US" sz="1000" smtClean="0"/>
              <a:pPr eaLnBrk="1" hangingPunct="1">
                <a:spcBef>
                  <a:spcPct val="0"/>
                </a:spcBef>
                <a:buFontTx/>
                <a:buNone/>
                <a:defRPr/>
              </a:pPr>
              <a:t>35</a:t>
            </a:fld>
            <a:endParaRPr lang="en-US" altLang="en-US" sz="1000" dirty="0"/>
          </a:p>
        </p:txBody>
      </p:sp>
      <p:sp>
        <p:nvSpPr>
          <p:cNvPr id="5" name="TextBox 4">
            <a:extLst>
              <a:ext uri="{FF2B5EF4-FFF2-40B4-BE49-F238E27FC236}">
                <a16:creationId xmlns:a16="http://schemas.microsoft.com/office/drawing/2014/main" id="{EF87BDDB-0FA4-4DEE-B001-48844B6C0AF3}"/>
              </a:ext>
            </a:extLst>
          </p:cNvPr>
          <p:cNvSpPr txBox="1"/>
          <p:nvPr/>
        </p:nvSpPr>
        <p:spPr>
          <a:xfrm>
            <a:off x="1714500" y="4259759"/>
            <a:ext cx="5715000" cy="769441"/>
          </a:xfrm>
          <a:prstGeom prst="rect">
            <a:avLst/>
          </a:prstGeom>
          <a:noFill/>
        </p:spPr>
        <p:txBody>
          <a:bodyPr wrap="square" rtlCol="0">
            <a:spAutoFit/>
          </a:bodyPr>
          <a:lstStyle/>
          <a:p>
            <a:pPr algn="ctr"/>
            <a:r>
              <a:rPr lang="en-US" sz="4400" i="1" dirty="0">
                <a:latin typeface="Georgia" panose="02040502050405020303" pitchFamily="18" charset="0"/>
              </a:rPr>
              <a:t>Thank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344</TotalTime>
  <Words>1913</Words>
  <Application>Microsoft Office PowerPoint</Application>
  <PresentationFormat>On-screen Show (4:3)</PresentationFormat>
  <Paragraphs>378</Paragraphs>
  <Slides>35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Georgia</vt:lpstr>
      <vt:lpstr>Times New Roman</vt:lpstr>
      <vt:lpstr>Default Design</vt:lpstr>
      <vt:lpstr>emPOWER in Los Angeles County 2017-Now</vt:lpstr>
      <vt:lpstr>Outline</vt:lpstr>
      <vt:lpstr>What is the emPOWER initiative?</vt:lpstr>
      <vt:lpstr>Who is in your community and what are their needs? emPOWER helps us to:</vt:lpstr>
      <vt:lpstr>emPOWER Data: Medicare Overview</vt:lpstr>
      <vt:lpstr>Medicare Overview</vt:lpstr>
      <vt:lpstr>emPOWER Datasets</vt:lpstr>
      <vt:lpstr>emPOWER Datasets (De-Identified)</vt:lpstr>
      <vt:lpstr>emPOWER Datasets (De-Identified)</vt:lpstr>
      <vt:lpstr>emPOWER Datasets (Identified)</vt:lpstr>
      <vt:lpstr>emPOWER variables (Identified)</vt:lpstr>
      <vt:lpstr>LA County use cases</vt:lpstr>
      <vt:lpstr>PowerPoint Presentation</vt:lpstr>
      <vt:lpstr>A Brief History of LA County Disclosure Requests</vt:lpstr>
      <vt:lpstr>Wildfires</vt:lpstr>
      <vt:lpstr>Water Contamination</vt:lpstr>
      <vt:lpstr>Public Safety Power Shutoffs (PSPS)</vt:lpstr>
      <vt:lpstr>Receiving, Processing, and Sharing Data</vt:lpstr>
      <vt:lpstr>emPOWER Disclosure Request Process</vt:lpstr>
      <vt:lpstr>Receipt and Data Processing</vt:lpstr>
      <vt:lpstr>Mapping and Sharing</vt:lpstr>
      <vt:lpstr>Protocols and Data Sharing Documents</vt:lpstr>
      <vt:lpstr>PowerPoint Presentation</vt:lpstr>
      <vt:lpstr>COVID-19 Response: Timeline of Outreach (2021)</vt:lpstr>
      <vt:lpstr>Thank you</vt:lpstr>
      <vt:lpstr>Participating Cities</vt:lpstr>
      <vt:lpstr>COVID-19 Response: Capacities, Strategies</vt:lpstr>
      <vt:lpstr>COVID-19 Response</vt:lpstr>
      <vt:lpstr>COVID-19 Response: Partner City Data</vt:lpstr>
      <vt:lpstr>Help People Like My Sister</vt:lpstr>
      <vt:lpstr>Next Steps</vt:lpstr>
      <vt:lpstr>PowerPoint Presentation</vt:lpstr>
      <vt:lpstr>Lessons Learned</vt:lpstr>
      <vt:lpstr>Acknowledgements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emPOWER  Request Experience, Policies, and Lessons Learned</dc:title>
  <dc:creator>Elizabeth Rubin</dc:creator>
  <cp:lastModifiedBy>Elizabeth Rubin</cp:lastModifiedBy>
  <cp:revision>23</cp:revision>
  <dcterms:created xsi:type="dcterms:W3CDTF">2019-09-30T22:06:04Z</dcterms:created>
  <dcterms:modified xsi:type="dcterms:W3CDTF">2022-05-04T21:53:53Z</dcterms:modified>
</cp:coreProperties>
</file>