
<file path=[Content_Types].xml><?xml version="1.0" encoding="utf-8"?>
<Types xmlns="http://schemas.openxmlformats.org/package/2006/content-types">
  <Default Extension="png" ContentType="image/png"/>
  <Default Extension="jpeg" ContentType="image/jpeg"/>
  <Default Extension="emf" ContentType="image/x-emf"/>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 id="2147483666" r:id="rId2"/>
  </p:sldMasterIdLst>
  <p:notesMasterIdLst>
    <p:notesMasterId r:id="rId28"/>
  </p:notesMasterIdLst>
  <p:sldIdLst>
    <p:sldId id="261" r:id="rId3"/>
    <p:sldId id="343" r:id="rId4"/>
    <p:sldId id="271" r:id="rId5"/>
    <p:sldId id="270" r:id="rId6"/>
    <p:sldId id="333" r:id="rId7"/>
    <p:sldId id="272" r:id="rId8"/>
    <p:sldId id="332" r:id="rId9"/>
    <p:sldId id="341" r:id="rId10"/>
    <p:sldId id="342" r:id="rId11"/>
    <p:sldId id="273" r:id="rId12"/>
    <p:sldId id="335" r:id="rId13"/>
    <p:sldId id="334" r:id="rId14"/>
    <p:sldId id="338" r:id="rId15"/>
    <p:sldId id="339" r:id="rId16"/>
    <p:sldId id="336" r:id="rId17"/>
    <p:sldId id="337" r:id="rId18"/>
    <p:sldId id="348" r:id="rId19"/>
    <p:sldId id="349" r:id="rId20"/>
    <p:sldId id="350" r:id="rId21"/>
    <p:sldId id="340" r:id="rId22"/>
    <p:sldId id="344" r:id="rId23"/>
    <p:sldId id="345" r:id="rId24"/>
    <p:sldId id="351" r:id="rId25"/>
    <p:sldId id="346" r:id="rId26"/>
    <p:sldId id="269" r:id="rId27"/>
  </p:sldIdLst>
  <p:sldSz cx="12192000" cy="6858000"/>
  <p:notesSz cx="7010400" cy="92964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2F5597"/>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74C1A8A3-306A-4EB7-A6B1-4F7E0EB9C5D6}" styleName="Medium Style 3 - Accent 5">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5"/>
          </a:solidFill>
        </a:fill>
      </a:tcStyle>
    </a:lastCol>
    <a:firstCol>
      <a:tcTxStyle b="on">
        <a:fontRef idx="minor">
          <a:scrgbClr r="0" g="0" b="0"/>
        </a:fontRef>
        <a:schemeClr val="lt1"/>
      </a:tcTxStyle>
      <a:tcStyle>
        <a:tcBdr/>
        <a:fill>
          <a:solidFill>
            <a:schemeClr val="accent5"/>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5"/>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70" d="100"/>
          <a:sy n="70" d="100"/>
        </p:scale>
        <p:origin x="438" y="66"/>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slide" Target="slides/slide24.xml"/><Relationship Id="rId3" Type="http://schemas.openxmlformats.org/officeDocument/2006/relationships/slide" Target="slides/slide1.xml"/><Relationship Id="rId21" Type="http://schemas.openxmlformats.org/officeDocument/2006/relationships/slide" Target="slides/slide19.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slide" Target="slides/slide18.xml"/><Relationship Id="rId29"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slide" Target="slides/slide22.xml"/><Relationship Id="rId32" Type="http://schemas.openxmlformats.org/officeDocument/2006/relationships/tableStyles" Target="tableStyles.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notesMaster" Target="notesMasters/notesMaster1.xml"/><Relationship Id="rId10" Type="http://schemas.openxmlformats.org/officeDocument/2006/relationships/slide" Target="slides/slide8.xml"/><Relationship Id="rId19" Type="http://schemas.openxmlformats.org/officeDocument/2006/relationships/slide" Target="slides/slide17.xml"/><Relationship Id="rId31" Type="http://schemas.openxmlformats.org/officeDocument/2006/relationships/theme" Target="theme/theme1.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slide" Target="slides/slide25.xml"/><Relationship Id="rId30"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37840" cy="466434"/>
          </a:xfrm>
          <a:prstGeom prst="rect">
            <a:avLst/>
          </a:prstGeom>
        </p:spPr>
        <p:txBody>
          <a:bodyPr vert="horz" lIns="93177" tIns="46589" rIns="93177" bIns="46589" rtlCol="0"/>
          <a:lstStyle>
            <a:lvl1pPr algn="l">
              <a:defRPr sz="1200"/>
            </a:lvl1pPr>
          </a:lstStyle>
          <a:p>
            <a:endParaRPr lang="en-US"/>
          </a:p>
        </p:txBody>
      </p:sp>
      <p:sp>
        <p:nvSpPr>
          <p:cNvPr id="3" name="Date Placeholder 2"/>
          <p:cNvSpPr>
            <a:spLocks noGrp="1"/>
          </p:cNvSpPr>
          <p:nvPr>
            <p:ph type="dt" idx="1"/>
          </p:nvPr>
        </p:nvSpPr>
        <p:spPr>
          <a:xfrm>
            <a:off x="3970938" y="0"/>
            <a:ext cx="3037840" cy="466434"/>
          </a:xfrm>
          <a:prstGeom prst="rect">
            <a:avLst/>
          </a:prstGeom>
        </p:spPr>
        <p:txBody>
          <a:bodyPr vert="horz" lIns="93177" tIns="46589" rIns="93177" bIns="46589" rtlCol="0"/>
          <a:lstStyle>
            <a:lvl1pPr algn="r">
              <a:defRPr sz="1200"/>
            </a:lvl1pPr>
          </a:lstStyle>
          <a:p>
            <a:fld id="{334E56C1-8CC9-491E-B079-586DE8022703}" type="datetimeFigureOut">
              <a:rPr lang="en-US" smtClean="0"/>
              <a:t>5/11/2022</a:t>
            </a:fld>
            <a:endParaRPr lang="en-US"/>
          </a:p>
        </p:txBody>
      </p:sp>
      <p:sp>
        <p:nvSpPr>
          <p:cNvPr id="4" name="Slide Image Placeholder 3"/>
          <p:cNvSpPr>
            <a:spLocks noGrp="1" noRot="1" noChangeAspect="1"/>
          </p:cNvSpPr>
          <p:nvPr>
            <p:ph type="sldImg" idx="2"/>
          </p:nvPr>
        </p:nvSpPr>
        <p:spPr>
          <a:xfrm>
            <a:off x="717550" y="1162050"/>
            <a:ext cx="5575300" cy="3136900"/>
          </a:xfrm>
          <a:prstGeom prst="rect">
            <a:avLst/>
          </a:prstGeom>
          <a:noFill/>
          <a:ln w="12700">
            <a:solidFill>
              <a:prstClr val="black"/>
            </a:solidFill>
          </a:ln>
        </p:spPr>
        <p:txBody>
          <a:bodyPr vert="horz" lIns="93177" tIns="46589" rIns="93177" bIns="46589" rtlCol="0" anchor="ctr"/>
          <a:lstStyle/>
          <a:p>
            <a:endParaRPr lang="en-US"/>
          </a:p>
        </p:txBody>
      </p:sp>
      <p:sp>
        <p:nvSpPr>
          <p:cNvPr id="5" name="Notes Placeholder 4"/>
          <p:cNvSpPr>
            <a:spLocks noGrp="1"/>
          </p:cNvSpPr>
          <p:nvPr>
            <p:ph type="body" sz="quarter" idx="3"/>
          </p:nvPr>
        </p:nvSpPr>
        <p:spPr>
          <a:xfrm>
            <a:off x="701040" y="4473892"/>
            <a:ext cx="5608320" cy="3660458"/>
          </a:xfrm>
          <a:prstGeom prst="rect">
            <a:avLst/>
          </a:prstGeom>
        </p:spPr>
        <p:txBody>
          <a:bodyPr vert="horz" lIns="93177" tIns="46589" rIns="93177" bIns="46589"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829967"/>
            <a:ext cx="3037840" cy="466433"/>
          </a:xfrm>
          <a:prstGeom prst="rect">
            <a:avLst/>
          </a:prstGeom>
        </p:spPr>
        <p:txBody>
          <a:bodyPr vert="horz" lIns="93177" tIns="46589" rIns="93177" bIns="46589" rtlCol="0" anchor="b"/>
          <a:lstStyle>
            <a:lvl1pPr algn="l">
              <a:defRPr sz="1200"/>
            </a:lvl1pPr>
          </a:lstStyle>
          <a:p>
            <a:endParaRPr lang="en-US"/>
          </a:p>
        </p:txBody>
      </p:sp>
      <p:sp>
        <p:nvSpPr>
          <p:cNvPr id="7" name="Slide Number Placeholder 6"/>
          <p:cNvSpPr>
            <a:spLocks noGrp="1"/>
          </p:cNvSpPr>
          <p:nvPr>
            <p:ph type="sldNum" sz="quarter" idx="5"/>
          </p:nvPr>
        </p:nvSpPr>
        <p:spPr>
          <a:xfrm>
            <a:off x="3970938" y="8829967"/>
            <a:ext cx="3037840" cy="466433"/>
          </a:xfrm>
          <a:prstGeom prst="rect">
            <a:avLst/>
          </a:prstGeom>
        </p:spPr>
        <p:txBody>
          <a:bodyPr vert="horz" lIns="93177" tIns="46589" rIns="93177" bIns="46589" rtlCol="0" anchor="b"/>
          <a:lstStyle>
            <a:lvl1pPr algn="r">
              <a:defRPr sz="1200"/>
            </a:lvl1pPr>
          </a:lstStyle>
          <a:p>
            <a:fld id="{1C4E6E67-AE30-45E8-85CA-D6EB7A0719BA}" type="slidenum">
              <a:rPr lang="en-US" smtClean="0"/>
              <a:t>‹#›</a:t>
            </a:fld>
            <a:endParaRPr lang="en-US"/>
          </a:p>
        </p:txBody>
      </p:sp>
    </p:spTree>
    <p:extLst>
      <p:ext uri="{BB962C8B-B14F-4D97-AF65-F5344CB8AC3E}">
        <p14:creationId xmlns:p14="http://schemas.microsoft.com/office/powerpoint/2010/main" val="379526940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Slide Image Placeholder 1">
            <a:extLst>
              <a:ext uri="{FF2B5EF4-FFF2-40B4-BE49-F238E27FC236}">
                <a16:creationId xmlns:a16="http://schemas.microsoft.com/office/drawing/2014/main" id="{94747678-F0CF-4534-8543-064B572A9B22}"/>
              </a:ext>
            </a:extLst>
          </p:cNvPr>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 name="Notes Placeholder 2">
            <a:extLst>
              <a:ext uri="{FF2B5EF4-FFF2-40B4-BE49-F238E27FC236}">
                <a16:creationId xmlns:a16="http://schemas.microsoft.com/office/drawing/2014/main" id="{9B94802B-7CDB-44A5-B053-9B4E5A932119}"/>
              </a:ext>
            </a:extLst>
          </p:cNvPr>
          <p:cNvSpPr>
            <a:spLocks noGrp="1"/>
          </p:cNvSpPr>
          <p:nvPr>
            <p:ph type="body" idx="1"/>
          </p:nvPr>
        </p:nvSpPr>
        <p:spPr/>
        <p:txBody>
          <a:bodyPr/>
          <a:lstStyle/>
          <a:p>
            <a:pPr>
              <a:defRPr/>
            </a:pPr>
            <a:r>
              <a:rPr lang="en-US" b="1" dirty="0"/>
              <a:t>Gabe will introduce herself</a:t>
            </a:r>
          </a:p>
        </p:txBody>
      </p:sp>
      <p:sp>
        <p:nvSpPr>
          <p:cNvPr id="4" name="Slide Number Placeholder 3">
            <a:extLst>
              <a:ext uri="{FF2B5EF4-FFF2-40B4-BE49-F238E27FC236}">
                <a16:creationId xmlns:a16="http://schemas.microsoft.com/office/drawing/2014/main" id="{79A3452D-6BAC-445C-9011-8EE0D13DD1F2}"/>
              </a:ext>
            </a:extLst>
          </p:cNvPr>
          <p:cNvSpPr>
            <a:spLocks noGrp="1"/>
          </p:cNvSpPr>
          <p:nvPr>
            <p:ph type="sldNum" sz="quarter" idx="5"/>
          </p:nvPr>
        </p:nvSpPr>
        <p:spPr/>
        <p:txBody>
          <a:bodyPr/>
          <a:lstStyle/>
          <a:p>
            <a:pPr defTabSz="931774">
              <a:defRPr/>
            </a:pPr>
            <a:fld id="{8E0EAE64-D81E-48C5-96BB-E939EB37C939}" type="slidenum">
              <a:rPr lang="en-US">
                <a:solidFill>
                  <a:prstClr val="black"/>
                </a:solidFill>
                <a:latin typeface="Calibri"/>
              </a:rPr>
              <a:pPr defTabSz="931774">
                <a:defRPr/>
              </a:pPr>
              <a:t>1</a:t>
            </a:fld>
            <a:endParaRPr lang="en-US">
              <a:solidFill>
                <a:prstClr val="black"/>
              </a:solidFill>
              <a:latin typeface="Calibri"/>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Show Reed Timmer </a:t>
            </a:r>
            <a:r>
              <a:rPr lang="en-US" dirty="0" err="1"/>
              <a:t>Adnover</a:t>
            </a:r>
            <a:r>
              <a:rPr lang="en-US" dirty="0"/>
              <a:t> tornado footage to add interest – only 4 injuries (0 fatalities) – KS is no stranger to extreme weather.</a:t>
            </a:r>
          </a:p>
        </p:txBody>
      </p:sp>
      <p:sp>
        <p:nvSpPr>
          <p:cNvPr id="4" name="Slide Number Placeholder 3"/>
          <p:cNvSpPr>
            <a:spLocks noGrp="1"/>
          </p:cNvSpPr>
          <p:nvPr>
            <p:ph type="sldNum" sz="quarter" idx="5"/>
          </p:nvPr>
        </p:nvSpPr>
        <p:spPr/>
        <p:txBody>
          <a:bodyPr/>
          <a:lstStyle/>
          <a:p>
            <a:fld id="{1C4E6E67-AE30-45E8-85CA-D6EB7A0719BA}" type="slidenum">
              <a:rPr lang="en-US" smtClean="0"/>
              <a:t>2</a:t>
            </a:fld>
            <a:endParaRPr lang="en-US"/>
          </a:p>
        </p:txBody>
      </p:sp>
    </p:spTree>
    <p:extLst>
      <p:ext uri="{BB962C8B-B14F-4D97-AF65-F5344CB8AC3E}">
        <p14:creationId xmlns:p14="http://schemas.microsoft.com/office/powerpoint/2010/main" val="50671209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This makes this data set particularly valuable for situational awareness since you aren’t looking at old data. It also allows you to explore the circumstance of a visit which is rarely coded. Syndromic Surveillance is a pretty broad term and while I’ll be speaking primarily about healthcare services today (ESSENCE), it could also encompass purchasing patterns, search history, or social media. </a:t>
            </a:r>
          </a:p>
        </p:txBody>
      </p:sp>
      <p:sp>
        <p:nvSpPr>
          <p:cNvPr id="4" name="Slide Number Placeholder 3"/>
          <p:cNvSpPr>
            <a:spLocks noGrp="1"/>
          </p:cNvSpPr>
          <p:nvPr>
            <p:ph type="sldNum" sz="quarter" idx="5"/>
          </p:nvPr>
        </p:nvSpPr>
        <p:spPr/>
        <p:txBody>
          <a:bodyPr/>
          <a:lstStyle/>
          <a:p>
            <a:fld id="{1C4E6E67-AE30-45E8-85CA-D6EB7A0719BA}" type="slidenum">
              <a:rPr lang="en-US" smtClean="0"/>
              <a:t>3</a:t>
            </a:fld>
            <a:endParaRPr lang="en-US"/>
          </a:p>
        </p:txBody>
      </p:sp>
    </p:spTree>
    <p:extLst>
      <p:ext uri="{BB962C8B-B14F-4D97-AF65-F5344CB8AC3E}">
        <p14:creationId xmlns:p14="http://schemas.microsoft.com/office/powerpoint/2010/main" val="153227817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Initially, the tool was focused on high-level syndrome based alerts. Nationally, we wanted to know if there was a sudden influx of cases in a specific region. Thus, the primary focus was the early detection of outbreaks. Because of data sharing and governance agreements unique to each sate, those doing national level surveillance do not have access to level of detail seen at the state level unless permission is granted for a collaborative project – and this is usually limited to a specific set of syndromes. The push for more states to adopt syndromic surveillance was slow as initially states had to maintain their own local instance of Syndromic Surveillance data. Data was limited to states in the NE directly affected terrorism concerns following the anthrax letters in 2001. With the creation of the </a:t>
            </a:r>
            <a:r>
              <a:rPr lang="en-US" dirty="0" err="1"/>
              <a:t>Biosense</a:t>
            </a:r>
            <a:r>
              <a:rPr lang="en-US" dirty="0"/>
              <a:t> Platform however, states could work with hospitals to send their data directly to a central platform and meet standardized DQ requirements while maintaining ownership of their data. Coverage has gradually increased over the past decade. </a:t>
            </a:r>
          </a:p>
          <a:p>
            <a:endParaRPr lang="en-US" dirty="0"/>
          </a:p>
          <a:p>
            <a:r>
              <a:rPr lang="en-US" dirty="0"/>
              <a:t>In 2012, KDHE was awarded its first 3-year funding from the CDC. The next several years were heavily focused on increasing the volume of participating facilities. With success, 60% of hospitals were submitting data and 78% of visits were accomplished. Between 2015 and 2019, the value of syndromic surveillance only continued to grow with access to line-level detail at the state level. </a:t>
            </a:r>
          </a:p>
        </p:txBody>
      </p:sp>
      <p:sp>
        <p:nvSpPr>
          <p:cNvPr id="4" name="Slide Number Placeholder 3"/>
          <p:cNvSpPr>
            <a:spLocks noGrp="1"/>
          </p:cNvSpPr>
          <p:nvPr>
            <p:ph type="sldNum" sz="quarter" idx="10"/>
          </p:nvPr>
        </p:nvSpPr>
        <p:spPr/>
        <p:txBody>
          <a:bodyPr/>
          <a:lstStyle/>
          <a:p>
            <a:pPr defTabSz="931774">
              <a:defRPr/>
            </a:pPr>
            <a:fld id="{DC0703F6-B409-4DE3-A63C-C3110CAC087D}" type="slidenum">
              <a:rPr lang="en-US">
                <a:solidFill>
                  <a:prstClr val="black"/>
                </a:solidFill>
                <a:latin typeface="Calibri"/>
              </a:rPr>
              <a:pPr defTabSz="931774">
                <a:defRPr/>
              </a:pPr>
              <a:t>4</a:t>
            </a:fld>
            <a:endParaRPr lang="en-US">
              <a:solidFill>
                <a:prstClr val="black"/>
              </a:solidFill>
              <a:latin typeface="Calibri"/>
            </a:endParaRPr>
          </a:p>
        </p:txBody>
      </p:sp>
    </p:spTree>
    <p:extLst>
      <p:ext uri="{BB962C8B-B14F-4D97-AF65-F5344CB8AC3E}">
        <p14:creationId xmlns:p14="http://schemas.microsoft.com/office/powerpoint/2010/main" val="63233136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Use of Syndromic has expanded to many other program areas besides infectious disease since timely data allows public health to intervene more quickly. For example, during the initial COVID-19 lockdown we saw a significant decline in total ED visits. It was important to know if the pandemic was having any secondary consequences. </a:t>
            </a:r>
          </a:p>
        </p:txBody>
      </p:sp>
      <p:sp>
        <p:nvSpPr>
          <p:cNvPr id="4" name="Slide Number Placeholder 3"/>
          <p:cNvSpPr>
            <a:spLocks noGrp="1"/>
          </p:cNvSpPr>
          <p:nvPr>
            <p:ph type="sldNum" sz="quarter" idx="5"/>
          </p:nvPr>
        </p:nvSpPr>
        <p:spPr/>
        <p:txBody>
          <a:bodyPr/>
          <a:lstStyle/>
          <a:p>
            <a:fld id="{1C4E6E67-AE30-45E8-85CA-D6EB7A0719BA}" type="slidenum">
              <a:rPr lang="en-US" smtClean="0"/>
              <a:t>5</a:t>
            </a:fld>
            <a:endParaRPr lang="en-US"/>
          </a:p>
        </p:txBody>
      </p:sp>
    </p:spTree>
    <p:extLst>
      <p:ext uri="{BB962C8B-B14F-4D97-AF65-F5344CB8AC3E}">
        <p14:creationId xmlns:p14="http://schemas.microsoft.com/office/powerpoint/2010/main" val="3437655128"/>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You can see KS has pretty good coverage comparatively. You’ll notice the states who have only just begun onboarding because of the new promoting interoperability requirement. But it is safe to say, knowledge of </a:t>
            </a:r>
            <a:r>
              <a:rPr lang="en-US" dirty="0" err="1"/>
              <a:t>SyS</a:t>
            </a:r>
            <a:r>
              <a:rPr lang="en-US" dirty="0"/>
              <a:t> will be useful no matter where you end up. It’s use is only expanding to become an even bigger part of day to day health department operations.</a:t>
            </a:r>
          </a:p>
        </p:txBody>
      </p:sp>
      <p:sp>
        <p:nvSpPr>
          <p:cNvPr id="4" name="Slide Number Placeholder 3"/>
          <p:cNvSpPr>
            <a:spLocks noGrp="1"/>
          </p:cNvSpPr>
          <p:nvPr>
            <p:ph type="sldNum" sz="quarter" idx="5"/>
          </p:nvPr>
        </p:nvSpPr>
        <p:spPr/>
        <p:txBody>
          <a:bodyPr/>
          <a:lstStyle/>
          <a:p>
            <a:fld id="{1C4E6E67-AE30-45E8-85CA-D6EB7A0719BA}" type="slidenum">
              <a:rPr lang="en-US" smtClean="0"/>
              <a:t>6</a:t>
            </a:fld>
            <a:endParaRPr lang="en-US"/>
          </a:p>
        </p:txBody>
      </p:sp>
    </p:spTree>
    <p:extLst>
      <p:ext uri="{BB962C8B-B14F-4D97-AF65-F5344CB8AC3E}">
        <p14:creationId xmlns:p14="http://schemas.microsoft.com/office/powerpoint/2010/main" val="4236984092"/>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This is just an overview of how data makes it to NSSP and the tools available for analysis. Mention ESSENCE. </a:t>
            </a:r>
          </a:p>
        </p:txBody>
      </p:sp>
      <p:sp>
        <p:nvSpPr>
          <p:cNvPr id="4" name="Slide Number Placeholder 3"/>
          <p:cNvSpPr>
            <a:spLocks noGrp="1"/>
          </p:cNvSpPr>
          <p:nvPr>
            <p:ph type="sldNum" sz="quarter" idx="5"/>
          </p:nvPr>
        </p:nvSpPr>
        <p:spPr/>
        <p:txBody>
          <a:bodyPr/>
          <a:lstStyle/>
          <a:p>
            <a:fld id="{1C4E6E67-AE30-45E8-85CA-D6EB7A0719BA}" type="slidenum">
              <a:rPr lang="en-US" smtClean="0"/>
              <a:t>7</a:t>
            </a:fld>
            <a:endParaRPr lang="en-US"/>
          </a:p>
        </p:txBody>
      </p:sp>
    </p:spTree>
    <p:extLst>
      <p:ext uri="{BB962C8B-B14F-4D97-AF65-F5344CB8AC3E}">
        <p14:creationId xmlns:p14="http://schemas.microsoft.com/office/powerpoint/2010/main" val="254445750"/>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Most of us here probably know what disaster epidemiology is but it always important to revisit our goals. More specific information about disaster impact can help inform preparedness and response activities in the following important ways.</a:t>
            </a:r>
          </a:p>
        </p:txBody>
      </p:sp>
      <p:sp>
        <p:nvSpPr>
          <p:cNvPr id="4" name="Slide Number Placeholder 3"/>
          <p:cNvSpPr>
            <a:spLocks noGrp="1"/>
          </p:cNvSpPr>
          <p:nvPr>
            <p:ph type="sldNum" sz="quarter" idx="5"/>
          </p:nvPr>
        </p:nvSpPr>
        <p:spPr/>
        <p:txBody>
          <a:bodyPr/>
          <a:lstStyle/>
          <a:p>
            <a:fld id="{1C4E6E67-AE30-45E8-85CA-D6EB7A0719BA}" type="slidenum">
              <a:rPr lang="en-US" smtClean="0"/>
              <a:t>8</a:t>
            </a:fld>
            <a:endParaRPr lang="en-US"/>
          </a:p>
        </p:txBody>
      </p:sp>
    </p:spTree>
    <p:extLst>
      <p:ext uri="{BB962C8B-B14F-4D97-AF65-F5344CB8AC3E}">
        <p14:creationId xmlns:p14="http://schemas.microsoft.com/office/powerpoint/2010/main" val="32986768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This has unfortunately not improved with ICD-10 – maybe because events like these cause more indirect injuries.</a:t>
            </a:r>
          </a:p>
        </p:txBody>
      </p:sp>
      <p:sp>
        <p:nvSpPr>
          <p:cNvPr id="4" name="Slide Number Placeholder 3"/>
          <p:cNvSpPr>
            <a:spLocks noGrp="1"/>
          </p:cNvSpPr>
          <p:nvPr>
            <p:ph type="sldNum" sz="quarter" idx="5"/>
          </p:nvPr>
        </p:nvSpPr>
        <p:spPr/>
        <p:txBody>
          <a:bodyPr/>
          <a:lstStyle/>
          <a:p>
            <a:fld id="{1C4E6E67-AE30-45E8-85CA-D6EB7A0719BA}" type="slidenum">
              <a:rPr lang="en-US" smtClean="0"/>
              <a:t>9</a:t>
            </a:fld>
            <a:endParaRPr lang="en-US" dirty="0"/>
          </a:p>
        </p:txBody>
      </p:sp>
    </p:spTree>
    <p:extLst>
      <p:ext uri="{BB962C8B-B14F-4D97-AF65-F5344CB8AC3E}">
        <p14:creationId xmlns:p14="http://schemas.microsoft.com/office/powerpoint/2010/main" val="1336205520"/>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Show EPHT site – these things can also be monitored over time to see if health impacts related to climate are increasing. These are examples of items in our social media toolkit. Mention Chemical spills and VBDs.</a:t>
            </a:r>
          </a:p>
        </p:txBody>
      </p:sp>
      <p:sp>
        <p:nvSpPr>
          <p:cNvPr id="4" name="Slide Number Placeholder 3"/>
          <p:cNvSpPr>
            <a:spLocks noGrp="1"/>
          </p:cNvSpPr>
          <p:nvPr>
            <p:ph type="sldNum" sz="quarter" idx="5"/>
          </p:nvPr>
        </p:nvSpPr>
        <p:spPr/>
        <p:txBody>
          <a:bodyPr/>
          <a:lstStyle/>
          <a:p>
            <a:fld id="{1C4E6E67-AE30-45E8-85CA-D6EB7A0719BA}" type="slidenum">
              <a:rPr lang="en-US" smtClean="0"/>
              <a:t>10</a:t>
            </a:fld>
            <a:endParaRPr lang="en-US" dirty="0"/>
          </a:p>
        </p:txBody>
      </p:sp>
    </p:spTree>
    <p:extLst>
      <p:ext uri="{BB962C8B-B14F-4D97-AF65-F5344CB8AC3E}">
        <p14:creationId xmlns:p14="http://schemas.microsoft.com/office/powerpoint/2010/main" val="49664695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At KDHE, something we do is have a bimonthly extreme weather events workgroup. We are no stranger to extreme weather so this helps us prepare for what is coming and put together the aforementioned materials. At the meetings we discuss vulnerable populations, trends, forecasts, and more. </a:t>
            </a:r>
          </a:p>
        </p:txBody>
      </p:sp>
      <p:sp>
        <p:nvSpPr>
          <p:cNvPr id="4" name="Slide Number Placeholder 3"/>
          <p:cNvSpPr>
            <a:spLocks noGrp="1"/>
          </p:cNvSpPr>
          <p:nvPr>
            <p:ph type="sldNum" sz="quarter" idx="5"/>
          </p:nvPr>
        </p:nvSpPr>
        <p:spPr/>
        <p:txBody>
          <a:bodyPr/>
          <a:lstStyle/>
          <a:p>
            <a:fld id="{1C4E6E67-AE30-45E8-85CA-D6EB7A0719BA}" type="slidenum">
              <a:rPr lang="en-US" smtClean="0"/>
              <a:t>11</a:t>
            </a:fld>
            <a:endParaRPr lang="en-US" dirty="0"/>
          </a:p>
        </p:txBody>
      </p:sp>
    </p:spTree>
    <p:extLst>
      <p:ext uri="{BB962C8B-B14F-4D97-AF65-F5344CB8AC3E}">
        <p14:creationId xmlns:p14="http://schemas.microsoft.com/office/powerpoint/2010/main" val="2783491919"/>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You can see the big spike in cold related illness during the polar vortex last year. There was double the amount of visits we would normally see – and much more than we have seen in a long time. Less obvious, but last year also saw more visits for extreme heat. This is where Essence can be useful for tracking trends over time. It can tell a gripping story. In this way you can see if the impact was out of the ordinary. </a:t>
            </a:r>
          </a:p>
        </p:txBody>
      </p:sp>
      <p:sp>
        <p:nvSpPr>
          <p:cNvPr id="4" name="Slide Number Placeholder 3"/>
          <p:cNvSpPr>
            <a:spLocks noGrp="1"/>
          </p:cNvSpPr>
          <p:nvPr>
            <p:ph type="sldNum" sz="quarter" idx="5"/>
          </p:nvPr>
        </p:nvSpPr>
        <p:spPr/>
        <p:txBody>
          <a:bodyPr/>
          <a:lstStyle/>
          <a:p>
            <a:fld id="{1C4E6E67-AE30-45E8-85CA-D6EB7A0719BA}" type="slidenum">
              <a:rPr lang="en-US" smtClean="0"/>
              <a:t>12</a:t>
            </a:fld>
            <a:endParaRPr lang="en-US"/>
          </a:p>
        </p:txBody>
      </p:sp>
    </p:spTree>
    <p:extLst>
      <p:ext uri="{BB962C8B-B14F-4D97-AF65-F5344CB8AC3E}">
        <p14:creationId xmlns:p14="http://schemas.microsoft.com/office/powerpoint/2010/main" val="973054537"/>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In looking at the data details – we could sometimes elucidate the circumstances of heat stress. For example, we saw a few visits by postal workers this past year. This can allow for really targeted interventions. One thing Kansas Does is ask that sanctioned outdoor groups keep a heat stress emergency plan and revisit it yearly. Mention new definitions, might even include occupation categories when we get that data. </a:t>
            </a:r>
          </a:p>
        </p:txBody>
      </p:sp>
      <p:sp>
        <p:nvSpPr>
          <p:cNvPr id="4" name="Slide Number Placeholder 3"/>
          <p:cNvSpPr>
            <a:spLocks noGrp="1"/>
          </p:cNvSpPr>
          <p:nvPr>
            <p:ph type="sldNum" sz="quarter" idx="5"/>
          </p:nvPr>
        </p:nvSpPr>
        <p:spPr/>
        <p:txBody>
          <a:bodyPr/>
          <a:lstStyle/>
          <a:p>
            <a:fld id="{1C4E6E67-AE30-45E8-85CA-D6EB7A0719BA}" type="slidenum">
              <a:rPr lang="en-US" smtClean="0"/>
              <a:t>13</a:t>
            </a:fld>
            <a:endParaRPr lang="en-US"/>
          </a:p>
        </p:txBody>
      </p:sp>
    </p:spTree>
    <p:extLst>
      <p:ext uri="{BB962C8B-B14F-4D97-AF65-F5344CB8AC3E}">
        <p14:creationId xmlns:p14="http://schemas.microsoft.com/office/powerpoint/2010/main" val="2235041106"/>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You can see in the graphs on your lefts, that peaks in asthma ED visits tend to follow lower air quality. Our burning season is usually March to May and we usually put out warnings for those with lung conditions during this time, explaining why burning is necessary and how to keep safe.</a:t>
            </a:r>
          </a:p>
        </p:txBody>
      </p:sp>
      <p:sp>
        <p:nvSpPr>
          <p:cNvPr id="4" name="Slide Number Placeholder 3"/>
          <p:cNvSpPr>
            <a:spLocks noGrp="1"/>
          </p:cNvSpPr>
          <p:nvPr>
            <p:ph type="sldNum" sz="quarter" idx="5"/>
          </p:nvPr>
        </p:nvSpPr>
        <p:spPr/>
        <p:txBody>
          <a:bodyPr/>
          <a:lstStyle/>
          <a:p>
            <a:fld id="{1C4E6E67-AE30-45E8-85CA-D6EB7A0719BA}" type="slidenum">
              <a:rPr lang="en-US" smtClean="0"/>
              <a:t>14</a:t>
            </a:fld>
            <a:endParaRPr lang="en-US"/>
          </a:p>
        </p:txBody>
      </p:sp>
    </p:spTree>
    <p:extLst>
      <p:ext uri="{BB962C8B-B14F-4D97-AF65-F5344CB8AC3E}">
        <p14:creationId xmlns:p14="http://schemas.microsoft.com/office/powerpoint/2010/main" val="1036006134"/>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Last December we had a particularly unusual conglomeration of weather events that led to activation of our state EOC. I was able  to provide these numbers for the response effort. This was at the same time we were seeing a rapid rise in COVID-19 cases – making any stress on the healthcare system </a:t>
            </a:r>
            <a:r>
              <a:rPr lang="en-US" dirty="0" err="1"/>
              <a:t>unwleocme</a:t>
            </a:r>
            <a:r>
              <a:rPr lang="en-US" dirty="0"/>
              <a:t>. Wind related injuries included debris to the eyes, wind blowing doors shut on body parts. The wind was even so strong as to blow some people off their porches. We even wondered if </a:t>
            </a:r>
            <a:r>
              <a:rPr lang="en-US" dirty="0" err="1"/>
              <a:t>tha</a:t>
            </a:r>
            <a:r>
              <a:rPr lang="en-US" dirty="0"/>
              <a:t> inhalation of dust and smoke might make people more </a:t>
            </a:r>
            <a:r>
              <a:rPr lang="en-US" dirty="0" err="1"/>
              <a:t>succeptible</a:t>
            </a:r>
            <a:r>
              <a:rPr lang="en-US" dirty="0"/>
              <a:t> to COVID-19. </a:t>
            </a:r>
          </a:p>
        </p:txBody>
      </p:sp>
      <p:sp>
        <p:nvSpPr>
          <p:cNvPr id="4" name="Slide Number Placeholder 3"/>
          <p:cNvSpPr>
            <a:spLocks noGrp="1"/>
          </p:cNvSpPr>
          <p:nvPr>
            <p:ph type="sldNum" sz="quarter" idx="5"/>
          </p:nvPr>
        </p:nvSpPr>
        <p:spPr/>
        <p:txBody>
          <a:bodyPr/>
          <a:lstStyle/>
          <a:p>
            <a:fld id="{1C4E6E67-AE30-45E8-85CA-D6EB7A0719BA}" type="slidenum">
              <a:rPr lang="en-US" smtClean="0"/>
              <a:t>15</a:t>
            </a:fld>
            <a:endParaRPr lang="en-US"/>
          </a:p>
        </p:txBody>
      </p:sp>
    </p:spTree>
    <p:extLst>
      <p:ext uri="{BB962C8B-B14F-4D97-AF65-F5344CB8AC3E}">
        <p14:creationId xmlns:p14="http://schemas.microsoft.com/office/powerpoint/2010/main" val="2729636835"/>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Will show the extreme weather events tab on ESSENCE.  Power outage query is one I developed more recently – thinking of all the different ways to say the power went off. I’ve discovered some interesting things with it. For that particular Dec. 15</a:t>
            </a:r>
            <a:r>
              <a:rPr lang="en-US" baseline="30000" dirty="0"/>
              <a:t>th</a:t>
            </a:r>
            <a:r>
              <a:rPr lang="en-US" dirty="0"/>
              <a:t> event I saw all of these. This is a reminder that ESSENCE data can contribute greatly to situational awareness and risk messaging. Free-text queries are obviously useful but can be very tricky to build. The snow and ice query was a particularly tricky one – had to exclude injuries being iced, feeling like ice, or mention of snow globes. Many words also contain ice like police or voice. I was able to get a pretty good KS definition for this. </a:t>
            </a:r>
          </a:p>
        </p:txBody>
      </p:sp>
      <p:sp>
        <p:nvSpPr>
          <p:cNvPr id="4" name="Slide Number Placeholder 3"/>
          <p:cNvSpPr>
            <a:spLocks noGrp="1"/>
          </p:cNvSpPr>
          <p:nvPr>
            <p:ph type="sldNum" sz="quarter" idx="5"/>
          </p:nvPr>
        </p:nvSpPr>
        <p:spPr/>
        <p:txBody>
          <a:bodyPr/>
          <a:lstStyle/>
          <a:p>
            <a:fld id="{1C4E6E67-AE30-45E8-85CA-D6EB7A0719BA}" type="slidenum">
              <a:rPr lang="en-US" smtClean="0"/>
              <a:t>16</a:t>
            </a:fld>
            <a:endParaRPr lang="en-US"/>
          </a:p>
        </p:txBody>
      </p:sp>
    </p:spTree>
    <p:extLst>
      <p:ext uri="{BB962C8B-B14F-4D97-AF65-F5344CB8AC3E}">
        <p14:creationId xmlns:p14="http://schemas.microsoft.com/office/powerpoint/2010/main" val="385217548"/>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Mention Atchison chemical spill. In a way, monitoring social media can be a form of syndromic surveillance. I think it is a good idea to incorporate </a:t>
            </a:r>
            <a:r>
              <a:rPr lang="en-US" dirty="0" err="1"/>
              <a:t>SyS</a:t>
            </a:r>
            <a:r>
              <a:rPr lang="en-US" dirty="0"/>
              <a:t> as an integral part of emergency response activities, especially at the state level. </a:t>
            </a:r>
          </a:p>
        </p:txBody>
      </p:sp>
      <p:sp>
        <p:nvSpPr>
          <p:cNvPr id="4" name="Slide Number Placeholder 3"/>
          <p:cNvSpPr>
            <a:spLocks noGrp="1"/>
          </p:cNvSpPr>
          <p:nvPr>
            <p:ph type="sldNum" sz="quarter" idx="5"/>
          </p:nvPr>
        </p:nvSpPr>
        <p:spPr/>
        <p:txBody>
          <a:bodyPr/>
          <a:lstStyle/>
          <a:p>
            <a:fld id="{1C4E6E67-AE30-45E8-85CA-D6EB7A0719BA}" type="slidenum">
              <a:rPr lang="en-US" smtClean="0"/>
              <a:t>17</a:t>
            </a:fld>
            <a:endParaRPr lang="en-US"/>
          </a:p>
        </p:txBody>
      </p:sp>
    </p:spTree>
    <p:extLst>
      <p:ext uri="{BB962C8B-B14F-4D97-AF65-F5344CB8AC3E}">
        <p14:creationId xmlns:p14="http://schemas.microsoft.com/office/powerpoint/2010/main" val="3643604880"/>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This chart is an example of the matrix usually used to rank a jurisdiction’s hazard. As you can imagine – while these risk assessments are supposed to be evidence based –analysis can be flawed due to limited data sources or the trap of using only recent events to assess likelihood. Metrics can be vague and anecdotal or rely on other jurisdictions. Recently, even more things go into the risk assessment including resources strain which has obviously been a big hinderance to COVID-19 response. Mitigation can also reduce risk – and this is a metric which has been explored more lately. For example a tornado will have greater consequence in a place without sirens/basements. A polar vortex will have greater consequence in Texas where there is not as great an understanding of cold weather hazards or how to prepare. </a:t>
            </a:r>
          </a:p>
        </p:txBody>
      </p:sp>
      <p:sp>
        <p:nvSpPr>
          <p:cNvPr id="4" name="Slide Number Placeholder 3"/>
          <p:cNvSpPr>
            <a:spLocks noGrp="1"/>
          </p:cNvSpPr>
          <p:nvPr>
            <p:ph type="sldNum" sz="quarter" idx="5"/>
          </p:nvPr>
        </p:nvSpPr>
        <p:spPr/>
        <p:txBody>
          <a:bodyPr/>
          <a:lstStyle/>
          <a:p>
            <a:fld id="{1C4E6E67-AE30-45E8-85CA-D6EB7A0719BA}" type="slidenum">
              <a:rPr lang="en-US" smtClean="0"/>
              <a:t>18</a:t>
            </a:fld>
            <a:endParaRPr lang="en-US"/>
          </a:p>
        </p:txBody>
      </p:sp>
    </p:spTree>
    <p:extLst>
      <p:ext uri="{BB962C8B-B14F-4D97-AF65-F5344CB8AC3E}">
        <p14:creationId xmlns:p14="http://schemas.microsoft.com/office/powerpoint/2010/main" val="3107220509"/>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As we discussed earlier, traditional data sources for morbidity can be flawed. Kansas recognized the potential of </a:t>
            </a:r>
            <a:r>
              <a:rPr lang="en-US" dirty="0" err="1"/>
              <a:t>SyS</a:t>
            </a:r>
            <a:r>
              <a:rPr lang="en-US" dirty="0"/>
              <a:t> to fill this void. </a:t>
            </a:r>
          </a:p>
        </p:txBody>
      </p:sp>
      <p:sp>
        <p:nvSpPr>
          <p:cNvPr id="4" name="Slide Number Placeholder 3"/>
          <p:cNvSpPr>
            <a:spLocks noGrp="1"/>
          </p:cNvSpPr>
          <p:nvPr>
            <p:ph type="sldNum" sz="quarter" idx="5"/>
          </p:nvPr>
        </p:nvSpPr>
        <p:spPr/>
        <p:txBody>
          <a:bodyPr/>
          <a:lstStyle/>
          <a:p>
            <a:fld id="{1C4E6E67-AE30-45E8-85CA-D6EB7A0719BA}" type="slidenum">
              <a:rPr lang="en-US" smtClean="0"/>
              <a:t>19</a:t>
            </a:fld>
            <a:endParaRPr lang="en-US"/>
          </a:p>
        </p:txBody>
      </p:sp>
    </p:spTree>
    <p:extLst>
      <p:ext uri="{BB962C8B-B14F-4D97-AF65-F5344CB8AC3E}">
        <p14:creationId xmlns:p14="http://schemas.microsoft.com/office/powerpoint/2010/main" val="3906028136"/>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You can see here that not only was diagnosis code missing indirect injuries which is more expected, it was also missing indirect injuries. A direct injury might be someone trapped in flood water for instance whereas mold exposure following a flood or a snake bite would be an indirect consequence. This data also showed that in terms of indirect injury we were greatly underestimating winter weather. </a:t>
            </a:r>
          </a:p>
        </p:txBody>
      </p:sp>
      <p:sp>
        <p:nvSpPr>
          <p:cNvPr id="4" name="Slide Number Placeholder 3"/>
          <p:cNvSpPr>
            <a:spLocks noGrp="1"/>
          </p:cNvSpPr>
          <p:nvPr>
            <p:ph type="sldNum" sz="quarter" idx="5"/>
          </p:nvPr>
        </p:nvSpPr>
        <p:spPr/>
        <p:txBody>
          <a:bodyPr/>
          <a:lstStyle/>
          <a:p>
            <a:fld id="{1C4E6E67-AE30-45E8-85CA-D6EB7A0719BA}" type="slidenum">
              <a:rPr lang="en-US" smtClean="0"/>
              <a:t>20</a:t>
            </a:fld>
            <a:endParaRPr lang="en-US"/>
          </a:p>
        </p:txBody>
      </p:sp>
    </p:spTree>
    <p:extLst>
      <p:ext uri="{BB962C8B-B14F-4D97-AF65-F5344CB8AC3E}">
        <p14:creationId xmlns:p14="http://schemas.microsoft.com/office/powerpoint/2010/main" val="3204975136"/>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By analyzing the free-text we are able to really see each of the individual hazards associated with extreme weather events. Listing this information in the JRA can be helpful as Kansas prepares to respond to future events. Some of these things, we have heard of anecdotally and we confirmed. To do this we had a student review line level data and bin the data into different categories.</a:t>
            </a:r>
          </a:p>
        </p:txBody>
      </p:sp>
      <p:sp>
        <p:nvSpPr>
          <p:cNvPr id="4" name="Slide Number Placeholder 3"/>
          <p:cNvSpPr>
            <a:spLocks noGrp="1"/>
          </p:cNvSpPr>
          <p:nvPr>
            <p:ph type="sldNum" sz="quarter" idx="5"/>
          </p:nvPr>
        </p:nvSpPr>
        <p:spPr/>
        <p:txBody>
          <a:bodyPr/>
          <a:lstStyle/>
          <a:p>
            <a:fld id="{1C4E6E67-AE30-45E8-85CA-D6EB7A0719BA}" type="slidenum">
              <a:rPr lang="en-US" smtClean="0"/>
              <a:t>21</a:t>
            </a:fld>
            <a:endParaRPr lang="en-US"/>
          </a:p>
        </p:txBody>
      </p:sp>
    </p:spTree>
    <p:extLst>
      <p:ext uri="{BB962C8B-B14F-4D97-AF65-F5344CB8AC3E}">
        <p14:creationId xmlns:p14="http://schemas.microsoft.com/office/powerpoint/2010/main" val="1733761724"/>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1C4E6E67-AE30-45E8-85CA-D6EB7A0719BA}" type="slidenum">
              <a:rPr lang="en-US" smtClean="0"/>
              <a:t>22</a:t>
            </a:fld>
            <a:endParaRPr lang="en-US"/>
          </a:p>
        </p:txBody>
      </p:sp>
    </p:spTree>
    <p:extLst>
      <p:ext uri="{BB962C8B-B14F-4D97-AF65-F5344CB8AC3E}">
        <p14:creationId xmlns:p14="http://schemas.microsoft.com/office/powerpoint/2010/main" val="628471956"/>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Disability definitions will include mobility, hearing and visually impaired, developmental delay, etc. Other vulnerable populations include homeless (there is a definition for this), poverty, and those living alone or in group homes.</a:t>
            </a:r>
          </a:p>
        </p:txBody>
      </p:sp>
      <p:sp>
        <p:nvSpPr>
          <p:cNvPr id="4" name="Slide Number Placeholder 3"/>
          <p:cNvSpPr>
            <a:spLocks noGrp="1"/>
          </p:cNvSpPr>
          <p:nvPr>
            <p:ph type="sldNum" sz="quarter" idx="5"/>
          </p:nvPr>
        </p:nvSpPr>
        <p:spPr/>
        <p:txBody>
          <a:bodyPr/>
          <a:lstStyle/>
          <a:p>
            <a:fld id="{1C4E6E67-AE30-45E8-85CA-D6EB7A0719BA}" type="slidenum">
              <a:rPr lang="en-US" smtClean="0"/>
              <a:t>23</a:t>
            </a:fld>
            <a:endParaRPr lang="en-US"/>
          </a:p>
        </p:txBody>
      </p:sp>
    </p:spTree>
    <p:extLst>
      <p:ext uri="{BB962C8B-B14F-4D97-AF65-F5344CB8AC3E}">
        <p14:creationId xmlns:p14="http://schemas.microsoft.com/office/powerpoint/2010/main" val="1013530981"/>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1C4E6E67-AE30-45E8-85CA-D6EB7A0719BA}" type="slidenum">
              <a:rPr lang="en-US" smtClean="0"/>
              <a:t>24</a:t>
            </a:fld>
            <a:endParaRPr lang="en-US"/>
          </a:p>
        </p:txBody>
      </p:sp>
    </p:spTree>
    <p:extLst>
      <p:ext uri="{BB962C8B-B14F-4D97-AF65-F5344CB8AC3E}">
        <p14:creationId xmlns:p14="http://schemas.microsoft.com/office/powerpoint/2010/main" val="4158852967"/>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1C4E6E67-AE30-45E8-85CA-D6EB7A0719BA}" type="slidenum">
              <a:rPr lang="en-US" smtClean="0"/>
              <a:t>25</a:t>
            </a:fld>
            <a:endParaRPr lang="en-US"/>
          </a:p>
        </p:txBody>
      </p:sp>
    </p:spTree>
    <p:extLst>
      <p:ext uri="{BB962C8B-B14F-4D97-AF65-F5344CB8AC3E}">
        <p14:creationId xmlns:p14="http://schemas.microsoft.com/office/powerpoint/2010/main" val="2909436014"/>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2.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1297B322-426F-4A14-8A62-53F67AD47B13}"/>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900238" y="0"/>
            <a:ext cx="10291764" cy="6858000"/>
          </a:xfrm>
          <a:prstGeom prst="rect">
            <a:avLst/>
          </a:prstGeom>
        </p:spPr>
      </p:pic>
      <p:sp>
        <p:nvSpPr>
          <p:cNvPr id="3" name="Rectangle 2">
            <a:extLst>
              <a:ext uri="{FF2B5EF4-FFF2-40B4-BE49-F238E27FC236}">
                <a16:creationId xmlns:a16="http://schemas.microsoft.com/office/drawing/2014/main" id="{2871F8F9-C3AF-40DB-8D22-4A14ED453CFF}"/>
              </a:ext>
            </a:extLst>
          </p:cNvPr>
          <p:cNvSpPr/>
          <p:nvPr userDrawn="1"/>
        </p:nvSpPr>
        <p:spPr>
          <a:xfrm rot="5400000">
            <a:off x="-2476500" y="2476500"/>
            <a:ext cx="6858000" cy="1905000"/>
          </a:xfrm>
          <a:prstGeom prst="rect">
            <a:avLst/>
          </a:prstGeom>
          <a:solidFill>
            <a:srgbClr val="2F5597"/>
          </a:solidFill>
          <a:ln>
            <a:noFill/>
          </a:ln>
          <a:effectLst>
            <a:outerShdw blurRad="50800" dist="38100" algn="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p>
        </p:txBody>
      </p:sp>
      <p:pic>
        <p:nvPicPr>
          <p:cNvPr id="5" name="Picture 5">
            <a:extLst>
              <a:ext uri="{FF2B5EF4-FFF2-40B4-BE49-F238E27FC236}">
                <a16:creationId xmlns:a16="http://schemas.microsoft.com/office/drawing/2014/main" id="{852E0D37-F977-420A-BD1A-912B988834E5}"/>
              </a:ext>
            </a:extLst>
          </p:cNvPr>
          <p:cNvPicPr>
            <a:picLocks noChangeAspect="1" noChangeArrowheads="1"/>
          </p:cNvPicPr>
          <p:nvPr userDrawn="1"/>
        </p:nvPicPr>
        <p:blipFill>
          <a:blip r:embed="rId3">
            <a:extLst>
              <a:ext uri="{28A0092B-C50C-407E-A947-70E740481C1C}">
                <a14:useLocalDpi xmlns:a14="http://schemas.microsoft.com/office/drawing/2010/main" val="0"/>
              </a:ext>
            </a:extLst>
          </a:blip>
          <a:srcRect/>
          <a:stretch>
            <a:fillRect/>
          </a:stretch>
        </p:blipFill>
        <p:spPr bwMode="auto">
          <a:xfrm>
            <a:off x="163513" y="5111750"/>
            <a:ext cx="1577975" cy="11509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 name="Rectangle 5">
            <a:extLst>
              <a:ext uri="{FF2B5EF4-FFF2-40B4-BE49-F238E27FC236}">
                <a16:creationId xmlns:a16="http://schemas.microsoft.com/office/drawing/2014/main" id="{6AF83ADA-E232-4B00-934A-C04BDC4C61E2}"/>
              </a:ext>
            </a:extLst>
          </p:cNvPr>
          <p:cNvSpPr/>
          <p:nvPr userDrawn="1"/>
        </p:nvSpPr>
        <p:spPr>
          <a:xfrm flipV="1">
            <a:off x="1900238" y="5029200"/>
            <a:ext cx="10291762" cy="1401763"/>
          </a:xfrm>
          <a:prstGeom prst="rect">
            <a:avLst/>
          </a:prstGeom>
          <a:solidFill>
            <a:srgbClr val="BCA493">
              <a:alpha val="72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16" name="Text Placeholder 8"/>
          <p:cNvSpPr>
            <a:spLocks noGrp="1"/>
          </p:cNvSpPr>
          <p:nvPr>
            <p:ph type="body" sz="quarter" idx="13"/>
          </p:nvPr>
        </p:nvSpPr>
        <p:spPr>
          <a:xfrm>
            <a:off x="1905000" y="5192446"/>
            <a:ext cx="10287002" cy="990600"/>
          </a:xfrm>
          <a:prstGeom prst="rect">
            <a:avLst/>
          </a:prstGeom>
        </p:spPr>
        <p:txBody>
          <a:bodyPr>
            <a:normAutofit/>
          </a:bodyPr>
          <a:lstStyle>
            <a:lvl1pPr marL="0" indent="0" algn="ctr">
              <a:buNone/>
              <a:defRPr sz="4000">
                <a:solidFill>
                  <a:schemeClr val="bg1"/>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defRPr>
            </a:lvl1pPr>
            <a:lvl2pPr marL="342900" indent="0" algn="ctr">
              <a:buNone/>
              <a:defRPr sz="2900">
                <a:solidFill>
                  <a:schemeClr val="bg1"/>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defRPr>
            </a:lvl2pPr>
            <a:lvl3pPr algn="ctr">
              <a:defRPr>
                <a:solidFill>
                  <a:schemeClr val="bg1"/>
                </a:solidFill>
              </a:defRPr>
            </a:lvl3pPr>
            <a:lvl4pPr algn="ctr">
              <a:defRPr>
                <a:solidFill>
                  <a:schemeClr val="bg1"/>
                </a:solidFill>
              </a:defRPr>
            </a:lvl4pPr>
            <a:lvl5pPr algn="ctr">
              <a:defRPr>
                <a:solidFill>
                  <a:schemeClr val="bg1"/>
                </a:solidFill>
              </a:defRPr>
            </a:lvl5pPr>
          </a:lstStyle>
          <a:p>
            <a:pPr lvl="0"/>
            <a:r>
              <a:rPr lang="en-US" dirty="0"/>
              <a:t>Edit Master text styles</a:t>
            </a:r>
          </a:p>
          <a:p>
            <a:pPr lvl="1"/>
            <a:r>
              <a:rPr lang="en-US" dirty="0"/>
              <a:t>Second level</a:t>
            </a:r>
          </a:p>
        </p:txBody>
      </p:sp>
    </p:spTree>
    <p:extLst>
      <p:ext uri="{BB962C8B-B14F-4D97-AF65-F5344CB8AC3E}">
        <p14:creationId xmlns:p14="http://schemas.microsoft.com/office/powerpoint/2010/main" val="42384125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79114A64-4411-4AF0-AA6B-15A97BE1E692}"/>
              </a:ext>
            </a:extLst>
          </p:cNvPr>
          <p:cNvSpPr/>
          <p:nvPr userDrawn="1"/>
        </p:nvSpPr>
        <p:spPr>
          <a:xfrm>
            <a:off x="0" y="-9525"/>
            <a:ext cx="12192000" cy="941388"/>
          </a:xfrm>
          <a:prstGeom prst="rect">
            <a:avLst/>
          </a:prstGeom>
          <a:solidFill>
            <a:srgbClr val="2F5597"/>
          </a:solidFill>
          <a:ln>
            <a:noFill/>
          </a:ln>
          <a:effectLst>
            <a:outerShdw blurRad="50800" dist="381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p>
        </p:txBody>
      </p:sp>
      <p:sp>
        <p:nvSpPr>
          <p:cNvPr id="5" name="Rectangle 4">
            <a:extLst>
              <a:ext uri="{FF2B5EF4-FFF2-40B4-BE49-F238E27FC236}">
                <a16:creationId xmlns:a16="http://schemas.microsoft.com/office/drawing/2014/main" id="{D788481B-0048-4E23-9BE2-7C8E93633459}"/>
              </a:ext>
            </a:extLst>
          </p:cNvPr>
          <p:cNvSpPr/>
          <p:nvPr userDrawn="1"/>
        </p:nvSpPr>
        <p:spPr>
          <a:xfrm>
            <a:off x="0" y="6529388"/>
            <a:ext cx="12192000" cy="334962"/>
          </a:xfrm>
          <a:prstGeom prst="rect">
            <a:avLst/>
          </a:prstGeom>
          <a:solidFill>
            <a:srgbClr val="2F5597"/>
          </a:solidFill>
          <a:ln>
            <a:noFill/>
          </a:ln>
          <a:effectLst>
            <a:outerShdw blurRad="50800" dist="38100" dir="16200000"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p>
        </p:txBody>
      </p:sp>
      <p:sp>
        <p:nvSpPr>
          <p:cNvPr id="6" name="TextBox 5">
            <a:extLst>
              <a:ext uri="{FF2B5EF4-FFF2-40B4-BE49-F238E27FC236}">
                <a16:creationId xmlns:a16="http://schemas.microsoft.com/office/drawing/2014/main" id="{9A5614CC-1CAA-4293-8114-95891089FFF1}"/>
              </a:ext>
            </a:extLst>
          </p:cNvPr>
          <p:cNvSpPr txBox="1">
            <a:spLocks noChangeArrowheads="1"/>
          </p:cNvSpPr>
          <p:nvPr userDrawn="1"/>
        </p:nvSpPr>
        <p:spPr bwMode="auto">
          <a:xfrm>
            <a:off x="2857500" y="6472238"/>
            <a:ext cx="6465888" cy="36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defRPr/>
            </a:pPr>
            <a:r>
              <a:rPr lang="en-US" altLang="en-US" i="1">
                <a:solidFill>
                  <a:srgbClr val="FBE5D6"/>
                </a:solidFill>
                <a:latin typeface="Times New Roman" panose="02020603050405020304" pitchFamily="18" charset="0"/>
                <a:cs typeface="Times New Roman" panose="02020603050405020304" pitchFamily="18" charset="0"/>
              </a:rPr>
              <a:t>To protect and improve the health and environment of all Kansans</a:t>
            </a:r>
          </a:p>
        </p:txBody>
      </p:sp>
      <p:pic>
        <p:nvPicPr>
          <p:cNvPr id="7" name="Picture 6">
            <a:extLst>
              <a:ext uri="{FF2B5EF4-FFF2-40B4-BE49-F238E27FC236}">
                <a16:creationId xmlns:a16="http://schemas.microsoft.com/office/drawing/2014/main" id="{2FAB7885-5F0E-4194-9A74-E6489FA206FF}"/>
              </a:ext>
            </a:extLst>
          </p:cNvPr>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169863" y="98425"/>
            <a:ext cx="1020762" cy="746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 name="Text Placeholder 10"/>
          <p:cNvSpPr>
            <a:spLocks noGrp="1"/>
          </p:cNvSpPr>
          <p:nvPr>
            <p:ph type="body" sz="quarter" idx="10"/>
          </p:nvPr>
        </p:nvSpPr>
        <p:spPr>
          <a:xfrm>
            <a:off x="266701" y="1066800"/>
            <a:ext cx="11620500" cy="5257800"/>
          </a:xfrm>
          <a:prstGeom prst="rect">
            <a:avLst/>
          </a:prstGeom>
        </p:spPr>
        <p:txBody>
          <a:bodyPr/>
          <a:lstStyle>
            <a:lvl1pPr marL="0" indent="0">
              <a:buNone/>
              <a:defRPr sz="3600" b="1">
                <a:solidFill>
                  <a:srgbClr val="2F5597"/>
                </a:solidFill>
                <a:latin typeface="Arial" panose="020B0604020202020204" pitchFamily="34" charset="0"/>
                <a:cs typeface="Arial" panose="020B0604020202020204" pitchFamily="34" charset="0"/>
              </a:defRPr>
            </a:lvl1pPr>
            <a:lvl2pPr>
              <a:defRPr sz="2800">
                <a:latin typeface="Arial" panose="020B0604020202020204" pitchFamily="34" charset="0"/>
                <a:cs typeface="Arial" panose="020B0604020202020204" pitchFamily="34" charset="0"/>
              </a:defRPr>
            </a:lvl2pPr>
            <a:lvl3pPr>
              <a:defRPr sz="2400">
                <a:latin typeface="Arial" panose="020B0604020202020204" pitchFamily="34" charset="0"/>
                <a:cs typeface="Arial" panose="020B0604020202020204" pitchFamily="34" charset="0"/>
              </a:defRPr>
            </a:lvl3pPr>
            <a:lvl4pPr>
              <a:defRPr sz="1800">
                <a:latin typeface="Arial" panose="020B0604020202020204" pitchFamily="34" charset="0"/>
                <a:cs typeface="Arial" panose="020B0604020202020204" pitchFamily="34" charset="0"/>
              </a:defRPr>
            </a:lvl4pPr>
            <a:lvl5pPr>
              <a:defRPr sz="1800">
                <a:latin typeface="Arial" panose="020B0604020202020204" pitchFamily="34" charset="0"/>
                <a:cs typeface="Arial" panose="020B0604020202020204" pitchFamily="34" charset="0"/>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8" name="Title 7"/>
          <p:cNvSpPr>
            <a:spLocks noGrp="1"/>
          </p:cNvSpPr>
          <p:nvPr>
            <p:ph type="title"/>
          </p:nvPr>
        </p:nvSpPr>
        <p:spPr>
          <a:xfrm>
            <a:off x="1393179" y="210897"/>
            <a:ext cx="9753600" cy="548640"/>
          </a:xfrm>
          <a:prstGeom prst="rect">
            <a:avLst/>
          </a:prstGeom>
        </p:spPr>
        <p:txBody>
          <a:bodyPr>
            <a:noAutofit/>
          </a:bodyPr>
          <a:lstStyle>
            <a:lvl1pPr algn="l">
              <a:defRPr sz="2400">
                <a:solidFill>
                  <a:schemeClr val="bg1"/>
                </a:solidFill>
                <a:latin typeface="Arial" panose="020B0604020202020204" pitchFamily="34" charset="0"/>
                <a:cs typeface="Arial" panose="020B0604020202020204" pitchFamily="34" charset="0"/>
              </a:defRPr>
            </a:lvl1pPr>
          </a:lstStyle>
          <a:p>
            <a:r>
              <a:rPr lang="en-US"/>
              <a:t>Click to edit Master title style</a:t>
            </a:r>
            <a:endParaRPr lang="en-US" dirty="0"/>
          </a:p>
        </p:txBody>
      </p:sp>
    </p:spTree>
    <p:extLst>
      <p:ext uri="{BB962C8B-B14F-4D97-AF65-F5344CB8AC3E}">
        <p14:creationId xmlns:p14="http://schemas.microsoft.com/office/powerpoint/2010/main" val="360671395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Color Bullet Title-Content Slide">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DAF8674B-5A57-4002-B850-F0C2E1F18079}"/>
              </a:ext>
            </a:extLst>
          </p:cNvPr>
          <p:cNvSpPr/>
          <p:nvPr userDrawn="1"/>
        </p:nvSpPr>
        <p:spPr>
          <a:xfrm>
            <a:off x="0" y="-9525"/>
            <a:ext cx="12192000" cy="941388"/>
          </a:xfrm>
          <a:prstGeom prst="rect">
            <a:avLst/>
          </a:prstGeom>
          <a:solidFill>
            <a:srgbClr val="2F5597"/>
          </a:solidFill>
          <a:ln>
            <a:noFill/>
          </a:ln>
          <a:effectLst>
            <a:outerShdw blurRad="50800" dist="381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p>
        </p:txBody>
      </p:sp>
      <p:sp>
        <p:nvSpPr>
          <p:cNvPr id="6" name="Rectangle 5">
            <a:extLst>
              <a:ext uri="{FF2B5EF4-FFF2-40B4-BE49-F238E27FC236}">
                <a16:creationId xmlns:a16="http://schemas.microsoft.com/office/drawing/2014/main" id="{BB9EC87A-B5D6-4F89-8632-9D92985D9740}"/>
              </a:ext>
            </a:extLst>
          </p:cNvPr>
          <p:cNvSpPr/>
          <p:nvPr userDrawn="1"/>
        </p:nvSpPr>
        <p:spPr>
          <a:xfrm>
            <a:off x="0" y="6529388"/>
            <a:ext cx="12192000" cy="334962"/>
          </a:xfrm>
          <a:prstGeom prst="rect">
            <a:avLst/>
          </a:prstGeom>
          <a:solidFill>
            <a:srgbClr val="2F5597"/>
          </a:solidFill>
          <a:ln>
            <a:noFill/>
          </a:ln>
          <a:effectLst>
            <a:outerShdw blurRad="50800" dist="38100" dir="16200000"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p>
        </p:txBody>
      </p:sp>
      <p:sp>
        <p:nvSpPr>
          <p:cNvPr id="7" name="TextBox 6">
            <a:extLst>
              <a:ext uri="{FF2B5EF4-FFF2-40B4-BE49-F238E27FC236}">
                <a16:creationId xmlns:a16="http://schemas.microsoft.com/office/drawing/2014/main" id="{C8897816-B354-460F-94F5-A3C7E0371D84}"/>
              </a:ext>
            </a:extLst>
          </p:cNvPr>
          <p:cNvSpPr txBox="1">
            <a:spLocks noChangeArrowheads="1"/>
          </p:cNvSpPr>
          <p:nvPr userDrawn="1"/>
        </p:nvSpPr>
        <p:spPr bwMode="auto">
          <a:xfrm>
            <a:off x="2857500" y="6472238"/>
            <a:ext cx="6465888" cy="36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defRPr/>
            </a:pPr>
            <a:r>
              <a:rPr lang="en-US" altLang="en-US" i="1">
                <a:solidFill>
                  <a:srgbClr val="FBE5D6"/>
                </a:solidFill>
                <a:latin typeface="Times New Roman" panose="02020603050405020304" pitchFamily="18" charset="0"/>
                <a:cs typeface="Times New Roman" panose="02020603050405020304" pitchFamily="18" charset="0"/>
              </a:rPr>
              <a:t>To protect and improve the health and environment of all Kansans</a:t>
            </a:r>
          </a:p>
        </p:txBody>
      </p:sp>
      <p:pic>
        <p:nvPicPr>
          <p:cNvPr id="8" name="Picture 6">
            <a:extLst>
              <a:ext uri="{FF2B5EF4-FFF2-40B4-BE49-F238E27FC236}">
                <a16:creationId xmlns:a16="http://schemas.microsoft.com/office/drawing/2014/main" id="{A04743B6-DB59-4863-A6C2-3F2B85F70907}"/>
              </a:ext>
            </a:extLst>
          </p:cNvPr>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169863" y="98425"/>
            <a:ext cx="1020762" cy="746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 name="Text Placeholder 10"/>
          <p:cNvSpPr>
            <a:spLocks noGrp="1"/>
          </p:cNvSpPr>
          <p:nvPr>
            <p:ph type="body" sz="quarter" idx="10"/>
          </p:nvPr>
        </p:nvSpPr>
        <p:spPr>
          <a:xfrm>
            <a:off x="285751" y="1882353"/>
            <a:ext cx="11620500" cy="4442247"/>
          </a:xfrm>
          <a:prstGeom prst="rect">
            <a:avLst/>
          </a:prstGeom>
        </p:spPr>
        <p:txBody>
          <a:bodyPr/>
          <a:lstStyle>
            <a:lvl1pPr>
              <a:defRPr sz="2800">
                <a:latin typeface="Arial" panose="020B0604020202020204" pitchFamily="34" charset="0"/>
                <a:cs typeface="Arial" panose="020B0604020202020204" pitchFamily="34" charset="0"/>
              </a:defRPr>
            </a:lvl1pPr>
            <a:lvl2pPr>
              <a:defRPr sz="2400">
                <a:latin typeface="Arial" panose="020B0604020202020204" pitchFamily="34" charset="0"/>
                <a:cs typeface="Arial" panose="020B0604020202020204" pitchFamily="34" charset="0"/>
              </a:defRPr>
            </a:lvl2pPr>
            <a:lvl3pPr>
              <a:defRPr sz="2000">
                <a:latin typeface="Arial" panose="020B0604020202020204" pitchFamily="34" charset="0"/>
                <a:cs typeface="Arial" panose="020B0604020202020204" pitchFamily="34" charset="0"/>
              </a:defRPr>
            </a:lvl3pPr>
            <a:lvl4pPr>
              <a:defRPr sz="1600">
                <a:latin typeface="Arial" panose="020B0604020202020204" pitchFamily="34" charset="0"/>
                <a:cs typeface="Arial" panose="020B0604020202020204" pitchFamily="34" charset="0"/>
              </a:defRPr>
            </a:lvl4pPr>
            <a:lvl5pPr>
              <a:defRPr sz="1600">
                <a:latin typeface="Arial" panose="020B0604020202020204" pitchFamily="34" charset="0"/>
                <a:cs typeface="Arial" panose="020B0604020202020204" pitchFamily="34" charset="0"/>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9" name="Text Placeholder 19"/>
          <p:cNvSpPr>
            <a:spLocks noGrp="1"/>
          </p:cNvSpPr>
          <p:nvPr>
            <p:ph type="body" sz="quarter" idx="11"/>
          </p:nvPr>
        </p:nvSpPr>
        <p:spPr>
          <a:xfrm>
            <a:off x="286512" y="894801"/>
            <a:ext cx="11618976" cy="987552"/>
          </a:xfrm>
        </p:spPr>
        <p:txBody>
          <a:bodyPr anchor="ctr"/>
          <a:lstStyle>
            <a:lvl1pPr marL="0" indent="0" algn="l">
              <a:lnSpc>
                <a:spcPct val="100000"/>
              </a:lnSpc>
              <a:spcBef>
                <a:spcPts val="0"/>
              </a:spcBef>
              <a:buNone/>
              <a:defRPr sz="3600" b="1">
                <a:solidFill>
                  <a:srgbClr val="2F5597"/>
                </a:solidFill>
                <a:latin typeface="Arial" panose="020B0604020202020204" pitchFamily="34" charset="0"/>
                <a:cs typeface="Arial" panose="020B0604020202020204" pitchFamily="34" charset="0"/>
              </a:defRPr>
            </a:lvl1pPr>
          </a:lstStyle>
          <a:p>
            <a:pPr lvl="0"/>
            <a:r>
              <a:rPr lang="en-US"/>
              <a:t>Edit Master text styles</a:t>
            </a:r>
          </a:p>
        </p:txBody>
      </p:sp>
      <p:sp>
        <p:nvSpPr>
          <p:cNvPr id="19" name="Title 7">
            <a:extLst>
              <a:ext uri="{FF2B5EF4-FFF2-40B4-BE49-F238E27FC236}">
                <a16:creationId xmlns:a16="http://schemas.microsoft.com/office/drawing/2014/main" id="{F33995C1-3338-4184-86BB-380070B1FAD9}"/>
              </a:ext>
            </a:extLst>
          </p:cNvPr>
          <p:cNvSpPr>
            <a:spLocks noGrp="1"/>
          </p:cNvSpPr>
          <p:nvPr>
            <p:ph type="title"/>
          </p:nvPr>
        </p:nvSpPr>
        <p:spPr>
          <a:xfrm>
            <a:off x="1393179" y="210897"/>
            <a:ext cx="9753600" cy="548640"/>
          </a:xfrm>
          <a:prstGeom prst="rect">
            <a:avLst/>
          </a:prstGeom>
        </p:spPr>
        <p:txBody>
          <a:bodyPr>
            <a:noAutofit/>
          </a:bodyPr>
          <a:lstStyle>
            <a:lvl1pPr algn="l">
              <a:defRPr sz="2400">
                <a:solidFill>
                  <a:schemeClr val="bg1"/>
                </a:solidFill>
                <a:latin typeface="Arial" panose="020B0604020202020204" pitchFamily="34" charset="0"/>
                <a:cs typeface="Arial" panose="020B0604020202020204" pitchFamily="34" charset="0"/>
              </a:defRPr>
            </a:lvl1pPr>
          </a:lstStyle>
          <a:p>
            <a:r>
              <a:rPr lang="en-US"/>
              <a:t>Click to edit Master title style</a:t>
            </a:r>
            <a:endParaRPr lang="en-US" dirty="0"/>
          </a:p>
        </p:txBody>
      </p:sp>
    </p:spTree>
    <p:extLst>
      <p:ext uri="{BB962C8B-B14F-4D97-AF65-F5344CB8AC3E}">
        <p14:creationId xmlns:p14="http://schemas.microsoft.com/office/powerpoint/2010/main" val="238965371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Picture and Color Bullet Title-Content Slide">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3D6D0E87-B45F-47E4-83C0-8281C3164582}"/>
              </a:ext>
            </a:extLst>
          </p:cNvPr>
          <p:cNvSpPr/>
          <p:nvPr userDrawn="1"/>
        </p:nvSpPr>
        <p:spPr>
          <a:xfrm>
            <a:off x="0" y="-9525"/>
            <a:ext cx="12192000" cy="941388"/>
          </a:xfrm>
          <a:prstGeom prst="rect">
            <a:avLst/>
          </a:prstGeom>
          <a:solidFill>
            <a:srgbClr val="2F5597"/>
          </a:solidFill>
          <a:ln>
            <a:noFill/>
          </a:ln>
          <a:effectLst>
            <a:outerShdw blurRad="50800" dist="381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p>
        </p:txBody>
      </p:sp>
      <p:sp>
        <p:nvSpPr>
          <p:cNvPr id="6" name="Rectangle 5">
            <a:extLst>
              <a:ext uri="{FF2B5EF4-FFF2-40B4-BE49-F238E27FC236}">
                <a16:creationId xmlns:a16="http://schemas.microsoft.com/office/drawing/2014/main" id="{7C4D3637-C952-4841-ADFC-19C6E71A3F76}"/>
              </a:ext>
            </a:extLst>
          </p:cNvPr>
          <p:cNvSpPr/>
          <p:nvPr userDrawn="1"/>
        </p:nvSpPr>
        <p:spPr>
          <a:xfrm>
            <a:off x="0" y="6529388"/>
            <a:ext cx="12192000" cy="334962"/>
          </a:xfrm>
          <a:prstGeom prst="rect">
            <a:avLst/>
          </a:prstGeom>
          <a:solidFill>
            <a:srgbClr val="2F5597"/>
          </a:solidFill>
          <a:ln>
            <a:noFill/>
          </a:ln>
          <a:effectLst>
            <a:outerShdw blurRad="50800" dist="38100" dir="16200000"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p>
        </p:txBody>
      </p:sp>
      <p:sp>
        <p:nvSpPr>
          <p:cNvPr id="7" name="TextBox 6">
            <a:extLst>
              <a:ext uri="{FF2B5EF4-FFF2-40B4-BE49-F238E27FC236}">
                <a16:creationId xmlns:a16="http://schemas.microsoft.com/office/drawing/2014/main" id="{AC238F03-D6C1-4B4C-8D88-71217F13258B}"/>
              </a:ext>
            </a:extLst>
          </p:cNvPr>
          <p:cNvSpPr txBox="1">
            <a:spLocks noChangeArrowheads="1"/>
          </p:cNvSpPr>
          <p:nvPr userDrawn="1"/>
        </p:nvSpPr>
        <p:spPr bwMode="auto">
          <a:xfrm>
            <a:off x="2857500" y="6472238"/>
            <a:ext cx="6465888" cy="36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defRPr/>
            </a:pPr>
            <a:r>
              <a:rPr lang="en-US" altLang="en-US" i="1">
                <a:solidFill>
                  <a:srgbClr val="FBE5D6"/>
                </a:solidFill>
                <a:latin typeface="Times New Roman" panose="02020603050405020304" pitchFamily="18" charset="0"/>
                <a:cs typeface="Times New Roman" panose="02020603050405020304" pitchFamily="18" charset="0"/>
              </a:rPr>
              <a:t>To protect and improve the health and environment of all Kansans</a:t>
            </a:r>
          </a:p>
        </p:txBody>
      </p:sp>
      <p:pic>
        <p:nvPicPr>
          <p:cNvPr id="8" name="Picture 6">
            <a:extLst>
              <a:ext uri="{FF2B5EF4-FFF2-40B4-BE49-F238E27FC236}">
                <a16:creationId xmlns:a16="http://schemas.microsoft.com/office/drawing/2014/main" id="{D3421348-8A96-483D-A47E-62D27EAA54F1}"/>
              </a:ext>
            </a:extLst>
          </p:cNvPr>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169863" y="98425"/>
            <a:ext cx="1020762" cy="746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 name="Text Placeholder 10"/>
          <p:cNvSpPr>
            <a:spLocks noGrp="1"/>
          </p:cNvSpPr>
          <p:nvPr>
            <p:ph type="body" sz="quarter" idx="10"/>
          </p:nvPr>
        </p:nvSpPr>
        <p:spPr>
          <a:xfrm>
            <a:off x="285752" y="1882353"/>
            <a:ext cx="6216649" cy="4442247"/>
          </a:xfrm>
          <a:prstGeom prst="rect">
            <a:avLst/>
          </a:prstGeom>
        </p:spPr>
        <p:txBody>
          <a:bodyPr/>
          <a:lstStyle>
            <a:lvl1pPr>
              <a:defRPr sz="2800">
                <a:latin typeface="Arial" panose="020B0604020202020204" pitchFamily="34" charset="0"/>
                <a:cs typeface="Arial" panose="020B0604020202020204" pitchFamily="34" charset="0"/>
              </a:defRPr>
            </a:lvl1pPr>
            <a:lvl2pPr>
              <a:defRPr sz="2400">
                <a:latin typeface="Arial" panose="020B0604020202020204" pitchFamily="34" charset="0"/>
                <a:cs typeface="Arial" panose="020B0604020202020204" pitchFamily="34" charset="0"/>
              </a:defRPr>
            </a:lvl2pPr>
            <a:lvl3pPr>
              <a:defRPr sz="2000">
                <a:latin typeface="Arial" panose="020B0604020202020204" pitchFamily="34" charset="0"/>
                <a:cs typeface="Arial" panose="020B0604020202020204" pitchFamily="34" charset="0"/>
              </a:defRPr>
            </a:lvl3pPr>
            <a:lvl4pPr>
              <a:defRPr sz="1600">
                <a:latin typeface="Arial" panose="020B0604020202020204" pitchFamily="34" charset="0"/>
                <a:cs typeface="Arial" panose="020B0604020202020204" pitchFamily="34" charset="0"/>
              </a:defRPr>
            </a:lvl4pPr>
            <a:lvl5pPr>
              <a:defRPr sz="1600">
                <a:latin typeface="Arial" panose="020B0604020202020204" pitchFamily="34" charset="0"/>
                <a:cs typeface="Arial" panose="020B0604020202020204" pitchFamily="34" charset="0"/>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9" name="Text Placeholder 19"/>
          <p:cNvSpPr>
            <a:spLocks noGrp="1"/>
          </p:cNvSpPr>
          <p:nvPr>
            <p:ph type="body" sz="quarter" idx="11"/>
          </p:nvPr>
        </p:nvSpPr>
        <p:spPr>
          <a:xfrm>
            <a:off x="286512" y="894801"/>
            <a:ext cx="11618976" cy="987552"/>
          </a:xfrm>
        </p:spPr>
        <p:txBody>
          <a:bodyPr anchor="ctr"/>
          <a:lstStyle>
            <a:lvl1pPr marL="0" indent="0" algn="l">
              <a:lnSpc>
                <a:spcPct val="100000"/>
              </a:lnSpc>
              <a:spcBef>
                <a:spcPts val="0"/>
              </a:spcBef>
              <a:buNone/>
              <a:defRPr sz="3600" b="1">
                <a:solidFill>
                  <a:srgbClr val="2F5597"/>
                </a:solidFill>
                <a:latin typeface="Arial" panose="020B0604020202020204" pitchFamily="34" charset="0"/>
                <a:cs typeface="Arial" panose="020B0604020202020204" pitchFamily="34" charset="0"/>
              </a:defRPr>
            </a:lvl1pPr>
          </a:lstStyle>
          <a:p>
            <a:pPr lvl="0"/>
            <a:r>
              <a:rPr lang="en-US"/>
              <a:t>Edit Master text styles</a:t>
            </a:r>
          </a:p>
        </p:txBody>
      </p:sp>
      <p:sp>
        <p:nvSpPr>
          <p:cNvPr id="19" name="Title 7">
            <a:extLst>
              <a:ext uri="{FF2B5EF4-FFF2-40B4-BE49-F238E27FC236}">
                <a16:creationId xmlns:a16="http://schemas.microsoft.com/office/drawing/2014/main" id="{F167A87F-88F2-4DA5-97FD-E70B341A8BB4}"/>
              </a:ext>
            </a:extLst>
          </p:cNvPr>
          <p:cNvSpPr>
            <a:spLocks noGrp="1"/>
          </p:cNvSpPr>
          <p:nvPr>
            <p:ph type="title"/>
          </p:nvPr>
        </p:nvSpPr>
        <p:spPr>
          <a:xfrm>
            <a:off x="1393179" y="210897"/>
            <a:ext cx="9753600" cy="548640"/>
          </a:xfrm>
          <a:prstGeom prst="rect">
            <a:avLst/>
          </a:prstGeom>
        </p:spPr>
        <p:txBody>
          <a:bodyPr>
            <a:noAutofit/>
          </a:bodyPr>
          <a:lstStyle>
            <a:lvl1pPr algn="l">
              <a:defRPr sz="2400">
                <a:solidFill>
                  <a:schemeClr val="bg1"/>
                </a:solidFill>
                <a:latin typeface="Arial" panose="020B0604020202020204" pitchFamily="34" charset="0"/>
                <a:cs typeface="Arial" panose="020B0604020202020204" pitchFamily="34" charset="0"/>
              </a:defRPr>
            </a:lvl1pPr>
          </a:lstStyle>
          <a:p>
            <a:r>
              <a:rPr lang="en-US"/>
              <a:t>Click to edit Master title style</a:t>
            </a:r>
            <a:endParaRPr lang="en-US" dirty="0"/>
          </a:p>
        </p:txBody>
      </p:sp>
    </p:spTree>
    <p:extLst>
      <p:ext uri="{BB962C8B-B14F-4D97-AF65-F5344CB8AC3E}">
        <p14:creationId xmlns:p14="http://schemas.microsoft.com/office/powerpoint/2010/main" val="161442901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End Slide">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081A21F6-860A-4CB6-969E-632F7D38658E}"/>
              </a:ext>
            </a:extLst>
          </p:cNvPr>
          <p:cNvSpPr/>
          <p:nvPr userDrawn="1"/>
        </p:nvSpPr>
        <p:spPr>
          <a:xfrm>
            <a:off x="0" y="-9525"/>
            <a:ext cx="12192000" cy="941388"/>
          </a:xfrm>
          <a:prstGeom prst="rect">
            <a:avLst/>
          </a:prstGeom>
          <a:solidFill>
            <a:srgbClr val="2F5597"/>
          </a:solidFill>
          <a:ln>
            <a:noFill/>
          </a:ln>
          <a:effectLst>
            <a:outerShdw blurRad="50800" dist="381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p>
        </p:txBody>
      </p:sp>
      <p:sp>
        <p:nvSpPr>
          <p:cNvPr id="5" name="Rectangle 4">
            <a:extLst>
              <a:ext uri="{FF2B5EF4-FFF2-40B4-BE49-F238E27FC236}">
                <a16:creationId xmlns:a16="http://schemas.microsoft.com/office/drawing/2014/main" id="{1C33A6E2-F798-4A1D-8110-69F797D95504}"/>
              </a:ext>
            </a:extLst>
          </p:cNvPr>
          <p:cNvSpPr/>
          <p:nvPr userDrawn="1"/>
        </p:nvSpPr>
        <p:spPr>
          <a:xfrm>
            <a:off x="0" y="6529388"/>
            <a:ext cx="12192000" cy="334962"/>
          </a:xfrm>
          <a:prstGeom prst="rect">
            <a:avLst/>
          </a:prstGeom>
          <a:solidFill>
            <a:srgbClr val="2F5597"/>
          </a:solidFill>
          <a:ln>
            <a:noFill/>
          </a:ln>
          <a:effectLst>
            <a:outerShdw blurRad="50800" dist="38100" dir="16200000"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p>
        </p:txBody>
      </p:sp>
      <p:sp>
        <p:nvSpPr>
          <p:cNvPr id="6" name="TextBox 5">
            <a:extLst>
              <a:ext uri="{FF2B5EF4-FFF2-40B4-BE49-F238E27FC236}">
                <a16:creationId xmlns:a16="http://schemas.microsoft.com/office/drawing/2014/main" id="{85A05779-B991-4572-A29B-5AC10FD01984}"/>
              </a:ext>
            </a:extLst>
          </p:cNvPr>
          <p:cNvSpPr txBox="1">
            <a:spLocks noChangeArrowheads="1"/>
          </p:cNvSpPr>
          <p:nvPr userDrawn="1"/>
        </p:nvSpPr>
        <p:spPr bwMode="auto">
          <a:xfrm>
            <a:off x="2857500" y="6472238"/>
            <a:ext cx="6465888" cy="36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defRPr/>
            </a:pPr>
            <a:r>
              <a:rPr lang="en-US" altLang="en-US" i="1">
                <a:solidFill>
                  <a:srgbClr val="FBE5D6"/>
                </a:solidFill>
                <a:latin typeface="Times New Roman" panose="02020603050405020304" pitchFamily="18" charset="0"/>
                <a:cs typeface="Times New Roman" panose="02020603050405020304" pitchFamily="18" charset="0"/>
              </a:rPr>
              <a:t>To protect and improve the health and environment of all Kansans</a:t>
            </a:r>
          </a:p>
        </p:txBody>
      </p:sp>
      <p:pic>
        <p:nvPicPr>
          <p:cNvPr id="7" name="Picture 6">
            <a:extLst>
              <a:ext uri="{FF2B5EF4-FFF2-40B4-BE49-F238E27FC236}">
                <a16:creationId xmlns:a16="http://schemas.microsoft.com/office/drawing/2014/main" id="{20205563-EEFC-4B05-BB12-CD01FDE33D9C}"/>
              </a:ext>
            </a:extLst>
          </p:cNvPr>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169863" y="98425"/>
            <a:ext cx="1020762" cy="746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0" name="Text Placeholder 19"/>
          <p:cNvSpPr>
            <a:spLocks noGrp="1"/>
          </p:cNvSpPr>
          <p:nvPr>
            <p:ph type="body" sz="quarter" idx="10"/>
          </p:nvPr>
        </p:nvSpPr>
        <p:spPr>
          <a:xfrm>
            <a:off x="-152400" y="1258889"/>
            <a:ext cx="12192000" cy="1143000"/>
          </a:xfrm>
        </p:spPr>
        <p:txBody>
          <a:bodyPr anchor="ctr"/>
          <a:lstStyle>
            <a:lvl1pPr marL="0" indent="0" algn="ctr">
              <a:lnSpc>
                <a:spcPct val="100000"/>
              </a:lnSpc>
              <a:spcBef>
                <a:spcPts val="0"/>
              </a:spcBef>
              <a:buNone/>
              <a:defRPr sz="4400" b="1">
                <a:solidFill>
                  <a:srgbClr val="2F5597"/>
                </a:solidFill>
                <a:latin typeface="Arial" panose="020B0604020202020204" pitchFamily="34" charset="0"/>
                <a:cs typeface="Arial" panose="020B0604020202020204" pitchFamily="34" charset="0"/>
              </a:defRPr>
            </a:lvl1pPr>
          </a:lstStyle>
          <a:p>
            <a:pPr lvl="0"/>
            <a:r>
              <a:rPr lang="en-US"/>
              <a:t>Edit Master text styles</a:t>
            </a:r>
          </a:p>
        </p:txBody>
      </p:sp>
      <p:sp>
        <p:nvSpPr>
          <p:cNvPr id="16" name="Title 7">
            <a:extLst>
              <a:ext uri="{FF2B5EF4-FFF2-40B4-BE49-F238E27FC236}">
                <a16:creationId xmlns:a16="http://schemas.microsoft.com/office/drawing/2014/main" id="{858030FE-1A15-4160-BDA6-C9E09E6FECCF}"/>
              </a:ext>
            </a:extLst>
          </p:cNvPr>
          <p:cNvSpPr>
            <a:spLocks noGrp="1"/>
          </p:cNvSpPr>
          <p:nvPr>
            <p:ph type="title"/>
          </p:nvPr>
        </p:nvSpPr>
        <p:spPr>
          <a:xfrm>
            <a:off x="1393179" y="210897"/>
            <a:ext cx="9753600" cy="548640"/>
          </a:xfrm>
          <a:prstGeom prst="rect">
            <a:avLst/>
          </a:prstGeom>
        </p:spPr>
        <p:txBody>
          <a:bodyPr>
            <a:noAutofit/>
          </a:bodyPr>
          <a:lstStyle>
            <a:lvl1pPr algn="l">
              <a:defRPr sz="2400">
                <a:solidFill>
                  <a:schemeClr val="bg1"/>
                </a:solidFill>
                <a:latin typeface="Arial" panose="020B0604020202020204" pitchFamily="34" charset="0"/>
                <a:cs typeface="Arial" panose="020B0604020202020204" pitchFamily="34" charset="0"/>
              </a:defRPr>
            </a:lvl1pPr>
          </a:lstStyle>
          <a:p>
            <a:r>
              <a:rPr lang="en-US"/>
              <a:t>Click to edit Master title style</a:t>
            </a:r>
            <a:endParaRPr lang="en-US" dirty="0"/>
          </a:p>
        </p:txBody>
      </p:sp>
    </p:spTree>
    <p:extLst>
      <p:ext uri="{BB962C8B-B14F-4D97-AF65-F5344CB8AC3E}">
        <p14:creationId xmlns:p14="http://schemas.microsoft.com/office/powerpoint/2010/main" val="57988245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pic>
        <p:nvPicPr>
          <p:cNvPr id="66" name="Picture 2" descr="\\DROBO-FS\QuickDrops\JB\PPTX NG\Droplets\LightingOverlay.png"/>
          <p:cNvPicPr>
            <a:picLocks noChangeAspect="1" noChangeArrowheads="1"/>
          </p:cNvPicPr>
          <p:nvPr/>
        </p:nvPicPr>
        <p:blipFill>
          <a:blip r:embed="rId2">
            <a:alphaModFix amt="30000"/>
            <a:duotone>
              <a:prstClr val="black"/>
              <a:schemeClr val="tx2">
                <a:tint val="45000"/>
                <a:satMod val="400000"/>
              </a:schemeClr>
            </a:duotone>
            <a:extLst>
              <a:ext uri="{28A0092B-C50C-407E-A947-70E740481C1C}">
                <a14:useLocalDpi xmlns:a14="http://schemas.microsoft.com/office/drawing/2010/main" val="0"/>
              </a:ext>
            </a:extLst>
          </a:blip>
          <a:srcRect/>
          <a:stretch>
            <a:fillRect/>
          </a:stretch>
        </p:blipFill>
        <p:spPr bwMode="auto">
          <a:xfrm>
            <a:off x="0" y="-1"/>
            <a:ext cx="12192003" cy="6858001"/>
          </a:xfrm>
          <a:prstGeom prst="rect">
            <a:avLst/>
          </a:prstGeom>
          <a:noFill/>
          <a:extLst>
            <a:ext uri="{909E8E84-426E-40dd-AFC4-6F175D3DCCD1}">
              <a14:hiddenFill xmlns="" xmlns:a14="http://schemas.microsoft.com/office/drawing/2010/main">
                <a:solidFill>
                  <a:srgbClr val="FFFFFF"/>
                </a:solidFill>
              </a14:hiddenFill>
            </a:ext>
          </a:extLst>
        </p:spPr>
      </p:pic>
      <p:grpSp>
        <p:nvGrpSpPr>
          <p:cNvPr id="11" name="Group 10"/>
          <p:cNvGrpSpPr/>
          <p:nvPr/>
        </p:nvGrpSpPr>
        <p:grpSpPr>
          <a:xfrm>
            <a:off x="0" y="0"/>
            <a:ext cx="2305051" cy="6858001"/>
            <a:chOff x="0" y="0"/>
            <a:chExt cx="2305051" cy="6858001"/>
          </a:xfrm>
          <a:gradFill flip="none" rotWithShape="1">
            <a:gsLst>
              <a:gs pos="0">
                <a:schemeClr val="tx2"/>
              </a:gs>
              <a:gs pos="100000">
                <a:schemeClr val="tx2">
                  <a:lumMod val="50000"/>
                </a:schemeClr>
              </a:gs>
            </a:gsLst>
            <a:lin ang="5400000" scaled="0"/>
            <a:tileRect/>
          </a:gradFill>
        </p:grpSpPr>
        <p:sp>
          <p:nvSpPr>
            <p:cNvPr id="12" name="Rectangle 5"/>
            <p:cNvSpPr>
              <a:spLocks noChangeArrowheads="1"/>
            </p:cNvSpPr>
            <p:nvPr/>
          </p:nvSpPr>
          <p:spPr bwMode="auto">
            <a:xfrm>
              <a:off x="1209675" y="4763"/>
              <a:ext cx="23813" cy="2181225"/>
            </a:xfrm>
            <a:prstGeom prst="rect">
              <a:avLst/>
            </a:prstGeom>
            <a:grpFill/>
            <a:ln>
              <a:noFill/>
            </a:ln>
            <a:extLst>
              <a:ext uri="{91240B29-F687-4f45-9708-019B960494DF}">
                <a14:hiddenLine xmlns="" xmlns:a14="http://schemas.microsoft.com/office/drawing/2010/main" w="9525">
                  <a:solidFill>
                    <a:srgbClr val="000000"/>
                  </a:solidFill>
                  <a:miter lim="800000"/>
                  <a:headEnd/>
                  <a:tailEnd/>
                </a14:hiddenLine>
              </a:ext>
            </a:extLst>
          </p:spPr>
        </p:sp>
        <p:sp>
          <p:nvSpPr>
            <p:cNvPr id="13" name="Freeform 6"/>
            <p:cNvSpPr>
              <a:spLocks noEditPoints="1"/>
            </p:cNvSpPr>
            <p:nvPr/>
          </p:nvSpPr>
          <p:spPr bwMode="auto">
            <a:xfrm>
              <a:off x="1128713" y="217646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8" y="36"/>
                    <a:pt x="36" y="29"/>
                    <a:pt x="36" y="20"/>
                  </a:cubicBezTo>
                  <a:cubicBezTo>
                    <a:pt x="36" y="11"/>
                    <a:pt x="28"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14" name="Freeform 7"/>
            <p:cNvSpPr>
              <a:spLocks noEditPoints="1"/>
            </p:cNvSpPr>
            <p:nvPr/>
          </p:nvSpPr>
          <p:spPr bwMode="auto">
            <a:xfrm>
              <a:off x="1123950" y="4021138"/>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15" name="Rectangle 8"/>
            <p:cNvSpPr>
              <a:spLocks noChangeArrowheads="1"/>
            </p:cNvSpPr>
            <p:nvPr/>
          </p:nvSpPr>
          <p:spPr bwMode="auto">
            <a:xfrm>
              <a:off x="414338" y="9525"/>
              <a:ext cx="28575" cy="4481513"/>
            </a:xfrm>
            <a:prstGeom prst="rect">
              <a:avLst/>
            </a:prstGeom>
            <a:grpFill/>
            <a:ln>
              <a:noFill/>
            </a:ln>
            <a:extLst>
              <a:ext uri="{91240B29-F687-4f45-9708-019B960494DF}">
                <a14:hiddenLine xmlns="" xmlns:a14="http://schemas.microsoft.com/office/drawing/2010/main" w="9525">
                  <a:solidFill>
                    <a:srgbClr val="000000"/>
                  </a:solidFill>
                  <a:miter lim="800000"/>
                  <a:headEnd/>
                  <a:tailEnd/>
                </a14:hiddenLine>
              </a:ext>
            </a:extLst>
          </p:spPr>
        </p:sp>
        <p:sp>
          <p:nvSpPr>
            <p:cNvPr id="16" name="Freeform 9"/>
            <p:cNvSpPr>
              <a:spLocks noEditPoints="1"/>
            </p:cNvSpPr>
            <p:nvPr/>
          </p:nvSpPr>
          <p:spPr bwMode="auto">
            <a:xfrm>
              <a:off x="333375" y="448151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17" name="Freeform 10"/>
            <p:cNvSpPr/>
            <p:nvPr/>
          </p:nvSpPr>
          <p:spPr bwMode="auto">
            <a:xfrm>
              <a:off x="190500" y="9525"/>
              <a:ext cx="152400" cy="908050"/>
            </a:xfrm>
            <a:custGeom>
              <a:avLst/>
              <a:gdLst/>
              <a:ahLst/>
              <a:cxnLst/>
              <a:rect l="0" t="0" r="r" b="b"/>
              <a:pathLst>
                <a:path w="96" h="572">
                  <a:moveTo>
                    <a:pt x="15" y="572"/>
                  </a:moveTo>
                  <a:lnTo>
                    <a:pt x="0" y="566"/>
                  </a:lnTo>
                  <a:lnTo>
                    <a:pt x="81" y="380"/>
                  </a:lnTo>
                  <a:lnTo>
                    <a:pt x="81" y="0"/>
                  </a:lnTo>
                  <a:lnTo>
                    <a:pt x="96" y="0"/>
                  </a:lnTo>
                  <a:lnTo>
                    <a:pt x="96" y="383"/>
                  </a:lnTo>
                  <a:lnTo>
                    <a:pt x="15" y="572"/>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18" name="Freeform 11"/>
            <p:cNvSpPr/>
            <p:nvPr/>
          </p:nvSpPr>
          <p:spPr bwMode="auto">
            <a:xfrm>
              <a:off x="1290638" y="14288"/>
              <a:ext cx="376238" cy="1801813"/>
            </a:xfrm>
            <a:custGeom>
              <a:avLst/>
              <a:gdLst/>
              <a:ahLst/>
              <a:cxnLst/>
              <a:rect l="0" t="0" r="r" b="b"/>
              <a:pathLst>
                <a:path w="237" h="1135">
                  <a:moveTo>
                    <a:pt x="222" y="1135"/>
                  </a:moveTo>
                  <a:lnTo>
                    <a:pt x="0" y="620"/>
                  </a:lnTo>
                  <a:lnTo>
                    <a:pt x="0" y="0"/>
                  </a:lnTo>
                  <a:lnTo>
                    <a:pt x="18" y="0"/>
                  </a:lnTo>
                  <a:lnTo>
                    <a:pt x="18" y="617"/>
                  </a:lnTo>
                  <a:lnTo>
                    <a:pt x="237" y="1129"/>
                  </a:lnTo>
                  <a:lnTo>
                    <a:pt x="222" y="1135"/>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19" name="Freeform 12"/>
            <p:cNvSpPr>
              <a:spLocks noEditPoints="1"/>
            </p:cNvSpPr>
            <p:nvPr/>
          </p:nvSpPr>
          <p:spPr bwMode="auto">
            <a:xfrm>
              <a:off x="1600200" y="1801813"/>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8" y="36"/>
                    <a:pt x="36" y="29"/>
                    <a:pt x="36" y="20"/>
                  </a:cubicBezTo>
                  <a:cubicBezTo>
                    <a:pt x="36" y="11"/>
                    <a:pt x="28"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20" name="Freeform 13"/>
            <p:cNvSpPr/>
            <p:nvPr/>
          </p:nvSpPr>
          <p:spPr bwMode="auto">
            <a:xfrm>
              <a:off x="1381125" y="9525"/>
              <a:ext cx="371475" cy="1425575"/>
            </a:xfrm>
            <a:custGeom>
              <a:avLst/>
              <a:gdLst/>
              <a:ahLst/>
              <a:cxnLst/>
              <a:rect l="0" t="0" r="r" b="b"/>
              <a:pathLst>
                <a:path w="234" h="898">
                  <a:moveTo>
                    <a:pt x="219" y="898"/>
                  </a:moveTo>
                  <a:lnTo>
                    <a:pt x="0" y="383"/>
                  </a:lnTo>
                  <a:lnTo>
                    <a:pt x="0" y="0"/>
                  </a:lnTo>
                  <a:lnTo>
                    <a:pt x="15" y="0"/>
                  </a:lnTo>
                  <a:lnTo>
                    <a:pt x="15" y="380"/>
                  </a:lnTo>
                  <a:lnTo>
                    <a:pt x="234" y="892"/>
                  </a:lnTo>
                  <a:lnTo>
                    <a:pt x="219" y="898"/>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21" name="Freeform 14"/>
            <p:cNvSpPr/>
            <p:nvPr/>
          </p:nvSpPr>
          <p:spPr bwMode="auto">
            <a:xfrm>
              <a:off x="1643063" y="0"/>
              <a:ext cx="152400" cy="912813"/>
            </a:xfrm>
            <a:custGeom>
              <a:avLst/>
              <a:gdLst/>
              <a:ahLst/>
              <a:cxnLst/>
              <a:rect l="0" t="0" r="r" b="b"/>
              <a:pathLst>
                <a:path w="96" h="575">
                  <a:moveTo>
                    <a:pt x="96" y="575"/>
                  </a:moveTo>
                  <a:lnTo>
                    <a:pt x="78" y="575"/>
                  </a:lnTo>
                  <a:lnTo>
                    <a:pt x="78" y="192"/>
                  </a:lnTo>
                  <a:lnTo>
                    <a:pt x="0" y="6"/>
                  </a:lnTo>
                  <a:lnTo>
                    <a:pt x="15" y="0"/>
                  </a:lnTo>
                  <a:lnTo>
                    <a:pt x="96" y="189"/>
                  </a:lnTo>
                  <a:lnTo>
                    <a:pt x="96" y="575"/>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22" name="Freeform 15"/>
            <p:cNvSpPr>
              <a:spLocks noEditPoints="1"/>
            </p:cNvSpPr>
            <p:nvPr/>
          </p:nvSpPr>
          <p:spPr bwMode="auto">
            <a:xfrm>
              <a:off x="1685925" y="142081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23" name="Freeform 16"/>
            <p:cNvSpPr>
              <a:spLocks noEditPoints="1"/>
            </p:cNvSpPr>
            <p:nvPr/>
          </p:nvSpPr>
          <p:spPr bwMode="auto">
            <a:xfrm>
              <a:off x="1685925" y="903288"/>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24" name="Freeform 17"/>
            <p:cNvSpPr/>
            <p:nvPr/>
          </p:nvSpPr>
          <p:spPr bwMode="auto">
            <a:xfrm>
              <a:off x="1743075" y="4763"/>
              <a:ext cx="419100" cy="522288"/>
            </a:xfrm>
            <a:custGeom>
              <a:avLst/>
              <a:gdLst/>
              <a:ahLst/>
              <a:cxnLst/>
              <a:rect l="0" t="0" r="r" b="b"/>
              <a:pathLst>
                <a:path w="264" h="329">
                  <a:moveTo>
                    <a:pt x="252" y="329"/>
                  </a:moveTo>
                  <a:lnTo>
                    <a:pt x="45" y="120"/>
                  </a:lnTo>
                  <a:lnTo>
                    <a:pt x="0" y="6"/>
                  </a:lnTo>
                  <a:lnTo>
                    <a:pt x="15" y="0"/>
                  </a:lnTo>
                  <a:lnTo>
                    <a:pt x="60" y="111"/>
                  </a:lnTo>
                  <a:lnTo>
                    <a:pt x="264" y="317"/>
                  </a:lnTo>
                  <a:lnTo>
                    <a:pt x="252" y="329"/>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25" name="Freeform 18"/>
            <p:cNvSpPr>
              <a:spLocks noEditPoints="1"/>
            </p:cNvSpPr>
            <p:nvPr/>
          </p:nvSpPr>
          <p:spPr bwMode="auto">
            <a:xfrm>
              <a:off x="2119313" y="488950"/>
              <a:ext cx="161925" cy="147638"/>
            </a:xfrm>
            <a:custGeom>
              <a:avLst/>
              <a:gdLst/>
              <a:ahLst/>
              <a:cxnLst/>
              <a:rect l="0" t="0" r="r" b="b"/>
              <a:pathLst>
                <a:path w="34" h="31">
                  <a:moveTo>
                    <a:pt x="17" y="31"/>
                  </a:moveTo>
                  <a:cubicBezTo>
                    <a:pt x="13" y="31"/>
                    <a:pt x="9" y="30"/>
                    <a:pt x="6" y="27"/>
                  </a:cubicBezTo>
                  <a:cubicBezTo>
                    <a:pt x="0" y="20"/>
                    <a:pt x="0" y="10"/>
                    <a:pt x="6" y="4"/>
                  </a:cubicBezTo>
                  <a:cubicBezTo>
                    <a:pt x="9" y="1"/>
                    <a:pt x="13" y="0"/>
                    <a:pt x="17" y="0"/>
                  </a:cubicBezTo>
                  <a:cubicBezTo>
                    <a:pt x="21" y="0"/>
                    <a:pt x="25" y="1"/>
                    <a:pt x="28" y="4"/>
                  </a:cubicBezTo>
                  <a:cubicBezTo>
                    <a:pt x="34" y="10"/>
                    <a:pt x="34" y="20"/>
                    <a:pt x="28" y="27"/>
                  </a:cubicBezTo>
                  <a:cubicBezTo>
                    <a:pt x="25" y="30"/>
                    <a:pt x="21" y="31"/>
                    <a:pt x="17" y="31"/>
                  </a:cubicBezTo>
                  <a:close/>
                  <a:moveTo>
                    <a:pt x="17" y="4"/>
                  </a:moveTo>
                  <a:cubicBezTo>
                    <a:pt x="14" y="4"/>
                    <a:pt x="11" y="5"/>
                    <a:pt x="9" y="7"/>
                  </a:cubicBezTo>
                  <a:cubicBezTo>
                    <a:pt x="4" y="12"/>
                    <a:pt x="4" y="19"/>
                    <a:pt x="9" y="24"/>
                  </a:cubicBezTo>
                  <a:cubicBezTo>
                    <a:pt x="11" y="26"/>
                    <a:pt x="14" y="27"/>
                    <a:pt x="17" y="27"/>
                  </a:cubicBezTo>
                  <a:cubicBezTo>
                    <a:pt x="20" y="27"/>
                    <a:pt x="23" y="26"/>
                    <a:pt x="25" y="24"/>
                  </a:cubicBezTo>
                  <a:cubicBezTo>
                    <a:pt x="30" y="19"/>
                    <a:pt x="30" y="12"/>
                    <a:pt x="25" y="7"/>
                  </a:cubicBezTo>
                  <a:cubicBezTo>
                    <a:pt x="23" y="5"/>
                    <a:pt x="20" y="4"/>
                    <a:pt x="17"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26" name="Freeform 19"/>
            <p:cNvSpPr/>
            <p:nvPr/>
          </p:nvSpPr>
          <p:spPr bwMode="auto">
            <a:xfrm>
              <a:off x="952500" y="4763"/>
              <a:ext cx="152400" cy="908050"/>
            </a:xfrm>
            <a:custGeom>
              <a:avLst/>
              <a:gdLst/>
              <a:ahLst/>
              <a:cxnLst/>
              <a:rect l="0" t="0" r="r" b="b"/>
              <a:pathLst>
                <a:path w="96" h="572">
                  <a:moveTo>
                    <a:pt x="15" y="572"/>
                  </a:moveTo>
                  <a:lnTo>
                    <a:pt x="0" y="572"/>
                  </a:lnTo>
                  <a:lnTo>
                    <a:pt x="0" y="189"/>
                  </a:lnTo>
                  <a:lnTo>
                    <a:pt x="81" y="0"/>
                  </a:lnTo>
                  <a:lnTo>
                    <a:pt x="96" y="6"/>
                  </a:lnTo>
                  <a:lnTo>
                    <a:pt x="15" y="192"/>
                  </a:lnTo>
                  <a:lnTo>
                    <a:pt x="15" y="572"/>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27" name="Freeform 20"/>
            <p:cNvSpPr>
              <a:spLocks noEditPoints="1"/>
            </p:cNvSpPr>
            <p:nvPr/>
          </p:nvSpPr>
          <p:spPr bwMode="auto">
            <a:xfrm>
              <a:off x="866775" y="903288"/>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2"/>
                    <a:pt x="4" y="20"/>
                  </a:cubicBezTo>
                  <a:cubicBezTo>
                    <a:pt x="4" y="29"/>
                    <a:pt x="11" y="36"/>
                    <a:pt x="20" y="36"/>
                  </a:cubicBezTo>
                  <a:cubicBezTo>
                    <a:pt x="29" y="36"/>
                    <a:pt x="36" y="29"/>
                    <a:pt x="36" y="20"/>
                  </a:cubicBezTo>
                  <a:cubicBezTo>
                    <a:pt x="36" y="12"/>
                    <a:pt x="29"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28" name="Freeform 21"/>
            <p:cNvSpPr>
              <a:spLocks noEditPoints="1"/>
            </p:cNvSpPr>
            <p:nvPr/>
          </p:nvSpPr>
          <p:spPr bwMode="auto">
            <a:xfrm>
              <a:off x="890588" y="155416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8"/>
                    <a:pt x="11" y="36"/>
                    <a:pt x="20" y="36"/>
                  </a:cubicBezTo>
                  <a:cubicBezTo>
                    <a:pt x="29" y="36"/>
                    <a:pt x="36" y="28"/>
                    <a:pt x="36" y="20"/>
                  </a:cubicBezTo>
                  <a:cubicBezTo>
                    <a:pt x="36" y="11"/>
                    <a:pt x="29"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29" name="Freeform 22"/>
            <p:cNvSpPr/>
            <p:nvPr/>
          </p:nvSpPr>
          <p:spPr bwMode="auto">
            <a:xfrm>
              <a:off x="738188" y="5622925"/>
              <a:ext cx="338138" cy="1216025"/>
            </a:xfrm>
            <a:custGeom>
              <a:avLst/>
              <a:gdLst/>
              <a:ahLst/>
              <a:cxnLst/>
              <a:rect l="0" t="0" r="r" b="b"/>
              <a:pathLst>
                <a:path w="213" h="766">
                  <a:moveTo>
                    <a:pt x="213" y="766"/>
                  </a:moveTo>
                  <a:lnTo>
                    <a:pt x="195" y="766"/>
                  </a:lnTo>
                  <a:lnTo>
                    <a:pt x="195" y="464"/>
                  </a:lnTo>
                  <a:lnTo>
                    <a:pt x="0" y="6"/>
                  </a:lnTo>
                  <a:lnTo>
                    <a:pt x="12" y="0"/>
                  </a:lnTo>
                  <a:lnTo>
                    <a:pt x="213" y="461"/>
                  </a:lnTo>
                  <a:lnTo>
                    <a:pt x="213" y="766"/>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30" name="Freeform 23"/>
            <p:cNvSpPr>
              <a:spLocks noEditPoints="1"/>
            </p:cNvSpPr>
            <p:nvPr/>
          </p:nvSpPr>
          <p:spPr bwMode="auto">
            <a:xfrm>
              <a:off x="647700" y="5480050"/>
              <a:ext cx="157163" cy="157163"/>
            </a:xfrm>
            <a:custGeom>
              <a:avLst/>
              <a:gdLst/>
              <a:ahLst/>
              <a:cxnLst/>
              <a:rect l="0" t="0" r="r" b="b"/>
              <a:pathLst>
                <a:path w="33" h="33">
                  <a:moveTo>
                    <a:pt x="17" y="33"/>
                  </a:moveTo>
                  <a:cubicBezTo>
                    <a:pt x="8" y="33"/>
                    <a:pt x="0" y="26"/>
                    <a:pt x="0" y="17"/>
                  </a:cubicBezTo>
                  <a:cubicBezTo>
                    <a:pt x="0" y="8"/>
                    <a:pt x="8" y="0"/>
                    <a:pt x="17" y="0"/>
                  </a:cubicBezTo>
                  <a:cubicBezTo>
                    <a:pt x="26" y="0"/>
                    <a:pt x="33" y="8"/>
                    <a:pt x="33" y="17"/>
                  </a:cubicBezTo>
                  <a:cubicBezTo>
                    <a:pt x="33" y="26"/>
                    <a:pt x="26" y="33"/>
                    <a:pt x="17" y="33"/>
                  </a:cubicBezTo>
                  <a:close/>
                  <a:moveTo>
                    <a:pt x="17" y="4"/>
                  </a:moveTo>
                  <a:cubicBezTo>
                    <a:pt x="10" y="4"/>
                    <a:pt x="4" y="10"/>
                    <a:pt x="4" y="17"/>
                  </a:cubicBezTo>
                  <a:cubicBezTo>
                    <a:pt x="4" y="24"/>
                    <a:pt x="10" y="29"/>
                    <a:pt x="17" y="29"/>
                  </a:cubicBezTo>
                  <a:cubicBezTo>
                    <a:pt x="23" y="29"/>
                    <a:pt x="29" y="24"/>
                    <a:pt x="29" y="17"/>
                  </a:cubicBezTo>
                  <a:cubicBezTo>
                    <a:pt x="29" y="10"/>
                    <a:pt x="23" y="4"/>
                    <a:pt x="17"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31" name="Freeform 24"/>
            <p:cNvSpPr>
              <a:spLocks noEditPoints="1"/>
            </p:cNvSpPr>
            <p:nvPr/>
          </p:nvSpPr>
          <p:spPr bwMode="auto">
            <a:xfrm>
              <a:off x="66675" y="903288"/>
              <a:ext cx="190500" cy="190500"/>
            </a:xfrm>
            <a:custGeom>
              <a:avLst/>
              <a:gdLst/>
              <a:ahLst/>
              <a:cxnLst/>
              <a:rect l="0" t="0" r="r" b="b"/>
              <a:pathLst>
                <a:path w="40" h="40">
                  <a:moveTo>
                    <a:pt x="20" y="40"/>
                  </a:moveTo>
                  <a:cubicBezTo>
                    <a:pt x="9" y="40"/>
                    <a:pt x="0" y="31"/>
                    <a:pt x="0" y="20"/>
                  </a:cubicBezTo>
                  <a:cubicBezTo>
                    <a:pt x="0" y="9"/>
                    <a:pt x="9" y="0"/>
                    <a:pt x="20" y="0"/>
                  </a:cubicBezTo>
                  <a:cubicBezTo>
                    <a:pt x="32" y="0"/>
                    <a:pt x="40" y="9"/>
                    <a:pt x="40" y="20"/>
                  </a:cubicBezTo>
                  <a:cubicBezTo>
                    <a:pt x="40" y="31"/>
                    <a:pt x="32" y="40"/>
                    <a:pt x="20" y="40"/>
                  </a:cubicBezTo>
                  <a:close/>
                  <a:moveTo>
                    <a:pt x="20" y="4"/>
                  </a:moveTo>
                  <a:cubicBezTo>
                    <a:pt x="12" y="4"/>
                    <a:pt x="4" y="12"/>
                    <a:pt x="4" y="20"/>
                  </a:cubicBezTo>
                  <a:cubicBezTo>
                    <a:pt x="4" y="29"/>
                    <a:pt x="12" y="36"/>
                    <a:pt x="20" y="36"/>
                  </a:cubicBezTo>
                  <a:cubicBezTo>
                    <a:pt x="29" y="36"/>
                    <a:pt x="36" y="29"/>
                    <a:pt x="36" y="20"/>
                  </a:cubicBezTo>
                  <a:cubicBezTo>
                    <a:pt x="36" y="12"/>
                    <a:pt x="29"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32" name="Freeform 25"/>
            <p:cNvSpPr/>
            <p:nvPr/>
          </p:nvSpPr>
          <p:spPr bwMode="auto">
            <a:xfrm>
              <a:off x="0" y="3897313"/>
              <a:ext cx="133350" cy="266700"/>
            </a:xfrm>
            <a:custGeom>
              <a:avLst/>
              <a:gdLst/>
              <a:ahLst/>
              <a:cxnLst/>
              <a:rect l="0" t="0" r="r" b="b"/>
              <a:pathLst>
                <a:path w="84" h="168">
                  <a:moveTo>
                    <a:pt x="69" y="168"/>
                  </a:moveTo>
                  <a:lnTo>
                    <a:pt x="0" y="6"/>
                  </a:lnTo>
                  <a:lnTo>
                    <a:pt x="12" y="0"/>
                  </a:lnTo>
                  <a:lnTo>
                    <a:pt x="84" y="162"/>
                  </a:lnTo>
                  <a:lnTo>
                    <a:pt x="69" y="168"/>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33" name="Freeform 26"/>
            <p:cNvSpPr>
              <a:spLocks noEditPoints="1"/>
            </p:cNvSpPr>
            <p:nvPr/>
          </p:nvSpPr>
          <p:spPr bwMode="auto">
            <a:xfrm>
              <a:off x="66675" y="4149725"/>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8"/>
                    <a:pt x="11" y="36"/>
                    <a:pt x="20" y="36"/>
                  </a:cubicBezTo>
                  <a:cubicBezTo>
                    <a:pt x="29" y="36"/>
                    <a:pt x="36" y="28"/>
                    <a:pt x="36" y="20"/>
                  </a:cubicBezTo>
                  <a:cubicBezTo>
                    <a:pt x="36" y="11"/>
                    <a:pt x="29"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34" name="Freeform 27"/>
            <p:cNvSpPr/>
            <p:nvPr/>
          </p:nvSpPr>
          <p:spPr bwMode="auto">
            <a:xfrm>
              <a:off x="0" y="1644650"/>
              <a:ext cx="133350" cy="269875"/>
            </a:xfrm>
            <a:custGeom>
              <a:avLst/>
              <a:gdLst/>
              <a:ahLst/>
              <a:cxnLst/>
              <a:rect l="0" t="0" r="r" b="b"/>
              <a:pathLst>
                <a:path w="84" h="170">
                  <a:moveTo>
                    <a:pt x="12" y="170"/>
                  </a:moveTo>
                  <a:lnTo>
                    <a:pt x="0" y="164"/>
                  </a:lnTo>
                  <a:lnTo>
                    <a:pt x="69" y="0"/>
                  </a:lnTo>
                  <a:lnTo>
                    <a:pt x="84" y="6"/>
                  </a:lnTo>
                  <a:lnTo>
                    <a:pt x="12" y="170"/>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35" name="Freeform 28"/>
            <p:cNvSpPr>
              <a:spLocks noEditPoints="1"/>
            </p:cNvSpPr>
            <p:nvPr/>
          </p:nvSpPr>
          <p:spPr bwMode="auto">
            <a:xfrm>
              <a:off x="66675" y="1468438"/>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8"/>
                    <a:pt x="11" y="36"/>
                    <a:pt x="20" y="36"/>
                  </a:cubicBezTo>
                  <a:cubicBezTo>
                    <a:pt x="29" y="36"/>
                    <a:pt x="36" y="28"/>
                    <a:pt x="36" y="20"/>
                  </a:cubicBezTo>
                  <a:cubicBezTo>
                    <a:pt x="36" y="11"/>
                    <a:pt x="29"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36" name="Freeform 29"/>
            <p:cNvSpPr/>
            <p:nvPr/>
          </p:nvSpPr>
          <p:spPr bwMode="auto">
            <a:xfrm>
              <a:off x="695325" y="4763"/>
              <a:ext cx="309563" cy="1558925"/>
            </a:xfrm>
            <a:custGeom>
              <a:avLst/>
              <a:gdLst/>
              <a:ahLst/>
              <a:cxnLst/>
              <a:rect l="0" t="0" r="r" b="b"/>
              <a:pathLst>
                <a:path w="195" h="982">
                  <a:moveTo>
                    <a:pt x="195" y="982"/>
                  </a:moveTo>
                  <a:lnTo>
                    <a:pt x="177" y="982"/>
                  </a:lnTo>
                  <a:lnTo>
                    <a:pt x="177" y="805"/>
                  </a:lnTo>
                  <a:lnTo>
                    <a:pt x="0" y="629"/>
                  </a:lnTo>
                  <a:lnTo>
                    <a:pt x="0" y="0"/>
                  </a:lnTo>
                  <a:lnTo>
                    <a:pt x="18" y="0"/>
                  </a:lnTo>
                  <a:lnTo>
                    <a:pt x="18" y="623"/>
                  </a:lnTo>
                  <a:lnTo>
                    <a:pt x="195" y="796"/>
                  </a:lnTo>
                  <a:lnTo>
                    <a:pt x="195" y="982"/>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37" name="Freeform 30"/>
            <p:cNvSpPr>
              <a:spLocks noEditPoints="1"/>
            </p:cNvSpPr>
            <p:nvPr/>
          </p:nvSpPr>
          <p:spPr bwMode="auto">
            <a:xfrm>
              <a:off x="57150" y="4881563"/>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2" y="4"/>
                    <a:pt x="4" y="11"/>
                    <a:pt x="4" y="20"/>
                  </a:cubicBezTo>
                  <a:cubicBezTo>
                    <a:pt x="4" y="29"/>
                    <a:pt x="12" y="36"/>
                    <a:pt x="20" y="36"/>
                  </a:cubicBezTo>
                  <a:cubicBezTo>
                    <a:pt x="29" y="36"/>
                    <a:pt x="36" y="29"/>
                    <a:pt x="36" y="20"/>
                  </a:cubicBezTo>
                  <a:cubicBezTo>
                    <a:pt x="36" y="11"/>
                    <a:pt x="29"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38" name="Freeform 31"/>
            <p:cNvSpPr/>
            <p:nvPr/>
          </p:nvSpPr>
          <p:spPr bwMode="auto">
            <a:xfrm>
              <a:off x="138113" y="5060950"/>
              <a:ext cx="304800" cy="1778000"/>
            </a:xfrm>
            <a:custGeom>
              <a:avLst/>
              <a:gdLst/>
              <a:ahLst/>
              <a:cxnLst/>
              <a:rect l="0" t="0" r="r" b="b"/>
              <a:pathLst>
                <a:path w="192" h="1120">
                  <a:moveTo>
                    <a:pt x="192" y="1120"/>
                  </a:moveTo>
                  <a:lnTo>
                    <a:pt x="177" y="1120"/>
                  </a:lnTo>
                  <a:lnTo>
                    <a:pt x="177" y="360"/>
                  </a:lnTo>
                  <a:lnTo>
                    <a:pt x="0" y="183"/>
                  </a:lnTo>
                  <a:lnTo>
                    <a:pt x="0" y="0"/>
                  </a:lnTo>
                  <a:lnTo>
                    <a:pt x="15" y="0"/>
                  </a:lnTo>
                  <a:lnTo>
                    <a:pt x="15" y="177"/>
                  </a:lnTo>
                  <a:lnTo>
                    <a:pt x="192" y="354"/>
                  </a:lnTo>
                  <a:lnTo>
                    <a:pt x="192" y="1120"/>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39" name="Freeform 32"/>
            <p:cNvSpPr>
              <a:spLocks noEditPoints="1"/>
            </p:cNvSpPr>
            <p:nvPr/>
          </p:nvSpPr>
          <p:spPr bwMode="auto">
            <a:xfrm>
              <a:off x="561975" y="6430963"/>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2" y="4"/>
                    <a:pt x="4" y="11"/>
                    <a:pt x="4" y="20"/>
                  </a:cubicBezTo>
                  <a:cubicBezTo>
                    <a:pt x="4" y="29"/>
                    <a:pt x="12" y="36"/>
                    <a:pt x="20" y="36"/>
                  </a:cubicBezTo>
                  <a:cubicBezTo>
                    <a:pt x="29" y="36"/>
                    <a:pt x="36" y="29"/>
                    <a:pt x="36" y="20"/>
                  </a:cubicBezTo>
                  <a:cubicBezTo>
                    <a:pt x="36" y="11"/>
                    <a:pt x="29"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40" name="Rectangle 33"/>
            <p:cNvSpPr>
              <a:spLocks noChangeArrowheads="1"/>
            </p:cNvSpPr>
            <p:nvPr/>
          </p:nvSpPr>
          <p:spPr bwMode="auto">
            <a:xfrm>
              <a:off x="642938" y="6610350"/>
              <a:ext cx="23813" cy="242888"/>
            </a:xfrm>
            <a:prstGeom prst="rect">
              <a:avLst/>
            </a:prstGeom>
            <a:grpFill/>
            <a:ln>
              <a:noFill/>
            </a:ln>
            <a:extLst>
              <a:ext uri="{91240B29-F687-4f45-9708-019B960494DF}">
                <a14:hiddenLine xmlns="" xmlns:a14="http://schemas.microsoft.com/office/drawing/2010/main" w="9525">
                  <a:solidFill>
                    <a:srgbClr val="000000"/>
                  </a:solidFill>
                  <a:miter lim="800000"/>
                  <a:headEnd/>
                  <a:tailEnd/>
                </a14:hiddenLine>
              </a:ext>
            </a:extLst>
          </p:spPr>
        </p:sp>
        <p:sp>
          <p:nvSpPr>
            <p:cNvPr id="41" name="Freeform 34"/>
            <p:cNvSpPr>
              <a:spLocks noEditPoints="1"/>
            </p:cNvSpPr>
            <p:nvPr/>
          </p:nvSpPr>
          <p:spPr bwMode="auto">
            <a:xfrm>
              <a:off x="76200" y="6430963"/>
              <a:ext cx="190500" cy="188913"/>
            </a:xfrm>
            <a:custGeom>
              <a:avLst/>
              <a:gdLst/>
              <a:ahLst/>
              <a:cxnLst/>
              <a:rect l="0" t="0" r="r" b="b"/>
              <a:pathLst>
                <a:path w="40" h="40">
                  <a:moveTo>
                    <a:pt x="20" y="40"/>
                  </a:moveTo>
                  <a:cubicBezTo>
                    <a:pt x="9" y="40"/>
                    <a:pt x="0" y="31"/>
                    <a:pt x="0" y="20"/>
                  </a:cubicBezTo>
                  <a:cubicBezTo>
                    <a:pt x="0" y="9"/>
                    <a:pt x="9" y="0"/>
                    <a:pt x="20" y="0"/>
                  </a:cubicBezTo>
                  <a:cubicBezTo>
                    <a:pt x="32" y="0"/>
                    <a:pt x="40" y="9"/>
                    <a:pt x="40" y="20"/>
                  </a:cubicBezTo>
                  <a:cubicBezTo>
                    <a:pt x="40" y="31"/>
                    <a:pt x="32" y="40"/>
                    <a:pt x="20" y="40"/>
                  </a:cubicBezTo>
                  <a:close/>
                  <a:moveTo>
                    <a:pt x="20" y="4"/>
                  </a:moveTo>
                  <a:cubicBezTo>
                    <a:pt x="12" y="4"/>
                    <a:pt x="4" y="11"/>
                    <a:pt x="4" y="20"/>
                  </a:cubicBezTo>
                  <a:cubicBezTo>
                    <a:pt x="4" y="29"/>
                    <a:pt x="12" y="36"/>
                    <a:pt x="20" y="36"/>
                  </a:cubicBezTo>
                  <a:cubicBezTo>
                    <a:pt x="29" y="36"/>
                    <a:pt x="36" y="29"/>
                    <a:pt x="36" y="20"/>
                  </a:cubicBezTo>
                  <a:cubicBezTo>
                    <a:pt x="36" y="11"/>
                    <a:pt x="29"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42" name="Freeform 35"/>
            <p:cNvSpPr/>
            <p:nvPr/>
          </p:nvSpPr>
          <p:spPr bwMode="auto">
            <a:xfrm>
              <a:off x="0" y="5978525"/>
              <a:ext cx="190500" cy="461963"/>
            </a:xfrm>
            <a:custGeom>
              <a:avLst/>
              <a:gdLst/>
              <a:ahLst/>
              <a:cxnLst/>
              <a:rect l="0" t="0" r="r" b="b"/>
              <a:pathLst>
                <a:path w="120" h="291">
                  <a:moveTo>
                    <a:pt x="120" y="291"/>
                  </a:moveTo>
                  <a:lnTo>
                    <a:pt x="105" y="291"/>
                  </a:lnTo>
                  <a:lnTo>
                    <a:pt x="105" y="114"/>
                  </a:lnTo>
                  <a:lnTo>
                    <a:pt x="0" y="9"/>
                  </a:lnTo>
                  <a:lnTo>
                    <a:pt x="12" y="0"/>
                  </a:lnTo>
                  <a:lnTo>
                    <a:pt x="120" y="108"/>
                  </a:lnTo>
                  <a:lnTo>
                    <a:pt x="120" y="291"/>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43" name="Freeform 36"/>
            <p:cNvSpPr/>
            <p:nvPr/>
          </p:nvSpPr>
          <p:spPr bwMode="auto">
            <a:xfrm>
              <a:off x="1014413" y="1801813"/>
              <a:ext cx="214313" cy="755650"/>
            </a:xfrm>
            <a:custGeom>
              <a:avLst/>
              <a:gdLst/>
              <a:ahLst/>
              <a:cxnLst/>
              <a:rect l="0" t="0" r="r" b="b"/>
              <a:pathLst>
                <a:path w="135" h="476">
                  <a:moveTo>
                    <a:pt x="12" y="476"/>
                  </a:moveTo>
                  <a:lnTo>
                    <a:pt x="0" y="476"/>
                  </a:lnTo>
                  <a:lnTo>
                    <a:pt x="0" y="128"/>
                  </a:lnTo>
                  <a:lnTo>
                    <a:pt x="126" y="0"/>
                  </a:lnTo>
                  <a:lnTo>
                    <a:pt x="135" y="9"/>
                  </a:lnTo>
                  <a:lnTo>
                    <a:pt x="12" y="131"/>
                  </a:lnTo>
                  <a:lnTo>
                    <a:pt x="12" y="476"/>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44" name="Freeform 37"/>
            <p:cNvSpPr>
              <a:spLocks noEditPoints="1"/>
            </p:cNvSpPr>
            <p:nvPr/>
          </p:nvSpPr>
          <p:spPr bwMode="auto">
            <a:xfrm>
              <a:off x="938213" y="2547938"/>
              <a:ext cx="166688" cy="160338"/>
            </a:xfrm>
            <a:custGeom>
              <a:avLst/>
              <a:gdLst/>
              <a:ahLst/>
              <a:cxnLst/>
              <a:rect l="0" t="0" r="r" b="b"/>
              <a:pathLst>
                <a:path w="35" h="34">
                  <a:moveTo>
                    <a:pt x="18" y="34"/>
                  </a:moveTo>
                  <a:cubicBezTo>
                    <a:pt x="8" y="34"/>
                    <a:pt x="0" y="26"/>
                    <a:pt x="0" y="17"/>
                  </a:cubicBezTo>
                  <a:cubicBezTo>
                    <a:pt x="0" y="7"/>
                    <a:pt x="8" y="0"/>
                    <a:pt x="18" y="0"/>
                  </a:cubicBezTo>
                  <a:cubicBezTo>
                    <a:pt x="27" y="0"/>
                    <a:pt x="35" y="7"/>
                    <a:pt x="35" y="17"/>
                  </a:cubicBezTo>
                  <a:cubicBezTo>
                    <a:pt x="35" y="26"/>
                    <a:pt x="27" y="34"/>
                    <a:pt x="18" y="34"/>
                  </a:cubicBezTo>
                  <a:close/>
                  <a:moveTo>
                    <a:pt x="18" y="4"/>
                  </a:moveTo>
                  <a:cubicBezTo>
                    <a:pt x="10" y="4"/>
                    <a:pt x="4" y="10"/>
                    <a:pt x="4" y="17"/>
                  </a:cubicBezTo>
                  <a:cubicBezTo>
                    <a:pt x="4" y="24"/>
                    <a:pt x="10" y="30"/>
                    <a:pt x="18" y="30"/>
                  </a:cubicBezTo>
                  <a:cubicBezTo>
                    <a:pt x="25" y="30"/>
                    <a:pt x="31" y="24"/>
                    <a:pt x="31" y="17"/>
                  </a:cubicBezTo>
                  <a:cubicBezTo>
                    <a:pt x="31" y="10"/>
                    <a:pt x="25" y="4"/>
                    <a:pt x="18"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45" name="Freeform 38"/>
            <p:cNvSpPr/>
            <p:nvPr/>
          </p:nvSpPr>
          <p:spPr bwMode="auto">
            <a:xfrm>
              <a:off x="595313" y="4763"/>
              <a:ext cx="638175" cy="4025900"/>
            </a:xfrm>
            <a:custGeom>
              <a:avLst/>
              <a:gdLst/>
              <a:ahLst/>
              <a:cxnLst/>
              <a:rect l="0" t="0" r="r" b="b"/>
              <a:pathLst>
                <a:path w="402" h="2536">
                  <a:moveTo>
                    <a:pt x="402" y="2536"/>
                  </a:moveTo>
                  <a:lnTo>
                    <a:pt x="387" y="2536"/>
                  </a:lnTo>
                  <a:lnTo>
                    <a:pt x="387" y="2311"/>
                  </a:lnTo>
                  <a:lnTo>
                    <a:pt x="0" y="1925"/>
                  </a:lnTo>
                  <a:lnTo>
                    <a:pt x="0" y="0"/>
                  </a:lnTo>
                  <a:lnTo>
                    <a:pt x="15" y="0"/>
                  </a:lnTo>
                  <a:lnTo>
                    <a:pt x="15" y="1916"/>
                  </a:lnTo>
                  <a:lnTo>
                    <a:pt x="402" y="2302"/>
                  </a:lnTo>
                  <a:lnTo>
                    <a:pt x="402" y="2536"/>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46" name="Freeform 39"/>
            <p:cNvSpPr/>
            <p:nvPr/>
          </p:nvSpPr>
          <p:spPr bwMode="auto">
            <a:xfrm>
              <a:off x="1223963" y="1382713"/>
              <a:ext cx="142875" cy="476250"/>
            </a:xfrm>
            <a:custGeom>
              <a:avLst/>
              <a:gdLst/>
              <a:ahLst/>
              <a:cxnLst/>
              <a:rect l="0" t="0" r="r" b="b"/>
              <a:pathLst>
                <a:path w="90" h="300">
                  <a:moveTo>
                    <a:pt x="90" y="300"/>
                  </a:moveTo>
                  <a:lnTo>
                    <a:pt x="78" y="300"/>
                  </a:lnTo>
                  <a:lnTo>
                    <a:pt x="78" y="84"/>
                  </a:lnTo>
                  <a:lnTo>
                    <a:pt x="0" y="9"/>
                  </a:lnTo>
                  <a:lnTo>
                    <a:pt x="9" y="0"/>
                  </a:lnTo>
                  <a:lnTo>
                    <a:pt x="90" y="81"/>
                  </a:lnTo>
                  <a:lnTo>
                    <a:pt x="90" y="300"/>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47" name="Freeform 40"/>
            <p:cNvSpPr>
              <a:spLocks noEditPoints="1"/>
            </p:cNvSpPr>
            <p:nvPr/>
          </p:nvSpPr>
          <p:spPr bwMode="auto">
            <a:xfrm>
              <a:off x="1300163" y="1849438"/>
              <a:ext cx="109538" cy="107950"/>
            </a:xfrm>
            <a:custGeom>
              <a:avLst/>
              <a:gdLst/>
              <a:ahLst/>
              <a:cxnLst/>
              <a:rect l="0" t="0" r="r" b="b"/>
              <a:pathLst>
                <a:path w="23" h="23">
                  <a:moveTo>
                    <a:pt x="12" y="23"/>
                  </a:moveTo>
                  <a:cubicBezTo>
                    <a:pt x="5" y="23"/>
                    <a:pt x="0" y="18"/>
                    <a:pt x="0" y="12"/>
                  </a:cubicBezTo>
                  <a:cubicBezTo>
                    <a:pt x="0" y="5"/>
                    <a:pt x="5" y="0"/>
                    <a:pt x="12" y="0"/>
                  </a:cubicBezTo>
                  <a:cubicBezTo>
                    <a:pt x="18" y="0"/>
                    <a:pt x="23" y="5"/>
                    <a:pt x="23" y="12"/>
                  </a:cubicBezTo>
                  <a:cubicBezTo>
                    <a:pt x="23" y="18"/>
                    <a:pt x="18" y="23"/>
                    <a:pt x="12" y="23"/>
                  </a:cubicBezTo>
                  <a:close/>
                  <a:moveTo>
                    <a:pt x="12" y="4"/>
                  </a:moveTo>
                  <a:cubicBezTo>
                    <a:pt x="8" y="4"/>
                    <a:pt x="4" y="8"/>
                    <a:pt x="4" y="12"/>
                  </a:cubicBezTo>
                  <a:cubicBezTo>
                    <a:pt x="4" y="16"/>
                    <a:pt x="8" y="19"/>
                    <a:pt x="12" y="19"/>
                  </a:cubicBezTo>
                  <a:cubicBezTo>
                    <a:pt x="16" y="19"/>
                    <a:pt x="19" y="16"/>
                    <a:pt x="19" y="12"/>
                  </a:cubicBezTo>
                  <a:cubicBezTo>
                    <a:pt x="19" y="8"/>
                    <a:pt x="16" y="4"/>
                    <a:pt x="12"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48" name="Freeform 41"/>
            <p:cNvSpPr/>
            <p:nvPr/>
          </p:nvSpPr>
          <p:spPr bwMode="auto">
            <a:xfrm>
              <a:off x="280988" y="3417888"/>
              <a:ext cx="142875" cy="474663"/>
            </a:xfrm>
            <a:custGeom>
              <a:avLst/>
              <a:gdLst/>
              <a:ahLst/>
              <a:cxnLst/>
              <a:rect l="0" t="0" r="r" b="b"/>
              <a:pathLst>
                <a:path w="90" h="299">
                  <a:moveTo>
                    <a:pt x="12" y="299"/>
                  </a:moveTo>
                  <a:lnTo>
                    <a:pt x="0" y="299"/>
                  </a:lnTo>
                  <a:lnTo>
                    <a:pt x="0" y="80"/>
                  </a:lnTo>
                  <a:lnTo>
                    <a:pt x="81" y="0"/>
                  </a:lnTo>
                  <a:lnTo>
                    <a:pt x="90" y="8"/>
                  </a:lnTo>
                  <a:lnTo>
                    <a:pt x="12" y="83"/>
                  </a:lnTo>
                  <a:lnTo>
                    <a:pt x="12" y="299"/>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49" name="Freeform 42"/>
            <p:cNvSpPr>
              <a:spLocks noEditPoints="1"/>
            </p:cNvSpPr>
            <p:nvPr/>
          </p:nvSpPr>
          <p:spPr bwMode="auto">
            <a:xfrm>
              <a:off x="238125" y="3883025"/>
              <a:ext cx="109538" cy="109538"/>
            </a:xfrm>
            <a:custGeom>
              <a:avLst/>
              <a:gdLst/>
              <a:ahLst/>
              <a:cxnLst/>
              <a:rect l="0" t="0" r="r" b="b"/>
              <a:pathLst>
                <a:path w="23" h="23">
                  <a:moveTo>
                    <a:pt x="11" y="23"/>
                  </a:moveTo>
                  <a:cubicBezTo>
                    <a:pt x="5" y="23"/>
                    <a:pt x="0" y="18"/>
                    <a:pt x="0" y="12"/>
                  </a:cubicBezTo>
                  <a:cubicBezTo>
                    <a:pt x="0" y="5"/>
                    <a:pt x="5" y="0"/>
                    <a:pt x="11" y="0"/>
                  </a:cubicBezTo>
                  <a:cubicBezTo>
                    <a:pt x="17" y="0"/>
                    <a:pt x="23" y="5"/>
                    <a:pt x="23" y="12"/>
                  </a:cubicBezTo>
                  <a:cubicBezTo>
                    <a:pt x="23" y="18"/>
                    <a:pt x="17" y="23"/>
                    <a:pt x="11" y="23"/>
                  </a:cubicBezTo>
                  <a:close/>
                  <a:moveTo>
                    <a:pt x="11" y="4"/>
                  </a:moveTo>
                  <a:cubicBezTo>
                    <a:pt x="7" y="4"/>
                    <a:pt x="4" y="8"/>
                    <a:pt x="4" y="12"/>
                  </a:cubicBezTo>
                  <a:cubicBezTo>
                    <a:pt x="4" y="16"/>
                    <a:pt x="7" y="19"/>
                    <a:pt x="11" y="19"/>
                  </a:cubicBezTo>
                  <a:cubicBezTo>
                    <a:pt x="15" y="19"/>
                    <a:pt x="19" y="16"/>
                    <a:pt x="19" y="12"/>
                  </a:cubicBezTo>
                  <a:cubicBezTo>
                    <a:pt x="19" y="8"/>
                    <a:pt x="15" y="4"/>
                    <a:pt x="11"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50" name="Freeform 43"/>
            <p:cNvSpPr/>
            <p:nvPr/>
          </p:nvSpPr>
          <p:spPr bwMode="auto">
            <a:xfrm>
              <a:off x="4763" y="2166938"/>
              <a:ext cx="114300" cy="452438"/>
            </a:xfrm>
            <a:custGeom>
              <a:avLst/>
              <a:gdLst/>
              <a:ahLst/>
              <a:cxnLst/>
              <a:rect l="0" t="0" r="r" b="b"/>
              <a:pathLst>
                <a:path w="72" h="285">
                  <a:moveTo>
                    <a:pt x="6" y="285"/>
                  </a:moveTo>
                  <a:lnTo>
                    <a:pt x="0" y="276"/>
                  </a:lnTo>
                  <a:lnTo>
                    <a:pt x="60" y="216"/>
                  </a:lnTo>
                  <a:lnTo>
                    <a:pt x="60" y="0"/>
                  </a:lnTo>
                  <a:lnTo>
                    <a:pt x="72" y="0"/>
                  </a:lnTo>
                  <a:lnTo>
                    <a:pt x="72" y="222"/>
                  </a:lnTo>
                  <a:lnTo>
                    <a:pt x="6" y="285"/>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51" name="Freeform 44"/>
            <p:cNvSpPr>
              <a:spLocks noEditPoints="1"/>
            </p:cNvSpPr>
            <p:nvPr/>
          </p:nvSpPr>
          <p:spPr bwMode="auto">
            <a:xfrm>
              <a:off x="52388" y="2066925"/>
              <a:ext cx="109538" cy="109538"/>
            </a:xfrm>
            <a:custGeom>
              <a:avLst/>
              <a:gdLst/>
              <a:ahLst/>
              <a:cxnLst/>
              <a:rect l="0" t="0" r="r" b="b"/>
              <a:pathLst>
                <a:path w="23" h="23">
                  <a:moveTo>
                    <a:pt x="12" y="23"/>
                  </a:moveTo>
                  <a:cubicBezTo>
                    <a:pt x="5" y="23"/>
                    <a:pt x="0" y="18"/>
                    <a:pt x="0" y="12"/>
                  </a:cubicBezTo>
                  <a:cubicBezTo>
                    <a:pt x="0" y="5"/>
                    <a:pt x="5" y="0"/>
                    <a:pt x="12" y="0"/>
                  </a:cubicBezTo>
                  <a:cubicBezTo>
                    <a:pt x="18" y="0"/>
                    <a:pt x="23" y="5"/>
                    <a:pt x="23" y="12"/>
                  </a:cubicBezTo>
                  <a:cubicBezTo>
                    <a:pt x="23" y="18"/>
                    <a:pt x="18" y="23"/>
                    <a:pt x="12" y="23"/>
                  </a:cubicBezTo>
                  <a:close/>
                  <a:moveTo>
                    <a:pt x="12" y="4"/>
                  </a:moveTo>
                  <a:cubicBezTo>
                    <a:pt x="8" y="4"/>
                    <a:pt x="4" y="8"/>
                    <a:pt x="4" y="12"/>
                  </a:cubicBezTo>
                  <a:cubicBezTo>
                    <a:pt x="4" y="16"/>
                    <a:pt x="8" y="19"/>
                    <a:pt x="12" y="19"/>
                  </a:cubicBezTo>
                  <a:cubicBezTo>
                    <a:pt x="16" y="19"/>
                    <a:pt x="19" y="16"/>
                    <a:pt x="19" y="12"/>
                  </a:cubicBezTo>
                  <a:cubicBezTo>
                    <a:pt x="19" y="8"/>
                    <a:pt x="16" y="4"/>
                    <a:pt x="12"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52" name="Rectangle 45"/>
            <p:cNvSpPr>
              <a:spLocks noChangeArrowheads="1"/>
            </p:cNvSpPr>
            <p:nvPr/>
          </p:nvSpPr>
          <p:spPr bwMode="auto">
            <a:xfrm>
              <a:off x="1228725" y="4662488"/>
              <a:ext cx="23813" cy="2181225"/>
            </a:xfrm>
            <a:prstGeom prst="rect">
              <a:avLst/>
            </a:prstGeom>
            <a:grpFill/>
            <a:ln>
              <a:noFill/>
            </a:ln>
            <a:extLst>
              <a:ext uri="{91240B29-F687-4f45-9708-019B960494DF}">
                <a14:hiddenLine xmlns="" xmlns:a14="http://schemas.microsoft.com/office/drawing/2010/main" w="9525">
                  <a:solidFill>
                    <a:srgbClr val="000000"/>
                  </a:solidFill>
                  <a:miter lim="800000"/>
                  <a:headEnd/>
                  <a:tailEnd/>
                </a14:hiddenLine>
              </a:ext>
            </a:extLst>
          </p:spPr>
        </p:sp>
        <p:sp>
          <p:nvSpPr>
            <p:cNvPr id="53" name="Freeform 46"/>
            <p:cNvSpPr/>
            <p:nvPr/>
          </p:nvSpPr>
          <p:spPr bwMode="auto">
            <a:xfrm>
              <a:off x="1319213" y="5041900"/>
              <a:ext cx="371475" cy="1801813"/>
            </a:xfrm>
            <a:custGeom>
              <a:avLst/>
              <a:gdLst/>
              <a:ahLst/>
              <a:cxnLst/>
              <a:rect l="0" t="0" r="r" b="b"/>
              <a:pathLst>
                <a:path w="234" h="1135">
                  <a:moveTo>
                    <a:pt x="15" y="1135"/>
                  </a:moveTo>
                  <a:lnTo>
                    <a:pt x="0" y="1135"/>
                  </a:lnTo>
                  <a:lnTo>
                    <a:pt x="0" y="515"/>
                  </a:lnTo>
                  <a:lnTo>
                    <a:pt x="0" y="512"/>
                  </a:lnTo>
                  <a:lnTo>
                    <a:pt x="219" y="0"/>
                  </a:lnTo>
                  <a:lnTo>
                    <a:pt x="234" y="6"/>
                  </a:lnTo>
                  <a:lnTo>
                    <a:pt x="15" y="518"/>
                  </a:lnTo>
                  <a:lnTo>
                    <a:pt x="15" y="1135"/>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54" name="Freeform 47"/>
            <p:cNvSpPr>
              <a:spLocks noEditPoints="1"/>
            </p:cNvSpPr>
            <p:nvPr/>
          </p:nvSpPr>
          <p:spPr bwMode="auto">
            <a:xfrm>
              <a:off x="1147763" y="448151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8" y="36"/>
                    <a:pt x="36" y="29"/>
                    <a:pt x="36" y="20"/>
                  </a:cubicBezTo>
                  <a:cubicBezTo>
                    <a:pt x="36" y="11"/>
                    <a:pt x="28"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55" name="Freeform 48"/>
            <p:cNvSpPr/>
            <p:nvPr/>
          </p:nvSpPr>
          <p:spPr bwMode="auto">
            <a:xfrm>
              <a:off x="819150" y="3983038"/>
              <a:ext cx="347663" cy="2860675"/>
            </a:xfrm>
            <a:custGeom>
              <a:avLst/>
              <a:gdLst/>
              <a:ahLst/>
              <a:cxnLst/>
              <a:rect l="0" t="0" r="r" b="b"/>
              <a:pathLst>
                <a:path w="219" h="1802">
                  <a:moveTo>
                    <a:pt x="219" y="1802"/>
                  </a:moveTo>
                  <a:lnTo>
                    <a:pt x="201" y="1802"/>
                  </a:lnTo>
                  <a:lnTo>
                    <a:pt x="201" y="1185"/>
                  </a:lnTo>
                  <a:lnTo>
                    <a:pt x="0" y="3"/>
                  </a:lnTo>
                  <a:lnTo>
                    <a:pt x="15" y="0"/>
                  </a:lnTo>
                  <a:lnTo>
                    <a:pt x="219" y="1185"/>
                  </a:lnTo>
                  <a:lnTo>
                    <a:pt x="219" y="1802"/>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56" name="Freeform 49"/>
            <p:cNvSpPr>
              <a:spLocks noEditPoints="1"/>
            </p:cNvSpPr>
            <p:nvPr/>
          </p:nvSpPr>
          <p:spPr bwMode="auto">
            <a:xfrm>
              <a:off x="728663" y="3806825"/>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8"/>
                    <a:pt x="11" y="36"/>
                    <a:pt x="20" y="36"/>
                  </a:cubicBezTo>
                  <a:cubicBezTo>
                    <a:pt x="29" y="36"/>
                    <a:pt x="36" y="28"/>
                    <a:pt x="36" y="20"/>
                  </a:cubicBezTo>
                  <a:cubicBezTo>
                    <a:pt x="36" y="11"/>
                    <a:pt x="29"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57" name="Freeform 50"/>
            <p:cNvSpPr>
              <a:spLocks noEditPoints="1"/>
            </p:cNvSpPr>
            <p:nvPr/>
          </p:nvSpPr>
          <p:spPr bwMode="auto">
            <a:xfrm>
              <a:off x="1624013" y="4867275"/>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8" y="36"/>
                    <a:pt x="36" y="29"/>
                    <a:pt x="36" y="20"/>
                  </a:cubicBezTo>
                  <a:cubicBezTo>
                    <a:pt x="36" y="11"/>
                    <a:pt x="28"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58" name="Freeform 51"/>
            <p:cNvSpPr/>
            <p:nvPr/>
          </p:nvSpPr>
          <p:spPr bwMode="auto">
            <a:xfrm>
              <a:off x="1404938" y="5422900"/>
              <a:ext cx="371475" cy="1425575"/>
            </a:xfrm>
            <a:custGeom>
              <a:avLst/>
              <a:gdLst/>
              <a:ahLst/>
              <a:cxnLst/>
              <a:rect l="0" t="0" r="r" b="b"/>
              <a:pathLst>
                <a:path w="234" h="898">
                  <a:moveTo>
                    <a:pt x="18" y="898"/>
                  </a:moveTo>
                  <a:lnTo>
                    <a:pt x="0" y="898"/>
                  </a:lnTo>
                  <a:lnTo>
                    <a:pt x="0" y="515"/>
                  </a:lnTo>
                  <a:lnTo>
                    <a:pt x="0" y="512"/>
                  </a:lnTo>
                  <a:lnTo>
                    <a:pt x="222" y="0"/>
                  </a:lnTo>
                  <a:lnTo>
                    <a:pt x="234" y="6"/>
                  </a:lnTo>
                  <a:lnTo>
                    <a:pt x="18" y="518"/>
                  </a:lnTo>
                  <a:lnTo>
                    <a:pt x="18" y="898"/>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59" name="Freeform 52"/>
            <p:cNvSpPr/>
            <p:nvPr/>
          </p:nvSpPr>
          <p:spPr bwMode="auto">
            <a:xfrm>
              <a:off x="1666875" y="5945188"/>
              <a:ext cx="152400" cy="912813"/>
            </a:xfrm>
            <a:custGeom>
              <a:avLst/>
              <a:gdLst/>
              <a:ahLst/>
              <a:cxnLst/>
              <a:rect l="0" t="0" r="r" b="b"/>
              <a:pathLst>
                <a:path w="96" h="575">
                  <a:moveTo>
                    <a:pt x="15" y="575"/>
                  </a:moveTo>
                  <a:lnTo>
                    <a:pt x="0" y="569"/>
                  </a:lnTo>
                  <a:lnTo>
                    <a:pt x="81" y="383"/>
                  </a:lnTo>
                  <a:lnTo>
                    <a:pt x="81" y="0"/>
                  </a:lnTo>
                  <a:lnTo>
                    <a:pt x="96" y="0"/>
                  </a:lnTo>
                  <a:lnTo>
                    <a:pt x="96" y="386"/>
                  </a:lnTo>
                  <a:lnTo>
                    <a:pt x="15" y="575"/>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60" name="Freeform 53"/>
            <p:cNvSpPr>
              <a:spLocks noEditPoints="1"/>
            </p:cNvSpPr>
            <p:nvPr/>
          </p:nvSpPr>
          <p:spPr bwMode="auto">
            <a:xfrm>
              <a:off x="1709738" y="5246688"/>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61" name="Freeform 54"/>
            <p:cNvSpPr>
              <a:spLocks noEditPoints="1"/>
            </p:cNvSpPr>
            <p:nvPr/>
          </p:nvSpPr>
          <p:spPr bwMode="auto">
            <a:xfrm>
              <a:off x="1709738" y="576421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62" name="Freeform 55"/>
            <p:cNvSpPr/>
            <p:nvPr/>
          </p:nvSpPr>
          <p:spPr bwMode="auto">
            <a:xfrm>
              <a:off x="1766888" y="6330950"/>
              <a:ext cx="419100" cy="527050"/>
            </a:xfrm>
            <a:custGeom>
              <a:avLst/>
              <a:gdLst/>
              <a:ahLst/>
              <a:cxnLst/>
              <a:rect l="0" t="0" r="r" b="b"/>
              <a:pathLst>
                <a:path w="264" h="332">
                  <a:moveTo>
                    <a:pt x="12" y="332"/>
                  </a:moveTo>
                  <a:lnTo>
                    <a:pt x="0" y="326"/>
                  </a:lnTo>
                  <a:lnTo>
                    <a:pt x="45" y="206"/>
                  </a:lnTo>
                  <a:lnTo>
                    <a:pt x="255" y="0"/>
                  </a:lnTo>
                  <a:lnTo>
                    <a:pt x="264" y="12"/>
                  </a:lnTo>
                  <a:lnTo>
                    <a:pt x="60" y="215"/>
                  </a:lnTo>
                  <a:lnTo>
                    <a:pt x="12" y="332"/>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63" name="Freeform 56"/>
            <p:cNvSpPr>
              <a:spLocks noEditPoints="1"/>
            </p:cNvSpPr>
            <p:nvPr/>
          </p:nvSpPr>
          <p:spPr bwMode="auto">
            <a:xfrm>
              <a:off x="2147888" y="6221413"/>
              <a:ext cx="157163" cy="147638"/>
            </a:xfrm>
            <a:custGeom>
              <a:avLst/>
              <a:gdLst/>
              <a:ahLst/>
              <a:cxnLst/>
              <a:rect l="0" t="0" r="r" b="b"/>
              <a:pathLst>
                <a:path w="33" h="31">
                  <a:moveTo>
                    <a:pt x="16" y="31"/>
                  </a:moveTo>
                  <a:cubicBezTo>
                    <a:pt x="12" y="31"/>
                    <a:pt x="8" y="29"/>
                    <a:pt x="5" y="26"/>
                  </a:cubicBezTo>
                  <a:cubicBezTo>
                    <a:pt x="2" y="24"/>
                    <a:pt x="0" y="20"/>
                    <a:pt x="0" y="15"/>
                  </a:cubicBezTo>
                  <a:cubicBezTo>
                    <a:pt x="0" y="11"/>
                    <a:pt x="2" y="7"/>
                    <a:pt x="5" y="4"/>
                  </a:cubicBezTo>
                  <a:cubicBezTo>
                    <a:pt x="8" y="1"/>
                    <a:pt x="12" y="0"/>
                    <a:pt x="16" y="0"/>
                  </a:cubicBezTo>
                  <a:cubicBezTo>
                    <a:pt x="20" y="0"/>
                    <a:pt x="24" y="1"/>
                    <a:pt x="27" y="4"/>
                  </a:cubicBezTo>
                  <a:cubicBezTo>
                    <a:pt x="33" y="10"/>
                    <a:pt x="33" y="20"/>
                    <a:pt x="27" y="26"/>
                  </a:cubicBezTo>
                  <a:cubicBezTo>
                    <a:pt x="24" y="29"/>
                    <a:pt x="20" y="31"/>
                    <a:pt x="16" y="31"/>
                  </a:cubicBezTo>
                  <a:close/>
                  <a:moveTo>
                    <a:pt x="16" y="4"/>
                  </a:moveTo>
                  <a:cubicBezTo>
                    <a:pt x="13" y="4"/>
                    <a:pt x="10" y="5"/>
                    <a:pt x="8" y="7"/>
                  </a:cubicBezTo>
                  <a:cubicBezTo>
                    <a:pt x="6" y="9"/>
                    <a:pt x="4" y="12"/>
                    <a:pt x="4" y="15"/>
                  </a:cubicBezTo>
                  <a:cubicBezTo>
                    <a:pt x="4" y="19"/>
                    <a:pt x="6" y="21"/>
                    <a:pt x="8" y="24"/>
                  </a:cubicBezTo>
                  <a:cubicBezTo>
                    <a:pt x="10" y="26"/>
                    <a:pt x="13" y="27"/>
                    <a:pt x="16" y="27"/>
                  </a:cubicBezTo>
                  <a:cubicBezTo>
                    <a:pt x="19" y="27"/>
                    <a:pt x="22" y="26"/>
                    <a:pt x="24" y="24"/>
                  </a:cubicBezTo>
                  <a:cubicBezTo>
                    <a:pt x="29" y="19"/>
                    <a:pt x="29" y="12"/>
                    <a:pt x="24" y="7"/>
                  </a:cubicBezTo>
                  <a:cubicBezTo>
                    <a:pt x="22" y="5"/>
                    <a:pt x="19" y="4"/>
                    <a:pt x="16"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64" name="Freeform 57"/>
            <p:cNvSpPr/>
            <p:nvPr/>
          </p:nvSpPr>
          <p:spPr bwMode="auto">
            <a:xfrm>
              <a:off x="504825" y="9525"/>
              <a:ext cx="233363" cy="5103813"/>
            </a:xfrm>
            <a:custGeom>
              <a:avLst/>
              <a:gdLst/>
              <a:ahLst/>
              <a:cxnLst/>
              <a:rect l="0" t="0" r="r" b="b"/>
              <a:pathLst>
                <a:path w="147" h="3215">
                  <a:moveTo>
                    <a:pt x="132" y="3215"/>
                  </a:moveTo>
                  <a:lnTo>
                    <a:pt x="129" y="2754"/>
                  </a:lnTo>
                  <a:lnTo>
                    <a:pt x="0" y="1901"/>
                  </a:lnTo>
                  <a:lnTo>
                    <a:pt x="0" y="0"/>
                  </a:lnTo>
                  <a:lnTo>
                    <a:pt x="15" y="0"/>
                  </a:lnTo>
                  <a:lnTo>
                    <a:pt x="15" y="1898"/>
                  </a:lnTo>
                  <a:lnTo>
                    <a:pt x="144" y="2754"/>
                  </a:lnTo>
                  <a:lnTo>
                    <a:pt x="147" y="3215"/>
                  </a:lnTo>
                  <a:lnTo>
                    <a:pt x="132" y="3215"/>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65" name="Freeform 58"/>
            <p:cNvSpPr>
              <a:spLocks noEditPoints="1"/>
            </p:cNvSpPr>
            <p:nvPr/>
          </p:nvSpPr>
          <p:spPr bwMode="auto">
            <a:xfrm>
              <a:off x="633413" y="5103813"/>
              <a:ext cx="185738" cy="185738"/>
            </a:xfrm>
            <a:custGeom>
              <a:avLst/>
              <a:gdLst/>
              <a:ahLst/>
              <a:cxnLst/>
              <a:rect l="0" t="0" r="r" b="b"/>
              <a:pathLst>
                <a:path w="39" h="39">
                  <a:moveTo>
                    <a:pt x="20" y="39"/>
                  </a:moveTo>
                  <a:cubicBezTo>
                    <a:pt x="9" y="39"/>
                    <a:pt x="0" y="30"/>
                    <a:pt x="0" y="19"/>
                  </a:cubicBezTo>
                  <a:cubicBezTo>
                    <a:pt x="0" y="9"/>
                    <a:pt x="9" y="0"/>
                    <a:pt x="20" y="0"/>
                  </a:cubicBezTo>
                  <a:cubicBezTo>
                    <a:pt x="30" y="0"/>
                    <a:pt x="39" y="9"/>
                    <a:pt x="39" y="19"/>
                  </a:cubicBezTo>
                  <a:cubicBezTo>
                    <a:pt x="39" y="30"/>
                    <a:pt x="30" y="39"/>
                    <a:pt x="20" y="39"/>
                  </a:cubicBezTo>
                  <a:close/>
                  <a:moveTo>
                    <a:pt x="20" y="4"/>
                  </a:moveTo>
                  <a:cubicBezTo>
                    <a:pt x="11" y="4"/>
                    <a:pt x="4" y="11"/>
                    <a:pt x="4" y="19"/>
                  </a:cubicBezTo>
                  <a:cubicBezTo>
                    <a:pt x="4" y="28"/>
                    <a:pt x="11" y="35"/>
                    <a:pt x="20" y="35"/>
                  </a:cubicBezTo>
                  <a:cubicBezTo>
                    <a:pt x="28" y="35"/>
                    <a:pt x="35" y="28"/>
                    <a:pt x="35" y="19"/>
                  </a:cubicBezTo>
                  <a:cubicBezTo>
                    <a:pt x="35" y="11"/>
                    <a:pt x="28"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grpSp>
      <p:sp>
        <p:nvSpPr>
          <p:cNvPr id="2" name="Title 1"/>
          <p:cNvSpPr>
            <a:spLocks noGrp="1"/>
          </p:cNvSpPr>
          <p:nvPr>
            <p:ph type="ctrTitle"/>
          </p:nvPr>
        </p:nvSpPr>
        <p:spPr>
          <a:xfrm>
            <a:off x="1876424" y="1122363"/>
            <a:ext cx="8791575" cy="2387600"/>
          </a:xfrm>
        </p:spPr>
        <p:txBody>
          <a:bodyPr anchor="b">
            <a:normAutofit/>
          </a:bodyPr>
          <a:lstStyle>
            <a:lvl1pPr algn="l">
              <a:defRPr sz="4800"/>
            </a:lvl1pPr>
          </a:lstStyle>
          <a:p>
            <a:r>
              <a:rPr lang="en-US"/>
              <a:t>Click to edit Master title style</a:t>
            </a:r>
            <a:endParaRPr lang="en-US" dirty="0"/>
          </a:p>
        </p:txBody>
      </p:sp>
      <p:sp>
        <p:nvSpPr>
          <p:cNvPr id="3" name="Subtitle 2"/>
          <p:cNvSpPr>
            <a:spLocks noGrp="1"/>
          </p:cNvSpPr>
          <p:nvPr>
            <p:ph type="subTitle" idx="1"/>
          </p:nvPr>
        </p:nvSpPr>
        <p:spPr>
          <a:xfrm>
            <a:off x="1876424" y="3602038"/>
            <a:ext cx="8791575" cy="1655762"/>
          </a:xfrm>
        </p:spPr>
        <p:txBody>
          <a:bodyPr>
            <a:normAutofit/>
          </a:bodyPr>
          <a:lstStyle>
            <a:lvl1pPr marL="0" indent="0" algn="l">
              <a:buNone/>
              <a:defRPr sz="2000" cap="all" baseline="0">
                <a:solidFill>
                  <a:schemeClr val="tx2"/>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p:cNvSpPr>
            <a:spLocks noGrp="1"/>
          </p:cNvSpPr>
          <p:nvPr>
            <p:ph type="dt" sz="half" idx="10"/>
          </p:nvPr>
        </p:nvSpPr>
        <p:spPr>
          <a:xfrm>
            <a:off x="7077511" y="5410201"/>
            <a:ext cx="2743200" cy="365125"/>
          </a:xfrm>
        </p:spPr>
        <p:txBody>
          <a:bodyPr/>
          <a:lstStyle/>
          <a:p>
            <a:fld id="{48A87A34-81AB-432B-8DAE-1953F412C126}" type="datetimeFigureOut">
              <a:rPr lang="en-US" smtClean="0"/>
              <a:t>5/11/2022</a:t>
            </a:fld>
            <a:endParaRPr lang="en-US" dirty="0"/>
          </a:p>
        </p:txBody>
      </p:sp>
      <p:sp>
        <p:nvSpPr>
          <p:cNvPr id="5" name="Footer Placeholder 4"/>
          <p:cNvSpPr>
            <a:spLocks noGrp="1"/>
          </p:cNvSpPr>
          <p:nvPr>
            <p:ph type="ftr" sz="quarter" idx="11"/>
          </p:nvPr>
        </p:nvSpPr>
        <p:spPr>
          <a:xfrm>
            <a:off x="1876424" y="5410201"/>
            <a:ext cx="5124886" cy="365125"/>
          </a:xfrm>
        </p:spPr>
        <p:txBody>
          <a:bodyPr/>
          <a:lstStyle/>
          <a:p>
            <a:endParaRPr lang="en-US" dirty="0"/>
          </a:p>
        </p:txBody>
      </p:sp>
      <p:sp>
        <p:nvSpPr>
          <p:cNvPr id="6" name="Slide Number Placeholder 5"/>
          <p:cNvSpPr>
            <a:spLocks noGrp="1"/>
          </p:cNvSpPr>
          <p:nvPr>
            <p:ph type="sldNum" sz="quarter" idx="12"/>
          </p:nvPr>
        </p:nvSpPr>
        <p:spPr>
          <a:xfrm>
            <a:off x="9896911" y="5410199"/>
            <a:ext cx="771089" cy="365125"/>
          </a:xfrm>
        </p:spPr>
        <p:txBody>
          <a:bodyPr/>
          <a:lstStyle/>
          <a:p>
            <a:fld id="{6D22F896-40B5-4ADD-8801-0D06FADFA095}" type="slidenum">
              <a:rPr lang="en-US" smtClean="0"/>
              <a:t>‹#›</a:t>
            </a:fld>
            <a:endParaRPr lang="en-US" dirty="0"/>
          </a:p>
        </p:txBody>
      </p:sp>
    </p:spTree>
    <p:extLst>
      <p:ext uri="{BB962C8B-B14F-4D97-AF65-F5344CB8AC3E}">
        <p14:creationId xmlns:p14="http://schemas.microsoft.com/office/powerpoint/2010/main" val="271352740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48A87A34-81AB-432B-8DAE-1953F412C126}" type="datetimeFigureOut">
              <a:rPr lang="en-US" smtClean="0"/>
              <a:t>5/11/2022</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smtClean="0"/>
              <a:t>‹#›</a:t>
            </a:fld>
            <a:endParaRPr lang="en-US" dirty="0"/>
          </a:p>
        </p:txBody>
      </p:sp>
    </p:spTree>
    <p:extLst>
      <p:ext uri="{BB962C8B-B14F-4D97-AF65-F5344CB8AC3E}">
        <p14:creationId xmlns:p14="http://schemas.microsoft.com/office/powerpoint/2010/main" val="107446720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1141411" y="1419226"/>
            <a:ext cx="9906000" cy="2852737"/>
          </a:xfrm>
        </p:spPr>
        <p:txBody>
          <a:bodyPr anchor="b">
            <a:normAutofit/>
          </a:bodyPr>
          <a:lstStyle>
            <a:lvl1pPr>
              <a:defRPr sz="3600"/>
            </a:lvl1pPr>
          </a:lstStyle>
          <a:p>
            <a:r>
              <a:rPr lang="en-US"/>
              <a:t>Click to edit Master title style</a:t>
            </a:r>
            <a:endParaRPr lang="en-US" dirty="0"/>
          </a:p>
        </p:txBody>
      </p:sp>
      <p:sp>
        <p:nvSpPr>
          <p:cNvPr id="3" name="Text Placeholder 2"/>
          <p:cNvSpPr>
            <a:spLocks noGrp="1"/>
          </p:cNvSpPr>
          <p:nvPr>
            <p:ph type="body" idx="1"/>
          </p:nvPr>
        </p:nvSpPr>
        <p:spPr>
          <a:xfrm>
            <a:off x="1141411" y="4424362"/>
            <a:ext cx="9906000" cy="1374776"/>
          </a:xfrm>
        </p:spPr>
        <p:txBody>
          <a:bodyPr>
            <a:normAutofit/>
          </a:bodyPr>
          <a:lstStyle>
            <a:lvl1pPr marL="0" indent="0">
              <a:buNone/>
              <a:defRPr sz="1800" cap="all" baseline="0">
                <a:solidFill>
                  <a:schemeClr val="tx1">
                    <a:tint val="75000"/>
                  </a:schemeClr>
                </a:solidFill>
              </a:defRPr>
            </a:lvl1pPr>
            <a:lvl2pPr marL="457200" indent="0">
              <a:buNone/>
              <a:defRPr sz="18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48A87A34-81AB-432B-8DAE-1953F412C126}" type="datetimeFigureOut">
              <a:rPr lang="en-US" smtClean="0"/>
              <a:t>5/11/2022</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smtClean="0"/>
              <a:t>‹#›</a:t>
            </a:fld>
            <a:endParaRPr lang="en-US" dirty="0"/>
          </a:p>
        </p:txBody>
      </p:sp>
    </p:spTree>
    <p:extLst>
      <p:ext uri="{BB962C8B-B14F-4D97-AF65-F5344CB8AC3E}">
        <p14:creationId xmlns:p14="http://schemas.microsoft.com/office/powerpoint/2010/main" val="42515662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1141410" y="2249486"/>
            <a:ext cx="4878389" cy="3541714"/>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172200" y="2249486"/>
            <a:ext cx="4875211" cy="3541714"/>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48A87A34-81AB-432B-8DAE-1953F412C126}" type="datetimeFigureOut">
              <a:rPr lang="en-US" smtClean="0"/>
              <a:t>5/11/2022</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smtClean="0"/>
              <a:t>‹#›</a:t>
            </a:fld>
            <a:endParaRPr lang="en-US" dirty="0"/>
          </a:p>
        </p:txBody>
      </p:sp>
    </p:spTree>
    <p:extLst>
      <p:ext uri="{BB962C8B-B14F-4D97-AF65-F5344CB8AC3E}">
        <p14:creationId xmlns:p14="http://schemas.microsoft.com/office/powerpoint/2010/main" val="244891551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1141411" y="619126"/>
            <a:ext cx="9906000" cy="1477961"/>
          </a:xfrm>
        </p:spPr>
        <p:txBody>
          <a:bodyPr/>
          <a:lstStyle/>
          <a:p>
            <a:r>
              <a:rPr lang="en-US"/>
              <a:t>Click to edit Master title style</a:t>
            </a:r>
            <a:endParaRPr lang="en-US" dirty="0"/>
          </a:p>
        </p:txBody>
      </p:sp>
      <p:sp>
        <p:nvSpPr>
          <p:cNvPr id="3" name="Text Placeholder 2"/>
          <p:cNvSpPr>
            <a:spLocks noGrp="1"/>
          </p:cNvSpPr>
          <p:nvPr>
            <p:ph type="body" idx="1"/>
          </p:nvPr>
        </p:nvSpPr>
        <p:spPr>
          <a:xfrm>
            <a:off x="1370019" y="2249486"/>
            <a:ext cx="4649783" cy="823912"/>
          </a:xfrm>
        </p:spPr>
        <p:txBody>
          <a:bodyPr anchor="b"/>
          <a:lstStyle>
            <a:lvl1pPr marL="0" indent="0">
              <a:lnSpc>
                <a:spcPct val="90000"/>
              </a:lnSpc>
              <a:buNone/>
              <a:defRPr sz="2400" b="0" cap="all" baseline="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1141410" y="3073397"/>
            <a:ext cx="4878391" cy="2717801"/>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400808" y="2249485"/>
            <a:ext cx="4646602" cy="823912"/>
          </a:xfrm>
        </p:spPr>
        <p:txBody>
          <a:bodyPr anchor="b"/>
          <a:lstStyle>
            <a:lvl1pPr marL="0" indent="0">
              <a:lnSpc>
                <a:spcPct val="90000"/>
              </a:lnSpc>
              <a:buNone/>
              <a:defRPr sz="2400" b="0" cap="all" baseline="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6172200" y="3073397"/>
            <a:ext cx="4875210" cy="2717801"/>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48A87A34-81AB-432B-8DAE-1953F412C126}" type="datetimeFigureOut">
              <a:rPr lang="en-US" smtClean="0"/>
              <a:t>5/11/2022</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6D22F896-40B5-4ADD-8801-0D06FADFA095}" type="slidenum">
              <a:rPr lang="en-US" smtClean="0"/>
              <a:t>‹#›</a:t>
            </a:fld>
            <a:endParaRPr lang="en-US" dirty="0"/>
          </a:p>
        </p:txBody>
      </p:sp>
    </p:spTree>
    <p:extLst>
      <p:ext uri="{BB962C8B-B14F-4D97-AF65-F5344CB8AC3E}">
        <p14:creationId xmlns:p14="http://schemas.microsoft.com/office/powerpoint/2010/main" val="297065866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48A87A34-81AB-432B-8DAE-1953F412C126}" type="datetimeFigureOut">
              <a:rPr lang="en-US" smtClean="0"/>
              <a:t>5/11/2022</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6D22F896-40B5-4ADD-8801-0D06FADFA095}" type="slidenum">
              <a:rPr lang="en-US" smtClean="0"/>
              <a:t>‹#›</a:t>
            </a:fld>
            <a:endParaRPr lang="en-US" dirty="0"/>
          </a:p>
        </p:txBody>
      </p:sp>
    </p:spTree>
    <p:extLst>
      <p:ext uri="{BB962C8B-B14F-4D97-AF65-F5344CB8AC3E}">
        <p14:creationId xmlns:p14="http://schemas.microsoft.com/office/powerpoint/2010/main" val="4168457462"/>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48A87A34-81AB-432B-8DAE-1953F412C126}" type="datetimeFigureOut">
              <a:rPr lang="en-US" smtClean="0"/>
              <a:t>5/11/2022</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6D22F896-40B5-4ADD-8801-0D06FADFA095}" type="slidenum">
              <a:rPr lang="en-US" smtClean="0"/>
              <a:t>‹#›</a:t>
            </a:fld>
            <a:endParaRPr lang="en-US" dirty="0"/>
          </a:p>
        </p:txBody>
      </p:sp>
    </p:spTree>
    <p:extLst>
      <p:ext uri="{BB962C8B-B14F-4D97-AF65-F5344CB8AC3E}">
        <p14:creationId xmlns:p14="http://schemas.microsoft.com/office/powerpoint/2010/main" val="19449644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146705" y="609601"/>
            <a:ext cx="3856037" cy="1639884"/>
          </a:xfrm>
        </p:spPr>
        <p:txBody>
          <a:bodyPr anchor="b"/>
          <a:lstStyle>
            <a:lvl1pPr>
              <a:defRPr sz="3200"/>
            </a:lvl1pPr>
          </a:lstStyle>
          <a:p>
            <a:r>
              <a:rPr lang="en-US"/>
              <a:t>Click to edit Master title style</a:t>
            </a:r>
            <a:endParaRPr lang="en-US" dirty="0"/>
          </a:p>
        </p:txBody>
      </p:sp>
      <p:sp>
        <p:nvSpPr>
          <p:cNvPr id="3" name="Content Placeholder 2"/>
          <p:cNvSpPr>
            <a:spLocks noGrp="1"/>
          </p:cNvSpPr>
          <p:nvPr>
            <p:ph idx="1"/>
          </p:nvPr>
        </p:nvSpPr>
        <p:spPr>
          <a:xfrm>
            <a:off x="5156200" y="592666"/>
            <a:ext cx="5891209" cy="5198534"/>
          </a:xfrm>
        </p:spPr>
        <p:txBody>
          <a:bodyPr anchor="ct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1146705" y="2249486"/>
            <a:ext cx="3856037" cy="3541714"/>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48A87A34-81AB-432B-8DAE-1953F412C126}" type="datetimeFigureOut">
              <a:rPr lang="en-US" smtClean="0"/>
              <a:t>5/11/2022</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smtClean="0"/>
              <a:t>‹#›</a:t>
            </a:fld>
            <a:endParaRPr lang="en-US" dirty="0"/>
          </a:p>
        </p:txBody>
      </p:sp>
    </p:spTree>
    <p:extLst>
      <p:ext uri="{BB962C8B-B14F-4D97-AF65-F5344CB8AC3E}">
        <p14:creationId xmlns:p14="http://schemas.microsoft.com/office/powerpoint/2010/main" val="2763498684"/>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141413" y="609600"/>
            <a:ext cx="5934508" cy="1639886"/>
          </a:xfrm>
        </p:spPr>
        <p:txBody>
          <a:bodyPr anchor="b"/>
          <a:lstStyle>
            <a:lvl1pPr>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7380721" y="609601"/>
            <a:ext cx="3666690" cy="5181599"/>
          </a:xfrm>
          <a:prstGeom prst="round2DiagRect">
            <a:avLst>
              <a:gd name="adj1" fmla="val 5608"/>
              <a:gd name="adj2" fmla="val 0"/>
            </a:avLst>
          </a:prstGeom>
          <a:ln w="19050" cap="sq">
            <a:solidFill>
              <a:schemeClr val="tx2">
                <a:lumMod val="60000"/>
                <a:lumOff val="40000"/>
                <a:alpha val="60000"/>
              </a:schemeClr>
            </a:solidFill>
            <a:miter lim="800000"/>
          </a:ln>
          <a:effectLst>
            <a:outerShdw blurRad="88900" dist="38100" dir="5400000" algn="t" rotWithShape="0">
              <a:prstClr val="black">
                <a:alpha val="40000"/>
              </a:prstClr>
            </a:outerShdw>
          </a:effectLst>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1141410" y="2249486"/>
            <a:ext cx="5934511" cy="3541714"/>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48A87A34-81AB-432B-8DAE-1953F412C126}" type="datetimeFigureOut">
              <a:rPr lang="en-US" smtClean="0"/>
              <a:t>5/11/2022</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smtClean="0"/>
              <a:t>‹#›</a:t>
            </a:fld>
            <a:endParaRPr lang="en-US" dirty="0"/>
          </a:p>
        </p:txBody>
      </p:sp>
    </p:spTree>
    <p:extLst>
      <p:ext uri="{BB962C8B-B14F-4D97-AF65-F5344CB8AC3E}">
        <p14:creationId xmlns:p14="http://schemas.microsoft.com/office/powerpoint/2010/main" val="1815539415"/>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Panoramic 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141410" y="4304664"/>
            <a:ext cx="9912355" cy="819355"/>
          </a:xfrm>
        </p:spPr>
        <p:txBody>
          <a:bodyPr anchor="b">
            <a:normAutofit/>
          </a:bodyPr>
          <a:lstStyle>
            <a:lvl1pPr>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1141411" y="606426"/>
            <a:ext cx="9912354" cy="3299778"/>
          </a:xfrm>
          <a:prstGeom prst="round2DiagRect">
            <a:avLst>
              <a:gd name="adj1" fmla="val 4860"/>
              <a:gd name="adj2" fmla="val 0"/>
            </a:avLst>
          </a:prstGeom>
          <a:ln w="19050" cap="sq">
            <a:solidFill>
              <a:schemeClr val="tx2">
                <a:lumMod val="60000"/>
                <a:lumOff val="40000"/>
                <a:alpha val="60000"/>
              </a:schemeClr>
            </a:solidFill>
            <a:miter lim="800000"/>
          </a:ln>
          <a:effectLst>
            <a:outerShdw blurRad="88900" dist="38100" dir="5400000" algn="t" rotWithShape="0">
              <a:prstClr val="black">
                <a:alpha val="40000"/>
              </a:prstClr>
            </a:outerShdw>
          </a:effectLst>
        </p:spPr>
        <p:txBody>
          <a:bodyPr vert="horz" lIns="91440" tIns="45720" rIns="91440" bIns="45720" rtlCol="0" anchor="t">
            <a:normAutofit/>
          </a:bodyPr>
          <a:lstStyle>
            <a:lvl1pPr>
              <a:buNone/>
              <a:defRPr lang="en-US" sz="3200"/>
            </a:lvl1pPr>
          </a:lstStyle>
          <a:p>
            <a:pPr marL="0" lvl="0" indent="0">
              <a:buNone/>
            </a:pPr>
            <a:r>
              <a:rPr lang="en-US"/>
              <a:t>Click icon to add picture</a:t>
            </a:r>
            <a:endParaRPr lang="en-US" dirty="0"/>
          </a:p>
        </p:txBody>
      </p:sp>
      <p:sp>
        <p:nvSpPr>
          <p:cNvPr id="4" name="Text Placeholder 3"/>
          <p:cNvSpPr>
            <a:spLocks noGrp="1"/>
          </p:cNvSpPr>
          <p:nvPr>
            <p:ph type="body" sz="half" idx="2"/>
          </p:nvPr>
        </p:nvSpPr>
        <p:spPr>
          <a:xfrm>
            <a:off x="1141364" y="5124020"/>
            <a:ext cx="9910859" cy="682472"/>
          </a:xfrm>
        </p:spPr>
        <p:txBody>
          <a:bodyPr>
            <a:normAutofit/>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48A87A34-81AB-432B-8DAE-1953F412C126}" type="datetimeFigureOut">
              <a:rPr lang="en-US" smtClean="0"/>
              <a:t>5/11/2022</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smtClean="0"/>
              <a:t>‹#›</a:t>
            </a:fld>
            <a:endParaRPr lang="en-US" dirty="0"/>
          </a:p>
        </p:txBody>
      </p:sp>
    </p:spTree>
    <p:extLst>
      <p:ext uri="{BB962C8B-B14F-4D97-AF65-F5344CB8AC3E}">
        <p14:creationId xmlns:p14="http://schemas.microsoft.com/office/powerpoint/2010/main" val="2645411663"/>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1141456" y="609600"/>
            <a:ext cx="9905955" cy="3429000"/>
          </a:xfrm>
        </p:spPr>
        <p:txBody>
          <a:bodyPr anchor="ctr">
            <a:normAutofit/>
          </a:bodyPr>
          <a:lstStyle>
            <a:lvl1pPr>
              <a:defRPr sz="3600"/>
            </a:lvl1pPr>
          </a:lstStyle>
          <a:p>
            <a:r>
              <a:rPr lang="en-US"/>
              <a:t>Click to edit Master title style</a:t>
            </a:r>
            <a:endParaRPr lang="en-US" dirty="0"/>
          </a:p>
        </p:txBody>
      </p:sp>
      <p:sp>
        <p:nvSpPr>
          <p:cNvPr id="4" name="Text Placeholder 3"/>
          <p:cNvSpPr>
            <a:spLocks noGrp="1"/>
          </p:cNvSpPr>
          <p:nvPr>
            <p:ph type="body" sz="half" idx="2"/>
          </p:nvPr>
        </p:nvSpPr>
        <p:spPr>
          <a:xfrm>
            <a:off x="1141410" y="4419599"/>
            <a:ext cx="9904459" cy="1371599"/>
          </a:xfrm>
        </p:spPr>
        <p:txBody>
          <a:bodyPr anchor="ctr">
            <a:normAutofit/>
          </a:bodyPr>
          <a:lstStyle>
            <a:lvl1pPr marL="0" indent="0">
              <a:buNone/>
              <a:defRPr sz="18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48A87A34-81AB-432B-8DAE-1953F412C126}" type="datetimeFigureOut">
              <a:rPr lang="en-US" smtClean="0"/>
              <a:t>5/11/2022</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smtClean="0"/>
              <a:t>‹#›</a:t>
            </a:fld>
            <a:endParaRPr lang="en-US" dirty="0"/>
          </a:p>
        </p:txBody>
      </p:sp>
    </p:spTree>
    <p:extLst>
      <p:ext uri="{BB962C8B-B14F-4D97-AF65-F5344CB8AC3E}">
        <p14:creationId xmlns:p14="http://schemas.microsoft.com/office/powerpoint/2010/main" val="1526112019"/>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446212" y="609599"/>
            <a:ext cx="9302752" cy="2748429"/>
          </a:xfrm>
        </p:spPr>
        <p:txBody>
          <a:bodyPr anchor="ctr">
            <a:normAutofit/>
          </a:bodyPr>
          <a:lstStyle>
            <a:lvl1pPr>
              <a:defRPr sz="3600"/>
            </a:lvl1pPr>
          </a:lstStyle>
          <a:p>
            <a:r>
              <a:rPr lang="en-US"/>
              <a:t>Click to edit Master title style</a:t>
            </a:r>
            <a:endParaRPr lang="en-US" dirty="0"/>
          </a:p>
        </p:txBody>
      </p:sp>
      <p:sp>
        <p:nvSpPr>
          <p:cNvPr id="12" name="Text Placeholder 3"/>
          <p:cNvSpPr>
            <a:spLocks noGrp="1"/>
          </p:cNvSpPr>
          <p:nvPr>
            <p:ph type="body" sz="half" idx="13"/>
          </p:nvPr>
        </p:nvSpPr>
        <p:spPr>
          <a:xfrm>
            <a:off x="1720644" y="3365557"/>
            <a:ext cx="8752299" cy="548968"/>
          </a:xfrm>
        </p:spPr>
        <p:txBody>
          <a:bodyPr anchor="t">
            <a:normAutofit/>
          </a:bodyPr>
          <a:lstStyle>
            <a:lvl1pPr marL="0" indent="0">
              <a:buNone/>
              <a:defRPr sz="14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4" name="Text Placeholder 3"/>
          <p:cNvSpPr>
            <a:spLocks noGrp="1"/>
          </p:cNvSpPr>
          <p:nvPr>
            <p:ph type="body" sz="half" idx="2"/>
          </p:nvPr>
        </p:nvSpPr>
        <p:spPr>
          <a:xfrm>
            <a:off x="1141411" y="4309919"/>
            <a:ext cx="9906002" cy="1489496"/>
          </a:xfrm>
        </p:spPr>
        <p:txBody>
          <a:bodyPr anchor="ctr">
            <a:normAutofit/>
          </a:bodyPr>
          <a:lstStyle>
            <a:lvl1pPr marL="0" indent="0">
              <a:buNone/>
              <a:defRPr sz="18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48A87A34-81AB-432B-8DAE-1953F412C126}" type="datetimeFigureOut">
              <a:rPr lang="en-US" smtClean="0"/>
              <a:t>5/11/2022</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smtClean="0"/>
              <a:t>‹#›</a:t>
            </a:fld>
            <a:endParaRPr lang="en-US" dirty="0"/>
          </a:p>
        </p:txBody>
      </p:sp>
      <p:sp>
        <p:nvSpPr>
          <p:cNvPr id="60" name="TextBox 59"/>
          <p:cNvSpPr txBox="1"/>
          <p:nvPr/>
        </p:nvSpPr>
        <p:spPr>
          <a:xfrm>
            <a:off x="903512" y="732394"/>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latin typeface="+mj-lt"/>
                <a:ea typeface="+mj-ea"/>
                <a:cs typeface="Trebuchet MS"/>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lgn="r"/>
            <a:r>
              <a:rPr lang="en-US" sz="8000" dirty="0">
                <a:solidFill>
                  <a:schemeClr val="tx1"/>
                </a:solidFill>
                <a:effectLst/>
              </a:rPr>
              <a:t>“</a:t>
            </a:r>
          </a:p>
        </p:txBody>
      </p:sp>
      <p:sp>
        <p:nvSpPr>
          <p:cNvPr id="61" name="TextBox 60"/>
          <p:cNvSpPr txBox="1"/>
          <p:nvPr/>
        </p:nvSpPr>
        <p:spPr>
          <a:xfrm>
            <a:off x="10537370" y="2764972"/>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latin typeface="+mj-lt"/>
                <a:ea typeface="+mj-ea"/>
                <a:cs typeface="Trebuchet MS"/>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lgn="r"/>
            <a:r>
              <a:rPr lang="en-US" sz="8000" dirty="0">
                <a:solidFill>
                  <a:schemeClr val="tx1"/>
                </a:solidFill>
                <a:effectLst/>
              </a:rPr>
              <a:t>”</a:t>
            </a:r>
          </a:p>
        </p:txBody>
      </p:sp>
    </p:spTree>
    <p:extLst>
      <p:ext uri="{BB962C8B-B14F-4D97-AF65-F5344CB8AC3E}">
        <p14:creationId xmlns:p14="http://schemas.microsoft.com/office/powerpoint/2010/main" val="38383435"/>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1141410" y="2134041"/>
            <a:ext cx="9906001" cy="2511835"/>
          </a:xfrm>
        </p:spPr>
        <p:txBody>
          <a:bodyPr anchor="b">
            <a:normAutofit/>
          </a:bodyPr>
          <a:lstStyle>
            <a:lvl1pPr>
              <a:defRPr sz="3600"/>
            </a:lvl1pPr>
          </a:lstStyle>
          <a:p>
            <a:r>
              <a:rPr lang="en-US"/>
              <a:t>Click to edit Master title style</a:t>
            </a:r>
            <a:endParaRPr lang="en-US" dirty="0"/>
          </a:p>
        </p:txBody>
      </p:sp>
      <p:sp>
        <p:nvSpPr>
          <p:cNvPr id="4" name="Text Placeholder 3"/>
          <p:cNvSpPr>
            <a:spLocks noGrp="1"/>
          </p:cNvSpPr>
          <p:nvPr>
            <p:ph type="body" sz="half" idx="2"/>
          </p:nvPr>
        </p:nvSpPr>
        <p:spPr>
          <a:xfrm>
            <a:off x="1141364" y="4657655"/>
            <a:ext cx="9904505" cy="1140644"/>
          </a:xfrm>
        </p:spPr>
        <p:txBody>
          <a:bodyPr anchor="t">
            <a:normAutofit/>
          </a:bodyPr>
          <a:lstStyle>
            <a:lvl1pPr marL="0" indent="0">
              <a:buNone/>
              <a:defRPr sz="18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48A87A34-81AB-432B-8DAE-1953F412C126}" type="datetimeFigureOut">
              <a:rPr lang="en-US" smtClean="0"/>
              <a:t>5/11/2022</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smtClean="0"/>
              <a:t>‹#›</a:t>
            </a:fld>
            <a:endParaRPr lang="en-US" dirty="0"/>
          </a:p>
        </p:txBody>
      </p:sp>
    </p:spTree>
    <p:extLst>
      <p:ext uri="{BB962C8B-B14F-4D97-AF65-F5344CB8AC3E}">
        <p14:creationId xmlns:p14="http://schemas.microsoft.com/office/powerpoint/2010/main" val="4288885865"/>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p:cSld name="3 Column">
    <p:spTree>
      <p:nvGrpSpPr>
        <p:cNvPr id="1" name=""/>
        <p:cNvGrpSpPr/>
        <p:nvPr/>
      </p:nvGrpSpPr>
      <p:grpSpPr>
        <a:xfrm>
          <a:off x="0" y="0"/>
          <a:ext cx="0" cy="0"/>
          <a:chOff x="0" y="0"/>
          <a:chExt cx="0" cy="0"/>
        </a:xfrm>
      </p:grpSpPr>
      <p:sp>
        <p:nvSpPr>
          <p:cNvPr id="15" name="Title 1"/>
          <p:cNvSpPr>
            <a:spLocks noGrp="1"/>
          </p:cNvSpPr>
          <p:nvPr>
            <p:ph type="title"/>
          </p:nvPr>
        </p:nvSpPr>
        <p:spPr>
          <a:xfrm>
            <a:off x="1141413" y="609600"/>
            <a:ext cx="9905998" cy="1905000"/>
          </a:xfrm>
        </p:spPr>
        <p:txBody>
          <a:bodyPr/>
          <a:lstStyle/>
          <a:p>
            <a:r>
              <a:rPr lang="en-US"/>
              <a:t>Click to edit Master title style</a:t>
            </a:r>
            <a:endParaRPr lang="en-US" dirty="0"/>
          </a:p>
        </p:txBody>
      </p:sp>
      <p:sp>
        <p:nvSpPr>
          <p:cNvPr id="7" name="Text Placeholder 2"/>
          <p:cNvSpPr>
            <a:spLocks noGrp="1"/>
          </p:cNvSpPr>
          <p:nvPr>
            <p:ph type="body" idx="1"/>
          </p:nvPr>
        </p:nvSpPr>
        <p:spPr>
          <a:xfrm>
            <a:off x="1141410" y="2674463"/>
            <a:ext cx="3196899" cy="685800"/>
          </a:xfrm>
        </p:spPr>
        <p:txBody>
          <a:bodyPr anchor="b">
            <a:noAutofit/>
          </a:bodyPr>
          <a:lstStyle>
            <a:lvl1pPr marL="0" indent="0">
              <a:lnSpc>
                <a:spcPct val="90000"/>
              </a:lnSpc>
              <a:buNone/>
              <a:defRPr sz="2400" b="0" cap="all" baseline="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8" name="Text Placeholder 3"/>
          <p:cNvSpPr>
            <a:spLocks noGrp="1"/>
          </p:cNvSpPr>
          <p:nvPr>
            <p:ph type="body" sz="half" idx="15"/>
          </p:nvPr>
        </p:nvSpPr>
        <p:spPr>
          <a:xfrm>
            <a:off x="1127918" y="3360263"/>
            <a:ext cx="3208735" cy="2430936"/>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9" name="Text Placeholder 4"/>
          <p:cNvSpPr>
            <a:spLocks noGrp="1"/>
          </p:cNvSpPr>
          <p:nvPr>
            <p:ph type="body" sz="quarter" idx="3"/>
          </p:nvPr>
        </p:nvSpPr>
        <p:spPr>
          <a:xfrm>
            <a:off x="4514766" y="2677635"/>
            <a:ext cx="3184385" cy="685800"/>
          </a:xfrm>
        </p:spPr>
        <p:txBody>
          <a:bodyPr anchor="b">
            <a:noAutofit/>
          </a:bodyPr>
          <a:lstStyle>
            <a:lvl1pPr marL="0" indent="0">
              <a:lnSpc>
                <a:spcPct val="90000"/>
              </a:lnSpc>
              <a:buNone/>
              <a:defRPr sz="2400" b="0" cap="all" baseline="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10" name="Text Placeholder 3"/>
          <p:cNvSpPr>
            <a:spLocks noGrp="1"/>
          </p:cNvSpPr>
          <p:nvPr>
            <p:ph type="body" sz="half" idx="16"/>
          </p:nvPr>
        </p:nvSpPr>
        <p:spPr>
          <a:xfrm>
            <a:off x="4504213" y="3363435"/>
            <a:ext cx="3195830" cy="2430936"/>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11" name="Text Placeholder 4"/>
          <p:cNvSpPr>
            <a:spLocks noGrp="1"/>
          </p:cNvSpPr>
          <p:nvPr>
            <p:ph type="body" sz="quarter" idx="13"/>
          </p:nvPr>
        </p:nvSpPr>
        <p:spPr>
          <a:xfrm>
            <a:off x="7852442" y="2674463"/>
            <a:ext cx="3194968" cy="685800"/>
          </a:xfrm>
        </p:spPr>
        <p:txBody>
          <a:bodyPr anchor="b">
            <a:noAutofit/>
          </a:bodyPr>
          <a:lstStyle>
            <a:lvl1pPr marL="0" indent="0">
              <a:lnSpc>
                <a:spcPct val="90000"/>
              </a:lnSpc>
              <a:buNone/>
              <a:defRPr sz="2400" b="0" cap="all" baseline="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12" name="Text Placeholder 3"/>
          <p:cNvSpPr>
            <a:spLocks noGrp="1"/>
          </p:cNvSpPr>
          <p:nvPr>
            <p:ph type="body" sz="half" idx="17"/>
          </p:nvPr>
        </p:nvSpPr>
        <p:spPr>
          <a:xfrm>
            <a:off x="7852442" y="3360263"/>
            <a:ext cx="3194968" cy="2430936"/>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3" name="Date Placeholder 2"/>
          <p:cNvSpPr>
            <a:spLocks noGrp="1"/>
          </p:cNvSpPr>
          <p:nvPr>
            <p:ph type="dt" sz="half" idx="10"/>
          </p:nvPr>
        </p:nvSpPr>
        <p:spPr/>
        <p:txBody>
          <a:bodyPr/>
          <a:lstStyle/>
          <a:p>
            <a:fld id="{48A87A34-81AB-432B-8DAE-1953F412C126}" type="datetimeFigureOut">
              <a:rPr lang="en-US" smtClean="0"/>
              <a:t>5/11/2022</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6D22F896-40B5-4ADD-8801-0D06FADFA095}" type="slidenum">
              <a:rPr lang="en-US" smtClean="0"/>
              <a:t>‹#›</a:t>
            </a:fld>
            <a:endParaRPr lang="en-US" dirty="0"/>
          </a:p>
        </p:txBody>
      </p:sp>
    </p:spTree>
    <p:extLst>
      <p:ext uri="{BB962C8B-B14F-4D97-AF65-F5344CB8AC3E}">
        <p14:creationId xmlns:p14="http://schemas.microsoft.com/office/powerpoint/2010/main" val="3032349664"/>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p:cSld name="3 Picture Column">
    <p:spTree>
      <p:nvGrpSpPr>
        <p:cNvPr id="1" name=""/>
        <p:cNvGrpSpPr/>
        <p:nvPr/>
      </p:nvGrpSpPr>
      <p:grpSpPr>
        <a:xfrm>
          <a:off x="0" y="0"/>
          <a:ext cx="0" cy="0"/>
          <a:chOff x="0" y="0"/>
          <a:chExt cx="0" cy="0"/>
        </a:xfrm>
      </p:grpSpPr>
      <p:sp>
        <p:nvSpPr>
          <p:cNvPr id="30" name="Title 1"/>
          <p:cNvSpPr>
            <a:spLocks noGrp="1"/>
          </p:cNvSpPr>
          <p:nvPr>
            <p:ph type="title"/>
          </p:nvPr>
        </p:nvSpPr>
        <p:spPr>
          <a:xfrm>
            <a:off x="1141411" y="609600"/>
            <a:ext cx="9905999" cy="1905000"/>
          </a:xfrm>
        </p:spPr>
        <p:txBody>
          <a:bodyPr/>
          <a:lstStyle/>
          <a:p>
            <a:r>
              <a:rPr lang="en-US"/>
              <a:t>Click to edit Master title style</a:t>
            </a:r>
            <a:endParaRPr lang="en-US" dirty="0"/>
          </a:p>
        </p:txBody>
      </p:sp>
      <p:sp>
        <p:nvSpPr>
          <p:cNvPr id="19" name="Text Placeholder 2"/>
          <p:cNvSpPr>
            <a:spLocks noGrp="1"/>
          </p:cNvSpPr>
          <p:nvPr>
            <p:ph type="body" idx="1"/>
          </p:nvPr>
        </p:nvSpPr>
        <p:spPr>
          <a:xfrm>
            <a:off x="1141413" y="4404596"/>
            <a:ext cx="3195240" cy="576262"/>
          </a:xfrm>
        </p:spPr>
        <p:txBody>
          <a:bodyPr anchor="b">
            <a:noAutofit/>
          </a:bodyPr>
          <a:lstStyle>
            <a:lvl1pPr marL="0" indent="0">
              <a:lnSpc>
                <a:spcPct val="90000"/>
              </a:lnSpc>
              <a:buNone/>
              <a:defRPr sz="2000" b="0" cap="all" baseline="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20" name="Picture Placeholder 2"/>
          <p:cNvSpPr>
            <a:spLocks noGrp="1" noChangeAspect="1"/>
          </p:cNvSpPr>
          <p:nvPr>
            <p:ph type="pic" idx="15"/>
          </p:nvPr>
        </p:nvSpPr>
        <p:spPr>
          <a:xfrm>
            <a:off x="1141413" y="2666998"/>
            <a:ext cx="3195240" cy="1524000"/>
          </a:xfrm>
          <a:prstGeom prst="round2DiagRect">
            <a:avLst/>
          </a:prstGeom>
          <a:ln w="19050" cap="sq">
            <a:solidFill>
              <a:schemeClr val="tx2">
                <a:lumMod val="60000"/>
                <a:lumOff val="40000"/>
                <a:alpha val="60000"/>
              </a:schemeClr>
            </a:solidFill>
            <a:miter lim="800000"/>
          </a:ln>
          <a:effectLst>
            <a:outerShdw blurRad="88900" dist="38100" dir="5400000" algn="t" rotWithShape="0">
              <a:prstClr val="black">
                <a:alpha val="40000"/>
              </a:prstClr>
            </a:outerShdw>
          </a:effectLst>
        </p:spPr>
        <p:txBody>
          <a:bodyPr vert="horz" lIns="91440" tIns="45720" rIns="91440" bIns="45720" rtlCol="0" anchor="t">
            <a:normAutofit/>
          </a:bodyPr>
          <a:lstStyle>
            <a:lvl1pPr>
              <a:buNone/>
              <a:defRPr lang="en-US" sz="2000" dirty="0"/>
            </a:lvl1pPr>
          </a:lstStyle>
          <a:p>
            <a:pPr marL="0" lvl="0" indent="0">
              <a:buNone/>
            </a:pPr>
            <a:r>
              <a:rPr lang="en-US"/>
              <a:t>Click icon to add picture</a:t>
            </a:r>
            <a:endParaRPr lang="en-US" dirty="0"/>
          </a:p>
        </p:txBody>
      </p:sp>
      <p:sp>
        <p:nvSpPr>
          <p:cNvPr id="21" name="Text Placeholder 3"/>
          <p:cNvSpPr>
            <a:spLocks noGrp="1"/>
          </p:cNvSpPr>
          <p:nvPr>
            <p:ph type="body" sz="half" idx="18"/>
          </p:nvPr>
        </p:nvSpPr>
        <p:spPr>
          <a:xfrm>
            <a:off x="1141413" y="4980858"/>
            <a:ext cx="3195240" cy="817843"/>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22" name="Text Placeholder 4"/>
          <p:cNvSpPr>
            <a:spLocks noGrp="1"/>
          </p:cNvSpPr>
          <p:nvPr>
            <p:ph type="body" sz="quarter" idx="3"/>
          </p:nvPr>
        </p:nvSpPr>
        <p:spPr>
          <a:xfrm>
            <a:off x="4489053" y="4404596"/>
            <a:ext cx="3200400" cy="576262"/>
          </a:xfrm>
        </p:spPr>
        <p:txBody>
          <a:bodyPr anchor="b">
            <a:noAutofit/>
          </a:bodyPr>
          <a:lstStyle>
            <a:lvl1pPr marL="0" indent="0">
              <a:lnSpc>
                <a:spcPct val="90000"/>
              </a:lnSpc>
              <a:buNone/>
              <a:defRPr sz="2000" b="0" cap="all" baseline="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23" name="Picture Placeholder 2"/>
          <p:cNvSpPr>
            <a:spLocks noGrp="1" noChangeAspect="1"/>
          </p:cNvSpPr>
          <p:nvPr>
            <p:ph type="pic" idx="21"/>
          </p:nvPr>
        </p:nvSpPr>
        <p:spPr>
          <a:xfrm>
            <a:off x="4489053" y="2666998"/>
            <a:ext cx="3198940" cy="1524000"/>
          </a:xfrm>
          <a:prstGeom prst="round2DiagRect">
            <a:avLst/>
          </a:prstGeom>
          <a:ln w="19050" cap="sq">
            <a:solidFill>
              <a:schemeClr val="tx2">
                <a:lumMod val="60000"/>
                <a:lumOff val="40000"/>
                <a:alpha val="60000"/>
              </a:schemeClr>
            </a:solidFill>
            <a:miter lim="800000"/>
          </a:ln>
          <a:effectLst>
            <a:outerShdw blurRad="88900" dist="38100" dir="5400000" algn="t" rotWithShape="0">
              <a:prstClr val="black">
                <a:alpha val="40000"/>
              </a:prstClr>
            </a:outerShdw>
          </a:effectLst>
        </p:spPr>
        <p:txBody>
          <a:bodyPr vert="horz" lIns="91440" tIns="45720" rIns="91440" bIns="45720" rtlCol="0" anchor="t">
            <a:normAutofit/>
          </a:bodyPr>
          <a:lstStyle>
            <a:lvl1pPr>
              <a:buNone/>
              <a:defRPr lang="en-US" sz="2000" dirty="0"/>
            </a:lvl1pPr>
          </a:lstStyle>
          <a:p>
            <a:pPr marL="0" lvl="0" indent="0">
              <a:buNone/>
            </a:pPr>
            <a:r>
              <a:rPr lang="en-US"/>
              <a:t>Click icon to add picture</a:t>
            </a:r>
            <a:endParaRPr lang="en-US" dirty="0"/>
          </a:p>
        </p:txBody>
      </p:sp>
      <p:sp>
        <p:nvSpPr>
          <p:cNvPr id="24" name="Text Placeholder 3"/>
          <p:cNvSpPr>
            <a:spLocks noGrp="1"/>
          </p:cNvSpPr>
          <p:nvPr>
            <p:ph type="body" sz="half" idx="19"/>
          </p:nvPr>
        </p:nvSpPr>
        <p:spPr>
          <a:xfrm>
            <a:off x="4487593" y="4980857"/>
            <a:ext cx="3200400" cy="810342"/>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25" name="Text Placeholder 4"/>
          <p:cNvSpPr>
            <a:spLocks noGrp="1"/>
          </p:cNvSpPr>
          <p:nvPr>
            <p:ph type="body" sz="quarter" idx="13"/>
          </p:nvPr>
        </p:nvSpPr>
        <p:spPr>
          <a:xfrm>
            <a:off x="7852567" y="4404595"/>
            <a:ext cx="3190741" cy="576262"/>
          </a:xfrm>
        </p:spPr>
        <p:txBody>
          <a:bodyPr anchor="b">
            <a:noAutofit/>
          </a:bodyPr>
          <a:lstStyle>
            <a:lvl1pPr marL="0" indent="0">
              <a:lnSpc>
                <a:spcPct val="90000"/>
              </a:lnSpc>
              <a:buNone/>
              <a:defRPr sz="2000" b="0" cap="all" baseline="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26" name="Picture Placeholder 2"/>
          <p:cNvSpPr>
            <a:spLocks noGrp="1" noChangeAspect="1"/>
          </p:cNvSpPr>
          <p:nvPr>
            <p:ph type="pic" idx="22"/>
          </p:nvPr>
        </p:nvSpPr>
        <p:spPr>
          <a:xfrm>
            <a:off x="7852442" y="2666998"/>
            <a:ext cx="3194969" cy="1524000"/>
          </a:xfrm>
          <a:prstGeom prst="round2DiagRect">
            <a:avLst/>
          </a:prstGeom>
          <a:ln w="19050" cap="sq">
            <a:solidFill>
              <a:schemeClr val="tx2">
                <a:lumMod val="60000"/>
                <a:lumOff val="40000"/>
                <a:alpha val="60000"/>
              </a:schemeClr>
            </a:solidFill>
            <a:miter lim="800000"/>
          </a:ln>
          <a:effectLst>
            <a:outerShdw blurRad="88900" dist="38100" dir="5400000" algn="t" rotWithShape="0">
              <a:prstClr val="black">
                <a:alpha val="40000"/>
              </a:prstClr>
            </a:outerShdw>
          </a:effectLst>
        </p:spPr>
        <p:txBody>
          <a:bodyPr vert="horz" lIns="91440" tIns="45720" rIns="91440" bIns="45720" rtlCol="0" anchor="t">
            <a:normAutofit/>
          </a:bodyPr>
          <a:lstStyle>
            <a:lvl1pPr>
              <a:buNone/>
              <a:defRPr lang="en-US" sz="2000" dirty="0"/>
            </a:lvl1pPr>
          </a:lstStyle>
          <a:p>
            <a:pPr marL="0" lvl="0" indent="0">
              <a:buNone/>
            </a:pPr>
            <a:r>
              <a:rPr lang="en-US"/>
              <a:t>Click icon to add picture</a:t>
            </a:r>
            <a:endParaRPr lang="en-US" dirty="0"/>
          </a:p>
        </p:txBody>
      </p:sp>
      <p:sp>
        <p:nvSpPr>
          <p:cNvPr id="27" name="Text Placeholder 3"/>
          <p:cNvSpPr>
            <a:spLocks noGrp="1"/>
          </p:cNvSpPr>
          <p:nvPr>
            <p:ph type="body" sz="half" idx="20"/>
          </p:nvPr>
        </p:nvSpPr>
        <p:spPr>
          <a:xfrm>
            <a:off x="7852442" y="4980854"/>
            <a:ext cx="3194968" cy="810345"/>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3" name="Date Placeholder 2"/>
          <p:cNvSpPr>
            <a:spLocks noGrp="1"/>
          </p:cNvSpPr>
          <p:nvPr>
            <p:ph type="dt" sz="half" idx="10"/>
          </p:nvPr>
        </p:nvSpPr>
        <p:spPr/>
        <p:txBody>
          <a:bodyPr/>
          <a:lstStyle/>
          <a:p>
            <a:fld id="{48A87A34-81AB-432B-8DAE-1953F412C126}" type="datetimeFigureOut">
              <a:rPr lang="en-US" smtClean="0"/>
              <a:t>5/11/2022</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6D22F896-40B5-4ADD-8801-0D06FADFA095}" type="slidenum">
              <a:rPr lang="en-US" smtClean="0"/>
              <a:t>‹#›</a:t>
            </a:fld>
            <a:endParaRPr lang="en-US" dirty="0"/>
          </a:p>
        </p:txBody>
      </p:sp>
    </p:spTree>
    <p:extLst>
      <p:ext uri="{BB962C8B-B14F-4D97-AF65-F5344CB8AC3E}">
        <p14:creationId xmlns:p14="http://schemas.microsoft.com/office/powerpoint/2010/main" val="1383523287"/>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ncho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48A87A34-81AB-432B-8DAE-1953F412C126}" type="datetimeFigureOut">
              <a:rPr lang="en-US" smtClean="0"/>
              <a:t>5/11/2022</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smtClean="0"/>
              <a:t>‹#›</a:t>
            </a:fld>
            <a:endParaRPr lang="en-US" dirty="0"/>
          </a:p>
        </p:txBody>
      </p:sp>
    </p:spTree>
    <p:extLst>
      <p:ext uri="{BB962C8B-B14F-4D97-AF65-F5344CB8AC3E}">
        <p14:creationId xmlns:p14="http://schemas.microsoft.com/office/powerpoint/2010/main" val="751405244"/>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9042400" y="609599"/>
            <a:ext cx="2005011" cy="5181601"/>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1141410" y="609599"/>
            <a:ext cx="7748590" cy="5181601"/>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48A87A34-81AB-432B-8DAE-1953F412C126}" type="datetimeFigureOut">
              <a:rPr lang="en-US" smtClean="0"/>
              <a:t>5/11/2022</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smtClean="0"/>
              <a:t>‹#›</a:t>
            </a:fld>
            <a:endParaRPr lang="en-US" dirty="0"/>
          </a:p>
        </p:txBody>
      </p:sp>
    </p:spTree>
    <p:extLst>
      <p:ext uri="{BB962C8B-B14F-4D97-AF65-F5344CB8AC3E}">
        <p14:creationId xmlns:p14="http://schemas.microsoft.com/office/powerpoint/2010/main" val="470828249"/>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theme" Target="../theme/theme1.xml"/><Relationship Id="rId5" Type="http://schemas.openxmlformats.org/officeDocument/2006/relationships/slideLayout" Target="../slideLayouts/slideLayout5.xml"/><Relationship Id="rId4" Type="http://schemas.openxmlformats.org/officeDocument/2006/relationships/slideLayout" Target="../slideLayouts/slideLayout4.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3.xml"/><Relationship Id="rId13" Type="http://schemas.openxmlformats.org/officeDocument/2006/relationships/slideLayout" Target="../slideLayouts/slideLayout18.xml"/><Relationship Id="rId18" Type="http://schemas.openxmlformats.org/officeDocument/2006/relationships/theme" Target="../theme/theme2.xml"/><Relationship Id="rId3" Type="http://schemas.openxmlformats.org/officeDocument/2006/relationships/slideLayout" Target="../slideLayouts/slideLayout8.xml"/><Relationship Id="rId7" Type="http://schemas.openxmlformats.org/officeDocument/2006/relationships/slideLayout" Target="../slideLayouts/slideLayout12.xml"/><Relationship Id="rId12" Type="http://schemas.openxmlformats.org/officeDocument/2006/relationships/slideLayout" Target="../slideLayouts/slideLayout17.xml"/><Relationship Id="rId17" Type="http://schemas.openxmlformats.org/officeDocument/2006/relationships/slideLayout" Target="../slideLayouts/slideLayout22.xml"/><Relationship Id="rId2" Type="http://schemas.openxmlformats.org/officeDocument/2006/relationships/slideLayout" Target="../slideLayouts/slideLayout7.xml"/><Relationship Id="rId16" Type="http://schemas.openxmlformats.org/officeDocument/2006/relationships/slideLayout" Target="../slideLayouts/slideLayout21.xml"/><Relationship Id="rId1" Type="http://schemas.openxmlformats.org/officeDocument/2006/relationships/slideLayout" Target="../slideLayouts/slideLayout6.xml"/><Relationship Id="rId6" Type="http://schemas.openxmlformats.org/officeDocument/2006/relationships/slideLayout" Target="../slideLayouts/slideLayout11.xml"/><Relationship Id="rId11" Type="http://schemas.openxmlformats.org/officeDocument/2006/relationships/slideLayout" Target="../slideLayouts/slideLayout16.xml"/><Relationship Id="rId5" Type="http://schemas.openxmlformats.org/officeDocument/2006/relationships/slideLayout" Target="../slideLayouts/slideLayout10.xml"/><Relationship Id="rId15" Type="http://schemas.openxmlformats.org/officeDocument/2006/relationships/slideLayout" Target="../slideLayouts/slideLayout20.xml"/><Relationship Id="rId10" Type="http://schemas.openxmlformats.org/officeDocument/2006/relationships/slideLayout" Target="../slideLayouts/slideLayout15.xml"/><Relationship Id="rId19" Type="http://schemas.openxmlformats.org/officeDocument/2006/relationships/image" Target="../media/image4.png"/><Relationship Id="rId4" Type="http://schemas.openxmlformats.org/officeDocument/2006/relationships/slideLayout" Target="../slideLayouts/slideLayout9.xml"/><Relationship Id="rId9" Type="http://schemas.openxmlformats.org/officeDocument/2006/relationships/slideLayout" Target="../slideLayouts/slideLayout14.xml"/><Relationship Id="rId14" Type="http://schemas.openxmlformats.org/officeDocument/2006/relationships/slideLayout" Target="../slideLayouts/slideLayout19.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1026" name="Title Placeholder 1">
            <a:extLst>
              <a:ext uri="{FF2B5EF4-FFF2-40B4-BE49-F238E27FC236}">
                <a16:creationId xmlns:a16="http://schemas.microsoft.com/office/drawing/2014/main" id="{23DEC042-F681-4B28-8E3E-E8F9018496E5}"/>
              </a:ext>
            </a:extLst>
          </p:cNvPr>
          <p:cNvSpPr>
            <a:spLocks noGrp="1"/>
          </p:cNvSpPr>
          <p:nvPr>
            <p:ph type="title"/>
          </p:nvPr>
        </p:nvSpPr>
        <p:spPr bwMode="auto">
          <a:xfrm>
            <a:off x="838200" y="365125"/>
            <a:ext cx="10515600" cy="13255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en-US"/>
              <a:t>Click to edit Master title style</a:t>
            </a:r>
          </a:p>
        </p:txBody>
      </p:sp>
      <p:sp>
        <p:nvSpPr>
          <p:cNvPr id="1027" name="Text Placeholder 2">
            <a:extLst>
              <a:ext uri="{FF2B5EF4-FFF2-40B4-BE49-F238E27FC236}">
                <a16:creationId xmlns:a16="http://schemas.microsoft.com/office/drawing/2014/main" id="{4CF54933-F6BE-40A4-ABFF-3FBFF7AED584}"/>
              </a:ext>
            </a:extLst>
          </p:cNvPr>
          <p:cNvSpPr>
            <a:spLocks noGrp="1"/>
          </p:cNvSpPr>
          <p:nvPr>
            <p:ph type="body" idx="1"/>
          </p:nvPr>
        </p:nvSpPr>
        <p:spPr bwMode="auto">
          <a:xfrm>
            <a:off x="838200" y="1825625"/>
            <a:ext cx="10515600" cy="43513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Tree>
    <p:extLst>
      <p:ext uri="{BB962C8B-B14F-4D97-AF65-F5344CB8AC3E}">
        <p14:creationId xmlns:p14="http://schemas.microsoft.com/office/powerpoint/2010/main" val="390203123"/>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Lst>
  <p:txStyles>
    <p:titleStyle>
      <a:lvl1pPr algn="l" rtl="0" eaLnBrk="1" fontAlgn="base" hangingPunct="1">
        <a:lnSpc>
          <a:spcPct val="90000"/>
        </a:lnSpc>
        <a:spcBef>
          <a:spcPct val="0"/>
        </a:spcBef>
        <a:spcAft>
          <a:spcPct val="0"/>
        </a:spcAft>
        <a:defRPr sz="4400" kern="1200">
          <a:solidFill>
            <a:schemeClr val="tx1"/>
          </a:solidFill>
          <a:latin typeface="Arial" panose="020B0604020202020204" pitchFamily="34" charset="0"/>
          <a:ea typeface="+mj-ea"/>
          <a:cs typeface="Arial" panose="020B0604020202020204" pitchFamily="34" charset="0"/>
        </a:defRPr>
      </a:lvl1pPr>
      <a:lvl2pPr algn="l" rtl="0" eaLnBrk="1" fontAlgn="base" hangingPunct="1">
        <a:lnSpc>
          <a:spcPct val="90000"/>
        </a:lnSpc>
        <a:spcBef>
          <a:spcPct val="0"/>
        </a:spcBef>
        <a:spcAft>
          <a:spcPct val="0"/>
        </a:spcAft>
        <a:defRPr sz="4400">
          <a:solidFill>
            <a:schemeClr val="tx1"/>
          </a:solidFill>
          <a:latin typeface="Arial" panose="020B0604020202020204" pitchFamily="34" charset="0"/>
          <a:cs typeface="Arial" panose="020B0604020202020204" pitchFamily="34" charset="0"/>
        </a:defRPr>
      </a:lvl2pPr>
      <a:lvl3pPr algn="l" rtl="0" eaLnBrk="1" fontAlgn="base" hangingPunct="1">
        <a:lnSpc>
          <a:spcPct val="90000"/>
        </a:lnSpc>
        <a:spcBef>
          <a:spcPct val="0"/>
        </a:spcBef>
        <a:spcAft>
          <a:spcPct val="0"/>
        </a:spcAft>
        <a:defRPr sz="4400">
          <a:solidFill>
            <a:schemeClr val="tx1"/>
          </a:solidFill>
          <a:latin typeface="Arial" panose="020B0604020202020204" pitchFamily="34" charset="0"/>
          <a:cs typeface="Arial" panose="020B0604020202020204" pitchFamily="34" charset="0"/>
        </a:defRPr>
      </a:lvl3pPr>
      <a:lvl4pPr algn="l" rtl="0" eaLnBrk="1" fontAlgn="base" hangingPunct="1">
        <a:lnSpc>
          <a:spcPct val="90000"/>
        </a:lnSpc>
        <a:spcBef>
          <a:spcPct val="0"/>
        </a:spcBef>
        <a:spcAft>
          <a:spcPct val="0"/>
        </a:spcAft>
        <a:defRPr sz="4400">
          <a:solidFill>
            <a:schemeClr val="tx1"/>
          </a:solidFill>
          <a:latin typeface="Arial" panose="020B0604020202020204" pitchFamily="34" charset="0"/>
          <a:cs typeface="Arial" panose="020B0604020202020204" pitchFamily="34" charset="0"/>
        </a:defRPr>
      </a:lvl4pPr>
      <a:lvl5pPr algn="l" rtl="0" eaLnBrk="1" fontAlgn="base" hangingPunct="1">
        <a:lnSpc>
          <a:spcPct val="90000"/>
        </a:lnSpc>
        <a:spcBef>
          <a:spcPct val="0"/>
        </a:spcBef>
        <a:spcAft>
          <a:spcPct val="0"/>
        </a:spcAft>
        <a:defRPr sz="4400">
          <a:solidFill>
            <a:schemeClr val="tx1"/>
          </a:solidFill>
          <a:latin typeface="Arial" panose="020B0604020202020204" pitchFamily="34" charset="0"/>
          <a:cs typeface="Arial" panose="020B0604020202020204" pitchFamily="34" charset="0"/>
        </a:defRPr>
      </a:lvl5pPr>
      <a:lvl6pPr marL="457200" algn="l" rtl="0" eaLnBrk="1" fontAlgn="base" hangingPunct="1">
        <a:lnSpc>
          <a:spcPct val="90000"/>
        </a:lnSpc>
        <a:spcBef>
          <a:spcPct val="0"/>
        </a:spcBef>
        <a:spcAft>
          <a:spcPct val="0"/>
        </a:spcAft>
        <a:defRPr sz="4400">
          <a:solidFill>
            <a:schemeClr val="tx1"/>
          </a:solidFill>
          <a:latin typeface="Calibri Light" panose="020F0302020204030204" pitchFamily="34" charset="0"/>
        </a:defRPr>
      </a:lvl6pPr>
      <a:lvl7pPr marL="914400" algn="l" rtl="0" eaLnBrk="1" fontAlgn="base" hangingPunct="1">
        <a:lnSpc>
          <a:spcPct val="90000"/>
        </a:lnSpc>
        <a:spcBef>
          <a:spcPct val="0"/>
        </a:spcBef>
        <a:spcAft>
          <a:spcPct val="0"/>
        </a:spcAft>
        <a:defRPr sz="4400">
          <a:solidFill>
            <a:schemeClr val="tx1"/>
          </a:solidFill>
          <a:latin typeface="Calibri Light" panose="020F0302020204030204" pitchFamily="34" charset="0"/>
        </a:defRPr>
      </a:lvl7pPr>
      <a:lvl8pPr marL="1371600" algn="l" rtl="0" eaLnBrk="1" fontAlgn="base" hangingPunct="1">
        <a:lnSpc>
          <a:spcPct val="90000"/>
        </a:lnSpc>
        <a:spcBef>
          <a:spcPct val="0"/>
        </a:spcBef>
        <a:spcAft>
          <a:spcPct val="0"/>
        </a:spcAft>
        <a:defRPr sz="4400">
          <a:solidFill>
            <a:schemeClr val="tx1"/>
          </a:solidFill>
          <a:latin typeface="Calibri Light" panose="020F0302020204030204" pitchFamily="34" charset="0"/>
        </a:defRPr>
      </a:lvl8pPr>
      <a:lvl9pPr marL="1828800" algn="l" rtl="0" eaLnBrk="1" fontAlgn="base" hangingPunct="1">
        <a:lnSpc>
          <a:spcPct val="90000"/>
        </a:lnSpc>
        <a:spcBef>
          <a:spcPct val="0"/>
        </a:spcBef>
        <a:spcAft>
          <a:spcPct val="0"/>
        </a:spcAft>
        <a:defRPr sz="4400">
          <a:solidFill>
            <a:schemeClr val="tx1"/>
          </a:solidFill>
          <a:latin typeface="Calibri Light" panose="020F0302020204030204" pitchFamily="34" charset="0"/>
        </a:defRPr>
      </a:lvl9pPr>
    </p:titleStyle>
    <p:bodyStyle>
      <a:lvl1pPr marL="228600" indent="-228600" algn="l" rtl="0" eaLnBrk="1" fontAlgn="base" hangingPunct="1">
        <a:lnSpc>
          <a:spcPct val="90000"/>
        </a:lnSpc>
        <a:spcBef>
          <a:spcPts val="1000"/>
        </a:spcBef>
        <a:spcAft>
          <a:spcPct val="0"/>
        </a:spcAft>
        <a:buFont typeface="Arial" panose="020B0604020202020204" pitchFamily="34" charset="0"/>
        <a:buChar char="•"/>
        <a:defRPr sz="2800" kern="1200">
          <a:solidFill>
            <a:schemeClr val="tx1"/>
          </a:solidFill>
          <a:latin typeface="Arial" panose="020B0604020202020204" pitchFamily="34" charset="0"/>
          <a:ea typeface="+mn-ea"/>
          <a:cs typeface="Arial" panose="020B0604020202020204" pitchFamily="34" charset="0"/>
        </a:defRPr>
      </a:lvl1pPr>
      <a:lvl2pPr marL="685800" indent="-228600" algn="l" rtl="0" eaLnBrk="1" fontAlgn="base" hangingPunct="1">
        <a:lnSpc>
          <a:spcPct val="90000"/>
        </a:lnSpc>
        <a:spcBef>
          <a:spcPts val="500"/>
        </a:spcBef>
        <a:spcAft>
          <a:spcPct val="0"/>
        </a:spcAft>
        <a:buFont typeface="Arial" panose="020B0604020202020204" pitchFamily="34" charset="0"/>
        <a:buChar char="•"/>
        <a:defRPr sz="2400" kern="1200">
          <a:solidFill>
            <a:schemeClr val="tx1"/>
          </a:solidFill>
          <a:latin typeface="Arial" panose="020B0604020202020204" pitchFamily="34" charset="0"/>
          <a:ea typeface="+mn-ea"/>
          <a:cs typeface="Arial" panose="020B0604020202020204" pitchFamily="34" charset="0"/>
        </a:defRPr>
      </a:lvl2pPr>
      <a:lvl3pPr marL="1143000" indent="-228600" algn="l" rtl="0" eaLnBrk="1" fontAlgn="base" hangingPunct="1">
        <a:lnSpc>
          <a:spcPct val="90000"/>
        </a:lnSpc>
        <a:spcBef>
          <a:spcPts val="500"/>
        </a:spcBef>
        <a:spcAft>
          <a:spcPct val="0"/>
        </a:spcAft>
        <a:buFont typeface="Arial" panose="020B0604020202020204" pitchFamily="34" charset="0"/>
        <a:buChar char="•"/>
        <a:defRPr sz="2000" kern="1200">
          <a:solidFill>
            <a:schemeClr val="tx1"/>
          </a:solidFill>
          <a:latin typeface="Arial" panose="020B0604020202020204" pitchFamily="34" charset="0"/>
          <a:ea typeface="+mn-ea"/>
          <a:cs typeface="Arial" panose="020B0604020202020204" pitchFamily="34" charset="0"/>
        </a:defRPr>
      </a:lvl3pPr>
      <a:lvl4pPr marL="1600200" indent="-228600" algn="l" rtl="0" eaLnBrk="1" fontAlgn="base" hangingPunct="1">
        <a:lnSpc>
          <a:spcPct val="90000"/>
        </a:lnSpc>
        <a:spcBef>
          <a:spcPts val="500"/>
        </a:spcBef>
        <a:spcAft>
          <a:spcPct val="0"/>
        </a:spcAft>
        <a:buFont typeface="Arial" panose="020B0604020202020204" pitchFamily="34" charset="0"/>
        <a:buChar char="•"/>
        <a:defRPr kern="1200">
          <a:solidFill>
            <a:schemeClr val="tx1"/>
          </a:solidFill>
          <a:latin typeface="Arial" panose="020B0604020202020204" pitchFamily="34" charset="0"/>
          <a:ea typeface="+mn-ea"/>
          <a:cs typeface="Arial" panose="020B0604020202020204" pitchFamily="34" charset="0"/>
        </a:defRPr>
      </a:lvl4pPr>
      <a:lvl5pPr marL="2057400" indent="-228600" algn="l" rtl="0" eaLnBrk="1" fontAlgn="base" hangingPunct="1">
        <a:lnSpc>
          <a:spcPct val="90000"/>
        </a:lnSpc>
        <a:spcBef>
          <a:spcPts val="500"/>
        </a:spcBef>
        <a:spcAft>
          <a:spcPct val="0"/>
        </a:spcAft>
        <a:buFont typeface="Arial" panose="020B0604020202020204" pitchFamily="34" charset="0"/>
        <a:buChar char="•"/>
        <a:defRPr kern="1200">
          <a:solidFill>
            <a:schemeClr val="tx1"/>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pic>
        <p:nvPicPr>
          <p:cNvPr id="7" name="Picture 2" descr="\\DROBO-FS\QuickDrops\JB\PPTX NG\Droplets\LightingOverlay.png"/>
          <p:cNvPicPr>
            <a:picLocks noChangeAspect="1" noChangeArrowheads="1"/>
          </p:cNvPicPr>
          <p:nvPr/>
        </p:nvPicPr>
        <p:blipFill>
          <a:blip r:embed="rId19">
            <a:alphaModFix amt="30000"/>
            <a:duotone>
              <a:prstClr val="black"/>
              <a:schemeClr val="tx2">
                <a:tint val="45000"/>
                <a:satMod val="400000"/>
              </a:schemeClr>
            </a:duotone>
            <a:extLst>
              <a:ext uri="{28A0092B-C50C-407E-A947-70E740481C1C}">
                <a14:useLocalDpi xmlns:a14="http://schemas.microsoft.com/office/drawing/2010/main" val="0"/>
              </a:ext>
            </a:extLst>
          </a:blip>
          <a:srcRect/>
          <a:stretch>
            <a:fillRect/>
          </a:stretch>
        </p:blipFill>
        <p:spPr bwMode="auto">
          <a:xfrm>
            <a:off x="0" y="-1"/>
            <a:ext cx="12192003" cy="6858001"/>
          </a:xfrm>
          <a:prstGeom prst="rect">
            <a:avLst/>
          </a:prstGeom>
          <a:noFill/>
          <a:extLst>
            <a:ext uri="{909E8E84-426E-40dd-AFC4-6F175D3DCCD1}">
              <a14:hiddenFill xmlns="" xmlns:a14="http://schemas.microsoft.com/office/drawing/2010/main">
                <a:solidFill>
                  <a:srgbClr val="FFFFFF"/>
                </a:solidFill>
              </a14:hiddenFill>
            </a:ext>
          </a:extLst>
        </p:spPr>
      </p:pic>
      <p:grpSp>
        <p:nvGrpSpPr>
          <p:cNvPr id="8" name="Group 7"/>
          <p:cNvGrpSpPr/>
          <p:nvPr/>
        </p:nvGrpSpPr>
        <p:grpSpPr>
          <a:xfrm>
            <a:off x="-14288" y="0"/>
            <a:ext cx="12053888" cy="6858001"/>
            <a:chOff x="-14288" y="0"/>
            <a:chExt cx="12053888" cy="6858001"/>
          </a:xfrm>
          <a:gradFill flip="none" rotWithShape="1">
            <a:gsLst>
              <a:gs pos="0">
                <a:schemeClr val="tx2"/>
              </a:gs>
              <a:gs pos="100000">
                <a:schemeClr val="tx2">
                  <a:lumMod val="50000"/>
                </a:schemeClr>
              </a:gs>
            </a:gsLst>
            <a:lin ang="5400000" scaled="0"/>
            <a:tileRect/>
          </a:gradFill>
        </p:grpSpPr>
        <p:grpSp>
          <p:nvGrpSpPr>
            <p:cNvPr id="9" name="Group 8"/>
            <p:cNvGrpSpPr/>
            <p:nvPr/>
          </p:nvGrpSpPr>
          <p:grpSpPr>
            <a:xfrm>
              <a:off x="-14288" y="0"/>
              <a:ext cx="1220788" cy="6858001"/>
              <a:chOff x="-14288" y="0"/>
              <a:chExt cx="1220788" cy="6858001"/>
            </a:xfrm>
            <a:grpFill/>
          </p:grpSpPr>
          <p:sp>
            <p:nvSpPr>
              <p:cNvPr id="21" name="Rectangle 5"/>
              <p:cNvSpPr>
                <a:spLocks noChangeArrowheads="1"/>
              </p:cNvSpPr>
              <p:nvPr/>
            </p:nvSpPr>
            <p:spPr bwMode="auto">
              <a:xfrm>
                <a:off x="114300" y="4763"/>
                <a:ext cx="23813" cy="2181225"/>
              </a:xfrm>
              <a:prstGeom prst="rect">
                <a:avLst/>
              </a:prstGeom>
              <a:grpFill/>
              <a:ln>
                <a:noFill/>
              </a:ln>
              <a:extLst>
                <a:ext uri="{91240B29-F687-4f45-9708-019B960494DF}">
                  <a14:hiddenLine xmlns="" xmlns:a14="http://schemas.microsoft.com/office/drawing/2010/main" w="9525">
                    <a:solidFill>
                      <a:srgbClr val="000000"/>
                    </a:solidFill>
                    <a:miter lim="800000"/>
                    <a:headEnd/>
                    <a:tailEnd/>
                  </a14:hiddenLine>
                </a:ext>
              </a:extLst>
            </p:spPr>
          </p:sp>
          <p:sp>
            <p:nvSpPr>
              <p:cNvPr id="22" name="Freeform 6"/>
              <p:cNvSpPr>
                <a:spLocks noEditPoints="1"/>
              </p:cNvSpPr>
              <p:nvPr/>
            </p:nvSpPr>
            <p:spPr bwMode="auto">
              <a:xfrm>
                <a:off x="33337" y="217646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8" y="36"/>
                      <a:pt x="36" y="29"/>
                      <a:pt x="36" y="20"/>
                    </a:cubicBezTo>
                    <a:cubicBezTo>
                      <a:pt x="36" y="11"/>
                      <a:pt x="28"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23" name="Freeform 7"/>
              <p:cNvSpPr>
                <a:spLocks noEditPoints="1"/>
              </p:cNvSpPr>
              <p:nvPr/>
            </p:nvSpPr>
            <p:spPr bwMode="auto">
              <a:xfrm>
                <a:off x="28575" y="4021138"/>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2" y="4"/>
                      <a:pt x="4" y="11"/>
                      <a:pt x="4" y="20"/>
                    </a:cubicBezTo>
                    <a:cubicBezTo>
                      <a:pt x="4" y="29"/>
                      <a:pt x="12" y="36"/>
                      <a:pt x="20" y="36"/>
                    </a:cubicBezTo>
                    <a:cubicBezTo>
                      <a:pt x="29" y="36"/>
                      <a:pt x="36" y="29"/>
                      <a:pt x="36" y="20"/>
                    </a:cubicBezTo>
                    <a:cubicBezTo>
                      <a:pt x="36" y="11"/>
                      <a:pt x="29"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24" name="Freeform 8"/>
              <p:cNvSpPr/>
              <p:nvPr/>
            </p:nvSpPr>
            <p:spPr bwMode="auto">
              <a:xfrm>
                <a:off x="200025" y="4763"/>
                <a:ext cx="369888" cy="1811338"/>
              </a:xfrm>
              <a:custGeom>
                <a:avLst/>
                <a:gdLst/>
                <a:ahLst/>
                <a:cxnLst/>
                <a:rect l="0" t="0" r="r" b="b"/>
                <a:pathLst>
                  <a:path w="233" h="1141">
                    <a:moveTo>
                      <a:pt x="218" y="1141"/>
                    </a:moveTo>
                    <a:lnTo>
                      <a:pt x="0" y="626"/>
                    </a:lnTo>
                    <a:lnTo>
                      <a:pt x="0" y="0"/>
                    </a:lnTo>
                    <a:lnTo>
                      <a:pt x="15" y="0"/>
                    </a:lnTo>
                    <a:lnTo>
                      <a:pt x="15" y="623"/>
                    </a:lnTo>
                    <a:lnTo>
                      <a:pt x="233" y="1135"/>
                    </a:lnTo>
                    <a:lnTo>
                      <a:pt x="218" y="1141"/>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25" name="Freeform 9"/>
              <p:cNvSpPr>
                <a:spLocks noEditPoints="1"/>
              </p:cNvSpPr>
              <p:nvPr/>
            </p:nvSpPr>
            <p:spPr bwMode="auto">
              <a:xfrm>
                <a:off x="503237" y="1801813"/>
                <a:ext cx="190500" cy="188913"/>
              </a:xfrm>
              <a:custGeom>
                <a:avLst/>
                <a:gdLst/>
                <a:ahLst/>
                <a:cxnLst/>
                <a:rect l="0" t="0" r="r" b="b"/>
                <a:pathLst>
                  <a:path w="40" h="40">
                    <a:moveTo>
                      <a:pt x="20" y="40"/>
                    </a:moveTo>
                    <a:cubicBezTo>
                      <a:pt x="9" y="40"/>
                      <a:pt x="0" y="31"/>
                      <a:pt x="0" y="20"/>
                    </a:cubicBezTo>
                    <a:cubicBezTo>
                      <a:pt x="0" y="9"/>
                      <a:pt x="9" y="0"/>
                      <a:pt x="20" y="0"/>
                    </a:cubicBezTo>
                    <a:cubicBezTo>
                      <a:pt x="33" y="0"/>
                      <a:pt x="40" y="6"/>
                      <a:pt x="40" y="20"/>
                    </a:cubicBezTo>
                    <a:cubicBezTo>
                      <a:pt x="40" y="31"/>
                      <a:pt x="31" y="40"/>
                      <a:pt x="20" y="40"/>
                    </a:cubicBezTo>
                    <a:close/>
                    <a:moveTo>
                      <a:pt x="20" y="4"/>
                    </a:moveTo>
                    <a:cubicBezTo>
                      <a:pt x="11" y="4"/>
                      <a:pt x="4" y="11"/>
                      <a:pt x="4" y="20"/>
                    </a:cubicBezTo>
                    <a:cubicBezTo>
                      <a:pt x="4" y="29"/>
                      <a:pt x="11" y="36"/>
                      <a:pt x="20" y="36"/>
                    </a:cubicBezTo>
                    <a:cubicBezTo>
                      <a:pt x="28" y="36"/>
                      <a:pt x="36" y="29"/>
                      <a:pt x="36" y="20"/>
                    </a:cubicBezTo>
                    <a:cubicBezTo>
                      <a:pt x="36" y="9"/>
                      <a:pt x="31"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26" name="Freeform 10"/>
              <p:cNvSpPr/>
              <p:nvPr/>
            </p:nvSpPr>
            <p:spPr bwMode="auto">
              <a:xfrm>
                <a:off x="285750" y="4763"/>
                <a:ext cx="369888" cy="1430338"/>
              </a:xfrm>
              <a:custGeom>
                <a:avLst/>
                <a:gdLst/>
                <a:ahLst/>
                <a:cxnLst/>
                <a:rect l="0" t="0" r="r" b="b"/>
                <a:pathLst>
                  <a:path w="233" h="901">
                    <a:moveTo>
                      <a:pt x="221" y="901"/>
                    </a:moveTo>
                    <a:lnTo>
                      <a:pt x="0" y="383"/>
                    </a:lnTo>
                    <a:lnTo>
                      <a:pt x="0" y="0"/>
                    </a:lnTo>
                    <a:lnTo>
                      <a:pt x="18" y="0"/>
                    </a:lnTo>
                    <a:lnTo>
                      <a:pt x="18" y="380"/>
                    </a:lnTo>
                    <a:lnTo>
                      <a:pt x="233" y="895"/>
                    </a:lnTo>
                    <a:lnTo>
                      <a:pt x="221" y="901"/>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27" name="Freeform 11"/>
              <p:cNvSpPr/>
              <p:nvPr/>
            </p:nvSpPr>
            <p:spPr bwMode="auto">
              <a:xfrm>
                <a:off x="546100" y="0"/>
                <a:ext cx="152400" cy="912813"/>
              </a:xfrm>
              <a:custGeom>
                <a:avLst/>
                <a:gdLst/>
                <a:ahLst/>
                <a:cxnLst/>
                <a:rect l="0" t="0" r="r" b="b"/>
                <a:pathLst>
                  <a:path w="96" h="575">
                    <a:moveTo>
                      <a:pt x="96" y="575"/>
                    </a:moveTo>
                    <a:lnTo>
                      <a:pt x="78" y="575"/>
                    </a:lnTo>
                    <a:lnTo>
                      <a:pt x="78" y="192"/>
                    </a:lnTo>
                    <a:lnTo>
                      <a:pt x="0" y="6"/>
                    </a:lnTo>
                    <a:lnTo>
                      <a:pt x="15" y="0"/>
                    </a:lnTo>
                    <a:lnTo>
                      <a:pt x="96" y="189"/>
                    </a:lnTo>
                    <a:lnTo>
                      <a:pt x="96" y="575"/>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28" name="Freeform 12"/>
              <p:cNvSpPr>
                <a:spLocks noEditPoints="1"/>
              </p:cNvSpPr>
              <p:nvPr/>
            </p:nvSpPr>
            <p:spPr bwMode="auto">
              <a:xfrm>
                <a:off x="588962" y="1420813"/>
                <a:ext cx="190500" cy="190500"/>
              </a:xfrm>
              <a:custGeom>
                <a:avLst/>
                <a:gdLst/>
                <a:ahLst/>
                <a:cxnLst/>
                <a:rect l="0" t="0" r="r" b="b"/>
                <a:pathLst>
                  <a:path w="40" h="40">
                    <a:moveTo>
                      <a:pt x="20" y="40"/>
                    </a:moveTo>
                    <a:cubicBezTo>
                      <a:pt x="9" y="40"/>
                      <a:pt x="0" y="31"/>
                      <a:pt x="0" y="20"/>
                    </a:cubicBezTo>
                    <a:cubicBezTo>
                      <a:pt x="0" y="9"/>
                      <a:pt x="9" y="0"/>
                      <a:pt x="20" y="0"/>
                    </a:cubicBezTo>
                    <a:cubicBezTo>
                      <a:pt x="33" y="0"/>
                      <a:pt x="40" y="7"/>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9"/>
                      <a:pt x="31"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29" name="Freeform 13"/>
              <p:cNvSpPr>
                <a:spLocks noEditPoints="1"/>
              </p:cNvSpPr>
              <p:nvPr/>
            </p:nvSpPr>
            <p:spPr bwMode="auto">
              <a:xfrm>
                <a:off x="588962" y="903288"/>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30" name="Freeform 14"/>
              <p:cNvSpPr/>
              <p:nvPr/>
            </p:nvSpPr>
            <p:spPr bwMode="auto">
              <a:xfrm>
                <a:off x="641350" y="0"/>
                <a:ext cx="422275" cy="527050"/>
              </a:xfrm>
              <a:custGeom>
                <a:avLst/>
                <a:gdLst/>
                <a:ahLst/>
                <a:cxnLst/>
                <a:rect l="0" t="0" r="r" b="b"/>
                <a:pathLst>
                  <a:path w="266" h="332">
                    <a:moveTo>
                      <a:pt x="257" y="332"/>
                    </a:moveTo>
                    <a:lnTo>
                      <a:pt x="48" y="123"/>
                    </a:lnTo>
                    <a:lnTo>
                      <a:pt x="0" y="6"/>
                    </a:lnTo>
                    <a:lnTo>
                      <a:pt x="15" y="0"/>
                    </a:lnTo>
                    <a:lnTo>
                      <a:pt x="63" y="114"/>
                    </a:lnTo>
                    <a:lnTo>
                      <a:pt x="266" y="320"/>
                    </a:lnTo>
                    <a:lnTo>
                      <a:pt x="257" y="332"/>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31" name="Freeform 15"/>
              <p:cNvSpPr>
                <a:spLocks noEditPoints="1"/>
              </p:cNvSpPr>
              <p:nvPr/>
            </p:nvSpPr>
            <p:spPr bwMode="auto">
              <a:xfrm>
                <a:off x="1020762" y="488950"/>
                <a:ext cx="161925" cy="147638"/>
              </a:xfrm>
              <a:custGeom>
                <a:avLst/>
                <a:gdLst/>
                <a:ahLst/>
                <a:cxnLst/>
                <a:rect l="0" t="0" r="r" b="b"/>
                <a:pathLst>
                  <a:path w="34" h="31">
                    <a:moveTo>
                      <a:pt x="17" y="31"/>
                    </a:moveTo>
                    <a:cubicBezTo>
                      <a:pt x="13" y="31"/>
                      <a:pt x="9" y="30"/>
                      <a:pt x="6" y="27"/>
                    </a:cubicBezTo>
                    <a:cubicBezTo>
                      <a:pt x="0" y="20"/>
                      <a:pt x="0" y="10"/>
                      <a:pt x="6" y="4"/>
                    </a:cubicBezTo>
                    <a:cubicBezTo>
                      <a:pt x="9" y="1"/>
                      <a:pt x="13" y="0"/>
                      <a:pt x="17" y="0"/>
                    </a:cubicBezTo>
                    <a:cubicBezTo>
                      <a:pt x="21" y="0"/>
                      <a:pt x="25" y="1"/>
                      <a:pt x="28" y="4"/>
                    </a:cubicBezTo>
                    <a:cubicBezTo>
                      <a:pt x="34" y="10"/>
                      <a:pt x="34" y="20"/>
                      <a:pt x="28" y="27"/>
                    </a:cubicBezTo>
                    <a:cubicBezTo>
                      <a:pt x="25" y="30"/>
                      <a:pt x="21" y="31"/>
                      <a:pt x="17" y="31"/>
                    </a:cubicBezTo>
                    <a:close/>
                    <a:moveTo>
                      <a:pt x="17" y="4"/>
                    </a:moveTo>
                    <a:cubicBezTo>
                      <a:pt x="14" y="4"/>
                      <a:pt x="11" y="5"/>
                      <a:pt x="9" y="7"/>
                    </a:cubicBezTo>
                    <a:cubicBezTo>
                      <a:pt x="4" y="12"/>
                      <a:pt x="4" y="19"/>
                      <a:pt x="9" y="24"/>
                    </a:cubicBezTo>
                    <a:cubicBezTo>
                      <a:pt x="11" y="26"/>
                      <a:pt x="14" y="27"/>
                      <a:pt x="17" y="27"/>
                    </a:cubicBezTo>
                    <a:cubicBezTo>
                      <a:pt x="20" y="27"/>
                      <a:pt x="23" y="26"/>
                      <a:pt x="25" y="24"/>
                    </a:cubicBezTo>
                    <a:cubicBezTo>
                      <a:pt x="30" y="19"/>
                      <a:pt x="30" y="12"/>
                      <a:pt x="25" y="7"/>
                    </a:cubicBezTo>
                    <a:cubicBezTo>
                      <a:pt x="23" y="5"/>
                      <a:pt x="20" y="4"/>
                      <a:pt x="17"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32" name="Line 16"/>
              <p:cNvSpPr>
                <a:spLocks noChangeShapeType="1"/>
              </p:cNvSpPr>
              <p:nvPr/>
            </p:nvSpPr>
            <p:spPr bwMode="auto">
              <a:xfrm>
                <a:off x="-4763" y="9525"/>
                <a:ext cx="0" cy="0"/>
              </a:xfrm>
              <a:prstGeom prst="line">
                <a:avLst/>
              </a:prstGeom>
              <a:grpFill/>
              <a:ln w="15" cap="flat">
                <a:solidFill>
                  <a:srgbClr val="FFFFFF"/>
                </a:solidFill>
                <a:prstDash val="solid"/>
                <a:miter lim="800000"/>
                <a:headEnd/>
                <a:tailEnd/>
              </a:ln>
            </p:spPr>
          </p:sp>
          <p:sp>
            <p:nvSpPr>
              <p:cNvPr id="33" name="Freeform 17"/>
              <p:cNvSpPr/>
              <p:nvPr/>
            </p:nvSpPr>
            <p:spPr bwMode="auto">
              <a:xfrm>
                <a:off x="9525" y="1801813"/>
                <a:ext cx="123825" cy="127000"/>
              </a:xfrm>
              <a:custGeom>
                <a:avLst/>
                <a:gdLst/>
                <a:ahLst/>
                <a:cxnLst/>
                <a:rect l="0" t="0" r="r" b="b"/>
                <a:pathLst>
                  <a:path w="78" h="80">
                    <a:moveTo>
                      <a:pt x="6" y="80"/>
                    </a:moveTo>
                    <a:lnTo>
                      <a:pt x="0" y="71"/>
                    </a:lnTo>
                    <a:lnTo>
                      <a:pt x="69" y="0"/>
                    </a:lnTo>
                    <a:lnTo>
                      <a:pt x="78" y="9"/>
                    </a:lnTo>
                    <a:lnTo>
                      <a:pt x="6" y="80"/>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34" name="Freeform 18"/>
              <p:cNvSpPr/>
              <p:nvPr/>
            </p:nvSpPr>
            <p:spPr bwMode="auto">
              <a:xfrm>
                <a:off x="-9525" y="3549650"/>
                <a:ext cx="147638" cy="481013"/>
              </a:xfrm>
              <a:custGeom>
                <a:avLst/>
                <a:gdLst/>
                <a:ahLst/>
                <a:cxnLst/>
                <a:rect l="0" t="0" r="r" b="b"/>
                <a:pathLst>
                  <a:path w="93" h="303">
                    <a:moveTo>
                      <a:pt x="93" y="303"/>
                    </a:moveTo>
                    <a:lnTo>
                      <a:pt x="78" y="303"/>
                    </a:lnTo>
                    <a:lnTo>
                      <a:pt x="78" y="78"/>
                    </a:lnTo>
                    <a:lnTo>
                      <a:pt x="0" y="12"/>
                    </a:lnTo>
                    <a:lnTo>
                      <a:pt x="12" y="0"/>
                    </a:lnTo>
                    <a:lnTo>
                      <a:pt x="93" y="69"/>
                    </a:lnTo>
                    <a:lnTo>
                      <a:pt x="93" y="303"/>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35" name="Freeform 19"/>
              <p:cNvSpPr/>
              <p:nvPr/>
            </p:nvSpPr>
            <p:spPr bwMode="auto">
              <a:xfrm>
                <a:off x="128587" y="1382713"/>
                <a:ext cx="142875" cy="476250"/>
              </a:xfrm>
              <a:custGeom>
                <a:avLst/>
                <a:gdLst/>
                <a:ahLst/>
                <a:cxnLst/>
                <a:rect l="0" t="0" r="r" b="b"/>
                <a:pathLst>
                  <a:path w="90" h="300">
                    <a:moveTo>
                      <a:pt x="90" y="300"/>
                    </a:moveTo>
                    <a:lnTo>
                      <a:pt x="78" y="300"/>
                    </a:lnTo>
                    <a:lnTo>
                      <a:pt x="78" y="84"/>
                    </a:lnTo>
                    <a:lnTo>
                      <a:pt x="0" y="9"/>
                    </a:lnTo>
                    <a:lnTo>
                      <a:pt x="9" y="0"/>
                    </a:lnTo>
                    <a:lnTo>
                      <a:pt x="90" y="81"/>
                    </a:lnTo>
                    <a:lnTo>
                      <a:pt x="90" y="300"/>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36" name="Freeform 20"/>
              <p:cNvSpPr>
                <a:spLocks noEditPoints="1"/>
              </p:cNvSpPr>
              <p:nvPr/>
            </p:nvSpPr>
            <p:spPr bwMode="auto">
              <a:xfrm>
                <a:off x="204787" y="1849438"/>
                <a:ext cx="114300" cy="107950"/>
              </a:xfrm>
              <a:custGeom>
                <a:avLst/>
                <a:gdLst/>
                <a:ahLst/>
                <a:cxnLst/>
                <a:rect l="0" t="0" r="r" b="b"/>
                <a:pathLst>
                  <a:path w="24" h="23">
                    <a:moveTo>
                      <a:pt x="12" y="23"/>
                    </a:moveTo>
                    <a:cubicBezTo>
                      <a:pt x="6" y="23"/>
                      <a:pt x="0" y="18"/>
                      <a:pt x="0" y="12"/>
                    </a:cubicBezTo>
                    <a:cubicBezTo>
                      <a:pt x="0" y="5"/>
                      <a:pt x="6" y="0"/>
                      <a:pt x="12" y="0"/>
                    </a:cubicBezTo>
                    <a:cubicBezTo>
                      <a:pt x="18" y="0"/>
                      <a:pt x="24" y="5"/>
                      <a:pt x="24" y="12"/>
                    </a:cubicBezTo>
                    <a:cubicBezTo>
                      <a:pt x="24" y="18"/>
                      <a:pt x="18" y="23"/>
                      <a:pt x="12" y="23"/>
                    </a:cubicBezTo>
                    <a:close/>
                    <a:moveTo>
                      <a:pt x="12" y="4"/>
                    </a:moveTo>
                    <a:cubicBezTo>
                      <a:pt x="8" y="4"/>
                      <a:pt x="4" y="8"/>
                      <a:pt x="4" y="12"/>
                    </a:cubicBezTo>
                    <a:cubicBezTo>
                      <a:pt x="4" y="16"/>
                      <a:pt x="8" y="19"/>
                      <a:pt x="12" y="19"/>
                    </a:cubicBezTo>
                    <a:cubicBezTo>
                      <a:pt x="16" y="19"/>
                      <a:pt x="20" y="16"/>
                      <a:pt x="20" y="12"/>
                    </a:cubicBezTo>
                    <a:cubicBezTo>
                      <a:pt x="20" y="8"/>
                      <a:pt x="16" y="4"/>
                      <a:pt x="12"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37" name="Rectangle 21"/>
              <p:cNvSpPr>
                <a:spLocks noChangeArrowheads="1"/>
              </p:cNvSpPr>
              <p:nvPr/>
            </p:nvSpPr>
            <p:spPr bwMode="auto">
              <a:xfrm>
                <a:off x="133350" y="4662488"/>
                <a:ext cx="23813" cy="2181225"/>
              </a:xfrm>
              <a:prstGeom prst="rect">
                <a:avLst/>
              </a:prstGeom>
              <a:grpFill/>
              <a:ln>
                <a:noFill/>
              </a:ln>
              <a:extLst>
                <a:ext uri="{91240B29-F687-4f45-9708-019B960494DF}">
                  <a14:hiddenLine xmlns="" xmlns:a14="http://schemas.microsoft.com/office/drawing/2010/main" w="9525">
                    <a:solidFill>
                      <a:srgbClr val="000000"/>
                    </a:solidFill>
                    <a:miter lim="800000"/>
                    <a:headEnd/>
                    <a:tailEnd/>
                  </a14:hiddenLine>
                </a:ext>
              </a:extLst>
            </p:spPr>
          </p:sp>
          <p:sp>
            <p:nvSpPr>
              <p:cNvPr id="38" name="Freeform 22"/>
              <p:cNvSpPr/>
              <p:nvPr/>
            </p:nvSpPr>
            <p:spPr bwMode="auto">
              <a:xfrm>
                <a:off x="223837" y="5041900"/>
                <a:ext cx="369888" cy="1801813"/>
              </a:xfrm>
              <a:custGeom>
                <a:avLst/>
                <a:gdLst/>
                <a:ahLst/>
                <a:cxnLst/>
                <a:rect l="0" t="0" r="r" b="b"/>
                <a:pathLst>
                  <a:path w="233" h="1135">
                    <a:moveTo>
                      <a:pt x="15" y="1135"/>
                    </a:moveTo>
                    <a:lnTo>
                      <a:pt x="0" y="1135"/>
                    </a:lnTo>
                    <a:lnTo>
                      <a:pt x="0" y="515"/>
                    </a:lnTo>
                    <a:lnTo>
                      <a:pt x="0" y="512"/>
                    </a:lnTo>
                    <a:lnTo>
                      <a:pt x="218" y="0"/>
                    </a:lnTo>
                    <a:lnTo>
                      <a:pt x="233" y="6"/>
                    </a:lnTo>
                    <a:lnTo>
                      <a:pt x="15" y="518"/>
                    </a:lnTo>
                    <a:lnTo>
                      <a:pt x="15" y="1135"/>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39" name="Freeform 23"/>
              <p:cNvSpPr>
                <a:spLocks noEditPoints="1"/>
              </p:cNvSpPr>
              <p:nvPr/>
            </p:nvSpPr>
            <p:spPr bwMode="auto">
              <a:xfrm>
                <a:off x="52387" y="448151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8" y="36"/>
                      <a:pt x="36" y="29"/>
                      <a:pt x="36" y="20"/>
                    </a:cubicBezTo>
                    <a:cubicBezTo>
                      <a:pt x="36" y="11"/>
                      <a:pt x="28"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40" name="Freeform 24"/>
              <p:cNvSpPr/>
              <p:nvPr/>
            </p:nvSpPr>
            <p:spPr bwMode="auto">
              <a:xfrm>
                <a:off x="-14288" y="5627688"/>
                <a:ext cx="85725" cy="1216025"/>
              </a:xfrm>
              <a:custGeom>
                <a:avLst/>
                <a:gdLst/>
                <a:ahLst/>
                <a:cxnLst/>
                <a:rect l="0" t="0" r="r" b="b"/>
                <a:pathLst>
                  <a:path w="54" h="766">
                    <a:moveTo>
                      <a:pt x="54" y="766"/>
                    </a:moveTo>
                    <a:lnTo>
                      <a:pt x="36" y="766"/>
                    </a:lnTo>
                    <a:lnTo>
                      <a:pt x="36" y="149"/>
                    </a:lnTo>
                    <a:lnTo>
                      <a:pt x="0" y="3"/>
                    </a:lnTo>
                    <a:lnTo>
                      <a:pt x="18" y="0"/>
                    </a:lnTo>
                    <a:lnTo>
                      <a:pt x="54" y="146"/>
                    </a:lnTo>
                    <a:lnTo>
                      <a:pt x="54" y="766"/>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41" name="Freeform 25"/>
              <p:cNvSpPr>
                <a:spLocks noEditPoints="1"/>
              </p:cNvSpPr>
              <p:nvPr/>
            </p:nvSpPr>
            <p:spPr bwMode="auto">
              <a:xfrm>
                <a:off x="527050" y="4867275"/>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42" name="Freeform 26"/>
              <p:cNvSpPr/>
              <p:nvPr/>
            </p:nvSpPr>
            <p:spPr bwMode="auto">
              <a:xfrm>
                <a:off x="309562" y="5422900"/>
                <a:ext cx="374650" cy="1425575"/>
              </a:xfrm>
              <a:custGeom>
                <a:avLst/>
                <a:gdLst/>
                <a:ahLst/>
                <a:cxnLst/>
                <a:rect l="0" t="0" r="r" b="b"/>
                <a:pathLst>
                  <a:path w="236" h="898">
                    <a:moveTo>
                      <a:pt x="18" y="898"/>
                    </a:moveTo>
                    <a:lnTo>
                      <a:pt x="0" y="898"/>
                    </a:lnTo>
                    <a:lnTo>
                      <a:pt x="0" y="515"/>
                    </a:lnTo>
                    <a:lnTo>
                      <a:pt x="3" y="512"/>
                    </a:lnTo>
                    <a:lnTo>
                      <a:pt x="221" y="0"/>
                    </a:lnTo>
                    <a:lnTo>
                      <a:pt x="236" y="6"/>
                    </a:lnTo>
                    <a:lnTo>
                      <a:pt x="18" y="518"/>
                    </a:lnTo>
                    <a:lnTo>
                      <a:pt x="18" y="898"/>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43" name="Freeform 27"/>
              <p:cNvSpPr/>
              <p:nvPr/>
            </p:nvSpPr>
            <p:spPr bwMode="auto">
              <a:xfrm>
                <a:off x="569912" y="5945188"/>
                <a:ext cx="152400" cy="912813"/>
              </a:xfrm>
              <a:custGeom>
                <a:avLst/>
                <a:gdLst/>
                <a:ahLst/>
                <a:cxnLst/>
                <a:rect l="0" t="0" r="r" b="b"/>
                <a:pathLst>
                  <a:path w="96" h="575">
                    <a:moveTo>
                      <a:pt x="15" y="575"/>
                    </a:moveTo>
                    <a:lnTo>
                      <a:pt x="0" y="569"/>
                    </a:lnTo>
                    <a:lnTo>
                      <a:pt x="81" y="383"/>
                    </a:lnTo>
                    <a:lnTo>
                      <a:pt x="81" y="0"/>
                    </a:lnTo>
                    <a:lnTo>
                      <a:pt x="96" y="0"/>
                    </a:lnTo>
                    <a:lnTo>
                      <a:pt x="96" y="386"/>
                    </a:lnTo>
                    <a:lnTo>
                      <a:pt x="15" y="575"/>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44" name="Freeform 28"/>
              <p:cNvSpPr>
                <a:spLocks noEditPoints="1"/>
              </p:cNvSpPr>
              <p:nvPr/>
            </p:nvSpPr>
            <p:spPr bwMode="auto">
              <a:xfrm>
                <a:off x="612775" y="5246688"/>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2" y="4"/>
                      <a:pt x="4" y="11"/>
                      <a:pt x="4" y="20"/>
                    </a:cubicBezTo>
                    <a:cubicBezTo>
                      <a:pt x="4" y="29"/>
                      <a:pt x="12" y="36"/>
                      <a:pt x="20" y="36"/>
                    </a:cubicBezTo>
                    <a:cubicBezTo>
                      <a:pt x="29" y="36"/>
                      <a:pt x="36" y="29"/>
                      <a:pt x="36" y="20"/>
                    </a:cubicBezTo>
                    <a:cubicBezTo>
                      <a:pt x="36" y="11"/>
                      <a:pt x="29"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45" name="Freeform 29"/>
              <p:cNvSpPr>
                <a:spLocks noEditPoints="1"/>
              </p:cNvSpPr>
              <p:nvPr/>
            </p:nvSpPr>
            <p:spPr bwMode="auto">
              <a:xfrm>
                <a:off x="612775" y="576421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2" y="4"/>
                      <a:pt x="4" y="11"/>
                      <a:pt x="4" y="20"/>
                    </a:cubicBezTo>
                    <a:cubicBezTo>
                      <a:pt x="4" y="29"/>
                      <a:pt x="12" y="36"/>
                      <a:pt x="20" y="36"/>
                    </a:cubicBezTo>
                    <a:cubicBezTo>
                      <a:pt x="29" y="36"/>
                      <a:pt x="36" y="29"/>
                      <a:pt x="36" y="20"/>
                    </a:cubicBezTo>
                    <a:cubicBezTo>
                      <a:pt x="36" y="11"/>
                      <a:pt x="29"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46" name="Freeform 30"/>
              <p:cNvSpPr/>
              <p:nvPr/>
            </p:nvSpPr>
            <p:spPr bwMode="auto">
              <a:xfrm>
                <a:off x="669925" y="6330950"/>
                <a:ext cx="417513" cy="517525"/>
              </a:xfrm>
              <a:custGeom>
                <a:avLst/>
                <a:gdLst/>
                <a:ahLst/>
                <a:cxnLst/>
                <a:rect l="0" t="0" r="r" b="b"/>
                <a:pathLst>
                  <a:path w="263" h="326">
                    <a:moveTo>
                      <a:pt x="15" y="326"/>
                    </a:moveTo>
                    <a:lnTo>
                      <a:pt x="0" y="320"/>
                    </a:lnTo>
                    <a:lnTo>
                      <a:pt x="45" y="206"/>
                    </a:lnTo>
                    <a:lnTo>
                      <a:pt x="48" y="206"/>
                    </a:lnTo>
                    <a:lnTo>
                      <a:pt x="254" y="0"/>
                    </a:lnTo>
                    <a:lnTo>
                      <a:pt x="263" y="12"/>
                    </a:lnTo>
                    <a:lnTo>
                      <a:pt x="60" y="215"/>
                    </a:lnTo>
                    <a:lnTo>
                      <a:pt x="15" y="326"/>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47" name="Freeform 31"/>
              <p:cNvSpPr>
                <a:spLocks noEditPoints="1"/>
              </p:cNvSpPr>
              <p:nvPr/>
            </p:nvSpPr>
            <p:spPr bwMode="auto">
              <a:xfrm>
                <a:off x="1049337" y="6221413"/>
                <a:ext cx="157163" cy="147638"/>
              </a:xfrm>
              <a:custGeom>
                <a:avLst/>
                <a:gdLst/>
                <a:ahLst/>
                <a:cxnLst/>
                <a:rect l="0" t="0" r="r" b="b"/>
                <a:pathLst>
                  <a:path w="33" h="31">
                    <a:moveTo>
                      <a:pt x="16" y="31"/>
                    </a:moveTo>
                    <a:cubicBezTo>
                      <a:pt x="12" y="31"/>
                      <a:pt x="8" y="29"/>
                      <a:pt x="5" y="26"/>
                    </a:cubicBezTo>
                    <a:cubicBezTo>
                      <a:pt x="2" y="24"/>
                      <a:pt x="0" y="20"/>
                      <a:pt x="0" y="15"/>
                    </a:cubicBezTo>
                    <a:cubicBezTo>
                      <a:pt x="0" y="11"/>
                      <a:pt x="2" y="7"/>
                      <a:pt x="5" y="4"/>
                    </a:cubicBezTo>
                    <a:cubicBezTo>
                      <a:pt x="8" y="1"/>
                      <a:pt x="12" y="0"/>
                      <a:pt x="16" y="0"/>
                    </a:cubicBezTo>
                    <a:cubicBezTo>
                      <a:pt x="20" y="0"/>
                      <a:pt x="24" y="1"/>
                      <a:pt x="27" y="4"/>
                    </a:cubicBezTo>
                    <a:cubicBezTo>
                      <a:pt x="33" y="10"/>
                      <a:pt x="33" y="20"/>
                      <a:pt x="27" y="26"/>
                    </a:cubicBezTo>
                    <a:cubicBezTo>
                      <a:pt x="24" y="29"/>
                      <a:pt x="20" y="31"/>
                      <a:pt x="16" y="31"/>
                    </a:cubicBezTo>
                    <a:close/>
                    <a:moveTo>
                      <a:pt x="16" y="4"/>
                    </a:moveTo>
                    <a:cubicBezTo>
                      <a:pt x="13" y="4"/>
                      <a:pt x="10" y="5"/>
                      <a:pt x="8" y="7"/>
                    </a:cubicBezTo>
                    <a:cubicBezTo>
                      <a:pt x="6" y="9"/>
                      <a:pt x="4" y="12"/>
                      <a:pt x="4" y="15"/>
                    </a:cubicBezTo>
                    <a:cubicBezTo>
                      <a:pt x="4" y="19"/>
                      <a:pt x="6" y="21"/>
                      <a:pt x="8" y="24"/>
                    </a:cubicBezTo>
                    <a:cubicBezTo>
                      <a:pt x="10" y="26"/>
                      <a:pt x="13" y="27"/>
                      <a:pt x="16" y="27"/>
                    </a:cubicBezTo>
                    <a:cubicBezTo>
                      <a:pt x="19" y="27"/>
                      <a:pt x="22" y="26"/>
                      <a:pt x="24" y="24"/>
                    </a:cubicBezTo>
                    <a:cubicBezTo>
                      <a:pt x="29" y="19"/>
                      <a:pt x="29" y="12"/>
                      <a:pt x="24" y="7"/>
                    </a:cubicBezTo>
                    <a:cubicBezTo>
                      <a:pt x="22" y="5"/>
                      <a:pt x="19" y="4"/>
                      <a:pt x="16"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grpSp>
        <p:grpSp>
          <p:nvGrpSpPr>
            <p:cNvPr id="10" name="Group 9"/>
            <p:cNvGrpSpPr/>
            <p:nvPr/>
          </p:nvGrpSpPr>
          <p:grpSpPr>
            <a:xfrm>
              <a:off x="11364912" y="0"/>
              <a:ext cx="674688" cy="6848476"/>
              <a:chOff x="11364912" y="0"/>
              <a:chExt cx="674688" cy="6848476"/>
            </a:xfrm>
            <a:grpFill/>
          </p:grpSpPr>
          <p:sp>
            <p:nvSpPr>
              <p:cNvPr id="11" name="Freeform 32"/>
              <p:cNvSpPr/>
              <p:nvPr/>
            </p:nvSpPr>
            <p:spPr bwMode="auto">
              <a:xfrm>
                <a:off x="11483975" y="0"/>
                <a:ext cx="417513" cy="512763"/>
              </a:xfrm>
              <a:custGeom>
                <a:avLst/>
                <a:gdLst/>
                <a:ahLst/>
                <a:cxnLst/>
                <a:rect l="0" t="0" r="r" b="b"/>
                <a:pathLst>
                  <a:path w="263" h="323">
                    <a:moveTo>
                      <a:pt x="12" y="323"/>
                    </a:moveTo>
                    <a:lnTo>
                      <a:pt x="0" y="314"/>
                    </a:lnTo>
                    <a:lnTo>
                      <a:pt x="203" y="108"/>
                    </a:lnTo>
                    <a:lnTo>
                      <a:pt x="248" y="0"/>
                    </a:lnTo>
                    <a:lnTo>
                      <a:pt x="263" y="6"/>
                    </a:lnTo>
                    <a:lnTo>
                      <a:pt x="218" y="117"/>
                    </a:lnTo>
                    <a:lnTo>
                      <a:pt x="218" y="117"/>
                    </a:lnTo>
                    <a:lnTo>
                      <a:pt x="12" y="323"/>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12" name="Freeform 33"/>
              <p:cNvSpPr>
                <a:spLocks noEditPoints="1"/>
              </p:cNvSpPr>
              <p:nvPr/>
            </p:nvSpPr>
            <p:spPr bwMode="auto">
              <a:xfrm>
                <a:off x="11364912" y="474663"/>
                <a:ext cx="157163" cy="152400"/>
              </a:xfrm>
              <a:custGeom>
                <a:avLst/>
                <a:gdLst/>
                <a:ahLst/>
                <a:cxnLst/>
                <a:rect l="0" t="0" r="r" b="b"/>
                <a:pathLst>
                  <a:path w="33" h="32">
                    <a:moveTo>
                      <a:pt x="17" y="32"/>
                    </a:moveTo>
                    <a:cubicBezTo>
                      <a:pt x="13" y="32"/>
                      <a:pt x="9" y="30"/>
                      <a:pt x="6" y="27"/>
                    </a:cubicBezTo>
                    <a:cubicBezTo>
                      <a:pt x="0" y="21"/>
                      <a:pt x="0" y="11"/>
                      <a:pt x="6" y="5"/>
                    </a:cubicBezTo>
                    <a:cubicBezTo>
                      <a:pt x="9" y="2"/>
                      <a:pt x="13" y="0"/>
                      <a:pt x="17" y="0"/>
                    </a:cubicBezTo>
                    <a:cubicBezTo>
                      <a:pt x="21" y="0"/>
                      <a:pt x="25" y="2"/>
                      <a:pt x="28" y="5"/>
                    </a:cubicBezTo>
                    <a:cubicBezTo>
                      <a:pt x="31" y="8"/>
                      <a:pt x="33" y="12"/>
                      <a:pt x="33" y="16"/>
                    </a:cubicBezTo>
                    <a:cubicBezTo>
                      <a:pt x="33" y="20"/>
                      <a:pt x="31" y="24"/>
                      <a:pt x="28" y="27"/>
                    </a:cubicBezTo>
                    <a:cubicBezTo>
                      <a:pt x="25" y="30"/>
                      <a:pt x="21" y="32"/>
                      <a:pt x="17" y="32"/>
                    </a:cubicBezTo>
                    <a:close/>
                    <a:moveTo>
                      <a:pt x="17" y="4"/>
                    </a:moveTo>
                    <a:cubicBezTo>
                      <a:pt x="14" y="4"/>
                      <a:pt x="11" y="6"/>
                      <a:pt x="9" y="8"/>
                    </a:cubicBezTo>
                    <a:cubicBezTo>
                      <a:pt x="4" y="12"/>
                      <a:pt x="4" y="20"/>
                      <a:pt x="9" y="24"/>
                    </a:cubicBezTo>
                    <a:cubicBezTo>
                      <a:pt x="11" y="27"/>
                      <a:pt x="14" y="28"/>
                      <a:pt x="17" y="28"/>
                    </a:cubicBezTo>
                    <a:cubicBezTo>
                      <a:pt x="20" y="28"/>
                      <a:pt x="23" y="27"/>
                      <a:pt x="26" y="24"/>
                    </a:cubicBezTo>
                    <a:cubicBezTo>
                      <a:pt x="30" y="20"/>
                      <a:pt x="30" y="12"/>
                      <a:pt x="26" y="8"/>
                    </a:cubicBezTo>
                    <a:cubicBezTo>
                      <a:pt x="23" y="6"/>
                      <a:pt x="20" y="4"/>
                      <a:pt x="17"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13" name="Freeform 34"/>
              <p:cNvSpPr>
                <a:spLocks noEditPoints="1"/>
              </p:cNvSpPr>
              <p:nvPr/>
            </p:nvSpPr>
            <p:spPr bwMode="auto">
              <a:xfrm>
                <a:off x="11631612" y="1539875"/>
                <a:ext cx="188913"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14" name="Freeform 35"/>
              <p:cNvSpPr/>
              <p:nvPr/>
            </p:nvSpPr>
            <p:spPr bwMode="auto">
              <a:xfrm>
                <a:off x="11531600" y="5694363"/>
                <a:ext cx="298450" cy="1154113"/>
              </a:xfrm>
              <a:custGeom>
                <a:avLst/>
                <a:gdLst/>
                <a:ahLst/>
                <a:cxnLst/>
                <a:rect l="0" t="0" r="r" b="b"/>
                <a:pathLst>
                  <a:path w="188" h="727">
                    <a:moveTo>
                      <a:pt x="15" y="727"/>
                    </a:moveTo>
                    <a:lnTo>
                      <a:pt x="0" y="727"/>
                    </a:lnTo>
                    <a:lnTo>
                      <a:pt x="0" y="407"/>
                    </a:lnTo>
                    <a:lnTo>
                      <a:pt x="0" y="407"/>
                    </a:lnTo>
                    <a:lnTo>
                      <a:pt x="176" y="0"/>
                    </a:lnTo>
                    <a:lnTo>
                      <a:pt x="188" y="6"/>
                    </a:lnTo>
                    <a:lnTo>
                      <a:pt x="15" y="410"/>
                    </a:lnTo>
                    <a:lnTo>
                      <a:pt x="15" y="727"/>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15" name="Freeform 36"/>
              <p:cNvSpPr>
                <a:spLocks noEditPoints="1"/>
              </p:cNvSpPr>
              <p:nvPr/>
            </p:nvSpPr>
            <p:spPr bwMode="auto">
              <a:xfrm>
                <a:off x="11772900" y="5551488"/>
                <a:ext cx="157163" cy="155575"/>
              </a:xfrm>
              <a:custGeom>
                <a:avLst/>
                <a:gdLst/>
                <a:ahLst/>
                <a:cxnLst/>
                <a:rect l="0" t="0" r="r" b="b"/>
                <a:pathLst>
                  <a:path w="33" h="33">
                    <a:moveTo>
                      <a:pt x="17" y="33"/>
                    </a:moveTo>
                    <a:cubicBezTo>
                      <a:pt x="8" y="33"/>
                      <a:pt x="0" y="25"/>
                      <a:pt x="0" y="16"/>
                    </a:cubicBezTo>
                    <a:cubicBezTo>
                      <a:pt x="0" y="7"/>
                      <a:pt x="8" y="0"/>
                      <a:pt x="17" y="0"/>
                    </a:cubicBezTo>
                    <a:cubicBezTo>
                      <a:pt x="26" y="0"/>
                      <a:pt x="33" y="7"/>
                      <a:pt x="33" y="16"/>
                    </a:cubicBezTo>
                    <a:cubicBezTo>
                      <a:pt x="33" y="25"/>
                      <a:pt x="26" y="33"/>
                      <a:pt x="17" y="33"/>
                    </a:cubicBezTo>
                    <a:close/>
                    <a:moveTo>
                      <a:pt x="17" y="4"/>
                    </a:moveTo>
                    <a:cubicBezTo>
                      <a:pt x="10" y="4"/>
                      <a:pt x="4" y="9"/>
                      <a:pt x="4" y="16"/>
                    </a:cubicBezTo>
                    <a:cubicBezTo>
                      <a:pt x="4" y="23"/>
                      <a:pt x="10" y="29"/>
                      <a:pt x="17" y="29"/>
                    </a:cubicBezTo>
                    <a:cubicBezTo>
                      <a:pt x="23" y="29"/>
                      <a:pt x="29" y="23"/>
                      <a:pt x="29" y="16"/>
                    </a:cubicBezTo>
                    <a:cubicBezTo>
                      <a:pt x="29" y="9"/>
                      <a:pt x="23" y="4"/>
                      <a:pt x="17"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16" name="Freeform 37"/>
              <p:cNvSpPr/>
              <p:nvPr/>
            </p:nvSpPr>
            <p:spPr bwMode="auto">
              <a:xfrm>
                <a:off x="11710987" y="4763"/>
                <a:ext cx="304800" cy="1544638"/>
              </a:xfrm>
              <a:custGeom>
                <a:avLst/>
                <a:gdLst/>
                <a:ahLst/>
                <a:cxnLst/>
                <a:rect l="0" t="0" r="r" b="b"/>
                <a:pathLst>
                  <a:path w="192" h="973">
                    <a:moveTo>
                      <a:pt x="15" y="973"/>
                    </a:moveTo>
                    <a:lnTo>
                      <a:pt x="0" y="973"/>
                    </a:lnTo>
                    <a:lnTo>
                      <a:pt x="0" y="790"/>
                    </a:lnTo>
                    <a:lnTo>
                      <a:pt x="174" y="614"/>
                    </a:lnTo>
                    <a:lnTo>
                      <a:pt x="174" y="0"/>
                    </a:lnTo>
                    <a:lnTo>
                      <a:pt x="192" y="0"/>
                    </a:lnTo>
                    <a:lnTo>
                      <a:pt x="192" y="620"/>
                    </a:lnTo>
                    <a:lnTo>
                      <a:pt x="15" y="796"/>
                    </a:lnTo>
                    <a:lnTo>
                      <a:pt x="15" y="973"/>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17" name="Freeform 38"/>
              <p:cNvSpPr>
                <a:spLocks noEditPoints="1"/>
              </p:cNvSpPr>
              <p:nvPr/>
            </p:nvSpPr>
            <p:spPr bwMode="auto">
              <a:xfrm>
                <a:off x="11636375" y="4867275"/>
                <a:ext cx="188913"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18" name="Freeform 39"/>
              <p:cNvSpPr/>
              <p:nvPr/>
            </p:nvSpPr>
            <p:spPr bwMode="auto">
              <a:xfrm>
                <a:off x="11441112" y="5046663"/>
                <a:ext cx="307975" cy="1801813"/>
              </a:xfrm>
              <a:custGeom>
                <a:avLst/>
                <a:gdLst/>
                <a:ahLst/>
                <a:cxnLst/>
                <a:rect l="0" t="0" r="r" b="b"/>
                <a:pathLst>
                  <a:path w="194" h="1135">
                    <a:moveTo>
                      <a:pt x="18" y="1135"/>
                    </a:moveTo>
                    <a:lnTo>
                      <a:pt x="0" y="1135"/>
                    </a:lnTo>
                    <a:lnTo>
                      <a:pt x="0" y="354"/>
                    </a:lnTo>
                    <a:lnTo>
                      <a:pt x="176" y="177"/>
                    </a:lnTo>
                    <a:lnTo>
                      <a:pt x="176" y="0"/>
                    </a:lnTo>
                    <a:lnTo>
                      <a:pt x="194" y="0"/>
                    </a:lnTo>
                    <a:lnTo>
                      <a:pt x="194" y="183"/>
                    </a:lnTo>
                    <a:lnTo>
                      <a:pt x="18" y="360"/>
                    </a:lnTo>
                    <a:lnTo>
                      <a:pt x="18" y="1135"/>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19" name="Freeform 40"/>
              <p:cNvSpPr>
                <a:spLocks noEditPoints="1"/>
              </p:cNvSpPr>
              <p:nvPr/>
            </p:nvSpPr>
            <p:spPr bwMode="auto">
              <a:xfrm>
                <a:off x="11849100" y="6416675"/>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2" y="4"/>
                      <a:pt x="4" y="11"/>
                      <a:pt x="4" y="20"/>
                    </a:cubicBezTo>
                    <a:cubicBezTo>
                      <a:pt x="4" y="29"/>
                      <a:pt x="12" y="36"/>
                      <a:pt x="20" y="36"/>
                    </a:cubicBezTo>
                    <a:cubicBezTo>
                      <a:pt x="29" y="36"/>
                      <a:pt x="36" y="29"/>
                      <a:pt x="36" y="20"/>
                    </a:cubicBezTo>
                    <a:cubicBezTo>
                      <a:pt x="36" y="11"/>
                      <a:pt x="29"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20" name="Rectangle 41"/>
              <p:cNvSpPr>
                <a:spLocks noChangeArrowheads="1"/>
              </p:cNvSpPr>
              <p:nvPr/>
            </p:nvSpPr>
            <p:spPr bwMode="auto">
              <a:xfrm>
                <a:off x="11939587" y="6596063"/>
                <a:ext cx="23813" cy="252413"/>
              </a:xfrm>
              <a:prstGeom prst="rect">
                <a:avLst/>
              </a:prstGeom>
              <a:grpFill/>
              <a:ln>
                <a:noFill/>
              </a:ln>
              <a:extLst>
                <a:ext uri="{91240B29-F687-4f45-9708-019B960494DF}">
                  <a14:hiddenLine xmlns="" xmlns:a14="http://schemas.microsoft.com/office/drawing/2010/main" w="9525">
                    <a:solidFill>
                      <a:srgbClr val="000000"/>
                    </a:solidFill>
                    <a:miter lim="800000"/>
                    <a:headEnd/>
                    <a:tailEnd/>
                  </a14:hiddenLine>
                </a:ext>
              </a:extLst>
            </p:spPr>
          </p:sp>
        </p:grpSp>
      </p:grpSp>
      <p:sp>
        <p:nvSpPr>
          <p:cNvPr id="2" name="Title Placeholder 1"/>
          <p:cNvSpPr>
            <a:spLocks noGrp="1"/>
          </p:cNvSpPr>
          <p:nvPr>
            <p:ph type="title"/>
          </p:nvPr>
        </p:nvSpPr>
        <p:spPr>
          <a:xfrm>
            <a:off x="1141413" y="618518"/>
            <a:ext cx="9905998" cy="1478570"/>
          </a:xfrm>
          <a:prstGeom prst="rect">
            <a:avLst/>
          </a:prstGeom>
        </p:spPr>
        <p:txBody>
          <a:bodyPr vert="horz" lIns="91440" tIns="45720" rIns="91440" bIns="45720" rtlCol="0" anchor="ctr">
            <a:normAutofit/>
          </a:bodyPr>
          <a:lstStyle/>
          <a:p>
            <a:endParaRPr lang="en-US" dirty="0"/>
          </a:p>
        </p:txBody>
      </p:sp>
      <p:sp>
        <p:nvSpPr>
          <p:cNvPr id="3" name="Text Placeholder 2"/>
          <p:cNvSpPr>
            <a:spLocks noGrp="1"/>
          </p:cNvSpPr>
          <p:nvPr>
            <p:ph type="body" idx="1"/>
          </p:nvPr>
        </p:nvSpPr>
        <p:spPr>
          <a:xfrm>
            <a:off x="1141412" y="2249487"/>
            <a:ext cx="9905999" cy="3541714"/>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7456921" y="5883276"/>
            <a:ext cx="2743200" cy="365125"/>
          </a:xfrm>
          <a:prstGeom prst="rect">
            <a:avLst/>
          </a:prstGeom>
        </p:spPr>
        <p:txBody>
          <a:bodyPr vert="horz" lIns="91440" tIns="45720" rIns="91440" bIns="45720" rtlCol="0" anchor="ctr"/>
          <a:lstStyle>
            <a:lvl1pPr algn="r">
              <a:defRPr sz="1050">
                <a:solidFill>
                  <a:schemeClr val="tx1">
                    <a:tint val="75000"/>
                  </a:schemeClr>
                </a:solidFill>
              </a:defRPr>
            </a:lvl1pPr>
          </a:lstStyle>
          <a:p>
            <a:fld id="{48A87A34-81AB-432B-8DAE-1953F412C126}" type="datetimeFigureOut">
              <a:rPr lang="en-US" dirty="0"/>
              <a:pPr/>
              <a:t>5/11/2022</a:t>
            </a:fld>
            <a:endParaRPr lang="en-US" dirty="0"/>
          </a:p>
        </p:txBody>
      </p:sp>
      <p:sp>
        <p:nvSpPr>
          <p:cNvPr id="5" name="Footer Placeholder 4"/>
          <p:cNvSpPr>
            <a:spLocks noGrp="1"/>
          </p:cNvSpPr>
          <p:nvPr>
            <p:ph type="ftr" sz="quarter" idx="3"/>
          </p:nvPr>
        </p:nvSpPr>
        <p:spPr>
          <a:xfrm>
            <a:off x="1141411" y="5883275"/>
            <a:ext cx="6239309" cy="365125"/>
          </a:xfrm>
          <a:prstGeom prst="rect">
            <a:avLst/>
          </a:prstGeom>
        </p:spPr>
        <p:txBody>
          <a:bodyPr vert="horz" lIns="91440" tIns="45720" rIns="91440" bIns="45720" rtlCol="0" anchor="ctr"/>
          <a:lstStyle>
            <a:lvl1pPr algn="l">
              <a:defRPr sz="1050" cap="all" baseline="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10276321" y="5883274"/>
            <a:ext cx="771089" cy="365125"/>
          </a:xfrm>
          <a:prstGeom prst="rect">
            <a:avLst/>
          </a:prstGeom>
        </p:spPr>
        <p:txBody>
          <a:bodyPr vert="horz" lIns="91440" tIns="45720" rIns="91440" bIns="45720" rtlCol="0" anchor="ctr"/>
          <a:lstStyle>
            <a:lvl1pPr algn="r">
              <a:defRPr sz="1050">
                <a:solidFill>
                  <a:schemeClr val="tx1">
                    <a:tint val="75000"/>
                  </a:schemeClr>
                </a:solidFill>
              </a:defRPr>
            </a:lvl1pPr>
          </a:lstStyle>
          <a:p>
            <a:fld id="{6D22F896-40B5-4ADD-8801-0D06FADFA095}" type="slidenum">
              <a:rPr lang="en-US" dirty="0"/>
              <a:pPr/>
              <a:t>‹#›</a:t>
            </a:fld>
            <a:endParaRPr lang="en-US" dirty="0"/>
          </a:p>
        </p:txBody>
      </p:sp>
    </p:spTree>
    <p:extLst>
      <p:ext uri="{BB962C8B-B14F-4D97-AF65-F5344CB8AC3E}">
        <p14:creationId xmlns:p14="http://schemas.microsoft.com/office/powerpoint/2010/main" val="759039006"/>
      </p:ext>
    </p:extLst>
  </p:cSld>
  <p:clrMap bg1="dk1" tx1="lt1" bg2="dk2" tx2="lt2" accent1="accent1" accent2="accent2" accent3="accent3" accent4="accent4" accent5="accent5" accent6="accent6" hlink="hlink" folHlink="folHlink"/>
  <p:sldLayoutIdLst>
    <p:sldLayoutId id="2147483667" r:id="rId1"/>
    <p:sldLayoutId id="2147483668" r:id="rId2"/>
    <p:sldLayoutId id="2147483669" r:id="rId3"/>
    <p:sldLayoutId id="2147483670" r:id="rId4"/>
    <p:sldLayoutId id="2147483671" r:id="rId5"/>
    <p:sldLayoutId id="2147483672" r:id="rId6"/>
    <p:sldLayoutId id="2147483673" r:id="rId7"/>
    <p:sldLayoutId id="2147483674" r:id="rId8"/>
    <p:sldLayoutId id="2147483675" r:id="rId9"/>
    <p:sldLayoutId id="2147483676" r:id="rId10"/>
    <p:sldLayoutId id="2147483677" r:id="rId11"/>
    <p:sldLayoutId id="2147483678" r:id="rId12"/>
    <p:sldLayoutId id="2147483679" r:id="rId13"/>
    <p:sldLayoutId id="2147483680" r:id="rId14"/>
    <p:sldLayoutId id="2147483681" r:id="rId15"/>
    <p:sldLayoutId id="2147483682" r:id="rId16"/>
    <p:sldLayoutId id="2147483683" r:id="rId17"/>
  </p:sldLayoutIdLst>
  <p:txStyles>
    <p:titleStyle>
      <a:lvl1pPr algn="l" defTabSz="914400" rtl="0" eaLnBrk="1" latinLnBrk="0" hangingPunct="1">
        <a:lnSpc>
          <a:spcPct val="90000"/>
        </a:lnSpc>
        <a:spcBef>
          <a:spcPct val="0"/>
        </a:spcBef>
        <a:buNone/>
        <a:defRPr sz="3600" kern="1200" cap="all" baseline="0">
          <a:solidFill>
            <a:schemeClr val="tx1"/>
          </a:solidFill>
          <a:latin typeface="+mj-lt"/>
          <a:ea typeface="+mj-ea"/>
          <a:cs typeface="+mj-cs"/>
        </a:defRPr>
      </a:lvl1pPr>
    </p:titleStyle>
    <p:bodyStyle>
      <a:lvl1pPr marL="228600" indent="-228600" algn="l" defTabSz="914400" rtl="0" eaLnBrk="1" latinLnBrk="0" hangingPunct="1">
        <a:lnSpc>
          <a:spcPct val="120000"/>
        </a:lnSpc>
        <a:spcBef>
          <a:spcPts val="1000"/>
        </a:spcBef>
        <a:buSzPct val="125000"/>
        <a:buFont typeface="Arial" panose="020B0604020202020204" pitchFamily="34" charset="0"/>
        <a:buChar char="•"/>
        <a:defRPr sz="2400" kern="1200">
          <a:solidFill>
            <a:schemeClr val="tx1"/>
          </a:solidFill>
          <a:latin typeface="+mn-lt"/>
          <a:ea typeface="+mn-ea"/>
          <a:cs typeface="+mn-cs"/>
        </a:defRPr>
      </a:lvl1pPr>
      <a:lvl2pPr marL="685800" indent="-228600" algn="l" defTabSz="914400" rtl="0" eaLnBrk="1" latinLnBrk="0" hangingPunct="1">
        <a:lnSpc>
          <a:spcPct val="120000"/>
        </a:lnSpc>
        <a:spcBef>
          <a:spcPts val="500"/>
        </a:spcBef>
        <a:buSzPct val="125000"/>
        <a:buFont typeface="Arial" panose="020B0604020202020204" pitchFamily="34" charset="0"/>
        <a:buChar char="•"/>
        <a:defRPr sz="2000" kern="1200">
          <a:solidFill>
            <a:schemeClr val="tx1"/>
          </a:solidFill>
          <a:latin typeface="+mn-lt"/>
          <a:ea typeface="+mn-ea"/>
          <a:cs typeface="+mn-cs"/>
        </a:defRPr>
      </a:lvl2pPr>
      <a:lvl3pPr marL="1143000" indent="-228600" algn="l" defTabSz="914400" rtl="0" eaLnBrk="1" latinLnBrk="0" hangingPunct="1">
        <a:lnSpc>
          <a:spcPct val="120000"/>
        </a:lnSpc>
        <a:spcBef>
          <a:spcPts val="500"/>
        </a:spcBef>
        <a:buSzPct val="125000"/>
        <a:buFont typeface="Arial" panose="020B0604020202020204" pitchFamily="34" charset="0"/>
        <a:buChar char="•"/>
        <a:defRPr sz="1800" kern="1200">
          <a:solidFill>
            <a:schemeClr val="tx1"/>
          </a:solidFill>
          <a:latin typeface="+mn-lt"/>
          <a:ea typeface="+mn-ea"/>
          <a:cs typeface="+mn-cs"/>
        </a:defRPr>
      </a:lvl3pPr>
      <a:lvl4pPr marL="1600200" indent="-228600" algn="l" defTabSz="914400" rtl="0" eaLnBrk="1" latinLnBrk="0" hangingPunct="1">
        <a:lnSpc>
          <a:spcPct val="120000"/>
        </a:lnSpc>
        <a:spcBef>
          <a:spcPts val="500"/>
        </a:spcBef>
        <a:buSzPct val="125000"/>
        <a:buFont typeface="Arial" panose="020B0604020202020204" pitchFamily="34" charset="0"/>
        <a:buChar char="•"/>
        <a:defRPr sz="1600" kern="1200">
          <a:solidFill>
            <a:schemeClr val="tx1"/>
          </a:solidFill>
          <a:latin typeface="+mn-lt"/>
          <a:ea typeface="+mn-ea"/>
          <a:cs typeface="+mn-cs"/>
        </a:defRPr>
      </a:lvl4pPr>
      <a:lvl5pPr marL="2057400" indent="-228600" algn="l" defTabSz="914400" rtl="0" eaLnBrk="1" latinLnBrk="0" hangingPunct="1">
        <a:lnSpc>
          <a:spcPct val="120000"/>
        </a:lnSpc>
        <a:spcBef>
          <a:spcPts val="500"/>
        </a:spcBef>
        <a:buSzPct val="125000"/>
        <a:buFont typeface="Arial" panose="020B0604020202020204" pitchFamily="34" charset="0"/>
        <a:buChar char="•"/>
        <a:defRPr sz="1600" kern="1200">
          <a:solidFill>
            <a:schemeClr val="tx1"/>
          </a:solidFill>
          <a:latin typeface="+mn-lt"/>
          <a:ea typeface="+mn-ea"/>
          <a:cs typeface="+mn-cs"/>
        </a:defRPr>
      </a:lvl5pPr>
      <a:lvl6pPr marL="2514600" indent="-228600" algn="l" defTabSz="914400" rtl="0" eaLnBrk="1" latinLnBrk="0" hangingPunct="1">
        <a:lnSpc>
          <a:spcPct val="120000"/>
        </a:lnSpc>
        <a:spcBef>
          <a:spcPts val="500"/>
        </a:spcBef>
        <a:buSzPct val="125000"/>
        <a:buFont typeface="Arial" panose="020B0604020202020204" pitchFamily="34" charset="0"/>
        <a:buChar char="•"/>
        <a:defRPr sz="1400" kern="1200">
          <a:solidFill>
            <a:schemeClr val="tx1"/>
          </a:solidFill>
          <a:latin typeface="+mn-lt"/>
          <a:ea typeface="+mn-ea"/>
          <a:cs typeface="+mn-cs"/>
        </a:defRPr>
      </a:lvl6pPr>
      <a:lvl7pPr marL="2971800" indent="-228600" algn="l" defTabSz="914400" rtl="0" eaLnBrk="1" latinLnBrk="0" hangingPunct="1">
        <a:lnSpc>
          <a:spcPct val="120000"/>
        </a:lnSpc>
        <a:spcBef>
          <a:spcPts val="500"/>
        </a:spcBef>
        <a:buSzPct val="125000"/>
        <a:buFont typeface="Arial" panose="020B0604020202020204" pitchFamily="34" charset="0"/>
        <a:buChar char="•"/>
        <a:defRPr sz="1400" kern="1200">
          <a:solidFill>
            <a:schemeClr val="tx1"/>
          </a:solidFill>
          <a:latin typeface="+mn-lt"/>
          <a:ea typeface="+mn-ea"/>
          <a:cs typeface="+mn-cs"/>
        </a:defRPr>
      </a:lvl7pPr>
      <a:lvl8pPr marL="3429000" indent="-228600" algn="l" defTabSz="914400" rtl="0" eaLnBrk="1" latinLnBrk="0" hangingPunct="1">
        <a:lnSpc>
          <a:spcPct val="120000"/>
        </a:lnSpc>
        <a:spcBef>
          <a:spcPts val="500"/>
        </a:spcBef>
        <a:buSzPct val="125000"/>
        <a:buFont typeface="Arial" panose="020B0604020202020204" pitchFamily="34" charset="0"/>
        <a:buChar char="•"/>
        <a:defRPr sz="1400" kern="1200">
          <a:solidFill>
            <a:schemeClr val="tx1"/>
          </a:solidFill>
          <a:latin typeface="+mn-lt"/>
          <a:ea typeface="+mn-ea"/>
          <a:cs typeface="+mn-cs"/>
        </a:defRPr>
      </a:lvl8pPr>
      <a:lvl9pPr marL="3886200" indent="-228600" algn="l" defTabSz="914400" rtl="0" eaLnBrk="1" latinLnBrk="0" hangingPunct="1">
        <a:lnSpc>
          <a:spcPct val="120000"/>
        </a:lnSpc>
        <a:spcBef>
          <a:spcPts val="500"/>
        </a:spcBef>
        <a:buSzPct val="125000"/>
        <a:buFont typeface="Arial" panose="020B0604020202020204" pitchFamily="34" charset="0"/>
        <a:buChar char="•"/>
        <a:defRPr sz="14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4.xml"/><Relationship Id="rId1" Type="http://schemas.openxmlformats.org/officeDocument/2006/relationships/slideLayout" Target="../slideLayouts/slideLayout3.xml"/><Relationship Id="rId4" Type="http://schemas.openxmlformats.org/officeDocument/2006/relationships/image" Target="../media/image6.png"/></Relationships>
</file>

<file path=ppt/slides/_rels/slide5.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5.xml"/><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7.xml"/><Relationship Id="rId1" Type="http://schemas.openxmlformats.org/officeDocument/2006/relationships/slideLayout" Target="../slideLayouts/slideLayout11.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10.xml"/><Relationship Id="rId1" Type="http://schemas.openxmlformats.org/officeDocument/2006/relationships/slideLayout" Target="../slideLayouts/slideLayout2.xml"/><Relationship Id="rId4" Type="http://schemas.openxmlformats.org/officeDocument/2006/relationships/image" Target="../media/image12.png"/></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12.xml"/><Relationship Id="rId1" Type="http://schemas.openxmlformats.org/officeDocument/2006/relationships/slideLayout" Target="../slideLayouts/slideLayout2.xml"/><Relationship Id="rId4" Type="http://schemas.openxmlformats.org/officeDocument/2006/relationships/image" Target="../media/image14.png"/></Relationships>
</file>

<file path=ppt/slides/_rels/slide13.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14.xml"/><Relationship Id="rId1" Type="http://schemas.openxmlformats.org/officeDocument/2006/relationships/slideLayout" Target="../slideLayouts/slideLayout2.xml"/><Relationship Id="rId4" Type="http://schemas.openxmlformats.org/officeDocument/2006/relationships/image" Target="../media/image17.png"/></Relationships>
</file>

<file path=ppt/slides/_rels/slide15.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15.xml"/><Relationship Id="rId1" Type="http://schemas.openxmlformats.org/officeDocument/2006/relationships/slideLayout" Target="../slideLayouts/slideLayout2.xml"/><Relationship Id="rId4" Type="http://schemas.openxmlformats.org/officeDocument/2006/relationships/image" Target="../media/image19.png"/></Relationships>
</file>

<file path=ppt/slides/_rels/slide16.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22.emf"/><Relationship Id="rId2" Type="http://schemas.openxmlformats.org/officeDocument/2006/relationships/notesSlide" Target="../notesSlides/notesSlide20.xml"/><Relationship Id="rId1" Type="http://schemas.openxmlformats.org/officeDocument/2006/relationships/slideLayout" Target="../slideLayouts/slideLayout2.xml"/><Relationship Id="rId4" Type="http://schemas.openxmlformats.org/officeDocument/2006/relationships/image" Target="../media/image23.emf"/></Relationships>
</file>

<file path=ppt/slides/_rels/slide21.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notesSlide" Target="../notesSlides/notesSlide21.xml"/><Relationship Id="rId1" Type="http://schemas.openxmlformats.org/officeDocument/2006/relationships/slideLayout" Target="../slideLayouts/slideLayout2.xml"/><Relationship Id="rId4" Type="http://schemas.openxmlformats.org/officeDocument/2006/relationships/image" Target="../media/image25.png"/></Relationships>
</file>

<file path=ppt/slides/_rels/slide22.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notesSlide" Target="../notesSlides/notesSlide22.xml"/><Relationship Id="rId1" Type="http://schemas.openxmlformats.org/officeDocument/2006/relationships/slideLayout" Target="../slideLayouts/slideLayout2.xml"/><Relationship Id="rId4" Type="http://schemas.openxmlformats.org/officeDocument/2006/relationships/image" Target="../media/image27.png"/></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5.xml"/><Relationship Id="rId1" Type="http://schemas.openxmlformats.org/officeDocument/2006/relationships/slideLayout" Target="../slideLayouts/slideLayout2.xml"/><Relationship Id="rId6" Type="http://schemas.openxmlformats.org/officeDocument/2006/relationships/image" Target="../media/image30.png"/><Relationship Id="rId5" Type="http://schemas.openxmlformats.org/officeDocument/2006/relationships/hyperlink" Target="mailto:KDHE.Syndromic@ks.gov" TargetMode="External"/><Relationship Id="rId4" Type="http://schemas.openxmlformats.org/officeDocument/2006/relationships/image" Target="../media/image29.jpe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Text Placeholder 1">
            <a:extLst>
              <a:ext uri="{FF2B5EF4-FFF2-40B4-BE49-F238E27FC236}">
                <a16:creationId xmlns:a16="http://schemas.microsoft.com/office/drawing/2014/main" id="{394A2895-88D0-41FE-B86F-F14F73EAF34D}"/>
              </a:ext>
            </a:extLst>
          </p:cNvPr>
          <p:cNvSpPr>
            <a:spLocks noGrp="1"/>
          </p:cNvSpPr>
          <p:nvPr>
            <p:ph type="body" sz="quarter" idx="13"/>
          </p:nvPr>
        </p:nvSpPr>
        <p:spPr>
          <a:xfrm>
            <a:off x="1905000" y="5029200"/>
            <a:ext cx="10287000" cy="1371600"/>
          </a:xfrm>
        </p:spPr>
        <p:txBody>
          <a:bodyPr>
            <a:normAutofit fontScale="85000" lnSpcReduction="20000"/>
          </a:bodyPr>
          <a:lstStyle/>
          <a:p>
            <a:r>
              <a:rPr lang="en-US" sz="2800" dirty="0"/>
              <a:t>Incorporating Climate Related Health Impact Data from </a:t>
            </a:r>
            <a:r>
              <a:rPr lang="en-US" sz="2800" dirty="0" err="1"/>
              <a:t>SyS</a:t>
            </a:r>
            <a:r>
              <a:rPr lang="en-US" sz="2800" dirty="0"/>
              <a:t> into Emergency Preparedness &amp; Response</a:t>
            </a:r>
          </a:p>
          <a:p>
            <a:r>
              <a:rPr lang="en-US" sz="2400" dirty="0"/>
              <a:t>2022 Disaster Epidemiology Workshop</a:t>
            </a:r>
          </a:p>
          <a:p>
            <a:r>
              <a:rPr lang="en-US" sz="2400" dirty="0"/>
              <a:t>May 10</a:t>
            </a:r>
            <a:r>
              <a:rPr lang="en-US" sz="2400" baseline="30000" dirty="0"/>
              <a:t>th</a:t>
            </a:r>
            <a:r>
              <a:rPr lang="en-US" sz="2400" dirty="0"/>
              <a:t>, 2022</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D71EC881-859B-4BFC-BFF2-E39431D802C2}"/>
              </a:ext>
            </a:extLst>
          </p:cNvPr>
          <p:cNvSpPr>
            <a:spLocks noGrp="1"/>
          </p:cNvSpPr>
          <p:nvPr>
            <p:ph type="body" sz="quarter" idx="10"/>
          </p:nvPr>
        </p:nvSpPr>
        <p:spPr>
          <a:xfrm>
            <a:off x="76200" y="1066800"/>
            <a:ext cx="12039600" cy="5257800"/>
          </a:xfrm>
        </p:spPr>
        <p:txBody>
          <a:bodyPr/>
          <a:lstStyle/>
          <a:p>
            <a:pPr marL="342900" lvl="0" indent="-342900">
              <a:spcBef>
                <a:spcPts val="0"/>
              </a:spcBef>
              <a:spcAft>
                <a:spcPts val="0"/>
              </a:spcAft>
              <a:buFont typeface="Arial" panose="020B0604020202020204" pitchFamily="34" charset="0"/>
              <a:buChar char="•"/>
              <a:tabLst>
                <a:tab pos="457200" algn="l"/>
              </a:tabLst>
            </a:pPr>
            <a:r>
              <a:rPr lang="en-US" sz="2800" dirty="0">
                <a:latin typeface="Calibri" panose="020F0502020204030204" pitchFamily="34" charset="0"/>
                <a:ea typeface="Calibri" panose="020F0502020204030204" pitchFamily="34" charset="0"/>
                <a:cs typeface="Times New Roman" panose="02020603050405020304" pitchFamily="18" charset="0"/>
              </a:rPr>
              <a:t>What is Syndromic Surveillance (</a:t>
            </a:r>
            <a:r>
              <a:rPr lang="en-US" sz="2800" dirty="0" err="1">
                <a:latin typeface="Calibri" panose="020F0502020204030204" pitchFamily="34" charset="0"/>
                <a:ea typeface="Calibri" panose="020F0502020204030204" pitchFamily="34" charset="0"/>
                <a:cs typeface="Times New Roman" panose="02020603050405020304" pitchFamily="18" charset="0"/>
              </a:rPr>
              <a:t>SyS</a:t>
            </a:r>
            <a:r>
              <a:rPr lang="en-US" sz="2800" dirty="0">
                <a:latin typeface="Calibri" panose="020F0502020204030204" pitchFamily="34" charset="0"/>
                <a:ea typeface="Calibri" panose="020F0502020204030204" pitchFamily="34" charset="0"/>
                <a:cs typeface="Times New Roman" panose="02020603050405020304" pitchFamily="18" charset="0"/>
              </a:rPr>
              <a:t>) and where does this data come from?</a:t>
            </a:r>
          </a:p>
          <a:p>
            <a:pPr marL="742950" lvl="1" indent="-285750">
              <a:spcBef>
                <a:spcPts val="0"/>
              </a:spcBef>
              <a:spcAft>
                <a:spcPts val="0"/>
              </a:spcAft>
              <a:tabLst>
                <a:tab pos="914400" algn="l"/>
              </a:tabLst>
            </a:pPr>
            <a:r>
              <a:rPr lang="en-US" dirty="0">
                <a:latin typeface="Calibri" panose="020F0502020204030204" pitchFamily="34" charset="0"/>
                <a:ea typeface="Calibri" panose="020F0502020204030204" pitchFamily="34" charset="0"/>
                <a:cs typeface="Times New Roman" panose="02020603050405020304" pitchFamily="18" charset="0"/>
              </a:rPr>
              <a:t>What kind of information can be monitored with </a:t>
            </a:r>
            <a:r>
              <a:rPr lang="en-US" dirty="0" err="1">
                <a:latin typeface="Calibri" panose="020F0502020204030204" pitchFamily="34" charset="0"/>
                <a:ea typeface="Calibri" panose="020F0502020204030204" pitchFamily="34" charset="0"/>
                <a:cs typeface="Times New Roman" panose="02020603050405020304" pitchFamily="18" charset="0"/>
              </a:rPr>
              <a:t>SyS</a:t>
            </a:r>
            <a:endParaRPr lang="en-US" dirty="0">
              <a:latin typeface="Calibri" panose="020F0502020204030204" pitchFamily="34" charset="0"/>
              <a:ea typeface="Calibri" panose="020F0502020204030204" pitchFamily="34" charset="0"/>
              <a:cs typeface="Times New Roman" panose="02020603050405020304" pitchFamily="18" charset="0"/>
            </a:endParaRPr>
          </a:p>
          <a:p>
            <a:pPr marL="742950" lvl="1" indent="-285750">
              <a:spcBef>
                <a:spcPts val="0"/>
              </a:spcBef>
              <a:spcAft>
                <a:spcPts val="0"/>
              </a:spcAft>
              <a:tabLst>
                <a:tab pos="914400" algn="l"/>
              </a:tabLst>
            </a:pPr>
            <a:r>
              <a:rPr lang="en-US" dirty="0">
                <a:latin typeface="Calibri" panose="020F0502020204030204" pitchFamily="34" charset="0"/>
                <a:ea typeface="Calibri" panose="020F0502020204030204" pitchFamily="34" charset="0"/>
                <a:cs typeface="Times New Roman" panose="02020603050405020304" pitchFamily="18" charset="0"/>
              </a:rPr>
              <a:t>What were the initial objectives &amp; how have they changed?</a:t>
            </a:r>
          </a:p>
          <a:p>
            <a:pPr marL="457200" lvl="1" indent="0">
              <a:spcBef>
                <a:spcPts val="0"/>
              </a:spcBef>
              <a:spcAft>
                <a:spcPts val="0"/>
              </a:spcAft>
              <a:buNone/>
              <a:tabLst>
                <a:tab pos="914400" algn="l"/>
              </a:tabLst>
            </a:pPr>
            <a:endParaRPr lang="en-US" sz="1050" dirty="0">
              <a:latin typeface="Calibri" panose="020F0502020204030204" pitchFamily="34" charset="0"/>
              <a:ea typeface="Calibri" panose="020F0502020204030204" pitchFamily="34" charset="0"/>
              <a:cs typeface="Times New Roman" panose="02020603050405020304" pitchFamily="18" charset="0"/>
            </a:endParaRPr>
          </a:p>
          <a:p>
            <a:pPr marL="342900" lvl="0" indent="-342900">
              <a:spcBef>
                <a:spcPts val="0"/>
              </a:spcBef>
              <a:spcAft>
                <a:spcPts val="0"/>
              </a:spcAft>
              <a:buFont typeface="Arial" panose="020B0604020202020204" pitchFamily="34" charset="0"/>
              <a:buChar char="•"/>
              <a:tabLst>
                <a:tab pos="457200" algn="l"/>
              </a:tabLst>
            </a:pPr>
            <a:r>
              <a:rPr lang="en-US" sz="2800" dirty="0">
                <a:latin typeface="Calibri" panose="020F0502020204030204" pitchFamily="34" charset="0"/>
                <a:ea typeface="Calibri" panose="020F0502020204030204" pitchFamily="34" charset="0"/>
                <a:cs typeface="Times New Roman" panose="02020603050405020304" pitchFamily="18" charset="0"/>
              </a:rPr>
              <a:t>How can Syndromic Surveillance be utilized for tracking climate associated health impacts? </a:t>
            </a:r>
          </a:p>
          <a:p>
            <a:pPr marL="742950" lvl="1" indent="-285750">
              <a:spcBef>
                <a:spcPts val="0"/>
              </a:spcBef>
              <a:spcAft>
                <a:spcPts val="0"/>
              </a:spcAft>
              <a:tabLst>
                <a:tab pos="914400" algn="l"/>
              </a:tabLst>
            </a:pPr>
            <a:r>
              <a:rPr lang="en-US" dirty="0">
                <a:latin typeface="Calibri" panose="020F0502020204030204" pitchFamily="34" charset="0"/>
                <a:ea typeface="Calibri" panose="020F0502020204030204" pitchFamily="34" charset="0"/>
                <a:cs typeface="Times New Roman" panose="02020603050405020304" pitchFamily="18" charset="0"/>
              </a:rPr>
              <a:t>Monitoring health impacts associated with climate change and extreme weather</a:t>
            </a:r>
          </a:p>
          <a:p>
            <a:pPr marL="742950" lvl="1" indent="-285750">
              <a:spcBef>
                <a:spcPts val="0"/>
              </a:spcBef>
              <a:spcAft>
                <a:spcPts val="0"/>
              </a:spcAft>
              <a:tabLst>
                <a:tab pos="914400" algn="l"/>
              </a:tabLst>
            </a:pPr>
            <a:r>
              <a:rPr lang="en-US" dirty="0">
                <a:latin typeface="Calibri" panose="020F0502020204030204" pitchFamily="34" charset="0"/>
                <a:ea typeface="Calibri" panose="020F0502020204030204" pitchFamily="34" charset="0"/>
                <a:cs typeface="Times New Roman" panose="02020603050405020304" pitchFamily="18" charset="0"/>
              </a:rPr>
              <a:t>What are the advantages of </a:t>
            </a:r>
            <a:r>
              <a:rPr lang="en-US" dirty="0" err="1">
                <a:latin typeface="Calibri" panose="020F0502020204030204" pitchFamily="34" charset="0"/>
                <a:ea typeface="Calibri" panose="020F0502020204030204" pitchFamily="34" charset="0"/>
                <a:cs typeface="Times New Roman" panose="02020603050405020304" pitchFamily="18" charset="0"/>
              </a:rPr>
              <a:t>SyS</a:t>
            </a:r>
            <a:r>
              <a:rPr lang="en-US" dirty="0">
                <a:latin typeface="Calibri" panose="020F0502020204030204" pitchFamily="34" charset="0"/>
                <a:ea typeface="Calibri" panose="020F0502020204030204" pitchFamily="34" charset="0"/>
                <a:cs typeface="Times New Roman" panose="02020603050405020304" pitchFamily="18" charset="0"/>
              </a:rPr>
              <a:t> as a data source for this purpose?</a:t>
            </a:r>
          </a:p>
          <a:p>
            <a:pPr marL="742950" lvl="1" indent="-285750">
              <a:spcBef>
                <a:spcPts val="0"/>
              </a:spcBef>
              <a:spcAft>
                <a:spcPts val="0"/>
              </a:spcAft>
              <a:tabLst>
                <a:tab pos="914400" algn="l"/>
              </a:tabLst>
            </a:pPr>
            <a:r>
              <a:rPr lang="en-US" dirty="0">
                <a:latin typeface="Calibri" panose="020F0502020204030204" pitchFamily="34" charset="0"/>
                <a:ea typeface="Calibri" panose="020F0502020204030204" pitchFamily="34" charset="0"/>
                <a:cs typeface="Times New Roman" panose="02020603050405020304" pitchFamily="18" charset="0"/>
              </a:rPr>
              <a:t>Existing tools &amp; future directions</a:t>
            </a:r>
          </a:p>
          <a:p>
            <a:pPr marL="457200" lvl="1" indent="0">
              <a:spcBef>
                <a:spcPts val="0"/>
              </a:spcBef>
              <a:spcAft>
                <a:spcPts val="0"/>
              </a:spcAft>
              <a:buNone/>
              <a:tabLst>
                <a:tab pos="914400" algn="l"/>
              </a:tabLst>
            </a:pPr>
            <a:endParaRPr lang="en-US" sz="900" dirty="0">
              <a:latin typeface="Calibri" panose="020F0502020204030204" pitchFamily="34" charset="0"/>
              <a:ea typeface="Calibri" panose="020F0502020204030204" pitchFamily="34" charset="0"/>
              <a:cs typeface="Times New Roman" panose="02020603050405020304" pitchFamily="18" charset="0"/>
            </a:endParaRPr>
          </a:p>
          <a:p>
            <a:pPr marL="342900" lvl="0" indent="-342900">
              <a:spcBef>
                <a:spcPts val="0"/>
              </a:spcBef>
              <a:spcAft>
                <a:spcPts val="0"/>
              </a:spcAft>
              <a:buFont typeface="Arial" panose="020B0604020202020204" pitchFamily="34" charset="0"/>
              <a:buChar char="•"/>
              <a:tabLst>
                <a:tab pos="457200" algn="l"/>
              </a:tabLst>
            </a:pPr>
            <a:r>
              <a:rPr lang="en-US" sz="2800" dirty="0">
                <a:latin typeface="Calibri" panose="020F0502020204030204" pitchFamily="34" charset="0"/>
                <a:ea typeface="Calibri" panose="020F0502020204030204" pitchFamily="34" charset="0"/>
                <a:cs typeface="Times New Roman" panose="02020603050405020304" pitchFamily="18" charset="0"/>
              </a:rPr>
              <a:t>How can Syndromic Surveillance be incorporated into emergency preparedness and response?</a:t>
            </a:r>
          </a:p>
          <a:p>
            <a:pPr marL="742950" lvl="1" indent="-285750">
              <a:spcBef>
                <a:spcPts val="0"/>
              </a:spcBef>
              <a:spcAft>
                <a:spcPts val="0"/>
              </a:spcAft>
              <a:tabLst>
                <a:tab pos="914400" algn="l"/>
              </a:tabLst>
            </a:pPr>
            <a:r>
              <a:rPr lang="en-US" dirty="0">
                <a:latin typeface="Calibri" panose="020F0502020204030204" pitchFamily="34" charset="0"/>
                <a:ea typeface="Calibri" panose="020F0502020204030204" pitchFamily="34" charset="0"/>
                <a:cs typeface="Times New Roman" panose="02020603050405020304" pitchFamily="18" charset="0"/>
              </a:rPr>
              <a:t>Incorporation of </a:t>
            </a:r>
            <a:r>
              <a:rPr lang="en-US" dirty="0" err="1">
                <a:latin typeface="Calibri" panose="020F0502020204030204" pitchFamily="34" charset="0"/>
                <a:ea typeface="Calibri" panose="020F0502020204030204" pitchFamily="34" charset="0"/>
                <a:cs typeface="Times New Roman" panose="02020603050405020304" pitchFamily="18" charset="0"/>
              </a:rPr>
              <a:t>SyS</a:t>
            </a:r>
            <a:r>
              <a:rPr lang="en-US" dirty="0">
                <a:latin typeface="Calibri" panose="020F0502020204030204" pitchFamily="34" charset="0"/>
                <a:ea typeface="Calibri" panose="020F0502020204030204" pitchFamily="34" charset="0"/>
                <a:cs typeface="Times New Roman" panose="02020603050405020304" pitchFamily="18" charset="0"/>
              </a:rPr>
              <a:t> data into a Jurisdictional Risk Assessment</a:t>
            </a:r>
          </a:p>
          <a:p>
            <a:pPr marL="742950" lvl="1" indent="-285750">
              <a:spcBef>
                <a:spcPts val="0"/>
              </a:spcBef>
              <a:spcAft>
                <a:spcPts val="0"/>
              </a:spcAft>
              <a:tabLst>
                <a:tab pos="914400" algn="l"/>
              </a:tabLst>
            </a:pPr>
            <a:r>
              <a:rPr lang="en-US" dirty="0">
                <a:latin typeface="Calibri" panose="020F0502020204030204" pitchFamily="34" charset="0"/>
                <a:ea typeface="Calibri" panose="020F0502020204030204" pitchFamily="34" charset="0"/>
                <a:cs typeface="Times New Roman" panose="02020603050405020304" pitchFamily="18" charset="0"/>
              </a:rPr>
              <a:t>Situational Awareness &amp; Evidence-based risk messaging </a:t>
            </a:r>
          </a:p>
          <a:p>
            <a:pPr marL="571500" lvl="0" indent="-571500">
              <a:buFont typeface="Arial" panose="020B0604020202020204" pitchFamily="34" charset="0"/>
              <a:buChar char="•"/>
            </a:pPr>
            <a:endParaRPr lang="en-US" sz="2400" dirty="0"/>
          </a:p>
          <a:p>
            <a:pPr marL="1257300" lvl="1" indent="-571500"/>
            <a:endParaRPr lang="en-US" dirty="0"/>
          </a:p>
        </p:txBody>
      </p:sp>
      <p:sp>
        <p:nvSpPr>
          <p:cNvPr id="3" name="Title 2">
            <a:extLst>
              <a:ext uri="{FF2B5EF4-FFF2-40B4-BE49-F238E27FC236}">
                <a16:creationId xmlns:a16="http://schemas.microsoft.com/office/drawing/2014/main" id="{0EDDF997-3279-42AE-A23F-2EF49234CE4F}"/>
              </a:ext>
            </a:extLst>
          </p:cNvPr>
          <p:cNvSpPr>
            <a:spLocks noGrp="1"/>
          </p:cNvSpPr>
          <p:nvPr>
            <p:ph type="title"/>
          </p:nvPr>
        </p:nvSpPr>
        <p:spPr/>
        <p:txBody>
          <a:bodyPr/>
          <a:lstStyle/>
          <a:p>
            <a:r>
              <a:rPr lang="en-US" dirty="0"/>
              <a:t>Outline &amp; Objectives</a:t>
            </a:r>
          </a:p>
        </p:txBody>
      </p:sp>
    </p:spTree>
    <p:extLst>
      <p:ext uri="{BB962C8B-B14F-4D97-AF65-F5344CB8AC3E}">
        <p14:creationId xmlns:p14="http://schemas.microsoft.com/office/powerpoint/2010/main" val="99741334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2CC952CE-1F8E-4BEC-A882-63A8A661901C}"/>
              </a:ext>
            </a:extLst>
          </p:cNvPr>
          <p:cNvSpPr>
            <a:spLocks noGrp="1"/>
          </p:cNvSpPr>
          <p:nvPr>
            <p:ph type="body" sz="quarter" idx="10"/>
          </p:nvPr>
        </p:nvSpPr>
        <p:spPr>
          <a:xfrm>
            <a:off x="152400" y="1143000"/>
            <a:ext cx="6438899" cy="5257800"/>
          </a:xfrm>
        </p:spPr>
        <p:txBody>
          <a:bodyPr/>
          <a:lstStyle/>
          <a:p>
            <a:pPr marL="571500" indent="-571500">
              <a:buFont typeface="Arial" panose="020B0604020202020204" pitchFamily="34" charset="0"/>
              <a:buChar char="•"/>
            </a:pPr>
            <a:r>
              <a:rPr lang="en-US" sz="2800" dirty="0"/>
              <a:t>Near real time deidentified ED discharge data for the detection and rapid assessment of emerging health threats.</a:t>
            </a:r>
          </a:p>
          <a:p>
            <a:pPr marL="1257300" lvl="1" indent="-571500"/>
            <a:r>
              <a:rPr lang="en-US" sz="2400" dirty="0"/>
              <a:t>The ability to search on free-text fields such as Chief Complaint or Triage Notes in addition to Diagnosis Codes allows for the monitoring of </a:t>
            </a:r>
            <a:r>
              <a:rPr lang="en-US" sz="2400" u="sng" dirty="0"/>
              <a:t>‘syndromes’</a:t>
            </a:r>
            <a:r>
              <a:rPr lang="en-US" sz="2400" dirty="0"/>
              <a:t>.</a:t>
            </a:r>
          </a:p>
          <a:p>
            <a:pPr marL="1257300" lvl="1" indent="-571500"/>
            <a:r>
              <a:rPr lang="en-US" sz="2400" dirty="0"/>
              <a:t>Data is usually available within 24 </a:t>
            </a:r>
            <a:r>
              <a:rPr lang="en-US" sz="2400" dirty="0" err="1"/>
              <a:t>hrs</a:t>
            </a:r>
            <a:r>
              <a:rPr lang="en-US" sz="2400" dirty="0"/>
              <a:t> of the visit itself and includes demographic variables, admit date/time, etc.</a:t>
            </a:r>
          </a:p>
        </p:txBody>
      </p:sp>
      <p:sp>
        <p:nvSpPr>
          <p:cNvPr id="3" name="Title 2">
            <a:extLst>
              <a:ext uri="{FF2B5EF4-FFF2-40B4-BE49-F238E27FC236}">
                <a16:creationId xmlns:a16="http://schemas.microsoft.com/office/drawing/2014/main" id="{A5BEF1A7-44C5-4AAC-B441-01FE17A256AE}"/>
              </a:ext>
            </a:extLst>
          </p:cNvPr>
          <p:cNvSpPr>
            <a:spLocks noGrp="1"/>
          </p:cNvSpPr>
          <p:nvPr>
            <p:ph type="title"/>
          </p:nvPr>
        </p:nvSpPr>
        <p:spPr/>
        <p:txBody>
          <a:bodyPr/>
          <a:lstStyle/>
          <a:p>
            <a:r>
              <a:rPr lang="en-US" dirty="0"/>
              <a:t>What is Syndromic Surveillance?</a:t>
            </a:r>
          </a:p>
        </p:txBody>
      </p:sp>
      <p:pic>
        <p:nvPicPr>
          <p:cNvPr id="4" name="Picture 3">
            <a:extLst>
              <a:ext uri="{FF2B5EF4-FFF2-40B4-BE49-F238E27FC236}">
                <a16:creationId xmlns:a16="http://schemas.microsoft.com/office/drawing/2014/main" id="{01E01E02-589A-488A-A671-AF4F57FF7AA1}"/>
              </a:ext>
            </a:extLst>
          </p:cNvPr>
          <p:cNvPicPr>
            <a:picLocks noChangeAspect="1"/>
          </p:cNvPicPr>
          <p:nvPr/>
        </p:nvPicPr>
        <p:blipFill>
          <a:blip r:embed="rId3"/>
          <a:stretch>
            <a:fillRect/>
          </a:stretch>
        </p:blipFill>
        <p:spPr>
          <a:xfrm>
            <a:off x="6934200" y="1905000"/>
            <a:ext cx="4577892" cy="3429000"/>
          </a:xfrm>
          <a:prstGeom prst="rect">
            <a:avLst/>
          </a:prstGeom>
        </p:spPr>
      </p:pic>
    </p:spTree>
    <p:extLst>
      <p:ext uri="{BB962C8B-B14F-4D97-AF65-F5344CB8AC3E}">
        <p14:creationId xmlns:p14="http://schemas.microsoft.com/office/powerpoint/2010/main" val="386540290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 name="TextBox 17">
            <a:extLst>
              <a:ext uri="{FF2B5EF4-FFF2-40B4-BE49-F238E27FC236}">
                <a16:creationId xmlns:a16="http://schemas.microsoft.com/office/drawing/2014/main" id="{8C60DD0C-9F93-4969-9BF4-1C7D34FBB6F1}"/>
              </a:ext>
            </a:extLst>
          </p:cNvPr>
          <p:cNvSpPr txBox="1"/>
          <p:nvPr/>
        </p:nvSpPr>
        <p:spPr>
          <a:xfrm>
            <a:off x="2857500" y="6472238"/>
            <a:ext cx="6465888" cy="369887"/>
          </a:xfrm>
          <a:prstGeom prst="rect">
            <a:avLst/>
          </a:prstGeom>
          <a:noFill/>
        </p:spPr>
        <p:txBody>
          <a:bodyPr>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1800" b="0" i="1" u="none" strike="noStrike" kern="1200" cap="none" spc="0" normalizeH="0" baseline="0" noProof="0" dirty="0">
                <a:ln>
                  <a:noFill/>
                </a:ln>
                <a:solidFill>
                  <a:srgbClr val="ED7D31">
                    <a:lumMod val="20000"/>
                    <a:lumOff val="80000"/>
                  </a:srgbClr>
                </a:solidFill>
                <a:effectLst/>
                <a:uLnTx/>
                <a:uFillTx/>
                <a:latin typeface="Times New Roman" panose="02020603050405020304" pitchFamily="18" charset="0"/>
                <a:ea typeface="+mn-ea"/>
                <a:cs typeface="Times New Roman" panose="02020603050405020304" pitchFamily="18" charset="0"/>
              </a:rPr>
              <a:t>To protect and improve the health and environment of all Kansans</a:t>
            </a:r>
          </a:p>
        </p:txBody>
      </p:sp>
      <p:pic>
        <p:nvPicPr>
          <p:cNvPr id="11270" name="Picture 12">
            <a:extLst>
              <a:ext uri="{FF2B5EF4-FFF2-40B4-BE49-F238E27FC236}">
                <a16:creationId xmlns:a16="http://schemas.microsoft.com/office/drawing/2014/main" id="{A423559C-8C1B-4017-96AF-E9C4B96978CF}"/>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69863" y="98425"/>
            <a:ext cx="1020762" cy="746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 name="Text Placeholder 3">
            <a:extLst>
              <a:ext uri="{FF2B5EF4-FFF2-40B4-BE49-F238E27FC236}">
                <a16:creationId xmlns:a16="http://schemas.microsoft.com/office/drawing/2014/main" id="{85A7DC42-9D92-4977-A637-7EE39B35C8CD}"/>
              </a:ext>
            </a:extLst>
          </p:cNvPr>
          <p:cNvSpPr>
            <a:spLocks noGrp="1"/>
          </p:cNvSpPr>
          <p:nvPr>
            <p:ph type="body" sz="quarter" idx="10"/>
          </p:nvPr>
        </p:nvSpPr>
        <p:spPr>
          <a:xfrm>
            <a:off x="4876800" y="1333713"/>
            <a:ext cx="7028688" cy="4442247"/>
          </a:xfrm>
        </p:spPr>
        <p:txBody>
          <a:bodyPr/>
          <a:lstStyle/>
          <a:p>
            <a:pPr marL="0" indent="0">
              <a:buNone/>
            </a:pPr>
            <a:endParaRPr lang="en-US" dirty="0"/>
          </a:p>
          <a:p>
            <a:pPr marL="0" indent="0">
              <a:buNone/>
            </a:pPr>
            <a:endParaRPr lang="en-US" dirty="0"/>
          </a:p>
          <a:p>
            <a:endParaRPr lang="en-US" dirty="0"/>
          </a:p>
        </p:txBody>
      </p:sp>
      <p:sp>
        <p:nvSpPr>
          <p:cNvPr id="9" name="Title 1">
            <a:extLst>
              <a:ext uri="{FF2B5EF4-FFF2-40B4-BE49-F238E27FC236}">
                <a16:creationId xmlns:a16="http://schemas.microsoft.com/office/drawing/2014/main" id="{DE4A095C-9415-4EF2-8A7C-B08DB306FF04}"/>
              </a:ext>
            </a:extLst>
          </p:cNvPr>
          <p:cNvSpPr txBox="1">
            <a:spLocks noGrp="1"/>
          </p:cNvSpPr>
          <p:nvPr>
            <p:ph type="title"/>
          </p:nvPr>
        </p:nvSpPr>
        <p:spPr>
          <a:prstGeom prst="rect">
            <a:avLst/>
          </a:prstGeom>
        </p:spPr>
        <p:txBody>
          <a:bodyPr anchor="ctr">
            <a:normAutofit fontScale="975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defRPr/>
            </a:pPr>
            <a:r>
              <a:rPr lang="en-US" sz="3200" dirty="0">
                <a:solidFill>
                  <a:schemeClr val="bg1"/>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History of Syndromic Surveillance</a:t>
            </a:r>
            <a:endParaRPr lang="en-US" sz="3200" b="1" dirty="0">
              <a:solidFill>
                <a:schemeClr val="bg1"/>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endParaRPr>
          </a:p>
        </p:txBody>
      </p:sp>
      <p:sp>
        <p:nvSpPr>
          <p:cNvPr id="3" name="TextBox 2">
            <a:extLst>
              <a:ext uri="{FF2B5EF4-FFF2-40B4-BE49-F238E27FC236}">
                <a16:creationId xmlns:a16="http://schemas.microsoft.com/office/drawing/2014/main" id="{07BC863A-4EAD-42E4-823C-1B5C003FFE25}"/>
              </a:ext>
            </a:extLst>
          </p:cNvPr>
          <p:cNvSpPr txBox="1"/>
          <p:nvPr/>
        </p:nvSpPr>
        <p:spPr>
          <a:xfrm>
            <a:off x="3941685" y="1356171"/>
            <a:ext cx="7714695" cy="4431983"/>
          </a:xfrm>
          <a:prstGeom prst="rect">
            <a:avLst/>
          </a:prstGeom>
          <a:noFill/>
        </p:spPr>
        <p:txBody>
          <a:bodyPr wrap="square" rtlCol="0">
            <a:spAutoFit/>
          </a:bodyPr>
          <a:lstStyle/>
          <a:p>
            <a:pPr marL="285750" marR="0" lvl="0" indent="-285750" algn="l" defTabSz="914400" rtl="0" eaLnBrk="0" fontAlgn="base" latinLnBrk="0" hangingPunct="0">
              <a:lnSpc>
                <a:spcPct val="100000"/>
              </a:lnSpc>
              <a:spcBef>
                <a:spcPct val="0"/>
              </a:spcBef>
              <a:spcAft>
                <a:spcPct val="0"/>
              </a:spcAft>
              <a:buClrTx/>
              <a:buSzTx/>
              <a:buFont typeface="Arial" panose="020B0604020202020204" pitchFamily="34" charset="0"/>
              <a:buChar char="•"/>
              <a:tabLst/>
              <a:defRPr/>
            </a:pPr>
            <a:r>
              <a:rPr kumimoji="0" lang="en-US" sz="2400" b="1" i="0" u="none" strike="noStrike" kern="1200" cap="none" spc="0" normalizeH="0" baseline="0" noProof="0" dirty="0">
                <a:ln>
                  <a:noFill/>
                </a:ln>
                <a:solidFill>
                  <a:srgbClr val="2F5597"/>
                </a:solidFill>
                <a:effectLst/>
                <a:uLnTx/>
                <a:uFillTx/>
                <a:latin typeface="Arial" panose="020B0604020202020204" pitchFamily="34" charset="0"/>
                <a:ea typeface="+mn-ea"/>
                <a:cs typeface="+mn-cs"/>
              </a:rPr>
              <a:t>Syndromic Surveillance (</a:t>
            </a:r>
            <a:r>
              <a:rPr kumimoji="0" lang="en-US" sz="2400" b="1" i="0" u="none" strike="noStrike" kern="1200" cap="none" spc="0" normalizeH="0" baseline="0" noProof="0" dirty="0" err="1">
                <a:ln>
                  <a:noFill/>
                </a:ln>
                <a:solidFill>
                  <a:srgbClr val="2F5597"/>
                </a:solidFill>
                <a:effectLst/>
                <a:uLnTx/>
                <a:uFillTx/>
                <a:latin typeface="Arial" panose="020B0604020202020204" pitchFamily="34" charset="0"/>
                <a:ea typeface="+mn-ea"/>
                <a:cs typeface="+mn-cs"/>
              </a:rPr>
              <a:t>SyS</a:t>
            </a:r>
            <a:r>
              <a:rPr kumimoji="0" lang="en-US" sz="2400" b="1" i="0" u="none" strike="noStrike" kern="1200" cap="none" spc="0" normalizeH="0" baseline="0" noProof="0" dirty="0">
                <a:ln>
                  <a:noFill/>
                </a:ln>
                <a:solidFill>
                  <a:srgbClr val="2F5597"/>
                </a:solidFill>
                <a:effectLst/>
                <a:uLnTx/>
                <a:uFillTx/>
                <a:latin typeface="Arial" panose="020B0604020202020204" pitchFamily="34" charset="0"/>
                <a:ea typeface="+mn-ea"/>
                <a:cs typeface="+mn-cs"/>
              </a:rPr>
              <a:t>) was initially a tool for early identification of outbreaks </a:t>
            </a:r>
          </a:p>
          <a:p>
            <a:pPr marL="742950" marR="0" lvl="1" indent="-285750" algn="l" defTabSz="914400" rtl="0" eaLnBrk="0" fontAlgn="base" latinLnBrk="0" hangingPunct="0">
              <a:lnSpc>
                <a:spcPct val="100000"/>
              </a:lnSpc>
              <a:spcBef>
                <a:spcPct val="0"/>
              </a:spcBef>
              <a:spcAft>
                <a:spcPct val="0"/>
              </a:spcAft>
              <a:buClrTx/>
              <a:buSzTx/>
              <a:buFont typeface="Arial" panose="020B0604020202020204" pitchFamily="34" charset="0"/>
              <a:buChar char="•"/>
              <a:tabLst/>
              <a:defRPr/>
            </a:pPr>
            <a:r>
              <a:rPr kumimoji="0" lang="en-US" sz="2400" b="0" i="0" u="none" strike="noStrike" kern="1200" cap="none" spc="0" normalizeH="0" baseline="0" noProof="0" dirty="0">
                <a:ln>
                  <a:noFill/>
                </a:ln>
                <a:solidFill>
                  <a:prstClr val="black"/>
                </a:solidFill>
                <a:effectLst/>
                <a:uLnTx/>
                <a:uFillTx/>
                <a:latin typeface="Arial" panose="020B0604020202020204" pitchFamily="34" charset="0"/>
                <a:ea typeface="+mn-ea"/>
                <a:cs typeface="+mn-cs"/>
              </a:rPr>
              <a:t>Developed in 2001 in response to bioterrorism</a:t>
            </a:r>
          </a:p>
          <a:p>
            <a:pPr marL="742950" marR="0" lvl="1" indent="-285750" algn="l" defTabSz="914400" rtl="0" eaLnBrk="0" fontAlgn="base" latinLnBrk="0" hangingPunct="0">
              <a:lnSpc>
                <a:spcPct val="100000"/>
              </a:lnSpc>
              <a:spcBef>
                <a:spcPct val="0"/>
              </a:spcBef>
              <a:spcAft>
                <a:spcPct val="0"/>
              </a:spcAft>
              <a:buClrTx/>
              <a:buSzTx/>
              <a:buFont typeface="Arial" panose="020B0604020202020204" pitchFamily="34" charset="0"/>
              <a:buChar char="•"/>
              <a:tabLst/>
              <a:defRPr/>
            </a:pPr>
            <a:r>
              <a:rPr kumimoji="0" lang="en-US" sz="2400" b="0" i="0" u="none" strike="noStrike" kern="1200" cap="none" spc="0" normalizeH="0" baseline="0" noProof="0" dirty="0">
                <a:ln>
                  <a:noFill/>
                </a:ln>
                <a:solidFill>
                  <a:prstClr val="black"/>
                </a:solidFill>
                <a:effectLst/>
                <a:uLnTx/>
                <a:uFillTx/>
                <a:latin typeface="Arial" panose="020B0604020202020204" pitchFamily="34" charset="0"/>
                <a:ea typeface="+mn-ea"/>
                <a:cs typeface="+mn-cs"/>
              </a:rPr>
              <a:t>Has been used for regularly for surveillance of seasonal influenza.</a:t>
            </a:r>
          </a:p>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2400" b="0" i="0" u="none" strike="noStrike" kern="1200" cap="none" spc="0" normalizeH="0" baseline="0" noProof="0" dirty="0">
              <a:ln>
                <a:noFill/>
              </a:ln>
              <a:solidFill>
                <a:prstClr val="black"/>
              </a:solidFill>
              <a:effectLst/>
              <a:uLnTx/>
              <a:uFillTx/>
              <a:latin typeface="Arial" panose="020B0604020202020204" pitchFamily="34" charset="0"/>
              <a:ea typeface="+mn-ea"/>
              <a:cs typeface="+mn-cs"/>
            </a:endParaRPr>
          </a:p>
          <a:p>
            <a:pPr marL="285750" marR="0" lvl="0" indent="-285750" algn="l" defTabSz="914400" rtl="0" eaLnBrk="0" fontAlgn="base" latinLnBrk="0" hangingPunct="0">
              <a:lnSpc>
                <a:spcPct val="100000"/>
              </a:lnSpc>
              <a:spcBef>
                <a:spcPct val="0"/>
              </a:spcBef>
              <a:spcAft>
                <a:spcPct val="0"/>
              </a:spcAft>
              <a:buClrTx/>
              <a:buSzTx/>
              <a:buFont typeface="Arial" panose="020B0604020202020204" pitchFamily="34" charset="0"/>
              <a:buChar char="•"/>
              <a:tabLst/>
              <a:defRPr/>
            </a:pPr>
            <a:r>
              <a:rPr kumimoji="0" lang="en-US" sz="2400" b="1" i="0" u="none" strike="noStrike" kern="1200" cap="none" spc="0" normalizeH="0" baseline="0" noProof="0" dirty="0">
                <a:ln>
                  <a:noFill/>
                </a:ln>
                <a:solidFill>
                  <a:srgbClr val="2F5597"/>
                </a:solidFill>
                <a:effectLst/>
                <a:uLnTx/>
                <a:uFillTx/>
                <a:latin typeface="Arial" panose="020B0604020202020204" pitchFamily="34" charset="0"/>
                <a:ea typeface="+mn-ea"/>
                <a:cs typeface="+mn-cs"/>
              </a:rPr>
              <a:t>State Adoption More Recently</a:t>
            </a:r>
          </a:p>
          <a:p>
            <a:pPr marL="742950" marR="0" lvl="1" indent="-285750" algn="l" defTabSz="914400" rtl="0" eaLnBrk="0" fontAlgn="base" latinLnBrk="0" hangingPunct="0">
              <a:lnSpc>
                <a:spcPct val="100000"/>
              </a:lnSpc>
              <a:spcBef>
                <a:spcPct val="0"/>
              </a:spcBef>
              <a:spcAft>
                <a:spcPct val="0"/>
              </a:spcAft>
              <a:buClrTx/>
              <a:buSzTx/>
              <a:buFont typeface="Arial" panose="020B0604020202020204" pitchFamily="34" charset="0"/>
              <a:buChar char="•"/>
              <a:tabLst/>
              <a:defRPr/>
            </a:pPr>
            <a:r>
              <a:rPr kumimoji="0" lang="en-US" sz="2400" b="0" i="0" u="none" strike="noStrike" kern="1200" cap="none" spc="0" normalizeH="0" baseline="0" noProof="0" dirty="0">
                <a:ln>
                  <a:noFill/>
                </a:ln>
                <a:solidFill>
                  <a:prstClr val="black"/>
                </a:solidFill>
                <a:effectLst/>
                <a:uLnTx/>
                <a:uFillTx/>
                <a:latin typeface="Arial" panose="020B0604020202020204" pitchFamily="34" charset="0"/>
                <a:ea typeface="+mn-ea"/>
                <a:cs typeface="+mn-cs"/>
              </a:rPr>
              <a:t>KSSP began onboarding in 2012</a:t>
            </a:r>
          </a:p>
          <a:p>
            <a:pPr marL="742950" marR="0" lvl="1" indent="-285750" algn="l" defTabSz="914400" rtl="0" eaLnBrk="0" fontAlgn="base" latinLnBrk="0" hangingPunct="0">
              <a:lnSpc>
                <a:spcPct val="100000"/>
              </a:lnSpc>
              <a:spcBef>
                <a:spcPct val="0"/>
              </a:spcBef>
              <a:spcAft>
                <a:spcPct val="0"/>
              </a:spcAft>
              <a:buClrTx/>
              <a:buSzTx/>
              <a:buFont typeface="Arial" panose="020B0604020202020204" pitchFamily="34" charset="0"/>
              <a:buChar char="•"/>
              <a:tabLst/>
              <a:defRPr/>
            </a:pPr>
            <a:r>
              <a:rPr kumimoji="0" lang="en-US" sz="2400" b="0" i="0" u="none" strike="noStrike" kern="1200" cap="none" spc="0" normalizeH="0" baseline="0" noProof="0" dirty="0">
                <a:ln>
                  <a:noFill/>
                </a:ln>
                <a:solidFill>
                  <a:prstClr val="black"/>
                </a:solidFill>
                <a:effectLst/>
                <a:uLnTx/>
                <a:uFillTx/>
                <a:latin typeface="Arial" panose="020B0604020202020204" pitchFamily="34" charset="0"/>
                <a:ea typeface="+mn-ea"/>
                <a:cs typeface="+mn-cs"/>
              </a:rPr>
              <a:t>Recent CMS requirement for ED data to be sent to </a:t>
            </a:r>
            <a:r>
              <a:rPr kumimoji="0" lang="en-US" sz="2400" b="0" i="0" u="none" strike="noStrike" kern="1200" cap="none" spc="0" normalizeH="0" baseline="0" noProof="0" dirty="0" err="1">
                <a:ln>
                  <a:noFill/>
                </a:ln>
                <a:solidFill>
                  <a:prstClr val="black"/>
                </a:solidFill>
                <a:effectLst/>
                <a:uLnTx/>
                <a:uFillTx/>
                <a:latin typeface="Arial" panose="020B0604020202020204" pitchFamily="34" charset="0"/>
                <a:ea typeface="+mn-ea"/>
                <a:cs typeface="+mn-cs"/>
              </a:rPr>
              <a:t>Biosense</a:t>
            </a:r>
            <a:r>
              <a:rPr kumimoji="0" lang="en-US" sz="2400" b="0" i="0" u="none" strike="noStrike" kern="1200" cap="none" spc="0" normalizeH="0" baseline="0" noProof="0" dirty="0">
                <a:ln>
                  <a:noFill/>
                </a:ln>
                <a:solidFill>
                  <a:prstClr val="black"/>
                </a:solidFill>
                <a:effectLst/>
                <a:uLnTx/>
                <a:uFillTx/>
                <a:latin typeface="Arial" panose="020B0604020202020204" pitchFamily="34" charset="0"/>
                <a:ea typeface="+mn-ea"/>
                <a:cs typeface="+mn-cs"/>
              </a:rPr>
              <a:t> Platform starting 2022 as a part of promoting interoperability</a:t>
            </a:r>
          </a:p>
          <a:p>
            <a:pPr marL="742950" marR="0" lvl="1" indent="-285750" algn="l" defTabSz="914400" rtl="0" eaLnBrk="0" fontAlgn="base" latinLnBrk="0" hangingPunct="0">
              <a:lnSpc>
                <a:spcPct val="100000"/>
              </a:lnSpc>
              <a:spcBef>
                <a:spcPct val="0"/>
              </a:spcBef>
              <a:spcAft>
                <a:spcPct val="0"/>
              </a:spcAft>
              <a:buClrTx/>
              <a:buSzTx/>
              <a:buFont typeface="Arial" panose="020B0604020202020204" pitchFamily="34" charset="0"/>
              <a:buChar char="•"/>
              <a:tabLst/>
              <a:defRPr/>
            </a:pPr>
            <a:endParaRPr kumimoji="0" lang="en-US" sz="1800" b="0" i="0" u="none" strike="noStrike" kern="1200" cap="none" spc="0" normalizeH="0" baseline="0" noProof="0" dirty="0">
              <a:ln>
                <a:noFill/>
              </a:ln>
              <a:solidFill>
                <a:prstClr val="black"/>
              </a:solidFill>
              <a:effectLst/>
              <a:uLnTx/>
              <a:uFillTx/>
              <a:latin typeface="Arial" panose="020B0604020202020204" pitchFamily="34" charset="0"/>
              <a:ea typeface="+mn-ea"/>
              <a:cs typeface="+mn-cs"/>
            </a:endParaRPr>
          </a:p>
        </p:txBody>
      </p:sp>
      <p:pic>
        <p:nvPicPr>
          <p:cNvPr id="2" name="Picture 1">
            <a:extLst>
              <a:ext uri="{FF2B5EF4-FFF2-40B4-BE49-F238E27FC236}">
                <a16:creationId xmlns:a16="http://schemas.microsoft.com/office/drawing/2014/main" id="{5CDF1BAF-2D1B-4612-8771-E995547C66B4}"/>
              </a:ext>
            </a:extLst>
          </p:cNvPr>
          <p:cNvPicPr>
            <a:picLocks noChangeAspect="1"/>
          </p:cNvPicPr>
          <p:nvPr/>
        </p:nvPicPr>
        <p:blipFill>
          <a:blip r:embed="rId4"/>
          <a:stretch>
            <a:fillRect/>
          </a:stretch>
        </p:blipFill>
        <p:spPr>
          <a:xfrm>
            <a:off x="1004194" y="2426583"/>
            <a:ext cx="2135474" cy="2004833"/>
          </a:xfrm>
          <a:prstGeom prst="rect">
            <a:avLst/>
          </a:prstGeom>
        </p:spPr>
      </p:pic>
    </p:spTree>
    <p:extLst>
      <p:ext uri="{BB962C8B-B14F-4D97-AF65-F5344CB8AC3E}">
        <p14:creationId xmlns:p14="http://schemas.microsoft.com/office/powerpoint/2010/main" val="199227864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E15848C9-59C5-47C5-9E52-EAFBDC2B7D03}"/>
              </a:ext>
            </a:extLst>
          </p:cNvPr>
          <p:cNvSpPr>
            <a:spLocks noGrp="1"/>
          </p:cNvSpPr>
          <p:nvPr>
            <p:ph type="body" sz="quarter" idx="11"/>
          </p:nvPr>
        </p:nvSpPr>
        <p:spPr>
          <a:xfrm>
            <a:off x="573024" y="831359"/>
            <a:ext cx="11618976" cy="5489542"/>
          </a:xfrm>
        </p:spPr>
        <p:txBody>
          <a:bodyPr/>
          <a:lstStyle/>
          <a:p>
            <a:r>
              <a:rPr lang="en-US" sz="2800" dirty="0"/>
              <a:t>Beyond Outbreak Detection, Syndromic Surveillance can be used to monitor a wide variety of public health indicators in near real time including:</a:t>
            </a:r>
          </a:p>
          <a:p>
            <a:pPr marL="571500" indent="-571500">
              <a:buFont typeface="Arial" panose="020B0604020202020204" pitchFamily="34" charset="0"/>
              <a:buChar char="•"/>
            </a:pPr>
            <a:r>
              <a:rPr lang="en-US" sz="2400" b="0" dirty="0"/>
              <a:t>Overall trends in ED visit volume</a:t>
            </a:r>
          </a:p>
          <a:p>
            <a:pPr marL="571500" indent="-571500">
              <a:buFont typeface="Arial" panose="020B0604020202020204" pitchFamily="34" charset="0"/>
              <a:buChar char="•"/>
            </a:pPr>
            <a:r>
              <a:rPr lang="en-US" sz="2400" b="0" dirty="0"/>
              <a:t>Tracking Respiratory Virus Trends </a:t>
            </a:r>
          </a:p>
          <a:p>
            <a:pPr marL="571500" indent="-571500">
              <a:buFont typeface="Arial" panose="020B0604020202020204" pitchFamily="34" charset="0"/>
              <a:buChar char="•"/>
            </a:pPr>
            <a:r>
              <a:rPr lang="en-US" sz="2400" b="0" dirty="0"/>
              <a:t>Reportable Conditions</a:t>
            </a:r>
          </a:p>
          <a:p>
            <a:pPr marL="571500" indent="-571500">
              <a:buFont typeface="Arial" panose="020B0604020202020204" pitchFamily="34" charset="0"/>
              <a:buChar char="•"/>
            </a:pPr>
            <a:r>
              <a:rPr lang="en-US" sz="2400" b="0" dirty="0"/>
              <a:t>Suicide Related ED Visits</a:t>
            </a:r>
          </a:p>
          <a:p>
            <a:pPr marL="571500" indent="-571500">
              <a:buFont typeface="Arial" panose="020B0604020202020204" pitchFamily="34" charset="0"/>
              <a:buChar char="•"/>
            </a:pPr>
            <a:r>
              <a:rPr lang="en-US" sz="2400" b="0" dirty="0"/>
              <a:t>Drug Overdoses</a:t>
            </a:r>
          </a:p>
          <a:p>
            <a:pPr marL="571500" indent="-571500">
              <a:buFont typeface="Arial" panose="020B0604020202020204" pitchFamily="34" charset="0"/>
              <a:buChar char="•"/>
            </a:pPr>
            <a:r>
              <a:rPr lang="en-US" sz="2400" b="0" dirty="0"/>
              <a:t>Injury &amp; Violence Surveillance</a:t>
            </a:r>
          </a:p>
          <a:p>
            <a:pPr marL="571500" indent="-571500">
              <a:buFont typeface="Arial" panose="020B0604020202020204" pitchFamily="34" charset="0"/>
              <a:buChar char="•"/>
            </a:pPr>
            <a:r>
              <a:rPr lang="en-US" sz="2400" b="0" dirty="0"/>
              <a:t>Mass Gathering Surveillance</a:t>
            </a:r>
          </a:p>
          <a:p>
            <a:pPr marL="571500" indent="-571500">
              <a:buFont typeface="Arial" panose="020B0604020202020204" pitchFamily="34" charset="0"/>
              <a:buChar char="•"/>
            </a:pPr>
            <a:r>
              <a:rPr lang="en-US" sz="2400" b="0" dirty="0"/>
              <a:t>Environmental Health Impacts (Heat, Cold, Air Quality, Weather Events)</a:t>
            </a:r>
          </a:p>
          <a:p>
            <a:pPr marL="571500" indent="-571500">
              <a:buFont typeface="Arial" panose="020B0604020202020204" pitchFamily="34" charset="0"/>
              <a:buChar char="•"/>
            </a:pPr>
            <a:r>
              <a:rPr lang="en-US" sz="2400" b="0" dirty="0"/>
              <a:t>Case Finding and Scope Determination for new health threats</a:t>
            </a:r>
          </a:p>
          <a:p>
            <a:pPr marL="1257300" lvl="1" indent="-571500"/>
            <a:r>
              <a:rPr lang="en-US" sz="1600" dirty="0">
                <a:solidFill>
                  <a:srgbClr val="0070C0"/>
                </a:solidFill>
              </a:rPr>
              <a:t>EVALI (Vaping Associated Lung Injury) or MIS-C (Post-COVID Multi-Inflammatory syndrome in kids)</a:t>
            </a:r>
          </a:p>
        </p:txBody>
      </p:sp>
      <p:sp>
        <p:nvSpPr>
          <p:cNvPr id="4" name="Title 3">
            <a:extLst>
              <a:ext uri="{FF2B5EF4-FFF2-40B4-BE49-F238E27FC236}">
                <a16:creationId xmlns:a16="http://schemas.microsoft.com/office/drawing/2014/main" id="{0884AB6D-80E7-4032-8295-68304FE1DFA7}"/>
              </a:ext>
            </a:extLst>
          </p:cNvPr>
          <p:cNvSpPr>
            <a:spLocks noGrp="1"/>
          </p:cNvSpPr>
          <p:nvPr>
            <p:ph type="title"/>
          </p:nvPr>
        </p:nvSpPr>
        <p:spPr/>
        <p:txBody>
          <a:bodyPr/>
          <a:lstStyle/>
          <a:p>
            <a:r>
              <a:rPr lang="en-US" dirty="0"/>
              <a:t>Other Use Cases</a:t>
            </a:r>
          </a:p>
        </p:txBody>
      </p:sp>
      <p:pic>
        <p:nvPicPr>
          <p:cNvPr id="5" name="Picture 4">
            <a:extLst>
              <a:ext uri="{FF2B5EF4-FFF2-40B4-BE49-F238E27FC236}">
                <a16:creationId xmlns:a16="http://schemas.microsoft.com/office/drawing/2014/main" id="{B77C3C03-D414-4B1C-B02B-D9A9DA757B58}"/>
              </a:ext>
            </a:extLst>
          </p:cNvPr>
          <p:cNvPicPr>
            <a:picLocks noChangeAspect="1"/>
          </p:cNvPicPr>
          <p:nvPr/>
        </p:nvPicPr>
        <p:blipFill>
          <a:blip r:embed="rId3"/>
          <a:stretch>
            <a:fillRect/>
          </a:stretch>
        </p:blipFill>
        <p:spPr>
          <a:xfrm>
            <a:off x="8597006" y="2484792"/>
            <a:ext cx="3414481" cy="2182675"/>
          </a:xfrm>
          <a:prstGeom prst="rect">
            <a:avLst/>
          </a:prstGeom>
        </p:spPr>
      </p:pic>
    </p:spTree>
    <p:extLst>
      <p:ext uri="{BB962C8B-B14F-4D97-AF65-F5344CB8AC3E}">
        <p14:creationId xmlns:p14="http://schemas.microsoft.com/office/powerpoint/2010/main" val="370547208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2CC952CE-1F8E-4BEC-A882-63A8A661901C}"/>
              </a:ext>
            </a:extLst>
          </p:cNvPr>
          <p:cNvSpPr>
            <a:spLocks noGrp="1"/>
          </p:cNvSpPr>
          <p:nvPr>
            <p:ph type="body" sz="quarter" idx="10"/>
          </p:nvPr>
        </p:nvSpPr>
        <p:spPr>
          <a:xfrm>
            <a:off x="152400" y="1143000"/>
            <a:ext cx="6438899" cy="5257800"/>
          </a:xfrm>
        </p:spPr>
        <p:txBody>
          <a:bodyPr/>
          <a:lstStyle/>
          <a:p>
            <a:pPr marL="571500" indent="-571500">
              <a:buFont typeface="Arial" panose="020B0604020202020204" pitchFamily="34" charset="0"/>
              <a:buChar char="•"/>
            </a:pPr>
            <a:r>
              <a:rPr lang="en-US" sz="2400" dirty="0"/>
              <a:t>Some states, like KS, work with hospitals to send data directly to the </a:t>
            </a:r>
            <a:r>
              <a:rPr lang="en-US" sz="2400" dirty="0" err="1"/>
              <a:t>BioSense</a:t>
            </a:r>
            <a:r>
              <a:rPr lang="en-US" sz="2400" dirty="0"/>
              <a:t> platform.</a:t>
            </a:r>
          </a:p>
          <a:p>
            <a:pPr marL="1257300" lvl="1" indent="-571500"/>
            <a:r>
              <a:rPr lang="en-US" sz="1800" dirty="0"/>
              <a:t>Other states have their own local instance of Syndromic Surveillance where they collect data before it is sent on the NSSP</a:t>
            </a:r>
          </a:p>
          <a:p>
            <a:pPr marL="571500" indent="-571500">
              <a:buFont typeface="Arial" panose="020B0604020202020204" pitchFamily="34" charset="0"/>
              <a:buChar char="•"/>
            </a:pPr>
            <a:r>
              <a:rPr lang="en-US" sz="2400" dirty="0"/>
              <a:t>Data is still owned by the state </a:t>
            </a:r>
          </a:p>
          <a:p>
            <a:pPr marL="1257300" lvl="1" indent="-571500"/>
            <a:r>
              <a:rPr lang="en-US" sz="2000" dirty="0"/>
              <a:t>At the national level, they can only view aggregate level statistics as opposed to the line level data we can see at the state level through an agreement with the hospital association.</a:t>
            </a:r>
          </a:p>
          <a:p>
            <a:pPr marL="1257300" lvl="1" indent="-571500"/>
            <a:r>
              <a:rPr lang="en-US" sz="2000" dirty="0"/>
              <a:t>On certain occasions, NSSP or other states may request a data sharing agreement for a particular subset of visits.</a:t>
            </a:r>
          </a:p>
        </p:txBody>
      </p:sp>
      <p:sp>
        <p:nvSpPr>
          <p:cNvPr id="3" name="Title 2">
            <a:extLst>
              <a:ext uri="{FF2B5EF4-FFF2-40B4-BE49-F238E27FC236}">
                <a16:creationId xmlns:a16="http://schemas.microsoft.com/office/drawing/2014/main" id="{A5BEF1A7-44C5-4AAC-B441-01FE17A256AE}"/>
              </a:ext>
            </a:extLst>
          </p:cNvPr>
          <p:cNvSpPr>
            <a:spLocks noGrp="1"/>
          </p:cNvSpPr>
          <p:nvPr>
            <p:ph type="title"/>
          </p:nvPr>
        </p:nvSpPr>
        <p:spPr/>
        <p:txBody>
          <a:bodyPr/>
          <a:lstStyle/>
          <a:p>
            <a:r>
              <a:rPr lang="en-US" dirty="0"/>
              <a:t>How does it Work?</a:t>
            </a:r>
          </a:p>
        </p:txBody>
      </p:sp>
      <p:pic>
        <p:nvPicPr>
          <p:cNvPr id="5" name="Picture 4">
            <a:extLst>
              <a:ext uri="{FF2B5EF4-FFF2-40B4-BE49-F238E27FC236}">
                <a16:creationId xmlns:a16="http://schemas.microsoft.com/office/drawing/2014/main" id="{26A2A4D5-1790-4443-8A4C-ED6D14149B30}"/>
              </a:ext>
            </a:extLst>
          </p:cNvPr>
          <p:cNvPicPr>
            <a:picLocks noChangeAspect="1"/>
          </p:cNvPicPr>
          <p:nvPr/>
        </p:nvPicPr>
        <p:blipFill>
          <a:blip r:embed="rId3"/>
          <a:stretch>
            <a:fillRect/>
          </a:stretch>
        </p:blipFill>
        <p:spPr>
          <a:xfrm>
            <a:off x="6747029" y="392736"/>
            <a:ext cx="5366100" cy="5803878"/>
          </a:xfrm>
          <a:prstGeom prst="rect">
            <a:avLst/>
          </a:prstGeom>
        </p:spPr>
      </p:pic>
      <p:sp>
        <p:nvSpPr>
          <p:cNvPr id="6" name="TextBox 5">
            <a:extLst>
              <a:ext uri="{FF2B5EF4-FFF2-40B4-BE49-F238E27FC236}">
                <a16:creationId xmlns:a16="http://schemas.microsoft.com/office/drawing/2014/main" id="{903F035A-6504-4F5E-AD62-6EBAB08ADE0C}"/>
              </a:ext>
            </a:extLst>
          </p:cNvPr>
          <p:cNvSpPr txBox="1"/>
          <p:nvPr/>
        </p:nvSpPr>
        <p:spPr>
          <a:xfrm>
            <a:off x="6924582" y="6196614"/>
            <a:ext cx="7022237" cy="584775"/>
          </a:xfrm>
          <a:prstGeom prst="rect">
            <a:avLst/>
          </a:prstGeom>
          <a:noFill/>
        </p:spPr>
        <p:txBody>
          <a:bodyPr wrap="square" rtlCol="0">
            <a:spAutoFit/>
          </a:bodyPr>
          <a:lstStyle/>
          <a:p>
            <a:r>
              <a:rPr lang="en-US" sz="1400" dirty="0"/>
              <a:t>Source: https://www.cdc.gov/nssp/participation-coverage-map.html </a:t>
            </a:r>
          </a:p>
          <a:p>
            <a:endParaRPr lang="en-US" dirty="0"/>
          </a:p>
        </p:txBody>
      </p:sp>
    </p:spTree>
    <p:extLst>
      <p:ext uri="{BB962C8B-B14F-4D97-AF65-F5344CB8AC3E}">
        <p14:creationId xmlns:p14="http://schemas.microsoft.com/office/powerpoint/2010/main" val="244998024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C44914CA-714F-4A08-A343-DD6B48F36CC2}"/>
              </a:ext>
            </a:extLst>
          </p:cNvPr>
          <p:cNvPicPr>
            <a:picLocks noChangeAspect="1"/>
          </p:cNvPicPr>
          <p:nvPr/>
        </p:nvPicPr>
        <p:blipFill>
          <a:blip r:embed="rId3"/>
          <a:stretch>
            <a:fillRect/>
          </a:stretch>
        </p:blipFill>
        <p:spPr>
          <a:xfrm>
            <a:off x="1450058" y="354563"/>
            <a:ext cx="9846490" cy="5931444"/>
          </a:xfrm>
          <a:prstGeom prst="rect">
            <a:avLst/>
          </a:prstGeom>
        </p:spPr>
      </p:pic>
      <p:sp>
        <p:nvSpPr>
          <p:cNvPr id="4" name="TextBox 3">
            <a:extLst>
              <a:ext uri="{FF2B5EF4-FFF2-40B4-BE49-F238E27FC236}">
                <a16:creationId xmlns:a16="http://schemas.microsoft.com/office/drawing/2014/main" id="{91EF0A07-7FE1-475C-B1FF-3C15DA793769}"/>
              </a:ext>
            </a:extLst>
          </p:cNvPr>
          <p:cNvSpPr txBox="1"/>
          <p:nvPr/>
        </p:nvSpPr>
        <p:spPr>
          <a:xfrm>
            <a:off x="9799113" y="6286007"/>
            <a:ext cx="2994870" cy="3693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white"/>
                </a:solidFill>
                <a:effectLst/>
                <a:uLnTx/>
                <a:uFillTx/>
                <a:latin typeface="Tw Cen MT" panose="020B0602020104020603"/>
                <a:ea typeface="+mn-ea"/>
                <a:cs typeface="+mn-cs"/>
              </a:rPr>
              <a:t>Source: CDC</a:t>
            </a:r>
          </a:p>
        </p:txBody>
      </p:sp>
    </p:spTree>
    <p:extLst>
      <p:ext uri="{BB962C8B-B14F-4D97-AF65-F5344CB8AC3E}">
        <p14:creationId xmlns:p14="http://schemas.microsoft.com/office/powerpoint/2010/main" val="405620231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C6A8A180-09CE-44EE-A579-D07131B32ED4}"/>
              </a:ext>
            </a:extLst>
          </p:cNvPr>
          <p:cNvSpPr>
            <a:spLocks noGrp="1"/>
          </p:cNvSpPr>
          <p:nvPr>
            <p:ph type="title"/>
          </p:nvPr>
        </p:nvSpPr>
        <p:spPr/>
        <p:txBody>
          <a:bodyPr/>
          <a:lstStyle/>
          <a:p>
            <a:r>
              <a:rPr lang="en-US" dirty="0"/>
              <a:t>What is Disaster Epidemiology?</a:t>
            </a:r>
          </a:p>
        </p:txBody>
      </p:sp>
      <p:sp>
        <p:nvSpPr>
          <p:cNvPr id="4" name="Rectangle 3">
            <a:extLst>
              <a:ext uri="{FF2B5EF4-FFF2-40B4-BE49-F238E27FC236}">
                <a16:creationId xmlns:a16="http://schemas.microsoft.com/office/drawing/2014/main" id="{D56E8DAD-7D95-4B99-BB42-5E63F8BAE13A}"/>
              </a:ext>
            </a:extLst>
          </p:cNvPr>
          <p:cNvSpPr/>
          <p:nvPr/>
        </p:nvSpPr>
        <p:spPr>
          <a:xfrm>
            <a:off x="1034805" y="1120066"/>
            <a:ext cx="10470347" cy="5047536"/>
          </a:xfrm>
          <a:prstGeom prst="rect">
            <a:avLst/>
          </a:prstGeom>
        </p:spPr>
        <p:txBody>
          <a:bodyPr wrap="square">
            <a:spAutoFit/>
          </a:bodyPr>
          <a:lstStyle/>
          <a:p>
            <a:pPr algn="ctr"/>
            <a:r>
              <a:rPr lang="en-US" sz="2000" b="1" dirty="0">
                <a:solidFill>
                  <a:srgbClr val="2F5597"/>
                </a:solidFill>
              </a:rPr>
              <a:t>“The use of epidemiology to assess the short- and long-term adverse health effects of disasters and to predict consequences of future disasters” (CDC).</a:t>
            </a:r>
          </a:p>
          <a:p>
            <a:endParaRPr lang="en-US" b="1" dirty="0">
              <a:solidFill>
                <a:srgbClr val="2F5597"/>
              </a:solidFill>
            </a:endParaRPr>
          </a:p>
          <a:p>
            <a:r>
              <a:rPr lang="en-US" sz="2400" u="sng" dirty="0">
                <a:solidFill>
                  <a:srgbClr val="2F5597"/>
                </a:solidFill>
              </a:rPr>
              <a:t>ESF#8</a:t>
            </a:r>
            <a:r>
              <a:rPr lang="en-US" sz="2400" dirty="0">
                <a:solidFill>
                  <a:srgbClr val="2F5597"/>
                </a:solidFill>
              </a:rPr>
              <a:t> – Emergency Support Function #8 – Public Health and Medical Services</a:t>
            </a:r>
          </a:p>
          <a:p>
            <a:endParaRPr lang="en-US" sz="2400" dirty="0">
              <a:solidFill>
                <a:srgbClr val="2F5597"/>
              </a:solidFill>
            </a:endParaRPr>
          </a:p>
          <a:p>
            <a:r>
              <a:rPr lang="en-US" sz="2400" dirty="0">
                <a:solidFill>
                  <a:srgbClr val="2F5597"/>
                </a:solidFill>
              </a:rPr>
              <a:t>Why is it important?</a:t>
            </a:r>
          </a:p>
          <a:p>
            <a:endParaRPr lang="en-US" sz="2400" dirty="0">
              <a:solidFill>
                <a:srgbClr val="2F5597"/>
              </a:solidFill>
            </a:endParaRPr>
          </a:p>
          <a:p>
            <a:pPr lvl="1"/>
            <a:r>
              <a:rPr lang="en-US" sz="2400" b="1" u="sng" dirty="0">
                <a:solidFill>
                  <a:srgbClr val="2F5597"/>
                </a:solidFill>
              </a:rPr>
              <a:t>More specific information about disaster impact can help inform preparedness activities.</a:t>
            </a:r>
          </a:p>
          <a:p>
            <a:pPr lvl="2"/>
            <a:r>
              <a:rPr lang="en-US" sz="2400" dirty="0">
                <a:solidFill>
                  <a:srgbClr val="2F5597"/>
                </a:solidFill>
              </a:rPr>
              <a:t>Assessing Risk in terms of ESF #8 Capabilities</a:t>
            </a:r>
          </a:p>
          <a:p>
            <a:pPr lvl="3"/>
            <a:r>
              <a:rPr lang="en-US" sz="2400" dirty="0">
                <a:solidFill>
                  <a:srgbClr val="2F5597"/>
                </a:solidFill>
              </a:rPr>
              <a:t>Accurately targets preparedness funding </a:t>
            </a:r>
          </a:p>
          <a:p>
            <a:pPr lvl="3"/>
            <a:r>
              <a:rPr lang="en-US" sz="2400" dirty="0">
                <a:solidFill>
                  <a:srgbClr val="2F5597"/>
                </a:solidFill>
              </a:rPr>
              <a:t>Allows for timely intervention during an event</a:t>
            </a:r>
          </a:p>
          <a:p>
            <a:pPr lvl="3"/>
            <a:r>
              <a:rPr lang="en-US" sz="2400" dirty="0">
                <a:solidFill>
                  <a:srgbClr val="2F5597"/>
                </a:solidFill>
              </a:rPr>
              <a:t>Comprehensive &amp; realistic plans and exercises</a:t>
            </a:r>
          </a:p>
          <a:p>
            <a:pPr lvl="3"/>
            <a:r>
              <a:rPr lang="en-US" sz="2400" dirty="0">
                <a:solidFill>
                  <a:srgbClr val="2F5597"/>
                </a:solidFill>
              </a:rPr>
              <a:t>Evidence-based risk messaging</a:t>
            </a:r>
          </a:p>
        </p:txBody>
      </p:sp>
    </p:spTree>
    <p:extLst>
      <p:ext uri="{BB962C8B-B14F-4D97-AF65-F5344CB8AC3E}">
        <p14:creationId xmlns:p14="http://schemas.microsoft.com/office/powerpoint/2010/main" val="330357270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48B0D4C9-62F7-4E3D-983A-CA7775F7F7A9}"/>
              </a:ext>
            </a:extLst>
          </p:cNvPr>
          <p:cNvSpPr>
            <a:spLocks noGrp="1"/>
          </p:cNvSpPr>
          <p:nvPr>
            <p:ph type="body" sz="quarter" idx="10"/>
          </p:nvPr>
        </p:nvSpPr>
        <p:spPr/>
        <p:txBody>
          <a:bodyPr/>
          <a:lstStyle/>
          <a:p>
            <a:r>
              <a:rPr lang="en-US" dirty="0"/>
              <a:t>As we know, there are limited data sources for morbidity related to extreme weather events.</a:t>
            </a:r>
          </a:p>
          <a:p>
            <a:pPr marL="571500" indent="-571500">
              <a:buFont typeface="Arial" panose="020B0604020202020204" pitchFamily="34" charset="0"/>
              <a:buChar char="•"/>
            </a:pPr>
            <a:r>
              <a:rPr lang="en-US" dirty="0"/>
              <a:t>	</a:t>
            </a:r>
            <a:r>
              <a:rPr lang="en-US" sz="2000" b="0" dirty="0"/>
              <a:t>Traditional datasets dependent on a diagnosis code have limited reliability:</a:t>
            </a:r>
          </a:p>
          <a:p>
            <a:pPr marL="571500" indent="-571500">
              <a:buFont typeface="Arial" panose="020B0604020202020204" pitchFamily="34" charset="0"/>
              <a:buChar char="•"/>
            </a:pPr>
            <a:endParaRPr lang="en-US" dirty="0"/>
          </a:p>
          <a:p>
            <a:pPr marL="571500" indent="-571500">
              <a:buFont typeface="Arial" panose="020B0604020202020204" pitchFamily="34" charset="0"/>
              <a:buChar char="•"/>
            </a:pPr>
            <a:endParaRPr lang="en-US" dirty="0"/>
          </a:p>
          <a:p>
            <a:pPr marL="571500" indent="-571500">
              <a:buFont typeface="Arial" panose="020B0604020202020204" pitchFamily="34" charset="0"/>
              <a:buChar char="•"/>
            </a:pPr>
            <a:endParaRPr lang="en-US" dirty="0"/>
          </a:p>
          <a:p>
            <a:pPr algn="ctr"/>
            <a:r>
              <a:rPr lang="en-US" dirty="0"/>
              <a:t>	      </a:t>
            </a:r>
          </a:p>
          <a:p>
            <a:pPr algn="ctr"/>
            <a:r>
              <a:rPr lang="en-US" sz="2800" dirty="0"/>
              <a:t>Syndromic Surveillance can help fill the void – it allows use to query free-text fields like Chief Complaint</a:t>
            </a:r>
          </a:p>
        </p:txBody>
      </p:sp>
      <p:sp>
        <p:nvSpPr>
          <p:cNvPr id="3" name="Title 2">
            <a:extLst>
              <a:ext uri="{FF2B5EF4-FFF2-40B4-BE49-F238E27FC236}">
                <a16:creationId xmlns:a16="http://schemas.microsoft.com/office/drawing/2014/main" id="{AF9F6BCC-C16C-4D12-8BE7-FA51BFE3C9EC}"/>
              </a:ext>
            </a:extLst>
          </p:cNvPr>
          <p:cNvSpPr>
            <a:spLocks noGrp="1"/>
          </p:cNvSpPr>
          <p:nvPr>
            <p:ph type="title"/>
          </p:nvPr>
        </p:nvSpPr>
        <p:spPr/>
        <p:txBody>
          <a:bodyPr/>
          <a:lstStyle/>
          <a:p>
            <a:r>
              <a:rPr lang="en-US" dirty="0"/>
              <a:t>Gaps in the Data</a:t>
            </a:r>
          </a:p>
        </p:txBody>
      </p:sp>
      <p:pic>
        <p:nvPicPr>
          <p:cNvPr id="4" name="Picture 3">
            <a:extLst>
              <a:ext uri="{FF2B5EF4-FFF2-40B4-BE49-F238E27FC236}">
                <a16:creationId xmlns:a16="http://schemas.microsoft.com/office/drawing/2014/main" id="{4DDD7895-72B9-4B7C-AC64-DEE3BFFEABB0}"/>
              </a:ext>
            </a:extLst>
          </p:cNvPr>
          <p:cNvPicPr>
            <a:picLocks noChangeAspect="1"/>
          </p:cNvPicPr>
          <p:nvPr/>
        </p:nvPicPr>
        <p:blipFill>
          <a:blip r:embed="rId3"/>
          <a:stretch>
            <a:fillRect/>
          </a:stretch>
        </p:blipFill>
        <p:spPr>
          <a:xfrm>
            <a:off x="2905393" y="2798686"/>
            <a:ext cx="6569374" cy="1933112"/>
          </a:xfrm>
          <a:prstGeom prst="rect">
            <a:avLst/>
          </a:prstGeom>
        </p:spPr>
      </p:pic>
    </p:spTree>
    <p:extLst>
      <p:ext uri="{BB962C8B-B14F-4D97-AF65-F5344CB8AC3E}">
        <p14:creationId xmlns:p14="http://schemas.microsoft.com/office/powerpoint/2010/main" val="155195726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7848E4FB-CD25-449A-9E35-DFC5354965A2}"/>
              </a:ext>
            </a:extLst>
          </p:cNvPr>
          <p:cNvSpPr>
            <a:spLocks noGrp="1"/>
          </p:cNvSpPr>
          <p:nvPr>
            <p:ph type="body" sz="quarter" idx="10"/>
          </p:nvPr>
        </p:nvSpPr>
        <p:spPr>
          <a:xfrm>
            <a:off x="266701" y="1066800"/>
            <a:ext cx="11549478" cy="544455"/>
          </a:xfrm>
        </p:spPr>
        <p:txBody>
          <a:bodyPr/>
          <a:lstStyle/>
          <a:p>
            <a:r>
              <a:rPr lang="en-US" sz="2400" dirty="0"/>
              <a:t>Environmental Public Health Tracking:</a:t>
            </a:r>
          </a:p>
          <a:p>
            <a:endParaRPr lang="en-US" sz="2400" dirty="0"/>
          </a:p>
        </p:txBody>
      </p:sp>
      <p:sp>
        <p:nvSpPr>
          <p:cNvPr id="3" name="Title 2">
            <a:extLst>
              <a:ext uri="{FF2B5EF4-FFF2-40B4-BE49-F238E27FC236}">
                <a16:creationId xmlns:a16="http://schemas.microsoft.com/office/drawing/2014/main" id="{70A1C30D-55F8-4793-BC54-2A654CF1D574}"/>
              </a:ext>
            </a:extLst>
          </p:cNvPr>
          <p:cNvSpPr>
            <a:spLocks noGrp="1"/>
          </p:cNvSpPr>
          <p:nvPr>
            <p:ph type="title"/>
          </p:nvPr>
        </p:nvSpPr>
        <p:spPr/>
        <p:txBody>
          <a:bodyPr/>
          <a:lstStyle/>
          <a:p>
            <a:r>
              <a:rPr lang="en-US" dirty="0"/>
              <a:t>How is Syndromic Surveillance used for EPHT?</a:t>
            </a:r>
          </a:p>
        </p:txBody>
      </p:sp>
      <p:sp>
        <p:nvSpPr>
          <p:cNvPr id="6" name="Rectangle 5">
            <a:extLst>
              <a:ext uri="{FF2B5EF4-FFF2-40B4-BE49-F238E27FC236}">
                <a16:creationId xmlns:a16="http://schemas.microsoft.com/office/drawing/2014/main" id="{C5EDB436-4D44-4D42-A1B7-195CC071D0E7}"/>
              </a:ext>
            </a:extLst>
          </p:cNvPr>
          <p:cNvSpPr/>
          <p:nvPr/>
        </p:nvSpPr>
        <p:spPr>
          <a:xfrm>
            <a:off x="29558" y="1611255"/>
            <a:ext cx="576678" cy="53266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5" name="TextBox 4">
            <a:extLst>
              <a:ext uri="{FF2B5EF4-FFF2-40B4-BE49-F238E27FC236}">
                <a16:creationId xmlns:a16="http://schemas.microsoft.com/office/drawing/2014/main" id="{5BDE9158-23B1-41F4-9F1C-2B9EBF35E967}"/>
              </a:ext>
            </a:extLst>
          </p:cNvPr>
          <p:cNvSpPr txBox="1"/>
          <p:nvPr/>
        </p:nvSpPr>
        <p:spPr>
          <a:xfrm>
            <a:off x="1207022" y="1433702"/>
            <a:ext cx="5504156" cy="5016758"/>
          </a:xfrm>
          <a:prstGeom prst="rect">
            <a:avLst/>
          </a:prstGeom>
          <a:noFill/>
        </p:spPr>
        <p:txBody>
          <a:bodyPr wrap="square" rtlCol="0">
            <a:spAutoFit/>
          </a:bodyPr>
          <a:lstStyle/>
          <a:p>
            <a:pPr marL="285750" indent="-285750">
              <a:buFont typeface="Arial" panose="020B0604020202020204" pitchFamily="34" charset="0"/>
              <a:buChar char="•"/>
            </a:pPr>
            <a:r>
              <a:rPr lang="en-US" sz="3200" dirty="0"/>
              <a:t>Cold Related Illness</a:t>
            </a:r>
          </a:p>
          <a:p>
            <a:pPr marL="285750" indent="-285750">
              <a:buFont typeface="Arial" panose="020B0604020202020204" pitchFamily="34" charset="0"/>
              <a:buChar char="•"/>
            </a:pPr>
            <a:r>
              <a:rPr lang="en-US" sz="3200" dirty="0"/>
              <a:t>Heat Related Illness</a:t>
            </a:r>
          </a:p>
          <a:p>
            <a:pPr marL="285750" indent="-285750">
              <a:buFont typeface="Arial" panose="020B0604020202020204" pitchFamily="34" charset="0"/>
              <a:buChar char="•"/>
            </a:pPr>
            <a:r>
              <a:rPr lang="en-US" sz="3200" dirty="0"/>
              <a:t>Air Quality &amp; Asthma</a:t>
            </a:r>
          </a:p>
          <a:p>
            <a:pPr marL="285750" indent="-285750">
              <a:buFont typeface="Arial" panose="020B0604020202020204" pitchFamily="34" charset="0"/>
              <a:buChar char="•"/>
            </a:pPr>
            <a:r>
              <a:rPr lang="en-US" sz="3200" dirty="0"/>
              <a:t>Vector-Borne Disease</a:t>
            </a:r>
          </a:p>
          <a:p>
            <a:pPr marL="285750" indent="-285750">
              <a:buFont typeface="Arial" panose="020B0604020202020204" pitchFamily="34" charset="0"/>
              <a:buChar char="•"/>
            </a:pPr>
            <a:r>
              <a:rPr lang="en-US" sz="3200" dirty="0"/>
              <a:t>Chemical Spills</a:t>
            </a:r>
          </a:p>
          <a:p>
            <a:pPr marL="285750" indent="-285750">
              <a:buFont typeface="Arial" panose="020B0604020202020204" pitchFamily="34" charset="0"/>
              <a:buChar char="•"/>
            </a:pPr>
            <a:r>
              <a:rPr lang="en-US" sz="3200" dirty="0"/>
              <a:t>Snow/Ice Injuries</a:t>
            </a:r>
          </a:p>
          <a:p>
            <a:pPr marL="285750" indent="-285750">
              <a:buFont typeface="Arial" panose="020B0604020202020204" pitchFamily="34" charset="0"/>
              <a:buChar char="•"/>
            </a:pPr>
            <a:r>
              <a:rPr lang="en-US" sz="3200" dirty="0"/>
              <a:t>Wind Related Injuries</a:t>
            </a:r>
          </a:p>
          <a:p>
            <a:pPr marL="285750" indent="-285750">
              <a:buFont typeface="Arial" panose="020B0604020202020204" pitchFamily="34" charset="0"/>
              <a:buChar char="•"/>
            </a:pPr>
            <a:r>
              <a:rPr lang="en-US" sz="3200" dirty="0"/>
              <a:t>Severe Storms/Tornadoes</a:t>
            </a:r>
          </a:p>
          <a:p>
            <a:pPr marL="285750" indent="-285750">
              <a:buFont typeface="Arial" panose="020B0604020202020204" pitchFamily="34" charset="0"/>
              <a:buChar char="•"/>
            </a:pPr>
            <a:r>
              <a:rPr lang="en-US" sz="3200" dirty="0"/>
              <a:t>Carbon Monoxide</a:t>
            </a:r>
          </a:p>
          <a:p>
            <a:pPr marL="285750" indent="-285750">
              <a:buFont typeface="Arial" panose="020B0604020202020204" pitchFamily="34" charset="0"/>
              <a:buChar char="•"/>
            </a:pPr>
            <a:r>
              <a:rPr lang="en-US" sz="3200" dirty="0"/>
              <a:t>Power Outages</a:t>
            </a:r>
          </a:p>
        </p:txBody>
      </p:sp>
      <p:pic>
        <p:nvPicPr>
          <p:cNvPr id="7" name="Picture 6">
            <a:extLst>
              <a:ext uri="{FF2B5EF4-FFF2-40B4-BE49-F238E27FC236}">
                <a16:creationId xmlns:a16="http://schemas.microsoft.com/office/drawing/2014/main" id="{FC6FC67D-34DC-4CDD-9D41-574E68136241}"/>
              </a:ext>
            </a:extLst>
          </p:cNvPr>
          <p:cNvPicPr>
            <a:picLocks noChangeAspect="1"/>
          </p:cNvPicPr>
          <p:nvPr/>
        </p:nvPicPr>
        <p:blipFill>
          <a:blip r:embed="rId3"/>
          <a:stretch>
            <a:fillRect/>
          </a:stretch>
        </p:blipFill>
        <p:spPr>
          <a:xfrm>
            <a:off x="7311964" y="966094"/>
            <a:ext cx="4010025" cy="2724150"/>
          </a:xfrm>
          <a:prstGeom prst="rect">
            <a:avLst/>
          </a:prstGeom>
        </p:spPr>
      </p:pic>
      <p:pic>
        <p:nvPicPr>
          <p:cNvPr id="9" name="Picture 8">
            <a:extLst>
              <a:ext uri="{FF2B5EF4-FFF2-40B4-BE49-F238E27FC236}">
                <a16:creationId xmlns:a16="http://schemas.microsoft.com/office/drawing/2014/main" id="{D6CEA9CF-6F14-45E0-BD7D-275549725FDC}"/>
              </a:ext>
            </a:extLst>
          </p:cNvPr>
          <p:cNvPicPr>
            <a:picLocks noChangeAspect="1"/>
          </p:cNvPicPr>
          <p:nvPr/>
        </p:nvPicPr>
        <p:blipFill>
          <a:blip r:embed="rId4"/>
          <a:stretch>
            <a:fillRect/>
          </a:stretch>
        </p:blipFill>
        <p:spPr>
          <a:xfrm>
            <a:off x="7456382" y="3626897"/>
            <a:ext cx="3865607" cy="2724150"/>
          </a:xfrm>
          <a:prstGeom prst="rect">
            <a:avLst/>
          </a:prstGeom>
        </p:spPr>
      </p:pic>
    </p:spTree>
    <p:extLst>
      <p:ext uri="{BB962C8B-B14F-4D97-AF65-F5344CB8AC3E}">
        <p14:creationId xmlns:p14="http://schemas.microsoft.com/office/powerpoint/2010/main" val="396704332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2D8D43CE-C54B-40B5-8917-5BACD4550FDC}"/>
              </a:ext>
            </a:extLst>
          </p:cNvPr>
          <p:cNvSpPr>
            <a:spLocks noGrp="1"/>
          </p:cNvSpPr>
          <p:nvPr>
            <p:ph type="body" sz="quarter" idx="10"/>
          </p:nvPr>
        </p:nvSpPr>
        <p:spPr>
          <a:xfrm>
            <a:off x="266701" y="1066800"/>
            <a:ext cx="11620500" cy="673223"/>
          </a:xfrm>
        </p:spPr>
        <p:txBody>
          <a:bodyPr/>
          <a:lstStyle/>
          <a:p>
            <a:r>
              <a:rPr lang="en-US" dirty="0"/>
              <a:t>KS- Extreme Weather Events Working Group:</a:t>
            </a:r>
          </a:p>
          <a:p>
            <a:endParaRPr lang="en-US" dirty="0"/>
          </a:p>
        </p:txBody>
      </p:sp>
      <p:sp>
        <p:nvSpPr>
          <p:cNvPr id="3" name="Title 2">
            <a:extLst>
              <a:ext uri="{FF2B5EF4-FFF2-40B4-BE49-F238E27FC236}">
                <a16:creationId xmlns:a16="http://schemas.microsoft.com/office/drawing/2014/main" id="{1368604A-6212-4FA9-AF1E-FC5BA6EEB1EF}"/>
              </a:ext>
            </a:extLst>
          </p:cNvPr>
          <p:cNvSpPr>
            <a:spLocks noGrp="1"/>
          </p:cNvSpPr>
          <p:nvPr>
            <p:ph type="title"/>
          </p:nvPr>
        </p:nvSpPr>
        <p:spPr/>
        <p:txBody>
          <a:bodyPr/>
          <a:lstStyle/>
          <a:p>
            <a:r>
              <a:rPr lang="en-US" dirty="0"/>
              <a:t>Working Group</a:t>
            </a:r>
          </a:p>
        </p:txBody>
      </p:sp>
      <p:sp>
        <p:nvSpPr>
          <p:cNvPr id="4" name="TextBox 3">
            <a:extLst>
              <a:ext uri="{FF2B5EF4-FFF2-40B4-BE49-F238E27FC236}">
                <a16:creationId xmlns:a16="http://schemas.microsoft.com/office/drawing/2014/main" id="{DD02CE38-A389-402F-9966-FD12C8031DA0}"/>
              </a:ext>
            </a:extLst>
          </p:cNvPr>
          <p:cNvSpPr txBox="1"/>
          <p:nvPr/>
        </p:nvSpPr>
        <p:spPr>
          <a:xfrm>
            <a:off x="2252833" y="1740023"/>
            <a:ext cx="8407153" cy="4062651"/>
          </a:xfrm>
          <a:prstGeom prst="rect">
            <a:avLst/>
          </a:prstGeom>
          <a:noFill/>
        </p:spPr>
        <p:txBody>
          <a:bodyPr wrap="square" rtlCol="0">
            <a:spAutoFit/>
          </a:bodyPr>
          <a:lstStyle/>
          <a:p>
            <a:r>
              <a:rPr lang="en-US" sz="2400" dirty="0"/>
              <a:t>Includes:</a:t>
            </a:r>
          </a:p>
          <a:p>
            <a:pPr marL="285750" indent="-285750">
              <a:buFont typeface="Arial" panose="020B0604020202020204" pitchFamily="34" charset="0"/>
              <a:buChar char="•"/>
            </a:pPr>
            <a:r>
              <a:rPr lang="en-US" sz="2400" dirty="0"/>
              <a:t>Syndromic Surveillance, EPHT, and Injury Epidemiologists</a:t>
            </a:r>
          </a:p>
          <a:p>
            <a:pPr marL="285750" indent="-285750">
              <a:buFont typeface="Arial" panose="020B0604020202020204" pitchFamily="34" charset="0"/>
              <a:buChar char="•"/>
            </a:pPr>
            <a:r>
              <a:rPr lang="en-US" sz="2400" dirty="0"/>
              <a:t>National Weather Service</a:t>
            </a:r>
          </a:p>
          <a:p>
            <a:pPr marL="285750" indent="-285750">
              <a:buFont typeface="Arial" panose="020B0604020202020204" pitchFamily="34" charset="0"/>
              <a:buChar char="•"/>
            </a:pPr>
            <a:r>
              <a:rPr lang="en-US" sz="2400" dirty="0"/>
              <a:t>Preparedness</a:t>
            </a:r>
          </a:p>
          <a:p>
            <a:pPr marL="285750" indent="-285750">
              <a:buFont typeface="Arial" panose="020B0604020202020204" pitchFamily="34" charset="0"/>
              <a:buChar char="•"/>
            </a:pPr>
            <a:r>
              <a:rPr lang="en-US" sz="2400" dirty="0"/>
              <a:t>Public Health Educator</a:t>
            </a:r>
          </a:p>
          <a:p>
            <a:pPr marL="285750" indent="-285750">
              <a:buFont typeface="Arial" panose="020B0604020202020204" pitchFamily="34" charset="0"/>
              <a:buChar char="•"/>
            </a:pPr>
            <a:r>
              <a:rPr lang="en-US" sz="2400" dirty="0"/>
              <a:t>Bureau of Health Promotion – Safe Kids</a:t>
            </a:r>
          </a:p>
          <a:p>
            <a:pPr marL="285750" indent="-285750">
              <a:buFont typeface="Arial" panose="020B0604020202020204" pitchFamily="34" charset="0"/>
              <a:buChar char="•"/>
            </a:pPr>
            <a:endParaRPr lang="en-US" sz="2400" dirty="0"/>
          </a:p>
          <a:p>
            <a:r>
              <a:rPr lang="en-US" sz="2400" dirty="0"/>
              <a:t>Meets every other month to discuss tracking needs, forecasts, social media campaigns, vulnerable populations, season preparation toolkits etc.</a:t>
            </a:r>
          </a:p>
          <a:p>
            <a:endParaRPr lang="en-US" dirty="0"/>
          </a:p>
        </p:txBody>
      </p:sp>
    </p:spTree>
    <p:extLst>
      <p:ext uri="{BB962C8B-B14F-4D97-AF65-F5344CB8AC3E}">
        <p14:creationId xmlns:p14="http://schemas.microsoft.com/office/powerpoint/2010/main" val="311814562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7848E4FB-CD25-449A-9E35-DFC5354965A2}"/>
              </a:ext>
            </a:extLst>
          </p:cNvPr>
          <p:cNvSpPr>
            <a:spLocks noGrp="1"/>
          </p:cNvSpPr>
          <p:nvPr>
            <p:ph type="body" sz="quarter" idx="10"/>
          </p:nvPr>
        </p:nvSpPr>
        <p:spPr>
          <a:xfrm>
            <a:off x="266701" y="1066800"/>
            <a:ext cx="11549478" cy="544455"/>
          </a:xfrm>
        </p:spPr>
        <p:txBody>
          <a:bodyPr/>
          <a:lstStyle/>
          <a:p>
            <a:r>
              <a:rPr lang="en-US" sz="2400" dirty="0"/>
              <a:t>2021 was the worst since </a:t>
            </a:r>
            <a:r>
              <a:rPr lang="en-US" sz="2400" dirty="0" err="1"/>
              <a:t>SyS</a:t>
            </a:r>
            <a:r>
              <a:rPr lang="en-US" sz="2400" dirty="0"/>
              <a:t> began for both extreme heat and extreme cold</a:t>
            </a:r>
          </a:p>
          <a:p>
            <a:endParaRPr lang="en-US" sz="2400" dirty="0"/>
          </a:p>
        </p:txBody>
      </p:sp>
      <p:sp>
        <p:nvSpPr>
          <p:cNvPr id="3" name="Title 2">
            <a:extLst>
              <a:ext uri="{FF2B5EF4-FFF2-40B4-BE49-F238E27FC236}">
                <a16:creationId xmlns:a16="http://schemas.microsoft.com/office/drawing/2014/main" id="{70A1C30D-55F8-4793-BC54-2A654CF1D574}"/>
              </a:ext>
            </a:extLst>
          </p:cNvPr>
          <p:cNvSpPr>
            <a:spLocks noGrp="1"/>
          </p:cNvSpPr>
          <p:nvPr>
            <p:ph type="title"/>
          </p:nvPr>
        </p:nvSpPr>
        <p:spPr/>
        <p:txBody>
          <a:bodyPr/>
          <a:lstStyle/>
          <a:p>
            <a:r>
              <a:rPr lang="en-US" dirty="0"/>
              <a:t>How is Syndromic Surveillance used for EPHT?</a:t>
            </a:r>
          </a:p>
        </p:txBody>
      </p:sp>
      <p:sp>
        <p:nvSpPr>
          <p:cNvPr id="6" name="Rectangle 5">
            <a:extLst>
              <a:ext uri="{FF2B5EF4-FFF2-40B4-BE49-F238E27FC236}">
                <a16:creationId xmlns:a16="http://schemas.microsoft.com/office/drawing/2014/main" id="{C5EDB436-4D44-4D42-A1B7-195CC071D0E7}"/>
              </a:ext>
            </a:extLst>
          </p:cNvPr>
          <p:cNvSpPr/>
          <p:nvPr/>
        </p:nvSpPr>
        <p:spPr>
          <a:xfrm>
            <a:off x="29558" y="1611255"/>
            <a:ext cx="576678" cy="53266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Picture 3">
            <a:extLst>
              <a:ext uri="{FF2B5EF4-FFF2-40B4-BE49-F238E27FC236}">
                <a16:creationId xmlns:a16="http://schemas.microsoft.com/office/drawing/2014/main" id="{61231D1C-776A-4FD5-87B4-EEF166108492}"/>
              </a:ext>
            </a:extLst>
          </p:cNvPr>
          <p:cNvPicPr>
            <a:picLocks noChangeAspect="1"/>
          </p:cNvPicPr>
          <p:nvPr/>
        </p:nvPicPr>
        <p:blipFill>
          <a:blip r:embed="rId3"/>
          <a:stretch>
            <a:fillRect/>
          </a:stretch>
        </p:blipFill>
        <p:spPr>
          <a:xfrm>
            <a:off x="29558" y="1611255"/>
            <a:ext cx="6419850" cy="3352800"/>
          </a:xfrm>
          <a:prstGeom prst="rect">
            <a:avLst/>
          </a:prstGeom>
        </p:spPr>
      </p:pic>
      <p:pic>
        <p:nvPicPr>
          <p:cNvPr id="7" name="Picture 6">
            <a:extLst>
              <a:ext uri="{FF2B5EF4-FFF2-40B4-BE49-F238E27FC236}">
                <a16:creationId xmlns:a16="http://schemas.microsoft.com/office/drawing/2014/main" id="{A7761EBA-3B9F-4D6F-886B-6D61DC4ED705}"/>
              </a:ext>
            </a:extLst>
          </p:cNvPr>
          <p:cNvPicPr>
            <a:picLocks noChangeAspect="1"/>
          </p:cNvPicPr>
          <p:nvPr/>
        </p:nvPicPr>
        <p:blipFill>
          <a:blip r:embed="rId4"/>
          <a:stretch>
            <a:fillRect/>
          </a:stretch>
        </p:blipFill>
        <p:spPr>
          <a:xfrm>
            <a:off x="6281572" y="3249287"/>
            <a:ext cx="5534607" cy="2929596"/>
          </a:xfrm>
          <a:prstGeom prst="rect">
            <a:avLst/>
          </a:prstGeom>
        </p:spPr>
      </p:pic>
    </p:spTree>
    <p:extLst>
      <p:ext uri="{BB962C8B-B14F-4D97-AF65-F5344CB8AC3E}">
        <p14:creationId xmlns:p14="http://schemas.microsoft.com/office/powerpoint/2010/main" val="1478246977"/>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147C218C-62B3-41B4-8517-50D8CDA46691}"/>
              </a:ext>
            </a:extLst>
          </p:cNvPr>
          <p:cNvSpPr>
            <a:spLocks noGrp="1"/>
          </p:cNvSpPr>
          <p:nvPr>
            <p:ph type="body" sz="quarter" idx="10"/>
          </p:nvPr>
        </p:nvSpPr>
        <p:spPr/>
        <p:txBody>
          <a:bodyPr/>
          <a:lstStyle/>
          <a:p>
            <a:r>
              <a:rPr lang="en-US" dirty="0"/>
              <a:t>Which populations are most vulnerable?</a:t>
            </a:r>
          </a:p>
        </p:txBody>
      </p:sp>
      <p:sp>
        <p:nvSpPr>
          <p:cNvPr id="3" name="Title 2">
            <a:extLst>
              <a:ext uri="{FF2B5EF4-FFF2-40B4-BE49-F238E27FC236}">
                <a16:creationId xmlns:a16="http://schemas.microsoft.com/office/drawing/2014/main" id="{3101CEF7-9AF3-45C7-895D-640F64475B71}"/>
              </a:ext>
            </a:extLst>
          </p:cNvPr>
          <p:cNvSpPr>
            <a:spLocks noGrp="1"/>
          </p:cNvSpPr>
          <p:nvPr>
            <p:ph type="title"/>
          </p:nvPr>
        </p:nvSpPr>
        <p:spPr/>
        <p:txBody>
          <a:bodyPr/>
          <a:lstStyle/>
          <a:p>
            <a:r>
              <a:rPr lang="en-US" dirty="0"/>
              <a:t>How can Syndromic Surveillance inform campaigns?</a:t>
            </a:r>
          </a:p>
        </p:txBody>
      </p:sp>
      <p:pic>
        <p:nvPicPr>
          <p:cNvPr id="4" name="Picture 3">
            <a:extLst>
              <a:ext uri="{FF2B5EF4-FFF2-40B4-BE49-F238E27FC236}">
                <a16:creationId xmlns:a16="http://schemas.microsoft.com/office/drawing/2014/main" id="{64BCD578-9F2A-4C01-B13C-700A0CE80830}"/>
              </a:ext>
            </a:extLst>
          </p:cNvPr>
          <p:cNvPicPr>
            <a:picLocks noChangeAspect="1"/>
          </p:cNvPicPr>
          <p:nvPr/>
        </p:nvPicPr>
        <p:blipFill>
          <a:blip r:embed="rId3"/>
          <a:stretch>
            <a:fillRect/>
          </a:stretch>
        </p:blipFill>
        <p:spPr>
          <a:xfrm>
            <a:off x="2502208" y="1776412"/>
            <a:ext cx="6743700" cy="3305175"/>
          </a:xfrm>
          <a:prstGeom prst="rect">
            <a:avLst/>
          </a:prstGeom>
        </p:spPr>
      </p:pic>
      <p:sp>
        <p:nvSpPr>
          <p:cNvPr id="5" name="TextBox 4">
            <a:extLst>
              <a:ext uri="{FF2B5EF4-FFF2-40B4-BE49-F238E27FC236}">
                <a16:creationId xmlns:a16="http://schemas.microsoft.com/office/drawing/2014/main" id="{6A97B58C-F750-4B56-9DA4-5F42D30E1499}"/>
              </a:ext>
            </a:extLst>
          </p:cNvPr>
          <p:cNvSpPr txBox="1"/>
          <p:nvPr/>
        </p:nvSpPr>
        <p:spPr>
          <a:xfrm>
            <a:off x="1533742" y="5124271"/>
            <a:ext cx="9472474" cy="1200329"/>
          </a:xfrm>
          <a:prstGeom prst="rect">
            <a:avLst/>
          </a:prstGeom>
          <a:noFill/>
        </p:spPr>
        <p:txBody>
          <a:bodyPr wrap="square" rtlCol="0">
            <a:spAutoFit/>
          </a:bodyPr>
          <a:lstStyle/>
          <a:p>
            <a:r>
              <a:rPr lang="en-US" dirty="0"/>
              <a:t>Middle Aged Males working or exercising outdoors, such as postal workers &amp; homeless populations</a:t>
            </a:r>
          </a:p>
          <a:p>
            <a:endParaRPr lang="en-US" dirty="0"/>
          </a:p>
          <a:p>
            <a:r>
              <a:rPr lang="en-US" dirty="0"/>
              <a:t>New definitions are currently being developed in ESSENCE for other vulnerable populations (mobility, visual , hearing, cognitive impairments as well as poverty, and those living alone)</a:t>
            </a:r>
          </a:p>
        </p:txBody>
      </p:sp>
    </p:spTree>
    <p:extLst>
      <p:ext uri="{BB962C8B-B14F-4D97-AF65-F5344CB8AC3E}">
        <p14:creationId xmlns:p14="http://schemas.microsoft.com/office/powerpoint/2010/main" val="867390084"/>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2CE745F0-E3F9-43DB-8BFA-0F06EC1391CE}"/>
              </a:ext>
            </a:extLst>
          </p:cNvPr>
          <p:cNvPicPr>
            <a:picLocks noChangeAspect="1"/>
          </p:cNvPicPr>
          <p:nvPr/>
        </p:nvPicPr>
        <p:blipFill>
          <a:blip r:embed="rId3"/>
          <a:stretch>
            <a:fillRect/>
          </a:stretch>
        </p:blipFill>
        <p:spPr>
          <a:xfrm>
            <a:off x="7441183" y="1064528"/>
            <a:ext cx="4484116" cy="5339918"/>
          </a:xfrm>
          <a:prstGeom prst="rect">
            <a:avLst/>
          </a:prstGeom>
        </p:spPr>
      </p:pic>
      <p:sp>
        <p:nvSpPr>
          <p:cNvPr id="2" name="Text Placeholder 1">
            <a:extLst>
              <a:ext uri="{FF2B5EF4-FFF2-40B4-BE49-F238E27FC236}">
                <a16:creationId xmlns:a16="http://schemas.microsoft.com/office/drawing/2014/main" id="{F4929099-5973-4368-884D-88B5D8A0F7BE}"/>
              </a:ext>
            </a:extLst>
          </p:cNvPr>
          <p:cNvSpPr>
            <a:spLocks noGrp="1"/>
          </p:cNvSpPr>
          <p:nvPr>
            <p:ph type="body" sz="quarter" idx="10"/>
          </p:nvPr>
        </p:nvSpPr>
        <p:spPr>
          <a:xfrm>
            <a:off x="266701" y="1066800"/>
            <a:ext cx="6631249" cy="5257800"/>
          </a:xfrm>
        </p:spPr>
        <p:txBody>
          <a:bodyPr/>
          <a:lstStyle/>
          <a:p>
            <a:pPr marL="457200" indent="-457200">
              <a:buFont typeface="Arial" panose="020B0604020202020204" pitchFamily="34" charset="0"/>
              <a:buChar char="•"/>
            </a:pPr>
            <a:r>
              <a:rPr lang="en-US" sz="2800" dirty="0"/>
              <a:t>We do tend to see peaks in Asthma related ED visits following a peak in PM2.5 levels</a:t>
            </a:r>
          </a:p>
          <a:p>
            <a:pPr marL="1143000" lvl="1" indent="-457200"/>
            <a:r>
              <a:rPr lang="en-US" sz="2000" dirty="0"/>
              <a:t>More In depth analysis is needed, but we do put out warnings during prescribed burn seasons. The flint hills usually conducts it’s burning in the spring.</a:t>
            </a:r>
          </a:p>
        </p:txBody>
      </p:sp>
      <p:sp>
        <p:nvSpPr>
          <p:cNvPr id="3" name="Title 2">
            <a:extLst>
              <a:ext uri="{FF2B5EF4-FFF2-40B4-BE49-F238E27FC236}">
                <a16:creationId xmlns:a16="http://schemas.microsoft.com/office/drawing/2014/main" id="{5C3143D6-21E6-4FCE-B354-B2838139E068}"/>
              </a:ext>
            </a:extLst>
          </p:cNvPr>
          <p:cNvSpPr>
            <a:spLocks noGrp="1"/>
          </p:cNvSpPr>
          <p:nvPr>
            <p:ph type="title"/>
          </p:nvPr>
        </p:nvSpPr>
        <p:spPr/>
        <p:txBody>
          <a:bodyPr/>
          <a:lstStyle/>
          <a:p>
            <a:r>
              <a:rPr lang="en-US" dirty="0"/>
              <a:t>Air Quality and Asthma</a:t>
            </a:r>
          </a:p>
        </p:txBody>
      </p:sp>
      <p:pic>
        <p:nvPicPr>
          <p:cNvPr id="5" name="Picture 4">
            <a:extLst>
              <a:ext uri="{FF2B5EF4-FFF2-40B4-BE49-F238E27FC236}">
                <a16:creationId xmlns:a16="http://schemas.microsoft.com/office/drawing/2014/main" id="{B36907F0-B3E0-4646-ACA6-517886B6AE5C}"/>
              </a:ext>
            </a:extLst>
          </p:cNvPr>
          <p:cNvPicPr>
            <a:picLocks noChangeAspect="1"/>
          </p:cNvPicPr>
          <p:nvPr/>
        </p:nvPicPr>
        <p:blipFill>
          <a:blip r:embed="rId4"/>
          <a:stretch>
            <a:fillRect/>
          </a:stretch>
        </p:blipFill>
        <p:spPr>
          <a:xfrm>
            <a:off x="1828647" y="3798885"/>
            <a:ext cx="4713118" cy="2217938"/>
          </a:xfrm>
          <a:prstGeom prst="rect">
            <a:avLst/>
          </a:prstGeom>
        </p:spPr>
      </p:pic>
      <p:sp>
        <p:nvSpPr>
          <p:cNvPr id="6" name="TextBox 5">
            <a:extLst>
              <a:ext uri="{FF2B5EF4-FFF2-40B4-BE49-F238E27FC236}">
                <a16:creationId xmlns:a16="http://schemas.microsoft.com/office/drawing/2014/main" id="{1F358754-256D-4304-AF41-F74B187C27F5}"/>
              </a:ext>
            </a:extLst>
          </p:cNvPr>
          <p:cNvSpPr txBox="1"/>
          <p:nvPr/>
        </p:nvSpPr>
        <p:spPr>
          <a:xfrm>
            <a:off x="1828647" y="6035114"/>
            <a:ext cx="4169546" cy="307777"/>
          </a:xfrm>
          <a:prstGeom prst="rect">
            <a:avLst/>
          </a:prstGeom>
          <a:noFill/>
        </p:spPr>
        <p:txBody>
          <a:bodyPr wrap="square" rtlCol="0">
            <a:spAutoFit/>
          </a:bodyPr>
          <a:lstStyle/>
          <a:p>
            <a:r>
              <a:rPr lang="en-US" sz="1400" dirty="0"/>
              <a:t>Source: KansasLivingMagazine.com</a:t>
            </a:r>
          </a:p>
        </p:txBody>
      </p:sp>
    </p:spTree>
    <p:extLst>
      <p:ext uri="{BB962C8B-B14F-4D97-AF65-F5344CB8AC3E}">
        <p14:creationId xmlns:p14="http://schemas.microsoft.com/office/powerpoint/2010/main" val="2471123622"/>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7848E4FB-CD25-449A-9E35-DFC5354965A2}"/>
              </a:ext>
            </a:extLst>
          </p:cNvPr>
          <p:cNvSpPr>
            <a:spLocks noGrp="1"/>
          </p:cNvSpPr>
          <p:nvPr>
            <p:ph type="body" sz="quarter" idx="10"/>
          </p:nvPr>
        </p:nvSpPr>
        <p:spPr>
          <a:xfrm>
            <a:off x="266701" y="1066800"/>
            <a:ext cx="11549478" cy="544455"/>
          </a:xfrm>
        </p:spPr>
        <p:txBody>
          <a:bodyPr/>
          <a:lstStyle/>
          <a:p>
            <a:r>
              <a:rPr lang="en-US" sz="2400" dirty="0"/>
              <a:t>Extreme Wind, Dust Storms, Fires &amp; Thunderstorms Dec. 15</a:t>
            </a:r>
            <a:r>
              <a:rPr lang="en-US" sz="2400" baseline="30000" dirty="0"/>
              <a:t>th</a:t>
            </a:r>
            <a:r>
              <a:rPr lang="en-US" sz="2400" dirty="0"/>
              <a:t> 2021</a:t>
            </a:r>
          </a:p>
          <a:p>
            <a:endParaRPr lang="en-US" sz="2400" dirty="0"/>
          </a:p>
        </p:txBody>
      </p:sp>
      <p:sp>
        <p:nvSpPr>
          <p:cNvPr id="3" name="Title 2">
            <a:extLst>
              <a:ext uri="{FF2B5EF4-FFF2-40B4-BE49-F238E27FC236}">
                <a16:creationId xmlns:a16="http://schemas.microsoft.com/office/drawing/2014/main" id="{70A1C30D-55F8-4793-BC54-2A654CF1D574}"/>
              </a:ext>
            </a:extLst>
          </p:cNvPr>
          <p:cNvSpPr>
            <a:spLocks noGrp="1"/>
          </p:cNvSpPr>
          <p:nvPr>
            <p:ph type="title"/>
          </p:nvPr>
        </p:nvSpPr>
        <p:spPr/>
        <p:txBody>
          <a:bodyPr/>
          <a:lstStyle/>
          <a:p>
            <a:r>
              <a:rPr lang="en-US" dirty="0"/>
              <a:t>How is Syndromic Surveillance used for EPHT?</a:t>
            </a:r>
          </a:p>
        </p:txBody>
      </p:sp>
      <p:sp>
        <p:nvSpPr>
          <p:cNvPr id="6" name="Rectangle 5">
            <a:extLst>
              <a:ext uri="{FF2B5EF4-FFF2-40B4-BE49-F238E27FC236}">
                <a16:creationId xmlns:a16="http://schemas.microsoft.com/office/drawing/2014/main" id="{C5EDB436-4D44-4D42-A1B7-195CC071D0E7}"/>
              </a:ext>
            </a:extLst>
          </p:cNvPr>
          <p:cNvSpPr/>
          <p:nvPr/>
        </p:nvSpPr>
        <p:spPr>
          <a:xfrm>
            <a:off x="29558" y="1611255"/>
            <a:ext cx="576678" cy="53266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Picture 4">
            <a:extLst>
              <a:ext uri="{FF2B5EF4-FFF2-40B4-BE49-F238E27FC236}">
                <a16:creationId xmlns:a16="http://schemas.microsoft.com/office/drawing/2014/main" id="{D6D5ABEB-07B7-4F6E-8790-934CFD87E46E}"/>
              </a:ext>
            </a:extLst>
          </p:cNvPr>
          <p:cNvPicPr>
            <a:picLocks noChangeAspect="1"/>
          </p:cNvPicPr>
          <p:nvPr/>
        </p:nvPicPr>
        <p:blipFill>
          <a:blip r:embed="rId3"/>
          <a:stretch>
            <a:fillRect/>
          </a:stretch>
        </p:blipFill>
        <p:spPr>
          <a:xfrm>
            <a:off x="82857" y="1786486"/>
            <a:ext cx="9544150" cy="3285026"/>
          </a:xfrm>
          <a:prstGeom prst="rect">
            <a:avLst/>
          </a:prstGeom>
        </p:spPr>
      </p:pic>
      <p:sp>
        <p:nvSpPr>
          <p:cNvPr id="8" name="TextBox 7">
            <a:extLst>
              <a:ext uri="{FF2B5EF4-FFF2-40B4-BE49-F238E27FC236}">
                <a16:creationId xmlns:a16="http://schemas.microsoft.com/office/drawing/2014/main" id="{4A540865-2D5D-40EB-9793-DC970F42686F}"/>
              </a:ext>
            </a:extLst>
          </p:cNvPr>
          <p:cNvSpPr txBox="1"/>
          <p:nvPr/>
        </p:nvSpPr>
        <p:spPr>
          <a:xfrm>
            <a:off x="2228295" y="5606534"/>
            <a:ext cx="9046346" cy="369332"/>
          </a:xfrm>
          <a:prstGeom prst="rect">
            <a:avLst/>
          </a:prstGeom>
          <a:noFill/>
        </p:spPr>
        <p:txBody>
          <a:bodyPr wrap="square" rtlCol="0">
            <a:spAutoFit/>
          </a:bodyPr>
          <a:lstStyle/>
          <a:p>
            <a:r>
              <a:rPr lang="en-US" dirty="0">
                <a:solidFill>
                  <a:srgbClr val="0070C0"/>
                </a:solidFill>
              </a:rPr>
              <a:t>These numbers were provided to the State EOC – At least 60 total related ED visits</a:t>
            </a:r>
          </a:p>
        </p:txBody>
      </p:sp>
      <p:pic>
        <p:nvPicPr>
          <p:cNvPr id="9" name="Picture 8">
            <a:extLst>
              <a:ext uri="{FF2B5EF4-FFF2-40B4-BE49-F238E27FC236}">
                <a16:creationId xmlns:a16="http://schemas.microsoft.com/office/drawing/2014/main" id="{4EF7DCC5-AA0B-45AA-AE6A-4E529C2F324E}"/>
              </a:ext>
            </a:extLst>
          </p:cNvPr>
          <p:cNvPicPr>
            <a:picLocks noChangeAspect="1"/>
          </p:cNvPicPr>
          <p:nvPr/>
        </p:nvPicPr>
        <p:blipFill>
          <a:blip r:embed="rId4"/>
          <a:stretch>
            <a:fillRect/>
          </a:stretch>
        </p:blipFill>
        <p:spPr>
          <a:xfrm>
            <a:off x="9027851" y="2964933"/>
            <a:ext cx="2912616" cy="1638347"/>
          </a:xfrm>
          <a:prstGeom prst="rect">
            <a:avLst/>
          </a:prstGeom>
        </p:spPr>
      </p:pic>
      <p:sp>
        <p:nvSpPr>
          <p:cNvPr id="10" name="TextBox 9">
            <a:extLst>
              <a:ext uri="{FF2B5EF4-FFF2-40B4-BE49-F238E27FC236}">
                <a16:creationId xmlns:a16="http://schemas.microsoft.com/office/drawing/2014/main" id="{6AC1646B-4106-4215-8F51-2F3F6BD7A7D9}"/>
              </a:ext>
            </a:extLst>
          </p:cNvPr>
          <p:cNvSpPr txBox="1"/>
          <p:nvPr/>
        </p:nvSpPr>
        <p:spPr>
          <a:xfrm>
            <a:off x="10129421" y="4754816"/>
            <a:ext cx="1766657" cy="646331"/>
          </a:xfrm>
          <a:prstGeom prst="rect">
            <a:avLst/>
          </a:prstGeom>
          <a:noFill/>
        </p:spPr>
        <p:txBody>
          <a:bodyPr wrap="square" rtlCol="0">
            <a:spAutoFit/>
          </a:bodyPr>
          <a:lstStyle/>
          <a:p>
            <a:r>
              <a:rPr lang="en-US" dirty="0"/>
              <a:t>Source: CNN – Tribune, KS</a:t>
            </a:r>
          </a:p>
        </p:txBody>
      </p:sp>
    </p:spTree>
    <p:extLst>
      <p:ext uri="{BB962C8B-B14F-4D97-AF65-F5344CB8AC3E}">
        <p14:creationId xmlns:p14="http://schemas.microsoft.com/office/powerpoint/2010/main" val="3164156884"/>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9848490A-9DF5-4F94-8DB5-8A8CF1A78AD5}"/>
              </a:ext>
            </a:extLst>
          </p:cNvPr>
          <p:cNvSpPr>
            <a:spLocks noGrp="1"/>
          </p:cNvSpPr>
          <p:nvPr>
            <p:ph type="body" sz="quarter" idx="10"/>
          </p:nvPr>
        </p:nvSpPr>
        <p:spPr/>
        <p:txBody>
          <a:bodyPr/>
          <a:lstStyle/>
          <a:p>
            <a:r>
              <a:rPr lang="en-US" dirty="0"/>
              <a:t>Power Outage Injuries:</a:t>
            </a:r>
          </a:p>
          <a:p>
            <a:pPr marL="457200" indent="-457200">
              <a:buFont typeface="Arial" panose="020B0604020202020204" pitchFamily="34" charset="0"/>
              <a:buChar char="•"/>
            </a:pPr>
            <a:r>
              <a:rPr lang="en-US" sz="2800" dirty="0"/>
              <a:t>Falls in the Dark</a:t>
            </a:r>
          </a:p>
          <a:p>
            <a:pPr marL="457200" indent="-457200">
              <a:buFont typeface="Arial" panose="020B0604020202020204" pitchFamily="34" charset="0"/>
              <a:buChar char="•"/>
            </a:pPr>
            <a:r>
              <a:rPr lang="en-US" sz="2800" dirty="0"/>
              <a:t>Electricity Dependent Medical Devices</a:t>
            </a:r>
          </a:p>
          <a:p>
            <a:pPr marL="457200" indent="-457200">
              <a:buFont typeface="Arial" panose="020B0604020202020204" pitchFamily="34" charset="0"/>
              <a:buChar char="•"/>
            </a:pPr>
            <a:r>
              <a:rPr lang="en-US" sz="2800" dirty="0"/>
              <a:t>Carbon Monoxide</a:t>
            </a:r>
          </a:p>
          <a:p>
            <a:endParaRPr lang="en-US" sz="2800" dirty="0"/>
          </a:p>
          <a:p>
            <a:r>
              <a:rPr lang="en-US" sz="2800" dirty="0"/>
              <a:t>All of these queries can be found in the KS – Weather Comprehensive Tab in the </a:t>
            </a:r>
            <a:r>
              <a:rPr lang="en-US" sz="2800" dirty="0" err="1"/>
              <a:t>MyESSENCE</a:t>
            </a:r>
            <a:r>
              <a:rPr lang="en-US" sz="2800" dirty="0"/>
              <a:t> library</a:t>
            </a:r>
          </a:p>
          <a:p>
            <a:endParaRPr lang="en-US" sz="2800" dirty="0"/>
          </a:p>
        </p:txBody>
      </p:sp>
      <p:sp>
        <p:nvSpPr>
          <p:cNvPr id="3" name="Title 2">
            <a:extLst>
              <a:ext uri="{FF2B5EF4-FFF2-40B4-BE49-F238E27FC236}">
                <a16:creationId xmlns:a16="http://schemas.microsoft.com/office/drawing/2014/main" id="{0BB94AC8-2ED7-4857-A17E-70BF5E5217AB}"/>
              </a:ext>
            </a:extLst>
          </p:cNvPr>
          <p:cNvSpPr>
            <a:spLocks noGrp="1"/>
          </p:cNvSpPr>
          <p:nvPr>
            <p:ph type="title"/>
          </p:nvPr>
        </p:nvSpPr>
        <p:spPr/>
        <p:txBody>
          <a:bodyPr/>
          <a:lstStyle/>
          <a:p>
            <a:r>
              <a:rPr lang="en-US" dirty="0"/>
              <a:t>Power Outage Query</a:t>
            </a:r>
          </a:p>
        </p:txBody>
      </p:sp>
      <p:pic>
        <p:nvPicPr>
          <p:cNvPr id="4" name="Picture 3">
            <a:extLst>
              <a:ext uri="{FF2B5EF4-FFF2-40B4-BE49-F238E27FC236}">
                <a16:creationId xmlns:a16="http://schemas.microsoft.com/office/drawing/2014/main" id="{F02E8579-2AA0-4056-BC15-51BF70EE378D}"/>
              </a:ext>
            </a:extLst>
          </p:cNvPr>
          <p:cNvPicPr>
            <a:picLocks noChangeAspect="1"/>
          </p:cNvPicPr>
          <p:nvPr/>
        </p:nvPicPr>
        <p:blipFill>
          <a:blip r:embed="rId3"/>
          <a:stretch>
            <a:fillRect/>
          </a:stretch>
        </p:blipFill>
        <p:spPr>
          <a:xfrm>
            <a:off x="8585785" y="1295400"/>
            <a:ext cx="2143125" cy="2133600"/>
          </a:xfrm>
          <a:prstGeom prst="rect">
            <a:avLst/>
          </a:prstGeom>
        </p:spPr>
      </p:pic>
    </p:spTree>
    <p:extLst>
      <p:ext uri="{BB962C8B-B14F-4D97-AF65-F5344CB8AC3E}">
        <p14:creationId xmlns:p14="http://schemas.microsoft.com/office/powerpoint/2010/main" val="1658460365"/>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3BCD12B6-0EFC-4C67-B1D3-B70118D6EEFA}"/>
              </a:ext>
            </a:extLst>
          </p:cNvPr>
          <p:cNvSpPr>
            <a:spLocks noGrp="1"/>
          </p:cNvSpPr>
          <p:nvPr>
            <p:ph type="body" sz="quarter" idx="10"/>
          </p:nvPr>
        </p:nvSpPr>
        <p:spPr>
          <a:xfrm>
            <a:off x="0" y="1066800"/>
            <a:ext cx="12191999" cy="5257800"/>
          </a:xfrm>
        </p:spPr>
        <p:txBody>
          <a:bodyPr/>
          <a:lstStyle/>
          <a:p>
            <a:pPr marL="571500" indent="-571500">
              <a:buFont typeface="Arial" panose="020B0604020202020204" pitchFamily="34" charset="0"/>
              <a:buChar char="•"/>
            </a:pPr>
            <a:r>
              <a:rPr lang="en-US" sz="2800" dirty="0"/>
              <a:t>Real time access to data detail helps to enhance Situational Awareness during a disaster.</a:t>
            </a:r>
          </a:p>
          <a:p>
            <a:pPr marL="1257300" lvl="1" indent="-571500"/>
            <a:r>
              <a:rPr lang="en-US" sz="2000" dirty="0"/>
              <a:t>We recently conducted an exercise for a radiological event, and as part of that exercise we ‘checked-in’ with syndromic surveillance to make sure there were plans for involvement.</a:t>
            </a:r>
          </a:p>
          <a:p>
            <a:pPr marL="571500" indent="-571500">
              <a:buFont typeface="Arial" panose="020B0604020202020204" pitchFamily="34" charset="0"/>
              <a:buChar char="•"/>
            </a:pPr>
            <a:r>
              <a:rPr lang="en-US" sz="2700" dirty="0"/>
              <a:t>It can be useful not only during an event, but before an event as well:</a:t>
            </a:r>
          </a:p>
          <a:p>
            <a:pPr marL="1257300" lvl="1" indent="-571500"/>
            <a:r>
              <a:rPr lang="en-US" sz="2400" dirty="0"/>
              <a:t>Information from previous events can contribute to risk-messaging and realistic plans or exercises.</a:t>
            </a:r>
          </a:p>
          <a:p>
            <a:pPr marL="1257300" lvl="1" indent="-571500"/>
            <a:r>
              <a:rPr lang="en-US" sz="2400" dirty="0"/>
              <a:t>Given advantages over traditional morbidity data sources, Syndromic Surveillance can also be used to predict the health impact of future events, and assess or compare risk.</a:t>
            </a:r>
          </a:p>
          <a:p>
            <a:pPr marL="1714500" lvl="2" indent="-571500"/>
            <a:r>
              <a:rPr lang="en-US" dirty="0"/>
              <a:t>Recognizing this, Kansas decided to incorporate </a:t>
            </a:r>
            <a:r>
              <a:rPr lang="en-US" dirty="0" err="1"/>
              <a:t>SyS</a:t>
            </a:r>
            <a:r>
              <a:rPr lang="en-US" dirty="0"/>
              <a:t> data into their most recent Jurisdictional Risk Assessment.</a:t>
            </a:r>
          </a:p>
          <a:p>
            <a:pPr marL="571500" indent="-571500">
              <a:buFont typeface="Arial" panose="020B0604020202020204" pitchFamily="34" charset="0"/>
              <a:buChar char="•"/>
            </a:pPr>
            <a:endParaRPr lang="en-US" dirty="0"/>
          </a:p>
          <a:p>
            <a:endParaRPr lang="en-US" dirty="0"/>
          </a:p>
          <a:p>
            <a:endParaRPr lang="en-US" dirty="0"/>
          </a:p>
        </p:txBody>
      </p:sp>
      <p:sp>
        <p:nvSpPr>
          <p:cNvPr id="3" name="Title 2">
            <a:extLst>
              <a:ext uri="{FF2B5EF4-FFF2-40B4-BE49-F238E27FC236}">
                <a16:creationId xmlns:a16="http://schemas.microsoft.com/office/drawing/2014/main" id="{08582950-C4D2-4B44-A71E-85AA150858A6}"/>
              </a:ext>
            </a:extLst>
          </p:cNvPr>
          <p:cNvSpPr>
            <a:spLocks noGrp="1"/>
          </p:cNvSpPr>
          <p:nvPr>
            <p:ph type="title"/>
          </p:nvPr>
        </p:nvSpPr>
        <p:spPr/>
        <p:txBody>
          <a:bodyPr/>
          <a:lstStyle/>
          <a:p>
            <a:r>
              <a:rPr lang="en-US" dirty="0"/>
              <a:t>Incorporating </a:t>
            </a:r>
            <a:r>
              <a:rPr lang="en-US" dirty="0" err="1"/>
              <a:t>SyS</a:t>
            </a:r>
            <a:r>
              <a:rPr lang="en-US" dirty="0"/>
              <a:t> into Emergency Preparedness &amp; Response</a:t>
            </a:r>
          </a:p>
        </p:txBody>
      </p:sp>
    </p:spTree>
    <p:extLst>
      <p:ext uri="{BB962C8B-B14F-4D97-AF65-F5344CB8AC3E}">
        <p14:creationId xmlns:p14="http://schemas.microsoft.com/office/powerpoint/2010/main" val="2126690349"/>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92FCC029-F30F-4BB1-9E16-A84464498738}"/>
              </a:ext>
            </a:extLst>
          </p:cNvPr>
          <p:cNvSpPr>
            <a:spLocks noGrp="1"/>
          </p:cNvSpPr>
          <p:nvPr>
            <p:ph type="body" sz="quarter" idx="10"/>
          </p:nvPr>
        </p:nvSpPr>
        <p:spPr/>
        <p:txBody>
          <a:bodyPr/>
          <a:lstStyle/>
          <a:p>
            <a:pPr marL="571500" indent="-571500">
              <a:buFont typeface="Arial" panose="020B0604020202020204" pitchFamily="34" charset="0"/>
              <a:buChar char="•"/>
            </a:pPr>
            <a:r>
              <a:rPr lang="en-US" sz="2800" dirty="0"/>
              <a:t>A Jurisdictional Risk Assessment is an important and underutilized tool in emergency preparedness and an integral part of the Public Health Emergency Preparedness cooperative agreement.</a:t>
            </a:r>
          </a:p>
          <a:p>
            <a:pPr marL="1257300" lvl="1" indent="-571500"/>
            <a:r>
              <a:rPr lang="en-US" dirty="0"/>
              <a:t>It ranks the potential hazards a specific jurisdiction faces by probability and potential impacts. This helps to prioritize resources and prepare more effectively.</a:t>
            </a:r>
          </a:p>
          <a:p>
            <a:pPr lvl="1" indent="0">
              <a:buNone/>
            </a:pPr>
            <a:endParaRPr lang="en-US" dirty="0"/>
          </a:p>
        </p:txBody>
      </p:sp>
      <p:sp>
        <p:nvSpPr>
          <p:cNvPr id="3" name="Title 2">
            <a:extLst>
              <a:ext uri="{FF2B5EF4-FFF2-40B4-BE49-F238E27FC236}">
                <a16:creationId xmlns:a16="http://schemas.microsoft.com/office/drawing/2014/main" id="{C5CE3EF0-4316-4BB7-878D-5DC982BA9EBD}"/>
              </a:ext>
            </a:extLst>
          </p:cNvPr>
          <p:cNvSpPr>
            <a:spLocks noGrp="1"/>
          </p:cNvSpPr>
          <p:nvPr>
            <p:ph type="title"/>
          </p:nvPr>
        </p:nvSpPr>
        <p:spPr/>
        <p:txBody>
          <a:bodyPr/>
          <a:lstStyle/>
          <a:p>
            <a:r>
              <a:rPr lang="en-US" dirty="0"/>
              <a:t>Incorporating </a:t>
            </a:r>
            <a:r>
              <a:rPr lang="en-US" dirty="0" err="1"/>
              <a:t>SyS</a:t>
            </a:r>
            <a:r>
              <a:rPr lang="en-US" dirty="0"/>
              <a:t> data into a Jurisdictional Risk Assessment:</a:t>
            </a:r>
          </a:p>
        </p:txBody>
      </p:sp>
      <p:pic>
        <p:nvPicPr>
          <p:cNvPr id="6" name="Picture 5">
            <a:extLst>
              <a:ext uri="{FF2B5EF4-FFF2-40B4-BE49-F238E27FC236}">
                <a16:creationId xmlns:a16="http://schemas.microsoft.com/office/drawing/2014/main" id="{6BA4058A-BB46-41D2-8C83-D80BC9A9BA29}"/>
              </a:ext>
            </a:extLst>
          </p:cNvPr>
          <p:cNvPicPr>
            <a:picLocks noChangeAspect="1"/>
          </p:cNvPicPr>
          <p:nvPr/>
        </p:nvPicPr>
        <p:blipFill>
          <a:blip r:embed="rId3"/>
          <a:stretch>
            <a:fillRect/>
          </a:stretch>
        </p:blipFill>
        <p:spPr>
          <a:xfrm>
            <a:off x="3864936" y="3932389"/>
            <a:ext cx="4229043" cy="2392211"/>
          </a:xfrm>
          <a:prstGeom prst="rect">
            <a:avLst/>
          </a:prstGeom>
        </p:spPr>
      </p:pic>
    </p:spTree>
    <p:extLst>
      <p:ext uri="{BB962C8B-B14F-4D97-AF65-F5344CB8AC3E}">
        <p14:creationId xmlns:p14="http://schemas.microsoft.com/office/powerpoint/2010/main" val="639811859"/>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5C4B139E-512F-4B96-AAE6-722DEEB0DBB0}"/>
              </a:ext>
            </a:extLst>
          </p:cNvPr>
          <p:cNvSpPr>
            <a:spLocks noGrp="1"/>
          </p:cNvSpPr>
          <p:nvPr>
            <p:ph type="body" sz="quarter" idx="10"/>
          </p:nvPr>
        </p:nvSpPr>
        <p:spPr/>
        <p:txBody>
          <a:bodyPr/>
          <a:lstStyle/>
          <a:p>
            <a:pPr marL="571500" indent="-571500">
              <a:buFont typeface="Arial" panose="020B0604020202020204" pitchFamily="34" charset="0"/>
              <a:buChar char="•"/>
            </a:pPr>
            <a:r>
              <a:rPr lang="en-US" sz="2800" dirty="0"/>
              <a:t>There has been a push to make this analysis more evidence based – anecdotal assumptions about impact can be flawed.</a:t>
            </a:r>
          </a:p>
          <a:p>
            <a:pPr marL="1257300" lvl="1" indent="-571500"/>
            <a:r>
              <a:rPr lang="en-US" dirty="0"/>
              <a:t>Previous JRA’s in Kansas lacked detailed morbidity-related data.</a:t>
            </a:r>
          </a:p>
          <a:p>
            <a:pPr marL="1257300" lvl="1" indent="-571500"/>
            <a:r>
              <a:rPr lang="en-US" dirty="0"/>
              <a:t>Traditional data sources for morbidity had limited reliability.</a:t>
            </a:r>
          </a:p>
          <a:p>
            <a:pPr marL="571500" indent="-571500">
              <a:buFont typeface="Arial" panose="020B0604020202020204" pitchFamily="34" charset="0"/>
              <a:buChar char="•"/>
            </a:pPr>
            <a:r>
              <a:rPr lang="en-US" sz="2800" dirty="0"/>
              <a:t>To remedy this, </a:t>
            </a:r>
            <a:r>
              <a:rPr lang="en-US" sz="2800" dirty="0" err="1"/>
              <a:t>SyS</a:t>
            </a:r>
            <a:r>
              <a:rPr lang="en-US" sz="2800" dirty="0"/>
              <a:t> queries in Kansas were developed to capture injury and illness related our top 3 hazards- Tornadoes, Floods, and Winter Storms</a:t>
            </a:r>
          </a:p>
          <a:p>
            <a:pPr marL="1257300" lvl="1" indent="-571500"/>
            <a:r>
              <a:rPr lang="en-US" dirty="0"/>
              <a:t>Record-level data was reviewed for accuracy and categorized to describe the specific type of injury and illness related to each hazard in greater detail.</a:t>
            </a:r>
          </a:p>
          <a:p>
            <a:pPr marL="1257300" lvl="1" indent="-571500"/>
            <a:r>
              <a:rPr lang="en-US" dirty="0" err="1"/>
              <a:t>SyS</a:t>
            </a:r>
            <a:r>
              <a:rPr lang="en-US" dirty="0"/>
              <a:t> free-text queries were compared to diagnosis based queries.</a:t>
            </a:r>
          </a:p>
          <a:p>
            <a:pPr marL="1257300" lvl="1" indent="-571500"/>
            <a:endParaRPr lang="en-US" dirty="0"/>
          </a:p>
          <a:p>
            <a:endParaRPr lang="en-US" dirty="0"/>
          </a:p>
        </p:txBody>
      </p:sp>
      <p:sp>
        <p:nvSpPr>
          <p:cNvPr id="3" name="Title 2">
            <a:extLst>
              <a:ext uri="{FF2B5EF4-FFF2-40B4-BE49-F238E27FC236}">
                <a16:creationId xmlns:a16="http://schemas.microsoft.com/office/drawing/2014/main" id="{A3312764-8F6B-4056-BC15-0596AB982ECF}"/>
              </a:ext>
            </a:extLst>
          </p:cNvPr>
          <p:cNvSpPr>
            <a:spLocks noGrp="1"/>
          </p:cNvSpPr>
          <p:nvPr>
            <p:ph type="title"/>
          </p:nvPr>
        </p:nvSpPr>
        <p:spPr/>
        <p:txBody>
          <a:bodyPr/>
          <a:lstStyle/>
          <a:p>
            <a:r>
              <a:rPr lang="en-US" dirty="0"/>
              <a:t>Jurisdictional Risk Assessment: Background &amp; Methods</a:t>
            </a:r>
          </a:p>
        </p:txBody>
      </p:sp>
    </p:spTree>
    <p:extLst>
      <p:ext uri="{BB962C8B-B14F-4D97-AF65-F5344CB8AC3E}">
        <p14:creationId xmlns:p14="http://schemas.microsoft.com/office/powerpoint/2010/main" val="797678436"/>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2677AF88-386E-458D-BAC6-6D573C07FA8C}"/>
              </a:ext>
            </a:extLst>
          </p:cNvPr>
          <p:cNvPicPr>
            <a:picLocks noChangeAspect="1"/>
          </p:cNvPicPr>
          <p:nvPr/>
        </p:nvPicPr>
        <p:blipFill>
          <a:blip r:embed="rId3"/>
          <a:stretch>
            <a:fillRect/>
          </a:stretch>
        </p:blipFill>
        <p:spPr>
          <a:xfrm>
            <a:off x="5257050" y="2917250"/>
            <a:ext cx="1677900" cy="1023500"/>
          </a:xfrm>
          <a:prstGeom prst="rect">
            <a:avLst/>
          </a:prstGeom>
        </p:spPr>
      </p:pic>
      <p:pic>
        <p:nvPicPr>
          <p:cNvPr id="5" name="Picture 4">
            <a:extLst>
              <a:ext uri="{FF2B5EF4-FFF2-40B4-BE49-F238E27FC236}">
                <a16:creationId xmlns:a16="http://schemas.microsoft.com/office/drawing/2014/main" id="{1DF62245-ED01-4C85-B36F-2443E41210EA}"/>
              </a:ext>
            </a:extLst>
          </p:cNvPr>
          <p:cNvPicPr>
            <a:picLocks noChangeAspect="1"/>
          </p:cNvPicPr>
          <p:nvPr/>
        </p:nvPicPr>
        <p:blipFill>
          <a:blip r:embed="rId3"/>
          <a:stretch>
            <a:fillRect/>
          </a:stretch>
        </p:blipFill>
        <p:spPr>
          <a:xfrm>
            <a:off x="5257050" y="2917250"/>
            <a:ext cx="1677900" cy="1023500"/>
          </a:xfrm>
          <a:prstGeom prst="rect">
            <a:avLst/>
          </a:prstGeom>
        </p:spPr>
      </p:pic>
      <p:pic>
        <p:nvPicPr>
          <p:cNvPr id="6" name="Picture 5">
            <a:extLst>
              <a:ext uri="{FF2B5EF4-FFF2-40B4-BE49-F238E27FC236}">
                <a16:creationId xmlns:a16="http://schemas.microsoft.com/office/drawing/2014/main" id="{69A33CB8-F4F3-4B5F-9C02-F7CB82C502D7}"/>
              </a:ext>
            </a:extLst>
          </p:cNvPr>
          <p:cNvPicPr>
            <a:picLocks noChangeAspect="1"/>
          </p:cNvPicPr>
          <p:nvPr/>
        </p:nvPicPr>
        <p:blipFill>
          <a:blip r:embed="rId4"/>
          <a:stretch>
            <a:fillRect/>
          </a:stretch>
        </p:blipFill>
        <p:spPr>
          <a:xfrm>
            <a:off x="5257050" y="2943950"/>
            <a:ext cx="1677900" cy="970100"/>
          </a:xfrm>
          <a:prstGeom prst="rect">
            <a:avLst/>
          </a:prstGeom>
        </p:spPr>
      </p:pic>
      <p:sp>
        <p:nvSpPr>
          <p:cNvPr id="2" name="Text Placeholder 1">
            <a:extLst>
              <a:ext uri="{FF2B5EF4-FFF2-40B4-BE49-F238E27FC236}">
                <a16:creationId xmlns:a16="http://schemas.microsoft.com/office/drawing/2014/main" id="{CD437896-F0C2-4286-BEE1-DE57A616072D}"/>
              </a:ext>
            </a:extLst>
          </p:cNvPr>
          <p:cNvSpPr>
            <a:spLocks noGrp="1"/>
          </p:cNvSpPr>
          <p:nvPr>
            <p:ph type="body" sz="quarter" idx="10"/>
          </p:nvPr>
        </p:nvSpPr>
        <p:spPr/>
        <p:txBody>
          <a:bodyPr/>
          <a:lstStyle/>
          <a:p>
            <a:endParaRPr lang="en-US" sz="1200" b="0" dirty="0">
              <a:solidFill>
                <a:srgbClr val="000000"/>
              </a:solidFill>
              <a:latin typeface="Symbol" panose="05050102010706020507" pitchFamily="18" charset="2"/>
            </a:endParaRPr>
          </a:p>
          <a:p>
            <a:r>
              <a:rPr lang="en-US" sz="3200" b="0" dirty="0">
                <a:solidFill>
                  <a:srgbClr val="000000"/>
                </a:solidFill>
                <a:latin typeface="Calibri" panose="020F0502020204030204" pitchFamily="34" charset="0"/>
              </a:rPr>
              <a:t>Diagnosis Code alone captured </a:t>
            </a:r>
            <a:r>
              <a:rPr lang="en-US" sz="3200" b="0" i="1" dirty="0">
                <a:solidFill>
                  <a:srgbClr val="000000"/>
                </a:solidFill>
                <a:latin typeface="Calibri" panose="020F0502020204030204" pitchFamily="34" charset="0"/>
              </a:rPr>
              <a:t>less than 10% </a:t>
            </a:r>
            <a:r>
              <a:rPr lang="en-US" sz="3200" b="0" dirty="0">
                <a:solidFill>
                  <a:srgbClr val="000000"/>
                </a:solidFill>
                <a:latin typeface="Calibri" panose="020F0502020204030204" pitchFamily="34" charset="0"/>
              </a:rPr>
              <a:t>of total Medical Impacts detected in ESSENCE. Analysis showed that winter weather had the greatest impact on the healthcare system.</a:t>
            </a:r>
          </a:p>
          <a:p>
            <a:endParaRPr lang="en-US" dirty="0"/>
          </a:p>
        </p:txBody>
      </p:sp>
      <p:sp>
        <p:nvSpPr>
          <p:cNvPr id="3" name="Title 2">
            <a:extLst>
              <a:ext uri="{FF2B5EF4-FFF2-40B4-BE49-F238E27FC236}">
                <a16:creationId xmlns:a16="http://schemas.microsoft.com/office/drawing/2014/main" id="{AFB3535A-CFF2-4527-897E-AEEB9E55E2DB}"/>
              </a:ext>
            </a:extLst>
          </p:cNvPr>
          <p:cNvSpPr>
            <a:spLocks noGrp="1"/>
          </p:cNvSpPr>
          <p:nvPr>
            <p:ph type="title"/>
          </p:nvPr>
        </p:nvSpPr>
        <p:spPr/>
        <p:txBody>
          <a:bodyPr/>
          <a:lstStyle/>
          <a:p>
            <a:r>
              <a:rPr lang="en-US" dirty="0"/>
              <a:t>Incorporating </a:t>
            </a:r>
            <a:r>
              <a:rPr lang="en-US" dirty="0" err="1"/>
              <a:t>SyS</a:t>
            </a:r>
            <a:r>
              <a:rPr lang="en-US" dirty="0"/>
              <a:t> data into a Jurisdictional Risk Assessment:</a:t>
            </a:r>
          </a:p>
        </p:txBody>
      </p:sp>
      <p:sp>
        <p:nvSpPr>
          <p:cNvPr id="7" name="Rectangle 6">
            <a:extLst>
              <a:ext uri="{FF2B5EF4-FFF2-40B4-BE49-F238E27FC236}">
                <a16:creationId xmlns:a16="http://schemas.microsoft.com/office/drawing/2014/main" id="{9D722D4F-88B4-4ACD-8C7E-00FBC77EA635}"/>
              </a:ext>
            </a:extLst>
          </p:cNvPr>
          <p:cNvSpPr/>
          <p:nvPr/>
        </p:nvSpPr>
        <p:spPr>
          <a:xfrm>
            <a:off x="5078028" y="2648767"/>
            <a:ext cx="2823099" cy="1553593"/>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graphicFrame>
        <p:nvGraphicFramePr>
          <p:cNvPr id="8" name="Table 7">
            <a:extLst>
              <a:ext uri="{FF2B5EF4-FFF2-40B4-BE49-F238E27FC236}">
                <a16:creationId xmlns:a16="http://schemas.microsoft.com/office/drawing/2014/main" id="{CDBA47A7-BB1E-4A9E-9655-8FC75D0F05AA}"/>
              </a:ext>
            </a:extLst>
          </p:cNvPr>
          <p:cNvGraphicFramePr>
            <a:graphicFrameLocks noGrp="1"/>
          </p:cNvGraphicFramePr>
          <p:nvPr>
            <p:extLst>
              <p:ext uri="{D42A27DB-BD31-4B8C-83A1-F6EECF244321}">
                <p14:modId xmlns:p14="http://schemas.microsoft.com/office/powerpoint/2010/main" val="2184890470"/>
              </p:ext>
            </p:extLst>
          </p:nvPr>
        </p:nvGraphicFramePr>
        <p:xfrm>
          <a:off x="1602758" y="3425563"/>
          <a:ext cx="8720152" cy="2648505"/>
        </p:xfrm>
        <a:graphic>
          <a:graphicData uri="http://schemas.openxmlformats.org/drawingml/2006/table">
            <a:tbl>
              <a:tblPr firstRow="1" bandRow="1">
                <a:tableStyleId>{74C1A8A3-306A-4EB7-A6B1-4F7E0EB9C5D6}</a:tableStyleId>
              </a:tblPr>
              <a:tblGrid>
                <a:gridCol w="2180038">
                  <a:extLst>
                    <a:ext uri="{9D8B030D-6E8A-4147-A177-3AD203B41FA5}">
                      <a16:colId xmlns:a16="http://schemas.microsoft.com/office/drawing/2014/main" val="2868216525"/>
                    </a:ext>
                  </a:extLst>
                </a:gridCol>
                <a:gridCol w="2180038">
                  <a:extLst>
                    <a:ext uri="{9D8B030D-6E8A-4147-A177-3AD203B41FA5}">
                      <a16:colId xmlns:a16="http://schemas.microsoft.com/office/drawing/2014/main" val="2005821131"/>
                    </a:ext>
                  </a:extLst>
                </a:gridCol>
                <a:gridCol w="2180038">
                  <a:extLst>
                    <a:ext uri="{9D8B030D-6E8A-4147-A177-3AD203B41FA5}">
                      <a16:colId xmlns:a16="http://schemas.microsoft.com/office/drawing/2014/main" val="3236643539"/>
                    </a:ext>
                  </a:extLst>
                </a:gridCol>
                <a:gridCol w="2180038">
                  <a:extLst>
                    <a:ext uri="{9D8B030D-6E8A-4147-A177-3AD203B41FA5}">
                      <a16:colId xmlns:a16="http://schemas.microsoft.com/office/drawing/2014/main" val="3886049321"/>
                    </a:ext>
                  </a:extLst>
                </a:gridCol>
              </a:tblGrid>
              <a:tr h="802885">
                <a:tc>
                  <a:txBody>
                    <a:bodyPr/>
                    <a:lstStyle/>
                    <a:p>
                      <a:endParaRPr lang="en-US" dirty="0"/>
                    </a:p>
                  </a:txBody>
                  <a:tcPr/>
                </a:tc>
                <a:tc>
                  <a:txBody>
                    <a:bodyPr/>
                    <a:lstStyle/>
                    <a:p>
                      <a:r>
                        <a:rPr lang="en-US" dirty="0"/>
                        <a:t>Diagnosis Code Alone:</a:t>
                      </a:r>
                    </a:p>
                  </a:txBody>
                  <a:tcPr/>
                </a:tc>
                <a:tc>
                  <a:txBody>
                    <a:bodyPr/>
                    <a:lstStyle/>
                    <a:p>
                      <a:r>
                        <a:rPr lang="en-US" dirty="0"/>
                        <a:t>Free Text Query: Direct Injuries</a:t>
                      </a:r>
                    </a:p>
                  </a:txBody>
                  <a:tcPr/>
                </a:tc>
                <a:tc>
                  <a:txBody>
                    <a:bodyPr/>
                    <a:lstStyle/>
                    <a:p>
                      <a:r>
                        <a:rPr lang="en-US" dirty="0"/>
                        <a:t>Free Text Query:</a:t>
                      </a:r>
                    </a:p>
                    <a:p>
                      <a:r>
                        <a:rPr lang="en-US" dirty="0"/>
                        <a:t>Indirect Injuries</a:t>
                      </a:r>
                    </a:p>
                  </a:txBody>
                  <a:tcPr/>
                </a:tc>
                <a:extLst>
                  <a:ext uri="{0D108BD9-81ED-4DB2-BD59-A6C34878D82A}">
                    <a16:rowId xmlns:a16="http://schemas.microsoft.com/office/drawing/2014/main" val="798366591"/>
                  </a:ext>
                </a:extLst>
              </a:tr>
              <a:tr h="461405">
                <a:tc>
                  <a:txBody>
                    <a:bodyPr/>
                    <a:lstStyle/>
                    <a:p>
                      <a:r>
                        <a:rPr lang="en-US" dirty="0"/>
                        <a:t>Tornadoes</a:t>
                      </a:r>
                    </a:p>
                  </a:txBody>
                  <a:tcPr/>
                </a:tc>
                <a:tc>
                  <a:txBody>
                    <a:bodyPr/>
                    <a:lstStyle/>
                    <a:p>
                      <a:pPr algn="ctr"/>
                      <a:r>
                        <a:rPr lang="en-US" dirty="0"/>
                        <a:t>12</a:t>
                      </a:r>
                    </a:p>
                  </a:txBody>
                  <a:tcPr/>
                </a:tc>
                <a:tc>
                  <a:txBody>
                    <a:bodyPr/>
                    <a:lstStyle/>
                    <a:p>
                      <a:pPr algn="ctr"/>
                      <a:r>
                        <a:rPr lang="en-US" dirty="0"/>
                        <a:t>15</a:t>
                      </a:r>
                    </a:p>
                  </a:txBody>
                  <a:tcPr/>
                </a:tc>
                <a:tc>
                  <a:txBody>
                    <a:bodyPr/>
                    <a:lstStyle/>
                    <a:p>
                      <a:pPr algn="ctr"/>
                      <a:r>
                        <a:rPr lang="en-US" dirty="0"/>
                        <a:t>23</a:t>
                      </a:r>
                    </a:p>
                  </a:txBody>
                  <a:tcPr/>
                </a:tc>
                <a:extLst>
                  <a:ext uri="{0D108BD9-81ED-4DB2-BD59-A6C34878D82A}">
                    <a16:rowId xmlns:a16="http://schemas.microsoft.com/office/drawing/2014/main" val="1623921376"/>
                  </a:ext>
                </a:extLst>
              </a:tr>
              <a:tr h="461405">
                <a:tc>
                  <a:txBody>
                    <a:bodyPr/>
                    <a:lstStyle/>
                    <a:p>
                      <a:r>
                        <a:rPr lang="en-US" dirty="0"/>
                        <a:t>Thunderstorms</a:t>
                      </a:r>
                    </a:p>
                  </a:txBody>
                  <a:tcPr/>
                </a:tc>
                <a:tc>
                  <a:txBody>
                    <a:bodyPr/>
                    <a:lstStyle/>
                    <a:p>
                      <a:pPr algn="ctr"/>
                      <a:r>
                        <a:rPr lang="en-US" dirty="0"/>
                        <a:t>23</a:t>
                      </a:r>
                    </a:p>
                  </a:txBody>
                  <a:tcPr/>
                </a:tc>
                <a:tc>
                  <a:txBody>
                    <a:bodyPr/>
                    <a:lstStyle/>
                    <a:p>
                      <a:pPr algn="ctr"/>
                      <a:r>
                        <a:rPr lang="en-US" dirty="0"/>
                        <a:t>50</a:t>
                      </a:r>
                    </a:p>
                  </a:txBody>
                  <a:tcPr/>
                </a:tc>
                <a:tc>
                  <a:txBody>
                    <a:bodyPr/>
                    <a:lstStyle/>
                    <a:p>
                      <a:pPr algn="ctr"/>
                      <a:r>
                        <a:rPr lang="en-US" dirty="0"/>
                        <a:t>30</a:t>
                      </a:r>
                    </a:p>
                  </a:txBody>
                  <a:tcPr/>
                </a:tc>
                <a:extLst>
                  <a:ext uri="{0D108BD9-81ED-4DB2-BD59-A6C34878D82A}">
                    <a16:rowId xmlns:a16="http://schemas.microsoft.com/office/drawing/2014/main" val="7074000"/>
                  </a:ext>
                </a:extLst>
              </a:tr>
              <a:tr h="461405">
                <a:tc>
                  <a:txBody>
                    <a:bodyPr/>
                    <a:lstStyle/>
                    <a:p>
                      <a:r>
                        <a:rPr lang="en-US" dirty="0"/>
                        <a:t>Floods</a:t>
                      </a:r>
                    </a:p>
                  </a:txBody>
                  <a:tcPr/>
                </a:tc>
                <a:tc>
                  <a:txBody>
                    <a:bodyPr/>
                    <a:lstStyle/>
                    <a:p>
                      <a:pPr algn="ctr"/>
                      <a:r>
                        <a:rPr lang="en-US" dirty="0"/>
                        <a:t>4</a:t>
                      </a:r>
                    </a:p>
                  </a:txBody>
                  <a:tcPr/>
                </a:tc>
                <a:tc>
                  <a:txBody>
                    <a:bodyPr/>
                    <a:lstStyle/>
                    <a:p>
                      <a:pPr algn="ctr"/>
                      <a:r>
                        <a:rPr lang="en-US" dirty="0"/>
                        <a:t>9</a:t>
                      </a:r>
                    </a:p>
                  </a:txBody>
                  <a:tcPr/>
                </a:tc>
                <a:tc>
                  <a:txBody>
                    <a:bodyPr/>
                    <a:lstStyle/>
                    <a:p>
                      <a:pPr algn="ctr"/>
                      <a:r>
                        <a:rPr lang="en-US" dirty="0"/>
                        <a:t>29</a:t>
                      </a:r>
                    </a:p>
                  </a:txBody>
                  <a:tcPr/>
                </a:tc>
                <a:extLst>
                  <a:ext uri="{0D108BD9-81ED-4DB2-BD59-A6C34878D82A}">
                    <a16:rowId xmlns:a16="http://schemas.microsoft.com/office/drawing/2014/main" val="908128100"/>
                  </a:ext>
                </a:extLst>
              </a:tr>
              <a:tr h="461405">
                <a:tc>
                  <a:txBody>
                    <a:bodyPr/>
                    <a:lstStyle/>
                    <a:p>
                      <a:r>
                        <a:rPr lang="en-US" dirty="0"/>
                        <a:t>Winter Weather</a:t>
                      </a:r>
                    </a:p>
                  </a:txBody>
                  <a:tcPr/>
                </a:tc>
                <a:tc>
                  <a:txBody>
                    <a:bodyPr/>
                    <a:lstStyle/>
                    <a:p>
                      <a:pPr algn="ctr"/>
                      <a:r>
                        <a:rPr lang="en-US" dirty="0"/>
                        <a:t>0</a:t>
                      </a:r>
                    </a:p>
                  </a:txBody>
                  <a:tcPr/>
                </a:tc>
                <a:tc>
                  <a:txBody>
                    <a:bodyPr/>
                    <a:lstStyle/>
                    <a:p>
                      <a:pPr algn="ctr"/>
                      <a:r>
                        <a:rPr lang="en-US" dirty="0"/>
                        <a:t>0</a:t>
                      </a:r>
                    </a:p>
                  </a:txBody>
                  <a:tcPr/>
                </a:tc>
                <a:tc>
                  <a:txBody>
                    <a:bodyPr/>
                    <a:lstStyle/>
                    <a:p>
                      <a:pPr algn="ctr"/>
                      <a:r>
                        <a:rPr lang="en-US" dirty="0"/>
                        <a:t>752</a:t>
                      </a:r>
                    </a:p>
                  </a:txBody>
                  <a:tcPr/>
                </a:tc>
                <a:extLst>
                  <a:ext uri="{0D108BD9-81ED-4DB2-BD59-A6C34878D82A}">
                    <a16:rowId xmlns:a16="http://schemas.microsoft.com/office/drawing/2014/main" val="4092678561"/>
                  </a:ext>
                </a:extLst>
              </a:tr>
            </a:tbl>
          </a:graphicData>
        </a:graphic>
      </p:graphicFrame>
      <p:sp>
        <p:nvSpPr>
          <p:cNvPr id="9" name="TextBox 8">
            <a:extLst>
              <a:ext uri="{FF2B5EF4-FFF2-40B4-BE49-F238E27FC236}">
                <a16:creationId xmlns:a16="http://schemas.microsoft.com/office/drawing/2014/main" id="{82A7AD91-12DA-468C-B515-5425D59AC42A}"/>
              </a:ext>
            </a:extLst>
          </p:cNvPr>
          <p:cNvSpPr txBox="1"/>
          <p:nvPr/>
        </p:nvSpPr>
        <p:spPr>
          <a:xfrm>
            <a:off x="4483224" y="3029531"/>
            <a:ext cx="5442011" cy="369332"/>
          </a:xfrm>
          <a:prstGeom prst="rect">
            <a:avLst/>
          </a:prstGeom>
          <a:noFill/>
        </p:spPr>
        <p:txBody>
          <a:bodyPr wrap="square" rtlCol="0">
            <a:spAutoFit/>
          </a:bodyPr>
          <a:lstStyle/>
          <a:p>
            <a:r>
              <a:rPr lang="en-US" b="1" dirty="0">
                <a:solidFill>
                  <a:srgbClr val="2F5597"/>
                </a:solidFill>
              </a:rPr>
              <a:t>KS Syndromic Data : 2016-2019</a:t>
            </a:r>
          </a:p>
        </p:txBody>
      </p:sp>
    </p:spTree>
    <p:extLst>
      <p:ext uri="{BB962C8B-B14F-4D97-AF65-F5344CB8AC3E}">
        <p14:creationId xmlns:p14="http://schemas.microsoft.com/office/powerpoint/2010/main" val="336833189"/>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B3357BB6-0695-459E-A383-CD296D3AEFE0}"/>
              </a:ext>
            </a:extLst>
          </p:cNvPr>
          <p:cNvSpPr>
            <a:spLocks noGrp="1"/>
          </p:cNvSpPr>
          <p:nvPr>
            <p:ph type="body" sz="quarter" idx="10"/>
          </p:nvPr>
        </p:nvSpPr>
        <p:spPr/>
        <p:txBody>
          <a:bodyPr/>
          <a:lstStyle/>
          <a:p>
            <a:pPr marL="457200" indent="-457200">
              <a:buFont typeface="Arial" panose="020B0604020202020204" pitchFamily="34" charset="0"/>
              <a:buChar char="•"/>
            </a:pPr>
            <a:r>
              <a:rPr lang="en-US" sz="2800" b="0" dirty="0"/>
              <a:t>Important detail captured in the free-text allowed us to understand the specific hazards associated with each type of severe weather:</a:t>
            </a:r>
          </a:p>
          <a:p>
            <a:r>
              <a:rPr lang="en-US" sz="2400" b="0" dirty="0"/>
              <a:t>Tornadoes &amp; Thunderstorms 	</a:t>
            </a:r>
          </a:p>
          <a:p>
            <a:r>
              <a:rPr lang="en-US" sz="2400" dirty="0"/>
              <a:t>36 </a:t>
            </a:r>
            <a:r>
              <a:rPr lang="en-US" sz="2400" b="0" dirty="0"/>
              <a:t>	</a:t>
            </a:r>
            <a:r>
              <a:rPr lang="en-US" sz="2400" dirty="0"/>
              <a:t>Lightning strikes </a:t>
            </a:r>
            <a:r>
              <a:rPr lang="en-US" sz="2400" b="0" dirty="0"/>
              <a:t>	</a:t>
            </a:r>
          </a:p>
          <a:p>
            <a:r>
              <a:rPr lang="en-US" sz="2400" dirty="0"/>
              <a:t>20 </a:t>
            </a:r>
            <a:r>
              <a:rPr lang="en-US" sz="2400" b="0" dirty="0"/>
              <a:t>	</a:t>
            </a:r>
            <a:r>
              <a:rPr lang="en-US" sz="2400" dirty="0"/>
              <a:t>Direct storm injuries </a:t>
            </a:r>
            <a:r>
              <a:rPr lang="en-US" sz="2400" b="0" dirty="0"/>
              <a:t>	</a:t>
            </a:r>
          </a:p>
          <a:p>
            <a:r>
              <a:rPr lang="en-US" sz="2400" dirty="0"/>
              <a:t>18 </a:t>
            </a:r>
            <a:r>
              <a:rPr lang="en-US" sz="2400" b="0" dirty="0"/>
              <a:t>	</a:t>
            </a:r>
            <a:r>
              <a:rPr lang="en-US" sz="2400" dirty="0"/>
              <a:t>Mental health or anxiety </a:t>
            </a:r>
            <a:r>
              <a:rPr lang="en-US" sz="2400" b="0" dirty="0"/>
              <a:t>	</a:t>
            </a:r>
          </a:p>
          <a:p>
            <a:r>
              <a:rPr lang="en-US" sz="2400" dirty="0"/>
              <a:t>9 </a:t>
            </a:r>
            <a:r>
              <a:rPr lang="en-US" sz="2400" b="0" dirty="0"/>
              <a:t>	</a:t>
            </a:r>
            <a:r>
              <a:rPr lang="en-US" sz="2400" dirty="0"/>
              <a:t>Storm prep or debris cleanup injuries </a:t>
            </a:r>
            <a:r>
              <a:rPr lang="en-US" sz="2400" b="0" dirty="0"/>
              <a:t>	</a:t>
            </a:r>
          </a:p>
          <a:p>
            <a:r>
              <a:rPr lang="en-US" sz="2400" dirty="0"/>
              <a:t>8 </a:t>
            </a:r>
            <a:r>
              <a:rPr lang="en-US" sz="2400" b="0" dirty="0"/>
              <a:t>	</a:t>
            </a:r>
            <a:r>
              <a:rPr lang="en-US" sz="2400" dirty="0"/>
              <a:t>Hail Injuries </a:t>
            </a:r>
            <a:r>
              <a:rPr lang="en-US" sz="2400" b="0" dirty="0"/>
              <a:t>	</a:t>
            </a:r>
          </a:p>
          <a:p>
            <a:r>
              <a:rPr lang="en-US" sz="2400" dirty="0"/>
              <a:t>7 </a:t>
            </a:r>
            <a:r>
              <a:rPr lang="en-US" sz="2400" b="0" dirty="0"/>
              <a:t>	</a:t>
            </a:r>
            <a:r>
              <a:rPr lang="en-US" sz="2400" dirty="0"/>
              <a:t>Injuries while seeking shelter </a:t>
            </a:r>
            <a:r>
              <a:rPr lang="en-US" sz="2400" b="0" dirty="0"/>
              <a:t>	</a:t>
            </a:r>
          </a:p>
          <a:p>
            <a:r>
              <a:rPr lang="en-US" sz="2400" dirty="0"/>
              <a:t>6 </a:t>
            </a:r>
            <a:r>
              <a:rPr lang="en-US" sz="2400" b="0" dirty="0"/>
              <a:t>	</a:t>
            </a:r>
            <a:r>
              <a:rPr lang="en-US" sz="2400" dirty="0"/>
              <a:t>Migraines </a:t>
            </a:r>
            <a:r>
              <a:rPr lang="en-US" sz="2400" b="0" dirty="0"/>
              <a:t>	</a:t>
            </a:r>
          </a:p>
          <a:p>
            <a:r>
              <a:rPr lang="en-US" sz="2400" dirty="0"/>
              <a:t>5 </a:t>
            </a:r>
            <a:r>
              <a:rPr lang="en-US" sz="2400" b="0" dirty="0"/>
              <a:t>	</a:t>
            </a:r>
            <a:r>
              <a:rPr lang="en-US" sz="2400" dirty="0"/>
              <a:t>CO poisoning due to power outage </a:t>
            </a:r>
            <a:r>
              <a:rPr lang="en-US" sz="2400" b="0" dirty="0"/>
              <a:t>	</a:t>
            </a:r>
          </a:p>
          <a:p>
            <a:pPr marL="457200" indent="-457200">
              <a:buFont typeface="Arial" panose="020B0604020202020204" pitchFamily="34" charset="0"/>
              <a:buChar char="•"/>
            </a:pPr>
            <a:endParaRPr lang="en-US" sz="2800" b="0" dirty="0"/>
          </a:p>
        </p:txBody>
      </p:sp>
      <p:sp>
        <p:nvSpPr>
          <p:cNvPr id="3" name="Title 2">
            <a:extLst>
              <a:ext uri="{FF2B5EF4-FFF2-40B4-BE49-F238E27FC236}">
                <a16:creationId xmlns:a16="http://schemas.microsoft.com/office/drawing/2014/main" id="{49ADEBBA-1B48-4EF8-AB40-505F06B60D99}"/>
              </a:ext>
            </a:extLst>
          </p:cNvPr>
          <p:cNvSpPr>
            <a:spLocks noGrp="1"/>
          </p:cNvSpPr>
          <p:nvPr>
            <p:ph type="title"/>
          </p:nvPr>
        </p:nvSpPr>
        <p:spPr/>
        <p:txBody>
          <a:bodyPr/>
          <a:lstStyle/>
          <a:p>
            <a:r>
              <a:rPr lang="en-US" dirty="0"/>
              <a:t>Additional Details for the JRA</a:t>
            </a:r>
          </a:p>
        </p:txBody>
      </p:sp>
      <p:pic>
        <p:nvPicPr>
          <p:cNvPr id="4" name="Picture 3">
            <a:extLst>
              <a:ext uri="{FF2B5EF4-FFF2-40B4-BE49-F238E27FC236}">
                <a16:creationId xmlns:a16="http://schemas.microsoft.com/office/drawing/2014/main" id="{492EC57B-36EE-4A4D-BB68-454FE3EA41B6}"/>
              </a:ext>
            </a:extLst>
          </p:cNvPr>
          <p:cNvPicPr>
            <a:picLocks noChangeAspect="1"/>
          </p:cNvPicPr>
          <p:nvPr/>
        </p:nvPicPr>
        <p:blipFill>
          <a:blip r:embed="rId3"/>
          <a:stretch>
            <a:fillRect/>
          </a:stretch>
        </p:blipFill>
        <p:spPr>
          <a:xfrm>
            <a:off x="7301005" y="2078345"/>
            <a:ext cx="2028825" cy="2257425"/>
          </a:xfrm>
          <a:prstGeom prst="rect">
            <a:avLst/>
          </a:prstGeom>
        </p:spPr>
      </p:pic>
      <p:pic>
        <p:nvPicPr>
          <p:cNvPr id="6" name="Picture 5">
            <a:extLst>
              <a:ext uri="{FF2B5EF4-FFF2-40B4-BE49-F238E27FC236}">
                <a16:creationId xmlns:a16="http://schemas.microsoft.com/office/drawing/2014/main" id="{BD912EC3-C030-4DF8-96C2-A83CC555132E}"/>
              </a:ext>
            </a:extLst>
          </p:cNvPr>
          <p:cNvPicPr>
            <a:picLocks noChangeAspect="1"/>
          </p:cNvPicPr>
          <p:nvPr/>
        </p:nvPicPr>
        <p:blipFill>
          <a:blip r:embed="rId4"/>
          <a:stretch>
            <a:fillRect/>
          </a:stretch>
        </p:blipFill>
        <p:spPr>
          <a:xfrm>
            <a:off x="9954217" y="3771215"/>
            <a:ext cx="1932984" cy="2553385"/>
          </a:xfrm>
          <a:prstGeom prst="rect">
            <a:avLst/>
          </a:prstGeom>
        </p:spPr>
      </p:pic>
    </p:spTree>
    <p:extLst>
      <p:ext uri="{BB962C8B-B14F-4D97-AF65-F5344CB8AC3E}">
        <p14:creationId xmlns:p14="http://schemas.microsoft.com/office/powerpoint/2010/main" val="2493302822"/>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4BC1ACC9-0CD6-46DC-AA84-BC07C5490305}"/>
              </a:ext>
            </a:extLst>
          </p:cNvPr>
          <p:cNvSpPr>
            <a:spLocks noGrp="1"/>
          </p:cNvSpPr>
          <p:nvPr>
            <p:ph type="body" sz="quarter" idx="10"/>
          </p:nvPr>
        </p:nvSpPr>
        <p:spPr>
          <a:xfrm>
            <a:off x="266701" y="1066800"/>
            <a:ext cx="5397252" cy="5257800"/>
          </a:xfrm>
        </p:spPr>
        <p:txBody>
          <a:bodyPr/>
          <a:lstStyle/>
          <a:p>
            <a:r>
              <a:rPr lang="en-US" b="0" u="sng" dirty="0"/>
              <a:t>Flooding </a:t>
            </a:r>
            <a:r>
              <a:rPr lang="en-US" b="0" dirty="0"/>
              <a:t>	</a:t>
            </a:r>
          </a:p>
          <a:p>
            <a:r>
              <a:rPr lang="en-US" sz="2800" dirty="0"/>
              <a:t>9 </a:t>
            </a:r>
            <a:r>
              <a:rPr lang="en-US" sz="2800" b="0" dirty="0"/>
              <a:t>	</a:t>
            </a:r>
            <a:r>
              <a:rPr lang="en-US" sz="2800" dirty="0"/>
              <a:t>Mold concerns </a:t>
            </a:r>
            <a:r>
              <a:rPr lang="en-US" sz="2800" b="0" dirty="0"/>
              <a:t>	</a:t>
            </a:r>
          </a:p>
          <a:p>
            <a:r>
              <a:rPr lang="en-US" sz="2800" dirty="0"/>
              <a:t>7 </a:t>
            </a:r>
            <a:r>
              <a:rPr lang="en-US" sz="2800" b="0" dirty="0"/>
              <a:t>	</a:t>
            </a:r>
            <a:r>
              <a:rPr lang="en-US" sz="2800" dirty="0"/>
              <a:t>Injured in flood waters </a:t>
            </a:r>
          </a:p>
          <a:p>
            <a:r>
              <a:rPr lang="en-US" sz="2800" dirty="0"/>
              <a:t>(2 hypothermia) </a:t>
            </a:r>
            <a:r>
              <a:rPr lang="en-US" sz="2800" b="0" dirty="0"/>
              <a:t>	</a:t>
            </a:r>
          </a:p>
          <a:p>
            <a:r>
              <a:rPr lang="en-US" sz="2800" dirty="0"/>
              <a:t>5 </a:t>
            </a:r>
            <a:r>
              <a:rPr lang="en-US" sz="2800" b="0" dirty="0"/>
              <a:t>	</a:t>
            </a:r>
            <a:r>
              <a:rPr lang="en-US" sz="2800" dirty="0"/>
              <a:t>Cellulitis or rash (3 general illness) </a:t>
            </a:r>
            <a:r>
              <a:rPr lang="en-US" sz="2800" b="0" dirty="0"/>
              <a:t>	</a:t>
            </a:r>
          </a:p>
          <a:p>
            <a:r>
              <a:rPr lang="en-US" sz="2800" dirty="0"/>
              <a:t>5 </a:t>
            </a:r>
            <a:r>
              <a:rPr lang="en-US" sz="2800" b="0" dirty="0"/>
              <a:t>	</a:t>
            </a:r>
            <a:r>
              <a:rPr lang="en-US" sz="2800" dirty="0"/>
              <a:t>Mental health </a:t>
            </a:r>
            <a:r>
              <a:rPr lang="en-US" sz="2800" b="0" dirty="0"/>
              <a:t>	</a:t>
            </a:r>
          </a:p>
          <a:p>
            <a:r>
              <a:rPr lang="en-US" sz="2800" dirty="0"/>
              <a:t>5 </a:t>
            </a:r>
            <a:r>
              <a:rPr lang="en-US" sz="2800" b="0" dirty="0"/>
              <a:t>	</a:t>
            </a:r>
            <a:r>
              <a:rPr lang="en-US" sz="2800" dirty="0"/>
              <a:t>Cleanup </a:t>
            </a:r>
            <a:r>
              <a:rPr lang="en-US" sz="2800" b="0" dirty="0"/>
              <a:t>	</a:t>
            </a:r>
          </a:p>
          <a:p>
            <a:r>
              <a:rPr lang="en-US" sz="2800" dirty="0"/>
              <a:t>2 </a:t>
            </a:r>
            <a:r>
              <a:rPr lang="en-US" sz="2800" b="0" dirty="0"/>
              <a:t>	</a:t>
            </a:r>
            <a:r>
              <a:rPr lang="en-US" sz="2800" dirty="0"/>
              <a:t>Snake bites </a:t>
            </a:r>
            <a:r>
              <a:rPr lang="en-US" sz="2800" b="0" dirty="0"/>
              <a:t>	</a:t>
            </a:r>
          </a:p>
          <a:p>
            <a:endParaRPr lang="en-US" dirty="0"/>
          </a:p>
        </p:txBody>
      </p:sp>
      <p:sp>
        <p:nvSpPr>
          <p:cNvPr id="3" name="Title 2">
            <a:extLst>
              <a:ext uri="{FF2B5EF4-FFF2-40B4-BE49-F238E27FC236}">
                <a16:creationId xmlns:a16="http://schemas.microsoft.com/office/drawing/2014/main" id="{72A04BC4-AB21-401B-BF69-BF497C9A9C2C}"/>
              </a:ext>
            </a:extLst>
          </p:cNvPr>
          <p:cNvSpPr>
            <a:spLocks noGrp="1"/>
          </p:cNvSpPr>
          <p:nvPr>
            <p:ph type="title"/>
          </p:nvPr>
        </p:nvSpPr>
        <p:spPr/>
        <p:txBody>
          <a:bodyPr/>
          <a:lstStyle/>
          <a:p>
            <a:r>
              <a:rPr lang="en-US" dirty="0"/>
              <a:t>Additional Details for the JRA</a:t>
            </a:r>
          </a:p>
        </p:txBody>
      </p:sp>
      <p:sp>
        <p:nvSpPr>
          <p:cNvPr id="5" name="Text Placeholder 1">
            <a:extLst>
              <a:ext uri="{FF2B5EF4-FFF2-40B4-BE49-F238E27FC236}">
                <a16:creationId xmlns:a16="http://schemas.microsoft.com/office/drawing/2014/main" id="{98982753-0100-4525-9449-067CF5A09505}"/>
              </a:ext>
            </a:extLst>
          </p:cNvPr>
          <p:cNvSpPr txBox="1">
            <a:spLocks/>
          </p:cNvSpPr>
          <p:nvPr/>
        </p:nvSpPr>
        <p:spPr bwMode="auto">
          <a:xfrm>
            <a:off x="5923256" y="1219200"/>
            <a:ext cx="5397252" cy="5257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marL="0" indent="0" algn="l" rtl="0" eaLnBrk="1" fontAlgn="base" hangingPunct="1">
              <a:lnSpc>
                <a:spcPct val="90000"/>
              </a:lnSpc>
              <a:spcBef>
                <a:spcPts val="1000"/>
              </a:spcBef>
              <a:spcAft>
                <a:spcPct val="0"/>
              </a:spcAft>
              <a:buFont typeface="Arial" panose="020B0604020202020204" pitchFamily="34" charset="0"/>
              <a:buNone/>
              <a:defRPr sz="3600" b="1" kern="1200">
                <a:solidFill>
                  <a:srgbClr val="2F5597"/>
                </a:solidFill>
                <a:latin typeface="Arial" panose="020B0604020202020204" pitchFamily="34" charset="0"/>
                <a:ea typeface="+mn-ea"/>
                <a:cs typeface="Arial" panose="020B0604020202020204" pitchFamily="34" charset="0"/>
              </a:defRPr>
            </a:lvl1pPr>
            <a:lvl2pPr marL="685800" indent="-228600" algn="l" rtl="0" eaLnBrk="1" fontAlgn="base" hangingPunct="1">
              <a:lnSpc>
                <a:spcPct val="90000"/>
              </a:lnSpc>
              <a:spcBef>
                <a:spcPts val="500"/>
              </a:spcBef>
              <a:spcAft>
                <a:spcPct val="0"/>
              </a:spcAft>
              <a:buFont typeface="Arial" panose="020B0604020202020204" pitchFamily="34" charset="0"/>
              <a:buChar char="•"/>
              <a:defRPr sz="2800" kern="1200">
                <a:solidFill>
                  <a:schemeClr val="tx1"/>
                </a:solidFill>
                <a:latin typeface="Arial" panose="020B0604020202020204" pitchFamily="34" charset="0"/>
                <a:ea typeface="+mn-ea"/>
                <a:cs typeface="Arial" panose="020B0604020202020204" pitchFamily="34" charset="0"/>
              </a:defRPr>
            </a:lvl2pPr>
            <a:lvl3pPr marL="1143000" indent="-228600" algn="l" rtl="0" eaLnBrk="1" fontAlgn="base" hangingPunct="1">
              <a:lnSpc>
                <a:spcPct val="90000"/>
              </a:lnSpc>
              <a:spcBef>
                <a:spcPts val="500"/>
              </a:spcBef>
              <a:spcAft>
                <a:spcPct val="0"/>
              </a:spcAft>
              <a:buFont typeface="Arial" panose="020B0604020202020204" pitchFamily="34" charset="0"/>
              <a:buChar char="•"/>
              <a:defRPr sz="2400" kern="1200">
                <a:solidFill>
                  <a:schemeClr val="tx1"/>
                </a:solidFill>
                <a:latin typeface="Arial" panose="020B0604020202020204" pitchFamily="34" charset="0"/>
                <a:ea typeface="+mn-ea"/>
                <a:cs typeface="Arial" panose="020B0604020202020204" pitchFamily="34" charset="0"/>
              </a:defRPr>
            </a:lvl3pPr>
            <a:lvl4pPr marL="1600200" indent="-228600" algn="l" rtl="0" eaLnBrk="1" fontAlgn="base" hangingPunct="1">
              <a:lnSpc>
                <a:spcPct val="90000"/>
              </a:lnSpc>
              <a:spcBef>
                <a:spcPts val="500"/>
              </a:spcBef>
              <a:spcAft>
                <a:spcPct val="0"/>
              </a:spcAft>
              <a:buFont typeface="Arial" panose="020B0604020202020204" pitchFamily="34" charset="0"/>
              <a:buChar char="•"/>
              <a:defRPr sz="1800" kern="1200">
                <a:solidFill>
                  <a:schemeClr val="tx1"/>
                </a:solidFill>
                <a:latin typeface="Arial" panose="020B0604020202020204" pitchFamily="34" charset="0"/>
                <a:ea typeface="+mn-ea"/>
                <a:cs typeface="Arial" panose="020B0604020202020204" pitchFamily="34" charset="0"/>
              </a:defRPr>
            </a:lvl4pPr>
            <a:lvl5pPr marL="2057400" indent="-228600" algn="l" rtl="0" eaLnBrk="1" fontAlgn="base" hangingPunct="1">
              <a:lnSpc>
                <a:spcPct val="90000"/>
              </a:lnSpc>
              <a:spcBef>
                <a:spcPts val="500"/>
              </a:spcBef>
              <a:spcAft>
                <a:spcPct val="0"/>
              </a:spcAft>
              <a:buFont typeface="Arial" panose="020B0604020202020204" pitchFamily="34" charset="0"/>
              <a:buChar char="•"/>
              <a:defRPr sz="1800" kern="1200">
                <a:solidFill>
                  <a:schemeClr val="tx1"/>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b="0" u="sng" dirty="0"/>
              <a:t>Winter Weather </a:t>
            </a:r>
            <a:r>
              <a:rPr lang="en-US" b="0" dirty="0"/>
              <a:t>	</a:t>
            </a:r>
          </a:p>
          <a:p>
            <a:r>
              <a:rPr lang="en-US" sz="2400" dirty="0"/>
              <a:t>580 </a:t>
            </a:r>
            <a:r>
              <a:rPr lang="en-US" sz="2400" b="0" dirty="0"/>
              <a:t>	</a:t>
            </a:r>
            <a:r>
              <a:rPr lang="en-US" sz="2400" dirty="0"/>
              <a:t>Slips/falls </a:t>
            </a:r>
            <a:r>
              <a:rPr lang="en-US" sz="2400" b="0" dirty="0"/>
              <a:t>	</a:t>
            </a:r>
          </a:p>
          <a:p>
            <a:r>
              <a:rPr lang="en-US" sz="2400" dirty="0"/>
              <a:t>58 </a:t>
            </a:r>
            <a:r>
              <a:rPr lang="en-US" sz="2400" b="0" dirty="0"/>
              <a:t>	</a:t>
            </a:r>
            <a:r>
              <a:rPr lang="en-US" sz="2400" dirty="0"/>
              <a:t>Exposure (hypothermia/frostbite) </a:t>
            </a:r>
            <a:endParaRPr lang="en-US" sz="2400" b="0" dirty="0"/>
          </a:p>
          <a:p>
            <a:r>
              <a:rPr lang="en-US" sz="2400" dirty="0"/>
              <a:t>55 </a:t>
            </a:r>
            <a:r>
              <a:rPr lang="en-US" sz="2400" b="0" dirty="0"/>
              <a:t>	</a:t>
            </a:r>
            <a:r>
              <a:rPr lang="en-US" sz="2400" dirty="0"/>
              <a:t>Snow removal (16 cardiac, 7 snow blower) </a:t>
            </a:r>
            <a:endParaRPr lang="en-US" sz="2400" b="0" dirty="0"/>
          </a:p>
          <a:p>
            <a:r>
              <a:rPr lang="en-US" sz="2400" dirty="0"/>
              <a:t>37 </a:t>
            </a:r>
            <a:r>
              <a:rPr lang="en-US" sz="2400" b="0" dirty="0"/>
              <a:t>	</a:t>
            </a:r>
            <a:r>
              <a:rPr lang="en-US" sz="2400" dirty="0"/>
              <a:t>Winter sports (sledding, ice skating, etc.) </a:t>
            </a:r>
            <a:r>
              <a:rPr lang="en-US" sz="2400" b="0" dirty="0"/>
              <a:t>	</a:t>
            </a:r>
          </a:p>
          <a:p>
            <a:r>
              <a:rPr lang="en-US" sz="2400" dirty="0"/>
              <a:t>7 </a:t>
            </a:r>
            <a:r>
              <a:rPr lang="en-US" sz="2400" b="0" dirty="0"/>
              <a:t>	</a:t>
            </a:r>
            <a:r>
              <a:rPr lang="en-US" sz="2400" dirty="0"/>
              <a:t>Motor vehicle accidents </a:t>
            </a:r>
            <a:r>
              <a:rPr lang="en-US" sz="2400" b="0" dirty="0"/>
              <a:t>	</a:t>
            </a:r>
          </a:p>
          <a:p>
            <a:r>
              <a:rPr lang="en-US" sz="2400" dirty="0"/>
              <a:t>3 </a:t>
            </a:r>
            <a:r>
              <a:rPr lang="en-US" sz="2400" b="0" dirty="0"/>
              <a:t>	</a:t>
            </a:r>
            <a:r>
              <a:rPr lang="en-US" sz="2400" dirty="0"/>
              <a:t>Delayed medical treatments </a:t>
            </a:r>
            <a:r>
              <a:rPr lang="en-US" b="0" dirty="0"/>
              <a:t>	</a:t>
            </a:r>
          </a:p>
          <a:p>
            <a:r>
              <a:rPr lang="en-US" sz="2800" b="0" dirty="0"/>
              <a:t>	</a:t>
            </a:r>
          </a:p>
          <a:p>
            <a:endParaRPr lang="en-US" dirty="0"/>
          </a:p>
        </p:txBody>
      </p:sp>
      <p:pic>
        <p:nvPicPr>
          <p:cNvPr id="6" name="Picture 5">
            <a:extLst>
              <a:ext uri="{FF2B5EF4-FFF2-40B4-BE49-F238E27FC236}">
                <a16:creationId xmlns:a16="http://schemas.microsoft.com/office/drawing/2014/main" id="{0A792D32-E3F8-44F4-9554-1AD8DD98F8F9}"/>
              </a:ext>
            </a:extLst>
          </p:cNvPr>
          <p:cNvPicPr>
            <a:picLocks noChangeAspect="1"/>
          </p:cNvPicPr>
          <p:nvPr/>
        </p:nvPicPr>
        <p:blipFill>
          <a:blip r:embed="rId3"/>
          <a:stretch>
            <a:fillRect/>
          </a:stretch>
        </p:blipFill>
        <p:spPr>
          <a:xfrm>
            <a:off x="10235630" y="1219200"/>
            <a:ext cx="1465140" cy="1465140"/>
          </a:xfrm>
          <a:prstGeom prst="rect">
            <a:avLst/>
          </a:prstGeom>
        </p:spPr>
      </p:pic>
      <p:pic>
        <p:nvPicPr>
          <p:cNvPr id="7" name="Picture 6">
            <a:extLst>
              <a:ext uri="{FF2B5EF4-FFF2-40B4-BE49-F238E27FC236}">
                <a16:creationId xmlns:a16="http://schemas.microsoft.com/office/drawing/2014/main" id="{AD0EB6FB-CD7F-43DD-A22E-0655F9851C82}"/>
              </a:ext>
            </a:extLst>
          </p:cNvPr>
          <p:cNvPicPr>
            <a:picLocks noChangeAspect="1"/>
          </p:cNvPicPr>
          <p:nvPr/>
        </p:nvPicPr>
        <p:blipFill>
          <a:blip r:embed="rId4"/>
          <a:stretch>
            <a:fillRect/>
          </a:stretch>
        </p:blipFill>
        <p:spPr>
          <a:xfrm>
            <a:off x="3733892" y="4527612"/>
            <a:ext cx="1657535" cy="1657535"/>
          </a:xfrm>
          <a:prstGeom prst="rect">
            <a:avLst/>
          </a:prstGeom>
        </p:spPr>
      </p:pic>
    </p:spTree>
    <p:extLst>
      <p:ext uri="{BB962C8B-B14F-4D97-AF65-F5344CB8AC3E}">
        <p14:creationId xmlns:p14="http://schemas.microsoft.com/office/powerpoint/2010/main" val="4120135476"/>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CE771612-627E-44C7-BBE2-680163F6DC40}"/>
              </a:ext>
            </a:extLst>
          </p:cNvPr>
          <p:cNvSpPr>
            <a:spLocks noGrp="1"/>
          </p:cNvSpPr>
          <p:nvPr>
            <p:ph type="body" sz="quarter" idx="10"/>
          </p:nvPr>
        </p:nvSpPr>
        <p:spPr/>
        <p:txBody>
          <a:bodyPr/>
          <a:lstStyle/>
          <a:p>
            <a:r>
              <a:rPr lang="en-US" sz="2800" dirty="0"/>
              <a:t>Limitations:</a:t>
            </a:r>
          </a:p>
          <a:p>
            <a:pPr marL="342900" indent="-342900">
              <a:buFont typeface="Arial" panose="020B0604020202020204" pitchFamily="34" charset="0"/>
              <a:buChar char="•"/>
            </a:pPr>
            <a:r>
              <a:rPr lang="en-US" sz="2000" b="0" dirty="0"/>
              <a:t>It was not always possible to link injury directly to a single event, particularly for winter weather.</a:t>
            </a:r>
          </a:p>
          <a:p>
            <a:pPr marL="342900" indent="-342900">
              <a:buFont typeface="Arial" panose="020B0604020202020204" pitchFamily="34" charset="0"/>
              <a:buChar char="•"/>
            </a:pPr>
            <a:r>
              <a:rPr lang="en-US" sz="2000" b="0" dirty="0"/>
              <a:t>Not all record level data is created equal – level of detail differs from facility to facility and provider to provider. </a:t>
            </a:r>
          </a:p>
          <a:p>
            <a:pPr marL="342900" indent="-342900">
              <a:buFont typeface="Arial" panose="020B0604020202020204" pitchFamily="34" charset="0"/>
              <a:buChar char="•"/>
            </a:pPr>
            <a:r>
              <a:rPr lang="en-US" sz="2000" b="0" dirty="0"/>
              <a:t>These counts are probably underestimates, particularly for categories like ‘migraine’ or ‘MVC’ which may not always be linked to the weather in a providers note.</a:t>
            </a:r>
          </a:p>
          <a:p>
            <a:r>
              <a:rPr lang="en-US" sz="2800" dirty="0"/>
              <a:t>Future Directions:</a:t>
            </a:r>
          </a:p>
          <a:p>
            <a:pPr marL="342900" indent="-342900">
              <a:buFont typeface="Arial" panose="020B0604020202020204" pitchFamily="34" charset="0"/>
              <a:buChar char="•"/>
            </a:pPr>
            <a:r>
              <a:rPr lang="en-US" sz="2000" b="0" dirty="0"/>
              <a:t>Analyzing identified injury or illness more broadly following a weather event could be valuable. For example – looking at trends in heart attacks after extreme heat or traffic accidents after winter weather. New queries are being developed for disability and vulnerable populations</a:t>
            </a:r>
          </a:p>
          <a:p>
            <a:pPr marL="342900" indent="-342900">
              <a:buFont typeface="Arial" panose="020B0604020202020204" pitchFamily="34" charset="0"/>
              <a:buChar char="•"/>
            </a:pPr>
            <a:r>
              <a:rPr lang="en-US" sz="2000" b="0" dirty="0"/>
              <a:t>Developing some sort of population-based risk metric for specific hazards to determine if risk is changing over time.</a:t>
            </a:r>
          </a:p>
          <a:p>
            <a:pPr marL="342900" indent="-342900">
              <a:buFont typeface="Arial" panose="020B0604020202020204" pitchFamily="34" charset="0"/>
              <a:buChar char="•"/>
            </a:pPr>
            <a:r>
              <a:rPr lang="en-US" sz="2000" b="0" dirty="0"/>
              <a:t>Event tracking and predictive analytics for future disasters – incorporation of other data sources such as social media.</a:t>
            </a:r>
          </a:p>
          <a:p>
            <a:pPr marL="342900" indent="-342900">
              <a:buFont typeface="Arial" panose="020B0604020202020204" pitchFamily="34" charset="0"/>
              <a:buChar char="•"/>
            </a:pPr>
            <a:endParaRPr lang="en-US" sz="3200" dirty="0"/>
          </a:p>
          <a:p>
            <a:pPr marL="342900" indent="-342900">
              <a:buFont typeface="Arial" panose="020B0604020202020204" pitchFamily="34" charset="0"/>
              <a:buChar char="•"/>
            </a:pPr>
            <a:endParaRPr lang="en-US" sz="2000" dirty="0"/>
          </a:p>
          <a:p>
            <a:endParaRPr lang="en-US" dirty="0"/>
          </a:p>
        </p:txBody>
      </p:sp>
      <p:sp>
        <p:nvSpPr>
          <p:cNvPr id="3" name="Title 2">
            <a:extLst>
              <a:ext uri="{FF2B5EF4-FFF2-40B4-BE49-F238E27FC236}">
                <a16:creationId xmlns:a16="http://schemas.microsoft.com/office/drawing/2014/main" id="{36CF107D-9F6B-4554-8BEC-3394CA8EF317}"/>
              </a:ext>
            </a:extLst>
          </p:cNvPr>
          <p:cNvSpPr>
            <a:spLocks noGrp="1"/>
          </p:cNvSpPr>
          <p:nvPr>
            <p:ph type="title"/>
          </p:nvPr>
        </p:nvSpPr>
        <p:spPr/>
        <p:txBody>
          <a:bodyPr/>
          <a:lstStyle/>
          <a:p>
            <a:r>
              <a:rPr lang="en-US" dirty="0"/>
              <a:t>Limitations &amp; Future Directions</a:t>
            </a:r>
          </a:p>
        </p:txBody>
      </p:sp>
    </p:spTree>
    <p:extLst>
      <p:ext uri="{BB962C8B-B14F-4D97-AF65-F5344CB8AC3E}">
        <p14:creationId xmlns:p14="http://schemas.microsoft.com/office/powerpoint/2010/main" val="2564073976"/>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EA8BC15D-C7B0-4546-93D5-A7961FAB5DFC}"/>
              </a:ext>
            </a:extLst>
          </p:cNvPr>
          <p:cNvSpPr>
            <a:spLocks noGrp="1"/>
          </p:cNvSpPr>
          <p:nvPr>
            <p:ph type="body" sz="quarter" idx="10"/>
          </p:nvPr>
        </p:nvSpPr>
        <p:spPr/>
        <p:txBody>
          <a:bodyPr/>
          <a:lstStyle/>
          <a:p>
            <a:pPr marL="571500" indent="-571500" algn="ctr">
              <a:buFont typeface="Arial" panose="020B0604020202020204" pitchFamily="34" charset="0"/>
              <a:buChar char="•"/>
            </a:pPr>
            <a:r>
              <a:rPr lang="en-US" dirty="0"/>
              <a:t>Syndromic Surveillance is probably the best existing tool to identify and understand the health impacts associated with changing climate.</a:t>
            </a:r>
          </a:p>
          <a:p>
            <a:pPr marL="571500" indent="-571500" algn="ctr">
              <a:buFont typeface="Arial" panose="020B0604020202020204" pitchFamily="34" charset="0"/>
              <a:buChar char="•"/>
            </a:pPr>
            <a:r>
              <a:rPr lang="en-US" sz="2800" b="0" dirty="0"/>
              <a:t>Data can be provided to incident command, be monitored over time, and can even be incorporated into a jurisdictional risk assessment.</a:t>
            </a:r>
          </a:p>
        </p:txBody>
      </p:sp>
      <p:sp>
        <p:nvSpPr>
          <p:cNvPr id="3" name="Title 2">
            <a:extLst>
              <a:ext uri="{FF2B5EF4-FFF2-40B4-BE49-F238E27FC236}">
                <a16:creationId xmlns:a16="http://schemas.microsoft.com/office/drawing/2014/main" id="{569B6679-DC31-4BB5-985B-954DED7CA1D2}"/>
              </a:ext>
            </a:extLst>
          </p:cNvPr>
          <p:cNvSpPr>
            <a:spLocks noGrp="1"/>
          </p:cNvSpPr>
          <p:nvPr>
            <p:ph type="title"/>
          </p:nvPr>
        </p:nvSpPr>
        <p:spPr/>
        <p:txBody>
          <a:bodyPr/>
          <a:lstStyle/>
          <a:p>
            <a:r>
              <a:rPr lang="en-US" dirty="0"/>
              <a:t>Conclusions</a:t>
            </a:r>
          </a:p>
        </p:txBody>
      </p:sp>
      <p:pic>
        <p:nvPicPr>
          <p:cNvPr id="4" name="Picture 3">
            <a:extLst>
              <a:ext uri="{FF2B5EF4-FFF2-40B4-BE49-F238E27FC236}">
                <a16:creationId xmlns:a16="http://schemas.microsoft.com/office/drawing/2014/main" id="{292B332E-5B5E-43EA-B21D-165F30E3222E}"/>
              </a:ext>
            </a:extLst>
          </p:cNvPr>
          <p:cNvPicPr>
            <a:picLocks noChangeAspect="1"/>
          </p:cNvPicPr>
          <p:nvPr/>
        </p:nvPicPr>
        <p:blipFill>
          <a:blip r:embed="rId3"/>
          <a:stretch>
            <a:fillRect/>
          </a:stretch>
        </p:blipFill>
        <p:spPr>
          <a:xfrm>
            <a:off x="3522340" y="3986303"/>
            <a:ext cx="5495278" cy="1495425"/>
          </a:xfrm>
          <a:prstGeom prst="rect">
            <a:avLst/>
          </a:prstGeom>
        </p:spPr>
      </p:pic>
    </p:spTree>
    <p:extLst>
      <p:ext uri="{BB962C8B-B14F-4D97-AF65-F5344CB8AC3E}">
        <p14:creationId xmlns:p14="http://schemas.microsoft.com/office/powerpoint/2010/main" val="1274967839"/>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Title 1">
            <a:extLst>
              <a:ext uri="{FF2B5EF4-FFF2-40B4-BE49-F238E27FC236}">
                <a16:creationId xmlns:a16="http://schemas.microsoft.com/office/drawing/2014/main" id="{1A1FE7CD-66CE-4153-85F4-FCF546300D0C}"/>
              </a:ext>
            </a:extLst>
          </p:cNvPr>
          <p:cNvSpPr txBox="1">
            <a:spLocks/>
          </p:cNvSpPr>
          <p:nvPr/>
        </p:nvSpPr>
        <p:spPr>
          <a:xfrm>
            <a:off x="1409700" y="17463"/>
            <a:ext cx="9144000" cy="954087"/>
          </a:xfrm>
          <a:prstGeom prst="rect">
            <a:avLst/>
          </a:prstGeom>
        </p:spPr>
        <p:txBody>
          <a:bodyPr anchor="ctr">
            <a:normAutofit fontScale="975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0" marR="0" lvl="0" indent="0" algn="l" defTabSz="914400" rtl="0" eaLnBrk="1" fontAlgn="base" latinLnBrk="0" hangingPunct="1">
              <a:lnSpc>
                <a:spcPct val="90000"/>
              </a:lnSpc>
              <a:spcBef>
                <a:spcPct val="0"/>
              </a:spcBef>
              <a:spcAft>
                <a:spcPct val="0"/>
              </a:spcAft>
              <a:buClrTx/>
              <a:buSzTx/>
              <a:buFontTx/>
              <a:buNone/>
              <a:tabLst/>
              <a:defRPr/>
            </a:pPr>
            <a:r>
              <a:rPr kumimoji="0" lang="en-US" sz="3200" b="0"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Arial" panose="020B0604020202020204" pitchFamily="34" charset="0"/>
                <a:ea typeface="+mj-ea"/>
                <a:cs typeface="Arial" panose="020B0604020202020204" pitchFamily="34" charset="0"/>
              </a:rPr>
              <a:t>Kansas Syndromic: Sharing the ESSENCE</a:t>
            </a:r>
            <a:endParaRPr kumimoji="0" lang="en-US" sz="3200" b="1"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Arial" panose="020B0604020202020204" pitchFamily="34" charset="0"/>
              <a:ea typeface="+mj-ea"/>
              <a:cs typeface="Arial" panose="020B0604020202020204" pitchFamily="34" charset="0"/>
            </a:endParaRPr>
          </a:p>
        </p:txBody>
      </p:sp>
      <p:sp>
        <p:nvSpPr>
          <p:cNvPr id="18" name="TextBox 17">
            <a:extLst>
              <a:ext uri="{FF2B5EF4-FFF2-40B4-BE49-F238E27FC236}">
                <a16:creationId xmlns:a16="http://schemas.microsoft.com/office/drawing/2014/main" id="{8C60DD0C-9F93-4969-9BF4-1C7D34FBB6F1}"/>
              </a:ext>
            </a:extLst>
          </p:cNvPr>
          <p:cNvSpPr txBox="1"/>
          <p:nvPr/>
        </p:nvSpPr>
        <p:spPr>
          <a:xfrm>
            <a:off x="2857500" y="6472238"/>
            <a:ext cx="6465888" cy="369887"/>
          </a:xfrm>
          <a:prstGeom prst="rect">
            <a:avLst/>
          </a:prstGeom>
          <a:noFill/>
        </p:spPr>
        <p:txBody>
          <a:bodyPr>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1800" b="0" i="1" u="none" strike="noStrike" kern="1200" cap="none" spc="0" normalizeH="0" baseline="0" noProof="0" dirty="0">
                <a:ln>
                  <a:noFill/>
                </a:ln>
                <a:solidFill>
                  <a:srgbClr val="ED7D31">
                    <a:lumMod val="20000"/>
                    <a:lumOff val="80000"/>
                  </a:srgbClr>
                </a:solidFill>
                <a:effectLst/>
                <a:uLnTx/>
                <a:uFillTx/>
                <a:latin typeface="Times New Roman" panose="02020603050405020304" pitchFamily="18" charset="0"/>
                <a:ea typeface="+mn-ea"/>
                <a:cs typeface="Times New Roman" panose="02020603050405020304" pitchFamily="18" charset="0"/>
              </a:rPr>
              <a:t>To protect and improve the health and environment of all Kansans</a:t>
            </a:r>
          </a:p>
        </p:txBody>
      </p:sp>
      <p:pic>
        <p:nvPicPr>
          <p:cNvPr id="11270" name="Picture 12">
            <a:extLst>
              <a:ext uri="{FF2B5EF4-FFF2-40B4-BE49-F238E27FC236}">
                <a16:creationId xmlns:a16="http://schemas.microsoft.com/office/drawing/2014/main" id="{A423559C-8C1B-4017-96AF-E9C4B96978CF}"/>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69863" y="98425"/>
            <a:ext cx="1020762" cy="746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Text Placeholder 1">
            <a:extLst>
              <a:ext uri="{FF2B5EF4-FFF2-40B4-BE49-F238E27FC236}">
                <a16:creationId xmlns:a16="http://schemas.microsoft.com/office/drawing/2014/main" id="{260938F2-E97A-4277-AC52-5C93E384939C}"/>
              </a:ext>
            </a:extLst>
          </p:cNvPr>
          <p:cNvSpPr>
            <a:spLocks noGrp="1"/>
          </p:cNvSpPr>
          <p:nvPr>
            <p:ph type="body" sz="quarter" idx="10"/>
          </p:nvPr>
        </p:nvSpPr>
        <p:spPr>
          <a:xfrm>
            <a:off x="5608468" y="1253553"/>
            <a:ext cx="5029200" cy="1143000"/>
          </a:xfrm>
        </p:spPr>
        <p:txBody>
          <a:bodyPr/>
          <a:lstStyle/>
          <a:p>
            <a:pPr>
              <a:spcBef>
                <a:spcPct val="0"/>
              </a:spcBef>
            </a:pPr>
            <a:r>
              <a:rPr lang="en-US" altLang="en-US" sz="3600" dirty="0"/>
              <a:t>Thank you/Questions</a:t>
            </a:r>
          </a:p>
        </p:txBody>
      </p:sp>
      <p:pic>
        <p:nvPicPr>
          <p:cNvPr id="6" name="Picture 5">
            <a:extLst>
              <a:ext uri="{FF2B5EF4-FFF2-40B4-BE49-F238E27FC236}">
                <a16:creationId xmlns:a16="http://schemas.microsoft.com/office/drawing/2014/main" id="{4C656F7E-7471-40CA-AD91-99209476645B}"/>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77899" y="3429000"/>
            <a:ext cx="3711575" cy="2317171"/>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 name="TextBox 6">
            <a:extLst>
              <a:ext uri="{FF2B5EF4-FFF2-40B4-BE49-F238E27FC236}">
                <a16:creationId xmlns:a16="http://schemas.microsoft.com/office/drawing/2014/main" id="{52398954-00C0-4D5D-9347-FE1C8BB3A7E1}"/>
              </a:ext>
            </a:extLst>
          </p:cNvPr>
          <p:cNvSpPr txBox="1"/>
          <p:nvPr/>
        </p:nvSpPr>
        <p:spPr>
          <a:xfrm>
            <a:off x="5434236" y="2450781"/>
            <a:ext cx="6328831" cy="3447098"/>
          </a:xfrm>
          <a:prstGeom prst="rect">
            <a:avLst/>
          </a:prstGeom>
          <a:noFill/>
        </p:spPr>
        <p:txBody>
          <a:bodyPr wrap="square" rtlCol="0">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2000" b="0" i="0" u="none" strike="noStrike" kern="1200" cap="none" spc="0" normalizeH="0" baseline="0" noProof="0" dirty="0">
                <a:ln>
                  <a:noFill/>
                </a:ln>
                <a:solidFill>
                  <a:prstClr val="black"/>
                </a:solidFill>
                <a:effectLst/>
                <a:uLnTx/>
                <a:uFillTx/>
                <a:latin typeface="Arial" panose="020B0604020202020204" pitchFamily="34" charset="0"/>
                <a:ea typeface="+mn-ea"/>
                <a:cs typeface="+mn-cs"/>
              </a:rPr>
              <a:t>Gabriel Ann Haas, MPH – KSSP Epidemiologist</a:t>
            </a:r>
          </a:p>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2000" b="0" i="0" u="none" strike="noStrike" kern="1200" cap="none" spc="0" normalizeH="0" baseline="0" noProof="0" dirty="0" err="1">
                <a:ln>
                  <a:noFill/>
                </a:ln>
                <a:solidFill>
                  <a:prstClr val="black"/>
                </a:solidFill>
                <a:effectLst/>
                <a:uLnTx/>
                <a:uFillTx/>
                <a:latin typeface="Arial" panose="020B0604020202020204" pitchFamily="34" charset="0"/>
                <a:ea typeface="+mn-ea"/>
                <a:cs typeface="+mn-cs"/>
              </a:rPr>
              <a:t>gabe.haas</a:t>
            </a:r>
            <a:r>
              <a:rPr kumimoji="0" lang="en-US" sz="2000" b="0" i="0" u="none" strike="noStrike" kern="1200" cap="none" spc="0" normalizeH="0" baseline="0" noProof="0" dirty="0">
                <a:ln>
                  <a:noFill/>
                </a:ln>
                <a:solidFill>
                  <a:prstClr val="black"/>
                </a:solidFill>
                <a:effectLst/>
                <a:uLnTx/>
                <a:uFillTx/>
                <a:latin typeface="Arial" panose="020B0604020202020204" pitchFamily="34" charset="0"/>
                <a:ea typeface="+mn-ea"/>
                <a:cs typeface="+mn-cs"/>
              </a:rPr>
              <a:t>@</a:t>
            </a:r>
            <a:r>
              <a:rPr lang="en-US" sz="2000" dirty="0">
                <a:solidFill>
                  <a:prstClr val="black"/>
                </a:solidFill>
                <a:latin typeface="Arial" panose="020B0604020202020204" pitchFamily="34" charset="0"/>
              </a:rPr>
              <a:t>ks.gov</a:t>
            </a:r>
            <a:endParaRPr kumimoji="0" lang="en-US" sz="2000" b="0" i="0" u="none" strike="noStrike" kern="1200" cap="none" spc="0" normalizeH="0" baseline="0" noProof="0" dirty="0">
              <a:ln>
                <a:noFill/>
              </a:ln>
              <a:solidFill>
                <a:prstClr val="black"/>
              </a:solidFill>
              <a:effectLst/>
              <a:uLnTx/>
              <a:uFillTx/>
              <a:latin typeface="Arial" panose="020B0604020202020204" pitchFamily="34" charset="0"/>
              <a:ea typeface="+mn-ea"/>
              <a:cs typeface="+mn-cs"/>
            </a:endParaRPr>
          </a:p>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2000" b="0" i="0" u="none" strike="noStrike" kern="1200" cap="none" spc="0" normalizeH="0" baseline="0" noProof="0" dirty="0">
              <a:ln>
                <a:noFill/>
              </a:ln>
              <a:solidFill>
                <a:prstClr val="black"/>
              </a:solidFill>
              <a:effectLst/>
              <a:uLnTx/>
              <a:uFillTx/>
              <a:latin typeface="Arial" panose="020B0604020202020204" pitchFamily="34" charset="0"/>
              <a:ea typeface="+mn-ea"/>
              <a:cs typeface="+mn-cs"/>
            </a:endParaRPr>
          </a:p>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2000" b="0" i="0" u="none" strike="noStrike" kern="1200" cap="none" spc="0" normalizeH="0" baseline="0" noProof="0" dirty="0">
                <a:ln>
                  <a:noFill/>
                </a:ln>
                <a:solidFill>
                  <a:prstClr val="black"/>
                </a:solidFill>
                <a:effectLst/>
                <a:uLnTx/>
                <a:uFillTx/>
                <a:latin typeface="Arial" panose="020B0604020202020204" pitchFamily="34" charset="0"/>
                <a:ea typeface="+mn-ea"/>
                <a:cs typeface="+mn-cs"/>
              </a:rPr>
              <a:t>Bureau of Epidemiology and Public Health Informatics</a:t>
            </a:r>
          </a:p>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2000" b="0" i="0" u="none" strike="noStrike" kern="1200" cap="none" spc="0" normalizeH="0" baseline="0" noProof="0" dirty="0">
                <a:ln>
                  <a:noFill/>
                </a:ln>
                <a:solidFill>
                  <a:prstClr val="black"/>
                </a:solidFill>
                <a:effectLst/>
                <a:uLnTx/>
                <a:uFillTx/>
                <a:latin typeface="Arial" panose="020B0604020202020204" pitchFamily="34" charset="0"/>
                <a:ea typeface="+mn-ea"/>
                <a:cs typeface="+mn-cs"/>
              </a:rPr>
              <a:t>Kansas Department of Health and Environment</a:t>
            </a:r>
          </a:p>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2000" b="0" i="0" u="none" strike="noStrike" kern="1200" cap="none" spc="0" normalizeH="0" baseline="0" noProof="0" dirty="0">
              <a:ln>
                <a:noFill/>
              </a:ln>
              <a:solidFill>
                <a:prstClr val="black"/>
              </a:solidFill>
              <a:effectLst/>
              <a:uLnTx/>
              <a:uFillTx/>
              <a:latin typeface="Arial" panose="020B0604020202020204" pitchFamily="34" charset="0"/>
              <a:ea typeface="+mn-ea"/>
              <a:cs typeface="+mn-cs"/>
            </a:endParaRPr>
          </a:p>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2000" b="0" i="0" u="none" strike="noStrike" kern="1200" cap="none" spc="0" normalizeH="0" baseline="0" noProof="0" dirty="0">
                <a:ln>
                  <a:noFill/>
                </a:ln>
                <a:solidFill>
                  <a:prstClr val="black"/>
                </a:solidFill>
                <a:effectLst/>
                <a:uLnTx/>
                <a:uFillTx/>
                <a:latin typeface="Arial" panose="020B0604020202020204" pitchFamily="34" charset="0"/>
                <a:ea typeface="+mn-ea"/>
                <a:cs typeface="+mn-cs"/>
                <a:hlinkClick r:id="rId5"/>
              </a:rPr>
              <a:t>KDHE.Syndromic@ks.gov</a:t>
            </a:r>
            <a:endParaRPr kumimoji="0" lang="en-US" sz="2000" b="0" i="0" u="none" strike="noStrike" kern="1200" cap="none" spc="0" normalizeH="0" baseline="0" noProof="0" dirty="0">
              <a:ln>
                <a:noFill/>
              </a:ln>
              <a:solidFill>
                <a:prstClr val="black"/>
              </a:solidFill>
              <a:effectLst/>
              <a:uLnTx/>
              <a:uFillTx/>
              <a:latin typeface="Arial" panose="020B0604020202020204" pitchFamily="34" charset="0"/>
              <a:ea typeface="+mn-ea"/>
              <a:cs typeface="+mn-cs"/>
            </a:endParaRPr>
          </a:p>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2000" b="0" i="0" u="none" strike="noStrike" kern="1200" cap="none" spc="0" normalizeH="0" baseline="0" noProof="0" dirty="0">
              <a:ln>
                <a:noFill/>
              </a:ln>
              <a:solidFill>
                <a:prstClr val="black"/>
              </a:solidFill>
              <a:effectLst/>
              <a:uLnTx/>
              <a:uFillTx/>
              <a:latin typeface="Arial" panose="020B0604020202020204" pitchFamily="34" charset="0"/>
              <a:ea typeface="+mn-ea"/>
              <a:cs typeface="+mn-cs"/>
            </a:endParaRPr>
          </a:p>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2000" b="0" i="0" u="none" strike="noStrike" kern="1200" cap="none" spc="0" normalizeH="0" baseline="0" noProof="0" dirty="0">
                <a:ln>
                  <a:noFill/>
                </a:ln>
                <a:solidFill>
                  <a:prstClr val="black"/>
                </a:solidFill>
                <a:effectLst/>
                <a:uLnTx/>
                <a:uFillTx/>
                <a:latin typeface="Arial" panose="020B0604020202020204" pitchFamily="34" charset="0"/>
                <a:ea typeface="+mn-ea"/>
                <a:cs typeface="+mn-cs"/>
              </a:rPr>
              <a:t>Find more information and resources on our webpage Search ‘Kansas Syndromic Surveillance Program’</a:t>
            </a:r>
          </a:p>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Arial" panose="020B0604020202020204" pitchFamily="34" charset="0"/>
              <a:ea typeface="+mn-ea"/>
              <a:cs typeface="+mn-cs"/>
            </a:endParaRPr>
          </a:p>
        </p:txBody>
      </p:sp>
      <p:pic>
        <p:nvPicPr>
          <p:cNvPr id="2" name="Picture 1">
            <a:extLst>
              <a:ext uri="{FF2B5EF4-FFF2-40B4-BE49-F238E27FC236}">
                <a16:creationId xmlns:a16="http://schemas.microsoft.com/office/drawing/2014/main" id="{BB1DEAA8-F893-4AD5-B2AE-4B493007F6D2}"/>
              </a:ext>
            </a:extLst>
          </p:cNvPr>
          <p:cNvPicPr>
            <a:picLocks noChangeAspect="1"/>
          </p:cNvPicPr>
          <p:nvPr/>
        </p:nvPicPr>
        <p:blipFill>
          <a:blip r:embed="rId6"/>
          <a:stretch>
            <a:fillRect/>
          </a:stretch>
        </p:blipFill>
        <p:spPr>
          <a:xfrm>
            <a:off x="1554332" y="1264863"/>
            <a:ext cx="2519814" cy="1801104"/>
          </a:xfrm>
          <a:prstGeom prst="rect">
            <a:avLst/>
          </a:prstGeom>
        </p:spPr>
      </p:pic>
    </p:spTree>
    <p:extLst>
      <p:ext uri="{BB962C8B-B14F-4D97-AF65-F5344CB8AC3E}">
        <p14:creationId xmlns:p14="http://schemas.microsoft.com/office/powerpoint/2010/main" val="787531751"/>
      </p:ext>
    </p:extLst>
  </p:cSld>
  <p:clrMapOvr>
    <a:masterClrMapping/>
  </p:clrMapOvr>
</p:sld>
</file>

<file path=ppt/theme/_rels/theme2.xml.rels><?xml version="1.0" encoding="UTF-8" standalone="yes"?>
<Relationships xmlns="http://schemas.openxmlformats.org/package/2006/relationships"><Relationship Id="rId1" Type="http://schemas.openxmlformats.org/officeDocument/2006/relationships/image" Target="../media/image3.jpeg"/></Relationships>
</file>

<file path=ppt/theme/theme1.xml><?xml version="1.0" encoding="utf-8"?>
<a:theme xmlns:a="http://schemas.openxmlformats.org/drawingml/2006/main" name="General KanCare PPT template 08-2018">
  <a:themeElements>
    <a:clrScheme name="Office Them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Them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GENERAL Division of Public Health PowerPoint Template.ppt  -  Compatibility Mode" id="{4C916BBC-6C52-40E6-88FF-84F2A62676C2}" vid="{B603EF75-6056-411B-82BE-6DE268694949}"/>
    </a:ext>
  </a:extLst>
</a:theme>
</file>

<file path=ppt/theme/theme2.xml><?xml version="1.0" encoding="utf-8"?>
<a:theme xmlns:a="http://schemas.openxmlformats.org/drawingml/2006/main" name="Circuit">
  <a:themeElements>
    <a:clrScheme name="Blue">
      <a:dk1>
        <a:sysClr val="windowText" lastClr="000000"/>
      </a:dk1>
      <a:lt1>
        <a:sysClr val="window" lastClr="FFFFFF"/>
      </a:lt1>
      <a:dk2>
        <a:srgbClr val="17406D"/>
      </a:dk2>
      <a:lt2>
        <a:srgbClr val="DBEFF9"/>
      </a:lt2>
      <a:accent1>
        <a:srgbClr val="0F6FC6"/>
      </a:accent1>
      <a:accent2>
        <a:srgbClr val="009DD9"/>
      </a:accent2>
      <a:accent3>
        <a:srgbClr val="0BD0D9"/>
      </a:accent3>
      <a:accent4>
        <a:srgbClr val="10CF9B"/>
      </a:accent4>
      <a:accent5>
        <a:srgbClr val="7CCA62"/>
      </a:accent5>
      <a:accent6>
        <a:srgbClr val="A5C249"/>
      </a:accent6>
      <a:hlink>
        <a:srgbClr val="F49100"/>
      </a:hlink>
      <a:folHlink>
        <a:srgbClr val="85DFD0"/>
      </a:folHlink>
    </a:clrScheme>
    <a:fontScheme name="Circuit">
      <a:majorFont>
        <a:latin typeface="Tw Cen MT" panose="020B0602020104020603"/>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Tw Cen MT" panose="020B0602020104020603"/>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Circuit">
      <a:fillStyleLst>
        <a:solidFill>
          <a:schemeClr val="phClr"/>
        </a:solidFill>
        <a:gradFill rotWithShape="1">
          <a:gsLst>
            <a:gs pos="0">
              <a:schemeClr val="phClr">
                <a:tint val="58000"/>
                <a:satMod val="108000"/>
                <a:lumMod val="110000"/>
              </a:schemeClr>
            </a:gs>
            <a:gs pos="100000">
              <a:schemeClr val="phClr">
                <a:tint val="81000"/>
                <a:satMod val="109000"/>
                <a:lumMod val="105000"/>
              </a:schemeClr>
            </a:gs>
          </a:gsLst>
          <a:lin ang="5040000" scaled="0"/>
        </a:gradFill>
        <a:gradFill rotWithShape="1">
          <a:gsLst>
            <a:gs pos="0">
              <a:schemeClr val="phClr">
                <a:tint val="94000"/>
                <a:satMod val="105000"/>
                <a:lumMod val="102000"/>
              </a:schemeClr>
            </a:gs>
            <a:gs pos="100000">
              <a:schemeClr val="phClr">
                <a:shade val="74000"/>
                <a:satMod val="128000"/>
                <a:lumMod val="100000"/>
              </a:schemeClr>
            </a:gs>
          </a:gsLst>
          <a:lin ang="5400000" scaled="0"/>
        </a:gradFill>
      </a:fillStyleLst>
      <a:lnStyleLst>
        <a:ln w="9525" cap="flat" cmpd="sng" algn="ctr">
          <a:solidFill>
            <a:schemeClr val="phClr"/>
          </a:solidFill>
          <a:prstDash val="solid"/>
        </a:ln>
        <a:ln w="15875" cap="flat" cmpd="sng" algn="ctr">
          <a:solidFill>
            <a:schemeClr val="phClr"/>
          </a:solidFill>
          <a:prstDash val="solid"/>
        </a:ln>
        <a:ln w="22225" cap="flat" cmpd="sng" algn="ctr">
          <a:solidFill>
            <a:schemeClr val="phClr"/>
          </a:solidFill>
          <a:prstDash val="solid"/>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gradFill rotWithShape="1">
          <a:gsLst>
            <a:gs pos="0">
              <a:schemeClr val="phClr">
                <a:tint val="98000"/>
                <a:hueMod val="94000"/>
                <a:satMod val="148000"/>
                <a:lumMod val="140000"/>
              </a:schemeClr>
            </a:gs>
            <a:gs pos="100000">
              <a:schemeClr val="phClr">
                <a:shade val="92000"/>
                <a:hueMod val="104000"/>
                <a:satMod val="140000"/>
                <a:lumMod val="48000"/>
              </a:schemeClr>
            </a:gs>
          </a:gsLst>
          <a:lin ang="5040000" scaled="0"/>
        </a:gradFill>
        <a:blipFill>
          <a:blip xmlns:r="http://schemas.openxmlformats.org/officeDocument/2006/relationships" r:embed="rId1">
            <a:duotone>
              <a:schemeClr val="phClr">
                <a:shade val="48000"/>
                <a:hueMod val="106000"/>
                <a:satMod val="140000"/>
                <a:lumMod val="42000"/>
              </a:schemeClr>
              <a:schemeClr val="phClr">
                <a:tint val="98000"/>
                <a:hueMod val="92000"/>
                <a:satMod val="220000"/>
                <a:lumMod val="90000"/>
              </a:schemeClr>
            </a:duotone>
          </a:blip>
          <a:stretch/>
        </a:blipFill>
      </a:bgFillStyleLst>
    </a:fmtScheme>
  </a:themeElements>
  <a:objectDefaults/>
  <a:extraClrSchemeLst/>
  <a:extLst>
    <a:ext uri="{05A4C25C-085E-4340-85A3-A5531E510DB2}">
      <thm15:themeFamily xmlns:thm15="http://schemas.microsoft.com/office/thememl/2012/main" name="Circuit" id="{0AC2F7E7-15F5-431C-B2A2-456FE929F56C}" vid="{142578CA-DEC9-49C3-80AF-C113973CC9A9}"/>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11998</TotalTime>
  <Words>3112</Words>
  <Application>Microsoft Office PowerPoint</Application>
  <PresentationFormat>Widescreen</PresentationFormat>
  <Paragraphs>259</Paragraphs>
  <Slides>25</Slides>
  <Notes>25</Notes>
  <HiddenSlides>0</HiddenSlides>
  <MMClips>0</MMClips>
  <ScaleCrop>false</ScaleCrop>
  <HeadingPairs>
    <vt:vector size="6" baseType="variant">
      <vt:variant>
        <vt:lpstr>Fonts Used</vt:lpstr>
      </vt:variant>
      <vt:variant>
        <vt:i4>7</vt:i4>
      </vt:variant>
      <vt:variant>
        <vt:lpstr>Theme</vt:lpstr>
      </vt:variant>
      <vt:variant>
        <vt:i4>2</vt:i4>
      </vt:variant>
      <vt:variant>
        <vt:lpstr>Slide Titles</vt:lpstr>
      </vt:variant>
      <vt:variant>
        <vt:i4>25</vt:i4>
      </vt:variant>
    </vt:vector>
  </HeadingPairs>
  <TitlesOfParts>
    <vt:vector size="34" baseType="lpstr">
      <vt:lpstr>Arial</vt:lpstr>
      <vt:lpstr>Calibri</vt:lpstr>
      <vt:lpstr>Calibri Light</vt:lpstr>
      <vt:lpstr>Symbol</vt:lpstr>
      <vt:lpstr>Times New Roman</vt:lpstr>
      <vt:lpstr>Trebuchet MS</vt:lpstr>
      <vt:lpstr>Tw Cen MT</vt:lpstr>
      <vt:lpstr>General KanCare PPT template 08-2018</vt:lpstr>
      <vt:lpstr>Circuit</vt:lpstr>
      <vt:lpstr>PowerPoint Presentation</vt:lpstr>
      <vt:lpstr>Outline &amp; Objectives</vt:lpstr>
      <vt:lpstr>What is Syndromic Surveillance?</vt:lpstr>
      <vt:lpstr>History of Syndromic Surveillance</vt:lpstr>
      <vt:lpstr>Other Use Cases</vt:lpstr>
      <vt:lpstr>How does it Work?</vt:lpstr>
      <vt:lpstr>PowerPoint Presentation</vt:lpstr>
      <vt:lpstr>What is Disaster Epidemiology?</vt:lpstr>
      <vt:lpstr>Gaps in the Data</vt:lpstr>
      <vt:lpstr>How is Syndromic Surveillance used for EPHT?</vt:lpstr>
      <vt:lpstr>Working Group</vt:lpstr>
      <vt:lpstr>How is Syndromic Surveillance used for EPHT?</vt:lpstr>
      <vt:lpstr>How can Syndromic Surveillance inform campaigns?</vt:lpstr>
      <vt:lpstr>Air Quality and Asthma</vt:lpstr>
      <vt:lpstr>How is Syndromic Surveillance used for EPHT?</vt:lpstr>
      <vt:lpstr>Power Outage Query</vt:lpstr>
      <vt:lpstr>Incorporating SyS into Emergency Preparedness &amp; Response</vt:lpstr>
      <vt:lpstr>Incorporating SyS data into a Jurisdictional Risk Assessment:</vt:lpstr>
      <vt:lpstr>Jurisdictional Risk Assessment: Background &amp; Methods</vt:lpstr>
      <vt:lpstr>Incorporating SyS data into a Jurisdictional Risk Assessment:</vt:lpstr>
      <vt:lpstr>Additional Details for the JRA</vt:lpstr>
      <vt:lpstr>Additional Details for the JRA</vt:lpstr>
      <vt:lpstr>Limitations &amp; Future Directions</vt:lpstr>
      <vt:lpstr>Conclusions</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HIMSS Slides</dc:title>
  <dc:creator>Jade Hodge [KDHE]</dc:creator>
  <cp:lastModifiedBy>Maureen Wimsatt</cp:lastModifiedBy>
  <cp:revision>54</cp:revision>
  <cp:lastPrinted>2022-05-09T16:46:44Z</cp:lastPrinted>
  <dcterms:created xsi:type="dcterms:W3CDTF">2022-04-28T15:08:54Z</dcterms:created>
  <dcterms:modified xsi:type="dcterms:W3CDTF">2022-05-11T15:16:25Z</dcterms:modified>
</cp:coreProperties>
</file>