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 id="2147483721" r:id="rId2"/>
  </p:sldMasterIdLst>
  <p:notesMasterIdLst>
    <p:notesMasterId r:id="rId15"/>
  </p:notesMasterIdLst>
  <p:sldIdLst>
    <p:sldId id="286" r:id="rId3"/>
    <p:sldId id="516" r:id="rId4"/>
    <p:sldId id="290" r:id="rId5"/>
    <p:sldId id="271" r:id="rId6"/>
    <p:sldId id="269" r:id="rId7"/>
    <p:sldId id="284" r:id="rId8"/>
    <p:sldId id="272" r:id="rId9"/>
    <p:sldId id="276" r:id="rId10"/>
    <p:sldId id="514" r:id="rId11"/>
    <p:sldId id="273" r:id="rId12"/>
    <p:sldId id="515" r:id="rId13"/>
    <p:sldId id="275"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79496" autoAdjust="0"/>
  </p:normalViewPr>
  <p:slideViewPr>
    <p:cSldViewPr snapToGrid="0">
      <p:cViewPr varScale="1">
        <p:scale>
          <a:sx n="89" d="100"/>
          <a:sy n="89" d="100"/>
        </p:scale>
        <p:origin x="216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7977A9-50AE-47E7-A2FE-708AF971B61E}" type="datetimeFigureOut">
              <a:rPr lang="en-US" smtClean="0"/>
              <a:t>5/9/2022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F04EEC-48D9-4249-A6CB-0D705E83FFC7}" type="slidenum">
              <a:rPr lang="en-US" smtClean="0"/>
              <a:t>‹#›</a:t>
            </a:fld>
            <a:endParaRPr lang="en-US"/>
          </a:p>
        </p:txBody>
      </p:sp>
    </p:spTree>
    <p:extLst>
      <p:ext uri="{BB962C8B-B14F-4D97-AF65-F5344CB8AC3E}">
        <p14:creationId xmlns:p14="http://schemas.microsoft.com/office/powerpoint/2010/main" val="1496617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Avenir" panose="020B0604020202020204"/>
              </a:rPr>
              <a:t>To bring together various disciplines of epidemiology to collaborate towards improving emergency preparedness and disaster response capacities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dirty="0">
              <a:latin typeface="Avenir" panose="020B0604020202020204"/>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0" baseline="0" dirty="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0" baseline="0" dirty="0">
                <a:cs typeface="Arial" panose="020B0604020202020204" pitchFamily="34" charset="0"/>
              </a:rPr>
              <a:t>Work in emergency preparedness in some capacity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0" baseline="0" dirty="0">
                <a:cs typeface="Arial" panose="020B0604020202020204" pitchFamily="34" charset="0"/>
              </a:rPr>
              <a:t>Sharing of lessons learned and expertise in order to build and expand disaster epidemiology field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b="0" baseline="0" dirty="0">
                <a:cs typeface="Arial" panose="020B0604020202020204" pitchFamily="34" charset="0"/>
              </a:rPr>
              <a:t>Includes organizations and federal partners, we identify needs and work to fill those with resources/guidance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b="0" baseline="0" dirty="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dirty="0">
                <a:cs typeface="Arial" panose="020B0604020202020204" pitchFamily="34" charset="0"/>
              </a:rPr>
              <a:t>This</a:t>
            </a:r>
            <a:r>
              <a:rPr lang="en-US" altLang="en-US" sz="1200" b="0" baseline="0" dirty="0">
                <a:cs typeface="Arial" panose="020B0604020202020204" pitchFamily="34" charset="0"/>
              </a:rPr>
              <a:t> is a cross-sectional subcommittee that enfolds all disciplines of epidemiology that relate to emergency preparedness and through lessons learned and developing guidance documents, we further the field of disaster epidemiology, always trying to add more details and tools to improve.</a:t>
            </a:r>
          </a:p>
          <a:p>
            <a:endParaRPr lang="en-US" dirty="0"/>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87EF82A5-417E-48F7-8BCB-2307B4BC725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6336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Disaster epidemiology is the application of epidemiologic methods to characterize the </a:t>
            </a:r>
            <a:r>
              <a:rPr lang="en-US" b="1" dirty="0"/>
              <a:t>nature</a:t>
            </a:r>
            <a:r>
              <a:rPr lang="en-US" dirty="0"/>
              <a:t> and </a:t>
            </a:r>
            <a:r>
              <a:rPr lang="en-US" b="1" dirty="0"/>
              <a:t>dynamics </a:t>
            </a:r>
            <a:r>
              <a:rPr lang="en-US" dirty="0"/>
              <a:t>of the health consequences in a </a:t>
            </a:r>
            <a:r>
              <a:rPr lang="en-US" b="1" dirty="0"/>
              <a:t>disaster setting</a:t>
            </a:r>
            <a:r>
              <a:rPr lang="en-US" dirty="0"/>
              <a:t>. It began with the study of health risks after environmental disasters and is now regarded as a subset of environmental epidemiology. </a:t>
            </a:r>
          </a:p>
          <a:p>
            <a:endParaRPr lang="en-US" dirty="0"/>
          </a:p>
          <a:p>
            <a:r>
              <a:rPr lang="en-US" dirty="0"/>
              <a:t>Increasingly, emergency managers are working with epidemiologists to have data for general situational awareness, to inform decisions and response plans, to allocate resources.</a:t>
            </a:r>
          </a:p>
          <a:p>
            <a:endParaRPr lang="en-US" dirty="0"/>
          </a:p>
          <a:p>
            <a:r>
              <a:rPr lang="en-US" dirty="0"/>
              <a:t>It is part of public health emergency response within the incident command system framework.</a:t>
            </a:r>
          </a:p>
          <a:p>
            <a:endParaRPr lang="en-US" dirty="0"/>
          </a:p>
        </p:txBody>
      </p:sp>
      <p:sp>
        <p:nvSpPr>
          <p:cNvPr id="4" name="Slide Number Placeholder 3"/>
          <p:cNvSpPr>
            <a:spLocks noGrp="1"/>
          </p:cNvSpPr>
          <p:nvPr>
            <p:ph type="sldNum" sz="quarter" idx="10"/>
          </p:nvPr>
        </p:nvSpPr>
        <p:spPr/>
        <p:txBody>
          <a:bodyPr/>
          <a:lstStyle/>
          <a:p>
            <a:fld id="{3C852DF5-1A72-479C-BE1C-4A17217D81C9}" type="slidenum">
              <a:rPr lang="en-US" smtClean="0"/>
              <a:t>2</a:t>
            </a:fld>
            <a:endParaRPr lang="en-US"/>
          </a:p>
        </p:txBody>
      </p:sp>
    </p:spTree>
    <p:extLst>
      <p:ext uri="{BB962C8B-B14F-4D97-AF65-F5344CB8AC3E}">
        <p14:creationId xmlns:p14="http://schemas.microsoft.com/office/powerpoint/2010/main" val="3205925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Zika response involved MCH, EH, ID, Response, Epi, </a:t>
            </a:r>
            <a:r>
              <a:rPr lang="en-US" dirty="0" err="1"/>
              <a:t>OccH</a:t>
            </a:r>
            <a:r>
              <a:rPr lang="en-US" dirty="0"/>
              <a:t> (integrational</a:t>
            </a:r>
            <a:r>
              <a:rPr lang="en-US" baseline="0" dirty="0"/>
              <a:t> epidemiology), making the case for teams made up of experts of various areas.</a:t>
            </a:r>
          </a:p>
          <a:p>
            <a:endParaRPr lang="en-US" baseline="0" dirty="0"/>
          </a:p>
          <a:p>
            <a:r>
              <a:rPr lang="en-US" dirty="0"/>
              <a:t>DE is multi-disciplinary:  brings together various topic areas of epidemiology including acute and communicable disease, environmental health, occupational health, chronic disease, injury, mental and behavioral health.  </a:t>
            </a:r>
          </a:p>
          <a:p>
            <a:endParaRPr lang="en-US" dirty="0"/>
          </a:p>
          <a:p>
            <a:r>
              <a:rPr lang="en-US" dirty="0"/>
              <a:t>When an incident happens, the SME epidemiologist should be selected</a:t>
            </a:r>
          </a:p>
          <a:p>
            <a:endParaRPr lang="en-US" dirty="0"/>
          </a:p>
          <a:p>
            <a:r>
              <a:rPr lang="en-US" dirty="0"/>
              <a:t>During an infectious disease (ID) outbreak, public health turns to the ID experts</a:t>
            </a:r>
          </a:p>
          <a:p>
            <a:r>
              <a:rPr lang="en-US" dirty="0"/>
              <a:t>During an environmental disaster, public health turns to EH experts</a:t>
            </a:r>
          </a:p>
          <a:p>
            <a:r>
              <a:rPr lang="en-US" dirty="0"/>
              <a:t>Knowledge of response to all-hazards</a:t>
            </a:r>
          </a:p>
          <a:p>
            <a:endParaRPr lang="en-US" dirty="0"/>
          </a:p>
          <a:p>
            <a:r>
              <a:rPr lang="en-US" dirty="0"/>
              <a:t>Cross training of epidemiologists is essential – Epi needs to know Emergency Management (ICS and emergency operations) and Disaster Epi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Any epidemiologist can be a disaster epidemiologist</a:t>
            </a:r>
          </a:p>
          <a:p>
            <a:r>
              <a:rPr lang="en-US" dirty="0"/>
              <a:t>PHEP/EM need to pull the appropriate epi SME for the response</a:t>
            </a:r>
          </a:p>
          <a:p>
            <a:r>
              <a:rPr lang="en-US" dirty="0"/>
              <a:t>Important for PHEP to meet your epi’s</a:t>
            </a:r>
          </a:p>
          <a:p>
            <a:endParaRPr lang="en-US" dirty="0"/>
          </a:p>
        </p:txBody>
      </p:sp>
      <p:sp>
        <p:nvSpPr>
          <p:cNvPr id="4" name="Slide Number Placeholder 3"/>
          <p:cNvSpPr>
            <a:spLocks noGrp="1"/>
          </p:cNvSpPr>
          <p:nvPr>
            <p:ph type="sldNum" sz="quarter" idx="10"/>
          </p:nvPr>
        </p:nvSpPr>
        <p:spPr/>
        <p:txBody>
          <a:bodyPr/>
          <a:lstStyle/>
          <a:p>
            <a:fld id="{87EF82A5-417E-48F7-8BCB-2307B4BC7257}" type="slidenum">
              <a:rPr lang="en-US" smtClean="0"/>
              <a:t>3</a:t>
            </a:fld>
            <a:endParaRPr lang="en-US"/>
          </a:p>
        </p:txBody>
      </p:sp>
    </p:spTree>
    <p:extLst>
      <p:ext uri="{BB962C8B-B14F-4D97-AF65-F5344CB8AC3E}">
        <p14:creationId xmlns:p14="http://schemas.microsoft.com/office/powerpoint/2010/main" val="148216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3C852DF5-1A72-479C-BE1C-4A17217D81C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0309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F04EEC-48D9-4249-A6CB-0D705E83FFC7}" type="slidenum">
              <a:rPr lang="en-US" smtClean="0"/>
              <a:t>7</a:t>
            </a:fld>
            <a:endParaRPr lang="en-US"/>
          </a:p>
        </p:txBody>
      </p:sp>
    </p:spTree>
    <p:extLst>
      <p:ext uri="{BB962C8B-B14F-4D97-AF65-F5344CB8AC3E}">
        <p14:creationId xmlns:p14="http://schemas.microsoft.com/office/powerpoint/2010/main" val="807936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AF04EEC-48D9-4249-A6CB-0D705E83FFC7}" type="slidenum">
              <a:rPr lang="en-US" smtClean="0"/>
              <a:t>8</a:t>
            </a:fld>
            <a:endParaRPr lang="en-US"/>
          </a:p>
        </p:txBody>
      </p:sp>
    </p:spTree>
    <p:extLst>
      <p:ext uri="{BB962C8B-B14F-4D97-AF65-F5344CB8AC3E}">
        <p14:creationId xmlns:p14="http://schemas.microsoft.com/office/powerpoint/2010/main" val="2456500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previous work included a seminal</a:t>
            </a:r>
            <a:r>
              <a:rPr lang="en-US" baseline="0" dirty="0"/>
              <a:t> AJPH DE role in disaster management cycle article</a:t>
            </a:r>
            <a:endParaRPr lang="en-US" dirty="0"/>
          </a:p>
        </p:txBody>
      </p:sp>
      <p:sp>
        <p:nvSpPr>
          <p:cNvPr id="4" name="Slide Number Placeholder 3"/>
          <p:cNvSpPr>
            <a:spLocks noGrp="1"/>
          </p:cNvSpPr>
          <p:nvPr>
            <p:ph type="sldNum" sz="quarter" idx="10"/>
          </p:nvPr>
        </p:nvSpPr>
        <p:spPr/>
        <p:txBody>
          <a:bodyPr/>
          <a:lstStyle/>
          <a:p>
            <a:fld id="{6AF04EEC-48D9-4249-A6CB-0D705E83FFC7}" type="slidenum">
              <a:rPr lang="en-US" smtClean="0"/>
              <a:t>10</a:t>
            </a:fld>
            <a:endParaRPr lang="en-US"/>
          </a:p>
        </p:txBody>
      </p:sp>
    </p:spTree>
    <p:extLst>
      <p:ext uri="{BB962C8B-B14F-4D97-AF65-F5344CB8AC3E}">
        <p14:creationId xmlns:p14="http://schemas.microsoft.com/office/powerpoint/2010/main" val="3482868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CSTE DE tool repository: https://www.cste.org/page/epidisaster</a:t>
            </a:r>
          </a:p>
          <a:p>
            <a:r>
              <a:rPr lang="en-US" dirty="0"/>
              <a:t>NEW DE resource guide: https://cdn.ymaws.com/www.cste.org/resource/resmgr/disasterepi/DE_Resource_Guide_Final_v3.pdf</a:t>
            </a:r>
          </a:p>
          <a:p>
            <a:r>
              <a:rPr lang="en-US" dirty="0"/>
              <a:t>CDC DE primer: https://www.cdc.gov/nceh/hsb/disaster/Disaster_Surveillance_508.pdf</a:t>
            </a:r>
          </a:p>
          <a:p>
            <a:endParaRPr lang="en-US" dirty="0"/>
          </a:p>
          <a:p>
            <a:r>
              <a:rPr lang="en-US" dirty="0"/>
              <a:t>DE methods and applications by Dr. Jen Horney, teaching classes at U of Delaware</a:t>
            </a:r>
          </a:p>
          <a:p>
            <a:endParaRPr lang="en-US" dirty="0"/>
          </a:p>
        </p:txBody>
      </p:sp>
      <p:sp>
        <p:nvSpPr>
          <p:cNvPr id="4" name="Slide Number Placeholder 3"/>
          <p:cNvSpPr>
            <a:spLocks noGrp="1"/>
          </p:cNvSpPr>
          <p:nvPr>
            <p:ph type="sldNum" sz="quarter" idx="5"/>
          </p:nvPr>
        </p:nvSpPr>
        <p:spPr/>
        <p:txBody>
          <a:bodyPr/>
          <a:lstStyle/>
          <a:p>
            <a:fld id="{6AF04EEC-48D9-4249-A6CB-0D705E83FFC7}" type="slidenum">
              <a:rPr lang="en-US" smtClean="0"/>
              <a:t>11</a:t>
            </a:fld>
            <a:endParaRPr lang="en-US"/>
          </a:p>
        </p:txBody>
      </p:sp>
    </p:spTree>
    <p:extLst>
      <p:ext uri="{BB962C8B-B14F-4D97-AF65-F5344CB8AC3E}">
        <p14:creationId xmlns:p14="http://schemas.microsoft.com/office/powerpoint/2010/main" val="1763147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DBEA11-F082-449B-AD5B-B469D336E93C}" type="slidenum">
              <a:rPr lang="en-US" smtClean="0"/>
              <a:t>12</a:t>
            </a:fld>
            <a:endParaRPr lang="en-US"/>
          </a:p>
        </p:txBody>
      </p:sp>
    </p:spTree>
    <p:extLst>
      <p:ext uri="{BB962C8B-B14F-4D97-AF65-F5344CB8AC3E}">
        <p14:creationId xmlns:p14="http://schemas.microsoft.com/office/powerpoint/2010/main" val="150386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CF0C4CC-AC9C-400F-8651-56DB3D6E5E2B}"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825A3-BE70-40BF-A88F-7BA465A51AD8}" type="slidenum">
              <a:rPr lang="en-US" smtClean="0"/>
              <a:t>‹#›</a:t>
            </a:fld>
            <a:endParaRPr lang="en-US"/>
          </a:p>
        </p:txBody>
      </p:sp>
    </p:spTree>
    <p:extLst>
      <p:ext uri="{BB962C8B-B14F-4D97-AF65-F5344CB8AC3E}">
        <p14:creationId xmlns:p14="http://schemas.microsoft.com/office/powerpoint/2010/main" val="886355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F0C4CC-AC9C-400F-8651-56DB3D6E5E2B}"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825A3-BE70-40BF-A88F-7BA465A51AD8}" type="slidenum">
              <a:rPr lang="en-US" smtClean="0"/>
              <a:t>‹#›</a:t>
            </a:fld>
            <a:endParaRPr lang="en-US"/>
          </a:p>
        </p:txBody>
      </p:sp>
    </p:spTree>
    <p:extLst>
      <p:ext uri="{BB962C8B-B14F-4D97-AF65-F5344CB8AC3E}">
        <p14:creationId xmlns:p14="http://schemas.microsoft.com/office/powerpoint/2010/main" val="1518937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F0C4CC-AC9C-400F-8651-56DB3D6E5E2B}"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825A3-BE70-40BF-A88F-7BA465A51AD8}" type="slidenum">
              <a:rPr lang="en-US" smtClean="0"/>
              <a:t>‹#›</a:t>
            </a:fld>
            <a:endParaRPr lang="en-US"/>
          </a:p>
        </p:txBody>
      </p:sp>
    </p:spTree>
    <p:extLst>
      <p:ext uri="{BB962C8B-B14F-4D97-AF65-F5344CB8AC3E}">
        <p14:creationId xmlns:p14="http://schemas.microsoft.com/office/powerpoint/2010/main" val="359189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CF0C4CC-AC9C-400F-8651-56DB3D6E5E2B}"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8825A3-BE70-40BF-A88F-7BA465A51AD8}" type="slidenum">
              <a:rPr lang="en-US" smtClean="0"/>
              <a:t>‹#›</a:t>
            </a:fld>
            <a:endParaRPr lang="en-US"/>
          </a:p>
        </p:txBody>
      </p:sp>
    </p:spTree>
    <p:extLst>
      <p:ext uri="{BB962C8B-B14F-4D97-AF65-F5344CB8AC3E}">
        <p14:creationId xmlns:p14="http://schemas.microsoft.com/office/powerpoint/2010/main" val="3470712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CF0C4CC-AC9C-400F-8651-56DB3D6E5E2B}" type="datetimeFigureOut">
              <a:rPr lang="en-US" smtClean="0"/>
              <a:t>5/9/2022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8825A3-BE70-40BF-A88F-7BA465A51AD8}" type="slidenum">
              <a:rPr lang="en-US" smtClean="0"/>
              <a:t>‹#›</a:t>
            </a:fld>
            <a:endParaRPr lang="en-US"/>
          </a:p>
        </p:txBody>
      </p:sp>
    </p:spTree>
    <p:extLst>
      <p:ext uri="{BB962C8B-B14F-4D97-AF65-F5344CB8AC3E}">
        <p14:creationId xmlns:p14="http://schemas.microsoft.com/office/powerpoint/2010/main" val="1527819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CF0C4CC-AC9C-400F-8651-56DB3D6E5E2B}" type="datetimeFigureOut">
              <a:rPr lang="en-US" smtClean="0"/>
              <a:t>5/9/2022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8825A3-BE70-40BF-A88F-7BA465A51AD8}" type="slidenum">
              <a:rPr lang="en-US" smtClean="0"/>
              <a:t>‹#›</a:t>
            </a:fld>
            <a:endParaRPr lang="en-US"/>
          </a:p>
        </p:txBody>
      </p:sp>
    </p:spTree>
    <p:extLst>
      <p:ext uri="{BB962C8B-B14F-4D97-AF65-F5344CB8AC3E}">
        <p14:creationId xmlns:p14="http://schemas.microsoft.com/office/powerpoint/2010/main" val="1781638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F0C4CC-AC9C-400F-8651-56DB3D6E5E2B}" type="datetimeFigureOut">
              <a:rPr lang="en-US" smtClean="0"/>
              <a:t>5/9/2022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8825A3-BE70-40BF-A88F-7BA465A51AD8}" type="slidenum">
              <a:rPr lang="en-US" smtClean="0"/>
              <a:t>‹#›</a:t>
            </a:fld>
            <a:endParaRPr lang="en-US"/>
          </a:p>
        </p:txBody>
      </p:sp>
      <p:pic>
        <p:nvPicPr>
          <p:cNvPr id="5" name="Picture 4" descr="ConcludingSlide-01.jpg">
            <a:extLst>
              <a:ext uri="{FF2B5EF4-FFF2-40B4-BE49-F238E27FC236}">
                <a16:creationId xmlns:a16="http://schemas.microsoft.com/office/drawing/2014/main" id="{10173904-567F-4FCA-AC82-1D9AADD40D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a:extLst>
              <a:ext uri="{FF2B5EF4-FFF2-40B4-BE49-F238E27FC236}">
                <a16:creationId xmlns:a16="http://schemas.microsoft.com/office/drawing/2014/main" id="{7DC48E34-DDDE-40BD-A680-F3C9231D87E1}"/>
              </a:ext>
            </a:extLst>
          </p:cNvPr>
          <p:cNvSpPr txBox="1"/>
          <p:nvPr userDrawn="1"/>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err="1">
                <a:solidFill>
                  <a:schemeClr val="tx1">
                    <a:lumMod val="65000"/>
                    <a:lumOff val="35000"/>
                  </a:schemeClr>
                </a:solidFill>
                <a:latin typeface="Avenir" panose="02000503040000020003" pitchFamily="2" charset="0"/>
                <a:cs typeface="Arial-Lgt-FC"/>
              </a:rPr>
              <a:t>cmccoull@cste.org</a:t>
            </a:r>
            <a:endParaRPr lang="en-US" sz="1300" dirty="0">
              <a:solidFill>
                <a:schemeClr val="tx1">
                  <a:lumMod val="65000"/>
                  <a:lumOff val="35000"/>
                </a:schemeClr>
              </a:solidFill>
              <a:latin typeface="Avenir" panose="02000503040000020003" pitchFamily="2" charset="0"/>
              <a:cs typeface="Arial-Lgt-FC"/>
            </a:endParaRPr>
          </a:p>
          <a:p>
            <a:pPr algn="r"/>
            <a:endParaRPr lang="en-US" sz="1600" dirty="0">
              <a:latin typeface="Avenir" panose="02000503040000020003" pitchFamily="2" charset="0"/>
            </a:endParaRPr>
          </a:p>
        </p:txBody>
      </p:sp>
    </p:spTree>
    <p:extLst>
      <p:ext uri="{BB962C8B-B14F-4D97-AF65-F5344CB8AC3E}">
        <p14:creationId xmlns:p14="http://schemas.microsoft.com/office/powerpoint/2010/main" val="3950666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F0C4CC-AC9C-400F-8651-56DB3D6E5E2B}"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8825A3-BE70-40BF-A88F-7BA465A51AD8}" type="slidenum">
              <a:rPr lang="en-US" smtClean="0"/>
              <a:t>‹#›</a:t>
            </a:fld>
            <a:endParaRPr lang="en-US"/>
          </a:p>
        </p:txBody>
      </p:sp>
    </p:spTree>
    <p:extLst>
      <p:ext uri="{BB962C8B-B14F-4D97-AF65-F5344CB8AC3E}">
        <p14:creationId xmlns:p14="http://schemas.microsoft.com/office/powerpoint/2010/main" val="2794968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CF0C4CC-AC9C-400F-8651-56DB3D6E5E2B}" type="datetimeFigureOut">
              <a:rPr lang="en-US" smtClean="0"/>
              <a:t>5/9/2022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8825A3-BE70-40BF-A88F-7BA465A51AD8}" type="slidenum">
              <a:rPr lang="en-US" smtClean="0"/>
              <a:t>‹#›</a:t>
            </a:fld>
            <a:endParaRPr lang="en-US"/>
          </a:p>
        </p:txBody>
      </p:sp>
    </p:spTree>
    <p:extLst>
      <p:ext uri="{BB962C8B-B14F-4D97-AF65-F5344CB8AC3E}">
        <p14:creationId xmlns:p14="http://schemas.microsoft.com/office/powerpoint/2010/main" val="2199584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F0C4CC-AC9C-400F-8651-56DB3D6E5E2B}"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825A3-BE70-40BF-A88F-7BA465A51AD8}" type="slidenum">
              <a:rPr lang="en-US" smtClean="0"/>
              <a:t>‹#›</a:t>
            </a:fld>
            <a:endParaRPr lang="en-US"/>
          </a:p>
        </p:txBody>
      </p:sp>
    </p:spTree>
    <p:extLst>
      <p:ext uri="{BB962C8B-B14F-4D97-AF65-F5344CB8AC3E}">
        <p14:creationId xmlns:p14="http://schemas.microsoft.com/office/powerpoint/2010/main" val="8649077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F0C4CC-AC9C-400F-8651-56DB3D6E5E2B}" type="datetimeFigureOut">
              <a:rPr lang="en-US" smtClean="0"/>
              <a:t>5/9/2022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8825A3-BE70-40BF-A88F-7BA465A51AD8}" type="slidenum">
              <a:rPr lang="en-US" smtClean="0"/>
              <a:t>‹#›</a:t>
            </a:fld>
            <a:endParaRPr lang="en-US"/>
          </a:p>
        </p:txBody>
      </p:sp>
    </p:spTree>
    <p:extLst>
      <p:ext uri="{BB962C8B-B14F-4D97-AF65-F5344CB8AC3E}">
        <p14:creationId xmlns:p14="http://schemas.microsoft.com/office/powerpoint/2010/main" val="11255565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27669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00699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559746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err="1">
                <a:solidFill>
                  <a:schemeClr val="tx1">
                    <a:lumMod val="65000"/>
                    <a:lumOff val="35000"/>
                  </a:schemeClr>
                </a:solidFill>
                <a:latin typeface="Avenir" panose="02000503040000020003" pitchFamily="2" charset="0"/>
                <a:cs typeface="Arial-Lgt-FC"/>
              </a:rPr>
              <a:t>cmccoull@cste.org</a:t>
            </a:r>
            <a:endParaRPr lang="en-US" sz="1300" dirty="0">
              <a:solidFill>
                <a:schemeClr val="tx1">
                  <a:lumMod val="65000"/>
                  <a:lumOff val="35000"/>
                </a:schemeClr>
              </a:solidFill>
              <a:latin typeface="Avenir" panose="02000503040000020003" pitchFamily="2" charset="0"/>
              <a:cs typeface="Arial-Lgt-FC"/>
            </a:endParaRPr>
          </a:p>
          <a:p>
            <a:pPr algn="r"/>
            <a:endParaRPr lang="en-US" sz="1600" dirty="0">
              <a:latin typeface="Avenir" panose="02000503040000020003" pitchFamily="2" charset="0"/>
            </a:endParaRPr>
          </a:p>
        </p:txBody>
      </p:sp>
    </p:spTree>
    <p:extLst>
      <p:ext uri="{BB962C8B-B14F-4D97-AF65-F5344CB8AC3E}">
        <p14:creationId xmlns:p14="http://schemas.microsoft.com/office/powerpoint/2010/main" val="20462432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7720203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005037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6051088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4268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err="1">
                <a:solidFill>
                  <a:schemeClr val="tx1">
                    <a:lumMod val="65000"/>
                    <a:lumOff val="35000"/>
                  </a:schemeClr>
                </a:solidFill>
                <a:latin typeface="Avenir" panose="02000503040000020003" pitchFamily="2" charset="0"/>
                <a:cs typeface="Arial-Lgt-FC"/>
              </a:rPr>
              <a:t>cmccoull@cste.org</a:t>
            </a:r>
            <a:endParaRPr lang="en-US" sz="1300" dirty="0">
              <a:solidFill>
                <a:schemeClr val="tx1">
                  <a:lumMod val="65000"/>
                  <a:lumOff val="35000"/>
                </a:schemeClr>
              </a:solidFill>
              <a:latin typeface="Avenir" panose="02000503040000020003" pitchFamily="2" charset="0"/>
              <a:cs typeface="Arial-Lgt-FC"/>
            </a:endParaRPr>
          </a:p>
          <a:p>
            <a:pPr algn="r"/>
            <a:endParaRPr lang="en-US" sz="1600" dirty="0">
              <a:latin typeface="Avenir" panose="02000503040000020003" pitchFamily="2" charset="0"/>
            </a:endParaRPr>
          </a:p>
        </p:txBody>
      </p:sp>
    </p:spTree>
    <p:extLst>
      <p:ext uri="{BB962C8B-B14F-4D97-AF65-F5344CB8AC3E}">
        <p14:creationId xmlns:p14="http://schemas.microsoft.com/office/powerpoint/2010/main" val="9133661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6"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640221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7"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F0C4CC-AC9C-400F-8651-56DB3D6E5E2B}" type="datetimeFigureOut">
              <a:rPr lang="en-US" smtClean="0"/>
              <a:t>5/9/2022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8825A3-BE70-40BF-A88F-7BA465A51AD8}" type="slidenum">
              <a:rPr lang="en-US" smtClean="0"/>
              <a:t>‹#›</a:t>
            </a:fld>
            <a:endParaRPr lang="en-US"/>
          </a:p>
        </p:txBody>
      </p:sp>
    </p:spTree>
    <p:extLst>
      <p:ext uri="{BB962C8B-B14F-4D97-AF65-F5344CB8AC3E}">
        <p14:creationId xmlns:p14="http://schemas.microsoft.com/office/powerpoint/2010/main" val="2950121947"/>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662" r:id="rId14"/>
    <p:sldLayoutId id="2147483677" r:id="rId15"/>
    <p:sldLayoutId id="2147483678"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78965125"/>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www.cdc.gov/nceh/casper/decop-invite.htm" TargetMode="External"/><Relationship Id="rId2" Type="http://schemas.openxmlformats.org/officeDocument/2006/relationships/hyperlink" Target="https://www.cste.org/group/DisasterEpi" TargetMode="External"/><Relationship Id="rId1" Type="http://schemas.openxmlformats.org/officeDocument/2006/relationships/slideLayout" Target="../slideLayouts/slideLayout12.xml"/><Relationship Id="rId4" Type="http://schemas.openxmlformats.org/officeDocument/2006/relationships/hyperlink" Target="https://knowledgerepository.syndromicsurveillance.org/spherr-workgroup"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200" y="1558549"/>
            <a:ext cx="8604738" cy="938466"/>
          </a:xfrm>
        </p:spPr>
        <p:txBody>
          <a:bodyPr vert="horz" lIns="91440" tIns="45720" rIns="91440" bIns="45720" rtlCol="0" anchor="t">
            <a:normAutofit/>
          </a:bodyPr>
          <a:lstStyle/>
          <a:p>
            <a:endParaRPr lang="en-US" b="1" dirty="0"/>
          </a:p>
          <a:p>
            <a:endParaRPr lang="en-US" sz="2800" b="1" dirty="0"/>
          </a:p>
        </p:txBody>
      </p:sp>
      <p:sp>
        <p:nvSpPr>
          <p:cNvPr id="3" name="Title 2"/>
          <p:cNvSpPr>
            <a:spLocks noGrp="1"/>
          </p:cNvSpPr>
          <p:nvPr>
            <p:ph type="title"/>
          </p:nvPr>
        </p:nvSpPr>
        <p:spPr/>
        <p:txBody>
          <a:bodyPr>
            <a:noAutofit/>
          </a:bodyPr>
          <a:lstStyle/>
          <a:p>
            <a:pPr algn="ctr"/>
            <a:br>
              <a:rPr lang="en-US" sz="4800" b="1" dirty="0"/>
            </a:br>
            <a:br>
              <a:rPr lang="en-US" sz="4800" b="1" dirty="0"/>
            </a:br>
            <a:r>
              <a:rPr lang="en-US" sz="4000" dirty="0"/>
              <a:t>CSTE Disaster Epidemiology Subcommittee</a:t>
            </a:r>
            <a:br>
              <a:rPr lang="en-US" sz="4800" b="1" dirty="0">
                <a:latin typeface="Avenir" panose="020B0604020202020204"/>
              </a:rPr>
            </a:br>
            <a:endParaRPr lang="en-US" sz="2800" b="1" dirty="0">
              <a:latin typeface="Avenir" panose="020B0604020202020204"/>
            </a:endParaRPr>
          </a:p>
        </p:txBody>
      </p:sp>
      <p:sp>
        <p:nvSpPr>
          <p:cNvPr id="4" name="TextBox 3">
            <a:extLst>
              <a:ext uri="{FF2B5EF4-FFF2-40B4-BE49-F238E27FC236}">
                <a16:creationId xmlns:a16="http://schemas.microsoft.com/office/drawing/2014/main" id="{D40C0151-EC94-4352-8A0A-F306DE98E050}"/>
              </a:ext>
            </a:extLst>
          </p:cNvPr>
          <p:cNvSpPr txBox="1"/>
          <p:nvPr/>
        </p:nvSpPr>
        <p:spPr>
          <a:xfrm>
            <a:off x="256804" y="1706800"/>
            <a:ext cx="3379281" cy="2308324"/>
          </a:xfrm>
          <a:prstGeom prst="rect">
            <a:avLst/>
          </a:prstGeom>
          <a:noFill/>
        </p:spPr>
        <p:txBody>
          <a:bodyPr wrap="square"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venir" panose="020B0604020202020204"/>
                <a:ea typeface="+mn-ea"/>
                <a:cs typeface="+mn-cs"/>
              </a:rPr>
              <a:t>Subcommittee Co-Chairs</a:t>
            </a:r>
            <a:r>
              <a:rPr kumimoji="0" lang="en-US" sz="1800" b="1" i="0" u="none" strike="noStrike" kern="1200" cap="none" spc="0" normalizeH="0" baseline="0" noProof="0" dirty="0">
                <a:ln>
                  <a:noFill/>
                </a:ln>
                <a:solidFill>
                  <a:prstClr val="black"/>
                </a:solidFill>
                <a:effectLst/>
                <a:uLnTx/>
                <a:uFillTx/>
                <a:latin typeface="Avenir" panose="020B0604020202020204"/>
                <a:ea typeface="+mn-ea"/>
                <a:cs typeface="+mn-cs"/>
              </a:rPr>
              <a:t>: </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panose="020B0604020202020204"/>
                <a:ea typeface="+mn-ea"/>
                <a:cs typeface="+mn-cs"/>
              </a:rPr>
              <a:t>Tess Konen, MPH</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panose="020B0604020202020204"/>
                <a:ea typeface="+mn-ea"/>
                <a:cs typeface="+mn-cs"/>
              </a:rPr>
              <a:t>Senior Epidemiologist</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panose="020B0604020202020204"/>
                <a:ea typeface="+mn-ea"/>
                <a:cs typeface="+mn-cs"/>
              </a:rPr>
              <a:t>Minnesota Department of Health</a:t>
            </a:r>
          </a:p>
          <a:p>
            <a:pPr marL="0" marR="0" lvl="0" indent="0" algn="l" defTabSz="914377" rtl="0" eaLnBrk="1" fontAlgn="auto" latinLnBrk="0" hangingPunct="1">
              <a:lnSpc>
                <a:spcPct val="100000"/>
              </a:lnSpc>
              <a:spcBef>
                <a:spcPts val="0"/>
              </a:spcBef>
              <a:spcAft>
                <a:spcPts val="0"/>
              </a:spcAft>
              <a:buClrTx/>
              <a:buSzTx/>
              <a:buFontTx/>
              <a:buNone/>
              <a:tabLst/>
              <a:defRPr/>
            </a:pPr>
            <a:endParaRPr lang="en-US" dirty="0">
              <a:solidFill>
                <a:prstClr val="black"/>
              </a:solidFill>
              <a:latin typeface="Avenir" panose="020B0604020202020204"/>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panose="020B0604020202020204"/>
                <a:ea typeface="+mn-ea"/>
                <a:cs typeface="+mn-cs"/>
              </a:rPr>
              <a:t>Svetlana Smorodinsky, MPH</a:t>
            </a:r>
          </a:p>
          <a:p>
            <a:pPr marL="0" marR="0" lvl="0" indent="0" algn="l" defTabSz="914377" rtl="0" eaLnBrk="1" fontAlgn="auto" latinLnBrk="0" hangingPunct="1">
              <a:lnSpc>
                <a:spcPct val="100000"/>
              </a:lnSpc>
              <a:spcBef>
                <a:spcPts val="0"/>
              </a:spcBef>
              <a:spcAft>
                <a:spcPts val="0"/>
              </a:spcAft>
              <a:buClrTx/>
              <a:buSzTx/>
              <a:buFontTx/>
              <a:buNone/>
              <a:tabLst/>
              <a:defRPr/>
            </a:pPr>
            <a:r>
              <a:rPr lang="en-US" dirty="0">
                <a:solidFill>
                  <a:prstClr val="black"/>
                </a:solidFill>
                <a:latin typeface="Avenir" panose="020B0604020202020204"/>
              </a:rPr>
              <a:t>Disaster Epidemiologist</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panose="020B0604020202020204"/>
                <a:ea typeface="+mn-ea"/>
                <a:cs typeface="+mn-cs"/>
              </a:rPr>
              <a:t>California Department of Health</a:t>
            </a:r>
          </a:p>
        </p:txBody>
      </p:sp>
      <p:sp>
        <p:nvSpPr>
          <p:cNvPr id="5" name="TextBox 4">
            <a:extLst>
              <a:ext uri="{FF2B5EF4-FFF2-40B4-BE49-F238E27FC236}">
                <a16:creationId xmlns:a16="http://schemas.microsoft.com/office/drawing/2014/main" id="{5EABD84C-A523-46EF-970D-37DE82465F41}"/>
              </a:ext>
            </a:extLst>
          </p:cNvPr>
          <p:cNvSpPr txBox="1"/>
          <p:nvPr/>
        </p:nvSpPr>
        <p:spPr>
          <a:xfrm>
            <a:off x="4690334" y="1703134"/>
            <a:ext cx="4196862" cy="1200329"/>
          </a:xfrm>
          <a:prstGeom prst="rect">
            <a:avLst/>
          </a:prstGeom>
          <a:noFill/>
        </p:spPr>
        <p:txBody>
          <a:bodyPr wrap="square"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a:ln>
                  <a:noFill/>
                </a:ln>
                <a:solidFill>
                  <a:prstClr val="black"/>
                </a:solidFill>
                <a:effectLst/>
                <a:uLnTx/>
                <a:uFillTx/>
                <a:latin typeface="Avenir" panose="020B0604020202020204"/>
                <a:ea typeface="+mn-ea"/>
                <a:cs typeface="+mn-cs"/>
              </a:rPr>
              <a:t>CSTE Support Staff</a:t>
            </a:r>
            <a:r>
              <a:rPr kumimoji="0" lang="en-US" sz="1800" b="1" i="0" u="none" strike="noStrike" kern="1200" cap="none" spc="0" normalizeH="0" baseline="0" noProof="0" dirty="0">
                <a:ln>
                  <a:noFill/>
                </a:ln>
                <a:solidFill>
                  <a:prstClr val="black"/>
                </a:solidFill>
                <a:effectLst/>
                <a:uLnTx/>
                <a:uFillTx/>
                <a:latin typeface="Avenir" panose="020B0604020202020204"/>
                <a:ea typeface="+mn-ea"/>
                <a:cs typeface="+mn-cs"/>
              </a:rPr>
              <a:t>:</a:t>
            </a: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panose="020B0604020202020204"/>
                <a:ea typeface="+mn-ea"/>
                <a:cs typeface="+mn-cs"/>
              </a:rPr>
              <a:t>Andrew Adams, MPH</a:t>
            </a: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panose="020B0604020202020204"/>
                <a:ea typeface="+mn-ea"/>
                <a:cs typeface="+mn-cs"/>
              </a:rPr>
              <a:t>Senior Program Analyst</a:t>
            </a: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panose="020B0604020202020204"/>
                <a:ea typeface="+mn-ea"/>
                <a:cs typeface="+mn-cs"/>
              </a:rPr>
              <a:t>CSTE</a:t>
            </a:r>
          </a:p>
        </p:txBody>
      </p:sp>
    </p:spTree>
    <p:extLst>
      <p:ext uri="{BB962C8B-B14F-4D97-AF65-F5344CB8AC3E}">
        <p14:creationId xmlns:p14="http://schemas.microsoft.com/office/powerpoint/2010/main" val="8711475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60" y="443400"/>
            <a:ext cx="6436841" cy="939017"/>
          </a:xfrm>
        </p:spPr>
        <p:txBody>
          <a:bodyPr/>
          <a:lstStyle/>
          <a:p>
            <a:r>
              <a:rPr lang="en-US" sz="3300" dirty="0"/>
              <a:t>What is disaster epidemiology?</a:t>
            </a:r>
          </a:p>
        </p:txBody>
      </p:sp>
      <p:sp>
        <p:nvSpPr>
          <p:cNvPr id="3" name="Content Placeholder 2"/>
          <p:cNvSpPr>
            <a:spLocks noGrp="1"/>
          </p:cNvSpPr>
          <p:nvPr>
            <p:ph idx="1"/>
          </p:nvPr>
        </p:nvSpPr>
        <p:spPr>
          <a:xfrm>
            <a:off x="164860" y="1439733"/>
            <a:ext cx="8814280" cy="625735"/>
          </a:xfrm>
        </p:spPr>
        <p:txBody>
          <a:bodyPr>
            <a:normAutofit fontScale="85000" lnSpcReduction="10000"/>
          </a:bodyPr>
          <a:lstStyle/>
          <a:p>
            <a:pPr marL="0" indent="0" algn="ctr">
              <a:buNone/>
            </a:pPr>
            <a:r>
              <a:rPr lang="en-US" dirty="0"/>
              <a:t>The use of epidemiology to assess the short- and long-term adverse health effects of disasters and to predict consequences of future disasters</a:t>
            </a:r>
          </a:p>
          <a:p>
            <a:endParaRPr lang="en-US" dirty="0"/>
          </a:p>
        </p:txBody>
      </p:sp>
      <p:pic>
        <p:nvPicPr>
          <p:cNvPr id="4" name="Picture 3" descr="picture of 911 building collaspe">
            <a:extLst>
              <a:ext uri="{FF2B5EF4-FFF2-40B4-BE49-F238E27FC236}">
                <a16:creationId xmlns:a16="http://schemas.microsoft.com/office/drawing/2014/main" id="{45243593-872E-48A6-99B4-B05AAE12B831}"/>
              </a:ext>
            </a:extLst>
          </p:cNvPr>
          <p:cNvPicPr>
            <a:picLocks noChangeAspect="1"/>
          </p:cNvPicPr>
          <p:nvPr/>
        </p:nvPicPr>
        <p:blipFill>
          <a:blip r:embed="rId3"/>
          <a:stretch>
            <a:fillRect/>
          </a:stretch>
        </p:blipFill>
        <p:spPr>
          <a:xfrm>
            <a:off x="453046" y="2097800"/>
            <a:ext cx="2731218" cy="1834502"/>
          </a:xfrm>
          <a:prstGeom prst="rect">
            <a:avLst/>
          </a:prstGeom>
        </p:spPr>
      </p:pic>
      <p:pic>
        <p:nvPicPr>
          <p:cNvPr id="5" name="Picture 4" descr="Wildfire picture">
            <a:extLst>
              <a:ext uri="{FF2B5EF4-FFF2-40B4-BE49-F238E27FC236}">
                <a16:creationId xmlns:a16="http://schemas.microsoft.com/office/drawing/2014/main" id="{BDFCC073-E7E0-45B2-A1F2-E68AAB292665}"/>
              </a:ext>
            </a:extLst>
          </p:cNvPr>
          <p:cNvPicPr>
            <a:picLocks noChangeAspect="1"/>
          </p:cNvPicPr>
          <p:nvPr/>
        </p:nvPicPr>
        <p:blipFill>
          <a:blip r:embed="rId4"/>
          <a:stretch>
            <a:fillRect/>
          </a:stretch>
        </p:blipFill>
        <p:spPr>
          <a:xfrm>
            <a:off x="6038905" y="2097800"/>
            <a:ext cx="2636358" cy="1777833"/>
          </a:xfrm>
          <a:prstGeom prst="rect">
            <a:avLst/>
          </a:prstGeom>
        </p:spPr>
      </p:pic>
      <p:pic>
        <p:nvPicPr>
          <p:cNvPr id="6" name="Picture 5" descr="Picture of nuclear explosion">
            <a:extLst>
              <a:ext uri="{FF2B5EF4-FFF2-40B4-BE49-F238E27FC236}">
                <a16:creationId xmlns:a16="http://schemas.microsoft.com/office/drawing/2014/main" id="{DA30B1E9-D222-414C-861D-DCA58AAC594A}"/>
              </a:ext>
            </a:extLst>
          </p:cNvPr>
          <p:cNvPicPr>
            <a:picLocks noChangeAspect="1"/>
          </p:cNvPicPr>
          <p:nvPr/>
        </p:nvPicPr>
        <p:blipFill>
          <a:blip r:embed="rId5"/>
          <a:stretch>
            <a:fillRect/>
          </a:stretch>
        </p:blipFill>
        <p:spPr>
          <a:xfrm>
            <a:off x="453045" y="4175878"/>
            <a:ext cx="2731217" cy="1769213"/>
          </a:xfrm>
          <a:prstGeom prst="rect">
            <a:avLst/>
          </a:prstGeom>
        </p:spPr>
      </p:pic>
      <p:pic>
        <p:nvPicPr>
          <p:cNvPr id="7" name="Picture 6" descr="Picture of drought">
            <a:extLst>
              <a:ext uri="{FF2B5EF4-FFF2-40B4-BE49-F238E27FC236}">
                <a16:creationId xmlns:a16="http://schemas.microsoft.com/office/drawing/2014/main" id="{97237E3A-283C-41FA-A0E4-84DAA7D5E9D9}"/>
              </a:ext>
            </a:extLst>
          </p:cNvPr>
          <p:cNvPicPr>
            <a:picLocks noChangeAspect="1"/>
          </p:cNvPicPr>
          <p:nvPr/>
        </p:nvPicPr>
        <p:blipFill>
          <a:blip r:embed="rId6"/>
          <a:stretch>
            <a:fillRect/>
          </a:stretch>
        </p:blipFill>
        <p:spPr>
          <a:xfrm>
            <a:off x="6038904" y="4063550"/>
            <a:ext cx="2720393" cy="1881541"/>
          </a:xfrm>
          <a:prstGeom prst="rect">
            <a:avLst/>
          </a:prstGeom>
        </p:spPr>
      </p:pic>
    </p:spTree>
    <p:extLst>
      <p:ext uri="{BB962C8B-B14F-4D97-AF65-F5344CB8AC3E}">
        <p14:creationId xmlns:p14="http://schemas.microsoft.com/office/powerpoint/2010/main" val="1098526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ctrTitle"/>
          </p:nvPr>
        </p:nvSpPr>
        <p:spPr>
          <a:xfrm>
            <a:off x="83921" y="552666"/>
            <a:ext cx="6652847" cy="1237850"/>
          </a:xfrm>
        </p:spPr>
        <p:txBody>
          <a:bodyPr>
            <a:normAutofit/>
          </a:bodyPr>
          <a:lstStyle/>
          <a:p>
            <a:r>
              <a:rPr lang="en-US" sz="3300" dirty="0">
                <a:solidFill>
                  <a:srgbClr val="15345A"/>
                </a:solidFill>
                <a:latin typeface="Arial" panose="020B0604020202020204" pitchFamily="34" charset="0"/>
                <a:cs typeface="Arial" panose="020B0604020202020204" pitchFamily="34" charset="0"/>
              </a:rPr>
              <a:t>Who is a disaster epidemiologist?</a:t>
            </a:r>
          </a:p>
        </p:txBody>
      </p:sp>
      <p:sp>
        <p:nvSpPr>
          <p:cNvPr id="3" name="Subtitle 2"/>
          <p:cNvSpPr>
            <a:spLocks noGrp="1"/>
          </p:cNvSpPr>
          <p:nvPr>
            <p:ph type="subTitle" idx="4294967295"/>
          </p:nvPr>
        </p:nvSpPr>
        <p:spPr>
          <a:xfrm>
            <a:off x="0" y="1547813"/>
            <a:ext cx="8318500" cy="4230687"/>
          </a:xfrm>
        </p:spPr>
        <p:txBody>
          <a:bodyPr vert="horz" lIns="91440" tIns="45720" rIns="91440" bIns="45720" rtlCol="0" anchor="t">
            <a:normAutofit/>
          </a:bodyPr>
          <a:lstStyle/>
          <a:p>
            <a:pPr marL="342900" indent="-342900" algn="l">
              <a:buFont typeface="Arial" panose="020B0604020202020204" pitchFamily="34" charset="0"/>
              <a:buChar char="•"/>
            </a:pPr>
            <a:endParaRPr lang="en-US" sz="800" i="1" dirty="0">
              <a:solidFill>
                <a:schemeClr val="tx1"/>
              </a:solidFill>
              <a:latin typeface="Avenir" panose="02000503040000020003" pitchFamily="2" charset="0"/>
              <a:cs typeface="Arial MT"/>
            </a:endParaRPr>
          </a:p>
          <a:p>
            <a:pPr algn="l"/>
            <a:endParaRPr lang="en-US" sz="800" i="1" dirty="0">
              <a:solidFill>
                <a:schemeClr val="tx1"/>
              </a:solidFill>
              <a:latin typeface="Avenir" panose="02000503040000020003" pitchFamily="2" charset="0"/>
              <a:cs typeface="Arial MT"/>
            </a:endParaRPr>
          </a:p>
          <a:p>
            <a:pPr marL="342900" indent="-342900" algn="l">
              <a:buFont typeface="Arial" panose="020B0604020202020204" pitchFamily="34" charset="0"/>
              <a:buChar char="•"/>
            </a:pPr>
            <a:endParaRPr lang="en-US" sz="800" i="1" dirty="0">
              <a:solidFill>
                <a:schemeClr val="tx1"/>
              </a:solidFill>
              <a:latin typeface="Avenir" panose="02000503040000020003" pitchFamily="2" charset="0"/>
              <a:cs typeface="Arial MT"/>
            </a:endParaRPr>
          </a:p>
          <a:p>
            <a:pPr marL="342900" indent="-342900" algn="l">
              <a:buFont typeface="Arial" panose="020B0604020202020204" pitchFamily="34" charset="0"/>
              <a:buChar char="•"/>
            </a:pPr>
            <a:endParaRPr lang="en-US" sz="2400" i="1" dirty="0">
              <a:solidFill>
                <a:schemeClr val="tx1"/>
              </a:solidFill>
              <a:latin typeface="Avenir" panose="02000503040000020003" pitchFamily="2" charset="0"/>
              <a:cs typeface="Arial MT"/>
            </a:endParaRPr>
          </a:p>
        </p:txBody>
      </p:sp>
      <p:pic>
        <p:nvPicPr>
          <p:cNvPr id="4" name="Picture 3" descr="footer2-01.jpg"/>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7" name="Picture 6" descr="Picture of disaster epidemiology multi-disciplinary includes; chronic disease, maternal &amp; child health, occupational health, environmental health public health emergency preparedness &amp; response, infectious disease, mental &amp; behavioral health, injury, epidemiology">
            <a:extLst>
              <a:ext uri="{FF2B5EF4-FFF2-40B4-BE49-F238E27FC236}">
                <a16:creationId xmlns:a16="http://schemas.microsoft.com/office/drawing/2014/main" id="{579340EC-61DB-43AD-814A-58A787F9DBE8}"/>
              </a:ext>
            </a:extLst>
          </p:cNvPr>
          <p:cNvPicPr>
            <a:picLocks noChangeAspect="1"/>
          </p:cNvPicPr>
          <p:nvPr/>
        </p:nvPicPr>
        <p:blipFill>
          <a:blip r:embed="rId5"/>
          <a:stretch>
            <a:fillRect/>
          </a:stretch>
        </p:blipFill>
        <p:spPr>
          <a:xfrm>
            <a:off x="985837" y="1985812"/>
            <a:ext cx="7172325" cy="3885675"/>
          </a:xfrm>
          <a:prstGeom prst="rect">
            <a:avLst/>
          </a:prstGeom>
        </p:spPr>
      </p:pic>
    </p:spTree>
    <p:extLst>
      <p:ext uri="{BB962C8B-B14F-4D97-AF65-F5344CB8AC3E}">
        <p14:creationId xmlns:p14="http://schemas.microsoft.com/office/powerpoint/2010/main" val="1281596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Disaster epidemiology (DE) Subcommittee</a:t>
            </a:r>
          </a:p>
        </p:txBody>
      </p:sp>
      <p:sp>
        <p:nvSpPr>
          <p:cNvPr id="3" name="Content Placeholder 2"/>
          <p:cNvSpPr>
            <a:spLocks noGrp="1"/>
          </p:cNvSpPr>
          <p:nvPr>
            <p:ph idx="1"/>
          </p:nvPr>
        </p:nvSpPr>
        <p:spPr/>
        <p:txBody>
          <a:bodyPr/>
          <a:lstStyle/>
          <a:p>
            <a:r>
              <a:rPr lang="en-US" altLang="en-US" dirty="0"/>
              <a:t>Strengthen capacity to respond by integrating DE into the emergency management cycle</a:t>
            </a:r>
          </a:p>
          <a:p>
            <a:r>
              <a:rPr lang="en-US" altLang="en-US" dirty="0"/>
              <a:t>Help public health and emergency management leadership understand essential role of DE</a:t>
            </a:r>
          </a:p>
          <a:p>
            <a:r>
              <a:rPr lang="en-US" altLang="en-US" dirty="0"/>
              <a:t>Identify common set of capabilities to support collection of epidemiologic data during emergency response situations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9805" y="4065202"/>
            <a:ext cx="8731196" cy="1887266"/>
          </a:xfrm>
          <a:prstGeom prst="rect">
            <a:avLst/>
          </a:prstGeom>
        </p:spPr>
      </p:pic>
    </p:spTree>
    <p:extLst>
      <p:ext uri="{BB962C8B-B14F-4D97-AF65-F5344CB8AC3E}">
        <p14:creationId xmlns:p14="http://schemas.microsoft.com/office/powerpoint/2010/main" val="1931413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CSTE Disaster Epidemiology Subcommittee</a:t>
            </a:r>
          </a:p>
        </p:txBody>
      </p:sp>
      <p:sp>
        <p:nvSpPr>
          <p:cNvPr id="3" name="Content Placeholder 2"/>
          <p:cNvSpPr>
            <a:spLocks noGrp="1"/>
          </p:cNvSpPr>
          <p:nvPr>
            <p:ph idx="1"/>
          </p:nvPr>
        </p:nvSpPr>
        <p:spPr/>
        <p:txBody>
          <a:bodyPr/>
          <a:lstStyle/>
          <a:p>
            <a:pPr>
              <a:lnSpc>
                <a:spcPct val="120000"/>
              </a:lnSpc>
            </a:pPr>
            <a:r>
              <a:rPr lang="en-US" dirty="0"/>
              <a:t>Started in 2007</a:t>
            </a:r>
          </a:p>
          <a:p>
            <a:pPr>
              <a:lnSpc>
                <a:spcPct val="120000"/>
              </a:lnSpc>
            </a:pPr>
            <a:r>
              <a:rPr lang="en-US" dirty="0"/>
              <a:t>Subcommittee around for 12 years and on the 13</a:t>
            </a:r>
            <a:r>
              <a:rPr lang="en-US" baseline="30000" dirty="0"/>
              <a:t>th</a:t>
            </a:r>
            <a:r>
              <a:rPr lang="en-US" dirty="0"/>
              <a:t> workshop!</a:t>
            </a:r>
          </a:p>
          <a:p>
            <a:pPr>
              <a:lnSpc>
                <a:spcPct val="120000"/>
              </a:lnSpc>
            </a:pPr>
            <a:r>
              <a:rPr lang="en-US" dirty="0"/>
              <a:t>495 subcommittee members </a:t>
            </a:r>
          </a:p>
          <a:p>
            <a:pPr lvl="1">
              <a:lnSpc>
                <a:spcPct val="120000"/>
              </a:lnSpc>
            </a:pPr>
            <a:r>
              <a:rPr lang="en-US" dirty="0"/>
              <a:t>46 states, Washington DC, Puerto Rico and Guam </a:t>
            </a:r>
          </a:p>
          <a:p>
            <a:pPr>
              <a:lnSpc>
                <a:spcPct val="120000"/>
              </a:lnSpc>
            </a:pPr>
            <a:r>
              <a:rPr lang="en-US" dirty="0"/>
              <a:t>About 50 active members</a:t>
            </a:r>
          </a:p>
          <a:p>
            <a:pPr>
              <a:lnSpc>
                <a:spcPct val="120000"/>
              </a:lnSpc>
            </a:pPr>
            <a:r>
              <a:rPr lang="en-US" dirty="0"/>
              <a:t>Monthly conference calls with technical speakers sharing experiences</a:t>
            </a:r>
          </a:p>
          <a:p>
            <a:endParaRPr lang="en-US" dirty="0"/>
          </a:p>
        </p:txBody>
      </p:sp>
    </p:spTree>
    <p:extLst>
      <p:ext uri="{BB962C8B-B14F-4D97-AF65-F5344CB8AC3E}">
        <p14:creationId xmlns:p14="http://schemas.microsoft.com/office/powerpoint/2010/main" val="3608782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766BC27-7662-4D1C-924E-973E4872011A}"/>
              </a:ext>
            </a:extLst>
          </p:cNvPr>
          <p:cNvGrpSpPr/>
          <p:nvPr/>
        </p:nvGrpSpPr>
        <p:grpSpPr>
          <a:xfrm>
            <a:off x="152400" y="228600"/>
            <a:ext cx="8631026" cy="6512350"/>
            <a:chOff x="208174" y="228600"/>
            <a:chExt cx="8631026" cy="6512350"/>
          </a:xfrm>
        </p:grpSpPr>
        <p:sp>
          <p:nvSpPr>
            <p:cNvPr id="3" name="Rounded Rectangle 4">
              <a:extLst>
                <a:ext uri="{FF2B5EF4-FFF2-40B4-BE49-F238E27FC236}">
                  <a16:creationId xmlns:a16="http://schemas.microsoft.com/office/drawing/2014/main" id="{FFC830E5-A0A7-4D87-9893-6C4EDC5EEFBB}"/>
                </a:ext>
              </a:extLst>
            </p:cNvPr>
            <p:cNvSpPr/>
            <p:nvPr/>
          </p:nvSpPr>
          <p:spPr>
            <a:xfrm>
              <a:off x="208174" y="228600"/>
              <a:ext cx="8631026" cy="1143000"/>
            </a:xfrm>
            <a:prstGeom prst="roundRect">
              <a:avLst/>
            </a:prstGeom>
            <a:solidFill>
              <a:srgbClr val="044572"/>
            </a:solidFill>
            <a:ln/>
          </p:spPr>
          <p:style>
            <a:lnRef idx="0">
              <a:schemeClr val="accent4"/>
            </a:lnRef>
            <a:fillRef idx="3">
              <a:schemeClr val="accent4"/>
            </a:fillRef>
            <a:effectRef idx="3">
              <a:schemeClr val="accent4"/>
            </a:effectRef>
            <a:fontRef idx="minor">
              <a:schemeClr val="lt1"/>
            </a:fontRef>
          </p:style>
          <p:txBody>
            <a:bodyPr rtlCol="0" anchor="ctr"/>
            <a:lstStyle/>
            <a:p>
              <a:pPr algn="r"/>
              <a:r>
                <a:rPr lang="en-US" sz="3200" b="1" dirty="0"/>
                <a:t>Disaster Epidemiology Subcommittee</a:t>
              </a:r>
            </a:p>
            <a:p>
              <a:pPr algn="r"/>
              <a:r>
                <a:rPr lang="en-US" sz="3200" b="1" dirty="0"/>
                <a:t>2022-2023 Strategic Plan</a:t>
              </a:r>
            </a:p>
          </p:txBody>
        </p:sp>
        <p:sp>
          <p:nvSpPr>
            <p:cNvPr id="4" name="Rounded Rectangle 5">
              <a:extLst>
                <a:ext uri="{FF2B5EF4-FFF2-40B4-BE49-F238E27FC236}">
                  <a16:creationId xmlns:a16="http://schemas.microsoft.com/office/drawing/2014/main" id="{13E9B7CB-1F94-430A-BA0D-3979A0386150}"/>
                </a:ext>
              </a:extLst>
            </p:cNvPr>
            <p:cNvSpPr/>
            <p:nvPr/>
          </p:nvSpPr>
          <p:spPr>
            <a:xfrm>
              <a:off x="751787" y="1447800"/>
              <a:ext cx="7543800" cy="685800"/>
            </a:xfrm>
            <a:prstGeom prst="roundRect">
              <a:avLst/>
            </a:prstGeom>
            <a:solidFill>
              <a:srgbClr val="E9E7DC"/>
            </a:solidFill>
            <a:ln>
              <a:solidFill>
                <a:srgbClr val="A29C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latin typeface="+mj-lt"/>
                </a:rPr>
                <a:t>Mission Statement: To </a:t>
              </a:r>
              <a:r>
                <a:rPr lang="en-US" sz="1200" b="1" dirty="0">
                  <a:solidFill>
                    <a:schemeClr val="tx1"/>
                  </a:solidFill>
                  <a:latin typeface="+mj-lt"/>
                  <a:cs typeface="Arial" panose="020B0604020202020204" pitchFamily="34" charset="0"/>
                </a:rPr>
                <a:t>bring together various disciplines of epidemiology to collaborate towards improving emergency preparedness and disaster response capacities and capabilities at local, state, tribal, regional, and national levels following disasters and other emergencies.</a:t>
              </a:r>
            </a:p>
          </p:txBody>
        </p:sp>
        <p:sp>
          <p:nvSpPr>
            <p:cNvPr id="5" name="Rounded Rectangle 6">
              <a:extLst>
                <a:ext uri="{FF2B5EF4-FFF2-40B4-BE49-F238E27FC236}">
                  <a16:creationId xmlns:a16="http://schemas.microsoft.com/office/drawing/2014/main" id="{0061E7A4-49D6-4C42-B75E-1B455E2991A5}"/>
                </a:ext>
              </a:extLst>
            </p:cNvPr>
            <p:cNvSpPr/>
            <p:nvPr/>
          </p:nvSpPr>
          <p:spPr>
            <a:xfrm>
              <a:off x="246274" y="2273300"/>
              <a:ext cx="3505200" cy="3886200"/>
            </a:xfrm>
            <a:prstGeom prst="roundRect">
              <a:avLst/>
            </a:prstGeom>
            <a:noFill/>
            <a:ln>
              <a:solidFill>
                <a:srgbClr val="0445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Rounded Rectangle 7">
              <a:extLst>
                <a:ext uri="{FF2B5EF4-FFF2-40B4-BE49-F238E27FC236}">
                  <a16:creationId xmlns:a16="http://schemas.microsoft.com/office/drawing/2014/main" id="{6210FBFC-C81A-4ED0-815B-6023004E2720}"/>
                </a:ext>
              </a:extLst>
            </p:cNvPr>
            <p:cNvSpPr/>
            <p:nvPr/>
          </p:nvSpPr>
          <p:spPr>
            <a:xfrm>
              <a:off x="5334000" y="2286000"/>
              <a:ext cx="3505200" cy="3886200"/>
            </a:xfrm>
            <a:prstGeom prst="roundRect">
              <a:avLst/>
            </a:prstGeom>
            <a:noFill/>
            <a:ln>
              <a:solidFill>
                <a:srgbClr val="0445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8">
              <a:extLst>
                <a:ext uri="{FF2B5EF4-FFF2-40B4-BE49-F238E27FC236}">
                  <a16:creationId xmlns:a16="http://schemas.microsoft.com/office/drawing/2014/main" id="{4D0C008A-376E-4646-8E2B-FBEFE0220A4F}"/>
                </a:ext>
              </a:extLst>
            </p:cNvPr>
            <p:cNvSpPr/>
            <p:nvPr/>
          </p:nvSpPr>
          <p:spPr>
            <a:xfrm>
              <a:off x="723900" y="6248399"/>
              <a:ext cx="7543800" cy="492551"/>
            </a:xfrm>
            <a:prstGeom prst="roundRect">
              <a:avLst/>
            </a:prstGeom>
            <a:noFill/>
            <a:ln>
              <a:solidFill>
                <a:srgbClr val="0445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Incorporate disaster epidemiology into Incident Command Structure, include in drills and exercises.</a:t>
              </a:r>
            </a:p>
            <a:p>
              <a:pPr algn="ctr"/>
              <a:r>
                <a:rPr lang="en-US" sz="1200" b="1" dirty="0">
                  <a:solidFill>
                    <a:schemeClr val="tx1"/>
                  </a:solidFill>
                </a:rPr>
                <a:t>Leverage relationships and expertise among members and partners.</a:t>
              </a:r>
            </a:p>
          </p:txBody>
        </p:sp>
        <p:sp>
          <p:nvSpPr>
            <p:cNvPr id="8" name="Rounded Rectangle 9">
              <a:extLst>
                <a:ext uri="{FF2B5EF4-FFF2-40B4-BE49-F238E27FC236}">
                  <a16:creationId xmlns:a16="http://schemas.microsoft.com/office/drawing/2014/main" id="{967B5306-D533-4C06-BBB7-086572AD32C4}"/>
                </a:ext>
              </a:extLst>
            </p:cNvPr>
            <p:cNvSpPr/>
            <p:nvPr/>
          </p:nvSpPr>
          <p:spPr>
            <a:xfrm>
              <a:off x="3340100" y="2540000"/>
              <a:ext cx="2286000" cy="3352800"/>
            </a:xfrm>
            <a:prstGeom prst="roundRect">
              <a:avLst/>
            </a:prstGeom>
            <a:solidFill>
              <a:srgbClr val="E9E7DC"/>
            </a:solidFill>
            <a:ln>
              <a:solidFill>
                <a:srgbClr val="A29C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Vision</a:t>
              </a:r>
            </a:p>
            <a:p>
              <a:pPr algn="ctr"/>
              <a:r>
                <a:rPr lang="en-US" b="1" dirty="0">
                  <a:solidFill>
                    <a:schemeClr val="tx1"/>
                  </a:solidFill>
                </a:rPr>
                <a:t>Using the power of disaster epidemiology (DE) to improve the public’s health before, during, and after a disaster.</a:t>
              </a:r>
            </a:p>
            <a:p>
              <a:pPr algn="ctr"/>
              <a:endParaRPr lang="en-US" dirty="0">
                <a:solidFill>
                  <a:schemeClr val="tx1"/>
                </a:solidFill>
              </a:endParaRPr>
            </a:p>
          </p:txBody>
        </p:sp>
        <p:sp>
          <p:nvSpPr>
            <p:cNvPr id="9" name="TextBox 8">
              <a:extLst>
                <a:ext uri="{FF2B5EF4-FFF2-40B4-BE49-F238E27FC236}">
                  <a16:creationId xmlns:a16="http://schemas.microsoft.com/office/drawing/2014/main" id="{DF10B7E2-0FE4-4719-ABDD-A64373EAA8B2}"/>
                </a:ext>
              </a:extLst>
            </p:cNvPr>
            <p:cNvSpPr txBox="1"/>
            <p:nvPr/>
          </p:nvSpPr>
          <p:spPr>
            <a:xfrm>
              <a:off x="449474" y="2262694"/>
              <a:ext cx="2819400" cy="3662541"/>
            </a:xfrm>
            <a:prstGeom prst="rect">
              <a:avLst/>
            </a:prstGeom>
            <a:noFill/>
          </p:spPr>
          <p:txBody>
            <a:bodyPr wrap="square" rtlCol="0">
              <a:spAutoFit/>
            </a:bodyPr>
            <a:lstStyle/>
            <a:p>
              <a:pPr algn="ctr"/>
              <a:r>
                <a:rPr lang="en-US" sz="1200" b="1" dirty="0">
                  <a:solidFill>
                    <a:schemeClr val="tx1"/>
                  </a:solidFill>
                </a:rPr>
                <a:t>Priority Area 1: </a:t>
              </a:r>
            </a:p>
            <a:p>
              <a:pPr algn="ctr"/>
              <a:r>
                <a:rPr lang="en-US" sz="1200" dirty="0">
                  <a:solidFill>
                    <a:schemeClr val="tx1"/>
                  </a:solidFill>
                </a:rPr>
                <a:t>Build networking opportunities and enhance the knowledge of disaster epidemiology</a:t>
              </a:r>
            </a:p>
            <a:p>
              <a:endParaRPr lang="en-US" sz="500" dirty="0"/>
            </a:p>
            <a:p>
              <a:r>
                <a:rPr lang="en-US" sz="1200" b="1" dirty="0"/>
                <a:t>Objective 1: </a:t>
              </a:r>
              <a:r>
                <a:rPr lang="en-US" sz="1200" dirty="0"/>
                <a:t>Host an annual DE workshop.</a:t>
              </a:r>
            </a:p>
            <a:p>
              <a:endParaRPr lang="en-US" sz="1200" dirty="0"/>
            </a:p>
            <a:p>
              <a:r>
                <a:rPr lang="en-US" sz="1200" b="1" dirty="0"/>
                <a:t>Objective 2: </a:t>
              </a:r>
              <a:r>
                <a:rPr lang="en-US" sz="1200" dirty="0"/>
                <a:t>Present at regional or national conferences on the work, programs and initiatives of the subcommittee twice a year.</a:t>
              </a:r>
            </a:p>
            <a:p>
              <a:endParaRPr lang="en-US" sz="1200" dirty="0"/>
            </a:p>
            <a:p>
              <a:r>
                <a:rPr lang="en-US" sz="1200" b="1" dirty="0"/>
                <a:t>Objective 3: </a:t>
              </a:r>
              <a:r>
                <a:rPr lang="en-US" sz="1200" dirty="0"/>
                <a:t>Host 6 webinars, learning moments or training opportunities yearly.</a:t>
              </a:r>
            </a:p>
            <a:p>
              <a:endParaRPr lang="en-US" sz="1200" dirty="0"/>
            </a:p>
            <a:p>
              <a:r>
                <a:rPr lang="en-US" sz="1200" b="1" dirty="0"/>
                <a:t>Objective 4: </a:t>
              </a:r>
              <a:r>
                <a:rPr lang="en-US" sz="1200" dirty="0"/>
                <a:t>Gather and share tools, methodologies, and evaluation information among jurisdictions. Promote use of tool repository. </a:t>
              </a:r>
              <a:endParaRPr lang="en-US" sz="1200" strike="sngStrike" dirty="0"/>
            </a:p>
            <a:p>
              <a:endParaRPr lang="en-US" sz="1100" dirty="0"/>
            </a:p>
          </p:txBody>
        </p:sp>
        <p:sp>
          <p:nvSpPr>
            <p:cNvPr id="10" name="TextBox 9">
              <a:extLst>
                <a:ext uri="{FF2B5EF4-FFF2-40B4-BE49-F238E27FC236}">
                  <a16:creationId xmlns:a16="http://schemas.microsoft.com/office/drawing/2014/main" id="{1C5C54F0-61E1-4C73-A691-8F3C07F180BC}"/>
                </a:ext>
              </a:extLst>
            </p:cNvPr>
            <p:cNvSpPr txBox="1"/>
            <p:nvPr/>
          </p:nvSpPr>
          <p:spPr>
            <a:xfrm>
              <a:off x="5721350" y="2245440"/>
              <a:ext cx="3117850" cy="2492990"/>
            </a:xfrm>
            <a:prstGeom prst="rect">
              <a:avLst/>
            </a:prstGeom>
            <a:noFill/>
          </p:spPr>
          <p:txBody>
            <a:bodyPr wrap="square" rtlCol="0">
              <a:spAutoFit/>
            </a:bodyPr>
            <a:lstStyle/>
            <a:p>
              <a:pPr algn="ctr"/>
              <a:r>
                <a:rPr lang="en-US" sz="1200" b="1" dirty="0">
                  <a:solidFill>
                    <a:schemeClr val="tx1"/>
                  </a:solidFill>
                </a:rPr>
                <a:t>Priority Area 2: </a:t>
              </a:r>
            </a:p>
            <a:p>
              <a:pPr algn="ctr"/>
              <a:r>
                <a:rPr lang="en-US" sz="1200" dirty="0">
                  <a:solidFill>
                    <a:schemeClr val="tx1"/>
                  </a:solidFill>
                </a:rPr>
                <a:t>Continue to define disaster epidemiology capabilities and its role in the disaster management framework</a:t>
              </a:r>
            </a:p>
            <a:p>
              <a:endParaRPr lang="en-US" sz="1200" dirty="0"/>
            </a:p>
            <a:p>
              <a:r>
                <a:rPr lang="en-US" sz="1200" b="1" dirty="0"/>
                <a:t>Objective 1: </a:t>
              </a:r>
              <a:r>
                <a:rPr lang="en-US" sz="1200" dirty="0"/>
                <a:t>EM collaboration workgroup will develop EM template to demonstrate value of DE.</a:t>
              </a:r>
            </a:p>
            <a:p>
              <a:endParaRPr lang="en-US" sz="1200" dirty="0"/>
            </a:p>
            <a:p>
              <a:r>
                <a:rPr lang="en-US" sz="1200" b="1" dirty="0"/>
                <a:t>Objective 2: </a:t>
              </a:r>
              <a:r>
                <a:rPr lang="en-US" sz="1200" dirty="0"/>
                <a:t>Collaborate across disciplines and organizations, including: climate change subcommittee, emergency managers, and academic partnerships.</a:t>
              </a:r>
              <a:endParaRPr lang="en-US" sz="1400" dirty="0"/>
            </a:p>
          </p:txBody>
        </p:sp>
        <p:pic>
          <p:nvPicPr>
            <p:cNvPr id="11" name="Picture 2">
              <a:extLst>
                <a:ext uri="{FF2B5EF4-FFF2-40B4-BE49-F238E27FC236}">
                  <a16:creationId xmlns:a16="http://schemas.microsoft.com/office/drawing/2014/main" id="{E2C317C7-4F4C-4AA5-98D9-EFB1D3E424E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15886" t="30888" r="64153" b="55666"/>
            <a:stretch>
              <a:fillRect/>
            </a:stretch>
          </p:blipFill>
          <p:spPr bwMode="auto">
            <a:xfrm>
              <a:off x="381000" y="381000"/>
              <a:ext cx="1812324" cy="762000"/>
            </a:xfrm>
            <a:prstGeom prst="roundRect">
              <a:avLst>
                <a:gd name="adj" fmla="val 16667"/>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round/>
                  <a:headEnd/>
                  <a:tailEnd/>
                </a14:hiddenLine>
              </a:ext>
              <a:ext uri="{AF507438-7753-43E0-B8FC-AC1667EBCBE1}">
                <a14:hiddenEffects xmlns:a14="http://schemas.microsoft.com/office/drawing/2010/main">
                  <a:effectLst>
                    <a:outerShdw dist="35921" dir="2700000" algn="ctr" rotWithShape="0">
                      <a:srgbClr val="EEECE1"/>
                    </a:outerShdw>
                  </a:effectLst>
                </a14:hiddenEffects>
              </a:ext>
            </a:extLst>
          </p:spPr>
        </p:pic>
      </p:grpSp>
    </p:spTree>
    <p:extLst>
      <p:ext uri="{BB962C8B-B14F-4D97-AF65-F5344CB8AC3E}">
        <p14:creationId xmlns:p14="http://schemas.microsoft.com/office/powerpoint/2010/main" val="1722741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Outreach</a:t>
            </a:r>
          </a:p>
        </p:txBody>
      </p:sp>
      <p:sp>
        <p:nvSpPr>
          <p:cNvPr id="3" name="Content Placeholder 2"/>
          <p:cNvSpPr>
            <a:spLocks noGrp="1"/>
          </p:cNvSpPr>
          <p:nvPr>
            <p:ph idx="1"/>
          </p:nvPr>
        </p:nvSpPr>
        <p:spPr>
          <a:xfrm>
            <a:off x="243659" y="1430867"/>
            <a:ext cx="8643488" cy="4839303"/>
          </a:xfrm>
        </p:spPr>
        <p:txBody>
          <a:bodyPr>
            <a:normAutofit/>
          </a:bodyPr>
          <a:lstStyle/>
          <a:p>
            <a:r>
              <a:rPr lang="en-US" dirty="0">
                <a:solidFill>
                  <a:prstClr val="black">
                    <a:lumMod val="75000"/>
                    <a:lumOff val="25000"/>
                  </a:prstClr>
                </a:solidFill>
              </a:rPr>
              <a:t>NACCHO preparedness summit, Spring 2022</a:t>
            </a:r>
          </a:p>
          <a:p>
            <a:pPr lvl="1"/>
            <a:r>
              <a:rPr lang="en-US" dirty="0">
                <a:solidFill>
                  <a:prstClr val="black">
                    <a:lumMod val="75000"/>
                    <a:lumOff val="25000"/>
                  </a:prstClr>
                </a:solidFill>
              </a:rPr>
              <a:t>Disaster Epidemiology 101 and integration with emergency management </a:t>
            </a:r>
          </a:p>
          <a:p>
            <a:pPr lvl="1"/>
            <a:r>
              <a:rPr lang="en-US" dirty="0">
                <a:solidFill>
                  <a:prstClr val="black">
                    <a:lumMod val="75000"/>
                    <a:lumOff val="25000"/>
                  </a:prstClr>
                </a:solidFill>
              </a:rPr>
              <a:t>Have presented for last 6 years</a:t>
            </a:r>
          </a:p>
          <a:p>
            <a:pPr lvl="1"/>
            <a:r>
              <a:rPr lang="en-US" dirty="0">
                <a:solidFill>
                  <a:prstClr val="black">
                    <a:lumMod val="75000"/>
                    <a:lumOff val="25000"/>
                  </a:prstClr>
                </a:solidFill>
              </a:rPr>
              <a:t>~100 attendees</a:t>
            </a:r>
          </a:p>
          <a:p>
            <a:r>
              <a:rPr lang="en-US" dirty="0">
                <a:solidFill>
                  <a:prstClr val="black">
                    <a:lumMod val="75000"/>
                    <a:lumOff val="25000"/>
                  </a:prstClr>
                </a:solidFill>
              </a:rPr>
              <a:t>PHEP Connects presentation, Winter 2021</a:t>
            </a:r>
          </a:p>
          <a:p>
            <a:pPr lvl="0"/>
            <a:r>
              <a:rPr lang="en-US" dirty="0">
                <a:solidFill>
                  <a:prstClr val="black">
                    <a:lumMod val="75000"/>
                    <a:lumOff val="25000"/>
                  </a:prstClr>
                </a:solidFill>
              </a:rPr>
              <a:t>American Public Health Association, Fall 2018</a:t>
            </a:r>
          </a:p>
          <a:p>
            <a:pPr lvl="1"/>
            <a:r>
              <a:rPr lang="en-US" sz="2400" dirty="0">
                <a:solidFill>
                  <a:prstClr val="black">
                    <a:lumMod val="75000"/>
                    <a:lumOff val="25000"/>
                  </a:prstClr>
                </a:solidFill>
              </a:rPr>
              <a:t>Special Session Title:  Disaster Epidemiology: Examples of Epidemiologic Methods Applied to Natural and Man-made Disasters</a:t>
            </a:r>
          </a:p>
          <a:p>
            <a:pPr lvl="0"/>
            <a:r>
              <a:rPr lang="en-US" dirty="0">
                <a:solidFill>
                  <a:prstClr val="black">
                    <a:lumMod val="75000"/>
                    <a:lumOff val="25000"/>
                  </a:prstClr>
                </a:solidFill>
              </a:rPr>
              <a:t>National Environmental Health Association, Summer 2018</a:t>
            </a:r>
          </a:p>
          <a:p>
            <a:pPr lvl="1"/>
            <a:r>
              <a:rPr lang="en-US" sz="2400" dirty="0">
                <a:solidFill>
                  <a:prstClr val="black">
                    <a:lumMod val="75000"/>
                    <a:lumOff val="25000"/>
                  </a:prstClr>
                </a:solidFill>
              </a:rPr>
              <a:t>Environmental Health and Disaster Epidemiology: Tools for Public Health Preparedness, Response, and Recovery</a:t>
            </a:r>
          </a:p>
          <a:p>
            <a:endParaRPr lang="en-US" dirty="0">
              <a:solidFill>
                <a:prstClr val="black">
                  <a:lumMod val="75000"/>
                  <a:lumOff val="25000"/>
                </a:prstClr>
              </a:solidFill>
            </a:endParaRPr>
          </a:p>
          <a:p>
            <a:endParaRPr lang="en-US" dirty="0"/>
          </a:p>
          <a:p>
            <a:endParaRPr lang="en-US" dirty="0"/>
          </a:p>
        </p:txBody>
      </p:sp>
    </p:spTree>
    <p:extLst>
      <p:ext uri="{BB962C8B-B14F-4D97-AF65-F5344CB8AC3E}">
        <p14:creationId xmlns:p14="http://schemas.microsoft.com/office/powerpoint/2010/main" val="2165298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507" y="287355"/>
            <a:ext cx="6208513" cy="871355"/>
          </a:xfrm>
        </p:spPr>
        <p:txBody>
          <a:bodyPr>
            <a:normAutofit fontScale="90000"/>
          </a:bodyPr>
          <a:lstStyle/>
          <a:p>
            <a:r>
              <a:rPr lang="en-US" dirty="0"/>
              <a:t>Emergency management collaboration workgroup</a:t>
            </a:r>
          </a:p>
        </p:txBody>
      </p:sp>
      <p:sp>
        <p:nvSpPr>
          <p:cNvPr id="3" name="Content Placeholder 2"/>
          <p:cNvSpPr>
            <a:spLocks noGrp="1"/>
          </p:cNvSpPr>
          <p:nvPr>
            <p:ph idx="1"/>
          </p:nvPr>
        </p:nvSpPr>
        <p:spPr/>
        <p:txBody>
          <a:bodyPr/>
          <a:lstStyle/>
          <a:p>
            <a:r>
              <a:rPr lang="en-US" dirty="0"/>
              <a:t>Educate our members on emergency management by inviting speakers to present and supporting members in achieving their </a:t>
            </a:r>
            <a:r>
              <a:rPr lang="en-US" b="1" dirty="0"/>
              <a:t>Emergency Management Certificate</a:t>
            </a:r>
            <a:r>
              <a:rPr lang="en-US" dirty="0"/>
              <a:t>.</a:t>
            </a:r>
          </a:p>
          <a:p>
            <a:pPr marL="0" indent="0">
              <a:buNone/>
            </a:pPr>
            <a:endParaRPr lang="en-US" dirty="0"/>
          </a:p>
          <a:p>
            <a:pPr>
              <a:spcBef>
                <a:spcPts val="0"/>
              </a:spcBef>
            </a:pPr>
            <a:r>
              <a:rPr lang="en-US" dirty="0"/>
              <a:t>Outreach to emergency management to educate on the role DE plays in the disaster management cycle by creating DE informational cards on tools and methods.</a:t>
            </a:r>
          </a:p>
          <a:p>
            <a:pPr>
              <a:lnSpc>
                <a:spcPct val="200000"/>
              </a:lnSpc>
            </a:pPr>
            <a:endParaRPr lang="en-US" dirty="0"/>
          </a:p>
          <a:p>
            <a:pPr>
              <a:lnSpc>
                <a:spcPct val="200000"/>
              </a:lnSpc>
            </a:pPr>
            <a:endParaRPr lang="en-US" dirty="0"/>
          </a:p>
          <a:p>
            <a:pPr>
              <a:lnSpc>
                <a:spcPct val="200000"/>
              </a:lnSpc>
            </a:pPr>
            <a:endParaRPr lang="en-US" dirty="0"/>
          </a:p>
        </p:txBody>
      </p:sp>
    </p:spTree>
    <p:extLst>
      <p:ext uri="{BB962C8B-B14F-4D97-AF65-F5344CB8AC3E}">
        <p14:creationId xmlns:p14="http://schemas.microsoft.com/office/powerpoint/2010/main" val="1098900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41BCB-30BB-4CAA-AF81-05040C135E97}"/>
              </a:ext>
            </a:extLst>
          </p:cNvPr>
          <p:cNvSpPr>
            <a:spLocks noGrp="1"/>
          </p:cNvSpPr>
          <p:nvPr>
            <p:ph type="title"/>
          </p:nvPr>
        </p:nvSpPr>
        <p:spPr/>
        <p:txBody>
          <a:bodyPr>
            <a:normAutofit fontScale="90000"/>
          </a:bodyPr>
          <a:lstStyle/>
          <a:p>
            <a:r>
              <a:rPr lang="en-US" dirty="0"/>
              <a:t>Disaster epidemiology communities </a:t>
            </a:r>
          </a:p>
        </p:txBody>
      </p:sp>
      <p:sp>
        <p:nvSpPr>
          <p:cNvPr id="3" name="Content Placeholder 2">
            <a:extLst>
              <a:ext uri="{FF2B5EF4-FFF2-40B4-BE49-F238E27FC236}">
                <a16:creationId xmlns:a16="http://schemas.microsoft.com/office/drawing/2014/main" id="{C4E39B0B-1D30-4CBB-BACE-29F857711C42}"/>
              </a:ext>
            </a:extLst>
          </p:cNvPr>
          <p:cNvSpPr>
            <a:spLocks noGrp="1"/>
          </p:cNvSpPr>
          <p:nvPr>
            <p:ph idx="1"/>
          </p:nvPr>
        </p:nvSpPr>
        <p:spPr/>
        <p:txBody>
          <a:bodyPr/>
          <a:lstStyle/>
          <a:p>
            <a:r>
              <a:rPr lang="en-US" dirty="0"/>
              <a:t>CSTE Disaster Epidemiology Subcommittee: </a:t>
            </a:r>
            <a:r>
              <a:rPr lang="en-US" dirty="0">
                <a:hlinkClick r:id="rId2"/>
              </a:rPr>
              <a:t>https://www.cste.org/group/DisasterEpi</a:t>
            </a:r>
            <a:endParaRPr lang="en-US" dirty="0"/>
          </a:p>
          <a:p>
            <a:endParaRPr lang="en-US" dirty="0"/>
          </a:p>
          <a:p>
            <a:r>
              <a:rPr lang="en-US" dirty="0"/>
              <a:t>CDC Disaster Epidemiology Community of Practice (DECoP): </a:t>
            </a:r>
            <a:r>
              <a:rPr lang="en-US" dirty="0">
                <a:hlinkClick r:id="rId3"/>
              </a:rPr>
              <a:t>https://www.cdc.gov/nceh/casper/decop-invite.htm</a:t>
            </a:r>
            <a:endParaRPr lang="en-US" dirty="0"/>
          </a:p>
          <a:p>
            <a:endParaRPr lang="en-US" dirty="0"/>
          </a:p>
          <a:p>
            <a:r>
              <a:rPr lang="en-US" dirty="0"/>
              <a:t>Syndromic Surveillance and Public Health Emergency Preparedness, Response and Recovery (SPHERR) Subcommittee: </a:t>
            </a:r>
            <a:r>
              <a:rPr lang="en-US" dirty="0">
                <a:hlinkClick r:id="rId4"/>
              </a:rPr>
              <a:t>https://knowledgerepository.syndromicsurveillance.org/spherr-workgroup</a:t>
            </a:r>
            <a:endParaRPr lang="en-US" dirty="0"/>
          </a:p>
          <a:p>
            <a:endParaRPr lang="en-US" dirty="0"/>
          </a:p>
        </p:txBody>
      </p:sp>
    </p:spTree>
    <p:extLst>
      <p:ext uri="{BB962C8B-B14F-4D97-AF65-F5344CB8AC3E}">
        <p14:creationId xmlns:p14="http://schemas.microsoft.com/office/powerpoint/2010/main" val="25023522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Disaster Epidemiology Tool Repository</a:t>
            </a:r>
          </a:p>
        </p:txBody>
      </p:sp>
      <p:pic>
        <p:nvPicPr>
          <p:cNvPr id="4" name="Content Placeholder 3">
            <a:extLst>
              <a:ext uri="{FF2B5EF4-FFF2-40B4-BE49-F238E27FC236}">
                <a16:creationId xmlns:a16="http://schemas.microsoft.com/office/drawing/2014/main" id="{15514970-3CAF-46FD-9C49-0357DADDD590}"/>
              </a:ext>
            </a:extLst>
          </p:cNvPr>
          <p:cNvPicPr>
            <a:picLocks noGrp="1" noChangeAspect="1"/>
          </p:cNvPicPr>
          <p:nvPr>
            <p:ph idx="1"/>
          </p:nvPr>
        </p:nvPicPr>
        <p:blipFill>
          <a:blip r:embed="rId3"/>
          <a:stretch>
            <a:fillRect/>
          </a:stretch>
        </p:blipFill>
        <p:spPr>
          <a:xfrm>
            <a:off x="1953448" y="1547813"/>
            <a:ext cx="5222817" cy="4270375"/>
          </a:xfrm>
          <a:prstGeom prst="rect">
            <a:avLst/>
          </a:prstGeom>
        </p:spPr>
      </p:pic>
    </p:spTree>
    <p:extLst>
      <p:ext uri="{BB962C8B-B14F-4D97-AF65-F5344CB8AC3E}">
        <p14:creationId xmlns:p14="http://schemas.microsoft.com/office/powerpoint/2010/main" val="4002349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7C6AF-6D8A-44E3-946D-5C49316483EC}"/>
              </a:ext>
            </a:extLst>
          </p:cNvPr>
          <p:cNvSpPr>
            <a:spLocks noGrp="1"/>
          </p:cNvSpPr>
          <p:nvPr>
            <p:ph type="title"/>
          </p:nvPr>
        </p:nvSpPr>
        <p:spPr/>
        <p:txBody>
          <a:bodyPr>
            <a:normAutofit fontScale="90000"/>
          </a:bodyPr>
          <a:lstStyle/>
          <a:p>
            <a:r>
              <a:rPr lang="en-US" sz="3300" dirty="0"/>
              <a:t>Disaster Epidemiology Resources</a:t>
            </a:r>
          </a:p>
        </p:txBody>
      </p:sp>
      <p:pic>
        <p:nvPicPr>
          <p:cNvPr id="4" name="Content Placeholder 3" descr="The cover of DE resource guide: https://cdn.ymaws.com/www.cste.org/resource/resmgr/disasterepi/DE_Resource_Guide_Final_v3.pdf">
            <a:extLst>
              <a:ext uri="{FF2B5EF4-FFF2-40B4-BE49-F238E27FC236}">
                <a16:creationId xmlns:a16="http://schemas.microsoft.com/office/drawing/2014/main" id="{4699AE93-3484-448B-9AD5-0440CE26DD97}"/>
              </a:ext>
            </a:extLst>
          </p:cNvPr>
          <p:cNvPicPr>
            <a:picLocks noGrp="1" noChangeAspect="1"/>
          </p:cNvPicPr>
          <p:nvPr>
            <p:ph idx="1"/>
          </p:nvPr>
        </p:nvPicPr>
        <p:blipFill rotWithShape="1">
          <a:blip r:embed="rId3"/>
          <a:srcRect t="857"/>
          <a:stretch/>
        </p:blipFill>
        <p:spPr>
          <a:xfrm>
            <a:off x="446999" y="3697941"/>
            <a:ext cx="1794632" cy="2199434"/>
          </a:xfrm>
          <a:prstGeom prst="rect">
            <a:avLst/>
          </a:prstGeom>
          <a:ln>
            <a:noFill/>
          </a:ln>
          <a:effectLst>
            <a:outerShdw blurRad="292100" dist="139700" dir="2700000" algn="tl" rotWithShape="0">
              <a:srgbClr val="333333">
                <a:alpha val="65000"/>
              </a:srgbClr>
            </a:outerShdw>
          </a:effectLst>
        </p:spPr>
      </p:pic>
      <p:pic>
        <p:nvPicPr>
          <p:cNvPr id="5" name="Picture 4" descr="The cover of CSTE DE tool repository: https://www.cste.org/page/epidisaster&#10;">
            <a:extLst>
              <a:ext uri="{FF2B5EF4-FFF2-40B4-BE49-F238E27FC236}">
                <a16:creationId xmlns:a16="http://schemas.microsoft.com/office/drawing/2014/main" id="{9A7CA9BB-9B82-4100-B1AA-2534AFAA35A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36894" y="3528784"/>
            <a:ext cx="1703921" cy="2368591"/>
          </a:xfrm>
          <a:prstGeom prst="rect">
            <a:avLst/>
          </a:prstGeom>
        </p:spPr>
      </p:pic>
      <p:pic>
        <p:nvPicPr>
          <p:cNvPr id="6" name="Picture 5" descr="The cover of CDC DE primer: https://www.cdc.gov/nceh/hsb/disaster/Disaster_Surveillance_508.pdf&#10;">
            <a:extLst>
              <a:ext uri="{FF2B5EF4-FFF2-40B4-BE49-F238E27FC236}">
                <a16:creationId xmlns:a16="http://schemas.microsoft.com/office/drawing/2014/main" id="{9BE4757B-68D7-4E7E-B01F-F1FE86C47B8E}"/>
              </a:ext>
            </a:extLst>
          </p:cNvPr>
          <p:cNvPicPr>
            <a:picLocks noChangeAspect="1"/>
          </p:cNvPicPr>
          <p:nvPr/>
        </p:nvPicPr>
        <p:blipFill>
          <a:blip r:embed="rId5"/>
          <a:stretch>
            <a:fillRect/>
          </a:stretch>
        </p:blipFill>
        <p:spPr>
          <a:xfrm>
            <a:off x="6956611" y="3585402"/>
            <a:ext cx="1787277" cy="2339148"/>
          </a:xfrm>
          <a:prstGeom prst="rect">
            <a:avLst/>
          </a:prstGeom>
          <a:ln>
            <a:noFill/>
          </a:ln>
          <a:effectLst>
            <a:outerShdw blurRad="292100" dist="139700" dir="2700000" algn="tl" rotWithShape="0">
              <a:srgbClr val="333333">
                <a:alpha val="65000"/>
              </a:srgbClr>
            </a:outerShdw>
          </a:effectLst>
        </p:spPr>
      </p:pic>
      <p:grpSp>
        <p:nvGrpSpPr>
          <p:cNvPr id="7" name="Group 6" descr="An example of an article published in the American Journal of Public Health.">
            <a:extLst>
              <a:ext uri="{FF2B5EF4-FFF2-40B4-BE49-F238E27FC236}">
                <a16:creationId xmlns:a16="http://schemas.microsoft.com/office/drawing/2014/main" id="{3691046A-6C2E-4DC7-B1C3-921682E00879}"/>
              </a:ext>
            </a:extLst>
          </p:cNvPr>
          <p:cNvGrpSpPr>
            <a:grpSpLocks noChangeAspect="1"/>
          </p:cNvGrpSpPr>
          <p:nvPr/>
        </p:nvGrpSpPr>
        <p:grpSpPr>
          <a:xfrm>
            <a:off x="2177085" y="1551889"/>
            <a:ext cx="4658796" cy="1382287"/>
            <a:chOff x="153503" y="4541260"/>
            <a:chExt cx="6647619" cy="1972380"/>
          </a:xfrm>
        </p:grpSpPr>
        <p:pic>
          <p:nvPicPr>
            <p:cNvPr id="8" name="Picture 7" descr="Referenced the Article The Role of Applied Epidemiology Methods in the Disaster Management Cycle.">
              <a:extLst>
                <a:ext uri="{FF2B5EF4-FFF2-40B4-BE49-F238E27FC236}">
                  <a16:creationId xmlns:a16="http://schemas.microsoft.com/office/drawing/2014/main" id="{E536B1EF-2F7F-4E97-A6AC-1D39E5B04300}"/>
                </a:ext>
              </a:extLst>
            </p:cNvPr>
            <p:cNvPicPr>
              <a:picLocks noChangeAspect="1"/>
            </p:cNvPicPr>
            <p:nvPr/>
          </p:nvPicPr>
          <p:blipFill>
            <a:blip r:embed="rId6"/>
            <a:stretch>
              <a:fillRect/>
            </a:stretch>
          </p:blipFill>
          <p:spPr>
            <a:xfrm>
              <a:off x="153503" y="4541260"/>
              <a:ext cx="6647619" cy="1457143"/>
            </a:xfrm>
            <a:prstGeom prst="rect">
              <a:avLst/>
            </a:prstGeom>
            <a:ln>
              <a:noFill/>
            </a:ln>
            <a:effectLst>
              <a:outerShdw blurRad="292100" dist="139700" dir="2700000" algn="tl" rotWithShape="0">
                <a:srgbClr val="333333">
                  <a:alpha val="65000"/>
                </a:srgbClr>
              </a:outerShdw>
            </a:effectLst>
          </p:spPr>
        </p:pic>
        <p:pic>
          <p:nvPicPr>
            <p:cNvPr id="9" name="Picture 8" descr="Reference to American Journal of Public Health, November 2014, Vol 104 No 11">
              <a:extLst>
                <a:ext uri="{FF2B5EF4-FFF2-40B4-BE49-F238E27FC236}">
                  <a16:creationId xmlns:a16="http://schemas.microsoft.com/office/drawing/2014/main" id="{F9051E55-C754-4A6D-9CD8-674BB3AB4C57}"/>
                </a:ext>
              </a:extLst>
            </p:cNvPr>
            <p:cNvPicPr>
              <a:picLocks noChangeAspect="1"/>
            </p:cNvPicPr>
            <p:nvPr/>
          </p:nvPicPr>
          <p:blipFill>
            <a:blip r:embed="rId7"/>
            <a:stretch>
              <a:fillRect/>
            </a:stretch>
          </p:blipFill>
          <p:spPr>
            <a:xfrm>
              <a:off x="1833495" y="6036617"/>
              <a:ext cx="4967627" cy="477023"/>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189708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ludingSlide-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a:extLst>
              <a:ext uri="{FF2B5EF4-FFF2-40B4-BE49-F238E27FC236}">
                <a16:creationId xmlns:a16="http://schemas.microsoft.com/office/drawing/2014/main" id="{EEAE360D-07A9-472E-BF3A-6630FC1E1571}"/>
              </a:ext>
            </a:extLst>
          </p:cNvPr>
          <p:cNvSpPr txBox="1"/>
          <p:nvPr/>
        </p:nvSpPr>
        <p:spPr>
          <a:xfrm>
            <a:off x="5609166" y="210511"/>
            <a:ext cx="3280833" cy="1938992"/>
          </a:xfrm>
          <a:prstGeom prst="rect">
            <a:avLst/>
          </a:prstGeom>
          <a:noFill/>
        </p:spPr>
        <p:txBody>
          <a:bodyPr wrap="square" rtlCol="0">
            <a:spAutoFit/>
          </a:bodyPr>
          <a:lstStyle/>
          <a:p>
            <a:pPr algn="r"/>
            <a:r>
              <a:rPr lang="en-US" sz="2400" dirty="0">
                <a:solidFill>
                  <a:srgbClr val="152754"/>
                </a:solidFill>
                <a:latin typeface="Avenir" panose="02000503040000020003" pitchFamily="2" charset="0"/>
                <a:cs typeface="Arial-Mdm-FC"/>
              </a:rPr>
              <a:t>Tess Konen</a:t>
            </a:r>
          </a:p>
          <a:p>
            <a:pPr algn="r"/>
            <a:r>
              <a:rPr lang="en-US" dirty="0">
                <a:solidFill>
                  <a:schemeClr val="tx1">
                    <a:lumMod val="65000"/>
                    <a:lumOff val="35000"/>
                  </a:schemeClr>
                </a:solidFill>
                <a:latin typeface="Avenir" panose="02000503040000020003" pitchFamily="2" charset="0"/>
                <a:cs typeface="Arial-Lgt-FC"/>
              </a:rPr>
              <a:t>Senior Epidemiologist</a:t>
            </a:r>
          </a:p>
          <a:p>
            <a:pPr algn="r"/>
            <a:r>
              <a:rPr lang="en-US" dirty="0">
                <a:solidFill>
                  <a:schemeClr val="tx1">
                    <a:lumMod val="65000"/>
                    <a:lumOff val="35000"/>
                  </a:schemeClr>
                </a:solidFill>
                <a:latin typeface="Avenir" panose="02000503040000020003" pitchFamily="2" charset="0"/>
                <a:cs typeface="Arial-Lgt-FC"/>
              </a:rPr>
              <a:t>Minnesota Department of Health</a:t>
            </a:r>
          </a:p>
          <a:p>
            <a:pPr algn="r"/>
            <a:r>
              <a:rPr lang="en-US" dirty="0">
                <a:solidFill>
                  <a:schemeClr val="tx1">
                    <a:lumMod val="65000"/>
                    <a:lumOff val="35000"/>
                  </a:schemeClr>
                </a:solidFill>
                <a:latin typeface="Avenir" panose="02000503040000020003" pitchFamily="2" charset="0"/>
                <a:cs typeface="Arial-Lgt-FC"/>
              </a:rPr>
              <a:t>Tess.Konen@state.mn.us</a:t>
            </a:r>
          </a:p>
          <a:p>
            <a:pPr algn="r"/>
            <a:endParaRPr lang="en-US" sz="2400" dirty="0">
              <a:latin typeface="Avenir" panose="02000503040000020003" pitchFamily="2" charset="0"/>
            </a:endParaRPr>
          </a:p>
        </p:txBody>
      </p:sp>
      <p:sp>
        <p:nvSpPr>
          <p:cNvPr id="7" name="TextBox 6">
            <a:extLst>
              <a:ext uri="{FF2B5EF4-FFF2-40B4-BE49-F238E27FC236}">
                <a16:creationId xmlns:a16="http://schemas.microsoft.com/office/drawing/2014/main" id="{6A78F866-E90B-4061-8E05-1CB967C6727F}"/>
              </a:ext>
            </a:extLst>
          </p:cNvPr>
          <p:cNvSpPr txBox="1"/>
          <p:nvPr/>
        </p:nvSpPr>
        <p:spPr>
          <a:xfrm>
            <a:off x="5485998" y="4560131"/>
            <a:ext cx="3527167" cy="1938992"/>
          </a:xfrm>
          <a:prstGeom prst="rect">
            <a:avLst/>
          </a:prstGeom>
          <a:noFill/>
        </p:spPr>
        <p:txBody>
          <a:bodyPr wrap="square" rtlCol="0">
            <a:spAutoFit/>
          </a:bodyPr>
          <a:lstStyle/>
          <a:p>
            <a:pPr algn="r"/>
            <a:r>
              <a:rPr lang="en-US" sz="2400" dirty="0">
                <a:solidFill>
                  <a:srgbClr val="152754"/>
                </a:solidFill>
                <a:latin typeface="Avenir" panose="02000503040000020003" pitchFamily="2" charset="0"/>
                <a:cs typeface="Arial-Mdm-FC"/>
              </a:rPr>
              <a:t>Andrew Adams </a:t>
            </a:r>
          </a:p>
          <a:p>
            <a:pPr algn="r"/>
            <a:r>
              <a:rPr lang="en-US" dirty="0">
                <a:solidFill>
                  <a:schemeClr val="tx1">
                    <a:lumMod val="65000"/>
                    <a:lumOff val="35000"/>
                  </a:schemeClr>
                </a:solidFill>
                <a:latin typeface="Avenir" panose="02000503040000020003" pitchFamily="2" charset="0"/>
                <a:cs typeface="Arial-Lgt-FC"/>
              </a:rPr>
              <a:t>Senior Program Analyst </a:t>
            </a:r>
          </a:p>
          <a:p>
            <a:pPr algn="r"/>
            <a:r>
              <a:rPr lang="en-US" dirty="0">
                <a:solidFill>
                  <a:schemeClr val="tx1">
                    <a:lumMod val="65000"/>
                    <a:lumOff val="35000"/>
                  </a:schemeClr>
                </a:solidFill>
                <a:latin typeface="Avenir" panose="02000503040000020003" pitchFamily="2" charset="0"/>
                <a:cs typeface="Arial-Lgt-FC"/>
              </a:rPr>
              <a:t>Council of State and Territorial Epidemiologists</a:t>
            </a:r>
          </a:p>
          <a:p>
            <a:pPr algn="r"/>
            <a:r>
              <a:rPr lang="en-US" dirty="0">
                <a:solidFill>
                  <a:schemeClr val="tx1">
                    <a:lumMod val="65000"/>
                    <a:lumOff val="35000"/>
                  </a:schemeClr>
                </a:solidFill>
                <a:latin typeface="Avenir" panose="02000503040000020003" pitchFamily="2" charset="0"/>
                <a:cs typeface="Arial-Lgt-FC"/>
              </a:rPr>
              <a:t>aadams@cste.org</a:t>
            </a:r>
          </a:p>
          <a:p>
            <a:pPr algn="r"/>
            <a:endParaRPr lang="en-US" sz="2400" dirty="0">
              <a:latin typeface="Avenir" panose="02000503040000020003" pitchFamily="2" charset="0"/>
            </a:endParaRPr>
          </a:p>
        </p:txBody>
      </p:sp>
      <p:sp>
        <p:nvSpPr>
          <p:cNvPr id="5" name="TextBox 4">
            <a:extLst>
              <a:ext uri="{FF2B5EF4-FFF2-40B4-BE49-F238E27FC236}">
                <a16:creationId xmlns:a16="http://schemas.microsoft.com/office/drawing/2014/main" id="{40ED7FA9-5385-4A5D-835C-C4425350C51B}"/>
              </a:ext>
            </a:extLst>
          </p:cNvPr>
          <p:cNvSpPr txBox="1"/>
          <p:nvPr/>
        </p:nvSpPr>
        <p:spPr>
          <a:xfrm>
            <a:off x="5485998" y="2297869"/>
            <a:ext cx="3527167" cy="1661993"/>
          </a:xfrm>
          <a:prstGeom prst="rect">
            <a:avLst/>
          </a:prstGeom>
          <a:noFill/>
        </p:spPr>
        <p:txBody>
          <a:bodyPr wrap="square" rtlCol="0">
            <a:spAutoFit/>
          </a:bodyPr>
          <a:lstStyle/>
          <a:p>
            <a:pPr algn="r"/>
            <a:r>
              <a:rPr lang="en-US" sz="2400" dirty="0">
                <a:solidFill>
                  <a:srgbClr val="152754"/>
                </a:solidFill>
                <a:latin typeface="Avenir" panose="02000503040000020003" pitchFamily="2" charset="0"/>
                <a:cs typeface="Arial-Mdm-FC"/>
              </a:rPr>
              <a:t>Svetlana Smorodinsky</a:t>
            </a:r>
          </a:p>
          <a:p>
            <a:pPr algn="r"/>
            <a:r>
              <a:rPr lang="en-US" dirty="0">
                <a:solidFill>
                  <a:schemeClr val="tx1">
                    <a:lumMod val="65000"/>
                    <a:lumOff val="35000"/>
                  </a:schemeClr>
                </a:solidFill>
                <a:latin typeface="Avenir" panose="02000503040000020003" pitchFamily="2" charset="0"/>
                <a:cs typeface="Arial-Lgt-FC"/>
              </a:rPr>
              <a:t>Disaster Epidemiologist</a:t>
            </a:r>
          </a:p>
          <a:p>
            <a:pPr algn="r"/>
            <a:r>
              <a:rPr lang="en-US" dirty="0">
                <a:solidFill>
                  <a:schemeClr val="tx1">
                    <a:lumMod val="65000"/>
                    <a:lumOff val="35000"/>
                  </a:schemeClr>
                </a:solidFill>
                <a:latin typeface="Avenir" panose="02000503040000020003" pitchFamily="2" charset="0"/>
                <a:cs typeface="Arial-Lgt-FC"/>
              </a:rPr>
              <a:t>California Department of Health</a:t>
            </a:r>
          </a:p>
          <a:p>
            <a:pPr algn="r"/>
            <a:r>
              <a:rPr lang="en-US" dirty="0">
                <a:solidFill>
                  <a:schemeClr val="tx1">
                    <a:lumMod val="65000"/>
                    <a:lumOff val="35000"/>
                  </a:schemeClr>
                </a:solidFill>
                <a:latin typeface="Avenir" panose="02000503040000020003" pitchFamily="2" charset="0"/>
                <a:cs typeface="Arial-Lgt-FC"/>
              </a:rPr>
              <a:t>svetlana.smorodinsky@cdph.ca.gov</a:t>
            </a:r>
          </a:p>
          <a:p>
            <a:pPr algn="r"/>
            <a:endParaRPr lang="en-US" sz="2400" dirty="0">
              <a:latin typeface="Avenir" panose="02000503040000020003" pitchFamily="2" charset="0"/>
            </a:endParaRPr>
          </a:p>
        </p:txBody>
      </p:sp>
    </p:spTree>
    <p:extLst>
      <p:ext uri="{BB962C8B-B14F-4D97-AF65-F5344CB8AC3E}">
        <p14:creationId xmlns:p14="http://schemas.microsoft.com/office/powerpoint/2010/main" val="40168539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97</TotalTime>
  <Words>1109</Words>
  <Application>Microsoft Office PowerPoint</Application>
  <PresentationFormat>On-screen Show (4:3)</PresentationFormat>
  <Paragraphs>130</Paragraphs>
  <Slides>12</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12</vt:i4>
      </vt:variant>
    </vt:vector>
  </HeadingPairs>
  <TitlesOfParts>
    <vt:vector size="18" baseType="lpstr">
      <vt:lpstr>Arial</vt:lpstr>
      <vt:lpstr>Avenir</vt:lpstr>
      <vt:lpstr>Calibri</vt:lpstr>
      <vt:lpstr>Calibri Light</vt:lpstr>
      <vt:lpstr>Office Theme</vt:lpstr>
      <vt:lpstr>1_Office Theme</vt:lpstr>
      <vt:lpstr>  CSTE Disaster Epidemiology Subcommittee </vt:lpstr>
      <vt:lpstr>What is disaster epidemiology?</vt:lpstr>
      <vt:lpstr>Who is a disaster epidemiologist?</vt:lpstr>
      <vt:lpstr>Disaster epidemiology (DE) Subcommittee</vt:lpstr>
      <vt:lpstr>CSTE Disaster Epidemiology Subcommittee</vt:lpstr>
      <vt:lpstr>PowerPoint Presentation</vt:lpstr>
      <vt:lpstr>Outreach</vt:lpstr>
      <vt:lpstr>Emergency management collaboration workgroup</vt:lpstr>
      <vt:lpstr>Disaster epidemiology communities </vt:lpstr>
      <vt:lpstr>Disaster Epidemiology Tool Repository</vt:lpstr>
      <vt:lpstr>Disaster Epidemiology Resources</vt:lpstr>
      <vt:lpstr>PowerPoint Presentation</vt:lpstr>
    </vt:vector>
  </TitlesOfParts>
  <Company>State of Minnesota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CSTE Disaster Epidemiology Subcommittee</dc:title>
  <dc:creator>Konen, Tess (MDH)</dc:creator>
  <cp:lastModifiedBy>Konen, Tess (MDH)</cp:lastModifiedBy>
  <cp:revision>19</cp:revision>
  <dcterms:created xsi:type="dcterms:W3CDTF">2019-04-30T19:20:43Z</dcterms:created>
  <dcterms:modified xsi:type="dcterms:W3CDTF">2022-05-09T14:40:13Z</dcterms:modified>
</cp:coreProperties>
</file>