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88" r:id="rId5"/>
    <p:sldId id="289" r:id="rId6"/>
    <p:sldId id="300" r:id="rId7"/>
    <p:sldId id="277" r:id="rId8"/>
    <p:sldId id="307" r:id="rId9"/>
    <p:sldId id="301" r:id="rId10"/>
    <p:sldId id="282" r:id="rId11"/>
    <p:sldId id="283" r:id="rId12"/>
    <p:sldId id="286" r:id="rId13"/>
    <p:sldId id="302" r:id="rId14"/>
    <p:sldId id="291" r:id="rId15"/>
    <p:sldId id="303" r:id="rId16"/>
    <p:sldId id="299" r:id="rId17"/>
    <p:sldId id="305" r:id="rId18"/>
    <p:sldId id="30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2ED19-5233-4EB8-AB42-7D26E1DAAB53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1C993-9ED9-4438-99B2-DBF553376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4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D3B96-5819-684C-5510-A0D7BA0AF7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507DAE-AA39-7325-A62C-0DBC509AE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57F23-7537-DB35-B8C4-51EB17477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FAACC-AED2-C13E-C1C3-5250E1AAB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F6A23-5903-DD37-CD3F-1F25973D3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8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97996-6872-0A6F-6980-40668A7C4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ABBE6-51E5-2B71-B1F0-9B95E3A46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D640A-0965-AF33-199D-E16908B8A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D83DE-7D62-9641-DF75-CC53F9DC6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BDB87-6B59-BF27-74F6-4CBDB419D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7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00AB9-5010-9A5F-ABB5-C829056F0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B0A7CB-1CBE-619F-0A54-A8DF46D37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CD9DA-9136-EC90-A021-3C5A209ED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A1E1D-C8DF-0120-19B0-F35ED211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970B9-BD3D-2820-E9E5-63EB71A02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0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C1749-13C6-6ADA-EFFC-905EC5CC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02232-82D5-9C94-5DBF-D29AA151F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FABEE1-13F9-320A-4CF9-1D8B6D3B1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88D61-F819-0B5B-3C50-A0F47AA88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32541-FD2A-5634-F5CE-5D310AF32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6F0D55-FA48-667D-0EA6-539F45EFF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EF49-8177-D616-CB5B-4B058E57F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8F05E-F798-6D1D-7469-E27410322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9A255-E5F2-F8AC-0F6A-66A900000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8CCA68-5D04-C692-C9A5-8141D95FEA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C284EB-2EDC-E58A-F2D3-23D41EBEF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4C14D6-1FB8-B562-4C41-6B49973C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141CB-63AD-76FF-CA4C-4F32ECD5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D0793-861F-44AD-2A0C-665FC1F52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9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D325-7DC1-F030-3994-5D0D3E02B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06148B-71C7-285A-759A-9CE1060AD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5FF1FC-4C35-C24E-0C12-40940F54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6203AD-2C43-F673-4903-F848B4BB0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4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6CD1AE-8B2D-4120-5DB0-9F2BCEE7F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44C814-F7CA-2EAF-597C-6B85BC12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33BE3-FF46-3582-FD87-39D5CDD45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6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5943E-2091-6820-9F37-6916085F9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4622F-E0AD-98CA-1330-D284E4E42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8732-FD54-EB2D-BE61-1B5C615CF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DB3F8-F815-F9A2-5893-66607078C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416FB-B836-E8F5-D9BB-6866152C5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2018D2-A110-E0A7-65A5-FB4DAF9E4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73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BE442-2447-B5C2-BEB4-3A674FA84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6960F4-3240-9EBE-6E67-43E0EBE6FA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C83C6-359A-3A7E-8B2B-3E0F9F0B6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C7D08-5D51-660F-FC66-A4B92355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CF8D4-74D0-9DD7-1333-FBA03C857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3E3CD-E56D-2179-96D1-992376C53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25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F4C80-FF67-254B-19F4-1E3A0DBF8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A79EE-EE6B-072A-C2B6-B58B1D15F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BEDEC-45E8-396A-70F3-39939590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D5D80-1BC5-B9FD-DE47-F0C206F25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8EDC4-3725-B94E-6967-41E4FD8A8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27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07DC78-8924-3D69-D7A7-6A48058EEC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7AB9CE-F754-DB3F-6E08-E46E02B4C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29FE2-5B7E-F92E-5CBE-2AFDA79B0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5/05/22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068B0-4C09-491C-A677-7A23AF8DA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www.crisisready.io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BEB44-9636-20B4-E4C7-26372567B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53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B4A7D3-D931-0877-379B-0E81B9A3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D8D18-8B7D-A5F3-6359-4BCDC03E9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E9422-A79E-D11F-B6D1-9092ECD114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5/05/22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831D3-92EF-3021-27D3-A10564215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www.crisisready.io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3F7F7-4C81-E2B3-44AC-B3BC7AA73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7A08D-6BFD-43F8-9421-FE86D8239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1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F48CA-61F7-B322-AA04-80285D8F45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Mobility and Remote Sensing Data in Emergencies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1B777-9DB1-8BBD-3836-99F6881303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Nishant Kishore PhD, MS, MPH</a:t>
            </a:r>
          </a:p>
          <a:p>
            <a:r>
              <a:rPr lang="en-US" dirty="0"/>
              <a:t>Crisis Ready</a:t>
            </a:r>
          </a:p>
        </p:txBody>
      </p:sp>
      <p:pic>
        <p:nvPicPr>
          <p:cNvPr id="4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5E7B6189-3E86-631B-F56B-3930B5373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858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C20DF-2FC5-7277-9A32-2DF21C68F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6A684-6246-EE60-589C-A8C35BA02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am I? </a:t>
            </a:r>
          </a:p>
          <a:p>
            <a:r>
              <a:rPr lang="en-US" dirty="0"/>
              <a:t>What is mobility data?</a:t>
            </a:r>
          </a:p>
          <a:p>
            <a:r>
              <a:rPr lang="en-US" dirty="0"/>
              <a:t>How we have used it in the past</a:t>
            </a:r>
          </a:p>
          <a:p>
            <a:r>
              <a:rPr lang="en-US" dirty="0"/>
              <a:t>CA Wildfire Example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485B6-B268-C240-3271-ADC1E8838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35D47993-30DF-6590-3C42-6FAD26131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765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DA50E-33DF-60FB-956C-04EC72DFC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50D67-471E-119A-B270-00BCDA9DA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 Health Analytics and Modeling Fellow at CDC </a:t>
            </a:r>
          </a:p>
          <a:p>
            <a:r>
              <a:rPr lang="en-US" dirty="0"/>
              <a:t>PhD in Infectious Disease Epidemiology and MS in Biostatistics from HSPH </a:t>
            </a:r>
          </a:p>
          <a:p>
            <a:pPr lvl="1"/>
            <a:r>
              <a:rPr lang="en-US" dirty="0"/>
              <a:t>Using mobility and remote sensing data as tools in epidemiologic and disaster response</a:t>
            </a:r>
          </a:p>
          <a:p>
            <a:r>
              <a:rPr lang="en-US" dirty="0"/>
              <a:t>MPH from Emory </a:t>
            </a:r>
          </a:p>
          <a:p>
            <a:pPr lvl="1"/>
            <a:r>
              <a:rPr lang="en-US" dirty="0"/>
              <a:t>Using call detail records linked with health data to identify geographic hotspots of transmission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64982-0EF4-CB46-DDE6-52EB55A7B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3</a:t>
            </a:fld>
            <a:endParaRPr lang="en-US"/>
          </a:p>
        </p:txBody>
      </p:sp>
      <p:pic>
        <p:nvPicPr>
          <p:cNvPr id="1026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4C87CCF6-7C30-D54F-F9E1-AE12638A1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176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2F13-A9C1-4A34-AB42-1D27F713C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810" y="2000813"/>
            <a:ext cx="2469776" cy="262218"/>
          </a:xfrm>
        </p:spPr>
        <p:txBody>
          <a:bodyPr>
            <a:normAutofit fontScale="90000"/>
          </a:bodyPr>
          <a:lstStyle/>
          <a:p>
            <a:r>
              <a:rPr lang="en-US" sz="1800" dirty="0"/>
              <a:t>1) Humans move (or don’t)</a:t>
            </a:r>
          </a:p>
        </p:txBody>
      </p:sp>
      <p:pic>
        <p:nvPicPr>
          <p:cNvPr id="1026" name="Picture 2" descr="Roller Skating Stick Figures Free Stock Photo - Public Domain Pictures">
            <a:extLst>
              <a:ext uri="{FF2B5EF4-FFF2-40B4-BE49-F238E27FC236}">
                <a16:creationId xmlns:a16="http://schemas.microsoft.com/office/drawing/2014/main" id="{320BE476-095B-4717-9583-A19D4BEF08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33" b="14096"/>
          <a:stretch/>
        </p:blipFill>
        <p:spPr bwMode="auto">
          <a:xfrm>
            <a:off x="486540" y="2458014"/>
            <a:ext cx="2595282" cy="94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dobe Mobile SDK - The Digital Marketing Architect">
            <a:extLst>
              <a:ext uri="{FF2B5EF4-FFF2-40B4-BE49-F238E27FC236}">
                <a16:creationId xmlns:a16="http://schemas.microsoft.com/office/drawing/2014/main" id="{02287617-0864-49FE-8085-B291145C4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1" r="14868"/>
          <a:stretch/>
        </p:blipFill>
        <p:spPr bwMode="auto">
          <a:xfrm>
            <a:off x="4554275" y="2263031"/>
            <a:ext cx="2346512" cy="109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1A9CB91-6443-4903-8E72-7C2032DAB98E}"/>
              </a:ext>
            </a:extLst>
          </p:cNvPr>
          <p:cNvSpPr txBox="1">
            <a:spLocks/>
          </p:cNvSpPr>
          <p:nvPr/>
        </p:nvSpPr>
        <p:spPr>
          <a:xfrm>
            <a:off x="4120608" y="2000813"/>
            <a:ext cx="3213846" cy="262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2) An SDK captures </a:t>
            </a:r>
            <a:r>
              <a:rPr lang="en-US" sz="1800" b="1" u="sng" dirty="0"/>
              <a:t>some</a:t>
            </a:r>
            <a:r>
              <a:rPr lang="en-US" sz="1800" b="1" dirty="0"/>
              <a:t> </a:t>
            </a:r>
            <a:r>
              <a:rPr lang="en-US" sz="1800" dirty="0"/>
              <a:t>information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C94BF1-F523-4D5E-9212-2BC306C727C5}"/>
              </a:ext>
            </a:extLst>
          </p:cNvPr>
          <p:cNvSpPr/>
          <p:nvPr/>
        </p:nvSpPr>
        <p:spPr>
          <a:xfrm>
            <a:off x="4260121" y="2377332"/>
            <a:ext cx="154641" cy="1613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 descr="Lock | Free Vectors, Stock Photos &amp; PSD">
            <a:extLst>
              <a:ext uri="{FF2B5EF4-FFF2-40B4-BE49-F238E27FC236}">
                <a16:creationId xmlns:a16="http://schemas.microsoft.com/office/drawing/2014/main" id="{E2328B7D-17E3-4F44-9DE9-D693E20AA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007" y="2715154"/>
            <a:ext cx="216869" cy="21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865AB55-BE53-4C70-8652-AD0641726734}"/>
              </a:ext>
            </a:extLst>
          </p:cNvPr>
          <p:cNvSpPr txBox="1"/>
          <p:nvPr/>
        </p:nvSpPr>
        <p:spPr>
          <a:xfrm>
            <a:off x="4140581" y="2985992"/>
            <a:ext cx="393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French Script MT" panose="03020402040607040605" pitchFamily="66" charset="0"/>
              </a:rPr>
              <a:t>f(x)</a:t>
            </a:r>
          </a:p>
        </p:txBody>
      </p:sp>
      <p:pic>
        <p:nvPicPr>
          <p:cNvPr id="1030" name="Picture 6" descr="Opinio Documentation">
            <a:extLst>
              <a:ext uri="{FF2B5EF4-FFF2-40B4-BE49-F238E27FC236}">
                <a16:creationId xmlns:a16="http://schemas.microsoft.com/office/drawing/2014/main" id="{E786AC85-401A-408F-99D2-0229EB8DD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907" y="2263031"/>
            <a:ext cx="2228104" cy="109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5FCB444D-018D-4D5A-9170-E11B923D51C0}"/>
              </a:ext>
            </a:extLst>
          </p:cNvPr>
          <p:cNvSpPr txBox="1">
            <a:spLocks/>
          </p:cNvSpPr>
          <p:nvPr/>
        </p:nvSpPr>
        <p:spPr>
          <a:xfrm>
            <a:off x="8082467" y="2000813"/>
            <a:ext cx="3828483" cy="262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3) Raw data is generated and stored by </a:t>
            </a:r>
            <a:r>
              <a:rPr lang="en-US" sz="1800" b="1" dirty="0">
                <a:solidFill>
                  <a:srgbClr val="FF0000"/>
                </a:solidFill>
              </a:rPr>
              <a:t>Publisher</a:t>
            </a:r>
          </a:p>
        </p:txBody>
      </p:sp>
      <p:pic>
        <p:nvPicPr>
          <p:cNvPr id="1032" name="Picture 8" descr="Image result for cog | Symbols, Logos design, Art">
            <a:extLst>
              <a:ext uri="{FF2B5EF4-FFF2-40B4-BE49-F238E27FC236}">
                <a16:creationId xmlns:a16="http://schemas.microsoft.com/office/drawing/2014/main" id="{54F30292-E11B-45BE-994A-B0EF14FA3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682" y="5023539"/>
            <a:ext cx="1359539" cy="135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F57C5EB6-8CB6-47D1-8EEA-3BFD738F3C07}"/>
              </a:ext>
            </a:extLst>
          </p:cNvPr>
          <p:cNvSpPr txBox="1">
            <a:spLocks/>
          </p:cNvSpPr>
          <p:nvPr/>
        </p:nvSpPr>
        <p:spPr>
          <a:xfrm>
            <a:off x="605294" y="4514550"/>
            <a:ext cx="3171382" cy="508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4) Data is preprocessed, packaged and sold to a </a:t>
            </a:r>
            <a:r>
              <a:rPr lang="en-US" sz="1800" b="1" dirty="0">
                <a:solidFill>
                  <a:srgbClr val="FF0000"/>
                </a:solidFill>
              </a:rPr>
              <a:t>Provider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2BDA7D3-6CD8-4E73-A3A0-24168540F9F5}"/>
              </a:ext>
            </a:extLst>
          </p:cNvPr>
          <p:cNvSpPr txBox="1">
            <a:spLocks/>
          </p:cNvSpPr>
          <p:nvPr/>
        </p:nvSpPr>
        <p:spPr>
          <a:xfrm>
            <a:off x="4165912" y="4514549"/>
            <a:ext cx="3171382" cy="508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5) Data is often processed again, packaged and sold to an </a:t>
            </a:r>
            <a:r>
              <a:rPr lang="en-US" sz="1800" b="1" dirty="0">
                <a:solidFill>
                  <a:srgbClr val="FF0000"/>
                </a:solidFill>
              </a:rPr>
              <a:t>Aggregator</a:t>
            </a:r>
          </a:p>
        </p:txBody>
      </p:sp>
      <p:pic>
        <p:nvPicPr>
          <p:cNvPr id="1040" name="Picture 16" descr="Open cardboard box | Free Icon">
            <a:extLst>
              <a:ext uri="{FF2B5EF4-FFF2-40B4-BE49-F238E27FC236}">
                <a16:creationId xmlns:a16="http://schemas.microsoft.com/office/drawing/2014/main" id="{1859AC84-01A9-471C-A59B-B4D244457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70" y="5023538"/>
            <a:ext cx="1567119" cy="156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AC4BA3F-026D-44EA-882C-26881331091A}"/>
              </a:ext>
            </a:extLst>
          </p:cNvPr>
          <p:cNvSpPr/>
          <p:nvPr/>
        </p:nvSpPr>
        <p:spPr>
          <a:xfrm>
            <a:off x="863442" y="5190499"/>
            <a:ext cx="154641" cy="1613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4" descr="Lock | Free Vectors, Stock Photos &amp; PSD">
            <a:extLst>
              <a:ext uri="{FF2B5EF4-FFF2-40B4-BE49-F238E27FC236}">
                <a16:creationId xmlns:a16="http://schemas.microsoft.com/office/drawing/2014/main" id="{FCBEFF26-41AA-41D1-9EF6-5688BE374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28" y="5528321"/>
            <a:ext cx="216869" cy="21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822D0EB-2C9E-44E1-A9B2-29AEBB1FEE59}"/>
              </a:ext>
            </a:extLst>
          </p:cNvPr>
          <p:cNvSpPr txBox="1"/>
          <p:nvPr/>
        </p:nvSpPr>
        <p:spPr>
          <a:xfrm>
            <a:off x="743902" y="5799159"/>
            <a:ext cx="393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French Script MT" panose="03020402040607040605" pitchFamily="66" charset="0"/>
              </a:rPr>
              <a:t>f(x)</a:t>
            </a:r>
          </a:p>
        </p:txBody>
      </p:sp>
      <p:pic>
        <p:nvPicPr>
          <p:cNvPr id="30" name="Picture 4" descr="Lock | Free Vectors, Stock Photos &amp; PSD">
            <a:extLst>
              <a:ext uri="{FF2B5EF4-FFF2-40B4-BE49-F238E27FC236}">
                <a16:creationId xmlns:a16="http://schemas.microsoft.com/office/drawing/2014/main" id="{9F529BB4-BF94-4F04-A509-864C4D93C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119" y="2321827"/>
            <a:ext cx="216869" cy="21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D16F0D0-E01A-448D-94EF-043B26CE3BA5}"/>
              </a:ext>
            </a:extLst>
          </p:cNvPr>
          <p:cNvSpPr/>
          <p:nvPr/>
        </p:nvSpPr>
        <p:spPr>
          <a:xfrm>
            <a:off x="4378875" y="5190499"/>
            <a:ext cx="154641" cy="1613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4" descr="Lock | Free Vectors, Stock Photos &amp; PSD">
            <a:extLst>
              <a:ext uri="{FF2B5EF4-FFF2-40B4-BE49-F238E27FC236}">
                <a16:creationId xmlns:a16="http://schemas.microsoft.com/office/drawing/2014/main" id="{CA3FD6E8-D745-4C5E-87CA-5637523FF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761" y="5528321"/>
            <a:ext cx="216869" cy="21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96D8DA2-194B-4319-8DD0-D792DE2A2A66}"/>
              </a:ext>
            </a:extLst>
          </p:cNvPr>
          <p:cNvSpPr txBox="1"/>
          <p:nvPr/>
        </p:nvSpPr>
        <p:spPr>
          <a:xfrm>
            <a:off x="4259335" y="5799159"/>
            <a:ext cx="393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French Script MT" panose="03020402040607040605" pitchFamily="66" charset="0"/>
              </a:rPr>
              <a:t>f(x)</a:t>
            </a:r>
          </a:p>
        </p:txBody>
      </p:sp>
      <p:pic>
        <p:nvPicPr>
          <p:cNvPr id="1050" name="Picture 26" descr="Engineering Calculations Icon Royalty Free Vector Image">
            <a:extLst>
              <a:ext uri="{FF2B5EF4-FFF2-40B4-BE49-F238E27FC236}">
                <a16:creationId xmlns:a16="http://schemas.microsoft.com/office/drawing/2014/main" id="{1EB4F5A8-B83B-4437-8126-02680DF7A7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2"/>
          <a:stretch/>
        </p:blipFill>
        <p:spPr bwMode="auto">
          <a:xfrm>
            <a:off x="9317725" y="5023538"/>
            <a:ext cx="1307283" cy="156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33DCB63D-20F6-416A-9A81-DFC5980E48C6}"/>
              </a:ext>
            </a:extLst>
          </p:cNvPr>
          <p:cNvSpPr txBox="1">
            <a:spLocks/>
          </p:cNvSpPr>
          <p:nvPr/>
        </p:nvSpPr>
        <p:spPr>
          <a:xfrm>
            <a:off x="8529771" y="4510258"/>
            <a:ext cx="3171382" cy="5089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6) Metrics are calculated and compared to some baseline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C950FD6-FC81-9121-E91E-C250A7E983E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 is mobility data (non-CDR)</a:t>
            </a:r>
          </a:p>
        </p:txBody>
      </p:sp>
      <p:pic>
        <p:nvPicPr>
          <p:cNvPr id="26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9C8E0F9D-BED7-23F0-54E4-F20C9A3F7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88D90-DF20-3238-9723-308ABFD38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68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3C3D56-FB5D-EF12-6B29-4D281E93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have we used GIS and mobility data in the past?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A499B6-F85A-3FB2-65B2-773365482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C5EB6-CBF0-D52F-565C-887CA83F4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72C8CD6F-864B-BC40-4E12-B80E8C493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42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DDE69-0C8D-1C28-0BB1-BF3627FB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aides in conducting household surveys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FC536-C335-2BBD-E939-733E1D4204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1BDF2-2704-31F6-30E8-5785E7BB5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A413F5DF-C81E-D45D-2D5F-F17A9F4AC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956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3A8B5B-B1C6-491F-ABD6-DB0B049734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22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AFA427-1196-4883-959C-073C90AF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</a:rPr>
              <a:t>As aides for randomizing household surveys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223D12-16C9-88B5-ACCB-D5F72593E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7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EF3AE4-2429-0A7D-AA25-492C4BE23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8</a:t>
            </a:fld>
            <a:endParaRPr lang="en-US"/>
          </a:p>
        </p:txBody>
      </p:sp>
      <p:pic>
        <p:nvPicPr>
          <p:cNvPr id="4" name="Content Placeholder 19">
            <a:extLst>
              <a:ext uri="{FF2B5EF4-FFF2-40B4-BE49-F238E27FC236}">
                <a16:creationId xmlns:a16="http://schemas.microsoft.com/office/drawing/2014/main" id="{C2C22A07-F3C8-67FC-29A8-A47C51DD4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847" y="1592347"/>
            <a:ext cx="6638306" cy="3673306"/>
          </a:xfrm>
          <a:prstGeom prst="rect">
            <a:avLst/>
          </a:prstGeom>
        </p:spPr>
      </p:pic>
      <p:pic>
        <p:nvPicPr>
          <p:cNvPr id="5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0794D2CC-1CED-DC78-617E-21BEF9F19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758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F5AE6F-C109-1D76-A90E-B9092D151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proxies for changes in human behavior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E0C0BA-37B8-14FD-40E8-DD0264205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E8C551-0C64-9A51-F449-D4E14D9F9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5568803C-8C06-47CA-953D-86723B214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788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4143F16E-8606-4A57-89AD-C24F8BFBD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67" y="0"/>
            <a:ext cx="9996265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DAA631-B626-D859-6708-2CDC18F6C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08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&#10;&#10;Description automatically generated">
            <a:extLst>
              <a:ext uri="{FF2B5EF4-FFF2-40B4-BE49-F238E27FC236}">
                <a16:creationId xmlns:a16="http://schemas.microsoft.com/office/drawing/2014/main" id="{E0282C2C-E059-43A4-8E2A-DA65BEAD5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742" y="0"/>
            <a:ext cx="6890515" cy="6858000"/>
          </a:xfrm>
          <a:prstGeom prst="rect">
            <a:avLst/>
          </a:prstGeom>
        </p:spPr>
      </p:pic>
      <p:pic>
        <p:nvPicPr>
          <p:cNvPr id="3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0B6CDE33-4D5B-16BC-4BE6-C555FF0BD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B8A2A-2EB4-BC72-B36D-245E89B06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03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C96DDB78-5E80-48DB-9FF6-E0398740B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4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259D49D7-6F74-6F57-4642-374310E31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5D0535-055A-3529-F641-B9451D169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46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BE55E8-92A4-DF3A-43BA-825D654E6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evaluate risk of exportation/importation from movement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D1AC0-EE47-3DBF-475B-2455A788F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5F167D-5CDE-A837-9CA6-8B85EB58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381743DA-A2DB-6185-2779-7A9452EC1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258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1C922153-903E-41D3-A516-23E0B9E02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4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239D498F-9853-939F-49D6-304E36FF8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EA7BB1-5EC0-47AE-9F65-C0AB69F62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6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073FB7-3F1F-D912-F71A-3C4BD5F81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identify how populations move during disasters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ADD98-13D4-6950-71CA-B2D90FB30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BFFA41-26FF-276B-FA93-9113622A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A0C2FD90-B708-7AF8-EE92-B3A4C6119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372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8D207B65-C529-34E7-E60B-93F0C80BE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AA89FF-4C53-4147-914A-45A8BF13B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3" y="0"/>
            <a:ext cx="1216565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03623B-4827-2461-9FE2-EFFE051A0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7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A56DD7-E022-14F0-F7C0-BC3CE5621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Demo of CA Wildfires Dashboard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8A700F-D087-AFC6-E4D1-26D9198933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6842C-A8C8-A929-8D46-A596EE07E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C35C7560-2D55-1234-49FE-16EA9C26D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921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6E73-6A5C-C728-8A06-BCF8A8EFF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D5C97-6EF6-37A0-F5E8-065F9540F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www.crisisready.io </a:t>
            </a:r>
          </a:p>
          <a:p>
            <a:r>
              <a:rPr lang="en-US" dirty="0"/>
              <a:t>nish.kishore@gmail.com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E404B-FC11-F040-9117-B0735309A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A08D-6BFD-43F8-9421-FE86D8239195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2" descr="CrisisReady • Scalable expertise in Data Readiness, Methods Readiness, and  Translational Readiness, for equitable and transparent crisis planning and  response.">
            <a:extLst>
              <a:ext uri="{FF2B5EF4-FFF2-40B4-BE49-F238E27FC236}">
                <a16:creationId xmlns:a16="http://schemas.microsoft.com/office/drawing/2014/main" id="{090E77FF-D36A-AD29-65E5-F5CA8B0A5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" y="6274593"/>
            <a:ext cx="2157415" cy="52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365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256</Words>
  <Application>Microsoft Office PowerPoint</Application>
  <PresentationFormat>Widescreen</PresentationFormat>
  <Paragraphs>51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French Script MT</vt:lpstr>
      <vt:lpstr>Office Theme</vt:lpstr>
      <vt:lpstr>Mobility and Remote Sensing Data in Emergencies</vt:lpstr>
      <vt:lpstr>Outline</vt:lpstr>
      <vt:lpstr>Who am I?</vt:lpstr>
      <vt:lpstr>1) Humans move (or don’t)</vt:lpstr>
      <vt:lpstr>How have we used GIS and mobility data in the past?</vt:lpstr>
      <vt:lpstr>As aides in conducting household surveys</vt:lpstr>
      <vt:lpstr>As aides for randomizing household surveys</vt:lpstr>
      <vt:lpstr>PowerPoint Presentation</vt:lpstr>
      <vt:lpstr>As proxies for changes in human behavior</vt:lpstr>
      <vt:lpstr>PowerPoint Presentation</vt:lpstr>
      <vt:lpstr>PowerPoint Presentation</vt:lpstr>
      <vt:lpstr>PowerPoint Presentation</vt:lpstr>
      <vt:lpstr>To evaluate risk of exportation/importation from movement</vt:lpstr>
      <vt:lpstr>PowerPoint Presentation</vt:lpstr>
      <vt:lpstr>To identify how populations move during disasters</vt:lpstr>
      <vt:lpstr>PowerPoint Presentation</vt:lpstr>
      <vt:lpstr>Brief Demo of CA Wildfires Dashboard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Mobility and Remote Sensing Data in Emergencies</dc:title>
  <dc:creator>Nishant Kishore</dc:creator>
  <cp:lastModifiedBy>Nishant Kishore</cp:lastModifiedBy>
  <cp:revision>5</cp:revision>
  <dcterms:created xsi:type="dcterms:W3CDTF">2022-05-05T20:04:54Z</dcterms:created>
  <dcterms:modified xsi:type="dcterms:W3CDTF">2022-05-05T21:21:28Z</dcterms:modified>
</cp:coreProperties>
</file>