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256" r:id="rId5"/>
    <p:sldId id="267" r:id="rId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50B"/>
    <a:srgbClr val="003C9F"/>
    <a:srgbClr val="3333FF"/>
    <a:srgbClr val="1E2F13"/>
    <a:srgbClr val="009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B111F5-CB9C-4032-AA51-089B88322F2D}" v="2" dt="2022-05-05T17:54:28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 autoAdjust="0"/>
    <p:restoredTop sz="67966" autoAdjust="0"/>
  </p:normalViewPr>
  <p:slideViewPr>
    <p:cSldViewPr snapToGrid="0">
      <p:cViewPr varScale="1">
        <p:scale>
          <a:sx n="51" d="100"/>
          <a:sy n="51" d="100"/>
        </p:scale>
        <p:origin x="1160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ce, Timmy (CDC/DDNID/NCEH/DEHSP) (CTR)" userId="f900a884-ceda-4bf5-b0c7-1658cfd3d8e4" providerId="ADAL" clId="{D9B111F5-CB9C-4032-AA51-089B88322F2D}"/>
    <pc:docChg chg="undo custSel delSld modSld">
      <pc:chgData name="Pierce, Timmy (CDC/DDNID/NCEH/DEHSP) (CTR)" userId="f900a884-ceda-4bf5-b0c7-1658cfd3d8e4" providerId="ADAL" clId="{D9B111F5-CB9C-4032-AA51-089B88322F2D}" dt="2022-05-05T17:54:31.637" v="233" actId="20577"/>
      <pc:docMkLst>
        <pc:docMk/>
      </pc:docMkLst>
      <pc:sldChg chg="modSp mod">
        <pc:chgData name="Pierce, Timmy (CDC/DDNID/NCEH/DEHSP) (CTR)" userId="f900a884-ceda-4bf5-b0c7-1658cfd3d8e4" providerId="ADAL" clId="{D9B111F5-CB9C-4032-AA51-089B88322F2D}" dt="2022-05-05T17:52:58.154" v="153" actId="20577"/>
        <pc:sldMkLst>
          <pc:docMk/>
          <pc:sldMk cId="2560378627" sldId="256"/>
        </pc:sldMkLst>
        <pc:spChg chg="mod">
          <ac:chgData name="Pierce, Timmy (CDC/DDNID/NCEH/DEHSP) (CTR)" userId="f900a884-ceda-4bf5-b0c7-1658cfd3d8e4" providerId="ADAL" clId="{D9B111F5-CB9C-4032-AA51-089B88322F2D}" dt="2022-05-05T17:52:58.154" v="153" actId="20577"/>
          <ac:spMkLst>
            <pc:docMk/>
            <pc:sldMk cId="2560378627" sldId="256"/>
            <ac:spMk id="3" creationId="{D2070EE6-CAB5-4656-90D4-2050705469B8}"/>
          </ac:spMkLst>
        </pc:spChg>
        <pc:spChg chg="mod">
          <ac:chgData name="Pierce, Timmy (CDC/DDNID/NCEH/DEHSP) (CTR)" userId="f900a884-ceda-4bf5-b0c7-1658cfd3d8e4" providerId="ADAL" clId="{D9B111F5-CB9C-4032-AA51-089B88322F2D}" dt="2022-05-05T17:52:35.133" v="86" actId="20577"/>
          <ac:spMkLst>
            <pc:docMk/>
            <pc:sldMk cId="2560378627" sldId="256"/>
            <ac:spMk id="8" creationId="{7AE71557-7B84-4DD0-B6B0-1861725D2B7B}"/>
          </ac:spMkLst>
        </pc:spChg>
      </pc:sldChg>
      <pc:sldChg chg="del">
        <pc:chgData name="Pierce, Timmy (CDC/DDNID/NCEH/DEHSP) (CTR)" userId="f900a884-ceda-4bf5-b0c7-1658cfd3d8e4" providerId="ADAL" clId="{D9B111F5-CB9C-4032-AA51-089B88322F2D}" dt="2022-05-05T17:51:54.856" v="0" actId="2696"/>
        <pc:sldMkLst>
          <pc:docMk/>
          <pc:sldMk cId="636197476" sldId="259"/>
        </pc:sldMkLst>
      </pc:sldChg>
      <pc:sldChg chg="del">
        <pc:chgData name="Pierce, Timmy (CDC/DDNID/NCEH/DEHSP) (CTR)" userId="f900a884-ceda-4bf5-b0c7-1658cfd3d8e4" providerId="ADAL" clId="{D9B111F5-CB9C-4032-AA51-089B88322F2D}" dt="2022-05-05T17:51:58.341" v="1" actId="2696"/>
        <pc:sldMkLst>
          <pc:docMk/>
          <pc:sldMk cId="63388283" sldId="265"/>
        </pc:sldMkLst>
      </pc:sldChg>
      <pc:sldChg chg="modSp mod">
        <pc:chgData name="Pierce, Timmy (CDC/DDNID/NCEH/DEHSP) (CTR)" userId="f900a884-ceda-4bf5-b0c7-1658cfd3d8e4" providerId="ADAL" clId="{D9B111F5-CB9C-4032-AA51-089B88322F2D}" dt="2022-05-05T17:54:31.637" v="233" actId="20577"/>
        <pc:sldMkLst>
          <pc:docMk/>
          <pc:sldMk cId="137455449" sldId="267"/>
        </pc:sldMkLst>
        <pc:spChg chg="mod">
          <ac:chgData name="Pierce, Timmy (CDC/DDNID/NCEH/DEHSP) (CTR)" userId="f900a884-ceda-4bf5-b0c7-1658cfd3d8e4" providerId="ADAL" clId="{D9B111F5-CB9C-4032-AA51-089B88322F2D}" dt="2022-05-05T17:54:31.637" v="233" actId="20577"/>
          <ac:spMkLst>
            <pc:docMk/>
            <pc:sldMk cId="137455449" sldId="267"/>
            <ac:spMk id="11" creationId="{131AE612-5C09-42BC-A587-E47D14BAF8BD}"/>
          </ac:spMkLst>
        </pc:spChg>
      </pc:sldChg>
      <pc:sldChg chg="del">
        <pc:chgData name="Pierce, Timmy (CDC/DDNID/NCEH/DEHSP) (CTR)" userId="f900a884-ceda-4bf5-b0c7-1658cfd3d8e4" providerId="ADAL" clId="{D9B111F5-CB9C-4032-AA51-089B88322F2D}" dt="2022-05-05T17:52:00.654" v="2" actId="2696"/>
        <pc:sldMkLst>
          <pc:docMk/>
          <pc:sldMk cId="4158304508" sldId="268"/>
        </pc:sldMkLst>
      </pc:sldChg>
      <pc:sldChg chg="del">
        <pc:chgData name="Pierce, Timmy (CDC/DDNID/NCEH/DEHSP) (CTR)" userId="f900a884-ceda-4bf5-b0c7-1658cfd3d8e4" providerId="ADAL" clId="{D9B111F5-CB9C-4032-AA51-089B88322F2D}" dt="2022-05-05T17:52:05.158" v="4" actId="2696"/>
        <pc:sldMkLst>
          <pc:docMk/>
          <pc:sldMk cId="2016751458" sldId="269"/>
        </pc:sldMkLst>
      </pc:sldChg>
      <pc:sldChg chg="del">
        <pc:chgData name="Pierce, Timmy (CDC/DDNID/NCEH/DEHSP) (CTR)" userId="f900a884-ceda-4bf5-b0c7-1658cfd3d8e4" providerId="ADAL" clId="{D9B111F5-CB9C-4032-AA51-089B88322F2D}" dt="2022-05-05T17:52:02.956" v="3" actId="2696"/>
        <pc:sldMkLst>
          <pc:docMk/>
          <pc:sldMk cId="3799289135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82F523-565E-4891-8B8A-B7D2F28DAF81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294438-3BDD-42CA-A8CA-01A22DF74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37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D7AABFB-3D41-4D05-92FC-7C3F66D465BA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51CF908-DD4D-44D7-9854-DE67225C9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99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1CF908-DD4D-44D7-9854-DE67225C90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28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Public Health Importance: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 EJ Dashboard allows users to identify communities potentially experiencing environmental injustice and to inform policy decisions to achieve environmental health equity in a way that considers health literacy and incorporates climate change data and health outcome data.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1CF908-DD4D-44D7-9854-DE67225C90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11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8686" y="1911259"/>
            <a:ext cx="7135905" cy="2387600"/>
          </a:xfrm>
        </p:spPr>
        <p:txBody>
          <a:bodyPr anchor="b">
            <a:normAutofit/>
          </a:bodyPr>
          <a:lstStyle>
            <a:lvl1pPr algn="l">
              <a:defRPr sz="4800">
                <a:latin typeface="Franklin Gothic Demi" panose="020B0703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8683" y="4390934"/>
            <a:ext cx="7135904" cy="584480"/>
          </a:xfrm>
        </p:spPr>
        <p:txBody>
          <a:bodyPr/>
          <a:lstStyle>
            <a:lvl1pPr marL="0" indent="0" algn="l">
              <a:buNone/>
              <a:defRPr sz="2400"/>
            </a:lvl1pPr>
            <a:lvl2pPr marL="457177" indent="0" algn="ctr">
              <a:buNone/>
              <a:defRPr sz="2000"/>
            </a:lvl2pPr>
            <a:lvl3pPr marL="914354" indent="0" algn="ctr">
              <a:buNone/>
              <a:defRPr sz="1801"/>
            </a:lvl3pPr>
            <a:lvl4pPr marL="1371531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63893" y="1911258"/>
            <a:ext cx="3293707" cy="2754047"/>
            <a:chOff x="353918" y="1225240"/>
            <a:chExt cx="4363400" cy="3508389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18" y="1225240"/>
              <a:ext cx="4363400" cy="344417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 userDrawn="1"/>
          </p:nvSpPr>
          <p:spPr>
            <a:xfrm>
              <a:off x="601764" y="4401583"/>
              <a:ext cx="2946032" cy="332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1" b="0" i="1" u="none" strike="noStrike" kern="1200" cap="none" spc="160" normalizeH="0" baseline="0" noProof="0" dirty="0">
                  <a:ln>
                    <a:noFill/>
                  </a:ln>
                  <a:solidFill>
                    <a:srgbClr val="003C9F"/>
                  </a:solidFill>
                  <a:effectLst/>
                  <a:uLnTx/>
                  <a:uFillTx/>
                  <a:latin typeface="Franklin Gothic Demi" panose="020B0703020102020204" pitchFamily="34" charset="0"/>
                  <a:ea typeface="+mn-ea"/>
                  <a:cs typeface="+mn-cs"/>
                </a:rPr>
                <a:t>Better information for better health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 rot="10800000">
            <a:off x="5" y="6524460"/>
            <a:ext cx="12202321" cy="331470"/>
            <a:chOff x="-10321" y="-1439"/>
            <a:chExt cx="6873879" cy="638960"/>
          </a:xfrm>
        </p:grpSpPr>
        <p:sp>
          <p:nvSpPr>
            <p:cNvPr id="10" name="Rectangle 9"/>
            <p:cNvSpPr/>
            <p:nvPr/>
          </p:nvSpPr>
          <p:spPr>
            <a:xfrm>
              <a:off x="-10321" y="-1439"/>
              <a:ext cx="6868321" cy="638960"/>
            </a:xfrm>
            <a:prstGeom prst="rect">
              <a:avLst/>
            </a:prstGeom>
            <a:solidFill>
              <a:srgbClr val="003C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29412" y="0"/>
              <a:ext cx="134146" cy="637409"/>
            </a:xfrm>
            <a:prstGeom prst="rect">
              <a:avLst/>
            </a:prstGeom>
            <a:solidFill>
              <a:srgbClr val="5AB1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87333" y="0"/>
              <a:ext cx="142079" cy="637409"/>
            </a:xfrm>
            <a:prstGeom prst="rect">
              <a:avLst/>
            </a:prstGeom>
            <a:solidFill>
              <a:srgbClr val="FF61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444729" y="0"/>
              <a:ext cx="142079" cy="637409"/>
            </a:xfrm>
            <a:prstGeom prst="rect">
              <a:avLst/>
            </a:prstGeom>
            <a:solidFill>
              <a:srgbClr val="000E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397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6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62799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7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5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7858" y="6532136"/>
            <a:ext cx="1852707" cy="3258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303216"/>
            <a:ext cx="1127858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5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303921"/>
            <a:ext cx="1129003" cy="55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2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-10321" y="-38286"/>
            <a:ext cx="12202321" cy="331470"/>
            <a:chOff x="-10321" y="-1439"/>
            <a:chExt cx="6873879" cy="638960"/>
          </a:xfrm>
        </p:grpSpPr>
        <p:sp>
          <p:nvSpPr>
            <p:cNvPr id="8" name="Rectangle 7"/>
            <p:cNvSpPr/>
            <p:nvPr/>
          </p:nvSpPr>
          <p:spPr>
            <a:xfrm>
              <a:off x="-10321" y="-1439"/>
              <a:ext cx="6868321" cy="638960"/>
            </a:xfrm>
            <a:prstGeom prst="rect">
              <a:avLst/>
            </a:prstGeom>
            <a:solidFill>
              <a:srgbClr val="003C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729412" y="0"/>
              <a:ext cx="134146" cy="637409"/>
            </a:xfrm>
            <a:prstGeom prst="rect">
              <a:avLst/>
            </a:prstGeom>
            <a:solidFill>
              <a:srgbClr val="5AB1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587333" y="0"/>
              <a:ext cx="142079" cy="637409"/>
            </a:xfrm>
            <a:prstGeom prst="rect">
              <a:avLst/>
            </a:prstGeom>
            <a:solidFill>
              <a:srgbClr val="FF61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44729" y="0"/>
              <a:ext cx="142079" cy="637409"/>
            </a:xfrm>
            <a:prstGeom prst="rect">
              <a:avLst/>
            </a:prstGeom>
            <a:solidFill>
              <a:srgbClr val="000E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875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1"/>
        </a:spcBef>
        <a:buClr>
          <a:srgbClr val="003C9F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Demi" panose="020B0703020102020204" pitchFamily="34" charset="0"/>
          <a:ea typeface="+mn-ea"/>
          <a:cs typeface="+mn-cs"/>
        </a:defRPr>
      </a:lvl1pPr>
      <a:lvl2pPr marL="685767" indent="-228589" algn="l" defTabSz="914354" rtl="0" eaLnBrk="1" latinLnBrk="0" hangingPunct="1">
        <a:lnSpc>
          <a:spcPct val="90000"/>
        </a:lnSpc>
        <a:spcBef>
          <a:spcPts val="500"/>
        </a:spcBef>
        <a:buClr>
          <a:srgbClr val="FF850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2pPr>
      <a:lvl3pPr marL="1142943" indent="-228589" algn="l" defTabSz="914354" rtl="0" eaLnBrk="1" latinLnBrk="0" hangingPunct="1">
        <a:lnSpc>
          <a:spcPct val="90000"/>
        </a:lnSpc>
        <a:spcBef>
          <a:spcPts val="500"/>
        </a:spcBef>
        <a:buClr>
          <a:srgbClr val="5AB13C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3pPr>
      <a:lvl4pPr marL="1600121" indent="-228589" algn="l" defTabSz="914354" rtl="0" eaLnBrk="1" latinLnBrk="0" hangingPunct="1">
        <a:lnSpc>
          <a:spcPct val="90000"/>
        </a:lnSpc>
        <a:spcBef>
          <a:spcPts val="500"/>
        </a:spcBef>
        <a:buClr>
          <a:srgbClr val="73A8C2"/>
        </a:buClr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Franklin Gothic Medium Cond" panose="020B0606030402020204" pitchFamily="34" charset="0"/>
          <a:ea typeface="+mn-ea"/>
          <a:cs typeface="+mn-cs"/>
        </a:defRPr>
      </a:lvl5pPr>
      <a:lvl6pPr marL="251447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7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1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4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94840" y="2164442"/>
            <a:ext cx="7704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3600" dirty="0">
                <a:latin typeface="Franklin Gothic Demi" panose="020B0703020102020204" pitchFamily="34" charset="0"/>
              </a:rPr>
            </a:br>
            <a:endParaRPr lang="en-US" sz="2000" dirty="0">
              <a:latin typeface="Franklin Gothic Demi" panose="020B0703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70EE6-CAB5-4656-90D4-205070546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4514" y="5414118"/>
            <a:ext cx="6904317" cy="1100982"/>
          </a:xfrm>
        </p:spPr>
        <p:txBody>
          <a:bodyPr>
            <a:normAutofit fontScale="92500"/>
          </a:bodyPr>
          <a:lstStyle/>
          <a:p>
            <a:pPr algn="ctr"/>
            <a:r>
              <a:rPr lang="en-US" sz="2800" dirty="0">
                <a:solidFill>
                  <a:schemeClr val="accent3"/>
                </a:solidFill>
              </a:rPr>
              <a:t>CSTE Disaster Epidemiology Workshop</a:t>
            </a:r>
            <a:r>
              <a:rPr lang="en-US" sz="2800" dirty="0">
                <a:solidFill>
                  <a:schemeClr val="accent3"/>
                </a:solidFill>
                <a:latin typeface="Franklin Gothic Demi" panose="020B0703020102020204" pitchFamily="34" charset="0"/>
              </a:rPr>
              <a:t> 2022</a:t>
            </a:r>
          </a:p>
          <a:p>
            <a:pPr algn="ctr"/>
            <a:r>
              <a:rPr lang="en-US" sz="2000" dirty="0">
                <a:solidFill>
                  <a:schemeClr val="accent3"/>
                </a:solidFill>
              </a:rPr>
              <a:t>May 11, 2022</a:t>
            </a:r>
            <a:endParaRPr lang="en-US" sz="2000" dirty="0">
              <a:solidFill>
                <a:schemeClr val="accent3"/>
              </a:solidFill>
              <a:latin typeface="Franklin Gothic Demi" panose="020B0703020102020204" pitchFamily="34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C37459-B20D-49C1-8BA6-E30B053709E3}"/>
              </a:ext>
            </a:extLst>
          </p:cNvPr>
          <p:cNvSpPr txBox="1"/>
          <p:nvPr/>
        </p:nvSpPr>
        <p:spPr>
          <a:xfrm>
            <a:off x="3524431" y="1385734"/>
            <a:ext cx="8445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Franklin Gothic Demi" panose="020B0703020102020204" pitchFamily="34" charset="0"/>
              </a:rPr>
              <a:t>Environmental Justice Dashboard</a:t>
            </a:r>
            <a:br>
              <a:rPr lang="en-US" sz="4400" b="1" dirty="0">
                <a:latin typeface="Franklin Gothic Demi" panose="020B0703020102020204" pitchFamily="34" charset="0"/>
              </a:rPr>
            </a:br>
            <a:r>
              <a:rPr lang="en-US" sz="2500" b="1" dirty="0">
                <a:solidFill>
                  <a:schemeClr val="accent5"/>
                </a:solidFill>
                <a:latin typeface="Franklin Gothic Demi" panose="020B0703020102020204" pitchFamily="34" charset="0"/>
              </a:rPr>
              <a:t>CDC’s Environmental Public Health Tracking Network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E71557-7B84-4DD0-B6B0-1861725D2B7B}"/>
              </a:ext>
            </a:extLst>
          </p:cNvPr>
          <p:cNvSpPr txBox="1"/>
          <p:nvPr/>
        </p:nvSpPr>
        <p:spPr>
          <a:xfrm>
            <a:off x="4394514" y="3450470"/>
            <a:ext cx="690431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/>
                </a:solidFill>
                <a:latin typeface="Franklin Gothic Demi" panose="020B0703020102020204" pitchFamily="34" charset="0"/>
              </a:rPr>
              <a:t>T.J.</a:t>
            </a:r>
            <a:r>
              <a:rPr lang="en-US" sz="3200" b="0" dirty="0">
                <a:solidFill>
                  <a:schemeClr val="accent5"/>
                </a:solidFill>
                <a:latin typeface="Franklin Gothic Demi" panose="020B0703020102020204" pitchFamily="34" charset="0"/>
              </a:rPr>
              <a:t> </a:t>
            </a:r>
            <a:r>
              <a:rPr lang="en-US" sz="3200" dirty="0">
                <a:solidFill>
                  <a:schemeClr val="accent5"/>
                </a:solidFill>
                <a:latin typeface="Franklin Gothic Demi" panose="020B0703020102020204" pitchFamily="34" charset="0"/>
              </a:rPr>
              <a:t>Pierce</a:t>
            </a:r>
            <a:r>
              <a:rPr lang="en-US" sz="3200" b="0" dirty="0">
                <a:solidFill>
                  <a:schemeClr val="accent5"/>
                </a:solidFill>
                <a:latin typeface="Franklin Gothic Demi" panose="020B0703020102020204" pitchFamily="34" charset="0"/>
              </a:rPr>
              <a:t>, MPH</a:t>
            </a:r>
          </a:p>
          <a:p>
            <a:pPr algn="ctr"/>
            <a:r>
              <a:rPr lang="en-US" sz="2000" dirty="0">
                <a:latin typeface="Franklin Gothic Demi" panose="020B0703020102020204" pitchFamily="34" charset="0"/>
              </a:rPr>
              <a:t>Science Team</a:t>
            </a:r>
            <a:r>
              <a:rPr lang="en-US" sz="2000" b="0" dirty="0">
                <a:latin typeface="Franklin Gothic Demi" panose="020B0703020102020204" pitchFamily="34" charset="0"/>
              </a:rPr>
              <a:t>, CDC Tracking Program</a:t>
            </a:r>
          </a:p>
          <a:p>
            <a:pPr algn="ctr"/>
            <a:endParaRPr lang="en-US" sz="500" dirty="0">
              <a:solidFill>
                <a:schemeClr val="accent3"/>
              </a:solidFill>
              <a:latin typeface="Franklin Gothic Demi" panose="020B0703020102020204" pitchFamily="34" charset="0"/>
            </a:endParaRPr>
          </a:p>
          <a:p>
            <a:pPr algn="ctr"/>
            <a:endParaRPr lang="en-US" sz="500" dirty="0">
              <a:solidFill>
                <a:schemeClr val="accent3"/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en-US" sz="2000" dirty="0">
                <a:solidFill>
                  <a:schemeClr val="accent5"/>
                </a:solidFill>
                <a:latin typeface="Franklin Gothic Demi" panose="020B0703020102020204" pitchFamily="34" charset="0"/>
              </a:rPr>
              <a:t>EJ Tiger Team Members:</a:t>
            </a:r>
            <a:r>
              <a:rPr lang="en-US" sz="2000" b="1" dirty="0">
                <a:solidFill>
                  <a:schemeClr val="accent5"/>
                </a:solidFill>
                <a:latin typeface="Franklin Gothic Demi" panose="020B0703020102020204" pitchFamily="34" charset="0"/>
              </a:rPr>
              <a:t> </a:t>
            </a:r>
            <a:r>
              <a:rPr lang="en-US" sz="2000" dirty="0">
                <a:solidFill>
                  <a:schemeClr val="accent3"/>
                </a:solidFill>
                <a:latin typeface="Franklin Gothic Demi" panose="020B0703020102020204" pitchFamily="34" charset="0"/>
              </a:rPr>
              <a:t>Mackenzie Malone, Shannon DeWitt, Jena Losch</a:t>
            </a:r>
          </a:p>
        </p:txBody>
      </p:sp>
    </p:spTree>
    <p:extLst>
      <p:ext uri="{BB962C8B-B14F-4D97-AF65-F5344CB8AC3E}">
        <p14:creationId xmlns:p14="http://schemas.microsoft.com/office/powerpoint/2010/main" val="256037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9981C3-DACC-4F2A-94BD-7FB27A871582}"/>
              </a:ext>
            </a:extLst>
          </p:cNvPr>
          <p:cNvSpPr txBox="1">
            <a:spLocks/>
          </p:cNvSpPr>
          <p:nvPr/>
        </p:nvSpPr>
        <p:spPr>
          <a:xfrm>
            <a:off x="646285" y="271421"/>
            <a:ext cx="10588434" cy="10626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Franklin Gothic Demi" panose="020B07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Environmental Justice	(EJ) Dashboard </a:t>
            </a:r>
          </a:p>
        </p:txBody>
      </p:sp>
      <p:pic>
        <p:nvPicPr>
          <p:cNvPr id="5" name="Graphic 4" descr="Weights Uneven outline">
            <a:extLst>
              <a:ext uri="{FF2B5EF4-FFF2-40B4-BE49-F238E27FC236}">
                <a16:creationId xmlns:a16="http://schemas.microsoft.com/office/drawing/2014/main" id="{0D9F7DBD-D36B-4849-9D4C-B510111B7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7703" y="541866"/>
            <a:ext cx="1827112" cy="1827112"/>
          </a:xfrm>
          <a:prstGeom prst="rect">
            <a:avLst/>
          </a:prstGeom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56777CD-A8F5-4366-8434-918D6B3FC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284" y="1455422"/>
            <a:ext cx="9374016" cy="24005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</a:rPr>
              <a:t>“Environmental Justice will be achieved when everyone enjoys the same degree of protection from environmental and health hazards, and equal access to the decision-making process to have a healthy environment.”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89E819-5327-47EA-B665-3976C0005A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93" r="4815"/>
          <a:stretch/>
        </p:blipFill>
        <p:spPr>
          <a:xfrm>
            <a:off x="6223000" y="2780021"/>
            <a:ext cx="5570812" cy="3723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1AE612-5C09-42BC-A587-E47D14BAF8BD}"/>
              </a:ext>
            </a:extLst>
          </p:cNvPr>
          <p:cNvSpPr txBox="1"/>
          <p:nvPr/>
        </p:nvSpPr>
        <p:spPr>
          <a:xfrm>
            <a:off x="528881" y="2655719"/>
            <a:ext cx="523381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Franklin Gothic Demi" panose="020B0703020102020204" pitchFamily="34" charset="0"/>
              </a:rPr>
              <a:t>Uses existing Tracking data and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Franklin Gothic Demi" panose="020B07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Franklin Gothic Demi" panose="020B0703020102020204" pitchFamily="34" charset="0"/>
              </a:rPr>
              <a:t>Fill gaps in existing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ffectLst/>
              <a:latin typeface="Franklin Gothic Demi" panose="020B0703020102020204" pitchFamily="34" charset="0"/>
              <a:ea typeface="Times New Roman" panose="02020603050405020304" pitchFamily="18" charset="0"/>
            </a:endParaRPr>
          </a:p>
          <a:p>
            <a:endParaRPr lang="en-US" dirty="0">
              <a:effectLst/>
              <a:latin typeface="Franklin Gothic Demi" panose="020B0703020102020204" pitchFamily="34" charset="0"/>
              <a:ea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Improve access to EJ information by presenting data in ways that accommodate different levels of </a:t>
            </a:r>
            <a:r>
              <a:rPr lang="en-US" sz="2000" dirty="0">
                <a:solidFill>
                  <a:schemeClr val="accent2"/>
                </a:solidFill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health literacy </a:t>
            </a:r>
            <a:r>
              <a:rPr lang="en-US" sz="2000" dirty="0"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and incorporate </a:t>
            </a:r>
            <a:r>
              <a:rPr lang="en-US" sz="2000" dirty="0">
                <a:solidFill>
                  <a:schemeClr val="accent2"/>
                </a:solidFill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climate change </a:t>
            </a:r>
            <a:r>
              <a:rPr lang="en-US" sz="2000" dirty="0"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and</a:t>
            </a:r>
            <a:r>
              <a:rPr lang="en-US" sz="2000" dirty="0">
                <a:solidFill>
                  <a:schemeClr val="accent2"/>
                </a:solidFill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 health outcome </a:t>
            </a:r>
            <a:r>
              <a:rPr lang="en-US" sz="2000" dirty="0"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data</a:t>
            </a:r>
            <a:r>
              <a:rPr lang="en-US" sz="2000" dirty="0">
                <a:solidFill>
                  <a:schemeClr val="accent2"/>
                </a:solidFill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not available in other tools</a:t>
            </a:r>
            <a:r>
              <a:rPr lang="en-US" sz="2000">
                <a:effectLst/>
                <a:latin typeface="Franklin Gothic Demi" panose="020B0703020102020204" pitchFamily="34" charset="0"/>
                <a:ea typeface="Times New Roman" panose="02020603050405020304" pitchFamily="18" charset="0"/>
              </a:rPr>
              <a:t>. </a:t>
            </a:r>
            <a:endParaRPr lang="en-US" sz="2000" dirty="0">
              <a:effectLst/>
              <a:latin typeface="Franklin Gothic Demi" panose="020B0703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5449"/>
      </p:ext>
    </p:extLst>
  </p:cSld>
  <p:clrMapOvr>
    <a:masterClrMapping/>
  </p:clrMapOvr>
</p:sld>
</file>

<file path=ppt/theme/theme1.xml><?xml version="1.0" encoding="utf-8"?>
<a:theme xmlns:a="http://schemas.openxmlformats.org/drawingml/2006/main" name="Tracking PPT Template Standard 4-3_J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A866B2C54E2F4FA404D3613FA4A989" ma:contentTypeVersion="10" ma:contentTypeDescription="Create a new document." ma:contentTypeScope="" ma:versionID="b9c634905863c62d240988586e2f856d">
  <xsd:schema xmlns:xsd="http://www.w3.org/2001/XMLSchema" xmlns:xs="http://www.w3.org/2001/XMLSchema" xmlns:p="http://schemas.microsoft.com/office/2006/metadata/properties" xmlns:ns2="85af0595-0bea-44ae-8885-19a842fb39fa" xmlns:ns3="6b1f0e93-9dee-42ef-b5aa-8a352d0746f3" targetNamespace="http://schemas.microsoft.com/office/2006/metadata/properties" ma:root="true" ma:fieldsID="fa529d55536b039a29b5c885f23e340d" ns2:_="" ns3:_="">
    <xsd:import namespace="85af0595-0bea-44ae-8885-19a842fb39fa"/>
    <xsd:import namespace="6b1f0e93-9dee-42ef-b5aa-8a352d0746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f0595-0bea-44ae-8885-19a842fb3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1f0e93-9dee-42ef-b5aa-8a352d0746f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9A80337-942D-4C14-8991-695981C67E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6CF99A-708F-4E37-B8A1-188D3787C3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af0595-0bea-44ae-8885-19a842fb39fa"/>
    <ds:schemaRef ds:uri="6b1f0e93-9dee-42ef-b5aa-8a352d0746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250307-2E96-4299-B4DD-82BB96DF4F3F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85af0595-0bea-44ae-8885-19a842fb39fa"/>
    <ds:schemaRef ds:uri="http://schemas.microsoft.com/office/infopath/2007/PartnerControls"/>
    <ds:schemaRef ds:uri="http://www.w3.org/XML/1998/namespace"/>
    <ds:schemaRef ds:uri="6b1f0e93-9dee-42ef-b5aa-8a352d0746f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12464</TotalTime>
  <Words>173</Words>
  <Application>Microsoft Office PowerPoint</Application>
  <PresentationFormat>Widescreen</PresentationFormat>
  <Paragraphs>20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Franklin Gothic Demi</vt:lpstr>
      <vt:lpstr>Franklin Gothic Medium Cond</vt:lpstr>
      <vt:lpstr>Myriad Pro</vt:lpstr>
      <vt:lpstr>Times New Roman</vt:lpstr>
      <vt:lpstr>Tracking PPT Template Standard 4-3_JL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2015 Data Submission Training Webinar Slides 08 20 2015</dc:title>
  <dc:creator>Shannon DeWitt</dc:creator>
  <cp:lastModifiedBy>Pierce, Timmy (CDC/DDNID/NCEH/DEHSP) (CTR)</cp:lastModifiedBy>
  <cp:revision>216</cp:revision>
  <cp:lastPrinted>2015-08-19T20:50:59Z</cp:lastPrinted>
  <dcterms:created xsi:type="dcterms:W3CDTF">2015-03-05T02:22:40Z</dcterms:created>
  <dcterms:modified xsi:type="dcterms:W3CDTF">2022-05-05T17:54:34Z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0x010100AAA866B2C54E2F4FA404D3613FA4A989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2021-09-27T21:10:47Z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11cb5112-d5bc-4aad-ac2d-d7321f27bbcd</vt:lpwstr>
  </property>
  <property fmtid="{D5CDD505-2E9C-101B-9397-08002B2CF9AE}" pid="9" name="MSIP_Label_7b94a7b8-f06c-4dfe-bdcc-9b548fd58c31_ContentBits">
    <vt:lpwstr>0</vt:lpwstr>
  </property>
</Properties>
</file>