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1"/>
  </p:sldMasterIdLst>
  <p:notesMasterIdLst>
    <p:notesMasterId r:id="rId54"/>
  </p:notesMasterIdLst>
  <p:sldIdLst>
    <p:sldId id="269" r:id="rId2"/>
    <p:sldId id="371" r:id="rId3"/>
    <p:sldId id="305" r:id="rId4"/>
    <p:sldId id="307" r:id="rId5"/>
    <p:sldId id="264" r:id="rId6"/>
    <p:sldId id="310" r:id="rId7"/>
    <p:sldId id="311" r:id="rId8"/>
    <p:sldId id="258" r:id="rId9"/>
    <p:sldId id="368" r:id="rId10"/>
    <p:sldId id="273" r:id="rId11"/>
    <p:sldId id="365" r:id="rId12"/>
    <p:sldId id="313" r:id="rId13"/>
    <p:sldId id="350" r:id="rId14"/>
    <p:sldId id="352" r:id="rId15"/>
    <p:sldId id="355" r:id="rId16"/>
    <p:sldId id="356" r:id="rId17"/>
    <p:sldId id="357" r:id="rId18"/>
    <p:sldId id="358" r:id="rId19"/>
    <p:sldId id="265" r:id="rId20"/>
    <p:sldId id="314" r:id="rId21"/>
    <p:sldId id="353" r:id="rId22"/>
    <p:sldId id="351" r:id="rId23"/>
    <p:sldId id="316" r:id="rId24"/>
    <p:sldId id="354" r:id="rId25"/>
    <p:sldId id="309" r:id="rId26"/>
    <p:sldId id="367" r:id="rId27"/>
    <p:sldId id="306" r:id="rId28"/>
    <p:sldId id="318" r:id="rId29"/>
    <p:sldId id="337" r:id="rId30"/>
    <p:sldId id="319" r:id="rId31"/>
    <p:sldId id="338" r:id="rId32"/>
    <p:sldId id="322" r:id="rId33"/>
    <p:sldId id="323" r:id="rId34"/>
    <p:sldId id="324" r:id="rId35"/>
    <p:sldId id="325" r:id="rId36"/>
    <p:sldId id="339" r:id="rId37"/>
    <p:sldId id="327" r:id="rId38"/>
    <p:sldId id="366" r:id="rId39"/>
    <p:sldId id="329" r:id="rId40"/>
    <p:sldId id="341" r:id="rId41"/>
    <p:sldId id="330" r:id="rId42"/>
    <p:sldId id="343" r:id="rId43"/>
    <p:sldId id="360" r:id="rId44"/>
    <p:sldId id="342" r:id="rId45"/>
    <p:sldId id="344" r:id="rId46"/>
    <p:sldId id="331" r:id="rId47"/>
    <p:sldId id="345" r:id="rId48"/>
    <p:sldId id="333" r:id="rId49"/>
    <p:sldId id="334" r:id="rId50"/>
    <p:sldId id="335" r:id="rId51"/>
    <p:sldId id="336" r:id="rId52"/>
    <p:sldId id="348" r:id="rId53"/>
  </p:sldIdLst>
  <p:sldSz cx="9144000" cy="5143500" type="screen16x9"/>
  <p:notesSz cx="6858000" cy="9144000"/>
  <p:embeddedFontLst>
    <p:embeddedFont>
      <p:font typeface="Avenir Next LT Pro" panose="020B0504020202020204" pitchFamily="34" charset="77"/>
      <p:regular r:id="rId55"/>
      <p:bold r:id="rId56"/>
      <p:italic r:id="rId57"/>
      <p:boldItalic r:id="rId58"/>
    </p:embeddedFont>
    <p:embeddedFont>
      <p:font typeface="Avenir Next LT Pro Demi" panose="020F0502020204030204" pitchFamily="34" charset="0"/>
      <p:regular r:id="rId59"/>
      <p:bold r:id="rId60"/>
      <p:italic r:id="rId61"/>
      <p:boldItalic r:id="rId62"/>
    </p:embeddedFont>
    <p:embeddedFont>
      <p:font typeface="Calibri" panose="020F0502020204030204" pitchFamily="34" charset="0"/>
      <p:regular r:id="rId63"/>
      <p:bold r:id="rId64"/>
      <p:italic r:id="rId65"/>
      <p:boldItalic r:id="rId66"/>
    </p:embeddedFont>
  </p:embeddedFontLst>
  <p:defaultTextStyle>
    <a:defPPr>
      <a:defRPr lang="en-US"/>
    </a:defPPr>
    <a:lvl1pPr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64B516-9AEB-2B99-CD2D-4B50A9372EA1}" name="Hartnett, Kathleen P. (CDC/DDPHSS/CSELS/DHIS)" initials="H(" userId="S::iul9@cdc.gov::4adb72df-1582-4a34-9051-3e74f419614d" providerId="AD"/>
  <p188:author id="{08ADD129-70AA-E161-69D0-CC7D75668A5C}" name="van Santen, Katharina Luise (CDC/DDPHSS/CSELS/DHIS) (CTR)" initials="v(" userId="S::wyt2@cdc.gov::6ee46a5d-3953-4888-9cc7-04fa19d09af2" providerId="AD"/>
  <p188:author id="{B251D82B-9263-99A5-DC5F-2699521BE662}" name="Soetebier, Karl (CDC/DDPHSS/CSELS/DHIS)" initials="S(" userId="S::fhd1@cdc.gov::52361506-dcb9-46a1-988f-ee85f811be60" providerId="AD"/>
  <p188:author id="{B29D0233-76F7-AC2C-15C4-05A772FE8AD3}" name="Crawford, Jamison (CDC/DDPHSS/CSELS/DHIS) (CTR)" initials="C(" userId="S::qsb5@cdc.gov::cd389f3c-c384-488f-ab4a-e7fc9b96e695" providerId="AD"/>
  <p188:author id="{27DCFB9C-5332-10CB-3E5C-E15004E7F0F9}" name="Turner Hoffman, Katherine (Kat) (CDC/DDPHSS/CSELS/OD)" initials="THK((" userId="S::ltd0@cdc.gov::4c53bb20-3e74-4d01-82d9-c20f001775aa" providerId="AD"/>
  <p188:author id="{2B449BB7-B85A-2FF6-C917-FAA88A950518}" name="Helmus, Lesliann E. (CDC/DDPHSS/CSELS/DHIS)" initials="HLE(" userId="S::lth7@cdc.gov::146eb41b-cd7a-4845-8c9f-18d5f43d2d11" providerId="AD"/>
  <p188:author id="{40691FBC-24AC-E0B1-87A6-7F2400E202DD}" name="Jamison Crawford" initials="JC" userId="S::55879@icf.com::26b336f9-c0e4-4f99-a3f6-09f06c7d8165" providerId="AD"/>
  <p188:author id="{53FF72C4-185B-259F-3456-07EAEEC88504}" name="Devies, Jourdan (CDC/DDPHSS/CSELS/DHIS) (CTR)" initials="DJ((" userId="S::pwp9@cdc.gov::b7c647b9-aa7a-41f2-82bd-6abb80aa2d39" providerId="AD"/>
  <p188:author id="{B904ACD7-B446-2845-FBDA-3044C95023F4}" name="Wirtz, Douglas (CDC/DDPHSS/CSELS/DHIS) (CTR)" initials="W(" userId="S::ksf4@cdc.gov::1e244b0e-bdb8-4386-83e3-aaac1873d363" providerId="AD"/>
  <p188:author id="{F74FADF6-21AE-331F-67DF-0DA124FA9911}" name="Swensen, Sue (CDC/DDPHSS/CSELS/DHIS)" initials="S(" userId="S::bgi9@cdc.gov::e3341499-16db-4b2e-9ac0-c3b5915a2b0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urner Hoffman, Katherine (Kat) (CDC/DDPHSS/CSELS/OD)"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171" d="100"/>
          <a:sy n="171" d="100"/>
        </p:scale>
        <p:origin x="44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9.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7EBECE-0F88-C647-AF49-C5D7A45564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a:p>
        </p:txBody>
      </p:sp>
      <p:sp>
        <p:nvSpPr>
          <p:cNvPr id="3" name="Date Placeholder 2">
            <a:extLst>
              <a:ext uri="{FF2B5EF4-FFF2-40B4-BE49-F238E27FC236}">
                <a16:creationId xmlns:a16="http://schemas.microsoft.com/office/drawing/2014/main" id="{CAFA9843-D2AE-0843-B619-73FCB434CDA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2DD21A0A-9D73-5E44-A682-D51D65036B37}" type="datetimeFigureOut">
              <a:rPr lang="en-US"/>
              <a:pPr>
                <a:defRPr/>
              </a:pPr>
              <a:t>12/3/22</a:t>
            </a:fld>
            <a:endParaRPr lang="en-US"/>
          </a:p>
        </p:txBody>
      </p:sp>
      <p:sp>
        <p:nvSpPr>
          <p:cNvPr id="4" name="Slide Image Placeholder 3">
            <a:extLst>
              <a:ext uri="{FF2B5EF4-FFF2-40B4-BE49-F238E27FC236}">
                <a16:creationId xmlns:a16="http://schemas.microsoft.com/office/drawing/2014/main" id="{AC39CD1C-60AA-6842-AB8F-C08D2CBBD26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8350207F-C393-1943-9A4F-81A67EEEF7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9DE19F5-4E29-A746-A952-18EB3395F9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a:p>
        </p:txBody>
      </p:sp>
      <p:sp>
        <p:nvSpPr>
          <p:cNvPr id="7" name="Slide Number Placeholder 6">
            <a:extLst>
              <a:ext uri="{FF2B5EF4-FFF2-40B4-BE49-F238E27FC236}">
                <a16:creationId xmlns:a16="http://schemas.microsoft.com/office/drawing/2014/main" id="{D15ADB08-2E07-854C-A0DC-8FF900C52DD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A666478B-2A39-7D49-A45F-B91617B9235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1pPr>
    <a:lvl2pPr marL="3429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2pPr>
    <a:lvl3pPr marL="6858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3pPr>
    <a:lvl4pPr marL="10287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4pPr>
    <a:lvl5pPr marL="13716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3</a:t>
            </a:fld>
            <a:endParaRPr lang="en-US"/>
          </a:p>
        </p:txBody>
      </p:sp>
    </p:spTree>
    <p:extLst>
      <p:ext uri="{BB962C8B-B14F-4D97-AF65-F5344CB8AC3E}">
        <p14:creationId xmlns:p14="http://schemas.microsoft.com/office/powerpoint/2010/main" val="2691752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79B9510-1CE6-9A45-9BC8-CA5C6BC1A7C7}" type="slidenum">
              <a:rPr lang="en-US" altLang="en-US" sz="1200">
                <a:latin typeface="Avenir Next LT Pro" panose="020B0504020202020204" pitchFamily="34" charset="77"/>
              </a:rPr>
              <a:pPr fontAlgn="base">
                <a:spcBef>
                  <a:spcPct val="0"/>
                </a:spcBef>
                <a:spcAft>
                  <a:spcPct val="0"/>
                </a:spcAft>
              </a:pPr>
              <a:t>5</a:t>
            </a:fld>
            <a:endParaRPr lang="en-US" altLang="en-US" sz="1200">
              <a:latin typeface="Avenir Next LT Pro" panose="020B0504020202020204" pitchFamily="34" charset="77"/>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6</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201471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a:latin typeface="Avenir Next LT Pro"/>
              </a:rPr>
              <a:t>NB: </a:t>
            </a:r>
            <a:r>
              <a:rPr lang="en-US" sz="1400">
                <a:latin typeface="Avenir Next LT Pro"/>
              </a:rPr>
              <a:t>Introduction to be finalized after body content completed and practice data/R Markdown handouts are provisionally established.</a:t>
            </a:r>
          </a:p>
          <a:p>
            <a:endParaRPr lang="en-US" sz="1400"/>
          </a:p>
          <a:p>
            <a:r>
              <a:rPr lang="en-US" sz="1400" b="1">
                <a:latin typeface="Avenir Next LT Pro"/>
              </a:rPr>
              <a:t>Make clear the chat rules for live Q&amp;A: </a:t>
            </a:r>
            <a:endParaRPr lang="en-US" sz="1400" b="1"/>
          </a:p>
          <a:p>
            <a:endParaRPr lang="en-US" sz="1400"/>
          </a:p>
          <a:p>
            <a:pPr>
              <a:spcBef>
                <a:spcPct val="20000"/>
              </a:spcBef>
            </a:pPr>
            <a:r>
              <a:rPr lang="en-US" b="1">
                <a:latin typeface="Avenir Next LT Pro"/>
              </a:rPr>
              <a:t>Chat / Q&amp;A Rules</a:t>
            </a:r>
            <a:endParaRPr lang="en-US">
              <a:latin typeface="Avenir Next LT Pro"/>
            </a:endParaRPr>
          </a:p>
          <a:p>
            <a:pPr marL="556895" lvl="1" indent="-213995">
              <a:spcBef>
                <a:spcPct val="20000"/>
              </a:spcBef>
              <a:buFont typeface="Arial"/>
              <a:buChar char="•"/>
            </a:pPr>
            <a:r>
              <a:rPr lang="en-US">
                <a:latin typeface="Avenir Next LT Pro"/>
              </a:rPr>
              <a:t>All questions welcome in chat; 3 mini-Q&amp;As for each segment</a:t>
            </a:r>
          </a:p>
          <a:p>
            <a:pPr marL="556895" lvl="1" indent="-213995">
              <a:spcBef>
                <a:spcPct val="20000"/>
              </a:spcBef>
              <a:buFont typeface="Arial"/>
              <a:buChar char="•"/>
            </a:pPr>
            <a:r>
              <a:rPr lang="en-US">
                <a:latin typeface="Avenir Next LT Pro"/>
              </a:rPr>
              <a:t>Questions answered in order of appearance; major questions may be discussed</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7</a:t>
            </a:fld>
            <a:endParaRPr lang="en-US"/>
          </a:p>
        </p:txBody>
      </p:sp>
    </p:spTree>
    <p:extLst>
      <p:ext uri="{BB962C8B-B14F-4D97-AF65-F5344CB8AC3E}">
        <p14:creationId xmlns:p14="http://schemas.microsoft.com/office/powerpoint/2010/main" val="1291329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8</a:t>
            </a:fld>
            <a:endParaRPr lang="en-US" altLang="en-US" sz="1200">
              <a:latin typeface="Avenir Next LT Pro" panose="020B0504020202020204" pitchFamily="34" charset="77"/>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[Katharina] </a:t>
            </a:r>
            <a:r>
              <a:rPr lang="en-US" altLang="en-US"/>
              <a:t>This may be divided up into 2-3 slides in order to show images of the processes. The object is to motivate the audience by revealing how common it is in NSSP, the benefits of current implementation, and how current use cases may relate to their needs. </a:t>
            </a:r>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9</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969098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[Katharina] </a:t>
            </a:r>
            <a:r>
              <a:rPr lang="en-US" altLang="en-US"/>
              <a:t>This may be divided up into 2-3 slides in order to show images of the processes. The object is to motivate the audience by revealing how common it is in NSSP, the benefits of current implementation, and how current use cases may relate to their needs. </a:t>
            </a:r>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10</a:t>
            </a:fld>
            <a:endParaRPr lang="en-US" altLang="en-US" sz="1200">
              <a:latin typeface="Avenir Next LT Pro" panose="020B0504020202020204" pitchFamily="34" charset="77"/>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11</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643074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spcAft>
                <a:spcPts val="500"/>
              </a:spcAft>
              <a:buFont typeface="Arial" panose="020B0604020202020204" pitchFamily="34" charset="0"/>
              <a:buChar char="•"/>
            </a:pPr>
            <a:r>
              <a:rPr lang="en-US" altLang="en-US" b="1"/>
              <a:t>[Jourdan]</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12</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23056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[Jourdan] </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13</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100271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[Jourdan] </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14</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149463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[Jourdan] </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15</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988372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[Jourdan] </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16</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26938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[Jourdan] </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17</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333705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[Jourdan] </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18</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041479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19</a:t>
            </a:fld>
            <a:endParaRPr lang="en-US" altLang="en-US" sz="1200">
              <a:latin typeface="Avenir Next LT Pro" panose="020B0504020202020204" pitchFamily="34" charset="77"/>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20</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873788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[Jourdan] </a:t>
            </a:r>
            <a:endParaRPr lang="en-US" altLang="en-US"/>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21</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732550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C9413AF-7EEB-9C43-860A-3C9DF0381CEE}" type="slidenum">
              <a:rPr lang="en-US" altLang="en-US" sz="1200">
                <a:latin typeface="Avenir Next LT Pro" panose="020B0504020202020204" pitchFamily="34" charset="77"/>
              </a:rPr>
              <a:pPr fontAlgn="base">
                <a:spcBef>
                  <a:spcPct val="0"/>
                </a:spcBef>
                <a:spcAft>
                  <a:spcPct val="0"/>
                </a:spcAft>
              </a:pPr>
              <a:t>22</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531241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23</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064086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24</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6861638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25</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4146633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26</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920223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27</a:t>
            </a:fld>
            <a:endParaRPr lang="en-US"/>
          </a:p>
        </p:txBody>
      </p:sp>
    </p:spTree>
    <p:extLst>
      <p:ext uri="{BB962C8B-B14F-4D97-AF65-F5344CB8AC3E}">
        <p14:creationId xmlns:p14="http://schemas.microsoft.com/office/powerpoint/2010/main" val="3571626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28</a:t>
            </a:fld>
            <a:endParaRPr lang="en-US"/>
          </a:p>
        </p:txBody>
      </p:sp>
    </p:spTree>
    <p:extLst>
      <p:ext uri="{BB962C8B-B14F-4D97-AF65-F5344CB8AC3E}">
        <p14:creationId xmlns:p14="http://schemas.microsoft.com/office/powerpoint/2010/main" val="4159002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29</a:t>
            </a:fld>
            <a:endParaRPr lang="en-US"/>
          </a:p>
        </p:txBody>
      </p:sp>
    </p:spTree>
    <p:extLst>
      <p:ext uri="{BB962C8B-B14F-4D97-AF65-F5344CB8AC3E}">
        <p14:creationId xmlns:p14="http://schemas.microsoft.com/office/powerpoint/2010/main" val="40302873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30</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6574888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31</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5022794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32</a:t>
            </a:fld>
            <a:endParaRPr lang="en-US"/>
          </a:p>
        </p:txBody>
      </p:sp>
    </p:spTree>
    <p:extLst>
      <p:ext uri="{BB962C8B-B14F-4D97-AF65-F5344CB8AC3E}">
        <p14:creationId xmlns:p14="http://schemas.microsoft.com/office/powerpoint/2010/main" val="2859429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33</a:t>
            </a:fld>
            <a:endParaRPr lang="en-US"/>
          </a:p>
        </p:txBody>
      </p:sp>
    </p:spTree>
    <p:extLst>
      <p:ext uri="{BB962C8B-B14F-4D97-AF65-F5344CB8AC3E}">
        <p14:creationId xmlns:p14="http://schemas.microsoft.com/office/powerpoint/2010/main" val="3635537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34</a:t>
            </a:fld>
            <a:endParaRPr lang="en-US"/>
          </a:p>
        </p:txBody>
      </p:sp>
    </p:spTree>
    <p:extLst>
      <p:ext uri="{BB962C8B-B14F-4D97-AF65-F5344CB8AC3E}">
        <p14:creationId xmlns:p14="http://schemas.microsoft.com/office/powerpoint/2010/main" val="36702858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35</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203731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36</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13816548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37</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9934515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38</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8582272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39</a:t>
            </a:fld>
            <a:endParaRPr lang="en-US"/>
          </a:p>
        </p:txBody>
      </p:sp>
    </p:spTree>
    <p:extLst>
      <p:ext uri="{BB962C8B-B14F-4D97-AF65-F5344CB8AC3E}">
        <p14:creationId xmlns:p14="http://schemas.microsoft.com/office/powerpoint/2010/main" val="27252540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40</a:t>
            </a:fld>
            <a:endParaRPr lang="en-US"/>
          </a:p>
        </p:txBody>
      </p:sp>
    </p:spTree>
    <p:extLst>
      <p:ext uri="{BB962C8B-B14F-4D97-AF65-F5344CB8AC3E}">
        <p14:creationId xmlns:p14="http://schemas.microsoft.com/office/powerpoint/2010/main" val="438370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41</a:t>
            </a:fld>
            <a:endParaRPr lang="en-US"/>
          </a:p>
        </p:txBody>
      </p:sp>
    </p:spTree>
    <p:extLst>
      <p:ext uri="{BB962C8B-B14F-4D97-AF65-F5344CB8AC3E}">
        <p14:creationId xmlns:p14="http://schemas.microsoft.com/office/powerpoint/2010/main" val="36509838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42</a:t>
            </a:fld>
            <a:endParaRPr lang="en-US"/>
          </a:p>
        </p:txBody>
      </p:sp>
    </p:spTree>
    <p:extLst>
      <p:ext uri="{BB962C8B-B14F-4D97-AF65-F5344CB8AC3E}">
        <p14:creationId xmlns:p14="http://schemas.microsoft.com/office/powerpoint/2010/main" val="16247227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43</a:t>
            </a:fld>
            <a:endParaRPr lang="en-US"/>
          </a:p>
        </p:txBody>
      </p:sp>
    </p:spTree>
    <p:extLst>
      <p:ext uri="{BB962C8B-B14F-4D97-AF65-F5344CB8AC3E}">
        <p14:creationId xmlns:p14="http://schemas.microsoft.com/office/powerpoint/2010/main" val="26000355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44</a:t>
            </a:fld>
            <a:endParaRPr lang="en-US"/>
          </a:p>
        </p:txBody>
      </p:sp>
    </p:spTree>
    <p:extLst>
      <p:ext uri="{BB962C8B-B14F-4D97-AF65-F5344CB8AC3E}">
        <p14:creationId xmlns:p14="http://schemas.microsoft.com/office/powerpoint/2010/main" val="38978038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[Jamison]</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45</a:t>
            </a:fld>
            <a:endParaRPr lang="en-US"/>
          </a:p>
        </p:txBody>
      </p:sp>
    </p:spTree>
    <p:extLst>
      <p:ext uri="{BB962C8B-B14F-4D97-AF65-F5344CB8AC3E}">
        <p14:creationId xmlns:p14="http://schemas.microsoft.com/office/powerpoint/2010/main" val="24919148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46</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3692278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3BE60E7-A1B9-754F-BBA0-7093005ED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7FE3CE86-8AA0-E841-B629-1A28EB707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1"/>
              <a:t>NB: </a:t>
            </a:r>
            <a:r>
              <a:rPr lang="en-US" altLang="en-US" b="0"/>
              <a:t>This may be converted into questionnaire/survey format using the presentation platform but will require CSTE pre-approval. These slides are included regardless.</a:t>
            </a:r>
            <a:endParaRPr lang="en-US" altLang="en-US" b="1"/>
          </a:p>
        </p:txBody>
      </p:sp>
      <p:sp>
        <p:nvSpPr>
          <p:cNvPr id="26627" name="Slide Number Placeholder 3">
            <a:extLst>
              <a:ext uri="{FF2B5EF4-FFF2-40B4-BE49-F238E27FC236}">
                <a16:creationId xmlns:a16="http://schemas.microsoft.com/office/drawing/2014/main" id="{C52477C8-0F61-4648-8A43-9CD8CB4C10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4EBD3853-9E09-AD4B-A90E-B1E7C8690088}" type="slidenum">
              <a:rPr lang="en-US" altLang="en-US" sz="1200">
                <a:latin typeface="Avenir Next LT Pro" panose="020B0504020202020204" pitchFamily="34" charset="77"/>
              </a:rPr>
              <a:pPr fontAlgn="base">
                <a:spcBef>
                  <a:spcPct val="0"/>
                </a:spcBef>
                <a:spcAft>
                  <a:spcPct val="0"/>
                </a:spcAft>
              </a:pPr>
              <a:t>47</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0102841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48</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2739247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FA10D160-131C-514C-AE6C-D5748F4ADC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a:extLst>
              <a:ext uri="{FF2B5EF4-FFF2-40B4-BE49-F238E27FC236}">
                <a16:creationId xmlns:a16="http://schemas.microsoft.com/office/drawing/2014/main" id="{067433BB-D074-8A48-9D8A-5DA68CCDBC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34819" name="Slide Number Placeholder 3">
            <a:extLst>
              <a:ext uri="{FF2B5EF4-FFF2-40B4-BE49-F238E27FC236}">
                <a16:creationId xmlns:a16="http://schemas.microsoft.com/office/drawing/2014/main" id="{2FDCD46B-46AD-F546-8637-F4F5E403F1D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6BC4037E-105F-E54F-A9A3-73E0A3FA1567}" type="slidenum">
              <a:rPr lang="en-US" altLang="en-US" sz="1200">
                <a:latin typeface="Avenir Next LT Pro" panose="020B0504020202020204" pitchFamily="34" charset="77"/>
              </a:rPr>
              <a:pPr fontAlgn="base">
                <a:spcBef>
                  <a:spcPct val="0"/>
                </a:spcBef>
                <a:spcAft>
                  <a:spcPct val="0"/>
                </a:spcAft>
              </a:pPr>
              <a:t>49</a:t>
            </a:fld>
            <a:endParaRPr lang="en-US" altLang="en-US" sz="1200">
              <a:latin typeface="Avenir Next LT Pro" panose="020B0504020202020204" pitchFamily="34" charset="77"/>
            </a:endParaRPr>
          </a:p>
        </p:txBody>
      </p:sp>
    </p:spTree>
    <p:extLst>
      <p:ext uri="{BB962C8B-B14F-4D97-AF65-F5344CB8AC3E}">
        <p14:creationId xmlns:p14="http://schemas.microsoft.com/office/powerpoint/2010/main" val="41195475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a:t>NB: </a:t>
            </a:r>
            <a:r>
              <a:rPr lang="en-US" sz="1400"/>
              <a:t>Conclusion to be finalized after body content completed and practice data/R Markdown handouts are provisionally established.</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50</a:t>
            </a:fld>
            <a:endParaRPr lang="en-US"/>
          </a:p>
        </p:txBody>
      </p:sp>
    </p:spTree>
    <p:extLst>
      <p:ext uri="{BB962C8B-B14F-4D97-AF65-F5344CB8AC3E}">
        <p14:creationId xmlns:p14="http://schemas.microsoft.com/office/powerpoint/2010/main" val="3507924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a:t>NB: </a:t>
            </a:r>
            <a:r>
              <a:rPr lang="en-US" sz="1400"/>
              <a:t>Conclusion to be finalized after body content completed and practice data/R Markdown handouts (resources) are provisionally established.</a:t>
            </a:r>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51</a:t>
            </a:fld>
            <a:endParaRPr lang="en-US"/>
          </a:p>
        </p:txBody>
      </p:sp>
    </p:spTree>
    <p:extLst>
      <p:ext uri="{BB962C8B-B14F-4D97-AF65-F5344CB8AC3E}">
        <p14:creationId xmlns:p14="http://schemas.microsoft.com/office/powerpoint/2010/main" val="5136528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06A7E5B5-BF3A-E847-83B8-26D54E770B23}" type="slidenum">
              <a:rPr lang="en-US" altLang="en-US" sz="1200">
                <a:latin typeface="Avenir Next LT Pro" panose="020B0504020202020204" pitchFamily="34" charset="77"/>
              </a:rPr>
              <a:pPr fontAlgn="base">
                <a:spcBef>
                  <a:spcPct val="0"/>
                </a:spcBef>
                <a:spcAft>
                  <a:spcPct val="0"/>
                </a:spcAft>
              </a:pPr>
              <a:t>52</a:t>
            </a:fld>
            <a:endParaRPr lang="en-US" altLang="en-US" sz="1200">
              <a:latin typeface="Avenir Next LT Pro" panose="020B0504020202020204" pitchFamily="34" charset="77"/>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DC393AA4-B9E6-4AB3-8D6C-336A2D09D510}"/>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2754411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9" name="Picture 8" descr="Graphical user interface, text, application, chat or text message&#10;&#10;Description automatically generated">
            <a:extLst>
              <a:ext uri="{FF2B5EF4-FFF2-40B4-BE49-F238E27FC236}">
                <a16:creationId xmlns:a16="http://schemas.microsoft.com/office/drawing/2014/main" id="{605AFF3A-B473-4749-93FB-2DF0FC85442F}"/>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3200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a:p>
        </p:txBody>
      </p:sp>
    </p:spTree>
    <p:extLst>
      <p:ext uri="{BB962C8B-B14F-4D97-AF65-F5344CB8AC3E}">
        <p14:creationId xmlns:p14="http://schemas.microsoft.com/office/powerpoint/2010/main" val="73933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a:p>
        </p:txBody>
      </p:sp>
    </p:spTree>
    <p:extLst>
      <p:ext uri="{BB962C8B-B14F-4D97-AF65-F5344CB8AC3E}">
        <p14:creationId xmlns:p14="http://schemas.microsoft.com/office/powerpoint/2010/main" val="70893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a:p>
        </p:txBody>
      </p:sp>
    </p:spTree>
    <p:extLst>
      <p:ext uri="{BB962C8B-B14F-4D97-AF65-F5344CB8AC3E}">
        <p14:creationId xmlns:p14="http://schemas.microsoft.com/office/powerpoint/2010/main" val="320254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a:p>
        </p:txBody>
      </p:sp>
    </p:spTree>
    <p:extLst>
      <p:ext uri="{BB962C8B-B14F-4D97-AF65-F5344CB8AC3E}">
        <p14:creationId xmlns:p14="http://schemas.microsoft.com/office/powerpoint/2010/main" val="295458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a:p>
        </p:txBody>
      </p:sp>
    </p:spTree>
    <p:extLst>
      <p:ext uri="{BB962C8B-B14F-4D97-AF65-F5344CB8AC3E}">
        <p14:creationId xmlns:p14="http://schemas.microsoft.com/office/powerpoint/2010/main" val="298570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a:p>
        </p:txBody>
      </p:sp>
    </p:spTree>
    <p:extLst>
      <p:ext uri="{BB962C8B-B14F-4D97-AF65-F5344CB8AC3E}">
        <p14:creationId xmlns:p14="http://schemas.microsoft.com/office/powerpoint/2010/main" val="62106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a:p>
        </p:txBody>
      </p:sp>
    </p:spTree>
    <p:extLst>
      <p:ext uri="{BB962C8B-B14F-4D97-AF65-F5344CB8AC3E}">
        <p14:creationId xmlns:p14="http://schemas.microsoft.com/office/powerpoint/2010/main" val="290129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a:p>
        </p:txBody>
      </p:sp>
    </p:spTree>
    <p:extLst>
      <p:ext uri="{BB962C8B-B14F-4D97-AF65-F5344CB8AC3E}">
        <p14:creationId xmlns:p14="http://schemas.microsoft.com/office/powerpoint/2010/main" val="205060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a:p>
        </p:txBody>
      </p:sp>
    </p:spTree>
    <p:extLst>
      <p:ext uri="{BB962C8B-B14F-4D97-AF65-F5344CB8AC3E}">
        <p14:creationId xmlns:p14="http://schemas.microsoft.com/office/powerpoint/2010/main" val="3204539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a:p>
        </p:txBody>
      </p:sp>
    </p:spTree>
    <p:extLst>
      <p:ext uri="{BB962C8B-B14F-4D97-AF65-F5344CB8AC3E}">
        <p14:creationId xmlns:p14="http://schemas.microsoft.com/office/powerpoint/2010/main" val="3971485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a:p>
        </p:txBody>
      </p:sp>
    </p:spTree>
    <p:extLst>
      <p:ext uri="{BB962C8B-B14F-4D97-AF65-F5344CB8AC3E}">
        <p14:creationId xmlns:p14="http://schemas.microsoft.com/office/powerpoint/2010/main" val="148994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a:p>
        </p:txBody>
      </p:sp>
    </p:spTree>
    <p:extLst>
      <p:ext uri="{BB962C8B-B14F-4D97-AF65-F5344CB8AC3E}">
        <p14:creationId xmlns:p14="http://schemas.microsoft.com/office/powerpoint/2010/main" val="1994189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1945618"/>
            <a:ext cx="6109650" cy="679847"/>
          </a:xfrm>
          <a:prstGeom prst="rect">
            <a:avLst/>
          </a:prstGeom>
        </p:spPr>
        <p:txBody>
          <a:bodyPr anchor="ctr">
            <a:normAutofit/>
          </a:bodyPr>
          <a:lstStyle>
            <a:lvl1pPr marL="0" indent="0" algn="ctr">
              <a:buNone/>
              <a:defRPr sz="27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3205444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271557"/>
            <a:ext cx="8191072" cy="606884"/>
          </a:xfrm>
          <a:prstGeom prst="rect">
            <a:avLst/>
          </a:prstGeom>
        </p:spPr>
        <p:txBody>
          <a:bodyPr anchor="ctr">
            <a:normAutofit/>
          </a:bodyPr>
          <a:lstStyle>
            <a:lvl1pPr algn="l">
              <a:defRPr sz="33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983176"/>
            <a:ext cx="8191072" cy="403835"/>
          </a:xfrm>
          <a:prstGeom prst="rect">
            <a:avLst/>
          </a:prstGeom>
        </p:spPr>
        <p:txBody>
          <a:bodyPr anchor="ctr">
            <a:normAutofit/>
          </a:bodyPr>
          <a:lstStyle>
            <a:lvl1pPr marL="0" indent="0" algn="l">
              <a:buNone/>
              <a:defRPr sz="2400">
                <a:solidFill>
                  <a:schemeClr val="tx1">
                    <a:lumMod val="50000"/>
                    <a:lumOff val="50000"/>
                  </a:schemeClr>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326964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79" r:id="rId3"/>
    <p:sldLayoutId id="2147483680"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hdr="0" ftr="0" dt="0"/>
  <p:txStyles>
    <p:titleStyle>
      <a:lvl1pPr algn="l" defTabSz="342900" rtl="0" eaLnBrk="1" fontAlgn="base" hangingPunct="1">
        <a:spcBef>
          <a:spcPct val="0"/>
        </a:spcBef>
        <a:spcAft>
          <a:spcPct val="0"/>
        </a:spcAft>
        <a:defRPr sz="3200" b="1"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crontab.cronhub.io/"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8.gif"/></Relationships>
</file>

<file path=ppt/slides/_rels/slide30.xml.rels><?xml version="1.0" encoding="UTF-8" standalone="yes"?>
<Relationships xmlns="http://schemas.openxmlformats.org/package/2006/relationships"><Relationship Id="rId3" Type="http://schemas.openxmlformats.org/officeDocument/2006/relationships/hyperlink" Target="https://crontab.cronhub.io/"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hyperlink" Target="https://crontab.cronhub.io/"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0.gif"/></Relationships>
</file>

<file path=ppt/slides/_rels/slide3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32.gif"/></Relationships>
</file>

<file path=ppt/slides/_rels/slide3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bookdown.org/yihui/rmarkdown/"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39.gif"/></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8" Type="http://schemas.openxmlformats.org/officeDocument/2006/relationships/hyperlink" Target="https://github.com/davidgohel/officer" TargetMode="External"/><Relationship Id="rId3" Type="http://schemas.openxmlformats.org/officeDocument/2006/relationships/hyperlink" Target="https://github.com/rpremrajGit/mailR" TargetMode="External"/><Relationship Id="rId7" Type="http://schemas.openxmlformats.org/officeDocument/2006/relationships/hyperlink" Target="https://cran.r-project.org/web/packages/officer/index.html"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hyperlink" Target="https://github.com/bnosac/cronR" TargetMode="External"/><Relationship Id="rId5" Type="http://schemas.openxmlformats.org/officeDocument/2006/relationships/hyperlink" Target="https://crontab.cronhub.io/" TargetMode="External"/><Relationship Id="rId4" Type="http://schemas.openxmlformats.org/officeDocument/2006/relationships/hyperlink" Target="https://cran.r-project.org/web/packages/cronR/index.html"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noAutofit/>
          </a:bodyPr>
          <a:lstStyle/>
          <a:p>
            <a:r>
              <a:rPr lang="en-US" sz="2400" dirty="0">
                <a:ea typeface="Arial" panose="020B0604020202020204" pitchFamily="34" charset="0"/>
              </a:rPr>
              <a:t>Automated Reporting &amp; Distribution in R</a:t>
            </a:r>
            <a:endParaRPr lang="en-US" sz="2100" dirty="0"/>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p:txBody>
          <a:bodyPr>
            <a:normAutofit fontScale="92500" lnSpcReduction="10000"/>
          </a:bodyPr>
          <a:lstStyle/>
          <a:p>
            <a:r>
              <a:rPr lang="en-US" dirty="0">
                <a:solidFill>
                  <a:schemeClr val="accent4">
                    <a:lumMod val="75000"/>
                  </a:schemeClr>
                </a:solidFill>
              </a:rPr>
              <a:t>2:00 PM EST | December 7</a:t>
            </a:r>
            <a:r>
              <a:rPr lang="en-US" baseline="30000" dirty="0">
                <a:solidFill>
                  <a:schemeClr val="accent4">
                    <a:lumMod val="75000"/>
                  </a:schemeClr>
                </a:solidFill>
              </a:rPr>
              <a:t>th</a:t>
            </a:r>
            <a:r>
              <a:rPr lang="en-US" dirty="0">
                <a:solidFill>
                  <a:schemeClr val="accent4">
                    <a:lumMod val="75000"/>
                  </a:schemeClr>
                </a:solidFill>
              </a:rPr>
              <a:t>, 2022 | 2022 </a:t>
            </a:r>
            <a:r>
              <a:rPr lang="en-US" dirty="0" err="1">
                <a:solidFill>
                  <a:schemeClr val="accent4">
                    <a:lumMod val="75000"/>
                  </a:schemeClr>
                </a:solidFill>
              </a:rPr>
              <a:t>SyS</a:t>
            </a:r>
            <a:r>
              <a:rPr lang="en-US" dirty="0">
                <a:solidFill>
                  <a:schemeClr val="accent4">
                    <a:lumMod val="75000"/>
                  </a:schemeClr>
                </a:solidFill>
              </a:rPr>
              <a:t> Symposium</a:t>
            </a:r>
          </a:p>
        </p:txBody>
      </p:sp>
      <p:sp>
        <p:nvSpPr>
          <p:cNvPr id="2" name="TextBox 1">
            <a:extLst>
              <a:ext uri="{FF2B5EF4-FFF2-40B4-BE49-F238E27FC236}">
                <a16:creationId xmlns:a16="http://schemas.microsoft.com/office/drawing/2014/main" id="{0F48A8DD-B59A-3B4B-840D-DE3EB3215C84}"/>
              </a:ext>
            </a:extLst>
          </p:cNvPr>
          <p:cNvSpPr txBox="1"/>
          <p:nvPr/>
        </p:nvSpPr>
        <p:spPr>
          <a:xfrm>
            <a:off x="541342" y="1491746"/>
            <a:ext cx="7182735" cy="1200329"/>
          </a:xfrm>
          <a:prstGeom prst="rect">
            <a:avLst/>
          </a:prstGeom>
          <a:noFill/>
        </p:spPr>
        <p:txBody>
          <a:bodyPr wrap="square" rtlCol="0">
            <a:spAutoFit/>
          </a:bodyPr>
          <a:lstStyle/>
          <a:p>
            <a:r>
              <a:rPr lang="en-US" sz="1800" u="sng" dirty="0">
                <a:latin typeface="Arial" panose="020B0604020202020204" pitchFamily="34" charset="0"/>
                <a:cs typeface="Arial" panose="020B0604020202020204" pitchFamily="34" charset="0"/>
              </a:rPr>
              <a:t>Trainers</a:t>
            </a:r>
            <a:r>
              <a:rPr lang="en-US" sz="1800" dirty="0">
                <a:latin typeface="Arial" panose="020B0604020202020204" pitchFamily="34" charset="0"/>
                <a:cs typeface="Arial" panose="020B0604020202020204" pitchFamily="34" charset="0"/>
              </a:rPr>
              <a:t>:</a:t>
            </a:r>
          </a:p>
          <a:p>
            <a:pPr marL="214313" indent="-214313" defTabSz="685800">
              <a:buFont typeface="Arial" panose="020B0604020202020204" pitchFamily="34" charset="0"/>
              <a:buChar char="•"/>
            </a:pPr>
            <a:r>
              <a:rPr lang="en-US" sz="1800" dirty="0">
                <a:latin typeface="Arial" panose="020B0604020202020204" pitchFamily="34" charset="0"/>
                <a:ea typeface="Arial" panose="020B0604020202020204" pitchFamily="34" charset="0"/>
                <a:cs typeface="Arial" panose="020B0604020202020204" pitchFamily="34" charset="0"/>
              </a:rPr>
              <a:t>Jamison Crawford, MPA – ICF (CDC Contractor) </a:t>
            </a:r>
          </a:p>
          <a:p>
            <a:pPr marL="214313" indent="-214313" defTabSz="685800">
              <a:buFont typeface="Arial" panose="020B0604020202020204" pitchFamily="34" charset="0"/>
              <a:buChar char="•"/>
            </a:pPr>
            <a:r>
              <a:rPr lang="en-US" sz="1800" dirty="0">
                <a:latin typeface="Arial" panose="020B0604020202020204" pitchFamily="34" charset="0"/>
                <a:ea typeface="Arial" panose="020B0604020202020204" pitchFamily="34" charset="0"/>
                <a:cs typeface="Arial" panose="020B0604020202020204" pitchFamily="34" charset="0"/>
              </a:rPr>
              <a:t>Jourdan </a:t>
            </a:r>
            <a:r>
              <a:rPr lang="en-US" sz="1800" dirty="0" err="1">
                <a:latin typeface="Arial" panose="020B0604020202020204" pitchFamily="34" charset="0"/>
                <a:ea typeface="Arial" panose="020B0604020202020204" pitchFamily="34" charset="0"/>
                <a:cs typeface="Arial" panose="020B0604020202020204" pitchFamily="34" charset="0"/>
              </a:rPr>
              <a:t>DeVies</a:t>
            </a:r>
            <a:r>
              <a:rPr lang="en-US" sz="1800" dirty="0">
                <a:latin typeface="Arial" panose="020B0604020202020204" pitchFamily="34" charset="0"/>
                <a:ea typeface="Arial" panose="020B0604020202020204" pitchFamily="34" charset="0"/>
                <a:cs typeface="Arial" panose="020B0604020202020204" pitchFamily="34" charset="0"/>
              </a:rPr>
              <a:t>, MS – ICF (CDC Contractor)</a:t>
            </a:r>
          </a:p>
          <a:p>
            <a:pPr marL="214313" indent="-214313" defTabSz="685800">
              <a:buFont typeface="Arial" panose="020B0604020202020204" pitchFamily="34" charset="0"/>
              <a:buChar char="•"/>
            </a:pPr>
            <a:r>
              <a:rPr lang="en-US" sz="1800" dirty="0">
                <a:latin typeface="Arial" panose="020B0604020202020204" pitchFamily="34" charset="0"/>
                <a:ea typeface="Arial" panose="020B0604020202020204" pitchFamily="34" charset="0"/>
                <a:cs typeface="Arial" panose="020B0604020202020204" pitchFamily="34" charset="0"/>
              </a:rPr>
              <a:t>Katharina van Santen, MSPH – ICF (CDC Contractor)</a:t>
            </a:r>
          </a:p>
        </p:txBody>
      </p:sp>
      <p:pic>
        <p:nvPicPr>
          <p:cNvPr id="8" name="Picture 7" descr="Logo&#10;&#10;Description automatically generated">
            <a:extLst>
              <a:ext uri="{FF2B5EF4-FFF2-40B4-BE49-F238E27FC236}">
                <a16:creationId xmlns:a16="http://schemas.microsoft.com/office/drawing/2014/main" id="{2684A0B7-9256-754A-9B61-8DB6B485B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867" y="4295231"/>
            <a:ext cx="1334346" cy="682871"/>
          </a:xfrm>
          <a:prstGeom prst="rect">
            <a:avLst/>
          </a:prstGeom>
        </p:spPr>
      </p:pic>
    </p:spTree>
    <p:extLst>
      <p:ext uri="{BB962C8B-B14F-4D97-AF65-F5344CB8AC3E}">
        <p14:creationId xmlns:p14="http://schemas.microsoft.com/office/powerpoint/2010/main" val="1810541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4914900" y="1951844"/>
            <a:ext cx="2960205" cy="685800"/>
          </a:xfrm>
        </p:spPr>
        <p:txBody>
          <a:bodyPr>
            <a:normAutofit fontScale="77500" lnSpcReduction="20000"/>
          </a:bodyPr>
          <a:lstStyle/>
          <a:p>
            <a:pPr algn="l" defTabSz="685800" eaLnBrk="0" hangingPunct="0">
              <a:spcBef>
                <a:spcPct val="0"/>
              </a:spcBef>
            </a:pPr>
            <a:r>
              <a:rPr lang="en-US" sz="1350" dirty="0">
                <a:solidFill>
                  <a:schemeClr val="bg2"/>
                </a:solidFill>
                <a:ea typeface="Arial" panose="020B0604020202020204" pitchFamily="34" charset="0"/>
              </a:rPr>
              <a:t>Jamison Crawford, MPA – ICF (CDC Contractor) </a:t>
            </a:r>
          </a:p>
          <a:p>
            <a:pPr algn="l" defTabSz="685800" eaLnBrk="0" hangingPunct="0">
              <a:spcBef>
                <a:spcPct val="0"/>
              </a:spcBef>
            </a:pPr>
            <a:r>
              <a:rPr lang="en-US" sz="1350" dirty="0">
                <a:solidFill>
                  <a:schemeClr val="bg2"/>
                </a:solidFill>
                <a:ea typeface="Arial" panose="020B0604020202020204" pitchFamily="34" charset="0"/>
              </a:rPr>
              <a:t>Jourdan </a:t>
            </a:r>
            <a:r>
              <a:rPr lang="en-US" sz="1350" dirty="0" err="1">
                <a:solidFill>
                  <a:schemeClr val="bg2"/>
                </a:solidFill>
                <a:ea typeface="Arial" panose="020B0604020202020204" pitchFamily="34" charset="0"/>
              </a:rPr>
              <a:t>DeVies</a:t>
            </a:r>
            <a:r>
              <a:rPr lang="en-US" sz="1350" dirty="0">
                <a:solidFill>
                  <a:schemeClr val="bg2"/>
                </a:solidFill>
                <a:ea typeface="Arial" panose="020B0604020202020204" pitchFamily="34" charset="0"/>
              </a:rPr>
              <a:t>, MS – ICF (CDC Contractor)</a:t>
            </a:r>
          </a:p>
          <a:p>
            <a:pPr algn="l" defTabSz="685800" eaLnBrk="0" hangingPunct="0">
              <a:spcBef>
                <a:spcPct val="0"/>
              </a:spcBef>
            </a:pPr>
            <a:r>
              <a:rPr lang="en-US" sz="1350" dirty="0">
                <a:solidFill>
                  <a:schemeClr val="bg2"/>
                </a:solidFill>
                <a:ea typeface="Arial" panose="020B0604020202020204" pitchFamily="34" charset="0"/>
              </a:rPr>
              <a:t>Katharina van Santen, MSPH – ICF (CDC Contractor)</a:t>
            </a:r>
          </a:p>
        </p:txBody>
      </p:sp>
      <p:pic>
        <p:nvPicPr>
          <p:cNvPr id="3" name="Picture 2" descr="Logo&#10;&#10;Description automatically generated">
            <a:extLst>
              <a:ext uri="{FF2B5EF4-FFF2-40B4-BE49-F238E27FC236}">
                <a16:creationId xmlns:a16="http://schemas.microsoft.com/office/drawing/2014/main" id="{09FAB25F-C796-3E49-A7CC-F51338E2B3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4927" y="4575399"/>
            <a:ext cx="790574" cy="404588"/>
          </a:xfrm>
          <a:prstGeom prst="rect">
            <a:avLst/>
          </a:prstGeom>
        </p:spPr>
      </p:pic>
      <p:pic>
        <p:nvPicPr>
          <p:cNvPr id="8" name="Picture 7">
            <a:extLst>
              <a:ext uri="{FF2B5EF4-FFF2-40B4-BE49-F238E27FC236}">
                <a16:creationId xmlns:a16="http://schemas.microsoft.com/office/drawing/2014/main" id="{59A2D8C4-D221-994D-937C-E6A9B4F1C69D}"/>
              </a:ext>
            </a:extLst>
          </p:cNvPr>
          <p:cNvPicPr>
            <a:picLocks noChangeAspect="1"/>
          </p:cNvPicPr>
          <p:nvPr/>
        </p:nvPicPr>
        <p:blipFill rotWithShape="1">
          <a:blip r:embed="rId3">
            <a:extLst>
              <a:ext uri="{28A0092B-C50C-407E-A947-70E740481C1C}">
                <a14:useLocalDpi xmlns:a14="http://schemas.microsoft.com/office/drawing/2010/main" val="0"/>
              </a:ext>
            </a:extLst>
          </a:blip>
          <a:srcRect b="6835"/>
          <a:stretch/>
        </p:blipFill>
        <p:spPr>
          <a:xfrm>
            <a:off x="2238642" y="1390721"/>
            <a:ext cx="642528" cy="904023"/>
          </a:xfrm>
          <a:prstGeom prst="rect">
            <a:avLst/>
          </a:prstGeom>
        </p:spPr>
      </p:pic>
      <p:pic>
        <p:nvPicPr>
          <p:cNvPr id="11" name="Picture 10">
            <a:extLst>
              <a:ext uri="{FF2B5EF4-FFF2-40B4-BE49-F238E27FC236}">
                <a16:creationId xmlns:a16="http://schemas.microsoft.com/office/drawing/2014/main" id="{CF7941CE-17F9-91EB-3111-08A618DF9A9A}"/>
              </a:ext>
            </a:extLst>
          </p:cNvPr>
          <p:cNvPicPr>
            <a:picLocks noChangeAspect="1"/>
          </p:cNvPicPr>
          <p:nvPr/>
        </p:nvPicPr>
        <p:blipFill rotWithShape="1">
          <a:blip r:embed="rId4">
            <a:extLst>
              <a:ext uri="{28A0092B-C50C-407E-A947-70E740481C1C}">
                <a14:useLocalDpi xmlns:a14="http://schemas.microsoft.com/office/drawing/2010/main" val="0"/>
              </a:ext>
            </a:extLst>
          </a:blip>
          <a:srcRect l="8802" r="7094"/>
          <a:stretch/>
        </p:blipFill>
        <p:spPr>
          <a:xfrm>
            <a:off x="4058184" y="1390721"/>
            <a:ext cx="643405" cy="905256"/>
          </a:xfrm>
          <a:prstGeom prst="rect">
            <a:avLst/>
          </a:prstGeom>
        </p:spPr>
      </p:pic>
      <p:pic>
        <p:nvPicPr>
          <p:cNvPr id="14" name="Picture 13">
            <a:extLst>
              <a:ext uri="{FF2B5EF4-FFF2-40B4-BE49-F238E27FC236}">
                <a16:creationId xmlns:a16="http://schemas.microsoft.com/office/drawing/2014/main" id="{50C8528F-3830-8BDF-CF83-D18BD266E222}"/>
              </a:ext>
            </a:extLst>
          </p:cNvPr>
          <p:cNvPicPr>
            <a:picLocks noChangeAspect="1"/>
          </p:cNvPicPr>
          <p:nvPr/>
        </p:nvPicPr>
        <p:blipFill rotWithShape="1">
          <a:blip r:embed="rId5">
            <a:extLst>
              <a:ext uri="{28A0092B-C50C-407E-A947-70E740481C1C}">
                <a14:useLocalDpi xmlns:a14="http://schemas.microsoft.com/office/drawing/2010/main" val="0"/>
              </a:ext>
            </a:extLst>
          </a:blip>
          <a:srcRect r="11770"/>
          <a:stretch/>
        </p:blipFill>
        <p:spPr>
          <a:xfrm>
            <a:off x="3148413" y="1390721"/>
            <a:ext cx="642528" cy="904024"/>
          </a:xfrm>
          <a:prstGeom prst="rect">
            <a:avLst/>
          </a:prstGeom>
        </p:spPr>
      </p:pic>
    </p:spTree>
    <p:extLst>
      <p:ext uri="{BB962C8B-B14F-4D97-AF65-F5344CB8AC3E}">
        <p14:creationId xmlns:p14="http://schemas.microsoft.com/office/powerpoint/2010/main" val="2983941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577385"/>
            <a:ext cx="5750937" cy="994365"/>
          </a:xfrm>
        </p:spPr>
        <p:txBody>
          <a:bodyPr/>
          <a:lstStyle/>
          <a:p>
            <a:r>
              <a:rPr lang="en-US" sz="2600"/>
              <a:t>AUTOMATED REPORTING &amp; DISTRIBUTION IN R</a:t>
            </a:r>
            <a:endParaRPr lang="en-US" sz="2600">
              <a:latin typeface="Avenir Next LT Pro Demi" panose="020B0704020202020204" pitchFamily="34" charset="0"/>
            </a:endParaRPr>
          </a:p>
        </p:txBody>
      </p:sp>
      <p:sp>
        <p:nvSpPr>
          <p:cNvPr id="7" name="Subtitle 2"/>
          <p:cNvSpPr>
            <a:spLocks noGrp="1"/>
          </p:cNvSpPr>
          <p:nvPr>
            <p:ph type="subTitle" idx="1"/>
          </p:nvPr>
        </p:nvSpPr>
        <p:spPr/>
        <p:txBody>
          <a:bodyPr>
            <a:normAutofit fontScale="85000" lnSpcReduction="20000"/>
          </a:bodyPr>
          <a:lstStyle/>
          <a:p>
            <a:r>
              <a:rPr lang="en-US" b="0" i="0" u="none" strike="noStrike">
                <a:solidFill>
                  <a:srgbClr val="FFFFFF"/>
                </a:solidFill>
                <a:effectLst/>
                <a:latin typeface="Avenir Next LT Pro" panose="020B0504020202020204" pitchFamily="34" charset="0"/>
              </a:rPr>
              <a:t>Enhanced Surveillance and Data Quality, Analytics, and Visualization Teams</a:t>
            </a:r>
            <a:endParaRPr lang="en-US" altLang="en-US"/>
          </a:p>
        </p:txBody>
      </p:sp>
      <p:sp>
        <p:nvSpPr>
          <p:cNvPr id="8" name="Text Placeholder 3"/>
          <p:cNvSpPr>
            <a:spLocks noGrp="1"/>
          </p:cNvSpPr>
          <p:nvPr>
            <p:ph type="body" idx="10"/>
          </p:nvPr>
        </p:nvSpPr>
        <p:spPr>
          <a:xfrm>
            <a:off x="1048624" y="3522292"/>
            <a:ext cx="4302724" cy="495854"/>
          </a:xfrm>
        </p:spPr>
        <p:txBody>
          <a:bodyPr>
            <a:normAutofit fontScale="92500" lnSpcReduction="10000"/>
          </a:bodyPr>
          <a:lstStyle/>
          <a:p>
            <a:r>
              <a:rPr lang="en-US"/>
              <a:t>December 7, 2022</a:t>
            </a:r>
            <a:br>
              <a:rPr lang="en-US"/>
            </a:br>
            <a:r>
              <a:rPr lang="en-US"/>
              <a:t>2:00 PM EST</a:t>
            </a:r>
          </a:p>
        </p:txBody>
      </p:sp>
    </p:spTree>
    <p:extLst>
      <p:ext uri="{BB962C8B-B14F-4D97-AF65-F5344CB8AC3E}">
        <p14:creationId xmlns:p14="http://schemas.microsoft.com/office/powerpoint/2010/main" val="2237202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046" y="1228725"/>
            <a:ext cx="2925033" cy="2686050"/>
          </a:xfrm>
        </p:spPr>
        <p:txBody>
          <a:bodyPr/>
          <a:lstStyle/>
          <a:p>
            <a:r>
              <a:rPr lang="en-US" altLang="en-US">
                <a:latin typeface="Avenir Next LT Pro Demi" panose="020B0704020202020204" pitchFamily="34" charset="0"/>
              </a:rPr>
              <a:t>ICF </a:t>
            </a:r>
            <a:br>
              <a:rPr lang="en-US" altLang="en-US">
                <a:latin typeface="Avenir Next LT Pro Demi" panose="020B0704020202020204" pitchFamily="34" charset="0"/>
              </a:rPr>
            </a:br>
            <a:r>
              <a:rPr lang="en-US" altLang="en-US">
                <a:latin typeface="Avenir Next LT Pro Demi" panose="020B0704020202020204" pitchFamily="34" charset="0"/>
              </a:rPr>
              <a:t>Presenters</a:t>
            </a:r>
            <a:endParaRPr lang="en-US">
              <a:latin typeface="Avenir Next LT Pro Demi" panose="020B0704020202020204" pitchFamily="34" charset="0"/>
            </a:endParaRPr>
          </a:p>
        </p:txBody>
      </p:sp>
      <p:sp>
        <p:nvSpPr>
          <p:cNvPr id="3" name="Content Placeholder 2"/>
          <p:cNvSpPr>
            <a:spLocks noGrp="1"/>
          </p:cNvSpPr>
          <p:nvPr>
            <p:ph sz="quarter" idx="11"/>
          </p:nvPr>
        </p:nvSpPr>
        <p:spPr>
          <a:xfrm>
            <a:off x="193985" y="4161745"/>
            <a:ext cx="2800350" cy="815648"/>
          </a:xfrm>
        </p:spPr>
        <p:txBody>
          <a:bodyPr/>
          <a:lstStyle/>
          <a:p>
            <a:r>
              <a:rPr lang="en-US" altLang="en-US" sz="1600" b="1">
                <a:latin typeface="AvenirNext LT Pro Regular" panose="020B0504020202020204" pitchFamily="34" charset="77"/>
              </a:rPr>
              <a:t>Presenters &amp; Support Team </a:t>
            </a:r>
            <a:r>
              <a:rPr lang="en-US" altLang="en-US" sz="1200"/>
              <a:t>from ICF to conduct training, facilitate discussion, and answer questions.</a:t>
            </a:r>
          </a:p>
        </p:txBody>
      </p:sp>
      <p:sp>
        <p:nvSpPr>
          <p:cNvPr id="4" name="Content Placeholder 3"/>
          <p:cNvSpPr>
            <a:spLocks noGrp="1"/>
          </p:cNvSpPr>
          <p:nvPr>
            <p:ph idx="1"/>
          </p:nvPr>
        </p:nvSpPr>
        <p:spPr/>
        <p:txBody>
          <a:bodyPr anchor="ctr"/>
          <a:lstStyle/>
          <a:p>
            <a:pPr>
              <a:lnSpc>
                <a:spcPct val="150000"/>
              </a:lnSpc>
            </a:pPr>
            <a:r>
              <a:rPr lang="en-US">
                <a:latin typeface="Avenir Next LT Pro"/>
              </a:rPr>
              <a:t>Jamison Crawford, MPA</a:t>
            </a:r>
          </a:p>
          <a:p>
            <a:pPr>
              <a:lnSpc>
                <a:spcPct val="150000"/>
              </a:lnSpc>
            </a:pPr>
            <a:r>
              <a:rPr lang="en-US">
                <a:latin typeface="Avenir Next LT Pro"/>
              </a:rPr>
              <a:t>Jourdan </a:t>
            </a:r>
            <a:r>
              <a:rPr lang="en-US" err="1">
                <a:latin typeface="Avenir Next LT Pro"/>
              </a:rPr>
              <a:t>DeVies</a:t>
            </a:r>
            <a:r>
              <a:rPr lang="en-US">
                <a:latin typeface="Avenir Next LT Pro"/>
              </a:rPr>
              <a:t>, MS</a:t>
            </a:r>
            <a:endParaRPr lang="en-US"/>
          </a:p>
          <a:p>
            <a:pPr>
              <a:lnSpc>
                <a:spcPct val="150000"/>
              </a:lnSpc>
            </a:pPr>
            <a:r>
              <a:rPr lang="en-US">
                <a:latin typeface="Avenir Next LT Pro"/>
              </a:rPr>
              <a:t>Katharina van Santen, MSPH</a:t>
            </a:r>
          </a:p>
          <a:p>
            <a:pPr>
              <a:lnSpc>
                <a:spcPct val="150000"/>
              </a:lnSpc>
            </a:pPr>
            <a:r>
              <a:rPr lang="en-US">
                <a:latin typeface="Avenir Next LT Pro"/>
              </a:rPr>
              <a:t>Doug Wirtz, MS</a:t>
            </a:r>
          </a:p>
        </p:txBody>
      </p:sp>
      <p:sp>
        <p:nvSpPr>
          <p:cNvPr id="5" name="Slide Number Placeholder 4"/>
          <p:cNvSpPr>
            <a:spLocks noGrp="1"/>
          </p:cNvSpPr>
          <p:nvPr>
            <p:ph type="sldNum" sz="quarter" idx="10"/>
          </p:nvPr>
        </p:nvSpPr>
        <p:spPr/>
        <p:txBody>
          <a:bodyPr/>
          <a:lstStyle/>
          <a:p>
            <a:pPr>
              <a:defRPr/>
            </a:pPr>
            <a:fld id="{1FC21E1E-0025-2449-93DC-93F084ACDA91}" type="slidenum">
              <a:rPr lang="en-US" smtClean="0"/>
              <a:pPr>
                <a:defRPr/>
              </a:pPr>
              <a:t>4</a:t>
            </a:fld>
            <a:endParaRPr lang="en-US"/>
          </a:p>
        </p:txBody>
      </p:sp>
    </p:spTree>
    <p:extLst>
      <p:ext uri="{BB962C8B-B14F-4D97-AF65-F5344CB8AC3E}">
        <p14:creationId xmlns:p14="http://schemas.microsoft.com/office/powerpoint/2010/main" val="952482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0"/>
            <a:ext cx="8686800" cy="822325"/>
          </a:xfrm>
        </p:spPr>
        <p:txBody>
          <a:bodyPr/>
          <a:lstStyle/>
          <a:p>
            <a:r>
              <a:rPr lang="en-US" altLang="en-US">
                <a:latin typeface="Avenir Next LT Pro Demi"/>
              </a:rPr>
              <a:t>Agenda</a:t>
            </a:r>
          </a:p>
        </p:txBody>
      </p:sp>
      <p:sp>
        <p:nvSpPr>
          <p:cNvPr id="18435" name="Slide Number Placeholder 3">
            <a:extLst>
              <a:ext uri="{FF2B5EF4-FFF2-40B4-BE49-F238E27FC236}">
                <a16:creationId xmlns:a16="http://schemas.microsoft.com/office/drawing/2014/main" id="{28A77B28-0B3D-CE4B-B340-CA907DD61E2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39D59B3E-F2E5-164E-B82C-1166B3CC2CE2}" type="slidenum">
              <a:rPr lang="en-US" altLang="en-US" sz="800">
                <a:latin typeface="Avenir Next LT Pro" panose="020B0504020202020204" pitchFamily="34" charset="77"/>
              </a:rPr>
              <a:pPr fontAlgn="base">
                <a:spcBef>
                  <a:spcPct val="0"/>
                </a:spcBef>
                <a:spcAft>
                  <a:spcPct val="0"/>
                </a:spcAft>
              </a:pPr>
              <a:t>5</a:t>
            </a:fld>
            <a:endParaRPr lang="en-US" altLang="en-US" sz="800">
              <a:latin typeface="Avenir Next LT Pro" panose="020B0504020202020204" pitchFamily="34" charset="77"/>
            </a:endParaRPr>
          </a:p>
        </p:txBody>
      </p:sp>
      <p:sp>
        <p:nvSpPr>
          <p:cNvPr id="2" name="Content Placeholder 1">
            <a:extLst>
              <a:ext uri="{FF2B5EF4-FFF2-40B4-BE49-F238E27FC236}">
                <a16:creationId xmlns:a16="http://schemas.microsoft.com/office/drawing/2014/main" id="{6F4454BB-2A88-4436-97A0-A4903C8B01E8}"/>
              </a:ext>
            </a:extLst>
          </p:cNvPr>
          <p:cNvSpPr>
            <a:spLocks noGrp="1"/>
          </p:cNvSpPr>
          <p:nvPr>
            <p:ph idx="1"/>
          </p:nvPr>
        </p:nvSpPr>
        <p:spPr/>
        <p:txBody>
          <a:bodyPr anchor="ctr"/>
          <a:lstStyle/>
          <a:p>
            <a:pPr marL="457200" indent="-457200">
              <a:spcAft>
                <a:spcPts val="500"/>
              </a:spcAft>
              <a:buFont typeface="+mj-lt"/>
              <a:buAutoNum type="arabicPeriod"/>
            </a:pPr>
            <a:r>
              <a:rPr lang="en-US">
                <a:latin typeface="Avenir Next LT Pro"/>
              </a:rPr>
              <a:t>Introduction</a:t>
            </a:r>
          </a:p>
          <a:p>
            <a:pPr marL="457200" indent="-457200">
              <a:spcAft>
                <a:spcPts val="500"/>
              </a:spcAft>
              <a:buFont typeface="+mj-lt"/>
              <a:buAutoNum type="arabicPeriod"/>
            </a:pPr>
            <a:r>
              <a:rPr lang="en-US">
                <a:latin typeface="Avenir Next LT Pro"/>
              </a:rPr>
              <a:t>Current NSSP Use Cases</a:t>
            </a:r>
          </a:p>
          <a:p>
            <a:pPr marL="457200" indent="-457200">
              <a:spcAft>
                <a:spcPts val="500"/>
              </a:spcAft>
              <a:buFont typeface="+mj-lt"/>
              <a:buAutoNum type="arabicPeriod"/>
            </a:pPr>
            <a:r>
              <a:rPr lang="en-US">
                <a:latin typeface="Avenir Next LT Pro"/>
              </a:rPr>
              <a:t>Automation Training &amp; Demos: </a:t>
            </a:r>
            <a:endParaRPr lang="en-US"/>
          </a:p>
          <a:p>
            <a:pPr marL="1014095" lvl="1" indent="-457200">
              <a:spcAft>
                <a:spcPts val="500"/>
              </a:spcAft>
              <a:buFont typeface="+mj-lt"/>
              <a:buAutoNum type="alphaLcPeriod"/>
            </a:pPr>
            <a:r>
              <a:rPr lang="en-US">
                <a:latin typeface="Avenir Next LT Pro"/>
              </a:rPr>
              <a:t>Email Distribution Using R</a:t>
            </a:r>
          </a:p>
          <a:p>
            <a:pPr marL="1014095" lvl="1" indent="-457200">
              <a:spcAft>
                <a:spcPts val="500"/>
              </a:spcAft>
              <a:buFont typeface="+mj-lt"/>
              <a:buAutoNum type="alphaLcPeriod"/>
            </a:pPr>
            <a:r>
              <a:rPr lang="en-US">
                <a:latin typeface="Avenir Next LT Pro"/>
              </a:rPr>
              <a:t>R Scripts with </a:t>
            </a:r>
            <a:r>
              <a:rPr lang="en-US" err="1">
                <a:latin typeface="Avenir Next LT Pro"/>
              </a:rPr>
              <a:t>cronR</a:t>
            </a:r>
            <a:endParaRPr lang="en-US">
              <a:latin typeface="Avenir Next LT Pro"/>
            </a:endParaRPr>
          </a:p>
          <a:p>
            <a:pPr marL="1014095" lvl="1" indent="-457200">
              <a:spcAft>
                <a:spcPts val="500"/>
              </a:spcAft>
              <a:buFont typeface="+mj-lt"/>
              <a:buAutoNum type="alphaLcPeriod"/>
            </a:pPr>
            <a:r>
              <a:rPr lang="en-US">
                <a:latin typeface="Avenir Next LT Pro"/>
              </a:rPr>
              <a:t>Custom PowerPoint Slides</a:t>
            </a:r>
          </a:p>
          <a:p>
            <a:pPr marL="457200" indent="-457200">
              <a:spcAft>
                <a:spcPts val="500"/>
              </a:spcAft>
              <a:buFont typeface="+mj-lt"/>
              <a:buAutoNum type="arabicPeriod"/>
            </a:pPr>
            <a:r>
              <a:rPr lang="en-US">
                <a:latin typeface="Avenir Next LT Pro"/>
              </a:rPr>
              <a:t>Resources</a:t>
            </a:r>
          </a:p>
          <a:p>
            <a:pPr marL="457200" indent="-457200">
              <a:spcAft>
                <a:spcPts val="500"/>
              </a:spcAft>
              <a:buAutoNum type="arabicPeriod"/>
            </a:pPr>
            <a:r>
              <a:rPr lang="en-US">
                <a:latin typeface="Avenir Next LT Pro"/>
              </a:rPr>
              <a:t>Summary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INTRODUCTION</a:t>
            </a: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6</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882933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Automated Reporting &amp; Distribution in R </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52438" y="1030682"/>
            <a:ext cx="8553143" cy="3563941"/>
          </a:xfrm>
        </p:spPr>
        <p:txBody>
          <a:bodyPr/>
          <a:lstStyle/>
          <a:p>
            <a:pPr>
              <a:spcBef>
                <a:spcPts val="600"/>
              </a:spcBef>
              <a:spcAft>
                <a:spcPts val="600"/>
              </a:spcAft>
            </a:pPr>
            <a:r>
              <a:rPr lang="en-US" altLang="en-US" b="1">
                <a:latin typeface="Avenir Next LT Pro"/>
              </a:rPr>
              <a:t>Learning Objectives</a:t>
            </a:r>
            <a:endParaRPr lang="en-US"/>
          </a:p>
          <a:p>
            <a:pPr marL="556895" lvl="1" indent="-213995">
              <a:spcBef>
                <a:spcPts val="600"/>
              </a:spcBef>
              <a:spcAft>
                <a:spcPts val="600"/>
              </a:spcAft>
            </a:pPr>
            <a:r>
              <a:rPr lang="en-US" altLang="en-US" sz="1600">
                <a:latin typeface="Avenir Next LT Pro"/>
              </a:rPr>
              <a:t>Provide examples of how report automation is currently used for ESSENCE data </a:t>
            </a:r>
            <a:endParaRPr lang="en-US" altLang="en-US" sz="1600"/>
          </a:p>
          <a:p>
            <a:pPr marL="556895" lvl="1" indent="-213995">
              <a:spcBef>
                <a:spcPts val="600"/>
              </a:spcBef>
              <a:spcAft>
                <a:spcPts val="600"/>
              </a:spcAft>
            </a:pPr>
            <a:r>
              <a:rPr lang="en-US" altLang="en-US" sz="1600">
                <a:latin typeface="Avenir Next LT Pro"/>
              </a:rPr>
              <a:t>Email report notifications automatically via R upon report creation in package </a:t>
            </a:r>
            <a:r>
              <a:rPr lang="en-US" altLang="en-US" sz="1600" b="1" err="1">
                <a:latin typeface="Avenir Next LT Pro"/>
              </a:rPr>
              <a:t>mailR</a:t>
            </a:r>
            <a:endParaRPr lang="en-US" altLang="en-US" sz="1600" b="1" err="1"/>
          </a:p>
          <a:p>
            <a:pPr marL="556895" lvl="1" indent="-213995">
              <a:spcBef>
                <a:spcPts val="600"/>
              </a:spcBef>
              <a:spcAft>
                <a:spcPts val="600"/>
              </a:spcAft>
            </a:pPr>
            <a:r>
              <a:rPr lang="en-US" altLang="en-US" sz="1600">
                <a:latin typeface="Avenir Next LT Pro"/>
              </a:rPr>
              <a:t>Automate basic report creation in R with custom cadence using R package </a:t>
            </a:r>
            <a:r>
              <a:rPr lang="en-US" altLang="en-US" sz="1600" b="1" err="1">
                <a:latin typeface="Avenir Next LT Pro"/>
              </a:rPr>
              <a:t>cronR</a:t>
            </a:r>
            <a:endParaRPr lang="en-US" altLang="en-US" sz="1600" b="1">
              <a:latin typeface="Avenir Next LT Pro"/>
            </a:endParaRPr>
          </a:p>
          <a:p>
            <a:pPr marL="556895" lvl="1" indent="-213995">
              <a:spcBef>
                <a:spcPts val="600"/>
              </a:spcBef>
              <a:spcAft>
                <a:spcPts val="600"/>
              </a:spcAft>
            </a:pPr>
            <a:r>
              <a:rPr lang="en-US" altLang="en-US" sz="1600">
                <a:latin typeface="Avenir Next LT Pro"/>
              </a:rPr>
              <a:t>Customize PowerPoint templates using R package </a:t>
            </a:r>
            <a:r>
              <a:rPr lang="en-US" altLang="en-US" sz="1600" b="1">
                <a:latin typeface="Avenir Next LT Pro"/>
              </a:rPr>
              <a:t>officer</a:t>
            </a:r>
          </a:p>
          <a:p>
            <a:pPr marL="342900" lvl="1" indent="0">
              <a:spcBef>
                <a:spcPts val="500"/>
              </a:spcBef>
              <a:spcAft>
                <a:spcPts val="500"/>
              </a:spcAft>
              <a:buClr>
                <a:srgbClr val="28434E"/>
              </a:buClr>
              <a:buNone/>
            </a:pPr>
            <a:endParaRPr lang="en-US" altLang="en-US" sz="1600" b="1">
              <a:latin typeface="Avenir Next LT Pro"/>
            </a:endParaRPr>
          </a:p>
          <a:p>
            <a:pPr>
              <a:spcBef>
                <a:spcPts val="600"/>
              </a:spcBef>
              <a:spcAft>
                <a:spcPts val="600"/>
              </a:spcAft>
            </a:pPr>
            <a:r>
              <a:rPr lang="en-US" altLang="en-US" b="1">
                <a:latin typeface="Avenir Next LT Pro"/>
              </a:rPr>
              <a:t>Attention: Rigorous Notetakers</a:t>
            </a:r>
            <a:endParaRPr lang="en-US" altLang="en-US" b="1"/>
          </a:p>
          <a:p>
            <a:pPr marL="556895" lvl="1" indent="-213995">
              <a:spcBef>
                <a:spcPts val="600"/>
              </a:spcBef>
              <a:spcAft>
                <a:spcPts val="600"/>
              </a:spcAft>
            </a:pPr>
            <a:r>
              <a:rPr lang="en-US" altLang="en-US" sz="1600">
                <a:latin typeface="Avenir Next LT Pro"/>
              </a:rPr>
              <a:t>Additional resources and tutorial to be distributed</a:t>
            </a:r>
          </a:p>
          <a:p>
            <a:endParaRPr lang="en-US" altLang="en-US"/>
          </a:p>
        </p:txBody>
      </p:sp>
      <p:sp>
        <p:nvSpPr>
          <p:cNvPr id="4" name="Slide Number Placeholder 3"/>
          <p:cNvSpPr>
            <a:spLocks noGrp="1"/>
          </p:cNvSpPr>
          <p:nvPr>
            <p:ph type="sldNum" sz="quarter" idx="10"/>
          </p:nvPr>
        </p:nvSpPr>
        <p:spPr/>
        <p:txBody>
          <a:bodyPr/>
          <a:lstStyle/>
          <a:p>
            <a:fld id="{1C0AD5DD-2A14-9641-A057-2F254FFA7DED}" type="slidenum">
              <a:rPr lang="en-US" smtClean="0"/>
              <a:pPr/>
              <a:t>7</a:t>
            </a:fld>
            <a:endParaRPr lang="en-US"/>
          </a:p>
        </p:txBody>
      </p:sp>
    </p:spTree>
    <p:extLst>
      <p:ext uri="{BB962C8B-B14F-4D97-AF65-F5344CB8AC3E}">
        <p14:creationId xmlns:p14="http://schemas.microsoft.com/office/powerpoint/2010/main" val="3477380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CURRENT NSSP USE CASES</a:t>
            </a: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8</a:t>
            </a:fld>
            <a:endParaRPr lang="en-US" altLang="en-US" sz="800">
              <a:latin typeface="Avenir Next LT Pro" panose="020B0504020202020204" pitchFamily="34" charset="7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E13998D-6E6E-42C3-3242-6AD4EDE696FA}"/>
              </a:ext>
            </a:extLst>
          </p:cNvPr>
          <p:cNvPicPr>
            <a:picLocks noChangeAspect="1"/>
          </p:cNvPicPr>
          <p:nvPr/>
        </p:nvPicPr>
        <p:blipFill rotWithShape="1">
          <a:blip r:embed="rId3"/>
          <a:srcRect r="47110" b="310"/>
          <a:stretch/>
        </p:blipFill>
        <p:spPr>
          <a:xfrm>
            <a:off x="430" y="824826"/>
            <a:ext cx="4008840" cy="4261131"/>
          </a:xfrm>
          <a:prstGeom prst="rect">
            <a:avLst/>
          </a:prstGeom>
        </p:spPr>
      </p:pic>
      <p:sp>
        <p:nvSpPr>
          <p:cNvPr id="3" name="Rectangle 2">
            <a:extLst>
              <a:ext uri="{FF2B5EF4-FFF2-40B4-BE49-F238E27FC236}">
                <a16:creationId xmlns:a16="http://schemas.microsoft.com/office/drawing/2014/main" id="{B1770580-9F15-0CED-C3FF-6DF05ECF7354}"/>
              </a:ext>
            </a:extLst>
          </p:cNvPr>
          <p:cNvSpPr/>
          <p:nvPr/>
        </p:nvSpPr>
        <p:spPr>
          <a:xfrm>
            <a:off x="2788" y="1020335"/>
            <a:ext cx="6713032" cy="335931"/>
          </a:xfrm>
          <a:prstGeom prst="rect">
            <a:avLst/>
          </a:prstGeom>
          <a:solidFill>
            <a:schemeClr val="accent4">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Current NSSP Use Cases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31529" y="997802"/>
            <a:ext cx="8553450" cy="3498850"/>
          </a:xfrm>
          <a:ln>
            <a:noFill/>
          </a:ln>
        </p:spPr>
        <p:txBody>
          <a:bodyPr/>
          <a:lstStyle/>
          <a:p>
            <a:r>
              <a:rPr lang="en-US" altLang="en-US" sz="2000" b="1">
                <a:solidFill>
                  <a:schemeClr val="accent6"/>
                </a:solidFill>
                <a:latin typeface="Avenir Next LT Pro"/>
              </a:rPr>
              <a:t>Age-stratified Percent of ED Visits with COVID DD</a:t>
            </a:r>
            <a:endParaRPr lang="en-US" altLang="en-US" sz="2000">
              <a:solidFill>
                <a:schemeClr val="accent6"/>
              </a:solidFill>
            </a:endParaRP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9</a:t>
            </a:fld>
            <a:endParaRPr lang="en-US" altLang="en-US" sz="800">
              <a:latin typeface="Avenir Next LT Pro" panose="020B0504020202020204" pitchFamily="34" charset="77"/>
            </a:endParaRPr>
          </a:p>
        </p:txBody>
      </p:sp>
      <p:pic>
        <p:nvPicPr>
          <p:cNvPr id="4" name="Picture 4">
            <a:extLst>
              <a:ext uri="{FF2B5EF4-FFF2-40B4-BE49-F238E27FC236}">
                <a16:creationId xmlns:a16="http://schemas.microsoft.com/office/drawing/2014/main" id="{25DC6CF9-4CD7-56EA-93B8-47405C38AA91}"/>
              </a:ext>
            </a:extLst>
          </p:cNvPr>
          <p:cNvPicPr>
            <a:picLocks noChangeAspect="1"/>
          </p:cNvPicPr>
          <p:nvPr/>
        </p:nvPicPr>
        <p:blipFill>
          <a:blip r:embed="rId4"/>
          <a:stretch>
            <a:fillRect/>
          </a:stretch>
        </p:blipFill>
        <p:spPr>
          <a:xfrm>
            <a:off x="3396465" y="1534162"/>
            <a:ext cx="5147681" cy="2855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48165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Current NSSP Use Cases</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r>
              <a:rPr lang="en-US" altLang="en-US" b="1" dirty="0">
                <a:latin typeface="Avenir Next LT Pro"/>
              </a:rPr>
              <a:t>Automated Dataset Creation</a:t>
            </a:r>
            <a:endParaRPr lang="en-US" altLang="en-US" b="1" dirty="0"/>
          </a:p>
          <a:p>
            <a:pPr marL="556895" lvl="1" indent="-213995"/>
            <a:r>
              <a:rPr lang="en-US" dirty="0">
                <a:latin typeface="Avenir Next LT Pro"/>
              </a:rPr>
              <a:t>COVID Discharge Diagnosis and Flu Discharge Diagnosis for CDC and External Partners</a:t>
            </a:r>
          </a:p>
          <a:p>
            <a:pPr marL="556895" lvl="1" indent="-213995">
              <a:buClr>
                <a:srgbClr val="28434E"/>
              </a:buClr>
            </a:pPr>
            <a:endParaRPr lang="en-US" dirty="0">
              <a:latin typeface="Avenir Next LT Pro"/>
            </a:endParaRPr>
          </a:p>
          <a:p>
            <a:r>
              <a:rPr lang="en-US" altLang="en-US" b="1" dirty="0">
                <a:latin typeface="Avenir Next LT Pro"/>
              </a:rPr>
              <a:t>Automated Figure and Slide Creation</a:t>
            </a:r>
            <a:endParaRPr lang="en-US" altLang="en-US" b="1" dirty="0"/>
          </a:p>
          <a:p>
            <a:pPr marL="556895" lvl="1" indent="-213995"/>
            <a:r>
              <a:rPr lang="en-US" altLang="en-US" dirty="0">
                <a:latin typeface="Avenir Next LT Pro"/>
              </a:rPr>
              <a:t>Slides for Incident Management for Multiple Outbreaks</a:t>
            </a:r>
            <a:endParaRPr lang="en-US" altLang="en-US" dirty="0"/>
          </a:p>
          <a:p>
            <a:pPr marL="556895" lvl="1" indent="-213995">
              <a:buClr>
                <a:srgbClr val="28434E"/>
              </a:buClr>
            </a:pPr>
            <a:endParaRPr lang="en-US" altLang="en-US" dirty="0">
              <a:latin typeface="Avenir Next LT Pro"/>
            </a:endParaRPr>
          </a:p>
          <a:p>
            <a:r>
              <a:rPr lang="en-US" altLang="en-US" b="1" dirty="0">
                <a:latin typeface="Avenir Next LT Pro"/>
              </a:rPr>
              <a:t>Automated Reports</a:t>
            </a:r>
            <a:endParaRPr lang="en-US" altLang="en-US" b="1" dirty="0"/>
          </a:p>
          <a:p>
            <a:pPr marL="556895" lvl="1" indent="-213995"/>
            <a:r>
              <a:rPr lang="en-US" altLang="en-US" dirty="0" err="1">
                <a:latin typeface="Avenir Next LT Pro"/>
              </a:rPr>
              <a:t>Mpox</a:t>
            </a:r>
            <a:r>
              <a:rPr lang="en-US" altLang="en-US" dirty="0">
                <a:latin typeface="Avenir Next LT Pro"/>
              </a:rPr>
              <a:t> Lab Report, </a:t>
            </a:r>
            <a:r>
              <a:rPr lang="en-US" altLang="en-US" dirty="0" err="1">
                <a:latin typeface="Avenir Next LT Pro"/>
              </a:rPr>
              <a:t>Mpox</a:t>
            </a:r>
            <a:r>
              <a:rPr lang="en-US" altLang="en-US" dirty="0">
                <a:latin typeface="Avenir Next LT Pro"/>
              </a:rPr>
              <a:t> ED Report</a:t>
            </a:r>
            <a:endParaRPr lang="en-US" altLang="en-US" dirty="0"/>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10</a:t>
            </a:fld>
            <a:endParaRPr lang="en-US" altLang="en-US" sz="800">
              <a:latin typeface="Avenir Next LT Pro" panose="020B0504020202020204" pitchFamily="34" charset="77"/>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8001115" cy="673100"/>
          </a:xfrm>
        </p:spPr>
        <p:txBody>
          <a:bodyPr/>
          <a:lstStyle/>
          <a:p>
            <a:r>
              <a:rPr lang="en-US" altLang="en-US">
                <a:latin typeface="Avenir Next LT Pro Demi"/>
                <a:ea typeface="Avenir Next LT Pro Light"/>
                <a:cs typeface="Avenir Next LT Pro Light"/>
              </a:rPr>
              <a:t>Email distribution using R</a:t>
            </a:r>
            <a:endParaRPr lang="en-US" altLang="en-US">
              <a:ea typeface="Avenir Next LT Pro Light"/>
              <a:cs typeface="Avenir Next LT Pro Light"/>
            </a:endParaRP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11</a:t>
            </a:fld>
            <a:endParaRPr lang="en-US" altLang="en-US" sz="800">
              <a:latin typeface="Avenir Next LT Pro" panose="020B0504020202020204" pitchFamily="34" charset="77"/>
            </a:endParaRPr>
          </a:p>
        </p:txBody>
      </p:sp>
      <p:sp>
        <p:nvSpPr>
          <p:cNvPr id="3" name="Title 1">
            <a:extLst>
              <a:ext uri="{FF2B5EF4-FFF2-40B4-BE49-F238E27FC236}">
                <a16:creationId xmlns:a16="http://schemas.microsoft.com/office/drawing/2014/main" id="{4857DCF4-BC9A-B13C-AF51-AAD05A9A65AD}"/>
              </a:ext>
            </a:extLst>
          </p:cNvPr>
          <p:cNvSpPr txBox="1">
            <a:spLocks noChangeArrowheads="1"/>
          </p:cNvSpPr>
          <p:nvPr/>
        </p:nvSpPr>
        <p:spPr bwMode="auto">
          <a:xfrm>
            <a:off x="462196" y="2194467"/>
            <a:ext cx="800111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342900" rtl="0" eaLnBrk="1" fontAlgn="base" hangingPunct="1">
              <a:spcBef>
                <a:spcPct val="0"/>
              </a:spcBef>
              <a:spcAft>
                <a:spcPct val="0"/>
              </a:spcAft>
              <a:defRPr sz="4000" b="1" i="0" kern="1200" cap="all" baseline="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a:lstStyle>
          <a:p>
            <a:r>
              <a:rPr lang="en-US" altLang="en-US" sz="2000" b="0">
                <a:latin typeface="AvenirNext LT Pro Regular"/>
                <a:ea typeface="Avenir Next LT Pro Light"/>
                <a:cs typeface="Avenir Next LT Pro Light"/>
              </a:rPr>
              <a:t>Automation training &amp; demos</a:t>
            </a:r>
          </a:p>
        </p:txBody>
      </p:sp>
    </p:spTree>
    <p:extLst>
      <p:ext uri="{BB962C8B-B14F-4D97-AF65-F5344CB8AC3E}">
        <p14:creationId xmlns:p14="http://schemas.microsoft.com/office/powerpoint/2010/main" val="837345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normAutofit/>
          </a:bodyPr>
          <a:lstStyle/>
          <a:p>
            <a:r>
              <a:rPr lang="en-US" altLang="en-US" sz="2600">
                <a:latin typeface="Avenir Next LT Pro Demi"/>
              </a:rPr>
              <a:t>Distributing Report Notifications via Email with R</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a:spcAft>
                <a:spcPts val="500"/>
              </a:spcAft>
            </a:pPr>
            <a:r>
              <a:rPr lang="en-US" altLang="en-US">
                <a:latin typeface="Avenir Next LT Pro"/>
              </a:rPr>
              <a:t>Email automation may be placed at the end of R scripts or used for error notifications. </a:t>
            </a:r>
            <a:endParaRPr lang="en-US" altLang="en-US"/>
          </a:p>
          <a:p>
            <a:pPr marL="342900" indent="-342900">
              <a:spcAft>
                <a:spcPts val="1500"/>
              </a:spcAft>
              <a:buFont typeface="Arial" panose="020B0604020202020204" pitchFamily="34" charset="0"/>
              <a:buChar char="•"/>
            </a:pPr>
            <a:r>
              <a:rPr lang="en-US" altLang="en-US">
                <a:latin typeface="Avenir Next LT Pro"/>
              </a:rPr>
              <a:t>Package</a:t>
            </a:r>
            <a:r>
              <a:rPr lang="en-US" altLang="en-US" b="1">
                <a:latin typeface="Avenir Next LT Pro"/>
              </a:rPr>
              <a:t> </a:t>
            </a:r>
            <a:r>
              <a:rPr lang="en-US" altLang="en-US" b="1" err="1">
                <a:latin typeface="Avenir Next LT Pro"/>
              </a:rPr>
              <a:t>mailR</a:t>
            </a:r>
            <a:r>
              <a:rPr lang="en-US" altLang="en-US" b="1">
                <a:latin typeface="Avenir Next LT Pro"/>
              </a:rPr>
              <a:t> </a:t>
            </a:r>
            <a:r>
              <a:rPr lang="en-US" altLang="en-US">
                <a:latin typeface="Avenir Next LT Pro"/>
              </a:rPr>
              <a:t>function</a:t>
            </a:r>
            <a:r>
              <a:rPr lang="en-US" altLang="en-US" b="1">
                <a:latin typeface="Avenir Next LT Pro"/>
              </a:rPr>
              <a:t> </a:t>
            </a:r>
            <a:r>
              <a:rPr lang="en-US" altLang="en-US" b="1" err="1">
                <a:latin typeface="Avenir Next LT Pro"/>
              </a:rPr>
              <a:t>send.mail</a:t>
            </a:r>
            <a:r>
              <a:rPr lang="en-US" altLang="en-US" b="1">
                <a:latin typeface="Avenir Next LT Pro"/>
              </a:rPr>
              <a:t>()</a:t>
            </a:r>
          </a:p>
          <a:p>
            <a:pPr>
              <a:spcAft>
                <a:spcPts val="500"/>
              </a:spcAft>
            </a:pPr>
            <a:r>
              <a:rPr lang="en-US" altLang="en-US">
                <a:latin typeface="Avenir Next LT Pro"/>
              </a:rPr>
              <a:t>Inputs:</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12</a:t>
            </a:fld>
            <a:endParaRPr lang="en-US" altLang="en-US" sz="800">
              <a:latin typeface="Avenir Next LT Pro" panose="020B0504020202020204" pitchFamily="34" charset="77"/>
            </a:endParaRPr>
          </a:p>
        </p:txBody>
      </p:sp>
      <p:sp>
        <p:nvSpPr>
          <p:cNvPr id="6" name="Content Placeholder 2">
            <a:extLst>
              <a:ext uri="{FF2B5EF4-FFF2-40B4-BE49-F238E27FC236}">
                <a16:creationId xmlns:a16="http://schemas.microsoft.com/office/drawing/2014/main" id="{A4B99E3E-4723-4AE1-89A9-55E79598A1C7}"/>
              </a:ext>
            </a:extLst>
          </p:cNvPr>
          <p:cNvSpPr txBox="1">
            <a:spLocks noChangeArrowheads="1"/>
          </p:cNvSpPr>
          <p:nvPr/>
        </p:nvSpPr>
        <p:spPr bwMode="auto">
          <a:xfrm>
            <a:off x="452438" y="3164248"/>
            <a:ext cx="8553450" cy="176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2"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2900" indent="-342900">
              <a:spcAft>
                <a:spcPts val="500"/>
              </a:spcAft>
              <a:buFont typeface="Arial" panose="020B0604020202020204" pitchFamily="34" charset="0"/>
              <a:buChar char="•"/>
            </a:pPr>
            <a:r>
              <a:rPr lang="en-US" altLang="en-US">
                <a:latin typeface="Avenir Next LT Pro"/>
              </a:rPr>
              <a:t>Sender and recipient emails </a:t>
            </a:r>
            <a:endParaRPr lang="en-US" altLang="en-US"/>
          </a:p>
          <a:p>
            <a:pPr marL="342900" indent="-342900">
              <a:spcAft>
                <a:spcPts val="500"/>
              </a:spcAft>
              <a:buFont typeface="Arial" panose="020B0604020202020204" pitchFamily="34" charset="0"/>
              <a:buChar char="•"/>
            </a:pPr>
            <a:r>
              <a:rPr lang="en-US" altLang="en-US">
                <a:latin typeface="Avenir Next LT Pro"/>
              </a:rPr>
              <a:t>Subject (optional)</a:t>
            </a:r>
          </a:p>
          <a:p>
            <a:pPr marL="342900" indent="-342900">
              <a:spcAft>
                <a:spcPts val="500"/>
              </a:spcAft>
              <a:buFont typeface="Arial" panose="020B0604020202020204" pitchFamily="34" charset="0"/>
              <a:buChar char="•"/>
            </a:pPr>
            <a:r>
              <a:rPr lang="en-US" altLang="en-US">
                <a:latin typeface="Avenir Next LT Pro"/>
              </a:rPr>
              <a:t>Body text</a:t>
            </a:r>
          </a:p>
          <a:p>
            <a:pPr marL="342900" indent="-342900">
              <a:spcAft>
                <a:spcPts val="500"/>
              </a:spcAft>
              <a:buFont typeface="Arial" panose="020B0604020202020204" pitchFamily="34" charset="0"/>
              <a:buChar char="•"/>
            </a:pPr>
            <a:r>
              <a:rPr lang="en-US" altLang="en-US">
                <a:latin typeface="Avenir Next LT Pro"/>
              </a:rPr>
              <a:t>Host name/server address</a:t>
            </a:r>
          </a:p>
          <a:p>
            <a:pPr marL="342900" indent="-342900">
              <a:spcAft>
                <a:spcPts val="500"/>
              </a:spcAft>
              <a:buFont typeface="Arial" panose="020B0604020202020204" pitchFamily="34" charset="0"/>
              <a:buChar char="•"/>
            </a:pPr>
            <a:r>
              <a:rPr lang="en-US" altLang="en-US">
                <a:latin typeface="Avenir Next LT Pro"/>
              </a:rPr>
              <a:t>Attachments (optional)</a:t>
            </a:r>
            <a:endParaRPr lang="en-US" altLang="en-US"/>
          </a:p>
        </p:txBody>
      </p:sp>
    </p:spTree>
    <p:extLst>
      <p:ext uri="{BB962C8B-B14F-4D97-AF65-F5344CB8AC3E}">
        <p14:creationId xmlns:p14="http://schemas.microsoft.com/office/powerpoint/2010/main" val="3512467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err="1">
                <a:latin typeface="Avenir Next LT Pro Demi"/>
              </a:rPr>
              <a:t>mailR</a:t>
            </a:r>
            <a:r>
              <a:rPr lang="en-US" altLang="en-US">
                <a:latin typeface="Avenir Next LT Pro Demi"/>
              </a:rPr>
              <a:t> Function</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13</a:t>
            </a:fld>
            <a:endParaRPr lang="en-US" altLang="en-US" sz="800">
              <a:latin typeface="Avenir Next LT Pro" panose="020B0504020202020204" pitchFamily="34" charset="77"/>
            </a:endParaRPr>
          </a:p>
        </p:txBody>
      </p:sp>
      <p:pic>
        <p:nvPicPr>
          <p:cNvPr id="7" name="Content Placeholder 6" descr="A screenshot of a computer&#10;&#10;Description automatically generated">
            <a:extLst>
              <a:ext uri="{FF2B5EF4-FFF2-40B4-BE49-F238E27FC236}">
                <a16:creationId xmlns:a16="http://schemas.microsoft.com/office/drawing/2014/main" id="{6D075E0B-17FA-40AC-8EFE-48A3544F103C}"/>
              </a:ext>
            </a:extLst>
          </p:cNvPr>
          <p:cNvPicPr>
            <a:picLocks noGrp="1" noChangeAspect="1"/>
          </p:cNvPicPr>
          <p:nvPr>
            <p:ph idx="1"/>
          </p:nvPr>
        </p:nvPicPr>
        <p:blipFill rotWithShape="1">
          <a:blip r:embed="rId3"/>
          <a:srcRect l="4946" t="42196" r="34495" b="25422"/>
          <a:stretch/>
        </p:blipFill>
        <p:spPr>
          <a:xfrm>
            <a:off x="65415" y="1731822"/>
            <a:ext cx="9013170" cy="2560320"/>
          </a:xfrm>
        </p:spPr>
      </p:pic>
      <p:sp>
        <p:nvSpPr>
          <p:cNvPr id="12" name="Content Placeholder 2">
            <a:extLst>
              <a:ext uri="{FF2B5EF4-FFF2-40B4-BE49-F238E27FC236}">
                <a16:creationId xmlns:a16="http://schemas.microsoft.com/office/drawing/2014/main" id="{87737953-790A-4F47-958F-3FC0EB0FFC24}"/>
              </a:ext>
            </a:extLst>
          </p:cNvPr>
          <p:cNvSpPr txBox="1">
            <a:spLocks noChangeArrowheads="1"/>
          </p:cNvSpPr>
          <p:nvPr/>
        </p:nvSpPr>
        <p:spPr bwMode="auto">
          <a:xfrm>
            <a:off x="452438" y="1095375"/>
            <a:ext cx="8553450"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Aft>
                <a:spcPts val="500"/>
              </a:spcAft>
            </a:pPr>
            <a:r>
              <a:rPr lang="en-US" altLang="en-US">
                <a:latin typeface="Avenir Next LT Pro"/>
              </a:rPr>
              <a:t>Send an email without authentication. </a:t>
            </a:r>
            <a:endParaRPr lang="en-US" altLang="en-US"/>
          </a:p>
        </p:txBody>
      </p:sp>
    </p:spTree>
    <p:extLst>
      <p:ext uri="{BB962C8B-B14F-4D97-AF65-F5344CB8AC3E}">
        <p14:creationId xmlns:p14="http://schemas.microsoft.com/office/powerpoint/2010/main" val="103994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a:rPr>
              <a:t>mailR Example</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14</a:t>
            </a:fld>
            <a:endParaRPr lang="en-US" altLang="en-US" sz="800">
              <a:latin typeface="Avenir Next LT Pro" panose="020B0504020202020204" pitchFamily="34" charset="77"/>
            </a:endParaRPr>
          </a:p>
        </p:txBody>
      </p:sp>
      <p:pic>
        <p:nvPicPr>
          <p:cNvPr id="4" name="Content Placeholder 3">
            <a:extLst>
              <a:ext uri="{FF2B5EF4-FFF2-40B4-BE49-F238E27FC236}">
                <a16:creationId xmlns:a16="http://schemas.microsoft.com/office/drawing/2014/main" id="{761F2889-1EC9-4F92-A8A8-EC179ECE20C6}"/>
              </a:ext>
            </a:extLst>
          </p:cNvPr>
          <p:cNvPicPr>
            <a:picLocks noGrp="1" noChangeAspect="1"/>
          </p:cNvPicPr>
          <p:nvPr>
            <p:ph idx="1"/>
          </p:nvPr>
        </p:nvPicPr>
        <p:blipFill rotWithShape="1">
          <a:blip r:embed="rId3"/>
          <a:srcRect l="9673" t="11544" r="9673" b="25245"/>
          <a:stretch/>
        </p:blipFill>
        <p:spPr>
          <a:xfrm>
            <a:off x="926275" y="1077913"/>
            <a:ext cx="7291449" cy="3657600"/>
          </a:xfrm>
        </p:spPr>
      </p:pic>
    </p:spTree>
    <p:extLst>
      <p:ext uri="{BB962C8B-B14F-4D97-AF65-F5344CB8AC3E}">
        <p14:creationId xmlns:p14="http://schemas.microsoft.com/office/powerpoint/2010/main" val="568017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a:rPr>
              <a:t>mailR Example</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15</a:t>
            </a:fld>
            <a:endParaRPr lang="en-US" altLang="en-US" sz="800">
              <a:latin typeface="Avenir Next LT Pro" panose="020B0504020202020204" pitchFamily="34" charset="77"/>
            </a:endParaRPr>
          </a:p>
        </p:txBody>
      </p:sp>
      <p:pic>
        <p:nvPicPr>
          <p:cNvPr id="4" name="Content Placeholder 3">
            <a:extLst>
              <a:ext uri="{FF2B5EF4-FFF2-40B4-BE49-F238E27FC236}">
                <a16:creationId xmlns:a16="http://schemas.microsoft.com/office/drawing/2014/main" id="{761F2889-1EC9-4F92-A8A8-EC179ECE20C6}"/>
              </a:ext>
            </a:extLst>
          </p:cNvPr>
          <p:cNvPicPr>
            <a:picLocks noGrp="1" noChangeAspect="1"/>
          </p:cNvPicPr>
          <p:nvPr>
            <p:ph idx="1"/>
          </p:nvPr>
        </p:nvPicPr>
        <p:blipFill rotWithShape="1">
          <a:blip r:embed="rId3"/>
          <a:srcRect l="9736" t="11522" r="9736" b="25265"/>
          <a:stretch/>
        </p:blipFill>
        <p:spPr>
          <a:xfrm>
            <a:off x="923544" y="1078992"/>
            <a:ext cx="7279572" cy="3657600"/>
          </a:xfrm>
        </p:spPr>
      </p:pic>
    </p:spTree>
    <p:extLst>
      <p:ext uri="{BB962C8B-B14F-4D97-AF65-F5344CB8AC3E}">
        <p14:creationId xmlns:p14="http://schemas.microsoft.com/office/powerpoint/2010/main" val="229405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a:rPr>
              <a:t>mailR Example</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16</a:t>
            </a:fld>
            <a:endParaRPr lang="en-US" altLang="en-US" sz="800">
              <a:latin typeface="Avenir Next LT Pro" panose="020B0504020202020204" pitchFamily="34" charset="77"/>
            </a:endParaRPr>
          </a:p>
        </p:txBody>
      </p:sp>
      <p:pic>
        <p:nvPicPr>
          <p:cNvPr id="4" name="Content Placeholder 3">
            <a:extLst>
              <a:ext uri="{FF2B5EF4-FFF2-40B4-BE49-F238E27FC236}">
                <a16:creationId xmlns:a16="http://schemas.microsoft.com/office/drawing/2014/main" id="{761F2889-1EC9-4F92-A8A8-EC179ECE20C6}"/>
              </a:ext>
            </a:extLst>
          </p:cNvPr>
          <p:cNvPicPr>
            <a:picLocks noGrp="1" noChangeAspect="1"/>
          </p:cNvPicPr>
          <p:nvPr>
            <p:ph idx="1"/>
          </p:nvPr>
        </p:nvPicPr>
        <p:blipFill rotWithShape="1">
          <a:blip r:embed="rId3"/>
          <a:srcRect l="9655" t="11798" r="9590" b="25274"/>
          <a:stretch/>
        </p:blipFill>
        <p:spPr>
          <a:xfrm>
            <a:off x="923544" y="1078992"/>
            <a:ext cx="7333012" cy="3657600"/>
          </a:xfrm>
        </p:spPr>
      </p:pic>
    </p:spTree>
    <p:extLst>
      <p:ext uri="{BB962C8B-B14F-4D97-AF65-F5344CB8AC3E}">
        <p14:creationId xmlns:p14="http://schemas.microsoft.com/office/powerpoint/2010/main" val="755585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a:rPr>
              <a:t>mailR Example</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17</a:t>
            </a:fld>
            <a:endParaRPr lang="en-US" altLang="en-US" sz="800">
              <a:latin typeface="Avenir Next LT Pro" panose="020B0504020202020204" pitchFamily="34" charset="77"/>
            </a:endParaRPr>
          </a:p>
        </p:txBody>
      </p:sp>
      <p:pic>
        <p:nvPicPr>
          <p:cNvPr id="4" name="Content Placeholder 3">
            <a:extLst>
              <a:ext uri="{FF2B5EF4-FFF2-40B4-BE49-F238E27FC236}">
                <a16:creationId xmlns:a16="http://schemas.microsoft.com/office/drawing/2014/main" id="{761F2889-1EC9-4F92-A8A8-EC179ECE20C6}"/>
              </a:ext>
            </a:extLst>
          </p:cNvPr>
          <p:cNvPicPr>
            <a:picLocks noGrp="1" noChangeAspect="1"/>
          </p:cNvPicPr>
          <p:nvPr>
            <p:ph idx="1"/>
          </p:nvPr>
        </p:nvPicPr>
        <p:blipFill rotWithShape="1">
          <a:blip r:embed="rId3"/>
          <a:srcRect l="9609" t="11641" r="9549" b="25208"/>
          <a:stretch/>
        </p:blipFill>
        <p:spPr>
          <a:xfrm>
            <a:off x="923544" y="1078992"/>
            <a:ext cx="7315201" cy="3657600"/>
          </a:xfrm>
        </p:spPr>
      </p:pic>
    </p:spTree>
    <p:extLst>
      <p:ext uri="{BB962C8B-B14F-4D97-AF65-F5344CB8AC3E}">
        <p14:creationId xmlns:p14="http://schemas.microsoft.com/office/powerpoint/2010/main" val="3322770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a:rPr>
              <a:t>mailR Example</a:t>
            </a:r>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18</a:t>
            </a:fld>
            <a:endParaRPr lang="en-US" altLang="en-US" sz="800">
              <a:latin typeface="Avenir Next LT Pro" panose="020B0504020202020204" pitchFamily="34" charset="77"/>
            </a:endParaRPr>
          </a:p>
        </p:txBody>
      </p:sp>
      <p:pic>
        <p:nvPicPr>
          <p:cNvPr id="4" name="Content Placeholder 3">
            <a:extLst>
              <a:ext uri="{FF2B5EF4-FFF2-40B4-BE49-F238E27FC236}">
                <a16:creationId xmlns:a16="http://schemas.microsoft.com/office/drawing/2014/main" id="{761F2889-1EC9-4F92-A8A8-EC179ECE20C6}"/>
              </a:ext>
            </a:extLst>
          </p:cNvPr>
          <p:cNvPicPr>
            <a:picLocks noGrp="1" noChangeAspect="1"/>
          </p:cNvPicPr>
          <p:nvPr>
            <p:ph idx="1"/>
          </p:nvPr>
        </p:nvPicPr>
        <p:blipFill rotWithShape="1">
          <a:blip r:embed="rId3"/>
          <a:srcRect l="9731" t="11734" r="9596" b="25298"/>
          <a:stretch/>
        </p:blipFill>
        <p:spPr>
          <a:xfrm>
            <a:off x="923544" y="1078992"/>
            <a:ext cx="7321128" cy="3657600"/>
          </a:xfrm>
        </p:spPr>
      </p:pic>
    </p:spTree>
    <p:extLst>
      <p:ext uri="{BB962C8B-B14F-4D97-AF65-F5344CB8AC3E}">
        <p14:creationId xmlns:p14="http://schemas.microsoft.com/office/powerpoint/2010/main" val="1322153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Primer</a:t>
            </a:r>
            <a:br>
              <a:rPr lang="en-US" altLang="en-US">
                <a:latin typeface="Avenir Next LT Pro Demi" panose="020B0704020202020204" pitchFamily="34" charset="0"/>
              </a:rPr>
            </a:br>
            <a:r>
              <a:rPr lang="en-US" altLang="en-US">
                <a:latin typeface="Avenir Next LT Pro Demi" panose="020B0704020202020204" pitchFamily="34" charset="0"/>
              </a:rPr>
              <a:t>Question</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3998912"/>
          </a:xfrm>
        </p:spPr>
        <p:txBody>
          <a:bodyPr/>
          <a:lstStyle/>
          <a:p>
            <a:r>
              <a:rPr lang="en-US" altLang="en-US" sz="1800">
                <a:latin typeface="Avenir Next LT Pro"/>
              </a:rPr>
              <a:t>It may be better to provide the location of a report in automated emails, rather than including reports as attachments. </a:t>
            </a:r>
            <a:r>
              <a:rPr lang="en-US" altLang="en-US" sz="1800" b="1">
                <a:latin typeface="Avenir Next LT Pro"/>
              </a:rPr>
              <a:t>Why?</a:t>
            </a:r>
            <a:endParaRPr lang="en-US" altLang="en-US" sz="1800">
              <a:latin typeface="Avenir Next LT Pro"/>
            </a:endParaRPr>
          </a:p>
          <a:p>
            <a:endParaRPr lang="en-US" altLang="en-US" sz="1800" b="1"/>
          </a:p>
          <a:p>
            <a:pPr marL="342900" indent="-342900">
              <a:lnSpc>
                <a:spcPct val="150000"/>
              </a:lnSpc>
              <a:buFont typeface="+mj-lt"/>
              <a:buAutoNum type="alphaUcPeriod"/>
            </a:pPr>
            <a:r>
              <a:rPr lang="en-US" altLang="en-US" sz="1800">
                <a:latin typeface="Avenir Next LT Pro"/>
              </a:rPr>
              <a:t>Privacy and security concerns</a:t>
            </a:r>
          </a:p>
          <a:p>
            <a:pPr marL="342900" indent="-342900">
              <a:lnSpc>
                <a:spcPct val="150000"/>
              </a:lnSpc>
              <a:buFont typeface="+mj-lt"/>
              <a:buAutoNum type="alphaUcPeriod"/>
            </a:pPr>
            <a:r>
              <a:rPr lang="en-US" altLang="en-US" sz="1800">
                <a:latin typeface="Avenir Next LT Pro"/>
              </a:rPr>
              <a:t>Ensure reports are current</a:t>
            </a:r>
            <a:endParaRPr lang="en-US" altLang="en-US" sz="1800"/>
          </a:p>
          <a:p>
            <a:pPr marL="342900" indent="-342900">
              <a:lnSpc>
                <a:spcPct val="150000"/>
              </a:lnSpc>
              <a:buFont typeface="+mj-lt"/>
              <a:buAutoNum type="alphaUcPeriod"/>
            </a:pPr>
            <a:r>
              <a:rPr lang="en-US" altLang="en-US" sz="1800">
                <a:latin typeface="Avenir Next LT Pro"/>
              </a:rPr>
              <a:t>System limitations, e.g., file sizes</a:t>
            </a:r>
          </a:p>
          <a:p>
            <a:pPr marL="342900" indent="-342900">
              <a:lnSpc>
                <a:spcPct val="150000"/>
              </a:lnSpc>
              <a:buFont typeface="+mj-lt"/>
              <a:buAutoNum type="alphaUcPeriod"/>
            </a:pPr>
            <a:r>
              <a:rPr lang="en-US" altLang="en-US" sz="1800">
                <a:latin typeface="Avenir Next LT Pro"/>
              </a:rPr>
              <a:t>All the above</a:t>
            </a:r>
          </a:p>
          <a:p>
            <a:pPr marL="342900" indent="-342900">
              <a:buFont typeface="+mj-lt"/>
              <a:buAutoNum type="alphaUcPeriod"/>
            </a:pPr>
            <a:endParaRPr lang="en-US" altLang="en-US" sz="1800" b="1"/>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19</a:t>
            </a:fld>
            <a:endParaRPr lang="en-US" altLang="en-US" sz="800">
              <a:latin typeface="Avenir Next LT Pro" panose="020B0504020202020204" pitchFamily="34" charset="7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Primer</a:t>
            </a:r>
            <a:br>
              <a:rPr lang="en-US" altLang="en-US">
                <a:latin typeface="Avenir Next LT Pro Demi" panose="020B0704020202020204" pitchFamily="34" charset="0"/>
              </a:rPr>
            </a:br>
            <a:r>
              <a:rPr lang="en-US" altLang="en-US">
                <a:latin typeface="Avenir Next LT Pro Demi" panose="020B0704020202020204" pitchFamily="34" charset="0"/>
              </a:rPr>
              <a:t>Answer</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3998912"/>
          </a:xfrm>
        </p:spPr>
        <p:txBody>
          <a:bodyPr/>
          <a:lstStyle/>
          <a:p>
            <a:r>
              <a:rPr lang="en-US" altLang="en-US" sz="1800">
                <a:latin typeface="Avenir Next LT Pro"/>
              </a:rPr>
              <a:t>It may be better to provide the location of a report in automated emails, rather than including reports as attachments. </a:t>
            </a:r>
            <a:r>
              <a:rPr lang="en-US" altLang="en-US" sz="1800" b="1">
                <a:latin typeface="Avenir Next LT Pro"/>
              </a:rPr>
              <a:t>Why?</a:t>
            </a:r>
            <a:endParaRPr lang="en-US" altLang="en-US" sz="1800">
              <a:latin typeface="Avenir Next LT Pro"/>
            </a:endParaRPr>
          </a:p>
          <a:p>
            <a:endParaRPr lang="en-US" altLang="en-US" sz="1800" b="1"/>
          </a:p>
          <a:p>
            <a:pPr marL="342900" indent="-342900">
              <a:lnSpc>
                <a:spcPct val="150000"/>
              </a:lnSpc>
              <a:buFont typeface="+mj-lt"/>
              <a:buAutoNum type="alphaUcPeriod"/>
            </a:pPr>
            <a:r>
              <a:rPr lang="en-US" altLang="en-US" sz="1800">
                <a:latin typeface="Avenir Next LT Pro"/>
              </a:rPr>
              <a:t>Privacy and security concerns</a:t>
            </a:r>
          </a:p>
          <a:p>
            <a:pPr marL="342900" indent="-342900">
              <a:lnSpc>
                <a:spcPct val="150000"/>
              </a:lnSpc>
              <a:buFont typeface="+mj-lt"/>
              <a:buAutoNum type="alphaUcPeriod"/>
            </a:pPr>
            <a:r>
              <a:rPr lang="en-US" altLang="en-US" sz="1800">
                <a:latin typeface="Avenir Next LT Pro"/>
              </a:rPr>
              <a:t>Ensure reports are current</a:t>
            </a:r>
            <a:endParaRPr lang="en-US" altLang="en-US" sz="1800"/>
          </a:p>
          <a:p>
            <a:pPr marL="342900" indent="-342900">
              <a:lnSpc>
                <a:spcPct val="150000"/>
              </a:lnSpc>
              <a:buFont typeface="+mj-lt"/>
              <a:buAutoNum type="alphaUcPeriod"/>
            </a:pPr>
            <a:r>
              <a:rPr lang="en-US" altLang="en-US" sz="1800">
                <a:latin typeface="Avenir Next LT Pro"/>
              </a:rPr>
              <a:t>System limitations, e.g., file sizes</a:t>
            </a:r>
          </a:p>
          <a:p>
            <a:pPr marL="342900" indent="-342900">
              <a:lnSpc>
                <a:spcPct val="150000"/>
              </a:lnSpc>
              <a:buFont typeface="+mj-lt"/>
              <a:buAutoNum type="alphaUcPeriod"/>
            </a:pPr>
            <a:r>
              <a:rPr lang="en-US" altLang="en-US" sz="1800" b="1">
                <a:latin typeface="Avenir Next LT Pro"/>
              </a:rPr>
              <a:t>All the above</a:t>
            </a:r>
          </a:p>
          <a:p>
            <a:pPr marL="342900" indent="-342900">
              <a:buFont typeface="+mj-lt"/>
              <a:buAutoNum type="alphaUcPeriod"/>
            </a:pPr>
            <a:endParaRPr lang="en-US" altLang="en-US" sz="1800" b="1"/>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20</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818016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altLang="en-US">
                <a:latin typeface="Avenir Next LT Pro Demi" panose="020B0704020202020204" pitchFamily="34" charset="0"/>
              </a:rPr>
              <a:t>Email Automation Example</a:t>
            </a:r>
          </a:p>
        </p:txBody>
      </p:sp>
      <p:sp>
        <p:nvSpPr>
          <p:cNvPr id="21506" name="Content Placeholder 2">
            <a:extLst>
              <a:ext uri="{FF2B5EF4-FFF2-40B4-BE49-F238E27FC236}">
                <a16:creationId xmlns:a16="http://schemas.microsoft.com/office/drawing/2014/main" id="{0AFEEB3A-D4B8-294A-9C64-A522D8ED6573}"/>
              </a:ext>
            </a:extLst>
          </p:cNvPr>
          <p:cNvSpPr>
            <a:spLocks noGrp="1" noChangeArrowheads="1"/>
          </p:cNvSpPr>
          <p:nvPr>
            <p:ph idx="1"/>
          </p:nvPr>
        </p:nvSpPr>
        <p:spPr>
          <a:xfrm>
            <a:off x="452438" y="1095375"/>
            <a:ext cx="8553450" cy="3498850"/>
          </a:xfrm>
        </p:spPr>
        <p:txBody>
          <a:bodyPr/>
          <a:lstStyle/>
          <a:p>
            <a:pPr>
              <a:spcAft>
                <a:spcPts val="500"/>
              </a:spcAft>
            </a:pPr>
            <a:r>
              <a:rPr lang="en-US" altLang="en-US" b="1"/>
              <a:t>Steps</a:t>
            </a:r>
          </a:p>
          <a:p>
            <a:pPr lvl="1">
              <a:spcAft>
                <a:spcPts val="500"/>
              </a:spcAft>
            </a:pPr>
            <a:r>
              <a:rPr lang="en-US" altLang="en-US"/>
              <a:t>Set your file paths and file name for output report</a:t>
            </a:r>
          </a:p>
          <a:p>
            <a:pPr lvl="1">
              <a:spcAft>
                <a:spcPts val="500"/>
              </a:spcAft>
            </a:pPr>
            <a:r>
              <a:rPr lang="en-US" altLang="en-US"/>
              <a:t>Set your email parameters for error reports and the report notification (from, to, host, body)</a:t>
            </a:r>
          </a:p>
          <a:p>
            <a:pPr lvl="1">
              <a:spcAft>
                <a:spcPts val="500"/>
              </a:spcAft>
            </a:pPr>
            <a:r>
              <a:rPr lang="en-US" altLang="en-US"/>
              <a:t>Create a </a:t>
            </a:r>
            <a:r>
              <a:rPr lang="en-US" altLang="en-US" err="1"/>
              <a:t>tryCatch</a:t>
            </a:r>
            <a:r>
              <a:rPr lang="en-US" altLang="en-US"/>
              <a:t> statement</a:t>
            </a:r>
          </a:p>
          <a:p>
            <a:pPr lvl="2">
              <a:spcAft>
                <a:spcPts val="500"/>
              </a:spcAft>
            </a:pPr>
            <a:r>
              <a:rPr lang="en-US" altLang="en-US"/>
              <a:t>Try: Try to </a:t>
            </a:r>
            <a:r>
              <a:rPr lang="en-US" altLang="en-US" err="1"/>
              <a:t>rmarkdown</a:t>
            </a:r>
            <a:r>
              <a:rPr lang="en-US" altLang="en-US"/>
              <a:t>::render report and send email notification</a:t>
            </a:r>
          </a:p>
          <a:p>
            <a:pPr lvl="2">
              <a:spcAft>
                <a:spcPts val="500"/>
              </a:spcAft>
            </a:pPr>
            <a:r>
              <a:rPr lang="en-US" altLang="en-US"/>
              <a:t>Catch: If it fails, send an email with the error message</a:t>
            </a:r>
          </a:p>
          <a:p>
            <a:pPr lvl="1">
              <a:spcAft>
                <a:spcPts val="500"/>
              </a:spcAft>
            </a:pPr>
            <a:endParaRPr lang="en-US" altLang="en-US"/>
          </a:p>
          <a:p>
            <a:pPr lvl="1">
              <a:spcAft>
                <a:spcPts val="500"/>
              </a:spcAft>
            </a:pPr>
            <a:endParaRPr lang="en-US" altLang="en-US"/>
          </a:p>
          <a:p>
            <a:pPr>
              <a:spcAft>
                <a:spcPts val="500"/>
              </a:spcAft>
            </a:pPr>
            <a:endParaRPr lang="en-US" altLang="en-US" b="1"/>
          </a:p>
        </p:txBody>
      </p:sp>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21</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1496394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a:extLst>
              <a:ext uri="{FF2B5EF4-FFF2-40B4-BE49-F238E27FC236}">
                <a16:creationId xmlns:a16="http://schemas.microsoft.com/office/drawing/2014/main" id="{DD28AF95-5D7E-854E-9E77-0F27FE71D8E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212A887A-971C-C742-BBA7-E1C7AC684831}" type="slidenum">
              <a:rPr lang="en-US" altLang="en-US" sz="800">
                <a:latin typeface="Avenir Next LT Pro" panose="020B0504020202020204" pitchFamily="34" charset="77"/>
              </a:rPr>
              <a:pPr fontAlgn="base">
                <a:spcBef>
                  <a:spcPct val="0"/>
                </a:spcBef>
                <a:spcAft>
                  <a:spcPct val="0"/>
                </a:spcAft>
              </a:pPr>
              <a:t>22</a:t>
            </a:fld>
            <a:endParaRPr lang="en-US" altLang="en-US" sz="800">
              <a:latin typeface="Avenir Next LT Pro" panose="020B0504020202020204" pitchFamily="34" charset="77"/>
            </a:endParaRPr>
          </a:p>
        </p:txBody>
      </p:sp>
      <p:pic>
        <p:nvPicPr>
          <p:cNvPr id="5" name="symposium_training_mailR">
            <a:hlinkClick r:id="" action="ppaction://media"/>
            <a:extLst>
              <a:ext uri="{FF2B5EF4-FFF2-40B4-BE49-F238E27FC236}">
                <a16:creationId xmlns:a16="http://schemas.microsoft.com/office/drawing/2014/main" id="{CE233737-9870-9257-9B18-DC4E43D7BA9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57313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1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887445"/>
          </a:xfrm>
        </p:spPr>
        <p:txBody>
          <a:bodyPr/>
          <a:lstStyle/>
          <a:p>
            <a:r>
              <a:rPr lang="en-US" altLang="en-US" sz="1800"/>
              <a:t>Observe the following R code. </a:t>
            </a:r>
            <a:r>
              <a:rPr lang="en-US" altLang="en-US" sz="1800" b="1"/>
              <a:t>Which commented out section is needed to ensure successful distribution?</a:t>
            </a:r>
            <a:endParaRPr lang="en-US" altLang="en-US" sz="1800"/>
          </a:p>
          <a:p>
            <a:endParaRPr lang="en-US" altLang="en-US" sz="1800" b="1"/>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23</a:t>
            </a:fld>
            <a:endParaRPr lang="en-US" altLang="en-US" sz="800">
              <a:latin typeface="Avenir Next LT Pro" panose="020B0504020202020204" pitchFamily="34" charset="77"/>
            </a:endParaRPr>
          </a:p>
        </p:txBody>
      </p:sp>
      <p:pic>
        <p:nvPicPr>
          <p:cNvPr id="3" name="Picture 2">
            <a:extLst>
              <a:ext uri="{FF2B5EF4-FFF2-40B4-BE49-F238E27FC236}">
                <a16:creationId xmlns:a16="http://schemas.microsoft.com/office/drawing/2014/main" id="{23DDBAB7-F08A-4A31-934C-FB28DAA5D105}"/>
              </a:ext>
            </a:extLst>
          </p:cNvPr>
          <p:cNvPicPr>
            <a:picLocks noChangeAspect="1"/>
          </p:cNvPicPr>
          <p:nvPr/>
        </p:nvPicPr>
        <p:blipFill rotWithShape="1">
          <a:blip r:embed="rId3"/>
          <a:srcRect l="1148" t="3314" r="1148" b="3416"/>
          <a:stretch/>
        </p:blipFill>
        <p:spPr>
          <a:xfrm>
            <a:off x="3294063" y="1325408"/>
            <a:ext cx="5693830" cy="2194560"/>
          </a:xfrm>
          <a:prstGeom prst="rect">
            <a:avLst/>
          </a:prstGeom>
        </p:spPr>
      </p:pic>
      <p:sp>
        <p:nvSpPr>
          <p:cNvPr id="8" name="Content Placeholder 2">
            <a:extLst>
              <a:ext uri="{FF2B5EF4-FFF2-40B4-BE49-F238E27FC236}">
                <a16:creationId xmlns:a16="http://schemas.microsoft.com/office/drawing/2014/main" id="{7BAF44FB-4C90-4B5E-AD25-94ABB278F65D}"/>
              </a:ext>
            </a:extLst>
          </p:cNvPr>
          <p:cNvSpPr txBox="1">
            <a:spLocks noChangeArrowheads="1"/>
          </p:cNvSpPr>
          <p:nvPr/>
        </p:nvSpPr>
        <p:spPr bwMode="auto">
          <a:xfrm>
            <a:off x="3342481" y="3629318"/>
            <a:ext cx="4932362" cy="88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685800" indent="-342900"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2900" indent="-342900">
              <a:buAutoNum type="alphaUcPeriod"/>
            </a:pPr>
            <a:r>
              <a:rPr lang="en-US" altLang="en-US" sz="1800"/>
              <a:t>Subject</a:t>
            </a:r>
          </a:p>
          <a:p>
            <a:pPr marL="342900" indent="-342900">
              <a:buAutoNum type="alphaUcPeriod"/>
            </a:pPr>
            <a:r>
              <a:rPr lang="en-US" altLang="en-US" sz="1800"/>
              <a:t>Body</a:t>
            </a:r>
          </a:p>
          <a:p>
            <a:pPr marL="342900" indent="-342900">
              <a:buAutoNum type="alphaUcPeriod"/>
            </a:pPr>
            <a:r>
              <a:rPr lang="en-US" altLang="en-US" sz="1800"/>
              <a:t>HTML</a:t>
            </a:r>
          </a:p>
          <a:p>
            <a:pPr marL="342900" indent="-342900">
              <a:buAutoNum type="alphaUcPeriod"/>
            </a:pPr>
            <a:r>
              <a:rPr lang="en-US" altLang="en-US" sz="1800"/>
              <a:t>All of the above</a:t>
            </a:r>
          </a:p>
          <a:p>
            <a:endParaRPr lang="en-US" altLang="en-US" sz="1800" b="1"/>
          </a:p>
        </p:txBody>
      </p:sp>
    </p:spTree>
    <p:extLst>
      <p:ext uri="{BB962C8B-B14F-4D97-AF65-F5344CB8AC3E}">
        <p14:creationId xmlns:p14="http://schemas.microsoft.com/office/powerpoint/2010/main" val="2996137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887445"/>
          </a:xfrm>
        </p:spPr>
        <p:txBody>
          <a:bodyPr/>
          <a:lstStyle/>
          <a:p>
            <a:r>
              <a:rPr lang="en-US" altLang="en-US" sz="1800"/>
              <a:t>Observe the following R code. </a:t>
            </a:r>
            <a:r>
              <a:rPr lang="en-US" altLang="en-US" sz="1800" b="1"/>
              <a:t>Which commented out section is needed to ensure successful distribution?</a:t>
            </a:r>
            <a:endParaRPr lang="en-US" altLang="en-US" sz="1800"/>
          </a:p>
          <a:p>
            <a:endParaRPr lang="en-US" altLang="en-US" sz="1800" b="1"/>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24</a:t>
            </a:fld>
            <a:endParaRPr lang="en-US" altLang="en-US" sz="800">
              <a:latin typeface="Avenir Next LT Pro" panose="020B0504020202020204" pitchFamily="34" charset="77"/>
            </a:endParaRPr>
          </a:p>
        </p:txBody>
      </p:sp>
      <p:sp>
        <p:nvSpPr>
          <p:cNvPr id="8" name="Content Placeholder 2">
            <a:extLst>
              <a:ext uri="{FF2B5EF4-FFF2-40B4-BE49-F238E27FC236}">
                <a16:creationId xmlns:a16="http://schemas.microsoft.com/office/drawing/2014/main" id="{7BAF44FB-4C90-4B5E-AD25-94ABB278F65D}"/>
              </a:ext>
            </a:extLst>
          </p:cNvPr>
          <p:cNvSpPr txBox="1">
            <a:spLocks noChangeArrowheads="1"/>
          </p:cNvSpPr>
          <p:nvPr/>
        </p:nvSpPr>
        <p:spPr bwMode="auto">
          <a:xfrm>
            <a:off x="3342481" y="3629318"/>
            <a:ext cx="4932362" cy="88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685800" indent="-342900"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2900" indent="-342900">
              <a:buAutoNum type="alphaUcPeriod"/>
            </a:pPr>
            <a:r>
              <a:rPr lang="en-US" altLang="en-US" sz="1800"/>
              <a:t>Subject</a:t>
            </a:r>
          </a:p>
          <a:p>
            <a:pPr marL="342900" indent="-342900">
              <a:buAutoNum type="alphaUcPeriod"/>
            </a:pPr>
            <a:r>
              <a:rPr lang="en-US" altLang="en-US" sz="1800" b="1"/>
              <a:t>Body</a:t>
            </a:r>
          </a:p>
          <a:p>
            <a:pPr marL="342900" indent="-342900">
              <a:buAutoNum type="alphaUcPeriod"/>
            </a:pPr>
            <a:r>
              <a:rPr lang="en-US" altLang="en-US" sz="1800"/>
              <a:t>HTML</a:t>
            </a:r>
          </a:p>
          <a:p>
            <a:pPr marL="342900" indent="-342900">
              <a:buAutoNum type="alphaUcPeriod"/>
            </a:pPr>
            <a:r>
              <a:rPr lang="en-US" altLang="en-US" sz="1800"/>
              <a:t>All of the above</a:t>
            </a:r>
          </a:p>
          <a:p>
            <a:endParaRPr lang="en-US" altLang="en-US" sz="1800" b="1"/>
          </a:p>
        </p:txBody>
      </p:sp>
      <p:pic>
        <p:nvPicPr>
          <p:cNvPr id="9" name="Picture 8">
            <a:extLst>
              <a:ext uri="{FF2B5EF4-FFF2-40B4-BE49-F238E27FC236}">
                <a16:creationId xmlns:a16="http://schemas.microsoft.com/office/drawing/2014/main" id="{1D627BA6-EBC9-4EB5-8042-99D4452DD3B7}"/>
              </a:ext>
            </a:extLst>
          </p:cNvPr>
          <p:cNvPicPr>
            <a:picLocks noChangeAspect="1"/>
          </p:cNvPicPr>
          <p:nvPr/>
        </p:nvPicPr>
        <p:blipFill rotWithShape="1">
          <a:blip r:embed="rId3"/>
          <a:srcRect l="1148" t="3314" r="1148" b="3416"/>
          <a:stretch/>
        </p:blipFill>
        <p:spPr>
          <a:xfrm>
            <a:off x="3294063" y="1325408"/>
            <a:ext cx="5693830" cy="2194560"/>
          </a:xfrm>
          <a:prstGeom prst="rect">
            <a:avLst/>
          </a:prstGeom>
        </p:spPr>
      </p:pic>
    </p:spTree>
    <p:extLst>
      <p:ext uri="{BB962C8B-B14F-4D97-AF65-F5344CB8AC3E}">
        <p14:creationId xmlns:p14="http://schemas.microsoft.com/office/powerpoint/2010/main" val="2226466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Q&amp;A Segment:</a:t>
            </a:r>
            <a:br>
              <a:rPr lang="en-US" altLang="en-US">
                <a:latin typeface="Avenir Next LT Pro Demi" panose="020B0704020202020204" pitchFamily="34" charset="0"/>
                <a:ea typeface="Avenir Next LT Pro Light"/>
                <a:cs typeface="Avenir Next LT Pro Light"/>
              </a:rPr>
            </a:br>
            <a:r>
              <a:rPr lang="en-US" altLang="en-US" sz="3000">
                <a:latin typeface="Avenir Next LT Pro Demi" panose="020B0704020202020204" pitchFamily="34" charset="0"/>
                <a:ea typeface="Avenir Next LT Pro Light"/>
                <a:cs typeface="Avenir Next LT Pro Light"/>
              </a:rPr>
              <a:t>Distributing emails with R</a:t>
            </a: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25</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169205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8001115" cy="673100"/>
          </a:xfrm>
        </p:spPr>
        <p:txBody>
          <a:bodyPr/>
          <a:lstStyle/>
          <a:p>
            <a:r>
              <a:rPr lang="en-US" altLang="en-US" dirty="0">
                <a:latin typeface="Avenir Next LT Pro Demi"/>
                <a:ea typeface="Avenir Next LT Pro Light"/>
                <a:cs typeface="Avenir Next LT Pro Light"/>
              </a:rPr>
              <a:t>R scripts with </a:t>
            </a:r>
            <a:r>
              <a:rPr lang="en-US" altLang="en-US" dirty="0" err="1">
                <a:latin typeface="Avenir Next LT Pro Demi"/>
                <a:ea typeface="Avenir Next LT Pro Light"/>
                <a:cs typeface="Avenir Next LT Pro Light"/>
              </a:rPr>
              <a:t>cronr</a:t>
            </a:r>
            <a:endParaRPr lang="en-US" altLang="en-US" dirty="0">
              <a:ea typeface="Avenir Next LT Pro Light"/>
              <a:cs typeface="Avenir Next LT Pro Light"/>
            </a:endParaRP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26</a:t>
            </a:fld>
            <a:endParaRPr lang="en-US" altLang="en-US" sz="800">
              <a:latin typeface="Avenir Next LT Pro" panose="020B0504020202020204" pitchFamily="34" charset="77"/>
            </a:endParaRPr>
          </a:p>
        </p:txBody>
      </p:sp>
      <p:sp>
        <p:nvSpPr>
          <p:cNvPr id="3" name="Title 1">
            <a:extLst>
              <a:ext uri="{FF2B5EF4-FFF2-40B4-BE49-F238E27FC236}">
                <a16:creationId xmlns:a16="http://schemas.microsoft.com/office/drawing/2014/main" id="{4857DCF4-BC9A-B13C-AF51-AAD05A9A65AD}"/>
              </a:ext>
            </a:extLst>
          </p:cNvPr>
          <p:cNvSpPr txBox="1">
            <a:spLocks noChangeArrowheads="1"/>
          </p:cNvSpPr>
          <p:nvPr/>
        </p:nvSpPr>
        <p:spPr bwMode="auto">
          <a:xfrm>
            <a:off x="462196" y="2194467"/>
            <a:ext cx="800111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342900" rtl="0" eaLnBrk="1" fontAlgn="base" hangingPunct="1">
              <a:spcBef>
                <a:spcPct val="0"/>
              </a:spcBef>
              <a:spcAft>
                <a:spcPct val="0"/>
              </a:spcAft>
              <a:defRPr sz="4000" b="1" i="0" kern="1200" cap="all" baseline="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a:lstStyle>
          <a:p>
            <a:r>
              <a:rPr lang="en-US" altLang="en-US" sz="2000" b="0">
                <a:latin typeface="AvenirNext LT Pro Regular"/>
                <a:ea typeface="Avenir Next LT Pro Light"/>
                <a:cs typeface="Avenir Next LT Pro Light"/>
              </a:rPr>
              <a:t>Automation training &amp; demos</a:t>
            </a:r>
          </a:p>
        </p:txBody>
      </p:sp>
    </p:spTree>
    <p:extLst>
      <p:ext uri="{BB962C8B-B14F-4D97-AF65-F5344CB8AC3E}">
        <p14:creationId xmlns:p14="http://schemas.microsoft.com/office/powerpoint/2010/main" val="1459645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Automating R Scripts with </a:t>
            </a:r>
            <a:r>
              <a:rPr lang="en-US" altLang="en-US" b="0" err="1">
                <a:latin typeface="Avenir Next LT Pro Demi" panose="020B0704020202020204" pitchFamily="34" charset="0"/>
                <a:ea typeface="Batang" panose="02030600000101010101" pitchFamily="18" charset="-127"/>
              </a:rPr>
              <a:t>cronR</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52745" y="1095375"/>
            <a:ext cx="8553143" cy="3499248"/>
          </a:xfrm>
        </p:spPr>
        <p:txBody>
          <a:bodyPr/>
          <a:lstStyle/>
          <a:p>
            <a:pPr>
              <a:spcAft>
                <a:spcPts val="500"/>
              </a:spcAft>
            </a:pPr>
            <a:r>
              <a:rPr lang="en-US" altLang="en-US" sz="2200" b="1" dirty="0">
                <a:latin typeface="Avenir Next LT Pro"/>
              </a:rPr>
              <a:t>What is Cron?</a:t>
            </a:r>
          </a:p>
          <a:p>
            <a:pPr marL="556895" lvl="1" indent="-213995">
              <a:spcAft>
                <a:spcPts val="500"/>
              </a:spcAft>
            </a:pPr>
            <a:r>
              <a:rPr lang="en-US" altLang="en-US" sz="1800" dirty="0">
                <a:latin typeface="Avenir Next LT Pro"/>
              </a:rPr>
              <a:t>Cron is a scheduling tool for Unix-like systems</a:t>
            </a:r>
          </a:p>
          <a:p>
            <a:pPr marL="556895" lvl="1" indent="-213995">
              <a:spcAft>
                <a:spcPts val="500"/>
              </a:spcAft>
            </a:pPr>
            <a:r>
              <a:rPr lang="en-US" altLang="en-US" sz="1800" dirty="0">
                <a:latin typeface="Avenir Next LT Pro"/>
              </a:rPr>
              <a:t>Created in 1975 by AT&amp;T Bell Laboratories (creator of </a:t>
            </a:r>
            <a:r>
              <a:rPr lang="en-US" altLang="en-US" sz="1800" b="1" dirty="0">
                <a:latin typeface="Avenir Next LT Pro"/>
              </a:rPr>
              <a:t>S</a:t>
            </a:r>
            <a:r>
              <a:rPr lang="en-US" altLang="en-US" sz="1800" dirty="0">
                <a:latin typeface="Avenir Next LT Pro"/>
              </a:rPr>
              <a:t>; progenitor of </a:t>
            </a:r>
            <a:r>
              <a:rPr lang="en-US" altLang="en-US" sz="1800" b="1" dirty="0">
                <a:latin typeface="Avenir Next LT Pro"/>
              </a:rPr>
              <a:t>R</a:t>
            </a:r>
            <a:r>
              <a:rPr lang="en-US" altLang="en-US" sz="1800" dirty="0">
                <a:latin typeface="Avenir Next LT Pro"/>
              </a:rPr>
              <a:t>)</a:t>
            </a:r>
          </a:p>
          <a:p>
            <a:pPr marL="556895" lvl="1" indent="-213995">
              <a:spcAft>
                <a:spcPts val="1500"/>
              </a:spcAft>
            </a:pPr>
            <a:r>
              <a:rPr lang="en-US" altLang="en-US" sz="1800" dirty="0">
                <a:latin typeface="Avenir Next LT Pro"/>
              </a:rPr>
              <a:t>Used to schedule and run commands or scripts, called </a:t>
            </a:r>
            <a:r>
              <a:rPr lang="en-US" altLang="en-US" sz="1800" b="1" dirty="0">
                <a:latin typeface="Avenir Next LT Pro"/>
              </a:rPr>
              <a:t>jobs</a:t>
            </a:r>
            <a:endParaRPr lang="en-US" altLang="en-US" sz="1800" dirty="0">
              <a:latin typeface="Avenir Next LT Pro"/>
            </a:endParaRPr>
          </a:p>
          <a:p>
            <a:pPr>
              <a:spcAft>
                <a:spcPts val="500"/>
              </a:spcAft>
            </a:pPr>
            <a:r>
              <a:rPr lang="en-US" altLang="en-US" sz="2200" b="1" dirty="0">
                <a:latin typeface="Avenir Next LT Pro"/>
              </a:rPr>
              <a:t>Introducing package </a:t>
            </a:r>
            <a:r>
              <a:rPr lang="en-US" altLang="en-US" sz="2200" b="1" dirty="0" err="1">
                <a:latin typeface="Avenir Next LT Pro"/>
              </a:rPr>
              <a:t>cronR</a:t>
            </a:r>
            <a:endParaRPr lang="en-US" altLang="en-US" sz="2200" b="1" dirty="0">
              <a:latin typeface="Avenir Next LT Pro"/>
            </a:endParaRPr>
          </a:p>
          <a:p>
            <a:pPr marL="556895" lvl="1" indent="-213995">
              <a:spcAft>
                <a:spcPts val="500"/>
              </a:spcAft>
            </a:pPr>
            <a:r>
              <a:rPr lang="en-US" altLang="en-US" sz="1800" dirty="0">
                <a:latin typeface="Avenir Next LT Pro"/>
              </a:rPr>
              <a:t>Designates which R commands or scripts to run</a:t>
            </a:r>
          </a:p>
          <a:p>
            <a:pPr marL="556895" lvl="1" indent="-213995">
              <a:spcAft>
                <a:spcPts val="500"/>
              </a:spcAft>
            </a:pPr>
            <a:r>
              <a:rPr lang="en-US" altLang="en-US" sz="1800" dirty="0">
                <a:latin typeface="Avenir Next LT Pro"/>
              </a:rPr>
              <a:t>Specifies frequency or cadence of scheduling</a:t>
            </a:r>
          </a:p>
          <a:p>
            <a:pPr marL="556895" lvl="1" indent="-213995">
              <a:spcAft>
                <a:spcPts val="500"/>
              </a:spcAft>
            </a:pPr>
            <a:r>
              <a:rPr lang="en-US" altLang="en-US" sz="1800" dirty="0">
                <a:latin typeface="Avenir Next LT Pro"/>
              </a:rPr>
              <a:t>Allows custom job names and management</a:t>
            </a:r>
          </a:p>
        </p:txBody>
      </p:sp>
      <p:sp>
        <p:nvSpPr>
          <p:cNvPr id="4" name="Slide Number Placeholder 3"/>
          <p:cNvSpPr>
            <a:spLocks noGrp="1"/>
          </p:cNvSpPr>
          <p:nvPr>
            <p:ph type="sldNum" sz="quarter" idx="10"/>
          </p:nvPr>
        </p:nvSpPr>
        <p:spPr/>
        <p:txBody>
          <a:bodyPr/>
          <a:lstStyle/>
          <a:p>
            <a:fld id="{1C0AD5DD-2A14-9641-A057-2F254FFA7DED}" type="slidenum">
              <a:rPr lang="en-US" smtClean="0"/>
              <a:pPr/>
              <a:t>27</a:t>
            </a:fld>
            <a:endParaRPr lang="en-US"/>
          </a:p>
        </p:txBody>
      </p:sp>
    </p:spTree>
    <p:extLst>
      <p:ext uri="{BB962C8B-B14F-4D97-AF65-F5344CB8AC3E}">
        <p14:creationId xmlns:p14="http://schemas.microsoft.com/office/powerpoint/2010/main" val="591390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Understanding Cron Expressions</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52438" y="1095375"/>
            <a:ext cx="8553143" cy="2974498"/>
          </a:xfrm>
        </p:spPr>
        <p:txBody>
          <a:bodyPr/>
          <a:lstStyle/>
          <a:p>
            <a:pPr>
              <a:spcAft>
                <a:spcPts val="500"/>
              </a:spcAft>
            </a:pPr>
            <a:r>
              <a:rPr lang="en-US" altLang="en-US" sz="2200" b="1">
                <a:latin typeface="Avenir Next LT Pro"/>
              </a:rPr>
              <a:t>What is a Cron Expression?</a:t>
            </a:r>
          </a:p>
          <a:p>
            <a:pPr marL="556895" lvl="1" indent="-213995">
              <a:spcAft>
                <a:spcPts val="500"/>
              </a:spcAft>
            </a:pPr>
            <a:r>
              <a:rPr lang="en-US" altLang="en-US" sz="1800">
                <a:latin typeface="Avenir Next LT Pro"/>
              </a:rPr>
              <a:t>5-field character strings specifying job cadence</a:t>
            </a:r>
          </a:p>
          <a:p>
            <a:pPr marL="556895" lvl="1" indent="-213995">
              <a:spcAft>
                <a:spcPts val="1000"/>
              </a:spcAft>
            </a:pPr>
            <a:r>
              <a:rPr lang="en-US" altLang="en-US" sz="1800">
                <a:latin typeface="Avenir Next LT Pro"/>
              </a:rPr>
              <a:t>Special Characters:</a:t>
            </a:r>
          </a:p>
          <a:p>
            <a:pPr marL="1028700" lvl="2" indent="-342900">
              <a:spcAft>
                <a:spcPts val="500"/>
              </a:spcAft>
              <a:buFont typeface="+mj-lt"/>
              <a:buAutoNum type="arabicPeriod"/>
            </a:pPr>
            <a:r>
              <a:rPr lang="en-US" altLang="en-US" sz="1600">
                <a:latin typeface="Avenir Next LT Pro"/>
              </a:rPr>
              <a:t>Spaces ( ) separate fields</a:t>
            </a:r>
          </a:p>
          <a:p>
            <a:pPr marL="1028700" lvl="2" indent="-342900">
              <a:spcAft>
                <a:spcPts val="500"/>
              </a:spcAft>
              <a:buFont typeface="+mj-lt"/>
              <a:buAutoNum type="arabicPeriod"/>
            </a:pPr>
            <a:r>
              <a:rPr lang="en-US" altLang="en-US" sz="1600">
                <a:latin typeface="Avenir Next LT Pro"/>
              </a:rPr>
              <a:t>Asterisks (</a:t>
            </a:r>
            <a:r>
              <a:rPr lang="en-US" altLang="en-US" sz="1600" b="1">
                <a:latin typeface="Avenir Next LT Pro"/>
              </a:rPr>
              <a:t>*</a:t>
            </a:r>
            <a:r>
              <a:rPr lang="en-US" altLang="en-US" sz="1600">
                <a:latin typeface="Avenir Next LT Pro"/>
              </a:rPr>
              <a:t>) indicate no parameter</a:t>
            </a:r>
          </a:p>
          <a:p>
            <a:pPr marL="1028700" lvl="2" indent="-342900">
              <a:spcAft>
                <a:spcPts val="500"/>
              </a:spcAft>
              <a:buAutoNum type="arabicPeriod"/>
            </a:pPr>
            <a:r>
              <a:rPr lang="en-US" altLang="en-US" sz="1600">
                <a:latin typeface="Avenir Next LT Pro"/>
              </a:rPr>
              <a:t>Forward Slashes (</a:t>
            </a:r>
            <a:r>
              <a:rPr lang="en-US" altLang="en-US" sz="1600" b="1">
                <a:latin typeface="Avenir Next LT Pro"/>
              </a:rPr>
              <a:t>/</a:t>
            </a:r>
            <a:r>
              <a:rPr lang="en-US" altLang="en-US" sz="1600">
                <a:latin typeface="Avenir Next LT Pro"/>
              </a:rPr>
              <a:t>) divides time increments by denominator</a:t>
            </a:r>
          </a:p>
          <a:p>
            <a:pPr marL="1028700" lvl="2" indent="-342900">
              <a:spcAft>
                <a:spcPts val="500"/>
              </a:spcAft>
              <a:buFont typeface="+mj-lt"/>
              <a:buAutoNum type="arabicPeriod"/>
            </a:pPr>
            <a:r>
              <a:rPr lang="en-US" altLang="en-US" sz="1600">
                <a:latin typeface="Avenir Next LT Pro"/>
              </a:rPr>
              <a:t>Commas (</a:t>
            </a:r>
            <a:r>
              <a:rPr lang="en-US" altLang="en-US" sz="1600" b="1">
                <a:latin typeface="Avenir Next LT Pro"/>
              </a:rPr>
              <a:t>,</a:t>
            </a:r>
            <a:r>
              <a:rPr lang="en-US" altLang="en-US" sz="1600">
                <a:latin typeface="Avenir Next LT Pro"/>
              </a:rPr>
              <a:t>) and dashes (</a:t>
            </a:r>
            <a:r>
              <a:rPr lang="en-US" altLang="en-US" sz="1600" b="1">
                <a:latin typeface="Avenir Next LT Pro"/>
              </a:rPr>
              <a:t>-</a:t>
            </a:r>
            <a:r>
              <a:rPr lang="en-US" altLang="en-US" sz="1600">
                <a:latin typeface="Avenir Next LT Pro"/>
              </a:rPr>
              <a:t>) allow 2+ discrete or consecutive values, resp.</a:t>
            </a:r>
          </a:p>
        </p:txBody>
      </p:sp>
      <p:sp>
        <p:nvSpPr>
          <p:cNvPr id="4" name="Slide Number Placeholder 3"/>
          <p:cNvSpPr>
            <a:spLocks noGrp="1"/>
          </p:cNvSpPr>
          <p:nvPr>
            <p:ph type="sldNum" sz="quarter" idx="10"/>
          </p:nvPr>
        </p:nvSpPr>
        <p:spPr/>
        <p:txBody>
          <a:bodyPr/>
          <a:lstStyle/>
          <a:p>
            <a:fld id="{1C0AD5DD-2A14-9641-A057-2F254FFA7DED}" type="slidenum">
              <a:rPr lang="en-US" smtClean="0"/>
              <a:pPr/>
              <a:t>28</a:t>
            </a:fld>
            <a:endParaRPr lang="en-US"/>
          </a:p>
        </p:txBody>
      </p:sp>
      <p:graphicFrame>
        <p:nvGraphicFramePr>
          <p:cNvPr id="2" name="Table 1">
            <a:extLst>
              <a:ext uri="{FF2B5EF4-FFF2-40B4-BE49-F238E27FC236}">
                <a16:creationId xmlns:a16="http://schemas.microsoft.com/office/drawing/2014/main" id="{184C9F52-8D83-AF35-A37E-FE05C6E66888}"/>
              </a:ext>
            </a:extLst>
          </p:cNvPr>
          <p:cNvGraphicFramePr>
            <a:graphicFrameLocks noGrp="1"/>
          </p:cNvGraphicFramePr>
          <p:nvPr>
            <p:extLst>
              <p:ext uri="{D42A27DB-BD31-4B8C-83A1-F6EECF244321}">
                <p14:modId xmlns:p14="http://schemas.microsoft.com/office/powerpoint/2010/main" val="3297244484"/>
              </p:ext>
            </p:extLst>
          </p:nvPr>
        </p:nvGraphicFramePr>
        <p:xfrm>
          <a:off x="981529" y="3951442"/>
          <a:ext cx="7180942" cy="594360"/>
        </p:xfrm>
        <a:graphic>
          <a:graphicData uri="http://schemas.openxmlformats.org/drawingml/2006/table">
            <a:tbl>
              <a:tblPr firstRow="1" bandRow="1">
                <a:tableStyleId>{00A15C55-8517-42AA-B614-E9B94910E393}</a:tableStyleId>
              </a:tblPr>
              <a:tblGrid>
                <a:gridCol w="1409122">
                  <a:extLst>
                    <a:ext uri="{9D8B030D-6E8A-4147-A177-3AD203B41FA5}">
                      <a16:colId xmlns:a16="http://schemas.microsoft.com/office/drawing/2014/main" val="174437325"/>
                    </a:ext>
                  </a:extLst>
                </a:gridCol>
                <a:gridCol w="1120537">
                  <a:extLst>
                    <a:ext uri="{9D8B030D-6E8A-4147-A177-3AD203B41FA5}">
                      <a16:colId xmlns:a16="http://schemas.microsoft.com/office/drawing/2014/main" val="2526877168"/>
                    </a:ext>
                  </a:extLst>
                </a:gridCol>
                <a:gridCol w="1791801">
                  <a:extLst>
                    <a:ext uri="{9D8B030D-6E8A-4147-A177-3AD203B41FA5}">
                      <a16:colId xmlns:a16="http://schemas.microsoft.com/office/drawing/2014/main" val="1612323345"/>
                    </a:ext>
                  </a:extLst>
                </a:gridCol>
                <a:gridCol w="1305531">
                  <a:extLst>
                    <a:ext uri="{9D8B030D-6E8A-4147-A177-3AD203B41FA5}">
                      <a16:colId xmlns:a16="http://schemas.microsoft.com/office/drawing/2014/main" val="1130329084"/>
                    </a:ext>
                  </a:extLst>
                </a:gridCol>
                <a:gridCol w="1553951">
                  <a:extLst>
                    <a:ext uri="{9D8B030D-6E8A-4147-A177-3AD203B41FA5}">
                      <a16:colId xmlns:a16="http://schemas.microsoft.com/office/drawing/2014/main" val="1512384865"/>
                    </a:ext>
                  </a:extLst>
                </a:gridCol>
              </a:tblGrid>
              <a:tr h="212497">
                <a:tc>
                  <a:txBody>
                    <a:bodyPr/>
                    <a:lstStyle/>
                    <a:p>
                      <a:pPr algn="ctr"/>
                      <a:r>
                        <a:rPr lang="en-US">
                          <a:solidFill>
                            <a:schemeClr val="tx1"/>
                          </a:solidFill>
                        </a:rPr>
                        <a:t>Minute (0–59)</a:t>
                      </a:r>
                    </a:p>
                  </a:txBody>
                  <a:tcPr/>
                </a:tc>
                <a:tc>
                  <a:txBody>
                    <a:bodyPr/>
                    <a:lstStyle/>
                    <a:p>
                      <a:pPr algn="ctr"/>
                      <a:r>
                        <a:rPr lang="en-US">
                          <a:solidFill>
                            <a:schemeClr val="tx1"/>
                          </a:solidFill>
                        </a:rPr>
                        <a:t>Hour (0</a:t>
                      </a:r>
                      <a:r>
                        <a:rPr lang="en-US" sz="1350" b="1" i="0" u="none" strike="noStrike" noProof="0">
                          <a:solidFill>
                            <a:schemeClr val="tx1"/>
                          </a:solidFill>
                          <a:latin typeface="Calibri"/>
                        </a:rPr>
                        <a:t>–</a:t>
                      </a:r>
                      <a:r>
                        <a:rPr lang="en-US">
                          <a:solidFill>
                            <a:schemeClr val="tx1"/>
                          </a:solidFill>
                        </a:rPr>
                        <a:t>23)</a:t>
                      </a:r>
                    </a:p>
                  </a:txBody>
                  <a:tcPr/>
                </a:tc>
                <a:tc>
                  <a:txBody>
                    <a:bodyPr/>
                    <a:lstStyle/>
                    <a:p>
                      <a:pPr algn="ctr"/>
                      <a:r>
                        <a:rPr lang="en-US">
                          <a:solidFill>
                            <a:schemeClr val="tx1"/>
                          </a:solidFill>
                        </a:rPr>
                        <a:t>Day of Month (1</a:t>
                      </a:r>
                      <a:r>
                        <a:rPr lang="en-US" sz="1350" b="1" i="0" u="none" strike="noStrike" noProof="0">
                          <a:solidFill>
                            <a:schemeClr val="tx1"/>
                          </a:solidFill>
                          <a:latin typeface="Calibri"/>
                        </a:rPr>
                        <a:t>–</a:t>
                      </a:r>
                      <a:r>
                        <a:rPr lang="en-US">
                          <a:solidFill>
                            <a:schemeClr val="tx1"/>
                          </a:solidFill>
                        </a:rPr>
                        <a:t>31)</a:t>
                      </a:r>
                    </a:p>
                  </a:txBody>
                  <a:tcPr/>
                </a:tc>
                <a:tc>
                  <a:txBody>
                    <a:bodyPr/>
                    <a:lstStyle/>
                    <a:p>
                      <a:pPr algn="ctr"/>
                      <a:r>
                        <a:rPr lang="en-US">
                          <a:solidFill>
                            <a:schemeClr val="tx1"/>
                          </a:solidFill>
                        </a:rPr>
                        <a:t>Month (1</a:t>
                      </a:r>
                      <a:r>
                        <a:rPr lang="en-US" sz="1350" b="1" i="0" u="none" strike="noStrike" noProof="0">
                          <a:solidFill>
                            <a:schemeClr val="tx1"/>
                          </a:solidFill>
                          <a:latin typeface="Calibri"/>
                        </a:rPr>
                        <a:t>–</a:t>
                      </a:r>
                      <a:r>
                        <a:rPr lang="en-US">
                          <a:solidFill>
                            <a:schemeClr val="tx1"/>
                          </a:solidFill>
                        </a:rPr>
                        <a:t>12)</a:t>
                      </a:r>
                    </a:p>
                  </a:txBody>
                  <a:tcPr/>
                </a:tc>
                <a:tc>
                  <a:txBody>
                    <a:bodyPr/>
                    <a:lstStyle/>
                    <a:p>
                      <a:pPr algn="ctr"/>
                      <a:r>
                        <a:rPr lang="en-US">
                          <a:solidFill>
                            <a:schemeClr val="tx1"/>
                          </a:solidFill>
                        </a:rPr>
                        <a:t>Day of Week (0</a:t>
                      </a:r>
                      <a:r>
                        <a:rPr lang="en-US" sz="1350" b="1" i="0" u="none" strike="noStrike" noProof="0">
                          <a:solidFill>
                            <a:schemeClr val="tx1"/>
                          </a:solidFill>
                          <a:latin typeface="Calibri"/>
                        </a:rPr>
                        <a:t>–</a:t>
                      </a:r>
                      <a:r>
                        <a:rPr lang="en-US">
                          <a:solidFill>
                            <a:schemeClr val="tx1"/>
                          </a:solidFill>
                        </a:rPr>
                        <a:t>6)</a:t>
                      </a:r>
                    </a:p>
                  </a:txBody>
                  <a:tcPr/>
                </a:tc>
                <a:extLst>
                  <a:ext uri="{0D108BD9-81ED-4DB2-BD59-A6C34878D82A}">
                    <a16:rowId xmlns:a16="http://schemas.microsoft.com/office/drawing/2014/main" val="2378453515"/>
                  </a:ext>
                </a:extLst>
              </a:tr>
              <a:tr h="212497">
                <a:tc>
                  <a:txBody>
                    <a:bodyPr/>
                    <a:lstStyle/>
                    <a:p>
                      <a:pPr algn="ctr"/>
                      <a:r>
                        <a:rPr lang="en-US">
                          <a:solidFill>
                            <a:schemeClr val="tx1"/>
                          </a:solidFill>
                        </a:rPr>
                        <a:t>*</a:t>
                      </a:r>
                    </a:p>
                  </a:txBody>
                  <a:tcPr/>
                </a:tc>
                <a:tc>
                  <a:txBody>
                    <a:bodyPr/>
                    <a:lstStyle/>
                    <a:p>
                      <a:pPr algn="ctr"/>
                      <a:r>
                        <a:rPr lang="en-US">
                          <a:solidFill>
                            <a:schemeClr val="tx1"/>
                          </a:solidFill>
                        </a:rPr>
                        <a:t>*</a:t>
                      </a:r>
                    </a:p>
                  </a:txBody>
                  <a:tcPr/>
                </a:tc>
                <a:tc>
                  <a:txBody>
                    <a:bodyPr/>
                    <a:lstStyle/>
                    <a:p>
                      <a:pPr algn="ctr"/>
                      <a:r>
                        <a:rPr lang="en-US">
                          <a:solidFill>
                            <a:schemeClr val="tx1"/>
                          </a:solidFill>
                        </a:rPr>
                        <a:t>*</a:t>
                      </a:r>
                    </a:p>
                  </a:txBody>
                  <a:tcPr/>
                </a:tc>
                <a:tc>
                  <a:txBody>
                    <a:bodyPr/>
                    <a:lstStyle/>
                    <a:p>
                      <a:pPr algn="ctr"/>
                      <a:r>
                        <a:rPr lang="en-US">
                          <a:solidFill>
                            <a:schemeClr val="tx1"/>
                          </a:solidFill>
                        </a:rPr>
                        <a:t>*</a:t>
                      </a:r>
                    </a:p>
                  </a:txBody>
                  <a:tcPr/>
                </a:tc>
                <a:tc>
                  <a:txBody>
                    <a:bodyPr/>
                    <a:lstStyle/>
                    <a:p>
                      <a:pPr algn="ctr"/>
                      <a:r>
                        <a:rPr lang="en-US">
                          <a:solidFill>
                            <a:schemeClr val="tx1"/>
                          </a:solidFill>
                        </a:rPr>
                        <a:t>*</a:t>
                      </a:r>
                    </a:p>
                  </a:txBody>
                  <a:tcPr/>
                </a:tc>
                <a:extLst>
                  <a:ext uri="{0D108BD9-81ED-4DB2-BD59-A6C34878D82A}">
                    <a16:rowId xmlns:a16="http://schemas.microsoft.com/office/drawing/2014/main" val="2920127224"/>
                  </a:ext>
                </a:extLst>
              </a:tr>
            </a:tbl>
          </a:graphicData>
        </a:graphic>
      </p:graphicFrame>
    </p:spTree>
    <p:extLst>
      <p:ext uri="{BB962C8B-B14F-4D97-AF65-F5344CB8AC3E}">
        <p14:creationId xmlns:p14="http://schemas.microsoft.com/office/powerpoint/2010/main" val="1752799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Generating Cron Expressions</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52438" y="1095375"/>
            <a:ext cx="8553143" cy="1404690"/>
          </a:xfrm>
        </p:spPr>
        <p:txBody>
          <a:bodyPr/>
          <a:lstStyle/>
          <a:p>
            <a:pPr>
              <a:spcAft>
                <a:spcPts val="500"/>
              </a:spcAft>
            </a:pPr>
            <a:r>
              <a:rPr lang="en-US" altLang="en-US" b="1">
                <a:latin typeface="Avenir Next LT Pro"/>
              </a:rPr>
              <a:t>Generating expressions with Crontab</a:t>
            </a:r>
          </a:p>
          <a:p>
            <a:pPr marL="556895" lvl="1" indent="-213995">
              <a:spcAft>
                <a:spcPts val="500"/>
              </a:spcAft>
            </a:pPr>
            <a:r>
              <a:rPr lang="en-US" altLang="en-US">
                <a:latin typeface="Avenir Next LT Pro"/>
              </a:rPr>
              <a:t>Crontab is an expression generator: </a:t>
            </a:r>
            <a:r>
              <a:rPr lang="en-US" altLang="en-US" b="1">
                <a:latin typeface="Avenir Next LT Pro"/>
                <a:hlinkClick r:id="rId3"/>
              </a:rPr>
              <a:t>crontab.cronhub.io</a:t>
            </a:r>
            <a:endParaRPr lang="en-US" altLang="en-US">
              <a:latin typeface="Avenir Next LT Pro"/>
            </a:endParaRPr>
          </a:p>
          <a:p>
            <a:pPr marL="556895" lvl="1" indent="-213995">
              <a:spcAft>
                <a:spcPts val="500"/>
              </a:spcAft>
            </a:pPr>
            <a:r>
              <a:rPr lang="en-US" altLang="en-US">
                <a:latin typeface="Avenir Next LT Pro"/>
              </a:rPr>
              <a:t>Modifying fields will describe cadence in plain language</a:t>
            </a:r>
          </a:p>
        </p:txBody>
      </p:sp>
      <p:sp>
        <p:nvSpPr>
          <p:cNvPr id="4" name="Slide Number Placeholder 3"/>
          <p:cNvSpPr>
            <a:spLocks noGrp="1"/>
          </p:cNvSpPr>
          <p:nvPr>
            <p:ph type="sldNum" sz="quarter" idx="10"/>
          </p:nvPr>
        </p:nvSpPr>
        <p:spPr/>
        <p:txBody>
          <a:bodyPr/>
          <a:lstStyle/>
          <a:p>
            <a:fld id="{1C0AD5DD-2A14-9641-A057-2F254FFA7DED}" type="slidenum">
              <a:rPr lang="en-US" smtClean="0"/>
              <a:pPr/>
              <a:t>29</a:t>
            </a:fld>
            <a:endParaRPr lang="en-US"/>
          </a:p>
        </p:txBody>
      </p:sp>
      <p:pic>
        <p:nvPicPr>
          <p:cNvPr id="1026" name="Picture 2" descr="[video-to-gif output image]">
            <a:extLst>
              <a:ext uri="{FF2B5EF4-FFF2-40B4-BE49-F238E27FC236}">
                <a16:creationId xmlns:a16="http://schemas.microsoft.com/office/drawing/2014/main" id="{324F3D02-F904-40A4-460E-F019B0BB74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348" y="2947954"/>
            <a:ext cx="7319304" cy="10430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3C24C2-2601-9CBD-3517-AA2F81A2EB38}"/>
              </a:ext>
            </a:extLst>
          </p:cNvPr>
          <p:cNvSpPr/>
          <p:nvPr/>
        </p:nvSpPr>
        <p:spPr>
          <a:xfrm>
            <a:off x="8204597" y="2819996"/>
            <a:ext cx="92869" cy="1231403"/>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62042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3998912"/>
          </a:xfrm>
        </p:spPr>
        <p:txBody>
          <a:bodyPr/>
          <a:lstStyle/>
          <a:p>
            <a:r>
              <a:rPr lang="en-US" altLang="en-US" sz="1800"/>
              <a:t>Visit Crontab’s expression generator:</a:t>
            </a:r>
          </a:p>
          <a:p>
            <a:r>
              <a:rPr lang="en-US" altLang="en-US" sz="1600" b="1">
                <a:hlinkClick r:id="rId3"/>
              </a:rPr>
              <a:t>crontab.cronhub.io</a:t>
            </a:r>
            <a:endParaRPr lang="en-US" altLang="en-US" sz="1600"/>
          </a:p>
          <a:p>
            <a:endParaRPr lang="en-US" altLang="en-US" sz="1800" b="1"/>
          </a:p>
          <a:p>
            <a:r>
              <a:rPr lang="en-US" altLang="en-US" sz="1800" b="1"/>
              <a:t>What expression will execute a script every Tuesday &amp; Friday at 3:15 PM EST?</a:t>
            </a:r>
          </a:p>
          <a:p>
            <a:endParaRPr lang="en-US" altLang="en-US" sz="1800"/>
          </a:p>
          <a:p>
            <a:pPr marL="342900" indent="-342900">
              <a:spcAft>
                <a:spcPts val="500"/>
              </a:spcAft>
              <a:buFont typeface="+mj-lt"/>
              <a:buAutoNum type="alphaUcPeriod"/>
            </a:pPr>
            <a:r>
              <a:rPr lang="en-US" altLang="en-US" sz="1800"/>
              <a:t>15 03 * 2,5 *</a:t>
            </a:r>
          </a:p>
          <a:p>
            <a:pPr marL="342900" indent="-342900">
              <a:spcAft>
                <a:spcPts val="500"/>
              </a:spcAft>
              <a:buFont typeface="+mj-lt"/>
              <a:buAutoNum type="alphaUcPeriod"/>
            </a:pPr>
            <a:r>
              <a:rPr lang="en-US" altLang="en-US" sz="1800"/>
              <a:t>15 15 * * 2,5</a:t>
            </a:r>
          </a:p>
          <a:p>
            <a:pPr marL="342900" indent="-342900">
              <a:spcAft>
                <a:spcPts val="500"/>
              </a:spcAft>
              <a:buFont typeface="+mj-lt"/>
              <a:buAutoNum type="alphaUcPeriod"/>
            </a:pPr>
            <a:r>
              <a:rPr lang="en-US" altLang="en-US" sz="1800"/>
              <a:t>15 15 * * 2-5</a:t>
            </a:r>
          </a:p>
          <a:p>
            <a:pPr marL="342900" indent="-342900">
              <a:spcAft>
                <a:spcPts val="500"/>
              </a:spcAft>
              <a:buFont typeface="+mj-lt"/>
              <a:buAutoNum type="alphaUcPeriod"/>
            </a:pPr>
            <a:r>
              <a:rPr lang="en-US" altLang="en-US" sz="1800"/>
              <a:t>None of the above</a:t>
            </a:r>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30</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3281149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3998912"/>
          </a:xfrm>
        </p:spPr>
        <p:txBody>
          <a:bodyPr/>
          <a:lstStyle/>
          <a:p>
            <a:r>
              <a:rPr lang="en-US" altLang="en-US" sz="1800"/>
              <a:t>Visit Crontab’s expression generator:</a:t>
            </a:r>
          </a:p>
          <a:p>
            <a:r>
              <a:rPr lang="en-US" altLang="en-US" sz="1600" b="1">
                <a:hlinkClick r:id="rId3"/>
              </a:rPr>
              <a:t>crontab.cronhub.io</a:t>
            </a:r>
            <a:endParaRPr lang="en-US" altLang="en-US" sz="1600"/>
          </a:p>
          <a:p>
            <a:endParaRPr lang="en-US" altLang="en-US" sz="1800" b="1"/>
          </a:p>
          <a:p>
            <a:r>
              <a:rPr lang="en-US" altLang="en-US" sz="1800" b="1"/>
              <a:t>What expression will execute a script every Tuesday &amp; Friday at 3:15 PM EST?</a:t>
            </a:r>
          </a:p>
          <a:p>
            <a:endParaRPr lang="en-US" altLang="en-US" sz="1800"/>
          </a:p>
          <a:p>
            <a:pPr marL="342900" indent="-342900">
              <a:spcAft>
                <a:spcPts val="500"/>
              </a:spcAft>
              <a:buFont typeface="+mj-lt"/>
              <a:buAutoNum type="alphaUcPeriod"/>
            </a:pPr>
            <a:r>
              <a:rPr lang="en-US" altLang="en-US" sz="1800"/>
              <a:t>15 03 * 2,5 *</a:t>
            </a:r>
          </a:p>
          <a:p>
            <a:pPr marL="342900" indent="-342900">
              <a:spcAft>
                <a:spcPts val="500"/>
              </a:spcAft>
              <a:buFont typeface="+mj-lt"/>
              <a:buAutoNum type="alphaUcPeriod"/>
            </a:pPr>
            <a:r>
              <a:rPr lang="en-US" altLang="en-US" sz="1800" b="1"/>
              <a:t>15 15 * * 2,5</a:t>
            </a:r>
          </a:p>
          <a:p>
            <a:pPr marL="342900" indent="-342900">
              <a:spcAft>
                <a:spcPts val="500"/>
              </a:spcAft>
              <a:buFont typeface="+mj-lt"/>
              <a:buAutoNum type="alphaUcPeriod"/>
            </a:pPr>
            <a:r>
              <a:rPr lang="en-US" altLang="en-US" sz="1800"/>
              <a:t>15 15 * * 2-5</a:t>
            </a:r>
          </a:p>
          <a:p>
            <a:pPr marL="342900" indent="-342900">
              <a:spcAft>
                <a:spcPts val="500"/>
              </a:spcAft>
              <a:buFont typeface="+mj-lt"/>
              <a:buAutoNum type="alphaUcPeriod"/>
            </a:pPr>
            <a:r>
              <a:rPr lang="en-US" altLang="en-US" sz="1800"/>
              <a:t>None of the above</a:t>
            </a:r>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31</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1987531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a:ea typeface="Batang"/>
              </a:rPr>
              <a:t>Implementing cronR with Code</a:t>
            </a:r>
            <a:endParaRPr lang="en-US" b="0">
              <a:latin typeface="Avenir Next LT Pro Demi"/>
              <a:ea typeface="Batang"/>
            </a:endParaRPr>
          </a:p>
        </p:txBody>
      </p:sp>
      <p:sp>
        <p:nvSpPr>
          <p:cNvPr id="7" name="Content Placeholder 2"/>
          <p:cNvSpPr>
            <a:spLocks noGrp="1"/>
          </p:cNvSpPr>
          <p:nvPr>
            <p:ph idx="1"/>
          </p:nvPr>
        </p:nvSpPr>
        <p:spPr>
          <a:xfrm>
            <a:off x="4270724" y="1095375"/>
            <a:ext cx="4734857" cy="3677476"/>
          </a:xfrm>
        </p:spPr>
        <p:txBody>
          <a:bodyPr/>
          <a:lstStyle/>
          <a:p>
            <a:pPr>
              <a:spcAft>
                <a:spcPts val="2000"/>
              </a:spcAft>
            </a:pPr>
            <a:r>
              <a:rPr lang="en-US" altLang="en-US" sz="1800" b="1" err="1">
                <a:latin typeface="Avenir Next LT Pro"/>
              </a:rPr>
              <a:t>cronR</a:t>
            </a:r>
            <a:r>
              <a:rPr lang="en-US" altLang="en-US" sz="1800" b="1">
                <a:latin typeface="Avenir Next LT Pro"/>
              </a:rPr>
              <a:t> jobs may be created manually in consoles or scripts.</a:t>
            </a:r>
          </a:p>
          <a:p>
            <a:pPr marL="556895" lvl="1" indent="-213995">
              <a:spcAft>
                <a:spcPts val="1000"/>
              </a:spcAft>
            </a:pPr>
            <a:r>
              <a:rPr lang="en-US" altLang="en-US" sz="1800">
                <a:latin typeface="Avenir Next LT Pro"/>
              </a:rPr>
              <a:t>Function </a:t>
            </a:r>
            <a:r>
              <a:rPr lang="en-US" altLang="en-US" sz="1800" b="1" err="1">
                <a:latin typeface="Avenir Next LT Pro"/>
              </a:rPr>
              <a:t>cron_add</a:t>
            </a:r>
            <a:r>
              <a:rPr lang="en-US" altLang="en-US" sz="1800" b="1">
                <a:latin typeface="Avenir Next LT Pro"/>
              </a:rPr>
              <a:t>()</a:t>
            </a:r>
            <a:r>
              <a:rPr lang="en-US" altLang="en-US" sz="1800">
                <a:latin typeface="Avenir Next LT Pro"/>
              </a:rPr>
              <a:t> creates jobs</a:t>
            </a:r>
            <a:endParaRPr lang="en-US" altLang="en-US" sz="1600">
              <a:latin typeface="Avenir Next LT Pro"/>
            </a:endParaRPr>
          </a:p>
          <a:p>
            <a:pPr marL="556895" lvl="1" indent="-213995">
              <a:spcAft>
                <a:spcPts val="1000"/>
              </a:spcAft>
            </a:pPr>
            <a:r>
              <a:rPr lang="en-US" altLang="en-US" sz="1800">
                <a:latin typeface="Avenir Next LT Pro"/>
              </a:rPr>
              <a:t>Function </a:t>
            </a:r>
            <a:r>
              <a:rPr lang="en-US" altLang="en-US" sz="1800" b="1" err="1">
                <a:latin typeface="Avenir Next LT Pro"/>
              </a:rPr>
              <a:t>cron_script</a:t>
            </a:r>
            <a:r>
              <a:rPr lang="en-US" altLang="en-US" sz="1800" b="1">
                <a:latin typeface="Avenir Next LT Pro"/>
              </a:rPr>
              <a:t>()</a:t>
            </a:r>
            <a:r>
              <a:rPr lang="en-US" altLang="en-US" sz="1800">
                <a:latin typeface="Avenir Next LT Pro"/>
              </a:rPr>
              <a:t> accepts the script path in argument </a:t>
            </a:r>
            <a:r>
              <a:rPr lang="en-US" altLang="en-US" sz="1800" b="1">
                <a:latin typeface="Avenir Next LT Pro"/>
              </a:rPr>
              <a:t>command =</a:t>
            </a:r>
            <a:endParaRPr lang="en-US" altLang="en-US" sz="1800">
              <a:latin typeface="Avenir Next LT Pro"/>
            </a:endParaRPr>
          </a:p>
          <a:p>
            <a:pPr marL="556895" lvl="1" indent="-213995">
              <a:spcAft>
                <a:spcPts val="1000"/>
              </a:spcAft>
            </a:pPr>
            <a:r>
              <a:rPr lang="en-US" altLang="en-US" sz="1800">
                <a:latin typeface="Avenir Next LT Pro"/>
              </a:rPr>
              <a:t>Argument </a:t>
            </a:r>
            <a:r>
              <a:rPr lang="en-US" altLang="en-US" sz="1800" b="1">
                <a:latin typeface="Avenir Next LT Pro"/>
              </a:rPr>
              <a:t>frequency =</a:t>
            </a:r>
            <a:r>
              <a:rPr lang="en-US" altLang="en-US" sz="1800">
                <a:latin typeface="Avenir Next LT Pro"/>
              </a:rPr>
              <a:t> accepts Cron expressions but plain language parameters also exist (</a:t>
            </a:r>
            <a:r>
              <a:rPr lang="en-US" altLang="en-US" sz="1800" i="1">
                <a:latin typeface="Avenir Next LT Pro"/>
              </a:rPr>
              <a:t>see left</a:t>
            </a:r>
            <a:r>
              <a:rPr lang="en-US" altLang="en-US" sz="1800">
                <a:latin typeface="Avenir Next LT Pro"/>
              </a:rPr>
              <a:t>)</a:t>
            </a:r>
          </a:p>
          <a:p>
            <a:pPr marL="556895" lvl="1" indent="-213995">
              <a:spcAft>
                <a:spcPts val="1000"/>
              </a:spcAft>
            </a:pPr>
            <a:r>
              <a:rPr lang="en-US" altLang="en-US" sz="1800">
                <a:latin typeface="Avenir Next LT Pro"/>
              </a:rPr>
              <a:t>Argument </a:t>
            </a:r>
            <a:r>
              <a:rPr lang="en-US" altLang="en-US" sz="1800" b="1">
                <a:latin typeface="Avenir Next LT Pro"/>
              </a:rPr>
              <a:t>id = </a:t>
            </a:r>
            <a:r>
              <a:rPr lang="en-US" altLang="en-US" sz="1800">
                <a:latin typeface="Avenir Next LT Pro"/>
              </a:rPr>
              <a:t>names your new job</a:t>
            </a:r>
          </a:p>
        </p:txBody>
      </p:sp>
      <p:sp>
        <p:nvSpPr>
          <p:cNvPr id="4" name="Slide Number Placeholder 3"/>
          <p:cNvSpPr>
            <a:spLocks noGrp="1"/>
          </p:cNvSpPr>
          <p:nvPr>
            <p:ph type="sldNum" sz="quarter" idx="10"/>
          </p:nvPr>
        </p:nvSpPr>
        <p:spPr/>
        <p:txBody>
          <a:bodyPr/>
          <a:lstStyle/>
          <a:p>
            <a:fld id="{1C0AD5DD-2A14-9641-A057-2F254FFA7DED}" type="slidenum">
              <a:rPr lang="en-US" smtClean="0"/>
              <a:pPr/>
              <a:t>32</a:t>
            </a:fld>
            <a:endParaRPr lang="en-US"/>
          </a:p>
        </p:txBody>
      </p:sp>
      <p:pic>
        <p:nvPicPr>
          <p:cNvPr id="3" name="Picture 2">
            <a:extLst>
              <a:ext uri="{FF2B5EF4-FFF2-40B4-BE49-F238E27FC236}">
                <a16:creationId xmlns:a16="http://schemas.microsoft.com/office/drawing/2014/main" id="{0CBEC502-284C-CF13-9ADB-ABC70AB4F755}"/>
              </a:ext>
            </a:extLst>
          </p:cNvPr>
          <p:cNvPicPr>
            <a:picLocks noChangeAspect="1"/>
          </p:cNvPicPr>
          <p:nvPr/>
        </p:nvPicPr>
        <p:blipFill>
          <a:blip r:embed="rId3"/>
          <a:stretch>
            <a:fillRect/>
          </a:stretch>
        </p:blipFill>
        <p:spPr>
          <a:xfrm>
            <a:off x="300820" y="1248895"/>
            <a:ext cx="3838654" cy="1492561"/>
          </a:xfrm>
          <a:prstGeom prst="rect">
            <a:avLst/>
          </a:prstGeom>
        </p:spPr>
      </p:pic>
      <p:pic>
        <p:nvPicPr>
          <p:cNvPr id="1026" name="Picture 2" descr="[crop output image]">
            <a:extLst>
              <a:ext uri="{FF2B5EF4-FFF2-40B4-BE49-F238E27FC236}">
                <a16:creationId xmlns:a16="http://schemas.microsoft.com/office/drawing/2014/main" id="{676A7325-2C69-48B7-EB48-A09EE6FA6F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820" y="3028950"/>
            <a:ext cx="3969597" cy="1399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096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Implementing '</a:t>
            </a:r>
            <a:r>
              <a:rPr lang="en-US" altLang="en-US" b="0" err="1">
                <a:latin typeface="Avenir Next LT Pro Demi" panose="020B0704020202020204" pitchFamily="34" charset="0"/>
                <a:ea typeface="Batang" panose="02030600000101010101" pitchFamily="18" charset="-127"/>
              </a:rPr>
              <a:t>cronR</a:t>
            </a:r>
            <a:r>
              <a:rPr lang="en-US" altLang="en-US" b="0">
                <a:ea typeface="Batang" panose="02030600000101010101" pitchFamily="18" charset="-127"/>
              </a:rPr>
              <a:t>'</a:t>
            </a:r>
            <a:r>
              <a:rPr lang="en-US" altLang="en-US" b="0">
                <a:latin typeface="Avenir Next LT Pro Demi" panose="020B0704020202020204" pitchFamily="34" charset="0"/>
                <a:ea typeface="Batang" panose="02030600000101010101" pitchFamily="18" charset="-127"/>
              </a:rPr>
              <a:t> </a:t>
            </a:r>
            <a:r>
              <a:rPr lang="en-US" altLang="en-US" b="0">
                <a:ea typeface="Batang" panose="02030600000101010101" pitchFamily="18" charset="-127"/>
              </a:rPr>
              <a:t>with</a:t>
            </a:r>
            <a:r>
              <a:rPr lang="en-US" altLang="en-US" b="0">
                <a:latin typeface="Avenir Next LT Pro Demi" panose="020B0704020202020204" pitchFamily="34" charset="0"/>
                <a:ea typeface="Batang" panose="02030600000101010101" pitchFamily="18" charset="-127"/>
              </a:rPr>
              <a:t> RStudio</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572000" y="1091570"/>
            <a:ext cx="4031879" cy="3499248"/>
          </a:xfrm>
        </p:spPr>
        <p:txBody>
          <a:bodyPr anchor="ctr"/>
          <a:lstStyle/>
          <a:p>
            <a:pPr marL="457200" indent="-457200">
              <a:spcAft>
                <a:spcPts val="1500"/>
              </a:spcAft>
              <a:buFont typeface="+mj-lt"/>
              <a:buAutoNum type="arabicPeriod"/>
            </a:pPr>
            <a:r>
              <a:rPr lang="en-US" altLang="en-US">
                <a:latin typeface="Avenir Next LT Pro"/>
              </a:rPr>
              <a:t>Click </a:t>
            </a:r>
            <a:r>
              <a:rPr lang="en-US" altLang="en-US" b="1">
                <a:latin typeface="Avenir Next LT Pro"/>
              </a:rPr>
              <a:t>"</a:t>
            </a:r>
            <a:r>
              <a:rPr lang="en-US" altLang="en-US" b="1" err="1">
                <a:latin typeface="Avenir Next LT Pro"/>
              </a:rPr>
              <a:t>Addins</a:t>
            </a:r>
            <a:r>
              <a:rPr lang="en-US" altLang="en-US" b="1">
                <a:latin typeface="Avenir Next LT Pro"/>
              </a:rPr>
              <a:t>"</a:t>
            </a:r>
            <a:endParaRPr lang="en-US" altLang="en-US">
              <a:latin typeface="Avenir Next LT Pro"/>
            </a:endParaRPr>
          </a:p>
          <a:p>
            <a:pPr marL="457200" indent="-457200">
              <a:spcAft>
                <a:spcPts val="1500"/>
              </a:spcAft>
              <a:buFont typeface="+mj-lt"/>
              <a:buAutoNum type="arabicPeriod"/>
            </a:pPr>
            <a:r>
              <a:rPr lang="en-US" altLang="en-US">
                <a:latin typeface="Avenir Next LT Pro"/>
              </a:rPr>
              <a:t>Select </a:t>
            </a:r>
            <a:r>
              <a:rPr lang="en-US" altLang="en-US" b="1">
                <a:latin typeface="Avenir Next LT Pro"/>
              </a:rPr>
              <a:t>"Schedule R Scripts on Linux/Unix"</a:t>
            </a:r>
          </a:p>
          <a:p>
            <a:pPr marL="457200" indent="-457200">
              <a:spcAft>
                <a:spcPts val="1500"/>
              </a:spcAft>
              <a:buFont typeface="+mj-lt"/>
              <a:buAutoNum type="arabicPeriod"/>
            </a:pPr>
            <a:r>
              <a:rPr lang="en-US" altLang="en-US">
                <a:latin typeface="Avenir Next LT Pro"/>
              </a:rPr>
              <a:t>Select your parameters in the wizard and click </a:t>
            </a:r>
            <a:r>
              <a:rPr lang="en-US" altLang="en-US" b="1">
                <a:latin typeface="Avenir Next LT Pro"/>
              </a:rPr>
              <a:t>"Create Job" </a:t>
            </a:r>
            <a:endParaRPr lang="en-US" altLang="en-US"/>
          </a:p>
        </p:txBody>
      </p:sp>
      <p:sp>
        <p:nvSpPr>
          <p:cNvPr id="4" name="Slide Number Placeholder 3"/>
          <p:cNvSpPr>
            <a:spLocks noGrp="1"/>
          </p:cNvSpPr>
          <p:nvPr>
            <p:ph type="sldNum" sz="quarter" idx="10"/>
          </p:nvPr>
        </p:nvSpPr>
        <p:spPr/>
        <p:txBody>
          <a:bodyPr/>
          <a:lstStyle/>
          <a:p>
            <a:fld id="{1C0AD5DD-2A14-9641-A057-2F254FFA7DED}" type="slidenum">
              <a:rPr lang="en-US" smtClean="0"/>
              <a:pPr/>
              <a:t>33</a:t>
            </a:fld>
            <a:endParaRPr lang="en-US"/>
          </a:p>
        </p:txBody>
      </p:sp>
      <p:pic>
        <p:nvPicPr>
          <p:cNvPr id="2052" name="Picture 4" descr="[crop output image]">
            <a:extLst>
              <a:ext uri="{FF2B5EF4-FFF2-40B4-BE49-F238E27FC236}">
                <a16:creationId xmlns:a16="http://schemas.microsoft.com/office/drawing/2014/main" id="{50D01904-F4D5-DCBE-3589-91B793F09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180" y="1095375"/>
            <a:ext cx="3420714" cy="11599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rop output image]">
            <a:extLst>
              <a:ext uri="{FF2B5EF4-FFF2-40B4-BE49-F238E27FC236}">
                <a16:creationId xmlns:a16="http://schemas.microsoft.com/office/drawing/2014/main" id="{311B4E7F-F51D-5D3B-BCB2-01C01C271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180" y="2485529"/>
            <a:ext cx="3420714" cy="2300929"/>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751BE702-7241-9858-15BE-31B0C8EE60F8}"/>
              </a:ext>
            </a:extLst>
          </p:cNvPr>
          <p:cNvSpPr/>
          <p:nvPr/>
        </p:nvSpPr>
        <p:spPr>
          <a:xfrm>
            <a:off x="2346537" y="1155157"/>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1</a:t>
            </a:r>
          </a:p>
        </p:txBody>
      </p:sp>
      <p:sp>
        <p:nvSpPr>
          <p:cNvPr id="8" name="Oval 7">
            <a:extLst>
              <a:ext uri="{FF2B5EF4-FFF2-40B4-BE49-F238E27FC236}">
                <a16:creationId xmlns:a16="http://schemas.microsoft.com/office/drawing/2014/main" id="{C76A2EA1-853C-4EF6-3E80-00C130677D02}"/>
              </a:ext>
            </a:extLst>
          </p:cNvPr>
          <p:cNvSpPr/>
          <p:nvPr/>
        </p:nvSpPr>
        <p:spPr>
          <a:xfrm>
            <a:off x="3877477" y="1155157"/>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2</a:t>
            </a:r>
          </a:p>
        </p:txBody>
      </p:sp>
      <p:sp>
        <p:nvSpPr>
          <p:cNvPr id="9" name="Oval 8">
            <a:extLst>
              <a:ext uri="{FF2B5EF4-FFF2-40B4-BE49-F238E27FC236}">
                <a16:creationId xmlns:a16="http://schemas.microsoft.com/office/drawing/2014/main" id="{6AA6DDBB-FDA6-57E7-46AC-335D07EB2D37}"/>
              </a:ext>
            </a:extLst>
          </p:cNvPr>
          <p:cNvSpPr/>
          <p:nvPr/>
        </p:nvSpPr>
        <p:spPr>
          <a:xfrm>
            <a:off x="3882106" y="4257098"/>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3</a:t>
            </a:r>
          </a:p>
        </p:txBody>
      </p:sp>
    </p:spTree>
    <p:extLst>
      <p:ext uri="{BB962C8B-B14F-4D97-AF65-F5344CB8AC3E}">
        <p14:creationId xmlns:p14="http://schemas.microsoft.com/office/powerpoint/2010/main" val="73077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Managing Cron Jobs</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815136" y="1095375"/>
            <a:ext cx="4074164" cy="3499248"/>
          </a:xfrm>
        </p:spPr>
        <p:txBody>
          <a:bodyPr anchor="ctr"/>
          <a:lstStyle/>
          <a:p>
            <a:pPr>
              <a:spcAft>
                <a:spcPts val="1500"/>
              </a:spcAft>
            </a:pPr>
            <a:r>
              <a:rPr lang="en-US" altLang="en-US" sz="2000" b="1"/>
              <a:t>Job management functions:</a:t>
            </a:r>
          </a:p>
          <a:p>
            <a:pPr lvl="1">
              <a:spcAft>
                <a:spcPts val="500"/>
              </a:spcAft>
            </a:pPr>
            <a:r>
              <a:rPr lang="en-US" altLang="en-US" sz="1800" b="1" err="1"/>
              <a:t>cron_add</a:t>
            </a:r>
            <a:r>
              <a:rPr lang="en-US" altLang="en-US" sz="1800" b="1"/>
              <a:t>() </a:t>
            </a:r>
            <a:r>
              <a:rPr lang="en-US" altLang="en-US" sz="1800"/>
              <a:t>creates new jobs</a:t>
            </a:r>
          </a:p>
          <a:p>
            <a:pPr lvl="1">
              <a:spcAft>
                <a:spcPts val="500"/>
              </a:spcAft>
            </a:pPr>
            <a:r>
              <a:rPr lang="en-US" altLang="en-US" sz="1800" b="1" err="1"/>
              <a:t>cron_rm</a:t>
            </a:r>
            <a:r>
              <a:rPr lang="en-US" altLang="en-US" sz="1800" b="1"/>
              <a:t>() </a:t>
            </a:r>
            <a:r>
              <a:rPr lang="en-US" altLang="en-US" sz="1800"/>
              <a:t>removes existing jobs per argument </a:t>
            </a:r>
            <a:r>
              <a:rPr lang="en-US" altLang="en-US" sz="1800" b="1"/>
              <a:t>id =</a:t>
            </a:r>
            <a:endParaRPr lang="en-US" altLang="en-US" sz="1800"/>
          </a:p>
          <a:p>
            <a:pPr lvl="1">
              <a:spcAft>
                <a:spcPts val="1500"/>
              </a:spcAft>
            </a:pPr>
            <a:r>
              <a:rPr lang="en-US" altLang="en-US" sz="1800" b="1" err="1"/>
              <a:t>cron_ls</a:t>
            </a:r>
            <a:r>
              <a:rPr lang="en-US" altLang="en-US" sz="1800" b="1"/>
              <a:t>()</a:t>
            </a:r>
            <a:r>
              <a:rPr lang="en-US" altLang="en-US" sz="1800"/>
              <a:t> prints all existing jobs</a:t>
            </a:r>
            <a:endParaRPr lang="en-US" altLang="en-US" sz="2000" b="1"/>
          </a:p>
          <a:p>
            <a:pPr>
              <a:spcAft>
                <a:spcPts val="500"/>
              </a:spcAft>
            </a:pPr>
            <a:r>
              <a:rPr lang="en-US" altLang="en-US" sz="1600" b="1"/>
              <a:t>Note:</a:t>
            </a:r>
            <a:r>
              <a:rPr lang="en-US" altLang="en-US" sz="1600"/>
              <a:t> Adding and removing jobs requires verification with 'Y' or 'N'</a:t>
            </a:r>
            <a:endParaRPr lang="en-US" altLang="en-US" sz="1600" b="1"/>
          </a:p>
        </p:txBody>
      </p:sp>
      <p:sp>
        <p:nvSpPr>
          <p:cNvPr id="4" name="Slide Number Placeholder 3"/>
          <p:cNvSpPr>
            <a:spLocks noGrp="1"/>
          </p:cNvSpPr>
          <p:nvPr>
            <p:ph type="sldNum" sz="quarter" idx="10"/>
          </p:nvPr>
        </p:nvSpPr>
        <p:spPr/>
        <p:txBody>
          <a:bodyPr/>
          <a:lstStyle/>
          <a:p>
            <a:fld id="{1C0AD5DD-2A14-9641-A057-2F254FFA7DED}" type="slidenum">
              <a:rPr lang="en-US" smtClean="0"/>
              <a:pPr/>
              <a:t>34</a:t>
            </a:fld>
            <a:endParaRPr lang="en-US"/>
          </a:p>
        </p:txBody>
      </p:sp>
      <p:pic>
        <p:nvPicPr>
          <p:cNvPr id="3074" name="Picture 2" descr="[crop output image]">
            <a:extLst>
              <a:ext uri="{FF2B5EF4-FFF2-40B4-BE49-F238E27FC236}">
                <a16:creationId xmlns:a16="http://schemas.microsoft.com/office/drawing/2014/main" id="{DA5764D8-9E4F-920C-F441-517CE2FFB3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1363861"/>
            <a:ext cx="4229100" cy="2962275"/>
          </a:xfrm>
          <a:prstGeom prst="rect">
            <a:avLst/>
          </a:prstGeom>
          <a:noFill/>
        </p:spPr>
      </p:pic>
    </p:spTree>
    <p:extLst>
      <p:ext uri="{BB962C8B-B14F-4D97-AF65-F5344CB8AC3E}">
        <p14:creationId xmlns:p14="http://schemas.microsoft.com/office/powerpoint/2010/main" val="15583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774046"/>
          </a:xfrm>
        </p:spPr>
        <p:txBody>
          <a:bodyPr/>
          <a:lstStyle/>
          <a:p>
            <a:r>
              <a:rPr lang="en-US" altLang="en-US" sz="1800"/>
              <a:t>Observe the following '</a:t>
            </a:r>
            <a:r>
              <a:rPr lang="en-US" altLang="en-US" sz="1800" err="1"/>
              <a:t>cronR</a:t>
            </a:r>
            <a:r>
              <a:rPr lang="en-US" altLang="en-US" sz="1800"/>
              <a:t>' code. </a:t>
            </a:r>
            <a:r>
              <a:rPr lang="en-US" altLang="en-US" sz="1800" b="1"/>
              <a:t>What will result from running the following?</a:t>
            </a:r>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35</a:t>
            </a:fld>
            <a:endParaRPr lang="en-US" altLang="en-US" sz="800">
              <a:latin typeface="Avenir Next LT Pro" panose="020B0504020202020204" pitchFamily="34" charset="77"/>
            </a:endParaRPr>
          </a:p>
        </p:txBody>
      </p:sp>
      <p:pic>
        <p:nvPicPr>
          <p:cNvPr id="5" name="Picture 4">
            <a:extLst>
              <a:ext uri="{FF2B5EF4-FFF2-40B4-BE49-F238E27FC236}">
                <a16:creationId xmlns:a16="http://schemas.microsoft.com/office/drawing/2014/main" id="{F5B26730-E135-515F-F490-B82EA3752154}"/>
              </a:ext>
            </a:extLst>
          </p:cNvPr>
          <p:cNvPicPr>
            <a:picLocks noChangeAspect="1"/>
          </p:cNvPicPr>
          <p:nvPr/>
        </p:nvPicPr>
        <p:blipFill>
          <a:blip r:embed="rId3"/>
          <a:stretch>
            <a:fillRect/>
          </a:stretch>
        </p:blipFill>
        <p:spPr>
          <a:xfrm>
            <a:off x="4113924" y="1342710"/>
            <a:ext cx="3389477" cy="1314996"/>
          </a:xfrm>
          <a:prstGeom prst="rect">
            <a:avLst/>
          </a:prstGeom>
        </p:spPr>
      </p:pic>
      <p:sp>
        <p:nvSpPr>
          <p:cNvPr id="6" name="Content Placeholder 2">
            <a:extLst>
              <a:ext uri="{FF2B5EF4-FFF2-40B4-BE49-F238E27FC236}">
                <a16:creationId xmlns:a16="http://schemas.microsoft.com/office/drawing/2014/main" id="{071E7E7F-A666-3643-134B-42DAC64DADA6}"/>
              </a:ext>
            </a:extLst>
          </p:cNvPr>
          <p:cNvSpPr txBox="1">
            <a:spLocks noChangeArrowheads="1"/>
          </p:cNvSpPr>
          <p:nvPr/>
        </p:nvSpPr>
        <p:spPr bwMode="auto">
          <a:xfrm>
            <a:off x="3294062" y="2833054"/>
            <a:ext cx="5495805" cy="204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685800" indent="-342900"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500"/>
              </a:spcBef>
            </a:pPr>
            <a:endParaRPr lang="en-US" altLang="en-US" sz="1600"/>
          </a:p>
          <a:p>
            <a:pPr marL="342900" indent="-342900">
              <a:spcBef>
                <a:spcPts val="500"/>
              </a:spcBef>
              <a:spcAft>
                <a:spcPts val="500"/>
              </a:spcAft>
              <a:buFont typeface="+mj-lt"/>
              <a:buAutoNum type="alphaUcPeriod"/>
            </a:pPr>
            <a:r>
              <a:rPr lang="en-US" altLang="en-US" sz="1600"/>
              <a:t>'query_functions.r' will run every day at noon</a:t>
            </a:r>
          </a:p>
          <a:p>
            <a:pPr marL="342900" indent="-342900">
              <a:spcBef>
                <a:spcPts val="500"/>
              </a:spcBef>
              <a:spcAft>
                <a:spcPts val="500"/>
              </a:spcAft>
              <a:buFont typeface="+mj-lt"/>
              <a:buAutoNum type="alphaUcPeriod"/>
            </a:pPr>
            <a:r>
              <a:rPr lang="en-US" altLang="en-US" sz="1600"/>
              <a:t>'query_functions.r' will run every hour in December</a:t>
            </a:r>
          </a:p>
          <a:p>
            <a:pPr marL="342900" indent="-342900">
              <a:spcBef>
                <a:spcPts val="500"/>
              </a:spcBef>
              <a:spcAft>
                <a:spcPts val="500"/>
              </a:spcAft>
              <a:buFont typeface="+mj-lt"/>
              <a:buAutoNum type="alphaUcPeriod"/>
            </a:pPr>
            <a:r>
              <a:rPr lang="en-US" altLang="en-US" sz="1600"/>
              <a:t>"Concept Checking Job" will now print with '</a:t>
            </a:r>
            <a:r>
              <a:rPr lang="en-US" altLang="en-US" sz="1600" err="1"/>
              <a:t>cron_ls</a:t>
            </a:r>
            <a:r>
              <a:rPr lang="en-US" altLang="en-US" sz="1600"/>
              <a:t>()'</a:t>
            </a:r>
          </a:p>
          <a:p>
            <a:pPr marL="342900" indent="-342900">
              <a:spcBef>
                <a:spcPts val="500"/>
              </a:spcBef>
              <a:spcAft>
                <a:spcPts val="500"/>
              </a:spcAft>
              <a:buFont typeface="+mj-lt"/>
              <a:buAutoNum type="alphaUcPeriod"/>
            </a:pPr>
            <a:r>
              <a:rPr lang="en-US" altLang="en-US" sz="1600"/>
              <a:t>None of the above</a:t>
            </a:r>
          </a:p>
        </p:txBody>
      </p:sp>
    </p:spTree>
    <p:extLst>
      <p:ext uri="{BB962C8B-B14F-4D97-AF65-F5344CB8AC3E}">
        <p14:creationId xmlns:p14="http://schemas.microsoft.com/office/powerpoint/2010/main" val="1941458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4932362" cy="774046"/>
          </a:xfrm>
        </p:spPr>
        <p:txBody>
          <a:bodyPr/>
          <a:lstStyle/>
          <a:p>
            <a:r>
              <a:rPr lang="en-US" altLang="en-US" sz="1800"/>
              <a:t>Observe the following '</a:t>
            </a:r>
            <a:r>
              <a:rPr lang="en-US" altLang="en-US" sz="1800" err="1"/>
              <a:t>cronR</a:t>
            </a:r>
            <a:r>
              <a:rPr lang="en-US" altLang="en-US" sz="1800"/>
              <a:t>' code. </a:t>
            </a:r>
            <a:r>
              <a:rPr lang="en-US" altLang="en-US" sz="1800" b="1"/>
              <a:t>What will result from running the following?</a:t>
            </a:r>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36</a:t>
            </a:fld>
            <a:endParaRPr lang="en-US" altLang="en-US" sz="800">
              <a:latin typeface="Avenir Next LT Pro" panose="020B0504020202020204" pitchFamily="34" charset="77"/>
            </a:endParaRPr>
          </a:p>
        </p:txBody>
      </p:sp>
      <p:pic>
        <p:nvPicPr>
          <p:cNvPr id="5" name="Picture 4">
            <a:extLst>
              <a:ext uri="{FF2B5EF4-FFF2-40B4-BE49-F238E27FC236}">
                <a16:creationId xmlns:a16="http://schemas.microsoft.com/office/drawing/2014/main" id="{F5B26730-E135-515F-F490-B82EA3752154}"/>
              </a:ext>
            </a:extLst>
          </p:cNvPr>
          <p:cNvPicPr>
            <a:picLocks noChangeAspect="1"/>
          </p:cNvPicPr>
          <p:nvPr/>
        </p:nvPicPr>
        <p:blipFill>
          <a:blip r:embed="rId3"/>
          <a:stretch>
            <a:fillRect/>
          </a:stretch>
        </p:blipFill>
        <p:spPr>
          <a:xfrm>
            <a:off x="4113924" y="1342710"/>
            <a:ext cx="3389477" cy="1314996"/>
          </a:xfrm>
          <a:prstGeom prst="rect">
            <a:avLst/>
          </a:prstGeom>
        </p:spPr>
      </p:pic>
      <p:sp>
        <p:nvSpPr>
          <p:cNvPr id="6" name="Content Placeholder 2">
            <a:extLst>
              <a:ext uri="{FF2B5EF4-FFF2-40B4-BE49-F238E27FC236}">
                <a16:creationId xmlns:a16="http://schemas.microsoft.com/office/drawing/2014/main" id="{071E7E7F-A666-3643-134B-42DAC64DADA6}"/>
              </a:ext>
            </a:extLst>
          </p:cNvPr>
          <p:cNvSpPr txBox="1">
            <a:spLocks noChangeArrowheads="1"/>
          </p:cNvSpPr>
          <p:nvPr/>
        </p:nvSpPr>
        <p:spPr bwMode="auto">
          <a:xfrm>
            <a:off x="3294062" y="2833054"/>
            <a:ext cx="5495805" cy="204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685800" indent="-342900"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500"/>
              </a:spcBef>
            </a:pPr>
            <a:endParaRPr lang="en-US" altLang="en-US" sz="1600"/>
          </a:p>
          <a:p>
            <a:pPr marL="342900" indent="-342900">
              <a:spcBef>
                <a:spcPts val="500"/>
              </a:spcBef>
              <a:spcAft>
                <a:spcPts val="500"/>
              </a:spcAft>
              <a:buFont typeface="+mj-lt"/>
              <a:buAutoNum type="alphaUcPeriod"/>
            </a:pPr>
            <a:r>
              <a:rPr lang="en-US" altLang="en-US" sz="1600"/>
              <a:t>'query_functions.r' will run every day at noon</a:t>
            </a:r>
          </a:p>
          <a:p>
            <a:pPr marL="342900" indent="-342900">
              <a:spcBef>
                <a:spcPts val="500"/>
              </a:spcBef>
              <a:spcAft>
                <a:spcPts val="500"/>
              </a:spcAft>
              <a:buFont typeface="+mj-lt"/>
              <a:buAutoNum type="alphaUcPeriod"/>
            </a:pPr>
            <a:r>
              <a:rPr lang="en-US" altLang="en-US" sz="1600"/>
              <a:t>'query_functions.r' will run every hour in December</a:t>
            </a:r>
          </a:p>
          <a:p>
            <a:pPr marL="342900" indent="-342900">
              <a:spcBef>
                <a:spcPts val="500"/>
              </a:spcBef>
              <a:spcAft>
                <a:spcPts val="500"/>
              </a:spcAft>
              <a:buFont typeface="+mj-lt"/>
              <a:buAutoNum type="alphaUcPeriod"/>
            </a:pPr>
            <a:r>
              <a:rPr lang="en-US" altLang="en-US" sz="1600"/>
              <a:t>"Concept Checking Job" will now print with '</a:t>
            </a:r>
            <a:r>
              <a:rPr lang="en-US" altLang="en-US" sz="1600" err="1"/>
              <a:t>cron_ls</a:t>
            </a:r>
            <a:r>
              <a:rPr lang="en-US" altLang="en-US" sz="1600"/>
              <a:t>()'</a:t>
            </a:r>
          </a:p>
          <a:p>
            <a:pPr marL="342900" indent="-342900">
              <a:spcBef>
                <a:spcPts val="500"/>
              </a:spcBef>
              <a:spcAft>
                <a:spcPts val="500"/>
              </a:spcAft>
              <a:buFont typeface="+mj-lt"/>
              <a:buAutoNum type="alphaUcPeriod"/>
            </a:pPr>
            <a:r>
              <a:rPr lang="en-US" altLang="en-US" sz="1600" b="1"/>
              <a:t>None of the above</a:t>
            </a:r>
          </a:p>
        </p:txBody>
      </p:sp>
    </p:spTree>
    <p:extLst>
      <p:ext uri="{BB962C8B-B14F-4D97-AF65-F5344CB8AC3E}">
        <p14:creationId xmlns:p14="http://schemas.microsoft.com/office/powerpoint/2010/main" val="4154330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Q&amp;A Segment:</a:t>
            </a:r>
            <a:br>
              <a:rPr lang="en-US" altLang="en-US">
                <a:latin typeface="Avenir Next LT Pro Demi" panose="020B0704020202020204" pitchFamily="34" charset="0"/>
                <a:ea typeface="Avenir Next LT Pro Light"/>
                <a:cs typeface="Avenir Next LT Pro Light"/>
              </a:rPr>
            </a:br>
            <a:r>
              <a:rPr lang="en-US" altLang="en-US" sz="3000">
                <a:latin typeface="Avenir Next LT Pro Demi" panose="020B0704020202020204" pitchFamily="34" charset="0"/>
                <a:ea typeface="Avenir Next LT Pro Light"/>
                <a:cs typeface="Avenir Next LT Pro Light"/>
              </a:rPr>
              <a:t>Automating SCRIPTS with '</a:t>
            </a:r>
            <a:r>
              <a:rPr lang="en-US" altLang="en-US" sz="3000" err="1">
                <a:latin typeface="Avenir Next LT Pro Demi" panose="020B0704020202020204" pitchFamily="34" charset="0"/>
                <a:ea typeface="Avenir Next LT Pro Light"/>
                <a:cs typeface="Avenir Next LT Pro Light"/>
              </a:rPr>
              <a:t>cronr</a:t>
            </a:r>
            <a:r>
              <a:rPr lang="en-US" altLang="en-US" sz="3000">
                <a:ea typeface="Avenir Next LT Pro Light"/>
                <a:cs typeface="Avenir Next LT Pro Light"/>
              </a:rPr>
              <a:t>'</a:t>
            </a:r>
            <a:endParaRPr lang="en-US" altLang="en-US" sz="3000">
              <a:latin typeface="Avenir Next LT Pro Demi" panose="020B0704020202020204" pitchFamily="34" charset="0"/>
              <a:ea typeface="Avenir Next LT Pro Light"/>
              <a:cs typeface="Avenir Next LT Pro Light"/>
            </a:endParaRP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37</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610563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8001115" cy="673100"/>
          </a:xfrm>
        </p:spPr>
        <p:txBody>
          <a:bodyPr/>
          <a:lstStyle/>
          <a:p>
            <a:r>
              <a:rPr lang="en-US" altLang="en-US">
                <a:latin typeface="Avenir Next LT Pro Demi"/>
                <a:ea typeface="Avenir Next LT Pro Light"/>
                <a:cs typeface="Avenir Next LT Pro Light"/>
              </a:rPr>
              <a:t>Custom </a:t>
            </a:r>
            <a:r>
              <a:rPr lang="en-US" altLang="en-US" err="1">
                <a:latin typeface="Avenir Next LT Pro Demi"/>
                <a:ea typeface="Avenir Next LT Pro Light"/>
                <a:cs typeface="Avenir Next LT Pro Light"/>
              </a:rPr>
              <a:t>powerpoint</a:t>
            </a:r>
            <a:r>
              <a:rPr lang="en-US" altLang="en-US">
                <a:latin typeface="Avenir Next LT Pro Demi"/>
                <a:ea typeface="Avenir Next LT Pro Light"/>
                <a:cs typeface="Avenir Next LT Pro Light"/>
              </a:rPr>
              <a:t> slides</a:t>
            </a:r>
            <a:endParaRPr lang="en-US" altLang="en-US">
              <a:ea typeface="Avenir Next LT Pro Light"/>
              <a:cs typeface="Avenir Next LT Pro Light"/>
            </a:endParaRP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38</a:t>
            </a:fld>
            <a:endParaRPr lang="en-US" altLang="en-US" sz="800">
              <a:latin typeface="Avenir Next LT Pro" panose="020B0504020202020204" pitchFamily="34" charset="77"/>
            </a:endParaRPr>
          </a:p>
        </p:txBody>
      </p:sp>
      <p:sp>
        <p:nvSpPr>
          <p:cNvPr id="3" name="Title 1">
            <a:extLst>
              <a:ext uri="{FF2B5EF4-FFF2-40B4-BE49-F238E27FC236}">
                <a16:creationId xmlns:a16="http://schemas.microsoft.com/office/drawing/2014/main" id="{4857DCF4-BC9A-B13C-AF51-AAD05A9A65AD}"/>
              </a:ext>
            </a:extLst>
          </p:cNvPr>
          <p:cNvSpPr txBox="1">
            <a:spLocks noChangeArrowheads="1"/>
          </p:cNvSpPr>
          <p:nvPr/>
        </p:nvSpPr>
        <p:spPr bwMode="auto">
          <a:xfrm>
            <a:off x="462196" y="2194467"/>
            <a:ext cx="800111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342900" rtl="0" eaLnBrk="1" fontAlgn="base" hangingPunct="1">
              <a:spcBef>
                <a:spcPct val="0"/>
              </a:spcBef>
              <a:spcAft>
                <a:spcPct val="0"/>
              </a:spcAft>
              <a:defRPr sz="4000" b="1" i="0" kern="1200" cap="all" baseline="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a:lstStyle>
          <a:p>
            <a:r>
              <a:rPr lang="en-US" altLang="en-US" sz="2000" b="0">
                <a:latin typeface="AvenirNext LT Pro Regular"/>
                <a:ea typeface="Avenir Next LT Pro Light"/>
                <a:cs typeface="Avenir Next LT Pro Light"/>
              </a:rPr>
              <a:t>Automation training &amp; demos</a:t>
            </a:r>
          </a:p>
        </p:txBody>
      </p:sp>
    </p:spTree>
    <p:extLst>
      <p:ext uri="{BB962C8B-B14F-4D97-AF65-F5344CB8AC3E}">
        <p14:creationId xmlns:p14="http://schemas.microsoft.com/office/powerpoint/2010/main" val="3569585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Limitations to Knitting PowerPoint</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254867" y="1095375"/>
            <a:ext cx="4750714" cy="3499248"/>
          </a:xfrm>
        </p:spPr>
        <p:txBody>
          <a:bodyPr/>
          <a:lstStyle/>
          <a:p>
            <a:pPr>
              <a:spcAft>
                <a:spcPts val="1500"/>
              </a:spcAft>
            </a:pPr>
            <a:r>
              <a:rPr lang="en-US" altLang="en-US" b="1">
                <a:latin typeface="Avenir Next LT Pro"/>
              </a:rPr>
              <a:t>RStudio suffers from limitations to knittable output.</a:t>
            </a:r>
            <a:endParaRPr lang="en-US" altLang="en-US">
              <a:latin typeface="Avenir Next LT Pro"/>
            </a:endParaRPr>
          </a:p>
          <a:p>
            <a:pPr>
              <a:spcAft>
                <a:spcPts val="500"/>
              </a:spcAft>
            </a:pPr>
            <a:r>
              <a:rPr lang="en-US" altLang="en-US" sz="1600">
                <a:latin typeface="Avenir Next LT Pro"/>
              </a:rPr>
              <a:t>"Please note that images and tables will always be placed on new slides. The only elements that can coexist with an image or table on a slide are the slide header and image/table caption. </a:t>
            </a:r>
            <a:endParaRPr lang="en-US" altLang="en-US" sz="1600"/>
          </a:p>
          <a:p>
            <a:pPr>
              <a:spcAft>
                <a:spcPts val="1500"/>
              </a:spcAft>
            </a:pPr>
            <a:r>
              <a:rPr lang="en-US" altLang="en-US" sz="1600">
                <a:latin typeface="Avenir Next LT Pro"/>
              </a:rPr>
              <a:t>When you have a text paragraph and an image on the same slide, the image will be moved to a new slide automatically."</a:t>
            </a:r>
            <a:endParaRPr lang="en-US" altLang="en-US" sz="1600"/>
          </a:p>
          <a:p>
            <a:pPr algn="r">
              <a:spcAft>
                <a:spcPts val="500"/>
              </a:spcAft>
            </a:pPr>
            <a:r>
              <a:rPr lang="en-US" altLang="en-US" sz="1600" i="1">
                <a:latin typeface="Avenir Next LT Pro"/>
              </a:rPr>
              <a:t>—</a:t>
            </a:r>
            <a:r>
              <a:rPr lang="en-US" altLang="en-US" sz="1600" i="1">
                <a:latin typeface="Avenir Next LT Pro"/>
                <a:hlinkClick r:id="rId3"/>
              </a:rPr>
              <a:t>R Markdown: The Definitive Guide</a:t>
            </a:r>
            <a:endParaRPr lang="en-US" altLang="en-US" sz="1600" i="1">
              <a:latin typeface="Avenir Next LT Pro"/>
            </a:endParaRPr>
          </a:p>
          <a:p>
            <a:pPr>
              <a:spcAft>
                <a:spcPts val="500"/>
              </a:spcAft>
            </a:pPr>
            <a:endParaRPr lang="en-US" altLang="en-US"/>
          </a:p>
        </p:txBody>
      </p:sp>
      <p:sp>
        <p:nvSpPr>
          <p:cNvPr id="4" name="Slide Number Placeholder 3"/>
          <p:cNvSpPr>
            <a:spLocks noGrp="1"/>
          </p:cNvSpPr>
          <p:nvPr>
            <p:ph type="sldNum" sz="quarter" idx="10"/>
          </p:nvPr>
        </p:nvSpPr>
        <p:spPr/>
        <p:txBody>
          <a:bodyPr/>
          <a:lstStyle/>
          <a:p>
            <a:fld id="{1C0AD5DD-2A14-9641-A057-2F254FFA7DED}" type="slidenum">
              <a:rPr lang="en-US" smtClean="0"/>
              <a:pPr/>
              <a:t>39</a:t>
            </a:fld>
            <a:endParaRPr lang="en-US"/>
          </a:p>
        </p:txBody>
      </p:sp>
      <p:pic>
        <p:nvPicPr>
          <p:cNvPr id="3" name="Picture 2">
            <a:extLst>
              <a:ext uri="{FF2B5EF4-FFF2-40B4-BE49-F238E27FC236}">
                <a16:creationId xmlns:a16="http://schemas.microsoft.com/office/drawing/2014/main" id="{74ADB085-47D6-C782-5591-522F9D4F8F8B}"/>
              </a:ext>
            </a:extLst>
          </p:cNvPr>
          <p:cNvPicPr>
            <a:picLocks noChangeAspect="1"/>
          </p:cNvPicPr>
          <p:nvPr/>
        </p:nvPicPr>
        <p:blipFill>
          <a:blip r:embed="rId4"/>
          <a:stretch>
            <a:fillRect/>
          </a:stretch>
        </p:blipFill>
        <p:spPr>
          <a:xfrm>
            <a:off x="309430" y="1284389"/>
            <a:ext cx="3609861" cy="3208328"/>
          </a:xfrm>
          <a:prstGeom prst="rect">
            <a:avLst/>
          </a:prstGeom>
        </p:spPr>
      </p:pic>
    </p:spTree>
    <p:extLst>
      <p:ext uri="{BB962C8B-B14F-4D97-AF65-F5344CB8AC3E}">
        <p14:creationId xmlns:p14="http://schemas.microsoft.com/office/powerpoint/2010/main" val="1892638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a:ea typeface="Batang"/>
              </a:rPr>
              <a:t>Package officer for PowerPoint</a:t>
            </a:r>
            <a:endParaRPr lang="en-US" b="0">
              <a:latin typeface="Avenir Next LT Pro Demi"/>
              <a:ea typeface="Batang"/>
            </a:endParaRPr>
          </a:p>
        </p:txBody>
      </p:sp>
      <p:sp>
        <p:nvSpPr>
          <p:cNvPr id="7" name="Content Placeholder 2"/>
          <p:cNvSpPr>
            <a:spLocks noGrp="1"/>
          </p:cNvSpPr>
          <p:nvPr>
            <p:ph idx="1"/>
          </p:nvPr>
        </p:nvSpPr>
        <p:spPr>
          <a:xfrm>
            <a:off x="452439" y="1095375"/>
            <a:ext cx="8157722" cy="3499248"/>
          </a:xfrm>
        </p:spPr>
        <p:txBody>
          <a:bodyPr/>
          <a:lstStyle/>
          <a:p>
            <a:pPr>
              <a:spcAft>
                <a:spcPts val="500"/>
              </a:spcAft>
            </a:pPr>
            <a:r>
              <a:rPr lang="en-US" altLang="en-US" b="1">
                <a:latin typeface="Avenir Next LT Pro"/>
              </a:rPr>
              <a:t>Package officer manipulates MS Office products in R.</a:t>
            </a:r>
          </a:p>
          <a:p>
            <a:pPr marL="556895" lvl="1" indent="-213995">
              <a:spcAft>
                <a:spcPts val="500"/>
              </a:spcAft>
            </a:pPr>
            <a:r>
              <a:rPr lang="en-US" altLang="en-US">
                <a:latin typeface="Avenir Next LT Pro"/>
              </a:rPr>
              <a:t>Part of the larger </a:t>
            </a:r>
            <a:r>
              <a:rPr lang="en-US" altLang="en-US" err="1">
                <a:latin typeface="Avenir Next LT Pro"/>
              </a:rPr>
              <a:t>officeverse</a:t>
            </a:r>
            <a:r>
              <a:rPr lang="en-US" altLang="en-US">
                <a:latin typeface="Avenir Next LT Pro"/>
              </a:rPr>
              <a:t> package ecosystem</a:t>
            </a:r>
          </a:p>
          <a:p>
            <a:pPr marL="556895" lvl="1" indent="-213995">
              <a:spcAft>
                <a:spcPts val="1500"/>
              </a:spcAft>
            </a:pPr>
            <a:r>
              <a:rPr lang="en-US" altLang="en-US">
                <a:latin typeface="Avenir Next LT Pro"/>
              </a:rPr>
              <a:t>Far more customizable Word or PowerPoint output</a:t>
            </a:r>
          </a:p>
          <a:p>
            <a:pPr>
              <a:spcAft>
                <a:spcPts val="500"/>
              </a:spcAft>
            </a:pPr>
            <a:r>
              <a:rPr lang="en-US" altLang="en-US" b="1">
                <a:latin typeface="Avenir Next LT Pro"/>
              </a:rPr>
              <a:t>Typical officer PowerPoint workflow:</a:t>
            </a:r>
          </a:p>
          <a:p>
            <a:pPr marL="800100" lvl="1" indent="-457200">
              <a:spcAft>
                <a:spcPts val="500"/>
              </a:spcAft>
              <a:buFont typeface="+mj-lt"/>
              <a:buAutoNum type="arabicPeriod"/>
            </a:pPr>
            <a:r>
              <a:rPr lang="en-US" altLang="en-US">
                <a:latin typeface="Avenir Next LT Pro"/>
              </a:rPr>
              <a:t>Create a new PowerPoint template</a:t>
            </a:r>
          </a:p>
          <a:p>
            <a:pPr marL="800100" lvl="1" indent="-457200">
              <a:spcAft>
                <a:spcPts val="500"/>
              </a:spcAft>
              <a:buFont typeface="+mj-lt"/>
              <a:buAutoNum type="arabicPeriod"/>
            </a:pPr>
            <a:r>
              <a:rPr lang="en-US" altLang="en-US">
                <a:latin typeface="Avenir Next LT Pro"/>
              </a:rPr>
              <a:t>Designate </a:t>
            </a:r>
            <a:r>
              <a:rPr lang="en-US" altLang="en-US" b="1">
                <a:latin typeface="Avenir Next LT Pro"/>
              </a:rPr>
              <a:t>placeholders</a:t>
            </a:r>
            <a:r>
              <a:rPr lang="en-US" altLang="en-US">
                <a:latin typeface="Avenir Next LT Pro"/>
              </a:rPr>
              <a:t> for dynamic content</a:t>
            </a:r>
          </a:p>
          <a:p>
            <a:pPr marL="800100" lvl="1" indent="-457200">
              <a:spcAft>
                <a:spcPts val="500"/>
              </a:spcAft>
              <a:buFont typeface="+mj-lt"/>
              <a:buAutoNum type="arabicPeriod"/>
            </a:pPr>
            <a:r>
              <a:rPr lang="en-US" altLang="en-US">
                <a:latin typeface="Avenir Next LT Pro"/>
              </a:rPr>
              <a:t>Read template in R to populate placeholders and output deck</a:t>
            </a:r>
          </a:p>
          <a:p>
            <a:pPr>
              <a:spcAft>
                <a:spcPts val="500"/>
              </a:spcAft>
            </a:pPr>
            <a:endParaRPr lang="en-US" altLang="en-US" b="1"/>
          </a:p>
          <a:p>
            <a:pPr>
              <a:spcAft>
                <a:spcPts val="500"/>
              </a:spcAft>
            </a:pPr>
            <a:endParaRPr lang="en-US" altLang="en-US" b="1"/>
          </a:p>
          <a:p>
            <a:pPr>
              <a:spcAft>
                <a:spcPts val="500"/>
              </a:spcAft>
            </a:pPr>
            <a:endParaRPr lang="en-US" altLang="en-US"/>
          </a:p>
        </p:txBody>
      </p:sp>
      <p:sp>
        <p:nvSpPr>
          <p:cNvPr id="4" name="Slide Number Placeholder 3"/>
          <p:cNvSpPr>
            <a:spLocks noGrp="1"/>
          </p:cNvSpPr>
          <p:nvPr>
            <p:ph type="sldNum" sz="quarter" idx="10"/>
          </p:nvPr>
        </p:nvSpPr>
        <p:spPr/>
        <p:txBody>
          <a:bodyPr/>
          <a:lstStyle/>
          <a:p>
            <a:fld id="{1C0AD5DD-2A14-9641-A057-2F254FFA7DED}" type="slidenum">
              <a:rPr lang="en-US" smtClean="0"/>
              <a:pPr/>
              <a:t>40</a:t>
            </a:fld>
            <a:endParaRPr lang="en-US"/>
          </a:p>
        </p:txBody>
      </p:sp>
    </p:spTree>
    <p:extLst>
      <p:ext uri="{BB962C8B-B14F-4D97-AF65-F5344CB8AC3E}">
        <p14:creationId xmlns:p14="http://schemas.microsoft.com/office/powerpoint/2010/main" val="318322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Creating PowerPoint Templates</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578200" y="1095375"/>
            <a:ext cx="3969102" cy="3499248"/>
          </a:xfrm>
        </p:spPr>
        <p:txBody>
          <a:bodyPr anchor="ctr"/>
          <a:lstStyle/>
          <a:p>
            <a:pPr>
              <a:spcAft>
                <a:spcPts val="1500"/>
              </a:spcAft>
            </a:pPr>
            <a:r>
              <a:rPr lang="en-US" altLang="en-US" sz="2200" b="1">
                <a:latin typeface="Avenir Next LT Pro"/>
              </a:rPr>
              <a:t>In the "View" tab, select "Slide Master Layout." </a:t>
            </a:r>
            <a:endParaRPr lang="en-US" altLang="en-US" sz="2200"/>
          </a:p>
          <a:p>
            <a:pPr marL="800100" lvl="1" indent="-457200">
              <a:spcAft>
                <a:spcPts val="1000"/>
              </a:spcAft>
              <a:buFont typeface="+mj-lt"/>
              <a:buAutoNum type="arabicPeriod"/>
            </a:pPr>
            <a:r>
              <a:rPr lang="en-US" altLang="en-US">
                <a:latin typeface="Avenir Next LT Pro"/>
              </a:rPr>
              <a:t>In "Slide Master," select "Insert Placeholder," and choose a content type</a:t>
            </a:r>
          </a:p>
          <a:p>
            <a:pPr marL="800100" lvl="1" indent="-457200">
              <a:spcAft>
                <a:spcPts val="1000"/>
              </a:spcAft>
              <a:buFont typeface="+mj-lt"/>
              <a:buAutoNum type="arabicPeriod"/>
            </a:pPr>
            <a:r>
              <a:rPr lang="en-US" altLang="en-US">
                <a:latin typeface="Avenir Next LT Pro"/>
              </a:rPr>
              <a:t>Select a subordinate slide template and "Rename" to more easily identify it in R</a:t>
            </a:r>
          </a:p>
        </p:txBody>
      </p:sp>
      <p:sp>
        <p:nvSpPr>
          <p:cNvPr id="4" name="Slide Number Placeholder 3"/>
          <p:cNvSpPr>
            <a:spLocks noGrp="1"/>
          </p:cNvSpPr>
          <p:nvPr>
            <p:ph type="sldNum" sz="quarter" idx="10"/>
          </p:nvPr>
        </p:nvSpPr>
        <p:spPr/>
        <p:txBody>
          <a:bodyPr/>
          <a:lstStyle/>
          <a:p>
            <a:fld id="{1C0AD5DD-2A14-9641-A057-2F254FFA7DED}" type="slidenum">
              <a:rPr lang="en-US" smtClean="0"/>
              <a:pPr/>
              <a:t>41</a:t>
            </a:fld>
            <a:endParaRPr lang="en-US"/>
          </a:p>
        </p:txBody>
      </p:sp>
      <p:pic>
        <p:nvPicPr>
          <p:cNvPr id="5122" name="Picture 2" descr="[crop output image]">
            <a:extLst>
              <a:ext uri="{FF2B5EF4-FFF2-40B4-BE49-F238E27FC236}">
                <a16:creationId xmlns:a16="http://schemas.microsoft.com/office/drawing/2014/main" id="{FA1D8F1D-8C1E-0E82-8206-B3830DB1E3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410" y="1095375"/>
            <a:ext cx="3714199" cy="19062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C8B894A-6EC8-2D46-8663-20A4A8D9C9C2}"/>
              </a:ext>
            </a:extLst>
          </p:cNvPr>
          <p:cNvPicPr>
            <a:picLocks noChangeAspect="1"/>
          </p:cNvPicPr>
          <p:nvPr/>
        </p:nvPicPr>
        <p:blipFill>
          <a:blip r:embed="rId4"/>
          <a:stretch>
            <a:fillRect/>
          </a:stretch>
        </p:blipFill>
        <p:spPr>
          <a:xfrm>
            <a:off x="397410" y="3354066"/>
            <a:ext cx="3714199" cy="1025773"/>
          </a:xfrm>
          <a:prstGeom prst="rect">
            <a:avLst/>
          </a:prstGeom>
        </p:spPr>
      </p:pic>
      <p:sp>
        <p:nvSpPr>
          <p:cNvPr id="5" name="Oval 4">
            <a:extLst>
              <a:ext uri="{FF2B5EF4-FFF2-40B4-BE49-F238E27FC236}">
                <a16:creationId xmlns:a16="http://schemas.microsoft.com/office/drawing/2014/main" id="{A384896D-0056-97EF-7A76-E6D8B8E774C3}"/>
              </a:ext>
            </a:extLst>
          </p:cNvPr>
          <p:cNvSpPr/>
          <p:nvPr/>
        </p:nvSpPr>
        <p:spPr>
          <a:xfrm>
            <a:off x="151870" y="933331"/>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1</a:t>
            </a:r>
          </a:p>
        </p:txBody>
      </p:sp>
      <p:sp>
        <p:nvSpPr>
          <p:cNvPr id="8" name="Oval 7">
            <a:extLst>
              <a:ext uri="{FF2B5EF4-FFF2-40B4-BE49-F238E27FC236}">
                <a16:creationId xmlns:a16="http://schemas.microsoft.com/office/drawing/2014/main" id="{B4385018-B9D1-2A0C-00B6-B1197A50F50E}"/>
              </a:ext>
            </a:extLst>
          </p:cNvPr>
          <p:cNvSpPr/>
          <p:nvPr/>
        </p:nvSpPr>
        <p:spPr>
          <a:xfrm>
            <a:off x="151870" y="3194882"/>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2</a:t>
            </a:r>
          </a:p>
        </p:txBody>
      </p:sp>
    </p:spTree>
    <p:extLst>
      <p:ext uri="{BB962C8B-B14F-4D97-AF65-F5344CB8AC3E}">
        <p14:creationId xmlns:p14="http://schemas.microsoft.com/office/powerpoint/2010/main" val="1466533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a:ea typeface="Batang"/>
              </a:rPr>
              <a:t>Customizing Placeholders</a:t>
            </a:r>
            <a:endParaRPr lang="en-US" b="0">
              <a:latin typeface="Avenir Next LT Pro Demi"/>
              <a:ea typeface="Batang"/>
            </a:endParaRPr>
          </a:p>
        </p:txBody>
      </p:sp>
      <p:sp>
        <p:nvSpPr>
          <p:cNvPr id="7" name="Content Placeholder 2"/>
          <p:cNvSpPr>
            <a:spLocks noGrp="1"/>
          </p:cNvSpPr>
          <p:nvPr>
            <p:ph idx="1"/>
          </p:nvPr>
        </p:nvSpPr>
        <p:spPr>
          <a:xfrm>
            <a:off x="4516295" y="1095375"/>
            <a:ext cx="4370673" cy="3499248"/>
          </a:xfrm>
        </p:spPr>
        <p:txBody>
          <a:bodyPr/>
          <a:lstStyle/>
          <a:p>
            <a:pPr>
              <a:spcAft>
                <a:spcPts val="1500"/>
              </a:spcAft>
            </a:pPr>
            <a:r>
              <a:rPr lang="en-US" altLang="en-US" sz="2200" b="1">
                <a:latin typeface="Avenir Next LT Pro"/>
              </a:rPr>
              <a:t>Multiple placeholders can be created, renamed, or imbued with permanent formatting.</a:t>
            </a:r>
          </a:p>
          <a:p>
            <a:pPr marL="457200" indent="-457200">
              <a:spcAft>
                <a:spcPts val="500"/>
              </a:spcAft>
              <a:buFont typeface="+mj-lt"/>
              <a:buAutoNum type="arabicPeriod"/>
            </a:pPr>
            <a:r>
              <a:rPr lang="en-US" altLang="en-US" sz="2000">
                <a:latin typeface="Avenir Next LT Pro"/>
              </a:rPr>
              <a:t>Select "Editing," "Select," and "Selection Panes" to list and modify placeholders</a:t>
            </a:r>
          </a:p>
          <a:p>
            <a:pPr marL="457200" indent="-457200">
              <a:spcAft>
                <a:spcPts val="500"/>
              </a:spcAft>
              <a:buFont typeface="+mj-lt"/>
              <a:buAutoNum type="arabicPeriod"/>
            </a:pPr>
            <a:r>
              <a:rPr lang="en-US" altLang="en-US" sz="2000">
                <a:latin typeface="Avenir Next LT Pro"/>
              </a:rPr>
              <a:t>Create, rename, and format each placeholder</a:t>
            </a:r>
          </a:p>
        </p:txBody>
      </p:sp>
      <p:sp>
        <p:nvSpPr>
          <p:cNvPr id="4" name="Slide Number Placeholder 3"/>
          <p:cNvSpPr>
            <a:spLocks noGrp="1"/>
          </p:cNvSpPr>
          <p:nvPr>
            <p:ph type="sldNum" sz="quarter" idx="10"/>
          </p:nvPr>
        </p:nvSpPr>
        <p:spPr/>
        <p:txBody>
          <a:bodyPr/>
          <a:lstStyle/>
          <a:p>
            <a:fld id="{1C0AD5DD-2A14-9641-A057-2F254FFA7DED}" type="slidenum">
              <a:rPr lang="en-US" smtClean="0"/>
              <a:pPr/>
              <a:t>42</a:t>
            </a:fld>
            <a:endParaRPr lang="en-US"/>
          </a:p>
        </p:txBody>
      </p:sp>
      <p:pic>
        <p:nvPicPr>
          <p:cNvPr id="6148" name="Picture 4" descr="[crop output image]">
            <a:extLst>
              <a:ext uri="{FF2B5EF4-FFF2-40B4-BE49-F238E27FC236}">
                <a16:creationId xmlns:a16="http://schemas.microsoft.com/office/drawing/2014/main" id="{912B1281-1000-33CC-08AA-BBCEBC5A7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658" y="1211661"/>
            <a:ext cx="3886552" cy="1674363"/>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rop output image]">
            <a:extLst>
              <a:ext uri="{FF2B5EF4-FFF2-40B4-BE49-F238E27FC236}">
                <a16:creationId xmlns:a16="http://schemas.microsoft.com/office/drawing/2014/main" id="{7D4AFFDF-0408-414E-68BF-3047E2376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658" y="3298784"/>
            <a:ext cx="3888353" cy="99308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2877469-182C-8019-AB27-4D8BB0274ED1}"/>
              </a:ext>
            </a:extLst>
          </p:cNvPr>
          <p:cNvSpPr/>
          <p:nvPr/>
        </p:nvSpPr>
        <p:spPr>
          <a:xfrm>
            <a:off x="151870" y="1049617"/>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1</a:t>
            </a:r>
          </a:p>
        </p:txBody>
      </p:sp>
      <p:sp>
        <p:nvSpPr>
          <p:cNvPr id="5" name="Oval 4">
            <a:extLst>
              <a:ext uri="{FF2B5EF4-FFF2-40B4-BE49-F238E27FC236}">
                <a16:creationId xmlns:a16="http://schemas.microsoft.com/office/drawing/2014/main" id="{CA01A2B8-3F06-4F69-A6AC-8CE04B7EE1D9}"/>
              </a:ext>
            </a:extLst>
          </p:cNvPr>
          <p:cNvSpPr/>
          <p:nvPr/>
        </p:nvSpPr>
        <p:spPr>
          <a:xfrm>
            <a:off x="151870" y="3136740"/>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2</a:t>
            </a:r>
          </a:p>
        </p:txBody>
      </p:sp>
    </p:spTree>
    <p:extLst>
      <p:ext uri="{BB962C8B-B14F-4D97-AF65-F5344CB8AC3E}">
        <p14:creationId xmlns:p14="http://schemas.microsoft.com/office/powerpoint/2010/main" val="1284268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a:ea typeface="Batang"/>
              </a:rPr>
              <a:t>Example: MPX Discharge Diagnosis Codes</a:t>
            </a:r>
            <a:endParaRPr lang="en-US"/>
          </a:p>
        </p:txBody>
      </p:sp>
      <p:sp>
        <p:nvSpPr>
          <p:cNvPr id="4" name="Slide Number Placeholder 3"/>
          <p:cNvSpPr>
            <a:spLocks noGrp="1"/>
          </p:cNvSpPr>
          <p:nvPr>
            <p:ph type="sldNum" sz="quarter" idx="10"/>
          </p:nvPr>
        </p:nvSpPr>
        <p:spPr/>
        <p:txBody>
          <a:bodyPr/>
          <a:lstStyle/>
          <a:p>
            <a:fld id="{1C0AD5DD-2A14-9641-A057-2F254FFA7DED}" type="slidenum">
              <a:rPr lang="en-US" smtClean="0"/>
              <a:pPr/>
              <a:t>43</a:t>
            </a:fld>
            <a:endParaRPr lang="en-US"/>
          </a:p>
        </p:txBody>
      </p:sp>
      <p:pic>
        <p:nvPicPr>
          <p:cNvPr id="3" name="Picture 4">
            <a:extLst>
              <a:ext uri="{FF2B5EF4-FFF2-40B4-BE49-F238E27FC236}">
                <a16:creationId xmlns:a16="http://schemas.microsoft.com/office/drawing/2014/main" id="{743D996D-3945-CF2C-790F-9FF1F7F32057}"/>
              </a:ext>
            </a:extLst>
          </p:cNvPr>
          <p:cNvPicPr>
            <a:picLocks noChangeAspect="1"/>
          </p:cNvPicPr>
          <p:nvPr/>
        </p:nvPicPr>
        <p:blipFill rotWithShape="1">
          <a:blip r:embed="rId3"/>
          <a:srcRect l="14083" t="16658" r="9683" b="6370"/>
          <a:stretch/>
        </p:blipFill>
        <p:spPr>
          <a:xfrm>
            <a:off x="340263" y="1308074"/>
            <a:ext cx="5566473" cy="3165250"/>
          </a:xfrm>
          <a:prstGeom prst="rect">
            <a:avLst/>
          </a:prstGeom>
        </p:spPr>
      </p:pic>
      <p:sp>
        <p:nvSpPr>
          <p:cNvPr id="5" name="Content Placeholder 2">
            <a:extLst>
              <a:ext uri="{FF2B5EF4-FFF2-40B4-BE49-F238E27FC236}">
                <a16:creationId xmlns:a16="http://schemas.microsoft.com/office/drawing/2014/main" id="{661E7249-8C5E-D951-D6F0-A61229F946ED}"/>
              </a:ext>
            </a:extLst>
          </p:cNvPr>
          <p:cNvSpPr>
            <a:spLocks noGrp="1"/>
          </p:cNvSpPr>
          <p:nvPr>
            <p:ph idx="1"/>
          </p:nvPr>
        </p:nvSpPr>
        <p:spPr>
          <a:xfrm>
            <a:off x="6196087" y="1345406"/>
            <a:ext cx="2809494" cy="3222428"/>
          </a:xfrm>
        </p:spPr>
        <p:txBody>
          <a:bodyPr vert="horz" wrap="square" lIns="91440" tIns="45720" rIns="91440" bIns="45720" numCol="1" anchor="ctr" anchorCtr="0" compatLnSpc="1">
            <a:prstTxWarp prst="textNoShape">
              <a:avLst/>
            </a:prstTxWarp>
          </a:bodyPr>
          <a:lstStyle/>
          <a:p>
            <a:pPr>
              <a:spcAft>
                <a:spcPts val="1500"/>
              </a:spcAft>
            </a:pPr>
            <a:r>
              <a:rPr lang="en-US" altLang="en-US" sz="1600" b="1" dirty="0">
                <a:latin typeface="Avenir Next LT Pro"/>
              </a:rPr>
              <a:t>This template is used to visualize weekly ED visits with </a:t>
            </a:r>
            <a:r>
              <a:rPr lang="en-US" altLang="en-US" sz="1600" b="1" dirty="0" err="1">
                <a:latin typeface="Avenir Next LT Pro"/>
              </a:rPr>
              <a:t>Mpox</a:t>
            </a:r>
            <a:r>
              <a:rPr lang="en-US" altLang="en-US" sz="1600" b="1" dirty="0">
                <a:latin typeface="Avenir Next LT Pro"/>
              </a:rPr>
              <a:t> discharge diagnosis codes. Note the following elements. </a:t>
            </a:r>
          </a:p>
          <a:p>
            <a:pPr marL="457200" indent="-457200">
              <a:spcAft>
                <a:spcPts val="500"/>
              </a:spcAft>
              <a:buFont typeface="Calibri"/>
              <a:buAutoNum type="arabicPeriod"/>
            </a:pPr>
            <a:r>
              <a:rPr lang="en-US" altLang="en-US" sz="1600" dirty="0">
                <a:latin typeface="Avenir Next LT Pro"/>
              </a:rPr>
              <a:t>1 Master Template</a:t>
            </a:r>
          </a:p>
          <a:p>
            <a:pPr marL="457200" indent="-457200">
              <a:spcAft>
                <a:spcPts val="500"/>
              </a:spcAft>
              <a:buAutoNum type="arabicPeriod"/>
            </a:pPr>
            <a:r>
              <a:rPr lang="en-US" altLang="en-US" sz="1600" dirty="0">
                <a:latin typeface="Avenir Next LT Pro"/>
              </a:rPr>
              <a:t>1 Subordinate Template</a:t>
            </a:r>
          </a:p>
          <a:p>
            <a:pPr marL="457200" indent="-457200">
              <a:spcAft>
                <a:spcPts val="500"/>
              </a:spcAft>
              <a:buAutoNum type="arabicPeriod"/>
            </a:pPr>
            <a:r>
              <a:rPr lang="en-US" altLang="en-US" sz="1600" dirty="0">
                <a:latin typeface="Avenir Next LT Pro"/>
              </a:rPr>
              <a:t>1 Custom Background</a:t>
            </a:r>
          </a:p>
          <a:p>
            <a:pPr marL="457200" indent="-457200">
              <a:spcAft>
                <a:spcPts val="500"/>
              </a:spcAft>
              <a:buAutoNum type="arabicPeriod"/>
            </a:pPr>
            <a:r>
              <a:rPr lang="en-US" altLang="en-US" sz="1600" dirty="0">
                <a:latin typeface="Avenir Next LT Pro"/>
              </a:rPr>
              <a:t>5 Placeholders</a:t>
            </a:r>
          </a:p>
        </p:txBody>
      </p:sp>
    </p:spTree>
    <p:extLst>
      <p:ext uri="{BB962C8B-B14F-4D97-AF65-F5344CB8AC3E}">
        <p14:creationId xmlns:p14="http://schemas.microsoft.com/office/powerpoint/2010/main" val="35228087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Reading in PP Templates in R</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445454" y="1083126"/>
            <a:ext cx="4560434" cy="2977245"/>
          </a:xfrm>
        </p:spPr>
        <p:txBody>
          <a:bodyPr anchor="ctr"/>
          <a:lstStyle/>
          <a:p>
            <a:pPr marL="457200" indent="-457200">
              <a:spcAft>
                <a:spcPts val="1500"/>
              </a:spcAft>
              <a:buFont typeface="+mj-lt"/>
              <a:buAutoNum type="arabicPeriod"/>
            </a:pPr>
            <a:r>
              <a:rPr lang="en-US" altLang="en-US">
                <a:latin typeface="Avenir Next LT Pro"/>
              </a:rPr>
              <a:t>Load package officer; package dplyr is helpful</a:t>
            </a:r>
          </a:p>
          <a:p>
            <a:pPr marL="457200" indent="-457200">
              <a:spcAft>
                <a:spcPts val="500"/>
              </a:spcAft>
              <a:buFont typeface="+mj-lt"/>
              <a:buAutoNum type="arabicPeriod"/>
            </a:pPr>
            <a:r>
              <a:rPr lang="en-US" altLang="en-US">
                <a:latin typeface="Avenir Next LT Pro"/>
              </a:rPr>
              <a:t>Use function </a:t>
            </a:r>
            <a:r>
              <a:rPr lang="en-US" altLang="en-US" b="1" err="1">
                <a:latin typeface="Avenir Next LT Pro"/>
              </a:rPr>
              <a:t>read_pptx</a:t>
            </a:r>
            <a:r>
              <a:rPr lang="en-US" altLang="en-US" b="1">
                <a:latin typeface="Avenir Next LT Pro"/>
              </a:rPr>
              <a:t>()</a:t>
            </a:r>
            <a:r>
              <a:rPr lang="en-US" altLang="en-US">
                <a:latin typeface="Avenir Next LT Pro"/>
              </a:rPr>
              <a:t>;</a:t>
            </a:r>
            <a:br>
              <a:rPr lang="en-US" altLang="en-US"/>
            </a:br>
            <a:r>
              <a:rPr lang="en-US" altLang="en-US" b="1">
                <a:latin typeface="Avenir Next LT Pro"/>
              </a:rPr>
              <a:t>path = </a:t>
            </a:r>
            <a:r>
              <a:rPr lang="en-US" altLang="en-US">
                <a:latin typeface="Avenir Next LT Pro"/>
              </a:rPr>
              <a:t>accepts the .pptx file</a:t>
            </a:r>
          </a:p>
        </p:txBody>
      </p:sp>
      <p:sp>
        <p:nvSpPr>
          <p:cNvPr id="4" name="Slide Number Placeholder 3"/>
          <p:cNvSpPr>
            <a:spLocks noGrp="1"/>
          </p:cNvSpPr>
          <p:nvPr>
            <p:ph type="sldNum" sz="quarter" idx="10"/>
          </p:nvPr>
        </p:nvSpPr>
        <p:spPr/>
        <p:txBody>
          <a:bodyPr/>
          <a:lstStyle/>
          <a:p>
            <a:fld id="{1C0AD5DD-2A14-9641-A057-2F254FFA7DED}" type="slidenum">
              <a:rPr lang="en-US" smtClean="0"/>
              <a:pPr/>
              <a:t>44</a:t>
            </a:fld>
            <a:endParaRPr lang="en-US"/>
          </a:p>
        </p:txBody>
      </p:sp>
      <p:pic>
        <p:nvPicPr>
          <p:cNvPr id="8" name="Picture 7">
            <a:extLst>
              <a:ext uri="{FF2B5EF4-FFF2-40B4-BE49-F238E27FC236}">
                <a16:creationId xmlns:a16="http://schemas.microsoft.com/office/drawing/2014/main" id="{B931FF8C-A35F-6887-CCEB-45831B6F8160}"/>
              </a:ext>
            </a:extLst>
          </p:cNvPr>
          <p:cNvPicPr>
            <a:picLocks noChangeAspect="1"/>
          </p:cNvPicPr>
          <p:nvPr/>
        </p:nvPicPr>
        <p:blipFill>
          <a:blip r:embed="rId3"/>
          <a:stretch>
            <a:fillRect/>
          </a:stretch>
        </p:blipFill>
        <p:spPr>
          <a:xfrm>
            <a:off x="575755" y="1900461"/>
            <a:ext cx="3684399" cy="1342577"/>
          </a:xfrm>
          <a:prstGeom prst="rect">
            <a:avLst/>
          </a:prstGeom>
        </p:spPr>
      </p:pic>
      <p:sp>
        <p:nvSpPr>
          <p:cNvPr id="9" name="Oval 8">
            <a:extLst>
              <a:ext uri="{FF2B5EF4-FFF2-40B4-BE49-F238E27FC236}">
                <a16:creationId xmlns:a16="http://schemas.microsoft.com/office/drawing/2014/main" id="{0AC05DD2-19BC-1F75-FDC0-1B6D48A9B025}"/>
              </a:ext>
            </a:extLst>
          </p:cNvPr>
          <p:cNvSpPr/>
          <p:nvPr/>
        </p:nvSpPr>
        <p:spPr>
          <a:xfrm>
            <a:off x="381249" y="1660861"/>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1</a:t>
            </a:r>
          </a:p>
        </p:txBody>
      </p:sp>
      <p:sp>
        <p:nvSpPr>
          <p:cNvPr id="10" name="Oval 9">
            <a:extLst>
              <a:ext uri="{FF2B5EF4-FFF2-40B4-BE49-F238E27FC236}">
                <a16:creationId xmlns:a16="http://schemas.microsoft.com/office/drawing/2014/main" id="{9301E4E1-E405-DCF6-73B5-2030EF547F8F}"/>
              </a:ext>
            </a:extLst>
          </p:cNvPr>
          <p:cNvSpPr/>
          <p:nvPr/>
        </p:nvSpPr>
        <p:spPr>
          <a:xfrm>
            <a:off x="381249" y="2344912"/>
            <a:ext cx="349576" cy="32408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FFFFFF"/>
                </a:solidFill>
                <a:latin typeface="Avenir Next LT Pro" panose="020B0504020202020204" pitchFamily="34" charset="0"/>
              </a:rPr>
              <a:t>2</a:t>
            </a:r>
          </a:p>
        </p:txBody>
      </p:sp>
    </p:spTree>
    <p:extLst>
      <p:ext uri="{BB962C8B-B14F-4D97-AF65-F5344CB8AC3E}">
        <p14:creationId xmlns:p14="http://schemas.microsoft.com/office/powerpoint/2010/main" val="2853183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Populating Placeholder Content in R</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a:xfrm>
            <a:off x="4445454" y="998970"/>
            <a:ext cx="4560434" cy="3736544"/>
          </a:xfrm>
        </p:spPr>
        <p:txBody>
          <a:bodyPr anchor="ctr"/>
          <a:lstStyle/>
          <a:p>
            <a:pPr marL="457200" indent="-457200">
              <a:spcAft>
                <a:spcPts val="1000"/>
              </a:spcAft>
              <a:buFont typeface="+mj-lt"/>
              <a:buAutoNum type="arabicPeriod"/>
            </a:pPr>
            <a:r>
              <a:rPr lang="en-US" altLang="en-US" sz="1600"/>
              <a:t>Initialize template object</a:t>
            </a:r>
          </a:p>
          <a:p>
            <a:pPr marL="457200" indent="-457200">
              <a:spcAft>
                <a:spcPts val="1000"/>
              </a:spcAft>
              <a:buFont typeface="+mj-lt"/>
              <a:buAutoNum type="arabicPeriod"/>
            </a:pPr>
            <a:r>
              <a:rPr lang="en-US" altLang="en-US" sz="1600"/>
              <a:t>Remove first slide with function </a:t>
            </a:r>
            <a:r>
              <a:rPr lang="en-US" altLang="en-US" sz="1600" b="1" err="1"/>
              <a:t>remove_slide</a:t>
            </a:r>
            <a:r>
              <a:rPr lang="en-US" altLang="en-US" sz="1600" b="1"/>
              <a:t>()</a:t>
            </a:r>
            <a:r>
              <a:rPr lang="en-US" altLang="en-US" sz="1600"/>
              <a:t> and argument </a:t>
            </a:r>
            <a:r>
              <a:rPr lang="en-US" altLang="en-US" sz="1600" b="1"/>
              <a:t>index = 1</a:t>
            </a:r>
            <a:endParaRPr lang="en-US" altLang="en-US" sz="1600"/>
          </a:p>
          <a:p>
            <a:pPr marL="457200" indent="-457200">
              <a:spcAft>
                <a:spcPts val="1000"/>
              </a:spcAft>
              <a:buFont typeface="+mj-lt"/>
              <a:buAutoNum type="arabicPeriod"/>
            </a:pPr>
            <a:r>
              <a:rPr lang="en-US" altLang="en-US" sz="1600"/>
              <a:t>Initialize new slide with </a:t>
            </a:r>
            <a:r>
              <a:rPr lang="en-US" altLang="en-US" sz="1600" b="1" err="1"/>
              <a:t>add_slide</a:t>
            </a:r>
            <a:r>
              <a:rPr lang="en-US" altLang="en-US" sz="1600" b="1"/>
              <a:t>()</a:t>
            </a:r>
            <a:r>
              <a:rPr lang="en-US" altLang="en-US" sz="1600"/>
              <a:t> using </a:t>
            </a:r>
            <a:r>
              <a:rPr lang="en-US" altLang="en-US" sz="1600" b="1"/>
              <a:t>layout = </a:t>
            </a:r>
            <a:r>
              <a:rPr lang="en-US" altLang="en-US" sz="1600"/>
              <a:t>and </a:t>
            </a:r>
            <a:r>
              <a:rPr lang="en-US" altLang="en-US" sz="1600" b="1"/>
              <a:t>master =</a:t>
            </a:r>
            <a:r>
              <a:rPr lang="en-US" altLang="en-US" sz="1600"/>
              <a:t> template names</a:t>
            </a:r>
          </a:p>
          <a:p>
            <a:pPr marL="457200" indent="-457200">
              <a:spcAft>
                <a:spcPts val="1000"/>
              </a:spcAft>
              <a:buFont typeface="+mj-lt"/>
              <a:buAutoNum type="arabicPeriod"/>
            </a:pPr>
            <a:r>
              <a:rPr lang="en-US" altLang="en-US" sz="1600"/>
              <a:t>Populate placeholders with function </a:t>
            </a:r>
            <a:r>
              <a:rPr lang="en-US" altLang="en-US" sz="1600" b="1"/>
              <a:t>ph_with() </a:t>
            </a:r>
            <a:r>
              <a:rPr lang="en-US" altLang="en-US" sz="1600"/>
              <a:t>and </a:t>
            </a:r>
            <a:r>
              <a:rPr lang="en-US" altLang="en-US" sz="1600" b="1"/>
              <a:t>ph_location_label()</a:t>
            </a:r>
          </a:p>
          <a:p>
            <a:pPr marL="1014413" lvl="1" indent="-457200">
              <a:spcAft>
                <a:spcPts val="1000"/>
              </a:spcAft>
              <a:buFont typeface="+mj-lt"/>
              <a:buAutoNum type="arabicPeriod"/>
            </a:pPr>
            <a:r>
              <a:rPr lang="en-US" altLang="en-US" sz="1200" b="1"/>
              <a:t>ph_label = </a:t>
            </a:r>
            <a:r>
              <a:rPr lang="en-US" altLang="en-US" sz="1200"/>
              <a:t>accepts placeholder name</a:t>
            </a:r>
          </a:p>
          <a:p>
            <a:pPr marL="1014413" lvl="1" indent="-457200">
              <a:spcAft>
                <a:spcPts val="1000"/>
              </a:spcAft>
              <a:buFont typeface="+mj-lt"/>
              <a:buAutoNum type="arabicPeriod"/>
            </a:pPr>
            <a:r>
              <a:rPr lang="en-US" altLang="en-US" sz="1200" b="1"/>
              <a:t>value =</a:t>
            </a:r>
            <a:r>
              <a:rPr lang="en-US" altLang="en-US" sz="1200"/>
              <a:t> accepts placeholder content</a:t>
            </a:r>
          </a:p>
          <a:p>
            <a:pPr marL="1014413" lvl="1" indent="-457200">
              <a:spcAft>
                <a:spcPts val="1000"/>
              </a:spcAft>
              <a:buFont typeface="+mj-lt"/>
              <a:buAutoNum type="arabicPeriod"/>
            </a:pPr>
            <a:r>
              <a:rPr lang="en-US" altLang="en-US" sz="1200" b="1"/>
              <a:t>print() </a:t>
            </a:r>
            <a:r>
              <a:rPr lang="en-US" altLang="en-US" sz="1200"/>
              <a:t>will copy the slide(s) to your directory</a:t>
            </a:r>
          </a:p>
        </p:txBody>
      </p:sp>
      <p:sp>
        <p:nvSpPr>
          <p:cNvPr id="4" name="Slide Number Placeholder 3"/>
          <p:cNvSpPr>
            <a:spLocks noGrp="1"/>
          </p:cNvSpPr>
          <p:nvPr>
            <p:ph type="sldNum" sz="quarter" idx="10"/>
          </p:nvPr>
        </p:nvSpPr>
        <p:spPr/>
        <p:txBody>
          <a:bodyPr/>
          <a:lstStyle/>
          <a:p>
            <a:fld id="{1C0AD5DD-2A14-9641-A057-2F254FFA7DED}" type="slidenum">
              <a:rPr lang="en-US" smtClean="0"/>
              <a:pPr/>
              <a:t>45</a:t>
            </a:fld>
            <a:endParaRPr lang="en-US"/>
          </a:p>
        </p:txBody>
      </p:sp>
      <p:pic>
        <p:nvPicPr>
          <p:cNvPr id="11" name="Picture 10">
            <a:extLst>
              <a:ext uri="{FF2B5EF4-FFF2-40B4-BE49-F238E27FC236}">
                <a16:creationId xmlns:a16="http://schemas.microsoft.com/office/drawing/2014/main" id="{7A826CD4-B39B-2E98-956D-B170354F5EDA}"/>
              </a:ext>
            </a:extLst>
          </p:cNvPr>
          <p:cNvPicPr>
            <a:picLocks noChangeAspect="1"/>
          </p:cNvPicPr>
          <p:nvPr/>
        </p:nvPicPr>
        <p:blipFill>
          <a:blip r:embed="rId3"/>
          <a:stretch>
            <a:fillRect/>
          </a:stretch>
        </p:blipFill>
        <p:spPr>
          <a:xfrm>
            <a:off x="434104" y="2010938"/>
            <a:ext cx="3889476" cy="1524778"/>
          </a:xfrm>
          <a:prstGeom prst="rect">
            <a:avLst/>
          </a:prstGeom>
        </p:spPr>
      </p:pic>
      <p:sp>
        <p:nvSpPr>
          <p:cNvPr id="12" name="Oval 11">
            <a:extLst>
              <a:ext uri="{FF2B5EF4-FFF2-40B4-BE49-F238E27FC236}">
                <a16:creationId xmlns:a16="http://schemas.microsoft.com/office/drawing/2014/main" id="{AC54F537-7BD7-3A01-9AA4-A76595EFAFA5}"/>
              </a:ext>
            </a:extLst>
          </p:cNvPr>
          <p:cNvSpPr/>
          <p:nvPr/>
        </p:nvSpPr>
        <p:spPr>
          <a:xfrm>
            <a:off x="181476" y="2260007"/>
            <a:ext cx="191691" cy="18720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FFFFFF"/>
                </a:solidFill>
                <a:latin typeface="Avenir Next LT Pro" panose="020B0504020202020204" pitchFamily="34" charset="0"/>
              </a:rPr>
              <a:t>1</a:t>
            </a:r>
          </a:p>
        </p:txBody>
      </p:sp>
      <p:sp>
        <p:nvSpPr>
          <p:cNvPr id="13" name="Oval 12">
            <a:extLst>
              <a:ext uri="{FF2B5EF4-FFF2-40B4-BE49-F238E27FC236}">
                <a16:creationId xmlns:a16="http://schemas.microsoft.com/office/drawing/2014/main" id="{F3E7EAA8-4189-42F1-017F-6B7D606B889D}"/>
              </a:ext>
            </a:extLst>
          </p:cNvPr>
          <p:cNvSpPr/>
          <p:nvPr/>
        </p:nvSpPr>
        <p:spPr>
          <a:xfrm>
            <a:off x="181475" y="2542127"/>
            <a:ext cx="191691" cy="18720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FFFFFF"/>
                </a:solidFill>
                <a:latin typeface="Avenir Next LT Pro" panose="020B0504020202020204" pitchFamily="34" charset="0"/>
              </a:rPr>
              <a:t>2</a:t>
            </a:r>
          </a:p>
        </p:txBody>
      </p:sp>
      <p:sp>
        <p:nvSpPr>
          <p:cNvPr id="14" name="Oval 13">
            <a:extLst>
              <a:ext uri="{FF2B5EF4-FFF2-40B4-BE49-F238E27FC236}">
                <a16:creationId xmlns:a16="http://schemas.microsoft.com/office/drawing/2014/main" id="{22B3F136-B9C3-70D9-F40A-A983773AB4F2}"/>
              </a:ext>
            </a:extLst>
          </p:cNvPr>
          <p:cNvSpPr/>
          <p:nvPr/>
        </p:nvSpPr>
        <p:spPr>
          <a:xfrm>
            <a:off x="181474" y="2824247"/>
            <a:ext cx="191691" cy="18720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FFFFFF"/>
                </a:solidFill>
                <a:latin typeface="Avenir Next LT Pro" panose="020B0504020202020204" pitchFamily="34" charset="0"/>
              </a:rPr>
              <a:t>3</a:t>
            </a:r>
          </a:p>
        </p:txBody>
      </p:sp>
      <p:sp>
        <p:nvSpPr>
          <p:cNvPr id="15" name="Oval 14">
            <a:extLst>
              <a:ext uri="{FF2B5EF4-FFF2-40B4-BE49-F238E27FC236}">
                <a16:creationId xmlns:a16="http://schemas.microsoft.com/office/drawing/2014/main" id="{FE204BFD-93B8-EA63-FB0C-73A5D1CF87A7}"/>
              </a:ext>
            </a:extLst>
          </p:cNvPr>
          <p:cNvSpPr/>
          <p:nvPr/>
        </p:nvSpPr>
        <p:spPr>
          <a:xfrm>
            <a:off x="180593" y="3225068"/>
            <a:ext cx="191691" cy="187201"/>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b="1">
                <a:solidFill>
                  <a:srgbClr val="FFFFFF"/>
                </a:solidFill>
                <a:latin typeface="Avenir Next LT Pro" panose="020B0504020202020204" pitchFamily="34" charset="0"/>
              </a:rPr>
              <a:t>4</a:t>
            </a:r>
          </a:p>
        </p:txBody>
      </p:sp>
    </p:spTree>
    <p:extLst>
      <p:ext uri="{BB962C8B-B14F-4D97-AF65-F5344CB8AC3E}">
        <p14:creationId xmlns:p14="http://schemas.microsoft.com/office/powerpoint/2010/main" val="7099646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5157530" cy="728497"/>
          </a:xfrm>
        </p:spPr>
        <p:txBody>
          <a:bodyPr/>
          <a:lstStyle/>
          <a:p>
            <a:r>
              <a:rPr lang="en-US" altLang="en-US" sz="1800"/>
              <a:t>Observe the following R code. </a:t>
            </a:r>
            <a:r>
              <a:rPr lang="en-US" altLang="en-US" sz="1800" b="1"/>
              <a:t>If executed, what will result as .pptx slide deck output?</a:t>
            </a:r>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46</a:t>
            </a:fld>
            <a:endParaRPr lang="en-US" altLang="en-US" sz="800">
              <a:latin typeface="Avenir Next LT Pro" panose="020B0504020202020204" pitchFamily="34" charset="77"/>
            </a:endParaRPr>
          </a:p>
        </p:txBody>
      </p:sp>
      <p:sp>
        <p:nvSpPr>
          <p:cNvPr id="2" name="Content Placeholder 2">
            <a:extLst>
              <a:ext uri="{FF2B5EF4-FFF2-40B4-BE49-F238E27FC236}">
                <a16:creationId xmlns:a16="http://schemas.microsoft.com/office/drawing/2014/main" id="{CE916984-A05F-48B4-7AFC-FB6A93EB3F44}"/>
              </a:ext>
            </a:extLst>
          </p:cNvPr>
          <p:cNvSpPr txBox="1">
            <a:spLocks noChangeArrowheads="1"/>
          </p:cNvSpPr>
          <p:nvPr/>
        </p:nvSpPr>
        <p:spPr bwMode="auto">
          <a:xfrm>
            <a:off x="3294063" y="3046975"/>
            <a:ext cx="5437664" cy="164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685800" indent="-342900"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2900" indent="-342900">
              <a:spcAft>
                <a:spcPts val="500"/>
              </a:spcAft>
              <a:buFont typeface="+mj-lt"/>
              <a:buAutoNum type="alphaUcPeriod"/>
            </a:pPr>
            <a:r>
              <a:rPr lang="en-US" altLang="en-US" sz="1600">
                <a:latin typeface="Avenir Next LT Pro"/>
              </a:rPr>
              <a:t>Only the placeholder named '</a:t>
            </a:r>
            <a:r>
              <a:rPr lang="en-US" altLang="en-US" sz="1600" err="1">
                <a:latin typeface="Avenir Next LT Pro"/>
              </a:rPr>
              <a:t>my_label</a:t>
            </a:r>
            <a:r>
              <a:rPr lang="en-US" altLang="en-US" sz="1600">
                <a:latin typeface="Avenir Next LT Pro"/>
              </a:rPr>
              <a:t>' will appear</a:t>
            </a:r>
          </a:p>
          <a:p>
            <a:pPr marL="342900" indent="-342900">
              <a:spcAft>
                <a:spcPts val="500"/>
              </a:spcAft>
              <a:buFont typeface="+mj-lt"/>
              <a:buAutoNum type="alphaUcPeriod"/>
            </a:pPr>
            <a:r>
              <a:rPr lang="en-US" altLang="en-US" sz="1600">
                <a:latin typeface="Avenir Next LT Pro"/>
              </a:rPr>
              <a:t>All formatting in theme "CCQ Template" will remain</a:t>
            </a:r>
          </a:p>
          <a:p>
            <a:pPr marL="342900" indent="-342900">
              <a:spcAft>
                <a:spcPts val="500"/>
              </a:spcAft>
              <a:buFont typeface="+mj-lt"/>
              <a:buAutoNum type="alphaUcPeriod"/>
            </a:pPr>
            <a:r>
              <a:rPr lang="en-US" altLang="en-US" sz="1600">
                <a:latin typeface="Avenir Next LT Pro"/>
              </a:rPr>
              <a:t>Updated placeholder will depict object '</a:t>
            </a:r>
            <a:r>
              <a:rPr lang="en-US" altLang="en-US" sz="1600" err="1">
                <a:latin typeface="Avenir Next LT Pro"/>
              </a:rPr>
              <a:t>my_visual</a:t>
            </a:r>
            <a:r>
              <a:rPr lang="en-US" altLang="en-US" sz="1600">
                <a:latin typeface="Avenir Next LT Pro"/>
              </a:rPr>
              <a:t>'</a:t>
            </a:r>
          </a:p>
          <a:p>
            <a:pPr marL="342900" indent="-342900">
              <a:spcAft>
                <a:spcPts val="500"/>
              </a:spcAft>
              <a:buFont typeface="+mj-lt"/>
              <a:buAutoNum type="alphaUcPeriod"/>
            </a:pPr>
            <a:r>
              <a:rPr lang="en-US" altLang="en-US" sz="1600">
                <a:latin typeface="Avenir Next LT Pro"/>
              </a:rPr>
              <a:t>All the above</a:t>
            </a:r>
          </a:p>
        </p:txBody>
      </p:sp>
      <p:pic>
        <p:nvPicPr>
          <p:cNvPr id="4" name="Picture 3">
            <a:extLst>
              <a:ext uri="{FF2B5EF4-FFF2-40B4-BE49-F238E27FC236}">
                <a16:creationId xmlns:a16="http://schemas.microsoft.com/office/drawing/2014/main" id="{E8C20532-B95B-DA4F-19AC-E720BA089F18}"/>
              </a:ext>
            </a:extLst>
          </p:cNvPr>
          <p:cNvPicPr>
            <a:picLocks noChangeAspect="1"/>
          </p:cNvPicPr>
          <p:nvPr/>
        </p:nvPicPr>
        <p:blipFill>
          <a:blip r:embed="rId3"/>
          <a:stretch>
            <a:fillRect/>
          </a:stretch>
        </p:blipFill>
        <p:spPr>
          <a:xfrm>
            <a:off x="3572874" y="1403814"/>
            <a:ext cx="4270881" cy="1296457"/>
          </a:xfrm>
          <a:prstGeom prst="rect">
            <a:avLst/>
          </a:prstGeom>
        </p:spPr>
      </p:pic>
    </p:spTree>
    <p:extLst>
      <p:ext uri="{BB962C8B-B14F-4D97-AF65-F5344CB8AC3E}">
        <p14:creationId xmlns:p14="http://schemas.microsoft.com/office/powerpoint/2010/main" val="2619965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85B95C4F-E993-E540-8E9B-B4CAA16CE3AE}"/>
              </a:ext>
            </a:extLst>
          </p:cNvPr>
          <p:cNvSpPr>
            <a:spLocks noGrp="1" noChangeArrowheads="1"/>
          </p:cNvSpPr>
          <p:nvPr>
            <p:ph type="title"/>
          </p:nvPr>
        </p:nvSpPr>
        <p:spPr>
          <a:xfrm>
            <a:off x="147638" y="0"/>
            <a:ext cx="2925762" cy="5143500"/>
          </a:xfrm>
        </p:spPr>
        <p:txBody>
          <a:bodyPr/>
          <a:lstStyle/>
          <a:p>
            <a:r>
              <a:rPr lang="en-US" altLang="en-US">
                <a:latin typeface="Avenir Next LT Pro Demi" panose="020B0704020202020204" pitchFamily="34" charset="0"/>
              </a:rPr>
              <a:t>Concept</a:t>
            </a:r>
            <a:br>
              <a:rPr lang="en-US" altLang="en-US">
                <a:latin typeface="Avenir Next LT Pro Demi" panose="020B0704020202020204" pitchFamily="34" charset="0"/>
              </a:rPr>
            </a:br>
            <a:r>
              <a:rPr lang="en-US" altLang="en-US">
                <a:latin typeface="Avenir Next LT Pro Demi" panose="020B0704020202020204" pitchFamily="34" charset="0"/>
              </a:rPr>
              <a:t>Checking</a:t>
            </a:r>
          </a:p>
        </p:txBody>
      </p:sp>
      <p:sp>
        <p:nvSpPr>
          <p:cNvPr id="25602" name="Content Placeholder 2">
            <a:extLst>
              <a:ext uri="{FF2B5EF4-FFF2-40B4-BE49-F238E27FC236}">
                <a16:creationId xmlns:a16="http://schemas.microsoft.com/office/drawing/2014/main" id="{364518AF-1DF6-A146-9848-23AF46882691}"/>
              </a:ext>
            </a:extLst>
          </p:cNvPr>
          <p:cNvSpPr>
            <a:spLocks noGrp="1" noChangeArrowheads="1"/>
          </p:cNvSpPr>
          <p:nvPr>
            <p:ph idx="1"/>
          </p:nvPr>
        </p:nvSpPr>
        <p:spPr>
          <a:xfrm>
            <a:off x="3294063" y="328613"/>
            <a:ext cx="5157530" cy="728497"/>
          </a:xfrm>
        </p:spPr>
        <p:txBody>
          <a:bodyPr/>
          <a:lstStyle/>
          <a:p>
            <a:r>
              <a:rPr lang="en-US" altLang="en-US" sz="1800"/>
              <a:t>Observe the following R code. </a:t>
            </a:r>
            <a:r>
              <a:rPr lang="en-US" altLang="en-US" sz="1800" b="1"/>
              <a:t>If executed, what will result as .pptx slide deck output?</a:t>
            </a:r>
          </a:p>
        </p:txBody>
      </p:sp>
      <p:sp>
        <p:nvSpPr>
          <p:cNvPr id="25603" name="Slide Number Placeholder 3">
            <a:extLst>
              <a:ext uri="{FF2B5EF4-FFF2-40B4-BE49-F238E27FC236}">
                <a16:creationId xmlns:a16="http://schemas.microsoft.com/office/drawing/2014/main" id="{47EC5A3A-2896-8E4B-A355-6EA392403BA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1E7236C7-C450-B54A-9838-4E292C265C52}" type="slidenum">
              <a:rPr lang="en-US" altLang="en-US" sz="800">
                <a:latin typeface="Avenir Next LT Pro" panose="020B0504020202020204" pitchFamily="34" charset="77"/>
              </a:rPr>
              <a:pPr fontAlgn="base">
                <a:spcBef>
                  <a:spcPct val="0"/>
                </a:spcBef>
                <a:spcAft>
                  <a:spcPct val="0"/>
                </a:spcAft>
              </a:pPr>
              <a:t>47</a:t>
            </a:fld>
            <a:endParaRPr lang="en-US" altLang="en-US" sz="800">
              <a:latin typeface="Avenir Next LT Pro" panose="020B0504020202020204" pitchFamily="34" charset="77"/>
            </a:endParaRPr>
          </a:p>
        </p:txBody>
      </p:sp>
      <p:sp>
        <p:nvSpPr>
          <p:cNvPr id="2" name="Content Placeholder 2">
            <a:extLst>
              <a:ext uri="{FF2B5EF4-FFF2-40B4-BE49-F238E27FC236}">
                <a16:creationId xmlns:a16="http://schemas.microsoft.com/office/drawing/2014/main" id="{CE916984-A05F-48B4-7AFC-FB6A93EB3F44}"/>
              </a:ext>
            </a:extLst>
          </p:cNvPr>
          <p:cNvSpPr txBox="1">
            <a:spLocks noChangeArrowheads="1"/>
          </p:cNvSpPr>
          <p:nvPr/>
        </p:nvSpPr>
        <p:spPr bwMode="auto">
          <a:xfrm>
            <a:off x="3294063" y="3046975"/>
            <a:ext cx="5437664" cy="164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342900" rtl="0" eaLnBrk="1" fontAlgn="base" hangingPunct="1">
              <a:spcBef>
                <a:spcPct val="20000"/>
              </a:spcBef>
              <a:spcAft>
                <a:spcPct val="0"/>
              </a:spcAft>
              <a:buFont typeface="Arial" panose="020B0604020202020204" pitchFamily="34" charset="0"/>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685800" indent="-342900" algn="l" defTabSz="342900" rtl="0" eaLnBrk="1" fontAlgn="base" hangingPunct="1">
              <a:spcBef>
                <a:spcPct val="20000"/>
              </a:spcBef>
              <a:spcAft>
                <a:spcPct val="0"/>
              </a:spcAft>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2900" indent="-342900">
              <a:spcAft>
                <a:spcPts val="500"/>
              </a:spcAft>
              <a:buFont typeface="+mj-lt"/>
              <a:buAutoNum type="alphaUcPeriod"/>
            </a:pPr>
            <a:r>
              <a:rPr lang="en-US" altLang="en-US" sz="1600">
                <a:latin typeface="Avenir Next LT Pro"/>
              </a:rPr>
              <a:t>Only the placeholder named '</a:t>
            </a:r>
            <a:r>
              <a:rPr lang="en-US" altLang="en-US" sz="1600" err="1">
                <a:latin typeface="Avenir Next LT Pro"/>
              </a:rPr>
              <a:t>my_label</a:t>
            </a:r>
            <a:r>
              <a:rPr lang="en-US" altLang="en-US" sz="1600">
                <a:latin typeface="Avenir Next LT Pro"/>
              </a:rPr>
              <a:t>' will appear</a:t>
            </a:r>
          </a:p>
          <a:p>
            <a:pPr marL="342900" indent="-342900">
              <a:spcAft>
                <a:spcPts val="500"/>
              </a:spcAft>
              <a:buFont typeface="+mj-lt"/>
              <a:buAutoNum type="alphaUcPeriod"/>
            </a:pPr>
            <a:r>
              <a:rPr lang="en-US" altLang="en-US" sz="1600">
                <a:latin typeface="Avenir Next LT Pro"/>
              </a:rPr>
              <a:t>All formatting in theme "CCQ Template" will remain</a:t>
            </a:r>
          </a:p>
          <a:p>
            <a:pPr marL="342900" indent="-342900">
              <a:spcAft>
                <a:spcPts val="500"/>
              </a:spcAft>
              <a:buFont typeface="+mj-lt"/>
              <a:buAutoNum type="alphaUcPeriod"/>
            </a:pPr>
            <a:r>
              <a:rPr lang="en-US" altLang="en-US" sz="1600">
                <a:latin typeface="Avenir Next LT Pro"/>
              </a:rPr>
              <a:t>Updated placeholder will depict object 'my_visual'</a:t>
            </a:r>
          </a:p>
          <a:p>
            <a:pPr marL="342900" indent="-342900">
              <a:spcAft>
                <a:spcPts val="500"/>
              </a:spcAft>
              <a:buFont typeface="+mj-lt"/>
              <a:buAutoNum type="alphaUcPeriod"/>
            </a:pPr>
            <a:r>
              <a:rPr lang="en-US" altLang="en-US" sz="1600" b="1">
                <a:latin typeface="Avenir Next LT Pro"/>
              </a:rPr>
              <a:t>All the above</a:t>
            </a:r>
          </a:p>
        </p:txBody>
      </p:sp>
      <p:pic>
        <p:nvPicPr>
          <p:cNvPr id="4" name="Picture 3">
            <a:extLst>
              <a:ext uri="{FF2B5EF4-FFF2-40B4-BE49-F238E27FC236}">
                <a16:creationId xmlns:a16="http://schemas.microsoft.com/office/drawing/2014/main" id="{E8C20532-B95B-DA4F-19AC-E720BA089F18}"/>
              </a:ext>
            </a:extLst>
          </p:cNvPr>
          <p:cNvPicPr>
            <a:picLocks noChangeAspect="1"/>
          </p:cNvPicPr>
          <p:nvPr/>
        </p:nvPicPr>
        <p:blipFill>
          <a:blip r:embed="rId3"/>
          <a:stretch>
            <a:fillRect/>
          </a:stretch>
        </p:blipFill>
        <p:spPr>
          <a:xfrm>
            <a:off x="3572874" y="1403814"/>
            <a:ext cx="4270881" cy="1296457"/>
          </a:xfrm>
          <a:prstGeom prst="rect">
            <a:avLst/>
          </a:prstGeom>
        </p:spPr>
      </p:pic>
    </p:spTree>
    <p:extLst>
      <p:ext uri="{BB962C8B-B14F-4D97-AF65-F5344CB8AC3E}">
        <p14:creationId xmlns:p14="http://schemas.microsoft.com/office/powerpoint/2010/main" val="36444141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Q&amp;A Segment:</a:t>
            </a:r>
            <a:br>
              <a:rPr lang="en-US" altLang="en-US">
                <a:latin typeface="Avenir Next LT Pro Demi" panose="020B0704020202020204" pitchFamily="34" charset="0"/>
                <a:ea typeface="Avenir Next LT Pro Light"/>
                <a:cs typeface="Avenir Next LT Pro Light"/>
              </a:rPr>
            </a:br>
            <a:r>
              <a:rPr lang="en-US" altLang="en-US" sz="3000">
                <a:latin typeface="Avenir Next LT Pro Demi" panose="020B0704020202020204" pitchFamily="34" charset="0"/>
                <a:ea typeface="Avenir Next LT Pro Light"/>
                <a:cs typeface="Avenir Next LT Pro Light"/>
              </a:rPr>
              <a:t>Automating Slide Decks</a:t>
            </a: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48</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1189663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04BD5E65-25AF-984E-90B4-1215F9ED55D9}"/>
              </a:ext>
            </a:extLst>
          </p:cNvPr>
          <p:cNvSpPr>
            <a:spLocks noGrp="1" noChangeArrowheads="1"/>
          </p:cNvSpPr>
          <p:nvPr>
            <p:ph type="title"/>
          </p:nvPr>
        </p:nvSpPr>
        <p:spPr>
          <a:xfrm>
            <a:off x="414338" y="2571750"/>
            <a:ext cx="7624762" cy="673100"/>
          </a:xfrm>
        </p:spPr>
        <p:txBody>
          <a:bodyPr/>
          <a:lstStyle/>
          <a:p>
            <a:r>
              <a:rPr lang="en-US" altLang="en-US">
                <a:latin typeface="Avenir Next LT Pro Demi" panose="020B0704020202020204" pitchFamily="34" charset="0"/>
                <a:ea typeface="Avenir Next LT Pro Light"/>
                <a:cs typeface="Avenir Next LT Pro Light"/>
              </a:rPr>
              <a:t>SUMMARY</a:t>
            </a:r>
          </a:p>
        </p:txBody>
      </p:sp>
      <p:sp>
        <p:nvSpPr>
          <p:cNvPr id="33794" name="Slide Number Placeholder 2">
            <a:extLst>
              <a:ext uri="{FF2B5EF4-FFF2-40B4-BE49-F238E27FC236}">
                <a16:creationId xmlns:a16="http://schemas.microsoft.com/office/drawing/2014/main" id="{6BEA97C6-200B-A04A-A5AD-DCBB4D2AA0C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fontAlgn="base">
              <a:spcBef>
                <a:spcPct val="0"/>
              </a:spcBef>
              <a:spcAft>
                <a:spcPct val="0"/>
              </a:spcAft>
            </a:pPr>
            <a:fld id="{B3C5F78D-74C4-9D4D-862D-2C110C0FBBFC}" type="slidenum">
              <a:rPr lang="en-US" altLang="en-US" sz="800">
                <a:latin typeface="Avenir Next LT Pro" panose="020B0504020202020204" pitchFamily="34" charset="77"/>
              </a:rPr>
              <a:pPr fontAlgn="base">
                <a:spcBef>
                  <a:spcPct val="0"/>
                </a:spcBef>
                <a:spcAft>
                  <a:spcPct val="0"/>
                </a:spcAft>
              </a:pPr>
              <a:t>49</a:t>
            </a:fld>
            <a:endParaRPr lang="en-US" altLang="en-US" sz="800">
              <a:latin typeface="Avenir Next LT Pro" panose="020B0504020202020204" pitchFamily="34" charset="77"/>
            </a:endParaRPr>
          </a:p>
        </p:txBody>
      </p:sp>
    </p:spTree>
    <p:extLst>
      <p:ext uri="{BB962C8B-B14F-4D97-AF65-F5344CB8AC3E}">
        <p14:creationId xmlns:p14="http://schemas.microsoft.com/office/powerpoint/2010/main" val="4292788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panose="020B0704020202020204" pitchFamily="34" charset="0"/>
                <a:ea typeface="Batang" panose="02030600000101010101" pitchFamily="18" charset="-127"/>
              </a:rPr>
              <a:t>Reporting &amp; Distribution in R: Summary</a:t>
            </a:r>
            <a:endParaRPr lang="en-US" b="0">
              <a:latin typeface="Avenir Next LT Pro Demi" panose="020B0704020202020204" pitchFamily="34" charset="0"/>
              <a:ea typeface="Batang" panose="02030600000101010101" pitchFamily="18" charset="-127"/>
            </a:endParaRPr>
          </a:p>
        </p:txBody>
      </p:sp>
      <p:sp>
        <p:nvSpPr>
          <p:cNvPr id="7" name="Content Placeholder 2"/>
          <p:cNvSpPr>
            <a:spLocks noGrp="1"/>
          </p:cNvSpPr>
          <p:nvPr>
            <p:ph idx="1"/>
          </p:nvPr>
        </p:nvSpPr>
        <p:spPr/>
        <p:txBody>
          <a:bodyPr/>
          <a:lstStyle/>
          <a:p>
            <a:r>
              <a:rPr lang="en-US" altLang="en-US" b="1">
                <a:latin typeface="Avenir Next LT Pro"/>
              </a:rPr>
              <a:t>Today, we learned:</a:t>
            </a:r>
          </a:p>
          <a:p>
            <a:pPr marL="556895" lvl="1" indent="-213995"/>
            <a:r>
              <a:rPr lang="en-US" altLang="en-US">
                <a:latin typeface="Avenir Next LT Pro"/>
              </a:rPr>
              <a:t>Current NSSP applications using automation</a:t>
            </a:r>
          </a:p>
          <a:p>
            <a:pPr marL="556895" lvl="1" indent="-213995"/>
            <a:r>
              <a:rPr lang="en-US" altLang="en-US">
                <a:latin typeface="Avenir Next LT Pro"/>
              </a:rPr>
              <a:t>Methods to distribute custom emails and attachments</a:t>
            </a:r>
          </a:p>
          <a:p>
            <a:pPr marL="556895" lvl="1" indent="-213995"/>
            <a:r>
              <a:rPr lang="en-US" altLang="en-US">
                <a:latin typeface="Avenir Next LT Pro"/>
              </a:rPr>
              <a:t>How to schedule Cron jobs using expressions and </a:t>
            </a:r>
            <a:r>
              <a:rPr lang="en-US" altLang="en-US" err="1">
                <a:latin typeface="Avenir Next LT Pro"/>
              </a:rPr>
              <a:t>cronR</a:t>
            </a:r>
          </a:p>
          <a:p>
            <a:pPr marL="556895" lvl="1" indent="-213995">
              <a:spcAft>
                <a:spcPts val="1000"/>
              </a:spcAft>
            </a:pPr>
            <a:r>
              <a:rPr lang="en-US" altLang="en-US">
                <a:latin typeface="Avenir Next LT Pro"/>
              </a:rPr>
              <a:t>How to automate PowerPoint slides with dynamic content</a:t>
            </a:r>
          </a:p>
          <a:p>
            <a:r>
              <a:rPr lang="en-US" altLang="en-US" b="1">
                <a:latin typeface="Avenir Next LT Pro"/>
              </a:rPr>
              <a:t>Remember:</a:t>
            </a:r>
          </a:p>
          <a:p>
            <a:pPr marL="556895" lvl="1" indent="-213995"/>
            <a:r>
              <a:rPr lang="en-US" altLang="en-US">
                <a:latin typeface="Avenir Next LT Pro"/>
              </a:rPr>
              <a:t>PowerPoint is just one example of the power of automation</a:t>
            </a:r>
          </a:p>
          <a:p>
            <a:pPr marL="556895" lvl="1" indent="-213995"/>
            <a:r>
              <a:rPr lang="en-US" altLang="en-US">
                <a:latin typeface="Avenir Next LT Pro"/>
              </a:rPr>
              <a:t>Visit "Resources" slide to continue mastering these techniques</a:t>
            </a:r>
          </a:p>
          <a:p>
            <a:pPr marL="556895" lvl="1" indent="-213995"/>
            <a:endParaRPr lang="en-US" altLang="en-US"/>
          </a:p>
        </p:txBody>
      </p:sp>
      <p:sp>
        <p:nvSpPr>
          <p:cNvPr id="4" name="Slide Number Placeholder 3"/>
          <p:cNvSpPr>
            <a:spLocks noGrp="1"/>
          </p:cNvSpPr>
          <p:nvPr>
            <p:ph type="sldNum" sz="quarter" idx="10"/>
          </p:nvPr>
        </p:nvSpPr>
        <p:spPr/>
        <p:txBody>
          <a:bodyPr/>
          <a:lstStyle/>
          <a:p>
            <a:fld id="{1C0AD5DD-2A14-9641-A057-2F254FFA7DED}" type="slidenum">
              <a:rPr lang="en-US" smtClean="0"/>
              <a:pPr/>
              <a:t>50</a:t>
            </a:fld>
            <a:endParaRPr lang="en-US"/>
          </a:p>
        </p:txBody>
      </p:sp>
    </p:spTree>
    <p:extLst>
      <p:ext uri="{BB962C8B-B14F-4D97-AF65-F5344CB8AC3E}">
        <p14:creationId xmlns:p14="http://schemas.microsoft.com/office/powerpoint/2010/main" val="2831302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b="0">
                <a:latin typeface="Avenir Next LT Pro Demi"/>
                <a:ea typeface="Batang"/>
              </a:rPr>
              <a:t>Resources</a:t>
            </a:r>
            <a:endParaRPr lang="en-US" b="0">
              <a:latin typeface="Avenir Next LT Pro Demi"/>
              <a:ea typeface="Batang"/>
            </a:endParaRPr>
          </a:p>
        </p:txBody>
      </p:sp>
      <p:sp>
        <p:nvSpPr>
          <p:cNvPr id="7" name="Content Placeholder 2"/>
          <p:cNvSpPr>
            <a:spLocks noGrp="1"/>
          </p:cNvSpPr>
          <p:nvPr>
            <p:ph idx="1"/>
          </p:nvPr>
        </p:nvSpPr>
        <p:spPr>
          <a:xfrm>
            <a:off x="452438" y="1024998"/>
            <a:ext cx="8553143" cy="3499248"/>
          </a:xfrm>
        </p:spPr>
        <p:txBody>
          <a:bodyPr/>
          <a:lstStyle/>
          <a:p>
            <a:pPr>
              <a:spcAft>
                <a:spcPts val="500"/>
              </a:spcAft>
            </a:pPr>
            <a:r>
              <a:rPr lang="en-US" altLang="en-US" sz="1800" b="1">
                <a:latin typeface="Avenir Next LT Pro"/>
              </a:rPr>
              <a:t>Package '</a:t>
            </a:r>
            <a:r>
              <a:rPr lang="en-US" altLang="en-US" sz="1800" b="1" err="1">
                <a:latin typeface="Avenir Next LT Pro"/>
              </a:rPr>
              <a:t>mailR</a:t>
            </a:r>
            <a:r>
              <a:rPr lang="en-US" altLang="en-US" sz="1800" b="1">
                <a:latin typeface="Avenir Next LT Pro"/>
              </a:rPr>
              <a:t>’</a:t>
            </a:r>
            <a:endParaRPr lang="en-US" sz="1800"/>
          </a:p>
          <a:p>
            <a:pPr marL="556895" lvl="1" indent="-213995">
              <a:spcAft>
                <a:spcPts val="500"/>
              </a:spcAft>
            </a:pPr>
            <a:r>
              <a:rPr lang="en-US" altLang="en-US" sz="1600">
                <a:latin typeface="Avenir Next LT Pro"/>
                <a:hlinkClick r:id="rId3"/>
              </a:rPr>
              <a:t>GitHub: ‘mailR’ Repository</a:t>
            </a:r>
            <a:endParaRPr lang="en-US" altLang="en-US" sz="1600">
              <a:latin typeface="Avenir Next LT Pro"/>
            </a:endParaRPr>
          </a:p>
          <a:p>
            <a:pPr>
              <a:spcAft>
                <a:spcPts val="500"/>
              </a:spcAft>
            </a:pPr>
            <a:r>
              <a:rPr lang="en-US" altLang="en-US" sz="1800" b="1">
                <a:latin typeface="Avenir Next LT Pro"/>
              </a:rPr>
              <a:t>Package '</a:t>
            </a:r>
            <a:r>
              <a:rPr lang="en-US" altLang="en-US" sz="1800" b="1" err="1">
                <a:latin typeface="Avenir Next LT Pro"/>
              </a:rPr>
              <a:t>cronR</a:t>
            </a:r>
            <a:r>
              <a:rPr lang="en-US" altLang="en-US" sz="1800" b="1">
                <a:latin typeface="Avenir Next LT Pro"/>
              </a:rPr>
              <a:t>'</a:t>
            </a:r>
          </a:p>
          <a:p>
            <a:pPr marL="556895" lvl="1" indent="-213995">
              <a:spcAft>
                <a:spcPts val="500"/>
              </a:spcAft>
            </a:pPr>
            <a:r>
              <a:rPr lang="en-US" altLang="en-US" sz="1600">
                <a:latin typeface="Avenir Next LT Pro"/>
                <a:hlinkClick r:id="rId4"/>
              </a:rPr>
              <a:t>CRAN 'cronR' Package Documentation</a:t>
            </a:r>
            <a:endParaRPr lang="en-US" altLang="en-US" sz="1600">
              <a:latin typeface="Avenir Next LT Pro"/>
            </a:endParaRPr>
          </a:p>
          <a:p>
            <a:pPr marL="556895" lvl="1" indent="-213995">
              <a:spcAft>
                <a:spcPts val="500"/>
              </a:spcAft>
            </a:pPr>
            <a:r>
              <a:rPr lang="en-US" altLang="en-US" sz="1600">
                <a:latin typeface="Avenir Next LT Pro"/>
                <a:hlinkClick r:id="rId5"/>
              </a:rPr>
              <a:t>Crontab: Cron Expression Generator</a:t>
            </a:r>
            <a:endParaRPr lang="en-US" altLang="en-US" sz="1600">
              <a:latin typeface="Avenir Next LT Pro"/>
            </a:endParaRPr>
          </a:p>
          <a:p>
            <a:pPr marL="556895" lvl="1" indent="-213995">
              <a:spcAft>
                <a:spcPts val="500"/>
              </a:spcAft>
              <a:buClr>
                <a:srgbClr val="28434E"/>
              </a:buClr>
            </a:pPr>
            <a:r>
              <a:rPr lang="en-US" altLang="en-US" sz="1600">
                <a:latin typeface="Avenir Next LT Pro"/>
                <a:hlinkClick r:id="rId6"/>
              </a:rPr>
              <a:t>GitHub: 'cronR' Repository</a:t>
            </a:r>
            <a:endParaRPr lang="en-US" altLang="en-US" sz="1600">
              <a:latin typeface="Avenir Next LT Pro"/>
            </a:endParaRPr>
          </a:p>
          <a:p>
            <a:pPr>
              <a:spcAft>
                <a:spcPts val="500"/>
              </a:spcAft>
            </a:pPr>
            <a:r>
              <a:rPr lang="en-US" altLang="en-US" sz="1800" b="1">
                <a:latin typeface="Avenir Next LT Pro"/>
              </a:rPr>
              <a:t>Package 'officer'</a:t>
            </a:r>
          </a:p>
          <a:p>
            <a:pPr marL="556895" lvl="1" indent="-213995">
              <a:spcAft>
                <a:spcPts val="500"/>
              </a:spcAft>
            </a:pPr>
            <a:r>
              <a:rPr lang="en-US" altLang="en-US" sz="1600">
                <a:latin typeface="Avenir Next LT Pro"/>
                <a:hlinkClick r:id="rId7"/>
              </a:rPr>
              <a:t>CRAN: 'officer' Package Documentation</a:t>
            </a:r>
            <a:endParaRPr lang="en-US" altLang="en-US" sz="1600">
              <a:latin typeface="Avenir Next LT Pro"/>
            </a:endParaRPr>
          </a:p>
          <a:p>
            <a:pPr marL="556895" lvl="1" indent="-213995">
              <a:spcAft>
                <a:spcPts val="500"/>
              </a:spcAft>
            </a:pPr>
            <a:r>
              <a:rPr lang="en-US" altLang="en-US" sz="1600">
                <a:latin typeface="Avenir Next LT Pro"/>
                <a:hlinkClick r:id="rId8"/>
              </a:rPr>
              <a:t>GitHub: 'officer' Repository</a:t>
            </a:r>
            <a:endParaRPr lang="en-US" altLang="en-US" sz="1600">
              <a:latin typeface="Avenir Next LT Pro"/>
            </a:endParaRPr>
          </a:p>
        </p:txBody>
      </p:sp>
      <p:sp>
        <p:nvSpPr>
          <p:cNvPr id="4" name="Slide Number Placeholder 3"/>
          <p:cNvSpPr>
            <a:spLocks noGrp="1"/>
          </p:cNvSpPr>
          <p:nvPr>
            <p:ph type="sldNum" sz="quarter" idx="10"/>
          </p:nvPr>
        </p:nvSpPr>
        <p:spPr/>
        <p:txBody>
          <a:bodyPr/>
          <a:lstStyle/>
          <a:p>
            <a:fld id="{1C0AD5DD-2A14-9641-A057-2F254FFA7DED}" type="slidenum">
              <a:rPr lang="en-US" smtClean="0"/>
              <a:pPr/>
              <a:t>51</a:t>
            </a:fld>
            <a:endParaRPr lang="en-US"/>
          </a:p>
        </p:txBody>
      </p:sp>
    </p:spTree>
    <p:extLst>
      <p:ext uri="{BB962C8B-B14F-4D97-AF65-F5344CB8AC3E}">
        <p14:creationId xmlns:p14="http://schemas.microsoft.com/office/powerpoint/2010/main" val="29516752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005840" y="538301"/>
            <a:ext cx="7901145" cy="564858"/>
          </a:xfrm>
        </p:spPr>
        <p:txBody>
          <a:bodyPr/>
          <a:lstStyle/>
          <a:p>
            <a:r>
              <a:rPr lang="en-US" altLang="en-US">
                <a:latin typeface="Avenir Next LT Pro Demi"/>
              </a:rPr>
              <a:t>Thank you!</a:t>
            </a:r>
            <a:endParaRPr lang="en-US" altLang="en-US"/>
          </a:p>
        </p:txBody>
      </p:sp>
      <p:sp>
        <p:nvSpPr>
          <p:cNvPr id="5" name="Content Placeholder 2"/>
          <p:cNvSpPr>
            <a:spLocks noGrp="1"/>
          </p:cNvSpPr>
          <p:nvPr>
            <p:ph sz="quarter" idx="13"/>
          </p:nvPr>
        </p:nvSpPr>
        <p:spPr/>
        <p:txBody>
          <a:bodyPr/>
          <a:lstStyle/>
          <a:p>
            <a:r>
              <a:rPr lang="en-US" altLang="en-US">
                <a:latin typeface="AvenirNext LT Pro Regular" panose="020B0504020202020204" pitchFamily="34" charset="77"/>
              </a:rPr>
              <a:t>For more information, contact CDC</a:t>
            </a:r>
            <a:br>
              <a:rPr lang="en-US" altLang="en-US">
                <a:latin typeface="AvenirNext LT Pro Regular" panose="020B0504020202020204" pitchFamily="34" charset="77"/>
              </a:rPr>
            </a:br>
            <a:r>
              <a:rPr lang="en-US" altLang="en-US">
                <a:latin typeface="AvenirNext LT Pro Regular" panose="020B0504020202020204" pitchFamily="34" charset="77"/>
              </a:rPr>
              <a:t>1-800-CDC-INFO (232-4636)</a:t>
            </a:r>
            <a:br>
              <a:rPr lang="en-US" altLang="en-US">
                <a:latin typeface="AvenirNext LT Pro Regular" panose="020B0504020202020204" pitchFamily="34" charset="77"/>
              </a:rPr>
            </a:br>
            <a:r>
              <a:rPr lang="en-US" altLang="en-US">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1714500" y="4524376"/>
            <a:ext cx="4933950" cy="342900"/>
          </a:xfrm>
        </p:spPr>
        <p:txBody>
          <a:bodyPr/>
          <a:lstStyle/>
          <a:p>
            <a:r>
              <a:rPr lang="en-US" altLang="en-US">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sp>
        <p:nvSpPr>
          <p:cNvPr id="7" name="Slide Number Placeholder 5"/>
          <p:cNvSpPr>
            <a:spLocks noGrp="1"/>
          </p:cNvSpPr>
          <p:nvPr>
            <p:ph type="sldNum" sz="quarter" idx="12"/>
          </p:nvPr>
        </p:nvSpPr>
        <p:spPr/>
        <p:txBody>
          <a:bodyPr/>
          <a:lstStyle/>
          <a:p>
            <a:pPr>
              <a:defRPr/>
            </a:pPr>
            <a:fld id="{899B80E3-D60A-3347-9A3B-C352F0E4A8F3}" type="slidenum">
              <a:rPr lang="en-US" smtClean="0"/>
              <a:pPr>
                <a:defRPr/>
              </a:pPr>
              <a:t>52</a:t>
            </a:fld>
            <a:endParaRPr lang="en-US"/>
          </a:p>
        </p:txBody>
      </p:sp>
      <p:sp>
        <p:nvSpPr>
          <p:cNvPr id="4" name="Title 1">
            <a:extLst>
              <a:ext uri="{FF2B5EF4-FFF2-40B4-BE49-F238E27FC236}">
                <a16:creationId xmlns:a16="http://schemas.microsoft.com/office/drawing/2014/main" id="{36B7E6AD-C1F2-FC9F-4B83-B2CB0BF252C2}"/>
              </a:ext>
            </a:extLst>
          </p:cNvPr>
          <p:cNvSpPr txBox="1">
            <a:spLocks noChangeArrowheads="1"/>
          </p:cNvSpPr>
          <p:nvPr/>
        </p:nvSpPr>
        <p:spPr bwMode="auto">
          <a:xfrm>
            <a:off x="1006435" y="1101467"/>
            <a:ext cx="7901145" cy="189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342900" rtl="0" eaLnBrk="1" fontAlgn="base" hangingPunct="1">
              <a:spcBef>
                <a:spcPct val="0"/>
              </a:spcBef>
              <a:spcAft>
                <a:spcPct val="0"/>
              </a:spcAft>
              <a:defRPr sz="3200" b="1" i="0"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a:lstStyle>
          <a:p>
            <a:r>
              <a:rPr lang="en-US" altLang="en-US" sz="1800" b="0">
                <a:latin typeface="Avenir Next LT Pro Demi"/>
              </a:rPr>
              <a:t>Special Thanks:</a:t>
            </a:r>
          </a:p>
          <a:p>
            <a:endParaRPr lang="en-US" altLang="en-US" sz="1800" b="0"/>
          </a:p>
          <a:p>
            <a:pPr marL="285750" indent="-285750">
              <a:buFont typeface="Arial"/>
              <a:buChar char="•"/>
            </a:pPr>
            <a:r>
              <a:rPr lang="en-US" altLang="en-US" sz="1800" b="0">
                <a:latin typeface="Avenir Next LT Pro Demi"/>
              </a:rPr>
              <a:t>Michael Sheppard</a:t>
            </a:r>
            <a:endParaRPr lang="en-US" altLang="en-US" sz="1800" b="0"/>
          </a:p>
          <a:p>
            <a:pPr marL="285750" indent="-285750">
              <a:buFont typeface="Arial"/>
              <a:buChar char="•"/>
            </a:pPr>
            <a:r>
              <a:rPr lang="en-US" altLang="en-US" sz="1800" b="0">
                <a:latin typeface="Avenir Next LT Pro Demi"/>
              </a:rPr>
              <a:t>Doug Wirtz</a:t>
            </a:r>
            <a:endParaRPr lang="en-US" altLang="en-US" sz="1800" b="0"/>
          </a:p>
        </p:txBody>
      </p:sp>
    </p:spTree>
  </p:cSld>
  <p:clrMapOvr>
    <a:masterClrMapping/>
  </p:clrMapOvr>
</p:sld>
</file>

<file path=ppt/theme/theme1.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  -  Read-Only" id="{BFB46022-1414-47CB-B069-B5D3C0FCB297}" vid="{7D966548-BB49-48D9-82CD-9F3FD57A6A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cf90b97b-be46-4a00-9700-81ce4ff1b7f6}" enabled="0" method="" siteId="{cf90b97b-be46-4a00-9700-81ce4ff1b7f6}" removed="1"/>
</clbl:labelList>
</file>

<file path=docProps/app.xml><?xml version="1.0" encoding="utf-8"?>
<Properties xmlns="http://schemas.openxmlformats.org/officeDocument/2006/extended-properties" xmlns:vt="http://schemas.openxmlformats.org/officeDocument/2006/docPropsVTypes">
  <Template>CSELS-PPT-Template</Template>
  <TotalTime>57</TotalTime>
  <Words>2441</Words>
  <Application>Microsoft Macintosh PowerPoint</Application>
  <PresentationFormat>On-screen Show (16:9)</PresentationFormat>
  <Paragraphs>420</Paragraphs>
  <Slides>52</Slides>
  <Notes>49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AvenirNext LT Pro Regular</vt:lpstr>
      <vt:lpstr>Arial</vt:lpstr>
      <vt:lpstr>Avenir Next LT Pro</vt:lpstr>
      <vt:lpstr>Calibri</vt:lpstr>
      <vt:lpstr>Avenir Next LT Pro Demi</vt:lpstr>
      <vt:lpstr>Default Theme</vt:lpstr>
      <vt:lpstr>Automated Reporting &amp; Distribution in R</vt:lpstr>
      <vt:lpstr>PowerPoint Presentation</vt:lpstr>
      <vt:lpstr>AUTOMATED REPORTING &amp; DISTRIBUTION IN R</vt:lpstr>
      <vt:lpstr>ICF  Presenters</vt:lpstr>
      <vt:lpstr>Agenda</vt:lpstr>
      <vt:lpstr>INTRODUCTION</vt:lpstr>
      <vt:lpstr>Automated Reporting &amp; Distribution in R </vt:lpstr>
      <vt:lpstr>CURRENT NSSP USE CASES</vt:lpstr>
      <vt:lpstr>Current NSSP Use Cases</vt:lpstr>
      <vt:lpstr>Current NSSP Use Cases</vt:lpstr>
      <vt:lpstr>Email distribution using R</vt:lpstr>
      <vt:lpstr>Distributing Report Notifications via Email with R</vt:lpstr>
      <vt:lpstr>mailR Function</vt:lpstr>
      <vt:lpstr>mailR Example</vt:lpstr>
      <vt:lpstr>mailR Example</vt:lpstr>
      <vt:lpstr>mailR Example</vt:lpstr>
      <vt:lpstr>mailR Example</vt:lpstr>
      <vt:lpstr>mailR Example</vt:lpstr>
      <vt:lpstr>Primer Question</vt:lpstr>
      <vt:lpstr>Primer Answer</vt:lpstr>
      <vt:lpstr>Email Automation Example</vt:lpstr>
      <vt:lpstr>PowerPoint Presentation</vt:lpstr>
      <vt:lpstr>Concept Checking</vt:lpstr>
      <vt:lpstr>Concept Checking</vt:lpstr>
      <vt:lpstr>Q&amp;A Segment: Distributing emails with R</vt:lpstr>
      <vt:lpstr>R scripts with cronr</vt:lpstr>
      <vt:lpstr>Automating R Scripts with cronR</vt:lpstr>
      <vt:lpstr>Understanding Cron Expressions</vt:lpstr>
      <vt:lpstr>Generating Cron Expressions</vt:lpstr>
      <vt:lpstr>Concept Checking</vt:lpstr>
      <vt:lpstr>Concept Checking</vt:lpstr>
      <vt:lpstr>Implementing cronR with Code</vt:lpstr>
      <vt:lpstr>Implementing 'cronR' with RStudio</vt:lpstr>
      <vt:lpstr>Managing Cron Jobs</vt:lpstr>
      <vt:lpstr>Concept Checking</vt:lpstr>
      <vt:lpstr>Concept Checking</vt:lpstr>
      <vt:lpstr>Q&amp;A Segment: Automating SCRIPTS with 'cronr'</vt:lpstr>
      <vt:lpstr>Custom powerpoint slides</vt:lpstr>
      <vt:lpstr>Limitations to Knitting PowerPoint</vt:lpstr>
      <vt:lpstr>Package officer for PowerPoint</vt:lpstr>
      <vt:lpstr>Creating PowerPoint Templates</vt:lpstr>
      <vt:lpstr>Customizing Placeholders</vt:lpstr>
      <vt:lpstr>Example: MPX Discharge Diagnosis Codes</vt:lpstr>
      <vt:lpstr>Reading in PP Templates in R</vt:lpstr>
      <vt:lpstr>Populating Placeholder Content in R</vt:lpstr>
      <vt:lpstr>Concept Checking</vt:lpstr>
      <vt:lpstr>Concept Checking</vt:lpstr>
      <vt:lpstr>Q&amp;A Segment: Automating Slide Decks</vt:lpstr>
      <vt:lpstr>SUMMARY</vt:lpstr>
      <vt:lpstr>Reporting &amp; Distribution in R: Summary</vt:lpstr>
      <vt:lpstr>Resources</vt:lpstr>
      <vt:lpstr>Thank you!</vt:lpstr>
    </vt:vector>
  </TitlesOfParts>
  <Manager/>
  <Company>ICF</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AUTOMATED REPORTING &amp; DISTRIBUTION IN R</dc:title>
  <dc:creator>Crawford, Jamison</dc:creator>
  <cp:lastModifiedBy>Rebecca Rees</cp:lastModifiedBy>
  <cp:revision>4</cp:revision>
  <dcterms:modified xsi:type="dcterms:W3CDTF">2022-12-03T14:37:49Z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4b7b04ad-1b35-4f0a-87ea-e78eade6b6c7</vt:lpwstr>
  </property>
  <property fmtid="{D5CDD505-2E9C-101B-9397-08002B2CF9AE}" pid="3" name="ContentTypeId">
    <vt:lpwstr>0x010100C1D7367241400F40BCAD7D2B4A9EDD9D</vt:lpwstr>
  </property>
  <property fmtid="{D5CDD505-2E9C-101B-9397-08002B2CF9AE}" pid="4" name="MSIP_Label_8af03ff0-41c5-4c41-b55e-fabb8fae94be_Enabled">
    <vt:lpwstr>true</vt:lpwstr>
  </property>
  <property fmtid="{D5CDD505-2E9C-101B-9397-08002B2CF9AE}" pid="5" name="MSIP_Label_8af03ff0-41c5-4c41-b55e-fabb8fae94be_SetDate">
    <vt:lpwstr>2022-01-05T23:34:07Z</vt:lpwstr>
  </property>
  <property fmtid="{D5CDD505-2E9C-101B-9397-08002B2CF9AE}" pid="6" name="MSIP_Label_8af03ff0-41c5-4c41-b55e-fabb8fae94be_Method">
    <vt:lpwstr>Privileged</vt:lpwstr>
  </property>
  <property fmtid="{D5CDD505-2E9C-101B-9397-08002B2CF9AE}" pid="7" name="MSIP_Label_8af03ff0-41c5-4c41-b55e-fabb8fae94be_Name">
    <vt:lpwstr>8af03ff0-41c5-4c41-b55e-fabb8fae94be</vt:lpwstr>
  </property>
  <property fmtid="{D5CDD505-2E9C-101B-9397-08002B2CF9AE}" pid="8" name="MSIP_Label_8af03ff0-41c5-4c41-b55e-fabb8fae94be_SiteId">
    <vt:lpwstr>9ce70869-60db-44fd-abe8-d2767077fc8f</vt:lpwstr>
  </property>
  <property fmtid="{D5CDD505-2E9C-101B-9397-08002B2CF9AE}" pid="9" name="MSIP_Label_8af03ff0-41c5-4c41-b55e-fabb8fae94be_ActionId">
    <vt:lpwstr>97e045ba-b3d9-40c2-88db-837677f0c2cb</vt:lpwstr>
  </property>
  <property fmtid="{D5CDD505-2E9C-101B-9397-08002B2CF9AE}" pid="10" name="MSIP_Label_8af03ff0-41c5-4c41-b55e-fabb8fae94be_ContentBits">
    <vt:lpwstr>0</vt:lpwstr>
  </property>
  <property fmtid="{D5CDD505-2E9C-101B-9397-08002B2CF9AE}" pid="11" name="MediaServiceImageTags">
    <vt:lpwstr/>
  </property>
</Properties>
</file>