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8" r:id="rId3"/>
  </p:sldMasterIdLst>
  <p:notesMasterIdLst>
    <p:notesMasterId r:id="rId14"/>
  </p:notesMasterIdLst>
  <p:handoutMasterIdLst>
    <p:handoutMasterId r:id="rId15"/>
  </p:handoutMasterIdLst>
  <p:sldIdLst>
    <p:sldId id="256" r:id="rId4"/>
    <p:sldId id="263" r:id="rId5"/>
    <p:sldId id="273" r:id="rId6"/>
    <p:sldId id="259" r:id="rId7"/>
    <p:sldId id="271" r:id="rId8"/>
    <p:sldId id="258" r:id="rId9"/>
    <p:sldId id="275" r:id="rId10"/>
    <p:sldId id="267" r:id="rId11"/>
    <p:sldId id="274" r:id="rId12"/>
    <p:sldId id="261" r:id="rId13"/>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5597"/>
    <a:srgbClr val="E37735"/>
    <a:srgbClr val="BCA493"/>
    <a:srgbClr val="CABFB3"/>
    <a:srgbClr val="B3CDD4"/>
    <a:srgbClr val="7AA8B4"/>
    <a:srgbClr val="839AA0"/>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43F593-C8FF-4DF3-84B0-0937CF77C51F}" v="1" dt="2022-11-16T14:31:37.663"/>
    <p1510:client id="{955748E6-90CE-4B1D-A223-3E619BCB8535}" v="899" dt="2022-11-15T22:29:06.885"/>
    <p1510:client id="{D2658D0B-A174-4AE4-96F4-8218FB1F9F00}" v="38" dt="2022-11-16T15:33:03.980"/>
    <p1510:client id="{DE93B1E3-20FB-4AAE-882F-DA7947EE19DC}" v="43" dt="2022-11-15T21:47:53.8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21" d="100"/>
          <a:sy n="121" d="100"/>
        </p:scale>
        <p:origin x="744" y="176"/>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9BC4B6-D263-4FE3-8341-B22C71A48C30}"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457CA82A-404B-45EB-9178-8C80229F24A9}">
      <dgm:prSet phldrT="[Text]"/>
      <dgm:spPr/>
      <dgm:t>
        <a:bodyPr/>
        <a:lstStyle/>
        <a:p>
          <a:pPr rtl="0"/>
          <a:r>
            <a:rPr lang="en-US" b="0" i="0" dirty="0">
              <a:latin typeface="Arial"/>
              <a:cs typeface="Arial"/>
            </a:rPr>
            <a:t>1. </a:t>
          </a:r>
          <a:r>
            <a:rPr lang="en-US" dirty="0">
              <a:latin typeface="Arial"/>
              <a:cs typeface="Arial"/>
            </a:rPr>
            <a:t>Brainstorming and Determining Measures of Interest</a:t>
          </a:r>
        </a:p>
      </dgm:t>
    </dgm:pt>
    <dgm:pt modelId="{293E77F4-9645-4364-AA58-1578A97D7491}" type="parTrans" cxnId="{4C6D09B3-CD5E-44E3-B8D3-C41EC826ED19}">
      <dgm:prSet/>
      <dgm:spPr/>
      <dgm:t>
        <a:bodyPr/>
        <a:lstStyle/>
        <a:p>
          <a:endParaRPr lang="en-US"/>
        </a:p>
      </dgm:t>
    </dgm:pt>
    <dgm:pt modelId="{7F9C7E62-5E8D-49CF-8849-C976CDF655F6}" type="sibTrans" cxnId="{4C6D09B3-CD5E-44E3-B8D3-C41EC826ED19}">
      <dgm:prSet/>
      <dgm:spPr/>
      <dgm:t>
        <a:bodyPr/>
        <a:lstStyle/>
        <a:p>
          <a:endParaRPr lang="en-US"/>
        </a:p>
      </dgm:t>
    </dgm:pt>
    <dgm:pt modelId="{762285E4-6B31-4C4D-9B5A-1CF21779D1B0}">
      <dgm:prSet phldrT="[Text]"/>
      <dgm:spPr/>
      <dgm:t>
        <a:bodyPr/>
        <a:lstStyle/>
        <a:p>
          <a:pPr rtl="0"/>
          <a:r>
            <a:rPr lang="en-US" b="0" i="0">
              <a:latin typeface="Arial"/>
              <a:cs typeface="Arial"/>
            </a:rPr>
            <a:t>2. </a:t>
          </a:r>
          <a:r>
            <a:rPr lang="en-US">
              <a:latin typeface="Arial"/>
              <a:cs typeface="Arial"/>
            </a:rPr>
            <a:t>Learning R</a:t>
          </a:r>
        </a:p>
      </dgm:t>
    </dgm:pt>
    <dgm:pt modelId="{7A59EC0D-5AA3-4EA5-B593-A8EBDBFCBB29}" type="parTrans" cxnId="{1CD7E815-EC85-44AB-BC6B-9CC3ABCB8CAA}">
      <dgm:prSet/>
      <dgm:spPr/>
      <dgm:t>
        <a:bodyPr/>
        <a:lstStyle/>
        <a:p>
          <a:endParaRPr lang="en-US"/>
        </a:p>
      </dgm:t>
    </dgm:pt>
    <dgm:pt modelId="{611068BC-70AA-48B4-A112-852EA13DCC94}" type="sibTrans" cxnId="{1CD7E815-EC85-44AB-BC6B-9CC3ABCB8CAA}">
      <dgm:prSet/>
      <dgm:spPr/>
      <dgm:t>
        <a:bodyPr/>
        <a:lstStyle/>
        <a:p>
          <a:endParaRPr lang="en-US"/>
        </a:p>
      </dgm:t>
    </dgm:pt>
    <dgm:pt modelId="{A55341E3-CEA2-4FD8-9FD9-DEE88348B3B0}">
      <dgm:prSet phldrT="[Text]"/>
      <dgm:spPr/>
      <dgm:t>
        <a:bodyPr/>
        <a:lstStyle/>
        <a:p>
          <a:pPr rtl="0"/>
          <a:r>
            <a:rPr lang="en-US" b="0" i="0">
              <a:latin typeface="Arial"/>
              <a:cs typeface="Arial"/>
            </a:rPr>
            <a:t>3. </a:t>
          </a:r>
          <a:r>
            <a:rPr lang="en-US">
              <a:latin typeface="Arial"/>
              <a:cs typeface="Arial"/>
            </a:rPr>
            <a:t>Connecting to ESSENCE API and Creating Graphs</a:t>
          </a:r>
        </a:p>
      </dgm:t>
    </dgm:pt>
    <dgm:pt modelId="{3D041988-5130-40F2-B1A1-A35722EAE4D4}" type="parTrans" cxnId="{956C4C1B-DFD8-4703-A9B7-9B859976321E}">
      <dgm:prSet/>
      <dgm:spPr/>
      <dgm:t>
        <a:bodyPr/>
        <a:lstStyle/>
        <a:p>
          <a:endParaRPr lang="en-US"/>
        </a:p>
      </dgm:t>
    </dgm:pt>
    <dgm:pt modelId="{D9AC1AAA-B9E3-421B-A2FA-3399C1907BD0}" type="sibTrans" cxnId="{956C4C1B-DFD8-4703-A9B7-9B859976321E}">
      <dgm:prSet/>
      <dgm:spPr/>
      <dgm:t>
        <a:bodyPr/>
        <a:lstStyle/>
        <a:p>
          <a:endParaRPr lang="en-US"/>
        </a:p>
      </dgm:t>
    </dgm:pt>
    <dgm:pt modelId="{4F5F14E1-8E88-45C2-AB55-7FB650C1B2BE}">
      <dgm:prSet phldr="0"/>
      <dgm:spPr/>
      <dgm:t>
        <a:bodyPr/>
        <a:lstStyle/>
        <a:p>
          <a:pPr rtl="0"/>
          <a:r>
            <a:rPr lang="en-US">
              <a:latin typeface="Arial"/>
              <a:cs typeface="Arial"/>
            </a:rPr>
            <a:t>4.  Upgrading report to </a:t>
          </a:r>
          <a:r>
            <a:rPr lang="en-US" err="1">
              <a:latin typeface="Arial"/>
              <a:cs typeface="Arial"/>
            </a:rPr>
            <a:t>flexdashboard</a:t>
          </a:r>
          <a:endParaRPr lang="en-US">
            <a:latin typeface="Arial"/>
            <a:cs typeface="Arial"/>
          </a:endParaRPr>
        </a:p>
      </dgm:t>
    </dgm:pt>
    <dgm:pt modelId="{8EDE133A-6443-4929-AA6E-69B5D1C8A7DA}" type="parTrans" cxnId="{D2AD7259-AE64-4F4B-88A0-0910B6139D11}">
      <dgm:prSet/>
      <dgm:spPr/>
      <dgm:t>
        <a:bodyPr/>
        <a:lstStyle/>
        <a:p>
          <a:endParaRPr lang="en-US"/>
        </a:p>
      </dgm:t>
    </dgm:pt>
    <dgm:pt modelId="{836535CA-FAAC-4EB6-BD1D-0D2BFC7EDB0A}" type="sibTrans" cxnId="{D2AD7259-AE64-4F4B-88A0-0910B6139D11}">
      <dgm:prSet/>
      <dgm:spPr/>
      <dgm:t>
        <a:bodyPr/>
        <a:lstStyle/>
        <a:p>
          <a:endParaRPr lang="en-US"/>
        </a:p>
      </dgm:t>
    </dgm:pt>
    <dgm:pt modelId="{997739B0-5AF4-4F35-B9BC-02A7855FFB73}" type="pres">
      <dgm:prSet presAssocID="{BB9BC4B6-D263-4FE3-8341-B22C71A48C30}" presName="Name0" presStyleCnt="0">
        <dgm:presLayoutVars>
          <dgm:dir/>
          <dgm:resizeHandles val="exact"/>
        </dgm:presLayoutVars>
      </dgm:prSet>
      <dgm:spPr/>
    </dgm:pt>
    <dgm:pt modelId="{96A51ED4-5A02-4CC2-89B4-FDFDE9A551F6}" type="pres">
      <dgm:prSet presAssocID="{457CA82A-404B-45EB-9178-8C80229F24A9}" presName="node" presStyleLbl="node1" presStyleIdx="0" presStyleCnt="4" custScaleX="132500" custScaleY="150055" custLinFactNeighborX="17958" custLinFactNeighborY="-13298">
        <dgm:presLayoutVars>
          <dgm:bulletEnabled val="1"/>
        </dgm:presLayoutVars>
      </dgm:prSet>
      <dgm:spPr/>
    </dgm:pt>
    <dgm:pt modelId="{F67DD535-4846-49DD-B46E-652E84BDC0E8}" type="pres">
      <dgm:prSet presAssocID="{7F9C7E62-5E8D-49CF-8849-C976CDF655F6}" presName="sibTrans" presStyleLbl="sibTrans2D1" presStyleIdx="0" presStyleCnt="3"/>
      <dgm:spPr/>
    </dgm:pt>
    <dgm:pt modelId="{6D5EF14C-9A59-41EE-8DB0-3577453C0786}" type="pres">
      <dgm:prSet presAssocID="{7F9C7E62-5E8D-49CF-8849-C976CDF655F6}" presName="connectorText" presStyleLbl="sibTrans2D1" presStyleIdx="0" presStyleCnt="3"/>
      <dgm:spPr/>
    </dgm:pt>
    <dgm:pt modelId="{90793B59-5857-4DBB-A252-517D9577AD93}" type="pres">
      <dgm:prSet presAssocID="{762285E4-6B31-4C4D-9B5A-1CF21779D1B0}" presName="node" presStyleLbl="node1" presStyleIdx="1" presStyleCnt="4" custScaleX="140236" custScaleY="148585" custLinFactNeighborX="16997" custLinFactNeighborY="-14783">
        <dgm:presLayoutVars>
          <dgm:bulletEnabled val="1"/>
        </dgm:presLayoutVars>
      </dgm:prSet>
      <dgm:spPr/>
    </dgm:pt>
    <dgm:pt modelId="{99B5A7FF-EAA9-4EF5-8ABC-BAE2BCB30EB3}" type="pres">
      <dgm:prSet presAssocID="{611068BC-70AA-48B4-A112-852EA13DCC94}" presName="sibTrans" presStyleLbl="sibTrans2D1" presStyleIdx="1" presStyleCnt="3"/>
      <dgm:spPr/>
    </dgm:pt>
    <dgm:pt modelId="{04A024F8-787D-4E19-B07E-88FBEECCE56B}" type="pres">
      <dgm:prSet presAssocID="{611068BC-70AA-48B4-A112-852EA13DCC94}" presName="connectorText" presStyleLbl="sibTrans2D1" presStyleIdx="1" presStyleCnt="3"/>
      <dgm:spPr/>
    </dgm:pt>
    <dgm:pt modelId="{C42D1450-4088-4916-8126-65B7175A561B}" type="pres">
      <dgm:prSet presAssocID="{A55341E3-CEA2-4FD8-9FD9-DEE88348B3B0}" presName="node" presStyleLbl="node1" presStyleIdx="2" presStyleCnt="4" custScaleX="133663" custScaleY="139419" custLinFactNeighborX="10701" custLinFactNeighborY="-17393">
        <dgm:presLayoutVars>
          <dgm:bulletEnabled val="1"/>
        </dgm:presLayoutVars>
      </dgm:prSet>
      <dgm:spPr/>
    </dgm:pt>
    <dgm:pt modelId="{10655FE6-EA11-4719-8D40-2848817AAC30}" type="pres">
      <dgm:prSet presAssocID="{D9AC1AAA-B9E3-421B-A2FA-3399C1907BD0}" presName="sibTrans" presStyleLbl="sibTrans2D1" presStyleIdx="2" presStyleCnt="3"/>
      <dgm:spPr/>
    </dgm:pt>
    <dgm:pt modelId="{6FDE65C9-0A3E-4257-9979-39EEB1101CDC}" type="pres">
      <dgm:prSet presAssocID="{D9AC1AAA-B9E3-421B-A2FA-3399C1907BD0}" presName="connectorText" presStyleLbl="sibTrans2D1" presStyleIdx="2" presStyleCnt="3"/>
      <dgm:spPr/>
    </dgm:pt>
    <dgm:pt modelId="{684ED48D-B039-4D86-920B-0EBB83CBC28D}" type="pres">
      <dgm:prSet presAssocID="{4F5F14E1-8E88-45C2-AB55-7FB650C1B2BE}" presName="node" presStyleLbl="node1" presStyleIdx="3" presStyleCnt="4" custScaleX="130002" custScaleY="147557" custLinFactNeighborX="1514" custLinFactNeighborY="-22414">
        <dgm:presLayoutVars>
          <dgm:bulletEnabled val="1"/>
        </dgm:presLayoutVars>
      </dgm:prSet>
      <dgm:spPr/>
    </dgm:pt>
  </dgm:ptLst>
  <dgm:cxnLst>
    <dgm:cxn modelId="{945A0005-3123-49EC-B77E-291297676893}" type="presOf" srcId="{611068BC-70AA-48B4-A112-852EA13DCC94}" destId="{04A024F8-787D-4E19-B07E-88FBEECCE56B}" srcOrd="1" destOrd="0" presId="urn:microsoft.com/office/officeart/2005/8/layout/process1"/>
    <dgm:cxn modelId="{D6B13405-6E5C-462C-8A68-F8E749260922}" type="presOf" srcId="{7F9C7E62-5E8D-49CF-8849-C976CDF655F6}" destId="{6D5EF14C-9A59-41EE-8DB0-3577453C0786}" srcOrd="1" destOrd="0" presId="urn:microsoft.com/office/officeart/2005/8/layout/process1"/>
    <dgm:cxn modelId="{1CD7E815-EC85-44AB-BC6B-9CC3ABCB8CAA}" srcId="{BB9BC4B6-D263-4FE3-8341-B22C71A48C30}" destId="{762285E4-6B31-4C4D-9B5A-1CF21779D1B0}" srcOrd="1" destOrd="0" parTransId="{7A59EC0D-5AA3-4EA5-B593-A8EBDBFCBB29}" sibTransId="{611068BC-70AA-48B4-A112-852EA13DCC94}"/>
    <dgm:cxn modelId="{956C4C1B-DFD8-4703-A9B7-9B859976321E}" srcId="{BB9BC4B6-D263-4FE3-8341-B22C71A48C30}" destId="{A55341E3-CEA2-4FD8-9FD9-DEE88348B3B0}" srcOrd="2" destOrd="0" parTransId="{3D041988-5130-40F2-B1A1-A35722EAE4D4}" sibTransId="{D9AC1AAA-B9E3-421B-A2FA-3399C1907BD0}"/>
    <dgm:cxn modelId="{887D5335-59F7-4E64-9407-E0262139ADA1}" type="presOf" srcId="{7F9C7E62-5E8D-49CF-8849-C976CDF655F6}" destId="{F67DD535-4846-49DD-B46E-652E84BDC0E8}" srcOrd="0" destOrd="0" presId="urn:microsoft.com/office/officeart/2005/8/layout/process1"/>
    <dgm:cxn modelId="{8BB2E448-B6A0-4BE8-B1B1-12BCF9664668}" type="presOf" srcId="{A55341E3-CEA2-4FD8-9FD9-DEE88348B3B0}" destId="{C42D1450-4088-4916-8126-65B7175A561B}" srcOrd="0" destOrd="0" presId="urn:microsoft.com/office/officeart/2005/8/layout/process1"/>
    <dgm:cxn modelId="{D2AD7259-AE64-4F4B-88A0-0910B6139D11}" srcId="{BB9BC4B6-D263-4FE3-8341-B22C71A48C30}" destId="{4F5F14E1-8E88-45C2-AB55-7FB650C1B2BE}" srcOrd="3" destOrd="0" parTransId="{8EDE133A-6443-4929-AA6E-69B5D1C8A7DA}" sibTransId="{836535CA-FAAC-4EB6-BD1D-0D2BFC7EDB0A}"/>
    <dgm:cxn modelId="{72D33D71-761C-4C59-94C8-4B3D4548D791}" type="presOf" srcId="{611068BC-70AA-48B4-A112-852EA13DCC94}" destId="{99B5A7FF-EAA9-4EF5-8ABC-BAE2BCB30EB3}" srcOrd="0" destOrd="0" presId="urn:microsoft.com/office/officeart/2005/8/layout/process1"/>
    <dgm:cxn modelId="{8218E489-7240-4CEF-832D-A3EEAB87C6D8}" type="presOf" srcId="{D9AC1AAA-B9E3-421B-A2FA-3399C1907BD0}" destId="{10655FE6-EA11-4719-8D40-2848817AAC30}" srcOrd="0" destOrd="0" presId="urn:microsoft.com/office/officeart/2005/8/layout/process1"/>
    <dgm:cxn modelId="{B5FFFB8B-72C7-4B51-9EB6-0A2BDC89EB54}" type="presOf" srcId="{4F5F14E1-8E88-45C2-AB55-7FB650C1B2BE}" destId="{684ED48D-B039-4D86-920B-0EBB83CBC28D}" srcOrd="0" destOrd="0" presId="urn:microsoft.com/office/officeart/2005/8/layout/process1"/>
    <dgm:cxn modelId="{1D5CC491-2AB0-4E72-89BF-555FA8F25733}" type="presOf" srcId="{762285E4-6B31-4C4D-9B5A-1CF21779D1B0}" destId="{90793B59-5857-4DBB-A252-517D9577AD93}" srcOrd="0" destOrd="0" presId="urn:microsoft.com/office/officeart/2005/8/layout/process1"/>
    <dgm:cxn modelId="{1B80AF9E-46BC-4BC9-89D9-A89DC623D4B1}" type="presOf" srcId="{457CA82A-404B-45EB-9178-8C80229F24A9}" destId="{96A51ED4-5A02-4CC2-89B4-FDFDE9A551F6}" srcOrd="0" destOrd="0" presId="urn:microsoft.com/office/officeart/2005/8/layout/process1"/>
    <dgm:cxn modelId="{D430E1A7-E2C2-47E6-BB06-6CE72532482F}" type="presOf" srcId="{D9AC1AAA-B9E3-421B-A2FA-3399C1907BD0}" destId="{6FDE65C9-0A3E-4257-9979-39EEB1101CDC}" srcOrd="1" destOrd="0" presId="urn:microsoft.com/office/officeart/2005/8/layout/process1"/>
    <dgm:cxn modelId="{4C6D09B3-CD5E-44E3-B8D3-C41EC826ED19}" srcId="{BB9BC4B6-D263-4FE3-8341-B22C71A48C30}" destId="{457CA82A-404B-45EB-9178-8C80229F24A9}" srcOrd="0" destOrd="0" parTransId="{293E77F4-9645-4364-AA58-1578A97D7491}" sibTransId="{7F9C7E62-5E8D-49CF-8849-C976CDF655F6}"/>
    <dgm:cxn modelId="{BCC154FE-F106-40EA-A67B-D944A80504EC}" type="presOf" srcId="{BB9BC4B6-D263-4FE3-8341-B22C71A48C30}" destId="{997739B0-5AF4-4F35-B9BC-02A7855FFB73}" srcOrd="0" destOrd="0" presId="urn:microsoft.com/office/officeart/2005/8/layout/process1"/>
    <dgm:cxn modelId="{44543F20-2F61-43B8-98E4-C4B8B6A17B14}" type="presParOf" srcId="{997739B0-5AF4-4F35-B9BC-02A7855FFB73}" destId="{96A51ED4-5A02-4CC2-89B4-FDFDE9A551F6}" srcOrd="0" destOrd="0" presId="urn:microsoft.com/office/officeart/2005/8/layout/process1"/>
    <dgm:cxn modelId="{DB6C8EA0-3E6B-4683-966F-AE2102952F86}" type="presParOf" srcId="{997739B0-5AF4-4F35-B9BC-02A7855FFB73}" destId="{F67DD535-4846-49DD-B46E-652E84BDC0E8}" srcOrd="1" destOrd="0" presId="urn:microsoft.com/office/officeart/2005/8/layout/process1"/>
    <dgm:cxn modelId="{5FD68BC8-4F60-4C88-8115-00272761A5B7}" type="presParOf" srcId="{F67DD535-4846-49DD-B46E-652E84BDC0E8}" destId="{6D5EF14C-9A59-41EE-8DB0-3577453C0786}" srcOrd="0" destOrd="0" presId="urn:microsoft.com/office/officeart/2005/8/layout/process1"/>
    <dgm:cxn modelId="{6236CFC5-8073-4392-B285-E26FF8FCC115}" type="presParOf" srcId="{997739B0-5AF4-4F35-B9BC-02A7855FFB73}" destId="{90793B59-5857-4DBB-A252-517D9577AD93}" srcOrd="2" destOrd="0" presId="urn:microsoft.com/office/officeart/2005/8/layout/process1"/>
    <dgm:cxn modelId="{85E2E7DD-8904-4DFF-B39E-374C39D314D1}" type="presParOf" srcId="{997739B0-5AF4-4F35-B9BC-02A7855FFB73}" destId="{99B5A7FF-EAA9-4EF5-8ABC-BAE2BCB30EB3}" srcOrd="3" destOrd="0" presId="urn:microsoft.com/office/officeart/2005/8/layout/process1"/>
    <dgm:cxn modelId="{2EC2CECF-F6D6-47A1-AC28-D181DBF74E96}" type="presParOf" srcId="{99B5A7FF-EAA9-4EF5-8ABC-BAE2BCB30EB3}" destId="{04A024F8-787D-4E19-B07E-88FBEECCE56B}" srcOrd="0" destOrd="0" presId="urn:microsoft.com/office/officeart/2005/8/layout/process1"/>
    <dgm:cxn modelId="{06708EB6-2D95-4933-976B-A11069B3B8CD}" type="presParOf" srcId="{997739B0-5AF4-4F35-B9BC-02A7855FFB73}" destId="{C42D1450-4088-4916-8126-65B7175A561B}" srcOrd="4" destOrd="0" presId="urn:microsoft.com/office/officeart/2005/8/layout/process1"/>
    <dgm:cxn modelId="{349045BD-AAD7-492D-BD77-0E70D9B2429A}" type="presParOf" srcId="{997739B0-5AF4-4F35-B9BC-02A7855FFB73}" destId="{10655FE6-EA11-4719-8D40-2848817AAC30}" srcOrd="5" destOrd="0" presId="urn:microsoft.com/office/officeart/2005/8/layout/process1"/>
    <dgm:cxn modelId="{472AF352-6686-40B4-B533-E563C3370725}" type="presParOf" srcId="{10655FE6-EA11-4719-8D40-2848817AAC30}" destId="{6FDE65C9-0A3E-4257-9979-39EEB1101CDC}" srcOrd="0" destOrd="0" presId="urn:microsoft.com/office/officeart/2005/8/layout/process1"/>
    <dgm:cxn modelId="{F752095D-D3EE-443E-AA50-60E0B4DFC696}" type="presParOf" srcId="{997739B0-5AF4-4F35-B9BC-02A7855FFB73}" destId="{684ED48D-B039-4D86-920B-0EBB83CBC28D}" srcOrd="6" destOrd="0" presId="urn:microsoft.com/office/officeart/2005/8/layout/process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A51ED4-5A02-4CC2-89B4-FDFDE9A551F6}">
      <dsp:nvSpPr>
        <dsp:cNvPr id="0" name=""/>
        <dsp:cNvSpPr/>
      </dsp:nvSpPr>
      <dsp:spPr>
        <a:xfrm>
          <a:off x="123058" y="1253733"/>
          <a:ext cx="2268446" cy="154139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US" sz="1900" b="0" i="0" kern="1200" dirty="0">
              <a:latin typeface="Arial"/>
              <a:cs typeface="Arial"/>
            </a:rPr>
            <a:t>1. </a:t>
          </a:r>
          <a:r>
            <a:rPr lang="en-US" sz="1900" kern="1200" dirty="0">
              <a:latin typeface="Arial"/>
              <a:cs typeface="Arial"/>
            </a:rPr>
            <a:t>Brainstorming and Determining Measures of Interest</a:t>
          </a:r>
        </a:p>
      </dsp:txBody>
      <dsp:txXfrm>
        <a:off x="168204" y="1298879"/>
        <a:ext cx="2178154" cy="1451104"/>
      </dsp:txXfrm>
    </dsp:sp>
    <dsp:sp modelId="{F67DD535-4846-49DD-B46E-652E84BDC0E8}">
      <dsp:nvSpPr>
        <dsp:cNvPr id="0" name=""/>
        <dsp:cNvSpPr/>
      </dsp:nvSpPr>
      <dsp:spPr>
        <a:xfrm rot="21582595">
          <a:off x="2561061" y="1804628"/>
          <a:ext cx="359468" cy="42458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2561062" y="1889818"/>
        <a:ext cx="251628" cy="254750"/>
      </dsp:txXfrm>
    </dsp:sp>
    <dsp:sp modelId="{90793B59-5857-4DBB-A252-517D9577AD93}">
      <dsp:nvSpPr>
        <dsp:cNvPr id="0" name=""/>
        <dsp:cNvSpPr/>
      </dsp:nvSpPr>
      <dsp:spPr>
        <a:xfrm>
          <a:off x="3069738" y="1246029"/>
          <a:ext cx="2400889" cy="152629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US" sz="1900" b="0" i="0" kern="1200">
              <a:latin typeface="Arial"/>
              <a:cs typeface="Arial"/>
            </a:rPr>
            <a:t>2. </a:t>
          </a:r>
          <a:r>
            <a:rPr lang="en-US" sz="1900" kern="1200">
              <a:latin typeface="Arial"/>
              <a:cs typeface="Arial"/>
            </a:rPr>
            <a:t>Learning R</a:t>
          </a:r>
        </a:p>
      </dsp:txBody>
      <dsp:txXfrm>
        <a:off x="3114442" y="1290733"/>
        <a:ext cx="2311481" cy="1436888"/>
      </dsp:txXfrm>
    </dsp:sp>
    <dsp:sp modelId="{99B5A7FF-EAA9-4EF5-8ABC-BAE2BCB30EB3}">
      <dsp:nvSpPr>
        <dsp:cNvPr id="0" name=""/>
        <dsp:cNvSpPr/>
      </dsp:nvSpPr>
      <dsp:spPr>
        <a:xfrm rot="21569138">
          <a:off x="5631045" y="1783141"/>
          <a:ext cx="340113" cy="42458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5631047" y="1868516"/>
        <a:ext cx="238079" cy="254750"/>
      </dsp:txXfrm>
    </dsp:sp>
    <dsp:sp modelId="{C42D1450-4088-4916-8126-65B7175A561B}">
      <dsp:nvSpPr>
        <dsp:cNvPr id="0" name=""/>
        <dsp:cNvSpPr/>
      </dsp:nvSpPr>
      <dsp:spPr>
        <a:xfrm>
          <a:off x="6112326" y="1266296"/>
          <a:ext cx="2288357" cy="143214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b="0" i="0" kern="1200">
              <a:latin typeface="Arial"/>
              <a:cs typeface="Arial"/>
            </a:rPr>
            <a:t>3. </a:t>
          </a:r>
          <a:r>
            <a:rPr lang="en-US" sz="1800" kern="1200">
              <a:latin typeface="Arial"/>
              <a:cs typeface="Arial"/>
            </a:rPr>
            <a:t>Connecting to ESSENCE API and Creating Graphs</a:t>
          </a:r>
        </a:p>
      </dsp:txBody>
      <dsp:txXfrm>
        <a:off x="6154272" y="1308242"/>
        <a:ext cx="2204465" cy="1348249"/>
      </dsp:txXfrm>
    </dsp:sp>
    <dsp:sp modelId="{10655FE6-EA11-4719-8D40-2848817AAC30}">
      <dsp:nvSpPr>
        <dsp:cNvPr id="0" name=""/>
        <dsp:cNvSpPr/>
      </dsp:nvSpPr>
      <dsp:spPr>
        <a:xfrm rot="21538197">
          <a:off x="8553560" y="1743839"/>
          <a:ext cx="324206" cy="42458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8553568" y="1829630"/>
        <a:ext cx="226944" cy="254750"/>
      </dsp:txXfrm>
    </dsp:sp>
    <dsp:sp modelId="{684ED48D-B039-4D86-920B-0EBB83CBC28D}">
      <dsp:nvSpPr>
        <dsp:cNvPr id="0" name=""/>
        <dsp:cNvSpPr/>
      </dsp:nvSpPr>
      <dsp:spPr>
        <a:xfrm>
          <a:off x="9012295" y="1172922"/>
          <a:ext cx="2225680" cy="151573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kern="1200">
              <a:latin typeface="Arial"/>
              <a:cs typeface="Arial"/>
            </a:rPr>
            <a:t>4.  Upgrading report to </a:t>
          </a:r>
          <a:r>
            <a:rPr lang="en-US" sz="1800" kern="1200" err="1">
              <a:latin typeface="Arial"/>
              <a:cs typeface="Arial"/>
            </a:rPr>
            <a:t>flexdashboard</a:t>
          </a:r>
          <a:endParaRPr lang="en-US" sz="1800" kern="1200">
            <a:latin typeface="Arial"/>
            <a:cs typeface="Arial"/>
          </a:endParaRPr>
        </a:p>
      </dsp:txBody>
      <dsp:txXfrm>
        <a:off x="9056689" y="1217316"/>
        <a:ext cx="2136892" cy="1426948"/>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57AEA7C-AB57-4749-84CD-F8EC3CD680BE}"/>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4" name="Footer Placeholder 3">
            <a:extLst>
              <a:ext uri="{FF2B5EF4-FFF2-40B4-BE49-F238E27FC236}">
                <a16:creationId xmlns:a16="http://schemas.microsoft.com/office/drawing/2014/main" id="{72699EC3-D2B8-4062-881F-9671A21ECFD8}"/>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3" name="Slide Number Placeholder 2">
            <a:extLst>
              <a:ext uri="{FF2B5EF4-FFF2-40B4-BE49-F238E27FC236}">
                <a16:creationId xmlns:a16="http://schemas.microsoft.com/office/drawing/2014/main" id="{D6DF95B6-546A-48BD-940D-228054DF571A}"/>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2BA2C38-C80D-4D5D-956D-1CBC887C72AA}"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4BA320A-FC89-4F91-8F83-EAC892A8F367}"/>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BA0D8A11-FBAE-4FCE-A322-CDAD8FCC610F}"/>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AB7C41AA-88B9-49E6-AF2F-54A1C9E68B80}" type="datetimeFigureOut">
              <a:rPr lang="en-US"/>
              <a:pPr>
                <a:defRPr/>
              </a:pPr>
              <a:t>12/5/22</a:t>
            </a:fld>
            <a:endParaRPr lang="en-US"/>
          </a:p>
        </p:txBody>
      </p:sp>
      <p:sp>
        <p:nvSpPr>
          <p:cNvPr id="4" name="Slide Image Placeholder 3">
            <a:extLst>
              <a:ext uri="{FF2B5EF4-FFF2-40B4-BE49-F238E27FC236}">
                <a16:creationId xmlns:a16="http://schemas.microsoft.com/office/drawing/2014/main" id="{5B4F309D-A413-4792-AF3D-576390EB8974}"/>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27E379EF-5DD9-4E87-84A9-DED16B01FB38}"/>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5F4E1211-A6A0-4244-8ED7-4FA34DA0718A}"/>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a16="http://schemas.microsoft.com/office/drawing/2014/main" id="{6A40C621-77B7-499C-9884-032135613296}"/>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fld id="{8932C9D0-4B02-45A1-9BBF-847ACF6CB360}"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8A88EE4D-FC75-616C-A724-5AD9CC271F6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9B94802B-7CDB-44A5-B053-9B4E5A932119}"/>
              </a:ext>
            </a:extLst>
          </p:cNvPr>
          <p:cNvSpPr>
            <a:spLocks noGrp="1"/>
          </p:cNvSpPr>
          <p:nvPr>
            <p:ph type="body" idx="1"/>
          </p:nvPr>
        </p:nvSpPr>
        <p:spPr/>
        <p:txBody>
          <a:bodyPr/>
          <a:lstStyle/>
          <a:p>
            <a:pPr>
              <a:defRPr/>
            </a:pPr>
            <a:r>
              <a:rPr lang="en-US">
                <a:cs typeface="Calibri"/>
              </a:rPr>
              <a:t>Feedback from abstract reviewers:</a:t>
            </a:r>
          </a:p>
          <a:p>
            <a:pPr marL="171450" indent="-171450">
              <a:buFont typeface="Arial"/>
              <a:buChar char="•"/>
              <a:defRPr/>
            </a:pPr>
            <a:r>
              <a:rPr lang="en-US"/>
              <a:t>Great work.  My one concern with providing a dashboard for users unfamiliar with ESSENCE is that they also be made acutely aware of the limitations of the data, such as the idiosyncrasies in the way the data are reported by different facilities.  I'm hoping the presenters will cover that aspect as well. </a:t>
            </a:r>
          </a:p>
          <a:p>
            <a:pPr marL="628650" lvl="1" indent="-171450">
              <a:buFont typeface="Arial"/>
              <a:buChar char="•"/>
              <a:defRPr/>
            </a:pPr>
            <a:r>
              <a:rPr lang="en-US"/>
              <a:t>LG: should we add limitations of ESSENCE to the overview tab? Most of the users that would be interested in this dashboard are typically aware of the limitations, but wouldn’t hurt to include it in the technical notes section to make sure we say it somewhere</a:t>
            </a:r>
          </a:p>
          <a:p>
            <a:pPr marL="171450" indent="-171450">
              <a:buFont typeface="Arial"/>
              <a:buChar char="•"/>
              <a:defRPr/>
            </a:pPr>
            <a:r>
              <a:rPr lang="en-US"/>
              <a:t>As a non-Epi coder, I find R much more difficult to use than ESSENCE. I'm curious as to how this would be easier for PH staff to use. (response in Purpose slide)</a:t>
            </a:r>
          </a:p>
          <a:p>
            <a:pPr>
              <a:defRPr/>
            </a:pPr>
            <a:endParaRPr lang="en-US">
              <a:cs typeface="Calibri"/>
            </a:endParaRPr>
          </a:p>
        </p:txBody>
      </p:sp>
      <p:sp>
        <p:nvSpPr>
          <p:cNvPr id="4" name="Slide Number Placeholder 3">
            <a:extLst>
              <a:ext uri="{FF2B5EF4-FFF2-40B4-BE49-F238E27FC236}">
                <a16:creationId xmlns:a16="http://schemas.microsoft.com/office/drawing/2014/main" id="{79A3452D-6BAC-445C-9011-8EE0D13DD1F2}"/>
              </a:ext>
            </a:extLst>
          </p:cNvPr>
          <p:cNvSpPr>
            <a:spLocks noGrp="1"/>
          </p:cNvSpPr>
          <p:nvPr>
            <p:ph type="sldNum" sz="quarter" idx="5"/>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C9797A7-0DFF-4051-8C1B-B7C59E87F5B1}" type="slidenum">
              <a:rPr lang="en-US" altLang="en-US">
                <a:latin typeface="Calibri" panose="020F0502020204030204" pitchFamily="34" charset="0"/>
              </a:rPr>
              <a:pPr/>
              <a:t>1</a:t>
            </a:fld>
            <a:endParaRPr lang="en-US" altLang="en-US">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Jason present</a:t>
            </a:r>
          </a:p>
          <a:p>
            <a:r>
              <a:rPr lang="en-US">
                <a:cs typeface="Calibri"/>
              </a:rPr>
              <a:t>- had access to Coursera courses to use</a:t>
            </a:r>
            <a:endParaRPr lang="en-US"/>
          </a:p>
          <a:p>
            <a:r>
              <a:rPr lang="en-US">
                <a:cs typeface="Calibri"/>
              </a:rPr>
              <a:t>- had an assigned coach we met with monthly to review our progress</a:t>
            </a:r>
          </a:p>
          <a:p>
            <a:r>
              <a:rPr lang="en-US">
                <a:cs typeface="Calibri"/>
              </a:rPr>
              <a:t>- had membership to basecamp to talk and see what other health depts were also doing</a:t>
            </a:r>
          </a:p>
        </p:txBody>
      </p:sp>
      <p:sp>
        <p:nvSpPr>
          <p:cNvPr id="4" name="Slide Number Placeholder 3"/>
          <p:cNvSpPr>
            <a:spLocks noGrp="1"/>
          </p:cNvSpPr>
          <p:nvPr>
            <p:ph type="sldNum" sz="quarter" idx="5"/>
          </p:nvPr>
        </p:nvSpPr>
        <p:spPr/>
        <p:txBody>
          <a:bodyPr/>
          <a:lstStyle/>
          <a:p>
            <a:fld id="{8932C9D0-4B02-45A1-9BBF-847ACF6CB360}" type="slidenum">
              <a:rPr lang="en-US" altLang="en-US"/>
              <a:pPr/>
              <a:t>2</a:t>
            </a:fld>
            <a:endParaRPr lang="en-US" altLang="en-US"/>
          </a:p>
        </p:txBody>
      </p:sp>
    </p:spTree>
    <p:extLst>
      <p:ext uri="{BB962C8B-B14F-4D97-AF65-F5344CB8AC3E}">
        <p14:creationId xmlns:p14="http://schemas.microsoft.com/office/powerpoint/2010/main" val="4673356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Lauren Present</a:t>
            </a:r>
          </a:p>
          <a:p>
            <a:r>
              <a:rPr lang="en-US" b="0" i="0">
                <a:solidFill>
                  <a:srgbClr val="1A254C"/>
                </a:solidFill>
                <a:effectLst/>
                <a:latin typeface="Roboto" panose="02000000000000000000" pitchFamily="2" charset="0"/>
              </a:rPr>
              <a:t>ESSENCE is a secure web-based query tool for monitoring community health</a:t>
            </a:r>
          </a:p>
          <a:p>
            <a:r>
              <a:rPr lang="en-US" b="0" i="0">
                <a:solidFill>
                  <a:srgbClr val="1A254C"/>
                </a:solidFill>
                <a:effectLst/>
                <a:latin typeface="Roboto" panose="02000000000000000000" pitchFamily="2" charset="0"/>
              </a:rPr>
              <a:t>Intended use by public health and health care providers</a:t>
            </a:r>
          </a:p>
          <a:p>
            <a:endParaRPr lang="en-US" b="0" i="0">
              <a:solidFill>
                <a:srgbClr val="1A254C"/>
              </a:solidFill>
              <a:effectLst/>
              <a:latin typeface="Roboto" panose="02000000000000000000" pitchFamily="2" charset="0"/>
            </a:endParaRPr>
          </a:p>
          <a:p>
            <a:r>
              <a:rPr lang="en-US" b="0" i="0">
                <a:solidFill>
                  <a:srgbClr val="1A254C"/>
                </a:solidFill>
                <a:effectLst/>
                <a:latin typeface="Roboto" panose="02000000000000000000" pitchFamily="2" charset="0"/>
              </a:rPr>
              <a:t>OR custom syndromes can be created</a:t>
            </a:r>
          </a:p>
          <a:p>
            <a:endParaRPr lang="en-US" b="0" i="0">
              <a:solidFill>
                <a:srgbClr val="1A254C"/>
              </a:solidFill>
              <a:effectLst/>
              <a:latin typeface="Roboto" panose="02000000000000000000" pitchFamily="2" charset="0"/>
            </a:endParaRPr>
          </a:p>
          <a:p>
            <a:r>
              <a:rPr lang="en-US" b="0" i="0">
                <a:solidFill>
                  <a:srgbClr val="1A254C"/>
                </a:solidFill>
                <a:effectLst/>
                <a:latin typeface="Roboto" panose="02000000000000000000" pitchFamily="2" charset="0"/>
              </a:rPr>
              <a:t>ESSENCE tool sits on NSSP’s </a:t>
            </a:r>
            <a:r>
              <a:rPr lang="en-US" b="0" i="0" err="1">
                <a:solidFill>
                  <a:srgbClr val="1A254C"/>
                </a:solidFill>
                <a:effectLst/>
                <a:latin typeface="Roboto" panose="02000000000000000000" pitchFamily="2" charset="0"/>
              </a:rPr>
              <a:t>BioSense</a:t>
            </a:r>
            <a:r>
              <a:rPr lang="en-US" b="0" i="0">
                <a:solidFill>
                  <a:srgbClr val="1A254C"/>
                </a:solidFill>
                <a:effectLst/>
                <a:latin typeface="Roboto" panose="02000000000000000000" pitchFamily="2" charset="0"/>
              </a:rPr>
              <a:t> platform, which also includes a suite of tools</a:t>
            </a:r>
          </a:p>
          <a:p>
            <a:r>
              <a:rPr lang="en-US" b="0" i="0">
                <a:solidFill>
                  <a:srgbClr val="1A254C"/>
                </a:solidFill>
                <a:effectLst/>
                <a:latin typeface="Roboto" panose="02000000000000000000" pitchFamily="2" charset="0"/>
              </a:rPr>
              <a:t>API = Application Programming Interface = basically allow different services to communicate, a set of directions telling the other service exactly what you want </a:t>
            </a:r>
          </a:p>
        </p:txBody>
      </p:sp>
      <p:sp>
        <p:nvSpPr>
          <p:cNvPr id="4" name="Slide Number Placeholder 3"/>
          <p:cNvSpPr>
            <a:spLocks noGrp="1"/>
          </p:cNvSpPr>
          <p:nvPr>
            <p:ph type="sldNum" sz="quarter" idx="5"/>
          </p:nvPr>
        </p:nvSpPr>
        <p:spPr/>
        <p:txBody>
          <a:bodyPr/>
          <a:lstStyle/>
          <a:p>
            <a:fld id="{8932C9D0-4B02-45A1-9BBF-847ACF6CB360}" type="slidenum">
              <a:rPr lang="en-US" altLang="en-US" smtClean="0"/>
              <a:pPr/>
              <a:t>3</a:t>
            </a:fld>
            <a:endParaRPr lang="en-US" altLang="en-US"/>
          </a:p>
        </p:txBody>
      </p:sp>
    </p:spTree>
    <p:extLst>
      <p:ext uri="{BB962C8B-B14F-4D97-AF65-F5344CB8AC3E}">
        <p14:creationId xmlns:p14="http://schemas.microsoft.com/office/powerpoint/2010/main" val="10085394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a:cs typeface="Calibri"/>
              </a:rPr>
              <a:t>Jason present</a:t>
            </a:r>
          </a:p>
          <a:p>
            <a:r>
              <a:rPr lang="en-US">
                <a:cs typeface="Calibri"/>
              </a:rPr>
              <a:t>First part of year –</a:t>
            </a:r>
          </a:p>
          <a:p>
            <a:r>
              <a:rPr lang="en-US">
                <a:cs typeface="Calibri"/>
              </a:rPr>
              <a:t>	new to R</a:t>
            </a:r>
          </a:p>
          <a:p>
            <a:r>
              <a:rPr lang="en-US">
                <a:cs typeface="Calibri"/>
              </a:rPr>
              <a:t>	brainstorming project ideas</a:t>
            </a:r>
          </a:p>
          <a:p>
            <a:r>
              <a:rPr lang="en-US">
                <a:cs typeface="Calibri"/>
              </a:rPr>
              <a:t>Project development</a:t>
            </a:r>
          </a:p>
          <a:p>
            <a:r>
              <a:rPr lang="en-US">
                <a:cs typeface="Calibri"/>
              </a:rPr>
              <a:t>	Weekly meetings</a:t>
            </a:r>
          </a:p>
          <a:p>
            <a:r>
              <a:rPr lang="en-US">
                <a:cs typeface="Calibri"/>
              </a:rPr>
              <a:t>	explored ESSENCE</a:t>
            </a:r>
          </a:p>
          <a:p>
            <a:endParaRPr lang="en-US">
              <a:cs typeface="Calibri"/>
            </a:endParaRPr>
          </a:p>
          <a:p>
            <a:r>
              <a:rPr lang="en-US">
                <a:cs typeface="Calibri"/>
              </a:rPr>
              <a:t>We started with a series of meetings brainstorming and exploring ESSENCE to identify fields in the data that we were most interested in exploring. Our goal was to develop a tool to allow us to visualize ESSENCE data quickly and have an automated output of demographics/risk factors. Essentially an adaptable code that uses an API to quickly obtain useful visualizations and data from ESSENCE.</a:t>
            </a:r>
          </a:p>
          <a:p>
            <a:endParaRPr lang="en-US">
              <a:cs typeface="Calibri"/>
            </a:endParaRPr>
          </a:p>
          <a:p>
            <a:r>
              <a:rPr lang="en-US">
                <a:cs typeface="Calibri"/>
              </a:rPr>
              <a:t>The DSTT training gave us access to a variety of Coursera classes and a coach. Through these resources, as well as through meeting with a contact at NSSP, we worked on developing our R skills and how to connect to the ESSENCE data through an API. We met weekly throughout the year and used ESSENCE </a:t>
            </a:r>
            <a:r>
              <a:rPr lang="en-US" err="1">
                <a:cs typeface="Calibri"/>
              </a:rPr>
              <a:t>Rstudio</a:t>
            </a:r>
            <a:r>
              <a:rPr lang="en-US">
                <a:cs typeface="Calibri"/>
              </a:rPr>
              <a:t> to collectively work on our R code through a shared project file. </a:t>
            </a:r>
          </a:p>
          <a:p>
            <a:endParaRPr lang="en-US">
              <a:cs typeface="Calibri"/>
            </a:endParaRPr>
          </a:p>
          <a:p>
            <a:r>
              <a:rPr lang="en-US">
                <a:cs typeface="Calibri"/>
              </a:rPr>
              <a:t>The first iteration was to use </a:t>
            </a:r>
            <a:r>
              <a:rPr lang="en-US" err="1">
                <a:cs typeface="Calibri"/>
              </a:rPr>
              <a:t>Rmarkdown</a:t>
            </a:r>
            <a:r>
              <a:rPr lang="en-US">
                <a:cs typeface="Calibri"/>
              </a:rPr>
              <a:t> to create a PDF report, but the tool was later changed to be a </a:t>
            </a:r>
            <a:r>
              <a:rPr lang="en-US" err="1">
                <a:cs typeface="Calibri"/>
              </a:rPr>
              <a:t>flexdashboard</a:t>
            </a:r>
            <a:r>
              <a:rPr lang="en-US">
                <a:cs typeface="Calibri"/>
              </a:rPr>
              <a:t> – a html visualization of the different charts and analyses for the ESSENCE queries we choose to select. We wanted it to be usable for anyone by running the R code, even if they aren’t typically familiar with using ESSENCE</a:t>
            </a: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8932C9D0-4B02-45A1-9BBF-847ACF6CB360}" type="slidenum">
              <a:rPr lang="en-US" altLang="en-US"/>
              <a:pPr/>
              <a:t>4</a:t>
            </a:fld>
            <a:endParaRPr lang="en-US" altLang="en-US"/>
          </a:p>
        </p:txBody>
      </p:sp>
    </p:spTree>
    <p:extLst>
      <p:ext uri="{BB962C8B-B14F-4D97-AF65-F5344CB8AC3E}">
        <p14:creationId xmlns:p14="http://schemas.microsoft.com/office/powerpoint/2010/main" val="5472103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a:cs typeface="Calibri"/>
              </a:rPr>
              <a:t>Lauren present</a:t>
            </a:r>
          </a:p>
          <a:p>
            <a:endParaRPr lang="en-US">
              <a:cs typeface="Calibri"/>
            </a:endParaRPr>
          </a:p>
          <a:p>
            <a:r>
              <a:rPr lang="en-US">
                <a:cs typeface="Calibri"/>
              </a:rPr>
              <a:t>Since this tool is tied directly to the ESSENCE data we can rapidly analyze and visualize the data for a variety of outcomes (syndromes) ; there are different visualizations in which users can rapidly glean information. </a:t>
            </a:r>
            <a:r>
              <a:rPr lang="en-US"/>
              <a:t>Ex: Some common to epi day-to-day analyses – population characteristics, spatial analysis, and trends</a:t>
            </a:r>
            <a:r>
              <a:rPr lang="en-US">
                <a:cs typeface="Calibri"/>
              </a:rPr>
              <a:t> to more in-depth analyses to answer a lot of questions about this data from this one tool </a:t>
            </a:r>
          </a:p>
          <a:p>
            <a:endParaRPr lang="en-US">
              <a:cs typeface="Calibri"/>
            </a:endParaRPr>
          </a:p>
          <a:p>
            <a:r>
              <a:rPr lang="en-US">
                <a:cs typeface="Calibri"/>
              </a:rPr>
              <a:t>A few of the questions answered from this dashboard: Which age group is most affected? Are there disparities related to other characteristics for this type of ED visit? Where in the state is most affected? Can we see if there are increases in related diagnosis codes? (Ex: when we see increasing air-quality visits, are asthma-related visits also increasing?</a:t>
            </a:r>
          </a:p>
          <a:p>
            <a:endParaRPr lang="en-US">
              <a:cs typeface="Calibri"/>
            </a:endParaRPr>
          </a:p>
          <a:p>
            <a:r>
              <a:rPr lang="en-US">
                <a:cs typeface="Calibri"/>
              </a:rPr>
              <a:t>Answer to feedback from reviewer:</a:t>
            </a:r>
          </a:p>
          <a:p>
            <a:r>
              <a:rPr lang="en-US">
                <a:cs typeface="Calibri"/>
              </a:rPr>
              <a:t>We do not expect the epis we share this with to be expert coders in R. We have done the heavy lifting by creating the dashboard; so all other users need is to get ESSENCE and </a:t>
            </a:r>
            <a:r>
              <a:rPr lang="en-US" err="1">
                <a:cs typeface="Calibri"/>
              </a:rPr>
              <a:t>Rstudio</a:t>
            </a:r>
            <a:r>
              <a:rPr lang="en-US">
                <a:cs typeface="Calibri"/>
              </a:rPr>
              <a:t> access, install the packages, and knit with their parameters of interest.</a:t>
            </a:r>
          </a:p>
          <a:p>
            <a:r>
              <a:rPr lang="en-US">
                <a:cs typeface="Calibri"/>
              </a:rPr>
              <a:t>It’s easier than ESSENCE because you do not need to click around/create a bunch of different queries/time series/tables </a:t>
            </a:r>
            <a:r>
              <a:rPr lang="en-US" err="1">
                <a:cs typeface="Calibri"/>
              </a:rPr>
              <a:t>etc</a:t>
            </a:r>
            <a:r>
              <a:rPr lang="en-US">
                <a:cs typeface="Calibri"/>
              </a:rPr>
              <a:t> to find the information you might want. It’s all available at your fingertips with clicking a few buttons.</a:t>
            </a:r>
          </a:p>
        </p:txBody>
      </p:sp>
      <p:sp>
        <p:nvSpPr>
          <p:cNvPr id="4" name="Slide Number Placeholder 3"/>
          <p:cNvSpPr>
            <a:spLocks noGrp="1"/>
          </p:cNvSpPr>
          <p:nvPr>
            <p:ph type="sldNum" sz="quarter" idx="5"/>
          </p:nvPr>
        </p:nvSpPr>
        <p:spPr/>
        <p:txBody>
          <a:bodyPr/>
          <a:lstStyle/>
          <a:p>
            <a:fld id="{8932C9D0-4B02-45A1-9BBF-847ACF6CB360}" type="slidenum">
              <a:rPr lang="en-US" altLang="en-US"/>
              <a:pPr/>
              <a:t>5</a:t>
            </a:fld>
            <a:endParaRPr lang="en-US" altLang="en-US"/>
          </a:p>
        </p:txBody>
      </p:sp>
    </p:spTree>
    <p:extLst>
      <p:ext uri="{BB962C8B-B14F-4D97-AF65-F5344CB8AC3E}">
        <p14:creationId xmlns:p14="http://schemas.microsoft.com/office/powerpoint/2010/main" val="13030796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Jason present </a:t>
            </a:r>
          </a:p>
          <a:p>
            <a:r>
              <a:rPr lang="en-US">
                <a:cs typeface="Calibri"/>
              </a:rPr>
              <a:t>We're going to demo one use cases today, but there's other potential use cases that this might be useful for, so some details may vary depending on your particular use case. And remember this is still our version 1, so we still may have some kinks when we get into it. Now we've already generated the dashboard examples just in case we couldn't get into the system for our presentation and as you see on the right, the first part of this, is the parameter selection menu, before we are going to "run" the document, or as it's called "knit" it. Go into details parameter selection etc.  </a:t>
            </a:r>
            <a:endParaRPr lang="en-US"/>
          </a:p>
          <a:p>
            <a:endParaRPr lang="en-US">
              <a:cs typeface="Calibri"/>
            </a:endParaRPr>
          </a:p>
          <a:p>
            <a:r>
              <a:rPr lang="en-US">
                <a:cs typeface="Calibri"/>
              </a:rPr>
              <a:t>Order of tabs &amp; who will present demo</a:t>
            </a:r>
            <a:endParaRPr lang="en-US"/>
          </a:p>
          <a:p>
            <a:r>
              <a:rPr lang="en-US">
                <a:cs typeface="Calibri"/>
              </a:rPr>
              <a:t>&gt; Overview (Lauren)</a:t>
            </a:r>
          </a:p>
          <a:p>
            <a:r>
              <a:rPr lang="en-US">
                <a:cs typeface="Calibri"/>
              </a:rPr>
              <a:t>&gt; Demographic Snapshot (Lauren)</a:t>
            </a:r>
          </a:p>
          <a:p>
            <a:r>
              <a:rPr lang="en-US">
                <a:cs typeface="Calibri"/>
              </a:rPr>
              <a:t>&gt; Trends (Lauren)</a:t>
            </a:r>
          </a:p>
          <a:p>
            <a:r>
              <a:rPr lang="en-US">
                <a:cs typeface="Calibri"/>
              </a:rPr>
              <a:t>&gt; Map Comparison (Jason)</a:t>
            </a:r>
          </a:p>
          <a:p>
            <a:r>
              <a:rPr lang="en-US"/>
              <a:t>&gt; Map Over Time (Jason)</a:t>
            </a:r>
            <a:endParaRPr lang="en-US">
              <a:cs typeface="Calibri"/>
            </a:endParaRPr>
          </a:p>
          <a:p>
            <a:r>
              <a:rPr lang="en-US">
                <a:cs typeface="Calibri"/>
              </a:rPr>
              <a:t>&gt; Network graph (Jason)</a:t>
            </a:r>
          </a:p>
          <a:p>
            <a:r>
              <a:rPr lang="en-US">
                <a:cs typeface="Calibri"/>
              </a:rPr>
              <a:t>&gt; Increasing terms &amp; codes (Lauren)</a:t>
            </a:r>
          </a:p>
          <a:p>
            <a:r>
              <a:rPr lang="en-US">
                <a:cs typeface="Calibri"/>
              </a:rPr>
              <a:t>&gt; Overlapping Syndromes (Jason)</a:t>
            </a:r>
          </a:p>
          <a:p>
            <a:endParaRPr lang="en-US">
              <a:cs typeface="Calibri"/>
            </a:endParaRPr>
          </a:p>
        </p:txBody>
      </p:sp>
      <p:sp>
        <p:nvSpPr>
          <p:cNvPr id="4" name="Slide Number Placeholder 3"/>
          <p:cNvSpPr>
            <a:spLocks noGrp="1"/>
          </p:cNvSpPr>
          <p:nvPr>
            <p:ph type="sldNum" sz="quarter" idx="5"/>
          </p:nvPr>
        </p:nvSpPr>
        <p:spPr/>
        <p:txBody>
          <a:bodyPr/>
          <a:lstStyle/>
          <a:p>
            <a:fld id="{8932C9D0-4B02-45A1-9BBF-847ACF6CB360}" type="slidenum">
              <a:rPr lang="en-US" altLang="en-US"/>
              <a:pPr/>
              <a:t>6</a:t>
            </a:fld>
            <a:endParaRPr lang="en-US" altLang="en-US"/>
          </a:p>
        </p:txBody>
      </p:sp>
    </p:spTree>
    <p:extLst>
      <p:ext uri="{BB962C8B-B14F-4D97-AF65-F5344CB8AC3E}">
        <p14:creationId xmlns:p14="http://schemas.microsoft.com/office/powerpoint/2010/main" val="13429820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Jason present</a:t>
            </a:r>
          </a:p>
          <a:p>
            <a:endParaRPr lang="en-US">
              <a:cs typeface="Calibri"/>
            </a:endParaRPr>
          </a:p>
          <a:p>
            <a:r>
              <a:rPr lang="en-US">
                <a:cs typeface="Calibri"/>
              </a:rPr>
              <a:t>So we plan on working to build out and look into several future potential options, but we’d love to have feedback from others on what best might be useful. Just some examples of what we might be able to do is make it useful to sharing with other epidemiology program areas and the types of queries that are useful to each specific group. Sharing with program areas for situational awareness, and adding additional capabilities such as typed out queries, predictive analytics and spatial statistics, or other healthcare metrics such as overall healthcare quality. </a:t>
            </a:r>
          </a:p>
        </p:txBody>
      </p:sp>
      <p:sp>
        <p:nvSpPr>
          <p:cNvPr id="4" name="Slide Number Placeholder 3"/>
          <p:cNvSpPr>
            <a:spLocks noGrp="1"/>
          </p:cNvSpPr>
          <p:nvPr>
            <p:ph type="sldNum" sz="quarter" idx="5"/>
          </p:nvPr>
        </p:nvSpPr>
        <p:spPr/>
        <p:txBody>
          <a:bodyPr/>
          <a:lstStyle/>
          <a:p>
            <a:fld id="{8932C9D0-4B02-45A1-9BBF-847ACF6CB360}" type="slidenum">
              <a:rPr lang="en-US" altLang="en-US"/>
              <a:pPr/>
              <a:t>8</a:t>
            </a:fld>
            <a:endParaRPr lang="en-US" altLang="en-US"/>
          </a:p>
        </p:txBody>
      </p:sp>
    </p:spTree>
    <p:extLst>
      <p:ext uri="{BB962C8B-B14F-4D97-AF65-F5344CB8AC3E}">
        <p14:creationId xmlns:p14="http://schemas.microsoft.com/office/powerpoint/2010/main" val="15699032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Lauren present</a:t>
            </a:r>
          </a:p>
          <a:p>
            <a:endParaRPr lang="en-US"/>
          </a:p>
          <a:p>
            <a:r>
              <a:rPr lang="en-US"/>
              <a:t>Thank you to the other members of our team – Gabe Haas, Jade Hodge, and Scott Johnston</a:t>
            </a:r>
          </a:p>
          <a:p>
            <a:r>
              <a:rPr lang="en-US"/>
              <a:t>The CSTE 2022 Data Science Team Training for the opportunity and trainings to create this project and our Coach </a:t>
            </a:r>
            <a:r>
              <a:rPr lang="en-US" err="1"/>
              <a:t>Patric</a:t>
            </a:r>
            <a:r>
              <a:rPr lang="en-US"/>
              <a:t> Prado for all the guidance throughout the process</a:t>
            </a:r>
          </a:p>
          <a:p>
            <a:r>
              <a:rPr lang="en-US"/>
              <a:t>The NSSP team for providing a lot of the backbone of this dashboard and assistance early in this process </a:t>
            </a:r>
          </a:p>
          <a:p>
            <a:r>
              <a:rPr lang="en-US"/>
              <a:t>And our other KDHE staff who helped throughout this last year – Danielle and Jamie for providing oversight of the project, &amp; John Anderson for all his R wisdom and allowing us to show off our progress &amp; get feedback form R users</a:t>
            </a:r>
          </a:p>
        </p:txBody>
      </p:sp>
      <p:sp>
        <p:nvSpPr>
          <p:cNvPr id="4" name="Slide Number Placeholder 3"/>
          <p:cNvSpPr>
            <a:spLocks noGrp="1"/>
          </p:cNvSpPr>
          <p:nvPr>
            <p:ph type="sldNum" sz="quarter" idx="5"/>
          </p:nvPr>
        </p:nvSpPr>
        <p:spPr/>
        <p:txBody>
          <a:bodyPr/>
          <a:lstStyle/>
          <a:p>
            <a:fld id="{8932C9D0-4B02-45A1-9BBF-847ACF6CB360}" type="slidenum">
              <a:rPr lang="en-US" altLang="en-US" smtClean="0"/>
              <a:pPr/>
              <a:t>9</a:t>
            </a:fld>
            <a:endParaRPr lang="en-US" altLang="en-US"/>
          </a:p>
        </p:txBody>
      </p:sp>
    </p:spTree>
    <p:extLst>
      <p:ext uri="{BB962C8B-B14F-4D97-AF65-F5344CB8AC3E}">
        <p14:creationId xmlns:p14="http://schemas.microsoft.com/office/powerpoint/2010/main" val="41401023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Jason present</a:t>
            </a:r>
          </a:p>
          <a:p>
            <a:r>
              <a:rPr lang="en-US">
                <a:cs typeface="Calibri"/>
              </a:rPr>
              <a:t>We thank you for ability to present today and happy to take any questions. </a:t>
            </a:r>
            <a:endParaRPr lang="en-US"/>
          </a:p>
        </p:txBody>
      </p:sp>
      <p:sp>
        <p:nvSpPr>
          <p:cNvPr id="4" name="Slide Number Placeholder 3"/>
          <p:cNvSpPr>
            <a:spLocks noGrp="1"/>
          </p:cNvSpPr>
          <p:nvPr>
            <p:ph type="sldNum" sz="quarter" idx="5"/>
          </p:nvPr>
        </p:nvSpPr>
        <p:spPr/>
        <p:txBody>
          <a:bodyPr/>
          <a:lstStyle/>
          <a:p>
            <a:fld id="{8932C9D0-4B02-45A1-9BBF-847ACF6CB360}" type="slidenum">
              <a:rPr lang="en-US" altLang="en-US"/>
              <a:pPr/>
              <a:t>10</a:t>
            </a:fld>
            <a:endParaRPr lang="en-US" altLang="en-US"/>
          </a:p>
        </p:txBody>
      </p:sp>
    </p:spTree>
    <p:extLst>
      <p:ext uri="{BB962C8B-B14F-4D97-AF65-F5344CB8AC3E}">
        <p14:creationId xmlns:p14="http://schemas.microsoft.com/office/powerpoint/2010/main" val="29253776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3" descr="A picture containing text, electronics, circuit&#10;&#10;Description automatically generated">
            <a:extLst>
              <a:ext uri="{FF2B5EF4-FFF2-40B4-BE49-F238E27FC236}">
                <a16:creationId xmlns:a16="http://schemas.microsoft.com/office/drawing/2014/main" id="{AF299572-1B97-2106-CAF9-2B5D48FCCA2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CBA42C61-C5DE-C358-9E82-11E6C457CA67}"/>
              </a:ext>
            </a:extLst>
          </p:cNvPr>
          <p:cNvSpPr/>
          <p:nvPr userDrawn="1"/>
        </p:nvSpPr>
        <p:spPr>
          <a:xfrm flipV="1">
            <a:off x="1900238" y="5029200"/>
            <a:ext cx="10291762" cy="1401763"/>
          </a:xfrm>
          <a:prstGeom prst="rect">
            <a:avLst/>
          </a:prstGeom>
          <a:solidFill>
            <a:srgbClr val="BCA493">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Rectangle 3">
            <a:extLst>
              <a:ext uri="{FF2B5EF4-FFF2-40B4-BE49-F238E27FC236}">
                <a16:creationId xmlns:a16="http://schemas.microsoft.com/office/drawing/2014/main" id="{66A4BA6D-7F87-BCBD-D2B5-BC5688E5C695}"/>
              </a:ext>
            </a:extLst>
          </p:cNvPr>
          <p:cNvSpPr/>
          <p:nvPr userDrawn="1"/>
        </p:nvSpPr>
        <p:spPr>
          <a:xfrm rot="5400000">
            <a:off x="-2476500" y="2476500"/>
            <a:ext cx="6858000" cy="1905000"/>
          </a:xfrm>
          <a:prstGeom prst="rect">
            <a:avLst/>
          </a:prstGeom>
          <a:solidFill>
            <a:srgbClr val="2F5597"/>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 name="Picture 6">
            <a:extLst>
              <a:ext uri="{FF2B5EF4-FFF2-40B4-BE49-F238E27FC236}">
                <a16:creationId xmlns:a16="http://schemas.microsoft.com/office/drawing/2014/main" id="{A17FDD40-F4EB-3CA6-5D9B-DDC399EC38DA}"/>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63513" y="5111750"/>
            <a:ext cx="1577975" cy="115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Placeholder 8"/>
          <p:cNvSpPr>
            <a:spLocks noGrp="1"/>
          </p:cNvSpPr>
          <p:nvPr>
            <p:ph type="body" sz="quarter" idx="13"/>
          </p:nvPr>
        </p:nvSpPr>
        <p:spPr>
          <a:xfrm>
            <a:off x="1905000" y="5192446"/>
            <a:ext cx="10287002" cy="990600"/>
          </a:xfrm>
          <a:prstGeom prst="rect">
            <a:avLst/>
          </a:prstGeom>
        </p:spPr>
        <p:txBody>
          <a:bodyPr>
            <a:normAutofit/>
          </a:bodyPr>
          <a:lstStyle>
            <a:lvl1pPr marL="0" indent="0" algn="ctr">
              <a:buNone/>
              <a:defRPr sz="4000">
                <a:solidFill>
                  <a:schemeClr val="bg1"/>
                </a:solidFill>
                <a:latin typeface="Arial" panose="020B0604020202020204" pitchFamily="34" charset="0"/>
                <a:cs typeface="Arial" panose="020B0604020202020204" pitchFamily="34" charset="0"/>
              </a:defRPr>
            </a:lvl1pPr>
            <a:lvl2pPr marL="342900" indent="0" algn="ctr">
              <a:buNone/>
              <a:defRPr sz="2900">
                <a:solidFill>
                  <a:schemeClr val="bg1"/>
                </a:solidFill>
                <a:latin typeface="Arial" panose="020B0604020202020204" pitchFamily="34" charset="0"/>
                <a:cs typeface="Arial" panose="020B0604020202020204" pitchFamily="34" charset="0"/>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61806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2" name="Picture 3" descr="Shape&#10;&#10;Description automatically generated">
            <a:extLst>
              <a:ext uri="{FF2B5EF4-FFF2-40B4-BE49-F238E27FC236}">
                <a16:creationId xmlns:a16="http://schemas.microsoft.com/office/drawing/2014/main" id="{D96FBEE6-7237-CAAF-9A8F-4739868827D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763" y="1828800"/>
            <a:ext cx="1219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868408DF-28B3-6900-345A-850A577093EB}"/>
              </a:ext>
            </a:extLst>
          </p:cNvPr>
          <p:cNvSpPr txBox="1">
            <a:spLocks noChangeArrowheads="1"/>
          </p:cNvSpPr>
          <p:nvPr userDrawn="1"/>
        </p:nvSpPr>
        <p:spPr bwMode="auto">
          <a:xfrm>
            <a:off x="6096000" y="6505575"/>
            <a:ext cx="64674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altLang="en-US" sz="1200" i="1">
                <a:solidFill>
                  <a:schemeClr val="bg1"/>
                </a:solidFill>
                <a:latin typeface="Times New Roman" panose="02020603050405020304" pitchFamily="18" charset="0"/>
                <a:cs typeface="Times New Roman" panose="02020603050405020304" pitchFamily="18" charset="0"/>
              </a:rPr>
              <a:t>To protect and improve the health and environment of all Kansans</a:t>
            </a:r>
          </a:p>
        </p:txBody>
      </p:sp>
    </p:spTree>
    <p:extLst>
      <p:ext uri="{BB962C8B-B14F-4D97-AF65-F5344CB8AC3E}">
        <p14:creationId xmlns:p14="http://schemas.microsoft.com/office/powerpoint/2010/main" val="967694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lor Bullet Title-Content Slide">
    <p:spTree>
      <p:nvGrpSpPr>
        <p:cNvPr id="1" name=""/>
        <p:cNvGrpSpPr/>
        <p:nvPr/>
      </p:nvGrpSpPr>
      <p:grpSpPr>
        <a:xfrm>
          <a:off x="0" y="0"/>
          <a:ext cx="0" cy="0"/>
          <a:chOff x="0" y="0"/>
          <a:chExt cx="0" cy="0"/>
        </a:xfrm>
      </p:grpSpPr>
      <p:pic>
        <p:nvPicPr>
          <p:cNvPr id="2" name="Picture 3" descr="Shape&#10;&#10;Description automatically generated">
            <a:extLst>
              <a:ext uri="{FF2B5EF4-FFF2-40B4-BE49-F238E27FC236}">
                <a16:creationId xmlns:a16="http://schemas.microsoft.com/office/drawing/2014/main" id="{F6F0DB20-BD5A-287F-7483-FD4F19924C0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763" y="1828800"/>
            <a:ext cx="1219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0A63069C-88F0-93BE-0DC7-3583858EC7C6}"/>
              </a:ext>
            </a:extLst>
          </p:cNvPr>
          <p:cNvSpPr txBox="1">
            <a:spLocks noChangeArrowheads="1"/>
          </p:cNvSpPr>
          <p:nvPr userDrawn="1"/>
        </p:nvSpPr>
        <p:spPr bwMode="auto">
          <a:xfrm>
            <a:off x="6096000" y="6505575"/>
            <a:ext cx="64674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altLang="en-US" sz="1200" i="1">
                <a:solidFill>
                  <a:schemeClr val="bg1"/>
                </a:solidFill>
                <a:latin typeface="Times New Roman" panose="02020603050405020304" pitchFamily="18" charset="0"/>
                <a:cs typeface="Times New Roman" panose="02020603050405020304" pitchFamily="18" charset="0"/>
              </a:rPr>
              <a:t>To protect and improve the health and environment of all Kansans</a:t>
            </a:r>
          </a:p>
        </p:txBody>
      </p:sp>
    </p:spTree>
    <p:extLst>
      <p:ext uri="{BB962C8B-B14F-4D97-AF65-F5344CB8AC3E}">
        <p14:creationId xmlns:p14="http://schemas.microsoft.com/office/powerpoint/2010/main" val="24852260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icture and Color Bullet Title-Content Slide">
    <p:spTree>
      <p:nvGrpSpPr>
        <p:cNvPr id="1" name=""/>
        <p:cNvGrpSpPr/>
        <p:nvPr/>
      </p:nvGrpSpPr>
      <p:grpSpPr>
        <a:xfrm>
          <a:off x="0" y="0"/>
          <a:ext cx="0" cy="0"/>
          <a:chOff x="0" y="0"/>
          <a:chExt cx="0" cy="0"/>
        </a:xfrm>
      </p:grpSpPr>
      <p:pic>
        <p:nvPicPr>
          <p:cNvPr id="2" name="Picture 3" descr="Shape&#10;&#10;Description automatically generated">
            <a:extLst>
              <a:ext uri="{FF2B5EF4-FFF2-40B4-BE49-F238E27FC236}">
                <a16:creationId xmlns:a16="http://schemas.microsoft.com/office/drawing/2014/main" id="{EC89C0CE-F415-6952-4E3E-C46984EE716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763" y="1828800"/>
            <a:ext cx="1219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729F198E-EE9C-610C-0496-7AB1E5AEFBF1}"/>
              </a:ext>
            </a:extLst>
          </p:cNvPr>
          <p:cNvSpPr txBox="1">
            <a:spLocks noChangeArrowheads="1"/>
          </p:cNvSpPr>
          <p:nvPr userDrawn="1"/>
        </p:nvSpPr>
        <p:spPr bwMode="auto">
          <a:xfrm>
            <a:off x="6096000" y="6505575"/>
            <a:ext cx="64674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altLang="en-US" sz="1200" i="1">
                <a:solidFill>
                  <a:schemeClr val="bg1"/>
                </a:solidFill>
                <a:latin typeface="Times New Roman" panose="02020603050405020304" pitchFamily="18" charset="0"/>
                <a:cs typeface="Times New Roman" panose="02020603050405020304" pitchFamily="18" charset="0"/>
              </a:rPr>
              <a:t>To protect and improve the health and environment of all Kansans</a:t>
            </a:r>
          </a:p>
        </p:txBody>
      </p:sp>
    </p:spTree>
    <p:extLst>
      <p:ext uri="{BB962C8B-B14F-4D97-AF65-F5344CB8AC3E}">
        <p14:creationId xmlns:p14="http://schemas.microsoft.com/office/powerpoint/2010/main" val="2603494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2" name="Picture 3" descr="Shape&#10;&#10;Description automatically generated">
            <a:extLst>
              <a:ext uri="{FF2B5EF4-FFF2-40B4-BE49-F238E27FC236}">
                <a16:creationId xmlns:a16="http://schemas.microsoft.com/office/drawing/2014/main" id="{E9846739-E472-937C-9969-AF0EA3F5FBA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763" y="1828800"/>
            <a:ext cx="1219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B7DBDAAA-F024-999A-B6B3-D1DB9B028C95}"/>
              </a:ext>
            </a:extLst>
          </p:cNvPr>
          <p:cNvSpPr txBox="1">
            <a:spLocks noChangeArrowheads="1"/>
          </p:cNvSpPr>
          <p:nvPr userDrawn="1"/>
        </p:nvSpPr>
        <p:spPr bwMode="auto">
          <a:xfrm>
            <a:off x="6096000" y="6505575"/>
            <a:ext cx="64674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altLang="en-US" sz="1200" i="1">
                <a:solidFill>
                  <a:schemeClr val="bg1"/>
                </a:solidFill>
                <a:latin typeface="Times New Roman" panose="02020603050405020304" pitchFamily="18" charset="0"/>
                <a:cs typeface="Times New Roman" panose="02020603050405020304" pitchFamily="18" charset="0"/>
              </a:rPr>
              <a:t>To protect and improve the health and environment of all Kansans</a:t>
            </a:r>
          </a:p>
        </p:txBody>
      </p:sp>
    </p:spTree>
    <p:extLst>
      <p:ext uri="{BB962C8B-B14F-4D97-AF65-F5344CB8AC3E}">
        <p14:creationId xmlns:p14="http://schemas.microsoft.com/office/powerpoint/2010/main" val="10937236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DB0D03A6-E7A3-CF68-4F51-FD2D46D56B68}"/>
              </a:ext>
            </a:extLst>
          </p:cNvPr>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F38E5FD8-5F9A-CDEE-1B2C-F1EFE649EB48}"/>
              </a:ext>
            </a:extLst>
          </p:cNvPr>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4199" r:id="rId1"/>
    <p:sldLayoutId id="2147484200" r:id="rId2"/>
    <p:sldLayoutId id="2147484201" r:id="rId3"/>
    <p:sldLayoutId id="2147484202" r:id="rId4"/>
    <p:sldLayoutId id="2147484203" r:id="rId5"/>
  </p:sldLayoutIdLst>
  <p:txStyles>
    <p:titleStyle>
      <a:lvl1pPr algn="l" rtl="0" eaLnBrk="0" fontAlgn="base" hangingPunct="0">
        <a:lnSpc>
          <a:spcPct val="90000"/>
        </a:lnSpc>
        <a:spcBef>
          <a:spcPct val="0"/>
        </a:spcBef>
        <a:spcAft>
          <a:spcPct val="0"/>
        </a:spcAft>
        <a:defRPr sz="4400" kern="1200">
          <a:solidFill>
            <a:schemeClr val="tx1"/>
          </a:solidFill>
          <a:latin typeface="Arial" panose="020B0604020202020204" pitchFamily="34" charset="0"/>
          <a:ea typeface="+mj-ea"/>
          <a:cs typeface="Arial" panose="020B0604020202020204" pitchFamily="34" charset="0"/>
        </a:defRPr>
      </a:lvl1pPr>
      <a:lvl2pPr algn="l" rtl="0" eaLnBrk="0" fontAlgn="base" hangingPunct="0">
        <a:lnSpc>
          <a:spcPct val="90000"/>
        </a:lnSpc>
        <a:spcBef>
          <a:spcPct val="0"/>
        </a:spcBef>
        <a:spcAft>
          <a:spcPct val="0"/>
        </a:spcAft>
        <a:defRPr sz="4400">
          <a:solidFill>
            <a:schemeClr val="tx1"/>
          </a:solidFill>
          <a:latin typeface="Arial" panose="020B0604020202020204" pitchFamily="34" charset="0"/>
          <a:cs typeface="Arial" panose="020B0604020202020204" pitchFamily="34" charset="0"/>
        </a:defRPr>
      </a:lvl2pPr>
      <a:lvl3pPr algn="l" rtl="0" eaLnBrk="0" fontAlgn="base" hangingPunct="0">
        <a:lnSpc>
          <a:spcPct val="90000"/>
        </a:lnSpc>
        <a:spcBef>
          <a:spcPct val="0"/>
        </a:spcBef>
        <a:spcAft>
          <a:spcPct val="0"/>
        </a:spcAft>
        <a:defRPr sz="4400">
          <a:solidFill>
            <a:schemeClr val="tx1"/>
          </a:solidFill>
          <a:latin typeface="Arial" panose="020B0604020202020204" pitchFamily="34" charset="0"/>
          <a:cs typeface="Arial" panose="020B0604020202020204" pitchFamily="34" charset="0"/>
        </a:defRPr>
      </a:lvl3pPr>
      <a:lvl4pPr algn="l" rtl="0" eaLnBrk="0" fontAlgn="base" hangingPunct="0">
        <a:lnSpc>
          <a:spcPct val="90000"/>
        </a:lnSpc>
        <a:spcBef>
          <a:spcPct val="0"/>
        </a:spcBef>
        <a:spcAft>
          <a:spcPct val="0"/>
        </a:spcAft>
        <a:defRPr sz="4400">
          <a:solidFill>
            <a:schemeClr val="tx1"/>
          </a:solidFill>
          <a:latin typeface="Arial" panose="020B0604020202020204" pitchFamily="34" charset="0"/>
          <a:cs typeface="Arial" panose="020B0604020202020204" pitchFamily="34" charset="0"/>
        </a:defRPr>
      </a:lvl4pPr>
      <a:lvl5pPr algn="l" rtl="0" eaLnBrk="0" fontAlgn="base" hangingPunct="0">
        <a:lnSpc>
          <a:spcPct val="90000"/>
        </a:lnSpc>
        <a:spcBef>
          <a:spcPct val="0"/>
        </a:spcBef>
        <a:spcAft>
          <a:spcPct val="0"/>
        </a:spcAft>
        <a:defRPr sz="4400">
          <a:solidFill>
            <a:schemeClr val="tx1"/>
          </a:solidFill>
          <a:latin typeface="Arial" panose="020B0604020202020204" pitchFamily="34" charset="0"/>
          <a:cs typeface="Arial" panose="020B060402020202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hyperlink" Target="mailto:lauren.gracy@ks.gov" TargetMode="External"/><Relationship Id="rId4" Type="http://schemas.openxmlformats.org/officeDocument/2006/relationships/hyperlink" Target="mailto:Jason.Geslois@ks.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Placeholder 1">
            <a:extLst>
              <a:ext uri="{FF2B5EF4-FFF2-40B4-BE49-F238E27FC236}">
                <a16:creationId xmlns:a16="http://schemas.microsoft.com/office/drawing/2014/main" id="{B28BF5C2-3A32-44DF-A082-49FCEB767147}"/>
              </a:ext>
            </a:extLst>
          </p:cNvPr>
          <p:cNvSpPr>
            <a:spLocks noGrp="1"/>
          </p:cNvSpPr>
          <p:nvPr>
            <p:ph type="body" sz="quarter" idx="13"/>
          </p:nvPr>
        </p:nvSpPr>
        <p:spPr>
          <a:xfrm>
            <a:off x="1905000" y="5036024"/>
            <a:ext cx="10287000" cy="1059976"/>
          </a:xfrm>
        </p:spPr>
        <p:txBody>
          <a:bodyPr>
            <a:noAutofit/>
          </a:bodyPr>
          <a:lstStyle/>
          <a:p>
            <a:pPr>
              <a:spcAft>
                <a:spcPts val="0"/>
              </a:spcAft>
              <a:defRPr/>
            </a:pPr>
            <a:r>
              <a:rPr lang="en-US" sz="2400" b="1" dirty="0">
                <a:latin typeface="Arial"/>
                <a:cs typeface="Arial"/>
              </a:rPr>
              <a:t>Using R markdown to Develop a Comprehensive, Syndrome-based Dashboard for Public Health Practice in Kansas</a:t>
            </a:r>
            <a:endParaRPr lang="en-US" b="1" dirty="0"/>
          </a:p>
          <a:p>
            <a:pPr>
              <a:spcAft>
                <a:spcPts val="0"/>
              </a:spcAft>
              <a:defRPr/>
            </a:pPr>
            <a:r>
              <a:rPr lang="en-US" sz="3200" b="1" dirty="0">
                <a:effectLst>
                  <a:outerShdw blurRad="38100" dist="38100" dir="2700000" algn="tl">
                    <a:srgbClr val="000000">
                      <a:alpha val="43137"/>
                    </a:srgbClr>
                  </a:outerShdw>
                </a:effectLst>
                <a:latin typeface="Arial"/>
                <a:cs typeface="Arial"/>
              </a:rPr>
              <a:t>Kansas </a:t>
            </a:r>
            <a:r>
              <a:rPr lang="en-US" sz="3200" b="1" dirty="0" err="1">
                <a:effectLst>
                  <a:outerShdw blurRad="38100" dist="38100" dir="2700000" algn="tl">
                    <a:srgbClr val="000000">
                      <a:alpha val="43137"/>
                    </a:srgbClr>
                  </a:outerShdw>
                </a:effectLst>
                <a:latin typeface="Arial"/>
                <a:cs typeface="Arial"/>
              </a:rPr>
              <a:t>DSTT</a:t>
            </a:r>
            <a:r>
              <a:rPr lang="en-US" sz="3200" b="1" dirty="0">
                <a:effectLst>
                  <a:outerShdw blurRad="38100" dist="38100" dir="2700000" algn="tl">
                    <a:srgbClr val="000000">
                      <a:alpha val="43137"/>
                    </a:srgbClr>
                  </a:outerShdw>
                </a:effectLst>
                <a:latin typeface="Arial"/>
                <a:cs typeface="Arial"/>
              </a:rPr>
              <a:t> Team | December 7, 2022</a:t>
            </a:r>
            <a:endParaRPr lang="en-US"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0">
            <a:extLst>
              <a:ext uri="{FF2B5EF4-FFF2-40B4-BE49-F238E27FC236}">
                <a16:creationId xmlns:a16="http://schemas.microsoft.com/office/drawing/2014/main" id="{C8A3F55B-76EE-A858-5F80-816CD9A9C121}"/>
              </a:ext>
            </a:extLst>
          </p:cNvPr>
          <p:cNvSpPr>
            <a:spLocks noChangeArrowheads="1"/>
          </p:cNvSpPr>
          <p:nvPr/>
        </p:nvSpPr>
        <p:spPr bwMode="auto">
          <a:xfrm>
            <a:off x="388734" y="1396917"/>
            <a:ext cx="4217383" cy="480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marL="0" indent="0">
              <a:lnSpc>
                <a:spcPct val="100000"/>
              </a:lnSpc>
              <a:spcBef>
                <a:spcPct val="0"/>
              </a:spcBef>
              <a:buNone/>
            </a:pPr>
            <a:r>
              <a:rPr lang="en-US" altLang="en-US" sz="2000" b="1" dirty="0">
                <a:latin typeface="Arial"/>
                <a:cs typeface="Arial"/>
              </a:rPr>
              <a:t>Program Overview</a:t>
            </a:r>
          </a:p>
          <a:p>
            <a:pPr>
              <a:lnSpc>
                <a:spcPct val="100000"/>
              </a:lnSpc>
              <a:spcBef>
                <a:spcPct val="0"/>
              </a:spcBef>
            </a:pPr>
            <a:r>
              <a:rPr lang="en-US" sz="1800" dirty="0">
                <a:latin typeface="Arial"/>
                <a:cs typeface="Arial"/>
              </a:rPr>
              <a:t>Designed to increase the public health work force knowledge of data science and data modernization</a:t>
            </a:r>
          </a:p>
          <a:p>
            <a:pPr>
              <a:lnSpc>
                <a:spcPct val="100000"/>
              </a:lnSpc>
              <a:spcBef>
                <a:spcPct val="0"/>
              </a:spcBef>
            </a:pPr>
            <a:r>
              <a:rPr lang="en-US" sz="1800" dirty="0">
                <a:latin typeface="Arial"/>
                <a:cs typeface="Arial"/>
              </a:rPr>
              <a:t>Yearly, 12-month program. One team from each jurisdiction is accepted</a:t>
            </a:r>
          </a:p>
          <a:p>
            <a:pPr>
              <a:lnSpc>
                <a:spcPct val="100000"/>
              </a:lnSpc>
              <a:spcBef>
                <a:spcPct val="0"/>
              </a:spcBef>
            </a:pPr>
            <a:r>
              <a:rPr lang="en-US" sz="1800" dirty="0">
                <a:latin typeface="Arial"/>
                <a:cs typeface="Arial"/>
              </a:rPr>
              <a:t>2nd year cohort - m</a:t>
            </a:r>
            <a:r>
              <a:rPr lang="en-US" altLang="en-US" sz="1800" dirty="0">
                <a:latin typeface="Arial"/>
                <a:cs typeface="Arial"/>
              </a:rPr>
              <a:t>eant to address CDC's data modernization initiative</a:t>
            </a:r>
            <a:endParaRPr lang="en-US" sz="1800" dirty="0"/>
          </a:p>
          <a:p>
            <a:pPr lvl="1">
              <a:lnSpc>
                <a:spcPct val="100000"/>
              </a:lnSpc>
              <a:spcBef>
                <a:spcPct val="0"/>
              </a:spcBef>
            </a:pPr>
            <a:endParaRPr lang="en-US" altLang="en-US" sz="1600" dirty="0"/>
          </a:p>
          <a:p>
            <a:pPr marL="457200" lvl="1" indent="0">
              <a:lnSpc>
                <a:spcPct val="100000"/>
              </a:lnSpc>
              <a:spcBef>
                <a:spcPct val="0"/>
              </a:spcBef>
              <a:buNone/>
            </a:pPr>
            <a:endParaRPr lang="en-US" altLang="en-US" sz="1600" b="1" dirty="0">
              <a:latin typeface="Arial"/>
              <a:cs typeface="Arial"/>
            </a:endParaRPr>
          </a:p>
          <a:p>
            <a:pPr marL="0" indent="0">
              <a:lnSpc>
                <a:spcPct val="100000"/>
              </a:lnSpc>
              <a:spcBef>
                <a:spcPct val="0"/>
              </a:spcBef>
              <a:buNone/>
            </a:pPr>
            <a:r>
              <a:rPr lang="en-US" altLang="en-US" sz="2000" b="1" dirty="0">
                <a:latin typeface="Arial"/>
                <a:cs typeface="Arial"/>
              </a:rPr>
              <a:t>KS Team Members</a:t>
            </a:r>
            <a:endParaRPr lang="en-US" dirty="0"/>
          </a:p>
          <a:p>
            <a:pPr>
              <a:lnSpc>
                <a:spcPct val="100000"/>
              </a:lnSpc>
              <a:spcBef>
                <a:spcPct val="0"/>
              </a:spcBef>
            </a:pPr>
            <a:r>
              <a:rPr lang="en-US" altLang="en-US" sz="1800" dirty="0">
                <a:latin typeface="Arial"/>
                <a:cs typeface="Arial"/>
              </a:rPr>
              <a:t>Jason Geslois</a:t>
            </a:r>
            <a:endParaRPr lang="en-US" altLang="en-US" sz="1800" dirty="0"/>
          </a:p>
          <a:p>
            <a:pPr>
              <a:lnSpc>
                <a:spcPct val="100000"/>
              </a:lnSpc>
              <a:spcBef>
                <a:spcPct val="0"/>
              </a:spcBef>
            </a:pPr>
            <a:r>
              <a:rPr lang="en-US" altLang="en-US" sz="1800" dirty="0">
                <a:latin typeface="Arial"/>
                <a:cs typeface="Arial"/>
              </a:rPr>
              <a:t>Lauren Gracy</a:t>
            </a:r>
            <a:endParaRPr lang="en-US" altLang="en-US" sz="1800" dirty="0"/>
          </a:p>
          <a:p>
            <a:pPr>
              <a:lnSpc>
                <a:spcPct val="100000"/>
              </a:lnSpc>
              <a:spcBef>
                <a:spcPct val="0"/>
              </a:spcBef>
            </a:pPr>
            <a:r>
              <a:rPr lang="en-US" altLang="en-US" sz="1800" dirty="0">
                <a:latin typeface="Arial"/>
                <a:cs typeface="Arial"/>
              </a:rPr>
              <a:t>Gabe Haas</a:t>
            </a:r>
            <a:endParaRPr lang="en-US" altLang="en-US" sz="1800" dirty="0"/>
          </a:p>
          <a:p>
            <a:pPr>
              <a:lnSpc>
                <a:spcPct val="100000"/>
              </a:lnSpc>
              <a:spcBef>
                <a:spcPct val="0"/>
              </a:spcBef>
            </a:pPr>
            <a:r>
              <a:rPr lang="en-US" altLang="en-US" sz="1800" dirty="0">
                <a:latin typeface="Arial"/>
                <a:cs typeface="Arial"/>
              </a:rPr>
              <a:t>Jade Hodge</a:t>
            </a:r>
            <a:endParaRPr lang="en-US" altLang="en-US" sz="1800" dirty="0"/>
          </a:p>
          <a:p>
            <a:pPr>
              <a:lnSpc>
                <a:spcPct val="100000"/>
              </a:lnSpc>
              <a:spcBef>
                <a:spcPct val="0"/>
              </a:spcBef>
            </a:pPr>
            <a:r>
              <a:rPr lang="en-US" altLang="en-US" sz="1800" dirty="0">
                <a:latin typeface="Arial"/>
                <a:cs typeface="Arial"/>
              </a:rPr>
              <a:t>Scott Johnston</a:t>
            </a:r>
            <a:endParaRPr lang="en-US" altLang="en-US" sz="1800" dirty="0"/>
          </a:p>
          <a:p>
            <a:pPr>
              <a:lnSpc>
                <a:spcPct val="100000"/>
              </a:lnSpc>
              <a:spcBef>
                <a:spcPct val="0"/>
              </a:spcBef>
            </a:pPr>
            <a:r>
              <a:rPr lang="en-US" altLang="en-US" sz="1800" dirty="0">
                <a:latin typeface="Arial"/>
                <a:cs typeface="Arial"/>
              </a:rPr>
              <a:t>Danielle Sass – Project Supervisor</a:t>
            </a:r>
            <a:endParaRPr lang="en-US" altLang="en-US" sz="1800" dirty="0"/>
          </a:p>
        </p:txBody>
      </p:sp>
      <p:sp>
        <p:nvSpPr>
          <p:cNvPr id="11268" name="Rectangle 14">
            <a:extLst>
              <a:ext uri="{FF2B5EF4-FFF2-40B4-BE49-F238E27FC236}">
                <a16:creationId xmlns:a16="http://schemas.microsoft.com/office/drawing/2014/main" id="{E9795E30-DF6E-FDDF-3DD9-A0799F93A70D}"/>
              </a:ext>
            </a:extLst>
          </p:cNvPr>
          <p:cNvSpPr>
            <a:spLocks noChangeArrowheads="1"/>
          </p:cNvSpPr>
          <p:nvPr/>
        </p:nvSpPr>
        <p:spPr bwMode="auto">
          <a:xfrm>
            <a:off x="716643" y="391886"/>
            <a:ext cx="109612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a:lnSpc>
                <a:spcPct val="100000"/>
              </a:lnSpc>
              <a:spcBef>
                <a:spcPct val="0"/>
              </a:spcBef>
              <a:buNone/>
            </a:pPr>
            <a:r>
              <a:rPr lang="en-US" altLang="en-US" b="1" dirty="0">
                <a:solidFill>
                  <a:srgbClr val="2F5597"/>
                </a:solidFill>
                <a:latin typeface="Arial"/>
                <a:cs typeface="Arial"/>
              </a:rPr>
              <a:t>About </a:t>
            </a:r>
            <a:r>
              <a:rPr lang="en-US" altLang="en-US" b="1" dirty="0" err="1">
                <a:solidFill>
                  <a:srgbClr val="2F5597"/>
                </a:solidFill>
                <a:latin typeface="Arial"/>
                <a:cs typeface="Arial"/>
              </a:rPr>
              <a:t>CSTE's</a:t>
            </a:r>
            <a:r>
              <a:rPr lang="en-US" altLang="en-US" b="1" dirty="0">
                <a:solidFill>
                  <a:srgbClr val="2F5597"/>
                </a:solidFill>
                <a:latin typeface="Arial"/>
                <a:cs typeface="Arial"/>
              </a:rPr>
              <a:t> Data Science Team Training (</a:t>
            </a:r>
            <a:r>
              <a:rPr lang="en-US" altLang="en-US" b="1" dirty="0" err="1">
                <a:solidFill>
                  <a:srgbClr val="2F5597"/>
                </a:solidFill>
                <a:latin typeface="Arial"/>
                <a:cs typeface="Arial"/>
              </a:rPr>
              <a:t>DSTT</a:t>
            </a:r>
            <a:r>
              <a:rPr lang="en-US" altLang="en-US" b="1" dirty="0">
                <a:solidFill>
                  <a:srgbClr val="2F5597"/>
                </a:solidFill>
                <a:latin typeface="Arial"/>
                <a:cs typeface="Arial"/>
              </a:rPr>
              <a:t>) Program</a:t>
            </a:r>
            <a:endParaRPr lang="en-US" altLang="en-US" b="1" dirty="0">
              <a:solidFill>
                <a:srgbClr val="2F5597"/>
              </a:solidFill>
            </a:endParaRPr>
          </a:p>
        </p:txBody>
      </p:sp>
      <p:pic>
        <p:nvPicPr>
          <p:cNvPr id="2" name="Picture 2">
            <a:extLst>
              <a:ext uri="{FF2B5EF4-FFF2-40B4-BE49-F238E27FC236}">
                <a16:creationId xmlns:a16="http://schemas.microsoft.com/office/drawing/2014/main" id="{A81F3592-D51E-B40F-58CB-D56087AD3364}"/>
              </a:ext>
            </a:extLst>
          </p:cNvPr>
          <p:cNvPicPr>
            <a:picLocks noChangeAspect="1"/>
          </p:cNvPicPr>
          <p:nvPr/>
        </p:nvPicPr>
        <p:blipFill rotWithShape="1">
          <a:blip r:embed="rId3"/>
          <a:srcRect t="1939" r="1129" b="1596"/>
          <a:stretch/>
        </p:blipFill>
        <p:spPr>
          <a:xfrm>
            <a:off x="4880723" y="1477817"/>
            <a:ext cx="7006477" cy="4184073"/>
          </a:xfrm>
          <a:prstGeom prst="rect">
            <a:avLst/>
          </a:prstGeom>
          <a:effectLst>
            <a:outerShdw blurRad="292100" dist="139700" dir="2700000" algn="ctr" rotWithShape="0">
              <a:srgbClr val="000000">
                <a:alpha val="6500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8063DB0A-17FF-4E9E-9E9D-3CD3BD63D3B5}"/>
              </a:ext>
            </a:extLst>
          </p:cNvPr>
          <p:cNvSpPr txBox="1">
            <a:spLocks/>
          </p:cNvSpPr>
          <p:nvPr/>
        </p:nvSpPr>
        <p:spPr>
          <a:xfrm>
            <a:off x="961370" y="391886"/>
            <a:ext cx="10471765" cy="6214534"/>
          </a:xfrm>
          <a:prstGeom prst="rect">
            <a:avLst/>
          </a:prstGeom>
        </p:spPr>
        <p:txBody>
          <a:bodyPr vert="horz" lIns="91440" tIns="45720" rIns="91440" bIns="45720" rtlCol="0" anchor="ctr">
            <a:norm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ea typeface="+mn-lt"/>
                <a:cs typeface="+mn-lt"/>
              </a:rPr>
              <a:t>Electronic Surveillance System for the Early Notification of Community-based Epidemics (ESSENCE)</a:t>
            </a:r>
          </a:p>
          <a:p>
            <a:pPr lvl="1">
              <a:buFont typeface="Wingdings" panose="05000000000000000000" pitchFamily="2" charset="2"/>
              <a:buChar char="§"/>
            </a:pPr>
            <a:r>
              <a:rPr lang="en-US" sz="1800" dirty="0">
                <a:ea typeface="+mn-lt"/>
                <a:cs typeface="+mn-lt"/>
              </a:rPr>
              <a:t>Housed under the CDC’s National Syndromic Surveillance Program (NSSP)</a:t>
            </a:r>
            <a:endParaRPr lang="en-US" sz="1800" dirty="0">
              <a:cs typeface="Calibri" panose="020F0502020204030204"/>
            </a:endParaRPr>
          </a:p>
          <a:p>
            <a:r>
              <a:rPr lang="en-US" sz="2000" dirty="0">
                <a:ea typeface="+mn-lt"/>
                <a:cs typeface="+mn-lt"/>
              </a:rPr>
              <a:t>Captures 98% of total Kansas Emergency Department (ED) visits within 24 hours of patient admission</a:t>
            </a:r>
          </a:p>
          <a:p>
            <a:r>
              <a:rPr lang="en-US" sz="2000" dirty="0">
                <a:ea typeface="+mn-lt"/>
                <a:cs typeface="+mn-lt"/>
              </a:rPr>
              <a:t>ESSENCE allows users to visualize ED visit trends for hundreds of predefined Syndromes</a:t>
            </a:r>
            <a:endParaRPr lang="en-US" sz="2000" dirty="0">
              <a:cs typeface="Calibri"/>
            </a:endParaRPr>
          </a:p>
          <a:p>
            <a:pPr lvl="1">
              <a:buFont typeface="Wingdings" panose="020B0604020202020204" pitchFamily="34" charset="0"/>
              <a:buChar char="§"/>
            </a:pPr>
            <a:r>
              <a:rPr lang="en-US" sz="1800" dirty="0">
                <a:ea typeface="+mn-lt"/>
                <a:cs typeface="+mn-lt"/>
              </a:rPr>
              <a:t>Raw data processed, calculated fields created, and records combined into a single visit</a:t>
            </a:r>
          </a:p>
          <a:p>
            <a:pPr lvl="1">
              <a:buFont typeface="Wingdings" panose="020B0604020202020204" pitchFamily="34" charset="0"/>
              <a:buChar char="§"/>
            </a:pPr>
            <a:r>
              <a:rPr lang="en-US" sz="1800" dirty="0">
                <a:ea typeface="+mn-lt"/>
                <a:cs typeface="+mn-lt"/>
              </a:rPr>
              <a:t>Diagnosis codes, </a:t>
            </a:r>
            <a:r>
              <a:rPr lang="en-US" sz="1800" dirty="0" err="1">
                <a:ea typeface="+mn-lt"/>
                <a:cs typeface="+mn-lt"/>
              </a:rPr>
              <a:t>ICD9</a:t>
            </a:r>
            <a:r>
              <a:rPr lang="en-US" sz="1800" dirty="0">
                <a:ea typeface="+mn-lt"/>
                <a:cs typeface="+mn-lt"/>
              </a:rPr>
              <a:t>/10 and </a:t>
            </a:r>
            <a:r>
              <a:rPr lang="en-US" sz="1800" dirty="0" err="1">
                <a:ea typeface="+mn-lt"/>
                <a:cs typeface="+mn-lt"/>
              </a:rPr>
              <a:t>SNOMED</a:t>
            </a:r>
            <a:r>
              <a:rPr lang="en-US" sz="1800" dirty="0">
                <a:ea typeface="+mn-lt"/>
                <a:cs typeface="+mn-lt"/>
              </a:rPr>
              <a:t>, plus free-text analysis of Chief Complaint are used to categorize patients into Syndromes</a:t>
            </a:r>
            <a:endParaRPr lang="en-US" sz="1800" dirty="0">
              <a:cs typeface="Calibri" panose="020F0502020204030204"/>
            </a:endParaRPr>
          </a:p>
          <a:p>
            <a:r>
              <a:rPr lang="en-US" sz="2000" dirty="0">
                <a:ea typeface="+mn-lt"/>
                <a:cs typeface="+mn-lt"/>
              </a:rPr>
              <a:t>Rich data source including 196 fields: patient demographics, diagnosis codes, triage notes, geographic area, smoking status, height/weight, etc.</a:t>
            </a:r>
          </a:p>
          <a:p>
            <a:r>
              <a:rPr lang="en-US" sz="2000" dirty="0">
                <a:ea typeface="+mn-lt"/>
                <a:cs typeface="+mn-lt"/>
              </a:rPr>
              <a:t>NSSP’s </a:t>
            </a:r>
            <a:r>
              <a:rPr lang="en-US" sz="2000" dirty="0" err="1">
                <a:ea typeface="+mn-lt"/>
                <a:cs typeface="+mn-lt"/>
              </a:rPr>
              <a:t>BioSense</a:t>
            </a:r>
            <a:r>
              <a:rPr lang="en-US" sz="2000" dirty="0">
                <a:ea typeface="+mn-lt"/>
                <a:cs typeface="+mn-lt"/>
              </a:rPr>
              <a:t> Platform includes a Suite of tools to help with data analyses</a:t>
            </a:r>
          </a:p>
          <a:p>
            <a:pPr lvl="1">
              <a:buFont typeface="Wingdings" panose="05000000000000000000" pitchFamily="2" charset="2"/>
              <a:buChar char="§"/>
            </a:pPr>
            <a:r>
              <a:rPr lang="en-US" sz="1800" dirty="0">
                <a:ea typeface="+mn-lt"/>
                <a:cs typeface="+mn-lt"/>
              </a:rPr>
              <a:t>Using NSSP’s RStudio Server &amp; ESSENCE Application Programming Interface (API), Syndromic data can be accessed without opening the ESSENCE interface</a:t>
            </a:r>
            <a:endParaRPr lang="en-US" sz="1800" dirty="0">
              <a:cs typeface="Calibri"/>
            </a:endParaRPr>
          </a:p>
        </p:txBody>
      </p:sp>
      <p:sp>
        <p:nvSpPr>
          <p:cNvPr id="4" name="Rectangle 14">
            <a:extLst>
              <a:ext uri="{FF2B5EF4-FFF2-40B4-BE49-F238E27FC236}">
                <a16:creationId xmlns:a16="http://schemas.microsoft.com/office/drawing/2014/main" id="{C85DE086-33D8-4A6B-B32B-EB8AC2167773}"/>
              </a:ext>
            </a:extLst>
          </p:cNvPr>
          <p:cNvSpPr>
            <a:spLocks noChangeArrowheads="1"/>
          </p:cNvSpPr>
          <p:nvPr/>
        </p:nvSpPr>
        <p:spPr bwMode="auto">
          <a:xfrm>
            <a:off x="716643" y="391886"/>
            <a:ext cx="109612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a:lnSpc>
                <a:spcPct val="100000"/>
              </a:lnSpc>
              <a:spcBef>
                <a:spcPct val="0"/>
              </a:spcBef>
              <a:buNone/>
            </a:pPr>
            <a:r>
              <a:rPr lang="en-US" sz="2800" b="1" dirty="0">
                <a:solidFill>
                  <a:schemeClr val="accent5">
                    <a:lumMod val="75000"/>
                  </a:schemeClr>
                </a:solidFill>
                <a:cs typeface="Calibri Light"/>
              </a:rPr>
              <a:t>What is ESSENCE?</a:t>
            </a:r>
            <a:endParaRPr lang="en-US" altLang="en-US" b="1" dirty="0">
              <a:solidFill>
                <a:srgbClr val="2F5597"/>
              </a:solidFill>
            </a:endParaRPr>
          </a:p>
        </p:txBody>
      </p:sp>
    </p:spTree>
    <p:extLst>
      <p:ext uri="{BB962C8B-B14F-4D97-AF65-F5344CB8AC3E}">
        <p14:creationId xmlns:p14="http://schemas.microsoft.com/office/powerpoint/2010/main" val="22642185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Diagram 17">
            <a:extLst>
              <a:ext uri="{FF2B5EF4-FFF2-40B4-BE49-F238E27FC236}">
                <a16:creationId xmlns:a16="http://schemas.microsoft.com/office/drawing/2014/main" id="{4CD57507-525C-4B86-B200-B3B46C3F69DB}"/>
              </a:ext>
            </a:extLst>
          </p:cNvPr>
          <p:cNvGraphicFramePr/>
          <p:nvPr>
            <p:extLst>
              <p:ext uri="{D42A27DB-BD31-4B8C-83A1-F6EECF244321}">
                <p14:modId xmlns:p14="http://schemas.microsoft.com/office/powerpoint/2010/main" val="3372284082"/>
              </p:ext>
            </p:extLst>
          </p:nvPr>
        </p:nvGraphicFramePr>
        <p:xfrm>
          <a:off x="414338" y="-251137"/>
          <a:ext cx="11237976" cy="43220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292" name="Rectangle 18">
            <a:extLst>
              <a:ext uri="{FF2B5EF4-FFF2-40B4-BE49-F238E27FC236}">
                <a16:creationId xmlns:a16="http://schemas.microsoft.com/office/drawing/2014/main" id="{BF50E175-DB26-D814-32A7-A145BA1D37A9}"/>
              </a:ext>
            </a:extLst>
          </p:cNvPr>
          <p:cNvSpPr>
            <a:spLocks noChangeArrowheads="1"/>
          </p:cNvSpPr>
          <p:nvPr/>
        </p:nvSpPr>
        <p:spPr bwMode="auto">
          <a:xfrm>
            <a:off x="414338" y="4646613"/>
            <a:ext cx="110315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a:lnSpc>
                <a:spcPct val="100000"/>
              </a:lnSpc>
              <a:spcBef>
                <a:spcPct val="0"/>
              </a:spcBef>
            </a:pPr>
            <a:endParaRPr lang="en-US" altLang="en-US" sz="1800"/>
          </a:p>
        </p:txBody>
      </p:sp>
      <p:sp>
        <p:nvSpPr>
          <p:cNvPr id="2" name="TextBox 1">
            <a:extLst>
              <a:ext uri="{FF2B5EF4-FFF2-40B4-BE49-F238E27FC236}">
                <a16:creationId xmlns:a16="http://schemas.microsoft.com/office/drawing/2014/main" id="{CF246E05-2B1E-4FBD-A6C7-4D2EB634FD25}"/>
              </a:ext>
            </a:extLst>
          </p:cNvPr>
          <p:cNvSpPr txBox="1"/>
          <p:nvPr/>
        </p:nvSpPr>
        <p:spPr>
          <a:xfrm>
            <a:off x="259080" y="2618502"/>
            <a:ext cx="2988184" cy="3724096"/>
          </a:xfrm>
          <a:prstGeom prst="rect">
            <a:avLst/>
          </a:prstGeom>
          <a:noFill/>
        </p:spPr>
        <p:txBody>
          <a:bodyPr wrap="square" rtlCol="0">
            <a:spAutoFit/>
          </a:bodyPr>
          <a:lstStyle/>
          <a:p>
            <a:pPr marL="285750" indent="-285750">
              <a:buFont typeface="Arial" panose="020B0604020202020204" pitchFamily="34" charset="0"/>
              <a:buChar char="•"/>
            </a:pPr>
            <a:r>
              <a:rPr lang="en-US" dirty="0"/>
              <a:t>Weekly Meetings throughout the year</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Explored ESSENCE fields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Looked at other types of analysis/visualization projects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Narrowed down our focus</a:t>
            </a:r>
          </a:p>
          <a:p>
            <a:pPr marL="285750" indent="-285750">
              <a:buFont typeface="Arial" panose="020B0604020202020204" pitchFamily="34" charset="0"/>
              <a:buChar char="•"/>
            </a:pPr>
            <a:endParaRPr lang="en-US" sz="2000" dirty="0"/>
          </a:p>
        </p:txBody>
      </p:sp>
      <p:sp>
        <p:nvSpPr>
          <p:cNvPr id="6" name="TextBox 5">
            <a:extLst>
              <a:ext uri="{FF2B5EF4-FFF2-40B4-BE49-F238E27FC236}">
                <a16:creationId xmlns:a16="http://schemas.microsoft.com/office/drawing/2014/main" id="{EA35AA7E-6B19-4CD8-BDA7-7FB96ACEC063}"/>
              </a:ext>
            </a:extLst>
          </p:cNvPr>
          <p:cNvSpPr txBox="1"/>
          <p:nvPr/>
        </p:nvSpPr>
        <p:spPr>
          <a:xfrm>
            <a:off x="3247264" y="2618502"/>
            <a:ext cx="2786062" cy="3477875"/>
          </a:xfrm>
          <a:prstGeom prst="rect">
            <a:avLst/>
          </a:prstGeom>
          <a:noFill/>
        </p:spPr>
        <p:txBody>
          <a:bodyPr wrap="square" rtlCol="0">
            <a:spAutoFit/>
          </a:bodyPr>
          <a:lstStyle/>
          <a:p>
            <a:pPr marL="285750" indent="-285750">
              <a:buFont typeface="Arial" panose="020B0604020202020204" pitchFamily="34" charset="0"/>
              <a:buChar char="•"/>
            </a:pPr>
            <a:r>
              <a:rPr lang="en-US" dirty="0"/>
              <a:t>Collaborated in NSSP RStudio and </a:t>
            </a:r>
            <a:r>
              <a:rPr lang="en-US" dirty="0" err="1"/>
              <a:t>Github</a:t>
            </a: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Used Coursera, KDHE R Users Group meetings and office hours, NSSP contacts, </a:t>
            </a:r>
            <a:r>
              <a:rPr lang="en-US" dirty="0" err="1"/>
              <a:t>DSTT</a:t>
            </a:r>
            <a:r>
              <a:rPr lang="en-US" dirty="0"/>
              <a:t> Coach to learn and develop skills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endParaRPr lang="en-US" sz="2000" dirty="0"/>
          </a:p>
        </p:txBody>
      </p:sp>
      <p:sp>
        <p:nvSpPr>
          <p:cNvPr id="7" name="TextBox 6">
            <a:extLst>
              <a:ext uri="{FF2B5EF4-FFF2-40B4-BE49-F238E27FC236}">
                <a16:creationId xmlns:a16="http://schemas.microsoft.com/office/drawing/2014/main" id="{6AF892A6-FBB9-4E88-A5B5-AF589238A863}"/>
              </a:ext>
            </a:extLst>
          </p:cNvPr>
          <p:cNvSpPr txBox="1"/>
          <p:nvPr/>
        </p:nvSpPr>
        <p:spPr>
          <a:xfrm>
            <a:off x="6265641" y="2618502"/>
            <a:ext cx="2786062" cy="2893100"/>
          </a:xfrm>
          <a:prstGeom prst="rect">
            <a:avLst/>
          </a:prstGeom>
          <a:noFill/>
        </p:spPr>
        <p:txBody>
          <a:bodyPr wrap="square" rtlCol="0">
            <a:spAutoFit/>
          </a:bodyPr>
          <a:lstStyle/>
          <a:p>
            <a:pPr marL="285750" indent="-285750">
              <a:buFont typeface="Arial" panose="020B0604020202020204" pitchFamily="34" charset="0"/>
              <a:buChar char="•"/>
            </a:pPr>
            <a:r>
              <a:rPr lang="en-US" dirty="0"/>
              <a:t>Connected to the ESSENCE API to directly pull queried data</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Initially worked in a </a:t>
            </a:r>
            <a:r>
              <a:rPr lang="en-US" dirty="0" err="1"/>
              <a:t>Rmarkdown</a:t>
            </a:r>
            <a:r>
              <a:rPr lang="en-US" dirty="0"/>
              <a:t> file to create a pdf report</a:t>
            </a:r>
          </a:p>
          <a:p>
            <a:endParaRPr lang="en-US" dirty="0"/>
          </a:p>
          <a:p>
            <a:pPr marL="285750" indent="-285750">
              <a:buFont typeface="Arial" panose="020B0604020202020204" pitchFamily="34" charset="0"/>
              <a:buChar char="•"/>
            </a:pPr>
            <a:endParaRPr lang="en-US" sz="2000" dirty="0"/>
          </a:p>
        </p:txBody>
      </p:sp>
      <p:sp>
        <p:nvSpPr>
          <p:cNvPr id="8" name="TextBox 7">
            <a:extLst>
              <a:ext uri="{FF2B5EF4-FFF2-40B4-BE49-F238E27FC236}">
                <a16:creationId xmlns:a16="http://schemas.microsoft.com/office/drawing/2014/main" id="{1BCA6CBF-7D49-44D6-A577-54AA2105D1F2}"/>
              </a:ext>
            </a:extLst>
          </p:cNvPr>
          <p:cNvSpPr txBox="1"/>
          <p:nvPr/>
        </p:nvSpPr>
        <p:spPr>
          <a:xfrm>
            <a:off x="9284018" y="2618502"/>
            <a:ext cx="2786062" cy="2339102"/>
          </a:xfrm>
          <a:prstGeom prst="rect">
            <a:avLst/>
          </a:prstGeom>
          <a:noFill/>
        </p:spPr>
        <p:txBody>
          <a:bodyPr wrap="square" rtlCol="0">
            <a:spAutoFit/>
          </a:bodyPr>
          <a:lstStyle/>
          <a:p>
            <a:pPr marL="285750" indent="-285750">
              <a:buFont typeface="Arial" panose="020B0604020202020204" pitchFamily="34" charset="0"/>
              <a:buChar char="•"/>
            </a:pPr>
            <a:r>
              <a:rPr lang="en-US" dirty="0"/>
              <a:t>Developed into a </a:t>
            </a:r>
            <a:r>
              <a:rPr lang="en-US" dirty="0" err="1"/>
              <a:t>flexdashboard</a:t>
            </a:r>
            <a:r>
              <a:rPr lang="en-US" dirty="0"/>
              <a:t> – an interactive dashboard that can quickly visualize queried data</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Flexible and fast</a:t>
            </a:r>
          </a:p>
          <a:p>
            <a:pPr marL="285750" indent="-285750">
              <a:buFont typeface="Arial" panose="020B0604020202020204" pitchFamily="34" charset="0"/>
              <a:buChar char="•"/>
            </a:pPr>
            <a:endParaRPr lang="en-US" sz="2000" dirty="0"/>
          </a:p>
        </p:txBody>
      </p:sp>
      <p:sp>
        <p:nvSpPr>
          <p:cNvPr id="9" name="Rectangle 14">
            <a:extLst>
              <a:ext uri="{FF2B5EF4-FFF2-40B4-BE49-F238E27FC236}">
                <a16:creationId xmlns:a16="http://schemas.microsoft.com/office/drawing/2014/main" id="{49D62C9B-A08E-4C71-8FA3-F1096AE58B76}"/>
              </a:ext>
            </a:extLst>
          </p:cNvPr>
          <p:cNvSpPr>
            <a:spLocks noChangeArrowheads="1"/>
          </p:cNvSpPr>
          <p:nvPr/>
        </p:nvSpPr>
        <p:spPr bwMode="auto">
          <a:xfrm>
            <a:off x="716643" y="391886"/>
            <a:ext cx="109612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a:lnSpc>
                <a:spcPct val="100000"/>
              </a:lnSpc>
              <a:spcBef>
                <a:spcPct val="0"/>
              </a:spcBef>
              <a:buNone/>
            </a:pPr>
            <a:r>
              <a:rPr lang="en-US" altLang="en-US" b="1" dirty="0" err="1">
                <a:solidFill>
                  <a:srgbClr val="2F5597"/>
                </a:solidFill>
                <a:latin typeface="Arial"/>
                <a:cs typeface="Arial"/>
              </a:rPr>
              <a:t>DSTT</a:t>
            </a:r>
            <a:r>
              <a:rPr lang="en-US" altLang="en-US" b="1" dirty="0">
                <a:solidFill>
                  <a:srgbClr val="2F5597"/>
                </a:solidFill>
                <a:latin typeface="Arial"/>
                <a:cs typeface="Arial"/>
              </a:rPr>
              <a:t> Kansas Team Process</a:t>
            </a:r>
            <a:endParaRPr lang="en-US" altLang="en-US" b="1" dirty="0">
              <a:solidFill>
                <a:srgbClr val="2F5597"/>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0">
            <a:extLst>
              <a:ext uri="{FF2B5EF4-FFF2-40B4-BE49-F238E27FC236}">
                <a16:creationId xmlns:a16="http://schemas.microsoft.com/office/drawing/2014/main" id="{C8A3F55B-76EE-A858-5F80-816CD9A9C121}"/>
              </a:ext>
            </a:extLst>
          </p:cNvPr>
          <p:cNvSpPr>
            <a:spLocks noChangeArrowheads="1"/>
          </p:cNvSpPr>
          <p:nvPr/>
        </p:nvSpPr>
        <p:spPr bwMode="auto">
          <a:xfrm>
            <a:off x="1013508" y="1045311"/>
            <a:ext cx="11021594"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a:lnSpc>
                <a:spcPct val="100000"/>
              </a:lnSpc>
              <a:spcBef>
                <a:spcPct val="0"/>
              </a:spcBef>
            </a:pPr>
            <a:r>
              <a:rPr lang="en-US" altLang="en-US" sz="2000" dirty="0">
                <a:latin typeface="Arial"/>
                <a:cs typeface="Arial"/>
              </a:rPr>
              <a:t>Near Real-Time</a:t>
            </a:r>
          </a:p>
          <a:p>
            <a:pPr>
              <a:lnSpc>
                <a:spcPct val="100000"/>
              </a:lnSpc>
              <a:spcBef>
                <a:spcPct val="0"/>
              </a:spcBef>
            </a:pPr>
            <a:r>
              <a:rPr lang="en-US" altLang="en-US" sz="2000" dirty="0">
                <a:latin typeface="Arial"/>
                <a:cs typeface="Arial"/>
              </a:rPr>
              <a:t>Interoperable</a:t>
            </a:r>
          </a:p>
          <a:p>
            <a:pPr>
              <a:lnSpc>
                <a:spcPct val="100000"/>
              </a:lnSpc>
              <a:spcBef>
                <a:spcPct val="0"/>
              </a:spcBef>
            </a:pPr>
            <a:r>
              <a:rPr lang="en-US" altLang="en-US" sz="2000" dirty="0">
                <a:latin typeface="Arial"/>
                <a:cs typeface="Arial"/>
              </a:rPr>
              <a:t>Trend detection </a:t>
            </a:r>
            <a:endParaRPr lang="en-US" altLang="en-US" sz="2000" dirty="0"/>
          </a:p>
          <a:p>
            <a:pPr>
              <a:lnSpc>
                <a:spcPct val="100000"/>
              </a:lnSpc>
              <a:spcBef>
                <a:spcPct val="0"/>
              </a:spcBef>
            </a:pPr>
            <a:r>
              <a:rPr lang="en-US" altLang="en-US" sz="2000" dirty="0">
                <a:latin typeface="Arial"/>
                <a:cs typeface="Arial"/>
              </a:rPr>
              <a:t>Determine populations most affected (Ex: Air-Quality)</a:t>
            </a:r>
            <a:endParaRPr lang="en-US" altLang="en-US" sz="1600" dirty="0">
              <a:latin typeface="Arial"/>
              <a:cs typeface="Arial"/>
            </a:endParaRPr>
          </a:p>
          <a:p>
            <a:pPr>
              <a:lnSpc>
                <a:spcPct val="100000"/>
              </a:lnSpc>
              <a:spcBef>
                <a:spcPct val="0"/>
              </a:spcBef>
            </a:pPr>
            <a:r>
              <a:rPr lang="en-US" altLang="en-US" sz="2000" dirty="0">
                <a:latin typeface="Arial"/>
                <a:cs typeface="Arial"/>
              </a:rPr>
              <a:t>Questions we addressed that one might want to ask about the data</a:t>
            </a:r>
          </a:p>
          <a:p>
            <a:pPr lvl="1">
              <a:lnSpc>
                <a:spcPct val="100000"/>
              </a:lnSpc>
              <a:spcBef>
                <a:spcPct val="0"/>
              </a:spcBef>
            </a:pPr>
            <a:r>
              <a:rPr lang="en-US" altLang="en-US" sz="1800" dirty="0">
                <a:latin typeface="Arial"/>
                <a:cs typeface="Arial"/>
              </a:rPr>
              <a:t>Which age group is most affected? </a:t>
            </a:r>
            <a:endParaRPr lang="en-US" altLang="en-US" sz="1800" dirty="0"/>
          </a:p>
          <a:p>
            <a:pPr lvl="1">
              <a:lnSpc>
                <a:spcPct val="100000"/>
              </a:lnSpc>
              <a:spcBef>
                <a:spcPct val="0"/>
              </a:spcBef>
            </a:pPr>
            <a:r>
              <a:rPr lang="en-US" altLang="en-US" sz="1800" dirty="0">
                <a:latin typeface="Arial"/>
                <a:cs typeface="Arial"/>
              </a:rPr>
              <a:t>Are there disparities in who is presenting to the Emergency Department?</a:t>
            </a:r>
            <a:endParaRPr lang="en-US" altLang="en-US" sz="1800" dirty="0"/>
          </a:p>
          <a:p>
            <a:pPr lvl="1">
              <a:lnSpc>
                <a:spcPct val="100000"/>
              </a:lnSpc>
              <a:spcBef>
                <a:spcPct val="0"/>
              </a:spcBef>
            </a:pPr>
            <a:r>
              <a:rPr lang="en-US" altLang="en-US" sz="1800" dirty="0">
                <a:latin typeface="Arial"/>
                <a:cs typeface="Arial"/>
              </a:rPr>
              <a:t>Where in the state is being most affected and when?</a:t>
            </a:r>
            <a:endParaRPr lang="en-US" altLang="en-US" sz="1800" dirty="0"/>
          </a:p>
          <a:p>
            <a:pPr lvl="1">
              <a:lnSpc>
                <a:spcPct val="100000"/>
              </a:lnSpc>
              <a:spcBef>
                <a:spcPct val="0"/>
              </a:spcBef>
            </a:pPr>
            <a:r>
              <a:rPr lang="en-US" altLang="en-US" sz="1800" dirty="0">
                <a:latin typeface="Arial"/>
                <a:cs typeface="Arial"/>
              </a:rPr>
              <a:t>Are we also seeing an increase in specific diagnosis codes? Ex: Are asthma-related discharge diagnosis codes related to air-quality increasing over time?</a:t>
            </a:r>
            <a:endParaRPr lang="en-US" altLang="en-US" sz="1800" dirty="0"/>
          </a:p>
          <a:p>
            <a:pPr lvl="1">
              <a:lnSpc>
                <a:spcPct val="100000"/>
              </a:lnSpc>
              <a:spcBef>
                <a:spcPct val="0"/>
              </a:spcBef>
            </a:pPr>
            <a:r>
              <a:rPr lang="en-US" altLang="en-US" sz="1800" dirty="0">
                <a:latin typeface="Arial"/>
                <a:cs typeface="Arial"/>
              </a:rPr>
              <a:t>Are there any related syndromes developing alongside the query of interest?</a:t>
            </a:r>
          </a:p>
          <a:p>
            <a:pPr lvl="2">
              <a:lnSpc>
                <a:spcPct val="100000"/>
              </a:lnSpc>
              <a:spcBef>
                <a:spcPct val="0"/>
              </a:spcBef>
            </a:pPr>
            <a:endParaRPr lang="en-US" altLang="en-US" sz="1600" dirty="0">
              <a:latin typeface="Arial"/>
              <a:cs typeface="Arial"/>
            </a:endParaRPr>
          </a:p>
          <a:p>
            <a:pPr>
              <a:lnSpc>
                <a:spcPct val="100000"/>
              </a:lnSpc>
              <a:spcBef>
                <a:spcPct val="0"/>
              </a:spcBef>
            </a:pPr>
            <a:r>
              <a:rPr lang="en-US" altLang="en-US" sz="2000" dirty="0">
                <a:latin typeface="Arial"/>
                <a:cs typeface="Arial"/>
              </a:rPr>
              <a:t>More usability for non/infrequent ESSENCE user</a:t>
            </a:r>
          </a:p>
          <a:p>
            <a:pPr lvl="1">
              <a:lnSpc>
                <a:spcPct val="100000"/>
              </a:lnSpc>
              <a:spcBef>
                <a:spcPct val="0"/>
              </a:spcBef>
            </a:pPr>
            <a:endParaRPr lang="en-US" altLang="en-US" sz="1600" b="1" dirty="0">
              <a:latin typeface="Arial"/>
              <a:cs typeface="Arial"/>
            </a:endParaRPr>
          </a:p>
        </p:txBody>
      </p:sp>
      <p:sp>
        <p:nvSpPr>
          <p:cNvPr id="5" name="Rectangle 14">
            <a:extLst>
              <a:ext uri="{FF2B5EF4-FFF2-40B4-BE49-F238E27FC236}">
                <a16:creationId xmlns:a16="http://schemas.microsoft.com/office/drawing/2014/main" id="{FF9988DF-BB1B-40C4-85B1-B5231F4681BA}"/>
              </a:ext>
            </a:extLst>
          </p:cNvPr>
          <p:cNvSpPr>
            <a:spLocks noChangeArrowheads="1"/>
          </p:cNvSpPr>
          <p:nvPr/>
        </p:nvSpPr>
        <p:spPr bwMode="auto">
          <a:xfrm>
            <a:off x="716643" y="391886"/>
            <a:ext cx="109612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a:lnSpc>
                <a:spcPct val="100000"/>
              </a:lnSpc>
              <a:spcBef>
                <a:spcPct val="0"/>
              </a:spcBef>
              <a:buNone/>
            </a:pPr>
            <a:r>
              <a:rPr lang="en-US" altLang="en-US" b="1" dirty="0">
                <a:solidFill>
                  <a:srgbClr val="2F5597"/>
                </a:solidFill>
                <a:latin typeface="Arial"/>
                <a:cs typeface="Arial"/>
              </a:rPr>
              <a:t>Purpose of This Tool</a:t>
            </a:r>
            <a:endParaRPr lang="en-US" altLang="en-US" b="1" dirty="0">
              <a:solidFill>
                <a:srgbClr val="2F5597"/>
              </a:solidFill>
            </a:endParaRPr>
          </a:p>
        </p:txBody>
      </p:sp>
    </p:spTree>
    <p:extLst>
      <p:ext uri="{BB962C8B-B14F-4D97-AF65-F5344CB8AC3E}">
        <p14:creationId xmlns:p14="http://schemas.microsoft.com/office/powerpoint/2010/main" val="31431619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EE46724-84CE-6F71-343A-BADE48915F17}"/>
              </a:ext>
            </a:extLst>
          </p:cNvPr>
          <p:cNvSpPr txBox="1"/>
          <p:nvPr/>
        </p:nvSpPr>
        <p:spPr>
          <a:xfrm>
            <a:off x="1116862" y="1120676"/>
            <a:ext cx="10332348"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latin typeface="Arial"/>
                <a:cs typeface="Arial"/>
              </a:rPr>
              <a:t>Query Pull Date</a:t>
            </a:r>
            <a:r>
              <a:rPr lang="en-US" dirty="0">
                <a:latin typeface="Arial"/>
                <a:cs typeface="Arial"/>
              </a:rPr>
              <a:t> – Sun – Sat</a:t>
            </a:r>
          </a:p>
          <a:p>
            <a:endParaRPr lang="en-US" dirty="0">
              <a:latin typeface="Arial"/>
              <a:cs typeface="Arial"/>
            </a:endParaRPr>
          </a:p>
          <a:p>
            <a:r>
              <a:rPr lang="en-US" b="1" dirty="0">
                <a:latin typeface="Arial"/>
                <a:cs typeface="Arial"/>
              </a:rPr>
              <a:t>Use Case 1</a:t>
            </a:r>
            <a:r>
              <a:rPr lang="en-US" dirty="0">
                <a:latin typeface="Arial"/>
                <a:cs typeface="Arial"/>
              </a:rPr>
              <a:t> – Respiratory </a:t>
            </a:r>
            <a:endParaRPr lang="en-US" dirty="0">
              <a:cs typeface="Arial" panose="020B0604020202020204" pitchFamily="34" charset="0"/>
            </a:endParaRPr>
          </a:p>
          <a:p>
            <a:pPr marL="742950" lvl="1" indent="-285750">
              <a:buFont typeface="Arial"/>
              <a:buChar char="•"/>
            </a:pPr>
            <a:r>
              <a:rPr lang="en-US" dirty="0">
                <a:latin typeface="Arial"/>
                <a:cs typeface="Arial"/>
              </a:rPr>
              <a:t>COVID-19</a:t>
            </a:r>
            <a:endParaRPr lang="en-US" dirty="0">
              <a:cs typeface="Arial" panose="020B0604020202020204" pitchFamily="34" charset="0"/>
            </a:endParaRPr>
          </a:p>
          <a:p>
            <a:pPr marL="742950" lvl="1" indent="-285750">
              <a:buFont typeface="Arial"/>
              <a:buChar char="•"/>
            </a:pPr>
            <a:r>
              <a:rPr lang="en-US" dirty="0">
                <a:latin typeface="Arial"/>
                <a:cs typeface="Arial"/>
              </a:rPr>
              <a:t>Flu</a:t>
            </a:r>
          </a:p>
          <a:p>
            <a:pPr marL="742950" lvl="1" indent="-285750">
              <a:buFont typeface="Arial"/>
              <a:buChar char="•"/>
            </a:pPr>
            <a:r>
              <a:rPr lang="en-US" dirty="0">
                <a:latin typeface="Arial"/>
                <a:cs typeface="Arial"/>
              </a:rPr>
              <a:t>RSV</a:t>
            </a:r>
          </a:p>
          <a:p>
            <a:endParaRPr lang="en-US" dirty="0">
              <a:latin typeface="Arial"/>
              <a:cs typeface="Arial"/>
            </a:endParaRPr>
          </a:p>
          <a:p>
            <a:endParaRPr lang="en-US" dirty="0">
              <a:latin typeface="Arial"/>
              <a:cs typeface="Arial"/>
            </a:endParaRPr>
          </a:p>
        </p:txBody>
      </p:sp>
      <p:pic>
        <p:nvPicPr>
          <p:cNvPr id="3" name="Picture 4">
            <a:extLst>
              <a:ext uri="{FF2B5EF4-FFF2-40B4-BE49-F238E27FC236}">
                <a16:creationId xmlns:a16="http://schemas.microsoft.com/office/drawing/2014/main" id="{6A83AF3E-24C6-5741-D36F-CA91FA129CF9}"/>
              </a:ext>
            </a:extLst>
          </p:cNvPr>
          <p:cNvPicPr>
            <a:picLocks noChangeAspect="1"/>
          </p:cNvPicPr>
          <p:nvPr/>
        </p:nvPicPr>
        <p:blipFill rotWithShape="1">
          <a:blip r:embed="rId3"/>
          <a:srcRect l="1561" t="1272" r="5903" b="-768"/>
          <a:stretch/>
        </p:blipFill>
        <p:spPr>
          <a:xfrm>
            <a:off x="6031345" y="277090"/>
            <a:ext cx="4174837" cy="2486843"/>
          </a:xfrm>
          <a:prstGeom prst="rect">
            <a:avLst/>
          </a:prstGeom>
        </p:spPr>
      </p:pic>
      <p:pic>
        <p:nvPicPr>
          <p:cNvPr id="5" name="Picture 5">
            <a:extLst>
              <a:ext uri="{FF2B5EF4-FFF2-40B4-BE49-F238E27FC236}">
                <a16:creationId xmlns:a16="http://schemas.microsoft.com/office/drawing/2014/main" id="{401AEDA7-A576-D1A9-B413-3574FFCCAB0C}"/>
              </a:ext>
            </a:extLst>
          </p:cNvPr>
          <p:cNvPicPr>
            <a:picLocks noChangeAspect="1"/>
          </p:cNvPicPr>
          <p:nvPr/>
        </p:nvPicPr>
        <p:blipFill rotWithShape="1">
          <a:blip r:embed="rId4"/>
          <a:srcRect l="-2989" r="4379"/>
          <a:stretch/>
        </p:blipFill>
        <p:spPr>
          <a:xfrm>
            <a:off x="5900528" y="2748058"/>
            <a:ext cx="4378037" cy="3627938"/>
          </a:xfrm>
          <a:prstGeom prst="rect">
            <a:avLst/>
          </a:prstGeom>
        </p:spPr>
      </p:pic>
      <p:sp>
        <p:nvSpPr>
          <p:cNvPr id="6" name="Rectangle 14">
            <a:extLst>
              <a:ext uri="{FF2B5EF4-FFF2-40B4-BE49-F238E27FC236}">
                <a16:creationId xmlns:a16="http://schemas.microsoft.com/office/drawing/2014/main" id="{EF60F4B3-3A79-40B3-B112-98B9496F9440}"/>
              </a:ext>
            </a:extLst>
          </p:cNvPr>
          <p:cNvSpPr>
            <a:spLocks noChangeArrowheads="1"/>
          </p:cNvSpPr>
          <p:nvPr/>
        </p:nvSpPr>
        <p:spPr bwMode="auto">
          <a:xfrm>
            <a:off x="716643" y="391886"/>
            <a:ext cx="109612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a:lnSpc>
                <a:spcPct val="100000"/>
              </a:lnSpc>
              <a:spcBef>
                <a:spcPct val="0"/>
              </a:spcBef>
              <a:buNone/>
            </a:pPr>
            <a:r>
              <a:rPr lang="en-US" altLang="en-US" b="1" dirty="0">
                <a:solidFill>
                  <a:srgbClr val="2F5597"/>
                </a:solidFill>
                <a:latin typeface="Arial"/>
                <a:cs typeface="Arial"/>
              </a:rPr>
              <a:t>Demonstration</a:t>
            </a:r>
            <a:endParaRPr lang="en-US" altLang="en-US" b="1" dirty="0">
              <a:solidFill>
                <a:srgbClr val="2F5597"/>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dstt slide video-20221115_161840-Meeting Recording">
            <a:hlinkClick r:id="" action="ppaction://media"/>
            <a:extLst>
              <a:ext uri="{FF2B5EF4-FFF2-40B4-BE49-F238E27FC236}">
                <a16:creationId xmlns:a16="http://schemas.microsoft.com/office/drawing/2014/main" id="{AD887FF3-9216-4560-B245-86647B40E307}"/>
              </a:ext>
            </a:extLst>
          </p:cNvPr>
          <p:cNvPicPr>
            <a:picLocks noChangeAspect="1"/>
          </p:cNvPicPr>
          <p:nvPr>
            <a:videoFile r:link="rId1"/>
            <p:extLst>
              <p:ext uri="{DAA4B4D4-6D71-4841-9C94-3DE7FCFB9230}">
                <p14:media xmlns:p14="http://schemas.microsoft.com/office/powerpoint/2010/main" r:embed="rId2">
                  <p14:trim st="13000"/>
                </p14:media>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877756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602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8">
            <a:extLst>
              <a:ext uri="{FF2B5EF4-FFF2-40B4-BE49-F238E27FC236}">
                <a16:creationId xmlns:a16="http://schemas.microsoft.com/office/drawing/2014/main" id="{6FF75135-303A-D03B-C3C4-EAFD9049CCBC}"/>
              </a:ext>
            </a:extLst>
          </p:cNvPr>
          <p:cNvSpPr>
            <a:spLocks noChangeArrowheads="1"/>
          </p:cNvSpPr>
          <p:nvPr/>
        </p:nvSpPr>
        <p:spPr bwMode="auto">
          <a:xfrm>
            <a:off x="865856" y="1162468"/>
            <a:ext cx="10812007"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a:lnSpc>
                <a:spcPct val="100000"/>
              </a:lnSpc>
              <a:spcBef>
                <a:spcPct val="0"/>
              </a:spcBef>
            </a:pPr>
            <a:r>
              <a:rPr lang="en-US" altLang="en-US" sz="2000" b="1" dirty="0">
                <a:latin typeface="Arial"/>
                <a:cs typeface="Arial"/>
              </a:rPr>
              <a:t>For Other Epis  </a:t>
            </a:r>
            <a:endParaRPr lang="en-US" dirty="0"/>
          </a:p>
          <a:p>
            <a:pPr lvl="1">
              <a:lnSpc>
                <a:spcPct val="100000"/>
              </a:lnSpc>
              <a:spcBef>
                <a:spcPct val="0"/>
              </a:spcBef>
            </a:pPr>
            <a:r>
              <a:rPr lang="en-US" altLang="en-US" sz="1800" dirty="0">
                <a:latin typeface="Arial"/>
                <a:cs typeface="Arial"/>
              </a:rPr>
              <a:t>Sharing R project for testing additional use cases &amp; requesting feedback on usability and the needs of specific user groups</a:t>
            </a:r>
            <a:endParaRPr lang="en-US" sz="1800" dirty="0"/>
          </a:p>
          <a:p>
            <a:pPr>
              <a:lnSpc>
                <a:spcPct val="100000"/>
              </a:lnSpc>
              <a:spcBef>
                <a:spcPct val="0"/>
              </a:spcBef>
            </a:pPr>
            <a:endParaRPr lang="en-US" altLang="en-US" sz="1600" b="1" dirty="0">
              <a:latin typeface="Arial"/>
              <a:cs typeface="Arial"/>
            </a:endParaRPr>
          </a:p>
          <a:p>
            <a:pPr>
              <a:lnSpc>
                <a:spcPct val="100000"/>
              </a:lnSpc>
              <a:spcBef>
                <a:spcPct val="0"/>
              </a:spcBef>
            </a:pPr>
            <a:r>
              <a:rPr lang="en-US" altLang="en-US" sz="2000" b="1" dirty="0">
                <a:latin typeface="Arial"/>
                <a:cs typeface="Arial"/>
              </a:rPr>
              <a:t>For Programs </a:t>
            </a:r>
          </a:p>
          <a:p>
            <a:pPr lvl="1">
              <a:lnSpc>
                <a:spcPct val="100000"/>
              </a:lnSpc>
              <a:spcBef>
                <a:spcPct val="0"/>
              </a:spcBef>
            </a:pPr>
            <a:r>
              <a:rPr lang="en-US" altLang="en-US" sz="1800" dirty="0">
                <a:latin typeface="Arial"/>
                <a:cs typeface="Arial"/>
              </a:rPr>
              <a:t>Sharing data for situational awareness and public health action</a:t>
            </a:r>
            <a:endParaRPr lang="en-US" sz="1800" dirty="0"/>
          </a:p>
          <a:p>
            <a:pPr>
              <a:lnSpc>
                <a:spcPct val="100000"/>
              </a:lnSpc>
              <a:spcBef>
                <a:spcPct val="0"/>
              </a:spcBef>
            </a:pPr>
            <a:endParaRPr lang="en-US" altLang="en-US" sz="2000" b="1" dirty="0">
              <a:latin typeface="Arial"/>
              <a:cs typeface="Arial"/>
            </a:endParaRPr>
          </a:p>
          <a:p>
            <a:pPr>
              <a:lnSpc>
                <a:spcPct val="100000"/>
              </a:lnSpc>
              <a:spcBef>
                <a:spcPct val="0"/>
              </a:spcBef>
            </a:pPr>
            <a:r>
              <a:rPr lang="en-US" altLang="en-US" sz="2000" b="1" dirty="0">
                <a:latin typeface="Arial"/>
                <a:cs typeface="Arial"/>
              </a:rPr>
              <a:t>For Adding Future Capabilities </a:t>
            </a:r>
          </a:p>
          <a:p>
            <a:pPr lvl="1">
              <a:lnSpc>
                <a:spcPct val="100000"/>
              </a:lnSpc>
              <a:spcBef>
                <a:spcPct val="0"/>
              </a:spcBef>
            </a:pPr>
            <a:r>
              <a:rPr lang="en-US" altLang="en-US" sz="1800" dirty="0">
                <a:latin typeface="Arial"/>
                <a:cs typeface="Arial"/>
              </a:rPr>
              <a:t>Creating a report version (pdf) for sharing with partners</a:t>
            </a:r>
            <a:endParaRPr lang="en-US" altLang="en-US" sz="1800" dirty="0"/>
          </a:p>
          <a:p>
            <a:pPr lvl="1">
              <a:lnSpc>
                <a:spcPct val="100000"/>
              </a:lnSpc>
              <a:spcBef>
                <a:spcPct val="0"/>
              </a:spcBef>
            </a:pPr>
            <a:r>
              <a:rPr lang="en-US" altLang="en-US" sz="1800" dirty="0">
                <a:latin typeface="Arial"/>
                <a:cs typeface="Arial"/>
              </a:rPr>
              <a:t>Adding ability to type out user designed queries</a:t>
            </a:r>
            <a:endParaRPr lang="en-US" altLang="en-US" sz="1800" dirty="0"/>
          </a:p>
          <a:p>
            <a:pPr lvl="1">
              <a:lnSpc>
                <a:spcPct val="100000"/>
              </a:lnSpc>
              <a:spcBef>
                <a:spcPct val="0"/>
              </a:spcBef>
            </a:pPr>
            <a:r>
              <a:rPr lang="en-US" altLang="en-US" sz="1800" dirty="0">
                <a:latin typeface="Arial"/>
                <a:cs typeface="Arial"/>
              </a:rPr>
              <a:t>Adding predictive analytics and spatial statistics bringing in external data for additional insights</a:t>
            </a:r>
            <a:endParaRPr lang="en-US" altLang="en-US" sz="1800" dirty="0"/>
          </a:p>
          <a:p>
            <a:pPr lvl="1">
              <a:lnSpc>
                <a:spcPct val="100000"/>
              </a:lnSpc>
              <a:spcBef>
                <a:spcPct val="0"/>
              </a:spcBef>
            </a:pPr>
            <a:r>
              <a:rPr lang="en-US" altLang="en-US" sz="1800" dirty="0">
                <a:latin typeface="Arial"/>
                <a:cs typeface="Arial"/>
              </a:rPr>
              <a:t>Assessing additional ESSENCE metrics measuring statewide healthcare quality </a:t>
            </a:r>
            <a:endParaRPr lang="en-US" altLang="en-US" sz="1800" dirty="0"/>
          </a:p>
          <a:p>
            <a:pPr lvl="1">
              <a:lnSpc>
                <a:spcPct val="100000"/>
              </a:lnSpc>
              <a:spcBef>
                <a:spcPct val="0"/>
              </a:spcBef>
            </a:pPr>
            <a:endParaRPr lang="en-US" altLang="en-US" sz="1600" b="1" dirty="0"/>
          </a:p>
          <a:p>
            <a:pPr lvl="1">
              <a:lnSpc>
                <a:spcPct val="100000"/>
              </a:lnSpc>
              <a:spcBef>
                <a:spcPct val="0"/>
              </a:spcBef>
            </a:pPr>
            <a:endParaRPr lang="en-US" altLang="en-US" sz="1600" b="1" dirty="0"/>
          </a:p>
          <a:p>
            <a:pPr lvl="1">
              <a:lnSpc>
                <a:spcPct val="100000"/>
              </a:lnSpc>
              <a:spcBef>
                <a:spcPct val="0"/>
              </a:spcBef>
            </a:pPr>
            <a:endParaRPr lang="en-US" altLang="en-US" sz="1600" b="1" dirty="0"/>
          </a:p>
        </p:txBody>
      </p:sp>
      <p:sp>
        <p:nvSpPr>
          <p:cNvPr id="5" name="Rectangle 14">
            <a:extLst>
              <a:ext uri="{FF2B5EF4-FFF2-40B4-BE49-F238E27FC236}">
                <a16:creationId xmlns:a16="http://schemas.microsoft.com/office/drawing/2014/main" id="{96413850-80A1-408D-A64C-DC1C6D90915C}"/>
              </a:ext>
            </a:extLst>
          </p:cNvPr>
          <p:cNvSpPr>
            <a:spLocks noChangeArrowheads="1"/>
          </p:cNvSpPr>
          <p:nvPr/>
        </p:nvSpPr>
        <p:spPr bwMode="auto">
          <a:xfrm>
            <a:off x="716643" y="391886"/>
            <a:ext cx="109612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a:lnSpc>
                <a:spcPct val="100000"/>
              </a:lnSpc>
              <a:spcBef>
                <a:spcPct val="0"/>
              </a:spcBef>
              <a:buNone/>
            </a:pPr>
            <a:r>
              <a:rPr lang="en-US" altLang="en-US" b="1" dirty="0">
                <a:solidFill>
                  <a:srgbClr val="2F5597"/>
                </a:solidFill>
                <a:latin typeface="Arial"/>
                <a:cs typeface="Arial"/>
              </a:rPr>
              <a:t>Future</a:t>
            </a:r>
            <a:endParaRPr lang="en-US" altLang="en-US" b="1" dirty="0">
              <a:solidFill>
                <a:srgbClr val="2F5597"/>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0">
            <a:extLst>
              <a:ext uri="{FF2B5EF4-FFF2-40B4-BE49-F238E27FC236}">
                <a16:creationId xmlns:a16="http://schemas.microsoft.com/office/drawing/2014/main" id="{50F826DC-3995-4D0A-9806-FC641F2F8238}"/>
              </a:ext>
            </a:extLst>
          </p:cNvPr>
          <p:cNvSpPr>
            <a:spLocks noChangeArrowheads="1"/>
          </p:cNvSpPr>
          <p:nvPr/>
        </p:nvSpPr>
        <p:spPr bwMode="auto">
          <a:xfrm>
            <a:off x="671763" y="1211566"/>
            <a:ext cx="11021594" cy="4062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a:lnSpc>
                <a:spcPct val="100000"/>
              </a:lnSpc>
              <a:spcBef>
                <a:spcPct val="0"/>
              </a:spcBef>
            </a:pPr>
            <a:r>
              <a:rPr lang="en-US" altLang="en-US" sz="2000" b="1" dirty="0">
                <a:latin typeface="Arial"/>
                <a:cs typeface="Arial"/>
              </a:rPr>
              <a:t>Other </a:t>
            </a:r>
            <a:r>
              <a:rPr lang="en-US" altLang="en-US" sz="2000" b="1" dirty="0" err="1">
                <a:latin typeface="Arial"/>
                <a:cs typeface="Arial"/>
              </a:rPr>
              <a:t>DSTT</a:t>
            </a:r>
            <a:r>
              <a:rPr lang="en-US" altLang="en-US" sz="2000" b="1" dirty="0">
                <a:latin typeface="Arial"/>
                <a:cs typeface="Arial"/>
              </a:rPr>
              <a:t> Team Members</a:t>
            </a:r>
          </a:p>
          <a:p>
            <a:pPr lvl="1">
              <a:lnSpc>
                <a:spcPct val="100000"/>
              </a:lnSpc>
              <a:spcBef>
                <a:spcPct val="0"/>
              </a:spcBef>
            </a:pPr>
            <a:r>
              <a:rPr lang="en-US" altLang="en-US" sz="1600" dirty="0">
                <a:latin typeface="Arial"/>
                <a:cs typeface="Arial"/>
              </a:rPr>
              <a:t>Gabe Haas</a:t>
            </a:r>
          </a:p>
          <a:p>
            <a:pPr lvl="1">
              <a:lnSpc>
                <a:spcPct val="100000"/>
              </a:lnSpc>
              <a:spcBef>
                <a:spcPct val="0"/>
              </a:spcBef>
            </a:pPr>
            <a:r>
              <a:rPr lang="en-US" altLang="en-US" sz="1600" dirty="0">
                <a:latin typeface="Arial"/>
                <a:cs typeface="Arial"/>
              </a:rPr>
              <a:t>Jade Hodge</a:t>
            </a:r>
          </a:p>
          <a:p>
            <a:pPr lvl="1">
              <a:lnSpc>
                <a:spcPct val="100000"/>
              </a:lnSpc>
              <a:spcBef>
                <a:spcPct val="0"/>
              </a:spcBef>
            </a:pPr>
            <a:r>
              <a:rPr lang="en-US" altLang="en-US" sz="1600" dirty="0">
                <a:latin typeface="Arial"/>
                <a:cs typeface="Arial"/>
              </a:rPr>
              <a:t>Scott Johnston</a:t>
            </a:r>
          </a:p>
          <a:p>
            <a:pPr>
              <a:lnSpc>
                <a:spcPct val="100000"/>
              </a:lnSpc>
              <a:spcBef>
                <a:spcPct val="0"/>
              </a:spcBef>
            </a:pPr>
            <a:r>
              <a:rPr lang="en-US" altLang="en-US" sz="2000" b="1" dirty="0" err="1">
                <a:latin typeface="Arial"/>
                <a:cs typeface="Arial"/>
              </a:rPr>
              <a:t>CSTE</a:t>
            </a:r>
            <a:r>
              <a:rPr lang="en-US" altLang="en-US" sz="2000" b="1" dirty="0">
                <a:latin typeface="Arial"/>
                <a:cs typeface="Arial"/>
              </a:rPr>
              <a:t> Data Science Team Training 2022</a:t>
            </a:r>
          </a:p>
          <a:p>
            <a:pPr lvl="1">
              <a:lnSpc>
                <a:spcPct val="100000"/>
              </a:lnSpc>
              <a:spcBef>
                <a:spcPct val="0"/>
              </a:spcBef>
            </a:pPr>
            <a:r>
              <a:rPr lang="en-US" altLang="en-US" sz="1600" dirty="0" err="1">
                <a:latin typeface="Arial"/>
                <a:cs typeface="Arial"/>
              </a:rPr>
              <a:t>Patric</a:t>
            </a:r>
            <a:r>
              <a:rPr lang="en-US" altLang="en-US" sz="1600" dirty="0">
                <a:latin typeface="Arial"/>
                <a:cs typeface="Arial"/>
              </a:rPr>
              <a:t> Prado</a:t>
            </a:r>
          </a:p>
          <a:p>
            <a:pPr>
              <a:lnSpc>
                <a:spcPct val="100000"/>
              </a:lnSpc>
              <a:spcBef>
                <a:spcPct val="0"/>
              </a:spcBef>
            </a:pPr>
            <a:r>
              <a:rPr lang="en-US" altLang="en-US" sz="2000" b="1" dirty="0">
                <a:latin typeface="Arial"/>
                <a:cs typeface="Arial"/>
              </a:rPr>
              <a:t>National Syndromic Surveillance Program</a:t>
            </a:r>
          </a:p>
          <a:p>
            <a:pPr lvl="1">
              <a:lnSpc>
                <a:spcPct val="100000"/>
              </a:lnSpc>
              <a:spcBef>
                <a:spcPct val="0"/>
              </a:spcBef>
            </a:pPr>
            <a:r>
              <a:rPr lang="en-US" altLang="en-US" sz="1600" dirty="0">
                <a:latin typeface="Arial"/>
                <a:cs typeface="Arial"/>
              </a:rPr>
              <a:t>Michael Sheppard</a:t>
            </a:r>
          </a:p>
          <a:p>
            <a:pPr lvl="1">
              <a:lnSpc>
                <a:spcPct val="100000"/>
              </a:lnSpc>
              <a:spcBef>
                <a:spcPct val="0"/>
              </a:spcBef>
            </a:pPr>
            <a:r>
              <a:rPr lang="en-US" altLang="en-US" sz="1600" dirty="0" err="1">
                <a:latin typeface="Arial"/>
                <a:cs typeface="Arial"/>
              </a:rPr>
              <a:t>Roseric</a:t>
            </a:r>
            <a:r>
              <a:rPr lang="en-US" altLang="en-US" sz="1600" dirty="0">
                <a:latin typeface="Arial"/>
                <a:cs typeface="Arial"/>
              </a:rPr>
              <a:t> </a:t>
            </a:r>
            <a:r>
              <a:rPr lang="en-US" altLang="en-US" sz="1600" dirty="0" err="1">
                <a:latin typeface="Arial"/>
                <a:cs typeface="Arial"/>
              </a:rPr>
              <a:t>Azondekon</a:t>
            </a:r>
            <a:endParaRPr lang="en-US" altLang="en-US" sz="1600" dirty="0">
              <a:latin typeface="Arial"/>
              <a:cs typeface="Arial"/>
            </a:endParaRPr>
          </a:p>
          <a:p>
            <a:pPr lvl="1">
              <a:lnSpc>
                <a:spcPct val="100000"/>
              </a:lnSpc>
              <a:spcBef>
                <a:spcPct val="0"/>
              </a:spcBef>
            </a:pPr>
            <a:r>
              <a:rPr lang="en-US" altLang="en-US" sz="1600" dirty="0">
                <a:latin typeface="Arial"/>
                <a:cs typeface="Arial"/>
              </a:rPr>
              <a:t>Lakshmi </a:t>
            </a:r>
            <a:r>
              <a:rPr lang="en-US" sz="1800" dirty="0">
                <a:effectLst/>
                <a:latin typeface="Calibri" panose="020F0502020204030204" pitchFamily="34" charset="0"/>
                <a:ea typeface="Calibri" panose="020F0502020204030204" pitchFamily="34" charset="0"/>
              </a:rPr>
              <a:t>Radhakrishnan</a:t>
            </a:r>
            <a:endParaRPr lang="en-US" altLang="en-US" sz="1600" dirty="0">
              <a:latin typeface="Arial"/>
              <a:cs typeface="Arial"/>
            </a:endParaRPr>
          </a:p>
          <a:p>
            <a:pPr>
              <a:lnSpc>
                <a:spcPct val="100000"/>
              </a:lnSpc>
              <a:spcBef>
                <a:spcPct val="0"/>
              </a:spcBef>
            </a:pPr>
            <a:r>
              <a:rPr lang="en-US" altLang="en-US" sz="2000" b="1" dirty="0">
                <a:latin typeface="Arial"/>
                <a:cs typeface="Arial"/>
              </a:rPr>
              <a:t>Kansas Department of Health and Environment</a:t>
            </a:r>
          </a:p>
          <a:p>
            <a:pPr lvl="1">
              <a:lnSpc>
                <a:spcPct val="100000"/>
              </a:lnSpc>
              <a:spcBef>
                <a:spcPct val="0"/>
              </a:spcBef>
            </a:pPr>
            <a:r>
              <a:rPr lang="en-US" altLang="en-US" sz="1600" dirty="0">
                <a:latin typeface="Arial"/>
                <a:cs typeface="Arial"/>
              </a:rPr>
              <a:t>Danielle Sass</a:t>
            </a:r>
          </a:p>
          <a:p>
            <a:pPr lvl="1">
              <a:lnSpc>
                <a:spcPct val="100000"/>
              </a:lnSpc>
              <a:spcBef>
                <a:spcPct val="0"/>
              </a:spcBef>
            </a:pPr>
            <a:r>
              <a:rPr lang="en-US" altLang="en-US" sz="1600" dirty="0">
                <a:latin typeface="Arial"/>
                <a:cs typeface="Arial"/>
              </a:rPr>
              <a:t>Jaime Gabel</a:t>
            </a:r>
          </a:p>
          <a:p>
            <a:pPr lvl="1">
              <a:lnSpc>
                <a:spcPct val="100000"/>
              </a:lnSpc>
              <a:spcBef>
                <a:spcPct val="0"/>
              </a:spcBef>
            </a:pPr>
            <a:r>
              <a:rPr lang="en-US" altLang="en-US" sz="1600" dirty="0">
                <a:latin typeface="Arial"/>
                <a:cs typeface="Arial"/>
              </a:rPr>
              <a:t>John Anderson &amp; the internal R Users Group</a:t>
            </a:r>
          </a:p>
          <a:p>
            <a:pPr lvl="1">
              <a:lnSpc>
                <a:spcPct val="100000"/>
              </a:lnSpc>
              <a:spcBef>
                <a:spcPct val="0"/>
              </a:spcBef>
            </a:pPr>
            <a:endParaRPr lang="en-US" altLang="en-US" sz="1600" b="1" dirty="0">
              <a:latin typeface="Arial"/>
              <a:cs typeface="Arial"/>
            </a:endParaRPr>
          </a:p>
        </p:txBody>
      </p:sp>
      <p:sp>
        <p:nvSpPr>
          <p:cNvPr id="4" name="Rectangle 14">
            <a:extLst>
              <a:ext uri="{FF2B5EF4-FFF2-40B4-BE49-F238E27FC236}">
                <a16:creationId xmlns:a16="http://schemas.microsoft.com/office/drawing/2014/main" id="{B11EB7EA-93B4-4BE4-BDFC-7AC53FCA65A6}"/>
              </a:ext>
            </a:extLst>
          </p:cNvPr>
          <p:cNvSpPr>
            <a:spLocks noChangeArrowheads="1"/>
          </p:cNvSpPr>
          <p:nvPr/>
        </p:nvSpPr>
        <p:spPr bwMode="auto">
          <a:xfrm>
            <a:off x="716643" y="391886"/>
            <a:ext cx="109612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a:lnSpc>
                <a:spcPct val="100000"/>
              </a:lnSpc>
              <a:spcBef>
                <a:spcPct val="0"/>
              </a:spcBef>
              <a:buNone/>
            </a:pPr>
            <a:r>
              <a:rPr lang="en-US" altLang="en-US" b="1" dirty="0">
                <a:solidFill>
                  <a:srgbClr val="2F5597"/>
                </a:solidFill>
                <a:latin typeface="Arial"/>
                <a:cs typeface="Arial"/>
              </a:rPr>
              <a:t>Acknowledgements</a:t>
            </a:r>
            <a:endParaRPr lang="en-US" altLang="en-US" b="1" dirty="0">
              <a:solidFill>
                <a:srgbClr val="2F5597"/>
              </a:solidFill>
            </a:endParaRPr>
          </a:p>
        </p:txBody>
      </p:sp>
    </p:spTree>
    <p:extLst>
      <p:ext uri="{BB962C8B-B14F-4D97-AF65-F5344CB8AC3E}">
        <p14:creationId xmlns:p14="http://schemas.microsoft.com/office/powerpoint/2010/main" val="20299199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46E7A1E-03EC-4F55-9052-5B0F5C064B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9261" y="1550325"/>
            <a:ext cx="4333478" cy="270579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Rectangle 9">
            <a:extLst>
              <a:ext uri="{FF2B5EF4-FFF2-40B4-BE49-F238E27FC236}">
                <a16:creationId xmlns:a16="http://schemas.microsoft.com/office/drawing/2014/main" id="{AB2C1FFD-47CC-6575-63AA-D4BBA974D9EC}"/>
              </a:ext>
            </a:extLst>
          </p:cNvPr>
          <p:cNvSpPr>
            <a:spLocks noChangeArrowheads="1"/>
          </p:cNvSpPr>
          <p:nvPr/>
        </p:nvSpPr>
        <p:spPr bwMode="auto">
          <a:xfrm>
            <a:off x="592138" y="838200"/>
            <a:ext cx="110077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algn="ctr">
              <a:lnSpc>
                <a:spcPct val="100000"/>
              </a:lnSpc>
              <a:spcBef>
                <a:spcPct val="0"/>
              </a:spcBef>
              <a:buFontTx/>
              <a:buNone/>
            </a:pPr>
            <a:r>
              <a:rPr lang="en-US" altLang="en-US" sz="3200" b="1">
                <a:solidFill>
                  <a:srgbClr val="2F5597"/>
                </a:solidFill>
              </a:rPr>
              <a:t>Thank You/Questions</a:t>
            </a:r>
          </a:p>
        </p:txBody>
      </p:sp>
      <p:sp>
        <p:nvSpPr>
          <p:cNvPr id="2" name="TextBox 1">
            <a:extLst>
              <a:ext uri="{FF2B5EF4-FFF2-40B4-BE49-F238E27FC236}">
                <a16:creationId xmlns:a16="http://schemas.microsoft.com/office/drawing/2014/main" id="{55B8148D-BE0D-49BC-82B5-0A5E388192DC}"/>
              </a:ext>
            </a:extLst>
          </p:cNvPr>
          <p:cNvSpPr txBox="1"/>
          <p:nvPr/>
        </p:nvSpPr>
        <p:spPr>
          <a:xfrm>
            <a:off x="1798320" y="4655126"/>
            <a:ext cx="8595360" cy="1200329"/>
          </a:xfrm>
          <a:prstGeom prst="rect">
            <a:avLst/>
          </a:prstGeom>
          <a:noFill/>
        </p:spPr>
        <p:txBody>
          <a:bodyPr wrap="square" rtlCol="0">
            <a:spAutoFit/>
          </a:bodyPr>
          <a:lstStyle/>
          <a:p>
            <a:pPr algn="ctr"/>
            <a:r>
              <a:rPr lang="en-US" b="1"/>
              <a:t>Contact Info </a:t>
            </a:r>
          </a:p>
          <a:p>
            <a:pPr algn="ctr"/>
            <a:r>
              <a:rPr lang="en-US"/>
              <a:t>Jason Geslois				Lauren Gracy</a:t>
            </a:r>
          </a:p>
          <a:p>
            <a:pPr algn="ctr"/>
            <a:r>
              <a:rPr lang="en-US">
                <a:hlinkClick r:id="rId4"/>
              </a:rPr>
              <a:t>Jason.Geslois@ks.gov</a:t>
            </a:r>
            <a:r>
              <a:rPr lang="en-US"/>
              <a:t>	 		</a:t>
            </a:r>
            <a:r>
              <a:rPr lang="en-US">
                <a:hlinkClick r:id="rId5"/>
              </a:rPr>
              <a:t>lauren.gracy@ks.gov</a:t>
            </a:r>
            <a:r>
              <a:rPr lang="en-US"/>
              <a:t> </a:t>
            </a:r>
          </a:p>
          <a:p>
            <a:endParaRPr lang="en-US"/>
          </a:p>
        </p:txBody>
      </p:sp>
    </p:spTree>
  </p:cSld>
  <p:clrMapOvr>
    <a:masterClrMapping/>
  </p:clrMapOvr>
</p:sld>
</file>

<file path=ppt/theme/theme1.xml><?xml version="1.0" encoding="utf-8"?>
<a:theme xmlns:a="http://schemas.openxmlformats.org/drawingml/2006/main" name="General KanCare PPT template 08-2018">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DE9944545373D4EA06FF457FF8E60FA" ma:contentTypeVersion="2" ma:contentTypeDescription="Create a new document." ma:contentTypeScope="" ma:versionID="e9cf57e62a9cf6616e64b821e2fed3d1">
  <xsd:schema xmlns:xsd="http://www.w3.org/2001/XMLSchema" xmlns:xs="http://www.w3.org/2001/XMLSchema" xmlns:p="http://schemas.microsoft.com/office/2006/metadata/properties" xmlns:ns2="8c83d54d-1601-48f1-b10d-f8143af5f4c2" targetNamespace="http://schemas.microsoft.com/office/2006/metadata/properties" ma:root="true" ma:fieldsID="00562c682237d1f2402011264c921bd8" ns2:_="">
    <xsd:import namespace="8c83d54d-1601-48f1-b10d-f8143af5f4c2"/>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c83d54d-1601-48f1-b10d-f8143af5f4c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606D46A-CB22-4D7E-A0BF-07AA7C12B844}">
  <ds:schemaRefs>
    <ds:schemaRef ds:uri="http://schemas.microsoft.com/sharepoint/v3/contenttype/forms"/>
  </ds:schemaRefs>
</ds:datastoreItem>
</file>

<file path=customXml/itemProps2.xml><?xml version="1.0" encoding="utf-8"?>
<ds:datastoreItem xmlns:ds="http://schemas.openxmlformats.org/officeDocument/2006/customXml" ds:itemID="{A2B0E492-EE89-4D91-8051-5E58DDDDF83B}">
  <ds:schemaRefs>
    <ds:schemaRef ds:uri="8c83d54d-1601-48f1-b10d-f8143af5f4c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11</TotalTime>
  <Words>1797</Words>
  <Application>Microsoft Macintosh PowerPoint</Application>
  <PresentationFormat>Widescreen</PresentationFormat>
  <Paragraphs>170</Paragraphs>
  <Slides>10</Slides>
  <Notes>9</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Calibri</vt:lpstr>
      <vt:lpstr>Calibri Light</vt:lpstr>
      <vt:lpstr>Roboto</vt:lpstr>
      <vt:lpstr>Times New Roman</vt:lpstr>
      <vt:lpstr>Wingdings</vt:lpstr>
      <vt:lpstr>General KanCare PPT template 08-2018</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KDHE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General Division of Public Health PowerPoint Template 3.19</dc:title>
  <dc:creator>lindsay.r.gray@ks.gov</dc:creator>
  <cp:lastModifiedBy>Rebecca Rees</cp:lastModifiedBy>
  <cp:revision>3</cp:revision>
  <cp:lastPrinted>2018-08-08T16:47:23Z</cp:lastPrinted>
  <dcterms:created xsi:type="dcterms:W3CDTF">2011-05-02T20:27:07Z</dcterms:created>
  <dcterms:modified xsi:type="dcterms:W3CDTF">2022-12-05T22:02:01Z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0x010100897A721296BD1B4A927983E64A20BFDC</vt:lpwstr>
  </property>
</Properties>
</file>