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2.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sldIdLst>
    <p:sldId id="266" r:id="rId5"/>
    <p:sldId id="578" r:id="rId6"/>
    <p:sldId id="271" r:id="rId7"/>
    <p:sldId id="269" r:id="rId8"/>
    <p:sldId id="570" r:id="rId9"/>
    <p:sldId id="579" r:id="rId10"/>
    <p:sldId id="551" r:id="rId11"/>
    <p:sldId id="576" r:id="rId12"/>
    <p:sldId id="552" r:id="rId13"/>
    <p:sldId id="263" r:id="rId14"/>
    <p:sldId id="403" r:id="rId15"/>
    <p:sldId id="288" r:id="rId16"/>
    <p:sldId id="573" r:id="rId17"/>
    <p:sldId id="289" r:id="rId18"/>
    <p:sldId id="405" r:id="rId19"/>
    <p:sldId id="406" r:id="rId20"/>
    <p:sldId id="407" r:id="rId21"/>
    <p:sldId id="413" r:id="rId22"/>
    <p:sldId id="553" r:id="rId23"/>
    <p:sldId id="409" r:id="rId24"/>
    <p:sldId id="574" r:id="rId25"/>
    <p:sldId id="554" r:id="rId26"/>
    <p:sldId id="562" r:id="rId27"/>
    <p:sldId id="529" r:id="rId28"/>
    <p:sldId id="544" r:id="rId29"/>
    <p:sldId id="543" r:id="rId30"/>
    <p:sldId id="295" r:id="rId31"/>
    <p:sldId id="297" r:id="rId32"/>
    <p:sldId id="537" r:id="rId33"/>
    <p:sldId id="538" r:id="rId34"/>
    <p:sldId id="303" r:id="rId35"/>
    <p:sldId id="545" r:id="rId36"/>
    <p:sldId id="539" r:id="rId37"/>
    <p:sldId id="535" r:id="rId38"/>
    <p:sldId id="566" r:id="rId39"/>
    <p:sldId id="443" r:id="rId40"/>
    <p:sldId id="548" r:id="rId41"/>
    <p:sldId id="580" r:id="rId42"/>
    <p:sldId id="343" r:id="rId43"/>
    <p:sldId id="332" r:id="rId44"/>
    <p:sldId id="333" r:id="rId45"/>
    <p:sldId id="334" r:id="rId46"/>
    <p:sldId id="577" r:id="rId47"/>
    <p:sldId id="581" r:id="rId48"/>
    <p:sldId id="284" r:id="rId49"/>
    <p:sldId id="286" r:id="rId50"/>
    <p:sldId id="268"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nen, Tess (MDH)" initials="KT(" lastIdx="1" clrIdx="0">
    <p:extLst>
      <p:ext uri="{19B8F6BF-5375-455C-9EA6-DF929625EA0E}">
        <p15:presenceInfo xmlns:p15="http://schemas.microsoft.com/office/powerpoint/2012/main" userId="S::Tess.Konen@state.mn.us::6db7c987-cad2-4f0c-8a55-1468d46175e7" providerId="AD"/>
      </p:ext>
    </p:extLst>
  </p:cmAuthor>
  <p:cmAuthor id="2" name="Smorodinsky, Svetlana@CDPH" initials="SS" lastIdx="4" clrIdx="1">
    <p:extLst>
      <p:ext uri="{19B8F6BF-5375-455C-9EA6-DF929625EA0E}">
        <p15:presenceInfo xmlns:p15="http://schemas.microsoft.com/office/powerpoint/2012/main" userId="S::Svetlana.Smorodinsky@cdph.ca.gov::37365f0a-9247-4e5b-848a-cc1b65f3b6b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7700"/>
    <a:srgbClr val="008000"/>
    <a:srgbClr val="FF9933"/>
    <a:srgbClr val="7BADD3"/>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76019" autoAdjust="0"/>
  </p:normalViewPr>
  <p:slideViewPr>
    <p:cSldViewPr snapToGrid="0">
      <p:cViewPr varScale="1">
        <p:scale>
          <a:sx n="85" d="100"/>
          <a:sy n="85" d="100"/>
        </p:scale>
        <p:origin x="70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3-05-11T18:07:24.193" idx="1">
    <p:pos x="10" y="10"/>
    <p:text>We need QR codes for these. Does Andrew have? If not, I can make them</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3-05-11T18:21:51.883" idx="4">
    <p:pos x="10" y="10"/>
    <p:text>Do we need this at the workshop? Maybe just show the picture because it's funny?</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3578240" y="320054"/>
          <a:ext cx="1628806" cy="1628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Prevention, Mitigation, Preparedness</a:t>
          </a:r>
        </a:p>
      </dsp:txBody>
      <dsp:txXfrm>
        <a:off x="3578240" y="320054"/>
        <a:ext cx="1628806" cy="1628806"/>
      </dsp:txXfrm>
    </dsp:sp>
    <dsp:sp modelId="{234F738F-63E1-47D5-9DF3-60A26DACCD4A}">
      <dsp:nvSpPr>
        <dsp:cNvPr id="0" name=""/>
        <dsp:cNvSpPr/>
      </dsp:nvSpPr>
      <dsp:spPr>
        <a:xfrm>
          <a:off x="1094270" y="-1227"/>
          <a:ext cx="3854567" cy="3854567"/>
        </a:xfrm>
        <a:prstGeom prst="circularArrow">
          <a:avLst>
            <a:gd name="adj1" fmla="val 8240"/>
            <a:gd name="adj2" fmla="val 575398"/>
            <a:gd name="adj3" fmla="val 2967145"/>
            <a:gd name="adj4" fmla="val 49518"/>
            <a:gd name="adj5" fmla="val 961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207150" y="2694851"/>
          <a:ext cx="1628806" cy="1628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Disaster Impact</a:t>
          </a:r>
        </a:p>
      </dsp:txBody>
      <dsp:txXfrm>
        <a:off x="2207150" y="2694851"/>
        <a:ext cx="1628806" cy="1628806"/>
      </dsp:txXfrm>
    </dsp:sp>
    <dsp:sp modelId="{FFB6262D-A13D-481E-BDAA-CCB2BE2B93B2}">
      <dsp:nvSpPr>
        <dsp:cNvPr id="0" name=""/>
        <dsp:cNvSpPr/>
      </dsp:nvSpPr>
      <dsp:spPr>
        <a:xfrm>
          <a:off x="1094270" y="-1227"/>
          <a:ext cx="3854567" cy="3854567"/>
        </a:xfrm>
        <a:prstGeom prst="circularArrow">
          <a:avLst>
            <a:gd name="adj1" fmla="val 8240"/>
            <a:gd name="adj2" fmla="val 575398"/>
            <a:gd name="adj3" fmla="val 10175084"/>
            <a:gd name="adj4" fmla="val 7257457"/>
            <a:gd name="adj5" fmla="val 961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836060" y="320054"/>
          <a:ext cx="1628806" cy="1628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a:t>Rehabilitation, Response, Recovery</a:t>
          </a:r>
        </a:p>
      </dsp:txBody>
      <dsp:txXfrm>
        <a:off x="836060" y="320054"/>
        <a:ext cx="1628806" cy="1628806"/>
      </dsp:txXfrm>
    </dsp:sp>
    <dsp:sp modelId="{4E7D70E4-3E25-4305-9C0C-05125ADA7DA7}">
      <dsp:nvSpPr>
        <dsp:cNvPr id="0" name=""/>
        <dsp:cNvSpPr/>
      </dsp:nvSpPr>
      <dsp:spPr>
        <a:xfrm>
          <a:off x="1094270" y="-1227"/>
          <a:ext cx="3854567" cy="3854567"/>
        </a:xfrm>
        <a:prstGeom prst="circularArrow">
          <a:avLst>
            <a:gd name="adj1" fmla="val 8240"/>
            <a:gd name="adj2" fmla="val 575398"/>
            <a:gd name="adj3" fmla="val 16859794"/>
            <a:gd name="adj4" fmla="val 14964808"/>
            <a:gd name="adj5" fmla="val 961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D3657-B7AC-402D-A35B-9D0F42110FB9}" type="datetimeFigureOut">
              <a:rPr lang="en-US" smtClean="0"/>
              <a:t>5/15/2023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DDCEC3-0B1D-4C6D-A0D1-63DA8CBE62D1}" type="slidenum">
              <a:rPr lang="en-US" smtClean="0"/>
              <a:t>‹#›</a:t>
            </a:fld>
            <a:endParaRPr lang="en-US"/>
          </a:p>
        </p:txBody>
      </p:sp>
    </p:spTree>
    <p:extLst>
      <p:ext uri="{BB962C8B-B14F-4D97-AF65-F5344CB8AC3E}">
        <p14:creationId xmlns:p14="http://schemas.microsoft.com/office/powerpoint/2010/main" val="2790468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ste.org/page/epidisaster"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cdn.ymaws.com/www.cste.org/resource/resmgr/disasterepi/DE_Resource_Guide_Final_v3.pdf"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ltLang="en-US" dirty="0"/>
              <a:t>Strengthen capacity to respond by integrating DE into the emergency management cycle</a:t>
            </a:r>
          </a:p>
          <a:p>
            <a:r>
              <a:rPr lang="en-US" altLang="en-US" dirty="0"/>
              <a:t>Help public health and emergency management leadership understand essential role of DE</a:t>
            </a:r>
          </a:p>
          <a:p>
            <a:r>
              <a:rPr lang="en-US" altLang="en-US" dirty="0"/>
              <a:t>Identify common set of capabilities to support collection of epidemiologic data during emergency response situations</a:t>
            </a:r>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3</a:t>
            </a:fld>
            <a:endParaRPr lang="en-US"/>
          </a:p>
        </p:txBody>
      </p:sp>
    </p:spTree>
    <p:extLst>
      <p:ext uri="{BB962C8B-B14F-4D97-AF65-F5344CB8AC3E}">
        <p14:creationId xmlns:p14="http://schemas.microsoft.com/office/powerpoint/2010/main" val="2560309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pPr>
            <a:r>
              <a:rPr lang="en-US" dirty="0"/>
              <a:t>Started in 2007</a:t>
            </a:r>
          </a:p>
          <a:p>
            <a:pPr>
              <a:lnSpc>
                <a:spcPct val="120000"/>
              </a:lnSpc>
            </a:pPr>
            <a:r>
              <a:rPr lang="en-US" dirty="0"/>
              <a:t>Subcommittee around for 13 years and on the 14</a:t>
            </a:r>
            <a:r>
              <a:rPr lang="en-US" baseline="30000" dirty="0"/>
              <a:t>th</a:t>
            </a:r>
            <a:r>
              <a:rPr lang="en-US" dirty="0"/>
              <a:t> workshop!</a:t>
            </a:r>
          </a:p>
          <a:p>
            <a:pPr>
              <a:lnSpc>
                <a:spcPct val="120000"/>
              </a:lnSpc>
            </a:pPr>
            <a:r>
              <a:rPr lang="en-US" dirty="0"/>
              <a:t>382 subcommittee members </a:t>
            </a:r>
          </a:p>
          <a:p>
            <a:pPr>
              <a:lnSpc>
                <a:spcPct val="120000"/>
              </a:lnSpc>
            </a:pPr>
            <a:r>
              <a:rPr lang="en-US" dirty="0"/>
              <a:t>About 50 active members</a:t>
            </a:r>
          </a:p>
          <a:p>
            <a:pPr>
              <a:lnSpc>
                <a:spcPct val="120000"/>
              </a:lnSpc>
            </a:pPr>
            <a:r>
              <a:rPr lang="en-US" dirty="0"/>
              <a:t>Monthly Conference Calls with content speakers</a:t>
            </a:r>
          </a:p>
          <a:p>
            <a:endParaRPr lang="en-US" dirty="0"/>
          </a:p>
        </p:txBody>
      </p:sp>
      <p:sp>
        <p:nvSpPr>
          <p:cNvPr id="4" name="Slide Number Placeholder 3"/>
          <p:cNvSpPr>
            <a:spLocks noGrp="1"/>
          </p:cNvSpPr>
          <p:nvPr>
            <p:ph type="sldNum" sz="quarter" idx="5"/>
          </p:nvPr>
        </p:nvSpPr>
        <p:spPr/>
        <p:txBody>
          <a:bodyPr/>
          <a:lstStyle/>
          <a:p>
            <a:fld id="{22DDCEC3-0B1D-4C6D-A0D1-63DA8CBE62D1}" type="slidenum">
              <a:rPr lang="en-US" smtClean="0"/>
              <a:t>4</a:t>
            </a:fld>
            <a:endParaRPr lang="en-US"/>
          </a:p>
        </p:txBody>
      </p:sp>
    </p:spTree>
    <p:extLst>
      <p:ext uri="{BB962C8B-B14F-4D97-AF65-F5344CB8AC3E}">
        <p14:creationId xmlns:p14="http://schemas.microsoft.com/office/powerpoint/2010/main" val="2308186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syndromic surveillance guidance doc and EM cards</a:t>
            </a:r>
          </a:p>
          <a:p>
            <a:endParaRPr lang="en-US" dirty="0"/>
          </a:p>
          <a:p>
            <a:r>
              <a:rPr lang="en-US" dirty="0"/>
              <a:t>CSTE Disaster Epidemiology Resource Repository: </a:t>
            </a:r>
            <a:r>
              <a:rPr lang="en-US" sz="2000" dirty="0">
                <a:hlinkClick r:id="rId3"/>
              </a:rPr>
              <a:t>https://www.cste.org/page/epidisaster</a:t>
            </a:r>
            <a:r>
              <a:rPr lang="en-US" sz="2000" dirty="0"/>
              <a:t> </a:t>
            </a:r>
          </a:p>
          <a:p>
            <a:endParaRPr lang="en-US" sz="2000" dirty="0"/>
          </a:p>
          <a:p>
            <a:r>
              <a:rPr lang="en-US" dirty="0"/>
              <a:t>CSTE Disaster Epidemiology Resource Guide: </a:t>
            </a:r>
            <a:r>
              <a:rPr lang="en-US" sz="2000" dirty="0">
                <a:hlinkClick r:id="rId4"/>
              </a:rPr>
              <a:t>https://cdn.ymaws.com/www.cste.org/resource/resmgr/disasterepi/DE_Resource_Guide_Final_v3.pdf</a:t>
            </a:r>
            <a:r>
              <a:rPr lang="en-US" sz="2000" dirty="0"/>
              <a:t> </a:t>
            </a:r>
          </a:p>
          <a:p>
            <a:pPr lvl="1"/>
            <a:r>
              <a:rPr lang="en-US" dirty="0"/>
              <a:t>Living document</a:t>
            </a:r>
          </a:p>
          <a:p>
            <a:pPr lvl="1"/>
            <a:r>
              <a:rPr lang="en-US" dirty="0"/>
              <a:t>Published in 2021</a:t>
            </a:r>
          </a:p>
          <a:p>
            <a:pPr lvl="1"/>
            <a:r>
              <a:rPr lang="en-US" dirty="0"/>
              <a:t>Overview of disaster epi methods and tools with real-world examples</a:t>
            </a:r>
          </a:p>
          <a:p>
            <a:pPr lvl="1"/>
            <a:endParaRPr lang="en-US" dirty="0"/>
          </a:p>
          <a:p>
            <a:pPr lvl="0"/>
            <a:r>
              <a:rPr lang="en-US" dirty="0"/>
              <a:t>Outreach cards to be published soon </a:t>
            </a:r>
          </a:p>
          <a:p>
            <a:pPr lvl="0"/>
            <a:endParaRPr lang="en-US" dirty="0"/>
          </a:p>
          <a:p>
            <a:r>
              <a:rPr lang="en-US" dirty="0"/>
              <a:t>Resource Repository</a:t>
            </a:r>
          </a:p>
          <a:p>
            <a:pPr lvl="1"/>
            <a:r>
              <a:rPr lang="en-US" sz="1800" dirty="0">
                <a:hlinkClick r:id="rId3"/>
              </a:rPr>
              <a:t>https://www.cste.org/page/epidisaster</a:t>
            </a:r>
            <a:r>
              <a:rPr lang="en-US" sz="1800" dirty="0"/>
              <a:t> </a:t>
            </a:r>
          </a:p>
          <a:p>
            <a:r>
              <a:rPr lang="en-US" dirty="0"/>
              <a:t>Resource Guide:</a:t>
            </a:r>
          </a:p>
          <a:p>
            <a:pPr lvl="1"/>
            <a:r>
              <a:rPr lang="en-US" sz="1800" dirty="0">
                <a:hlinkClick r:id="rId4"/>
              </a:rPr>
              <a:t>https://cdn.ymaws.com/www.cste.org/resource/resmgr/disasterepi/DE_Resource_Guide_Final_v3.pdf</a:t>
            </a:r>
            <a:r>
              <a:rPr lang="en-US" sz="1800" dirty="0"/>
              <a:t> </a:t>
            </a:r>
          </a:p>
          <a:p>
            <a:r>
              <a:rPr lang="en-US" dirty="0"/>
              <a:t>Outreach Cards</a:t>
            </a:r>
          </a:p>
          <a:p>
            <a:pPr lvl="0"/>
            <a:endParaRPr lang="en-US" dirty="0"/>
          </a:p>
          <a:p>
            <a:endParaRPr lang="en-US" dirty="0"/>
          </a:p>
        </p:txBody>
      </p:sp>
      <p:sp>
        <p:nvSpPr>
          <p:cNvPr id="4" name="Slide Number Placeholder 3"/>
          <p:cNvSpPr>
            <a:spLocks noGrp="1"/>
          </p:cNvSpPr>
          <p:nvPr>
            <p:ph type="sldNum" sz="quarter" idx="5"/>
          </p:nvPr>
        </p:nvSpPr>
        <p:spPr/>
        <p:txBody>
          <a:bodyPr/>
          <a:lstStyle/>
          <a:p>
            <a:fld id="{22DDCEC3-0B1D-4C6D-A0D1-63DA8CBE62D1}" type="slidenum">
              <a:rPr lang="en-US" smtClean="0"/>
              <a:t>5</a:t>
            </a:fld>
            <a:endParaRPr lang="en-US"/>
          </a:p>
        </p:txBody>
      </p:sp>
    </p:spTree>
    <p:extLst>
      <p:ext uri="{BB962C8B-B14F-4D97-AF65-F5344CB8AC3E}">
        <p14:creationId xmlns:p14="http://schemas.microsoft.com/office/powerpoint/2010/main" val="3177486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Define Disaster Epidemiology (DE) </a:t>
            </a:r>
            <a:r>
              <a:rPr lang="en-US"/>
              <a:t>and its role in all phases of the emergency management cycle</a:t>
            </a:r>
          </a:p>
          <a:p>
            <a:r>
              <a:rPr lang="en-US"/>
              <a:t>Explain how DE can </a:t>
            </a:r>
            <a:r>
              <a:rPr lang="en-US" b="1"/>
              <a:t>assist state and local agencies</a:t>
            </a:r>
            <a:r>
              <a:rPr lang="en-US"/>
              <a:t> in responding to emerging public health threats</a:t>
            </a:r>
          </a:p>
          <a:p>
            <a:r>
              <a:rPr lang="en-US"/>
              <a:t>Showcase how DE meets </a:t>
            </a:r>
            <a:r>
              <a:rPr lang="en-US" b="1"/>
              <a:t>PHEP Capability</a:t>
            </a:r>
            <a:r>
              <a:rPr lang="en-US"/>
              <a:t> requirements and integrates with </a:t>
            </a:r>
            <a:r>
              <a:rPr lang="en-US" b="1"/>
              <a:t>Emergency Management </a:t>
            </a:r>
          </a:p>
          <a:p>
            <a:r>
              <a:rPr lang="en-US"/>
              <a:t>Identify methods to be used in </a:t>
            </a:r>
            <a:r>
              <a:rPr lang="en-US" b="1"/>
              <a:t>mitigation</a:t>
            </a:r>
            <a:r>
              <a:rPr lang="en-US"/>
              <a:t> and </a:t>
            </a:r>
            <a:r>
              <a:rPr lang="en-US" b="1"/>
              <a:t>recovery</a:t>
            </a:r>
            <a:r>
              <a:rPr lang="en-US"/>
              <a:t> and the benefits and challenges of using and collecting data in the recovery phase </a:t>
            </a:r>
          </a:p>
          <a:p>
            <a:r>
              <a:rPr lang="en-US"/>
              <a:t>Engage with colleagues on </a:t>
            </a:r>
            <a:r>
              <a:rPr lang="en-US" b="1"/>
              <a:t>experiences and challenges </a:t>
            </a:r>
            <a:r>
              <a:rPr lang="en-US"/>
              <a:t>in utilizing data to inform mitigation priorities and community recovery efforts </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7</a:t>
            </a:fld>
            <a:endParaRPr lang="en-US"/>
          </a:p>
        </p:txBody>
      </p:sp>
    </p:spTree>
    <p:extLst>
      <p:ext uri="{BB962C8B-B14F-4D97-AF65-F5344CB8AC3E}">
        <p14:creationId xmlns:p14="http://schemas.microsoft.com/office/powerpoint/2010/main" val="4069851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9</a:t>
            </a:fld>
            <a:endParaRPr lang="en-US"/>
          </a:p>
        </p:txBody>
      </p:sp>
    </p:spTree>
    <p:extLst>
      <p:ext uri="{BB962C8B-B14F-4D97-AF65-F5344CB8AC3E}">
        <p14:creationId xmlns:p14="http://schemas.microsoft.com/office/powerpoint/2010/main" val="333233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10</a:t>
            </a:fld>
            <a:endParaRPr lang="en-US"/>
          </a:p>
        </p:txBody>
      </p:sp>
    </p:spTree>
    <p:extLst>
      <p:ext uri="{BB962C8B-B14F-4D97-AF65-F5344CB8AC3E}">
        <p14:creationId xmlns:p14="http://schemas.microsoft.com/office/powerpoint/2010/main" val="2205220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make sure we are all on the same page, I am going to go over some definitions quickly. </a:t>
            </a:r>
          </a:p>
          <a:p>
            <a:endParaRPr lang="en-US"/>
          </a:p>
          <a:p>
            <a:r>
              <a:rPr lang="en-US"/>
              <a:t>Epidemiology is the study of distribution and determinants of illness, injury, disability and death in specified populations, and the application of this study to minimize these outcomes.</a:t>
            </a:r>
          </a:p>
          <a:p>
            <a:endParaRPr lang="en-US"/>
          </a:p>
          <a:p>
            <a:r>
              <a:rPr lang="en-US"/>
              <a:t>This approach is applied across all the whole spectrum of public health from the traditional infectious disease to chronic, maternal child health, environmental and occupational hazards.</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11</a:t>
            </a:fld>
            <a:endParaRPr lang="en-US"/>
          </a:p>
        </p:txBody>
      </p:sp>
    </p:spTree>
    <p:extLst>
      <p:ext uri="{BB962C8B-B14F-4D97-AF65-F5344CB8AC3E}">
        <p14:creationId xmlns:p14="http://schemas.microsoft.com/office/powerpoint/2010/main" val="1849783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Quite</a:t>
            </a:r>
            <a:r>
              <a:rPr lang="en-US" b="0" baseline="0"/>
              <a:t> simply, e</a:t>
            </a:r>
            <a:r>
              <a:rPr lang="en-US" b="0"/>
              <a:t>pidemiology methods applied</a:t>
            </a:r>
            <a:r>
              <a:rPr lang="en-US" b="0" baseline="0"/>
              <a:t> to disasters is disaster epidemiology. Like any sub-field, it has it’s own tools and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0"/>
              <a:t>Disaster Epidemiology is defined as the use of epidemiology to assess the short- and long-term adverse health effects of disasters and to predict (and ultimately mitigate or prevent) consequences of future disasters. </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12</a:t>
            </a:fld>
            <a:endParaRPr lang="en-US"/>
          </a:p>
        </p:txBody>
      </p:sp>
    </p:spTree>
    <p:extLst>
      <p:ext uri="{BB962C8B-B14F-4D97-AF65-F5344CB8AC3E}">
        <p14:creationId xmlns:p14="http://schemas.microsoft.com/office/powerpoint/2010/main" val="2508096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 you have a role in emergencies?</a:t>
            </a:r>
            <a:br>
              <a:rPr lang="en-US" dirty="0"/>
            </a:br>
            <a:r>
              <a:rPr lang="en-US" dirty="0"/>
              <a:t>What is your role in emergencies?</a:t>
            </a:r>
          </a:p>
          <a:p>
            <a:endParaRPr lang="en-US" dirty="0"/>
          </a:p>
        </p:txBody>
      </p:sp>
      <p:sp>
        <p:nvSpPr>
          <p:cNvPr id="4" name="Slide Number Placeholder 3"/>
          <p:cNvSpPr>
            <a:spLocks noGrp="1"/>
          </p:cNvSpPr>
          <p:nvPr>
            <p:ph type="sldNum" sz="quarter" idx="5"/>
          </p:nvPr>
        </p:nvSpPr>
        <p:spPr/>
        <p:txBody>
          <a:bodyPr/>
          <a:lstStyle/>
          <a:p>
            <a:fld id="{22DDCEC3-0B1D-4C6D-A0D1-63DA8CBE62D1}" type="slidenum">
              <a:rPr lang="en-US" smtClean="0"/>
              <a:t>13</a:t>
            </a:fld>
            <a:endParaRPr lang="en-US"/>
          </a:p>
        </p:txBody>
      </p:sp>
    </p:spTree>
    <p:extLst>
      <p:ext uri="{BB962C8B-B14F-4D97-AF65-F5344CB8AC3E}">
        <p14:creationId xmlns:p14="http://schemas.microsoft.com/office/powerpoint/2010/main" val="3554221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 is multi-disciplinary:  brings together various topic areas of epidemiology including acute and communicable disease, environmental health, occupational health, chronic disease, injury, mental and behavioral health.  </a:t>
            </a:r>
          </a:p>
          <a:p>
            <a:endParaRPr lang="en-US"/>
          </a:p>
          <a:p>
            <a:r>
              <a:rPr lang="en-US"/>
              <a:t>When an incident happens, the SME epidemiologist should be selected</a:t>
            </a:r>
          </a:p>
          <a:p>
            <a:endParaRPr lang="en-US"/>
          </a:p>
          <a:p>
            <a:r>
              <a:rPr lang="en-US"/>
              <a:t>During an infectious disease (ID) outbreak, public health turns to the ID experts</a:t>
            </a:r>
          </a:p>
          <a:p>
            <a:r>
              <a:rPr lang="en-US"/>
              <a:t>During an environmental disaster, public health turns to EH experts</a:t>
            </a:r>
          </a:p>
          <a:p>
            <a:r>
              <a:rPr lang="en-US"/>
              <a:t>Knowledge of response to all-hazards</a:t>
            </a:r>
          </a:p>
          <a:p>
            <a:endParaRPr lang="en-US"/>
          </a:p>
          <a:p>
            <a:r>
              <a:rPr lang="en-US"/>
              <a:t>Cross training of epidemiologists is essential – Epi needs to know Emergency Management (ICS and emergency operations) and Disaster Epi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t>Any epidemiologist can be a disaster epidemiologist</a:t>
            </a:r>
          </a:p>
          <a:p>
            <a:r>
              <a:rPr lang="en-US"/>
              <a:t>PHEP/EM need to pull the appropriate epi SME for the response</a:t>
            </a:r>
          </a:p>
          <a:p>
            <a:r>
              <a:rPr lang="en-US"/>
              <a:t>Important for PHEP to meet your epi’s</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14</a:t>
            </a:fld>
            <a:endParaRPr lang="en-US"/>
          </a:p>
        </p:txBody>
      </p:sp>
    </p:spTree>
    <p:extLst>
      <p:ext uri="{BB962C8B-B14F-4D97-AF65-F5344CB8AC3E}">
        <p14:creationId xmlns:p14="http://schemas.microsoft.com/office/powerpoint/2010/main" val="3874659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How Can Disaster Epidemiology Help You?</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main objectives of disaster epidemiology are to:</a:t>
            </a:r>
          </a:p>
          <a:p>
            <a:pPr marL="171450" indent="-171450">
              <a:buFont typeface="Arial" panose="020B0604020202020204" pitchFamily="34" charset="0"/>
              <a:buChar char="•"/>
            </a:pPr>
            <a:r>
              <a:rPr lang="en-US" dirty="0"/>
              <a:t>provide timely and accurate information for decision-makers (information that helps you understand what the needs are, plan the response, gather and distribute the appropriate resources)</a:t>
            </a:r>
          </a:p>
          <a:p>
            <a:pPr marL="171450" indent="-171450">
              <a:buFont typeface="Arial" panose="020B0604020202020204" pitchFamily="34" charset="0"/>
              <a:buChar char="•"/>
            </a:pPr>
            <a:r>
              <a:rPr lang="en-US" dirty="0"/>
              <a:t>prevent or reduce the number of deaths, illnesses, and injuries caused by disasters,</a:t>
            </a:r>
          </a:p>
          <a:p>
            <a:pPr marL="171450" indent="-171450">
              <a:buFont typeface="Arial" panose="020B0604020202020204" pitchFamily="34" charset="0"/>
              <a:buChar char="•"/>
            </a:pPr>
            <a:r>
              <a:rPr lang="en-US" dirty="0"/>
              <a:t>improve prevention and mitigation strategies for future disasters by using collected information</a:t>
            </a:r>
          </a:p>
          <a:p>
            <a:endParaRPr lang="en-US" dirty="0"/>
          </a:p>
          <a:p>
            <a:r>
              <a:rPr lang="en-US" altLang="en-US" dirty="0">
                <a:cs typeface="Arial" panose="020B0604020202020204" pitchFamily="34" charset="0"/>
              </a:rPr>
              <a:t>DE provides </a:t>
            </a:r>
            <a:r>
              <a:rPr lang="en-US" altLang="en-US" b="1" dirty="0">
                <a:cs typeface="Arial" panose="020B0604020202020204" pitchFamily="34" charset="0"/>
              </a:rPr>
              <a:t>reliable</a:t>
            </a:r>
            <a:r>
              <a:rPr lang="en-US" altLang="en-US" dirty="0">
                <a:cs typeface="Arial" panose="020B0604020202020204" pitchFamily="34" charset="0"/>
              </a:rPr>
              <a:t> and </a:t>
            </a:r>
            <a:r>
              <a:rPr lang="en-US" altLang="en-US" b="1" dirty="0">
                <a:cs typeface="Arial" panose="020B0604020202020204" pitchFamily="34" charset="0"/>
              </a:rPr>
              <a:t>actionable information </a:t>
            </a:r>
            <a:r>
              <a:rPr lang="en-US" altLang="en-US" dirty="0">
                <a:cs typeface="Arial" panose="020B0604020202020204" pitchFamily="34" charset="0"/>
              </a:rPr>
              <a:t>to incident commanders, planners, and decision-makers</a:t>
            </a:r>
          </a:p>
          <a:p>
            <a:pPr>
              <a:lnSpc>
                <a:spcPts val="5600"/>
              </a:lnSpc>
              <a:spcBef>
                <a:spcPts val="0"/>
              </a:spcBef>
            </a:pPr>
            <a:r>
              <a:rPr lang="en-US" dirty="0"/>
              <a:t>Provides situational awareness</a:t>
            </a:r>
          </a:p>
          <a:p>
            <a:pPr>
              <a:lnSpc>
                <a:spcPts val="5600"/>
              </a:lnSpc>
              <a:spcBef>
                <a:spcPts val="0"/>
              </a:spcBef>
            </a:pPr>
            <a:r>
              <a:rPr lang="en-US" dirty="0"/>
              <a:t>Assesses the short- and long-term adverse health effects of disasters </a:t>
            </a:r>
          </a:p>
          <a:p>
            <a:pPr>
              <a:lnSpc>
                <a:spcPts val="5600"/>
              </a:lnSpc>
              <a:spcBef>
                <a:spcPts val="0"/>
              </a:spcBef>
            </a:pPr>
            <a:r>
              <a:rPr lang="en-US" dirty="0"/>
              <a:t>Informs planning and preparation for future disasters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15</a:t>
            </a:fld>
            <a:endParaRPr lang="en-US"/>
          </a:p>
        </p:txBody>
      </p:sp>
    </p:spTree>
    <p:extLst>
      <p:ext uri="{BB962C8B-B14F-4D97-AF65-F5344CB8AC3E}">
        <p14:creationId xmlns:p14="http://schemas.microsoft.com/office/powerpoint/2010/main" val="15462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t>DE began with studying health risks after environmental disasters and is considered part of environmental epidemiology, but the tools and methods are applied across all types of disasters now.</a:t>
            </a:r>
          </a:p>
          <a:p>
            <a:r>
              <a:rPr lang="en-US"/>
              <a:t>DE takes an all-hazards approach, applying a framework and tools no matter the disaster</a:t>
            </a:r>
          </a:p>
          <a:p>
            <a:r>
              <a:rPr lang="en-US"/>
              <a:t>To help identify hazards, risks, and vulnerabilities across all aspects of public health</a:t>
            </a:r>
          </a:p>
          <a:p>
            <a:endParaRPr lang="en-US"/>
          </a:p>
          <a:p>
            <a:r>
              <a:rPr lang="en-US"/>
              <a:t>Need to consider all aspects impacted</a:t>
            </a:r>
          </a:p>
          <a:p>
            <a:r>
              <a:rPr lang="en-US"/>
              <a:t>Consider disease, injury, death, MH/BH, public health consequences of property damage, business disruption, and environmental impact </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16</a:t>
            </a:fld>
            <a:endParaRPr lang="en-US"/>
          </a:p>
        </p:txBody>
      </p:sp>
    </p:spTree>
    <p:extLst>
      <p:ext uri="{BB962C8B-B14F-4D97-AF65-F5344CB8AC3E}">
        <p14:creationId xmlns:p14="http://schemas.microsoft.com/office/powerpoint/2010/main" val="2563154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17</a:t>
            </a:fld>
            <a:endParaRPr lang="en-US"/>
          </a:p>
        </p:txBody>
      </p:sp>
    </p:spTree>
    <p:extLst>
      <p:ext uri="{BB962C8B-B14F-4D97-AF65-F5344CB8AC3E}">
        <p14:creationId xmlns:p14="http://schemas.microsoft.com/office/powerpoint/2010/main" val="2868497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Avenir" panose="020B0604020202020204"/>
              </a:rPr>
              <a:t>The</a:t>
            </a:r>
            <a:r>
              <a:rPr lang="en-US" baseline="0">
                <a:latin typeface="Avenir" panose="020B0604020202020204"/>
              </a:rPr>
              <a:t> </a:t>
            </a:r>
            <a:r>
              <a:rPr lang="en-US">
                <a:latin typeface="Avenir" panose="020B0604020202020204"/>
              </a:rPr>
              <a:t>Centers for Disease Control &amp; Prevention </a:t>
            </a:r>
            <a:r>
              <a:rPr lang="en-US" b="1">
                <a:latin typeface="Avenir" panose="020B0604020202020204"/>
              </a:rPr>
              <a:t>(CDC)</a:t>
            </a:r>
            <a:r>
              <a:rPr lang="en-US">
                <a:latin typeface="Avenir" panose="020B0604020202020204"/>
              </a:rPr>
              <a:t>/National Center for Environmental Health </a:t>
            </a:r>
            <a:r>
              <a:rPr lang="en-US" b="1">
                <a:latin typeface="Avenir" panose="020B0604020202020204"/>
              </a:rPr>
              <a:t>(NCEH)</a:t>
            </a:r>
          </a:p>
          <a:p>
            <a:pPr lvl="1"/>
            <a:r>
              <a:rPr lang="en-US">
                <a:latin typeface="Avenir" panose="020B0604020202020204"/>
              </a:rPr>
              <a:t>Council of State and Territorial Epidemiologists </a:t>
            </a:r>
            <a:r>
              <a:rPr lang="en-US" b="1">
                <a:latin typeface="Avenir" panose="020B0604020202020204"/>
              </a:rPr>
              <a:t>(CSTE)</a:t>
            </a:r>
          </a:p>
          <a:p>
            <a:pPr defTabSz="931774">
              <a:defRPr/>
            </a:pPr>
            <a:r>
              <a:rPr lang="en-US">
                <a:latin typeface="Avenir" panose="020B0604020202020204"/>
              </a:rPr>
              <a:t>Developed a framework of how epidemiology is applied in the different disaster phrases</a:t>
            </a:r>
          </a:p>
          <a:p>
            <a:endParaRPr lang="en-US"/>
          </a:p>
          <a:p>
            <a:endParaRPr lang="en-US"/>
          </a:p>
          <a:p>
            <a:r>
              <a:rPr lang="en-US" altLang="en-US"/>
              <a:t>Framework identified the applications of epidemiology in disaster settings</a:t>
            </a:r>
          </a:p>
          <a:p>
            <a:endParaRPr lang="en-US" altLang="en-US"/>
          </a:p>
          <a:p>
            <a:r>
              <a:rPr lang="en-US" altLang="en-US"/>
              <a:t>Developed by:</a:t>
            </a:r>
          </a:p>
          <a:p>
            <a:pPr lvl="1"/>
            <a:r>
              <a:rPr lang="en-US" altLang="en-US"/>
              <a:t>Centers for Disease Control &amp; Prevention (</a:t>
            </a:r>
            <a:r>
              <a:rPr lang="en-US" altLang="en-US" b="1"/>
              <a:t>CDC</a:t>
            </a:r>
            <a:r>
              <a:rPr lang="en-US" altLang="en-US"/>
              <a:t>)/National Center for Environmental Health (</a:t>
            </a:r>
            <a:r>
              <a:rPr lang="en-US" altLang="en-US" b="1"/>
              <a:t>NCEH</a:t>
            </a:r>
            <a:r>
              <a:rPr lang="en-US" altLang="en-US"/>
              <a:t>)</a:t>
            </a:r>
          </a:p>
          <a:p>
            <a:pPr lvl="1"/>
            <a:r>
              <a:rPr lang="en-US" altLang="en-US"/>
              <a:t>Council of State and Territorial Epidemiologists (</a:t>
            </a:r>
            <a:r>
              <a:rPr lang="en-US" altLang="en-US" b="1"/>
              <a:t>CSTE</a:t>
            </a:r>
            <a:r>
              <a:rPr lang="en-US" altLang="en-US"/>
              <a:t>)</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18</a:t>
            </a:fld>
            <a:endParaRPr lang="en-US"/>
          </a:p>
        </p:txBody>
      </p:sp>
    </p:spTree>
    <p:extLst>
      <p:ext uri="{BB962C8B-B14F-4D97-AF65-F5344CB8AC3E}">
        <p14:creationId xmlns:p14="http://schemas.microsoft.com/office/powerpoint/2010/main" val="1001034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 fits into all phases of the disaster management cycle. </a:t>
            </a:r>
          </a:p>
          <a:p>
            <a:endParaRPr lang="en-US"/>
          </a:p>
          <a:p>
            <a:r>
              <a:rPr lang="en-US"/>
              <a:t>During and following the disaster, health surveillance of the affected communities and responders might occur to know the severity and level of impact. As well as, rapid needs assessment to inform the response efforts. </a:t>
            </a:r>
          </a:p>
          <a:p>
            <a:endParaRPr lang="en-US"/>
          </a:p>
          <a:p>
            <a:r>
              <a:rPr lang="en-US"/>
              <a:t>In the response and recovery phase, you continue to track health outcomes and inform the health impact and need to mitigate health risk. (using rosters or registries, line lists…).</a:t>
            </a:r>
          </a:p>
          <a:p>
            <a:endParaRPr lang="en-US"/>
          </a:p>
          <a:p>
            <a:r>
              <a:rPr lang="en-US"/>
              <a:t>In the preparedness phase, we use our data to assess what changes could be made to reduce risk. Epidemiologic studies and evaluation studies inform interventions and controls to prepare for the next disaster.</a:t>
            </a:r>
          </a:p>
          <a:p>
            <a:endParaRPr lang="en-US"/>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236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 can fit in multiple aspects of ICS.</a:t>
            </a:r>
          </a:p>
          <a:p>
            <a:pPr defTabSz="931774">
              <a:defRPr/>
            </a:pPr>
            <a:r>
              <a:rPr lang="en-US" dirty="0"/>
              <a:t>This slide shows just some possibilities.</a:t>
            </a:r>
            <a:endParaRPr lang="en-US" dirty="0">
              <a:cs typeface="Calibri"/>
            </a:endParaRPr>
          </a:p>
          <a:p>
            <a:pPr defTabSz="931774">
              <a:defRPr/>
            </a:pPr>
            <a:endParaRPr lang="en-US"/>
          </a:p>
          <a:p>
            <a:pPr marL="285750" indent="-285750" defTabSz="931774">
              <a:buFont typeface="Arial"/>
              <a:buChar char="•"/>
              <a:defRPr/>
            </a:pPr>
            <a:r>
              <a:rPr lang="en-US" dirty="0"/>
              <a:t>On the command level, a disaster epidemiologist can be embedded with the Safety Officer to implement the Emergency Responder Health Monitoring and Surveillance Framework, or ERHMS. We’ll talk about ERHMS later in this session.</a:t>
            </a:r>
            <a:endParaRPr lang="en-US" dirty="0">
              <a:cs typeface="Calibri" panose="020F0502020204030204"/>
            </a:endParaRPr>
          </a:p>
          <a:p>
            <a:pPr marL="285750" marR="0" lvl="0" indent="-285750" algn="l" defTabSz="931774" rtl="0" eaLnBrk="1" fontAlgn="auto" latinLnBrk="0" hangingPunct="1">
              <a:lnSpc>
                <a:spcPct val="100000"/>
              </a:lnSpc>
              <a:spcBef>
                <a:spcPts val="0"/>
              </a:spcBef>
              <a:spcAft>
                <a:spcPts val="0"/>
              </a:spcAft>
              <a:buClrTx/>
              <a:buSzTx/>
              <a:buFont typeface="Arial"/>
              <a:buChar char="•"/>
              <a:tabLst/>
              <a:defRPr/>
            </a:pPr>
            <a:r>
              <a:rPr lang="en-US" dirty="0"/>
              <a:t>DE falls under ESF-8. (public health &amp; medical services) and thus could serve as an ESF 8 Liaison Officer at an EOC.</a:t>
            </a:r>
            <a:endParaRPr lang="en-US" dirty="0">
              <a:cs typeface="Calibri" panose="020F0502020204030204"/>
            </a:endParaRPr>
          </a:p>
          <a:p>
            <a:pPr marL="285750" indent="-285750" defTabSz="931774">
              <a:buFont typeface="Arial"/>
              <a:buChar char="•"/>
              <a:defRPr/>
            </a:pPr>
            <a:r>
              <a:rPr lang="en-US" dirty="0"/>
              <a:t>In the Operations Section, DE can be integrated into the Medical Unit, or Epidemiology and Surveillance Unit of a Science Branch.</a:t>
            </a:r>
            <a:endParaRPr lang="en-US" dirty="0">
              <a:cs typeface="Calibri" panose="020F0502020204030204"/>
            </a:endParaRPr>
          </a:p>
          <a:p>
            <a:pPr marL="285750" indent="-285750">
              <a:buFont typeface="Arial"/>
              <a:buChar char="•"/>
            </a:pPr>
            <a:r>
              <a:rPr lang="en-US" dirty="0"/>
              <a:t>In Planning and Intelligence, DE could be part of Situation Analysis cell, serve GIS or other technical specialist roles, or provide data to feed dashboards for </a:t>
            </a:r>
            <a:r>
              <a:rPr lang="en-US" dirty="0" err="1"/>
              <a:t>SitReps</a:t>
            </a:r>
            <a:r>
              <a:rPr lang="en-US" dirty="0"/>
              <a:t>.</a:t>
            </a:r>
            <a:endParaRPr lang="en-US" dirty="0">
              <a:cs typeface="Calibri" panose="020F0502020204030204"/>
            </a:endParaRPr>
          </a:p>
          <a:p>
            <a:endParaRPr lang="en-US"/>
          </a:p>
          <a:p>
            <a:r>
              <a:rPr lang="en-US" dirty="0"/>
              <a:t>Overall, DE is a core part of PH planning and response.</a:t>
            </a:r>
            <a:endParaRPr lang="en-US" dirty="0">
              <a:cs typeface="Calibri"/>
            </a:endParaRPr>
          </a:p>
          <a:p>
            <a:r>
              <a:rPr lang="en-US" altLang="en-US" dirty="0"/>
              <a:t>It is Foundational part of </a:t>
            </a:r>
            <a:r>
              <a:rPr lang="en-US" altLang="en-US" b="1" dirty="0"/>
              <a:t>ESF-8</a:t>
            </a:r>
            <a:r>
              <a:rPr lang="en-US" altLang="en-US" dirty="0"/>
              <a:t> </a:t>
            </a:r>
          </a:p>
          <a:p>
            <a:pPr>
              <a:lnSpc>
                <a:spcPct val="100000"/>
              </a:lnSpc>
            </a:pPr>
            <a:r>
              <a:rPr lang="en-US" altLang="en-US" dirty="0"/>
              <a:t>Provides ICS leadership with credible health data for:</a:t>
            </a:r>
            <a:endParaRPr lang="en-US" altLang="en-US" dirty="0">
              <a:cs typeface="Calibri"/>
            </a:endParaRPr>
          </a:p>
          <a:p>
            <a:pPr lvl="1">
              <a:lnSpc>
                <a:spcPct val="100000"/>
              </a:lnSpc>
            </a:pPr>
            <a:r>
              <a:rPr lang="en-US" altLang="en-US" sz="2800" b="1" dirty="0"/>
              <a:t>Situational awareness</a:t>
            </a:r>
            <a:endParaRPr lang="en-US" altLang="en-US" sz="2800" b="1" dirty="0">
              <a:cs typeface="Calibri"/>
            </a:endParaRPr>
          </a:p>
          <a:p>
            <a:pPr lvl="1">
              <a:lnSpc>
                <a:spcPct val="100000"/>
              </a:lnSpc>
            </a:pPr>
            <a:r>
              <a:rPr lang="en-US" altLang="en-US" sz="2800" b="1" dirty="0"/>
              <a:t>Making decisions</a:t>
            </a:r>
            <a:endParaRPr lang="en-US" altLang="en-US" sz="2800" b="1" dirty="0">
              <a:cs typeface="Calibri"/>
            </a:endParaRPr>
          </a:p>
          <a:p>
            <a:pPr lvl="1"/>
            <a:r>
              <a:rPr lang="en-US" altLang="en-US" sz="2800" b="1" dirty="0"/>
              <a:t>Allocating resources  </a:t>
            </a:r>
            <a:endParaRPr lang="en-US" altLang="en-US" sz="2800" b="1" dirty="0">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20</a:t>
            </a:fld>
            <a:endParaRPr lang="en-US"/>
          </a:p>
        </p:txBody>
      </p:sp>
    </p:spTree>
    <p:extLst>
      <p:ext uri="{BB962C8B-B14F-4D97-AF65-F5344CB8AC3E}">
        <p14:creationId xmlns:p14="http://schemas.microsoft.com/office/powerpoint/2010/main" val="998152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22</a:t>
            </a:fld>
            <a:endParaRPr lang="en-US"/>
          </a:p>
        </p:txBody>
      </p:sp>
    </p:spTree>
    <p:extLst>
      <p:ext uri="{BB962C8B-B14F-4D97-AF65-F5344CB8AC3E}">
        <p14:creationId xmlns:p14="http://schemas.microsoft.com/office/powerpoint/2010/main" val="12539002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Used in all Emergency Management Cycle Phases</a:t>
            </a:r>
          </a:p>
          <a:p>
            <a:r>
              <a:rPr lang="en-US" altLang="en-US" dirty="0"/>
              <a:t>Identify community status</a:t>
            </a:r>
          </a:p>
          <a:p>
            <a:r>
              <a:rPr lang="en-US" altLang="en-US" dirty="0"/>
              <a:t>Systematic, timely, and statistically robust </a:t>
            </a:r>
          </a:p>
          <a:p>
            <a:endParaRPr lang="en-US" dirty="0"/>
          </a:p>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Typically are launched early in response phase and can also be done for preparedness, recovery, and mitigation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23</a:t>
            </a:fld>
            <a:endParaRPr lang="en-US"/>
          </a:p>
        </p:txBody>
      </p:sp>
    </p:spTree>
    <p:extLst>
      <p:ext uri="{BB962C8B-B14F-4D97-AF65-F5344CB8AC3E}">
        <p14:creationId xmlns:p14="http://schemas.microsoft.com/office/powerpoint/2010/main" val="2487021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Texas Department of State Health Services conducted a CASPER to assess public health impacts from a devastating wildfire.</a:t>
            </a:r>
          </a:p>
          <a:p>
            <a:r>
              <a:rPr lang="en-US"/>
              <a:t>Initial CASPER informed key public health issues and resource allocation. Follow-up CASPER informed new concerns or unmet needs to share with officials.</a:t>
            </a:r>
          </a:p>
          <a:p>
            <a:endParaRPr lang="en-US"/>
          </a:p>
          <a:p>
            <a:r>
              <a:rPr lang="en-US"/>
              <a:t>Response phase CASPER informed key public health issues and resource allocation. </a:t>
            </a:r>
          </a:p>
          <a:p>
            <a:r>
              <a:rPr lang="en-US"/>
              <a:t>CASPER was conducted 3 years later to measure progress in recovery and assess long-term health and mental health status.</a:t>
            </a:r>
          </a:p>
          <a:p>
            <a:r>
              <a:rPr lang="en-US"/>
              <a:t>Follow-up CASPER informed new concerns or unmet needs to share with officials.</a:t>
            </a:r>
          </a:p>
          <a:p>
            <a:endParaRPr lang="en-US"/>
          </a:p>
          <a:p>
            <a:endParaRPr lang="en-US"/>
          </a:p>
          <a:p>
            <a:r>
              <a:rPr lang="en-US"/>
              <a:t>Preparedness and response capabilities: </a:t>
            </a:r>
            <a:r>
              <a:rPr lang="en-US" b="1"/>
              <a:t>cap2 community recovery and cap 4 Emergency Public Information and Warning (informed communication methods as well)</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24</a:t>
            </a:fld>
            <a:endParaRPr lang="en-US"/>
          </a:p>
        </p:txBody>
      </p:sp>
    </p:spTree>
    <p:extLst>
      <p:ext uri="{BB962C8B-B14F-4D97-AF65-F5344CB8AC3E}">
        <p14:creationId xmlns:p14="http://schemas.microsoft.com/office/powerpoint/2010/main" val="488766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endParaRPr lang="en-US" dirty="0">
              <a:cs typeface="Calibri"/>
            </a:endParaRPr>
          </a:p>
          <a:p>
            <a:endParaRPr lang="en-US" dirty="0"/>
          </a:p>
          <a:p>
            <a:r>
              <a:rPr lang="en-US" dirty="0">
                <a:cs typeface="Calibri"/>
              </a:rPr>
              <a:t>Before we get to registries, need to address tracking:</a:t>
            </a:r>
            <a:endParaRPr lang="en-US" dirty="0"/>
          </a:p>
          <a:p>
            <a:r>
              <a:rPr lang="en-US" dirty="0"/>
              <a:t>Tracking </a:t>
            </a:r>
            <a:endParaRPr lang="en-US" dirty="0">
              <a:cs typeface="Calibri"/>
            </a:endParaRP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Familiar with cancer registry</a:t>
            </a:r>
            <a:endParaRPr lang="en-US" dirty="0">
              <a:cs typeface="Calibri"/>
            </a:endParaRPr>
          </a:p>
          <a:p>
            <a:endParaRPr lang="en-US" dirty="0"/>
          </a:p>
          <a:p>
            <a:r>
              <a:rPr lang="en-US" dirty="0"/>
              <a:t>WTC post 9/11: </a:t>
            </a:r>
            <a:r>
              <a:rPr lang="en-US" sz="1200" kern="1200" dirty="0">
                <a:solidFill>
                  <a:schemeClr val="tx1"/>
                </a:solidFill>
                <a:effectLst/>
                <a:latin typeface="+mn-lt"/>
                <a:ea typeface="+mn-ea"/>
                <a:cs typeface="+mn-cs"/>
              </a:rPr>
              <a:t>Results will help determine to what </a:t>
            </a:r>
            <a:r>
              <a:rPr lang="en-US" dirty="0"/>
              <a:t>extent physical</a:t>
            </a:r>
            <a:r>
              <a:rPr lang="en-US" sz="1200" kern="1200" dirty="0">
                <a:solidFill>
                  <a:schemeClr val="tx1"/>
                </a:solidFill>
                <a:effectLst/>
                <a:latin typeface="+mn-lt"/>
                <a:ea typeface="+mn-ea"/>
                <a:cs typeface="+mn-cs"/>
              </a:rPr>
              <a:t> and mental health conditions have persisted. </a:t>
            </a:r>
            <a:r>
              <a:rPr lang="en-US" dirty="0"/>
              <a:t>Among</a:t>
            </a:r>
            <a:r>
              <a:rPr lang="en-US" sz="1200" kern="1200" dirty="0">
                <a:solidFill>
                  <a:schemeClr val="tx1"/>
                </a:solidFill>
                <a:effectLst/>
                <a:latin typeface="+mn-lt"/>
                <a:ea typeface="+mn-ea"/>
                <a:cs typeface="+mn-cs"/>
              </a:rPr>
              <a:t> persons enrolled in the World Trade Center Health Registry, there was an excess risk for prostate cancer, thyroid cancer, and myeloma in 2007-2008 compared with that for New York State residents; however, these findings were based on a small number of events and multiple comparisons.</a:t>
            </a:r>
            <a:r>
              <a:rPr lang="en-US" dirty="0"/>
              <a:t> </a:t>
            </a:r>
            <a:endParaRPr lang="en-US" sz="1200" kern="1200" dirty="0">
              <a:solidFill>
                <a:schemeClr val="tx1"/>
              </a:solidFill>
              <a:effectLst/>
              <a:latin typeface="+mn-lt"/>
              <a:cs typeface="Calibri"/>
            </a:endParaRPr>
          </a:p>
          <a:p>
            <a:endParaRPr lang="en-US" dirty="0"/>
          </a:p>
          <a:p>
            <a:r>
              <a:rPr lang="en-US" dirty="0"/>
              <a:t>In all three approaches, we typically gather initial information during response and recovery phases</a:t>
            </a:r>
            <a:endParaRPr lang="en-US" dirty="0">
              <a:cs typeface="Calibri"/>
            </a:endParaRPr>
          </a:p>
          <a:p>
            <a:r>
              <a:rPr lang="en-US" dirty="0"/>
              <a:t>Ultimately, these approaches inform ongoing care, future public health interventions, and public health emergency planning and preparedness</a:t>
            </a:r>
            <a:endParaRPr lang="en-US" dirty="0">
              <a:cs typeface="Calibri"/>
            </a:endParaRPr>
          </a:p>
          <a:p>
            <a:endParaRPr lang="en-US" b="1"/>
          </a:p>
          <a:p>
            <a:r>
              <a:rPr lang="en-US" b="1" dirty="0"/>
              <a:t>Meets cap. 13</a:t>
            </a:r>
            <a:endParaRPr lang="en-US" b="1" dirty="0">
              <a:cs typeface="Calibri"/>
            </a:endParaRP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25</a:t>
            </a:fld>
            <a:endParaRPr lang="en-US"/>
          </a:p>
        </p:txBody>
      </p:sp>
    </p:spTree>
    <p:extLst>
      <p:ext uri="{BB962C8B-B14F-4D97-AF65-F5344CB8AC3E}">
        <p14:creationId xmlns:p14="http://schemas.microsoft.com/office/powerpoint/2010/main" val="1787776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more recent registry, is CDC’s Zika pregnancy and infant registry. Pregnant women with lab confirmed Zika are included to identify adverse pregnancy outcomes to make recommendations to clinicians for care and Zika prevention.</a:t>
            </a:r>
          </a:p>
          <a:p>
            <a:endParaRPr lang="en-US"/>
          </a:p>
          <a:p>
            <a:pPr marL="171450" indent="-171450">
              <a:buFont typeface="Arial" panose="020B0604020202020204" pitchFamily="34" charset="0"/>
              <a:buChar char="•"/>
            </a:pPr>
            <a:r>
              <a:rPr lang="en-US" dirty="0"/>
              <a:t>Certain types of birth defects can happen from Zika virus infection during pregnancy. Several brain and eye defects were more commonly reported.</a:t>
            </a:r>
            <a:endParaRPr lang="en-US" dirty="0">
              <a:cs typeface="Calibri"/>
            </a:endParaRPr>
          </a:p>
          <a:p>
            <a:pPr marL="171450" indent="-171450">
              <a:buFont typeface="Arial" panose="020B0604020202020204" pitchFamily="34" charset="0"/>
              <a:buChar char="•"/>
            </a:pPr>
            <a:r>
              <a:rPr lang="en-US" dirty="0"/>
              <a:t>About 5% of babies born to people with Zika while pregnant had Zika-associated birth defects. Additionally, some babies affected by Zika during pregnancy might look healthy at birth but can develop long-term health problems as they grow.</a:t>
            </a:r>
            <a:endParaRPr lang="en-US" dirty="0">
              <a:cs typeface="Calibri"/>
            </a:endParaRPr>
          </a:p>
          <a:p>
            <a:pPr marL="171450" indent="-171450">
              <a:buFont typeface="Arial" panose="020B0604020202020204" pitchFamily="34" charset="0"/>
              <a:buChar char="•"/>
            </a:pPr>
            <a:r>
              <a:rPr lang="en-US" dirty="0"/>
              <a:t>Infection during early pregnancy may be more likely to cause birth defects, but we have seen babies with birth defects born to people infected with Zika anytime during pregnancy.</a:t>
            </a:r>
            <a:endParaRPr lang="en-US" dirty="0">
              <a:cs typeface="Calibri"/>
            </a:endParaRPr>
          </a:p>
          <a:p>
            <a:pPr marL="171450" indent="-171450">
              <a:buFont typeface="Arial" panose="020B0604020202020204" pitchFamily="34" charset="0"/>
              <a:buChar char="•"/>
              <a:defRPr/>
            </a:pPr>
            <a:endParaRPr lang="en-US" dirty="0">
              <a:latin typeface="Calibri"/>
              <a:cs typeface="Calibri"/>
            </a:endParaRPr>
          </a:p>
          <a:p>
            <a:pPr>
              <a:defRPr/>
            </a:pPr>
            <a:r>
              <a:rPr lang="en-US" dirty="0">
                <a:latin typeface="Calibri"/>
                <a:cs typeface="Calibri"/>
              </a:rPr>
              <a:t>There is potential for using this registry for mitigation actions: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j-lt"/>
                <a:cs typeface="Calibri Light"/>
              </a:rPr>
              <a:t>Recommendations for clinicians to prevent Zika virus infection during pregnancy</a:t>
            </a:r>
          </a:p>
          <a:p>
            <a:pPr marL="171450" indent="-171450">
              <a:buFont typeface="Arial" panose="020B0604020202020204" pitchFamily="34" charset="0"/>
              <a:buChar char="•"/>
            </a:pPr>
            <a:r>
              <a:rPr lang="en-US" dirty="0"/>
              <a:t>Elimination of mosquito breeding grounds is a physical project along the lines of levee reinforcement to prevent flooding or a building earthquake retrofit</a:t>
            </a:r>
            <a:endParaRPr lang="en-US" dirty="0">
              <a:cs typeface="Calibri"/>
            </a:endParaRPr>
          </a:p>
        </p:txBody>
      </p:sp>
      <p:sp>
        <p:nvSpPr>
          <p:cNvPr id="4" name="Slide Number Placeholder 3"/>
          <p:cNvSpPr>
            <a:spLocks noGrp="1"/>
          </p:cNvSpPr>
          <p:nvPr>
            <p:ph type="sldNum" sz="quarter" idx="5"/>
          </p:nvPr>
        </p:nvSpPr>
        <p:spPr/>
        <p:txBody>
          <a:bodyPr/>
          <a:lstStyle/>
          <a:p>
            <a:fld id="{7AB9809B-A908-4B6B-A935-D279B3021BE5}" type="slidenum">
              <a:rPr lang="en-US" smtClean="0"/>
              <a:t>26</a:t>
            </a:fld>
            <a:endParaRPr lang="en-US"/>
          </a:p>
        </p:txBody>
      </p:sp>
    </p:spTree>
    <p:extLst>
      <p:ext uri="{BB962C8B-B14F-4D97-AF65-F5344CB8AC3E}">
        <p14:creationId xmlns:p14="http://schemas.microsoft.com/office/powerpoint/2010/main" val="137338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31774">
              <a:defRPr/>
            </a:pPr>
            <a:r>
              <a:rPr lang="en-US" dirty="0"/>
              <a:t>There are many types of surveillance to describe the health impact of</a:t>
            </a:r>
            <a:r>
              <a:rPr lang="en-US" baseline="0" dirty="0"/>
              <a:t> an affected community. </a:t>
            </a:r>
          </a:p>
          <a:p>
            <a:pPr defTabSz="931774">
              <a:defRPr/>
            </a:pPr>
            <a:r>
              <a:rPr lang="en-US" baseline="0" dirty="0"/>
              <a:t>Surveillance methods depend on the population and outcome (mortality vs. morbidity vs. sys)</a:t>
            </a:r>
          </a:p>
          <a:p>
            <a:pPr defTabSz="931774">
              <a:defRPr/>
            </a:pPr>
            <a:endParaRPr lang="en-US" baseline="0" dirty="0"/>
          </a:p>
          <a:p>
            <a:r>
              <a:rPr lang="en-US" dirty="0"/>
              <a:t>Describe the health burden of an affected community</a:t>
            </a:r>
          </a:p>
          <a:p>
            <a:pPr lvl="1"/>
            <a:r>
              <a:rPr lang="en-US" dirty="0"/>
              <a:t>Quantify mortality and morbidity in affected communities, responders, and sheltered residents</a:t>
            </a:r>
          </a:p>
          <a:p>
            <a:pPr defTabSz="931774">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27</a:t>
            </a:fld>
            <a:endParaRPr lang="en-US"/>
          </a:p>
        </p:txBody>
      </p:sp>
    </p:spTree>
    <p:extLst>
      <p:ext uri="{BB962C8B-B14F-4D97-AF65-F5344CB8AC3E}">
        <p14:creationId xmlns:p14="http://schemas.microsoft.com/office/powerpoint/2010/main" val="1582117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31774">
              <a:defRPr/>
            </a:pPr>
            <a:r>
              <a:rPr lang="en-US" altLang="zh-TW" dirty="0"/>
              <a:t>“The collection and analysis of health-related data that </a:t>
            </a:r>
            <a:r>
              <a:rPr lang="en-US" altLang="zh-TW" u="sng" dirty="0"/>
              <a:t>precede diagnosis</a:t>
            </a:r>
            <a:r>
              <a:rPr lang="en-US" altLang="zh-TW" dirty="0"/>
              <a:t> and signal a sufficient probability of a case or an outbreak to warrant further public health response.”</a:t>
            </a:r>
          </a:p>
          <a:p>
            <a:pPr marL="174708" indent="-174708">
              <a:buFont typeface="Arial" panose="020B0604020202020204" pitchFamily="34" charset="0"/>
              <a:buChar char="•"/>
            </a:pPr>
            <a:r>
              <a:rPr lang="en-US" dirty="0">
                <a:latin typeface="Avenir" panose="020B0604020202020204"/>
              </a:rPr>
              <a:t>Identifies intra-disaster outbreaks or clusters of conditions</a:t>
            </a:r>
          </a:p>
          <a:p>
            <a:pPr marL="174708" indent="-174708">
              <a:buFont typeface="Arial" panose="020B0604020202020204" pitchFamily="34" charset="0"/>
              <a:buChar char="•"/>
            </a:pPr>
            <a:r>
              <a:rPr lang="en-US" dirty="0">
                <a:latin typeface="Avenir" panose="020B0604020202020204"/>
              </a:rPr>
              <a:t>Characterizes burden of incident on affected sub-populations</a:t>
            </a:r>
          </a:p>
          <a:p>
            <a:pPr marL="174708" indent="-174708">
              <a:buFont typeface="Arial" panose="020B0604020202020204" pitchFamily="34" charset="0"/>
              <a:buChar char="•"/>
            </a:pPr>
            <a:r>
              <a:rPr lang="en-US" dirty="0">
                <a:latin typeface="Avenir" panose="020B0604020202020204"/>
              </a:rPr>
              <a:t>Provides descriptive analysis of conditions, injuries, and fatalities</a:t>
            </a:r>
          </a:p>
          <a:p>
            <a:pPr marL="174708" indent="-174708">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endParaRPr lang="en-US" dirty="0">
              <a:latin typeface="Avenir" panose="020B0604020202020204"/>
            </a:endParaRPr>
          </a:p>
          <a:p>
            <a:pPr defTabSz="931774">
              <a:defRPr/>
            </a:pPr>
            <a:endParaRPr lang="en-US" altLang="zh-TW" dirty="0"/>
          </a:p>
          <a:p>
            <a:endParaRPr lang="en-US" dirty="0"/>
          </a:p>
          <a:p>
            <a:endParaRPr lang="en-US" dirty="0"/>
          </a:p>
        </p:txBody>
      </p:sp>
      <p:sp>
        <p:nvSpPr>
          <p:cNvPr id="4" name="Slide Number Placeholder 3"/>
          <p:cNvSpPr>
            <a:spLocks noGrp="1"/>
          </p:cNvSpPr>
          <p:nvPr>
            <p:ph type="sldNum" sz="quarter" idx="10"/>
          </p:nvPr>
        </p:nvSpPr>
        <p:spPr/>
        <p:txBody>
          <a:bodyPr/>
          <a:lstStyle/>
          <a:p>
            <a:fld id="{87EF82A5-417E-48F7-8BCB-2307B4BC7257}" type="slidenum">
              <a:rPr lang="en-US" smtClean="0"/>
              <a:t>28</a:t>
            </a:fld>
            <a:endParaRPr lang="en-US"/>
          </a:p>
        </p:txBody>
      </p:sp>
    </p:spTree>
    <p:extLst>
      <p:ext uri="{BB962C8B-B14F-4D97-AF65-F5344CB8AC3E}">
        <p14:creationId xmlns:p14="http://schemas.microsoft.com/office/powerpoint/2010/main" val="3579181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Early warning system for detecting, understanding, and monitoring health events</a:t>
            </a:r>
          </a:p>
          <a:p>
            <a:pPr>
              <a:defRPr/>
            </a:pPr>
            <a:endParaRPr lang="en-US" altLang="zh-TW" sz="1200" dirty="0">
              <a:latin typeface="+mn-lt"/>
              <a:ea typeface="新細明體"/>
            </a:endParaRPr>
          </a:p>
          <a:p>
            <a:pPr>
              <a:defRPr/>
            </a:pPr>
            <a:r>
              <a:rPr lang="en-US" altLang="zh-TW" sz="1200" dirty="0">
                <a:latin typeface="+mn-lt"/>
                <a:ea typeface="新細明體"/>
              </a:rPr>
              <a:t>Syndromic surveillance uses patient healthcare encounter data and statistical tools to detect, monitor, and characterize unusual activity for further public health investigation or response.</a:t>
            </a:r>
            <a:r>
              <a:rPr lang="en-US" altLang="zh-TW" dirty="0">
                <a:ea typeface="新細明體"/>
              </a:rPr>
              <a:t> </a:t>
            </a: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Syndromic is before diagnosis – e.g., mine keywords from chief complaint and triage notes</a:t>
            </a: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ea typeface="新細明體"/>
              </a:rPr>
              <a:t>Allows us to detect potential aberrations in populations more quickly than a traditional outbreak could be detected by diagnostic means.</a:t>
            </a:r>
            <a:endParaRPr lang="en-US" altLang="zh-TW" sz="1200" dirty="0">
              <a:latin typeface="+mn-lt"/>
              <a:ea typeface="新細明體"/>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ea typeface="新細明體"/>
              </a:rPr>
              <a:t>Data can come from emergency rooms, poison control centers, emergency medical services, pharmacies, and work or school absenteeism.</a:t>
            </a:r>
            <a:endParaRPr lang="en-US" altLang="zh-TW" sz="1200" dirty="0">
              <a:latin typeface="+mn-lt"/>
              <a:ea typeface="新細明體"/>
              <a:cs typeface="Calibri"/>
            </a:endParaRPr>
          </a:p>
          <a:p>
            <a:pPr>
              <a:defRPr/>
            </a:pPr>
            <a:r>
              <a:rPr lang="en-US" altLang="zh-TW" sz="1200" dirty="0">
                <a:latin typeface="+mn-lt"/>
                <a:ea typeface="新細明體"/>
              </a:rPr>
              <a:t>Data are monitored in near real-time as potential indicators of an event, a disease, or an outbreak of public health significance.</a:t>
            </a:r>
            <a:r>
              <a:rPr lang="en-US" altLang="zh-TW" dirty="0">
                <a:ea typeface="新細明體"/>
              </a:rPr>
              <a:t> </a:t>
            </a:r>
            <a:endParaRPr lang="en-US" altLang="zh-TW" sz="1200" dirty="0">
              <a:latin typeface="+mn-lt"/>
              <a:ea typeface="新細明體"/>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171450" indent="-171450">
              <a:buFont typeface="Arial" panose="020B0604020202020204" pitchFamily="34" charset="0"/>
              <a:buChar char="•"/>
            </a:pPr>
            <a:r>
              <a:rPr lang="en-US" dirty="0">
                <a:latin typeface="Avenir" panose="020B0604020202020204"/>
              </a:rPr>
              <a:t>Identifies intra-disaster outbreaks or clusters of conditions</a:t>
            </a:r>
          </a:p>
          <a:p>
            <a:pPr marL="171450" indent="-171450">
              <a:buFont typeface="Arial" panose="020B0604020202020204" pitchFamily="34" charset="0"/>
              <a:buChar char="•"/>
            </a:pPr>
            <a:r>
              <a:rPr lang="en-US" dirty="0">
                <a:latin typeface="Avenir" panose="020B0604020202020204"/>
              </a:rPr>
              <a:t>Characterizes burden of incident on affected sub-populations</a:t>
            </a:r>
          </a:p>
          <a:p>
            <a:pPr marL="171450" indent="-171450">
              <a:buFont typeface="Arial" panose="020B0604020202020204" pitchFamily="34" charset="0"/>
              <a:buChar char="•"/>
            </a:pPr>
            <a:r>
              <a:rPr lang="en-US" dirty="0">
                <a:latin typeface="Avenir" panose="020B0604020202020204"/>
              </a:rPr>
              <a:t>Provides descriptive analysis of conditions, injuries, and fatalities</a:t>
            </a:r>
          </a:p>
          <a:p>
            <a:pPr marL="171450" indent="-171450">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p>
          <a:p>
            <a:pPr marL="171450" indent="-171450">
              <a:buFont typeface="Arial" panose="020B0604020202020204" pitchFamily="34" charset="0"/>
              <a:buChar char="•"/>
            </a:pPr>
            <a:endParaRPr lang="en-US" baseline="0" dirty="0">
              <a:latin typeface="Avenir" panose="020B0604020202020204"/>
            </a:endParaRPr>
          </a:p>
          <a:p>
            <a:r>
              <a:rPr lang="en-US" dirty="0">
                <a:latin typeface="Avenir"/>
              </a:rPr>
              <a:t>Recovery phase</a:t>
            </a:r>
          </a:p>
          <a:p>
            <a:pPr marL="285750" indent="-285750">
              <a:buFont typeface="Arial" panose="020B0604020202020204" pitchFamily="34" charset="0"/>
              <a:buChar char="•"/>
            </a:pPr>
            <a:r>
              <a:rPr lang="en-US" sz="1200" b="0" i="0" u="none" strike="noStrike" baseline="0" dirty="0">
                <a:latin typeface="Calibri"/>
                <a:cs typeface="Calibri"/>
              </a:rPr>
              <a:t>After a disaster, continued monitoring of syndromic surveillance data is important because some health outcomes may be delayed (e.g., with longer incubation periods of some communicable diseases) or are more likely during a clean-up phase (e.g., injury or exposure to a toxic substance) [8].</a:t>
            </a:r>
            <a:r>
              <a:rPr lang="en-US" dirty="0">
                <a:latin typeface="Calibri"/>
                <a:cs typeface="Calibri"/>
              </a:rPr>
              <a:t> </a:t>
            </a:r>
            <a:endParaRPr lang="en-US" sz="1200" b="0" i="0" u="none" strike="noStrike" baseline="0" dirty="0">
              <a:latin typeface="Calibri" panose="020F0502020204030204" pitchFamily="34" charset="0"/>
              <a:cs typeface="Calibri"/>
            </a:endParaRPr>
          </a:p>
          <a:p>
            <a:pPr marL="285750" indent="-285750" algn="l">
              <a:buFont typeface="Arial" panose="020B0604020202020204" pitchFamily="34" charset="0"/>
              <a:buChar char="•"/>
            </a:pPr>
            <a:r>
              <a:rPr lang="en-US" sz="1200" b="0" i="0" u="none" strike="noStrike" baseline="0" dirty="0">
                <a:latin typeface="Calibri"/>
                <a:cs typeface="Calibri"/>
              </a:rPr>
              <a:t>A return to expected visit counts, types of complaints, and demographics mark an important milestone during a recovery phase.</a:t>
            </a:r>
          </a:p>
          <a:p>
            <a:pPr marL="285750" indent="-285750">
              <a:buFont typeface="Arial" panose="020B0604020202020204" pitchFamily="34" charset="0"/>
              <a:buChar char="•"/>
            </a:pPr>
            <a:r>
              <a:rPr lang="en-US" sz="1200" b="0" i="0" u="none" strike="noStrike" baseline="0" dirty="0">
                <a:latin typeface="Calibri"/>
                <a:cs typeface="Calibri"/>
              </a:rPr>
              <a:t>Because of post-disaster surveillance, we now know more about co exposure from generators and that cleanup injuries are common and need more </a:t>
            </a:r>
            <a:r>
              <a:rPr lang="en-US" dirty="0">
                <a:latin typeface="Calibri"/>
                <a:cs typeface="Calibri"/>
              </a:rPr>
              <a:t>caution and safety</a:t>
            </a:r>
            <a:r>
              <a:rPr lang="en-US" sz="1200" b="0" i="0" u="none" strike="noStrike" baseline="0" dirty="0">
                <a:latin typeface="Calibri"/>
                <a:cs typeface="Calibri"/>
              </a:rPr>
              <a:t> equipment</a:t>
            </a:r>
            <a:endParaRPr lang="en-US" dirty="0">
              <a:latin typeface="Calibri"/>
              <a:cs typeface="Calibri"/>
            </a:endParaRPr>
          </a:p>
          <a:p>
            <a:pPr marL="171450" indent="-171450">
              <a:buFont typeface="Arial" panose="020B0604020202020204" pitchFamily="34" charset="0"/>
              <a:buChar char="•"/>
            </a:pPr>
            <a:endParaRPr lang="en-US" dirty="0">
              <a:latin typeface="Avenir" panose="020B0604020202020204"/>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29</a:t>
            </a:fld>
            <a:endParaRPr lang="en-US"/>
          </a:p>
        </p:txBody>
      </p:sp>
    </p:spTree>
    <p:extLst>
      <p:ext uri="{BB962C8B-B14F-4D97-AF65-F5344CB8AC3E}">
        <p14:creationId xmlns:p14="http://schemas.microsoft.com/office/powerpoint/2010/main" val="1987729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a:cs typeface="Calibri"/>
              </a:rPr>
              <a:t>NYC Department of Health conducted syndromic surveillance of asthma following </a:t>
            </a:r>
            <a:r>
              <a:rPr lang="en-US" sz="1200" dirty="0"/>
              <a:t>building collapses and fires.</a:t>
            </a:r>
          </a:p>
          <a:p>
            <a:r>
              <a:rPr lang="en-US" sz="1200" dirty="0">
                <a:latin typeface="Calibri"/>
                <a:cs typeface="Calibri"/>
              </a:rPr>
              <a:t>ED visits for asthma did not increase for the day of the events and for several days </a:t>
            </a:r>
            <a:r>
              <a:rPr lang="en-US" sz="1200" dirty="0"/>
              <a:t>afterward.</a:t>
            </a:r>
            <a:endParaRPr lang="en-US" sz="1200" dirty="0">
              <a:latin typeface="Calibri" panose="020F0502020204030204" pitchFamily="34" charset="0"/>
            </a:endParaRPr>
          </a:p>
          <a:p>
            <a:r>
              <a:rPr lang="en-US" sz="1200" dirty="0">
                <a:latin typeface="Calibri"/>
                <a:cs typeface="Calibri"/>
              </a:rPr>
              <a:t>Surveillance findings were shared with leadership, </a:t>
            </a:r>
            <a:r>
              <a:rPr lang="en-US" sz="1200" dirty="0"/>
              <a:t>and they were </a:t>
            </a:r>
            <a:r>
              <a:rPr lang="en-US" sz="1200" dirty="0">
                <a:latin typeface="Calibri"/>
                <a:cs typeface="Calibri"/>
              </a:rPr>
              <a:t>able to respond to questions from the press regarding the health impacts of local air quality.</a:t>
            </a:r>
            <a:r>
              <a:rPr lang="en-US" dirty="0"/>
              <a:t> </a:t>
            </a:r>
            <a:endParaRPr lang="en-US" dirty="0">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a:latin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Preparedness and Response </a:t>
            </a:r>
            <a:r>
              <a:rPr lang="en-US" sz="1200" dirty="0"/>
              <a:t>Capability 3: Emergency Operations Coordination: Provide situation awareness to detect need for activation or dissemination of resources</a:t>
            </a:r>
            <a:endParaRPr lang="en-US" sz="1200" dirty="0">
              <a:cs typeface="Calibri"/>
            </a:endParaRPr>
          </a:p>
          <a:p>
            <a:r>
              <a:rPr lang="en-US" dirty="0"/>
              <a:t>3</a:t>
            </a:r>
            <a:endParaRPr lang="en-US" dirty="0">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30</a:t>
            </a:fld>
            <a:endParaRPr lang="en-US"/>
          </a:p>
        </p:txBody>
      </p:sp>
    </p:spTree>
    <p:extLst>
      <p:ext uri="{BB962C8B-B14F-4D97-AF65-F5344CB8AC3E}">
        <p14:creationId xmlns:p14="http://schemas.microsoft.com/office/powerpoint/2010/main" val="42001621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Another type of surveillance, is shelter surveillance. This tracks populations within the shelter facilities to identify outbreaks or disease clusters.</a:t>
            </a:r>
          </a:p>
          <a:p>
            <a:r>
              <a:rPr lang="en-US" dirty="0"/>
              <a:t>Also to assess environmental and sanitation conditions.</a:t>
            </a:r>
          </a:p>
          <a:p>
            <a:endParaRPr lang="en-US" dirty="0"/>
          </a:p>
          <a:p>
            <a:r>
              <a:rPr lang="en-US" dirty="0"/>
              <a:t>Track populations in shelter settings</a:t>
            </a:r>
          </a:p>
          <a:p>
            <a:r>
              <a:rPr lang="en-US" dirty="0"/>
              <a:t>Characterize environmental and sanitation conditions</a:t>
            </a:r>
          </a:p>
          <a:p>
            <a:r>
              <a:rPr lang="en-US" dirty="0"/>
              <a:t>Identify outbreaks and clusters of conditions</a:t>
            </a:r>
          </a:p>
          <a:p>
            <a:r>
              <a:rPr lang="en-US" dirty="0"/>
              <a:t>Data to consider collecting:</a:t>
            </a:r>
          </a:p>
          <a:p>
            <a:pPr lvl="1"/>
            <a:r>
              <a:rPr lang="en-US" dirty="0"/>
              <a:t>Demographic data</a:t>
            </a:r>
          </a:p>
          <a:p>
            <a:pPr lvl="1"/>
            <a:r>
              <a:rPr lang="en-US" dirty="0"/>
              <a:t>Morbidity surveillance</a:t>
            </a:r>
          </a:p>
          <a:p>
            <a:pPr lvl="1"/>
            <a:r>
              <a:rPr lang="en-US" dirty="0"/>
              <a:t>Shelter survey/environmental health assessment</a:t>
            </a:r>
          </a:p>
          <a:p>
            <a:endParaRPr lang="en-US" dirty="0"/>
          </a:p>
          <a:p>
            <a:pPr defTabSz="931774">
              <a:defRPr/>
            </a:pPr>
            <a:r>
              <a:rPr lang="en-US" dirty="0">
                <a:latin typeface="Calibri" panose="020F0502020204030204" pitchFamily="34" charset="0"/>
                <a:cs typeface="Times New Roman" panose="02020603050405020304" pitchFamily="18" charset="0"/>
              </a:rPr>
              <a:t>Active-cot-to-cot assessments</a:t>
            </a:r>
          </a:p>
          <a:p>
            <a:pPr defTabSz="931774">
              <a:defRPr/>
            </a:pPr>
            <a:r>
              <a:rPr lang="en-US" dirty="0">
                <a:latin typeface="Calibri" panose="020F0502020204030204" pitchFamily="34" charset="0"/>
                <a:cs typeface="Times New Roman" panose="02020603050405020304" pitchFamily="18" charset="0"/>
              </a:rPr>
              <a:t>Passive-track shelter residents coming for health issue/complaint</a:t>
            </a:r>
            <a:endParaRPr lang="en-US" dirty="0"/>
          </a:p>
          <a:p>
            <a:endParaRPr lang="en-US" dirty="0"/>
          </a:p>
          <a:p>
            <a:pPr defTabSz="931774">
              <a:defRPr/>
            </a:pPr>
            <a:r>
              <a:rPr lang="en-US" dirty="0">
                <a:latin typeface="Calibri" panose="020F0502020204030204" pitchFamily="34" charset="0"/>
                <a:ea typeface="Calibri" panose="020F0502020204030204" pitchFamily="34" charset="0"/>
                <a:cs typeface="Times New Roman" panose="02020603050405020304" pitchFamily="18" charset="0"/>
              </a:rPr>
              <a:t>Necessary to work with organizations that organize shelters (Red Cross in US) on having forms useful to everyone.</a:t>
            </a:r>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31</a:t>
            </a:fld>
            <a:endParaRPr lang="en-US"/>
          </a:p>
        </p:txBody>
      </p:sp>
    </p:spTree>
    <p:extLst>
      <p:ext uri="{BB962C8B-B14F-4D97-AF65-F5344CB8AC3E}">
        <p14:creationId xmlns:p14="http://schemas.microsoft.com/office/powerpoint/2010/main" val="791675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Define the severity and impact of the disaster</a:t>
            </a:r>
          </a:p>
          <a:p>
            <a:pPr marL="171450" indent="-171450">
              <a:buFont typeface="Arial"/>
              <a:buChar char="•"/>
            </a:pPr>
            <a:r>
              <a:rPr lang="en-US" dirty="0"/>
              <a:t>Identify the leading causes of death, at-risk groups, and common risk factors to help guide immediate and future prevention strategies</a:t>
            </a:r>
            <a:endParaRPr lang="en-US" dirty="0">
              <a:cs typeface="Calibri" panose="020F0502020204030204"/>
            </a:endParaRPr>
          </a:p>
          <a:p>
            <a:pPr marL="171450" indent="-171450">
              <a:buFont typeface="Arial"/>
              <a:buChar char="•"/>
            </a:pPr>
            <a:r>
              <a:rPr lang="en-US" dirty="0"/>
              <a:t>Challenge: defining disaster-related deaths and identifying them</a:t>
            </a:r>
            <a:endParaRPr lang="en-US" dirty="0">
              <a:cs typeface="Calibri" panose="020F0502020204030204"/>
            </a:endParaRPr>
          </a:p>
          <a:p>
            <a:pPr marL="171450" indent="-171450">
              <a:buFont typeface="Arial"/>
              <a:buChar char="•"/>
            </a:pPr>
            <a:r>
              <a:rPr lang="en-US" dirty="0"/>
              <a:t>CDC has a matrix for attributing deaths and a toolkit</a:t>
            </a:r>
            <a:endParaRPr lang="en-US" dirty="0">
              <a:cs typeface="Calibri" panose="020F0502020204030204"/>
            </a:endParaRPr>
          </a:p>
          <a:p>
            <a:pPr marL="171450" indent="-171450">
              <a:buFont typeface="Arial"/>
              <a:buChar char="•"/>
            </a:pPr>
            <a:r>
              <a:rPr lang="en-US" dirty="0"/>
              <a:t>Reporting of deaths after a disaster and through electronic death registration systems (EDRS)</a:t>
            </a:r>
            <a:endParaRPr lang="en-US" dirty="0">
              <a:cs typeface="Calibri" panose="020F0502020204030204"/>
            </a:endParaRPr>
          </a:p>
          <a:p>
            <a:pPr marL="171450" indent="-171450">
              <a:buFont typeface="Arial"/>
              <a:buChar char="•"/>
            </a:pPr>
            <a:endParaRPr lang="en-US" dirty="0">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7AB9809B-A908-4B6B-A935-D279B3021BE5}" type="slidenum">
              <a:rPr lang="en-US" smtClean="0"/>
              <a:t>32</a:t>
            </a:fld>
            <a:endParaRPr lang="en-US"/>
          </a:p>
        </p:txBody>
      </p:sp>
    </p:spTree>
    <p:extLst>
      <p:ext uri="{BB962C8B-B14F-4D97-AF65-F5344CB8AC3E}">
        <p14:creationId xmlns:p14="http://schemas.microsoft.com/office/powerpoint/2010/main" val="38294203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More</a:t>
            </a:r>
            <a:r>
              <a:rPr lang="en-US" baseline="0" dirty="0">
                <a:solidFill>
                  <a:srgbClr val="FF0000"/>
                </a:solidFill>
              </a:rPr>
              <a:t> traditional surveillance, would involve a retrospective review of injuries and deaths related to an event to characterize the impact and identify trends in the population and to inform protective actions for next time (feedback loop).</a:t>
            </a:r>
            <a:endParaRPr lang="en-US" baseline="0" dirty="0">
              <a:solidFill>
                <a:srgbClr val="FF0000"/>
              </a:solidFill>
              <a:cs typeface="Calibri"/>
            </a:endParaRPr>
          </a:p>
          <a:p>
            <a:pPr defTabSz="931774">
              <a:defRPr/>
            </a:pPr>
            <a:endParaRPr lang="en-US" baseline="0" dirty="0">
              <a:solidFill>
                <a:srgbClr val="FF0000"/>
              </a:solidFill>
              <a:cs typeface="Calibri"/>
            </a:endParaRPr>
          </a:p>
          <a:p>
            <a:r>
              <a:rPr lang="en-US" i="0" dirty="0">
                <a:solidFill>
                  <a:srgbClr val="212121"/>
                </a:solidFill>
                <a:effectLst/>
                <a:latin typeface="BlinkMacSystemFont"/>
              </a:rPr>
              <a:t>Official counts of deaths attributed to disasters are often under-reported, thus adversely affecting public health messaging designed to prevent further mortality. Following a 2013 tornado, OK public health and the CDC retrospectively analyzed electronic death records to determine if the EDRS was capturing all tornado-attributed deaths. They evaluated three event fatality markers, which are used to collate information about deaths for immediate response and retrospective research efforts.</a:t>
            </a:r>
            <a:r>
              <a:rPr lang="en-US" dirty="0">
                <a:solidFill>
                  <a:srgbClr val="212121"/>
                </a:solidFill>
                <a:latin typeface="BlinkMacSystemFont"/>
              </a:rPr>
              <a:t> </a:t>
            </a:r>
            <a:r>
              <a:rPr lang="en-US" dirty="0"/>
              <a:t>This informs our knowledge by characterizing the injuries and deaths so we can message and inform public on the safe approach.</a:t>
            </a:r>
            <a:endParaRPr lang="en-US">
              <a:cs typeface="Calibri" panose="020F0502020204030204"/>
            </a:endParaRPr>
          </a:p>
          <a:p>
            <a:endParaRPr lang="en-US" baseline="0" dirty="0">
              <a:solidFill>
                <a:srgbClr val="212121"/>
              </a:solidFill>
              <a:latin typeface="BlinkMacSystemFont"/>
              <a:cs typeface="Calibri"/>
            </a:endParaRPr>
          </a:p>
          <a:p>
            <a:r>
              <a:rPr lang="en-US" baseline="0" dirty="0"/>
              <a:t>They found </a:t>
            </a:r>
            <a:r>
              <a:rPr lang="en-US" i="0" dirty="0">
                <a:solidFill>
                  <a:srgbClr val="212121"/>
                </a:solidFill>
                <a:effectLst/>
                <a:latin typeface="BlinkMacSystemFont"/>
              </a:rPr>
              <a:t>The tornado-specific flag was the most sensitive and timely.</a:t>
            </a:r>
            <a:r>
              <a:rPr lang="en-US" dirty="0">
                <a:solidFill>
                  <a:srgbClr val="212121"/>
                </a:solidFill>
                <a:latin typeface="BlinkMacSystemFont"/>
              </a:rPr>
              <a:t> </a:t>
            </a:r>
            <a:endParaRPr lang="en-US">
              <a:solidFill>
                <a:srgbClr val="212121"/>
              </a:solidFill>
              <a:latin typeface="BlinkMacSystemFont"/>
            </a:endParaRPr>
          </a:p>
          <a:p>
            <a:r>
              <a:rPr lang="en-US" altLang="en-US" dirty="0">
                <a:solidFill>
                  <a:srgbClr val="FF0000"/>
                </a:solidFill>
              </a:rPr>
              <a:t>They also did an i</a:t>
            </a:r>
            <a:r>
              <a:rPr lang="en-US" altLang="en-US" dirty="0"/>
              <a:t>ntense review of medical records at 32 hospitals to:</a:t>
            </a:r>
            <a:endParaRPr lang="en-US" altLang="en-US">
              <a:cs typeface="Calibri"/>
            </a:endParaRPr>
          </a:p>
          <a:p>
            <a:pPr marL="628650" lvl="1" indent="-171450">
              <a:buFont typeface="Arial"/>
              <a:buChar char="•"/>
            </a:pPr>
            <a:r>
              <a:rPr lang="en-US" altLang="en-US" dirty="0"/>
              <a:t>assess tornado-related injuries and deaths, </a:t>
            </a:r>
            <a:endParaRPr lang="en-US" altLang="en-US">
              <a:cs typeface="Calibri"/>
            </a:endParaRPr>
          </a:p>
          <a:p>
            <a:pPr marL="628650" lvl="1" indent="-171450">
              <a:buFont typeface="Arial"/>
              <a:buChar char="•"/>
            </a:pPr>
            <a:r>
              <a:rPr lang="en-US" altLang="en-US" dirty="0"/>
              <a:t>identify populations impacted</a:t>
            </a:r>
            <a:endParaRPr lang="en-US" altLang="en-US">
              <a:cs typeface="Calibri"/>
            </a:endParaRPr>
          </a:p>
          <a:p>
            <a:pPr marL="628650" lvl="1" indent="-171450">
              <a:buFont typeface="Arial"/>
              <a:buChar char="•"/>
            </a:pPr>
            <a:r>
              <a:rPr lang="en-US" altLang="en-US" dirty="0"/>
              <a:t>protective actions taken</a:t>
            </a:r>
            <a:endParaRPr lang="en-US" altLang="en-US">
              <a:cs typeface="Calibri"/>
            </a:endParaRPr>
          </a:p>
          <a:p>
            <a:r>
              <a:rPr lang="en-US" baseline="0" dirty="0"/>
              <a:t>In this example, l more than half of the injuries and deaths were indirectly related, of these a large portion were due to cleanup and evacuation/seeking shelter.</a:t>
            </a:r>
            <a:endParaRPr lang="en-US">
              <a:cs typeface="Calibri"/>
            </a:endParaRPr>
          </a:p>
          <a:p>
            <a:endParaRPr lang="en-US" altLang="en-US" dirty="0">
              <a:cs typeface="Calibri"/>
            </a:endParaRPr>
          </a:p>
          <a:p>
            <a:r>
              <a:rPr lang="en-US" altLang="en-US" dirty="0"/>
              <a:t>Of 49 deaths and 755 injuries associated with the disaster:</a:t>
            </a:r>
            <a:endParaRPr lang="en-US" altLang="en-US" dirty="0">
              <a:cs typeface="Calibri"/>
            </a:endParaRPr>
          </a:p>
          <a:p>
            <a:pPr marL="628650" lvl="1" indent="-171450">
              <a:buFont typeface="Arial"/>
              <a:buChar char="•"/>
            </a:pPr>
            <a:r>
              <a:rPr lang="en-US" altLang="en-US" dirty="0"/>
              <a:t>336 injuries (45%) were directly related</a:t>
            </a:r>
            <a:endParaRPr lang="en-US" altLang="en-US" dirty="0">
              <a:cs typeface="Calibri" panose="020F0502020204030204"/>
            </a:endParaRPr>
          </a:p>
          <a:p>
            <a:pPr marL="628650" lvl="1" indent="-171450">
              <a:buFont typeface="Arial"/>
              <a:buChar char="•"/>
            </a:pPr>
            <a:r>
              <a:rPr lang="en-US" altLang="en-US" dirty="0"/>
              <a:t>419 injuries (55%) were indirect related</a:t>
            </a:r>
            <a:endParaRPr lang="en-US" altLang="en-US" dirty="0">
              <a:cs typeface="Calibri" panose="020F0502020204030204"/>
            </a:endParaRPr>
          </a:p>
          <a:p>
            <a:pPr marL="628650" lvl="1" indent="-171450">
              <a:buFont typeface="Arial"/>
              <a:buChar char="•"/>
            </a:pPr>
            <a:r>
              <a:rPr lang="en-US" altLang="en-US" dirty="0"/>
              <a:t>35% trying to get in or out of shelter</a:t>
            </a:r>
            <a:endParaRPr lang="en-US" altLang="en-US" dirty="0">
              <a:cs typeface="Calibri" panose="020F0502020204030204"/>
            </a:endParaRPr>
          </a:p>
          <a:p>
            <a:pPr marL="628650" lvl="1" indent="-171450">
              <a:buFont typeface="Arial"/>
              <a:buChar char="•"/>
            </a:pPr>
            <a:r>
              <a:rPr lang="en-US" altLang="en-US" dirty="0"/>
              <a:t>6% fleeing the area, 5% rescuing an animal or person</a:t>
            </a:r>
            <a:endParaRPr lang="en-US" altLang="en-US" dirty="0">
              <a:cs typeface="Calibri" panose="020F0502020204030204"/>
            </a:endParaRPr>
          </a:p>
          <a:p>
            <a:pPr marL="628650" lvl="1" indent="-171450">
              <a:buFont typeface="Arial"/>
              <a:buChar char="•"/>
            </a:pPr>
            <a:r>
              <a:rPr lang="en-US" altLang="en-US" dirty="0"/>
              <a:t>35% of hospital visits were for injuries during cleanup</a:t>
            </a:r>
            <a:endParaRPr lang="en-US" altLang="en-US" dirty="0">
              <a:cs typeface="Calibri" panose="020F0502020204030204"/>
            </a:endParaRPr>
          </a:p>
          <a:p>
            <a:pPr marL="171450" indent="-171450">
              <a:buFont typeface="Arial"/>
              <a:buChar char="•"/>
            </a:pPr>
            <a:endParaRPr lang="en-US">
              <a:cs typeface="Calibri" panose="020F0502020204030204"/>
            </a:endParaRPr>
          </a:p>
        </p:txBody>
      </p:sp>
      <p:sp>
        <p:nvSpPr>
          <p:cNvPr id="4" name="Slide Number Placeholder 3"/>
          <p:cNvSpPr>
            <a:spLocks noGrp="1"/>
          </p:cNvSpPr>
          <p:nvPr>
            <p:ph type="sldNum" sz="quarter" idx="5"/>
          </p:nvPr>
        </p:nvSpPr>
        <p:spPr/>
        <p:txBody>
          <a:bodyPr/>
          <a:lstStyle/>
          <a:p>
            <a:fld id="{7AB9809B-A908-4B6B-A935-D279B3021BE5}" type="slidenum">
              <a:rPr lang="en-US" smtClean="0"/>
              <a:t>33</a:t>
            </a:fld>
            <a:endParaRPr lang="en-US"/>
          </a:p>
        </p:txBody>
      </p:sp>
    </p:spTree>
    <p:extLst>
      <p:ext uri="{BB962C8B-B14F-4D97-AF65-F5344CB8AC3E}">
        <p14:creationId xmlns:p14="http://schemas.microsoft.com/office/powerpoint/2010/main" val="20878153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venir" panose="020B0604020202020204"/>
              </a:rPr>
              <a:t>CDC Emergency Responder Health Monitoring Surveillance (ERHMS) is</a:t>
            </a:r>
            <a:r>
              <a:rPr lang="en-US" baseline="0">
                <a:latin typeface="Avenir" panose="020B0604020202020204"/>
              </a:rPr>
              <a:t> a </a:t>
            </a:r>
            <a:r>
              <a:rPr lang="en-US">
                <a:latin typeface="Arial" panose="020B0604020202020204" pitchFamily="34" charset="0"/>
                <a:cs typeface="Arial" panose="020B0604020202020204" pitchFamily="34" charset="0"/>
              </a:rPr>
              <a:t>health monitoring and surveillance framework for protecting responders through all phases of a response</a:t>
            </a:r>
          </a:p>
          <a:p>
            <a:endParaRPr lang="en-US">
              <a:latin typeface="Arial" panose="020B0604020202020204" pitchFamily="34" charset="0"/>
              <a:cs typeface="Arial" panose="020B0604020202020204" pitchFamily="34" charset="0"/>
            </a:endParaRPr>
          </a:p>
          <a:p>
            <a:pPr defTabSz="931774">
              <a:defRPr/>
            </a:pPr>
            <a:r>
              <a:rPr lang="en-US">
                <a:latin typeface="Avenir" panose="020B0604020202020204"/>
              </a:rPr>
              <a:t>This requires collaboration between epidemiology, industrial hygiene, and emergency managers. </a:t>
            </a:r>
            <a:r>
              <a:rPr lang="en-US" altLang="en-US">
                <a:solidFill>
                  <a:srgbClr val="000000"/>
                </a:solidFill>
                <a:latin typeface="Avenir" panose="020B0604020202020204"/>
              </a:rPr>
              <a:t>Functions under Safety Officer in ICS</a:t>
            </a:r>
          </a:p>
          <a:p>
            <a:endParaRPr lang="en-US" sz="1400">
              <a:latin typeface="Arial" panose="020B0604020202020204" pitchFamily="34" charset="0"/>
              <a:cs typeface="Arial" panose="020B0604020202020204" pitchFamily="34" charset="0"/>
            </a:endParaRPr>
          </a:p>
          <a:p>
            <a:r>
              <a:rPr lang="en-US" sz="1400">
                <a:latin typeface="Arial" panose="020B0604020202020204" pitchFamily="34" charset="0"/>
                <a:cs typeface="Arial" panose="020B0604020202020204" pitchFamily="34" charset="0"/>
              </a:rPr>
              <a:t>Key questions to ask:</a:t>
            </a:r>
          </a:p>
          <a:p>
            <a:pPr lvl="1"/>
            <a:r>
              <a:rPr lang="en-US" sz="1400" b="1">
                <a:latin typeface="Arial" panose="020B0604020202020204" pitchFamily="34" charset="0"/>
                <a:cs typeface="Arial" panose="020B0604020202020204" pitchFamily="34" charset="0"/>
              </a:rPr>
              <a:t>Pre-deployment: </a:t>
            </a:r>
            <a:r>
              <a:rPr lang="en-US" sz="1400">
                <a:latin typeface="Arial" panose="020B0604020202020204" pitchFamily="34" charset="0"/>
                <a:cs typeface="Arial" panose="020B0604020202020204" pitchFamily="34" charset="0"/>
              </a:rPr>
              <a:t>which responders are “ready,” credentialed, and available to respond?</a:t>
            </a:r>
          </a:p>
          <a:p>
            <a:pPr lvl="1"/>
            <a:r>
              <a:rPr lang="en-US" sz="1400" b="1">
                <a:latin typeface="Arial" panose="020B0604020202020204" pitchFamily="34" charset="0"/>
                <a:cs typeface="Arial" panose="020B0604020202020204" pitchFamily="34" charset="0"/>
              </a:rPr>
              <a:t>Deployment: </a:t>
            </a:r>
            <a:r>
              <a:rPr lang="en-US" sz="1400">
                <a:latin typeface="Arial" panose="020B0604020202020204" pitchFamily="34" charset="0"/>
                <a:cs typeface="Arial" panose="020B0604020202020204" pitchFamily="34" charset="0"/>
              </a:rPr>
              <a:t>who are the responders on-site, and to what are they exposed? How is their health?</a:t>
            </a:r>
          </a:p>
          <a:p>
            <a:pPr lvl="1"/>
            <a:r>
              <a:rPr lang="en-US" sz="1400" b="1">
                <a:latin typeface="Arial" panose="020B0604020202020204" pitchFamily="34" charset="0"/>
                <a:cs typeface="Arial" panose="020B0604020202020204" pitchFamily="34" charset="0"/>
              </a:rPr>
              <a:t>Post-deployment: </a:t>
            </a:r>
            <a:r>
              <a:rPr lang="en-US" sz="1400">
                <a:latin typeface="Arial" panose="020B0604020202020204" pitchFamily="34" charset="0"/>
                <a:cs typeface="Arial" panose="020B0604020202020204" pitchFamily="34" charset="0"/>
              </a:rPr>
              <a:t>what did the responders do while deployed, how is their health now, and what to what were they exposed during the entire deployment?</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34</a:t>
            </a:fld>
            <a:endParaRPr lang="en-US"/>
          </a:p>
        </p:txBody>
      </p:sp>
    </p:spTree>
    <p:extLst>
      <p:ext uri="{BB962C8B-B14F-4D97-AF65-F5344CB8AC3E}">
        <p14:creationId xmlns:p14="http://schemas.microsoft.com/office/powerpoint/2010/main" val="32652035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SERV-OR is Oregon’s roster of licensed physicians, nurses, pharmacists, Emergency Medical Technicians (EMTs), behavioral health providers, respiratory therapists and others who have registered to volunteer in response to local, state, and/or federal emergencies.</a:t>
            </a:r>
          </a:p>
          <a:p>
            <a:r>
              <a:rPr lang="en-US"/>
              <a:t>In 2015, </a:t>
            </a:r>
            <a:r>
              <a:rPr lang="en-US" b="0" i="0">
                <a:solidFill>
                  <a:srgbClr val="363636"/>
                </a:solidFill>
                <a:effectLst/>
                <a:latin typeface="nyt-imperial"/>
              </a:rPr>
              <a:t>10 people died and 7 were injured at a community college campus in rural southern Oregon</a:t>
            </a:r>
            <a:endParaRPr lang="en-US"/>
          </a:p>
          <a:p>
            <a:endParaRPr lang="en-US"/>
          </a:p>
          <a:p>
            <a:r>
              <a:rPr lang="en-US"/>
              <a:t>Behavioral strike teams provided surge capacity</a:t>
            </a:r>
          </a:p>
          <a:p>
            <a:r>
              <a:rPr lang="en-US"/>
              <a:t>Collected data through evidence-based data collection tool </a:t>
            </a:r>
            <a:r>
              <a:rPr lang="en-US" err="1"/>
              <a:t>PsySTART</a:t>
            </a:r>
            <a:r>
              <a:rPr lang="en-US"/>
              <a:t> </a:t>
            </a:r>
          </a:p>
          <a:p>
            <a:r>
              <a:rPr lang="en-US"/>
              <a:t>Used ERHMS framework to ensure behavioral clinicians were fit to respond and assessed if needed any resources after</a:t>
            </a:r>
          </a:p>
          <a:p>
            <a:r>
              <a:rPr lang="en-US"/>
              <a:t>Held after-action session for all clinicians to ensure their experience did not cause any trauma</a:t>
            </a:r>
          </a:p>
          <a:p>
            <a:r>
              <a:rPr lang="en-US"/>
              <a:t>Monitored case load and then transitioned to local providers as need decreased</a:t>
            </a:r>
          </a:p>
          <a:p>
            <a:r>
              <a:rPr lang="en-US"/>
              <a:t>Developed improvement plan based on feedback and implemented at anniversary to provide counseling</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35</a:t>
            </a:fld>
            <a:endParaRPr lang="en-US"/>
          </a:p>
        </p:txBody>
      </p:sp>
    </p:spTree>
    <p:extLst>
      <p:ext uri="{BB962C8B-B14F-4D97-AF65-F5344CB8AC3E}">
        <p14:creationId xmlns:p14="http://schemas.microsoft.com/office/powerpoint/2010/main" val="13260242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a:t>Rapid assessment during the aftermath of large-scale chemical releases resulting in multiple casualties</a:t>
            </a:r>
          </a:p>
          <a:p>
            <a:r>
              <a:rPr lang="en-US"/>
              <a:t>Unlike a CASPER which is a method, ACE is a toolkit and can use any epi approach </a:t>
            </a:r>
          </a:p>
          <a:p>
            <a:r>
              <a:rPr lang="en-US"/>
              <a:t>Toolkit includes: standardized surveys, consent forms, medical chart abstraction form, data entry programs, geospatial analysis tools, and laboratory specimen testing</a:t>
            </a:r>
          </a:p>
          <a:p>
            <a:r>
              <a:rPr lang="en-US"/>
              <a:t>All materials are modifiable and adaptable to local incident needs</a:t>
            </a:r>
          </a:p>
          <a:p>
            <a:r>
              <a:rPr lang="en-US"/>
              <a:t>ATSDR built the ACE program based on lessons learned from the Graniteville, South Carolina, train derailment that released chlorine gas</a:t>
            </a:r>
          </a:p>
          <a:p>
            <a:endParaRPr lang="en-US"/>
          </a:p>
          <a:p>
            <a:r>
              <a:rPr lang="en-US"/>
              <a:t>ACE is public health lane</a:t>
            </a:r>
          </a:p>
          <a:p>
            <a:r>
              <a:rPr lang="en-US"/>
              <a:t>Look at health impacts and root causes of exposure</a:t>
            </a:r>
          </a:p>
          <a:p>
            <a:r>
              <a:rPr lang="en-US"/>
              <a:t>Focus on appropriate response from health perspective</a:t>
            </a:r>
          </a:p>
          <a:p>
            <a:r>
              <a:rPr lang="en-US"/>
              <a:t>Collaborative project with multiple disciplines</a:t>
            </a:r>
          </a:p>
          <a:p>
            <a:endParaRPr lang="en-US"/>
          </a:p>
          <a:p>
            <a:r>
              <a:rPr lang="en-US"/>
              <a:t>Benefits :</a:t>
            </a:r>
          </a:p>
          <a:p>
            <a:r>
              <a:rPr lang="en-US"/>
              <a:t>1. Identify actions to prevent future incidents</a:t>
            </a:r>
          </a:p>
          <a:p>
            <a:r>
              <a:rPr lang="en-US"/>
              <a:t>2. Roster exposed cohort of individuals for further follow-up</a:t>
            </a:r>
          </a:p>
          <a:p>
            <a:r>
              <a:rPr lang="en-US"/>
              <a:t>3. After action and improvement planning for public health and safety response</a:t>
            </a:r>
          </a:p>
          <a:p>
            <a:r>
              <a:rPr lang="en-US"/>
              <a:t>4. Identify health effects in the community, workers, and first responders</a:t>
            </a:r>
          </a:p>
          <a:p>
            <a:r>
              <a:rPr lang="en-US"/>
              <a:t>5. Determine appropriate medical treatment and efficacy of decontamination</a:t>
            </a:r>
          </a:p>
          <a:p>
            <a:r>
              <a:rPr lang="en-US"/>
              <a:t>6. Collaborate with many disciplines PH usually doesn’t cross paths with</a:t>
            </a:r>
          </a:p>
          <a:p>
            <a:endParaRPr lang="en-US"/>
          </a:p>
        </p:txBody>
      </p:sp>
      <p:sp>
        <p:nvSpPr>
          <p:cNvPr id="4" name="Slide Number Placeholder 3"/>
          <p:cNvSpPr>
            <a:spLocks noGrp="1"/>
          </p:cNvSpPr>
          <p:nvPr>
            <p:ph type="sldNum" sz="quarter" idx="5"/>
          </p:nvPr>
        </p:nvSpPr>
        <p:spPr/>
        <p:txBody>
          <a:bodyPr/>
          <a:lstStyle/>
          <a:p>
            <a:fld id="{4EF48850-547B-49C8-82EE-DBCB0B37F5AC}" type="slidenum">
              <a:rPr lang="en-US" smtClean="0"/>
              <a:t>36</a:t>
            </a:fld>
            <a:endParaRPr lang="en-US"/>
          </a:p>
        </p:txBody>
      </p:sp>
    </p:spTree>
    <p:extLst>
      <p:ext uri="{BB962C8B-B14F-4D97-AF65-F5344CB8AC3E}">
        <p14:creationId xmlns:p14="http://schemas.microsoft.com/office/powerpoint/2010/main" val="41815092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Freight train carrying vinyl chloride derailed and NJ conducted ACE survey to gather information on community exposure, health impacts, and communication.</a:t>
            </a:r>
          </a:p>
          <a:p>
            <a:r>
              <a:rPr lang="en-US"/>
              <a:t>Provided situational awareness and monitoring of illness. </a:t>
            </a:r>
          </a:p>
          <a:p>
            <a:r>
              <a:rPr lang="en-US"/>
              <a:t>Informed best method for communicating with public about emergency. </a:t>
            </a:r>
          </a:p>
          <a:p>
            <a:endParaRPr lang="en-US"/>
          </a:p>
          <a:p>
            <a:r>
              <a:rPr lang="en-US"/>
              <a:t>Vinyl chloride is a colorless, sweet-smelling gas, the inhalation of which can cause respiratory and neurological symptoms, and, at</a:t>
            </a:r>
          </a:p>
          <a:p>
            <a:r>
              <a:rPr lang="en-US"/>
              <a:t>high concentrations, can cause cardiac dysrhythmia, loss of consciousness, and death.</a:t>
            </a:r>
          </a:p>
          <a:p>
            <a:endParaRPr lang="en-US"/>
          </a:p>
          <a:p>
            <a:pPr marL="628650" lvl="1" indent="-171450">
              <a:buFont typeface="Arial" panose="020B0604020202020204" pitchFamily="34" charset="0"/>
              <a:buChar char="•"/>
            </a:pPr>
            <a:r>
              <a:rPr lang="en-US"/>
              <a:t>58% experienced at least one new or worsening symptom</a:t>
            </a:r>
          </a:p>
          <a:p>
            <a:pPr marL="628650" lvl="1" indent="-171450">
              <a:buFont typeface="Arial" panose="020B0604020202020204" pitchFamily="34" charset="0"/>
              <a:buChar char="•"/>
            </a:pPr>
            <a:r>
              <a:rPr lang="en-US"/>
              <a:t>9% sought medical care</a:t>
            </a:r>
          </a:p>
          <a:p>
            <a:pPr marL="628650" lvl="1" indent="-171450">
              <a:buFont typeface="Arial" panose="020B0604020202020204" pitchFamily="34" charset="0"/>
              <a:buChar char="•"/>
            </a:pPr>
            <a:r>
              <a:rPr lang="en-US"/>
              <a:t>Residents evacuated rather than sheltering in place had fewer symptoms. </a:t>
            </a:r>
          </a:p>
          <a:p>
            <a:pPr marL="628650" lvl="1" indent="-171450">
              <a:buFont typeface="Arial" panose="020B0604020202020204" pitchFamily="34" charset="0"/>
              <a:buChar char="•"/>
            </a:pPr>
            <a:r>
              <a:rPr lang="en-US"/>
              <a:t>Residents preferred to receive information directly from a person of authority. Need more info. on how to shelter-in place safely.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p>
          <a:p>
            <a:pPr marL="0" marR="0" lvl="0" indent="0" algn="l" defTabSz="914400" rtl="0" eaLnBrk="1" fontAlgn="base" latinLnBrk="0" hangingPunct="1">
              <a:lnSpc>
                <a:spcPct val="100000"/>
              </a:lnSpc>
              <a:spcBef>
                <a:spcPct val="30000"/>
              </a:spcBef>
              <a:spcAft>
                <a:spcPct val="0"/>
              </a:spcAft>
              <a:buClrTx/>
              <a:buSzTx/>
              <a:buFontTx/>
              <a:buNone/>
              <a:tabLst/>
              <a:defRPr/>
            </a:pPr>
            <a:r>
              <a:rPr lang="en-US"/>
              <a:t>Informed future planning for evacuation and shelter in place clarifying directions. Most got info. from tv or neighbors , although prefer to get from person of authority.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p>
          <a:p>
            <a:r>
              <a:rPr lang="en-US"/>
              <a:t>preparedness and response cap this meets:</a:t>
            </a:r>
          </a:p>
          <a:p>
            <a:r>
              <a:rPr lang="en-US" b="1"/>
              <a:t>Capability 4: </a:t>
            </a:r>
            <a:r>
              <a:rPr lang="en-US"/>
              <a:t>Emergency Public Information and Warning</a:t>
            </a:r>
          </a:p>
          <a:p>
            <a:r>
              <a:rPr lang="en-US"/>
              <a:t>Inform health alerts and the development of educational materials</a:t>
            </a:r>
          </a:p>
          <a:p>
            <a:endParaRPr lang="en-US"/>
          </a:p>
          <a:p>
            <a:r>
              <a:rPr lang="en-US" b="1"/>
              <a:t>Capability 13: </a:t>
            </a:r>
            <a:r>
              <a:rPr lang="en-US"/>
              <a:t>PH Surveillance and Epidemiological Investigation</a:t>
            </a:r>
          </a:p>
          <a:p>
            <a:r>
              <a:rPr lang="en-US"/>
              <a:t>Monitor trends of illness or injury and provide situation awareness</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37</a:t>
            </a:fld>
            <a:endParaRPr lang="en-US"/>
          </a:p>
        </p:txBody>
      </p:sp>
    </p:spTree>
    <p:extLst>
      <p:ext uri="{BB962C8B-B14F-4D97-AF65-F5344CB8AC3E}">
        <p14:creationId xmlns:p14="http://schemas.microsoft.com/office/powerpoint/2010/main" val="2602874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Often we get questions about how to operationalize</a:t>
            </a:r>
            <a:r>
              <a:rPr lang="en-US" baseline="0" dirty="0"/>
              <a:t> and integrate these DE methods. This really depends on how your jurisdiction is organized-how integrated epi and emergency management is.</a:t>
            </a:r>
          </a:p>
          <a:p>
            <a:r>
              <a:rPr lang="en-US" baseline="0" dirty="0"/>
              <a:t>This is the focus of the workshop. Some groups have Epi teams that activate following a disaster.  There will be a panel on developing DE programs </a:t>
            </a:r>
          </a:p>
          <a:p>
            <a:r>
              <a:rPr lang="en-US" dirty="0"/>
              <a:t>Must establish a</a:t>
            </a:r>
            <a:r>
              <a:rPr lang="en-US" baseline="0" dirty="0"/>
              <a:t>  good relationship and flow of information. EM’s request information from epi’s that are trained and they can then identifying methods/tools to gather information to inform decisions.</a:t>
            </a:r>
          </a:p>
          <a:p>
            <a:endParaRPr lang="en-US" baseline="0" dirty="0"/>
          </a:p>
          <a:p>
            <a:r>
              <a:rPr lang="en-US" altLang="en-US" dirty="0">
                <a:solidFill>
                  <a:srgbClr val="101957"/>
                </a:solidFill>
              </a:rPr>
              <a:t>Epidemiologist connect with emergency preparedness and apply skills in doing surveillance </a:t>
            </a:r>
          </a:p>
          <a:p>
            <a:r>
              <a:rPr lang="en-US" altLang="en-US" dirty="0">
                <a:solidFill>
                  <a:srgbClr val="101957"/>
                </a:solidFill>
              </a:rPr>
              <a:t>Integrating DE components into local, regional, county and state plans to help achieve PHEP capabilities.</a:t>
            </a:r>
          </a:p>
          <a:p>
            <a:r>
              <a:rPr lang="en-US" altLang="en-US" dirty="0">
                <a:solidFill>
                  <a:srgbClr val="101957"/>
                </a:solidFill>
              </a:rPr>
              <a:t>Examples:</a:t>
            </a:r>
          </a:p>
          <a:p>
            <a:pPr marL="800100" lvl="2" indent="-342900"/>
            <a:r>
              <a:rPr lang="en-US" altLang="en-US" sz="2400" dirty="0">
                <a:solidFill>
                  <a:srgbClr val="101957"/>
                </a:solidFill>
              </a:rPr>
              <a:t>Utilize the ICS to conduct CASPERs</a:t>
            </a:r>
          </a:p>
          <a:p>
            <a:pPr marL="800100" lvl="2" indent="-342900"/>
            <a:r>
              <a:rPr lang="en-US" altLang="en-US" sz="2200" dirty="0">
                <a:solidFill>
                  <a:srgbClr val="101957"/>
                </a:solidFill>
              </a:rPr>
              <a:t>Utilizing medical volunteers such as the Medical Reserve Corps to assist with conducting shelter surveillance</a:t>
            </a:r>
          </a:p>
          <a:p>
            <a:pPr marL="800100" lvl="2" indent="-342900"/>
            <a:r>
              <a:rPr lang="en-US" altLang="en-US" sz="2200" dirty="0">
                <a:solidFill>
                  <a:srgbClr val="101957"/>
                </a:solidFill>
              </a:rPr>
              <a:t>Create syndromic surveillance definition for a large, upcoming event</a:t>
            </a:r>
          </a:p>
          <a:p>
            <a:pPr marL="800100" lvl="2" indent="-342900"/>
            <a:endParaRPr lang="en-US" altLang="en-US" sz="2200" dirty="0">
              <a:solidFill>
                <a:srgbClr val="101957"/>
              </a:solidFill>
            </a:endParaRPr>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39</a:t>
            </a:fld>
            <a:endParaRPr lang="en-US"/>
          </a:p>
        </p:txBody>
      </p:sp>
    </p:spTree>
    <p:extLst>
      <p:ext uri="{BB962C8B-B14F-4D97-AF65-F5344CB8AC3E}">
        <p14:creationId xmlns:p14="http://schemas.microsoft.com/office/powerpoint/2010/main" val="1743978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Let’s say you have a</a:t>
            </a:r>
            <a:r>
              <a:rPr lang="en-US" baseline="0" dirty="0"/>
              <a:t> large fire in your area that requires evacuating people and concerns about air pollution. Which DE tools could you use?</a:t>
            </a:r>
          </a:p>
          <a:p>
            <a:endParaRPr lang="en-US" baseline="0" dirty="0"/>
          </a:p>
          <a:p>
            <a:r>
              <a:rPr lang="en-US" baseline="0" dirty="0"/>
              <a:t>You might use syndromic surveillance to identify key phrases about smoke inhalation and cardiovascular/respiratory events</a:t>
            </a:r>
          </a:p>
          <a:p>
            <a:r>
              <a:rPr lang="en-US" baseline="0" dirty="0"/>
              <a:t>You can use mortality surveillance to assess demographic and death situations</a:t>
            </a:r>
          </a:p>
          <a:p>
            <a:r>
              <a:rPr lang="en-US" baseline="0" dirty="0"/>
              <a:t>You could use shelter surveillance to not only assess incoming client needs but any outbreaks in shelters</a:t>
            </a:r>
          </a:p>
          <a:p>
            <a:r>
              <a:rPr lang="en-US" baseline="0" dirty="0"/>
              <a:t>You could use ERHMS to track those you deployed to see if they are developing health concerns (not only if at scene but if on-going and stress is issue)</a:t>
            </a:r>
          </a:p>
          <a:p>
            <a:r>
              <a:rPr lang="en-US" baseline="0" dirty="0"/>
              <a:t>You could do a rapid needs assessment immediately following to see what the community needs are (mental health, financial, symptoms, meds/health impacts)</a:t>
            </a:r>
          </a:p>
          <a:p>
            <a:r>
              <a:rPr lang="en-US" baseline="0" dirty="0"/>
              <a:t>You could do evaluation and research studies to collect data and understand the full impacts and how best to survive or mitigate injury</a:t>
            </a:r>
          </a:p>
          <a:p>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40</a:t>
            </a:fld>
            <a:endParaRPr lang="en-US">
              <a:solidFill>
                <a:prstClr val="black"/>
              </a:solidFill>
              <a:latin typeface="Calibri" panose="020F0502020204030204"/>
            </a:endParaRPr>
          </a:p>
        </p:txBody>
      </p:sp>
    </p:spTree>
    <p:extLst>
      <p:ext uri="{BB962C8B-B14F-4D97-AF65-F5344CB8AC3E}">
        <p14:creationId xmlns:p14="http://schemas.microsoft.com/office/powerpoint/2010/main" val="31528337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An oil spill occurs in your area.</a:t>
            </a:r>
          </a:p>
          <a:p>
            <a:endParaRPr lang="en-US" dirty="0"/>
          </a:p>
          <a:p>
            <a:r>
              <a:rPr lang="en-US" dirty="0"/>
              <a:t>What DE tools can you</a:t>
            </a:r>
            <a:r>
              <a:rPr lang="en-US" baseline="0" dirty="0"/>
              <a:t> apply?</a:t>
            </a:r>
          </a:p>
          <a:p>
            <a:endParaRPr lang="en-US" baseline="0" dirty="0"/>
          </a:p>
          <a:p>
            <a:r>
              <a:rPr lang="en-US" baseline="0" dirty="0"/>
              <a:t>ERHMS to assess impact on workers/volunteers</a:t>
            </a:r>
          </a:p>
          <a:p>
            <a:r>
              <a:rPr lang="en-US" baseline="0" dirty="0"/>
              <a:t>ACE to assess exposure and health impact</a:t>
            </a:r>
          </a:p>
          <a:p>
            <a:r>
              <a:rPr lang="en-US" baseline="0" dirty="0"/>
              <a:t>CASPER- needs assessment to see impact area (Deepwater horizon had huge financial implications on fishing industry and financial stress), also impacts </a:t>
            </a:r>
            <a:r>
              <a:rPr lang="en-US" baseline="0" dirty="0" err="1"/>
              <a:t>useage</a:t>
            </a:r>
            <a:r>
              <a:rPr lang="en-US" baseline="0" dirty="0"/>
              <a:t> and community essence)</a:t>
            </a:r>
          </a:p>
          <a:p>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41</a:t>
            </a:fld>
            <a:endParaRPr lang="en-US">
              <a:solidFill>
                <a:prstClr val="black"/>
              </a:solidFill>
              <a:latin typeface="Calibri" panose="020F0502020204030204"/>
            </a:endParaRPr>
          </a:p>
        </p:txBody>
      </p:sp>
    </p:spTree>
    <p:extLst>
      <p:ext uri="{BB962C8B-B14F-4D97-AF65-F5344CB8AC3E}">
        <p14:creationId xmlns:p14="http://schemas.microsoft.com/office/powerpoint/2010/main" val="23079378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Earthquake in your community</a:t>
            </a:r>
          </a:p>
          <a:p>
            <a:endParaRPr lang="en-US" dirty="0"/>
          </a:p>
          <a:p>
            <a:r>
              <a:rPr lang="en-US" dirty="0"/>
              <a:t>Syndromic</a:t>
            </a:r>
            <a:r>
              <a:rPr lang="en-US" baseline="0" dirty="0"/>
              <a:t> surveillance for injuries</a:t>
            </a:r>
          </a:p>
          <a:p>
            <a:r>
              <a:rPr lang="en-US" baseline="0" dirty="0"/>
              <a:t>Mortality review for related to earthquake</a:t>
            </a:r>
          </a:p>
          <a:p>
            <a:r>
              <a:rPr lang="en-US" baseline="0" dirty="0"/>
              <a:t>People in shelter</a:t>
            </a:r>
          </a:p>
          <a:p>
            <a:r>
              <a:rPr lang="en-US" baseline="0" dirty="0"/>
              <a:t>ERHMS impact on responders/volunteers (pre, during, post)</a:t>
            </a:r>
          </a:p>
          <a:p>
            <a:r>
              <a:rPr lang="en-US" baseline="0" dirty="0"/>
              <a:t>CASPER- assess readiness before or impact/needs after</a:t>
            </a:r>
          </a:p>
          <a:p>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42</a:t>
            </a:fld>
            <a:endParaRPr lang="en-US">
              <a:solidFill>
                <a:prstClr val="black"/>
              </a:solidFill>
              <a:latin typeface="Calibri" panose="020F0502020204030204"/>
            </a:endParaRPr>
          </a:p>
        </p:txBody>
      </p:sp>
    </p:spTree>
    <p:extLst>
      <p:ext uri="{BB962C8B-B14F-4D97-AF65-F5344CB8AC3E}">
        <p14:creationId xmlns:p14="http://schemas.microsoft.com/office/powerpoint/2010/main" val="7444643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 eLearning Modules – </a:t>
            </a:r>
          </a:p>
          <a:p>
            <a:pPr marL="171450" indent="-171450">
              <a:buFont typeface="Arial" panose="020B0604020202020204" pitchFamily="34" charset="0"/>
              <a:buChar char="•"/>
            </a:pPr>
            <a:r>
              <a:rPr lang="en-US"/>
              <a:t>Module 1: direct &amp; indirect impact on public health in different types of communities </a:t>
            </a:r>
          </a:p>
          <a:p>
            <a:pPr marL="171450" indent="-171450">
              <a:buFont typeface="Arial" panose="020B0604020202020204" pitchFamily="34" charset="0"/>
              <a:buChar char="•"/>
            </a:pPr>
            <a:r>
              <a:rPr lang="en-US"/>
              <a:t>Module 2: </a:t>
            </a:r>
          </a:p>
          <a:p>
            <a:pPr marL="171450" indent="-171450">
              <a:buFont typeface="Arial" panose="020B0604020202020204" pitchFamily="34" charset="0"/>
              <a:buChar char="•"/>
            </a:pPr>
            <a:r>
              <a:rPr lang="en-US"/>
              <a:t>Module 3: CASPER -</a:t>
            </a:r>
            <a:r>
              <a:rPr lang="en-US">
                <a:sym typeface="Wingdings" panose="05000000000000000000" pitchFamily="2" charset="2"/>
              </a:rPr>
              <a:t> review of the CASPER methodology, when to conduct and data analysis </a:t>
            </a:r>
            <a:endParaRPr lang="en-US"/>
          </a:p>
          <a:p>
            <a:pPr marL="171450" indent="-171450">
              <a:buFont typeface="Arial" panose="020B0604020202020204" pitchFamily="34" charset="0"/>
              <a:buChar char="•"/>
            </a:pPr>
            <a:r>
              <a:rPr lang="en-US"/>
              <a:t>Module 4: Disaster Surveillance </a:t>
            </a:r>
            <a:r>
              <a:rPr lang="en-US">
                <a:sym typeface="Wingdings" panose="05000000000000000000" pitchFamily="2" charset="2"/>
              </a:rPr>
              <a:t> includes information on why disaster surveillance is important, the purpose of morbidity and mortality surveillance during a response and tools to assist </a:t>
            </a:r>
            <a:endParaRPr lang="en-US"/>
          </a:p>
          <a:p>
            <a:endParaRPr lang="en-US"/>
          </a:p>
          <a:p>
            <a:r>
              <a:rPr lang="en-US"/>
              <a:t>CASPER – Community Assessment for Public Health Emergency Response – CDC offers a state-based, in-person training, and an online module as a part of the larger DE learning and training series </a:t>
            </a:r>
          </a:p>
          <a:p>
            <a:endParaRPr lang="en-US"/>
          </a:p>
          <a:p>
            <a:r>
              <a:rPr lang="en-US"/>
              <a:t>ERHMS Info Manager – developed by CDC NIOSH, and is a software product that can be used to implement the ERHMS framework </a:t>
            </a:r>
          </a:p>
          <a:p>
            <a:endParaRPr lang="en-US"/>
          </a:p>
          <a:p>
            <a:r>
              <a:rPr lang="en-US"/>
              <a:t>CDART – scenario driven, surveys and tools to help standardize the evaluation process for public health and healthcare preparedness; developed by ATSDR</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45</a:t>
            </a:fld>
            <a:endParaRPr lang="en-US"/>
          </a:p>
        </p:txBody>
      </p:sp>
    </p:spTree>
    <p:extLst>
      <p:ext uri="{BB962C8B-B14F-4D97-AF65-F5344CB8AC3E}">
        <p14:creationId xmlns:p14="http://schemas.microsoft.com/office/powerpoint/2010/main" val="34594319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Toxicological outbreak investigation </a:t>
            </a:r>
            <a:r>
              <a:rPr lang="en-US">
                <a:sym typeface="Wingdings" panose="05000000000000000000" pitchFamily="2" charset="2"/>
              </a:rPr>
              <a:t> basic information and customizable documents that can be used during an outbreak investigation, for outbreaks caused by non-infectious, toxic agents. </a:t>
            </a:r>
          </a:p>
          <a:p>
            <a:endParaRPr lang="en-US">
              <a:sym typeface="Wingdings" panose="05000000000000000000" pitchFamily="2" charset="2"/>
            </a:endParaRPr>
          </a:p>
          <a:p>
            <a:r>
              <a:rPr lang="en-US">
                <a:sym typeface="Wingdings" panose="05000000000000000000" pitchFamily="2" charset="2"/>
              </a:rPr>
              <a:t>Epi CASE  Toolkit -&gt; </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46</a:t>
            </a:fld>
            <a:endParaRPr lang="en-US"/>
          </a:p>
        </p:txBody>
      </p:sp>
    </p:spTree>
    <p:extLst>
      <p:ext uri="{BB962C8B-B14F-4D97-AF65-F5344CB8AC3E}">
        <p14:creationId xmlns:p14="http://schemas.microsoft.com/office/powerpoint/2010/main" val="15568044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49" y="2594154"/>
            <a:ext cx="9621636"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127654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sz="40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6393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16748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A0C3F7-CD6C-2B46-BD75-2BDF30681AD7}"/>
              </a:ext>
            </a:extLst>
          </p:cNvPr>
          <p:cNvSpPr>
            <a:spLocks noGrp="1"/>
          </p:cNvSpPr>
          <p:nvPr>
            <p:ph type="body" sz="quarter" idx="10" hasCustomPrompt="1"/>
          </p:nvPr>
        </p:nvSpPr>
        <p:spPr>
          <a:xfrm>
            <a:off x="6390167" y="4385433"/>
            <a:ext cx="5421120" cy="2073732"/>
          </a:xfrm>
        </p:spPr>
        <p:txBody>
          <a:bodyPr anchor="b">
            <a:normAutofit/>
          </a:bodyPr>
          <a:lstStyle>
            <a:lvl1pPr marL="0" marR="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sz="1800">
                <a:solidFill>
                  <a:schemeClr val="tx1">
                    <a:lumMod val="65000"/>
                    <a:lumOff val="35000"/>
                  </a:schemeClr>
                </a:solidFill>
              </a:defRPr>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a:r>
              <a:rPr lang="en-US" dirty="0"/>
              <a:t>[Attribution/Contact Info]</a:t>
            </a:r>
          </a:p>
        </p:txBody>
      </p:sp>
    </p:spTree>
    <p:extLst>
      <p:ext uri="{BB962C8B-B14F-4D97-AF65-F5344CB8AC3E}">
        <p14:creationId xmlns:p14="http://schemas.microsoft.com/office/powerpoint/2010/main" val="4093006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09148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a:xfrm>
            <a:off x="1853184" y="975232"/>
            <a:ext cx="9960864" cy="4790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4676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a:prstGeom prst="rect">
            <a:avLst/>
          </a:prstGeo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414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4" r:id="rId3"/>
    <p:sldLayoutId id="2147483661" r:id="rId4"/>
    <p:sldLayoutId id="2147483655" r:id="rId5"/>
    <p:sldLayoutId id="2147483657" r:id="rId6"/>
    <p:sldLayoutId id="2147483662" r:id="rId7"/>
    <p:sldLayoutId id="2147483663" r:id="rId8"/>
    <p:sldLayoutId id="2147483665"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comments" Target="../comments/commen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6.jpe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44.jpeg"/><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59.png"/><Relationship Id="rId4" Type="http://schemas.openxmlformats.org/officeDocument/2006/relationships/image" Target="../media/image58.jpe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cdc.gov/nceh/hsb/disaster/training.htm#disaster_epiElearning" TargetMode="External"/><Relationship Id="rId7" Type="http://schemas.openxmlformats.org/officeDocument/2006/relationships/hyperlink" Target="https://cdp.dhs.gov/training/course/MGT%20908"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hyperlink" Target="https://www.atsdr.cdc.gov/CDART.html" TargetMode="External"/><Relationship Id="rId5" Type="http://schemas.openxmlformats.org/officeDocument/2006/relationships/hyperlink" Target="https://emergency.cdc.gov/training/erhmscourse/index.asp" TargetMode="External"/><Relationship Id="rId4" Type="http://schemas.openxmlformats.org/officeDocument/2006/relationships/hyperlink" Target="https://www.cdc.gov/nceh/casper/training-resources.htm"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cdc.gov/nceh/hsb/elearning/toi/default.htm"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hyperlink" Target="https://www.atsdr.cdc.gov/ntsip/ace_toolkit.html" TargetMode="External"/><Relationship Id="rId4" Type="http://schemas.openxmlformats.org/officeDocument/2006/relationships/hyperlink" Target="https://www.atsdr.cdc.gov/epitoolkit/index.html"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mailto:Svetlana.Smorodinsky@cdph.ca.gov" TargetMode="External"/><Relationship Id="rId2" Type="http://schemas.openxmlformats.org/officeDocument/2006/relationships/hyperlink" Target="mailto:aadams@cste.org" TargetMode="External"/><Relationship Id="rId1" Type="http://schemas.openxmlformats.org/officeDocument/2006/relationships/slideLayout" Target="../slideLayouts/slideLayout6.xml"/><Relationship Id="rId4" Type="http://schemas.openxmlformats.org/officeDocument/2006/relationships/hyperlink" Target="mailto:tess.konen@state.mn.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p:txBody>
          <a:bodyPr>
            <a:normAutofit fontScale="90000"/>
          </a:bodyPr>
          <a:lstStyle/>
          <a:p>
            <a:r>
              <a:rPr lang="en-US" dirty="0"/>
              <a:t>Disaster Epidemiology: Applied perspective</a:t>
            </a:r>
            <a:br>
              <a:rPr lang="en-US" dirty="0"/>
            </a:br>
            <a:endParaRPr lang="en-US" dirty="0"/>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p:txBody>
          <a:bodyPr anchor="ctr"/>
          <a:lstStyle/>
          <a:p>
            <a:r>
              <a:rPr lang="en-US" dirty="0"/>
              <a:t>Svetlana Smorodinsky and Tess Konen</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E8ED66-EC70-81F7-76BB-3347452AA363}"/>
              </a:ext>
            </a:extLst>
          </p:cNvPr>
          <p:cNvSpPr>
            <a:spLocks noGrp="1"/>
          </p:cNvSpPr>
          <p:nvPr>
            <p:ph type="body" sz="quarter" idx="10"/>
          </p:nvPr>
        </p:nvSpPr>
        <p:spPr/>
        <p:txBody>
          <a:bodyPr>
            <a:normAutofit fontScale="92500"/>
          </a:bodyPr>
          <a:lstStyle/>
          <a:p>
            <a:r>
              <a:rPr lang="en-US" dirty="0"/>
              <a:t>Disaster Epidemiology Subcommittee Overview</a:t>
            </a:r>
          </a:p>
        </p:txBody>
      </p:sp>
      <p:pic>
        <p:nvPicPr>
          <p:cNvPr id="1026" name="Picture 2" descr="text">
            <a:extLst>
              <a:ext uri="{FF2B5EF4-FFF2-40B4-BE49-F238E27FC236}">
                <a16:creationId xmlns:a16="http://schemas.microsoft.com/office/drawing/2014/main" id="{59C07F1B-7CC3-A5B7-A69D-D93B179BC5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3530" y="3818618"/>
            <a:ext cx="4152900" cy="23380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434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780" y="343813"/>
            <a:ext cx="9408860" cy="782621"/>
          </a:xfrm>
        </p:spPr>
        <p:txBody>
          <a:bodyPr/>
          <a:lstStyle/>
          <a:p>
            <a:r>
              <a:rPr lang="en-US" sz="3800" dirty="0"/>
              <a:t>Disaster Epidemiology (DE) Subcommittee</a:t>
            </a:r>
          </a:p>
        </p:txBody>
      </p:sp>
      <p:sp>
        <p:nvSpPr>
          <p:cNvPr id="3" name="Content Placeholder 2"/>
          <p:cNvSpPr>
            <a:spLocks noGrp="1"/>
          </p:cNvSpPr>
          <p:nvPr>
            <p:ph idx="1"/>
          </p:nvPr>
        </p:nvSpPr>
        <p:spPr/>
        <p:txBody>
          <a:bodyPr/>
          <a:lstStyle/>
          <a:p>
            <a:r>
              <a:rPr lang="en-US" altLang="en-US" dirty="0"/>
              <a:t>Strengthen capacity</a:t>
            </a:r>
          </a:p>
          <a:p>
            <a:r>
              <a:rPr lang="en-US" altLang="en-US" dirty="0"/>
              <a:t>Help public health and emergency management leadership understand essential role of DE</a:t>
            </a:r>
          </a:p>
          <a:p>
            <a:r>
              <a:rPr lang="en-US" altLang="en-US" dirty="0"/>
              <a:t>Identify common set of capabilities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80" y="4063855"/>
            <a:ext cx="10062439" cy="2175017"/>
          </a:xfrm>
          <a:prstGeom prst="rect">
            <a:avLst/>
          </a:prstGeom>
        </p:spPr>
      </p:pic>
    </p:spTree>
    <p:extLst>
      <p:ext uri="{BB962C8B-B14F-4D97-AF65-F5344CB8AC3E}">
        <p14:creationId xmlns:p14="http://schemas.microsoft.com/office/powerpoint/2010/main" val="1931413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 Subcommittee by the Numbers</a:t>
            </a:r>
          </a:p>
        </p:txBody>
      </p:sp>
      <p:sp>
        <p:nvSpPr>
          <p:cNvPr id="3" name="Content Placeholder 2"/>
          <p:cNvSpPr>
            <a:spLocks noGrp="1"/>
          </p:cNvSpPr>
          <p:nvPr>
            <p:ph idx="1"/>
          </p:nvPr>
        </p:nvSpPr>
        <p:spPr>
          <a:xfrm>
            <a:off x="7589520" y="1779495"/>
            <a:ext cx="4276452" cy="3299010"/>
          </a:xfrm>
        </p:spPr>
        <p:txBody>
          <a:bodyPr>
            <a:normAutofit/>
          </a:bodyPr>
          <a:lstStyle/>
          <a:p>
            <a:pPr>
              <a:lnSpc>
                <a:spcPct val="120000"/>
              </a:lnSpc>
            </a:pPr>
            <a:r>
              <a:rPr lang="en-US" b="1" dirty="0"/>
              <a:t>2007</a:t>
            </a:r>
            <a:r>
              <a:rPr lang="en-US" dirty="0"/>
              <a:t>: started</a:t>
            </a:r>
          </a:p>
          <a:p>
            <a:pPr>
              <a:lnSpc>
                <a:spcPct val="120000"/>
              </a:lnSpc>
            </a:pPr>
            <a:r>
              <a:rPr lang="en-US" b="1" dirty="0"/>
              <a:t>14</a:t>
            </a:r>
            <a:r>
              <a:rPr lang="en-US" b="1" baseline="30000" dirty="0"/>
              <a:t>th</a:t>
            </a:r>
            <a:r>
              <a:rPr lang="en-US" dirty="0"/>
              <a:t> workshop</a:t>
            </a:r>
          </a:p>
          <a:p>
            <a:pPr>
              <a:lnSpc>
                <a:spcPct val="120000"/>
              </a:lnSpc>
            </a:pPr>
            <a:r>
              <a:rPr lang="en-US" b="1" dirty="0"/>
              <a:t>382</a:t>
            </a:r>
            <a:r>
              <a:rPr lang="en-US" dirty="0"/>
              <a:t> members </a:t>
            </a:r>
          </a:p>
          <a:p>
            <a:pPr lvl="1">
              <a:lnSpc>
                <a:spcPct val="120000"/>
              </a:lnSpc>
            </a:pPr>
            <a:r>
              <a:rPr lang="en-US" b="1" dirty="0"/>
              <a:t>50</a:t>
            </a:r>
            <a:r>
              <a:rPr lang="en-US" dirty="0"/>
              <a:t> active</a:t>
            </a:r>
          </a:p>
          <a:p>
            <a:pPr>
              <a:lnSpc>
                <a:spcPct val="120000"/>
              </a:lnSpc>
            </a:pPr>
            <a:r>
              <a:rPr lang="en-US" b="1" dirty="0"/>
              <a:t>3</a:t>
            </a:r>
            <a:r>
              <a:rPr lang="en-US" b="1" baseline="30000" dirty="0"/>
              <a:t>rd</a:t>
            </a:r>
            <a:r>
              <a:rPr lang="en-US" b="1" dirty="0"/>
              <a:t> Wed </a:t>
            </a:r>
            <a:r>
              <a:rPr lang="en-US" dirty="0"/>
              <a:t>monthly calls</a:t>
            </a:r>
          </a:p>
          <a:p>
            <a:endParaRPr lang="en-US" dirty="0"/>
          </a:p>
        </p:txBody>
      </p:sp>
      <p:pic>
        <p:nvPicPr>
          <p:cNvPr id="5" name="Picture 4" descr="Calendar on table">
            <a:extLst>
              <a:ext uri="{FF2B5EF4-FFF2-40B4-BE49-F238E27FC236}">
                <a16:creationId xmlns:a16="http://schemas.microsoft.com/office/drawing/2014/main" id="{BB53ED01-0388-6A0F-F255-8AE94A4351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475" y="1401871"/>
            <a:ext cx="6844016" cy="4561563"/>
          </a:xfrm>
          <a:prstGeom prst="rect">
            <a:avLst/>
          </a:prstGeom>
        </p:spPr>
      </p:pic>
      <p:sp>
        <p:nvSpPr>
          <p:cNvPr id="6" name="TextBox 5">
            <a:extLst>
              <a:ext uri="{FF2B5EF4-FFF2-40B4-BE49-F238E27FC236}">
                <a16:creationId xmlns:a16="http://schemas.microsoft.com/office/drawing/2014/main" id="{4C3E56BE-2CB7-B9F9-2CDD-D1C2E19BE07D}"/>
              </a:ext>
            </a:extLst>
          </p:cNvPr>
          <p:cNvSpPr txBox="1"/>
          <p:nvPr/>
        </p:nvSpPr>
        <p:spPr>
          <a:xfrm rot="188753">
            <a:off x="2094055" y="3939778"/>
            <a:ext cx="1040130" cy="369332"/>
          </a:xfrm>
          <a:prstGeom prst="rect">
            <a:avLst/>
          </a:prstGeom>
          <a:noFill/>
          <a:scene3d>
            <a:camera prst="perspectiveContrastingRightFacing"/>
            <a:lightRig rig="threePt" dir="t"/>
          </a:scene3d>
        </p:spPr>
        <p:txBody>
          <a:bodyPr wrap="square" rtlCol="0">
            <a:spAutoFit/>
          </a:bodyPr>
          <a:lstStyle/>
          <a:p>
            <a:r>
              <a:rPr lang="en-US" b="1" dirty="0"/>
              <a:t>DE call</a:t>
            </a:r>
          </a:p>
        </p:txBody>
      </p:sp>
    </p:spTree>
    <p:extLst>
      <p:ext uri="{BB962C8B-B14F-4D97-AF65-F5344CB8AC3E}">
        <p14:creationId xmlns:p14="http://schemas.microsoft.com/office/powerpoint/2010/main" val="3608782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D2ACB-055D-9D7E-30F9-4733CDAA240D}"/>
              </a:ext>
            </a:extLst>
          </p:cNvPr>
          <p:cNvSpPr>
            <a:spLocks noGrp="1"/>
          </p:cNvSpPr>
          <p:nvPr>
            <p:ph type="title"/>
          </p:nvPr>
        </p:nvSpPr>
        <p:spPr/>
        <p:txBody>
          <a:bodyPr/>
          <a:lstStyle/>
          <a:p>
            <a:r>
              <a:rPr lang="en-US" dirty="0"/>
              <a:t>DE Subcommittee Resources</a:t>
            </a:r>
          </a:p>
        </p:txBody>
      </p:sp>
      <p:pic>
        <p:nvPicPr>
          <p:cNvPr id="4" name="Picture 3" descr="Diagram&#10;&#10;Description automatically generated">
            <a:extLst>
              <a:ext uri="{FF2B5EF4-FFF2-40B4-BE49-F238E27FC236}">
                <a16:creationId xmlns:a16="http://schemas.microsoft.com/office/drawing/2014/main" id="{04710276-13FF-79FC-F7A2-B23E8D828A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1545" y="1382413"/>
            <a:ext cx="2154005" cy="2994246"/>
          </a:xfrm>
          <a:prstGeom prst="rect">
            <a:avLst/>
          </a:prstGeom>
          <a:ln>
            <a:noFill/>
          </a:ln>
          <a:effectLst>
            <a:outerShdw blurRad="292100" dist="139700" dir="2700000" algn="tl" rotWithShape="0">
              <a:srgbClr val="333333">
                <a:alpha val="65000"/>
              </a:srgbClr>
            </a:outerShdw>
          </a:effectLst>
        </p:spPr>
      </p:pic>
      <p:grpSp>
        <p:nvGrpSpPr>
          <p:cNvPr id="5" name="Group 4" descr="An example of an article published in the American Journal of Public Health.">
            <a:extLst>
              <a:ext uri="{FF2B5EF4-FFF2-40B4-BE49-F238E27FC236}">
                <a16:creationId xmlns:a16="http://schemas.microsoft.com/office/drawing/2014/main" id="{1D132CD8-6FFD-4D62-BF49-0EC87439F658}"/>
              </a:ext>
            </a:extLst>
          </p:cNvPr>
          <p:cNvGrpSpPr>
            <a:grpSpLocks noChangeAspect="1"/>
          </p:cNvGrpSpPr>
          <p:nvPr/>
        </p:nvGrpSpPr>
        <p:grpSpPr>
          <a:xfrm>
            <a:off x="6096000" y="4141966"/>
            <a:ext cx="5749445" cy="1705888"/>
            <a:chOff x="153503" y="4541260"/>
            <a:chExt cx="6647619" cy="1972380"/>
          </a:xfrm>
        </p:grpSpPr>
        <p:pic>
          <p:nvPicPr>
            <p:cNvPr id="6" name="Picture 5" descr="Referenced the Article The Role of Applied Epidemiology Methods in the Disaster Management Cycle.">
              <a:extLst>
                <a:ext uri="{FF2B5EF4-FFF2-40B4-BE49-F238E27FC236}">
                  <a16:creationId xmlns:a16="http://schemas.microsoft.com/office/drawing/2014/main" id="{2099EC86-836B-4F75-B019-2C2B2FDCACED}"/>
                </a:ext>
              </a:extLst>
            </p:cNvPr>
            <p:cNvPicPr>
              <a:picLocks noChangeAspect="1"/>
            </p:cNvPicPr>
            <p:nvPr/>
          </p:nvPicPr>
          <p:blipFill>
            <a:blip r:embed="rId4"/>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7" name="Picture 6" descr="Reference to American Journal of Public Health, November 2014, Vol 104 No 11">
              <a:extLst>
                <a:ext uri="{FF2B5EF4-FFF2-40B4-BE49-F238E27FC236}">
                  <a16:creationId xmlns:a16="http://schemas.microsoft.com/office/drawing/2014/main" id="{377A768E-33C3-44B1-9D0A-796CFDD7F671}"/>
                </a:ext>
              </a:extLst>
            </p:cNvPr>
            <p:cNvPicPr>
              <a:picLocks noChangeAspect="1"/>
            </p:cNvPicPr>
            <p:nvPr/>
          </p:nvPicPr>
          <p:blipFill>
            <a:blip r:embed="rId5"/>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pic>
        <p:nvPicPr>
          <p:cNvPr id="10" name="Picture 9" descr="Text&#10;&#10;Description automatically generated with medium confidence">
            <a:extLst>
              <a:ext uri="{FF2B5EF4-FFF2-40B4-BE49-F238E27FC236}">
                <a16:creationId xmlns:a16="http://schemas.microsoft.com/office/drawing/2014/main" id="{5BCDA580-F337-A8ED-A18D-6A4F20FA68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23650" y="1423197"/>
            <a:ext cx="3347150" cy="2585673"/>
          </a:xfrm>
          <a:prstGeom prst="rect">
            <a:avLst/>
          </a:prstGeom>
          <a:ln>
            <a:noFill/>
          </a:ln>
          <a:effectLst>
            <a:outerShdw blurRad="292100" dist="139700" dir="2700000" algn="tl" rotWithShape="0">
              <a:srgbClr val="333333">
                <a:alpha val="65000"/>
              </a:srgbClr>
            </a:outerShdw>
          </a:effectLst>
        </p:spPr>
      </p:pic>
      <p:pic>
        <p:nvPicPr>
          <p:cNvPr id="11" name="Picture 10" descr="The cover of DE resource guide: https://cdn.ymaws.com/www.cste.org/resource/resmgr/disasterepi/DE_Resource_Guide_Final_v3.pdf">
            <a:extLst>
              <a:ext uri="{FF2B5EF4-FFF2-40B4-BE49-F238E27FC236}">
                <a16:creationId xmlns:a16="http://schemas.microsoft.com/office/drawing/2014/main" id="{8D3D3125-2BDA-278A-6DD9-A1D08EBB87F9}"/>
              </a:ext>
            </a:extLst>
          </p:cNvPr>
          <p:cNvPicPr>
            <a:picLocks noChangeAspect="1"/>
          </p:cNvPicPr>
          <p:nvPr/>
        </p:nvPicPr>
        <p:blipFill rotWithShape="1">
          <a:blip r:embed="rId7"/>
          <a:srcRect t="857"/>
          <a:stretch/>
        </p:blipFill>
        <p:spPr>
          <a:xfrm>
            <a:off x="551884" y="1385250"/>
            <a:ext cx="2529783" cy="3100420"/>
          </a:xfrm>
          <a:prstGeom prst="rect">
            <a:avLst/>
          </a:prstGeom>
          <a:ln>
            <a:noFill/>
          </a:ln>
          <a:effectLst>
            <a:outerShdw blurRad="292100" dist="139700" dir="2700000" algn="tl" rotWithShape="0">
              <a:srgbClr val="333333">
                <a:alpha val="65000"/>
              </a:srgbClr>
            </a:outerShdw>
          </a:effectLst>
        </p:spPr>
      </p:pic>
      <p:pic>
        <p:nvPicPr>
          <p:cNvPr id="12" name="Picture 11" descr="The cover of CDC DE primer: https://www.cdc.gov/nceh/hsb/disaster/Disaster_Surveillance_508.pdf&#10;">
            <a:extLst>
              <a:ext uri="{FF2B5EF4-FFF2-40B4-BE49-F238E27FC236}">
                <a16:creationId xmlns:a16="http://schemas.microsoft.com/office/drawing/2014/main" id="{D00EE1FB-4FE6-E7B7-8565-61031E7B6DE4}"/>
              </a:ext>
            </a:extLst>
          </p:cNvPr>
          <p:cNvPicPr>
            <a:picLocks noChangeAspect="1"/>
          </p:cNvPicPr>
          <p:nvPr/>
        </p:nvPicPr>
        <p:blipFill>
          <a:blip r:embed="rId8"/>
          <a:stretch>
            <a:fillRect/>
          </a:stretch>
        </p:blipFill>
        <p:spPr>
          <a:xfrm>
            <a:off x="2773057" y="2935460"/>
            <a:ext cx="2301863" cy="30126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9305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78BE49-97B7-A09C-51F2-1E7E3CC06676}"/>
              </a:ext>
            </a:extLst>
          </p:cNvPr>
          <p:cNvSpPr>
            <a:spLocks noGrp="1"/>
          </p:cNvSpPr>
          <p:nvPr>
            <p:ph type="body" sz="quarter" idx="10"/>
          </p:nvPr>
        </p:nvSpPr>
        <p:spPr/>
        <p:txBody>
          <a:bodyPr/>
          <a:lstStyle/>
          <a:p>
            <a:r>
              <a:rPr lang="en-US" dirty="0"/>
              <a:t>What Is This Session About?</a:t>
            </a:r>
          </a:p>
        </p:txBody>
      </p:sp>
      <p:pic>
        <p:nvPicPr>
          <p:cNvPr id="6" name="Picture 5" descr="Person with idea concept">
            <a:extLst>
              <a:ext uri="{FF2B5EF4-FFF2-40B4-BE49-F238E27FC236}">
                <a16:creationId xmlns:a16="http://schemas.microsoft.com/office/drawing/2014/main" id="{FDBAF705-51B6-05BE-FA90-BD80A3196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9721" y="3726180"/>
            <a:ext cx="3905250" cy="2603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13783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00FB-6DAA-0967-6786-91ECF95CE1DD}"/>
              </a:ext>
            </a:extLst>
          </p:cNvPr>
          <p:cNvSpPr>
            <a:spLocks noGrp="1"/>
          </p:cNvSpPr>
          <p:nvPr>
            <p:ph type="title"/>
          </p:nvPr>
        </p:nvSpPr>
        <p:spPr/>
        <p:txBody>
          <a:bodyPr/>
          <a:lstStyle/>
          <a:p>
            <a:r>
              <a:rPr lang="en-US"/>
              <a:t>Presentation Objectives</a:t>
            </a:r>
          </a:p>
        </p:txBody>
      </p:sp>
      <p:pic>
        <p:nvPicPr>
          <p:cNvPr id="8" name="Picture 7" descr="Diagram, text&#10;&#10;Description automatically generated">
            <a:extLst>
              <a:ext uri="{FF2B5EF4-FFF2-40B4-BE49-F238E27FC236}">
                <a16:creationId xmlns:a16="http://schemas.microsoft.com/office/drawing/2014/main" id="{A9A9D4EC-930B-2D40-62CD-1B5AB9A25E9D}"/>
              </a:ext>
            </a:extLst>
          </p:cNvPr>
          <p:cNvPicPr>
            <a:picLocks noChangeAspect="1"/>
          </p:cNvPicPr>
          <p:nvPr/>
        </p:nvPicPr>
        <p:blipFill rotWithShape="1">
          <a:blip r:embed="rId3"/>
          <a:srcRect t="15167" b="14834"/>
          <a:stretch/>
        </p:blipFill>
        <p:spPr>
          <a:xfrm>
            <a:off x="2493835" y="1280872"/>
            <a:ext cx="7204329" cy="50430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1806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86384-196D-43F9-B8FF-13A395AD7303}"/>
              </a:ext>
            </a:extLst>
          </p:cNvPr>
          <p:cNvSpPr>
            <a:spLocks noGrp="1"/>
          </p:cNvSpPr>
          <p:nvPr>
            <p:ph type="title"/>
          </p:nvPr>
        </p:nvSpPr>
        <p:spPr/>
        <p:txBody>
          <a:bodyPr>
            <a:normAutofit/>
          </a:bodyPr>
          <a:lstStyle/>
          <a:p>
            <a:r>
              <a:rPr lang="en-US" dirty="0"/>
              <a:t>Poll 1</a:t>
            </a:r>
          </a:p>
        </p:txBody>
      </p:sp>
      <p:sp>
        <p:nvSpPr>
          <p:cNvPr id="3" name="Content Placeholder 2">
            <a:extLst>
              <a:ext uri="{FF2B5EF4-FFF2-40B4-BE49-F238E27FC236}">
                <a16:creationId xmlns:a16="http://schemas.microsoft.com/office/drawing/2014/main" id="{478574B3-4CB6-453C-9F6E-2712AC7A2DBB}"/>
              </a:ext>
            </a:extLst>
          </p:cNvPr>
          <p:cNvSpPr>
            <a:spLocks noGrp="1"/>
          </p:cNvSpPr>
          <p:nvPr>
            <p:ph idx="1"/>
          </p:nvPr>
        </p:nvSpPr>
        <p:spPr/>
        <p:txBody>
          <a:bodyPr/>
          <a:lstStyle/>
          <a:p>
            <a:r>
              <a:rPr lang="en-US" dirty="0"/>
              <a:t>What data or information have you been asked for?</a:t>
            </a:r>
          </a:p>
        </p:txBody>
      </p:sp>
    </p:spTree>
    <p:extLst>
      <p:ext uri="{BB962C8B-B14F-4D97-AF65-F5344CB8AC3E}">
        <p14:creationId xmlns:p14="http://schemas.microsoft.com/office/powerpoint/2010/main" val="2923773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DFFD-F126-5BB0-C396-A7C97F1EB35F}"/>
              </a:ext>
            </a:extLst>
          </p:cNvPr>
          <p:cNvSpPr>
            <a:spLocks noGrp="1"/>
          </p:cNvSpPr>
          <p:nvPr>
            <p:ph type="title"/>
          </p:nvPr>
        </p:nvSpPr>
        <p:spPr/>
        <p:txBody>
          <a:bodyPr/>
          <a:lstStyle/>
          <a:p>
            <a:r>
              <a:rPr lang="en-US" dirty="0"/>
              <a:t>Session Outline</a:t>
            </a:r>
          </a:p>
        </p:txBody>
      </p:sp>
      <p:sp>
        <p:nvSpPr>
          <p:cNvPr id="3" name="Content Placeholder 2">
            <a:extLst>
              <a:ext uri="{FF2B5EF4-FFF2-40B4-BE49-F238E27FC236}">
                <a16:creationId xmlns:a16="http://schemas.microsoft.com/office/drawing/2014/main" id="{9F152A33-32BD-6DE6-EBF4-B444AF062902}"/>
              </a:ext>
            </a:extLst>
          </p:cNvPr>
          <p:cNvSpPr>
            <a:spLocks noGrp="1"/>
          </p:cNvSpPr>
          <p:nvPr>
            <p:ph idx="1"/>
          </p:nvPr>
        </p:nvSpPr>
        <p:spPr/>
        <p:txBody>
          <a:bodyPr>
            <a:normAutofit/>
          </a:bodyPr>
          <a:lstStyle/>
          <a:p>
            <a:r>
              <a:rPr lang="en-US" dirty="0"/>
              <a:t>Define Disaster Epidemiology (DE)</a:t>
            </a:r>
          </a:p>
          <a:p>
            <a:r>
              <a:rPr lang="en-US" dirty="0"/>
              <a:t>Discuss who is a disaster epidemiologist</a:t>
            </a:r>
          </a:p>
          <a:p>
            <a:r>
              <a:rPr lang="en-US" dirty="0"/>
              <a:t>Explain DE role in the Emergency Management Cycle</a:t>
            </a:r>
          </a:p>
          <a:p>
            <a:r>
              <a:rPr lang="en-US" dirty="0"/>
              <a:t>Share case studies of DE methods</a:t>
            </a:r>
          </a:p>
          <a:p>
            <a:r>
              <a:rPr lang="en-US" dirty="0"/>
              <a:t>Pull it all together</a:t>
            </a:r>
          </a:p>
          <a:p>
            <a:r>
              <a:rPr lang="en-US" dirty="0"/>
              <a:t>Discussion</a:t>
            </a:r>
          </a:p>
          <a:p>
            <a:pPr lvl="1"/>
            <a:r>
              <a:rPr lang="en-US" dirty="0"/>
              <a:t>How to get more involved in the DE subcommittee!</a:t>
            </a:r>
          </a:p>
          <a:p>
            <a:pPr lvl="1"/>
            <a:r>
              <a:rPr lang="en-US" dirty="0"/>
              <a:t>Share disaster epidemiology resources and training</a:t>
            </a:r>
          </a:p>
          <a:p>
            <a:endParaRPr lang="en-US" dirty="0"/>
          </a:p>
          <a:p>
            <a:pPr marL="0" indent="0">
              <a:buNone/>
            </a:pPr>
            <a:endParaRPr lang="en-US" dirty="0"/>
          </a:p>
        </p:txBody>
      </p:sp>
    </p:spTree>
    <p:extLst>
      <p:ext uri="{BB962C8B-B14F-4D97-AF65-F5344CB8AC3E}">
        <p14:creationId xmlns:p14="http://schemas.microsoft.com/office/powerpoint/2010/main" val="3779838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4301C62-212F-4D6B-846F-E738CEF30A22}"/>
              </a:ext>
            </a:extLst>
          </p:cNvPr>
          <p:cNvSpPr>
            <a:spLocks noGrp="1"/>
          </p:cNvSpPr>
          <p:nvPr>
            <p:ph type="body" sz="quarter" idx="10"/>
          </p:nvPr>
        </p:nvSpPr>
        <p:spPr/>
        <p:txBody>
          <a:bodyPr/>
          <a:lstStyle/>
          <a:p>
            <a:r>
              <a:rPr lang="en-US" dirty="0"/>
              <a:t>Disaster Epidemiology: the Basics</a:t>
            </a:r>
          </a:p>
        </p:txBody>
      </p:sp>
      <p:pic>
        <p:nvPicPr>
          <p:cNvPr id="8" name="Picture 7" descr="A person wearing headphones and sitting at a desk with multiple monitors&#10;&#10;Description automatically generated with low confidence">
            <a:extLst>
              <a:ext uri="{FF2B5EF4-FFF2-40B4-BE49-F238E27FC236}">
                <a16:creationId xmlns:a16="http://schemas.microsoft.com/office/drawing/2014/main" id="{2A51206F-0F00-D8F4-BE73-39C081734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4480" y="3704590"/>
            <a:ext cx="4164330" cy="27762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1514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A4B4-D332-4827-9F30-632639B3FAD6}"/>
              </a:ext>
            </a:extLst>
          </p:cNvPr>
          <p:cNvSpPr>
            <a:spLocks noGrp="1"/>
          </p:cNvSpPr>
          <p:nvPr>
            <p:ph type="title"/>
          </p:nvPr>
        </p:nvSpPr>
        <p:spPr/>
        <p:txBody>
          <a:bodyPr/>
          <a:lstStyle/>
          <a:p>
            <a:r>
              <a:rPr lang="en-US" noProof="0"/>
              <a:t>What is Epidemiology?</a:t>
            </a:r>
            <a:endParaRPr lang="en-US"/>
          </a:p>
        </p:txBody>
      </p:sp>
      <p:pic>
        <p:nvPicPr>
          <p:cNvPr id="4" name="Content Placeholder 3">
            <a:extLst>
              <a:ext uri="{FF2B5EF4-FFF2-40B4-BE49-F238E27FC236}">
                <a16:creationId xmlns:a16="http://schemas.microsoft.com/office/drawing/2014/main" id="{7BDF7BC2-46FD-433F-B180-5920BEE9D7FC}"/>
              </a:ext>
            </a:extLst>
          </p:cNvPr>
          <p:cNvPicPr>
            <a:picLocks noGrp="1" noChangeAspect="1"/>
          </p:cNvPicPr>
          <p:nvPr>
            <p:ph idx="1"/>
          </p:nvPr>
        </p:nvPicPr>
        <p:blipFill>
          <a:blip r:embed="rId3"/>
          <a:stretch>
            <a:fillRect/>
          </a:stretch>
        </p:blipFill>
        <p:spPr>
          <a:xfrm>
            <a:off x="2364515" y="1048017"/>
            <a:ext cx="7462969" cy="5500460"/>
          </a:xfrm>
        </p:spPr>
      </p:pic>
    </p:spTree>
    <p:extLst>
      <p:ext uri="{BB962C8B-B14F-4D97-AF65-F5344CB8AC3E}">
        <p14:creationId xmlns:p14="http://schemas.microsoft.com/office/powerpoint/2010/main" val="2197055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1B97-1000-54C2-4287-2C332AE93335}"/>
              </a:ext>
            </a:extLst>
          </p:cNvPr>
          <p:cNvSpPr>
            <a:spLocks noGrp="1"/>
          </p:cNvSpPr>
          <p:nvPr>
            <p:ph type="title"/>
          </p:nvPr>
        </p:nvSpPr>
        <p:spPr/>
        <p:txBody>
          <a:bodyPr/>
          <a:lstStyle/>
          <a:p>
            <a:r>
              <a:rPr lang="en-US"/>
              <a:t>What is Disaster Epidemiology?</a:t>
            </a:r>
          </a:p>
        </p:txBody>
      </p:sp>
      <p:pic>
        <p:nvPicPr>
          <p:cNvPr id="4" name="Picture 3">
            <a:extLst>
              <a:ext uri="{FF2B5EF4-FFF2-40B4-BE49-F238E27FC236}">
                <a16:creationId xmlns:a16="http://schemas.microsoft.com/office/drawing/2014/main" id="{E318A06D-384A-51D2-BF25-E235BECB1089}"/>
              </a:ext>
            </a:extLst>
          </p:cNvPr>
          <p:cNvPicPr>
            <a:picLocks noChangeAspect="1"/>
          </p:cNvPicPr>
          <p:nvPr/>
        </p:nvPicPr>
        <p:blipFill rotWithShape="1">
          <a:blip r:embed="rId3"/>
          <a:srcRect l="3802" r="12113"/>
          <a:stretch/>
        </p:blipFill>
        <p:spPr>
          <a:xfrm>
            <a:off x="1399105" y="1474470"/>
            <a:ext cx="3038691" cy="205740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472CC140-2D46-5D50-DAF0-A97CB56DA366}"/>
              </a:ext>
            </a:extLst>
          </p:cNvPr>
          <p:cNvPicPr>
            <a:picLocks noChangeAspect="1"/>
          </p:cNvPicPr>
          <p:nvPr/>
        </p:nvPicPr>
        <p:blipFill>
          <a:blip r:embed="rId4"/>
          <a:stretch>
            <a:fillRect/>
          </a:stretch>
        </p:blipFill>
        <p:spPr>
          <a:xfrm>
            <a:off x="1386868" y="3655082"/>
            <a:ext cx="3050929" cy="205740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A62B7F0-65F0-747A-4CC0-E08FD31F7139}"/>
              </a:ext>
            </a:extLst>
          </p:cNvPr>
          <p:cNvPicPr>
            <a:picLocks noChangeAspect="1"/>
          </p:cNvPicPr>
          <p:nvPr/>
        </p:nvPicPr>
        <p:blipFill>
          <a:blip r:embed="rId5"/>
          <a:stretch>
            <a:fillRect/>
          </a:stretch>
        </p:blipFill>
        <p:spPr>
          <a:xfrm>
            <a:off x="8032407" y="3655082"/>
            <a:ext cx="3063068" cy="205740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B8BC357E-E7B1-2E63-F9EA-D1FB2598A945}"/>
              </a:ext>
            </a:extLst>
          </p:cNvPr>
          <p:cNvPicPr>
            <a:picLocks noChangeAspect="1"/>
          </p:cNvPicPr>
          <p:nvPr/>
        </p:nvPicPr>
        <p:blipFill rotWithShape="1">
          <a:blip r:embed="rId6"/>
          <a:srcRect r="4326"/>
          <a:stretch/>
        </p:blipFill>
        <p:spPr>
          <a:xfrm>
            <a:off x="8032407" y="1474470"/>
            <a:ext cx="3038691" cy="2057400"/>
          </a:xfrm>
          <a:prstGeom prst="rect">
            <a:avLst/>
          </a:prstGeom>
          <a:ln>
            <a:solidFill>
              <a:schemeClr val="bg1"/>
            </a:solid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650264CC-E2BB-8097-9D58-1C99F9D96BD3}"/>
              </a:ext>
            </a:extLst>
          </p:cNvPr>
          <p:cNvPicPr>
            <a:picLocks noChangeAspect="1"/>
          </p:cNvPicPr>
          <p:nvPr/>
        </p:nvPicPr>
        <p:blipFill>
          <a:blip r:embed="rId7"/>
          <a:stretch>
            <a:fillRect/>
          </a:stretch>
        </p:blipFill>
        <p:spPr>
          <a:xfrm>
            <a:off x="4747773" y="2465177"/>
            <a:ext cx="2974656" cy="2057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95340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F5507-97AE-455B-985B-90EB1A675FF3}"/>
              </a:ext>
            </a:extLst>
          </p:cNvPr>
          <p:cNvSpPr>
            <a:spLocks noGrp="1"/>
          </p:cNvSpPr>
          <p:nvPr>
            <p:ph type="title"/>
          </p:nvPr>
        </p:nvSpPr>
        <p:spPr/>
        <p:txBody>
          <a:bodyPr>
            <a:normAutofit/>
          </a:bodyPr>
          <a:lstStyle/>
          <a:p>
            <a:r>
              <a:rPr lang="en-US" dirty="0"/>
              <a:t>Poll 2</a:t>
            </a:r>
          </a:p>
        </p:txBody>
      </p:sp>
      <p:sp>
        <p:nvSpPr>
          <p:cNvPr id="3" name="Content Placeholder 2">
            <a:extLst>
              <a:ext uri="{FF2B5EF4-FFF2-40B4-BE49-F238E27FC236}">
                <a16:creationId xmlns:a16="http://schemas.microsoft.com/office/drawing/2014/main" id="{B2B53622-33E9-4A6B-BAD1-B9AEF033F8DB}"/>
              </a:ext>
            </a:extLst>
          </p:cNvPr>
          <p:cNvSpPr>
            <a:spLocks noGrp="1"/>
          </p:cNvSpPr>
          <p:nvPr>
            <p:ph idx="1"/>
          </p:nvPr>
        </p:nvSpPr>
        <p:spPr/>
        <p:txBody>
          <a:bodyPr/>
          <a:lstStyle/>
          <a:p>
            <a:r>
              <a:rPr lang="en-US" dirty="0"/>
              <a:t>What do you see as your role in emergencies?</a:t>
            </a:r>
          </a:p>
        </p:txBody>
      </p:sp>
    </p:spTree>
    <p:extLst>
      <p:ext uri="{BB962C8B-B14F-4D97-AF65-F5344CB8AC3E}">
        <p14:creationId xmlns:p14="http://schemas.microsoft.com/office/powerpoint/2010/main" val="9257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DE6C-5869-420D-88BB-09CA6D48E430}"/>
              </a:ext>
            </a:extLst>
          </p:cNvPr>
          <p:cNvSpPr>
            <a:spLocks noGrp="1"/>
          </p:cNvSpPr>
          <p:nvPr>
            <p:ph type="title"/>
          </p:nvPr>
        </p:nvSpPr>
        <p:spPr/>
        <p:txBody>
          <a:bodyPr>
            <a:normAutofit fontScale="90000"/>
          </a:bodyPr>
          <a:lstStyle/>
          <a:p>
            <a:r>
              <a:rPr lang="en-US"/>
              <a:t>Disaster Epidemiology is Multi-disciplinary</a:t>
            </a:r>
          </a:p>
        </p:txBody>
      </p:sp>
      <p:pic>
        <p:nvPicPr>
          <p:cNvPr id="4" name="Picture 3">
            <a:extLst>
              <a:ext uri="{FF2B5EF4-FFF2-40B4-BE49-F238E27FC236}">
                <a16:creationId xmlns:a16="http://schemas.microsoft.com/office/drawing/2014/main" id="{D78E3A73-C5F2-0B30-D42F-B30E0F2F5C2F}"/>
              </a:ext>
            </a:extLst>
          </p:cNvPr>
          <p:cNvPicPr>
            <a:picLocks noChangeAspect="1"/>
          </p:cNvPicPr>
          <p:nvPr/>
        </p:nvPicPr>
        <p:blipFill>
          <a:blip r:embed="rId3"/>
          <a:stretch>
            <a:fillRect/>
          </a:stretch>
        </p:blipFill>
        <p:spPr>
          <a:xfrm>
            <a:off x="1421962" y="1148256"/>
            <a:ext cx="9348075" cy="5064408"/>
          </a:xfrm>
          <a:prstGeom prst="rect">
            <a:avLst/>
          </a:prstGeom>
        </p:spPr>
      </p:pic>
    </p:spTree>
    <p:extLst>
      <p:ext uri="{BB962C8B-B14F-4D97-AF65-F5344CB8AC3E}">
        <p14:creationId xmlns:p14="http://schemas.microsoft.com/office/powerpoint/2010/main" val="321158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6D26-27E3-4094-AF6D-3BA8E494C589}"/>
              </a:ext>
            </a:extLst>
          </p:cNvPr>
          <p:cNvSpPr>
            <a:spLocks noGrp="1"/>
          </p:cNvSpPr>
          <p:nvPr>
            <p:ph type="title"/>
          </p:nvPr>
        </p:nvSpPr>
        <p:spPr/>
        <p:txBody>
          <a:bodyPr/>
          <a:lstStyle/>
          <a:p>
            <a:r>
              <a:rPr lang="en-US" dirty="0"/>
              <a:t>What Does Disaster Epidemiology Do?</a:t>
            </a:r>
          </a:p>
        </p:txBody>
      </p:sp>
      <p:sp>
        <p:nvSpPr>
          <p:cNvPr id="3" name="Content Placeholder 2">
            <a:extLst>
              <a:ext uri="{FF2B5EF4-FFF2-40B4-BE49-F238E27FC236}">
                <a16:creationId xmlns:a16="http://schemas.microsoft.com/office/drawing/2014/main" id="{EEFC3E2E-CCB4-439A-897F-9FCB407D320E}"/>
              </a:ext>
            </a:extLst>
          </p:cNvPr>
          <p:cNvSpPr>
            <a:spLocks noGrp="1"/>
          </p:cNvSpPr>
          <p:nvPr>
            <p:ph idx="1"/>
          </p:nvPr>
        </p:nvSpPr>
        <p:spPr>
          <a:xfrm>
            <a:off x="283779" y="1547310"/>
            <a:ext cx="5682681" cy="4270686"/>
          </a:xfrm>
        </p:spPr>
        <p:txBody>
          <a:bodyPr/>
          <a:lstStyle/>
          <a:p>
            <a:r>
              <a:rPr lang="en-US" altLang="en-US" dirty="0"/>
              <a:t>Provides reliable &amp; actionable data</a:t>
            </a:r>
          </a:p>
          <a:p>
            <a:r>
              <a:rPr lang="en-US" dirty="0"/>
              <a:t>Provides situational awareness</a:t>
            </a:r>
          </a:p>
          <a:p>
            <a:r>
              <a:rPr lang="en-US" dirty="0"/>
              <a:t>Assesses disaster impacts</a:t>
            </a:r>
          </a:p>
          <a:p>
            <a:r>
              <a:rPr lang="en-US" dirty="0"/>
              <a:t>Informs future preparedness and response</a:t>
            </a:r>
          </a:p>
          <a:p>
            <a:endParaRPr lang="en-US" dirty="0"/>
          </a:p>
        </p:txBody>
      </p:sp>
      <p:pic>
        <p:nvPicPr>
          <p:cNvPr id="7" name="Picture 6" descr="A person typing on a computer&#10;&#10;Description automatically generated with low confidence">
            <a:extLst>
              <a:ext uri="{FF2B5EF4-FFF2-40B4-BE49-F238E27FC236}">
                <a16:creationId xmlns:a16="http://schemas.microsoft.com/office/drawing/2014/main" id="{543A3708-5EE1-77DA-AEE0-B01F83D05A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1036" y="1712567"/>
            <a:ext cx="5397185" cy="35981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24667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8674-0E42-4CFD-8F81-4B3014209A97}"/>
              </a:ext>
            </a:extLst>
          </p:cNvPr>
          <p:cNvSpPr>
            <a:spLocks noGrp="1"/>
          </p:cNvSpPr>
          <p:nvPr>
            <p:ph type="title"/>
          </p:nvPr>
        </p:nvSpPr>
        <p:spPr>
          <a:xfrm>
            <a:off x="180910" y="357095"/>
            <a:ext cx="9546020" cy="782621"/>
          </a:xfrm>
        </p:spPr>
        <p:txBody>
          <a:bodyPr/>
          <a:lstStyle/>
          <a:p>
            <a:r>
              <a:rPr lang="en-US" sz="3500" dirty="0"/>
              <a:t>Disaster Epidemiology: an All-Hazard Approach</a:t>
            </a:r>
          </a:p>
        </p:txBody>
      </p:sp>
      <p:pic>
        <p:nvPicPr>
          <p:cNvPr id="4" name="Picture 3" descr="Cracked highway with someone stuck">
            <a:extLst>
              <a:ext uri="{FF2B5EF4-FFF2-40B4-BE49-F238E27FC236}">
                <a16:creationId xmlns:a16="http://schemas.microsoft.com/office/drawing/2014/main" id="{A9D2D051-3061-401A-9952-5B81DF9AABCF}"/>
              </a:ext>
            </a:extLst>
          </p:cNvPr>
          <p:cNvPicPr>
            <a:picLocks noChangeAspect="1"/>
          </p:cNvPicPr>
          <p:nvPr/>
        </p:nvPicPr>
        <p:blipFill rotWithShape="1">
          <a:blip r:embed="rId3"/>
          <a:srcRect r="2511" b="2650"/>
          <a:stretch/>
        </p:blipFill>
        <p:spPr>
          <a:xfrm>
            <a:off x="1891442" y="1128255"/>
            <a:ext cx="4204558" cy="2952255"/>
          </a:xfrm>
          <a:prstGeom prst="rect">
            <a:avLst/>
          </a:prstGeom>
        </p:spPr>
      </p:pic>
      <p:pic>
        <p:nvPicPr>
          <p:cNvPr id="5" name="Picture 4" descr="picture of outbreak">
            <a:extLst>
              <a:ext uri="{FF2B5EF4-FFF2-40B4-BE49-F238E27FC236}">
                <a16:creationId xmlns:a16="http://schemas.microsoft.com/office/drawing/2014/main" id="{4EF7C7EA-1409-431B-87D9-92DFFAD29627}"/>
              </a:ext>
            </a:extLst>
          </p:cNvPr>
          <p:cNvPicPr>
            <a:picLocks noChangeAspect="1"/>
          </p:cNvPicPr>
          <p:nvPr/>
        </p:nvPicPr>
        <p:blipFill>
          <a:blip r:embed="rId4"/>
          <a:stretch>
            <a:fillRect/>
          </a:stretch>
        </p:blipFill>
        <p:spPr>
          <a:xfrm>
            <a:off x="6096000" y="1059706"/>
            <a:ext cx="4102140" cy="3159982"/>
          </a:xfrm>
          <a:prstGeom prst="rect">
            <a:avLst/>
          </a:prstGeom>
        </p:spPr>
      </p:pic>
      <p:pic>
        <p:nvPicPr>
          <p:cNvPr id="6" name="Picture 5" descr="picture of damaged buildings">
            <a:extLst>
              <a:ext uri="{FF2B5EF4-FFF2-40B4-BE49-F238E27FC236}">
                <a16:creationId xmlns:a16="http://schemas.microsoft.com/office/drawing/2014/main" id="{2143D462-AB46-4FAD-985C-3CEB69ADA15A}"/>
              </a:ext>
            </a:extLst>
          </p:cNvPr>
          <p:cNvPicPr>
            <a:picLocks noChangeAspect="1"/>
          </p:cNvPicPr>
          <p:nvPr/>
        </p:nvPicPr>
        <p:blipFill>
          <a:blip r:embed="rId5"/>
          <a:stretch>
            <a:fillRect/>
          </a:stretch>
        </p:blipFill>
        <p:spPr>
          <a:xfrm>
            <a:off x="1902872" y="3593717"/>
            <a:ext cx="4285255" cy="3047113"/>
          </a:xfrm>
          <a:prstGeom prst="rect">
            <a:avLst/>
          </a:prstGeom>
        </p:spPr>
      </p:pic>
      <p:pic>
        <p:nvPicPr>
          <p:cNvPr id="7" name="Picture 6" descr="picture of damaged propeties">
            <a:extLst>
              <a:ext uri="{FF2B5EF4-FFF2-40B4-BE49-F238E27FC236}">
                <a16:creationId xmlns:a16="http://schemas.microsoft.com/office/drawing/2014/main" id="{4984254B-C535-44D9-AE4F-F394C88B5131}"/>
              </a:ext>
            </a:extLst>
          </p:cNvPr>
          <p:cNvPicPr>
            <a:picLocks noChangeAspect="1"/>
          </p:cNvPicPr>
          <p:nvPr/>
        </p:nvPicPr>
        <p:blipFill>
          <a:blip r:embed="rId6"/>
          <a:stretch>
            <a:fillRect/>
          </a:stretch>
        </p:blipFill>
        <p:spPr>
          <a:xfrm>
            <a:off x="6096000" y="3613490"/>
            <a:ext cx="4120219" cy="3012462"/>
          </a:xfrm>
          <a:prstGeom prst="rect">
            <a:avLst/>
          </a:prstGeom>
        </p:spPr>
      </p:pic>
    </p:spTree>
    <p:extLst>
      <p:ext uri="{BB962C8B-B14F-4D97-AF65-F5344CB8AC3E}">
        <p14:creationId xmlns:p14="http://schemas.microsoft.com/office/powerpoint/2010/main" val="1926932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198AF4-50AE-4FB3-A783-62CD6070B0D6}"/>
              </a:ext>
            </a:extLst>
          </p:cNvPr>
          <p:cNvSpPr>
            <a:spLocks noGrp="1"/>
          </p:cNvSpPr>
          <p:nvPr>
            <p:ph type="body" sz="quarter" idx="10"/>
          </p:nvPr>
        </p:nvSpPr>
        <p:spPr/>
        <p:txBody>
          <a:bodyPr>
            <a:normAutofit fontScale="92500" lnSpcReduction="10000"/>
          </a:bodyPr>
          <a:lstStyle/>
          <a:p>
            <a:r>
              <a:rPr lang="en-US" dirty="0"/>
              <a:t>Disaster Epidemiology and the Emergency Management Cycle</a:t>
            </a:r>
          </a:p>
        </p:txBody>
      </p:sp>
      <p:pic>
        <p:nvPicPr>
          <p:cNvPr id="2" name="Picture 1">
            <a:extLst>
              <a:ext uri="{FF2B5EF4-FFF2-40B4-BE49-F238E27FC236}">
                <a16:creationId xmlns:a16="http://schemas.microsoft.com/office/drawing/2014/main" id="{5CF48F69-7C17-304D-37AA-8CDA88C157AD}"/>
              </a:ext>
            </a:extLst>
          </p:cNvPr>
          <p:cNvPicPr>
            <a:picLocks noChangeAspect="1"/>
          </p:cNvPicPr>
          <p:nvPr/>
        </p:nvPicPr>
        <p:blipFill>
          <a:blip r:embed="rId3"/>
          <a:stretch>
            <a:fillRect/>
          </a:stretch>
        </p:blipFill>
        <p:spPr>
          <a:xfrm>
            <a:off x="1405890" y="3500617"/>
            <a:ext cx="3150354" cy="3167273"/>
          </a:xfrm>
          <a:prstGeom prst="rect">
            <a:avLst/>
          </a:prstGeom>
        </p:spPr>
      </p:pic>
    </p:spTree>
    <p:extLst>
      <p:ext uri="{BB962C8B-B14F-4D97-AF65-F5344CB8AC3E}">
        <p14:creationId xmlns:p14="http://schemas.microsoft.com/office/powerpoint/2010/main" val="3670444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AFFD-495E-4241-B707-86DAF4D394C6}"/>
              </a:ext>
            </a:extLst>
          </p:cNvPr>
          <p:cNvSpPr>
            <a:spLocks noGrp="1"/>
          </p:cNvSpPr>
          <p:nvPr>
            <p:ph type="title"/>
          </p:nvPr>
        </p:nvSpPr>
        <p:spPr/>
        <p:txBody>
          <a:bodyPr/>
          <a:lstStyle/>
          <a:p>
            <a:r>
              <a:rPr lang="en-US" dirty="0"/>
              <a:t>DE Conceptual Framework</a:t>
            </a:r>
          </a:p>
        </p:txBody>
      </p:sp>
      <p:pic>
        <p:nvPicPr>
          <p:cNvPr id="4" name="Picture 3" descr="Chart, sunburst chart&#10;&#10;Description automatically generated">
            <a:extLst>
              <a:ext uri="{FF2B5EF4-FFF2-40B4-BE49-F238E27FC236}">
                <a16:creationId xmlns:a16="http://schemas.microsoft.com/office/drawing/2014/main" id="{6DB895EC-CA13-72E7-B5C9-61C082F30B33}"/>
              </a:ext>
            </a:extLst>
          </p:cNvPr>
          <p:cNvPicPr>
            <a:picLocks noChangeAspect="1"/>
          </p:cNvPicPr>
          <p:nvPr/>
        </p:nvPicPr>
        <p:blipFill>
          <a:blip r:embed="rId3"/>
          <a:stretch>
            <a:fillRect/>
          </a:stretch>
        </p:blipFill>
        <p:spPr>
          <a:xfrm>
            <a:off x="3443249" y="1296046"/>
            <a:ext cx="5305501" cy="4958393"/>
          </a:xfrm>
          <a:prstGeom prst="rect">
            <a:avLst/>
          </a:prstGeom>
        </p:spPr>
      </p:pic>
    </p:spTree>
    <p:extLst>
      <p:ext uri="{BB962C8B-B14F-4D97-AF65-F5344CB8AC3E}">
        <p14:creationId xmlns:p14="http://schemas.microsoft.com/office/powerpoint/2010/main" val="1788925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p:txBody>
          <a:bodyPr/>
          <a:lstStyle/>
          <a:p>
            <a:r>
              <a:rPr lang="en-US"/>
              <a:t>Disaster Epidemiology Activities</a:t>
            </a:r>
          </a:p>
        </p:txBody>
      </p:sp>
      <p:graphicFrame>
        <p:nvGraphicFramePr>
          <p:cNvPr id="4" name="Diagram 3">
            <a:extLst>
              <a:ext uri="{FF2B5EF4-FFF2-40B4-BE49-F238E27FC236}">
                <a16:creationId xmlns:a16="http://schemas.microsoft.com/office/drawing/2014/main" id="{79F036A3-6C7A-40E2-A637-5608A8E599B9}"/>
              </a:ext>
            </a:extLst>
          </p:cNvPr>
          <p:cNvGraphicFramePr/>
          <p:nvPr>
            <p:extLst>
              <p:ext uri="{D42A27DB-BD31-4B8C-83A1-F6EECF244321}">
                <p14:modId xmlns:p14="http://schemas.microsoft.com/office/powerpoint/2010/main" val="1240813759"/>
              </p:ext>
            </p:extLst>
          </p:nvPr>
        </p:nvGraphicFramePr>
        <p:xfrm>
          <a:off x="3074446" y="1892169"/>
          <a:ext cx="6043108" cy="43244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2">
            <a:extLst>
              <a:ext uri="{FF2B5EF4-FFF2-40B4-BE49-F238E27FC236}">
                <a16:creationId xmlns:a16="http://schemas.microsoft.com/office/drawing/2014/main" id="{D1A64E90-616B-6CBA-EC8D-05DFB7C4B37C}"/>
              </a:ext>
            </a:extLst>
          </p:cNvPr>
          <p:cNvSpPr txBox="1">
            <a:spLocks/>
          </p:cNvSpPr>
          <p:nvPr/>
        </p:nvSpPr>
        <p:spPr>
          <a:xfrm>
            <a:off x="8037708" y="1557156"/>
            <a:ext cx="3845682" cy="1300715"/>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ts val="3000"/>
              </a:lnSpc>
              <a:spcBef>
                <a:spcPts val="0"/>
              </a:spcBef>
              <a:buFont typeface="Arial" panose="020B0604020202020204" pitchFamily="34" charset="0"/>
              <a:buNone/>
            </a:pPr>
            <a:r>
              <a:rPr lang="en-US" sz="2400" b="1" dirty="0">
                <a:solidFill>
                  <a:srgbClr val="008000"/>
                </a:solidFill>
                <a:latin typeface="Arial" panose="020B0604020202020204" pitchFamily="34" charset="0"/>
                <a:cs typeface="Arial" panose="020B0604020202020204" pitchFamily="34" charset="0"/>
              </a:rPr>
              <a:t>Pre-disaster</a:t>
            </a:r>
          </a:p>
          <a:p>
            <a:pPr algn="r">
              <a:lnSpc>
                <a:spcPts val="3000"/>
              </a:lnSpc>
              <a:spcBef>
                <a:spcPts val="0"/>
              </a:spcBef>
            </a:pPr>
            <a:r>
              <a:rPr lang="en-US" sz="2200" dirty="0">
                <a:solidFill>
                  <a:srgbClr val="101957"/>
                </a:solidFill>
                <a:latin typeface="Arial" panose="020B0604020202020204" pitchFamily="34" charset="0"/>
                <a:cs typeface="Arial" panose="020B0604020202020204" pitchFamily="34" charset="0"/>
              </a:rPr>
              <a:t>Epidemiology investigations </a:t>
            </a:r>
          </a:p>
          <a:p>
            <a:pPr algn="r">
              <a:lnSpc>
                <a:spcPts val="3000"/>
              </a:lnSpc>
              <a:spcBef>
                <a:spcPts val="0"/>
              </a:spcBef>
            </a:pPr>
            <a:r>
              <a:rPr lang="en-US" sz="2200" dirty="0">
                <a:solidFill>
                  <a:srgbClr val="101957"/>
                </a:solidFill>
                <a:latin typeface="Arial" panose="020B0604020202020204" pitchFamily="34" charset="0"/>
                <a:cs typeface="Arial" panose="020B0604020202020204" pitchFamily="34" charset="0"/>
              </a:rPr>
              <a:t>Evaluation and risk studies</a:t>
            </a:r>
          </a:p>
        </p:txBody>
      </p:sp>
      <p:sp>
        <p:nvSpPr>
          <p:cNvPr id="8" name="Text Placeholder 2">
            <a:extLst>
              <a:ext uri="{FF2B5EF4-FFF2-40B4-BE49-F238E27FC236}">
                <a16:creationId xmlns:a16="http://schemas.microsoft.com/office/drawing/2014/main" id="{E7D544EA-F695-833C-8E69-61B663AC0E22}"/>
              </a:ext>
            </a:extLst>
          </p:cNvPr>
          <p:cNvSpPr txBox="1">
            <a:spLocks/>
          </p:cNvSpPr>
          <p:nvPr/>
        </p:nvSpPr>
        <p:spPr>
          <a:xfrm>
            <a:off x="652637" y="3837233"/>
            <a:ext cx="4759686" cy="19502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rgbClr val="C00000"/>
                </a:solidFill>
                <a:latin typeface="Arial" panose="020B0604020202020204" pitchFamily="34" charset="0"/>
                <a:cs typeface="Arial" panose="020B0604020202020204" pitchFamily="34" charset="0"/>
              </a:rPr>
              <a:t>Disaster</a:t>
            </a:r>
          </a:p>
          <a:p>
            <a:r>
              <a:rPr lang="en-US" sz="2200" dirty="0">
                <a:latin typeface="Arial" panose="020B0604020202020204" pitchFamily="34" charset="0"/>
                <a:cs typeface="Arial" panose="020B0604020202020204" pitchFamily="34" charset="0"/>
              </a:rPr>
              <a:t>Surveillance</a:t>
            </a:r>
          </a:p>
          <a:p>
            <a:pPr lvl="1">
              <a:buFont typeface="Arial" panose="020B0604020202020204" pitchFamily="34" charset="0"/>
              <a:buChar char="o"/>
            </a:pPr>
            <a:r>
              <a:rPr lang="en-US" sz="2200" dirty="0">
                <a:latin typeface="Arial" panose="020B0604020202020204" pitchFamily="34" charset="0"/>
                <a:cs typeface="Arial" panose="020B0604020202020204" pitchFamily="34" charset="0"/>
              </a:rPr>
              <a:t>Affected communities</a:t>
            </a:r>
          </a:p>
          <a:p>
            <a:pPr lvl="1">
              <a:buFont typeface="Arial" panose="020B0604020202020204" pitchFamily="34" charset="0"/>
              <a:buChar char="o"/>
            </a:pPr>
            <a:r>
              <a:rPr lang="en-US" sz="2200" dirty="0">
                <a:latin typeface="Arial" panose="020B0604020202020204" pitchFamily="34" charset="0"/>
                <a:cs typeface="Arial" panose="020B0604020202020204" pitchFamily="34" charset="0"/>
              </a:rPr>
              <a:t>Responders</a:t>
            </a:r>
          </a:p>
          <a:p>
            <a:r>
              <a:rPr lang="en-US" sz="2200" dirty="0">
                <a:latin typeface="Arial" panose="020B0604020202020204" pitchFamily="34" charset="0"/>
                <a:cs typeface="Arial" panose="020B0604020202020204" pitchFamily="34" charset="0"/>
              </a:rPr>
              <a:t>Rapid needs assessments</a:t>
            </a:r>
          </a:p>
        </p:txBody>
      </p:sp>
      <p:sp>
        <p:nvSpPr>
          <p:cNvPr id="9" name="Text Placeholder 2">
            <a:extLst>
              <a:ext uri="{FF2B5EF4-FFF2-40B4-BE49-F238E27FC236}">
                <a16:creationId xmlns:a16="http://schemas.microsoft.com/office/drawing/2014/main" id="{1B4B255B-B96E-DB4E-E7DC-752E06263037}"/>
              </a:ext>
            </a:extLst>
          </p:cNvPr>
          <p:cNvSpPr txBox="1">
            <a:spLocks/>
          </p:cNvSpPr>
          <p:nvPr/>
        </p:nvSpPr>
        <p:spPr>
          <a:xfrm>
            <a:off x="652637" y="1557156"/>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rgbClr val="EE7700"/>
                </a:solidFill>
                <a:latin typeface="Arial" panose="020B0604020202020204" pitchFamily="34" charset="0"/>
                <a:cs typeface="Arial" panose="020B0604020202020204" pitchFamily="34" charset="0"/>
              </a:rPr>
              <a:t>Post-disaster</a:t>
            </a:r>
          </a:p>
          <a:p>
            <a:r>
              <a:rPr lang="en-US" sz="2200" dirty="0">
                <a:latin typeface="Arial" panose="020B0604020202020204" pitchFamily="34" charset="0"/>
                <a:cs typeface="Arial" panose="020B0604020202020204" pitchFamily="34" charset="0"/>
              </a:rPr>
              <a:t>Tracking</a:t>
            </a:r>
          </a:p>
          <a:p>
            <a:r>
              <a:rPr lang="en-US" sz="2200" dirty="0">
                <a:latin typeface="Arial" panose="020B0604020202020204" pitchFamily="34" charset="0"/>
                <a:cs typeface="Arial" panose="020B0604020202020204" pitchFamily="34" charset="0"/>
              </a:rPr>
              <a:t>Registries</a:t>
            </a:r>
          </a:p>
        </p:txBody>
      </p:sp>
    </p:spTree>
    <p:extLst>
      <p:ext uri="{BB962C8B-B14F-4D97-AF65-F5344CB8AC3E}">
        <p14:creationId xmlns:p14="http://schemas.microsoft.com/office/powerpoint/2010/main" val="341843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753B-2711-4CB6-A400-6ED8F154AD3B}"/>
              </a:ext>
            </a:extLst>
          </p:cNvPr>
          <p:cNvSpPr>
            <a:spLocks noGrp="1"/>
          </p:cNvSpPr>
          <p:nvPr>
            <p:ph type="title"/>
          </p:nvPr>
        </p:nvSpPr>
        <p:spPr/>
        <p:txBody>
          <a:bodyPr>
            <a:normAutofit fontScale="90000"/>
          </a:bodyPr>
          <a:lstStyle/>
          <a:p>
            <a:r>
              <a:rPr lang="en-US"/>
              <a:t>DE and Incident Command System (ICS)</a:t>
            </a:r>
          </a:p>
        </p:txBody>
      </p:sp>
      <p:pic>
        <p:nvPicPr>
          <p:cNvPr id="5" name="Picture 4">
            <a:extLst>
              <a:ext uri="{FF2B5EF4-FFF2-40B4-BE49-F238E27FC236}">
                <a16:creationId xmlns:a16="http://schemas.microsoft.com/office/drawing/2014/main" id="{98B09FBA-0FC9-F256-4E70-EAF0F0206C4D}"/>
              </a:ext>
            </a:extLst>
          </p:cNvPr>
          <p:cNvPicPr>
            <a:picLocks noChangeAspect="1"/>
          </p:cNvPicPr>
          <p:nvPr/>
        </p:nvPicPr>
        <p:blipFill rotWithShape="1">
          <a:blip r:embed="rId3"/>
          <a:srcRect l="21078" r="15819"/>
          <a:stretch/>
        </p:blipFill>
        <p:spPr>
          <a:xfrm>
            <a:off x="1878449" y="1283776"/>
            <a:ext cx="8435101" cy="5117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9628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FC0DE-1927-478A-9505-1C3D3C55C27F}"/>
              </a:ext>
            </a:extLst>
          </p:cNvPr>
          <p:cNvSpPr>
            <a:spLocks noGrp="1"/>
          </p:cNvSpPr>
          <p:nvPr>
            <p:ph type="title"/>
          </p:nvPr>
        </p:nvSpPr>
        <p:spPr/>
        <p:txBody>
          <a:bodyPr>
            <a:normAutofit/>
          </a:bodyPr>
          <a:lstStyle/>
          <a:p>
            <a:r>
              <a:rPr lang="en-US" dirty="0"/>
              <a:t>Poll 3</a:t>
            </a:r>
          </a:p>
        </p:txBody>
      </p:sp>
      <p:sp>
        <p:nvSpPr>
          <p:cNvPr id="3" name="Content Placeholder 2">
            <a:extLst>
              <a:ext uri="{FF2B5EF4-FFF2-40B4-BE49-F238E27FC236}">
                <a16:creationId xmlns:a16="http://schemas.microsoft.com/office/drawing/2014/main" id="{345B56B0-E3D6-4E70-BA06-CEF19D74B756}"/>
              </a:ext>
            </a:extLst>
          </p:cNvPr>
          <p:cNvSpPr>
            <a:spLocks noGrp="1"/>
          </p:cNvSpPr>
          <p:nvPr>
            <p:ph idx="1"/>
          </p:nvPr>
        </p:nvSpPr>
        <p:spPr/>
        <p:txBody>
          <a:bodyPr/>
          <a:lstStyle/>
          <a:p>
            <a:r>
              <a:rPr lang="en-US" dirty="0"/>
              <a:t>What can epidemiologists contribute to emergencies?</a:t>
            </a:r>
          </a:p>
        </p:txBody>
      </p:sp>
    </p:spTree>
    <p:extLst>
      <p:ext uri="{BB962C8B-B14F-4D97-AF65-F5344CB8AC3E}">
        <p14:creationId xmlns:p14="http://schemas.microsoft.com/office/powerpoint/2010/main" val="2835884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E64535-3EE5-4D34-A4D6-9AA985AE7588}"/>
              </a:ext>
            </a:extLst>
          </p:cNvPr>
          <p:cNvSpPr>
            <a:spLocks noGrp="1"/>
          </p:cNvSpPr>
          <p:nvPr>
            <p:ph type="body" sz="quarter" idx="10"/>
          </p:nvPr>
        </p:nvSpPr>
        <p:spPr/>
        <p:txBody>
          <a:bodyPr>
            <a:normAutofit/>
          </a:bodyPr>
          <a:lstStyle/>
          <a:p>
            <a:r>
              <a:rPr lang="en-US" dirty="0"/>
              <a:t>DE Methods Overview and Case Studies</a:t>
            </a:r>
          </a:p>
        </p:txBody>
      </p:sp>
      <p:pic>
        <p:nvPicPr>
          <p:cNvPr id="16" name="Picture 15">
            <a:extLst>
              <a:ext uri="{FF2B5EF4-FFF2-40B4-BE49-F238E27FC236}">
                <a16:creationId xmlns:a16="http://schemas.microsoft.com/office/drawing/2014/main" id="{1CC30388-6997-86DB-4C16-A3AB0F1C3C04}"/>
              </a:ext>
            </a:extLst>
          </p:cNvPr>
          <p:cNvPicPr>
            <a:picLocks noChangeAspect="1"/>
          </p:cNvPicPr>
          <p:nvPr/>
        </p:nvPicPr>
        <p:blipFill rotWithShape="1">
          <a:blip r:embed="rId3"/>
          <a:srcRect r="3044" b="4086"/>
          <a:stretch/>
        </p:blipFill>
        <p:spPr>
          <a:xfrm>
            <a:off x="1397928" y="3500617"/>
            <a:ext cx="4720932" cy="3244191"/>
          </a:xfrm>
          <a:prstGeom prst="rect">
            <a:avLst/>
          </a:prstGeom>
        </p:spPr>
      </p:pic>
    </p:spTree>
    <p:extLst>
      <p:ext uri="{BB962C8B-B14F-4D97-AF65-F5344CB8AC3E}">
        <p14:creationId xmlns:p14="http://schemas.microsoft.com/office/powerpoint/2010/main" val="3992011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p:txBody>
          <a:bodyPr/>
          <a:lstStyle/>
          <a:p>
            <a:r>
              <a:rPr lang="en-US"/>
              <a:t>Rapid Needs Assessments</a:t>
            </a:r>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rotWithShape="1">
          <a:blip r:embed="rId3"/>
          <a:srcRect l="5895" t="4001" r="9773" b="8288"/>
          <a:stretch/>
        </p:blipFill>
        <p:spPr>
          <a:xfrm>
            <a:off x="8124796" y="1510806"/>
            <a:ext cx="2503265" cy="333306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CA567D58-A3F9-ABDF-5408-2EFA057F2A3F}"/>
              </a:ext>
            </a:extLst>
          </p:cNvPr>
          <p:cNvPicPr>
            <a:picLocks noChangeAspect="1"/>
          </p:cNvPicPr>
          <p:nvPr/>
        </p:nvPicPr>
        <p:blipFill>
          <a:blip r:embed="rId4"/>
          <a:stretch>
            <a:fillRect/>
          </a:stretch>
        </p:blipFill>
        <p:spPr>
          <a:xfrm>
            <a:off x="5068904" y="2642775"/>
            <a:ext cx="2575590" cy="3309809"/>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66134E8F-D35B-E5B8-ED75-68872914542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4647" b="49649"/>
          <a:stretch/>
        </p:blipFill>
        <p:spPr>
          <a:xfrm>
            <a:off x="2148376" y="1534064"/>
            <a:ext cx="2440227" cy="33098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44036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p:txBody>
          <a:bodyPr>
            <a:normAutofit fontScale="90000"/>
          </a:bodyPr>
          <a:lstStyle/>
          <a:p>
            <a:r>
              <a:rPr lang="en-US" dirty="0"/>
              <a:t>CASPER: </a:t>
            </a:r>
            <a:br>
              <a:rPr lang="en-US" dirty="0"/>
            </a:br>
            <a:r>
              <a:rPr lang="en-US" dirty="0"/>
              <a:t>Longitudinal Wildfire Impact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p:txBody>
          <a:bodyPr/>
          <a:lstStyle/>
          <a:p>
            <a:r>
              <a:rPr lang="en-US"/>
              <a:t>Texas</a:t>
            </a:r>
          </a:p>
          <a:p>
            <a:r>
              <a:rPr lang="en-US"/>
              <a:t>Response CASPER informed:</a:t>
            </a:r>
          </a:p>
          <a:p>
            <a:pPr lvl="1"/>
            <a:r>
              <a:rPr lang="en-US"/>
              <a:t>Key public health issues</a:t>
            </a:r>
          </a:p>
          <a:p>
            <a:pPr lvl="1"/>
            <a:r>
              <a:rPr lang="en-US"/>
              <a:t>Resource allocation</a:t>
            </a:r>
          </a:p>
          <a:p>
            <a:pPr lvl="1"/>
            <a:r>
              <a:rPr lang="en-US"/>
              <a:t>Rebuilding intent</a:t>
            </a:r>
          </a:p>
          <a:p>
            <a:r>
              <a:rPr lang="en-US"/>
              <a:t>Recovery CASPER informed:</a:t>
            </a:r>
          </a:p>
          <a:p>
            <a:pPr lvl="1"/>
            <a:r>
              <a:rPr lang="en-US"/>
              <a:t>New concerns</a:t>
            </a:r>
          </a:p>
          <a:p>
            <a:pPr lvl="1"/>
            <a:r>
              <a:rPr lang="en-US"/>
              <a:t>Unmet needs</a:t>
            </a:r>
          </a:p>
          <a:p>
            <a:pPr lvl="1"/>
            <a:r>
              <a:rPr lang="en-US"/>
              <a:t>Rebuilding reality</a:t>
            </a:r>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rotWithShape="1">
          <a:blip r:embed="rId3"/>
          <a:srcRect r="369"/>
          <a:stretch/>
        </p:blipFill>
        <p:spPr>
          <a:xfrm>
            <a:off x="6385560" y="1547310"/>
            <a:ext cx="5806440" cy="4455584"/>
          </a:xfrm>
          <a:prstGeom prst="rect">
            <a:avLst/>
          </a:prstGeom>
        </p:spPr>
      </p:pic>
    </p:spTree>
    <p:extLst>
      <p:ext uri="{BB962C8B-B14F-4D97-AF65-F5344CB8AC3E}">
        <p14:creationId xmlns:p14="http://schemas.microsoft.com/office/powerpoint/2010/main" val="2554444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p:txBody>
          <a:bodyPr/>
          <a:lstStyle/>
          <a:p>
            <a:r>
              <a:rPr lang="en-US"/>
              <a:t>Tracking, Rosters, Registering</a:t>
            </a:r>
          </a:p>
        </p:txBody>
      </p:sp>
      <p:pic>
        <p:nvPicPr>
          <p:cNvPr id="6" name="Picture 5">
            <a:extLst>
              <a:ext uri="{FF2B5EF4-FFF2-40B4-BE49-F238E27FC236}">
                <a16:creationId xmlns:a16="http://schemas.microsoft.com/office/drawing/2014/main" id="{1D985B5B-290E-78DF-8C26-62B3A8C25B58}"/>
              </a:ext>
            </a:extLst>
          </p:cNvPr>
          <p:cNvPicPr>
            <a:picLocks noChangeAspect="1"/>
          </p:cNvPicPr>
          <p:nvPr/>
        </p:nvPicPr>
        <p:blipFill>
          <a:blip r:embed="rId3"/>
          <a:stretch>
            <a:fillRect/>
          </a:stretch>
        </p:blipFill>
        <p:spPr>
          <a:xfrm>
            <a:off x="7301688" y="1126434"/>
            <a:ext cx="3958730" cy="4985731"/>
          </a:xfrm>
          <a:prstGeom prst="rect">
            <a:avLst/>
          </a:prstGeom>
        </p:spPr>
      </p:pic>
      <p:pic>
        <p:nvPicPr>
          <p:cNvPr id="4" name="Picture 3">
            <a:extLst>
              <a:ext uri="{FF2B5EF4-FFF2-40B4-BE49-F238E27FC236}">
                <a16:creationId xmlns:a16="http://schemas.microsoft.com/office/drawing/2014/main" id="{9A28CAB1-6303-A689-50A7-B4C8B92D3217}"/>
              </a:ext>
            </a:extLst>
          </p:cNvPr>
          <p:cNvPicPr>
            <a:picLocks noChangeAspect="1"/>
          </p:cNvPicPr>
          <p:nvPr/>
        </p:nvPicPr>
        <p:blipFill>
          <a:blip r:embed="rId4"/>
          <a:stretch>
            <a:fillRect/>
          </a:stretch>
        </p:blipFill>
        <p:spPr>
          <a:xfrm>
            <a:off x="1678479" y="1343252"/>
            <a:ext cx="4611287" cy="3592008"/>
          </a:xfrm>
          <a:prstGeom prst="rect">
            <a:avLst/>
          </a:prstGeom>
        </p:spPr>
      </p:pic>
      <p:pic>
        <p:nvPicPr>
          <p:cNvPr id="5" name="Picture 4">
            <a:extLst>
              <a:ext uri="{FF2B5EF4-FFF2-40B4-BE49-F238E27FC236}">
                <a16:creationId xmlns:a16="http://schemas.microsoft.com/office/drawing/2014/main" id="{60F1F1E9-72E9-97E0-EC7C-9092ECC236C9}"/>
              </a:ext>
            </a:extLst>
          </p:cNvPr>
          <p:cNvPicPr>
            <a:picLocks noChangeAspect="1"/>
          </p:cNvPicPr>
          <p:nvPr/>
        </p:nvPicPr>
        <p:blipFill>
          <a:blip r:embed="rId5"/>
          <a:stretch>
            <a:fillRect/>
          </a:stretch>
        </p:blipFill>
        <p:spPr>
          <a:xfrm>
            <a:off x="4475456" y="3129555"/>
            <a:ext cx="3819914" cy="2982610"/>
          </a:xfrm>
          <a:prstGeom prst="rect">
            <a:avLst/>
          </a:prstGeom>
        </p:spPr>
      </p:pic>
    </p:spTree>
    <p:extLst>
      <p:ext uri="{BB962C8B-B14F-4D97-AF65-F5344CB8AC3E}">
        <p14:creationId xmlns:p14="http://schemas.microsoft.com/office/powerpoint/2010/main" val="2932116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C3E7-1E43-4E49-934B-6A7109974458}"/>
              </a:ext>
            </a:extLst>
          </p:cNvPr>
          <p:cNvSpPr>
            <a:spLocks noGrp="1"/>
          </p:cNvSpPr>
          <p:nvPr>
            <p:ph type="title"/>
          </p:nvPr>
        </p:nvSpPr>
        <p:spPr/>
        <p:txBody>
          <a:bodyPr/>
          <a:lstStyle/>
          <a:p>
            <a:r>
              <a:rPr lang="en-US" dirty="0">
                <a:cs typeface="Arial" panose="020B0604020202020204" pitchFamily="34" charset="0"/>
              </a:rPr>
              <a:t>Registry: Zika Virus</a:t>
            </a:r>
            <a:endParaRPr lang="en-US" dirty="0"/>
          </a:p>
        </p:txBody>
      </p:sp>
      <p:sp>
        <p:nvSpPr>
          <p:cNvPr id="3" name="Content Placeholder 2">
            <a:extLst>
              <a:ext uri="{FF2B5EF4-FFF2-40B4-BE49-F238E27FC236}">
                <a16:creationId xmlns:a16="http://schemas.microsoft.com/office/drawing/2014/main" id="{BBDD668D-40EC-4978-997B-DF3B1AC392AA}"/>
              </a:ext>
            </a:extLst>
          </p:cNvPr>
          <p:cNvSpPr>
            <a:spLocks noGrp="1"/>
          </p:cNvSpPr>
          <p:nvPr>
            <p:ph idx="1"/>
          </p:nvPr>
        </p:nvSpPr>
        <p:spPr>
          <a:xfrm>
            <a:off x="283779" y="1547310"/>
            <a:ext cx="6734241" cy="4270686"/>
          </a:xfrm>
        </p:spPr>
        <p:txBody>
          <a:bodyPr vert="horz" lIns="91440" tIns="45720" rIns="91440" bIns="45720" rtlCol="0" anchor="t">
            <a:normAutofit lnSpcReduction="10000"/>
          </a:bodyPr>
          <a:lstStyle/>
          <a:p>
            <a:r>
              <a:rPr lang="en-US" sz="2800" dirty="0">
                <a:cs typeface="Arial"/>
              </a:rPr>
              <a:t>CDC Zika Pregnancy and Infant Registry</a:t>
            </a:r>
            <a:endParaRPr lang="en-US" dirty="0">
              <a:latin typeface="+mj-lt"/>
              <a:cs typeface="Arial"/>
            </a:endParaRPr>
          </a:p>
          <a:p>
            <a:pPr lvl="1"/>
            <a:r>
              <a:rPr lang="en-US" dirty="0">
                <a:latin typeface="+mj-lt"/>
                <a:cs typeface="Arial"/>
              </a:rPr>
              <a:t>Pregnant women with possible Zika virus infection</a:t>
            </a:r>
          </a:p>
          <a:p>
            <a:pPr lvl="1"/>
            <a:r>
              <a:rPr lang="en-US" dirty="0">
                <a:latin typeface="+mj-lt"/>
                <a:cs typeface="Arial"/>
              </a:rPr>
              <a:t>Adverse pregnancy outcomes</a:t>
            </a:r>
          </a:p>
          <a:p>
            <a:pPr lvl="1"/>
            <a:endParaRPr lang="en-US" dirty="0">
              <a:latin typeface="Calibri Light" panose="020F0302020204030204"/>
              <a:cs typeface="Arial"/>
            </a:endParaRPr>
          </a:p>
          <a:p>
            <a:r>
              <a:rPr lang="en-US" dirty="0">
                <a:latin typeface="Calibri"/>
                <a:cs typeface="Arial"/>
              </a:rPr>
              <a:t>Potential “Mitigation” actions:</a:t>
            </a:r>
          </a:p>
          <a:p>
            <a:pPr lvl="1"/>
            <a:r>
              <a:rPr lang="en-US" dirty="0">
                <a:latin typeface="+mj-lt"/>
                <a:cs typeface="Arial"/>
              </a:rPr>
              <a:t>Recommendations to prevent infection during pregnancy</a:t>
            </a:r>
          </a:p>
          <a:p>
            <a:pPr lvl="1"/>
            <a:r>
              <a:rPr lang="en-US" dirty="0">
                <a:latin typeface="+mj-lt"/>
                <a:cs typeface="Arial"/>
              </a:rPr>
              <a:t>Elimination of mosquito breeding grounds</a:t>
            </a:r>
          </a:p>
          <a:p>
            <a:pPr lvl="1"/>
            <a:r>
              <a:rPr lang="en-US" dirty="0">
                <a:latin typeface="Calibri Light"/>
                <a:cs typeface="Arial"/>
              </a:rPr>
              <a:t>Collaborations with vector control</a:t>
            </a:r>
          </a:p>
          <a:p>
            <a:endParaRPr lang="en-US" dirty="0">
              <a:cs typeface="Calibri" panose="020F0502020204030204"/>
            </a:endParaRPr>
          </a:p>
        </p:txBody>
      </p:sp>
      <p:pic>
        <p:nvPicPr>
          <p:cNvPr id="4" name="Picture 3">
            <a:extLst>
              <a:ext uri="{FF2B5EF4-FFF2-40B4-BE49-F238E27FC236}">
                <a16:creationId xmlns:a16="http://schemas.microsoft.com/office/drawing/2014/main" id="{AF6FA653-3CFB-487A-AA8F-1ACA06255D5A}"/>
              </a:ext>
            </a:extLst>
          </p:cNvPr>
          <p:cNvPicPr>
            <a:picLocks noChangeAspect="1"/>
          </p:cNvPicPr>
          <p:nvPr/>
        </p:nvPicPr>
        <p:blipFill>
          <a:blip r:embed="rId3"/>
          <a:stretch>
            <a:fillRect/>
          </a:stretch>
        </p:blipFill>
        <p:spPr>
          <a:xfrm>
            <a:off x="7228305" y="1783174"/>
            <a:ext cx="4355951" cy="3291651"/>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E48A8A45-586D-4792-A838-DC7703DC3D55}"/>
              </a:ext>
            </a:extLst>
          </p:cNvPr>
          <p:cNvSpPr/>
          <p:nvPr/>
        </p:nvSpPr>
        <p:spPr>
          <a:xfrm>
            <a:off x="7228305" y="6447854"/>
            <a:ext cx="4836252" cy="307777"/>
          </a:xfrm>
          <a:prstGeom prst="rect">
            <a:avLst/>
          </a:prstGeom>
        </p:spPr>
        <p:txBody>
          <a:bodyPr wrap="square">
            <a:spAutoFit/>
          </a:bodyPr>
          <a:lstStyle/>
          <a:p>
            <a:pPr defTabSz="457200">
              <a:defRPr/>
            </a:pPr>
            <a:r>
              <a:rPr lang="en-US" sz="1400">
                <a:solidFill>
                  <a:srgbClr val="585543"/>
                </a:solidFill>
                <a:latin typeface="Arial"/>
              </a:rPr>
              <a:t>https://www.cdc.gov/pregnancy/zika/research/registry.html</a:t>
            </a:r>
          </a:p>
        </p:txBody>
      </p:sp>
    </p:spTree>
    <p:extLst>
      <p:ext uri="{BB962C8B-B14F-4D97-AF65-F5344CB8AC3E}">
        <p14:creationId xmlns:p14="http://schemas.microsoft.com/office/powerpoint/2010/main" val="1223309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Surveillance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1099" y="1725534"/>
            <a:ext cx="3998346" cy="298924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2" descr="iowa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6712" y="1725534"/>
            <a:ext cx="4732394" cy="284763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descr="Angled shot of pen on a graph">
            <a:extLst>
              <a:ext uri="{FF2B5EF4-FFF2-40B4-BE49-F238E27FC236}">
                <a16:creationId xmlns:a16="http://schemas.microsoft.com/office/drawing/2014/main" id="{A7790680-F064-652C-A8A0-BFE06C876D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3009" y="2945726"/>
            <a:ext cx="4333781" cy="28891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23918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Syndromic vs. Traditional Surveillance </a:t>
            </a:r>
          </a:p>
        </p:txBody>
      </p:sp>
      <p:grpSp>
        <p:nvGrpSpPr>
          <p:cNvPr id="6" name="Group 5"/>
          <p:cNvGrpSpPr/>
          <p:nvPr/>
        </p:nvGrpSpPr>
        <p:grpSpPr>
          <a:xfrm>
            <a:off x="1005840" y="3287467"/>
            <a:ext cx="9703798" cy="2337651"/>
            <a:chOff x="354105" y="1246094"/>
            <a:chExt cx="11113731" cy="2881216"/>
          </a:xfrm>
        </p:grpSpPr>
        <p:sp>
          <p:nvSpPr>
            <p:cNvPr id="7" name="Chevron 6"/>
            <p:cNvSpPr/>
            <p:nvPr/>
          </p:nvSpPr>
          <p:spPr>
            <a:xfrm>
              <a:off x="363070" y="1246094"/>
              <a:ext cx="1627095" cy="833718"/>
            </a:xfrm>
            <a:prstGeom prst="chevron">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Illness Onset </a:t>
              </a:r>
            </a:p>
          </p:txBody>
        </p:sp>
        <p:sp>
          <p:nvSpPr>
            <p:cNvPr id="8" name="Chevron 7"/>
            <p:cNvSpPr/>
            <p:nvPr/>
          </p:nvSpPr>
          <p:spPr>
            <a:xfrm>
              <a:off x="1766048" y="1246094"/>
              <a:ext cx="2142565" cy="833718"/>
            </a:xfrm>
            <a:prstGeom prst="chevron">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Symptom Progression </a:t>
              </a:r>
            </a:p>
          </p:txBody>
        </p:sp>
        <p:sp>
          <p:nvSpPr>
            <p:cNvPr id="9" name="Chevron 8"/>
            <p:cNvSpPr/>
            <p:nvPr/>
          </p:nvSpPr>
          <p:spPr>
            <a:xfrm>
              <a:off x="3684495" y="1246094"/>
              <a:ext cx="2456330" cy="833718"/>
            </a:xfrm>
            <a:prstGeom prst="chevron">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endParaRPr lang="en-US" sz="1200" dirty="0">
                <a:solidFill>
                  <a:schemeClr val="tx1"/>
                </a:solidFill>
                <a:latin typeface="Calibri" panose="020F0502020204030204" pitchFamily="34" charset="0"/>
              </a:endParaRPr>
            </a:p>
            <a:p>
              <a:pPr algn="ctr"/>
              <a:r>
                <a:rPr lang="en-US" sz="1200" dirty="0">
                  <a:solidFill>
                    <a:schemeClr val="tx1"/>
                  </a:solidFill>
                  <a:latin typeface="Calibri" panose="020F0502020204030204" pitchFamily="34" charset="0"/>
                </a:rPr>
                <a:t>Healthcare Seeking 	</a:t>
              </a:r>
            </a:p>
          </p:txBody>
        </p:sp>
        <p:sp>
          <p:nvSpPr>
            <p:cNvPr id="10" name="Chevron 9"/>
            <p:cNvSpPr/>
            <p:nvPr/>
          </p:nvSpPr>
          <p:spPr>
            <a:xfrm>
              <a:off x="5930151" y="1246094"/>
              <a:ext cx="2456330" cy="833718"/>
            </a:xfrm>
            <a:prstGeom prst="chevron">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Testing/ Diagnosis</a:t>
              </a:r>
            </a:p>
          </p:txBody>
        </p:sp>
        <p:sp>
          <p:nvSpPr>
            <p:cNvPr id="11" name="Chevron 10"/>
            <p:cNvSpPr/>
            <p:nvPr/>
          </p:nvSpPr>
          <p:spPr>
            <a:xfrm>
              <a:off x="8164429" y="1246094"/>
              <a:ext cx="1792941" cy="833719"/>
            </a:xfrm>
            <a:prstGeom prst="chevron">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Treatment</a:t>
              </a:r>
            </a:p>
          </p:txBody>
        </p:sp>
        <p:sp>
          <p:nvSpPr>
            <p:cNvPr id="12" name="Chevron 11"/>
            <p:cNvSpPr/>
            <p:nvPr/>
          </p:nvSpPr>
          <p:spPr>
            <a:xfrm>
              <a:off x="9746612" y="1246094"/>
              <a:ext cx="1721224" cy="833719"/>
            </a:xfrm>
            <a:prstGeom prst="chevron">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Recovery or Death </a:t>
              </a:r>
            </a:p>
          </p:txBody>
        </p:sp>
        <p:cxnSp>
          <p:nvCxnSpPr>
            <p:cNvPr id="13" name="Straight Connector 12"/>
            <p:cNvCxnSpPr/>
            <p:nvPr/>
          </p:nvCxnSpPr>
          <p:spPr>
            <a:xfrm>
              <a:off x="363070" y="2348753"/>
              <a:ext cx="0" cy="1443318"/>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flipH="1">
              <a:off x="354105" y="3801036"/>
              <a:ext cx="1662954" cy="0"/>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p:cNvCxnSpPr/>
            <p:nvPr/>
          </p:nvCxnSpPr>
          <p:spPr>
            <a:xfrm>
              <a:off x="5741893" y="2339786"/>
              <a:ext cx="0" cy="1443318"/>
            </a:xfrm>
            <a:prstGeom prst="line">
              <a:avLst/>
            </a:prstGeom>
          </p:spPr>
          <p:style>
            <a:lnRef idx="3">
              <a:schemeClr val="dk1"/>
            </a:lnRef>
            <a:fillRef idx="0">
              <a:schemeClr val="dk1"/>
            </a:fillRef>
            <a:effectRef idx="2">
              <a:schemeClr val="dk1"/>
            </a:effectRef>
            <a:fontRef idx="minor">
              <a:schemeClr val="tx1"/>
            </a:fontRef>
          </p:style>
        </p:cxnSp>
        <p:cxnSp>
          <p:nvCxnSpPr>
            <p:cNvPr id="16" name="Straight Connector 15"/>
            <p:cNvCxnSpPr/>
            <p:nvPr/>
          </p:nvCxnSpPr>
          <p:spPr>
            <a:xfrm flipH="1">
              <a:off x="4081183" y="3801036"/>
              <a:ext cx="1662954" cy="0"/>
            </a:xfrm>
            <a:prstGeom prst="line">
              <a:avLst/>
            </a:prstGeom>
          </p:spPr>
          <p:style>
            <a:lnRef idx="3">
              <a:schemeClr val="dk1"/>
            </a:lnRef>
            <a:fillRef idx="0">
              <a:schemeClr val="dk1"/>
            </a:fillRef>
            <a:effectRef idx="2">
              <a:schemeClr val="dk1"/>
            </a:effectRef>
            <a:fontRef idx="minor">
              <a:schemeClr val="tx1"/>
            </a:fontRef>
          </p:style>
        </p:cxnSp>
        <p:sp>
          <p:nvSpPr>
            <p:cNvPr id="17" name="TextBox 23"/>
            <p:cNvSpPr txBox="1"/>
            <p:nvPr/>
          </p:nvSpPr>
          <p:spPr>
            <a:xfrm>
              <a:off x="2189862" y="3330404"/>
              <a:ext cx="2064124" cy="78793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rPr>
                <a:t>Syndromic </a:t>
              </a:r>
            </a:p>
          </p:txBody>
        </p:sp>
        <p:cxnSp>
          <p:nvCxnSpPr>
            <p:cNvPr id="18" name="Straight Connector 17"/>
            <p:cNvCxnSpPr/>
            <p:nvPr/>
          </p:nvCxnSpPr>
          <p:spPr>
            <a:xfrm flipH="1">
              <a:off x="5741893" y="3801036"/>
              <a:ext cx="1662954" cy="0"/>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flipH="1">
              <a:off x="9466727" y="3801036"/>
              <a:ext cx="1662954" cy="0"/>
            </a:xfrm>
            <a:prstGeom prst="line">
              <a:avLst/>
            </a:prstGeom>
          </p:spPr>
          <p:style>
            <a:lnRef idx="3">
              <a:schemeClr val="dk1"/>
            </a:lnRef>
            <a:fillRef idx="0">
              <a:schemeClr val="dk1"/>
            </a:fillRef>
            <a:effectRef idx="2">
              <a:schemeClr val="dk1"/>
            </a:effectRef>
            <a:fontRef idx="minor">
              <a:schemeClr val="tx1"/>
            </a:fontRef>
          </p:style>
        </p:cxnSp>
        <p:cxnSp>
          <p:nvCxnSpPr>
            <p:cNvPr id="20" name="Straight Connector 19"/>
            <p:cNvCxnSpPr/>
            <p:nvPr/>
          </p:nvCxnSpPr>
          <p:spPr>
            <a:xfrm>
              <a:off x="11129681" y="2348755"/>
              <a:ext cx="0" cy="1443318"/>
            </a:xfrm>
            <a:prstGeom prst="line">
              <a:avLst/>
            </a:prstGeom>
          </p:spPr>
          <p:style>
            <a:lnRef idx="3">
              <a:schemeClr val="dk1"/>
            </a:lnRef>
            <a:fillRef idx="0">
              <a:schemeClr val="dk1"/>
            </a:fillRef>
            <a:effectRef idx="2">
              <a:schemeClr val="dk1"/>
            </a:effectRef>
            <a:fontRef idx="minor">
              <a:schemeClr val="tx1"/>
            </a:fontRef>
          </p:style>
        </p:cxnSp>
        <p:sp>
          <p:nvSpPr>
            <p:cNvPr id="21" name="TextBox 28"/>
            <p:cNvSpPr txBox="1"/>
            <p:nvPr/>
          </p:nvSpPr>
          <p:spPr>
            <a:xfrm>
              <a:off x="7577648" y="3339371"/>
              <a:ext cx="2064124" cy="78793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rPr>
                <a:t>Traditional </a:t>
              </a:r>
              <a:r>
                <a:rPr lang="en-US" sz="2400" dirty="0"/>
                <a:t> </a:t>
              </a:r>
            </a:p>
          </p:txBody>
        </p:sp>
      </p:grpSp>
      <p:sp>
        <p:nvSpPr>
          <p:cNvPr id="22" name="TextBox 37"/>
          <p:cNvSpPr txBox="1"/>
          <p:nvPr/>
        </p:nvSpPr>
        <p:spPr>
          <a:xfrm>
            <a:off x="708664" y="5362467"/>
            <a:ext cx="5127180"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latin typeface="Calibri" panose="020F0502020204030204" pitchFamily="34" charset="0"/>
              </a:rPr>
              <a:t>Near real-time, pre-diagnostic information (i.e. chief complaint, over the counter sales) </a:t>
            </a:r>
          </a:p>
        </p:txBody>
      </p:sp>
      <p:sp>
        <p:nvSpPr>
          <p:cNvPr id="23" name="TextBox 38"/>
          <p:cNvSpPr txBox="1"/>
          <p:nvPr/>
        </p:nvSpPr>
        <p:spPr>
          <a:xfrm>
            <a:off x="5689275" y="5362708"/>
            <a:ext cx="4960988"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latin typeface="Calibri" panose="020F0502020204030204" pitchFamily="34" charset="0"/>
              </a:rPr>
              <a:t>Delayed confirmed diagnosis (i.e. reportable disease, laboratory tests)</a:t>
            </a:r>
          </a:p>
        </p:txBody>
      </p:sp>
      <p:sp>
        <p:nvSpPr>
          <p:cNvPr id="24" name="TextBox 23"/>
          <p:cNvSpPr txBox="1"/>
          <p:nvPr/>
        </p:nvSpPr>
        <p:spPr>
          <a:xfrm>
            <a:off x="708664" y="1465948"/>
            <a:ext cx="337810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dirty="0">
                <a:latin typeface="Arial" panose="020B0604020202020204" pitchFamily="34" charset="0"/>
                <a:cs typeface="Arial" panose="020B0604020202020204" pitchFamily="34" charset="0"/>
              </a:rPr>
              <a:t>Syndromic Surveillance</a:t>
            </a:r>
            <a:r>
              <a:rPr lang="en-US" sz="2400" dirty="0">
                <a:latin typeface="Calibri" panose="020F0502020204030204" pitchFamily="34" charset="0"/>
              </a:rPr>
              <a:t> </a:t>
            </a:r>
          </a:p>
        </p:txBody>
      </p:sp>
      <p:sp>
        <p:nvSpPr>
          <p:cNvPr id="25" name="TextBox 23"/>
          <p:cNvSpPr txBox="1"/>
          <p:nvPr/>
        </p:nvSpPr>
        <p:spPr>
          <a:xfrm>
            <a:off x="6530199" y="1396930"/>
            <a:ext cx="337810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dirty="0">
                <a:latin typeface="Arial" panose="020B0604020202020204" pitchFamily="34" charset="0"/>
                <a:cs typeface="Arial" panose="020B0604020202020204" pitchFamily="34" charset="0"/>
              </a:rPr>
              <a:t>Traditional Surveillance </a:t>
            </a:r>
          </a:p>
        </p:txBody>
      </p:sp>
      <p:sp>
        <p:nvSpPr>
          <p:cNvPr id="26" name="TextBox 37"/>
          <p:cNvSpPr txBox="1"/>
          <p:nvPr/>
        </p:nvSpPr>
        <p:spPr>
          <a:xfrm>
            <a:off x="708664" y="1951339"/>
            <a:ext cx="5262368" cy="9233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Data collected for other purposes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Pre-diagnostic information</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Near real-time</a:t>
            </a:r>
          </a:p>
        </p:txBody>
      </p:sp>
      <p:sp>
        <p:nvSpPr>
          <p:cNvPr id="27" name="TextBox 37"/>
          <p:cNvSpPr txBox="1"/>
          <p:nvPr/>
        </p:nvSpPr>
        <p:spPr>
          <a:xfrm>
            <a:off x="6630498" y="1869102"/>
            <a:ext cx="4712334"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Case reports from healthcare providers &amp; laboratories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Confirmed diagnosis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Lag in reporting</a:t>
            </a:r>
          </a:p>
        </p:txBody>
      </p:sp>
      <p:sp>
        <p:nvSpPr>
          <p:cNvPr id="3" name="TextBox 2"/>
          <p:cNvSpPr txBox="1"/>
          <p:nvPr/>
        </p:nvSpPr>
        <p:spPr>
          <a:xfrm>
            <a:off x="9147915" y="6627167"/>
            <a:ext cx="3044085" cy="461665"/>
          </a:xfrm>
          <a:prstGeom prst="rect">
            <a:avLst/>
          </a:prstGeom>
          <a:noFill/>
        </p:spPr>
        <p:txBody>
          <a:bodyPr wrap="square" rtlCol="0">
            <a:spAutoFit/>
          </a:bodyPr>
          <a:lstStyle/>
          <a:p>
            <a:r>
              <a:rPr lang="en-US" sz="1200" dirty="0"/>
              <a:t>Created by Jessica White, Maricopa County</a:t>
            </a:r>
          </a:p>
        </p:txBody>
      </p:sp>
    </p:spTree>
    <p:extLst>
      <p:ext uri="{BB962C8B-B14F-4D97-AF65-F5344CB8AC3E}">
        <p14:creationId xmlns:p14="http://schemas.microsoft.com/office/powerpoint/2010/main" val="1957080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FA22-23B6-4BEE-B4BF-3BD37BCEE830}"/>
              </a:ext>
            </a:extLst>
          </p:cNvPr>
          <p:cNvSpPr>
            <a:spLocks noGrp="1"/>
          </p:cNvSpPr>
          <p:nvPr>
            <p:ph type="title"/>
          </p:nvPr>
        </p:nvSpPr>
        <p:spPr/>
        <p:txBody>
          <a:bodyPr/>
          <a:lstStyle/>
          <a:p>
            <a:r>
              <a:rPr lang="en-US"/>
              <a:t>Syndromic Surveillance (</a:t>
            </a:r>
            <a:r>
              <a:rPr lang="en-US" err="1"/>
              <a:t>SyS</a:t>
            </a:r>
            <a:r>
              <a:rPr lang="en-US"/>
              <a:t>)</a:t>
            </a:r>
          </a:p>
        </p:txBody>
      </p:sp>
      <p:pic>
        <p:nvPicPr>
          <p:cNvPr id="4" name="Picture 3" descr="Picture of Syndromic surveillance uses patient healthcare encounter data and statistical tools to detect, monitor, and characterize unusual activity for further public health investigation or response. &#10;">
            <a:extLst>
              <a:ext uri="{FF2B5EF4-FFF2-40B4-BE49-F238E27FC236}">
                <a16:creationId xmlns:a16="http://schemas.microsoft.com/office/drawing/2014/main" id="{7D95FA99-C676-4E2C-80FA-54C6A1131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2089" y="1440180"/>
            <a:ext cx="8815783" cy="4566021"/>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DD0665E7-F500-0E25-29BB-BA68F3A39EFC}"/>
              </a:ext>
            </a:extLst>
          </p:cNvPr>
          <p:cNvSpPr txBox="1"/>
          <p:nvPr/>
        </p:nvSpPr>
        <p:spPr>
          <a:xfrm>
            <a:off x="4235006" y="5125432"/>
            <a:ext cx="3047047" cy="584775"/>
          </a:xfrm>
          <a:prstGeom prst="rect">
            <a:avLst/>
          </a:prstGeom>
          <a:noFill/>
        </p:spPr>
        <p:txBody>
          <a:bodyPr wrap="square">
            <a:spAutoFit/>
          </a:bodyPr>
          <a:lstStyle/>
          <a:p>
            <a:pPr algn="ctr"/>
            <a:r>
              <a:rPr lang="en-US" sz="3200" b="1" dirty="0">
                <a:solidFill>
                  <a:srgbClr val="FF0000"/>
                </a:solidFill>
              </a:rPr>
              <a:t>Early Warning</a:t>
            </a:r>
          </a:p>
        </p:txBody>
      </p:sp>
    </p:spTree>
    <p:extLst>
      <p:ext uri="{BB962C8B-B14F-4D97-AF65-F5344CB8AC3E}">
        <p14:creationId xmlns:p14="http://schemas.microsoft.com/office/powerpoint/2010/main" val="2213941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F987790-ACCC-F262-E862-FC1708A6A6BE}"/>
              </a:ext>
            </a:extLst>
          </p:cNvPr>
          <p:cNvPicPr>
            <a:picLocks noChangeAspect="1"/>
          </p:cNvPicPr>
          <p:nvPr/>
        </p:nvPicPr>
        <p:blipFill>
          <a:blip r:embed="rId3"/>
          <a:stretch>
            <a:fillRect/>
          </a:stretch>
        </p:blipFill>
        <p:spPr>
          <a:xfrm>
            <a:off x="6096000" y="1355935"/>
            <a:ext cx="3243573" cy="3630654"/>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F8B1EDE2-EF44-4D57-A306-7E5509E13FE8}"/>
              </a:ext>
            </a:extLst>
          </p:cNvPr>
          <p:cNvSpPr>
            <a:spLocks noGrp="1"/>
          </p:cNvSpPr>
          <p:nvPr>
            <p:ph type="title"/>
          </p:nvPr>
        </p:nvSpPr>
        <p:spPr/>
        <p:txBody>
          <a:bodyPr>
            <a:normAutofit fontScale="90000"/>
          </a:bodyPr>
          <a:lstStyle/>
          <a:p>
            <a:r>
              <a:rPr lang="en-US" dirty="0" err="1"/>
              <a:t>SyS</a:t>
            </a:r>
            <a:r>
              <a:rPr lang="en-US" dirty="0"/>
              <a:t>: Asthma Following Building Collapse</a:t>
            </a:r>
          </a:p>
        </p:txBody>
      </p:sp>
      <p:sp>
        <p:nvSpPr>
          <p:cNvPr id="3" name="Content Placeholder 2">
            <a:extLst>
              <a:ext uri="{FF2B5EF4-FFF2-40B4-BE49-F238E27FC236}">
                <a16:creationId xmlns:a16="http://schemas.microsoft.com/office/drawing/2014/main" id="{A6F3DCBD-5236-4D77-AB6A-4640525BD228}"/>
              </a:ext>
            </a:extLst>
          </p:cNvPr>
          <p:cNvSpPr>
            <a:spLocks noGrp="1"/>
          </p:cNvSpPr>
          <p:nvPr>
            <p:ph idx="1"/>
          </p:nvPr>
        </p:nvSpPr>
        <p:spPr>
          <a:xfrm>
            <a:off x="283780" y="1547310"/>
            <a:ext cx="4739610" cy="4270686"/>
          </a:xfrm>
        </p:spPr>
        <p:txBody>
          <a:bodyPr>
            <a:normAutofit/>
          </a:bodyPr>
          <a:lstStyle/>
          <a:p>
            <a:r>
              <a:rPr lang="en-US" sz="2800" dirty="0">
                <a:latin typeface="Calibri" panose="020F0502020204030204" pitchFamily="34" charset="0"/>
              </a:rPr>
              <a:t>New York City</a:t>
            </a:r>
            <a:endParaRPr lang="en-US" sz="2800" dirty="0"/>
          </a:p>
          <a:p>
            <a:r>
              <a:rPr lang="en-US" sz="2800" dirty="0">
                <a:latin typeface="Calibri" panose="020F0502020204030204" pitchFamily="34" charset="0"/>
              </a:rPr>
              <a:t>Emergency Department visits for asthma </a:t>
            </a:r>
          </a:p>
          <a:p>
            <a:r>
              <a:rPr lang="en-US" sz="2800" dirty="0" err="1">
                <a:latin typeface="Calibri" panose="020F0502020204030204" pitchFamily="34" charset="0"/>
              </a:rPr>
              <a:t>SyS</a:t>
            </a:r>
            <a:r>
              <a:rPr lang="en-US" sz="2800" dirty="0">
                <a:latin typeface="Calibri" panose="020F0502020204030204" pitchFamily="34" charset="0"/>
              </a:rPr>
              <a:t> findings informed questions about the health impacts of local air quality</a:t>
            </a:r>
            <a:endParaRPr lang="en-US" dirty="0"/>
          </a:p>
          <a:p>
            <a:endParaRPr lang="en-US" dirty="0"/>
          </a:p>
        </p:txBody>
      </p:sp>
      <p:pic>
        <p:nvPicPr>
          <p:cNvPr id="4" name="Picture 3" descr="Picture of a girl using an inhaler">
            <a:extLst>
              <a:ext uri="{FF2B5EF4-FFF2-40B4-BE49-F238E27FC236}">
                <a16:creationId xmlns:a16="http://schemas.microsoft.com/office/drawing/2014/main" id="{A023A13E-63A4-46EF-969A-A58A6DE398AB}"/>
              </a:ext>
            </a:extLst>
          </p:cNvPr>
          <p:cNvPicPr>
            <a:picLocks noChangeAspect="1"/>
          </p:cNvPicPr>
          <p:nvPr/>
        </p:nvPicPr>
        <p:blipFill>
          <a:blip r:embed="rId4"/>
          <a:stretch>
            <a:fillRect/>
          </a:stretch>
        </p:blipFill>
        <p:spPr>
          <a:xfrm>
            <a:off x="8020481" y="2805502"/>
            <a:ext cx="4171519" cy="3480736"/>
          </a:xfrm>
          <a:prstGeom prst="rect">
            <a:avLst/>
          </a:prstGeom>
        </p:spPr>
      </p:pic>
    </p:spTree>
    <p:extLst>
      <p:ext uri="{BB962C8B-B14F-4D97-AF65-F5344CB8AC3E}">
        <p14:creationId xmlns:p14="http://schemas.microsoft.com/office/powerpoint/2010/main" val="1002013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Shelter Surveillance</a:t>
            </a:r>
          </a:p>
        </p:txBody>
      </p:sp>
      <p:sp>
        <p:nvSpPr>
          <p:cNvPr id="3" name="Content Placeholder 2"/>
          <p:cNvSpPr>
            <a:spLocks noGrp="1"/>
          </p:cNvSpPr>
          <p:nvPr>
            <p:ph idx="1"/>
          </p:nvPr>
        </p:nvSpPr>
        <p:spPr>
          <a:xfrm>
            <a:off x="358583" y="1513020"/>
            <a:ext cx="5042601" cy="4270686"/>
          </a:xfrm>
        </p:spPr>
        <p:txBody>
          <a:bodyPr>
            <a:normAutofit/>
          </a:bodyPr>
          <a:lstStyle/>
          <a:p>
            <a:r>
              <a:rPr lang="en-US" dirty="0"/>
              <a:t>Track populations in shelter settings</a:t>
            </a:r>
          </a:p>
          <a:p>
            <a:r>
              <a:rPr lang="en-US" dirty="0"/>
              <a:t>Characterize environmental and sanitation conditions</a:t>
            </a:r>
          </a:p>
          <a:p>
            <a:r>
              <a:rPr lang="en-US" dirty="0"/>
              <a:t>Identify outbreaks and clusters of conditions</a:t>
            </a:r>
          </a:p>
        </p:txBody>
      </p:sp>
      <p:pic>
        <p:nvPicPr>
          <p:cNvPr id="4" name="Picture 3">
            <a:extLst>
              <a:ext uri="{FF2B5EF4-FFF2-40B4-BE49-F238E27FC236}">
                <a16:creationId xmlns:a16="http://schemas.microsoft.com/office/drawing/2014/main" id="{F878CA47-36D1-4516-8B67-CDA5CD5263E8}"/>
              </a:ext>
            </a:extLst>
          </p:cNvPr>
          <p:cNvPicPr>
            <a:picLocks noChangeAspect="1"/>
          </p:cNvPicPr>
          <p:nvPr/>
        </p:nvPicPr>
        <p:blipFill>
          <a:blip r:embed="rId3"/>
          <a:stretch>
            <a:fillRect/>
          </a:stretch>
        </p:blipFill>
        <p:spPr>
          <a:xfrm>
            <a:off x="6309360" y="1513020"/>
            <a:ext cx="5297837" cy="39783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94778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0C33D-7077-410D-86DB-C4A692A77FF7}"/>
              </a:ext>
            </a:extLst>
          </p:cNvPr>
          <p:cNvSpPr>
            <a:spLocks noGrp="1"/>
          </p:cNvSpPr>
          <p:nvPr>
            <p:ph type="title"/>
          </p:nvPr>
        </p:nvSpPr>
        <p:spPr/>
        <p:txBody>
          <a:bodyPr>
            <a:normAutofit/>
          </a:bodyPr>
          <a:lstStyle/>
          <a:p>
            <a:r>
              <a:rPr lang="en-US"/>
              <a:t>Mortality Surveillance and Assessment</a:t>
            </a:r>
          </a:p>
        </p:txBody>
      </p:sp>
      <p:sp>
        <p:nvSpPr>
          <p:cNvPr id="3" name="Content Placeholder 2">
            <a:extLst>
              <a:ext uri="{FF2B5EF4-FFF2-40B4-BE49-F238E27FC236}">
                <a16:creationId xmlns:a16="http://schemas.microsoft.com/office/drawing/2014/main" id="{0C0EC417-8A64-4606-AC4C-F84050D85950}"/>
              </a:ext>
            </a:extLst>
          </p:cNvPr>
          <p:cNvSpPr>
            <a:spLocks noGrp="1"/>
          </p:cNvSpPr>
          <p:nvPr>
            <p:ph idx="1"/>
          </p:nvPr>
        </p:nvSpPr>
        <p:spPr/>
        <p:txBody>
          <a:bodyPr/>
          <a:lstStyle/>
          <a:p>
            <a:r>
              <a:rPr lang="en-US" dirty="0"/>
              <a:t>Disaster impact severity</a:t>
            </a:r>
          </a:p>
          <a:p>
            <a:pPr lvl="1"/>
            <a:r>
              <a:rPr lang="en-US" dirty="0"/>
              <a:t>Leading causes of death</a:t>
            </a:r>
          </a:p>
          <a:p>
            <a:pPr lvl="1"/>
            <a:r>
              <a:rPr lang="en-US" dirty="0"/>
              <a:t>At-risk groups</a:t>
            </a:r>
          </a:p>
          <a:p>
            <a:pPr lvl="1"/>
            <a:r>
              <a:rPr lang="en-US" dirty="0"/>
              <a:t>Common risk factors </a:t>
            </a:r>
          </a:p>
          <a:p>
            <a:r>
              <a:rPr lang="en-US" dirty="0"/>
              <a:t>Prevention strategies</a:t>
            </a:r>
          </a:p>
          <a:p>
            <a:r>
              <a:rPr lang="en-US" dirty="0"/>
              <a:t>CDC Toolkit</a:t>
            </a:r>
          </a:p>
          <a:p>
            <a:r>
              <a:rPr lang="en-US" dirty="0"/>
              <a:t>Electronic death registration systems</a:t>
            </a:r>
          </a:p>
        </p:txBody>
      </p:sp>
      <p:sp>
        <p:nvSpPr>
          <p:cNvPr id="5" name="TextBox 4">
            <a:extLst>
              <a:ext uri="{FF2B5EF4-FFF2-40B4-BE49-F238E27FC236}">
                <a16:creationId xmlns:a16="http://schemas.microsoft.com/office/drawing/2014/main" id="{D0488F81-E7DE-4F13-9713-76B36DCCD4A3}"/>
              </a:ext>
            </a:extLst>
          </p:cNvPr>
          <p:cNvSpPr txBox="1"/>
          <p:nvPr/>
        </p:nvSpPr>
        <p:spPr>
          <a:xfrm>
            <a:off x="6477953" y="6344404"/>
            <a:ext cx="6097904" cy="369332"/>
          </a:xfrm>
          <a:prstGeom prst="rect">
            <a:avLst/>
          </a:prstGeom>
          <a:noFill/>
        </p:spPr>
        <p:txBody>
          <a:bodyPr wrap="square">
            <a:spAutoFit/>
          </a:bodyPr>
          <a:lstStyle/>
          <a:p>
            <a:r>
              <a:rPr lang="en-US"/>
              <a:t>https://www.cdc.gov/nceh/hsb/disaster/surveillance.htm</a:t>
            </a:r>
          </a:p>
        </p:txBody>
      </p:sp>
      <p:pic>
        <p:nvPicPr>
          <p:cNvPr id="9" name="Picture 6" descr="Graphical user interface, application&#10;&#10;Description automatically generated">
            <a:extLst>
              <a:ext uri="{FF2B5EF4-FFF2-40B4-BE49-F238E27FC236}">
                <a16:creationId xmlns:a16="http://schemas.microsoft.com/office/drawing/2014/main" id="{2F74FF79-94E9-C6B7-55F8-26DDFF57E981}"/>
              </a:ext>
            </a:extLst>
          </p:cNvPr>
          <p:cNvPicPr>
            <a:picLocks noChangeAspect="1"/>
          </p:cNvPicPr>
          <p:nvPr/>
        </p:nvPicPr>
        <p:blipFill>
          <a:blip r:embed="rId3"/>
          <a:stretch>
            <a:fillRect/>
          </a:stretch>
        </p:blipFill>
        <p:spPr>
          <a:xfrm>
            <a:off x="7470272" y="1229759"/>
            <a:ext cx="3978078" cy="4905787"/>
          </a:xfrm>
          <a:prstGeom prst="rect">
            <a:avLst/>
          </a:prstGeom>
        </p:spPr>
      </p:pic>
    </p:spTree>
    <p:extLst>
      <p:ext uri="{BB962C8B-B14F-4D97-AF65-F5344CB8AC3E}">
        <p14:creationId xmlns:p14="http://schemas.microsoft.com/office/powerpoint/2010/main" val="3705449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D66A-F657-4FBA-A7B5-EEDD25619A5D}"/>
              </a:ext>
            </a:extLst>
          </p:cNvPr>
          <p:cNvSpPr>
            <a:spLocks noGrp="1"/>
          </p:cNvSpPr>
          <p:nvPr>
            <p:ph type="title"/>
          </p:nvPr>
        </p:nvSpPr>
        <p:spPr/>
        <p:txBody>
          <a:bodyPr lIns="0" rIns="0">
            <a:normAutofit/>
          </a:bodyPr>
          <a:lstStyle/>
          <a:p>
            <a:r>
              <a:rPr lang="en-US" sz="4200" dirty="0"/>
              <a:t>Mortality Surveillance: Tornado</a:t>
            </a:r>
          </a:p>
        </p:txBody>
      </p:sp>
      <p:sp>
        <p:nvSpPr>
          <p:cNvPr id="3" name="Content Placeholder 2">
            <a:extLst>
              <a:ext uri="{FF2B5EF4-FFF2-40B4-BE49-F238E27FC236}">
                <a16:creationId xmlns:a16="http://schemas.microsoft.com/office/drawing/2014/main" id="{8466EA54-C94D-4A3D-9709-D3972C067D4F}"/>
              </a:ext>
            </a:extLst>
          </p:cNvPr>
          <p:cNvSpPr>
            <a:spLocks noGrp="1"/>
          </p:cNvSpPr>
          <p:nvPr>
            <p:ph idx="1"/>
          </p:nvPr>
        </p:nvSpPr>
        <p:spPr>
          <a:xfrm>
            <a:off x="283779" y="1547310"/>
            <a:ext cx="4939731" cy="3230430"/>
          </a:xfrm>
        </p:spPr>
        <p:txBody>
          <a:bodyPr/>
          <a:lstStyle/>
          <a:p>
            <a:r>
              <a:rPr lang="en-US" altLang="en-US" dirty="0"/>
              <a:t>Oklahoma</a:t>
            </a:r>
          </a:p>
          <a:p>
            <a:r>
              <a:rPr lang="en-US" altLang="en-US" dirty="0"/>
              <a:t>Retrospective mortality surveillance</a:t>
            </a:r>
          </a:p>
          <a:p>
            <a:pPr lvl="1"/>
            <a:r>
              <a:rPr lang="en-US" altLang="en-US" dirty="0"/>
              <a:t>EDRS flags</a:t>
            </a:r>
          </a:p>
          <a:p>
            <a:pPr lvl="1"/>
            <a:r>
              <a:rPr lang="en-US" altLang="en-US" dirty="0"/>
              <a:t>Medical records review at 32 hospitals</a:t>
            </a:r>
          </a:p>
          <a:p>
            <a:endParaRPr lang="en-US" dirty="0"/>
          </a:p>
        </p:txBody>
      </p:sp>
      <p:pic>
        <p:nvPicPr>
          <p:cNvPr id="7" name="Picture 6">
            <a:extLst>
              <a:ext uri="{FF2B5EF4-FFF2-40B4-BE49-F238E27FC236}">
                <a16:creationId xmlns:a16="http://schemas.microsoft.com/office/drawing/2014/main" id="{F3CB77BA-F36E-6D51-473D-CF7BE9A5FFDD}"/>
              </a:ext>
            </a:extLst>
          </p:cNvPr>
          <p:cNvPicPr>
            <a:picLocks noChangeAspect="1"/>
          </p:cNvPicPr>
          <p:nvPr/>
        </p:nvPicPr>
        <p:blipFill>
          <a:blip r:embed="rId3"/>
          <a:stretch>
            <a:fillRect/>
          </a:stretch>
        </p:blipFill>
        <p:spPr>
          <a:xfrm>
            <a:off x="5223510" y="1692704"/>
            <a:ext cx="6559676" cy="35648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9263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3C2B-A64B-4178-B44F-F7A454C6CA27}"/>
              </a:ext>
            </a:extLst>
          </p:cNvPr>
          <p:cNvSpPr>
            <a:spLocks noGrp="1"/>
          </p:cNvSpPr>
          <p:nvPr>
            <p:ph type="title"/>
          </p:nvPr>
        </p:nvSpPr>
        <p:spPr/>
        <p:txBody>
          <a:bodyPr/>
          <a:lstStyle/>
          <a:p>
            <a:r>
              <a:rPr lang="en-US"/>
              <a:t>Responder Safety &amp; Health</a:t>
            </a:r>
          </a:p>
        </p:txBody>
      </p:sp>
      <p:sp>
        <p:nvSpPr>
          <p:cNvPr id="3" name="Content Placeholder 2">
            <a:extLst>
              <a:ext uri="{FF2B5EF4-FFF2-40B4-BE49-F238E27FC236}">
                <a16:creationId xmlns:a16="http://schemas.microsoft.com/office/drawing/2014/main" id="{52B534C2-C0A4-45A3-9673-86A5AFCC0181}"/>
              </a:ext>
            </a:extLst>
          </p:cNvPr>
          <p:cNvSpPr>
            <a:spLocks noGrp="1"/>
          </p:cNvSpPr>
          <p:nvPr>
            <p:ph idx="1"/>
          </p:nvPr>
        </p:nvSpPr>
        <p:spPr>
          <a:xfrm>
            <a:off x="283780" y="1730621"/>
            <a:ext cx="4151062" cy="4167690"/>
          </a:xfrm>
        </p:spPr>
        <p:txBody>
          <a:bodyPr>
            <a:normAutofit/>
          </a:bodyPr>
          <a:lstStyle/>
          <a:p>
            <a:pPr marL="0" indent="0">
              <a:lnSpc>
                <a:spcPct val="100000"/>
              </a:lnSpc>
              <a:spcBef>
                <a:spcPts val="0"/>
              </a:spcBef>
              <a:buNone/>
            </a:pPr>
            <a:r>
              <a:rPr lang="en-US" dirty="0"/>
              <a:t>CDC/NIOSH </a:t>
            </a:r>
          </a:p>
          <a:p>
            <a:pPr marL="0" indent="0">
              <a:lnSpc>
                <a:spcPct val="100000"/>
              </a:lnSpc>
              <a:spcBef>
                <a:spcPts val="0"/>
              </a:spcBef>
              <a:buNone/>
            </a:pPr>
            <a:r>
              <a:rPr lang="en-US" dirty="0"/>
              <a:t>Emergency Responder Health Monitoring and </a:t>
            </a:r>
            <a:r>
              <a:rPr lang="en-US" dirty="0" err="1"/>
              <a:t>Surveillance</a:t>
            </a:r>
            <a:r>
              <a:rPr lang="en-US" baseline="30000" dirty="0" err="1"/>
              <a:t>TM</a:t>
            </a:r>
            <a:r>
              <a:rPr lang="en-US" dirty="0"/>
              <a:t> (ERHMS) Framework</a:t>
            </a:r>
          </a:p>
        </p:txBody>
      </p:sp>
      <p:pic>
        <p:nvPicPr>
          <p:cNvPr id="5" name="Picture 4" descr="The post-event tracking decision- pre-deployment, deployment, post-deployment">
            <a:extLst>
              <a:ext uri="{FF2B5EF4-FFF2-40B4-BE49-F238E27FC236}">
                <a16:creationId xmlns:a16="http://schemas.microsoft.com/office/drawing/2014/main" id="{1536C372-640F-4C08-8F6B-76F7C46DC7B2}"/>
              </a:ext>
            </a:extLst>
          </p:cNvPr>
          <p:cNvPicPr>
            <a:picLocks noChangeAspect="1"/>
          </p:cNvPicPr>
          <p:nvPr/>
        </p:nvPicPr>
        <p:blipFill>
          <a:blip r:embed="rId3"/>
          <a:stretch>
            <a:fillRect/>
          </a:stretch>
        </p:blipFill>
        <p:spPr>
          <a:xfrm>
            <a:off x="7757160" y="1547310"/>
            <a:ext cx="4434840" cy="4534312"/>
          </a:xfrm>
          <a:prstGeom prst="rect">
            <a:avLst/>
          </a:prstGeom>
        </p:spPr>
      </p:pic>
      <p:pic>
        <p:nvPicPr>
          <p:cNvPr id="7" name="Picture 2" descr="Front of Emergency Responder Health Monitoring and Surveillance document">
            <a:extLst>
              <a:ext uri="{FF2B5EF4-FFF2-40B4-BE49-F238E27FC236}">
                <a16:creationId xmlns:a16="http://schemas.microsoft.com/office/drawing/2014/main" id="{4FD1183E-477A-2D1C-CCFD-E4755BA51B33}"/>
              </a:ext>
            </a:extLst>
          </p:cNvPr>
          <p:cNvPicPr>
            <a:picLocks noChangeAspect="1" noChangeArrowheads="1"/>
          </p:cNvPicPr>
          <p:nvPr/>
        </p:nvPicPr>
        <p:blipFill>
          <a:blip r:embed="rId4"/>
          <a:srcRect/>
          <a:stretch>
            <a:fillRect/>
          </a:stretch>
        </p:blipFill>
        <p:spPr bwMode="auto">
          <a:xfrm>
            <a:off x="4858471" y="1817356"/>
            <a:ext cx="2898690" cy="37147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82257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B077-ED6D-4475-A932-2F04FBAAF5C4}"/>
              </a:ext>
            </a:extLst>
          </p:cNvPr>
          <p:cNvSpPr>
            <a:spLocks noGrp="1"/>
          </p:cNvSpPr>
          <p:nvPr>
            <p:ph type="title"/>
          </p:nvPr>
        </p:nvSpPr>
        <p:spPr/>
        <p:txBody>
          <a:bodyPr/>
          <a:lstStyle/>
          <a:p>
            <a:r>
              <a:rPr lang="en-US" dirty="0"/>
              <a:t>ERHMS: Mass Shooting</a:t>
            </a:r>
          </a:p>
        </p:txBody>
      </p:sp>
      <p:sp>
        <p:nvSpPr>
          <p:cNvPr id="3" name="Content Placeholder 2">
            <a:extLst>
              <a:ext uri="{FF2B5EF4-FFF2-40B4-BE49-F238E27FC236}">
                <a16:creationId xmlns:a16="http://schemas.microsoft.com/office/drawing/2014/main" id="{676B4D29-1936-4E4A-9A41-D024284A6096}"/>
              </a:ext>
            </a:extLst>
          </p:cNvPr>
          <p:cNvSpPr>
            <a:spLocks noGrp="1"/>
          </p:cNvSpPr>
          <p:nvPr>
            <p:ph idx="1"/>
          </p:nvPr>
        </p:nvSpPr>
        <p:spPr>
          <a:xfrm>
            <a:off x="283779" y="1547310"/>
            <a:ext cx="5812221" cy="4270686"/>
          </a:xfrm>
        </p:spPr>
        <p:txBody>
          <a:bodyPr/>
          <a:lstStyle/>
          <a:p>
            <a:r>
              <a:rPr lang="en-US" dirty="0"/>
              <a:t>Oregon</a:t>
            </a:r>
          </a:p>
          <a:p>
            <a:r>
              <a:rPr lang="en-US" dirty="0"/>
              <a:t>Response phase:</a:t>
            </a:r>
          </a:p>
          <a:p>
            <a:pPr lvl="1"/>
            <a:r>
              <a:rPr lang="en-US" dirty="0"/>
              <a:t>Behavioral strike teams </a:t>
            </a:r>
          </a:p>
          <a:p>
            <a:pPr lvl="1"/>
            <a:r>
              <a:rPr lang="en-US" dirty="0"/>
              <a:t>ERHMS framework used for fitness for duty</a:t>
            </a:r>
          </a:p>
          <a:p>
            <a:r>
              <a:rPr lang="en-US" dirty="0"/>
              <a:t>Recovery phase:</a:t>
            </a:r>
          </a:p>
          <a:p>
            <a:pPr lvl="1"/>
            <a:r>
              <a:rPr lang="en-US" dirty="0"/>
              <a:t>After-action sessions</a:t>
            </a:r>
          </a:p>
          <a:p>
            <a:pPr lvl="1"/>
            <a:r>
              <a:rPr lang="en-US" dirty="0"/>
              <a:t>Monitored case load </a:t>
            </a:r>
          </a:p>
          <a:p>
            <a:pPr lvl="1"/>
            <a:r>
              <a:rPr lang="en-US" dirty="0"/>
              <a:t>Transitioned to local providers </a:t>
            </a:r>
          </a:p>
          <a:p>
            <a:pPr lvl="1"/>
            <a:r>
              <a:rPr lang="en-US" dirty="0"/>
              <a:t>Developed improvement plan</a:t>
            </a:r>
          </a:p>
        </p:txBody>
      </p:sp>
      <p:pic>
        <p:nvPicPr>
          <p:cNvPr id="9" name="Picture 8">
            <a:extLst>
              <a:ext uri="{FF2B5EF4-FFF2-40B4-BE49-F238E27FC236}">
                <a16:creationId xmlns:a16="http://schemas.microsoft.com/office/drawing/2014/main" id="{5150AE76-2AF2-DBAA-EB74-8251C65AF136}"/>
              </a:ext>
            </a:extLst>
          </p:cNvPr>
          <p:cNvPicPr>
            <a:picLocks noChangeAspect="1"/>
          </p:cNvPicPr>
          <p:nvPr/>
        </p:nvPicPr>
        <p:blipFill>
          <a:blip r:embed="rId3"/>
          <a:stretch>
            <a:fillRect/>
          </a:stretch>
        </p:blipFill>
        <p:spPr>
          <a:xfrm>
            <a:off x="6572683" y="2013707"/>
            <a:ext cx="5001617" cy="2830585"/>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3DAD5343-BEFE-A92D-CA01-988E3910E2D8}"/>
              </a:ext>
            </a:extLst>
          </p:cNvPr>
          <p:cNvSpPr txBox="1"/>
          <p:nvPr/>
        </p:nvSpPr>
        <p:spPr>
          <a:xfrm>
            <a:off x="7220903" y="4890011"/>
            <a:ext cx="6097904" cy="261610"/>
          </a:xfrm>
          <a:prstGeom prst="rect">
            <a:avLst/>
          </a:prstGeom>
          <a:noFill/>
        </p:spPr>
        <p:txBody>
          <a:bodyPr wrap="square">
            <a:spAutoFit/>
          </a:bodyPr>
          <a:lstStyle/>
          <a:p>
            <a:r>
              <a:rPr lang="en-US" sz="1100" dirty="0"/>
              <a:t>https://www.cnn.com/2015/10/01/us/oregon-college-shooting/index.html</a:t>
            </a:r>
          </a:p>
        </p:txBody>
      </p:sp>
    </p:spTree>
    <p:extLst>
      <p:ext uri="{BB962C8B-B14F-4D97-AF65-F5344CB8AC3E}">
        <p14:creationId xmlns:p14="http://schemas.microsoft.com/office/powerpoint/2010/main" val="4076689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CE56-7E4E-4840-9AD1-D10D4CA4F06B}"/>
              </a:ext>
            </a:extLst>
          </p:cNvPr>
          <p:cNvSpPr>
            <a:spLocks noGrp="1"/>
          </p:cNvSpPr>
          <p:nvPr>
            <p:ph type="title"/>
          </p:nvPr>
        </p:nvSpPr>
        <p:spPr/>
        <p:txBody>
          <a:bodyPr>
            <a:normAutofit fontScale="90000"/>
          </a:bodyPr>
          <a:lstStyle/>
          <a:p>
            <a:r>
              <a:rPr lang="en-US"/>
              <a:t>Assessment of Chemical Exposure (ACE)</a:t>
            </a:r>
          </a:p>
        </p:txBody>
      </p:sp>
      <p:sp>
        <p:nvSpPr>
          <p:cNvPr id="3" name="Content Placeholder 2">
            <a:extLst>
              <a:ext uri="{FF2B5EF4-FFF2-40B4-BE49-F238E27FC236}">
                <a16:creationId xmlns:a16="http://schemas.microsoft.com/office/drawing/2014/main" id="{370FD601-87A6-4074-9D72-FBF7F2BD8621}"/>
              </a:ext>
            </a:extLst>
          </p:cNvPr>
          <p:cNvSpPr>
            <a:spLocks noGrp="1"/>
          </p:cNvSpPr>
          <p:nvPr>
            <p:ph idx="1"/>
          </p:nvPr>
        </p:nvSpPr>
        <p:spPr>
          <a:xfrm>
            <a:off x="282043" y="1595513"/>
            <a:ext cx="5352947" cy="4270686"/>
          </a:xfrm>
        </p:spPr>
        <p:txBody>
          <a:bodyPr/>
          <a:lstStyle/>
          <a:p>
            <a:r>
              <a:rPr lang="en-US" dirty="0"/>
              <a:t>Toolkit</a:t>
            </a:r>
          </a:p>
          <a:p>
            <a:r>
              <a:rPr lang="en-US" dirty="0"/>
              <a:t>Health impacts and root causes of exposure</a:t>
            </a:r>
          </a:p>
          <a:p>
            <a:r>
              <a:rPr lang="en-US" dirty="0"/>
              <a:t>Collaboration with multiple disciplines </a:t>
            </a:r>
          </a:p>
        </p:txBody>
      </p:sp>
      <p:pic>
        <p:nvPicPr>
          <p:cNvPr id="4" name="Picture 3" descr="A picture of Assessment of chemical exposure (ACE) Workbook">
            <a:extLst>
              <a:ext uri="{FF2B5EF4-FFF2-40B4-BE49-F238E27FC236}">
                <a16:creationId xmlns:a16="http://schemas.microsoft.com/office/drawing/2014/main" id="{0B9A050A-6929-4355-8D26-76AF9370FA4D}"/>
              </a:ext>
            </a:extLst>
          </p:cNvPr>
          <p:cNvPicPr>
            <a:picLocks noChangeAspect="1"/>
          </p:cNvPicPr>
          <p:nvPr/>
        </p:nvPicPr>
        <p:blipFill rotWithShape="1">
          <a:blip r:embed="rId3"/>
          <a:srcRect b="16059"/>
          <a:stretch/>
        </p:blipFill>
        <p:spPr>
          <a:xfrm>
            <a:off x="7029450" y="1453182"/>
            <a:ext cx="4042974" cy="45553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317067"/>
      </p:ext>
    </p:extLst>
  </p:cSld>
  <p:clrMapOvr>
    <a:masterClrMapping/>
  </p:clrMapOvr>
  <mc:AlternateContent xmlns:mc="http://schemas.openxmlformats.org/markup-compatibility/2006" xmlns:p14="http://schemas.microsoft.com/office/powerpoint/2010/main">
    <mc:Choice Requires="p14">
      <p:transition spd="slow" p14:dur="2000" advTm="116701"/>
    </mc:Choice>
    <mc:Fallback xmlns="">
      <p:transition spd="slow" advTm="116701"/>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1FBA-0579-4110-9931-28562E7E0ADC}"/>
              </a:ext>
            </a:extLst>
          </p:cNvPr>
          <p:cNvSpPr>
            <a:spLocks noGrp="1"/>
          </p:cNvSpPr>
          <p:nvPr>
            <p:ph type="title"/>
          </p:nvPr>
        </p:nvSpPr>
        <p:spPr/>
        <p:txBody>
          <a:bodyPr/>
          <a:lstStyle/>
          <a:p>
            <a:r>
              <a:rPr lang="en-US" dirty="0"/>
              <a:t>ACE: Train Derailment</a:t>
            </a:r>
          </a:p>
        </p:txBody>
      </p:sp>
      <p:sp>
        <p:nvSpPr>
          <p:cNvPr id="3" name="Content Placeholder 2">
            <a:extLst>
              <a:ext uri="{FF2B5EF4-FFF2-40B4-BE49-F238E27FC236}">
                <a16:creationId xmlns:a16="http://schemas.microsoft.com/office/drawing/2014/main" id="{B0385CC5-ABE5-46CC-9B5F-6059F67A6BB8}"/>
              </a:ext>
            </a:extLst>
          </p:cNvPr>
          <p:cNvSpPr>
            <a:spLocks noGrp="1"/>
          </p:cNvSpPr>
          <p:nvPr>
            <p:ph idx="1"/>
          </p:nvPr>
        </p:nvSpPr>
        <p:spPr/>
        <p:txBody>
          <a:bodyPr>
            <a:normAutofit/>
          </a:bodyPr>
          <a:lstStyle/>
          <a:p>
            <a:r>
              <a:rPr lang="en-US"/>
              <a:t>New Jersey</a:t>
            </a:r>
          </a:p>
          <a:p>
            <a:r>
              <a:rPr lang="en-US"/>
              <a:t>Freight train derailment</a:t>
            </a:r>
          </a:p>
          <a:p>
            <a:pPr lvl="1"/>
            <a:r>
              <a:rPr lang="en-US"/>
              <a:t>Vinyl chloride release </a:t>
            </a:r>
          </a:p>
          <a:p>
            <a:r>
              <a:rPr lang="en-US"/>
              <a:t>ACE </a:t>
            </a:r>
          </a:p>
          <a:p>
            <a:pPr lvl="1"/>
            <a:r>
              <a:rPr lang="en-US"/>
              <a:t>Community exposure</a:t>
            </a:r>
          </a:p>
          <a:p>
            <a:pPr lvl="1"/>
            <a:r>
              <a:rPr lang="en-US"/>
              <a:t>Health impacts</a:t>
            </a:r>
          </a:p>
          <a:p>
            <a:pPr lvl="1"/>
            <a:r>
              <a:rPr lang="en-US"/>
              <a:t>Communications</a:t>
            </a:r>
          </a:p>
        </p:txBody>
      </p:sp>
      <p:pic>
        <p:nvPicPr>
          <p:cNvPr id="4" name="Picture 3" descr="Picture after a freight train derailment of chemical">
            <a:extLst>
              <a:ext uri="{FF2B5EF4-FFF2-40B4-BE49-F238E27FC236}">
                <a16:creationId xmlns:a16="http://schemas.microsoft.com/office/drawing/2014/main" id="{C1EF8864-86C4-40EE-B037-2C9FA7988119}"/>
              </a:ext>
            </a:extLst>
          </p:cNvPr>
          <p:cNvPicPr>
            <a:picLocks noChangeAspect="1"/>
          </p:cNvPicPr>
          <p:nvPr/>
        </p:nvPicPr>
        <p:blipFill>
          <a:blip r:embed="rId3"/>
          <a:stretch>
            <a:fillRect/>
          </a:stretch>
        </p:blipFill>
        <p:spPr>
          <a:xfrm>
            <a:off x="6306222" y="1547310"/>
            <a:ext cx="5435878" cy="36208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28476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5FDBE8-C58F-F40C-BA34-EA34EE76CAE0}"/>
              </a:ext>
            </a:extLst>
          </p:cNvPr>
          <p:cNvSpPr>
            <a:spLocks noGrp="1"/>
          </p:cNvSpPr>
          <p:nvPr>
            <p:ph type="body" sz="quarter" idx="10"/>
          </p:nvPr>
        </p:nvSpPr>
        <p:spPr/>
        <p:txBody>
          <a:bodyPr/>
          <a:lstStyle/>
          <a:p>
            <a:r>
              <a:rPr lang="en-US" dirty="0"/>
              <a:t>Pulling It All Together</a:t>
            </a:r>
          </a:p>
        </p:txBody>
      </p:sp>
      <p:pic>
        <p:nvPicPr>
          <p:cNvPr id="4" name="Picture 3" descr="A picture of a rope with a reef knot on a white background">
            <a:extLst>
              <a:ext uri="{FF2B5EF4-FFF2-40B4-BE49-F238E27FC236}">
                <a16:creationId xmlns:a16="http://schemas.microsoft.com/office/drawing/2014/main" id="{B3E41CD2-25F5-5F4F-1B82-78232AE17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9214" y="3714750"/>
            <a:ext cx="3838990" cy="25603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75200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Integrate?</a:t>
            </a:r>
          </a:p>
        </p:txBody>
      </p:sp>
      <p:pic>
        <p:nvPicPr>
          <p:cNvPr id="8" name="Picture 7" descr="A screenshot of a cell phone&#10;&#10;Description automatically generated">
            <a:extLst>
              <a:ext uri="{FF2B5EF4-FFF2-40B4-BE49-F238E27FC236}">
                <a16:creationId xmlns:a16="http://schemas.microsoft.com/office/drawing/2014/main" id="{C8DEAA9E-2FEE-11EA-FE4C-8434FB0BA7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780" y="1366787"/>
            <a:ext cx="3378708" cy="4342096"/>
          </a:xfrm>
          <a:prstGeom prst="rect">
            <a:avLst/>
          </a:prstGeom>
          <a:ln>
            <a:noFill/>
          </a:ln>
          <a:effectLst>
            <a:outerShdw blurRad="292100" dist="139700" dir="2700000" algn="tl" rotWithShape="0">
              <a:srgbClr val="333333">
                <a:alpha val="65000"/>
              </a:srgbClr>
            </a:outerShdw>
          </a:effectLst>
        </p:spPr>
      </p:pic>
      <p:pic>
        <p:nvPicPr>
          <p:cNvPr id="3074" name="Picture 2" descr="National Response Framework | FEMA.gov">
            <a:extLst>
              <a:ext uri="{FF2B5EF4-FFF2-40B4-BE49-F238E27FC236}">
                <a16:creationId xmlns:a16="http://schemas.microsoft.com/office/drawing/2014/main" id="{6BA8C3C5-E26A-59E3-810A-26A2092972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5307" y="1366788"/>
            <a:ext cx="3376181" cy="43420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8" name="Picture 6" descr="NEW: 2020 HSEEP Revision | The Contrarian Emergency Manager">
            <a:extLst>
              <a:ext uri="{FF2B5EF4-FFF2-40B4-BE49-F238E27FC236}">
                <a16:creationId xmlns:a16="http://schemas.microsoft.com/office/drawing/2014/main" id="{0C0B0C67-3137-5184-E540-D0F4977DBD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1659" y="1366787"/>
            <a:ext cx="4474477" cy="43420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81E56B7-78D9-D431-A4FC-9DCDF73FC673}"/>
              </a:ext>
            </a:extLst>
          </p:cNvPr>
          <p:cNvSpPr txBox="1"/>
          <p:nvPr/>
        </p:nvSpPr>
        <p:spPr>
          <a:xfrm>
            <a:off x="3817620" y="5703015"/>
            <a:ext cx="3703320" cy="246221"/>
          </a:xfrm>
          <a:prstGeom prst="rect">
            <a:avLst/>
          </a:prstGeom>
          <a:noFill/>
        </p:spPr>
        <p:txBody>
          <a:bodyPr wrap="square">
            <a:spAutoFit/>
          </a:bodyPr>
          <a:lstStyle/>
          <a:p>
            <a:r>
              <a:rPr lang="en-US" sz="1000" dirty="0"/>
              <a:t>https://timothyriecker.com/2020/02/07/new-2020-hseep-revision/</a:t>
            </a:r>
          </a:p>
        </p:txBody>
      </p:sp>
    </p:spTree>
    <p:extLst>
      <p:ext uri="{BB962C8B-B14F-4D97-AF65-F5344CB8AC3E}">
        <p14:creationId xmlns:p14="http://schemas.microsoft.com/office/powerpoint/2010/main" val="8095059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700" dirty="0">
                <a:latin typeface="Arial" panose="020B0604020202020204" pitchFamily="34" charset="0"/>
                <a:cs typeface="Arial" panose="020B0604020202020204" pitchFamily="34" charset="0"/>
              </a:rPr>
              <a:t>Putting It All Together</a:t>
            </a:r>
          </a:p>
        </p:txBody>
      </p:sp>
      <p:pic>
        <p:nvPicPr>
          <p:cNvPr id="5" name="Content Placeholder 5">
            <a:extLst>
              <a:ext uri="{FF2B5EF4-FFF2-40B4-BE49-F238E27FC236}">
                <a16:creationId xmlns:a16="http://schemas.microsoft.com/office/drawing/2014/main" id="{A12C2997-6CB4-4C07-9668-4A941BB17648}"/>
              </a:ext>
            </a:extLst>
          </p:cNvPr>
          <p:cNvPicPr>
            <a:picLocks noGrp="1" noChangeAspect="1"/>
          </p:cNvPicPr>
          <p:nvPr>
            <p:ph idx="1"/>
          </p:nvPr>
        </p:nvPicPr>
        <p:blipFill>
          <a:blip r:embed="rId3"/>
          <a:stretch>
            <a:fillRect/>
          </a:stretch>
        </p:blipFill>
        <p:spPr>
          <a:xfrm>
            <a:off x="2301699" y="1547813"/>
            <a:ext cx="7591777" cy="42703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145265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Putting It All Together</a:t>
            </a:r>
          </a:p>
        </p:txBody>
      </p:sp>
      <p:pic>
        <p:nvPicPr>
          <p:cNvPr id="2050" name="Picture 2" descr="Image result for oil spill free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999796" y="1464056"/>
            <a:ext cx="6459515" cy="42852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891027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700" dirty="0">
                <a:latin typeface="Arial" panose="020B0604020202020204" pitchFamily="34" charset="0"/>
                <a:cs typeface="Arial" panose="020B0604020202020204" pitchFamily="34" charset="0"/>
              </a:rPr>
              <a:t>Putting It All Together</a:t>
            </a:r>
          </a:p>
        </p:txBody>
      </p:sp>
      <p:pic>
        <p:nvPicPr>
          <p:cNvPr id="6" name="Content Placeholder 5"/>
          <p:cNvPicPr>
            <a:picLocks noGrp="1" noChangeAspect="1"/>
          </p:cNvPicPr>
          <p:nvPr>
            <p:ph idx="1"/>
          </p:nvPr>
        </p:nvPicPr>
        <p:blipFill>
          <a:blip r:embed="rId3"/>
          <a:stretch>
            <a:fillRect/>
          </a:stretch>
        </p:blipFill>
        <p:spPr>
          <a:xfrm>
            <a:off x="2421466" y="1567815"/>
            <a:ext cx="7349067" cy="4133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366025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D9B5BA-5507-4870-B345-C1B0B32FFF0A}"/>
              </a:ext>
            </a:extLst>
          </p:cNvPr>
          <p:cNvSpPr>
            <a:spLocks noGrp="1"/>
          </p:cNvSpPr>
          <p:nvPr>
            <p:ph type="body" sz="quarter" idx="10"/>
          </p:nvPr>
        </p:nvSpPr>
        <p:spPr/>
        <p:txBody>
          <a:bodyPr>
            <a:normAutofit fontScale="85000" lnSpcReduction="20000"/>
          </a:bodyPr>
          <a:lstStyle/>
          <a:p>
            <a:r>
              <a:rPr lang="en-US" dirty="0"/>
              <a:t>What questions do you have about DE? </a:t>
            </a:r>
          </a:p>
          <a:p>
            <a:r>
              <a:rPr lang="en-US" dirty="0"/>
              <a:t>What information do you need?</a:t>
            </a:r>
          </a:p>
        </p:txBody>
      </p:sp>
      <p:pic>
        <p:nvPicPr>
          <p:cNvPr id="10" name="Picture 9" descr="Many question marks on black background">
            <a:extLst>
              <a:ext uri="{FF2B5EF4-FFF2-40B4-BE49-F238E27FC236}">
                <a16:creationId xmlns:a16="http://schemas.microsoft.com/office/drawing/2014/main" id="{D643F527-0D1F-F382-BE40-D4B34A1F94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3255" y="3694472"/>
            <a:ext cx="4662394" cy="2838870"/>
          </a:xfrm>
          <a:prstGeom prst="rect">
            <a:avLst/>
          </a:prstGeom>
          <a:ln>
            <a:noFill/>
          </a:ln>
          <a:effectLst>
            <a:outerShdw blurRad="292100" dist="139700" dir="2700000" algn="tl" rotWithShape="0">
              <a:srgbClr val="333333">
                <a:alpha val="65000"/>
              </a:srgbClr>
            </a:outerShdw>
          </a:effectLst>
        </p:spPr>
      </p:pic>
      <p:pic>
        <p:nvPicPr>
          <p:cNvPr id="6" name="Picture 5" descr="Person taking book from bookshelf">
            <a:extLst>
              <a:ext uri="{FF2B5EF4-FFF2-40B4-BE49-F238E27FC236}">
                <a16:creationId xmlns:a16="http://schemas.microsoft.com/office/drawing/2014/main" id="{3202349B-52A5-A7C8-4E95-3452F28B12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183" y="3931919"/>
            <a:ext cx="3479700" cy="23202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851950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557B15-EFE7-DAF1-E227-F26D0D7565AD}"/>
              </a:ext>
            </a:extLst>
          </p:cNvPr>
          <p:cNvSpPr>
            <a:spLocks noGrp="1"/>
          </p:cNvSpPr>
          <p:nvPr>
            <p:ph type="body" sz="quarter" idx="10"/>
          </p:nvPr>
        </p:nvSpPr>
        <p:spPr/>
        <p:txBody>
          <a:bodyPr/>
          <a:lstStyle/>
          <a:p>
            <a:r>
              <a:rPr lang="en-US" dirty="0"/>
              <a:t>Further DE Training</a:t>
            </a:r>
          </a:p>
        </p:txBody>
      </p:sp>
    </p:spTree>
    <p:extLst>
      <p:ext uri="{BB962C8B-B14F-4D97-AF65-F5344CB8AC3E}">
        <p14:creationId xmlns:p14="http://schemas.microsoft.com/office/powerpoint/2010/main" val="36881732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normAutofit fontScale="90000"/>
          </a:bodyPr>
          <a:lstStyle/>
          <a:p>
            <a:r>
              <a:rPr lang="en-US"/>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p:txBody>
          <a:bodyPr>
            <a:normAutofit fontScale="92500" lnSpcReduction="20000"/>
          </a:bodyPr>
          <a:lstStyle/>
          <a:p>
            <a:r>
              <a:rPr lang="en-US" sz="2400" dirty="0"/>
              <a:t>Disaster Epidemiology eLearning Modules (CDC): </a:t>
            </a:r>
            <a:r>
              <a:rPr lang="en-US" sz="2400" dirty="0">
                <a:hlinkClick r:id="rId3"/>
              </a:rPr>
              <a:t>https://www.cdc.gov/nceh/hsb/disaster/training.htm#disaster_epiElearning</a:t>
            </a:r>
            <a:r>
              <a:rPr lang="en-US" sz="2400" dirty="0"/>
              <a:t> </a:t>
            </a:r>
          </a:p>
          <a:p>
            <a:pPr lvl="1"/>
            <a:r>
              <a:rPr lang="en-US" dirty="0"/>
              <a:t>Module 1: Public Health Impacts of Disasters</a:t>
            </a:r>
          </a:p>
          <a:p>
            <a:pPr lvl="1"/>
            <a:r>
              <a:rPr lang="en-US" dirty="0"/>
              <a:t>Module 2: Public Health Emergency Management </a:t>
            </a:r>
          </a:p>
          <a:p>
            <a:pPr lvl="1"/>
            <a:r>
              <a:rPr lang="en-US" dirty="0"/>
              <a:t>Module 3: CASPER</a:t>
            </a:r>
          </a:p>
          <a:p>
            <a:pPr lvl="1"/>
            <a:r>
              <a:rPr lang="en-US" dirty="0"/>
              <a:t>Module 4: Disaster Surveillance </a:t>
            </a:r>
          </a:p>
          <a:p>
            <a:r>
              <a:rPr lang="en-US" sz="2400" dirty="0"/>
              <a:t>CASPER (CDC): </a:t>
            </a:r>
            <a:r>
              <a:rPr lang="en-US" sz="2400" dirty="0">
                <a:hlinkClick r:id="rId4"/>
              </a:rPr>
              <a:t>https://www.cdc.gov/nceh/casper/training-resources.htm</a:t>
            </a:r>
            <a:r>
              <a:rPr lang="en-US" sz="2400" dirty="0"/>
              <a:t> </a:t>
            </a:r>
          </a:p>
          <a:p>
            <a:r>
              <a:rPr lang="en-US" sz="2400" dirty="0"/>
              <a:t>Emergency Response Health Monitoring &amp; Surveillance (ERHMS) Online Training Course (CDC): </a:t>
            </a:r>
            <a:r>
              <a:rPr lang="en-US" sz="2400" dirty="0">
                <a:hlinkClick r:id="rId5"/>
              </a:rPr>
              <a:t>https://emergency.cdc.gov/training/erhmscourse/index.asp</a:t>
            </a:r>
            <a:r>
              <a:rPr lang="en-US" sz="2400" dirty="0"/>
              <a:t> </a:t>
            </a:r>
          </a:p>
          <a:p>
            <a:pPr lvl="1"/>
            <a:r>
              <a:rPr lang="en-US" dirty="0"/>
              <a:t>ERHMS Info Manager </a:t>
            </a:r>
          </a:p>
          <a:p>
            <a:r>
              <a:rPr lang="en-US" sz="2400" dirty="0"/>
              <a:t>CDART: Comprehensive Disaster Assessment &amp; Readiness Tools (CDC ATSDR): </a:t>
            </a:r>
            <a:r>
              <a:rPr lang="en-US" sz="2400" dirty="0">
                <a:hlinkClick r:id="rId6"/>
              </a:rPr>
              <a:t>https://www.atsdr.cdc.gov/CDART.html</a:t>
            </a:r>
            <a:r>
              <a:rPr lang="en-US" sz="2400" dirty="0"/>
              <a:t>  </a:t>
            </a:r>
          </a:p>
          <a:p>
            <a:r>
              <a:rPr lang="en-US" sz="2400" dirty="0"/>
              <a:t>FEMA Center for Domestic Preparedness, Disaster Related Exposure Assessment and Monitoring </a:t>
            </a:r>
            <a:r>
              <a:rPr lang="en-US" sz="2400" dirty="0">
                <a:hlinkClick r:id="rId7"/>
              </a:rPr>
              <a:t>https://cdp.dhs.gov/training/course/MGT%20908</a:t>
            </a:r>
            <a:r>
              <a:rPr lang="en-US" sz="2400" dirty="0"/>
              <a:t> </a:t>
            </a:r>
          </a:p>
        </p:txBody>
      </p:sp>
    </p:spTree>
    <p:extLst>
      <p:ext uri="{BB962C8B-B14F-4D97-AF65-F5344CB8AC3E}">
        <p14:creationId xmlns:p14="http://schemas.microsoft.com/office/powerpoint/2010/main" val="13477356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normAutofit fontScale="90000"/>
          </a:bodyPr>
          <a:lstStyle/>
          <a:p>
            <a:r>
              <a:rPr lang="en-US"/>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p:txBody>
          <a:bodyPr>
            <a:normAutofit/>
          </a:bodyPr>
          <a:lstStyle/>
          <a:p>
            <a:endParaRPr lang="en-US"/>
          </a:p>
          <a:p>
            <a:r>
              <a:rPr lang="en-US"/>
              <a:t>Toxicological Outbreak Investigation Course &amp; Toolkit (CDC): </a:t>
            </a:r>
            <a:r>
              <a:rPr lang="en-US">
                <a:hlinkClick r:id="rId3"/>
              </a:rPr>
              <a:t>https://www.cdc.gov/nceh/hsb/elearning/toi/default.htm</a:t>
            </a:r>
            <a:r>
              <a:rPr lang="en-US"/>
              <a:t> </a:t>
            </a:r>
          </a:p>
          <a:p>
            <a:endParaRPr lang="en-US"/>
          </a:p>
          <a:p>
            <a:r>
              <a:rPr lang="en-US"/>
              <a:t>Epi CASE (Contact Assessment Symptom Exposure) Toolkit (CDC ATSDR): </a:t>
            </a:r>
            <a:r>
              <a:rPr lang="en-US">
                <a:hlinkClick r:id="rId4"/>
              </a:rPr>
              <a:t>https://www.atsdr.cdc.gov/epitoolkit/index.html</a:t>
            </a:r>
            <a:r>
              <a:rPr lang="en-US"/>
              <a:t> </a:t>
            </a:r>
          </a:p>
          <a:p>
            <a:endParaRPr lang="en-US"/>
          </a:p>
          <a:p>
            <a:r>
              <a:rPr lang="en-US"/>
              <a:t>ACE (Assessment of Chemical Exposures) Toolkit and Training (CDC ATSDR): </a:t>
            </a:r>
            <a:r>
              <a:rPr lang="en-US">
                <a:hlinkClick r:id="rId5"/>
              </a:rPr>
              <a:t>https://www.atsdr.cdc.gov/ntsip/ace_toolkit.html</a:t>
            </a:r>
            <a:r>
              <a:rPr lang="en-US"/>
              <a:t> </a:t>
            </a:r>
          </a:p>
          <a:p>
            <a:endParaRPr lang="en-US"/>
          </a:p>
          <a:p>
            <a:endParaRPr lang="en-US"/>
          </a:p>
        </p:txBody>
      </p:sp>
    </p:spTree>
    <p:extLst>
      <p:ext uri="{BB962C8B-B14F-4D97-AF65-F5344CB8AC3E}">
        <p14:creationId xmlns:p14="http://schemas.microsoft.com/office/powerpoint/2010/main" val="563828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ADD8388-2EBD-CB75-E88A-7283CE6605B7}"/>
              </a:ext>
            </a:extLst>
          </p:cNvPr>
          <p:cNvSpPr>
            <a:spLocks noGrp="1"/>
          </p:cNvSpPr>
          <p:nvPr>
            <p:ph type="body" sz="quarter" idx="10"/>
          </p:nvPr>
        </p:nvSpPr>
        <p:spPr/>
        <p:txBody>
          <a:bodyPr>
            <a:normAutofit lnSpcReduction="10000"/>
          </a:bodyPr>
          <a:lstStyle/>
          <a:p>
            <a:pPr marL="457200" lvl="1" indent="0">
              <a:buNone/>
            </a:pPr>
            <a:endParaRPr lang="en-US"/>
          </a:p>
          <a:p>
            <a:r>
              <a:rPr lang="en-US"/>
              <a:t>Andrew Adams: </a:t>
            </a:r>
            <a:r>
              <a:rPr lang="en-US">
                <a:hlinkClick r:id="rId2"/>
              </a:rPr>
              <a:t>aadams@cste.org</a:t>
            </a:r>
            <a:endParaRPr lang="en-US"/>
          </a:p>
          <a:p>
            <a:endParaRPr lang="en-US"/>
          </a:p>
          <a:p>
            <a:r>
              <a:rPr lang="en-US"/>
              <a:t>Svetlana Smorodinsky: </a:t>
            </a:r>
            <a:r>
              <a:rPr lang="en-US">
                <a:hlinkClick r:id="rId3"/>
              </a:rPr>
              <a:t>Svetlana.Smorodinsky@cdph.ca.gov</a:t>
            </a:r>
            <a:r>
              <a:rPr lang="en-US"/>
              <a:t> </a:t>
            </a:r>
          </a:p>
          <a:p>
            <a:endParaRPr lang="en-US"/>
          </a:p>
          <a:p>
            <a:r>
              <a:rPr lang="en-US"/>
              <a:t>Tess Konen: </a:t>
            </a:r>
            <a:r>
              <a:rPr lang="en-US">
                <a:hlinkClick r:id="rId4"/>
              </a:rPr>
              <a:t>tess.konen@state.mn.us</a:t>
            </a:r>
            <a:r>
              <a:rPr lang="en-US"/>
              <a:t> </a:t>
            </a:r>
          </a:p>
        </p:txBody>
      </p:sp>
    </p:spTree>
    <p:extLst>
      <p:ext uri="{BB962C8B-B14F-4D97-AF65-F5344CB8AC3E}">
        <p14:creationId xmlns:p14="http://schemas.microsoft.com/office/powerpoint/2010/main" val="124619437"/>
      </p:ext>
    </p:extLst>
  </p:cSld>
  <p:clrMapOvr>
    <a:masterClrMapping/>
  </p:clrMapOvr>
</p:sld>
</file>

<file path=ppt/theme/theme1.xml><?xml version="1.0" encoding="utf-8"?>
<a:theme xmlns:a="http://schemas.openxmlformats.org/drawingml/2006/main" name="Office Theme">
  <a:themeElements>
    <a:clrScheme name="CSTE 1">
      <a:dk1>
        <a:srgbClr val="000000"/>
      </a:dk1>
      <a:lt1>
        <a:srgbClr val="FFFFFF"/>
      </a:lt1>
      <a:dk2>
        <a:srgbClr val="44546A"/>
      </a:dk2>
      <a:lt2>
        <a:srgbClr val="E7E6E6"/>
      </a:lt2>
      <a:accent1>
        <a:srgbClr val="7BADD3"/>
      </a:accent1>
      <a:accent2>
        <a:srgbClr val="002E6D"/>
      </a:accent2>
      <a:accent3>
        <a:srgbClr val="FCDC3E"/>
      </a:accent3>
      <a:accent4>
        <a:srgbClr val="C1C5C8"/>
      </a:accent4>
      <a:accent5>
        <a:srgbClr val="9E925E"/>
      </a:accent5>
      <a:accent6>
        <a:srgbClr val="EBE8E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07453716-4097-A34E-B89C-7BE845B6FC66}" vid="{C1DDEF94-4EED-D84D-83D5-9B3A426692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9633721-923e-460a-b868-94ae28239f36">
      <Terms xmlns="http://schemas.microsoft.com/office/infopath/2007/PartnerControls"/>
    </lcf76f155ced4ddcb4097134ff3c332f>
    <TaxCatchAll xmlns="a7eab1f9-45c2-453d-a007-d4d706ff88d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02EC3833F90344979DBD06A9640CF7" ma:contentTypeVersion="17" ma:contentTypeDescription="Create a new document." ma:contentTypeScope="" ma:versionID="ab50652b0810b839ef381ea47a367d60">
  <xsd:schema xmlns:xsd="http://www.w3.org/2001/XMLSchema" xmlns:xs="http://www.w3.org/2001/XMLSchema" xmlns:p="http://schemas.microsoft.com/office/2006/metadata/properties" xmlns:ns2="a7eab1f9-45c2-453d-a007-d4d706ff88d0" xmlns:ns3="89633721-923e-460a-b868-94ae28239f36" targetNamespace="http://schemas.microsoft.com/office/2006/metadata/properties" ma:root="true" ma:fieldsID="a14a7c619f65c02553b70a9f5ec8431d" ns2:_="" ns3:_="">
    <xsd:import namespace="a7eab1f9-45c2-453d-a007-d4d706ff88d0"/>
    <xsd:import namespace="89633721-923e-460a-b868-94ae28239f3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lcf76f155ced4ddcb4097134ff3c332f" minOccurs="0"/>
                <xsd:element ref="ns2:TaxCatchAll"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eab1f9-45c2-453d-a007-d4d706ff88d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c51e9082-b9e9-49ad-9842-a431acbe33fc}" ma:internalName="TaxCatchAll" ma:showField="CatchAllData" ma:web="a7eab1f9-45c2-453d-a007-d4d706ff88d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9633721-923e-460a-b868-94ae28239f3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E7BB9B-356C-481E-8B57-F2A87B9C560C}">
  <ds:schemaRefs>
    <ds:schemaRef ds:uri="http://schemas.microsoft.com/office/2006/metadata/properties"/>
    <ds:schemaRef ds:uri="http://schemas.microsoft.com/office/infopath/2007/PartnerControls"/>
    <ds:schemaRef ds:uri="89633721-923e-460a-b868-94ae28239f36"/>
    <ds:schemaRef ds:uri="a7eab1f9-45c2-453d-a007-d4d706ff88d0"/>
  </ds:schemaRefs>
</ds:datastoreItem>
</file>

<file path=customXml/itemProps2.xml><?xml version="1.0" encoding="utf-8"?>
<ds:datastoreItem xmlns:ds="http://schemas.openxmlformats.org/officeDocument/2006/customXml" ds:itemID="{8A41C25F-B7D3-422B-A235-F350D52453BD}">
  <ds:schemaRefs>
    <ds:schemaRef ds:uri="http://schemas.microsoft.com/sharepoint/v3/contenttype/forms"/>
  </ds:schemaRefs>
</ds:datastoreItem>
</file>

<file path=customXml/itemProps3.xml><?xml version="1.0" encoding="utf-8"?>
<ds:datastoreItem xmlns:ds="http://schemas.openxmlformats.org/officeDocument/2006/customXml" ds:itemID="{F7147DFE-BD28-461A-9A2A-C019CFA054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eab1f9-45c2-453d-a007-d4d706ff88d0"/>
    <ds:schemaRef ds:uri="89633721-923e-460a-b868-94ae28239f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CSTE Widescreen</Template>
  <TotalTime>140</TotalTime>
  <Words>5018</Words>
  <Application>Microsoft Office PowerPoint</Application>
  <PresentationFormat>Widescreen</PresentationFormat>
  <Paragraphs>561</Paragraphs>
  <Slides>47</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Arial</vt:lpstr>
      <vt:lpstr>Avenir</vt:lpstr>
      <vt:lpstr>BlinkMacSystemFont</vt:lpstr>
      <vt:lpstr>Calibri</vt:lpstr>
      <vt:lpstr>Calibri Light</vt:lpstr>
      <vt:lpstr>nyt-imperial</vt:lpstr>
      <vt:lpstr>Office Theme</vt:lpstr>
      <vt:lpstr>Disaster Epidemiology: Applied perspective </vt:lpstr>
      <vt:lpstr>PowerPoint Presentation</vt:lpstr>
      <vt:lpstr>Disaster Epidemiology (DE) Subcommittee</vt:lpstr>
      <vt:lpstr>DE Subcommittee by the Numbers</vt:lpstr>
      <vt:lpstr>DE Subcommittee Resources</vt:lpstr>
      <vt:lpstr>PowerPoint Presentation</vt:lpstr>
      <vt:lpstr>Presentation Objectives</vt:lpstr>
      <vt:lpstr>Poll 1</vt:lpstr>
      <vt:lpstr>Session Outline</vt:lpstr>
      <vt:lpstr>PowerPoint Presentation</vt:lpstr>
      <vt:lpstr>What is Epidemiology?</vt:lpstr>
      <vt:lpstr>What is Disaster Epidemiology?</vt:lpstr>
      <vt:lpstr>Poll 2</vt:lpstr>
      <vt:lpstr>Disaster Epidemiology is Multi-disciplinary</vt:lpstr>
      <vt:lpstr>What Does Disaster Epidemiology Do?</vt:lpstr>
      <vt:lpstr>Disaster Epidemiology: an All-Hazard Approach</vt:lpstr>
      <vt:lpstr>PowerPoint Presentation</vt:lpstr>
      <vt:lpstr>DE Conceptual Framework</vt:lpstr>
      <vt:lpstr>Disaster Epidemiology Activities</vt:lpstr>
      <vt:lpstr>DE and Incident Command System (ICS)</vt:lpstr>
      <vt:lpstr>Poll 3</vt:lpstr>
      <vt:lpstr>PowerPoint Presentation</vt:lpstr>
      <vt:lpstr>Rapid Needs Assessments</vt:lpstr>
      <vt:lpstr>CASPER:  Longitudinal Wildfire Impact Assessment</vt:lpstr>
      <vt:lpstr>Tracking, Rosters, Registering</vt:lpstr>
      <vt:lpstr>Registry: Zika Virus</vt:lpstr>
      <vt:lpstr>Surveillance</vt:lpstr>
      <vt:lpstr>Syndromic vs. Traditional Surveillance </vt:lpstr>
      <vt:lpstr>Syndromic Surveillance (SyS)</vt:lpstr>
      <vt:lpstr>SyS: Asthma Following Building Collapse</vt:lpstr>
      <vt:lpstr>Shelter Surveillance</vt:lpstr>
      <vt:lpstr>Mortality Surveillance and Assessment</vt:lpstr>
      <vt:lpstr>Mortality Surveillance: Tornado</vt:lpstr>
      <vt:lpstr>Responder Safety &amp; Health</vt:lpstr>
      <vt:lpstr>ERHMS: Mass Shooting</vt:lpstr>
      <vt:lpstr>Assessment of Chemical Exposure (ACE)</vt:lpstr>
      <vt:lpstr>ACE: Train Derailment</vt:lpstr>
      <vt:lpstr>PowerPoint Presentation</vt:lpstr>
      <vt:lpstr>How To Integrate?</vt:lpstr>
      <vt:lpstr>Putting It All Together</vt:lpstr>
      <vt:lpstr>Putting It All Together</vt:lpstr>
      <vt:lpstr>Putting It All Together</vt:lpstr>
      <vt:lpstr>PowerPoint Presentation</vt:lpstr>
      <vt:lpstr>PowerPoint Presentation</vt:lpstr>
      <vt:lpstr>Training Courses, Resources and Toolkits</vt:lpstr>
      <vt:lpstr>Training Courses, Resources and Toolkits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Konen, Tess (MDH)</dc:creator>
  <cp:lastModifiedBy>Konen, Tess (MDH)</cp:lastModifiedBy>
  <cp:revision>17</cp:revision>
  <dcterms:created xsi:type="dcterms:W3CDTF">2023-05-08T18:33:34Z</dcterms:created>
  <dcterms:modified xsi:type="dcterms:W3CDTF">2023-05-15T16:50:12Z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0x0101003602EC3833F90344979DBD06A9640CF7</vt:lpwstr>
  </property>
  <property fmtid="{D5CDD505-2E9C-101B-9397-08002B2CF9AE}" pid="3" name="MediaServiceImageTags">
    <vt:lpwstr/>
  </property>
</Properties>
</file>