
<file path=[Content_Types].xml><?xml version="1.0" encoding="utf-8"?>
<Types xmlns="http://schemas.openxmlformats.org/package/2006/content-types">
  <Default Extension="emf" ContentType="image/x-emf"/>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4"/>
  </p:sldMasterIdLst>
  <p:notesMasterIdLst>
    <p:notesMasterId r:id="rId20"/>
  </p:notesMasterIdLst>
  <p:handoutMasterIdLst>
    <p:handoutMasterId r:id="rId21"/>
  </p:handoutMasterIdLst>
  <p:sldIdLst>
    <p:sldId id="4840" r:id="rId5"/>
    <p:sldId id="4862" r:id="rId6"/>
    <p:sldId id="4842" r:id="rId7"/>
    <p:sldId id="4843" r:id="rId8"/>
    <p:sldId id="4864" r:id="rId9"/>
    <p:sldId id="4845" r:id="rId10"/>
    <p:sldId id="4849" r:id="rId11"/>
    <p:sldId id="4863" r:id="rId12"/>
    <p:sldId id="4852" r:id="rId13"/>
    <p:sldId id="4857" r:id="rId14"/>
    <p:sldId id="4861" r:id="rId15"/>
    <p:sldId id="4823" r:id="rId16"/>
    <p:sldId id="4858" r:id="rId17"/>
    <p:sldId id="4723" r:id="rId18"/>
    <p:sldId id="312" r:id="rId19"/>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44" userDrawn="1">
          <p15:clr>
            <a:srgbClr val="A4A3A4"/>
          </p15:clr>
        </p15:guide>
        <p15:guide id="2" pos="468"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2B47"/>
    <a:srgbClr val="37050D"/>
    <a:srgbClr val="0070B2"/>
    <a:srgbClr val="002231"/>
    <a:srgbClr val="000305"/>
    <a:srgbClr val="001726"/>
    <a:srgbClr val="660919"/>
    <a:srgbClr val="005288"/>
    <a:srgbClr val="5A5B5D"/>
    <a:srgbClr val="8A8C8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193708-D604-41EA-B01B-22F9845102CA}" v="2" dt="2023-05-15T18:03:16.485"/>
  </p1510:revLst>
</p1510:revInfo>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269" autoAdjust="0"/>
    <p:restoredTop sz="48179" autoAdjust="0"/>
  </p:normalViewPr>
  <p:slideViewPr>
    <p:cSldViewPr snapToGrid="0" snapToObjects="1">
      <p:cViewPr varScale="1">
        <p:scale>
          <a:sx n="51" d="100"/>
          <a:sy n="51" d="100"/>
        </p:scale>
        <p:origin x="2928" y="72"/>
      </p:cViewPr>
      <p:guideLst>
        <p:guide orient="horz" pos="944"/>
        <p:guide pos="468"/>
      </p:guideLst>
    </p:cSldViewPr>
  </p:slideViewPr>
  <p:outlineViewPr>
    <p:cViewPr>
      <p:scale>
        <a:sx n="33" d="100"/>
        <a:sy n="33" d="100"/>
      </p:scale>
      <p:origin x="0" y="-1000"/>
    </p:cViewPr>
  </p:outlineViewPr>
  <p:notesTextViewPr>
    <p:cViewPr>
      <p:scale>
        <a:sx n="100" d="100"/>
        <a:sy n="100" d="100"/>
      </p:scale>
      <p:origin x="0" y="0"/>
    </p:cViewPr>
  </p:notesTextViewPr>
  <p:notesViewPr>
    <p:cSldViewPr snapToGrid="0" snapToObjects="1">
      <p:cViewPr varScale="1">
        <p:scale>
          <a:sx n="83" d="100"/>
          <a:sy n="83" d="100"/>
        </p:scale>
        <p:origin x="3810" y="78"/>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6/11/relationships/changesInfo" Target="changesInfos/changesInfo1.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 Id="rId27"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gan, Sarah" userId="0cf6dd61-7386-49f3-84aa-5a86b87e18aa" providerId="ADAL" clId="{7A193708-D604-41EA-B01B-22F9845102CA}"/>
    <pc:docChg chg="delSld modSld">
      <pc:chgData name="Egan, Sarah" userId="0cf6dd61-7386-49f3-84aa-5a86b87e18aa" providerId="ADAL" clId="{7A193708-D604-41EA-B01B-22F9845102CA}" dt="2023-05-15T18:05:01.208" v="13" actId="6549"/>
      <pc:docMkLst>
        <pc:docMk/>
      </pc:docMkLst>
      <pc:sldChg chg="del">
        <pc:chgData name="Egan, Sarah" userId="0cf6dd61-7386-49f3-84aa-5a86b87e18aa" providerId="ADAL" clId="{7A193708-D604-41EA-B01B-22F9845102CA}" dt="2023-05-15T18:01:57.131" v="0" actId="2696"/>
        <pc:sldMkLst>
          <pc:docMk/>
          <pc:sldMk cId="733644598" sldId="4841"/>
        </pc:sldMkLst>
      </pc:sldChg>
      <pc:sldChg chg="modNotesTx">
        <pc:chgData name="Egan, Sarah" userId="0cf6dd61-7386-49f3-84aa-5a86b87e18aa" providerId="ADAL" clId="{7A193708-D604-41EA-B01B-22F9845102CA}" dt="2023-05-15T18:03:21.203" v="10"/>
        <pc:sldMkLst>
          <pc:docMk/>
          <pc:sldMk cId="54703078" sldId="4842"/>
        </pc:sldMkLst>
      </pc:sldChg>
      <pc:sldChg chg="modNotesTx">
        <pc:chgData name="Egan, Sarah" userId="0cf6dd61-7386-49f3-84aa-5a86b87e18aa" providerId="ADAL" clId="{7A193708-D604-41EA-B01B-22F9845102CA}" dt="2023-05-15T18:03:28.864" v="12" actId="20577"/>
        <pc:sldMkLst>
          <pc:docMk/>
          <pc:sldMk cId="3136391604" sldId="4843"/>
        </pc:sldMkLst>
      </pc:sldChg>
      <pc:sldChg chg="modNotesTx">
        <pc:chgData name="Egan, Sarah" userId="0cf6dd61-7386-49f3-84aa-5a86b87e18aa" providerId="ADAL" clId="{7A193708-D604-41EA-B01B-22F9845102CA}" dt="2023-05-15T18:05:01.208" v="13" actId="6549"/>
        <pc:sldMkLst>
          <pc:docMk/>
          <pc:sldMk cId="504487913" sldId="4858"/>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6FCA97C3-C405-524D-9CBE-0BC0D8901EF2}" type="datetimeFigureOut">
              <a:rPr lang="en-US" smtClean="0"/>
              <a:t>5/15/2023</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34E3284D-1414-D044-813C-490EC2E121A8}" type="slidenum">
              <a:rPr lang="en-US" smtClean="0"/>
              <a:t>‹#›</a:t>
            </a:fld>
            <a:endParaRPr lang="en-US"/>
          </a:p>
        </p:txBody>
      </p:sp>
    </p:spTree>
    <p:extLst>
      <p:ext uri="{BB962C8B-B14F-4D97-AF65-F5344CB8AC3E}">
        <p14:creationId xmlns:p14="http://schemas.microsoft.com/office/powerpoint/2010/main" val="4265349343"/>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9111BCE4-DA71-794C-BB20-C7FCCBD5454E}" type="datetimeFigureOut">
              <a:rPr lang="en-US" smtClean="0"/>
              <a:t>5/15/2023</a:t>
            </a:fld>
            <a:endParaRPr lang="en-US"/>
          </a:p>
        </p:txBody>
      </p:sp>
      <p:sp>
        <p:nvSpPr>
          <p:cNvPr id="4" name="Slide Image Placeholder 3"/>
          <p:cNvSpPr>
            <a:spLocks noGrp="1" noRot="1" noChangeAspect="1"/>
          </p:cNvSpPr>
          <p:nvPr>
            <p:ph type="sldImg" idx="2"/>
          </p:nvPr>
        </p:nvSpPr>
        <p:spPr>
          <a:xfrm>
            <a:off x="406400" y="696913"/>
            <a:ext cx="61976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4BAF53EF-993C-FF42-8B62-CEF57763A78D}" type="slidenum">
              <a:rPr lang="en-US" smtClean="0"/>
              <a:t>‹#›</a:t>
            </a:fld>
            <a:endParaRPr lang="en-US"/>
          </a:p>
        </p:txBody>
      </p:sp>
    </p:spTree>
    <p:extLst>
      <p:ext uri="{BB962C8B-B14F-4D97-AF65-F5344CB8AC3E}">
        <p14:creationId xmlns:p14="http://schemas.microsoft.com/office/powerpoint/2010/main" val="2237173168"/>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 DHS Sheltering Guidance for Household Pets and Service  Animals During Disasters or Declared Emergencies </a:t>
            </a: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Experience teaches us that people may be unwilling or unable to evacuate from danger if their animals cannot evacuate with them</a:t>
            </a:r>
          </a:p>
          <a:p>
            <a:pPr marL="0" marR="0">
              <a:lnSpc>
                <a:spcPct val="107000"/>
              </a:lnSpc>
              <a:spcBef>
                <a:spcPts val="0"/>
              </a:spcBef>
              <a:spcAft>
                <a:spcPts val="800"/>
              </a:spcAft>
            </a:pPr>
            <a:endParaRPr lang="en-US" sz="1200" b="1"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b="1" dirty="0">
                <a:effectLst/>
                <a:latin typeface="Calibri" panose="020F0502020204030204" pitchFamily="34" charset="0"/>
                <a:ea typeface="Calibri" panose="020F0502020204030204" pitchFamily="34" charset="0"/>
                <a:cs typeface="Times New Roman" panose="02020603050405020304" pitchFamily="18" charset="0"/>
              </a:rPr>
              <a:t>In prior disasters, as much as 44% of those who refused to evacuate remained behind because they had an animal.</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Animals left behind in disasters can become a risk for emergency responders, and be at risk themselves for health complications, getting lost, injured or killed</a:t>
            </a:r>
          </a:p>
          <a:p>
            <a:endParaRPr lang="en-US" b="1" dirty="0"/>
          </a:p>
          <a:p>
            <a:r>
              <a:rPr lang="en-US" sz="1200" b="0" i="0" u="none" strike="noStrike" baseline="0" dirty="0">
                <a:solidFill>
                  <a:srgbClr val="000000"/>
                </a:solidFill>
                <a:latin typeface="Times New Roman" panose="02020603050405020304" pitchFamily="18" charset="0"/>
              </a:rPr>
              <a:t>Previous disasters have demonstrated that co-evacuating (and co-sheltering, where possible) people with their animals, including household pets and service/assistance animals increases people’s compliance with evacuation orders, increases survivor resilience, and decreases re-entry to unsafe areas motivated by animal rescue. </a:t>
            </a:r>
            <a:endParaRPr lang="en-US" b="1" dirty="0"/>
          </a:p>
          <a:p>
            <a:endParaRPr lang="en-US" b="1" dirty="0"/>
          </a:p>
          <a:p>
            <a:endParaRPr lang="en-US" b="1" dirty="0"/>
          </a:p>
        </p:txBody>
      </p:sp>
      <p:sp>
        <p:nvSpPr>
          <p:cNvPr id="4" name="Slide Number Placeholder 3"/>
          <p:cNvSpPr>
            <a:spLocks noGrp="1"/>
          </p:cNvSpPr>
          <p:nvPr>
            <p:ph type="sldNum" sz="quarter" idx="5"/>
          </p:nvPr>
        </p:nvSpPr>
        <p:spPr/>
        <p:txBody>
          <a:bodyPr/>
          <a:lstStyle/>
          <a:p>
            <a:fld id="{4BAF53EF-993C-FF42-8B62-CEF57763A78D}" type="slidenum">
              <a:rPr lang="en-US" smtClean="0"/>
              <a:t>2</a:t>
            </a:fld>
            <a:endParaRPr lang="en-US"/>
          </a:p>
        </p:txBody>
      </p:sp>
    </p:spTree>
    <p:extLst>
      <p:ext uri="{BB962C8B-B14F-4D97-AF65-F5344CB8AC3E}">
        <p14:creationId xmlns:p14="http://schemas.microsoft.com/office/powerpoint/2010/main" val="25689781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FEMA supports communities through coordination and collaboration with multiple partners, each of whom posses a wide range of subject matter expertise and resourcing capabilities</a:t>
            </a:r>
          </a:p>
          <a:p>
            <a:pPr marL="0" indent="0">
              <a:buFont typeface="Arial" panose="020B0604020202020204" pitchFamily="34" charset="0"/>
              <a:buNone/>
            </a:pPr>
            <a:endParaRPr lang="en-US" dirty="0"/>
          </a:p>
          <a:p>
            <a:r>
              <a:rPr lang="en-US" dirty="0"/>
              <a:t>By developing relationships, encouraging cooperation and collaboration, we’re increasing the odds that families - and communities - will receive the resources and support needed to recover together</a:t>
            </a:r>
          </a:p>
          <a:p>
            <a:endParaRPr lang="en-US" dirty="0"/>
          </a:p>
          <a:p>
            <a:pPr marL="0" marR="0" lvl="0" indent="0" algn="l" defTabSz="457200" rtl="0" eaLnBrk="1" fontAlgn="auto" latinLnBrk="0" hangingPunct="1">
              <a:lnSpc>
                <a:spcPct val="100000"/>
              </a:lnSpc>
              <a:spcBef>
                <a:spcPts val="0"/>
              </a:spcBef>
              <a:spcAft>
                <a:spcPts val="0"/>
              </a:spcAft>
              <a:buClrTx/>
              <a:buSzTx/>
              <a:buFontTx/>
              <a:buNone/>
              <a:tabLst/>
              <a:defRPr/>
            </a:pPr>
            <a:r>
              <a:rPr lang="en-US" b="1" dirty="0"/>
              <a:t>And as many of us understand, intimately, the human/animal bond is never more important than in times of extreme stress</a:t>
            </a:r>
          </a:p>
          <a:p>
            <a:pPr marL="0" indent="0">
              <a:buFont typeface="Arial" panose="020B0604020202020204" pitchFamily="34" charset="0"/>
              <a:buNone/>
            </a:pPr>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AF53EF-993C-FF42-8B62-CEF57763A7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97525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And this is why FEMA helps: </a:t>
            </a:r>
            <a:r>
              <a:rPr lang="en-US" b="0" dirty="0"/>
              <a:t>Whether during blue sky or grey, the public has repeatedly demonstrated how highly it values human-animal relationships</a:t>
            </a:r>
          </a:p>
          <a:p>
            <a:pPr marL="171450" indent="-171450">
              <a:buFont typeface="Arial" panose="020B0604020202020204" pitchFamily="34" charset="0"/>
              <a:buChar char="•"/>
            </a:pPr>
            <a:r>
              <a:rPr lang="en-US" b="1" dirty="0"/>
              <a:t>67% of American households have 1 pet, and 44% own 2 or more</a:t>
            </a:r>
          </a:p>
          <a:p>
            <a:pPr marL="628650" lvl="1" indent="-171450">
              <a:buFont typeface="Arial" panose="020B0604020202020204" pitchFamily="34" charset="0"/>
              <a:buChar char="•"/>
            </a:pPr>
            <a:r>
              <a:rPr lang="en-US" b="0" dirty="0"/>
              <a:t>So most of the people we have contact with have animals</a:t>
            </a:r>
          </a:p>
          <a:p>
            <a:pPr marL="171450" indent="-171450">
              <a:buFont typeface="Arial" panose="020B0604020202020204" pitchFamily="34" charset="0"/>
              <a:buChar char="•"/>
            </a:pPr>
            <a:r>
              <a:rPr lang="en-US" dirty="0"/>
              <a:t>This is about supporting people we are already assisting by taking care of what is important to them</a:t>
            </a:r>
          </a:p>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4</a:t>
            </a:fld>
            <a:endParaRPr lang="en-US"/>
          </a:p>
        </p:txBody>
      </p:sp>
    </p:spTree>
    <p:extLst>
      <p:ext uri="{BB962C8B-B14F-4D97-AF65-F5344CB8AC3E}">
        <p14:creationId xmlns:p14="http://schemas.microsoft.com/office/powerpoint/2010/main" val="325696573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Providing response resources for families with pets, service animals and other animals will increase the number of families evacuating when ordered. Failure to accommodate both people and animals has historically been linked to evacuation failure, which puts owners, responders and animals at greater risk. </a:t>
            </a:r>
          </a:p>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5</a:t>
            </a:fld>
            <a:endParaRPr lang="en-US"/>
          </a:p>
        </p:txBody>
      </p:sp>
    </p:spTree>
    <p:extLst>
      <p:ext uri="{BB962C8B-B14F-4D97-AF65-F5344CB8AC3E}">
        <p14:creationId xmlns:p14="http://schemas.microsoft.com/office/powerpoint/2010/main" val="18975678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6</a:t>
            </a:fld>
            <a:endParaRPr lang="en-US"/>
          </a:p>
        </p:txBody>
      </p:sp>
    </p:spTree>
    <p:extLst>
      <p:ext uri="{BB962C8B-B14F-4D97-AF65-F5344CB8AC3E}">
        <p14:creationId xmlns:p14="http://schemas.microsoft.com/office/powerpoint/2010/main" val="34534999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7</a:t>
            </a:fld>
            <a:endParaRPr lang="en-US"/>
          </a:p>
        </p:txBody>
      </p:sp>
    </p:spTree>
    <p:extLst>
      <p:ext uri="{BB962C8B-B14F-4D97-AF65-F5344CB8AC3E}">
        <p14:creationId xmlns:p14="http://schemas.microsoft.com/office/powerpoint/2010/main" val="683356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9</a:t>
            </a:fld>
            <a:endParaRPr lang="en-US"/>
          </a:p>
        </p:txBody>
      </p:sp>
    </p:spTree>
    <p:extLst>
      <p:ext uri="{BB962C8B-B14F-4D97-AF65-F5344CB8AC3E}">
        <p14:creationId xmlns:p14="http://schemas.microsoft.com/office/powerpoint/2010/main" val="26316999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10</a:t>
            </a:fld>
            <a:endParaRPr lang="en-US"/>
          </a:p>
        </p:txBody>
      </p:sp>
    </p:spTree>
    <p:extLst>
      <p:ext uri="{BB962C8B-B14F-4D97-AF65-F5344CB8AC3E}">
        <p14:creationId xmlns:p14="http://schemas.microsoft.com/office/powerpoint/2010/main" val="103764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a graphic of what the Hub &amp; Spoke model might look like – and I think it demonstrates nicely how it can used to organize and manage evacuees with pets</a:t>
            </a:r>
          </a:p>
          <a:p>
            <a:endParaRPr lang="en-US" dirty="0"/>
          </a:p>
          <a:p>
            <a:pPr marL="0" marR="0" lvl="0" indent="0">
              <a:spcBef>
                <a:spcPts val="0"/>
              </a:spcBef>
              <a:spcAft>
                <a:spcPts val="0"/>
              </a:spcAft>
              <a:buFont typeface="Symbol" panose="05050102010706020507" pitchFamily="18" charset="2"/>
              <a:buNone/>
            </a:pPr>
            <a:r>
              <a:rPr lang="en-US" sz="1100" dirty="0">
                <a:solidFill>
                  <a:srgbClr val="000000"/>
                </a:solidFill>
                <a:effectLst/>
                <a:latin typeface="Calibri" panose="020F0502020204030204" pitchFamily="34" charset="0"/>
                <a:ea typeface="Calibri" panose="020F0502020204030204" pitchFamily="34" charset="0"/>
              </a:rPr>
              <a:t>As an animal enters your emergency animal shelter, you will need to capture vital information to help identify it, verify the ownership, and begin tracking its physical and medical progress through your facility.</a:t>
            </a:r>
            <a:endParaRPr lang="en-US"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Name of animal</a:t>
            </a:r>
          </a:p>
          <a:p>
            <a:pPr marL="171450" marR="0" lvl="0"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Species, breed/type (e.g., “Lab mix”, “DSH” or “hound type”)</a:t>
            </a:r>
            <a:endParaRPr lang="en-US"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Sex, if spayed/neutered (if known)</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Approximate age</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Size (actual weight if possible or approximation: small, medium, large)</a:t>
            </a:r>
          </a:p>
          <a:p>
            <a:pPr marL="171450" marR="0" lvl="0"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Physical Description</a:t>
            </a:r>
          </a:p>
          <a:p>
            <a:pPr marL="628650" marR="0" lvl="1"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Color/pattern</a:t>
            </a:r>
            <a:endParaRPr lang="en-US" sz="1200" dirty="0">
              <a:solidFill>
                <a:srgbClr val="000000"/>
              </a:solidFill>
              <a:effectLst/>
              <a:latin typeface="Calibri" panose="020F0502020204030204" pitchFamily="34" charset="0"/>
              <a:ea typeface="Calibri" panose="020F0502020204030204" pitchFamily="34" charset="0"/>
            </a:endParaRPr>
          </a:p>
          <a:p>
            <a:pPr marL="628650" marR="0" lvl="1"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Hair length and quality (e.g., curly, wirehair, etc.)</a:t>
            </a:r>
          </a:p>
          <a:p>
            <a:pPr marL="628650" marR="0" lvl="1" indent="-171450">
              <a:spcBef>
                <a:spcPts val="0"/>
              </a:spcBef>
              <a:spcAft>
                <a:spcPts val="0"/>
              </a:spcAft>
              <a:buFont typeface="Arial" panose="020B0604020202020204" pitchFamily="34" charset="0"/>
              <a:buChar char="•"/>
            </a:pPr>
            <a:r>
              <a:rPr lang="en-US" sz="1200" dirty="0">
                <a:solidFill>
                  <a:srgbClr val="000000"/>
                </a:solidFill>
                <a:effectLst/>
                <a:latin typeface="Calibri" panose="020F0502020204030204" pitchFamily="34" charset="0"/>
                <a:ea typeface="Calibri" panose="020F0502020204030204" pitchFamily="34" charset="0"/>
              </a:rPr>
              <a:t>Distinguishing marks</a:t>
            </a:r>
          </a:p>
          <a:p>
            <a:pPr marL="171450" marR="0" lvl="0"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Owner contact information </a:t>
            </a:r>
          </a:p>
          <a:p>
            <a:pPr marL="171450" marR="0" lvl="0"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Vaccination status if known</a:t>
            </a:r>
            <a:endParaRPr lang="en-US" sz="1200" dirty="0">
              <a:solidFill>
                <a:srgbClr val="000000"/>
              </a:solidFill>
              <a:effectLst/>
              <a:latin typeface="Calibri" panose="020F0502020204030204" pitchFamily="34" charset="0"/>
              <a:ea typeface="Calibri" panose="020F0502020204030204" pitchFamily="34" charset="0"/>
            </a:endParaRP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Physical/medical/behavioral status </a:t>
            </a:r>
          </a:p>
          <a:p>
            <a:pPr marL="171450" marR="0" lvl="0" indent="-171450" algn="l" defTabSz="4572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dirty="0">
                <a:solidFill>
                  <a:srgbClr val="000000"/>
                </a:solidFill>
                <a:effectLst/>
                <a:latin typeface="Calibri" panose="020F0502020204030204" pitchFamily="34" charset="0"/>
                <a:ea typeface="Calibri" panose="020F0502020204030204" pitchFamily="34" charset="0"/>
              </a:rPr>
              <a:t>Microchip information (Universal scanners should be used whenever possible for intake)</a:t>
            </a:r>
            <a:endParaRPr lang="en-US" sz="1200" dirty="0">
              <a:solidFill>
                <a:srgbClr val="000000"/>
              </a:solidFill>
              <a:effectLst/>
              <a:latin typeface="Calibri" panose="020F0502020204030204" pitchFamily="34" charset="0"/>
              <a:ea typeface="Calibri" panose="020F0502020204030204" pitchFamily="34" charset="0"/>
            </a:endParaRPr>
          </a:p>
          <a:p>
            <a:pPr marL="171450" marR="0" lvl="0" indent="-171450">
              <a:spcBef>
                <a:spcPts val="0"/>
              </a:spcBef>
              <a:spcAft>
                <a:spcPts val="0"/>
              </a:spcAft>
              <a:buFont typeface="Arial" panose="020B0604020202020204" pitchFamily="34" charset="0"/>
              <a:buChar char="•"/>
            </a:pPr>
            <a:r>
              <a:rPr lang="en-US" sz="1100" dirty="0">
                <a:solidFill>
                  <a:srgbClr val="000000"/>
                </a:solidFill>
                <a:effectLst/>
                <a:latin typeface="Calibri" panose="020F0502020204030204" pitchFamily="34" charset="0"/>
                <a:ea typeface="Calibri" panose="020F0502020204030204" pitchFamily="34" charset="0"/>
              </a:rPr>
              <a:t>Photograph (preferably with the owner - if present)</a:t>
            </a:r>
            <a:endParaRPr lang="en-US" sz="1200" dirty="0">
              <a:solidFill>
                <a:srgbClr val="000000"/>
              </a:solidFill>
              <a:effectLst/>
              <a:latin typeface="Calibri" panose="020F0502020204030204" pitchFamily="34" charset="0"/>
              <a:ea typeface="Calibri" panose="020F0502020204030204" pitchFamily="34" charset="0"/>
            </a:endParaRPr>
          </a:p>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11</a:t>
            </a:fld>
            <a:endParaRPr lang="en-US"/>
          </a:p>
        </p:txBody>
      </p:sp>
    </p:spTree>
    <p:extLst>
      <p:ext uri="{BB962C8B-B14F-4D97-AF65-F5344CB8AC3E}">
        <p14:creationId xmlns:p14="http://schemas.microsoft.com/office/powerpoint/2010/main" val="28108795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12</a:t>
            </a:fld>
            <a:endParaRPr lang="en-US"/>
          </a:p>
        </p:txBody>
      </p:sp>
    </p:spTree>
    <p:extLst>
      <p:ext uri="{BB962C8B-B14F-4D97-AF65-F5344CB8AC3E}">
        <p14:creationId xmlns:p14="http://schemas.microsoft.com/office/powerpoint/2010/main" val="33137995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Lastly, if you’ve got a large population of animals, the best thing you can do is to pull together a team</a:t>
            </a:r>
          </a:p>
          <a:p>
            <a:r>
              <a:rPr lang="en-US" sz="1200" b="1" i="0" u="none" strike="noStrike" kern="1200" baseline="0" dirty="0">
                <a:solidFill>
                  <a:schemeClr val="tx1"/>
                </a:solidFill>
                <a:latin typeface="+mn-lt"/>
                <a:ea typeface="+mn-ea"/>
                <a:cs typeface="+mn-cs"/>
              </a:rPr>
              <a:t>There are several animal rescue groups that understand ICS, have appropriate training, and have already formed many of the relationships needed to support animals in crisis. You just need to bring them to the table</a:t>
            </a:r>
            <a:endParaRPr lang="en-US" b="1" dirty="0"/>
          </a:p>
          <a:p>
            <a:endParaRPr lang="en-US" b="1" dirty="0"/>
          </a:p>
          <a:p>
            <a:r>
              <a:rPr lang="en-US" b="1" dirty="0"/>
              <a:t>In doing so, you are </a:t>
            </a:r>
            <a:r>
              <a:rPr lang="en-US" sz="1200" b="1" i="0" u="none" strike="noStrike" kern="1200" baseline="0" dirty="0">
                <a:solidFill>
                  <a:schemeClr val="tx1"/>
                </a:solidFill>
                <a:latin typeface="+mn-lt"/>
                <a:ea typeface="+mn-ea"/>
                <a:cs typeface="+mn-cs"/>
              </a:rPr>
              <a:t>greatly increasing the odds that families - and communities - will receive the resources and support needed to recover together</a:t>
            </a:r>
            <a:endParaRPr lang="en-US" b="1" dirty="0"/>
          </a:p>
          <a:p>
            <a:endParaRPr lang="en-US" b="1" dirty="0"/>
          </a:p>
          <a:p>
            <a:r>
              <a:rPr lang="en-US" b="1" dirty="0"/>
              <a:t>And honestly, </a:t>
            </a:r>
            <a:r>
              <a:rPr lang="en-US" sz="1200" b="1" i="0" u="none" strike="noStrike" kern="1200" baseline="0" dirty="0">
                <a:solidFill>
                  <a:schemeClr val="tx1"/>
                </a:solidFill>
                <a:latin typeface="+mn-lt"/>
                <a:ea typeface="+mn-ea"/>
                <a:cs typeface="+mn-cs"/>
              </a:rPr>
              <a:t>as daunting as this may seem, at the end of the day, you’re basically running a mass care operation for survivors with fur.</a:t>
            </a:r>
            <a:endParaRPr lang="en-US" b="1" dirty="0"/>
          </a:p>
          <a:p>
            <a:endParaRPr lang="en-US" dirty="0"/>
          </a:p>
        </p:txBody>
      </p:sp>
      <p:sp>
        <p:nvSpPr>
          <p:cNvPr id="4" name="Slide Number Placeholder 3"/>
          <p:cNvSpPr>
            <a:spLocks noGrp="1"/>
          </p:cNvSpPr>
          <p:nvPr>
            <p:ph type="sldNum" sz="quarter" idx="5"/>
          </p:nvPr>
        </p:nvSpPr>
        <p:spPr/>
        <p:txBody>
          <a:bodyPr/>
          <a:lstStyle/>
          <a:p>
            <a:fld id="{4BAF53EF-993C-FF42-8B62-CEF57763A78D}" type="slidenum">
              <a:rPr lang="en-US" smtClean="0"/>
              <a:t>13</a:t>
            </a:fld>
            <a:endParaRPr lang="en-US"/>
          </a:p>
        </p:txBody>
      </p:sp>
    </p:spTree>
    <p:extLst>
      <p:ext uri="{BB962C8B-B14F-4D97-AF65-F5344CB8AC3E}">
        <p14:creationId xmlns:p14="http://schemas.microsoft.com/office/powerpoint/2010/main" val="38870703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BAF53EF-993C-FF42-8B62-CEF57763A78D}"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6082572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4BAF53EF-993C-FF42-8B62-CEF57763A78D}" type="slidenum">
              <a:rPr lang="en-US" smtClean="0"/>
              <a:t>15</a:t>
            </a:fld>
            <a:endParaRPr lang="en-US"/>
          </a:p>
        </p:txBody>
      </p:sp>
    </p:spTree>
    <p:extLst>
      <p:ext uri="{BB962C8B-B14F-4D97-AF65-F5344CB8AC3E}">
        <p14:creationId xmlns:p14="http://schemas.microsoft.com/office/powerpoint/2010/main" val="17262298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low ink)">
    <p:spTree>
      <p:nvGrpSpPr>
        <p:cNvPr id="1" name=""/>
        <p:cNvGrpSpPr/>
        <p:nvPr/>
      </p:nvGrpSpPr>
      <p:grpSpPr>
        <a:xfrm>
          <a:off x="0" y="0"/>
          <a:ext cx="0" cy="0"/>
          <a:chOff x="0" y="0"/>
          <a:chExt cx="0" cy="0"/>
        </a:xfrm>
      </p:grpSpPr>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dirty="0"/>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dirty="0"/>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2"/>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9494401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6_Title Slide (low ink)">
    <p:spTree>
      <p:nvGrpSpPr>
        <p:cNvPr id="1" name=""/>
        <p:cNvGrpSpPr/>
        <p:nvPr/>
      </p:nvGrpSpPr>
      <p:grpSpPr>
        <a:xfrm>
          <a:off x="0" y="0"/>
          <a:ext cx="0" cy="0"/>
          <a:chOff x="0" y="0"/>
          <a:chExt cx="0" cy="0"/>
        </a:xfrm>
      </p:grpSpPr>
      <p:pic>
        <p:nvPicPr>
          <p:cNvPr id="2" name="Picture 1" descr="A dog wearing a scarf&#10;&#10;Description automatically generated with medium confidence">
            <a:extLst>
              <a:ext uri="{FF2B5EF4-FFF2-40B4-BE49-F238E27FC236}">
                <a16:creationId xmlns:a16="http://schemas.microsoft.com/office/drawing/2014/main" id="{6E13AE7E-8A48-50A1-D71E-F087064089FA}"/>
              </a:ext>
            </a:extLst>
          </p:cNvPr>
          <p:cNvPicPr>
            <a:picLocks noChangeAspect="1"/>
          </p:cNvPicPr>
          <p:nvPr userDrawn="1"/>
        </p:nvPicPr>
        <p:blipFill rotWithShape="1">
          <a:blip r:embed="rId2"/>
          <a:srcRect l="498" t="20275" b="5098"/>
          <a:stretch/>
        </p:blipFill>
        <p:spPr>
          <a:xfrm flipH="1">
            <a:off x="6096000" y="0"/>
            <a:ext cx="6096000" cy="6858000"/>
          </a:xfrm>
          <a:prstGeom prst="rect">
            <a:avLst/>
          </a:prstGeom>
        </p:spPr>
      </p:pic>
      <p:sp>
        <p:nvSpPr>
          <p:cNvPr id="3" name="Title 2"/>
          <p:cNvSpPr>
            <a:spLocks noGrp="1"/>
          </p:cNvSpPr>
          <p:nvPr>
            <p:ph type="title"/>
          </p:nvPr>
        </p:nvSpPr>
        <p:spPr>
          <a:xfrm>
            <a:off x="738189" y="2164956"/>
            <a:ext cx="10715627" cy="743347"/>
          </a:xfrm>
        </p:spPr>
        <p:txBody>
          <a:bodyPr>
            <a:normAutofit/>
          </a:bodyPr>
          <a:lstStyle>
            <a:lvl1pPr>
              <a:defRPr sz="4000" b="0">
                <a:solidFill>
                  <a:srgbClr val="005288"/>
                </a:solidFill>
                <a:latin typeface="+mj-lt"/>
                <a:cs typeface="Arial"/>
              </a:defRPr>
            </a:lvl1pPr>
          </a:lstStyle>
          <a:p>
            <a:r>
              <a:rPr lang="en-US" dirty="0"/>
              <a:t>Click to edit Master title style</a:t>
            </a:r>
          </a:p>
        </p:txBody>
      </p:sp>
      <p:sp>
        <p:nvSpPr>
          <p:cNvPr id="6" name="Text Placeholder 5"/>
          <p:cNvSpPr>
            <a:spLocks noGrp="1"/>
          </p:cNvSpPr>
          <p:nvPr>
            <p:ph type="body" sz="quarter" idx="10"/>
          </p:nvPr>
        </p:nvSpPr>
        <p:spPr>
          <a:xfrm>
            <a:off x="745067" y="2895600"/>
            <a:ext cx="10708748" cy="1148366"/>
          </a:xfrm>
        </p:spPr>
        <p:txBody>
          <a:bodyPr>
            <a:normAutofit/>
          </a:bodyPr>
          <a:lstStyle>
            <a:lvl1pPr marL="0" indent="0">
              <a:buNone/>
              <a:defRPr sz="1600">
                <a:solidFill>
                  <a:srgbClr val="43484E"/>
                </a:solidFill>
                <a:latin typeface="+mj-lt"/>
                <a:cs typeface="Arial"/>
              </a:defRPr>
            </a:lvl1pPr>
          </a:lstStyle>
          <a:p>
            <a:pPr lvl="0"/>
            <a:r>
              <a:rPr lang="en-US" dirty="0"/>
              <a:t>Click to edit Master text styles</a:t>
            </a:r>
          </a:p>
        </p:txBody>
      </p:sp>
      <p:pic>
        <p:nvPicPr>
          <p:cNvPr id="5" name="Picture 4">
            <a:extLst>
              <a:ext uri="{FF2B5EF4-FFF2-40B4-BE49-F238E27FC236}">
                <a16:creationId xmlns:a16="http://schemas.microsoft.com/office/drawing/2014/main" id="{C8007AB3-9044-9E49-80A1-0B6479D03B88}"/>
              </a:ext>
            </a:extLst>
          </p:cNvPr>
          <p:cNvPicPr>
            <a:picLocks noChangeAspect="1"/>
          </p:cNvPicPr>
          <p:nvPr userDrawn="1"/>
        </p:nvPicPr>
        <p:blipFill>
          <a:blip r:embed="rId3"/>
          <a:stretch>
            <a:fillRect/>
          </a:stretch>
        </p:blipFill>
        <p:spPr>
          <a:xfrm>
            <a:off x="745067" y="4372332"/>
            <a:ext cx="3269721" cy="1165157"/>
          </a:xfrm>
          <a:prstGeom prst="rect">
            <a:avLst/>
          </a:prstGeom>
        </p:spPr>
      </p:pic>
    </p:spTree>
    <p:extLst>
      <p:ext uri="{BB962C8B-B14F-4D97-AF65-F5344CB8AC3E}">
        <p14:creationId xmlns:p14="http://schemas.microsoft.com/office/powerpoint/2010/main" val="26207343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7_Title Slide (low ink)">
    <p:bg>
      <p:bgRef idx="1001">
        <a:schemeClr val="bg1"/>
      </p:bgRef>
    </p:bg>
    <p:spTree>
      <p:nvGrpSpPr>
        <p:cNvPr id="1" name=""/>
        <p:cNvGrpSpPr/>
        <p:nvPr/>
      </p:nvGrpSpPr>
      <p:grpSpPr>
        <a:xfrm>
          <a:off x="0" y="0"/>
          <a:ext cx="0" cy="0"/>
          <a:chOff x="0" y="0"/>
          <a:chExt cx="0" cy="0"/>
        </a:xfrm>
      </p:grpSpPr>
      <p:pic>
        <p:nvPicPr>
          <p:cNvPr id="5" name="Picture 4" descr="A dog wearing a scarf&#10;&#10;Description automatically generated with medium confidence">
            <a:extLst>
              <a:ext uri="{FF2B5EF4-FFF2-40B4-BE49-F238E27FC236}">
                <a16:creationId xmlns:a16="http://schemas.microsoft.com/office/drawing/2014/main" id="{ECA29FCF-F10E-E23C-44A0-84F716481423}"/>
              </a:ext>
            </a:extLst>
          </p:cNvPr>
          <p:cNvPicPr>
            <a:picLocks noChangeAspect="1"/>
          </p:cNvPicPr>
          <p:nvPr userDrawn="1"/>
        </p:nvPicPr>
        <p:blipFill rotWithShape="1">
          <a:blip r:embed="rId2"/>
          <a:srcRect l="498" t="20275" b="5098"/>
          <a:stretch/>
        </p:blipFill>
        <p:spPr>
          <a:xfrm flipH="1">
            <a:off x="6096000" y="0"/>
            <a:ext cx="6096000" cy="6858000"/>
          </a:xfrm>
          <a:prstGeom prst="rect">
            <a:avLst/>
          </a:prstGeom>
        </p:spPr>
      </p:pic>
      <p:sp>
        <p:nvSpPr>
          <p:cNvPr id="3" name="Title 2"/>
          <p:cNvSpPr>
            <a:spLocks noGrp="1"/>
          </p:cNvSpPr>
          <p:nvPr>
            <p:ph type="title"/>
          </p:nvPr>
        </p:nvSpPr>
        <p:spPr>
          <a:xfrm>
            <a:off x="738190" y="390543"/>
            <a:ext cx="10708748" cy="1816925"/>
          </a:xfrm>
        </p:spPr>
        <p:txBody>
          <a:bodyPr lIns="0" tIns="0" rIns="0" bIns="0" anchor="b" anchorCtr="0">
            <a:noAutofit/>
          </a:bodyPr>
          <a:lstStyle>
            <a:lvl1pPr>
              <a:lnSpc>
                <a:spcPct val="90000"/>
              </a:lnSpc>
              <a:defRPr sz="5400" b="0" i="0">
                <a:solidFill>
                  <a:srgbClr val="005288"/>
                </a:solidFill>
                <a:latin typeface="Franklin Gothic Medium" panose="020B0603020102020204" pitchFamily="34" charset="0"/>
                <a:cs typeface="Times New Roman" panose="02020603050405020304" pitchFamily="18" charset="0"/>
              </a:defRPr>
            </a:lvl1pPr>
          </a:lstStyle>
          <a:p>
            <a:r>
              <a:rPr lang="en-US" dirty="0"/>
              <a:t>Click to edit Master title style</a:t>
            </a:r>
          </a:p>
        </p:txBody>
      </p:sp>
      <p:sp>
        <p:nvSpPr>
          <p:cNvPr id="6" name="Text Placeholder 5"/>
          <p:cNvSpPr>
            <a:spLocks noGrp="1"/>
          </p:cNvSpPr>
          <p:nvPr>
            <p:ph type="body" sz="quarter" idx="10"/>
          </p:nvPr>
        </p:nvSpPr>
        <p:spPr>
          <a:xfrm>
            <a:off x="738189" y="2280634"/>
            <a:ext cx="10708748" cy="1148366"/>
          </a:xfrm>
        </p:spPr>
        <p:txBody>
          <a:bodyPr lIns="0" tIns="0" rIns="0" bIns="0">
            <a:normAutofit/>
          </a:bodyPr>
          <a:lstStyle>
            <a:lvl1pPr marL="0" indent="0">
              <a:buNone/>
              <a:defRPr sz="2400" b="0" i="0">
                <a:solidFill>
                  <a:srgbClr val="43484E"/>
                </a:solidFill>
                <a:latin typeface="Franklin Gothic Medium" panose="020B0603020102020204" pitchFamily="34" charset="0"/>
                <a:cs typeface="Times New Roman" panose="02020603050405020304" pitchFamily="18" charset="0"/>
              </a:defRPr>
            </a:lvl1pPr>
          </a:lstStyle>
          <a:p>
            <a:pPr lvl="0"/>
            <a:r>
              <a:rPr lang="en-US" dirty="0"/>
              <a:t>Click to edit Master text styles</a:t>
            </a:r>
          </a:p>
        </p:txBody>
      </p:sp>
      <p:pic>
        <p:nvPicPr>
          <p:cNvPr id="8" name="Picture 7">
            <a:extLst>
              <a:ext uri="{FF2B5EF4-FFF2-40B4-BE49-F238E27FC236}">
                <a16:creationId xmlns:a16="http://schemas.microsoft.com/office/drawing/2014/main" id="{C1698411-10E6-764B-DBC1-CF57D5A1D968}"/>
              </a:ext>
            </a:extLst>
          </p:cNvPr>
          <p:cNvPicPr>
            <a:picLocks noChangeAspect="1"/>
          </p:cNvPicPr>
          <p:nvPr userDrawn="1"/>
        </p:nvPicPr>
        <p:blipFill>
          <a:blip r:embed="rId3"/>
          <a:stretch>
            <a:fillRect/>
          </a:stretch>
        </p:blipFill>
        <p:spPr>
          <a:xfrm>
            <a:off x="713106" y="3807540"/>
            <a:ext cx="3749040" cy="1335959"/>
          </a:xfrm>
          <a:prstGeom prst="rect">
            <a:avLst/>
          </a:prstGeom>
        </p:spPr>
      </p:pic>
    </p:spTree>
    <p:extLst>
      <p:ext uri="{BB962C8B-B14F-4D97-AF65-F5344CB8AC3E}">
        <p14:creationId xmlns:p14="http://schemas.microsoft.com/office/powerpoint/2010/main" val="390926252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ustom Layout">
    <p:bg>
      <p:bgPr>
        <a:solidFill>
          <a:srgbClr val="005288"/>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8530840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8_Custom Layout">
    <p:bg>
      <p:bgPr>
        <a:solidFill>
          <a:srgbClr val="37050D"/>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31505582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9_Custom Layout">
    <p:bg>
      <p:bgPr>
        <a:solidFill>
          <a:srgbClr val="660919"/>
        </a:solidFill>
        <a:effectLst/>
      </p:bgPr>
    </p:bg>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259B2E-2FEF-A64F-8760-8691A70A60E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a:t>
            </a:r>
          </a:p>
        </p:txBody>
      </p:sp>
      <p:sp>
        <p:nvSpPr>
          <p:cNvPr id="9" name="Text Placeholder 5">
            <a:extLst>
              <a:ext uri="{FF2B5EF4-FFF2-40B4-BE49-F238E27FC236}">
                <a16:creationId xmlns:a16="http://schemas.microsoft.com/office/drawing/2014/main" id="{F0C131CE-4E30-DE4B-AB8A-A8FD12FA2819}"/>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4065255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solidFill>
          <a:schemeClr val="tx2"/>
        </a:solidFill>
        <a:effectLst/>
      </p:bgPr>
    </p:bg>
    <p:spTree>
      <p:nvGrpSpPr>
        <p:cNvPr id="1" name=""/>
        <p:cNvGrpSpPr/>
        <p:nvPr/>
      </p:nvGrpSpPr>
      <p:grpSpPr>
        <a:xfrm>
          <a:off x="0" y="0"/>
          <a:ext cx="0" cy="0"/>
          <a:chOff x="0" y="0"/>
          <a:chExt cx="0" cy="0"/>
        </a:xfrm>
      </p:grpSpPr>
      <p:pic>
        <p:nvPicPr>
          <p:cNvPr id="3" name="Picture 2" descr="A large body of water surrounded by trees&#10;&#10;Description automatically generated">
            <a:extLst>
              <a:ext uri="{FF2B5EF4-FFF2-40B4-BE49-F238E27FC236}">
                <a16:creationId xmlns:a16="http://schemas.microsoft.com/office/drawing/2014/main" id="{37FE2C71-A407-1443-8E3F-D26B87107404}"/>
              </a:ext>
            </a:extLst>
          </p:cNvPr>
          <p:cNvPicPr>
            <a:picLocks noChangeAspect="1"/>
          </p:cNvPicPr>
          <p:nvPr userDrawn="1"/>
        </p:nvPicPr>
        <p:blipFill rotWithShape="1">
          <a:blip r:embed="rId2"/>
          <a:srcRect l="11670" r="22030"/>
          <a:stretch/>
        </p:blipFill>
        <p:spPr>
          <a:xfrm>
            <a:off x="-1" y="0"/>
            <a:ext cx="12192001" cy="6857998"/>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1"/>
            <a:ext cx="12192000" cy="6858000"/>
          </a:xfrm>
          <a:prstGeom prst="rect">
            <a:avLst/>
          </a:prstGeom>
          <a:solidFill>
            <a:srgbClr val="005288">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672958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13_Custom Layout">
    <p:bg>
      <p:bgPr>
        <a:solidFill>
          <a:schemeClr val="tx2"/>
        </a:solidFill>
        <a:effectLst/>
      </p:bgPr>
    </p:bg>
    <p:spTree>
      <p:nvGrpSpPr>
        <p:cNvPr id="1" name=""/>
        <p:cNvGrpSpPr/>
        <p:nvPr/>
      </p:nvGrpSpPr>
      <p:grpSpPr>
        <a:xfrm>
          <a:off x="0" y="0"/>
          <a:ext cx="0" cy="0"/>
          <a:chOff x="0" y="0"/>
          <a:chExt cx="0" cy="0"/>
        </a:xfrm>
      </p:grpSpPr>
      <p:pic>
        <p:nvPicPr>
          <p:cNvPr id="4" name="Picture 3" descr="A picture containing dog, mammal, close, cat&#10;&#10;Description automatically generated">
            <a:extLst>
              <a:ext uri="{FF2B5EF4-FFF2-40B4-BE49-F238E27FC236}">
                <a16:creationId xmlns:a16="http://schemas.microsoft.com/office/drawing/2014/main" id="{091859A2-E475-6B3B-049E-B0CDC89EE221}"/>
              </a:ext>
            </a:extLst>
          </p:cNvPr>
          <p:cNvPicPr>
            <a:picLocks noChangeAspect="1"/>
          </p:cNvPicPr>
          <p:nvPr userDrawn="1"/>
        </p:nvPicPr>
        <p:blipFill>
          <a:blip r:embed="rId2">
            <a:extLst>
              <a:ext uri="{BEBA8EAE-BF5A-486C-A8C5-ECC9F3942E4B}">
                <a14:imgProps xmlns:a14="http://schemas.microsoft.com/office/drawing/2010/main">
                  <a14:imgLayer r:embed="rId3">
                    <a14:imgEffect>
                      <a14:brightnessContrast contrast="-20000"/>
                    </a14:imgEffect>
                  </a14:imgLayer>
                </a14:imgProps>
              </a:ext>
            </a:extLst>
          </a:blip>
          <a:stretch>
            <a:fillRect/>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2B47">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422626343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5_Custom Layout">
    <p:bg>
      <p:bgPr>
        <a:solidFill>
          <a:schemeClr val="tx2"/>
        </a:solidFill>
        <a:effectLst/>
      </p:bgPr>
    </p:bg>
    <p:spTree>
      <p:nvGrpSpPr>
        <p:cNvPr id="1" name=""/>
        <p:cNvGrpSpPr/>
        <p:nvPr/>
      </p:nvGrpSpPr>
      <p:grpSpPr>
        <a:xfrm>
          <a:off x="0" y="0"/>
          <a:ext cx="0" cy="0"/>
          <a:chOff x="0" y="0"/>
          <a:chExt cx="0" cy="0"/>
        </a:xfrm>
      </p:grpSpPr>
      <p:pic>
        <p:nvPicPr>
          <p:cNvPr id="9" name="Picture 8" descr="A dog on a leash&#10;&#10;Description automatically generated with medium confidence">
            <a:extLst>
              <a:ext uri="{FF2B5EF4-FFF2-40B4-BE49-F238E27FC236}">
                <a16:creationId xmlns:a16="http://schemas.microsoft.com/office/drawing/2014/main" id="{8B4638D6-800C-8233-56F6-281233301652}"/>
              </a:ext>
            </a:extLst>
          </p:cNvPr>
          <p:cNvPicPr>
            <a:picLocks noChangeAspect="1"/>
          </p:cNvPicPr>
          <p:nvPr userDrawn="1"/>
        </p:nvPicPr>
        <p:blipFill rotWithShape="1">
          <a:blip r:embed="rId2">
            <a:duotone>
              <a:prstClr val="black"/>
              <a:schemeClr val="accent3">
                <a:tint val="45000"/>
                <a:satMod val="400000"/>
              </a:schemeClr>
            </a:duotone>
            <a:extLst>
              <a:ext uri="{BEBA8EAE-BF5A-486C-A8C5-ECC9F3942E4B}">
                <a14:imgProps xmlns:a14="http://schemas.microsoft.com/office/drawing/2010/main">
                  <a14:imgLayer r:embed="rId3">
                    <a14:imgEffect>
                      <a14:saturation sat="0"/>
                    </a14:imgEffect>
                    <a14:imgEffect>
                      <a14:brightnessContrast bright="20000" contrast="40000"/>
                    </a14:imgEffect>
                  </a14:imgLayer>
                </a14:imgProps>
              </a:ext>
            </a:extLst>
          </a:blip>
          <a:srcRect r="1961" b="17279"/>
          <a:stretch/>
        </p:blipFill>
        <p:spPr>
          <a:xfrm>
            <a:off x="0" y="0"/>
            <a:ext cx="12192000" cy="6858000"/>
          </a:xfrm>
          <a:prstGeom prst="rect">
            <a:avLst/>
          </a:prstGeom>
        </p:spPr>
      </p:pic>
      <p:sp>
        <p:nvSpPr>
          <p:cNvPr id="6" name="Rectangle 5">
            <a:extLst>
              <a:ext uri="{FF2B5EF4-FFF2-40B4-BE49-F238E27FC236}">
                <a16:creationId xmlns:a16="http://schemas.microsoft.com/office/drawing/2014/main" id="{B43380E8-22F6-1840-9848-D52F39AFD78E}"/>
              </a:ext>
            </a:extLst>
          </p:cNvPr>
          <p:cNvSpPr/>
          <p:nvPr userDrawn="1"/>
        </p:nvSpPr>
        <p:spPr>
          <a:xfrm>
            <a:off x="0" y="0"/>
            <a:ext cx="12192000" cy="6858000"/>
          </a:xfrm>
          <a:prstGeom prst="rect">
            <a:avLst/>
          </a:prstGeom>
          <a:solidFill>
            <a:srgbClr val="002B47">
              <a:alpha val="7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dirty="0">
              <a:solidFill>
                <a:srgbClr val="660919"/>
              </a:solidFill>
            </a:endParaRPr>
          </a:p>
        </p:txBody>
      </p:sp>
      <p:sp>
        <p:nvSpPr>
          <p:cNvPr id="13" name="Title 2">
            <a:extLst>
              <a:ext uri="{FF2B5EF4-FFF2-40B4-BE49-F238E27FC236}">
                <a16:creationId xmlns:a16="http://schemas.microsoft.com/office/drawing/2014/main" id="{F6AFE8EF-C433-A04D-8FA7-421BB355AC3E}"/>
              </a:ext>
            </a:extLst>
          </p:cNvPr>
          <p:cNvSpPr>
            <a:spLocks noGrp="1"/>
          </p:cNvSpPr>
          <p:nvPr>
            <p:ph type="title" hasCustomPrompt="1"/>
          </p:nvPr>
        </p:nvSpPr>
        <p:spPr>
          <a:xfrm>
            <a:off x="738189" y="2579484"/>
            <a:ext cx="10715627" cy="743347"/>
          </a:xfrm>
        </p:spPr>
        <p:txBody>
          <a:bodyPr>
            <a:normAutofit/>
          </a:bodyPr>
          <a:lstStyle>
            <a:lvl1pPr>
              <a:defRPr sz="4000" b="0">
                <a:solidFill>
                  <a:schemeClr val="bg1"/>
                </a:solidFill>
                <a:latin typeface="+mj-lt"/>
                <a:cs typeface="Arial"/>
              </a:defRPr>
            </a:lvl1pPr>
          </a:lstStyle>
          <a:p>
            <a:r>
              <a:rPr lang="en-US" dirty="0"/>
              <a:t>Divider slide + image</a:t>
            </a:r>
          </a:p>
        </p:txBody>
      </p:sp>
      <p:sp>
        <p:nvSpPr>
          <p:cNvPr id="14" name="Text Placeholder 5">
            <a:extLst>
              <a:ext uri="{FF2B5EF4-FFF2-40B4-BE49-F238E27FC236}">
                <a16:creationId xmlns:a16="http://schemas.microsoft.com/office/drawing/2014/main" id="{B1F6F3CA-DCA5-7D4E-AA81-4152972D5513}"/>
              </a:ext>
            </a:extLst>
          </p:cNvPr>
          <p:cNvSpPr>
            <a:spLocks noGrp="1"/>
          </p:cNvSpPr>
          <p:nvPr>
            <p:ph type="body" sz="quarter" idx="10"/>
          </p:nvPr>
        </p:nvSpPr>
        <p:spPr>
          <a:xfrm>
            <a:off x="745067" y="3310128"/>
            <a:ext cx="10708748" cy="1148366"/>
          </a:xfrm>
        </p:spPr>
        <p:txBody>
          <a:bodyPr>
            <a:normAutofit/>
          </a:bodyPr>
          <a:lstStyle>
            <a:lvl1pPr marL="0" indent="0">
              <a:buNone/>
              <a:defRPr sz="1600">
                <a:solidFill>
                  <a:schemeClr val="bg1"/>
                </a:solidFill>
                <a:latin typeface="+mj-lt"/>
                <a:cs typeface="Arial"/>
              </a:defRPr>
            </a:lvl1pPr>
          </a:lstStyle>
          <a:p>
            <a:pPr lvl="0"/>
            <a:r>
              <a:rPr lang="en-US" dirty="0"/>
              <a:t>Click to edit Master text styles</a:t>
            </a:r>
          </a:p>
        </p:txBody>
      </p:sp>
    </p:spTree>
    <p:extLst>
      <p:ext uri="{BB962C8B-B14F-4D97-AF65-F5344CB8AC3E}">
        <p14:creationId xmlns:p14="http://schemas.microsoft.com/office/powerpoint/2010/main" val="8494792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rgbClr val="005288"/>
                </a:solidFill>
              </a:defRPr>
            </a:lvl1pPr>
          </a:lstStyle>
          <a:p>
            <a:r>
              <a:rPr lang="en-US" dirty="0"/>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5A5B5D"/>
                </a:solidFill>
              </a:rPr>
              <a:t>Federal Emergency Management Agency</a:t>
            </a:r>
          </a:p>
        </p:txBody>
      </p:sp>
      <p:pic>
        <p:nvPicPr>
          <p:cNvPr id="3" name="Picture 2">
            <a:extLst>
              <a:ext uri="{FF2B5EF4-FFF2-40B4-BE49-F238E27FC236}">
                <a16:creationId xmlns:a16="http://schemas.microsoft.com/office/drawing/2014/main" id="{818619E4-EB49-D04C-9F79-4BB3758FD4C9}"/>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31139746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pic>
        <p:nvPicPr>
          <p:cNvPr id="2" name="Picture 1" descr="A dog lying on a person's lap&#10;&#10;Description automatically generated with medium confidence">
            <a:extLst>
              <a:ext uri="{FF2B5EF4-FFF2-40B4-BE49-F238E27FC236}">
                <a16:creationId xmlns:a16="http://schemas.microsoft.com/office/drawing/2014/main" id="{36431AB2-62F6-9B85-B415-BD6B88A20505}"/>
              </a:ext>
            </a:extLst>
          </p:cNvPr>
          <p:cNvPicPr>
            <a:picLocks noChangeAspect="1"/>
          </p:cNvPicPr>
          <p:nvPr userDrawn="1"/>
        </p:nvPicPr>
        <p:blipFill rotWithShape="1">
          <a:blip r:embed="rId2">
            <a:extLst>
              <a:ext uri="{BEBA8EAE-BF5A-486C-A8C5-ECC9F3942E4B}">
                <a14:imgProps xmlns:a14="http://schemas.microsoft.com/office/drawing/2010/main">
                  <a14:imgLayer r:embed="rId3">
                    <a14:imgEffect>
                      <a14:colorTemperature colorTemp="8800"/>
                    </a14:imgEffect>
                    <a14:imgEffect>
                      <a14:brightnessContrast bright="20000" contrast="20000"/>
                    </a14:imgEffect>
                  </a14:imgLayer>
                </a14:imgProps>
              </a:ext>
            </a:extLst>
          </a:blip>
          <a:srcRect t="14073" r="498"/>
          <a:stretch/>
        </p:blipFill>
        <p:spPr>
          <a:xfrm flipH="1">
            <a:off x="0" y="-1"/>
            <a:ext cx="12192000" cy="6858001"/>
          </a:xfrm>
          <a:prstGeom prst="rect">
            <a:avLst/>
          </a:prstGeom>
        </p:spPr>
      </p:pic>
      <p:sp>
        <p:nvSpPr>
          <p:cNvPr id="5" name="Rectangle 4">
            <a:extLst>
              <a:ext uri="{FF2B5EF4-FFF2-40B4-BE49-F238E27FC236}">
                <a16:creationId xmlns:a16="http://schemas.microsoft.com/office/drawing/2014/main" id="{FCA77FEF-2478-B32A-1037-ACD3F1796DE9}"/>
              </a:ext>
            </a:extLst>
          </p:cNvPr>
          <p:cNvSpPr/>
          <p:nvPr userDrawn="1"/>
        </p:nvSpPr>
        <p:spPr>
          <a:xfrm>
            <a:off x="0" y="0"/>
            <a:ext cx="12192000" cy="6858000"/>
          </a:xfrm>
          <a:prstGeom prst="rect">
            <a:avLst/>
          </a:prstGeom>
          <a:solidFill>
            <a:srgbClr val="005288">
              <a:alpha val="68000"/>
            </a:srgbClr>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Franklin Gothic Book" panose="020B0503020102020204"/>
              <a:ea typeface="+mn-ea"/>
              <a:cs typeface="+mn-cs"/>
            </a:endParaRPr>
          </a:p>
        </p:txBody>
      </p:sp>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chemeClr val="bg1"/>
                </a:solidFill>
              </a:defRPr>
            </a:lvl1pPr>
          </a:lstStyle>
          <a:p>
            <a:fld id="{8FCC257D-A786-9244-9E17-CE618C8B9275}" type="slidenum">
              <a:rPr lang="en-US" smtClean="0"/>
              <a:pPr/>
              <a:t>‹#›</a:t>
            </a:fld>
            <a:endParaRPr lang="en-US" dirty="0"/>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Federal Emergency Management Agency</a:t>
            </a:r>
          </a:p>
        </p:txBody>
      </p:sp>
      <p:pic>
        <p:nvPicPr>
          <p:cNvPr id="6" name="Picture 5" descr="Qr code&#10;&#10;Description automatically generated with medium confidence">
            <a:extLst>
              <a:ext uri="{FF2B5EF4-FFF2-40B4-BE49-F238E27FC236}">
                <a16:creationId xmlns:a16="http://schemas.microsoft.com/office/drawing/2014/main" id="{932F7EF9-C5B8-DC66-711B-637668B6C2DA}"/>
              </a:ext>
            </a:extLst>
          </p:cNvPr>
          <p:cNvPicPr>
            <a:picLocks noChangeAspect="1"/>
          </p:cNvPicPr>
          <p:nvPr userDrawn="1"/>
        </p:nvPicPr>
        <p:blipFill>
          <a:blip r:embed="rId4"/>
          <a:stretch>
            <a:fillRect/>
          </a:stretch>
        </p:blipFill>
        <p:spPr>
          <a:xfrm>
            <a:off x="629628" y="5861119"/>
            <a:ext cx="2177679" cy="768096"/>
          </a:xfrm>
          <a:prstGeom prst="rect">
            <a:avLst/>
          </a:prstGeom>
        </p:spPr>
      </p:pic>
      <p:sp>
        <p:nvSpPr>
          <p:cNvPr id="3" name="Rectangle 2">
            <a:extLst>
              <a:ext uri="{FF2B5EF4-FFF2-40B4-BE49-F238E27FC236}">
                <a16:creationId xmlns:a16="http://schemas.microsoft.com/office/drawing/2014/main" id="{859E2525-7036-A497-160A-AEE838A5EB40}"/>
              </a:ext>
              <a:ext uri="{C183D7F6-B498-43B3-948B-1728B52AA6E4}">
                <adec:decorative xmlns:adec="http://schemas.microsoft.com/office/drawing/2017/decorative" val="1"/>
              </a:ext>
            </a:extLst>
          </p:cNvPr>
          <p:cNvSpPr/>
          <p:nvPr userDrawn="1"/>
        </p:nvSpPr>
        <p:spPr>
          <a:xfrm>
            <a:off x="726018" y="1296162"/>
            <a:ext cx="10727798" cy="18288"/>
          </a:xfrm>
          <a:prstGeom prst="rect">
            <a:avLst/>
          </a:prstGeom>
          <a:solidFill>
            <a:srgbClr val="8A8C8F"/>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1275371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7_Title and Content">
    <p:bg>
      <p:bgPr>
        <a:solidFill>
          <a:srgbClr val="37050D"/>
        </a:solidFill>
        <a:effectLst/>
      </p:bgPr>
    </p:bg>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chemeClr val="bg1"/>
                </a:solidFill>
              </a:defRPr>
            </a:lvl1pPr>
          </a:lstStyle>
          <a:p>
            <a:fld id="{8FCC257D-A786-9244-9E17-CE618C8B9275}" type="slidenum">
              <a:rPr lang="en-US" smtClean="0"/>
              <a:pPr/>
              <a:t>‹#›</a:t>
            </a:fld>
            <a:endParaRPr lang="en-US" dirty="0"/>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Federal Emergency Management Agency</a:t>
            </a:r>
          </a:p>
        </p:txBody>
      </p:sp>
      <p:pic>
        <p:nvPicPr>
          <p:cNvPr id="6" name="Picture 5" descr="Qr code&#10;&#10;Description automatically generated with medium confidence">
            <a:extLst>
              <a:ext uri="{FF2B5EF4-FFF2-40B4-BE49-F238E27FC236}">
                <a16:creationId xmlns:a16="http://schemas.microsoft.com/office/drawing/2014/main" id="{932F7EF9-C5B8-DC66-711B-637668B6C2DA}"/>
              </a:ext>
            </a:extLst>
          </p:cNvPr>
          <p:cNvPicPr>
            <a:picLocks noChangeAspect="1"/>
          </p:cNvPicPr>
          <p:nvPr userDrawn="1"/>
        </p:nvPicPr>
        <p:blipFill>
          <a:blip r:embed="rId2"/>
          <a:stretch>
            <a:fillRect/>
          </a:stretch>
        </p:blipFill>
        <p:spPr>
          <a:xfrm>
            <a:off x="629628" y="5861119"/>
            <a:ext cx="2177679" cy="768096"/>
          </a:xfrm>
          <a:prstGeom prst="rect">
            <a:avLst/>
          </a:prstGeom>
        </p:spPr>
      </p:pic>
      <p:sp>
        <p:nvSpPr>
          <p:cNvPr id="7" name="Rectangle 6">
            <a:extLst>
              <a:ext uri="{FF2B5EF4-FFF2-40B4-BE49-F238E27FC236}">
                <a16:creationId xmlns:a16="http://schemas.microsoft.com/office/drawing/2014/main" id="{F5E226FD-E7A7-6174-8218-A8B0F6C660A8}"/>
              </a:ext>
              <a:ext uri="{C183D7F6-B498-43B3-948B-1728B52AA6E4}">
                <adec:decorative xmlns:adec="http://schemas.microsoft.com/office/drawing/2017/decorative" val="1"/>
              </a:ext>
            </a:extLst>
          </p:cNvPr>
          <p:cNvSpPr/>
          <p:nvPr userDrawn="1"/>
        </p:nvSpPr>
        <p:spPr>
          <a:xfrm>
            <a:off x="726018" y="1296162"/>
            <a:ext cx="10727798" cy="18288"/>
          </a:xfrm>
          <a:prstGeom prst="rect">
            <a:avLst/>
          </a:prstGeom>
          <a:solidFill>
            <a:srgbClr val="8A8C8F"/>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35135528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8_Title and Content">
    <p:bg>
      <p:bgPr>
        <a:solidFill>
          <a:srgbClr val="002B47"/>
        </a:solidFill>
        <a:effectLst/>
      </p:bgPr>
    </p:bg>
    <p:spTree>
      <p:nvGrpSpPr>
        <p:cNvPr id="1" name=""/>
        <p:cNvGrpSpPr/>
        <p:nvPr/>
      </p:nvGrpSpPr>
      <p:grpSpPr>
        <a:xfrm>
          <a:off x="0" y="0"/>
          <a:ext cx="0" cy="0"/>
          <a:chOff x="0" y="0"/>
          <a:chExt cx="0" cy="0"/>
        </a:xfrm>
      </p:grpSpPr>
      <p:sp>
        <p:nvSpPr>
          <p:cNvPr id="8" name="Text Placeholder 2"/>
          <p:cNvSpPr>
            <a:spLocks noGrp="1"/>
          </p:cNvSpPr>
          <p:nvPr>
            <p:ph idx="1"/>
          </p:nvPr>
        </p:nvSpPr>
        <p:spPr>
          <a:xfrm>
            <a:off x="738189" y="1524000"/>
            <a:ext cx="10715627" cy="4106412"/>
          </a:xfrm>
          <a:prstGeom prst="rect">
            <a:avLst/>
          </a:prstGeom>
        </p:spPr>
        <p:txBody>
          <a:bodyPr vert="horz" lIns="91440" tIns="45720" rIns="91440" bIns="45720" rtlCol="0">
            <a:normAutofit/>
          </a:bodyPr>
          <a:lstStyle>
            <a:lvl1pPr>
              <a:defRPr>
                <a:solidFill>
                  <a:schemeClr val="bg1"/>
                </a:solidFill>
              </a:defRPr>
            </a:lvl1pPr>
            <a:lvl2pPr>
              <a:defRPr>
                <a:solidFill>
                  <a:schemeClr val="bg1"/>
                </a:solidFill>
              </a:defRPr>
            </a:lvl2pPr>
            <a:lvl3pPr>
              <a:defRPr>
                <a:solidFill>
                  <a:schemeClr val="bg1"/>
                </a:solidFill>
              </a:defRPr>
            </a:lvl3pPr>
          </a:lstStyle>
          <a:p>
            <a:pPr lvl="0"/>
            <a:r>
              <a:rPr lang="en-US" dirty="0"/>
              <a:t>Click to edit master text styles</a:t>
            </a:r>
          </a:p>
          <a:p>
            <a:pPr lvl="1"/>
            <a:r>
              <a:rPr lang="en-US" dirty="0"/>
              <a:t>Second level</a:t>
            </a:r>
          </a:p>
          <a:p>
            <a:pPr lvl="2"/>
            <a:r>
              <a:rPr lang="en-US" dirty="0"/>
              <a:t>Third level</a:t>
            </a:r>
          </a:p>
        </p:txBody>
      </p:sp>
      <p:sp>
        <p:nvSpPr>
          <p:cNvPr id="13" name="Title 12">
            <a:extLst>
              <a:ext uri="{FF2B5EF4-FFF2-40B4-BE49-F238E27FC236}">
                <a16:creationId xmlns:a16="http://schemas.microsoft.com/office/drawing/2014/main" id="{C5415B20-894C-9F4F-8C45-42C9CA8DDC43}"/>
              </a:ext>
            </a:extLst>
          </p:cNvPr>
          <p:cNvSpPr>
            <a:spLocks noGrp="1"/>
          </p:cNvSpPr>
          <p:nvPr>
            <p:ph type="title"/>
          </p:nvPr>
        </p:nvSpPr>
        <p:spPr/>
        <p:txBody>
          <a:bodyPr/>
          <a:lstStyle>
            <a:lvl1pPr>
              <a:defRPr>
                <a:solidFill>
                  <a:schemeClr val="bg1"/>
                </a:solidFill>
              </a:defRPr>
            </a:lvl1pPr>
          </a:lstStyle>
          <a:p>
            <a:r>
              <a:rPr lang="en-US" dirty="0"/>
              <a:t>Click to edit Master title style</a:t>
            </a:r>
          </a:p>
        </p:txBody>
      </p:sp>
      <p:sp>
        <p:nvSpPr>
          <p:cNvPr id="14" name="Slide Number Placeholder 7">
            <a:extLst>
              <a:ext uri="{FF2B5EF4-FFF2-40B4-BE49-F238E27FC236}">
                <a16:creationId xmlns:a16="http://schemas.microsoft.com/office/drawing/2014/main" id="{A4106D1A-06B2-FC45-A02C-546D1A72DA3A}"/>
              </a:ext>
            </a:extLst>
          </p:cNvPr>
          <p:cNvSpPr>
            <a:spLocks noGrp="1"/>
          </p:cNvSpPr>
          <p:nvPr>
            <p:ph type="sldNum" sz="quarter" idx="12"/>
          </p:nvPr>
        </p:nvSpPr>
        <p:spPr>
          <a:xfrm>
            <a:off x="10539413" y="6173791"/>
            <a:ext cx="914403" cy="365125"/>
          </a:xfrm>
        </p:spPr>
        <p:txBody>
          <a:bodyPr/>
          <a:lstStyle>
            <a:lvl1pPr>
              <a:defRPr>
                <a:solidFill>
                  <a:schemeClr val="bg1"/>
                </a:solidFill>
              </a:defRPr>
            </a:lvl1pPr>
          </a:lstStyle>
          <a:p>
            <a:fld id="{8FCC257D-A786-9244-9E17-CE618C8B9275}" type="slidenum">
              <a:rPr lang="en-US" smtClean="0"/>
              <a:pPr/>
              <a:t>‹#›</a:t>
            </a:fld>
            <a:endParaRPr lang="en-US" dirty="0"/>
          </a:p>
        </p:txBody>
      </p:sp>
      <p:sp>
        <p:nvSpPr>
          <p:cNvPr id="15" name="Footer Placeholder 10">
            <a:extLst>
              <a:ext uri="{FF2B5EF4-FFF2-40B4-BE49-F238E27FC236}">
                <a16:creationId xmlns:a16="http://schemas.microsoft.com/office/drawing/2014/main" id="{DD99A83E-845A-484A-843A-24FDEA183558}"/>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chemeClr val="bg1"/>
                </a:solidFill>
              </a:rPr>
              <a:t>Federal Emergency Management Agency</a:t>
            </a:r>
          </a:p>
        </p:txBody>
      </p:sp>
      <p:pic>
        <p:nvPicPr>
          <p:cNvPr id="6" name="Picture 5" descr="Qr code&#10;&#10;Description automatically generated with medium confidence">
            <a:extLst>
              <a:ext uri="{FF2B5EF4-FFF2-40B4-BE49-F238E27FC236}">
                <a16:creationId xmlns:a16="http://schemas.microsoft.com/office/drawing/2014/main" id="{932F7EF9-C5B8-DC66-711B-637668B6C2DA}"/>
              </a:ext>
            </a:extLst>
          </p:cNvPr>
          <p:cNvPicPr>
            <a:picLocks noChangeAspect="1"/>
          </p:cNvPicPr>
          <p:nvPr userDrawn="1"/>
        </p:nvPicPr>
        <p:blipFill>
          <a:blip r:embed="rId2"/>
          <a:stretch>
            <a:fillRect/>
          </a:stretch>
        </p:blipFill>
        <p:spPr>
          <a:xfrm>
            <a:off x="629628" y="5861119"/>
            <a:ext cx="2177679" cy="768096"/>
          </a:xfrm>
          <a:prstGeom prst="rect">
            <a:avLst/>
          </a:prstGeom>
        </p:spPr>
      </p:pic>
      <p:sp>
        <p:nvSpPr>
          <p:cNvPr id="7" name="Rectangle 6">
            <a:extLst>
              <a:ext uri="{FF2B5EF4-FFF2-40B4-BE49-F238E27FC236}">
                <a16:creationId xmlns:a16="http://schemas.microsoft.com/office/drawing/2014/main" id="{F5E226FD-E7A7-6174-8218-A8B0F6C660A8}"/>
              </a:ext>
              <a:ext uri="{C183D7F6-B498-43B3-948B-1728B52AA6E4}">
                <adec:decorative xmlns:adec="http://schemas.microsoft.com/office/drawing/2017/decorative" val="1"/>
              </a:ext>
            </a:extLst>
          </p:cNvPr>
          <p:cNvSpPr/>
          <p:nvPr userDrawn="1"/>
        </p:nvSpPr>
        <p:spPr>
          <a:xfrm>
            <a:off x="726018" y="1296162"/>
            <a:ext cx="10727798" cy="18288"/>
          </a:xfrm>
          <a:prstGeom prst="rect">
            <a:avLst/>
          </a:prstGeom>
          <a:solidFill>
            <a:srgbClr val="8A8C8F"/>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4130237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ection Header">
    <p:spTree>
      <p:nvGrpSpPr>
        <p:cNvPr id="1" name=""/>
        <p:cNvGrpSpPr/>
        <p:nvPr/>
      </p:nvGrpSpPr>
      <p:grpSpPr>
        <a:xfrm>
          <a:off x="0" y="0"/>
          <a:ext cx="0" cy="0"/>
          <a:chOff x="0" y="0"/>
          <a:chExt cx="0" cy="0"/>
        </a:xfrm>
      </p:grpSpPr>
      <p:sp>
        <p:nvSpPr>
          <p:cNvPr id="21" name="Title 1"/>
          <p:cNvSpPr>
            <a:spLocks noGrp="1"/>
          </p:cNvSpPr>
          <p:nvPr>
            <p:ph type="ctrTitle" hasCustomPrompt="1"/>
          </p:nvPr>
        </p:nvSpPr>
        <p:spPr>
          <a:xfrm>
            <a:off x="1204149" y="2300174"/>
            <a:ext cx="9746075" cy="880064"/>
          </a:xfrm>
          <a:prstGeom prst="rect">
            <a:avLst/>
          </a:prstGeom>
        </p:spPr>
        <p:txBody>
          <a:bodyPr lIns="64251" tIns="32125" rIns="64251" bIns="32125"/>
          <a:lstStyle>
            <a:lvl1pPr algn="l">
              <a:lnSpc>
                <a:spcPts val="5000"/>
              </a:lnSpc>
              <a:spcBef>
                <a:spcPts val="7500"/>
              </a:spcBef>
              <a:spcAft>
                <a:spcPts val="0"/>
              </a:spcAft>
              <a:defRPr sz="4600" baseline="0">
                <a:solidFill>
                  <a:srgbClr val="005288"/>
                </a:solidFill>
              </a:defRPr>
            </a:lvl1pPr>
          </a:lstStyle>
          <a:p>
            <a:r>
              <a:rPr lang="en-US" dirty="0"/>
              <a:t>Click to add text</a:t>
            </a:r>
          </a:p>
        </p:txBody>
      </p:sp>
      <p:sp>
        <p:nvSpPr>
          <p:cNvPr id="22" name="Subtitle 2"/>
          <p:cNvSpPr>
            <a:spLocks noGrp="1"/>
          </p:cNvSpPr>
          <p:nvPr>
            <p:ph type="subTitle" idx="1" hasCustomPrompt="1"/>
          </p:nvPr>
        </p:nvSpPr>
        <p:spPr>
          <a:xfrm>
            <a:off x="1204152" y="3202727"/>
            <a:ext cx="9746073" cy="717193"/>
          </a:xfrm>
          <a:prstGeom prst="rect">
            <a:avLst/>
          </a:prstGeom>
        </p:spPr>
        <p:txBody>
          <a:bodyPr wrap="square" lIns="64251" tIns="32125" rIns="64251" bIns="32125">
            <a:spAutoFit/>
          </a:bodyPr>
          <a:lstStyle>
            <a:lvl1pPr marL="0" indent="0" algn="l">
              <a:lnSpc>
                <a:spcPts val="5000"/>
              </a:lnSpc>
              <a:spcBef>
                <a:spcPts val="2109"/>
              </a:spcBef>
              <a:buClr>
                <a:schemeClr val="tx2"/>
              </a:buClr>
              <a:buSzPct val="100000"/>
              <a:buFontTx/>
              <a:buNone/>
              <a:defRPr sz="4600" cap="none" baseline="0">
                <a:solidFill>
                  <a:srgbClr val="5A5B5D"/>
                </a:solidFill>
              </a:defRPr>
            </a:lvl1pPr>
            <a:lvl2pPr marL="321258" indent="0" algn="ctr">
              <a:buNone/>
              <a:defRPr>
                <a:solidFill>
                  <a:schemeClr val="tx1">
                    <a:tint val="75000"/>
                  </a:schemeClr>
                </a:solidFill>
              </a:defRPr>
            </a:lvl2pPr>
            <a:lvl3pPr marL="642519" indent="0" algn="ctr">
              <a:buNone/>
              <a:defRPr>
                <a:solidFill>
                  <a:schemeClr val="tx1">
                    <a:tint val="75000"/>
                  </a:schemeClr>
                </a:solidFill>
              </a:defRPr>
            </a:lvl3pPr>
            <a:lvl4pPr marL="963776" indent="0" algn="ctr">
              <a:buNone/>
              <a:defRPr>
                <a:solidFill>
                  <a:schemeClr val="tx1">
                    <a:tint val="75000"/>
                  </a:schemeClr>
                </a:solidFill>
              </a:defRPr>
            </a:lvl4pPr>
            <a:lvl5pPr marL="1285039" indent="0" algn="ctr">
              <a:buNone/>
              <a:defRPr>
                <a:solidFill>
                  <a:schemeClr val="tx1">
                    <a:tint val="75000"/>
                  </a:schemeClr>
                </a:solidFill>
              </a:defRPr>
            </a:lvl5pPr>
            <a:lvl6pPr marL="1606299" indent="0" algn="ctr">
              <a:buNone/>
              <a:defRPr>
                <a:solidFill>
                  <a:schemeClr val="tx1">
                    <a:tint val="75000"/>
                  </a:schemeClr>
                </a:solidFill>
              </a:defRPr>
            </a:lvl6pPr>
            <a:lvl7pPr marL="1927559" indent="0" algn="ctr">
              <a:buNone/>
              <a:defRPr>
                <a:solidFill>
                  <a:schemeClr val="tx1">
                    <a:tint val="75000"/>
                  </a:schemeClr>
                </a:solidFill>
              </a:defRPr>
            </a:lvl7pPr>
            <a:lvl8pPr marL="2248821" indent="0" algn="ctr">
              <a:buNone/>
              <a:defRPr>
                <a:solidFill>
                  <a:schemeClr val="tx1">
                    <a:tint val="75000"/>
                  </a:schemeClr>
                </a:solidFill>
              </a:defRPr>
            </a:lvl8pPr>
            <a:lvl9pPr marL="2570081" indent="0" algn="ctr">
              <a:buNone/>
              <a:defRPr>
                <a:solidFill>
                  <a:schemeClr val="tx1">
                    <a:tint val="75000"/>
                  </a:schemeClr>
                </a:solidFill>
              </a:defRPr>
            </a:lvl9pPr>
          </a:lstStyle>
          <a:p>
            <a:r>
              <a:rPr lang="en-US" dirty="0"/>
              <a:t>Click to add text</a:t>
            </a:r>
          </a:p>
        </p:txBody>
      </p:sp>
      <p:sp>
        <p:nvSpPr>
          <p:cNvPr id="4" name="Footer Placeholder 3">
            <a:extLst>
              <a:ext uri="{FF2B5EF4-FFF2-40B4-BE49-F238E27FC236}">
                <a16:creationId xmlns:a16="http://schemas.microsoft.com/office/drawing/2014/main" id="{8CDF2BF6-D194-1343-93BA-82E52542D36B}"/>
              </a:ext>
            </a:extLst>
          </p:cNvPr>
          <p:cNvSpPr>
            <a:spLocks noGrp="1"/>
          </p:cNvSpPr>
          <p:nvPr>
            <p:ph type="ftr" sz="quarter" idx="11"/>
          </p:nvPr>
        </p:nvSpPr>
        <p:spPr/>
        <p:txBody>
          <a:bodyPr/>
          <a:lstStyle/>
          <a:p>
            <a:r>
              <a:rPr lang="en-US"/>
              <a:t>Federal Emergency Management Agency</a:t>
            </a:r>
            <a:endParaRPr lang="en-US" dirty="0"/>
          </a:p>
        </p:txBody>
      </p:sp>
      <p:sp>
        <p:nvSpPr>
          <p:cNvPr id="8" name="Slide Number Placeholder 7">
            <a:extLst>
              <a:ext uri="{FF2B5EF4-FFF2-40B4-BE49-F238E27FC236}">
                <a16:creationId xmlns:a16="http://schemas.microsoft.com/office/drawing/2014/main" id="{2506CF50-EC7F-7045-8A7E-444D3AE99702}"/>
              </a:ext>
            </a:extLst>
          </p:cNvPr>
          <p:cNvSpPr>
            <a:spLocks noGrp="1"/>
          </p:cNvSpPr>
          <p:nvPr>
            <p:ph type="sldNum" sz="quarter" idx="12"/>
          </p:nvPr>
        </p:nvSpPr>
        <p:spPr/>
        <p:txBody>
          <a:bodyPr/>
          <a:lstStyle>
            <a:lvl1pPr>
              <a:defRPr>
                <a:solidFill>
                  <a:srgbClr val="5A5B5D"/>
                </a:solidFill>
              </a:defRPr>
            </a:lvl1pPr>
          </a:lstStyle>
          <a:p>
            <a:fld id="{8FCC257D-A786-9244-9E17-CE618C8B9275}" type="slidenum">
              <a:rPr lang="en-US" smtClean="0"/>
              <a:pPr/>
              <a:t>‹#›</a:t>
            </a:fld>
            <a:endParaRPr lang="en-US" dirty="0"/>
          </a:p>
        </p:txBody>
      </p:sp>
      <p:sp>
        <p:nvSpPr>
          <p:cNvPr id="7" name="Footer Placeholder 10">
            <a:extLst>
              <a:ext uri="{FF2B5EF4-FFF2-40B4-BE49-F238E27FC236}">
                <a16:creationId xmlns:a16="http://schemas.microsoft.com/office/drawing/2014/main" id="{CC62EF53-F675-B345-BC80-8CCA23A8FCD2}"/>
              </a:ext>
            </a:extLst>
          </p:cNvPr>
          <p:cNvSpPr txBox="1">
            <a:spLocks/>
          </p:cNvSpPr>
          <p:nvPr userDrawn="1"/>
        </p:nvSpPr>
        <p:spPr>
          <a:xfrm>
            <a:off x="6096000" y="6173791"/>
            <a:ext cx="444341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ln>
                  <a:noFill/>
                </a:ln>
                <a:solidFill>
                  <a:schemeClr val="bg1"/>
                </a:solidFill>
                <a:latin typeface="Arial"/>
                <a:ea typeface="+mn-ea"/>
                <a:cs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dirty="0">
                <a:solidFill>
                  <a:srgbClr val="5A5B5D"/>
                </a:solidFill>
              </a:rPr>
              <a:t>Federal Emergency Management Agency</a:t>
            </a:r>
          </a:p>
        </p:txBody>
      </p:sp>
      <p:sp>
        <p:nvSpPr>
          <p:cNvPr id="9" name="Slide Number Placeholder 11">
            <a:extLst>
              <a:ext uri="{FF2B5EF4-FFF2-40B4-BE49-F238E27FC236}">
                <a16:creationId xmlns:a16="http://schemas.microsoft.com/office/drawing/2014/main" id="{F55905DA-9C4D-EE4A-8870-6FB2EB81F1D1}"/>
              </a:ext>
            </a:extLst>
          </p:cNvPr>
          <p:cNvSpPr txBox="1">
            <a:spLocks/>
          </p:cNvSpPr>
          <p:nvPr userDrawn="1"/>
        </p:nvSpPr>
        <p:spPr>
          <a:xfrm>
            <a:off x="10539413" y="6173791"/>
            <a:ext cx="914403"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8FCC257D-A786-9244-9E17-CE618C8B9275}" type="slidenum">
              <a:rPr lang="en-US" smtClean="0">
                <a:solidFill>
                  <a:srgbClr val="5A5B5D"/>
                </a:solidFill>
              </a:rPr>
              <a:pPr/>
              <a:t>‹#›</a:t>
            </a:fld>
            <a:endParaRPr lang="en-US" dirty="0">
              <a:solidFill>
                <a:srgbClr val="5A5B5D"/>
              </a:solidFill>
            </a:endParaRPr>
          </a:p>
        </p:txBody>
      </p:sp>
      <p:pic>
        <p:nvPicPr>
          <p:cNvPr id="10" name="Picture 9">
            <a:extLst>
              <a:ext uri="{FF2B5EF4-FFF2-40B4-BE49-F238E27FC236}">
                <a16:creationId xmlns:a16="http://schemas.microsoft.com/office/drawing/2014/main" id="{EB4236FD-D275-D549-B0E5-35B58EAE678A}"/>
              </a:ext>
            </a:extLst>
          </p:cNvPr>
          <p:cNvPicPr>
            <a:picLocks noChangeAspect="1"/>
          </p:cNvPicPr>
          <p:nvPr userDrawn="1"/>
        </p:nvPicPr>
        <p:blipFill>
          <a:blip r:embed="rId2"/>
          <a:stretch>
            <a:fillRect/>
          </a:stretch>
        </p:blipFill>
        <p:spPr>
          <a:xfrm>
            <a:off x="640556" y="5861119"/>
            <a:ext cx="2155825" cy="768223"/>
          </a:xfrm>
          <a:prstGeom prst="rect">
            <a:avLst/>
          </a:prstGeom>
        </p:spPr>
      </p:pic>
    </p:spTree>
    <p:extLst>
      <p:ext uri="{BB962C8B-B14F-4D97-AF65-F5344CB8AC3E}">
        <p14:creationId xmlns:p14="http://schemas.microsoft.com/office/powerpoint/2010/main" val="1518821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13_Two Content">
    <p:bg>
      <p:bgPr>
        <a:solidFill>
          <a:schemeClr val="bg1"/>
        </a:solidFill>
        <a:effectLst/>
      </p:bgPr>
    </p:bg>
    <p:spTree>
      <p:nvGrpSpPr>
        <p:cNvPr id="1" name=""/>
        <p:cNvGrpSpPr/>
        <p:nvPr/>
      </p:nvGrpSpPr>
      <p:grpSpPr>
        <a:xfrm>
          <a:off x="0" y="0"/>
          <a:ext cx="0" cy="0"/>
          <a:chOff x="0" y="0"/>
          <a:chExt cx="0" cy="0"/>
        </a:xfrm>
      </p:grpSpPr>
      <p:sp>
        <p:nvSpPr>
          <p:cNvPr id="7" name="Footer Placeholder 10">
            <a:extLst>
              <a:ext uri="{FF2B5EF4-FFF2-40B4-BE49-F238E27FC236}">
                <a16:creationId xmlns:a16="http://schemas.microsoft.com/office/drawing/2014/main" id="{C2F1596D-781D-EF48-81CB-1D95696A1F8E}"/>
              </a:ext>
            </a:extLst>
          </p:cNvPr>
          <p:cNvSpPr>
            <a:spLocks noGrp="1"/>
          </p:cNvSpPr>
          <p:nvPr>
            <p:ph type="ftr" sz="quarter" idx="11"/>
          </p:nvPr>
        </p:nvSpPr>
        <p:spPr>
          <a:xfrm>
            <a:off x="6587490" y="6299521"/>
            <a:ext cx="4443413" cy="365125"/>
          </a:xfrm>
        </p:spPr>
        <p:txBody>
          <a:bodyPr/>
          <a:lstStyle>
            <a:lvl1pPr>
              <a:defRPr>
                <a:ln>
                  <a:noFill/>
                </a:ln>
                <a:solidFill>
                  <a:srgbClr val="5A5B5D"/>
                </a:solidFill>
              </a:defRPr>
            </a:lvl1pPr>
          </a:lstStyle>
          <a:p>
            <a:r>
              <a:rPr lang="en-US"/>
              <a:t>Federal Emergency Management Agency	</a:t>
            </a:r>
            <a:endParaRPr lang="en-US" dirty="0"/>
          </a:p>
        </p:txBody>
      </p:sp>
      <p:sp>
        <p:nvSpPr>
          <p:cNvPr id="8" name="Slide Number Placeholder 11">
            <a:extLst>
              <a:ext uri="{FF2B5EF4-FFF2-40B4-BE49-F238E27FC236}">
                <a16:creationId xmlns:a16="http://schemas.microsoft.com/office/drawing/2014/main" id="{6C9652F4-E8D4-6446-9C97-A4DC78041D82}"/>
              </a:ext>
            </a:extLst>
          </p:cNvPr>
          <p:cNvSpPr>
            <a:spLocks noGrp="1"/>
          </p:cNvSpPr>
          <p:nvPr>
            <p:ph type="sldNum" sz="quarter" idx="12"/>
          </p:nvPr>
        </p:nvSpPr>
        <p:spPr>
          <a:xfrm>
            <a:off x="11030903" y="629952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sp>
        <p:nvSpPr>
          <p:cNvPr id="2" name="Title Placeholder 1">
            <a:extLst>
              <a:ext uri="{FF2B5EF4-FFF2-40B4-BE49-F238E27FC236}">
                <a16:creationId xmlns:a16="http://schemas.microsoft.com/office/drawing/2014/main" id="{F6523990-D61E-031C-64C9-04B1E172C1A2}"/>
              </a:ext>
            </a:extLst>
          </p:cNvPr>
          <p:cNvSpPr>
            <a:spLocks noGrp="1"/>
          </p:cNvSpPr>
          <p:nvPr>
            <p:ph type="title"/>
          </p:nvPr>
        </p:nvSpPr>
        <p:spPr>
          <a:xfrm>
            <a:off x="6509807" y="447351"/>
            <a:ext cx="5268383" cy="690465"/>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9EAE2D2F-A3BD-861C-F8E6-1128FFB500D8}"/>
              </a:ext>
            </a:extLst>
          </p:cNvPr>
          <p:cNvSpPr>
            <a:spLocks noGrp="1"/>
          </p:cNvSpPr>
          <p:nvPr>
            <p:ph sz="half" idx="1" hasCustomPrompt="1"/>
          </p:nvPr>
        </p:nvSpPr>
        <p:spPr>
          <a:xfrm>
            <a:off x="6509808" y="1406284"/>
            <a:ext cx="5268383" cy="4479065"/>
          </a:xfrm>
          <a:prstGeom prst="rect">
            <a:avLst/>
          </a:prstGeom>
        </p:spPr>
        <p:txBody>
          <a:bodyPr/>
          <a:lstStyle>
            <a:lvl1pPr>
              <a:defRPr sz="2000">
                <a:solidFill>
                  <a:schemeClr val="bg1"/>
                </a:solidFill>
              </a:defRPr>
            </a:lvl1pPr>
            <a:lvl2pPr>
              <a:spcBef>
                <a:spcPts val="1000"/>
              </a:spcBef>
              <a:defRPr sz="1800">
                <a:solidFill>
                  <a:schemeClr val="bg1"/>
                </a:solidFill>
              </a:defRPr>
            </a:lvl2pPr>
            <a:lvl3pPr>
              <a:spcBef>
                <a:spcPts val="1000"/>
              </a:spcBef>
              <a:defRPr sz="1600">
                <a:solidFill>
                  <a:schemeClr val="bg1"/>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5" name="Rectangle 4">
            <a:extLst>
              <a:ext uri="{FF2B5EF4-FFF2-40B4-BE49-F238E27FC236}">
                <a16:creationId xmlns:a16="http://schemas.microsoft.com/office/drawing/2014/main" id="{68DFC124-B2F6-58E0-5CE9-2D7C2522A224}"/>
              </a:ext>
              <a:ext uri="{C183D7F6-B498-43B3-948B-1728B52AA6E4}">
                <adec:decorative xmlns:adec="http://schemas.microsoft.com/office/drawing/2017/decorative" val="1"/>
              </a:ext>
            </a:extLst>
          </p:cNvPr>
          <p:cNvSpPr/>
          <p:nvPr userDrawn="1"/>
        </p:nvSpPr>
        <p:spPr>
          <a:xfrm rot="16200000">
            <a:off x="9134854" y="-1385748"/>
            <a:ext cx="18288" cy="5257800"/>
          </a:xfrm>
          <a:prstGeom prst="rect">
            <a:avLst/>
          </a:prstGeom>
          <a:solidFill>
            <a:srgbClr val="8A8C8F"/>
          </a:solidFill>
          <a:ln>
            <a:no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Franklin Gothic Book" panose="020B0503020102020204"/>
              <a:ea typeface="+mn-ea"/>
              <a:cs typeface="+mn-cs"/>
            </a:endParaRPr>
          </a:p>
        </p:txBody>
      </p:sp>
      <p:pic>
        <p:nvPicPr>
          <p:cNvPr id="4" name="Picture 3" descr="A dog lying on a blanket&#10;&#10;Description automatically generated with medium confidence">
            <a:extLst>
              <a:ext uri="{FF2B5EF4-FFF2-40B4-BE49-F238E27FC236}">
                <a16:creationId xmlns:a16="http://schemas.microsoft.com/office/drawing/2014/main" id="{AE969C4D-A646-9548-25FE-3C6FE04E95C8}"/>
              </a:ext>
            </a:extLst>
          </p:cNvPr>
          <p:cNvPicPr>
            <a:picLocks noChangeAspect="1"/>
          </p:cNvPicPr>
          <p:nvPr userDrawn="1"/>
        </p:nvPicPr>
        <p:blipFill rotWithShape="1">
          <a:blip r:embed="rId2"/>
          <a:srcRect r="498" b="16045"/>
          <a:stretch/>
        </p:blipFill>
        <p:spPr>
          <a:xfrm>
            <a:off x="0" y="0"/>
            <a:ext cx="6096000" cy="6858000"/>
          </a:xfrm>
          <a:prstGeom prst="rect">
            <a:avLst/>
          </a:prstGeom>
        </p:spPr>
      </p:pic>
    </p:spTree>
    <p:extLst>
      <p:ext uri="{BB962C8B-B14F-4D97-AF65-F5344CB8AC3E}">
        <p14:creationId xmlns:p14="http://schemas.microsoft.com/office/powerpoint/2010/main" val="13241950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hasCustomPrompt="1"/>
          </p:nvPr>
        </p:nvSpPr>
        <p:spPr>
          <a:xfrm>
            <a:off x="726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4" name="Content Placeholder 3"/>
          <p:cNvSpPr>
            <a:spLocks noGrp="1"/>
          </p:cNvSpPr>
          <p:nvPr>
            <p:ph sz="half" idx="2" hasCustomPrompt="1"/>
          </p:nvPr>
        </p:nvSpPr>
        <p:spPr>
          <a:xfrm>
            <a:off x="6314018" y="1549400"/>
            <a:ext cx="5268383" cy="3994150"/>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9" name="Footer Placeholder 10">
            <a:extLst>
              <a:ext uri="{FF2B5EF4-FFF2-40B4-BE49-F238E27FC236}">
                <a16:creationId xmlns:a16="http://schemas.microsoft.com/office/drawing/2014/main" id="{780EFCB7-513F-8445-B833-1531FD238BAB}"/>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0" name="Slide Number Placeholder 11">
            <a:extLst>
              <a:ext uri="{FF2B5EF4-FFF2-40B4-BE49-F238E27FC236}">
                <a16:creationId xmlns:a16="http://schemas.microsoft.com/office/drawing/2014/main" id="{3E4F6407-0B13-BA4A-9466-7F50E80E5943}"/>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13" name="Picture 12">
            <a:extLst>
              <a:ext uri="{FF2B5EF4-FFF2-40B4-BE49-F238E27FC236}">
                <a16:creationId xmlns:a16="http://schemas.microsoft.com/office/drawing/2014/main" id="{8363641A-DF3D-014E-836A-3DD8B99E67C4}"/>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89194103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Title and Content">
    <p:bg>
      <p:bgPr>
        <a:solidFill>
          <a:schemeClr val="bg1"/>
        </a:solidFill>
        <a:effectLst/>
      </p:bgPr>
    </p:bg>
    <p:spTree>
      <p:nvGrpSpPr>
        <p:cNvPr id="1" name=""/>
        <p:cNvGrpSpPr/>
        <p:nvPr/>
      </p:nvGrpSpPr>
      <p:grpSpPr>
        <a:xfrm>
          <a:off x="0" y="0"/>
          <a:ext cx="0" cy="0"/>
          <a:chOff x="0" y="0"/>
          <a:chExt cx="0" cy="0"/>
        </a:xfrm>
      </p:grpSpPr>
      <p:pic>
        <p:nvPicPr>
          <p:cNvPr id="5" name="Picture 4" descr="A view of a city&#10;&#10;Description automatically generated">
            <a:extLst>
              <a:ext uri="{FF2B5EF4-FFF2-40B4-BE49-F238E27FC236}">
                <a16:creationId xmlns:a16="http://schemas.microsoft.com/office/drawing/2014/main" id="{4D0A274D-3608-414D-A6B0-24A592E09885}"/>
              </a:ext>
            </a:extLst>
          </p:cNvPr>
          <p:cNvPicPr>
            <a:picLocks noChangeAspect="1"/>
          </p:cNvPicPr>
          <p:nvPr userDrawn="1"/>
        </p:nvPicPr>
        <p:blipFill rotWithShape="1">
          <a:blip r:embed="rId2"/>
          <a:srcRect l="17883" r="15496"/>
          <a:stretch/>
        </p:blipFill>
        <p:spPr>
          <a:xfrm>
            <a:off x="-1" y="0"/>
            <a:ext cx="6096001" cy="6858000"/>
          </a:xfrm>
          <a:prstGeom prst="rect">
            <a:avLst/>
          </a:prstGeom>
        </p:spPr>
      </p:pic>
      <p:sp>
        <p:nvSpPr>
          <p:cNvPr id="8" name="Footer Placeholder 10">
            <a:extLst>
              <a:ext uri="{FF2B5EF4-FFF2-40B4-BE49-F238E27FC236}">
                <a16:creationId xmlns:a16="http://schemas.microsoft.com/office/drawing/2014/main" id="{18D89283-3265-234E-957A-919FE8DF139C}"/>
              </a:ext>
            </a:extLst>
          </p:cNvPr>
          <p:cNvSpPr>
            <a:spLocks noGrp="1"/>
          </p:cNvSpPr>
          <p:nvPr>
            <p:ph type="ftr" sz="quarter" idx="11"/>
          </p:nvPr>
        </p:nvSpPr>
        <p:spPr>
          <a:xfrm>
            <a:off x="6530340" y="6276661"/>
            <a:ext cx="4443413" cy="365125"/>
          </a:xfrm>
        </p:spPr>
        <p:txBody>
          <a:bodyPr/>
          <a:lstStyle>
            <a:lvl1pPr>
              <a:defRPr>
                <a:ln>
                  <a:noFill/>
                </a:ln>
                <a:solidFill>
                  <a:srgbClr val="5A5B5D"/>
                </a:solidFill>
              </a:defRPr>
            </a:lvl1pPr>
          </a:lstStyle>
          <a:p>
            <a:r>
              <a:rPr lang="en-US" dirty="0"/>
              <a:t>Federal Emergency Management Agency</a:t>
            </a:r>
          </a:p>
        </p:txBody>
      </p:sp>
      <p:sp>
        <p:nvSpPr>
          <p:cNvPr id="9" name="Slide Number Placeholder 11">
            <a:extLst>
              <a:ext uri="{FF2B5EF4-FFF2-40B4-BE49-F238E27FC236}">
                <a16:creationId xmlns:a16="http://schemas.microsoft.com/office/drawing/2014/main" id="{60E538AA-6286-FD43-A4B4-5EE446930348}"/>
              </a:ext>
            </a:extLst>
          </p:cNvPr>
          <p:cNvSpPr>
            <a:spLocks noGrp="1"/>
          </p:cNvSpPr>
          <p:nvPr>
            <p:ph type="sldNum" sz="quarter" idx="12"/>
          </p:nvPr>
        </p:nvSpPr>
        <p:spPr>
          <a:xfrm>
            <a:off x="10973753" y="627666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sp>
        <p:nvSpPr>
          <p:cNvPr id="12" name="Content Placeholder 2">
            <a:extLst>
              <a:ext uri="{FF2B5EF4-FFF2-40B4-BE49-F238E27FC236}">
                <a16:creationId xmlns:a16="http://schemas.microsoft.com/office/drawing/2014/main" id="{1E151971-39DB-E14F-AAE8-B45F52A8581F}"/>
              </a:ext>
            </a:extLst>
          </p:cNvPr>
          <p:cNvSpPr>
            <a:spLocks noGrp="1"/>
          </p:cNvSpPr>
          <p:nvPr>
            <p:ph sz="half" idx="1" hasCustomPrompt="1"/>
          </p:nvPr>
        </p:nvSpPr>
        <p:spPr>
          <a:xfrm>
            <a:off x="6619773" y="2159000"/>
            <a:ext cx="5268383" cy="3717544"/>
          </a:xfrm>
          <a:prstGeom prst="rect">
            <a:avLst/>
          </a:prstGeom>
        </p:spPr>
        <p:txBody>
          <a:bodyPr/>
          <a:lstStyle>
            <a:lvl1pPr>
              <a:defRPr sz="2000"/>
            </a:lvl1pPr>
            <a:lvl2pPr>
              <a:spcBef>
                <a:spcPts val="1000"/>
              </a:spcBef>
              <a:defRPr sz="1800"/>
            </a:lvl2pPr>
            <a:lvl3pPr>
              <a:spcBef>
                <a:spcPts val="1000"/>
              </a:spcBef>
              <a:defRPr sz="1600"/>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13" name="Title Placeholder 1">
            <a:extLst>
              <a:ext uri="{FF2B5EF4-FFF2-40B4-BE49-F238E27FC236}">
                <a16:creationId xmlns:a16="http://schemas.microsoft.com/office/drawing/2014/main" id="{B1AB2F0A-0ABE-3048-8BA0-117F0FE1189A}"/>
              </a:ext>
            </a:extLst>
          </p:cNvPr>
          <p:cNvSpPr>
            <a:spLocks noGrp="1"/>
          </p:cNvSpPr>
          <p:nvPr>
            <p:ph type="title"/>
          </p:nvPr>
        </p:nvSpPr>
        <p:spPr>
          <a:xfrm>
            <a:off x="6619773" y="1387209"/>
            <a:ext cx="4833555"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Tree>
    <p:extLst>
      <p:ext uri="{BB962C8B-B14F-4D97-AF65-F5344CB8AC3E}">
        <p14:creationId xmlns:p14="http://schemas.microsoft.com/office/powerpoint/2010/main" val="17720713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4" name="Content Placeholder 3"/>
          <p:cNvSpPr>
            <a:spLocks noGrp="1"/>
          </p:cNvSpPr>
          <p:nvPr>
            <p:ph sz="half" idx="2" hasCustomPrompt="1"/>
          </p:nvPr>
        </p:nvSpPr>
        <p:spPr>
          <a:xfrm>
            <a:off x="738194" y="2098850"/>
            <a:ext cx="5129793" cy="3473276"/>
          </a:xfrm>
          <a:prstGeom prst="rect">
            <a:avLst/>
          </a:prstGeom>
        </p:spPr>
        <p:txBody>
          <a:bodyPr/>
          <a:lstStyle>
            <a:lvl1pPr>
              <a:lnSpc>
                <a:spcPts val="2400"/>
              </a:lnSpc>
              <a:spcBef>
                <a:spcPts val="1000"/>
              </a:spcBef>
              <a:defRPr sz="2000" baseline="0"/>
            </a:lvl1pPr>
            <a:lvl2pPr>
              <a:spcBef>
                <a:spcPts val="1000"/>
              </a:spcBef>
              <a:defRPr sz="1800" baseline="0"/>
            </a:lvl2pPr>
            <a:lvl3pPr>
              <a:spcBef>
                <a:spcPts val="1000"/>
              </a:spcBef>
              <a:defRPr sz="1800"/>
            </a:lvl3pPr>
            <a:lvl4pPr>
              <a:defRPr sz="1600"/>
            </a:lvl4pPr>
            <a:lvl5pPr>
              <a:defRPr sz="1600"/>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p:txBody>
      </p:sp>
      <p:sp>
        <p:nvSpPr>
          <p:cNvPr id="5" name="Text Placeholder 4"/>
          <p:cNvSpPr>
            <a:spLocks noGrp="1"/>
          </p:cNvSpPr>
          <p:nvPr>
            <p:ph type="body" sz="quarter" idx="3" hasCustomPrompt="1"/>
          </p:nvPr>
        </p:nvSpPr>
        <p:spPr>
          <a:xfrm>
            <a:off x="6322005"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6" name="Content Placeholder 5"/>
          <p:cNvSpPr>
            <a:spLocks noGrp="1"/>
          </p:cNvSpPr>
          <p:nvPr>
            <p:ph sz="quarter" idx="4" hasCustomPrompt="1"/>
          </p:nvPr>
        </p:nvSpPr>
        <p:spPr>
          <a:xfrm>
            <a:off x="6322005" y="2098850"/>
            <a:ext cx="5131808" cy="3473276"/>
          </a:xfrm>
          <a:prstGeom prst="rect">
            <a:avLst/>
          </a:prstGeom>
        </p:spPr>
        <p:txBody>
          <a:bodyPr/>
          <a:lstStyle>
            <a:lvl1pPr>
              <a:lnSpc>
                <a:spcPts val="2400"/>
              </a:lnSpc>
              <a:spcBef>
                <a:spcPts val="1000"/>
              </a:spcBef>
              <a:defRPr sz="2000" baseline="0"/>
            </a:lvl1pPr>
            <a:lvl2pPr>
              <a:spcBef>
                <a:spcPts val="1000"/>
              </a:spcBef>
              <a:defRPr sz="1800"/>
            </a:lvl2pPr>
            <a:lvl3pPr>
              <a:spcBef>
                <a:spcPts val="1000"/>
              </a:spcBef>
              <a:defRPr sz="1600"/>
            </a:lvl3pPr>
            <a:lvl4pPr>
              <a:defRPr sz="1600"/>
            </a:lvl4pPr>
            <a:lvl5pPr>
              <a:defRPr sz="1600"/>
            </a:lvl5pPr>
            <a:lvl6pPr>
              <a:defRPr sz="1600"/>
            </a:lvl6pPr>
            <a:lvl7pPr>
              <a:defRPr sz="1600"/>
            </a:lvl7pPr>
            <a:lvl8pPr>
              <a:defRPr sz="1600"/>
            </a:lvl8pPr>
            <a:lvl9pPr>
              <a:defRPr sz="1600"/>
            </a:lvl9pPr>
          </a:lstStyle>
          <a:p>
            <a:pPr lvl="0"/>
            <a:r>
              <a:rPr lang="en-US" dirty="0"/>
              <a:t>Click to add text</a:t>
            </a:r>
          </a:p>
          <a:p>
            <a:pPr lvl="1"/>
            <a:r>
              <a:rPr lang="en-US" dirty="0"/>
              <a:t>Second level</a:t>
            </a:r>
          </a:p>
          <a:p>
            <a:pPr lvl="2"/>
            <a:r>
              <a:rPr lang="en-US" dirty="0"/>
              <a:t>Third level</a:t>
            </a:r>
          </a:p>
        </p:txBody>
      </p:sp>
      <p:sp>
        <p:nvSpPr>
          <p:cNvPr id="19" name="Text Placeholder 4"/>
          <p:cNvSpPr>
            <a:spLocks noGrp="1"/>
          </p:cNvSpPr>
          <p:nvPr>
            <p:ph type="body" sz="quarter" idx="12" hasCustomPrompt="1"/>
          </p:nvPr>
        </p:nvSpPr>
        <p:spPr>
          <a:xfrm>
            <a:off x="711200" y="1579099"/>
            <a:ext cx="5131808" cy="371679"/>
          </a:xfrm>
          <a:prstGeom prst="rect">
            <a:avLst/>
          </a:prstGeom>
        </p:spPr>
        <p:txBody>
          <a:bodyPr anchor="b">
            <a:noAutofit/>
          </a:bodyPr>
          <a:lstStyle>
            <a:lvl1pPr marL="0" indent="0">
              <a:buNone/>
              <a:defRPr sz="2000" b="1">
                <a:latin typeface="+mj-lt"/>
                <a:cs typeface="Georgia"/>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text</a:t>
            </a:r>
          </a:p>
        </p:txBody>
      </p:sp>
      <p:sp>
        <p:nvSpPr>
          <p:cNvPr id="10"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11" name="Footer Placeholder 10">
            <a:extLst>
              <a:ext uri="{FF2B5EF4-FFF2-40B4-BE49-F238E27FC236}">
                <a16:creationId xmlns:a16="http://schemas.microsoft.com/office/drawing/2014/main" id="{4F15D596-468E-7240-AEF9-BE74880DA9D6}"/>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2" name="Slide Number Placeholder 11">
            <a:extLst>
              <a:ext uri="{FF2B5EF4-FFF2-40B4-BE49-F238E27FC236}">
                <a16:creationId xmlns:a16="http://schemas.microsoft.com/office/drawing/2014/main" id="{BA1FB061-3945-984E-B19F-EFD8A4ED4959}"/>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13" name="Picture 12">
            <a:extLst>
              <a:ext uri="{FF2B5EF4-FFF2-40B4-BE49-F238E27FC236}">
                <a16:creationId xmlns:a16="http://schemas.microsoft.com/office/drawing/2014/main" id="{DD078AD1-E2AC-7E43-A28E-6A771C68E958}"/>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146061719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8" name="Picture 7">
            <a:extLst>
              <a:ext uri="{FF2B5EF4-FFF2-40B4-BE49-F238E27FC236}">
                <a16:creationId xmlns:a16="http://schemas.microsoft.com/office/drawing/2014/main" id="{F8D17C2D-11ED-A242-80F3-580A0D3B4F0B}"/>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994211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rgbClr val="001726"/>
        </a:solidFill>
        <a:effectLst/>
      </p:bgPr>
    </p:bg>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chemeClr val="bg1"/>
                </a:solidFill>
              </a:defRPr>
            </a:lvl1pPr>
          </a:lstStyle>
          <a:p>
            <a:r>
              <a:rPr lang="en-US" dirty="0"/>
              <a:t>Click to edit master title style</a:t>
            </a:r>
          </a:p>
        </p:txBody>
      </p:sp>
      <p:sp>
        <p:nvSpPr>
          <p:cNvPr id="9" name="Footer Placeholder 10">
            <a:extLst>
              <a:ext uri="{FF2B5EF4-FFF2-40B4-BE49-F238E27FC236}">
                <a16:creationId xmlns:a16="http://schemas.microsoft.com/office/drawing/2014/main" id="{7E97B94E-42E6-4544-9EC8-17245821AA52}"/>
              </a:ext>
            </a:extLst>
          </p:cNvPr>
          <p:cNvSpPr>
            <a:spLocks noGrp="1"/>
          </p:cNvSpPr>
          <p:nvPr>
            <p:ph type="ftr" sz="quarter" idx="11"/>
          </p:nvPr>
        </p:nvSpPr>
        <p:spPr>
          <a:xfrm>
            <a:off x="6096000" y="6173791"/>
            <a:ext cx="4443413" cy="365125"/>
          </a:xfrm>
        </p:spPr>
        <p:txBody>
          <a:bodyPr/>
          <a:lstStyle>
            <a:lvl1pPr>
              <a:defRPr>
                <a:ln>
                  <a:noFill/>
                </a:ln>
                <a:solidFill>
                  <a:schemeClr val="bg1"/>
                </a:solidFill>
              </a:defRPr>
            </a:lvl1pPr>
          </a:lstStyle>
          <a:p>
            <a:r>
              <a:rPr lang="en-US"/>
              <a:t>Federal Emergency Management Agency</a:t>
            </a:r>
            <a:endParaRPr lang="en-US" dirty="0"/>
          </a:p>
        </p:txBody>
      </p:sp>
      <p:sp>
        <p:nvSpPr>
          <p:cNvPr id="10" name="Slide Number Placeholder 11">
            <a:extLst>
              <a:ext uri="{FF2B5EF4-FFF2-40B4-BE49-F238E27FC236}">
                <a16:creationId xmlns:a16="http://schemas.microsoft.com/office/drawing/2014/main" id="{254866EA-8482-8548-8A4F-3E9E3B6AB291}"/>
              </a:ext>
            </a:extLst>
          </p:cNvPr>
          <p:cNvSpPr>
            <a:spLocks noGrp="1"/>
          </p:cNvSpPr>
          <p:nvPr>
            <p:ph type="sldNum" sz="quarter" idx="12"/>
          </p:nvPr>
        </p:nvSpPr>
        <p:spPr>
          <a:xfrm>
            <a:off x="10539413" y="6173791"/>
            <a:ext cx="914403" cy="365125"/>
          </a:xfrm>
        </p:spPr>
        <p:txBody>
          <a:bodyPr/>
          <a:lstStyle>
            <a:lvl1pPr>
              <a:defRPr>
                <a:solidFill>
                  <a:schemeClr val="bg1"/>
                </a:solidFill>
              </a:defRPr>
            </a:lvl1pPr>
          </a:lstStyle>
          <a:p>
            <a:fld id="{8FCC257D-A786-9244-9E17-CE618C8B9275}" type="slidenum">
              <a:rPr lang="en-US" smtClean="0"/>
              <a:pPr/>
              <a:t>‹#›</a:t>
            </a:fld>
            <a:endParaRPr lang="en-US" dirty="0"/>
          </a:p>
        </p:txBody>
      </p:sp>
      <p:pic>
        <p:nvPicPr>
          <p:cNvPr id="2" name="Picture 1" descr="Qr code&#10;&#10;Description automatically generated with medium confidence">
            <a:extLst>
              <a:ext uri="{FF2B5EF4-FFF2-40B4-BE49-F238E27FC236}">
                <a16:creationId xmlns:a16="http://schemas.microsoft.com/office/drawing/2014/main" id="{344A3D46-10C6-427A-9F3E-7D6021926FA8}"/>
              </a:ext>
            </a:extLst>
          </p:cNvPr>
          <p:cNvPicPr>
            <a:picLocks noChangeAspect="1"/>
          </p:cNvPicPr>
          <p:nvPr userDrawn="1"/>
        </p:nvPicPr>
        <p:blipFill>
          <a:blip r:embed="rId2"/>
          <a:stretch>
            <a:fillRect/>
          </a:stretch>
        </p:blipFill>
        <p:spPr>
          <a:xfrm>
            <a:off x="629628" y="5861119"/>
            <a:ext cx="2177679" cy="768096"/>
          </a:xfrm>
          <a:prstGeom prst="rect">
            <a:avLst/>
          </a:prstGeom>
        </p:spPr>
      </p:pic>
    </p:spTree>
    <p:extLst>
      <p:ext uri="{BB962C8B-B14F-4D97-AF65-F5344CB8AC3E}">
        <p14:creationId xmlns:p14="http://schemas.microsoft.com/office/powerpoint/2010/main" val="356148315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Numbered list">
    <p:spTree>
      <p:nvGrpSpPr>
        <p:cNvPr id="1" name=""/>
        <p:cNvGrpSpPr/>
        <p:nvPr/>
      </p:nvGrpSpPr>
      <p:grpSpPr>
        <a:xfrm>
          <a:off x="0" y="0"/>
          <a:ext cx="0" cy="0"/>
          <a:chOff x="0" y="0"/>
          <a:chExt cx="0" cy="0"/>
        </a:xfrm>
      </p:grpSpPr>
      <p:sp>
        <p:nvSpPr>
          <p:cNvPr id="24" name="Content Placeholder 2"/>
          <p:cNvSpPr>
            <a:spLocks noGrp="1"/>
          </p:cNvSpPr>
          <p:nvPr>
            <p:ph sz="half" idx="1" hasCustomPrompt="1"/>
          </p:nvPr>
        </p:nvSpPr>
        <p:spPr>
          <a:xfrm>
            <a:off x="738193" y="1549400"/>
            <a:ext cx="10715625" cy="4022725"/>
          </a:xfrm>
          <a:prstGeom prst="rect">
            <a:avLst/>
          </a:prstGeom>
        </p:spPr>
        <p:txBody>
          <a:bodyPr/>
          <a:lstStyle>
            <a:lvl1pPr marL="452628" indent="-457200">
              <a:buClr>
                <a:srgbClr val="101820"/>
              </a:buClr>
              <a:buFont typeface="+mj-lt"/>
              <a:buAutoNum type="arabicPeriod"/>
              <a:defRPr sz="2000">
                <a:solidFill>
                  <a:srgbClr val="101820"/>
                </a:solidFill>
              </a:defRPr>
            </a:lvl1pPr>
            <a:lvl2pPr marL="800100" indent="-342900">
              <a:spcBef>
                <a:spcPts val="1000"/>
              </a:spcBef>
              <a:buClr>
                <a:srgbClr val="101820"/>
              </a:buClr>
              <a:buSzPct val="100000"/>
              <a:buFont typeface="+mj-lt"/>
              <a:buAutoNum type="alphaLcPeriod"/>
              <a:defRPr sz="1800">
                <a:solidFill>
                  <a:srgbClr val="101820"/>
                </a:solidFill>
              </a:defRPr>
            </a:lvl2pPr>
            <a:lvl3pPr marL="1143000" indent="-228600">
              <a:spcBef>
                <a:spcPts val="1000"/>
              </a:spcBef>
              <a:buFont typeface="Wingdings" charset="2"/>
              <a:buChar char="§"/>
              <a:defRPr sz="1600">
                <a:solidFill>
                  <a:srgbClr val="101820"/>
                </a:solidFill>
              </a:defRPr>
            </a:lvl3pPr>
            <a:lvl4pPr>
              <a:defRPr sz="1800"/>
            </a:lvl4pPr>
            <a:lvl5pPr>
              <a:defRPr sz="1800"/>
            </a:lvl5pPr>
            <a:lvl6pPr>
              <a:defRPr sz="1800"/>
            </a:lvl6pPr>
            <a:lvl7pPr>
              <a:defRPr sz="1800"/>
            </a:lvl7pPr>
            <a:lvl8pPr>
              <a:defRPr sz="1800"/>
            </a:lvl8pPr>
            <a:lvl9pPr>
              <a:defRPr sz="1800"/>
            </a:lvl9pPr>
          </a:lstStyle>
          <a:p>
            <a:pPr lvl="0"/>
            <a:r>
              <a:rPr lang="en-US" dirty="0"/>
              <a:t>Click to add text</a:t>
            </a:r>
          </a:p>
          <a:p>
            <a:pPr lvl="1"/>
            <a:r>
              <a:rPr lang="en-US" dirty="0"/>
              <a:t>Second level</a:t>
            </a:r>
          </a:p>
          <a:p>
            <a:pPr lvl="2"/>
            <a:r>
              <a:rPr lang="en-US" dirty="0"/>
              <a:t>Third level</a:t>
            </a:r>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8" name="Footer Placeholder 10">
            <a:extLst>
              <a:ext uri="{FF2B5EF4-FFF2-40B4-BE49-F238E27FC236}">
                <a16:creationId xmlns:a16="http://schemas.microsoft.com/office/drawing/2014/main" id="{7C9FD575-3B71-D545-976A-C7A029B05238}"/>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9" name="Slide Number Placeholder 11">
            <a:extLst>
              <a:ext uri="{FF2B5EF4-FFF2-40B4-BE49-F238E27FC236}">
                <a16:creationId xmlns:a16="http://schemas.microsoft.com/office/drawing/2014/main" id="{838FB658-3138-B140-B7C4-A803FE883350}"/>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10" name="Picture 9">
            <a:extLst>
              <a:ext uri="{FF2B5EF4-FFF2-40B4-BE49-F238E27FC236}">
                <a16:creationId xmlns:a16="http://schemas.microsoft.com/office/drawing/2014/main" id="{3C23C1A0-7E36-F04C-8C22-796A27F1DB29}"/>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1778963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hart with caption ">
    <p:spTree>
      <p:nvGrpSpPr>
        <p:cNvPr id="1" name=""/>
        <p:cNvGrpSpPr/>
        <p:nvPr/>
      </p:nvGrpSpPr>
      <p:grpSpPr>
        <a:xfrm>
          <a:off x="0" y="0"/>
          <a:ext cx="0" cy="0"/>
          <a:chOff x="0" y="0"/>
          <a:chExt cx="0" cy="0"/>
        </a:xfrm>
      </p:grpSpPr>
      <p:sp>
        <p:nvSpPr>
          <p:cNvPr id="16" name="Text Placeholder 3"/>
          <p:cNvSpPr>
            <a:spLocks noGrp="1"/>
          </p:cNvSpPr>
          <p:nvPr>
            <p:ph type="body" sz="half" idx="10" hasCustomPrompt="1"/>
          </p:nvPr>
        </p:nvSpPr>
        <p:spPr>
          <a:xfrm>
            <a:off x="7219366" y="1549401"/>
            <a:ext cx="4234455" cy="3880720"/>
          </a:xfrm>
          <a:prstGeom prst="rect">
            <a:avLst/>
          </a:prstGeom>
        </p:spPr>
        <p:txBody>
          <a:bodyPr>
            <a:normAutofit/>
          </a:bodyPr>
          <a:lstStyle>
            <a:lvl1pPr marL="0" indent="0">
              <a:lnSpc>
                <a:spcPts val="2200"/>
              </a:lnSpc>
              <a:spcBef>
                <a:spcPts val="1500"/>
              </a:spcBef>
              <a:buNone/>
              <a:defRPr sz="16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add descriptive text</a:t>
            </a:r>
          </a:p>
        </p:txBody>
      </p:sp>
      <p:sp>
        <p:nvSpPr>
          <p:cNvPr id="20" name="Content Placeholder 18"/>
          <p:cNvSpPr>
            <a:spLocks noGrp="1"/>
          </p:cNvSpPr>
          <p:nvPr>
            <p:ph sz="quarter" idx="11" hasCustomPrompt="1"/>
          </p:nvPr>
        </p:nvSpPr>
        <p:spPr>
          <a:xfrm>
            <a:off x="763008" y="1549402"/>
            <a:ext cx="6023847" cy="3880719"/>
          </a:xfrm>
        </p:spPr>
        <p:txBody>
          <a:bodyPr/>
          <a:lstStyle>
            <a:lvl1pPr marL="0" indent="0">
              <a:buNone/>
              <a:defRPr/>
            </a:lvl1pPr>
          </a:lstStyle>
          <a:p>
            <a:pPr lvl="0"/>
            <a:r>
              <a:rPr lang="en-US" dirty="0"/>
              <a:t>Insert chart here</a:t>
            </a:r>
          </a:p>
        </p:txBody>
      </p:sp>
      <p:sp>
        <p:nvSpPr>
          <p:cNvPr id="8"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9" name="Footer Placeholder 10">
            <a:extLst>
              <a:ext uri="{FF2B5EF4-FFF2-40B4-BE49-F238E27FC236}">
                <a16:creationId xmlns:a16="http://schemas.microsoft.com/office/drawing/2014/main" id="{B997A94B-DC6C-EB4F-A0EF-FAB78028964D}"/>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0" name="Slide Number Placeholder 11">
            <a:extLst>
              <a:ext uri="{FF2B5EF4-FFF2-40B4-BE49-F238E27FC236}">
                <a16:creationId xmlns:a16="http://schemas.microsoft.com/office/drawing/2014/main" id="{F90CEE4B-BD46-A046-8385-D32CD3EA4E9B}"/>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11" name="Picture 10">
            <a:extLst>
              <a:ext uri="{FF2B5EF4-FFF2-40B4-BE49-F238E27FC236}">
                <a16:creationId xmlns:a16="http://schemas.microsoft.com/office/drawing/2014/main" id="{C3F5E7CD-1E91-C647-9AFB-F570055EB031}"/>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441524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hart with title (1)">
    <p:spTree>
      <p:nvGrpSpPr>
        <p:cNvPr id="1" name=""/>
        <p:cNvGrpSpPr/>
        <p:nvPr/>
      </p:nvGrpSpPr>
      <p:grpSpPr>
        <a:xfrm>
          <a:off x="0" y="0"/>
          <a:ext cx="0" cy="0"/>
          <a:chOff x="0" y="0"/>
          <a:chExt cx="0" cy="0"/>
        </a:xfrm>
      </p:grpSpPr>
      <p:sp>
        <p:nvSpPr>
          <p:cNvPr id="11" name="Rectangle 10"/>
          <p:cNvSpPr/>
          <p:nvPr userDrawn="1"/>
        </p:nvSpPr>
        <p:spPr bwMode="auto">
          <a:xfrm>
            <a:off x="-21833" y="2"/>
            <a:ext cx="12192000" cy="6857998"/>
          </a:xfrm>
          <a:prstGeom prst="rect">
            <a:avLst/>
          </a:prstGeom>
          <a:solidFill>
            <a:schemeClr val="bg1"/>
          </a:solidFill>
          <a:ln w="25400" cap="flat" cmpd="sng" algn="ctr">
            <a:noFill/>
            <a:prstDash val="solid"/>
            <a:round/>
            <a:headEnd type="none" w="med" len="med"/>
            <a:tailEnd type="none" w="med" len="med"/>
          </a:ln>
          <a:effectLst/>
        </p:spPr>
        <p:txBody>
          <a:bodyPr vert="horz" wrap="square" lIns="64291" tIns="32146" rIns="64291" bIns="32146" numCol="1" rtlCol="0" anchor="t" anchorCtr="0" compatLnSpc="1">
            <a:prstTxWarp prst="textNoShape">
              <a:avLst/>
            </a:prstTxWarp>
          </a:bodyPr>
          <a:lstStyle/>
          <a:p>
            <a:pPr marL="0" marR="0" indent="0" algn="l" defTabSz="642915" rtl="0" eaLnBrk="1" fontAlgn="base" latinLnBrk="0" hangingPunct="1">
              <a:lnSpc>
                <a:spcPct val="100000"/>
              </a:lnSpc>
              <a:spcBef>
                <a:spcPct val="0"/>
              </a:spcBef>
              <a:spcAft>
                <a:spcPct val="0"/>
              </a:spcAft>
              <a:buClrTx/>
              <a:buSzTx/>
              <a:buFontTx/>
              <a:buNone/>
              <a:tabLst/>
            </a:pPr>
            <a:endParaRPr kumimoji="0" lang="en-US" sz="2400" b="0" i="0" u="none" strike="noStrike" cap="none" normalizeH="0" baseline="0" dirty="0">
              <a:ln>
                <a:noFill/>
              </a:ln>
              <a:solidFill>
                <a:srgbClr val="000000"/>
              </a:solidFill>
              <a:effectLst/>
              <a:latin typeface="Arial" charset="0"/>
              <a:ea typeface="ヒラギノ角ゴ ProN W3" charset="-128"/>
              <a:cs typeface="ヒラギノ角ゴ ProN W3" charset="-128"/>
              <a:sym typeface="Arial" charset="0"/>
            </a:endParaRPr>
          </a:p>
        </p:txBody>
      </p:sp>
      <p:sp>
        <p:nvSpPr>
          <p:cNvPr id="18" name="Text Placeholder 5"/>
          <p:cNvSpPr>
            <a:spLocks noGrp="1"/>
          </p:cNvSpPr>
          <p:nvPr>
            <p:ph type="body" sz="quarter" idx="10" hasCustomPrompt="1"/>
          </p:nvPr>
        </p:nvSpPr>
        <p:spPr>
          <a:xfrm>
            <a:off x="449407" y="5274393"/>
            <a:ext cx="3310144"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dirty="0"/>
              <a:t>Source: Add source here</a:t>
            </a:r>
          </a:p>
        </p:txBody>
      </p:sp>
      <p:sp>
        <p:nvSpPr>
          <p:cNvPr id="19" name="Text Placeholder 3"/>
          <p:cNvSpPr>
            <a:spLocks noGrp="1"/>
          </p:cNvSpPr>
          <p:nvPr>
            <p:ph type="body" sz="half" idx="11" hasCustomPrompt="1"/>
          </p:nvPr>
        </p:nvSpPr>
        <p:spPr>
          <a:xfrm>
            <a:off x="7325955" y="564185"/>
            <a:ext cx="4234455" cy="705630"/>
          </a:xfrm>
          <a:prstGeom prst="rect">
            <a:avLst/>
          </a:prstGeom>
        </p:spPr>
        <p:txBody>
          <a:bodyPr>
            <a:normAutofit/>
          </a:bodyPr>
          <a:lstStyle>
            <a:lvl1pPr marL="0" indent="0" algn="r">
              <a:lnSpc>
                <a:spcPts val="2200"/>
              </a:lnSpc>
              <a:spcBef>
                <a:spcPts val="1500"/>
              </a:spcBef>
              <a:buNone/>
              <a:defRPr sz="1800" baseline="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 chart title here</a:t>
            </a:r>
          </a:p>
        </p:txBody>
      </p:sp>
      <p:sp>
        <p:nvSpPr>
          <p:cNvPr id="10" name="Footer Placeholder 10">
            <a:extLst>
              <a:ext uri="{FF2B5EF4-FFF2-40B4-BE49-F238E27FC236}">
                <a16:creationId xmlns:a16="http://schemas.microsoft.com/office/drawing/2014/main" id="{614777EF-720C-A944-907E-CE1C292CBCD5}"/>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2" name="Slide Number Placeholder 11">
            <a:extLst>
              <a:ext uri="{FF2B5EF4-FFF2-40B4-BE49-F238E27FC236}">
                <a16:creationId xmlns:a16="http://schemas.microsoft.com/office/drawing/2014/main" id="{CB0C4446-A1BE-2F41-A56C-FB26F13381B5}"/>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8" name="Picture 7">
            <a:extLst>
              <a:ext uri="{FF2B5EF4-FFF2-40B4-BE49-F238E27FC236}">
                <a16:creationId xmlns:a16="http://schemas.microsoft.com/office/drawing/2014/main" id="{ED78231E-8D0D-4748-A369-8C7545BCEA7F}"/>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3367621098"/>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userDrawn="1">
  <p:cSld name="Chart with title (3)">
    <p:spTree>
      <p:nvGrpSpPr>
        <p:cNvPr id="1" name=""/>
        <p:cNvGrpSpPr/>
        <p:nvPr/>
      </p:nvGrpSpPr>
      <p:grpSpPr>
        <a:xfrm>
          <a:off x="0" y="0"/>
          <a:ext cx="0" cy="0"/>
          <a:chOff x="0" y="0"/>
          <a:chExt cx="0" cy="0"/>
        </a:xfrm>
      </p:grpSpPr>
      <p:sp>
        <p:nvSpPr>
          <p:cNvPr id="17" name="Text Placeholder 5"/>
          <p:cNvSpPr>
            <a:spLocks noGrp="1"/>
          </p:cNvSpPr>
          <p:nvPr>
            <p:ph type="body" sz="quarter" idx="10" hasCustomPrompt="1"/>
          </p:nvPr>
        </p:nvSpPr>
        <p:spPr>
          <a:xfrm>
            <a:off x="646695" y="5229211"/>
            <a:ext cx="6766343" cy="528224"/>
          </a:xfrm>
        </p:spPr>
        <p:txBody>
          <a:bodyPr>
            <a:normAutofit/>
          </a:bodyPr>
          <a:lstStyle>
            <a:lvl1pPr marL="0" indent="0" algn="l">
              <a:buFontTx/>
              <a:buNone/>
              <a:defRPr sz="1200" i="1" baseline="0"/>
            </a:lvl1pPr>
            <a:lvl2pPr marL="457200" indent="0">
              <a:buFontTx/>
              <a:buNone/>
              <a:defRPr sz="1400"/>
            </a:lvl2pPr>
            <a:lvl3pPr marL="914400" indent="0">
              <a:buFontTx/>
              <a:buNone/>
              <a:defRPr sz="1400"/>
            </a:lvl3pPr>
          </a:lstStyle>
          <a:p>
            <a:r>
              <a:rPr lang="en-US" sz="1200" dirty="0"/>
              <a:t>Source: Add source here</a:t>
            </a:r>
          </a:p>
        </p:txBody>
      </p:sp>
      <p:sp>
        <p:nvSpPr>
          <p:cNvPr id="7" name="Text Placeholder 3"/>
          <p:cNvSpPr>
            <a:spLocks noGrp="1"/>
          </p:cNvSpPr>
          <p:nvPr>
            <p:ph type="body" sz="half" idx="11" hasCustomPrompt="1"/>
          </p:nvPr>
        </p:nvSpPr>
        <p:spPr>
          <a:xfrm>
            <a:off x="646695" y="517967"/>
            <a:ext cx="10867972" cy="528224"/>
          </a:xfrm>
          <a:prstGeom prst="rect">
            <a:avLst/>
          </a:prstGeom>
        </p:spPr>
        <p:txBody>
          <a:bodyPr>
            <a:normAutofit/>
          </a:bodyPr>
          <a:lstStyle>
            <a:lvl1pPr marL="0" indent="0">
              <a:lnSpc>
                <a:spcPts val="2200"/>
              </a:lnSpc>
              <a:spcBef>
                <a:spcPts val="1500"/>
              </a:spcBef>
              <a:buNone/>
              <a:defRPr sz="1800" baseline="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Add chart title here</a:t>
            </a:r>
          </a:p>
        </p:txBody>
      </p:sp>
      <p:sp>
        <p:nvSpPr>
          <p:cNvPr id="8" name="Footer Placeholder 10">
            <a:extLst>
              <a:ext uri="{FF2B5EF4-FFF2-40B4-BE49-F238E27FC236}">
                <a16:creationId xmlns:a16="http://schemas.microsoft.com/office/drawing/2014/main" id="{95B45AF5-26D0-3042-B0AB-CA5EF015C532}"/>
              </a:ext>
            </a:extLst>
          </p:cNvPr>
          <p:cNvSpPr>
            <a:spLocks noGrp="1"/>
          </p:cNvSpPr>
          <p:nvPr>
            <p:ph type="ftr" sz="quarter" idx="12"/>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10" name="Slide Number Placeholder 11">
            <a:extLst>
              <a:ext uri="{FF2B5EF4-FFF2-40B4-BE49-F238E27FC236}">
                <a16:creationId xmlns:a16="http://schemas.microsoft.com/office/drawing/2014/main" id="{774B317E-21C5-1745-BE88-290F56726B70}"/>
              </a:ext>
            </a:extLst>
          </p:cNvPr>
          <p:cNvSpPr>
            <a:spLocks noGrp="1"/>
          </p:cNvSpPr>
          <p:nvPr>
            <p:ph type="sldNum" sz="quarter" idx="13"/>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11" name="Picture 10">
            <a:extLst>
              <a:ext uri="{FF2B5EF4-FFF2-40B4-BE49-F238E27FC236}">
                <a16:creationId xmlns:a16="http://schemas.microsoft.com/office/drawing/2014/main" id="{2039F346-81C1-0B46-B5E0-2EDE2687A2FC}"/>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41015292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losing Slide">
    <p:spTree>
      <p:nvGrpSpPr>
        <p:cNvPr id="1" name=""/>
        <p:cNvGrpSpPr/>
        <p:nvPr/>
      </p:nvGrpSpPr>
      <p:grpSpPr>
        <a:xfrm>
          <a:off x="0" y="0"/>
          <a:ext cx="0" cy="0"/>
          <a:chOff x="0" y="0"/>
          <a:chExt cx="0" cy="0"/>
        </a:xfrm>
      </p:grpSpPr>
      <p:sp>
        <p:nvSpPr>
          <p:cNvPr id="13" name="Subtitle 2"/>
          <p:cNvSpPr>
            <a:spLocks noGrp="1"/>
          </p:cNvSpPr>
          <p:nvPr>
            <p:ph type="subTitle" idx="1"/>
          </p:nvPr>
        </p:nvSpPr>
        <p:spPr>
          <a:xfrm>
            <a:off x="1204148" y="2996623"/>
            <a:ext cx="9746073" cy="447452"/>
          </a:xfrm>
          <a:prstGeom prst="rect">
            <a:avLst/>
          </a:prstGeom>
        </p:spPr>
        <p:txBody>
          <a:bodyPr wrap="square" lIns="64284" tIns="32142" rIns="64284" bIns="32142">
            <a:spAutoFit/>
          </a:bodyPr>
          <a:lstStyle>
            <a:lvl1pPr marL="0" marR="0" indent="0" algn="l" defTabSz="642915" rtl="0" eaLnBrk="1" fontAlgn="base" latinLnBrk="0" hangingPunct="1">
              <a:lnSpc>
                <a:spcPct val="140000"/>
              </a:lnSpc>
              <a:spcBef>
                <a:spcPts val="2109"/>
              </a:spcBef>
              <a:spcAft>
                <a:spcPts val="2000"/>
              </a:spcAft>
              <a:buClr>
                <a:schemeClr val="tx2"/>
              </a:buClr>
              <a:buSzPct val="100000"/>
              <a:buFont typeface="Wingdings" charset="2"/>
              <a:buNone/>
              <a:tabLst/>
              <a:defRPr sz="2000" cap="none" baseline="0">
                <a:solidFill>
                  <a:srgbClr val="050606"/>
                </a:solidFill>
              </a:defRPr>
            </a:lvl1pPr>
            <a:lvl2pPr marL="321424" indent="0" algn="ctr">
              <a:buNone/>
              <a:defRPr>
                <a:solidFill>
                  <a:schemeClr val="tx1">
                    <a:tint val="75000"/>
                  </a:schemeClr>
                </a:solidFill>
              </a:defRPr>
            </a:lvl2pPr>
            <a:lvl3pPr marL="642849" indent="0" algn="ctr">
              <a:buNone/>
              <a:defRPr>
                <a:solidFill>
                  <a:schemeClr val="tx1">
                    <a:tint val="75000"/>
                  </a:schemeClr>
                </a:solidFill>
              </a:defRPr>
            </a:lvl3pPr>
            <a:lvl4pPr marL="964274" indent="0" algn="ctr">
              <a:buNone/>
              <a:defRPr>
                <a:solidFill>
                  <a:schemeClr val="tx1">
                    <a:tint val="75000"/>
                  </a:schemeClr>
                </a:solidFill>
              </a:defRPr>
            </a:lvl4pPr>
            <a:lvl5pPr marL="1285697" indent="0" algn="ctr">
              <a:buNone/>
              <a:defRPr>
                <a:solidFill>
                  <a:schemeClr val="tx1">
                    <a:tint val="75000"/>
                  </a:schemeClr>
                </a:solidFill>
              </a:defRPr>
            </a:lvl5pPr>
            <a:lvl6pPr marL="1607123" indent="0" algn="ctr">
              <a:buNone/>
              <a:defRPr>
                <a:solidFill>
                  <a:schemeClr val="tx1">
                    <a:tint val="75000"/>
                  </a:schemeClr>
                </a:solidFill>
              </a:defRPr>
            </a:lvl6pPr>
            <a:lvl7pPr marL="1928546" indent="0" algn="ctr">
              <a:buNone/>
              <a:defRPr>
                <a:solidFill>
                  <a:schemeClr val="tx1">
                    <a:tint val="75000"/>
                  </a:schemeClr>
                </a:solidFill>
              </a:defRPr>
            </a:lvl7pPr>
            <a:lvl8pPr marL="2249971" indent="0" algn="ctr">
              <a:buNone/>
              <a:defRPr>
                <a:solidFill>
                  <a:schemeClr val="tx1">
                    <a:tint val="75000"/>
                  </a:schemeClr>
                </a:solidFill>
              </a:defRPr>
            </a:lvl8pPr>
            <a:lvl9pPr marL="2571396" indent="0" algn="ctr">
              <a:buNone/>
              <a:defRPr>
                <a:solidFill>
                  <a:schemeClr val="tx1">
                    <a:tint val="75000"/>
                  </a:schemeClr>
                </a:solidFill>
              </a:defRPr>
            </a:lvl9pPr>
          </a:lstStyle>
          <a:p>
            <a:pPr eaLnBrk="1" hangingPunct="1">
              <a:lnSpc>
                <a:spcPct val="140000"/>
              </a:lnSpc>
              <a:spcAft>
                <a:spcPts val="2000"/>
              </a:spcAft>
              <a:defRPr/>
            </a:pPr>
            <a:endParaRPr lang="en-US" dirty="0"/>
          </a:p>
        </p:txBody>
      </p:sp>
      <p:sp>
        <p:nvSpPr>
          <p:cNvPr id="10" name="Title Placeholder 1"/>
          <p:cNvSpPr>
            <a:spLocks noGrp="1"/>
          </p:cNvSpPr>
          <p:nvPr>
            <p:ph type="title"/>
          </p:nvPr>
        </p:nvSpPr>
        <p:spPr>
          <a:xfrm>
            <a:off x="1150313" y="2345635"/>
            <a:ext cx="10715627" cy="743347"/>
          </a:xfrm>
          <a:prstGeom prst="rect">
            <a:avLst/>
          </a:prstGeom>
        </p:spPr>
        <p:txBody>
          <a:bodyPr vert="horz" lIns="91440" tIns="45720" rIns="91440" bIns="45720" rtlCol="0" anchor="ctr">
            <a:normAutofit/>
          </a:bodyPr>
          <a:lstStyle>
            <a:lvl1pPr>
              <a:defRPr>
                <a:solidFill>
                  <a:srgbClr val="005288"/>
                </a:solidFill>
              </a:defRPr>
            </a:lvl1pPr>
          </a:lstStyle>
          <a:p>
            <a:r>
              <a:rPr lang="en-US" dirty="0"/>
              <a:t>Click to edit master title style</a:t>
            </a:r>
          </a:p>
        </p:txBody>
      </p:sp>
      <p:sp>
        <p:nvSpPr>
          <p:cNvPr id="7" name="Footer Placeholder 10">
            <a:extLst>
              <a:ext uri="{FF2B5EF4-FFF2-40B4-BE49-F238E27FC236}">
                <a16:creationId xmlns:a16="http://schemas.microsoft.com/office/drawing/2014/main" id="{E1E1D0CB-6F0F-9847-9A71-AE64C40341EF}"/>
              </a:ext>
            </a:extLst>
          </p:cNvPr>
          <p:cNvSpPr>
            <a:spLocks noGrp="1"/>
          </p:cNvSpPr>
          <p:nvPr>
            <p:ph type="ftr" sz="quarter" idx="11"/>
          </p:nvPr>
        </p:nvSpPr>
        <p:spPr>
          <a:xfrm>
            <a:off x="6096000" y="6173791"/>
            <a:ext cx="4443413" cy="365125"/>
          </a:xfrm>
        </p:spPr>
        <p:txBody>
          <a:bodyPr/>
          <a:lstStyle>
            <a:lvl1pPr>
              <a:defRPr>
                <a:ln>
                  <a:noFill/>
                </a:ln>
                <a:solidFill>
                  <a:srgbClr val="5A5B5D"/>
                </a:solidFill>
              </a:defRPr>
            </a:lvl1pPr>
          </a:lstStyle>
          <a:p>
            <a:r>
              <a:rPr lang="en-US" dirty="0"/>
              <a:t>Federal Emergency Management Agency</a:t>
            </a:r>
          </a:p>
        </p:txBody>
      </p:sp>
      <p:sp>
        <p:nvSpPr>
          <p:cNvPr id="8" name="Slide Number Placeholder 11">
            <a:extLst>
              <a:ext uri="{FF2B5EF4-FFF2-40B4-BE49-F238E27FC236}">
                <a16:creationId xmlns:a16="http://schemas.microsoft.com/office/drawing/2014/main" id="{2A921306-A16B-8445-A6DC-4327BF9E5058}"/>
              </a:ext>
            </a:extLst>
          </p:cNvPr>
          <p:cNvSpPr>
            <a:spLocks noGrp="1"/>
          </p:cNvSpPr>
          <p:nvPr>
            <p:ph type="sldNum" sz="quarter" idx="12"/>
          </p:nvPr>
        </p:nvSpPr>
        <p:spPr>
          <a:xfrm>
            <a:off x="10539413" y="6173791"/>
            <a:ext cx="914403" cy="365125"/>
          </a:xfrm>
        </p:spPr>
        <p:txBody>
          <a:bodyPr/>
          <a:lstStyle>
            <a:lvl1pPr>
              <a:defRPr>
                <a:solidFill>
                  <a:srgbClr val="5A5B5D"/>
                </a:solidFill>
              </a:defRPr>
            </a:lvl1pPr>
          </a:lstStyle>
          <a:p>
            <a:fld id="{8FCC257D-A786-9244-9E17-CE618C8B9275}" type="slidenum">
              <a:rPr lang="en-US" smtClean="0"/>
              <a:pPr/>
              <a:t>‹#›</a:t>
            </a:fld>
            <a:endParaRPr lang="en-US" dirty="0"/>
          </a:p>
        </p:txBody>
      </p:sp>
      <p:pic>
        <p:nvPicPr>
          <p:cNvPr id="9" name="Picture 8">
            <a:extLst>
              <a:ext uri="{FF2B5EF4-FFF2-40B4-BE49-F238E27FC236}">
                <a16:creationId xmlns:a16="http://schemas.microsoft.com/office/drawing/2014/main" id="{0FC6CD96-7A99-C447-B5AA-284EE64E039D}"/>
              </a:ext>
            </a:extLst>
          </p:cNvPr>
          <p:cNvPicPr>
            <a:picLocks noChangeAspect="1"/>
          </p:cNvPicPr>
          <p:nvPr userDrawn="1"/>
        </p:nvPicPr>
        <p:blipFill>
          <a:blip r:embed="rId2"/>
          <a:stretch>
            <a:fillRect/>
          </a:stretch>
        </p:blipFill>
        <p:spPr>
          <a:xfrm>
            <a:off x="670457" y="5871061"/>
            <a:ext cx="2027024" cy="810563"/>
          </a:xfrm>
          <a:prstGeom prst="rect">
            <a:avLst/>
          </a:prstGeom>
        </p:spPr>
      </p:pic>
    </p:spTree>
    <p:extLst>
      <p:ext uri="{BB962C8B-B14F-4D97-AF65-F5344CB8AC3E}">
        <p14:creationId xmlns:p14="http://schemas.microsoft.com/office/powerpoint/2010/main" val="27891562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Date Placeholder 3"/>
          <p:cNvSpPr>
            <a:spLocks noGrp="1"/>
          </p:cNvSpPr>
          <p:nvPr>
            <p:ph type="dt" sz="half" idx="2"/>
          </p:nvPr>
        </p:nvSpPr>
        <p:spPr>
          <a:xfrm>
            <a:off x="3251200" y="6173791"/>
            <a:ext cx="2844800" cy="365125"/>
          </a:xfrm>
          <a:prstGeom prst="rect">
            <a:avLst/>
          </a:prstGeom>
        </p:spPr>
        <p:txBody>
          <a:bodyPr vert="horz" lIns="91440" tIns="45720" rIns="91440" bIns="45720" rtlCol="0" anchor="ctr"/>
          <a:lstStyle>
            <a:lvl1pPr algn="ctr">
              <a:defRPr sz="1200">
                <a:solidFill>
                  <a:schemeClr val="tx1">
                    <a:tint val="75000"/>
                  </a:schemeClr>
                </a:solidFill>
                <a:latin typeface="Arial"/>
                <a:cs typeface="Arial"/>
              </a:defRPr>
            </a:lvl1pPr>
          </a:lstStyle>
          <a:p>
            <a:fld id="{08CCC229-AB65-5F40-B719-1933DA0A7CB3}" type="datetime1">
              <a:rPr lang="en-US" smtClean="0"/>
              <a:t>5/15/2023</a:t>
            </a:fld>
            <a:endParaRPr lang="en-US" dirty="0"/>
          </a:p>
        </p:txBody>
      </p:sp>
      <p:sp>
        <p:nvSpPr>
          <p:cNvPr id="7" name="Title Placeholder 1"/>
          <p:cNvSpPr>
            <a:spLocks noGrp="1"/>
          </p:cNvSpPr>
          <p:nvPr>
            <p:ph type="title"/>
          </p:nvPr>
        </p:nvSpPr>
        <p:spPr>
          <a:xfrm>
            <a:off x="738189" y="452440"/>
            <a:ext cx="10715627" cy="743347"/>
          </a:xfrm>
          <a:prstGeom prst="rect">
            <a:avLst/>
          </a:prstGeom>
        </p:spPr>
        <p:txBody>
          <a:bodyPr vert="horz" lIns="91440" tIns="45720" rIns="91440" bIns="45720" rtlCol="0" anchor="ctr">
            <a:normAutofit/>
          </a:bodyPr>
          <a:lstStyle/>
          <a:p>
            <a:r>
              <a:rPr lang="en-US" dirty="0"/>
              <a:t>Click to edit master title style</a:t>
            </a:r>
          </a:p>
        </p:txBody>
      </p:sp>
      <p:cxnSp>
        <p:nvCxnSpPr>
          <p:cNvPr id="8" name="Straight Connector 13"/>
          <p:cNvCxnSpPr>
            <a:cxnSpLocks noChangeShapeType="1"/>
          </p:cNvCxnSpPr>
          <p:nvPr userDrawn="1"/>
        </p:nvCxnSpPr>
        <p:spPr bwMode="auto">
          <a:xfrm>
            <a:off x="738194" y="1297384"/>
            <a:ext cx="10715625" cy="0"/>
          </a:xfrm>
          <a:prstGeom prst="line">
            <a:avLst/>
          </a:prstGeom>
          <a:noFill/>
          <a:ln w="25400">
            <a:solidFill>
              <a:schemeClr val="accent3">
                <a:lumMod val="75000"/>
              </a:schemeClr>
            </a:solidFill>
            <a:round/>
            <a:headEnd/>
            <a:tailEnd/>
          </a:ln>
          <a:extLst>
            <a:ext uri="{909E8E84-426E-40dd-AFC4-6F175D3DCCD1}">
              <a14:hiddenFill xmlns:a14="http://schemas.microsoft.com/office/drawing/2010/main" xmlns="">
                <a:noFill/>
              </a14:hiddenFill>
            </a:ext>
          </a:extLst>
        </p:spPr>
      </p:cxnSp>
      <p:sp>
        <p:nvSpPr>
          <p:cNvPr id="9" name="Text Placeholder 2"/>
          <p:cNvSpPr>
            <a:spLocks noGrp="1"/>
          </p:cNvSpPr>
          <p:nvPr>
            <p:ph type="body" idx="1"/>
          </p:nvPr>
        </p:nvSpPr>
        <p:spPr>
          <a:xfrm>
            <a:off x="738189" y="1524000"/>
            <a:ext cx="10715627" cy="4106412"/>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11" name="Footer Placeholder 4"/>
          <p:cNvSpPr>
            <a:spLocks noGrp="1"/>
          </p:cNvSpPr>
          <p:nvPr>
            <p:ph type="ftr" sz="quarter" idx="3"/>
          </p:nvPr>
        </p:nvSpPr>
        <p:spPr>
          <a:xfrm>
            <a:off x="6096000" y="6173791"/>
            <a:ext cx="4443413" cy="365125"/>
          </a:xfrm>
          <a:prstGeom prst="rect">
            <a:avLst/>
          </a:prstGeom>
        </p:spPr>
        <p:txBody>
          <a:bodyPr vert="horz" lIns="91440" tIns="45720" rIns="91440" bIns="45720" rtlCol="0" anchor="ctr"/>
          <a:lstStyle>
            <a:lvl1pPr algn="r">
              <a:defRPr sz="1200">
                <a:solidFill>
                  <a:schemeClr val="tx1">
                    <a:tint val="75000"/>
                  </a:schemeClr>
                </a:solidFill>
                <a:latin typeface="Arial"/>
                <a:cs typeface="Arial"/>
              </a:defRPr>
            </a:lvl1pPr>
          </a:lstStyle>
          <a:p>
            <a:r>
              <a:rPr lang="en-US"/>
              <a:t>Federal Emergency Management Agency</a:t>
            </a:r>
            <a:endParaRPr lang="en-US" dirty="0"/>
          </a:p>
        </p:txBody>
      </p:sp>
      <p:sp>
        <p:nvSpPr>
          <p:cNvPr id="2" name="Slide Number Placeholder 1">
            <a:extLst>
              <a:ext uri="{FF2B5EF4-FFF2-40B4-BE49-F238E27FC236}">
                <a16:creationId xmlns:a16="http://schemas.microsoft.com/office/drawing/2014/main" id="{6BB46968-E1B9-AE4F-9DEE-EDC8D5B1D4DF}"/>
              </a:ext>
            </a:extLst>
          </p:cNvPr>
          <p:cNvSpPr>
            <a:spLocks noGrp="1"/>
          </p:cNvSpPr>
          <p:nvPr>
            <p:ph type="sldNum" sz="quarter" idx="4"/>
          </p:nvPr>
        </p:nvSpPr>
        <p:spPr>
          <a:xfrm>
            <a:off x="10539413" y="6173791"/>
            <a:ext cx="914403"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FCC257D-A786-9244-9E17-CE618C8B9275}" type="slidenum">
              <a:rPr lang="en-US" smtClean="0"/>
              <a:t>‹#›</a:t>
            </a:fld>
            <a:endParaRPr lang="en-US" dirty="0"/>
          </a:p>
        </p:txBody>
      </p:sp>
    </p:spTree>
    <p:extLst>
      <p:ext uri="{BB962C8B-B14F-4D97-AF65-F5344CB8AC3E}">
        <p14:creationId xmlns:p14="http://schemas.microsoft.com/office/powerpoint/2010/main" val="653636983"/>
      </p:ext>
    </p:extLst>
  </p:cSld>
  <p:clrMap bg1="lt1" tx1="dk1" bg2="lt2" tx2="dk2" accent1="accent1" accent2="accent2" accent3="accent3" accent4="accent4" accent5="accent5" accent6="accent6" hlink="hlink" folHlink="folHlink"/>
  <p:sldLayoutIdLst>
    <p:sldLayoutId id="2147483665" r:id="rId1"/>
    <p:sldLayoutId id="2147483691" r:id="rId2"/>
    <p:sldLayoutId id="2147483692" r:id="rId3"/>
    <p:sldLayoutId id="2147483666" r:id="rId4"/>
    <p:sldLayoutId id="2147483697" r:id="rId5"/>
    <p:sldLayoutId id="2147483698" r:id="rId6"/>
    <p:sldLayoutId id="2147483667" r:id="rId7"/>
    <p:sldLayoutId id="2147483710" r:id="rId8"/>
    <p:sldLayoutId id="2147483708" r:id="rId9"/>
    <p:sldLayoutId id="2147483650" r:id="rId10"/>
    <p:sldLayoutId id="2147483682" r:id="rId11"/>
    <p:sldLayoutId id="2147483711" r:id="rId12"/>
    <p:sldLayoutId id="2147483712" r:id="rId13"/>
    <p:sldLayoutId id="2147483651" r:id="rId14"/>
    <p:sldLayoutId id="2147483701" r:id="rId15"/>
    <p:sldLayoutId id="2147483652" r:id="rId16"/>
    <p:sldLayoutId id="2147483668" r:id="rId17"/>
    <p:sldLayoutId id="2147483653" r:id="rId18"/>
    <p:sldLayoutId id="2147483654" r:id="rId19"/>
    <p:sldLayoutId id="2147483704" r:id="rId20"/>
    <p:sldLayoutId id="2147483659" r:id="rId21"/>
    <p:sldLayoutId id="2147483658" r:id="rId22"/>
    <p:sldLayoutId id="2147483657" r:id="rId23"/>
    <p:sldLayoutId id="2147483662" r:id="rId24"/>
    <p:sldLayoutId id="2147483660" r:id="rId25"/>
  </p:sldLayoutIdLst>
  <p:hf hdr="0" dt="0"/>
  <p:txStyles>
    <p:titleStyle>
      <a:lvl1pPr algn="l" defTabSz="457200" rtl="0" eaLnBrk="1" latinLnBrk="0" hangingPunct="1">
        <a:spcBef>
          <a:spcPct val="0"/>
        </a:spcBef>
        <a:buNone/>
        <a:defRPr sz="2800" kern="1200">
          <a:solidFill>
            <a:schemeClr val="tx1"/>
          </a:solidFill>
          <a:latin typeface="+mj-lt"/>
          <a:ea typeface="+mj-ea"/>
          <a:cs typeface="+mj-cs"/>
        </a:defRPr>
      </a:lvl1pPr>
    </p:titleStyle>
    <p:body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0.xml"/><Relationship Id="rId4" Type="http://schemas.openxmlformats.org/officeDocument/2006/relationships/image" Target="../media/image12.sv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8" Type="http://schemas.openxmlformats.org/officeDocument/2006/relationships/image" Target="../media/image18.svg"/><Relationship Id="rId13" Type="http://schemas.openxmlformats.org/officeDocument/2006/relationships/image" Target="../media/image23.png"/><Relationship Id="rId18" Type="http://schemas.openxmlformats.org/officeDocument/2006/relationships/image" Target="../media/image28.svg"/><Relationship Id="rId26" Type="http://schemas.openxmlformats.org/officeDocument/2006/relationships/image" Target="../media/image36.svg"/><Relationship Id="rId3" Type="http://schemas.openxmlformats.org/officeDocument/2006/relationships/image" Target="../media/image13.png"/><Relationship Id="rId21" Type="http://schemas.openxmlformats.org/officeDocument/2006/relationships/image" Target="../media/image31.png"/><Relationship Id="rId7" Type="http://schemas.openxmlformats.org/officeDocument/2006/relationships/image" Target="../media/image17.png"/><Relationship Id="rId12" Type="http://schemas.openxmlformats.org/officeDocument/2006/relationships/image" Target="../media/image22.svg"/><Relationship Id="rId17" Type="http://schemas.openxmlformats.org/officeDocument/2006/relationships/image" Target="../media/image27.png"/><Relationship Id="rId25" Type="http://schemas.openxmlformats.org/officeDocument/2006/relationships/image" Target="../media/image35.png"/><Relationship Id="rId2" Type="http://schemas.openxmlformats.org/officeDocument/2006/relationships/notesSlide" Target="../notesSlides/notesSlide9.xml"/><Relationship Id="rId16" Type="http://schemas.openxmlformats.org/officeDocument/2006/relationships/image" Target="../media/image26.svg"/><Relationship Id="rId20" Type="http://schemas.openxmlformats.org/officeDocument/2006/relationships/image" Target="../media/image30.svg"/><Relationship Id="rId29" Type="http://schemas.openxmlformats.org/officeDocument/2006/relationships/image" Target="../media/image39.png"/><Relationship Id="rId1" Type="http://schemas.openxmlformats.org/officeDocument/2006/relationships/slideLayout" Target="../slideLayouts/slideLayout20.xml"/><Relationship Id="rId6" Type="http://schemas.openxmlformats.org/officeDocument/2006/relationships/image" Target="../media/image16.svg"/><Relationship Id="rId11" Type="http://schemas.openxmlformats.org/officeDocument/2006/relationships/image" Target="../media/image21.png"/><Relationship Id="rId24" Type="http://schemas.openxmlformats.org/officeDocument/2006/relationships/image" Target="../media/image34.svg"/><Relationship Id="rId5" Type="http://schemas.openxmlformats.org/officeDocument/2006/relationships/image" Target="../media/image15.png"/><Relationship Id="rId15" Type="http://schemas.openxmlformats.org/officeDocument/2006/relationships/image" Target="../media/image25.png"/><Relationship Id="rId23" Type="http://schemas.openxmlformats.org/officeDocument/2006/relationships/image" Target="../media/image33.png"/><Relationship Id="rId28" Type="http://schemas.openxmlformats.org/officeDocument/2006/relationships/image" Target="../media/image38.svg"/><Relationship Id="rId10" Type="http://schemas.openxmlformats.org/officeDocument/2006/relationships/image" Target="../media/image20.svg"/><Relationship Id="rId19" Type="http://schemas.openxmlformats.org/officeDocument/2006/relationships/image" Target="../media/image29.png"/><Relationship Id="rId4" Type="http://schemas.openxmlformats.org/officeDocument/2006/relationships/image" Target="../media/image14.svg"/><Relationship Id="rId9" Type="http://schemas.openxmlformats.org/officeDocument/2006/relationships/image" Target="../media/image19.png"/><Relationship Id="rId14" Type="http://schemas.openxmlformats.org/officeDocument/2006/relationships/image" Target="../media/image24.svg"/><Relationship Id="rId22" Type="http://schemas.openxmlformats.org/officeDocument/2006/relationships/image" Target="../media/image32.svg"/><Relationship Id="rId27" Type="http://schemas.openxmlformats.org/officeDocument/2006/relationships/image" Target="../media/image37.png"/><Relationship Id="rId30" Type="http://schemas.openxmlformats.org/officeDocument/2006/relationships/image" Target="../media/image40.sv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8" Type="http://schemas.openxmlformats.org/officeDocument/2006/relationships/hyperlink" Target="https://training.fema.gov/IS/courseOverview.aspx?code=IS-1000" TargetMode="External"/><Relationship Id="rId3" Type="http://schemas.openxmlformats.org/officeDocument/2006/relationships/hyperlink" Target="https://rtlt.preptoolkit.fema.gov/Public" TargetMode="External"/><Relationship Id="rId7" Type="http://schemas.openxmlformats.org/officeDocument/2006/relationships/hyperlink" Target="https://nationalmasscarestrategy.org/wp-content/uploads/2018/08/Cohabitated-Shelter-Guide-LA.pdf" TargetMode="External"/><Relationship Id="rId2" Type="http://schemas.openxmlformats.org/officeDocument/2006/relationships/notesSlide" Target="../notesSlides/notesSlide12.xml"/><Relationship Id="rId1" Type="http://schemas.openxmlformats.org/officeDocument/2006/relationships/slideLayout" Target="../slideLayouts/slideLayout10.xml"/><Relationship Id="rId6" Type="http://schemas.openxmlformats.org/officeDocument/2006/relationships/hyperlink" Target="https://www.fema.gov/assistance/public/policy-guidance-fact-sheets" TargetMode="External"/><Relationship Id="rId11" Type="http://schemas.openxmlformats.org/officeDocument/2006/relationships/hyperlink" Target="https://training.fema.gov/IS/courseOverview.aspx?code=IS-1026" TargetMode="External"/><Relationship Id="rId5" Type="http://schemas.openxmlformats.org/officeDocument/2006/relationships/hyperlink" Target="https://www.fema.gov/assistance/individual/policy-guidance-and-fact-sheets" TargetMode="External"/><Relationship Id="rId10" Type="http://schemas.openxmlformats.org/officeDocument/2006/relationships/hyperlink" Target="https://training.fema.gov/IS/courseOverview.aspx?code=IS-1020" TargetMode="External"/><Relationship Id="rId4" Type="http://schemas.openxmlformats.org/officeDocument/2006/relationships/hyperlink" Target="https://nationalmasscarestrategy.org/" TargetMode="External"/><Relationship Id="rId9" Type="http://schemas.openxmlformats.org/officeDocument/2006/relationships/hyperlink" Target="https://training.fema.gov/IS/courseOverview.aspx?code=IS-1010" TargetMode="External"/></Relationships>
</file>

<file path=ppt/slides/_rels/slide15.xml.rels><?xml version="1.0" encoding="UTF-8" standalone="yes"?>
<Relationships xmlns="http://schemas.openxmlformats.org/package/2006/relationships"><Relationship Id="rId3" Type="http://schemas.openxmlformats.org/officeDocument/2006/relationships/hyperlink" Target="mailto:Email.Address@cfpb.gov" TargetMode="External"/><Relationship Id="rId2" Type="http://schemas.openxmlformats.org/officeDocument/2006/relationships/notesSlide" Target="../notesSlides/notesSlide13.xml"/><Relationship Id="rId1" Type="http://schemas.openxmlformats.org/officeDocument/2006/relationships/slideLayout" Target="../slideLayouts/slideLayout4.xml"/><Relationship Id="rId4" Type="http://schemas.openxmlformats.org/officeDocument/2006/relationships/image" Target="../media/image4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82807B-A9E1-9B9D-7171-ED8E3C6E44D8}"/>
              </a:ext>
            </a:extLst>
          </p:cNvPr>
          <p:cNvSpPr>
            <a:spLocks noGrp="1"/>
          </p:cNvSpPr>
          <p:nvPr>
            <p:ph type="title"/>
          </p:nvPr>
        </p:nvSpPr>
        <p:spPr>
          <a:xfrm>
            <a:off x="738189" y="727869"/>
            <a:ext cx="10708748" cy="1816925"/>
          </a:xfrm>
        </p:spPr>
        <p:txBody>
          <a:bodyPr anchor="b"/>
          <a:lstStyle/>
          <a:p>
            <a:r>
              <a:rPr lang="en-US" sz="4000" dirty="0"/>
              <a:t>Disaster Shelter Operations for </a:t>
            </a:r>
            <a:br>
              <a:rPr lang="en-US" sz="4000" dirty="0"/>
            </a:br>
            <a:r>
              <a:rPr lang="en-US" sz="4000" dirty="0"/>
              <a:t>Household Pets</a:t>
            </a:r>
          </a:p>
        </p:txBody>
      </p:sp>
      <p:sp>
        <p:nvSpPr>
          <p:cNvPr id="3" name="Text Placeholder 2">
            <a:extLst>
              <a:ext uri="{FF2B5EF4-FFF2-40B4-BE49-F238E27FC236}">
                <a16:creationId xmlns:a16="http://schemas.microsoft.com/office/drawing/2014/main" id="{4A91729E-FBCD-A0D4-7C47-60109E00ACAA}"/>
              </a:ext>
            </a:extLst>
          </p:cNvPr>
          <p:cNvSpPr>
            <a:spLocks noGrp="1"/>
          </p:cNvSpPr>
          <p:nvPr>
            <p:ph type="body" sz="quarter" idx="10"/>
          </p:nvPr>
        </p:nvSpPr>
        <p:spPr>
          <a:xfrm>
            <a:off x="738189" y="2615914"/>
            <a:ext cx="10708748" cy="1148366"/>
          </a:xfrm>
        </p:spPr>
        <p:txBody>
          <a:bodyPr>
            <a:normAutofit/>
          </a:bodyPr>
          <a:lstStyle/>
          <a:p>
            <a:r>
              <a:rPr lang="en-US" sz="1600" dirty="0"/>
              <a:t>CSTE Disaster Epidemiology Workshop | May 2023</a:t>
            </a:r>
          </a:p>
        </p:txBody>
      </p:sp>
    </p:spTree>
    <p:extLst>
      <p:ext uri="{BB962C8B-B14F-4D97-AF65-F5344CB8AC3E}">
        <p14:creationId xmlns:p14="http://schemas.microsoft.com/office/powerpoint/2010/main" val="29728684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79E10-14BB-C277-B55D-434193ED0582}"/>
              </a:ext>
            </a:extLst>
          </p:cNvPr>
          <p:cNvSpPr>
            <a:spLocks noGrp="1"/>
          </p:cNvSpPr>
          <p:nvPr>
            <p:ph type="title"/>
          </p:nvPr>
        </p:nvSpPr>
        <p:spPr/>
        <p:txBody>
          <a:bodyPr>
            <a:noAutofit/>
          </a:bodyPr>
          <a:lstStyle/>
          <a:p>
            <a:pPr marL="0" marR="0" lvl="0" indent="0" algn="ctr" defTabSz="914400" rtl="0" eaLnBrk="1" fontAlgn="auto" latinLnBrk="0" hangingPunct="1">
              <a:lnSpc>
                <a:spcPts val="5000"/>
              </a:lnSpc>
              <a:spcBef>
                <a:spcPts val="0"/>
              </a:spcBef>
              <a:spcAft>
                <a:spcPts val="0"/>
              </a:spcAft>
              <a:tabLst/>
              <a:defRPr/>
            </a:pPr>
            <a:r>
              <a:rPr kumimoji="0" lang="en-US"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t>“When a disaster strikes, saving animals </a:t>
            </a:r>
            <a:br>
              <a:rPr kumimoji="0" lang="en-US"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br>
            <a:r>
              <a:rPr kumimoji="0" lang="en-US" b="0" i="0" u="none" strike="noStrike" kern="1200" cap="none" spc="0" normalizeH="0" baseline="0" noProof="0" dirty="0">
                <a:ln>
                  <a:noFill/>
                </a:ln>
                <a:solidFill>
                  <a:prstClr val="white"/>
                </a:solidFill>
                <a:effectLst/>
                <a:uLnTx/>
                <a:uFillTx/>
                <a:latin typeface="+mj-lt"/>
                <a:ea typeface="+mn-ea"/>
                <a:cs typeface="Segoe UI" panose="020B0502040204020203" pitchFamily="34" charset="0"/>
              </a:rPr>
              <a:t>can mean saving people”</a:t>
            </a:r>
            <a:endParaRPr lang="en-US" dirty="0"/>
          </a:p>
        </p:txBody>
      </p:sp>
    </p:spTree>
    <p:extLst>
      <p:ext uri="{BB962C8B-B14F-4D97-AF65-F5344CB8AC3E}">
        <p14:creationId xmlns:p14="http://schemas.microsoft.com/office/powerpoint/2010/main" val="236652625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521306-CB15-9345-95A3-514A891A42BE}"/>
              </a:ext>
            </a:extLst>
          </p:cNvPr>
          <p:cNvSpPr>
            <a:spLocks noGrp="1"/>
          </p:cNvSpPr>
          <p:nvPr>
            <p:ph idx="1"/>
          </p:nvPr>
        </p:nvSpPr>
        <p:spPr>
          <a:xfrm>
            <a:off x="738189" y="1456659"/>
            <a:ext cx="10715627" cy="4170418"/>
          </a:xfrm>
        </p:spPr>
        <p:txBody>
          <a:bodyPr anchor="t">
            <a:normAutofit/>
          </a:bodyPr>
          <a:lstStyle/>
          <a:p>
            <a:pPr marL="0" indent="0" defTabSz="914400">
              <a:lnSpc>
                <a:spcPts val="2400"/>
              </a:lnSpc>
              <a:buClr>
                <a:srgbClr val="8A8C8F"/>
              </a:buClr>
              <a:buNone/>
              <a:defRPr/>
            </a:pPr>
            <a:r>
              <a:rPr lang="en-US" sz="2000" dirty="0">
                <a:solidFill>
                  <a:srgbClr val="0070B2"/>
                </a:solidFill>
                <a:latin typeface="+mj-lt"/>
              </a:rPr>
              <a:t>FEMA Partnerships</a:t>
            </a:r>
          </a:p>
          <a:p>
            <a:pPr marL="0" indent="0" defTabSz="914400">
              <a:lnSpc>
                <a:spcPts val="2400"/>
              </a:lnSpc>
              <a:spcBef>
                <a:spcPts val="600"/>
              </a:spcBef>
              <a:buClr>
                <a:srgbClr val="8A8C8F"/>
              </a:buClr>
              <a:buNone/>
              <a:defRPr/>
            </a:pPr>
            <a:r>
              <a:rPr lang="en-US" sz="2000" dirty="0"/>
              <a:t>Collaboration with multiple government and non-government partners is critical to ensuring the safety and well-being of survivors and their household pets, service and support animals following a disaster</a:t>
            </a:r>
          </a:p>
          <a:p>
            <a:pPr marL="0" indent="0" defTabSz="914400">
              <a:lnSpc>
                <a:spcPts val="2400"/>
              </a:lnSpc>
              <a:spcBef>
                <a:spcPts val="1200"/>
              </a:spcBef>
              <a:buClr>
                <a:srgbClr val="8A8C8F"/>
              </a:buClr>
              <a:buNone/>
              <a:defRPr/>
            </a:pPr>
            <a:r>
              <a:rPr lang="en-US" sz="2000" dirty="0">
                <a:solidFill>
                  <a:srgbClr val="0070B2"/>
                </a:solidFill>
                <a:latin typeface="+mj-lt"/>
              </a:rPr>
              <a:t>FEMA Mass Care/Emergency Assistance works to: </a:t>
            </a:r>
          </a:p>
          <a:p>
            <a:pPr indent="-342900">
              <a:lnSpc>
                <a:spcPts val="2700"/>
              </a:lnSpc>
              <a:spcBef>
                <a:spcPts val="600"/>
              </a:spcBef>
            </a:pPr>
            <a:r>
              <a:rPr lang="en-US" sz="1800" dirty="0">
                <a:cs typeface="Segoe UI Semibold" panose="020B0702040204020203" pitchFamily="34" charset="0"/>
              </a:rPr>
              <a:t>Identify common critical response issues</a:t>
            </a:r>
          </a:p>
          <a:p>
            <a:pPr indent="-342900">
              <a:lnSpc>
                <a:spcPts val="2700"/>
              </a:lnSpc>
              <a:spcBef>
                <a:spcPts val="0"/>
              </a:spcBef>
            </a:pPr>
            <a:r>
              <a:rPr lang="en-US" sz="1800" dirty="0">
                <a:cs typeface="Segoe UI Semibold" panose="020B0702040204020203" pitchFamily="34" charset="0"/>
              </a:rPr>
              <a:t>Recognize response and recovery intersection points</a:t>
            </a:r>
          </a:p>
          <a:p>
            <a:pPr indent="-342900">
              <a:lnSpc>
                <a:spcPts val="2700"/>
              </a:lnSpc>
              <a:spcBef>
                <a:spcPts val="0"/>
              </a:spcBef>
            </a:pPr>
            <a:r>
              <a:rPr lang="en-US" sz="1800" dirty="0">
                <a:cs typeface="Segoe UI Semibold" panose="020B0702040204020203" pitchFamily="34" charset="0"/>
              </a:rPr>
              <a:t>Enhance and encourage stronger relationships between human and animal disaster relief organizations</a:t>
            </a:r>
          </a:p>
          <a:p>
            <a:pPr indent="-342900">
              <a:lnSpc>
                <a:spcPts val="2700"/>
              </a:lnSpc>
              <a:spcBef>
                <a:spcPts val="0"/>
              </a:spcBef>
            </a:pPr>
            <a:r>
              <a:rPr lang="en-US" sz="1800" dirty="0">
                <a:cs typeface="Segoe UI Semibold" panose="020B0702040204020203" pitchFamily="34" charset="0"/>
              </a:rPr>
              <a:t>Support better access to resources and assistance essential for both households and the community to recover together </a:t>
            </a:r>
          </a:p>
          <a:p>
            <a:pPr marL="0" indent="0" defTabSz="914400">
              <a:lnSpc>
                <a:spcPts val="2400"/>
              </a:lnSpc>
              <a:spcBef>
                <a:spcPts val="600"/>
              </a:spcBef>
              <a:buClr>
                <a:srgbClr val="8A8C8F"/>
              </a:buClr>
              <a:buNone/>
              <a:defRPr/>
            </a:pPr>
            <a:endParaRPr lang="en-US" sz="2000" dirty="0"/>
          </a:p>
        </p:txBody>
      </p:sp>
      <p:sp>
        <p:nvSpPr>
          <p:cNvPr id="5" name="Title 4">
            <a:extLst>
              <a:ext uri="{FF2B5EF4-FFF2-40B4-BE49-F238E27FC236}">
                <a16:creationId xmlns:a16="http://schemas.microsoft.com/office/drawing/2014/main" id="{E3C6CE9A-C6B8-094B-B83C-85DA395984E6}"/>
              </a:ext>
            </a:extLst>
          </p:cNvPr>
          <p:cNvSpPr>
            <a:spLocks noGrp="1"/>
          </p:cNvSpPr>
          <p:nvPr>
            <p:ph type="title"/>
          </p:nvPr>
        </p:nvSpPr>
        <p:spPr/>
        <p:txBody>
          <a:bodyPr>
            <a:normAutofit/>
          </a:bodyPr>
          <a:lstStyle/>
          <a:p>
            <a:r>
              <a:rPr lang="en-US" dirty="0"/>
              <a:t>FEMA: Supporting Survivors and Their Animals</a:t>
            </a:r>
          </a:p>
        </p:txBody>
      </p:sp>
      <p:sp>
        <p:nvSpPr>
          <p:cNvPr id="4" name="Slide Number Placeholder 3">
            <a:extLst>
              <a:ext uri="{FF2B5EF4-FFF2-40B4-BE49-F238E27FC236}">
                <a16:creationId xmlns:a16="http://schemas.microsoft.com/office/drawing/2014/main" id="{11212D32-BC6E-EB4A-90F9-ED1B7B598CA8}"/>
              </a:ext>
            </a:extLst>
          </p:cNvPr>
          <p:cNvSpPr>
            <a:spLocks noGrp="1"/>
          </p:cNvSpPr>
          <p:nvPr>
            <p:ph type="sldNum" sz="quarter" idx="12"/>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srgbClr val="5A5B5D"/>
              </a:solidFill>
              <a:effectLst/>
              <a:uLnTx/>
              <a:uFillTx/>
              <a:latin typeface="Franklin Gothic Book" panose="020B0503020102020204"/>
              <a:ea typeface="+mn-ea"/>
              <a:cs typeface="+mn-cs"/>
            </a:endParaRPr>
          </a:p>
        </p:txBody>
      </p:sp>
      <p:sp>
        <p:nvSpPr>
          <p:cNvPr id="8" name="Rectangle: Diagonal Corners Rounded 7">
            <a:extLst>
              <a:ext uri="{FF2B5EF4-FFF2-40B4-BE49-F238E27FC236}">
                <a16:creationId xmlns:a16="http://schemas.microsoft.com/office/drawing/2014/main" id="{6553B347-1D38-4D51-9E0B-2E49F6CC7CFF}"/>
              </a:ext>
              <a:ext uri="{C183D7F6-B498-43B3-948B-1728B52AA6E4}">
                <adec:decorative xmlns:adec="http://schemas.microsoft.com/office/drawing/2017/decorative" val="1"/>
              </a:ext>
            </a:extLst>
          </p:cNvPr>
          <p:cNvSpPr/>
          <p:nvPr/>
        </p:nvSpPr>
        <p:spPr>
          <a:xfrm>
            <a:off x="5651791" y="5069763"/>
            <a:ext cx="914400" cy="914400"/>
          </a:xfrm>
          <a:prstGeom prst="round2DiagRect">
            <a:avLst>
              <a:gd name="adj1" fmla="val 29727"/>
              <a:gd name="adj2" fmla="val 0"/>
            </a:avLst>
          </a:prstGeom>
          <a:solidFill>
            <a:schemeClr val="accent6">
              <a:lumMod val="60000"/>
              <a:lumOff val="40000"/>
            </a:schemeClr>
          </a:solidFill>
        </p:spPr>
        <p:style>
          <a:lnRef idx="0">
            <a:schemeClr val="lt1">
              <a:alpha val="0"/>
              <a:hueOff val="0"/>
              <a:satOff val="0"/>
              <a:lumOff val="0"/>
              <a:alphaOff val="0"/>
            </a:schemeClr>
          </a:lnRef>
          <a:fillRef idx="1">
            <a:scrgbClr r="0" g="0" b="0"/>
          </a:fillRef>
          <a:effectRef idx="0">
            <a:schemeClr val="accent5">
              <a:hueOff val="0"/>
              <a:satOff val="0"/>
              <a:lumOff val="0"/>
              <a:alphaOff val="0"/>
            </a:schemeClr>
          </a:effectRef>
          <a:fontRef idx="minor"/>
        </p:style>
      </p:sp>
      <p:sp>
        <p:nvSpPr>
          <p:cNvPr id="9" name="Rectangle: Diagonal Corners Rounded 8">
            <a:extLst>
              <a:ext uri="{FF2B5EF4-FFF2-40B4-BE49-F238E27FC236}">
                <a16:creationId xmlns:a16="http://schemas.microsoft.com/office/drawing/2014/main" id="{9C94CB43-4132-460C-95A8-F343DE857C9C}"/>
              </a:ext>
              <a:ext uri="{C183D7F6-B498-43B3-948B-1728B52AA6E4}">
                <adec:decorative xmlns:adec="http://schemas.microsoft.com/office/drawing/2017/decorative" val="1"/>
              </a:ext>
            </a:extLst>
          </p:cNvPr>
          <p:cNvSpPr/>
          <p:nvPr/>
        </p:nvSpPr>
        <p:spPr>
          <a:xfrm>
            <a:off x="5697511" y="5111327"/>
            <a:ext cx="822960" cy="822960"/>
          </a:xfrm>
          <a:prstGeom prst="round2DiagRect">
            <a:avLst>
              <a:gd name="adj1" fmla="val 29727"/>
              <a:gd name="adj2" fmla="val 0"/>
            </a:avLst>
          </a:prstGeom>
          <a:solidFill>
            <a:schemeClr val="accent6">
              <a:lumMod val="75000"/>
            </a:schemeClr>
          </a:solidFill>
        </p:spPr>
        <p:style>
          <a:lnRef idx="0">
            <a:schemeClr val="lt1">
              <a:alpha val="0"/>
              <a:hueOff val="0"/>
              <a:satOff val="0"/>
              <a:lumOff val="0"/>
              <a:alphaOff val="0"/>
            </a:schemeClr>
          </a:lnRef>
          <a:fillRef idx="1">
            <a:scrgbClr r="0" g="0" b="0"/>
          </a:fillRef>
          <a:effectRef idx="0">
            <a:schemeClr val="accent5">
              <a:hueOff val="0"/>
              <a:satOff val="0"/>
              <a:lumOff val="0"/>
              <a:alphaOff val="0"/>
            </a:schemeClr>
          </a:effectRef>
          <a:fontRef idx="minor"/>
        </p:style>
      </p:sp>
      <p:sp>
        <p:nvSpPr>
          <p:cNvPr id="10" name="Rectangle: Diagonal Corners Rounded 9">
            <a:extLst>
              <a:ext uri="{FF2B5EF4-FFF2-40B4-BE49-F238E27FC236}">
                <a16:creationId xmlns:a16="http://schemas.microsoft.com/office/drawing/2014/main" id="{E0E1B3FB-9190-41CE-B210-F064A76F58B5}"/>
              </a:ext>
              <a:ext uri="{C183D7F6-B498-43B3-948B-1728B52AA6E4}">
                <adec:decorative xmlns:adec="http://schemas.microsoft.com/office/drawing/2017/decorative" val="1"/>
              </a:ext>
            </a:extLst>
          </p:cNvPr>
          <p:cNvSpPr/>
          <p:nvPr/>
        </p:nvSpPr>
        <p:spPr>
          <a:xfrm>
            <a:off x="5743231" y="5160393"/>
            <a:ext cx="731520" cy="731520"/>
          </a:xfrm>
          <a:prstGeom prst="round2DiagRect">
            <a:avLst>
              <a:gd name="adj1" fmla="val 29727"/>
              <a:gd name="adj2" fmla="val 0"/>
            </a:avLst>
          </a:prstGeom>
          <a:solidFill>
            <a:schemeClr val="accent6">
              <a:lumMod val="50000"/>
            </a:schemeClr>
          </a:solidFill>
        </p:spPr>
        <p:style>
          <a:lnRef idx="0">
            <a:schemeClr val="lt1">
              <a:alpha val="0"/>
              <a:hueOff val="0"/>
              <a:satOff val="0"/>
              <a:lumOff val="0"/>
              <a:alphaOff val="0"/>
            </a:schemeClr>
          </a:lnRef>
          <a:fillRef idx="1">
            <a:scrgbClr r="0" g="0" b="0"/>
          </a:fillRef>
          <a:effectRef idx="0">
            <a:schemeClr val="accent5">
              <a:hueOff val="0"/>
              <a:satOff val="0"/>
              <a:lumOff val="0"/>
              <a:alphaOff val="0"/>
            </a:schemeClr>
          </a:effectRef>
          <a:fontRef idx="minor"/>
        </p:style>
      </p:sp>
      <p:sp>
        <p:nvSpPr>
          <p:cNvPr id="11" name="Rectangle 10" descr="Commitments">
            <a:extLst>
              <a:ext uri="{FF2B5EF4-FFF2-40B4-BE49-F238E27FC236}">
                <a16:creationId xmlns:a16="http://schemas.microsoft.com/office/drawing/2014/main" id="{FADF5EEF-1C6C-46F7-9F33-2EAFD1BA1EB4}"/>
              </a:ext>
            </a:extLst>
          </p:cNvPr>
          <p:cNvSpPr/>
          <p:nvPr/>
        </p:nvSpPr>
        <p:spPr>
          <a:xfrm>
            <a:off x="5788951" y="5206113"/>
            <a:ext cx="640080" cy="640080"/>
          </a:xfrm>
          <a:prstGeom prst="rect">
            <a:avLst/>
          </a:prstGeom>
          <a: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p:spPr>
        <p:style>
          <a:lnRef idx="2">
            <a:scrgbClr r="0" g="0" b="0"/>
          </a:lnRef>
          <a:fillRef idx="1">
            <a:scrgbClr r="0" g="0" b="0"/>
          </a:fillRef>
          <a:effectRef idx="0">
            <a:schemeClr val="bg1">
              <a:hueOff val="0"/>
              <a:satOff val="0"/>
              <a:lumOff val="0"/>
              <a:alphaOff val="0"/>
            </a:schemeClr>
          </a:effectRef>
          <a:fontRef idx="minor">
            <a:schemeClr val="dk1">
              <a:hueOff val="0"/>
              <a:satOff val="0"/>
              <a:lumOff val="0"/>
              <a:alphaOff val="0"/>
            </a:schemeClr>
          </a:fontRef>
        </p:style>
      </p:sp>
    </p:spTree>
    <p:extLst>
      <p:ext uri="{BB962C8B-B14F-4D97-AF65-F5344CB8AC3E}">
        <p14:creationId xmlns:p14="http://schemas.microsoft.com/office/powerpoint/2010/main" val="54703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C5A047-67EC-1248-53F1-C701F41F9EDF}"/>
              </a:ext>
            </a:extLst>
          </p:cNvPr>
          <p:cNvSpPr>
            <a:spLocks noGrp="1"/>
          </p:cNvSpPr>
          <p:nvPr>
            <p:ph type="ftr" sz="quarter" idx="11"/>
          </p:nvPr>
        </p:nvSpPr>
        <p:spPr/>
        <p:txBody>
          <a:bodyPr/>
          <a:lstStyle/>
          <a:p>
            <a:r>
              <a:rPr lang="en-US" dirty="0"/>
              <a:t>Federal Emergency Management Agency</a:t>
            </a:r>
          </a:p>
        </p:txBody>
      </p:sp>
      <p:sp>
        <p:nvSpPr>
          <p:cNvPr id="3" name="Slide Number Placeholder 2">
            <a:extLst>
              <a:ext uri="{FF2B5EF4-FFF2-40B4-BE49-F238E27FC236}">
                <a16:creationId xmlns:a16="http://schemas.microsoft.com/office/drawing/2014/main" id="{1801AE8B-DBDB-0FD2-F4AC-BBF1F820BB26}"/>
              </a:ext>
            </a:extLst>
          </p:cNvPr>
          <p:cNvSpPr>
            <a:spLocks noGrp="1"/>
          </p:cNvSpPr>
          <p:nvPr>
            <p:ph type="sldNum" sz="quarter" idx="12"/>
          </p:nvPr>
        </p:nvSpPr>
        <p:spPr/>
        <p:txBody>
          <a:bodyPr/>
          <a:lstStyle/>
          <a:p>
            <a:fld id="{8FCC257D-A786-9244-9E17-CE618C8B9275}" type="slidenum">
              <a:rPr lang="en-US" smtClean="0"/>
              <a:pPr/>
              <a:t>4</a:t>
            </a:fld>
            <a:endParaRPr lang="en-US" dirty="0"/>
          </a:p>
        </p:txBody>
      </p:sp>
      <p:sp>
        <p:nvSpPr>
          <p:cNvPr id="4" name="Title 3">
            <a:extLst>
              <a:ext uri="{FF2B5EF4-FFF2-40B4-BE49-F238E27FC236}">
                <a16:creationId xmlns:a16="http://schemas.microsoft.com/office/drawing/2014/main" id="{5ECA5304-307A-C024-4B01-80E77BC7C049}"/>
              </a:ext>
            </a:extLst>
          </p:cNvPr>
          <p:cNvSpPr>
            <a:spLocks noGrp="1"/>
          </p:cNvSpPr>
          <p:nvPr>
            <p:ph type="title"/>
          </p:nvPr>
        </p:nvSpPr>
        <p:spPr/>
        <p:txBody>
          <a:bodyPr>
            <a:normAutofit fontScale="90000"/>
          </a:bodyPr>
          <a:lstStyle/>
          <a:p>
            <a:r>
              <a:rPr lang="en-US" dirty="0"/>
              <a:t>Building Trust Within Communities</a:t>
            </a:r>
          </a:p>
        </p:txBody>
      </p:sp>
      <p:sp>
        <p:nvSpPr>
          <p:cNvPr id="5" name="Content Placeholder 4">
            <a:extLst>
              <a:ext uri="{FF2B5EF4-FFF2-40B4-BE49-F238E27FC236}">
                <a16:creationId xmlns:a16="http://schemas.microsoft.com/office/drawing/2014/main" id="{31D355A6-BFAA-D5D0-7AC7-EA931F57E728}"/>
              </a:ext>
            </a:extLst>
          </p:cNvPr>
          <p:cNvSpPr>
            <a:spLocks noGrp="1"/>
          </p:cNvSpPr>
          <p:nvPr>
            <p:ph sz="half" idx="1"/>
          </p:nvPr>
        </p:nvSpPr>
        <p:spPr/>
        <p:txBody>
          <a:bodyPr/>
          <a:lstStyle/>
          <a:p>
            <a:pPr marL="0" indent="0" algn="just">
              <a:spcBef>
                <a:spcPts val="600"/>
              </a:spcBef>
              <a:spcAft>
                <a:spcPts val="600"/>
              </a:spcAft>
              <a:buNone/>
            </a:pPr>
            <a:r>
              <a:rPr lang="en-US" dirty="0">
                <a:solidFill>
                  <a:schemeClr val="tx1"/>
                </a:solidFill>
              </a:rPr>
              <a:t>“Communities with well-developed animal response plans, along with trained and equipped animal response teams, are typically better able to protect resident livestock and companion animals during a disaster, with fewer animals lost, </a:t>
            </a:r>
            <a:r>
              <a:rPr lang="en-US" dirty="0">
                <a:solidFill>
                  <a:schemeClr val="tx1"/>
                </a:solidFill>
                <a:latin typeface="+mj-lt"/>
              </a:rPr>
              <a:t>higher human evacuation compliance rates, and a greater percentage of pets staying with their families</a:t>
            </a:r>
            <a:r>
              <a:rPr lang="en-US" dirty="0">
                <a:solidFill>
                  <a:schemeClr val="tx1"/>
                </a:solidFill>
              </a:rPr>
              <a:t>.”</a:t>
            </a:r>
          </a:p>
          <a:p>
            <a:pPr marL="0" indent="0">
              <a:lnSpc>
                <a:spcPts val="2300"/>
              </a:lnSpc>
              <a:spcBef>
                <a:spcPts val="0"/>
              </a:spcBef>
              <a:buNone/>
            </a:pPr>
            <a:endParaRPr lang="en-US" sz="1400" dirty="0">
              <a:solidFill>
                <a:schemeClr val="tx1"/>
              </a:solidFill>
            </a:endParaRPr>
          </a:p>
          <a:p>
            <a:pPr marL="285750" indent="-285750">
              <a:lnSpc>
                <a:spcPts val="2300"/>
              </a:lnSpc>
              <a:spcBef>
                <a:spcPts val="0"/>
              </a:spcBef>
            </a:pPr>
            <a:r>
              <a:rPr lang="en-US" sz="1400" dirty="0">
                <a:solidFill>
                  <a:schemeClr val="tx1"/>
                </a:solidFill>
              </a:rPr>
              <a:t>The National Capabilities for Animal Response in Emergencies (NCARE) Study: An Assessment of US States and Counties (2017)</a:t>
            </a:r>
          </a:p>
        </p:txBody>
      </p:sp>
    </p:spTree>
    <p:extLst>
      <p:ext uri="{BB962C8B-B14F-4D97-AF65-F5344CB8AC3E}">
        <p14:creationId xmlns:p14="http://schemas.microsoft.com/office/powerpoint/2010/main" val="31363916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F3DABCE-9AC4-8C06-C6FB-7E65C55F0161}"/>
              </a:ext>
            </a:extLst>
          </p:cNvPr>
          <p:cNvSpPr>
            <a:spLocks noGrp="1"/>
          </p:cNvSpPr>
          <p:nvPr>
            <p:ph idx="1"/>
          </p:nvPr>
        </p:nvSpPr>
        <p:spPr/>
        <p:txBody>
          <a:bodyPr/>
          <a:lstStyle/>
          <a:p>
            <a:r>
              <a:rPr lang="en-US" dirty="0"/>
              <a:t>Amended the Stafford Disaster Relief and Emergency Assistance Act to, “</a:t>
            </a:r>
            <a:r>
              <a:rPr lang="en-US" i="1" dirty="0"/>
              <a:t>ensure that state and local emergency preparedness operational plans address the needs of individuals with household pets and service animals following a major disaster or emergency</a:t>
            </a:r>
            <a:r>
              <a:rPr lang="en-US" dirty="0"/>
              <a:t>.” </a:t>
            </a:r>
          </a:p>
          <a:p>
            <a:r>
              <a:rPr lang="en-US" dirty="0">
                <a:latin typeface="+mj-lt"/>
              </a:rPr>
              <a:t>Challenge: Despite being required to do so by law, State, Local, Tribal, and Territorial governments are unlikely to have meaningfully addressed pets in Mass Care plans</a:t>
            </a:r>
          </a:p>
          <a:p>
            <a:pPr lvl="1" indent="-342900" defTabSz="914400">
              <a:buClr>
                <a:srgbClr val="8A8C8F"/>
              </a:buClr>
              <a:defRPr/>
            </a:pPr>
            <a:r>
              <a:rPr lang="en-US" sz="1800" dirty="0"/>
              <a:t>States and counties frequently rely on a limited number of pet-friendly shelters to support mass evacuations</a:t>
            </a:r>
          </a:p>
          <a:p>
            <a:pPr lvl="1" indent="-342900" defTabSz="914400">
              <a:buClr>
                <a:srgbClr val="8A8C8F"/>
              </a:buClr>
              <a:defRPr/>
            </a:pPr>
            <a:r>
              <a:rPr lang="en-US" sz="1800" dirty="0"/>
              <a:t>Households that do evacuate with their pets find that state and local governments have few resources to support them</a:t>
            </a:r>
          </a:p>
          <a:p>
            <a:endParaRPr lang="en-US" dirty="0"/>
          </a:p>
        </p:txBody>
      </p:sp>
      <p:sp>
        <p:nvSpPr>
          <p:cNvPr id="3" name="Title 2">
            <a:extLst>
              <a:ext uri="{FF2B5EF4-FFF2-40B4-BE49-F238E27FC236}">
                <a16:creationId xmlns:a16="http://schemas.microsoft.com/office/drawing/2014/main" id="{F30785D5-DB50-37C5-A044-1B46BC3EB764}"/>
              </a:ext>
            </a:extLst>
          </p:cNvPr>
          <p:cNvSpPr>
            <a:spLocks noGrp="1"/>
          </p:cNvSpPr>
          <p:nvPr>
            <p:ph type="title"/>
          </p:nvPr>
        </p:nvSpPr>
        <p:spPr/>
        <p:txBody>
          <a:bodyPr/>
          <a:lstStyle/>
          <a:p>
            <a:r>
              <a:rPr lang="en-US" dirty="0"/>
              <a:t>The PETS Act of 2006</a:t>
            </a:r>
          </a:p>
        </p:txBody>
      </p:sp>
      <p:sp>
        <p:nvSpPr>
          <p:cNvPr id="4" name="Slide Number Placeholder 3">
            <a:extLst>
              <a:ext uri="{FF2B5EF4-FFF2-40B4-BE49-F238E27FC236}">
                <a16:creationId xmlns:a16="http://schemas.microsoft.com/office/drawing/2014/main" id="{C83048CA-811C-AEED-7B48-98F19C2798E9}"/>
              </a:ext>
            </a:extLst>
          </p:cNvPr>
          <p:cNvSpPr>
            <a:spLocks noGrp="1"/>
          </p:cNvSpPr>
          <p:nvPr>
            <p:ph type="sldNum" sz="quarter" idx="12"/>
          </p:nvPr>
        </p:nvSpPr>
        <p:spPr/>
        <p:txBody>
          <a:bodyPr/>
          <a:lstStyle/>
          <a:p>
            <a:fld id="{8FCC257D-A786-9244-9E17-CE618C8B9275}" type="slidenum">
              <a:rPr lang="en-US" smtClean="0"/>
              <a:pPr/>
              <a:t>5</a:t>
            </a:fld>
            <a:endParaRPr lang="en-US" dirty="0"/>
          </a:p>
        </p:txBody>
      </p:sp>
    </p:spTree>
    <p:extLst>
      <p:ext uri="{BB962C8B-B14F-4D97-AF65-F5344CB8AC3E}">
        <p14:creationId xmlns:p14="http://schemas.microsoft.com/office/powerpoint/2010/main" val="942548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6CE9A-C6B8-094B-B83C-85DA395984E6}"/>
              </a:ext>
            </a:extLst>
          </p:cNvPr>
          <p:cNvSpPr>
            <a:spLocks noGrp="1"/>
          </p:cNvSpPr>
          <p:nvPr>
            <p:ph type="title"/>
          </p:nvPr>
        </p:nvSpPr>
        <p:spPr/>
        <p:txBody>
          <a:bodyPr/>
          <a:lstStyle/>
          <a:p>
            <a:r>
              <a:rPr lang="en-US" dirty="0"/>
              <a:t>Shelter Operations: No Uniform Approach</a:t>
            </a:r>
          </a:p>
        </p:txBody>
      </p:sp>
      <p:sp>
        <p:nvSpPr>
          <p:cNvPr id="2" name="Content Placeholder 1">
            <a:extLst>
              <a:ext uri="{FF2B5EF4-FFF2-40B4-BE49-F238E27FC236}">
                <a16:creationId xmlns:a16="http://schemas.microsoft.com/office/drawing/2014/main" id="{A7521306-CB15-9345-95A3-514A891A42BE}"/>
              </a:ext>
            </a:extLst>
          </p:cNvPr>
          <p:cNvSpPr>
            <a:spLocks noGrp="1"/>
          </p:cNvSpPr>
          <p:nvPr>
            <p:ph idx="1"/>
          </p:nvPr>
        </p:nvSpPr>
        <p:spPr/>
        <p:txBody>
          <a:bodyPr>
            <a:normAutofit/>
          </a:bodyPr>
          <a:lstStyle/>
          <a:p>
            <a:pPr marL="0" indent="0">
              <a:buNone/>
            </a:pPr>
            <a:r>
              <a:rPr lang="en-US" dirty="0">
                <a:solidFill>
                  <a:srgbClr val="0070B2"/>
                </a:solidFill>
                <a:latin typeface="+mj-lt"/>
              </a:rPr>
              <a:t>Ad-Hoc Sheltering Support Strategies</a:t>
            </a:r>
          </a:p>
          <a:p>
            <a:r>
              <a:rPr lang="en-US" sz="2000" dirty="0"/>
              <a:t>Some jurisdictions have created Community/County/State Animal Response Team programs</a:t>
            </a:r>
          </a:p>
          <a:p>
            <a:r>
              <a:rPr lang="en-US" sz="2000" dirty="0"/>
              <a:t>Other jurisdictions rely on non-governmental animal response organizations to provide mass care, including sheltering, for pets</a:t>
            </a:r>
          </a:p>
          <a:p>
            <a:pPr marL="0" indent="0">
              <a:buNone/>
            </a:pPr>
            <a:r>
              <a:rPr lang="en-US" dirty="0">
                <a:solidFill>
                  <a:srgbClr val="0070B2"/>
                </a:solidFill>
                <a:latin typeface="+mj-lt"/>
              </a:rPr>
              <a:t>Integration (or lack thereof) into Community Sheltering</a:t>
            </a:r>
          </a:p>
          <a:p>
            <a:pPr indent="-342900"/>
            <a:r>
              <a:rPr lang="en-US" sz="2000" dirty="0"/>
              <a:t>While there is significant standardization in the approach to human sheltering, including processes for reporting and requesting resources, no standardization exists for animals mass care activities</a:t>
            </a:r>
          </a:p>
          <a:p>
            <a:pPr lvl="1" indent="-342900"/>
            <a:r>
              <a:rPr lang="en-US" dirty="0"/>
              <a:t>The lack of standardization means animal response efforts are rarely integrated into, or tracked by, the larger disaster operation </a:t>
            </a:r>
          </a:p>
          <a:p>
            <a:pPr indent="-342900"/>
            <a:endParaRPr lang="en-US" dirty="0"/>
          </a:p>
          <a:p>
            <a:endParaRPr lang="en-US" dirty="0"/>
          </a:p>
          <a:p>
            <a:endParaRPr lang="en-US" dirty="0"/>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id="{2B7346AA-5865-E340-8500-7FB0237C15F8}"/>
              </a:ext>
            </a:extLst>
          </p:cNvPr>
          <p:cNvSpPr>
            <a:spLocks noGrp="1"/>
          </p:cNvSpPr>
          <p:nvPr>
            <p:ph type="ftr" sz="quarter" idx="4294967295"/>
          </p:nvPr>
        </p:nvSpPr>
        <p:spPr>
          <a:xfrm>
            <a:off x="6096000" y="6173791"/>
            <a:ext cx="4443413" cy="365125"/>
          </a:xfrm>
        </p:spPr>
        <p:txBody>
          <a:bodyPr/>
          <a:lstStyle/>
          <a:p>
            <a:r>
              <a:rPr lang="en-US" dirty="0"/>
              <a:t>Federal Emergency Management Agency</a:t>
            </a:r>
          </a:p>
        </p:txBody>
      </p:sp>
      <p:sp>
        <p:nvSpPr>
          <p:cNvPr id="4" name="Slide Number Placeholder 3">
            <a:extLst>
              <a:ext uri="{FF2B5EF4-FFF2-40B4-BE49-F238E27FC236}">
                <a16:creationId xmlns:a16="http://schemas.microsoft.com/office/drawing/2014/main" id="{11212D32-BC6E-EB4A-90F9-ED1B7B598CA8}"/>
              </a:ext>
            </a:extLst>
          </p:cNvPr>
          <p:cNvSpPr>
            <a:spLocks noGrp="1"/>
          </p:cNvSpPr>
          <p:nvPr>
            <p:ph type="sldNum" sz="quarter" idx="12"/>
          </p:nvPr>
        </p:nvSpPr>
        <p:spPr>
          <a:xfrm>
            <a:off x="10539413" y="6173791"/>
            <a:ext cx="914403" cy="365125"/>
          </a:xfrm>
        </p:spPr>
        <p:txBody>
          <a:bodyPr/>
          <a:lstStyle/>
          <a:p>
            <a:fld id="{8FCC257D-A786-9244-9E17-CE618C8B9275}" type="slidenum">
              <a:rPr lang="en-US" smtClean="0"/>
              <a:t>6</a:t>
            </a:fld>
            <a:endParaRPr lang="en-US" dirty="0"/>
          </a:p>
        </p:txBody>
      </p:sp>
    </p:spTree>
    <p:extLst>
      <p:ext uri="{BB962C8B-B14F-4D97-AF65-F5344CB8AC3E}">
        <p14:creationId xmlns:p14="http://schemas.microsoft.com/office/powerpoint/2010/main" val="119110837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6CE9A-C6B8-094B-B83C-85DA395984E6}"/>
              </a:ext>
            </a:extLst>
          </p:cNvPr>
          <p:cNvSpPr>
            <a:spLocks noGrp="1"/>
          </p:cNvSpPr>
          <p:nvPr>
            <p:ph type="title"/>
          </p:nvPr>
        </p:nvSpPr>
        <p:spPr/>
        <p:txBody>
          <a:bodyPr/>
          <a:lstStyle/>
          <a:p>
            <a:r>
              <a:rPr lang="en-US" dirty="0"/>
              <a:t>Shelter Operations: No Uniform Approach (cont.)</a:t>
            </a:r>
          </a:p>
        </p:txBody>
      </p:sp>
      <p:sp>
        <p:nvSpPr>
          <p:cNvPr id="2" name="Content Placeholder 1">
            <a:extLst>
              <a:ext uri="{FF2B5EF4-FFF2-40B4-BE49-F238E27FC236}">
                <a16:creationId xmlns:a16="http://schemas.microsoft.com/office/drawing/2014/main" id="{A7521306-CB15-9345-95A3-514A891A42BE}"/>
              </a:ext>
            </a:extLst>
          </p:cNvPr>
          <p:cNvSpPr>
            <a:spLocks noGrp="1"/>
          </p:cNvSpPr>
          <p:nvPr>
            <p:ph idx="1"/>
          </p:nvPr>
        </p:nvSpPr>
        <p:spPr/>
        <p:txBody>
          <a:bodyPr>
            <a:normAutofit/>
          </a:bodyPr>
          <a:lstStyle/>
          <a:p>
            <a:pPr marL="0" indent="0">
              <a:buNone/>
            </a:pPr>
            <a:r>
              <a:rPr lang="en-US" dirty="0">
                <a:solidFill>
                  <a:srgbClr val="0070B2"/>
                </a:solidFill>
                <a:latin typeface="+mj-lt"/>
              </a:rPr>
              <a:t>Integration (or lack thereof) into the Disaster Response Structure</a:t>
            </a:r>
          </a:p>
          <a:p>
            <a:pPr indent="-342900"/>
            <a:r>
              <a:rPr lang="en-US" sz="2000" dirty="0"/>
              <a:t>Training in the National Incident Management System (NIMS) and the Incident Command System (ICS) has allowed many non-governmental organizations focused on human relief to formalize their role in response operations with emergency management</a:t>
            </a:r>
          </a:p>
          <a:p>
            <a:pPr indent="-342900"/>
            <a:r>
              <a:rPr lang="en-US" sz="2000" dirty="0"/>
              <a:t>The animal rescue community has been slow to accept the need for training in, and incorporation of, emergency management concepts, processes, and structures</a:t>
            </a:r>
            <a:endParaRPr lang="en-US" sz="1800" dirty="0"/>
          </a:p>
          <a:p>
            <a:pPr marL="0" indent="0">
              <a:buNone/>
            </a:pPr>
            <a:r>
              <a:rPr lang="en-US" dirty="0">
                <a:solidFill>
                  <a:srgbClr val="0070B2"/>
                </a:solidFill>
                <a:latin typeface="+mj-lt"/>
              </a:rPr>
              <a:t>Impact on Situational Awareness</a:t>
            </a:r>
          </a:p>
          <a:p>
            <a:pPr indent="-342900"/>
            <a:r>
              <a:rPr lang="en-US" sz="2000" dirty="0"/>
              <a:t>Without the formalized connection, emergency managers typically have little awareness of animal response efforts until there is a significant issue</a:t>
            </a:r>
          </a:p>
          <a:p>
            <a:pPr indent="-342900"/>
            <a:endParaRPr lang="en-US" sz="2000" dirty="0"/>
          </a:p>
          <a:p>
            <a:endParaRPr lang="en-US" sz="2000" dirty="0"/>
          </a:p>
          <a:p>
            <a:endParaRPr lang="en-US" dirty="0"/>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id="{2B7346AA-5865-E340-8500-7FB0237C15F8}"/>
              </a:ext>
            </a:extLst>
          </p:cNvPr>
          <p:cNvSpPr>
            <a:spLocks noGrp="1"/>
          </p:cNvSpPr>
          <p:nvPr>
            <p:ph type="ftr" sz="quarter" idx="4294967295"/>
          </p:nvPr>
        </p:nvSpPr>
        <p:spPr>
          <a:xfrm>
            <a:off x="6096000" y="6173791"/>
            <a:ext cx="4443413" cy="365125"/>
          </a:xfrm>
        </p:spPr>
        <p:txBody>
          <a:bodyPr/>
          <a:lstStyle/>
          <a:p>
            <a:r>
              <a:rPr lang="en-US" dirty="0"/>
              <a:t>Federal Emergency Management Agency</a:t>
            </a:r>
          </a:p>
        </p:txBody>
      </p:sp>
      <p:sp>
        <p:nvSpPr>
          <p:cNvPr id="4" name="Slide Number Placeholder 3">
            <a:extLst>
              <a:ext uri="{FF2B5EF4-FFF2-40B4-BE49-F238E27FC236}">
                <a16:creationId xmlns:a16="http://schemas.microsoft.com/office/drawing/2014/main" id="{11212D32-BC6E-EB4A-90F9-ED1B7B598CA8}"/>
              </a:ext>
            </a:extLst>
          </p:cNvPr>
          <p:cNvSpPr>
            <a:spLocks noGrp="1"/>
          </p:cNvSpPr>
          <p:nvPr>
            <p:ph type="sldNum" sz="quarter" idx="12"/>
          </p:nvPr>
        </p:nvSpPr>
        <p:spPr>
          <a:xfrm>
            <a:off x="10539413" y="6173791"/>
            <a:ext cx="914403" cy="365125"/>
          </a:xfrm>
        </p:spPr>
        <p:txBody>
          <a:bodyPr/>
          <a:lstStyle/>
          <a:p>
            <a:fld id="{8FCC257D-A786-9244-9E17-CE618C8B9275}" type="slidenum">
              <a:rPr lang="en-US" smtClean="0"/>
              <a:t>7</a:t>
            </a:fld>
            <a:endParaRPr lang="en-US" dirty="0"/>
          </a:p>
        </p:txBody>
      </p:sp>
    </p:spTree>
    <p:extLst>
      <p:ext uri="{BB962C8B-B14F-4D97-AF65-F5344CB8AC3E}">
        <p14:creationId xmlns:p14="http://schemas.microsoft.com/office/powerpoint/2010/main" val="29683965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3870EB-6C2D-B78B-D890-D29A18AD61D1}"/>
              </a:ext>
            </a:extLst>
          </p:cNvPr>
          <p:cNvSpPr>
            <a:spLocks noGrp="1"/>
          </p:cNvSpPr>
          <p:nvPr>
            <p:ph type="title"/>
          </p:nvPr>
        </p:nvSpPr>
        <p:spPr/>
        <p:txBody>
          <a:bodyPr>
            <a:normAutofit/>
          </a:bodyPr>
          <a:lstStyle/>
          <a:p>
            <a:r>
              <a:rPr lang="en-US" sz="3600" dirty="0"/>
              <a:t>Shelter Operations Planning</a:t>
            </a:r>
          </a:p>
        </p:txBody>
      </p:sp>
    </p:spTree>
    <p:extLst>
      <p:ext uri="{BB962C8B-B14F-4D97-AF65-F5344CB8AC3E}">
        <p14:creationId xmlns:p14="http://schemas.microsoft.com/office/powerpoint/2010/main" val="21787843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1CC9E235-F16E-CC61-8212-0B8A98A1D9B5}"/>
              </a:ext>
            </a:extLst>
          </p:cNvPr>
          <p:cNvSpPr>
            <a:spLocks noGrp="1"/>
          </p:cNvSpPr>
          <p:nvPr>
            <p:ph idx="1"/>
          </p:nvPr>
        </p:nvSpPr>
        <p:spPr/>
        <p:txBody>
          <a:bodyPr>
            <a:normAutofit lnSpcReduction="10000"/>
          </a:bodyPr>
          <a:lstStyle/>
          <a:p>
            <a:r>
              <a:rPr lang="en-US" sz="2000" dirty="0"/>
              <a:t>Coordination and collaboration between the </a:t>
            </a:r>
            <a:r>
              <a:rPr lang="en-US" sz="2000" dirty="0">
                <a:latin typeface="+mj-lt"/>
              </a:rPr>
              <a:t>jurisdictional emergency management agency </a:t>
            </a:r>
            <a:r>
              <a:rPr lang="en-US" sz="2000" dirty="0"/>
              <a:t>and the </a:t>
            </a:r>
            <a:r>
              <a:rPr lang="en-US" sz="2000" dirty="0">
                <a:latin typeface="+mj-lt"/>
              </a:rPr>
              <a:t>agency with jurisdictional authority for animal mass care and sheltering services </a:t>
            </a:r>
            <a:r>
              <a:rPr lang="en-US" sz="2000" dirty="0"/>
              <a:t>(often Animal Control) is </a:t>
            </a:r>
            <a:r>
              <a:rPr lang="en-US" sz="2000" dirty="0">
                <a:latin typeface="+mj-lt"/>
              </a:rPr>
              <a:t>essential</a:t>
            </a:r>
          </a:p>
          <a:p>
            <a:r>
              <a:rPr lang="en-US" sz="2000" dirty="0"/>
              <a:t>Many, if not most of the animal mass care and sheltering missions are conducted, or are heavily supported, by non-governmental organizations (NGO) and volunteers</a:t>
            </a:r>
          </a:p>
          <a:p>
            <a:pPr lvl="1"/>
            <a:r>
              <a:rPr lang="en-US" sz="1800" dirty="0"/>
              <a:t>Organizations that possess the subject matter expertise and resources should be integrated into planning and response efforts</a:t>
            </a:r>
          </a:p>
          <a:p>
            <a:r>
              <a:rPr lang="en-US" sz="2000" dirty="0"/>
              <a:t>Ensure that Memorandums of Agreement (MOAs) or Understanding (MOUs) are established to clarify roles, relationships, and expectations of supporting organizations</a:t>
            </a:r>
          </a:p>
          <a:p>
            <a:r>
              <a:rPr lang="en-US" sz="2000" dirty="0"/>
              <a:t>Training in basic emergency management systems, such as </a:t>
            </a:r>
            <a:r>
              <a:rPr lang="en-US" sz="2000" dirty="0" err="1"/>
              <a:t>WebEOC</a:t>
            </a:r>
            <a:r>
              <a:rPr lang="en-US" sz="2000" dirty="0"/>
              <a:t>, and the resource request process is critical  </a:t>
            </a:r>
          </a:p>
          <a:p>
            <a:endParaRPr lang="en-US" dirty="0"/>
          </a:p>
        </p:txBody>
      </p:sp>
      <p:sp>
        <p:nvSpPr>
          <p:cNvPr id="3" name="Title 2">
            <a:extLst>
              <a:ext uri="{FF2B5EF4-FFF2-40B4-BE49-F238E27FC236}">
                <a16:creationId xmlns:a16="http://schemas.microsoft.com/office/drawing/2014/main" id="{ACCDE313-D866-BBBB-046D-FCDBD190380A}"/>
              </a:ext>
            </a:extLst>
          </p:cNvPr>
          <p:cNvSpPr>
            <a:spLocks noGrp="1"/>
          </p:cNvSpPr>
          <p:nvPr>
            <p:ph type="title"/>
          </p:nvPr>
        </p:nvSpPr>
        <p:spPr/>
        <p:txBody>
          <a:bodyPr/>
          <a:lstStyle/>
          <a:p>
            <a:r>
              <a:rPr lang="en-US" dirty="0"/>
              <a:t>Planning	</a:t>
            </a:r>
          </a:p>
        </p:txBody>
      </p:sp>
      <p:sp>
        <p:nvSpPr>
          <p:cNvPr id="4" name="Slide Number Placeholder 3">
            <a:extLst>
              <a:ext uri="{FF2B5EF4-FFF2-40B4-BE49-F238E27FC236}">
                <a16:creationId xmlns:a16="http://schemas.microsoft.com/office/drawing/2014/main" id="{EE8F040D-DA65-11E9-4FB9-4C3AF594302F}"/>
              </a:ext>
            </a:extLst>
          </p:cNvPr>
          <p:cNvSpPr>
            <a:spLocks noGrp="1"/>
          </p:cNvSpPr>
          <p:nvPr>
            <p:ph type="sldNum" sz="quarter" idx="12"/>
          </p:nvPr>
        </p:nvSpPr>
        <p:spPr/>
        <p:txBody>
          <a:bodyPr/>
          <a:lstStyle/>
          <a:p>
            <a:fld id="{8FCC257D-A786-9244-9E17-CE618C8B9275}" type="slidenum">
              <a:rPr lang="en-US" smtClean="0"/>
              <a:pPr/>
              <a:t>9</a:t>
            </a:fld>
            <a:endParaRPr lang="en-US" dirty="0"/>
          </a:p>
        </p:txBody>
      </p:sp>
    </p:spTree>
    <p:extLst>
      <p:ext uri="{BB962C8B-B14F-4D97-AF65-F5344CB8AC3E}">
        <p14:creationId xmlns:p14="http://schemas.microsoft.com/office/powerpoint/2010/main" val="16060945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8E6939B-14D1-99F8-14EF-779977A7F8F3}"/>
              </a:ext>
            </a:extLst>
          </p:cNvPr>
          <p:cNvSpPr>
            <a:spLocks noGrp="1"/>
          </p:cNvSpPr>
          <p:nvPr>
            <p:ph sz="half" idx="1"/>
          </p:nvPr>
        </p:nvSpPr>
        <p:spPr>
          <a:xfrm>
            <a:off x="726018" y="3781170"/>
            <a:ext cx="5268383" cy="1762380"/>
          </a:xfrm>
        </p:spPr>
        <p:txBody>
          <a:bodyPr>
            <a:normAutofit/>
          </a:bodyPr>
          <a:lstStyle/>
          <a:p>
            <a:pPr lvl="1">
              <a:spcBef>
                <a:spcPts val="600"/>
              </a:spcBef>
            </a:pPr>
            <a:r>
              <a:rPr lang="en-US" sz="2000" dirty="0"/>
              <a:t>Shelter location &amp; jurisdiction</a:t>
            </a:r>
          </a:p>
          <a:p>
            <a:pPr lvl="1">
              <a:spcBef>
                <a:spcPts val="600"/>
              </a:spcBef>
            </a:pPr>
            <a:r>
              <a:rPr lang="en-US" sz="2000" dirty="0"/>
              <a:t>Shelter type</a:t>
            </a:r>
          </a:p>
          <a:p>
            <a:pPr lvl="1">
              <a:spcBef>
                <a:spcPts val="600"/>
              </a:spcBef>
            </a:pPr>
            <a:r>
              <a:rPr lang="en-US" sz="2000" dirty="0"/>
              <a:t>Agency managing the shelter</a:t>
            </a:r>
          </a:p>
          <a:p>
            <a:pPr lvl="1">
              <a:spcBef>
                <a:spcPts val="600"/>
              </a:spcBef>
            </a:pPr>
            <a:r>
              <a:rPr lang="en-US" sz="2000" dirty="0"/>
              <a:t>Population count by species</a:t>
            </a:r>
          </a:p>
        </p:txBody>
      </p:sp>
      <p:sp>
        <p:nvSpPr>
          <p:cNvPr id="3" name="Content Placeholder 2">
            <a:extLst>
              <a:ext uri="{FF2B5EF4-FFF2-40B4-BE49-F238E27FC236}">
                <a16:creationId xmlns:a16="http://schemas.microsoft.com/office/drawing/2014/main" id="{1D5A2D34-94A3-6B0B-B540-97E86AC72DF6}"/>
              </a:ext>
            </a:extLst>
          </p:cNvPr>
          <p:cNvSpPr>
            <a:spLocks noGrp="1"/>
          </p:cNvSpPr>
          <p:nvPr>
            <p:ph sz="half" idx="2"/>
          </p:nvPr>
        </p:nvSpPr>
        <p:spPr>
          <a:xfrm>
            <a:off x="6314018" y="3781169"/>
            <a:ext cx="5268383" cy="1762381"/>
          </a:xfrm>
        </p:spPr>
        <p:txBody>
          <a:bodyPr>
            <a:normAutofit/>
          </a:bodyPr>
          <a:lstStyle/>
          <a:p>
            <a:pPr marL="182880" lvl="1">
              <a:spcBef>
                <a:spcPts val="600"/>
              </a:spcBef>
            </a:pPr>
            <a:r>
              <a:rPr lang="en-US" sz="2000" dirty="0"/>
              <a:t>Urgent veterinary care needs</a:t>
            </a:r>
          </a:p>
          <a:p>
            <a:pPr marL="182880" lvl="1">
              <a:spcBef>
                <a:spcPts val="600"/>
              </a:spcBef>
            </a:pPr>
            <a:r>
              <a:rPr lang="en-US" sz="2000" dirty="0"/>
              <a:t>Incidents (Bites/Illness)</a:t>
            </a:r>
          </a:p>
          <a:p>
            <a:pPr marL="182880" lvl="1">
              <a:spcBef>
                <a:spcPts val="600"/>
              </a:spcBef>
            </a:pPr>
            <a:r>
              <a:rPr lang="en-US" sz="2000" dirty="0"/>
              <a:t>Unmet needs</a:t>
            </a:r>
          </a:p>
        </p:txBody>
      </p:sp>
      <p:sp>
        <p:nvSpPr>
          <p:cNvPr id="4" name="Title 3">
            <a:extLst>
              <a:ext uri="{FF2B5EF4-FFF2-40B4-BE49-F238E27FC236}">
                <a16:creationId xmlns:a16="http://schemas.microsoft.com/office/drawing/2014/main" id="{89559C14-64CE-D1B4-9103-173097BA704E}"/>
              </a:ext>
            </a:extLst>
          </p:cNvPr>
          <p:cNvSpPr>
            <a:spLocks noGrp="1"/>
          </p:cNvSpPr>
          <p:nvPr>
            <p:ph type="title"/>
          </p:nvPr>
        </p:nvSpPr>
        <p:spPr/>
        <p:txBody>
          <a:bodyPr/>
          <a:lstStyle/>
          <a:p>
            <a:r>
              <a:rPr lang="en-US" dirty="0"/>
              <a:t>Reporting: Establish a Battle Rhythm</a:t>
            </a:r>
          </a:p>
        </p:txBody>
      </p:sp>
      <p:sp>
        <p:nvSpPr>
          <p:cNvPr id="5" name="Footer Placeholder 4">
            <a:extLst>
              <a:ext uri="{FF2B5EF4-FFF2-40B4-BE49-F238E27FC236}">
                <a16:creationId xmlns:a16="http://schemas.microsoft.com/office/drawing/2014/main" id="{82CDD7F8-7B6D-20A7-D600-E09EC35778CE}"/>
              </a:ext>
            </a:extLst>
          </p:cNvPr>
          <p:cNvSpPr>
            <a:spLocks noGrp="1"/>
          </p:cNvSpPr>
          <p:nvPr>
            <p:ph type="ftr" sz="quarter" idx="11"/>
          </p:nvPr>
        </p:nvSpPr>
        <p:spPr/>
        <p:txBody>
          <a:bodyPr/>
          <a:lstStyle/>
          <a:p>
            <a:r>
              <a:rPr lang="en-US"/>
              <a:t>Federal Emergency Management Agency</a:t>
            </a:r>
            <a:endParaRPr lang="en-US" dirty="0"/>
          </a:p>
        </p:txBody>
      </p:sp>
      <p:sp>
        <p:nvSpPr>
          <p:cNvPr id="6" name="Slide Number Placeholder 5">
            <a:extLst>
              <a:ext uri="{FF2B5EF4-FFF2-40B4-BE49-F238E27FC236}">
                <a16:creationId xmlns:a16="http://schemas.microsoft.com/office/drawing/2014/main" id="{F2E7B368-9838-D53C-B375-3E726868EEEB}"/>
              </a:ext>
            </a:extLst>
          </p:cNvPr>
          <p:cNvSpPr>
            <a:spLocks noGrp="1"/>
          </p:cNvSpPr>
          <p:nvPr>
            <p:ph type="sldNum" sz="quarter" idx="12"/>
          </p:nvPr>
        </p:nvSpPr>
        <p:spPr/>
        <p:txBody>
          <a:bodyPr/>
          <a:lstStyle/>
          <a:p>
            <a:fld id="{8FCC257D-A786-9244-9E17-CE618C8B9275}" type="slidenum">
              <a:rPr lang="en-US" smtClean="0"/>
              <a:pPr/>
              <a:t>10</a:t>
            </a:fld>
            <a:endParaRPr lang="en-US" dirty="0"/>
          </a:p>
        </p:txBody>
      </p:sp>
      <p:sp>
        <p:nvSpPr>
          <p:cNvPr id="7" name="Content Placeholder 1">
            <a:extLst>
              <a:ext uri="{FF2B5EF4-FFF2-40B4-BE49-F238E27FC236}">
                <a16:creationId xmlns:a16="http://schemas.microsoft.com/office/drawing/2014/main" id="{5ABC4890-0744-1DBB-6819-9FA892D6F0A4}"/>
              </a:ext>
            </a:extLst>
          </p:cNvPr>
          <p:cNvSpPr txBox="1">
            <a:spLocks/>
          </p:cNvSpPr>
          <p:nvPr/>
        </p:nvSpPr>
        <p:spPr>
          <a:xfrm>
            <a:off x="738189" y="1524001"/>
            <a:ext cx="10715627" cy="2257168"/>
          </a:xfrm>
          <a:prstGeom prst="rect">
            <a:avLst/>
          </a:prstGeom>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0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18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6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18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18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18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18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1800" kern="1200">
                <a:solidFill>
                  <a:schemeClr val="tx1"/>
                </a:solidFill>
                <a:latin typeface="+mn-lt"/>
                <a:ea typeface="+mn-ea"/>
                <a:cs typeface="+mn-cs"/>
              </a:defRPr>
            </a:lvl9pPr>
          </a:lstStyle>
          <a:p>
            <a:pPr marL="0" indent="0">
              <a:buFont typeface="Wingdings" charset="2"/>
              <a:buNone/>
            </a:pPr>
            <a:r>
              <a:rPr lang="en-US" sz="2200" dirty="0">
                <a:solidFill>
                  <a:srgbClr val="0070B2"/>
                </a:solidFill>
                <a:latin typeface="+mj-lt"/>
              </a:rPr>
              <a:t>Reporting</a:t>
            </a:r>
          </a:p>
          <a:p>
            <a:r>
              <a:rPr lang="en-US" dirty="0"/>
              <a:t>Data should be captured daily and ongoing throughout a response</a:t>
            </a:r>
          </a:p>
          <a:p>
            <a:pPr marL="0" indent="0">
              <a:buNone/>
            </a:pPr>
            <a:r>
              <a:rPr lang="en-US" sz="2200" dirty="0">
                <a:solidFill>
                  <a:srgbClr val="0070B2"/>
                </a:solidFill>
                <a:latin typeface="+mj-lt"/>
              </a:rPr>
              <a:t>Establish Essential Elements of Information</a:t>
            </a:r>
          </a:p>
          <a:p>
            <a:pPr indent="-342900"/>
            <a:r>
              <a:rPr lang="en-US" dirty="0"/>
              <a:t>Information requirements that provide context, inform decision-making, and contribute to response analysis</a:t>
            </a:r>
          </a:p>
          <a:p>
            <a:pPr marL="0" indent="0">
              <a:buNone/>
            </a:pPr>
            <a:endParaRPr lang="en-US" dirty="0"/>
          </a:p>
          <a:p>
            <a:pPr marL="0" indent="0">
              <a:buFont typeface="Wingdings" charset="2"/>
              <a:buNone/>
            </a:pPr>
            <a:endParaRPr lang="en-US" dirty="0"/>
          </a:p>
        </p:txBody>
      </p:sp>
    </p:spTree>
    <p:extLst>
      <p:ext uri="{BB962C8B-B14F-4D97-AF65-F5344CB8AC3E}">
        <p14:creationId xmlns:p14="http://schemas.microsoft.com/office/powerpoint/2010/main" val="17254401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49D36-7EE0-F723-9EC2-7903E5D23182}"/>
              </a:ext>
            </a:extLst>
          </p:cNvPr>
          <p:cNvSpPr>
            <a:spLocks noGrp="1"/>
          </p:cNvSpPr>
          <p:nvPr>
            <p:ph type="title"/>
          </p:nvPr>
        </p:nvSpPr>
        <p:spPr/>
        <p:txBody>
          <a:bodyPr/>
          <a:lstStyle/>
          <a:p>
            <a:r>
              <a:rPr lang="en-US" dirty="0"/>
              <a:t>Manage the Flow: Evacuee Triage</a:t>
            </a:r>
          </a:p>
        </p:txBody>
      </p:sp>
      <p:sp>
        <p:nvSpPr>
          <p:cNvPr id="3" name="Footer Placeholder 2">
            <a:extLst>
              <a:ext uri="{FF2B5EF4-FFF2-40B4-BE49-F238E27FC236}">
                <a16:creationId xmlns:a16="http://schemas.microsoft.com/office/drawing/2014/main" id="{9DF59147-FFC7-3C4B-77BC-818AD915F087}"/>
              </a:ext>
            </a:extLst>
          </p:cNvPr>
          <p:cNvSpPr>
            <a:spLocks noGrp="1"/>
          </p:cNvSpPr>
          <p:nvPr>
            <p:ph type="ftr" sz="quarter" idx="11"/>
          </p:nvPr>
        </p:nvSpPr>
        <p:spPr/>
        <p:txBody>
          <a:bodyPr/>
          <a:lstStyle/>
          <a:p>
            <a:r>
              <a:rPr lang="en-US"/>
              <a:t>Federal Emergency Management Agency</a:t>
            </a:r>
            <a:endParaRPr lang="en-US" dirty="0"/>
          </a:p>
        </p:txBody>
      </p:sp>
      <p:sp>
        <p:nvSpPr>
          <p:cNvPr id="4" name="Slide Number Placeholder 3">
            <a:extLst>
              <a:ext uri="{FF2B5EF4-FFF2-40B4-BE49-F238E27FC236}">
                <a16:creationId xmlns:a16="http://schemas.microsoft.com/office/drawing/2014/main" id="{3733521E-CE63-D041-7563-95B8B7C07819}"/>
              </a:ext>
            </a:extLst>
          </p:cNvPr>
          <p:cNvSpPr>
            <a:spLocks noGrp="1"/>
          </p:cNvSpPr>
          <p:nvPr>
            <p:ph type="sldNum" sz="quarter" idx="12"/>
          </p:nvPr>
        </p:nvSpPr>
        <p:spPr/>
        <p:txBody>
          <a:bodyPr/>
          <a:lstStyle/>
          <a:p>
            <a:fld id="{8FCC257D-A786-9244-9E17-CE618C8B9275}" type="slidenum">
              <a:rPr lang="en-US" smtClean="0"/>
              <a:pPr/>
              <a:t>11</a:t>
            </a:fld>
            <a:endParaRPr lang="en-US" dirty="0"/>
          </a:p>
        </p:txBody>
      </p:sp>
      <p:sp>
        <p:nvSpPr>
          <p:cNvPr id="5" name="Rectangle 4">
            <a:extLst>
              <a:ext uri="{FF2B5EF4-FFF2-40B4-BE49-F238E27FC236}">
                <a16:creationId xmlns:a16="http://schemas.microsoft.com/office/drawing/2014/main" id="{59937397-6C0E-D192-C8BF-9C3F0F4B7946}"/>
              </a:ext>
            </a:extLst>
          </p:cNvPr>
          <p:cNvSpPr/>
          <p:nvPr/>
        </p:nvSpPr>
        <p:spPr>
          <a:xfrm>
            <a:off x="4179827" y="2873009"/>
            <a:ext cx="2362931" cy="2474081"/>
          </a:xfrm>
          <a:prstGeom prst="rect">
            <a:avLst/>
          </a:prstGeom>
          <a:solidFill>
            <a:schemeClr val="tx2"/>
          </a:solidFill>
          <a:ln w="57150">
            <a:solidFill>
              <a:schemeClr val="accent1"/>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 name="Rectangle 5">
            <a:extLst>
              <a:ext uri="{FF2B5EF4-FFF2-40B4-BE49-F238E27FC236}">
                <a16:creationId xmlns:a16="http://schemas.microsoft.com/office/drawing/2014/main" id="{3011B19B-BA64-E4E7-60F2-6DD36F72E5FC}"/>
              </a:ext>
            </a:extLst>
          </p:cNvPr>
          <p:cNvSpPr/>
          <p:nvPr/>
        </p:nvSpPr>
        <p:spPr>
          <a:xfrm>
            <a:off x="6769739" y="2428713"/>
            <a:ext cx="4676652" cy="3474720"/>
          </a:xfrm>
          <a:prstGeom prst="rect">
            <a:avLst/>
          </a:prstGeom>
          <a:solidFill>
            <a:schemeClr val="accent1">
              <a:lumMod val="60000"/>
              <a:lumOff val="40000"/>
            </a:schemeClr>
          </a:solidFill>
          <a:ln w="28575">
            <a:solidFill>
              <a:schemeClr val="accent1">
                <a:lumMod val="40000"/>
                <a:lumOff val="6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C5A5B7F2-4444-3ECB-7BE4-62D9A2BFC725}"/>
              </a:ext>
            </a:extLst>
          </p:cNvPr>
          <p:cNvSpPr/>
          <p:nvPr/>
        </p:nvSpPr>
        <p:spPr>
          <a:xfrm>
            <a:off x="6865979" y="2486476"/>
            <a:ext cx="4478799" cy="3362689"/>
          </a:xfrm>
          <a:prstGeom prst="rect">
            <a:avLst/>
          </a:prstGeom>
          <a:solidFill>
            <a:srgbClr val="F3FBFF"/>
          </a:solidFill>
          <a:ln w="28575">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 name="Group 7">
            <a:extLst>
              <a:ext uri="{FF2B5EF4-FFF2-40B4-BE49-F238E27FC236}">
                <a16:creationId xmlns:a16="http://schemas.microsoft.com/office/drawing/2014/main" id="{E875C59F-FF89-CD56-5187-DB4605D70199}"/>
              </a:ext>
            </a:extLst>
          </p:cNvPr>
          <p:cNvGrpSpPr/>
          <p:nvPr/>
        </p:nvGrpSpPr>
        <p:grpSpPr>
          <a:xfrm>
            <a:off x="7588471" y="4702210"/>
            <a:ext cx="689464" cy="602620"/>
            <a:chOff x="6692782" y="4578980"/>
            <a:chExt cx="689464" cy="602620"/>
          </a:xfrm>
        </p:grpSpPr>
        <p:grpSp>
          <p:nvGrpSpPr>
            <p:cNvPr id="9" name="Group 8">
              <a:extLst>
                <a:ext uri="{FF2B5EF4-FFF2-40B4-BE49-F238E27FC236}">
                  <a16:creationId xmlns:a16="http://schemas.microsoft.com/office/drawing/2014/main" id="{845C384E-2675-832B-1F32-8D5BF72F3543}"/>
                </a:ext>
              </a:extLst>
            </p:cNvPr>
            <p:cNvGrpSpPr/>
            <p:nvPr/>
          </p:nvGrpSpPr>
          <p:grpSpPr>
            <a:xfrm>
              <a:off x="6858000" y="4578980"/>
              <a:ext cx="381000" cy="374020"/>
              <a:chOff x="6934200" y="4434840"/>
              <a:chExt cx="381000" cy="374020"/>
            </a:xfrm>
          </p:grpSpPr>
          <p:sp>
            <p:nvSpPr>
              <p:cNvPr id="13" name="Rectangle 12">
                <a:extLst>
                  <a:ext uri="{FF2B5EF4-FFF2-40B4-BE49-F238E27FC236}">
                    <a16:creationId xmlns:a16="http://schemas.microsoft.com/office/drawing/2014/main" id="{9D1C892E-CB0D-185A-62D6-BC125D5FD3C8}"/>
                  </a:ext>
                </a:extLst>
              </p:cNvPr>
              <p:cNvSpPr/>
              <p:nvPr/>
            </p:nvSpPr>
            <p:spPr>
              <a:xfrm>
                <a:off x="6934200" y="4434840"/>
                <a:ext cx="381000" cy="365760"/>
              </a:xfrm>
              <a:prstGeom prst="rect">
                <a:avLst/>
              </a:prstGeom>
              <a:solidFill>
                <a:schemeClr val="tx2">
                  <a:lumMod val="75000"/>
                </a:schemeClr>
              </a:solidFill>
              <a:ln w="190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217E435C-803A-8581-EAE6-C81374CC35F7}"/>
                  </a:ext>
                </a:extLst>
              </p:cNvPr>
              <p:cNvSpPr txBox="1"/>
              <p:nvPr/>
            </p:nvSpPr>
            <p:spPr>
              <a:xfrm>
                <a:off x="6962336" y="4439528"/>
                <a:ext cx="333746" cy="369332"/>
              </a:xfrm>
              <a:prstGeom prst="rect">
                <a:avLst/>
              </a:prstGeom>
              <a:noFill/>
            </p:spPr>
            <p:txBody>
              <a:bodyPr wrap="none" rtlCol="0">
                <a:spAutoFit/>
              </a:bodyPr>
              <a:lstStyle/>
              <a:p>
                <a:r>
                  <a:rPr lang="en-US" dirty="0">
                    <a:solidFill>
                      <a:schemeClr val="bg1"/>
                    </a:solidFill>
                  </a:rPr>
                  <a:t>R</a:t>
                </a:r>
              </a:p>
            </p:txBody>
          </p:sp>
        </p:grpSp>
        <p:cxnSp>
          <p:nvCxnSpPr>
            <p:cNvPr id="10" name="Straight Connector 9">
              <a:extLst>
                <a:ext uri="{FF2B5EF4-FFF2-40B4-BE49-F238E27FC236}">
                  <a16:creationId xmlns:a16="http://schemas.microsoft.com/office/drawing/2014/main" id="{B5A242F5-F26A-CE2C-1462-147255D400E7}"/>
                </a:ext>
              </a:extLst>
            </p:cNvPr>
            <p:cNvCxnSpPr>
              <a:stCxn id="13" idx="2"/>
            </p:cNvCxnSpPr>
            <p:nvPr/>
          </p:nvCxnSpPr>
          <p:spPr>
            <a:xfrm>
              <a:off x="7048500" y="4944740"/>
              <a:ext cx="0" cy="236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19D2FD4F-0DBD-E82E-34E3-249356BC1B40}"/>
                </a:ext>
              </a:extLst>
            </p:cNvPr>
            <p:cNvCxnSpPr>
              <a:cxnSpLocks/>
            </p:cNvCxnSpPr>
            <p:nvPr/>
          </p:nvCxnSpPr>
          <p:spPr>
            <a:xfrm>
              <a:off x="7238931" y="4944493"/>
              <a:ext cx="143315" cy="19892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FE9F0D69-6A39-D43F-5551-2CA415E6855E}"/>
                </a:ext>
              </a:extLst>
            </p:cNvPr>
            <p:cNvCxnSpPr>
              <a:cxnSpLocks/>
            </p:cNvCxnSpPr>
            <p:nvPr/>
          </p:nvCxnSpPr>
          <p:spPr>
            <a:xfrm flipH="1">
              <a:off x="6692782" y="4925953"/>
              <a:ext cx="155663" cy="23179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5" name="Group 14">
            <a:extLst>
              <a:ext uri="{FF2B5EF4-FFF2-40B4-BE49-F238E27FC236}">
                <a16:creationId xmlns:a16="http://schemas.microsoft.com/office/drawing/2014/main" id="{CB1F4898-A603-706C-412F-3F01C08A6CC7}"/>
              </a:ext>
            </a:extLst>
          </p:cNvPr>
          <p:cNvGrpSpPr/>
          <p:nvPr/>
        </p:nvGrpSpPr>
        <p:grpSpPr>
          <a:xfrm>
            <a:off x="10019075" y="4664025"/>
            <a:ext cx="711431" cy="602620"/>
            <a:chOff x="6702337" y="4578980"/>
            <a:chExt cx="711431" cy="602620"/>
          </a:xfrm>
        </p:grpSpPr>
        <p:grpSp>
          <p:nvGrpSpPr>
            <p:cNvPr id="16" name="Group 15">
              <a:extLst>
                <a:ext uri="{FF2B5EF4-FFF2-40B4-BE49-F238E27FC236}">
                  <a16:creationId xmlns:a16="http://schemas.microsoft.com/office/drawing/2014/main" id="{1A2A5D26-302A-85BC-2DB5-343E3E4C109F}"/>
                </a:ext>
              </a:extLst>
            </p:cNvPr>
            <p:cNvGrpSpPr/>
            <p:nvPr/>
          </p:nvGrpSpPr>
          <p:grpSpPr>
            <a:xfrm>
              <a:off x="6858000" y="4578980"/>
              <a:ext cx="381000" cy="374020"/>
              <a:chOff x="6934200" y="4434840"/>
              <a:chExt cx="381000" cy="374020"/>
            </a:xfrm>
          </p:grpSpPr>
          <p:sp>
            <p:nvSpPr>
              <p:cNvPr id="20" name="Rectangle 19">
                <a:extLst>
                  <a:ext uri="{FF2B5EF4-FFF2-40B4-BE49-F238E27FC236}">
                    <a16:creationId xmlns:a16="http://schemas.microsoft.com/office/drawing/2014/main" id="{A8A7D972-7E66-58BC-76BE-2448355AEAD3}"/>
                  </a:ext>
                </a:extLst>
              </p:cNvPr>
              <p:cNvSpPr/>
              <p:nvPr/>
            </p:nvSpPr>
            <p:spPr>
              <a:xfrm>
                <a:off x="6934200" y="4434840"/>
                <a:ext cx="381000" cy="365760"/>
              </a:xfrm>
              <a:prstGeom prst="rect">
                <a:avLst/>
              </a:prstGeom>
              <a:solidFill>
                <a:schemeClr val="tx2">
                  <a:lumMod val="75000"/>
                </a:schemeClr>
              </a:solidFill>
              <a:ln w="190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Box 20">
                <a:extLst>
                  <a:ext uri="{FF2B5EF4-FFF2-40B4-BE49-F238E27FC236}">
                    <a16:creationId xmlns:a16="http://schemas.microsoft.com/office/drawing/2014/main" id="{F63026C0-646B-D7A2-F9A9-E3CB1CB377F8}"/>
                  </a:ext>
                </a:extLst>
              </p:cNvPr>
              <p:cNvSpPr txBox="1"/>
              <p:nvPr/>
            </p:nvSpPr>
            <p:spPr>
              <a:xfrm>
                <a:off x="6962336" y="4439528"/>
                <a:ext cx="333746" cy="369332"/>
              </a:xfrm>
              <a:prstGeom prst="rect">
                <a:avLst/>
              </a:prstGeom>
              <a:noFill/>
            </p:spPr>
            <p:txBody>
              <a:bodyPr wrap="none" rtlCol="0">
                <a:spAutoFit/>
              </a:bodyPr>
              <a:lstStyle/>
              <a:p>
                <a:r>
                  <a:rPr lang="en-US" dirty="0">
                    <a:solidFill>
                      <a:schemeClr val="bg1"/>
                    </a:solidFill>
                  </a:rPr>
                  <a:t>R</a:t>
                </a:r>
              </a:p>
            </p:txBody>
          </p:sp>
        </p:grpSp>
        <p:cxnSp>
          <p:nvCxnSpPr>
            <p:cNvPr id="17" name="Straight Connector 16">
              <a:extLst>
                <a:ext uri="{FF2B5EF4-FFF2-40B4-BE49-F238E27FC236}">
                  <a16:creationId xmlns:a16="http://schemas.microsoft.com/office/drawing/2014/main" id="{9D9732DB-E9B6-A1E1-21B6-39404C3B8EDC}"/>
                </a:ext>
              </a:extLst>
            </p:cNvPr>
            <p:cNvCxnSpPr>
              <a:stCxn id="20" idx="2"/>
            </p:cNvCxnSpPr>
            <p:nvPr/>
          </p:nvCxnSpPr>
          <p:spPr>
            <a:xfrm>
              <a:off x="7048500" y="4944740"/>
              <a:ext cx="0" cy="236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4D6EF2-9E6D-3165-FEE8-12032D09F4A3}"/>
                </a:ext>
              </a:extLst>
            </p:cNvPr>
            <p:cNvCxnSpPr>
              <a:cxnSpLocks/>
            </p:cNvCxnSpPr>
            <p:nvPr/>
          </p:nvCxnSpPr>
          <p:spPr>
            <a:xfrm>
              <a:off x="7238992" y="4944740"/>
              <a:ext cx="174776" cy="20286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3B8894A-A7F6-B86E-0016-27598695508B}"/>
                </a:ext>
              </a:extLst>
            </p:cNvPr>
            <p:cNvCxnSpPr>
              <a:cxnSpLocks/>
            </p:cNvCxnSpPr>
            <p:nvPr/>
          </p:nvCxnSpPr>
          <p:spPr>
            <a:xfrm flipH="1">
              <a:off x="6702337" y="4930102"/>
              <a:ext cx="145711" cy="217502"/>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2" name="Group 21">
            <a:extLst>
              <a:ext uri="{FF2B5EF4-FFF2-40B4-BE49-F238E27FC236}">
                <a16:creationId xmlns:a16="http://schemas.microsoft.com/office/drawing/2014/main" id="{AE6DDC56-9EBA-5AAD-727F-DC2C8BB8445B}"/>
              </a:ext>
            </a:extLst>
          </p:cNvPr>
          <p:cNvGrpSpPr/>
          <p:nvPr/>
        </p:nvGrpSpPr>
        <p:grpSpPr>
          <a:xfrm>
            <a:off x="10163016" y="2995986"/>
            <a:ext cx="798928" cy="603969"/>
            <a:chOff x="6671510" y="4578980"/>
            <a:chExt cx="798928" cy="603969"/>
          </a:xfrm>
        </p:grpSpPr>
        <p:grpSp>
          <p:nvGrpSpPr>
            <p:cNvPr id="23" name="Group 22">
              <a:extLst>
                <a:ext uri="{FF2B5EF4-FFF2-40B4-BE49-F238E27FC236}">
                  <a16:creationId xmlns:a16="http://schemas.microsoft.com/office/drawing/2014/main" id="{569C42FF-165D-07B0-DAE3-E907E7BC1C6A}"/>
                </a:ext>
              </a:extLst>
            </p:cNvPr>
            <p:cNvGrpSpPr/>
            <p:nvPr/>
          </p:nvGrpSpPr>
          <p:grpSpPr>
            <a:xfrm>
              <a:off x="6858000" y="4578980"/>
              <a:ext cx="381000" cy="374020"/>
              <a:chOff x="6934200" y="4434840"/>
              <a:chExt cx="381000" cy="374020"/>
            </a:xfrm>
          </p:grpSpPr>
          <p:sp>
            <p:nvSpPr>
              <p:cNvPr id="27" name="Rectangle 26">
                <a:extLst>
                  <a:ext uri="{FF2B5EF4-FFF2-40B4-BE49-F238E27FC236}">
                    <a16:creationId xmlns:a16="http://schemas.microsoft.com/office/drawing/2014/main" id="{322CA538-0A87-62A1-0C83-4B5D72ACC3C4}"/>
                  </a:ext>
                </a:extLst>
              </p:cNvPr>
              <p:cNvSpPr/>
              <p:nvPr/>
            </p:nvSpPr>
            <p:spPr>
              <a:xfrm>
                <a:off x="6934200" y="4434840"/>
                <a:ext cx="381000" cy="365760"/>
              </a:xfrm>
              <a:prstGeom prst="rect">
                <a:avLst/>
              </a:prstGeom>
              <a:solidFill>
                <a:schemeClr val="accent6">
                  <a:lumMod val="50000"/>
                </a:schemeClr>
              </a:solidFill>
              <a:ln w="190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A7FED368-1670-6961-68A5-DB78580F37C7}"/>
                  </a:ext>
                </a:extLst>
              </p:cNvPr>
              <p:cNvSpPr txBox="1"/>
              <p:nvPr/>
            </p:nvSpPr>
            <p:spPr>
              <a:xfrm>
                <a:off x="6962336" y="4439528"/>
                <a:ext cx="333746" cy="369332"/>
              </a:xfrm>
              <a:prstGeom prst="rect">
                <a:avLst/>
              </a:prstGeom>
              <a:solidFill>
                <a:schemeClr val="tx2">
                  <a:lumMod val="75000"/>
                </a:schemeClr>
              </a:solidFill>
              <a:ln>
                <a:noFill/>
              </a:ln>
            </p:spPr>
            <p:txBody>
              <a:bodyPr wrap="none" rtlCol="0">
                <a:spAutoFit/>
              </a:bodyPr>
              <a:lstStyle/>
              <a:p>
                <a:r>
                  <a:rPr lang="en-US" dirty="0">
                    <a:solidFill>
                      <a:schemeClr val="bg1"/>
                    </a:solidFill>
                  </a:rPr>
                  <a:t>R</a:t>
                </a:r>
              </a:p>
            </p:txBody>
          </p:sp>
        </p:grpSp>
        <p:cxnSp>
          <p:nvCxnSpPr>
            <p:cNvPr id="24" name="Straight Connector 23">
              <a:extLst>
                <a:ext uri="{FF2B5EF4-FFF2-40B4-BE49-F238E27FC236}">
                  <a16:creationId xmlns:a16="http://schemas.microsoft.com/office/drawing/2014/main" id="{3832996F-B521-77E8-D8F4-C9114155BCB7}"/>
                </a:ext>
              </a:extLst>
            </p:cNvPr>
            <p:cNvCxnSpPr>
              <a:stCxn id="27" idx="2"/>
            </p:cNvCxnSpPr>
            <p:nvPr/>
          </p:nvCxnSpPr>
          <p:spPr>
            <a:xfrm>
              <a:off x="7048500" y="4944740"/>
              <a:ext cx="0" cy="236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33137FE2-9656-FDC8-132E-84DDF099A0BA}"/>
                </a:ext>
              </a:extLst>
            </p:cNvPr>
            <p:cNvCxnSpPr>
              <a:cxnSpLocks/>
            </p:cNvCxnSpPr>
            <p:nvPr/>
          </p:nvCxnSpPr>
          <p:spPr>
            <a:xfrm>
              <a:off x="7229725" y="4943474"/>
              <a:ext cx="240713" cy="22067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86721BAA-776C-FADE-C42C-0F1783311F01}"/>
                </a:ext>
              </a:extLst>
            </p:cNvPr>
            <p:cNvCxnSpPr>
              <a:cxnSpLocks/>
            </p:cNvCxnSpPr>
            <p:nvPr/>
          </p:nvCxnSpPr>
          <p:spPr>
            <a:xfrm flipH="1">
              <a:off x="6671510" y="4948200"/>
              <a:ext cx="186031" cy="23474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29" name="Group 28">
            <a:extLst>
              <a:ext uri="{FF2B5EF4-FFF2-40B4-BE49-F238E27FC236}">
                <a16:creationId xmlns:a16="http://schemas.microsoft.com/office/drawing/2014/main" id="{289F6A62-36FA-70A3-E534-B4AA44C72F9F}"/>
              </a:ext>
            </a:extLst>
          </p:cNvPr>
          <p:cNvGrpSpPr/>
          <p:nvPr/>
        </p:nvGrpSpPr>
        <p:grpSpPr>
          <a:xfrm>
            <a:off x="7134596" y="3058602"/>
            <a:ext cx="732833" cy="602620"/>
            <a:chOff x="6675992" y="4578980"/>
            <a:chExt cx="732833" cy="602620"/>
          </a:xfrm>
        </p:grpSpPr>
        <p:grpSp>
          <p:nvGrpSpPr>
            <p:cNvPr id="30" name="Group 29">
              <a:extLst>
                <a:ext uri="{FF2B5EF4-FFF2-40B4-BE49-F238E27FC236}">
                  <a16:creationId xmlns:a16="http://schemas.microsoft.com/office/drawing/2014/main" id="{1333250D-87DA-5667-19A9-48FA28B6E817}"/>
                </a:ext>
              </a:extLst>
            </p:cNvPr>
            <p:cNvGrpSpPr/>
            <p:nvPr/>
          </p:nvGrpSpPr>
          <p:grpSpPr>
            <a:xfrm>
              <a:off x="6858000" y="4578980"/>
              <a:ext cx="381000" cy="374020"/>
              <a:chOff x="6934200" y="4434840"/>
              <a:chExt cx="381000" cy="374020"/>
            </a:xfrm>
          </p:grpSpPr>
          <p:sp>
            <p:nvSpPr>
              <p:cNvPr id="34" name="Rectangle 33">
                <a:extLst>
                  <a:ext uri="{FF2B5EF4-FFF2-40B4-BE49-F238E27FC236}">
                    <a16:creationId xmlns:a16="http://schemas.microsoft.com/office/drawing/2014/main" id="{FD4C9BCF-69BD-C907-AF0D-753BEA1CE59F}"/>
                  </a:ext>
                </a:extLst>
              </p:cNvPr>
              <p:cNvSpPr/>
              <p:nvPr/>
            </p:nvSpPr>
            <p:spPr>
              <a:xfrm>
                <a:off x="6934200" y="4434840"/>
                <a:ext cx="381000" cy="365760"/>
              </a:xfrm>
              <a:prstGeom prst="rect">
                <a:avLst/>
              </a:prstGeom>
              <a:solidFill>
                <a:schemeClr val="accent6">
                  <a:lumMod val="50000"/>
                </a:schemeClr>
              </a:solidFill>
              <a:ln w="190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4F483443-6864-9EA5-0EE8-F60DCE7782F8}"/>
                  </a:ext>
                </a:extLst>
              </p:cNvPr>
              <p:cNvSpPr txBox="1"/>
              <p:nvPr/>
            </p:nvSpPr>
            <p:spPr>
              <a:xfrm>
                <a:off x="6962336" y="4439528"/>
                <a:ext cx="333746" cy="369332"/>
              </a:xfrm>
              <a:prstGeom prst="rect">
                <a:avLst/>
              </a:prstGeom>
              <a:solidFill>
                <a:schemeClr val="tx2">
                  <a:lumMod val="75000"/>
                </a:schemeClr>
              </a:solidFill>
              <a:ln>
                <a:noFill/>
              </a:ln>
            </p:spPr>
            <p:txBody>
              <a:bodyPr wrap="none" rtlCol="0">
                <a:spAutoFit/>
              </a:bodyPr>
              <a:lstStyle/>
              <a:p>
                <a:r>
                  <a:rPr lang="en-US" dirty="0">
                    <a:solidFill>
                      <a:schemeClr val="bg1"/>
                    </a:solidFill>
                  </a:rPr>
                  <a:t>R</a:t>
                </a:r>
              </a:p>
            </p:txBody>
          </p:sp>
        </p:grpSp>
        <p:cxnSp>
          <p:nvCxnSpPr>
            <p:cNvPr id="31" name="Straight Connector 30">
              <a:extLst>
                <a:ext uri="{FF2B5EF4-FFF2-40B4-BE49-F238E27FC236}">
                  <a16:creationId xmlns:a16="http://schemas.microsoft.com/office/drawing/2014/main" id="{1E547B93-436B-27A8-6313-B28906661826}"/>
                </a:ext>
              </a:extLst>
            </p:cNvPr>
            <p:cNvCxnSpPr>
              <a:stCxn id="34" idx="2"/>
            </p:cNvCxnSpPr>
            <p:nvPr/>
          </p:nvCxnSpPr>
          <p:spPr>
            <a:xfrm>
              <a:off x="7048500" y="4944740"/>
              <a:ext cx="0" cy="236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A74C07D-01F1-C89E-B8FC-4DD3BFBFCB9B}"/>
                </a:ext>
              </a:extLst>
            </p:cNvPr>
            <p:cNvCxnSpPr>
              <a:cxnSpLocks/>
            </p:cNvCxnSpPr>
            <p:nvPr/>
          </p:nvCxnSpPr>
          <p:spPr>
            <a:xfrm>
              <a:off x="7239000" y="4953000"/>
              <a:ext cx="169825" cy="21034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569EDE51-77FC-EBBD-D75B-B5B3413F6589}"/>
                </a:ext>
              </a:extLst>
            </p:cNvPr>
            <p:cNvCxnSpPr>
              <a:cxnSpLocks/>
            </p:cNvCxnSpPr>
            <p:nvPr/>
          </p:nvCxnSpPr>
          <p:spPr>
            <a:xfrm flipH="1">
              <a:off x="6675992" y="4929245"/>
              <a:ext cx="182009" cy="23410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36" name="TextBox 35">
            <a:extLst>
              <a:ext uri="{FF2B5EF4-FFF2-40B4-BE49-F238E27FC236}">
                <a16:creationId xmlns:a16="http://schemas.microsoft.com/office/drawing/2014/main" id="{62167327-3367-E685-20EB-D1751420E1EE}"/>
              </a:ext>
            </a:extLst>
          </p:cNvPr>
          <p:cNvSpPr txBox="1"/>
          <p:nvPr/>
        </p:nvSpPr>
        <p:spPr>
          <a:xfrm>
            <a:off x="7012726" y="2610944"/>
            <a:ext cx="942310" cy="461665"/>
          </a:xfrm>
          <a:prstGeom prst="rect">
            <a:avLst/>
          </a:prstGeom>
          <a:noFill/>
        </p:spPr>
        <p:txBody>
          <a:bodyPr wrap="none" rtlCol="0">
            <a:spAutoFit/>
          </a:bodyPr>
          <a:lstStyle/>
          <a:p>
            <a:pPr algn="ctr"/>
            <a:r>
              <a:rPr lang="en-US" sz="1200" dirty="0">
                <a:latin typeface="+mj-lt"/>
              </a:rPr>
              <a:t>Congregate</a:t>
            </a:r>
          </a:p>
          <a:p>
            <a:pPr algn="ctr"/>
            <a:r>
              <a:rPr lang="en-US" sz="1200" dirty="0">
                <a:latin typeface="+mj-lt"/>
              </a:rPr>
              <a:t>Shelters</a:t>
            </a:r>
          </a:p>
        </p:txBody>
      </p:sp>
      <p:sp>
        <p:nvSpPr>
          <p:cNvPr id="37" name="TextBox 36">
            <a:extLst>
              <a:ext uri="{FF2B5EF4-FFF2-40B4-BE49-F238E27FC236}">
                <a16:creationId xmlns:a16="http://schemas.microsoft.com/office/drawing/2014/main" id="{0D54C50C-8DDB-33A2-1D32-6C392869732F}"/>
              </a:ext>
            </a:extLst>
          </p:cNvPr>
          <p:cNvSpPr txBox="1"/>
          <p:nvPr/>
        </p:nvSpPr>
        <p:spPr>
          <a:xfrm>
            <a:off x="10122404" y="2544472"/>
            <a:ext cx="911403" cy="461665"/>
          </a:xfrm>
          <a:prstGeom prst="rect">
            <a:avLst/>
          </a:prstGeom>
          <a:noFill/>
        </p:spPr>
        <p:txBody>
          <a:bodyPr wrap="none" rtlCol="0">
            <a:spAutoFit/>
          </a:bodyPr>
          <a:lstStyle/>
          <a:p>
            <a:pPr algn="ctr"/>
            <a:r>
              <a:rPr lang="en-US" sz="1200" dirty="0">
                <a:latin typeface="+mj-lt"/>
              </a:rPr>
              <a:t>Co-Located</a:t>
            </a:r>
          </a:p>
          <a:p>
            <a:pPr algn="ctr"/>
            <a:r>
              <a:rPr lang="en-US" sz="1200" dirty="0">
                <a:latin typeface="+mj-lt"/>
              </a:rPr>
              <a:t>Shelters</a:t>
            </a:r>
          </a:p>
        </p:txBody>
      </p:sp>
      <p:sp>
        <p:nvSpPr>
          <p:cNvPr id="38" name="TextBox 37">
            <a:extLst>
              <a:ext uri="{FF2B5EF4-FFF2-40B4-BE49-F238E27FC236}">
                <a16:creationId xmlns:a16="http://schemas.microsoft.com/office/drawing/2014/main" id="{9533ADAB-74C6-1F7F-BCC0-5F7CF02D1050}"/>
              </a:ext>
            </a:extLst>
          </p:cNvPr>
          <p:cNvSpPr txBox="1"/>
          <p:nvPr/>
        </p:nvSpPr>
        <p:spPr>
          <a:xfrm>
            <a:off x="9930571" y="4226569"/>
            <a:ext cx="857695" cy="461665"/>
          </a:xfrm>
          <a:prstGeom prst="rect">
            <a:avLst/>
          </a:prstGeom>
          <a:noFill/>
        </p:spPr>
        <p:txBody>
          <a:bodyPr wrap="square" rtlCol="0">
            <a:spAutoFit/>
          </a:bodyPr>
          <a:lstStyle/>
          <a:p>
            <a:pPr algn="ctr"/>
            <a:r>
              <a:rPr lang="en-US" sz="1200" dirty="0">
                <a:latin typeface="+mj-lt"/>
              </a:rPr>
              <a:t>Pets Only </a:t>
            </a:r>
          </a:p>
          <a:p>
            <a:pPr algn="ctr"/>
            <a:r>
              <a:rPr lang="en-US" sz="1200" dirty="0">
                <a:latin typeface="+mj-lt"/>
              </a:rPr>
              <a:t>Shelters</a:t>
            </a:r>
          </a:p>
        </p:txBody>
      </p:sp>
      <p:sp>
        <p:nvSpPr>
          <p:cNvPr id="39" name="TextBox 38">
            <a:extLst>
              <a:ext uri="{FF2B5EF4-FFF2-40B4-BE49-F238E27FC236}">
                <a16:creationId xmlns:a16="http://schemas.microsoft.com/office/drawing/2014/main" id="{9BE0DA7A-26FA-68B2-D2F0-BCFFC946FF3F}"/>
              </a:ext>
            </a:extLst>
          </p:cNvPr>
          <p:cNvSpPr txBox="1"/>
          <p:nvPr/>
        </p:nvSpPr>
        <p:spPr>
          <a:xfrm>
            <a:off x="7582891" y="4238079"/>
            <a:ext cx="739305" cy="461665"/>
          </a:xfrm>
          <a:prstGeom prst="rect">
            <a:avLst/>
          </a:prstGeom>
          <a:noFill/>
        </p:spPr>
        <p:txBody>
          <a:bodyPr wrap="none" rtlCol="0">
            <a:spAutoFit/>
          </a:bodyPr>
          <a:lstStyle/>
          <a:p>
            <a:pPr algn="ctr"/>
            <a:r>
              <a:rPr lang="en-US" sz="1200" dirty="0">
                <a:latin typeface="+mj-lt"/>
              </a:rPr>
              <a:t>Medical </a:t>
            </a:r>
          </a:p>
          <a:p>
            <a:pPr algn="ctr"/>
            <a:r>
              <a:rPr lang="en-US" sz="1200" dirty="0">
                <a:latin typeface="+mj-lt"/>
              </a:rPr>
              <a:t>Shelters</a:t>
            </a:r>
          </a:p>
        </p:txBody>
      </p:sp>
      <p:sp>
        <p:nvSpPr>
          <p:cNvPr id="40" name="Rectangle 39">
            <a:extLst>
              <a:ext uri="{FF2B5EF4-FFF2-40B4-BE49-F238E27FC236}">
                <a16:creationId xmlns:a16="http://schemas.microsoft.com/office/drawing/2014/main" id="{4330C13E-CB17-1782-FA78-A62728F48AEF}"/>
              </a:ext>
            </a:extLst>
          </p:cNvPr>
          <p:cNvSpPr/>
          <p:nvPr/>
        </p:nvSpPr>
        <p:spPr>
          <a:xfrm>
            <a:off x="3264416" y="1568077"/>
            <a:ext cx="2900686" cy="633300"/>
          </a:xfrm>
          <a:prstGeom prst="rect">
            <a:avLst/>
          </a:prstGeom>
          <a:solidFill>
            <a:srgbClr val="5A5B5D"/>
          </a:solidFill>
          <a:ln w="19050">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n>
                <a:solidFill>
                  <a:schemeClr val="tx2">
                    <a:lumMod val="50000"/>
                  </a:schemeClr>
                </a:solidFill>
              </a:ln>
            </a:endParaRPr>
          </a:p>
        </p:txBody>
      </p:sp>
      <p:sp>
        <p:nvSpPr>
          <p:cNvPr id="41" name="Rectangle 40">
            <a:extLst>
              <a:ext uri="{FF2B5EF4-FFF2-40B4-BE49-F238E27FC236}">
                <a16:creationId xmlns:a16="http://schemas.microsoft.com/office/drawing/2014/main" id="{08A7941E-BFC2-2B9A-AF4F-701297C258AD}"/>
              </a:ext>
            </a:extLst>
          </p:cNvPr>
          <p:cNvSpPr/>
          <p:nvPr/>
        </p:nvSpPr>
        <p:spPr>
          <a:xfrm>
            <a:off x="5582413" y="1984073"/>
            <a:ext cx="952505" cy="335159"/>
          </a:xfrm>
          <a:prstGeom prst="rect">
            <a:avLst/>
          </a:prstGeom>
          <a:solidFill>
            <a:srgbClr val="FF000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7F6EAB57-8767-C5CF-B1FD-B0D66311FB5C}"/>
              </a:ext>
            </a:extLst>
          </p:cNvPr>
          <p:cNvSpPr txBox="1"/>
          <p:nvPr/>
        </p:nvSpPr>
        <p:spPr>
          <a:xfrm>
            <a:off x="5577850" y="1968684"/>
            <a:ext cx="952505" cy="338554"/>
          </a:xfrm>
          <a:prstGeom prst="rect">
            <a:avLst/>
          </a:prstGeom>
          <a:noFill/>
        </p:spPr>
        <p:txBody>
          <a:bodyPr wrap="square" rtlCol="0">
            <a:spAutoFit/>
          </a:bodyPr>
          <a:lstStyle/>
          <a:p>
            <a:pPr algn="ctr"/>
            <a:r>
              <a:rPr lang="en-US" sz="1600" dirty="0">
                <a:solidFill>
                  <a:schemeClr val="bg1"/>
                </a:solidFill>
                <a:latin typeface="+mj-lt"/>
              </a:rPr>
              <a:t>Medical</a:t>
            </a:r>
          </a:p>
        </p:txBody>
      </p:sp>
      <p:sp>
        <p:nvSpPr>
          <p:cNvPr id="43" name="Rectangle 42">
            <a:extLst>
              <a:ext uri="{FF2B5EF4-FFF2-40B4-BE49-F238E27FC236}">
                <a16:creationId xmlns:a16="http://schemas.microsoft.com/office/drawing/2014/main" id="{4EC87B7B-102B-A689-6C4E-DFFB87FEDFE7}"/>
              </a:ext>
            </a:extLst>
          </p:cNvPr>
          <p:cNvSpPr/>
          <p:nvPr/>
        </p:nvSpPr>
        <p:spPr>
          <a:xfrm>
            <a:off x="1676794" y="2862525"/>
            <a:ext cx="2246534" cy="2474081"/>
          </a:xfrm>
          <a:prstGeom prst="rect">
            <a:avLst/>
          </a:prstGeom>
          <a:solidFill>
            <a:schemeClr val="accent4">
              <a:lumMod val="20000"/>
              <a:lumOff val="80000"/>
            </a:schemeClr>
          </a:solidFill>
          <a:ln w="19050">
            <a:solidFill>
              <a:schemeClr val="accent4">
                <a:lumMod val="60000"/>
                <a:lumOff val="40000"/>
              </a:schemeClr>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TextBox 43">
            <a:extLst>
              <a:ext uri="{FF2B5EF4-FFF2-40B4-BE49-F238E27FC236}">
                <a16:creationId xmlns:a16="http://schemas.microsoft.com/office/drawing/2014/main" id="{78EB6F83-7D46-758F-3F09-A70AB72DB0DC}"/>
              </a:ext>
            </a:extLst>
          </p:cNvPr>
          <p:cNvSpPr txBox="1"/>
          <p:nvPr/>
        </p:nvSpPr>
        <p:spPr>
          <a:xfrm>
            <a:off x="1977759" y="2967595"/>
            <a:ext cx="1619097" cy="338554"/>
          </a:xfrm>
          <a:prstGeom prst="rect">
            <a:avLst/>
          </a:prstGeom>
          <a:solidFill>
            <a:schemeClr val="accent4">
              <a:lumMod val="20000"/>
              <a:lumOff val="80000"/>
            </a:schemeClr>
          </a:solidFill>
          <a:ln w="19050">
            <a:noFill/>
          </a:ln>
        </p:spPr>
        <p:txBody>
          <a:bodyPr wrap="square" rtlCol="0" anchor="ctr">
            <a:spAutoFit/>
          </a:bodyPr>
          <a:lstStyle/>
          <a:p>
            <a:pPr algn="ctr"/>
            <a:r>
              <a:rPr lang="en-US" sz="1600" u="sng" dirty="0">
                <a:latin typeface="+mj-lt"/>
              </a:rPr>
              <a:t>Departure Area</a:t>
            </a:r>
          </a:p>
        </p:txBody>
      </p:sp>
      <p:sp>
        <p:nvSpPr>
          <p:cNvPr id="45" name="TextBox 44">
            <a:extLst>
              <a:ext uri="{FF2B5EF4-FFF2-40B4-BE49-F238E27FC236}">
                <a16:creationId xmlns:a16="http://schemas.microsoft.com/office/drawing/2014/main" id="{7D5CE70D-B260-417F-26BA-D831E2CBE9E8}"/>
              </a:ext>
            </a:extLst>
          </p:cNvPr>
          <p:cNvSpPr txBox="1"/>
          <p:nvPr/>
        </p:nvSpPr>
        <p:spPr>
          <a:xfrm>
            <a:off x="1838590" y="3378476"/>
            <a:ext cx="1923899" cy="1754326"/>
          </a:xfrm>
          <a:prstGeom prst="rect">
            <a:avLst/>
          </a:prstGeom>
          <a:solidFill>
            <a:schemeClr val="bg1"/>
          </a:solidFill>
          <a:ln w="28575">
            <a:noFill/>
            <a:prstDash val="solid"/>
          </a:ln>
        </p:spPr>
        <p:txBody>
          <a:bodyPr wrap="square" rtlCol="0">
            <a:spAutoFit/>
          </a:bodyPr>
          <a:lstStyle/>
          <a:p>
            <a:r>
              <a:rPr lang="en-US" sz="1200" dirty="0">
                <a:latin typeface="+mj-lt"/>
              </a:rPr>
              <a:t>Congregate Shelters</a:t>
            </a:r>
          </a:p>
          <a:p>
            <a:endParaRPr lang="en-US" sz="1200" dirty="0">
              <a:latin typeface="+mj-lt"/>
            </a:endParaRPr>
          </a:p>
          <a:p>
            <a:r>
              <a:rPr lang="en-US" sz="1200" dirty="0">
                <a:latin typeface="+mj-lt"/>
              </a:rPr>
              <a:t>Non-Congregate Shelters</a:t>
            </a:r>
          </a:p>
          <a:p>
            <a:endParaRPr lang="en-US" sz="1200" dirty="0">
              <a:latin typeface="+mj-lt"/>
            </a:endParaRPr>
          </a:p>
          <a:p>
            <a:r>
              <a:rPr lang="en-US" sz="1200" dirty="0">
                <a:latin typeface="+mj-lt"/>
              </a:rPr>
              <a:t>Co-Located Shelters</a:t>
            </a:r>
          </a:p>
          <a:p>
            <a:endParaRPr lang="en-US" sz="1200" dirty="0">
              <a:latin typeface="+mj-lt"/>
            </a:endParaRPr>
          </a:p>
          <a:p>
            <a:r>
              <a:rPr lang="en-US" sz="1200" dirty="0">
                <a:latin typeface="+mj-lt"/>
              </a:rPr>
              <a:t>Pets Only Shelters</a:t>
            </a:r>
          </a:p>
          <a:p>
            <a:endParaRPr lang="en-US" sz="1200" dirty="0">
              <a:latin typeface="+mj-lt"/>
            </a:endParaRPr>
          </a:p>
          <a:p>
            <a:r>
              <a:rPr lang="en-US" sz="1200" dirty="0">
                <a:latin typeface="+mj-lt"/>
              </a:rPr>
              <a:t>Medical Shelters</a:t>
            </a:r>
          </a:p>
        </p:txBody>
      </p:sp>
      <p:grpSp>
        <p:nvGrpSpPr>
          <p:cNvPr id="46" name="Group 45">
            <a:extLst>
              <a:ext uri="{FF2B5EF4-FFF2-40B4-BE49-F238E27FC236}">
                <a16:creationId xmlns:a16="http://schemas.microsoft.com/office/drawing/2014/main" id="{F7780C8D-471F-5EEC-38B3-718AA601B50B}"/>
              </a:ext>
            </a:extLst>
          </p:cNvPr>
          <p:cNvGrpSpPr/>
          <p:nvPr/>
        </p:nvGrpSpPr>
        <p:grpSpPr>
          <a:xfrm>
            <a:off x="8427960" y="2231608"/>
            <a:ext cx="1221519" cy="483413"/>
            <a:chOff x="6705600" y="1600200"/>
            <a:chExt cx="1016211" cy="609600"/>
          </a:xfrm>
          <a:solidFill>
            <a:schemeClr val="tx2">
              <a:lumMod val="50000"/>
            </a:schemeClr>
          </a:solidFill>
        </p:grpSpPr>
        <p:sp>
          <p:nvSpPr>
            <p:cNvPr id="47" name="Rounded Rectangle 173">
              <a:extLst>
                <a:ext uri="{FF2B5EF4-FFF2-40B4-BE49-F238E27FC236}">
                  <a16:creationId xmlns:a16="http://schemas.microsoft.com/office/drawing/2014/main" id="{E96BFFF9-8903-EE79-C11A-02E46E2F256B}"/>
                </a:ext>
              </a:extLst>
            </p:cNvPr>
            <p:cNvSpPr/>
            <p:nvPr/>
          </p:nvSpPr>
          <p:spPr>
            <a:xfrm>
              <a:off x="6705600" y="1600200"/>
              <a:ext cx="1016211" cy="609600"/>
            </a:xfrm>
            <a:prstGeom prst="roundRect">
              <a:avLst/>
            </a:prstGeom>
            <a:grp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TextBox 47">
              <a:extLst>
                <a:ext uri="{FF2B5EF4-FFF2-40B4-BE49-F238E27FC236}">
                  <a16:creationId xmlns:a16="http://schemas.microsoft.com/office/drawing/2014/main" id="{472B535C-BC32-F20E-8B72-94420372EEAA}"/>
                </a:ext>
              </a:extLst>
            </p:cNvPr>
            <p:cNvSpPr txBox="1"/>
            <p:nvPr/>
          </p:nvSpPr>
          <p:spPr>
            <a:xfrm>
              <a:off x="6753168" y="1700983"/>
              <a:ext cx="930624" cy="388117"/>
            </a:xfrm>
            <a:prstGeom prst="rect">
              <a:avLst/>
            </a:prstGeom>
            <a:grpFill/>
            <a:ln>
              <a:noFill/>
            </a:ln>
          </p:spPr>
          <p:txBody>
            <a:bodyPr wrap="none" rtlCol="0">
              <a:spAutoFit/>
            </a:bodyPr>
            <a:lstStyle/>
            <a:p>
              <a:pPr algn="ctr"/>
              <a:r>
                <a:rPr lang="en-US" sz="1400" dirty="0">
                  <a:solidFill>
                    <a:schemeClr val="bg1"/>
                  </a:solidFill>
                  <a:latin typeface="+mj-lt"/>
                </a:rPr>
                <a:t>Registration</a:t>
              </a:r>
              <a:endParaRPr lang="en-US" sz="1200" dirty="0">
                <a:solidFill>
                  <a:schemeClr val="bg1"/>
                </a:solidFill>
                <a:latin typeface="+mj-lt"/>
              </a:endParaRPr>
            </a:p>
          </p:txBody>
        </p:sp>
      </p:grpSp>
      <p:sp>
        <p:nvSpPr>
          <p:cNvPr id="49" name="Right Arrow 185">
            <a:extLst>
              <a:ext uri="{FF2B5EF4-FFF2-40B4-BE49-F238E27FC236}">
                <a16:creationId xmlns:a16="http://schemas.microsoft.com/office/drawing/2014/main" id="{B0F4CFDC-A302-2C84-EA56-CF7665AAB8F2}"/>
              </a:ext>
            </a:extLst>
          </p:cNvPr>
          <p:cNvSpPr/>
          <p:nvPr/>
        </p:nvSpPr>
        <p:spPr>
          <a:xfrm>
            <a:off x="2527443" y="1724793"/>
            <a:ext cx="939430" cy="254069"/>
          </a:xfrm>
          <a:prstGeom prst="rightArrow">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Bent Arrow 186">
            <a:extLst>
              <a:ext uri="{FF2B5EF4-FFF2-40B4-BE49-F238E27FC236}">
                <a16:creationId xmlns:a16="http://schemas.microsoft.com/office/drawing/2014/main" id="{5BAB4879-18D9-A131-9E43-69262B34E1D8}"/>
              </a:ext>
            </a:extLst>
          </p:cNvPr>
          <p:cNvSpPr/>
          <p:nvPr/>
        </p:nvSpPr>
        <p:spPr>
          <a:xfrm rot="5400000">
            <a:off x="7263880" y="313594"/>
            <a:ext cx="576347" cy="3432071"/>
          </a:xfrm>
          <a:prstGeom prst="bentArrow">
            <a:avLst>
              <a:gd name="adj1" fmla="val 28306"/>
              <a:gd name="adj2" fmla="val 34379"/>
              <a:gd name="adj3" fmla="val 50000"/>
              <a:gd name="adj4" fmla="val 30723"/>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1" name="TextBox 50">
            <a:extLst>
              <a:ext uri="{FF2B5EF4-FFF2-40B4-BE49-F238E27FC236}">
                <a16:creationId xmlns:a16="http://schemas.microsoft.com/office/drawing/2014/main" id="{6669252C-15CD-7F13-DDB3-B0A83FF9213A}"/>
              </a:ext>
            </a:extLst>
          </p:cNvPr>
          <p:cNvSpPr txBox="1"/>
          <p:nvPr/>
        </p:nvSpPr>
        <p:spPr>
          <a:xfrm>
            <a:off x="3634666" y="1600428"/>
            <a:ext cx="1770578" cy="523220"/>
          </a:xfrm>
          <a:prstGeom prst="rect">
            <a:avLst/>
          </a:prstGeom>
          <a:noFill/>
        </p:spPr>
        <p:txBody>
          <a:bodyPr wrap="square" rtlCol="0">
            <a:spAutoFit/>
          </a:bodyPr>
          <a:lstStyle/>
          <a:p>
            <a:r>
              <a:rPr lang="en-US" sz="1400" dirty="0">
                <a:solidFill>
                  <a:schemeClr val="bg1"/>
                </a:solidFill>
                <a:latin typeface="+mj-lt"/>
              </a:rPr>
              <a:t>Arrivals From Evacuation Points</a:t>
            </a:r>
          </a:p>
        </p:txBody>
      </p:sp>
      <p:sp>
        <p:nvSpPr>
          <p:cNvPr id="52" name="TextBox 51">
            <a:extLst>
              <a:ext uri="{FF2B5EF4-FFF2-40B4-BE49-F238E27FC236}">
                <a16:creationId xmlns:a16="http://schemas.microsoft.com/office/drawing/2014/main" id="{CDC1DA77-1F12-9165-9394-1DF50B3377D0}"/>
              </a:ext>
            </a:extLst>
          </p:cNvPr>
          <p:cNvSpPr txBox="1"/>
          <p:nvPr/>
        </p:nvSpPr>
        <p:spPr>
          <a:xfrm>
            <a:off x="8464306" y="3024673"/>
            <a:ext cx="1282146" cy="461665"/>
          </a:xfrm>
          <a:prstGeom prst="rect">
            <a:avLst/>
          </a:prstGeom>
          <a:noFill/>
        </p:spPr>
        <p:txBody>
          <a:bodyPr wrap="none" rtlCol="0">
            <a:spAutoFit/>
          </a:bodyPr>
          <a:lstStyle/>
          <a:p>
            <a:pPr algn="ctr"/>
            <a:r>
              <a:rPr lang="en-US" sz="1200" dirty="0">
                <a:latin typeface="+mj-lt"/>
              </a:rPr>
              <a:t>Non-Congregate </a:t>
            </a:r>
          </a:p>
          <a:p>
            <a:pPr algn="ctr"/>
            <a:r>
              <a:rPr lang="en-US" sz="1200" dirty="0">
                <a:latin typeface="+mj-lt"/>
              </a:rPr>
              <a:t>Shelters</a:t>
            </a:r>
          </a:p>
        </p:txBody>
      </p:sp>
      <p:grpSp>
        <p:nvGrpSpPr>
          <p:cNvPr id="53" name="Group 52">
            <a:extLst>
              <a:ext uri="{FF2B5EF4-FFF2-40B4-BE49-F238E27FC236}">
                <a16:creationId xmlns:a16="http://schemas.microsoft.com/office/drawing/2014/main" id="{9142ED49-2DD1-2E38-4B85-00C347D73530}"/>
              </a:ext>
            </a:extLst>
          </p:cNvPr>
          <p:cNvGrpSpPr/>
          <p:nvPr/>
        </p:nvGrpSpPr>
        <p:grpSpPr>
          <a:xfrm>
            <a:off x="8737249" y="3495547"/>
            <a:ext cx="687609" cy="602620"/>
            <a:chOff x="6689038" y="4578980"/>
            <a:chExt cx="687609" cy="602620"/>
          </a:xfrm>
        </p:grpSpPr>
        <p:grpSp>
          <p:nvGrpSpPr>
            <p:cNvPr id="54" name="Group 53">
              <a:extLst>
                <a:ext uri="{FF2B5EF4-FFF2-40B4-BE49-F238E27FC236}">
                  <a16:creationId xmlns:a16="http://schemas.microsoft.com/office/drawing/2014/main" id="{DC9957FA-6762-4B22-BB46-62240247FA60}"/>
                </a:ext>
              </a:extLst>
            </p:cNvPr>
            <p:cNvGrpSpPr/>
            <p:nvPr/>
          </p:nvGrpSpPr>
          <p:grpSpPr>
            <a:xfrm>
              <a:off x="6858000" y="4578980"/>
              <a:ext cx="381000" cy="374020"/>
              <a:chOff x="6934200" y="4434840"/>
              <a:chExt cx="381000" cy="374020"/>
            </a:xfrm>
          </p:grpSpPr>
          <p:sp>
            <p:nvSpPr>
              <p:cNvPr id="58" name="Rectangle 57">
                <a:extLst>
                  <a:ext uri="{FF2B5EF4-FFF2-40B4-BE49-F238E27FC236}">
                    <a16:creationId xmlns:a16="http://schemas.microsoft.com/office/drawing/2014/main" id="{8DAB1BDE-3296-A49C-2DBA-578982B5B58C}"/>
                  </a:ext>
                </a:extLst>
              </p:cNvPr>
              <p:cNvSpPr/>
              <p:nvPr/>
            </p:nvSpPr>
            <p:spPr>
              <a:xfrm>
                <a:off x="6934200" y="4434840"/>
                <a:ext cx="381000" cy="365760"/>
              </a:xfrm>
              <a:prstGeom prst="rect">
                <a:avLst/>
              </a:prstGeom>
              <a:solidFill>
                <a:schemeClr val="tx2">
                  <a:lumMod val="75000"/>
                </a:schemeClr>
              </a:solidFill>
              <a:ln w="19050">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TextBox 58">
                <a:extLst>
                  <a:ext uri="{FF2B5EF4-FFF2-40B4-BE49-F238E27FC236}">
                    <a16:creationId xmlns:a16="http://schemas.microsoft.com/office/drawing/2014/main" id="{00475FE3-4EC3-581B-FDEE-9D156CCDC3E7}"/>
                  </a:ext>
                </a:extLst>
              </p:cNvPr>
              <p:cNvSpPr txBox="1"/>
              <p:nvPr/>
            </p:nvSpPr>
            <p:spPr>
              <a:xfrm>
                <a:off x="6962336" y="4439528"/>
                <a:ext cx="333746" cy="369332"/>
              </a:xfrm>
              <a:prstGeom prst="rect">
                <a:avLst/>
              </a:prstGeom>
              <a:noFill/>
            </p:spPr>
            <p:txBody>
              <a:bodyPr wrap="none" rtlCol="0">
                <a:spAutoFit/>
              </a:bodyPr>
              <a:lstStyle/>
              <a:p>
                <a:r>
                  <a:rPr lang="en-US" dirty="0">
                    <a:solidFill>
                      <a:schemeClr val="bg1"/>
                    </a:solidFill>
                  </a:rPr>
                  <a:t>R</a:t>
                </a:r>
              </a:p>
            </p:txBody>
          </p:sp>
        </p:grpSp>
        <p:cxnSp>
          <p:nvCxnSpPr>
            <p:cNvPr id="55" name="Straight Connector 54">
              <a:extLst>
                <a:ext uri="{FF2B5EF4-FFF2-40B4-BE49-F238E27FC236}">
                  <a16:creationId xmlns:a16="http://schemas.microsoft.com/office/drawing/2014/main" id="{19786C5D-7D1F-F803-9C5C-9542908BA8FC}"/>
                </a:ext>
              </a:extLst>
            </p:cNvPr>
            <p:cNvCxnSpPr>
              <a:stCxn id="58" idx="2"/>
            </p:cNvCxnSpPr>
            <p:nvPr/>
          </p:nvCxnSpPr>
          <p:spPr>
            <a:xfrm>
              <a:off x="7048500" y="4944740"/>
              <a:ext cx="0" cy="23686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1B539190-BC3D-E697-03C5-F3EA4BE54BAE}"/>
                </a:ext>
              </a:extLst>
            </p:cNvPr>
            <p:cNvCxnSpPr>
              <a:cxnSpLocks/>
            </p:cNvCxnSpPr>
            <p:nvPr/>
          </p:nvCxnSpPr>
          <p:spPr>
            <a:xfrm>
              <a:off x="7228876" y="4942987"/>
              <a:ext cx="147771" cy="2097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737B4948-8976-8E7E-DD11-4267EE78BB7E}"/>
                </a:ext>
              </a:extLst>
            </p:cNvPr>
            <p:cNvCxnSpPr>
              <a:cxnSpLocks/>
            </p:cNvCxnSpPr>
            <p:nvPr/>
          </p:nvCxnSpPr>
          <p:spPr>
            <a:xfrm flipH="1">
              <a:off x="6689038" y="4926372"/>
              <a:ext cx="161899" cy="255228"/>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60" name="Straight Connector 59">
            <a:extLst>
              <a:ext uri="{FF2B5EF4-FFF2-40B4-BE49-F238E27FC236}">
                <a16:creationId xmlns:a16="http://schemas.microsoft.com/office/drawing/2014/main" id="{BF0B0EFA-4E41-268C-9652-9C6A8541F925}"/>
              </a:ext>
            </a:extLst>
          </p:cNvPr>
          <p:cNvCxnSpPr>
            <a:cxnSpLocks/>
          </p:cNvCxnSpPr>
          <p:nvPr/>
        </p:nvCxnSpPr>
        <p:spPr>
          <a:xfrm>
            <a:off x="1889932" y="3667483"/>
            <a:ext cx="18631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39DDCAAA-1A70-BDBB-5280-16F157C1C402}"/>
              </a:ext>
            </a:extLst>
          </p:cNvPr>
          <p:cNvCxnSpPr>
            <a:cxnSpLocks/>
          </p:cNvCxnSpPr>
          <p:nvPr/>
        </p:nvCxnSpPr>
        <p:spPr>
          <a:xfrm>
            <a:off x="1889931" y="4035246"/>
            <a:ext cx="18631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2" name="Straight Connector 61">
            <a:extLst>
              <a:ext uri="{FF2B5EF4-FFF2-40B4-BE49-F238E27FC236}">
                <a16:creationId xmlns:a16="http://schemas.microsoft.com/office/drawing/2014/main" id="{810D9CDA-46E5-42BD-C0E7-AA58DD93B676}"/>
              </a:ext>
            </a:extLst>
          </p:cNvPr>
          <p:cNvCxnSpPr>
            <a:cxnSpLocks/>
          </p:cNvCxnSpPr>
          <p:nvPr/>
        </p:nvCxnSpPr>
        <p:spPr>
          <a:xfrm>
            <a:off x="1889929" y="4771467"/>
            <a:ext cx="18631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B32D5B37-1BEC-F120-BD9F-BB07052896ED}"/>
              </a:ext>
            </a:extLst>
          </p:cNvPr>
          <p:cNvCxnSpPr>
            <a:cxnSpLocks/>
          </p:cNvCxnSpPr>
          <p:nvPr/>
        </p:nvCxnSpPr>
        <p:spPr>
          <a:xfrm>
            <a:off x="1889930" y="4386396"/>
            <a:ext cx="1863175" cy="0"/>
          </a:xfrm>
          <a:prstGeom prst="line">
            <a:avLst/>
          </a:prstGeom>
          <a:ln>
            <a:solidFill>
              <a:schemeClr val="tx1"/>
            </a:solidFill>
            <a:prstDash val="lgDash"/>
          </a:ln>
        </p:spPr>
        <p:style>
          <a:lnRef idx="1">
            <a:schemeClr val="accent1"/>
          </a:lnRef>
          <a:fillRef idx="0">
            <a:schemeClr val="accent1"/>
          </a:fillRef>
          <a:effectRef idx="0">
            <a:schemeClr val="accent1"/>
          </a:effectRef>
          <a:fontRef idx="minor">
            <a:schemeClr val="tx1"/>
          </a:fontRef>
        </p:style>
      </p:cxnSp>
      <p:sp>
        <p:nvSpPr>
          <p:cNvPr id="64" name="Heptagon 63">
            <a:extLst>
              <a:ext uri="{FF2B5EF4-FFF2-40B4-BE49-F238E27FC236}">
                <a16:creationId xmlns:a16="http://schemas.microsoft.com/office/drawing/2014/main" id="{138E8841-B53D-E8F3-6127-43DED07B8AEC}"/>
              </a:ext>
            </a:extLst>
          </p:cNvPr>
          <p:cNvSpPr/>
          <p:nvPr/>
        </p:nvSpPr>
        <p:spPr>
          <a:xfrm>
            <a:off x="4472828" y="3136674"/>
            <a:ext cx="1737360" cy="1737360"/>
          </a:xfrm>
          <a:prstGeom prst="heptagon">
            <a:avLst/>
          </a:prstGeom>
          <a:solidFill>
            <a:schemeClr val="tx2">
              <a:lumMod val="40000"/>
              <a:lumOff val="60000"/>
            </a:schemeClr>
          </a:solidFill>
          <a:ln>
            <a:solidFill>
              <a:schemeClr val="accent1">
                <a:lumMod val="20000"/>
                <a:lumOff val="8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5" name="Heptagon 64">
            <a:extLst>
              <a:ext uri="{FF2B5EF4-FFF2-40B4-BE49-F238E27FC236}">
                <a16:creationId xmlns:a16="http://schemas.microsoft.com/office/drawing/2014/main" id="{BAE2B517-B0D0-FFD7-06F9-B43BEB102AA3}"/>
              </a:ext>
            </a:extLst>
          </p:cNvPr>
          <p:cNvSpPr/>
          <p:nvPr/>
        </p:nvSpPr>
        <p:spPr>
          <a:xfrm>
            <a:off x="4519955" y="3200985"/>
            <a:ext cx="1645146" cy="1645920"/>
          </a:xfrm>
          <a:prstGeom prst="heptagon">
            <a:avLst/>
          </a:prstGeom>
          <a:solidFill>
            <a:schemeClr val="tx2"/>
          </a:solidFill>
          <a:ln>
            <a:solidFill>
              <a:schemeClr val="tx2">
                <a:lumMod val="60000"/>
                <a:lumOff val="40000"/>
              </a:schemeClr>
            </a:solid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6" name="Heptagon 65">
            <a:extLst>
              <a:ext uri="{FF2B5EF4-FFF2-40B4-BE49-F238E27FC236}">
                <a16:creationId xmlns:a16="http://schemas.microsoft.com/office/drawing/2014/main" id="{6095AAF4-FE29-21A2-E162-F81BBD35592F}"/>
              </a:ext>
            </a:extLst>
          </p:cNvPr>
          <p:cNvSpPr/>
          <p:nvPr/>
        </p:nvSpPr>
        <p:spPr>
          <a:xfrm>
            <a:off x="4618950" y="3292425"/>
            <a:ext cx="1463040" cy="1463040"/>
          </a:xfrm>
          <a:prstGeom prst="heptagon">
            <a:avLst/>
          </a:prstGeom>
          <a:solidFill>
            <a:schemeClr val="tx2">
              <a:lumMod val="50000"/>
            </a:schemeClr>
          </a:solidFill>
          <a:ln w="3175">
            <a:noFill/>
          </a:ln>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sp>
        <p:nvSpPr>
          <p:cNvPr id="67" name="TextBox 66">
            <a:extLst>
              <a:ext uri="{FF2B5EF4-FFF2-40B4-BE49-F238E27FC236}">
                <a16:creationId xmlns:a16="http://schemas.microsoft.com/office/drawing/2014/main" id="{87F71B1F-213A-A9BE-4BE2-D857A9A78CAF}"/>
              </a:ext>
            </a:extLst>
          </p:cNvPr>
          <p:cNvSpPr txBox="1"/>
          <p:nvPr/>
        </p:nvSpPr>
        <p:spPr>
          <a:xfrm>
            <a:off x="4666183" y="3731557"/>
            <a:ext cx="1394264" cy="584775"/>
          </a:xfrm>
          <a:prstGeom prst="rect">
            <a:avLst/>
          </a:prstGeom>
          <a:noFill/>
        </p:spPr>
        <p:txBody>
          <a:bodyPr wrap="square" rtlCol="0">
            <a:spAutoFit/>
          </a:bodyPr>
          <a:lstStyle/>
          <a:p>
            <a:pPr algn="ctr"/>
            <a:r>
              <a:rPr lang="en-US" sz="1600" dirty="0">
                <a:solidFill>
                  <a:schemeClr val="bg1"/>
                </a:solidFill>
                <a:latin typeface="+mj-lt"/>
              </a:rPr>
              <a:t>Mass Care Services</a:t>
            </a:r>
          </a:p>
        </p:txBody>
      </p:sp>
      <p:sp>
        <p:nvSpPr>
          <p:cNvPr id="68" name="Right Arrow 221">
            <a:extLst>
              <a:ext uri="{FF2B5EF4-FFF2-40B4-BE49-F238E27FC236}">
                <a16:creationId xmlns:a16="http://schemas.microsoft.com/office/drawing/2014/main" id="{362E058E-29CD-770F-5BFE-5077A42754EC}"/>
              </a:ext>
            </a:extLst>
          </p:cNvPr>
          <p:cNvSpPr/>
          <p:nvPr/>
        </p:nvSpPr>
        <p:spPr>
          <a:xfrm rot="10800000">
            <a:off x="6331403" y="4107462"/>
            <a:ext cx="674670" cy="231636"/>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Right Arrow 221">
            <a:extLst>
              <a:ext uri="{FF2B5EF4-FFF2-40B4-BE49-F238E27FC236}">
                <a16:creationId xmlns:a16="http://schemas.microsoft.com/office/drawing/2014/main" id="{FD9AE5F0-88CE-0ABA-E7A3-0E915BF8E04F}"/>
              </a:ext>
            </a:extLst>
          </p:cNvPr>
          <p:cNvSpPr/>
          <p:nvPr/>
        </p:nvSpPr>
        <p:spPr>
          <a:xfrm rot="10800000">
            <a:off x="3673074" y="4069317"/>
            <a:ext cx="674670" cy="231636"/>
          </a:xfrm>
          <a:prstGeom prst="right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0" name="Graphic 69" descr="Man">
            <a:extLst>
              <a:ext uri="{FF2B5EF4-FFF2-40B4-BE49-F238E27FC236}">
                <a16:creationId xmlns:a16="http://schemas.microsoft.com/office/drawing/2014/main" id="{BA807007-D4DB-4956-5A1D-86DF9728CA9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854997" y="3572639"/>
            <a:ext cx="369332" cy="369332"/>
          </a:xfrm>
          <a:prstGeom prst="rect">
            <a:avLst/>
          </a:prstGeom>
        </p:spPr>
      </p:pic>
      <p:pic>
        <p:nvPicPr>
          <p:cNvPr id="71" name="Graphic 70" descr="Man">
            <a:extLst>
              <a:ext uri="{FF2B5EF4-FFF2-40B4-BE49-F238E27FC236}">
                <a16:creationId xmlns:a16="http://schemas.microsoft.com/office/drawing/2014/main" id="{66B75EB3-C647-E6BE-CD74-058845A9B45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322438" y="3687354"/>
            <a:ext cx="369332" cy="369332"/>
          </a:xfrm>
          <a:prstGeom prst="rect">
            <a:avLst/>
          </a:prstGeom>
        </p:spPr>
      </p:pic>
      <p:pic>
        <p:nvPicPr>
          <p:cNvPr id="72" name="Graphic 71" descr="Man">
            <a:extLst>
              <a:ext uri="{FF2B5EF4-FFF2-40B4-BE49-F238E27FC236}">
                <a16:creationId xmlns:a16="http://schemas.microsoft.com/office/drawing/2014/main" id="{88290D39-D337-ED99-0734-997F777A0BF7}"/>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7759789" y="3590683"/>
            <a:ext cx="369332" cy="369332"/>
          </a:xfrm>
          <a:prstGeom prst="rect">
            <a:avLst/>
          </a:prstGeom>
        </p:spPr>
      </p:pic>
      <p:pic>
        <p:nvPicPr>
          <p:cNvPr id="73" name="Graphic 72" descr="Man">
            <a:extLst>
              <a:ext uri="{FF2B5EF4-FFF2-40B4-BE49-F238E27FC236}">
                <a16:creationId xmlns:a16="http://schemas.microsoft.com/office/drawing/2014/main" id="{00F20F59-9493-E967-9759-B02F187BBE2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455764" y="4021764"/>
            <a:ext cx="369332" cy="369332"/>
          </a:xfrm>
          <a:prstGeom prst="rect">
            <a:avLst/>
          </a:prstGeom>
        </p:spPr>
      </p:pic>
      <p:pic>
        <p:nvPicPr>
          <p:cNvPr id="74" name="Graphic 73" descr="Man">
            <a:extLst>
              <a:ext uri="{FF2B5EF4-FFF2-40B4-BE49-F238E27FC236}">
                <a16:creationId xmlns:a16="http://schemas.microsoft.com/office/drawing/2014/main" id="{671B9EF8-053F-FC30-3CAB-82906645BE7E}"/>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912045" y="4124309"/>
            <a:ext cx="369332" cy="369332"/>
          </a:xfrm>
          <a:prstGeom prst="rect">
            <a:avLst/>
          </a:prstGeom>
        </p:spPr>
      </p:pic>
      <p:pic>
        <p:nvPicPr>
          <p:cNvPr id="75" name="Graphic 74" descr="Man">
            <a:extLst>
              <a:ext uri="{FF2B5EF4-FFF2-40B4-BE49-F238E27FC236}">
                <a16:creationId xmlns:a16="http://schemas.microsoft.com/office/drawing/2014/main" id="{92C66C87-9C79-36F1-BD97-942F1D8F49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366920" y="4035246"/>
            <a:ext cx="369332" cy="369332"/>
          </a:xfrm>
          <a:prstGeom prst="rect">
            <a:avLst/>
          </a:prstGeom>
        </p:spPr>
      </p:pic>
      <p:pic>
        <p:nvPicPr>
          <p:cNvPr id="76" name="Graphic 75" descr="Man">
            <a:extLst>
              <a:ext uri="{FF2B5EF4-FFF2-40B4-BE49-F238E27FC236}">
                <a16:creationId xmlns:a16="http://schemas.microsoft.com/office/drawing/2014/main" id="{2AF13AF6-0F66-7F14-88D9-9BF806932E7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9890529" y="3517085"/>
            <a:ext cx="369332" cy="369332"/>
          </a:xfrm>
          <a:prstGeom prst="rect">
            <a:avLst/>
          </a:prstGeom>
        </p:spPr>
      </p:pic>
      <p:pic>
        <p:nvPicPr>
          <p:cNvPr id="77" name="Graphic 76" descr="Man">
            <a:extLst>
              <a:ext uri="{FF2B5EF4-FFF2-40B4-BE49-F238E27FC236}">
                <a16:creationId xmlns:a16="http://schemas.microsoft.com/office/drawing/2014/main" id="{A8136BBA-C842-78E8-2570-840167E14D59}"/>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356101" y="3625091"/>
            <a:ext cx="369332" cy="369332"/>
          </a:xfrm>
          <a:prstGeom prst="rect">
            <a:avLst/>
          </a:prstGeom>
        </p:spPr>
      </p:pic>
      <p:pic>
        <p:nvPicPr>
          <p:cNvPr id="78" name="Graphic 77" descr="Man">
            <a:extLst>
              <a:ext uri="{FF2B5EF4-FFF2-40B4-BE49-F238E27FC236}">
                <a16:creationId xmlns:a16="http://schemas.microsoft.com/office/drawing/2014/main" id="{197E1F85-6B32-189C-EA98-8A035423453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881732" y="3538980"/>
            <a:ext cx="369332" cy="369332"/>
          </a:xfrm>
          <a:prstGeom prst="rect">
            <a:avLst/>
          </a:prstGeom>
        </p:spPr>
      </p:pic>
      <p:pic>
        <p:nvPicPr>
          <p:cNvPr id="79" name="Graphic 78" descr="Dog">
            <a:extLst>
              <a:ext uri="{FF2B5EF4-FFF2-40B4-BE49-F238E27FC236}">
                <a16:creationId xmlns:a16="http://schemas.microsoft.com/office/drawing/2014/main" id="{A4848386-9913-FB48-6B3E-2AFE255AC2C0}"/>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9715675" y="3672245"/>
            <a:ext cx="256165" cy="256165"/>
          </a:xfrm>
          <a:prstGeom prst="rect">
            <a:avLst/>
          </a:prstGeom>
        </p:spPr>
      </p:pic>
      <p:pic>
        <p:nvPicPr>
          <p:cNvPr id="80" name="Graphic 79" descr="Dog">
            <a:extLst>
              <a:ext uri="{FF2B5EF4-FFF2-40B4-BE49-F238E27FC236}">
                <a16:creationId xmlns:a16="http://schemas.microsoft.com/office/drawing/2014/main" id="{F2D6D465-9B5F-2747-7A0D-2741D47A980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10755873" y="3738258"/>
            <a:ext cx="205543" cy="256165"/>
          </a:xfrm>
          <a:prstGeom prst="rect">
            <a:avLst/>
          </a:prstGeom>
        </p:spPr>
      </p:pic>
      <p:pic>
        <p:nvPicPr>
          <p:cNvPr id="81" name="Graphic 80" descr="Dog">
            <a:extLst>
              <a:ext uri="{FF2B5EF4-FFF2-40B4-BE49-F238E27FC236}">
                <a16:creationId xmlns:a16="http://schemas.microsoft.com/office/drawing/2014/main" id="{7FBBDC48-D5D7-6307-9D90-0893C1D75D7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34835" y="3879113"/>
            <a:ext cx="182880" cy="182880"/>
          </a:xfrm>
          <a:prstGeom prst="rect">
            <a:avLst/>
          </a:prstGeom>
        </p:spPr>
      </p:pic>
      <p:pic>
        <p:nvPicPr>
          <p:cNvPr id="82" name="Graphic 81" descr="Cat">
            <a:extLst>
              <a:ext uri="{FF2B5EF4-FFF2-40B4-BE49-F238E27FC236}">
                <a16:creationId xmlns:a16="http://schemas.microsoft.com/office/drawing/2014/main" id="{5012C4F7-BF37-55D0-3FC2-9903E3943DEA}"/>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191777" y="5280982"/>
            <a:ext cx="328648" cy="328648"/>
          </a:xfrm>
          <a:prstGeom prst="rect">
            <a:avLst/>
          </a:prstGeom>
        </p:spPr>
      </p:pic>
      <p:pic>
        <p:nvPicPr>
          <p:cNvPr id="83" name="Graphic 82" descr="Medical">
            <a:extLst>
              <a:ext uri="{FF2B5EF4-FFF2-40B4-BE49-F238E27FC236}">
                <a16:creationId xmlns:a16="http://schemas.microsoft.com/office/drawing/2014/main" id="{29F16789-BC31-6302-6BFC-7DC4A026AD7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8235834" y="5265788"/>
            <a:ext cx="359036" cy="359036"/>
          </a:xfrm>
          <a:prstGeom prst="rect">
            <a:avLst/>
          </a:prstGeom>
        </p:spPr>
      </p:pic>
      <p:pic>
        <p:nvPicPr>
          <p:cNvPr id="84" name="Graphic 83" descr="Dog">
            <a:extLst>
              <a:ext uri="{FF2B5EF4-FFF2-40B4-BE49-F238E27FC236}">
                <a16:creationId xmlns:a16="http://schemas.microsoft.com/office/drawing/2014/main" id="{B53FF26D-E94E-95BF-A2AC-18E2FC4B326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9760410" y="5193802"/>
            <a:ext cx="365760" cy="365760"/>
          </a:xfrm>
          <a:prstGeom prst="rect">
            <a:avLst/>
          </a:prstGeom>
        </p:spPr>
      </p:pic>
      <p:pic>
        <p:nvPicPr>
          <p:cNvPr id="85" name="Graphic 84" descr="Rabbit">
            <a:extLst>
              <a:ext uri="{FF2B5EF4-FFF2-40B4-BE49-F238E27FC236}">
                <a16:creationId xmlns:a16="http://schemas.microsoft.com/office/drawing/2014/main" id="{0E429291-A0EA-207C-4DBC-66812C6A2B40}"/>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10627138" y="5216662"/>
            <a:ext cx="320040" cy="320040"/>
          </a:xfrm>
          <a:prstGeom prst="rect">
            <a:avLst/>
          </a:prstGeom>
        </p:spPr>
      </p:pic>
      <p:pic>
        <p:nvPicPr>
          <p:cNvPr id="86" name="Graphic 85" descr="Cat">
            <a:extLst>
              <a:ext uri="{FF2B5EF4-FFF2-40B4-BE49-F238E27FC236}">
                <a16:creationId xmlns:a16="http://schemas.microsoft.com/office/drawing/2014/main" id="{15075470-63F0-9915-743C-EDA983CD0C6F}"/>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flipH="1">
            <a:off x="10316335" y="3842391"/>
            <a:ext cx="182880" cy="182880"/>
          </a:xfrm>
          <a:prstGeom prst="rect">
            <a:avLst/>
          </a:prstGeom>
        </p:spPr>
      </p:pic>
      <p:pic>
        <p:nvPicPr>
          <p:cNvPr id="87" name="Graphic 86" descr="Medical">
            <a:extLst>
              <a:ext uri="{FF2B5EF4-FFF2-40B4-BE49-F238E27FC236}">
                <a16:creationId xmlns:a16="http://schemas.microsoft.com/office/drawing/2014/main" id="{7FF6FE59-0B13-FAF2-4430-E17D8EED3D9C}"/>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770085" y="5306866"/>
            <a:ext cx="359036" cy="359036"/>
          </a:xfrm>
          <a:prstGeom prst="rect">
            <a:avLst/>
          </a:prstGeom>
        </p:spPr>
      </p:pic>
      <p:pic>
        <p:nvPicPr>
          <p:cNvPr id="88" name="Graphic 87" descr="Medical">
            <a:extLst>
              <a:ext uri="{FF2B5EF4-FFF2-40B4-BE49-F238E27FC236}">
                <a16:creationId xmlns:a16="http://schemas.microsoft.com/office/drawing/2014/main" id="{EBE99143-6B2F-4BF7-31B9-B402472AD01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311686" y="5280982"/>
            <a:ext cx="359036" cy="359036"/>
          </a:xfrm>
          <a:prstGeom prst="rect">
            <a:avLst/>
          </a:prstGeom>
        </p:spPr>
      </p:pic>
      <p:pic>
        <p:nvPicPr>
          <p:cNvPr id="89" name="Graphic 88" descr="Fork and knife">
            <a:extLst>
              <a:ext uri="{FF2B5EF4-FFF2-40B4-BE49-F238E27FC236}">
                <a16:creationId xmlns:a16="http://schemas.microsoft.com/office/drawing/2014/main" id="{20E556FB-FDF6-D635-4556-FEF5B8E1BAA9}"/>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075729" y="2986857"/>
            <a:ext cx="347472" cy="347472"/>
          </a:xfrm>
          <a:prstGeom prst="rect">
            <a:avLst/>
          </a:prstGeom>
        </p:spPr>
      </p:pic>
      <p:pic>
        <p:nvPicPr>
          <p:cNvPr id="90" name="Graphic 89" descr="Professor">
            <a:extLst>
              <a:ext uri="{FF2B5EF4-FFF2-40B4-BE49-F238E27FC236}">
                <a16:creationId xmlns:a16="http://schemas.microsoft.com/office/drawing/2014/main" id="{75064ADD-10E9-DB47-33D3-9570E6058F37}"/>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303360" y="2940389"/>
            <a:ext cx="365760" cy="365760"/>
          </a:xfrm>
          <a:prstGeom prst="rect">
            <a:avLst/>
          </a:prstGeom>
        </p:spPr>
      </p:pic>
      <p:pic>
        <p:nvPicPr>
          <p:cNvPr id="91" name="Graphic 90" descr="Boardroom">
            <a:extLst>
              <a:ext uri="{FF2B5EF4-FFF2-40B4-BE49-F238E27FC236}">
                <a16:creationId xmlns:a16="http://schemas.microsoft.com/office/drawing/2014/main" id="{21E51071-397D-9E5A-BD27-9B22848DA1E6}"/>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4302029" y="4779029"/>
            <a:ext cx="457200" cy="457200"/>
          </a:xfrm>
          <a:prstGeom prst="rect">
            <a:avLst/>
          </a:prstGeom>
        </p:spPr>
      </p:pic>
      <p:pic>
        <p:nvPicPr>
          <p:cNvPr id="92" name="Graphic 91" descr="Man changing baby">
            <a:extLst>
              <a:ext uri="{FF2B5EF4-FFF2-40B4-BE49-F238E27FC236}">
                <a16:creationId xmlns:a16="http://schemas.microsoft.com/office/drawing/2014/main" id="{BF6CB147-BB3E-929F-3F83-7833A1428E59}"/>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5980699" y="4795958"/>
            <a:ext cx="457200" cy="457200"/>
          </a:xfrm>
          <a:prstGeom prst="rect">
            <a:avLst/>
          </a:prstGeom>
        </p:spPr>
      </p:pic>
      <p:pic>
        <p:nvPicPr>
          <p:cNvPr id="93" name="Graphic 92" descr="Bus">
            <a:extLst>
              <a:ext uri="{FF2B5EF4-FFF2-40B4-BE49-F238E27FC236}">
                <a16:creationId xmlns:a16="http://schemas.microsoft.com/office/drawing/2014/main" id="{5DB2C3D5-EB85-930E-9513-F416971C5849}"/>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1866030" y="1459609"/>
            <a:ext cx="548640" cy="548640"/>
          </a:xfrm>
          <a:prstGeom prst="rect">
            <a:avLst/>
          </a:prstGeom>
        </p:spPr>
      </p:pic>
      <p:pic>
        <p:nvPicPr>
          <p:cNvPr id="94" name="Graphic 93" descr="Car">
            <a:extLst>
              <a:ext uri="{FF2B5EF4-FFF2-40B4-BE49-F238E27FC236}">
                <a16:creationId xmlns:a16="http://schemas.microsoft.com/office/drawing/2014/main" id="{65ED1CA8-14D0-4855-BE3B-304FF40FE0F7}"/>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1625059" y="1840056"/>
            <a:ext cx="457200" cy="457200"/>
          </a:xfrm>
          <a:prstGeom prst="rect">
            <a:avLst/>
          </a:prstGeom>
        </p:spPr>
      </p:pic>
      <p:pic>
        <p:nvPicPr>
          <p:cNvPr id="95" name="Graphic 94" descr="Walk">
            <a:extLst>
              <a:ext uri="{FF2B5EF4-FFF2-40B4-BE49-F238E27FC236}">
                <a16:creationId xmlns:a16="http://schemas.microsoft.com/office/drawing/2014/main" id="{4D7EE028-9AAC-E1C5-D2B8-65002A27D45E}"/>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1371199" y="1600428"/>
            <a:ext cx="365760" cy="365760"/>
          </a:xfrm>
          <a:prstGeom prst="rect">
            <a:avLst/>
          </a:prstGeom>
        </p:spPr>
      </p:pic>
      <p:pic>
        <p:nvPicPr>
          <p:cNvPr id="96" name="Graphic 95" descr="Bus">
            <a:extLst>
              <a:ext uri="{FF2B5EF4-FFF2-40B4-BE49-F238E27FC236}">
                <a16:creationId xmlns:a16="http://schemas.microsoft.com/office/drawing/2014/main" id="{BF4FD477-C815-198E-AB20-880998FA3FB3}"/>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flipH="1">
            <a:off x="1295514" y="3410581"/>
            <a:ext cx="274320" cy="274320"/>
          </a:xfrm>
          <a:prstGeom prst="rect">
            <a:avLst/>
          </a:prstGeom>
        </p:spPr>
      </p:pic>
      <p:pic>
        <p:nvPicPr>
          <p:cNvPr id="97" name="Graphic 96" descr="Car">
            <a:extLst>
              <a:ext uri="{FF2B5EF4-FFF2-40B4-BE49-F238E27FC236}">
                <a16:creationId xmlns:a16="http://schemas.microsoft.com/office/drawing/2014/main" id="{03AFC78D-CBFD-588C-0801-ACA96EC20EC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flipH="1">
            <a:off x="945967" y="3413398"/>
            <a:ext cx="274320" cy="274320"/>
          </a:xfrm>
          <a:prstGeom prst="rect">
            <a:avLst/>
          </a:prstGeom>
        </p:spPr>
      </p:pic>
      <p:pic>
        <p:nvPicPr>
          <p:cNvPr id="98" name="Graphic 97" descr="Bus">
            <a:extLst>
              <a:ext uri="{FF2B5EF4-FFF2-40B4-BE49-F238E27FC236}">
                <a16:creationId xmlns:a16="http://schemas.microsoft.com/office/drawing/2014/main" id="{49E6AA19-ECDE-53FF-57C4-643D2E830D0D}"/>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flipH="1">
            <a:off x="1286520" y="3771152"/>
            <a:ext cx="274320" cy="274320"/>
          </a:xfrm>
          <a:prstGeom prst="rect">
            <a:avLst/>
          </a:prstGeom>
        </p:spPr>
      </p:pic>
      <p:pic>
        <p:nvPicPr>
          <p:cNvPr id="99" name="Graphic 98" descr="Car">
            <a:extLst>
              <a:ext uri="{FF2B5EF4-FFF2-40B4-BE49-F238E27FC236}">
                <a16:creationId xmlns:a16="http://schemas.microsoft.com/office/drawing/2014/main" id="{2535B5C1-240D-46C0-E1EF-262A0E53B16F}"/>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flipH="1">
            <a:off x="954379" y="3787673"/>
            <a:ext cx="274320" cy="274320"/>
          </a:xfrm>
          <a:prstGeom prst="rect">
            <a:avLst/>
          </a:prstGeom>
        </p:spPr>
      </p:pic>
      <p:pic>
        <p:nvPicPr>
          <p:cNvPr id="100" name="Graphic 99" descr="Car">
            <a:extLst>
              <a:ext uri="{FF2B5EF4-FFF2-40B4-BE49-F238E27FC236}">
                <a16:creationId xmlns:a16="http://schemas.microsoft.com/office/drawing/2014/main" id="{7A007A39-D29E-D733-0B3B-343B653DD80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flipH="1">
            <a:off x="1326528" y="4407274"/>
            <a:ext cx="274320" cy="274320"/>
          </a:xfrm>
          <a:prstGeom prst="rect">
            <a:avLst/>
          </a:prstGeom>
        </p:spPr>
      </p:pic>
      <p:pic>
        <p:nvPicPr>
          <p:cNvPr id="101" name="Graphic 100" descr="Car">
            <a:extLst>
              <a:ext uri="{FF2B5EF4-FFF2-40B4-BE49-F238E27FC236}">
                <a16:creationId xmlns:a16="http://schemas.microsoft.com/office/drawing/2014/main" id="{B71B47EE-9207-5EDC-0B50-14527B0054A8}"/>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flipH="1">
            <a:off x="1303594" y="4783119"/>
            <a:ext cx="274320" cy="274320"/>
          </a:xfrm>
          <a:prstGeom prst="rect">
            <a:avLst/>
          </a:prstGeom>
        </p:spPr>
      </p:pic>
      <p:pic>
        <p:nvPicPr>
          <p:cNvPr id="102" name="Graphic 101" descr="Truck">
            <a:extLst>
              <a:ext uri="{FF2B5EF4-FFF2-40B4-BE49-F238E27FC236}">
                <a16:creationId xmlns:a16="http://schemas.microsoft.com/office/drawing/2014/main" id="{D34823C3-DF56-3916-F42B-A1AF65D6F5FA}"/>
              </a:ext>
            </a:extLst>
          </p:cNvPr>
          <p:cNvPicPr>
            <a:picLocks noChangeAspect="1"/>
          </p:cNvPicPr>
          <p:nvPr/>
        </p:nvPicPr>
        <p:blipFill>
          <a:blip r:embed="rId27">
            <a:extLst>
              <a:ext uri="{96DAC541-7B7A-43D3-8B79-37D633B846F1}">
                <asvg:svgBlip xmlns:asvg="http://schemas.microsoft.com/office/drawing/2016/SVG/main" r:embed="rId28"/>
              </a:ext>
            </a:extLst>
          </a:blip>
          <a:stretch>
            <a:fillRect/>
          </a:stretch>
        </p:blipFill>
        <p:spPr>
          <a:xfrm flipH="1">
            <a:off x="950595" y="4423019"/>
            <a:ext cx="274320" cy="274320"/>
          </a:xfrm>
          <a:prstGeom prst="rect">
            <a:avLst/>
          </a:prstGeom>
        </p:spPr>
      </p:pic>
      <p:pic>
        <p:nvPicPr>
          <p:cNvPr id="103" name="Graphic 102" descr="Ambulance">
            <a:extLst>
              <a:ext uri="{FF2B5EF4-FFF2-40B4-BE49-F238E27FC236}">
                <a16:creationId xmlns:a16="http://schemas.microsoft.com/office/drawing/2014/main" id="{F2C107CB-1BCD-F93B-50DD-56EB1DCBB51B}"/>
              </a:ext>
            </a:extLst>
          </p:cNvPr>
          <p:cNvPicPr>
            <a:picLocks noChangeAspect="1"/>
          </p:cNvPicPr>
          <p:nvPr/>
        </p:nvPicPr>
        <p:blipFill>
          <a:blip r:embed="rId29">
            <a:extLst>
              <a:ext uri="{96DAC541-7B7A-43D3-8B79-37D633B846F1}">
                <asvg:svgBlip xmlns:asvg="http://schemas.microsoft.com/office/drawing/2016/SVG/main" r:embed="rId30"/>
              </a:ext>
            </a:extLst>
          </a:blip>
          <a:stretch>
            <a:fillRect/>
          </a:stretch>
        </p:blipFill>
        <p:spPr>
          <a:xfrm flipH="1">
            <a:off x="958619" y="4771467"/>
            <a:ext cx="274320" cy="274320"/>
          </a:xfrm>
          <a:prstGeom prst="rect">
            <a:avLst/>
          </a:prstGeom>
        </p:spPr>
      </p:pic>
      <p:sp>
        <p:nvSpPr>
          <p:cNvPr id="104" name="Right Arrow 221">
            <a:extLst>
              <a:ext uri="{FF2B5EF4-FFF2-40B4-BE49-F238E27FC236}">
                <a16:creationId xmlns:a16="http://schemas.microsoft.com/office/drawing/2014/main" id="{A00F3ADD-8984-B07B-8A41-D64790C57551}"/>
              </a:ext>
            </a:extLst>
          </p:cNvPr>
          <p:cNvSpPr/>
          <p:nvPr/>
        </p:nvSpPr>
        <p:spPr>
          <a:xfrm rot="10800000">
            <a:off x="504714" y="4017462"/>
            <a:ext cx="1273269" cy="410518"/>
          </a:xfrm>
          <a:prstGeom prst="rightArrow">
            <a:avLst>
              <a:gd name="adj1" fmla="val 28147"/>
              <a:gd name="adj2" fmla="val 77782"/>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Rounded Corners 104">
            <a:extLst>
              <a:ext uri="{FF2B5EF4-FFF2-40B4-BE49-F238E27FC236}">
                <a16:creationId xmlns:a16="http://schemas.microsoft.com/office/drawing/2014/main" id="{BDC17953-C230-463C-1C94-A8F39CB51774}"/>
              </a:ext>
            </a:extLst>
          </p:cNvPr>
          <p:cNvSpPr/>
          <p:nvPr/>
        </p:nvSpPr>
        <p:spPr>
          <a:xfrm>
            <a:off x="6902075" y="1568077"/>
            <a:ext cx="1187600" cy="508883"/>
          </a:xfrm>
          <a:prstGeom prst="roundRect">
            <a:avLst/>
          </a:prstGeom>
          <a:solidFill>
            <a:schemeClr val="accent6">
              <a:lumMod val="75000"/>
            </a:schemeClr>
          </a:solidFill>
          <a:ln>
            <a:solidFill>
              <a:srgbClr val="FF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en-US" sz="1600" dirty="0">
                <a:solidFill>
                  <a:schemeClr val="bg1"/>
                </a:solidFill>
                <a:latin typeface="+mj-lt"/>
              </a:rPr>
              <a:t>Screening</a:t>
            </a:r>
          </a:p>
        </p:txBody>
      </p:sp>
    </p:spTree>
    <p:extLst>
      <p:ext uri="{BB962C8B-B14F-4D97-AF65-F5344CB8AC3E}">
        <p14:creationId xmlns:p14="http://schemas.microsoft.com/office/powerpoint/2010/main" val="1817129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6CE9A-C6B8-094B-B83C-85DA395984E6}"/>
              </a:ext>
            </a:extLst>
          </p:cNvPr>
          <p:cNvSpPr>
            <a:spLocks noGrp="1"/>
          </p:cNvSpPr>
          <p:nvPr>
            <p:ph type="title"/>
          </p:nvPr>
        </p:nvSpPr>
        <p:spPr/>
        <p:txBody>
          <a:bodyPr/>
          <a:lstStyle/>
          <a:p>
            <a:r>
              <a:rPr lang="en-US" dirty="0"/>
              <a:t>Consider Your Options: Congregate Animal Shelter Types</a:t>
            </a:r>
          </a:p>
        </p:txBody>
      </p:sp>
      <p:sp>
        <p:nvSpPr>
          <p:cNvPr id="2" name="Content Placeholder 1">
            <a:extLst>
              <a:ext uri="{FF2B5EF4-FFF2-40B4-BE49-F238E27FC236}">
                <a16:creationId xmlns:a16="http://schemas.microsoft.com/office/drawing/2014/main" id="{A7521306-CB15-9345-95A3-514A891A42BE}"/>
              </a:ext>
            </a:extLst>
          </p:cNvPr>
          <p:cNvSpPr>
            <a:spLocks noGrp="1"/>
          </p:cNvSpPr>
          <p:nvPr>
            <p:ph idx="1"/>
          </p:nvPr>
        </p:nvSpPr>
        <p:spPr/>
        <p:txBody>
          <a:bodyPr>
            <a:normAutofit/>
          </a:bodyPr>
          <a:lstStyle/>
          <a:p>
            <a:pPr marL="0" indent="0">
              <a:buNone/>
            </a:pPr>
            <a:r>
              <a:rPr lang="en-US" dirty="0">
                <a:solidFill>
                  <a:srgbClr val="0070B2"/>
                </a:solidFill>
                <a:latin typeface="+mj-lt"/>
              </a:rPr>
              <a:t>Cohabitated</a:t>
            </a:r>
          </a:p>
          <a:p>
            <a:r>
              <a:rPr lang="en-US" sz="2000" dirty="0"/>
              <a:t>Cohabitated shelters place animals and owners in the same space with owners providing the primary care for their own animals</a:t>
            </a:r>
          </a:p>
          <a:p>
            <a:pPr marL="0" indent="0">
              <a:buNone/>
            </a:pPr>
            <a:r>
              <a:rPr lang="en-US" dirty="0">
                <a:solidFill>
                  <a:srgbClr val="0070B2"/>
                </a:solidFill>
                <a:latin typeface="+mj-lt"/>
              </a:rPr>
              <a:t>Collocated</a:t>
            </a:r>
          </a:p>
          <a:p>
            <a:r>
              <a:rPr lang="en-US" sz="2000" dirty="0"/>
              <a:t>Collocated shelters place animals in separate facilities in close proximity to the human shelter in which their owners are staying. Owners provide the primary care for their own animals</a:t>
            </a:r>
          </a:p>
          <a:p>
            <a:pPr marL="0" indent="0">
              <a:buNone/>
            </a:pPr>
            <a:r>
              <a:rPr lang="en-US" dirty="0">
                <a:solidFill>
                  <a:srgbClr val="0070B2"/>
                </a:solidFill>
                <a:latin typeface="+mj-lt"/>
              </a:rPr>
              <a:t>Stand Alone</a:t>
            </a:r>
          </a:p>
          <a:p>
            <a:r>
              <a:rPr lang="en-US" sz="2000" dirty="0"/>
              <a:t>Fixed or temporary shelter for animals with most of the animal care provided by staff and volunteers though owners are allowed to visit</a:t>
            </a:r>
          </a:p>
          <a:p>
            <a:endParaRPr lang="en-US" dirty="0"/>
          </a:p>
          <a:p>
            <a:endParaRPr lang="en-US" dirty="0"/>
          </a:p>
          <a:p>
            <a:endParaRPr lang="en-US" dirty="0"/>
          </a:p>
          <a:p>
            <a:endParaRPr lang="en-US" dirty="0"/>
          </a:p>
          <a:p>
            <a:endParaRPr lang="en-US" dirty="0"/>
          </a:p>
        </p:txBody>
      </p:sp>
      <p:sp>
        <p:nvSpPr>
          <p:cNvPr id="3" name="Footer Placeholder 2">
            <a:extLst>
              <a:ext uri="{FF2B5EF4-FFF2-40B4-BE49-F238E27FC236}">
                <a16:creationId xmlns:a16="http://schemas.microsoft.com/office/drawing/2014/main" id="{2B7346AA-5865-E340-8500-7FB0237C15F8}"/>
              </a:ext>
            </a:extLst>
          </p:cNvPr>
          <p:cNvSpPr>
            <a:spLocks noGrp="1"/>
          </p:cNvSpPr>
          <p:nvPr>
            <p:ph type="ftr" sz="quarter" idx="4294967295"/>
          </p:nvPr>
        </p:nvSpPr>
        <p:spPr>
          <a:xfrm>
            <a:off x="6096000" y="6173791"/>
            <a:ext cx="4443413" cy="365125"/>
          </a:xfrm>
        </p:spPr>
        <p:txBody>
          <a:bodyPr/>
          <a:lstStyle/>
          <a:p>
            <a:r>
              <a:rPr lang="en-US" dirty="0"/>
              <a:t>Federal Emergency Management Agency</a:t>
            </a:r>
          </a:p>
        </p:txBody>
      </p:sp>
      <p:sp>
        <p:nvSpPr>
          <p:cNvPr id="4" name="Slide Number Placeholder 3">
            <a:extLst>
              <a:ext uri="{FF2B5EF4-FFF2-40B4-BE49-F238E27FC236}">
                <a16:creationId xmlns:a16="http://schemas.microsoft.com/office/drawing/2014/main" id="{11212D32-BC6E-EB4A-90F9-ED1B7B598CA8}"/>
              </a:ext>
            </a:extLst>
          </p:cNvPr>
          <p:cNvSpPr>
            <a:spLocks noGrp="1"/>
          </p:cNvSpPr>
          <p:nvPr>
            <p:ph type="sldNum" sz="quarter" idx="12"/>
          </p:nvPr>
        </p:nvSpPr>
        <p:spPr>
          <a:xfrm>
            <a:off x="10539413" y="6173791"/>
            <a:ext cx="914403" cy="365125"/>
          </a:xfrm>
        </p:spPr>
        <p:txBody>
          <a:bodyPr/>
          <a:lstStyle/>
          <a:p>
            <a:fld id="{8FCC257D-A786-9244-9E17-CE618C8B9275}" type="slidenum">
              <a:rPr lang="en-US" smtClean="0"/>
              <a:t>12</a:t>
            </a:fld>
            <a:endParaRPr lang="en-US" dirty="0"/>
          </a:p>
        </p:txBody>
      </p:sp>
    </p:spTree>
    <p:extLst>
      <p:ext uri="{BB962C8B-B14F-4D97-AF65-F5344CB8AC3E}">
        <p14:creationId xmlns:p14="http://schemas.microsoft.com/office/powerpoint/2010/main" val="1952873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300D2F9-AF9B-6A87-D42B-F59154EA4C44}"/>
              </a:ext>
            </a:extLst>
          </p:cNvPr>
          <p:cNvSpPr>
            <a:spLocks noGrp="1"/>
          </p:cNvSpPr>
          <p:nvPr>
            <p:ph idx="1"/>
          </p:nvPr>
        </p:nvSpPr>
        <p:spPr>
          <a:xfrm>
            <a:off x="738189" y="1524000"/>
            <a:ext cx="10715627" cy="847411"/>
          </a:xfrm>
        </p:spPr>
        <p:txBody>
          <a:bodyPr>
            <a:normAutofit/>
          </a:bodyPr>
          <a:lstStyle/>
          <a:p>
            <a:pPr marL="0" indent="0">
              <a:buNone/>
            </a:pPr>
            <a:r>
              <a:rPr lang="en-US" sz="2000" dirty="0">
                <a:latin typeface="+mj-lt"/>
              </a:rPr>
              <a:t>If you have a significant animal survivor population, request that the state stand up a HPSA or Animal Taskforce. </a:t>
            </a:r>
          </a:p>
        </p:txBody>
      </p:sp>
      <p:sp>
        <p:nvSpPr>
          <p:cNvPr id="3" name="Title 2">
            <a:extLst>
              <a:ext uri="{FF2B5EF4-FFF2-40B4-BE49-F238E27FC236}">
                <a16:creationId xmlns:a16="http://schemas.microsoft.com/office/drawing/2014/main" id="{45EC07D3-73DC-D34C-9C87-EE9635566422}"/>
              </a:ext>
            </a:extLst>
          </p:cNvPr>
          <p:cNvSpPr>
            <a:spLocks noGrp="1"/>
          </p:cNvSpPr>
          <p:nvPr>
            <p:ph type="title"/>
          </p:nvPr>
        </p:nvSpPr>
        <p:spPr/>
        <p:txBody>
          <a:bodyPr/>
          <a:lstStyle/>
          <a:p>
            <a:r>
              <a:rPr lang="en-US" dirty="0"/>
              <a:t>Mass Care Task Forces</a:t>
            </a:r>
          </a:p>
        </p:txBody>
      </p:sp>
      <p:sp>
        <p:nvSpPr>
          <p:cNvPr id="4" name="Slide Number Placeholder 3">
            <a:extLst>
              <a:ext uri="{FF2B5EF4-FFF2-40B4-BE49-F238E27FC236}">
                <a16:creationId xmlns:a16="http://schemas.microsoft.com/office/drawing/2014/main" id="{6D3E131B-04DA-6066-D36C-AACDF3DBED2F}"/>
              </a:ext>
            </a:extLst>
          </p:cNvPr>
          <p:cNvSpPr>
            <a:spLocks noGrp="1"/>
          </p:cNvSpPr>
          <p:nvPr>
            <p:ph type="sldNum" sz="quarter" idx="12"/>
          </p:nvPr>
        </p:nvSpPr>
        <p:spPr/>
        <p:txBody>
          <a:bodyPr/>
          <a:lstStyle/>
          <a:p>
            <a:fld id="{8FCC257D-A786-9244-9E17-CE618C8B9275}" type="slidenum">
              <a:rPr lang="en-US" smtClean="0"/>
              <a:pPr/>
              <a:t>13</a:t>
            </a:fld>
            <a:endParaRPr lang="en-US" dirty="0"/>
          </a:p>
        </p:txBody>
      </p:sp>
      <p:sp>
        <p:nvSpPr>
          <p:cNvPr id="5" name="Content Placeholder 1">
            <a:extLst>
              <a:ext uri="{FF2B5EF4-FFF2-40B4-BE49-F238E27FC236}">
                <a16:creationId xmlns:a16="http://schemas.microsoft.com/office/drawing/2014/main" id="{7B4FC3D3-8E26-92E4-9344-95AFFE42D7E5}"/>
              </a:ext>
            </a:extLst>
          </p:cNvPr>
          <p:cNvSpPr txBox="1">
            <a:spLocks/>
          </p:cNvSpPr>
          <p:nvPr/>
        </p:nvSpPr>
        <p:spPr>
          <a:xfrm>
            <a:off x="726018" y="2371411"/>
            <a:ext cx="5268383" cy="3172140"/>
          </a:xfrm>
          <a:prstGeom prst="rect">
            <a:avLst/>
          </a:prstGeom>
        </p:spPr>
        <p:txBody>
          <a:bodyPr vert="horz" lIns="91440" tIns="45720" rIns="91440" bIns="45720" rtlCol="0">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bg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bg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bg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spcBef>
                <a:spcPts val="600"/>
              </a:spcBef>
              <a:buNone/>
            </a:pPr>
            <a:r>
              <a:rPr lang="en-US" sz="2000" u="sng" dirty="0">
                <a:solidFill>
                  <a:schemeClr val="bg1"/>
                </a:solidFill>
                <a:latin typeface="+mj-lt"/>
              </a:rPr>
              <a:t>Concept Overview</a:t>
            </a:r>
          </a:p>
          <a:p>
            <a:pPr marL="400050" indent="-342900">
              <a:spcBef>
                <a:spcPts val="600"/>
              </a:spcBef>
            </a:pPr>
            <a:r>
              <a:rPr lang="en-US" sz="1900" dirty="0">
                <a:solidFill>
                  <a:schemeClr val="bg1"/>
                </a:solidFill>
              </a:rPr>
              <a:t>A task force is responsible for the coordination of mass care resources and activities in a disaster impacted area and in host communities</a:t>
            </a:r>
          </a:p>
          <a:p>
            <a:pPr marL="400050" indent="-342900">
              <a:spcBef>
                <a:spcPts val="600"/>
              </a:spcBef>
            </a:pPr>
            <a:r>
              <a:rPr lang="en-US" sz="1900" dirty="0">
                <a:solidFill>
                  <a:schemeClr val="bg1"/>
                </a:solidFill>
              </a:rPr>
              <a:t>Can be used for operational planning (house on fire response) or advanced planning (Friday’s house on fire response)</a:t>
            </a:r>
          </a:p>
          <a:p>
            <a:pPr marL="57150" indent="0">
              <a:spcBef>
                <a:spcPts val="600"/>
              </a:spcBef>
              <a:buNone/>
            </a:pPr>
            <a:endParaRPr lang="en-US" dirty="0">
              <a:solidFill>
                <a:schemeClr val="bg1"/>
              </a:solidFill>
            </a:endParaRPr>
          </a:p>
        </p:txBody>
      </p:sp>
      <p:sp>
        <p:nvSpPr>
          <p:cNvPr id="6" name="Content Placeholder 2">
            <a:extLst>
              <a:ext uri="{FF2B5EF4-FFF2-40B4-BE49-F238E27FC236}">
                <a16:creationId xmlns:a16="http://schemas.microsoft.com/office/drawing/2014/main" id="{F9B4CD00-4E82-7769-C36F-CEE4DE540456}"/>
              </a:ext>
            </a:extLst>
          </p:cNvPr>
          <p:cNvSpPr txBox="1">
            <a:spLocks/>
          </p:cNvSpPr>
          <p:nvPr/>
        </p:nvSpPr>
        <p:spPr>
          <a:xfrm>
            <a:off x="6314018" y="2371411"/>
            <a:ext cx="5139793" cy="3172139"/>
          </a:xfrm>
          <a:prstGeom prst="rect">
            <a:avLst/>
          </a:prstGeom>
        </p:spPr>
        <p:txBody>
          <a:bodyPr>
            <a:normAutofit/>
          </a:bodyPr>
          <a:lstStyle>
            <a:lvl1pPr marL="342900" indent="-347472" algn="l" defTabSz="457200" rtl="0" eaLnBrk="1" latinLnBrk="0" hangingPunct="1">
              <a:lnSpc>
                <a:spcPts val="2600"/>
              </a:lnSpc>
              <a:spcBef>
                <a:spcPts val="1000"/>
              </a:spcBef>
              <a:buClr>
                <a:schemeClr val="accent3">
                  <a:lumMod val="75000"/>
                </a:schemeClr>
              </a:buClr>
              <a:buFont typeface="Wingdings" charset="2"/>
              <a:buChar char="§"/>
              <a:defRPr sz="2200" kern="1200">
                <a:solidFill>
                  <a:schemeClr val="tx1"/>
                </a:solidFill>
                <a:latin typeface="+mn-lt"/>
                <a:ea typeface="+mn-ea"/>
                <a:cs typeface="+mn-cs"/>
              </a:defRPr>
            </a:lvl1pPr>
            <a:lvl2pPr marL="742950" indent="-285750" algn="l" defTabSz="457200" rtl="0" eaLnBrk="1" latinLnBrk="0" hangingPunct="1">
              <a:spcBef>
                <a:spcPts val="1000"/>
              </a:spcBef>
              <a:buClr>
                <a:schemeClr val="accent3">
                  <a:lumMod val="75000"/>
                </a:schemeClr>
              </a:buClr>
              <a:buSzPct val="50000"/>
              <a:buFont typeface="Wingdings" charset="2"/>
              <a:buChar char=""/>
              <a:defRPr sz="2000" kern="1200">
                <a:solidFill>
                  <a:schemeClr val="tx1"/>
                </a:solidFill>
                <a:latin typeface="+mn-lt"/>
                <a:ea typeface="+mn-ea"/>
                <a:cs typeface="+mn-cs"/>
              </a:defRPr>
            </a:lvl2pPr>
            <a:lvl3pPr marL="1143000" indent="-228600" algn="l" defTabSz="457200" rtl="0" eaLnBrk="1" latinLnBrk="0" hangingPunct="1">
              <a:spcBef>
                <a:spcPts val="1000"/>
              </a:spcBef>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lvl="1" indent="0">
              <a:spcBef>
                <a:spcPts val="600"/>
              </a:spcBef>
              <a:buNone/>
            </a:pPr>
            <a:r>
              <a:rPr lang="en-US" u="sng" dirty="0">
                <a:solidFill>
                  <a:schemeClr val="bg1"/>
                </a:solidFill>
                <a:latin typeface="+mj-lt"/>
              </a:rPr>
              <a:t>Build a map of the playing field</a:t>
            </a:r>
          </a:p>
          <a:p>
            <a:pPr marL="342900" lvl="1" indent="-342900"/>
            <a:r>
              <a:rPr lang="en-US" sz="1800" dirty="0">
                <a:solidFill>
                  <a:schemeClr val="bg1"/>
                </a:solidFill>
              </a:rPr>
              <a:t>Identify location of animal population groups</a:t>
            </a:r>
          </a:p>
          <a:p>
            <a:pPr marL="742950" lvl="2" indent="-342900"/>
            <a:r>
              <a:rPr lang="en-US" dirty="0">
                <a:solidFill>
                  <a:schemeClr val="bg1"/>
                </a:solidFill>
              </a:rPr>
              <a:t>Sheltered, vulnerable/at-risk, medical</a:t>
            </a:r>
          </a:p>
          <a:p>
            <a:pPr marL="342900" lvl="1" indent="-342900"/>
            <a:r>
              <a:rPr lang="en-US" sz="1800" dirty="0">
                <a:solidFill>
                  <a:schemeClr val="bg1"/>
                </a:solidFill>
              </a:rPr>
              <a:t>Determine current available resources</a:t>
            </a:r>
          </a:p>
          <a:p>
            <a:pPr marL="342900" lvl="1" indent="-342900"/>
            <a:r>
              <a:rPr lang="en-US" sz="1800" dirty="0">
                <a:solidFill>
                  <a:schemeClr val="bg1"/>
                </a:solidFill>
              </a:rPr>
              <a:t>Determine current response capabilities</a:t>
            </a:r>
          </a:p>
          <a:p>
            <a:pPr marL="342900" lvl="1" indent="-342900"/>
            <a:r>
              <a:rPr lang="en-US" sz="1800" dirty="0">
                <a:solidFill>
                  <a:schemeClr val="bg1"/>
                </a:solidFill>
              </a:rPr>
              <a:t>Determine recruitable / available NGO support</a:t>
            </a:r>
          </a:p>
          <a:p>
            <a:pPr marL="0" lvl="1" indent="0">
              <a:spcBef>
                <a:spcPts val="600"/>
              </a:spcBef>
              <a:buNone/>
            </a:pPr>
            <a:endParaRPr lang="en-US" dirty="0">
              <a:solidFill>
                <a:schemeClr val="bg1"/>
              </a:solidFill>
            </a:endParaRPr>
          </a:p>
        </p:txBody>
      </p:sp>
    </p:spTree>
    <p:extLst>
      <p:ext uri="{BB962C8B-B14F-4D97-AF65-F5344CB8AC3E}">
        <p14:creationId xmlns:p14="http://schemas.microsoft.com/office/powerpoint/2010/main" val="50448791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3C6CE9A-C6B8-094B-B83C-85DA395984E6}"/>
              </a:ext>
            </a:extLst>
          </p:cNvPr>
          <p:cNvSpPr>
            <a:spLocks noGrp="1"/>
          </p:cNvSpPr>
          <p:nvPr>
            <p:ph type="title"/>
          </p:nvPr>
        </p:nvSpPr>
        <p:spPr/>
        <p:txBody>
          <a:bodyPr>
            <a:normAutofit/>
          </a:bodyPr>
          <a:lstStyle/>
          <a:p>
            <a:r>
              <a:rPr lang="en-US" dirty="0"/>
              <a:t>FEMA Mass Care Resources for Animals</a:t>
            </a:r>
          </a:p>
        </p:txBody>
      </p:sp>
      <p:sp>
        <p:nvSpPr>
          <p:cNvPr id="2" name="Content Placeholder 1">
            <a:extLst>
              <a:ext uri="{FF2B5EF4-FFF2-40B4-BE49-F238E27FC236}">
                <a16:creationId xmlns:a16="http://schemas.microsoft.com/office/drawing/2014/main" id="{A7521306-CB15-9345-95A3-514A891A42BE}"/>
              </a:ext>
            </a:extLst>
          </p:cNvPr>
          <p:cNvSpPr>
            <a:spLocks noGrp="1"/>
          </p:cNvSpPr>
          <p:nvPr>
            <p:ph idx="1"/>
          </p:nvPr>
        </p:nvSpPr>
        <p:spPr>
          <a:xfrm>
            <a:off x="738189" y="1524000"/>
            <a:ext cx="10715627" cy="4164419"/>
          </a:xfrm>
        </p:spPr>
        <p:txBody>
          <a:bodyPr>
            <a:noAutofit/>
          </a:bodyPr>
          <a:lstStyle/>
          <a:p>
            <a:pPr indent="-342900">
              <a:lnSpc>
                <a:spcPct val="110000"/>
              </a:lnSpc>
              <a:spcBef>
                <a:spcPts val="0"/>
              </a:spcBef>
              <a:spcAft>
                <a:spcPts val="600"/>
              </a:spcAft>
            </a:pPr>
            <a:r>
              <a:rPr lang="en-US" sz="1800" dirty="0">
                <a:solidFill>
                  <a:schemeClr val="tx1">
                    <a:lumMod val="85000"/>
                    <a:lumOff val="15000"/>
                  </a:schemeClr>
                </a:solidFill>
                <a:cs typeface="Segoe UI" panose="020B0502040204020203" pitchFamily="34" charset="0"/>
                <a:hlinkClick r:id="rId3"/>
              </a:rPr>
              <a:t>FEMA Resource Typing</a:t>
            </a:r>
            <a:endParaRPr lang="en-US" sz="1800" dirty="0">
              <a:solidFill>
                <a:schemeClr val="tx1">
                  <a:lumMod val="85000"/>
                  <a:lumOff val="15000"/>
                </a:schemeClr>
              </a:solidFill>
              <a:cs typeface="Segoe UI" panose="020B0502040204020203" pitchFamily="34" charset="0"/>
            </a:endParaRPr>
          </a:p>
          <a:p>
            <a:pPr indent="-342900">
              <a:lnSpc>
                <a:spcPct val="110000"/>
              </a:lnSpc>
              <a:spcBef>
                <a:spcPts val="0"/>
              </a:spcBef>
              <a:spcAft>
                <a:spcPts val="600"/>
              </a:spcAft>
            </a:pPr>
            <a:r>
              <a:rPr lang="en-US" sz="1800" dirty="0">
                <a:solidFill>
                  <a:schemeClr val="tx1">
                    <a:lumMod val="85000"/>
                    <a:lumOff val="15000"/>
                  </a:schemeClr>
                </a:solidFill>
                <a:cs typeface="Segoe UI" panose="020B0502040204020203" pitchFamily="34" charset="0"/>
                <a:hlinkClick r:id="rId4"/>
              </a:rPr>
              <a:t>National Mass Care Strategy Website</a:t>
            </a:r>
            <a:endParaRPr lang="en-US" sz="1800" dirty="0">
              <a:solidFill>
                <a:schemeClr val="tx1">
                  <a:lumMod val="85000"/>
                  <a:lumOff val="15000"/>
                </a:schemeClr>
              </a:solidFill>
              <a:cs typeface="Segoe UI" panose="020B0502040204020203" pitchFamily="34" charset="0"/>
            </a:endParaRPr>
          </a:p>
          <a:p>
            <a:pPr indent="-342900">
              <a:lnSpc>
                <a:spcPct val="110000"/>
              </a:lnSpc>
              <a:spcBef>
                <a:spcPts val="0"/>
              </a:spcBef>
              <a:spcAft>
                <a:spcPts val="600"/>
              </a:spcAft>
            </a:pPr>
            <a:r>
              <a:rPr lang="en-US" sz="1800" dirty="0">
                <a:solidFill>
                  <a:schemeClr val="tx1">
                    <a:lumMod val="85000"/>
                    <a:lumOff val="15000"/>
                  </a:schemeClr>
                </a:solidFill>
                <a:cs typeface="Segoe UI" panose="020B0502040204020203" pitchFamily="34" charset="0"/>
                <a:hlinkClick r:id="rId5"/>
              </a:rPr>
              <a:t>FEMA Individual Assistance Program and Policy Guide (IAPPG)</a:t>
            </a:r>
            <a:endParaRPr lang="en-US" sz="1800" dirty="0">
              <a:solidFill>
                <a:schemeClr val="tx1">
                  <a:lumMod val="85000"/>
                  <a:lumOff val="15000"/>
                </a:schemeClr>
              </a:solidFill>
              <a:cs typeface="Segoe UI" panose="020B0502040204020203" pitchFamily="34" charset="0"/>
            </a:endParaRPr>
          </a:p>
          <a:p>
            <a:pPr indent="-342900">
              <a:lnSpc>
                <a:spcPct val="110000"/>
              </a:lnSpc>
              <a:spcBef>
                <a:spcPts val="0"/>
              </a:spcBef>
              <a:spcAft>
                <a:spcPts val="600"/>
              </a:spcAft>
            </a:pPr>
            <a:r>
              <a:rPr lang="en-US" sz="1800" dirty="0">
                <a:solidFill>
                  <a:schemeClr val="tx1">
                    <a:lumMod val="85000"/>
                    <a:lumOff val="15000"/>
                  </a:schemeClr>
                </a:solidFill>
                <a:cs typeface="Segoe UI" panose="020B0502040204020203" pitchFamily="34" charset="0"/>
                <a:hlinkClick r:id="rId6"/>
              </a:rPr>
              <a:t>FEMA Public Assistance Program and Policy Guide (PAPPG)</a:t>
            </a:r>
            <a:endParaRPr lang="en-US" sz="1800" dirty="0">
              <a:solidFill>
                <a:schemeClr val="tx1">
                  <a:lumMod val="85000"/>
                  <a:lumOff val="15000"/>
                </a:schemeClr>
              </a:solidFill>
              <a:cs typeface="Segoe UI" panose="020B0502040204020203" pitchFamily="34" charset="0"/>
              <a:hlinkClick r:id="rId7"/>
            </a:endParaRPr>
          </a:p>
          <a:p>
            <a:pPr indent="-342900">
              <a:lnSpc>
                <a:spcPts val="2400"/>
              </a:lnSpc>
              <a:spcBef>
                <a:spcPts val="600"/>
              </a:spcBef>
              <a:spcAft>
                <a:spcPts val="600"/>
              </a:spcAft>
              <a:buFont typeface="Wingdings" panose="05000000000000000000" pitchFamily="2" charset="2"/>
              <a:buChar char="§"/>
            </a:pPr>
            <a:r>
              <a:rPr lang="en-US" sz="1800" dirty="0">
                <a:solidFill>
                  <a:schemeClr val="tx1">
                    <a:lumMod val="85000"/>
                    <a:lumOff val="15000"/>
                  </a:schemeClr>
                </a:solidFill>
                <a:cs typeface="Segoe UI" panose="020B0502040204020203" pitchFamily="34" charset="0"/>
              </a:rPr>
              <a:t>Recommended courses for those involved with animal and agriculture community include:</a:t>
            </a:r>
          </a:p>
          <a:p>
            <a:pPr marL="1028700" lvl="1" indent="-342900">
              <a:lnSpc>
                <a:spcPct val="110000"/>
              </a:lnSpc>
              <a:spcBef>
                <a:spcPts val="0"/>
              </a:spcBef>
              <a:spcAft>
                <a:spcPts val="600"/>
              </a:spcAft>
            </a:pPr>
            <a:r>
              <a:rPr lang="en-US" sz="1800" dirty="0">
                <a:solidFill>
                  <a:schemeClr val="tx1">
                    <a:lumMod val="85000"/>
                    <a:lumOff val="15000"/>
                  </a:schemeClr>
                </a:solidFill>
                <a:cs typeface="Segoe UI Semibold" panose="020B0702040204020203" pitchFamily="34" charset="0"/>
                <a:hlinkClick r:id="rId8"/>
              </a:rPr>
              <a:t>IS1000: Public Assistance Program and Eligibility</a:t>
            </a:r>
            <a:endParaRPr lang="en-US" sz="1800" dirty="0">
              <a:solidFill>
                <a:schemeClr val="tx1">
                  <a:lumMod val="85000"/>
                  <a:lumOff val="15000"/>
                </a:schemeClr>
              </a:solidFill>
              <a:cs typeface="Segoe UI Semibold" panose="020B0702040204020203" pitchFamily="34" charset="0"/>
            </a:endParaRPr>
          </a:p>
          <a:p>
            <a:pPr marL="1028700" lvl="1" indent="-342900">
              <a:lnSpc>
                <a:spcPct val="110000"/>
              </a:lnSpc>
              <a:spcBef>
                <a:spcPts val="0"/>
              </a:spcBef>
              <a:spcAft>
                <a:spcPts val="600"/>
              </a:spcAft>
            </a:pPr>
            <a:r>
              <a:rPr lang="en-US" sz="1800" dirty="0">
                <a:solidFill>
                  <a:schemeClr val="tx1">
                    <a:lumMod val="85000"/>
                    <a:lumOff val="15000"/>
                  </a:schemeClr>
                </a:solidFill>
                <a:cs typeface="Segoe UI Semibold" panose="020B0702040204020203" pitchFamily="34" charset="0"/>
                <a:hlinkClick r:id="rId9"/>
              </a:rPr>
              <a:t>ID1010: Emergency Protective Measures</a:t>
            </a:r>
            <a:endParaRPr lang="en-US" sz="1800" dirty="0">
              <a:solidFill>
                <a:schemeClr val="tx1">
                  <a:lumMod val="85000"/>
                  <a:lumOff val="15000"/>
                </a:schemeClr>
              </a:solidFill>
              <a:cs typeface="Segoe UI Semibold" panose="020B0702040204020203" pitchFamily="34" charset="0"/>
            </a:endParaRPr>
          </a:p>
          <a:p>
            <a:pPr marL="1028700" lvl="1" indent="-342900">
              <a:lnSpc>
                <a:spcPct val="110000"/>
              </a:lnSpc>
              <a:spcBef>
                <a:spcPts val="0"/>
              </a:spcBef>
              <a:spcAft>
                <a:spcPts val="600"/>
              </a:spcAft>
            </a:pPr>
            <a:r>
              <a:rPr lang="en-US" sz="1800" dirty="0">
                <a:solidFill>
                  <a:schemeClr val="tx1">
                    <a:lumMod val="85000"/>
                    <a:lumOff val="15000"/>
                  </a:schemeClr>
                </a:solidFill>
                <a:cs typeface="Segoe UI Semibold" panose="020B0702040204020203" pitchFamily="34" charset="0"/>
                <a:hlinkClick r:id="rId10"/>
              </a:rPr>
              <a:t>IS1020: Public Assistance Donated Resources</a:t>
            </a:r>
            <a:endParaRPr lang="en-US" sz="1800" dirty="0">
              <a:solidFill>
                <a:schemeClr val="tx1">
                  <a:lumMod val="85000"/>
                  <a:lumOff val="15000"/>
                </a:schemeClr>
              </a:solidFill>
              <a:cs typeface="Segoe UI Semibold" panose="020B0702040204020203" pitchFamily="34" charset="0"/>
            </a:endParaRPr>
          </a:p>
          <a:p>
            <a:pPr marL="1028700" lvl="1" indent="-342900">
              <a:lnSpc>
                <a:spcPct val="110000"/>
              </a:lnSpc>
              <a:spcBef>
                <a:spcPts val="0"/>
              </a:spcBef>
              <a:spcAft>
                <a:spcPts val="600"/>
              </a:spcAft>
            </a:pPr>
            <a:r>
              <a:rPr lang="en-US" sz="1800" dirty="0">
                <a:solidFill>
                  <a:schemeClr val="tx1">
                    <a:lumMod val="85000"/>
                    <a:lumOff val="15000"/>
                  </a:schemeClr>
                </a:solidFill>
                <a:cs typeface="Segoe UI Semibold" panose="020B0702040204020203" pitchFamily="34" charset="0"/>
                <a:hlinkClick r:id="rId11"/>
              </a:rPr>
              <a:t>IS1026: Eligibility of Private Nonprofit Organizations</a:t>
            </a:r>
            <a:endParaRPr lang="en-US" sz="2000" dirty="0">
              <a:solidFill>
                <a:schemeClr val="tx1">
                  <a:lumMod val="85000"/>
                  <a:lumOff val="15000"/>
                </a:schemeClr>
              </a:solidFill>
              <a:cs typeface="Segoe UI" panose="020B0502040204020203" pitchFamily="34" charset="0"/>
            </a:endParaRPr>
          </a:p>
          <a:p>
            <a:pPr indent="-342900">
              <a:lnSpc>
                <a:spcPct val="110000"/>
              </a:lnSpc>
              <a:spcBef>
                <a:spcPts val="600"/>
              </a:spcBef>
              <a:spcAft>
                <a:spcPts val="600"/>
              </a:spcAft>
            </a:pPr>
            <a:endParaRPr lang="en-US" sz="2000" dirty="0"/>
          </a:p>
          <a:p>
            <a:pPr indent="-342900">
              <a:lnSpc>
                <a:spcPct val="110000"/>
              </a:lnSpc>
              <a:spcBef>
                <a:spcPts val="600"/>
              </a:spcBef>
              <a:spcAft>
                <a:spcPts val="600"/>
              </a:spcAft>
            </a:pPr>
            <a:endParaRPr lang="en-US" sz="2000" dirty="0"/>
          </a:p>
        </p:txBody>
      </p:sp>
      <p:sp>
        <p:nvSpPr>
          <p:cNvPr id="3" name="Footer Placeholder 2">
            <a:extLst>
              <a:ext uri="{FF2B5EF4-FFF2-40B4-BE49-F238E27FC236}">
                <a16:creationId xmlns:a16="http://schemas.microsoft.com/office/drawing/2014/main" id="{2B7346AA-5865-E340-8500-7FB0237C15F8}"/>
              </a:ext>
            </a:extLst>
          </p:cNvPr>
          <p:cNvSpPr>
            <a:spLocks noGrp="1"/>
          </p:cNvSpPr>
          <p:nvPr>
            <p:ph type="ftr" sz="quarter" idx="4294967295"/>
          </p:nvPr>
        </p:nvSpPr>
        <p:spPr>
          <a:xfrm>
            <a:off x="6096000" y="6173791"/>
            <a:ext cx="4443413"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tint val="75000"/>
                  </a:srgbClr>
                </a:solidFill>
                <a:effectLst/>
                <a:uLnTx/>
                <a:uFillTx/>
                <a:latin typeface="Arial"/>
                <a:ea typeface="+mn-ea"/>
                <a:cs typeface="Arial"/>
              </a:rPr>
              <a:t>Federal Emergency Management Agency</a:t>
            </a:r>
          </a:p>
        </p:txBody>
      </p:sp>
      <p:sp>
        <p:nvSpPr>
          <p:cNvPr id="4" name="Slide Number Placeholder 3">
            <a:extLst>
              <a:ext uri="{FF2B5EF4-FFF2-40B4-BE49-F238E27FC236}">
                <a16:creationId xmlns:a16="http://schemas.microsoft.com/office/drawing/2014/main" id="{11212D32-BC6E-EB4A-90F9-ED1B7B598CA8}"/>
              </a:ext>
            </a:extLst>
          </p:cNvPr>
          <p:cNvSpPr>
            <a:spLocks noGrp="1"/>
          </p:cNvSpPr>
          <p:nvPr>
            <p:ph type="sldNum" sz="quarter" idx="12"/>
          </p:nvPr>
        </p:nvSpPr>
        <p:spPr>
          <a:xfrm>
            <a:off x="10539413" y="6173791"/>
            <a:ext cx="914403" cy="365125"/>
          </a:xfrm>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FCC257D-A786-9244-9E17-CE618C8B9275}" type="slidenum">
              <a:rPr kumimoji="0" lang="en-US" sz="1200" b="0" i="0" u="none" strike="noStrike" kern="1200" cap="none" spc="0" normalizeH="0" baseline="0" noProof="0" smtClean="0">
                <a:ln>
                  <a:noFill/>
                </a:ln>
                <a:solidFill>
                  <a:srgbClr val="5A5B5D"/>
                </a:solidFill>
                <a:effectLst/>
                <a:uLnTx/>
                <a:uFillTx/>
                <a:latin typeface="Franklin Gothic Book" panose="020B05030201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srgbClr val="5A5B5D"/>
              </a:solidFill>
              <a:effectLst/>
              <a:uLnTx/>
              <a:uFillTx/>
              <a:latin typeface="Franklin Gothic Book" panose="020B0503020102020204"/>
              <a:ea typeface="+mn-ea"/>
              <a:cs typeface="+mn-cs"/>
            </a:endParaRPr>
          </a:p>
        </p:txBody>
      </p:sp>
    </p:spTree>
    <p:extLst>
      <p:ext uri="{BB962C8B-B14F-4D97-AF65-F5344CB8AC3E}">
        <p14:creationId xmlns:p14="http://schemas.microsoft.com/office/powerpoint/2010/main" val="11381631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 2" descr="Contact Slide Option 2 group">
            <a:extLst>
              <a:ext uri="{FF2B5EF4-FFF2-40B4-BE49-F238E27FC236}">
                <a16:creationId xmlns:a16="http://schemas.microsoft.com/office/drawing/2014/main" id="{F8B47473-8649-494B-A0EB-B58523C16865}"/>
              </a:ext>
            </a:extLst>
          </p:cNvPr>
          <p:cNvGrpSpPr/>
          <p:nvPr/>
        </p:nvGrpSpPr>
        <p:grpSpPr>
          <a:xfrm>
            <a:off x="3048000" y="2032728"/>
            <a:ext cx="6096000" cy="3914500"/>
            <a:chOff x="3048000" y="2032728"/>
            <a:chExt cx="6096000" cy="3914500"/>
          </a:xfrm>
        </p:grpSpPr>
        <p:sp>
          <p:nvSpPr>
            <p:cNvPr id="6" name="Rectangle 5">
              <a:extLst>
                <a:ext uri="{FF2B5EF4-FFF2-40B4-BE49-F238E27FC236}">
                  <a16:creationId xmlns:a16="http://schemas.microsoft.com/office/drawing/2014/main" id="{AFE754E2-F4FB-8E4E-98EB-82D6BA5E5617}"/>
                </a:ext>
              </a:extLst>
            </p:cNvPr>
            <p:cNvSpPr/>
            <p:nvPr/>
          </p:nvSpPr>
          <p:spPr>
            <a:xfrm>
              <a:off x="3048000" y="2032728"/>
              <a:ext cx="6096000" cy="1200329"/>
            </a:xfrm>
            <a:prstGeom prst="rect">
              <a:avLst/>
            </a:prstGeom>
          </p:spPr>
          <p:txBody>
            <a:bodyPr>
              <a:spAutoFit/>
            </a:bodyPr>
            <a:lstStyle/>
            <a:p>
              <a:pPr algn="ctr">
                <a:lnSpc>
                  <a:spcPct val="100000"/>
                </a:lnSpc>
                <a:spcBef>
                  <a:spcPct val="0"/>
                </a:spcBef>
                <a:buNone/>
              </a:pPr>
              <a:r>
                <a:rPr lang="en-US" altLang="en-US" dirty="0">
                  <a:solidFill>
                    <a:schemeClr val="bg1"/>
                  </a:solidFill>
                  <a:latin typeface="+mj-lt"/>
                </a:rPr>
                <a:t>Sarah K. Egan</a:t>
              </a:r>
            </a:p>
            <a:p>
              <a:pPr algn="ctr">
                <a:lnSpc>
                  <a:spcPct val="100000"/>
                </a:lnSpc>
                <a:spcBef>
                  <a:spcPct val="0"/>
                </a:spcBef>
                <a:buNone/>
              </a:pPr>
              <a:r>
                <a:rPr lang="en-US" altLang="en-US" dirty="0">
                  <a:solidFill>
                    <a:schemeClr val="bg1"/>
                  </a:solidFill>
                </a:rPr>
                <a:t>Lead Emergency Management Specialist</a:t>
              </a:r>
            </a:p>
            <a:p>
              <a:pPr algn="ctr">
                <a:lnSpc>
                  <a:spcPct val="100000"/>
                </a:lnSpc>
                <a:spcBef>
                  <a:spcPct val="0"/>
                </a:spcBef>
                <a:buNone/>
              </a:pPr>
              <a:r>
                <a:rPr lang="en-US" altLang="en-US" u="sng" dirty="0">
                  <a:solidFill>
                    <a:schemeClr val="bg1"/>
                  </a:solidFill>
                  <a:hlinkClick r:id="rId3">
                    <a:extLst>
                      <a:ext uri="{A12FA001-AC4F-418D-AE19-62706E023703}">
                        <ahyp:hlinkClr xmlns:ahyp="http://schemas.microsoft.com/office/drawing/2018/hyperlinkcolor" val="tx"/>
                      </a:ext>
                    </a:extLst>
                  </a:hlinkClick>
                </a:rPr>
                <a:t>Sarah.Egan</a:t>
              </a:r>
              <a:r>
                <a:rPr lang="en-US" altLang="en-US" u="sng" dirty="0">
                  <a:solidFill>
                    <a:schemeClr val="bg1"/>
                  </a:solidFill>
                </a:rPr>
                <a:t>@fema.dhs.gov</a:t>
              </a:r>
            </a:p>
            <a:p>
              <a:pPr algn="ctr">
                <a:lnSpc>
                  <a:spcPct val="100000"/>
                </a:lnSpc>
                <a:spcBef>
                  <a:spcPct val="0"/>
                </a:spcBef>
                <a:buNone/>
              </a:pPr>
              <a:endParaRPr lang="en-US" altLang="en-US" u="sng" dirty="0">
                <a:solidFill>
                  <a:schemeClr val="bg1"/>
                </a:solidFill>
              </a:endParaRPr>
            </a:p>
          </p:txBody>
        </p:sp>
        <p:pic>
          <p:nvPicPr>
            <p:cNvPr id="5" name="Picture 4" descr="Federal Emergency Management Agency (FEMA) Seal">
              <a:extLst>
                <a:ext uri="{FF2B5EF4-FFF2-40B4-BE49-F238E27FC236}">
                  <a16:creationId xmlns:a16="http://schemas.microsoft.com/office/drawing/2014/main" id="{6BB693A3-D63F-4E42-A384-55677088ABDA}"/>
                </a:ext>
              </a:extLst>
            </p:cNvPr>
            <p:cNvPicPr>
              <a:picLocks noChangeAspect="1"/>
            </p:cNvPicPr>
            <p:nvPr/>
          </p:nvPicPr>
          <p:blipFill>
            <a:blip r:embed="rId4"/>
            <a:stretch>
              <a:fillRect/>
            </a:stretch>
          </p:blipFill>
          <p:spPr>
            <a:xfrm>
              <a:off x="3813628" y="4517135"/>
              <a:ext cx="4013200" cy="1430093"/>
            </a:xfrm>
            <a:prstGeom prst="rect">
              <a:avLst/>
            </a:prstGeom>
          </p:spPr>
        </p:pic>
      </p:grpSp>
      <p:sp>
        <p:nvSpPr>
          <p:cNvPr id="2" name="Title 1" hidden="1">
            <a:extLst>
              <a:ext uri="{FF2B5EF4-FFF2-40B4-BE49-F238E27FC236}">
                <a16:creationId xmlns:a16="http://schemas.microsoft.com/office/drawing/2014/main" id="{09CDB8F0-17F5-734B-952C-0DEA2ADE6CA0}"/>
              </a:ext>
            </a:extLst>
          </p:cNvPr>
          <p:cNvSpPr>
            <a:spLocks noGrp="1"/>
          </p:cNvSpPr>
          <p:nvPr>
            <p:ph type="title"/>
          </p:nvPr>
        </p:nvSpPr>
        <p:spPr/>
        <p:txBody>
          <a:bodyPr/>
          <a:lstStyle/>
          <a:p>
            <a:r>
              <a:rPr lang="en-US" dirty="0"/>
              <a:t>Contact Slide Option 2</a:t>
            </a:r>
          </a:p>
        </p:txBody>
      </p:sp>
    </p:spTree>
    <p:extLst>
      <p:ext uri="{BB962C8B-B14F-4D97-AF65-F5344CB8AC3E}">
        <p14:creationId xmlns:p14="http://schemas.microsoft.com/office/powerpoint/2010/main" val="3586083688"/>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005188"/>
      </a:dk2>
      <a:lt2>
        <a:srgbClr val="F3F3F3"/>
      </a:lt2>
      <a:accent1>
        <a:srgbClr val="0078AE"/>
      </a:accent1>
      <a:accent2>
        <a:srgbClr val="595B5D"/>
      </a:accent2>
      <a:accent3>
        <a:srgbClr val="BABBBD"/>
      </a:accent3>
      <a:accent4>
        <a:srgbClr val="5E9732"/>
      </a:accent4>
      <a:accent5>
        <a:srgbClr val="0072CE"/>
      </a:accent5>
      <a:accent6>
        <a:srgbClr val="C31230"/>
      </a:accent6>
      <a:hlink>
        <a:srgbClr val="005188"/>
      </a:hlink>
      <a:folHlink>
        <a:srgbClr val="005188"/>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tx2"/>
        </a:solidFill>
        <a:ln>
          <a:noFill/>
        </a:ln>
      </a:spPr>
      <a:bodyPr rtlCol="0" anchor="ctr"/>
      <a:lstStyle>
        <a:defPPr algn="ctr">
          <a:defRPr/>
        </a:defPPr>
      </a:lstStyle>
      <a:style>
        <a:lnRef idx="2">
          <a:schemeClr val="accent1"/>
        </a:lnRef>
        <a:fillRef idx="1">
          <a:schemeClr val="lt1"/>
        </a:fillRef>
        <a:effectRef idx="0">
          <a:schemeClr val="accent1"/>
        </a:effectRef>
        <a:fontRef idx="minor">
          <a:schemeClr val="dk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05F57966B148748BD8081F628C2483F" ma:contentTypeVersion="4" ma:contentTypeDescription="Create a new document." ma:contentTypeScope="" ma:versionID="8b5f3bd4ea0f9c0407a65c96be8300b8">
  <xsd:schema xmlns:xsd="http://www.w3.org/2001/XMLSchema" xmlns:xs="http://www.w3.org/2001/XMLSchema" xmlns:p="http://schemas.microsoft.com/office/2006/metadata/properties" xmlns:ns2="c81bce5d-cb6c-4cf3-85c7-64a9f7ebd441" xmlns:ns3="ea3db5c6-0e24-465a-8633-d606b1da7b0a" targetNamespace="http://schemas.microsoft.com/office/2006/metadata/properties" ma:root="true" ma:fieldsID="c5cc61b896f1da314f3d3e3a921132af" ns2:_="" ns3:_="">
    <xsd:import namespace="c81bce5d-cb6c-4cf3-85c7-64a9f7ebd441"/>
    <xsd:import namespace="ea3db5c6-0e24-465a-8633-d606b1da7b0a"/>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81bce5d-cb6c-4cf3-85c7-64a9f7ebd4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a3db5c6-0e24-465a-8633-d606b1da7b0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B5BB03-DD21-4258-90BA-4BA883F2CE48}">
  <ds:schemaRefs>
    <ds:schemaRef ds:uri="http://schemas.microsoft.com/office/2006/documentManagement/types"/>
    <ds:schemaRef ds:uri="http://schemas.openxmlformats.org/package/2006/metadata/core-properties"/>
    <ds:schemaRef ds:uri="ea3db5c6-0e24-465a-8633-d606b1da7b0a"/>
    <ds:schemaRef ds:uri="c81bce5d-cb6c-4cf3-85c7-64a9f7ebd441"/>
    <ds:schemaRef ds:uri="http://purl.org/dc/elements/1.1/"/>
    <ds:schemaRef ds:uri="http://purl.org/dc/terms/"/>
    <ds:schemaRef ds:uri="http://www.w3.org/XML/1998/namespace"/>
    <ds:schemaRef ds:uri="http://schemas.microsoft.com/office/2006/metadata/properties"/>
    <ds:schemaRef ds:uri="http://purl.org/dc/dcmitype/"/>
    <ds:schemaRef ds:uri="http://schemas.microsoft.com/office/infopath/2007/PartnerControls"/>
  </ds:schemaRefs>
</ds:datastoreItem>
</file>

<file path=customXml/itemProps2.xml><?xml version="1.0" encoding="utf-8"?>
<ds:datastoreItem xmlns:ds="http://schemas.openxmlformats.org/officeDocument/2006/customXml" ds:itemID="{76976EDC-3E53-4B2A-8042-2CE68B9B81E7}">
  <ds:schemaRefs>
    <ds:schemaRef ds:uri="http://schemas.microsoft.com/sharepoint/v3/contenttype/forms"/>
  </ds:schemaRefs>
</ds:datastoreItem>
</file>

<file path=customXml/itemProps3.xml><?xml version="1.0" encoding="utf-8"?>
<ds:datastoreItem xmlns:ds="http://schemas.openxmlformats.org/officeDocument/2006/customXml" ds:itemID="{954B861B-2F8A-4ABE-B4ED-AFB014B5ADC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81bce5d-cb6c-4cf3-85c7-64a9f7ebd441"/>
    <ds:schemaRef ds:uri="ea3db5c6-0e24-465a-8633-d606b1da7b0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24567</TotalTime>
  <Words>1706</Words>
  <Application>Microsoft Office PowerPoint</Application>
  <PresentationFormat>Widescreen</PresentationFormat>
  <Paragraphs>199</Paragraphs>
  <Slides>15</Slides>
  <Notes>13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15</vt:i4>
      </vt:variant>
    </vt:vector>
  </HeadingPairs>
  <TitlesOfParts>
    <vt:vector size="23" baseType="lpstr">
      <vt:lpstr>Arial</vt:lpstr>
      <vt:lpstr>Calibri</vt:lpstr>
      <vt:lpstr>Franklin Gothic Book</vt:lpstr>
      <vt:lpstr>Franklin Gothic Medium</vt:lpstr>
      <vt:lpstr>Symbol</vt:lpstr>
      <vt:lpstr>Times New Roman</vt:lpstr>
      <vt:lpstr>Wingdings</vt:lpstr>
      <vt:lpstr>Office Theme</vt:lpstr>
      <vt:lpstr>Disaster Shelter Operations for  Household Pets</vt:lpstr>
      <vt:lpstr>“When a disaster strikes, saving animals  can mean saving people”</vt:lpstr>
      <vt:lpstr>FEMA: Supporting Survivors and Their Animals</vt:lpstr>
      <vt:lpstr>Building Trust Within Communities</vt:lpstr>
      <vt:lpstr>The PETS Act of 2006</vt:lpstr>
      <vt:lpstr>Shelter Operations: No Uniform Approach</vt:lpstr>
      <vt:lpstr>Shelter Operations: No Uniform Approach (cont.)</vt:lpstr>
      <vt:lpstr>Shelter Operations Planning</vt:lpstr>
      <vt:lpstr>Planning </vt:lpstr>
      <vt:lpstr>Reporting: Establish a Battle Rhythm</vt:lpstr>
      <vt:lpstr>Manage the Flow: Evacuee Triage</vt:lpstr>
      <vt:lpstr>Consider Your Options: Congregate Animal Shelter Types</vt:lpstr>
      <vt:lpstr>Mass Care Task Forces</vt:lpstr>
      <vt:lpstr>FEMA Mass Care Resources for Animals</vt:lpstr>
      <vt:lpstr>Contact Slide Option 2</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FEMA User</dc:creator>
  <cp:keywords/>
  <dc:description/>
  <cp:lastModifiedBy>Egan, Sarah</cp:lastModifiedBy>
  <cp:revision>177</cp:revision>
  <cp:lastPrinted>2020-03-02T16:45:50Z</cp:lastPrinted>
  <dcterms:created xsi:type="dcterms:W3CDTF">2012-11-19T20:41:22Z</dcterms:created>
  <dcterms:modified xsi:type="dcterms:W3CDTF">2023-05-15T18:05:08Z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0x010100005F57966B148748BD8081F628C2483F</vt:lpwstr>
  </property>
</Properties>
</file>