
<file path=[Content_Types].xml><?xml version="1.0" encoding="utf-8"?>
<Types xmlns="http://schemas.openxmlformats.org/package/2006/content-types">
  <Default Extension="emf" ContentType="image/x-emf"/>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676" r:id="rId3"/>
    <p:sldMasterId id="2147483692"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66" r:id="rId15"/>
    <p:sldId id="268" r:id="rId16"/>
    <p:sldId id="269" r:id="rId17"/>
    <p:sldId id="275" r:id="rId18"/>
    <p:sldId id="277" r:id="rId19"/>
    <p:sldId id="278" r:id="rId20"/>
    <p:sldId id="279" r:id="rId21"/>
    <p:sldId id="280" r:id="rId22"/>
    <p:sldId id="281" r:id="rId23"/>
    <p:sldId id="284" r:id="rId24"/>
    <p:sldId id="285" r:id="rId25"/>
    <p:sldId id="287" r:id="rId26"/>
    <p:sldId id="292" r:id="rId27"/>
    <p:sldId id="293" r:id="rId28"/>
    <p:sldId id="290" r:id="rId29"/>
    <p:sldId id="462"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Franklin Gothic Medium" panose="020B0603020102020204" pitchFamily="34" charset="0"/>
      <p:regular r:id="rId36"/>
      <p:italic r:id="rId37"/>
    </p:embeddedFont>
    <p:embeddedFont>
      <p:font typeface="Helvetica Neue" panose="020B0604020202020204" charset="0"/>
      <p:regular r:id="rId38"/>
      <p:bold r:id="rId39"/>
      <p:italic r:id="rId40"/>
      <p:boldItalic r:id="rId41"/>
    </p:embeddedFont>
    <p:embeddedFont>
      <p:font typeface="Libre Franklin" pitchFamily="2" charset="0"/>
      <p:regular r:id="rId42"/>
      <p:bold r:id="rId43"/>
      <p:italic r:id="rId44"/>
      <p:boldItalic r:id="rId45"/>
    </p:embeddedFont>
    <p:embeddedFont>
      <p:font typeface="Libre Franklin Medium" pitchFamily="2" charset="0"/>
      <p:regular r:id="rId46"/>
      <p:bold r:id="rId47"/>
      <p:italic r:id="rId48"/>
      <p:boldItalic r:id="rId49"/>
    </p:embeddedFont>
    <p:embeddedFont>
      <p:font typeface="Montserrat" panose="00000500000000000000" pitchFamily="2" charset="0"/>
      <p:regular r:id="rId50"/>
      <p:bold r:id="rId51"/>
      <p:italic r:id="rId52"/>
      <p:boldItalic r:id="rId53"/>
    </p:embeddedFont>
    <p:embeddedFont>
      <p:font typeface="Quattrocento Sans" panose="020B0502050000020003"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5" roundtripDataSignature="AMtx7mgnB6oJZ/xHsXi6u6o4eG5fnBT0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509934A-569F-422F-B34C-4A0AD2FEBCF0}">
  <a:tblStyle styleId="{A509934A-569F-422F-B34C-4A0AD2FEBCF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CEFE8"/>
          </a:solidFill>
        </a:fill>
      </a:tcStyle>
    </a:wholeTbl>
    <a:band1H>
      <a:tcTxStyle/>
      <a:tcStyle>
        <a:tcBdr/>
        <a:fill>
          <a:solidFill>
            <a:srgbClr val="D7DECD"/>
          </a:solidFill>
        </a:fill>
      </a:tcStyle>
    </a:band1H>
    <a:band2H>
      <a:tcTxStyle/>
      <a:tcStyle>
        <a:tcBdr/>
      </a:tcStyle>
    </a:band2H>
    <a:band1V>
      <a:tcTxStyle/>
      <a:tcStyle>
        <a:tcBdr/>
        <a:fill>
          <a:solidFill>
            <a:srgbClr val="D7DECD"/>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195" autoAdjust="0"/>
  </p:normalViewPr>
  <p:slideViewPr>
    <p:cSldViewPr snapToGrid="0">
      <p:cViewPr varScale="1">
        <p:scale>
          <a:sx n="61" d="100"/>
          <a:sy n="61" d="100"/>
        </p:scale>
        <p:origin x="8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font" Target="fonts/font24.fntdata"/><Relationship Id="rId89"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0.fntdata"/><Relationship Id="rId54" Type="http://schemas.openxmlformats.org/officeDocument/2006/relationships/font" Target="fonts/font23.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8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8" Type="http://schemas.openxmlformats.org/officeDocument/2006/relationships/slide" Target="slides/slide4.xml"/><Relationship Id="rId51" Type="http://schemas.openxmlformats.org/officeDocument/2006/relationships/font" Target="fonts/font20.fntdata"/><Relationship Id="rId85"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a:solidFill>
                <a:srgbClr val="000000"/>
              </a:solidFill>
              <a:latin typeface="Arial"/>
              <a:ea typeface="Arial"/>
              <a:cs typeface="Arial"/>
              <a:sym typeface="Arial"/>
            </a:endParaRPr>
          </a:p>
        </p:txBody>
      </p:sp>
      <p:sp>
        <p:nvSpPr>
          <p:cNvPr id="383" name="Google Shape;38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Arial"/>
              <a:buNone/>
            </a:pPr>
            <a:endParaRPr b="0">
              <a:latin typeface="Calibri"/>
              <a:ea typeface="Calibri"/>
              <a:cs typeface="Calibri"/>
              <a:sym typeface="Calibri"/>
            </a:endParaRPr>
          </a:p>
        </p:txBody>
      </p:sp>
      <p:sp>
        <p:nvSpPr>
          <p:cNvPr id="390" name="Google Shape;3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Arial"/>
              <a:buNone/>
            </a:pPr>
            <a:endParaRPr/>
          </a:p>
        </p:txBody>
      </p:sp>
      <p:sp>
        <p:nvSpPr>
          <p:cNvPr id="419" name="Google Shape;41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1200"/>
              <a:buFont typeface="Arial"/>
              <a:buNone/>
            </a:pPr>
            <a:endParaRPr/>
          </a:p>
        </p:txBody>
      </p:sp>
      <p:sp>
        <p:nvSpPr>
          <p:cNvPr id="431" name="Google Shape;43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b="1">
              <a:latin typeface="Quattrocento Sans"/>
              <a:ea typeface="Quattrocento Sans"/>
              <a:cs typeface="Quattrocento Sans"/>
              <a:sym typeface="Quattrocento Sans"/>
            </a:endParaRPr>
          </a:p>
          <a:p>
            <a:pPr marL="0" lvl="0" indent="0" algn="l" rtl="0">
              <a:spcBef>
                <a:spcPts val="0"/>
              </a:spcBef>
              <a:spcAft>
                <a:spcPts val="0"/>
              </a:spcAft>
              <a:buNone/>
            </a:pPr>
            <a:endParaRPr sz="1800">
              <a:latin typeface="Calibri"/>
              <a:ea typeface="Calibri"/>
              <a:cs typeface="Calibri"/>
              <a:sym typeface="Calibri"/>
            </a:endParaRPr>
          </a:p>
          <a:p>
            <a:pPr marL="0" lvl="0" indent="0" algn="l" rtl="0">
              <a:spcBef>
                <a:spcPts val="0"/>
              </a:spcBef>
              <a:spcAft>
                <a:spcPts val="0"/>
              </a:spcAft>
              <a:buNone/>
            </a:pPr>
            <a:endParaRPr sz="1800">
              <a:latin typeface="Calibri"/>
              <a:ea typeface="Calibri"/>
              <a:cs typeface="Calibri"/>
              <a:sym typeface="Calibri"/>
            </a:endParaRPr>
          </a:p>
        </p:txBody>
      </p:sp>
      <p:sp>
        <p:nvSpPr>
          <p:cNvPr id="449" name="Google Shape;4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0" name="Google Shape;48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t>Updated. black dots – new region 4 sites!</a:t>
            </a:r>
            <a:endParaRPr/>
          </a:p>
        </p:txBody>
      </p:sp>
      <p:sp>
        <p:nvSpPr>
          <p:cNvPr id="481" name="Google Shape;48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Updated. black dots – new region 4 sites!</a:t>
            </a:r>
            <a:endParaRPr/>
          </a:p>
          <a:p>
            <a:pPr marL="0" lvl="0" indent="0" algn="l" rtl="0">
              <a:spcBef>
                <a:spcPts val="0"/>
              </a:spcBef>
              <a:spcAft>
                <a:spcPts val="0"/>
              </a:spcAft>
              <a:buClr>
                <a:schemeClr val="dk1"/>
              </a:buClr>
              <a:buSzPts val="1200"/>
              <a:buFont typeface="Arial"/>
              <a:buNone/>
            </a:pPr>
            <a:endParaRPr/>
          </a:p>
        </p:txBody>
      </p:sp>
      <p:sp>
        <p:nvSpPr>
          <p:cNvPr id="499" name="Google Shape;49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9" name="Google Shape;50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Socially vulnerable populations</a:t>
            </a:r>
            <a:r>
              <a:rPr lang="en-US"/>
              <a:t> are especially at risk during public health emergencies because of factors like socioeconomic status, household characteristics, racial and ethnic minority status, or housing type and transportation. This map shows the overall social vulnerability score in monitored sewersheds and their respective counties. The SVI varies by geographic location which shows that wastewater monitoring is occurring in areas of high and areas of low social vulnerability. The SVI in sewershed populations is similar to the county except in six counties (Orange, Buncombe, Mecklenburg, Wake, New Hanover, and Carteret) In the counties marked A, B, and C, there are multiple monitored sewersheds within the county. In these counties the sewershed population’s social vulnerability is not always the same as the county’s.</a:t>
            </a:r>
            <a:endParaRPr/>
          </a:p>
        </p:txBody>
      </p:sp>
      <p:sp>
        <p:nvSpPr>
          <p:cNvPr id="588" name="Google Shape;588;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a:solidFill>
                  <a:srgbClr val="000000"/>
                </a:solidFill>
                <a:latin typeface="Arial"/>
                <a:ea typeface="Arial"/>
                <a:cs typeface="Arial"/>
                <a:sym typeface="Arial"/>
              </a:rPr>
              <a:t>Thank you – I am excited to present our findings comparing covid sequencing in wastewater versus clinical samples </a:t>
            </a:r>
            <a:endParaRPr b="0" i="0">
              <a:solidFill>
                <a:srgbClr val="000000"/>
              </a:solidFill>
              <a:latin typeface="Arial"/>
              <a:ea typeface="Arial"/>
              <a:cs typeface="Arial"/>
              <a:sym typeface="Arial"/>
            </a:endParaRPr>
          </a:p>
          <a:p>
            <a:pPr marL="0" lvl="0" indent="0" algn="l" rtl="0">
              <a:spcBef>
                <a:spcPts val="0"/>
              </a:spcBef>
              <a:spcAft>
                <a:spcPts val="0"/>
              </a:spcAft>
              <a:buNone/>
            </a:pPr>
            <a:endParaRPr/>
          </a:p>
        </p:txBody>
      </p:sp>
      <p:sp>
        <p:nvSpPr>
          <p:cNvPr id="595" name="Google Shape;59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2" name="Google Shape;602;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8" name="Google Shape;60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wanted to start off with an overview of what we found and then I will get into the results themselves. Overall, variant detection in wastewater tended to be earlier than detection among clinical samples. However, the relationship between the wastewater data and clinical data is not straightforward. And as you will see, the dynamics differ between the various variants we studied. </a:t>
            </a:r>
            <a:endParaRPr/>
          </a:p>
        </p:txBody>
      </p:sp>
      <p:sp>
        <p:nvSpPr>
          <p:cNvPr id="609" name="Google Shape;60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to start with what we found, these plots have data showing dates of detection for the BQ variant, including BQ.1.1. A dot on the figure represents a day that BQ was identified. A red dot indicates a clinical sample and a blue dot represents a wastewater sample. And on the left is a figure of data from the NWSS sites so the data are aggregated up to the sewershed level. So the clinical data in this figure is only from persons who live in the sewershed that we are sampling. On the right we have data from the biobot sites, and for this figure we needed to aggregate the data up to the county level. So the clinical data represents all persons living in the county from which we drew the wastewater data. So there is a lot going on but you can see that the overall trend is that BQ was detected in wastewater earlier than it was detected in clinical samples, though the pattern differs between the various sites. </a:t>
            </a:r>
            <a:endParaRPr/>
          </a:p>
        </p:txBody>
      </p:sp>
      <p:sp>
        <p:nvSpPr>
          <p:cNvPr id="640" name="Google Shape;640;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8" name="Google Shape;6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And lastly I wanted to mention that for all of the variants there were several sites that detected the variant in the wastewater but not in clinical samples. This is important to consider when we think about how representative the data are, and we see that wastewater may be capturing more of the story than clinical samples. </a:t>
            </a:r>
            <a:endParaRPr/>
          </a:p>
        </p:txBody>
      </p:sp>
      <p:sp>
        <p:nvSpPr>
          <p:cNvPr id="669" name="Google Shape;6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5" name="Google Shape;67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9.jpg"/><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Top Rule">
  <p:cSld name="Title &amp; Top Rule">
    <p:spTree>
      <p:nvGrpSpPr>
        <p:cNvPr id="1" name="Shape 15"/>
        <p:cNvGrpSpPr/>
        <p:nvPr/>
      </p:nvGrpSpPr>
      <p:grpSpPr>
        <a:xfrm>
          <a:off x="0" y="0"/>
          <a:ext cx="0" cy="0"/>
          <a:chOff x="0" y="0"/>
          <a:chExt cx="0" cy="0"/>
        </a:xfrm>
      </p:grpSpPr>
      <p:sp>
        <p:nvSpPr>
          <p:cNvPr id="16" name="Google Shape;16;p60"/>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rgbClr val="323F4F"/>
              </a:buClr>
              <a:buSzPts val="3200"/>
              <a:buFont typeface="Arial"/>
              <a:buNone/>
              <a:defRPr sz="3200" b="1" i="0">
                <a:solidFill>
                  <a:srgbClr val="323F4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0"/>
          <p:cNvSpPr/>
          <p:nvPr/>
        </p:nvSpPr>
        <p:spPr>
          <a:xfrm>
            <a:off x="0" y="3860"/>
            <a:ext cx="12192000" cy="457316"/>
          </a:xfrm>
          <a:prstGeom prst="rect">
            <a:avLst/>
          </a:prstGeom>
          <a:gradFill>
            <a:gsLst>
              <a:gs pos="0">
                <a:srgbClr val="323F4F"/>
              </a:gs>
              <a:gs pos="60000">
                <a:srgbClr val="FFDCC5"/>
              </a:gs>
              <a:gs pos="100000">
                <a:srgbClr val="FFECE3"/>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u="none" strike="noStrike" cap="none">
              <a:solidFill>
                <a:srgbClr val="7B7B7B"/>
              </a:solidFill>
              <a:latin typeface="Montserrat"/>
              <a:ea typeface="Montserrat"/>
              <a:cs typeface="Montserrat"/>
              <a:sym typeface="Montserrat"/>
            </a:endParaRPr>
          </a:p>
        </p:txBody>
      </p:sp>
      <p:cxnSp>
        <p:nvCxnSpPr>
          <p:cNvPr id="18" name="Google Shape;18;p60"/>
          <p:cNvCxnSpPr/>
          <p:nvPr/>
        </p:nvCxnSpPr>
        <p:spPr>
          <a:xfrm>
            <a:off x="0" y="6573308"/>
            <a:ext cx="12192000" cy="0"/>
          </a:xfrm>
          <a:prstGeom prst="straightConnector1">
            <a:avLst/>
          </a:prstGeom>
          <a:noFill/>
          <a:ln w="22225" cap="flat" cmpd="sng">
            <a:solidFill>
              <a:srgbClr val="323F4F"/>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6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7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7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7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7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7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7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7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7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77"/>
          <p:cNvSpPr>
            <a:spLocks noGrp="1"/>
          </p:cNvSpPr>
          <p:nvPr>
            <p:ph type="pic" idx="2"/>
          </p:nvPr>
        </p:nvSpPr>
        <p:spPr>
          <a:xfrm>
            <a:off x="5183188" y="987425"/>
            <a:ext cx="6172200" cy="4873625"/>
          </a:xfrm>
          <a:prstGeom prst="rect">
            <a:avLst/>
          </a:prstGeom>
          <a:noFill/>
          <a:ln>
            <a:noFill/>
          </a:ln>
        </p:spPr>
      </p:sp>
      <p:sp>
        <p:nvSpPr>
          <p:cNvPr id="72" name="Google Shape;72;p7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7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7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7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ntent Slide - Bullets">
  <p:cSld name="Content Slide - Bullets">
    <p:spTree>
      <p:nvGrpSpPr>
        <p:cNvPr id="1" name="Shape 91"/>
        <p:cNvGrpSpPr/>
        <p:nvPr/>
      </p:nvGrpSpPr>
      <p:grpSpPr>
        <a:xfrm>
          <a:off x="0" y="0"/>
          <a:ext cx="0" cy="0"/>
          <a:chOff x="0" y="0"/>
          <a:chExt cx="0" cy="0"/>
        </a:xfrm>
      </p:grpSpPr>
      <p:sp>
        <p:nvSpPr>
          <p:cNvPr id="92" name="Google Shape;92;p62"/>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3200"/>
              <a:buFont typeface="Arial"/>
              <a:buNone/>
              <a:defRPr sz="32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 name="Google Shape;93;p62"/>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u="none" strike="noStrike" cap="none">
              <a:solidFill>
                <a:srgbClr val="17365D"/>
              </a:solidFill>
              <a:latin typeface="Montserrat"/>
              <a:ea typeface="Montserrat"/>
              <a:cs typeface="Montserrat"/>
              <a:sym typeface="Montserrat"/>
            </a:endParaRPr>
          </a:p>
        </p:txBody>
      </p:sp>
      <p:sp>
        <p:nvSpPr>
          <p:cNvPr id="94" name="Google Shape;94;p62"/>
          <p:cNvSpPr txBox="1">
            <a:spLocks noGrp="1"/>
          </p:cNvSpPr>
          <p:nvPr>
            <p:ph type="body" idx="1"/>
          </p:nvPr>
        </p:nvSpPr>
        <p:spPr>
          <a:xfrm>
            <a:off x="838200" y="1447801"/>
            <a:ext cx="10517717" cy="479530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1200"/>
              </a:spcBef>
              <a:spcAft>
                <a:spcPts val="0"/>
              </a:spcAft>
              <a:buClr>
                <a:schemeClr val="dk1"/>
              </a:buClr>
              <a:buSzPts val="2800"/>
              <a:buFont typeface="Arial"/>
              <a:buChar char="•"/>
              <a:defRPr sz="2800" b="1" i="0" u="none" strike="noStrike" cap="none">
                <a:solidFill>
                  <a:schemeClr val="dk1"/>
                </a:solidFill>
                <a:latin typeface="Arial"/>
                <a:ea typeface="Arial"/>
                <a:cs typeface="Arial"/>
                <a:sym typeface="Arial"/>
              </a:defRPr>
            </a:lvl1pPr>
            <a:lvl2pPr marL="914400" marR="0" lvl="1" indent="-381000" algn="l" rtl="0">
              <a:lnSpc>
                <a:spcPct val="100000"/>
              </a:lnSpc>
              <a:spcBef>
                <a:spcPts val="375"/>
              </a:spcBef>
              <a:spcAft>
                <a:spcPts val="0"/>
              </a:spcAft>
              <a:buClr>
                <a:schemeClr val="dk1"/>
              </a:buClr>
              <a:buSzPts val="2400"/>
              <a:buFont typeface="Libre Franklin Medium"/>
              <a:buChar char="−"/>
              <a:defRPr sz="2400" b="1" i="0" u="none" strike="noStrike" cap="none">
                <a:solidFill>
                  <a:schemeClr val="dk1"/>
                </a:solidFill>
                <a:latin typeface="Arial"/>
                <a:ea typeface="Arial"/>
                <a:cs typeface="Arial"/>
                <a:sym typeface="Arial"/>
              </a:defRPr>
            </a:lvl2pPr>
            <a:lvl3pPr marL="1371600" marR="0" lvl="2" indent="-355600" algn="l" rtl="0">
              <a:lnSpc>
                <a:spcPct val="100000"/>
              </a:lnSpc>
              <a:spcBef>
                <a:spcPts val="375"/>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95" name="Google Shape;95;p62"/>
          <p:cNvSpPr txBox="1">
            <a:spLocks noGrp="1"/>
          </p:cNvSpPr>
          <p:nvPr>
            <p:ph type="body" idx="2"/>
          </p:nvPr>
        </p:nvSpPr>
        <p:spPr>
          <a:xfrm>
            <a:off x="147109" y="6523940"/>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1000"/>
              <a:buFont typeface="Arial"/>
              <a:buNone/>
              <a:defRPr sz="10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96" name="Google Shape;96;p62"/>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
        <p:nvSpPr>
          <p:cNvPr id="97" name="Google Shape;97;p62"/>
          <p:cNvSpPr txBox="1"/>
          <p:nvPr/>
        </p:nvSpPr>
        <p:spPr>
          <a:xfrm>
            <a:off x="11503025" y="6600158"/>
            <a:ext cx="541867" cy="269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5365E"/>
              </a:buClr>
              <a:buSzPts val="900"/>
              <a:buFont typeface="Arial"/>
              <a:buNone/>
            </a:pPr>
            <a:fld id="{00000000-1234-1234-1234-123412341234}" type="slidenum">
              <a:rPr lang="en-US" sz="900" b="1" i="0" u="none" strike="noStrike" cap="none">
                <a:solidFill>
                  <a:srgbClr val="15365E"/>
                </a:solidFill>
                <a:latin typeface="Arial"/>
                <a:ea typeface="Arial"/>
                <a:cs typeface="Arial"/>
                <a:sym typeface="Arial"/>
              </a:rPr>
              <a:t>‹#›</a:t>
            </a:fld>
            <a:endParaRPr sz="900" b="1" i="0" u="none" strike="noStrike" cap="none">
              <a:solidFill>
                <a:srgbClr val="15365E"/>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6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0" name="Google Shape;100;p6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1" name="Google Shape;101;p6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lide - Photo header Color Seal">
  <p:cSld name="1_Title Slide - Photo header Color Seal">
    <p:spTree>
      <p:nvGrpSpPr>
        <p:cNvPr id="1" name="Shape 102"/>
        <p:cNvGrpSpPr/>
        <p:nvPr/>
      </p:nvGrpSpPr>
      <p:grpSpPr>
        <a:xfrm>
          <a:off x="0" y="0"/>
          <a:ext cx="0" cy="0"/>
          <a:chOff x="0" y="0"/>
          <a:chExt cx="0" cy="0"/>
        </a:xfrm>
      </p:grpSpPr>
      <p:pic>
        <p:nvPicPr>
          <p:cNvPr id="103" name="Google Shape;103;p80"/>
          <p:cNvPicPr preferRelativeResize="0"/>
          <p:nvPr/>
        </p:nvPicPr>
        <p:blipFill rotWithShape="1">
          <a:blip r:embed="rId2">
            <a:alphaModFix/>
          </a:blip>
          <a:srcRect/>
          <a:stretch/>
        </p:blipFill>
        <p:spPr>
          <a:xfrm>
            <a:off x="688867" y="2067905"/>
            <a:ext cx="2689348" cy="1990847"/>
          </a:xfrm>
          <a:prstGeom prst="rect">
            <a:avLst/>
          </a:prstGeom>
          <a:noFill/>
          <a:ln>
            <a:noFill/>
          </a:ln>
        </p:spPr>
      </p:pic>
      <p:sp>
        <p:nvSpPr>
          <p:cNvPr id="104" name="Google Shape;104;p80"/>
          <p:cNvSpPr/>
          <p:nvPr/>
        </p:nvSpPr>
        <p:spPr>
          <a:xfrm>
            <a:off x="0" y="6607418"/>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sp>
        <p:nvSpPr>
          <p:cNvPr id="105" name="Google Shape;105;p80"/>
          <p:cNvSpPr txBox="1">
            <a:spLocks noGrp="1"/>
          </p:cNvSpPr>
          <p:nvPr>
            <p:ph type="body" idx="1"/>
          </p:nvPr>
        </p:nvSpPr>
        <p:spPr>
          <a:xfrm>
            <a:off x="3691462" y="2051009"/>
            <a:ext cx="7699023" cy="202082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75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2pPr>
            <a:lvl3pPr marL="1371600" marR="0" lvl="2"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3pPr>
            <a:lvl4pPr marL="1828800" marR="0" lvl="3"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4pPr>
            <a:lvl5pPr marL="2286000" marR="0" lvl="4"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6" name="Google Shape;106;p80"/>
          <p:cNvSpPr txBox="1">
            <a:spLocks noGrp="1"/>
          </p:cNvSpPr>
          <p:nvPr>
            <p:ph type="body" idx="2"/>
          </p:nvPr>
        </p:nvSpPr>
        <p:spPr>
          <a:xfrm>
            <a:off x="3691462" y="4071833"/>
            <a:ext cx="7699023" cy="94875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7" name="Google Shape;107;p80"/>
          <p:cNvSpPr txBox="1">
            <a:spLocks noGrp="1"/>
          </p:cNvSpPr>
          <p:nvPr>
            <p:ph type="body" idx="3"/>
          </p:nvPr>
        </p:nvSpPr>
        <p:spPr>
          <a:xfrm>
            <a:off x="3691462" y="5020585"/>
            <a:ext cx="7699023" cy="488226"/>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8" name="Google Shape;108;p80"/>
          <p:cNvSpPr/>
          <p:nvPr/>
        </p:nvSpPr>
        <p:spPr>
          <a:xfrm>
            <a:off x="0" y="-2388"/>
            <a:ext cx="12192000" cy="1667901"/>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pic>
        <p:nvPicPr>
          <p:cNvPr id="109" name="Google Shape;109;p80"/>
          <p:cNvPicPr preferRelativeResize="0"/>
          <p:nvPr/>
        </p:nvPicPr>
        <p:blipFill rotWithShape="1">
          <a:blip r:embed="rId3">
            <a:alphaModFix/>
          </a:blip>
          <a:srcRect/>
          <a:stretch/>
        </p:blipFill>
        <p:spPr>
          <a:xfrm>
            <a:off x="-7245" y="230730"/>
            <a:ext cx="2433261" cy="1216631"/>
          </a:xfrm>
          <a:prstGeom prst="rect">
            <a:avLst/>
          </a:prstGeom>
          <a:noFill/>
          <a:ln>
            <a:noFill/>
          </a:ln>
        </p:spPr>
      </p:pic>
      <p:pic>
        <p:nvPicPr>
          <p:cNvPr id="110" name="Google Shape;110;p80"/>
          <p:cNvPicPr preferRelativeResize="0"/>
          <p:nvPr/>
        </p:nvPicPr>
        <p:blipFill rotWithShape="1">
          <a:blip r:embed="rId4">
            <a:alphaModFix/>
          </a:blip>
          <a:srcRect/>
          <a:stretch/>
        </p:blipFill>
        <p:spPr>
          <a:xfrm>
            <a:off x="2502782" y="232219"/>
            <a:ext cx="2427068" cy="1213653"/>
          </a:xfrm>
          <a:prstGeom prst="rect">
            <a:avLst/>
          </a:prstGeom>
          <a:noFill/>
          <a:ln>
            <a:noFill/>
          </a:ln>
        </p:spPr>
      </p:pic>
      <p:pic>
        <p:nvPicPr>
          <p:cNvPr id="111" name="Google Shape;111;p80"/>
          <p:cNvPicPr preferRelativeResize="0"/>
          <p:nvPr/>
        </p:nvPicPr>
        <p:blipFill rotWithShape="1">
          <a:blip r:embed="rId5">
            <a:alphaModFix/>
          </a:blip>
          <a:srcRect/>
          <a:stretch/>
        </p:blipFill>
        <p:spPr>
          <a:xfrm>
            <a:off x="5014287" y="230097"/>
            <a:ext cx="2157071" cy="1217897"/>
          </a:xfrm>
          <a:prstGeom prst="rect">
            <a:avLst/>
          </a:prstGeom>
          <a:noFill/>
          <a:ln>
            <a:noFill/>
          </a:ln>
        </p:spPr>
      </p:pic>
      <p:pic>
        <p:nvPicPr>
          <p:cNvPr id="112" name="Google Shape;112;p80"/>
          <p:cNvPicPr preferRelativeResize="0"/>
          <p:nvPr/>
        </p:nvPicPr>
        <p:blipFill rotWithShape="1">
          <a:blip r:embed="rId6">
            <a:alphaModFix/>
          </a:blip>
          <a:srcRect/>
          <a:stretch/>
        </p:blipFill>
        <p:spPr>
          <a:xfrm>
            <a:off x="7259715" y="231327"/>
            <a:ext cx="2431536" cy="1215436"/>
          </a:xfrm>
          <a:prstGeom prst="rect">
            <a:avLst/>
          </a:prstGeom>
          <a:noFill/>
          <a:ln>
            <a:noFill/>
          </a:ln>
        </p:spPr>
      </p:pic>
      <p:pic>
        <p:nvPicPr>
          <p:cNvPr id="113" name="Google Shape;113;p80"/>
          <p:cNvPicPr preferRelativeResize="0"/>
          <p:nvPr/>
        </p:nvPicPr>
        <p:blipFill rotWithShape="1">
          <a:blip r:embed="rId7">
            <a:alphaModFix/>
          </a:blip>
          <a:srcRect/>
          <a:stretch/>
        </p:blipFill>
        <p:spPr>
          <a:xfrm>
            <a:off x="9760631" y="231327"/>
            <a:ext cx="2431500" cy="121543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 Color Seal">
  <p:cSld name="Title Slide - Color Seal">
    <p:spTree>
      <p:nvGrpSpPr>
        <p:cNvPr id="1" name="Shape 114"/>
        <p:cNvGrpSpPr/>
        <p:nvPr/>
      </p:nvGrpSpPr>
      <p:grpSpPr>
        <a:xfrm>
          <a:off x="0" y="0"/>
          <a:ext cx="0" cy="0"/>
          <a:chOff x="0" y="0"/>
          <a:chExt cx="0" cy="0"/>
        </a:xfrm>
      </p:grpSpPr>
      <p:pic>
        <p:nvPicPr>
          <p:cNvPr id="115" name="Google Shape;115;p81"/>
          <p:cNvPicPr preferRelativeResize="0"/>
          <p:nvPr/>
        </p:nvPicPr>
        <p:blipFill rotWithShape="1">
          <a:blip r:embed="rId2">
            <a:alphaModFix/>
          </a:blip>
          <a:srcRect/>
          <a:stretch/>
        </p:blipFill>
        <p:spPr>
          <a:xfrm>
            <a:off x="688867" y="2067905"/>
            <a:ext cx="2689348" cy="1990847"/>
          </a:xfrm>
          <a:prstGeom prst="rect">
            <a:avLst/>
          </a:prstGeom>
          <a:noFill/>
          <a:ln>
            <a:noFill/>
          </a:ln>
        </p:spPr>
      </p:pic>
      <p:sp>
        <p:nvSpPr>
          <p:cNvPr id="116" name="Google Shape;116;p81"/>
          <p:cNvSpPr/>
          <p:nvPr/>
        </p:nvSpPr>
        <p:spPr>
          <a:xfrm>
            <a:off x="0" y="6607418"/>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sp>
        <p:nvSpPr>
          <p:cNvPr id="117" name="Google Shape;117;p81"/>
          <p:cNvSpPr txBox="1">
            <a:spLocks noGrp="1"/>
          </p:cNvSpPr>
          <p:nvPr>
            <p:ph type="body" idx="1"/>
          </p:nvPr>
        </p:nvSpPr>
        <p:spPr>
          <a:xfrm>
            <a:off x="3691462" y="2051009"/>
            <a:ext cx="7699023" cy="202082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75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2pPr>
            <a:lvl3pPr marL="1371600" marR="0" lvl="2"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3pPr>
            <a:lvl4pPr marL="1828800" marR="0" lvl="3"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4pPr>
            <a:lvl5pPr marL="2286000" marR="0" lvl="4"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18" name="Google Shape;118;p81"/>
          <p:cNvSpPr txBox="1">
            <a:spLocks noGrp="1"/>
          </p:cNvSpPr>
          <p:nvPr>
            <p:ph type="body" idx="2"/>
          </p:nvPr>
        </p:nvSpPr>
        <p:spPr>
          <a:xfrm>
            <a:off x="3691462" y="4071833"/>
            <a:ext cx="7699023" cy="94875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19" name="Google Shape;119;p81"/>
          <p:cNvSpPr txBox="1">
            <a:spLocks noGrp="1"/>
          </p:cNvSpPr>
          <p:nvPr>
            <p:ph type="body" idx="3"/>
          </p:nvPr>
        </p:nvSpPr>
        <p:spPr>
          <a:xfrm>
            <a:off x="3691462" y="5020585"/>
            <a:ext cx="7699023" cy="488226"/>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20" name="Google Shape;120;p81"/>
          <p:cNvSpPr/>
          <p:nvPr/>
        </p:nvSpPr>
        <p:spPr>
          <a:xfrm>
            <a:off x="0" y="3860"/>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 Black Seal">
  <p:cSld name="Title Slide - Black Seal">
    <p:spTree>
      <p:nvGrpSpPr>
        <p:cNvPr id="1" name="Shape 121"/>
        <p:cNvGrpSpPr/>
        <p:nvPr/>
      </p:nvGrpSpPr>
      <p:grpSpPr>
        <a:xfrm>
          <a:off x="0" y="0"/>
          <a:ext cx="0" cy="0"/>
          <a:chOff x="0" y="0"/>
          <a:chExt cx="0" cy="0"/>
        </a:xfrm>
      </p:grpSpPr>
      <p:pic>
        <p:nvPicPr>
          <p:cNvPr id="122" name="Google Shape;122;p82"/>
          <p:cNvPicPr preferRelativeResize="0"/>
          <p:nvPr/>
        </p:nvPicPr>
        <p:blipFill rotWithShape="1">
          <a:blip r:embed="rId2">
            <a:alphaModFix/>
          </a:blip>
          <a:srcRect/>
          <a:stretch/>
        </p:blipFill>
        <p:spPr>
          <a:xfrm>
            <a:off x="688355" y="2061986"/>
            <a:ext cx="2698311" cy="1998871"/>
          </a:xfrm>
          <a:prstGeom prst="rect">
            <a:avLst/>
          </a:prstGeom>
          <a:noFill/>
          <a:ln>
            <a:noFill/>
          </a:ln>
        </p:spPr>
      </p:pic>
      <p:sp>
        <p:nvSpPr>
          <p:cNvPr id="123" name="Google Shape;123;p82"/>
          <p:cNvSpPr/>
          <p:nvPr/>
        </p:nvSpPr>
        <p:spPr>
          <a:xfrm>
            <a:off x="0" y="3860"/>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sp>
        <p:nvSpPr>
          <p:cNvPr id="124" name="Google Shape;124;p82"/>
          <p:cNvSpPr/>
          <p:nvPr/>
        </p:nvSpPr>
        <p:spPr>
          <a:xfrm>
            <a:off x="0" y="6607418"/>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17365D"/>
              </a:solidFill>
              <a:latin typeface="Libre Franklin"/>
              <a:ea typeface="Libre Franklin"/>
              <a:cs typeface="Libre Franklin"/>
              <a:sym typeface="Libre Franklin"/>
            </a:endParaRPr>
          </a:p>
        </p:txBody>
      </p:sp>
      <p:sp>
        <p:nvSpPr>
          <p:cNvPr id="125" name="Google Shape;125;p82"/>
          <p:cNvSpPr txBox="1">
            <a:spLocks noGrp="1"/>
          </p:cNvSpPr>
          <p:nvPr>
            <p:ph type="body" idx="1"/>
          </p:nvPr>
        </p:nvSpPr>
        <p:spPr>
          <a:xfrm>
            <a:off x="3691462" y="2051009"/>
            <a:ext cx="7699023" cy="202082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75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2pPr>
            <a:lvl3pPr marL="1371600" marR="0" lvl="2"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3pPr>
            <a:lvl4pPr marL="1828800" marR="0" lvl="3"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4pPr>
            <a:lvl5pPr marL="2286000" marR="0" lvl="4" indent="-228600" algn="l" rtl="0">
              <a:lnSpc>
                <a:spcPct val="90000"/>
              </a:lnSpc>
              <a:spcBef>
                <a:spcPts val="375"/>
              </a:spcBef>
              <a:spcAft>
                <a:spcPts val="0"/>
              </a:spcAft>
              <a:buClr>
                <a:schemeClr val="dk1"/>
              </a:buClr>
              <a:buSzPts val="2800"/>
              <a:buFont typeface="Arial"/>
              <a:buNone/>
              <a:defRPr sz="2800" b="1" i="0" u="none" strike="noStrike" cap="none">
                <a:solidFill>
                  <a:schemeClr val="dk1"/>
                </a:solidFill>
                <a:latin typeface="Libre Franklin"/>
                <a:ea typeface="Libre Franklin"/>
                <a:cs typeface="Libre Franklin"/>
                <a:sym typeface="Libre Franklin"/>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26" name="Google Shape;126;p82"/>
          <p:cNvSpPr txBox="1">
            <a:spLocks noGrp="1"/>
          </p:cNvSpPr>
          <p:nvPr>
            <p:ph type="body" idx="2"/>
          </p:nvPr>
        </p:nvSpPr>
        <p:spPr>
          <a:xfrm>
            <a:off x="3691462" y="4071833"/>
            <a:ext cx="7699023" cy="94875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27" name="Google Shape;127;p82"/>
          <p:cNvSpPr txBox="1">
            <a:spLocks noGrp="1"/>
          </p:cNvSpPr>
          <p:nvPr>
            <p:ph type="body" idx="3"/>
          </p:nvPr>
        </p:nvSpPr>
        <p:spPr>
          <a:xfrm>
            <a:off x="3691462" y="5020585"/>
            <a:ext cx="7699023" cy="488226"/>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ntent Slide - Bullets&amp;Table">
  <p:cSld name="Content Slide - Bullets&amp;Table">
    <p:spTree>
      <p:nvGrpSpPr>
        <p:cNvPr id="1" name="Shape 128"/>
        <p:cNvGrpSpPr/>
        <p:nvPr/>
      </p:nvGrpSpPr>
      <p:grpSpPr>
        <a:xfrm>
          <a:off x="0" y="0"/>
          <a:ext cx="0" cy="0"/>
          <a:chOff x="0" y="0"/>
          <a:chExt cx="0" cy="0"/>
        </a:xfrm>
      </p:grpSpPr>
      <p:sp>
        <p:nvSpPr>
          <p:cNvPr id="129" name="Google Shape;129;p83"/>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3200"/>
              <a:buFont typeface="Arial"/>
              <a:buNone/>
              <a:defRPr sz="32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0" name="Google Shape;130;p83"/>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a:solidFill>
                <a:srgbClr val="17365D"/>
              </a:solidFill>
              <a:latin typeface="Montserrat"/>
              <a:ea typeface="Montserrat"/>
              <a:cs typeface="Montserrat"/>
              <a:sym typeface="Montserrat"/>
            </a:endParaRPr>
          </a:p>
        </p:txBody>
      </p:sp>
      <p:sp>
        <p:nvSpPr>
          <p:cNvPr id="131" name="Google Shape;131;p83"/>
          <p:cNvSpPr txBox="1">
            <a:spLocks noGrp="1"/>
          </p:cNvSpPr>
          <p:nvPr>
            <p:ph type="body" idx="1"/>
          </p:nvPr>
        </p:nvSpPr>
        <p:spPr>
          <a:xfrm>
            <a:off x="838200" y="1335573"/>
            <a:ext cx="10517717" cy="1212895"/>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00000"/>
              </a:lnSpc>
              <a:spcBef>
                <a:spcPts val="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1pPr>
            <a:lvl2pPr marL="914400" marR="0" lvl="1" indent="-355600" algn="l" rtl="0">
              <a:lnSpc>
                <a:spcPct val="100000"/>
              </a:lnSpc>
              <a:spcBef>
                <a:spcPts val="0"/>
              </a:spcBef>
              <a:spcAft>
                <a:spcPts val="0"/>
              </a:spcAft>
              <a:buClr>
                <a:schemeClr val="dk1"/>
              </a:buClr>
              <a:buSzPts val="2000"/>
              <a:buFont typeface="Libre Franklin Medium"/>
              <a:buChar char="−"/>
              <a:defRPr sz="2000" b="1" i="0" u="none" strike="noStrike" cap="none">
                <a:solidFill>
                  <a:schemeClr val="dk1"/>
                </a:solidFill>
                <a:latin typeface="Arial"/>
                <a:ea typeface="Arial"/>
                <a:cs typeface="Arial"/>
                <a:sym typeface="Arial"/>
              </a:defRPr>
            </a:lvl2pPr>
            <a:lvl3pPr marL="1371600" marR="0" lvl="2" indent="-355600" algn="l" rtl="0">
              <a:lnSpc>
                <a:spcPct val="100000"/>
              </a:lnSpc>
              <a:spcBef>
                <a:spcPts val="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32" name="Google Shape;132;p83"/>
          <p:cNvSpPr txBox="1">
            <a:spLocks noGrp="1"/>
          </p:cNvSpPr>
          <p:nvPr>
            <p:ph type="body" idx="2"/>
          </p:nvPr>
        </p:nvSpPr>
        <p:spPr>
          <a:xfrm>
            <a:off x="696383" y="6251575"/>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33" name="Google Shape;133;p83"/>
          <p:cNvSpPr txBox="1">
            <a:spLocks noGrp="1"/>
          </p:cNvSpPr>
          <p:nvPr>
            <p:ph type="body" idx="3"/>
          </p:nvPr>
        </p:nvSpPr>
        <p:spPr>
          <a:xfrm>
            <a:off x="829733" y="2548467"/>
            <a:ext cx="10526184" cy="369423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134" name="Google Shape;134;p83"/>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ntent Slide - TableChart">
  <p:cSld name="Content Slide - TableChart">
    <p:spTree>
      <p:nvGrpSpPr>
        <p:cNvPr id="1" name="Shape 135"/>
        <p:cNvGrpSpPr/>
        <p:nvPr/>
      </p:nvGrpSpPr>
      <p:grpSpPr>
        <a:xfrm>
          <a:off x="0" y="0"/>
          <a:ext cx="0" cy="0"/>
          <a:chOff x="0" y="0"/>
          <a:chExt cx="0" cy="0"/>
        </a:xfrm>
      </p:grpSpPr>
      <p:sp>
        <p:nvSpPr>
          <p:cNvPr id="136" name="Google Shape;136;p84"/>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a:solidFill>
                <a:srgbClr val="17365D"/>
              </a:solidFill>
              <a:latin typeface="Montserrat"/>
              <a:ea typeface="Montserrat"/>
              <a:cs typeface="Montserrat"/>
              <a:sym typeface="Montserrat"/>
            </a:endParaRPr>
          </a:p>
        </p:txBody>
      </p:sp>
      <p:sp>
        <p:nvSpPr>
          <p:cNvPr id="137" name="Google Shape;137;p84"/>
          <p:cNvSpPr txBox="1">
            <a:spLocks noGrp="1"/>
          </p:cNvSpPr>
          <p:nvPr>
            <p:ph type="body" idx="1"/>
          </p:nvPr>
        </p:nvSpPr>
        <p:spPr>
          <a:xfrm>
            <a:off x="699911" y="6249458"/>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38" name="Google Shape;138;p84"/>
          <p:cNvSpPr txBox="1">
            <a:spLocks noGrp="1"/>
          </p:cNvSpPr>
          <p:nvPr>
            <p:ph type="body" idx="2"/>
          </p:nvPr>
        </p:nvSpPr>
        <p:spPr>
          <a:xfrm>
            <a:off x="829733" y="1335573"/>
            <a:ext cx="10526184" cy="490289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750"/>
              </a:spcBef>
              <a:spcAft>
                <a:spcPts val="0"/>
              </a:spcAft>
              <a:buClr>
                <a:schemeClr val="dk1"/>
              </a:buClr>
              <a:buSzPts val="2100"/>
              <a:buFont typeface="Arial"/>
              <a:buNone/>
              <a:defRPr sz="21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139" name="Google Shape;139;p84"/>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
        <p:nvSpPr>
          <p:cNvPr id="140" name="Google Shape;140;p84"/>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300"/>
              <a:buFont typeface="Helvetica Neue"/>
              <a:buNone/>
              <a:defRPr sz="3300" b="1" i="0" u="none" strike="noStrike" cap="none">
                <a:solidFill>
                  <a:schemeClr val="dk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1_2 Col-Chart/Table">
  <p:cSld name="1_2 Col-Chart/Table">
    <p:spTree>
      <p:nvGrpSpPr>
        <p:cNvPr id="1" name="Shape 141"/>
        <p:cNvGrpSpPr/>
        <p:nvPr/>
      </p:nvGrpSpPr>
      <p:grpSpPr>
        <a:xfrm>
          <a:off x="0" y="0"/>
          <a:ext cx="0" cy="0"/>
          <a:chOff x="0" y="0"/>
          <a:chExt cx="0" cy="0"/>
        </a:xfrm>
      </p:grpSpPr>
      <p:sp>
        <p:nvSpPr>
          <p:cNvPr id="142" name="Google Shape;142;p85"/>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3200"/>
              <a:buFont typeface="Arial"/>
              <a:buNone/>
              <a:defRPr sz="32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3" name="Google Shape;143;p85"/>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a:solidFill>
                <a:srgbClr val="17365D"/>
              </a:solidFill>
              <a:latin typeface="Montserrat"/>
              <a:ea typeface="Montserrat"/>
              <a:cs typeface="Montserrat"/>
              <a:sym typeface="Montserrat"/>
            </a:endParaRPr>
          </a:p>
        </p:txBody>
      </p:sp>
      <p:sp>
        <p:nvSpPr>
          <p:cNvPr id="144" name="Google Shape;144;p85"/>
          <p:cNvSpPr txBox="1">
            <a:spLocks noGrp="1"/>
          </p:cNvSpPr>
          <p:nvPr>
            <p:ph type="body" idx="1"/>
          </p:nvPr>
        </p:nvSpPr>
        <p:spPr>
          <a:xfrm>
            <a:off x="699911" y="6249458"/>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45" name="Google Shape;145;p85"/>
          <p:cNvSpPr txBox="1">
            <a:spLocks noGrp="1"/>
          </p:cNvSpPr>
          <p:nvPr>
            <p:ph type="body" idx="2"/>
          </p:nvPr>
        </p:nvSpPr>
        <p:spPr>
          <a:xfrm>
            <a:off x="829732" y="1845731"/>
            <a:ext cx="5120640" cy="4392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75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46" name="Google Shape;146;p85"/>
          <p:cNvSpPr txBox="1">
            <a:spLocks noGrp="1"/>
          </p:cNvSpPr>
          <p:nvPr>
            <p:ph type="body" idx="3"/>
          </p:nvPr>
        </p:nvSpPr>
        <p:spPr>
          <a:xfrm>
            <a:off x="6220176" y="1845731"/>
            <a:ext cx="5120640" cy="439273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75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47" name="Google Shape;147;p85"/>
          <p:cNvSpPr txBox="1">
            <a:spLocks noGrp="1"/>
          </p:cNvSpPr>
          <p:nvPr>
            <p:ph type="body" idx="4"/>
          </p:nvPr>
        </p:nvSpPr>
        <p:spPr>
          <a:xfrm>
            <a:off x="829733" y="1278465"/>
            <a:ext cx="5120640" cy="500063"/>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48" name="Google Shape;148;p85"/>
          <p:cNvSpPr txBox="1">
            <a:spLocks noGrp="1"/>
          </p:cNvSpPr>
          <p:nvPr>
            <p:ph type="body" idx="5"/>
          </p:nvPr>
        </p:nvSpPr>
        <p:spPr>
          <a:xfrm>
            <a:off x="6220176" y="1278465"/>
            <a:ext cx="5120640" cy="500063"/>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149" name="Google Shape;149;p85"/>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1_2 Col-Text">
  <p:cSld name="1_2 Col-Text">
    <p:spTree>
      <p:nvGrpSpPr>
        <p:cNvPr id="1" name="Shape 150"/>
        <p:cNvGrpSpPr/>
        <p:nvPr/>
      </p:nvGrpSpPr>
      <p:grpSpPr>
        <a:xfrm>
          <a:off x="0" y="0"/>
          <a:ext cx="0" cy="0"/>
          <a:chOff x="0" y="0"/>
          <a:chExt cx="0" cy="0"/>
        </a:xfrm>
      </p:grpSpPr>
      <p:sp>
        <p:nvSpPr>
          <p:cNvPr id="151" name="Google Shape;151;p86"/>
          <p:cNvSpPr txBox="1">
            <a:spLocks noGrp="1"/>
          </p:cNvSpPr>
          <p:nvPr>
            <p:ph type="body" idx="1"/>
          </p:nvPr>
        </p:nvSpPr>
        <p:spPr>
          <a:xfrm>
            <a:off x="829734" y="1849439"/>
            <a:ext cx="5120217" cy="4402137"/>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00000"/>
              </a:lnSpc>
              <a:spcBef>
                <a:spcPts val="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1pPr>
            <a:lvl2pPr marL="914400" marR="0" lvl="1" indent="-355600" algn="l" rtl="0">
              <a:lnSpc>
                <a:spcPct val="90000"/>
              </a:lnSpc>
              <a:spcBef>
                <a:spcPts val="375"/>
              </a:spcBef>
              <a:spcAft>
                <a:spcPts val="0"/>
              </a:spcAft>
              <a:buClr>
                <a:schemeClr val="dk1"/>
              </a:buClr>
              <a:buSzPts val="2000"/>
              <a:buFont typeface="Libre Franklin Medium"/>
              <a:buChar char="–"/>
              <a:defRPr sz="2000" b="1" i="0" u="none" strike="noStrike" cap="none">
                <a:solidFill>
                  <a:schemeClr val="dk1"/>
                </a:solidFill>
                <a:latin typeface="Arial"/>
                <a:ea typeface="Arial"/>
                <a:cs typeface="Arial"/>
                <a:sym typeface="Arial"/>
              </a:defRPr>
            </a:lvl2pPr>
            <a:lvl3pPr marL="1371600" marR="0" lvl="2" indent="-355600" algn="l" rtl="0">
              <a:lnSpc>
                <a:spcPct val="90000"/>
              </a:lnSpc>
              <a:spcBef>
                <a:spcPts val="375"/>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52" name="Google Shape;152;p86"/>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3200"/>
              <a:buFont typeface="Arial"/>
              <a:buNone/>
              <a:defRPr sz="32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3" name="Google Shape;153;p86"/>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a:solidFill>
                <a:srgbClr val="17365D"/>
              </a:solidFill>
              <a:latin typeface="Montserrat"/>
              <a:ea typeface="Montserrat"/>
              <a:cs typeface="Montserrat"/>
              <a:sym typeface="Montserrat"/>
            </a:endParaRPr>
          </a:p>
        </p:txBody>
      </p:sp>
      <p:sp>
        <p:nvSpPr>
          <p:cNvPr id="154" name="Google Shape;154;p86"/>
          <p:cNvSpPr txBox="1">
            <a:spLocks noGrp="1"/>
          </p:cNvSpPr>
          <p:nvPr>
            <p:ph type="body" idx="2"/>
          </p:nvPr>
        </p:nvSpPr>
        <p:spPr>
          <a:xfrm>
            <a:off x="699911" y="6251575"/>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55" name="Google Shape;155;p86"/>
          <p:cNvSpPr txBox="1">
            <a:spLocks noGrp="1"/>
          </p:cNvSpPr>
          <p:nvPr>
            <p:ph type="body" idx="3"/>
          </p:nvPr>
        </p:nvSpPr>
        <p:spPr>
          <a:xfrm>
            <a:off x="829733" y="1278465"/>
            <a:ext cx="5120640" cy="500063"/>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56" name="Google Shape;156;p86"/>
          <p:cNvSpPr txBox="1">
            <a:spLocks noGrp="1"/>
          </p:cNvSpPr>
          <p:nvPr>
            <p:ph type="body" idx="4"/>
          </p:nvPr>
        </p:nvSpPr>
        <p:spPr>
          <a:xfrm>
            <a:off x="6220176" y="1278465"/>
            <a:ext cx="5120640" cy="500063"/>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57" name="Google Shape;157;p86"/>
          <p:cNvSpPr txBox="1">
            <a:spLocks noGrp="1"/>
          </p:cNvSpPr>
          <p:nvPr>
            <p:ph type="body" idx="5"/>
          </p:nvPr>
        </p:nvSpPr>
        <p:spPr>
          <a:xfrm>
            <a:off x="6220600" y="1840560"/>
            <a:ext cx="5120217" cy="4402137"/>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00000"/>
              </a:lnSpc>
              <a:spcBef>
                <a:spcPts val="0"/>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1pPr>
            <a:lvl2pPr marL="914400" marR="0" lvl="1" indent="-355600" algn="l" rtl="0">
              <a:lnSpc>
                <a:spcPct val="90000"/>
              </a:lnSpc>
              <a:spcBef>
                <a:spcPts val="375"/>
              </a:spcBef>
              <a:spcAft>
                <a:spcPts val="0"/>
              </a:spcAft>
              <a:buClr>
                <a:schemeClr val="dk1"/>
              </a:buClr>
              <a:buSzPts val="2000"/>
              <a:buFont typeface="Libre Franklin Medium"/>
              <a:buChar char="–"/>
              <a:defRPr sz="2000" b="1" i="0" u="none" strike="noStrike" cap="none">
                <a:solidFill>
                  <a:schemeClr val="dk1"/>
                </a:solidFill>
                <a:latin typeface="Arial"/>
                <a:ea typeface="Arial"/>
                <a:cs typeface="Arial"/>
                <a:sym typeface="Arial"/>
              </a:defRPr>
            </a:lvl2pPr>
            <a:lvl3pPr marL="1371600" marR="0" lvl="2" indent="-355600" algn="l" rtl="0">
              <a:lnSpc>
                <a:spcPct val="90000"/>
              </a:lnSpc>
              <a:spcBef>
                <a:spcPts val="375"/>
              </a:spcBef>
              <a:spcAft>
                <a:spcPts val="0"/>
              </a:spcAft>
              <a:buClr>
                <a:schemeClr val="dk1"/>
              </a:buClr>
              <a:buSzPts val="2000"/>
              <a:buFont typeface="Arial"/>
              <a:buChar char="•"/>
              <a:defRPr sz="2000" b="1"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158" name="Google Shape;158;p86"/>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amp; Top Rule">
  <p:cSld name="Title &amp; Top Rule">
    <p:spTree>
      <p:nvGrpSpPr>
        <p:cNvPr id="1" name="Shape 159"/>
        <p:cNvGrpSpPr/>
        <p:nvPr/>
      </p:nvGrpSpPr>
      <p:grpSpPr>
        <a:xfrm>
          <a:off x="0" y="0"/>
          <a:ext cx="0" cy="0"/>
          <a:chOff x="0" y="0"/>
          <a:chExt cx="0" cy="0"/>
        </a:xfrm>
      </p:grpSpPr>
      <p:sp>
        <p:nvSpPr>
          <p:cNvPr id="160" name="Google Shape;160;p87"/>
          <p:cNvSpPr txBox="1">
            <a:spLocks noGrp="1"/>
          </p:cNvSpPr>
          <p:nvPr>
            <p:ph type="title"/>
          </p:nvPr>
        </p:nvSpPr>
        <p:spPr>
          <a:xfrm>
            <a:off x="899160"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3200"/>
              <a:buFont typeface="Arial"/>
              <a:buNone/>
              <a:defRPr sz="32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87"/>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i="0">
              <a:solidFill>
                <a:srgbClr val="17365D"/>
              </a:solidFill>
              <a:latin typeface="Montserrat"/>
              <a:ea typeface="Montserrat"/>
              <a:cs typeface="Montserrat"/>
              <a:sym typeface="Montserrat"/>
            </a:endParaRPr>
          </a:p>
        </p:txBody>
      </p:sp>
      <p:cxnSp>
        <p:nvCxnSpPr>
          <p:cNvPr id="162" name="Google Shape;162;p87"/>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Content Slide - Bullets">
  <p:cSld name="3_Content Slide - Bullets">
    <p:spTree>
      <p:nvGrpSpPr>
        <p:cNvPr id="1" name="Shape 163"/>
        <p:cNvGrpSpPr/>
        <p:nvPr/>
      </p:nvGrpSpPr>
      <p:grpSpPr>
        <a:xfrm>
          <a:off x="0" y="0"/>
          <a:ext cx="0" cy="0"/>
          <a:chOff x="0" y="0"/>
          <a:chExt cx="0" cy="0"/>
        </a:xfrm>
      </p:grpSpPr>
      <p:sp>
        <p:nvSpPr>
          <p:cNvPr id="164" name="Google Shape;164;p88"/>
          <p:cNvSpPr txBox="1">
            <a:spLocks noGrp="1"/>
          </p:cNvSpPr>
          <p:nvPr>
            <p:ph type="title"/>
          </p:nvPr>
        </p:nvSpPr>
        <p:spPr>
          <a:xfrm>
            <a:off x="899162"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2400"/>
              <a:buFont typeface="Calibri"/>
              <a:buNone/>
              <a:defRPr sz="2400" b="1" i="0" u="none" strike="noStrike" cap="none">
                <a:solidFill>
                  <a:srgbClr val="17365D"/>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5" name="Google Shape;165;p88"/>
          <p:cNvSpPr/>
          <p:nvPr/>
        </p:nvSpPr>
        <p:spPr>
          <a:xfrm>
            <a:off x="0" y="3860"/>
            <a:ext cx="12192000" cy="4573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050" b="1" i="0">
              <a:solidFill>
                <a:srgbClr val="17365D"/>
              </a:solidFill>
              <a:latin typeface="Montserrat"/>
              <a:ea typeface="Montserrat"/>
              <a:cs typeface="Montserrat"/>
              <a:sym typeface="Montserrat"/>
            </a:endParaRPr>
          </a:p>
        </p:txBody>
      </p:sp>
      <p:sp>
        <p:nvSpPr>
          <p:cNvPr id="166" name="Google Shape;166;p88"/>
          <p:cNvSpPr txBox="1">
            <a:spLocks noGrp="1"/>
          </p:cNvSpPr>
          <p:nvPr>
            <p:ph type="body" idx="1"/>
          </p:nvPr>
        </p:nvSpPr>
        <p:spPr>
          <a:xfrm>
            <a:off x="838200" y="1447803"/>
            <a:ext cx="10517717" cy="4795307"/>
          </a:xfrm>
          <a:prstGeom prst="rect">
            <a:avLst/>
          </a:prstGeom>
          <a:noFill/>
          <a:ln>
            <a:noFill/>
          </a:ln>
        </p:spPr>
        <p:txBody>
          <a:bodyPr spcFirstLastPara="1" wrap="square" lIns="91425" tIns="45700" rIns="91425" bIns="45700" anchor="t" anchorCtr="0">
            <a:noAutofit/>
          </a:bodyPr>
          <a:lstStyle>
            <a:lvl1pPr marL="457200" marR="0" lvl="0" indent="-361950" algn="l" rtl="0">
              <a:lnSpc>
                <a:spcPct val="100000"/>
              </a:lnSpc>
              <a:spcBef>
                <a:spcPts val="900"/>
              </a:spcBef>
              <a:spcAft>
                <a:spcPts val="0"/>
              </a:spcAft>
              <a:buClr>
                <a:schemeClr val="dk1"/>
              </a:buClr>
              <a:buSzPts val="2100"/>
              <a:buFont typeface="Arial"/>
              <a:buChar char="•"/>
              <a:defRPr sz="2100" b="1"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75"/>
              </a:spcBef>
              <a:spcAft>
                <a:spcPts val="0"/>
              </a:spcAft>
              <a:buClr>
                <a:schemeClr val="dk1"/>
              </a:buClr>
              <a:buSzPts val="1800"/>
              <a:buFont typeface="Libre Franklin Medium"/>
              <a:buChar char="−"/>
              <a:defRPr sz="1800" b="1" i="0" u="none" strike="noStrike" cap="none">
                <a:solidFill>
                  <a:schemeClr val="dk1"/>
                </a:solidFill>
                <a:latin typeface="Calibri"/>
                <a:ea typeface="Calibri"/>
                <a:cs typeface="Calibri"/>
                <a:sym typeface="Calibri"/>
              </a:defRPr>
            </a:lvl2pPr>
            <a:lvl3pPr marL="1371600" marR="0" lvl="2" indent="-323850" algn="l" rtl="0">
              <a:lnSpc>
                <a:spcPct val="100000"/>
              </a:lnSpc>
              <a:spcBef>
                <a:spcPts val="375"/>
              </a:spcBef>
              <a:spcAft>
                <a:spcPts val="0"/>
              </a:spcAft>
              <a:buClr>
                <a:schemeClr val="dk1"/>
              </a:buClr>
              <a:buSzPts val="1500"/>
              <a:buFont typeface="Arial"/>
              <a:buChar char="•"/>
              <a:defRPr sz="1500" b="1"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67" name="Google Shape;167;p88"/>
          <p:cNvSpPr txBox="1">
            <a:spLocks noGrp="1"/>
          </p:cNvSpPr>
          <p:nvPr>
            <p:ph type="body" idx="2"/>
          </p:nvPr>
        </p:nvSpPr>
        <p:spPr>
          <a:xfrm>
            <a:off x="179388" y="6305550"/>
            <a:ext cx="7315200" cy="48418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750"/>
              </a:spcBef>
              <a:spcAft>
                <a:spcPts val="0"/>
              </a:spcAft>
              <a:buClr>
                <a:schemeClr val="lt1"/>
              </a:buClr>
              <a:buSzPts val="1050"/>
              <a:buFont typeface="Arial"/>
              <a:buNone/>
              <a:defRPr sz="1050" b="1" i="0" u="none" strike="noStrike" cap="none">
                <a:solidFill>
                  <a:schemeClr val="lt1"/>
                </a:solidFill>
                <a:latin typeface="Helvetica Neue"/>
                <a:ea typeface="Helvetica Neue"/>
                <a:cs typeface="Helvetica Neue"/>
                <a:sym typeface="Helvetica Neue"/>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 Color Seal">
  <p:cSld name="2_Title Slide - Color Seal">
    <p:spTree>
      <p:nvGrpSpPr>
        <p:cNvPr id="1" name="Shape 168"/>
        <p:cNvGrpSpPr/>
        <p:nvPr/>
      </p:nvGrpSpPr>
      <p:grpSpPr>
        <a:xfrm>
          <a:off x="0" y="0"/>
          <a:ext cx="0" cy="0"/>
          <a:chOff x="0" y="0"/>
          <a:chExt cx="0" cy="0"/>
        </a:xfrm>
      </p:grpSpPr>
      <p:pic>
        <p:nvPicPr>
          <p:cNvPr id="169" name="Google Shape;169;p89"/>
          <p:cNvPicPr preferRelativeResize="0"/>
          <p:nvPr/>
        </p:nvPicPr>
        <p:blipFill rotWithShape="1">
          <a:blip r:embed="rId2">
            <a:alphaModFix/>
          </a:blip>
          <a:srcRect/>
          <a:stretch/>
        </p:blipFill>
        <p:spPr>
          <a:xfrm>
            <a:off x="688867" y="2067907"/>
            <a:ext cx="2689348" cy="1990847"/>
          </a:xfrm>
          <a:prstGeom prst="rect">
            <a:avLst/>
          </a:prstGeom>
          <a:noFill/>
          <a:ln>
            <a:noFill/>
          </a:ln>
        </p:spPr>
      </p:pic>
      <p:sp>
        <p:nvSpPr>
          <p:cNvPr id="170" name="Google Shape;170;p89"/>
          <p:cNvSpPr/>
          <p:nvPr/>
        </p:nvSpPr>
        <p:spPr>
          <a:xfrm>
            <a:off x="0" y="6607418"/>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050">
              <a:solidFill>
                <a:srgbClr val="17365D"/>
              </a:solidFill>
              <a:latin typeface="Libre Franklin"/>
              <a:ea typeface="Libre Franklin"/>
              <a:cs typeface="Libre Franklin"/>
              <a:sym typeface="Libre Franklin"/>
            </a:endParaRPr>
          </a:p>
        </p:txBody>
      </p:sp>
      <p:sp>
        <p:nvSpPr>
          <p:cNvPr id="171" name="Google Shape;171;p89"/>
          <p:cNvSpPr txBox="1">
            <a:spLocks noGrp="1"/>
          </p:cNvSpPr>
          <p:nvPr>
            <p:ph type="body" idx="1"/>
          </p:nvPr>
        </p:nvSpPr>
        <p:spPr>
          <a:xfrm>
            <a:off x="3691463" y="2051009"/>
            <a:ext cx="7699023" cy="202082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75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375"/>
              </a:spcBef>
              <a:spcAft>
                <a:spcPts val="0"/>
              </a:spcAft>
              <a:buClr>
                <a:schemeClr val="dk1"/>
              </a:buClr>
              <a:buSzPts val="2100"/>
              <a:buFont typeface="Arial"/>
              <a:buNone/>
              <a:defRPr sz="2100" b="1" i="0" u="none" strike="noStrike" cap="none">
                <a:solidFill>
                  <a:schemeClr val="dk1"/>
                </a:solidFill>
                <a:latin typeface="Libre Franklin"/>
                <a:ea typeface="Libre Franklin"/>
                <a:cs typeface="Libre Franklin"/>
                <a:sym typeface="Libre Franklin"/>
              </a:defRPr>
            </a:lvl2pPr>
            <a:lvl3pPr marL="1371600" marR="0" lvl="2" indent="-228600" algn="l" rtl="0">
              <a:lnSpc>
                <a:spcPct val="90000"/>
              </a:lnSpc>
              <a:spcBef>
                <a:spcPts val="375"/>
              </a:spcBef>
              <a:spcAft>
                <a:spcPts val="0"/>
              </a:spcAft>
              <a:buClr>
                <a:schemeClr val="dk1"/>
              </a:buClr>
              <a:buSzPts val="2100"/>
              <a:buFont typeface="Arial"/>
              <a:buNone/>
              <a:defRPr sz="2100" b="1" i="0" u="none" strike="noStrike" cap="none">
                <a:solidFill>
                  <a:schemeClr val="dk1"/>
                </a:solidFill>
                <a:latin typeface="Libre Franklin"/>
                <a:ea typeface="Libre Franklin"/>
                <a:cs typeface="Libre Franklin"/>
                <a:sym typeface="Libre Franklin"/>
              </a:defRPr>
            </a:lvl3pPr>
            <a:lvl4pPr marL="1828800" marR="0" lvl="3" indent="-228600" algn="l" rtl="0">
              <a:lnSpc>
                <a:spcPct val="90000"/>
              </a:lnSpc>
              <a:spcBef>
                <a:spcPts val="375"/>
              </a:spcBef>
              <a:spcAft>
                <a:spcPts val="0"/>
              </a:spcAft>
              <a:buClr>
                <a:schemeClr val="dk1"/>
              </a:buClr>
              <a:buSzPts val="2100"/>
              <a:buFont typeface="Arial"/>
              <a:buNone/>
              <a:defRPr sz="2100" b="1" i="0" u="none" strike="noStrike" cap="none">
                <a:solidFill>
                  <a:schemeClr val="dk1"/>
                </a:solidFill>
                <a:latin typeface="Libre Franklin"/>
                <a:ea typeface="Libre Franklin"/>
                <a:cs typeface="Libre Franklin"/>
                <a:sym typeface="Libre Franklin"/>
              </a:defRPr>
            </a:lvl4pPr>
            <a:lvl5pPr marL="2286000" marR="0" lvl="4" indent="-228600" algn="l" rtl="0">
              <a:lnSpc>
                <a:spcPct val="90000"/>
              </a:lnSpc>
              <a:spcBef>
                <a:spcPts val="375"/>
              </a:spcBef>
              <a:spcAft>
                <a:spcPts val="0"/>
              </a:spcAft>
              <a:buClr>
                <a:schemeClr val="dk1"/>
              </a:buClr>
              <a:buSzPts val="2100"/>
              <a:buFont typeface="Arial"/>
              <a:buNone/>
              <a:defRPr sz="2100" b="1" i="0" u="none" strike="noStrike" cap="none">
                <a:solidFill>
                  <a:schemeClr val="dk1"/>
                </a:solidFill>
                <a:latin typeface="Libre Franklin"/>
                <a:ea typeface="Libre Franklin"/>
                <a:cs typeface="Libre Franklin"/>
                <a:sym typeface="Libre Franklin"/>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72" name="Google Shape;172;p89"/>
          <p:cNvSpPr txBox="1">
            <a:spLocks noGrp="1"/>
          </p:cNvSpPr>
          <p:nvPr>
            <p:ph type="body" idx="2"/>
          </p:nvPr>
        </p:nvSpPr>
        <p:spPr>
          <a:xfrm>
            <a:off x="3691463" y="4071833"/>
            <a:ext cx="7699023" cy="94875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2100"/>
              <a:buFont typeface="Arial"/>
              <a:buNone/>
              <a:defRPr sz="21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73" name="Google Shape;173;p89"/>
          <p:cNvSpPr txBox="1">
            <a:spLocks noGrp="1"/>
          </p:cNvSpPr>
          <p:nvPr>
            <p:ph type="body" idx="3"/>
          </p:nvPr>
        </p:nvSpPr>
        <p:spPr>
          <a:xfrm>
            <a:off x="3691463" y="5020585"/>
            <a:ext cx="7699023" cy="488226"/>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75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74" name="Google Shape;174;p89"/>
          <p:cNvSpPr/>
          <p:nvPr/>
        </p:nvSpPr>
        <p:spPr>
          <a:xfrm>
            <a:off x="0" y="3860"/>
            <a:ext cx="12192000" cy="250582"/>
          </a:xfrm>
          <a:prstGeom prst="rect">
            <a:avLst/>
          </a:prstGeom>
          <a:gradFill>
            <a:gsLst>
              <a:gs pos="0">
                <a:srgbClr val="17365D"/>
              </a:gs>
              <a:gs pos="50000">
                <a:srgbClr val="E4EEF4"/>
              </a:gs>
              <a:gs pos="100000">
                <a:srgbClr val="17365D"/>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050">
              <a:solidFill>
                <a:srgbClr val="17365D"/>
              </a:solidFill>
              <a:latin typeface="Libre Franklin"/>
              <a:ea typeface="Libre Franklin"/>
              <a:cs typeface="Libre Franklin"/>
              <a:sym typeface="Libre Franklin"/>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ontent Slide - Bullets&amp;Table">
  <p:cSld name="2_Content Slide - Bullets&amp;Table">
    <p:spTree>
      <p:nvGrpSpPr>
        <p:cNvPr id="1" name="Shape 175"/>
        <p:cNvGrpSpPr/>
        <p:nvPr/>
      </p:nvGrpSpPr>
      <p:grpSpPr>
        <a:xfrm>
          <a:off x="0" y="0"/>
          <a:ext cx="0" cy="0"/>
          <a:chOff x="0" y="0"/>
          <a:chExt cx="0" cy="0"/>
        </a:xfrm>
      </p:grpSpPr>
      <p:sp>
        <p:nvSpPr>
          <p:cNvPr id="176" name="Google Shape;176;p90"/>
          <p:cNvSpPr txBox="1">
            <a:spLocks noGrp="1"/>
          </p:cNvSpPr>
          <p:nvPr>
            <p:ph type="title"/>
          </p:nvPr>
        </p:nvSpPr>
        <p:spPr>
          <a:xfrm>
            <a:off x="899161"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2400"/>
              <a:buFont typeface="Arial"/>
              <a:buNone/>
              <a:defRPr sz="2400" b="1" i="0" u="none" strike="noStrike" cap="none">
                <a:solidFill>
                  <a:srgbClr val="17365D"/>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7" name="Google Shape;177;p90"/>
          <p:cNvSpPr/>
          <p:nvPr/>
        </p:nvSpPr>
        <p:spPr>
          <a:xfrm>
            <a:off x="0" y="3860"/>
            <a:ext cx="12192000" cy="457316"/>
          </a:xfrm>
          <a:prstGeom prst="rect">
            <a:avLst/>
          </a:prstGeom>
          <a:gradFill>
            <a:gsLst>
              <a:gs pos="0">
                <a:srgbClr val="17365D"/>
              </a:gs>
              <a:gs pos="60000">
                <a:srgbClr val="D1E3ED"/>
              </a:gs>
              <a:gs pos="100000">
                <a:srgbClr val="E8F0F5"/>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050" b="1" i="0">
              <a:solidFill>
                <a:srgbClr val="17365D"/>
              </a:solidFill>
              <a:latin typeface="Montserrat"/>
              <a:ea typeface="Montserrat"/>
              <a:cs typeface="Montserrat"/>
              <a:sym typeface="Montserrat"/>
            </a:endParaRPr>
          </a:p>
        </p:txBody>
      </p:sp>
      <p:sp>
        <p:nvSpPr>
          <p:cNvPr id="178" name="Google Shape;178;p90"/>
          <p:cNvSpPr txBox="1">
            <a:spLocks noGrp="1"/>
          </p:cNvSpPr>
          <p:nvPr>
            <p:ph type="body" idx="1"/>
          </p:nvPr>
        </p:nvSpPr>
        <p:spPr>
          <a:xfrm>
            <a:off x="838200" y="1335575"/>
            <a:ext cx="10517717" cy="1212895"/>
          </a:xfrm>
          <a:prstGeom prst="rect">
            <a:avLst/>
          </a:prstGeom>
          <a:noFill/>
          <a:ln>
            <a:noFill/>
          </a:ln>
        </p:spPr>
        <p:txBody>
          <a:bodyPr spcFirstLastPara="1" wrap="square" lIns="91425" tIns="45700" rIns="91425" bIns="45700" anchor="t" anchorCtr="0">
            <a:noAutofit/>
          </a:bodyPr>
          <a:lstStyle>
            <a:lvl1pPr marL="457200" marR="0" lvl="0" indent="-323850" algn="l" rtl="0">
              <a:lnSpc>
                <a:spcPct val="100000"/>
              </a:lnSpc>
              <a:spcBef>
                <a:spcPts val="0"/>
              </a:spcBef>
              <a:spcAft>
                <a:spcPts val="0"/>
              </a:spcAft>
              <a:buClr>
                <a:schemeClr val="dk1"/>
              </a:buClr>
              <a:buSzPts val="1500"/>
              <a:buFont typeface="Arial"/>
              <a:buChar char="•"/>
              <a:defRPr sz="1500" b="1" i="0" u="none" strike="noStrike" cap="none">
                <a:solidFill>
                  <a:schemeClr val="dk1"/>
                </a:solidFill>
                <a:latin typeface="Arial"/>
                <a:ea typeface="Arial"/>
                <a:cs typeface="Arial"/>
                <a:sym typeface="Arial"/>
              </a:defRPr>
            </a:lvl1pPr>
            <a:lvl2pPr marL="914400" marR="0" lvl="1" indent="-323850" algn="l" rtl="0">
              <a:lnSpc>
                <a:spcPct val="100000"/>
              </a:lnSpc>
              <a:spcBef>
                <a:spcPts val="0"/>
              </a:spcBef>
              <a:spcAft>
                <a:spcPts val="0"/>
              </a:spcAft>
              <a:buClr>
                <a:schemeClr val="dk1"/>
              </a:buClr>
              <a:buSzPts val="1500"/>
              <a:buFont typeface="Libre Franklin Medium"/>
              <a:buChar char="−"/>
              <a:defRPr sz="1500" b="1"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chemeClr val="dk1"/>
              </a:buClr>
              <a:buSzPts val="1500"/>
              <a:buFont typeface="Arial"/>
              <a:buChar char="•"/>
              <a:defRPr sz="1500" b="1"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79" name="Google Shape;179;p90"/>
          <p:cNvSpPr txBox="1">
            <a:spLocks noGrp="1"/>
          </p:cNvSpPr>
          <p:nvPr>
            <p:ph type="body" idx="2"/>
          </p:nvPr>
        </p:nvSpPr>
        <p:spPr>
          <a:xfrm>
            <a:off x="696385" y="6251575"/>
            <a:ext cx="10656007" cy="3302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chemeClr val="dk1"/>
              </a:buClr>
              <a:buSzPts val="900"/>
              <a:buFont typeface="Arial"/>
              <a:buNone/>
              <a:defRPr sz="9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80" name="Google Shape;180;p90"/>
          <p:cNvSpPr txBox="1">
            <a:spLocks noGrp="1"/>
          </p:cNvSpPr>
          <p:nvPr>
            <p:ph type="body" idx="3"/>
          </p:nvPr>
        </p:nvSpPr>
        <p:spPr>
          <a:xfrm>
            <a:off x="829733" y="2548467"/>
            <a:ext cx="10526184" cy="369423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75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cxnSp>
        <p:nvCxnSpPr>
          <p:cNvPr id="181" name="Google Shape;181;p90"/>
          <p:cNvCxnSpPr/>
          <p:nvPr/>
        </p:nvCxnSpPr>
        <p:spPr>
          <a:xfrm>
            <a:off x="0" y="6573308"/>
            <a:ext cx="12192000" cy="0"/>
          </a:xfrm>
          <a:prstGeom prst="straightConnector1">
            <a:avLst/>
          </a:prstGeom>
          <a:noFill/>
          <a:ln w="22225" cap="flat" cmpd="sng">
            <a:solidFill>
              <a:srgbClr val="17365D"/>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Content Slide - Bullets">
  <p:cSld name="5_Content Slide - Bullets">
    <p:spTree>
      <p:nvGrpSpPr>
        <p:cNvPr id="1" name="Shape 182"/>
        <p:cNvGrpSpPr/>
        <p:nvPr/>
      </p:nvGrpSpPr>
      <p:grpSpPr>
        <a:xfrm>
          <a:off x="0" y="0"/>
          <a:ext cx="0" cy="0"/>
          <a:chOff x="0" y="0"/>
          <a:chExt cx="0" cy="0"/>
        </a:xfrm>
      </p:grpSpPr>
      <p:sp>
        <p:nvSpPr>
          <p:cNvPr id="183" name="Google Shape;183;p91"/>
          <p:cNvSpPr txBox="1">
            <a:spLocks noGrp="1"/>
          </p:cNvSpPr>
          <p:nvPr>
            <p:ph type="title"/>
          </p:nvPr>
        </p:nvSpPr>
        <p:spPr>
          <a:xfrm>
            <a:off x="899162" y="624054"/>
            <a:ext cx="10457689" cy="54864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7365D"/>
              </a:buClr>
              <a:buSzPts val="2400"/>
              <a:buFont typeface="Calibri"/>
              <a:buNone/>
              <a:defRPr sz="2400" b="1" i="0" u="none" strike="noStrike" cap="none">
                <a:solidFill>
                  <a:srgbClr val="17365D"/>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4" name="Google Shape;184;p91"/>
          <p:cNvSpPr/>
          <p:nvPr/>
        </p:nvSpPr>
        <p:spPr>
          <a:xfrm>
            <a:off x="0" y="3860"/>
            <a:ext cx="12192000" cy="4573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050" b="1" i="0">
              <a:solidFill>
                <a:srgbClr val="17365D"/>
              </a:solidFill>
              <a:latin typeface="Montserrat"/>
              <a:ea typeface="Montserrat"/>
              <a:cs typeface="Montserrat"/>
              <a:sym typeface="Montserrat"/>
            </a:endParaRPr>
          </a:p>
        </p:txBody>
      </p:sp>
      <p:sp>
        <p:nvSpPr>
          <p:cNvPr id="185" name="Google Shape;185;p91"/>
          <p:cNvSpPr txBox="1">
            <a:spLocks noGrp="1"/>
          </p:cNvSpPr>
          <p:nvPr>
            <p:ph type="body" idx="1"/>
          </p:nvPr>
        </p:nvSpPr>
        <p:spPr>
          <a:xfrm>
            <a:off x="838200" y="1447803"/>
            <a:ext cx="10517717" cy="4795307"/>
          </a:xfrm>
          <a:prstGeom prst="rect">
            <a:avLst/>
          </a:prstGeom>
          <a:noFill/>
          <a:ln>
            <a:noFill/>
          </a:ln>
        </p:spPr>
        <p:txBody>
          <a:bodyPr spcFirstLastPara="1" wrap="square" lIns="91425" tIns="45700" rIns="91425" bIns="45700" anchor="t" anchorCtr="0">
            <a:noAutofit/>
          </a:bodyPr>
          <a:lstStyle>
            <a:lvl1pPr marL="457200" marR="0" lvl="0" indent="-361950" algn="l" rtl="0">
              <a:lnSpc>
                <a:spcPct val="100000"/>
              </a:lnSpc>
              <a:spcBef>
                <a:spcPts val="900"/>
              </a:spcBef>
              <a:spcAft>
                <a:spcPts val="0"/>
              </a:spcAft>
              <a:buClr>
                <a:schemeClr val="dk1"/>
              </a:buClr>
              <a:buSzPts val="2100"/>
              <a:buFont typeface="Arial"/>
              <a:buChar char="•"/>
              <a:defRPr sz="2100" b="1"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75"/>
              </a:spcBef>
              <a:spcAft>
                <a:spcPts val="0"/>
              </a:spcAft>
              <a:buClr>
                <a:schemeClr val="dk1"/>
              </a:buClr>
              <a:buSzPts val="1800"/>
              <a:buFont typeface="Libre Franklin Medium"/>
              <a:buChar char="−"/>
              <a:defRPr sz="1800" b="1" i="0" u="none" strike="noStrike" cap="none">
                <a:solidFill>
                  <a:schemeClr val="dk1"/>
                </a:solidFill>
                <a:latin typeface="Calibri"/>
                <a:ea typeface="Calibri"/>
                <a:cs typeface="Calibri"/>
                <a:sym typeface="Calibri"/>
              </a:defRPr>
            </a:lvl2pPr>
            <a:lvl3pPr marL="1371600" marR="0" lvl="2" indent="-323850" algn="l" rtl="0">
              <a:lnSpc>
                <a:spcPct val="100000"/>
              </a:lnSpc>
              <a:spcBef>
                <a:spcPts val="375"/>
              </a:spcBef>
              <a:spcAft>
                <a:spcPts val="0"/>
              </a:spcAft>
              <a:buClr>
                <a:schemeClr val="dk1"/>
              </a:buClr>
              <a:buSzPts val="1500"/>
              <a:buFont typeface="Arial"/>
              <a:buChar char="•"/>
              <a:defRPr sz="1500" b="1"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Libre Franklin Medium"/>
                <a:ea typeface="Libre Franklin Medium"/>
                <a:cs typeface="Libre Franklin Medium"/>
                <a:sym typeface="Libre Franklin Medium"/>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86" name="Google Shape;186;p91"/>
          <p:cNvSpPr txBox="1">
            <a:spLocks noGrp="1"/>
          </p:cNvSpPr>
          <p:nvPr>
            <p:ph type="body" idx="2"/>
          </p:nvPr>
        </p:nvSpPr>
        <p:spPr>
          <a:xfrm>
            <a:off x="179388" y="6305550"/>
            <a:ext cx="7315200" cy="48418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750"/>
              </a:spcBef>
              <a:spcAft>
                <a:spcPts val="0"/>
              </a:spcAft>
              <a:buClr>
                <a:schemeClr val="lt1"/>
              </a:buClr>
              <a:buSzPts val="1050"/>
              <a:buFont typeface="Arial"/>
              <a:buNone/>
              <a:defRPr sz="1050" b="1" i="0" u="none" strike="noStrike" cap="none">
                <a:solidFill>
                  <a:schemeClr val="lt1"/>
                </a:solidFill>
                <a:latin typeface="Helvetica Neue"/>
                <a:ea typeface="Helvetica Neue"/>
                <a:cs typeface="Helvetica Neue"/>
                <a:sym typeface="Helvetica Neue"/>
              </a:defRPr>
            </a:lvl1pPr>
            <a:lvl2pPr marL="914400" marR="0" lvl="1" indent="-342900" algn="l" rtl="0">
              <a:lnSpc>
                <a:spcPct val="90000"/>
              </a:lnSpc>
              <a:spcBef>
                <a:spcPts val="375"/>
              </a:spcBef>
              <a:spcAft>
                <a:spcPts val="0"/>
              </a:spcAft>
              <a:buClr>
                <a:schemeClr val="dk1"/>
              </a:buClr>
              <a:buSzPts val="1800"/>
              <a:buFont typeface="Arial"/>
              <a:buChar char="•"/>
              <a:defRPr sz="1800" b="1" i="0" u="none" strike="noStrike" cap="none">
                <a:solidFill>
                  <a:schemeClr val="dk1"/>
                </a:solidFill>
                <a:latin typeface="Helvetica Neue"/>
                <a:ea typeface="Helvetica Neue"/>
                <a:cs typeface="Helvetica Neue"/>
                <a:sym typeface="Helvetica Neue"/>
              </a:defRPr>
            </a:lvl2pPr>
            <a:lvl3pPr marL="1371600" marR="0" lvl="2" indent="-323850" algn="l" rtl="0">
              <a:lnSpc>
                <a:spcPct val="90000"/>
              </a:lnSpc>
              <a:spcBef>
                <a:spcPts val="375"/>
              </a:spcBef>
              <a:spcAft>
                <a:spcPts val="0"/>
              </a:spcAft>
              <a:buClr>
                <a:schemeClr val="dk1"/>
              </a:buClr>
              <a:buSzPts val="1500"/>
              <a:buFont typeface="Arial"/>
              <a:buChar char="•"/>
              <a:defRPr sz="1500" b="1" i="0" u="none" strike="noStrike" cap="none">
                <a:solidFill>
                  <a:schemeClr val="dk1"/>
                </a:solidFill>
                <a:latin typeface="Helvetica Neue"/>
                <a:ea typeface="Helvetica Neue"/>
                <a:cs typeface="Helvetica Neue"/>
                <a:sym typeface="Helvetica Neue"/>
              </a:defRPr>
            </a:lvl3pPr>
            <a:lvl4pPr marL="1828800" marR="0" lvl="3"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4pPr>
            <a:lvl5pPr marL="2286000" marR="0" lvl="4" indent="-314325" algn="l" rtl="0">
              <a:lnSpc>
                <a:spcPct val="90000"/>
              </a:lnSpc>
              <a:spcBef>
                <a:spcPts val="375"/>
              </a:spcBef>
              <a:spcAft>
                <a:spcPts val="0"/>
              </a:spcAft>
              <a:buClr>
                <a:schemeClr val="dk1"/>
              </a:buClr>
              <a:buSzPts val="1350"/>
              <a:buFont typeface="Arial"/>
              <a:buChar char="•"/>
              <a:defRPr sz="1350" b="1" i="0" u="none" strike="noStrike" cap="none">
                <a:solidFill>
                  <a:schemeClr val="dk1"/>
                </a:solidFill>
                <a:latin typeface="Helvetica Neue"/>
                <a:ea typeface="Helvetica Neue"/>
                <a:cs typeface="Helvetica Neue"/>
                <a:sym typeface="Helvetica Neue"/>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0"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dirty="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1"/>
            <a:ext cx="10517717" cy="4795307"/>
          </a:xfrm>
          <a:prstGeom prst="rect">
            <a:avLst/>
          </a:prstGeo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96383"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4806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ATA SLIDE">
  <p:cSld name="DATA SLIDE">
    <p:bg>
      <p:bgPr>
        <a:solidFill>
          <a:schemeClr val="lt2"/>
        </a:solidFill>
        <a:effectLst/>
      </p:bgPr>
    </p:bg>
    <p:spTree>
      <p:nvGrpSpPr>
        <p:cNvPr id="1" name="Shape 193"/>
        <p:cNvGrpSpPr/>
        <p:nvPr/>
      </p:nvGrpSpPr>
      <p:grpSpPr>
        <a:xfrm>
          <a:off x="0" y="0"/>
          <a:ext cx="0" cy="0"/>
          <a:chOff x="0" y="0"/>
          <a:chExt cx="0" cy="0"/>
        </a:xfrm>
      </p:grpSpPr>
      <p:sp>
        <p:nvSpPr>
          <p:cNvPr id="194" name="Google Shape;194;p66"/>
          <p:cNvSpPr/>
          <p:nvPr/>
        </p:nvSpPr>
        <p:spPr>
          <a:xfrm>
            <a:off x="8110222" y="6727353"/>
            <a:ext cx="804111" cy="121584"/>
          </a:xfrm>
          <a:prstGeom prst="rect">
            <a:avLst/>
          </a:prstGeom>
          <a:solidFill>
            <a:srgbClr val="B01519"/>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195" name="Google Shape;195;p66"/>
          <p:cNvSpPr/>
          <p:nvPr/>
        </p:nvSpPr>
        <p:spPr>
          <a:xfrm>
            <a:off x="8903846" y="6727353"/>
            <a:ext cx="804111" cy="121584"/>
          </a:xfrm>
          <a:prstGeom prst="rect">
            <a:avLst/>
          </a:prstGeom>
          <a:solidFill>
            <a:srgbClr val="FBAB18"/>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196" name="Google Shape;196;p66"/>
          <p:cNvSpPr/>
          <p:nvPr/>
        </p:nvSpPr>
        <p:spPr>
          <a:xfrm>
            <a:off x="9707955" y="6727353"/>
            <a:ext cx="804765" cy="121584"/>
          </a:xfrm>
          <a:prstGeom prst="rect">
            <a:avLst/>
          </a:prstGeom>
          <a:solidFill>
            <a:srgbClr val="292B6E"/>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197" name="Google Shape;197;p66"/>
          <p:cNvSpPr/>
          <p:nvPr/>
        </p:nvSpPr>
        <p:spPr>
          <a:xfrm>
            <a:off x="10494264" y="6727353"/>
            <a:ext cx="1697737" cy="121584"/>
          </a:xfrm>
          <a:prstGeom prst="rect">
            <a:avLst/>
          </a:prstGeom>
          <a:solidFill>
            <a:srgbClr val="4656A6"/>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198" name="Google Shape;198;p66"/>
          <p:cNvSpPr/>
          <p:nvPr/>
        </p:nvSpPr>
        <p:spPr>
          <a:xfrm>
            <a:off x="1" y="6727353"/>
            <a:ext cx="7572332" cy="121584"/>
          </a:xfrm>
          <a:prstGeom prst="rect">
            <a:avLst/>
          </a:prstGeom>
          <a:solidFill>
            <a:srgbClr val="17468F"/>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199" name="Google Shape;199;p66"/>
          <p:cNvSpPr/>
          <p:nvPr/>
        </p:nvSpPr>
        <p:spPr>
          <a:xfrm>
            <a:off x="7308078" y="6727353"/>
            <a:ext cx="804111" cy="121584"/>
          </a:xfrm>
          <a:prstGeom prst="rect">
            <a:avLst/>
          </a:prstGeom>
          <a:solidFill>
            <a:srgbClr val="55BF8B"/>
          </a:solidFill>
          <a:ln>
            <a:noFill/>
          </a:ln>
        </p:spPr>
        <p:txBody>
          <a:bodyPr spcFirstLastPara="1" wrap="square" lIns="81275" tIns="40625" rIns="81275" bIns="40625" anchor="t" anchorCtr="0">
            <a:noAutofit/>
          </a:bodyPr>
          <a:lstStyle/>
          <a:p>
            <a:pPr marL="0" marR="0" lvl="0" indent="0" algn="l" rtl="0">
              <a:spcBef>
                <a:spcPts val="0"/>
              </a:spcBef>
              <a:spcAft>
                <a:spcPts val="0"/>
              </a:spcAft>
              <a:buNone/>
            </a:pPr>
            <a:endParaRPr sz="2200">
              <a:solidFill>
                <a:schemeClr val="dk1"/>
              </a:solidFill>
              <a:latin typeface="Calibri"/>
              <a:ea typeface="Calibri"/>
              <a:cs typeface="Calibri"/>
              <a:sym typeface="Calibri"/>
            </a:endParaRPr>
          </a:p>
        </p:txBody>
      </p:sp>
      <p:sp>
        <p:nvSpPr>
          <p:cNvPr id="200" name="Google Shape;200;p66"/>
          <p:cNvSpPr txBox="1">
            <a:spLocks noGrp="1"/>
          </p:cNvSpPr>
          <p:nvPr>
            <p:ph type="title"/>
          </p:nvPr>
        </p:nvSpPr>
        <p:spPr>
          <a:xfrm>
            <a:off x="609600" y="274639"/>
            <a:ext cx="10972800" cy="919455"/>
          </a:xfrm>
          <a:prstGeom prst="rect">
            <a:avLst/>
          </a:prstGeom>
          <a:noFill/>
          <a:ln>
            <a:noFill/>
          </a:ln>
        </p:spPr>
        <p:txBody>
          <a:bodyPr spcFirstLastPara="1" wrap="square" lIns="91425" tIns="45700" rIns="91425" bIns="45700" anchor="b" anchorCtr="0">
            <a:normAutofit/>
          </a:bodyPr>
          <a:lstStyle>
            <a:lvl1pPr lvl="0" algn="l">
              <a:lnSpc>
                <a:spcPct val="108108"/>
              </a:lnSpc>
              <a:spcBef>
                <a:spcPts val="0"/>
              </a:spcBef>
              <a:spcAft>
                <a:spcPts val="0"/>
              </a:spcAft>
              <a:buClr>
                <a:srgbClr val="006A71"/>
              </a:buClr>
              <a:buSzPts val="3700"/>
              <a:buFont typeface="Calibri"/>
              <a:buNone/>
              <a:defRPr sz="3700" b="1">
                <a:solidFill>
                  <a:srgbClr val="006A7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66"/>
          <p:cNvSpPr txBox="1">
            <a:spLocks noGrp="1"/>
          </p:cNvSpPr>
          <p:nvPr>
            <p:ph type="body" idx="1"/>
          </p:nvPr>
        </p:nvSpPr>
        <p:spPr>
          <a:xfrm>
            <a:off x="609600" y="1545167"/>
            <a:ext cx="10972800" cy="4455584"/>
          </a:xfrm>
          <a:prstGeom prst="rect">
            <a:avLst/>
          </a:prstGeom>
          <a:noFill/>
          <a:ln>
            <a:noFill/>
          </a:ln>
        </p:spPr>
        <p:txBody>
          <a:bodyPr spcFirstLastPara="1" wrap="square" lIns="91425" tIns="45700" rIns="91425" bIns="45700" anchor="t" anchorCtr="0">
            <a:normAutofit/>
          </a:bodyPr>
          <a:lstStyle>
            <a:lvl1pPr marL="457200" lvl="0" indent="-400050" algn="l">
              <a:lnSpc>
                <a:spcPct val="90000"/>
              </a:lnSpc>
              <a:spcBef>
                <a:spcPts val="1000"/>
              </a:spcBef>
              <a:spcAft>
                <a:spcPts val="0"/>
              </a:spcAft>
              <a:buClr>
                <a:srgbClr val="005DAA"/>
              </a:buClr>
              <a:buSzPts val="2700"/>
              <a:buFont typeface="Noto Sans Symbols"/>
              <a:buChar char="▪"/>
              <a:defRPr sz="2700">
                <a:solidFill>
                  <a:srgbClr val="2D2D2D"/>
                </a:solidFill>
              </a:defRPr>
            </a:lvl1pPr>
            <a:lvl2pPr marL="914400" lvl="1" indent="-400050" algn="l">
              <a:lnSpc>
                <a:spcPct val="90000"/>
              </a:lnSpc>
              <a:spcBef>
                <a:spcPts val="500"/>
              </a:spcBef>
              <a:spcAft>
                <a:spcPts val="0"/>
              </a:spcAft>
              <a:buClr>
                <a:srgbClr val="532E63"/>
              </a:buClr>
              <a:buSzPts val="2700"/>
              <a:buChar char="•"/>
              <a:defRPr sz="2700">
                <a:solidFill>
                  <a:srgbClr val="2D2D2D"/>
                </a:solidFill>
              </a:defRPr>
            </a:lvl2pPr>
            <a:lvl3pPr marL="1371600" lvl="2" indent="-400050" algn="l">
              <a:lnSpc>
                <a:spcPct val="90000"/>
              </a:lnSpc>
              <a:spcBef>
                <a:spcPts val="500"/>
              </a:spcBef>
              <a:spcAft>
                <a:spcPts val="0"/>
              </a:spcAft>
              <a:buClr>
                <a:srgbClr val="9A3B26"/>
              </a:buClr>
              <a:buSzPts val="2700"/>
              <a:buChar char="•"/>
              <a:defRPr sz="2700">
                <a:solidFill>
                  <a:srgbClr val="2D2D2D"/>
                </a:solidFill>
              </a:defRPr>
            </a:lvl3pPr>
            <a:lvl4pPr marL="1828800" lvl="3" indent="-400050" algn="l">
              <a:lnSpc>
                <a:spcPct val="90000"/>
              </a:lnSpc>
              <a:spcBef>
                <a:spcPts val="500"/>
              </a:spcBef>
              <a:spcAft>
                <a:spcPts val="0"/>
              </a:spcAft>
              <a:buClr>
                <a:srgbClr val="BF9000"/>
              </a:buClr>
              <a:buSzPts val="2700"/>
              <a:buChar char="•"/>
              <a:defRPr sz="2700">
                <a:solidFill>
                  <a:srgbClr val="BF9000"/>
                </a:solidFill>
              </a:defRPr>
            </a:lvl4pPr>
            <a:lvl5pPr marL="2286000" lvl="4" indent="-400050" algn="l">
              <a:lnSpc>
                <a:spcPct val="90000"/>
              </a:lnSpc>
              <a:spcBef>
                <a:spcPts val="500"/>
              </a:spcBef>
              <a:spcAft>
                <a:spcPts val="0"/>
              </a:spcAft>
              <a:buClr>
                <a:srgbClr val="BF9000"/>
              </a:buClr>
              <a:buSzPts val="2700"/>
              <a:buChar char="•"/>
              <a:defRPr sz="2700">
                <a:solidFill>
                  <a:srgbClr val="BF900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02" name="Google Shape;202;p66" descr="Logos of the U.S. Department of Health and Human Services and Centers for Disease Control and Prevention" title="LOGOS"/>
          <p:cNvPicPr preferRelativeResize="0"/>
          <p:nvPr/>
        </p:nvPicPr>
        <p:blipFill rotWithShape="1">
          <a:blip r:embed="rId2">
            <a:alphaModFix/>
          </a:blip>
          <a:srcRect/>
          <a:stretch/>
        </p:blipFill>
        <p:spPr>
          <a:xfrm>
            <a:off x="217919" y="6001464"/>
            <a:ext cx="1158819" cy="664349"/>
          </a:xfrm>
          <a:prstGeom prst="rect">
            <a:avLst/>
          </a:prstGeom>
          <a:noFill/>
          <a:ln>
            <a:noFill/>
          </a:ln>
        </p:spPr>
      </p:pic>
      <p:grpSp>
        <p:nvGrpSpPr>
          <p:cNvPr id="203" name="Google Shape;203;p66"/>
          <p:cNvGrpSpPr/>
          <p:nvPr/>
        </p:nvGrpSpPr>
        <p:grpSpPr>
          <a:xfrm>
            <a:off x="1" y="2"/>
            <a:ext cx="356209" cy="1194093"/>
            <a:chOff x="2721769" y="2050256"/>
            <a:chExt cx="442912" cy="1469660"/>
          </a:xfrm>
        </p:grpSpPr>
        <p:sp>
          <p:nvSpPr>
            <p:cNvPr id="204" name="Google Shape;204;p66"/>
            <p:cNvSpPr/>
            <p:nvPr/>
          </p:nvSpPr>
          <p:spPr>
            <a:xfrm>
              <a:off x="2721769" y="2050256"/>
              <a:ext cx="442912" cy="1335882"/>
            </a:xfrm>
            <a:prstGeom prst="rect">
              <a:avLst/>
            </a:prstGeom>
            <a:solidFill>
              <a:srgbClr val="2D2C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5" name="Google Shape;205;p66"/>
            <p:cNvSpPr/>
            <p:nvPr/>
          </p:nvSpPr>
          <p:spPr>
            <a:xfrm>
              <a:off x="2721769" y="3386138"/>
              <a:ext cx="442912" cy="133778"/>
            </a:xfrm>
            <a:prstGeom prst="rect">
              <a:avLst/>
            </a:prstGeom>
            <a:solidFill>
              <a:srgbClr val="F0A8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6"/>
        <p:cNvGrpSpPr/>
        <p:nvPr/>
      </p:nvGrpSpPr>
      <p:grpSpPr>
        <a:xfrm>
          <a:off x="0" y="0"/>
          <a:ext cx="0" cy="0"/>
          <a:chOff x="0" y="0"/>
          <a:chExt cx="0" cy="0"/>
        </a:xfrm>
      </p:grpSpPr>
      <p:sp>
        <p:nvSpPr>
          <p:cNvPr id="207" name="Google Shape;207;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0"/>
        <p:cNvGrpSpPr/>
        <p:nvPr/>
      </p:nvGrpSpPr>
      <p:grpSpPr>
        <a:xfrm>
          <a:off x="0" y="0"/>
          <a:ext cx="0" cy="0"/>
          <a:chOff x="0" y="0"/>
          <a:chExt cx="0" cy="0"/>
        </a:xfrm>
      </p:grpSpPr>
      <p:sp>
        <p:nvSpPr>
          <p:cNvPr id="211" name="Google Shape;211;p9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2" name="Google Shape;212;p9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3" name="Google Shape;213;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6"/>
        <p:cNvGrpSpPr/>
        <p:nvPr/>
      </p:nvGrpSpPr>
      <p:grpSpPr>
        <a:xfrm>
          <a:off x="0" y="0"/>
          <a:ext cx="0" cy="0"/>
          <a:chOff x="0" y="0"/>
          <a:chExt cx="0" cy="0"/>
        </a:xfrm>
      </p:grpSpPr>
      <p:sp>
        <p:nvSpPr>
          <p:cNvPr id="217" name="Google Shape;217;p9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9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2"/>
        <p:cNvGrpSpPr/>
        <p:nvPr/>
      </p:nvGrpSpPr>
      <p:grpSpPr>
        <a:xfrm>
          <a:off x="0" y="0"/>
          <a:ext cx="0" cy="0"/>
          <a:chOff x="0" y="0"/>
          <a:chExt cx="0" cy="0"/>
        </a:xfrm>
      </p:grpSpPr>
      <p:sp>
        <p:nvSpPr>
          <p:cNvPr id="223" name="Google Shape;223;p9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4" name="Google Shape;224;p9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25" name="Google Shape;225;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8"/>
        <p:cNvGrpSpPr/>
        <p:nvPr/>
      </p:nvGrpSpPr>
      <p:grpSpPr>
        <a:xfrm>
          <a:off x="0" y="0"/>
          <a:ext cx="0" cy="0"/>
          <a:chOff x="0" y="0"/>
          <a:chExt cx="0" cy="0"/>
        </a:xfrm>
      </p:grpSpPr>
      <p:sp>
        <p:nvSpPr>
          <p:cNvPr id="229" name="Google Shape;229;p9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9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9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5"/>
        <p:cNvGrpSpPr/>
        <p:nvPr/>
      </p:nvGrpSpPr>
      <p:grpSpPr>
        <a:xfrm>
          <a:off x="0" y="0"/>
          <a:ext cx="0" cy="0"/>
          <a:chOff x="0" y="0"/>
          <a:chExt cx="0" cy="0"/>
        </a:xfrm>
      </p:grpSpPr>
      <p:sp>
        <p:nvSpPr>
          <p:cNvPr id="236" name="Google Shape;236;p9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7" name="Google Shape;237;p9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8" name="Google Shape;238;p9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9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0" name="Google Shape;240;p9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49"/>
        <p:cNvGrpSpPr/>
        <p:nvPr/>
      </p:nvGrpSpPr>
      <p:grpSpPr>
        <a:xfrm>
          <a:off x="0" y="0"/>
          <a:ext cx="0" cy="0"/>
          <a:chOff x="0" y="0"/>
          <a:chExt cx="0" cy="0"/>
        </a:xfrm>
      </p:grpSpPr>
      <p:sp>
        <p:nvSpPr>
          <p:cNvPr id="250" name="Google Shape;250;p9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p9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52" name="Google Shape;252;p9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53" name="Google Shape;253;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6"/>
        <p:cNvGrpSpPr/>
        <p:nvPr/>
      </p:nvGrpSpPr>
      <p:grpSpPr>
        <a:xfrm>
          <a:off x="0" y="0"/>
          <a:ext cx="0" cy="0"/>
          <a:chOff x="0" y="0"/>
          <a:chExt cx="0" cy="0"/>
        </a:xfrm>
      </p:grpSpPr>
      <p:sp>
        <p:nvSpPr>
          <p:cNvPr id="257" name="Google Shape;257;p9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8" name="Google Shape;258;p99"/>
          <p:cNvSpPr>
            <a:spLocks noGrp="1"/>
          </p:cNvSpPr>
          <p:nvPr>
            <p:ph type="pic" idx="2"/>
          </p:nvPr>
        </p:nvSpPr>
        <p:spPr>
          <a:xfrm>
            <a:off x="5183188" y="987425"/>
            <a:ext cx="6172200" cy="4873625"/>
          </a:xfrm>
          <a:prstGeom prst="rect">
            <a:avLst/>
          </a:prstGeom>
          <a:noFill/>
          <a:ln>
            <a:noFill/>
          </a:ln>
        </p:spPr>
      </p:sp>
      <p:sp>
        <p:nvSpPr>
          <p:cNvPr id="259" name="Google Shape;259;p9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0" name="Google Shape;260;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63"/>
        <p:cNvGrpSpPr/>
        <p:nvPr/>
      </p:nvGrpSpPr>
      <p:grpSpPr>
        <a:xfrm>
          <a:off x="0" y="0"/>
          <a:ext cx="0" cy="0"/>
          <a:chOff x="0" y="0"/>
          <a:chExt cx="0" cy="0"/>
        </a:xfrm>
      </p:grpSpPr>
      <p:sp>
        <p:nvSpPr>
          <p:cNvPr id="264" name="Google Shape;264;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5" name="Google Shape;265;p10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6" name="Google Shape;266;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7" name="Google Shape;267;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69"/>
        <p:cNvGrpSpPr/>
        <p:nvPr/>
      </p:nvGrpSpPr>
      <p:grpSpPr>
        <a:xfrm>
          <a:off x="0" y="0"/>
          <a:ext cx="0" cy="0"/>
          <a:chOff x="0" y="0"/>
          <a:chExt cx="0" cy="0"/>
        </a:xfrm>
      </p:grpSpPr>
      <p:sp>
        <p:nvSpPr>
          <p:cNvPr id="270" name="Google Shape;270;p10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1" name="Google Shape;271;p10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4" name="Google Shape;274;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p:cSld name="TITLE 2">
    <p:bg>
      <p:bgPr>
        <a:solidFill>
          <a:schemeClr val="lt2"/>
        </a:solidFill>
        <a:effectLst/>
      </p:bgPr>
    </p:bg>
    <p:spTree>
      <p:nvGrpSpPr>
        <p:cNvPr id="1" name="Shape 275"/>
        <p:cNvGrpSpPr/>
        <p:nvPr/>
      </p:nvGrpSpPr>
      <p:grpSpPr>
        <a:xfrm>
          <a:off x="0" y="0"/>
          <a:ext cx="0" cy="0"/>
          <a:chOff x="0" y="0"/>
          <a:chExt cx="0" cy="0"/>
        </a:xfrm>
      </p:grpSpPr>
      <p:pic>
        <p:nvPicPr>
          <p:cNvPr id="276" name="Google Shape;276;p102"/>
          <p:cNvPicPr preferRelativeResize="0"/>
          <p:nvPr/>
        </p:nvPicPr>
        <p:blipFill rotWithShape="1">
          <a:blip r:embed="rId2">
            <a:alphaModFix/>
          </a:blip>
          <a:srcRect l="20615" r="19753"/>
          <a:stretch/>
        </p:blipFill>
        <p:spPr>
          <a:xfrm>
            <a:off x="6947544" y="1288496"/>
            <a:ext cx="4913032" cy="4634459"/>
          </a:xfrm>
          <a:prstGeom prst="rect">
            <a:avLst/>
          </a:prstGeom>
          <a:noFill/>
          <a:ln>
            <a:noFill/>
          </a:ln>
        </p:spPr>
      </p:pic>
      <p:sp>
        <p:nvSpPr>
          <p:cNvPr id="277" name="Google Shape;277;p102"/>
          <p:cNvSpPr/>
          <p:nvPr/>
        </p:nvSpPr>
        <p:spPr>
          <a:xfrm>
            <a:off x="419100" y="0"/>
            <a:ext cx="11772901" cy="1194093"/>
          </a:xfrm>
          <a:prstGeom prst="rect">
            <a:avLst/>
          </a:prstGeom>
          <a:gradFill>
            <a:gsLst>
              <a:gs pos="0">
                <a:srgbClr val="55BF8B"/>
              </a:gs>
              <a:gs pos="96000">
                <a:srgbClr val="145E71"/>
              </a:gs>
              <a:gs pos="100000">
                <a:srgbClr val="145E71"/>
              </a:gs>
            </a:gsLst>
            <a:lin ang="12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102"/>
          <p:cNvSpPr txBox="1">
            <a:spLocks noGrp="1"/>
          </p:cNvSpPr>
          <p:nvPr>
            <p:ph type="title"/>
          </p:nvPr>
        </p:nvSpPr>
        <p:spPr>
          <a:xfrm>
            <a:off x="696687" y="12129"/>
            <a:ext cx="11495315" cy="1155779"/>
          </a:xfrm>
          <a:prstGeom prst="rect">
            <a:avLst/>
          </a:prstGeom>
          <a:noFill/>
          <a:ln>
            <a:noFill/>
          </a:ln>
        </p:spPr>
        <p:txBody>
          <a:bodyPr spcFirstLastPara="1" wrap="square" lIns="91425" tIns="45700" rIns="91425" bIns="45700" anchor="ctr" anchorCtr="0">
            <a:normAutofit/>
          </a:bodyPr>
          <a:lstStyle>
            <a:lvl1pPr lvl="0" algn="l">
              <a:lnSpc>
                <a:spcPct val="108108"/>
              </a:lnSpc>
              <a:spcBef>
                <a:spcPts val="0"/>
              </a:spcBef>
              <a:spcAft>
                <a:spcPts val="0"/>
              </a:spcAft>
              <a:buClr>
                <a:schemeClr val="dk2"/>
              </a:buClr>
              <a:buSzPts val="3700"/>
              <a:buFont typeface="Calibri"/>
              <a:buNone/>
              <a:defRPr sz="3700" b="1">
                <a:solidFill>
                  <a:schemeClr val="dk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102"/>
          <p:cNvSpPr txBox="1">
            <a:spLocks noGrp="1"/>
          </p:cNvSpPr>
          <p:nvPr>
            <p:ph type="subTitle" idx="1"/>
          </p:nvPr>
        </p:nvSpPr>
        <p:spPr>
          <a:xfrm>
            <a:off x="696687" y="1368341"/>
            <a:ext cx="10156192" cy="457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D2D2D"/>
              </a:buClr>
              <a:buSzPts val="2700"/>
              <a:buNone/>
              <a:defRPr sz="2700" b="1">
                <a:solidFill>
                  <a:srgbClr val="2D2D2D"/>
                </a:solidFill>
                <a:latin typeface="Calibri"/>
                <a:ea typeface="Calibri"/>
                <a:cs typeface="Calibri"/>
                <a:sym typeface="Calibri"/>
              </a:defRPr>
            </a:lvl1pPr>
            <a:lvl2pPr lvl="1" algn="ctr">
              <a:lnSpc>
                <a:spcPct val="90000"/>
              </a:lnSpc>
              <a:spcBef>
                <a:spcPts val="500"/>
              </a:spcBef>
              <a:spcAft>
                <a:spcPts val="0"/>
              </a:spcAft>
              <a:buClr>
                <a:srgbClr val="888888"/>
              </a:buClr>
              <a:buSzPts val="2400"/>
              <a:buNone/>
              <a:defRPr>
                <a:solidFill>
                  <a:srgbClr val="888888"/>
                </a:solidFill>
              </a:defRPr>
            </a:lvl2pPr>
            <a:lvl3pPr lvl="2" algn="ctr">
              <a:lnSpc>
                <a:spcPct val="90000"/>
              </a:lnSpc>
              <a:spcBef>
                <a:spcPts val="500"/>
              </a:spcBef>
              <a:spcAft>
                <a:spcPts val="0"/>
              </a:spcAft>
              <a:buClr>
                <a:srgbClr val="888888"/>
              </a:buClr>
              <a:buSzPts val="2000"/>
              <a:buNone/>
              <a:defRPr>
                <a:solidFill>
                  <a:srgbClr val="888888"/>
                </a:solidFill>
              </a:defRPr>
            </a:lvl3pPr>
            <a:lvl4pPr lvl="3" algn="ctr">
              <a:lnSpc>
                <a:spcPct val="90000"/>
              </a:lnSpc>
              <a:spcBef>
                <a:spcPts val="500"/>
              </a:spcBef>
              <a:spcAft>
                <a:spcPts val="0"/>
              </a:spcAft>
              <a:buClr>
                <a:srgbClr val="888888"/>
              </a:buClr>
              <a:buSzPts val="1800"/>
              <a:buNone/>
              <a:defRPr>
                <a:solidFill>
                  <a:srgbClr val="888888"/>
                </a:solidFill>
              </a:defRPr>
            </a:lvl4pPr>
            <a:lvl5pPr lvl="4" algn="ctr">
              <a:lnSpc>
                <a:spcPct val="90000"/>
              </a:lnSpc>
              <a:spcBef>
                <a:spcPts val="500"/>
              </a:spcBef>
              <a:spcAft>
                <a:spcPts val="0"/>
              </a:spcAft>
              <a:buClr>
                <a:srgbClr val="888888"/>
              </a:buClr>
              <a:buSzPts val="18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sp>
        <p:nvSpPr>
          <p:cNvPr id="280" name="Google Shape;280;p102"/>
          <p:cNvSpPr txBox="1">
            <a:spLocks noGrp="1"/>
          </p:cNvSpPr>
          <p:nvPr>
            <p:ph type="body" idx="2"/>
          </p:nvPr>
        </p:nvSpPr>
        <p:spPr>
          <a:xfrm>
            <a:off x="616740" y="2520846"/>
            <a:ext cx="10156192" cy="1039317"/>
          </a:xfrm>
          <a:prstGeom prst="rect">
            <a:avLst/>
          </a:prstGeom>
          <a:noFill/>
          <a:ln>
            <a:noFill/>
          </a:ln>
        </p:spPr>
        <p:txBody>
          <a:bodyPr spcFirstLastPara="1" wrap="square" lIns="91425" tIns="45700" rIns="91425" bIns="45700" anchor="t" anchorCtr="0">
            <a:normAutofit/>
          </a:bodyPr>
          <a:lstStyle>
            <a:lvl1pPr marL="457200" lvl="0" indent="-228600" algn="l">
              <a:lnSpc>
                <a:spcPct val="111125"/>
              </a:lnSpc>
              <a:spcBef>
                <a:spcPts val="1000"/>
              </a:spcBef>
              <a:spcAft>
                <a:spcPts val="0"/>
              </a:spcAft>
              <a:buClr>
                <a:srgbClr val="2D2D2D"/>
              </a:buClr>
              <a:buSzPts val="2400"/>
              <a:buNone/>
              <a:defRPr sz="2400">
                <a:solidFill>
                  <a:srgbClr val="2D2D2D"/>
                </a:solidFill>
                <a:latin typeface="Calibri"/>
                <a:ea typeface="Calibri"/>
                <a:cs typeface="Calibri"/>
                <a:sym typeface="Calibri"/>
              </a:defRPr>
            </a:lvl1pPr>
            <a:lvl2pPr marL="914400" lvl="1" indent="-381000" algn="ctr">
              <a:lnSpc>
                <a:spcPct val="90000"/>
              </a:lnSpc>
              <a:spcBef>
                <a:spcPts val="500"/>
              </a:spcBef>
              <a:spcAft>
                <a:spcPts val="0"/>
              </a:spcAft>
              <a:buClr>
                <a:schemeClr val="dk2"/>
              </a:buClr>
              <a:buSzPts val="2400"/>
              <a:buChar char="•"/>
              <a:defRPr>
                <a:solidFill>
                  <a:schemeClr val="dk2"/>
                </a:solidFill>
              </a:defRPr>
            </a:lvl2pPr>
            <a:lvl3pPr marL="1371600" lvl="2" indent="-355600" algn="ctr">
              <a:lnSpc>
                <a:spcPct val="90000"/>
              </a:lnSpc>
              <a:spcBef>
                <a:spcPts val="500"/>
              </a:spcBef>
              <a:spcAft>
                <a:spcPts val="0"/>
              </a:spcAft>
              <a:buClr>
                <a:schemeClr val="dk2"/>
              </a:buClr>
              <a:buSzPts val="2000"/>
              <a:buChar char="•"/>
              <a:defRPr>
                <a:solidFill>
                  <a:schemeClr val="dk2"/>
                </a:solidFill>
              </a:defRPr>
            </a:lvl3pPr>
            <a:lvl4pPr marL="1828800" lvl="3" indent="-342900" algn="ctr">
              <a:lnSpc>
                <a:spcPct val="90000"/>
              </a:lnSpc>
              <a:spcBef>
                <a:spcPts val="500"/>
              </a:spcBef>
              <a:spcAft>
                <a:spcPts val="0"/>
              </a:spcAft>
              <a:buClr>
                <a:schemeClr val="dk2"/>
              </a:buClr>
              <a:buSzPts val="1800"/>
              <a:buChar char="•"/>
              <a:defRPr>
                <a:solidFill>
                  <a:schemeClr val="dk2"/>
                </a:solidFill>
              </a:defRPr>
            </a:lvl4pPr>
            <a:lvl5pPr marL="2286000" lvl="4" indent="-342900" algn="ctr">
              <a:lnSpc>
                <a:spcPct val="90000"/>
              </a:lnSpc>
              <a:spcBef>
                <a:spcPts val="500"/>
              </a:spcBef>
              <a:spcAft>
                <a:spcPts val="0"/>
              </a:spcAft>
              <a:buClr>
                <a:schemeClr val="dk2"/>
              </a:buClr>
              <a:buSzPts val="1800"/>
              <a:buChar char="•"/>
              <a:defRPr>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1" name="Google Shape;281;p102" descr="Logos of the U.S. Department of Health and Human Services and Centers for Disease Control and Prevention" title="LOGOS"/>
          <p:cNvPicPr preferRelativeResize="0"/>
          <p:nvPr/>
        </p:nvPicPr>
        <p:blipFill rotWithShape="1">
          <a:blip r:embed="rId3">
            <a:alphaModFix/>
          </a:blip>
          <a:srcRect/>
          <a:stretch/>
        </p:blipFill>
        <p:spPr>
          <a:xfrm>
            <a:off x="217919" y="5706813"/>
            <a:ext cx="1672779" cy="959001"/>
          </a:xfrm>
          <a:prstGeom prst="rect">
            <a:avLst/>
          </a:prstGeom>
          <a:noFill/>
          <a:ln>
            <a:noFill/>
          </a:ln>
        </p:spPr>
      </p:pic>
      <p:grpSp>
        <p:nvGrpSpPr>
          <p:cNvPr id="282" name="Google Shape;282;p102"/>
          <p:cNvGrpSpPr/>
          <p:nvPr/>
        </p:nvGrpSpPr>
        <p:grpSpPr>
          <a:xfrm>
            <a:off x="1" y="2"/>
            <a:ext cx="356209" cy="1194093"/>
            <a:chOff x="2721769" y="2050256"/>
            <a:chExt cx="442912" cy="1469660"/>
          </a:xfrm>
        </p:grpSpPr>
        <p:sp>
          <p:nvSpPr>
            <p:cNvPr id="283" name="Google Shape;283;p102"/>
            <p:cNvSpPr/>
            <p:nvPr/>
          </p:nvSpPr>
          <p:spPr>
            <a:xfrm>
              <a:off x="2721769" y="2050256"/>
              <a:ext cx="442912" cy="1335882"/>
            </a:xfrm>
            <a:prstGeom prst="rect">
              <a:avLst/>
            </a:prstGeom>
            <a:solidFill>
              <a:srgbClr val="2D2C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4" name="Google Shape;284;p102"/>
            <p:cNvSpPr/>
            <p:nvPr/>
          </p:nvSpPr>
          <p:spPr>
            <a:xfrm>
              <a:off x="2721769" y="3386138"/>
              <a:ext cx="442912" cy="133778"/>
            </a:xfrm>
            <a:prstGeom prst="rect">
              <a:avLst/>
            </a:prstGeom>
            <a:solidFill>
              <a:srgbClr val="F0A8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85" name="Google Shape;285;p102"/>
          <p:cNvSpPr txBox="1"/>
          <p:nvPr/>
        </p:nvSpPr>
        <p:spPr>
          <a:xfrm>
            <a:off x="6616119" y="6014057"/>
            <a:ext cx="5575883" cy="507831"/>
          </a:xfrm>
          <a:prstGeom prst="rect">
            <a:avLst/>
          </a:prstGeom>
          <a:solidFill>
            <a:srgbClr val="FBAB18"/>
          </a:solidFill>
          <a:ln>
            <a:noFill/>
          </a:ln>
        </p:spPr>
        <p:txBody>
          <a:bodyPr spcFirstLastPara="1" wrap="square" lIns="91425" tIns="45700" rIns="91425" bIns="45700" anchor="t" anchorCtr="0">
            <a:spAutoFit/>
          </a:bodyPr>
          <a:lstStyle/>
          <a:p>
            <a:pPr marL="380990" marR="0" lvl="0" indent="0" algn="l" rtl="0">
              <a:lnSpc>
                <a:spcPct val="100000"/>
              </a:lnSpc>
              <a:spcBef>
                <a:spcPts val="0"/>
              </a:spcBef>
              <a:spcAft>
                <a:spcPts val="0"/>
              </a:spcAft>
              <a:buClr>
                <a:srgbClr val="2D2D2D"/>
              </a:buClr>
              <a:buSzPts val="2700"/>
              <a:buFont typeface="Calibri"/>
              <a:buNone/>
            </a:pPr>
            <a:r>
              <a:rPr lang="en-US" sz="2700" b="1">
                <a:solidFill>
                  <a:srgbClr val="2D2D2D"/>
                </a:solidFill>
                <a:latin typeface="Calibri"/>
                <a:ea typeface="Calibri"/>
                <a:cs typeface="Calibri"/>
                <a:sym typeface="Calibri"/>
              </a:rPr>
              <a:t>cdc.gov/coronavirus</a:t>
            </a:r>
            <a:endParaRPr/>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LOSING">
  <p:cSld name="CLOSING">
    <p:bg>
      <p:bgPr>
        <a:solidFill>
          <a:schemeClr val="lt2"/>
        </a:solidFill>
        <a:effectLst/>
      </p:bgPr>
    </p:bg>
    <p:spTree>
      <p:nvGrpSpPr>
        <p:cNvPr id="1" name="Shape 286"/>
        <p:cNvGrpSpPr/>
        <p:nvPr/>
      </p:nvGrpSpPr>
      <p:grpSpPr>
        <a:xfrm>
          <a:off x="0" y="0"/>
          <a:ext cx="0" cy="0"/>
          <a:chOff x="0" y="0"/>
          <a:chExt cx="0" cy="0"/>
        </a:xfrm>
      </p:grpSpPr>
      <p:pic>
        <p:nvPicPr>
          <p:cNvPr id="287" name="Google Shape;287;p103"/>
          <p:cNvPicPr preferRelativeResize="0"/>
          <p:nvPr/>
        </p:nvPicPr>
        <p:blipFill rotWithShape="1">
          <a:blip r:embed="rId2">
            <a:alphaModFix/>
          </a:blip>
          <a:srcRect b="18140"/>
          <a:stretch/>
        </p:blipFill>
        <p:spPr>
          <a:xfrm>
            <a:off x="2608" y="5668739"/>
            <a:ext cx="12192000" cy="1177559"/>
          </a:xfrm>
          <a:prstGeom prst="rect">
            <a:avLst/>
          </a:prstGeom>
          <a:noFill/>
          <a:ln>
            <a:noFill/>
          </a:ln>
        </p:spPr>
      </p:pic>
      <p:sp>
        <p:nvSpPr>
          <p:cNvPr id="288" name="Google Shape;288;p103"/>
          <p:cNvSpPr txBox="1"/>
          <p:nvPr/>
        </p:nvSpPr>
        <p:spPr>
          <a:xfrm>
            <a:off x="169625" y="3662433"/>
            <a:ext cx="8852455"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2D2D2D"/>
                </a:solidFill>
                <a:latin typeface="Calibri"/>
                <a:ea typeface="Calibri"/>
                <a:cs typeface="Calibri"/>
                <a:sym typeface="Calibri"/>
              </a:rPr>
              <a:t>For more information, contact CDC</a:t>
            </a:r>
            <a:br>
              <a:rPr lang="en-US" sz="1600">
                <a:solidFill>
                  <a:srgbClr val="2D2D2D"/>
                </a:solidFill>
                <a:latin typeface="Calibri"/>
                <a:ea typeface="Calibri"/>
                <a:cs typeface="Calibri"/>
                <a:sym typeface="Calibri"/>
              </a:rPr>
            </a:br>
            <a:r>
              <a:rPr lang="en-US" sz="1600">
                <a:solidFill>
                  <a:srgbClr val="2D2D2D"/>
                </a:solidFill>
                <a:latin typeface="Calibri"/>
                <a:ea typeface="Calibri"/>
                <a:cs typeface="Calibri"/>
                <a:sym typeface="Calibri"/>
              </a:rPr>
              <a:t>1-800-CDC-INFO (232-4636)</a:t>
            </a:r>
            <a:br>
              <a:rPr lang="en-US" sz="1600">
                <a:solidFill>
                  <a:srgbClr val="2D2D2D"/>
                </a:solidFill>
                <a:latin typeface="Calibri"/>
                <a:ea typeface="Calibri"/>
                <a:cs typeface="Calibri"/>
                <a:sym typeface="Calibri"/>
              </a:rPr>
            </a:br>
            <a:r>
              <a:rPr lang="en-US" sz="1600">
                <a:solidFill>
                  <a:srgbClr val="2D2D2D"/>
                </a:solidFill>
                <a:latin typeface="Calibri"/>
                <a:ea typeface="Calibri"/>
                <a:cs typeface="Calibri"/>
                <a:sym typeface="Calibri"/>
              </a:rPr>
              <a:t>TTY:  1-888-232-6348    www.cdc.gov</a:t>
            </a:r>
            <a:br>
              <a:rPr lang="en-US" sz="1600">
                <a:solidFill>
                  <a:srgbClr val="2D2D2D"/>
                </a:solidFill>
                <a:latin typeface="Calibri"/>
                <a:ea typeface="Calibri"/>
                <a:cs typeface="Calibri"/>
                <a:sym typeface="Calibri"/>
              </a:rPr>
            </a:br>
            <a:br>
              <a:rPr lang="en-US" sz="1600">
                <a:solidFill>
                  <a:srgbClr val="2D2D2D"/>
                </a:solidFill>
                <a:latin typeface="Calibri"/>
                <a:ea typeface="Calibri"/>
                <a:cs typeface="Calibri"/>
                <a:sym typeface="Calibri"/>
              </a:rPr>
            </a:br>
            <a:br>
              <a:rPr lang="en-US" sz="1600">
                <a:solidFill>
                  <a:srgbClr val="2D2D2D"/>
                </a:solidFill>
                <a:latin typeface="Calibri"/>
                <a:ea typeface="Calibri"/>
                <a:cs typeface="Calibri"/>
                <a:sym typeface="Calibri"/>
              </a:rPr>
            </a:br>
            <a:r>
              <a:rPr lang="en-US" sz="1600">
                <a:solidFill>
                  <a:srgbClr val="2D2D2D"/>
                </a:solidFill>
                <a:latin typeface="Calibri"/>
                <a:ea typeface="Calibri"/>
                <a:cs typeface="Calibri"/>
                <a:sym typeface="Calibri"/>
              </a:rPr>
              <a:t>The findings and conclusions in this report are those of the authors and do not necessarily represent the official position of the Centers for Disease Control and Prevention.</a:t>
            </a:r>
            <a:endParaRPr/>
          </a:p>
        </p:txBody>
      </p:sp>
      <p:pic>
        <p:nvPicPr>
          <p:cNvPr id="289" name="Google Shape;289;p103" descr="Logos of the U.S. Department of Health and Human Services and the Centers for Disease Control and Prevention." title="Logos"/>
          <p:cNvPicPr preferRelativeResize="0"/>
          <p:nvPr/>
        </p:nvPicPr>
        <p:blipFill rotWithShape="1">
          <a:blip r:embed="rId3">
            <a:alphaModFix/>
          </a:blip>
          <a:srcRect/>
          <a:stretch/>
        </p:blipFill>
        <p:spPr>
          <a:xfrm>
            <a:off x="0" y="5662473"/>
            <a:ext cx="12192000" cy="1183824"/>
          </a:xfrm>
          <a:prstGeom prst="rect">
            <a:avLst/>
          </a:prstGeom>
          <a:noFill/>
          <a:ln>
            <a:noFill/>
          </a:ln>
        </p:spPr>
      </p:pic>
      <p:grpSp>
        <p:nvGrpSpPr>
          <p:cNvPr id="290" name="Google Shape;290;p103"/>
          <p:cNvGrpSpPr/>
          <p:nvPr/>
        </p:nvGrpSpPr>
        <p:grpSpPr>
          <a:xfrm>
            <a:off x="0" y="5662473"/>
            <a:ext cx="12192000" cy="1183824"/>
            <a:chOff x="0" y="-11827"/>
            <a:chExt cx="9144000" cy="170018"/>
          </a:xfrm>
        </p:grpSpPr>
        <p:sp>
          <p:nvSpPr>
            <p:cNvPr id="291" name="Google Shape;291;p103"/>
            <p:cNvSpPr/>
            <p:nvPr/>
          </p:nvSpPr>
          <p:spPr>
            <a:xfrm>
              <a:off x="0" y="-11827"/>
              <a:ext cx="522365" cy="170018"/>
            </a:xfrm>
            <a:custGeom>
              <a:avLst/>
              <a:gdLst/>
              <a:ahLst/>
              <a:cxnLst/>
              <a:rect l="l" t="t" r="r" b="b"/>
              <a:pathLst>
                <a:path w="1047115" h="1413510" extrusionOk="0">
                  <a:moveTo>
                    <a:pt x="1046875" y="0"/>
                  </a:moveTo>
                  <a:lnTo>
                    <a:pt x="0" y="0"/>
                  </a:lnTo>
                  <a:lnTo>
                    <a:pt x="0" y="1412925"/>
                  </a:lnTo>
                  <a:lnTo>
                    <a:pt x="869393" y="1412925"/>
                  </a:lnTo>
                  <a:lnTo>
                    <a:pt x="1046875" y="0"/>
                  </a:lnTo>
                  <a:close/>
                </a:path>
              </a:pathLst>
            </a:custGeom>
            <a:solidFill>
              <a:srgbClr val="10306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2" name="Google Shape;292;p103"/>
            <p:cNvSpPr/>
            <p:nvPr/>
          </p:nvSpPr>
          <p:spPr>
            <a:xfrm>
              <a:off x="340051" y="-11827"/>
              <a:ext cx="863535" cy="170018"/>
            </a:xfrm>
            <a:custGeom>
              <a:avLst/>
              <a:gdLst/>
              <a:ahLst/>
              <a:cxnLst/>
              <a:rect l="l" t="t" r="r" b="b"/>
              <a:pathLst>
                <a:path w="1731010" h="1413510" extrusionOk="0">
                  <a:moveTo>
                    <a:pt x="1730918" y="0"/>
                  </a:moveTo>
                  <a:lnTo>
                    <a:pt x="179633" y="0"/>
                  </a:lnTo>
                  <a:lnTo>
                    <a:pt x="0" y="1412925"/>
                  </a:lnTo>
                  <a:lnTo>
                    <a:pt x="1296345" y="1412925"/>
                  </a:lnTo>
                  <a:lnTo>
                    <a:pt x="1730918" y="0"/>
                  </a:lnTo>
                  <a:close/>
                </a:path>
              </a:pathLst>
            </a:custGeom>
            <a:solidFill>
              <a:srgbClr val="1D56B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103"/>
            <p:cNvSpPr/>
            <p:nvPr/>
          </p:nvSpPr>
          <p:spPr>
            <a:xfrm>
              <a:off x="878274" y="-11827"/>
              <a:ext cx="1343452" cy="170018"/>
            </a:xfrm>
            <a:custGeom>
              <a:avLst/>
              <a:gdLst/>
              <a:ahLst/>
              <a:cxnLst/>
              <a:rect l="l" t="t" r="r" b="b"/>
              <a:pathLst>
                <a:path w="2693035" h="1413510" extrusionOk="0">
                  <a:moveTo>
                    <a:pt x="2692774" y="0"/>
                  </a:moveTo>
                  <a:lnTo>
                    <a:pt x="435654" y="0"/>
                  </a:lnTo>
                  <a:lnTo>
                    <a:pt x="0" y="1412925"/>
                  </a:lnTo>
                  <a:lnTo>
                    <a:pt x="1878492" y="1412925"/>
                  </a:lnTo>
                  <a:lnTo>
                    <a:pt x="2692774" y="0"/>
                  </a:lnTo>
                  <a:close/>
                </a:path>
              </a:pathLst>
            </a:custGeom>
            <a:solidFill>
              <a:srgbClr val="10306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4" name="Google Shape;294;p103"/>
            <p:cNvSpPr/>
            <p:nvPr/>
          </p:nvSpPr>
          <p:spPr>
            <a:xfrm>
              <a:off x="1654598" y="-11827"/>
              <a:ext cx="1362458" cy="170018"/>
            </a:xfrm>
            <a:custGeom>
              <a:avLst/>
              <a:gdLst/>
              <a:ahLst/>
              <a:cxnLst/>
              <a:rect l="l" t="t" r="r" b="b"/>
              <a:pathLst>
                <a:path w="2731134" h="1413510" extrusionOk="0">
                  <a:moveTo>
                    <a:pt x="2730969" y="0"/>
                  </a:moveTo>
                  <a:lnTo>
                    <a:pt x="816445" y="0"/>
                  </a:lnTo>
                  <a:lnTo>
                    <a:pt x="0" y="1412925"/>
                  </a:lnTo>
                  <a:lnTo>
                    <a:pt x="1593978" y="1412925"/>
                  </a:lnTo>
                  <a:lnTo>
                    <a:pt x="2730969" y="0"/>
                  </a:lnTo>
                  <a:close/>
                </a:path>
              </a:pathLst>
            </a:custGeom>
            <a:solidFill>
              <a:srgbClr val="1E59B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5" name="Google Shape;295;p103"/>
            <p:cNvSpPr/>
            <p:nvPr/>
          </p:nvSpPr>
          <p:spPr>
            <a:xfrm>
              <a:off x="2304805" y="-11827"/>
              <a:ext cx="937659" cy="170018"/>
            </a:xfrm>
            <a:custGeom>
              <a:avLst/>
              <a:gdLst/>
              <a:ahLst/>
              <a:cxnLst/>
              <a:rect l="l" t="t" r="r" b="b"/>
              <a:pathLst>
                <a:path w="1879600" h="1413510" extrusionOk="0">
                  <a:moveTo>
                    <a:pt x="1879368" y="0"/>
                  </a:moveTo>
                  <a:lnTo>
                    <a:pt x="1140221" y="0"/>
                  </a:lnTo>
                  <a:lnTo>
                    <a:pt x="0" y="1412925"/>
                  </a:lnTo>
                  <a:lnTo>
                    <a:pt x="621900" y="1412925"/>
                  </a:lnTo>
                  <a:lnTo>
                    <a:pt x="1879368" y="0"/>
                  </a:lnTo>
                  <a:close/>
                </a:path>
              </a:pathLst>
            </a:custGeom>
            <a:solidFill>
              <a:srgbClr val="17468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03"/>
            <p:cNvSpPr/>
            <p:nvPr/>
          </p:nvSpPr>
          <p:spPr>
            <a:xfrm>
              <a:off x="2554809" y="-11827"/>
              <a:ext cx="2483849" cy="170018"/>
            </a:xfrm>
            <a:custGeom>
              <a:avLst/>
              <a:gdLst/>
              <a:ahLst/>
              <a:cxnLst/>
              <a:rect l="l" t="t" r="r" b="b"/>
              <a:pathLst>
                <a:path w="4979034" h="1413510" extrusionOk="0">
                  <a:moveTo>
                    <a:pt x="4978576" y="0"/>
                  </a:moveTo>
                  <a:lnTo>
                    <a:pt x="1262846" y="0"/>
                  </a:lnTo>
                  <a:lnTo>
                    <a:pt x="0" y="1412925"/>
                  </a:lnTo>
                  <a:lnTo>
                    <a:pt x="3093828" y="1412925"/>
                  </a:lnTo>
                  <a:lnTo>
                    <a:pt x="4978576" y="0"/>
                  </a:lnTo>
                  <a:close/>
                </a:path>
              </a:pathLst>
            </a:custGeom>
            <a:solidFill>
              <a:srgbClr val="1E59B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103"/>
            <p:cNvSpPr/>
            <p:nvPr/>
          </p:nvSpPr>
          <p:spPr>
            <a:xfrm>
              <a:off x="3835845" y="-11827"/>
              <a:ext cx="1915234" cy="170018"/>
            </a:xfrm>
            <a:custGeom>
              <a:avLst/>
              <a:gdLst/>
              <a:ahLst/>
              <a:cxnLst/>
              <a:rect l="l" t="t" r="r" b="b"/>
              <a:pathLst>
                <a:path w="3839209" h="1413510" extrusionOk="0">
                  <a:moveTo>
                    <a:pt x="3838727" y="0"/>
                  </a:moveTo>
                  <a:lnTo>
                    <a:pt x="1891189" y="0"/>
                  </a:lnTo>
                  <a:lnTo>
                    <a:pt x="0" y="1412925"/>
                  </a:lnTo>
                  <a:lnTo>
                    <a:pt x="1625414" y="1412925"/>
                  </a:lnTo>
                  <a:lnTo>
                    <a:pt x="3838727" y="0"/>
                  </a:lnTo>
                  <a:close/>
                </a:path>
              </a:pathLst>
            </a:custGeom>
            <a:solidFill>
              <a:srgbClr val="536DB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103"/>
            <p:cNvSpPr/>
            <p:nvPr/>
          </p:nvSpPr>
          <p:spPr>
            <a:xfrm>
              <a:off x="4458868" y="-11827"/>
              <a:ext cx="4685132" cy="170018"/>
            </a:xfrm>
            <a:custGeom>
              <a:avLst/>
              <a:gdLst/>
              <a:ahLst/>
              <a:cxnLst/>
              <a:rect l="l" t="t" r="r" b="b"/>
              <a:pathLst>
                <a:path w="9391650" h="1413510" extrusionOk="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299" name="Google Shape;299;p103" descr="Logos of the U.S. Department of Health and Human Services and Centers for Disease Control and Prevention" title="LOGOS"/>
          <p:cNvPicPr preferRelativeResize="0"/>
          <p:nvPr/>
        </p:nvPicPr>
        <p:blipFill rotWithShape="1">
          <a:blip r:embed="rId4">
            <a:alphaModFix/>
          </a:blip>
          <a:srcRect/>
          <a:stretch/>
        </p:blipFill>
        <p:spPr>
          <a:xfrm>
            <a:off x="10400435" y="5786588"/>
            <a:ext cx="1672779" cy="959001"/>
          </a:xfrm>
          <a:prstGeom prst="rect">
            <a:avLst/>
          </a:prstGeom>
          <a:noFill/>
          <a:ln>
            <a:noFill/>
          </a:ln>
        </p:spPr>
      </p:pic>
      <p:pic>
        <p:nvPicPr>
          <p:cNvPr id="300" name="Google Shape;300;p103"/>
          <p:cNvPicPr preferRelativeResize="0"/>
          <p:nvPr/>
        </p:nvPicPr>
        <p:blipFill rotWithShape="1">
          <a:blip r:embed="rId5">
            <a:alphaModFix/>
          </a:blip>
          <a:srcRect l="20615" r="19753"/>
          <a:stretch/>
        </p:blipFill>
        <p:spPr>
          <a:xfrm>
            <a:off x="7112341" y="234188"/>
            <a:ext cx="4913032" cy="4634459"/>
          </a:xfrm>
          <a:prstGeom prst="rect">
            <a:avLst/>
          </a:prstGeom>
          <a:noFill/>
          <a:ln>
            <a:noFill/>
          </a:ln>
        </p:spPr>
      </p:pic>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color_background">
  <p:cSld name="1_color_background">
    <p:bg>
      <p:bgPr>
        <a:solidFill>
          <a:srgbClr val="006A71"/>
        </a:solidFill>
        <a:effectLst/>
      </p:bgPr>
    </p:bg>
    <p:spTree>
      <p:nvGrpSpPr>
        <p:cNvPr id="1" name="Shape 301"/>
        <p:cNvGrpSpPr/>
        <p:nvPr/>
      </p:nvGrpSpPr>
      <p:grpSpPr>
        <a:xfrm>
          <a:off x="0" y="0"/>
          <a:ext cx="0" cy="0"/>
          <a:chOff x="0" y="0"/>
          <a:chExt cx="0" cy="0"/>
        </a:xfrm>
      </p:grpSpPr>
      <p:sp>
        <p:nvSpPr>
          <p:cNvPr id="302" name="Google Shape;302;p104"/>
          <p:cNvSpPr txBox="1">
            <a:spLocks noGrp="1"/>
          </p:cNvSpPr>
          <p:nvPr>
            <p:ph type="title"/>
          </p:nvPr>
        </p:nvSpPr>
        <p:spPr>
          <a:xfrm>
            <a:off x="239485" y="3255151"/>
            <a:ext cx="11059884" cy="116205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2"/>
              </a:buClr>
              <a:buSzPts val="4800"/>
              <a:buFont typeface="Calibri"/>
              <a:buNone/>
              <a:defRPr sz="4800" b="1">
                <a:solidFill>
                  <a:schemeClr val="lt2"/>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104"/>
          <p:cNvSpPr txBox="1">
            <a:spLocks noGrp="1"/>
          </p:cNvSpPr>
          <p:nvPr>
            <p:ph type="body" idx="1"/>
          </p:nvPr>
        </p:nvSpPr>
        <p:spPr>
          <a:xfrm>
            <a:off x="239484" y="4688982"/>
            <a:ext cx="10363200" cy="568325"/>
          </a:xfrm>
          <a:prstGeom prst="rect">
            <a:avLst/>
          </a:prstGeom>
          <a:noFill/>
          <a:ln>
            <a:noFill/>
          </a:ln>
        </p:spPr>
        <p:txBody>
          <a:bodyPr spcFirstLastPara="1" wrap="square" lIns="91425" tIns="45700" rIns="91425" bIns="45700" anchor="b" anchorCtr="0">
            <a:normAutofit/>
          </a:bodyPr>
          <a:lstStyle>
            <a:lvl1pPr marL="457200" lvl="0" indent="-228600" algn="l">
              <a:lnSpc>
                <a:spcPct val="109973"/>
              </a:lnSpc>
              <a:spcBef>
                <a:spcPts val="1000"/>
              </a:spcBef>
              <a:spcAft>
                <a:spcPts val="0"/>
              </a:spcAft>
              <a:buClr>
                <a:schemeClr val="lt2"/>
              </a:buClr>
              <a:buSzPts val="2667"/>
              <a:buNone/>
              <a:defRPr sz="2667">
                <a:solidFill>
                  <a:schemeClr val="lt2"/>
                </a:solidFill>
                <a:latin typeface="Calibri"/>
                <a:ea typeface="Calibri"/>
                <a:cs typeface="Calibri"/>
                <a:sym typeface="Calibri"/>
              </a:defRPr>
            </a:lvl1pPr>
            <a:lvl2pPr marL="914400" lvl="1" indent="-228600" algn="l">
              <a:lnSpc>
                <a:spcPct val="90000"/>
              </a:lnSpc>
              <a:spcBef>
                <a:spcPts val="500"/>
              </a:spcBef>
              <a:spcAft>
                <a:spcPts val="0"/>
              </a:spcAft>
              <a:buClr>
                <a:srgbClr val="888888"/>
              </a:buClr>
              <a:buSzPts val="2400"/>
              <a:buNone/>
              <a:defRPr sz="2400">
                <a:solidFill>
                  <a:srgbClr val="888888"/>
                </a:solidFill>
              </a:defRPr>
            </a:lvl2pPr>
            <a:lvl3pPr marL="1371600" lvl="2" indent="-228600" algn="l">
              <a:lnSpc>
                <a:spcPct val="90000"/>
              </a:lnSpc>
              <a:spcBef>
                <a:spcPts val="500"/>
              </a:spcBef>
              <a:spcAft>
                <a:spcPts val="0"/>
              </a:spcAft>
              <a:buClr>
                <a:srgbClr val="888888"/>
              </a:buClr>
              <a:buSzPts val="2133"/>
              <a:buNone/>
              <a:defRPr sz="2133">
                <a:solidFill>
                  <a:srgbClr val="888888"/>
                </a:solidFill>
              </a:defRPr>
            </a:lvl3pPr>
            <a:lvl4pPr marL="1828800" lvl="3" indent="-228600" algn="l">
              <a:lnSpc>
                <a:spcPct val="90000"/>
              </a:lnSpc>
              <a:spcBef>
                <a:spcPts val="500"/>
              </a:spcBef>
              <a:spcAft>
                <a:spcPts val="0"/>
              </a:spcAft>
              <a:buClr>
                <a:srgbClr val="888888"/>
              </a:buClr>
              <a:buSzPts val="1867"/>
              <a:buNone/>
              <a:defRPr sz="1867">
                <a:solidFill>
                  <a:srgbClr val="888888"/>
                </a:solidFill>
              </a:defRPr>
            </a:lvl4pPr>
            <a:lvl5pPr marL="2286000" lvl="4" indent="-228600" algn="l">
              <a:lnSpc>
                <a:spcPct val="90000"/>
              </a:lnSpc>
              <a:spcBef>
                <a:spcPts val="500"/>
              </a:spcBef>
              <a:spcAft>
                <a:spcPts val="0"/>
              </a:spcAft>
              <a:buClr>
                <a:srgbClr val="888888"/>
              </a:buClr>
              <a:buSzPts val="1867"/>
              <a:buNone/>
              <a:defRPr sz="1867">
                <a:solidFill>
                  <a:srgbClr val="888888"/>
                </a:solidFill>
              </a:defRPr>
            </a:lvl5pPr>
            <a:lvl6pPr marL="2743200" lvl="5" indent="-228600" algn="l">
              <a:lnSpc>
                <a:spcPct val="90000"/>
              </a:lnSpc>
              <a:spcBef>
                <a:spcPts val="500"/>
              </a:spcBef>
              <a:spcAft>
                <a:spcPts val="0"/>
              </a:spcAft>
              <a:buClr>
                <a:srgbClr val="888888"/>
              </a:buClr>
              <a:buSzPts val="1867"/>
              <a:buNone/>
              <a:defRPr sz="1867">
                <a:solidFill>
                  <a:srgbClr val="888888"/>
                </a:solidFill>
              </a:defRPr>
            </a:lvl6pPr>
            <a:lvl7pPr marL="3200400" lvl="6" indent="-228600" algn="l">
              <a:lnSpc>
                <a:spcPct val="90000"/>
              </a:lnSpc>
              <a:spcBef>
                <a:spcPts val="500"/>
              </a:spcBef>
              <a:spcAft>
                <a:spcPts val="0"/>
              </a:spcAft>
              <a:buClr>
                <a:srgbClr val="888888"/>
              </a:buClr>
              <a:buSzPts val="1867"/>
              <a:buNone/>
              <a:defRPr sz="1867">
                <a:solidFill>
                  <a:srgbClr val="888888"/>
                </a:solidFill>
              </a:defRPr>
            </a:lvl7pPr>
            <a:lvl8pPr marL="3657600" lvl="7" indent="-228600" algn="l">
              <a:lnSpc>
                <a:spcPct val="90000"/>
              </a:lnSpc>
              <a:spcBef>
                <a:spcPts val="500"/>
              </a:spcBef>
              <a:spcAft>
                <a:spcPts val="0"/>
              </a:spcAft>
              <a:buClr>
                <a:srgbClr val="888888"/>
              </a:buClr>
              <a:buSzPts val="1867"/>
              <a:buNone/>
              <a:defRPr sz="1867">
                <a:solidFill>
                  <a:srgbClr val="888888"/>
                </a:solidFill>
              </a:defRPr>
            </a:lvl8pPr>
            <a:lvl9pPr marL="4114800" lvl="8" indent="-228600" algn="l">
              <a:lnSpc>
                <a:spcPct val="90000"/>
              </a:lnSpc>
              <a:spcBef>
                <a:spcPts val="500"/>
              </a:spcBef>
              <a:spcAft>
                <a:spcPts val="0"/>
              </a:spcAft>
              <a:buClr>
                <a:srgbClr val="888888"/>
              </a:buClr>
              <a:buSzPts val="1867"/>
              <a:buNone/>
              <a:defRPr sz="1867">
                <a:solidFill>
                  <a:srgbClr val="888888"/>
                </a:solidFill>
              </a:defRPr>
            </a:lvl9pPr>
          </a:lstStyle>
          <a:p>
            <a:endParaRPr/>
          </a:p>
        </p:txBody>
      </p:sp>
      <p:pic>
        <p:nvPicPr>
          <p:cNvPr id="304" name="Google Shape;304;p104" descr="Logos of the U.S. Department of Health and Human Services and Centers for Disease Control and Prevention" title="LOGOS"/>
          <p:cNvPicPr preferRelativeResize="0"/>
          <p:nvPr/>
        </p:nvPicPr>
        <p:blipFill rotWithShape="1">
          <a:blip r:embed="rId2">
            <a:alphaModFix/>
          </a:blip>
          <a:srcRect/>
          <a:stretch/>
        </p:blipFill>
        <p:spPr>
          <a:xfrm>
            <a:off x="289639" y="5706813"/>
            <a:ext cx="1672779" cy="959001"/>
          </a:xfrm>
          <a:prstGeom prst="rect">
            <a:avLst/>
          </a:prstGeom>
          <a:noFill/>
          <a:ln>
            <a:noFill/>
          </a:ln>
        </p:spPr>
      </p:pic>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1"/>
        <p:cNvGrpSpPr/>
        <p:nvPr/>
      </p:nvGrpSpPr>
      <p:grpSpPr>
        <a:xfrm>
          <a:off x="0" y="0"/>
          <a:ext cx="0" cy="0"/>
          <a:chOff x="0" y="0"/>
          <a:chExt cx="0" cy="0"/>
        </a:xfrm>
      </p:grpSpPr>
      <p:sp>
        <p:nvSpPr>
          <p:cNvPr id="312" name="Google Shape;312;p7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7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4" name="Google Shape;314;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5" name="Google Shape;315;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6" name="Google Shape;316;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7"/>
        <p:cNvGrpSpPr/>
        <p:nvPr/>
      </p:nvGrpSpPr>
      <p:grpSpPr>
        <a:xfrm>
          <a:off x="0" y="0"/>
          <a:ext cx="0" cy="0"/>
          <a:chOff x="0" y="0"/>
          <a:chExt cx="0" cy="0"/>
        </a:xfrm>
      </p:grpSpPr>
      <p:sp>
        <p:nvSpPr>
          <p:cNvPr id="318" name="Google Shape;318;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9" name="Google Shape;319;p10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0" name="Google Shape;320;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1" name="Google Shape;321;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2" name="Google Shape;322;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3"/>
        <p:cNvGrpSpPr/>
        <p:nvPr/>
      </p:nvGrpSpPr>
      <p:grpSpPr>
        <a:xfrm>
          <a:off x="0" y="0"/>
          <a:ext cx="0" cy="0"/>
          <a:chOff x="0" y="0"/>
          <a:chExt cx="0" cy="0"/>
        </a:xfrm>
      </p:grpSpPr>
      <p:sp>
        <p:nvSpPr>
          <p:cNvPr id="324" name="Google Shape;324;p10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5" name="Google Shape;325;p10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6" name="Google Shape;326;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7" name="Google Shape;327;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8" name="Google Shape;328;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9"/>
        <p:cNvGrpSpPr/>
        <p:nvPr/>
      </p:nvGrpSpPr>
      <p:grpSpPr>
        <a:xfrm>
          <a:off x="0" y="0"/>
          <a:ext cx="0" cy="0"/>
          <a:chOff x="0" y="0"/>
          <a:chExt cx="0" cy="0"/>
        </a:xfrm>
      </p:grpSpPr>
      <p:sp>
        <p:nvSpPr>
          <p:cNvPr id="330" name="Google Shape;330;p10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1" name="Google Shape;331;p10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2" name="Google Shape;332;p10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3" name="Google Shape;333;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4" name="Google Shape;334;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6"/>
        <p:cNvGrpSpPr/>
        <p:nvPr/>
      </p:nvGrpSpPr>
      <p:grpSpPr>
        <a:xfrm>
          <a:off x="0" y="0"/>
          <a:ext cx="0" cy="0"/>
          <a:chOff x="0" y="0"/>
          <a:chExt cx="0" cy="0"/>
        </a:xfrm>
      </p:grpSpPr>
      <p:sp>
        <p:nvSpPr>
          <p:cNvPr id="337" name="Google Shape;337;p10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8" name="Google Shape;338;p10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9" name="Google Shape;339;p10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10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1" name="Google Shape;341;p10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2" name="Google Shape;342;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4" name="Google Shape;344;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5"/>
        <p:cNvGrpSpPr/>
        <p:nvPr/>
      </p:nvGrpSpPr>
      <p:grpSpPr>
        <a:xfrm>
          <a:off x="0" y="0"/>
          <a:ext cx="0" cy="0"/>
          <a:chOff x="0" y="0"/>
          <a:chExt cx="0" cy="0"/>
        </a:xfrm>
      </p:grpSpPr>
      <p:sp>
        <p:nvSpPr>
          <p:cNvPr id="346" name="Google Shape;346;p10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7" name="Google Shape;347;p1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8" name="Google Shape;348;p1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9" name="Google Shape;349;p1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0"/>
        <p:cNvGrpSpPr/>
        <p:nvPr/>
      </p:nvGrpSpPr>
      <p:grpSpPr>
        <a:xfrm>
          <a:off x="0" y="0"/>
          <a:ext cx="0" cy="0"/>
          <a:chOff x="0" y="0"/>
          <a:chExt cx="0" cy="0"/>
        </a:xfrm>
      </p:grpSpPr>
      <p:sp>
        <p:nvSpPr>
          <p:cNvPr id="351" name="Google Shape;351;p1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2" name="Google Shape;352;p1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3" name="Google Shape;353;p1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4"/>
        <p:cNvGrpSpPr/>
        <p:nvPr/>
      </p:nvGrpSpPr>
      <p:grpSpPr>
        <a:xfrm>
          <a:off x="0" y="0"/>
          <a:ext cx="0" cy="0"/>
          <a:chOff x="0" y="0"/>
          <a:chExt cx="0" cy="0"/>
        </a:xfrm>
      </p:grpSpPr>
      <p:sp>
        <p:nvSpPr>
          <p:cNvPr id="355" name="Google Shape;355;p1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6" name="Google Shape;356;p1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57" name="Google Shape;357;p1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58" name="Google Shape;358;p1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1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0" name="Google Shape;360;p1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1"/>
        <p:cNvGrpSpPr/>
        <p:nvPr/>
      </p:nvGrpSpPr>
      <p:grpSpPr>
        <a:xfrm>
          <a:off x="0" y="0"/>
          <a:ext cx="0" cy="0"/>
          <a:chOff x="0" y="0"/>
          <a:chExt cx="0" cy="0"/>
        </a:xfrm>
      </p:grpSpPr>
      <p:sp>
        <p:nvSpPr>
          <p:cNvPr id="362" name="Google Shape;362;p1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3" name="Google Shape;363;p112"/>
          <p:cNvSpPr>
            <a:spLocks noGrp="1"/>
          </p:cNvSpPr>
          <p:nvPr>
            <p:ph type="pic" idx="2"/>
          </p:nvPr>
        </p:nvSpPr>
        <p:spPr>
          <a:xfrm>
            <a:off x="5183188" y="987425"/>
            <a:ext cx="6172200" cy="4873625"/>
          </a:xfrm>
          <a:prstGeom prst="rect">
            <a:avLst/>
          </a:prstGeom>
          <a:noFill/>
          <a:ln>
            <a:noFill/>
          </a:ln>
        </p:spPr>
      </p:sp>
      <p:sp>
        <p:nvSpPr>
          <p:cNvPr id="364" name="Google Shape;364;p1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65" name="Google Shape;365;p1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6" name="Google Shape;366;p1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7" name="Google Shape;367;p1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68"/>
        <p:cNvGrpSpPr/>
        <p:nvPr/>
      </p:nvGrpSpPr>
      <p:grpSpPr>
        <a:xfrm>
          <a:off x="0" y="0"/>
          <a:ext cx="0" cy="0"/>
          <a:chOff x="0" y="0"/>
          <a:chExt cx="0" cy="0"/>
        </a:xfrm>
      </p:grpSpPr>
      <p:sp>
        <p:nvSpPr>
          <p:cNvPr id="369" name="Google Shape;369;p1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1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1" name="Google Shape;371;p1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2" name="Google Shape;372;p1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3" name="Google Shape;373;p1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74"/>
        <p:cNvGrpSpPr/>
        <p:nvPr/>
      </p:nvGrpSpPr>
      <p:grpSpPr>
        <a:xfrm>
          <a:off x="0" y="0"/>
          <a:ext cx="0" cy="0"/>
          <a:chOff x="0" y="0"/>
          <a:chExt cx="0" cy="0"/>
        </a:xfrm>
      </p:grpSpPr>
      <p:sp>
        <p:nvSpPr>
          <p:cNvPr id="375" name="Google Shape;375;p1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6" name="Google Shape;376;p1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7" name="Google Shape;377;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9" name="Google Shape;379;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 id="2147483657" r:id="rId7"/>
    <p:sldLayoutId id="2147483658" r:id="rId8"/>
    <p:sldLayoutId id="2147483659"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61"/>
          <p:cNvSpPr txBox="1"/>
          <p:nvPr/>
        </p:nvSpPr>
        <p:spPr>
          <a:xfrm>
            <a:off x="11503025" y="6600158"/>
            <a:ext cx="541867" cy="269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5365E"/>
              </a:buClr>
              <a:buSzPts val="900"/>
              <a:buFont typeface="Arial"/>
              <a:buNone/>
            </a:pPr>
            <a:fld id="{00000000-1234-1234-1234-123412341234}" type="slidenum">
              <a:rPr lang="en-US" sz="900" b="1" i="0" u="none" strike="noStrike" cap="none">
                <a:solidFill>
                  <a:srgbClr val="15365E"/>
                </a:solidFill>
                <a:latin typeface="Arial"/>
                <a:ea typeface="Arial"/>
                <a:cs typeface="Arial"/>
                <a:sym typeface="Arial"/>
              </a:rPr>
              <a:t>‹#›</a:t>
            </a:fld>
            <a:endParaRPr sz="900" b="1" i="0" u="none" strike="noStrike" cap="none">
              <a:solidFill>
                <a:srgbClr val="15365E"/>
              </a:solidFill>
              <a:latin typeface="Arial"/>
              <a:ea typeface="Arial"/>
              <a:cs typeface="Arial"/>
              <a:sym typeface="Arial"/>
            </a:endParaRPr>
          </a:p>
        </p:txBody>
      </p:sp>
      <p:sp>
        <p:nvSpPr>
          <p:cNvPr id="90" name="Google Shape;90;p61"/>
          <p:cNvSpPr txBox="1"/>
          <p:nvPr/>
        </p:nvSpPr>
        <p:spPr>
          <a:xfrm>
            <a:off x="572397" y="6435057"/>
            <a:ext cx="10656007" cy="3302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1"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704" r:id="rId15"/>
  </p:sldLayoutIdLst>
  <mc:AlternateContent xmlns:mc="http://schemas.openxmlformats.org/markup-compatibility/2006" xmlns:p14="http://schemas.microsoft.com/office/powerpoint/2010/main">
    <mc:Choice Requires="p14">
      <p:transition spd="slow" p14:dur="12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9" name="Google Shape;189;p6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1" name="Google Shape;191;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5"/>
        <p:cNvGrpSpPr/>
        <p:nvPr/>
      </p:nvGrpSpPr>
      <p:grpSpPr>
        <a:xfrm>
          <a:off x="0" y="0"/>
          <a:ext cx="0" cy="0"/>
          <a:chOff x="0" y="0"/>
          <a:chExt cx="0" cy="0"/>
        </a:xfrm>
      </p:grpSpPr>
      <p:sp>
        <p:nvSpPr>
          <p:cNvPr id="306" name="Google Shape;306;p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7" name="Google Shape;307;p7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9" name="Google Shape;309;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0" name="Google Shape;310;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hyperlink" Target="https://pubmed.ncbi.nlm.nih.gov/34748841/" TargetMode="External"/><Relationship Id="rId4" Type="http://schemas.openxmlformats.org/officeDocument/2006/relationships/hyperlink" Target="https://www.ncbi.nlm.nih.gov/pmc/articles/PMC902694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hyperlink" Target="https://www.cdc.gov/mmwr/volumes/71/wr/mm7144e2.htm" TargetMode="External"/><Relationship Id="rId5" Type="http://schemas.openxmlformats.org/officeDocument/2006/relationships/hyperlink" Target="https://www.medrxiv.org/content/10.1101/2022.09.19.22280095v1" TargetMode="External"/><Relationship Id="rId4" Type="http://schemas.openxmlformats.org/officeDocument/2006/relationships/hyperlink" Target="https://www.cdc.gov/mmwr/volumes/71/wr/mm7103a5.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hyperlink" Target="https://covid19.ncdhhs.gov/dashboar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sciencedirect.com/science/article/pii/S0043135422004882"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1"/>
          <p:cNvPicPr preferRelativeResize="0"/>
          <p:nvPr/>
        </p:nvPicPr>
        <p:blipFill rotWithShape="1">
          <a:blip r:embed="rId3">
            <a:alphaModFix/>
          </a:blip>
          <a:srcRect/>
          <a:stretch/>
        </p:blipFill>
        <p:spPr>
          <a:xfrm>
            <a:off x="0" y="0"/>
            <a:ext cx="12192000" cy="1678782"/>
          </a:xfrm>
          <a:prstGeom prst="rect">
            <a:avLst/>
          </a:prstGeom>
          <a:noFill/>
          <a:ln>
            <a:noFill/>
          </a:ln>
        </p:spPr>
      </p:pic>
      <p:sp>
        <p:nvSpPr>
          <p:cNvPr id="386" name="Google Shape;386;p1"/>
          <p:cNvSpPr txBox="1"/>
          <p:nvPr/>
        </p:nvSpPr>
        <p:spPr>
          <a:xfrm>
            <a:off x="1524001" y="2210766"/>
            <a:ext cx="9143999" cy="360541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323F4F"/>
              </a:buClr>
              <a:buSzPts val="3600"/>
              <a:buFont typeface="Arial"/>
              <a:buNone/>
            </a:pPr>
            <a:endParaRPr sz="3600" b="1" i="0" u="none" strike="noStrike" cap="none" dirty="0">
              <a:solidFill>
                <a:srgbClr val="15365E"/>
              </a:solidFill>
              <a:latin typeface="Calibri"/>
              <a:ea typeface="Calibri"/>
              <a:cs typeface="Calibri"/>
              <a:sym typeface="Calibri"/>
            </a:endParaRPr>
          </a:p>
          <a:p>
            <a:pPr marL="0" marR="0" lvl="0" indent="0" algn="ctr" rtl="0">
              <a:lnSpc>
                <a:spcPct val="90000"/>
              </a:lnSpc>
              <a:spcBef>
                <a:spcPts val="0"/>
              </a:spcBef>
              <a:spcAft>
                <a:spcPts val="0"/>
              </a:spcAft>
              <a:buClr>
                <a:srgbClr val="15365E"/>
              </a:buClr>
              <a:buSzPts val="2800"/>
              <a:buFont typeface="Arial"/>
              <a:buNone/>
            </a:pPr>
            <a:r>
              <a:rPr lang="en-US" sz="2800" b="1" i="0" u="none" strike="noStrike" cap="none" dirty="0">
                <a:solidFill>
                  <a:srgbClr val="15365E"/>
                </a:solidFill>
                <a:latin typeface="Arial"/>
                <a:ea typeface="Arial"/>
                <a:cs typeface="Arial"/>
                <a:sym typeface="Arial"/>
              </a:rPr>
              <a:t>Incorporating and Modernizing Data In Disaster Epidemiology –</a:t>
            </a:r>
            <a:endParaRPr dirty="0"/>
          </a:p>
          <a:p>
            <a:pPr marL="0" marR="0" lvl="0" indent="0" algn="ctr" rtl="0">
              <a:lnSpc>
                <a:spcPct val="90000"/>
              </a:lnSpc>
              <a:spcBef>
                <a:spcPts val="0"/>
              </a:spcBef>
              <a:spcAft>
                <a:spcPts val="0"/>
              </a:spcAft>
              <a:buClr>
                <a:srgbClr val="15365E"/>
              </a:buClr>
              <a:buSzPts val="2800"/>
              <a:buFont typeface="Arial"/>
              <a:buNone/>
            </a:pPr>
            <a:r>
              <a:rPr lang="en-US" sz="2800" b="1" i="0" u="none" strike="noStrike" cap="none" dirty="0">
                <a:solidFill>
                  <a:srgbClr val="15365E"/>
                </a:solidFill>
                <a:latin typeface="Arial"/>
                <a:ea typeface="Arial"/>
                <a:cs typeface="Arial"/>
                <a:sym typeface="Arial"/>
              </a:rPr>
              <a:t> </a:t>
            </a:r>
            <a:endParaRPr dirty="0"/>
          </a:p>
          <a:p>
            <a:pPr marL="0" marR="0" lvl="0" indent="0" algn="ctr" rtl="0">
              <a:lnSpc>
                <a:spcPct val="90000"/>
              </a:lnSpc>
              <a:spcBef>
                <a:spcPts val="0"/>
              </a:spcBef>
              <a:spcAft>
                <a:spcPts val="0"/>
              </a:spcAft>
              <a:buClr>
                <a:srgbClr val="15365E"/>
              </a:buClr>
              <a:buSzPts val="2800"/>
              <a:buFont typeface="Arial"/>
              <a:buNone/>
            </a:pPr>
            <a:r>
              <a:rPr lang="en-US" sz="2800" b="1" i="0" u="none" strike="noStrike" cap="none" dirty="0">
                <a:solidFill>
                  <a:srgbClr val="15365E"/>
                </a:solidFill>
                <a:latin typeface="Arial"/>
                <a:ea typeface="Arial"/>
                <a:cs typeface="Arial"/>
                <a:sym typeface="Arial"/>
              </a:rPr>
              <a:t>NC Wastewater Monitoring Network </a:t>
            </a:r>
            <a:endParaRPr sz="2400" b="1" i="0" u="none" strike="noStrike" cap="none" dirty="0">
              <a:solidFill>
                <a:srgbClr val="15365E"/>
              </a:solidFill>
              <a:latin typeface="Arial"/>
              <a:ea typeface="Arial"/>
              <a:cs typeface="Arial"/>
              <a:sym typeface="Arial"/>
            </a:endParaRPr>
          </a:p>
          <a:p>
            <a:pPr marL="0" marR="0" lvl="0" indent="0" algn="ctr" rtl="0">
              <a:lnSpc>
                <a:spcPct val="90000"/>
              </a:lnSpc>
              <a:spcBef>
                <a:spcPts val="0"/>
              </a:spcBef>
              <a:spcAft>
                <a:spcPts val="0"/>
              </a:spcAft>
              <a:buClr>
                <a:srgbClr val="323F4F"/>
              </a:buClr>
              <a:buSzPts val="3200"/>
              <a:buFont typeface="Arial"/>
              <a:buNone/>
            </a:pPr>
            <a:endParaRPr sz="3200" b="1" i="0" u="none" strike="noStrike" cap="none" dirty="0">
              <a:solidFill>
                <a:srgbClr val="15365E"/>
              </a:solidFill>
              <a:latin typeface="Arial"/>
              <a:ea typeface="Arial"/>
              <a:cs typeface="Arial"/>
              <a:sym typeface="Arial"/>
            </a:endParaRPr>
          </a:p>
          <a:p>
            <a:pPr marL="0" marR="0" lvl="0" indent="0" algn="ctr" rtl="0">
              <a:lnSpc>
                <a:spcPct val="90000"/>
              </a:lnSpc>
              <a:spcBef>
                <a:spcPts val="0"/>
              </a:spcBef>
              <a:spcAft>
                <a:spcPts val="0"/>
              </a:spcAft>
              <a:buClr>
                <a:srgbClr val="323F4F"/>
              </a:buClr>
              <a:buSzPts val="3200"/>
              <a:buFont typeface="Arial"/>
              <a:buNone/>
            </a:pPr>
            <a:endParaRPr sz="3200" b="1" i="0" u="none" strike="noStrike" cap="none" dirty="0">
              <a:solidFill>
                <a:srgbClr val="15365E"/>
              </a:solidFill>
              <a:latin typeface="Arial"/>
              <a:ea typeface="Arial"/>
              <a:cs typeface="Arial"/>
              <a:sym typeface="Arial"/>
            </a:endParaRPr>
          </a:p>
          <a:p>
            <a:pPr marL="0" marR="0" lvl="0" indent="0" algn="ctr" rtl="0">
              <a:lnSpc>
                <a:spcPct val="90000"/>
              </a:lnSpc>
              <a:spcBef>
                <a:spcPts val="0"/>
              </a:spcBef>
              <a:spcAft>
                <a:spcPts val="0"/>
              </a:spcAft>
              <a:buClr>
                <a:srgbClr val="15365E"/>
              </a:buClr>
              <a:buSzPts val="2800"/>
              <a:buFont typeface="Arial"/>
              <a:buNone/>
            </a:pPr>
            <a:r>
              <a:rPr lang="en-US" sz="2800" b="1" i="0" u="none" strike="noStrike" cap="none" dirty="0">
                <a:solidFill>
                  <a:srgbClr val="15365E"/>
                </a:solidFill>
                <a:latin typeface="Arial"/>
                <a:ea typeface="Arial"/>
                <a:cs typeface="Arial"/>
                <a:sym typeface="Arial"/>
              </a:rPr>
              <a:t>Ariel Christensen</a:t>
            </a:r>
            <a:endParaRPr dirty="0"/>
          </a:p>
          <a:p>
            <a:pPr marL="0" marR="0" lvl="0" indent="0" algn="ctr" rtl="0">
              <a:lnSpc>
                <a:spcPct val="90000"/>
              </a:lnSpc>
              <a:spcBef>
                <a:spcPts val="0"/>
              </a:spcBef>
              <a:spcAft>
                <a:spcPts val="0"/>
              </a:spcAft>
              <a:buClr>
                <a:srgbClr val="15365E"/>
              </a:buClr>
              <a:buSzPts val="2400"/>
              <a:buFont typeface="Arial"/>
              <a:buNone/>
            </a:pPr>
            <a:r>
              <a:rPr lang="en-US" sz="2400" b="1" i="0" u="none" strike="noStrike" cap="none" dirty="0">
                <a:solidFill>
                  <a:srgbClr val="15365E"/>
                </a:solidFill>
                <a:latin typeface="Arial"/>
                <a:ea typeface="Arial"/>
                <a:cs typeface="Arial"/>
                <a:sym typeface="Arial"/>
              </a:rPr>
              <a:t>Deputy Director NCWMN &amp; Environmental Epidemiologist </a:t>
            </a:r>
            <a:endParaRPr dirty="0"/>
          </a:p>
          <a:p>
            <a:pPr marL="0" marR="0" lvl="0" indent="0" algn="ctr" rtl="0">
              <a:lnSpc>
                <a:spcPct val="90000"/>
              </a:lnSpc>
              <a:spcBef>
                <a:spcPts val="0"/>
              </a:spcBef>
              <a:spcAft>
                <a:spcPts val="0"/>
              </a:spcAft>
              <a:buClr>
                <a:srgbClr val="15365E"/>
              </a:buClr>
              <a:buSzPts val="2400"/>
              <a:buFont typeface="Arial"/>
              <a:buNone/>
            </a:pPr>
            <a:r>
              <a:rPr lang="en-US" sz="2400" b="1" i="0" u="none" strike="noStrike" cap="none" dirty="0">
                <a:solidFill>
                  <a:srgbClr val="15365E"/>
                </a:solidFill>
                <a:latin typeface="Arial"/>
                <a:ea typeface="Arial"/>
                <a:cs typeface="Arial"/>
                <a:sym typeface="Arial"/>
              </a:rPr>
              <a:t>Occupational and Environmental Epidemiology Branch</a:t>
            </a:r>
            <a:endParaRPr dirty="0"/>
          </a:p>
          <a:p>
            <a:pPr marL="0" marR="0" lvl="0" indent="0" algn="ctr" rtl="0">
              <a:lnSpc>
                <a:spcPct val="90000"/>
              </a:lnSpc>
              <a:spcBef>
                <a:spcPts val="0"/>
              </a:spcBef>
              <a:spcAft>
                <a:spcPts val="0"/>
              </a:spcAft>
              <a:buClr>
                <a:srgbClr val="323F4F"/>
              </a:buClr>
              <a:buSzPts val="3500"/>
              <a:buFont typeface="Arial"/>
              <a:buNone/>
            </a:pPr>
            <a:endParaRPr sz="3500" b="1" i="0" u="none" strike="noStrike" cap="none" dirty="0">
              <a:solidFill>
                <a:srgbClr val="15365E"/>
              </a:solidFill>
              <a:latin typeface="Arial"/>
              <a:ea typeface="Arial"/>
              <a:cs typeface="Arial"/>
              <a:sym typeface="Arial"/>
            </a:endParaRPr>
          </a:p>
          <a:p>
            <a:pPr marL="0" marR="0" lvl="0" indent="0" algn="ctr" rtl="0">
              <a:lnSpc>
                <a:spcPct val="90000"/>
              </a:lnSpc>
              <a:spcBef>
                <a:spcPts val="0"/>
              </a:spcBef>
              <a:spcAft>
                <a:spcPts val="0"/>
              </a:spcAft>
              <a:buClr>
                <a:srgbClr val="323F4F"/>
              </a:buClr>
              <a:buSzPts val="2400"/>
              <a:buFont typeface="Arial"/>
              <a:buNone/>
            </a:pPr>
            <a:endParaRPr sz="2400" b="1" i="1" u="none" strike="noStrike" cap="none" dirty="0">
              <a:solidFill>
                <a:srgbClr val="323F4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1"/>
        <p:cNvGrpSpPr/>
        <p:nvPr/>
      </p:nvGrpSpPr>
      <p:grpSpPr>
        <a:xfrm>
          <a:off x="0" y="0"/>
          <a:ext cx="0" cy="0"/>
          <a:chOff x="0" y="0"/>
          <a:chExt cx="0" cy="0"/>
        </a:xfrm>
      </p:grpSpPr>
      <p:sp>
        <p:nvSpPr>
          <p:cNvPr id="392" name="Google Shape;392;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93" name="Google Shape;393;p2"/>
          <p:cNvSpPr txBox="1">
            <a:spLocks noGrp="1"/>
          </p:cNvSpPr>
          <p:nvPr>
            <p:ph type="title"/>
          </p:nvPr>
        </p:nvSpPr>
        <p:spPr>
          <a:xfrm>
            <a:off x="841248" y="251312"/>
            <a:ext cx="10506456" cy="10102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000"/>
              <a:buFont typeface="Arial"/>
              <a:buNone/>
            </a:pPr>
            <a:r>
              <a:rPr lang="en-US" sz="3000" b="1">
                <a:solidFill>
                  <a:schemeClr val="dk1"/>
                </a:solidFill>
                <a:latin typeface="Arial"/>
                <a:ea typeface="Arial"/>
                <a:cs typeface="Arial"/>
                <a:sym typeface="Arial"/>
              </a:rPr>
              <a:t>Wastewater </a:t>
            </a:r>
            <a:r>
              <a:rPr lang="en-US" sz="3000">
                <a:solidFill>
                  <a:schemeClr val="dk1"/>
                </a:solidFill>
              </a:rPr>
              <a:t>Monitoring </a:t>
            </a:r>
            <a:r>
              <a:rPr lang="en-US" sz="3000" b="1">
                <a:solidFill>
                  <a:schemeClr val="dk1"/>
                </a:solidFill>
                <a:latin typeface="Arial"/>
                <a:ea typeface="Arial"/>
                <a:cs typeface="Arial"/>
                <a:sym typeface="Arial"/>
              </a:rPr>
              <a:t>Makes The News</a:t>
            </a:r>
            <a:endParaRPr sz="3000">
              <a:solidFill>
                <a:schemeClr val="dk1"/>
              </a:solidFill>
              <a:latin typeface="Arial"/>
              <a:ea typeface="Arial"/>
              <a:cs typeface="Arial"/>
              <a:sym typeface="Arial"/>
            </a:endParaRPr>
          </a:p>
        </p:txBody>
      </p:sp>
      <p:sp>
        <p:nvSpPr>
          <p:cNvPr id="394" name="Google Shape;394;p2"/>
          <p:cNvSpPr/>
          <p:nvPr/>
        </p:nvSpPr>
        <p:spPr>
          <a:xfrm>
            <a:off x="0" y="417618"/>
            <a:ext cx="128016" cy="63141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95" name="Google Shape;395;p2"/>
          <p:cNvSpPr/>
          <p:nvPr/>
        </p:nvSpPr>
        <p:spPr>
          <a:xfrm>
            <a:off x="841248" y="1380864"/>
            <a:ext cx="10506456"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396" name="Google Shape;396;p2"/>
          <p:cNvPicPr preferRelativeResize="0"/>
          <p:nvPr/>
        </p:nvPicPr>
        <p:blipFill rotWithShape="1">
          <a:blip r:embed="rId3">
            <a:alphaModFix/>
          </a:blip>
          <a:srcRect r="1466"/>
          <a:stretch/>
        </p:blipFill>
        <p:spPr>
          <a:xfrm>
            <a:off x="1047480" y="1234329"/>
            <a:ext cx="9949049" cy="5254580"/>
          </a:xfrm>
          <a:prstGeom prst="rect">
            <a:avLst/>
          </a:prstGeom>
          <a:noFill/>
          <a:ln>
            <a:noFill/>
          </a:ln>
        </p:spPr>
      </p:pic>
      <p:pic>
        <p:nvPicPr>
          <p:cNvPr id="397" name="Google Shape;397;p2" descr="A picture containing text, indoor&#10;&#10;Description automatically generated"/>
          <p:cNvPicPr preferRelativeResize="0"/>
          <p:nvPr/>
        </p:nvPicPr>
        <p:blipFill rotWithShape="1">
          <a:blip r:embed="rId4">
            <a:alphaModFix/>
          </a:blip>
          <a:srcRect/>
          <a:stretch/>
        </p:blipFill>
        <p:spPr>
          <a:xfrm rot="-173441">
            <a:off x="1227362" y="5205099"/>
            <a:ext cx="3825734" cy="1361273"/>
          </a:xfrm>
          <a:prstGeom prst="rect">
            <a:avLst/>
          </a:prstGeom>
          <a:noFill/>
          <a:ln>
            <a:noFill/>
          </a:ln>
        </p:spPr>
      </p:pic>
      <p:pic>
        <p:nvPicPr>
          <p:cNvPr id="398" name="Google Shape;398;p2" descr="Graphical user interface, text, application, email, website&#10;&#10;Description automatically generated"/>
          <p:cNvPicPr preferRelativeResize="0"/>
          <p:nvPr/>
        </p:nvPicPr>
        <p:blipFill rotWithShape="1">
          <a:blip r:embed="rId5">
            <a:alphaModFix/>
          </a:blip>
          <a:srcRect/>
          <a:stretch/>
        </p:blipFill>
        <p:spPr>
          <a:xfrm rot="521022">
            <a:off x="5276515" y="4528573"/>
            <a:ext cx="6027652" cy="1034380"/>
          </a:xfrm>
          <a:prstGeom prst="rect">
            <a:avLst/>
          </a:prstGeom>
          <a:noFill/>
          <a:ln>
            <a:noFill/>
          </a:ln>
        </p:spPr>
      </p:pic>
      <p:pic>
        <p:nvPicPr>
          <p:cNvPr id="399" name="Google Shape;399;p2" descr="Diagram&#10;&#10;Description automatically generated"/>
          <p:cNvPicPr preferRelativeResize="0"/>
          <p:nvPr/>
        </p:nvPicPr>
        <p:blipFill rotWithShape="1">
          <a:blip r:embed="rId6">
            <a:alphaModFix/>
          </a:blip>
          <a:srcRect/>
          <a:stretch/>
        </p:blipFill>
        <p:spPr>
          <a:xfrm rot="438281">
            <a:off x="6651766" y="1335396"/>
            <a:ext cx="4660790" cy="2448458"/>
          </a:xfrm>
          <a:prstGeom prst="rect">
            <a:avLst/>
          </a:prstGeom>
          <a:noFill/>
          <a:ln>
            <a:noFill/>
          </a:ln>
        </p:spPr>
      </p:pic>
      <p:sp>
        <p:nvSpPr>
          <p:cNvPr id="400" name="Google Shape;400;p2"/>
          <p:cNvSpPr/>
          <p:nvPr/>
        </p:nvSpPr>
        <p:spPr>
          <a:xfrm rot="-197763">
            <a:off x="4901904" y="5477595"/>
            <a:ext cx="1422335" cy="1134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4"/>
        <p:cNvGrpSpPr/>
        <p:nvPr/>
      </p:nvGrpSpPr>
      <p:grpSpPr>
        <a:xfrm>
          <a:off x="0" y="0"/>
          <a:ext cx="0" cy="0"/>
          <a:chOff x="0" y="0"/>
          <a:chExt cx="0" cy="0"/>
        </a:xfrm>
      </p:grpSpPr>
      <p:sp>
        <p:nvSpPr>
          <p:cNvPr id="405" name="Google Shape;405;p3"/>
          <p:cNvSpPr/>
          <p:nvPr/>
        </p:nvSpPr>
        <p:spPr>
          <a:xfrm>
            <a:off x="1524"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06" name="Google Shape;406;p3"/>
          <p:cNvPicPr preferRelativeResize="0"/>
          <p:nvPr/>
        </p:nvPicPr>
        <p:blipFill rotWithShape="1">
          <a:blip r:embed="rId3">
            <a:alphaModFix/>
          </a:blip>
          <a:srcRect t="11503" b="1731"/>
          <a:stretch/>
        </p:blipFill>
        <p:spPr>
          <a:xfrm>
            <a:off x="5735783" y="0"/>
            <a:ext cx="6325569" cy="6858000"/>
          </a:xfrm>
          <a:prstGeom prst="rect">
            <a:avLst/>
          </a:prstGeom>
          <a:noFill/>
          <a:ln>
            <a:noFill/>
          </a:ln>
        </p:spPr>
      </p:pic>
      <p:sp>
        <p:nvSpPr>
          <p:cNvPr id="407" name="Google Shape;407;p3"/>
          <p:cNvSpPr txBox="1"/>
          <p:nvPr/>
        </p:nvSpPr>
        <p:spPr>
          <a:xfrm>
            <a:off x="6258297" y="0"/>
            <a:ext cx="3051958" cy="73626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08" name="Google Shape;408;p3"/>
          <p:cNvPicPr preferRelativeResize="0"/>
          <p:nvPr/>
        </p:nvPicPr>
        <p:blipFill rotWithShape="1">
          <a:blip r:embed="rId3">
            <a:alphaModFix/>
          </a:blip>
          <a:srcRect l="7120" r="43812" b="89610"/>
          <a:stretch/>
        </p:blipFill>
        <p:spPr>
          <a:xfrm>
            <a:off x="368133" y="97018"/>
            <a:ext cx="5565572" cy="1468475"/>
          </a:xfrm>
          <a:prstGeom prst="rect">
            <a:avLst/>
          </a:prstGeom>
          <a:noFill/>
          <a:ln>
            <a:noFill/>
          </a:ln>
        </p:spPr>
      </p:pic>
      <p:pic>
        <p:nvPicPr>
          <p:cNvPr id="409" name="Google Shape;409;p3"/>
          <p:cNvPicPr preferRelativeResize="0"/>
          <p:nvPr/>
        </p:nvPicPr>
        <p:blipFill rotWithShape="1">
          <a:blip r:embed="rId4">
            <a:alphaModFix/>
          </a:blip>
          <a:srcRect/>
          <a:stretch/>
        </p:blipFill>
        <p:spPr>
          <a:xfrm>
            <a:off x="368133" y="1744941"/>
            <a:ext cx="5727869" cy="1468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a:t>
            </a:r>
            <a:endParaRPr/>
          </a:p>
        </p:txBody>
      </p:sp>
      <p:pic>
        <p:nvPicPr>
          <p:cNvPr id="415" name="Google Shape;415;p4"/>
          <p:cNvPicPr preferRelativeResize="0"/>
          <p:nvPr/>
        </p:nvPicPr>
        <p:blipFill rotWithShape="1">
          <a:blip r:embed="rId3">
            <a:alphaModFix/>
          </a:blip>
          <a:srcRect/>
          <a:stretch/>
        </p:blipFill>
        <p:spPr>
          <a:xfrm>
            <a:off x="1021856" y="0"/>
            <a:ext cx="10148288"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0"/>
        <p:cNvGrpSpPr/>
        <p:nvPr/>
      </p:nvGrpSpPr>
      <p:grpSpPr>
        <a:xfrm>
          <a:off x="0" y="0"/>
          <a:ext cx="0" cy="0"/>
          <a:chOff x="0" y="0"/>
          <a:chExt cx="0" cy="0"/>
        </a:xfrm>
      </p:grpSpPr>
      <p:sp>
        <p:nvSpPr>
          <p:cNvPr id="421" name="Google Shape;421;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22" name="Google Shape;422;p5"/>
          <p:cNvSpPr txBox="1">
            <a:spLocks noGrp="1"/>
          </p:cNvSpPr>
          <p:nvPr>
            <p:ph type="title"/>
          </p:nvPr>
        </p:nvSpPr>
        <p:spPr>
          <a:xfrm>
            <a:off x="841248" y="251312"/>
            <a:ext cx="10506456" cy="10102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100"/>
              <a:buFont typeface="Arial"/>
              <a:buNone/>
            </a:pPr>
            <a:r>
              <a:rPr lang="en-US" sz="3100">
                <a:solidFill>
                  <a:schemeClr val="dk1"/>
                </a:solidFill>
                <a:latin typeface="Arial"/>
                <a:ea typeface="Arial"/>
                <a:cs typeface="Arial"/>
                <a:sym typeface="Arial"/>
              </a:rPr>
              <a:t>Highlights of WBE in the literature</a:t>
            </a:r>
            <a:endParaRPr/>
          </a:p>
        </p:txBody>
      </p:sp>
      <p:sp>
        <p:nvSpPr>
          <p:cNvPr id="423" name="Google Shape;423;p5"/>
          <p:cNvSpPr/>
          <p:nvPr/>
        </p:nvSpPr>
        <p:spPr>
          <a:xfrm>
            <a:off x="0" y="417618"/>
            <a:ext cx="128016" cy="63141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4" name="Google Shape;424;p5"/>
          <p:cNvSpPr/>
          <p:nvPr/>
        </p:nvSpPr>
        <p:spPr>
          <a:xfrm>
            <a:off x="841248" y="1380864"/>
            <a:ext cx="10506456"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5" name="Google Shape;425;p5" descr="Bar graph with upward trend with solid fill"/>
          <p:cNvSpPr/>
          <p:nvPr/>
        </p:nvSpPr>
        <p:spPr>
          <a:xfrm>
            <a:off x="1252742" y="5207778"/>
            <a:ext cx="720315" cy="720315"/>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5"/>
          <p:cNvSpPr txBox="1"/>
          <p:nvPr/>
        </p:nvSpPr>
        <p:spPr>
          <a:xfrm>
            <a:off x="841248" y="1864895"/>
            <a:ext cx="10506456" cy="369332"/>
          </a:xfrm>
          <a:prstGeom prst="rect">
            <a:avLst/>
          </a:prstGeom>
          <a:noFill/>
          <a:ln>
            <a:noFill/>
          </a:ln>
        </p:spPr>
        <p:txBody>
          <a:bodyPr spcFirstLastPara="1" wrap="square" lIns="91425" tIns="45700" rIns="91425" bIns="45700" anchor="t" anchorCtr="0">
            <a:spAutoFit/>
          </a:bodyPr>
          <a:lstStyle/>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427" name="Google Shape;427;p5"/>
          <p:cNvSpPr txBox="1"/>
          <p:nvPr/>
        </p:nvSpPr>
        <p:spPr>
          <a:xfrm>
            <a:off x="658130" y="1839331"/>
            <a:ext cx="10872691" cy="4616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a:solidFill>
                  <a:schemeClr val="dk1"/>
                </a:solidFill>
                <a:latin typeface="Arial"/>
                <a:ea typeface="Arial"/>
                <a:cs typeface="Arial"/>
                <a:sym typeface="Arial"/>
              </a:rPr>
              <a:t>March 2020–April 2021 (</a:t>
            </a:r>
            <a:r>
              <a:rPr lang="en-US" sz="2100" b="1"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Southern Nevada</a:t>
            </a:r>
            <a:r>
              <a:rPr lang="en-US" sz="2100" b="1">
                <a:solidFill>
                  <a:schemeClr val="dk1"/>
                </a:solidFill>
                <a:latin typeface="Arial"/>
                <a:ea typeface="Arial"/>
                <a:cs typeface="Arial"/>
                <a:sym typeface="Arial"/>
              </a:rPr>
              <a:t>)</a:t>
            </a:r>
            <a:endParaRPr/>
          </a:p>
          <a:p>
            <a:pPr marL="742950" marR="0" lvl="1" indent="-285750" algn="l" rtl="0">
              <a:spcBef>
                <a:spcPts val="0"/>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Next generation sequencing to identify Alpha (B.1.1.7) and Epsilon (B.1.429) lineages in the community up to one month prior to clinical confirmation </a:t>
            </a:r>
            <a:endParaRPr/>
          </a:p>
          <a:p>
            <a:pPr marL="742950" marR="0" lvl="1" indent="-285750" algn="l" rtl="0">
              <a:spcBef>
                <a:spcPts val="0"/>
              </a:spcBef>
              <a:spcAft>
                <a:spcPts val="0"/>
              </a:spcAft>
              <a:buClr>
                <a:schemeClr val="dk1"/>
              </a:buClr>
              <a:buSzPts val="2100"/>
              <a:buFont typeface="Arial"/>
              <a:buChar char="•"/>
            </a:pPr>
            <a:r>
              <a:rPr lang="en-US" sz="2100" b="0" i="0" u="none" strike="noStrike" cap="none">
                <a:solidFill>
                  <a:schemeClr val="dk1"/>
                </a:solidFill>
                <a:latin typeface="Arial"/>
                <a:ea typeface="Arial"/>
                <a:cs typeface="Arial"/>
                <a:sym typeface="Arial"/>
              </a:rPr>
              <a:t>Used wastewater, fecal shedding rates, and seroprevalence data to estimating that ~38% of individuals in Southern Nevada had been infected by SARS-CoV-2 as of April 2021 (compared to only 10% confirmed via clinical testing)</a:t>
            </a:r>
            <a:endParaRPr/>
          </a:p>
          <a:p>
            <a:pPr marL="457200" marR="0" lvl="1" indent="0" algn="l" rtl="0">
              <a:spcBef>
                <a:spcPts val="0"/>
              </a:spcBef>
              <a:spcAft>
                <a:spcPts val="0"/>
              </a:spcAft>
              <a:buNone/>
            </a:pPr>
            <a:endParaRPr sz="2100" b="0" i="0" u="none" strike="noStrike" cap="none">
              <a:solidFill>
                <a:schemeClr val="dk1"/>
              </a:solidFill>
              <a:latin typeface="Arial"/>
              <a:ea typeface="Arial"/>
              <a:cs typeface="Arial"/>
              <a:sym typeface="Arial"/>
            </a:endParaRPr>
          </a:p>
          <a:p>
            <a:pPr marL="457200" marR="0" lvl="1" indent="0" algn="l" rtl="0">
              <a:spcBef>
                <a:spcPts val="0"/>
              </a:spcBef>
              <a:spcAft>
                <a:spcPts val="0"/>
              </a:spcAft>
              <a:buNone/>
            </a:pPr>
            <a:endParaRPr sz="2100" b="0" i="0" u="none" strike="noStrike" cap="none">
              <a:solidFill>
                <a:schemeClr val="dk1"/>
              </a:solidFill>
              <a:latin typeface="Arial"/>
              <a:ea typeface="Arial"/>
              <a:cs typeface="Arial"/>
              <a:sym typeface="Arial"/>
            </a:endParaRPr>
          </a:p>
          <a:p>
            <a:pPr marL="0" marR="0" lvl="0" indent="0" algn="l" rtl="0">
              <a:spcBef>
                <a:spcPts val="0"/>
              </a:spcBef>
              <a:spcAft>
                <a:spcPts val="0"/>
              </a:spcAft>
              <a:buNone/>
            </a:pPr>
            <a:r>
              <a:rPr lang="en-US" sz="2100" b="1" i="0" u="none" strike="noStrike" cap="none">
                <a:solidFill>
                  <a:srgbClr val="000000"/>
                </a:solidFill>
                <a:latin typeface="Arial"/>
                <a:ea typeface="Arial"/>
                <a:cs typeface="Arial"/>
                <a:sym typeface="Arial"/>
              </a:rPr>
              <a:t>November 2020–March 2021 (</a:t>
            </a:r>
            <a:r>
              <a:rPr lang="en-US" sz="2100" b="1" i="0" u="sng" strike="noStrike" cap="none">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Oklahoma</a:t>
            </a:r>
            <a:r>
              <a:rPr lang="en-US" sz="2100" b="1" i="0" u="none" strike="noStrike" cap="none">
                <a:solidFill>
                  <a:srgbClr val="000000"/>
                </a:solidFill>
                <a:latin typeface="Arial"/>
                <a:ea typeface="Arial"/>
                <a:cs typeface="Arial"/>
                <a:sym typeface="Arial"/>
              </a:rPr>
              <a:t>)</a:t>
            </a:r>
            <a:endParaRPr/>
          </a:p>
          <a:p>
            <a:pPr marL="742950" marR="0" lvl="1" indent="-285750" algn="l" rtl="0">
              <a:spcBef>
                <a:spcPts val="0"/>
              </a:spcBef>
              <a:spcAft>
                <a:spcPts val="0"/>
              </a:spcAft>
              <a:buClr>
                <a:srgbClr val="000000"/>
              </a:buClr>
              <a:buSzPts val="2100"/>
              <a:buFont typeface="Arial"/>
              <a:buChar char="•"/>
            </a:pPr>
            <a:r>
              <a:rPr lang="en-US" sz="2100" b="0" i="0" u="none" strike="noStrike" cap="none">
                <a:solidFill>
                  <a:srgbClr val="000000"/>
                </a:solidFill>
                <a:latin typeface="Arial"/>
                <a:ea typeface="Arial"/>
                <a:cs typeface="Arial"/>
                <a:sym typeface="Arial"/>
              </a:rPr>
              <a:t>Early warning lead-time for an outbreak/increase in cases was higher in areas with larger Hispanic populations and lower in areas with a higher household income or higher proportion of persons aged 65 years or older</a:t>
            </a:r>
            <a:endParaRPr/>
          </a:p>
          <a:p>
            <a:pPr marL="742950" marR="0" lvl="1" indent="-285750" algn="l" rtl="0">
              <a:spcBef>
                <a:spcPts val="0"/>
              </a:spcBef>
              <a:spcAft>
                <a:spcPts val="0"/>
              </a:spcAft>
              <a:buClr>
                <a:srgbClr val="000000"/>
              </a:buClr>
              <a:buSzPts val="2100"/>
              <a:buFont typeface="Arial"/>
              <a:buChar char="•"/>
            </a:pPr>
            <a:r>
              <a:rPr lang="en-US" sz="2100" b="0" i="0" u="none" strike="noStrike" cap="none">
                <a:solidFill>
                  <a:srgbClr val="000000"/>
                </a:solidFill>
                <a:latin typeface="Arial"/>
                <a:ea typeface="Arial"/>
                <a:cs typeface="Arial"/>
                <a:sym typeface="Arial"/>
              </a:rPr>
              <a:t>Predicted the number of cases 7-days in advance (accuracy of 81-92%)</a:t>
            </a:r>
            <a:endParaRPr/>
          </a:p>
          <a:p>
            <a:pPr marL="457200" marR="0" lvl="1" indent="0" algn="l" rtl="0">
              <a:spcBef>
                <a:spcPts val="0"/>
              </a:spcBef>
              <a:spcAft>
                <a:spcPts val="0"/>
              </a:spcAft>
              <a:buNone/>
            </a:pPr>
            <a:r>
              <a:rPr lang="en-US" sz="2100" b="0" i="0" u="none" strike="noStrike" cap="none">
                <a:solidFill>
                  <a:schemeClr val="dk1"/>
                </a:solidFill>
                <a:latin typeface="Arial"/>
                <a:ea typeface="Arial"/>
                <a:cs typeface="Arial"/>
                <a:sym typeface="Arial"/>
              </a:rPr>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2"/>
        <p:cNvGrpSpPr/>
        <p:nvPr/>
      </p:nvGrpSpPr>
      <p:grpSpPr>
        <a:xfrm>
          <a:off x="0" y="0"/>
          <a:ext cx="0" cy="0"/>
          <a:chOff x="0" y="0"/>
          <a:chExt cx="0" cy="0"/>
        </a:xfrm>
      </p:grpSpPr>
      <p:sp>
        <p:nvSpPr>
          <p:cNvPr id="433" name="Google Shape;433;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34" name="Google Shape;434;p6"/>
          <p:cNvSpPr txBox="1">
            <a:spLocks noGrp="1"/>
          </p:cNvSpPr>
          <p:nvPr>
            <p:ph type="title"/>
          </p:nvPr>
        </p:nvSpPr>
        <p:spPr>
          <a:xfrm>
            <a:off x="841248" y="251312"/>
            <a:ext cx="10506456" cy="10102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100"/>
              <a:buFont typeface="Arial"/>
              <a:buNone/>
            </a:pPr>
            <a:r>
              <a:rPr lang="en-US" sz="3100">
                <a:solidFill>
                  <a:schemeClr val="dk1"/>
                </a:solidFill>
                <a:latin typeface="Arial"/>
                <a:ea typeface="Arial"/>
                <a:cs typeface="Arial"/>
                <a:sym typeface="Arial"/>
              </a:rPr>
              <a:t>Highlights of WBE in the literature</a:t>
            </a:r>
            <a:endParaRPr/>
          </a:p>
        </p:txBody>
      </p:sp>
      <p:sp>
        <p:nvSpPr>
          <p:cNvPr id="435" name="Google Shape;435;p6"/>
          <p:cNvSpPr/>
          <p:nvPr/>
        </p:nvSpPr>
        <p:spPr>
          <a:xfrm>
            <a:off x="0" y="417618"/>
            <a:ext cx="128016" cy="63141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6" name="Google Shape;436;p6"/>
          <p:cNvSpPr/>
          <p:nvPr/>
        </p:nvSpPr>
        <p:spPr>
          <a:xfrm>
            <a:off x="841248" y="1380864"/>
            <a:ext cx="10506456"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7" name="Google Shape;437;p6" descr="Bar graph with upward trend with solid fill"/>
          <p:cNvSpPr/>
          <p:nvPr/>
        </p:nvSpPr>
        <p:spPr>
          <a:xfrm>
            <a:off x="1252742" y="5207778"/>
            <a:ext cx="720315" cy="720315"/>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6"/>
          <p:cNvSpPr txBox="1"/>
          <p:nvPr/>
        </p:nvSpPr>
        <p:spPr>
          <a:xfrm>
            <a:off x="841248" y="1864895"/>
            <a:ext cx="10506456" cy="369332"/>
          </a:xfrm>
          <a:prstGeom prst="rect">
            <a:avLst/>
          </a:prstGeom>
          <a:noFill/>
          <a:ln>
            <a:noFill/>
          </a:ln>
        </p:spPr>
        <p:txBody>
          <a:bodyPr spcFirstLastPara="1" wrap="square" lIns="91425" tIns="45700" rIns="91425" bIns="45700" anchor="t" anchorCtr="0">
            <a:spAutoFit/>
          </a:bodyPr>
          <a:lstStyle/>
          <a:p>
            <a:pPr marL="285750" marR="0" lvl="0" indent="-17145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439" name="Google Shape;439;p6"/>
          <p:cNvSpPr txBox="1"/>
          <p:nvPr/>
        </p:nvSpPr>
        <p:spPr>
          <a:xfrm>
            <a:off x="658130" y="1839331"/>
            <a:ext cx="10872691" cy="48936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1" i="0" u="none" strike="noStrike" cap="none" dirty="0">
                <a:solidFill>
                  <a:srgbClr val="000000"/>
                </a:solidFill>
                <a:latin typeface="Arial"/>
                <a:ea typeface="Arial"/>
                <a:cs typeface="Arial"/>
                <a:sym typeface="Arial"/>
              </a:rPr>
              <a:t>November–December 2021 (California, Colorado, Houston, and New York City)</a:t>
            </a:r>
            <a:endParaRPr dirty="0"/>
          </a:p>
          <a:p>
            <a:pPr marL="742950" marR="0" lvl="1" indent="-285750" algn="l" rtl="0">
              <a:lnSpc>
                <a:spcPct val="100000"/>
              </a:lnSpc>
              <a:spcBef>
                <a:spcPts val="0"/>
              </a:spcBef>
              <a:spcAft>
                <a:spcPts val="0"/>
              </a:spcAft>
              <a:buClr>
                <a:srgbClr val="000000"/>
              </a:buClr>
              <a:buSzPts val="2100"/>
              <a:buFont typeface="Arial"/>
              <a:buChar char="•"/>
            </a:pPr>
            <a:r>
              <a:rPr lang="en-US" sz="2100" b="0" i="0" u="none" strike="noStrike" cap="none" dirty="0">
                <a:solidFill>
                  <a:srgbClr val="000000"/>
                </a:solidFill>
                <a:latin typeface="Arial"/>
                <a:ea typeface="Arial"/>
                <a:cs typeface="Arial"/>
                <a:sym typeface="Arial"/>
              </a:rPr>
              <a:t>Omicron-associated mutations were documented during November 2021, at least a week before the first U.S. case identified via clinical testing on December 1 (</a:t>
            </a:r>
            <a:r>
              <a:rPr lang="en-US" sz="2100" b="0" i="0" u="sng" strike="noStrike" cap="none" dirty="0">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MMWR</a:t>
            </a:r>
            <a:r>
              <a:rPr lang="en-US" sz="2100" b="0" i="0" u="none" strike="noStrike" cap="none" dirty="0">
                <a:solidFill>
                  <a:srgbClr val="000000"/>
                </a:solidFill>
                <a:latin typeface="Arial"/>
                <a:ea typeface="Arial"/>
                <a:cs typeface="Arial"/>
                <a:sym typeface="Arial"/>
              </a:rPr>
              <a:t>)</a:t>
            </a:r>
            <a:endParaRPr dirty="0"/>
          </a:p>
          <a:p>
            <a:pPr marL="457200" marR="0" lvl="1" indent="0" algn="l" rtl="0">
              <a:lnSpc>
                <a:spcPct val="100000"/>
              </a:lnSpc>
              <a:spcBef>
                <a:spcPts val="0"/>
              </a:spcBef>
              <a:spcAft>
                <a:spcPts val="0"/>
              </a:spcAft>
              <a:buNone/>
            </a:pPr>
            <a:endParaRPr sz="21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US" sz="2100" b="1" i="0" u="none" strike="noStrike" cap="none" dirty="0">
                <a:solidFill>
                  <a:srgbClr val="000000"/>
                </a:solidFill>
                <a:latin typeface="Arial"/>
                <a:ea typeface="Arial"/>
                <a:cs typeface="Arial"/>
                <a:sym typeface="Arial"/>
              </a:rPr>
              <a:t>January 2021–March 2022 (North Carolina)</a:t>
            </a:r>
            <a:endParaRPr dirty="0"/>
          </a:p>
          <a:p>
            <a:pPr marL="742950" marR="0" lvl="1" indent="-285750" algn="l" rtl="0">
              <a:lnSpc>
                <a:spcPct val="100000"/>
              </a:lnSpc>
              <a:spcBef>
                <a:spcPts val="0"/>
              </a:spcBef>
              <a:spcAft>
                <a:spcPts val="0"/>
              </a:spcAft>
              <a:buClr>
                <a:srgbClr val="000000"/>
              </a:buClr>
              <a:buSzPts val="2100"/>
              <a:buFont typeface="Arial"/>
              <a:buChar char="•"/>
            </a:pPr>
            <a:r>
              <a:rPr lang="en-US" sz="2100" b="0" i="0" u="none" strike="noStrike" cap="none" dirty="0">
                <a:solidFill>
                  <a:srgbClr val="000000"/>
                </a:solidFill>
                <a:latin typeface="Arial"/>
                <a:ea typeface="Arial"/>
                <a:cs typeface="Arial"/>
                <a:sym typeface="Arial"/>
              </a:rPr>
              <a:t>2 separate analyses (submissions in progress) show that at most wastewater sites in NC, wastewater concentrations lead clinical cases by 3–7 days (UNC) and 4–5 days (</a:t>
            </a:r>
            <a:r>
              <a:rPr lang="en-US" sz="2100" b="0" i="0" u="sng" strike="noStrike" cap="none" dirty="0">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Mathematica</a:t>
            </a:r>
            <a:r>
              <a:rPr lang="en-US" sz="2100" b="0" i="0" u="none" strike="noStrike" cap="none" dirty="0">
                <a:solidFill>
                  <a:srgbClr val="000000"/>
                </a:solidFill>
                <a:latin typeface="Arial"/>
                <a:ea typeface="Arial"/>
                <a:cs typeface="Arial"/>
                <a:sym typeface="Arial"/>
              </a:rPr>
              <a:t>)</a:t>
            </a:r>
            <a:endParaRPr dirty="0"/>
          </a:p>
          <a:p>
            <a:pPr marL="457200" marR="0" lvl="1"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 </a:t>
            </a:r>
            <a:endParaRPr sz="21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US" sz="2100" b="1" dirty="0">
                <a:solidFill>
                  <a:srgbClr val="000000"/>
                </a:solidFill>
                <a:latin typeface="Arial"/>
                <a:ea typeface="Arial"/>
                <a:cs typeface="Arial"/>
                <a:sym typeface="Arial"/>
              </a:rPr>
              <a:t>Summer </a:t>
            </a:r>
            <a:r>
              <a:rPr lang="en-US" sz="2100" b="1" i="0" u="none" strike="noStrike" cap="none" dirty="0">
                <a:solidFill>
                  <a:srgbClr val="000000"/>
                </a:solidFill>
                <a:latin typeface="Arial"/>
                <a:ea typeface="Arial"/>
                <a:cs typeface="Arial"/>
                <a:sym typeface="Arial"/>
              </a:rPr>
              <a:t>2022 (</a:t>
            </a:r>
            <a:r>
              <a:rPr lang="en-US" sz="2100" b="1" i="0" u="sng" strike="noStrike" cap="none" dirty="0">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New York City</a:t>
            </a:r>
            <a:r>
              <a:rPr lang="en-US" sz="2100" b="1" i="0" u="none" strike="noStrike" cap="none" dirty="0">
                <a:solidFill>
                  <a:srgbClr val="000000"/>
                </a:solidFill>
                <a:latin typeface="Arial"/>
                <a:ea typeface="Arial"/>
                <a:cs typeface="Arial"/>
                <a:sym typeface="Arial"/>
              </a:rPr>
              <a:t>)</a:t>
            </a:r>
            <a:endParaRPr dirty="0"/>
          </a:p>
          <a:p>
            <a:pPr marL="800100" marR="0" lvl="1" indent="-342900" algn="l" rtl="0">
              <a:spcBef>
                <a:spcPts val="0"/>
              </a:spcBef>
              <a:spcAft>
                <a:spcPts val="0"/>
              </a:spcAft>
              <a:buClr>
                <a:srgbClr val="000000"/>
              </a:buClr>
              <a:buSzPts val="2100"/>
              <a:buFont typeface="Arial"/>
              <a:buChar char="•"/>
            </a:pPr>
            <a:r>
              <a:rPr lang="en-US" sz="2100" b="0" i="0" u="none" strike="noStrike" cap="none" dirty="0">
                <a:solidFill>
                  <a:srgbClr val="000000"/>
                </a:solidFill>
                <a:latin typeface="Arial"/>
                <a:ea typeface="Arial"/>
                <a:cs typeface="Arial"/>
                <a:sym typeface="Arial"/>
              </a:rPr>
              <a:t>A case of </a:t>
            </a:r>
            <a:r>
              <a:rPr lang="en-US" sz="2100" b="1" i="0" u="none" strike="noStrike" cap="none" dirty="0">
                <a:solidFill>
                  <a:srgbClr val="000000"/>
                </a:solidFill>
                <a:latin typeface="Arial"/>
                <a:ea typeface="Arial"/>
                <a:cs typeface="Arial"/>
                <a:sym typeface="Arial"/>
              </a:rPr>
              <a:t>paralytic poliomyelitis </a:t>
            </a:r>
            <a:r>
              <a:rPr lang="en-US" sz="2100" b="0" i="0" u="none" strike="noStrike" cap="none" dirty="0">
                <a:solidFill>
                  <a:srgbClr val="000000"/>
                </a:solidFill>
                <a:latin typeface="Arial"/>
                <a:ea typeface="Arial"/>
                <a:cs typeface="Arial"/>
                <a:sym typeface="Arial"/>
              </a:rPr>
              <a:t>was confirmed in an unvaccinated adult Rockland County; wastewater surveillance revealed evidence of poliovirus transmission in 5 counties </a:t>
            </a:r>
            <a:r>
              <a:rPr lang="en-US" sz="2100" b="0" i="0" u="none" strike="noStrike" cap="none" dirty="0">
                <a:solidFill>
                  <a:srgbClr val="000000"/>
                </a:solidFill>
                <a:latin typeface="Arial"/>
                <a:ea typeface="Arial"/>
                <a:cs typeface="Arial"/>
                <a:sym typeface="Wingdings" panose="05000000000000000000" pitchFamily="2" charset="2"/>
              </a:rPr>
              <a:t></a:t>
            </a:r>
            <a:r>
              <a:rPr lang="en-US" sz="2100" b="0" i="0" u="none" strike="noStrike" cap="none" dirty="0">
                <a:solidFill>
                  <a:srgbClr val="000000"/>
                </a:solidFill>
                <a:latin typeface="Arial"/>
                <a:ea typeface="Arial"/>
                <a:cs typeface="Arial"/>
                <a:sym typeface="Arial"/>
              </a:rPr>
              <a:t> state of emergency was declared allowing additional health professionals to administer poliovirus vaccine</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7"/>
          <p:cNvSpPr txBox="1">
            <a:spLocks noGrp="1"/>
          </p:cNvSpPr>
          <p:nvPr>
            <p:ph type="title"/>
          </p:nvPr>
        </p:nvSpPr>
        <p:spPr>
          <a:xfrm>
            <a:off x="2174366" y="2309072"/>
            <a:ext cx="7843267" cy="54864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7365D"/>
              </a:buClr>
              <a:buSzPts val="4000"/>
              <a:buFont typeface="Arial"/>
              <a:buNone/>
            </a:pPr>
            <a:br>
              <a:rPr lang="en-US" sz="4000">
                <a:latin typeface="Arial"/>
                <a:ea typeface="Arial"/>
                <a:cs typeface="Arial"/>
                <a:sym typeface="Arial"/>
              </a:rPr>
            </a:br>
            <a:r>
              <a:rPr lang="en-US" sz="4000">
                <a:latin typeface="Arial"/>
                <a:ea typeface="Arial"/>
                <a:cs typeface="Arial"/>
                <a:sym typeface="Arial"/>
              </a:rPr>
              <a:t>North Carolina Wastewater Monitoring Network</a:t>
            </a:r>
            <a:br>
              <a:rPr lang="en-US" sz="4000">
                <a:latin typeface="Arial"/>
                <a:ea typeface="Arial"/>
                <a:cs typeface="Arial"/>
                <a:sym typeface="Arial"/>
              </a:rPr>
            </a:br>
            <a:br>
              <a:rPr lang="en-US" sz="4000">
                <a:latin typeface="Arial"/>
                <a:ea typeface="Arial"/>
                <a:cs typeface="Arial"/>
                <a:sym typeface="Arial"/>
              </a:rPr>
            </a:br>
            <a:br>
              <a:rPr lang="en-US" sz="4000">
                <a:latin typeface="Arial"/>
                <a:ea typeface="Arial"/>
                <a:cs typeface="Arial"/>
                <a:sym typeface="Arial"/>
              </a:rPr>
            </a:br>
            <a:r>
              <a:rPr lang="en-US" sz="3600">
                <a:latin typeface="Arial"/>
                <a:ea typeface="Arial"/>
                <a:cs typeface="Arial"/>
                <a:sym typeface="Arial"/>
              </a:rPr>
              <a:t>Part of the CDC National Wastewater Surveillance System</a:t>
            </a:r>
            <a:br>
              <a:rPr lang="en-US" sz="4000">
                <a:latin typeface="Arial"/>
                <a:ea typeface="Arial"/>
                <a:cs typeface="Arial"/>
                <a:sym typeface="Arial"/>
              </a:rPr>
            </a:br>
            <a:br>
              <a:rPr lang="en-US" sz="4000">
                <a:latin typeface="Arial"/>
                <a:ea typeface="Arial"/>
                <a:cs typeface="Arial"/>
                <a:sym typeface="Arial"/>
              </a:rPr>
            </a:br>
            <a:endParaRPr sz="4000"/>
          </a:p>
        </p:txBody>
      </p:sp>
      <p:pic>
        <p:nvPicPr>
          <p:cNvPr id="445" name="Google Shape;445;p7"/>
          <p:cNvPicPr preferRelativeResize="0"/>
          <p:nvPr/>
        </p:nvPicPr>
        <p:blipFill rotWithShape="1">
          <a:blip r:embed="rId3">
            <a:alphaModFix/>
          </a:blip>
          <a:srcRect/>
          <a:stretch/>
        </p:blipFill>
        <p:spPr>
          <a:xfrm>
            <a:off x="0" y="0"/>
            <a:ext cx="12192000" cy="16787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0"/>
        <p:cNvGrpSpPr/>
        <p:nvPr/>
      </p:nvGrpSpPr>
      <p:grpSpPr>
        <a:xfrm>
          <a:off x="0" y="0"/>
          <a:ext cx="0" cy="0"/>
          <a:chOff x="0" y="0"/>
          <a:chExt cx="0" cy="0"/>
        </a:xfrm>
      </p:grpSpPr>
      <p:sp>
        <p:nvSpPr>
          <p:cNvPr id="451" name="Google Shape;451;p8"/>
          <p:cNvSpPr txBox="1">
            <a:spLocks noGrp="1"/>
          </p:cNvSpPr>
          <p:nvPr>
            <p:ph type="title"/>
          </p:nvPr>
        </p:nvSpPr>
        <p:spPr>
          <a:xfrm>
            <a:off x="609599" y="274639"/>
            <a:ext cx="11239893" cy="919455"/>
          </a:xfrm>
          <a:prstGeom prst="rect">
            <a:avLst/>
          </a:prstGeom>
          <a:noFill/>
          <a:ln>
            <a:noFill/>
          </a:ln>
        </p:spPr>
        <p:txBody>
          <a:bodyPr spcFirstLastPara="1" wrap="square" lIns="91425" tIns="45700" rIns="91425" bIns="45700" anchor="b" anchorCtr="0">
            <a:noAutofit/>
          </a:bodyPr>
          <a:lstStyle/>
          <a:p>
            <a:pPr marL="0" lvl="0" indent="0" algn="l" rtl="0">
              <a:lnSpc>
                <a:spcPct val="142857"/>
              </a:lnSpc>
              <a:spcBef>
                <a:spcPts val="0"/>
              </a:spcBef>
              <a:spcAft>
                <a:spcPts val="0"/>
              </a:spcAft>
              <a:buClr>
                <a:srgbClr val="006A71"/>
              </a:buClr>
              <a:buSzPts val="2800"/>
              <a:buFont typeface="Calibri"/>
              <a:buNone/>
            </a:pPr>
            <a:r>
              <a:rPr lang="en-US" sz="2800">
                <a:latin typeface="Calibri"/>
                <a:ea typeface="Calibri"/>
                <a:cs typeface="Calibri"/>
                <a:sym typeface="Calibri"/>
              </a:rPr>
              <a:t>CDC’s National Wastewater Surveillance System Expanding Coverage</a:t>
            </a:r>
            <a:endParaRPr sz="2800"/>
          </a:p>
        </p:txBody>
      </p:sp>
      <p:sp>
        <p:nvSpPr>
          <p:cNvPr id="452" name="Google Shape;452;p8"/>
          <p:cNvSpPr txBox="1">
            <a:spLocks noGrp="1"/>
          </p:cNvSpPr>
          <p:nvPr>
            <p:ph type="body" idx="1"/>
          </p:nvPr>
        </p:nvSpPr>
        <p:spPr>
          <a:xfrm>
            <a:off x="226241" y="1537523"/>
            <a:ext cx="5787543" cy="4785217"/>
          </a:xfrm>
          <a:prstGeom prst="rect">
            <a:avLst/>
          </a:prstGeom>
          <a:noFill/>
          <a:ln>
            <a:noFill/>
          </a:ln>
        </p:spPr>
        <p:txBody>
          <a:bodyPr spcFirstLastPara="1" wrap="square" lIns="91425" tIns="45700" rIns="91425" bIns="45700" anchor="t" anchorCtr="0">
            <a:normAutofit fontScale="92500"/>
          </a:bodyPr>
          <a:lstStyle/>
          <a:p>
            <a:pPr marL="685800" lvl="1" indent="-228600" algn="l" rtl="0">
              <a:lnSpc>
                <a:spcPct val="90000"/>
              </a:lnSpc>
              <a:spcBef>
                <a:spcPts val="0"/>
              </a:spcBef>
              <a:spcAft>
                <a:spcPts val="0"/>
              </a:spcAft>
              <a:buSzPct val="100000"/>
              <a:buChar char="•"/>
            </a:pPr>
            <a:r>
              <a:rPr lang="en-US" sz="2600" dirty="0"/>
              <a:t>Began with 8 reporting jurisdictions, now 48 NWSS reporting jurisdictions with 1,149 wastewater sampling sites</a:t>
            </a:r>
            <a:endParaRPr sz="2600" dirty="0"/>
          </a:p>
          <a:p>
            <a:pPr marL="685800" lvl="1" indent="-77469" algn="l" rtl="0">
              <a:lnSpc>
                <a:spcPct val="90000"/>
              </a:lnSpc>
              <a:spcBef>
                <a:spcPts val="0"/>
              </a:spcBef>
              <a:spcAft>
                <a:spcPts val="0"/>
              </a:spcAft>
              <a:buSzPct val="100000"/>
              <a:buNone/>
            </a:pPr>
            <a:endParaRPr sz="2600" dirty="0"/>
          </a:p>
          <a:p>
            <a:pPr marL="685800" lvl="1" indent="-228600" algn="l" rtl="0">
              <a:lnSpc>
                <a:spcPct val="90000"/>
              </a:lnSpc>
              <a:spcBef>
                <a:spcPts val="0"/>
              </a:spcBef>
              <a:spcAft>
                <a:spcPts val="0"/>
              </a:spcAft>
              <a:buSzPct val="100000"/>
              <a:buChar char="•"/>
            </a:pPr>
            <a:r>
              <a:rPr lang="en-US" sz="2600" dirty="0"/>
              <a:t>Samples Submitted: 75,344 jurisdiction samples, 84,550 total samples (including contract samples)</a:t>
            </a:r>
            <a:endParaRPr sz="2600" dirty="0"/>
          </a:p>
          <a:p>
            <a:pPr marL="685800" lvl="1" indent="-77469" algn="l" rtl="0">
              <a:lnSpc>
                <a:spcPct val="90000"/>
              </a:lnSpc>
              <a:spcBef>
                <a:spcPts val="0"/>
              </a:spcBef>
              <a:spcAft>
                <a:spcPts val="0"/>
              </a:spcAft>
              <a:buSzPct val="100000"/>
              <a:buNone/>
            </a:pPr>
            <a:endParaRPr sz="2600" dirty="0"/>
          </a:p>
          <a:p>
            <a:pPr marL="685800" lvl="1" indent="-228600" algn="l" rtl="0">
              <a:lnSpc>
                <a:spcPct val="90000"/>
              </a:lnSpc>
              <a:spcBef>
                <a:spcPts val="0"/>
              </a:spcBef>
              <a:spcAft>
                <a:spcPts val="0"/>
              </a:spcAft>
              <a:buSzPct val="100000"/>
              <a:buChar char="•"/>
            </a:pPr>
            <a:r>
              <a:rPr lang="en-US" sz="2600" dirty="0"/>
              <a:t>Median time from test to submit date July 2021-July 2022 is 3 days</a:t>
            </a:r>
            <a:endParaRPr sz="2600" dirty="0"/>
          </a:p>
          <a:p>
            <a:pPr marL="685800" lvl="1" indent="-77469" algn="l" rtl="0">
              <a:lnSpc>
                <a:spcPct val="90000"/>
              </a:lnSpc>
              <a:spcBef>
                <a:spcPts val="0"/>
              </a:spcBef>
              <a:spcAft>
                <a:spcPts val="0"/>
              </a:spcAft>
              <a:buSzPct val="100000"/>
              <a:buNone/>
            </a:pPr>
            <a:endParaRPr sz="2600" dirty="0"/>
          </a:p>
          <a:p>
            <a:pPr marL="685800" lvl="1" indent="-228600" algn="l" rtl="0">
              <a:lnSpc>
                <a:spcPct val="90000"/>
              </a:lnSpc>
              <a:spcBef>
                <a:spcPts val="0"/>
              </a:spcBef>
              <a:spcAft>
                <a:spcPts val="0"/>
              </a:spcAft>
              <a:buSzPct val="100000"/>
              <a:buChar char="•"/>
            </a:pPr>
            <a:r>
              <a:rPr lang="en-US" sz="2600" dirty="0"/>
              <a:t>130,000,000 of the US population covered.</a:t>
            </a:r>
          </a:p>
          <a:p>
            <a:pPr marL="685800" lvl="1" indent="-228600" algn="l" rtl="0">
              <a:lnSpc>
                <a:spcPct val="90000"/>
              </a:lnSpc>
              <a:spcBef>
                <a:spcPts val="0"/>
              </a:spcBef>
              <a:spcAft>
                <a:spcPts val="0"/>
              </a:spcAft>
              <a:buSzPct val="100000"/>
              <a:buChar char="•"/>
            </a:pPr>
            <a:endParaRPr lang="en-US" sz="2800" dirty="0"/>
          </a:p>
          <a:p>
            <a:pPr marL="685800" lvl="1" indent="-228600" algn="l" rtl="0">
              <a:lnSpc>
                <a:spcPct val="90000"/>
              </a:lnSpc>
              <a:spcBef>
                <a:spcPts val="0"/>
              </a:spcBef>
              <a:spcAft>
                <a:spcPts val="0"/>
              </a:spcAft>
              <a:buSzPct val="100000"/>
              <a:buChar char="•"/>
            </a:pPr>
            <a:endParaRPr lang="en-US" sz="2800" dirty="0"/>
          </a:p>
          <a:p>
            <a:pPr marL="685800" lvl="1" indent="-228600" algn="l" rtl="0">
              <a:lnSpc>
                <a:spcPct val="90000"/>
              </a:lnSpc>
              <a:spcBef>
                <a:spcPts val="0"/>
              </a:spcBef>
              <a:spcAft>
                <a:spcPts val="0"/>
              </a:spcAft>
              <a:buSzPct val="100000"/>
              <a:buChar char="•"/>
            </a:pPr>
            <a:endParaRPr lang="en-US" sz="2800" dirty="0"/>
          </a:p>
          <a:p>
            <a:pPr marL="685800" lvl="1" indent="-228600" algn="l" rtl="0">
              <a:lnSpc>
                <a:spcPct val="90000"/>
              </a:lnSpc>
              <a:spcBef>
                <a:spcPts val="0"/>
              </a:spcBef>
              <a:spcAft>
                <a:spcPts val="0"/>
              </a:spcAft>
              <a:buSzPct val="100000"/>
              <a:buChar char="•"/>
            </a:pPr>
            <a:endParaRPr dirty="0"/>
          </a:p>
          <a:p>
            <a:pPr marL="685800" lvl="1" indent="-77469" algn="l" rtl="0">
              <a:lnSpc>
                <a:spcPct val="90000"/>
              </a:lnSpc>
              <a:spcBef>
                <a:spcPts val="0"/>
              </a:spcBef>
              <a:spcAft>
                <a:spcPts val="0"/>
              </a:spcAft>
              <a:buSzPct val="100000"/>
              <a:buNone/>
            </a:pPr>
            <a:endParaRPr sz="2800" dirty="0"/>
          </a:p>
          <a:p>
            <a:pPr marL="685800" lvl="1" indent="-228600" algn="l" rtl="0">
              <a:lnSpc>
                <a:spcPct val="90000"/>
              </a:lnSpc>
              <a:spcBef>
                <a:spcPts val="0"/>
              </a:spcBef>
              <a:spcAft>
                <a:spcPts val="0"/>
              </a:spcAft>
              <a:buSzPct val="100000"/>
              <a:buChar char="•"/>
            </a:pPr>
            <a:endParaRPr lang="en-US" sz="2800" b="1" dirty="0"/>
          </a:p>
          <a:p>
            <a:pPr marL="685800" lvl="1" indent="-228600" algn="l" rtl="0">
              <a:lnSpc>
                <a:spcPct val="90000"/>
              </a:lnSpc>
              <a:spcBef>
                <a:spcPts val="0"/>
              </a:spcBef>
              <a:spcAft>
                <a:spcPts val="0"/>
              </a:spcAft>
              <a:buSzPct val="100000"/>
              <a:buChar char="•"/>
            </a:pPr>
            <a:endParaRPr lang="en-US" sz="2800" b="1" dirty="0"/>
          </a:p>
          <a:p>
            <a:pPr marL="685800" lvl="1" indent="-228600" algn="l" rtl="0">
              <a:lnSpc>
                <a:spcPct val="90000"/>
              </a:lnSpc>
              <a:spcBef>
                <a:spcPts val="0"/>
              </a:spcBef>
              <a:spcAft>
                <a:spcPts val="0"/>
              </a:spcAft>
              <a:buSzPct val="100000"/>
              <a:buChar char="•"/>
            </a:pPr>
            <a:endParaRPr lang="en-US" sz="2800" b="1" dirty="0"/>
          </a:p>
          <a:p>
            <a:pPr marL="685800" lvl="1" indent="-228600" algn="l" rtl="0">
              <a:lnSpc>
                <a:spcPct val="90000"/>
              </a:lnSpc>
              <a:spcBef>
                <a:spcPts val="0"/>
              </a:spcBef>
              <a:spcAft>
                <a:spcPts val="0"/>
              </a:spcAft>
              <a:buSzPct val="100000"/>
              <a:buChar char="•"/>
            </a:pPr>
            <a:endParaRPr lang="en-US" sz="2800" b="1" dirty="0"/>
          </a:p>
          <a:p>
            <a:pPr marL="685800" lvl="1" indent="-77469" algn="l" rtl="0">
              <a:lnSpc>
                <a:spcPct val="90000"/>
              </a:lnSpc>
              <a:spcBef>
                <a:spcPts val="0"/>
              </a:spcBef>
              <a:spcAft>
                <a:spcPts val="0"/>
              </a:spcAft>
              <a:buSzPct val="100000"/>
              <a:buNone/>
            </a:pPr>
            <a:endParaRPr sz="2800" dirty="0"/>
          </a:p>
          <a:p>
            <a:pPr marL="685800" lvl="1" indent="-77469" algn="l" rtl="0">
              <a:lnSpc>
                <a:spcPct val="90000"/>
              </a:lnSpc>
              <a:spcBef>
                <a:spcPts val="0"/>
              </a:spcBef>
              <a:spcAft>
                <a:spcPts val="0"/>
              </a:spcAft>
              <a:buSzPct val="100000"/>
              <a:buNone/>
            </a:pPr>
            <a:endParaRPr sz="2800" dirty="0"/>
          </a:p>
          <a:p>
            <a:pPr marL="457200" lvl="1" indent="0" algn="l" rtl="0">
              <a:lnSpc>
                <a:spcPct val="90000"/>
              </a:lnSpc>
              <a:spcBef>
                <a:spcPts val="0"/>
              </a:spcBef>
              <a:spcAft>
                <a:spcPts val="0"/>
              </a:spcAft>
              <a:buSzPct val="100000"/>
              <a:buNone/>
            </a:pPr>
            <a:endParaRPr sz="2800" dirty="0"/>
          </a:p>
          <a:p>
            <a:pPr marL="457200" lvl="1" indent="0" algn="l" rtl="0">
              <a:lnSpc>
                <a:spcPct val="90000"/>
              </a:lnSpc>
              <a:spcBef>
                <a:spcPts val="0"/>
              </a:spcBef>
              <a:spcAft>
                <a:spcPts val="0"/>
              </a:spcAft>
              <a:buSzPct val="100000"/>
              <a:buNone/>
            </a:pPr>
            <a:endParaRPr sz="2800" dirty="0"/>
          </a:p>
          <a:p>
            <a:pPr marL="457200" lvl="1" indent="0" algn="l" rtl="0">
              <a:lnSpc>
                <a:spcPct val="90000"/>
              </a:lnSpc>
              <a:spcBef>
                <a:spcPts val="0"/>
              </a:spcBef>
              <a:spcAft>
                <a:spcPts val="0"/>
              </a:spcAft>
              <a:buSzPct val="100000"/>
              <a:buNone/>
            </a:pPr>
            <a:endParaRPr dirty="0"/>
          </a:p>
          <a:p>
            <a:pPr marL="457200" lvl="1" indent="0" algn="l" rtl="0">
              <a:lnSpc>
                <a:spcPct val="90000"/>
              </a:lnSpc>
              <a:spcBef>
                <a:spcPts val="0"/>
              </a:spcBef>
              <a:spcAft>
                <a:spcPts val="0"/>
              </a:spcAft>
              <a:buSzPct val="100000"/>
              <a:buNone/>
            </a:pPr>
            <a:endParaRPr sz="2800" u="sng" dirty="0"/>
          </a:p>
        </p:txBody>
      </p:sp>
      <p:pic>
        <p:nvPicPr>
          <p:cNvPr id="453" name="Google Shape;453;p8" descr="wwcities_pop_notitle_2022-07-22.gif"/>
          <p:cNvPicPr preferRelativeResize="0"/>
          <p:nvPr/>
        </p:nvPicPr>
        <p:blipFill rotWithShape="1">
          <a:blip r:embed="rId3">
            <a:alphaModFix/>
          </a:blip>
          <a:srcRect/>
          <a:stretch/>
        </p:blipFill>
        <p:spPr>
          <a:xfrm>
            <a:off x="6178217" y="2030547"/>
            <a:ext cx="5831303" cy="3508776"/>
          </a:xfrm>
          <a:prstGeom prst="rect">
            <a:avLst/>
          </a:prstGeom>
          <a:noFill/>
          <a:ln>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p9"/>
          <p:cNvPicPr preferRelativeResize="0"/>
          <p:nvPr/>
        </p:nvPicPr>
        <p:blipFill rotWithShape="1">
          <a:blip r:embed="rId3">
            <a:alphaModFix/>
          </a:blip>
          <a:srcRect/>
          <a:stretch/>
        </p:blipFill>
        <p:spPr>
          <a:xfrm>
            <a:off x="0" y="1145021"/>
            <a:ext cx="12192000" cy="5327971"/>
          </a:xfrm>
          <a:prstGeom prst="rect">
            <a:avLst/>
          </a:prstGeom>
          <a:noFill/>
          <a:ln>
            <a:noFill/>
          </a:ln>
        </p:spPr>
      </p:pic>
      <p:sp>
        <p:nvSpPr>
          <p:cNvPr id="459" name="Google Shape;459;p9"/>
          <p:cNvSpPr/>
          <p:nvPr/>
        </p:nvSpPr>
        <p:spPr>
          <a:xfrm>
            <a:off x="6270171" y="3146961"/>
            <a:ext cx="101895" cy="1806873"/>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0" name="Google Shape;460;p9"/>
          <p:cNvSpPr txBox="1"/>
          <p:nvPr/>
        </p:nvSpPr>
        <p:spPr>
          <a:xfrm>
            <a:off x="6094476" y="2869961"/>
            <a:ext cx="83468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Delta</a:t>
            </a:r>
            <a:endParaRPr/>
          </a:p>
        </p:txBody>
      </p:sp>
      <p:sp>
        <p:nvSpPr>
          <p:cNvPr id="461" name="Google Shape;461;p9"/>
          <p:cNvSpPr/>
          <p:nvPr/>
        </p:nvSpPr>
        <p:spPr>
          <a:xfrm rot="3785912">
            <a:off x="7719119" y="1819490"/>
            <a:ext cx="139626" cy="739214"/>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2" name="Google Shape;462;p9"/>
          <p:cNvSpPr txBox="1"/>
          <p:nvPr/>
        </p:nvSpPr>
        <p:spPr>
          <a:xfrm>
            <a:off x="8129003" y="1878286"/>
            <a:ext cx="104137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Omicron BA1</a:t>
            </a:r>
            <a:endParaRPr/>
          </a:p>
        </p:txBody>
      </p:sp>
      <p:sp>
        <p:nvSpPr>
          <p:cNvPr id="463" name="Google Shape;463;p9"/>
          <p:cNvSpPr txBox="1"/>
          <p:nvPr/>
        </p:nvSpPr>
        <p:spPr>
          <a:xfrm>
            <a:off x="841248" y="251312"/>
            <a:ext cx="10506456" cy="101026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en-US" sz="3100" b="1">
                <a:solidFill>
                  <a:schemeClr val="dk1"/>
                </a:solidFill>
                <a:latin typeface="Arial"/>
                <a:ea typeface="Arial"/>
                <a:cs typeface="Arial"/>
                <a:sym typeface="Arial"/>
              </a:rPr>
              <a:t>National Wastewater Trends </a:t>
            </a:r>
            <a:endParaRPr/>
          </a:p>
        </p:txBody>
      </p:sp>
      <p:sp>
        <p:nvSpPr>
          <p:cNvPr id="464" name="Google Shape;464;p9"/>
          <p:cNvSpPr/>
          <p:nvPr/>
        </p:nvSpPr>
        <p:spPr>
          <a:xfrm>
            <a:off x="8032267" y="4670494"/>
            <a:ext cx="137392" cy="63405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5" name="Google Shape;465;p9"/>
          <p:cNvSpPr txBox="1"/>
          <p:nvPr/>
        </p:nvSpPr>
        <p:spPr>
          <a:xfrm>
            <a:off x="7788932" y="4413665"/>
            <a:ext cx="175544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Rollout of home testing</a:t>
            </a:r>
            <a:endParaRPr/>
          </a:p>
        </p:txBody>
      </p:sp>
      <p:sp>
        <p:nvSpPr>
          <p:cNvPr id="466" name="Google Shape;466;p9"/>
          <p:cNvSpPr/>
          <p:nvPr/>
        </p:nvSpPr>
        <p:spPr>
          <a:xfrm>
            <a:off x="4308763" y="3146961"/>
            <a:ext cx="101895" cy="1840560"/>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7" name="Google Shape;467;p9"/>
          <p:cNvSpPr txBox="1"/>
          <p:nvPr/>
        </p:nvSpPr>
        <p:spPr>
          <a:xfrm>
            <a:off x="3839024" y="2869962"/>
            <a:ext cx="104137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Vaccinations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2"/>
        <p:cNvGrpSpPr/>
        <p:nvPr/>
      </p:nvGrpSpPr>
      <p:grpSpPr>
        <a:xfrm>
          <a:off x="0" y="0"/>
          <a:ext cx="0" cy="0"/>
          <a:chOff x="0" y="0"/>
          <a:chExt cx="0" cy="0"/>
        </a:xfrm>
      </p:grpSpPr>
      <p:sp>
        <p:nvSpPr>
          <p:cNvPr id="473" name="Google Shape;473;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74" name="Google Shape;474;p10"/>
          <p:cNvSpPr txBox="1">
            <a:spLocks noGrp="1"/>
          </p:cNvSpPr>
          <p:nvPr>
            <p:ph type="title"/>
          </p:nvPr>
        </p:nvSpPr>
        <p:spPr>
          <a:xfrm>
            <a:off x="841248" y="251312"/>
            <a:ext cx="10506456" cy="10102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100"/>
              <a:buFont typeface="Arial"/>
              <a:buNone/>
            </a:pPr>
            <a:r>
              <a:rPr lang="en-US" sz="3100">
                <a:solidFill>
                  <a:schemeClr val="dk1"/>
                </a:solidFill>
                <a:latin typeface="Arial"/>
                <a:ea typeface="Arial"/>
                <a:cs typeface="Arial"/>
                <a:sym typeface="Arial"/>
              </a:rPr>
              <a:t>NC Wastewater Monitoring Network Process</a:t>
            </a:r>
            <a:endParaRPr sz="3100">
              <a:solidFill>
                <a:schemeClr val="dk1"/>
              </a:solidFill>
              <a:latin typeface="Arial"/>
              <a:ea typeface="Arial"/>
              <a:cs typeface="Arial"/>
              <a:sym typeface="Arial"/>
            </a:endParaRPr>
          </a:p>
        </p:txBody>
      </p:sp>
      <p:sp>
        <p:nvSpPr>
          <p:cNvPr id="475" name="Google Shape;475;p10"/>
          <p:cNvSpPr/>
          <p:nvPr/>
        </p:nvSpPr>
        <p:spPr>
          <a:xfrm>
            <a:off x="0" y="417618"/>
            <a:ext cx="128016" cy="63141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6" name="Google Shape;476;p10"/>
          <p:cNvSpPr/>
          <p:nvPr/>
        </p:nvSpPr>
        <p:spPr>
          <a:xfrm>
            <a:off x="841248" y="1380864"/>
            <a:ext cx="10506456"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77" name="Google Shape;477;p10"/>
          <p:cNvPicPr preferRelativeResize="0"/>
          <p:nvPr/>
        </p:nvPicPr>
        <p:blipFill rotWithShape="1">
          <a:blip r:embed="rId3">
            <a:alphaModFix/>
          </a:blip>
          <a:srcRect/>
          <a:stretch/>
        </p:blipFill>
        <p:spPr>
          <a:xfrm>
            <a:off x="2483340" y="1399152"/>
            <a:ext cx="7222272" cy="5326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p:nvPr/>
        </p:nvSpPr>
        <p:spPr>
          <a:xfrm>
            <a:off x="272562" y="140677"/>
            <a:ext cx="10761784"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dirty="0">
                <a:solidFill>
                  <a:srgbClr val="000000"/>
                </a:solidFill>
                <a:latin typeface="Calibri"/>
                <a:ea typeface="Calibri"/>
                <a:cs typeface="Calibri"/>
                <a:sym typeface="Calibri"/>
              </a:rPr>
              <a:t>SARS-CoV-2 Wastewater Percentiles</a:t>
            </a:r>
            <a:endParaRPr dirty="0"/>
          </a:p>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dirty="0">
                <a:solidFill>
                  <a:srgbClr val="000000"/>
                </a:solidFill>
                <a:latin typeface="Calibri"/>
                <a:ea typeface="Calibri"/>
                <a:cs typeface="Calibri"/>
                <a:sym typeface="Calibri"/>
              </a:rPr>
              <a:t>NC Sites </a:t>
            </a:r>
            <a:r>
              <a:rPr lang="en-US" sz="1800" b="0" i="0" u="none" strike="noStrike" cap="none" dirty="0">
                <a:solidFill>
                  <a:srgbClr val="000000"/>
                </a:solidFill>
                <a:latin typeface="Calibri"/>
                <a:ea typeface="Calibri"/>
                <a:cs typeface="Calibri"/>
                <a:sym typeface="Calibri"/>
              </a:rPr>
              <a:t>(current as of 5/10): </a:t>
            </a:r>
            <a:r>
              <a:rPr lang="en-US" sz="1800" b="1" dirty="0">
                <a:solidFill>
                  <a:srgbClr val="000000"/>
                </a:solidFill>
                <a:latin typeface="Calibri"/>
                <a:ea typeface="Calibri"/>
                <a:cs typeface="Calibri"/>
                <a:sym typeface="Calibri"/>
              </a:rPr>
              <a:t>33/50</a:t>
            </a:r>
            <a:r>
              <a:rPr lang="en-US" sz="1800" b="1" i="0" u="none" strike="noStrike" cap="none" dirty="0">
                <a:solidFill>
                  <a:srgbClr val="000000"/>
                </a:solidFill>
                <a:latin typeface="Calibri"/>
                <a:ea typeface="Calibri"/>
                <a:cs typeface="Calibri"/>
                <a:sym typeface="Calibri"/>
              </a:rPr>
              <a:t> sites in lowest 2 percentiles</a:t>
            </a:r>
            <a:endParaRPr dirty="0"/>
          </a:p>
        </p:txBody>
      </p:sp>
      <p:pic>
        <p:nvPicPr>
          <p:cNvPr id="484" name="Google Shape;484;p11"/>
          <p:cNvPicPr preferRelativeResize="0"/>
          <p:nvPr/>
        </p:nvPicPr>
        <p:blipFill rotWithShape="1">
          <a:blip r:embed="rId3">
            <a:alphaModFix/>
          </a:blip>
          <a:srcRect/>
          <a:stretch/>
        </p:blipFill>
        <p:spPr>
          <a:xfrm>
            <a:off x="2227291" y="5647569"/>
            <a:ext cx="7737416" cy="954107"/>
          </a:xfrm>
          <a:prstGeom prst="rect">
            <a:avLst/>
          </a:prstGeom>
          <a:noFill/>
          <a:ln>
            <a:noFill/>
          </a:ln>
        </p:spPr>
      </p:pic>
      <p:pic>
        <p:nvPicPr>
          <p:cNvPr id="4" name="Picture 3">
            <a:extLst>
              <a:ext uri="{FF2B5EF4-FFF2-40B4-BE49-F238E27FC236}">
                <a16:creationId xmlns:a16="http://schemas.microsoft.com/office/drawing/2014/main" id="{878CDE16-0608-3E7E-98B1-679333EEABA8}"/>
              </a:ext>
            </a:extLst>
          </p:cNvPr>
          <p:cNvPicPr>
            <a:picLocks noChangeAspect="1"/>
          </p:cNvPicPr>
          <p:nvPr/>
        </p:nvPicPr>
        <p:blipFill>
          <a:blip r:embed="rId4"/>
          <a:stretch>
            <a:fillRect/>
          </a:stretch>
        </p:blipFill>
        <p:spPr>
          <a:xfrm>
            <a:off x="605600" y="1210430"/>
            <a:ext cx="10980799" cy="44371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13"/>
          <p:cNvSpPr txBox="1"/>
          <p:nvPr/>
        </p:nvSpPr>
        <p:spPr>
          <a:xfrm>
            <a:off x="272562" y="140677"/>
            <a:ext cx="10761784"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1" i="0" u="none" strike="noStrike" cap="none" dirty="0">
                <a:solidFill>
                  <a:srgbClr val="000000"/>
                </a:solidFill>
                <a:latin typeface="Calibri"/>
                <a:ea typeface="Calibri"/>
                <a:cs typeface="Calibri"/>
                <a:sym typeface="Calibri"/>
              </a:rPr>
              <a:t>SARS-CoV-2 Wastewater Percent Change</a:t>
            </a:r>
            <a:endParaRPr dirty="0"/>
          </a:p>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dirty="0">
                <a:solidFill>
                  <a:srgbClr val="000000"/>
                </a:solidFill>
                <a:latin typeface="Calibri"/>
                <a:ea typeface="Calibri"/>
                <a:cs typeface="Calibri"/>
                <a:sym typeface="Calibri"/>
              </a:rPr>
              <a:t>NC Sites </a:t>
            </a:r>
            <a:r>
              <a:rPr lang="en-US" sz="1800" b="0" i="0" u="none" strike="noStrike" cap="none" dirty="0">
                <a:solidFill>
                  <a:srgbClr val="000000"/>
                </a:solidFill>
                <a:latin typeface="Calibri"/>
                <a:ea typeface="Calibri"/>
                <a:cs typeface="Calibri"/>
                <a:sym typeface="Calibri"/>
              </a:rPr>
              <a:t>(current as of </a:t>
            </a:r>
            <a:r>
              <a:rPr lang="en-US" sz="1800" dirty="0">
                <a:latin typeface="Calibri"/>
                <a:ea typeface="Calibri"/>
                <a:cs typeface="Calibri"/>
                <a:sym typeface="Calibri"/>
              </a:rPr>
              <a:t>5</a:t>
            </a:r>
            <a:r>
              <a:rPr lang="en-US" sz="1800" b="0" i="0" u="none" strike="noStrike" cap="none" dirty="0">
                <a:solidFill>
                  <a:srgbClr val="000000"/>
                </a:solidFill>
                <a:latin typeface="Calibri"/>
                <a:ea typeface="Calibri"/>
                <a:cs typeface="Calibri"/>
                <a:sym typeface="Calibri"/>
              </a:rPr>
              <a:t>/10): </a:t>
            </a:r>
            <a:r>
              <a:rPr lang="en-US" sz="1800" b="1" i="0" u="none" strike="noStrike" cap="none" dirty="0">
                <a:solidFill>
                  <a:srgbClr val="000000"/>
                </a:solidFill>
                <a:latin typeface="Calibri"/>
                <a:ea typeface="Calibri"/>
                <a:cs typeface="Calibri"/>
                <a:sym typeface="Calibri"/>
              </a:rPr>
              <a:t>23/50 sites decreasing</a:t>
            </a:r>
            <a:endParaRPr dirty="0"/>
          </a:p>
        </p:txBody>
      </p:sp>
      <p:pic>
        <p:nvPicPr>
          <p:cNvPr id="502" name="Google Shape;502;p13"/>
          <p:cNvPicPr preferRelativeResize="0"/>
          <p:nvPr/>
        </p:nvPicPr>
        <p:blipFill rotWithShape="1">
          <a:blip r:embed="rId3">
            <a:alphaModFix/>
          </a:blip>
          <a:srcRect/>
          <a:stretch/>
        </p:blipFill>
        <p:spPr>
          <a:xfrm>
            <a:off x="781331" y="5882820"/>
            <a:ext cx="10629336" cy="780352"/>
          </a:xfrm>
          <a:prstGeom prst="rect">
            <a:avLst/>
          </a:prstGeom>
          <a:noFill/>
          <a:ln>
            <a:noFill/>
          </a:ln>
        </p:spPr>
      </p:pic>
      <p:pic>
        <p:nvPicPr>
          <p:cNvPr id="4" name="Picture 3">
            <a:extLst>
              <a:ext uri="{FF2B5EF4-FFF2-40B4-BE49-F238E27FC236}">
                <a16:creationId xmlns:a16="http://schemas.microsoft.com/office/drawing/2014/main" id="{EAE640F2-9D43-2F62-E40E-C3F2888E7F12}"/>
              </a:ext>
            </a:extLst>
          </p:cNvPr>
          <p:cNvPicPr>
            <a:picLocks noChangeAspect="1"/>
          </p:cNvPicPr>
          <p:nvPr/>
        </p:nvPicPr>
        <p:blipFill>
          <a:blip r:embed="rId4"/>
          <a:stretch>
            <a:fillRect/>
          </a:stretch>
        </p:blipFill>
        <p:spPr>
          <a:xfrm>
            <a:off x="712440" y="1134917"/>
            <a:ext cx="10767119" cy="458816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4" name="Picture 3">
            <a:extLst>
              <a:ext uri="{FF2B5EF4-FFF2-40B4-BE49-F238E27FC236}">
                <a16:creationId xmlns:a16="http://schemas.microsoft.com/office/drawing/2014/main" id="{00BCEA5E-5CF9-4798-FD5E-3268CCED7DB5}"/>
              </a:ext>
            </a:extLst>
          </p:cNvPr>
          <p:cNvPicPr>
            <a:picLocks noChangeAspect="1"/>
          </p:cNvPicPr>
          <p:nvPr/>
        </p:nvPicPr>
        <p:blipFill>
          <a:blip r:embed="rId3"/>
          <a:stretch>
            <a:fillRect/>
          </a:stretch>
        </p:blipFill>
        <p:spPr>
          <a:xfrm>
            <a:off x="6996144" y="4627756"/>
            <a:ext cx="4340724" cy="2215578"/>
          </a:xfrm>
          <a:prstGeom prst="rect">
            <a:avLst/>
          </a:prstGeom>
        </p:spPr>
      </p:pic>
      <p:sp>
        <p:nvSpPr>
          <p:cNvPr id="512" name="Google Shape;512;p14"/>
          <p:cNvSpPr txBox="1">
            <a:spLocks noGrp="1"/>
          </p:cNvSpPr>
          <p:nvPr>
            <p:ph type="body" idx="1"/>
          </p:nvPr>
        </p:nvSpPr>
        <p:spPr>
          <a:xfrm>
            <a:off x="622300" y="1173495"/>
            <a:ext cx="5165758"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dirty="0"/>
              <a:t>Wastewater monitoring</a:t>
            </a:r>
            <a:r>
              <a:rPr lang="en-US" sz="3200" b="1" dirty="0"/>
              <a:t> </a:t>
            </a:r>
            <a:r>
              <a:rPr lang="en-US" sz="3200" dirty="0"/>
              <a:t>shown on NC Respiratory Virus Summary Dashboard</a:t>
            </a:r>
            <a:endParaRPr dirty="0"/>
          </a:p>
          <a:p>
            <a:pPr marL="0" lvl="0" indent="0" algn="l" rtl="0">
              <a:lnSpc>
                <a:spcPct val="90000"/>
              </a:lnSpc>
              <a:spcBef>
                <a:spcPts val="1000"/>
              </a:spcBef>
              <a:spcAft>
                <a:spcPts val="0"/>
              </a:spcAft>
              <a:buClr>
                <a:schemeClr val="dk1"/>
              </a:buClr>
              <a:buSzPts val="2400"/>
              <a:buNone/>
            </a:pPr>
            <a:r>
              <a:rPr lang="en-US" sz="2400" u="sng" dirty="0">
                <a:solidFill>
                  <a:schemeClr val="hlink"/>
                </a:solidFill>
                <a:hlinkClick r:id="rId4"/>
              </a:rPr>
              <a:t>https://covid19.ncdhhs.gov/dashboard</a:t>
            </a:r>
            <a:endParaRPr sz="2400"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r>
              <a:rPr lang="en-US" sz="2400" dirty="0"/>
              <a:t>(Updated Noon Each Wednesday)</a:t>
            </a:r>
            <a:endParaRPr dirty="0"/>
          </a:p>
          <a:p>
            <a:pPr marL="0" lvl="0" indent="0" algn="l" rtl="0">
              <a:lnSpc>
                <a:spcPct val="90000"/>
              </a:lnSpc>
              <a:spcBef>
                <a:spcPts val="1000"/>
              </a:spcBef>
              <a:spcAft>
                <a:spcPts val="0"/>
              </a:spcAft>
              <a:buClr>
                <a:schemeClr val="dk1"/>
              </a:buClr>
              <a:buSzPts val="2400"/>
              <a:buNone/>
            </a:pPr>
            <a:r>
              <a:rPr lang="en-US" sz="2400" dirty="0"/>
              <a:t>This Week: 8.7 Million (down from 9.4)</a:t>
            </a:r>
            <a:endParaRPr sz="2400" dirty="0"/>
          </a:p>
          <a:p>
            <a:pPr marL="228600" lvl="0" indent="-50800" algn="l" rtl="0">
              <a:lnSpc>
                <a:spcPct val="90000"/>
              </a:lnSpc>
              <a:spcBef>
                <a:spcPts val="1000"/>
              </a:spcBef>
              <a:spcAft>
                <a:spcPts val="0"/>
              </a:spcAft>
              <a:buClr>
                <a:schemeClr val="dk1"/>
              </a:buClr>
              <a:buSzPts val="2800"/>
              <a:buNone/>
            </a:pPr>
            <a:endParaRPr dirty="0"/>
          </a:p>
        </p:txBody>
      </p:sp>
      <p:sp>
        <p:nvSpPr>
          <p:cNvPr id="513" name="Google Shape;513;p14"/>
          <p:cNvSpPr/>
          <p:nvPr/>
        </p:nvSpPr>
        <p:spPr>
          <a:xfrm>
            <a:off x="6880302" y="4710258"/>
            <a:ext cx="4538547" cy="2133076"/>
          </a:xfrm>
          <a:prstGeom prst="ellipse">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6" name="Picture 5">
            <a:extLst>
              <a:ext uri="{FF2B5EF4-FFF2-40B4-BE49-F238E27FC236}">
                <a16:creationId xmlns:a16="http://schemas.microsoft.com/office/drawing/2014/main" id="{2A19F77F-68DD-916C-2F85-D2CBE0875F99}"/>
              </a:ext>
            </a:extLst>
          </p:cNvPr>
          <p:cNvPicPr>
            <a:picLocks noChangeAspect="1"/>
          </p:cNvPicPr>
          <p:nvPr/>
        </p:nvPicPr>
        <p:blipFill>
          <a:blip r:embed="rId5"/>
          <a:stretch>
            <a:fillRect/>
          </a:stretch>
        </p:blipFill>
        <p:spPr>
          <a:xfrm>
            <a:off x="6996144" y="2494680"/>
            <a:ext cx="4321232" cy="2133076"/>
          </a:xfrm>
          <a:prstGeom prst="rect">
            <a:avLst/>
          </a:prstGeom>
        </p:spPr>
      </p:pic>
      <p:pic>
        <p:nvPicPr>
          <p:cNvPr id="8" name="Picture 7">
            <a:extLst>
              <a:ext uri="{FF2B5EF4-FFF2-40B4-BE49-F238E27FC236}">
                <a16:creationId xmlns:a16="http://schemas.microsoft.com/office/drawing/2014/main" id="{301BC775-E22B-CFBC-6B6C-7E150AC06A85}"/>
              </a:ext>
            </a:extLst>
          </p:cNvPr>
          <p:cNvPicPr>
            <a:picLocks noChangeAspect="1"/>
          </p:cNvPicPr>
          <p:nvPr/>
        </p:nvPicPr>
        <p:blipFill>
          <a:blip r:embed="rId6"/>
          <a:stretch>
            <a:fillRect/>
          </a:stretch>
        </p:blipFill>
        <p:spPr>
          <a:xfrm>
            <a:off x="6996144" y="141074"/>
            <a:ext cx="4321232" cy="23404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20"/>
          <p:cNvSpPr txBox="1"/>
          <p:nvPr/>
        </p:nvSpPr>
        <p:spPr>
          <a:xfrm>
            <a:off x="402562" y="404979"/>
            <a:ext cx="10457689" cy="54864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65D"/>
              </a:buClr>
              <a:buSzPts val="3200"/>
              <a:buFont typeface="Calibri"/>
              <a:buNone/>
            </a:pPr>
            <a:r>
              <a:rPr lang="en-US" sz="3200" b="1" i="0" u="none" strike="noStrike" cap="none">
                <a:solidFill>
                  <a:srgbClr val="17365D"/>
                </a:solidFill>
                <a:latin typeface="Calibri"/>
                <a:ea typeface="Calibri"/>
                <a:cs typeface="Calibri"/>
                <a:sym typeface="Calibri"/>
              </a:rPr>
              <a:t>An example of public health action…</a:t>
            </a:r>
            <a:endParaRPr sz="3200" b="1" i="0" u="none" strike="noStrike" cap="none">
              <a:solidFill>
                <a:srgbClr val="17365D"/>
              </a:solidFill>
              <a:latin typeface="Arial"/>
              <a:ea typeface="Arial"/>
              <a:cs typeface="Arial"/>
              <a:sym typeface="Arial"/>
            </a:endParaRPr>
          </a:p>
        </p:txBody>
      </p:sp>
      <p:pic>
        <p:nvPicPr>
          <p:cNvPr id="575" name="Google Shape;575;p20"/>
          <p:cNvPicPr preferRelativeResize="0"/>
          <p:nvPr/>
        </p:nvPicPr>
        <p:blipFill rotWithShape="1">
          <a:blip r:embed="rId3">
            <a:alphaModFix/>
          </a:blip>
          <a:srcRect/>
          <a:stretch/>
        </p:blipFill>
        <p:spPr>
          <a:xfrm>
            <a:off x="5631407" y="1378325"/>
            <a:ext cx="6430293" cy="4308100"/>
          </a:xfrm>
          <a:prstGeom prst="rect">
            <a:avLst/>
          </a:prstGeom>
          <a:noFill/>
          <a:ln>
            <a:noFill/>
          </a:ln>
          <a:effectLst>
            <a:outerShdw blurRad="190500" algn="tl" rotWithShape="0">
              <a:srgbClr val="000000">
                <a:alpha val="69803"/>
              </a:srgbClr>
            </a:outerShdw>
          </a:effectLst>
        </p:spPr>
      </p:pic>
      <p:pic>
        <p:nvPicPr>
          <p:cNvPr id="576" name="Google Shape;576;p20"/>
          <p:cNvPicPr preferRelativeResize="0"/>
          <p:nvPr/>
        </p:nvPicPr>
        <p:blipFill rotWithShape="1">
          <a:blip r:embed="rId4">
            <a:alphaModFix/>
          </a:blip>
          <a:srcRect b="5629"/>
          <a:stretch/>
        </p:blipFill>
        <p:spPr>
          <a:xfrm>
            <a:off x="314325" y="1291087"/>
            <a:ext cx="5248275" cy="5318997"/>
          </a:xfrm>
          <a:prstGeom prst="rect">
            <a:avLst/>
          </a:prstGeom>
          <a:noFill/>
          <a:ln>
            <a:noFill/>
          </a:ln>
        </p:spPr>
      </p:pic>
      <p:sp>
        <p:nvSpPr>
          <p:cNvPr id="577" name="Google Shape;577;p20"/>
          <p:cNvSpPr/>
          <p:nvPr/>
        </p:nvSpPr>
        <p:spPr>
          <a:xfrm>
            <a:off x="3476625" y="2286000"/>
            <a:ext cx="438150" cy="4314825"/>
          </a:xfrm>
          <a:prstGeom prst="rect">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C3A6E"/>
        </a:solidFill>
        <a:effectLst/>
      </p:bgPr>
    </p:bg>
    <p:spTree>
      <p:nvGrpSpPr>
        <p:cNvPr id="1" name="Shape 589"/>
        <p:cNvGrpSpPr/>
        <p:nvPr/>
      </p:nvGrpSpPr>
      <p:grpSpPr>
        <a:xfrm>
          <a:off x="0" y="0"/>
          <a:ext cx="0" cy="0"/>
          <a:chOff x="0" y="0"/>
          <a:chExt cx="0" cy="0"/>
        </a:xfrm>
      </p:grpSpPr>
      <p:sp>
        <p:nvSpPr>
          <p:cNvPr id="590" name="Google Shape;590;p22"/>
          <p:cNvSpPr txBox="1">
            <a:spLocks noGrp="1"/>
          </p:cNvSpPr>
          <p:nvPr>
            <p:ph type="subTitle" idx="1"/>
          </p:nvPr>
        </p:nvSpPr>
        <p:spPr>
          <a:xfrm>
            <a:off x="720760" y="221550"/>
            <a:ext cx="11256875" cy="8835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600"/>
              <a:buNone/>
            </a:pPr>
            <a:r>
              <a:rPr lang="en-US" sz="2600" b="1">
                <a:solidFill>
                  <a:schemeClr val="lt1"/>
                </a:solidFill>
                <a:latin typeface="Helvetica Neue"/>
                <a:ea typeface="Helvetica Neue"/>
                <a:cs typeface="Helvetica Neue"/>
                <a:sym typeface="Helvetica Neue"/>
              </a:rPr>
              <a:t>Equity Spotlight: Overall Social Vulnerability Index (SVI)</a:t>
            </a:r>
            <a:endParaRPr/>
          </a:p>
          <a:p>
            <a:pPr marL="0" lvl="0" indent="0" algn="l" rtl="0">
              <a:lnSpc>
                <a:spcPct val="100000"/>
              </a:lnSpc>
              <a:spcBef>
                <a:spcPts val="600"/>
              </a:spcBef>
              <a:spcAft>
                <a:spcPts val="0"/>
              </a:spcAft>
              <a:buClr>
                <a:schemeClr val="lt1"/>
              </a:buClr>
              <a:buSzPts val="2400"/>
              <a:buNone/>
            </a:pPr>
            <a:r>
              <a:rPr lang="en-US" u="sng">
                <a:solidFill>
                  <a:schemeClr val="lt1"/>
                </a:solidFill>
                <a:latin typeface="Helvetica Neue"/>
                <a:ea typeface="Helvetica Neue"/>
                <a:cs typeface="Helvetica Neue"/>
                <a:sym typeface="Helvetica Neue"/>
              </a:rPr>
              <a:t>Similar in monitored sewersheds</a:t>
            </a:r>
            <a:r>
              <a:rPr lang="en-US">
                <a:solidFill>
                  <a:schemeClr val="lt1"/>
                </a:solidFill>
                <a:latin typeface="Helvetica Neue"/>
                <a:ea typeface="Helvetica Neue"/>
                <a:cs typeface="Helvetica Neue"/>
                <a:sym typeface="Helvetica Neue"/>
              </a:rPr>
              <a:t> compared to county populations</a:t>
            </a:r>
            <a:endParaRPr/>
          </a:p>
        </p:txBody>
      </p:sp>
      <p:pic>
        <p:nvPicPr>
          <p:cNvPr id="591" name="Google Shape;591;p22" descr="Diagram&#10;&#10;Description automatically generated"/>
          <p:cNvPicPr preferRelativeResize="0"/>
          <p:nvPr/>
        </p:nvPicPr>
        <p:blipFill rotWithShape="1">
          <a:blip r:embed="rId3">
            <a:alphaModFix/>
          </a:blip>
          <a:srcRect t="5161" r="1696" b="36488"/>
          <a:stretch/>
        </p:blipFill>
        <p:spPr>
          <a:xfrm>
            <a:off x="619138" y="1347019"/>
            <a:ext cx="10953723" cy="502428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23"/>
          <p:cNvSpPr txBox="1">
            <a:spLocks noGrp="1"/>
          </p:cNvSpPr>
          <p:nvPr>
            <p:ph type="title"/>
          </p:nvPr>
        </p:nvSpPr>
        <p:spPr>
          <a:xfrm>
            <a:off x="2174366" y="2309072"/>
            <a:ext cx="7843267" cy="284044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7365D"/>
              </a:buClr>
              <a:buSzPts val="4000"/>
              <a:buFont typeface="Arial"/>
              <a:buNone/>
            </a:pPr>
            <a:br>
              <a:rPr lang="en-US" sz="4000" dirty="0">
                <a:latin typeface="Arial"/>
                <a:ea typeface="Arial"/>
                <a:cs typeface="Arial"/>
                <a:sym typeface="Arial"/>
              </a:rPr>
            </a:br>
            <a:r>
              <a:rPr lang="en-US" sz="4000" dirty="0">
                <a:latin typeface="Arial"/>
                <a:ea typeface="Arial"/>
                <a:cs typeface="Arial"/>
                <a:sym typeface="Arial"/>
              </a:rPr>
              <a:t>NEW</a:t>
            </a:r>
            <a:br>
              <a:rPr lang="en-US" sz="4000" dirty="0">
                <a:latin typeface="Arial"/>
                <a:ea typeface="Arial"/>
                <a:cs typeface="Arial"/>
                <a:sym typeface="Arial"/>
              </a:rPr>
            </a:br>
            <a:r>
              <a:rPr lang="en-US" sz="4000" dirty="0">
                <a:latin typeface="Arial"/>
                <a:ea typeface="Arial"/>
                <a:cs typeface="Arial"/>
                <a:sym typeface="Arial"/>
              </a:rPr>
              <a:t>W</a:t>
            </a:r>
            <a:r>
              <a:rPr lang="en-US" sz="4000" dirty="0">
                <a:solidFill>
                  <a:srgbClr val="15365E"/>
                </a:solidFill>
                <a:latin typeface="Arial"/>
                <a:ea typeface="Arial"/>
                <a:cs typeface="Arial"/>
                <a:sym typeface="Arial"/>
              </a:rPr>
              <a:t>astewater Sequencing!</a:t>
            </a:r>
            <a:br>
              <a:rPr lang="en-US" sz="4000" dirty="0">
                <a:latin typeface="Arial"/>
                <a:ea typeface="Arial"/>
                <a:cs typeface="Arial"/>
                <a:sym typeface="Arial"/>
              </a:rPr>
            </a:br>
            <a:br>
              <a:rPr lang="en-US" sz="4000" dirty="0">
                <a:latin typeface="Arial"/>
                <a:ea typeface="Arial"/>
                <a:cs typeface="Arial"/>
                <a:sym typeface="Arial"/>
              </a:rPr>
            </a:br>
            <a:endParaRPr sz="4000" dirty="0"/>
          </a:p>
        </p:txBody>
      </p:sp>
      <p:pic>
        <p:nvPicPr>
          <p:cNvPr id="598" name="Google Shape;598;p23"/>
          <p:cNvPicPr preferRelativeResize="0"/>
          <p:nvPr/>
        </p:nvPicPr>
        <p:blipFill rotWithShape="1">
          <a:blip r:embed="rId3">
            <a:alphaModFix/>
          </a:blip>
          <a:srcRect/>
          <a:stretch/>
        </p:blipFill>
        <p:spPr>
          <a:xfrm>
            <a:off x="0" y="0"/>
            <a:ext cx="12192000" cy="167878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24"/>
          <p:cNvSpPr txBox="1"/>
          <p:nvPr/>
        </p:nvSpPr>
        <p:spPr>
          <a:xfrm>
            <a:off x="272562" y="140677"/>
            <a:ext cx="1076178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Arial"/>
                <a:ea typeface="Arial"/>
                <a:cs typeface="Arial"/>
                <a:sym typeface="Arial"/>
              </a:rPr>
              <a:t>Wastewater Sequencing - SARS-CoV-2 Aggregated Lineages</a:t>
            </a:r>
            <a:endParaRPr dirty="0"/>
          </a:p>
        </p:txBody>
      </p:sp>
      <p:pic>
        <p:nvPicPr>
          <p:cNvPr id="3" name="Picture 2" descr="Chart&#10;&#10;Description automatically generated">
            <a:extLst>
              <a:ext uri="{FF2B5EF4-FFF2-40B4-BE49-F238E27FC236}">
                <a16:creationId xmlns:a16="http://schemas.microsoft.com/office/drawing/2014/main" id="{3A0227E5-E7B4-3006-2294-3289386BCFD8}"/>
              </a:ext>
            </a:extLst>
          </p:cNvPr>
          <p:cNvPicPr>
            <a:picLocks noChangeAspect="1"/>
          </p:cNvPicPr>
          <p:nvPr/>
        </p:nvPicPr>
        <p:blipFill>
          <a:blip r:embed="rId3"/>
          <a:stretch>
            <a:fillRect/>
          </a:stretch>
        </p:blipFill>
        <p:spPr>
          <a:xfrm>
            <a:off x="1476991" y="994044"/>
            <a:ext cx="9238017" cy="586395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25"/>
          <p:cNvSpPr txBox="1">
            <a:spLocks noGrp="1"/>
          </p:cNvSpPr>
          <p:nvPr>
            <p:ph type="title"/>
          </p:nvPr>
        </p:nvSpPr>
        <p:spPr>
          <a:xfrm>
            <a:off x="1800258" y="526233"/>
            <a:ext cx="7843267" cy="5486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365D"/>
              </a:buClr>
              <a:buSzPts val="3200"/>
              <a:buFont typeface="Arial"/>
              <a:buNone/>
            </a:pPr>
            <a:r>
              <a:rPr lang="en-US"/>
              <a:t>Conclusions </a:t>
            </a:r>
            <a:endParaRPr/>
          </a:p>
        </p:txBody>
      </p:sp>
      <p:grpSp>
        <p:nvGrpSpPr>
          <p:cNvPr id="612" name="Google Shape;612;p25"/>
          <p:cNvGrpSpPr/>
          <p:nvPr/>
        </p:nvGrpSpPr>
        <p:grpSpPr>
          <a:xfrm>
            <a:off x="2076127" y="2277961"/>
            <a:ext cx="2192365" cy="2116306"/>
            <a:chOff x="4110471" y="3426402"/>
            <a:chExt cx="2308513" cy="2308513"/>
          </a:xfrm>
        </p:grpSpPr>
        <p:grpSp>
          <p:nvGrpSpPr>
            <p:cNvPr id="613" name="Google Shape;613;p25"/>
            <p:cNvGrpSpPr/>
            <p:nvPr/>
          </p:nvGrpSpPr>
          <p:grpSpPr>
            <a:xfrm>
              <a:off x="4110471" y="3426402"/>
              <a:ext cx="2308513" cy="2308513"/>
              <a:chOff x="4110471" y="3426402"/>
              <a:chExt cx="2308513" cy="2308513"/>
            </a:xfrm>
          </p:grpSpPr>
          <p:pic>
            <p:nvPicPr>
              <p:cNvPr id="614" name="Google Shape;614;p25" descr="Bug under magnifying glass with solid fill"/>
              <p:cNvPicPr preferRelativeResize="0"/>
              <p:nvPr/>
            </p:nvPicPr>
            <p:blipFill rotWithShape="1">
              <a:blip r:embed="rId3">
                <a:alphaModFix/>
              </a:blip>
              <a:srcRect/>
              <a:stretch/>
            </p:blipFill>
            <p:spPr>
              <a:xfrm>
                <a:off x="4110471" y="3426402"/>
                <a:ext cx="2308513" cy="2308513"/>
              </a:xfrm>
              <a:prstGeom prst="rect">
                <a:avLst/>
              </a:prstGeom>
              <a:noFill/>
              <a:ln>
                <a:noFill/>
              </a:ln>
            </p:spPr>
          </p:pic>
          <p:sp>
            <p:nvSpPr>
              <p:cNvPr id="615" name="Google Shape;615;p25"/>
              <p:cNvSpPr/>
              <p:nvPr/>
            </p:nvSpPr>
            <p:spPr>
              <a:xfrm>
                <a:off x="4970318" y="3844635"/>
                <a:ext cx="1047749" cy="1004454"/>
              </a:xfrm>
              <a:prstGeom prst="ellipse">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pic>
          <p:nvPicPr>
            <p:cNvPr id="616" name="Google Shape;616;p25" descr="DNA with solid fill"/>
            <p:cNvPicPr preferRelativeResize="0"/>
            <p:nvPr/>
          </p:nvPicPr>
          <p:blipFill rotWithShape="1">
            <a:blip r:embed="rId4">
              <a:alphaModFix/>
            </a:blip>
            <a:srcRect/>
            <a:stretch/>
          </p:blipFill>
          <p:spPr>
            <a:xfrm>
              <a:off x="5041323" y="3906981"/>
              <a:ext cx="914400" cy="914400"/>
            </a:xfrm>
            <a:prstGeom prst="rect">
              <a:avLst/>
            </a:prstGeom>
            <a:noFill/>
            <a:ln>
              <a:noFill/>
            </a:ln>
          </p:spPr>
        </p:pic>
      </p:grpSp>
      <p:pic>
        <p:nvPicPr>
          <p:cNvPr id="617" name="Google Shape;617;p25" descr="Bar graph with downward trend with solid fill"/>
          <p:cNvPicPr preferRelativeResize="0"/>
          <p:nvPr/>
        </p:nvPicPr>
        <p:blipFill rotWithShape="1">
          <a:blip r:embed="rId5">
            <a:alphaModFix/>
          </a:blip>
          <a:srcRect/>
          <a:stretch/>
        </p:blipFill>
        <p:spPr>
          <a:xfrm>
            <a:off x="5178652" y="2313711"/>
            <a:ext cx="1883776" cy="1883776"/>
          </a:xfrm>
          <a:prstGeom prst="rect">
            <a:avLst/>
          </a:prstGeom>
          <a:noFill/>
          <a:ln>
            <a:noFill/>
          </a:ln>
        </p:spPr>
      </p:pic>
      <p:grpSp>
        <p:nvGrpSpPr>
          <p:cNvPr id="618" name="Google Shape;618;p25"/>
          <p:cNvGrpSpPr/>
          <p:nvPr/>
        </p:nvGrpSpPr>
        <p:grpSpPr>
          <a:xfrm>
            <a:off x="8364206" y="2350885"/>
            <a:ext cx="1752149" cy="1703699"/>
            <a:chOff x="9318913" y="1749810"/>
            <a:chExt cx="1943469" cy="2065310"/>
          </a:xfrm>
        </p:grpSpPr>
        <p:sp>
          <p:nvSpPr>
            <p:cNvPr id="619" name="Google Shape;619;p25"/>
            <p:cNvSpPr/>
            <p:nvPr/>
          </p:nvSpPr>
          <p:spPr>
            <a:xfrm>
              <a:off x="9318913" y="2126672"/>
              <a:ext cx="60613" cy="1549977"/>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0" name="Google Shape;620;p25"/>
            <p:cNvSpPr/>
            <p:nvPr/>
          </p:nvSpPr>
          <p:spPr>
            <a:xfrm rot="5400000">
              <a:off x="9888681" y="1549398"/>
              <a:ext cx="54119" cy="1184131"/>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1" name="Google Shape;621;p25"/>
            <p:cNvSpPr/>
            <p:nvPr/>
          </p:nvSpPr>
          <p:spPr>
            <a:xfrm rot="5400000">
              <a:off x="9748980" y="2219322"/>
              <a:ext cx="54119" cy="898381"/>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2" name="Google Shape;622;p25"/>
            <p:cNvSpPr/>
            <p:nvPr/>
          </p:nvSpPr>
          <p:spPr>
            <a:xfrm rot="5400000">
              <a:off x="10123630" y="2825748"/>
              <a:ext cx="54119" cy="1660381"/>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3" name="Google Shape;623;p25"/>
            <p:cNvSpPr/>
            <p:nvPr/>
          </p:nvSpPr>
          <p:spPr>
            <a:xfrm rot="10800000">
              <a:off x="10967549" y="3495490"/>
              <a:ext cx="63644" cy="31735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4" name="Google Shape;624;p25"/>
            <p:cNvSpPr/>
            <p:nvPr/>
          </p:nvSpPr>
          <p:spPr>
            <a:xfrm rot="-5460000" flipH="1">
              <a:off x="10591680" y="1650366"/>
              <a:ext cx="44306" cy="2475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5" name="Google Shape;625;p25"/>
            <p:cNvSpPr/>
            <p:nvPr/>
          </p:nvSpPr>
          <p:spPr>
            <a:xfrm rot="-10740000">
              <a:off x="10229088" y="2542861"/>
              <a:ext cx="50711" cy="2983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6" name="Google Shape;626;p25"/>
            <p:cNvSpPr/>
            <p:nvPr/>
          </p:nvSpPr>
          <p:spPr>
            <a:xfrm rot="-10740000">
              <a:off x="10482500" y="1785588"/>
              <a:ext cx="54119" cy="6793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7" name="Google Shape;627;p25"/>
            <p:cNvSpPr/>
            <p:nvPr/>
          </p:nvSpPr>
          <p:spPr>
            <a:xfrm rot="-5460000" flipH="1">
              <a:off x="10620252" y="2018500"/>
              <a:ext cx="44306" cy="25385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8" name="Google Shape;628;p25"/>
            <p:cNvSpPr/>
            <p:nvPr/>
          </p:nvSpPr>
          <p:spPr>
            <a:xfrm rot="-5460000" flipH="1">
              <a:off x="10595131" y="2317114"/>
              <a:ext cx="37956" cy="2602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29" name="Google Shape;629;p25"/>
            <p:cNvSpPr/>
            <p:nvPr/>
          </p:nvSpPr>
          <p:spPr>
            <a:xfrm rot="-5460000" flipH="1">
              <a:off x="11090935" y="3386079"/>
              <a:ext cx="55423" cy="272907"/>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0" name="Google Shape;630;p25"/>
            <p:cNvSpPr/>
            <p:nvPr/>
          </p:nvSpPr>
          <p:spPr>
            <a:xfrm rot="-5460000" flipH="1">
              <a:off x="10337104" y="2429494"/>
              <a:ext cx="50656" cy="25385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1" name="Google Shape;631;p25"/>
            <p:cNvSpPr/>
            <p:nvPr/>
          </p:nvSpPr>
          <p:spPr>
            <a:xfrm rot="-5460000" flipH="1">
              <a:off x="10296631" y="2752755"/>
              <a:ext cx="57006" cy="1205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2" name="Google Shape;632;p25"/>
            <p:cNvSpPr/>
            <p:nvPr/>
          </p:nvSpPr>
          <p:spPr>
            <a:xfrm rot="-5460000" flipH="1">
              <a:off x="11071479" y="3655039"/>
              <a:ext cx="55423" cy="2602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33" name="Google Shape;633;p25"/>
            <p:cNvSpPr/>
            <p:nvPr/>
          </p:nvSpPr>
          <p:spPr>
            <a:xfrm rot="-5460000" flipH="1">
              <a:off x="11106417" y="3539488"/>
              <a:ext cx="63356" cy="247506"/>
            </a:xfrm>
            <a:prstGeom prst="rect">
              <a:avLst/>
            </a:prstGeom>
            <a:solidFill>
              <a:srgbClr val="15365E"/>
            </a:solidFill>
            <a:ln w="12700" cap="flat" cmpd="sng">
              <a:solidFill>
                <a:srgbClr val="153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sp>
        <p:nvSpPr>
          <p:cNvPr id="634" name="Google Shape;634;p25"/>
          <p:cNvSpPr txBox="1"/>
          <p:nvPr/>
        </p:nvSpPr>
        <p:spPr>
          <a:xfrm>
            <a:off x="1531190" y="4551326"/>
            <a:ext cx="2998797"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Variant detection in wastewater tends to lead clinical detection</a:t>
            </a:r>
            <a:endParaRPr/>
          </a:p>
        </p:txBody>
      </p:sp>
      <p:sp>
        <p:nvSpPr>
          <p:cNvPr id="635" name="Google Shape;635;p25"/>
          <p:cNvSpPr txBox="1"/>
          <p:nvPr/>
        </p:nvSpPr>
        <p:spPr>
          <a:xfrm>
            <a:off x="4529987" y="4512109"/>
            <a:ext cx="3284747"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Correlation between wastewater and clinical identification is not clear cut </a:t>
            </a:r>
            <a:endParaRPr/>
          </a:p>
        </p:txBody>
      </p:sp>
      <p:sp>
        <p:nvSpPr>
          <p:cNvPr id="636" name="Google Shape;636;p25"/>
          <p:cNvSpPr txBox="1"/>
          <p:nvPr/>
        </p:nvSpPr>
        <p:spPr>
          <a:xfrm>
            <a:off x="7485580" y="4604442"/>
            <a:ext cx="355994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Dynamics differ by variant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26"/>
          <p:cNvSpPr txBox="1">
            <a:spLocks noGrp="1"/>
          </p:cNvSpPr>
          <p:nvPr>
            <p:ph type="title"/>
          </p:nvPr>
        </p:nvSpPr>
        <p:spPr>
          <a:xfrm>
            <a:off x="1913468" y="624054"/>
            <a:ext cx="8576733" cy="5486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Font typeface="Calibri"/>
              <a:buNone/>
            </a:pPr>
            <a:r>
              <a:rPr lang="en-US" sz="2400">
                <a:solidFill>
                  <a:srgbClr val="000000"/>
                </a:solidFill>
                <a:latin typeface="Calibri"/>
                <a:ea typeface="Calibri"/>
                <a:cs typeface="Calibri"/>
                <a:sym typeface="Calibri"/>
              </a:rPr>
              <a:t>Identification of </a:t>
            </a:r>
            <a:r>
              <a:rPr lang="en-US" sz="2400" u="sng">
                <a:solidFill>
                  <a:srgbClr val="000000"/>
                </a:solidFill>
                <a:latin typeface="Calibri"/>
                <a:ea typeface="Calibri"/>
                <a:cs typeface="Calibri"/>
                <a:sym typeface="Calibri"/>
              </a:rPr>
              <a:t>BQ</a:t>
            </a:r>
            <a:r>
              <a:rPr lang="en-US" sz="2400">
                <a:solidFill>
                  <a:srgbClr val="000000"/>
                </a:solidFill>
                <a:latin typeface="Calibri"/>
                <a:ea typeface="Calibri"/>
                <a:cs typeface="Calibri"/>
                <a:sym typeface="Calibri"/>
              </a:rPr>
              <a:t> in </a:t>
            </a:r>
            <a:r>
              <a:rPr lang="en-US" sz="2400">
                <a:solidFill>
                  <a:srgbClr val="00BFC4"/>
                </a:solidFill>
                <a:latin typeface="Calibri"/>
                <a:ea typeface="Calibri"/>
                <a:cs typeface="Calibri"/>
                <a:sym typeface="Calibri"/>
              </a:rPr>
              <a:t>wastewater </a:t>
            </a:r>
            <a:r>
              <a:rPr lang="en-US" sz="2400">
                <a:solidFill>
                  <a:srgbClr val="000000"/>
                </a:solidFill>
                <a:latin typeface="Calibri"/>
                <a:ea typeface="Calibri"/>
                <a:cs typeface="Calibri"/>
                <a:sym typeface="Calibri"/>
              </a:rPr>
              <a:t>compared to </a:t>
            </a:r>
            <a:r>
              <a:rPr lang="en-US" sz="2400">
                <a:solidFill>
                  <a:srgbClr val="F8766D"/>
                </a:solidFill>
                <a:latin typeface="Calibri"/>
                <a:ea typeface="Calibri"/>
                <a:cs typeface="Calibri"/>
                <a:sym typeface="Calibri"/>
              </a:rPr>
              <a:t>clinical</a:t>
            </a:r>
            <a:r>
              <a:rPr lang="en-US" sz="2400">
                <a:solidFill>
                  <a:srgbClr val="000000"/>
                </a:solidFill>
                <a:latin typeface="Calibri"/>
                <a:ea typeface="Calibri"/>
                <a:cs typeface="Calibri"/>
                <a:sym typeface="Calibri"/>
              </a:rPr>
              <a:t> samples </a:t>
            </a:r>
            <a:r>
              <a:rPr lang="en-US" sz="2400" b="0">
                <a:solidFill>
                  <a:srgbClr val="000000"/>
                </a:solidFill>
                <a:latin typeface="Calibri"/>
                <a:ea typeface="Calibri"/>
                <a:cs typeface="Calibri"/>
                <a:sym typeface="Calibri"/>
              </a:rPr>
              <a:t>​</a:t>
            </a:r>
            <a:endParaRPr sz="2400"/>
          </a:p>
        </p:txBody>
      </p:sp>
      <p:sp>
        <p:nvSpPr>
          <p:cNvPr id="643" name="Google Shape;643;p26"/>
          <p:cNvSpPr txBox="1"/>
          <p:nvPr/>
        </p:nvSpPr>
        <p:spPr>
          <a:xfrm>
            <a:off x="2343669" y="1148932"/>
            <a:ext cx="2880265" cy="3778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NWSS sites </a:t>
            </a:r>
            <a:endParaRPr/>
          </a:p>
        </p:txBody>
      </p:sp>
      <p:sp>
        <p:nvSpPr>
          <p:cNvPr id="644" name="Google Shape;644;p26"/>
          <p:cNvSpPr txBox="1"/>
          <p:nvPr/>
        </p:nvSpPr>
        <p:spPr>
          <a:xfrm>
            <a:off x="6663818" y="1125170"/>
            <a:ext cx="4141250" cy="3778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Biobot sites </a:t>
            </a:r>
            <a:endParaRPr/>
          </a:p>
        </p:txBody>
      </p:sp>
      <p:sp>
        <p:nvSpPr>
          <p:cNvPr id="645" name="Google Shape;645;p26"/>
          <p:cNvSpPr/>
          <p:nvPr/>
        </p:nvSpPr>
        <p:spPr>
          <a:xfrm>
            <a:off x="5029893" y="5879968"/>
            <a:ext cx="120912" cy="128470"/>
          </a:xfrm>
          <a:prstGeom prst="ellipse">
            <a:avLst/>
          </a:prstGeom>
          <a:solidFill>
            <a:srgbClr val="F8766D"/>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6" name="Google Shape;646;p26"/>
          <p:cNvSpPr/>
          <p:nvPr/>
        </p:nvSpPr>
        <p:spPr>
          <a:xfrm>
            <a:off x="5029893" y="6134123"/>
            <a:ext cx="120912" cy="128470"/>
          </a:xfrm>
          <a:prstGeom prst="ellipse">
            <a:avLst/>
          </a:prstGeom>
          <a:solidFill>
            <a:srgbClr val="00BFC4"/>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7" name="Google Shape;647;p26"/>
          <p:cNvSpPr txBox="1"/>
          <p:nvPr/>
        </p:nvSpPr>
        <p:spPr>
          <a:xfrm>
            <a:off x="5223934" y="5800421"/>
            <a:ext cx="225021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Clinical identification  </a:t>
            </a:r>
            <a:endParaRPr/>
          </a:p>
        </p:txBody>
      </p:sp>
      <p:sp>
        <p:nvSpPr>
          <p:cNvPr id="648" name="Google Shape;648;p26"/>
          <p:cNvSpPr txBox="1"/>
          <p:nvPr/>
        </p:nvSpPr>
        <p:spPr>
          <a:xfrm>
            <a:off x="5223934" y="6039786"/>
            <a:ext cx="225021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Wastewater identification  </a:t>
            </a:r>
            <a:endParaRPr/>
          </a:p>
        </p:txBody>
      </p:sp>
      <p:pic>
        <p:nvPicPr>
          <p:cNvPr id="649" name="Google Shape;649;p26"/>
          <p:cNvPicPr preferRelativeResize="0"/>
          <p:nvPr/>
        </p:nvPicPr>
        <p:blipFill rotWithShape="1">
          <a:blip r:embed="rId3">
            <a:alphaModFix/>
          </a:blip>
          <a:srcRect t="5545" r="17791"/>
          <a:stretch/>
        </p:blipFill>
        <p:spPr>
          <a:xfrm>
            <a:off x="6035939" y="1504100"/>
            <a:ext cx="4630082" cy="3951710"/>
          </a:xfrm>
          <a:prstGeom prst="rect">
            <a:avLst/>
          </a:prstGeom>
          <a:noFill/>
          <a:ln>
            <a:noFill/>
          </a:ln>
        </p:spPr>
      </p:pic>
      <p:pic>
        <p:nvPicPr>
          <p:cNvPr id="650" name="Google Shape;650;p26"/>
          <p:cNvPicPr preferRelativeResize="0"/>
          <p:nvPr/>
        </p:nvPicPr>
        <p:blipFill rotWithShape="1">
          <a:blip r:embed="rId4">
            <a:alphaModFix/>
          </a:blip>
          <a:srcRect t="4824" r="15958"/>
          <a:stretch/>
        </p:blipFill>
        <p:spPr>
          <a:xfrm>
            <a:off x="1524000" y="1566613"/>
            <a:ext cx="4798990" cy="383988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29"/>
          <p:cNvSpPr txBox="1">
            <a:spLocks noGrp="1"/>
          </p:cNvSpPr>
          <p:nvPr>
            <p:ph type="title"/>
          </p:nvPr>
        </p:nvSpPr>
        <p:spPr>
          <a:xfrm>
            <a:off x="1842770" y="624054"/>
            <a:ext cx="7843267" cy="5486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365D"/>
              </a:buClr>
              <a:buSzPts val="3200"/>
              <a:buFont typeface="Arial"/>
              <a:buNone/>
            </a:pPr>
            <a:r>
              <a:rPr lang="en-US" dirty="0"/>
              <a:t>Variant identification metrics</a:t>
            </a:r>
            <a:br>
              <a:rPr lang="en-US" dirty="0"/>
            </a:br>
            <a:endParaRPr i="1" dirty="0"/>
          </a:p>
        </p:txBody>
      </p:sp>
      <p:graphicFrame>
        <p:nvGraphicFramePr>
          <p:cNvPr id="4" name="Table 3">
            <a:extLst>
              <a:ext uri="{FF2B5EF4-FFF2-40B4-BE49-F238E27FC236}">
                <a16:creationId xmlns:a16="http://schemas.microsoft.com/office/drawing/2014/main" id="{ABD1E383-59FE-7D86-F566-AAE0A57855B4}"/>
              </a:ext>
            </a:extLst>
          </p:cNvPr>
          <p:cNvGraphicFramePr>
            <a:graphicFrameLocks noGrp="1"/>
          </p:cNvGraphicFramePr>
          <p:nvPr>
            <p:extLst>
              <p:ext uri="{D42A27DB-BD31-4B8C-83A1-F6EECF244321}">
                <p14:modId xmlns:p14="http://schemas.microsoft.com/office/powerpoint/2010/main" val="415785574"/>
              </p:ext>
            </p:extLst>
          </p:nvPr>
        </p:nvGraphicFramePr>
        <p:xfrm>
          <a:off x="1513653" y="2720975"/>
          <a:ext cx="9164693" cy="2011680"/>
        </p:xfrm>
        <a:graphic>
          <a:graphicData uri="http://schemas.openxmlformats.org/drawingml/2006/table">
            <a:tbl>
              <a:tblPr/>
              <a:tblGrid>
                <a:gridCol w="1077209">
                  <a:extLst>
                    <a:ext uri="{9D8B030D-6E8A-4147-A177-3AD203B41FA5}">
                      <a16:colId xmlns:a16="http://schemas.microsoft.com/office/drawing/2014/main" val="2267300445"/>
                    </a:ext>
                  </a:extLst>
                </a:gridCol>
                <a:gridCol w="1843038">
                  <a:extLst>
                    <a:ext uri="{9D8B030D-6E8A-4147-A177-3AD203B41FA5}">
                      <a16:colId xmlns:a16="http://schemas.microsoft.com/office/drawing/2014/main" val="1791091593"/>
                    </a:ext>
                  </a:extLst>
                </a:gridCol>
                <a:gridCol w="1893163">
                  <a:extLst>
                    <a:ext uri="{9D8B030D-6E8A-4147-A177-3AD203B41FA5}">
                      <a16:colId xmlns:a16="http://schemas.microsoft.com/office/drawing/2014/main" val="3212041480"/>
                    </a:ext>
                  </a:extLst>
                </a:gridCol>
                <a:gridCol w="2297853">
                  <a:extLst>
                    <a:ext uri="{9D8B030D-6E8A-4147-A177-3AD203B41FA5}">
                      <a16:colId xmlns:a16="http://schemas.microsoft.com/office/drawing/2014/main" val="2412183197"/>
                    </a:ext>
                  </a:extLst>
                </a:gridCol>
                <a:gridCol w="2053430">
                  <a:extLst>
                    <a:ext uri="{9D8B030D-6E8A-4147-A177-3AD203B41FA5}">
                      <a16:colId xmlns:a16="http://schemas.microsoft.com/office/drawing/2014/main" val="1546245361"/>
                    </a:ext>
                  </a:extLst>
                </a:gridCol>
              </a:tblGrid>
              <a:tr h="577850">
                <a:tc>
                  <a:txBody>
                    <a:bodyPr/>
                    <a:lstStyle/>
                    <a:p>
                      <a:pPr algn="ctr" fontAlgn="base"/>
                      <a:r>
                        <a:rPr lang="en-US" sz="1800" b="1" i="0">
                          <a:solidFill>
                            <a:srgbClr val="000000"/>
                          </a:solidFill>
                          <a:effectLst/>
                          <a:latin typeface="Calibri" panose="020F0502020204030204" pitchFamily="34" charset="0"/>
                        </a:rPr>
                        <a:t>Variant​</a:t>
                      </a:r>
                      <a:endParaRPr lang="en-US" b="1" i="0">
                        <a:solidFill>
                          <a:srgbClr val="FFFFFF"/>
                        </a:solidFill>
                        <a:effectLst/>
                      </a:endParaRPr>
                    </a:p>
                  </a:txBody>
                  <a:tcP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ase"/>
                      <a:r>
                        <a:rPr lang="en-US" sz="1800" b="1" i="0">
                          <a:solidFill>
                            <a:srgbClr val="000000"/>
                          </a:solidFill>
                          <a:effectLst/>
                          <a:latin typeface="Calibri" panose="020F0502020204030204" pitchFamily="34" charset="0"/>
                        </a:rPr>
                        <a:t>Earliest WW detection ​</a:t>
                      </a:r>
                      <a:endParaRPr lang="en-US" b="1" i="0">
                        <a:solidFill>
                          <a:srgbClr val="FFFFFF"/>
                        </a:solidFill>
                        <a:effectLst/>
                      </a:endParaRPr>
                    </a:p>
                  </a:txBody>
                  <a:tcP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ase"/>
                      <a:r>
                        <a:rPr lang="en-US" sz="1800" b="1" i="0">
                          <a:solidFill>
                            <a:srgbClr val="000000"/>
                          </a:solidFill>
                          <a:effectLst/>
                          <a:latin typeface="Calibri" panose="020F0502020204030204" pitchFamily="34" charset="0"/>
                        </a:rPr>
                        <a:t>Earliest clinical detection​</a:t>
                      </a:r>
                      <a:endParaRPr lang="en-US" b="1" i="0">
                        <a:solidFill>
                          <a:srgbClr val="FFFFFF"/>
                        </a:solidFill>
                        <a:effectLst/>
                      </a:endParaRPr>
                    </a:p>
                  </a:txBody>
                  <a:tcP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ase"/>
                      <a:r>
                        <a:rPr lang="en-US" sz="1800" b="1" i="0">
                          <a:solidFill>
                            <a:srgbClr val="000000"/>
                          </a:solidFill>
                          <a:effectLst/>
                          <a:latin typeface="Calibri" panose="020F0502020204030204" pitchFamily="34" charset="0"/>
                        </a:rPr>
                        <a:t>Median detection  difference (IQR), days​</a:t>
                      </a:r>
                      <a:endParaRPr lang="en-US" b="1" i="0">
                        <a:solidFill>
                          <a:srgbClr val="FFFFFF"/>
                        </a:solidFill>
                        <a:effectLst/>
                      </a:endParaRPr>
                    </a:p>
                  </a:txBody>
                  <a:tcP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ase"/>
                      <a:r>
                        <a:rPr lang="en-US" sz="1800" b="1" i="0">
                          <a:solidFill>
                            <a:srgbClr val="000000"/>
                          </a:solidFill>
                          <a:effectLst/>
                          <a:latin typeface="Calibri" panose="020F0502020204030204" pitchFamily="34" charset="0"/>
                        </a:rPr>
                        <a:t>Sites with WW but no clinical ID ​</a:t>
                      </a:r>
                      <a:endParaRPr lang="en-US" b="1" i="0">
                        <a:solidFill>
                          <a:srgbClr val="FFFFFF"/>
                        </a:solidFill>
                        <a:effectLst/>
                      </a:endParaRPr>
                    </a:p>
                  </a:txBody>
                  <a:tcP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040952"/>
                  </a:ext>
                </a:extLst>
              </a:tr>
              <a:tr h="241300">
                <a:tc>
                  <a:txBody>
                    <a:bodyPr/>
                    <a:lstStyle/>
                    <a:p>
                      <a:pPr algn="l" fontAlgn="base"/>
                      <a:r>
                        <a:rPr lang="en-US" sz="1800" b="0" i="0">
                          <a:solidFill>
                            <a:srgbClr val="000000"/>
                          </a:solidFill>
                          <a:effectLst/>
                          <a:latin typeface="Calibri" panose="020F0502020204030204" pitchFamily="34" charset="0"/>
                        </a:rPr>
                        <a:t>BQ​</a:t>
                      </a:r>
                      <a:endParaRPr lang="en-US" b="0" i="0">
                        <a:solidFill>
                          <a:srgbClr val="000000"/>
                        </a:solidFill>
                        <a:effectLst/>
                      </a:endParaRPr>
                    </a:p>
                  </a:txBody>
                  <a:tcP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ase"/>
                      <a:r>
                        <a:rPr lang="en-US" sz="1800" b="0" i="0">
                          <a:solidFill>
                            <a:srgbClr val="000000"/>
                          </a:solidFill>
                          <a:effectLst/>
                          <a:latin typeface="Calibri" panose="020F0502020204030204" pitchFamily="34" charset="0"/>
                        </a:rPr>
                        <a:t>08-17-2022​</a:t>
                      </a:r>
                      <a:endParaRPr lang="en-US" b="0" i="0">
                        <a:solidFill>
                          <a:srgbClr val="000000"/>
                        </a:solidFill>
                        <a:effectLst/>
                      </a:endParaRPr>
                    </a:p>
                  </a:txBody>
                  <a:tcP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ase"/>
                      <a:r>
                        <a:rPr lang="en-US" sz="1800" b="0" i="0">
                          <a:solidFill>
                            <a:srgbClr val="000000"/>
                          </a:solidFill>
                          <a:effectLst/>
                          <a:latin typeface="Calibri" panose="020F0502020204030204" pitchFamily="34" charset="0"/>
                        </a:rPr>
                        <a:t>08-24-2022​</a:t>
                      </a:r>
                      <a:endParaRPr lang="en-US" b="0" i="0">
                        <a:solidFill>
                          <a:srgbClr val="000000"/>
                        </a:solidFill>
                        <a:effectLst/>
                      </a:endParaRPr>
                    </a:p>
                  </a:txBody>
                  <a:tcP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ase"/>
                      <a:r>
                        <a:rPr lang="en-US" sz="1800" b="0" i="0">
                          <a:solidFill>
                            <a:srgbClr val="000000"/>
                          </a:solidFill>
                          <a:effectLst/>
                          <a:latin typeface="Calibri" panose="020F0502020204030204" pitchFamily="34" charset="0"/>
                        </a:rPr>
                        <a:t>-9 (-28 – 8) ​</a:t>
                      </a:r>
                      <a:endParaRPr lang="en-US" b="0" i="0">
                        <a:solidFill>
                          <a:srgbClr val="000000"/>
                        </a:solidFill>
                        <a:effectLst/>
                      </a:endParaRPr>
                    </a:p>
                  </a:txBody>
                  <a:tcP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ase"/>
                      <a:r>
                        <a:rPr lang="en-US" sz="1800" b="0" i="0" dirty="0">
                          <a:solidFill>
                            <a:srgbClr val="000000"/>
                          </a:solidFill>
                          <a:effectLst/>
                          <a:latin typeface="Calibri" panose="020F0502020204030204" pitchFamily="34" charset="0"/>
                        </a:rPr>
                        <a:t>4​</a:t>
                      </a:r>
                      <a:endParaRPr lang="en-US" b="0" i="0" dirty="0">
                        <a:solidFill>
                          <a:srgbClr val="000000"/>
                        </a:solidFill>
                        <a:effectLst/>
                      </a:endParaRPr>
                    </a:p>
                  </a:txBody>
                  <a:tcP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48901323"/>
                  </a:ext>
                </a:extLst>
              </a:tr>
              <a:tr h="260350">
                <a:tc>
                  <a:txBody>
                    <a:bodyPr/>
                    <a:lstStyle/>
                    <a:p>
                      <a:pPr algn="l" fontAlgn="base"/>
                      <a:r>
                        <a:rPr lang="en-US" sz="1800" b="0" i="0">
                          <a:solidFill>
                            <a:srgbClr val="000000"/>
                          </a:solidFill>
                          <a:effectLst/>
                          <a:latin typeface="Calibri" panose="020F0502020204030204" pitchFamily="34" charset="0"/>
                        </a:rPr>
                        <a:t>BF.7​</a:t>
                      </a:r>
                      <a:endParaRPr lang="en-US" b="0" i="0">
                        <a:solidFill>
                          <a:srgbClr val="000000"/>
                        </a:solidFill>
                        <a:effectLst/>
                      </a:endParaRPr>
                    </a:p>
                  </a:txBody>
                  <a:tcPr>
                    <a:lnL>
                      <a:noFill/>
                    </a:lnL>
                    <a:lnR>
                      <a:noFill/>
                    </a:lnR>
                    <a:lnT>
                      <a:noFill/>
                    </a:lnT>
                    <a:lnB>
                      <a:noFill/>
                    </a:lnB>
                  </a:tcPr>
                </a:tc>
                <a:tc>
                  <a:txBody>
                    <a:bodyPr/>
                    <a:lstStyle/>
                    <a:p>
                      <a:pPr algn="ctr" fontAlgn="base"/>
                      <a:r>
                        <a:rPr lang="en-US" sz="1800" b="0" i="0">
                          <a:solidFill>
                            <a:srgbClr val="000000"/>
                          </a:solidFill>
                          <a:effectLst/>
                          <a:latin typeface="Calibri" panose="020F0502020204030204" pitchFamily="34" charset="0"/>
                        </a:rPr>
                        <a:t>08-01-2022​</a:t>
                      </a:r>
                      <a:endParaRPr lang="en-US" b="0" i="0">
                        <a:solidFill>
                          <a:srgbClr val="000000"/>
                        </a:solidFill>
                        <a:effectLst/>
                      </a:endParaRPr>
                    </a:p>
                  </a:txBody>
                  <a:tcPr>
                    <a:lnL>
                      <a:noFill/>
                    </a:lnL>
                    <a:lnR>
                      <a:noFill/>
                    </a:lnR>
                    <a:lnT>
                      <a:noFill/>
                    </a:lnT>
                    <a:lnB>
                      <a:noFill/>
                    </a:lnB>
                  </a:tcPr>
                </a:tc>
                <a:tc>
                  <a:txBody>
                    <a:bodyPr/>
                    <a:lstStyle/>
                    <a:p>
                      <a:pPr algn="ctr" fontAlgn="base"/>
                      <a:r>
                        <a:rPr lang="en-US" sz="1800" b="0" i="0">
                          <a:solidFill>
                            <a:srgbClr val="000000"/>
                          </a:solidFill>
                          <a:effectLst/>
                          <a:latin typeface="Calibri" panose="020F0502020204030204" pitchFamily="34" charset="0"/>
                        </a:rPr>
                        <a:t>08-22-2022​</a:t>
                      </a:r>
                      <a:endParaRPr lang="en-US" b="0" i="0">
                        <a:solidFill>
                          <a:srgbClr val="000000"/>
                        </a:solidFill>
                        <a:effectLst/>
                      </a:endParaRPr>
                    </a:p>
                  </a:txBody>
                  <a:tcPr>
                    <a:lnL>
                      <a:noFill/>
                    </a:lnL>
                    <a:lnR>
                      <a:noFill/>
                    </a:lnR>
                    <a:lnT>
                      <a:noFill/>
                    </a:lnT>
                    <a:lnB>
                      <a:noFill/>
                    </a:lnB>
                  </a:tcPr>
                </a:tc>
                <a:tc>
                  <a:txBody>
                    <a:bodyPr/>
                    <a:lstStyle/>
                    <a:p>
                      <a:pPr algn="ctr" fontAlgn="base"/>
                      <a:r>
                        <a:rPr lang="en-US" sz="1800" b="0" i="0">
                          <a:solidFill>
                            <a:srgbClr val="000000"/>
                          </a:solidFill>
                          <a:effectLst/>
                          <a:latin typeface="Calibri" panose="020F0502020204030204" pitchFamily="34" charset="0"/>
                        </a:rPr>
                        <a:t>-46 (-76 –  -30)​</a:t>
                      </a:r>
                      <a:endParaRPr lang="en-US" b="0" i="0">
                        <a:solidFill>
                          <a:srgbClr val="000000"/>
                        </a:solidFill>
                        <a:effectLst/>
                      </a:endParaRPr>
                    </a:p>
                  </a:txBody>
                  <a:tcPr>
                    <a:lnL>
                      <a:noFill/>
                    </a:lnL>
                    <a:lnR>
                      <a:noFill/>
                    </a:lnR>
                    <a:lnT>
                      <a:noFill/>
                    </a:lnT>
                    <a:lnB>
                      <a:noFill/>
                    </a:lnB>
                  </a:tcPr>
                </a:tc>
                <a:tc>
                  <a:txBody>
                    <a:bodyPr/>
                    <a:lstStyle/>
                    <a:p>
                      <a:pPr algn="ctr" fontAlgn="base"/>
                      <a:r>
                        <a:rPr lang="en-US" sz="1800" b="0" i="0">
                          <a:solidFill>
                            <a:srgbClr val="000000"/>
                          </a:solidFill>
                          <a:effectLst/>
                          <a:latin typeface="Calibri" panose="020F0502020204030204" pitchFamily="34" charset="0"/>
                        </a:rPr>
                        <a:t>7​</a:t>
                      </a:r>
                      <a:endParaRPr lang="en-US" b="0" i="0">
                        <a:solidFill>
                          <a:srgbClr val="000000"/>
                        </a:solidFill>
                        <a:effectLst/>
                      </a:endParaRPr>
                    </a:p>
                  </a:txBody>
                  <a:tcPr>
                    <a:lnL>
                      <a:noFill/>
                    </a:lnL>
                    <a:lnR>
                      <a:noFill/>
                    </a:lnR>
                    <a:lnT>
                      <a:noFill/>
                    </a:lnT>
                    <a:lnB>
                      <a:noFill/>
                    </a:lnB>
                  </a:tcPr>
                </a:tc>
                <a:extLst>
                  <a:ext uri="{0D108BD9-81ED-4DB2-BD59-A6C34878D82A}">
                    <a16:rowId xmlns:a16="http://schemas.microsoft.com/office/drawing/2014/main" val="3689321185"/>
                  </a:ext>
                </a:extLst>
              </a:tr>
              <a:tr h="266700">
                <a:tc>
                  <a:txBody>
                    <a:bodyPr/>
                    <a:lstStyle/>
                    <a:p>
                      <a:pPr algn="l" fontAlgn="base"/>
                      <a:r>
                        <a:rPr lang="en-US" sz="1800" b="0" i="0">
                          <a:solidFill>
                            <a:srgbClr val="000000"/>
                          </a:solidFill>
                          <a:effectLst/>
                          <a:latin typeface="Calibri" panose="020F0502020204030204" pitchFamily="34" charset="0"/>
                        </a:rPr>
                        <a:t>XBB​</a:t>
                      </a:r>
                      <a:endParaRPr lang="en-US" b="0" i="0">
                        <a:solidFill>
                          <a:srgbClr val="000000"/>
                        </a:solidFill>
                        <a:effectLst/>
                      </a:endParaRPr>
                    </a:p>
                  </a:txBody>
                  <a:tcP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ase"/>
                      <a:r>
                        <a:rPr lang="en-US" sz="1800" b="0" i="0">
                          <a:solidFill>
                            <a:srgbClr val="000000"/>
                          </a:solidFill>
                          <a:effectLst/>
                          <a:latin typeface="Calibri" panose="020F0502020204030204" pitchFamily="34" charset="0"/>
                        </a:rPr>
                        <a:t>09-23-2022​</a:t>
                      </a:r>
                      <a:endParaRPr lang="en-US" b="0" i="0">
                        <a:solidFill>
                          <a:srgbClr val="000000"/>
                        </a:solidFill>
                        <a:effectLst/>
                      </a:endParaRPr>
                    </a:p>
                  </a:txBody>
                  <a:tcP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ase"/>
                      <a:r>
                        <a:rPr lang="en-US" sz="1800" b="0" i="0">
                          <a:solidFill>
                            <a:srgbClr val="000000"/>
                          </a:solidFill>
                          <a:effectLst/>
                          <a:latin typeface="Calibri" panose="020F0502020204030204" pitchFamily="34" charset="0"/>
                        </a:rPr>
                        <a:t>10-20-2022​</a:t>
                      </a:r>
                      <a:endParaRPr lang="en-US" b="0" i="0">
                        <a:solidFill>
                          <a:srgbClr val="000000"/>
                        </a:solidFill>
                        <a:effectLst/>
                      </a:endParaRPr>
                    </a:p>
                  </a:txBody>
                  <a:tcP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ase"/>
                      <a:r>
                        <a:rPr lang="en-US" sz="1800" b="0" i="0">
                          <a:solidFill>
                            <a:srgbClr val="000000"/>
                          </a:solidFill>
                          <a:effectLst/>
                          <a:latin typeface="Calibri" panose="020F0502020204030204" pitchFamily="34" charset="0"/>
                        </a:rPr>
                        <a:t>-12  (-39 – 23)​</a:t>
                      </a:r>
                      <a:endParaRPr lang="en-US" b="0" i="0">
                        <a:solidFill>
                          <a:srgbClr val="000000"/>
                        </a:solidFill>
                        <a:effectLst/>
                      </a:endParaRPr>
                    </a:p>
                  </a:txBody>
                  <a:tcP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ase"/>
                      <a:r>
                        <a:rPr lang="en-US" sz="1800" b="0" i="0" dirty="0">
                          <a:solidFill>
                            <a:srgbClr val="000000"/>
                          </a:solidFill>
                          <a:effectLst/>
                          <a:latin typeface="Calibri" panose="020F0502020204030204" pitchFamily="34" charset="0"/>
                        </a:rPr>
                        <a:t>2​</a:t>
                      </a:r>
                      <a:endParaRPr lang="en-US" b="0" i="0" dirty="0">
                        <a:solidFill>
                          <a:srgbClr val="000000"/>
                        </a:solidFill>
                        <a:effectLst/>
                      </a:endParaRPr>
                    </a:p>
                  </a:txBody>
                  <a:tcP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6361061"/>
                  </a:ext>
                </a:extLst>
              </a:tr>
            </a:tbl>
          </a:graphicData>
        </a:graphic>
      </p:graphicFrame>
      <p:sp>
        <p:nvSpPr>
          <p:cNvPr id="5" name="Rectangle 2">
            <a:extLst>
              <a:ext uri="{FF2B5EF4-FFF2-40B4-BE49-F238E27FC236}">
                <a16:creationId xmlns:a16="http://schemas.microsoft.com/office/drawing/2014/main" id="{C24560F5-E0C2-31D8-2DBE-BCEA40D487B6}"/>
              </a:ext>
            </a:extLst>
          </p:cNvPr>
          <p:cNvSpPr>
            <a:spLocks noChangeArrowheads="1"/>
          </p:cNvSpPr>
          <p:nvPr/>
        </p:nvSpPr>
        <p:spPr bwMode="auto">
          <a:xfrm>
            <a:off x="2638425" y="2720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30"/>
          <p:cNvSpPr txBox="1">
            <a:spLocks noGrp="1"/>
          </p:cNvSpPr>
          <p:nvPr>
            <p:ph type="title"/>
          </p:nvPr>
        </p:nvSpPr>
        <p:spPr>
          <a:xfrm>
            <a:off x="2174366" y="3154680"/>
            <a:ext cx="7843267" cy="54864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7365D"/>
              </a:buClr>
              <a:buSzPts val="4000"/>
              <a:buFont typeface="Arial"/>
              <a:buNone/>
            </a:pPr>
            <a:r>
              <a:rPr lang="en-US" sz="4000" dirty="0">
                <a:latin typeface="Arial"/>
                <a:ea typeface="Arial"/>
                <a:cs typeface="Arial"/>
                <a:sym typeface="Arial"/>
              </a:rPr>
              <a:t>Additional Targets</a:t>
            </a:r>
            <a:endParaRPr sz="4000" dirty="0"/>
          </a:p>
        </p:txBody>
      </p:sp>
      <p:pic>
        <p:nvPicPr>
          <p:cNvPr id="678" name="Google Shape;678;p30"/>
          <p:cNvPicPr preferRelativeResize="0"/>
          <p:nvPr/>
        </p:nvPicPr>
        <p:blipFill rotWithShape="1">
          <a:blip r:embed="rId3">
            <a:alphaModFix/>
          </a:blip>
          <a:srcRect/>
          <a:stretch/>
        </p:blipFill>
        <p:spPr>
          <a:xfrm>
            <a:off x="0" y="0"/>
            <a:ext cx="12192000" cy="167878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p32" descr="Graphical user interface&#10;&#10;Description automatically generated with low confidence"/>
          <p:cNvPicPr preferRelativeResize="0"/>
          <p:nvPr/>
        </p:nvPicPr>
        <p:blipFill rotWithShape="1">
          <a:blip r:embed="rId3">
            <a:alphaModFix/>
          </a:blip>
          <a:srcRect/>
          <a:stretch/>
        </p:blipFill>
        <p:spPr>
          <a:xfrm>
            <a:off x="1108028" y="494620"/>
            <a:ext cx="9975944" cy="6085327"/>
          </a:xfrm>
          <a:prstGeom prst="rect">
            <a:avLst/>
          </a:prstGeom>
          <a:noFill/>
          <a:ln w="9525" cap="flat" cmpd="sng">
            <a:solidFill>
              <a:schemeClr val="accent1"/>
            </a:solidFill>
            <a:prstDash val="solid"/>
            <a:round/>
            <a:headEnd type="none" w="sm" len="sm"/>
            <a:tailEnd type="none" w="sm" len="sm"/>
          </a:ln>
        </p:spPr>
      </p:pic>
      <p:sp>
        <p:nvSpPr>
          <p:cNvPr id="690" name="Google Shape;690;p32"/>
          <p:cNvSpPr/>
          <p:nvPr/>
        </p:nvSpPr>
        <p:spPr>
          <a:xfrm rot="5400000" flipH="1">
            <a:off x="9922788" y="3170712"/>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1" name="Google Shape;691;p32"/>
          <p:cNvSpPr/>
          <p:nvPr/>
        </p:nvSpPr>
        <p:spPr>
          <a:xfrm rot="5400000" flipH="1">
            <a:off x="10357150" y="1791195"/>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2" name="Google Shape;692;p32"/>
          <p:cNvSpPr/>
          <p:nvPr/>
        </p:nvSpPr>
        <p:spPr>
          <a:xfrm rot="5400000" flipH="1">
            <a:off x="11212420" y="2088078"/>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3" name="Google Shape;693;p32"/>
          <p:cNvSpPr/>
          <p:nvPr/>
        </p:nvSpPr>
        <p:spPr>
          <a:xfrm rot="5400000" flipH="1">
            <a:off x="9813931" y="1462091"/>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4" name="Google Shape;694;p32"/>
          <p:cNvSpPr/>
          <p:nvPr/>
        </p:nvSpPr>
        <p:spPr>
          <a:xfrm rot="5400000" flipH="1">
            <a:off x="9286638" y="5149932"/>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5" name="Google Shape;695;p32"/>
          <p:cNvSpPr/>
          <p:nvPr/>
        </p:nvSpPr>
        <p:spPr>
          <a:xfrm rot="5400000" flipH="1">
            <a:off x="3622108" y="1550089"/>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6" name="Google Shape;696;p32"/>
          <p:cNvSpPr/>
          <p:nvPr/>
        </p:nvSpPr>
        <p:spPr>
          <a:xfrm rot="5400000" flipH="1">
            <a:off x="4857142" y="1302728"/>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7" name="Google Shape;697;p32"/>
          <p:cNvSpPr/>
          <p:nvPr/>
        </p:nvSpPr>
        <p:spPr>
          <a:xfrm rot="5400000" flipH="1">
            <a:off x="4299002" y="2247441"/>
            <a:ext cx="159363" cy="868725"/>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8" name="Google Shape;698;p32"/>
          <p:cNvSpPr/>
          <p:nvPr/>
        </p:nvSpPr>
        <p:spPr>
          <a:xfrm rot="5400000" flipH="1">
            <a:off x="9508213" y="6461695"/>
            <a:ext cx="146952" cy="527293"/>
          </a:xfrm>
          <a:prstGeom prst="downArrow">
            <a:avLst>
              <a:gd name="adj1" fmla="val 50000"/>
              <a:gd name="adj2" fmla="val 50000"/>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9" name="Google Shape;699;p32"/>
          <p:cNvSpPr txBox="1"/>
          <p:nvPr/>
        </p:nvSpPr>
        <p:spPr>
          <a:xfrm>
            <a:off x="9845336" y="6562961"/>
            <a:ext cx="31197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solidFill>
                  <a:schemeClr val="dk1"/>
                </a:solidFill>
                <a:latin typeface="Calibri"/>
                <a:ea typeface="Calibri"/>
                <a:cs typeface="Calibri"/>
                <a:sym typeface="Calibri"/>
              </a:rPr>
              <a:t>Done/has been done in NC</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29DB3E-43E3-F7B2-A300-64B34FE6858F}"/>
              </a:ext>
            </a:extLst>
          </p:cNvPr>
          <p:cNvPicPr>
            <a:picLocks noChangeAspect="1"/>
          </p:cNvPicPr>
          <p:nvPr/>
        </p:nvPicPr>
        <p:blipFill>
          <a:blip r:embed="rId2"/>
          <a:stretch>
            <a:fillRect/>
          </a:stretch>
        </p:blipFill>
        <p:spPr>
          <a:xfrm>
            <a:off x="956782" y="249380"/>
            <a:ext cx="10278436" cy="3966360"/>
          </a:xfrm>
          <a:prstGeom prst="rect">
            <a:avLst/>
          </a:prstGeom>
        </p:spPr>
      </p:pic>
      <p:pic>
        <p:nvPicPr>
          <p:cNvPr id="11" name="Picture 10">
            <a:extLst>
              <a:ext uri="{FF2B5EF4-FFF2-40B4-BE49-F238E27FC236}">
                <a16:creationId xmlns:a16="http://schemas.microsoft.com/office/drawing/2014/main" id="{71D20540-722F-A1F8-E8F1-01E5AA1CB60D}"/>
              </a:ext>
            </a:extLst>
          </p:cNvPr>
          <p:cNvPicPr>
            <a:picLocks noChangeAspect="1"/>
          </p:cNvPicPr>
          <p:nvPr/>
        </p:nvPicPr>
        <p:blipFill>
          <a:blip r:embed="rId3"/>
          <a:stretch>
            <a:fillRect/>
          </a:stretch>
        </p:blipFill>
        <p:spPr>
          <a:xfrm>
            <a:off x="956781" y="4310742"/>
            <a:ext cx="10278436" cy="2413999"/>
          </a:xfrm>
          <a:prstGeom prst="rect">
            <a:avLst/>
          </a:prstGeom>
        </p:spPr>
      </p:pic>
      <p:sp>
        <p:nvSpPr>
          <p:cNvPr id="13" name="Google Shape;699;p32">
            <a:extLst>
              <a:ext uri="{FF2B5EF4-FFF2-40B4-BE49-F238E27FC236}">
                <a16:creationId xmlns:a16="http://schemas.microsoft.com/office/drawing/2014/main" id="{AC6A6EF6-185C-8237-108D-C8B54AF81FCA}"/>
              </a:ext>
            </a:extLst>
          </p:cNvPr>
          <p:cNvSpPr txBox="1"/>
          <p:nvPr/>
        </p:nvSpPr>
        <p:spPr>
          <a:xfrm>
            <a:off x="10450978" y="36611"/>
            <a:ext cx="31197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solidFill>
                  <a:schemeClr val="dk1"/>
                </a:solidFill>
                <a:latin typeface="Calibri"/>
                <a:ea typeface="Calibri"/>
                <a:cs typeface="Calibri"/>
                <a:sym typeface="Calibri"/>
              </a:rPr>
              <a:t>*Preliminary Results</a:t>
            </a:r>
            <a:endParaRPr dirty="0"/>
          </a:p>
        </p:txBody>
      </p:sp>
    </p:spTree>
    <p:extLst>
      <p:ext uri="{BB962C8B-B14F-4D97-AF65-F5344CB8AC3E}">
        <p14:creationId xmlns:p14="http://schemas.microsoft.com/office/powerpoint/2010/main" val="926903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61ECBC-511F-E98E-4F10-B30683ED0DBD}"/>
              </a:ext>
            </a:extLst>
          </p:cNvPr>
          <p:cNvPicPr>
            <a:picLocks noChangeAspect="1"/>
          </p:cNvPicPr>
          <p:nvPr/>
        </p:nvPicPr>
        <p:blipFill>
          <a:blip r:embed="rId2"/>
          <a:stretch>
            <a:fillRect/>
          </a:stretch>
        </p:blipFill>
        <p:spPr>
          <a:xfrm>
            <a:off x="1022441" y="4385867"/>
            <a:ext cx="10147118" cy="2354432"/>
          </a:xfrm>
          <a:prstGeom prst="rect">
            <a:avLst/>
          </a:prstGeom>
        </p:spPr>
      </p:pic>
      <p:pic>
        <p:nvPicPr>
          <p:cNvPr id="7" name="Picture 6">
            <a:extLst>
              <a:ext uri="{FF2B5EF4-FFF2-40B4-BE49-F238E27FC236}">
                <a16:creationId xmlns:a16="http://schemas.microsoft.com/office/drawing/2014/main" id="{6A384808-4F30-7D84-8616-676C12FFD50E}"/>
              </a:ext>
            </a:extLst>
          </p:cNvPr>
          <p:cNvPicPr>
            <a:picLocks noChangeAspect="1"/>
          </p:cNvPicPr>
          <p:nvPr/>
        </p:nvPicPr>
        <p:blipFill>
          <a:blip r:embed="rId3"/>
          <a:stretch>
            <a:fillRect/>
          </a:stretch>
        </p:blipFill>
        <p:spPr>
          <a:xfrm>
            <a:off x="1022440" y="344388"/>
            <a:ext cx="10147117" cy="3910853"/>
          </a:xfrm>
          <a:prstGeom prst="rect">
            <a:avLst/>
          </a:prstGeom>
        </p:spPr>
      </p:pic>
      <p:sp>
        <p:nvSpPr>
          <p:cNvPr id="8" name="Google Shape;699;p32">
            <a:extLst>
              <a:ext uri="{FF2B5EF4-FFF2-40B4-BE49-F238E27FC236}">
                <a16:creationId xmlns:a16="http://schemas.microsoft.com/office/drawing/2014/main" id="{776D1941-3006-52E8-270A-8541F497DEA6}"/>
              </a:ext>
            </a:extLst>
          </p:cNvPr>
          <p:cNvSpPr txBox="1"/>
          <p:nvPr/>
        </p:nvSpPr>
        <p:spPr>
          <a:xfrm>
            <a:off x="10450978" y="36611"/>
            <a:ext cx="31197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solidFill>
                  <a:schemeClr val="dk1"/>
                </a:solidFill>
                <a:latin typeface="Calibri"/>
                <a:ea typeface="Calibri"/>
                <a:cs typeface="Calibri"/>
                <a:sym typeface="Calibri"/>
              </a:rPr>
              <a:t>*Preliminary Results</a:t>
            </a:r>
            <a:endParaRPr dirty="0"/>
          </a:p>
        </p:txBody>
      </p:sp>
    </p:spTree>
    <p:extLst>
      <p:ext uri="{BB962C8B-B14F-4D97-AF65-F5344CB8AC3E}">
        <p14:creationId xmlns:p14="http://schemas.microsoft.com/office/powerpoint/2010/main" val="2923322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35"/>
          <p:cNvSpPr txBox="1"/>
          <p:nvPr/>
        </p:nvSpPr>
        <p:spPr>
          <a:xfrm>
            <a:off x="0" y="140988"/>
            <a:ext cx="12192000" cy="72943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Arial"/>
                <a:ea typeface="Arial"/>
                <a:cs typeface="Arial"/>
                <a:sym typeface="Arial"/>
              </a:rPr>
              <a:t>“In an </a:t>
            </a:r>
            <a:r>
              <a:rPr lang="en-US" sz="3200" b="1">
                <a:solidFill>
                  <a:schemeClr val="dk1"/>
                </a:solidFill>
                <a:latin typeface="Arial"/>
                <a:ea typeface="Arial"/>
                <a:cs typeface="Arial"/>
                <a:sym typeface="Arial"/>
              </a:rPr>
              <a:t>endemic future</a:t>
            </a:r>
            <a:r>
              <a:rPr lang="en-US" sz="3200">
                <a:solidFill>
                  <a:schemeClr val="dk1"/>
                </a:solidFill>
                <a:latin typeface="Arial"/>
                <a:ea typeface="Arial"/>
                <a:cs typeface="Arial"/>
                <a:sym typeface="Arial"/>
              </a:rPr>
              <a:t>, the utility of WBS will include:</a:t>
            </a:r>
            <a:endParaRPr/>
          </a:p>
          <a:p>
            <a:pPr marL="0" marR="0" lvl="0" indent="0" algn="l" rtl="0">
              <a:spcBef>
                <a:spcPts val="600"/>
              </a:spcBef>
              <a:spcAft>
                <a:spcPts val="0"/>
              </a:spcAft>
              <a:buNone/>
            </a:pPr>
            <a:endParaRPr sz="2800">
              <a:solidFill>
                <a:schemeClr val="dk1"/>
              </a:solidFill>
              <a:latin typeface="Arial"/>
              <a:ea typeface="Arial"/>
              <a:cs typeface="Arial"/>
              <a:sym typeface="Arial"/>
            </a:endParaRPr>
          </a:p>
          <a:p>
            <a:pPr marL="800100" marR="0" lvl="1" indent="-342900" algn="l" rtl="0">
              <a:spcBef>
                <a:spcPts val="600"/>
              </a:spcBef>
              <a:spcAft>
                <a:spcPts val="0"/>
              </a:spcAft>
              <a:buClr>
                <a:schemeClr val="dk1"/>
              </a:buClr>
              <a:buSzPts val="2000"/>
              <a:buFont typeface="Times New Roman"/>
              <a:buAutoNum type="arabicPeriod"/>
            </a:pPr>
            <a:r>
              <a:rPr lang="en-US" sz="2000" b="1" i="0" u="none" strike="noStrike" cap="none">
                <a:solidFill>
                  <a:schemeClr val="dk1"/>
                </a:solidFill>
                <a:latin typeface="Arial"/>
                <a:ea typeface="Arial"/>
                <a:cs typeface="Arial"/>
                <a:sym typeface="Arial"/>
              </a:rPr>
              <a:t>Monitoring the trend </a:t>
            </a:r>
            <a:r>
              <a:rPr lang="en-US" sz="2000" b="0" i="0" u="none" strike="noStrike" cap="none">
                <a:solidFill>
                  <a:schemeClr val="dk1"/>
                </a:solidFill>
                <a:latin typeface="Arial"/>
                <a:ea typeface="Arial"/>
                <a:cs typeface="Arial"/>
                <a:sym typeface="Arial"/>
              </a:rPr>
              <a:t>of viral loads of targets in wastewater for quantitative estimate of changes in disease incidence</a:t>
            </a:r>
            <a:endParaRPr/>
          </a:p>
          <a:p>
            <a:pPr marL="800100" marR="0" lvl="1" indent="-342900" algn="l" rtl="0">
              <a:spcBef>
                <a:spcPts val="600"/>
              </a:spcBef>
              <a:spcAft>
                <a:spcPts val="0"/>
              </a:spcAft>
              <a:buClr>
                <a:schemeClr val="dk1"/>
              </a:buClr>
              <a:buSzPts val="2000"/>
              <a:buFont typeface="Times New Roman"/>
              <a:buAutoNum type="arabicPeriod"/>
            </a:pPr>
            <a:r>
              <a:rPr lang="en-US" sz="2000" b="0" i="0" u="none" strike="noStrike" cap="none">
                <a:solidFill>
                  <a:schemeClr val="dk1"/>
                </a:solidFill>
                <a:latin typeface="Arial"/>
                <a:ea typeface="Arial"/>
                <a:cs typeface="Arial"/>
                <a:sym typeface="Arial"/>
              </a:rPr>
              <a:t>Sampling upstream for </a:t>
            </a:r>
            <a:r>
              <a:rPr lang="en-US" sz="2000" b="1" i="0" u="none" strike="noStrike" cap="none">
                <a:solidFill>
                  <a:schemeClr val="dk1"/>
                </a:solidFill>
                <a:latin typeface="Arial"/>
                <a:ea typeface="Arial"/>
                <a:cs typeface="Arial"/>
                <a:sym typeface="Arial"/>
              </a:rPr>
              <a:t>pinpointing infections</a:t>
            </a:r>
            <a:r>
              <a:rPr lang="en-US" sz="2000" b="0" i="0" u="none" strike="noStrike" cap="none">
                <a:solidFill>
                  <a:schemeClr val="dk1"/>
                </a:solidFill>
                <a:latin typeface="Arial"/>
                <a:ea typeface="Arial"/>
                <a:cs typeface="Arial"/>
                <a:sym typeface="Arial"/>
              </a:rPr>
              <a:t> in neighborhoods and at the building level</a:t>
            </a:r>
            <a:endParaRPr/>
          </a:p>
          <a:p>
            <a:pPr marL="800100" marR="0" lvl="1" indent="-342900" algn="l" rtl="0">
              <a:spcBef>
                <a:spcPts val="600"/>
              </a:spcBef>
              <a:spcAft>
                <a:spcPts val="0"/>
              </a:spcAft>
              <a:buClr>
                <a:schemeClr val="dk1"/>
              </a:buClr>
              <a:buSzPts val="2000"/>
              <a:buFont typeface="Times New Roman"/>
              <a:buAutoNum type="arabicPeriod"/>
            </a:pPr>
            <a:r>
              <a:rPr lang="en-US" sz="2000" b="1" i="0" u="none" strike="noStrike" cap="none">
                <a:solidFill>
                  <a:schemeClr val="dk1"/>
                </a:solidFill>
                <a:latin typeface="Arial"/>
                <a:ea typeface="Arial"/>
                <a:cs typeface="Arial"/>
                <a:sym typeface="Arial"/>
              </a:rPr>
              <a:t>Integrating wastewater and clinical surveillance</a:t>
            </a:r>
            <a:r>
              <a:rPr lang="en-US" sz="2000" b="0" i="0" u="none" strike="noStrike" cap="none">
                <a:solidFill>
                  <a:schemeClr val="dk1"/>
                </a:solidFill>
                <a:latin typeface="Arial"/>
                <a:ea typeface="Arial"/>
                <a:cs typeface="Arial"/>
                <a:sym typeface="Arial"/>
              </a:rPr>
              <a:t> for cost-efficient population surveillance</a:t>
            </a:r>
            <a:endParaRPr/>
          </a:p>
          <a:p>
            <a:pPr marL="800100" marR="0" lvl="1" indent="-342900" algn="l" rtl="0">
              <a:spcBef>
                <a:spcPts val="600"/>
              </a:spcBef>
              <a:spcAft>
                <a:spcPts val="0"/>
              </a:spcAft>
              <a:buClr>
                <a:schemeClr val="dk1"/>
              </a:buClr>
              <a:buSzPts val="2000"/>
              <a:buFont typeface="Times New Roman"/>
              <a:buAutoNum type="arabicPeriod"/>
            </a:pPr>
            <a:r>
              <a:rPr lang="en-US" sz="2000" b="1" i="0" u="none" strike="noStrike" cap="none">
                <a:solidFill>
                  <a:schemeClr val="dk1"/>
                </a:solidFill>
                <a:latin typeface="Arial"/>
                <a:ea typeface="Arial"/>
                <a:cs typeface="Arial"/>
                <a:sym typeface="Arial"/>
              </a:rPr>
              <a:t>Genome sequencing </a:t>
            </a:r>
            <a:r>
              <a:rPr lang="en-US" sz="2000" b="0" i="0" u="none" strike="noStrike" cap="none">
                <a:solidFill>
                  <a:schemeClr val="dk1"/>
                </a:solidFill>
                <a:latin typeface="Arial"/>
                <a:ea typeface="Arial"/>
                <a:cs typeface="Arial"/>
                <a:sym typeface="Arial"/>
              </a:rPr>
              <a:t>wastewater samples to </a:t>
            </a:r>
            <a:r>
              <a:rPr lang="en-US" sz="2000" b="1" i="0" u="none" strike="noStrike" cap="none">
                <a:solidFill>
                  <a:schemeClr val="dk1"/>
                </a:solidFill>
                <a:latin typeface="Arial"/>
                <a:ea typeface="Arial"/>
                <a:cs typeface="Arial"/>
                <a:sym typeface="Arial"/>
              </a:rPr>
              <a:t>track circulating and emerging variants </a:t>
            </a:r>
            <a:r>
              <a:rPr lang="en-US" sz="2000" b="0" i="0" u="none" strike="noStrike" cap="none">
                <a:solidFill>
                  <a:schemeClr val="dk1"/>
                </a:solidFill>
                <a:latin typeface="Arial"/>
                <a:ea typeface="Arial"/>
                <a:cs typeface="Arial"/>
                <a:sym typeface="Arial"/>
              </a:rPr>
              <a:t>in the population” </a:t>
            </a:r>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r>
              <a:rPr lang="en-US" sz="1800" b="0" i="0" u="none" strike="noStrike" cap="none">
                <a:solidFill>
                  <a:schemeClr val="dk1"/>
                </a:solidFill>
                <a:latin typeface="Arial"/>
                <a:ea typeface="Arial"/>
                <a:cs typeface="Arial"/>
                <a:sym typeface="Arial"/>
              </a:rPr>
              <a:t>Source: </a:t>
            </a:r>
            <a:r>
              <a:rPr lang="en-US" sz="18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https://www.sciencedirect.com/science/article/pii/S0043135422004882</a:t>
            </a:r>
            <a:endParaRPr sz="1800" b="0" i="0" u="none" strike="noStrike" cap="none">
              <a:solidFill>
                <a:schemeClr val="dk1"/>
              </a:solidFill>
              <a:latin typeface="Arial"/>
              <a:ea typeface="Arial"/>
              <a:cs typeface="Arial"/>
              <a:sym typeface="Arial"/>
            </a:endParaRPr>
          </a:p>
          <a:p>
            <a:pPr marL="457200" marR="0" lvl="1" indent="0" algn="l" rtl="0">
              <a:spcBef>
                <a:spcPts val="600"/>
              </a:spcBef>
              <a:spcAft>
                <a:spcPts val="0"/>
              </a:spcAft>
              <a:buNone/>
            </a:pPr>
            <a:endParaRPr sz="2800" b="0" i="0" u="none" strike="noStrike" cap="none">
              <a:solidFill>
                <a:schemeClr val="dk1"/>
              </a:solidFill>
              <a:latin typeface="Arial"/>
              <a:ea typeface="Arial"/>
              <a:cs typeface="Arial"/>
              <a:sym typeface="Arial"/>
            </a:endParaRPr>
          </a:p>
        </p:txBody>
      </p:sp>
      <p:pic>
        <p:nvPicPr>
          <p:cNvPr id="719" name="Google Shape;719;p35"/>
          <p:cNvPicPr preferRelativeResize="0"/>
          <p:nvPr/>
        </p:nvPicPr>
        <p:blipFill rotWithShape="1">
          <a:blip r:embed="rId4">
            <a:alphaModFix/>
          </a:blip>
          <a:srcRect/>
          <a:stretch/>
        </p:blipFill>
        <p:spPr>
          <a:xfrm>
            <a:off x="1322119" y="3551797"/>
            <a:ext cx="9547762" cy="261444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178587" y="1132769"/>
            <a:ext cx="7888288" cy="2748419"/>
          </a:xfrm>
        </p:spPr>
        <p:txBody>
          <a:bodyPr/>
          <a:lstStyle/>
          <a:p>
            <a:pPr marL="0" indent="0" algn="ctr">
              <a:spcBef>
                <a:spcPts val="0"/>
              </a:spcBef>
              <a:buClrTx/>
              <a:defRPr/>
            </a:pPr>
            <a:r>
              <a:rPr lang="en-US" sz="3000" b="0" i="1" kern="1200" dirty="0">
                <a:solidFill>
                  <a:prstClr val="black"/>
                </a:solidFill>
                <a:latin typeface="Calbri (body)"/>
                <a:ea typeface="+mn-ea"/>
                <a:cs typeface="+mn-cs"/>
              </a:rPr>
              <a:t>The mission of the </a:t>
            </a:r>
          </a:p>
          <a:p>
            <a:pPr marL="0" indent="0" algn="ctr">
              <a:spcBef>
                <a:spcPts val="0"/>
              </a:spcBef>
              <a:buClrTx/>
              <a:defRPr/>
            </a:pPr>
            <a:r>
              <a:rPr lang="en-US" sz="3000" b="0" i="1" kern="1200" dirty="0">
                <a:solidFill>
                  <a:prstClr val="black"/>
                </a:solidFill>
                <a:latin typeface="Calbri (body)"/>
                <a:ea typeface="+mn-ea"/>
                <a:cs typeface="+mn-cs"/>
              </a:rPr>
              <a:t>Chemical Preparedness and Response Surveillance program is to promote </a:t>
            </a:r>
            <a:r>
              <a:rPr lang="en-US" sz="3000" i="1" kern="1200" dirty="0">
                <a:solidFill>
                  <a:schemeClr val="accent4">
                    <a:lumMod val="75000"/>
                  </a:schemeClr>
                </a:solidFill>
                <a:latin typeface="Calbri (body)"/>
                <a:ea typeface="+mn-ea"/>
                <a:cs typeface="+mn-cs"/>
              </a:rPr>
              <a:t>safer, healthier communities </a:t>
            </a:r>
            <a:r>
              <a:rPr lang="en-US" sz="3000" b="0" i="1" kern="1200" dirty="0">
                <a:solidFill>
                  <a:prstClr val="black"/>
                </a:solidFill>
                <a:latin typeface="Calbri (body)"/>
                <a:ea typeface="+mn-ea"/>
                <a:cs typeface="+mn-cs"/>
              </a:rPr>
              <a:t>in North Carolina by reducing morbidity and mortality associated with exposures to toxic incidents.</a:t>
            </a:r>
          </a:p>
        </p:txBody>
      </p:sp>
      <p:sp>
        <p:nvSpPr>
          <p:cNvPr id="4" name="Rectangle 3">
            <a:extLst>
              <a:ext uri="{FF2B5EF4-FFF2-40B4-BE49-F238E27FC236}">
                <a16:creationId xmlns:a16="http://schemas.microsoft.com/office/drawing/2014/main" id="{08173414-7106-8968-5E6A-CEB47C62CAF7}"/>
              </a:ext>
            </a:extLst>
          </p:cNvPr>
          <p:cNvSpPr/>
          <p:nvPr/>
        </p:nvSpPr>
        <p:spPr>
          <a:xfrm>
            <a:off x="2046288" y="684441"/>
            <a:ext cx="8152889" cy="3645074"/>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699;p32">
            <a:extLst>
              <a:ext uri="{FF2B5EF4-FFF2-40B4-BE49-F238E27FC236}">
                <a16:creationId xmlns:a16="http://schemas.microsoft.com/office/drawing/2014/main" id="{07A92CF8-D8E8-E28F-ABF9-53BF62F2119F}"/>
              </a:ext>
            </a:extLst>
          </p:cNvPr>
          <p:cNvSpPr txBox="1"/>
          <p:nvPr/>
        </p:nvSpPr>
        <p:spPr>
          <a:xfrm>
            <a:off x="3654192" y="6238768"/>
            <a:ext cx="4883615"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chemeClr val="dk1"/>
                </a:solidFill>
                <a:latin typeface="Calibri"/>
                <a:ea typeface="Calibri"/>
                <a:cs typeface="Calibri"/>
                <a:sym typeface="Calibri"/>
              </a:rPr>
              <a:t>https://epi.dph.ncdhhs.gov/oee/programs/chprs.html </a:t>
            </a:r>
            <a:endParaRPr sz="1600" dirty="0"/>
          </a:p>
        </p:txBody>
      </p:sp>
      <p:pic>
        <p:nvPicPr>
          <p:cNvPr id="3" name="Picture 2">
            <a:extLst>
              <a:ext uri="{FF2B5EF4-FFF2-40B4-BE49-F238E27FC236}">
                <a16:creationId xmlns:a16="http://schemas.microsoft.com/office/drawing/2014/main" id="{33D8E419-41E8-3724-1EAE-BA97747D96AC}"/>
              </a:ext>
            </a:extLst>
          </p:cNvPr>
          <p:cNvPicPr>
            <a:picLocks noChangeAspect="1"/>
          </p:cNvPicPr>
          <p:nvPr/>
        </p:nvPicPr>
        <p:blipFill rotWithShape="1">
          <a:blip r:embed="rId2"/>
          <a:srcRect b="73085"/>
          <a:stretch/>
        </p:blipFill>
        <p:spPr>
          <a:xfrm>
            <a:off x="3006560" y="4503152"/>
            <a:ext cx="6232341" cy="1666424"/>
          </a:xfrm>
          <a:prstGeom prst="rect">
            <a:avLst/>
          </a:prstGeom>
          <a:ln>
            <a:solidFill>
              <a:schemeClr val="tx1"/>
            </a:solidFill>
          </a:ln>
        </p:spPr>
      </p:pic>
    </p:spTree>
    <p:extLst>
      <p:ext uri="{BB962C8B-B14F-4D97-AF65-F5344CB8AC3E}">
        <p14:creationId xmlns:p14="http://schemas.microsoft.com/office/powerpoint/2010/main" val="19220118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NC Brand PPT 04.23.15">
      <a:dk1>
        <a:srgbClr val="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1294</Words>
  <Application>Microsoft Office PowerPoint</Application>
  <PresentationFormat>Widescreen</PresentationFormat>
  <Paragraphs>149</Paragraphs>
  <Slides>26</Slides>
  <Notes>23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26</vt:i4>
      </vt:variant>
    </vt:vector>
  </HeadingPairs>
  <TitlesOfParts>
    <vt:vector size="42" baseType="lpstr">
      <vt:lpstr>Libre Franklin Medium</vt:lpstr>
      <vt:lpstr>Times New Roman</vt:lpstr>
      <vt:lpstr>Gotham Bold</vt:lpstr>
      <vt:lpstr>Arial</vt:lpstr>
      <vt:lpstr>Franklin Gothic Medium</vt:lpstr>
      <vt:lpstr>Calibri</vt:lpstr>
      <vt:lpstr>Noto Sans Symbols</vt:lpstr>
      <vt:lpstr>Calbri (body)</vt:lpstr>
      <vt:lpstr>Helvetica Neue</vt:lpstr>
      <vt:lpstr>Quattrocento Sans</vt:lpstr>
      <vt:lpstr>Libre Franklin</vt:lpstr>
      <vt:lpstr>Montserrat</vt:lpstr>
      <vt:lpstr>Office Theme</vt:lpstr>
      <vt:lpstr>3_Office Theme</vt:lpstr>
      <vt:lpstr>6_Office Theme</vt:lpstr>
      <vt:lpstr>1_Office Theme</vt:lpstr>
      <vt:lpstr>PowerPoint Presentation</vt:lpstr>
      <vt:lpstr>Wastewater Monitoring Makes The News</vt:lpstr>
      <vt:lpstr>PowerPoint Presentation</vt:lpstr>
      <vt:lpstr>PowerPoint Presentation</vt:lpstr>
      <vt:lpstr>Highlights of WBE in the literature</vt:lpstr>
      <vt:lpstr>Highlights of WBE in the literature</vt:lpstr>
      <vt:lpstr> North Carolina Wastewater Monitoring Network   Part of the CDC National Wastewater Surveillance System  </vt:lpstr>
      <vt:lpstr>CDC’s National Wastewater Surveillance System Expanding Coverage</vt:lpstr>
      <vt:lpstr>PowerPoint Presentation</vt:lpstr>
      <vt:lpstr>NC Wastewater Monitoring Network Process</vt:lpstr>
      <vt:lpstr>PowerPoint Presentation</vt:lpstr>
      <vt:lpstr>PowerPoint Presentation</vt:lpstr>
      <vt:lpstr>PowerPoint Presentation</vt:lpstr>
      <vt:lpstr>PowerPoint Presentation</vt:lpstr>
      <vt:lpstr>PowerPoint Presentation</vt:lpstr>
      <vt:lpstr> NEW Wastewater Sequencing!  </vt:lpstr>
      <vt:lpstr>PowerPoint Presentation</vt:lpstr>
      <vt:lpstr>Conclusions </vt:lpstr>
      <vt:lpstr>Identification of BQ in wastewater compared to clinical samples ​</vt:lpstr>
      <vt:lpstr>Variant identification metrics </vt:lpstr>
      <vt:lpstr>Additional Targets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Guidry, Virginia T</dc:creator>
  <cp:lastModifiedBy>Christensen, Ariel R</cp:lastModifiedBy>
  <cp:revision>14</cp:revision>
  <dcterms:created xsi:type="dcterms:W3CDTF">2022-08-23T12:23:22Z</dcterms:created>
  <dcterms:modified xsi:type="dcterms:W3CDTF">2023-05-18T21:03:01Z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0x01010008BA4D3D82D0674F9F7603C3C41EAC94</vt:lpwstr>
  </property>
</Properties>
</file>