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63"/>
  </p:notesMasterIdLst>
  <p:sldIdLst>
    <p:sldId id="256" r:id="rId5"/>
    <p:sldId id="257" r:id="rId6"/>
    <p:sldId id="289" r:id="rId7"/>
    <p:sldId id="314" r:id="rId8"/>
    <p:sldId id="2120" r:id="rId9"/>
    <p:sldId id="1853" r:id="rId10"/>
    <p:sldId id="2119" r:id="rId11"/>
    <p:sldId id="2126" r:id="rId12"/>
    <p:sldId id="2116" r:id="rId13"/>
    <p:sldId id="2124" r:id="rId14"/>
    <p:sldId id="2102" r:id="rId15"/>
    <p:sldId id="386" r:id="rId16"/>
    <p:sldId id="2127" r:id="rId17"/>
    <p:sldId id="2091" r:id="rId18"/>
    <p:sldId id="1855" r:id="rId19"/>
    <p:sldId id="2097" r:id="rId20"/>
    <p:sldId id="1909" r:id="rId21"/>
    <p:sldId id="2104" r:id="rId22"/>
    <p:sldId id="2123" r:id="rId23"/>
    <p:sldId id="2121" r:id="rId24"/>
    <p:sldId id="2132" r:id="rId25"/>
    <p:sldId id="2130" r:id="rId26"/>
    <p:sldId id="2131" r:id="rId27"/>
    <p:sldId id="2101" r:id="rId28"/>
    <p:sldId id="2065" r:id="rId29"/>
    <p:sldId id="2064" r:id="rId30"/>
    <p:sldId id="2078" r:id="rId31"/>
    <p:sldId id="2129" r:id="rId32"/>
    <p:sldId id="2103" r:id="rId33"/>
    <p:sldId id="337" r:id="rId34"/>
    <p:sldId id="389" r:id="rId35"/>
    <p:sldId id="2076" r:id="rId36"/>
    <p:sldId id="2117" r:id="rId37"/>
    <p:sldId id="2110" r:id="rId38"/>
    <p:sldId id="2107" r:id="rId39"/>
    <p:sldId id="2108" r:id="rId40"/>
    <p:sldId id="2070" r:id="rId41"/>
    <p:sldId id="2028" r:id="rId42"/>
    <p:sldId id="2098" r:id="rId43"/>
    <p:sldId id="2068" r:id="rId44"/>
    <p:sldId id="2112" r:id="rId45"/>
    <p:sldId id="2105" r:id="rId46"/>
    <p:sldId id="2069" r:id="rId47"/>
    <p:sldId id="2067" r:id="rId48"/>
    <p:sldId id="2113" r:id="rId49"/>
    <p:sldId id="635" r:id="rId50"/>
    <p:sldId id="2100" r:id="rId51"/>
    <p:sldId id="2099" r:id="rId52"/>
    <p:sldId id="2114" r:id="rId53"/>
    <p:sldId id="2125" r:id="rId54"/>
    <p:sldId id="2072" r:id="rId55"/>
    <p:sldId id="2073" r:id="rId56"/>
    <p:sldId id="2128" r:id="rId57"/>
    <p:sldId id="2095" r:id="rId58"/>
    <p:sldId id="2087" r:id="rId59"/>
    <p:sldId id="2077" r:id="rId60"/>
    <p:sldId id="2079" r:id="rId61"/>
    <p:sldId id="321" r:id="rId6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5" autoAdjust="0"/>
    <p:restoredTop sz="94660"/>
  </p:normalViewPr>
  <p:slideViewPr>
    <p:cSldViewPr snapToGrid="0">
      <p:cViewPr varScale="1">
        <p:scale>
          <a:sx n="63" d="100"/>
          <a:sy n="63" d="100"/>
        </p:scale>
        <p:origin x="732" y="6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rts/_rels/chart1.xml.rels><?xml version="1.0" encoding="UTF-8" standalone="yes"?>
<Relationships xmlns="http://schemas.openxmlformats.org/package/2006/relationships"><Relationship Id="rId3" Type="http://schemas.openxmlformats.org/officeDocument/2006/relationships/oleObject" Target="file:///\\it172oafs-oa06\HOME_K\kenne317\Coverage%20Measurement\2020%20coverage%20measurement\Presentations\Press%20Release%201%20-%20National%20Person\Tables%20and%20Data\Slide%20Graphics%20-%20Brandon%20Pipher.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004745322350229E-2"/>
          <c:y val="0.15143847095126622"/>
          <c:w val="0.89087380931316174"/>
          <c:h val="0.76076084239470065"/>
        </c:manualLayout>
      </c:layout>
      <c:barChart>
        <c:barDir val="col"/>
        <c:grouping val="stacked"/>
        <c:varyColors val="0"/>
        <c:ser>
          <c:idx val="0"/>
          <c:order val="0"/>
          <c:tx>
            <c:strRef>
              <c:f>'Slide 11'!$B$1</c:f>
              <c:strCache>
                <c:ptCount val="1"/>
                <c:pt idx="0">
                  <c:v>Net Coverage Estimate Percent</c:v>
                </c:pt>
              </c:strCache>
            </c:strRef>
          </c:tx>
          <c:spPr>
            <a:solidFill>
              <a:schemeClr val="bg1">
                <a:lumMod val="75000"/>
                <a:alpha val="75000"/>
              </a:schemeClr>
            </a:solidFill>
            <a:ln w="12700">
              <a:solidFill>
                <a:schemeClr val="accent1"/>
              </a:solidFill>
            </a:ln>
            <a:effectLst/>
          </c:spPr>
          <c:invertIfNegative val="0"/>
          <c:dPt>
            <c:idx val="3"/>
            <c:invertIfNegative val="0"/>
            <c:bubble3D val="0"/>
            <c:spPr>
              <a:solidFill>
                <a:srgbClr val="FFFF00">
                  <a:alpha val="75000"/>
                </a:srgbClr>
              </a:solidFill>
              <a:ln w="12700">
                <a:solidFill>
                  <a:schemeClr val="accent1"/>
                </a:solidFill>
              </a:ln>
              <a:effectLst/>
            </c:spPr>
            <c:extLst>
              <c:ext xmlns:c16="http://schemas.microsoft.com/office/drawing/2014/chart" uri="{C3380CC4-5D6E-409C-BE32-E72D297353CC}">
                <c16:uniqueId val="{00000003-FBA3-4E94-8CC8-F256850CFF49}"/>
              </c:ext>
            </c:extLst>
          </c:dPt>
          <c:dLbls>
            <c:dLbl>
              <c:idx val="0"/>
              <c:layout>
                <c:manualLayout>
                  <c:x val="3.9760452714823105E-2"/>
                  <c:y val="-0.19972777896006241"/>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BA3-4E94-8CC8-F256850CFF49}"/>
                </c:ext>
              </c:extLst>
            </c:dLbl>
            <c:dLbl>
              <c:idx val="1"/>
              <c:layout>
                <c:manualLayout>
                  <c:x val="0"/>
                  <c:y val="-0.1514997083697871"/>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BA3-4E94-8CC8-F256850CFF49}"/>
                </c:ext>
              </c:extLst>
            </c:dLbl>
            <c:dLbl>
              <c:idx val="2"/>
              <c:layout>
                <c:manualLayout>
                  <c:x val="0"/>
                  <c:y val="-7.993985126859141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BA3-4E94-8CC8-F256850CFF49}"/>
                </c:ext>
              </c:extLst>
            </c:dLbl>
            <c:dLbl>
              <c:idx val="3"/>
              <c:layout>
                <c:manualLayout>
                  <c:x val="-2.7777777777779813E-3"/>
                  <c:y val="-0.1353517789442985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BA3-4E94-8CC8-F256850CFF49}"/>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'Slide 11'!$C$2:$C$5</c:f>
                <c:numCache>
                  <c:formatCode>General</c:formatCode>
                  <c:ptCount val="4"/>
                  <c:pt idx="0">
                    <c:v>3.29E-3</c:v>
                  </c:pt>
                  <c:pt idx="1">
                    <c:v>3.29E-3</c:v>
                  </c:pt>
                  <c:pt idx="2">
                    <c:v>2.3029999999999999E-3</c:v>
                  </c:pt>
                  <c:pt idx="3">
                    <c:v>4.1124999999999998E-3</c:v>
                  </c:pt>
                </c:numCache>
              </c:numRef>
            </c:plus>
            <c:minus>
              <c:numRef>
                <c:f>'Slide 11'!$C$2:$C$5</c:f>
                <c:numCache>
                  <c:formatCode>General</c:formatCode>
                  <c:ptCount val="4"/>
                  <c:pt idx="0">
                    <c:v>3.29E-3</c:v>
                  </c:pt>
                  <c:pt idx="1">
                    <c:v>3.29E-3</c:v>
                  </c:pt>
                  <c:pt idx="2">
                    <c:v>2.3029999999999999E-3</c:v>
                  </c:pt>
                  <c:pt idx="3">
                    <c:v>4.1124999999999998E-3</c:v>
                  </c:pt>
                </c:numCache>
              </c:numRef>
            </c:minus>
            <c:spPr>
              <a:noFill/>
              <a:ln w="9525" cap="flat" cmpd="sng" algn="ctr">
                <a:solidFill>
                  <a:schemeClr val="tx1">
                    <a:lumMod val="65000"/>
                    <a:lumOff val="35000"/>
                  </a:schemeClr>
                </a:solidFill>
                <a:round/>
              </a:ln>
              <a:effectLst/>
            </c:spPr>
          </c:errBars>
          <c:cat>
            <c:numRef>
              <c:f>'Slide 11'!$A$2:$A$5</c:f>
              <c:numCache>
                <c:formatCode>General</c:formatCode>
                <c:ptCount val="4"/>
                <c:pt idx="0">
                  <c:v>1990</c:v>
                </c:pt>
                <c:pt idx="1">
                  <c:v>2000</c:v>
                </c:pt>
                <c:pt idx="2">
                  <c:v>2010</c:v>
                </c:pt>
                <c:pt idx="3">
                  <c:v>2020</c:v>
                </c:pt>
              </c:numCache>
            </c:numRef>
          </c:cat>
          <c:val>
            <c:numRef>
              <c:f>'Slide 11'!$B$2:$B$5</c:f>
              <c:numCache>
                <c:formatCode>0.00%</c:formatCode>
                <c:ptCount val="4"/>
                <c:pt idx="0">
                  <c:v>-1.61E-2</c:v>
                </c:pt>
                <c:pt idx="1">
                  <c:v>4.8999999999999998E-3</c:v>
                </c:pt>
                <c:pt idx="2">
                  <c:v>1E-4</c:v>
                </c:pt>
                <c:pt idx="3">
                  <c:v>-2.3999999999999998E-3</c:v>
                </c:pt>
              </c:numCache>
            </c:numRef>
          </c:val>
          <c:extLst>
            <c:ext xmlns:c16="http://schemas.microsoft.com/office/drawing/2014/chart" uri="{C3380CC4-5D6E-409C-BE32-E72D297353CC}">
              <c16:uniqueId val="{00000004-FBA3-4E94-8CC8-F256850CFF49}"/>
            </c:ext>
          </c:extLst>
        </c:ser>
        <c:dLbls>
          <c:dLblPos val="ctr"/>
          <c:showLegendKey val="0"/>
          <c:showVal val="1"/>
          <c:showCatName val="0"/>
          <c:showSerName val="0"/>
          <c:showPercent val="0"/>
          <c:showBubbleSize val="0"/>
        </c:dLbls>
        <c:gapWidth val="150"/>
        <c:overlap val="100"/>
        <c:axId val="1351804255"/>
        <c:axId val="1351828799"/>
      </c:barChart>
      <c:catAx>
        <c:axId val="1351804255"/>
        <c:scaling>
          <c:orientation val="minMax"/>
        </c:scaling>
        <c:delete val="0"/>
        <c:axPos val="b"/>
        <c:numFmt formatCode="General" sourceLinked="1"/>
        <c:majorTickMark val="cross"/>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51828799"/>
        <c:crosses val="autoZero"/>
        <c:auto val="1"/>
        <c:lblAlgn val="ctr"/>
        <c:lblOffset val="100"/>
        <c:noMultiLvlLbl val="0"/>
      </c:catAx>
      <c:valAx>
        <c:axId val="1351828799"/>
        <c:scaling>
          <c:orientation val="minMax"/>
          <c:max val="2.0000000000000004E-2"/>
          <c:min val="-2.0000000000000004E-2"/>
        </c:scaling>
        <c:delete val="0"/>
        <c:axPos val="l"/>
        <c:majorGridlines>
          <c:spPr>
            <a:ln w="9525" cap="flat" cmpd="sng" algn="ctr">
              <a:noFill/>
              <a:round/>
            </a:ln>
            <a:effectLst/>
          </c:spPr>
        </c:majorGridlines>
        <c:minorGridlines>
          <c:spPr>
            <a:ln w="9525" cap="flat" cmpd="sng" algn="ctr">
              <a:noFill/>
              <a:round/>
            </a:ln>
            <a:effectLst/>
          </c:spPr>
        </c:minorGridlines>
        <c:numFmt formatCode="0.0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51804255"/>
        <c:crosses val="autoZero"/>
        <c:crossBetween val="between"/>
        <c:minorUnit val="2.5000000000000005E-3"/>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A235F9E-7F22-46ED-A69C-0DF20990157C}" type="datetimeFigureOut">
              <a:rPr lang="en-US" smtClean="0"/>
              <a:t>5/17/2023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6A33367-C7DD-4070-8A8A-4A94FB71ED67}" type="slidenum">
              <a:rPr lang="en-US" smtClean="0"/>
              <a:t>‹#›</a:t>
            </a:fld>
            <a:endParaRPr lang="en-US"/>
          </a:p>
        </p:txBody>
      </p:sp>
    </p:spTree>
    <p:extLst>
      <p:ext uri="{BB962C8B-B14F-4D97-AF65-F5344CB8AC3E}">
        <p14:creationId xmlns:p14="http://schemas.microsoft.com/office/powerpoint/2010/main" val="3798859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the Post-Enumeration Survey to estimate the real number of people in the country.  Then we compare that estimated number from the PES to the census to determine if the census counts were too high or low.  The Post-Enumeration Survey also gives us information about how many people were correctly counted in the census, missed, or erroneously enumerated.  Consistent with our prior practice, we will not be adjusting the census counts for Apportionment or Redistricting based on results from the Post-Enumeration Survey.</a:t>
            </a:r>
          </a:p>
          <a:p>
            <a:endParaRPr lang="en-US" dirty="0"/>
          </a:p>
          <a:p>
            <a:r>
              <a:rPr lang="en-US" dirty="0"/>
              <a:t>The Post-Enumeration Survey is a probability survey where were interviewed people in about 10,000 blocks across the country independently of the census.  We then looked for these people in the census to determine who was missed or counted in error.</a:t>
            </a:r>
          </a:p>
          <a:p>
            <a:endParaRPr lang="en-US" dirty="0"/>
          </a:p>
          <a:p>
            <a:r>
              <a:rPr lang="en-US" dirty="0"/>
              <a:t>We are releasing these results today so you can see the strengths, limitations, and errors in the 2020 Census.  We have conducted a post-enumeration survey to measure the quality of the census since 1950.  These 2020 census coverage estimates help us understand the 2020 Census quality and will inform our plans for the 2030 Census.</a:t>
            </a:r>
          </a:p>
        </p:txBody>
      </p:sp>
      <p:sp>
        <p:nvSpPr>
          <p:cNvPr id="4" name="Slide Number Placeholder 3"/>
          <p:cNvSpPr>
            <a:spLocks noGrp="1"/>
          </p:cNvSpPr>
          <p:nvPr>
            <p:ph type="sldNum" sz="quarter" idx="10"/>
          </p:nvPr>
        </p:nvSpPr>
        <p:spPr/>
        <p:txBody>
          <a:bodyPr/>
          <a:lstStyle/>
          <a:p>
            <a:fld id="{5F15AF52-C18E-4FEF-A68A-51556A132924}" type="slidenum">
              <a:rPr lang="en-US" smtClean="0"/>
              <a:t>4</a:t>
            </a:fld>
            <a:endParaRPr lang="en-US"/>
          </a:p>
        </p:txBody>
      </p:sp>
    </p:spTree>
    <p:extLst>
      <p:ext uri="{BB962C8B-B14F-4D97-AF65-F5344CB8AC3E}">
        <p14:creationId xmlns:p14="http://schemas.microsoft.com/office/powerpoint/2010/main" val="1076558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the Post-Enumeration Survey to estimate the real number of people in the country.  Then we compare that estimated number from the PES to the census to determine if the census counts were too high or low.  The Post-Enumeration Survey also gives us information about how many people were correctly counted in the census, missed, or erroneously enumerated.  Consistent with our prior practice, we will not be adjusting the census counts for Apportionment or Redistricting based on results from the Post-Enumeration Survey.</a:t>
            </a:r>
          </a:p>
          <a:p>
            <a:endParaRPr lang="en-US" dirty="0"/>
          </a:p>
          <a:p>
            <a:r>
              <a:rPr lang="en-US" dirty="0"/>
              <a:t>The Post-Enumeration Survey is a probability survey where were interviewed people in about 10,000 blocks across the country independently of the census.  We then looked for these people in the census to determine who was missed or counted in error.</a:t>
            </a:r>
          </a:p>
          <a:p>
            <a:endParaRPr lang="en-US" dirty="0"/>
          </a:p>
          <a:p>
            <a:r>
              <a:rPr lang="en-US" dirty="0"/>
              <a:t>We are releasing these results today so you can see the strengths, limitations, and errors in the 2020 Census.  We have conducted a post-enumeration survey to measure the quality of the census since 1950.  These 2020 census coverage estimates help us understand the 2020 Census quality and will inform our plans for the 2030 Census.</a:t>
            </a:r>
          </a:p>
        </p:txBody>
      </p:sp>
      <p:sp>
        <p:nvSpPr>
          <p:cNvPr id="4" name="Slide Number Placeholder 3"/>
          <p:cNvSpPr>
            <a:spLocks noGrp="1"/>
          </p:cNvSpPr>
          <p:nvPr>
            <p:ph type="sldNum" sz="quarter" idx="10"/>
          </p:nvPr>
        </p:nvSpPr>
        <p:spPr/>
        <p:txBody>
          <a:bodyPr/>
          <a:lstStyle/>
          <a:p>
            <a:fld id="{5F15AF52-C18E-4FEF-A68A-51556A132924}" type="slidenum">
              <a:rPr lang="en-US" smtClean="0"/>
              <a:t>5</a:t>
            </a:fld>
            <a:endParaRPr lang="en-US"/>
          </a:p>
        </p:txBody>
      </p:sp>
    </p:spTree>
    <p:extLst>
      <p:ext uri="{BB962C8B-B14F-4D97-AF65-F5344CB8AC3E}">
        <p14:creationId xmlns:p14="http://schemas.microsoft.com/office/powerpoint/2010/main" val="3811153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the Post-Enumeration Survey to estimate the real number of people in the country.  Then we compare that estimated number from the PES to the census to determine if the census counts were too high or low.  The Post-Enumeration Survey also gives us information about how many people were correctly counted in the census, missed, or erroneously enumerated.  Consistent with our prior practice, we will not be adjusting the census counts for Apportionment or Redistricting based on results from the Post-Enumeration Survey.</a:t>
            </a:r>
          </a:p>
          <a:p>
            <a:endParaRPr lang="en-US" dirty="0"/>
          </a:p>
          <a:p>
            <a:r>
              <a:rPr lang="en-US" dirty="0"/>
              <a:t>The Post-Enumeration Survey is a probability survey where were interviewed people in about 10,000 blocks across the country independently of the census.  We then looked for these people in the census to determine who was missed or counted in error.</a:t>
            </a:r>
          </a:p>
          <a:p>
            <a:endParaRPr lang="en-US" dirty="0"/>
          </a:p>
          <a:p>
            <a:r>
              <a:rPr lang="en-US" dirty="0"/>
              <a:t>We are releasing these results today so you can see the strengths, limitations, and errors in the 2020 Census.  We have conducted a post-enumeration survey to measure the quality of the census since 1950.  These 2020 census coverage estimates help us understand the 2020 Census quality and will inform our plans for the 2030 Census.</a:t>
            </a:r>
          </a:p>
        </p:txBody>
      </p:sp>
      <p:sp>
        <p:nvSpPr>
          <p:cNvPr id="4" name="Slide Number Placeholder 3"/>
          <p:cNvSpPr>
            <a:spLocks noGrp="1"/>
          </p:cNvSpPr>
          <p:nvPr>
            <p:ph type="sldNum" sz="quarter" idx="10"/>
          </p:nvPr>
        </p:nvSpPr>
        <p:spPr/>
        <p:txBody>
          <a:bodyPr/>
          <a:lstStyle/>
          <a:p>
            <a:fld id="{5F15AF52-C18E-4FEF-A68A-51556A132924}" type="slidenum">
              <a:rPr lang="en-US" smtClean="0"/>
              <a:t>6</a:t>
            </a:fld>
            <a:endParaRPr lang="en-US"/>
          </a:p>
        </p:txBody>
      </p:sp>
    </p:spTree>
    <p:extLst>
      <p:ext uri="{BB962C8B-B14F-4D97-AF65-F5344CB8AC3E}">
        <p14:creationId xmlns:p14="http://schemas.microsoft.com/office/powerpoint/2010/main" val="1712948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9C08F0BB-6379-4E17-BE26-013B4D9BD985}"/>
              </a:ext>
            </a:extLst>
          </p:cNvPr>
          <p:cNvSpPr>
            <a:spLocks noGrp="1" noRot="1" noChangeAspect="1" noTextEdit="1"/>
          </p:cNvSpPr>
          <p:nvPr>
            <p:ph type="sldImg"/>
          </p:nvPr>
        </p:nvSpPr>
        <p:spPr>
          <a:ln/>
        </p:spPr>
      </p:sp>
      <p:sp>
        <p:nvSpPr>
          <p:cNvPr id="57347" name="Notes Placeholder 2">
            <a:extLst>
              <a:ext uri="{FF2B5EF4-FFF2-40B4-BE49-F238E27FC236}">
                <a16:creationId xmlns:a16="http://schemas.microsoft.com/office/drawing/2014/main" id="{925A26DF-C14D-4703-BD5F-50B86CD6573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a:t>
            </a:r>
          </a:p>
        </p:txBody>
      </p:sp>
      <p:sp>
        <p:nvSpPr>
          <p:cNvPr id="57348" name="Header Placeholder 3">
            <a:extLst>
              <a:ext uri="{FF2B5EF4-FFF2-40B4-BE49-F238E27FC236}">
                <a16:creationId xmlns:a16="http://schemas.microsoft.com/office/drawing/2014/main" id="{29E6C076-2E2A-48F3-A2B5-71D599C49648}"/>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4400">
                <a:solidFill>
                  <a:schemeClr val="tx2"/>
                </a:solidFill>
                <a:latin typeface="Arial" panose="020B0604020202020204" pitchFamily="34" charset="0"/>
              </a:defRPr>
            </a:lvl1pPr>
            <a:lvl2pPr marL="742950" indent="-285750" defTabSz="923925" eaLnBrk="0" hangingPunct="0">
              <a:defRPr sz="4400">
                <a:solidFill>
                  <a:schemeClr val="tx2"/>
                </a:solidFill>
                <a:latin typeface="Arial" panose="020B0604020202020204" pitchFamily="34" charset="0"/>
              </a:defRPr>
            </a:lvl2pPr>
            <a:lvl3pPr marL="1143000" indent="-228600" defTabSz="923925" eaLnBrk="0" hangingPunct="0">
              <a:defRPr sz="4400">
                <a:solidFill>
                  <a:schemeClr val="tx2"/>
                </a:solidFill>
                <a:latin typeface="Arial" panose="020B0604020202020204" pitchFamily="34" charset="0"/>
              </a:defRPr>
            </a:lvl3pPr>
            <a:lvl4pPr marL="1600200" indent="-228600" defTabSz="923925" eaLnBrk="0" hangingPunct="0">
              <a:defRPr sz="4400">
                <a:solidFill>
                  <a:schemeClr val="tx2"/>
                </a:solidFill>
                <a:latin typeface="Arial" panose="020B0604020202020204" pitchFamily="34" charset="0"/>
              </a:defRPr>
            </a:lvl4pPr>
            <a:lvl5pPr marL="2057400" indent="-228600" defTabSz="923925" eaLnBrk="0" hangingPunct="0">
              <a:defRPr sz="4400">
                <a:solidFill>
                  <a:schemeClr val="tx2"/>
                </a:solidFill>
                <a:latin typeface="Arial" panose="020B0604020202020204" pitchFamily="34" charset="0"/>
              </a:defRPr>
            </a:lvl5pPr>
            <a:lvl6pPr marL="2514600" indent="-228600" defTabSz="923925" eaLnBrk="0" fontAlgn="base" hangingPunct="0">
              <a:spcBef>
                <a:spcPct val="0"/>
              </a:spcBef>
              <a:spcAft>
                <a:spcPct val="0"/>
              </a:spcAft>
              <a:defRPr sz="4400">
                <a:solidFill>
                  <a:schemeClr val="tx2"/>
                </a:solidFill>
                <a:latin typeface="Arial" panose="020B0604020202020204" pitchFamily="34" charset="0"/>
              </a:defRPr>
            </a:lvl6pPr>
            <a:lvl7pPr marL="2971800" indent="-228600" defTabSz="923925" eaLnBrk="0" fontAlgn="base" hangingPunct="0">
              <a:spcBef>
                <a:spcPct val="0"/>
              </a:spcBef>
              <a:spcAft>
                <a:spcPct val="0"/>
              </a:spcAft>
              <a:defRPr sz="4400">
                <a:solidFill>
                  <a:schemeClr val="tx2"/>
                </a:solidFill>
                <a:latin typeface="Arial" panose="020B0604020202020204" pitchFamily="34" charset="0"/>
              </a:defRPr>
            </a:lvl7pPr>
            <a:lvl8pPr marL="3429000" indent="-228600" defTabSz="923925" eaLnBrk="0" fontAlgn="base" hangingPunct="0">
              <a:spcBef>
                <a:spcPct val="0"/>
              </a:spcBef>
              <a:spcAft>
                <a:spcPct val="0"/>
              </a:spcAft>
              <a:defRPr sz="4400">
                <a:solidFill>
                  <a:schemeClr val="tx2"/>
                </a:solidFill>
                <a:latin typeface="Arial" panose="020B0604020202020204" pitchFamily="34" charset="0"/>
              </a:defRPr>
            </a:lvl8pPr>
            <a:lvl9pPr marL="3886200" indent="-228600" defTabSz="923925"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endParaRPr lang="en-US" altLang="en-US" sz="1200"/>
          </a:p>
        </p:txBody>
      </p:sp>
      <p:sp>
        <p:nvSpPr>
          <p:cNvPr id="57349" name="Slide Number Placeholder 4">
            <a:extLst>
              <a:ext uri="{FF2B5EF4-FFF2-40B4-BE49-F238E27FC236}">
                <a16:creationId xmlns:a16="http://schemas.microsoft.com/office/drawing/2014/main" id="{36E564B3-7CFD-4F4E-A764-3D222603C13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4400">
                <a:solidFill>
                  <a:schemeClr val="tx2"/>
                </a:solidFill>
                <a:latin typeface="Arial" panose="020B0604020202020204" pitchFamily="34" charset="0"/>
              </a:defRPr>
            </a:lvl1pPr>
            <a:lvl2pPr marL="742950" indent="-285750" defTabSz="923925" eaLnBrk="0" hangingPunct="0">
              <a:defRPr sz="4400">
                <a:solidFill>
                  <a:schemeClr val="tx2"/>
                </a:solidFill>
                <a:latin typeface="Arial" panose="020B0604020202020204" pitchFamily="34" charset="0"/>
              </a:defRPr>
            </a:lvl2pPr>
            <a:lvl3pPr marL="1143000" indent="-228600" defTabSz="923925" eaLnBrk="0" hangingPunct="0">
              <a:defRPr sz="4400">
                <a:solidFill>
                  <a:schemeClr val="tx2"/>
                </a:solidFill>
                <a:latin typeface="Arial" panose="020B0604020202020204" pitchFamily="34" charset="0"/>
              </a:defRPr>
            </a:lvl3pPr>
            <a:lvl4pPr marL="1600200" indent="-228600" defTabSz="923925" eaLnBrk="0" hangingPunct="0">
              <a:defRPr sz="4400">
                <a:solidFill>
                  <a:schemeClr val="tx2"/>
                </a:solidFill>
                <a:latin typeface="Arial" panose="020B0604020202020204" pitchFamily="34" charset="0"/>
              </a:defRPr>
            </a:lvl4pPr>
            <a:lvl5pPr marL="2057400" indent="-228600" defTabSz="923925" eaLnBrk="0" hangingPunct="0">
              <a:defRPr sz="4400">
                <a:solidFill>
                  <a:schemeClr val="tx2"/>
                </a:solidFill>
                <a:latin typeface="Arial" panose="020B0604020202020204" pitchFamily="34" charset="0"/>
              </a:defRPr>
            </a:lvl5pPr>
            <a:lvl6pPr marL="2514600" indent="-228600" defTabSz="923925" eaLnBrk="0" fontAlgn="base" hangingPunct="0">
              <a:spcBef>
                <a:spcPct val="0"/>
              </a:spcBef>
              <a:spcAft>
                <a:spcPct val="0"/>
              </a:spcAft>
              <a:defRPr sz="4400">
                <a:solidFill>
                  <a:schemeClr val="tx2"/>
                </a:solidFill>
                <a:latin typeface="Arial" panose="020B0604020202020204" pitchFamily="34" charset="0"/>
              </a:defRPr>
            </a:lvl6pPr>
            <a:lvl7pPr marL="2971800" indent="-228600" defTabSz="923925" eaLnBrk="0" fontAlgn="base" hangingPunct="0">
              <a:spcBef>
                <a:spcPct val="0"/>
              </a:spcBef>
              <a:spcAft>
                <a:spcPct val="0"/>
              </a:spcAft>
              <a:defRPr sz="4400">
                <a:solidFill>
                  <a:schemeClr val="tx2"/>
                </a:solidFill>
                <a:latin typeface="Arial" panose="020B0604020202020204" pitchFamily="34" charset="0"/>
              </a:defRPr>
            </a:lvl7pPr>
            <a:lvl8pPr marL="3429000" indent="-228600" defTabSz="923925" eaLnBrk="0" fontAlgn="base" hangingPunct="0">
              <a:spcBef>
                <a:spcPct val="0"/>
              </a:spcBef>
              <a:spcAft>
                <a:spcPct val="0"/>
              </a:spcAft>
              <a:defRPr sz="4400">
                <a:solidFill>
                  <a:schemeClr val="tx2"/>
                </a:solidFill>
                <a:latin typeface="Arial" panose="020B0604020202020204" pitchFamily="34" charset="0"/>
              </a:defRPr>
            </a:lvl8pPr>
            <a:lvl9pPr marL="3886200" indent="-228600" defTabSz="923925"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fld id="{57B9A920-D561-4453-9DA3-0E574002656F}" type="slidenum">
              <a:rPr lang="en-US" altLang="en-US" sz="1200"/>
              <a:pPr eaLnBrk="1" hangingPunct="1"/>
              <a:t>12</a:t>
            </a:fld>
            <a:endParaRPr lang="en-US"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releasing a report on census coverage today, we are also releasing a technical document, called a Source and Accuracy Statement that describes many of the possible errors in the PES data.  Here  is one table based on data in the Source and Accuracy Statement.  One major difference between the 2010 and 2020 post-enumeration surveys is the rate of insufficient interviews.  These were interviews where we reached a respondent, sometimes a proxy, who answered some questions, but did not provide enough detailed information about anyone in the household for the interview to be used.  Nevertheless, despite all the challenges, the PES got completed interviewed from about 83.2 percent of the occupied households we visited.</a:t>
            </a:r>
          </a:p>
          <a:p>
            <a:endParaRPr lang="en-US" dirty="0"/>
          </a:p>
          <a:p>
            <a:r>
              <a:rPr lang="en-US" dirty="0"/>
              <a:t>Today’s Source and Accuracy Statement and future methodology reports will provide a lot of information about the quality of the PES.  Overall the Post-Enumeration Survey achieved it’s goal of highlighting some of the strengths and weakness of the 2020 Census data with respect to demographic characteristics.  The coverage estimates I discussed today will be helpful in planning for the 2030 Census and I hope they will spawn new innovations and research to improve future census operations.</a:t>
            </a:r>
          </a:p>
        </p:txBody>
      </p:sp>
      <p:sp>
        <p:nvSpPr>
          <p:cNvPr id="4" name="Slide Number Placeholder 3"/>
          <p:cNvSpPr>
            <a:spLocks noGrp="1"/>
          </p:cNvSpPr>
          <p:nvPr>
            <p:ph type="sldNum" sz="quarter" idx="5"/>
          </p:nvPr>
        </p:nvSpPr>
        <p:spPr/>
        <p:txBody>
          <a:bodyPr/>
          <a:lstStyle/>
          <a:p>
            <a:fld id="{5F15AF52-C18E-4FEF-A68A-51556A132924}" type="slidenum">
              <a:rPr lang="en-US" smtClean="0"/>
              <a:t>13</a:t>
            </a:fld>
            <a:endParaRPr lang="en-US"/>
          </a:p>
        </p:txBody>
      </p:sp>
    </p:spTree>
    <p:extLst>
      <p:ext uri="{BB962C8B-B14F-4D97-AF65-F5344CB8AC3E}">
        <p14:creationId xmlns:p14="http://schemas.microsoft.com/office/powerpoint/2010/main" val="4267128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graph shows the estimated net coverage error for the past 4 censuses.  The vertical lines or whiskers at the end of each bar show the 90% confidence interval, which quantifies the variability of the estimate due to sampling.  If the whisker touches the 0 line, we can’t confidently claim there was an undercount or overcount.  </a:t>
            </a:r>
          </a:p>
          <a:p>
            <a:endParaRPr lang="en-US" dirty="0"/>
          </a:p>
          <a:p>
            <a:r>
              <a:rPr lang="en-US" dirty="0"/>
              <a:t>The 1990 Census undercounted the population.  The 2000 Census overcounted the population.  The 2010 and 2020 Census did not have a statistically significant undercount or overcount.</a:t>
            </a:r>
          </a:p>
        </p:txBody>
      </p:sp>
      <p:sp>
        <p:nvSpPr>
          <p:cNvPr id="4" name="Slide Number Placeholder 3"/>
          <p:cNvSpPr>
            <a:spLocks noGrp="1"/>
          </p:cNvSpPr>
          <p:nvPr>
            <p:ph type="sldNum" sz="quarter" idx="5"/>
          </p:nvPr>
        </p:nvSpPr>
        <p:spPr/>
        <p:txBody>
          <a:bodyPr/>
          <a:lstStyle/>
          <a:p>
            <a:fld id="{5F15AF52-C18E-4FEF-A68A-51556A132924}" type="slidenum">
              <a:rPr lang="en-US" smtClean="0"/>
              <a:t>14</a:t>
            </a:fld>
            <a:endParaRPr lang="en-US"/>
          </a:p>
        </p:txBody>
      </p:sp>
    </p:spTree>
    <p:extLst>
      <p:ext uri="{BB962C8B-B14F-4D97-AF65-F5344CB8AC3E}">
        <p14:creationId xmlns:p14="http://schemas.microsoft.com/office/powerpoint/2010/main" val="2478938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rPr>
              <a:t>For some groups, undercounts and overcounts by race and Hispanic origin were more pronounced in 2020 than in 2010.  The rows highlighted in green show the groups for which there was a significant change from 2010.  We saw significant changes for the following groups: Non-Hispanic White, Asian, Some Other Race, and Hispanic or Latino.</a:t>
            </a:r>
            <a:endParaRPr lang="en-US" dirty="0"/>
          </a:p>
          <a:p>
            <a:endParaRPr lang="en-US" dirty="0"/>
          </a:p>
        </p:txBody>
      </p:sp>
      <p:sp>
        <p:nvSpPr>
          <p:cNvPr id="4" name="Slide Number Placeholder 3"/>
          <p:cNvSpPr>
            <a:spLocks noGrp="1"/>
          </p:cNvSpPr>
          <p:nvPr>
            <p:ph type="sldNum" sz="quarter" idx="5"/>
          </p:nvPr>
        </p:nvSpPr>
        <p:spPr/>
        <p:txBody>
          <a:bodyPr/>
          <a:lstStyle/>
          <a:p>
            <a:fld id="{5F15AF52-C18E-4FEF-A68A-51556A132924}" type="slidenum">
              <a:rPr lang="en-US" smtClean="0"/>
              <a:t>15</a:t>
            </a:fld>
            <a:endParaRPr lang="en-US"/>
          </a:p>
        </p:txBody>
      </p:sp>
    </p:spTree>
    <p:extLst>
      <p:ext uri="{BB962C8B-B14F-4D97-AF65-F5344CB8AC3E}">
        <p14:creationId xmlns:p14="http://schemas.microsoft.com/office/powerpoint/2010/main" val="2965669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rPr>
              <a:t>For some groups, undercounts and overcounts by race and Hispanic origin were more pronounced in 2020 than in 2010.  The rows highlighted in green show the groups for which there was a significant change from 2010.  We saw significant changes for the following groups: Non-Hispanic White, Asian, Some Other Race, and Hispanic or Latino.</a:t>
            </a:r>
            <a:endParaRPr lang="en-US" dirty="0"/>
          </a:p>
          <a:p>
            <a:endParaRPr lang="en-US" dirty="0"/>
          </a:p>
        </p:txBody>
      </p:sp>
      <p:sp>
        <p:nvSpPr>
          <p:cNvPr id="4" name="Slide Number Placeholder 3"/>
          <p:cNvSpPr>
            <a:spLocks noGrp="1"/>
          </p:cNvSpPr>
          <p:nvPr>
            <p:ph type="sldNum" sz="quarter" idx="5"/>
          </p:nvPr>
        </p:nvSpPr>
        <p:spPr/>
        <p:txBody>
          <a:bodyPr/>
          <a:lstStyle/>
          <a:p>
            <a:fld id="{5F15AF52-C18E-4FEF-A68A-51556A132924}" type="slidenum">
              <a:rPr lang="en-US" smtClean="0"/>
              <a:t>16</a:t>
            </a:fld>
            <a:endParaRPr lang="en-US"/>
          </a:p>
        </p:txBody>
      </p:sp>
    </p:spTree>
    <p:extLst>
      <p:ext uri="{BB962C8B-B14F-4D97-AF65-F5344CB8AC3E}">
        <p14:creationId xmlns:p14="http://schemas.microsoft.com/office/powerpoint/2010/main" val="976968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800"/>
              </a:spcAft>
              <a:buFont typeface="Symbol" panose="05050102010706020507" pitchFamily="18" charset="2"/>
              <a:buNone/>
            </a:pPr>
            <a:endParaRPr lang="en-US" dirty="0"/>
          </a:p>
        </p:txBody>
      </p:sp>
      <p:sp>
        <p:nvSpPr>
          <p:cNvPr id="4" name="Slide Number Placeholder 3"/>
          <p:cNvSpPr>
            <a:spLocks noGrp="1"/>
          </p:cNvSpPr>
          <p:nvPr>
            <p:ph type="sldNum" sz="quarter" idx="5"/>
          </p:nvPr>
        </p:nvSpPr>
        <p:spPr/>
        <p:txBody>
          <a:bodyPr/>
          <a:lstStyle/>
          <a:p>
            <a:fld id="{5F15AF52-C18E-4FEF-A68A-51556A132924}" type="slidenum">
              <a:rPr lang="en-US" smtClean="0"/>
              <a:t>17</a:t>
            </a:fld>
            <a:endParaRPr lang="en-US"/>
          </a:p>
        </p:txBody>
      </p:sp>
    </p:spTree>
    <p:extLst>
      <p:ext uri="{BB962C8B-B14F-4D97-AF65-F5344CB8AC3E}">
        <p14:creationId xmlns:p14="http://schemas.microsoft.com/office/powerpoint/2010/main" val="401691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800"/>
              </a:spcAft>
              <a:buFont typeface="Symbol" panose="05050102010706020507" pitchFamily="18" charset="2"/>
              <a:buNone/>
            </a:pPr>
            <a:endParaRPr lang="en-US" dirty="0"/>
          </a:p>
        </p:txBody>
      </p:sp>
      <p:sp>
        <p:nvSpPr>
          <p:cNvPr id="4" name="Slide Number Placeholder 3"/>
          <p:cNvSpPr>
            <a:spLocks noGrp="1"/>
          </p:cNvSpPr>
          <p:nvPr>
            <p:ph type="sldNum" sz="quarter" idx="5"/>
          </p:nvPr>
        </p:nvSpPr>
        <p:spPr/>
        <p:txBody>
          <a:bodyPr/>
          <a:lstStyle/>
          <a:p>
            <a:fld id="{5F15AF52-C18E-4FEF-A68A-51556A132924}" type="slidenum">
              <a:rPr lang="en-US" smtClean="0"/>
              <a:t>18</a:t>
            </a:fld>
            <a:endParaRPr lang="en-US"/>
          </a:p>
        </p:txBody>
      </p:sp>
    </p:spTree>
    <p:extLst>
      <p:ext uri="{BB962C8B-B14F-4D97-AF65-F5344CB8AC3E}">
        <p14:creationId xmlns:p14="http://schemas.microsoft.com/office/powerpoint/2010/main" val="52443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800"/>
              </a:spcAft>
              <a:buFont typeface="Symbol" panose="05050102010706020507" pitchFamily="18" charset="2"/>
              <a:buNone/>
            </a:pPr>
            <a:endParaRPr lang="en-US" dirty="0"/>
          </a:p>
        </p:txBody>
      </p:sp>
      <p:sp>
        <p:nvSpPr>
          <p:cNvPr id="4" name="Slide Number Placeholder 3"/>
          <p:cNvSpPr>
            <a:spLocks noGrp="1"/>
          </p:cNvSpPr>
          <p:nvPr>
            <p:ph type="sldNum" sz="quarter" idx="5"/>
          </p:nvPr>
        </p:nvSpPr>
        <p:spPr/>
        <p:txBody>
          <a:bodyPr/>
          <a:lstStyle/>
          <a:p>
            <a:fld id="{5F15AF52-C18E-4FEF-A68A-51556A132924}" type="slidenum">
              <a:rPr lang="en-US" smtClean="0"/>
              <a:t>19</a:t>
            </a:fld>
            <a:endParaRPr lang="en-US"/>
          </a:p>
        </p:txBody>
      </p:sp>
    </p:spTree>
    <p:extLst>
      <p:ext uri="{BB962C8B-B14F-4D97-AF65-F5344CB8AC3E}">
        <p14:creationId xmlns:p14="http://schemas.microsoft.com/office/powerpoint/2010/main" val="350642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800"/>
              </a:spcAft>
              <a:buFont typeface="Symbol" panose="05050102010706020507" pitchFamily="18" charset="2"/>
              <a:buNone/>
            </a:pPr>
            <a:endParaRPr lang="en-US" dirty="0"/>
          </a:p>
        </p:txBody>
      </p:sp>
      <p:sp>
        <p:nvSpPr>
          <p:cNvPr id="4" name="Slide Number Placeholder 3"/>
          <p:cNvSpPr>
            <a:spLocks noGrp="1"/>
          </p:cNvSpPr>
          <p:nvPr>
            <p:ph type="sldNum" sz="quarter" idx="5"/>
          </p:nvPr>
        </p:nvSpPr>
        <p:spPr/>
        <p:txBody>
          <a:bodyPr/>
          <a:lstStyle/>
          <a:p>
            <a:fld id="{5F15AF52-C18E-4FEF-A68A-51556A132924}" type="slidenum">
              <a:rPr lang="en-US" smtClean="0"/>
              <a:t>20</a:t>
            </a:fld>
            <a:endParaRPr lang="en-US"/>
          </a:p>
        </p:txBody>
      </p:sp>
    </p:spTree>
    <p:extLst>
      <p:ext uri="{BB962C8B-B14F-4D97-AF65-F5344CB8AC3E}">
        <p14:creationId xmlns:p14="http://schemas.microsoft.com/office/powerpoint/2010/main" val="39832034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t>Here we see a map showing the states with a statistically significant undercount in purple and states with a statistically significant overcount in green.  States without a statistically significant undercount or overcount are in light gray.</a:t>
            </a:r>
          </a:p>
        </p:txBody>
      </p:sp>
      <p:sp>
        <p:nvSpPr>
          <p:cNvPr id="4" name="Slide Number Placeholder 3"/>
          <p:cNvSpPr>
            <a:spLocks noGrp="1"/>
          </p:cNvSpPr>
          <p:nvPr>
            <p:ph type="sldNum" sz="quarter" idx="5"/>
          </p:nvPr>
        </p:nvSpPr>
        <p:spPr/>
        <p:txBody>
          <a:bodyPr/>
          <a:lstStyle/>
          <a:p>
            <a:fld id="{5F15AF52-C18E-4FEF-A68A-51556A132924}" type="slidenum">
              <a:rPr lang="en-US" smtClean="0"/>
              <a:t>21</a:t>
            </a:fld>
            <a:endParaRPr lang="en-US"/>
          </a:p>
        </p:txBody>
      </p:sp>
    </p:spTree>
    <p:extLst>
      <p:ext uri="{BB962C8B-B14F-4D97-AF65-F5344CB8AC3E}">
        <p14:creationId xmlns:p14="http://schemas.microsoft.com/office/powerpoint/2010/main" val="584264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p>
        </p:txBody>
      </p:sp>
      <p:sp>
        <p:nvSpPr>
          <p:cNvPr id="4" name="Slide Number Placeholder 3"/>
          <p:cNvSpPr>
            <a:spLocks noGrp="1"/>
          </p:cNvSpPr>
          <p:nvPr>
            <p:ph type="sldNum" sz="quarter" idx="5"/>
          </p:nvPr>
        </p:nvSpPr>
        <p:spPr/>
        <p:txBody>
          <a:bodyPr/>
          <a:lstStyle/>
          <a:p>
            <a:fld id="{5F15AF52-C18E-4FEF-A68A-51556A132924}" type="slidenum">
              <a:rPr lang="en-US" smtClean="0"/>
              <a:t>22</a:t>
            </a:fld>
            <a:endParaRPr lang="en-US"/>
          </a:p>
        </p:txBody>
      </p:sp>
    </p:spTree>
    <p:extLst>
      <p:ext uri="{BB962C8B-B14F-4D97-AF65-F5344CB8AC3E}">
        <p14:creationId xmlns:p14="http://schemas.microsoft.com/office/powerpoint/2010/main" val="39891670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p>
        </p:txBody>
      </p:sp>
      <p:sp>
        <p:nvSpPr>
          <p:cNvPr id="4" name="Slide Number Placeholder 3"/>
          <p:cNvSpPr>
            <a:spLocks noGrp="1"/>
          </p:cNvSpPr>
          <p:nvPr>
            <p:ph type="sldNum" sz="quarter" idx="5"/>
          </p:nvPr>
        </p:nvSpPr>
        <p:spPr/>
        <p:txBody>
          <a:bodyPr/>
          <a:lstStyle/>
          <a:p>
            <a:fld id="{5F15AF52-C18E-4FEF-A68A-51556A132924}" type="slidenum">
              <a:rPr lang="en-US" smtClean="0"/>
              <a:t>23</a:t>
            </a:fld>
            <a:endParaRPr lang="en-US"/>
          </a:p>
        </p:txBody>
      </p:sp>
    </p:spTree>
    <p:extLst>
      <p:ext uri="{BB962C8B-B14F-4D97-AF65-F5344CB8AC3E}">
        <p14:creationId xmlns:p14="http://schemas.microsoft.com/office/powerpoint/2010/main" val="492559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id="{1923569E-B7B2-45D3-9635-F42EAA9EABC1}"/>
              </a:ext>
            </a:extLst>
          </p:cNvPr>
          <p:cNvSpPr>
            <a:spLocks noGrp="1" noRot="1" noChangeAspect="1" noTextEdit="1"/>
          </p:cNvSpPr>
          <p:nvPr>
            <p:ph type="sldImg"/>
          </p:nvPr>
        </p:nvSpPr>
        <p:spPr>
          <a:ln/>
        </p:spPr>
      </p:sp>
      <p:sp>
        <p:nvSpPr>
          <p:cNvPr id="80899" name="Notes Placeholder 2">
            <a:extLst>
              <a:ext uri="{FF2B5EF4-FFF2-40B4-BE49-F238E27FC236}">
                <a16:creationId xmlns:a16="http://schemas.microsoft.com/office/drawing/2014/main" id="{9799BD32-45B9-44DD-8653-1A8A19BDE70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  Each person has to fall into one of the 4 shaded cells in the middle of the table.</a:t>
            </a:r>
          </a:p>
        </p:txBody>
      </p:sp>
      <p:sp>
        <p:nvSpPr>
          <p:cNvPr id="80900" name="Header Placeholder 3">
            <a:extLst>
              <a:ext uri="{FF2B5EF4-FFF2-40B4-BE49-F238E27FC236}">
                <a16:creationId xmlns:a16="http://schemas.microsoft.com/office/drawing/2014/main" id="{E88C10F2-E55D-4A1C-9046-939731880C5B}"/>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4400">
                <a:solidFill>
                  <a:schemeClr val="tx2"/>
                </a:solidFill>
                <a:latin typeface="Arial" panose="020B0604020202020204" pitchFamily="34" charset="0"/>
              </a:defRPr>
            </a:lvl1pPr>
            <a:lvl2pPr marL="742950" indent="-285750" defTabSz="923925" eaLnBrk="0" hangingPunct="0">
              <a:defRPr sz="4400">
                <a:solidFill>
                  <a:schemeClr val="tx2"/>
                </a:solidFill>
                <a:latin typeface="Arial" panose="020B0604020202020204" pitchFamily="34" charset="0"/>
              </a:defRPr>
            </a:lvl2pPr>
            <a:lvl3pPr marL="1143000" indent="-228600" defTabSz="923925" eaLnBrk="0" hangingPunct="0">
              <a:defRPr sz="4400">
                <a:solidFill>
                  <a:schemeClr val="tx2"/>
                </a:solidFill>
                <a:latin typeface="Arial" panose="020B0604020202020204" pitchFamily="34" charset="0"/>
              </a:defRPr>
            </a:lvl3pPr>
            <a:lvl4pPr marL="1600200" indent="-228600" defTabSz="923925" eaLnBrk="0" hangingPunct="0">
              <a:defRPr sz="4400">
                <a:solidFill>
                  <a:schemeClr val="tx2"/>
                </a:solidFill>
                <a:latin typeface="Arial" panose="020B0604020202020204" pitchFamily="34" charset="0"/>
              </a:defRPr>
            </a:lvl4pPr>
            <a:lvl5pPr marL="2057400" indent="-228600" defTabSz="923925" eaLnBrk="0" hangingPunct="0">
              <a:defRPr sz="4400">
                <a:solidFill>
                  <a:schemeClr val="tx2"/>
                </a:solidFill>
                <a:latin typeface="Arial" panose="020B0604020202020204" pitchFamily="34" charset="0"/>
              </a:defRPr>
            </a:lvl5pPr>
            <a:lvl6pPr marL="2514600" indent="-228600" defTabSz="923925" eaLnBrk="0" fontAlgn="base" hangingPunct="0">
              <a:spcBef>
                <a:spcPct val="0"/>
              </a:spcBef>
              <a:spcAft>
                <a:spcPct val="0"/>
              </a:spcAft>
              <a:defRPr sz="4400">
                <a:solidFill>
                  <a:schemeClr val="tx2"/>
                </a:solidFill>
                <a:latin typeface="Arial" panose="020B0604020202020204" pitchFamily="34" charset="0"/>
              </a:defRPr>
            </a:lvl6pPr>
            <a:lvl7pPr marL="2971800" indent="-228600" defTabSz="923925" eaLnBrk="0" fontAlgn="base" hangingPunct="0">
              <a:spcBef>
                <a:spcPct val="0"/>
              </a:spcBef>
              <a:spcAft>
                <a:spcPct val="0"/>
              </a:spcAft>
              <a:defRPr sz="4400">
                <a:solidFill>
                  <a:schemeClr val="tx2"/>
                </a:solidFill>
                <a:latin typeface="Arial" panose="020B0604020202020204" pitchFamily="34" charset="0"/>
              </a:defRPr>
            </a:lvl7pPr>
            <a:lvl8pPr marL="3429000" indent="-228600" defTabSz="923925" eaLnBrk="0" fontAlgn="base" hangingPunct="0">
              <a:spcBef>
                <a:spcPct val="0"/>
              </a:spcBef>
              <a:spcAft>
                <a:spcPct val="0"/>
              </a:spcAft>
              <a:defRPr sz="4400">
                <a:solidFill>
                  <a:schemeClr val="tx2"/>
                </a:solidFill>
                <a:latin typeface="Arial" panose="020B0604020202020204" pitchFamily="34" charset="0"/>
              </a:defRPr>
            </a:lvl8pPr>
            <a:lvl9pPr marL="3886200" indent="-228600" defTabSz="923925"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endParaRPr lang="en-US" altLang="en-US" sz="1200"/>
          </a:p>
        </p:txBody>
      </p:sp>
      <p:sp>
        <p:nvSpPr>
          <p:cNvPr id="80901" name="Slide Number Placeholder 4">
            <a:extLst>
              <a:ext uri="{FF2B5EF4-FFF2-40B4-BE49-F238E27FC236}">
                <a16:creationId xmlns:a16="http://schemas.microsoft.com/office/drawing/2014/main" id="{6F8598E3-8524-4C1F-BC1B-8F821AD60CD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4400">
                <a:solidFill>
                  <a:schemeClr val="tx2"/>
                </a:solidFill>
                <a:latin typeface="Arial" panose="020B0604020202020204" pitchFamily="34" charset="0"/>
              </a:defRPr>
            </a:lvl1pPr>
            <a:lvl2pPr marL="742950" indent="-285750" defTabSz="923925" eaLnBrk="0" hangingPunct="0">
              <a:defRPr sz="4400">
                <a:solidFill>
                  <a:schemeClr val="tx2"/>
                </a:solidFill>
                <a:latin typeface="Arial" panose="020B0604020202020204" pitchFamily="34" charset="0"/>
              </a:defRPr>
            </a:lvl2pPr>
            <a:lvl3pPr marL="1143000" indent="-228600" defTabSz="923925" eaLnBrk="0" hangingPunct="0">
              <a:defRPr sz="4400">
                <a:solidFill>
                  <a:schemeClr val="tx2"/>
                </a:solidFill>
                <a:latin typeface="Arial" panose="020B0604020202020204" pitchFamily="34" charset="0"/>
              </a:defRPr>
            </a:lvl3pPr>
            <a:lvl4pPr marL="1600200" indent="-228600" defTabSz="923925" eaLnBrk="0" hangingPunct="0">
              <a:defRPr sz="4400">
                <a:solidFill>
                  <a:schemeClr val="tx2"/>
                </a:solidFill>
                <a:latin typeface="Arial" panose="020B0604020202020204" pitchFamily="34" charset="0"/>
              </a:defRPr>
            </a:lvl4pPr>
            <a:lvl5pPr marL="2057400" indent="-228600" defTabSz="923925" eaLnBrk="0" hangingPunct="0">
              <a:defRPr sz="4400">
                <a:solidFill>
                  <a:schemeClr val="tx2"/>
                </a:solidFill>
                <a:latin typeface="Arial" panose="020B0604020202020204" pitchFamily="34" charset="0"/>
              </a:defRPr>
            </a:lvl5pPr>
            <a:lvl6pPr marL="2514600" indent="-228600" defTabSz="923925" eaLnBrk="0" fontAlgn="base" hangingPunct="0">
              <a:spcBef>
                <a:spcPct val="0"/>
              </a:spcBef>
              <a:spcAft>
                <a:spcPct val="0"/>
              </a:spcAft>
              <a:defRPr sz="4400">
                <a:solidFill>
                  <a:schemeClr val="tx2"/>
                </a:solidFill>
                <a:latin typeface="Arial" panose="020B0604020202020204" pitchFamily="34" charset="0"/>
              </a:defRPr>
            </a:lvl6pPr>
            <a:lvl7pPr marL="2971800" indent="-228600" defTabSz="923925" eaLnBrk="0" fontAlgn="base" hangingPunct="0">
              <a:spcBef>
                <a:spcPct val="0"/>
              </a:spcBef>
              <a:spcAft>
                <a:spcPct val="0"/>
              </a:spcAft>
              <a:defRPr sz="4400">
                <a:solidFill>
                  <a:schemeClr val="tx2"/>
                </a:solidFill>
                <a:latin typeface="Arial" panose="020B0604020202020204" pitchFamily="34" charset="0"/>
              </a:defRPr>
            </a:lvl7pPr>
            <a:lvl8pPr marL="3429000" indent="-228600" defTabSz="923925" eaLnBrk="0" fontAlgn="base" hangingPunct="0">
              <a:spcBef>
                <a:spcPct val="0"/>
              </a:spcBef>
              <a:spcAft>
                <a:spcPct val="0"/>
              </a:spcAft>
              <a:defRPr sz="4400">
                <a:solidFill>
                  <a:schemeClr val="tx2"/>
                </a:solidFill>
                <a:latin typeface="Arial" panose="020B0604020202020204" pitchFamily="34" charset="0"/>
              </a:defRPr>
            </a:lvl8pPr>
            <a:lvl9pPr marL="3886200" indent="-228600" defTabSz="923925"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fld id="{A8D43B35-034C-4025-BD9B-F4CE683DFD62}" type="slidenum">
              <a:rPr lang="en-US" altLang="en-US" sz="1200"/>
              <a:pPr eaLnBrk="1" hangingPunct="1"/>
              <a:t>30</a:t>
            </a:fld>
            <a:endParaRPr lang="en-US" alt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id="{9214E73D-25FC-4FBC-8FA8-A9C413C8F26B}"/>
              </a:ext>
            </a:extLst>
          </p:cNvPr>
          <p:cNvSpPr>
            <a:spLocks noGrp="1" noRot="1" noChangeAspect="1" noTextEdit="1"/>
          </p:cNvSpPr>
          <p:nvPr>
            <p:ph type="sldImg"/>
          </p:nvPr>
        </p:nvSpPr>
        <p:spPr>
          <a:ln/>
        </p:spPr>
      </p:sp>
      <p:sp>
        <p:nvSpPr>
          <p:cNvPr id="84995" name="Notes Placeholder 2">
            <a:extLst>
              <a:ext uri="{FF2B5EF4-FFF2-40B4-BE49-F238E27FC236}">
                <a16:creationId xmlns:a16="http://schemas.microsoft.com/office/drawing/2014/main" id="{FBD32675-915A-4F49-8E84-FADE004363F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  If you look at the first column, shaded in red, you see the number of P-Sample people who match to the census, N11, and . . .  If we can assume independence between . . .</a:t>
            </a:r>
          </a:p>
        </p:txBody>
      </p:sp>
      <p:sp>
        <p:nvSpPr>
          <p:cNvPr id="84996" name="Header Placeholder 3">
            <a:extLst>
              <a:ext uri="{FF2B5EF4-FFF2-40B4-BE49-F238E27FC236}">
                <a16:creationId xmlns:a16="http://schemas.microsoft.com/office/drawing/2014/main" id="{77692E2E-0C68-4897-8A95-82F289CD23F1}"/>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4400">
                <a:solidFill>
                  <a:schemeClr val="tx2"/>
                </a:solidFill>
                <a:latin typeface="Arial" panose="020B0604020202020204" pitchFamily="34" charset="0"/>
              </a:defRPr>
            </a:lvl1pPr>
            <a:lvl2pPr marL="742950" indent="-285750" defTabSz="923925" eaLnBrk="0" hangingPunct="0">
              <a:defRPr sz="4400">
                <a:solidFill>
                  <a:schemeClr val="tx2"/>
                </a:solidFill>
                <a:latin typeface="Arial" panose="020B0604020202020204" pitchFamily="34" charset="0"/>
              </a:defRPr>
            </a:lvl2pPr>
            <a:lvl3pPr marL="1143000" indent="-228600" defTabSz="923925" eaLnBrk="0" hangingPunct="0">
              <a:defRPr sz="4400">
                <a:solidFill>
                  <a:schemeClr val="tx2"/>
                </a:solidFill>
                <a:latin typeface="Arial" panose="020B0604020202020204" pitchFamily="34" charset="0"/>
              </a:defRPr>
            </a:lvl3pPr>
            <a:lvl4pPr marL="1600200" indent="-228600" defTabSz="923925" eaLnBrk="0" hangingPunct="0">
              <a:defRPr sz="4400">
                <a:solidFill>
                  <a:schemeClr val="tx2"/>
                </a:solidFill>
                <a:latin typeface="Arial" panose="020B0604020202020204" pitchFamily="34" charset="0"/>
              </a:defRPr>
            </a:lvl4pPr>
            <a:lvl5pPr marL="2057400" indent="-228600" defTabSz="923925" eaLnBrk="0" hangingPunct="0">
              <a:defRPr sz="4400">
                <a:solidFill>
                  <a:schemeClr val="tx2"/>
                </a:solidFill>
                <a:latin typeface="Arial" panose="020B0604020202020204" pitchFamily="34" charset="0"/>
              </a:defRPr>
            </a:lvl5pPr>
            <a:lvl6pPr marL="2514600" indent="-228600" defTabSz="923925" eaLnBrk="0" fontAlgn="base" hangingPunct="0">
              <a:spcBef>
                <a:spcPct val="0"/>
              </a:spcBef>
              <a:spcAft>
                <a:spcPct val="0"/>
              </a:spcAft>
              <a:defRPr sz="4400">
                <a:solidFill>
                  <a:schemeClr val="tx2"/>
                </a:solidFill>
                <a:latin typeface="Arial" panose="020B0604020202020204" pitchFamily="34" charset="0"/>
              </a:defRPr>
            </a:lvl6pPr>
            <a:lvl7pPr marL="2971800" indent="-228600" defTabSz="923925" eaLnBrk="0" fontAlgn="base" hangingPunct="0">
              <a:spcBef>
                <a:spcPct val="0"/>
              </a:spcBef>
              <a:spcAft>
                <a:spcPct val="0"/>
              </a:spcAft>
              <a:defRPr sz="4400">
                <a:solidFill>
                  <a:schemeClr val="tx2"/>
                </a:solidFill>
                <a:latin typeface="Arial" panose="020B0604020202020204" pitchFamily="34" charset="0"/>
              </a:defRPr>
            </a:lvl7pPr>
            <a:lvl8pPr marL="3429000" indent="-228600" defTabSz="923925" eaLnBrk="0" fontAlgn="base" hangingPunct="0">
              <a:spcBef>
                <a:spcPct val="0"/>
              </a:spcBef>
              <a:spcAft>
                <a:spcPct val="0"/>
              </a:spcAft>
              <a:defRPr sz="4400">
                <a:solidFill>
                  <a:schemeClr val="tx2"/>
                </a:solidFill>
                <a:latin typeface="Arial" panose="020B0604020202020204" pitchFamily="34" charset="0"/>
              </a:defRPr>
            </a:lvl8pPr>
            <a:lvl9pPr marL="3886200" indent="-228600" defTabSz="923925"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endParaRPr lang="en-US" altLang="en-US" sz="1200"/>
          </a:p>
        </p:txBody>
      </p:sp>
      <p:sp>
        <p:nvSpPr>
          <p:cNvPr id="84997" name="Slide Number Placeholder 4">
            <a:extLst>
              <a:ext uri="{FF2B5EF4-FFF2-40B4-BE49-F238E27FC236}">
                <a16:creationId xmlns:a16="http://schemas.microsoft.com/office/drawing/2014/main" id="{885B51D2-F309-40C0-839E-F8AD0CEEE91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4400">
                <a:solidFill>
                  <a:schemeClr val="tx2"/>
                </a:solidFill>
                <a:latin typeface="Arial" panose="020B0604020202020204" pitchFamily="34" charset="0"/>
              </a:defRPr>
            </a:lvl1pPr>
            <a:lvl2pPr marL="742950" indent="-285750" defTabSz="923925" eaLnBrk="0" hangingPunct="0">
              <a:defRPr sz="4400">
                <a:solidFill>
                  <a:schemeClr val="tx2"/>
                </a:solidFill>
                <a:latin typeface="Arial" panose="020B0604020202020204" pitchFamily="34" charset="0"/>
              </a:defRPr>
            </a:lvl2pPr>
            <a:lvl3pPr marL="1143000" indent="-228600" defTabSz="923925" eaLnBrk="0" hangingPunct="0">
              <a:defRPr sz="4400">
                <a:solidFill>
                  <a:schemeClr val="tx2"/>
                </a:solidFill>
                <a:latin typeface="Arial" panose="020B0604020202020204" pitchFamily="34" charset="0"/>
              </a:defRPr>
            </a:lvl3pPr>
            <a:lvl4pPr marL="1600200" indent="-228600" defTabSz="923925" eaLnBrk="0" hangingPunct="0">
              <a:defRPr sz="4400">
                <a:solidFill>
                  <a:schemeClr val="tx2"/>
                </a:solidFill>
                <a:latin typeface="Arial" panose="020B0604020202020204" pitchFamily="34" charset="0"/>
              </a:defRPr>
            </a:lvl4pPr>
            <a:lvl5pPr marL="2057400" indent="-228600" defTabSz="923925" eaLnBrk="0" hangingPunct="0">
              <a:defRPr sz="4400">
                <a:solidFill>
                  <a:schemeClr val="tx2"/>
                </a:solidFill>
                <a:latin typeface="Arial" panose="020B0604020202020204" pitchFamily="34" charset="0"/>
              </a:defRPr>
            </a:lvl5pPr>
            <a:lvl6pPr marL="2514600" indent="-228600" defTabSz="923925" eaLnBrk="0" fontAlgn="base" hangingPunct="0">
              <a:spcBef>
                <a:spcPct val="0"/>
              </a:spcBef>
              <a:spcAft>
                <a:spcPct val="0"/>
              </a:spcAft>
              <a:defRPr sz="4400">
                <a:solidFill>
                  <a:schemeClr val="tx2"/>
                </a:solidFill>
                <a:latin typeface="Arial" panose="020B0604020202020204" pitchFamily="34" charset="0"/>
              </a:defRPr>
            </a:lvl6pPr>
            <a:lvl7pPr marL="2971800" indent="-228600" defTabSz="923925" eaLnBrk="0" fontAlgn="base" hangingPunct="0">
              <a:spcBef>
                <a:spcPct val="0"/>
              </a:spcBef>
              <a:spcAft>
                <a:spcPct val="0"/>
              </a:spcAft>
              <a:defRPr sz="4400">
                <a:solidFill>
                  <a:schemeClr val="tx2"/>
                </a:solidFill>
                <a:latin typeface="Arial" panose="020B0604020202020204" pitchFamily="34" charset="0"/>
              </a:defRPr>
            </a:lvl7pPr>
            <a:lvl8pPr marL="3429000" indent="-228600" defTabSz="923925" eaLnBrk="0" fontAlgn="base" hangingPunct="0">
              <a:spcBef>
                <a:spcPct val="0"/>
              </a:spcBef>
              <a:spcAft>
                <a:spcPct val="0"/>
              </a:spcAft>
              <a:defRPr sz="4400">
                <a:solidFill>
                  <a:schemeClr val="tx2"/>
                </a:solidFill>
                <a:latin typeface="Arial" panose="020B0604020202020204" pitchFamily="34" charset="0"/>
              </a:defRPr>
            </a:lvl8pPr>
            <a:lvl9pPr marL="3886200" indent="-228600" defTabSz="923925"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fld id="{2CEA92FE-A825-4291-AD2A-FF3653C19367}" type="slidenum">
              <a:rPr lang="en-US" altLang="en-US" sz="1200"/>
              <a:pPr eaLnBrk="1" hangingPunct="1"/>
              <a:t>31</a:t>
            </a:fld>
            <a:endParaRPr lang="en-US"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15AF52-C18E-4FEF-A68A-51556A132924}" type="slidenum">
              <a:rPr lang="en-US" smtClean="0"/>
              <a:t>35</a:t>
            </a:fld>
            <a:endParaRPr lang="en-US"/>
          </a:p>
        </p:txBody>
      </p:sp>
    </p:spTree>
    <p:extLst>
      <p:ext uri="{BB962C8B-B14F-4D97-AF65-F5344CB8AC3E}">
        <p14:creationId xmlns:p14="http://schemas.microsoft.com/office/powerpoint/2010/main" val="13544765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15AF52-C18E-4FEF-A68A-51556A132924}" type="slidenum">
              <a:rPr lang="en-US" smtClean="0"/>
              <a:t>36</a:t>
            </a:fld>
            <a:endParaRPr lang="en-US"/>
          </a:p>
        </p:txBody>
      </p:sp>
    </p:spTree>
    <p:extLst>
      <p:ext uri="{BB962C8B-B14F-4D97-AF65-F5344CB8AC3E}">
        <p14:creationId xmlns:p14="http://schemas.microsoft.com/office/powerpoint/2010/main" val="27252279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15AF52-C18E-4FEF-A68A-51556A132924}" type="slidenum">
              <a:rPr lang="en-US" smtClean="0"/>
              <a:t>37</a:t>
            </a:fld>
            <a:endParaRPr lang="en-US"/>
          </a:p>
        </p:txBody>
      </p:sp>
    </p:spTree>
    <p:extLst>
      <p:ext uri="{BB962C8B-B14F-4D97-AF65-F5344CB8AC3E}">
        <p14:creationId xmlns:p14="http://schemas.microsoft.com/office/powerpoint/2010/main" val="22886795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p>
        </p:txBody>
      </p:sp>
      <p:sp>
        <p:nvSpPr>
          <p:cNvPr id="4" name="Slide Number Placeholder 3"/>
          <p:cNvSpPr>
            <a:spLocks noGrp="1"/>
          </p:cNvSpPr>
          <p:nvPr>
            <p:ph type="sldNum" sz="quarter" idx="5"/>
          </p:nvPr>
        </p:nvSpPr>
        <p:spPr/>
        <p:txBody>
          <a:bodyPr/>
          <a:lstStyle/>
          <a:p>
            <a:fld id="{5F15AF52-C18E-4FEF-A68A-51556A132924}" type="slidenum">
              <a:rPr lang="en-US" smtClean="0"/>
              <a:t>38</a:t>
            </a:fld>
            <a:endParaRPr lang="en-US"/>
          </a:p>
        </p:txBody>
      </p:sp>
    </p:spTree>
    <p:extLst>
      <p:ext uri="{BB962C8B-B14F-4D97-AF65-F5344CB8AC3E}">
        <p14:creationId xmlns:p14="http://schemas.microsoft.com/office/powerpoint/2010/main" val="13856281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rPr>
              <a:t>For some groups, undercounts and overcounts by race and Hispanic origin were more pronounced in 2020 than in 2010.  The rows highlighted in green show the groups for which there was a significant change from 2010.  We saw significant changes for the following groups: Non-Hispanic White, Asian, Some Other Race, and Hispanic or Latino.</a:t>
            </a:r>
            <a:endParaRPr lang="en-US" dirty="0"/>
          </a:p>
          <a:p>
            <a:endParaRPr lang="en-US" dirty="0"/>
          </a:p>
        </p:txBody>
      </p:sp>
      <p:sp>
        <p:nvSpPr>
          <p:cNvPr id="4" name="Slide Number Placeholder 3"/>
          <p:cNvSpPr>
            <a:spLocks noGrp="1"/>
          </p:cNvSpPr>
          <p:nvPr>
            <p:ph type="sldNum" sz="quarter" idx="5"/>
          </p:nvPr>
        </p:nvSpPr>
        <p:spPr/>
        <p:txBody>
          <a:bodyPr/>
          <a:lstStyle/>
          <a:p>
            <a:fld id="{5F15AF52-C18E-4FEF-A68A-51556A132924}" type="slidenum">
              <a:rPr lang="en-US" smtClean="0"/>
              <a:t>39</a:t>
            </a:fld>
            <a:endParaRPr lang="en-US"/>
          </a:p>
        </p:txBody>
      </p:sp>
    </p:spTree>
    <p:extLst>
      <p:ext uri="{BB962C8B-B14F-4D97-AF65-F5344CB8AC3E}">
        <p14:creationId xmlns:p14="http://schemas.microsoft.com/office/powerpoint/2010/main" val="3770505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releasing a report on census coverage today, we are also releasing a technical document, called a Source and Accuracy Statement that describes many of the possible errors in the PES data.  Here  is one table based on data in the Source and Accuracy Statement.  One major difference between the 2010 and 2020 post-enumeration surveys is the rate of insufficient interviews.  These were interviews where we reached a respondent, sometimes a proxy, who answered some questions, but did not provide enough detailed information about anyone in the household for the interview to be used.  Nevertheless, despite all the challenges, the PES got completed interviewed from about 83.2 percent of the occupied households we visited.</a:t>
            </a:r>
          </a:p>
          <a:p>
            <a:endParaRPr lang="en-US" dirty="0"/>
          </a:p>
          <a:p>
            <a:r>
              <a:rPr lang="en-US" dirty="0"/>
              <a:t>Today’s Source and Accuracy Statement and future methodology reports will provide a lot of information about the quality of the PES.  Overall the Post-Enumeration Survey achieved it’s goal of highlighting some of the strengths and weakness of the 2020 Census data with respect to demographic characteristics.  The coverage estimates I discussed today will be helpful in planning for the 2030 Census and I hope they will spawn new innovations and research to improve future census operations.</a:t>
            </a:r>
          </a:p>
        </p:txBody>
      </p:sp>
      <p:sp>
        <p:nvSpPr>
          <p:cNvPr id="4" name="Slide Number Placeholder 3"/>
          <p:cNvSpPr>
            <a:spLocks noGrp="1"/>
          </p:cNvSpPr>
          <p:nvPr>
            <p:ph type="sldNum" sz="quarter" idx="5"/>
          </p:nvPr>
        </p:nvSpPr>
        <p:spPr/>
        <p:txBody>
          <a:bodyPr/>
          <a:lstStyle/>
          <a:p>
            <a:fld id="{5F15AF52-C18E-4FEF-A68A-51556A132924}" type="slidenum">
              <a:rPr lang="en-US" smtClean="0"/>
              <a:t>42</a:t>
            </a:fld>
            <a:endParaRPr lang="en-US"/>
          </a:p>
        </p:txBody>
      </p:sp>
    </p:spTree>
    <p:extLst>
      <p:ext uri="{BB962C8B-B14F-4D97-AF65-F5344CB8AC3E}">
        <p14:creationId xmlns:p14="http://schemas.microsoft.com/office/powerpoint/2010/main" val="35047571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releasing a report on census coverage today, we are also releasing a technical document, called a Source and Accuracy Statement that describes many of the possible errors in the PES data.  Here  is one table based on data in the Source and Accuracy Statement.  One major difference between the 2010 and 2020 post-enumeration surveys is the rate of insufficient interviews.  These were interviews where we reached a respondent, sometimes a proxy, who answered some questions, but did not provide enough detailed information about anyone in the household for the interview to be used.  Nevertheless, despite all the challenges, the PES got completed interviewed from about 83.2 percent of the occupied households we visited.</a:t>
            </a:r>
          </a:p>
          <a:p>
            <a:endParaRPr lang="en-US" dirty="0"/>
          </a:p>
          <a:p>
            <a:r>
              <a:rPr lang="en-US" dirty="0"/>
              <a:t>Today’s Source and Accuracy Statement and future methodology reports will provide a lot of information about the quality of the PES.  Overall the Post-Enumeration Survey achieved it’s goal of highlighting some of the strengths and weakness of the 2020 Census data with respect to demographic characteristics.  The coverage estimates I discussed today will be helpful in planning for the 2030 Census and I hope they will spawn new innovations and research to improve future census operations.</a:t>
            </a:r>
          </a:p>
        </p:txBody>
      </p:sp>
      <p:sp>
        <p:nvSpPr>
          <p:cNvPr id="4" name="Slide Number Placeholder 3"/>
          <p:cNvSpPr>
            <a:spLocks noGrp="1"/>
          </p:cNvSpPr>
          <p:nvPr>
            <p:ph type="sldNum" sz="quarter" idx="5"/>
          </p:nvPr>
        </p:nvSpPr>
        <p:spPr/>
        <p:txBody>
          <a:bodyPr/>
          <a:lstStyle/>
          <a:p>
            <a:fld id="{5F15AF52-C18E-4FEF-A68A-51556A132924}" type="slidenum">
              <a:rPr lang="en-US" smtClean="0"/>
              <a:t>43</a:t>
            </a:fld>
            <a:endParaRPr lang="en-US"/>
          </a:p>
        </p:txBody>
      </p:sp>
    </p:spTree>
    <p:extLst>
      <p:ext uri="{BB962C8B-B14F-4D97-AF65-F5344CB8AC3E}">
        <p14:creationId xmlns:p14="http://schemas.microsoft.com/office/powerpoint/2010/main" val="1224331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id="{9214E73D-25FC-4FBC-8FA8-A9C413C8F26B}"/>
              </a:ext>
            </a:extLst>
          </p:cNvPr>
          <p:cNvSpPr>
            <a:spLocks noGrp="1" noRot="1" noChangeAspect="1" noTextEdit="1"/>
          </p:cNvSpPr>
          <p:nvPr>
            <p:ph type="sldImg"/>
          </p:nvPr>
        </p:nvSpPr>
        <p:spPr>
          <a:ln/>
        </p:spPr>
      </p:sp>
      <p:sp>
        <p:nvSpPr>
          <p:cNvPr id="84995" name="Notes Placeholder 2">
            <a:extLst>
              <a:ext uri="{FF2B5EF4-FFF2-40B4-BE49-F238E27FC236}">
                <a16:creationId xmlns:a16="http://schemas.microsoft.com/office/drawing/2014/main" id="{FBD32675-915A-4F49-8E84-FADE004363F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  If you look at the first column, shaded in red, you see the number of P-Sample people who match to the census, N11, and . . .  If we can assume independence between . . .</a:t>
            </a:r>
          </a:p>
        </p:txBody>
      </p:sp>
      <p:sp>
        <p:nvSpPr>
          <p:cNvPr id="84996" name="Header Placeholder 3">
            <a:extLst>
              <a:ext uri="{FF2B5EF4-FFF2-40B4-BE49-F238E27FC236}">
                <a16:creationId xmlns:a16="http://schemas.microsoft.com/office/drawing/2014/main" id="{77692E2E-0C68-4897-8A95-82F289CD23F1}"/>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4400">
                <a:solidFill>
                  <a:schemeClr val="tx2"/>
                </a:solidFill>
                <a:latin typeface="Arial" panose="020B0604020202020204" pitchFamily="34" charset="0"/>
              </a:defRPr>
            </a:lvl1pPr>
            <a:lvl2pPr marL="742950" indent="-285750" defTabSz="923925" eaLnBrk="0" hangingPunct="0">
              <a:defRPr sz="4400">
                <a:solidFill>
                  <a:schemeClr val="tx2"/>
                </a:solidFill>
                <a:latin typeface="Arial" panose="020B0604020202020204" pitchFamily="34" charset="0"/>
              </a:defRPr>
            </a:lvl2pPr>
            <a:lvl3pPr marL="1143000" indent="-228600" defTabSz="923925" eaLnBrk="0" hangingPunct="0">
              <a:defRPr sz="4400">
                <a:solidFill>
                  <a:schemeClr val="tx2"/>
                </a:solidFill>
                <a:latin typeface="Arial" panose="020B0604020202020204" pitchFamily="34" charset="0"/>
              </a:defRPr>
            </a:lvl3pPr>
            <a:lvl4pPr marL="1600200" indent="-228600" defTabSz="923925" eaLnBrk="0" hangingPunct="0">
              <a:defRPr sz="4400">
                <a:solidFill>
                  <a:schemeClr val="tx2"/>
                </a:solidFill>
                <a:latin typeface="Arial" panose="020B0604020202020204" pitchFamily="34" charset="0"/>
              </a:defRPr>
            </a:lvl4pPr>
            <a:lvl5pPr marL="2057400" indent="-228600" defTabSz="923925" eaLnBrk="0" hangingPunct="0">
              <a:defRPr sz="4400">
                <a:solidFill>
                  <a:schemeClr val="tx2"/>
                </a:solidFill>
                <a:latin typeface="Arial" panose="020B0604020202020204" pitchFamily="34" charset="0"/>
              </a:defRPr>
            </a:lvl5pPr>
            <a:lvl6pPr marL="2514600" indent="-228600" defTabSz="923925" eaLnBrk="0" fontAlgn="base" hangingPunct="0">
              <a:spcBef>
                <a:spcPct val="0"/>
              </a:spcBef>
              <a:spcAft>
                <a:spcPct val="0"/>
              </a:spcAft>
              <a:defRPr sz="4400">
                <a:solidFill>
                  <a:schemeClr val="tx2"/>
                </a:solidFill>
                <a:latin typeface="Arial" panose="020B0604020202020204" pitchFamily="34" charset="0"/>
              </a:defRPr>
            </a:lvl6pPr>
            <a:lvl7pPr marL="2971800" indent="-228600" defTabSz="923925" eaLnBrk="0" fontAlgn="base" hangingPunct="0">
              <a:spcBef>
                <a:spcPct val="0"/>
              </a:spcBef>
              <a:spcAft>
                <a:spcPct val="0"/>
              </a:spcAft>
              <a:defRPr sz="4400">
                <a:solidFill>
                  <a:schemeClr val="tx2"/>
                </a:solidFill>
                <a:latin typeface="Arial" panose="020B0604020202020204" pitchFamily="34" charset="0"/>
              </a:defRPr>
            </a:lvl7pPr>
            <a:lvl8pPr marL="3429000" indent="-228600" defTabSz="923925" eaLnBrk="0" fontAlgn="base" hangingPunct="0">
              <a:spcBef>
                <a:spcPct val="0"/>
              </a:spcBef>
              <a:spcAft>
                <a:spcPct val="0"/>
              </a:spcAft>
              <a:defRPr sz="4400">
                <a:solidFill>
                  <a:schemeClr val="tx2"/>
                </a:solidFill>
                <a:latin typeface="Arial" panose="020B0604020202020204" pitchFamily="34" charset="0"/>
              </a:defRPr>
            </a:lvl8pPr>
            <a:lvl9pPr marL="3886200" indent="-228600" defTabSz="923925"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endParaRPr lang="en-US" altLang="en-US" sz="1200"/>
          </a:p>
        </p:txBody>
      </p:sp>
      <p:sp>
        <p:nvSpPr>
          <p:cNvPr id="84997" name="Slide Number Placeholder 4">
            <a:extLst>
              <a:ext uri="{FF2B5EF4-FFF2-40B4-BE49-F238E27FC236}">
                <a16:creationId xmlns:a16="http://schemas.microsoft.com/office/drawing/2014/main" id="{885B51D2-F309-40C0-839E-F8AD0CEEE91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4400">
                <a:solidFill>
                  <a:schemeClr val="tx2"/>
                </a:solidFill>
                <a:latin typeface="Arial" panose="020B0604020202020204" pitchFamily="34" charset="0"/>
              </a:defRPr>
            </a:lvl1pPr>
            <a:lvl2pPr marL="742950" indent="-285750" defTabSz="923925" eaLnBrk="0" hangingPunct="0">
              <a:defRPr sz="4400">
                <a:solidFill>
                  <a:schemeClr val="tx2"/>
                </a:solidFill>
                <a:latin typeface="Arial" panose="020B0604020202020204" pitchFamily="34" charset="0"/>
              </a:defRPr>
            </a:lvl2pPr>
            <a:lvl3pPr marL="1143000" indent="-228600" defTabSz="923925" eaLnBrk="0" hangingPunct="0">
              <a:defRPr sz="4400">
                <a:solidFill>
                  <a:schemeClr val="tx2"/>
                </a:solidFill>
                <a:latin typeface="Arial" panose="020B0604020202020204" pitchFamily="34" charset="0"/>
              </a:defRPr>
            </a:lvl3pPr>
            <a:lvl4pPr marL="1600200" indent="-228600" defTabSz="923925" eaLnBrk="0" hangingPunct="0">
              <a:defRPr sz="4400">
                <a:solidFill>
                  <a:schemeClr val="tx2"/>
                </a:solidFill>
                <a:latin typeface="Arial" panose="020B0604020202020204" pitchFamily="34" charset="0"/>
              </a:defRPr>
            </a:lvl4pPr>
            <a:lvl5pPr marL="2057400" indent="-228600" defTabSz="923925" eaLnBrk="0" hangingPunct="0">
              <a:defRPr sz="4400">
                <a:solidFill>
                  <a:schemeClr val="tx2"/>
                </a:solidFill>
                <a:latin typeface="Arial" panose="020B0604020202020204" pitchFamily="34" charset="0"/>
              </a:defRPr>
            </a:lvl5pPr>
            <a:lvl6pPr marL="2514600" indent="-228600" defTabSz="923925" eaLnBrk="0" fontAlgn="base" hangingPunct="0">
              <a:spcBef>
                <a:spcPct val="0"/>
              </a:spcBef>
              <a:spcAft>
                <a:spcPct val="0"/>
              </a:spcAft>
              <a:defRPr sz="4400">
                <a:solidFill>
                  <a:schemeClr val="tx2"/>
                </a:solidFill>
                <a:latin typeface="Arial" panose="020B0604020202020204" pitchFamily="34" charset="0"/>
              </a:defRPr>
            </a:lvl6pPr>
            <a:lvl7pPr marL="2971800" indent="-228600" defTabSz="923925" eaLnBrk="0" fontAlgn="base" hangingPunct="0">
              <a:spcBef>
                <a:spcPct val="0"/>
              </a:spcBef>
              <a:spcAft>
                <a:spcPct val="0"/>
              </a:spcAft>
              <a:defRPr sz="4400">
                <a:solidFill>
                  <a:schemeClr val="tx2"/>
                </a:solidFill>
                <a:latin typeface="Arial" panose="020B0604020202020204" pitchFamily="34" charset="0"/>
              </a:defRPr>
            </a:lvl7pPr>
            <a:lvl8pPr marL="3429000" indent="-228600" defTabSz="923925" eaLnBrk="0" fontAlgn="base" hangingPunct="0">
              <a:spcBef>
                <a:spcPct val="0"/>
              </a:spcBef>
              <a:spcAft>
                <a:spcPct val="0"/>
              </a:spcAft>
              <a:defRPr sz="4400">
                <a:solidFill>
                  <a:schemeClr val="tx2"/>
                </a:solidFill>
                <a:latin typeface="Arial" panose="020B0604020202020204" pitchFamily="34" charset="0"/>
              </a:defRPr>
            </a:lvl8pPr>
            <a:lvl9pPr marL="3886200" indent="-228600" defTabSz="923925"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fld id="{2CEA92FE-A825-4291-AD2A-FF3653C19367}" type="slidenum">
              <a:rPr lang="en-US" altLang="en-US" sz="1200"/>
              <a:pPr eaLnBrk="1" hangingPunct="1"/>
              <a:t>56</a:t>
            </a:fld>
            <a:endParaRPr lang="en-US" altLang="en-US" sz="1200"/>
          </a:p>
        </p:txBody>
      </p:sp>
    </p:spTree>
    <p:extLst>
      <p:ext uri="{BB962C8B-B14F-4D97-AF65-F5344CB8AC3E}">
        <p14:creationId xmlns:p14="http://schemas.microsoft.com/office/powerpoint/2010/main" val="3621342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id="{60898691-E191-4522-8C36-67434DEAC9AF}"/>
              </a:ext>
            </a:extLst>
          </p:cNvPr>
          <p:cNvSpPr>
            <a:spLocks noGrp="1" noRot="1" noChangeAspect="1" noTextEdit="1"/>
          </p:cNvSpPr>
          <p:nvPr>
            <p:ph type="sldImg"/>
          </p:nvPr>
        </p:nvSpPr>
        <p:spPr>
          <a:ln/>
        </p:spPr>
      </p:sp>
      <p:sp>
        <p:nvSpPr>
          <p:cNvPr id="93187" name="Notes Placeholder 2">
            <a:extLst>
              <a:ext uri="{FF2B5EF4-FFF2-40B4-BE49-F238E27FC236}">
                <a16:creationId xmlns:a16="http://schemas.microsoft.com/office/drawing/2014/main" id="{3938227F-8F41-4DC7-AB77-D786369B2CA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93188" name="Slide Number Placeholder 3">
            <a:extLst>
              <a:ext uri="{FF2B5EF4-FFF2-40B4-BE49-F238E27FC236}">
                <a16:creationId xmlns:a16="http://schemas.microsoft.com/office/drawing/2014/main" id="{84D0E8D2-3C0B-4DD2-BC38-0824E3CB32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4400">
                <a:solidFill>
                  <a:schemeClr val="tx2"/>
                </a:solidFill>
                <a:latin typeface="Arial" panose="020B0604020202020204" pitchFamily="34" charset="0"/>
              </a:defRPr>
            </a:lvl1pPr>
            <a:lvl2pPr marL="742950" indent="-285750" defTabSz="923925" eaLnBrk="0" hangingPunct="0">
              <a:defRPr sz="4400">
                <a:solidFill>
                  <a:schemeClr val="tx2"/>
                </a:solidFill>
                <a:latin typeface="Arial" panose="020B0604020202020204" pitchFamily="34" charset="0"/>
              </a:defRPr>
            </a:lvl2pPr>
            <a:lvl3pPr marL="1143000" indent="-228600" defTabSz="923925" eaLnBrk="0" hangingPunct="0">
              <a:defRPr sz="4400">
                <a:solidFill>
                  <a:schemeClr val="tx2"/>
                </a:solidFill>
                <a:latin typeface="Arial" panose="020B0604020202020204" pitchFamily="34" charset="0"/>
              </a:defRPr>
            </a:lvl3pPr>
            <a:lvl4pPr marL="1600200" indent="-228600" defTabSz="923925" eaLnBrk="0" hangingPunct="0">
              <a:defRPr sz="4400">
                <a:solidFill>
                  <a:schemeClr val="tx2"/>
                </a:solidFill>
                <a:latin typeface="Arial" panose="020B0604020202020204" pitchFamily="34" charset="0"/>
              </a:defRPr>
            </a:lvl4pPr>
            <a:lvl5pPr marL="2057400" indent="-228600" defTabSz="923925" eaLnBrk="0" hangingPunct="0">
              <a:defRPr sz="4400">
                <a:solidFill>
                  <a:schemeClr val="tx2"/>
                </a:solidFill>
                <a:latin typeface="Arial" panose="020B0604020202020204" pitchFamily="34" charset="0"/>
              </a:defRPr>
            </a:lvl5pPr>
            <a:lvl6pPr marL="2514600" indent="-228600" defTabSz="923925" eaLnBrk="0" fontAlgn="base" hangingPunct="0">
              <a:spcBef>
                <a:spcPct val="0"/>
              </a:spcBef>
              <a:spcAft>
                <a:spcPct val="0"/>
              </a:spcAft>
              <a:defRPr sz="4400">
                <a:solidFill>
                  <a:schemeClr val="tx2"/>
                </a:solidFill>
                <a:latin typeface="Arial" panose="020B0604020202020204" pitchFamily="34" charset="0"/>
              </a:defRPr>
            </a:lvl6pPr>
            <a:lvl7pPr marL="2971800" indent="-228600" defTabSz="923925" eaLnBrk="0" fontAlgn="base" hangingPunct="0">
              <a:spcBef>
                <a:spcPct val="0"/>
              </a:spcBef>
              <a:spcAft>
                <a:spcPct val="0"/>
              </a:spcAft>
              <a:defRPr sz="4400">
                <a:solidFill>
                  <a:schemeClr val="tx2"/>
                </a:solidFill>
                <a:latin typeface="Arial" panose="020B0604020202020204" pitchFamily="34" charset="0"/>
              </a:defRPr>
            </a:lvl7pPr>
            <a:lvl8pPr marL="3429000" indent="-228600" defTabSz="923925" eaLnBrk="0" fontAlgn="base" hangingPunct="0">
              <a:spcBef>
                <a:spcPct val="0"/>
              </a:spcBef>
              <a:spcAft>
                <a:spcPct val="0"/>
              </a:spcAft>
              <a:defRPr sz="4400">
                <a:solidFill>
                  <a:schemeClr val="tx2"/>
                </a:solidFill>
                <a:latin typeface="Arial" panose="020B0604020202020204" pitchFamily="34" charset="0"/>
              </a:defRPr>
            </a:lvl8pPr>
            <a:lvl9pPr marL="3886200" indent="-228600" defTabSz="923925"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fld id="{3068FB27-1D18-4EC4-A7C9-92010F078039}" type="slidenum">
              <a:rPr lang="en-US" altLang="en-US" sz="1200"/>
              <a:pPr eaLnBrk="1" hangingPunct="1"/>
              <a:t>57</a:t>
            </a:fld>
            <a:endParaRPr lang="en-US" altLang="en-US" sz="1200"/>
          </a:p>
        </p:txBody>
      </p:sp>
      <p:sp>
        <p:nvSpPr>
          <p:cNvPr id="93189" name="Header Placeholder 1">
            <a:extLst>
              <a:ext uri="{FF2B5EF4-FFF2-40B4-BE49-F238E27FC236}">
                <a16:creationId xmlns:a16="http://schemas.microsoft.com/office/drawing/2014/main" id="{BB5D05FC-FD9F-4F2B-9420-6005F4CD65E6}"/>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4400">
                <a:solidFill>
                  <a:schemeClr val="tx2"/>
                </a:solidFill>
                <a:latin typeface="Arial" panose="020B0604020202020204" pitchFamily="34" charset="0"/>
              </a:defRPr>
            </a:lvl1pPr>
            <a:lvl2pPr marL="742950" indent="-285750" defTabSz="923925" eaLnBrk="0" hangingPunct="0">
              <a:defRPr sz="4400">
                <a:solidFill>
                  <a:schemeClr val="tx2"/>
                </a:solidFill>
                <a:latin typeface="Arial" panose="020B0604020202020204" pitchFamily="34" charset="0"/>
              </a:defRPr>
            </a:lvl2pPr>
            <a:lvl3pPr marL="1143000" indent="-228600" defTabSz="923925" eaLnBrk="0" hangingPunct="0">
              <a:defRPr sz="4400">
                <a:solidFill>
                  <a:schemeClr val="tx2"/>
                </a:solidFill>
                <a:latin typeface="Arial" panose="020B0604020202020204" pitchFamily="34" charset="0"/>
              </a:defRPr>
            </a:lvl3pPr>
            <a:lvl4pPr marL="1600200" indent="-228600" defTabSz="923925" eaLnBrk="0" hangingPunct="0">
              <a:defRPr sz="4400">
                <a:solidFill>
                  <a:schemeClr val="tx2"/>
                </a:solidFill>
                <a:latin typeface="Arial" panose="020B0604020202020204" pitchFamily="34" charset="0"/>
              </a:defRPr>
            </a:lvl4pPr>
            <a:lvl5pPr marL="2057400" indent="-228600" defTabSz="923925" eaLnBrk="0" hangingPunct="0">
              <a:defRPr sz="4400">
                <a:solidFill>
                  <a:schemeClr val="tx2"/>
                </a:solidFill>
                <a:latin typeface="Arial" panose="020B0604020202020204" pitchFamily="34" charset="0"/>
              </a:defRPr>
            </a:lvl5pPr>
            <a:lvl6pPr marL="2514600" indent="-228600" defTabSz="923925" eaLnBrk="0" fontAlgn="base" hangingPunct="0">
              <a:spcBef>
                <a:spcPct val="0"/>
              </a:spcBef>
              <a:spcAft>
                <a:spcPct val="0"/>
              </a:spcAft>
              <a:defRPr sz="4400">
                <a:solidFill>
                  <a:schemeClr val="tx2"/>
                </a:solidFill>
                <a:latin typeface="Arial" panose="020B0604020202020204" pitchFamily="34" charset="0"/>
              </a:defRPr>
            </a:lvl6pPr>
            <a:lvl7pPr marL="2971800" indent="-228600" defTabSz="923925" eaLnBrk="0" fontAlgn="base" hangingPunct="0">
              <a:spcBef>
                <a:spcPct val="0"/>
              </a:spcBef>
              <a:spcAft>
                <a:spcPct val="0"/>
              </a:spcAft>
              <a:defRPr sz="4400">
                <a:solidFill>
                  <a:schemeClr val="tx2"/>
                </a:solidFill>
                <a:latin typeface="Arial" panose="020B0604020202020204" pitchFamily="34" charset="0"/>
              </a:defRPr>
            </a:lvl7pPr>
            <a:lvl8pPr marL="3429000" indent="-228600" defTabSz="923925" eaLnBrk="0" fontAlgn="base" hangingPunct="0">
              <a:spcBef>
                <a:spcPct val="0"/>
              </a:spcBef>
              <a:spcAft>
                <a:spcPct val="0"/>
              </a:spcAft>
              <a:defRPr sz="4400">
                <a:solidFill>
                  <a:schemeClr val="tx2"/>
                </a:solidFill>
                <a:latin typeface="Arial" panose="020B0604020202020204" pitchFamily="34" charset="0"/>
              </a:defRPr>
            </a:lvl8pPr>
            <a:lvl9pPr marL="3886200" indent="-228600" defTabSz="923925"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endParaRPr lang="en-US" altLang="en-US" sz="1200"/>
          </a:p>
        </p:txBody>
      </p:sp>
    </p:spTree>
    <p:extLst>
      <p:ext uri="{BB962C8B-B14F-4D97-AF65-F5344CB8AC3E}">
        <p14:creationId xmlns:p14="http://schemas.microsoft.com/office/powerpoint/2010/main" val="32113472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id="{60898691-E191-4522-8C36-67434DEAC9AF}"/>
              </a:ext>
            </a:extLst>
          </p:cNvPr>
          <p:cNvSpPr>
            <a:spLocks noGrp="1" noRot="1" noChangeAspect="1" noTextEdit="1"/>
          </p:cNvSpPr>
          <p:nvPr>
            <p:ph type="sldImg"/>
          </p:nvPr>
        </p:nvSpPr>
        <p:spPr>
          <a:ln/>
        </p:spPr>
      </p:sp>
      <p:sp>
        <p:nvSpPr>
          <p:cNvPr id="93187" name="Notes Placeholder 2">
            <a:extLst>
              <a:ext uri="{FF2B5EF4-FFF2-40B4-BE49-F238E27FC236}">
                <a16:creationId xmlns:a16="http://schemas.microsoft.com/office/drawing/2014/main" id="{3938227F-8F41-4DC7-AB77-D786369B2CA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93188" name="Slide Number Placeholder 3">
            <a:extLst>
              <a:ext uri="{FF2B5EF4-FFF2-40B4-BE49-F238E27FC236}">
                <a16:creationId xmlns:a16="http://schemas.microsoft.com/office/drawing/2014/main" id="{84D0E8D2-3C0B-4DD2-BC38-0824E3CB32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4400">
                <a:solidFill>
                  <a:schemeClr val="tx2"/>
                </a:solidFill>
                <a:latin typeface="Arial" panose="020B0604020202020204" pitchFamily="34" charset="0"/>
              </a:defRPr>
            </a:lvl1pPr>
            <a:lvl2pPr marL="742950" indent="-285750" defTabSz="923925" eaLnBrk="0" hangingPunct="0">
              <a:defRPr sz="4400">
                <a:solidFill>
                  <a:schemeClr val="tx2"/>
                </a:solidFill>
                <a:latin typeface="Arial" panose="020B0604020202020204" pitchFamily="34" charset="0"/>
              </a:defRPr>
            </a:lvl2pPr>
            <a:lvl3pPr marL="1143000" indent="-228600" defTabSz="923925" eaLnBrk="0" hangingPunct="0">
              <a:defRPr sz="4400">
                <a:solidFill>
                  <a:schemeClr val="tx2"/>
                </a:solidFill>
                <a:latin typeface="Arial" panose="020B0604020202020204" pitchFamily="34" charset="0"/>
              </a:defRPr>
            </a:lvl3pPr>
            <a:lvl4pPr marL="1600200" indent="-228600" defTabSz="923925" eaLnBrk="0" hangingPunct="0">
              <a:defRPr sz="4400">
                <a:solidFill>
                  <a:schemeClr val="tx2"/>
                </a:solidFill>
                <a:latin typeface="Arial" panose="020B0604020202020204" pitchFamily="34" charset="0"/>
              </a:defRPr>
            </a:lvl4pPr>
            <a:lvl5pPr marL="2057400" indent="-228600" defTabSz="923925" eaLnBrk="0" hangingPunct="0">
              <a:defRPr sz="4400">
                <a:solidFill>
                  <a:schemeClr val="tx2"/>
                </a:solidFill>
                <a:latin typeface="Arial" panose="020B0604020202020204" pitchFamily="34" charset="0"/>
              </a:defRPr>
            </a:lvl5pPr>
            <a:lvl6pPr marL="2514600" indent="-228600" defTabSz="923925" eaLnBrk="0" fontAlgn="base" hangingPunct="0">
              <a:spcBef>
                <a:spcPct val="0"/>
              </a:spcBef>
              <a:spcAft>
                <a:spcPct val="0"/>
              </a:spcAft>
              <a:defRPr sz="4400">
                <a:solidFill>
                  <a:schemeClr val="tx2"/>
                </a:solidFill>
                <a:latin typeface="Arial" panose="020B0604020202020204" pitchFamily="34" charset="0"/>
              </a:defRPr>
            </a:lvl6pPr>
            <a:lvl7pPr marL="2971800" indent="-228600" defTabSz="923925" eaLnBrk="0" fontAlgn="base" hangingPunct="0">
              <a:spcBef>
                <a:spcPct val="0"/>
              </a:spcBef>
              <a:spcAft>
                <a:spcPct val="0"/>
              </a:spcAft>
              <a:defRPr sz="4400">
                <a:solidFill>
                  <a:schemeClr val="tx2"/>
                </a:solidFill>
                <a:latin typeface="Arial" panose="020B0604020202020204" pitchFamily="34" charset="0"/>
              </a:defRPr>
            </a:lvl7pPr>
            <a:lvl8pPr marL="3429000" indent="-228600" defTabSz="923925" eaLnBrk="0" fontAlgn="base" hangingPunct="0">
              <a:spcBef>
                <a:spcPct val="0"/>
              </a:spcBef>
              <a:spcAft>
                <a:spcPct val="0"/>
              </a:spcAft>
              <a:defRPr sz="4400">
                <a:solidFill>
                  <a:schemeClr val="tx2"/>
                </a:solidFill>
                <a:latin typeface="Arial" panose="020B0604020202020204" pitchFamily="34" charset="0"/>
              </a:defRPr>
            </a:lvl8pPr>
            <a:lvl9pPr marL="3886200" indent="-228600" defTabSz="923925"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fld id="{3068FB27-1D18-4EC4-A7C9-92010F078039}" type="slidenum">
              <a:rPr lang="en-US" altLang="en-US" sz="1200"/>
              <a:pPr eaLnBrk="1" hangingPunct="1"/>
              <a:t>58</a:t>
            </a:fld>
            <a:endParaRPr lang="en-US" altLang="en-US" sz="1200"/>
          </a:p>
        </p:txBody>
      </p:sp>
      <p:sp>
        <p:nvSpPr>
          <p:cNvPr id="93189" name="Header Placeholder 1">
            <a:extLst>
              <a:ext uri="{FF2B5EF4-FFF2-40B4-BE49-F238E27FC236}">
                <a16:creationId xmlns:a16="http://schemas.microsoft.com/office/drawing/2014/main" id="{BB5D05FC-FD9F-4F2B-9420-6005F4CD65E6}"/>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4400">
                <a:solidFill>
                  <a:schemeClr val="tx2"/>
                </a:solidFill>
                <a:latin typeface="Arial" panose="020B0604020202020204" pitchFamily="34" charset="0"/>
              </a:defRPr>
            </a:lvl1pPr>
            <a:lvl2pPr marL="742950" indent="-285750" defTabSz="923925" eaLnBrk="0" hangingPunct="0">
              <a:defRPr sz="4400">
                <a:solidFill>
                  <a:schemeClr val="tx2"/>
                </a:solidFill>
                <a:latin typeface="Arial" panose="020B0604020202020204" pitchFamily="34" charset="0"/>
              </a:defRPr>
            </a:lvl2pPr>
            <a:lvl3pPr marL="1143000" indent="-228600" defTabSz="923925" eaLnBrk="0" hangingPunct="0">
              <a:defRPr sz="4400">
                <a:solidFill>
                  <a:schemeClr val="tx2"/>
                </a:solidFill>
                <a:latin typeface="Arial" panose="020B0604020202020204" pitchFamily="34" charset="0"/>
              </a:defRPr>
            </a:lvl3pPr>
            <a:lvl4pPr marL="1600200" indent="-228600" defTabSz="923925" eaLnBrk="0" hangingPunct="0">
              <a:defRPr sz="4400">
                <a:solidFill>
                  <a:schemeClr val="tx2"/>
                </a:solidFill>
                <a:latin typeface="Arial" panose="020B0604020202020204" pitchFamily="34" charset="0"/>
              </a:defRPr>
            </a:lvl4pPr>
            <a:lvl5pPr marL="2057400" indent="-228600" defTabSz="923925" eaLnBrk="0" hangingPunct="0">
              <a:defRPr sz="4400">
                <a:solidFill>
                  <a:schemeClr val="tx2"/>
                </a:solidFill>
                <a:latin typeface="Arial" panose="020B0604020202020204" pitchFamily="34" charset="0"/>
              </a:defRPr>
            </a:lvl5pPr>
            <a:lvl6pPr marL="2514600" indent="-228600" defTabSz="923925" eaLnBrk="0" fontAlgn="base" hangingPunct="0">
              <a:spcBef>
                <a:spcPct val="0"/>
              </a:spcBef>
              <a:spcAft>
                <a:spcPct val="0"/>
              </a:spcAft>
              <a:defRPr sz="4400">
                <a:solidFill>
                  <a:schemeClr val="tx2"/>
                </a:solidFill>
                <a:latin typeface="Arial" panose="020B0604020202020204" pitchFamily="34" charset="0"/>
              </a:defRPr>
            </a:lvl6pPr>
            <a:lvl7pPr marL="2971800" indent="-228600" defTabSz="923925" eaLnBrk="0" fontAlgn="base" hangingPunct="0">
              <a:spcBef>
                <a:spcPct val="0"/>
              </a:spcBef>
              <a:spcAft>
                <a:spcPct val="0"/>
              </a:spcAft>
              <a:defRPr sz="4400">
                <a:solidFill>
                  <a:schemeClr val="tx2"/>
                </a:solidFill>
                <a:latin typeface="Arial" panose="020B0604020202020204" pitchFamily="34" charset="0"/>
              </a:defRPr>
            </a:lvl7pPr>
            <a:lvl8pPr marL="3429000" indent="-228600" defTabSz="923925" eaLnBrk="0" fontAlgn="base" hangingPunct="0">
              <a:spcBef>
                <a:spcPct val="0"/>
              </a:spcBef>
              <a:spcAft>
                <a:spcPct val="0"/>
              </a:spcAft>
              <a:defRPr sz="4400">
                <a:solidFill>
                  <a:schemeClr val="tx2"/>
                </a:solidFill>
                <a:latin typeface="Arial" panose="020B0604020202020204" pitchFamily="34" charset="0"/>
              </a:defRPr>
            </a:lvl8pPr>
            <a:lvl9pPr marL="3886200" indent="-228600" defTabSz="923925"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40343-8504-4A11-B338-F26BC42010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E547E0-1C40-496F-9A54-C2D35C9FF1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E2D89F-76A7-4473-ACF2-58AB531BED6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427A01A-2B7A-4E9D-ACBC-BF8B0B9814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DC3D05-1D9B-434C-B7C6-1CC4131FF289}"/>
              </a:ext>
            </a:extLst>
          </p:cNvPr>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4070270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7881A-C1D1-42C3-B2C0-59300EB773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6234D4-D2E6-4FD4-89BB-1B7BC02E30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AED1BD-3CA5-4E5B-88A0-D3A695FF983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F7F8D02-A18F-462E-A32E-83C190B8BA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F019FC-2E04-4D63-94C0-F1B2B0A3BDCD}"/>
              </a:ext>
            </a:extLst>
          </p:cNvPr>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1383290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4D162-6071-42F0-BBD1-E7F8D6F0CFB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D210EBF-4CEA-4AF4-A784-490838F8C2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51A848-8EB4-4117-94B8-A564196E6CD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66D3CC57-8035-4486-9F5F-2CE0C1A7A8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E6E1C-C012-4113-B613-AACCE809A18C}"/>
              </a:ext>
            </a:extLst>
          </p:cNvPr>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3899221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2C7EE-7E92-4F0C-AED1-20AD1D3895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D59F58-2103-423B-9E1C-72EF8394C54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60DDDD-18E9-4365-94D5-DCD2CEBD08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DED1372-7009-4CAB-B153-59AB1A3BAFF8}"/>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CD28ED1-1EBB-4090-8A2C-2D65ED8CCF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7FDBC4-D0F9-44B0-A4C2-779D8800047E}"/>
              </a:ext>
            </a:extLst>
          </p:cNvPr>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558157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411D5-3F87-4CB6-87E6-3BA26A97D0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2AE3707-3E07-4D32-B94B-2A2F028F10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75F2FD-44E2-43ED-A561-C7B9D5574BF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2073CDF-72A9-44C3-820B-2C0339DE56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E4D163B-6B00-4407-99B2-3DE7A73D30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0EDCDAC-FC36-4E2A-9BFC-2C257445384C}"/>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9A5B47D1-187D-4DF3-B32C-101525B6C6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17B72A3-DFC4-4A48-8004-CD09D669CD9A}"/>
              </a:ext>
            </a:extLst>
          </p:cNvPr>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018511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5A542-99B6-447C-8EFA-36C384DE0B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464D5C5-4889-44E7-B859-D36EAE39FA02}"/>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AA9AF060-3A8D-4155-8762-6D21FD07958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DEFC1A-2AA0-4AB8-AFE9-DE192C89A9C8}"/>
              </a:ext>
            </a:extLst>
          </p:cNvPr>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968228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E2715B-2961-4EF8-9D57-05380053F6B7}"/>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D42C744C-745B-4E86-900D-8313971FCE6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7EA4A52-F45E-4FAE-95CD-C4BC8C9422FA}"/>
              </a:ext>
            </a:extLst>
          </p:cNvPr>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715142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A3D31-538E-4BD5-B011-DE3EF25282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67C43A3-56AD-40FD-9AF6-36B297FD26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C72C2F2-68AF-45BE-9EB4-A1144B0205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8BAD37-2A95-40B2-81ED-A69A50695A7F}"/>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74F774B-A41A-470E-8F4B-79F3F5D9A2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3F82B3-189B-4C40-9E94-C6BDF410063B}"/>
              </a:ext>
            </a:extLst>
          </p:cNvPr>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574494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C1BB9-C173-46D1-A6FF-77A1D242A0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7DDF39E-C0D0-4EA2-83DF-0D01103DD2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11C5-3F4E-4808-BF82-AD8F5DA71C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C350A0-03CA-48F3-8FF3-262428F28E11}"/>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4094AAA0-147A-4538-8F6F-D6A1F22740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21B1A6-6BC9-4953-9842-824645F9B63B}"/>
              </a:ext>
            </a:extLst>
          </p:cNvPr>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3795678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4AA6C-44F8-47BC-B663-7004900778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70F070F-630B-42DB-BAD8-A63BA4B19E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893D64-4259-4EA9-B8C1-6123F0E1A42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243FAC3-837A-4885-91EF-0D55CC6169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64501D-7B79-47AD-930C-36EFC4C31913}"/>
              </a:ext>
            </a:extLst>
          </p:cNvPr>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604539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B253C1-CE10-44C5-A1C0-B3A49282B5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71F75D-9C7D-42D6-9454-0CBAFCCF5CB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979789-5CED-4EA0-9C12-38B0E0DEDE3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6DDD21F1-EF1A-40AC-B610-DFA5395390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23ED30-2BC5-4990-B7A3-7F88F261CED4}"/>
              </a:ext>
            </a:extLst>
          </p:cNvPr>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1037900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3AF601-4267-4D67-8773-FABB1635ED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7A98E5-861B-46CF-995E-1B5413B89C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BA99D8-4DF1-426F-870C-1459C3B8BA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9232D0FA-F9CC-43EE-99E2-300CDACEFB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98852AF-A774-439D-829D-E62F5F367D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63ECC8-719A-498E-B101-491B6A35558E}" type="slidenum">
              <a:rPr lang="en-US" smtClean="0"/>
              <a:t>‹#›</a:t>
            </a:fld>
            <a:endParaRPr lang="en-US"/>
          </a:p>
        </p:txBody>
      </p:sp>
      <p:pic>
        <p:nvPicPr>
          <p:cNvPr id="7" name="Picture 6">
            <a:extLst>
              <a:ext uri="{FF2B5EF4-FFF2-40B4-BE49-F238E27FC236}">
                <a16:creationId xmlns:a16="http://schemas.microsoft.com/office/drawing/2014/main" id="{A14DEB13-C972-4571-921B-A948628F28CA}"/>
              </a:ext>
            </a:extLst>
          </p:cNvPr>
          <p:cNvPicPr>
            <a:picLocks noSelect="1" noChangeAspect="1"/>
          </p:cNvPicPr>
          <p:nvPr userDrawn="1"/>
        </p:nvPicPr>
        <p:blipFill>
          <a:blip r:embed="rId13">
            <a:extLst>
              <a:ext uri="{28A0092B-C50C-407E-A947-70E740481C1C}">
                <a14:useLocalDpi xmlns:a14="http://schemas.microsoft.com/office/drawing/2010/main" val="0"/>
              </a:ext>
            </a:extLst>
          </a:blip>
          <a:stretch>
            <a:fillRect/>
          </a:stretch>
        </p:blipFill>
        <p:spPr>
          <a:xfrm>
            <a:off x="115325" y="5796743"/>
            <a:ext cx="1810669" cy="1030313"/>
          </a:xfrm>
          <a:prstGeom prst="rect">
            <a:avLst/>
          </a:prstGeom>
        </p:spPr>
      </p:pic>
    </p:spTree>
    <p:extLst>
      <p:ext uri="{BB962C8B-B14F-4D97-AF65-F5344CB8AC3E}">
        <p14:creationId xmlns:p14="http://schemas.microsoft.com/office/powerpoint/2010/main" val="143274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4.wmf"/><Relationship Id="rId5" Type="http://schemas.openxmlformats.org/officeDocument/2006/relationships/oleObject" Target="../embeddings/oleObject4.bin"/><Relationship Id="rId4" Type="http://schemas.openxmlformats.org/officeDocument/2006/relationships/image" Target="../media/image5.wmf"/></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20881" y="681039"/>
            <a:ext cx="10532919" cy="51367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100" dirty="0">
                <a:solidFill>
                  <a:schemeClr val="accent1">
                    <a:lumMod val="75000"/>
                  </a:schemeClr>
                </a:solidFill>
                <a:latin typeface="+mn-lt"/>
              </a:rPr>
              <a:t>2020 U.S. Census: Undercount and Its Impacts</a:t>
            </a:r>
          </a:p>
          <a:p>
            <a:endParaRPr lang="en-US" sz="3300" dirty="0">
              <a:solidFill>
                <a:schemeClr val="accent5"/>
              </a:solidFill>
              <a:latin typeface="+mn-lt"/>
            </a:endParaRPr>
          </a:p>
          <a:p>
            <a:endParaRPr lang="en-US" sz="2200" dirty="0">
              <a:latin typeface="+mn-lt"/>
            </a:endParaRPr>
          </a:p>
          <a:p>
            <a:r>
              <a:rPr lang="en-US" sz="2200" dirty="0">
                <a:latin typeface="+mn-lt"/>
              </a:rPr>
              <a:t>Patrick J. Cantwell, U.S. Census Bureau</a:t>
            </a:r>
          </a:p>
          <a:p>
            <a:endParaRPr lang="en-US" sz="1000" dirty="0">
              <a:latin typeface="+mn-lt"/>
            </a:endParaRPr>
          </a:p>
          <a:p>
            <a:r>
              <a:rPr lang="en-US" sz="2200" dirty="0">
                <a:effectLst/>
                <a:latin typeface="Calibri" panose="020F0502020204030204" pitchFamily="34" charset="0"/>
                <a:ea typeface="Calibri" panose="020F0502020204030204" pitchFamily="34" charset="0"/>
                <a:cs typeface="Times New Roman" panose="02020603050405020304" pitchFamily="18" charset="0"/>
              </a:rPr>
              <a:t>The Council of State and Territorial Epidemiologists</a:t>
            </a:r>
          </a:p>
          <a:p>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200" dirty="0">
                <a:effectLst/>
                <a:latin typeface="Calibri" panose="020F0502020204030204" pitchFamily="34" charset="0"/>
                <a:ea typeface="Calibri" panose="020F0502020204030204" pitchFamily="34" charset="0"/>
                <a:cs typeface="Times New Roman" panose="02020603050405020304" pitchFamily="18" charset="0"/>
              </a:rPr>
              <a:t>Disaster Epidemiology Workshop</a:t>
            </a:r>
          </a:p>
          <a:p>
            <a:endParaRPr lang="en-US" sz="1000" dirty="0">
              <a:latin typeface="+mn-lt"/>
            </a:endParaRPr>
          </a:p>
          <a:p>
            <a:r>
              <a:rPr lang="en-US" sz="2200" dirty="0">
                <a:latin typeface="+mn-lt"/>
              </a:rPr>
              <a:t>May 18, 2023</a:t>
            </a:r>
          </a:p>
          <a:p>
            <a:endParaRPr lang="en-US" sz="2200" dirty="0">
              <a:latin typeface="+mn-lt"/>
            </a:endParaRPr>
          </a:p>
          <a:p>
            <a:endParaRPr lang="en-US" sz="2100" dirty="0">
              <a:solidFill>
                <a:schemeClr val="tx2"/>
              </a:solidFill>
              <a:latin typeface="+mn-lt"/>
            </a:endParaRPr>
          </a:p>
          <a:p>
            <a:pPr algn="l"/>
            <a:r>
              <a:rPr lang="en-US" sz="2100" i="1" dirty="0">
                <a:solidFill>
                  <a:schemeClr val="tx2"/>
                </a:solidFill>
                <a:latin typeface="+mn-lt"/>
              </a:rPr>
              <a:t>Disclaimer:  The views expressed are those of the author and not those of the U.S. Census Bureau.</a:t>
            </a:r>
          </a:p>
          <a:p>
            <a:pPr algn="l"/>
            <a:endParaRPr lang="en-US" sz="2100" dirty="0">
              <a:solidFill>
                <a:schemeClr val="tx2"/>
              </a:solidFill>
              <a:latin typeface="+mn-lt"/>
            </a:endParaRPr>
          </a:p>
        </p:txBody>
      </p:sp>
      <p:sp>
        <p:nvSpPr>
          <p:cNvPr id="6" name="Subtitle 2"/>
          <p:cNvSpPr txBox="1">
            <a:spLocks/>
          </p:cNvSpPr>
          <p:nvPr/>
        </p:nvSpPr>
        <p:spPr>
          <a:xfrm>
            <a:off x="820881" y="1357447"/>
            <a:ext cx="10842384" cy="4446193"/>
          </a:xfrm>
          <a:prstGeom prst="rect">
            <a:avLst/>
          </a:prstGeom>
        </p:spPr>
        <p:txBody>
          <a:bodyPr vert="horz" lIns="91440" tIns="45720" rIns="91440" bIns="45720" numCol="3" spcCol="2743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spcAft>
                <a:spcPts val="600"/>
              </a:spcAft>
            </a:pPr>
            <a:endParaRPr lang="en-US" sz="1400" dirty="0"/>
          </a:p>
        </p:txBody>
      </p:sp>
      <p:sp>
        <p:nvSpPr>
          <p:cNvPr id="7" name="Content Placeholder 2">
            <a:extLst>
              <a:ext uri="{FF2B5EF4-FFF2-40B4-BE49-F238E27FC236}">
                <a16:creationId xmlns:a16="http://schemas.microsoft.com/office/drawing/2014/main" id="{E6AFFB80-9C56-40FC-AC09-E56513ECFB04}"/>
              </a:ext>
            </a:extLst>
          </p:cNvPr>
          <p:cNvSpPr txBox="1">
            <a:spLocks/>
          </p:cNvSpPr>
          <p:nvPr/>
        </p:nvSpPr>
        <p:spPr>
          <a:xfrm>
            <a:off x="838200" y="2095500"/>
            <a:ext cx="10515600" cy="40814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dirty="0"/>
          </a:p>
        </p:txBody>
      </p:sp>
      <p:sp>
        <p:nvSpPr>
          <p:cNvPr id="8" name="TextBox 7">
            <a:extLst>
              <a:ext uri="{FF2B5EF4-FFF2-40B4-BE49-F238E27FC236}">
                <a16:creationId xmlns:a16="http://schemas.microsoft.com/office/drawing/2014/main" id="{879AD6BD-371A-4952-BF15-D8E88CD7E71D}"/>
              </a:ext>
            </a:extLst>
          </p:cNvPr>
          <p:cNvSpPr txBox="1"/>
          <p:nvPr/>
        </p:nvSpPr>
        <p:spPr>
          <a:xfrm>
            <a:off x="2519680" y="5928360"/>
            <a:ext cx="8808720" cy="646331"/>
          </a:xfrm>
          <a:prstGeom prst="rect">
            <a:avLst/>
          </a:prstGeom>
          <a:noFill/>
        </p:spPr>
        <p:txBody>
          <a:bodyPr wrap="square" rtlCol="0">
            <a:spAutoFit/>
          </a:bodyPr>
          <a:lstStyle/>
          <a:p>
            <a:r>
              <a:rPr lang="en-US" dirty="0"/>
              <a:t>The data in this presentation have been cleared for release under DRB Numbers: </a:t>
            </a:r>
          </a:p>
          <a:p>
            <a:r>
              <a:rPr lang="en-US" dirty="0"/>
              <a:t>CBDRB-FY22-136, -137, -216, -218, and -244.</a:t>
            </a:r>
          </a:p>
        </p:txBody>
      </p:sp>
    </p:spTree>
    <p:extLst>
      <p:ext uri="{BB962C8B-B14F-4D97-AF65-F5344CB8AC3E}">
        <p14:creationId xmlns:p14="http://schemas.microsoft.com/office/powerpoint/2010/main" val="479387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p:txBody>
          <a:bodyPr>
            <a:normAutofit/>
          </a:bodyPr>
          <a:lstStyle/>
          <a:p>
            <a:r>
              <a:rPr lang="en-US" sz="3600" dirty="0">
                <a:solidFill>
                  <a:schemeClr val="accent1"/>
                </a:solidFill>
              </a:rPr>
              <a:t>Contents</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p:txBody>
          <a:bodyPr>
            <a:normAutofit/>
          </a:bodyPr>
          <a:lstStyle/>
          <a:p>
            <a:r>
              <a:rPr lang="en-US" dirty="0"/>
              <a:t>The census and its post-enumeration survey (PES)</a:t>
            </a:r>
          </a:p>
          <a:p>
            <a:endParaRPr lang="en-US" dirty="0"/>
          </a:p>
          <a:p>
            <a:r>
              <a:rPr lang="en-US" dirty="0"/>
              <a:t>Statistical approach used in the PES</a:t>
            </a:r>
          </a:p>
          <a:p>
            <a:endParaRPr lang="en-US" dirty="0"/>
          </a:p>
          <a:p>
            <a:r>
              <a:rPr lang="en-US" dirty="0"/>
              <a:t>Some coverage results</a:t>
            </a:r>
          </a:p>
          <a:p>
            <a:endParaRPr lang="en-US" dirty="0"/>
          </a:p>
          <a:p>
            <a:r>
              <a:rPr lang="en-US" dirty="0"/>
              <a:t>What could go wrong (with the PES)?</a:t>
            </a:r>
          </a:p>
          <a:p>
            <a:endParaRPr lang="en-US" dirty="0"/>
          </a:p>
          <a:p>
            <a:endParaRPr lang="en-US" dirty="0"/>
          </a:p>
          <a:p>
            <a:pPr marL="0" indent="0">
              <a:buNone/>
            </a:pPr>
            <a:endParaRPr lang="en-US" dirty="0"/>
          </a:p>
          <a:p>
            <a:endParaRPr lang="en-US" dirty="0"/>
          </a:p>
          <a:p>
            <a:pPr marL="0" indent="0">
              <a:buNone/>
            </a:pPr>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D19767EB-64AE-40EA-A8C7-BA299D7A169A}"/>
              </a:ext>
            </a:extLst>
          </p:cNvPr>
          <p:cNvSpPr>
            <a:spLocks noGrp="1"/>
          </p:cNvSpPr>
          <p:nvPr>
            <p:ph type="sldNum" sz="quarter" idx="12"/>
          </p:nvPr>
        </p:nvSpPr>
        <p:spPr/>
        <p:txBody>
          <a:bodyPr/>
          <a:lstStyle/>
          <a:p>
            <a:fld id="{FC63ECC8-719A-498E-B101-491B6A35558E}" type="slidenum">
              <a:rPr lang="en-US" smtClean="0"/>
              <a:t>2</a:t>
            </a:fld>
            <a:endParaRPr lang="en-US" dirty="0"/>
          </a:p>
        </p:txBody>
      </p:sp>
    </p:spTree>
    <p:extLst>
      <p:ext uri="{BB962C8B-B14F-4D97-AF65-F5344CB8AC3E}">
        <p14:creationId xmlns:p14="http://schemas.microsoft.com/office/powerpoint/2010/main" val="2146063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a:xfrm>
            <a:off x="838200" y="2762885"/>
            <a:ext cx="10515600" cy="1325563"/>
          </a:xfrm>
        </p:spPr>
        <p:txBody>
          <a:bodyPr>
            <a:noAutofit/>
          </a:bodyPr>
          <a:lstStyle/>
          <a:p>
            <a:pPr algn="ctr"/>
            <a:r>
              <a:rPr lang="en-US" sz="4800" dirty="0">
                <a:solidFill>
                  <a:schemeClr val="accent1"/>
                </a:solidFill>
                <a:latin typeface="Lucida Sans" panose="020B0602030504020204" pitchFamily="34" charset="0"/>
              </a:rPr>
              <a:t>The census and its</a:t>
            </a:r>
            <a:br>
              <a:rPr lang="en-US" sz="4800" dirty="0">
                <a:solidFill>
                  <a:schemeClr val="accent1"/>
                </a:solidFill>
                <a:latin typeface="Lucida Sans" panose="020B0602030504020204" pitchFamily="34" charset="0"/>
              </a:rPr>
            </a:br>
            <a:br>
              <a:rPr lang="en-US" sz="2000" dirty="0">
                <a:solidFill>
                  <a:schemeClr val="accent1"/>
                </a:solidFill>
                <a:latin typeface="Lucida Sans" panose="020B0602030504020204" pitchFamily="34" charset="0"/>
              </a:rPr>
            </a:br>
            <a:r>
              <a:rPr lang="en-US" sz="4800" dirty="0">
                <a:solidFill>
                  <a:schemeClr val="accent1"/>
                </a:solidFill>
                <a:latin typeface="Lucida Sans" panose="020B0602030504020204" pitchFamily="34" charset="0"/>
              </a:rPr>
              <a:t>post-enumeration survey (PES)</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ADC33E8-C005-329E-1728-DC151EFEE228}"/>
              </a:ext>
            </a:extLst>
          </p:cNvPr>
          <p:cNvSpPr>
            <a:spLocks noGrp="1"/>
          </p:cNvSpPr>
          <p:nvPr>
            <p:ph type="sldNum" sz="quarter" idx="12"/>
          </p:nvPr>
        </p:nvSpPr>
        <p:spPr/>
        <p:txBody>
          <a:bodyPr/>
          <a:lstStyle/>
          <a:p>
            <a:fld id="{FC63ECC8-719A-498E-B101-491B6A35558E}" type="slidenum">
              <a:rPr lang="en-US" smtClean="0"/>
              <a:t>3</a:t>
            </a:fld>
            <a:endParaRPr lang="en-US"/>
          </a:p>
        </p:txBody>
      </p:sp>
    </p:spTree>
    <p:extLst>
      <p:ext uri="{BB962C8B-B14F-4D97-AF65-F5344CB8AC3E}">
        <p14:creationId xmlns:p14="http://schemas.microsoft.com/office/powerpoint/2010/main" val="1745563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599"/>
            <a:ext cx="5210774" cy="4572000"/>
          </a:xfrm>
        </p:spPr>
        <p:txBody>
          <a:bodyPr>
            <a:noAutofit/>
          </a:bodyPr>
          <a:lstStyle/>
          <a:p>
            <a:pPr marL="0" indent="0">
              <a:buNone/>
            </a:pPr>
            <a:r>
              <a:rPr lang="en-US" sz="2200" dirty="0">
                <a:solidFill>
                  <a:srgbClr val="0070C0"/>
                </a:solidFill>
                <a:latin typeface="Calibri" panose="020F0502020204030204" pitchFamily="34" charset="0"/>
                <a:cs typeface="Calibri" panose="020F0502020204030204" pitchFamily="34" charset="0"/>
              </a:rPr>
              <a:t>Purpose</a:t>
            </a:r>
          </a:p>
          <a:p>
            <a:pPr marL="285750" indent="-285750">
              <a:buFont typeface="Arial" panose="020B0604020202020204" pitchFamily="34" charset="0"/>
              <a:buChar char="•"/>
            </a:pPr>
            <a:r>
              <a:rPr lang="en-US" sz="2200" dirty="0">
                <a:latin typeface="Calibri" panose="020F0502020204030204" pitchFamily="34" charset="0"/>
                <a:cs typeface="Calibri" panose="020F0502020204030204" pitchFamily="34" charset="0"/>
              </a:rPr>
              <a:t>To provide accurate counts of the U.S. resident population and housing as of April 1, 2020</a:t>
            </a:r>
          </a:p>
          <a:p>
            <a:endParaRPr lang="en-US" sz="2200" dirty="0">
              <a:latin typeface="Calibri" panose="020F0502020204030204" pitchFamily="34" charset="0"/>
              <a:cs typeface="Calibri" panose="020F0502020204030204" pitchFamily="34" charset="0"/>
            </a:endParaRPr>
          </a:p>
          <a:p>
            <a:pPr marL="0" indent="0">
              <a:buNone/>
            </a:pPr>
            <a:r>
              <a:rPr lang="en-US" sz="2200" dirty="0">
                <a:solidFill>
                  <a:srgbClr val="0070C0"/>
                </a:solidFill>
                <a:latin typeface="Calibri" panose="020F0502020204030204" pitchFamily="34" charset="0"/>
                <a:cs typeface="Calibri" panose="020F0502020204030204" pitchFamily="34" charset="0"/>
              </a:rPr>
              <a:t>How are the data used?</a:t>
            </a:r>
          </a:p>
          <a:p>
            <a:pPr marL="285750" indent="-285750">
              <a:buFont typeface="Arial" panose="020B0604020202020204" pitchFamily="34" charset="0"/>
              <a:buChar char="•"/>
            </a:pPr>
            <a:r>
              <a:rPr lang="en-US" sz="2200" b="0" dirty="0">
                <a:latin typeface="Calibri" panose="020F0502020204030204" pitchFamily="34" charset="0"/>
                <a:cs typeface="Calibri" panose="020F0502020204030204" pitchFamily="34" charset="0"/>
              </a:rPr>
              <a:t>To apportion the Congress</a:t>
            </a:r>
          </a:p>
          <a:p>
            <a:pPr marL="285750" indent="-285750">
              <a:buFont typeface="Arial" panose="020B0604020202020204" pitchFamily="34" charset="0"/>
              <a:buChar char="•"/>
            </a:pPr>
            <a:r>
              <a:rPr lang="en-US" sz="2200" dirty="0">
                <a:latin typeface="Calibri" panose="020F0502020204030204" pitchFamily="34" charset="0"/>
                <a:cs typeface="Calibri" panose="020F0502020204030204" pitchFamily="34" charset="0"/>
              </a:rPr>
              <a:t>F</a:t>
            </a:r>
            <a:r>
              <a:rPr lang="en-US" sz="2200" b="0" dirty="0">
                <a:latin typeface="Calibri" panose="020F0502020204030204" pitchFamily="34" charset="0"/>
                <a:cs typeface="Calibri" panose="020F0502020204030204" pitchFamily="34" charset="0"/>
              </a:rPr>
              <a:t>or redistricting at various levels</a:t>
            </a:r>
          </a:p>
          <a:p>
            <a:pPr marL="285750" indent="-285750">
              <a:buFont typeface="Arial" panose="020B0604020202020204" pitchFamily="34" charset="0"/>
              <a:buChar char="•"/>
            </a:pPr>
            <a:r>
              <a:rPr lang="en-US" sz="2200" dirty="0">
                <a:latin typeface="Calibri" panose="020F0502020204030204" pitchFamily="34" charset="0"/>
                <a:cs typeface="Calibri" panose="020F0502020204030204" pitchFamily="34" charset="0"/>
              </a:rPr>
              <a:t>For the allocation of well over $1 trillion in Federal funds </a:t>
            </a:r>
          </a:p>
          <a:p>
            <a:pPr marL="285750" indent="-285750">
              <a:buFont typeface="Arial" panose="020B0604020202020204" pitchFamily="34" charset="0"/>
              <a:buChar char="•"/>
            </a:pPr>
            <a:r>
              <a:rPr lang="en-US" sz="2200" dirty="0">
                <a:latin typeface="Calibri" panose="020F0502020204030204" pitchFamily="34" charset="0"/>
                <a:cs typeface="Calibri" panose="020F0502020204030204" pitchFamily="34" charset="0"/>
              </a:rPr>
              <a:t>As denominators for many rates, etc.</a:t>
            </a:r>
          </a:p>
          <a:p>
            <a:endParaRPr lang="en-US" b="0" dirty="0">
              <a:latin typeface="Calibri" panose="020F0502020204030204" pitchFamily="34" charset="0"/>
              <a:cs typeface="Calibri" panose="020F0502020204030204" pitchFamily="34" charset="0"/>
            </a:endParaRPr>
          </a:p>
        </p:txBody>
      </p:sp>
      <p:sp>
        <p:nvSpPr>
          <p:cNvPr id="5" name="Content Placeholder 2"/>
          <p:cNvSpPr txBox="1">
            <a:spLocks/>
          </p:cNvSpPr>
          <p:nvPr/>
        </p:nvSpPr>
        <p:spPr>
          <a:xfrm>
            <a:off x="5943600" y="1371600"/>
            <a:ext cx="5813844" cy="4572000"/>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800" b="1" kern="1200" spc="-20" baseline="0">
                <a:solidFill>
                  <a:schemeClr val="tx1"/>
                </a:solidFill>
                <a:latin typeface="Century Gothic" panose="020B0502020202020204" pitchFamily="34" charset="0"/>
                <a:ea typeface="+mn-ea"/>
                <a:cs typeface="+mn-cs"/>
              </a:defRPr>
            </a:lvl1pPr>
            <a:lvl2pPr marL="0" indent="0" algn="l" defTabSz="914400" rtl="0" eaLnBrk="1" latinLnBrk="0" hangingPunct="1">
              <a:lnSpc>
                <a:spcPct val="100000"/>
              </a:lnSpc>
              <a:spcBef>
                <a:spcPts val="2600"/>
              </a:spcBef>
              <a:buFont typeface="Arial" panose="020B0604020202020204" pitchFamily="34" charset="0"/>
              <a:buNone/>
              <a:defRPr sz="1300" kern="1200" spc="-20" baseline="0">
                <a:solidFill>
                  <a:schemeClr val="tx1"/>
                </a:solidFill>
                <a:latin typeface="Calibri" panose="020F0502020204030204" pitchFamily="34" charset="0"/>
                <a:ea typeface="+mn-ea"/>
                <a:cs typeface="Calibri" panose="020F0502020204030204" pitchFamily="34" charset="0"/>
              </a:defRPr>
            </a:lvl2pPr>
            <a:lvl3pPr marL="171450" indent="-171450" algn="l" defTabSz="914400" rtl="0" eaLnBrk="1" latinLnBrk="0" hangingPunct="1">
              <a:lnSpc>
                <a:spcPct val="100000"/>
              </a:lnSpc>
              <a:spcBef>
                <a:spcPts val="1200"/>
              </a:spcBef>
              <a:buFont typeface="Arial" panose="020B0604020202020204" pitchFamily="34" charset="0"/>
              <a:buChar char="•"/>
              <a:defRPr sz="1200" kern="1200" spc="-20" baseline="0">
                <a:solidFill>
                  <a:schemeClr val="tx1"/>
                </a:solidFill>
                <a:latin typeface="Calibri" panose="020F0502020204030204" pitchFamily="34" charset="0"/>
                <a:ea typeface="+mn-ea"/>
                <a:cs typeface="Calibri" panose="020F0502020204030204" pitchFamily="34" charset="0"/>
              </a:defRPr>
            </a:lvl3pPr>
            <a:lvl4pPr marL="342900" indent="-171450" algn="l" defTabSz="914400" rtl="0" eaLnBrk="1" latinLnBrk="0" hangingPunct="1">
              <a:lnSpc>
                <a:spcPct val="100000"/>
              </a:lnSpc>
              <a:spcBef>
                <a:spcPts val="600"/>
              </a:spcBef>
              <a:buFont typeface="Arial" panose="020B0604020202020204" pitchFamily="34" charset="0"/>
              <a:buChar char="‒"/>
              <a:defRPr sz="1100" kern="1200" spc="-20" baseline="0">
                <a:solidFill>
                  <a:schemeClr val="tx1"/>
                </a:solidFill>
                <a:latin typeface="Calibri" panose="020F0502020204030204" pitchFamily="34" charset="0"/>
                <a:ea typeface="+mn-ea"/>
                <a:cs typeface="Calibri" panose="020F0502020204030204" pitchFamily="34" charset="0"/>
              </a:defRPr>
            </a:lvl4pPr>
            <a:lvl5pPr marL="571500" indent="-228600" algn="l" defTabSz="914400" rtl="0" eaLnBrk="1" latinLnBrk="0" hangingPunct="1">
              <a:lnSpc>
                <a:spcPct val="100000"/>
              </a:lnSpc>
              <a:spcBef>
                <a:spcPts val="200"/>
              </a:spcBef>
              <a:buFont typeface="Arial" panose="020B0604020202020204" pitchFamily="34" charset="0"/>
              <a:buChar char="•"/>
              <a:defRPr sz="1000" kern="1200" spc="-2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0" dirty="0">
                <a:solidFill>
                  <a:srgbClr val="0070C0"/>
                </a:solidFill>
                <a:latin typeface="Calibri" panose="020F0502020204030204" pitchFamily="34" charset="0"/>
                <a:cs typeface="Calibri" panose="020F0502020204030204" pitchFamily="34" charset="0"/>
              </a:rPr>
              <a:t>How is the census taken?</a:t>
            </a:r>
          </a:p>
          <a:p>
            <a:pPr marL="285750" indent="-285750">
              <a:buFont typeface="Arial" panose="020B0604020202020204" pitchFamily="34" charset="0"/>
              <a:buChar char="•"/>
            </a:pPr>
            <a:r>
              <a:rPr lang="en-US" sz="2200" b="0" dirty="0">
                <a:latin typeface="Calibri" panose="020F0502020204030204" pitchFamily="34" charset="0"/>
                <a:cs typeface="Calibri" panose="020F0502020204030204" pitchFamily="34" charset="0"/>
              </a:rPr>
              <a:t>Includes all residents who are citizens and noncitizens</a:t>
            </a:r>
          </a:p>
          <a:p>
            <a:pPr marL="285750" indent="-285750">
              <a:buFont typeface="Arial" panose="020B0604020202020204" pitchFamily="34" charset="0"/>
              <a:buChar char="•"/>
            </a:pPr>
            <a:r>
              <a:rPr lang="en-US" sz="2200" b="0" dirty="0">
                <a:latin typeface="Calibri" panose="020F0502020204030204" pitchFamily="34" charset="0"/>
                <a:cs typeface="Calibri" panose="020F0502020204030204" pitchFamily="34" charset="0"/>
              </a:rPr>
              <a:t>Uses several modes: internet, mail, telephone, in-person follow-up of nonrespondents</a:t>
            </a:r>
          </a:p>
          <a:p>
            <a:endParaRPr lang="en-US" sz="2200" b="0" dirty="0">
              <a:latin typeface="Calibri" panose="020F0502020204030204" pitchFamily="34" charset="0"/>
              <a:cs typeface="Calibri" panose="020F0502020204030204" pitchFamily="34" charset="0"/>
            </a:endParaRPr>
          </a:p>
          <a:p>
            <a:r>
              <a:rPr lang="en-US" sz="2200" b="0" dirty="0">
                <a:solidFill>
                  <a:srgbClr val="0070C0"/>
                </a:solidFill>
                <a:latin typeface="Calibri" panose="020F0502020204030204" pitchFamily="34" charset="0"/>
                <a:cs typeface="Calibri" panose="020F0502020204030204" pitchFamily="34" charset="0"/>
              </a:rPr>
              <a:t>History</a:t>
            </a:r>
          </a:p>
          <a:p>
            <a:pPr marL="285750" indent="-285750">
              <a:buFont typeface="Arial" panose="020B0604020202020204" pitchFamily="34" charset="0"/>
              <a:buChar char="•"/>
            </a:pPr>
            <a:r>
              <a:rPr lang="en-US" sz="2200" b="0" dirty="0">
                <a:latin typeface="Calibri" panose="020F0502020204030204" pitchFamily="34" charset="0"/>
                <a:cs typeface="Calibri" panose="020F0502020204030204" pitchFamily="34" charset="0"/>
              </a:rPr>
              <a:t>Conducted every 10 years since 1790</a:t>
            </a:r>
          </a:p>
          <a:p>
            <a:pPr marL="285750" indent="-285750">
              <a:buFont typeface="Arial" panose="020B0604020202020204" pitchFamily="34" charset="0"/>
              <a:buChar char="•"/>
            </a:pPr>
            <a:r>
              <a:rPr lang="en-US" sz="2200" b="0" dirty="0">
                <a:latin typeface="Calibri" panose="020F0502020204030204" pitchFamily="34" charset="0"/>
                <a:cs typeface="Calibri" panose="020F0502020204030204" pitchFamily="34" charset="0"/>
              </a:rPr>
              <a:t>Generally, many lawsuits about whom to count, what methods to use, and how to use the coverage estimates</a:t>
            </a:r>
          </a:p>
        </p:txBody>
      </p:sp>
      <p:sp>
        <p:nvSpPr>
          <p:cNvPr id="8" name="Title 1">
            <a:extLst>
              <a:ext uri="{FF2B5EF4-FFF2-40B4-BE49-F238E27FC236}">
                <a16:creationId xmlns:a16="http://schemas.microsoft.com/office/drawing/2014/main" id="{7B80ABA6-8D20-4933-A746-34B69379F356}"/>
              </a:ext>
            </a:extLst>
          </p:cNvPr>
          <p:cNvSpPr>
            <a:spLocks noGrp="1"/>
          </p:cNvSpPr>
          <p:nvPr>
            <p:ph type="title"/>
          </p:nvPr>
        </p:nvSpPr>
        <p:spPr>
          <a:xfrm>
            <a:off x="457200" y="457200"/>
            <a:ext cx="10972800" cy="914400"/>
          </a:xfrm>
        </p:spPr>
        <p:txBody>
          <a:bodyPr>
            <a:noAutofit/>
          </a:bodyPr>
          <a:lstStyle/>
          <a:p>
            <a:r>
              <a:rPr lang="en-US" sz="3600" dirty="0">
                <a:solidFill>
                  <a:schemeClr val="accent1"/>
                </a:solidFill>
                <a:latin typeface="+mj-lt"/>
                <a:cs typeface="Arial" panose="020B0604020202020204" pitchFamily="34" charset="0"/>
              </a:rPr>
              <a:t>What is the decennial census?</a:t>
            </a:r>
          </a:p>
        </p:txBody>
      </p:sp>
      <p:sp>
        <p:nvSpPr>
          <p:cNvPr id="2" name="Slide Number Placeholder 1">
            <a:extLst>
              <a:ext uri="{FF2B5EF4-FFF2-40B4-BE49-F238E27FC236}">
                <a16:creationId xmlns:a16="http://schemas.microsoft.com/office/drawing/2014/main" id="{EFF5C14F-68AD-27DA-48C6-C1E40517B222}"/>
              </a:ext>
            </a:extLst>
          </p:cNvPr>
          <p:cNvSpPr>
            <a:spLocks noGrp="1"/>
          </p:cNvSpPr>
          <p:nvPr>
            <p:ph type="sldNum" sz="quarter" idx="12"/>
          </p:nvPr>
        </p:nvSpPr>
        <p:spPr/>
        <p:txBody>
          <a:bodyPr/>
          <a:lstStyle/>
          <a:p>
            <a:fld id="{FC63ECC8-719A-498E-B101-491B6A35558E}" type="slidenum">
              <a:rPr lang="en-US" smtClean="0"/>
              <a:t>4</a:t>
            </a:fld>
            <a:endParaRPr lang="en-US"/>
          </a:p>
        </p:txBody>
      </p:sp>
    </p:spTree>
    <p:extLst>
      <p:ext uri="{BB962C8B-B14F-4D97-AF65-F5344CB8AC3E}">
        <p14:creationId xmlns:p14="http://schemas.microsoft.com/office/powerpoint/2010/main" val="1643299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599"/>
            <a:ext cx="5210774" cy="4572000"/>
          </a:xfrm>
        </p:spPr>
        <p:txBody>
          <a:bodyPr>
            <a:noAutofit/>
          </a:bodyPr>
          <a:lstStyle/>
          <a:p>
            <a:pPr marL="0" indent="0">
              <a:buNone/>
            </a:pPr>
            <a:r>
              <a:rPr lang="en-US" sz="2200" dirty="0">
                <a:solidFill>
                  <a:srgbClr val="0070C0"/>
                </a:solidFill>
                <a:latin typeface="Calibri" panose="020F0502020204030204" pitchFamily="34" charset="0"/>
                <a:cs typeface="Calibri" panose="020F0502020204030204" pitchFamily="34" charset="0"/>
              </a:rPr>
              <a:t>Purpose</a:t>
            </a:r>
          </a:p>
          <a:p>
            <a:pPr marL="285750" indent="-285750">
              <a:buFont typeface="Arial" panose="020B0604020202020204" pitchFamily="34" charset="0"/>
              <a:buChar char="•"/>
            </a:pPr>
            <a:r>
              <a:rPr lang="en-US" sz="2200" dirty="0">
                <a:latin typeface="Calibri" panose="020F0502020204030204" pitchFamily="34" charset="0"/>
                <a:cs typeface="Calibri" panose="020F0502020204030204" pitchFamily="34" charset="0"/>
              </a:rPr>
              <a:t>To provide accurate counts of the U.S. resident population and housing as of April 1, 2020</a:t>
            </a:r>
          </a:p>
          <a:p>
            <a:endParaRPr lang="en-US" sz="2200" dirty="0">
              <a:latin typeface="Calibri" panose="020F0502020204030204" pitchFamily="34" charset="0"/>
              <a:cs typeface="Calibri" panose="020F0502020204030204" pitchFamily="34" charset="0"/>
            </a:endParaRPr>
          </a:p>
          <a:p>
            <a:pPr marL="0" indent="0">
              <a:buNone/>
            </a:pPr>
            <a:r>
              <a:rPr lang="en-US" sz="2200" dirty="0">
                <a:solidFill>
                  <a:srgbClr val="0070C0"/>
                </a:solidFill>
                <a:latin typeface="Calibri" panose="020F0502020204030204" pitchFamily="34" charset="0"/>
                <a:cs typeface="Calibri" panose="020F0502020204030204" pitchFamily="34" charset="0"/>
              </a:rPr>
              <a:t>How are the data used?</a:t>
            </a:r>
          </a:p>
          <a:p>
            <a:pPr marL="285750" indent="-285750">
              <a:buFont typeface="Arial" panose="020B0604020202020204" pitchFamily="34" charset="0"/>
              <a:buChar char="•"/>
            </a:pPr>
            <a:r>
              <a:rPr lang="en-US" sz="2200" b="0" dirty="0">
                <a:latin typeface="Calibri" panose="020F0502020204030204" pitchFamily="34" charset="0"/>
                <a:cs typeface="Calibri" panose="020F0502020204030204" pitchFamily="34" charset="0"/>
              </a:rPr>
              <a:t>To apportion the Congress</a:t>
            </a:r>
          </a:p>
          <a:p>
            <a:pPr marL="285750" indent="-285750">
              <a:buFont typeface="Arial" panose="020B0604020202020204" pitchFamily="34" charset="0"/>
              <a:buChar char="•"/>
            </a:pPr>
            <a:r>
              <a:rPr lang="en-US" sz="2200" dirty="0">
                <a:latin typeface="Calibri" panose="020F0502020204030204" pitchFamily="34" charset="0"/>
                <a:cs typeface="Calibri" panose="020F0502020204030204" pitchFamily="34" charset="0"/>
              </a:rPr>
              <a:t>F</a:t>
            </a:r>
            <a:r>
              <a:rPr lang="en-US" sz="2200" b="0" dirty="0">
                <a:latin typeface="Calibri" panose="020F0502020204030204" pitchFamily="34" charset="0"/>
                <a:cs typeface="Calibri" panose="020F0502020204030204" pitchFamily="34" charset="0"/>
              </a:rPr>
              <a:t>or redistricting at various levels</a:t>
            </a:r>
          </a:p>
          <a:p>
            <a:pPr marL="285750" indent="-285750">
              <a:buFont typeface="Arial" panose="020B0604020202020204" pitchFamily="34" charset="0"/>
              <a:buChar char="•"/>
            </a:pPr>
            <a:r>
              <a:rPr lang="en-US" sz="2200" dirty="0">
                <a:latin typeface="Calibri" panose="020F0502020204030204" pitchFamily="34" charset="0"/>
                <a:cs typeface="Calibri" panose="020F0502020204030204" pitchFamily="34" charset="0"/>
              </a:rPr>
              <a:t>For the allocation of well over $1 trillion in Federal funds </a:t>
            </a:r>
          </a:p>
          <a:p>
            <a:pPr marL="285750" indent="-285750">
              <a:buFont typeface="Arial" panose="020B0604020202020204" pitchFamily="34" charset="0"/>
              <a:buChar char="•"/>
            </a:pPr>
            <a:r>
              <a:rPr lang="en-US" sz="2200" b="1" dirty="0">
                <a:solidFill>
                  <a:srgbClr val="C00000"/>
                </a:solidFill>
                <a:latin typeface="Calibri" panose="020F0502020204030204" pitchFamily="34" charset="0"/>
                <a:cs typeface="Calibri" panose="020F0502020204030204" pitchFamily="34" charset="0"/>
              </a:rPr>
              <a:t>As denominators for many rates, etc.</a:t>
            </a:r>
          </a:p>
          <a:p>
            <a:endParaRPr lang="en-US" b="0" dirty="0">
              <a:latin typeface="Calibri" panose="020F0502020204030204" pitchFamily="34" charset="0"/>
              <a:cs typeface="Calibri" panose="020F0502020204030204" pitchFamily="34" charset="0"/>
            </a:endParaRPr>
          </a:p>
        </p:txBody>
      </p:sp>
      <p:sp>
        <p:nvSpPr>
          <p:cNvPr id="5" name="Content Placeholder 2"/>
          <p:cNvSpPr txBox="1">
            <a:spLocks/>
          </p:cNvSpPr>
          <p:nvPr/>
        </p:nvSpPr>
        <p:spPr>
          <a:xfrm>
            <a:off x="5943600" y="1371600"/>
            <a:ext cx="5813844" cy="4572000"/>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800" b="1" kern="1200" spc="-20" baseline="0">
                <a:solidFill>
                  <a:schemeClr val="tx1"/>
                </a:solidFill>
                <a:latin typeface="Century Gothic" panose="020B0502020202020204" pitchFamily="34" charset="0"/>
                <a:ea typeface="+mn-ea"/>
                <a:cs typeface="+mn-cs"/>
              </a:defRPr>
            </a:lvl1pPr>
            <a:lvl2pPr marL="0" indent="0" algn="l" defTabSz="914400" rtl="0" eaLnBrk="1" latinLnBrk="0" hangingPunct="1">
              <a:lnSpc>
                <a:spcPct val="100000"/>
              </a:lnSpc>
              <a:spcBef>
                <a:spcPts val="2600"/>
              </a:spcBef>
              <a:buFont typeface="Arial" panose="020B0604020202020204" pitchFamily="34" charset="0"/>
              <a:buNone/>
              <a:defRPr sz="1300" kern="1200" spc="-20" baseline="0">
                <a:solidFill>
                  <a:schemeClr val="tx1"/>
                </a:solidFill>
                <a:latin typeface="Calibri" panose="020F0502020204030204" pitchFamily="34" charset="0"/>
                <a:ea typeface="+mn-ea"/>
                <a:cs typeface="Calibri" panose="020F0502020204030204" pitchFamily="34" charset="0"/>
              </a:defRPr>
            </a:lvl2pPr>
            <a:lvl3pPr marL="171450" indent="-171450" algn="l" defTabSz="914400" rtl="0" eaLnBrk="1" latinLnBrk="0" hangingPunct="1">
              <a:lnSpc>
                <a:spcPct val="100000"/>
              </a:lnSpc>
              <a:spcBef>
                <a:spcPts val="1200"/>
              </a:spcBef>
              <a:buFont typeface="Arial" panose="020B0604020202020204" pitchFamily="34" charset="0"/>
              <a:buChar char="•"/>
              <a:defRPr sz="1200" kern="1200" spc="-20" baseline="0">
                <a:solidFill>
                  <a:schemeClr val="tx1"/>
                </a:solidFill>
                <a:latin typeface="Calibri" panose="020F0502020204030204" pitchFamily="34" charset="0"/>
                <a:ea typeface="+mn-ea"/>
                <a:cs typeface="Calibri" panose="020F0502020204030204" pitchFamily="34" charset="0"/>
              </a:defRPr>
            </a:lvl3pPr>
            <a:lvl4pPr marL="342900" indent="-171450" algn="l" defTabSz="914400" rtl="0" eaLnBrk="1" latinLnBrk="0" hangingPunct="1">
              <a:lnSpc>
                <a:spcPct val="100000"/>
              </a:lnSpc>
              <a:spcBef>
                <a:spcPts val="600"/>
              </a:spcBef>
              <a:buFont typeface="Arial" panose="020B0604020202020204" pitchFamily="34" charset="0"/>
              <a:buChar char="‒"/>
              <a:defRPr sz="1100" kern="1200" spc="-20" baseline="0">
                <a:solidFill>
                  <a:schemeClr val="tx1"/>
                </a:solidFill>
                <a:latin typeface="Calibri" panose="020F0502020204030204" pitchFamily="34" charset="0"/>
                <a:ea typeface="+mn-ea"/>
                <a:cs typeface="Calibri" panose="020F0502020204030204" pitchFamily="34" charset="0"/>
              </a:defRPr>
            </a:lvl4pPr>
            <a:lvl5pPr marL="571500" indent="-228600" algn="l" defTabSz="914400" rtl="0" eaLnBrk="1" latinLnBrk="0" hangingPunct="1">
              <a:lnSpc>
                <a:spcPct val="100000"/>
              </a:lnSpc>
              <a:spcBef>
                <a:spcPts val="200"/>
              </a:spcBef>
              <a:buFont typeface="Arial" panose="020B0604020202020204" pitchFamily="34" charset="0"/>
              <a:buChar char="•"/>
              <a:defRPr sz="1000" kern="1200" spc="-2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0" dirty="0">
                <a:solidFill>
                  <a:srgbClr val="0070C0"/>
                </a:solidFill>
                <a:latin typeface="Calibri" panose="020F0502020204030204" pitchFamily="34" charset="0"/>
                <a:cs typeface="Calibri" panose="020F0502020204030204" pitchFamily="34" charset="0"/>
              </a:rPr>
              <a:t>How is the census taken?</a:t>
            </a:r>
          </a:p>
          <a:p>
            <a:pPr marL="285750" indent="-285750">
              <a:buFont typeface="Arial" panose="020B0604020202020204" pitchFamily="34" charset="0"/>
              <a:buChar char="•"/>
            </a:pPr>
            <a:r>
              <a:rPr lang="en-US" sz="2200" b="0" dirty="0">
                <a:latin typeface="Calibri" panose="020F0502020204030204" pitchFamily="34" charset="0"/>
                <a:cs typeface="Calibri" panose="020F0502020204030204" pitchFamily="34" charset="0"/>
              </a:rPr>
              <a:t>Includes all residents who are citizens and noncitizens</a:t>
            </a:r>
          </a:p>
          <a:p>
            <a:pPr marL="285750" indent="-285750">
              <a:buFont typeface="Arial" panose="020B0604020202020204" pitchFamily="34" charset="0"/>
              <a:buChar char="•"/>
            </a:pPr>
            <a:r>
              <a:rPr lang="en-US" sz="2200" b="0" dirty="0">
                <a:latin typeface="Calibri" panose="020F0502020204030204" pitchFamily="34" charset="0"/>
                <a:cs typeface="Calibri" panose="020F0502020204030204" pitchFamily="34" charset="0"/>
              </a:rPr>
              <a:t>Uses several modes: internet, mail, telephone, in-person follow-up of nonrespondents</a:t>
            </a:r>
          </a:p>
          <a:p>
            <a:endParaRPr lang="en-US" sz="2200" b="0" dirty="0">
              <a:latin typeface="Calibri" panose="020F0502020204030204" pitchFamily="34" charset="0"/>
              <a:cs typeface="Calibri" panose="020F0502020204030204" pitchFamily="34" charset="0"/>
            </a:endParaRPr>
          </a:p>
          <a:p>
            <a:r>
              <a:rPr lang="en-US" sz="2200" b="0" dirty="0">
                <a:solidFill>
                  <a:srgbClr val="0070C0"/>
                </a:solidFill>
                <a:latin typeface="Calibri" panose="020F0502020204030204" pitchFamily="34" charset="0"/>
                <a:cs typeface="Calibri" panose="020F0502020204030204" pitchFamily="34" charset="0"/>
              </a:rPr>
              <a:t>History</a:t>
            </a:r>
          </a:p>
          <a:p>
            <a:pPr marL="285750" indent="-285750">
              <a:buFont typeface="Arial" panose="020B0604020202020204" pitchFamily="34" charset="0"/>
              <a:buChar char="•"/>
            </a:pPr>
            <a:r>
              <a:rPr lang="en-US" sz="2200" b="0" dirty="0">
                <a:latin typeface="Calibri" panose="020F0502020204030204" pitchFamily="34" charset="0"/>
                <a:cs typeface="Calibri" panose="020F0502020204030204" pitchFamily="34" charset="0"/>
              </a:rPr>
              <a:t>Conducted every 10 years since 1790</a:t>
            </a:r>
          </a:p>
          <a:p>
            <a:pPr marL="285750" indent="-285750">
              <a:buFont typeface="Arial" panose="020B0604020202020204" pitchFamily="34" charset="0"/>
              <a:buChar char="•"/>
            </a:pPr>
            <a:r>
              <a:rPr lang="en-US" sz="2200" b="0" dirty="0">
                <a:latin typeface="Calibri" panose="020F0502020204030204" pitchFamily="34" charset="0"/>
                <a:cs typeface="Calibri" panose="020F0502020204030204" pitchFamily="34" charset="0"/>
              </a:rPr>
              <a:t>Generally, many lawsuits about whom to count, what methods to use, and how to use the coverage estimates</a:t>
            </a:r>
          </a:p>
        </p:txBody>
      </p:sp>
      <p:sp>
        <p:nvSpPr>
          <p:cNvPr id="8" name="Title 1">
            <a:extLst>
              <a:ext uri="{FF2B5EF4-FFF2-40B4-BE49-F238E27FC236}">
                <a16:creationId xmlns:a16="http://schemas.microsoft.com/office/drawing/2014/main" id="{7B80ABA6-8D20-4933-A746-34B69379F356}"/>
              </a:ext>
            </a:extLst>
          </p:cNvPr>
          <p:cNvSpPr>
            <a:spLocks noGrp="1"/>
          </p:cNvSpPr>
          <p:nvPr>
            <p:ph type="title"/>
          </p:nvPr>
        </p:nvSpPr>
        <p:spPr>
          <a:xfrm>
            <a:off x="457200" y="457200"/>
            <a:ext cx="10972800" cy="914400"/>
          </a:xfrm>
        </p:spPr>
        <p:txBody>
          <a:bodyPr>
            <a:noAutofit/>
          </a:bodyPr>
          <a:lstStyle/>
          <a:p>
            <a:r>
              <a:rPr lang="en-US" sz="3600" dirty="0">
                <a:solidFill>
                  <a:schemeClr val="accent1"/>
                </a:solidFill>
                <a:latin typeface="+mj-lt"/>
                <a:cs typeface="Arial" panose="020B0604020202020204" pitchFamily="34" charset="0"/>
              </a:rPr>
              <a:t>What is the decennial </a:t>
            </a:r>
            <a:r>
              <a:rPr lang="en-US" sz="3600" dirty="0">
                <a:solidFill>
                  <a:schemeClr val="accent1"/>
                </a:solidFill>
                <a:cs typeface="Arial" panose="020B0604020202020204" pitchFamily="34" charset="0"/>
              </a:rPr>
              <a:t>c</a:t>
            </a:r>
            <a:r>
              <a:rPr lang="en-US" sz="3600" dirty="0">
                <a:solidFill>
                  <a:schemeClr val="accent1"/>
                </a:solidFill>
                <a:latin typeface="+mj-lt"/>
                <a:cs typeface="Arial" panose="020B0604020202020204" pitchFamily="34" charset="0"/>
              </a:rPr>
              <a:t>ensus?</a:t>
            </a:r>
          </a:p>
        </p:txBody>
      </p:sp>
      <p:sp>
        <p:nvSpPr>
          <p:cNvPr id="2" name="Rectangle 1">
            <a:extLst>
              <a:ext uri="{FF2B5EF4-FFF2-40B4-BE49-F238E27FC236}">
                <a16:creationId xmlns:a16="http://schemas.microsoft.com/office/drawing/2014/main" id="{2B96DA10-FEEF-A0F8-1047-F8A51DD40088}"/>
              </a:ext>
            </a:extLst>
          </p:cNvPr>
          <p:cNvSpPr/>
          <p:nvPr/>
        </p:nvSpPr>
        <p:spPr>
          <a:xfrm>
            <a:off x="1529080" y="1371598"/>
            <a:ext cx="4668520" cy="232664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1. Rates of cancer, infectious disease incidence, etc.</a:t>
            </a:r>
          </a:p>
          <a:p>
            <a:pPr algn="ctr"/>
            <a:r>
              <a:rPr lang="en-US" sz="2800" dirty="0">
                <a:solidFill>
                  <a:schemeClr val="tx1"/>
                </a:solidFill>
              </a:rPr>
              <a:t>2. Disaster relief: how many people affected?</a:t>
            </a:r>
          </a:p>
        </p:txBody>
      </p:sp>
      <p:sp>
        <p:nvSpPr>
          <p:cNvPr id="4" name="Arrow: Down 3">
            <a:extLst>
              <a:ext uri="{FF2B5EF4-FFF2-40B4-BE49-F238E27FC236}">
                <a16:creationId xmlns:a16="http://schemas.microsoft.com/office/drawing/2014/main" id="{530EE934-3191-AA18-6025-ADCD15F0B7BB}"/>
              </a:ext>
            </a:extLst>
          </p:cNvPr>
          <p:cNvSpPr/>
          <p:nvPr/>
        </p:nvSpPr>
        <p:spPr>
          <a:xfrm>
            <a:off x="1960880" y="3718560"/>
            <a:ext cx="484632" cy="153416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EBA513FC-0B40-9251-B431-8D75B99E7C8D}"/>
              </a:ext>
            </a:extLst>
          </p:cNvPr>
          <p:cNvSpPr>
            <a:spLocks noGrp="1"/>
          </p:cNvSpPr>
          <p:nvPr>
            <p:ph type="sldNum" sz="quarter" idx="12"/>
          </p:nvPr>
        </p:nvSpPr>
        <p:spPr/>
        <p:txBody>
          <a:bodyPr/>
          <a:lstStyle/>
          <a:p>
            <a:fld id="{FC63ECC8-719A-498E-B101-491B6A35558E}" type="slidenum">
              <a:rPr lang="en-US" smtClean="0"/>
              <a:t>5</a:t>
            </a:fld>
            <a:endParaRPr lang="en-US"/>
          </a:p>
        </p:txBody>
      </p:sp>
    </p:spTree>
    <p:extLst>
      <p:ext uri="{BB962C8B-B14F-4D97-AF65-F5344CB8AC3E}">
        <p14:creationId xmlns:p14="http://schemas.microsoft.com/office/powerpoint/2010/main" val="2933305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599"/>
            <a:ext cx="5210774" cy="4572000"/>
          </a:xfrm>
        </p:spPr>
        <p:txBody>
          <a:bodyPr>
            <a:noAutofit/>
          </a:bodyPr>
          <a:lstStyle/>
          <a:p>
            <a:pPr marL="0" indent="0">
              <a:buNone/>
            </a:pPr>
            <a:r>
              <a:rPr lang="en-US" sz="2200" dirty="0">
                <a:solidFill>
                  <a:srgbClr val="0070C0"/>
                </a:solidFill>
                <a:latin typeface="Calibri" panose="020F0502020204030204" pitchFamily="34" charset="0"/>
                <a:cs typeface="Calibri" panose="020F0502020204030204" pitchFamily="34" charset="0"/>
              </a:rPr>
              <a:t>Purpose</a:t>
            </a:r>
          </a:p>
          <a:p>
            <a:pPr marL="285750" indent="-285750">
              <a:buFont typeface="Arial" panose="020B0604020202020204" pitchFamily="34" charset="0"/>
              <a:buChar char="•"/>
            </a:pPr>
            <a:r>
              <a:rPr lang="en-US" sz="2200" b="0" dirty="0">
                <a:latin typeface="Calibri" panose="020F0502020204030204" pitchFamily="34" charset="0"/>
                <a:cs typeface="Calibri" panose="020F0502020204030204" pitchFamily="34" charset="0"/>
              </a:rPr>
              <a:t>To measure coverage of people and housing units in the decennial census</a:t>
            </a:r>
          </a:p>
          <a:p>
            <a:pPr marL="285750" indent="-285750">
              <a:buFont typeface="Arial" panose="020B0604020202020204" pitchFamily="34" charset="0"/>
              <a:buChar char="•"/>
            </a:pPr>
            <a:r>
              <a:rPr lang="en-US" sz="2200" b="0" dirty="0">
                <a:latin typeface="Calibri" panose="020F0502020204030204" pitchFamily="34" charset="0"/>
                <a:cs typeface="Calibri" panose="020F0502020204030204" pitchFamily="34" charset="0"/>
              </a:rPr>
              <a:t>No intent to adjust the census counts</a:t>
            </a:r>
          </a:p>
          <a:p>
            <a:endParaRPr lang="en-US" sz="2200" b="0" dirty="0">
              <a:latin typeface="Calibri" panose="020F0502020204030204" pitchFamily="34" charset="0"/>
              <a:cs typeface="Calibri" panose="020F0502020204030204" pitchFamily="34" charset="0"/>
            </a:endParaRPr>
          </a:p>
          <a:p>
            <a:pPr marL="0" indent="0">
              <a:buNone/>
            </a:pPr>
            <a:r>
              <a:rPr lang="en-US" sz="2200" dirty="0">
                <a:solidFill>
                  <a:srgbClr val="0070C0"/>
                </a:solidFill>
                <a:latin typeface="Calibri" panose="020F0502020204030204" pitchFamily="34" charset="0"/>
                <a:cs typeface="Calibri" panose="020F0502020204030204" pitchFamily="34" charset="0"/>
              </a:rPr>
              <a:t>How are the data used?</a:t>
            </a:r>
          </a:p>
          <a:p>
            <a:pPr marL="285750" indent="-285750">
              <a:buFont typeface="Arial" panose="020B0604020202020204" pitchFamily="34" charset="0"/>
              <a:buChar char="•"/>
            </a:pPr>
            <a:r>
              <a:rPr lang="en-US" sz="2200" b="0" dirty="0">
                <a:latin typeface="Calibri" panose="020F0502020204030204" pitchFamily="34" charset="0"/>
                <a:cs typeface="Calibri" panose="020F0502020204030204" pitchFamily="34" charset="0"/>
              </a:rPr>
              <a:t>To assess the success of the current census</a:t>
            </a:r>
          </a:p>
          <a:p>
            <a:pPr marL="285750" indent="-285750">
              <a:buFont typeface="Arial" panose="020B0604020202020204" pitchFamily="34" charset="0"/>
              <a:buChar char="•"/>
            </a:pPr>
            <a:r>
              <a:rPr lang="en-US" sz="2200" b="0" dirty="0">
                <a:latin typeface="Calibri" panose="020F0502020204030204" pitchFamily="34" charset="0"/>
                <a:cs typeface="Calibri" panose="020F0502020204030204" pitchFamily="34" charset="0"/>
              </a:rPr>
              <a:t>To provide information to improve the coverage of future censuses</a:t>
            </a:r>
          </a:p>
          <a:p>
            <a:endParaRPr lang="en-US" b="0" dirty="0">
              <a:latin typeface="Calibri" panose="020F0502020204030204" pitchFamily="34" charset="0"/>
              <a:cs typeface="Calibri" panose="020F0502020204030204" pitchFamily="34" charset="0"/>
            </a:endParaRPr>
          </a:p>
        </p:txBody>
      </p:sp>
      <p:sp>
        <p:nvSpPr>
          <p:cNvPr id="5" name="Content Placeholder 2"/>
          <p:cNvSpPr txBox="1">
            <a:spLocks/>
          </p:cNvSpPr>
          <p:nvPr/>
        </p:nvSpPr>
        <p:spPr>
          <a:xfrm>
            <a:off x="5943600" y="1371600"/>
            <a:ext cx="5813844" cy="4572000"/>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800" b="1" kern="1200" spc="-20" baseline="0">
                <a:solidFill>
                  <a:schemeClr val="tx1"/>
                </a:solidFill>
                <a:latin typeface="Century Gothic" panose="020B0502020202020204" pitchFamily="34" charset="0"/>
                <a:ea typeface="+mn-ea"/>
                <a:cs typeface="+mn-cs"/>
              </a:defRPr>
            </a:lvl1pPr>
            <a:lvl2pPr marL="0" indent="0" algn="l" defTabSz="914400" rtl="0" eaLnBrk="1" latinLnBrk="0" hangingPunct="1">
              <a:lnSpc>
                <a:spcPct val="100000"/>
              </a:lnSpc>
              <a:spcBef>
                <a:spcPts val="2600"/>
              </a:spcBef>
              <a:buFont typeface="Arial" panose="020B0604020202020204" pitchFamily="34" charset="0"/>
              <a:buNone/>
              <a:defRPr sz="1300" kern="1200" spc="-20" baseline="0">
                <a:solidFill>
                  <a:schemeClr val="tx1"/>
                </a:solidFill>
                <a:latin typeface="Calibri" panose="020F0502020204030204" pitchFamily="34" charset="0"/>
                <a:ea typeface="+mn-ea"/>
                <a:cs typeface="Calibri" panose="020F0502020204030204" pitchFamily="34" charset="0"/>
              </a:defRPr>
            </a:lvl2pPr>
            <a:lvl3pPr marL="171450" indent="-171450" algn="l" defTabSz="914400" rtl="0" eaLnBrk="1" latinLnBrk="0" hangingPunct="1">
              <a:lnSpc>
                <a:spcPct val="100000"/>
              </a:lnSpc>
              <a:spcBef>
                <a:spcPts val="1200"/>
              </a:spcBef>
              <a:buFont typeface="Arial" panose="020B0604020202020204" pitchFamily="34" charset="0"/>
              <a:buChar char="•"/>
              <a:defRPr sz="1200" kern="1200" spc="-20" baseline="0">
                <a:solidFill>
                  <a:schemeClr val="tx1"/>
                </a:solidFill>
                <a:latin typeface="Calibri" panose="020F0502020204030204" pitchFamily="34" charset="0"/>
                <a:ea typeface="+mn-ea"/>
                <a:cs typeface="Calibri" panose="020F0502020204030204" pitchFamily="34" charset="0"/>
              </a:defRPr>
            </a:lvl3pPr>
            <a:lvl4pPr marL="342900" indent="-171450" algn="l" defTabSz="914400" rtl="0" eaLnBrk="1" latinLnBrk="0" hangingPunct="1">
              <a:lnSpc>
                <a:spcPct val="100000"/>
              </a:lnSpc>
              <a:spcBef>
                <a:spcPts val="600"/>
              </a:spcBef>
              <a:buFont typeface="Arial" panose="020B0604020202020204" pitchFamily="34" charset="0"/>
              <a:buChar char="‒"/>
              <a:defRPr sz="1100" kern="1200" spc="-20" baseline="0">
                <a:solidFill>
                  <a:schemeClr val="tx1"/>
                </a:solidFill>
                <a:latin typeface="Calibri" panose="020F0502020204030204" pitchFamily="34" charset="0"/>
                <a:ea typeface="+mn-ea"/>
                <a:cs typeface="Calibri" panose="020F0502020204030204" pitchFamily="34" charset="0"/>
              </a:defRPr>
            </a:lvl4pPr>
            <a:lvl5pPr marL="571500" indent="-228600" algn="l" defTabSz="914400" rtl="0" eaLnBrk="1" latinLnBrk="0" hangingPunct="1">
              <a:lnSpc>
                <a:spcPct val="100000"/>
              </a:lnSpc>
              <a:spcBef>
                <a:spcPts val="200"/>
              </a:spcBef>
              <a:buFont typeface="Arial" panose="020B0604020202020204" pitchFamily="34" charset="0"/>
              <a:buChar char="•"/>
              <a:defRPr sz="1000" kern="1200" spc="-2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0" dirty="0">
                <a:solidFill>
                  <a:srgbClr val="0070C0"/>
                </a:solidFill>
                <a:latin typeface="Calibri" panose="020F0502020204030204" pitchFamily="34" charset="0"/>
                <a:cs typeface="Calibri" panose="020F0502020204030204" pitchFamily="34" charset="0"/>
              </a:rPr>
              <a:t>How is coverage estimated?</a:t>
            </a:r>
          </a:p>
          <a:p>
            <a:pPr marL="285750" indent="-285750">
              <a:buFont typeface="Arial" panose="020B0604020202020204" pitchFamily="34" charset="0"/>
              <a:buChar char="•"/>
            </a:pPr>
            <a:r>
              <a:rPr lang="en-US" sz="2200" b="0" dirty="0">
                <a:latin typeface="Calibri" panose="020F0502020204030204" pitchFamily="34" charset="0"/>
                <a:cs typeface="Calibri" panose="020F0502020204030204" pitchFamily="34" charset="0"/>
              </a:rPr>
              <a:t>Conduct a survey in sample blocks —independently of the census</a:t>
            </a:r>
          </a:p>
          <a:p>
            <a:pPr marL="285750" indent="-285750">
              <a:buFont typeface="Arial" panose="020B0604020202020204" pitchFamily="34" charset="0"/>
              <a:buChar char="•"/>
            </a:pPr>
            <a:r>
              <a:rPr lang="en-US" sz="2200" b="0" dirty="0">
                <a:latin typeface="Calibri" panose="020F0502020204030204" pitchFamily="34" charset="0"/>
                <a:cs typeface="Calibri" panose="020F0502020204030204" pitchFamily="34" charset="0"/>
              </a:rPr>
              <a:t>Match people in the PES independent survey with enumerations in the census to determine who was missed, who was counted in error</a:t>
            </a:r>
          </a:p>
          <a:p>
            <a:endParaRPr lang="en-US" sz="2200" b="0" dirty="0">
              <a:latin typeface="Calibri" panose="020F0502020204030204" pitchFamily="34" charset="0"/>
              <a:cs typeface="Calibri" panose="020F0502020204030204" pitchFamily="34" charset="0"/>
            </a:endParaRPr>
          </a:p>
          <a:p>
            <a:r>
              <a:rPr lang="en-US" sz="2200" b="0" dirty="0">
                <a:solidFill>
                  <a:srgbClr val="0070C0"/>
                </a:solidFill>
                <a:latin typeface="Calibri" panose="020F0502020204030204" pitchFamily="34" charset="0"/>
                <a:cs typeface="Calibri" panose="020F0502020204030204" pitchFamily="34" charset="0"/>
              </a:rPr>
              <a:t>History</a:t>
            </a:r>
          </a:p>
          <a:p>
            <a:pPr marL="285750" indent="-285750">
              <a:buFont typeface="Arial" panose="020B0604020202020204" pitchFamily="34" charset="0"/>
              <a:buChar char="•"/>
            </a:pPr>
            <a:r>
              <a:rPr lang="en-US" sz="2200" b="0" dirty="0">
                <a:latin typeface="Calibri" panose="020F0502020204030204" pitchFamily="34" charset="0"/>
                <a:cs typeface="Calibri" panose="020F0502020204030204" pitchFamily="34" charset="0"/>
              </a:rPr>
              <a:t>Conducted following the census since 1950 with different designs and formats</a:t>
            </a:r>
          </a:p>
        </p:txBody>
      </p:sp>
      <p:sp>
        <p:nvSpPr>
          <p:cNvPr id="8" name="Title 1">
            <a:extLst>
              <a:ext uri="{FF2B5EF4-FFF2-40B4-BE49-F238E27FC236}">
                <a16:creationId xmlns:a16="http://schemas.microsoft.com/office/drawing/2014/main" id="{7B80ABA6-8D20-4933-A746-34B69379F356}"/>
              </a:ext>
            </a:extLst>
          </p:cNvPr>
          <p:cNvSpPr>
            <a:spLocks noGrp="1"/>
          </p:cNvSpPr>
          <p:nvPr>
            <p:ph type="title"/>
          </p:nvPr>
        </p:nvSpPr>
        <p:spPr>
          <a:xfrm>
            <a:off x="457200" y="457200"/>
            <a:ext cx="10972800" cy="914400"/>
          </a:xfrm>
        </p:spPr>
        <p:txBody>
          <a:bodyPr>
            <a:noAutofit/>
          </a:bodyPr>
          <a:lstStyle/>
          <a:p>
            <a:r>
              <a:rPr lang="en-US" sz="3600" dirty="0">
                <a:solidFill>
                  <a:schemeClr val="accent1"/>
                </a:solidFill>
                <a:latin typeface="+mj-lt"/>
                <a:cs typeface="Arial" panose="020B0604020202020204" pitchFamily="34" charset="0"/>
              </a:rPr>
              <a:t>What is the post-enumeration </a:t>
            </a:r>
            <a:r>
              <a:rPr lang="en-US" sz="3600" dirty="0">
                <a:solidFill>
                  <a:schemeClr val="accent1"/>
                </a:solidFill>
                <a:cs typeface="Arial" panose="020B0604020202020204" pitchFamily="34" charset="0"/>
              </a:rPr>
              <a:t>s</a:t>
            </a:r>
            <a:r>
              <a:rPr lang="en-US" sz="3600" dirty="0">
                <a:solidFill>
                  <a:schemeClr val="accent1"/>
                </a:solidFill>
                <a:latin typeface="+mj-lt"/>
                <a:cs typeface="Arial" panose="020B0604020202020204" pitchFamily="34" charset="0"/>
              </a:rPr>
              <a:t>urvey (PES)?</a:t>
            </a:r>
          </a:p>
        </p:txBody>
      </p:sp>
      <p:sp>
        <p:nvSpPr>
          <p:cNvPr id="2" name="Slide Number Placeholder 1">
            <a:extLst>
              <a:ext uri="{FF2B5EF4-FFF2-40B4-BE49-F238E27FC236}">
                <a16:creationId xmlns:a16="http://schemas.microsoft.com/office/drawing/2014/main" id="{A916D786-DE61-EFFC-8D24-5C0AD96E76D0}"/>
              </a:ext>
            </a:extLst>
          </p:cNvPr>
          <p:cNvSpPr>
            <a:spLocks noGrp="1"/>
          </p:cNvSpPr>
          <p:nvPr>
            <p:ph type="sldNum" sz="quarter" idx="12"/>
          </p:nvPr>
        </p:nvSpPr>
        <p:spPr/>
        <p:txBody>
          <a:bodyPr/>
          <a:lstStyle/>
          <a:p>
            <a:fld id="{FC63ECC8-719A-498E-B101-491B6A35558E}" type="slidenum">
              <a:rPr lang="en-US" smtClean="0"/>
              <a:t>6</a:t>
            </a:fld>
            <a:endParaRPr lang="en-US"/>
          </a:p>
        </p:txBody>
      </p:sp>
    </p:spTree>
    <p:extLst>
      <p:ext uri="{BB962C8B-B14F-4D97-AF65-F5344CB8AC3E}">
        <p14:creationId xmlns:p14="http://schemas.microsoft.com/office/powerpoint/2010/main" val="2802815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p:txBody>
          <a:bodyPr>
            <a:normAutofit/>
          </a:bodyPr>
          <a:lstStyle/>
          <a:p>
            <a:r>
              <a:rPr lang="en-US" sz="3600" dirty="0">
                <a:solidFill>
                  <a:schemeClr val="accent1"/>
                </a:solidFill>
              </a:rPr>
              <a:t>Other measures of the population, census error</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a:xfrm>
            <a:off x="838200" y="1727201"/>
            <a:ext cx="10515600" cy="4399280"/>
          </a:xfrm>
        </p:spPr>
        <p:txBody>
          <a:bodyPr>
            <a:normAutofit/>
          </a:bodyPr>
          <a:lstStyle/>
          <a:p>
            <a:pPr marL="0" indent="0">
              <a:buNone/>
            </a:pPr>
            <a:r>
              <a:rPr lang="en-US" dirty="0"/>
              <a:t>Census Bureau’s Population Division, vital records (birth, death):</a:t>
            </a:r>
          </a:p>
          <a:p>
            <a:endParaRPr lang="en-US" dirty="0"/>
          </a:p>
          <a:p>
            <a:r>
              <a:rPr lang="en-US" dirty="0">
                <a:solidFill>
                  <a:schemeClr val="accent1"/>
                </a:solidFill>
              </a:rPr>
              <a:t>Demographic Analysis</a:t>
            </a:r>
            <a:r>
              <a:rPr lang="en-US" dirty="0"/>
              <a:t>, as of April 1, 2020, for U.S., by age and sex</a:t>
            </a:r>
          </a:p>
          <a:p>
            <a:pPr marL="0" indent="0">
              <a:buNone/>
            </a:pPr>
            <a:endParaRPr lang="en-US" dirty="0"/>
          </a:p>
          <a:p>
            <a:r>
              <a:rPr lang="en-US" dirty="0">
                <a:solidFill>
                  <a:schemeClr val="accent1"/>
                </a:solidFill>
              </a:rPr>
              <a:t>Population Estimates Program</a:t>
            </a:r>
            <a:r>
              <a:rPr lang="en-US" dirty="0"/>
              <a:t>, yearly estimates, greater geographic detail (lower levels)</a:t>
            </a:r>
          </a:p>
          <a:p>
            <a:pPr marL="0" indent="0">
              <a:buNone/>
            </a:pPr>
            <a:endParaRPr lang="en-US" dirty="0"/>
          </a:p>
          <a:p>
            <a:pPr marL="0" indent="0">
              <a:buNone/>
            </a:pPr>
            <a:r>
              <a:rPr lang="en-US" sz="2300" dirty="0">
                <a:solidFill>
                  <a:srgbClr val="FF0000"/>
                </a:solidFill>
              </a:rPr>
              <a:t>Note: All these measures, </a:t>
            </a:r>
            <a:r>
              <a:rPr lang="en-US" sz="2300" u="sng" dirty="0">
                <a:solidFill>
                  <a:srgbClr val="FF0000"/>
                </a:solidFill>
              </a:rPr>
              <a:t>including from PES</a:t>
            </a:r>
            <a:r>
              <a:rPr lang="en-US" sz="2300" dirty="0">
                <a:solidFill>
                  <a:srgbClr val="FF0000"/>
                </a:solidFill>
              </a:rPr>
              <a:t>, are estimates; they have their own error.</a:t>
            </a:r>
          </a:p>
          <a:p>
            <a:endParaRPr lang="en-US" dirty="0"/>
          </a:p>
          <a:p>
            <a:pPr marL="0" indent="0">
              <a:buNone/>
            </a:pPr>
            <a:endParaRPr lang="en-US" dirty="0"/>
          </a:p>
          <a:p>
            <a:endParaRPr lang="en-US" dirty="0"/>
          </a:p>
          <a:p>
            <a:pPr marL="0" indent="0">
              <a:buNone/>
            </a:pPr>
            <a:endParaRPr lang="en-US" dirty="0"/>
          </a:p>
          <a:p>
            <a:endParaRPr lang="en-US" dirty="0"/>
          </a:p>
          <a:p>
            <a:endParaRPr lang="en-US" dirty="0"/>
          </a:p>
          <a:p>
            <a:pPr marL="0" indent="0">
              <a:buNone/>
            </a:pPr>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4221A8BC-4DCF-AD8A-BCBD-4F40C0B81020}"/>
              </a:ext>
            </a:extLst>
          </p:cNvPr>
          <p:cNvSpPr>
            <a:spLocks noGrp="1"/>
          </p:cNvSpPr>
          <p:nvPr>
            <p:ph type="sldNum" sz="quarter" idx="12"/>
          </p:nvPr>
        </p:nvSpPr>
        <p:spPr/>
        <p:txBody>
          <a:bodyPr/>
          <a:lstStyle/>
          <a:p>
            <a:fld id="{FC63ECC8-719A-498E-B101-491B6A35558E}" type="slidenum">
              <a:rPr lang="en-US" smtClean="0"/>
              <a:t>7</a:t>
            </a:fld>
            <a:endParaRPr lang="en-US"/>
          </a:p>
        </p:txBody>
      </p:sp>
    </p:spTree>
    <p:extLst>
      <p:ext uri="{BB962C8B-B14F-4D97-AF65-F5344CB8AC3E}">
        <p14:creationId xmlns:p14="http://schemas.microsoft.com/office/powerpoint/2010/main" val="4290213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a:xfrm>
            <a:off x="838200" y="2762885"/>
            <a:ext cx="10515600" cy="1325563"/>
          </a:xfrm>
        </p:spPr>
        <p:txBody>
          <a:bodyPr>
            <a:normAutofit fontScale="90000"/>
          </a:bodyPr>
          <a:lstStyle/>
          <a:p>
            <a:pPr algn="ctr"/>
            <a:r>
              <a:rPr lang="en-US" sz="4800" dirty="0">
                <a:solidFill>
                  <a:schemeClr val="accent1"/>
                </a:solidFill>
                <a:latin typeface="Lucida Sans" panose="020B0602030504020204" pitchFamily="34" charset="0"/>
              </a:rPr>
              <a:t> Statistical approach used in the PES</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p:txBody>
          <a:bodyPr/>
          <a:lstStyle/>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1F0FB0A5-5842-93E4-3759-989FE60D8D19}"/>
              </a:ext>
            </a:extLst>
          </p:cNvPr>
          <p:cNvSpPr>
            <a:spLocks noGrp="1"/>
          </p:cNvSpPr>
          <p:nvPr>
            <p:ph type="sldNum" sz="quarter" idx="12"/>
          </p:nvPr>
        </p:nvSpPr>
        <p:spPr/>
        <p:txBody>
          <a:bodyPr/>
          <a:lstStyle/>
          <a:p>
            <a:fld id="{FC63ECC8-719A-498E-B101-491B6A35558E}" type="slidenum">
              <a:rPr lang="en-US" smtClean="0"/>
              <a:t>8</a:t>
            </a:fld>
            <a:endParaRPr lang="en-US"/>
          </a:p>
        </p:txBody>
      </p:sp>
    </p:spTree>
    <p:extLst>
      <p:ext uri="{BB962C8B-B14F-4D97-AF65-F5344CB8AC3E}">
        <p14:creationId xmlns:p14="http://schemas.microsoft.com/office/powerpoint/2010/main" val="2519615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762000" y="274638"/>
            <a:ext cx="10668000" cy="1143000"/>
          </a:xfrm>
        </p:spPr>
        <p:txBody>
          <a:bodyPr/>
          <a:lstStyle/>
          <a:p>
            <a:r>
              <a:rPr lang="en-US" altLang="en-US" sz="3600" dirty="0">
                <a:solidFill>
                  <a:schemeClr val="accent1"/>
                </a:solidFill>
                <a:latin typeface="Calibri Light" panose="020F0302020204030204" pitchFamily="34" charset="0"/>
                <a:cs typeface="Calibri Light" panose="020F0302020204030204" pitchFamily="34" charset="0"/>
              </a:rPr>
              <a:t>Statistical approach: “Capture-Recapture” (as in fish)</a:t>
            </a:r>
            <a:endParaRPr lang="en-US" altLang="en-US" sz="3600" dirty="0">
              <a:solidFill>
                <a:schemeClr val="accent1"/>
              </a:solidFill>
            </a:endParaRPr>
          </a:p>
        </p:txBody>
      </p:sp>
      <p:sp>
        <p:nvSpPr>
          <p:cNvPr id="33795" name="Content Placeholder 2"/>
          <p:cNvSpPr>
            <a:spLocks noGrp="1"/>
          </p:cNvSpPr>
          <p:nvPr>
            <p:ph idx="1"/>
          </p:nvPr>
        </p:nvSpPr>
        <p:spPr>
          <a:xfrm>
            <a:off x="762000" y="1752600"/>
            <a:ext cx="10591800" cy="4114800"/>
          </a:xfrm>
        </p:spPr>
        <p:txBody>
          <a:bodyPr>
            <a:normAutofit fontScale="92500" lnSpcReduction="10000"/>
          </a:bodyPr>
          <a:lstStyle/>
          <a:p>
            <a:pPr marL="0" indent="0">
              <a:buNone/>
            </a:pPr>
            <a:r>
              <a:rPr lang="en-US" altLang="en-US" sz="2600" dirty="0"/>
              <a:t>To conduct a post-enumeration survey (PES), select a sample of census blocks.  </a:t>
            </a:r>
          </a:p>
          <a:p>
            <a:endParaRPr lang="en-US" altLang="en-US" sz="2600" dirty="0"/>
          </a:p>
          <a:p>
            <a:pPr marL="0" indent="0">
              <a:buNone/>
            </a:pPr>
            <a:r>
              <a:rPr lang="en-US" altLang="en-US" sz="2600" dirty="0"/>
              <a:t>(1)  Take the census records (enumerations) in those sample blocks.  This “capture” is called the </a:t>
            </a:r>
            <a:r>
              <a:rPr lang="en-US" altLang="en-US" sz="2600" dirty="0">
                <a:solidFill>
                  <a:srgbClr val="C00000"/>
                </a:solidFill>
              </a:rPr>
              <a:t>census sample</a:t>
            </a:r>
            <a:r>
              <a:rPr lang="en-US" altLang="en-US" sz="2600" dirty="0"/>
              <a:t>.</a:t>
            </a:r>
            <a:endParaRPr lang="en-US" altLang="en-US" sz="2600" dirty="0">
              <a:solidFill>
                <a:srgbClr val="FF0000"/>
              </a:solidFill>
            </a:endParaRPr>
          </a:p>
          <a:p>
            <a:pPr marL="0" indent="0">
              <a:buNone/>
            </a:pPr>
            <a:endParaRPr lang="en-US" altLang="en-US" sz="2600" dirty="0"/>
          </a:p>
          <a:p>
            <a:pPr marL="0" indent="0">
              <a:buNone/>
            </a:pPr>
            <a:r>
              <a:rPr lang="en-US" altLang="en-US" sz="2600" dirty="0"/>
              <a:t>(2) </a:t>
            </a:r>
            <a:r>
              <a:rPr lang="en-US" altLang="en-US" sz="2600" i="1" dirty="0"/>
              <a:t> </a:t>
            </a:r>
            <a:r>
              <a:rPr lang="en-US" altLang="en-US" sz="2600" i="1" dirty="0">
                <a:solidFill>
                  <a:srgbClr val="C00000"/>
                </a:solidFill>
              </a:rPr>
              <a:t>Independently of census operations</a:t>
            </a:r>
            <a:r>
              <a:rPr lang="en-US" altLang="en-US" sz="2600" dirty="0"/>
              <a:t>, (a) list all the housing units, (b) interview the people, and (c) create a roster of those living there on Census Day (April 1, 2020).  This “re-capture” is called the </a:t>
            </a:r>
            <a:r>
              <a:rPr lang="en-US" altLang="en-US" sz="2600" dirty="0">
                <a:solidFill>
                  <a:srgbClr val="C00000"/>
                </a:solidFill>
              </a:rPr>
              <a:t>PES sample</a:t>
            </a:r>
            <a:r>
              <a:rPr lang="en-US" altLang="en-US" sz="2600" dirty="0"/>
              <a:t> or </a:t>
            </a:r>
            <a:r>
              <a:rPr lang="en-US" altLang="en-US" sz="2600" dirty="0">
                <a:solidFill>
                  <a:srgbClr val="C00000"/>
                </a:solidFill>
              </a:rPr>
              <a:t>independent sample</a:t>
            </a:r>
            <a:r>
              <a:rPr lang="en-US" altLang="en-US" sz="2600" dirty="0"/>
              <a:t>.</a:t>
            </a:r>
          </a:p>
          <a:p>
            <a:pPr marL="0" indent="0" eaLnBrk="1" hangingPunct="1">
              <a:buNone/>
            </a:pPr>
            <a:endParaRPr lang="en-US" altLang="en-US" sz="2600" dirty="0"/>
          </a:p>
          <a:p>
            <a:pPr marL="0" indent="0" eaLnBrk="1" hangingPunct="1">
              <a:buNone/>
            </a:pPr>
            <a:r>
              <a:rPr lang="en-US" altLang="en-US" sz="2600" dirty="0"/>
              <a:t>Finally, statistically match the people (formally, the data records) between the census sample and the PES sample.  A “</a:t>
            </a:r>
            <a:r>
              <a:rPr lang="en-US" altLang="en-US" sz="2600" dirty="0">
                <a:solidFill>
                  <a:srgbClr val="C00000"/>
                </a:solidFill>
              </a:rPr>
              <a:t>match</a:t>
            </a:r>
            <a:r>
              <a:rPr lang="en-US" altLang="en-US" sz="2600" dirty="0"/>
              <a:t>” falls in both samples.</a:t>
            </a:r>
          </a:p>
          <a:p>
            <a:pPr marL="0" indent="0" eaLnBrk="1" hangingPunct="1">
              <a:buNone/>
            </a:pPr>
            <a:endParaRPr lang="en-US" altLang="en-US" sz="2600" dirty="0"/>
          </a:p>
          <a:p>
            <a:pPr eaLnBrk="1" hangingPunct="1"/>
            <a:endParaRPr lang="en-US" altLang="en-US" sz="2600" dirty="0"/>
          </a:p>
          <a:p>
            <a:pPr eaLnBrk="1" hangingPunct="1"/>
            <a:endParaRPr lang="en-US" altLang="en-US" sz="2600" dirty="0"/>
          </a:p>
          <a:p>
            <a:pPr lvl="1" eaLnBrk="1" hangingPunct="1"/>
            <a:endParaRPr lang="en-US" altLang="en-US" dirty="0">
              <a:latin typeface="Arial" panose="020B0604020202020204" pitchFamily="34" charset="0"/>
            </a:endParaRPr>
          </a:p>
        </p:txBody>
      </p:sp>
      <p:sp>
        <p:nvSpPr>
          <p:cNvPr id="3379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1C5696"/>
              </a:buClr>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a:spcBef>
                <a:spcPct val="0"/>
              </a:spcBef>
              <a:buClrTx/>
              <a:buFontTx/>
              <a:buNone/>
            </a:pPr>
            <a:fld id="{BD1A5579-550B-41BE-BD77-C9B394CEDAE4}" type="slidenum">
              <a:rPr lang="en-US" altLang="en-US" sz="1200"/>
              <a:pPr>
                <a:spcBef>
                  <a:spcPct val="0"/>
                </a:spcBef>
                <a:buClrTx/>
                <a:buFontTx/>
                <a:buNone/>
              </a:pPr>
              <a:t>9</a:t>
            </a:fld>
            <a:endParaRPr lang="en-US" altLang="en-US" sz="1200"/>
          </a:p>
        </p:txBody>
      </p:sp>
    </p:spTree>
    <p:extLst>
      <p:ext uri="{BB962C8B-B14F-4D97-AF65-F5344CB8AC3E}">
        <p14:creationId xmlns:p14="http://schemas.microsoft.com/office/powerpoint/2010/main" val="2742338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p:txBody>
          <a:bodyPr>
            <a:normAutofit/>
          </a:bodyPr>
          <a:lstStyle/>
          <a:p>
            <a:r>
              <a:rPr lang="en-US" sz="3600" dirty="0">
                <a:solidFill>
                  <a:schemeClr val="accent1"/>
                </a:solidFill>
              </a:rPr>
              <a:t>Basics of PES estimation</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p:txBody>
          <a:bodyPr/>
          <a:lstStyle/>
          <a:p>
            <a:pPr marL="0" indent="0">
              <a:buNone/>
            </a:pPr>
            <a:r>
              <a:rPr lang="en-US" dirty="0"/>
              <a:t>Apply a “dual-system estimator”</a:t>
            </a:r>
          </a:p>
          <a:p>
            <a:endParaRPr lang="en-US" dirty="0"/>
          </a:p>
          <a:p>
            <a:r>
              <a:rPr lang="en-US" dirty="0"/>
              <a:t>Relies on maintaining </a:t>
            </a:r>
            <a:r>
              <a:rPr lang="en-US" u="sng" dirty="0"/>
              <a:t>independence</a:t>
            </a:r>
            <a:r>
              <a:rPr lang="en-US" dirty="0"/>
              <a:t> between the two systems:             (1) the census enumeration, and (2) the PES</a:t>
            </a:r>
          </a:p>
          <a:p>
            <a:endParaRPr lang="en-US" dirty="0"/>
          </a:p>
          <a:p>
            <a:r>
              <a:rPr lang="en-US" dirty="0"/>
              <a:t>Requires accurate statistical matching (linking) between systems</a:t>
            </a:r>
          </a:p>
          <a:p>
            <a:endParaRPr lang="en-US" dirty="0"/>
          </a:p>
          <a:p>
            <a:r>
              <a:rPr lang="en-US" dirty="0">
                <a:solidFill>
                  <a:srgbClr val="FF0000"/>
                </a:solidFill>
              </a:rPr>
              <a:t>Does </a:t>
            </a:r>
            <a:r>
              <a:rPr lang="en-US" u="sng" dirty="0">
                <a:solidFill>
                  <a:srgbClr val="FF0000"/>
                </a:solidFill>
              </a:rPr>
              <a:t>not</a:t>
            </a:r>
            <a:r>
              <a:rPr lang="en-US" dirty="0">
                <a:solidFill>
                  <a:srgbClr val="FF0000"/>
                </a:solidFill>
              </a:rPr>
              <a:t> require that either system cover the whole population</a:t>
            </a:r>
          </a:p>
          <a:p>
            <a:pPr marL="0" indent="0">
              <a:buNone/>
            </a:pPr>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9ACDB591-972D-A57D-7E15-C54712358906}"/>
              </a:ext>
            </a:extLst>
          </p:cNvPr>
          <p:cNvSpPr>
            <a:spLocks noGrp="1"/>
          </p:cNvSpPr>
          <p:nvPr>
            <p:ph type="sldNum" sz="quarter" idx="12"/>
          </p:nvPr>
        </p:nvSpPr>
        <p:spPr/>
        <p:txBody>
          <a:bodyPr/>
          <a:lstStyle/>
          <a:p>
            <a:fld id="{FC63ECC8-719A-498E-B101-491B6A35558E}" type="slidenum">
              <a:rPr lang="en-US" smtClean="0"/>
              <a:t>10</a:t>
            </a:fld>
            <a:endParaRPr lang="en-US"/>
          </a:p>
        </p:txBody>
      </p:sp>
    </p:spTree>
    <p:extLst>
      <p:ext uri="{BB962C8B-B14F-4D97-AF65-F5344CB8AC3E}">
        <p14:creationId xmlns:p14="http://schemas.microsoft.com/office/powerpoint/2010/main" val="298170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a:xfrm>
            <a:off x="838200" y="2762885"/>
            <a:ext cx="10515600" cy="1325563"/>
          </a:xfrm>
        </p:spPr>
        <p:txBody>
          <a:bodyPr>
            <a:normAutofit/>
          </a:bodyPr>
          <a:lstStyle/>
          <a:p>
            <a:pPr algn="ctr"/>
            <a:r>
              <a:rPr lang="en-US" sz="4800" dirty="0">
                <a:solidFill>
                  <a:schemeClr val="accent1"/>
                </a:solidFill>
                <a:latin typeface="Lucida Sans" panose="020B0602030504020204" pitchFamily="34" charset="0"/>
              </a:rPr>
              <a:t>Some coverage results</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3572914B-63E5-4D67-2A43-93EA511F3765}"/>
              </a:ext>
            </a:extLst>
          </p:cNvPr>
          <p:cNvSpPr>
            <a:spLocks noGrp="1"/>
          </p:cNvSpPr>
          <p:nvPr>
            <p:ph type="sldNum" sz="quarter" idx="12"/>
          </p:nvPr>
        </p:nvSpPr>
        <p:spPr/>
        <p:txBody>
          <a:bodyPr/>
          <a:lstStyle/>
          <a:p>
            <a:fld id="{FC63ECC8-719A-498E-B101-491B6A35558E}" type="slidenum">
              <a:rPr lang="en-US" smtClean="0"/>
              <a:t>11</a:t>
            </a:fld>
            <a:endParaRPr lang="en-US"/>
          </a:p>
        </p:txBody>
      </p:sp>
    </p:spTree>
    <p:extLst>
      <p:ext uri="{BB962C8B-B14F-4D97-AF65-F5344CB8AC3E}">
        <p14:creationId xmlns:p14="http://schemas.microsoft.com/office/powerpoint/2010/main" val="3812280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a:extLst>
              <a:ext uri="{FF2B5EF4-FFF2-40B4-BE49-F238E27FC236}">
                <a16:creationId xmlns:a16="http://schemas.microsoft.com/office/drawing/2014/main" id="{7F495327-782E-4098-98B2-087EE85107E0}"/>
              </a:ext>
            </a:extLst>
          </p:cNvPr>
          <p:cNvSpPr>
            <a:spLocks noChangeArrowheads="1"/>
          </p:cNvSpPr>
          <p:nvPr/>
        </p:nvSpPr>
        <p:spPr bwMode="auto">
          <a:xfrm>
            <a:off x="670559" y="381000"/>
            <a:ext cx="1070163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eaLnBrk="0" fontAlgn="base" hangingPunct="0">
              <a:spcBef>
                <a:spcPct val="0"/>
              </a:spcBef>
              <a:spcAft>
                <a:spcPct val="0"/>
              </a:spcAft>
              <a:defRPr sz="4400">
                <a:solidFill>
                  <a:schemeClr val="tx2"/>
                </a:solidFill>
                <a:latin typeface="Arial" panose="020B0604020202020204" pitchFamily="34" charset="0"/>
              </a:defRPr>
            </a:lvl6pPr>
            <a:lvl7pPr marL="2971800" indent="-228600" eaLnBrk="0" fontAlgn="base" hangingPunct="0">
              <a:spcBef>
                <a:spcPct val="0"/>
              </a:spcBef>
              <a:spcAft>
                <a:spcPct val="0"/>
              </a:spcAft>
              <a:defRPr sz="4400">
                <a:solidFill>
                  <a:schemeClr val="tx2"/>
                </a:solidFill>
                <a:latin typeface="Arial" panose="020B0604020202020204" pitchFamily="34" charset="0"/>
              </a:defRPr>
            </a:lvl7pPr>
            <a:lvl8pPr marL="3429000" indent="-228600" eaLnBrk="0" fontAlgn="base" hangingPunct="0">
              <a:spcBef>
                <a:spcPct val="0"/>
              </a:spcBef>
              <a:spcAft>
                <a:spcPct val="0"/>
              </a:spcAft>
              <a:defRPr sz="4400">
                <a:solidFill>
                  <a:schemeClr val="tx2"/>
                </a:solidFill>
                <a:latin typeface="Arial" panose="020B0604020202020204" pitchFamily="34" charset="0"/>
              </a:defRPr>
            </a:lvl8pPr>
            <a:lvl9pPr marL="3886200" indent="-228600"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r>
              <a:rPr lang="en-US" altLang="en-US" sz="3600" dirty="0">
                <a:solidFill>
                  <a:schemeClr val="accent1"/>
                </a:solidFill>
                <a:latin typeface="Calibri Light" panose="020F0302020204030204" pitchFamily="34" charset="0"/>
                <a:cs typeface="Calibri Light" panose="020F0302020204030204" pitchFamily="34" charset="0"/>
              </a:rPr>
              <a:t>Definition of net coverage error rate (%) in the census</a:t>
            </a:r>
          </a:p>
        </p:txBody>
      </p:sp>
      <p:sp>
        <p:nvSpPr>
          <p:cNvPr id="14340" name="Rectangle 3">
            <a:extLst>
              <a:ext uri="{FF2B5EF4-FFF2-40B4-BE49-F238E27FC236}">
                <a16:creationId xmlns:a16="http://schemas.microsoft.com/office/drawing/2014/main" id="{F97E958F-A927-448E-8DDB-BF782F5A7814}"/>
              </a:ext>
            </a:extLst>
          </p:cNvPr>
          <p:cNvSpPr>
            <a:spLocks noChangeArrowheads="1"/>
          </p:cNvSpPr>
          <p:nvPr/>
        </p:nvSpPr>
        <p:spPr bwMode="auto">
          <a:xfrm>
            <a:off x="1280160" y="1798320"/>
            <a:ext cx="9629578" cy="4558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ts val="3000"/>
              </a:lnSpc>
              <a:spcBef>
                <a:spcPct val="20000"/>
              </a:spcBef>
              <a:defRPr/>
            </a:pPr>
            <a:r>
              <a:rPr lang="en-US" sz="2800" dirty="0"/>
              <a:t>Net coverage error rate (%) is (defined as)</a:t>
            </a:r>
          </a:p>
          <a:p>
            <a:pPr marL="342900" indent="-342900">
              <a:lnSpc>
                <a:spcPts val="3000"/>
              </a:lnSpc>
              <a:spcBef>
                <a:spcPct val="20000"/>
              </a:spcBef>
              <a:defRPr/>
            </a:pPr>
            <a:endParaRPr lang="en-US" sz="2800" dirty="0">
              <a:latin typeface="Arial" charset="0"/>
            </a:endParaRPr>
          </a:p>
          <a:p>
            <a:pPr marL="342900" indent="-342900">
              <a:lnSpc>
                <a:spcPts val="3000"/>
              </a:lnSpc>
              <a:spcBef>
                <a:spcPct val="20000"/>
              </a:spcBef>
              <a:defRPr/>
            </a:pPr>
            <a:endParaRPr lang="en-US" sz="2800" dirty="0">
              <a:latin typeface="Arial" charset="0"/>
            </a:endParaRPr>
          </a:p>
          <a:p>
            <a:pPr marL="342900" indent="-342900">
              <a:lnSpc>
                <a:spcPts val="3000"/>
              </a:lnSpc>
              <a:spcBef>
                <a:spcPct val="20000"/>
              </a:spcBef>
              <a:defRPr/>
            </a:pPr>
            <a:r>
              <a:rPr lang="en-US" sz="2800" dirty="0">
                <a:latin typeface="Arial" charset="0"/>
              </a:rPr>
              <a:t>	</a:t>
            </a:r>
          </a:p>
          <a:p>
            <a:pPr marL="342900" indent="-342900">
              <a:lnSpc>
                <a:spcPts val="3000"/>
              </a:lnSpc>
              <a:spcBef>
                <a:spcPct val="20000"/>
              </a:spcBef>
              <a:defRPr/>
            </a:pPr>
            <a:endParaRPr lang="en-US" sz="2800" dirty="0">
              <a:latin typeface="Arial" charset="0"/>
            </a:endParaRPr>
          </a:p>
          <a:p>
            <a:pPr marL="342900" indent="-342900">
              <a:lnSpc>
                <a:spcPts val="3000"/>
              </a:lnSpc>
              <a:spcBef>
                <a:spcPct val="20000"/>
              </a:spcBef>
              <a:defRPr/>
            </a:pPr>
            <a:endParaRPr lang="en-US" sz="2800" dirty="0">
              <a:latin typeface="Arial" charset="0"/>
            </a:endParaRPr>
          </a:p>
          <a:p>
            <a:pPr marL="342900" indent="-342900">
              <a:lnSpc>
                <a:spcPts val="3000"/>
              </a:lnSpc>
              <a:spcBef>
                <a:spcPct val="20000"/>
              </a:spcBef>
              <a:defRPr/>
            </a:pPr>
            <a:r>
              <a:rPr lang="en-US" sz="2800" dirty="0"/>
              <a:t>     If negative, referred to as % net </a:t>
            </a:r>
            <a:r>
              <a:rPr lang="en-US" sz="2800" u="sng" dirty="0"/>
              <a:t>under</a:t>
            </a:r>
            <a:r>
              <a:rPr lang="en-US" sz="2800" dirty="0"/>
              <a:t>count</a:t>
            </a:r>
          </a:p>
          <a:p>
            <a:pPr marL="342900" indent="-342900">
              <a:lnSpc>
                <a:spcPts val="3000"/>
              </a:lnSpc>
              <a:spcBef>
                <a:spcPct val="20000"/>
              </a:spcBef>
              <a:defRPr/>
            </a:pPr>
            <a:r>
              <a:rPr lang="en-US" sz="2800" dirty="0"/>
              <a:t>     If positive, referred to as % net </a:t>
            </a:r>
            <a:r>
              <a:rPr lang="en-US" sz="2800" u="sng" dirty="0"/>
              <a:t>over</a:t>
            </a:r>
            <a:r>
              <a:rPr lang="en-US" sz="2800" dirty="0"/>
              <a:t>count</a:t>
            </a:r>
          </a:p>
          <a:p>
            <a:pPr marL="342900" indent="-342900">
              <a:lnSpc>
                <a:spcPts val="3000"/>
              </a:lnSpc>
              <a:spcBef>
                <a:spcPct val="20000"/>
              </a:spcBef>
              <a:defRPr/>
            </a:pPr>
            <a:endParaRPr lang="en-US" sz="2800" dirty="0">
              <a:latin typeface="Arial" charset="0"/>
            </a:endParaRPr>
          </a:p>
          <a:p>
            <a:pPr>
              <a:lnSpc>
                <a:spcPts val="3000"/>
              </a:lnSpc>
              <a:spcBef>
                <a:spcPct val="20000"/>
              </a:spcBef>
              <a:defRPr/>
            </a:pPr>
            <a:endParaRPr lang="en-US" sz="2800" dirty="0">
              <a:latin typeface="Arial" charset="0"/>
            </a:endParaRPr>
          </a:p>
          <a:p>
            <a:pPr marL="342900" indent="-342900">
              <a:lnSpc>
                <a:spcPts val="3000"/>
              </a:lnSpc>
              <a:spcBef>
                <a:spcPct val="20000"/>
              </a:spcBef>
              <a:defRPr/>
            </a:pPr>
            <a:endParaRPr lang="en-US" sz="2800" dirty="0">
              <a:latin typeface="Arial" charset="0"/>
            </a:endParaRPr>
          </a:p>
        </p:txBody>
      </p:sp>
      <mc:AlternateContent xmlns:mc="http://schemas.openxmlformats.org/markup-compatibility/2006" xmlns:a14="http://schemas.microsoft.com/office/drawing/2010/main">
        <mc:Choice Requires="a14">
          <p:sp>
            <p:nvSpPr>
              <p:cNvPr id="11269" name="Object 1">
                <a:extLst>
                  <a:ext uri="{FF2B5EF4-FFF2-40B4-BE49-F238E27FC236}">
                    <a16:creationId xmlns:a16="http://schemas.microsoft.com/office/drawing/2014/main" id="{A255CFD2-09A5-4DBF-9605-48A836DC2B71}"/>
                  </a:ext>
                </a:extLst>
              </p:cNvPr>
              <p:cNvSpPr txBox="1"/>
              <p:nvPr/>
            </p:nvSpPr>
            <p:spPr bwMode="auto">
              <a:xfrm>
                <a:off x="2170113" y="2717800"/>
                <a:ext cx="8518207" cy="1295400"/>
              </a:xfrm>
              <a:prstGeom prst="rect">
                <a:avLst/>
              </a:prstGeom>
              <a:solidFill>
                <a:schemeClr val="bg1"/>
              </a:solidFill>
              <a:ln w="9525">
                <a:solidFill>
                  <a:schemeClr val="bg1"/>
                </a:solidFill>
                <a:miter lim="800000"/>
                <a:headEnd/>
                <a:tailEnd/>
              </a:ln>
            </p:spPr>
            <p:txBody>
              <a:bodyPr>
                <a:normAutofit/>
              </a:bodyPr>
              <a:lstStyle/>
              <a:p>
                <a:pPr/>
                <a14:m>
                  <m:oMathPara xmlns:m="http://schemas.openxmlformats.org/officeDocument/2006/math">
                    <m:oMathParaPr>
                      <m:jc m:val="left"/>
                    </m:oMathParaPr>
                    <m:oMath xmlns:m="http://schemas.openxmlformats.org/officeDocument/2006/math">
                      <m:r>
                        <a:rPr lang="en-US" sz="2800" i="1" smtClean="0">
                          <a:solidFill>
                            <a:srgbClr val="000000"/>
                          </a:solidFill>
                          <a:latin typeface="Cambria Math" panose="02040503050406030204" pitchFamily="18" charset="0"/>
                        </a:rPr>
                        <m:t>=</m:t>
                      </m:r>
                      <m:r>
                        <m:rPr>
                          <m:nor/>
                        </m:rPr>
                        <a:rPr lang="en-US" sz="2800" i="0">
                          <a:solidFill>
                            <a:srgbClr val="000000"/>
                          </a:solidFill>
                          <a:latin typeface="Cambria Math" panose="02040503050406030204" pitchFamily="18" charset="0"/>
                        </a:rPr>
                        <m:t>  </m:t>
                      </m:r>
                      <m:f>
                        <m:fPr>
                          <m:ctrlPr>
                            <a:rPr lang="en-US" sz="2800" i="1">
                              <a:solidFill>
                                <a:srgbClr val="000000"/>
                              </a:solidFill>
                              <a:latin typeface="Cambria Math" panose="02040503050406030204" pitchFamily="18" charset="0"/>
                            </a:rPr>
                          </m:ctrlPr>
                        </m:fPr>
                        <m:num>
                          <m:r>
                            <a:rPr lang="en-US" sz="2800" i="0">
                              <a:solidFill>
                                <a:srgbClr val="000000"/>
                              </a:solidFill>
                              <a:latin typeface="Cambria Math" panose="02040503050406030204" pitchFamily="18" charset="0"/>
                            </a:rPr>
                            <m:t> </m:t>
                          </m:r>
                          <m:r>
                            <m:rPr>
                              <m:nor/>
                            </m:rPr>
                            <a:rPr lang="en-US" sz="2800" b="0" i="0" smtClean="0">
                              <a:solidFill>
                                <a:srgbClr val="000000"/>
                              </a:solidFill>
                              <a:latin typeface="Cambria Math" panose="02040503050406030204" pitchFamily="18" charset="0"/>
                            </a:rPr>
                            <m:t>  </m:t>
                          </m:r>
                          <m:r>
                            <m:rPr>
                              <m:nor/>
                            </m:rPr>
                            <a:rPr lang="en-US" sz="2800" b="0" i="0" smtClean="0">
                              <a:solidFill>
                                <a:srgbClr val="C00000"/>
                              </a:solidFill>
                              <a:latin typeface="Cambria Math" panose="02040503050406030204" pitchFamily="18" charset="0"/>
                            </a:rPr>
                            <m:t>census</m:t>
                          </m:r>
                          <m:r>
                            <m:rPr>
                              <m:nor/>
                            </m:rPr>
                            <a:rPr lang="en-US" sz="2800" b="0" i="0" smtClean="0">
                              <a:solidFill>
                                <a:srgbClr val="C00000"/>
                              </a:solidFill>
                              <a:latin typeface="Cambria Math" panose="02040503050406030204" pitchFamily="18" charset="0"/>
                            </a:rPr>
                            <m:t> </m:t>
                          </m:r>
                          <m:r>
                            <m:rPr>
                              <m:nor/>
                            </m:rPr>
                            <a:rPr lang="en-US" sz="2800" b="0" i="0" smtClean="0">
                              <a:solidFill>
                                <a:srgbClr val="C00000"/>
                              </a:solidFill>
                              <a:latin typeface="Cambria Math" panose="02040503050406030204" pitchFamily="18" charset="0"/>
                            </a:rPr>
                            <m:t>count</m:t>
                          </m:r>
                          <m:r>
                            <m:rPr>
                              <m:nor/>
                            </m:rPr>
                            <a:rPr lang="en-US" sz="2800" b="0" i="0" smtClean="0">
                              <a:solidFill>
                                <a:srgbClr val="C00000"/>
                              </a:solidFill>
                              <a:latin typeface="Cambria Math" panose="02040503050406030204" pitchFamily="18" charset="0"/>
                            </a:rPr>
                            <m:t>  −  </m:t>
                          </m:r>
                          <m:r>
                            <m:rPr>
                              <m:nor/>
                            </m:rPr>
                            <a:rPr lang="en-US" sz="2800" i="0" smtClean="0">
                              <a:solidFill>
                                <a:srgbClr val="C00000"/>
                              </a:solidFill>
                              <a:latin typeface="Cambria Math" panose="02040503050406030204" pitchFamily="18" charset="0"/>
                            </a:rPr>
                            <m:t>estimate</m:t>
                          </m:r>
                          <m:r>
                            <m:rPr>
                              <m:nor/>
                            </m:rPr>
                            <a:rPr lang="en-US" sz="2800" i="0" smtClean="0">
                              <a:solidFill>
                                <a:srgbClr val="C00000"/>
                              </a:solidFill>
                              <a:latin typeface="Cambria Math" panose="02040503050406030204" pitchFamily="18" charset="0"/>
                            </a:rPr>
                            <m:t> </m:t>
                          </m:r>
                          <m:r>
                            <m:rPr>
                              <m:nor/>
                            </m:rPr>
                            <a:rPr lang="en-US" sz="2800" i="0" smtClean="0">
                              <a:solidFill>
                                <a:srgbClr val="C00000"/>
                              </a:solidFill>
                              <a:latin typeface="Cambria Math" panose="02040503050406030204" pitchFamily="18" charset="0"/>
                            </a:rPr>
                            <m:t>from</m:t>
                          </m:r>
                          <m:r>
                            <m:rPr>
                              <m:nor/>
                            </m:rPr>
                            <a:rPr lang="en-US" sz="2800" i="0" smtClean="0">
                              <a:solidFill>
                                <a:srgbClr val="C00000"/>
                              </a:solidFill>
                              <a:latin typeface="Cambria Math" panose="02040503050406030204" pitchFamily="18" charset="0"/>
                            </a:rPr>
                            <m:t> </m:t>
                          </m:r>
                          <m:r>
                            <m:rPr>
                              <m:nor/>
                            </m:rPr>
                            <a:rPr lang="en-US" sz="2800" i="0" smtClean="0">
                              <a:solidFill>
                                <a:srgbClr val="C00000"/>
                              </a:solidFill>
                              <a:latin typeface="Cambria Math" panose="02040503050406030204" pitchFamily="18" charset="0"/>
                            </a:rPr>
                            <m:t>survey</m:t>
                          </m:r>
                          <m:r>
                            <m:rPr>
                              <m:nor/>
                            </m:rPr>
                            <a:rPr lang="en-US" sz="2800" b="0" i="0" smtClean="0">
                              <a:solidFill>
                                <a:srgbClr val="000000"/>
                              </a:solidFill>
                              <a:latin typeface="Cambria Math" panose="02040503050406030204" pitchFamily="18" charset="0"/>
                            </a:rPr>
                            <m:t>  </m:t>
                          </m:r>
                          <m:r>
                            <m:rPr>
                              <m:nor/>
                            </m:rPr>
                            <a:rPr lang="en-US" sz="2800" i="0">
                              <a:solidFill>
                                <a:srgbClr val="000000"/>
                              </a:solidFill>
                              <a:latin typeface="Cambria Math" panose="02040503050406030204" pitchFamily="18" charset="0"/>
                            </a:rPr>
                            <m:t> </m:t>
                          </m:r>
                        </m:num>
                        <m:den>
                          <m:r>
                            <m:rPr>
                              <m:nor/>
                            </m:rPr>
                            <a:rPr lang="en-US" sz="2800" i="0" smtClean="0">
                              <a:solidFill>
                                <a:srgbClr val="C00000"/>
                              </a:solidFill>
                              <a:latin typeface="Cambria Math" panose="02040503050406030204" pitchFamily="18" charset="0"/>
                            </a:rPr>
                            <m:t>estimate</m:t>
                          </m:r>
                          <m:r>
                            <m:rPr>
                              <m:nor/>
                            </m:rPr>
                            <a:rPr lang="en-US" sz="2800" i="0" smtClean="0">
                              <a:solidFill>
                                <a:srgbClr val="C00000"/>
                              </a:solidFill>
                              <a:latin typeface="Cambria Math" panose="02040503050406030204" pitchFamily="18" charset="0"/>
                            </a:rPr>
                            <m:t> </m:t>
                          </m:r>
                          <m:r>
                            <m:rPr>
                              <m:nor/>
                            </m:rPr>
                            <a:rPr lang="en-US" sz="2800" i="0" smtClean="0">
                              <a:solidFill>
                                <a:srgbClr val="C00000"/>
                              </a:solidFill>
                              <a:latin typeface="Cambria Math" panose="02040503050406030204" pitchFamily="18" charset="0"/>
                            </a:rPr>
                            <m:t>from</m:t>
                          </m:r>
                          <m:r>
                            <m:rPr>
                              <m:nor/>
                            </m:rPr>
                            <a:rPr lang="en-US" sz="2800" i="0" smtClean="0">
                              <a:solidFill>
                                <a:srgbClr val="C00000"/>
                              </a:solidFill>
                              <a:latin typeface="Cambria Math" panose="02040503050406030204" pitchFamily="18" charset="0"/>
                            </a:rPr>
                            <m:t> </m:t>
                          </m:r>
                          <m:r>
                            <m:rPr>
                              <m:nor/>
                            </m:rPr>
                            <a:rPr lang="en-US" sz="2800" i="0" smtClean="0">
                              <a:solidFill>
                                <a:srgbClr val="C00000"/>
                              </a:solidFill>
                              <a:latin typeface="Cambria Math" panose="02040503050406030204" pitchFamily="18" charset="0"/>
                            </a:rPr>
                            <m:t>survey</m:t>
                          </m:r>
                        </m:den>
                      </m:f>
                      <m:r>
                        <m:rPr>
                          <m:nor/>
                        </m:rPr>
                        <a:rPr lang="en-US" sz="2800" i="0">
                          <a:solidFill>
                            <a:srgbClr val="000000"/>
                          </a:solidFill>
                          <a:latin typeface="Cambria Math" panose="02040503050406030204" pitchFamily="18" charset="0"/>
                        </a:rPr>
                        <m:t>  </m:t>
                      </m:r>
                      <m:r>
                        <m:rPr>
                          <m:nor/>
                        </m:rPr>
                        <a:rPr lang="en-US" sz="2800" i="0" smtClean="0">
                          <a:solidFill>
                            <a:srgbClr val="C00000"/>
                          </a:solidFill>
                          <a:latin typeface="Cambria Math" panose="02040503050406030204" pitchFamily="18" charset="0"/>
                        </a:rPr>
                        <m:t>x</m:t>
                      </m:r>
                      <m:r>
                        <m:rPr>
                          <m:nor/>
                        </m:rPr>
                        <a:rPr lang="en-US" sz="2800" i="0" smtClean="0">
                          <a:solidFill>
                            <a:srgbClr val="C00000"/>
                          </a:solidFill>
                          <a:latin typeface="Cambria Math" panose="02040503050406030204" pitchFamily="18" charset="0"/>
                        </a:rPr>
                        <m:t>  100%</m:t>
                      </m:r>
                    </m:oMath>
                  </m:oMathPara>
                </a14:m>
                <a:endParaRPr lang="en-US" sz="2800" dirty="0"/>
              </a:p>
            </p:txBody>
          </p:sp>
        </mc:Choice>
        <mc:Fallback xmlns="">
          <p:sp>
            <p:nvSpPr>
              <p:cNvPr id="11269" name="Object 1">
                <a:extLst>
                  <a:ext uri="{FF2B5EF4-FFF2-40B4-BE49-F238E27FC236}">
                    <a16:creationId xmlns:a16="http://schemas.microsoft.com/office/drawing/2014/main" id="{A255CFD2-09A5-4DBF-9605-48A836DC2B71}"/>
                  </a:ext>
                </a:extLst>
              </p:cNvPr>
              <p:cNvSpPr txBox="1">
                <a:spLocks noRot="1" noChangeAspect="1" noMove="1" noResize="1" noEditPoints="1" noAdjustHandles="1" noChangeArrowheads="1" noChangeShapeType="1" noTextEdit="1"/>
              </p:cNvSpPr>
              <p:nvPr/>
            </p:nvSpPr>
            <p:spPr bwMode="auto">
              <a:xfrm>
                <a:off x="2170113" y="2717800"/>
                <a:ext cx="8518207" cy="1295400"/>
              </a:xfrm>
              <a:prstGeom prst="rect">
                <a:avLst/>
              </a:prstGeom>
              <a:blipFill>
                <a:blip r:embed="rId3"/>
                <a:stretch>
                  <a:fillRect/>
                </a:stretch>
              </a:blipFill>
              <a:ln w="9525">
                <a:solidFill>
                  <a:schemeClr val="bg1"/>
                </a:solidFill>
                <a:miter lim="800000"/>
                <a:headEnd/>
                <a:tailEnd/>
              </a:ln>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D9FFED63-5840-B41F-3EB8-8039DC2FC127}"/>
              </a:ext>
            </a:extLst>
          </p:cNvPr>
          <p:cNvSpPr>
            <a:spLocks noGrp="1"/>
          </p:cNvSpPr>
          <p:nvPr>
            <p:ph type="sldNum" sz="quarter" idx="12"/>
          </p:nvPr>
        </p:nvSpPr>
        <p:spPr/>
        <p:txBody>
          <a:bodyPr/>
          <a:lstStyle/>
          <a:p>
            <a:fld id="{FC63ECC8-719A-498E-B101-491B6A35558E}" type="slidenum">
              <a:rPr lang="en-US" smtClean="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F3482-77D9-432C-9886-6291B780D601}"/>
              </a:ext>
            </a:extLst>
          </p:cNvPr>
          <p:cNvSpPr>
            <a:spLocks noGrp="1"/>
          </p:cNvSpPr>
          <p:nvPr>
            <p:ph type="title"/>
          </p:nvPr>
        </p:nvSpPr>
        <p:spPr>
          <a:xfrm>
            <a:off x="838200" y="365125"/>
            <a:ext cx="10515600" cy="1006475"/>
          </a:xfrm>
        </p:spPr>
        <p:txBody>
          <a:bodyPr>
            <a:normAutofit fontScale="90000"/>
          </a:bodyPr>
          <a:lstStyle/>
          <a:p>
            <a:r>
              <a:rPr lang="en-US" sz="3500" dirty="0">
                <a:solidFill>
                  <a:schemeClr val="accent1"/>
                </a:solidFill>
              </a:rPr>
              <a:t>Coverage of the census in the U.S. (not including Puerto Rico)</a:t>
            </a:r>
          </a:p>
        </p:txBody>
      </p:sp>
      <p:graphicFrame>
        <p:nvGraphicFramePr>
          <p:cNvPr id="6" name="Table 6">
            <a:extLst>
              <a:ext uri="{FF2B5EF4-FFF2-40B4-BE49-F238E27FC236}">
                <a16:creationId xmlns:a16="http://schemas.microsoft.com/office/drawing/2014/main" id="{19CCA481-BA17-4A1E-8BBF-925FB279630B}"/>
              </a:ext>
            </a:extLst>
          </p:cNvPr>
          <p:cNvGraphicFramePr>
            <a:graphicFrameLocks noGrp="1"/>
          </p:cNvGraphicFramePr>
          <p:nvPr>
            <p:ph idx="1"/>
            <p:extLst>
              <p:ext uri="{D42A27DB-BD31-4B8C-83A1-F6EECF244321}">
                <p14:modId xmlns:p14="http://schemas.microsoft.com/office/powerpoint/2010/main" val="1625160535"/>
              </p:ext>
            </p:extLst>
          </p:nvPr>
        </p:nvGraphicFramePr>
        <p:xfrm>
          <a:off x="838200" y="1371600"/>
          <a:ext cx="10439400" cy="4286070"/>
        </p:xfrm>
        <a:graphic>
          <a:graphicData uri="http://schemas.openxmlformats.org/drawingml/2006/table">
            <a:tbl>
              <a:tblPr firstRow="1" bandRow="1">
                <a:tableStyleId>{5C22544A-7EE6-4342-B048-85BDC9FD1C3A}</a:tableStyleId>
              </a:tblPr>
              <a:tblGrid>
                <a:gridCol w="5133944">
                  <a:extLst>
                    <a:ext uri="{9D8B030D-6E8A-4147-A177-3AD203B41FA5}">
                      <a16:colId xmlns:a16="http://schemas.microsoft.com/office/drawing/2014/main" val="4012163619"/>
                    </a:ext>
                  </a:extLst>
                </a:gridCol>
                <a:gridCol w="3007187">
                  <a:extLst>
                    <a:ext uri="{9D8B030D-6E8A-4147-A177-3AD203B41FA5}">
                      <a16:colId xmlns:a16="http://schemas.microsoft.com/office/drawing/2014/main" val="1005499299"/>
                    </a:ext>
                  </a:extLst>
                </a:gridCol>
                <a:gridCol w="2298269">
                  <a:extLst>
                    <a:ext uri="{9D8B030D-6E8A-4147-A177-3AD203B41FA5}">
                      <a16:colId xmlns:a16="http://schemas.microsoft.com/office/drawing/2014/main" val="749248783"/>
                    </a:ext>
                  </a:extLst>
                </a:gridCol>
              </a:tblGrid>
              <a:tr h="1056640">
                <a:tc>
                  <a:txBody>
                    <a:bodyPr/>
                    <a:lstStyle/>
                    <a:p>
                      <a:pPr algn="ctr"/>
                      <a:r>
                        <a:rPr lang="en-US" sz="2400" b="0" dirty="0">
                          <a:solidFill>
                            <a:schemeClr val="tx1"/>
                          </a:solidFill>
                        </a:rPr>
                        <a:t>2020 Census, United States</a:t>
                      </a:r>
                    </a:p>
                  </a:txBody>
                  <a:tcPr marT="41564" marB="41564"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2400" b="0" dirty="0">
                          <a:solidFill>
                            <a:schemeClr val="tx1"/>
                          </a:solidFill>
                        </a:rPr>
                        <a:t>Number</a:t>
                      </a:r>
                    </a:p>
                  </a:txBody>
                  <a:tcPr marT="41564" marB="41564"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2400" b="0" dirty="0">
                          <a:solidFill>
                            <a:schemeClr val="tx1"/>
                          </a:solidFill>
                        </a:rPr>
                        <a:t>Standard error</a:t>
                      </a:r>
                    </a:p>
                  </a:txBody>
                  <a:tcPr marT="41564" marB="41564"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383021029"/>
                  </a:ext>
                </a:extLst>
              </a:tr>
              <a:tr h="645886">
                <a:tc>
                  <a:txBody>
                    <a:bodyPr/>
                    <a:lstStyle/>
                    <a:p>
                      <a:pPr algn="l"/>
                      <a:r>
                        <a:rPr lang="en-US" sz="2400" b="0" dirty="0">
                          <a:solidFill>
                            <a:schemeClr val="tx1"/>
                          </a:solidFill>
                        </a:rPr>
                        <a:t>     Census count of population</a:t>
                      </a:r>
                    </a:p>
                  </a:txBody>
                  <a:tcPr anchor="ctr">
                    <a:lnT w="12700" cap="flat" cmpd="sng" algn="ctr">
                      <a:solidFill>
                        <a:schemeClr val="tx1"/>
                      </a:solidFill>
                      <a:prstDash val="solid"/>
                      <a:round/>
                      <a:headEnd type="none" w="med" len="med"/>
                      <a:tailEnd type="none" w="med" len="med"/>
                    </a:lnT>
                    <a:noFill/>
                  </a:tcPr>
                </a:tc>
                <a:tc>
                  <a:txBody>
                    <a:bodyPr/>
                    <a:lstStyle/>
                    <a:p>
                      <a:pPr algn="ctr"/>
                      <a:r>
                        <a:rPr lang="en-US" sz="2400" b="0" dirty="0">
                          <a:solidFill>
                            <a:schemeClr val="tx1"/>
                          </a:solidFill>
                        </a:rPr>
                        <a:t>323,200,000</a:t>
                      </a:r>
                      <a:r>
                        <a:rPr lang="en-US" sz="2400" b="0" baseline="30000" dirty="0">
                          <a:solidFill>
                            <a:schemeClr val="tx1"/>
                          </a:solidFill>
                        </a:rPr>
                        <a:t> 1</a:t>
                      </a:r>
                    </a:p>
                  </a:txBody>
                  <a:tcPr anchor="ctr">
                    <a:lnT w="12700" cap="flat" cmpd="sng" algn="ctr">
                      <a:solidFill>
                        <a:schemeClr val="tx1"/>
                      </a:solidFill>
                      <a:prstDash val="solid"/>
                      <a:round/>
                      <a:headEnd type="none" w="med" len="med"/>
                      <a:tailEnd type="none" w="med" len="med"/>
                    </a:lnT>
                    <a:noFill/>
                  </a:tcPr>
                </a:tc>
                <a:tc>
                  <a:txBody>
                    <a:bodyPr/>
                    <a:lstStyle/>
                    <a:p>
                      <a:pPr algn="ctr"/>
                      <a:r>
                        <a:rPr lang="en-US" sz="2400" b="0" dirty="0">
                          <a:solidFill>
                            <a:schemeClr val="accent1"/>
                          </a:solidFill>
                        </a:rPr>
                        <a:t>n/a</a:t>
                      </a:r>
                    </a:p>
                  </a:txBody>
                  <a:tcPr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4260574420"/>
                  </a:ext>
                </a:extLst>
              </a:tr>
              <a:tr h="645886">
                <a:tc>
                  <a:txBody>
                    <a:bodyPr/>
                    <a:lstStyle/>
                    <a:p>
                      <a:pPr algn="l"/>
                      <a:r>
                        <a:rPr lang="en-US" sz="2400" b="0" dirty="0">
                          <a:solidFill>
                            <a:schemeClr val="tx1"/>
                          </a:solidFill>
                        </a:rPr>
                        <a:t>     Estimate of population from PES</a:t>
                      </a:r>
                    </a:p>
                  </a:txBody>
                  <a:tcPr anchor="ctr">
                    <a:noFill/>
                  </a:tcPr>
                </a:tc>
                <a:tc>
                  <a:txBody>
                    <a:bodyPr/>
                    <a:lstStyle/>
                    <a:p>
                      <a:pPr algn="ctr"/>
                      <a:r>
                        <a:rPr lang="en-US" sz="2400" b="0" dirty="0">
                          <a:solidFill>
                            <a:schemeClr val="tx1"/>
                          </a:solidFill>
                        </a:rPr>
                        <a:t>323,900,000</a:t>
                      </a:r>
                      <a:r>
                        <a:rPr lang="en-US" sz="2400" b="0" baseline="30000" dirty="0">
                          <a:solidFill>
                            <a:schemeClr val="tx1"/>
                          </a:solidFill>
                        </a:rPr>
                        <a:t> 1</a:t>
                      </a:r>
                    </a:p>
                  </a:txBody>
                  <a:tcPr anchor="ctr">
                    <a:noFill/>
                  </a:tcPr>
                </a:tc>
                <a:tc>
                  <a:txBody>
                    <a:bodyPr/>
                    <a:lstStyle/>
                    <a:p>
                      <a:pPr algn="ctr"/>
                      <a:r>
                        <a:rPr lang="en-US" sz="2400" b="0" dirty="0">
                          <a:solidFill>
                            <a:schemeClr val="accent1"/>
                          </a:solidFill>
                        </a:rPr>
                        <a:t>821,000</a:t>
                      </a:r>
                    </a:p>
                  </a:txBody>
                  <a:tcPr anchor="ctr">
                    <a:noFill/>
                  </a:tcPr>
                </a:tc>
                <a:extLst>
                  <a:ext uri="{0D108BD9-81ED-4DB2-BD59-A6C34878D82A}">
                    <a16:rowId xmlns:a16="http://schemas.microsoft.com/office/drawing/2014/main" val="3569644558"/>
                  </a:ext>
                </a:extLst>
              </a:tr>
              <a:tr h="645886">
                <a:tc>
                  <a:txBody>
                    <a:bodyPr/>
                    <a:lstStyle/>
                    <a:p>
                      <a:pPr algn="l"/>
                      <a:r>
                        <a:rPr lang="en-US" sz="2400" b="0" dirty="0">
                          <a:solidFill>
                            <a:schemeClr val="tx1"/>
                          </a:solidFill>
                        </a:rPr>
                        <a:t>     Difference</a:t>
                      </a:r>
                    </a:p>
                  </a:txBody>
                  <a:tcPr anchor="ctr">
                    <a:noFill/>
                  </a:tcPr>
                </a:tc>
                <a:tc>
                  <a:txBody>
                    <a:bodyPr/>
                    <a:lstStyle/>
                    <a:p>
                      <a:pPr algn="ctr"/>
                      <a:r>
                        <a:rPr lang="en-US" sz="2400" b="0" dirty="0">
                          <a:solidFill>
                            <a:schemeClr val="tx1"/>
                          </a:solidFill>
                          <a:latin typeface="Calibri" panose="020F0502020204030204" pitchFamily="34" charset="0"/>
                          <a:cs typeface="Calibri" panose="020F0502020204030204" pitchFamily="34" charset="0"/>
                        </a:rPr>
                        <a:t>    -</a:t>
                      </a:r>
                      <a:r>
                        <a:rPr lang="en-US" sz="2400" b="0" dirty="0">
                          <a:solidFill>
                            <a:schemeClr val="tx1"/>
                          </a:solidFill>
                        </a:rPr>
                        <a:t>782,000</a:t>
                      </a:r>
                    </a:p>
                  </a:txBody>
                  <a:tcPr anchor="ctr">
                    <a:noFill/>
                  </a:tcPr>
                </a:tc>
                <a:tc>
                  <a:txBody>
                    <a:bodyPr/>
                    <a:lstStyle/>
                    <a:p>
                      <a:pPr algn="ctr"/>
                      <a:r>
                        <a:rPr lang="en-US" sz="2400" b="0" dirty="0">
                          <a:solidFill>
                            <a:schemeClr val="accent1"/>
                          </a:solidFill>
                        </a:rPr>
                        <a:t>821,000</a:t>
                      </a:r>
                    </a:p>
                  </a:txBody>
                  <a:tcPr anchor="ctr">
                    <a:noFill/>
                  </a:tcPr>
                </a:tc>
                <a:extLst>
                  <a:ext uri="{0D108BD9-81ED-4DB2-BD59-A6C34878D82A}">
                    <a16:rowId xmlns:a16="http://schemas.microsoft.com/office/drawing/2014/main" val="1165374319"/>
                  </a:ext>
                </a:extLst>
              </a:tr>
              <a:tr h="645886">
                <a:tc>
                  <a:txBody>
                    <a:bodyPr/>
                    <a:lstStyle/>
                    <a:p>
                      <a:pPr algn="l"/>
                      <a:r>
                        <a:rPr lang="en-US" sz="2400" b="0" dirty="0">
                          <a:solidFill>
                            <a:schemeClr val="tx1"/>
                          </a:solidFill>
                        </a:rPr>
                        <a:t>     Percent difference</a:t>
                      </a:r>
                    </a:p>
                  </a:txBody>
                  <a:tcPr anchor="ctr">
                    <a:noFill/>
                  </a:tcPr>
                </a:tc>
                <a:tc>
                  <a:txBody>
                    <a:bodyPr/>
                    <a:lstStyle/>
                    <a:p>
                      <a:pPr algn="ctr"/>
                      <a:r>
                        <a:rPr lang="en-US" sz="2400" b="0" dirty="0">
                          <a:solidFill>
                            <a:schemeClr val="tx1"/>
                          </a:solidFill>
                        </a:rPr>
                        <a:t>       -0.24 %</a:t>
                      </a:r>
                    </a:p>
                  </a:txBody>
                  <a:tcPr anchor="ctr">
                    <a:noFill/>
                  </a:tcPr>
                </a:tc>
                <a:tc>
                  <a:txBody>
                    <a:bodyPr/>
                    <a:lstStyle/>
                    <a:p>
                      <a:pPr algn="ctr"/>
                      <a:r>
                        <a:rPr lang="en-US" sz="2400" b="0" dirty="0">
                          <a:solidFill>
                            <a:schemeClr val="accent1"/>
                          </a:solidFill>
                        </a:rPr>
                        <a:t>    0.25%</a:t>
                      </a:r>
                    </a:p>
                  </a:txBody>
                  <a:tcPr anchor="ctr">
                    <a:noFill/>
                  </a:tcPr>
                </a:tc>
                <a:extLst>
                  <a:ext uri="{0D108BD9-81ED-4DB2-BD59-A6C34878D82A}">
                    <a16:rowId xmlns:a16="http://schemas.microsoft.com/office/drawing/2014/main" val="563390408"/>
                  </a:ext>
                </a:extLst>
              </a:tr>
              <a:tr h="645886">
                <a:tc>
                  <a:txBody>
                    <a:bodyPr/>
                    <a:lstStyle/>
                    <a:p>
                      <a:pPr algn="l"/>
                      <a:endParaRPr lang="en-US" sz="2400" b="0" dirty="0">
                        <a:solidFill>
                          <a:schemeClr val="tx1"/>
                        </a:solidFill>
                      </a:endParaRPr>
                    </a:p>
                  </a:txBody>
                  <a:tcPr anchor="ctr">
                    <a:noFill/>
                  </a:tcPr>
                </a:tc>
                <a:tc>
                  <a:txBody>
                    <a:bodyPr/>
                    <a:lstStyle/>
                    <a:p>
                      <a:pPr algn="ctr"/>
                      <a:endParaRPr lang="en-US" sz="2400" b="0" dirty="0">
                        <a:solidFill>
                          <a:schemeClr val="tx1"/>
                        </a:solidFill>
                      </a:endParaRPr>
                    </a:p>
                  </a:txBody>
                  <a:tcPr anchor="ctr">
                    <a:noFill/>
                  </a:tcPr>
                </a:tc>
                <a:tc>
                  <a:txBody>
                    <a:bodyPr/>
                    <a:lstStyle/>
                    <a:p>
                      <a:pPr algn="ctr"/>
                      <a:endParaRPr lang="en-US" sz="2400" b="0" dirty="0">
                        <a:solidFill>
                          <a:schemeClr val="tx1"/>
                        </a:solidFill>
                      </a:endParaRPr>
                    </a:p>
                  </a:txBody>
                  <a:tcPr anchor="ctr">
                    <a:noFill/>
                  </a:tcPr>
                </a:tc>
                <a:extLst>
                  <a:ext uri="{0D108BD9-81ED-4DB2-BD59-A6C34878D82A}">
                    <a16:rowId xmlns:a16="http://schemas.microsoft.com/office/drawing/2014/main" val="552124139"/>
                  </a:ext>
                </a:extLst>
              </a:tr>
            </a:tbl>
          </a:graphicData>
        </a:graphic>
      </p:graphicFrame>
      <p:sp>
        <p:nvSpPr>
          <p:cNvPr id="3" name="TextBox 2">
            <a:extLst>
              <a:ext uri="{FF2B5EF4-FFF2-40B4-BE49-F238E27FC236}">
                <a16:creationId xmlns:a16="http://schemas.microsoft.com/office/drawing/2014/main" id="{228E3534-E198-165B-CAF1-DD2EDFFAFA30}"/>
              </a:ext>
            </a:extLst>
          </p:cNvPr>
          <p:cNvSpPr txBox="1"/>
          <p:nvPr/>
        </p:nvSpPr>
        <p:spPr>
          <a:xfrm>
            <a:off x="3495040" y="5445760"/>
            <a:ext cx="6807200" cy="923330"/>
          </a:xfrm>
          <a:prstGeom prst="rect">
            <a:avLst/>
          </a:prstGeom>
          <a:noFill/>
        </p:spPr>
        <p:txBody>
          <a:bodyPr wrap="square">
            <a:spAutoFit/>
          </a:bodyPr>
          <a:lstStyle/>
          <a:p>
            <a:r>
              <a:rPr lang="en-US" sz="1800" baseline="30000" dirty="0">
                <a:solidFill>
                  <a:srgbClr val="C00000"/>
                </a:solidFill>
                <a:latin typeface="+mn-lt"/>
              </a:rPr>
              <a:t>1 </a:t>
            </a:r>
            <a:r>
              <a:rPr lang="en-US" sz="1800" u="sng" dirty="0">
                <a:solidFill>
                  <a:srgbClr val="C00000"/>
                </a:solidFill>
                <a:latin typeface="+mn-lt"/>
              </a:rPr>
              <a:t>Not</a:t>
            </a:r>
            <a:r>
              <a:rPr lang="en-US" sz="1800" dirty="0">
                <a:solidFill>
                  <a:srgbClr val="C00000"/>
                </a:solidFill>
                <a:latin typeface="+mn-lt"/>
              </a:rPr>
              <a:t> including people in group</a:t>
            </a:r>
            <a:r>
              <a:rPr lang="en-US" dirty="0">
                <a:solidFill>
                  <a:srgbClr val="C00000"/>
                </a:solidFill>
              </a:rPr>
              <a:t> quarters or in Remote Alaska areas.</a:t>
            </a:r>
          </a:p>
          <a:p>
            <a:endParaRPr lang="en-US" dirty="0">
              <a:solidFill>
                <a:srgbClr val="C00000"/>
              </a:solidFill>
            </a:endParaRPr>
          </a:p>
          <a:p>
            <a:r>
              <a:rPr lang="en-US" sz="1800" dirty="0">
                <a:solidFill>
                  <a:srgbClr val="C00000"/>
                </a:solidFill>
                <a:latin typeface="+mn-lt"/>
              </a:rPr>
              <a:t>  Numbers are rounded for disclosure avoidance.</a:t>
            </a:r>
            <a:endParaRPr lang="en-US" sz="1800" dirty="0">
              <a:solidFill>
                <a:schemeClr val="accent1"/>
              </a:solidFill>
              <a:latin typeface="+mn-lt"/>
            </a:endParaRPr>
          </a:p>
        </p:txBody>
      </p:sp>
      <p:sp>
        <p:nvSpPr>
          <p:cNvPr id="4" name="Slide Number Placeholder 3">
            <a:extLst>
              <a:ext uri="{FF2B5EF4-FFF2-40B4-BE49-F238E27FC236}">
                <a16:creationId xmlns:a16="http://schemas.microsoft.com/office/drawing/2014/main" id="{024455D7-2826-FC8E-3968-D473B64D4248}"/>
              </a:ext>
            </a:extLst>
          </p:cNvPr>
          <p:cNvSpPr>
            <a:spLocks noGrp="1"/>
          </p:cNvSpPr>
          <p:nvPr>
            <p:ph type="sldNum" sz="quarter" idx="12"/>
          </p:nvPr>
        </p:nvSpPr>
        <p:spPr/>
        <p:txBody>
          <a:bodyPr/>
          <a:lstStyle/>
          <a:p>
            <a:fld id="{FC63ECC8-719A-498E-B101-491B6A35558E}" type="slidenum">
              <a:rPr lang="en-US" smtClean="0"/>
              <a:t>13</a:t>
            </a:fld>
            <a:endParaRPr lang="en-US"/>
          </a:p>
        </p:txBody>
      </p:sp>
    </p:spTree>
    <p:extLst>
      <p:ext uri="{BB962C8B-B14F-4D97-AF65-F5344CB8AC3E}">
        <p14:creationId xmlns:p14="http://schemas.microsoft.com/office/powerpoint/2010/main" val="1626449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F3482-77D9-432C-9886-6291B780D601}"/>
              </a:ext>
            </a:extLst>
          </p:cNvPr>
          <p:cNvSpPr>
            <a:spLocks noGrp="1"/>
          </p:cNvSpPr>
          <p:nvPr>
            <p:ph type="title"/>
          </p:nvPr>
        </p:nvSpPr>
        <p:spPr/>
        <p:txBody>
          <a:bodyPr>
            <a:normAutofit/>
          </a:bodyPr>
          <a:lstStyle/>
          <a:p>
            <a:r>
              <a:rPr lang="en-US" sz="3300" dirty="0">
                <a:solidFill>
                  <a:schemeClr val="accent1"/>
                </a:solidFill>
              </a:rPr>
              <a:t>U.S. total net coverage error rate (%) from 1990 to 2020</a:t>
            </a:r>
          </a:p>
        </p:txBody>
      </p:sp>
      <p:graphicFrame>
        <p:nvGraphicFramePr>
          <p:cNvPr id="6" name="Chart 5">
            <a:extLst>
              <a:ext uri="{FF2B5EF4-FFF2-40B4-BE49-F238E27FC236}">
                <a16:creationId xmlns:a16="http://schemas.microsoft.com/office/drawing/2014/main" id="{BD0FFECF-5BF5-419D-9142-174C536EA62F}"/>
              </a:ext>
            </a:extLst>
          </p:cNvPr>
          <p:cNvGraphicFramePr>
            <a:graphicFrameLocks/>
          </p:cNvGraphicFramePr>
          <p:nvPr/>
        </p:nvGraphicFramePr>
        <p:xfrm>
          <a:off x="457200" y="1371600"/>
          <a:ext cx="11345067" cy="451104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E0AB2C47-5B2F-C224-6BA6-5DDFFB71C68F}"/>
              </a:ext>
            </a:extLst>
          </p:cNvPr>
          <p:cNvSpPr txBox="1"/>
          <p:nvPr/>
        </p:nvSpPr>
        <p:spPr>
          <a:xfrm>
            <a:off x="4094480" y="1690688"/>
            <a:ext cx="6400800" cy="461665"/>
          </a:xfrm>
          <a:prstGeom prst="rect">
            <a:avLst/>
          </a:prstGeom>
          <a:noFill/>
        </p:spPr>
        <p:txBody>
          <a:bodyPr wrap="square">
            <a:spAutoFit/>
          </a:bodyPr>
          <a:lstStyle/>
          <a:p>
            <a:r>
              <a:rPr lang="en-US" sz="2400" dirty="0">
                <a:solidFill>
                  <a:srgbClr val="C00000"/>
                </a:solidFill>
              </a:rPr>
              <a:t>90% confidence intervals depicted at edge of bars</a:t>
            </a:r>
          </a:p>
        </p:txBody>
      </p:sp>
      <p:sp>
        <p:nvSpPr>
          <p:cNvPr id="4" name="Slide Number Placeholder 3">
            <a:extLst>
              <a:ext uri="{FF2B5EF4-FFF2-40B4-BE49-F238E27FC236}">
                <a16:creationId xmlns:a16="http://schemas.microsoft.com/office/drawing/2014/main" id="{7100616C-176A-662A-01D9-09199F6DF2D7}"/>
              </a:ext>
            </a:extLst>
          </p:cNvPr>
          <p:cNvSpPr>
            <a:spLocks noGrp="1"/>
          </p:cNvSpPr>
          <p:nvPr>
            <p:ph type="sldNum" sz="quarter" idx="12"/>
          </p:nvPr>
        </p:nvSpPr>
        <p:spPr/>
        <p:txBody>
          <a:bodyPr/>
          <a:lstStyle/>
          <a:p>
            <a:fld id="{FC63ECC8-719A-498E-B101-491B6A35558E}" type="slidenum">
              <a:rPr lang="en-US" smtClean="0"/>
              <a:t>14</a:t>
            </a:fld>
            <a:endParaRPr lang="en-US"/>
          </a:p>
        </p:txBody>
      </p:sp>
    </p:spTree>
    <p:extLst>
      <p:ext uri="{BB962C8B-B14F-4D97-AF65-F5344CB8AC3E}">
        <p14:creationId xmlns:p14="http://schemas.microsoft.com/office/powerpoint/2010/main" val="436539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F3482-77D9-432C-9886-6291B780D601}"/>
              </a:ext>
            </a:extLst>
          </p:cNvPr>
          <p:cNvSpPr>
            <a:spLocks noGrp="1"/>
          </p:cNvSpPr>
          <p:nvPr>
            <p:ph type="title"/>
          </p:nvPr>
        </p:nvSpPr>
        <p:spPr>
          <a:xfrm>
            <a:off x="457200" y="365125"/>
            <a:ext cx="10896600" cy="671195"/>
          </a:xfrm>
        </p:spPr>
        <p:txBody>
          <a:bodyPr>
            <a:noAutofit/>
          </a:bodyPr>
          <a:lstStyle/>
          <a:p>
            <a:r>
              <a:rPr lang="en-US" sz="3000" dirty="0">
                <a:solidFill>
                  <a:schemeClr val="accent1"/>
                </a:solidFill>
              </a:rPr>
              <a:t>Net coverage error rate by race and Hispanic origin, 2010 and 2020</a:t>
            </a:r>
          </a:p>
        </p:txBody>
      </p:sp>
      <p:graphicFrame>
        <p:nvGraphicFramePr>
          <p:cNvPr id="6" name="Table 4">
            <a:extLst>
              <a:ext uri="{FF2B5EF4-FFF2-40B4-BE49-F238E27FC236}">
                <a16:creationId xmlns:a16="http://schemas.microsoft.com/office/drawing/2014/main" id="{4A0F1979-D824-4E07-B94C-22FB8B6E73E1}"/>
              </a:ext>
            </a:extLst>
          </p:cNvPr>
          <p:cNvGraphicFramePr>
            <a:graphicFrameLocks/>
          </p:cNvGraphicFramePr>
          <p:nvPr>
            <p:extLst>
              <p:ext uri="{D42A27DB-BD31-4B8C-83A1-F6EECF244321}">
                <p14:modId xmlns:p14="http://schemas.microsoft.com/office/powerpoint/2010/main" val="703815648"/>
              </p:ext>
            </p:extLst>
          </p:nvPr>
        </p:nvGraphicFramePr>
        <p:xfrm>
          <a:off x="457200" y="1046482"/>
          <a:ext cx="7660640" cy="4936643"/>
        </p:xfrm>
        <a:graphic>
          <a:graphicData uri="http://schemas.openxmlformats.org/drawingml/2006/table">
            <a:tbl>
              <a:tblPr firstRow="1" bandRow="1">
                <a:tableStyleId>{2D5ABB26-0587-4C30-8999-92F81FD0307C}</a:tableStyleId>
              </a:tblPr>
              <a:tblGrid>
                <a:gridCol w="4307840">
                  <a:extLst>
                    <a:ext uri="{9D8B030D-6E8A-4147-A177-3AD203B41FA5}">
                      <a16:colId xmlns:a16="http://schemas.microsoft.com/office/drawing/2014/main" val="2935316105"/>
                    </a:ext>
                  </a:extLst>
                </a:gridCol>
                <a:gridCol w="1778000">
                  <a:extLst>
                    <a:ext uri="{9D8B030D-6E8A-4147-A177-3AD203B41FA5}">
                      <a16:colId xmlns:a16="http://schemas.microsoft.com/office/drawing/2014/main" val="1885373755"/>
                    </a:ext>
                  </a:extLst>
                </a:gridCol>
                <a:gridCol w="1574800">
                  <a:extLst>
                    <a:ext uri="{9D8B030D-6E8A-4147-A177-3AD203B41FA5}">
                      <a16:colId xmlns:a16="http://schemas.microsoft.com/office/drawing/2014/main" val="884312155"/>
                    </a:ext>
                  </a:extLst>
                </a:gridCol>
              </a:tblGrid>
              <a:tr h="861385">
                <a:tc>
                  <a:txBody>
                    <a:bodyPr/>
                    <a:lstStyle/>
                    <a:p>
                      <a:pPr algn="ctr"/>
                      <a:r>
                        <a:rPr lang="en-US" dirty="0"/>
                        <a:t>Race or Hispanic Origin</a:t>
                      </a:r>
                    </a:p>
                  </a:txBody>
                  <a:tcPr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dirty="0"/>
                        <a:t>2010</a:t>
                      </a:r>
                    </a:p>
                  </a:txBody>
                  <a:tcPr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dirty="0"/>
                        <a:t>2020</a:t>
                      </a:r>
                    </a:p>
                  </a:txBody>
                  <a:tcPr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95991812"/>
                  </a:ext>
                </a:extLst>
              </a:tr>
              <a:tr h="370478">
                <a:tc>
                  <a:txBody>
                    <a:bodyPr/>
                    <a:lstStyle/>
                    <a:p>
                      <a:r>
                        <a:rPr lang="en-US" dirty="0"/>
                        <a:t>Total </a:t>
                      </a:r>
                    </a:p>
                  </a:txBody>
                  <a:tcPr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a:solidFill>
                            <a:schemeClr val="tx1">
                              <a:lumMod val="65000"/>
                              <a:lumOff val="35000"/>
                            </a:schemeClr>
                          </a:solidFill>
                        </a:rPr>
                        <a:t>0.01</a:t>
                      </a:r>
                      <a:r>
                        <a:rPr lang="en-US" dirty="0">
                          <a:solidFill>
                            <a:schemeClr val="bg1"/>
                          </a:solidFill>
                        </a:rPr>
                        <a:t>*</a:t>
                      </a:r>
                    </a:p>
                  </a:txBody>
                  <a:tcPr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a:t>-0.24</a:t>
                      </a:r>
                      <a:r>
                        <a:rPr lang="en-US" dirty="0">
                          <a:solidFill>
                            <a:schemeClr val="bg1"/>
                          </a:solidFill>
                        </a:rPr>
                        <a:t>*</a:t>
                      </a:r>
                      <a:endParaRPr lang="en-US" dirty="0"/>
                    </a:p>
                  </a:txBody>
                  <a:tcPr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667850595"/>
                  </a:ext>
                </a:extLst>
              </a:tr>
              <a:tr h="370478">
                <a:tc>
                  <a:txBody>
                    <a:bodyPr/>
                    <a:lstStyle/>
                    <a:p>
                      <a:r>
                        <a:rPr lang="en-US" dirty="0"/>
                        <a:t>Race alone or in combination</a:t>
                      </a:r>
                    </a:p>
                  </a:txBody>
                  <a:tcPr marT="0" marB="0" anchor="ctr">
                    <a:lnR w="12700" cap="flat" cmpd="sng" algn="ctr">
                      <a:solidFill>
                        <a:schemeClr val="tx1"/>
                      </a:solidFill>
                      <a:prstDash val="solid"/>
                      <a:round/>
                      <a:headEnd type="none" w="med" len="med"/>
                      <a:tailEnd type="none" w="med" len="med"/>
                    </a:lnR>
                  </a:tcPr>
                </a:tc>
                <a:tc>
                  <a:txBody>
                    <a:bodyPr/>
                    <a:lstStyle/>
                    <a:p>
                      <a:pPr algn="ctr"/>
                      <a:endParaRPr lang="en-US" dirty="0"/>
                    </a:p>
                  </a:txBody>
                  <a:tcPr marT="0" marB="0" anchor="ctr">
                    <a:lnL w="12700" cap="flat" cmpd="sng" algn="ctr">
                      <a:solidFill>
                        <a:schemeClr val="tx1"/>
                      </a:solidFill>
                      <a:prstDash val="solid"/>
                      <a:round/>
                      <a:headEnd type="none" w="med" len="med"/>
                      <a:tailEnd type="none" w="med" len="med"/>
                    </a:lnL>
                  </a:tcPr>
                </a:tc>
                <a:tc>
                  <a:txBody>
                    <a:bodyPr/>
                    <a:lstStyle/>
                    <a:p>
                      <a:pPr algn="ctr"/>
                      <a:endParaRPr lang="en-US" dirty="0"/>
                    </a:p>
                  </a:txBody>
                  <a:tcPr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636027885"/>
                  </a:ext>
                </a:extLst>
              </a:tr>
              <a:tr h="370478">
                <a:tc>
                  <a:txBody>
                    <a:bodyPr/>
                    <a:lstStyle/>
                    <a:p>
                      <a:r>
                        <a:rPr lang="en-US" dirty="0"/>
                        <a:t>     White</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dirty="0">
                          <a:solidFill>
                            <a:schemeClr val="tx1">
                              <a:lumMod val="65000"/>
                              <a:lumOff val="35000"/>
                            </a:schemeClr>
                          </a:solidFill>
                        </a:rPr>
                        <a:t>0.54*</a:t>
                      </a:r>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dirty="0">
                          <a:solidFill>
                            <a:schemeClr val="accent1"/>
                          </a:solidFill>
                        </a:rPr>
                        <a:t>0.66*</a:t>
                      </a:r>
                    </a:p>
                  </a:txBody>
                  <a:tcPr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810864741"/>
                  </a:ext>
                </a:extLst>
              </a:tr>
              <a:tr h="370478">
                <a:tc>
                  <a:txBody>
                    <a:bodyPr/>
                    <a:lstStyle/>
                    <a:p>
                      <a:r>
                        <a:rPr lang="en-US" b="1" dirty="0">
                          <a:solidFill>
                            <a:srgbClr val="00B050"/>
                          </a:solidFill>
                        </a:rPr>
                        <a:t>               </a:t>
                      </a:r>
                      <a:r>
                        <a:rPr lang="en-US" b="0" dirty="0">
                          <a:solidFill>
                            <a:schemeClr val="tx1"/>
                          </a:solidFill>
                        </a:rPr>
                        <a:t>Non-Hispanic White alone</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b="0" dirty="0">
                          <a:solidFill>
                            <a:schemeClr val="tx1"/>
                          </a:solidFill>
                        </a:rPr>
                        <a:t>0.83*</a:t>
                      </a:r>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b="0" dirty="0">
                          <a:solidFill>
                            <a:schemeClr val="accent1"/>
                          </a:solidFill>
                        </a:rPr>
                        <a:t>1.64*</a:t>
                      </a:r>
                    </a:p>
                  </a:txBody>
                  <a:tcPr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16874561"/>
                  </a:ext>
                </a:extLst>
              </a:tr>
              <a:tr h="370478">
                <a:tc>
                  <a:txBody>
                    <a:bodyPr/>
                    <a:lstStyle/>
                    <a:p>
                      <a:r>
                        <a:rPr lang="en-US" dirty="0"/>
                        <a:t>    Black or African American</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dirty="0">
                          <a:solidFill>
                            <a:schemeClr val="tx1">
                              <a:lumMod val="65000"/>
                              <a:lumOff val="35000"/>
                            </a:schemeClr>
                          </a:solidFill>
                        </a:rPr>
                        <a:t>-2.06*</a:t>
                      </a:r>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b="0" dirty="0">
                          <a:solidFill>
                            <a:srgbClr val="C00000"/>
                          </a:solidFill>
                        </a:rPr>
                        <a:t>-3.30*</a:t>
                      </a:r>
                    </a:p>
                  </a:txBody>
                  <a:tcPr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25495119"/>
                  </a:ext>
                </a:extLst>
              </a:tr>
              <a:tr h="370478">
                <a:tc>
                  <a:txBody>
                    <a:bodyPr/>
                    <a:lstStyle/>
                    <a:p>
                      <a:r>
                        <a:rPr lang="en-US" b="0" dirty="0">
                          <a:solidFill>
                            <a:schemeClr val="tx1"/>
                          </a:solidFill>
                        </a:rPr>
                        <a:t>    Asian</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b="0" dirty="0">
                          <a:solidFill>
                            <a:schemeClr val="tx1"/>
                          </a:solidFill>
                        </a:rPr>
                        <a:t>0.00</a:t>
                      </a:r>
                      <a:r>
                        <a:rPr lang="en-US" b="1" dirty="0">
                          <a:solidFill>
                            <a:schemeClr val="bg1"/>
                          </a:solidFill>
                        </a:rPr>
                        <a:t>*</a:t>
                      </a:r>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b="0" dirty="0">
                          <a:solidFill>
                            <a:schemeClr val="accent1"/>
                          </a:solidFill>
                        </a:rPr>
                        <a:t>2.62*</a:t>
                      </a:r>
                    </a:p>
                  </a:txBody>
                  <a:tcPr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796775556"/>
                  </a:ext>
                </a:extLst>
              </a:tr>
              <a:tr h="370478">
                <a:tc>
                  <a:txBody>
                    <a:bodyPr/>
                    <a:lstStyle/>
                    <a:p>
                      <a:r>
                        <a:rPr lang="en-US" b="0" dirty="0">
                          <a:solidFill>
                            <a:schemeClr val="tx1"/>
                          </a:solidFill>
                        </a:rPr>
                        <a:t>    American Indian or Alaska Native</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dirty="0">
                          <a:solidFill>
                            <a:schemeClr val="tx1">
                              <a:lumMod val="65000"/>
                              <a:lumOff val="35000"/>
                            </a:schemeClr>
                          </a:solidFill>
                        </a:rPr>
                        <a:t>-0.15</a:t>
                      </a:r>
                      <a:r>
                        <a:rPr lang="en-US" dirty="0">
                          <a:solidFill>
                            <a:schemeClr val="bg1"/>
                          </a:solidFill>
                        </a:rPr>
                        <a:t>*</a:t>
                      </a:r>
                      <a:endParaRPr lang="en-US" dirty="0"/>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dirty="0">
                          <a:solidFill>
                            <a:srgbClr val="C00000"/>
                          </a:solidFill>
                        </a:rPr>
                        <a:t>-0.91*</a:t>
                      </a:r>
                    </a:p>
                  </a:txBody>
                  <a:tcPr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61294610"/>
                  </a:ext>
                </a:extLst>
              </a:tr>
              <a:tr h="370478">
                <a:tc>
                  <a:txBody>
                    <a:bodyPr/>
                    <a:lstStyle/>
                    <a:p>
                      <a:r>
                        <a:rPr lang="en-US" b="0" dirty="0">
                          <a:solidFill>
                            <a:schemeClr val="tx1"/>
                          </a:solidFill>
                        </a:rPr>
                        <a:t>              On Reservation</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dirty="0">
                          <a:solidFill>
                            <a:schemeClr val="tx1">
                              <a:lumMod val="65000"/>
                              <a:lumOff val="35000"/>
                            </a:schemeClr>
                          </a:solidFill>
                        </a:rPr>
                        <a:t>-4.88*</a:t>
                      </a:r>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dirty="0">
                          <a:solidFill>
                            <a:srgbClr val="C00000"/>
                          </a:solidFill>
                        </a:rPr>
                        <a:t>-5.64*</a:t>
                      </a:r>
                    </a:p>
                  </a:txBody>
                  <a:tcPr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54579679"/>
                  </a:ext>
                </a:extLst>
              </a:tr>
              <a:tr h="370478">
                <a:tc>
                  <a:txBody>
                    <a:bodyPr/>
                    <a:lstStyle/>
                    <a:p>
                      <a:r>
                        <a:rPr lang="en-US" b="0" dirty="0">
                          <a:solidFill>
                            <a:schemeClr val="tx1"/>
                          </a:solidFill>
                        </a:rPr>
                        <a:t>    Native Hawaiian or Other Pacific Islander</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dirty="0">
                          <a:solidFill>
                            <a:schemeClr val="tx1">
                              <a:lumMod val="65000"/>
                              <a:lumOff val="35000"/>
                            </a:schemeClr>
                          </a:solidFill>
                        </a:rPr>
                        <a:t>-1.02</a:t>
                      </a:r>
                      <a:r>
                        <a:rPr lang="en-US" dirty="0">
                          <a:solidFill>
                            <a:schemeClr val="bg1"/>
                          </a:solidFill>
                        </a:rPr>
                        <a:t>*</a:t>
                      </a:r>
                      <a:endParaRPr lang="en-US" dirty="0"/>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dirty="0"/>
                        <a:t>1.28</a:t>
                      </a:r>
                      <a:r>
                        <a:rPr lang="en-US" dirty="0">
                          <a:solidFill>
                            <a:schemeClr val="bg1"/>
                          </a:solidFill>
                        </a:rPr>
                        <a:t>*</a:t>
                      </a:r>
                      <a:endParaRPr lang="en-US" dirty="0"/>
                    </a:p>
                  </a:txBody>
                  <a:tcPr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460169528"/>
                  </a:ext>
                </a:extLst>
              </a:tr>
              <a:tr h="370478">
                <a:tc>
                  <a:txBody>
                    <a:bodyPr/>
                    <a:lstStyle/>
                    <a:p>
                      <a:r>
                        <a:rPr lang="en-US" b="0" dirty="0">
                          <a:solidFill>
                            <a:schemeClr val="tx1"/>
                          </a:solidFill>
                        </a:rPr>
                        <a:t>    Some Other Race</a:t>
                      </a:r>
                    </a:p>
                  </a:txBody>
                  <a:tcPr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b="0" dirty="0">
                          <a:solidFill>
                            <a:schemeClr val="tx1"/>
                          </a:solidFill>
                        </a:rPr>
                        <a:t>-1.63*</a:t>
                      </a:r>
                    </a:p>
                  </a:txBody>
                  <a:tcPr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b="0" dirty="0">
                          <a:solidFill>
                            <a:srgbClr val="C00000"/>
                          </a:solidFill>
                        </a:rPr>
                        <a:t>-4.34*</a:t>
                      </a:r>
                    </a:p>
                  </a:txBody>
                  <a:tcPr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7414549"/>
                  </a:ext>
                </a:extLst>
              </a:tr>
              <a:tr h="370478">
                <a:tc>
                  <a:txBody>
                    <a:bodyPr/>
                    <a:lstStyle/>
                    <a:p>
                      <a:r>
                        <a:rPr lang="en-US" b="0" dirty="0">
                          <a:solidFill>
                            <a:schemeClr val="tx1"/>
                          </a:solidFill>
                        </a:rPr>
                        <a:t>Hispanic or Latino</a:t>
                      </a:r>
                    </a:p>
                  </a:txBody>
                  <a:tcPr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a:solidFill>
                            <a:schemeClr val="tx1"/>
                          </a:solidFill>
                        </a:rPr>
                        <a:t>-1.54*</a:t>
                      </a:r>
                    </a:p>
                  </a:txBody>
                  <a:tcPr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a:solidFill>
                            <a:srgbClr val="C00000"/>
                          </a:solidFill>
                        </a:rPr>
                        <a:t>-4.99*</a:t>
                      </a:r>
                    </a:p>
                  </a:txBody>
                  <a:tcPr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04622010"/>
                  </a:ext>
                </a:extLst>
              </a:tr>
            </a:tbl>
          </a:graphicData>
        </a:graphic>
      </p:graphicFrame>
      <p:sp>
        <p:nvSpPr>
          <p:cNvPr id="7" name="TextBox 6">
            <a:extLst>
              <a:ext uri="{FF2B5EF4-FFF2-40B4-BE49-F238E27FC236}">
                <a16:creationId xmlns:a16="http://schemas.microsoft.com/office/drawing/2014/main" id="{1A69F8C1-F085-449A-83ED-AFBDE813CFC3}"/>
              </a:ext>
            </a:extLst>
          </p:cNvPr>
          <p:cNvSpPr txBox="1"/>
          <p:nvPr/>
        </p:nvSpPr>
        <p:spPr>
          <a:xfrm>
            <a:off x="1981200" y="6156960"/>
            <a:ext cx="8321040" cy="369332"/>
          </a:xfrm>
          <a:prstGeom prst="rect">
            <a:avLst/>
          </a:prstGeom>
          <a:noFill/>
        </p:spPr>
        <p:txBody>
          <a:bodyPr wrap="square">
            <a:spAutoFit/>
          </a:bodyPr>
          <a:lstStyle/>
          <a:p>
            <a:r>
              <a:rPr lang="en-US" dirty="0">
                <a:solidFill>
                  <a:srgbClr val="C00000"/>
                </a:solidFill>
              </a:rPr>
              <a:t>   *For 2020, statistically significant </a:t>
            </a:r>
            <a:r>
              <a:rPr lang="en-US" u="sng" dirty="0">
                <a:solidFill>
                  <a:srgbClr val="C00000"/>
                </a:solidFill>
              </a:rPr>
              <a:t>under</a:t>
            </a:r>
            <a:r>
              <a:rPr lang="en-US" dirty="0">
                <a:solidFill>
                  <a:srgbClr val="C00000"/>
                </a:solidFill>
              </a:rPr>
              <a:t>counts in red;  </a:t>
            </a:r>
            <a:r>
              <a:rPr lang="en-US" dirty="0">
                <a:solidFill>
                  <a:schemeClr val="accent1"/>
                </a:solidFill>
              </a:rPr>
              <a:t>*significant </a:t>
            </a:r>
            <a:r>
              <a:rPr lang="en-US" u="sng" dirty="0">
                <a:solidFill>
                  <a:schemeClr val="accent1"/>
                </a:solidFill>
              </a:rPr>
              <a:t>over</a:t>
            </a:r>
            <a:r>
              <a:rPr lang="en-US" dirty="0">
                <a:solidFill>
                  <a:schemeClr val="accent1"/>
                </a:solidFill>
              </a:rPr>
              <a:t>counts in blue.</a:t>
            </a:r>
            <a:endParaRPr lang="en-US" sz="1800" dirty="0">
              <a:solidFill>
                <a:schemeClr val="accent1"/>
              </a:solidFill>
              <a:latin typeface="+mn-lt"/>
            </a:endParaRPr>
          </a:p>
        </p:txBody>
      </p:sp>
      <p:sp>
        <p:nvSpPr>
          <p:cNvPr id="3" name="Rectangle 2">
            <a:extLst>
              <a:ext uri="{FF2B5EF4-FFF2-40B4-BE49-F238E27FC236}">
                <a16:creationId xmlns:a16="http://schemas.microsoft.com/office/drawing/2014/main" id="{A009BE8B-EA5F-8D96-DEF8-414354EA5FCB}"/>
              </a:ext>
            </a:extLst>
          </p:cNvPr>
          <p:cNvSpPr/>
          <p:nvPr/>
        </p:nvSpPr>
        <p:spPr>
          <a:xfrm>
            <a:off x="8351520" y="2052320"/>
            <a:ext cx="3383280" cy="286512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Census count for race groups:</a:t>
            </a:r>
          </a:p>
          <a:p>
            <a:pPr algn="ctr"/>
            <a:r>
              <a:rPr lang="en-US" sz="2400" dirty="0">
                <a:solidFill>
                  <a:schemeClr val="tx1"/>
                </a:solidFill>
              </a:rPr>
              <a:t> </a:t>
            </a:r>
          </a:p>
          <a:p>
            <a:pPr algn="ctr"/>
            <a:r>
              <a:rPr lang="en-US" sz="2400" dirty="0">
                <a:solidFill>
                  <a:schemeClr val="tx1"/>
                </a:solidFill>
              </a:rPr>
              <a:t>Used as denominator to estimate rate of disease incidence by race</a:t>
            </a:r>
          </a:p>
          <a:p>
            <a:pPr algn="ctr"/>
            <a:r>
              <a:rPr lang="en-US" sz="2400" dirty="0">
                <a:solidFill>
                  <a:schemeClr val="tx1"/>
                </a:solidFill>
              </a:rPr>
              <a:t>(or for Hispanic origin)</a:t>
            </a:r>
          </a:p>
        </p:txBody>
      </p:sp>
      <p:sp>
        <p:nvSpPr>
          <p:cNvPr id="4" name="Slide Number Placeholder 3">
            <a:extLst>
              <a:ext uri="{FF2B5EF4-FFF2-40B4-BE49-F238E27FC236}">
                <a16:creationId xmlns:a16="http://schemas.microsoft.com/office/drawing/2014/main" id="{2EBAA077-1D27-8BA2-2247-0B53ED271A86}"/>
              </a:ext>
            </a:extLst>
          </p:cNvPr>
          <p:cNvSpPr>
            <a:spLocks noGrp="1"/>
          </p:cNvSpPr>
          <p:nvPr>
            <p:ph type="sldNum" sz="quarter" idx="12"/>
          </p:nvPr>
        </p:nvSpPr>
        <p:spPr/>
        <p:txBody>
          <a:bodyPr/>
          <a:lstStyle/>
          <a:p>
            <a:fld id="{FC63ECC8-719A-498E-B101-491B6A35558E}" type="slidenum">
              <a:rPr lang="en-US" smtClean="0"/>
              <a:t>15</a:t>
            </a:fld>
            <a:endParaRPr lang="en-US"/>
          </a:p>
        </p:txBody>
      </p:sp>
    </p:spTree>
    <p:extLst>
      <p:ext uri="{BB962C8B-B14F-4D97-AF65-F5344CB8AC3E}">
        <p14:creationId xmlns:p14="http://schemas.microsoft.com/office/powerpoint/2010/main" val="225502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F3482-77D9-432C-9886-6291B780D601}"/>
              </a:ext>
            </a:extLst>
          </p:cNvPr>
          <p:cNvSpPr>
            <a:spLocks noGrp="1"/>
          </p:cNvSpPr>
          <p:nvPr>
            <p:ph type="title"/>
          </p:nvPr>
        </p:nvSpPr>
        <p:spPr>
          <a:xfrm>
            <a:off x="457200" y="365125"/>
            <a:ext cx="10896600" cy="671195"/>
          </a:xfrm>
        </p:spPr>
        <p:txBody>
          <a:bodyPr>
            <a:noAutofit/>
          </a:bodyPr>
          <a:lstStyle/>
          <a:p>
            <a:r>
              <a:rPr lang="en-US" sz="3000" dirty="0">
                <a:solidFill>
                  <a:schemeClr val="accent1"/>
                </a:solidFill>
              </a:rPr>
              <a:t>Net coverage error rate by race and Hispanic origin, 2010 and 2020</a:t>
            </a:r>
          </a:p>
        </p:txBody>
      </p:sp>
      <p:graphicFrame>
        <p:nvGraphicFramePr>
          <p:cNvPr id="6" name="Table 4">
            <a:extLst>
              <a:ext uri="{FF2B5EF4-FFF2-40B4-BE49-F238E27FC236}">
                <a16:creationId xmlns:a16="http://schemas.microsoft.com/office/drawing/2014/main" id="{4A0F1979-D824-4E07-B94C-22FB8B6E73E1}"/>
              </a:ext>
            </a:extLst>
          </p:cNvPr>
          <p:cNvGraphicFramePr>
            <a:graphicFrameLocks/>
          </p:cNvGraphicFramePr>
          <p:nvPr>
            <p:extLst>
              <p:ext uri="{D42A27DB-BD31-4B8C-83A1-F6EECF244321}">
                <p14:modId xmlns:p14="http://schemas.microsoft.com/office/powerpoint/2010/main" val="1465168908"/>
              </p:ext>
            </p:extLst>
          </p:nvPr>
        </p:nvGraphicFramePr>
        <p:xfrm>
          <a:off x="457200" y="1046482"/>
          <a:ext cx="7660640" cy="4936643"/>
        </p:xfrm>
        <a:graphic>
          <a:graphicData uri="http://schemas.openxmlformats.org/drawingml/2006/table">
            <a:tbl>
              <a:tblPr firstRow="1" bandRow="1">
                <a:tableStyleId>{2D5ABB26-0587-4C30-8999-92F81FD0307C}</a:tableStyleId>
              </a:tblPr>
              <a:tblGrid>
                <a:gridCol w="4307840">
                  <a:extLst>
                    <a:ext uri="{9D8B030D-6E8A-4147-A177-3AD203B41FA5}">
                      <a16:colId xmlns:a16="http://schemas.microsoft.com/office/drawing/2014/main" val="2935316105"/>
                    </a:ext>
                  </a:extLst>
                </a:gridCol>
                <a:gridCol w="1778000">
                  <a:extLst>
                    <a:ext uri="{9D8B030D-6E8A-4147-A177-3AD203B41FA5}">
                      <a16:colId xmlns:a16="http://schemas.microsoft.com/office/drawing/2014/main" val="1885373755"/>
                    </a:ext>
                  </a:extLst>
                </a:gridCol>
                <a:gridCol w="1574800">
                  <a:extLst>
                    <a:ext uri="{9D8B030D-6E8A-4147-A177-3AD203B41FA5}">
                      <a16:colId xmlns:a16="http://schemas.microsoft.com/office/drawing/2014/main" val="884312155"/>
                    </a:ext>
                  </a:extLst>
                </a:gridCol>
              </a:tblGrid>
              <a:tr h="861385">
                <a:tc>
                  <a:txBody>
                    <a:bodyPr/>
                    <a:lstStyle/>
                    <a:p>
                      <a:pPr algn="ctr"/>
                      <a:r>
                        <a:rPr lang="en-US" dirty="0"/>
                        <a:t>Race or Hispanic Origin</a:t>
                      </a:r>
                    </a:p>
                  </a:txBody>
                  <a:tcPr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dirty="0"/>
                        <a:t>2010</a:t>
                      </a:r>
                    </a:p>
                  </a:txBody>
                  <a:tcPr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dirty="0"/>
                        <a:t>2020</a:t>
                      </a:r>
                    </a:p>
                  </a:txBody>
                  <a:tcPr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95991812"/>
                  </a:ext>
                </a:extLst>
              </a:tr>
              <a:tr h="370478">
                <a:tc>
                  <a:txBody>
                    <a:bodyPr/>
                    <a:lstStyle/>
                    <a:p>
                      <a:r>
                        <a:rPr lang="en-US" dirty="0"/>
                        <a:t>Total </a:t>
                      </a:r>
                    </a:p>
                  </a:txBody>
                  <a:tcPr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a:solidFill>
                            <a:schemeClr val="tx1">
                              <a:lumMod val="65000"/>
                              <a:lumOff val="35000"/>
                            </a:schemeClr>
                          </a:solidFill>
                        </a:rPr>
                        <a:t>0.01</a:t>
                      </a:r>
                      <a:r>
                        <a:rPr lang="en-US" dirty="0">
                          <a:solidFill>
                            <a:schemeClr val="bg1"/>
                          </a:solidFill>
                        </a:rPr>
                        <a:t>*</a:t>
                      </a:r>
                    </a:p>
                  </a:txBody>
                  <a:tcPr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a:t>-0.24</a:t>
                      </a:r>
                      <a:r>
                        <a:rPr lang="en-US" dirty="0">
                          <a:solidFill>
                            <a:schemeClr val="bg1"/>
                          </a:solidFill>
                        </a:rPr>
                        <a:t>*</a:t>
                      </a:r>
                      <a:endParaRPr lang="en-US" dirty="0"/>
                    </a:p>
                  </a:txBody>
                  <a:tcPr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667850595"/>
                  </a:ext>
                </a:extLst>
              </a:tr>
              <a:tr h="370478">
                <a:tc>
                  <a:txBody>
                    <a:bodyPr/>
                    <a:lstStyle/>
                    <a:p>
                      <a:r>
                        <a:rPr lang="en-US" dirty="0"/>
                        <a:t>Race alone or in combination</a:t>
                      </a:r>
                    </a:p>
                  </a:txBody>
                  <a:tcPr marT="0" marB="0" anchor="ctr">
                    <a:lnR w="12700" cap="flat" cmpd="sng" algn="ctr">
                      <a:solidFill>
                        <a:schemeClr val="tx1"/>
                      </a:solidFill>
                      <a:prstDash val="solid"/>
                      <a:round/>
                      <a:headEnd type="none" w="med" len="med"/>
                      <a:tailEnd type="none" w="med" len="med"/>
                    </a:lnR>
                  </a:tcPr>
                </a:tc>
                <a:tc>
                  <a:txBody>
                    <a:bodyPr/>
                    <a:lstStyle/>
                    <a:p>
                      <a:pPr algn="ctr"/>
                      <a:endParaRPr lang="en-US" dirty="0"/>
                    </a:p>
                  </a:txBody>
                  <a:tcPr marT="0" marB="0" anchor="ctr">
                    <a:lnL w="12700" cap="flat" cmpd="sng" algn="ctr">
                      <a:solidFill>
                        <a:schemeClr val="tx1"/>
                      </a:solidFill>
                      <a:prstDash val="solid"/>
                      <a:round/>
                      <a:headEnd type="none" w="med" len="med"/>
                      <a:tailEnd type="none" w="med" len="med"/>
                    </a:lnL>
                  </a:tcPr>
                </a:tc>
                <a:tc>
                  <a:txBody>
                    <a:bodyPr/>
                    <a:lstStyle/>
                    <a:p>
                      <a:pPr algn="ctr"/>
                      <a:endParaRPr lang="en-US" dirty="0"/>
                    </a:p>
                  </a:txBody>
                  <a:tcPr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636027885"/>
                  </a:ext>
                </a:extLst>
              </a:tr>
              <a:tr h="370478">
                <a:tc>
                  <a:txBody>
                    <a:bodyPr/>
                    <a:lstStyle/>
                    <a:p>
                      <a:r>
                        <a:rPr lang="en-US" dirty="0"/>
                        <a:t>     White</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dirty="0">
                          <a:solidFill>
                            <a:schemeClr val="tx1">
                              <a:lumMod val="65000"/>
                              <a:lumOff val="35000"/>
                            </a:schemeClr>
                          </a:solidFill>
                        </a:rPr>
                        <a:t>0.54*</a:t>
                      </a:r>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dirty="0">
                          <a:solidFill>
                            <a:schemeClr val="accent1"/>
                          </a:solidFill>
                        </a:rPr>
                        <a:t>0.66*</a:t>
                      </a:r>
                    </a:p>
                  </a:txBody>
                  <a:tcPr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810864741"/>
                  </a:ext>
                </a:extLst>
              </a:tr>
              <a:tr h="370478">
                <a:tc>
                  <a:txBody>
                    <a:bodyPr/>
                    <a:lstStyle/>
                    <a:p>
                      <a:r>
                        <a:rPr lang="en-US" b="1" dirty="0">
                          <a:solidFill>
                            <a:srgbClr val="00B050"/>
                          </a:solidFill>
                        </a:rPr>
                        <a:t>               </a:t>
                      </a:r>
                      <a:r>
                        <a:rPr lang="en-US" b="0" dirty="0">
                          <a:solidFill>
                            <a:schemeClr val="tx1"/>
                          </a:solidFill>
                        </a:rPr>
                        <a:t>Non-Hispanic White alone</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b="0" dirty="0">
                          <a:solidFill>
                            <a:schemeClr val="tx1"/>
                          </a:solidFill>
                        </a:rPr>
                        <a:t>0.83*</a:t>
                      </a:r>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b="0" dirty="0">
                          <a:solidFill>
                            <a:schemeClr val="accent1"/>
                          </a:solidFill>
                        </a:rPr>
                        <a:t>1.64*</a:t>
                      </a:r>
                    </a:p>
                  </a:txBody>
                  <a:tcPr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16874561"/>
                  </a:ext>
                </a:extLst>
              </a:tr>
              <a:tr h="370478">
                <a:tc>
                  <a:txBody>
                    <a:bodyPr/>
                    <a:lstStyle/>
                    <a:p>
                      <a:r>
                        <a:rPr lang="en-US" dirty="0"/>
                        <a:t>    Black or African American</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dirty="0">
                          <a:solidFill>
                            <a:schemeClr val="tx1">
                              <a:lumMod val="65000"/>
                              <a:lumOff val="35000"/>
                            </a:schemeClr>
                          </a:solidFill>
                        </a:rPr>
                        <a:t>-2.06*</a:t>
                      </a:r>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b="0" dirty="0">
                          <a:solidFill>
                            <a:srgbClr val="C00000"/>
                          </a:solidFill>
                        </a:rPr>
                        <a:t>-3.30*</a:t>
                      </a:r>
                    </a:p>
                  </a:txBody>
                  <a:tcPr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25495119"/>
                  </a:ext>
                </a:extLst>
              </a:tr>
              <a:tr h="370478">
                <a:tc>
                  <a:txBody>
                    <a:bodyPr/>
                    <a:lstStyle/>
                    <a:p>
                      <a:r>
                        <a:rPr lang="en-US" b="0" dirty="0">
                          <a:solidFill>
                            <a:schemeClr val="tx1"/>
                          </a:solidFill>
                        </a:rPr>
                        <a:t>    Asian</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b="0" dirty="0">
                          <a:solidFill>
                            <a:schemeClr val="tx1"/>
                          </a:solidFill>
                        </a:rPr>
                        <a:t>0.00</a:t>
                      </a:r>
                      <a:r>
                        <a:rPr lang="en-US" b="1" dirty="0">
                          <a:solidFill>
                            <a:schemeClr val="bg1"/>
                          </a:solidFill>
                        </a:rPr>
                        <a:t>*</a:t>
                      </a:r>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b="0" dirty="0">
                          <a:solidFill>
                            <a:schemeClr val="accent1"/>
                          </a:solidFill>
                        </a:rPr>
                        <a:t>2.62*</a:t>
                      </a:r>
                    </a:p>
                  </a:txBody>
                  <a:tcPr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796775556"/>
                  </a:ext>
                </a:extLst>
              </a:tr>
              <a:tr h="370478">
                <a:tc>
                  <a:txBody>
                    <a:bodyPr/>
                    <a:lstStyle/>
                    <a:p>
                      <a:r>
                        <a:rPr lang="en-US" b="0" dirty="0">
                          <a:solidFill>
                            <a:schemeClr val="tx1"/>
                          </a:solidFill>
                        </a:rPr>
                        <a:t>    American Indian or Alaska Native</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dirty="0">
                          <a:solidFill>
                            <a:schemeClr val="tx1">
                              <a:lumMod val="65000"/>
                              <a:lumOff val="35000"/>
                            </a:schemeClr>
                          </a:solidFill>
                        </a:rPr>
                        <a:t>-0.15</a:t>
                      </a:r>
                      <a:r>
                        <a:rPr lang="en-US" dirty="0">
                          <a:solidFill>
                            <a:schemeClr val="bg1"/>
                          </a:solidFill>
                        </a:rPr>
                        <a:t>*</a:t>
                      </a:r>
                      <a:endParaRPr lang="en-US" dirty="0"/>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dirty="0">
                          <a:solidFill>
                            <a:srgbClr val="C00000"/>
                          </a:solidFill>
                        </a:rPr>
                        <a:t>-0.91*</a:t>
                      </a:r>
                    </a:p>
                  </a:txBody>
                  <a:tcPr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61294610"/>
                  </a:ext>
                </a:extLst>
              </a:tr>
              <a:tr h="370478">
                <a:tc>
                  <a:txBody>
                    <a:bodyPr/>
                    <a:lstStyle/>
                    <a:p>
                      <a:r>
                        <a:rPr lang="en-US" b="0" dirty="0">
                          <a:solidFill>
                            <a:schemeClr val="tx1"/>
                          </a:solidFill>
                        </a:rPr>
                        <a:t>              On Reservation</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dirty="0">
                          <a:solidFill>
                            <a:schemeClr val="tx1">
                              <a:lumMod val="65000"/>
                              <a:lumOff val="35000"/>
                            </a:schemeClr>
                          </a:solidFill>
                        </a:rPr>
                        <a:t>-4.88*</a:t>
                      </a:r>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dirty="0">
                          <a:solidFill>
                            <a:srgbClr val="C00000"/>
                          </a:solidFill>
                        </a:rPr>
                        <a:t>-5.64*</a:t>
                      </a:r>
                    </a:p>
                  </a:txBody>
                  <a:tcPr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54579679"/>
                  </a:ext>
                </a:extLst>
              </a:tr>
              <a:tr h="370478">
                <a:tc>
                  <a:txBody>
                    <a:bodyPr/>
                    <a:lstStyle/>
                    <a:p>
                      <a:r>
                        <a:rPr lang="en-US" b="0" dirty="0">
                          <a:solidFill>
                            <a:schemeClr val="tx1"/>
                          </a:solidFill>
                        </a:rPr>
                        <a:t>    Native Hawaiian or Other Pacific Islander</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dirty="0">
                          <a:solidFill>
                            <a:schemeClr val="tx1">
                              <a:lumMod val="65000"/>
                              <a:lumOff val="35000"/>
                            </a:schemeClr>
                          </a:solidFill>
                        </a:rPr>
                        <a:t>-1.02</a:t>
                      </a:r>
                      <a:r>
                        <a:rPr lang="en-US" dirty="0">
                          <a:solidFill>
                            <a:schemeClr val="bg1"/>
                          </a:solidFill>
                        </a:rPr>
                        <a:t>*</a:t>
                      </a:r>
                      <a:endParaRPr lang="en-US" dirty="0"/>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dirty="0"/>
                        <a:t>1.28</a:t>
                      </a:r>
                      <a:r>
                        <a:rPr lang="en-US" dirty="0">
                          <a:solidFill>
                            <a:schemeClr val="bg1"/>
                          </a:solidFill>
                        </a:rPr>
                        <a:t>*</a:t>
                      </a:r>
                      <a:endParaRPr lang="en-US" dirty="0"/>
                    </a:p>
                  </a:txBody>
                  <a:tcPr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460169528"/>
                  </a:ext>
                </a:extLst>
              </a:tr>
              <a:tr h="370478">
                <a:tc>
                  <a:txBody>
                    <a:bodyPr/>
                    <a:lstStyle/>
                    <a:p>
                      <a:r>
                        <a:rPr lang="en-US" b="0" dirty="0">
                          <a:solidFill>
                            <a:schemeClr val="tx1"/>
                          </a:solidFill>
                        </a:rPr>
                        <a:t>    Some Other Race</a:t>
                      </a:r>
                    </a:p>
                  </a:txBody>
                  <a:tcPr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b="0" dirty="0">
                          <a:solidFill>
                            <a:schemeClr val="tx1"/>
                          </a:solidFill>
                        </a:rPr>
                        <a:t>-1.63*</a:t>
                      </a:r>
                    </a:p>
                  </a:txBody>
                  <a:tcPr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b="0" dirty="0">
                          <a:solidFill>
                            <a:srgbClr val="C00000"/>
                          </a:solidFill>
                        </a:rPr>
                        <a:t>-4.34*</a:t>
                      </a:r>
                    </a:p>
                  </a:txBody>
                  <a:tcPr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7414549"/>
                  </a:ext>
                </a:extLst>
              </a:tr>
              <a:tr h="370478">
                <a:tc>
                  <a:txBody>
                    <a:bodyPr/>
                    <a:lstStyle/>
                    <a:p>
                      <a:r>
                        <a:rPr lang="en-US" b="0" dirty="0">
                          <a:solidFill>
                            <a:schemeClr val="tx1"/>
                          </a:solidFill>
                        </a:rPr>
                        <a:t>Hispanic or Latino</a:t>
                      </a:r>
                    </a:p>
                  </a:txBody>
                  <a:tcPr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a:solidFill>
                            <a:schemeClr val="tx1"/>
                          </a:solidFill>
                        </a:rPr>
                        <a:t>-1.54*</a:t>
                      </a:r>
                    </a:p>
                  </a:txBody>
                  <a:tcPr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a:solidFill>
                            <a:srgbClr val="C00000"/>
                          </a:solidFill>
                        </a:rPr>
                        <a:t>-4.99*</a:t>
                      </a:r>
                    </a:p>
                  </a:txBody>
                  <a:tcPr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04622010"/>
                  </a:ext>
                </a:extLst>
              </a:tr>
            </a:tbl>
          </a:graphicData>
        </a:graphic>
      </p:graphicFrame>
      <p:sp>
        <p:nvSpPr>
          <p:cNvPr id="5" name="Rounded Rectangle 2">
            <a:extLst>
              <a:ext uri="{FF2B5EF4-FFF2-40B4-BE49-F238E27FC236}">
                <a16:creationId xmlns:a16="http://schemas.microsoft.com/office/drawing/2014/main" id="{D6C191F8-D7D2-422C-8718-738523A9C6B0}"/>
              </a:ext>
            </a:extLst>
          </p:cNvPr>
          <p:cNvSpPr/>
          <p:nvPr/>
        </p:nvSpPr>
        <p:spPr>
          <a:xfrm>
            <a:off x="284480" y="5588000"/>
            <a:ext cx="7731760" cy="425607"/>
          </a:xfrm>
          <a:prstGeom prst="roundRect">
            <a:avLst>
              <a:gd name="adj" fmla="val 15105"/>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ounded Rectangle 2">
            <a:extLst>
              <a:ext uri="{FF2B5EF4-FFF2-40B4-BE49-F238E27FC236}">
                <a16:creationId xmlns:a16="http://schemas.microsoft.com/office/drawing/2014/main" id="{BD88032E-9BE9-4FB1-A923-3F83622BC0B6}"/>
              </a:ext>
            </a:extLst>
          </p:cNvPr>
          <p:cNvSpPr/>
          <p:nvPr/>
        </p:nvSpPr>
        <p:spPr>
          <a:xfrm>
            <a:off x="284480" y="3373121"/>
            <a:ext cx="7731760" cy="416560"/>
          </a:xfrm>
          <a:prstGeom prst="roundRect">
            <a:avLst>
              <a:gd name="adj" fmla="val 15105"/>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265B2518-A9F4-A4DD-E54A-A2F3D6DA434E}"/>
              </a:ext>
            </a:extLst>
          </p:cNvPr>
          <p:cNvSpPr/>
          <p:nvPr/>
        </p:nvSpPr>
        <p:spPr>
          <a:xfrm>
            <a:off x="8442960" y="1372713"/>
            <a:ext cx="3251200" cy="4408327"/>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If there is a </a:t>
            </a:r>
            <a:r>
              <a:rPr lang="en-US" sz="2400" u="sng" dirty="0">
                <a:solidFill>
                  <a:schemeClr val="tx1"/>
                </a:solidFill>
              </a:rPr>
              <a:t>true</a:t>
            </a:r>
            <a:r>
              <a:rPr lang="en-US" sz="2400" dirty="0">
                <a:solidFill>
                  <a:schemeClr val="tx1"/>
                </a:solidFill>
              </a:rPr>
              <a:t> census undercount, the estimated epidemiology rate may be erroneously high; and vice versa.</a:t>
            </a:r>
          </a:p>
          <a:p>
            <a:pPr algn="ctr"/>
            <a:endParaRPr lang="en-US" sz="2400" dirty="0">
              <a:solidFill>
                <a:schemeClr val="tx1"/>
              </a:solidFill>
            </a:endParaRPr>
          </a:p>
          <a:p>
            <a:pPr algn="ctr"/>
            <a:r>
              <a:rPr lang="en-US" sz="2400" dirty="0">
                <a:solidFill>
                  <a:schemeClr val="tx1"/>
                </a:solidFill>
              </a:rPr>
              <a:t>Question: Is this level of net census error acceptable for your use?  The user must decide.</a:t>
            </a:r>
          </a:p>
        </p:txBody>
      </p:sp>
      <p:sp>
        <p:nvSpPr>
          <p:cNvPr id="10" name="TextBox 9">
            <a:extLst>
              <a:ext uri="{FF2B5EF4-FFF2-40B4-BE49-F238E27FC236}">
                <a16:creationId xmlns:a16="http://schemas.microsoft.com/office/drawing/2014/main" id="{A77CB6EE-8DEC-025F-6A49-A0EC15EB7FD7}"/>
              </a:ext>
            </a:extLst>
          </p:cNvPr>
          <p:cNvSpPr txBox="1"/>
          <p:nvPr/>
        </p:nvSpPr>
        <p:spPr>
          <a:xfrm>
            <a:off x="1981200" y="6156960"/>
            <a:ext cx="8321040" cy="369332"/>
          </a:xfrm>
          <a:prstGeom prst="rect">
            <a:avLst/>
          </a:prstGeom>
          <a:noFill/>
        </p:spPr>
        <p:txBody>
          <a:bodyPr wrap="square">
            <a:spAutoFit/>
          </a:bodyPr>
          <a:lstStyle/>
          <a:p>
            <a:r>
              <a:rPr lang="en-US" dirty="0">
                <a:solidFill>
                  <a:srgbClr val="C00000"/>
                </a:solidFill>
              </a:rPr>
              <a:t>   *For 2020, statistically significant </a:t>
            </a:r>
            <a:r>
              <a:rPr lang="en-US" u="sng" dirty="0">
                <a:solidFill>
                  <a:srgbClr val="C00000"/>
                </a:solidFill>
              </a:rPr>
              <a:t>under</a:t>
            </a:r>
            <a:r>
              <a:rPr lang="en-US" dirty="0">
                <a:solidFill>
                  <a:srgbClr val="C00000"/>
                </a:solidFill>
              </a:rPr>
              <a:t>counts in red;  </a:t>
            </a:r>
            <a:r>
              <a:rPr lang="en-US" dirty="0">
                <a:solidFill>
                  <a:schemeClr val="accent1"/>
                </a:solidFill>
              </a:rPr>
              <a:t>*significant </a:t>
            </a:r>
            <a:r>
              <a:rPr lang="en-US" u="sng" dirty="0">
                <a:solidFill>
                  <a:schemeClr val="accent1"/>
                </a:solidFill>
              </a:rPr>
              <a:t>over</a:t>
            </a:r>
            <a:r>
              <a:rPr lang="en-US" dirty="0">
                <a:solidFill>
                  <a:schemeClr val="accent1"/>
                </a:solidFill>
              </a:rPr>
              <a:t>counts in blue.</a:t>
            </a:r>
            <a:endParaRPr lang="en-US" sz="1800" dirty="0">
              <a:solidFill>
                <a:schemeClr val="accent1"/>
              </a:solidFill>
              <a:latin typeface="+mn-lt"/>
            </a:endParaRPr>
          </a:p>
        </p:txBody>
      </p:sp>
      <p:sp>
        <p:nvSpPr>
          <p:cNvPr id="4" name="Slide Number Placeholder 3">
            <a:extLst>
              <a:ext uri="{FF2B5EF4-FFF2-40B4-BE49-F238E27FC236}">
                <a16:creationId xmlns:a16="http://schemas.microsoft.com/office/drawing/2014/main" id="{E900E122-BD87-3C20-2B8B-AD3DDDEFCC14}"/>
              </a:ext>
            </a:extLst>
          </p:cNvPr>
          <p:cNvSpPr>
            <a:spLocks noGrp="1"/>
          </p:cNvSpPr>
          <p:nvPr>
            <p:ph type="sldNum" sz="quarter" idx="12"/>
          </p:nvPr>
        </p:nvSpPr>
        <p:spPr/>
        <p:txBody>
          <a:bodyPr/>
          <a:lstStyle/>
          <a:p>
            <a:fld id="{FC63ECC8-719A-498E-B101-491B6A35558E}" type="slidenum">
              <a:rPr lang="en-US" smtClean="0"/>
              <a:t>16</a:t>
            </a:fld>
            <a:endParaRPr lang="en-US"/>
          </a:p>
        </p:txBody>
      </p:sp>
    </p:spTree>
    <p:extLst>
      <p:ext uri="{BB962C8B-B14F-4D97-AF65-F5344CB8AC3E}">
        <p14:creationId xmlns:p14="http://schemas.microsoft.com/office/powerpoint/2010/main" val="3333342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4B01C12-2C98-44F2-BF98-4318DC0B9C8A}"/>
              </a:ext>
            </a:extLst>
          </p:cNvPr>
          <p:cNvSpPr txBox="1">
            <a:spLocks/>
          </p:cNvSpPr>
          <p:nvPr/>
        </p:nvSpPr>
        <p:spPr>
          <a:xfrm>
            <a:off x="863896" y="796494"/>
            <a:ext cx="10596584" cy="76491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400" b="1" dirty="0">
                <a:solidFill>
                  <a:schemeClr val="accent1"/>
                </a:solidFill>
                <a:cs typeface="Arial"/>
              </a:rPr>
              <a:t>Percent net coverage error by age for children: 1990 to 2020</a:t>
            </a:r>
          </a:p>
          <a:p>
            <a:endParaRPr lang="en-US" sz="2400" dirty="0">
              <a:solidFill>
                <a:srgbClr val="215493"/>
              </a:solidFill>
              <a:cs typeface="Arial"/>
            </a:endParaRPr>
          </a:p>
        </p:txBody>
      </p:sp>
      <p:sp>
        <p:nvSpPr>
          <p:cNvPr id="15" name="TextBox 14">
            <a:extLst>
              <a:ext uri="{FF2B5EF4-FFF2-40B4-BE49-F238E27FC236}">
                <a16:creationId xmlns:a16="http://schemas.microsoft.com/office/drawing/2014/main" id="{2C0C5968-BE19-4735-B5A8-9DE9FBF9A6C6}"/>
              </a:ext>
            </a:extLst>
          </p:cNvPr>
          <p:cNvSpPr txBox="1"/>
          <p:nvPr/>
        </p:nvSpPr>
        <p:spPr>
          <a:xfrm>
            <a:off x="3223492" y="6135602"/>
            <a:ext cx="6956828" cy="221599"/>
          </a:xfrm>
          <a:prstGeom prst="rect">
            <a:avLst/>
          </a:prstGeom>
          <a:noFill/>
        </p:spPr>
        <p:txBody>
          <a:bodyPr wrap="square" lIns="0" tIns="0" rIns="0" bIns="0" rtlCol="0">
            <a:spAutoFit/>
          </a:bodyPr>
          <a:lstStyle/>
          <a:p>
            <a:pPr>
              <a:lnSpc>
                <a:spcPts val="1600"/>
              </a:lnSpc>
              <a:spcBef>
                <a:spcPts val="600"/>
              </a:spcBef>
            </a:pPr>
            <a:r>
              <a:rPr lang="en-US" sz="2000" dirty="0">
                <a:solidFill>
                  <a:srgbClr val="C00000"/>
                </a:solidFill>
                <a:latin typeface="Calibri" panose="020F0502020204030204" pitchFamily="34" charset="0"/>
                <a:cs typeface="Calibri" panose="020F0502020204030204" pitchFamily="34" charset="0"/>
              </a:rPr>
              <a:t>*Net coverage error is statistically significantly different from 0.</a:t>
            </a:r>
          </a:p>
        </p:txBody>
      </p:sp>
      <p:graphicFrame>
        <p:nvGraphicFramePr>
          <p:cNvPr id="3" name="Table 3">
            <a:extLst>
              <a:ext uri="{FF2B5EF4-FFF2-40B4-BE49-F238E27FC236}">
                <a16:creationId xmlns:a16="http://schemas.microsoft.com/office/drawing/2014/main" id="{8F90BD56-936C-499D-8623-1CFF401F5043}"/>
              </a:ext>
            </a:extLst>
          </p:cNvPr>
          <p:cNvGraphicFramePr>
            <a:graphicFrameLocks noGrp="1"/>
          </p:cNvGraphicFramePr>
          <p:nvPr>
            <p:extLst>
              <p:ext uri="{D42A27DB-BD31-4B8C-83A1-F6EECF244321}">
                <p14:modId xmlns:p14="http://schemas.microsoft.com/office/powerpoint/2010/main" val="3724263492"/>
              </p:ext>
            </p:extLst>
          </p:nvPr>
        </p:nvGraphicFramePr>
        <p:xfrm>
          <a:off x="1503680" y="1727200"/>
          <a:ext cx="8676640" cy="4003040"/>
        </p:xfrm>
        <a:graphic>
          <a:graphicData uri="http://schemas.openxmlformats.org/drawingml/2006/table">
            <a:tbl>
              <a:tblPr firstRow="1" bandRow="1">
                <a:tableStyleId>{5C22544A-7EE6-4342-B048-85BDC9FD1C3A}</a:tableStyleId>
              </a:tblPr>
              <a:tblGrid>
                <a:gridCol w="1735328">
                  <a:extLst>
                    <a:ext uri="{9D8B030D-6E8A-4147-A177-3AD203B41FA5}">
                      <a16:colId xmlns:a16="http://schemas.microsoft.com/office/drawing/2014/main" val="4063413833"/>
                    </a:ext>
                  </a:extLst>
                </a:gridCol>
                <a:gridCol w="1735328">
                  <a:extLst>
                    <a:ext uri="{9D8B030D-6E8A-4147-A177-3AD203B41FA5}">
                      <a16:colId xmlns:a16="http://schemas.microsoft.com/office/drawing/2014/main" val="3432589226"/>
                    </a:ext>
                  </a:extLst>
                </a:gridCol>
                <a:gridCol w="1735328">
                  <a:extLst>
                    <a:ext uri="{9D8B030D-6E8A-4147-A177-3AD203B41FA5}">
                      <a16:colId xmlns:a16="http://schemas.microsoft.com/office/drawing/2014/main" val="1678490122"/>
                    </a:ext>
                  </a:extLst>
                </a:gridCol>
                <a:gridCol w="1735328">
                  <a:extLst>
                    <a:ext uri="{9D8B030D-6E8A-4147-A177-3AD203B41FA5}">
                      <a16:colId xmlns:a16="http://schemas.microsoft.com/office/drawing/2014/main" val="1084777289"/>
                    </a:ext>
                  </a:extLst>
                </a:gridCol>
                <a:gridCol w="1735328">
                  <a:extLst>
                    <a:ext uri="{9D8B030D-6E8A-4147-A177-3AD203B41FA5}">
                      <a16:colId xmlns:a16="http://schemas.microsoft.com/office/drawing/2014/main" val="2791083585"/>
                    </a:ext>
                  </a:extLst>
                </a:gridCol>
              </a:tblGrid>
              <a:tr h="1000760">
                <a:tc>
                  <a:txBody>
                    <a:bodyPr/>
                    <a:lstStyle/>
                    <a:p>
                      <a:pPr algn="ctr"/>
                      <a:r>
                        <a:rPr lang="en-US" sz="2800" b="0" dirty="0">
                          <a:solidFill>
                            <a:schemeClr val="tx1"/>
                          </a:solidFill>
                          <a:latin typeface="Calibri" panose="020F0502020204030204" pitchFamily="34" charset="0"/>
                          <a:cs typeface="Calibri" panose="020F0502020204030204" pitchFamily="34" charset="0"/>
                        </a:rPr>
                        <a:t>Age</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2800" b="0" dirty="0">
                          <a:solidFill>
                            <a:schemeClr val="tx1"/>
                          </a:solidFill>
                          <a:latin typeface="Calibri" panose="020F0502020204030204" pitchFamily="34" charset="0"/>
                          <a:cs typeface="Calibri" panose="020F0502020204030204" pitchFamily="34" charset="0"/>
                        </a:rPr>
                        <a:t>1990</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2800" b="0" dirty="0">
                          <a:solidFill>
                            <a:schemeClr val="tx1"/>
                          </a:solidFill>
                          <a:latin typeface="Calibri" panose="020F0502020204030204" pitchFamily="34" charset="0"/>
                          <a:cs typeface="Calibri" panose="020F0502020204030204" pitchFamily="34" charset="0"/>
                        </a:rPr>
                        <a:t>2000</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2800" b="0" dirty="0">
                          <a:solidFill>
                            <a:schemeClr val="tx1"/>
                          </a:solidFill>
                          <a:latin typeface="Calibri" panose="020F0502020204030204" pitchFamily="34" charset="0"/>
                          <a:cs typeface="Calibri" panose="020F0502020204030204" pitchFamily="34" charset="0"/>
                        </a:rPr>
                        <a:t>2010</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2800" b="0" dirty="0">
                          <a:solidFill>
                            <a:schemeClr val="tx1"/>
                          </a:solidFill>
                          <a:latin typeface="Calibri" panose="020F0502020204030204" pitchFamily="34" charset="0"/>
                          <a:cs typeface="Calibri" panose="020F0502020204030204" pitchFamily="34" charset="0"/>
                        </a:rPr>
                        <a:t>2020</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657293488"/>
                  </a:ext>
                </a:extLst>
              </a:tr>
              <a:tr h="1000760">
                <a:tc>
                  <a:txBody>
                    <a:bodyPr/>
                    <a:lstStyle/>
                    <a:p>
                      <a:pPr algn="ctr"/>
                      <a:r>
                        <a:rPr lang="en-US" sz="2800" dirty="0">
                          <a:latin typeface="Calibri" panose="020F0502020204030204" pitchFamily="34" charset="0"/>
                          <a:cs typeface="Calibri" panose="020F0502020204030204" pitchFamily="34" charset="0"/>
                        </a:rPr>
                        <a:t>0 – 4</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ctr"/>
                      <a:r>
                        <a:rPr lang="en-US" sz="2800" dirty="0">
                          <a:solidFill>
                            <a:schemeClr val="bg1">
                              <a:lumMod val="50000"/>
                            </a:schemeClr>
                          </a:solidFill>
                          <a:latin typeface="Calibri" panose="020F0502020204030204" pitchFamily="34" charset="0"/>
                          <a:cs typeface="Calibri" panose="020F0502020204030204" pitchFamily="34" charset="0"/>
                        </a:rPr>
                        <a:t>-3.18*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lang="en-US" sz="2800" dirty="0">
                          <a:solidFill>
                            <a:schemeClr val="bg1">
                              <a:lumMod val="50000"/>
                            </a:schemeClr>
                          </a:solidFill>
                          <a:latin typeface="Calibri" panose="020F0502020204030204" pitchFamily="34" charset="0"/>
                          <a:cs typeface="Calibri" panose="020F0502020204030204" pitchFamily="34" charset="0"/>
                        </a:rPr>
                        <a:t>0.46</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dirty="0">
                          <a:solidFill>
                            <a:schemeClr val="bg1">
                              <a:lumMod val="50000"/>
                            </a:schemeClr>
                          </a:solidFill>
                          <a:latin typeface="Calibri" panose="020F0502020204030204" pitchFamily="34" charset="0"/>
                          <a:cs typeface="Calibri" panose="020F0502020204030204" pitchFamily="34" charset="0"/>
                        </a:rPr>
                        <a:t>-0.72*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dirty="0">
                          <a:latin typeface="Calibri"/>
                          <a:cs typeface="Calibri"/>
                        </a:rPr>
                        <a:t>-2.79*</a:t>
                      </a:r>
                      <a:endParaRPr lang="en-US" sz="2800" dirty="0">
                        <a:latin typeface="Calibri" panose="020F0502020204030204" pitchFamily="34" charset="0"/>
                        <a:cs typeface="Calibri" panose="020F05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488757"/>
                  </a:ext>
                </a:extLst>
              </a:tr>
              <a:tr h="1000760">
                <a:tc>
                  <a:txBody>
                    <a:bodyPr/>
                    <a:lstStyle/>
                    <a:p>
                      <a:pPr algn="ctr"/>
                      <a:r>
                        <a:rPr lang="en-US" sz="2800" dirty="0">
                          <a:latin typeface="Calibri"/>
                          <a:cs typeface="Calibri"/>
                        </a:rPr>
                        <a:t>5 – 9</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a:tc>
                <a:tc vMerge="1">
                  <a:txBody>
                    <a:bodyPr/>
                    <a:lstStyle/>
                    <a:p>
                      <a:endParaRPr lang="en-US"/>
                    </a:p>
                  </a:txBody>
                  <a:tcPr/>
                </a:tc>
                <a:tc>
                  <a:txBody>
                    <a:bodyPr/>
                    <a:lstStyle/>
                    <a:p>
                      <a:pPr algn="ctr"/>
                      <a:r>
                        <a:rPr lang="en-US" sz="2800" dirty="0">
                          <a:solidFill>
                            <a:schemeClr val="bg1">
                              <a:lumMod val="50000"/>
                            </a:schemeClr>
                          </a:solidFill>
                          <a:latin typeface="Calibri" panose="020F0502020204030204" pitchFamily="34" charset="0"/>
                          <a:cs typeface="Calibri" panose="020F0502020204030204" pitchFamily="34" charset="0"/>
                        </a:rPr>
                        <a:t>0.33</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dirty="0">
                          <a:latin typeface="Calibri" panose="020F0502020204030204" pitchFamily="34" charset="0"/>
                          <a:cs typeface="Calibri" panose="020F0502020204030204" pitchFamily="34" charset="0"/>
                        </a:rPr>
                        <a:t>-0.10</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0543982"/>
                  </a:ext>
                </a:extLst>
              </a:tr>
              <a:tr h="1000760">
                <a:tc>
                  <a:txBody>
                    <a:bodyPr/>
                    <a:lstStyle/>
                    <a:p>
                      <a:pPr algn="ctr"/>
                      <a:r>
                        <a:rPr lang="en-US" sz="2800" dirty="0">
                          <a:latin typeface="Calibri" panose="020F0502020204030204" pitchFamily="34" charset="0"/>
                          <a:cs typeface="Calibri" panose="020F0502020204030204" pitchFamily="34" charset="0"/>
                        </a:rPr>
                        <a:t>10 – 17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a:tc>
                <a:tc>
                  <a:txBody>
                    <a:bodyPr/>
                    <a:lstStyle/>
                    <a:p>
                      <a:pPr algn="ctr"/>
                      <a:r>
                        <a:rPr lang="en-US" sz="2800" dirty="0">
                          <a:solidFill>
                            <a:schemeClr val="bg1">
                              <a:lumMod val="50000"/>
                            </a:schemeClr>
                          </a:solidFill>
                          <a:latin typeface="Calibri" panose="020F0502020204030204" pitchFamily="34" charset="0"/>
                          <a:cs typeface="Calibri" panose="020F0502020204030204" pitchFamily="34" charset="0"/>
                        </a:rPr>
                        <a:t>  1.32*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dirty="0">
                          <a:solidFill>
                            <a:schemeClr val="bg1">
                              <a:lumMod val="50000"/>
                            </a:schemeClr>
                          </a:solidFill>
                          <a:latin typeface="Calibri" panose="020F0502020204030204" pitchFamily="34" charset="0"/>
                          <a:cs typeface="Calibri" panose="020F0502020204030204" pitchFamily="34" charset="0"/>
                        </a:rPr>
                        <a:t>  0.97*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dirty="0">
                          <a:latin typeface="Calibri" panose="020F0502020204030204" pitchFamily="34" charset="0"/>
                          <a:cs typeface="Calibri" panose="020F0502020204030204" pitchFamily="34" charset="0"/>
                        </a:rPr>
                        <a:t>-0.21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0783265"/>
                  </a:ext>
                </a:extLst>
              </a:tr>
            </a:tbl>
          </a:graphicData>
        </a:graphic>
      </p:graphicFrame>
      <p:sp>
        <p:nvSpPr>
          <p:cNvPr id="2" name="Slide Number Placeholder 1">
            <a:extLst>
              <a:ext uri="{FF2B5EF4-FFF2-40B4-BE49-F238E27FC236}">
                <a16:creationId xmlns:a16="http://schemas.microsoft.com/office/drawing/2014/main" id="{36C7C498-2AF8-D31D-BCB7-910F33DE9F9E}"/>
              </a:ext>
            </a:extLst>
          </p:cNvPr>
          <p:cNvSpPr>
            <a:spLocks noGrp="1"/>
          </p:cNvSpPr>
          <p:nvPr>
            <p:ph type="sldNum" sz="quarter" idx="12"/>
          </p:nvPr>
        </p:nvSpPr>
        <p:spPr/>
        <p:txBody>
          <a:bodyPr/>
          <a:lstStyle/>
          <a:p>
            <a:fld id="{FC63ECC8-719A-498E-B101-491B6A35558E}" type="slidenum">
              <a:rPr lang="en-US" smtClean="0"/>
              <a:t>17</a:t>
            </a:fld>
            <a:endParaRPr lang="en-US"/>
          </a:p>
        </p:txBody>
      </p:sp>
    </p:spTree>
    <p:extLst>
      <p:ext uri="{BB962C8B-B14F-4D97-AF65-F5344CB8AC3E}">
        <p14:creationId xmlns:p14="http://schemas.microsoft.com/office/powerpoint/2010/main" val="400886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4B01C12-2C98-44F2-BF98-4318DC0B9C8A}"/>
              </a:ext>
            </a:extLst>
          </p:cNvPr>
          <p:cNvSpPr txBox="1">
            <a:spLocks/>
          </p:cNvSpPr>
          <p:nvPr/>
        </p:nvSpPr>
        <p:spPr>
          <a:xfrm>
            <a:off x="863896" y="796494"/>
            <a:ext cx="10596584" cy="76491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400" b="1" dirty="0">
                <a:solidFill>
                  <a:schemeClr val="accent1"/>
                </a:solidFill>
                <a:cs typeface="Arial"/>
              </a:rPr>
              <a:t>Percent net coverage error by age for children: 1990 to 2020</a:t>
            </a:r>
          </a:p>
          <a:p>
            <a:endParaRPr lang="en-US" sz="2400" dirty="0">
              <a:solidFill>
                <a:srgbClr val="215493"/>
              </a:solidFill>
              <a:cs typeface="Arial"/>
            </a:endParaRPr>
          </a:p>
        </p:txBody>
      </p:sp>
      <p:sp>
        <p:nvSpPr>
          <p:cNvPr id="15" name="TextBox 14">
            <a:extLst>
              <a:ext uri="{FF2B5EF4-FFF2-40B4-BE49-F238E27FC236}">
                <a16:creationId xmlns:a16="http://schemas.microsoft.com/office/drawing/2014/main" id="{2C0C5968-BE19-4735-B5A8-9DE9FBF9A6C6}"/>
              </a:ext>
            </a:extLst>
          </p:cNvPr>
          <p:cNvSpPr txBox="1"/>
          <p:nvPr/>
        </p:nvSpPr>
        <p:spPr>
          <a:xfrm>
            <a:off x="3223492" y="6135602"/>
            <a:ext cx="6956828" cy="221599"/>
          </a:xfrm>
          <a:prstGeom prst="rect">
            <a:avLst/>
          </a:prstGeom>
          <a:noFill/>
        </p:spPr>
        <p:txBody>
          <a:bodyPr wrap="square" lIns="0" tIns="0" rIns="0" bIns="0" rtlCol="0">
            <a:spAutoFit/>
          </a:bodyPr>
          <a:lstStyle/>
          <a:p>
            <a:pPr>
              <a:lnSpc>
                <a:spcPts val="1600"/>
              </a:lnSpc>
              <a:spcBef>
                <a:spcPts val="600"/>
              </a:spcBef>
            </a:pPr>
            <a:r>
              <a:rPr lang="en-US" sz="2000" dirty="0">
                <a:solidFill>
                  <a:srgbClr val="C00000"/>
                </a:solidFill>
                <a:latin typeface="Calibri" panose="020F0502020204030204" pitchFamily="34" charset="0"/>
                <a:cs typeface="Calibri" panose="020F0502020204030204" pitchFamily="34" charset="0"/>
              </a:rPr>
              <a:t>*Net coverage error is statistically significantly different from 0.</a:t>
            </a:r>
          </a:p>
        </p:txBody>
      </p:sp>
      <p:graphicFrame>
        <p:nvGraphicFramePr>
          <p:cNvPr id="3" name="Table 3">
            <a:extLst>
              <a:ext uri="{FF2B5EF4-FFF2-40B4-BE49-F238E27FC236}">
                <a16:creationId xmlns:a16="http://schemas.microsoft.com/office/drawing/2014/main" id="{8F90BD56-936C-499D-8623-1CFF401F5043}"/>
              </a:ext>
            </a:extLst>
          </p:cNvPr>
          <p:cNvGraphicFramePr>
            <a:graphicFrameLocks noGrp="1"/>
          </p:cNvGraphicFramePr>
          <p:nvPr/>
        </p:nvGraphicFramePr>
        <p:xfrm>
          <a:off x="1503680" y="1727200"/>
          <a:ext cx="8676640" cy="4003040"/>
        </p:xfrm>
        <a:graphic>
          <a:graphicData uri="http://schemas.openxmlformats.org/drawingml/2006/table">
            <a:tbl>
              <a:tblPr firstRow="1" bandRow="1">
                <a:tableStyleId>{5C22544A-7EE6-4342-B048-85BDC9FD1C3A}</a:tableStyleId>
              </a:tblPr>
              <a:tblGrid>
                <a:gridCol w="1735328">
                  <a:extLst>
                    <a:ext uri="{9D8B030D-6E8A-4147-A177-3AD203B41FA5}">
                      <a16:colId xmlns:a16="http://schemas.microsoft.com/office/drawing/2014/main" val="4063413833"/>
                    </a:ext>
                  </a:extLst>
                </a:gridCol>
                <a:gridCol w="1735328">
                  <a:extLst>
                    <a:ext uri="{9D8B030D-6E8A-4147-A177-3AD203B41FA5}">
                      <a16:colId xmlns:a16="http://schemas.microsoft.com/office/drawing/2014/main" val="3432589226"/>
                    </a:ext>
                  </a:extLst>
                </a:gridCol>
                <a:gridCol w="1735328">
                  <a:extLst>
                    <a:ext uri="{9D8B030D-6E8A-4147-A177-3AD203B41FA5}">
                      <a16:colId xmlns:a16="http://schemas.microsoft.com/office/drawing/2014/main" val="1678490122"/>
                    </a:ext>
                  </a:extLst>
                </a:gridCol>
                <a:gridCol w="1735328">
                  <a:extLst>
                    <a:ext uri="{9D8B030D-6E8A-4147-A177-3AD203B41FA5}">
                      <a16:colId xmlns:a16="http://schemas.microsoft.com/office/drawing/2014/main" val="1084777289"/>
                    </a:ext>
                  </a:extLst>
                </a:gridCol>
                <a:gridCol w="1735328">
                  <a:extLst>
                    <a:ext uri="{9D8B030D-6E8A-4147-A177-3AD203B41FA5}">
                      <a16:colId xmlns:a16="http://schemas.microsoft.com/office/drawing/2014/main" val="2791083585"/>
                    </a:ext>
                  </a:extLst>
                </a:gridCol>
              </a:tblGrid>
              <a:tr h="1000760">
                <a:tc>
                  <a:txBody>
                    <a:bodyPr/>
                    <a:lstStyle/>
                    <a:p>
                      <a:pPr algn="ctr"/>
                      <a:r>
                        <a:rPr lang="en-US" sz="2800" b="0" dirty="0">
                          <a:solidFill>
                            <a:schemeClr val="tx1"/>
                          </a:solidFill>
                          <a:latin typeface="Calibri" panose="020F0502020204030204" pitchFamily="34" charset="0"/>
                          <a:cs typeface="Calibri" panose="020F0502020204030204" pitchFamily="34" charset="0"/>
                        </a:rPr>
                        <a:t>Age</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2800" b="0" dirty="0">
                          <a:solidFill>
                            <a:schemeClr val="tx1"/>
                          </a:solidFill>
                          <a:latin typeface="Calibri" panose="020F0502020204030204" pitchFamily="34" charset="0"/>
                          <a:cs typeface="Calibri" panose="020F0502020204030204" pitchFamily="34" charset="0"/>
                        </a:rPr>
                        <a:t>1990</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2800" b="0" dirty="0">
                          <a:solidFill>
                            <a:schemeClr val="tx1"/>
                          </a:solidFill>
                          <a:latin typeface="Calibri" panose="020F0502020204030204" pitchFamily="34" charset="0"/>
                          <a:cs typeface="Calibri" panose="020F0502020204030204" pitchFamily="34" charset="0"/>
                        </a:rPr>
                        <a:t>2000</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2800" b="0" dirty="0">
                          <a:solidFill>
                            <a:schemeClr val="tx1"/>
                          </a:solidFill>
                          <a:latin typeface="Calibri" panose="020F0502020204030204" pitchFamily="34" charset="0"/>
                          <a:cs typeface="Calibri" panose="020F0502020204030204" pitchFamily="34" charset="0"/>
                        </a:rPr>
                        <a:t>2010</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2800" b="0" dirty="0">
                          <a:solidFill>
                            <a:schemeClr val="tx1"/>
                          </a:solidFill>
                          <a:latin typeface="Calibri" panose="020F0502020204030204" pitchFamily="34" charset="0"/>
                          <a:cs typeface="Calibri" panose="020F0502020204030204" pitchFamily="34" charset="0"/>
                        </a:rPr>
                        <a:t>2020</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657293488"/>
                  </a:ext>
                </a:extLst>
              </a:tr>
              <a:tr h="1000760">
                <a:tc>
                  <a:txBody>
                    <a:bodyPr/>
                    <a:lstStyle/>
                    <a:p>
                      <a:pPr algn="ctr"/>
                      <a:r>
                        <a:rPr lang="en-US" sz="2800" dirty="0">
                          <a:latin typeface="Calibri" panose="020F0502020204030204" pitchFamily="34" charset="0"/>
                          <a:cs typeface="Calibri" panose="020F0502020204030204" pitchFamily="34" charset="0"/>
                        </a:rPr>
                        <a:t>0-4</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ctr"/>
                      <a:r>
                        <a:rPr lang="en-US" sz="2800" dirty="0">
                          <a:solidFill>
                            <a:schemeClr val="bg1">
                              <a:lumMod val="50000"/>
                            </a:schemeClr>
                          </a:solidFill>
                          <a:latin typeface="Calibri" panose="020F0502020204030204" pitchFamily="34" charset="0"/>
                          <a:cs typeface="Calibri" panose="020F0502020204030204" pitchFamily="34" charset="0"/>
                        </a:rPr>
                        <a:t>-3.18*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lang="en-US" sz="2800" dirty="0">
                          <a:solidFill>
                            <a:schemeClr val="bg1">
                              <a:lumMod val="50000"/>
                            </a:schemeClr>
                          </a:solidFill>
                          <a:latin typeface="Calibri" panose="020F0502020204030204" pitchFamily="34" charset="0"/>
                          <a:cs typeface="Calibri" panose="020F0502020204030204" pitchFamily="34" charset="0"/>
                        </a:rPr>
                        <a:t>0.46</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dirty="0">
                          <a:solidFill>
                            <a:schemeClr val="bg1">
                              <a:lumMod val="50000"/>
                            </a:schemeClr>
                          </a:solidFill>
                          <a:latin typeface="Calibri" panose="020F0502020204030204" pitchFamily="34" charset="0"/>
                          <a:cs typeface="Calibri" panose="020F0502020204030204" pitchFamily="34" charset="0"/>
                        </a:rPr>
                        <a:t>-0.72*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dirty="0">
                          <a:latin typeface="Calibri"/>
                          <a:cs typeface="Calibri"/>
                        </a:rPr>
                        <a:t>-2.79*</a:t>
                      </a:r>
                      <a:endParaRPr lang="en-US" sz="2800" dirty="0">
                        <a:latin typeface="Calibri" panose="020F0502020204030204" pitchFamily="34" charset="0"/>
                        <a:cs typeface="Calibri" panose="020F050202020403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488757"/>
                  </a:ext>
                </a:extLst>
              </a:tr>
              <a:tr h="1000760">
                <a:tc>
                  <a:txBody>
                    <a:bodyPr/>
                    <a:lstStyle/>
                    <a:p>
                      <a:pPr algn="ctr"/>
                      <a:r>
                        <a:rPr lang="en-US" sz="2800">
                          <a:latin typeface="Calibri"/>
                          <a:cs typeface="Calibri"/>
                        </a:rPr>
                        <a:t>5-9</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a:tc>
                <a:tc vMerge="1">
                  <a:txBody>
                    <a:bodyPr/>
                    <a:lstStyle/>
                    <a:p>
                      <a:endParaRPr lang="en-US"/>
                    </a:p>
                  </a:txBody>
                  <a:tcPr/>
                </a:tc>
                <a:tc>
                  <a:txBody>
                    <a:bodyPr/>
                    <a:lstStyle/>
                    <a:p>
                      <a:pPr algn="ctr"/>
                      <a:r>
                        <a:rPr lang="en-US" sz="2800" dirty="0">
                          <a:solidFill>
                            <a:schemeClr val="bg1">
                              <a:lumMod val="50000"/>
                            </a:schemeClr>
                          </a:solidFill>
                          <a:latin typeface="Calibri" panose="020F0502020204030204" pitchFamily="34" charset="0"/>
                          <a:cs typeface="Calibri" panose="020F0502020204030204" pitchFamily="34" charset="0"/>
                        </a:rPr>
                        <a:t>0.33</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dirty="0">
                          <a:latin typeface="Calibri" panose="020F0502020204030204" pitchFamily="34" charset="0"/>
                          <a:cs typeface="Calibri" panose="020F0502020204030204" pitchFamily="34" charset="0"/>
                        </a:rPr>
                        <a:t>-0.10</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0543982"/>
                  </a:ext>
                </a:extLst>
              </a:tr>
              <a:tr h="1000760">
                <a:tc>
                  <a:txBody>
                    <a:bodyPr/>
                    <a:lstStyle/>
                    <a:p>
                      <a:pPr algn="ctr"/>
                      <a:r>
                        <a:rPr lang="en-US" sz="2800">
                          <a:latin typeface="Calibri" panose="020F0502020204030204" pitchFamily="34" charset="0"/>
                          <a:cs typeface="Calibri" panose="020F0502020204030204" pitchFamily="34" charset="0"/>
                        </a:rPr>
                        <a:t>10-17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a:tc>
                <a:tc>
                  <a:txBody>
                    <a:bodyPr/>
                    <a:lstStyle/>
                    <a:p>
                      <a:pPr algn="ctr"/>
                      <a:r>
                        <a:rPr lang="en-US" sz="2800" dirty="0">
                          <a:solidFill>
                            <a:schemeClr val="bg1">
                              <a:lumMod val="50000"/>
                            </a:schemeClr>
                          </a:solidFill>
                          <a:latin typeface="Calibri" panose="020F0502020204030204" pitchFamily="34" charset="0"/>
                          <a:cs typeface="Calibri" panose="020F0502020204030204" pitchFamily="34" charset="0"/>
                        </a:rPr>
                        <a:t>  1.32*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dirty="0">
                          <a:solidFill>
                            <a:schemeClr val="bg1">
                              <a:lumMod val="50000"/>
                            </a:schemeClr>
                          </a:solidFill>
                          <a:latin typeface="Calibri" panose="020F0502020204030204" pitchFamily="34" charset="0"/>
                          <a:cs typeface="Calibri" panose="020F0502020204030204" pitchFamily="34" charset="0"/>
                        </a:rPr>
                        <a:t>  0.97*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dirty="0">
                          <a:latin typeface="Calibri" panose="020F0502020204030204" pitchFamily="34" charset="0"/>
                          <a:cs typeface="Calibri" panose="020F0502020204030204" pitchFamily="34" charset="0"/>
                        </a:rPr>
                        <a:t>-0.21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0783265"/>
                  </a:ext>
                </a:extLst>
              </a:tr>
            </a:tbl>
          </a:graphicData>
        </a:graphic>
      </p:graphicFrame>
      <p:sp>
        <p:nvSpPr>
          <p:cNvPr id="2" name="Rounded Rectangle 2">
            <a:extLst>
              <a:ext uri="{FF2B5EF4-FFF2-40B4-BE49-F238E27FC236}">
                <a16:creationId xmlns:a16="http://schemas.microsoft.com/office/drawing/2014/main" id="{7890022F-2F3B-69D8-4813-F7C6A0411B7A}"/>
              </a:ext>
            </a:extLst>
          </p:cNvPr>
          <p:cNvSpPr/>
          <p:nvPr/>
        </p:nvSpPr>
        <p:spPr>
          <a:xfrm>
            <a:off x="6644640" y="2956560"/>
            <a:ext cx="3667760" cy="670559"/>
          </a:xfrm>
          <a:prstGeom prst="roundRect">
            <a:avLst>
              <a:gd name="adj" fmla="val 15105"/>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B3CFC4CB-3F72-E64F-89E4-57CFDD1FDF93}"/>
              </a:ext>
            </a:extLst>
          </p:cNvPr>
          <p:cNvSpPr>
            <a:spLocks noGrp="1"/>
          </p:cNvSpPr>
          <p:nvPr>
            <p:ph type="sldNum" sz="quarter" idx="12"/>
          </p:nvPr>
        </p:nvSpPr>
        <p:spPr/>
        <p:txBody>
          <a:bodyPr/>
          <a:lstStyle/>
          <a:p>
            <a:fld id="{FC63ECC8-719A-498E-B101-491B6A35558E}" type="slidenum">
              <a:rPr lang="en-US" smtClean="0"/>
              <a:t>18</a:t>
            </a:fld>
            <a:endParaRPr lang="en-US"/>
          </a:p>
        </p:txBody>
      </p:sp>
    </p:spTree>
    <p:extLst>
      <p:ext uri="{BB962C8B-B14F-4D97-AF65-F5344CB8AC3E}">
        <p14:creationId xmlns:p14="http://schemas.microsoft.com/office/powerpoint/2010/main" val="1829061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4B01C12-2C98-44F2-BF98-4318DC0B9C8A}"/>
              </a:ext>
            </a:extLst>
          </p:cNvPr>
          <p:cNvSpPr txBox="1">
            <a:spLocks/>
          </p:cNvSpPr>
          <p:nvPr/>
        </p:nvSpPr>
        <p:spPr>
          <a:xfrm>
            <a:off x="863896" y="796494"/>
            <a:ext cx="10596584" cy="76491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400" b="1" dirty="0">
                <a:solidFill>
                  <a:schemeClr val="accent1"/>
                </a:solidFill>
                <a:cs typeface="Arial"/>
              </a:rPr>
              <a:t>Percent net coverage error by age and sex: 1990 to 2020</a:t>
            </a:r>
          </a:p>
          <a:p>
            <a:endParaRPr lang="en-US" sz="2400" dirty="0">
              <a:solidFill>
                <a:srgbClr val="215493"/>
              </a:solidFill>
              <a:cs typeface="Arial"/>
            </a:endParaRPr>
          </a:p>
        </p:txBody>
      </p:sp>
      <p:sp>
        <p:nvSpPr>
          <p:cNvPr id="15" name="TextBox 14">
            <a:extLst>
              <a:ext uri="{FF2B5EF4-FFF2-40B4-BE49-F238E27FC236}">
                <a16:creationId xmlns:a16="http://schemas.microsoft.com/office/drawing/2014/main" id="{2C0C5968-BE19-4735-B5A8-9DE9FBF9A6C6}"/>
              </a:ext>
            </a:extLst>
          </p:cNvPr>
          <p:cNvSpPr txBox="1"/>
          <p:nvPr/>
        </p:nvSpPr>
        <p:spPr>
          <a:xfrm>
            <a:off x="3223492" y="6135602"/>
            <a:ext cx="6956828" cy="221599"/>
          </a:xfrm>
          <a:prstGeom prst="rect">
            <a:avLst/>
          </a:prstGeom>
          <a:noFill/>
        </p:spPr>
        <p:txBody>
          <a:bodyPr wrap="square" lIns="0" tIns="0" rIns="0" bIns="0" rtlCol="0">
            <a:spAutoFit/>
          </a:bodyPr>
          <a:lstStyle/>
          <a:p>
            <a:pPr>
              <a:lnSpc>
                <a:spcPts val="1600"/>
              </a:lnSpc>
              <a:spcBef>
                <a:spcPts val="600"/>
              </a:spcBef>
            </a:pPr>
            <a:r>
              <a:rPr lang="en-US" sz="2000" dirty="0">
                <a:solidFill>
                  <a:srgbClr val="C00000"/>
                </a:solidFill>
                <a:latin typeface="Calibri" panose="020F0502020204030204" pitchFamily="34" charset="0"/>
                <a:cs typeface="Calibri" panose="020F0502020204030204" pitchFamily="34" charset="0"/>
              </a:rPr>
              <a:t>*Net coverage error is statistically significantly different from 0.</a:t>
            </a:r>
          </a:p>
        </p:txBody>
      </p:sp>
      <p:graphicFrame>
        <p:nvGraphicFramePr>
          <p:cNvPr id="2" name="Table 1">
            <a:extLst>
              <a:ext uri="{FF2B5EF4-FFF2-40B4-BE49-F238E27FC236}">
                <a16:creationId xmlns:a16="http://schemas.microsoft.com/office/drawing/2014/main" id="{F1316127-7A3C-499B-B350-2ECB63BB5D2A}"/>
              </a:ext>
            </a:extLst>
          </p:cNvPr>
          <p:cNvGraphicFramePr>
            <a:graphicFrameLocks noGrp="1"/>
          </p:cNvGraphicFramePr>
          <p:nvPr/>
        </p:nvGraphicFramePr>
        <p:xfrm>
          <a:off x="863896" y="1561408"/>
          <a:ext cx="10596584" cy="4126133"/>
        </p:xfrm>
        <a:graphic>
          <a:graphicData uri="http://schemas.openxmlformats.org/drawingml/2006/table">
            <a:tbl>
              <a:tblPr firstRow="1" bandRow="1">
                <a:tableStyleId>{5C22544A-7EE6-4342-B048-85BDC9FD1C3A}</a:tableStyleId>
              </a:tblPr>
              <a:tblGrid>
                <a:gridCol w="3252324">
                  <a:extLst>
                    <a:ext uri="{9D8B030D-6E8A-4147-A177-3AD203B41FA5}">
                      <a16:colId xmlns:a16="http://schemas.microsoft.com/office/drawing/2014/main" val="1497625151"/>
                    </a:ext>
                  </a:extLst>
                </a:gridCol>
                <a:gridCol w="1836065">
                  <a:extLst>
                    <a:ext uri="{9D8B030D-6E8A-4147-A177-3AD203B41FA5}">
                      <a16:colId xmlns:a16="http://schemas.microsoft.com/office/drawing/2014/main" val="407527926"/>
                    </a:ext>
                  </a:extLst>
                </a:gridCol>
                <a:gridCol w="1836065">
                  <a:extLst>
                    <a:ext uri="{9D8B030D-6E8A-4147-A177-3AD203B41FA5}">
                      <a16:colId xmlns:a16="http://schemas.microsoft.com/office/drawing/2014/main" val="1298759575"/>
                    </a:ext>
                  </a:extLst>
                </a:gridCol>
                <a:gridCol w="1836065">
                  <a:extLst>
                    <a:ext uri="{9D8B030D-6E8A-4147-A177-3AD203B41FA5}">
                      <a16:colId xmlns:a16="http://schemas.microsoft.com/office/drawing/2014/main" val="77912013"/>
                    </a:ext>
                  </a:extLst>
                </a:gridCol>
                <a:gridCol w="1836065">
                  <a:extLst>
                    <a:ext uri="{9D8B030D-6E8A-4147-A177-3AD203B41FA5}">
                      <a16:colId xmlns:a16="http://schemas.microsoft.com/office/drawing/2014/main" val="2940306674"/>
                    </a:ext>
                  </a:extLst>
                </a:gridCol>
              </a:tblGrid>
              <a:tr h="552179">
                <a:tc>
                  <a:txBody>
                    <a:bodyPr/>
                    <a:lstStyle/>
                    <a:p>
                      <a:pPr algn="ctr" fontAlgn="b"/>
                      <a:r>
                        <a:rPr lang="en-US" sz="2000" b="0" u="none" strike="noStrike" dirty="0">
                          <a:solidFill>
                            <a:schemeClr val="tx1"/>
                          </a:solidFill>
                          <a:effectLst/>
                          <a:latin typeface="Calibri" panose="020F0502020204030204" pitchFamily="34" charset="0"/>
                          <a:cs typeface="Calibri" panose="020F0502020204030204" pitchFamily="34" charset="0"/>
                        </a:rPr>
                        <a:t>Age and sex</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12944" marT="91440" marB="91440" anchor="ctr">
                    <a:lnL w="12700" cmpd="sng">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2000" b="0" u="none" strike="noStrike" dirty="0">
                          <a:solidFill>
                            <a:schemeClr val="tx1"/>
                          </a:solidFill>
                          <a:effectLst/>
                          <a:latin typeface="Calibri" panose="020F0502020204030204" pitchFamily="34" charset="0"/>
                          <a:cs typeface="Calibri" panose="020F0502020204030204" pitchFamily="34" charset="0"/>
                        </a:rPr>
                        <a:t>1990</a:t>
                      </a:r>
                      <a:endParaRPr lang="en-US" sz="2000" b="0" i="0" u="none" strike="noStrike" dirty="0">
                        <a:solidFill>
                          <a:srgbClr val="F5F3A3"/>
                        </a:solidFill>
                        <a:effectLst/>
                        <a:latin typeface="Calibri" panose="020F0502020204030204" pitchFamily="34" charset="0"/>
                        <a:cs typeface="Calibri" panose="020F0502020204030204" pitchFamily="34" charset="0"/>
                      </a:endParaRPr>
                    </a:p>
                  </a:txBody>
                  <a:tcPr marL="12944" marR="12944" marT="91440" marB="9144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2000" b="0" u="none" strike="noStrike" dirty="0">
                          <a:solidFill>
                            <a:schemeClr val="tx1"/>
                          </a:solidFill>
                          <a:effectLst/>
                          <a:latin typeface="Calibri" panose="020F0502020204030204" pitchFamily="34" charset="0"/>
                          <a:cs typeface="Calibri" panose="020F0502020204030204" pitchFamily="34" charset="0"/>
                        </a:rPr>
                        <a:t>2000</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12944" marT="91440" marB="9144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2000" b="0" u="none" strike="noStrike" dirty="0">
                          <a:solidFill>
                            <a:schemeClr val="tx1"/>
                          </a:solidFill>
                          <a:effectLst/>
                          <a:latin typeface="Calibri" panose="020F0502020204030204" pitchFamily="34" charset="0"/>
                          <a:cs typeface="Calibri" panose="020F0502020204030204" pitchFamily="34" charset="0"/>
                        </a:rPr>
                        <a:t>2010</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12944" marT="91440" marB="9144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2000" b="0" u="none" strike="noStrike" dirty="0">
                          <a:solidFill>
                            <a:schemeClr val="tx1"/>
                          </a:solidFill>
                          <a:effectLst/>
                          <a:latin typeface="Calibri" panose="020F0502020204030204" pitchFamily="34" charset="0"/>
                          <a:cs typeface="Calibri" panose="020F0502020204030204" pitchFamily="34" charset="0"/>
                        </a:rPr>
                        <a:t>2020</a:t>
                      </a:r>
                      <a:endParaRPr lang="en-US" sz="2000" b="0" i="0" u="none" strike="noStrike" dirty="0">
                        <a:solidFill>
                          <a:srgbClr val="F5F3A3"/>
                        </a:solidFill>
                        <a:effectLst/>
                        <a:latin typeface="Calibri" panose="020F0502020204030204" pitchFamily="34" charset="0"/>
                        <a:cs typeface="Calibri" panose="020F0502020204030204" pitchFamily="34" charset="0"/>
                      </a:endParaRPr>
                    </a:p>
                  </a:txBody>
                  <a:tcPr marL="12944" marR="12944" marT="91440" marB="91440" anchor="ctr">
                    <a:lnL w="3175" cap="flat" cmpd="sng" algn="ctr">
                      <a:solidFill>
                        <a:schemeClr val="tx1"/>
                      </a:solidFill>
                      <a:prstDash val="solid"/>
                      <a:round/>
                      <a:headEnd type="none" w="med" len="med"/>
                      <a:tailEnd type="none" w="med" len="med"/>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853885841"/>
                  </a:ext>
                </a:extLst>
              </a:tr>
              <a:tr h="396879">
                <a:tc>
                  <a:txBody>
                    <a:bodyPr/>
                    <a:lstStyle/>
                    <a:p>
                      <a:pPr algn="l" fontAlgn="b"/>
                      <a:r>
                        <a:rPr lang="en-US" sz="2000" b="0" u="none" strike="noStrike" dirty="0">
                          <a:solidFill>
                            <a:schemeClr val="tx1"/>
                          </a:solidFill>
                          <a:effectLst/>
                          <a:latin typeface="Calibri" panose="020F0502020204030204" pitchFamily="34" charset="0"/>
                          <a:cs typeface="Calibri" panose="020F0502020204030204" pitchFamily="34" charset="0"/>
                        </a:rPr>
                        <a:t>18-to-29  males</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12944" marB="0" anchor="b">
                    <a:lnL w="12700" cmpd="sng">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-3.30*</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-1.12*</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a:solidFill>
                            <a:schemeClr val="bg1">
                              <a:lumMod val="50000"/>
                            </a:schemeClr>
                          </a:solidFill>
                          <a:effectLst/>
                          <a:latin typeface="Calibri" panose="020F0502020204030204" pitchFamily="34" charset="0"/>
                          <a:cs typeface="Calibri" panose="020F0502020204030204" pitchFamily="34" charset="0"/>
                        </a:rPr>
                        <a:t>-1.21*</a:t>
                      </a:r>
                      <a:endParaRPr lang="en-US" sz="2000" b="0" i="0" u="none" strike="noStrike">
                        <a:solidFill>
                          <a:schemeClr val="bg1">
                            <a:lumMod val="50000"/>
                          </a:schemeClr>
                        </a:solidFill>
                        <a:effectLst/>
                        <a:latin typeface="Calibri" panose="020F0502020204030204" pitchFamily="34" charset="0"/>
                        <a:cs typeface="Calibri" panose="020F0502020204030204" pitchFamily="34" charset="0"/>
                      </a:endParaRPr>
                    </a:p>
                  </a:txBody>
                  <a:tcPr marL="12944" marR="2743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tx1"/>
                          </a:solidFill>
                          <a:effectLst/>
                          <a:latin typeface="Calibri" panose="020F0502020204030204" pitchFamily="34" charset="0"/>
                          <a:cs typeface="Calibri" panose="020F0502020204030204" pitchFamily="34" charset="0"/>
                        </a:rPr>
                        <a:t>-2.25*</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274320" marB="0" anchor="ctr">
                    <a:lnL w="3175" cap="flat" cmpd="sng" algn="ctr">
                      <a:solidFill>
                        <a:schemeClr val="tx1"/>
                      </a:solidFill>
                      <a:prstDash val="solid"/>
                      <a:round/>
                      <a:headEnd type="none" w="med" len="med"/>
                      <a:tailEnd type="none" w="med" len="med"/>
                    </a:lnL>
                    <a:lnR w="12700" cmpd="sng">
                      <a:noFill/>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182518"/>
                  </a:ext>
                </a:extLst>
              </a:tr>
              <a:tr h="663234">
                <a:tc>
                  <a:txBody>
                    <a:bodyPr/>
                    <a:lstStyle/>
                    <a:p>
                      <a:pPr algn="l" fontAlgn="b"/>
                      <a:r>
                        <a:rPr lang="en-US" sz="2000" b="0" u="none" strike="noStrike" dirty="0">
                          <a:solidFill>
                            <a:schemeClr val="tx1"/>
                          </a:solidFill>
                          <a:effectLst/>
                          <a:latin typeface="Calibri" panose="020F0502020204030204" pitchFamily="34" charset="0"/>
                          <a:cs typeface="Calibri" panose="020F0502020204030204" pitchFamily="34" charset="0"/>
                        </a:rPr>
                        <a:t>18-to-29  females</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12944" marT="12944" marB="0" anchor="ctr">
                    <a:lnL w="12700" cmpd="sng">
                      <a:noFill/>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-2.83*</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1.39*</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0.28  </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tx1"/>
                          </a:solidFill>
                          <a:effectLst/>
                          <a:latin typeface="Calibri" panose="020F0502020204030204" pitchFamily="34" charset="0"/>
                          <a:cs typeface="Calibri" panose="020F0502020204030204" pitchFamily="34" charset="0"/>
                        </a:rPr>
                        <a:t>-0.98*</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09161390"/>
                  </a:ext>
                </a:extLst>
              </a:tr>
              <a:tr h="359768">
                <a:tc>
                  <a:txBody>
                    <a:bodyPr/>
                    <a:lstStyle/>
                    <a:p>
                      <a:pPr algn="l" fontAlgn="b"/>
                      <a:endParaRPr lang="en-US" sz="2000" b="0" i="0" u="none" strike="noStrike">
                        <a:solidFill>
                          <a:schemeClr val="tx1"/>
                        </a:solidFill>
                        <a:effectLst/>
                        <a:latin typeface="Calibri" panose="020F0502020204030204" pitchFamily="34" charset="0"/>
                        <a:cs typeface="Calibri" panose="020F0502020204030204" pitchFamily="34" charset="0"/>
                      </a:endParaRPr>
                    </a:p>
                  </a:txBody>
                  <a:tcPr marL="12944" marR="12944" marT="12944" marB="0" anchor="b">
                    <a:lnL w="12700" cmpd="sng">
                      <a:noFill/>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r" fontAlgn="ct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r" fontAlgn="ct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r" fontAlgn="ct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r" fontAlgn="ct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828845196"/>
                  </a:ext>
                </a:extLst>
              </a:tr>
              <a:tr h="359768">
                <a:tc>
                  <a:txBody>
                    <a:bodyPr/>
                    <a:lstStyle/>
                    <a:p>
                      <a:pPr algn="l" fontAlgn="b"/>
                      <a:r>
                        <a:rPr lang="en-US" sz="2000" b="0" u="none" strike="noStrike" dirty="0">
                          <a:solidFill>
                            <a:schemeClr val="tx1"/>
                          </a:solidFill>
                          <a:effectLst/>
                          <a:latin typeface="Calibri" panose="020F0502020204030204" pitchFamily="34" charset="0"/>
                          <a:cs typeface="Calibri" panose="020F0502020204030204" pitchFamily="34" charset="0"/>
                        </a:rPr>
                        <a:t>30-to-49  males</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12944" marT="12944" marB="0" anchor="b">
                    <a:lnL w="12700" cmpd="sng">
                      <a:noFill/>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-1.89*</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-2.01*</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-3.57*</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tx1"/>
                          </a:solidFill>
                          <a:effectLst/>
                          <a:latin typeface="Calibri" panose="020F0502020204030204" pitchFamily="34" charset="0"/>
                          <a:cs typeface="Calibri" panose="020F0502020204030204" pitchFamily="34" charset="0"/>
                        </a:rPr>
                        <a:t>-3.05*</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84332911"/>
                  </a:ext>
                </a:extLst>
              </a:tr>
              <a:tr h="663234">
                <a:tc>
                  <a:txBody>
                    <a:bodyPr/>
                    <a:lstStyle/>
                    <a:p>
                      <a:pPr algn="l" fontAlgn="b"/>
                      <a:r>
                        <a:rPr lang="en-US" sz="2000" b="0" u="none" strike="noStrike" dirty="0">
                          <a:solidFill>
                            <a:schemeClr val="tx1"/>
                          </a:solidFill>
                          <a:effectLst/>
                          <a:latin typeface="Calibri" panose="020F0502020204030204" pitchFamily="34" charset="0"/>
                          <a:cs typeface="Calibri" panose="020F0502020204030204" pitchFamily="34" charset="0"/>
                        </a:rPr>
                        <a:t>30-to-49  females</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12944" marT="12944" marB="0" anchor="ctr">
                    <a:lnL w="12700" cmpd="sng">
                      <a:noFill/>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-0.88*</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0.60*</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0.42*</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tx1"/>
                          </a:solidFill>
                          <a:effectLst/>
                          <a:latin typeface="Calibri" panose="020F0502020204030204" pitchFamily="34" charset="0"/>
                          <a:cs typeface="Calibri" panose="020F0502020204030204" pitchFamily="34" charset="0"/>
                        </a:rPr>
                        <a:t>0.10</a:t>
                      </a:r>
                      <a:r>
                        <a:rPr lang="en-US" sz="2000" b="0" u="none" strike="noStrike" dirty="0">
                          <a:solidFill>
                            <a:schemeClr val="bg1"/>
                          </a:solidFill>
                          <a:effectLst/>
                          <a:latin typeface="Calibri" panose="020F0502020204030204" pitchFamily="34" charset="0"/>
                          <a:cs typeface="Calibri" panose="020F0502020204030204" pitchFamily="34" charset="0"/>
                        </a:rPr>
                        <a:t>*</a:t>
                      </a:r>
                      <a:endParaRPr lang="en-US" sz="2000" b="0" i="0" u="none" strike="noStrike" dirty="0">
                        <a:solidFill>
                          <a:schemeClr val="bg1"/>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85526932"/>
                  </a:ext>
                </a:extLst>
              </a:tr>
              <a:tr h="359768">
                <a:tc>
                  <a:txBody>
                    <a:bodyPr/>
                    <a:lstStyle/>
                    <a:p>
                      <a:pPr algn="l" fontAlgn="b"/>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12944" marT="12944" marB="0" anchor="b">
                    <a:lnL w="12700" cmpd="sng">
                      <a:noFill/>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r" fontAlgn="ct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r" fontAlgn="ct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r" fontAlgn="ct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r" fontAlgn="ct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754229553"/>
                  </a:ext>
                </a:extLst>
              </a:tr>
              <a:tr h="359768">
                <a:tc>
                  <a:txBody>
                    <a:bodyPr/>
                    <a:lstStyle/>
                    <a:p>
                      <a:pPr algn="l" fontAlgn="b"/>
                      <a:r>
                        <a:rPr lang="en-US" sz="2000" b="0" u="none" strike="noStrike" dirty="0">
                          <a:solidFill>
                            <a:schemeClr val="tx1"/>
                          </a:solidFill>
                          <a:effectLst/>
                          <a:latin typeface="Calibri" panose="020F0502020204030204" pitchFamily="34" charset="0"/>
                          <a:cs typeface="Calibri" panose="020F0502020204030204" pitchFamily="34" charset="0"/>
                        </a:rPr>
                        <a:t>50-and-over  males</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12944" marT="12944" marB="0" anchor="ctr">
                    <a:lnL w="12700" cmpd="sng">
                      <a:noFill/>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0.59*</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0.80*</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0.32*</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tx1"/>
                          </a:solidFill>
                          <a:effectLst/>
                          <a:latin typeface="Calibri" panose="020F0502020204030204" pitchFamily="34" charset="0"/>
                          <a:cs typeface="Calibri" panose="020F0502020204030204" pitchFamily="34" charset="0"/>
                        </a:rPr>
                        <a:t>0.55*</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18826237"/>
                  </a:ext>
                </a:extLst>
              </a:tr>
              <a:tr h="411535">
                <a:tc>
                  <a:txBody>
                    <a:bodyPr/>
                    <a:lstStyle/>
                    <a:p>
                      <a:pPr algn="l" fontAlgn="b"/>
                      <a:r>
                        <a:rPr lang="en-US" sz="2000" b="0" u="none" strike="noStrike" dirty="0">
                          <a:solidFill>
                            <a:schemeClr val="tx1"/>
                          </a:solidFill>
                          <a:effectLst/>
                          <a:latin typeface="Calibri" panose="020F0502020204030204" pitchFamily="34" charset="0"/>
                          <a:cs typeface="Calibri" panose="020F0502020204030204" pitchFamily="34" charset="0"/>
                        </a:rPr>
                        <a:t>50-and-over  females</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12944" marT="12944" anchor="ctr">
                    <a:lnL w="12700" cmpd="sng">
                      <a:noFill/>
                    </a:lnL>
                    <a:lnR w="3175" cap="flat" cmpd="sng" algn="ctr">
                      <a:solidFill>
                        <a:schemeClr val="tx1"/>
                      </a:solidFill>
                      <a:prstDash val="solid"/>
                      <a:round/>
                      <a:headEnd type="none" w="med" len="med"/>
                      <a:tailEnd type="none" w="med" len="med"/>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1.24*</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2.53*</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2.35*</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tx1"/>
                          </a:solidFill>
                          <a:effectLst/>
                          <a:latin typeface="Calibri" panose="020F0502020204030204" pitchFamily="34" charset="0"/>
                          <a:cs typeface="Calibri" panose="020F0502020204030204" pitchFamily="34" charset="0"/>
                        </a:rPr>
                        <a:t>2.63*</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274320" marT="12944" anchor="ctr">
                    <a:lnL w="3175" cap="flat" cmpd="sng" algn="ctr">
                      <a:solidFill>
                        <a:schemeClr val="tx1"/>
                      </a:solidFill>
                      <a:prstDash val="solid"/>
                      <a:round/>
                      <a:headEnd type="none" w="med" len="med"/>
                      <a:tailEnd type="none" w="med" len="med"/>
                    </a:lnL>
                    <a:lnR w="12700" cmpd="sng">
                      <a:noFill/>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59090825"/>
                  </a:ext>
                </a:extLst>
              </a:tr>
            </a:tbl>
          </a:graphicData>
        </a:graphic>
      </p:graphicFrame>
      <p:sp>
        <p:nvSpPr>
          <p:cNvPr id="3" name="Slide Number Placeholder 2">
            <a:extLst>
              <a:ext uri="{FF2B5EF4-FFF2-40B4-BE49-F238E27FC236}">
                <a16:creationId xmlns:a16="http://schemas.microsoft.com/office/drawing/2014/main" id="{7588319F-C24E-82B5-7B1B-45732A49BC26}"/>
              </a:ext>
            </a:extLst>
          </p:cNvPr>
          <p:cNvSpPr>
            <a:spLocks noGrp="1"/>
          </p:cNvSpPr>
          <p:nvPr>
            <p:ph type="sldNum" sz="quarter" idx="12"/>
          </p:nvPr>
        </p:nvSpPr>
        <p:spPr/>
        <p:txBody>
          <a:bodyPr/>
          <a:lstStyle/>
          <a:p>
            <a:fld id="{FC63ECC8-719A-498E-B101-491B6A35558E}" type="slidenum">
              <a:rPr lang="en-US" smtClean="0"/>
              <a:t>19</a:t>
            </a:fld>
            <a:endParaRPr lang="en-US"/>
          </a:p>
        </p:txBody>
      </p:sp>
    </p:spTree>
    <p:extLst>
      <p:ext uri="{BB962C8B-B14F-4D97-AF65-F5344CB8AC3E}">
        <p14:creationId xmlns:p14="http://schemas.microsoft.com/office/powerpoint/2010/main" val="995116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4B01C12-2C98-44F2-BF98-4318DC0B9C8A}"/>
              </a:ext>
            </a:extLst>
          </p:cNvPr>
          <p:cNvSpPr txBox="1">
            <a:spLocks/>
          </p:cNvSpPr>
          <p:nvPr/>
        </p:nvSpPr>
        <p:spPr>
          <a:xfrm>
            <a:off x="863896" y="796494"/>
            <a:ext cx="10596584" cy="76491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400" b="1" dirty="0">
                <a:solidFill>
                  <a:schemeClr val="accent1"/>
                </a:solidFill>
                <a:cs typeface="Arial"/>
              </a:rPr>
              <a:t>Percent net coverage error by age and sex: 1990 to 2020</a:t>
            </a:r>
          </a:p>
          <a:p>
            <a:endParaRPr lang="en-US" sz="2400" dirty="0">
              <a:solidFill>
                <a:srgbClr val="215493"/>
              </a:solidFill>
              <a:cs typeface="Arial"/>
            </a:endParaRPr>
          </a:p>
        </p:txBody>
      </p:sp>
      <p:sp>
        <p:nvSpPr>
          <p:cNvPr id="15" name="TextBox 14">
            <a:extLst>
              <a:ext uri="{FF2B5EF4-FFF2-40B4-BE49-F238E27FC236}">
                <a16:creationId xmlns:a16="http://schemas.microsoft.com/office/drawing/2014/main" id="{2C0C5968-BE19-4735-B5A8-9DE9FBF9A6C6}"/>
              </a:ext>
            </a:extLst>
          </p:cNvPr>
          <p:cNvSpPr txBox="1"/>
          <p:nvPr/>
        </p:nvSpPr>
        <p:spPr>
          <a:xfrm>
            <a:off x="3223492" y="6135602"/>
            <a:ext cx="6956828" cy="221599"/>
          </a:xfrm>
          <a:prstGeom prst="rect">
            <a:avLst/>
          </a:prstGeom>
          <a:noFill/>
        </p:spPr>
        <p:txBody>
          <a:bodyPr wrap="square" lIns="0" tIns="0" rIns="0" bIns="0" rtlCol="0">
            <a:spAutoFit/>
          </a:bodyPr>
          <a:lstStyle/>
          <a:p>
            <a:pPr>
              <a:lnSpc>
                <a:spcPts val="1600"/>
              </a:lnSpc>
              <a:spcBef>
                <a:spcPts val="600"/>
              </a:spcBef>
            </a:pPr>
            <a:r>
              <a:rPr lang="en-US" sz="2000" dirty="0">
                <a:solidFill>
                  <a:srgbClr val="C00000"/>
                </a:solidFill>
                <a:latin typeface="Calibri" panose="020F0502020204030204" pitchFamily="34" charset="0"/>
                <a:cs typeface="Calibri" panose="020F0502020204030204" pitchFamily="34" charset="0"/>
              </a:rPr>
              <a:t>*Net coverage error is statistically significantly different from 0.</a:t>
            </a:r>
          </a:p>
        </p:txBody>
      </p:sp>
      <p:graphicFrame>
        <p:nvGraphicFramePr>
          <p:cNvPr id="2" name="Table 1">
            <a:extLst>
              <a:ext uri="{FF2B5EF4-FFF2-40B4-BE49-F238E27FC236}">
                <a16:creationId xmlns:a16="http://schemas.microsoft.com/office/drawing/2014/main" id="{F1316127-7A3C-499B-B350-2ECB63BB5D2A}"/>
              </a:ext>
            </a:extLst>
          </p:cNvPr>
          <p:cNvGraphicFramePr>
            <a:graphicFrameLocks noGrp="1"/>
          </p:cNvGraphicFramePr>
          <p:nvPr>
            <p:extLst>
              <p:ext uri="{D42A27DB-BD31-4B8C-83A1-F6EECF244321}">
                <p14:modId xmlns:p14="http://schemas.microsoft.com/office/powerpoint/2010/main" val="1906912271"/>
              </p:ext>
            </p:extLst>
          </p:nvPr>
        </p:nvGraphicFramePr>
        <p:xfrm>
          <a:off x="863896" y="1571568"/>
          <a:ext cx="10596584" cy="4126133"/>
        </p:xfrm>
        <a:graphic>
          <a:graphicData uri="http://schemas.openxmlformats.org/drawingml/2006/table">
            <a:tbl>
              <a:tblPr firstRow="1" bandRow="1">
                <a:tableStyleId>{5C22544A-7EE6-4342-B048-85BDC9FD1C3A}</a:tableStyleId>
              </a:tblPr>
              <a:tblGrid>
                <a:gridCol w="3252324">
                  <a:extLst>
                    <a:ext uri="{9D8B030D-6E8A-4147-A177-3AD203B41FA5}">
                      <a16:colId xmlns:a16="http://schemas.microsoft.com/office/drawing/2014/main" val="1497625151"/>
                    </a:ext>
                  </a:extLst>
                </a:gridCol>
                <a:gridCol w="1836065">
                  <a:extLst>
                    <a:ext uri="{9D8B030D-6E8A-4147-A177-3AD203B41FA5}">
                      <a16:colId xmlns:a16="http://schemas.microsoft.com/office/drawing/2014/main" val="407527926"/>
                    </a:ext>
                  </a:extLst>
                </a:gridCol>
                <a:gridCol w="1836065">
                  <a:extLst>
                    <a:ext uri="{9D8B030D-6E8A-4147-A177-3AD203B41FA5}">
                      <a16:colId xmlns:a16="http://schemas.microsoft.com/office/drawing/2014/main" val="1298759575"/>
                    </a:ext>
                  </a:extLst>
                </a:gridCol>
                <a:gridCol w="1836065">
                  <a:extLst>
                    <a:ext uri="{9D8B030D-6E8A-4147-A177-3AD203B41FA5}">
                      <a16:colId xmlns:a16="http://schemas.microsoft.com/office/drawing/2014/main" val="77912013"/>
                    </a:ext>
                  </a:extLst>
                </a:gridCol>
                <a:gridCol w="1836065">
                  <a:extLst>
                    <a:ext uri="{9D8B030D-6E8A-4147-A177-3AD203B41FA5}">
                      <a16:colId xmlns:a16="http://schemas.microsoft.com/office/drawing/2014/main" val="2940306674"/>
                    </a:ext>
                  </a:extLst>
                </a:gridCol>
              </a:tblGrid>
              <a:tr h="552179">
                <a:tc>
                  <a:txBody>
                    <a:bodyPr/>
                    <a:lstStyle/>
                    <a:p>
                      <a:pPr algn="ctr" fontAlgn="b"/>
                      <a:r>
                        <a:rPr lang="en-US" sz="2000" b="0" u="none" strike="noStrike" dirty="0">
                          <a:solidFill>
                            <a:schemeClr val="tx1"/>
                          </a:solidFill>
                          <a:effectLst/>
                          <a:latin typeface="Calibri" panose="020F0502020204030204" pitchFamily="34" charset="0"/>
                          <a:cs typeface="Calibri" panose="020F0502020204030204" pitchFamily="34" charset="0"/>
                        </a:rPr>
                        <a:t>Age and sex</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12944" marT="91440" marB="91440" anchor="ctr">
                    <a:lnL w="12700" cmpd="sng">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2000" b="0" u="none" strike="noStrike" dirty="0">
                          <a:solidFill>
                            <a:schemeClr val="tx1"/>
                          </a:solidFill>
                          <a:effectLst/>
                          <a:latin typeface="Calibri" panose="020F0502020204030204" pitchFamily="34" charset="0"/>
                          <a:cs typeface="Calibri" panose="020F0502020204030204" pitchFamily="34" charset="0"/>
                        </a:rPr>
                        <a:t>1990</a:t>
                      </a:r>
                      <a:endParaRPr lang="en-US" sz="2000" b="0" i="0" u="none" strike="noStrike" dirty="0">
                        <a:solidFill>
                          <a:srgbClr val="F5F3A3"/>
                        </a:solidFill>
                        <a:effectLst/>
                        <a:latin typeface="Calibri" panose="020F0502020204030204" pitchFamily="34" charset="0"/>
                        <a:cs typeface="Calibri" panose="020F0502020204030204" pitchFamily="34" charset="0"/>
                      </a:endParaRPr>
                    </a:p>
                  </a:txBody>
                  <a:tcPr marL="12944" marR="12944" marT="91440" marB="9144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2000" b="0" u="none" strike="noStrike" dirty="0">
                          <a:solidFill>
                            <a:schemeClr val="tx1"/>
                          </a:solidFill>
                          <a:effectLst/>
                          <a:latin typeface="Calibri" panose="020F0502020204030204" pitchFamily="34" charset="0"/>
                          <a:cs typeface="Calibri" panose="020F0502020204030204" pitchFamily="34" charset="0"/>
                        </a:rPr>
                        <a:t>2000</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12944" marT="91440" marB="9144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2000" b="0" u="none" strike="noStrike" dirty="0">
                          <a:solidFill>
                            <a:schemeClr val="tx1"/>
                          </a:solidFill>
                          <a:effectLst/>
                          <a:latin typeface="Calibri" panose="020F0502020204030204" pitchFamily="34" charset="0"/>
                          <a:cs typeface="Calibri" panose="020F0502020204030204" pitchFamily="34" charset="0"/>
                        </a:rPr>
                        <a:t>2010</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12944" marT="91440" marB="9144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2000" b="0" u="none" strike="noStrike" dirty="0">
                          <a:solidFill>
                            <a:schemeClr val="tx1"/>
                          </a:solidFill>
                          <a:effectLst/>
                          <a:latin typeface="Calibri" panose="020F0502020204030204" pitchFamily="34" charset="0"/>
                          <a:cs typeface="Calibri" panose="020F0502020204030204" pitchFamily="34" charset="0"/>
                        </a:rPr>
                        <a:t>2020</a:t>
                      </a:r>
                      <a:endParaRPr lang="en-US" sz="2000" b="0" i="0" u="none" strike="noStrike" dirty="0">
                        <a:solidFill>
                          <a:srgbClr val="F5F3A3"/>
                        </a:solidFill>
                        <a:effectLst/>
                        <a:latin typeface="Calibri" panose="020F0502020204030204" pitchFamily="34" charset="0"/>
                        <a:cs typeface="Calibri" panose="020F0502020204030204" pitchFamily="34" charset="0"/>
                      </a:endParaRPr>
                    </a:p>
                  </a:txBody>
                  <a:tcPr marL="12944" marR="12944" marT="91440" marB="91440" anchor="ctr">
                    <a:lnL w="3175" cap="flat" cmpd="sng" algn="ctr">
                      <a:solidFill>
                        <a:schemeClr val="tx1"/>
                      </a:solidFill>
                      <a:prstDash val="solid"/>
                      <a:round/>
                      <a:headEnd type="none" w="med" len="med"/>
                      <a:tailEnd type="none" w="med" len="med"/>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853885841"/>
                  </a:ext>
                </a:extLst>
              </a:tr>
              <a:tr h="396879">
                <a:tc>
                  <a:txBody>
                    <a:bodyPr/>
                    <a:lstStyle/>
                    <a:p>
                      <a:pPr algn="l" fontAlgn="b"/>
                      <a:r>
                        <a:rPr lang="en-US" sz="2000" b="0" u="none" strike="noStrike" dirty="0">
                          <a:solidFill>
                            <a:schemeClr val="tx1"/>
                          </a:solidFill>
                          <a:effectLst/>
                          <a:latin typeface="Calibri" panose="020F0502020204030204" pitchFamily="34" charset="0"/>
                          <a:cs typeface="Calibri" panose="020F0502020204030204" pitchFamily="34" charset="0"/>
                        </a:rPr>
                        <a:t>18-to-29  males</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12944" marB="0" anchor="b">
                    <a:lnL w="12700" cmpd="sng">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-3.30*</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-1.12*</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a:solidFill>
                            <a:schemeClr val="bg1">
                              <a:lumMod val="50000"/>
                            </a:schemeClr>
                          </a:solidFill>
                          <a:effectLst/>
                          <a:latin typeface="Calibri" panose="020F0502020204030204" pitchFamily="34" charset="0"/>
                          <a:cs typeface="Calibri" panose="020F0502020204030204" pitchFamily="34" charset="0"/>
                        </a:rPr>
                        <a:t>-1.21*</a:t>
                      </a:r>
                      <a:endParaRPr lang="en-US" sz="2000" b="0" i="0" u="none" strike="noStrike">
                        <a:solidFill>
                          <a:schemeClr val="bg1">
                            <a:lumMod val="50000"/>
                          </a:schemeClr>
                        </a:solidFill>
                        <a:effectLst/>
                        <a:latin typeface="Calibri" panose="020F0502020204030204" pitchFamily="34" charset="0"/>
                        <a:cs typeface="Calibri" panose="020F0502020204030204" pitchFamily="34" charset="0"/>
                      </a:endParaRPr>
                    </a:p>
                  </a:txBody>
                  <a:tcPr marL="12944" marR="2743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tx1"/>
                          </a:solidFill>
                          <a:effectLst/>
                          <a:latin typeface="Calibri" panose="020F0502020204030204" pitchFamily="34" charset="0"/>
                          <a:cs typeface="Calibri" panose="020F0502020204030204" pitchFamily="34" charset="0"/>
                        </a:rPr>
                        <a:t>-2.25*</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274320" marB="0" anchor="ctr">
                    <a:lnL w="3175" cap="flat" cmpd="sng" algn="ctr">
                      <a:solidFill>
                        <a:schemeClr val="tx1"/>
                      </a:solidFill>
                      <a:prstDash val="solid"/>
                      <a:round/>
                      <a:headEnd type="none" w="med" len="med"/>
                      <a:tailEnd type="none" w="med" len="med"/>
                    </a:lnL>
                    <a:lnR w="12700" cmpd="sng">
                      <a:noFill/>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182518"/>
                  </a:ext>
                </a:extLst>
              </a:tr>
              <a:tr h="663234">
                <a:tc>
                  <a:txBody>
                    <a:bodyPr/>
                    <a:lstStyle/>
                    <a:p>
                      <a:pPr algn="l" fontAlgn="b"/>
                      <a:r>
                        <a:rPr lang="en-US" sz="2000" b="0" u="none" strike="noStrike" dirty="0">
                          <a:solidFill>
                            <a:schemeClr val="tx1"/>
                          </a:solidFill>
                          <a:effectLst/>
                          <a:latin typeface="Calibri" panose="020F0502020204030204" pitchFamily="34" charset="0"/>
                          <a:cs typeface="Calibri" panose="020F0502020204030204" pitchFamily="34" charset="0"/>
                        </a:rPr>
                        <a:t>18-to-29  females</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12944" marT="12944" marB="0" anchor="ctr">
                    <a:lnL w="12700" cmpd="sng">
                      <a:noFill/>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-2.83*</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1.39*</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0.28  </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tx1"/>
                          </a:solidFill>
                          <a:effectLst/>
                          <a:latin typeface="Calibri" panose="020F0502020204030204" pitchFamily="34" charset="0"/>
                          <a:cs typeface="Calibri" panose="020F0502020204030204" pitchFamily="34" charset="0"/>
                        </a:rPr>
                        <a:t>-0.98*</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09161390"/>
                  </a:ext>
                </a:extLst>
              </a:tr>
              <a:tr h="359768">
                <a:tc>
                  <a:txBody>
                    <a:bodyPr/>
                    <a:lstStyle/>
                    <a:p>
                      <a:pPr algn="l" fontAlgn="b"/>
                      <a:endParaRPr lang="en-US" sz="2000" b="0" i="0" u="none" strike="noStrike">
                        <a:solidFill>
                          <a:schemeClr val="tx1"/>
                        </a:solidFill>
                        <a:effectLst/>
                        <a:latin typeface="Calibri" panose="020F0502020204030204" pitchFamily="34" charset="0"/>
                        <a:cs typeface="Calibri" panose="020F0502020204030204" pitchFamily="34" charset="0"/>
                      </a:endParaRPr>
                    </a:p>
                  </a:txBody>
                  <a:tcPr marL="12944" marR="12944" marT="12944" marB="0" anchor="b">
                    <a:lnL w="12700" cmpd="sng">
                      <a:noFill/>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r" fontAlgn="ct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r" fontAlgn="ct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r" fontAlgn="ct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r" fontAlgn="ct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828845196"/>
                  </a:ext>
                </a:extLst>
              </a:tr>
              <a:tr h="359768">
                <a:tc>
                  <a:txBody>
                    <a:bodyPr/>
                    <a:lstStyle/>
                    <a:p>
                      <a:pPr algn="l" fontAlgn="b"/>
                      <a:r>
                        <a:rPr lang="en-US" sz="2000" b="0" u="none" strike="noStrike" dirty="0">
                          <a:solidFill>
                            <a:schemeClr val="tx1"/>
                          </a:solidFill>
                          <a:effectLst/>
                          <a:latin typeface="Calibri" panose="020F0502020204030204" pitchFamily="34" charset="0"/>
                          <a:cs typeface="Calibri" panose="020F0502020204030204" pitchFamily="34" charset="0"/>
                        </a:rPr>
                        <a:t>30-to-49  males</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12944" marT="12944" marB="0" anchor="b">
                    <a:lnL w="12700" cmpd="sng">
                      <a:noFill/>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-1.89*</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-2.01*</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-3.57*</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tx1"/>
                          </a:solidFill>
                          <a:effectLst/>
                          <a:latin typeface="Calibri" panose="020F0502020204030204" pitchFamily="34" charset="0"/>
                          <a:cs typeface="Calibri" panose="020F0502020204030204" pitchFamily="34" charset="0"/>
                        </a:rPr>
                        <a:t>-3.05*</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84332911"/>
                  </a:ext>
                </a:extLst>
              </a:tr>
              <a:tr h="663234">
                <a:tc>
                  <a:txBody>
                    <a:bodyPr/>
                    <a:lstStyle/>
                    <a:p>
                      <a:pPr algn="l" fontAlgn="b"/>
                      <a:r>
                        <a:rPr lang="en-US" sz="2000" b="0" u="none" strike="noStrike" dirty="0">
                          <a:solidFill>
                            <a:schemeClr val="tx1"/>
                          </a:solidFill>
                          <a:effectLst/>
                          <a:latin typeface="Calibri" panose="020F0502020204030204" pitchFamily="34" charset="0"/>
                          <a:cs typeface="Calibri" panose="020F0502020204030204" pitchFamily="34" charset="0"/>
                        </a:rPr>
                        <a:t>30-to-49  females</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12944" marT="12944" marB="0" anchor="ctr">
                    <a:lnL w="12700" cmpd="sng">
                      <a:noFill/>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-0.88*</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0.60*</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0.42*</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tx1"/>
                          </a:solidFill>
                          <a:effectLst/>
                          <a:latin typeface="Calibri" panose="020F0502020204030204" pitchFamily="34" charset="0"/>
                          <a:cs typeface="Calibri" panose="020F0502020204030204" pitchFamily="34" charset="0"/>
                        </a:rPr>
                        <a:t>0.10</a:t>
                      </a:r>
                      <a:r>
                        <a:rPr lang="en-US" sz="2000" b="0" u="none" strike="noStrike" dirty="0">
                          <a:solidFill>
                            <a:schemeClr val="bg1"/>
                          </a:solidFill>
                          <a:effectLst/>
                          <a:latin typeface="Calibri" panose="020F0502020204030204" pitchFamily="34" charset="0"/>
                          <a:cs typeface="Calibri" panose="020F0502020204030204" pitchFamily="34" charset="0"/>
                        </a:rPr>
                        <a:t>*</a:t>
                      </a:r>
                      <a:endParaRPr lang="en-US" sz="2000" b="0" i="0" u="none" strike="noStrike" dirty="0">
                        <a:solidFill>
                          <a:schemeClr val="bg1"/>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85526932"/>
                  </a:ext>
                </a:extLst>
              </a:tr>
              <a:tr h="359768">
                <a:tc>
                  <a:txBody>
                    <a:bodyPr/>
                    <a:lstStyle/>
                    <a:p>
                      <a:pPr algn="l" fontAlgn="b"/>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12944" marT="12944" marB="0" anchor="b">
                    <a:lnL w="12700" cmpd="sng">
                      <a:noFill/>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r" fontAlgn="ct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r" fontAlgn="ct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r" fontAlgn="ct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r" fontAlgn="ct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754229553"/>
                  </a:ext>
                </a:extLst>
              </a:tr>
              <a:tr h="359768">
                <a:tc>
                  <a:txBody>
                    <a:bodyPr/>
                    <a:lstStyle/>
                    <a:p>
                      <a:pPr algn="l" fontAlgn="b"/>
                      <a:r>
                        <a:rPr lang="en-US" sz="2000" b="0" u="none" strike="noStrike" dirty="0">
                          <a:solidFill>
                            <a:schemeClr val="tx1"/>
                          </a:solidFill>
                          <a:effectLst/>
                          <a:latin typeface="Calibri" panose="020F0502020204030204" pitchFamily="34" charset="0"/>
                          <a:cs typeface="Calibri" panose="020F0502020204030204" pitchFamily="34" charset="0"/>
                        </a:rPr>
                        <a:t>50-and-over  males</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12944" marT="12944" marB="0" anchor="ctr">
                    <a:lnL w="12700" cmpd="sng">
                      <a:noFill/>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0.59*</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0.80*</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0.32*</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tx1"/>
                          </a:solidFill>
                          <a:effectLst/>
                          <a:latin typeface="Calibri" panose="020F0502020204030204" pitchFamily="34" charset="0"/>
                          <a:cs typeface="Calibri" panose="020F0502020204030204" pitchFamily="34" charset="0"/>
                        </a:rPr>
                        <a:t>0.55*</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274320" marT="12944" marB="0" anchor="ctr">
                    <a:lnL w="31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18826237"/>
                  </a:ext>
                </a:extLst>
              </a:tr>
              <a:tr h="411535">
                <a:tc>
                  <a:txBody>
                    <a:bodyPr/>
                    <a:lstStyle/>
                    <a:p>
                      <a:pPr algn="l" fontAlgn="b"/>
                      <a:r>
                        <a:rPr lang="en-US" sz="2000" b="0" u="none" strike="noStrike" dirty="0">
                          <a:solidFill>
                            <a:schemeClr val="tx1"/>
                          </a:solidFill>
                          <a:effectLst/>
                          <a:latin typeface="Calibri" panose="020F0502020204030204" pitchFamily="34" charset="0"/>
                          <a:cs typeface="Calibri" panose="020F0502020204030204" pitchFamily="34" charset="0"/>
                        </a:rPr>
                        <a:t>50-and-over  females</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12944" marT="12944" anchor="ctr">
                    <a:lnL w="12700" cmpd="sng">
                      <a:noFill/>
                    </a:lnL>
                    <a:lnR w="3175" cap="flat" cmpd="sng" algn="ctr">
                      <a:solidFill>
                        <a:schemeClr val="tx1"/>
                      </a:solidFill>
                      <a:prstDash val="solid"/>
                      <a:round/>
                      <a:headEnd type="none" w="med" len="med"/>
                      <a:tailEnd type="none" w="med" len="med"/>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1.24*</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2.53*</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bg1">
                              <a:lumMod val="50000"/>
                            </a:schemeClr>
                          </a:solidFill>
                          <a:effectLst/>
                          <a:latin typeface="Calibri" panose="020F0502020204030204" pitchFamily="34" charset="0"/>
                          <a:cs typeface="Calibri" panose="020F0502020204030204" pitchFamily="34" charset="0"/>
                        </a:rPr>
                        <a:t>2.35*</a:t>
                      </a:r>
                      <a:endParaRPr lang="en-US" sz="2000" b="0" i="0" u="none" strike="noStrike" dirty="0">
                        <a:solidFill>
                          <a:schemeClr val="bg1">
                            <a:lumMod val="50000"/>
                          </a:schemeClr>
                        </a:solidFill>
                        <a:effectLst/>
                        <a:latin typeface="Calibri" panose="020F0502020204030204" pitchFamily="34" charset="0"/>
                        <a:cs typeface="Calibri" panose="020F0502020204030204" pitchFamily="34" charset="0"/>
                      </a:endParaRPr>
                    </a:p>
                  </a:txBody>
                  <a:tcPr marL="12944" marR="274320" marT="129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en-US" sz="2000" b="0" u="none" strike="noStrike" dirty="0">
                          <a:solidFill>
                            <a:schemeClr val="tx1"/>
                          </a:solidFill>
                          <a:effectLst/>
                          <a:latin typeface="Calibri" panose="020F0502020204030204" pitchFamily="34" charset="0"/>
                          <a:cs typeface="Calibri" panose="020F0502020204030204" pitchFamily="34" charset="0"/>
                        </a:rPr>
                        <a:t>2.63*</a:t>
                      </a:r>
                      <a:endParaRPr lang="en-US" sz="2000" b="0" i="0" u="none" strike="noStrike" dirty="0">
                        <a:solidFill>
                          <a:schemeClr val="tx1"/>
                        </a:solidFill>
                        <a:effectLst/>
                        <a:latin typeface="Calibri" panose="020F0502020204030204" pitchFamily="34" charset="0"/>
                        <a:cs typeface="Calibri" panose="020F0502020204030204" pitchFamily="34" charset="0"/>
                      </a:endParaRPr>
                    </a:p>
                  </a:txBody>
                  <a:tcPr marL="12944" marR="274320" marT="12944" anchor="ctr">
                    <a:lnL w="3175" cap="flat" cmpd="sng" algn="ctr">
                      <a:solidFill>
                        <a:schemeClr val="tx1"/>
                      </a:solidFill>
                      <a:prstDash val="solid"/>
                      <a:round/>
                      <a:headEnd type="none" w="med" len="med"/>
                      <a:tailEnd type="none" w="med" len="med"/>
                    </a:lnL>
                    <a:lnR w="12700" cmpd="sng">
                      <a:noFill/>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59090825"/>
                  </a:ext>
                </a:extLst>
              </a:tr>
            </a:tbl>
          </a:graphicData>
        </a:graphic>
      </p:graphicFrame>
      <p:sp>
        <p:nvSpPr>
          <p:cNvPr id="3" name="Rounded Rectangle 2">
            <a:extLst>
              <a:ext uri="{FF2B5EF4-FFF2-40B4-BE49-F238E27FC236}">
                <a16:creationId xmlns:a16="http://schemas.microsoft.com/office/drawing/2014/main" id="{C29D7839-36C7-0B1A-16DA-6AE099B30B4B}"/>
              </a:ext>
            </a:extLst>
          </p:cNvPr>
          <p:cNvSpPr/>
          <p:nvPr/>
        </p:nvSpPr>
        <p:spPr>
          <a:xfrm>
            <a:off x="4419600" y="2123441"/>
            <a:ext cx="7020560" cy="416560"/>
          </a:xfrm>
          <a:prstGeom prst="roundRect">
            <a:avLst>
              <a:gd name="adj" fmla="val 15105"/>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ounded Rectangle 2">
            <a:extLst>
              <a:ext uri="{FF2B5EF4-FFF2-40B4-BE49-F238E27FC236}">
                <a16:creationId xmlns:a16="http://schemas.microsoft.com/office/drawing/2014/main" id="{DA73DA57-242B-A54B-622C-085870D207A0}"/>
              </a:ext>
            </a:extLst>
          </p:cNvPr>
          <p:cNvSpPr/>
          <p:nvPr/>
        </p:nvSpPr>
        <p:spPr>
          <a:xfrm>
            <a:off x="4409440" y="3515361"/>
            <a:ext cx="7020560" cy="416560"/>
          </a:xfrm>
          <a:prstGeom prst="roundRect">
            <a:avLst>
              <a:gd name="adj" fmla="val 15105"/>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ounded Rectangle 2">
            <a:extLst>
              <a:ext uri="{FF2B5EF4-FFF2-40B4-BE49-F238E27FC236}">
                <a16:creationId xmlns:a16="http://schemas.microsoft.com/office/drawing/2014/main" id="{AF49C59F-B50B-1346-8FD1-DA06D551E1B9}"/>
              </a:ext>
            </a:extLst>
          </p:cNvPr>
          <p:cNvSpPr/>
          <p:nvPr/>
        </p:nvSpPr>
        <p:spPr>
          <a:xfrm>
            <a:off x="4429760" y="4856481"/>
            <a:ext cx="7020560" cy="416560"/>
          </a:xfrm>
          <a:prstGeom prst="roundRect">
            <a:avLst>
              <a:gd name="adj" fmla="val 15105"/>
            </a:avLst>
          </a:prstGeom>
          <a:noFill/>
          <a:ln w="3810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ounded Rectangle 2">
            <a:extLst>
              <a:ext uri="{FF2B5EF4-FFF2-40B4-BE49-F238E27FC236}">
                <a16:creationId xmlns:a16="http://schemas.microsoft.com/office/drawing/2014/main" id="{747C8717-B500-6226-9384-8E36349576CA}"/>
              </a:ext>
            </a:extLst>
          </p:cNvPr>
          <p:cNvSpPr/>
          <p:nvPr/>
        </p:nvSpPr>
        <p:spPr>
          <a:xfrm>
            <a:off x="4419600" y="5323841"/>
            <a:ext cx="7020560" cy="416560"/>
          </a:xfrm>
          <a:prstGeom prst="roundRect">
            <a:avLst>
              <a:gd name="adj" fmla="val 15105"/>
            </a:avLst>
          </a:prstGeom>
          <a:noFill/>
          <a:ln w="3810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5F9F0F6D-9CFA-56C4-C80F-6E3DE8FE67E1}"/>
              </a:ext>
            </a:extLst>
          </p:cNvPr>
          <p:cNvSpPr>
            <a:spLocks noGrp="1"/>
          </p:cNvSpPr>
          <p:nvPr>
            <p:ph type="sldNum" sz="quarter" idx="12"/>
          </p:nvPr>
        </p:nvSpPr>
        <p:spPr/>
        <p:txBody>
          <a:bodyPr/>
          <a:lstStyle/>
          <a:p>
            <a:fld id="{FC63ECC8-719A-498E-B101-491B6A35558E}" type="slidenum">
              <a:rPr lang="en-US" smtClean="0"/>
              <a:t>20</a:t>
            </a:fld>
            <a:endParaRPr lang="en-US"/>
          </a:p>
        </p:txBody>
      </p:sp>
    </p:spTree>
    <p:extLst>
      <p:ext uri="{BB962C8B-B14F-4D97-AF65-F5344CB8AC3E}">
        <p14:creationId xmlns:p14="http://schemas.microsoft.com/office/powerpoint/2010/main" val="2813898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5595C782-5FA0-4922-9B86-228811760F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739" y="136525"/>
            <a:ext cx="9764110" cy="6721475"/>
          </a:xfrm>
          <a:prstGeom prst="rect">
            <a:avLst/>
          </a:prstGeom>
        </p:spPr>
      </p:pic>
      <p:sp>
        <p:nvSpPr>
          <p:cNvPr id="9" name="Content Placeholder 2">
            <a:extLst>
              <a:ext uri="{FF2B5EF4-FFF2-40B4-BE49-F238E27FC236}">
                <a16:creationId xmlns:a16="http://schemas.microsoft.com/office/drawing/2014/main" id="{E4DE3F00-3C62-4B4D-938D-1761874DCD55}"/>
              </a:ext>
            </a:extLst>
          </p:cNvPr>
          <p:cNvSpPr txBox="1">
            <a:spLocks/>
          </p:cNvSpPr>
          <p:nvPr/>
        </p:nvSpPr>
        <p:spPr>
          <a:xfrm>
            <a:off x="1294544" y="1767657"/>
            <a:ext cx="9924837" cy="387800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800" b="1" kern="1200" spc="-20" baseline="0">
                <a:solidFill>
                  <a:schemeClr val="tx1"/>
                </a:solidFill>
                <a:latin typeface="Century Gothic" panose="020B0502020202020204" pitchFamily="34" charset="0"/>
                <a:ea typeface="+mn-ea"/>
                <a:cs typeface="+mn-cs"/>
              </a:defRPr>
            </a:lvl1pPr>
            <a:lvl2pPr marL="0" indent="0" algn="l" defTabSz="914400" rtl="0" eaLnBrk="1" latinLnBrk="0" hangingPunct="1">
              <a:lnSpc>
                <a:spcPct val="100000"/>
              </a:lnSpc>
              <a:spcBef>
                <a:spcPts val="2600"/>
              </a:spcBef>
              <a:buFont typeface="Arial" panose="020B0604020202020204" pitchFamily="34" charset="0"/>
              <a:buNone/>
              <a:defRPr sz="1300" kern="1200" spc="-20" baseline="0">
                <a:solidFill>
                  <a:schemeClr val="tx1"/>
                </a:solidFill>
                <a:latin typeface="Calibri" panose="020F0502020204030204" pitchFamily="34" charset="0"/>
                <a:ea typeface="+mn-ea"/>
                <a:cs typeface="Calibri" panose="020F0502020204030204" pitchFamily="34" charset="0"/>
              </a:defRPr>
            </a:lvl2pPr>
            <a:lvl3pPr marL="171450" indent="-171450" algn="l" defTabSz="914400" rtl="0" eaLnBrk="1" latinLnBrk="0" hangingPunct="1">
              <a:lnSpc>
                <a:spcPct val="100000"/>
              </a:lnSpc>
              <a:spcBef>
                <a:spcPts val="1200"/>
              </a:spcBef>
              <a:buFont typeface="Arial" panose="020B0604020202020204" pitchFamily="34" charset="0"/>
              <a:buChar char="•"/>
              <a:defRPr sz="1200" kern="1200" spc="-20" baseline="0">
                <a:solidFill>
                  <a:schemeClr val="tx1"/>
                </a:solidFill>
                <a:latin typeface="Calibri" panose="020F0502020204030204" pitchFamily="34" charset="0"/>
                <a:ea typeface="+mn-ea"/>
                <a:cs typeface="Calibri" panose="020F0502020204030204" pitchFamily="34" charset="0"/>
              </a:defRPr>
            </a:lvl3pPr>
            <a:lvl4pPr marL="342900" indent="-171450" algn="l" defTabSz="914400" rtl="0" eaLnBrk="1" latinLnBrk="0" hangingPunct="1">
              <a:lnSpc>
                <a:spcPct val="100000"/>
              </a:lnSpc>
              <a:spcBef>
                <a:spcPts val="600"/>
              </a:spcBef>
              <a:buFont typeface="Arial" panose="020B0604020202020204" pitchFamily="34" charset="0"/>
              <a:buChar char="‒"/>
              <a:defRPr sz="1100" kern="1200" spc="-20" baseline="0">
                <a:solidFill>
                  <a:schemeClr val="tx1"/>
                </a:solidFill>
                <a:latin typeface="Calibri" panose="020F0502020204030204" pitchFamily="34" charset="0"/>
                <a:ea typeface="+mn-ea"/>
                <a:cs typeface="Calibri" panose="020F0502020204030204" pitchFamily="34" charset="0"/>
              </a:defRPr>
            </a:lvl4pPr>
            <a:lvl5pPr marL="571500" indent="-228600" algn="l" defTabSz="914400" rtl="0" eaLnBrk="1" latinLnBrk="0" hangingPunct="1">
              <a:lnSpc>
                <a:spcPct val="100000"/>
              </a:lnSpc>
              <a:spcBef>
                <a:spcPts val="200"/>
              </a:spcBef>
              <a:buFont typeface="Arial" panose="020B0604020202020204" pitchFamily="34" charset="0"/>
              <a:buChar char="•"/>
              <a:defRPr sz="1000" kern="1200" spc="-2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Clr>
                <a:srgbClr val="205493"/>
              </a:buClr>
              <a:buSzPct val="125000"/>
              <a:buFont typeface="Arial" panose="020B0604020202020204" pitchFamily="34" charset="0"/>
              <a:buChar char="•"/>
            </a:pPr>
            <a:endParaRPr lang="en-US" sz="2400" dirty="0"/>
          </a:p>
        </p:txBody>
      </p:sp>
      <p:sp>
        <p:nvSpPr>
          <p:cNvPr id="2" name="Slide Number Placeholder 1">
            <a:extLst>
              <a:ext uri="{FF2B5EF4-FFF2-40B4-BE49-F238E27FC236}">
                <a16:creationId xmlns:a16="http://schemas.microsoft.com/office/drawing/2014/main" id="{E79F6049-E186-14EA-F739-5A49759E43DF}"/>
              </a:ext>
            </a:extLst>
          </p:cNvPr>
          <p:cNvSpPr>
            <a:spLocks noGrp="1"/>
          </p:cNvSpPr>
          <p:nvPr>
            <p:ph type="sldNum" sz="quarter" idx="12"/>
          </p:nvPr>
        </p:nvSpPr>
        <p:spPr/>
        <p:txBody>
          <a:bodyPr/>
          <a:lstStyle/>
          <a:p>
            <a:fld id="{FC63ECC8-719A-498E-B101-491B6A35558E}" type="slidenum">
              <a:rPr lang="en-US" smtClean="0"/>
              <a:t>21</a:t>
            </a:fld>
            <a:endParaRPr lang="en-US"/>
          </a:p>
        </p:txBody>
      </p:sp>
    </p:spTree>
    <p:extLst>
      <p:ext uri="{BB962C8B-B14F-4D97-AF65-F5344CB8AC3E}">
        <p14:creationId xmlns:p14="http://schemas.microsoft.com/office/powerpoint/2010/main" val="26520890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4DE3F00-3C62-4B4D-938D-1761874DCD55}"/>
              </a:ext>
            </a:extLst>
          </p:cNvPr>
          <p:cNvSpPr txBox="1">
            <a:spLocks/>
          </p:cNvSpPr>
          <p:nvPr/>
        </p:nvSpPr>
        <p:spPr>
          <a:xfrm>
            <a:off x="1294544" y="1767657"/>
            <a:ext cx="9924837" cy="387800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800" b="1" kern="1200" spc="-20" baseline="0">
                <a:solidFill>
                  <a:schemeClr val="tx1"/>
                </a:solidFill>
                <a:latin typeface="Century Gothic" panose="020B0502020202020204" pitchFamily="34" charset="0"/>
                <a:ea typeface="+mn-ea"/>
                <a:cs typeface="+mn-cs"/>
              </a:defRPr>
            </a:lvl1pPr>
            <a:lvl2pPr marL="0" indent="0" algn="l" defTabSz="914400" rtl="0" eaLnBrk="1" latinLnBrk="0" hangingPunct="1">
              <a:lnSpc>
                <a:spcPct val="100000"/>
              </a:lnSpc>
              <a:spcBef>
                <a:spcPts val="2600"/>
              </a:spcBef>
              <a:buFont typeface="Arial" panose="020B0604020202020204" pitchFamily="34" charset="0"/>
              <a:buNone/>
              <a:defRPr sz="1300" kern="1200" spc="-20" baseline="0">
                <a:solidFill>
                  <a:schemeClr val="tx1"/>
                </a:solidFill>
                <a:latin typeface="Calibri" panose="020F0502020204030204" pitchFamily="34" charset="0"/>
                <a:ea typeface="+mn-ea"/>
                <a:cs typeface="Calibri" panose="020F0502020204030204" pitchFamily="34" charset="0"/>
              </a:defRPr>
            </a:lvl2pPr>
            <a:lvl3pPr marL="171450" indent="-171450" algn="l" defTabSz="914400" rtl="0" eaLnBrk="1" latinLnBrk="0" hangingPunct="1">
              <a:lnSpc>
                <a:spcPct val="100000"/>
              </a:lnSpc>
              <a:spcBef>
                <a:spcPts val="1200"/>
              </a:spcBef>
              <a:buFont typeface="Arial" panose="020B0604020202020204" pitchFamily="34" charset="0"/>
              <a:buChar char="•"/>
              <a:defRPr sz="1200" kern="1200" spc="-20" baseline="0">
                <a:solidFill>
                  <a:schemeClr val="tx1"/>
                </a:solidFill>
                <a:latin typeface="Calibri" panose="020F0502020204030204" pitchFamily="34" charset="0"/>
                <a:ea typeface="+mn-ea"/>
                <a:cs typeface="Calibri" panose="020F0502020204030204" pitchFamily="34" charset="0"/>
              </a:defRPr>
            </a:lvl3pPr>
            <a:lvl4pPr marL="342900" indent="-171450" algn="l" defTabSz="914400" rtl="0" eaLnBrk="1" latinLnBrk="0" hangingPunct="1">
              <a:lnSpc>
                <a:spcPct val="100000"/>
              </a:lnSpc>
              <a:spcBef>
                <a:spcPts val="600"/>
              </a:spcBef>
              <a:buFont typeface="Arial" panose="020B0604020202020204" pitchFamily="34" charset="0"/>
              <a:buChar char="‒"/>
              <a:defRPr sz="1100" kern="1200" spc="-20" baseline="0">
                <a:solidFill>
                  <a:schemeClr val="tx1"/>
                </a:solidFill>
                <a:latin typeface="Calibri" panose="020F0502020204030204" pitchFamily="34" charset="0"/>
                <a:ea typeface="+mn-ea"/>
                <a:cs typeface="Calibri" panose="020F0502020204030204" pitchFamily="34" charset="0"/>
              </a:defRPr>
            </a:lvl4pPr>
            <a:lvl5pPr marL="571500" indent="-228600" algn="l" defTabSz="914400" rtl="0" eaLnBrk="1" latinLnBrk="0" hangingPunct="1">
              <a:lnSpc>
                <a:spcPct val="100000"/>
              </a:lnSpc>
              <a:spcBef>
                <a:spcPts val="200"/>
              </a:spcBef>
              <a:buFont typeface="Arial" panose="020B0604020202020204" pitchFamily="34" charset="0"/>
              <a:buChar char="•"/>
              <a:defRPr sz="1000" kern="1200" spc="-2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Clr>
                <a:srgbClr val="205493"/>
              </a:buClr>
              <a:buSzPct val="125000"/>
              <a:buFont typeface="Arial" panose="020B0604020202020204" pitchFamily="34" charset="0"/>
              <a:buChar char="•"/>
            </a:pPr>
            <a:endParaRPr lang="en-US" sz="2400" dirty="0"/>
          </a:p>
        </p:txBody>
      </p:sp>
      <p:sp>
        <p:nvSpPr>
          <p:cNvPr id="2" name="TextBox 1">
            <a:extLst>
              <a:ext uri="{FF2B5EF4-FFF2-40B4-BE49-F238E27FC236}">
                <a16:creationId xmlns:a16="http://schemas.microsoft.com/office/drawing/2014/main" id="{C8CD48A3-A9EF-4FF7-99AF-3D047DDAA245}"/>
              </a:ext>
            </a:extLst>
          </p:cNvPr>
          <p:cNvSpPr txBox="1"/>
          <p:nvPr/>
        </p:nvSpPr>
        <p:spPr>
          <a:xfrm>
            <a:off x="863896" y="1403054"/>
            <a:ext cx="5232103" cy="523220"/>
          </a:xfrm>
          <a:prstGeom prst="rect">
            <a:avLst/>
          </a:prstGeom>
          <a:noFill/>
        </p:spPr>
        <p:txBody>
          <a:bodyPr wrap="square" rtlCol="0">
            <a:spAutoFit/>
          </a:bodyPr>
          <a:lstStyle/>
          <a:p>
            <a:pPr algn="ctr"/>
            <a:r>
              <a:rPr lang="en-US" sz="2800" dirty="0">
                <a:solidFill>
                  <a:srgbClr val="C00000"/>
                </a:solidFill>
              </a:rPr>
              <a:t>Undercount</a:t>
            </a:r>
          </a:p>
        </p:txBody>
      </p:sp>
      <p:sp>
        <p:nvSpPr>
          <p:cNvPr id="8" name="TextBox 7">
            <a:extLst>
              <a:ext uri="{FF2B5EF4-FFF2-40B4-BE49-F238E27FC236}">
                <a16:creationId xmlns:a16="http://schemas.microsoft.com/office/drawing/2014/main" id="{81E039E5-5D50-47DB-8A46-BAB7AD42BE35}"/>
              </a:ext>
            </a:extLst>
          </p:cNvPr>
          <p:cNvSpPr txBox="1"/>
          <p:nvPr/>
        </p:nvSpPr>
        <p:spPr>
          <a:xfrm>
            <a:off x="6400799" y="1409646"/>
            <a:ext cx="4801455" cy="523220"/>
          </a:xfrm>
          <a:prstGeom prst="rect">
            <a:avLst/>
          </a:prstGeom>
          <a:noFill/>
        </p:spPr>
        <p:txBody>
          <a:bodyPr wrap="square" rtlCol="0">
            <a:spAutoFit/>
          </a:bodyPr>
          <a:lstStyle/>
          <a:p>
            <a:pPr algn="ctr"/>
            <a:r>
              <a:rPr lang="en-US" sz="2800" dirty="0">
                <a:solidFill>
                  <a:srgbClr val="C00000"/>
                </a:solidFill>
              </a:rPr>
              <a:t>Overcount</a:t>
            </a:r>
          </a:p>
        </p:txBody>
      </p:sp>
      <p:graphicFrame>
        <p:nvGraphicFramePr>
          <p:cNvPr id="12" name="Table 10">
            <a:extLst>
              <a:ext uri="{FF2B5EF4-FFF2-40B4-BE49-F238E27FC236}">
                <a16:creationId xmlns:a16="http://schemas.microsoft.com/office/drawing/2014/main" id="{EEDB2731-A800-4D9B-AC65-F3E79616377E}"/>
              </a:ext>
            </a:extLst>
          </p:cNvPr>
          <p:cNvGraphicFramePr>
            <a:graphicFrameLocks noGrp="1"/>
          </p:cNvGraphicFramePr>
          <p:nvPr>
            <p:extLst>
              <p:ext uri="{D42A27DB-BD31-4B8C-83A1-F6EECF244321}">
                <p14:modId xmlns:p14="http://schemas.microsoft.com/office/powerpoint/2010/main" val="676638536"/>
              </p:ext>
            </p:extLst>
          </p:nvPr>
        </p:nvGraphicFramePr>
        <p:xfrm>
          <a:off x="863896" y="1991360"/>
          <a:ext cx="5139283" cy="3404089"/>
        </p:xfrm>
        <a:graphic>
          <a:graphicData uri="http://schemas.openxmlformats.org/drawingml/2006/table">
            <a:tbl>
              <a:tblPr firstRow="1" bandRow="1">
                <a:tableStyleId>{2D5ABB26-0587-4C30-8999-92F81FD0307C}</a:tableStyleId>
              </a:tblPr>
              <a:tblGrid>
                <a:gridCol w="1552804">
                  <a:extLst>
                    <a:ext uri="{9D8B030D-6E8A-4147-A177-3AD203B41FA5}">
                      <a16:colId xmlns:a16="http://schemas.microsoft.com/office/drawing/2014/main" val="1718941183"/>
                    </a:ext>
                  </a:extLst>
                </a:gridCol>
                <a:gridCol w="1383973">
                  <a:extLst>
                    <a:ext uri="{9D8B030D-6E8A-4147-A177-3AD203B41FA5}">
                      <a16:colId xmlns:a16="http://schemas.microsoft.com/office/drawing/2014/main" val="1330057516"/>
                    </a:ext>
                  </a:extLst>
                </a:gridCol>
                <a:gridCol w="2202506">
                  <a:extLst>
                    <a:ext uri="{9D8B030D-6E8A-4147-A177-3AD203B41FA5}">
                      <a16:colId xmlns:a16="http://schemas.microsoft.com/office/drawing/2014/main" val="2641496531"/>
                    </a:ext>
                  </a:extLst>
                </a:gridCol>
              </a:tblGrid>
              <a:tr h="409077">
                <a:tc rowSpan="2">
                  <a:txBody>
                    <a:bodyPr/>
                    <a:lstStyle/>
                    <a:p>
                      <a:pPr algn="ctr"/>
                      <a:r>
                        <a:rPr lang="en-US" sz="1800" dirty="0">
                          <a:solidFill>
                            <a:schemeClr val="tx1"/>
                          </a:solidFill>
                          <a:latin typeface="Calibri" panose="020F0502020204030204" pitchFamily="34" charset="0"/>
                          <a:cs typeface="Calibri" panose="020F0502020204030204" pitchFamily="34" charset="0"/>
                        </a:rPr>
                        <a:t>State</a:t>
                      </a:r>
                    </a:p>
                  </a:txBody>
                  <a:tcPr marL="76165" marR="76165" marT="38082" marB="38082"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gridSpan="2">
                  <a:txBody>
                    <a:bodyPr/>
                    <a:lstStyle/>
                    <a:p>
                      <a:pPr algn="ctr"/>
                      <a:r>
                        <a:rPr lang="en-US" sz="1800" dirty="0">
                          <a:solidFill>
                            <a:schemeClr val="tx1"/>
                          </a:solidFill>
                          <a:latin typeface="Calibri" panose="020F0502020204030204" pitchFamily="34" charset="0"/>
                          <a:cs typeface="Calibri" panose="020F0502020204030204" pitchFamily="34" charset="0"/>
                        </a:rPr>
                        <a:t>Net coverage error rate (%)</a:t>
                      </a:r>
                    </a:p>
                  </a:txBody>
                  <a:tcPr marL="76165" marR="76165" marT="38082" marB="38082"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gn="ctr"/>
                      <a:endParaRPr lang="en-US" dirty="0">
                        <a:solidFill>
                          <a:schemeClr val="tx1"/>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408929037"/>
                  </a:ext>
                </a:extLst>
              </a:tr>
              <a:tr h="686032">
                <a:tc vMerge="1">
                  <a:txBody>
                    <a:bodyPr/>
                    <a:lstStyle/>
                    <a:p>
                      <a:pPr algn="ctr"/>
                      <a:endParaRPr lang="en-US" dirty="0">
                        <a:solidFill>
                          <a:schemeClr val="tx1"/>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US" sz="1800" dirty="0">
                          <a:solidFill>
                            <a:schemeClr val="tx1"/>
                          </a:solidFill>
                          <a:latin typeface="Calibri" panose="020F0502020204030204" pitchFamily="34" charset="0"/>
                          <a:cs typeface="Calibri" panose="020F0502020204030204" pitchFamily="34" charset="0"/>
                        </a:rPr>
                        <a:t>Rate</a:t>
                      </a:r>
                    </a:p>
                  </a:txBody>
                  <a:tcPr marL="76165" marR="76165" marT="38082" marB="3808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sz="1800" dirty="0">
                          <a:solidFill>
                            <a:schemeClr val="tx1"/>
                          </a:solidFill>
                          <a:latin typeface="Calibri" panose="020F0502020204030204" pitchFamily="34" charset="0"/>
                          <a:cs typeface="Calibri" panose="020F0502020204030204" pitchFamily="34" charset="0"/>
                        </a:rPr>
                        <a:t>90% confidence</a:t>
                      </a:r>
                      <a:br>
                        <a:rPr lang="en-US" sz="1800" dirty="0">
                          <a:solidFill>
                            <a:schemeClr val="tx1"/>
                          </a:solidFill>
                          <a:latin typeface="Calibri" panose="020F0502020204030204" pitchFamily="34" charset="0"/>
                          <a:cs typeface="Calibri" panose="020F0502020204030204" pitchFamily="34" charset="0"/>
                        </a:rPr>
                      </a:br>
                      <a:r>
                        <a:rPr lang="en-US" sz="1800" dirty="0">
                          <a:solidFill>
                            <a:schemeClr val="tx1"/>
                          </a:solidFill>
                          <a:latin typeface="Calibri" panose="020F0502020204030204" pitchFamily="34" charset="0"/>
                          <a:cs typeface="Calibri" panose="020F0502020204030204" pitchFamily="34" charset="0"/>
                        </a:rPr>
                        <a:t>interval</a:t>
                      </a:r>
                    </a:p>
                  </a:txBody>
                  <a:tcPr marL="76165" marR="76165" marT="38082" marB="38082"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21595984"/>
                  </a:ext>
                </a:extLst>
              </a:tr>
              <a:tr h="384830">
                <a:tc>
                  <a:txBody>
                    <a:bodyPr/>
                    <a:lstStyle/>
                    <a:p>
                      <a:r>
                        <a:rPr lang="en-US" sz="1800" dirty="0">
                          <a:latin typeface="Calibri" panose="020F0502020204030204" pitchFamily="34" charset="0"/>
                          <a:cs typeface="Calibri" panose="020F0502020204030204" pitchFamily="34" charset="0"/>
                        </a:rPr>
                        <a:t>Arkansas</a:t>
                      </a:r>
                    </a:p>
                  </a:txBody>
                  <a:tcPr marL="76165" marR="76165" marT="38082" marB="38082" anchor="ct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–5.04</a:t>
                      </a:r>
                    </a:p>
                  </a:txBody>
                  <a:tcPr marL="76165" marR="76165" marT="38082" marB="38082" anchor="ct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–8.68  to  –1.40</a:t>
                      </a:r>
                    </a:p>
                  </a:txBody>
                  <a:tcPr marL="76165" marR="76165" marT="38082" marB="38082" anchor="ct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723813907"/>
                  </a:ext>
                </a:extLst>
              </a:tr>
              <a:tr h="384830">
                <a:tc>
                  <a:txBody>
                    <a:bodyPr/>
                    <a:lstStyle/>
                    <a:p>
                      <a:r>
                        <a:rPr lang="en-US" sz="1800" dirty="0">
                          <a:latin typeface="Calibri" panose="020F0502020204030204" pitchFamily="34" charset="0"/>
                          <a:cs typeface="Calibri" panose="020F0502020204030204" pitchFamily="34" charset="0"/>
                        </a:rPr>
                        <a:t>Florida</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–3.48</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–4.98  to  –1.98</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697731501"/>
                  </a:ext>
                </a:extLst>
              </a:tr>
              <a:tr h="384830">
                <a:tc>
                  <a:txBody>
                    <a:bodyPr/>
                    <a:lstStyle/>
                    <a:p>
                      <a:r>
                        <a:rPr lang="en-US" sz="1800" dirty="0">
                          <a:latin typeface="Calibri" panose="020F0502020204030204" pitchFamily="34" charset="0"/>
                          <a:cs typeface="Calibri" panose="020F0502020204030204" pitchFamily="34" charset="0"/>
                        </a:rPr>
                        <a:t>Illinois</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–1.97</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–3.43  to  –0.51</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217889193"/>
                  </a:ext>
                </a:extLst>
              </a:tr>
              <a:tr h="384830">
                <a:tc>
                  <a:txBody>
                    <a:bodyPr/>
                    <a:lstStyle/>
                    <a:p>
                      <a:r>
                        <a:rPr lang="en-US" sz="1800" dirty="0">
                          <a:latin typeface="Calibri" panose="020F0502020204030204" pitchFamily="34" charset="0"/>
                          <a:cs typeface="Calibri" panose="020F0502020204030204" pitchFamily="34" charset="0"/>
                        </a:rPr>
                        <a:t>Mississippi</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–4.11</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–6.79  to  –1.43</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580185279"/>
                  </a:ext>
                </a:extLst>
              </a:tr>
              <a:tr h="384830">
                <a:tc>
                  <a:txBody>
                    <a:bodyPr/>
                    <a:lstStyle/>
                    <a:p>
                      <a:r>
                        <a:rPr lang="en-US" sz="1800" dirty="0">
                          <a:latin typeface="Calibri" panose="020F0502020204030204" pitchFamily="34" charset="0"/>
                          <a:cs typeface="Calibri" panose="020F0502020204030204" pitchFamily="34" charset="0"/>
                        </a:rPr>
                        <a:t>Tennessee</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–4.78</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–7.26  to  –2.30</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648758154"/>
                  </a:ext>
                </a:extLst>
              </a:tr>
              <a:tr h="384830">
                <a:tc>
                  <a:txBody>
                    <a:bodyPr/>
                    <a:lstStyle/>
                    <a:p>
                      <a:r>
                        <a:rPr lang="en-US" sz="1800" dirty="0">
                          <a:latin typeface="Calibri" panose="020F0502020204030204" pitchFamily="34" charset="0"/>
                          <a:cs typeface="Calibri" panose="020F0502020204030204" pitchFamily="34" charset="0"/>
                        </a:rPr>
                        <a:t>Texas</a:t>
                      </a:r>
                    </a:p>
                  </a:txBody>
                  <a:tcPr marL="76165" marR="76165" marT="38082" marB="38082" anchor="ct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–1.92</a:t>
                      </a:r>
                    </a:p>
                  </a:txBody>
                  <a:tcPr marL="76165" marR="76165" marT="38082" marB="38082" anchor="ct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–3.27  to  –0.57</a:t>
                      </a:r>
                    </a:p>
                  </a:txBody>
                  <a:tcPr marL="76165" marR="76165" marT="38082" marB="38082" anchor="ct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7295338"/>
                  </a:ext>
                </a:extLst>
              </a:tr>
            </a:tbl>
          </a:graphicData>
        </a:graphic>
      </p:graphicFrame>
      <p:graphicFrame>
        <p:nvGraphicFramePr>
          <p:cNvPr id="13" name="Table 12">
            <a:extLst>
              <a:ext uri="{FF2B5EF4-FFF2-40B4-BE49-F238E27FC236}">
                <a16:creationId xmlns:a16="http://schemas.microsoft.com/office/drawing/2014/main" id="{D2148FFA-6298-4167-B6D3-5E0F129CA9CC}"/>
              </a:ext>
            </a:extLst>
          </p:cNvPr>
          <p:cNvGraphicFramePr>
            <a:graphicFrameLocks noGrp="1"/>
          </p:cNvGraphicFramePr>
          <p:nvPr/>
        </p:nvGraphicFramePr>
        <p:xfrm>
          <a:off x="6400800" y="2003986"/>
          <a:ext cx="4834483" cy="4145750"/>
        </p:xfrm>
        <a:graphic>
          <a:graphicData uri="http://schemas.openxmlformats.org/drawingml/2006/table">
            <a:tbl>
              <a:tblPr firstRow="1" bandRow="1">
                <a:tableStyleId>{2D5ABB26-0587-4C30-8999-92F81FD0307C}</a:tableStyleId>
              </a:tblPr>
              <a:tblGrid>
                <a:gridCol w="1554480">
                  <a:extLst>
                    <a:ext uri="{9D8B030D-6E8A-4147-A177-3AD203B41FA5}">
                      <a16:colId xmlns:a16="http://schemas.microsoft.com/office/drawing/2014/main" val="1718941183"/>
                    </a:ext>
                  </a:extLst>
                </a:gridCol>
                <a:gridCol w="1178560">
                  <a:extLst>
                    <a:ext uri="{9D8B030D-6E8A-4147-A177-3AD203B41FA5}">
                      <a16:colId xmlns:a16="http://schemas.microsoft.com/office/drawing/2014/main" val="401717263"/>
                    </a:ext>
                  </a:extLst>
                </a:gridCol>
                <a:gridCol w="2101443">
                  <a:extLst>
                    <a:ext uri="{9D8B030D-6E8A-4147-A177-3AD203B41FA5}">
                      <a16:colId xmlns:a16="http://schemas.microsoft.com/office/drawing/2014/main" val="2641496531"/>
                    </a:ext>
                  </a:extLst>
                </a:gridCol>
              </a:tblGrid>
              <a:tr h="384482">
                <a:tc rowSpan="2">
                  <a:txBody>
                    <a:bodyPr/>
                    <a:lstStyle/>
                    <a:p>
                      <a:pPr algn="ctr"/>
                      <a:r>
                        <a:rPr lang="en-US" sz="1800" dirty="0">
                          <a:solidFill>
                            <a:schemeClr val="tx1"/>
                          </a:solidFill>
                          <a:latin typeface="Calibri" panose="020F0502020204030204" pitchFamily="34" charset="0"/>
                          <a:cs typeface="Calibri" panose="020F0502020204030204" pitchFamily="34" charset="0"/>
                        </a:rPr>
                        <a:t>State</a:t>
                      </a:r>
                    </a:p>
                  </a:txBody>
                  <a:tcPr marL="76165" marR="76165" marT="38082" marB="38082"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gridSpan="2">
                  <a:txBody>
                    <a:bodyPr/>
                    <a:lstStyle/>
                    <a:p>
                      <a:pPr algn="ctr"/>
                      <a:r>
                        <a:rPr lang="en-US" sz="1800" dirty="0">
                          <a:solidFill>
                            <a:schemeClr val="tx1"/>
                          </a:solidFill>
                          <a:latin typeface="Calibri" panose="020F0502020204030204" pitchFamily="34" charset="0"/>
                          <a:cs typeface="Calibri" panose="020F0502020204030204" pitchFamily="34" charset="0"/>
                        </a:rPr>
                        <a:t>Net coverage error rate (%)</a:t>
                      </a:r>
                    </a:p>
                  </a:txBody>
                  <a:tcPr marL="76165" marR="76165" marT="38082" marB="38082"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gn="ctr"/>
                      <a:r>
                        <a:rPr lang="en-US" dirty="0">
                          <a:solidFill>
                            <a:schemeClr val="tx1"/>
                          </a:solidFill>
                        </a:rPr>
                        <a:t>Net Coverage Error Rate</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408929037"/>
                  </a:ext>
                </a:extLst>
              </a:tr>
              <a:tr h="685412">
                <a:tc vMerge="1">
                  <a:txBody>
                    <a:bodyPr/>
                    <a:lstStyle/>
                    <a:p>
                      <a:pPr algn="ctr"/>
                      <a:endParaRPr lang="en-US" dirty="0">
                        <a:solidFill>
                          <a:schemeClr val="tx1"/>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US" sz="1800" dirty="0">
                          <a:solidFill>
                            <a:schemeClr val="tx1"/>
                          </a:solidFill>
                          <a:latin typeface="Calibri" panose="020F0502020204030204" pitchFamily="34" charset="0"/>
                          <a:cs typeface="Calibri" panose="020F0502020204030204" pitchFamily="34" charset="0"/>
                        </a:rPr>
                        <a:t>Rate</a:t>
                      </a:r>
                    </a:p>
                  </a:txBody>
                  <a:tcPr marL="76165" marR="76165" marT="38082" marB="3808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sz="1800" dirty="0">
                          <a:solidFill>
                            <a:schemeClr val="tx1"/>
                          </a:solidFill>
                          <a:latin typeface="Calibri" panose="020F0502020204030204" pitchFamily="34" charset="0"/>
                          <a:cs typeface="Calibri" panose="020F0502020204030204" pitchFamily="34" charset="0"/>
                        </a:rPr>
                        <a:t>90% confidence  interval</a:t>
                      </a:r>
                    </a:p>
                  </a:txBody>
                  <a:tcPr marL="76165" marR="76165" marT="38082" marB="38082"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110441027"/>
                  </a:ext>
                </a:extLst>
              </a:tr>
              <a:tr h="384482">
                <a:tc>
                  <a:txBody>
                    <a:bodyPr/>
                    <a:lstStyle/>
                    <a:p>
                      <a:r>
                        <a:rPr lang="en-US" sz="1800" dirty="0">
                          <a:latin typeface="Calibri" panose="020F0502020204030204" pitchFamily="34" charset="0"/>
                          <a:cs typeface="Calibri" panose="020F0502020204030204" pitchFamily="34" charset="0"/>
                        </a:rPr>
                        <a:t>Delaware</a:t>
                      </a:r>
                    </a:p>
                  </a:txBody>
                  <a:tcPr marL="76165" marR="76165" marT="38082" marB="38082" anchor="ct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5.45</a:t>
                      </a:r>
                    </a:p>
                  </a:txBody>
                  <a:tcPr marL="76165" marR="76165" marT="38082" marB="38082" anchor="ct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  0.81  to  10.09</a:t>
                      </a:r>
                    </a:p>
                  </a:txBody>
                  <a:tcPr marL="76165" marR="76165" marT="38082" marB="38082" anchor="ct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723813907"/>
                  </a:ext>
                </a:extLst>
              </a:tr>
              <a:tr h="384482">
                <a:tc>
                  <a:txBody>
                    <a:bodyPr/>
                    <a:lstStyle/>
                    <a:p>
                      <a:r>
                        <a:rPr lang="en-US" sz="1800" dirty="0">
                          <a:latin typeface="Calibri" panose="020F0502020204030204" pitchFamily="34" charset="0"/>
                          <a:cs typeface="Calibri" panose="020F0502020204030204" pitchFamily="34" charset="0"/>
                        </a:rPr>
                        <a:t>Hawaii</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6.79</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4.03  to  9.55</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697731501"/>
                  </a:ext>
                </a:extLst>
              </a:tr>
              <a:tr h="384482">
                <a:tc>
                  <a:txBody>
                    <a:bodyPr/>
                    <a:lstStyle/>
                    <a:p>
                      <a:r>
                        <a:rPr lang="en-US" sz="1800" dirty="0">
                          <a:latin typeface="Calibri" panose="020F0502020204030204" pitchFamily="34" charset="0"/>
                          <a:cs typeface="Calibri" panose="020F0502020204030204" pitchFamily="34" charset="0"/>
                        </a:rPr>
                        <a:t>Massachusetts</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2.24</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0.50  to  3.98</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217889193"/>
                  </a:ext>
                </a:extLst>
              </a:tr>
              <a:tr h="384482">
                <a:tc>
                  <a:txBody>
                    <a:bodyPr/>
                    <a:lstStyle/>
                    <a:p>
                      <a:r>
                        <a:rPr lang="en-US" sz="1800" dirty="0">
                          <a:latin typeface="Calibri" panose="020F0502020204030204" pitchFamily="34" charset="0"/>
                          <a:cs typeface="Calibri" panose="020F0502020204030204" pitchFamily="34" charset="0"/>
                        </a:rPr>
                        <a:t>Minnesota</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3.84</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2.24  to  5.44</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580185279"/>
                  </a:ext>
                </a:extLst>
              </a:tr>
              <a:tr h="384482">
                <a:tc>
                  <a:txBody>
                    <a:bodyPr/>
                    <a:lstStyle/>
                    <a:p>
                      <a:r>
                        <a:rPr lang="en-US" sz="1800" dirty="0">
                          <a:solidFill>
                            <a:schemeClr val="tx1"/>
                          </a:solidFill>
                          <a:latin typeface="Calibri" panose="020F0502020204030204" pitchFamily="34" charset="0"/>
                          <a:cs typeface="Calibri" panose="020F0502020204030204" pitchFamily="34" charset="0"/>
                        </a:rPr>
                        <a:t>New York</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solidFill>
                            <a:schemeClr val="tx1"/>
                          </a:solidFill>
                          <a:latin typeface="Calibri" panose="020F0502020204030204" pitchFamily="34" charset="0"/>
                          <a:cs typeface="Calibri" panose="020F0502020204030204" pitchFamily="34" charset="0"/>
                        </a:rPr>
                        <a:t>3.44</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solidFill>
                            <a:schemeClr val="tx1"/>
                          </a:solidFill>
                          <a:latin typeface="Calibri" panose="020F0502020204030204" pitchFamily="34" charset="0"/>
                          <a:cs typeface="Calibri" panose="020F0502020204030204" pitchFamily="34" charset="0"/>
                        </a:rPr>
                        <a:t>1.89  to  4.99</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275104952"/>
                  </a:ext>
                </a:extLst>
              </a:tr>
              <a:tr h="384482">
                <a:tc>
                  <a:txBody>
                    <a:bodyPr/>
                    <a:lstStyle/>
                    <a:p>
                      <a:r>
                        <a:rPr lang="en-US" sz="1800" dirty="0">
                          <a:solidFill>
                            <a:schemeClr val="tx1"/>
                          </a:solidFill>
                          <a:latin typeface="Calibri" panose="020F0502020204030204" pitchFamily="34" charset="0"/>
                          <a:cs typeface="Calibri" panose="020F0502020204030204" pitchFamily="34" charset="0"/>
                        </a:rPr>
                        <a:t>Ohio</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solidFill>
                            <a:schemeClr val="tx1"/>
                          </a:solidFill>
                          <a:latin typeface="Calibri" panose="020F0502020204030204" pitchFamily="34" charset="0"/>
                          <a:cs typeface="Calibri" panose="020F0502020204030204" pitchFamily="34" charset="0"/>
                        </a:rPr>
                        <a:t>1.49</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solidFill>
                            <a:schemeClr val="tx1"/>
                          </a:solidFill>
                          <a:latin typeface="Calibri" panose="020F0502020204030204" pitchFamily="34" charset="0"/>
                          <a:cs typeface="Calibri" panose="020F0502020204030204" pitchFamily="34" charset="0"/>
                        </a:rPr>
                        <a:t>0.39  to  2.59</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648758154"/>
                  </a:ext>
                </a:extLst>
              </a:tr>
              <a:tr h="384482">
                <a:tc>
                  <a:txBody>
                    <a:bodyPr/>
                    <a:lstStyle/>
                    <a:p>
                      <a:r>
                        <a:rPr lang="en-US" sz="1800" dirty="0">
                          <a:solidFill>
                            <a:schemeClr val="tx1"/>
                          </a:solidFill>
                          <a:latin typeface="Calibri" panose="020F0502020204030204" pitchFamily="34" charset="0"/>
                          <a:cs typeface="Calibri" panose="020F0502020204030204" pitchFamily="34" charset="0"/>
                        </a:rPr>
                        <a:t>Rhode Island</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solidFill>
                            <a:schemeClr val="tx1"/>
                          </a:solidFill>
                          <a:latin typeface="Calibri" panose="020F0502020204030204" pitchFamily="34" charset="0"/>
                          <a:cs typeface="Calibri" panose="020F0502020204030204" pitchFamily="34" charset="0"/>
                        </a:rPr>
                        <a:t>5.05</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solidFill>
                            <a:schemeClr val="tx1"/>
                          </a:solidFill>
                          <a:latin typeface="Calibri" panose="020F0502020204030204" pitchFamily="34" charset="0"/>
                          <a:cs typeface="Calibri" panose="020F0502020204030204" pitchFamily="34" charset="0"/>
                        </a:rPr>
                        <a:t>2.70  to  7.40</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748560583"/>
                  </a:ext>
                </a:extLst>
              </a:tr>
              <a:tr h="384482">
                <a:tc>
                  <a:txBody>
                    <a:bodyPr/>
                    <a:lstStyle/>
                    <a:p>
                      <a:r>
                        <a:rPr lang="en-US" sz="1800" dirty="0">
                          <a:latin typeface="Calibri" panose="020F0502020204030204" pitchFamily="34" charset="0"/>
                          <a:cs typeface="Calibri" panose="020F0502020204030204" pitchFamily="34" charset="0"/>
                        </a:rPr>
                        <a:t>Utah</a:t>
                      </a:r>
                    </a:p>
                  </a:txBody>
                  <a:tcPr marL="76165" marR="76165" marT="38082" marB="38082" anchor="ct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2.59</a:t>
                      </a:r>
                    </a:p>
                  </a:txBody>
                  <a:tcPr marL="76165" marR="76165" marT="38082" marB="38082" anchor="ct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0.57  to  4.61</a:t>
                      </a:r>
                    </a:p>
                  </a:txBody>
                  <a:tcPr marL="76165" marR="76165" marT="38082" marB="38082" anchor="ct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7295338"/>
                  </a:ext>
                </a:extLst>
              </a:tr>
            </a:tbl>
          </a:graphicData>
        </a:graphic>
      </p:graphicFrame>
      <p:sp>
        <p:nvSpPr>
          <p:cNvPr id="6" name="Title 2">
            <a:extLst>
              <a:ext uri="{FF2B5EF4-FFF2-40B4-BE49-F238E27FC236}">
                <a16:creationId xmlns:a16="http://schemas.microsoft.com/office/drawing/2014/main" id="{D29897E8-0ABB-2248-92FF-FF414BBBDCEC}"/>
              </a:ext>
            </a:extLst>
          </p:cNvPr>
          <p:cNvSpPr>
            <a:spLocks noGrp="1"/>
          </p:cNvSpPr>
          <p:nvPr>
            <p:ph type="title"/>
          </p:nvPr>
        </p:nvSpPr>
        <p:spPr>
          <a:xfrm>
            <a:off x="863897" y="300834"/>
            <a:ext cx="10515600" cy="1325563"/>
          </a:xfrm>
        </p:spPr>
        <p:txBody>
          <a:bodyPr>
            <a:normAutofit/>
          </a:bodyPr>
          <a:lstStyle/>
          <a:p>
            <a:r>
              <a:rPr lang="en-US" sz="3600" dirty="0">
                <a:solidFill>
                  <a:schemeClr val="accent1"/>
                </a:solidFill>
                <a:cs typeface="Arial" panose="020B0604020202020204" pitchFamily="34" charset="0"/>
              </a:rPr>
              <a:t>States with a net undercount or net overcount </a:t>
            </a:r>
            <a:endParaRPr lang="en-US" sz="3600" dirty="0">
              <a:solidFill>
                <a:srgbClr val="215493"/>
              </a:solidFill>
              <a:cs typeface="Arial" panose="020B0604020202020204" pitchFamily="34" charset="0"/>
            </a:endParaRPr>
          </a:p>
        </p:txBody>
      </p:sp>
      <p:sp>
        <p:nvSpPr>
          <p:cNvPr id="3" name="Slide Number Placeholder 2">
            <a:extLst>
              <a:ext uri="{FF2B5EF4-FFF2-40B4-BE49-F238E27FC236}">
                <a16:creationId xmlns:a16="http://schemas.microsoft.com/office/drawing/2014/main" id="{380A867B-6EE2-0746-DEAD-F6B208CBF0B4}"/>
              </a:ext>
            </a:extLst>
          </p:cNvPr>
          <p:cNvSpPr>
            <a:spLocks noGrp="1"/>
          </p:cNvSpPr>
          <p:nvPr>
            <p:ph type="sldNum" sz="quarter" idx="12"/>
          </p:nvPr>
        </p:nvSpPr>
        <p:spPr/>
        <p:txBody>
          <a:bodyPr/>
          <a:lstStyle/>
          <a:p>
            <a:fld id="{FC63ECC8-719A-498E-B101-491B6A35558E}" type="slidenum">
              <a:rPr lang="en-US" smtClean="0"/>
              <a:t>22</a:t>
            </a:fld>
            <a:endParaRPr lang="en-US"/>
          </a:p>
        </p:txBody>
      </p:sp>
    </p:spTree>
    <p:extLst>
      <p:ext uri="{BB962C8B-B14F-4D97-AF65-F5344CB8AC3E}">
        <p14:creationId xmlns:p14="http://schemas.microsoft.com/office/powerpoint/2010/main" val="2526122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4DE3F00-3C62-4B4D-938D-1761874DCD55}"/>
              </a:ext>
            </a:extLst>
          </p:cNvPr>
          <p:cNvSpPr txBox="1">
            <a:spLocks/>
          </p:cNvSpPr>
          <p:nvPr/>
        </p:nvSpPr>
        <p:spPr>
          <a:xfrm>
            <a:off x="1294544" y="1767657"/>
            <a:ext cx="9924837" cy="387800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800" b="1" kern="1200" spc="-20" baseline="0">
                <a:solidFill>
                  <a:schemeClr val="tx1"/>
                </a:solidFill>
                <a:latin typeface="Century Gothic" panose="020B0502020202020204" pitchFamily="34" charset="0"/>
                <a:ea typeface="+mn-ea"/>
                <a:cs typeface="+mn-cs"/>
              </a:defRPr>
            </a:lvl1pPr>
            <a:lvl2pPr marL="0" indent="0" algn="l" defTabSz="914400" rtl="0" eaLnBrk="1" latinLnBrk="0" hangingPunct="1">
              <a:lnSpc>
                <a:spcPct val="100000"/>
              </a:lnSpc>
              <a:spcBef>
                <a:spcPts val="2600"/>
              </a:spcBef>
              <a:buFont typeface="Arial" panose="020B0604020202020204" pitchFamily="34" charset="0"/>
              <a:buNone/>
              <a:defRPr sz="1300" kern="1200" spc="-20" baseline="0">
                <a:solidFill>
                  <a:schemeClr val="tx1"/>
                </a:solidFill>
                <a:latin typeface="Calibri" panose="020F0502020204030204" pitchFamily="34" charset="0"/>
                <a:ea typeface="+mn-ea"/>
                <a:cs typeface="Calibri" panose="020F0502020204030204" pitchFamily="34" charset="0"/>
              </a:defRPr>
            </a:lvl2pPr>
            <a:lvl3pPr marL="171450" indent="-171450" algn="l" defTabSz="914400" rtl="0" eaLnBrk="1" latinLnBrk="0" hangingPunct="1">
              <a:lnSpc>
                <a:spcPct val="100000"/>
              </a:lnSpc>
              <a:spcBef>
                <a:spcPts val="1200"/>
              </a:spcBef>
              <a:buFont typeface="Arial" panose="020B0604020202020204" pitchFamily="34" charset="0"/>
              <a:buChar char="•"/>
              <a:defRPr sz="1200" kern="1200" spc="-20" baseline="0">
                <a:solidFill>
                  <a:schemeClr val="tx1"/>
                </a:solidFill>
                <a:latin typeface="Calibri" panose="020F0502020204030204" pitchFamily="34" charset="0"/>
                <a:ea typeface="+mn-ea"/>
                <a:cs typeface="Calibri" panose="020F0502020204030204" pitchFamily="34" charset="0"/>
              </a:defRPr>
            </a:lvl3pPr>
            <a:lvl4pPr marL="342900" indent="-171450" algn="l" defTabSz="914400" rtl="0" eaLnBrk="1" latinLnBrk="0" hangingPunct="1">
              <a:lnSpc>
                <a:spcPct val="100000"/>
              </a:lnSpc>
              <a:spcBef>
                <a:spcPts val="600"/>
              </a:spcBef>
              <a:buFont typeface="Arial" panose="020B0604020202020204" pitchFamily="34" charset="0"/>
              <a:buChar char="‒"/>
              <a:defRPr sz="1100" kern="1200" spc="-20" baseline="0">
                <a:solidFill>
                  <a:schemeClr val="tx1"/>
                </a:solidFill>
                <a:latin typeface="Calibri" panose="020F0502020204030204" pitchFamily="34" charset="0"/>
                <a:ea typeface="+mn-ea"/>
                <a:cs typeface="Calibri" panose="020F0502020204030204" pitchFamily="34" charset="0"/>
              </a:defRPr>
            </a:lvl4pPr>
            <a:lvl5pPr marL="571500" indent="-228600" algn="l" defTabSz="914400" rtl="0" eaLnBrk="1" latinLnBrk="0" hangingPunct="1">
              <a:lnSpc>
                <a:spcPct val="100000"/>
              </a:lnSpc>
              <a:spcBef>
                <a:spcPts val="200"/>
              </a:spcBef>
              <a:buFont typeface="Arial" panose="020B0604020202020204" pitchFamily="34" charset="0"/>
              <a:buChar char="•"/>
              <a:defRPr sz="1000" kern="1200" spc="-2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Clr>
                <a:srgbClr val="205493"/>
              </a:buClr>
              <a:buSzPct val="125000"/>
              <a:buFont typeface="Arial" panose="020B0604020202020204" pitchFamily="34" charset="0"/>
              <a:buChar char="•"/>
            </a:pPr>
            <a:endParaRPr lang="en-US" sz="2400" dirty="0"/>
          </a:p>
        </p:txBody>
      </p:sp>
      <p:sp>
        <p:nvSpPr>
          <p:cNvPr id="2" name="TextBox 1">
            <a:extLst>
              <a:ext uri="{FF2B5EF4-FFF2-40B4-BE49-F238E27FC236}">
                <a16:creationId xmlns:a16="http://schemas.microsoft.com/office/drawing/2014/main" id="{C8CD48A3-A9EF-4FF7-99AF-3D047DDAA245}"/>
              </a:ext>
            </a:extLst>
          </p:cNvPr>
          <p:cNvSpPr txBox="1"/>
          <p:nvPr/>
        </p:nvSpPr>
        <p:spPr>
          <a:xfrm>
            <a:off x="863896" y="1403054"/>
            <a:ext cx="5232103" cy="523220"/>
          </a:xfrm>
          <a:prstGeom prst="rect">
            <a:avLst/>
          </a:prstGeom>
          <a:noFill/>
        </p:spPr>
        <p:txBody>
          <a:bodyPr wrap="square" rtlCol="0">
            <a:spAutoFit/>
          </a:bodyPr>
          <a:lstStyle/>
          <a:p>
            <a:pPr algn="ctr"/>
            <a:r>
              <a:rPr lang="en-US" sz="2800" dirty="0">
                <a:solidFill>
                  <a:srgbClr val="C00000"/>
                </a:solidFill>
              </a:rPr>
              <a:t>Undercount</a:t>
            </a:r>
          </a:p>
        </p:txBody>
      </p:sp>
      <p:sp>
        <p:nvSpPr>
          <p:cNvPr id="8" name="TextBox 7">
            <a:extLst>
              <a:ext uri="{FF2B5EF4-FFF2-40B4-BE49-F238E27FC236}">
                <a16:creationId xmlns:a16="http://schemas.microsoft.com/office/drawing/2014/main" id="{81E039E5-5D50-47DB-8A46-BAB7AD42BE35}"/>
              </a:ext>
            </a:extLst>
          </p:cNvPr>
          <p:cNvSpPr txBox="1"/>
          <p:nvPr/>
        </p:nvSpPr>
        <p:spPr>
          <a:xfrm>
            <a:off x="6400799" y="1409646"/>
            <a:ext cx="4801455" cy="523220"/>
          </a:xfrm>
          <a:prstGeom prst="rect">
            <a:avLst/>
          </a:prstGeom>
          <a:noFill/>
        </p:spPr>
        <p:txBody>
          <a:bodyPr wrap="square" rtlCol="0">
            <a:spAutoFit/>
          </a:bodyPr>
          <a:lstStyle/>
          <a:p>
            <a:pPr algn="ctr"/>
            <a:r>
              <a:rPr lang="en-US" sz="2800" dirty="0">
                <a:solidFill>
                  <a:srgbClr val="C00000"/>
                </a:solidFill>
              </a:rPr>
              <a:t>Overcount</a:t>
            </a:r>
          </a:p>
        </p:txBody>
      </p:sp>
      <p:graphicFrame>
        <p:nvGraphicFramePr>
          <p:cNvPr id="12" name="Table 10">
            <a:extLst>
              <a:ext uri="{FF2B5EF4-FFF2-40B4-BE49-F238E27FC236}">
                <a16:creationId xmlns:a16="http://schemas.microsoft.com/office/drawing/2014/main" id="{EEDB2731-A800-4D9B-AC65-F3E79616377E}"/>
              </a:ext>
            </a:extLst>
          </p:cNvPr>
          <p:cNvGraphicFramePr>
            <a:graphicFrameLocks noGrp="1"/>
          </p:cNvGraphicFramePr>
          <p:nvPr/>
        </p:nvGraphicFramePr>
        <p:xfrm>
          <a:off x="863896" y="1991360"/>
          <a:ext cx="5139283" cy="3404089"/>
        </p:xfrm>
        <a:graphic>
          <a:graphicData uri="http://schemas.openxmlformats.org/drawingml/2006/table">
            <a:tbl>
              <a:tblPr firstRow="1" bandRow="1">
                <a:tableStyleId>{2D5ABB26-0587-4C30-8999-92F81FD0307C}</a:tableStyleId>
              </a:tblPr>
              <a:tblGrid>
                <a:gridCol w="1552804">
                  <a:extLst>
                    <a:ext uri="{9D8B030D-6E8A-4147-A177-3AD203B41FA5}">
                      <a16:colId xmlns:a16="http://schemas.microsoft.com/office/drawing/2014/main" val="1718941183"/>
                    </a:ext>
                  </a:extLst>
                </a:gridCol>
                <a:gridCol w="1383973">
                  <a:extLst>
                    <a:ext uri="{9D8B030D-6E8A-4147-A177-3AD203B41FA5}">
                      <a16:colId xmlns:a16="http://schemas.microsoft.com/office/drawing/2014/main" val="1330057516"/>
                    </a:ext>
                  </a:extLst>
                </a:gridCol>
                <a:gridCol w="2202506">
                  <a:extLst>
                    <a:ext uri="{9D8B030D-6E8A-4147-A177-3AD203B41FA5}">
                      <a16:colId xmlns:a16="http://schemas.microsoft.com/office/drawing/2014/main" val="2641496531"/>
                    </a:ext>
                  </a:extLst>
                </a:gridCol>
              </a:tblGrid>
              <a:tr h="409077">
                <a:tc rowSpan="2">
                  <a:txBody>
                    <a:bodyPr/>
                    <a:lstStyle/>
                    <a:p>
                      <a:pPr algn="ctr"/>
                      <a:r>
                        <a:rPr lang="en-US" sz="1800" dirty="0">
                          <a:solidFill>
                            <a:schemeClr val="tx1"/>
                          </a:solidFill>
                          <a:latin typeface="Calibri" panose="020F0502020204030204" pitchFamily="34" charset="0"/>
                          <a:cs typeface="Calibri" panose="020F0502020204030204" pitchFamily="34" charset="0"/>
                        </a:rPr>
                        <a:t>State</a:t>
                      </a:r>
                    </a:p>
                  </a:txBody>
                  <a:tcPr marL="76165" marR="76165" marT="38082" marB="38082"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gridSpan="2">
                  <a:txBody>
                    <a:bodyPr/>
                    <a:lstStyle/>
                    <a:p>
                      <a:pPr algn="ctr"/>
                      <a:r>
                        <a:rPr lang="en-US" sz="1800" dirty="0">
                          <a:solidFill>
                            <a:schemeClr val="tx1"/>
                          </a:solidFill>
                          <a:latin typeface="Calibri" panose="020F0502020204030204" pitchFamily="34" charset="0"/>
                          <a:cs typeface="Calibri" panose="020F0502020204030204" pitchFamily="34" charset="0"/>
                        </a:rPr>
                        <a:t>Net coverage error rate (%)</a:t>
                      </a:r>
                    </a:p>
                  </a:txBody>
                  <a:tcPr marL="76165" marR="76165" marT="38082" marB="38082"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gn="ctr"/>
                      <a:endParaRPr lang="en-US" dirty="0">
                        <a:solidFill>
                          <a:schemeClr val="tx1"/>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408929037"/>
                  </a:ext>
                </a:extLst>
              </a:tr>
              <a:tr h="686032">
                <a:tc vMerge="1">
                  <a:txBody>
                    <a:bodyPr/>
                    <a:lstStyle/>
                    <a:p>
                      <a:pPr algn="ctr"/>
                      <a:endParaRPr lang="en-US" dirty="0">
                        <a:solidFill>
                          <a:schemeClr val="tx1"/>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US" sz="1800" dirty="0">
                          <a:solidFill>
                            <a:schemeClr val="tx1"/>
                          </a:solidFill>
                          <a:latin typeface="Calibri" panose="020F0502020204030204" pitchFamily="34" charset="0"/>
                          <a:cs typeface="Calibri" panose="020F0502020204030204" pitchFamily="34" charset="0"/>
                        </a:rPr>
                        <a:t>Rate</a:t>
                      </a:r>
                    </a:p>
                  </a:txBody>
                  <a:tcPr marL="76165" marR="76165" marT="38082" marB="3808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sz="1800" dirty="0">
                          <a:solidFill>
                            <a:schemeClr val="tx1"/>
                          </a:solidFill>
                          <a:latin typeface="Calibri" panose="020F0502020204030204" pitchFamily="34" charset="0"/>
                          <a:cs typeface="Calibri" panose="020F0502020204030204" pitchFamily="34" charset="0"/>
                        </a:rPr>
                        <a:t>90% confidence</a:t>
                      </a:r>
                      <a:br>
                        <a:rPr lang="en-US" sz="1800" dirty="0">
                          <a:solidFill>
                            <a:schemeClr val="tx1"/>
                          </a:solidFill>
                          <a:latin typeface="Calibri" panose="020F0502020204030204" pitchFamily="34" charset="0"/>
                          <a:cs typeface="Calibri" panose="020F0502020204030204" pitchFamily="34" charset="0"/>
                        </a:rPr>
                      </a:br>
                      <a:r>
                        <a:rPr lang="en-US" sz="1800" dirty="0">
                          <a:solidFill>
                            <a:schemeClr val="tx1"/>
                          </a:solidFill>
                          <a:latin typeface="Calibri" panose="020F0502020204030204" pitchFamily="34" charset="0"/>
                          <a:cs typeface="Calibri" panose="020F0502020204030204" pitchFamily="34" charset="0"/>
                        </a:rPr>
                        <a:t>interval</a:t>
                      </a:r>
                    </a:p>
                  </a:txBody>
                  <a:tcPr marL="76165" marR="76165" marT="38082" marB="38082"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21595984"/>
                  </a:ext>
                </a:extLst>
              </a:tr>
              <a:tr h="384830">
                <a:tc>
                  <a:txBody>
                    <a:bodyPr/>
                    <a:lstStyle/>
                    <a:p>
                      <a:r>
                        <a:rPr lang="en-US" sz="1800" dirty="0">
                          <a:latin typeface="Calibri" panose="020F0502020204030204" pitchFamily="34" charset="0"/>
                          <a:cs typeface="Calibri" panose="020F0502020204030204" pitchFamily="34" charset="0"/>
                        </a:rPr>
                        <a:t>Arkansas</a:t>
                      </a:r>
                    </a:p>
                  </a:txBody>
                  <a:tcPr marL="76165" marR="76165" marT="38082" marB="38082" anchor="ct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–5.04</a:t>
                      </a:r>
                    </a:p>
                  </a:txBody>
                  <a:tcPr marL="76165" marR="76165" marT="38082" marB="38082" anchor="ct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–8.68  to  –1.40</a:t>
                      </a:r>
                    </a:p>
                  </a:txBody>
                  <a:tcPr marL="76165" marR="76165" marT="38082" marB="38082" anchor="ct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723813907"/>
                  </a:ext>
                </a:extLst>
              </a:tr>
              <a:tr h="384830">
                <a:tc>
                  <a:txBody>
                    <a:bodyPr/>
                    <a:lstStyle/>
                    <a:p>
                      <a:r>
                        <a:rPr lang="en-US" sz="1800" dirty="0">
                          <a:latin typeface="Calibri" panose="020F0502020204030204" pitchFamily="34" charset="0"/>
                          <a:cs typeface="Calibri" panose="020F0502020204030204" pitchFamily="34" charset="0"/>
                        </a:rPr>
                        <a:t>Florida</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–3.48</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–4.98  to  –1.98</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697731501"/>
                  </a:ext>
                </a:extLst>
              </a:tr>
              <a:tr h="384830">
                <a:tc>
                  <a:txBody>
                    <a:bodyPr/>
                    <a:lstStyle/>
                    <a:p>
                      <a:r>
                        <a:rPr lang="en-US" sz="1800" dirty="0">
                          <a:latin typeface="Calibri" panose="020F0502020204030204" pitchFamily="34" charset="0"/>
                          <a:cs typeface="Calibri" panose="020F0502020204030204" pitchFamily="34" charset="0"/>
                        </a:rPr>
                        <a:t>Illinois</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–1.97</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–3.43  to  –0.51</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217889193"/>
                  </a:ext>
                </a:extLst>
              </a:tr>
              <a:tr h="384830">
                <a:tc>
                  <a:txBody>
                    <a:bodyPr/>
                    <a:lstStyle/>
                    <a:p>
                      <a:r>
                        <a:rPr lang="en-US" sz="1800" dirty="0">
                          <a:latin typeface="Calibri" panose="020F0502020204030204" pitchFamily="34" charset="0"/>
                          <a:cs typeface="Calibri" panose="020F0502020204030204" pitchFamily="34" charset="0"/>
                        </a:rPr>
                        <a:t>Mississippi</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–4.11</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–6.79  to  –1.43</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580185279"/>
                  </a:ext>
                </a:extLst>
              </a:tr>
              <a:tr h="384830">
                <a:tc>
                  <a:txBody>
                    <a:bodyPr/>
                    <a:lstStyle/>
                    <a:p>
                      <a:r>
                        <a:rPr lang="en-US" sz="1800" dirty="0">
                          <a:latin typeface="Calibri" panose="020F0502020204030204" pitchFamily="34" charset="0"/>
                          <a:cs typeface="Calibri" panose="020F0502020204030204" pitchFamily="34" charset="0"/>
                        </a:rPr>
                        <a:t>Tennessee</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–4.78</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–7.26  to  –2.30</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648758154"/>
                  </a:ext>
                </a:extLst>
              </a:tr>
              <a:tr h="384830">
                <a:tc>
                  <a:txBody>
                    <a:bodyPr/>
                    <a:lstStyle/>
                    <a:p>
                      <a:r>
                        <a:rPr lang="en-US" sz="1800" dirty="0">
                          <a:latin typeface="Calibri" panose="020F0502020204030204" pitchFamily="34" charset="0"/>
                          <a:cs typeface="Calibri" panose="020F0502020204030204" pitchFamily="34" charset="0"/>
                        </a:rPr>
                        <a:t>Texas</a:t>
                      </a:r>
                    </a:p>
                  </a:txBody>
                  <a:tcPr marL="76165" marR="76165" marT="38082" marB="38082" anchor="ct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–1.92</a:t>
                      </a:r>
                    </a:p>
                  </a:txBody>
                  <a:tcPr marL="76165" marR="76165" marT="38082" marB="38082" anchor="ct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–3.27  to  –0.57</a:t>
                      </a:r>
                    </a:p>
                  </a:txBody>
                  <a:tcPr marL="76165" marR="76165" marT="38082" marB="38082" anchor="ct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7295338"/>
                  </a:ext>
                </a:extLst>
              </a:tr>
            </a:tbl>
          </a:graphicData>
        </a:graphic>
      </p:graphicFrame>
      <p:graphicFrame>
        <p:nvGraphicFramePr>
          <p:cNvPr id="13" name="Table 12">
            <a:extLst>
              <a:ext uri="{FF2B5EF4-FFF2-40B4-BE49-F238E27FC236}">
                <a16:creationId xmlns:a16="http://schemas.microsoft.com/office/drawing/2014/main" id="{D2148FFA-6298-4167-B6D3-5E0F129CA9CC}"/>
              </a:ext>
            </a:extLst>
          </p:cNvPr>
          <p:cNvGraphicFramePr>
            <a:graphicFrameLocks noGrp="1"/>
          </p:cNvGraphicFramePr>
          <p:nvPr/>
        </p:nvGraphicFramePr>
        <p:xfrm>
          <a:off x="6400800" y="2003986"/>
          <a:ext cx="4834483" cy="4145750"/>
        </p:xfrm>
        <a:graphic>
          <a:graphicData uri="http://schemas.openxmlformats.org/drawingml/2006/table">
            <a:tbl>
              <a:tblPr firstRow="1" bandRow="1">
                <a:tableStyleId>{2D5ABB26-0587-4C30-8999-92F81FD0307C}</a:tableStyleId>
              </a:tblPr>
              <a:tblGrid>
                <a:gridCol w="1554480">
                  <a:extLst>
                    <a:ext uri="{9D8B030D-6E8A-4147-A177-3AD203B41FA5}">
                      <a16:colId xmlns:a16="http://schemas.microsoft.com/office/drawing/2014/main" val="1718941183"/>
                    </a:ext>
                  </a:extLst>
                </a:gridCol>
                <a:gridCol w="1178560">
                  <a:extLst>
                    <a:ext uri="{9D8B030D-6E8A-4147-A177-3AD203B41FA5}">
                      <a16:colId xmlns:a16="http://schemas.microsoft.com/office/drawing/2014/main" val="401717263"/>
                    </a:ext>
                  </a:extLst>
                </a:gridCol>
                <a:gridCol w="2101443">
                  <a:extLst>
                    <a:ext uri="{9D8B030D-6E8A-4147-A177-3AD203B41FA5}">
                      <a16:colId xmlns:a16="http://schemas.microsoft.com/office/drawing/2014/main" val="2641496531"/>
                    </a:ext>
                  </a:extLst>
                </a:gridCol>
              </a:tblGrid>
              <a:tr h="384482">
                <a:tc rowSpan="2">
                  <a:txBody>
                    <a:bodyPr/>
                    <a:lstStyle/>
                    <a:p>
                      <a:pPr algn="ctr"/>
                      <a:r>
                        <a:rPr lang="en-US" sz="1800" dirty="0">
                          <a:solidFill>
                            <a:schemeClr val="tx1"/>
                          </a:solidFill>
                          <a:latin typeface="Calibri" panose="020F0502020204030204" pitchFamily="34" charset="0"/>
                          <a:cs typeface="Calibri" panose="020F0502020204030204" pitchFamily="34" charset="0"/>
                        </a:rPr>
                        <a:t>State</a:t>
                      </a:r>
                    </a:p>
                  </a:txBody>
                  <a:tcPr marL="76165" marR="76165" marT="38082" marB="38082"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gridSpan="2">
                  <a:txBody>
                    <a:bodyPr/>
                    <a:lstStyle/>
                    <a:p>
                      <a:pPr algn="ctr"/>
                      <a:r>
                        <a:rPr lang="en-US" sz="1800" dirty="0">
                          <a:solidFill>
                            <a:schemeClr val="tx1"/>
                          </a:solidFill>
                          <a:latin typeface="Calibri" panose="020F0502020204030204" pitchFamily="34" charset="0"/>
                          <a:cs typeface="Calibri" panose="020F0502020204030204" pitchFamily="34" charset="0"/>
                        </a:rPr>
                        <a:t>Net coverage error rate (%)</a:t>
                      </a:r>
                    </a:p>
                  </a:txBody>
                  <a:tcPr marL="76165" marR="76165" marT="38082" marB="38082"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gn="ctr"/>
                      <a:r>
                        <a:rPr lang="en-US" dirty="0">
                          <a:solidFill>
                            <a:schemeClr val="tx1"/>
                          </a:solidFill>
                        </a:rPr>
                        <a:t>Net Coverage Error Rate</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408929037"/>
                  </a:ext>
                </a:extLst>
              </a:tr>
              <a:tr h="685412">
                <a:tc vMerge="1">
                  <a:txBody>
                    <a:bodyPr/>
                    <a:lstStyle/>
                    <a:p>
                      <a:pPr algn="ctr"/>
                      <a:endParaRPr lang="en-US" dirty="0">
                        <a:solidFill>
                          <a:schemeClr val="tx1"/>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US" sz="1800" dirty="0">
                          <a:solidFill>
                            <a:schemeClr val="tx1"/>
                          </a:solidFill>
                          <a:latin typeface="Calibri" panose="020F0502020204030204" pitchFamily="34" charset="0"/>
                          <a:cs typeface="Calibri" panose="020F0502020204030204" pitchFamily="34" charset="0"/>
                        </a:rPr>
                        <a:t>Rate</a:t>
                      </a:r>
                    </a:p>
                  </a:txBody>
                  <a:tcPr marL="76165" marR="76165" marT="38082" marB="3808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sz="1800" dirty="0">
                          <a:solidFill>
                            <a:schemeClr val="tx1"/>
                          </a:solidFill>
                          <a:latin typeface="Calibri" panose="020F0502020204030204" pitchFamily="34" charset="0"/>
                          <a:cs typeface="Calibri" panose="020F0502020204030204" pitchFamily="34" charset="0"/>
                        </a:rPr>
                        <a:t>90% confidence  interval</a:t>
                      </a:r>
                    </a:p>
                  </a:txBody>
                  <a:tcPr marL="76165" marR="76165" marT="38082" marB="38082"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110441027"/>
                  </a:ext>
                </a:extLst>
              </a:tr>
              <a:tr h="384482">
                <a:tc>
                  <a:txBody>
                    <a:bodyPr/>
                    <a:lstStyle/>
                    <a:p>
                      <a:r>
                        <a:rPr lang="en-US" sz="1800" dirty="0">
                          <a:latin typeface="Calibri" panose="020F0502020204030204" pitchFamily="34" charset="0"/>
                          <a:cs typeface="Calibri" panose="020F0502020204030204" pitchFamily="34" charset="0"/>
                        </a:rPr>
                        <a:t>Delaware</a:t>
                      </a:r>
                    </a:p>
                  </a:txBody>
                  <a:tcPr marL="76165" marR="76165" marT="38082" marB="38082" anchor="ct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5.45</a:t>
                      </a:r>
                    </a:p>
                  </a:txBody>
                  <a:tcPr marL="76165" marR="76165" marT="38082" marB="38082" anchor="ct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  0.81  to  10.09</a:t>
                      </a:r>
                    </a:p>
                  </a:txBody>
                  <a:tcPr marL="76165" marR="76165" marT="38082" marB="38082" anchor="ct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723813907"/>
                  </a:ext>
                </a:extLst>
              </a:tr>
              <a:tr h="384482">
                <a:tc>
                  <a:txBody>
                    <a:bodyPr/>
                    <a:lstStyle/>
                    <a:p>
                      <a:r>
                        <a:rPr lang="en-US" sz="1800" dirty="0">
                          <a:latin typeface="Calibri" panose="020F0502020204030204" pitchFamily="34" charset="0"/>
                          <a:cs typeface="Calibri" panose="020F0502020204030204" pitchFamily="34" charset="0"/>
                        </a:rPr>
                        <a:t>Hawaii</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6.79</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4.03  to  9.55</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697731501"/>
                  </a:ext>
                </a:extLst>
              </a:tr>
              <a:tr h="384482">
                <a:tc>
                  <a:txBody>
                    <a:bodyPr/>
                    <a:lstStyle/>
                    <a:p>
                      <a:r>
                        <a:rPr lang="en-US" sz="1800" dirty="0">
                          <a:latin typeface="Calibri" panose="020F0502020204030204" pitchFamily="34" charset="0"/>
                          <a:cs typeface="Calibri" panose="020F0502020204030204" pitchFamily="34" charset="0"/>
                        </a:rPr>
                        <a:t>Massachusetts</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2.24</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0.50  to  3.98</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217889193"/>
                  </a:ext>
                </a:extLst>
              </a:tr>
              <a:tr h="384482">
                <a:tc>
                  <a:txBody>
                    <a:bodyPr/>
                    <a:lstStyle/>
                    <a:p>
                      <a:r>
                        <a:rPr lang="en-US" sz="1800" dirty="0">
                          <a:latin typeface="Calibri" panose="020F0502020204030204" pitchFamily="34" charset="0"/>
                          <a:cs typeface="Calibri" panose="020F0502020204030204" pitchFamily="34" charset="0"/>
                        </a:rPr>
                        <a:t>Minnesota</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3.84</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2.24  to  5.44</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580185279"/>
                  </a:ext>
                </a:extLst>
              </a:tr>
              <a:tr h="384482">
                <a:tc>
                  <a:txBody>
                    <a:bodyPr/>
                    <a:lstStyle/>
                    <a:p>
                      <a:r>
                        <a:rPr lang="en-US" sz="1800" dirty="0">
                          <a:solidFill>
                            <a:schemeClr val="tx1"/>
                          </a:solidFill>
                          <a:latin typeface="Calibri" panose="020F0502020204030204" pitchFamily="34" charset="0"/>
                          <a:cs typeface="Calibri" panose="020F0502020204030204" pitchFamily="34" charset="0"/>
                        </a:rPr>
                        <a:t>New York</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solidFill>
                            <a:schemeClr val="tx1"/>
                          </a:solidFill>
                          <a:latin typeface="Calibri" panose="020F0502020204030204" pitchFamily="34" charset="0"/>
                          <a:cs typeface="Calibri" panose="020F0502020204030204" pitchFamily="34" charset="0"/>
                        </a:rPr>
                        <a:t>3.44</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solidFill>
                            <a:schemeClr val="tx1"/>
                          </a:solidFill>
                          <a:latin typeface="Calibri" panose="020F0502020204030204" pitchFamily="34" charset="0"/>
                          <a:cs typeface="Calibri" panose="020F0502020204030204" pitchFamily="34" charset="0"/>
                        </a:rPr>
                        <a:t>1.89  to  4.99</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275104952"/>
                  </a:ext>
                </a:extLst>
              </a:tr>
              <a:tr h="384482">
                <a:tc>
                  <a:txBody>
                    <a:bodyPr/>
                    <a:lstStyle/>
                    <a:p>
                      <a:r>
                        <a:rPr lang="en-US" sz="1800" dirty="0">
                          <a:solidFill>
                            <a:schemeClr val="tx1"/>
                          </a:solidFill>
                          <a:latin typeface="Calibri" panose="020F0502020204030204" pitchFamily="34" charset="0"/>
                          <a:cs typeface="Calibri" panose="020F0502020204030204" pitchFamily="34" charset="0"/>
                        </a:rPr>
                        <a:t>Ohio</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solidFill>
                            <a:schemeClr val="tx1"/>
                          </a:solidFill>
                          <a:latin typeface="Calibri" panose="020F0502020204030204" pitchFamily="34" charset="0"/>
                          <a:cs typeface="Calibri" panose="020F0502020204030204" pitchFamily="34" charset="0"/>
                        </a:rPr>
                        <a:t>1.49</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solidFill>
                            <a:schemeClr val="tx1"/>
                          </a:solidFill>
                          <a:latin typeface="Calibri" panose="020F0502020204030204" pitchFamily="34" charset="0"/>
                          <a:cs typeface="Calibri" panose="020F0502020204030204" pitchFamily="34" charset="0"/>
                        </a:rPr>
                        <a:t>0.39  to  2.59</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648758154"/>
                  </a:ext>
                </a:extLst>
              </a:tr>
              <a:tr h="384482">
                <a:tc>
                  <a:txBody>
                    <a:bodyPr/>
                    <a:lstStyle/>
                    <a:p>
                      <a:r>
                        <a:rPr lang="en-US" sz="1800" dirty="0">
                          <a:solidFill>
                            <a:schemeClr val="tx1"/>
                          </a:solidFill>
                          <a:latin typeface="Calibri" panose="020F0502020204030204" pitchFamily="34" charset="0"/>
                          <a:cs typeface="Calibri" panose="020F0502020204030204" pitchFamily="34" charset="0"/>
                        </a:rPr>
                        <a:t>Rhode Island</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solidFill>
                            <a:schemeClr val="tx1"/>
                          </a:solidFill>
                          <a:latin typeface="Calibri" panose="020F0502020204030204" pitchFamily="34" charset="0"/>
                          <a:cs typeface="Calibri" panose="020F0502020204030204" pitchFamily="34" charset="0"/>
                        </a:rPr>
                        <a:t>5.05</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800" dirty="0">
                          <a:solidFill>
                            <a:schemeClr val="tx1"/>
                          </a:solidFill>
                          <a:latin typeface="Calibri" panose="020F0502020204030204" pitchFamily="34" charset="0"/>
                          <a:cs typeface="Calibri" panose="020F0502020204030204" pitchFamily="34" charset="0"/>
                        </a:rPr>
                        <a:t>2.70  to  7.40</a:t>
                      </a:r>
                    </a:p>
                  </a:txBody>
                  <a:tcPr marL="76165" marR="76165" marT="38082" marB="38082"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748560583"/>
                  </a:ext>
                </a:extLst>
              </a:tr>
              <a:tr h="384482">
                <a:tc>
                  <a:txBody>
                    <a:bodyPr/>
                    <a:lstStyle/>
                    <a:p>
                      <a:r>
                        <a:rPr lang="en-US" sz="1800" dirty="0">
                          <a:latin typeface="Calibri" panose="020F0502020204030204" pitchFamily="34" charset="0"/>
                          <a:cs typeface="Calibri" panose="020F0502020204030204" pitchFamily="34" charset="0"/>
                        </a:rPr>
                        <a:t>Utah</a:t>
                      </a:r>
                    </a:p>
                  </a:txBody>
                  <a:tcPr marL="76165" marR="76165" marT="38082" marB="38082" anchor="ct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2.59</a:t>
                      </a:r>
                    </a:p>
                  </a:txBody>
                  <a:tcPr marL="76165" marR="76165" marT="38082" marB="38082" anchor="ct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800" dirty="0">
                          <a:latin typeface="Calibri" panose="020F0502020204030204" pitchFamily="34" charset="0"/>
                          <a:cs typeface="Calibri" panose="020F0502020204030204" pitchFamily="34" charset="0"/>
                        </a:rPr>
                        <a:t>0.57  to  4.61</a:t>
                      </a:r>
                    </a:p>
                  </a:txBody>
                  <a:tcPr marL="76165" marR="76165" marT="38082" marB="38082" anchor="ct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7295338"/>
                  </a:ext>
                </a:extLst>
              </a:tr>
            </a:tbl>
          </a:graphicData>
        </a:graphic>
      </p:graphicFrame>
      <p:sp>
        <p:nvSpPr>
          <p:cNvPr id="6" name="Title 2">
            <a:extLst>
              <a:ext uri="{FF2B5EF4-FFF2-40B4-BE49-F238E27FC236}">
                <a16:creationId xmlns:a16="http://schemas.microsoft.com/office/drawing/2014/main" id="{D29897E8-0ABB-2248-92FF-FF414BBBDCEC}"/>
              </a:ext>
            </a:extLst>
          </p:cNvPr>
          <p:cNvSpPr>
            <a:spLocks noGrp="1"/>
          </p:cNvSpPr>
          <p:nvPr>
            <p:ph type="title"/>
          </p:nvPr>
        </p:nvSpPr>
        <p:spPr>
          <a:xfrm>
            <a:off x="863897" y="300834"/>
            <a:ext cx="10515600" cy="1325563"/>
          </a:xfrm>
        </p:spPr>
        <p:txBody>
          <a:bodyPr>
            <a:normAutofit/>
          </a:bodyPr>
          <a:lstStyle/>
          <a:p>
            <a:r>
              <a:rPr lang="en-US" sz="3600" dirty="0">
                <a:solidFill>
                  <a:schemeClr val="accent1"/>
                </a:solidFill>
                <a:cs typeface="Arial" panose="020B0604020202020204" pitchFamily="34" charset="0"/>
              </a:rPr>
              <a:t>States with a net undercount or net overcount </a:t>
            </a:r>
            <a:endParaRPr lang="en-US" sz="3600" dirty="0">
              <a:solidFill>
                <a:srgbClr val="215493"/>
              </a:solidFill>
              <a:cs typeface="Arial" panose="020B0604020202020204" pitchFamily="34" charset="0"/>
            </a:endParaRPr>
          </a:p>
        </p:txBody>
      </p:sp>
      <p:sp>
        <p:nvSpPr>
          <p:cNvPr id="3" name="Rectangle 2">
            <a:extLst>
              <a:ext uri="{FF2B5EF4-FFF2-40B4-BE49-F238E27FC236}">
                <a16:creationId xmlns:a16="http://schemas.microsoft.com/office/drawing/2014/main" id="{C57EBCD2-7FAC-D098-0727-CF626866DDF9}"/>
              </a:ext>
            </a:extLst>
          </p:cNvPr>
          <p:cNvSpPr/>
          <p:nvPr/>
        </p:nvSpPr>
        <p:spPr>
          <a:xfrm>
            <a:off x="2133600" y="5466079"/>
            <a:ext cx="4053840" cy="1325562"/>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For each state, the confidence interval provides a sense of the variability of the estimate.</a:t>
            </a:r>
          </a:p>
        </p:txBody>
      </p:sp>
      <p:sp>
        <p:nvSpPr>
          <p:cNvPr id="5" name="Rounded Rectangle 2">
            <a:extLst>
              <a:ext uri="{FF2B5EF4-FFF2-40B4-BE49-F238E27FC236}">
                <a16:creationId xmlns:a16="http://schemas.microsoft.com/office/drawing/2014/main" id="{BCF30A4D-2729-3E5D-F4E1-5E7105E42874}"/>
              </a:ext>
            </a:extLst>
          </p:cNvPr>
          <p:cNvSpPr/>
          <p:nvPr/>
        </p:nvSpPr>
        <p:spPr>
          <a:xfrm>
            <a:off x="599440" y="3074035"/>
            <a:ext cx="5625878" cy="365125"/>
          </a:xfrm>
          <a:prstGeom prst="roundRect">
            <a:avLst>
              <a:gd name="adj" fmla="val 15105"/>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Arrow: Up 9">
            <a:extLst>
              <a:ext uri="{FF2B5EF4-FFF2-40B4-BE49-F238E27FC236}">
                <a16:creationId xmlns:a16="http://schemas.microsoft.com/office/drawing/2014/main" id="{03B9D308-1AFB-7A93-9FF9-1ACED4EC2EDB}"/>
              </a:ext>
            </a:extLst>
          </p:cNvPr>
          <p:cNvSpPr/>
          <p:nvPr/>
        </p:nvSpPr>
        <p:spPr>
          <a:xfrm>
            <a:off x="4876801" y="3499629"/>
            <a:ext cx="211978" cy="1956289"/>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242CA74B-DD85-EE50-0F12-A42A5A51FB71}"/>
              </a:ext>
            </a:extLst>
          </p:cNvPr>
          <p:cNvSpPr>
            <a:spLocks noGrp="1"/>
          </p:cNvSpPr>
          <p:nvPr>
            <p:ph type="sldNum" sz="quarter" idx="12"/>
          </p:nvPr>
        </p:nvSpPr>
        <p:spPr/>
        <p:txBody>
          <a:bodyPr/>
          <a:lstStyle/>
          <a:p>
            <a:fld id="{FC63ECC8-719A-498E-B101-491B6A35558E}" type="slidenum">
              <a:rPr lang="en-US" smtClean="0"/>
              <a:t>23</a:t>
            </a:fld>
            <a:endParaRPr lang="en-US"/>
          </a:p>
        </p:txBody>
      </p:sp>
    </p:spTree>
    <p:extLst>
      <p:ext uri="{BB962C8B-B14F-4D97-AF65-F5344CB8AC3E}">
        <p14:creationId xmlns:p14="http://schemas.microsoft.com/office/powerpoint/2010/main" val="1565049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a:xfrm>
            <a:off x="838200" y="2762885"/>
            <a:ext cx="10515600" cy="1325563"/>
          </a:xfrm>
        </p:spPr>
        <p:txBody>
          <a:bodyPr>
            <a:noAutofit/>
          </a:bodyPr>
          <a:lstStyle/>
          <a:p>
            <a:pPr algn="ctr"/>
            <a:r>
              <a:rPr lang="en-US" sz="4800" dirty="0">
                <a:solidFill>
                  <a:srgbClr val="C00000"/>
                </a:solidFill>
                <a:latin typeface="Showcard Gothic" panose="04020904020102020604" pitchFamily="82" charset="0"/>
              </a:rPr>
              <a:t>So, what could go wrong</a:t>
            </a:r>
            <a:br>
              <a:rPr lang="en-US" sz="4800" dirty="0">
                <a:solidFill>
                  <a:srgbClr val="C00000"/>
                </a:solidFill>
                <a:latin typeface="Showcard Gothic" panose="04020904020102020604" pitchFamily="82" charset="0"/>
              </a:rPr>
            </a:br>
            <a:br>
              <a:rPr lang="en-US" sz="2000" dirty="0">
                <a:solidFill>
                  <a:srgbClr val="C00000"/>
                </a:solidFill>
                <a:latin typeface="Showcard Gothic" panose="04020904020102020604" pitchFamily="82" charset="0"/>
              </a:rPr>
            </a:br>
            <a:r>
              <a:rPr lang="en-US" sz="4800" dirty="0">
                <a:solidFill>
                  <a:srgbClr val="C00000"/>
                </a:solidFill>
                <a:latin typeface="Showcard Gothic" panose="04020904020102020604" pitchFamily="82" charset="0"/>
              </a:rPr>
              <a:t>with the PES?</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p:txBody>
          <a:bodyPr/>
          <a:lstStyle/>
          <a:p>
            <a:endParaRPr lang="en-US" dirty="0"/>
          </a:p>
          <a:p>
            <a:endParaRPr lang="en-US" dirty="0"/>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CF5BDED8-1DDB-7B31-DA7B-308EEE2A1FF7}"/>
              </a:ext>
            </a:extLst>
          </p:cNvPr>
          <p:cNvSpPr>
            <a:spLocks noGrp="1"/>
          </p:cNvSpPr>
          <p:nvPr>
            <p:ph type="sldNum" sz="quarter" idx="12"/>
          </p:nvPr>
        </p:nvSpPr>
        <p:spPr/>
        <p:txBody>
          <a:bodyPr/>
          <a:lstStyle/>
          <a:p>
            <a:fld id="{FC63ECC8-719A-498E-B101-491B6A35558E}" type="slidenum">
              <a:rPr lang="en-US" smtClean="0"/>
              <a:t>24</a:t>
            </a:fld>
            <a:endParaRPr lang="en-US"/>
          </a:p>
        </p:txBody>
      </p:sp>
    </p:spTree>
    <p:extLst>
      <p:ext uri="{BB962C8B-B14F-4D97-AF65-F5344CB8AC3E}">
        <p14:creationId xmlns:p14="http://schemas.microsoft.com/office/powerpoint/2010/main" val="4039281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p:txBody>
          <a:bodyPr>
            <a:normAutofit/>
          </a:bodyPr>
          <a:lstStyle/>
          <a:p>
            <a:r>
              <a:rPr lang="en-US" sz="3600" dirty="0">
                <a:solidFill>
                  <a:schemeClr val="accent1"/>
                </a:solidFill>
              </a:rPr>
              <a:t>Some effects of the pandemic on the PES</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p:txBody>
          <a:bodyPr/>
          <a:lstStyle/>
          <a:p>
            <a:r>
              <a:rPr lang="en-US" dirty="0"/>
              <a:t>Delay in field data collection for the census, </a:t>
            </a:r>
            <a:r>
              <a:rPr lang="en-US" u="sng" dirty="0"/>
              <a:t>then</a:t>
            </a:r>
            <a:r>
              <a:rPr lang="en-US" dirty="0"/>
              <a:t> for the PES</a:t>
            </a:r>
          </a:p>
          <a:p>
            <a:pPr lvl="1"/>
            <a:r>
              <a:rPr lang="en-US" sz="2800" dirty="0"/>
              <a:t>Increases potential for recall bias</a:t>
            </a:r>
          </a:p>
          <a:p>
            <a:pPr lvl="1"/>
            <a:r>
              <a:rPr lang="en-US" sz="2800" dirty="0"/>
              <a:t>Increases number of movers</a:t>
            </a:r>
          </a:p>
          <a:p>
            <a:pPr lvl="1"/>
            <a:endParaRPr lang="en-US" dirty="0"/>
          </a:p>
          <a:p>
            <a:r>
              <a:rPr lang="en-US" dirty="0"/>
              <a:t>Increase in </a:t>
            </a:r>
            <a:r>
              <a:rPr lang="en-US" u="sng" dirty="0"/>
              <a:t>household</a:t>
            </a:r>
            <a:r>
              <a:rPr lang="en-US" dirty="0"/>
              <a:t> nonresponse</a:t>
            </a:r>
          </a:p>
          <a:p>
            <a:pPr marL="0" indent="0">
              <a:buNone/>
            </a:pPr>
            <a:endParaRPr lang="en-US" dirty="0"/>
          </a:p>
          <a:p>
            <a:r>
              <a:rPr lang="en-US" dirty="0"/>
              <a:t>Increase in </a:t>
            </a:r>
            <a:r>
              <a:rPr lang="en-US" u="sng" dirty="0"/>
              <a:t>characteristic</a:t>
            </a:r>
            <a:r>
              <a:rPr lang="en-US" dirty="0"/>
              <a:t> nonresponse  </a:t>
            </a:r>
          </a:p>
          <a:p>
            <a:pPr lvl="1"/>
            <a:r>
              <a:rPr lang="en-US" sz="2800" dirty="0">
                <a:latin typeface="Calibri" panose="020F0502020204030204" pitchFamily="34" charset="0"/>
                <a:cs typeface="Calibri" panose="020F0502020204030204" pitchFamily="34" charset="0"/>
              </a:rPr>
              <a:t>G</a:t>
            </a:r>
            <a:r>
              <a:rPr lang="en-US" sz="2800" dirty="0"/>
              <a:t>reater difficulty matching people from census to PES  </a:t>
            </a:r>
          </a:p>
          <a:p>
            <a:pPr lvl="1"/>
            <a:r>
              <a:rPr lang="en-US" sz="2800" dirty="0">
                <a:latin typeface="Calibri" panose="020F0502020204030204" pitchFamily="34" charset="0"/>
                <a:cs typeface="Calibri" panose="020F0502020204030204" pitchFamily="34" charset="0"/>
              </a:rPr>
              <a:t>U</a:t>
            </a:r>
            <a:r>
              <a:rPr lang="en-US" sz="2800" dirty="0"/>
              <a:t>pward bias in estimates</a:t>
            </a:r>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CF79E2D-E657-9CDF-D47D-57FEFEE4DFFD}"/>
              </a:ext>
            </a:extLst>
          </p:cNvPr>
          <p:cNvSpPr>
            <a:spLocks noGrp="1"/>
          </p:cNvSpPr>
          <p:nvPr>
            <p:ph type="sldNum" sz="quarter" idx="12"/>
          </p:nvPr>
        </p:nvSpPr>
        <p:spPr/>
        <p:txBody>
          <a:bodyPr/>
          <a:lstStyle/>
          <a:p>
            <a:fld id="{FC63ECC8-719A-498E-B101-491B6A35558E}" type="slidenum">
              <a:rPr lang="en-US" smtClean="0"/>
              <a:t>25</a:t>
            </a:fld>
            <a:endParaRPr lang="en-US"/>
          </a:p>
        </p:txBody>
      </p:sp>
    </p:spTree>
    <p:extLst>
      <p:ext uri="{BB962C8B-B14F-4D97-AF65-F5344CB8AC3E}">
        <p14:creationId xmlns:p14="http://schemas.microsoft.com/office/powerpoint/2010/main" val="16912534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p:txBody>
          <a:bodyPr>
            <a:normAutofit/>
          </a:bodyPr>
          <a:lstStyle/>
          <a:p>
            <a:r>
              <a:rPr lang="en-US" sz="3600" dirty="0">
                <a:solidFill>
                  <a:schemeClr val="accent1"/>
                </a:solidFill>
              </a:rPr>
              <a:t>References</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p:txBody>
          <a:bodyPr>
            <a:normAutofit/>
          </a:bodyPr>
          <a:lstStyle/>
          <a:p>
            <a:pPr marL="0" indent="0">
              <a:buNone/>
            </a:pPr>
            <a:r>
              <a:rPr lang="en-US" dirty="0"/>
              <a:t>General reference to Census Bureau’s website on PES:</a:t>
            </a:r>
          </a:p>
          <a:p>
            <a:endParaRPr lang="en-US" sz="1000" dirty="0"/>
          </a:p>
          <a:p>
            <a:pPr marL="0" indent="0">
              <a:buNone/>
            </a:pPr>
            <a:r>
              <a:rPr lang="en-US" dirty="0">
                <a:solidFill>
                  <a:schemeClr val="accent1"/>
                </a:solidFill>
              </a:rPr>
              <a:t>https://www.census.gov/programs-surveys/decennial-census/about/coverage-measurement/pes.html</a:t>
            </a:r>
          </a:p>
          <a:p>
            <a:pPr lvl="1"/>
            <a:endParaRPr lang="en-US" dirty="0"/>
          </a:p>
          <a:p>
            <a:pPr lvl="1"/>
            <a:r>
              <a:rPr lang="en-US" dirty="0"/>
              <a:t>G series of memoranda (results)</a:t>
            </a:r>
          </a:p>
          <a:p>
            <a:pPr lvl="1"/>
            <a:r>
              <a:rPr lang="en-US" dirty="0"/>
              <a:t>J series of memoranda (methods)</a:t>
            </a:r>
          </a:p>
          <a:p>
            <a:pPr lvl="1"/>
            <a:endParaRPr lang="en-US" dirty="0"/>
          </a:p>
          <a:p>
            <a:pPr marL="0" indent="0" algn="ctr">
              <a:buNone/>
            </a:pPr>
            <a:r>
              <a:rPr lang="en-US" dirty="0">
                <a:solidFill>
                  <a:srgbClr val="C00000"/>
                </a:solidFill>
              </a:rPr>
              <a:t>Thank you for listening!</a:t>
            </a:r>
            <a:r>
              <a:rPr lang="en-US" dirty="0"/>
              <a:t>  </a:t>
            </a:r>
          </a:p>
          <a:p>
            <a:pPr marL="0" indent="0" algn="ctr">
              <a:buNone/>
            </a:pPr>
            <a:r>
              <a:rPr lang="en-US" dirty="0"/>
              <a:t>patrick.j.cantwell@census.gov</a:t>
            </a:r>
          </a:p>
          <a:p>
            <a:endParaRPr lang="en-US" dirty="0"/>
          </a:p>
          <a:p>
            <a:endParaRPr lang="en-US" dirty="0"/>
          </a:p>
        </p:txBody>
      </p:sp>
      <p:sp>
        <p:nvSpPr>
          <p:cNvPr id="4" name="Slide Number Placeholder 3">
            <a:extLst>
              <a:ext uri="{FF2B5EF4-FFF2-40B4-BE49-F238E27FC236}">
                <a16:creationId xmlns:a16="http://schemas.microsoft.com/office/drawing/2014/main" id="{E96EACD1-7FDC-6644-6120-24E7C9319C05}"/>
              </a:ext>
            </a:extLst>
          </p:cNvPr>
          <p:cNvSpPr>
            <a:spLocks noGrp="1"/>
          </p:cNvSpPr>
          <p:nvPr>
            <p:ph type="sldNum" sz="quarter" idx="12"/>
          </p:nvPr>
        </p:nvSpPr>
        <p:spPr/>
        <p:txBody>
          <a:bodyPr/>
          <a:lstStyle/>
          <a:p>
            <a:fld id="{FC63ECC8-719A-498E-B101-491B6A35558E}" type="slidenum">
              <a:rPr lang="en-US" smtClean="0"/>
              <a:t>26</a:t>
            </a:fld>
            <a:endParaRPr lang="en-US"/>
          </a:p>
        </p:txBody>
      </p:sp>
    </p:spTree>
    <p:extLst>
      <p:ext uri="{BB962C8B-B14F-4D97-AF65-F5344CB8AC3E}">
        <p14:creationId xmlns:p14="http://schemas.microsoft.com/office/powerpoint/2010/main" val="3858912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a:xfrm>
            <a:off x="838200" y="2762885"/>
            <a:ext cx="10515600" cy="1325563"/>
          </a:xfrm>
        </p:spPr>
        <p:txBody>
          <a:bodyPr>
            <a:normAutofit/>
          </a:bodyPr>
          <a:lstStyle/>
          <a:p>
            <a:pPr algn="ctr"/>
            <a:r>
              <a:rPr lang="en-US" sz="4800" dirty="0">
                <a:solidFill>
                  <a:schemeClr val="accent1"/>
                </a:solidFill>
                <a:latin typeface="Lucida Sans" panose="020B0602030504020204" pitchFamily="34" charset="0"/>
              </a:rPr>
              <a:t>Additional Slides</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E2A5F322-6AB4-2B1E-0CD1-BBA1CE8E43B7}"/>
              </a:ext>
            </a:extLst>
          </p:cNvPr>
          <p:cNvSpPr>
            <a:spLocks noGrp="1"/>
          </p:cNvSpPr>
          <p:nvPr>
            <p:ph type="sldNum" sz="quarter" idx="12"/>
          </p:nvPr>
        </p:nvSpPr>
        <p:spPr/>
        <p:txBody>
          <a:bodyPr/>
          <a:lstStyle/>
          <a:p>
            <a:fld id="{FC63ECC8-719A-498E-B101-491B6A35558E}" type="slidenum">
              <a:rPr lang="en-US" smtClean="0"/>
              <a:t>27</a:t>
            </a:fld>
            <a:endParaRPr lang="en-US"/>
          </a:p>
        </p:txBody>
      </p:sp>
    </p:spTree>
    <p:extLst>
      <p:ext uri="{BB962C8B-B14F-4D97-AF65-F5344CB8AC3E}">
        <p14:creationId xmlns:p14="http://schemas.microsoft.com/office/powerpoint/2010/main" val="5747042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a:xfrm>
            <a:off x="838200" y="2762885"/>
            <a:ext cx="10515600" cy="1325563"/>
          </a:xfrm>
        </p:spPr>
        <p:txBody>
          <a:bodyPr>
            <a:normAutofit/>
          </a:bodyPr>
          <a:lstStyle/>
          <a:p>
            <a:pPr algn="ctr"/>
            <a:r>
              <a:rPr lang="en-US" sz="4800" dirty="0">
                <a:solidFill>
                  <a:schemeClr val="accent1"/>
                </a:solidFill>
                <a:latin typeface="Lucida Sans" panose="020B0602030504020204" pitchFamily="34" charset="0"/>
              </a:rPr>
              <a:t>STOP!</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04A93C84-17DB-313A-B82F-7A8352D164F9}"/>
              </a:ext>
            </a:extLst>
          </p:cNvPr>
          <p:cNvSpPr>
            <a:spLocks noGrp="1"/>
          </p:cNvSpPr>
          <p:nvPr>
            <p:ph type="sldNum" sz="quarter" idx="12"/>
          </p:nvPr>
        </p:nvSpPr>
        <p:spPr/>
        <p:txBody>
          <a:bodyPr/>
          <a:lstStyle/>
          <a:p>
            <a:fld id="{FC63ECC8-719A-498E-B101-491B6A35558E}" type="slidenum">
              <a:rPr lang="en-US" smtClean="0"/>
              <a:t>28</a:t>
            </a:fld>
            <a:endParaRPr lang="en-US"/>
          </a:p>
        </p:txBody>
      </p:sp>
    </p:spTree>
    <p:extLst>
      <p:ext uri="{BB962C8B-B14F-4D97-AF65-F5344CB8AC3E}">
        <p14:creationId xmlns:p14="http://schemas.microsoft.com/office/powerpoint/2010/main" val="3170950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a:xfrm>
            <a:off x="838200" y="2762885"/>
            <a:ext cx="10515600" cy="1325563"/>
          </a:xfrm>
        </p:spPr>
        <p:txBody>
          <a:bodyPr>
            <a:noAutofit/>
          </a:bodyPr>
          <a:lstStyle/>
          <a:p>
            <a:pPr algn="ctr"/>
            <a:r>
              <a:rPr lang="en-US" sz="4800" dirty="0">
                <a:solidFill>
                  <a:schemeClr val="accent1"/>
                </a:solidFill>
                <a:latin typeface="Lucida Sans" panose="020B0602030504020204" pitchFamily="34" charset="0"/>
              </a:rPr>
              <a:t>Method behind the PES:</a:t>
            </a:r>
            <a:br>
              <a:rPr lang="en-US" sz="4800" dirty="0">
                <a:solidFill>
                  <a:schemeClr val="accent1"/>
                </a:solidFill>
                <a:latin typeface="Lucida Sans" panose="020B0602030504020204" pitchFamily="34" charset="0"/>
              </a:rPr>
            </a:br>
            <a:br>
              <a:rPr lang="en-US" sz="2000" dirty="0">
                <a:solidFill>
                  <a:schemeClr val="accent1"/>
                </a:solidFill>
                <a:latin typeface="Lucida Sans" panose="020B0602030504020204" pitchFamily="34" charset="0"/>
              </a:rPr>
            </a:br>
            <a:r>
              <a:rPr lang="en-US" sz="4800" dirty="0">
                <a:solidFill>
                  <a:schemeClr val="accent1"/>
                </a:solidFill>
                <a:latin typeface="Lucida Sans" panose="020B0602030504020204" pitchFamily="34" charset="0"/>
              </a:rPr>
              <a:t>capture-recapture</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DD3FB1C4-ADB5-6FD0-209C-C429DD05631E}"/>
              </a:ext>
            </a:extLst>
          </p:cNvPr>
          <p:cNvSpPr>
            <a:spLocks noGrp="1"/>
          </p:cNvSpPr>
          <p:nvPr>
            <p:ph type="sldNum" sz="quarter" idx="12"/>
          </p:nvPr>
        </p:nvSpPr>
        <p:spPr/>
        <p:txBody>
          <a:bodyPr/>
          <a:lstStyle/>
          <a:p>
            <a:fld id="{FC63ECC8-719A-498E-B101-491B6A35558E}" type="slidenum">
              <a:rPr lang="en-US" smtClean="0"/>
              <a:t>29</a:t>
            </a:fld>
            <a:endParaRPr lang="en-US"/>
          </a:p>
        </p:txBody>
      </p:sp>
    </p:spTree>
    <p:extLst>
      <p:ext uri="{BB962C8B-B14F-4D97-AF65-F5344CB8AC3E}">
        <p14:creationId xmlns:p14="http://schemas.microsoft.com/office/powerpoint/2010/main" val="4189482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a:extLst>
              <a:ext uri="{FF2B5EF4-FFF2-40B4-BE49-F238E27FC236}">
                <a16:creationId xmlns:a16="http://schemas.microsoft.com/office/drawing/2014/main" id="{740C18B6-86A5-4CB8-9F97-F0A988F9EFA2}"/>
              </a:ext>
            </a:extLst>
          </p:cNvPr>
          <p:cNvSpPr>
            <a:spLocks noChangeArrowheads="1"/>
          </p:cNvSpPr>
          <p:nvPr/>
        </p:nvSpPr>
        <p:spPr bwMode="auto">
          <a:xfrm>
            <a:off x="1071880" y="304800"/>
            <a:ext cx="1028192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eaLnBrk="0" fontAlgn="base" hangingPunct="0">
              <a:spcBef>
                <a:spcPct val="0"/>
              </a:spcBef>
              <a:spcAft>
                <a:spcPct val="0"/>
              </a:spcAft>
              <a:defRPr sz="4400">
                <a:solidFill>
                  <a:schemeClr val="tx2"/>
                </a:solidFill>
                <a:latin typeface="Arial" panose="020B0604020202020204" pitchFamily="34" charset="0"/>
              </a:defRPr>
            </a:lvl6pPr>
            <a:lvl7pPr marL="2971800" indent="-228600" eaLnBrk="0" fontAlgn="base" hangingPunct="0">
              <a:spcBef>
                <a:spcPct val="0"/>
              </a:spcBef>
              <a:spcAft>
                <a:spcPct val="0"/>
              </a:spcAft>
              <a:defRPr sz="4400">
                <a:solidFill>
                  <a:schemeClr val="tx2"/>
                </a:solidFill>
                <a:latin typeface="Arial" panose="020B0604020202020204" pitchFamily="34" charset="0"/>
              </a:defRPr>
            </a:lvl7pPr>
            <a:lvl8pPr marL="3429000" indent="-228600" eaLnBrk="0" fontAlgn="base" hangingPunct="0">
              <a:spcBef>
                <a:spcPct val="0"/>
              </a:spcBef>
              <a:spcAft>
                <a:spcPct val="0"/>
              </a:spcAft>
              <a:defRPr sz="4400">
                <a:solidFill>
                  <a:schemeClr val="tx2"/>
                </a:solidFill>
                <a:latin typeface="Arial" panose="020B0604020202020204" pitchFamily="34" charset="0"/>
              </a:defRPr>
            </a:lvl8pPr>
            <a:lvl9pPr marL="3886200" indent="-228600"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r>
              <a:rPr lang="en-US" altLang="en-US" sz="3600" dirty="0">
                <a:solidFill>
                  <a:schemeClr val="accent1"/>
                </a:solidFill>
                <a:latin typeface="Calibri Light" panose="020F0302020204030204" pitchFamily="34" charset="0"/>
                <a:cs typeface="Calibri Light" panose="020F0302020204030204" pitchFamily="34" charset="0"/>
              </a:rPr>
              <a:t>Statistical approach: “Capture-Recapture” (as in fish)</a:t>
            </a:r>
            <a:endParaRPr lang="en-US" altLang="en-US" sz="3600" b="1" dirty="0"/>
          </a:p>
        </p:txBody>
      </p:sp>
      <p:graphicFrame>
        <p:nvGraphicFramePr>
          <p:cNvPr id="142339" name="Group 3">
            <a:extLst>
              <a:ext uri="{FF2B5EF4-FFF2-40B4-BE49-F238E27FC236}">
                <a16:creationId xmlns:a16="http://schemas.microsoft.com/office/drawing/2014/main" id="{8A5D040B-1ED8-4FBF-9072-C8C7CA751227}"/>
              </a:ext>
            </a:extLst>
          </p:cNvPr>
          <p:cNvGraphicFramePr>
            <a:graphicFrameLocks noGrp="1"/>
          </p:cNvGraphicFramePr>
          <p:nvPr>
            <p:extLst>
              <p:ext uri="{D42A27DB-BD31-4B8C-83A1-F6EECF244321}">
                <p14:modId xmlns:p14="http://schemas.microsoft.com/office/powerpoint/2010/main" val="2219607058"/>
              </p:ext>
            </p:extLst>
          </p:nvPr>
        </p:nvGraphicFramePr>
        <p:xfrm>
          <a:off x="1071880" y="1341438"/>
          <a:ext cx="10048239" cy="4530726"/>
        </p:xfrm>
        <a:graphic>
          <a:graphicData uri="http://schemas.openxmlformats.org/drawingml/2006/table">
            <a:tbl>
              <a:tblPr/>
              <a:tblGrid>
                <a:gridCol w="2009238">
                  <a:extLst>
                    <a:ext uri="{9D8B030D-6E8A-4147-A177-3AD203B41FA5}">
                      <a16:colId xmlns:a16="http://schemas.microsoft.com/office/drawing/2014/main" val="20000"/>
                    </a:ext>
                  </a:extLst>
                </a:gridCol>
                <a:gridCol w="2009237">
                  <a:extLst>
                    <a:ext uri="{9D8B030D-6E8A-4147-A177-3AD203B41FA5}">
                      <a16:colId xmlns:a16="http://schemas.microsoft.com/office/drawing/2014/main" val="20001"/>
                    </a:ext>
                  </a:extLst>
                </a:gridCol>
                <a:gridCol w="2011289">
                  <a:extLst>
                    <a:ext uri="{9D8B030D-6E8A-4147-A177-3AD203B41FA5}">
                      <a16:colId xmlns:a16="http://schemas.microsoft.com/office/drawing/2014/main" val="20002"/>
                    </a:ext>
                  </a:extLst>
                </a:gridCol>
                <a:gridCol w="2009238">
                  <a:extLst>
                    <a:ext uri="{9D8B030D-6E8A-4147-A177-3AD203B41FA5}">
                      <a16:colId xmlns:a16="http://schemas.microsoft.com/office/drawing/2014/main" val="20003"/>
                    </a:ext>
                  </a:extLst>
                </a:gridCol>
                <a:gridCol w="2009237">
                  <a:extLst>
                    <a:ext uri="{9D8B030D-6E8A-4147-A177-3AD203B41FA5}">
                      <a16:colId xmlns:a16="http://schemas.microsoft.com/office/drawing/2014/main" val="20004"/>
                    </a:ext>
                  </a:extLst>
                </a:gridCol>
              </a:tblGrid>
              <a:tr h="926683">
                <a:tc rowSpan="2" gridSpan="2">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rgbClr val="C00000"/>
                          </a:solidFill>
                          <a:effectLst/>
                          <a:latin typeface="+mn-lt"/>
                        </a:rPr>
                        <a:t>Everyone can be placed into</a:t>
                      </a:r>
                    </a:p>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rgbClr val="C00000"/>
                          </a:solidFill>
                          <a:effectLst/>
                          <a:latin typeface="+mn-lt"/>
                        </a:rPr>
                        <a:t>1 of 4 cells</a:t>
                      </a:r>
                    </a:p>
                  </a:txBody>
                  <a:tcPr marT="45724" marB="4572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en-US"/>
                    </a:p>
                  </a:txBody>
                  <a:tcPr/>
                </a:tc>
                <a:tc gridSpan="3">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rgbClr val="0070C0"/>
                          </a:solidFill>
                          <a:effectLst/>
                          <a:latin typeface="+mn-lt"/>
                        </a:rPr>
                        <a:t>Recapture:</a:t>
                      </a:r>
                      <a:r>
                        <a:rPr kumimoji="0" lang="en-US" sz="2400" b="0" i="0" u="none" strike="noStrike" cap="none" normalizeH="0" baseline="0" dirty="0">
                          <a:ln>
                            <a:noFill/>
                          </a:ln>
                          <a:solidFill>
                            <a:schemeClr val="tx1"/>
                          </a:solidFill>
                          <a:effectLst/>
                          <a:latin typeface="+mn-lt"/>
                        </a:rPr>
                        <a:t> Enumerated in PES ?</a:t>
                      </a:r>
                    </a:p>
                  </a:txBody>
                  <a:tcPr marT="45724" marB="4572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23994">
                <a:tc gridSpan="2" vMerge="1">
                  <a:txBody>
                    <a:bodyPr/>
                    <a:lstStyle/>
                    <a:p>
                      <a:endParaRPr lang="en-US"/>
                    </a:p>
                  </a:txBody>
                  <a:tcPr/>
                </a:tc>
                <a:tc hMerge="1" vMerge="1">
                  <a:txBody>
                    <a:bodyPr/>
                    <a:lstStyle/>
                    <a:p>
                      <a:endParaRPr lang="en-US"/>
                    </a:p>
                  </a:txBody>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YES</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mn-lt"/>
                        </a:rPr>
                        <a:t>NO</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mn-lt"/>
                        </a:rPr>
                        <a:t>Total</a:t>
                      </a:r>
                    </a:p>
                  </a:txBody>
                  <a:tcPr marT="45724" marB="4572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26683">
                <a:tc rowSpan="3">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rgbClr val="0070C0"/>
                          </a:solidFill>
                          <a:effectLst/>
                          <a:latin typeface="+mn-lt"/>
                        </a:rPr>
                        <a:t>Capture:</a:t>
                      </a:r>
                    </a:p>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Enumerated </a:t>
                      </a:r>
                    </a:p>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in Census ?</a:t>
                      </a:r>
                    </a:p>
                  </a:txBody>
                  <a:tcPr marT="45724" marB="4572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YES</a:t>
                      </a:r>
                    </a:p>
                  </a:txBody>
                  <a:tcPr marT="45724" marB="45724" anchor="ctr" horzOverflow="overflow">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 N</a:t>
                      </a:r>
                      <a:r>
                        <a:rPr kumimoji="0" lang="en-US" sz="2800" b="0" i="0" u="none" strike="noStrike" cap="none" normalizeH="0" baseline="-25000" dirty="0">
                          <a:ln>
                            <a:noFill/>
                          </a:ln>
                          <a:solidFill>
                            <a:schemeClr val="tx1"/>
                          </a:solidFill>
                          <a:effectLst/>
                          <a:latin typeface="+mn-lt"/>
                        </a:rPr>
                        <a:t>11 </a:t>
                      </a:r>
                      <a:r>
                        <a:rPr kumimoji="0" lang="en-US" sz="2800" b="0" i="0" u="none" strike="noStrike" cap="none" normalizeH="0" baseline="0" dirty="0">
                          <a:ln>
                            <a:noFill/>
                          </a:ln>
                          <a:solidFill>
                            <a:schemeClr val="tx1"/>
                          </a:solidFill>
                          <a:effectLst/>
                          <a:latin typeface="+mn-lt"/>
                        </a:rPr>
                        <a:t>(matches)</a:t>
                      </a:r>
                      <a:endParaRPr kumimoji="0" lang="en-US" sz="2800" b="0" i="0" u="none" strike="noStrike" cap="none" normalizeH="0" baseline="-25000" dirty="0">
                        <a:ln>
                          <a:noFill/>
                        </a:ln>
                        <a:solidFill>
                          <a:schemeClr val="tx1"/>
                        </a:solidFill>
                        <a:effectLst/>
                        <a:latin typeface="+mn-lt"/>
                      </a:endParaRPr>
                    </a:p>
                  </a:txBody>
                  <a:tcPr marT="45724" marB="45724" anchor="ctr" horzOverflow="overflow">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12</a:t>
                      </a:r>
                    </a:p>
                  </a:txBody>
                  <a:tcPr marT="45724" marB="45724" anchor="ctr" horzOverflow="overflow">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1+</a:t>
                      </a:r>
                    </a:p>
                  </a:txBody>
                  <a:tcPr marT="45724" marB="45724" anchor="ctr" horzOverflow="overflow">
                    <a:lnL w="762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926683">
                <a:tc vMerge="1">
                  <a:txBody>
                    <a:bodyPr/>
                    <a:lstStyle/>
                    <a:p>
                      <a:endParaRPr lang="en-US"/>
                    </a:p>
                  </a:txBody>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NO</a:t>
                      </a:r>
                    </a:p>
                  </a:txBody>
                  <a:tcPr marT="45724" marB="45724" anchor="ctr" horzOverflow="overflow">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21</a:t>
                      </a:r>
                    </a:p>
                  </a:txBody>
                  <a:tcPr marT="45724" marB="45724" anchor="ctr" horzOverflow="overflow">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22</a:t>
                      </a:r>
                    </a:p>
                  </a:txBody>
                  <a:tcPr marT="45724" marB="45724" anchor="ctr" horzOverflow="overflow">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2+</a:t>
                      </a:r>
                    </a:p>
                  </a:txBody>
                  <a:tcPr marT="45724" marB="45724" anchor="ctr" horzOverflow="overflow">
                    <a:lnL w="762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3"/>
                  </a:ext>
                </a:extLst>
              </a:tr>
              <a:tr h="926683">
                <a:tc vMerge="1">
                  <a:txBody>
                    <a:bodyPr/>
                    <a:lstStyle/>
                    <a:p>
                      <a:endParaRPr lang="en-US"/>
                    </a:p>
                  </a:txBody>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Total</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+1</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+2</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p>
                  </a:txBody>
                  <a:tcPr marT="45724" marB="4572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4"/>
                  </a:ext>
                </a:extLst>
              </a:tr>
            </a:tbl>
          </a:graphicData>
        </a:graphic>
      </p:graphicFrame>
      <p:sp>
        <p:nvSpPr>
          <p:cNvPr id="4" name="TextBox 3">
            <a:extLst>
              <a:ext uri="{FF2B5EF4-FFF2-40B4-BE49-F238E27FC236}">
                <a16:creationId xmlns:a16="http://schemas.microsoft.com/office/drawing/2014/main" id="{79FABE5C-9E85-4142-84A6-C3ACD0AEB557}"/>
              </a:ext>
            </a:extLst>
          </p:cNvPr>
          <p:cNvSpPr txBox="1"/>
          <p:nvPr/>
        </p:nvSpPr>
        <p:spPr>
          <a:xfrm>
            <a:off x="4155440" y="6136640"/>
            <a:ext cx="4886960" cy="307777"/>
          </a:xfrm>
          <a:prstGeom prst="rect">
            <a:avLst/>
          </a:prstGeom>
          <a:solidFill>
            <a:srgbClr val="FFFF00"/>
          </a:solidFill>
        </p:spPr>
        <p:txBody>
          <a:bodyPr wrap="square" lIns="0" tIns="0" rIns="0" bIns="0" rtlCol="0">
            <a:spAutoFit/>
          </a:bodyPr>
          <a:lstStyle/>
          <a:p>
            <a:r>
              <a:rPr lang="en-US" sz="2000" dirty="0">
                <a:solidFill>
                  <a:srgbClr val="FF0000"/>
                </a:solidFill>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Yellow shading means number is unknown.</a:t>
            </a:r>
          </a:p>
        </p:txBody>
      </p:sp>
      <p:cxnSp>
        <p:nvCxnSpPr>
          <p:cNvPr id="5" name="Straight Arrow Connector 4">
            <a:extLst>
              <a:ext uri="{FF2B5EF4-FFF2-40B4-BE49-F238E27FC236}">
                <a16:creationId xmlns:a16="http://schemas.microsoft.com/office/drawing/2014/main" id="{5F51B4C8-2AE5-4BAA-AA47-DABB6957D522}"/>
              </a:ext>
            </a:extLst>
          </p:cNvPr>
          <p:cNvCxnSpPr>
            <a:cxnSpLocks/>
          </p:cNvCxnSpPr>
          <p:nvPr/>
        </p:nvCxnSpPr>
        <p:spPr>
          <a:xfrm>
            <a:off x="3850640" y="2499360"/>
            <a:ext cx="1056640" cy="46736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DFFCBDCE-11AF-6E31-1A58-A45602F2745E}"/>
              </a:ext>
            </a:extLst>
          </p:cNvPr>
          <p:cNvSpPr>
            <a:spLocks noGrp="1"/>
          </p:cNvSpPr>
          <p:nvPr>
            <p:ph type="sldNum" sz="quarter" idx="12"/>
          </p:nvPr>
        </p:nvSpPr>
        <p:spPr/>
        <p:txBody>
          <a:bodyPr/>
          <a:lstStyle/>
          <a:p>
            <a:fld id="{FC63ECC8-719A-498E-B101-491B6A35558E}" type="slidenum">
              <a:rPr lang="en-US" smtClean="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a:extLst>
              <a:ext uri="{FF2B5EF4-FFF2-40B4-BE49-F238E27FC236}">
                <a16:creationId xmlns:a16="http://schemas.microsoft.com/office/drawing/2014/main" id="{A71E4CBC-D0B1-4C4B-BF5A-8023A74E9A39}"/>
              </a:ext>
            </a:extLst>
          </p:cNvPr>
          <p:cNvSpPr>
            <a:spLocks noChangeArrowheads="1"/>
          </p:cNvSpPr>
          <p:nvPr/>
        </p:nvSpPr>
        <p:spPr bwMode="auto">
          <a:xfrm>
            <a:off x="1056640" y="304800"/>
            <a:ext cx="1029716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eaLnBrk="0" fontAlgn="base" hangingPunct="0">
              <a:spcBef>
                <a:spcPct val="0"/>
              </a:spcBef>
              <a:spcAft>
                <a:spcPct val="0"/>
              </a:spcAft>
              <a:defRPr sz="4400">
                <a:solidFill>
                  <a:schemeClr val="tx2"/>
                </a:solidFill>
                <a:latin typeface="Arial" panose="020B0604020202020204" pitchFamily="34" charset="0"/>
              </a:defRPr>
            </a:lvl6pPr>
            <a:lvl7pPr marL="2971800" indent="-228600" eaLnBrk="0" fontAlgn="base" hangingPunct="0">
              <a:spcBef>
                <a:spcPct val="0"/>
              </a:spcBef>
              <a:spcAft>
                <a:spcPct val="0"/>
              </a:spcAft>
              <a:defRPr sz="4400">
                <a:solidFill>
                  <a:schemeClr val="tx2"/>
                </a:solidFill>
                <a:latin typeface="Arial" panose="020B0604020202020204" pitchFamily="34" charset="0"/>
              </a:defRPr>
            </a:lvl7pPr>
            <a:lvl8pPr marL="3429000" indent="-228600" eaLnBrk="0" fontAlgn="base" hangingPunct="0">
              <a:spcBef>
                <a:spcPct val="0"/>
              </a:spcBef>
              <a:spcAft>
                <a:spcPct val="0"/>
              </a:spcAft>
              <a:defRPr sz="4400">
                <a:solidFill>
                  <a:schemeClr val="tx2"/>
                </a:solidFill>
                <a:latin typeface="Arial" panose="020B0604020202020204" pitchFamily="34" charset="0"/>
              </a:defRPr>
            </a:lvl8pPr>
            <a:lvl9pPr marL="3886200" indent="-228600"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r>
              <a:rPr lang="en-US" altLang="en-US" sz="3400" u="sng" dirty="0">
                <a:solidFill>
                  <a:schemeClr val="accent1"/>
                </a:solidFill>
                <a:latin typeface="Calibri Light" panose="020F0302020204030204" pitchFamily="34" charset="0"/>
                <a:cs typeface="Calibri Light" panose="020F0302020204030204" pitchFamily="34" charset="0"/>
              </a:rPr>
              <a:t>If</a:t>
            </a:r>
            <a:r>
              <a:rPr lang="en-US" altLang="en-US" sz="3400" dirty="0">
                <a:solidFill>
                  <a:schemeClr val="accent1"/>
                </a:solidFill>
                <a:latin typeface="Calibri Light" panose="020F0302020204030204" pitchFamily="34" charset="0"/>
                <a:cs typeface="Calibri Light" panose="020F0302020204030204" pitchFamily="34" charset="0"/>
              </a:rPr>
              <a:t> the two enumerations are conducted </a:t>
            </a:r>
            <a:r>
              <a:rPr lang="en-US" altLang="en-US" sz="3400" u="sng" dirty="0">
                <a:solidFill>
                  <a:srgbClr val="C00000"/>
                </a:solidFill>
                <a:latin typeface="Calibri Light" panose="020F0302020204030204" pitchFamily="34" charset="0"/>
                <a:cs typeface="Calibri Light" panose="020F0302020204030204" pitchFamily="34" charset="0"/>
              </a:rPr>
              <a:t>independently</a:t>
            </a:r>
            <a:r>
              <a:rPr lang="en-US" altLang="en-US" sz="3400" dirty="0">
                <a:solidFill>
                  <a:schemeClr val="accent1"/>
                </a:solidFill>
                <a:latin typeface="Calibri Light" panose="020F0302020204030204" pitchFamily="34" charset="0"/>
                <a:cs typeface="Calibri Light" panose="020F0302020204030204" pitchFamily="34" charset="0"/>
              </a:rPr>
              <a:t> . . .</a:t>
            </a:r>
            <a:endParaRPr lang="en-US" altLang="en-US" sz="3400" dirty="0"/>
          </a:p>
        </p:txBody>
      </p:sp>
      <p:graphicFrame>
        <p:nvGraphicFramePr>
          <p:cNvPr id="142339" name="Group 3">
            <a:extLst>
              <a:ext uri="{FF2B5EF4-FFF2-40B4-BE49-F238E27FC236}">
                <a16:creationId xmlns:a16="http://schemas.microsoft.com/office/drawing/2014/main" id="{316AB450-AD84-4E49-8A35-8003CEADE8F5}"/>
              </a:ext>
            </a:extLst>
          </p:cNvPr>
          <p:cNvGraphicFramePr>
            <a:graphicFrameLocks noGrp="1"/>
          </p:cNvGraphicFramePr>
          <p:nvPr>
            <p:extLst>
              <p:ext uri="{D42A27DB-BD31-4B8C-83A1-F6EECF244321}">
                <p14:modId xmlns:p14="http://schemas.microsoft.com/office/powerpoint/2010/main" val="70937762"/>
              </p:ext>
            </p:extLst>
          </p:nvPr>
        </p:nvGraphicFramePr>
        <p:xfrm>
          <a:off x="1056640" y="1341438"/>
          <a:ext cx="9154158" cy="4530726"/>
        </p:xfrm>
        <a:graphic>
          <a:graphicData uri="http://schemas.openxmlformats.org/drawingml/2006/table">
            <a:tbl>
              <a:tblPr/>
              <a:tblGrid>
                <a:gridCol w="1830458">
                  <a:extLst>
                    <a:ext uri="{9D8B030D-6E8A-4147-A177-3AD203B41FA5}">
                      <a16:colId xmlns:a16="http://schemas.microsoft.com/office/drawing/2014/main" val="20000"/>
                    </a:ext>
                  </a:extLst>
                </a:gridCol>
                <a:gridCol w="1830457">
                  <a:extLst>
                    <a:ext uri="{9D8B030D-6E8A-4147-A177-3AD203B41FA5}">
                      <a16:colId xmlns:a16="http://schemas.microsoft.com/office/drawing/2014/main" val="20001"/>
                    </a:ext>
                  </a:extLst>
                </a:gridCol>
                <a:gridCol w="1832328">
                  <a:extLst>
                    <a:ext uri="{9D8B030D-6E8A-4147-A177-3AD203B41FA5}">
                      <a16:colId xmlns:a16="http://schemas.microsoft.com/office/drawing/2014/main" val="20002"/>
                    </a:ext>
                  </a:extLst>
                </a:gridCol>
                <a:gridCol w="1830458">
                  <a:extLst>
                    <a:ext uri="{9D8B030D-6E8A-4147-A177-3AD203B41FA5}">
                      <a16:colId xmlns:a16="http://schemas.microsoft.com/office/drawing/2014/main" val="20003"/>
                    </a:ext>
                  </a:extLst>
                </a:gridCol>
                <a:gridCol w="1830457">
                  <a:extLst>
                    <a:ext uri="{9D8B030D-6E8A-4147-A177-3AD203B41FA5}">
                      <a16:colId xmlns:a16="http://schemas.microsoft.com/office/drawing/2014/main" val="20004"/>
                    </a:ext>
                  </a:extLst>
                </a:gridCol>
              </a:tblGrid>
              <a:tr h="926683">
                <a:tc rowSpan="2" gridSpan="2">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rgbClr val="C00000"/>
                          </a:solidFill>
                          <a:effectLst/>
                          <a:latin typeface="+mn-lt"/>
                        </a:rPr>
                        <a:t>Compare rates down the column</a:t>
                      </a:r>
                    </a:p>
                  </a:txBody>
                  <a:tcPr marT="45724" marB="4572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en-US"/>
                    </a:p>
                  </a:txBody>
                  <a:tcPr/>
                </a:tc>
                <a:tc gridSpan="3">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Enumerated in PES ?</a:t>
                      </a:r>
                    </a:p>
                  </a:txBody>
                  <a:tcPr marT="45724" marB="4572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23994">
                <a:tc gridSpan="2" vMerge="1">
                  <a:txBody>
                    <a:bodyPr/>
                    <a:lstStyle/>
                    <a:p>
                      <a:endParaRPr lang="en-US"/>
                    </a:p>
                  </a:txBody>
                  <a:tcPr/>
                </a:tc>
                <a:tc hMerge="1" vMerge="1">
                  <a:txBody>
                    <a:bodyPr/>
                    <a:lstStyle/>
                    <a:p>
                      <a:endParaRPr lang="en-US"/>
                    </a:p>
                  </a:txBody>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YES</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NO</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mn-lt"/>
                        </a:rPr>
                        <a:t>Total</a:t>
                      </a:r>
                    </a:p>
                  </a:txBody>
                  <a:tcPr marT="45724" marB="4572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26683">
                <a:tc rowSpan="3">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mn-lt"/>
                        </a:rPr>
                        <a:t>Enumerated </a:t>
                      </a:r>
                    </a:p>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mn-lt"/>
                        </a:rPr>
                        <a:t>in Census ?</a:t>
                      </a:r>
                    </a:p>
                  </a:txBody>
                  <a:tcPr marT="45724" marB="4572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YES</a:t>
                      </a:r>
                    </a:p>
                  </a:txBody>
                  <a:tcPr marT="45724" marB="45724" anchor="ctr" horzOverflow="overflow">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11</a:t>
                      </a:r>
                      <a:r>
                        <a:rPr kumimoji="0" lang="en-US" sz="2800" b="0" i="0" u="none" strike="noStrike" cap="none" normalizeH="0" baseline="0" dirty="0">
                          <a:ln>
                            <a:noFill/>
                          </a:ln>
                          <a:solidFill>
                            <a:schemeClr val="tx1"/>
                          </a:solidFill>
                          <a:effectLst/>
                          <a:latin typeface="+mn-lt"/>
                        </a:rPr>
                        <a:t> (matches)</a:t>
                      </a:r>
                      <a:endParaRPr kumimoji="0" lang="en-US" sz="2800" b="0" i="0" u="none" strike="noStrike" cap="none" normalizeH="0" baseline="-25000" dirty="0">
                        <a:ln>
                          <a:noFill/>
                        </a:ln>
                        <a:solidFill>
                          <a:schemeClr val="tx1"/>
                        </a:solidFill>
                        <a:effectLst/>
                        <a:latin typeface="+mn-lt"/>
                      </a:endParaRPr>
                    </a:p>
                  </a:txBody>
                  <a:tcPr marT="45724" marB="45724" anchor="ctr" horzOverflow="overflow">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12</a:t>
                      </a:r>
                    </a:p>
                  </a:txBody>
                  <a:tcPr marT="45724" marB="45724" anchor="ctr" horzOverflow="overflow">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1+</a:t>
                      </a:r>
                    </a:p>
                  </a:txBody>
                  <a:tcPr marT="45724" marB="45724" anchor="ctr" horzOverflow="overflow">
                    <a:lnL w="762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926683">
                <a:tc vMerge="1">
                  <a:txBody>
                    <a:bodyPr/>
                    <a:lstStyle/>
                    <a:p>
                      <a:endParaRPr lang="en-US"/>
                    </a:p>
                  </a:txBody>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NO</a:t>
                      </a:r>
                    </a:p>
                  </a:txBody>
                  <a:tcPr marT="45724" marB="45724" anchor="ctr" horzOverflow="overflow">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21</a:t>
                      </a:r>
                    </a:p>
                  </a:txBody>
                  <a:tcPr marT="45724" marB="45724" anchor="ctr" horzOverflow="overflow">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22</a:t>
                      </a:r>
                    </a:p>
                  </a:txBody>
                  <a:tcPr marT="45724" marB="45724" anchor="ctr" horzOverflow="overflow">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2+</a:t>
                      </a:r>
                    </a:p>
                  </a:txBody>
                  <a:tcPr marT="45724" marB="45724" anchor="ctr" horzOverflow="overflow">
                    <a:lnL w="762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3"/>
                  </a:ext>
                </a:extLst>
              </a:tr>
              <a:tr h="926683">
                <a:tc vMerge="1">
                  <a:txBody>
                    <a:bodyPr/>
                    <a:lstStyle/>
                    <a:p>
                      <a:endParaRPr lang="en-US"/>
                    </a:p>
                  </a:txBody>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Total</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+1</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+2</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p>
                  </a:txBody>
                  <a:tcPr marT="45724" marB="4572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4"/>
                  </a:ext>
                </a:extLst>
              </a:tr>
            </a:tbl>
          </a:graphicData>
        </a:graphic>
      </p:graphicFrame>
      <p:sp>
        <p:nvSpPr>
          <p:cNvPr id="2" name="Curved Left Arrow 1">
            <a:extLst>
              <a:ext uri="{FF2B5EF4-FFF2-40B4-BE49-F238E27FC236}">
                <a16:creationId xmlns:a16="http://schemas.microsoft.com/office/drawing/2014/main" id="{0190D36D-1AC9-4ADB-9A0D-233F7B9D2101}"/>
              </a:ext>
            </a:extLst>
          </p:cNvPr>
          <p:cNvSpPr/>
          <p:nvPr/>
        </p:nvSpPr>
        <p:spPr>
          <a:xfrm>
            <a:off x="6410960" y="3429000"/>
            <a:ext cx="706120" cy="1981200"/>
          </a:xfrm>
          <a:prstGeom prst="curved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solidFill>
            </a:endParaRPr>
          </a:p>
        </p:txBody>
      </p:sp>
      <p:sp>
        <p:nvSpPr>
          <p:cNvPr id="3" name="Curved Left Arrow 2">
            <a:extLst>
              <a:ext uri="{FF2B5EF4-FFF2-40B4-BE49-F238E27FC236}">
                <a16:creationId xmlns:a16="http://schemas.microsoft.com/office/drawing/2014/main" id="{5DCC3072-7C03-4B3A-A5E4-197A3BC30696}"/>
              </a:ext>
            </a:extLst>
          </p:cNvPr>
          <p:cNvSpPr/>
          <p:nvPr/>
        </p:nvSpPr>
        <p:spPr>
          <a:xfrm>
            <a:off x="9890760" y="3429000"/>
            <a:ext cx="685800" cy="1981200"/>
          </a:xfrm>
          <a:prstGeom prst="curved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solidFill>
            </a:endParaRPr>
          </a:p>
        </p:txBody>
      </p:sp>
      <p:sp>
        <p:nvSpPr>
          <p:cNvPr id="4" name="TextBox 3">
            <a:extLst>
              <a:ext uri="{FF2B5EF4-FFF2-40B4-BE49-F238E27FC236}">
                <a16:creationId xmlns:a16="http://schemas.microsoft.com/office/drawing/2014/main" id="{5FB6B974-F77F-6EE1-24B1-3DACE1F6B122}"/>
              </a:ext>
            </a:extLst>
          </p:cNvPr>
          <p:cNvSpPr txBox="1"/>
          <p:nvPr/>
        </p:nvSpPr>
        <p:spPr>
          <a:xfrm>
            <a:off x="4155440" y="6136640"/>
            <a:ext cx="4886960" cy="307777"/>
          </a:xfrm>
          <a:prstGeom prst="rect">
            <a:avLst/>
          </a:prstGeom>
          <a:solidFill>
            <a:srgbClr val="FFFF00"/>
          </a:solidFill>
        </p:spPr>
        <p:txBody>
          <a:bodyPr wrap="square" lIns="0" tIns="0" rIns="0" bIns="0" rtlCol="0">
            <a:spAutoFit/>
          </a:bodyPr>
          <a:lstStyle/>
          <a:p>
            <a:r>
              <a:rPr lang="en-US" sz="2000" dirty="0">
                <a:solidFill>
                  <a:srgbClr val="FF0000"/>
                </a:solidFill>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Yellow shading means number is unknown.</a:t>
            </a:r>
          </a:p>
        </p:txBody>
      </p:sp>
      <p:sp>
        <p:nvSpPr>
          <p:cNvPr id="5" name="Slide Number Placeholder 4">
            <a:extLst>
              <a:ext uri="{FF2B5EF4-FFF2-40B4-BE49-F238E27FC236}">
                <a16:creationId xmlns:a16="http://schemas.microsoft.com/office/drawing/2014/main" id="{25BB6A52-C846-CD6D-A2A9-6963A8AE9FEB}"/>
              </a:ext>
            </a:extLst>
          </p:cNvPr>
          <p:cNvSpPr>
            <a:spLocks noGrp="1"/>
          </p:cNvSpPr>
          <p:nvPr>
            <p:ph type="sldNum" sz="quarter" idx="12"/>
          </p:nvPr>
        </p:nvSpPr>
        <p:spPr/>
        <p:txBody>
          <a:bodyPr/>
          <a:lstStyle/>
          <a:p>
            <a:fld id="{FC63ECC8-719A-498E-B101-491B6A35558E}" type="slidenum">
              <a:rPr lang="en-US" smtClean="0"/>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A38ED940-B277-4D12-8BF5-9EF502D5FD1D}"/>
              </a:ext>
            </a:extLst>
          </p:cNvPr>
          <p:cNvSpPr>
            <a:spLocks noGrp="1" noChangeArrowheads="1"/>
          </p:cNvSpPr>
          <p:nvPr>
            <p:ph type="title"/>
          </p:nvPr>
        </p:nvSpPr>
        <p:spPr>
          <a:xfrm>
            <a:off x="629920" y="584200"/>
            <a:ext cx="9352280" cy="762000"/>
          </a:xfrm>
        </p:spPr>
        <p:txBody>
          <a:bodyPr>
            <a:normAutofit/>
          </a:bodyPr>
          <a:lstStyle/>
          <a:p>
            <a:pPr eaLnBrk="1" hangingPunct="1"/>
            <a:r>
              <a:rPr lang="en-US" altLang="en-US" sz="3600" dirty="0">
                <a:solidFill>
                  <a:schemeClr val="accent1"/>
                </a:solidFill>
                <a:latin typeface="Calibri Light" panose="020F0302020204030204" pitchFamily="34" charset="0"/>
                <a:cs typeface="Calibri Light" panose="020F0302020204030204" pitchFamily="34" charset="0"/>
              </a:rPr>
              <a:t>PES “dual-system estimator”</a:t>
            </a:r>
          </a:p>
        </p:txBody>
      </p:sp>
      <p:sp>
        <p:nvSpPr>
          <p:cNvPr id="44035" name="Rectangle 3">
            <a:extLst>
              <a:ext uri="{FF2B5EF4-FFF2-40B4-BE49-F238E27FC236}">
                <a16:creationId xmlns:a16="http://schemas.microsoft.com/office/drawing/2014/main" id="{DA33B67E-CA53-4953-B4AA-1DF085DB9D87}"/>
              </a:ext>
            </a:extLst>
          </p:cNvPr>
          <p:cNvSpPr>
            <a:spLocks noGrp="1" noChangeArrowheads="1"/>
          </p:cNvSpPr>
          <p:nvPr>
            <p:ph idx="1"/>
          </p:nvPr>
        </p:nvSpPr>
        <p:spPr>
          <a:xfrm>
            <a:off x="629920" y="1584960"/>
            <a:ext cx="10210800" cy="4587240"/>
          </a:xfrm>
        </p:spPr>
        <p:txBody>
          <a:bodyPr>
            <a:normAutofit/>
          </a:bodyPr>
          <a:lstStyle/>
          <a:p>
            <a:pPr eaLnBrk="1" hangingPunct="1">
              <a:buFontTx/>
              <a:buNone/>
            </a:pPr>
            <a:r>
              <a:rPr lang="en-US" altLang="en-US" dirty="0">
                <a:latin typeface="Calibri" panose="020F0502020204030204" pitchFamily="34" charset="0"/>
                <a:cs typeface="Calibri" panose="020F0502020204030204" pitchFamily="34" charset="0"/>
              </a:rPr>
              <a:t>If we can assume that the PES enumeration is </a:t>
            </a:r>
            <a:r>
              <a:rPr lang="en-US" altLang="en-US" u="sng" dirty="0">
                <a:latin typeface="Calibri" panose="020F0502020204030204" pitchFamily="34" charset="0"/>
                <a:cs typeface="Calibri" panose="020F0502020204030204" pitchFamily="34" charset="0"/>
              </a:rPr>
              <a:t>independent</a:t>
            </a:r>
            <a:r>
              <a:rPr lang="en-US" altLang="en-US" dirty="0">
                <a:latin typeface="Calibri" panose="020F0502020204030204" pitchFamily="34" charset="0"/>
                <a:cs typeface="Calibri" panose="020F0502020204030204" pitchFamily="34" charset="0"/>
              </a:rPr>
              <a:t> of the census enumeration, then . . .</a:t>
            </a:r>
          </a:p>
          <a:p>
            <a:pPr eaLnBrk="1" hangingPunct="1">
              <a:buFontTx/>
              <a:buNone/>
            </a:pPr>
            <a:endParaRPr lang="en-US" altLang="en-US" sz="2400" dirty="0">
              <a:latin typeface="Arial" panose="020B0604020202020204" pitchFamily="34" charset="0"/>
            </a:endParaRPr>
          </a:p>
          <a:p>
            <a:pPr eaLnBrk="1" hangingPunct="1">
              <a:buFontTx/>
              <a:buNone/>
            </a:pPr>
            <a:endParaRPr lang="en-US" altLang="en-US" sz="2400" dirty="0">
              <a:latin typeface="Arial" panose="020B0604020202020204" pitchFamily="34" charset="0"/>
            </a:endParaRPr>
          </a:p>
          <a:p>
            <a:pPr eaLnBrk="1" hangingPunct="1">
              <a:buFontTx/>
              <a:buNone/>
            </a:pPr>
            <a:r>
              <a:rPr lang="en-US" altLang="en-US" dirty="0">
                <a:latin typeface="Arial" panose="020B0604020202020204" pitchFamily="34" charset="0"/>
              </a:rPr>
              <a:t>                                                                                  </a:t>
            </a:r>
            <a:endParaRPr lang="en-US" altLang="en-US" sz="4800" b="1" dirty="0">
              <a:solidFill>
                <a:srgbClr val="FF0000"/>
              </a:solidFill>
              <a:latin typeface="Arial" panose="020B0604020202020204" pitchFamily="34" charset="0"/>
              <a:cs typeface="Calibri" panose="020F0502020204030204" pitchFamily="34" charset="0"/>
            </a:endParaRPr>
          </a:p>
          <a:p>
            <a:pPr eaLnBrk="1" hangingPunct="1">
              <a:buFontTx/>
              <a:buNone/>
            </a:pPr>
            <a:endParaRPr lang="en-US" altLang="en-US" dirty="0">
              <a:latin typeface="Arial" panose="020B0604020202020204" pitchFamily="34" charset="0"/>
              <a:cs typeface="Calibri" panose="020F0502020204030204" pitchFamily="34" charset="0"/>
            </a:endParaRPr>
          </a:p>
          <a:p>
            <a:pPr eaLnBrk="1" hangingPunct="1">
              <a:buFontTx/>
              <a:buNone/>
            </a:pPr>
            <a:endParaRPr lang="en-US" altLang="en-US" dirty="0">
              <a:latin typeface="Arial" panose="020B0604020202020204" pitchFamily="34" charset="0"/>
              <a:cs typeface="Calibri" panose="020F0502020204030204" pitchFamily="34" charset="0"/>
            </a:endParaRPr>
          </a:p>
          <a:p>
            <a:pPr marL="0" indent="0">
              <a:buNone/>
            </a:pPr>
            <a:r>
              <a:rPr lang="en-US" altLang="en-US" sz="3200" dirty="0"/>
              <a:t>   </a:t>
            </a:r>
            <a:endParaRPr lang="en-US" altLang="en-US" sz="2400" dirty="0">
              <a:latin typeface="Arial" panose="020B0604020202020204" pitchFamily="34" charset="0"/>
            </a:endParaRPr>
          </a:p>
        </p:txBody>
      </p:sp>
      <p:graphicFrame>
        <p:nvGraphicFramePr>
          <p:cNvPr id="44038" name="Object 1">
            <a:extLst>
              <a:ext uri="{FF2B5EF4-FFF2-40B4-BE49-F238E27FC236}">
                <a16:creationId xmlns:a16="http://schemas.microsoft.com/office/drawing/2014/main" id="{AD53A204-556A-45E1-A750-4F20D579A3F5}"/>
              </a:ext>
            </a:extLst>
          </p:cNvPr>
          <p:cNvGraphicFramePr>
            <a:graphicFrameLocks noChangeAspect="1"/>
          </p:cNvGraphicFramePr>
          <p:nvPr/>
        </p:nvGraphicFramePr>
        <p:xfrm>
          <a:off x="1438275" y="2516188"/>
          <a:ext cx="2743200" cy="1724025"/>
        </p:xfrm>
        <a:graphic>
          <a:graphicData uri="http://schemas.openxmlformats.org/presentationml/2006/ole">
            <mc:AlternateContent xmlns:mc="http://schemas.openxmlformats.org/markup-compatibility/2006">
              <mc:Choice xmlns:v="urn:schemas-microsoft-com:vml" Requires="v">
                <p:oleObj name="Equation" r:id="rId2" imgW="685800" imgH="431800" progId="Equation.3">
                  <p:embed/>
                </p:oleObj>
              </mc:Choice>
              <mc:Fallback>
                <p:oleObj name="Equation" r:id="rId2" imgW="685800" imgH="431800" progId="Equation.3">
                  <p:embed/>
                  <p:pic>
                    <p:nvPicPr>
                      <p:cNvPr id="44038" name="Object 1">
                        <a:extLst>
                          <a:ext uri="{FF2B5EF4-FFF2-40B4-BE49-F238E27FC236}">
                            <a16:creationId xmlns:a16="http://schemas.microsoft.com/office/drawing/2014/main" id="{AD53A204-556A-45E1-A750-4F20D579A3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8275" y="2516188"/>
                        <a:ext cx="2743200" cy="1724025"/>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a:extLst>
              <a:ext uri="{FF2B5EF4-FFF2-40B4-BE49-F238E27FC236}">
                <a16:creationId xmlns:a16="http://schemas.microsoft.com/office/drawing/2014/main" id="{4470065D-8831-154E-888A-A399B5B92426}"/>
              </a:ext>
            </a:extLst>
          </p:cNvPr>
          <p:cNvSpPr>
            <a:spLocks noGrp="1"/>
          </p:cNvSpPr>
          <p:nvPr>
            <p:ph type="sldNum" sz="quarter" idx="12"/>
          </p:nvPr>
        </p:nvSpPr>
        <p:spPr/>
        <p:txBody>
          <a:bodyPr/>
          <a:lstStyle/>
          <a:p>
            <a:fld id="{FC63ECC8-719A-498E-B101-491B6A35558E}" type="slidenum">
              <a:rPr lang="en-US" smtClean="0"/>
              <a:t>32</a:t>
            </a:fld>
            <a:endParaRPr lang="en-US"/>
          </a:p>
        </p:txBody>
      </p:sp>
    </p:spTree>
    <p:extLst>
      <p:ext uri="{BB962C8B-B14F-4D97-AF65-F5344CB8AC3E}">
        <p14:creationId xmlns:p14="http://schemas.microsoft.com/office/powerpoint/2010/main" val="31734994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A38ED940-B277-4D12-8BF5-9EF502D5FD1D}"/>
              </a:ext>
            </a:extLst>
          </p:cNvPr>
          <p:cNvSpPr>
            <a:spLocks noGrp="1" noChangeArrowheads="1"/>
          </p:cNvSpPr>
          <p:nvPr>
            <p:ph type="title"/>
          </p:nvPr>
        </p:nvSpPr>
        <p:spPr>
          <a:xfrm>
            <a:off x="629920" y="584200"/>
            <a:ext cx="9352280" cy="762000"/>
          </a:xfrm>
        </p:spPr>
        <p:txBody>
          <a:bodyPr>
            <a:normAutofit/>
          </a:bodyPr>
          <a:lstStyle/>
          <a:p>
            <a:pPr eaLnBrk="1" hangingPunct="1"/>
            <a:r>
              <a:rPr lang="en-US" altLang="en-US" sz="3600" dirty="0">
                <a:solidFill>
                  <a:schemeClr val="accent1"/>
                </a:solidFill>
                <a:latin typeface="Calibri Light" panose="020F0302020204030204" pitchFamily="34" charset="0"/>
                <a:cs typeface="Calibri Light" panose="020F0302020204030204" pitchFamily="34" charset="0"/>
              </a:rPr>
              <a:t>PES dual-system estimator</a:t>
            </a:r>
          </a:p>
        </p:txBody>
      </p:sp>
      <p:sp>
        <p:nvSpPr>
          <p:cNvPr id="44035" name="Rectangle 3">
            <a:extLst>
              <a:ext uri="{FF2B5EF4-FFF2-40B4-BE49-F238E27FC236}">
                <a16:creationId xmlns:a16="http://schemas.microsoft.com/office/drawing/2014/main" id="{DA33B67E-CA53-4953-B4AA-1DF085DB9D87}"/>
              </a:ext>
            </a:extLst>
          </p:cNvPr>
          <p:cNvSpPr>
            <a:spLocks noGrp="1" noChangeArrowheads="1"/>
          </p:cNvSpPr>
          <p:nvPr>
            <p:ph idx="1"/>
          </p:nvPr>
        </p:nvSpPr>
        <p:spPr>
          <a:xfrm>
            <a:off x="629920" y="1584960"/>
            <a:ext cx="10210800" cy="4587240"/>
          </a:xfrm>
        </p:spPr>
        <p:txBody>
          <a:bodyPr>
            <a:normAutofit/>
          </a:bodyPr>
          <a:lstStyle/>
          <a:p>
            <a:pPr eaLnBrk="1" hangingPunct="1">
              <a:buFontTx/>
              <a:buNone/>
            </a:pPr>
            <a:r>
              <a:rPr lang="en-US" altLang="en-US" dirty="0">
                <a:latin typeface="Calibri" panose="020F0502020204030204" pitchFamily="34" charset="0"/>
                <a:cs typeface="Calibri" panose="020F0502020204030204" pitchFamily="34" charset="0"/>
              </a:rPr>
              <a:t>If we can assume that the PES enumeration is </a:t>
            </a:r>
            <a:r>
              <a:rPr lang="en-US" altLang="en-US" u="sng" dirty="0">
                <a:latin typeface="Calibri" panose="020F0502020204030204" pitchFamily="34" charset="0"/>
                <a:cs typeface="Calibri" panose="020F0502020204030204" pitchFamily="34" charset="0"/>
              </a:rPr>
              <a:t>independent</a:t>
            </a:r>
            <a:r>
              <a:rPr lang="en-US" altLang="en-US" dirty="0">
                <a:latin typeface="Calibri" panose="020F0502020204030204" pitchFamily="34" charset="0"/>
                <a:cs typeface="Calibri" panose="020F0502020204030204" pitchFamily="34" charset="0"/>
              </a:rPr>
              <a:t> of the census enumeration, then . . .</a:t>
            </a:r>
          </a:p>
          <a:p>
            <a:pPr eaLnBrk="1" hangingPunct="1">
              <a:buFontTx/>
              <a:buNone/>
            </a:pPr>
            <a:endParaRPr lang="en-US" altLang="en-US" sz="2400" dirty="0">
              <a:latin typeface="Arial" panose="020B0604020202020204" pitchFamily="34" charset="0"/>
            </a:endParaRPr>
          </a:p>
          <a:p>
            <a:pPr eaLnBrk="1" hangingPunct="1">
              <a:buFontTx/>
              <a:buNone/>
            </a:pPr>
            <a:endParaRPr lang="en-US" altLang="en-US" sz="2400" dirty="0">
              <a:latin typeface="Arial" panose="020B0604020202020204" pitchFamily="34" charset="0"/>
            </a:endParaRPr>
          </a:p>
          <a:p>
            <a:pPr eaLnBrk="1" hangingPunct="1">
              <a:buFontTx/>
              <a:buNone/>
            </a:pPr>
            <a:r>
              <a:rPr lang="en-US" altLang="en-US" dirty="0">
                <a:latin typeface="Arial" panose="020B0604020202020204" pitchFamily="34" charset="0"/>
              </a:rPr>
              <a:t>                                                                                  </a:t>
            </a:r>
            <a:endParaRPr lang="en-US" altLang="en-US" sz="4800" b="1" dirty="0">
              <a:solidFill>
                <a:srgbClr val="FF0000"/>
              </a:solidFill>
              <a:latin typeface="Arial" panose="020B0604020202020204" pitchFamily="34" charset="0"/>
              <a:cs typeface="Calibri" panose="020F0502020204030204" pitchFamily="34" charset="0"/>
            </a:endParaRPr>
          </a:p>
          <a:p>
            <a:pPr eaLnBrk="1" hangingPunct="1">
              <a:buFontTx/>
              <a:buNone/>
            </a:pPr>
            <a:endParaRPr lang="en-US" altLang="en-US" dirty="0">
              <a:latin typeface="Arial" panose="020B0604020202020204" pitchFamily="34" charset="0"/>
              <a:cs typeface="Calibri" panose="020F0502020204030204" pitchFamily="34" charset="0"/>
            </a:endParaRPr>
          </a:p>
          <a:p>
            <a:pPr eaLnBrk="1" hangingPunct="1">
              <a:buFontTx/>
              <a:buNone/>
            </a:pPr>
            <a:endParaRPr lang="en-US" altLang="en-US" dirty="0">
              <a:latin typeface="Arial" panose="020B0604020202020204" pitchFamily="34" charset="0"/>
              <a:cs typeface="Calibri" panose="020F0502020204030204" pitchFamily="34" charset="0"/>
            </a:endParaRPr>
          </a:p>
          <a:p>
            <a:pPr marL="0" indent="0">
              <a:buNone/>
            </a:pPr>
            <a:r>
              <a:rPr lang="en-US" altLang="en-US" dirty="0"/>
              <a:t>Four numbers:  3 known (or estimated), 1 unknown ( </a:t>
            </a:r>
            <a:r>
              <a:rPr lang="en-US" altLang="en-US" b="1" i="1" dirty="0">
                <a:latin typeface="Times New Roman" panose="02020603050405020304" pitchFamily="18" charset="0"/>
                <a:cs typeface="Times New Roman" panose="02020603050405020304" pitchFamily="18" charset="0"/>
              </a:rPr>
              <a:t>N</a:t>
            </a:r>
            <a:r>
              <a:rPr lang="en-US" altLang="en-US" i="1" dirty="0">
                <a:latin typeface="Times New Roman" panose="02020603050405020304" pitchFamily="18" charset="0"/>
                <a:cs typeface="Times New Roman" panose="02020603050405020304" pitchFamily="18" charset="0"/>
              </a:rPr>
              <a:t> </a:t>
            </a:r>
            <a:r>
              <a:rPr lang="en-US" altLang="en-US" dirty="0"/>
              <a:t>).</a:t>
            </a:r>
          </a:p>
          <a:p>
            <a:pPr marL="0" indent="0">
              <a:buNone/>
            </a:pPr>
            <a:r>
              <a:rPr lang="en-US" altLang="en-US" dirty="0">
                <a:latin typeface="Calibri" panose="020F0502020204030204" pitchFamily="34" charset="0"/>
                <a:cs typeface="Calibri" panose="020F0502020204030204" pitchFamily="34" charset="0"/>
              </a:rPr>
              <a:t>Solve for </a:t>
            </a:r>
            <a:r>
              <a:rPr lang="en-US" altLang="en-US" b="1" i="1" dirty="0">
                <a:latin typeface="Times New Roman" panose="02020603050405020304" pitchFamily="18" charset="0"/>
                <a:cs typeface="Times New Roman" panose="02020603050405020304" pitchFamily="18" charset="0"/>
              </a:rPr>
              <a:t>N</a:t>
            </a:r>
            <a:r>
              <a:rPr lang="en-US" altLang="en-US" dirty="0">
                <a:cs typeface="Times New Roman" panose="02020603050405020304" pitchFamily="18" charset="0"/>
              </a:rPr>
              <a:t>.</a:t>
            </a:r>
            <a:endParaRPr lang="en-US" altLang="en-US" dirty="0">
              <a:cs typeface="Calibri" panose="020F0502020204030204" pitchFamily="34" charset="0"/>
            </a:endParaRPr>
          </a:p>
        </p:txBody>
      </p:sp>
      <p:graphicFrame>
        <p:nvGraphicFramePr>
          <p:cNvPr id="44038" name="Object 1">
            <a:extLst>
              <a:ext uri="{FF2B5EF4-FFF2-40B4-BE49-F238E27FC236}">
                <a16:creationId xmlns:a16="http://schemas.microsoft.com/office/drawing/2014/main" id="{AD53A204-556A-45E1-A750-4F20D579A3F5}"/>
              </a:ext>
            </a:extLst>
          </p:cNvPr>
          <p:cNvGraphicFramePr>
            <a:graphicFrameLocks noChangeAspect="1"/>
          </p:cNvGraphicFramePr>
          <p:nvPr/>
        </p:nvGraphicFramePr>
        <p:xfrm>
          <a:off x="1438275" y="2516188"/>
          <a:ext cx="2743200" cy="1724025"/>
        </p:xfrm>
        <a:graphic>
          <a:graphicData uri="http://schemas.openxmlformats.org/presentationml/2006/ole">
            <mc:AlternateContent xmlns:mc="http://schemas.openxmlformats.org/markup-compatibility/2006">
              <mc:Choice xmlns:v="urn:schemas-microsoft-com:vml" Requires="v">
                <p:oleObj name="Equation" r:id="rId2" imgW="685800" imgH="431800" progId="Equation.3">
                  <p:embed/>
                </p:oleObj>
              </mc:Choice>
              <mc:Fallback>
                <p:oleObj name="Equation" r:id="rId2" imgW="685800" imgH="431800" progId="Equation.3">
                  <p:embed/>
                  <p:pic>
                    <p:nvPicPr>
                      <p:cNvPr id="44038" name="Object 1">
                        <a:extLst>
                          <a:ext uri="{FF2B5EF4-FFF2-40B4-BE49-F238E27FC236}">
                            <a16:creationId xmlns:a16="http://schemas.microsoft.com/office/drawing/2014/main" id="{AD53A204-556A-45E1-A750-4F20D579A3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8275" y="2516188"/>
                        <a:ext cx="2743200" cy="1724025"/>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a:extLst>
              <a:ext uri="{FF2B5EF4-FFF2-40B4-BE49-F238E27FC236}">
                <a16:creationId xmlns:a16="http://schemas.microsoft.com/office/drawing/2014/main" id="{8C2B6006-D659-FF54-0F9A-8F1B54737665}"/>
              </a:ext>
            </a:extLst>
          </p:cNvPr>
          <p:cNvSpPr>
            <a:spLocks noGrp="1"/>
          </p:cNvSpPr>
          <p:nvPr>
            <p:ph type="sldNum" sz="quarter" idx="12"/>
          </p:nvPr>
        </p:nvSpPr>
        <p:spPr/>
        <p:txBody>
          <a:bodyPr/>
          <a:lstStyle/>
          <a:p>
            <a:fld id="{FC63ECC8-719A-498E-B101-491B6A35558E}" type="slidenum">
              <a:rPr lang="en-US" smtClean="0"/>
              <a:t>33</a:t>
            </a:fld>
            <a:endParaRPr lang="en-US"/>
          </a:p>
        </p:txBody>
      </p:sp>
    </p:spTree>
    <p:extLst>
      <p:ext uri="{BB962C8B-B14F-4D97-AF65-F5344CB8AC3E}">
        <p14:creationId xmlns:p14="http://schemas.microsoft.com/office/powerpoint/2010/main" val="12135976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A38ED940-B277-4D12-8BF5-9EF502D5FD1D}"/>
              </a:ext>
            </a:extLst>
          </p:cNvPr>
          <p:cNvSpPr>
            <a:spLocks noGrp="1" noChangeArrowheads="1"/>
          </p:cNvSpPr>
          <p:nvPr>
            <p:ph type="title"/>
          </p:nvPr>
        </p:nvSpPr>
        <p:spPr>
          <a:xfrm>
            <a:off x="629920" y="584200"/>
            <a:ext cx="9352280" cy="762000"/>
          </a:xfrm>
        </p:spPr>
        <p:txBody>
          <a:bodyPr>
            <a:normAutofit/>
          </a:bodyPr>
          <a:lstStyle/>
          <a:p>
            <a:pPr eaLnBrk="1" hangingPunct="1"/>
            <a:r>
              <a:rPr lang="en-US" altLang="en-US" sz="3600" dirty="0">
                <a:solidFill>
                  <a:schemeClr val="accent1"/>
                </a:solidFill>
                <a:latin typeface="Calibri Light" panose="020F0302020204030204" pitchFamily="34" charset="0"/>
                <a:cs typeface="Calibri Light" panose="020F0302020204030204" pitchFamily="34" charset="0"/>
              </a:rPr>
              <a:t>PES dual-system estimator</a:t>
            </a:r>
          </a:p>
        </p:txBody>
      </p:sp>
      <mc:AlternateContent xmlns:mc="http://schemas.openxmlformats.org/markup-compatibility/2006" xmlns:a14="http://schemas.microsoft.com/office/drawing/2010/main">
        <mc:Choice Requires="a14">
          <p:sp>
            <p:nvSpPr>
              <p:cNvPr id="44035" name="Rectangle 3">
                <a:extLst>
                  <a:ext uri="{FF2B5EF4-FFF2-40B4-BE49-F238E27FC236}">
                    <a16:creationId xmlns:a16="http://schemas.microsoft.com/office/drawing/2014/main" id="{DA33B67E-CA53-4953-B4AA-1DF085DB9D87}"/>
                  </a:ext>
                </a:extLst>
              </p:cNvPr>
              <p:cNvSpPr>
                <a:spLocks noGrp="1" noChangeArrowheads="1"/>
              </p:cNvSpPr>
              <p:nvPr>
                <p:ph idx="1"/>
              </p:nvPr>
            </p:nvSpPr>
            <p:spPr>
              <a:xfrm>
                <a:off x="629920" y="1584960"/>
                <a:ext cx="10210800" cy="4587240"/>
              </a:xfrm>
            </p:spPr>
            <p:txBody>
              <a:bodyPr>
                <a:normAutofit/>
              </a:bodyPr>
              <a:lstStyle/>
              <a:p>
                <a:pPr eaLnBrk="1" hangingPunct="1">
                  <a:buFontTx/>
                  <a:buNone/>
                </a:pPr>
                <a:r>
                  <a:rPr lang="en-US" altLang="en-US" dirty="0">
                    <a:latin typeface="Calibri" panose="020F0502020204030204" pitchFamily="34" charset="0"/>
                    <a:cs typeface="Calibri" panose="020F0502020204030204" pitchFamily="34" charset="0"/>
                  </a:rPr>
                  <a:t>If we can assume that the PES enumeration is </a:t>
                </a:r>
                <a:r>
                  <a:rPr lang="en-US" altLang="en-US" u="sng" dirty="0">
                    <a:latin typeface="Calibri" panose="020F0502020204030204" pitchFamily="34" charset="0"/>
                    <a:cs typeface="Calibri" panose="020F0502020204030204" pitchFamily="34" charset="0"/>
                  </a:rPr>
                  <a:t>independent</a:t>
                </a:r>
                <a:r>
                  <a:rPr lang="en-US" altLang="en-US" dirty="0">
                    <a:latin typeface="Calibri" panose="020F0502020204030204" pitchFamily="34" charset="0"/>
                    <a:cs typeface="Calibri" panose="020F0502020204030204" pitchFamily="34" charset="0"/>
                  </a:rPr>
                  <a:t> of the census enumeration, then . . .</a:t>
                </a:r>
              </a:p>
              <a:p>
                <a:pPr eaLnBrk="1" hangingPunct="1">
                  <a:buFontTx/>
                  <a:buNone/>
                </a:pPr>
                <a:endParaRPr lang="en-US" altLang="en-US" sz="2400" dirty="0">
                  <a:latin typeface="Arial" panose="020B0604020202020204" pitchFamily="34" charset="0"/>
                </a:endParaRPr>
              </a:p>
              <a:p>
                <a:pPr eaLnBrk="1" hangingPunct="1">
                  <a:buFontTx/>
                  <a:buNone/>
                </a:pPr>
                <a:endParaRPr lang="en-US" altLang="en-US" sz="2400" dirty="0">
                  <a:latin typeface="Arial" panose="020B0604020202020204" pitchFamily="34" charset="0"/>
                </a:endParaRPr>
              </a:p>
              <a:p>
                <a:pPr eaLnBrk="1" hangingPunct="1">
                  <a:buFontTx/>
                  <a:buNone/>
                </a:pPr>
                <a:r>
                  <a:rPr lang="en-US" altLang="en-US" dirty="0">
                    <a:latin typeface="Arial" panose="020B0604020202020204" pitchFamily="34" charset="0"/>
                  </a:rPr>
                  <a:t>                                       </a:t>
                </a:r>
                <a:r>
                  <a:rPr lang="en-US" altLang="en-US" sz="2400" dirty="0">
                    <a:solidFill>
                      <a:srgbClr val="FF0000"/>
                    </a:solidFill>
                    <a:latin typeface="Arial" panose="020B0604020202020204" pitchFamily="34" charset="0"/>
                  </a:rPr>
                  <a:t>(solve for N)</a:t>
                </a:r>
                <a:r>
                  <a:rPr lang="en-US" altLang="en-US" dirty="0">
                    <a:latin typeface="Arial" panose="020B0604020202020204" pitchFamily="34" charset="0"/>
                  </a:rPr>
                  <a:t>                                           </a:t>
                </a:r>
                <a:endParaRPr lang="en-US" altLang="en-US" sz="4800" b="1" dirty="0">
                  <a:solidFill>
                    <a:srgbClr val="FF0000"/>
                  </a:solidFill>
                  <a:latin typeface="Arial" panose="020B0604020202020204" pitchFamily="34" charset="0"/>
                  <a:cs typeface="Calibri" panose="020F0502020204030204" pitchFamily="34" charset="0"/>
                </a:endParaRPr>
              </a:p>
              <a:p>
                <a:pPr eaLnBrk="1" hangingPunct="1">
                  <a:buFontTx/>
                  <a:buNone/>
                </a:pPr>
                <a:endParaRPr lang="en-US" altLang="en-US" dirty="0">
                  <a:latin typeface="Arial" panose="020B0604020202020204" pitchFamily="34" charset="0"/>
                  <a:cs typeface="Calibri" panose="020F0502020204030204" pitchFamily="34" charset="0"/>
                </a:endParaRPr>
              </a:p>
              <a:p>
                <a:pPr eaLnBrk="1" hangingPunct="1">
                  <a:buFontTx/>
                  <a:buNone/>
                </a:pPr>
                <a:endParaRPr lang="en-US" altLang="en-US" dirty="0">
                  <a:latin typeface="Arial" panose="020B0604020202020204" pitchFamily="34" charset="0"/>
                  <a:cs typeface="Calibri" panose="020F0502020204030204" pitchFamily="34" charset="0"/>
                </a:endParaRPr>
              </a:p>
              <a:p>
                <a:pPr marL="0" indent="0">
                  <a:buNone/>
                </a:pPr>
                <a:r>
                  <a:rPr lang="en-US" altLang="en-US" sz="3200" dirty="0"/>
                  <a:t>   </a:t>
                </a:r>
                <a:r>
                  <a:rPr lang="en-US" altLang="en-US" sz="3200" dirty="0">
                    <a:ea typeface="Cambria Math" panose="02040503050406030204" pitchFamily="18" charset="0"/>
                  </a:rPr>
                  <a:t>=   </a:t>
                </a:r>
                <a:r>
                  <a:rPr lang="en-US" altLang="en-US" dirty="0">
                    <a:ea typeface="Cambria Math" panose="02040503050406030204" pitchFamily="18" charset="0"/>
                  </a:rPr>
                  <a:t>(</a:t>
                </a:r>
                <a:r>
                  <a:rPr lang="en-US" altLang="en-US" i="1" dirty="0">
                    <a:ea typeface="Cambria Math" panose="02040503050406030204" pitchFamily="18" charset="0"/>
                  </a:rPr>
                  <a:t>no. of census enumerations</a:t>
                </a:r>
                <a:r>
                  <a:rPr lang="en-US" altLang="en-US" dirty="0">
                    <a:ea typeface="Cambria Math" panose="02040503050406030204" pitchFamily="18" charset="0"/>
                  </a:rPr>
                  <a:t>)</a:t>
                </a:r>
                <a:r>
                  <a:rPr lang="en-US" altLang="en-US" sz="2400" dirty="0">
                    <a:ea typeface="Cambria Math" panose="02040503050406030204" pitchFamily="18" charset="0"/>
                  </a:rPr>
                  <a:t>  X</a:t>
                </a:r>
                <a14:m>
                  <m:oMath xmlns:m="http://schemas.openxmlformats.org/officeDocument/2006/math">
                    <m:r>
                      <a:rPr lang="en-US" altLang="en-US" sz="3200" b="0" i="0" smtClean="0">
                        <a:latin typeface="Cambria Math" panose="02040503050406030204" pitchFamily="18" charset="0"/>
                        <a:ea typeface="Cambria Math" panose="02040503050406030204" pitchFamily="18" charset="0"/>
                      </a:rPr>
                      <m:t>  </m:t>
                    </m:r>
                    <m:f>
                      <m:fPr>
                        <m:ctrlPr>
                          <a:rPr lang="en-US" altLang="en-US" sz="3200" b="0" i="1" smtClean="0">
                            <a:latin typeface="Cambria Math" panose="02040503050406030204" pitchFamily="18" charset="0"/>
                            <a:ea typeface="Cambria Math" panose="02040503050406030204" pitchFamily="18" charset="0"/>
                          </a:rPr>
                        </m:ctrlPr>
                      </m:fPr>
                      <m:num>
                        <m:r>
                          <a:rPr lang="en-US" altLang="en-US" sz="3200" b="0" i="1" smtClean="0">
                            <a:latin typeface="Cambria Math" panose="02040503050406030204" pitchFamily="18" charset="0"/>
                            <a:ea typeface="Cambria Math" panose="02040503050406030204" pitchFamily="18" charset="0"/>
                          </a:rPr>
                          <m:t>1</m:t>
                        </m:r>
                      </m:num>
                      <m:den>
                        <m:r>
                          <a:rPr lang="en-US" altLang="en-US" sz="3200" b="0" i="1" smtClean="0">
                            <a:latin typeface="Cambria Math" panose="02040503050406030204" pitchFamily="18" charset="0"/>
                            <a:ea typeface="Cambria Math" panose="02040503050406030204" pitchFamily="18" charset="0"/>
                          </a:rPr>
                          <m:t>  </m:t>
                        </m:r>
                        <m:r>
                          <a:rPr lang="en-US" altLang="en-US" sz="3200" b="0" i="1" smtClean="0">
                            <a:latin typeface="Cambria Math" panose="02040503050406030204" pitchFamily="18" charset="0"/>
                            <a:ea typeface="Cambria Math" panose="02040503050406030204" pitchFamily="18" charset="0"/>
                          </a:rPr>
                          <m:t>𝑚𝑎𝑡𝑐h</m:t>
                        </m:r>
                        <m:r>
                          <a:rPr lang="en-US" altLang="en-US" sz="3200" b="0" i="1" smtClean="0">
                            <a:latin typeface="Cambria Math" panose="02040503050406030204" pitchFamily="18" charset="0"/>
                            <a:ea typeface="Cambria Math" panose="02040503050406030204" pitchFamily="18" charset="0"/>
                          </a:rPr>
                          <m:t> </m:t>
                        </m:r>
                        <m:r>
                          <a:rPr lang="en-US" altLang="en-US" sz="3200" b="0" i="1" smtClean="0">
                            <a:latin typeface="Cambria Math" panose="02040503050406030204" pitchFamily="18" charset="0"/>
                            <a:ea typeface="Cambria Math" panose="02040503050406030204" pitchFamily="18" charset="0"/>
                          </a:rPr>
                          <m:t>𝑟𝑎𝑡𝑒</m:t>
                        </m:r>
                        <m:r>
                          <a:rPr lang="en-US" altLang="en-US" sz="3200" b="0" i="1" smtClean="0">
                            <a:latin typeface="Cambria Math" panose="02040503050406030204" pitchFamily="18" charset="0"/>
                            <a:ea typeface="Cambria Math" panose="02040503050406030204" pitchFamily="18" charset="0"/>
                          </a:rPr>
                          <m:t> </m:t>
                        </m:r>
                        <m:r>
                          <a:rPr lang="en-US" altLang="en-US" sz="3200" b="0" i="1" smtClean="0">
                            <a:latin typeface="Cambria Math" panose="02040503050406030204" pitchFamily="18" charset="0"/>
                            <a:ea typeface="Cambria Math" panose="02040503050406030204" pitchFamily="18" charset="0"/>
                          </a:rPr>
                          <m:t>𝑖𝑛</m:t>
                        </m:r>
                        <m:r>
                          <a:rPr lang="en-US" altLang="en-US" sz="3200" b="0" i="1" smtClean="0">
                            <a:latin typeface="Cambria Math" panose="02040503050406030204" pitchFamily="18" charset="0"/>
                            <a:ea typeface="Cambria Math" panose="02040503050406030204" pitchFamily="18" charset="0"/>
                          </a:rPr>
                          <m:t> </m:t>
                        </m:r>
                        <m:r>
                          <a:rPr lang="en-US" altLang="en-US" sz="3200" b="0" i="1" smtClean="0">
                            <a:latin typeface="Cambria Math" panose="02040503050406030204" pitchFamily="18" charset="0"/>
                            <a:ea typeface="Cambria Math" panose="02040503050406030204" pitchFamily="18" charset="0"/>
                          </a:rPr>
                          <m:t>𝑃𝐸𝑆</m:t>
                        </m:r>
                        <m:r>
                          <a:rPr lang="en-US" altLang="en-US" sz="3200" b="0" i="1" smtClean="0">
                            <a:latin typeface="Cambria Math" panose="02040503050406030204" pitchFamily="18" charset="0"/>
                            <a:ea typeface="Cambria Math" panose="02040503050406030204" pitchFamily="18" charset="0"/>
                          </a:rPr>
                          <m:t> </m:t>
                        </m:r>
                        <m:r>
                          <a:rPr lang="en-US" altLang="en-US" sz="3200" b="0" i="1" smtClean="0">
                            <a:latin typeface="Cambria Math" panose="02040503050406030204" pitchFamily="18" charset="0"/>
                            <a:ea typeface="Cambria Math" panose="02040503050406030204" pitchFamily="18" charset="0"/>
                          </a:rPr>
                          <m:t>𝑠𝑎𝑚𝑝𝑙𝑒</m:t>
                        </m:r>
                        <m:r>
                          <a:rPr lang="en-US" altLang="en-US" sz="3200" b="0" i="1" smtClean="0">
                            <a:latin typeface="Cambria Math" panose="02040503050406030204" pitchFamily="18" charset="0"/>
                            <a:ea typeface="Cambria Math" panose="02040503050406030204" pitchFamily="18" charset="0"/>
                          </a:rPr>
                          <m:t>  </m:t>
                        </m:r>
                      </m:den>
                    </m:f>
                  </m:oMath>
                </a14:m>
                <a:endParaRPr lang="en-US" altLang="en-US" sz="3200" b="0" dirty="0">
                  <a:ea typeface="Cambria Math" panose="02040503050406030204" pitchFamily="18" charset="0"/>
                </a:endParaRPr>
              </a:p>
              <a:p>
                <a:pPr marL="0" indent="0">
                  <a:buNone/>
                </a:pPr>
                <a:endParaRPr lang="en-US" altLang="en-US" dirty="0">
                  <a:ea typeface="Cambria Math" panose="02040503050406030204" pitchFamily="18" charset="0"/>
                </a:endParaRPr>
              </a:p>
              <a:p>
                <a:pPr eaLnBrk="1" hangingPunct="1"/>
                <a:endParaRPr lang="en-US" altLang="en-US" sz="2400" dirty="0">
                  <a:latin typeface="Arial" panose="020B0604020202020204" pitchFamily="34" charset="0"/>
                </a:endParaRPr>
              </a:p>
              <a:p>
                <a:pPr eaLnBrk="1" hangingPunct="1"/>
                <a:endParaRPr lang="en-US" altLang="en-US" sz="2400" dirty="0">
                  <a:latin typeface="Arial" panose="020B0604020202020204" pitchFamily="34" charset="0"/>
                </a:endParaRPr>
              </a:p>
              <a:p>
                <a:pPr eaLnBrk="1" hangingPunct="1">
                  <a:buFont typeface="Arial" panose="020B0604020202020204" pitchFamily="34" charset="0"/>
                  <a:buNone/>
                </a:pPr>
                <a:endParaRPr lang="en-US" altLang="en-US" sz="2400" dirty="0">
                  <a:latin typeface="Arial" panose="020B0604020202020204" pitchFamily="34" charset="0"/>
                </a:endParaRPr>
              </a:p>
              <a:p>
                <a:pPr eaLnBrk="1" hangingPunct="1"/>
                <a:endParaRPr lang="en-US" altLang="en-US" sz="2400" dirty="0">
                  <a:latin typeface="Arial" panose="020B0604020202020204" pitchFamily="34" charset="0"/>
                </a:endParaRPr>
              </a:p>
            </p:txBody>
          </p:sp>
        </mc:Choice>
        <mc:Fallback xmlns="">
          <p:sp>
            <p:nvSpPr>
              <p:cNvPr id="44035" name="Rectangle 3">
                <a:extLst>
                  <a:ext uri="{FF2B5EF4-FFF2-40B4-BE49-F238E27FC236}">
                    <a16:creationId xmlns:a16="http://schemas.microsoft.com/office/drawing/2014/main" id="{DA33B67E-CA53-4953-B4AA-1DF085DB9D87}"/>
                  </a:ext>
                </a:extLst>
              </p:cNvPr>
              <p:cNvSpPr>
                <a:spLocks noGrp="1" noRot="1" noChangeAspect="1" noMove="1" noResize="1" noEditPoints="1" noAdjustHandles="1" noChangeArrowheads="1" noChangeShapeType="1" noTextEdit="1"/>
              </p:cNvSpPr>
              <p:nvPr>
                <p:ph idx="1"/>
              </p:nvPr>
            </p:nvSpPr>
            <p:spPr>
              <a:xfrm>
                <a:off x="629920" y="1584960"/>
                <a:ext cx="10210800" cy="4587240"/>
              </a:xfrm>
              <a:blipFill>
                <a:blip r:embed="rId2"/>
                <a:stretch>
                  <a:fillRect l="-1194" t="-2125"/>
                </a:stretch>
              </a:blipFill>
            </p:spPr>
            <p:txBody>
              <a:bodyPr/>
              <a:lstStyle/>
              <a:p>
                <a:r>
                  <a:rPr lang="en-US">
                    <a:noFill/>
                  </a:rPr>
                  <a:t> </a:t>
                </a:r>
              </a:p>
            </p:txBody>
          </p:sp>
        </mc:Fallback>
      </mc:AlternateContent>
      <p:graphicFrame>
        <p:nvGraphicFramePr>
          <p:cNvPr id="44037" name="Object 0">
            <a:extLst>
              <a:ext uri="{FF2B5EF4-FFF2-40B4-BE49-F238E27FC236}">
                <a16:creationId xmlns:a16="http://schemas.microsoft.com/office/drawing/2014/main" id="{BA5F137B-A7AE-461A-9278-C797E7C058FA}"/>
              </a:ext>
            </a:extLst>
          </p:cNvPr>
          <p:cNvGraphicFramePr>
            <a:graphicFrameLocks noChangeAspect="1"/>
          </p:cNvGraphicFramePr>
          <p:nvPr/>
        </p:nvGraphicFramePr>
        <p:xfrm>
          <a:off x="6375400" y="2566987"/>
          <a:ext cx="4013200" cy="1724025"/>
        </p:xfrm>
        <a:graphic>
          <a:graphicData uri="http://schemas.openxmlformats.org/presentationml/2006/ole">
            <mc:AlternateContent xmlns:mc="http://schemas.openxmlformats.org/markup-compatibility/2006">
              <mc:Choice xmlns:v="urn:schemas-microsoft-com:vml" Requires="v">
                <p:oleObj name="Equation" r:id="rId3" imgW="1002865" imgH="431613" progId="Equation.3">
                  <p:embed/>
                </p:oleObj>
              </mc:Choice>
              <mc:Fallback>
                <p:oleObj name="Equation" r:id="rId3" imgW="1002865" imgH="431613" progId="Equation.3">
                  <p:embed/>
                  <p:pic>
                    <p:nvPicPr>
                      <p:cNvPr id="44037" name="Object 0">
                        <a:extLst>
                          <a:ext uri="{FF2B5EF4-FFF2-40B4-BE49-F238E27FC236}">
                            <a16:creationId xmlns:a16="http://schemas.microsoft.com/office/drawing/2014/main" id="{BA5F137B-A7AE-461A-9278-C797E7C058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5400" y="2566987"/>
                        <a:ext cx="4013200" cy="1724025"/>
                      </a:xfrm>
                      <a:prstGeom prst="rect">
                        <a:avLst/>
                      </a:prstGeom>
                      <a:solidFill>
                        <a:schemeClr val="bg1"/>
                      </a:solidFill>
                      <a:ln w="9525">
                        <a:solidFill>
                          <a:schemeClr val="bg1"/>
                        </a:solidFill>
                        <a:miter lim="800000"/>
                        <a:headEnd/>
                        <a:tailEnd/>
                      </a:ln>
                      <a:effectLst/>
                    </p:spPr>
                  </p:pic>
                </p:oleObj>
              </mc:Fallback>
            </mc:AlternateContent>
          </a:graphicData>
        </a:graphic>
      </p:graphicFrame>
      <p:graphicFrame>
        <p:nvGraphicFramePr>
          <p:cNvPr id="44038" name="Object 1">
            <a:extLst>
              <a:ext uri="{FF2B5EF4-FFF2-40B4-BE49-F238E27FC236}">
                <a16:creationId xmlns:a16="http://schemas.microsoft.com/office/drawing/2014/main" id="{AD53A204-556A-45E1-A750-4F20D579A3F5}"/>
              </a:ext>
            </a:extLst>
          </p:cNvPr>
          <p:cNvGraphicFramePr>
            <a:graphicFrameLocks noChangeAspect="1"/>
          </p:cNvGraphicFramePr>
          <p:nvPr/>
        </p:nvGraphicFramePr>
        <p:xfrm>
          <a:off x="1438275" y="2516188"/>
          <a:ext cx="2743200" cy="1724025"/>
        </p:xfrm>
        <a:graphic>
          <a:graphicData uri="http://schemas.openxmlformats.org/presentationml/2006/ole">
            <mc:AlternateContent xmlns:mc="http://schemas.openxmlformats.org/markup-compatibility/2006">
              <mc:Choice xmlns:v="urn:schemas-microsoft-com:vml" Requires="v">
                <p:oleObj name="Equation" r:id="rId5" imgW="685800" imgH="431800" progId="Equation.3">
                  <p:embed/>
                </p:oleObj>
              </mc:Choice>
              <mc:Fallback>
                <p:oleObj name="Equation" r:id="rId5" imgW="685800" imgH="431800" progId="Equation.3">
                  <p:embed/>
                  <p:pic>
                    <p:nvPicPr>
                      <p:cNvPr id="44038" name="Object 1">
                        <a:extLst>
                          <a:ext uri="{FF2B5EF4-FFF2-40B4-BE49-F238E27FC236}">
                            <a16:creationId xmlns:a16="http://schemas.microsoft.com/office/drawing/2014/main" id="{AD53A204-556A-45E1-A750-4F20D579A3F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38275" y="2516188"/>
                        <a:ext cx="2743200" cy="1724025"/>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 name="Arrow: Right 3">
            <a:extLst>
              <a:ext uri="{FF2B5EF4-FFF2-40B4-BE49-F238E27FC236}">
                <a16:creationId xmlns:a16="http://schemas.microsoft.com/office/drawing/2014/main" id="{03BFEA40-31D2-4016-80B4-96CEDC83707B}"/>
              </a:ext>
            </a:extLst>
          </p:cNvPr>
          <p:cNvSpPr/>
          <p:nvPr/>
        </p:nvSpPr>
        <p:spPr>
          <a:xfrm>
            <a:off x="4769113" y="2968475"/>
            <a:ext cx="1205570" cy="48463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BFC04B5A-831E-41AF-9D0F-C6F697E55A9B}"/>
              </a:ext>
            </a:extLst>
          </p:cNvPr>
          <p:cNvCxnSpPr>
            <a:cxnSpLocks/>
          </p:cNvCxnSpPr>
          <p:nvPr/>
        </p:nvCxnSpPr>
        <p:spPr>
          <a:xfrm flipH="1">
            <a:off x="4171696" y="3564867"/>
            <a:ext cx="3487516" cy="1495275"/>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41AE5854-1C7F-4F0F-9E21-DCBC4C88AB76}"/>
              </a:ext>
            </a:extLst>
          </p:cNvPr>
          <p:cNvCxnSpPr>
            <a:cxnSpLocks/>
          </p:cNvCxnSpPr>
          <p:nvPr/>
        </p:nvCxnSpPr>
        <p:spPr>
          <a:xfrm flipH="1">
            <a:off x="8567897" y="4114800"/>
            <a:ext cx="738663" cy="94534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568792A3-5D67-05A5-DB7B-5C20C107B640}"/>
              </a:ext>
            </a:extLst>
          </p:cNvPr>
          <p:cNvSpPr>
            <a:spLocks noGrp="1"/>
          </p:cNvSpPr>
          <p:nvPr>
            <p:ph type="sldNum" sz="quarter" idx="12"/>
          </p:nvPr>
        </p:nvSpPr>
        <p:spPr/>
        <p:txBody>
          <a:bodyPr/>
          <a:lstStyle/>
          <a:p>
            <a:fld id="{FC63ECC8-719A-498E-B101-491B6A35558E}" type="slidenum">
              <a:rPr lang="en-US" smtClean="0"/>
              <a:t>34</a:t>
            </a:fld>
            <a:endParaRPr lang="en-US"/>
          </a:p>
        </p:txBody>
      </p:sp>
    </p:spTree>
    <p:extLst>
      <p:ext uri="{BB962C8B-B14F-4D97-AF65-F5344CB8AC3E}">
        <p14:creationId xmlns:p14="http://schemas.microsoft.com/office/powerpoint/2010/main" val="14188226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C83FBB-9542-4FF9-A284-E8F27BDE9E5A}"/>
              </a:ext>
            </a:extLst>
          </p:cNvPr>
          <p:cNvSpPr>
            <a:spLocks noGrp="1"/>
          </p:cNvSpPr>
          <p:nvPr>
            <p:ph type="sldNum" sz="quarter" idx="11"/>
          </p:nvPr>
        </p:nvSpPr>
        <p:spPr/>
        <p:txBody>
          <a:bodyPr/>
          <a:lstStyle/>
          <a:p>
            <a:fld id="{2BEE099A-8562-47CA-944D-F82EDDAC5192}" type="slidenum">
              <a:rPr lang="en-US" smtClean="0"/>
              <a:pPr/>
              <a:t>35</a:t>
            </a:fld>
            <a:endParaRPr lang="en-US"/>
          </a:p>
        </p:txBody>
      </p:sp>
      <p:graphicFrame>
        <p:nvGraphicFramePr>
          <p:cNvPr id="3" name="Table 2">
            <a:extLst>
              <a:ext uri="{FF2B5EF4-FFF2-40B4-BE49-F238E27FC236}">
                <a16:creationId xmlns:a16="http://schemas.microsoft.com/office/drawing/2014/main" id="{6755F906-EB79-4230-900F-FA5CAE4FC7D6}"/>
              </a:ext>
            </a:extLst>
          </p:cNvPr>
          <p:cNvGraphicFramePr>
            <a:graphicFrameLocks noGrp="1"/>
          </p:cNvGraphicFramePr>
          <p:nvPr/>
        </p:nvGraphicFramePr>
        <p:xfrm>
          <a:off x="-903249" y="802888"/>
          <a:ext cx="208280" cy="365760"/>
        </p:xfrm>
        <a:graphic>
          <a:graphicData uri="http://schemas.openxmlformats.org/drawingml/2006/table">
            <a:tbl>
              <a:tblPr/>
              <a:tblGrid>
                <a:gridCol w="208280">
                  <a:extLst>
                    <a:ext uri="{9D8B030D-6E8A-4147-A177-3AD203B41FA5}">
                      <a16:colId xmlns:a16="http://schemas.microsoft.com/office/drawing/2014/main" val="1305048406"/>
                    </a:ext>
                  </a:extLst>
                </a:gridCol>
              </a:tblGrid>
              <a:tr h="0">
                <a:tc>
                  <a:txBody>
                    <a:bodyPr/>
                    <a:lstStyle/>
                    <a:p>
                      <a:endParaRPr lang="en-US" dirty="0"/>
                    </a:p>
                  </a:txBody>
                  <a:tcPr>
                    <a:lnL>
                      <a:noFill/>
                    </a:lnL>
                    <a:lnR>
                      <a:noFill/>
                    </a:lnR>
                    <a:lnT>
                      <a:noFill/>
                    </a:lnT>
                    <a:lnB>
                      <a:noFill/>
                    </a:lnB>
                  </a:tcPr>
                </a:tc>
                <a:extLst>
                  <a:ext uri="{0D108BD9-81ED-4DB2-BD59-A6C34878D82A}">
                    <a16:rowId xmlns:a16="http://schemas.microsoft.com/office/drawing/2014/main" val="722041535"/>
                  </a:ext>
                </a:extLst>
              </a:tr>
            </a:tbl>
          </a:graphicData>
        </a:graphic>
      </p:graphicFrame>
      <p:sp>
        <p:nvSpPr>
          <p:cNvPr id="12" name="Title 2">
            <a:extLst>
              <a:ext uri="{FF2B5EF4-FFF2-40B4-BE49-F238E27FC236}">
                <a16:creationId xmlns:a16="http://schemas.microsoft.com/office/drawing/2014/main" id="{2468425D-B8C5-4F0A-91FF-8B0334EBEC9A}"/>
              </a:ext>
            </a:extLst>
          </p:cNvPr>
          <p:cNvSpPr>
            <a:spLocks noGrp="1"/>
          </p:cNvSpPr>
          <p:nvPr>
            <p:ph type="title"/>
          </p:nvPr>
        </p:nvSpPr>
        <p:spPr>
          <a:xfrm>
            <a:off x="848487" y="680486"/>
            <a:ext cx="10702958" cy="701274"/>
          </a:xfrm>
        </p:spPr>
        <p:txBody>
          <a:bodyPr>
            <a:normAutofit/>
          </a:bodyPr>
          <a:lstStyle/>
          <a:p>
            <a:r>
              <a:rPr lang="en-US" sz="3600" dirty="0">
                <a:solidFill>
                  <a:schemeClr val="accent1"/>
                </a:solidFill>
              </a:rPr>
              <a:t>From net coverage to components of coverage</a:t>
            </a:r>
            <a:endParaRPr lang="en-US" sz="3600" dirty="0">
              <a:solidFill>
                <a:srgbClr val="215493"/>
              </a:solidFill>
              <a:cs typeface="Arial" panose="020B0604020202020204" pitchFamily="34" charset="0"/>
            </a:endParaRPr>
          </a:p>
        </p:txBody>
      </p:sp>
      <p:graphicFrame>
        <p:nvGraphicFramePr>
          <p:cNvPr id="15" name="Table 14">
            <a:extLst>
              <a:ext uri="{FF2B5EF4-FFF2-40B4-BE49-F238E27FC236}">
                <a16:creationId xmlns:a16="http://schemas.microsoft.com/office/drawing/2014/main" id="{0B35A8D1-A3A1-46FC-8372-DDD44EF9BC8D}"/>
              </a:ext>
            </a:extLst>
          </p:cNvPr>
          <p:cNvGraphicFramePr>
            <a:graphicFrameLocks noGrp="1"/>
          </p:cNvGraphicFramePr>
          <p:nvPr/>
        </p:nvGraphicFramePr>
        <p:xfrm>
          <a:off x="6348686" y="4643120"/>
          <a:ext cx="4620021" cy="1493520"/>
        </p:xfrm>
        <a:graphic>
          <a:graphicData uri="http://schemas.openxmlformats.org/drawingml/2006/table">
            <a:tbl>
              <a:tblPr/>
              <a:tblGrid>
                <a:gridCol w="2915168">
                  <a:extLst>
                    <a:ext uri="{9D8B030D-6E8A-4147-A177-3AD203B41FA5}">
                      <a16:colId xmlns:a16="http://schemas.microsoft.com/office/drawing/2014/main" val="2380475209"/>
                    </a:ext>
                  </a:extLst>
                </a:gridCol>
                <a:gridCol w="835734">
                  <a:extLst>
                    <a:ext uri="{9D8B030D-6E8A-4147-A177-3AD203B41FA5}">
                      <a16:colId xmlns:a16="http://schemas.microsoft.com/office/drawing/2014/main" val="1796024829"/>
                    </a:ext>
                  </a:extLst>
                </a:gridCol>
                <a:gridCol w="869119">
                  <a:extLst>
                    <a:ext uri="{9D8B030D-6E8A-4147-A177-3AD203B41FA5}">
                      <a16:colId xmlns:a16="http://schemas.microsoft.com/office/drawing/2014/main" val="882371128"/>
                    </a:ext>
                  </a:extLst>
                </a:gridCol>
              </a:tblGrid>
              <a:tr h="978740">
                <a:tc>
                  <a:txBody>
                    <a:bodyPr/>
                    <a:lstStyle/>
                    <a:p>
                      <a:pPr marL="0" marR="0" lvl="0" indent="0" algn="ctr" defTabSz="914400" rtl="0" eaLnBrk="1" fontAlgn="ctr" latinLnBrk="0" hangingPunct="1">
                        <a:lnSpc>
                          <a:spcPts val="1800"/>
                        </a:lnSpc>
                        <a:spcBef>
                          <a:spcPts val="0"/>
                        </a:spcBef>
                        <a:spcAft>
                          <a:spcPts val="0"/>
                        </a:spcAft>
                        <a:buClrTx/>
                        <a:buSzTx/>
                        <a:buFontTx/>
                        <a:buNone/>
                        <a:tabLst/>
                        <a:defRPr/>
                      </a:pPr>
                      <a:r>
                        <a:rPr lang="en-US" sz="2000" b="0" i="0" u="none" strike="noStrike" dirty="0">
                          <a:solidFill>
                            <a:srgbClr val="000000"/>
                          </a:solidFill>
                          <a:effectLst/>
                          <a:latin typeface="Calibri" panose="020F0502020204030204" pitchFamily="34" charset="0"/>
                        </a:rPr>
                        <a:t>Net coverage error</a:t>
                      </a:r>
                    </a:p>
                  </a:txBody>
                  <a:tcPr marL="7044" marR="7044" marT="7044" marB="0" anchor="ctr">
                    <a:lnL>
                      <a:noFill/>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lnSpc>
                          <a:spcPts val="1800"/>
                        </a:lnSpc>
                      </a:pPr>
                      <a:r>
                        <a:rPr lang="en-US" sz="2000" b="0" i="0" u="none" strike="noStrike" dirty="0">
                          <a:solidFill>
                            <a:srgbClr val="000000"/>
                          </a:solidFill>
                          <a:effectLst/>
                          <a:latin typeface="Calibri" panose="020F0502020204030204" pitchFamily="34" charset="0"/>
                        </a:rPr>
                        <a:t>%</a:t>
                      </a:r>
                    </a:p>
                  </a:txBody>
                  <a:tcPr marL="7044" marR="7044" marT="704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lnSpc>
                          <a:spcPts val="1800"/>
                        </a:lnSpc>
                      </a:pPr>
                      <a:r>
                        <a:rPr lang="en-US" sz="2000" b="0" i="0" u="none" strike="noStrike" dirty="0">
                          <a:solidFill>
                            <a:srgbClr val="000000"/>
                          </a:solidFill>
                          <a:effectLst/>
                          <a:latin typeface="Calibri" panose="020F0502020204030204" pitchFamily="34" charset="0"/>
                        </a:rPr>
                        <a:t>Std.</a:t>
                      </a:r>
                    </a:p>
                    <a:p>
                      <a:pPr algn="ctr" fontAlgn="ctr">
                        <a:lnSpc>
                          <a:spcPts val="1800"/>
                        </a:lnSpc>
                      </a:pPr>
                      <a:r>
                        <a:rPr lang="en-US" sz="2000" b="0" i="0" u="none" strike="noStrike" dirty="0">
                          <a:solidFill>
                            <a:srgbClr val="000000"/>
                          </a:solidFill>
                          <a:effectLst/>
                          <a:latin typeface="Calibri" panose="020F0502020204030204" pitchFamily="34" charset="0"/>
                        </a:rPr>
                        <a:t>Error</a:t>
                      </a:r>
                    </a:p>
                  </a:txBody>
                  <a:tcPr marL="7044" marR="7044" marT="704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651094091"/>
                  </a:ext>
                </a:extLst>
              </a:tr>
              <a:tr h="514780">
                <a:tc>
                  <a:txBody>
                    <a:bodyPr/>
                    <a:lstStyle/>
                    <a:p>
                      <a:pPr algn="l" fontAlgn="b"/>
                      <a:r>
                        <a:rPr lang="en-US" sz="2000" b="0" i="0" u="none" strike="noStrike" dirty="0">
                          <a:solidFill>
                            <a:srgbClr val="000000"/>
                          </a:solidFill>
                          <a:effectLst/>
                          <a:latin typeface="Calibri" panose="020F0502020204030204" pitchFamily="34" charset="0"/>
                        </a:rPr>
                        <a:t>Dual-system estimate</a:t>
                      </a:r>
                    </a:p>
                  </a:txBody>
                  <a:tcPr marL="7044" marR="7044" marT="7044"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 -0.24 </a:t>
                      </a:r>
                    </a:p>
                  </a:txBody>
                  <a:tcPr marL="7044" marR="182880" marT="70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r">
                        <a:buNone/>
                      </a:pPr>
                      <a:r>
                        <a:rPr lang="en-US" sz="2000" b="0" i="0" u="none" strike="noStrike" dirty="0">
                          <a:solidFill>
                            <a:schemeClr val="tx1"/>
                          </a:solidFill>
                          <a:effectLst/>
                          <a:latin typeface="Calibri"/>
                        </a:rPr>
                        <a:t>0.25</a:t>
                      </a:r>
                    </a:p>
                  </a:txBody>
                  <a:tcPr marL="7044" marR="256032" marT="7044"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2053655"/>
                  </a:ext>
                </a:extLst>
              </a:tr>
            </a:tbl>
          </a:graphicData>
        </a:graphic>
      </p:graphicFrame>
    </p:spTree>
    <p:extLst>
      <p:ext uri="{BB962C8B-B14F-4D97-AF65-F5344CB8AC3E}">
        <p14:creationId xmlns:p14="http://schemas.microsoft.com/office/powerpoint/2010/main" val="3830143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C83FBB-9542-4FF9-A284-E8F27BDE9E5A}"/>
              </a:ext>
            </a:extLst>
          </p:cNvPr>
          <p:cNvSpPr>
            <a:spLocks noGrp="1"/>
          </p:cNvSpPr>
          <p:nvPr>
            <p:ph type="sldNum" sz="quarter" idx="11"/>
          </p:nvPr>
        </p:nvSpPr>
        <p:spPr/>
        <p:txBody>
          <a:bodyPr/>
          <a:lstStyle/>
          <a:p>
            <a:fld id="{2BEE099A-8562-47CA-944D-F82EDDAC5192}" type="slidenum">
              <a:rPr lang="en-US" smtClean="0"/>
              <a:pPr/>
              <a:t>36</a:t>
            </a:fld>
            <a:endParaRPr lang="en-US"/>
          </a:p>
        </p:txBody>
      </p:sp>
      <p:graphicFrame>
        <p:nvGraphicFramePr>
          <p:cNvPr id="3" name="Table 2">
            <a:extLst>
              <a:ext uri="{FF2B5EF4-FFF2-40B4-BE49-F238E27FC236}">
                <a16:creationId xmlns:a16="http://schemas.microsoft.com/office/drawing/2014/main" id="{6755F906-EB79-4230-900F-FA5CAE4FC7D6}"/>
              </a:ext>
            </a:extLst>
          </p:cNvPr>
          <p:cNvGraphicFramePr>
            <a:graphicFrameLocks noGrp="1"/>
          </p:cNvGraphicFramePr>
          <p:nvPr/>
        </p:nvGraphicFramePr>
        <p:xfrm>
          <a:off x="-903249" y="802888"/>
          <a:ext cx="208280" cy="365760"/>
        </p:xfrm>
        <a:graphic>
          <a:graphicData uri="http://schemas.openxmlformats.org/drawingml/2006/table">
            <a:tbl>
              <a:tblPr/>
              <a:tblGrid>
                <a:gridCol w="208280">
                  <a:extLst>
                    <a:ext uri="{9D8B030D-6E8A-4147-A177-3AD203B41FA5}">
                      <a16:colId xmlns:a16="http://schemas.microsoft.com/office/drawing/2014/main" val="1305048406"/>
                    </a:ext>
                  </a:extLst>
                </a:gridCol>
              </a:tblGrid>
              <a:tr h="0">
                <a:tc>
                  <a:txBody>
                    <a:bodyPr/>
                    <a:lstStyle/>
                    <a:p>
                      <a:endParaRPr lang="en-US" dirty="0"/>
                    </a:p>
                  </a:txBody>
                  <a:tcPr>
                    <a:lnL>
                      <a:noFill/>
                    </a:lnL>
                    <a:lnR>
                      <a:noFill/>
                    </a:lnR>
                    <a:lnT>
                      <a:noFill/>
                    </a:lnT>
                    <a:lnB>
                      <a:noFill/>
                    </a:lnB>
                  </a:tcPr>
                </a:tc>
                <a:extLst>
                  <a:ext uri="{0D108BD9-81ED-4DB2-BD59-A6C34878D82A}">
                    <a16:rowId xmlns:a16="http://schemas.microsoft.com/office/drawing/2014/main" val="722041535"/>
                  </a:ext>
                </a:extLst>
              </a:tr>
            </a:tbl>
          </a:graphicData>
        </a:graphic>
      </p:graphicFrame>
      <p:sp>
        <p:nvSpPr>
          <p:cNvPr id="12" name="Title 2">
            <a:extLst>
              <a:ext uri="{FF2B5EF4-FFF2-40B4-BE49-F238E27FC236}">
                <a16:creationId xmlns:a16="http://schemas.microsoft.com/office/drawing/2014/main" id="{2468425D-B8C5-4F0A-91FF-8B0334EBEC9A}"/>
              </a:ext>
            </a:extLst>
          </p:cNvPr>
          <p:cNvSpPr>
            <a:spLocks noGrp="1"/>
          </p:cNvSpPr>
          <p:nvPr>
            <p:ph type="title"/>
          </p:nvPr>
        </p:nvSpPr>
        <p:spPr>
          <a:xfrm>
            <a:off x="848487" y="680486"/>
            <a:ext cx="10702958" cy="701274"/>
          </a:xfrm>
        </p:spPr>
        <p:txBody>
          <a:bodyPr>
            <a:normAutofit/>
          </a:bodyPr>
          <a:lstStyle/>
          <a:p>
            <a:r>
              <a:rPr lang="en-US" sz="3600" dirty="0">
                <a:solidFill>
                  <a:schemeClr val="accent1"/>
                </a:solidFill>
              </a:rPr>
              <a:t>Components of coverage for the </a:t>
            </a:r>
            <a:r>
              <a:rPr lang="en-US" sz="3600" u="sng" dirty="0">
                <a:solidFill>
                  <a:schemeClr val="accent1"/>
                </a:solidFill>
              </a:rPr>
              <a:t>census count</a:t>
            </a:r>
            <a:endParaRPr lang="en-US" sz="3600" u="sng" dirty="0">
              <a:solidFill>
                <a:srgbClr val="215493"/>
              </a:solidFill>
              <a:cs typeface="Arial" panose="020B0604020202020204" pitchFamily="34" charset="0"/>
            </a:endParaRPr>
          </a:p>
        </p:txBody>
      </p:sp>
      <p:graphicFrame>
        <p:nvGraphicFramePr>
          <p:cNvPr id="13" name="Table 12">
            <a:extLst>
              <a:ext uri="{FF2B5EF4-FFF2-40B4-BE49-F238E27FC236}">
                <a16:creationId xmlns:a16="http://schemas.microsoft.com/office/drawing/2014/main" id="{8B26B244-7EA1-4D20-BF68-0BD75C7E0453}"/>
              </a:ext>
            </a:extLst>
          </p:cNvPr>
          <p:cNvGraphicFramePr>
            <a:graphicFrameLocks noGrp="1"/>
          </p:cNvGraphicFramePr>
          <p:nvPr>
            <p:extLst>
              <p:ext uri="{D42A27DB-BD31-4B8C-83A1-F6EECF244321}">
                <p14:modId xmlns:p14="http://schemas.microsoft.com/office/powerpoint/2010/main" val="3975787545"/>
              </p:ext>
            </p:extLst>
          </p:nvPr>
        </p:nvGraphicFramePr>
        <p:xfrm>
          <a:off x="874986" y="1747102"/>
          <a:ext cx="4895894" cy="4166014"/>
        </p:xfrm>
        <a:graphic>
          <a:graphicData uri="http://schemas.openxmlformats.org/drawingml/2006/table">
            <a:tbl>
              <a:tblPr/>
              <a:tblGrid>
                <a:gridCol w="3089240">
                  <a:extLst>
                    <a:ext uri="{9D8B030D-6E8A-4147-A177-3AD203B41FA5}">
                      <a16:colId xmlns:a16="http://schemas.microsoft.com/office/drawing/2014/main" val="2380475209"/>
                    </a:ext>
                  </a:extLst>
                </a:gridCol>
                <a:gridCol w="885638">
                  <a:extLst>
                    <a:ext uri="{9D8B030D-6E8A-4147-A177-3AD203B41FA5}">
                      <a16:colId xmlns:a16="http://schemas.microsoft.com/office/drawing/2014/main" val="1796024829"/>
                    </a:ext>
                  </a:extLst>
                </a:gridCol>
                <a:gridCol w="921016">
                  <a:extLst>
                    <a:ext uri="{9D8B030D-6E8A-4147-A177-3AD203B41FA5}">
                      <a16:colId xmlns:a16="http://schemas.microsoft.com/office/drawing/2014/main" val="882371128"/>
                    </a:ext>
                  </a:extLst>
                </a:gridCol>
              </a:tblGrid>
              <a:tr h="970773">
                <a:tc>
                  <a:txBody>
                    <a:bodyPr/>
                    <a:lstStyle/>
                    <a:p>
                      <a:pPr marL="0" marR="0" lvl="0" indent="0" algn="ctr" defTabSz="914400" rtl="0" eaLnBrk="1" fontAlgn="ctr" latinLnBrk="0" hangingPunct="1">
                        <a:lnSpc>
                          <a:spcPts val="1800"/>
                        </a:lnSpc>
                        <a:spcBef>
                          <a:spcPts val="0"/>
                        </a:spcBef>
                        <a:spcAft>
                          <a:spcPts val="0"/>
                        </a:spcAft>
                        <a:buClrTx/>
                        <a:buSzTx/>
                        <a:buFontTx/>
                        <a:buNone/>
                        <a:tabLst/>
                        <a:defRPr/>
                      </a:pPr>
                      <a:r>
                        <a:rPr lang="en-US" sz="2000" b="0" i="0" u="none" strike="noStrike" dirty="0">
                          <a:solidFill>
                            <a:srgbClr val="000000"/>
                          </a:solidFill>
                          <a:effectLst/>
                          <a:latin typeface="Calibri" panose="020F0502020204030204" pitchFamily="34" charset="0"/>
                        </a:rPr>
                        <a:t>Components of the</a:t>
                      </a:r>
                    </a:p>
                    <a:p>
                      <a:pPr marL="0" marR="0" lvl="0" indent="0" algn="ctr" defTabSz="914400" rtl="0" eaLnBrk="1" fontAlgn="ctr" latinLnBrk="0" hangingPunct="1">
                        <a:lnSpc>
                          <a:spcPts val="1800"/>
                        </a:lnSpc>
                        <a:spcBef>
                          <a:spcPts val="0"/>
                        </a:spcBef>
                        <a:spcAft>
                          <a:spcPts val="0"/>
                        </a:spcAft>
                        <a:buClrTx/>
                        <a:buSzTx/>
                        <a:buFontTx/>
                        <a:buNone/>
                        <a:tabLst/>
                        <a:defRPr/>
                      </a:pPr>
                      <a:r>
                        <a:rPr lang="en-US" sz="2000" b="0" i="0" u="none" strike="noStrike" dirty="0">
                          <a:solidFill>
                            <a:srgbClr val="C00000"/>
                          </a:solidFill>
                          <a:effectLst/>
                          <a:latin typeface="Calibri" panose="020F0502020204030204" pitchFamily="34" charset="0"/>
                        </a:rPr>
                        <a:t>census count</a:t>
                      </a:r>
                      <a:r>
                        <a:rPr lang="en-US" sz="2000" b="0" i="0" u="none" strike="noStrike" dirty="0">
                          <a:solidFill>
                            <a:srgbClr val="000000"/>
                          </a:solidFill>
                          <a:effectLst/>
                          <a:latin typeface="Calibri" panose="020F0502020204030204" pitchFamily="34" charset="0"/>
                        </a:rPr>
                        <a:t> </a:t>
                      </a:r>
                    </a:p>
                  </a:txBody>
                  <a:tcPr marL="7044" marR="7044" marT="7044" marB="0" anchor="ctr">
                    <a:lnL>
                      <a:noFill/>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lnSpc>
                          <a:spcPts val="1800"/>
                        </a:lnSpc>
                      </a:pPr>
                      <a:r>
                        <a:rPr lang="en-US" sz="2000" b="0" i="0" u="none" strike="noStrike" dirty="0">
                          <a:solidFill>
                            <a:srgbClr val="000000"/>
                          </a:solidFill>
                          <a:effectLst/>
                          <a:latin typeface="Calibri" panose="020F0502020204030204" pitchFamily="34" charset="0"/>
                        </a:rPr>
                        <a:t>%</a:t>
                      </a:r>
                    </a:p>
                  </a:txBody>
                  <a:tcPr marL="7044" marR="7044" marT="704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lnSpc>
                          <a:spcPts val="1800"/>
                        </a:lnSpc>
                      </a:pPr>
                      <a:r>
                        <a:rPr lang="en-US" sz="2000" b="0" i="0" u="none" strike="noStrike" dirty="0">
                          <a:solidFill>
                            <a:srgbClr val="000000"/>
                          </a:solidFill>
                          <a:effectLst/>
                          <a:latin typeface="Calibri" panose="020F0502020204030204" pitchFamily="34" charset="0"/>
                        </a:rPr>
                        <a:t>Std. error</a:t>
                      </a:r>
                    </a:p>
                  </a:txBody>
                  <a:tcPr marL="7044" marR="7044" marT="704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651094091"/>
                  </a:ext>
                </a:extLst>
              </a:tr>
              <a:tr h="491380">
                <a:tc>
                  <a:txBody>
                    <a:bodyPr/>
                    <a:lstStyle/>
                    <a:p>
                      <a:pPr algn="l" fontAlgn="b"/>
                      <a:r>
                        <a:rPr lang="en-US" sz="2000" b="0" i="0" u="none" strike="noStrike" dirty="0">
                          <a:solidFill>
                            <a:srgbClr val="000000"/>
                          </a:solidFill>
                          <a:effectLst/>
                          <a:latin typeface="Calibri" panose="020F0502020204030204" pitchFamily="34" charset="0"/>
                        </a:rPr>
                        <a:t>Census count</a:t>
                      </a:r>
                    </a:p>
                  </a:txBody>
                  <a:tcPr marL="7044" marR="7044" marT="7044"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 100.0 </a:t>
                      </a:r>
                    </a:p>
                  </a:txBody>
                  <a:tcPr marL="7044" marR="182880" marT="70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lvl="0" algn="r">
                        <a:buNone/>
                      </a:pPr>
                      <a:r>
                        <a:rPr lang="en-US" sz="2000" b="0" i="0" u="none" strike="noStrike" dirty="0">
                          <a:solidFill>
                            <a:schemeClr val="tx1"/>
                          </a:solidFill>
                          <a:effectLst/>
                          <a:latin typeface="Calibri"/>
                        </a:rPr>
                        <a:t>X</a:t>
                      </a:r>
                    </a:p>
                  </a:txBody>
                  <a:tcPr marL="7044" marR="256032" marT="7044"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752053655"/>
                  </a:ext>
                </a:extLst>
              </a:tr>
              <a:tr h="491380">
                <a:tc>
                  <a:txBody>
                    <a:bodyPr/>
                    <a:lstStyle/>
                    <a:p>
                      <a:pPr algn="l" fontAlgn="b"/>
                      <a:r>
                        <a:rPr lang="en-US" sz="2000" b="0" i="0" u="none" strike="noStrike" dirty="0">
                          <a:solidFill>
                            <a:srgbClr val="000000"/>
                          </a:solidFill>
                          <a:effectLst/>
                          <a:latin typeface="Calibri" panose="020F0502020204030204" pitchFamily="34" charset="0"/>
                        </a:rPr>
                        <a:t>     Correct enumerations</a:t>
                      </a:r>
                    </a:p>
                  </a:txBody>
                  <a:tcPr marL="169055" marR="7044" marT="7044"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94.4</a:t>
                      </a:r>
                    </a:p>
                  </a:txBody>
                  <a:tcPr marL="7044" marR="182880" marT="70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0.04</a:t>
                      </a:r>
                    </a:p>
                  </a:txBody>
                  <a:tcPr marL="7044" marR="256032" marT="7044"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66697269"/>
                  </a:ext>
                </a:extLst>
              </a:tr>
              <a:tr h="491380">
                <a:tc>
                  <a:txBody>
                    <a:bodyPr/>
                    <a:lstStyle/>
                    <a:p>
                      <a:pPr algn="l" fontAlgn="b"/>
                      <a:r>
                        <a:rPr lang="en-US" sz="2000" b="0" i="0" u="none" strike="noStrike" dirty="0">
                          <a:solidFill>
                            <a:srgbClr val="000000"/>
                          </a:solidFill>
                          <a:effectLst/>
                          <a:latin typeface="Calibri" panose="020F0502020204030204" pitchFamily="34" charset="0"/>
                        </a:rPr>
                        <a:t>     Erroneous enumerations</a:t>
                      </a:r>
                    </a:p>
                  </a:txBody>
                  <a:tcPr marL="169055" marR="7044" marT="7044"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2.2</a:t>
                      </a:r>
                    </a:p>
                  </a:txBody>
                  <a:tcPr marL="7044" marR="182880" marT="70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0.04</a:t>
                      </a:r>
                    </a:p>
                  </a:txBody>
                  <a:tcPr marL="7044" marR="256032" marT="7044"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219697556"/>
                  </a:ext>
                </a:extLst>
              </a:tr>
              <a:tr h="491380">
                <a:tc>
                  <a:txBody>
                    <a:bodyPr/>
                    <a:lstStyle/>
                    <a:p>
                      <a:pPr lvl="1" algn="l" fontAlgn="b"/>
                      <a:r>
                        <a:rPr lang="en-US" sz="2000" b="0" i="0" u="none" strike="noStrike" dirty="0">
                          <a:solidFill>
                            <a:srgbClr val="000000"/>
                          </a:solidFill>
                          <a:effectLst/>
                          <a:latin typeface="Calibri" panose="020F0502020204030204" pitchFamily="34" charset="0"/>
                        </a:rPr>
                        <a:t>     Due to Duplication</a:t>
                      </a:r>
                    </a:p>
                  </a:txBody>
                  <a:tcPr marL="169055" marR="7044" marT="7044"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1.6</a:t>
                      </a:r>
                    </a:p>
                  </a:txBody>
                  <a:tcPr marL="7044" marR="182880" marT="70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0.04</a:t>
                      </a:r>
                    </a:p>
                  </a:txBody>
                  <a:tcPr marL="7044" marR="256032" marT="7044"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625757945"/>
                  </a:ext>
                </a:extLst>
              </a:tr>
              <a:tr h="491380">
                <a:tc>
                  <a:txBody>
                    <a:bodyPr/>
                    <a:lstStyle/>
                    <a:p>
                      <a:pPr lvl="1" algn="l" fontAlgn="b"/>
                      <a:r>
                        <a:rPr lang="en-US" sz="2000" b="0" i="0" u="none" strike="noStrike" dirty="0">
                          <a:solidFill>
                            <a:srgbClr val="000000"/>
                          </a:solidFill>
                          <a:effectLst/>
                          <a:latin typeface="Calibri" panose="020F0502020204030204" pitchFamily="34" charset="0"/>
                        </a:rPr>
                        <a:t>     For other reasons</a:t>
                      </a:r>
                    </a:p>
                  </a:txBody>
                  <a:tcPr marL="169055" marR="7044" marT="7044"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0.6</a:t>
                      </a:r>
                    </a:p>
                  </a:txBody>
                  <a:tcPr marL="7044" marR="182880" marT="70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0.03</a:t>
                      </a:r>
                    </a:p>
                  </a:txBody>
                  <a:tcPr marL="7044" marR="256032" marT="7044"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700592639"/>
                  </a:ext>
                </a:extLst>
              </a:tr>
              <a:tr h="738341">
                <a:tc>
                  <a:txBody>
                    <a:bodyPr/>
                    <a:lstStyle/>
                    <a:p>
                      <a:pPr algn="l" fontAlgn="b"/>
                      <a:r>
                        <a:rPr lang="en-US" sz="2000" b="0" i="0" u="none" strike="noStrike" dirty="0">
                          <a:solidFill>
                            <a:srgbClr val="000000"/>
                          </a:solidFill>
                          <a:effectLst/>
                          <a:latin typeface="Calibri" panose="020F0502020204030204" pitchFamily="34" charset="0"/>
                        </a:rPr>
                        <a:t>     People without sufficient</a:t>
                      </a:r>
                    </a:p>
                    <a:p>
                      <a:pPr algn="l" fontAlgn="b"/>
                      <a:r>
                        <a:rPr lang="en-US" sz="2000" b="0" i="0" u="none" strike="noStrike" dirty="0">
                          <a:solidFill>
                            <a:srgbClr val="000000"/>
                          </a:solidFill>
                          <a:effectLst/>
                          <a:latin typeface="Calibri" panose="020F0502020204030204" pitchFamily="34" charset="0"/>
                        </a:rPr>
                        <a:t>        info for matching</a:t>
                      </a:r>
                    </a:p>
                  </a:txBody>
                  <a:tcPr marL="169055" marR="7044" marT="7044"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3.4</a:t>
                      </a:r>
                    </a:p>
                  </a:txBody>
                  <a:tcPr marL="7044" marR="182880" marT="70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r">
                        <a:buNone/>
                      </a:pPr>
                      <a:r>
                        <a:rPr lang="en-US" sz="2000" b="0" i="0" u="none" strike="noStrike" dirty="0">
                          <a:solidFill>
                            <a:schemeClr val="tx1"/>
                          </a:solidFill>
                          <a:effectLst/>
                          <a:latin typeface="Calibri"/>
                        </a:rPr>
                        <a:t>X</a:t>
                      </a:r>
                      <a:endParaRPr lang="en-US" sz="2000" b="0" i="0" u="none" strike="noStrike" dirty="0">
                        <a:solidFill>
                          <a:schemeClr val="tx1"/>
                        </a:solidFill>
                        <a:effectLst/>
                        <a:latin typeface="Calibri" panose="020F0502020204030204" pitchFamily="34" charset="0"/>
                      </a:endParaRPr>
                    </a:p>
                  </a:txBody>
                  <a:tcPr marL="7044" marR="256032" marT="7044"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47583720"/>
                  </a:ext>
                </a:extLst>
              </a:tr>
            </a:tbl>
          </a:graphicData>
        </a:graphic>
      </p:graphicFrame>
      <p:sp>
        <p:nvSpPr>
          <p:cNvPr id="9" name="TextBox 8">
            <a:extLst>
              <a:ext uri="{FF2B5EF4-FFF2-40B4-BE49-F238E27FC236}">
                <a16:creationId xmlns:a16="http://schemas.microsoft.com/office/drawing/2014/main" id="{E5556CC5-C670-4C50-A2F4-8D63784C3509}"/>
              </a:ext>
            </a:extLst>
          </p:cNvPr>
          <p:cNvSpPr txBox="1"/>
          <p:nvPr/>
        </p:nvSpPr>
        <p:spPr>
          <a:xfrm>
            <a:off x="2814617" y="6086274"/>
            <a:ext cx="2742903" cy="307777"/>
          </a:xfrm>
          <a:prstGeom prst="rect">
            <a:avLst/>
          </a:prstGeom>
          <a:noFill/>
        </p:spPr>
        <p:txBody>
          <a:bodyPr wrap="square" lIns="0" tIns="0" rIns="0" bIns="0" rtlCol="0">
            <a:spAutoFit/>
          </a:bodyPr>
          <a:lstStyle/>
          <a:p>
            <a:r>
              <a:rPr lang="en-US" sz="2000" dirty="0">
                <a:solidFill>
                  <a:srgbClr val="FF0000"/>
                </a:solidFill>
                <a:latin typeface="Calibri" panose="020F0502020204030204" pitchFamily="34" charset="0"/>
                <a:cs typeface="Calibri" panose="020F0502020204030204" pitchFamily="34" charset="0"/>
              </a:rPr>
              <a:t>X means not applicable.</a:t>
            </a:r>
          </a:p>
        </p:txBody>
      </p:sp>
      <p:graphicFrame>
        <p:nvGraphicFramePr>
          <p:cNvPr id="15" name="Table 14">
            <a:extLst>
              <a:ext uri="{FF2B5EF4-FFF2-40B4-BE49-F238E27FC236}">
                <a16:creationId xmlns:a16="http://schemas.microsoft.com/office/drawing/2014/main" id="{0B35A8D1-A3A1-46FC-8372-DDD44EF9BC8D}"/>
              </a:ext>
            </a:extLst>
          </p:cNvPr>
          <p:cNvGraphicFramePr>
            <a:graphicFrameLocks noGrp="1"/>
          </p:cNvGraphicFramePr>
          <p:nvPr/>
        </p:nvGraphicFramePr>
        <p:xfrm>
          <a:off x="6348686" y="4643120"/>
          <a:ext cx="4620021" cy="1493520"/>
        </p:xfrm>
        <a:graphic>
          <a:graphicData uri="http://schemas.openxmlformats.org/drawingml/2006/table">
            <a:tbl>
              <a:tblPr/>
              <a:tblGrid>
                <a:gridCol w="2915168">
                  <a:extLst>
                    <a:ext uri="{9D8B030D-6E8A-4147-A177-3AD203B41FA5}">
                      <a16:colId xmlns:a16="http://schemas.microsoft.com/office/drawing/2014/main" val="2380475209"/>
                    </a:ext>
                  </a:extLst>
                </a:gridCol>
                <a:gridCol w="835734">
                  <a:extLst>
                    <a:ext uri="{9D8B030D-6E8A-4147-A177-3AD203B41FA5}">
                      <a16:colId xmlns:a16="http://schemas.microsoft.com/office/drawing/2014/main" val="1796024829"/>
                    </a:ext>
                  </a:extLst>
                </a:gridCol>
                <a:gridCol w="869119">
                  <a:extLst>
                    <a:ext uri="{9D8B030D-6E8A-4147-A177-3AD203B41FA5}">
                      <a16:colId xmlns:a16="http://schemas.microsoft.com/office/drawing/2014/main" val="882371128"/>
                    </a:ext>
                  </a:extLst>
                </a:gridCol>
              </a:tblGrid>
              <a:tr h="978740">
                <a:tc>
                  <a:txBody>
                    <a:bodyPr/>
                    <a:lstStyle/>
                    <a:p>
                      <a:pPr marL="0" marR="0" lvl="0" indent="0" algn="ctr" defTabSz="914400" rtl="0" eaLnBrk="1" fontAlgn="ctr" latinLnBrk="0" hangingPunct="1">
                        <a:lnSpc>
                          <a:spcPts val="1800"/>
                        </a:lnSpc>
                        <a:spcBef>
                          <a:spcPts val="0"/>
                        </a:spcBef>
                        <a:spcAft>
                          <a:spcPts val="0"/>
                        </a:spcAft>
                        <a:buClrTx/>
                        <a:buSzTx/>
                        <a:buFontTx/>
                        <a:buNone/>
                        <a:tabLst/>
                        <a:defRPr/>
                      </a:pPr>
                      <a:r>
                        <a:rPr lang="en-US" sz="2000" b="0" i="0" u="none" strike="noStrike" dirty="0">
                          <a:solidFill>
                            <a:srgbClr val="000000"/>
                          </a:solidFill>
                          <a:effectLst/>
                          <a:latin typeface="Calibri" panose="020F0502020204030204" pitchFamily="34" charset="0"/>
                        </a:rPr>
                        <a:t>Net coverage error</a:t>
                      </a:r>
                    </a:p>
                  </a:txBody>
                  <a:tcPr marL="7044" marR="7044" marT="7044" marB="0" anchor="ctr">
                    <a:lnL>
                      <a:noFill/>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lnSpc>
                          <a:spcPts val="1800"/>
                        </a:lnSpc>
                      </a:pPr>
                      <a:r>
                        <a:rPr lang="en-US" sz="2000" b="0" i="0" u="none" strike="noStrike" dirty="0">
                          <a:solidFill>
                            <a:srgbClr val="000000"/>
                          </a:solidFill>
                          <a:effectLst/>
                          <a:latin typeface="Calibri" panose="020F0502020204030204" pitchFamily="34" charset="0"/>
                        </a:rPr>
                        <a:t>%</a:t>
                      </a:r>
                    </a:p>
                  </a:txBody>
                  <a:tcPr marL="7044" marR="7044" marT="704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lnSpc>
                          <a:spcPts val="1800"/>
                        </a:lnSpc>
                      </a:pPr>
                      <a:r>
                        <a:rPr lang="en-US" sz="2000" b="0" i="0" u="none" strike="noStrike" dirty="0">
                          <a:solidFill>
                            <a:srgbClr val="000000"/>
                          </a:solidFill>
                          <a:effectLst/>
                          <a:latin typeface="Calibri" panose="020F0502020204030204" pitchFamily="34" charset="0"/>
                        </a:rPr>
                        <a:t>Std.</a:t>
                      </a:r>
                    </a:p>
                    <a:p>
                      <a:pPr algn="ctr" fontAlgn="ctr">
                        <a:lnSpc>
                          <a:spcPts val="1800"/>
                        </a:lnSpc>
                      </a:pPr>
                      <a:r>
                        <a:rPr lang="en-US" sz="2000" b="0" i="0" u="none" strike="noStrike" dirty="0">
                          <a:solidFill>
                            <a:srgbClr val="000000"/>
                          </a:solidFill>
                          <a:effectLst/>
                          <a:latin typeface="Calibri" panose="020F0502020204030204" pitchFamily="34" charset="0"/>
                        </a:rPr>
                        <a:t>Error</a:t>
                      </a:r>
                    </a:p>
                  </a:txBody>
                  <a:tcPr marL="7044" marR="7044" marT="704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651094091"/>
                  </a:ext>
                </a:extLst>
              </a:tr>
              <a:tr h="514780">
                <a:tc>
                  <a:txBody>
                    <a:bodyPr/>
                    <a:lstStyle/>
                    <a:p>
                      <a:pPr algn="l" fontAlgn="b"/>
                      <a:r>
                        <a:rPr lang="en-US" sz="2000" b="0" i="0" u="none" strike="noStrike" dirty="0">
                          <a:solidFill>
                            <a:srgbClr val="000000"/>
                          </a:solidFill>
                          <a:effectLst/>
                          <a:latin typeface="Calibri" panose="020F0502020204030204" pitchFamily="34" charset="0"/>
                        </a:rPr>
                        <a:t>Dual-system estimate</a:t>
                      </a:r>
                    </a:p>
                  </a:txBody>
                  <a:tcPr marL="7044" marR="7044" marT="7044"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 -0.24 </a:t>
                      </a:r>
                    </a:p>
                  </a:txBody>
                  <a:tcPr marL="7044" marR="182880" marT="70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r">
                        <a:buNone/>
                      </a:pPr>
                      <a:r>
                        <a:rPr lang="en-US" sz="2000" b="0" i="0" u="none" strike="noStrike" dirty="0">
                          <a:solidFill>
                            <a:schemeClr val="tx1"/>
                          </a:solidFill>
                          <a:effectLst/>
                          <a:latin typeface="Calibri"/>
                        </a:rPr>
                        <a:t>0.25</a:t>
                      </a:r>
                    </a:p>
                  </a:txBody>
                  <a:tcPr marL="7044" marR="256032" marT="7044"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2053655"/>
                  </a:ext>
                </a:extLst>
              </a:tr>
            </a:tbl>
          </a:graphicData>
        </a:graphic>
      </p:graphicFrame>
    </p:spTree>
    <p:extLst>
      <p:ext uri="{BB962C8B-B14F-4D97-AF65-F5344CB8AC3E}">
        <p14:creationId xmlns:p14="http://schemas.microsoft.com/office/powerpoint/2010/main" val="2349247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C83FBB-9542-4FF9-A284-E8F27BDE9E5A}"/>
              </a:ext>
            </a:extLst>
          </p:cNvPr>
          <p:cNvSpPr>
            <a:spLocks noGrp="1"/>
          </p:cNvSpPr>
          <p:nvPr>
            <p:ph type="sldNum" sz="quarter" idx="11"/>
          </p:nvPr>
        </p:nvSpPr>
        <p:spPr/>
        <p:txBody>
          <a:bodyPr/>
          <a:lstStyle/>
          <a:p>
            <a:fld id="{2BEE099A-8562-47CA-944D-F82EDDAC5192}" type="slidenum">
              <a:rPr lang="en-US" smtClean="0"/>
              <a:pPr/>
              <a:t>37</a:t>
            </a:fld>
            <a:endParaRPr lang="en-US"/>
          </a:p>
        </p:txBody>
      </p:sp>
      <p:graphicFrame>
        <p:nvGraphicFramePr>
          <p:cNvPr id="3" name="Table 2">
            <a:extLst>
              <a:ext uri="{FF2B5EF4-FFF2-40B4-BE49-F238E27FC236}">
                <a16:creationId xmlns:a16="http://schemas.microsoft.com/office/drawing/2014/main" id="{6755F906-EB79-4230-900F-FA5CAE4FC7D6}"/>
              </a:ext>
            </a:extLst>
          </p:cNvPr>
          <p:cNvGraphicFramePr>
            <a:graphicFrameLocks noGrp="1"/>
          </p:cNvGraphicFramePr>
          <p:nvPr/>
        </p:nvGraphicFramePr>
        <p:xfrm>
          <a:off x="-903249" y="802888"/>
          <a:ext cx="208280" cy="365760"/>
        </p:xfrm>
        <a:graphic>
          <a:graphicData uri="http://schemas.openxmlformats.org/drawingml/2006/table">
            <a:tbl>
              <a:tblPr/>
              <a:tblGrid>
                <a:gridCol w="208280">
                  <a:extLst>
                    <a:ext uri="{9D8B030D-6E8A-4147-A177-3AD203B41FA5}">
                      <a16:colId xmlns:a16="http://schemas.microsoft.com/office/drawing/2014/main" val="1305048406"/>
                    </a:ext>
                  </a:extLst>
                </a:gridCol>
              </a:tblGrid>
              <a:tr h="0">
                <a:tc>
                  <a:txBody>
                    <a:bodyPr/>
                    <a:lstStyle/>
                    <a:p>
                      <a:endParaRPr lang="en-US" dirty="0"/>
                    </a:p>
                  </a:txBody>
                  <a:tcPr>
                    <a:lnL>
                      <a:noFill/>
                    </a:lnL>
                    <a:lnR>
                      <a:noFill/>
                    </a:lnR>
                    <a:lnT>
                      <a:noFill/>
                    </a:lnT>
                    <a:lnB>
                      <a:noFill/>
                    </a:lnB>
                  </a:tcPr>
                </a:tc>
                <a:extLst>
                  <a:ext uri="{0D108BD9-81ED-4DB2-BD59-A6C34878D82A}">
                    <a16:rowId xmlns:a16="http://schemas.microsoft.com/office/drawing/2014/main" val="722041535"/>
                  </a:ext>
                </a:extLst>
              </a:tr>
            </a:tbl>
          </a:graphicData>
        </a:graphic>
      </p:graphicFrame>
      <p:sp>
        <p:nvSpPr>
          <p:cNvPr id="12" name="Title 2">
            <a:extLst>
              <a:ext uri="{FF2B5EF4-FFF2-40B4-BE49-F238E27FC236}">
                <a16:creationId xmlns:a16="http://schemas.microsoft.com/office/drawing/2014/main" id="{2468425D-B8C5-4F0A-91FF-8B0334EBEC9A}"/>
              </a:ext>
            </a:extLst>
          </p:cNvPr>
          <p:cNvSpPr>
            <a:spLocks noGrp="1"/>
          </p:cNvSpPr>
          <p:nvPr>
            <p:ph type="title"/>
          </p:nvPr>
        </p:nvSpPr>
        <p:spPr>
          <a:xfrm>
            <a:off x="848487" y="680486"/>
            <a:ext cx="10702958" cy="701274"/>
          </a:xfrm>
        </p:spPr>
        <p:txBody>
          <a:bodyPr>
            <a:normAutofit/>
          </a:bodyPr>
          <a:lstStyle/>
          <a:p>
            <a:r>
              <a:rPr lang="en-US" sz="3600" dirty="0">
                <a:solidFill>
                  <a:schemeClr val="accent1"/>
                </a:solidFill>
              </a:rPr>
              <a:t>Components of coverage for the </a:t>
            </a:r>
            <a:r>
              <a:rPr lang="en-US" sz="3600" u="sng" dirty="0">
                <a:solidFill>
                  <a:schemeClr val="accent1"/>
                </a:solidFill>
              </a:rPr>
              <a:t>PES estimate</a:t>
            </a:r>
            <a:endParaRPr lang="en-US" sz="3600" u="sng" dirty="0">
              <a:solidFill>
                <a:srgbClr val="215493"/>
              </a:solidFill>
              <a:cs typeface="Arial" panose="020B0604020202020204" pitchFamily="34" charset="0"/>
            </a:endParaRPr>
          </a:p>
        </p:txBody>
      </p:sp>
      <p:graphicFrame>
        <p:nvGraphicFramePr>
          <p:cNvPr id="13" name="Table 12">
            <a:extLst>
              <a:ext uri="{FF2B5EF4-FFF2-40B4-BE49-F238E27FC236}">
                <a16:creationId xmlns:a16="http://schemas.microsoft.com/office/drawing/2014/main" id="{8B26B244-7EA1-4D20-BF68-0BD75C7E0453}"/>
              </a:ext>
            </a:extLst>
          </p:cNvPr>
          <p:cNvGraphicFramePr>
            <a:graphicFrameLocks noGrp="1"/>
          </p:cNvGraphicFramePr>
          <p:nvPr>
            <p:extLst>
              <p:ext uri="{D42A27DB-BD31-4B8C-83A1-F6EECF244321}">
                <p14:modId xmlns:p14="http://schemas.microsoft.com/office/powerpoint/2010/main" val="1304578039"/>
              </p:ext>
            </p:extLst>
          </p:nvPr>
        </p:nvGraphicFramePr>
        <p:xfrm>
          <a:off x="874986" y="1747102"/>
          <a:ext cx="4895894" cy="4166014"/>
        </p:xfrm>
        <a:graphic>
          <a:graphicData uri="http://schemas.openxmlformats.org/drawingml/2006/table">
            <a:tbl>
              <a:tblPr/>
              <a:tblGrid>
                <a:gridCol w="3089240">
                  <a:extLst>
                    <a:ext uri="{9D8B030D-6E8A-4147-A177-3AD203B41FA5}">
                      <a16:colId xmlns:a16="http://schemas.microsoft.com/office/drawing/2014/main" val="2380475209"/>
                    </a:ext>
                  </a:extLst>
                </a:gridCol>
                <a:gridCol w="885638">
                  <a:extLst>
                    <a:ext uri="{9D8B030D-6E8A-4147-A177-3AD203B41FA5}">
                      <a16:colId xmlns:a16="http://schemas.microsoft.com/office/drawing/2014/main" val="1796024829"/>
                    </a:ext>
                  </a:extLst>
                </a:gridCol>
                <a:gridCol w="921016">
                  <a:extLst>
                    <a:ext uri="{9D8B030D-6E8A-4147-A177-3AD203B41FA5}">
                      <a16:colId xmlns:a16="http://schemas.microsoft.com/office/drawing/2014/main" val="882371128"/>
                    </a:ext>
                  </a:extLst>
                </a:gridCol>
              </a:tblGrid>
              <a:tr h="970773">
                <a:tc>
                  <a:txBody>
                    <a:bodyPr/>
                    <a:lstStyle/>
                    <a:p>
                      <a:pPr marL="0" marR="0" lvl="0" indent="0" algn="ctr" defTabSz="914400" rtl="0" eaLnBrk="1" fontAlgn="ctr" latinLnBrk="0" hangingPunct="1">
                        <a:lnSpc>
                          <a:spcPts val="1800"/>
                        </a:lnSpc>
                        <a:spcBef>
                          <a:spcPts val="0"/>
                        </a:spcBef>
                        <a:spcAft>
                          <a:spcPts val="0"/>
                        </a:spcAft>
                        <a:buClrTx/>
                        <a:buSzTx/>
                        <a:buFontTx/>
                        <a:buNone/>
                        <a:tabLst/>
                        <a:defRPr/>
                      </a:pPr>
                      <a:r>
                        <a:rPr lang="en-US" sz="2000" b="0" i="0" u="none" strike="noStrike" dirty="0">
                          <a:solidFill>
                            <a:srgbClr val="000000"/>
                          </a:solidFill>
                          <a:effectLst/>
                          <a:latin typeface="Calibri" panose="020F0502020204030204" pitchFamily="34" charset="0"/>
                        </a:rPr>
                        <a:t>Components of the</a:t>
                      </a:r>
                    </a:p>
                    <a:p>
                      <a:pPr marL="0" marR="0" lvl="0" indent="0" algn="ctr" defTabSz="914400" rtl="0" eaLnBrk="1" fontAlgn="ctr" latinLnBrk="0" hangingPunct="1">
                        <a:lnSpc>
                          <a:spcPts val="1800"/>
                        </a:lnSpc>
                        <a:spcBef>
                          <a:spcPts val="0"/>
                        </a:spcBef>
                        <a:spcAft>
                          <a:spcPts val="0"/>
                        </a:spcAft>
                        <a:buClrTx/>
                        <a:buSzTx/>
                        <a:buFontTx/>
                        <a:buNone/>
                        <a:tabLst/>
                        <a:defRPr/>
                      </a:pPr>
                      <a:r>
                        <a:rPr lang="en-US" sz="2000" b="0" i="0" u="none" strike="noStrike" dirty="0">
                          <a:solidFill>
                            <a:srgbClr val="C00000"/>
                          </a:solidFill>
                          <a:effectLst/>
                          <a:latin typeface="Calibri" panose="020F0502020204030204" pitchFamily="34" charset="0"/>
                        </a:rPr>
                        <a:t>census count</a:t>
                      </a:r>
                    </a:p>
                  </a:txBody>
                  <a:tcPr marL="7044" marR="7044" marT="7044" marB="0" anchor="ctr">
                    <a:lnL>
                      <a:noFill/>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lnSpc>
                          <a:spcPts val="1800"/>
                        </a:lnSpc>
                      </a:pPr>
                      <a:r>
                        <a:rPr lang="en-US" sz="2000" b="0" i="0" u="none" strike="noStrike" dirty="0">
                          <a:solidFill>
                            <a:srgbClr val="000000"/>
                          </a:solidFill>
                          <a:effectLst/>
                          <a:latin typeface="Calibri" panose="020F0502020204030204" pitchFamily="34" charset="0"/>
                        </a:rPr>
                        <a:t>%</a:t>
                      </a:r>
                    </a:p>
                  </a:txBody>
                  <a:tcPr marL="7044" marR="7044" marT="704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lnSpc>
                          <a:spcPts val="1800"/>
                        </a:lnSpc>
                      </a:pPr>
                      <a:r>
                        <a:rPr lang="en-US" sz="2000" b="0" i="0" u="none" strike="noStrike" dirty="0">
                          <a:solidFill>
                            <a:srgbClr val="000000"/>
                          </a:solidFill>
                          <a:effectLst/>
                          <a:latin typeface="Calibri" panose="020F0502020204030204" pitchFamily="34" charset="0"/>
                        </a:rPr>
                        <a:t>Std. error</a:t>
                      </a:r>
                    </a:p>
                  </a:txBody>
                  <a:tcPr marL="7044" marR="7044" marT="704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651094091"/>
                  </a:ext>
                </a:extLst>
              </a:tr>
              <a:tr h="491380">
                <a:tc>
                  <a:txBody>
                    <a:bodyPr/>
                    <a:lstStyle/>
                    <a:p>
                      <a:pPr algn="l" fontAlgn="b"/>
                      <a:r>
                        <a:rPr lang="en-US" sz="2000" b="0" i="0" u="none" strike="noStrike" dirty="0">
                          <a:solidFill>
                            <a:srgbClr val="000000"/>
                          </a:solidFill>
                          <a:effectLst/>
                          <a:latin typeface="Calibri" panose="020F0502020204030204" pitchFamily="34" charset="0"/>
                        </a:rPr>
                        <a:t>Census count</a:t>
                      </a:r>
                    </a:p>
                  </a:txBody>
                  <a:tcPr marL="7044" marR="7044" marT="7044"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 100.0 </a:t>
                      </a:r>
                    </a:p>
                  </a:txBody>
                  <a:tcPr marL="7044" marR="182880" marT="70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lvl="0" algn="r">
                        <a:buNone/>
                      </a:pPr>
                      <a:r>
                        <a:rPr lang="en-US" sz="2000" b="0" i="0" u="none" strike="noStrike" dirty="0">
                          <a:solidFill>
                            <a:schemeClr val="tx1"/>
                          </a:solidFill>
                          <a:effectLst/>
                          <a:latin typeface="Calibri"/>
                        </a:rPr>
                        <a:t>X</a:t>
                      </a:r>
                    </a:p>
                  </a:txBody>
                  <a:tcPr marL="7044" marR="256032" marT="7044"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752053655"/>
                  </a:ext>
                </a:extLst>
              </a:tr>
              <a:tr h="491380">
                <a:tc>
                  <a:txBody>
                    <a:bodyPr/>
                    <a:lstStyle/>
                    <a:p>
                      <a:pPr algn="l" fontAlgn="b"/>
                      <a:r>
                        <a:rPr lang="en-US" sz="2000" b="0" i="0" u="none" strike="noStrike" dirty="0">
                          <a:solidFill>
                            <a:srgbClr val="000000"/>
                          </a:solidFill>
                          <a:effectLst/>
                          <a:latin typeface="Calibri" panose="020F0502020204030204" pitchFamily="34" charset="0"/>
                        </a:rPr>
                        <a:t>     Correct enumerations</a:t>
                      </a:r>
                    </a:p>
                  </a:txBody>
                  <a:tcPr marL="169055" marR="7044" marT="7044"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94.4</a:t>
                      </a:r>
                    </a:p>
                  </a:txBody>
                  <a:tcPr marL="7044" marR="182880" marT="70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0.04</a:t>
                      </a:r>
                    </a:p>
                  </a:txBody>
                  <a:tcPr marL="7044" marR="256032" marT="7044"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66697269"/>
                  </a:ext>
                </a:extLst>
              </a:tr>
              <a:tr h="491380">
                <a:tc>
                  <a:txBody>
                    <a:bodyPr/>
                    <a:lstStyle/>
                    <a:p>
                      <a:pPr algn="l" fontAlgn="b"/>
                      <a:r>
                        <a:rPr lang="en-US" sz="2000" b="0" i="0" u="none" strike="noStrike" dirty="0">
                          <a:solidFill>
                            <a:srgbClr val="000000"/>
                          </a:solidFill>
                          <a:effectLst/>
                          <a:latin typeface="Calibri" panose="020F0502020204030204" pitchFamily="34" charset="0"/>
                        </a:rPr>
                        <a:t>     Erroneous enumerations</a:t>
                      </a:r>
                    </a:p>
                  </a:txBody>
                  <a:tcPr marL="169055" marR="7044" marT="7044"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2.2</a:t>
                      </a:r>
                    </a:p>
                  </a:txBody>
                  <a:tcPr marL="7044" marR="182880" marT="70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0.04</a:t>
                      </a:r>
                    </a:p>
                  </a:txBody>
                  <a:tcPr marL="7044" marR="256032" marT="7044"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219697556"/>
                  </a:ext>
                </a:extLst>
              </a:tr>
              <a:tr h="491380">
                <a:tc>
                  <a:txBody>
                    <a:bodyPr/>
                    <a:lstStyle/>
                    <a:p>
                      <a:pPr lvl="1" algn="l" fontAlgn="b"/>
                      <a:r>
                        <a:rPr lang="en-US" sz="2000" b="0" i="0" u="none" strike="noStrike" dirty="0">
                          <a:solidFill>
                            <a:srgbClr val="000000"/>
                          </a:solidFill>
                          <a:effectLst/>
                          <a:latin typeface="Calibri" panose="020F0502020204030204" pitchFamily="34" charset="0"/>
                        </a:rPr>
                        <a:t>     Due to Duplication</a:t>
                      </a:r>
                    </a:p>
                  </a:txBody>
                  <a:tcPr marL="169055" marR="7044" marT="7044"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1.6</a:t>
                      </a:r>
                    </a:p>
                  </a:txBody>
                  <a:tcPr marL="7044" marR="182880" marT="70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0.04</a:t>
                      </a:r>
                    </a:p>
                  </a:txBody>
                  <a:tcPr marL="7044" marR="256032" marT="7044"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625757945"/>
                  </a:ext>
                </a:extLst>
              </a:tr>
              <a:tr h="491380">
                <a:tc>
                  <a:txBody>
                    <a:bodyPr/>
                    <a:lstStyle/>
                    <a:p>
                      <a:pPr lvl="1" algn="l" fontAlgn="b"/>
                      <a:r>
                        <a:rPr lang="en-US" sz="2000" b="0" i="0" u="none" strike="noStrike" dirty="0">
                          <a:solidFill>
                            <a:srgbClr val="000000"/>
                          </a:solidFill>
                          <a:effectLst/>
                          <a:latin typeface="Calibri" panose="020F0502020204030204" pitchFamily="34" charset="0"/>
                        </a:rPr>
                        <a:t>     For other reasons</a:t>
                      </a:r>
                    </a:p>
                  </a:txBody>
                  <a:tcPr marL="169055" marR="7044" marT="7044"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0.6</a:t>
                      </a:r>
                    </a:p>
                  </a:txBody>
                  <a:tcPr marL="7044" marR="182880" marT="70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0.03</a:t>
                      </a:r>
                    </a:p>
                  </a:txBody>
                  <a:tcPr marL="7044" marR="256032" marT="7044"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700592639"/>
                  </a:ext>
                </a:extLst>
              </a:tr>
              <a:tr h="738341">
                <a:tc>
                  <a:txBody>
                    <a:bodyPr/>
                    <a:lstStyle/>
                    <a:p>
                      <a:pPr algn="l" fontAlgn="b"/>
                      <a:r>
                        <a:rPr lang="en-US" sz="2000" b="0" i="0" u="none" strike="noStrike" dirty="0">
                          <a:solidFill>
                            <a:srgbClr val="000000"/>
                          </a:solidFill>
                          <a:effectLst/>
                          <a:latin typeface="Calibri" panose="020F0502020204030204" pitchFamily="34" charset="0"/>
                        </a:rPr>
                        <a:t>  People without sufficient</a:t>
                      </a:r>
                    </a:p>
                    <a:p>
                      <a:pPr algn="l" fontAlgn="b"/>
                      <a:r>
                        <a:rPr lang="en-US" sz="2000" b="0" i="0" u="none" strike="noStrike" dirty="0">
                          <a:solidFill>
                            <a:srgbClr val="000000"/>
                          </a:solidFill>
                          <a:effectLst/>
                          <a:latin typeface="Calibri" panose="020F0502020204030204" pitchFamily="34" charset="0"/>
                        </a:rPr>
                        <a:t>        info for matching</a:t>
                      </a:r>
                    </a:p>
                  </a:txBody>
                  <a:tcPr marL="169055" marR="7044" marT="7044"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3.4</a:t>
                      </a:r>
                    </a:p>
                  </a:txBody>
                  <a:tcPr marL="7044" marR="182880" marT="70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r">
                        <a:buNone/>
                      </a:pPr>
                      <a:r>
                        <a:rPr lang="en-US" sz="2000" b="0" i="0" u="none" strike="noStrike" dirty="0">
                          <a:solidFill>
                            <a:schemeClr val="tx1"/>
                          </a:solidFill>
                          <a:effectLst/>
                          <a:latin typeface="Calibri"/>
                        </a:rPr>
                        <a:t>X</a:t>
                      </a:r>
                      <a:endParaRPr lang="en-US" sz="2000" b="0" i="0" u="none" strike="noStrike" dirty="0">
                        <a:solidFill>
                          <a:schemeClr val="tx1"/>
                        </a:solidFill>
                        <a:effectLst/>
                        <a:latin typeface="Calibri" panose="020F0502020204030204" pitchFamily="34" charset="0"/>
                      </a:endParaRPr>
                    </a:p>
                  </a:txBody>
                  <a:tcPr marL="7044" marR="256032" marT="7044"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47583720"/>
                  </a:ext>
                </a:extLst>
              </a:tr>
            </a:tbl>
          </a:graphicData>
        </a:graphic>
      </p:graphicFrame>
      <p:sp>
        <p:nvSpPr>
          <p:cNvPr id="9" name="TextBox 8">
            <a:extLst>
              <a:ext uri="{FF2B5EF4-FFF2-40B4-BE49-F238E27FC236}">
                <a16:creationId xmlns:a16="http://schemas.microsoft.com/office/drawing/2014/main" id="{E5556CC5-C670-4C50-A2F4-8D63784C3509}"/>
              </a:ext>
            </a:extLst>
          </p:cNvPr>
          <p:cNvSpPr txBox="1"/>
          <p:nvPr/>
        </p:nvSpPr>
        <p:spPr>
          <a:xfrm>
            <a:off x="2814617" y="6086274"/>
            <a:ext cx="2742903" cy="307777"/>
          </a:xfrm>
          <a:prstGeom prst="rect">
            <a:avLst/>
          </a:prstGeom>
          <a:noFill/>
        </p:spPr>
        <p:txBody>
          <a:bodyPr wrap="square" lIns="0" tIns="0" rIns="0" bIns="0" rtlCol="0">
            <a:spAutoFit/>
          </a:bodyPr>
          <a:lstStyle/>
          <a:p>
            <a:r>
              <a:rPr lang="en-US" sz="2000" dirty="0">
                <a:solidFill>
                  <a:srgbClr val="FF0000"/>
                </a:solidFill>
                <a:latin typeface="Calibri" panose="020F0502020204030204" pitchFamily="34" charset="0"/>
                <a:cs typeface="Calibri" panose="020F0502020204030204" pitchFamily="34" charset="0"/>
              </a:rPr>
              <a:t>X means not applicable.</a:t>
            </a:r>
          </a:p>
        </p:txBody>
      </p:sp>
      <p:graphicFrame>
        <p:nvGraphicFramePr>
          <p:cNvPr id="10" name="Table 9">
            <a:extLst>
              <a:ext uri="{FF2B5EF4-FFF2-40B4-BE49-F238E27FC236}">
                <a16:creationId xmlns:a16="http://schemas.microsoft.com/office/drawing/2014/main" id="{63BBFE85-D446-4825-BDFC-EF1AA27603E7}"/>
              </a:ext>
            </a:extLst>
          </p:cNvPr>
          <p:cNvGraphicFramePr>
            <a:graphicFrameLocks noGrp="1"/>
          </p:cNvGraphicFramePr>
          <p:nvPr>
            <p:extLst>
              <p:ext uri="{D42A27DB-BD31-4B8C-83A1-F6EECF244321}">
                <p14:modId xmlns:p14="http://schemas.microsoft.com/office/powerpoint/2010/main" val="4135941529"/>
              </p:ext>
            </p:extLst>
          </p:nvPr>
        </p:nvGraphicFramePr>
        <p:xfrm>
          <a:off x="6348686" y="1767423"/>
          <a:ext cx="4620021" cy="2332729"/>
        </p:xfrm>
        <a:graphic>
          <a:graphicData uri="http://schemas.openxmlformats.org/drawingml/2006/table">
            <a:tbl>
              <a:tblPr/>
              <a:tblGrid>
                <a:gridCol w="2915168">
                  <a:extLst>
                    <a:ext uri="{9D8B030D-6E8A-4147-A177-3AD203B41FA5}">
                      <a16:colId xmlns:a16="http://schemas.microsoft.com/office/drawing/2014/main" val="2380475209"/>
                    </a:ext>
                  </a:extLst>
                </a:gridCol>
                <a:gridCol w="835734">
                  <a:extLst>
                    <a:ext uri="{9D8B030D-6E8A-4147-A177-3AD203B41FA5}">
                      <a16:colId xmlns:a16="http://schemas.microsoft.com/office/drawing/2014/main" val="1796024829"/>
                    </a:ext>
                  </a:extLst>
                </a:gridCol>
                <a:gridCol w="869119">
                  <a:extLst>
                    <a:ext uri="{9D8B030D-6E8A-4147-A177-3AD203B41FA5}">
                      <a16:colId xmlns:a16="http://schemas.microsoft.com/office/drawing/2014/main" val="882371128"/>
                    </a:ext>
                  </a:extLst>
                </a:gridCol>
              </a:tblGrid>
              <a:tr h="894497">
                <a:tc>
                  <a:txBody>
                    <a:bodyPr/>
                    <a:lstStyle/>
                    <a:p>
                      <a:pPr marL="0" marR="0" lvl="0" indent="0" algn="ctr" defTabSz="914400" rtl="0" eaLnBrk="1" fontAlgn="ctr" latinLnBrk="0" hangingPunct="1">
                        <a:lnSpc>
                          <a:spcPts val="1800"/>
                        </a:lnSpc>
                        <a:spcBef>
                          <a:spcPts val="0"/>
                        </a:spcBef>
                        <a:spcAft>
                          <a:spcPts val="0"/>
                        </a:spcAft>
                        <a:buClrTx/>
                        <a:buSzTx/>
                        <a:buFontTx/>
                        <a:buNone/>
                        <a:tabLst/>
                        <a:defRPr/>
                      </a:pPr>
                      <a:r>
                        <a:rPr lang="en-US" sz="2000" b="0" i="0" u="none" strike="noStrike" dirty="0">
                          <a:solidFill>
                            <a:srgbClr val="000000"/>
                          </a:solidFill>
                          <a:effectLst/>
                          <a:latin typeface="Calibri" panose="020F0502020204030204" pitchFamily="34" charset="0"/>
                        </a:rPr>
                        <a:t>Components of the </a:t>
                      </a:r>
                      <a:r>
                        <a:rPr lang="en-US" sz="2000" b="0" i="0" u="none" strike="noStrike" dirty="0">
                          <a:solidFill>
                            <a:srgbClr val="C00000"/>
                          </a:solidFill>
                          <a:effectLst/>
                          <a:latin typeface="Calibri" panose="020F0502020204030204" pitchFamily="34" charset="0"/>
                        </a:rPr>
                        <a:t>population estimate</a:t>
                      </a:r>
                    </a:p>
                  </a:txBody>
                  <a:tcPr marL="7044" marR="7044" marT="7044" marB="0" anchor="ctr">
                    <a:lnL>
                      <a:noFill/>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lnSpc>
                          <a:spcPts val="1800"/>
                        </a:lnSpc>
                      </a:pPr>
                      <a:r>
                        <a:rPr lang="en-US" sz="2000" b="0" i="0" u="none" strike="noStrike" dirty="0">
                          <a:solidFill>
                            <a:srgbClr val="000000"/>
                          </a:solidFill>
                          <a:effectLst/>
                          <a:latin typeface="Calibri" panose="020F0502020204030204" pitchFamily="34" charset="0"/>
                        </a:rPr>
                        <a:t>%</a:t>
                      </a:r>
                    </a:p>
                  </a:txBody>
                  <a:tcPr marL="7044" marR="7044" marT="704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lnSpc>
                          <a:spcPts val="1800"/>
                        </a:lnSpc>
                      </a:pPr>
                      <a:r>
                        <a:rPr lang="en-US" sz="2000" b="0" i="0" u="none" strike="noStrike" dirty="0">
                          <a:solidFill>
                            <a:srgbClr val="000000"/>
                          </a:solidFill>
                          <a:effectLst/>
                          <a:latin typeface="Calibri" panose="020F0502020204030204" pitchFamily="34" charset="0"/>
                        </a:rPr>
                        <a:t>Std. error</a:t>
                      </a:r>
                    </a:p>
                  </a:txBody>
                  <a:tcPr marL="7044" marR="7044" marT="704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651094091"/>
                  </a:ext>
                </a:extLst>
              </a:tr>
              <a:tr h="470472">
                <a:tc>
                  <a:txBody>
                    <a:bodyPr/>
                    <a:lstStyle/>
                    <a:p>
                      <a:pPr algn="l" fontAlgn="b"/>
                      <a:r>
                        <a:rPr lang="en-US" sz="2000" b="0" i="0" u="none" strike="noStrike" dirty="0">
                          <a:solidFill>
                            <a:srgbClr val="000000"/>
                          </a:solidFill>
                          <a:effectLst/>
                          <a:latin typeface="Calibri" panose="020F0502020204030204" pitchFamily="34" charset="0"/>
                        </a:rPr>
                        <a:t>Dual-system estimate</a:t>
                      </a:r>
                    </a:p>
                  </a:txBody>
                  <a:tcPr marL="7044" marR="7044" marT="7044"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 100.0 </a:t>
                      </a:r>
                    </a:p>
                  </a:txBody>
                  <a:tcPr marL="7044" marR="182880" marT="70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lvl="0" algn="r">
                        <a:buNone/>
                      </a:pPr>
                      <a:r>
                        <a:rPr lang="en-US" sz="2000" b="0" i="0" u="none" strike="noStrike" dirty="0">
                          <a:solidFill>
                            <a:schemeClr val="tx1"/>
                          </a:solidFill>
                          <a:effectLst/>
                          <a:latin typeface="Calibri"/>
                        </a:rPr>
                        <a:t>X</a:t>
                      </a:r>
                    </a:p>
                  </a:txBody>
                  <a:tcPr marL="7044" marR="256032" marT="7044"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752053655"/>
                  </a:ext>
                </a:extLst>
              </a:tr>
              <a:tr h="470472">
                <a:tc>
                  <a:txBody>
                    <a:bodyPr/>
                    <a:lstStyle/>
                    <a:p>
                      <a:pPr algn="l" fontAlgn="b"/>
                      <a:r>
                        <a:rPr lang="en-US" sz="2000" b="0" i="0" u="none" strike="noStrike" dirty="0">
                          <a:solidFill>
                            <a:srgbClr val="000000"/>
                          </a:solidFill>
                          <a:effectLst/>
                          <a:latin typeface="Calibri" panose="020F0502020204030204" pitchFamily="34" charset="0"/>
                        </a:rPr>
                        <a:t>  Correct enumerations</a:t>
                      </a:r>
                    </a:p>
                  </a:txBody>
                  <a:tcPr marL="169055" marR="7044" marT="7044"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94.2</a:t>
                      </a:r>
                    </a:p>
                  </a:txBody>
                  <a:tcPr marL="7044" marR="182880" marT="70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0.24</a:t>
                      </a:r>
                    </a:p>
                  </a:txBody>
                  <a:tcPr marL="7044" marR="256032" marT="7044"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66697269"/>
                  </a:ext>
                </a:extLst>
              </a:tr>
              <a:tr h="497288">
                <a:tc>
                  <a:txBody>
                    <a:bodyPr/>
                    <a:lstStyle/>
                    <a:p>
                      <a:pPr algn="l" fontAlgn="b"/>
                      <a:r>
                        <a:rPr lang="en-US" sz="2000" b="0" i="0" u="none" strike="noStrike" dirty="0">
                          <a:solidFill>
                            <a:srgbClr val="000000"/>
                          </a:solidFill>
                          <a:effectLst/>
                          <a:latin typeface="Calibri" panose="020F0502020204030204" pitchFamily="34" charset="0"/>
                        </a:rPr>
                        <a:t>  Omissions</a:t>
                      </a:r>
                    </a:p>
                  </a:txBody>
                  <a:tcPr marL="169055" marR="7044" marT="7044"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5.8</a:t>
                      </a:r>
                    </a:p>
                  </a:txBody>
                  <a:tcPr marL="7044" marR="182880" marT="7044"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r">
                        <a:buNone/>
                      </a:pPr>
                      <a:r>
                        <a:rPr lang="en-US" sz="2000" b="0" i="0" u="none" strike="noStrike" dirty="0">
                          <a:solidFill>
                            <a:schemeClr val="tx1"/>
                          </a:solidFill>
                          <a:effectLst/>
                          <a:latin typeface="Calibri"/>
                        </a:rPr>
                        <a:t>0.24</a:t>
                      </a:r>
                      <a:endParaRPr lang="en-US" sz="2000" b="0" i="0" u="none" strike="noStrike" dirty="0">
                        <a:solidFill>
                          <a:schemeClr val="tx1"/>
                        </a:solidFill>
                        <a:effectLst/>
                        <a:latin typeface="Calibri" panose="020F0502020204030204" pitchFamily="34" charset="0"/>
                      </a:endParaRPr>
                    </a:p>
                  </a:txBody>
                  <a:tcPr marL="7044" marR="256032" marT="7044"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47583720"/>
                  </a:ext>
                </a:extLst>
              </a:tr>
            </a:tbl>
          </a:graphicData>
        </a:graphic>
      </p:graphicFrame>
      <p:graphicFrame>
        <p:nvGraphicFramePr>
          <p:cNvPr id="15" name="Table 14">
            <a:extLst>
              <a:ext uri="{FF2B5EF4-FFF2-40B4-BE49-F238E27FC236}">
                <a16:creationId xmlns:a16="http://schemas.microsoft.com/office/drawing/2014/main" id="{0B35A8D1-A3A1-46FC-8372-DDD44EF9BC8D}"/>
              </a:ext>
            </a:extLst>
          </p:cNvPr>
          <p:cNvGraphicFramePr>
            <a:graphicFrameLocks noGrp="1"/>
          </p:cNvGraphicFramePr>
          <p:nvPr>
            <p:extLst>
              <p:ext uri="{D42A27DB-BD31-4B8C-83A1-F6EECF244321}">
                <p14:modId xmlns:p14="http://schemas.microsoft.com/office/powerpoint/2010/main" val="595524105"/>
              </p:ext>
            </p:extLst>
          </p:nvPr>
        </p:nvGraphicFramePr>
        <p:xfrm>
          <a:off x="6348686" y="4643120"/>
          <a:ext cx="4620021" cy="1493520"/>
        </p:xfrm>
        <a:graphic>
          <a:graphicData uri="http://schemas.openxmlformats.org/drawingml/2006/table">
            <a:tbl>
              <a:tblPr/>
              <a:tblGrid>
                <a:gridCol w="2915168">
                  <a:extLst>
                    <a:ext uri="{9D8B030D-6E8A-4147-A177-3AD203B41FA5}">
                      <a16:colId xmlns:a16="http://schemas.microsoft.com/office/drawing/2014/main" val="2380475209"/>
                    </a:ext>
                  </a:extLst>
                </a:gridCol>
                <a:gridCol w="835734">
                  <a:extLst>
                    <a:ext uri="{9D8B030D-6E8A-4147-A177-3AD203B41FA5}">
                      <a16:colId xmlns:a16="http://schemas.microsoft.com/office/drawing/2014/main" val="1796024829"/>
                    </a:ext>
                  </a:extLst>
                </a:gridCol>
                <a:gridCol w="869119">
                  <a:extLst>
                    <a:ext uri="{9D8B030D-6E8A-4147-A177-3AD203B41FA5}">
                      <a16:colId xmlns:a16="http://schemas.microsoft.com/office/drawing/2014/main" val="882371128"/>
                    </a:ext>
                  </a:extLst>
                </a:gridCol>
              </a:tblGrid>
              <a:tr h="978740">
                <a:tc>
                  <a:txBody>
                    <a:bodyPr/>
                    <a:lstStyle/>
                    <a:p>
                      <a:pPr marL="0" marR="0" lvl="0" indent="0" algn="ctr" defTabSz="914400" rtl="0" eaLnBrk="1" fontAlgn="ctr" latinLnBrk="0" hangingPunct="1">
                        <a:lnSpc>
                          <a:spcPts val="1800"/>
                        </a:lnSpc>
                        <a:spcBef>
                          <a:spcPts val="0"/>
                        </a:spcBef>
                        <a:spcAft>
                          <a:spcPts val="0"/>
                        </a:spcAft>
                        <a:buClrTx/>
                        <a:buSzTx/>
                        <a:buFontTx/>
                        <a:buNone/>
                        <a:tabLst/>
                        <a:defRPr/>
                      </a:pPr>
                      <a:r>
                        <a:rPr lang="en-US" sz="2000" b="0" i="0" u="none" strike="noStrike" dirty="0">
                          <a:solidFill>
                            <a:srgbClr val="000000"/>
                          </a:solidFill>
                          <a:effectLst/>
                          <a:latin typeface="Calibri" panose="020F0502020204030204" pitchFamily="34" charset="0"/>
                        </a:rPr>
                        <a:t>Net coverage error</a:t>
                      </a:r>
                    </a:p>
                  </a:txBody>
                  <a:tcPr marL="7044" marR="7044" marT="7044" marB="0" anchor="ctr">
                    <a:lnL>
                      <a:noFill/>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lnSpc>
                          <a:spcPts val="1800"/>
                        </a:lnSpc>
                      </a:pPr>
                      <a:r>
                        <a:rPr lang="en-US" sz="2000" b="0" i="0" u="none" strike="noStrike" dirty="0">
                          <a:solidFill>
                            <a:srgbClr val="000000"/>
                          </a:solidFill>
                          <a:effectLst/>
                          <a:latin typeface="Calibri" panose="020F0502020204030204" pitchFamily="34" charset="0"/>
                        </a:rPr>
                        <a:t>%</a:t>
                      </a:r>
                    </a:p>
                  </a:txBody>
                  <a:tcPr marL="7044" marR="7044" marT="704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lnSpc>
                          <a:spcPts val="1800"/>
                        </a:lnSpc>
                      </a:pPr>
                      <a:r>
                        <a:rPr lang="en-US" sz="2000" b="0" i="0" u="none" strike="noStrike" dirty="0">
                          <a:solidFill>
                            <a:srgbClr val="000000"/>
                          </a:solidFill>
                          <a:effectLst/>
                          <a:latin typeface="Calibri" panose="020F0502020204030204" pitchFamily="34" charset="0"/>
                        </a:rPr>
                        <a:t>Std.</a:t>
                      </a:r>
                    </a:p>
                    <a:p>
                      <a:pPr algn="ctr" fontAlgn="ctr">
                        <a:lnSpc>
                          <a:spcPts val="1800"/>
                        </a:lnSpc>
                      </a:pPr>
                      <a:r>
                        <a:rPr lang="en-US" sz="2000" b="0" i="0" u="none" strike="noStrike" dirty="0">
                          <a:solidFill>
                            <a:srgbClr val="000000"/>
                          </a:solidFill>
                          <a:effectLst/>
                          <a:latin typeface="Calibri" panose="020F0502020204030204" pitchFamily="34" charset="0"/>
                        </a:rPr>
                        <a:t>Error</a:t>
                      </a:r>
                    </a:p>
                  </a:txBody>
                  <a:tcPr marL="7044" marR="7044" marT="704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651094091"/>
                  </a:ext>
                </a:extLst>
              </a:tr>
              <a:tr h="514780">
                <a:tc>
                  <a:txBody>
                    <a:bodyPr/>
                    <a:lstStyle/>
                    <a:p>
                      <a:pPr algn="l" fontAlgn="b"/>
                      <a:r>
                        <a:rPr lang="en-US" sz="2000" b="0" i="0" u="none" strike="noStrike" dirty="0">
                          <a:solidFill>
                            <a:srgbClr val="000000"/>
                          </a:solidFill>
                          <a:effectLst/>
                          <a:latin typeface="Calibri" panose="020F0502020204030204" pitchFamily="34" charset="0"/>
                        </a:rPr>
                        <a:t>Dual-system estimate</a:t>
                      </a:r>
                    </a:p>
                  </a:txBody>
                  <a:tcPr marL="7044" marR="7044" marT="7044"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2000" b="0" i="0" u="none" strike="noStrike" dirty="0">
                          <a:solidFill>
                            <a:schemeClr val="tx1"/>
                          </a:solidFill>
                          <a:effectLst/>
                          <a:latin typeface="Calibri" panose="020F0502020204030204" pitchFamily="34" charset="0"/>
                        </a:rPr>
                        <a:t> -0.24 </a:t>
                      </a:r>
                    </a:p>
                  </a:txBody>
                  <a:tcPr marL="7044" marR="182880" marT="70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r">
                        <a:buNone/>
                      </a:pPr>
                      <a:r>
                        <a:rPr lang="en-US" sz="2000" b="0" i="0" u="none" strike="noStrike" dirty="0">
                          <a:solidFill>
                            <a:schemeClr val="tx1"/>
                          </a:solidFill>
                          <a:effectLst/>
                          <a:latin typeface="Calibri"/>
                        </a:rPr>
                        <a:t>0.25</a:t>
                      </a:r>
                    </a:p>
                  </a:txBody>
                  <a:tcPr marL="7044" marR="256032" marT="7044"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2053655"/>
                  </a:ext>
                </a:extLst>
              </a:tr>
            </a:tbl>
          </a:graphicData>
        </a:graphic>
      </p:graphicFrame>
    </p:spTree>
    <p:extLst>
      <p:ext uri="{BB962C8B-B14F-4D97-AF65-F5344CB8AC3E}">
        <p14:creationId xmlns:p14="http://schemas.microsoft.com/office/powerpoint/2010/main" val="663661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A6C6993-A790-4924-882E-ABB7975BF9D8}"/>
              </a:ext>
            </a:extLst>
          </p:cNvPr>
          <p:cNvSpPr>
            <a:spLocks noGrp="1"/>
          </p:cNvSpPr>
          <p:nvPr>
            <p:ph type="title"/>
          </p:nvPr>
        </p:nvSpPr>
        <p:spPr>
          <a:xfrm>
            <a:off x="848487" y="736600"/>
            <a:ext cx="9924837" cy="605494"/>
          </a:xfrm>
        </p:spPr>
        <p:txBody>
          <a:bodyPr>
            <a:normAutofit/>
          </a:bodyPr>
          <a:lstStyle/>
          <a:p>
            <a:r>
              <a:rPr lang="en-US" sz="3600" dirty="0">
                <a:solidFill>
                  <a:schemeClr val="accent1"/>
                </a:solidFill>
              </a:rPr>
              <a:t>From net coverage to components of coverage</a:t>
            </a:r>
          </a:p>
        </p:txBody>
      </p:sp>
      <p:graphicFrame>
        <p:nvGraphicFramePr>
          <p:cNvPr id="8" name="Table 7">
            <a:extLst>
              <a:ext uri="{FF2B5EF4-FFF2-40B4-BE49-F238E27FC236}">
                <a16:creationId xmlns:a16="http://schemas.microsoft.com/office/drawing/2014/main" id="{37CC1107-ACE8-422C-B76A-870B1E134DBA}"/>
              </a:ext>
            </a:extLst>
          </p:cNvPr>
          <p:cNvGraphicFramePr>
            <a:graphicFrameLocks noGrp="1"/>
          </p:cNvGraphicFramePr>
          <p:nvPr>
            <p:extLst>
              <p:ext uri="{D42A27DB-BD31-4B8C-83A1-F6EECF244321}">
                <p14:modId xmlns:p14="http://schemas.microsoft.com/office/powerpoint/2010/main" val="1115220411"/>
              </p:ext>
            </p:extLst>
          </p:nvPr>
        </p:nvGraphicFramePr>
        <p:xfrm>
          <a:off x="848487" y="1513839"/>
          <a:ext cx="10336485" cy="4853825"/>
        </p:xfrm>
        <a:graphic>
          <a:graphicData uri="http://schemas.openxmlformats.org/drawingml/2006/table">
            <a:tbl>
              <a:tblPr>
                <a:tableStyleId>{2D5ABB26-0587-4C30-8999-92F81FD0307C}</a:tableStyleId>
              </a:tblPr>
              <a:tblGrid>
                <a:gridCol w="3399025">
                  <a:extLst>
                    <a:ext uri="{9D8B030D-6E8A-4147-A177-3AD203B41FA5}">
                      <a16:colId xmlns:a16="http://schemas.microsoft.com/office/drawing/2014/main" val="492596855"/>
                    </a:ext>
                  </a:extLst>
                </a:gridCol>
                <a:gridCol w="1340488">
                  <a:extLst>
                    <a:ext uri="{9D8B030D-6E8A-4147-A177-3AD203B41FA5}">
                      <a16:colId xmlns:a16="http://schemas.microsoft.com/office/drawing/2014/main" val="2289851301"/>
                    </a:ext>
                  </a:extLst>
                </a:gridCol>
                <a:gridCol w="2133600">
                  <a:extLst>
                    <a:ext uri="{9D8B030D-6E8A-4147-A177-3AD203B41FA5}">
                      <a16:colId xmlns:a16="http://schemas.microsoft.com/office/drawing/2014/main" val="1658302146"/>
                    </a:ext>
                  </a:extLst>
                </a:gridCol>
                <a:gridCol w="338194">
                  <a:extLst>
                    <a:ext uri="{9D8B030D-6E8A-4147-A177-3AD203B41FA5}">
                      <a16:colId xmlns:a16="http://schemas.microsoft.com/office/drawing/2014/main" val="1228499670"/>
                    </a:ext>
                  </a:extLst>
                </a:gridCol>
                <a:gridCol w="1531246">
                  <a:extLst>
                    <a:ext uri="{9D8B030D-6E8A-4147-A177-3AD203B41FA5}">
                      <a16:colId xmlns:a16="http://schemas.microsoft.com/office/drawing/2014/main" val="202639822"/>
                    </a:ext>
                  </a:extLst>
                </a:gridCol>
                <a:gridCol w="1593932">
                  <a:extLst>
                    <a:ext uri="{9D8B030D-6E8A-4147-A177-3AD203B41FA5}">
                      <a16:colId xmlns:a16="http://schemas.microsoft.com/office/drawing/2014/main" val="1828995361"/>
                    </a:ext>
                  </a:extLst>
                </a:gridCol>
              </a:tblGrid>
              <a:tr h="236618">
                <a:tc>
                  <a:txBody>
                    <a:bodyPr/>
                    <a:lstStyle/>
                    <a:p>
                      <a:pPr algn="l" fontAlgn="ctr"/>
                      <a:r>
                        <a:rPr lang="en-US" sz="1800" u="none" strike="noStrike" dirty="0">
                          <a:effectLst/>
                          <a:latin typeface="Calibri" panose="020F0502020204030204" pitchFamily="34" charset="0"/>
                          <a:cs typeface="Calibri" panose="020F0502020204030204" pitchFamily="34" charset="0"/>
                        </a:rPr>
                        <a:t>Component of Census Coverage</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1800" u="none" strike="noStrike" dirty="0">
                          <a:effectLst/>
                          <a:latin typeface="Calibri" panose="020F0502020204030204" pitchFamily="34" charset="0"/>
                          <a:cs typeface="Calibri" panose="020F0502020204030204" pitchFamily="34" charset="0"/>
                        </a:rPr>
                        <a:t>Estimate </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1800" u="none" strike="noStrike" dirty="0">
                          <a:effectLst/>
                          <a:latin typeface="Calibri" panose="020F0502020204030204" pitchFamily="34" charset="0"/>
                          <a:cs typeface="Calibri" panose="020F0502020204030204" pitchFamily="34" charset="0"/>
                        </a:rPr>
                        <a:t>Standard Error</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1800" u="none" strike="noStrike" dirty="0">
                          <a:effectLst/>
                          <a:latin typeface="Calibri" panose="020F0502020204030204" pitchFamily="34" charset="0"/>
                          <a:cs typeface="Calibri" panose="020F0502020204030204" pitchFamily="34" charset="0"/>
                        </a:rPr>
                        <a:t>Percent</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1800" u="none" strike="noStrike" dirty="0">
                          <a:effectLst/>
                          <a:latin typeface="Calibri" panose="020F0502020204030204" pitchFamily="34" charset="0"/>
                          <a:cs typeface="Calibri" panose="020F0502020204030204" pitchFamily="34" charset="0"/>
                        </a:rPr>
                        <a:t>Standard Error</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182769712"/>
                  </a:ext>
                </a:extLst>
              </a:tr>
              <a:tr h="469013">
                <a:tc>
                  <a:txBody>
                    <a:bodyPr/>
                    <a:lstStyle/>
                    <a:p>
                      <a:pPr algn="l" fontAlgn="b"/>
                      <a:r>
                        <a:rPr lang="en-US" sz="1800" u="none" strike="noStrike" dirty="0">
                          <a:effectLst/>
                          <a:latin typeface="Calibri" panose="020F0502020204030204" pitchFamily="34" charset="0"/>
                          <a:cs typeface="Calibri" panose="020F0502020204030204" pitchFamily="34" charset="0"/>
                        </a:rPr>
                        <a:t>Census Count</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lnT w="12700" cap="flat" cmpd="sng" algn="ctr">
                      <a:solidFill>
                        <a:schemeClr val="tx1"/>
                      </a:solidFill>
                      <a:prstDash val="solid"/>
                      <a:round/>
                      <a:headEnd type="none" w="med" len="med"/>
                      <a:tailEnd type="none" w="med" len="med"/>
                    </a:lnT>
                  </a:tcPr>
                </a:tc>
                <a:tc>
                  <a:txBody>
                    <a:bodyPr/>
                    <a:lstStyle/>
                    <a:p>
                      <a:pPr algn="r" fontAlgn="b"/>
                      <a:r>
                        <a:rPr lang="en-US" sz="1800" u="none" strike="noStrike" dirty="0">
                          <a:effectLst/>
                          <a:latin typeface="Calibri" panose="020F0502020204030204" pitchFamily="34" charset="0"/>
                          <a:cs typeface="Calibri" panose="020F0502020204030204" pitchFamily="34" charset="0"/>
                        </a:rPr>
                        <a:t>323,200,000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lnT w="12700" cap="flat" cmpd="sng" algn="ctr">
                      <a:solidFill>
                        <a:schemeClr val="tx1"/>
                      </a:solidFill>
                      <a:prstDash val="solid"/>
                      <a:round/>
                      <a:headEnd type="none" w="med" len="med"/>
                      <a:tailEnd type="none" w="med" len="med"/>
                    </a:lnT>
                  </a:tcPr>
                </a:tc>
                <a:tc>
                  <a:txBody>
                    <a:bodyPr/>
                    <a:lstStyle/>
                    <a:p>
                      <a:pPr algn="ctr" fontAlgn="b"/>
                      <a:r>
                        <a:rPr lang="en-US" sz="1800" u="none" strike="noStrike" dirty="0">
                          <a:effectLst/>
                          <a:latin typeface="Calibri" panose="020F0502020204030204" pitchFamily="34" charset="0"/>
                          <a:cs typeface="Calibri" panose="020F0502020204030204" pitchFamily="34" charset="0"/>
                        </a:rPr>
                        <a:t>            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lnT w="12700" cap="flat" cmpd="sng" algn="ctr">
                      <a:solidFill>
                        <a:schemeClr val="tx1"/>
                      </a:solidFill>
                      <a:prstDash val="solid"/>
                      <a:round/>
                      <a:headEnd type="none" w="med" len="med"/>
                      <a:tailEnd type="none" w="med" len="med"/>
                    </a:lnT>
                  </a:tcPr>
                </a:tc>
                <a:tc>
                  <a:txBody>
                    <a:bodyPr/>
                    <a:lstStyle/>
                    <a:p>
                      <a:pPr algn="ct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lnT w="12700" cap="flat" cmpd="sng" algn="ctr">
                      <a:solidFill>
                        <a:schemeClr val="tx1"/>
                      </a:solidFill>
                      <a:prstDash val="solid"/>
                      <a:round/>
                      <a:headEnd type="none" w="med" len="med"/>
                      <a:tailEnd type="none" w="med" len="med"/>
                    </a:lnT>
                    <a:solidFill>
                      <a:schemeClr val="accent1">
                        <a:lumMod val="20000"/>
                        <a:lumOff val="80000"/>
                      </a:schemeClr>
                    </a:solidFill>
                  </a:tcPr>
                </a:tc>
                <a:tc>
                  <a:txBody>
                    <a:bodyPr/>
                    <a:lstStyle/>
                    <a:p>
                      <a:pPr algn="ctr" fontAlgn="b"/>
                      <a:r>
                        <a:rPr lang="en-US" sz="1800" u="none" strike="noStrike" dirty="0">
                          <a:effectLst/>
                          <a:latin typeface="Calibri" panose="020F0502020204030204" pitchFamily="34" charset="0"/>
                          <a:cs typeface="Calibri" panose="020F0502020204030204" pitchFamily="34" charset="0"/>
                        </a:rPr>
                        <a:t>100.0 </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lnT w="12700" cap="flat" cmpd="sng" algn="ctr">
                      <a:solidFill>
                        <a:schemeClr val="tx1"/>
                      </a:solidFill>
                      <a:prstDash val="solid"/>
                      <a:round/>
                      <a:headEnd type="none" w="med" len="med"/>
                      <a:tailEnd type="none" w="med" len="med"/>
                    </a:lnT>
                  </a:tcPr>
                </a:tc>
                <a:tc>
                  <a:txBody>
                    <a:bodyPr/>
                    <a:lstStyle/>
                    <a:p>
                      <a:pPr algn="ct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32705552"/>
                  </a:ext>
                </a:extLst>
              </a:tr>
              <a:tr h="469013">
                <a:tc>
                  <a:txBody>
                    <a:bodyPr/>
                    <a:lstStyle/>
                    <a:p>
                      <a:pPr lvl="1" algn="l" fontAlgn="b"/>
                      <a:r>
                        <a:rPr lang="en-US" sz="1800" u="none" strike="noStrike" dirty="0">
                          <a:effectLst/>
                          <a:latin typeface="Calibri" panose="020F0502020204030204" pitchFamily="34" charset="0"/>
                          <a:cs typeface="Calibri" panose="020F0502020204030204" pitchFamily="34" charset="0"/>
                        </a:rPr>
                        <a:t>Correct enumerations</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r" fontAlgn="b"/>
                      <a:r>
                        <a:rPr lang="en-US" sz="1800" u="none" strike="noStrike" dirty="0">
                          <a:effectLst/>
                          <a:latin typeface="Calibri" panose="020F0502020204030204" pitchFamily="34" charset="0"/>
                          <a:cs typeface="Calibri" panose="020F0502020204030204" pitchFamily="34" charset="0"/>
                        </a:rPr>
                        <a:t>305,100,000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r>
                        <a:rPr lang="en-US" sz="1800" u="none" strike="noStrike" dirty="0">
                          <a:effectLst/>
                          <a:latin typeface="Calibri" panose="020F0502020204030204" pitchFamily="34" charset="0"/>
                          <a:cs typeface="Calibri" panose="020F0502020204030204" pitchFamily="34" charset="0"/>
                        </a:rPr>
                        <a:t>145,000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solidFill>
                      <a:schemeClr val="accent1">
                        <a:lumMod val="20000"/>
                        <a:lumOff val="80000"/>
                      </a:schemeClr>
                    </a:solidFill>
                  </a:tcPr>
                </a:tc>
                <a:tc>
                  <a:txBody>
                    <a:bodyPr/>
                    <a:lstStyle/>
                    <a:p>
                      <a:pPr algn="ctr" fontAlgn="b"/>
                      <a:r>
                        <a:rPr lang="en-US" sz="1800" u="none" strike="noStrike" dirty="0">
                          <a:effectLst/>
                          <a:latin typeface="Calibri" panose="020F0502020204030204" pitchFamily="34" charset="0"/>
                          <a:cs typeface="Calibri" panose="020F0502020204030204" pitchFamily="34" charset="0"/>
                        </a:rPr>
                        <a:t>   94.4 </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r>
                        <a:rPr lang="en-US" sz="1800" u="none" strike="noStrike" dirty="0">
                          <a:effectLst/>
                          <a:latin typeface="Calibri" panose="020F0502020204030204" pitchFamily="34" charset="0"/>
                          <a:cs typeface="Calibri" panose="020F0502020204030204" pitchFamily="34" charset="0"/>
                        </a:rPr>
                        <a:t>0.04</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extLst>
                  <a:ext uri="{0D108BD9-81ED-4DB2-BD59-A6C34878D82A}">
                    <a16:rowId xmlns:a16="http://schemas.microsoft.com/office/drawing/2014/main" val="1618875285"/>
                  </a:ext>
                </a:extLst>
              </a:tr>
              <a:tr h="236618">
                <a:tc>
                  <a:txBody>
                    <a:bodyPr/>
                    <a:lstStyle/>
                    <a:p>
                      <a:pPr lvl="1" algn="l" fontAlgn="b"/>
                      <a:r>
                        <a:rPr lang="en-US" sz="1800" u="none" strike="noStrike" dirty="0">
                          <a:effectLst/>
                          <a:latin typeface="Calibri" panose="020F0502020204030204" pitchFamily="34" charset="0"/>
                          <a:cs typeface="Calibri" panose="020F0502020204030204" pitchFamily="34" charset="0"/>
                        </a:rPr>
                        <a:t>Erroneous enumerations</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r" fontAlgn="b"/>
                      <a:r>
                        <a:rPr lang="en-US" sz="1800" u="none" strike="noStrike" dirty="0">
                          <a:effectLst/>
                          <a:latin typeface="Calibri" panose="020F0502020204030204" pitchFamily="34" charset="0"/>
                          <a:cs typeface="Calibri" panose="020F0502020204030204" pitchFamily="34" charset="0"/>
                        </a:rPr>
                        <a:t>7,167,000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r>
                        <a:rPr lang="en-US" sz="1800" u="none" strike="noStrike" dirty="0">
                          <a:effectLst/>
                          <a:latin typeface="Calibri" panose="020F0502020204030204" pitchFamily="34" charset="0"/>
                          <a:cs typeface="Calibri" panose="020F0502020204030204" pitchFamily="34" charset="0"/>
                        </a:rPr>
                        <a:t>145,000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solidFill>
                      <a:schemeClr val="accent1">
                        <a:lumMod val="20000"/>
                        <a:lumOff val="80000"/>
                      </a:schemeClr>
                    </a:solidFill>
                  </a:tcPr>
                </a:tc>
                <a:tc>
                  <a:txBody>
                    <a:bodyPr/>
                    <a:lstStyle/>
                    <a:p>
                      <a:pPr algn="ctr" fontAlgn="b"/>
                      <a:r>
                        <a:rPr lang="en-US" sz="1800" u="none" strike="noStrike" dirty="0">
                          <a:effectLst/>
                          <a:latin typeface="Calibri" panose="020F0502020204030204" pitchFamily="34" charset="0"/>
                          <a:cs typeface="Calibri" panose="020F0502020204030204" pitchFamily="34" charset="0"/>
                        </a:rPr>
                        <a:t>      2.2 </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r>
                        <a:rPr lang="en-US" sz="1800" u="none" strike="noStrike" dirty="0">
                          <a:effectLst/>
                          <a:latin typeface="Calibri" panose="020F0502020204030204" pitchFamily="34" charset="0"/>
                          <a:cs typeface="Calibri" panose="020F0502020204030204" pitchFamily="34" charset="0"/>
                        </a:rPr>
                        <a:t>0.04</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extLst>
                  <a:ext uri="{0D108BD9-81ED-4DB2-BD59-A6C34878D82A}">
                    <a16:rowId xmlns:a16="http://schemas.microsoft.com/office/drawing/2014/main" val="97046771"/>
                  </a:ext>
                </a:extLst>
              </a:tr>
              <a:tr h="236618">
                <a:tc>
                  <a:txBody>
                    <a:bodyPr/>
                    <a:lstStyle/>
                    <a:p>
                      <a:pPr lvl="2" algn="l" fontAlgn="b"/>
                      <a:r>
                        <a:rPr lang="en-US" sz="1800" u="none" strike="noStrike" dirty="0">
                          <a:effectLst/>
                          <a:latin typeface="Calibri" panose="020F0502020204030204" pitchFamily="34" charset="0"/>
                          <a:cs typeface="Calibri" panose="020F0502020204030204" pitchFamily="34" charset="0"/>
                        </a:rPr>
                        <a:t>Due to duplication</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59824" marR="4985" marT="4985" marB="0" anchor="ctr"/>
                </a:tc>
                <a:tc>
                  <a:txBody>
                    <a:bodyPr/>
                    <a:lstStyle/>
                    <a:p>
                      <a:pPr algn="r" fontAlgn="b"/>
                      <a:r>
                        <a:rPr lang="en-US" sz="1800" u="none" strike="noStrike" dirty="0">
                          <a:effectLst/>
                          <a:latin typeface="Calibri" panose="020F0502020204030204" pitchFamily="34" charset="0"/>
                          <a:cs typeface="Calibri" panose="020F0502020204030204" pitchFamily="34" charset="0"/>
                        </a:rPr>
                        <a:t>5,170,000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r>
                        <a:rPr lang="en-US" sz="1800" u="none" strike="noStrike" dirty="0">
                          <a:effectLst/>
                          <a:latin typeface="Calibri" panose="020F0502020204030204" pitchFamily="34" charset="0"/>
                          <a:cs typeface="Calibri" panose="020F0502020204030204" pitchFamily="34" charset="0"/>
                        </a:rPr>
                        <a:t>129,000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solidFill>
                      <a:schemeClr val="accent1">
                        <a:lumMod val="20000"/>
                        <a:lumOff val="80000"/>
                      </a:schemeClr>
                    </a:solidFill>
                  </a:tcPr>
                </a:tc>
                <a:tc>
                  <a:txBody>
                    <a:bodyPr/>
                    <a:lstStyle/>
                    <a:p>
                      <a:pPr algn="ctr" fontAlgn="b"/>
                      <a:r>
                        <a:rPr lang="en-US" sz="1800" u="none" strike="noStrike" dirty="0">
                          <a:effectLst/>
                          <a:latin typeface="Calibri" panose="020F0502020204030204" pitchFamily="34" charset="0"/>
                          <a:cs typeface="Calibri" panose="020F0502020204030204" pitchFamily="34" charset="0"/>
                        </a:rPr>
                        <a:t>      1.6 </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r>
                        <a:rPr lang="en-US" sz="1800" u="none" strike="noStrike" dirty="0">
                          <a:effectLst/>
                          <a:latin typeface="Calibri" panose="020F0502020204030204" pitchFamily="34" charset="0"/>
                          <a:cs typeface="Calibri" panose="020F0502020204030204" pitchFamily="34" charset="0"/>
                        </a:rPr>
                        <a:t>0.04</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extLst>
                  <a:ext uri="{0D108BD9-81ED-4DB2-BD59-A6C34878D82A}">
                    <a16:rowId xmlns:a16="http://schemas.microsoft.com/office/drawing/2014/main" val="1411647438"/>
                  </a:ext>
                </a:extLst>
              </a:tr>
              <a:tr h="236618">
                <a:tc>
                  <a:txBody>
                    <a:bodyPr/>
                    <a:lstStyle/>
                    <a:p>
                      <a:pPr lvl="2" algn="l" fontAlgn="b"/>
                      <a:r>
                        <a:rPr lang="en-US" sz="1800" u="none" strike="noStrike" dirty="0">
                          <a:effectLst/>
                          <a:latin typeface="Calibri" panose="020F0502020204030204" pitchFamily="34" charset="0"/>
                          <a:cs typeface="Calibri" panose="020F0502020204030204" pitchFamily="34" charset="0"/>
                        </a:rPr>
                        <a:t>For other reasons</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59824" marR="4985" marT="4985" marB="0" anchor="ctr"/>
                </a:tc>
                <a:tc>
                  <a:txBody>
                    <a:bodyPr/>
                    <a:lstStyle/>
                    <a:p>
                      <a:pPr algn="r" fontAlgn="b"/>
                      <a:r>
                        <a:rPr lang="en-US" sz="1800" u="none" strike="noStrike" dirty="0">
                          <a:effectLst/>
                          <a:latin typeface="Calibri" panose="020F0502020204030204" pitchFamily="34" charset="0"/>
                          <a:cs typeface="Calibri" panose="020F0502020204030204" pitchFamily="34" charset="0"/>
                        </a:rPr>
                        <a:t>1,997,000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r>
                        <a:rPr lang="en-US" sz="1800" u="none" strike="noStrike" dirty="0">
                          <a:effectLst/>
                          <a:latin typeface="Calibri" panose="020F0502020204030204" pitchFamily="34" charset="0"/>
                          <a:cs typeface="Calibri" panose="020F0502020204030204" pitchFamily="34" charset="0"/>
                        </a:rPr>
                        <a:t>  88,000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solidFill>
                      <a:schemeClr val="accent1">
                        <a:lumMod val="20000"/>
                        <a:lumOff val="80000"/>
                      </a:schemeClr>
                    </a:solidFill>
                  </a:tcPr>
                </a:tc>
                <a:tc>
                  <a:txBody>
                    <a:bodyPr/>
                    <a:lstStyle/>
                    <a:p>
                      <a:pPr algn="ctr" fontAlgn="b"/>
                      <a:r>
                        <a:rPr lang="en-US" sz="1800" u="none" strike="noStrike" dirty="0">
                          <a:effectLst/>
                          <a:latin typeface="Calibri" panose="020F0502020204030204" pitchFamily="34" charset="0"/>
                          <a:cs typeface="Calibri" panose="020F0502020204030204" pitchFamily="34" charset="0"/>
                        </a:rPr>
                        <a:t>      0.6 </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r>
                        <a:rPr lang="en-US" sz="1800" u="none" strike="noStrike" dirty="0">
                          <a:effectLst/>
                          <a:latin typeface="Calibri" panose="020F0502020204030204" pitchFamily="34" charset="0"/>
                          <a:cs typeface="Calibri" panose="020F0502020204030204" pitchFamily="34" charset="0"/>
                        </a:rPr>
                        <a:t>0.03</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extLst>
                  <a:ext uri="{0D108BD9-81ED-4DB2-BD59-A6C34878D82A}">
                    <a16:rowId xmlns:a16="http://schemas.microsoft.com/office/drawing/2014/main" val="587526345"/>
                  </a:ext>
                </a:extLst>
              </a:tr>
              <a:tr h="469013">
                <a:tc>
                  <a:txBody>
                    <a:bodyPr/>
                    <a:lstStyle/>
                    <a:p>
                      <a:pPr lvl="1" algn="l" fontAlgn="b"/>
                      <a:r>
                        <a:rPr lang="en-US" sz="1800" u="none" strike="noStrike" dirty="0">
                          <a:effectLst/>
                          <a:latin typeface="Calibri" panose="020F0502020204030204" pitchFamily="34" charset="0"/>
                          <a:cs typeface="Calibri" panose="020F0502020204030204" pitchFamily="34" charset="0"/>
                        </a:rPr>
                        <a:t>Whole-Person Census</a:t>
                      </a:r>
                    </a:p>
                    <a:p>
                      <a:pPr lvl="1" algn="l" fontAlgn="b"/>
                      <a:r>
                        <a:rPr lang="en-US" sz="1800" u="none" strike="noStrike" dirty="0">
                          <a:effectLst/>
                          <a:latin typeface="Calibri" panose="020F0502020204030204" pitchFamily="34" charset="0"/>
                          <a:cs typeface="Calibri" panose="020F0502020204030204" pitchFamily="34" charset="0"/>
                        </a:rPr>
                        <a:t>          Imputations</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r" fontAlgn="b"/>
                      <a:r>
                        <a:rPr lang="en-US" sz="1800" u="none" strike="noStrike" dirty="0">
                          <a:effectLst/>
                          <a:latin typeface="Calibri" panose="020F0502020204030204" pitchFamily="34" charset="0"/>
                          <a:cs typeface="Calibri" panose="020F0502020204030204" pitchFamily="34" charset="0"/>
                        </a:rPr>
                        <a:t>10,850,000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r>
                        <a:rPr lang="en-US" sz="1800" u="none" strike="noStrike" dirty="0">
                          <a:effectLst/>
                          <a:latin typeface="Calibri" panose="020F0502020204030204" pitchFamily="34" charset="0"/>
                          <a:cs typeface="Calibri" panose="020F0502020204030204" pitchFamily="34" charset="0"/>
                        </a:rPr>
                        <a:t>           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solidFill>
                      <a:schemeClr val="accent1">
                        <a:lumMod val="20000"/>
                        <a:lumOff val="80000"/>
                      </a:schemeClr>
                    </a:solidFill>
                  </a:tcPr>
                </a:tc>
                <a:tc>
                  <a:txBody>
                    <a:bodyPr/>
                    <a:lstStyle/>
                    <a:p>
                      <a:pPr algn="ctr" fontAlgn="b"/>
                      <a:r>
                        <a:rPr lang="en-US" sz="1800" u="none" strike="noStrike" dirty="0">
                          <a:effectLst/>
                          <a:latin typeface="Calibri" panose="020F0502020204030204" pitchFamily="34" charset="0"/>
                          <a:cs typeface="Calibri" panose="020F0502020204030204" pitchFamily="34" charset="0"/>
                        </a:rPr>
                        <a:t>      3.4 </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r>
                        <a:rPr lang="en-US" sz="1800" u="none" strike="noStrike" dirty="0">
                          <a:effectLst/>
                          <a:latin typeface="Calibri" panose="020F0502020204030204" pitchFamily="34" charset="0"/>
                          <a:cs typeface="Calibri" panose="020F0502020204030204" pitchFamily="34" charset="0"/>
                        </a:rPr>
                        <a:t>0.00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extLst>
                  <a:ext uri="{0D108BD9-81ED-4DB2-BD59-A6C34878D82A}">
                    <a16:rowId xmlns:a16="http://schemas.microsoft.com/office/drawing/2014/main" val="1775228375"/>
                  </a:ext>
                </a:extLst>
              </a:tr>
              <a:tr h="236618">
                <a:tc>
                  <a:txBody>
                    <a:bodyPr/>
                    <a:lstStyle/>
                    <a:p>
                      <a:pPr algn="l"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solidFill>
                      <a:schemeClr val="accent1">
                        <a:lumMod val="20000"/>
                        <a:lumOff val="80000"/>
                      </a:schemeClr>
                    </a:solidFill>
                  </a:tcPr>
                </a:tc>
                <a:tc>
                  <a:txBody>
                    <a:bodyPr/>
                    <a:lstStyle/>
                    <a:p>
                      <a:pPr algn="ct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extLst>
                  <a:ext uri="{0D108BD9-81ED-4DB2-BD59-A6C34878D82A}">
                    <a16:rowId xmlns:a16="http://schemas.microsoft.com/office/drawing/2014/main" val="2552070395"/>
                  </a:ext>
                </a:extLst>
              </a:tr>
              <a:tr h="469013">
                <a:tc>
                  <a:txBody>
                    <a:bodyPr/>
                    <a:lstStyle/>
                    <a:p>
                      <a:pPr algn="l" fontAlgn="b"/>
                      <a:r>
                        <a:rPr lang="en-US" sz="1800" u="none" strike="noStrike" dirty="0">
                          <a:effectLst/>
                          <a:latin typeface="Calibri" panose="020F0502020204030204" pitchFamily="34" charset="0"/>
                          <a:cs typeface="Calibri" panose="020F0502020204030204" pitchFamily="34" charset="0"/>
                        </a:rPr>
                        <a:t>Estimate of Population from the PES</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r" fontAlgn="b"/>
                      <a:r>
                        <a:rPr lang="en-US" sz="1800" u="none" strike="noStrike" dirty="0">
                          <a:effectLst/>
                          <a:latin typeface="Calibri" panose="020F0502020204030204" pitchFamily="34" charset="0"/>
                          <a:cs typeface="Calibri" panose="020F0502020204030204" pitchFamily="34" charset="0"/>
                        </a:rPr>
                        <a:t>323,900,000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r>
                        <a:rPr lang="en-US" sz="1800" u="none" strike="noStrike" dirty="0">
                          <a:effectLst/>
                          <a:latin typeface="Calibri" panose="020F0502020204030204" pitchFamily="34" charset="0"/>
                          <a:cs typeface="Calibri" panose="020F0502020204030204" pitchFamily="34" charset="0"/>
                        </a:rPr>
                        <a:t>821,000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solidFill>
                      <a:schemeClr val="accent1">
                        <a:lumMod val="20000"/>
                        <a:lumOff val="80000"/>
                      </a:schemeClr>
                    </a:solidFill>
                  </a:tcPr>
                </a:tc>
                <a:tc>
                  <a:txBody>
                    <a:bodyPr/>
                    <a:lstStyle/>
                    <a:p>
                      <a:pPr algn="ctr" fontAlgn="b"/>
                      <a:r>
                        <a:rPr lang="en-US" sz="1800" u="none" strike="noStrike" dirty="0">
                          <a:effectLst/>
                          <a:latin typeface="Calibri" panose="020F0502020204030204" pitchFamily="34" charset="0"/>
                          <a:cs typeface="Calibri" panose="020F0502020204030204" pitchFamily="34" charset="0"/>
                        </a:rPr>
                        <a:t>100.0 </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r>
                        <a:rPr lang="en-US" sz="1800" u="none" strike="noStrike" dirty="0">
                          <a:effectLst/>
                          <a:latin typeface="Calibri" panose="020F0502020204030204" pitchFamily="34" charset="0"/>
                          <a:cs typeface="Calibri" panose="020F0502020204030204" pitchFamily="34" charset="0"/>
                        </a:rPr>
                        <a:t> </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extLst>
                  <a:ext uri="{0D108BD9-81ED-4DB2-BD59-A6C34878D82A}">
                    <a16:rowId xmlns:a16="http://schemas.microsoft.com/office/drawing/2014/main" val="3620413190"/>
                  </a:ext>
                </a:extLst>
              </a:tr>
              <a:tr h="469013">
                <a:tc>
                  <a:txBody>
                    <a:bodyPr/>
                    <a:lstStyle/>
                    <a:p>
                      <a:pPr lvl="1" algn="l" fontAlgn="b"/>
                      <a:r>
                        <a:rPr lang="en-US" sz="1800" u="none" strike="noStrike" dirty="0">
                          <a:effectLst/>
                          <a:latin typeface="Calibri" panose="020F0502020204030204" pitchFamily="34" charset="0"/>
                          <a:cs typeface="Calibri" panose="020F0502020204030204" pitchFamily="34" charset="0"/>
                        </a:rPr>
                        <a:t>Correct enumerations</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r" fontAlgn="b"/>
                      <a:r>
                        <a:rPr lang="en-US" sz="1800" u="none" strike="noStrike" dirty="0">
                          <a:effectLst/>
                          <a:latin typeface="Calibri" panose="020F0502020204030204" pitchFamily="34" charset="0"/>
                          <a:cs typeface="Calibri" panose="020F0502020204030204" pitchFamily="34" charset="0"/>
                        </a:rPr>
                        <a:t>305,100,000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r>
                        <a:rPr lang="en-US" sz="1800" u="none" strike="noStrike" dirty="0">
                          <a:effectLst/>
                          <a:latin typeface="Calibri" panose="020F0502020204030204" pitchFamily="34" charset="0"/>
                          <a:cs typeface="Calibri" panose="020F0502020204030204" pitchFamily="34" charset="0"/>
                        </a:rPr>
                        <a:t>145,000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solidFill>
                      <a:schemeClr val="accent1">
                        <a:lumMod val="20000"/>
                        <a:lumOff val="80000"/>
                      </a:schemeClr>
                    </a:solidFill>
                  </a:tcPr>
                </a:tc>
                <a:tc>
                  <a:txBody>
                    <a:bodyPr/>
                    <a:lstStyle/>
                    <a:p>
                      <a:pPr algn="ctr" fontAlgn="b"/>
                      <a:r>
                        <a:rPr lang="en-US" sz="1800" u="none" strike="noStrike" dirty="0">
                          <a:effectLst/>
                          <a:latin typeface="Calibri" panose="020F0502020204030204" pitchFamily="34" charset="0"/>
                          <a:cs typeface="Calibri" panose="020F0502020204030204" pitchFamily="34" charset="0"/>
                        </a:rPr>
                        <a:t>   94.2 </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r>
                        <a:rPr lang="en-US" sz="1800" u="none" strike="noStrike" dirty="0">
                          <a:effectLst/>
                          <a:latin typeface="Calibri" panose="020F0502020204030204" pitchFamily="34" charset="0"/>
                          <a:cs typeface="Calibri" panose="020F0502020204030204" pitchFamily="34" charset="0"/>
                        </a:rPr>
                        <a:t>0.24</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extLst>
                  <a:ext uri="{0D108BD9-81ED-4DB2-BD59-A6C34878D82A}">
                    <a16:rowId xmlns:a16="http://schemas.microsoft.com/office/drawing/2014/main" val="3273366090"/>
                  </a:ext>
                </a:extLst>
              </a:tr>
              <a:tr h="469013">
                <a:tc>
                  <a:txBody>
                    <a:bodyPr/>
                    <a:lstStyle/>
                    <a:p>
                      <a:pPr lvl="1" algn="l" fontAlgn="b"/>
                      <a:r>
                        <a:rPr lang="en-US" sz="1800" u="none" strike="noStrike" dirty="0">
                          <a:effectLst/>
                          <a:latin typeface="Calibri" panose="020F0502020204030204" pitchFamily="34" charset="0"/>
                          <a:cs typeface="Calibri" panose="020F0502020204030204" pitchFamily="34" charset="0"/>
                        </a:rPr>
                        <a:t>Omissions</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r" fontAlgn="b"/>
                      <a:r>
                        <a:rPr lang="en-US" sz="1800" u="none" strike="noStrike" dirty="0">
                          <a:effectLst/>
                          <a:latin typeface="Calibri" panose="020F0502020204030204" pitchFamily="34" charset="0"/>
                          <a:cs typeface="Calibri" panose="020F0502020204030204" pitchFamily="34" charset="0"/>
                        </a:rPr>
                        <a:t>18,800,000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r>
                        <a:rPr lang="en-US" sz="1800" u="none" strike="noStrike" dirty="0">
                          <a:effectLst/>
                          <a:latin typeface="Calibri" panose="020F0502020204030204" pitchFamily="34" charset="0"/>
                          <a:cs typeface="Calibri" panose="020F0502020204030204" pitchFamily="34" charset="0"/>
                        </a:rPr>
                        <a:t>819,000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solidFill>
                      <a:schemeClr val="accent1">
                        <a:lumMod val="20000"/>
                        <a:lumOff val="80000"/>
                      </a:schemeClr>
                    </a:solidFill>
                  </a:tcPr>
                </a:tc>
                <a:tc>
                  <a:txBody>
                    <a:bodyPr/>
                    <a:lstStyle/>
                    <a:p>
                      <a:pPr algn="ctr" fontAlgn="b"/>
                      <a:r>
                        <a:rPr lang="en-US" sz="1800" u="none" strike="noStrike" dirty="0">
                          <a:effectLst/>
                          <a:latin typeface="Calibri" panose="020F0502020204030204" pitchFamily="34" charset="0"/>
                          <a:cs typeface="Calibri" panose="020F0502020204030204" pitchFamily="34" charset="0"/>
                        </a:rPr>
                        <a:t>      5.8 </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r>
                        <a:rPr lang="en-US" sz="1800" u="none" strike="noStrike" dirty="0">
                          <a:effectLst/>
                          <a:latin typeface="Calibri" panose="020F0502020204030204" pitchFamily="34" charset="0"/>
                          <a:cs typeface="Calibri" panose="020F0502020204030204" pitchFamily="34" charset="0"/>
                        </a:rPr>
                        <a:t>0.24</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extLst>
                  <a:ext uri="{0D108BD9-81ED-4DB2-BD59-A6C34878D82A}">
                    <a16:rowId xmlns:a16="http://schemas.microsoft.com/office/drawing/2014/main" val="3056039614"/>
                  </a:ext>
                </a:extLst>
              </a:tr>
              <a:tr h="236618">
                <a:tc>
                  <a:txBody>
                    <a:bodyPr/>
                    <a:lstStyle/>
                    <a:p>
                      <a:pPr lvl="1" algn="l"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solidFill>
                      <a:schemeClr val="accent1">
                        <a:lumMod val="20000"/>
                        <a:lumOff val="80000"/>
                      </a:schemeClr>
                    </a:solidFill>
                  </a:tcPr>
                </a:tc>
                <a:tc>
                  <a:txBody>
                    <a:bodyPr/>
                    <a:lstStyle/>
                    <a:p>
                      <a:pPr algn="ct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tc>
                  <a:txBody>
                    <a:bodyPr/>
                    <a:lstStyle/>
                    <a:p>
                      <a:pPr algn="ct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tc>
                <a:extLst>
                  <a:ext uri="{0D108BD9-81ED-4DB2-BD59-A6C34878D82A}">
                    <a16:rowId xmlns:a16="http://schemas.microsoft.com/office/drawing/2014/main" val="1363596467"/>
                  </a:ext>
                </a:extLst>
              </a:tr>
              <a:tr h="236618">
                <a:tc>
                  <a:txBody>
                    <a:bodyPr/>
                    <a:lstStyle/>
                    <a:p>
                      <a:pPr algn="l" fontAlgn="b"/>
                      <a:r>
                        <a:rPr lang="en-US" sz="1800" u="none" strike="noStrike" dirty="0">
                          <a:effectLst/>
                          <a:latin typeface="Calibri" panose="020F0502020204030204" pitchFamily="34" charset="0"/>
                          <a:cs typeface="Calibri" panose="020F0502020204030204" pitchFamily="34" charset="0"/>
                        </a:rPr>
                        <a:t>                     </a:t>
                      </a:r>
                      <a:r>
                        <a:rPr lang="en-US" sz="1800" u="none" strike="noStrike" dirty="0">
                          <a:solidFill>
                            <a:srgbClr val="FF0000"/>
                          </a:solidFill>
                          <a:effectLst/>
                          <a:latin typeface="Calibri" panose="020F0502020204030204" pitchFamily="34" charset="0"/>
                          <a:cs typeface="Calibri" panose="020F0502020204030204" pitchFamily="34" charset="0"/>
                        </a:rPr>
                        <a:t>Net Coverage Error</a:t>
                      </a:r>
                      <a:endParaRPr lang="en-US" sz="1800" b="0" i="0" u="none" strike="noStrike" dirty="0">
                        <a:solidFill>
                          <a:srgbClr val="FF0000"/>
                        </a:solidFill>
                        <a:effectLst/>
                        <a:latin typeface="Calibri" panose="020F0502020204030204" pitchFamily="34" charset="0"/>
                        <a:cs typeface="Calibri" panose="020F0502020204030204" pitchFamily="34" charset="0"/>
                      </a:endParaRPr>
                    </a:p>
                  </a:txBody>
                  <a:tcPr marL="4985" marR="4985" marT="4985" marB="0" anchor="ctr">
                    <a:lnB w="12700" cap="flat" cmpd="sng" algn="ctr">
                      <a:solidFill>
                        <a:schemeClr val="tx1"/>
                      </a:solidFill>
                      <a:prstDash val="solid"/>
                      <a:round/>
                      <a:headEnd type="none" w="med" len="med"/>
                      <a:tailEnd type="none" w="med" len="med"/>
                    </a:lnB>
                  </a:tcPr>
                </a:tc>
                <a:tc>
                  <a:txBody>
                    <a:bodyPr/>
                    <a:lstStyle/>
                    <a:p>
                      <a:pPr algn="r" fontAlgn="b"/>
                      <a:r>
                        <a:rPr lang="en-US" sz="1800" u="none" strike="noStrike" dirty="0">
                          <a:effectLst/>
                          <a:latin typeface="Calibri" panose="020F0502020204030204" pitchFamily="34" charset="0"/>
                          <a:cs typeface="Calibri" panose="020F0502020204030204" pitchFamily="34" charset="0"/>
                        </a:rPr>
                        <a:t>-782,000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latin typeface="Calibri" panose="020F0502020204030204" pitchFamily="34" charset="0"/>
                          <a:cs typeface="Calibri" panose="020F0502020204030204" pitchFamily="34" charset="0"/>
                        </a:rPr>
                        <a:t>821,000</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lnB w="12700" cap="flat" cmpd="sng" algn="ctr">
                      <a:solidFill>
                        <a:schemeClr val="tx1"/>
                      </a:solidFill>
                      <a:prstDash val="solid"/>
                      <a:round/>
                      <a:headEnd type="none" w="med" len="med"/>
                      <a:tailEnd type="none" w="med" len="med"/>
                    </a:lnB>
                  </a:tcPr>
                </a:tc>
                <a:tc>
                  <a:txBody>
                    <a:bodyPr/>
                    <a:lstStyle/>
                    <a:p>
                      <a:pPr algn="ctr" fontAlgn="b"/>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1800" u="none" strike="noStrike" dirty="0">
                          <a:effectLst/>
                          <a:latin typeface="Calibri" panose="020F0502020204030204" pitchFamily="34" charset="0"/>
                          <a:cs typeface="Calibri" panose="020F0502020204030204" pitchFamily="34" charset="0"/>
                        </a:rPr>
                        <a:t>   -0.24</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latin typeface="Calibri" panose="020F0502020204030204" pitchFamily="34" charset="0"/>
                          <a:cs typeface="Calibri" panose="020F0502020204030204" pitchFamily="34" charset="0"/>
                        </a:rPr>
                        <a:t>0.25</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4985" marR="4985" marT="498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4045470"/>
                  </a:ext>
                </a:extLst>
              </a:tr>
            </a:tbl>
          </a:graphicData>
        </a:graphic>
      </p:graphicFrame>
      <p:sp>
        <p:nvSpPr>
          <p:cNvPr id="2" name="Slide Number Placeholder 1">
            <a:extLst>
              <a:ext uri="{FF2B5EF4-FFF2-40B4-BE49-F238E27FC236}">
                <a16:creationId xmlns:a16="http://schemas.microsoft.com/office/drawing/2014/main" id="{41B8B439-E48C-B9F0-BD45-249B81D270B6}"/>
              </a:ext>
            </a:extLst>
          </p:cNvPr>
          <p:cNvSpPr>
            <a:spLocks noGrp="1"/>
          </p:cNvSpPr>
          <p:nvPr>
            <p:ph type="sldNum" sz="quarter" idx="12"/>
          </p:nvPr>
        </p:nvSpPr>
        <p:spPr/>
        <p:txBody>
          <a:bodyPr/>
          <a:lstStyle/>
          <a:p>
            <a:fld id="{FC63ECC8-719A-498E-B101-491B6A35558E}" type="slidenum">
              <a:rPr lang="en-US" smtClean="0"/>
              <a:t>38</a:t>
            </a:fld>
            <a:endParaRPr lang="en-US"/>
          </a:p>
        </p:txBody>
      </p:sp>
    </p:spTree>
    <p:extLst>
      <p:ext uri="{BB962C8B-B14F-4D97-AF65-F5344CB8AC3E}">
        <p14:creationId xmlns:p14="http://schemas.microsoft.com/office/powerpoint/2010/main" val="120956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F3482-77D9-432C-9886-6291B780D601}"/>
              </a:ext>
            </a:extLst>
          </p:cNvPr>
          <p:cNvSpPr>
            <a:spLocks noGrp="1"/>
          </p:cNvSpPr>
          <p:nvPr>
            <p:ph type="title"/>
          </p:nvPr>
        </p:nvSpPr>
        <p:spPr>
          <a:xfrm>
            <a:off x="457200" y="365125"/>
            <a:ext cx="10896600" cy="671195"/>
          </a:xfrm>
        </p:spPr>
        <p:txBody>
          <a:bodyPr>
            <a:noAutofit/>
          </a:bodyPr>
          <a:lstStyle/>
          <a:p>
            <a:r>
              <a:rPr lang="en-US" sz="3000" dirty="0">
                <a:solidFill>
                  <a:schemeClr val="accent1"/>
                </a:solidFill>
              </a:rPr>
              <a:t>Net coverage error rate by race and Hispanic origin, 2010 and 2020</a:t>
            </a:r>
          </a:p>
        </p:txBody>
      </p:sp>
      <p:graphicFrame>
        <p:nvGraphicFramePr>
          <p:cNvPr id="6" name="Table 4">
            <a:extLst>
              <a:ext uri="{FF2B5EF4-FFF2-40B4-BE49-F238E27FC236}">
                <a16:creationId xmlns:a16="http://schemas.microsoft.com/office/drawing/2014/main" id="{4A0F1979-D824-4E07-B94C-22FB8B6E73E1}"/>
              </a:ext>
            </a:extLst>
          </p:cNvPr>
          <p:cNvGraphicFramePr>
            <a:graphicFrameLocks/>
          </p:cNvGraphicFramePr>
          <p:nvPr>
            <p:extLst>
              <p:ext uri="{D42A27DB-BD31-4B8C-83A1-F6EECF244321}">
                <p14:modId xmlns:p14="http://schemas.microsoft.com/office/powerpoint/2010/main" val="2407280924"/>
              </p:ext>
            </p:extLst>
          </p:nvPr>
        </p:nvGraphicFramePr>
        <p:xfrm>
          <a:off x="457200" y="1046482"/>
          <a:ext cx="10896600" cy="4936643"/>
        </p:xfrm>
        <a:graphic>
          <a:graphicData uri="http://schemas.openxmlformats.org/drawingml/2006/table">
            <a:tbl>
              <a:tblPr firstRow="1" bandRow="1">
                <a:tableStyleId>{2D5ABB26-0587-4C30-8999-92F81FD0307C}</a:tableStyleId>
              </a:tblPr>
              <a:tblGrid>
                <a:gridCol w="4307840">
                  <a:extLst>
                    <a:ext uri="{9D8B030D-6E8A-4147-A177-3AD203B41FA5}">
                      <a16:colId xmlns:a16="http://schemas.microsoft.com/office/drawing/2014/main" val="2935316105"/>
                    </a:ext>
                  </a:extLst>
                </a:gridCol>
                <a:gridCol w="1778000">
                  <a:extLst>
                    <a:ext uri="{9D8B030D-6E8A-4147-A177-3AD203B41FA5}">
                      <a16:colId xmlns:a16="http://schemas.microsoft.com/office/drawing/2014/main" val="1885373755"/>
                    </a:ext>
                  </a:extLst>
                </a:gridCol>
                <a:gridCol w="1574800">
                  <a:extLst>
                    <a:ext uri="{9D8B030D-6E8A-4147-A177-3AD203B41FA5}">
                      <a16:colId xmlns:a16="http://schemas.microsoft.com/office/drawing/2014/main" val="884312155"/>
                    </a:ext>
                  </a:extLst>
                </a:gridCol>
                <a:gridCol w="3235960">
                  <a:extLst>
                    <a:ext uri="{9D8B030D-6E8A-4147-A177-3AD203B41FA5}">
                      <a16:colId xmlns:a16="http://schemas.microsoft.com/office/drawing/2014/main" val="1111164461"/>
                    </a:ext>
                  </a:extLst>
                </a:gridCol>
              </a:tblGrid>
              <a:tr h="861385">
                <a:tc>
                  <a:txBody>
                    <a:bodyPr/>
                    <a:lstStyle/>
                    <a:p>
                      <a:pPr algn="ctr"/>
                      <a:r>
                        <a:rPr lang="en-US" dirty="0"/>
                        <a:t>Race or Hispanic Origin</a:t>
                      </a:r>
                    </a:p>
                  </a:txBody>
                  <a:tcPr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dirty="0"/>
                        <a:t>2010</a:t>
                      </a:r>
                    </a:p>
                  </a:txBody>
                  <a:tcPr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dirty="0"/>
                        <a:t>2020</a:t>
                      </a:r>
                    </a:p>
                  </a:txBody>
                  <a:tcPr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dirty="0"/>
                        <a:t>Significant difference between 2010 and   2020?</a:t>
                      </a:r>
                    </a:p>
                  </a:txBody>
                  <a:tcPr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95991812"/>
                  </a:ext>
                </a:extLst>
              </a:tr>
              <a:tr h="370478">
                <a:tc>
                  <a:txBody>
                    <a:bodyPr/>
                    <a:lstStyle/>
                    <a:p>
                      <a:r>
                        <a:rPr lang="en-US" dirty="0"/>
                        <a:t>Total </a:t>
                      </a:r>
                    </a:p>
                  </a:txBody>
                  <a:tcPr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a:solidFill>
                            <a:schemeClr val="tx1">
                              <a:lumMod val="65000"/>
                              <a:lumOff val="35000"/>
                            </a:schemeClr>
                          </a:solidFill>
                        </a:rPr>
                        <a:t>0.01</a:t>
                      </a:r>
                      <a:r>
                        <a:rPr lang="en-US" dirty="0">
                          <a:solidFill>
                            <a:schemeClr val="bg1"/>
                          </a:solidFill>
                        </a:rPr>
                        <a:t>*</a:t>
                      </a:r>
                    </a:p>
                  </a:txBody>
                  <a:tcPr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a:t>-0.24</a:t>
                      </a:r>
                      <a:r>
                        <a:rPr lang="en-US" dirty="0">
                          <a:solidFill>
                            <a:schemeClr val="bg1"/>
                          </a:solidFill>
                        </a:rPr>
                        <a:t>*</a:t>
                      </a:r>
                      <a:endParaRPr lang="en-US" dirty="0"/>
                    </a:p>
                  </a:txBody>
                  <a:tcPr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dirty="0"/>
                    </a:p>
                  </a:txBody>
                  <a:tcPr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667850595"/>
                  </a:ext>
                </a:extLst>
              </a:tr>
              <a:tr h="370478">
                <a:tc>
                  <a:txBody>
                    <a:bodyPr/>
                    <a:lstStyle/>
                    <a:p>
                      <a:r>
                        <a:rPr lang="en-US" dirty="0"/>
                        <a:t>Race alone or in combination</a:t>
                      </a:r>
                    </a:p>
                  </a:txBody>
                  <a:tcPr marT="0" marB="0" anchor="ctr">
                    <a:lnR w="12700" cap="flat" cmpd="sng" algn="ctr">
                      <a:solidFill>
                        <a:schemeClr val="tx1"/>
                      </a:solidFill>
                      <a:prstDash val="solid"/>
                      <a:round/>
                      <a:headEnd type="none" w="med" len="med"/>
                      <a:tailEnd type="none" w="med" len="med"/>
                    </a:lnR>
                  </a:tcPr>
                </a:tc>
                <a:tc>
                  <a:txBody>
                    <a:bodyPr/>
                    <a:lstStyle/>
                    <a:p>
                      <a:pPr algn="ctr"/>
                      <a:endParaRPr lang="en-US" dirty="0"/>
                    </a:p>
                  </a:txBody>
                  <a:tcPr marT="0" marB="0" anchor="ctr">
                    <a:lnL w="12700" cap="flat" cmpd="sng" algn="ctr">
                      <a:solidFill>
                        <a:schemeClr val="tx1"/>
                      </a:solidFill>
                      <a:prstDash val="solid"/>
                      <a:round/>
                      <a:headEnd type="none" w="med" len="med"/>
                      <a:tailEnd type="none" w="med" len="med"/>
                    </a:lnL>
                  </a:tcPr>
                </a:tc>
                <a:tc>
                  <a:txBody>
                    <a:bodyPr/>
                    <a:lstStyle/>
                    <a:p>
                      <a:pPr algn="ctr"/>
                      <a:endParaRPr lang="en-US" dirty="0"/>
                    </a:p>
                  </a:txBody>
                  <a:tcPr marT="0" marB="0" anchor="ctr">
                    <a:lnR w="12700" cap="flat" cmpd="sng" algn="ctr">
                      <a:solidFill>
                        <a:schemeClr val="tx1"/>
                      </a:solidFill>
                      <a:prstDash val="solid"/>
                      <a:round/>
                      <a:headEnd type="none" w="med" len="med"/>
                      <a:tailEnd type="none" w="med" len="med"/>
                    </a:lnR>
                  </a:tcPr>
                </a:tc>
                <a:tc>
                  <a:txBody>
                    <a:bodyPr/>
                    <a:lstStyle/>
                    <a:p>
                      <a:pPr algn="ctr"/>
                      <a:endParaRPr lang="en-US" dirty="0"/>
                    </a:p>
                  </a:txBody>
                  <a:tcPr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636027885"/>
                  </a:ext>
                </a:extLst>
              </a:tr>
              <a:tr h="370478">
                <a:tc>
                  <a:txBody>
                    <a:bodyPr/>
                    <a:lstStyle/>
                    <a:p>
                      <a:r>
                        <a:rPr lang="en-US" dirty="0"/>
                        <a:t>     White</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dirty="0">
                          <a:solidFill>
                            <a:schemeClr val="tx1">
                              <a:lumMod val="65000"/>
                              <a:lumOff val="35000"/>
                            </a:schemeClr>
                          </a:solidFill>
                        </a:rPr>
                        <a:t>0.54*</a:t>
                      </a:r>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dirty="0">
                          <a:solidFill>
                            <a:schemeClr val="accent1"/>
                          </a:solidFill>
                        </a:rPr>
                        <a:t>0.66*</a:t>
                      </a:r>
                    </a:p>
                  </a:txBody>
                  <a:tcPr marT="0" marB="0" anchor="ctr">
                    <a:lnR w="12700" cap="flat" cmpd="sng" algn="ctr">
                      <a:solidFill>
                        <a:schemeClr val="tx1"/>
                      </a:solidFill>
                      <a:prstDash val="solid"/>
                      <a:round/>
                      <a:headEnd type="none" w="med" len="med"/>
                      <a:tailEnd type="none" w="med" len="med"/>
                    </a:lnR>
                  </a:tcPr>
                </a:tc>
                <a:tc>
                  <a:txBody>
                    <a:bodyPr/>
                    <a:lstStyle/>
                    <a:p>
                      <a:pPr algn="ctr" fontAlgn="b"/>
                      <a:r>
                        <a:rPr lang="en-US" sz="1800" b="0" i="0" u="none" strike="noStrike" dirty="0">
                          <a:solidFill>
                            <a:schemeClr val="bg1">
                              <a:lumMod val="50000"/>
                            </a:schemeClr>
                          </a:solidFill>
                          <a:effectLst/>
                          <a:latin typeface="Calibri" panose="020F0502020204030204" pitchFamily="34" charset="0"/>
                        </a:rPr>
                        <a:t>No</a:t>
                      </a:r>
                    </a:p>
                  </a:txBody>
                  <a:tcPr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10864741"/>
                  </a:ext>
                </a:extLst>
              </a:tr>
              <a:tr h="370478">
                <a:tc>
                  <a:txBody>
                    <a:bodyPr/>
                    <a:lstStyle/>
                    <a:p>
                      <a:r>
                        <a:rPr lang="en-US" b="1" dirty="0">
                          <a:solidFill>
                            <a:srgbClr val="00B050"/>
                          </a:solidFill>
                        </a:rPr>
                        <a:t>               </a:t>
                      </a:r>
                      <a:r>
                        <a:rPr lang="en-US" b="0" dirty="0">
                          <a:solidFill>
                            <a:schemeClr val="tx1"/>
                          </a:solidFill>
                        </a:rPr>
                        <a:t>Non-Hispanic White alone</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b="0" dirty="0">
                          <a:solidFill>
                            <a:schemeClr val="tx1"/>
                          </a:solidFill>
                        </a:rPr>
                        <a:t>0.83*</a:t>
                      </a:r>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b="0" dirty="0">
                          <a:solidFill>
                            <a:schemeClr val="accent1"/>
                          </a:solidFill>
                        </a:rPr>
                        <a:t>1.64*</a:t>
                      </a:r>
                    </a:p>
                  </a:txBody>
                  <a:tcPr marT="0" marB="0" anchor="ctr">
                    <a:lnR w="12700" cap="flat" cmpd="sng" algn="ctr">
                      <a:solidFill>
                        <a:schemeClr val="tx1"/>
                      </a:solidFill>
                      <a:prstDash val="solid"/>
                      <a:round/>
                      <a:headEnd type="none" w="med" len="med"/>
                      <a:tailEnd type="none" w="med" len="med"/>
                    </a:lnR>
                  </a:tcPr>
                </a:tc>
                <a:tc>
                  <a:txBody>
                    <a:bodyPr/>
                    <a:lstStyle/>
                    <a:p>
                      <a:pPr algn="ctr" fontAlgn="b"/>
                      <a:r>
                        <a:rPr lang="en-US" sz="1800" b="1" i="0" u="none" strike="noStrike" dirty="0">
                          <a:solidFill>
                            <a:srgbClr val="C00000"/>
                          </a:solidFill>
                          <a:effectLst/>
                          <a:latin typeface="Calibri" panose="020F0502020204030204" pitchFamily="34" charset="0"/>
                        </a:rPr>
                        <a:t>Yes</a:t>
                      </a:r>
                    </a:p>
                  </a:txBody>
                  <a:tcPr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516874561"/>
                  </a:ext>
                </a:extLst>
              </a:tr>
              <a:tr h="370478">
                <a:tc>
                  <a:txBody>
                    <a:bodyPr/>
                    <a:lstStyle/>
                    <a:p>
                      <a:r>
                        <a:rPr lang="en-US" dirty="0"/>
                        <a:t>    Black or African American</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dirty="0">
                          <a:solidFill>
                            <a:schemeClr val="tx1">
                              <a:lumMod val="65000"/>
                              <a:lumOff val="35000"/>
                            </a:schemeClr>
                          </a:solidFill>
                        </a:rPr>
                        <a:t>-2.06*</a:t>
                      </a:r>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b="0" dirty="0">
                          <a:solidFill>
                            <a:srgbClr val="C00000"/>
                          </a:solidFill>
                        </a:rPr>
                        <a:t>-3.30*</a:t>
                      </a:r>
                    </a:p>
                  </a:txBody>
                  <a:tcPr marT="0" marB="0" anchor="ctr">
                    <a:lnR w="12700" cap="flat" cmpd="sng" algn="ctr">
                      <a:solidFill>
                        <a:schemeClr val="tx1"/>
                      </a:solidFill>
                      <a:prstDash val="solid"/>
                      <a:round/>
                      <a:headEnd type="none" w="med" len="med"/>
                      <a:tailEnd type="none" w="med" len="med"/>
                    </a:lnR>
                  </a:tcPr>
                </a:tc>
                <a:tc>
                  <a:txBody>
                    <a:bodyPr/>
                    <a:lstStyle/>
                    <a:p>
                      <a:pPr algn="ctr" fontAlgn="b"/>
                      <a:r>
                        <a:rPr lang="en-US" sz="1800" b="0" i="0" u="none" strike="noStrike" dirty="0">
                          <a:solidFill>
                            <a:schemeClr val="bg1">
                              <a:lumMod val="50000"/>
                            </a:schemeClr>
                          </a:solidFill>
                          <a:effectLst/>
                          <a:latin typeface="Calibri" panose="020F0502020204030204" pitchFamily="34" charset="0"/>
                        </a:rPr>
                        <a:t>No</a:t>
                      </a:r>
                    </a:p>
                  </a:txBody>
                  <a:tcPr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525495119"/>
                  </a:ext>
                </a:extLst>
              </a:tr>
              <a:tr h="370478">
                <a:tc>
                  <a:txBody>
                    <a:bodyPr/>
                    <a:lstStyle/>
                    <a:p>
                      <a:r>
                        <a:rPr lang="en-US" b="0" dirty="0">
                          <a:solidFill>
                            <a:schemeClr val="tx1"/>
                          </a:solidFill>
                        </a:rPr>
                        <a:t>    Asian</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b="0" dirty="0">
                          <a:solidFill>
                            <a:schemeClr val="tx1"/>
                          </a:solidFill>
                        </a:rPr>
                        <a:t>0.00</a:t>
                      </a:r>
                      <a:r>
                        <a:rPr lang="en-US" b="1" dirty="0">
                          <a:solidFill>
                            <a:schemeClr val="bg1"/>
                          </a:solidFill>
                        </a:rPr>
                        <a:t>*</a:t>
                      </a:r>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b="0" dirty="0">
                          <a:solidFill>
                            <a:schemeClr val="accent1"/>
                          </a:solidFill>
                        </a:rPr>
                        <a:t>2.62*</a:t>
                      </a:r>
                    </a:p>
                  </a:txBody>
                  <a:tcPr marT="0" marB="0" anchor="ctr">
                    <a:lnR w="12700" cap="flat" cmpd="sng" algn="ctr">
                      <a:solidFill>
                        <a:schemeClr val="tx1"/>
                      </a:solidFill>
                      <a:prstDash val="solid"/>
                      <a:round/>
                      <a:headEnd type="none" w="med" len="med"/>
                      <a:tailEnd type="none" w="med" len="med"/>
                    </a:lnR>
                  </a:tcPr>
                </a:tc>
                <a:tc>
                  <a:txBody>
                    <a:bodyPr/>
                    <a:lstStyle/>
                    <a:p>
                      <a:pPr algn="ctr" fontAlgn="b"/>
                      <a:r>
                        <a:rPr lang="en-US" sz="1800" b="1" i="0" u="none" strike="noStrike" dirty="0">
                          <a:solidFill>
                            <a:srgbClr val="C00000"/>
                          </a:solidFill>
                          <a:effectLst/>
                          <a:latin typeface="Calibri" panose="020F0502020204030204" pitchFamily="34" charset="0"/>
                        </a:rPr>
                        <a:t>Yes</a:t>
                      </a:r>
                    </a:p>
                  </a:txBody>
                  <a:tcPr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796775556"/>
                  </a:ext>
                </a:extLst>
              </a:tr>
              <a:tr h="370478">
                <a:tc>
                  <a:txBody>
                    <a:bodyPr/>
                    <a:lstStyle/>
                    <a:p>
                      <a:r>
                        <a:rPr lang="en-US" b="0" dirty="0">
                          <a:solidFill>
                            <a:schemeClr val="tx1"/>
                          </a:solidFill>
                        </a:rPr>
                        <a:t>    American Indian or Alaska Native</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dirty="0">
                          <a:solidFill>
                            <a:schemeClr val="tx1">
                              <a:lumMod val="65000"/>
                              <a:lumOff val="35000"/>
                            </a:schemeClr>
                          </a:solidFill>
                        </a:rPr>
                        <a:t>-0.15</a:t>
                      </a:r>
                      <a:r>
                        <a:rPr lang="en-US" dirty="0">
                          <a:solidFill>
                            <a:schemeClr val="bg1"/>
                          </a:solidFill>
                        </a:rPr>
                        <a:t>*</a:t>
                      </a:r>
                      <a:endParaRPr lang="en-US" dirty="0"/>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dirty="0">
                          <a:solidFill>
                            <a:srgbClr val="C00000"/>
                          </a:solidFill>
                        </a:rPr>
                        <a:t>-0.91*</a:t>
                      </a:r>
                    </a:p>
                  </a:txBody>
                  <a:tcPr marT="0" marB="0" anchor="ctr">
                    <a:lnR w="12700" cap="flat" cmpd="sng" algn="ctr">
                      <a:solidFill>
                        <a:schemeClr val="tx1"/>
                      </a:solidFill>
                      <a:prstDash val="solid"/>
                      <a:round/>
                      <a:headEnd type="none" w="med" len="med"/>
                      <a:tailEnd type="none" w="med" len="med"/>
                    </a:lnR>
                  </a:tcPr>
                </a:tc>
                <a:tc>
                  <a:txBody>
                    <a:bodyPr/>
                    <a:lstStyle/>
                    <a:p>
                      <a:pPr algn="ctr" fontAlgn="b"/>
                      <a:r>
                        <a:rPr lang="en-US" sz="1800" b="0" i="0" u="none" strike="noStrike" dirty="0">
                          <a:solidFill>
                            <a:schemeClr val="bg1">
                              <a:lumMod val="50000"/>
                            </a:schemeClr>
                          </a:solidFill>
                          <a:effectLst/>
                          <a:latin typeface="Calibri" panose="020F0502020204030204" pitchFamily="34" charset="0"/>
                        </a:rPr>
                        <a:t>No</a:t>
                      </a:r>
                    </a:p>
                  </a:txBody>
                  <a:tcPr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61294610"/>
                  </a:ext>
                </a:extLst>
              </a:tr>
              <a:tr h="370478">
                <a:tc>
                  <a:txBody>
                    <a:bodyPr/>
                    <a:lstStyle/>
                    <a:p>
                      <a:r>
                        <a:rPr lang="en-US" b="0" dirty="0">
                          <a:solidFill>
                            <a:schemeClr val="tx1"/>
                          </a:solidFill>
                        </a:rPr>
                        <a:t>              On Reservation</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dirty="0">
                          <a:solidFill>
                            <a:schemeClr val="tx1">
                              <a:lumMod val="65000"/>
                              <a:lumOff val="35000"/>
                            </a:schemeClr>
                          </a:solidFill>
                        </a:rPr>
                        <a:t>-4.88*</a:t>
                      </a:r>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dirty="0">
                          <a:solidFill>
                            <a:srgbClr val="C00000"/>
                          </a:solidFill>
                        </a:rPr>
                        <a:t>-5.64*</a:t>
                      </a:r>
                    </a:p>
                  </a:txBody>
                  <a:tcPr marT="0" marB="0" anchor="ctr">
                    <a:lnR w="12700" cap="flat" cmpd="sng" algn="ctr">
                      <a:solidFill>
                        <a:schemeClr val="tx1"/>
                      </a:solidFill>
                      <a:prstDash val="solid"/>
                      <a:round/>
                      <a:headEnd type="none" w="med" len="med"/>
                      <a:tailEnd type="none" w="med" len="med"/>
                    </a:lnR>
                  </a:tcPr>
                </a:tc>
                <a:tc>
                  <a:txBody>
                    <a:bodyPr/>
                    <a:lstStyle/>
                    <a:p>
                      <a:pPr algn="ctr" fontAlgn="b"/>
                      <a:r>
                        <a:rPr lang="en-US" sz="1800" b="0" i="0" u="none" strike="noStrike" dirty="0">
                          <a:solidFill>
                            <a:schemeClr val="bg1">
                              <a:lumMod val="50000"/>
                            </a:schemeClr>
                          </a:solidFill>
                          <a:effectLst/>
                          <a:latin typeface="Calibri" panose="020F0502020204030204" pitchFamily="34" charset="0"/>
                        </a:rPr>
                        <a:t>No</a:t>
                      </a:r>
                    </a:p>
                  </a:txBody>
                  <a:tcPr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254579679"/>
                  </a:ext>
                </a:extLst>
              </a:tr>
              <a:tr h="370478">
                <a:tc>
                  <a:txBody>
                    <a:bodyPr/>
                    <a:lstStyle/>
                    <a:p>
                      <a:r>
                        <a:rPr lang="en-US" b="0" dirty="0">
                          <a:solidFill>
                            <a:schemeClr val="tx1"/>
                          </a:solidFill>
                        </a:rPr>
                        <a:t>    Native Hawaiian or Other Pacific Islander</a:t>
                      </a:r>
                    </a:p>
                  </a:txBody>
                  <a:tcPr marT="0" marB="0" anchor="ctr">
                    <a:lnR w="12700" cap="flat" cmpd="sng" algn="ctr">
                      <a:solidFill>
                        <a:schemeClr val="tx1"/>
                      </a:solidFill>
                      <a:prstDash val="solid"/>
                      <a:round/>
                      <a:headEnd type="none" w="med" len="med"/>
                      <a:tailEnd type="none" w="med" len="med"/>
                    </a:lnR>
                  </a:tcPr>
                </a:tc>
                <a:tc>
                  <a:txBody>
                    <a:bodyPr/>
                    <a:lstStyle/>
                    <a:p>
                      <a:pPr algn="ctr"/>
                      <a:r>
                        <a:rPr lang="en-US" dirty="0">
                          <a:solidFill>
                            <a:schemeClr val="tx1">
                              <a:lumMod val="65000"/>
                              <a:lumOff val="35000"/>
                            </a:schemeClr>
                          </a:solidFill>
                        </a:rPr>
                        <a:t>-1.02</a:t>
                      </a:r>
                      <a:r>
                        <a:rPr lang="en-US" dirty="0">
                          <a:solidFill>
                            <a:schemeClr val="bg1"/>
                          </a:solidFill>
                        </a:rPr>
                        <a:t>*</a:t>
                      </a:r>
                      <a:endParaRPr lang="en-US" dirty="0"/>
                    </a:p>
                  </a:txBody>
                  <a:tcPr marT="0" marB="0" anchor="ctr">
                    <a:lnL w="12700" cap="flat" cmpd="sng" algn="ctr">
                      <a:solidFill>
                        <a:schemeClr val="tx1"/>
                      </a:solidFill>
                      <a:prstDash val="solid"/>
                      <a:round/>
                      <a:headEnd type="none" w="med" len="med"/>
                      <a:tailEnd type="none" w="med" len="med"/>
                    </a:lnL>
                  </a:tcPr>
                </a:tc>
                <a:tc>
                  <a:txBody>
                    <a:bodyPr/>
                    <a:lstStyle/>
                    <a:p>
                      <a:pPr algn="ctr"/>
                      <a:r>
                        <a:rPr lang="en-US" dirty="0"/>
                        <a:t>1.28</a:t>
                      </a:r>
                      <a:r>
                        <a:rPr lang="en-US" dirty="0">
                          <a:solidFill>
                            <a:schemeClr val="bg1"/>
                          </a:solidFill>
                        </a:rPr>
                        <a:t>*</a:t>
                      </a:r>
                      <a:endParaRPr lang="en-US" dirty="0"/>
                    </a:p>
                  </a:txBody>
                  <a:tcPr marT="0" marB="0" anchor="ctr">
                    <a:lnR w="12700" cap="flat" cmpd="sng" algn="ctr">
                      <a:solidFill>
                        <a:schemeClr val="tx1"/>
                      </a:solidFill>
                      <a:prstDash val="solid"/>
                      <a:round/>
                      <a:headEnd type="none" w="med" len="med"/>
                      <a:tailEnd type="none" w="med" len="med"/>
                    </a:lnR>
                  </a:tcPr>
                </a:tc>
                <a:tc>
                  <a:txBody>
                    <a:bodyPr/>
                    <a:lstStyle/>
                    <a:p>
                      <a:pPr algn="ctr" fontAlgn="b"/>
                      <a:r>
                        <a:rPr lang="en-US" sz="1800" b="0" i="0" u="none" strike="noStrike" dirty="0">
                          <a:solidFill>
                            <a:schemeClr val="bg1">
                              <a:lumMod val="50000"/>
                            </a:schemeClr>
                          </a:solidFill>
                          <a:effectLst/>
                          <a:latin typeface="Calibri" panose="020F0502020204030204" pitchFamily="34" charset="0"/>
                        </a:rPr>
                        <a:t>No</a:t>
                      </a:r>
                    </a:p>
                  </a:txBody>
                  <a:tcPr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460169528"/>
                  </a:ext>
                </a:extLst>
              </a:tr>
              <a:tr h="370478">
                <a:tc>
                  <a:txBody>
                    <a:bodyPr/>
                    <a:lstStyle/>
                    <a:p>
                      <a:r>
                        <a:rPr lang="en-US" b="0" dirty="0">
                          <a:solidFill>
                            <a:schemeClr val="tx1"/>
                          </a:solidFill>
                        </a:rPr>
                        <a:t>    Some Other Race</a:t>
                      </a:r>
                    </a:p>
                  </a:txBody>
                  <a:tcPr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b="0" dirty="0">
                          <a:solidFill>
                            <a:schemeClr val="tx1"/>
                          </a:solidFill>
                        </a:rPr>
                        <a:t>-1.63*</a:t>
                      </a:r>
                    </a:p>
                  </a:txBody>
                  <a:tcPr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b="0" dirty="0">
                          <a:solidFill>
                            <a:srgbClr val="C00000"/>
                          </a:solidFill>
                        </a:rPr>
                        <a:t>-4.34*</a:t>
                      </a:r>
                    </a:p>
                  </a:txBody>
                  <a:tcPr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C00000"/>
                          </a:solidFill>
                          <a:effectLst/>
                          <a:latin typeface="Calibri" panose="020F0502020204030204" pitchFamily="34" charset="0"/>
                        </a:rPr>
                        <a:t>Yes</a:t>
                      </a:r>
                    </a:p>
                  </a:txBody>
                  <a:tcPr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7414549"/>
                  </a:ext>
                </a:extLst>
              </a:tr>
              <a:tr h="370478">
                <a:tc>
                  <a:txBody>
                    <a:bodyPr/>
                    <a:lstStyle/>
                    <a:p>
                      <a:r>
                        <a:rPr lang="en-US" b="0" dirty="0">
                          <a:solidFill>
                            <a:schemeClr val="tx1"/>
                          </a:solidFill>
                        </a:rPr>
                        <a:t>Hispanic or Latino</a:t>
                      </a:r>
                    </a:p>
                  </a:txBody>
                  <a:tcPr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a:solidFill>
                            <a:schemeClr val="tx1"/>
                          </a:solidFill>
                        </a:rPr>
                        <a:t>-1.54*</a:t>
                      </a:r>
                    </a:p>
                  </a:txBody>
                  <a:tcPr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0" dirty="0">
                          <a:solidFill>
                            <a:srgbClr val="C00000"/>
                          </a:solidFill>
                        </a:rPr>
                        <a:t>-4.99*</a:t>
                      </a:r>
                    </a:p>
                  </a:txBody>
                  <a:tcPr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C00000"/>
                          </a:solidFill>
                          <a:effectLst/>
                          <a:latin typeface="Calibri" panose="020F0502020204030204" pitchFamily="34" charset="0"/>
                        </a:rPr>
                        <a:t>Yes</a:t>
                      </a:r>
                    </a:p>
                  </a:txBody>
                  <a:tcPr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04622010"/>
                  </a:ext>
                </a:extLst>
              </a:tr>
            </a:tbl>
          </a:graphicData>
        </a:graphic>
      </p:graphicFrame>
      <p:sp>
        <p:nvSpPr>
          <p:cNvPr id="3" name="TextBox 2">
            <a:extLst>
              <a:ext uri="{FF2B5EF4-FFF2-40B4-BE49-F238E27FC236}">
                <a16:creationId xmlns:a16="http://schemas.microsoft.com/office/drawing/2014/main" id="{39314EF2-6DE3-9959-0564-A9BEC8A8FAB4}"/>
              </a:ext>
            </a:extLst>
          </p:cNvPr>
          <p:cNvSpPr txBox="1"/>
          <p:nvPr/>
        </p:nvSpPr>
        <p:spPr>
          <a:xfrm>
            <a:off x="2428240" y="6156960"/>
            <a:ext cx="8321040" cy="369332"/>
          </a:xfrm>
          <a:prstGeom prst="rect">
            <a:avLst/>
          </a:prstGeom>
          <a:noFill/>
        </p:spPr>
        <p:txBody>
          <a:bodyPr wrap="square">
            <a:spAutoFit/>
          </a:bodyPr>
          <a:lstStyle/>
          <a:p>
            <a:r>
              <a:rPr lang="en-US" dirty="0">
                <a:solidFill>
                  <a:srgbClr val="C00000"/>
                </a:solidFill>
              </a:rPr>
              <a:t>   *For 2020, statistically significant </a:t>
            </a:r>
            <a:r>
              <a:rPr lang="en-US" u="sng" dirty="0">
                <a:solidFill>
                  <a:srgbClr val="C00000"/>
                </a:solidFill>
              </a:rPr>
              <a:t>under</a:t>
            </a:r>
            <a:r>
              <a:rPr lang="en-US" dirty="0">
                <a:solidFill>
                  <a:srgbClr val="C00000"/>
                </a:solidFill>
              </a:rPr>
              <a:t>counts in red;  </a:t>
            </a:r>
            <a:r>
              <a:rPr lang="en-US" dirty="0">
                <a:solidFill>
                  <a:schemeClr val="accent1"/>
                </a:solidFill>
              </a:rPr>
              <a:t>*significant </a:t>
            </a:r>
            <a:r>
              <a:rPr lang="en-US" u="sng" dirty="0">
                <a:solidFill>
                  <a:schemeClr val="accent1"/>
                </a:solidFill>
              </a:rPr>
              <a:t>over</a:t>
            </a:r>
            <a:r>
              <a:rPr lang="en-US" dirty="0">
                <a:solidFill>
                  <a:schemeClr val="accent1"/>
                </a:solidFill>
              </a:rPr>
              <a:t>counts in blue.</a:t>
            </a:r>
            <a:endParaRPr lang="en-US" sz="1800" dirty="0">
              <a:solidFill>
                <a:schemeClr val="accent1"/>
              </a:solidFill>
              <a:latin typeface="+mn-lt"/>
            </a:endParaRPr>
          </a:p>
        </p:txBody>
      </p:sp>
      <p:sp>
        <p:nvSpPr>
          <p:cNvPr id="4" name="Slide Number Placeholder 3">
            <a:extLst>
              <a:ext uri="{FF2B5EF4-FFF2-40B4-BE49-F238E27FC236}">
                <a16:creationId xmlns:a16="http://schemas.microsoft.com/office/drawing/2014/main" id="{9C2411B0-E50E-3313-4243-3A7ECB86C9A1}"/>
              </a:ext>
            </a:extLst>
          </p:cNvPr>
          <p:cNvSpPr>
            <a:spLocks noGrp="1"/>
          </p:cNvSpPr>
          <p:nvPr>
            <p:ph type="sldNum" sz="quarter" idx="12"/>
          </p:nvPr>
        </p:nvSpPr>
        <p:spPr/>
        <p:txBody>
          <a:bodyPr/>
          <a:lstStyle/>
          <a:p>
            <a:fld id="{FC63ECC8-719A-498E-B101-491B6A35558E}" type="slidenum">
              <a:rPr lang="en-US" smtClean="0"/>
              <a:t>39</a:t>
            </a:fld>
            <a:endParaRPr lang="en-US"/>
          </a:p>
        </p:txBody>
      </p:sp>
    </p:spTree>
    <p:extLst>
      <p:ext uri="{BB962C8B-B14F-4D97-AF65-F5344CB8AC3E}">
        <p14:creationId xmlns:p14="http://schemas.microsoft.com/office/powerpoint/2010/main" val="2430537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p:txBody>
          <a:bodyPr>
            <a:normAutofit/>
          </a:bodyPr>
          <a:lstStyle/>
          <a:p>
            <a:r>
              <a:rPr lang="en-US" sz="3600" dirty="0">
                <a:solidFill>
                  <a:schemeClr val="accent1"/>
                </a:solidFill>
              </a:rPr>
              <a:t>Challenges and innovations in the 2020 PES</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a:xfrm>
            <a:off x="838200" y="1622425"/>
            <a:ext cx="10515600" cy="4351338"/>
          </a:xfrm>
        </p:spPr>
        <p:txBody>
          <a:bodyPr>
            <a:normAutofit/>
          </a:bodyPr>
          <a:lstStyle/>
          <a:p>
            <a:pPr marL="0" indent="0">
              <a:buNone/>
            </a:pPr>
            <a:r>
              <a:rPr lang="en-US" dirty="0"/>
              <a:t>Problems, and improvements to address them</a:t>
            </a:r>
          </a:p>
          <a:p>
            <a:pPr marL="0" indent="0">
              <a:buNone/>
            </a:pPr>
            <a:endParaRPr lang="en-US" dirty="0"/>
          </a:p>
          <a:p>
            <a:r>
              <a:rPr lang="en-US" dirty="0"/>
              <a:t>Increased household nonresponse: </a:t>
            </a:r>
            <a:r>
              <a:rPr lang="en-US" dirty="0" err="1">
                <a:solidFill>
                  <a:srgbClr val="C00000"/>
                </a:solidFill>
              </a:rPr>
              <a:t>noninterview</a:t>
            </a:r>
            <a:r>
              <a:rPr lang="en-US" dirty="0">
                <a:solidFill>
                  <a:srgbClr val="C00000"/>
                </a:solidFill>
              </a:rPr>
              <a:t> adjustment</a:t>
            </a:r>
          </a:p>
          <a:p>
            <a:endParaRPr lang="en-US" dirty="0"/>
          </a:p>
          <a:p>
            <a:r>
              <a:rPr lang="en-US" dirty="0"/>
              <a:t>Increased characteristic nonresponse, leading to upward bias in estimates: </a:t>
            </a:r>
            <a:r>
              <a:rPr lang="en-US" dirty="0">
                <a:solidFill>
                  <a:srgbClr val="C00000"/>
                </a:solidFill>
              </a:rPr>
              <a:t>changed the adjustment for correlation bias</a:t>
            </a:r>
          </a:p>
          <a:p>
            <a:endParaRPr lang="en-US" dirty="0"/>
          </a:p>
          <a:p>
            <a:r>
              <a:rPr lang="en-US" dirty="0"/>
              <a:t>Synthetic (model) bias: </a:t>
            </a:r>
            <a:r>
              <a:rPr lang="en-US" dirty="0">
                <a:solidFill>
                  <a:srgbClr val="C00000"/>
                </a:solidFill>
              </a:rPr>
              <a:t>changed the estimation models for estimating state totals</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4D2CEDC9-43AE-7FD6-34CD-B54702BAB61C}"/>
              </a:ext>
            </a:extLst>
          </p:cNvPr>
          <p:cNvSpPr>
            <a:spLocks noGrp="1"/>
          </p:cNvSpPr>
          <p:nvPr>
            <p:ph type="sldNum" sz="quarter" idx="12"/>
          </p:nvPr>
        </p:nvSpPr>
        <p:spPr/>
        <p:txBody>
          <a:bodyPr/>
          <a:lstStyle/>
          <a:p>
            <a:fld id="{FC63ECC8-719A-498E-B101-491B6A35558E}" type="slidenum">
              <a:rPr lang="en-US" smtClean="0"/>
              <a:t>40</a:t>
            </a:fld>
            <a:endParaRPr lang="en-US"/>
          </a:p>
        </p:txBody>
      </p:sp>
    </p:spTree>
    <p:extLst>
      <p:ext uri="{BB962C8B-B14F-4D97-AF65-F5344CB8AC3E}">
        <p14:creationId xmlns:p14="http://schemas.microsoft.com/office/powerpoint/2010/main" val="30027364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a:xfrm>
            <a:off x="838200" y="2762885"/>
            <a:ext cx="10515600" cy="1325563"/>
          </a:xfrm>
        </p:spPr>
        <p:txBody>
          <a:bodyPr>
            <a:normAutofit/>
          </a:bodyPr>
          <a:lstStyle/>
          <a:p>
            <a:pPr algn="ctr"/>
            <a:r>
              <a:rPr lang="en-US" sz="4800" u="sng" dirty="0">
                <a:solidFill>
                  <a:schemeClr val="accent1"/>
                </a:solidFill>
                <a:latin typeface="Lucida Sans" panose="020B0602030504020204" pitchFamily="34" charset="0"/>
              </a:rPr>
              <a:t>Household</a:t>
            </a:r>
            <a:r>
              <a:rPr lang="en-US" sz="4800" dirty="0">
                <a:solidFill>
                  <a:schemeClr val="accent1"/>
                </a:solidFill>
                <a:latin typeface="Lucida Sans" panose="020B0602030504020204" pitchFamily="34" charset="0"/>
              </a:rPr>
              <a:t> nonresponse</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7B63631A-1141-3015-A67F-772787A92D5A}"/>
              </a:ext>
            </a:extLst>
          </p:cNvPr>
          <p:cNvSpPr>
            <a:spLocks noGrp="1"/>
          </p:cNvSpPr>
          <p:nvPr>
            <p:ph type="sldNum" sz="quarter" idx="12"/>
          </p:nvPr>
        </p:nvSpPr>
        <p:spPr/>
        <p:txBody>
          <a:bodyPr/>
          <a:lstStyle/>
          <a:p>
            <a:fld id="{FC63ECC8-719A-498E-B101-491B6A35558E}" type="slidenum">
              <a:rPr lang="en-US" smtClean="0"/>
              <a:t>41</a:t>
            </a:fld>
            <a:endParaRPr lang="en-US"/>
          </a:p>
        </p:txBody>
      </p:sp>
    </p:spTree>
    <p:extLst>
      <p:ext uri="{BB962C8B-B14F-4D97-AF65-F5344CB8AC3E}">
        <p14:creationId xmlns:p14="http://schemas.microsoft.com/office/powerpoint/2010/main" val="37622827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F3482-77D9-432C-9886-6291B780D601}"/>
              </a:ext>
            </a:extLst>
          </p:cNvPr>
          <p:cNvSpPr>
            <a:spLocks noGrp="1"/>
          </p:cNvSpPr>
          <p:nvPr>
            <p:ph type="title"/>
          </p:nvPr>
        </p:nvSpPr>
        <p:spPr>
          <a:xfrm>
            <a:off x="838200" y="365125"/>
            <a:ext cx="10515600" cy="1006475"/>
          </a:xfrm>
        </p:spPr>
        <p:txBody>
          <a:bodyPr>
            <a:normAutofit/>
          </a:bodyPr>
          <a:lstStyle/>
          <a:p>
            <a:r>
              <a:rPr lang="en-US" sz="3600" dirty="0">
                <a:solidFill>
                  <a:schemeClr val="accent1"/>
                </a:solidFill>
              </a:rPr>
              <a:t>Problem: Increased </a:t>
            </a:r>
            <a:r>
              <a:rPr lang="en-US" sz="3600" dirty="0">
                <a:solidFill>
                  <a:srgbClr val="C00000"/>
                </a:solidFill>
              </a:rPr>
              <a:t>household</a:t>
            </a:r>
            <a:r>
              <a:rPr lang="en-US" sz="3600" dirty="0">
                <a:solidFill>
                  <a:schemeClr val="accent1"/>
                </a:solidFill>
              </a:rPr>
              <a:t> nonresponse in the PES</a:t>
            </a:r>
          </a:p>
        </p:txBody>
      </p:sp>
      <p:graphicFrame>
        <p:nvGraphicFramePr>
          <p:cNvPr id="6" name="Table 6">
            <a:extLst>
              <a:ext uri="{FF2B5EF4-FFF2-40B4-BE49-F238E27FC236}">
                <a16:creationId xmlns:a16="http://schemas.microsoft.com/office/drawing/2014/main" id="{19CCA481-BA17-4A1E-8BBF-925FB279630B}"/>
              </a:ext>
            </a:extLst>
          </p:cNvPr>
          <p:cNvGraphicFramePr>
            <a:graphicFrameLocks noGrp="1"/>
          </p:cNvGraphicFramePr>
          <p:nvPr>
            <p:ph idx="1"/>
            <p:extLst>
              <p:ext uri="{D42A27DB-BD31-4B8C-83A1-F6EECF244321}">
                <p14:modId xmlns:p14="http://schemas.microsoft.com/office/powerpoint/2010/main" val="2685432369"/>
              </p:ext>
            </p:extLst>
          </p:nvPr>
        </p:nvGraphicFramePr>
        <p:xfrm>
          <a:off x="838200" y="1371600"/>
          <a:ext cx="10408920" cy="4521202"/>
        </p:xfrm>
        <a:graphic>
          <a:graphicData uri="http://schemas.openxmlformats.org/drawingml/2006/table">
            <a:tbl>
              <a:tblPr firstRow="1" bandRow="1">
                <a:tableStyleId>{5C22544A-7EE6-4342-B048-85BDC9FD1C3A}</a:tableStyleId>
              </a:tblPr>
              <a:tblGrid>
                <a:gridCol w="3935834">
                  <a:extLst>
                    <a:ext uri="{9D8B030D-6E8A-4147-A177-3AD203B41FA5}">
                      <a16:colId xmlns:a16="http://schemas.microsoft.com/office/drawing/2014/main" val="4012163619"/>
                    </a:ext>
                  </a:extLst>
                </a:gridCol>
                <a:gridCol w="1497598">
                  <a:extLst>
                    <a:ext uri="{9D8B030D-6E8A-4147-A177-3AD203B41FA5}">
                      <a16:colId xmlns:a16="http://schemas.microsoft.com/office/drawing/2014/main" val="1005499299"/>
                    </a:ext>
                  </a:extLst>
                </a:gridCol>
                <a:gridCol w="1216288">
                  <a:extLst>
                    <a:ext uri="{9D8B030D-6E8A-4147-A177-3AD203B41FA5}">
                      <a16:colId xmlns:a16="http://schemas.microsoft.com/office/drawing/2014/main" val="3548486935"/>
                    </a:ext>
                  </a:extLst>
                </a:gridCol>
                <a:gridCol w="568960">
                  <a:extLst>
                    <a:ext uri="{9D8B030D-6E8A-4147-A177-3AD203B41FA5}">
                      <a16:colId xmlns:a16="http://schemas.microsoft.com/office/drawing/2014/main" val="1100840814"/>
                    </a:ext>
                  </a:extLst>
                </a:gridCol>
                <a:gridCol w="529218">
                  <a:extLst>
                    <a:ext uri="{9D8B030D-6E8A-4147-A177-3AD203B41FA5}">
                      <a16:colId xmlns:a16="http://schemas.microsoft.com/office/drawing/2014/main" val="2215903075"/>
                    </a:ext>
                  </a:extLst>
                </a:gridCol>
                <a:gridCol w="1460468">
                  <a:extLst>
                    <a:ext uri="{9D8B030D-6E8A-4147-A177-3AD203B41FA5}">
                      <a16:colId xmlns:a16="http://schemas.microsoft.com/office/drawing/2014/main" val="2866539962"/>
                    </a:ext>
                  </a:extLst>
                </a:gridCol>
                <a:gridCol w="1200554">
                  <a:extLst>
                    <a:ext uri="{9D8B030D-6E8A-4147-A177-3AD203B41FA5}">
                      <a16:colId xmlns:a16="http://schemas.microsoft.com/office/drawing/2014/main" val="3231216181"/>
                    </a:ext>
                  </a:extLst>
                </a:gridCol>
              </a:tblGrid>
              <a:tr h="645886">
                <a:tc rowSpan="2">
                  <a:txBody>
                    <a:bodyPr/>
                    <a:lstStyle/>
                    <a:p>
                      <a:pPr algn="ctr"/>
                      <a:r>
                        <a:rPr lang="en-US" sz="2400" b="0" dirty="0">
                          <a:solidFill>
                            <a:schemeClr val="tx1"/>
                          </a:solidFill>
                        </a:rPr>
                        <a:t>Interview Outcome</a:t>
                      </a:r>
                    </a:p>
                  </a:txBody>
                  <a:tcPr marT="41564" marB="41564"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gridSpan="2">
                  <a:txBody>
                    <a:bodyPr/>
                    <a:lstStyle/>
                    <a:p>
                      <a:pPr algn="ctr"/>
                      <a:r>
                        <a:rPr lang="en-US" sz="2400" b="0" dirty="0">
                          <a:solidFill>
                            <a:schemeClr val="tx1"/>
                          </a:solidFill>
                        </a:rPr>
                        <a:t>2010</a:t>
                      </a:r>
                    </a:p>
                  </a:txBody>
                  <a:tcPr marT="41564" marB="41564"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hMerge="1">
                  <a:txBody>
                    <a:bodyPr/>
                    <a:lstStyle/>
                    <a:p>
                      <a:pPr algn="ctr"/>
                      <a:endParaRPr lang="en-US" b="0" dirty="0">
                        <a:solidFill>
                          <a:schemeClr val="tx1"/>
                        </a:solidFill>
                      </a:endParaRPr>
                    </a:p>
                  </a:txBody>
                  <a:tcPr anchor="ctr">
                    <a:lnT w="12700" cap="flat" cmpd="sng" algn="ctr">
                      <a:solidFill>
                        <a:schemeClr val="tx1"/>
                      </a:solidFill>
                      <a:prstDash val="solid"/>
                      <a:round/>
                      <a:headEnd type="none" w="med" len="med"/>
                      <a:tailEnd type="none" w="med" len="med"/>
                    </a:lnT>
                    <a:solidFill>
                      <a:srgbClr val="FFFFCC"/>
                    </a:solidFill>
                  </a:tcPr>
                </a:tc>
                <a:tc>
                  <a:txBody>
                    <a:bodyPr/>
                    <a:lstStyle/>
                    <a:p>
                      <a:pPr algn="ctr"/>
                      <a:endParaRPr lang="en-US" sz="2400" b="0" dirty="0">
                        <a:solidFill>
                          <a:schemeClr val="tx1"/>
                        </a:solidFill>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lang="en-US" sz="2400" b="0" dirty="0">
                        <a:solidFill>
                          <a:schemeClr val="tx1"/>
                        </a:solidFill>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lumMod val="20000"/>
                        <a:lumOff val="80000"/>
                      </a:schemeClr>
                    </a:solidFill>
                  </a:tcPr>
                </a:tc>
                <a:tc gridSpan="2">
                  <a:txBody>
                    <a:bodyPr/>
                    <a:lstStyle/>
                    <a:p>
                      <a:pPr algn="ctr"/>
                      <a:r>
                        <a:rPr lang="en-US" sz="2400" b="0" dirty="0">
                          <a:solidFill>
                            <a:schemeClr val="tx1"/>
                          </a:solidFill>
                        </a:rPr>
                        <a:t>2020</a:t>
                      </a:r>
                    </a:p>
                  </a:txBody>
                  <a:tcPr marT="41564" marB="41564"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hMerge="1">
                  <a:txBody>
                    <a:bodyPr/>
                    <a:lstStyle/>
                    <a:p>
                      <a:pPr algn="ctr"/>
                      <a:endParaRPr lang="en-US" b="0" dirty="0">
                        <a:solidFill>
                          <a:schemeClr val="tx1"/>
                        </a:solidFill>
                      </a:endParaRPr>
                    </a:p>
                  </a:txBody>
                  <a:tcPr anchor="ctr">
                    <a:lnT w="12700" cap="flat" cmpd="sng" algn="ctr">
                      <a:solidFill>
                        <a:schemeClr val="tx1"/>
                      </a:solidFill>
                      <a:prstDash val="solid"/>
                      <a:round/>
                      <a:headEnd type="none" w="med" len="med"/>
                      <a:tailEnd type="none" w="med" len="med"/>
                    </a:lnT>
                    <a:solidFill>
                      <a:srgbClr val="FFFFCC"/>
                    </a:solidFill>
                  </a:tcPr>
                </a:tc>
                <a:extLst>
                  <a:ext uri="{0D108BD9-81ED-4DB2-BD59-A6C34878D82A}">
                    <a16:rowId xmlns:a16="http://schemas.microsoft.com/office/drawing/2014/main" val="1383021029"/>
                  </a:ext>
                </a:extLst>
              </a:tr>
              <a:tr h="645886">
                <a:tc vMerge="1">
                  <a:txBody>
                    <a:bodyPr/>
                    <a:lstStyle/>
                    <a:p>
                      <a:pPr algn="l"/>
                      <a:endParaRPr lang="en-US" b="0" dirty="0">
                        <a:solidFill>
                          <a:schemeClr val="tx1"/>
                        </a:solidFill>
                      </a:endParaRPr>
                    </a:p>
                  </a:txBody>
                  <a:tcPr anchor="ctr">
                    <a:lnB w="12700" cap="flat" cmpd="sng" algn="ctr">
                      <a:solidFill>
                        <a:schemeClr val="tx1"/>
                      </a:solidFill>
                      <a:prstDash val="solid"/>
                      <a:round/>
                      <a:headEnd type="none" w="med" len="med"/>
                      <a:tailEnd type="none" w="med" len="med"/>
                    </a:lnB>
                    <a:solidFill>
                      <a:srgbClr val="FFFFCC"/>
                    </a:solidFill>
                  </a:tcPr>
                </a:tc>
                <a:tc>
                  <a:txBody>
                    <a:bodyPr/>
                    <a:lstStyle/>
                    <a:p>
                      <a:pPr algn="ctr"/>
                      <a:r>
                        <a:rPr lang="en-US" sz="2400" b="0" dirty="0">
                          <a:solidFill>
                            <a:schemeClr val="tx1"/>
                          </a:solidFill>
                        </a:rPr>
                        <a:t>Number</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2400" b="0" dirty="0">
                          <a:solidFill>
                            <a:schemeClr val="tx1"/>
                          </a:solidFill>
                        </a:rPr>
                        <a:t>Percent</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lang="en-US" sz="2400" b="0" dirty="0">
                        <a:solidFill>
                          <a:schemeClr val="tx1"/>
                        </a:solidFill>
                      </a:endParaRPr>
                    </a:p>
                  </a:txBody>
                  <a:tcPr anchor="ctr">
                    <a:lnL w="12700" cmpd="sng">
                      <a:noFill/>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lang="en-US" sz="2400" b="0" dirty="0">
                        <a:solidFill>
                          <a:schemeClr val="tx1"/>
                        </a:solidFill>
                      </a:endParaRPr>
                    </a:p>
                  </a:txBody>
                  <a:tcPr anchor="ctr">
                    <a:lnL w="12700" cmpd="sng">
                      <a:noFill/>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2400" b="0" dirty="0">
                          <a:solidFill>
                            <a:schemeClr val="tx1"/>
                          </a:solidFill>
                        </a:rPr>
                        <a:t>Number</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2400" b="0" dirty="0">
                          <a:solidFill>
                            <a:schemeClr val="tx1"/>
                          </a:solidFill>
                        </a:rPr>
                        <a:t>Percent</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664418991"/>
                  </a:ext>
                </a:extLst>
              </a:tr>
              <a:tr h="645886">
                <a:tc>
                  <a:txBody>
                    <a:bodyPr/>
                    <a:lstStyle/>
                    <a:p>
                      <a:pPr algn="l"/>
                      <a:r>
                        <a:rPr lang="en-US" sz="2400" b="0" dirty="0">
                          <a:solidFill>
                            <a:schemeClr val="tx1"/>
                          </a:solidFill>
                        </a:rPr>
                        <a:t>Total Occupied Housing Units</a:t>
                      </a:r>
                    </a:p>
                  </a:txBody>
                  <a:tcPr anchor="ctr">
                    <a:lnT w="12700" cap="flat" cmpd="sng" algn="ctr">
                      <a:solidFill>
                        <a:schemeClr val="tx1"/>
                      </a:solidFill>
                      <a:prstDash val="solid"/>
                      <a:round/>
                      <a:headEnd type="none" w="med" len="med"/>
                      <a:tailEnd type="none" w="med" len="med"/>
                    </a:lnT>
                    <a:noFill/>
                  </a:tcPr>
                </a:tc>
                <a:tc>
                  <a:txBody>
                    <a:bodyPr/>
                    <a:lstStyle/>
                    <a:p>
                      <a:pPr algn="r"/>
                      <a:r>
                        <a:rPr lang="en-US" sz="2400" b="0" dirty="0">
                          <a:solidFill>
                            <a:schemeClr val="tx1">
                              <a:lumMod val="65000"/>
                              <a:lumOff val="35000"/>
                            </a:schemeClr>
                          </a:solidFill>
                        </a:rPr>
                        <a:t>145,000</a:t>
                      </a:r>
                    </a:p>
                  </a:txBody>
                  <a:tcPr anchor="ctr">
                    <a:lnT w="12700" cap="flat" cmpd="sng" algn="ctr">
                      <a:solidFill>
                        <a:schemeClr val="tx1"/>
                      </a:solidFill>
                      <a:prstDash val="solid"/>
                      <a:round/>
                      <a:headEnd type="none" w="med" len="med"/>
                      <a:tailEnd type="none" w="med" len="med"/>
                    </a:lnT>
                    <a:noFill/>
                  </a:tcPr>
                </a:tc>
                <a:tc>
                  <a:txBody>
                    <a:bodyPr/>
                    <a:lstStyle/>
                    <a:p>
                      <a:pPr algn="r"/>
                      <a:r>
                        <a:rPr lang="en-US" sz="2400" b="0" dirty="0">
                          <a:solidFill>
                            <a:schemeClr val="tx1">
                              <a:lumMod val="65000"/>
                              <a:lumOff val="35000"/>
                            </a:schemeClr>
                          </a:solidFill>
                        </a:rPr>
                        <a:t>100.0</a:t>
                      </a:r>
                    </a:p>
                  </a:txBody>
                  <a:tcPr anchor="ctr">
                    <a:lnT w="12700" cap="flat" cmpd="sng" algn="ctr">
                      <a:solidFill>
                        <a:schemeClr val="tx1"/>
                      </a:solidFill>
                      <a:prstDash val="solid"/>
                      <a:round/>
                      <a:headEnd type="none" w="med" len="med"/>
                      <a:tailEnd type="none" w="med" len="med"/>
                    </a:lnT>
                    <a:noFill/>
                  </a:tcPr>
                </a:tc>
                <a:tc>
                  <a:txBody>
                    <a:bodyPr/>
                    <a:lstStyle/>
                    <a:p>
                      <a:pPr algn="r"/>
                      <a:endParaRPr lang="en-US" sz="2400" b="0" dirty="0">
                        <a:solidFill>
                          <a:schemeClr val="tx1"/>
                        </a:solidFill>
                      </a:endParaRPr>
                    </a:p>
                  </a:txBody>
                  <a:tcPr anchor="ctr">
                    <a:lnT w="12700" cap="flat" cmpd="sng" algn="ctr">
                      <a:solidFill>
                        <a:schemeClr val="tx1"/>
                      </a:solidFill>
                      <a:prstDash val="solid"/>
                      <a:round/>
                      <a:headEnd type="none" w="med" len="med"/>
                      <a:tailEnd type="none" w="med" len="med"/>
                    </a:lnT>
                    <a:solidFill>
                      <a:schemeClr val="bg1"/>
                    </a:solidFill>
                  </a:tcPr>
                </a:tc>
                <a:tc>
                  <a:txBody>
                    <a:bodyPr/>
                    <a:lstStyle/>
                    <a:p>
                      <a:pPr algn="r"/>
                      <a:endParaRPr lang="en-US" sz="2400" b="0" dirty="0">
                        <a:solidFill>
                          <a:schemeClr val="tx1"/>
                        </a:solidFill>
                      </a:endParaRPr>
                    </a:p>
                  </a:txBody>
                  <a:tcPr anchor="ctr">
                    <a:lnT w="12700" cap="flat" cmpd="sng" algn="ctr">
                      <a:solidFill>
                        <a:schemeClr val="tx1"/>
                      </a:solidFill>
                      <a:prstDash val="solid"/>
                      <a:round/>
                      <a:headEnd type="none" w="med" len="med"/>
                      <a:tailEnd type="none" w="med" len="med"/>
                    </a:lnT>
                    <a:solidFill>
                      <a:schemeClr val="accent1">
                        <a:lumMod val="20000"/>
                        <a:lumOff val="80000"/>
                      </a:schemeClr>
                    </a:solidFill>
                  </a:tcPr>
                </a:tc>
                <a:tc>
                  <a:txBody>
                    <a:bodyPr/>
                    <a:lstStyle/>
                    <a:p>
                      <a:pPr algn="r"/>
                      <a:r>
                        <a:rPr lang="en-US" sz="2400" b="0" dirty="0">
                          <a:solidFill>
                            <a:schemeClr val="tx1"/>
                          </a:solidFill>
                        </a:rPr>
                        <a:t>137,000</a:t>
                      </a:r>
                    </a:p>
                  </a:txBody>
                  <a:tcPr anchor="ctr">
                    <a:lnT w="12700" cap="flat" cmpd="sng" algn="ctr">
                      <a:solidFill>
                        <a:schemeClr val="tx1"/>
                      </a:solidFill>
                      <a:prstDash val="solid"/>
                      <a:round/>
                      <a:headEnd type="none" w="med" len="med"/>
                      <a:tailEnd type="none" w="med" len="med"/>
                    </a:lnT>
                    <a:noFill/>
                  </a:tcPr>
                </a:tc>
                <a:tc>
                  <a:txBody>
                    <a:bodyPr/>
                    <a:lstStyle/>
                    <a:p>
                      <a:pPr algn="r"/>
                      <a:r>
                        <a:rPr lang="en-US" sz="2400" b="0" dirty="0">
                          <a:solidFill>
                            <a:schemeClr val="tx1"/>
                          </a:solidFill>
                        </a:rPr>
                        <a:t>100.0</a:t>
                      </a:r>
                    </a:p>
                  </a:txBody>
                  <a:tcPr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4260574420"/>
                  </a:ext>
                </a:extLst>
              </a:tr>
              <a:tr h="645886">
                <a:tc>
                  <a:txBody>
                    <a:bodyPr/>
                    <a:lstStyle/>
                    <a:p>
                      <a:pPr algn="l"/>
                      <a:r>
                        <a:rPr lang="en-US" sz="2400" b="0" dirty="0">
                          <a:solidFill>
                            <a:schemeClr val="tx1"/>
                          </a:solidFill>
                        </a:rPr>
                        <a:t>     Interview</a:t>
                      </a:r>
                    </a:p>
                  </a:txBody>
                  <a:tcPr anchor="ctr">
                    <a:noFill/>
                  </a:tcPr>
                </a:tc>
                <a:tc>
                  <a:txBody>
                    <a:bodyPr/>
                    <a:lstStyle/>
                    <a:p>
                      <a:pPr algn="r"/>
                      <a:r>
                        <a:rPr lang="en-US" sz="2400" b="0" dirty="0">
                          <a:solidFill>
                            <a:schemeClr val="tx1">
                              <a:lumMod val="65000"/>
                              <a:lumOff val="35000"/>
                            </a:schemeClr>
                          </a:solidFill>
                        </a:rPr>
                        <a:t>140,000</a:t>
                      </a:r>
                    </a:p>
                  </a:txBody>
                  <a:tcPr anchor="ctr">
                    <a:noFill/>
                  </a:tcPr>
                </a:tc>
                <a:tc>
                  <a:txBody>
                    <a:bodyPr/>
                    <a:lstStyle/>
                    <a:p>
                      <a:pPr algn="r"/>
                      <a:r>
                        <a:rPr lang="en-US" sz="2400" b="0" dirty="0">
                          <a:solidFill>
                            <a:schemeClr val="tx1">
                              <a:lumMod val="65000"/>
                              <a:lumOff val="35000"/>
                            </a:schemeClr>
                          </a:solidFill>
                        </a:rPr>
                        <a:t>96.6</a:t>
                      </a:r>
                    </a:p>
                  </a:txBody>
                  <a:tcPr anchor="ctr">
                    <a:noFill/>
                  </a:tcPr>
                </a:tc>
                <a:tc>
                  <a:txBody>
                    <a:bodyPr/>
                    <a:lstStyle/>
                    <a:p>
                      <a:pPr algn="r"/>
                      <a:endParaRPr lang="en-US" sz="2400" b="0" dirty="0">
                        <a:solidFill>
                          <a:schemeClr val="tx1"/>
                        </a:solidFill>
                      </a:endParaRPr>
                    </a:p>
                  </a:txBody>
                  <a:tcPr anchor="ctr">
                    <a:solidFill>
                      <a:schemeClr val="bg1"/>
                    </a:solidFill>
                  </a:tcPr>
                </a:tc>
                <a:tc>
                  <a:txBody>
                    <a:bodyPr/>
                    <a:lstStyle/>
                    <a:p>
                      <a:pPr algn="r"/>
                      <a:endParaRPr lang="en-US" sz="2400" b="0" dirty="0">
                        <a:solidFill>
                          <a:schemeClr val="tx1"/>
                        </a:solidFill>
                      </a:endParaRPr>
                    </a:p>
                  </a:txBody>
                  <a:tcPr anchor="ctr">
                    <a:solidFill>
                      <a:schemeClr val="accent1">
                        <a:lumMod val="20000"/>
                        <a:lumOff val="80000"/>
                      </a:schemeClr>
                    </a:solidFill>
                  </a:tcPr>
                </a:tc>
                <a:tc>
                  <a:txBody>
                    <a:bodyPr/>
                    <a:lstStyle/>
                    <a:p>
                      <a:pPr algn="r"/>
                      <a:r>
                        <a:rPr lang="en-US" sz="2400" b="0" dirty="0">
                          <a:solidFill>
                            <a:schemeClr val="tx1"/>
                          </a:solidFill>
                        </a:rPr>
                        <a:t>114,000</a:t>
                      </a:r>
                    </a:p>
                  </a:txBody>
                  <a:tcPr anchor="ctr">
                    <a:noFill/>
                  </a:tcPr>
                </a:tc>
                <a:tc>
                  <a:txBody>
                    <a:bodyPr/>
                    <a:lstStyle/>
                    <a:p>
                      <a:pPr algn="r"/>
                      <a:r>
                        <a:rPr lang="en-US" sz="2400" b="0" dirty="0">
                          <a:solidFill>
                            <a:schemeClr val="tx1"/>
                          </a:solidFill>
                        </a:rPr>
                        <a:t>83.2</a:t>
                      </a:r>
                    </a:p>
                  </a:txBody>
                  <a:tcPr anchor="ctr">
                    <a:noFill/>
                  </a:tcPr>
                </a:tc>
                <a:extLst>
                  <a:ext uri="{0D108BD9-81ED-4DB2-BD59-A6C34878D82A}">
                    <a16:rowId xmlns:a16="http://schemas.microsoft.com/office/drawing/2014/main" val="3569644558"/>
                  </a:ext>
                </a:extLst>
              </a:tr>
              <a:tr h="645886">
                <a:tc>
                  <a:txBody>
                    <a:bodyPr/>
                    <a:lstStyle/>
                    <a:p>
                      <a:pPr algn="l"/>
                      <a:r>
                        <a:rPr lang="en-US" sz="2400" b="0" dirty="0">
                          <a:solidFill>
                            <a:schemeClr val="tx1"/>
                          </a:solidFill>
                        </a:rPr>
                        <a:t>     </a:t>
                      </a:r>
                      <a:r>
                        <a:rPr lang="en-US" sz="2400" b="0" dirty="0" err="1">
                          <a:solidFill>
                            <a:schemeClr val="tx1"/>
                          </a:solidFill>
                        </a:rPr>
                        <a:t>Noninterview</a:t>
                      </a:r>
                      <a:endParaRPr lang="en-US" sz="2400" b="0" dirty="0">
                        <a:solidFill>
                          <a:schemeClr val="tx1"/>
                        </a:solidFill>
                      </a:endParaRPr>
                    </a:p>
                  </a:txBody>
                  <a:tcPr anchor="ctr">
                    <a:noFill/>
                  </a:tcPr>
                </a:tc>
                <a:tc>
                  <a:txBody>
                    <a:bodyPr/>
                    <a:lstStyle/>
                    <a:p>
                      <a:pPr algn="r"/>
                      <a:r>
                        <a:rPr lang="en-US" sz="2400" b="0" dirty="0">
                          <a:solidFill>
                            <a:schemeClr val="tx1">
                              <a:lumMod val="65000"/>
                              <a:lumOff val="35000"/>
                            </a:schemeClr>
                          </a:solidFill>
                        </a:rPr>
                        <a:t>5,300</a:t>
                      </a:r>
                    </a:p>
                  </a:txBody>
                  <a:tcPr anchor="ctr">
                    <a:noFill/>
                  </a:tcPr>
                </a:tc>
                <a:tc>
                  <a:txBody>
                    <a:bodyPr/>
                    <a:lstStyle/>
                    <a:p>
                      <a:pPr algn="r"/>
                      <a:r>
                        <a:rPr lang="en-US" sz="2400" b="0" dirty="0">
                          <a:solidFill>
                            <a:schemeClr val="tx1">
                              <a:lumMod val="65000"/>
                              <a:lumOff val="35000"/>
                            </a:schemeClr>
                          </a:solidFill>
                        </a:rPr>
                        <a:t>3.7</a:t>
                      </a:r>
                    </a:p>
                  </a:txBody>
                  <a:tcPr anchor="ctr">
                    <a:noFill/>
                  </a:tcPr>
                </a:tc>
                <a:tc>
                  <a:txBody>
                    <a:bodyPr/>
                    <a:lstStyle/>
                    <a:p>
                      <a:pPr algn="r"/>
                      <a:endParaRPr lang="en-US" sz="2400" b="0" dirty="0">
                        <a:solidFill>
                          <a:schemeClr val="tx1"/>
                        </a:solidFill>
                      </a:endParaRPr>
                    </a:p>
                  </a:txBody>
                  <a:tcPr anchor="ctr">
                    <a:solidFill>
                      <a:schemeClr val="bg1"/>
                    </a:solidFill>
                  </a:tcPr>
                </a:tc>
                <a:tc>
                  <a:txBody>
                    <a:bodyPr/>
                    <a:lstStyle/>
                    <a:p>
                      <a:pPr algn="r"/>
                      <a:endParaRPr lang="en-US" sz="2400" b="0" dirty="0">
                        <a:solidFill>
                          <a:schemeClr val="tx1"/>
                        </a:solidFill>
                      </a:endParaRPr>
                    </a:p>
                  </a:txBody>
                  <a:tcPr anchor="ctr">
                    <a:solidFill>
                      <a:schemeClr val="accent1">
                        <a:lumMod val="20000"/>
                        <a:lumOff val="80000"/>
                      </a:schemeClr>
                    </a:solidFill>
                  </a:tcPr>
                </a:tc>
                <a:tc>
                  <a:txBody>
                    <a:bodyPr/>
                    <a:lstStyle/>
                    <a:p>
                      <a:pPr algn="r"/>
                      <a:r>
                        <a:rPr lang="en-US" sz="2400" b="0" dirty="0">
                          <a:solidFill>
                            <a:schemeClr val="tx1"/>
                          </a:solidFill>
                        </a:rPr>
                        <a:t>23,000</a:t>
                      </a:r>
                    </a:p>
                  </a:txBody>
                  <a:tcPr anchor="ctr">
                    <a:noFill/>
                  </a:tcPr>
                </a:tc>
                <a:tc>
                  <a:txBody>
                    <a:bodyPr/>
                    <a:lstStyle/>
                    <a:p>
                      <a:pPr algn="r"/>
                      <a:r>
                        <a:rPr lang="en-US" sz="2400" b="0" dirty="0">
                          <a:solidFill>
                            <a:schemeClr val="tx1"/>
                          </a:solidFill>
                        </a:rPr>
                        <a:t>16.8</a:t>
                      </a:r>
                    </a:p>
                  </a:txBody>
                  <a:tcPr anchor="ctr">
                    <a:noFill/>
                  </a:tcPr>
                </a:tc>
                <a:extLst>
                  <a:ext uri="{0D108BD9-81ED-4DB2-BD59-A6C34878D82A}">
                    <a16:rowId xmlns:a16="http://schemas.microsoft.com/office/drawing/2014/main" val="1165374319"/>
                  </a:ext>
                </a:extLst>
              </a:tr>
              <a:tr h="645886">
                <a:tc>
                  <a:txBody>
                    <a:bodyPr/>
                    <a:lstStyle/>
                    <a:p>
                      <a:pPr lvl="1" algn="l"/>
                      <a:endParaRPr lang="en-US" sz="2400" b="0" dirty="0">
                        <a:solidFill>
                          <a:schemeClr val="tx1"/>
                        </a:solidFill>
                      </a:endParaRPr>
                    </a:p>
                  </a:txBody>
                  <a:tcPr anchor="ctr">
                    <a:noFill/>
                  </a:tcPr>
                </a:tc>
                <a:tc>
                  <a:txBody>
                    <a:bodyPr/>
                    <a:lstStyle/>
                    <a:p>
                      <a:pPr algn="r"/>
                      <a:endParaRPr lang="en-US" sz="2400" b="0" dirty="0">
                        <a:solidFill>
                          <a:schemeClr val="tx1">
                            <a:lumMod val="65000"/>
                            <a:lumOff val="35000"/>
                          </a:schemeClr>
                        </a:solidFill>
                      </a:endParaRPr>
                    </a:p>
                  </a:txBody>
                  <a:tcPr anchor="ctr">
                    <a:noFill/>
                  </a:tcPr>
                </a:tc>
                <a:tc>
                  <a:txBody>
                    <a:bodyPr/>
                    <a:lstStyle/>
                    <a:p>
                      <a:pPr algn="r"/>
                      <a:endParaRPr lang="en-US" sz="2400" b="0" dirty="0">
                        <a:solidFill>
                          <a:schemeClr val="tx1">
                            <a:lumMod val="65000"/>
                            <a:lumOff val="35000"/>
                          </a:schemeClr>
                        </a:solidFill>
                      </a:endParaRPr>
                    </a:p>
                  </a:txBody>
                  <a:tcPr anchor="ctr">
                    <a:noFill/>
                  </a:tcPr>
                </a:tc>
                <a:tc>
                  <a:txBody>
                    <a:bodyPr/>
                    <a:lstStyle/>
                    <a:p>
                      <a:pPr algn="r"/>
                      <a:endParaRPr lang="en-US" sz="2400" b="0" dirty="0">
                        <a:solidFill>
                          <a:schemeClr val="tx1"/>
                        </a:solidFill>
                      </a:endParaRPr>
                    </a:p>
                  </a:txBody>
                  <a:tcPr anchor="ctr">
                    <a:solidFill>
                      <a:schemeClr val="bg1"/>
                    </a:solidFill>
                  </a:tcPr>
                </a:tc>
                <a:tc>
                  <a:txBody>
                    <a:bodyPr/>
                    <a:lstStyle/>
                    <a:p>
                      <a:pPr algn="r"/>
                      <a:endParaRPr lang="en-US" sz="2400" b="0" dirty="0">
                        <a:solidFill>
                          <a:schemeClr val="tx1"/>
                        </a:solidFill>
                      </a:endParaRPr>
                    </a:p>
                  </a:txBody>
                  <a:tcPr anchor="ctr">
                    <a:solidFill>
                      <a:schemeClr val="accent1">
                        <a:lumMod val="20000"/>
                        <a:lumOff val="80000"/>
                      </a:schemeClr>
                    </a:solidFill>
                  </a:tcPr>
                </a:tc>
                <a:tc>
                  <a:txBody>
                    <a:bodyPr/>
                    <a:lstStyle/>
                    <a:p>
                      <a:pPr algn="r"/>
                      <a:endParaRPr lang="en-US" sz="2400" b="0" dirty="0">
                        <a:solidFill>
                          <a:schemeClr val="tx1"/>
                        </a:solidFill>
                      </a:endParaRPr>
                    </a:p>
                  </a:txBody>
                  <a:tcPr anchor="ctr">
                    <a:noFill/>
                  </a:tcPr>
                </a:tc>
                <a:tc>
                  <a:txBody>
                    <a:bodyPr/>
                    <a:lstStyle/>
                    <a:p>
                      <a:pPr algn="r"/>
                      <a:endParaRPr lang="en-US" sz="2400" b="0" dirty="0">
                        <a:solidFill>
                          <a:schemeClr val="tx1"/>
                        </a:solidFill>
                      </a:endParaRPr>
                    </a:p>
                  </a:txBody>
                  <a:tcPr anchor="ctr">
                    <a:noFill/>
                  </a:tcPr>
                </a:tc>
                <a:extLst>
                  <a:ext uri="{0D108BD9-81ED-4DB2-BD59-A6C34878D82A}">
                    <a16:rowId xmlns:a16="http://schemas.microsoft.com/office/drawing/2014/main" val="3422922444"/>
                  </a:ext>
                </a:extLst>
              </a:tr>
              <a:tr h="645886">
                <a:tc>
                  <a:txBody>
                    <a:bodyPr/>
                    <a:lstStyle/>
                    <a:p>
                      <a:pPr lvl="1" algn="l"/>
                      <a:endParaRPr lang="en-US" sz="2400" b="0" dirty="0">
                        <a:solidFill>
                          <a:schemeClr val="tx1"/>
                        </a:solidFill>
                      </a:endParaRPr>
                    </a:p>
                  </a:txBody>
                  <a:tcPr anchor="ctr">
                    <a:lnB w="12700" cap="flat" cmpd="sng" algn="ctr">
                      <a:solidFill>
                        <a:schemeClr val="tx1"/>
                      </a:solidFill>
                      <a:prstDash val="solid"/>
                      <a:round/>
                      <a:headEnd type="none" w="med" len="med"/>
                      <a:tailEnd type="none" w="med" len="med"/>
                    </a:lnB>
                    <a:noFill/>
                  </a:tcPr>
                </a:tc>
                <a:tc>
                  <a:txBody>
                    <a:bodyPr/>
                    <a:lstStyle/>
                    <a:p>
                      <a:pPr algn="r"/>
                      <a:endParaRPr lang="en-US" sz="2400" b="0" dirty="0">
                        <a:solidFill>
                          <a:schemeClr val="tx1">
                            <a:lumMod val="65000"/>
                            <a:lumOff val="35000"/>
                          </a:schemeClr>
                        </a:solidFill>
                      </a:endParaRPr>
                    </a:p>
                  </a:txBody>
                  <a:tcPr anchor="ctr">
                    <a:lnB w="12700" cap="flat" cmpd="sng" algn="ctr">
                      <a:solidFill>
                        <a:schemeClr val="tx1"/>
                      </a:solidFill>
                      <a:prstDash val="solid"/>
                      <a:round/>
                      <a:headEnd type="none" w="med" len="med"/>
                      <a:tailEnd type="none" w="med" len="med"/>
                    </a:lnB>
                    <a:noFill/>
                  </a:tcPr>
                </a:tc>
                <a:tc>
                  <a:txBody>
                    <a:bodyPr/>
                    <a:lstStyle/>
                    <a:p>
                      <a:pPr algn="r"/>
                      <a:endParaRPr lang="en-US" sz="2400" b="0" dirty="0">
                        <a:solidFill>
                          <a:schemeClr val="tx1">
                            <a:lumMod val="65000"/>
                            <a:lumOff val="35000"/>
                          </a:schemeClr>
                        </a:solidFill>
                      </a:endParaRPr>
                    </a:p>
                  </a:txBody>
                  <a:tcPr anchor="ctr">
                    <a:lnB w="12700" cap="flat" cmpd="sng" algn="ctr">
                      <a:solidFill>
                        <a:schemeClr val="tx1"/>
                      </a:solidFill>
                      <a:prstDash val="solid"/>
                      <a:round/>
                      <a:headEnd type="none" w="med" len="med"/>
                      <a:tailEnd type="none" w="med" len="med"/>
                    </a:lnB>
                    <a:noFill/>
                  </a:tcPr>
                </a:tc>
                <a:tc>
                  <a:txBody>
                    <a:bodyPr/>
                    <a:lstStyle/>
                    <a:p>
                      <a:pPr algn="r"/>
                      <a:endParaRPr lang="en-US" sz="2400" b="0" dirty="0">
                        <a:solidFill>
                          <a:schemeClr val="tx1"/>
                        </a:solidFill>
                      </a:endParaRP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2400" b="0" dirty="0">
                        <a:solidFill>
                          <a:schemeClr val="tx1"/>
                        </a:solidFill>
                      </a:endParaRPr>
                    </a:p>
                  </a:txBody>
                  <a:tcPr anchor="ctr">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a:endParaRPr lang="en-US" sz="2400" b="0" dirty="0">
                        <a:solidFill>
                          <a:schemeClr val="tx1"/>
                        </a:solidFill>
                      </a:endParaRPr>
                    </a:p>
                  </a:txBody>
                  <a:tcPr anchor="ctr">
                    <a:lnB w="12700" cap="flat" cmpd="sng" algn="ctr">
                      <a:solidFill>
                        <a:schemeClr val="tx1"/>
                      </a:solidFill>
                      <a:prstDash val="solid"/>
                      <a:round/>
                      <a:headEnd type="none" w="med" len="med"/>
                      <a:tailEnd type="none" w="med" len="med"/>
                    </a:lnB>
                    <a:noFill/>
                  </a:tcPr>
                </a:tc>
                <a:tc>
                  <a:txBody>
                    <a:bodyPr/>
                    <a:lstStyle/>
                    <a:p>
                      <a:pPr algn="r"/>
                      <a:endParaRPr lang="en-US" sz="2400" b="0" dirty="0">
                        <a:solidFill>
                          <a:schemeClr val="tx1"/>
                        </a:solidFill>
                      </a:endParaRPr>
                    </a:p>
                  </a:txBody>
                  <a:tcPr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579921"/>
                  </a:ext>
                </a:extLst>
              </a:tr>
            </a:tbl>
          </a:graphicData>
        </a:graphic>
      </p:graphicFrame>
      <p:sp>
        <p:nvSpPr>
          <p:cNvPr id="5" name="Rounded Rectangle 2">
            <a:extLst>
              <a:ext uri="{FF2B5EF4-FFF2-40B4-BE49-F238E27FC236}">
                <a16:creationId xmlns:a16="http://schemas.microsoft.com/office/drawing/2014/main" id="{D53269C1-0BD3-4A6A-81F6-8C8A074234F7}"/>
              </a:ext>
            </a:extLst>
          </p:cNvPr>
          <p:cNvSpPr/>
          <p:nvPr/>
        </p:nvSpPr>
        <p:spPr>
          <a:xfrm>
            <a:off x="518160" y="3942080"/>
            <a:ext cx="11115040" cy="650240"/>
          </a:xfrm>
          <a:prstGeom prst="roundRect">
            <a:avLst>
              <a:gd name="adj" fmla="val 15105"/>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4BAD208E-91FA-7187-68AD-DEC286E1D950}"/>
              </a:ext>
            </a:extLst>
          </p:cNvPr>
          <p:cNvSpPr txBox="1"/>
          <p:nvPr/>
        </p:nvSpPr>
        <p:spPr>
          <a:xfrm>
            <a:off x="5100320" y="6106160"/>
            <a:ext cx="5303520" cy="369332"/>
          </a:xfrm>
          <a:prstGeom prst="rect">
            <a:avLst/>
          </a:prstGeom>
          <a:noFill/>
        </p:spPr>
        <p:txBody>
          <a:bodyPr wrap="square">
            <a:spAutoFit/>
          </a:bodyPr>
          <a:lstStyle/>
          <a:p>
            <a:r>
              <a:rPr lang="en-US" sz="1800" dirty="0">
                <a:solidFill>
                  <a:srgbClr val="C00000"/>
                </a:solidFill>
                <a:latin typeface="+mn-lt"/>
              </a:rPr>
              <a:t>Numbers are rounded for disclosure avoidance.</a:t>
            </a:r>
            <a:endParaRPr lang="en-US" sz="1800" dirty="0">
              <a:solidFill>
                <a:schemeClr val="accent1"/>
              </a:solidFill>
              <a:latin typeface="+mn-lt"/>
            </a:endParaRPr>
          </a:p>
        </p:txBody>
      </p:sp>
      <p:sp>
        <p:nvSpPr>
          <p:cNvPr id="4" name="Slide Number Placeholder 3">
            <a:extLst>
              <a:ext uri="{FF2B5EF4-FFF2-40B4-BE49-F238E27FC236}">
                <a16:creationId xmlns:a16="http://schemas.microsoft.com/office/drawing/2014/main" id="{2990F28E-7644-DDA3-A658-C615B239F1E5}"/>
              </a:ext>
            </a:extLst>
          </p:cNvPr>
          <p:cNvSpPr>
            <a:spLocks noGrp="1"/>
          </p:cNvSpPr>
          <p:nvPr>
            <p:ph type="sldNum" sz="quarter" idx="12"/>
          </p:nvPr>
        </p:nvSpPr>
        <p:spPr/>
        <p:txBody>
          <a:bodyPr/>
          <a:lstStyle/>
          <a:p>
            <a:fld id="{FC63ECC8-719A-498E-B101-491B6A35558E}" type="slidenum">
              <a:rPr lang="en-US" smtClean="0"/>
              <a:t>42</a:t>
            </a:fld>
            <a:endParaRPr lang="en-US"/>
          </a:p>
        </p:txBody>
      </p:sp>
    </p:spTree>
    <p:extLst>
      <p:ext uri="{BB962C8B-B14F-4D97-AF65-F5344CB8AC3E}">
        <p14:creationId xmlns:p14="http://schemas.microsoft.com/office/powerpoint/2010/main" val="4793783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F3482-77D9-432C-9886-6291B780D601}"/>
              </a:ext>
            </a:extLst>
          </p:cNvPr>
          <p:cNvSpPr>
            <a:spLocks noGrp="1"/>
          </p:cNvSpPr>
          <p:nvPr>
            <p:ph type="title"/>
          </p:nvPr>
        </p:nvSpPr>
        <p:spPr>
          <a:xfrm>
            <a:off x="838200" y="365125"/>
            <a:ext cx="10515600" cy="1006475"/>
          </a:xfrm>
        </p:spPr>
        <p:txBody>
          <a:bodyPr>
            <a:normAutofit/>
          </a:bodyPr>
          <a:lstStyle/>
          <a:p>
            <a:r>
              <a:rPr lang="en-US" sz="3600" dirty="0">
                <a:solidFill>
                  <a:schemeClr val="accent1"/>
                </a:solidFill>
              </a:rPr>
              <a:t>Problem: Increased </a:t>
            </a:r>
            <a:r>
              <a:rPr lang="en-US" sz="3600" dirty="0">
                <a:solidFill>
                  <a:srgbClr val="C00000"/>
                </a:solidFill>
              </a:rPr>
              <a:t>household</a:t>
            </a:r>
            <a:r>
              <a:rPr lang="en-US" sz="3600" dirty="0">
                <a:solidFill>
                  <a:schemeClr val="accent1"/>
                </a:solidFill>
              </a:rPr>
              <a:t> nonresponse in the PES</a:t>
            </a:r>
          </a:p>
        </p:txBody>
      </p:sp>
      <p:graphicFrame>
        <p:nvGraphicFramePr>
          <p:cNvPr id="6" name="Table 6">
            <a:extLst>
              <a:ext uri="{FF2B5EF4-FFF2-40B4-BE49-F238E27FC236}">
                <a16:creationId xmlns:a16="http://schemas.microsoft.com/office/drawing/2014/main" id="{19CCA481-BA17-4A1E-8BBF-925FB279630B}"/>
              </a:ext>
            </a:extLst>
          </p:cNvPr>
          <p:cNvGraphicFramePr>
            <a:graphicFrameLocks noGrp="1"/>
          </p:cNvGraphicFramePr>
          <p:nvPr>
            <p:ph idx="1"/>
            <p:extLst>
              <p:ext uri="{D42A27DB-BD31-4B8C-83A1-F6EECF244321}">
                <p14:modId xmlns:p14="http://schemas.microsoft.com/office/powerpoint/2010/main" val="3560105519"/>
              </p:ext>
            </p:extLst>
          </p:nvPr>
        </p:nvGraphicFramePr>
        <p:xfrm>
          <a:off x="838200" y="1371600"/>
          <a:ext cx="10408920" cy="4521202"/>
        </p:xfrm>
        <a:graphic>
          <a:graphicData uri="http://schemas.openxmlformats.org/drawingml/2006/table">
            <a:tbl>
              <a:tblPr firstRow="1" bandRow="1">
                <a:tableStyleId>{5C22544A-7EE6-4342-B048-85BDC9FD1C3A}</a:tableStyleId>
              </a:tblPr>
              <a:tblGrid>
                <a:gridCol w="3935834">
                  <a:extLst>
                    <a:ext uri="{9D8B030D-6E8A-4147-A177-3AD203B41FA5}">
                      <a16:colId xmlns:a16="http://schemas.microsoft.com/office/drawing/2014/main" val="4012163619"/>
                    </a:ext>
                  </a:extLst>
                </a:gridCol>
                <a:gridCol w="1497598">
                  <a:extLst>
                    <a:ext uri="{9D8B030D-6E8A-4147-A177-3AD203B41FA5}">
                      <a16:colId xmlns:a16="http://schemas.microsoft.com/office/drawing/2014/main" val="1005499299"/>
                    </a:ext>
                  </a:extLst>
                </a:gridCol>
                <a:gridCol w="1216288">
                  <a:extLst>
                    <a:ext uri="{9D8B030D-6E8A-4147-A177-3AD203B41FA5}">
                      <a16:colId xmlns:a16="http://schemas.microsoft.com/office/drawing/2014/main" val="3548486935"/>
                    </a:ext>
                  </a:extLst>
                </a:gridCol>
                <a:gridCol w="568960">
                  <a:extLst>
                    <a:ext uri="{9D8B030D-6E8A-4147-A177-3AD203B41FA5}">
                      <a16:colId xmlns:a16="http://schemas.microsoft.com/office/drawing/2014/main" val="1100840814"/>
                    </a:ext>
                  </a:extLst>
                </a:gridCol>
                <a:gridCol w="529218">
                  <a:extLst>
                    <a:ext uri="{9D8B030D-6E8A-4147-A177-3AD203B41FA5}">
                      <a16:colId xmlns:a16="http://schemas.microsoft.com/office/drawing/2014/main" val="2215903075"/>
                    </a:ext>
                  </a:extLst>
                </a:gridCol>
                <a:gridCol w="1460468">
                  <a:extLst>
                    <a:ext uri="{9D8B030D-6E8A-4147-A177-3AD203B41FA5}">
                      <a16:colId xmlns:a16="http://schemas.microsoft.com/office/drawing/2014/main" val="2866539962"/>
                    </a:ext>
                  </a:extLst>
                </a:gridCol>
                <a:gridCol w="1200554">
                  <a:extLst>
                    <a:ext uri="{9D8B030D-6E8A-4147-A177-3AD203B41FA5}">
                      <a16:colId xmlns:a16="http://schemas.microsoft.com/office/drawing/2014/main" val="3231216181"/>
                    </a:ext>
                  </a:extLst>
                </a:gridCol>
              </a:tblGrid>
              <a:tr h="645886">
                <a:tc rowSpan="2">
                  <a:txBody>
                    <a:bodyPr/>
                    <a:lstStyle/>
                    <a:p>
                      <a:pPr algn="ctr"/>
                      <a:r>
                        <a:rPr lang="en-US" sz="2400" b="0" dirty="0">
                          <a:solidFill>
                            <a:schemeClr val="tx1"/>
                          </a:solidFill>
                        </a:rPr>
                        <a:t>Interview Outcome</a:t>
                      </a:r>
                    </a:p>
                  </a:txBody>
                  <a:tcPr marT="41564" marB="41564"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gridSpan="2">
                  <a:txBody>
                    <a:bodyPr/>
                    <a:lstStyle/>
                    <a:p>
                      <a:pPr algn="ctr"/>
                      <a:r>
                        <a:rPr lang="en-US" sz="2400" b="0" dirty="0">
                          <a:solidFill>
                            <a:schemeClr val="tx1"/>
                          </a:solidFill>
                        </a:rPr>
                        <a:t>2010</a:t>
                      </a:r>
                    </a:p>
                  </a:txBody>
                  <a:tcPr marT="41564" marB="41564"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hMerge="1">
                  <a:txBody>
                    <a:bodyPr/>
                    <a:lstStyle/>
                    <a:p>
                      <a:pPr algn="ctr"/>
                      <a:endParaRPr lang="en-US" b="0" dirty="0">
                        <a:solidFill>
                          <a:schemeClr val="tx1"/>
                        </a:solidFill>
                      </a:endParaRPr>
                    </a:p>
                  </a:txBody>
                  <a:tcPr anchor="ctr">
                    <a:lnT w="12700" cap="flat" cmpd="sng" algn="ctr">
                      <a:solidFill>
                        <a:schemeClr val="tx1"/>
                      </a:solidFill>
                      <a:prstDash val="solid"/>
                      <a:round/>
                      <a:headEnd type="none" w="med" len="med"/>
                      <a:tailEnd type="none" w="med" len="med"/>
                    </a:lnT>
                    <a:solidFill>
                      <a:srgbClr val="FFFFCC"/>
                    </a:solidFill>
                  </a:tcPr>
                </a:tc>
                <a:tc>
                  <a:txBody>
                    <a:bodyPr/>
                    <a:lstStyle/>
                    <a:p>
                      <a:pPr algn="ctr"/>
                      <a:endParaRPr lang="en-US" sz="2400" b="0" dirty="0">
                        <a:solidFill>
                          <a:schemeClr val="tx1"/>
                        </a:solidFill>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lang="en-US" sz="2400" b="0" dirty="0">
                        <a:solidFill>
                          <a:schemeClr val="tx1"/>
                        </a:solidFill>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lumMod val="20000"/>
                        <a:lumOff val="80000"/>
                      </a:schemeClr>
                    </a:solidFill>
                  </a:tcPr>
                </a:tc>
                <a:tc gridSpan="2">
                  <a:txBody>
                    <a:bodyPr/>
                    <a:lstStyle/>
                    <a:p>
                      <a:pPr algn="ctr"/>
                      <a:r>
                        <a:rPr lang="en-US" sz="2400" b="0" dirty="0">
                          <a:solidFill>
                            <a:schemeClr val="tx1"/>
                          </a:solidFill>
                        </a:rPr>
                        <a:t>2020</a:t>
                      </a:r>
                    </a:p>
                  </a:txBody>
                  <a:tcPr marT="41564" marB="41564"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hMerge="1">
                  <a:txBody>
                    <a:bodyPr/>
                    <a:lstStyle/>
                    <a:p>
                      <a:pPr algn="ctr"/>
                      <a:endParaRPr lang="en-US" b="0" dirty="0">
                        <a:solidFill>
                          <a:schemeClr val="tx1"/>
                        </a:solidFill>
                      </a:endParaRPr>
                    </a:p>
                  </a:txBody>
                  <a:tcPr anchor="ctr">
                    <a:lnT w="12700" cap="flat" cmpd="sng" algn="ctr">
                      <a:solidFill>
                        <a:schemeClr val="tx1"/>
                      </a:solidFill>
                      <a:prstDash val="solid"/>
                      <a:round/>
                      <a:headEnd type="none" w="med" len="med"/>
                      <a:tailEnd type="none" w="med" len="med"/>
                    </a:lnT>
                    <a:solidFill>
                      <a:srgbClr val="FFFFCC"/>
                    </a:solidFill>
                  </a:tcPr>
                </a:tc>
                <a:extLst>
                  <a:ext uri="{0D108BD9-81ED-4DB2-BD59-A6C34878D82A}">
                    <a16:rowId xmlns:a16="http://schemas.microsoft.com/office/drawing/2014/main" val="1383021029"/>
                  </a:ext>
                </a:extLst>
              </a:tr>
              <a:tr h="645886">
                <a:tc vMerge="1">
                  <a:txBody>
                    <a:bodyPr/>
                    <a:lstStyle/>
                    <a:p>
                      <a:pPr algn="l"/>
                      <a:endParaRPr lang="en-US" b="0" dirty="0">
                        <a:solidFill>
                          <a:schemeClr val="tx1"/>
                        </a:solidFill>
                      </a:endParaRPr>
                    </a:p>
                  </a:txBody>
                  <a:tcPr anchor="ctr">
                    <a:lnB w="12700" cap="flat" cmpd="sng" algn="ctr">
                      <a:solidFill>
                        <a:schemeClr val="tx1"/>
                      </a:solidFill>
                      <a:prstDash val="solid"/>
                      <a:round/>
                      <a:headEnd type="none" w="med" len="med"/>
                      <a:tailEnd type="none" w="med" len="med"/>
                    </a:lnB>
                    <a:solidFill>
                      <a:srgbClr val="FFFFCC"/>
                    </a:solidFill>
                  </a:tcPr>
                </a:tc>
                <a:tc>
                  <a:txBody>
                    <a:bodyPr/>
                    <a:lstStyle/>
                    <a:p>
                      <a:pPr algn="ctr"/>
                      <a:r>
                        <a:rPr lang="en-US" sz="2400" b="0" dirty="0">
                          <a:solidFill>
                            <a:schemeClr val="tx1"/>
                          </a:solidFill>
                        </a:rPr>
                        <a:t>Number</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2400" b="0" dirty="0">
                          <a:solidFill>
                            <a:schemeClr val="tx1"/>
                          </a:solidFill>
                        </a:rPr>
                        <a:t>Percent</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lang="en-US" sz="2400" b="0" dirty="0">
                        <a:solidFill>
                          <a:schemeClr val="tx1"/>
                        </a:solidFill>
                      </a:endParaRPr>
                    </a:p>
                  </a:txBody>
                  <a:tcPr anchor="ctr">
                    <a:lnL w="12700" cmpd="sng">
                      <a:noFill/>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lang="en-US" sz="2400" b="0" dirty="0">
                        <a:solidFill>
                          <a:schemeClr val="tx1"/>
                        </a:solidFill>
                      </a:endParaRPr>
                    </a:p>
                  </a:txBody>
                  <a:tcPr anchor="ctr">
                    <a:lnL w="12700" cmpd="sng">
                      <a:noFill/>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2400" b="0" dirty="0">
                          <a:solidFill>
                            <a:schemeClr val="tx1"/>
                          </a:solidFill>
                        </a:rPr>
                        <a:t>Number</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2400" b="0" dirty="0">
                          <a:solidFill>
                            <a:schemeClr val="tx1"/>
                          </a:solidFill>
                        </a:rPr>
                        <a:t>Percent</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664418991"/>
                  </a:ext>
                </a:extLst>
              </a:tr>
              <a:tr h="645886">
                <a:tc>
                  <a:txBody>
                    <a:bodyPr/>
                    <a:lstStyle/>
                    <a:p>
                      <a:pPr algn="l"/>
                      <a:r>
                        <a:rPr lang="en-US" sz="2400" b="0" dirty="0">
                          <a:solidFill>
                            <a:schemeClr val="tx1"/>
                          </a:solidFill>
                        </a:rPr>
                        <a:t>Total Occupied Housing Units</a:t>
                      </a:r>
                    </a:p>
                  </a:txBody>
                  <a:tcPr anchor="ctr">
                    <a:lnT w="12700" cap="flat" cmpd="sng" algn="ctr">
                      <a:solidFill>
                        <a:schemeClr val="tx1"/>
                      </a:solidFill>
                      <a:prstDash val="solid"/>
                      <a:round/>
                      <a:headEnd type="none" w="med" len="med"/>
                      <a:tailEnd type="none" w="med" len="med"/>
                    </a:lnT>
                    <a:noFill/>
                  </a:tcPr>
                </a:tc>
                <a:tc>
                  <a:txBody>
                    <a:bodyPr/>
                    <a:lstStyle/>
                    <a:p>
                      <a:pPr algn="r"/>
                      <a:r>
                        <a:rPr lang="en-US" sz="2400" b="0" dirty="0">
                          <a:solidFill>
                            <a:schemeClr val="tx1">
                              <a:lumMod val="65000"/>
                              <a:lumOff val="35000"/>
                            </a:schemeClr>
                          </a:solidFill>
                        </a:rPr>
                        <a:t>145,000</a:t>
                      </a:r>
                    </a:p>
                  </a:txBody>
                  <a:tcPr anchor="ctr">
                    <a:lnT w="12700" cap="flat" cmpd="sng" algn="ctr">
                      <a:solidFill>
                        <a:schemeClr val="tx1"/>
                      </a:solidFill>
                      <a:prstDash val="solid"/>
                      <a:round/>
                      <a:headEnd type="none" w="med" len="med"/>
                      <a:tailEnd type="none" w="med" len="med"/>
                    </a:lnT>
                    <a:noFill/>
                  </a:tcPr>
                </a:tc>
                <a:tc>
                  <a:txBody>
                    <a:bodyPr/>
                    <a:lstStyle/>
                    <a:p>
                      <a:pPr algn="r"/>
                      <a:r>
                        <a:rPr lang="en-US" sz="2400" b="0" dirty="0">
                          <a:solidFill>
                            <a:schemeClr val="tx1">
                              <a:lumMod val="65000"/>
                              <a:lumOff val="35000"/>
                            </a:schemeClr>
                          </a:solidFill>
                        </a:rPr>
                        <a:t>100.0</a:t>
                      </a:r>
                    </a:p>
                  </a:txBody>
                  <a:tcPr anchor="ctr">
                    <a:lnT w="12700" cap="flat" cmpd="sng" algn="ctr">
                      <a:solidFill>
                        <a:schemeClr val="tx1"/>
                      </a:solidFill>
                      <a:prstDash val="solid"/>
                      <a:round/>
                      <a:headEnd type="none" w="med" len="med"/>
                      <a:tailEnd type="none" w="med" len="med"/>
                    </a:lnT>
                    <a:noFill/>
                  </a:tcPr>
                </a:tc>
                <a:tc>
                  <a:txBody>
                    <a:bodyPr/>
                    <a:lstStyle/>
                    <a:p>
                      <a:pPr algn="r"/>
                      <a:endParaRPr lang="en-US" sz="2400" b="0" dirty="0">
                        <a:solidFill>
                          <a:schemeClr val="tx1"/>
                        </a:solidFill>
                      </a:endParaRPr>
                    </a:p>
                  </a:txBody>
                  <a:tcPr anchor="ctr">
                    <a:lnT w="12700" cap="flat" cmpd="sng" algn="ctr">
                      <a:solidFill>
                        <a:schemeClr val="tx1"/>
                      </a:solidFill>
                      <a:prstDash val="solid"/>
                      <a:round/>
                      <a:headEnd type="none" w="med" len="med"/>
                      <a:tailEnd type="none" w="med" len="med"/>
                    </a:lnT>
                    <a:solidFill>
                      <a:schemeClr val="bg1"/>
                    </a:solidFill>
                  </a:tcPr>
                </a:tc>
                <a:tc>
                  <a:txBody>
                    <a:bodyPr/>
                    <a:lstStyle/>
                    <a:p>
                      <a:pPr algn="r"/>
                      <a:endParaRPr lang="en-US" sz="2400" b="0" dirty="0">
                        <a:solidFill>
                          <a:schemeClr val="tx1"/>
                        </a:solidFill>
                      </a:endParaRPr>
                    </a:p>
                  </a:txBody>
                  <a:tcPr anchor="ctr">
                    <a:lnT w="12700" cap="flat" cmpd="sng" algn="ctr">
                      <a:solidFill>
                        <a:schemeClr val="tx1"/>
                      </a:solidFill>
                      <a:prstDash val="solid"/>
                      <a:round/>
                      <a:headEnd type="none" w="med" len="med"/>
                      <a:tailEnd type="none" w="med" len="med"/>
                    </a:lnT>
                    <a:solidFill>
                      <a:schemeClr val="accent1">
                        <a:lumMod val="20000"/>
                        <a:lumOff val="80000"/>
                      </a:schemeClr>
                    </a:solidFill>
                  </a:tcPr>
                </a:tc>
                <a:tc>
                  <a:txBody>
                    <a:bodyPr/>
                    <a:lstStyle/>
                    <a:p>
                      <a:pPr algn="r"/>
                      <a:r>
                        <a:rPr lang="en-US" sz="2400" b="0" dirty="0">
                          <a:solidFill>
                            <a:schemeClr val="tx1"/>
                          </a:solidFill>
                        </a:rPr>
                        <a:t>137,000</a:t>
                      </a:r>
                    </a:p>
                  </a:txBody>
                  <a:tcPr anchor="ctr">
                    <a:lnT w="12700" cap="flat" cmpd="sng" algn="ctr">
                      <a:solidFill>
                        <a:schemeClr val="tx1"/>
                      </a:solidFill>
                      <a:prstDash val="solid"/>
                      <a:round/>
                      <a:headEnd type="none" w="med" len="med"/>
                      <a:tailEnd type="none" w="med" len="med"/>
                    </a:lnT>
                    <a:noFill/>
                  </a:tcPr>
                </a:tc>
                <a:tc>
                  <a:txBody>
                    <a:bodyPr/>
                    <a:lstStyle/>
                    <a:p>
                      <a:pPr algn="r"/>
                      <a:r>
                        <a:rPr lang="en-US" sz="2400" b="0" dirty="0">
                          <a:solidFill>
                            <a:schemeClr val="tx1"/>
                          </a:solidFill>
                        </a:rPr>
                        <a:t>100.0</a:t>
                      </a:r>
                    </a:p>
                  </a:txBody>
                  <a:tcPr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4260574420"/>
                  </a:ext>
                </a:extLst>
              </a:tr>
              <a:tr h="645886">
                <a:tc>
                  <a:txBody>
                    <a:bodyPr/>
                    <a:lstStyle/>
                    <a:p>
                      <a:pPr algn="l"/>
                      <a:r>
                        <a:rPr lang="en-US" sz="2400" b="0" dirty="0">
                          <a:solidFill>
                            <a:schemeClr val="tx1"/>
                          </a:solidFill>
                        </a:rPr>
                        <a:t>     Interview</a:t>
                      </a:r>
                    </a:p>
                  </a:txBody>
                  <a:tcPr anchor="ctr">
                    <a:noFill/>
                  </a:tcPr>
                </a:tc>
                <a:tc>
                  <a:txBody>
                    <a:bodyPr/>
                    <a:lstStyle/>
                    <a:p>
                      <a:pPr algn="r"/>
                      <a:r>
                        <a:rPr lang="en-US" sz="2400" b="0" dirty="0">
                          <a:solidFill>
                            <a:schemeClr val="tx1">
                              <a:lumMod val="65000"/>
                              <a:lumOff val="35000"/>
                            </a:schemeClr>
                          </a:solidFill>
                        </a:rPr>
                        <a:t>140,000</a:t>
                      </a:r>
                    </a:p>
                  </a:txBody>
                  <a:tcPr anchor="ctr">
                    <a:noFill/>
                  </a:tcPr>
                </a:tc>
                <a:tc>
                  <a:txBody>
                    <a:bodyPr/>
                    <a:lstStyle/>
                    <a:p>
                      <a:pPr algn="r"/>
                      <a:r>
                        <a:rPr lang="en-US" sz="2400" b="0" dirty="0">
                          <a:solidFill>
                            <a:schemeClr val="tx1">
                              <a:lumMod val="65000"/>
                              <a:lumOff val="35000"/>
                            </a:schemeClr>
                          </a:solidFill>
                        </a:rPr>
                        <a:t>96.6</a:t>
                      </a:r>
                    </a:p>
                  </a:txBody>
                  <a:tcPr anchor="ctr">
                    <a:noFill/>
                  </a:tcPr>
                </a:tc>
                <a:tc>
                  <a:txBody>
                    <a:bodyPr/>
                    <a:lstStyle/>
                    <a:p>
                      <a:pPr algn="r"/>
                      <a:endParaRPr lang="en-US" sz="2400" b="0" dirty="0">
                        <a:solidFill>
                          <a:schemeClr val="tx1"/>
                        </a:solidFill>
                      </a:endParaRPr>
                    </a:p>
                  </a:txBody>
                  <a:tcPr anchor="ctr">
                    <a:solidFill>
                      <a:schemeClr val="bg1"/>
                    </a:solidFill>
                  </a:tcPr>
                </a:tc>
                <a:tc>
                  <a:txBody>
                    <a:bodyPr/>
                    <a:lstStyle/>
                    <a:p>
                      <a:pPr algn="r"/>
                      <a:endParaRPr lang="en-US" sz="2400" b="0" dirty="0">
                        <a:solidFill>
                          <a:schemeClr val="tx1"/>
                        </a:solidFill>
                      </a:endParaRPr>
                    </a:p>
                  </a:txBody>
                  <a:tcPr anchor="ctr">
                    <a:solidFill>
                      <a:schemeClr val="accent1">
                        <a:lumMod val="20000"/>
                        <a:lumOff val="80000"/>
                      </a:schemeClr>
                    </a:solidFill>
                  </a:tcPr>
                </a:tc>
                <a:tc>
                  <a:txBody>
                    <a:bodyPr/>
                    <a:lstStyle/>
                    <a:p>
                      <a:pPr algn="r"/>
                      <a:r>
                        <a:rPr lang="en-US" sz="2400" b="0" dirty="0">
                          <a:solidFill>
                            <a:schemeClr val="tx1"/>
                          </a:solidFill>
                        </a:rPr>
                        <a:t>114,000</a:t>
                      </a:r>
                    </a:p>
                  </a:txBody>
                  <a:tcPr anchor="ctr">
                    <a:noFill/>
                  </a:tcPr>
                </a:tc>
                <a:tc>
                  <a:txBody>
                    <a:bodyPr/>
                    <a:lstStyle/>
                    <a:p>
                      <a:pPr algn="r"/>
                      <a:r>
                        <a:rPr lang="en-US" sz="2400" b="0" dirty="0">
                          <a:solidFill>
                            <a:schemeClr val="tx1"/>
                          </a:solidFill>
                        </a:rPr>
                        <a:t>83.2</a:t>
                      </a:r>
                    </a:p>
                  </a:txBody>
                  <a:tcPr anchor="ctr">
                    <a:noFill/>
                  </a:tcPr>
                </a:tc>
                <a:extLst>
                  <a:ext uri="{0D108BD9-81ED-4DB2-BD59-A6C34878D82A}">
                    <a16:rowId xmlns:a16="http://schemas.microsoft.com/office/drawing/2014/main" val="3569644558"/>
                  </a:ext>
                </a:extLst>
              </a:tr>
              <a:tr h="645886">
                <a:tc>
                  <a:txBody>
                    <a:bodyPr/>
                    <a:lstStyle/>
                    <a:p>
                      <a:pPr algn="l"/>
                      <a:r>
                        <a:rPr lang="en-US" sz="2400" b="0" dirty="0">
                          <a:solidFill>
                            <a:schemeClr val="tx1"/>
                          </a:solidFill>
                        </a:rPr>
                        <a:t>     </a:t>
                      </a:r>
                      <a:r>
                        <a:rPr lang="en-US" sz="2400" b="0" dirty="0" err="1">
                          <a:solidFill>
                            <a:schemeClr val="tx1"/>
                          </a:solidFill>
                        </a:rPr>
                        <a:t>Noninterview</a:t>
                      </a:r>
                      <a:endParaRPr lang="en-US" sz="2400" b="0" dirty="0">
                        <a:solidFill>
                          <a:schemeClr val="tx1"/>
                        </a:solidFill>
                      </a:endParaRPr>
                    </a:p>
                  </a:txBody>
                  <a:tcPr anchor="ctr">
                    <a:noFill/>
                  </a:tcPr>
                </a:tc>
                <a:tc>
                  <a:txBody>
                    <a:bodyPr/>
                    <a:lstStyle/>
                    <a:p>
                      <a:pPr algn="r"/>
                      <a:r>
                        <a:rPr lang="en-US" sz="2400" b="0" dirty="0">
                          <a:solidFill>
                            <a:schemeClr val="tx1">
                              <a:lumMod val="65000"/>
                              <a:lumOff val="35000"/>
                            </a:schemeClr>
                          </a:solidFill>
                        </a:rPr>
                        <a:t>5,300</a:t>
                      </a:r>
                    </a:p>
                  </a:txBody>
                  <a:tcPr anchor="ctr">
                    <a:noFill/>
                  </a:tcPr>
                </a:tc>
                <a:tc>
                  <a:txBody>
                    <a:bodyPr/>
                    <a:lstStyle/>
                    <a:p>
                      <a:pPr algn="r"/>
                      <a:r>
                        <a:rPr lang="en-US" sz="2400" b="0" dirty="0">
                          <a:solidFill>
                            <a:schemeClr val="tx1">
                              <a:lumMod val="65000"/>
                              <a:lumOff val="35000"/>
                            </a:schemeClr>
                          </a:solidFill>
                        </a:rPr>
                        <a:t>3.7</a:t>
                      </a:r>
                    </a:p>
                  </a:txBody>
                  <a:tcPr anchor="ctr">
                    <a:noFill/>
                  </a:tcPr>
                </a:tc>
                <a:tc>
                  <a:txBody>
                    <a:bodyPr/>
                    <a:lstStyle/>
                    <a:p>
                      <a:pPr algn="r"/>
                      <a:endParaRPr lang="en-US" sz="2400" b="0" dirty="0">
                        <a:solidFill>
                          <a:schemeClr val="tx1"/>
                        </a:solidFill>
                      </a:endParaRPr>
                    </a:p>
                  </a:txBody>
                  <a:tcPr anchor="ctr">
                    <a:solidFill>
                      <a:schemeClr val="bg1"/>
                    </a:solidFill>
                  </a:tcPr>
                </a:tc>
                <a:tc>
                  <a:txBody>
                    <a:bodyPr/>
                    <a:lstStyle/>
                    <a:p>
                      <a:pPr algn="r"/>
                      <a:endParaRPr lang="en-US" sz="2400" b="0" dirty="0">
                        <a:solidFill>
                          <a:schemeClr val="tx1"/>
                        </a:solidFill>
                      </a:endParaRPr>
                    </a:p>
                  </a:txBody>
                  <a:tcPr anchor="ctr">
                    <a:solidFill>
                      <a:schemeClr val="accent1">
                        <a:lumMod val="20000"/>
                        <a:lumOff val="80000"/>
                      </a:schemeClr>
                    </a:solidFill>
                  </a:tcPr>
                </a:tc>
                <a:tc>
                  <a:txBody>
                    <a:bodyPr/>
                    <a:lstStyle/>
                    <a:p>
                      <a:pPr algn="r"/>
                      <a:r>
                        <a:rPr lang="en-US" sz="2400" b="0" dirty="0">
                          <a:solidFill>
                            <a:schemeClr val="tx1"/>
                          </a:solidFill>
                        </a:rPr>
                        <a:t>23,000</a:t>
                      </a:r>
                    </a:p>
                  </a:txBody>
                  <a:tcPr anchor="ctr">
                    <a:noFill/>
                  </a:tcPr>
                </a:tc>
                <a:tc>
                  <a:txBody>
                    <a:bodyPr/>
                    <a:lstStyle/>
                    <a:p>
                      <a:pPr algn="r"/>
                      <a:r>
                        <a:rPr lang="en-US" sz="2400" b="0" dirty="0">
                          <a:solidFill>
                            <a:schemeClr val="tx1"/>
                          </a:solidFill>
                        </a:rPr>
                        <a:t>16.8</a:t>
                      </a:r>
                    </a:p>
                  </a:txBody>
                  <a:tcPr anchor="ctr">
                    <a:noFill/>
                  </a:tcPr>
                </a:tc>
                <a:extLst>
                  <a:ext uri="{0D108BD9-81ED-4DB2-BD59-A6C34878D82A}">
                    <a16:rowId xmlns:a16="http://schemas.microsoft.com/office/drawing/2014/main" val="1165374319"/>
                  </a:ext>
                </a:extLst>
              </a:tr>
              <a:tr h="645886">
                <a:tc>
                  <a:txBody>
                    <a:bodyPr/>
                    <a:lstStyle/>
                    <a:p>
                      <a:pPr lvl="1" algn="l"/>
                      <a:r>
                        <a:rPr lang="en-US" sz="2400" b="0" dirty="0">
                          <a:solidFill>
                            <a:schemeClr val="tx1"/>
                          </a:solidFill>
                        </a:rPr>
                        <a:t>   Interview not conducted</a:t>
                      </a:r>
                    </a:p>
                  </a:txBody>
                  <a:tcPr anchor="ctr">
                    <a:noFill/>
                  </a:tcPr>
                </a:tc>
                <a:tc>
                  <a:txBody>
                    <a:bodyPr/>
                    <a:lstStyle/>
                    <a:p>
                      <a:pPr algn="r"/>
                      <a:r>
                        <a:rPr lang="en-US" sz="2400" b="0" dirty="0">
                          <a:solidFill>
                            <a:schemeClr val="tx1">
                              <a:lumMod val="65000"/>
                              <a:lumOff val="35000"/>
                            </a:schemeClr>
                          </a:solidFill>
                        </a:rPr>
                        <a:t>2,300</a:t>
                      </a:r>
                    </a:p>
                  </a:txBody>
                  <a:tcPr anchor="ctr">
                    <a:noFill/>
                  </a:tcPr>
                </a:tc>
                <a:tc>
                  <a:txBody>
                    <a:bodyPr/>
                    <a:lstStyle/>
                    <a:p>
                      <a:pPr algn="r"/>
                      <a:r>
                        <a:rPr lang="en-US" sz="2400" b="0" dirty="0">
                          <a:solidFill>
                            <a:schemeClr val="tx1">
                              <a:lumMod val="65000"/>
                              <a:lumOff val="35000"/>
                            </a:schemeClr>
                          </a:solidFill>
                        </a:rPr>
                        <a:t>1.6</a:t>
                      </a:r>
                    </a:p>
                  </a:txBody>
                  <a:tcPr anchor="ctr">
                    <a:noFill/>
                  </a:tcPr>
                </a:tc>
                <a:tc>
                  <a:txBody>
                    <a:bodyPr/>
                    <a:lstStyle/>
                    <a:p>
                      <a:pPr algn="r"/>
                      <a:endParaRPr lang="en-US" sz="2400" b="0" dirty="0">
                        <a:solidFill>
                          <a:schemeClr val="tx1"/>
                        </a:solidFill>
                      </a:endParaRPr>
                    </a:p>
                  </a:txBody>
                  <a:tcPr anchor="ctr">
                    <a:solidFill>
                      <a:schemeClr val="bg1"/>
                    </a:solidFill>
                  </a:tcPr>
                </a:tc>
                <a:tc>
                  <a:txBody>
                    <a:bodyPr/>
                    <a:lstStyle/>
                    <a:p>
                      <a:pPr algn="r"/>
                      <a:endParaRPr lang="en-US" sz="2400" b="0" dirty="0">
                        <a:solidFill>
                          <a:schemeClr val="tx1"/>
                        </a:solidFill>
                      </a:endParaRPr>
                    </a:p>
                  </a:txBody>
                  <a:tcPr anchor="ctr">
                    <a:solidFill>
                      <a:schemeClr val="accent1">
                        <a:lumMod val="20000"/>
                        <a:lumOff val="80000"/>
                      </a:schemeClr>
                    </a:solidFill>
                  </a:tcPr>
                </a:tc>
                <a:tc>
                  <a:txBody>
                    <a:bodyPr/>
                    <a:lstStyle/>
                    <a:p>
                      <a:pPr algn="r"/>
                      <a:r>
                        <a:rPr lang="en-US" sz="2400" b="0" dirty="0">
                          <a:solidFill>
                            <a:schemeClr val="tx1"/>
                          </a:solidFill>
                        </a:rPr>
                        <a:t>4,900</a:t>
                      </a:r>
                    </a:p>
                  </a:txBody>
                  <a:tcPr anchor="ctr">
                    <a:noFill/>
                  </a:tcPr>
                </a:tc>
                <a:tc>
                  <a:txBody>
                    <a:bodyPr/>
                    <a:lstStyle/>
                    <a:p>
                      <a:pPr algn="r"/>
                      <a:r>
                        <a:rPr lang="en-US" sz="2400" b="0" dirty="0">
                          <a:solidFill>
                            <a:schemeClr val="tx1"/>
                          </a:solidFill>
                        </a:rPr>
                        <a:t>3.6</a:t>
                      </a:r>
                    </a:p>
                  </a:txBody>
                  <a:tcPr anchor="ctr">
                    <a:noFill/>
                  </a:tcPr>
                </a:tc>
                <a:extLst>
                  <a:ext uri="{0D108BD9-81ED-4DB2-BD59-A6C34878D82A}">
                    <a16:rowId xmlns:a16="http://schemas.microsoft.com/office/drawing/2014/main" val="3422922444"/>
                  </a:ext>
                </a:extLst>
              </a:tr>
              <a:tr h="645886">
                <a:tc>
                  <a:txBody>
                    <a:bodyPr/>
                    <a:lstStyle/>
                    <a:p>
                      <a:pPr lvl="1" algn="l"/>
                      <a:r>
                        <a:rPr lang="en-US" sz="2400" b="0" dirty="0">
                          <a:solidFill>
                            <a:schemeClr val="tx1"/>
                          </a:solidFill>
                        </a:rPr>
                        <a:t>   Interview not sufficient</a:t>
                      </a:r>
                    </a:p>
                  </a:txBody>
                  <a:tcPr anchor="ctr">
                    <a:lnB w="12700" cap="flat" cmpd="sng" algn="ctr">
                      <a:solidFill>
                        <a:schemeClr val="tx1"/>
                      </a:solidFill>
                      <a:prstDash val="solid"/>
                      <a:round/>
                      <a:headEnd type="none" w="med" len="med"/>
                      <a:tailEnd type="none" w="med" len="med"/>
                    </a:lnB>
                    <a:noFill/>
                  </a:tcPr>
                </a:tc>
                <a:tc>
                  <a:txBody>
                    <a:bodyPr/>
                    <a:lstStyle/>
                    <a:p>
                      <a:pPr algn="r"/>
                      <a:r>
                        <a:rPr lang="en-US" sz="2400" b="0" dirty="0">
                          <a:solidFill>
                            <a:schemeClr val="tx1">
                              <a:lumMod val="65000"/>
                              <a:lumOff val="35000"/>
                            </a:schemeClr>
                          </a:solidFill>
                        </a:rPr>
                        <a:t>3,000</a:t>
                      </a:r>
                    </a:p>
                  </a:txBody>
                  <a:tcPr anchor="ctr">
                    <a:lnB w="12700" cap="flat" cmpd="sng" algn="ctr">
                      <a:solidFill>
                        <a:schemeClr val="tx1"/>
                      </a:solidFill>
                      <a:prstDash val="solid"/>
                      <a:round/>
                      <a:headEnd type="none" w="med" len="med"/>
                      <a:tailEnd type="none" w="med" len="med"/>
                    </a:lnB>
                    <a:noFill/>
                  </a:tcPr>
                </a:tc>
                <a:tc>
                  <a:txBody>
                    <a:bodyPr/>
                    <a:lstStyle/>
                    <a:p>
                      <a:pPr algn="r"/>
                      <a:r>
                        <a:rPr lang="en-US" sz="2400" b="0" dirty="0">
                          <a:solidFill>
                            <a:schemeClr val="tx1">
                              <a:lumMod val="65000"/>
                              <a:lumOff val="35000"/>
                            </a:schemeClr>
                          </a:solidFill>
                        </a:rPr>
                        <a:t>2.1</a:t>
                      </a:r>
                    </a:p>
                  </a:txBody>
                  <a:tcPr anchor="ctr">
                    <a:lnB w="12700" cap="flat" cmpd="sng" algn="ctr">
                      <a:solidFill>
                        <a:schemeClr val="tx1"/>
                      </a:solidFill>
                      <a:prstDash val="solid"/>
                      <a:round/>
                      <a:headEnd type="none" w="med" len="med"/>
                      <a:tailEnd type="none" w="med" len="med"/>
                    </a:lnB>
                    <a:noFill/>
                  </a:tcPr>
                </a:tc>
                <a:tc>
                  <a:txBody>
                    <a:bodyPr/>
                    <a:lstStyle/>
                    <a:p>
                      <a:pPr algn="r"/>
                      <a:endParaRPr lang="en-US" sz="2400" b="0" dirty="0">
                        <a:solidFill>
                          <a:schemeClr val="tx1"/>
                        </a:solidFill>
                      </a:endParaRP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pPr algn="r"/>
                      <a:endParaRPr lang="en-US" sz="2400" b="0" dirty="0">
                        <a:solidFill>
                          <a:schemeClr val="tx1"/>
                        </a:solidFill>
                      </a:endParaRPr>
                    </a:p>
                  </a:txBody>
                  <a:tcPr anchor="ctr">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a:r>
                        <a:rPr lang="en-US" sz="2400" b="0" dirty="0">
                          <a:solidFill>
                            <a:schemeClr val="tx1"/>
                          </a:solidFill>
                        </a:rPr>
                        <a:t>18,500</a:t>
                      </a:r>
                    </a:p>
                  </a:txBody>
                  <a:tcPr anchor="ctr">
                    <a:lnB w="12700" cap="flat" cmpd="sng" algn="ctr">
                      <a:solidFill>
                        <a:schemeClr val="tx1"/>
                      </a:solidFill>
                      <a:prstDash val="solid"/>
                      <a:round/>
                      <a:headEnd type="none" w="med" len="med"/>
                      <a:tailEnd type="none" w="med" len="med"/>
                    </a:lnB>
                    <a:noFill/>
                  </a:tcPr>
                </a:tc>
                <a:tc>
                  <a:txBody>
                    <a:bodyPr/>
                    <a:lstStyle/>
                    <a:p>
                      <a:pPr algn="r"/>
                      <a:r>
                        <a:rPr lang="en-US" sz="2400" b="0" dirty="0">
                          <a:solidFill>
                            <a:schemeClr val="tx1"/>
                          </a:solidFill>
                        </a:rPr>
                        <a:t>13.5</a:t>
                      </a:r>
                    </a:p>
                  </a:txBody>
                  <a:tcPr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579921"/>
                  </a:ext>
                </a:extLst>
              </a:tr>
            </a:tbl>
          </a:graphicData>
        </a:graphic>
      </p:graphicFrame>
      <p:sp>
        <p:nvSpPr>
          <p:cNvPr id="5" name="Rounded Rectangle 2">
            <a:extLst>
              <a:ext uri="{FF2B5EF4-FFF2-40B4-BE49-F238E27FC236}">
                <a16:creationId xmlns:a16="http://schemas.microsoft.com/office/drawing/2014/main" id="{D53269C1-0BD3-4A6A-81F6-8C8A074234F7}"/>
              </a:ext>
            </a:extLst>
          </p:cNvPr>
          <p:cNvSpPr/>
          <p:nvPr/>
        </p:nvSpPr>
        <p:spPr>
          <a:xfrm>
            <a:off x="518160" y="5201920"/>
            <a:ext cx="11115040" cy="650240"/>
          </a:xfrm>
          <a:prstGeom prst="roundRect">
            <a:avLst>
              <a:gd name="adj" fmla="val 15105"/>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3321CE50-2126-0C8C-EF5F-8A135840194C}"/>
              </a:ext>
            </a:extLst>
          </p:cNvPr>
          <p:cNvSpPr txBox="1"/>
          <p:nvPr/>
        </p:nvSpPr>
        <p:spPr>
          <a:xfrm>
            <a:off x="5100320" y="6106160"/>
            <a:ext cx="5303520" cy="369332"/>
          </a:xfrm>
          <a:prstGeom prst="rect">
            <a:avLst/>
          </a:prstGeom>
          <a:noFill/>
        </p:spPr>
        <p:txBody>
          <a:bodyPr wrap="square">
            <a:spAutoFit/>
          </a:bodyPr>
          <a:lstStyle/>
          <a:p>
            <a:r>
              <a:rPr lang="en-US" sz="1800" dirty="0">
                <a:solidFill>
                  <a:srgbClr val="C00000"/>
                </a:solidFill>
                <a:latin typeface="+mn-lt"/>
              </a:rPr>
              <a:t>Numbers are rounded for disclosure avoidance.</a:t>
            </a:r>
            <a:endParaRPr lang="en-US" sz="1800" dirty="0">
              <a:solidFill>
                <a:schemeClr val="accent1"/>
              </a:solidFill>
              <a:latin typeface="+mn-lt"/>
            </a:endParaRPr>
          </a:p>
        </p:txBody>
      </p:sp>
      <p:sp>
        <p:nvSpPr>
          <p:cNvPr id="4" name="Slide Number Placeholder 3">
            <a:extLst>
              <a:ext uri="{FF2B5EF4-FFF2-40B4-BE49-F238E27FC236}">
                <a16:creationId xmlns:a16="http://schemas.microsoft.com/office/drawing/2014/main" id="{34C9368E-C570-5CA8-8A8F-6E6A309425E5}"/>
              </a:ext>
            </a:extLst>
          </p:cNvPr>
          <p:cNvSpPr>
            <a:spLocks noGrp="1"/>
          </p:cNvSpPr>
          <p:nvPr>
            <p:ph type="sldNum" sz="quarter" idx="12"/>
          </p:nvPr>
        </p:nvSpPr>
        <p:spPr/>
        <p:txBody>
          <a:bodyPr/>
          <a:lstStyle/>
          <a:p>
            <a:fld id="{FC63ECC8-719A-498E-B101-491B6A35558E}" type="slidenum">
              <a:rPr lang="en-US" smtClean="0"/>
              <a:t>43</a:t>
            </a:fld>
            <a:endParaRPr lang="en-US"/>
          </a:p>
        </p:txBody>
      </p:sp>
    </p:spTree>
    <p:extLst>
      <p:ext uri="{BB962C8B-B14F-4D97-AF65-F5344CB8AC3E}">
        <p14:creationId xmlns:p14="http://schemas.microsoft.com/office/powerpoint/2010/main" val="5657727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p:txBody>
          <a:bodyPr>
            <a:normAutofit/>
          </a:bodyPr>
          <a:lstStyle/>
          <a:p>
            <a:r>
              <a:rPr lang="en-US" sz="3600" dirty="0" err="1">
                <a:solidFill>
                  <a:schemeClr val="accent1"/>
                </a:solidFill>
              </a:rPr>
              <a:t>Noninterview</a:t>
            </a:r>
            <a:r>
              <a:rPr lang="en-US" sz="3600" dirty="0">
                <a:solidFill>
                  <a:schemeClr val="accent1"/>
                </a:solidFill>
              </a:rPr>
              <a:t> adjustment in the PES</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p:txBody>
          <a:bodyPr>
            <a:normAutofit fontScale="92500" lnSpcReduction="10000"/>
          </a:bodyPr>
          <a:lstStyle/>
          <a:p>
            <a:r>
              <a:rPr lang="en-US" dirty="0"/>
              <a:t>Nonresponse adjustment typically tries to involve (1) characteristic(s) to be estimated, and (2) unit’s propensity to respond</a:t>
            </a:r>
          </a:p>
          <a:p>
            <a:endParaRPr lang="en-US" dirty="0"/>
          </a:p>
          <a:p>
            <a:r>
              <a:rPr lang="en-US" dirty="0"/>
              <a:t>In past decades, used a cell-based approach to reweight addresses</a:t>
            </a:r>
          </a:p>
          <a:p>
            <a:endParaRPr lang="en-US" dirty="0"/>
          </a:p>
          <a:p>
            <a:r>
              <a:rPr lang="en-US" dirty="0"/>
              <a:t>In 2020, modeled </a:t>
            </a:r>
            <a:r>
              <a:rPr lang="en-US" u="sng" dirty="0"/>
              <a:t>response propensity</a:t>
            </a:r>
            <a:r>
              <a:rPr lang="en-US" dirty="0"/>
              <a:t> based on variables known for every address; defined 5 groups, from lowest to highest response propensity</a:t>
            </a:r>
          </a:p>
          <a:p>
            <a:endParaRPr lang="en-US" dirty="0"/>
          </a:p>
          <a:p>
            <a:r>
              <a:rPr lang="en-US" dirty="0"/>
              <a:t>Within propensity groups, spread weights of nonresponding addresses onto responding cases</a:t>
            </a:r>
          </a:p>
          <a:p>
            <a:pPr marL="0" indent="0">
              <a:buNone/>
            </a:pPr>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4A794BF-7234-D7D6-8EBC-A7D83FAFEAAD}"/>
              </a:ext>
            </a:extLst>
          </p:cNvPr>
          <p:cNvSpPr>
            <a:spLocks noGrp="1"/>
          </p:cNvSpPr>
          <p:nvPr>
            <p:ph type="sldNum" sz="quarter" idx="12"/>
          </p:nvPr>
        </p:nvSpPr>
        <p:spPr/>
        <p:txBody>
          <a:bodyPr/>
          <a:lstStyle/>
          <a:p>
            <a:fld id="{FC63ECC8-719A-498E-B101-491B6A35558E}" type="slidenum">
              <a:rPr lang="en-US" smtClean="0"/>
              <a:t>44</a:t>
            </a:fld>
            <a:endParaRPr lang="en-US"/>
          </a:p>
        </p:txBody>
      </p:sp>
    </p:spTree>
    <p:extLst>
      <p:ext uri="{BB962C8B-B14F-4D97-AF65-F5344CB8AC3E}">
        <p14:creationId xmlns:p14="http://schemas.microsoft.com/office/powerpoint/2010/main" val="294524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a:xfrm>
            <a:off x="838200" y="2762885"/>
            <a:ext cx="10515600" cy="1325563"/>
          </a:xfrm>
        </p:spPr>
        <p:txBody>
          <a:bodyPr>
            <a:normAutofit/>
          </a:bodyPr>
          <a:lstStyle/>
          <a:p>
            <a:pPr algn="ctr"/>
            <a:r>
              <a:rPr lang="en-US" sz="4800" u="sng" dirty="0">
                <a:solidFill>
                  <a:schemeClr val="accent1"/>
                </a:solidFill>
                <a:latin typeface="Lucida Sans" panose="020B0602030504020204" pitchFamily="34" charset="0"/>
              </a:rPr>
              <a:t>Characteristic</a:t>
            </a:r>
            <a:r>
              <a:rPr lang="en-US" sz="4800" dirty="0">
                <a:solidFill>
                  <a:schemeClr val="accent1"/>
                </a:solidFill>
                <a:latin typeface="Lucida Sans" panose="020B0602030504020204" pitchFamily="34" charset="0"/>
              </a:rPr>
              <a:t> nonresponse</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7765E351-5986-B65D-DA5A-F5D12E6710A2}"/>
              </a:ext>
            </a:extLst>
          </p:cNvPr>
          <p:cNvSpPr>
            <a:spLocks noGrp="1"/>
          </p:cNvSpPr>
          <p:nvPr>
            <p:ph type="sldNum" sz="quarter" idx="12"/>
          </p:nvPr>
        </p:nvSpPr>
        <p:spPr/>
        <p:txBody>
          <a:bodyPr/>
          <a:lstStyle/>
          <a:p>
            <a:fld id="{FC63ECC8-719A-498E-B101-491B6A35558E}" type="slidenum">
              <a:rPr lang="en-US" smtClean="0"/>
              <a:t>45</a:t>
            </a:fld>
            <a:endParaRPr lang="en-US"/>
          </a:p>
        </p:txBody>
      </p:sp>
    </p:spTree>
    <p:extLst>
      <p:ext uri="{BB962C8B-B14F-4D97-AF65-F5344CB8AC3E}">
        <p14:creationId xmlns:p14="http://schemas.microsoft.com/office/powerpoint/2010/main" val="40637197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p:txBody>
          <a:bodyPr>
            <a:normAutofit/>
          </a:bodyPr>
          <a:lstStyle/>
          <a:p>
            <a:r>
              <a:rPr lang="en-US" sz="3600" dirty="0">
                <a:solidFill>
                  <a:schemeClr val="accent1"/>
                </a:solidFill>
              </a:rPr>
              <a:t>Problem. Increased </a:t>
            </a:r>
            <a:r>
              <a:rPr lang="en-US" sz="3600" u="sng" dirty="0">
                <a:solidFill>
                  <a:srgbClr val="C00000"/>
                </a:solidFill>
              </a:rPr>
              <a:t>characteristic</a:t>
            </a:r>
            <a:r>
              <a:rPr lang="en-US" sz="3600" dirty="0">
                <a:solidFill>
                  <a:schemeClr val="accent1"/>
                </a:solidFill>
              </a:rPr>
              <a:t> nonresponse  </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a:xfrm>
            <a:off x="838200" y="1622424"/>
            <a:ext cx="10515600" cy="4768215"/>
          </a:xfrm>
        </p:spPr>
        <p:txBody>
          <a:bodyPr>
            <a:normAutofit/>
          </a:bodyPr>
          <a:lstStyle/>
          <a:p>
            <a:pPr marL="0" indent="0">
              <a:buNone/>
            </a:pPr>
            <a:r>
              <a:rPr lang="en-US" dirty="0"/>
              <a:t>Rates of missing data in the 2020 and 2010 PES sample (unweighted)</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5" name="Table 4">
            <a:extLst>
              <a:ext uri="{FF2B5EF4-FFF2-40B4-BE49-F238E27FC236}">
                <a16:creationId xmlns:a16="http://schemas.microsoft.com/office/drawing/2014/main" id="{7CAD0B87-049E-4DC6-BB99-BFAD2ABDE4BC}"/>
              </a:ext>
            </a:extLst>
          </p:cNvPr>
          <p:cNvGraphicFramePr>
            <a:graphicFrameLocks noGrp="1"/>
          </p:cNvGraphicFramePr>
          <p:nvPr>
            <p:extLst>
              <p:ext uri="{D42A27DB-BD31-4B8C-83A1-F6EECF244321}">
                <p14:modId xmlns:p14="http://schemas.microsoft.com/office/powerpoint/2010/main" val="118615359"/>
              </p:ext>
            </p:extLst>
          </p:nvPr>
        </p:nvGraphicFramePr>
        <p:xfrm>
          <a:off x="848487" y="2174608"/>
          <a:ext cx="10408793" cy="2114719"/>
        </p:xfrm>
        <a:graphic>
          <a:graphicData uri="http://schemas.openxmlformats.org/drawingml/2006/table">
            <a:tbl>
              <a:tblPr firstRow="1" firstCol="1" bandRow="1"/>
              <a:tblGrid>
                <a:gridCol w="1467698">
                  <a:extLst>
                    <a:ext uri="{9D8B030D-6E8A-4147-A177-3AD203B41FA5}">
                      <a16:colId xmlns:a16="http://schemas.microsoft.com/office/drawing/2014/main" val="3225402980"/>
                    </a:ext>
                  </a:extLst>
                </a:gridCol>
                <a:gridCol w="1420549">
                  <a:extLst>
                    <a:ext uri="{9D8B030D-6E8A-4147-A177-3AD203B41FA5}">
                      <a16:colId xmlns:a16="http://schemas.microsoft.com/office/drawing/2014/main" val="4141144246"/>
                    </a:ext>
                  </a:extLst>
                </a:gridCol>
                <a:gridCol w="937780">
                  <a:extLst>
                    <a:ext uri="{9D8B030D-6E8A-4147-A177-3AD203B41FA5}">
                      <a16:colId xmlns:a16="http://schemas.microsoft.com/office/drawing/2014/main" val="1749532668"/>
                    </a:ext>
                  </a:extLst>
                </a:gridCol>
                <a:gridCol w="836398">
                  <a:extLst>
                    <a:ext uri="{9D8B030D-6E8A-4147-A177-3AD203B41FA5}">
                      <a16:colId xmlns:a16="http://schemas.microsoft.com/office/drawing/2014/main" val="376919080"/>
                    </a:ext>
                  </a:extLst>
                </a:gridCol>
                <a:gridCol w="819502">
                  <a:extLst>
                    <a:ext uri="{9D8B030D-6E8A-4147-A177-3AD203B41FA5}">
                      <a16:colId xmlns:a16="http://schemas.microsoft.com/office/drawing/2014/main" val="2979819791"/>
                    </a:ext>
                  </a:extLst>
                </a:gridCol>
                <a:gridCol w="1546069">
                  <a:extLst>
                    <a:ext uri="{9D8B030D-6E8A-4147-A177-3AD203B41FA5}">
                      <a16:colId xmlns:a16="http://schemas.microsoft.com/office/drawing/2014/main" val="2732655565"/>
                    </a:ext>
                  </a:extLst>
                </a:gridCol>
                <a:gridCol w="936843">
                  <a:extLst>
                    <a:ext uri="{9D8B030D-6E8A-4147-A177-3AD203B41FA5}">
                      <a16:colId xmlns:a16="http://schemas.microsoft.com/office/drawing/2014/main" val="1297131414"/>
                    </a:ext>
                  </a:extLst>
                </a:gridCol>
                <a:gridCol w="2443954">
                  <a:extLst>
                    <a:ext uri="{9D8B030D-6E8A-4147-A177-3AD203B41FA5}">
                      <a16:colId xmlns:a16="http://schemas.microsoft.com/office/drawing/2014/main" val="4023609950"/>
                    </a:ext>
                  </a:extLst>
                </a:gridCol>
              </a:tblGrid>
              <a:tr h="365589">
                <a:tc rowSpan="2">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Year</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gridSpan="6">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Percent of people with imputed characteristics</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 with ≥ 1 imputed characteristic</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200151694"/>
                  </a:ext>
                </a:extLst>
              </a:tr>
              <a:tr h="765260">
                <a:tc vMerge="1">
                  <a:txBody>
                    <a:bodyPr/>
                    <a:lstStyle/>
                    <a:p>
                      <a:endParaRPr lang="en-US"/>
                    </a:p>
                  </a:txBody>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Relationship</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Age</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Sex</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Race</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Hispanic origin</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Tenure</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878608861"/>
                  </a:ext>
                </a:extLst>
              </a:tr>
              <a:tr h="480871">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2020</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1.9</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11.4</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1.7</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5.8</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3.7</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3.7</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15.7</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460945635"/>
                  </a:ext>
                </a:extLst>
              </a:tr>
              <a:tr h="480871">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2010</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0.9</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  4.5</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0.9</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1.9</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1.6</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2.0</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  6.6</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1856981"/>
                  </a:ext>
                </a:extLst>
              </a:tr>
            </a:tbl>
          </a:graphicData>
        </a:graphic>
      </p:graphicFrame>
      <p:sp>
        <p:nvSpPr>
          <p:cNvPr id="4" name="Slide Number Placeholder 3">
            <a:extLst>
              <a:ext uri="{FF2B5EF4-FFF2-40B4-BE49-F238E27FC236}">
                <a16:creationId xmlns:a16="http://schemas.microsoft.com/office/drawing/2014/main" id="{86B245EA-F9DB-DFC3-9702-937E2B870A0D}"/>
              </a:ext>
            </a:extLst>
          </p:cNvPr>
          <p:cNvSpPr>
            <a:spLocks noGrp="1"/>
          </p:cNvSpPr>
          <p:nvPr>
            <p:ph type="sldNum" sz="quarter" idx="12"/>
          </p:nvPr>
        </p:nvSpPr>
        <p:spPr/>
        <p:txBody>
          <a:bodyPr/>
          <a:lstStyle/>
          <a:p>
            <a:fld id="{FC63ECC8-719A-498E-B101-491B6A35558E}" type="slidenum">
              <a:rPr lang="en-US" smtClean="0"/>
              <a:t>46</a:t>
            </a:fld>
            <a:endParaRPr lang="en-US"/>
          </a:p>
        </p:txBody>
      </p:sp>
    </p:spTree>
    <p:extLst>
      <p:ext uri="{BB962C8B-B14F-4D97-AF65-F5344CB8AC3E}">
        <p14:creationId xmlns:p14="http://schemas.microsoft.com/office/powerpoint/2010/main" val="519311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p:txBody>
          <a:bodyPr>
            <a:normAutofit/>
          </a:bodyPr>
          <a:lstStyle/>
          <a:p>
            <a:r>
              <a:rPr lang="en-US" sz="3600" dirty="0">
                <a:solidFill>
                  <a:schemeClr val="accent1"/>
                </a:solidFill>
              </a:rPr>
              <a:t>Problem: Increased </a:t>
            </a:r>
            <a:r>
              <a:rPr lang="en-US" sz="3600" dirty="0">
                <a:solidFill>
                  <a:srgbClr val="C00000"/>
                </a:solidFill>
              </a:rPr>
              <a:t>characteristic</a:t>
            </a:r>
            <a:r>
              <a:rPr lang="en-US" sz="3600" dirty="0">
                <a:solidFill>
                  <a:schemeClr val="accent1"/>
                </a:solidFill>
              </a:rPr>
              <a:t> nonresponse  </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a:xfrm>
            <a:off x="838200" y="1622424"/>
            <a:ext cx="10515600" cy="4768215"/>
          </a:xfrm>
        </p:spPr>
        <p:txBody>
          <a:bodyPr>
            <a:normAutofit/>
          </a:bodyPr>
          <a:lstStyle/>
          <a:p>
            <a:pPr marL="0" indent="0">
              <a:buNone/>
            </a:pPr>
            <a:r>
              <a:rPr lang="en-US" dirty="0"/>
              <a:t>Rates of missing data in the 2020 and 2010 PES sample (unweighted)</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5" name="Table 4">
            <a:extLst>
              <a:ext uri="{FF2B5EF4-FFF2-40B4-BE49-F238E27FC236}">
                <a16:creationId xmlns:a16="http://schemas.microsoft.com/office/drawing/2014/main" id="{7CAD0B87-049E-4DC6-BB99-BFAD2ABDE4BC}"/>
              </a:ext>
            </a:extLst>
          </p:cNvPr>
          <p:cNvGraphicFramePr>
            <a:graphicFrameLocks noGrp="1"/>
          </p:cNvGraphicFramePr>
          <p:nvPr>
            <p:extLst>
              <p:ext uri="{D42A27DB-BD31-4B8C-83A1-F6EECF244321}">
                <p14:modId xmlns:p14="http://schemas.microsoft.com/office/powerpoint/2010/main" val="1988178730"/>
              </p:ext>
            </p:extLst>
          </p:nvPr>
        </p:nvGraphicFramePr>
        <p:xfrm>
          <a:off x="848487" y="2174608"/>
          <a:ext cx="10408793" cy="2114719"/>
        </p:xfrm>
        <a:graphic>
          <a:graphicData uri="http://schemas.openxmlformats.org/drawingml/2006/table">
            <a:tbl>
              <a:tblPr firstRow="1" firstCol="1" bandRow="1"/>
              <a:tblGrid>
                <a:gridCol w="1467698">
                  <a:extLst>
                    <a:ext uri="{9D8B030D-6E8A-4147-A177-3AD203B41FA5}">
                      <a16:colId xmlns:a16="http://schemas.microsoft.com/office/drawing/2014/main" val="3225402980"/>
                    </a:ext>
                  </a:extLst>
                </a:gridCol>
                <a:gridCol w="1420549">
                  <a:extLst>
                    <a:ext uri="{9D8B030D-6E8A-4147-A177-3AD203B41FA5}">
                      <a16:colId xmlns:a16="http://schemas.microsoft.com/office/drawing/2014/main" val="4141144246"/>
                    </a:ext>
                  </a:extLst>
                </a:gridCol>
                <a:gridCol w="937780">
                  <a:extLst>
                    <a:ext uri="{9D8B030D-6E8A-4147-A177-3AD203B41FA5}">
                      <a16:colId xmlns:a16="http://schemas.microsoft.com/office/drawing/2014/main" val="1749532668"/>
                    </a:ext>
                  </a:extLst>
                </a:gridCol>
                <a:gridCol w="836398">
                  <a:extLst>
                    <a:ext uri="{9D8B030D-6E8A-4147-A177-3AD203B41FA5}">
                      <a16:colId xmlns:a16="http://schemas.microsoft.com/office/drawing/2014/main" val="376919080"/>
                    </a:ext>
                  </a:extLst>
                </a:gridCol>
                <a:gridCol w="819502">
                  <a:extLst>
                    <a:ext uri="{9D8B030D-6E8A-4147-A177-3AD203B41FA5}">
                      <a16:colId xmlns:a16="http://schemas.microsoft.com/office/drawing/2014/main" val="2979819791"/>
                    </a:ext>
                  </a:extLst>
                </a:gridCol>
                <a:gridCol w="1546069">
                  <a:extLst>
                    <a:ext uri="{9D8B030D-6E8A-4147-A177-3AD203B41FA5}">
                      <a16:colId xmlns:a16="http://schemas.microsoft.com/office/drawing/2014/main" val="2732655565"/>
                    </a:ext>
                  </a:extLst>
                </a:gridCol>
                <a:gridCol w="936843">
                  <a:extLst>
                    <a:ext uri="{9D8B030D-6E8A-4147-A177-3AD203B41FA5}">
                      <a16:colId xmlns:a16="http://schemas.microsoft.com/office/drawing/2014/main" val="1297131414"/>
                    </a:ext>
                  </a:extLst>
                </a:gridCol>
                <a:gridCol w="2443954">
                  <a:extLst>
                    <a:ext uri="{9D8B030D-6E8A-4147-A177-3AD203B41FA5}">
                      <a16:colId xmlns:a16="http://schemas.microsoft.com/office/drawing/2014/main" val="4023609950"/>
                    </a:ext>
                  </a:extLst>
                </a:gridCol>
              </a:tblGrid>
              <a:tr h="365589">
                <a:tc rowSpan="2">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Year</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gridSpan="6">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Percent of people with imputed characteristics</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 with ≥ 1 imputed characteristic</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200151694"/>
                  </a:ext>
                </a:extLst>
              </a:tr>
              <a:tr h="765260">
                <a:tc vMerge="1">
                  <a:txBody>
                    <a:bodyPr/>
                    <a:lstStyle/>
                    <a:p>
                      <a:endParaRPr lang="en-US"/>
                    </a:p>
                  </a:txBody>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Relationship</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Age</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Sex</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Race</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Hispanic origin</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Tenure</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878608861"/>
                  </a:ext>
                </a:extLst>
              </a:tr>
              <a:tr h="480871">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2020</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1.9</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11.4</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1.7</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5.8</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3.7</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3.7</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15.7</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460945635"/>
                  </a:ext>
                </a:extLst>
              </a:tr>
              <a:tr h="480871">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2010</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0.9</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  4.5</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0.9</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1.9</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1.6</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2.0</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  6.6</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1856981"/>
                  </a:ext>
                </a:extLst>
              </a:tr>
            </a:tbl>
          </a:graphicData>
        </a:graphic>
      </p:graphicFrame>
      <p:sp>
        <p:nvSpPr>
          <p:cNvPr id="6" name="Rounded Rectangle 2">
            <a:extLst>
              <a:ext uri="{FF2B5EF4-FFF2-40B4-BE49-F238E27FC236}">
                <a16:creationId xmlns:a16="http://schemas.microsoft.com/office/drawing/2014/main" id="{9ABC67C1-8DBF-46BC-BBDA-59A073519306}"/>
              </a:ext>
            </a:extLst>
          </p:cNvPr>
          <p:cNvSpPr/>
          <p:nvPr/>
        </p:nvSpPr>
        <p:spPr>
          <a:xfrm>
            <a:off x="3708400" y="2621280"/>
            <a:ext cx="1879600" cy="1829703"/>
          </a:xfrm>
          <a:prstGeom prst="roundRect">
            <a:avLst>
              <a:gd name="adj" fmla="val 15105"/>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D4ED89DF-9E9A-FF65-A329-E2028F3B6D9A}"/>
              </a:ext>
            </a:extLst>
          </p:cNvPr>
          <p:cNvSpPr>
            <a:spLocks noGrp="1"/>
          </p:cNvSpPr>
          <p:nvPr>
            <p:ph type="sldNum" sz="quarter" idx="12"/>
          </p:nvPr>
        </p:nvSpPr>
        <p:spPr/>
        <p:txBody>
          <a:bodyPr/>
          <a:lstStyle/>
          <a:p>
            <a:fld id="{FC63ECC8-719A-498E-B101-491B6A35558E}" type="slidenum">
              <a:rPr lang="en-US" smtClean="0"/>
              <a:t>47</a:t>
            </a:fld>
            <a:endParaRPr lang="en-US"/>
          </a:p>
        </p:txBody>
      </p:sp>
    </p:spTree>
    <p:extLst>
      <p:ext uri="{BB962C8B-B14F-4D97-AF65-F5344CB8AC3E}">
        <p14:creationId xmlns:p14="http://schemas.microsoft.com/office/powerpoint/2010/main" val="42596390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p:txBody>
          <a:bodyPr>
            <a:normAutofit/>
          </a:bodyPr>
          <a:lstStyle/>
          <a:p>
            <a:r>
              <a:rPr lang="en-US" sz="3600" dirty="0">
                <a:solidFill>
                  <a:schemeClr val="accent1"/>
                </a:solidFill>
              </a:rPr>
              <a:t>Problem: Increased </a:t>
            </a:r>
            <a:r>
              <a:rPr lang="en-US" sz="3600" dirty="0">
                <a:solidFill>
                  <a:srgbClr val="C00000"/>
                </a:solidFill>
              </a:rPr>
              <a:t>characteristic</a:t>
            </a:r>
            <a:r>
              <a:rPr lang="en-US" sz="3600" dirty="0">
                <a:solidFill>
                  <a:schemeClr val="accent1"/>
                </a:solidFill>
              </a:rPr>
              <a:t> nonresponse  </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a:xfrm>
            <a:off x="838200" y="1622424"/>
            <a:ext cx="10515600" cy="4768215"/>
          </a:xfrm>
        </p:spPr>
        <p:txBody>
          <a:bodyPr>
            <a:normAutofit/>
          </a:bodyPr>
          <a:lstStyle/>
          <a:p>
            <a:pPr marL="0" indent="0">
              <a:buNone/>
            </a:pPr>
            <a:r>
              <a:rPr lang="en-US" dirty="0"/>
              <a:t>Rates of missing data in the 2020 and 2010 PES sample (unweighted)</a:t>
            </a:r>
          </a:p>
          <a:p>
            <a:endParaRPr lang="en-US" dirty="0"/>
          </a:p>
          <a:p>
            <a:endParaRPr lang="en-US" dirty="0"/>
          </a:p>
          <a:p>
            <a:endParaRPr lang="en-US" dirty="0"/>
          </a:p>
          <a:p>
            <a:endParaRPr lang="en-US" dirty="0"/>
          </a:p>
          <a:p>
            <a:endParaRPr lang="en-US" dirty="0"/>
          </a:p>
          <a:p>
            <a:r>
              <a:rPr lang="en-US" dirty="0"/>
              <a:t>When characteristics are missing </a:t>
            </a:r>
            <a:r>
              <a:rPr lang="en-US" sz="2800" b="0" dirty="0">
                <a:latin typeface="Calibri" panose="020F0502020204030204" pitchFamily="34" charset="0"/>
                <a:cs typeface="Calibri" panose="020F0502020204030204" pitchFamily="34" charset="0"/>
              </a:rPr>
              <a:t>—</a:t>
            </a:r>
            <a:r>
              <a:rPr lang="en-US" dirty="0"/>
              <a:t> especially age and sex </a:t>
            </a:r>
            <a:r>
              <a:rPr lang="en-US" sz="2800" b="0" dirty="0">
                <a:latin typeface="Calibri" panose="020F0502020204030204" pitchFamily="34" charset="0"/>
                <a:cs typeface="Calibri" panose="020F0502020204030204" pitchFamily="34" charset="0"/>
              </a:rPr>
              <a:t>—</a:t>
            </a:r>
            <a:r>
              <a:rPr lang="en-US" dirty="0"/>
              <a:t> it’s more difficult to statistically match the PES records to census records</a:t>
            </a:r>
          </a:p>
          <a:p>
            <a:endParaRPr lang="en-US" dirty="0"/>
          </a:p>
          <a:p>
            <a:endParaRPr lang="en-US" dirty="0"/>
          </a:p>
          <a:p>
            <a:endParaRPr lang="en-US" dirty="0"/>
          </a:p>
          <a:p>
            <a:endParaRPr lang="en-US" dirty="0"/>
          </a:p>
        </p:txBody>
      </p:sp>
      <p:graphicFrame>
        <p:nvGraphicFramePr>
          <p:cNvPr id="5" name="Table 4">
            <a:extLst>
              <a:ext uri="{FF2B5EF4-FFF2-40B4-BE49-F238E27FC236}">
                <a16:creationId xmlns:a16="http://schemas.microsoft.com/office/drawing/2014/main" id="{7CAD0B87-049E-4DC6-BB99-BFAD2ABDE4BC}"/>
              </a:ext>
            </a:extLst>
          </p:cNvPr>
          <p:cNvGraphicFramePr>
            <a:graphicFrameLocks noGrp="1"/>
          </p:cNvGraphicFramePr>
          <p:nvPr>
            <p:extLst>
              <p:ext uri="{D42A27DB-BD31-4B8C-83A1-F6EECF244321}">
                <p14:modId xmlns:p14="http://schemas.microsoft.com/office/powerpoint/2010/main" val="2044517012"/>
              </p:ext>
            </p:extLst>
          </p:nvPr>
        </p:nvGraphicFramePr>
        <p:xfrm>
          <a:off x="848487" y="2174608"/>
          <a:ext cx="10408793" cy="2114719"/>
        </p:xfrm>
        <a:graphic>
          <a:graphicData uri="http://schemas.openxmlformats.org/drawingml/2006/table">
            <a:tbl>
              <a:tblPr firstRow="1" firstCol="1" bandRow="1"/>
              <a:tblGrid>
                <a:gridCol w="1467698">
                  <a:extLst>
                    <a:ext uri="{9D8B030D-6E8A-4147-A177-3AD203B41FA5}">
                      <a16:colId xmlns:a16="http://schemas.microsoft.com/office/drawing/2014/main" val="3225402980"/>
                    </a:ext>
                  </a:extLst>
                </a:gridCol>
                <a:gridCol w="1420549">
                  <a:extLst>
                    <a:ext uri="{9D8B030D-6E8A-4147-A177-3AD203B41FA5}">
                      <a16:colId xmlns:a16="http://schemas.microsoft.com/office/drawing/2014/main" val="4141144246"/>
                    </a:ext>
                  </a:extLst>
                </a:gridCol>
                <a:gridCol w="937780">
                  <a:extLst>
                    <a:ext uri="{9D8B030D-6E8A-4147-A177-3AD203B41FA5}">
                      <a16:colId xmlns:a16="http://schemas.microsoft.com/office/drawing/2014/main" val="1749532668"/>
                    </a:ext>
                  </a:extLst>
                </a:gridCol>
                <a:gridCol w="836398">
                  <a:extLst>
                    <a:ext uri="{9D8B030D-6E8A-4147-A177-3AD203B41FA5}">
                      <a16:colId xmlns:a16="http://schemas.microsoft.com/office/drawing/2014/main" val="376919080"/>
                    </a:ext>
                  </a:extLst>
                </a:gridCol>
                <a:gridCol w="819502">
                  <a:extLst>
                    <a:ext uri="{9D8B030D-6E8A-4147-A177-3AD203B41FA5}">
                      <a16:colId xmlns:a16="http://schemas.microsoft.com/office/drawing/2014/main" val="2979819791"/>
                    </a:ext>
                  </a:extLst>
                </a:gridCol>
                <a:gridCol w="1546069">
                  <a:extLst>
                    <a:ext uri="{9D8B030D-6E8A-4147-A177-3AD203B41FA5}">
                      <a16:colId xmlns:a16="http://schemas.microsoft.com/office/drawing/2014/main" val="2732655565"/>
                    </a:ext>
                  </a:extLst>
                </a:gridCol>
                <a:gridCol w="936843">
                  <a:extLst>
                    <a:ext uri="{9D8B030D-6E8A-4147-A177-3AD203B41FA5}">
                      <a16:colId xmlns:a16="http://schemas.microsoft.com/office/drawing/2014/main" val="1297131414"/>
                    </a:ext>
                  </a:extLst>
                </a:gridCol>
                <a:gridCol w="2443954">
                  <a:extLst>
                    <a:ext uri="{9D8B030D-6E8A-4147-A177-3AD203B41FA5}">
                      <a16:colId xmlns:a16="http://schemas.microsoft.com/office/drawing/2014/main" val="4023609950"/>
                    </a:ext>
                  </a:extLst>
                </a:gridCol>
              </a:tblGrid>
              <a:tr h="365589">
                <a:tc rowSpan="2">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Year</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gridSpan="6">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Percent of people with imputed characteristics</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 with ≥ 1 imputed characteristic</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200151694"/>
                  </a:ext>
                </a:extLst>
              </a:tr>
              <a:tr h="765260">
                <a:tc vMerge="1">
                  <a:txBody>
                    <a:bodyPr/>
                    <a:lstStyle/>
                    <a:p>
                      <a:endParaRPr lang="en-US"/>
                    </a:p>
                  </a:txBody>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Relationship</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Age</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Sex</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Race</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Hispanic origin</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Tenure</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878608861"/>
                  </a:ext>
                </a:extLst>
              </a:tr>
              <a:tr h="480871">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2020</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1.9</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11.4</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1.7</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5.8</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3.7</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3.7</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15.7</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460945635"/>
                  </a:ext>
                </a:extLst>
              </a:tr>
              <a:tr h="480871">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2010</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0.9</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  4.5</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0.9</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1.9</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1.6</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2.0</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  6.6</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1856981"/>
                  </a:ext>
                </a:extLst>
              </a:tr>
            </a:tbl>
          </a:graphicData>
        </a:graphic>
      </p:graphicFrame>
      <p:sp>
        <p:nvSpPr>
          <p:cNvPr id="6" name="Rounded Rectangle 2">
            <a:extLst>
              <a:ext uri="{FF2B5EF4-FFF2-40B4-BE49-F238E27FC236}">
                <a16:creationId xmlns:a16="http://schemas.microsoft.com/office/drawing/2014/main" id="{9ABC67C1-8DBF-46BC-BBDA-59A073519306}"/>
              </a:ext>
            </a:extLst>
          </p:cNvPr>
          <p:cNvSpPr/>
          <p:nvPr/>
        </p:nvSpPr>
        <p:spPr>
          <a:xfrm>
            <a:off x="3708400" y="2621280"/>
            <a:ext cx="1879600" cy="1829703"/>
          </a:xfrm>
          <a:prstGeom prst="roundRect">
            <a:avLst>
              <a:gd name="adj" fmla="val 15105"/>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988C4E3C-A61A-13A9-C59E-28109E1470F1}"/>
              </a:ext>
            </a:extLst>
          </p:cNvPr>
          <p:cNvSpPr>
            <a:spLocks noGrp="1"/>
          </p:cNvSpPr>
          <p:nvPr>
            <p:ph type="sldNum" sz="quarter" idx="12"/>
          </p:nvPr>
        </p:nvSpPr>
        <p:spPr/>
        <p:txBody>
          <a:bodyPr/>
          <a:lstStyle/>
          <a:p>
            <a:fld id="{FC63ECC8-719A-498E-B101-491B6A35558E}" type="slidenum">
              <a:rPr lang="en-US" smtClean="0"/>
              <a:t>48</a:t>
            </a:fld>
            <a:endParaRPr lang="en-US"/>
          </a:p>
        </p:txBody>
      </p:sp>
    </p:spTree>
    <p:extLst>
      <p:ext uri="{BB962C8B-B14F-4D97-AF65-F5344CB8AC3E}">
        <p14:creationId xmlns:p14="http://schemas.microsoft.com/office/powerpoint/2010/main" val="1377197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p:txBody>
          <a:bodyPr>
            <a:normAutofit/>
          </a:bodyPr>
          <a:lstStyle/>
          <a:p>
            <a:r>
              <a:rPr lang="en-US" sz="3600" dirty="0">
                <a:solidFill>
                  <a:schemeClr val="accent1"/>
                </a:solidFill>
              </a:rPr>
              <a:t>Problem: Increased </a:t>
            </a:r>
            <a:r>
              <a:rPr lang="en-US" sz="3600" dirty="0">
                <a:solidFill>
                  <a:srgbClr val="C00000"/>
                </a:solidFill>
              </a:rPr>
              <a:t>characteristic</a:t>
            </a:r>
            <a:r>
              <a:rPr lang="en-US" sz="3600" dirty="0">
                <a:solidFill>
                  <a:schemeClr val="accent1"/>
                </a:solidFill>
              </a:rPr>
              <a:t> nonresponse  </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a:xfrm>
            <a:off x="838200" y="1622424"/>
            <a:ext cx="10515600" cy="4768215"/>
          </a:xfrm>
        </p:spPr>
        <p:txBody>
          <a:bodyPr>
            <a:normAutofit lnSpcReduction="10000"/>
          </a:bodyPr>
          <a:lstStyle/>
          <a:p>
            <a:pPr marL="0" indent="0">
              <a:buNone/>
            </a:pPr>
            <a:r>
              <a:rPr lang="en-US" dirty="0"/>
              <a:t>Rates of missing data in the 2020 and 2010 PES sample (unweighted)</a:t>
            </a:r>
          </a:p>
          <a:p>
            <a:endParaRPr lang="en-US" dirty="0"/>
          </a:p>
          <a:p>
            <a:endParaRPr lang="en-US" dirty="0"/>
          </a:p>
          <a:p>
            <a:endParaRPr lang="en-US" dirty="0"/>
          </a:p>
          <a:p>
            <a:endParaRPr lang="en-US" dirty="0"/>
          </a:p>
          <a:p>
            <a:endParaRPr lang="en-US" dirty="0"/>
          </a:p>
          <a:p>
            <a:r>
              <a:rPr lang="en-US" dirty="0">
                <a:solidFill>
                  <a:schemeClr val="bg1">
                    <a:lumMod val="65000"/>
                  </a:schemeClr>
                </a:solidFill>
              </a:rPr>
              <a:t>When characteristics are missing </a:t>
            </a:r>
            <a:r>
              <a:rPr lang="en-US" sz="2800" b="0" dirty="0">
                <a:solidFill>
                  <a:schemeClr val="bg1">
                    <a:lumMod val="65000"/>
                  </a:schemeClr>
                </a:solidFill>
                <a:latin typeface="Calibri" panose="020F0502020204030204" pitchFamily="34" charset="0"/>
                <a:cs typeface="Calibri" panose="020F0502020204030204" pitchFamily="34" charset="0"/>
              </a:rPr>
              <a:t>—</a:t>
            </a:r>
            <a:r>
              <a:rPr lang="en-US" dirty="0">
                <a:solidFill>
                  <a:schemeClr val="bg1">
                    <a:lumMod val="65000"/>
                  </a:schemeClr>
                </a:solidFill>
              </a:rPr>
              <a:t> especially age and sex </a:t>
            </a:r>
            <a:r>
              <a:rPr lang="en-US" sz="2800" b="0" dirty="0">
                <a:solidFill>
                  <a:schemeClr val="bg1">
                    <a:lumMod val="65000"/>
                  </a:schemeClr>
                </a:solidFill>
                <a:latin typeface="Calibri" panose="020F0502020204030204" pitchFamily="34" charset="0"/>
                <a:cs typeface="Calibri" panose="020F0502020204030204" pitchFamily="34" charset="0"/>
              </a:rPr>
              <a:t>—</a:t>
            </a:r>
            <a:r>
              <a:rPr lang="en-US" dirty="0">
                <a:solidFill>
                  <a:schemeClr val="bg1">
                    <a:lumMod val="65000"/>
                  </a:schemeClr>
                </a:solidFill>
              </a:rPr>
              <a:t> it’s more difficult to statistically match the PES records to census records</a:t>
            </a:r>
          </a:p>
          <a:p>
            <a:r>
              <a:rPr lang="en-US" dirty="0"/>
              <a:t>Estimated rate of </a:t>
            </a:r>
            <a:r>
              <a:rPr lang="en-US" u="sng" dirty="0"/>
              <a:t>matches</a:t>
            </a:r>
            <a:r>
              <a:rPr lang="en-US" dirty="0"/>
              <a:t> between “captures” is artificially low; therefore, </a:t>
            </a:r>
            <a:r>
              <a:rPr lang="en-US" dirty="0">
                <a:latin typeface="Calibri" panose="020F0502020204030204" pitchFamily="34" charset="0"/>
                <a:cs typeface="Calibri" panose="020F0502020204030204" pitchFamily="34" charset="0"/>
              </a:rPr>
              <a:t>PES </a:t>
            </a:r>
            <a:r>
              <a:rPr lang="en-US" dirty="0"/>
              <a:t>estimate is artificially high</a:t>
            </a:r>
          </a:p>
          <a:p>
            <a:endParaRPr lang="en-US" dirty="0"/>
          </a:p>
          <a:p>
            <a:endParaRPr lang="en-US" dirty="0"/>
          </a:p>
          <a:p>
            <a:endParaRPr lang="en-US" dirty="0"/>
          </a:p>
          <a:p>
            <a:endParaRPr lang="en-US" dirty="0"/>
          </a:p>
        </p:txBody>
      </p:sp>
      <p:graphicFrame>
        <p:nvGraphicFramePr>
          <p:cNvPr id="5" name="Table 4">
            <a:extLst>
              <a:ext uri="{FF2B5EF4-FFF2-40B4-BE49-F238E27FC236}">
                <a16:creationId xmlns:a16="http://schemas.microsoft.com/office/drawing/2014/main" id="{7CAD0B87-049E-4DC6-BB99-BFAD2ABDE4BC}"/>
              </a:ext>
            </a:extLst>
          </p:cNvPr>
          <p:cNvGraphicFramePr>
            <a:graphicFrameLocks noGrp="1"/>
          </p:cNvGraphicFramePr>
          <p:nvPr>
            <p:extLst>
              <p:ext uri="{D42A27DB-BD31-4B8C-83A1-F6EECF244321}">
                <p14:modId xmlns:p14="http://schemas.microsoft.com/office/powerpoint/2010/main" val="3039938733"/>
              </p:ext>
            </p:extLst>
          </p:nvPr>
        </p:nvGraphicFramePr>
        <p:xfrm>
          <a:off x="848487" y="2174608"/>
          <a:ext cx="10408793" cy="2114719"/>
        </p:xfrm>
        <a:graphic>
          <a:graphicData uri="http://schemas.openxmlformats.org/drawingml/2006/table">
            <a:tbl>
              <a:tblPr firstRow="1" firstCol="1" bandRow="1"/>
              <a:tblGrid>
                <a:gridCol w="1467698">
                  <a:extLst>
                    <a:ext uri="{9D8B030D-6E8A-4147-A177-3AD203B41FA5}">
                      <a16:colId xmlns:a16="http://schemas.microsoft.com/office/drawing/2014/main" val="3225402980"/>
                    </a:ext>
                  </a:extLst>
                </a:gridCol>
                <a:gridCol w="1420549">
                  <a:extLst>
                    <a:ext uri="{9D8B030D-6E8A-4147-A177-3AD203B41FA5}">
                      <a16:colId xmlns:a16="http://schemas.microsoft.com/office/drawing/2014/main" val="4141144246"/>
                    </a:ext>
                  </a:extLst>
                </a:gridCol>
                <a:gridCol w="937780">
                  <a:extLst>
                    <a:ext uri="{9D8B030D-6E8A-4147-A177-3AD203B41FA5}">
                      <a16:colId xmlns:a16="http://schemas.microsoft.com/office/drawing/2014/main" val="1749532668"/>
                    </a:ext>
                  </a:extLst>
                </a:gridCol>
                <a:gridCol w="836398">
                  <a:extLst>
                    <a:ext uri="{9D8B030D-6E8A-4147-A177-3AD203B41FA5}">
                      <a16:colId xmlns:a16="http://schemas.microsoft.com/office/drawing/2014/main" val="376919080"/>
                    </a:ext>
                  </a:extLst>
                </a:gridCol>
                <a:gridCol w="819502">
                  <a:extLst>
                    <a:ext uri="{9D8B030D-6E8A-4147-A177-3AD203B41FA5}">
                      <a16:colId xmlns:a16="http://schemas.microsoft.com/office/drawing/2014/main" val="2979819791"/>
                    </a:ext>
                  </a:extLst>
                </a:gridCol>
                <a:gridCol w="1546069">
                  <a:extLst>
                    <a:ext uri="{9D8B030D-6E8A-4147-A177-3AD203B41FA5}">
                      <a16:colId xmlns:a16="http://schemas.microsoft.com/office/drawing/2014/main" val="2732655565"/>
                    </a:ext>
                  </a:extLst>
                </a:gridCol>
                <a:gridCol w="936843">
                  <a:extLst>
                    <a:ext uri="{9D8B030D-6E8A-4147-A177-3AD203B41FA5}">
                      <a16:colId xmlns:a16="http://schemas.microsoft.com/office/drawing/2014/main" val="1297131414"/>
                    </a:ext>
                  </a:extLst>
                </a:gridCol>
                <a:gridCol w="2443954">
                  <a:extLst>
                    <a:ext uri="{9D8B030D-6E8A-4147-A177-3AD203B41FA5}">
                      <a16:colId xmlns:a16="http://schemas.microsoft.com/office/drawing/2014/main" val="4023609950"/>
                    </a:ext>
                  </a:extLst>
                </a:gridCol>
              </a:tblGrid>
              <a:tr h="365589">
                <a:tc rowSpan="2">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Year</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gridSpan="6">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Percent of people with imputed characteristics</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 with ≥ 1 imputed characteristic</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200151694"/>
                  </a:ext>
                </a:extLst>
              </a:tr>
              <a:tr h="765260">
                <a:tc vMerge="1">
                  <a:txBody>
                    <a:bodyPr/>
                    <a:lstStyle/>
                    <a:p>
                      <a:endParaRPr lang="en-US"/>
                    </a:p>
                  </a:txBody>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Relationship</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Age</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Sex</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Race</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Hispanic origin</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7000"/>
                        </a:lnSpc>
                        <a:spcBef>
                          <a:spcPts val="0"/>
                        </a:spcBef>
                        <a:spcAft>
                          <a:spcPts val="0"/>
                        </a:spcAft>
                      </a:pPr>
                      <a:r>
                        <a:rPr lang="en-US" sz="2000" dirty="0">
                          <a:solidFill>
                            <a:srgbClr val="000000"/>
                          </a:solidFill>
                          <a:effectLst/>
                          <a:latin typeface="Calibri" panose="020F0502020204030204" pitchFamily="34" charset="0"/>
                          <a:ea typeface="Arial Unicode MS" panose="020B0604020202020204" pitchFamily="34" charset="-128"/>
                          <a:cs typeface="Calibri" panose="020F0502020204030204" pitchFamily="34" charset="0"/>
                        </a:rPr>
                        <a:t>Tenure</a:t>
                      </a:r>
                      <a:endParaRPr lang="en-US" sz="2000" dirty="0">
                        <a:effectLst/>
                        <a:latin typeface="Calibri" panose="020F0502020204030204" pitchFamily="34" charset="0"/>
                        <a:ea typeface="Gotham Book"/>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extLst>
                  <a:ext uri="{0D108BD9-81ED-4DB2-BD59-A6C34878D82A}">
                    <a16:rowId xmlns:a16="http://schemas.microsoft.com/office/drawing/2014/main" val="878608861"/>
                  </a:ext>
                </a:extLst>
              </a:tr>
              <a:tr h="480871">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2020</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1.9</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11.4</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1.7</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5.8</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3.7</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3.7</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Gotham Book"/>
                          <a:cs typeface="Times New Roman" panose="02020603050405020304" pitchFamily="18" charset="0"/>
                        </a:rPr>
                        <a:t>15.7</a:t>
                      </a:r>
                    </a:p>
                  </a:txBody>
                  <a:tcPr marL="68580" marR="685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460945635"/>
                  </a:ext>
                </a:extLst>
              </a:tr>
              <a:tr h="480871">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2010</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0.9</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  4.5</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0.9</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1.9</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1.6</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2.0</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dirty="0">
                          <a:effectLst/>
                          <a:latin typeface="Calibri" panose="020F0502020204030204" pitchFamily="34" charset="0"/>
                          <a:ea typeface="Arial Unicode MS" panose="020B0604020202020204" pitchFamily="34" charset="-128"/>
                          <a:cs typeface="Calibri" panose="020F0502020204030204" pitchFamily="34" charset="0"/>
                        </a:rPr>
                        <a:t>  6.6</a:t>
                      </a:r>
                      <a:endParaRPr lang="en-US" sz="2400" dirty="0">
                        <a:effectLst/>
                        <a:latin typeface="Calibri" panose="020F0502020204030204" pitchFamily="34" charset="0"/>
                        <a:ea typeface="Gotham Book"/>
                        <a:cs typeface="Times New Roman" panose="02020603050405020304" pitchFamily="18" charset="0"/>
                      </a:endParaRPr>
                    </a:p>
                  </a:txBody>
                  <a:tcPr marL="68580" marR="68580" marT="0" marB="0" anchor="ctr">
                    <a:lnL>
                      <a:noFill/>
                    </a:lnL>
                    <a:lnR>
                      <a:noFill/>
                    </a:lnR>
                    <a:lnT w="1270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1856981"/>
                  </a:ext>
                </a:extLst>
              </a:tr>
            </a:tbl>
          </a:graphicData>
        </a:graphic>
      </p:graphicFrame>
      <p:sp>
        <p:nvSpPr>
          <p:cNvPr id="6" name="Rounded Rectangle 2">
            <a:extLst>
              <a:ext uri="{FF2B5EF4-FFF2-40B4-BE49-F238E27FC236}">
                <a16:creationId xmlns:a16="http://schemas.microsoft.com/office/drawing/2014/main" id="{9ABC67C1-8DBF-46BC-BBDA-59A073519306}"/>
              </a:ext>
            </a:extLst>
          </p:cNvPr>
          <p:cNvSpPr/>
          <p:nvPr/>
        </p:nvSpPr>
        <p:spPr>
          <a:xfrm>
            <a:off x="3708400" y="2621280"/>
            <a:ext cx="1879600" cy="1829703"/>
          </a:xfrm>
          <a:prstGeom prst="roundRect">
            <a:avLst>
              <a:gd name="adj" fmla="val 15105"/>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53015875-84F1-C985-0728-D2D53AFC7B53}"/>
              </a:ext>
            </a:extLst>
          </p:cNvPr>
          <p:cNvSpPr>
            <a:spLocks noGrp="1"/>
          </p:cNvSpPr>
          <p:nvPr>
            <p:ph type="sldNum" sz="quarter" idx="12"/>
          </p:nvPr>
        </p:nvSpPr>
        <p:spPr/>
        <p:txBody>
          <a:bodyPr/>
          <a:lstStyle/>
          <a:p>
            <a:fld id="{FC63ECC8-719A-498E-B101-491B6A35558E}" type="slidenum">
              <a:rPr lang="en-US" smtClean="0"/>
              <a:t>49</a:t>
            </a:fld>
            <a:endParaRPr lang="en-US"/>
          </a:p>
        </p:txBody>
      </p:sp>
    </p:spTree>
    <p:extLst>
      <p:ext uri="{BB962C8B-B14F-4D97-AF65-F5344CB8AC3E}">
        <p14:creationId xmlns:p14="http://schemas.microsoft.com/office/powerpoint/2010/main" val="29649446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a:xfrm>
            <a:off x="838200" y="2762885"/>
            <a:ext cx="10515600" cy="1325563"/>
          </a:xfrm>
        </p:spPr>
        <p:txBody>
          <a:bodyPr>
            <a:normAutofit fontScale="90000"/>
          </a:bodyPr>
          <a:lstStyle/>
          <a:p>
            <a:pPr algn="ctr"/>
            <a:r>
              <a:rPr lang="en-US" sz="4800" dirty="0">
                <a:solidFill>
                  <a:schemeClr val="accent1"/>
                </a:solidFill>
                <a:latin typeface="Lucida Sans" panose="020B0602030504020204" pitchFamily="34" charset="0"/>
              </a:rPr>
              <a:t> </a:t>
            </a:r>
            <a:r>
              <a:rPr lang="en-US" sz="5300" dirty="0">
                <a:solidFill>
                  <a:schemeClr val="accent1"/>
                </a:solidFill>
                <a:latin typeface="Lucida Sans" panose="020B0602030504020204" pitchFamily="34" charset="0"/>
              </a:rPr>
              <a:t>Adjustment for</a:t>
            </a:r>
            <a:br>
              <a:rPr lang="en-US" sz="5300" dirty="0">
                <a:solidFill>
                  <a:schemeClr val="accent1"/>
                </a:solidFill>
                <a:latin typeface="Lucida Sans" panose="020B0602030504020204" pitchFamily="34" charset="0"/>
              </a:rPr>
            </a:br>
            <a:br>
              <a:rPr lang="en-US" sz="2200" dirty="0">
                <a:solidFill>
                  <a:schemeClr val="accent1"/>
                </a:solidFill>
                <a:latin typeface="Lucida Sans" panose="020B0602030504020204" pitchFamily="34" charset="0"/>
              </a:rPr>
            </a:br>
            <a:r>
              <a:rPr lang="en-US" sz="5300" dirty="0">
                <a:solidFill>
                  <a:schemeClr val="accent1"/>
                </a:solidFill>
                <a:latin typeface="Lucida Sans" panose="020B0602030504020204" pitchFamily="34" charset="0"/>
              </a:rPr>
              <a:t>correlation bias</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B8FB95D2-31AA-A36D-0837-2E96DC47E41E}"/>
              </a:ext>
            </a:extLst>
          </p:cNvPr>
          <p:cNvSpPr>
            <a:spLocks noGrp="1"/>
          </p:cNvSpPr>
          <p:nvPr>
            <p:ph type="sldNum" sz="quarter" idx="12"/>
          </p:nvPr>
        </p:nvSpPr>
        <p:spPr/>
        <p:txBody>
          <a:bodyPr/>
          <a:lstStyle/>
          <a:p>
            <a:fld id="{FC63ECC8-719A-498E-B101-491B6A35558E}" type="slidenum">
              <a:rPr lang="en-US" smtClean="0"/>
              <a:t>50</a:t>
            </a:fld>
            <a:endParaRPr lang="en-US"/>
          </a:p>
        </p:txBody>
      </p:sp>
    </p:spTree>
    <p:extLst>
      <p:ext uri="{BB962C8B-B14F-4D97-AF65-F5344CB8AC3E}">
        <p14:creationId xmlns:p14="http://schemas.microsoft.com/office/powerpoint/2010/main" val="36826073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p:txBody>
          <a:bodyPr>
            <a:normAutofit/>
          </a:bodyPr>
          <a:lstStyle/>
          <a:p>
            <a:r>
              <a:rPr lang="en-US" sz="3600" dirty="0">
                <a:solidFill>
                  <a:schemeClr val="accent1"/>
                </a:solidFill>
              </a:rPr>
              <a:t>Change the adjustment for correlation bias </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p:txBody>
          <a:bodyPr>
            <a:normAutofit/>
          </a:bodyPr>
          <a:lstStyle/>
          <a:p>
            <a:r>
              <a:rPr lang="en-US" dirty="0"/>
              <a:t>Aside: Another source of data on U.S. pop is “demographic analysis” (DA) data </a:t>
            </a:r>
            <a:r>
              <a:rPr lang="en-US" sz="2800" b="0" dirty="0">
                <a:latin typeface="Calibri" panose="020F0502020204030204" pitchFamily="34" charset="0"/>
                <a:cs typeface="Calibri" panose="020F0502020204030204" pitchFamily="34" charset="0"/>
              </a:rPr>
              <a:t>— </a:t>
            </a:r>
            <a:r>
              <a:rPr lang="en-US" dirty="0"/>
              <a:t>records from births, deaths, migration in and out of U.S.</a:t>
            </a:r>
          </a:p>
          <a:p>
            <a:r>
              <a:rPr lang="en-US" dirty="0"/>
              <a:t>Strongest estimate from DA is sex ratio: male/female, by age group</a:t>
            </a:r>
          </a:p>
          <a:p>
            <a:r>
              <a:rPr lang="en-US" dirty="0"/>
              <a:t>In past, PES estimates of male totals in some age groups were </a:t>
            </a:r>
            <a:r>
              <a:rPr lang="en-US" u="sng" dirty="0"/>
              <a:t>too low</a:t>
            </a:r>
            <a:r>
              <a:rPr lang="en-US" dirty="0"/>
              <a:t> due to “correlation bias”</a:t>
            </a:r>
          </a:p>
          <a:p>
            <a:r>
              <a:rPr lang="en-US" dirty="0"/>
              <a:t>We increased PES male totals until PES sex ratio equaled that of DA</a:t>
            </a:r>
          </a:p>
          <a:p>
            <a:r>
              <a:rPr lang="en-US" dirty="0"/>
              <a:t>But, in 2020, we saw problems with PES estimates in both directions:</a:t>
            </a:r>
          </a:p>
          <a:p>
            <a:pPr lvl="1"/>
            <a:r>
              <a:rPr lang="en-US" dirty="0"/>
              <a:t>correlation bias  </a:t>
            </a:r>
            <a:r>
              <a:rPr lang="en-US" dirty="0">
                <a:latin typeface="Calibri" panose="020F0502020204030204" pitchFamily="34" charset="0"/>
                <a:cs typeface="Calibri" panose="020F0502020204030204" pitchFamily="34" charset="0"/>
              </a:rPr>
              <a:t>→  low male totals</a:t>
            </a:r>
            <a:endParaRPr lang="en-US" dirty="0"/>
          </a:p>
          <a:p>
            <a:pPr lvl="1"/>
            <a:r>
              <a:rPr lang="en-US" dirty="0"/>
              <a:t>missing characteristics, lower match rates  </a:t>
            </a:r>
            <a:r>
              <a:rPr lang="en-US" dirty="0">
                <a:latin typeface="Calibri" panose="020F0502020204030204" pitchFamily="34" charset="0"/>
                <a:cs typeface="Calibri" panose="020F0502020204030204" pitchFamily="34" charset="0"/>
              </a:rPr>
              <a:t>→</a:t>
            </a:r>
            <a:r>
              <a:rPr lang="en-US" dirty="0"/>
              <a:t>  high male </a:t>
            </a:r>
            <a:r>
              <a:rPr lang="en-US" u="sng" dirty="0"/>
              <a:t>and</a:t>
            </a:r>
            <a:r>
              <a:rPr lang="en-US" dirty="0"/>
              <a:t> female totals</a:t>
            </a:r>
            <a:endParaRPr lang="en-US" u="sng" dirty="0"/>
          </a:p>
          <a:p>
            <a:pPr marL="0" indent="0">
              <a:buNone/>
            </a:pPr>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6D5D66B7-4C0F-A900-3033-2E693E6002F4}"/>
              </a:ext>
            </a:extLst>
          </p:cNvPr>
          <p:cNvSpPr>
            <a:spLocks noGrp="1"/>
          </p:cNvSpPr>
          <p:nvPr>
            <p:ph type="sldNum" sz="quarter" idx="12"/>
          </p:nvPr>
        </p:nvSpPr>
        <p:spPr/>
        <p:txBody>
          <a:bodyPr/>
          <a:lstStyle/>
          <a:p>
            <a:fld id="{FC63ECC8-719A-498E-B101-491B6A35558E}" type="slidenum">
              <a:rPr lang="en-US" smtClean="0"/>
              <a:t>51</a:t>
            </a:fld>
            <a:endParaRPr lang="en-US"/>
          </a:p>
        </p:txBody>
      </p:sp>
    </p:spTree>
    <p:extLst>
      <p:ext uri="{BB962C8B-B14F-4D97-AF65-F5344CB8AC3E}">
        <p14:creationId xmlns:p14="http://schemas.microsoft.com/office/powerpoint/2010/main" val="39557625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p:txBody>
          <a:bodyPr>
            <a:normAutofit/>
          </a:bodyPr>
          <a:lstStyle/>
          <a:p>
            <a:r>
              <a:rPr lang="en-US" sz="3600" dirty="0">
                <a:solidFill>
                  <a:schemeClr val="accent1"/>
                </a:solidFill>
              </a:rPr>
              <a:t>Change the adjustment for correlation bias (cont.) </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p:txBody>
          <a:bodyPr>
            <a:normAutofit/>
          </a:bodyPr>
          <a:lstStyle/>
          <a:p>
            <a:r>
              <a:rPr lang="en-US" dirty="0"/>
              <a:t>Reconsider our adjustment for correlation bias</a:t>
            </a:r>
          </a:p>
          <a:p>
            <a:r>
              <a:rPr lang="en-US" dirty="0"/>
              <a:t>Instead of adjusting PES totals of males upward, leaving females constant, we devised a new adjustment</a:t>
            </a:r>
          </a:p>
          <a:p>
            <a:r>
              <a:rPr lang="en-US" dirty="0"/>
              <a:t>Increased PES male totals, while decreasing PES female totals, so that, within age group:</a:t>
            </a:r>
          </a:p>
          <a:p>
            <a:pPr lvl="1"/>
            <a:r>
              <a:rPr lang="en-US" dirty="0"/>
              <a:t>PES sex ratio equals that of DA</a:t>
            </a:r>
          </a:p>
          <a:p>
            <a:pPr lvl="1"/>
            <a:r>
              <a:rPr lang="en-US" dirty="0"/>
              <a:t>PES estimate of { males + females } is not changed (desirable)</a:t>
            </a:r>
          </a:p>
          <a:p>
            <a:endParaRPr lang="en-US" dirty="0"/>
          </a:p>
          <a:p>
            <a:r>
              <a:rPr lang="en-US" dirty="0"/>
              <a:t>Improve PES estimates of males </a:t>
            </a:r>
            <a:r>
              <a:rPr lang="en-US" u="sng" dirty="0"/>
              <a:t>and</a:t>
            </a:r>
            <a:r>
              <a:rPr lang="en-US" dirty="0"/>
              <a:t> females, </a:t>
            </a:r>
            <a:r>
              <a:rPr lang="en-US" u="sng" dirty="0"/>
              <a:t>and</a:t>
            </a:r>
            <a:r>
              <a:rPr lang="en-US" dirty="0"/>
              <a:t> retain the total</a:t>
            </a:r>
          </a:p>
          <a:p>
            <a:pPr marL="0" indent="0">
              <a:buNone/>
            </a:pPr>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141F6AC-6BE3-B5CF-40D1-B71EAA1469E5}"/>
              </a:ext>
            </a:extLst>
          </p:cNvPr>
          <p:cNvSpPr>
            <a:spLocks noGrp="1"/>
          </p:cNvSpPr>
          <p:nvPr>
            <p:ph type="sldNum" sz="quarter" idx="12"/>
          </p:nvPr>
        </p:nvSpPr>
        <p:spPr/>
        <p:txBody>
          <a:bodyPr/>
          <a:lstStyle/>
          <a:p>
            <a:fld id="{FC63ECC8-719A-498E-B101-491B6A35558E}" type="slidenum">
              <a:rPr lang="en-US" smtClean="0"/>
              <a:t>52</a:t>
            </a:fld>
            <a:endParaRPr lang="en-US"/>
          </a:p>
        </p:txBody>
      </p:sp>
    </p:spTree>
    <p:extLst>
      <p:ext uri="{BB962C8B-B14F-4D97-AF65-F5344CB8AC3E}">
        <p14:creationId xmlns:p14="http://schemas.microsoft.com/office/powerpoint/2010/main" val="10688266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a:xfrm>
            <a:off x="838200" y="2762885"/>
            <a:ext cx="10515600" cy="1325563"/>
          </a:xfrm>
        </p:spPr>
        <p:txBody>
          <a:bodyPr>
            <a:normAutofit/>
          </a:bodyPr>
          <a:lstStyle/>
          <a:p>
            <a:pPr algn="ctr"/>
            <a:r>
              <a:rPr lang="en-US" sz="4800" dirty="0">
                <a:solidFill>
                  <a:schemeClr val="accent1"/>
                </a:solidFill>
                <a:latin typeface="Lucida Sans" panose="020B0602030504020204" pitchFamily="34" charset="0"/>
              </a:rPr>
              <a:t> Synthetic bias</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92461789-3322-2223-0192-A2C68F72BAAB}"/>
              </a:ext>
            </a:extLst>
          </p:cNvPr>
          <p:cNvSpPr>
            <a:spLocks noGrp="1"/>
          </p:cNvSpPr>
          <p:nvPr>
            <p:ph type="sldNum" sz="quarter" idx="12"/>
          </p:nvPr>
        </p:nvSpPr>
        <p:spPr/>
        <p:txBody>
          <a:bodyPr/>
          <a:lstStyle/>
          <a:p>
            <a:fld id="{FC63ECC8-719A-498E-B101-491B6A35558E}" type="slidenum">
              <a:rPr lang="en-US" smtClean="0"/>
              <a:t>53</a:t>
            </a:fld>
            <a:endParaRPr lang="en-US"/>
          </a:p>
        </p:txBody>
      </p:sp>
    </p:spTree>
    <p:extLst>
      <p:ext uri="{BB962C8B-B14F-4D97-AF65-F5344CB8AC3E}">
        <p14:creationId xmlns:p14="http://schemas.microsoft.com/office/powerpoint/2010/main" val="14049489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p:txBody>
          <a:bodyPr>
            <a:normAutofit/>
          </a:bodyPr>
          <a:lstStyle/>
          <a:p>
            <a:r>
              <a:rPr lang="en-US" sz="3600" dirty="0">
                <a:solidFill>
                  <a:schemeClr val="accent1"/>
                </a:solidFill>
              </a:rPr>
              <a:t>Synthetic (model) bias in PES estimates</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p:txBody>
          <a:bodyPr>
            <a:normAutofit fontScale="92500" lnSpcReduction="10000"/>
          </a:bodyPr>
          <a:lstStyle/>
          <a:p>
            <a:r>
              <a:rPr lang="en-US" dirty="0"/>
              <a:t>Our “synthetic” estimation models are applied at the unit level </a:t>
            </a:r>
            <a:r>
              <a:rPr lang="en-US" b="0" dirty="0">
                <a:cs typeface="Calibri" panose="020F0502020204030204" pitchFamily="34" charset="0"/>
              </a:rPr>
              <a:t>— </a:t>
            </a:r>
            <a:r>
              <a:rPr lang="en-US" dirty="0"/>
              <a:t>to each census enumeration</a:t>
            </a:r>
          </a:p>
          <a:p>
            <a:endParaRPr lang="en-US" dirty="0"/>
          </a:p>
          <a:p>
            <a:r>
              <a:rPr lang="en-US" b="0" i="0" dirty="0">
                <a:solidFill>
                  <a:srgbClr val="242424"/>
                </a:solidFill>
                <a:effectLst/>
              </a:rPr>
              <a:t>Synthetic error: difference between the (true) population total and the estimate calculated from the synthetic models using the full population</a:t>
            </a:r>
            <a:endParaRPr lang="en-US" dirty="0"/>
          </a:p>
          <a:p>
            <a:endParaRPr lang="en-US" dirty="0"/>
          </a:p>
          <a:p>
            <a:r>
              <a:rPr lang="en-US" u="sng" dirty="0"/>
              <a:t>If we don’t include</a:t>
            </a:r>
            <a:r>
              <a:rPr lang="en-US" dirty="0"/>
              <a:t> variables for a domain, an estimate for that domain is susceptible to synthetic (model) bias--</a:t>
            </a:r>
            <a:r>
              <a:rPr lang="en-US" i="1" dirty="0"/>
              <a:t>difficult to measure</a:t>
            </a:r>
          </a:p>
          <a:p>
            <a:endParaRPr lang="en-US" dirty="0"/>
          </a:p>
          <a:p>
            <a:r>
              <a:rPr lang="en-US" dirty="0"/>
              <a:t>Conflict: We want to estimate many (small) domains (e.g., races, states), but including too many variables increases the variability of the models</a:t>
            </a:r>
          </a:p>
          <a:p>
            <a:endParaRPr lang="en-US" dirty="0"/>
          </a:p>
          <a:p>
            <a:pPr marL="0" indent="0">
              <a:buNone/>
            </a:pPr>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47F8764D-7160-FBDE-DDE9-CED11FFBCB73}"/>
              </a:ext>
            </a:extLst>
          </p:cNvPr>
          <p:cNvSpPr>
            <a:spLocks noGrp="1"/>
          </p:cNvSpPr>
          <p:nvPr>
            <p:ph type="sldNum" sz="quarter" idx="12"/>
          </p:nvPr>
        </p:nvSpPr>
        <p:spPr/>
        <p:txBody>
          <a:bodyPr/>
          <a:lstStyle/>
          <a:p>
            <a:fld id="{FC63ECC8-719A-498E-B101-491B6A35558E}" type="slidenum">
              <a:rPr lang="en-US" smtClean="0"/>
              <a:t>54</a:t>
            </a:fld>
            <a:endParaRPr lang="en-US"/>
          </a:p>
        </p:txBody>
      </p:sp>
    </p:spTree>
    <p:extLst>
      <p:ext uri="{BB962C8B-B14F-4D97-AF65-F5344CB8AC3E}">
        <p14:creationId xmlns:p14="http://schemas.microsoft.com/office/powerpoint/2010/main" val="39140514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2E0B-1773-4E31-B7EB-536BF77E9886}"/>
              </a:ext>
            </a:extLst>
          </p:cNvPr>
          <p:cNvSpPr>
            <a:spLocks noGrp="1"/>
          </p:cNvSpPr>
          <p:nvPr>
            <p:ph type="title"/>
          </p:nvPr>
        </p:nvSpPr>
        <p:spPr/>
        <p:txBody>
          <a:bodyPr>
            <a:normAutofit/>
          </a:bodyPr>
          <a:lstStyle/>
          <a:p>
            <a:r>
              <a:rPr lang="en-US" sz="3600" dirty="0">
                <a:solidFill>
                  <a:schemeClr val="accent1"/>
                </a:solidFill>
              </a:rPr>
              <a:t>Changing the model to eliminate synthetic (model) bias</a:t>
            </a:r>
          </a:p>
        </p:txBody>
      </p:sp>
      <p:sp>
        <p:nvSpPr>
          <p:cNvPr id="3" name="Content Placeholder 2">
            <a:extLst>
              <a:ext uri="{FF2B5EF4-FFF2-40B4-BE49-F238E27FC236}">
                <a16:creationId xmlns:a16="http://schemas.microsoft.com/office/drawing/2014/main" id="{802512BB-E113-428B-85D8-E1A641C58006}"/>
              </a:ext>
            </a:extLst>
          </p:cNvPr>
          <p:cNvSpPr>
            <a:spLocks noGrp="1"/>
          </p:cNvSpPr>
          <p:nvPr>
            <p:ph idx="1"/>
          </p:nvPr>
        </p:nvSpPr>
        <p:spPr/>
        <p:txBody>
          <a:bodyPr>
            <a:normAutofit/>
          </a:bodyPr>
          <a:lstStyle/>
          <a:p>
            <a:r>
              <a:rPr lang="en-US" dirty="0"/>
              <a:t>In the past, we estimated some small domains </a:t>
            </a:r>
            <a:r>
              <a:rPr lang="en-US" sz="2800" b="0" dirty="0">
                <a:latin typeface="Calibri" panose="020F0502020204030204" pitchFamily="34" charset="0"/>
                <a:cs typeface="Calibri" panose="020F0502020204030204" pitchFamily="34" charset="0"/>
              </a:rPr>
              <a:t>—</a:t>
            </a:r>
            <a:r>
              <a:rPr lang="en-US" dirty="0"/>
              <a:t> states, large counties and cities </a:t>
            </a:r>
            <a:r>
              <a:rPr lang="en-US" sz="2800" b="0" dirty="0">
                <a:latin typeface="Calibri" panose="020F0502020204030204" pitchFamily="34" charset="0"/>
                <a:cs typeface="Calibri" panose="020F0502020204030204" pitchFamily="34" charset="0"/>
              </a:rPr>
              <a:t>— </a:t>
            </a:r>
            <a:r>
              <a:rPr lang="en-US" sz="2800" b="0" u="sng" dirty="0">
                <a:latin typeface="Calibri" panose="020F0502020204030204" pitchFamily="34" charset="0"/>
                <a:cs typeface="Calibri" panose="020F0502020204030204" pitchFamily="34" charset="0"/>
              </a:rPr>
              <a:t>without</a:t>
            </a:r>
            <a:r>
              <a:rPr lang="en-US" sz="2800" b="0" dirty="0">
                <a:latin typeface="Calibri" panose="020F0502020204030204" pitchFamily="34" charset="0"/>
                <a:cs typeface="Calibri" panose="020F0502020204030204" pitchFamily="34" charset="0"/>
              </a:rPr>
              <a:t> those indicator variables; we accepted the synthetic bias, attempted to measure it and mean-squared error</a:t>
            </a:r>
            <a:endParaRPr lang="en-US" dirty="0"/>
          </a:p>
          <a:p>
            <a:endParaRPr lang="en-US" dirty="0"/>
          </a:p>
          <a:p>
            <a:r>
              <a:rPr lang="en-US" dirty="0">
                <a:solidFill>
                  <a:schemeClr val="accent1"/>
                </a:solidFill>
              </a:rPr>
              <a:t>Solution:</a:t>
            </a:r>
            <a:r>
              <a:rPr lang="en-US" dirty="0"/>
              <a:t> In the 2020 PES, we included variables for </a:t>
            </a:r>
            <a:r>
              <a:rPr lang="en-US" u="sng" dirty="0"/>
              <a:t>every domain</a:t>
            </a:r>
            <a:r>
              <a:rPr lang="en-US" dirty="0"/>
              <a:t> considered for estimation; accepted a slight increase in variance</a:t>
            </a:r>
          </a:p>
          <a:p>
            <a:endParaRPr lang="en-US" dirty="0"/>
          </a:p>
          <a:p>
            <a:r>
              <a:rPr lang="en-US" i="1" dirty="0"/>
              <a:t>No need to estimate synthetic bias;</a:t>
            </a:r>
            <a:r>
              <a:rPr lang="en-US" dirty="0"/>
              <a:t> estimated standard errors</a:t>
            </a:r>
            <a:endParaRPr lang="en-US" i="1" dirty="0"/>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8564640D-2545-3249-A046-EE9374E0979B}"/>
              </a:ext>
            </a:extLst>
          </p:cNvPr>
          <p:cNvSpPr>
            <a:spLocks noGrp="1"/>
          </p:cNvSpPr>
          <p:nvPr>
            <p:ph type="sldNum" sz="quarter" idx="12"/>
          </p:nvPr>
        </p:nvSpPr>
        <p:spPr/>
        <p:txBody>
          <a:bodyPr/>
          <a:lstStyle/>
          <a:p>
            <a:fld id="{FC63ECC8-719A-498E-B101-491B6A35558E}" type="slidenum">
              <a:rPr lang="en-US" smtClean="0"/>
              <a:t>55</a:t>
            </a:fld>
            <a:endParaRPr lang="en-US"/>
          </a:p>
        </p:txBody>
      </p:sp>
    </p:spTree>
    <p:extLst>
      <p:ext uri="{BB962C8B-B14F-4D97-AF65-F5344CB8AC3E}">
        <p14:creationId xmlns:p14="http://schemas.microsoft.com/office/powerpoint/2010/main" val="27594679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a:extLst>
              <a:ext uri="{FF2B5EF4-FFF2-40B4-BE49-F238E27FC236}">
                <a16:creationId xmlns:a16="http://schemas.microsoft.com/office/drawing/2014/main" id="{A71E4CBC-D0B1-4C4B-BF5A-8023A74E9A39}"/>
              </a:ext>
            </a:extLst>
          </p:cNvPr>
          <p:cNvSpPr>
            <a:spLocks noChangeArrowheads="1"/>
          </p:cNvSpPr>
          <p:nvPr/>
        </p:nvSpPr>
        <p:spPr bwMode="auto">
          <a:xfrm>
            <a:off x="1056640" y="304800"/>
            <a:ext cx="1029716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eaLnBrk="0" fontAlgn="base" hangingPunct="0">
              <a:spcBef>
                <a:spcPct val="0"/>
              </a:spcBef>
              <a:spcAft>
                <a:spcPct val="0"/>
              </a:spcAft>
              <a:defRPr sz="4400">
                <a:solidFill>
                  <a:schemeClr val="tx2"/>
                </a:solidFill>
                <a:latin typeface="Arial" panose="020B0604020202020204" pitchFamily="34" charset="0"/>
              </a:defRPr>
            </a:lvl6pPr>
            <a:lvl7pPr marL="2971800" indent="-228600" eaLnBrk="0" fontAlgn="base" hangingPunct="0">
              <a:spcBef>
                <a:spcPct val="0"/>
              </a:spcBef>
              <a:spcAft>
                <a:spcPct val="0"/>
              </a:spcAft>
              <a:defRPr sz="4400">
                <a:solidFill>
                  <a:schemeClr val="tx2"/>
                </a:solidFill>
                <a:latin typeface="Arial" panose="020B0604020202020204" pitchFamily="34" charset="0"/>
              </a:defRPr>
            </a:lvl7pPr>
            <a:lvl8pPr marL="3429000" indent="-228600" eaLnBrk="0" fontAlgn="base" hangingPunct="0">
              <a:spcBef>
                <a:spcPct val="0"/>
              </a:spcBef>
              <a:spcAft>
                <a:spcPct val="0"/>
              </a:spcAft>
              <a:defRPr sz="4400">
                <a:solidFill>
                  <a:schemeClr val="tx2"/>
                </a:solidFill>
                <a:latin typeface="Arial" panose="020B0604020202020204" pitchFamily="34" charset="0"/>
              </a:defRPr>
            </a:lvl8pPr>
            <a:lvl9pPr marL="3886200" indent="-228600"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r>
              <a:rPr lang="en-US" altLang="en-US" sz="3200" dirty="0">
                <a:solidFill>
                  <a:schemeClr val="accent6">
                    <a:lumMod val="75000"/>
                  </a:schemeClr>
                </a:solidFill>
                <a:latin typeface="Calibri Light" panose="020F0302020204030204" pitchFamily="34" charset="0"/>
                <a:cs typeface="Calibri Light" panose="020F0302020204030204" pitchFamily="34" charset="0"/>
              </a:rPr>
              <a:t>Census: no. of </a:t>
            </a:r>
            <a:r>
              <a:rPr lang="en-US" altLang="en-US" sz="3200" u="sng" dirty="0">
                <a:solidFill>
                  <a:schemeClr val="accent6">
                    <a:lumMod val="75000"/>
                  </a:schemeClr>
                </a:solidFill>
                <a:latin typeface="Calibri Light" panose="020F0302020204030204" pitchFamily="34" charset="0"/>
                <a:cs typeface="Calibri Light" panose="020F0302020204030204" pitchFamily="34" charset="0"/>
              </a:rPr>
              <a:t>correct</a:t>
            </a:r>
            <a:r>
              <a:rPr lang="en-US" altLang="en-US" sz="3200" dirty="0">
                <a:solidFill>
                  <a:schemeClr val="accent6">
                    <a:lumMod val="75000"/>
                  </a:schemeClr>
                </a:solidFill>
                <a:latin typeface="Calibri Light" panose="020F0302020204030204" pitchFamily="34" charset="0"/>
                <a:cs typeface="Calibri Light" panose="020F0302020204030204" pitchFamily="34" charset="0"/>
              </a:rPr>
              <a:t> enumerations.</a:t>
            </a:r>
            <a:r>
              <a:rPr lang="en-US" altLang="en-US" sz="3200" dirty="0">
                <a:solidFill>
                  <a:schemeClr val="accent1"/>
                </a:solidFill>
                <a:latin typeface="Calibri Light" panose="020F0302020204030204" pitchFamily="34" charset="0"/>
                <a:cs typeface="Calibri Light" panose="020F0302020204030204" pitchFamily="34" charset="0"/>
              </a:rPr>
              <a:t>  </a:t>
            </a:r>
            <a:r>
              <a:rPr lang="en-US" altLang="en-US" sz="3200" dirty="0">
                <a:solidFill>
                  <a:srgbClr val="C00000"/>
                </a:solidFill>
                <a:latin typeface="Calibri Light" panose="020F0302020204030204" pitchFamily="34" charset="0"/>
                <a:cs typeface="Calibri Light" panose="020F0302020204030204" pitchFamily="34" charset="0"/>
              </a:rPr>
              <a:t>PES sample: match rate</a:t>
            </a:r>
            <a:endParaRPr lang="en-US" altLang="en-US" sz="3200" dirty="0">
              <a:solidFill>
                <a:srgbClr val="C00000"/>
              </a:solidFill>
            </a:endParaRPr>
          </a:p>
        </p:txBody>
      </p:sp>
      <p:graphicFrame>
        <p:nvGraphicFramePr>
          <p:cNvPr id="142339" name="Group 3">
            <a:extLst>
              <a:ext uri="{FF2B5EF4-FFF2-40B4-BE49-F238E27FC236}">
                <a16:creationId xmlns:a16="http://schemas.microsoft.com/office/drawing/2014/main" id="{316AB450-AD84-4E49-8A35-8003CEADE8F5}"/>
              </a:ext>
            </a:extLst>
          </p:cNvPr>
          <p:cNvGraphicFramePr>
            <a:graphicFrameLocks noGrp="1"/>
          </p:cNvGraphicFramePr>
          <p:nvPr>
            <p:extLst>
              <p:ext uri="{D42A27DB-BD31-4B8C-83A1-F6EECF244321}">
                <p14:modId xmlns:p14="http://schemas.microsoft.com/office/powerpoint/2010/main" val="3666302891"/>
              </p:ext>
            </p:extLst>
          </p:nvPr>
        </p:nvGraphicFramePr>
        <p:xfrm>
          <a:off x="1056640" y="1341438"/>
          <a:ext cx="9154158" cy="4530726"/>
        </p:xfrm>
        <a:graphic>
          <a:graphicData uri="http://schemas.openxmlformats.org/drawingml/2006/table">
            <a:tbl>
              <a:tblPr/>
              <a:tblGrid>
                <a:gridCol w="1830458">
                  <a:extLst>
                    <a:ext uri="{9D8B030D-6E8A-4147-A177-3AD203B41FA5}">
                      <a16:colId xmlns:a16="http://schemas.microsoft.com/office/drawing/2014/main" val="20000"/>
                    </a:ext>
                  </a:extLst>
                </a:gridCol>
                <a:gridCol w="1830457">
                  <a:extLst>
                    <a:ext uri="{9D8B030D-6E8A-4147-A177-3AD203B41FA5}">
                      <a16:colId xmlns:a16="http://schemas.microsoft.com/office/drawing/2014/main" val="20001"/>
                    </a:ext>
                  </a:extLst>
                </a:gridCol>
                <a:gridCol w="1832328">
                  <a:extLst>
                    <a:ext uri="{9D8B030D-6E8A-4147-A177-3AD203B41FA5}">
                      <a16:colId xmlns:a16="http://schemas.microsoft.com/office/drawing/2014/main" val="20002"/>
                    </a:ext>
                  </a:extLst>
                </a:gridCol>
                <a:gridCol w="1830458">
                  <a:extLst>
                    <a:ext uri="{9D8B030D-6E8A-4147-A177-3AD203B41FA5}">
                      <a16:colId xmlns:a16="http://schemas.microsoft.com/office/drawing/2014/main" val="20003"/>
                    </a:ext>
                  </a:extLst>
                </a:gridCol>
                <a:gridCol w="1830457">
                  <a:extLst>
                    <a:ext uri="{9D8B030D-6E8A-4147-A177-3AD203B41FA5}">
                      <a16:colId xmlns:a16="http://schemas.microsoft.com/office/drawing/2014/main" val="20004"/>
                    </a:ext>
                  </a:extLst>
                </a:gridCol>
              </a:tblGrid>
              <a:tr h="926683">
                <a:tc rowSpan="2" gridSpan="2">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chemeClr val="accent6">
                              <a:lumMod val="75000"/>
                            </a:schemeClr>
                          </a:solidFill>
                          <a:effectLst/>
                          <a:latin typeface="+mn-lt"/>
                        </a:rPr>
                        <a:t>Only want to include census enumerations that are complete and correct</a:t>
                      </a:r>
                    </a:p>
                  </a:txBody>
                  <a:tcPr marT="45724" marB="4572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en-US"/>
                    </a:p>
                  </a:txBody>
                  <a:tcPr/>
                </a:tc>
                <a:tc gridSpan="3">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Enumerated in PES ?</a:t>
                      </a:r>
                    </a:p>
                  </a:txBody>
                  <a:tcPr marT="45724" marB="4572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23994">
                <a:tc gridSpan="2" vMerge="1">
                  <a:txBody>
                    <a:bodyPr/>
                    <a:lstStyle/>
                    <a:p>
                      <a:endParaRPr lang="en-US"/>
                    </a:p>
                  </a:txBody>
                  <a:tcPr/>
                </a:tc>
                <a:tc hMerge="1" vMerge="1">
                  <a:txBody>
                    <a:bodyPr/>
                    <a:lstStyle/>
                    <a:p>
                      <a:endParaRPr lang="en-US"/>
                    </a:p>
                  </a:txBody>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YES</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NO</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mn-lt"/>
                        </a:rPr>
                        <a:t>Total</a:t>
                      </a:r>
                    </a:p>
                  </a:txBody>
                  <a:tcPr marT="45724" marB="4572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26683">
                <a:tc rowSpan="3">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mn-lt"/>
                        </a:rPr>
                        <a:t>Enumerated </a:t>
                      </a:r>
                    </a:p>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mn-lt"/>
                        </a:rPr>
                        <a:t>in Census ?</a:t>
                      </a:r>
                    </a:p>
                  </a:txBody>
                  <a:tcPr marT="45724" marB="4572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YES</a:t>
                      </a:r>
                    </a:p>
                  </a:txBody>
                  <a:tcPr marT="45724" marB="45724" anchor="ctr" horzOverflow="overflow">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11</a:t>
                      </a:r>
                      <a:r>
                        <a:rPr kumimoji="0" lang="en-US" sz="2800" b="0" i="0" u="none" strike="noStrike" cap="none" normalizeH="0" baseline="0" dirty="0">
                          <a:ln>
                            <a:noFill/>
                          </a:ln>
                          <a:solidFill>
                            <a:schemeClr val="tx1"/>
                          </a:solidFill>
                          <a:effectLst/>
                          <a:latin typeface="+mn-lt"/>
                        </a:rPr>
                        <a:t> (matches)</a:t>
                      </a:r>
                      <a:endParaRPr kumimoji="0" lang="en-US" sz="2800" b="0" i="0" u="none" strike="noStrike" cap="none" normalizeH="0" baseline="-25000" dirty="0">
                        <a:ln>
                          <a:noFill/>
                        </a:ln>
                        <a:solidFill>
                          <a:schemeClr val="tx1"/>
                        </a:solidFill>
                        <a:effectLst/>
                        <a:latin typeface="+mn-lt"/>
                      </a:endParaRPr>
                    </a:p>
                  </a:txBody>
                  <a:tcPr marT="45724" marB="45724" anchor="ctr" horzOverflow="overflow">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12</a:t>
                      </a:r>
                    </a:p>
                  </a:txBody>
                  <a:tcPr marT="45724" marB="45724" anchor="ctr" horzOverflow="overflow">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1+</a:t>
                      </a:r>
                    </a:p>
                  </a:txBody>
                  <a:tcPr marT="45724" marB="45724" anchor="ctr" horzOverflow="overflow">
                    <a:lnL w="762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2"/>
                  </a:ext>
                </a:extLst>
              </a:tr>
              <a:tr h="926683">
                <a:tc vMerge="1">
                  <a:txBody>
                    <a:bodyPr/>
                    <a:lstStyle/>
                    <a:p>
                      <a:endParaRPr lang="en-US"/>
                    </a:p>
                  </a:txBody>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NO</a:t>
                      </a:r>
                    </a:p>
                  </a:txBody>
                  <a:tcPr marT="45724" marB="45724" anchor="ctr" horzOverflow="overflow">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21</a:t>
                      </a:r>
                    </a:p>
                  </a:txBody>
                  <a:tcPr marT="45724" marB="45724" anchor="ctr" horzOverflow="overflow">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22</a:t>
                      </a:r>
                    </a:p>
                  </a:txBody>
                  <a:tcPr marT="45724" marB="45724" anchor="ctr" horzOverflow="overflow">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2+</a:t>
                      </a:r>
                    </a:p>
                  </a:txBody>
                  <a:tcPr marT="45724" marB="45724" anchor="ctr" horzOverflow="overflow">
                    <a:lnL w="762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26683">
                <a:tc vMerge="1">
                  <a:txBody>
                    <a:bodyPr/>
                    <a:lstStyle/>
                    <a:p>
                      <a:endParaRPr lang="en-US"/>
                    </a:p>
                  </a:txBody>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Total</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+1</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r>
                        <a:rPr kumimoji="0" lang="en-US" sz="2800" b="0" i="0" u="none" strike="noStrike" cap="none" normalizeH="0" baseline="-25000" dirty="0">
                          <a:ln>
                            <a:noFill/>
                          </a:ln>
                          <a:solidFill>
                            <a:schemeClr val="tx1"/>
                          </a:solidFill>
                          <a:effectLst/>
                          <a:latin typeface="+mn-lt"/>
                        </a:rPr>
                        <a:t>+2</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3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rPr>
                        <a:t>N</a:t>
                      </a:r>
                    </a:p>
                  </a:txBody>
                  <a:tcPr marT="45724" marB="4572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10004"/>
                  </a:ext>
                </a:extLst>
              </a:tr>
            </a:tbl>
          </a:graphicData>
        </a:graphic>
      </p:graphicFrame>
      <p:sp>
        <p:nvSpPr>
          <p:cNvPr id="2" name="Curved Left Arrow 1">
            <a:extLst>
              <a:ext uri="{FF2B5EF4-FFF2-40B4-BE49-F238E27FC236}">
                <a16:creationId xmlns:a16="http://schemas.microsoft.com/office/drawing/2014/main" id="{0190D36D-1AC9-4ADB-9A0D-233F7B9D2101}"/>
              </a:ext>
            </a:extLst>
          </p:cNvPr>
          <p:cNvSpPr/>
          <p:nvPr/>
        </p:nvSpPr>
        <p:spPr>
          <a:xfrm>
            <a:off x="6583680" y="3429000"/>
            <a:ext cx="685800" cy="1981200"/>
          </a:xfrm>
          <a:prstGeom prst="curved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solidFill>
            </a:endParaRPr>
          </a:p>
        </p:txBody>
      </p:sp>
      <p:sp>
        <p:nvSpPr>
          <p:cNvPr id="6" name="TextBox 5">
            <a:extLst>
              <a:ext uri="{FF2B5EF4-FFF2-40B4-BE49-F238E27FC236}">
                <a16:creationId xmlns:a16="http://schemas.microsoft.com/office/drawing/2014/main" id="{7FEF996B-15FE-4D04-AEB0-AF6A987694B7}"/>
              </a:ext>
            </a:extLst>
          </p:cNvPr>
          <p:cNvSpPr txBox="1"/>
          <p:nvPr/>
        </p:nvSpPr>
        <p:spPr>
          <a:xfrm>
            <a:off x="2590800" y="6217921"/>
            <a:ext cx="8341360" cy="307777"/>
          </a:xfrm>
          <a:prstGeom prst="rect">
            <a:avLst/>
          </a:prstGeom>
          <a:noFill/>
        </p:spPr>
        <p:txBody>
          <a:bodyPr wrap="square" lIns="0" tIns="0" rIns="0" bIns="0" rtlCol="0">
            <a:spAutoFit/>
          </a:bodyPr>
          <a:lstStyle/>
          <a:p>
            <a:r>
              <a:rPr lang="en-US" sz="2000" dirty="0">
                <a:solidFill>
                  <a:srgbClr val="FF0000"/>
                </a:solidFill>
                <a:latin typeface="Calibri" panose="020F0502020204030204" pitchFamily="34" charset="0"/>
                <a:cs typeface="Calibri" panose="020F0502020204030204" pitchFamily="34" charset="0"/>
              </a:rPr>
              <a:t>The 11 cell contains people matched or linked between the census and the PES.</a:t>
            </a:r>
          </a:p>
        </p:txBody>
      </p:sp>
      <p:cxnSp>
        <p:nvCxnSpPr>
          <p:cNvPr id="5" name="Connector: Elbow 4">
            <a:extLst>
              <a:ext uri="{FF2B5EF4-FFF2-40B4-BE49-F238E27FC236}">
                <a16:creationId xmlns:a16="http://schemas.microsoft.com/office/drawing/2014/main" id="{49ACD47A-D4D4-46C7-AF63-ACEAD3EBF835}"/>
              </a:ext>
            </a:extLst>
          </p:cNvPr>
          <p:cNvCxnSpPr>
            <a:cxnSpLocks/>
          </p:cNvCxnSpPr>
          <p:nvPr/>
        </p:nvCxnSpPr>
        <p:spPr>
          <a:xfrm>
            <a:off x="4246179" y="2385848"/>
            <a:ext cx="4491421" cy="1312392"/>
          </a:xfrm>
          <a:prstGeom prst="bentConnector3">
            <a:avLst>
              <a:gd name="adj1" fmla="val 83229"/>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864BBE6F-CCE1-81A5-430D-17EEBAAF95A5}"/>
              </a:ext>
            </a:extLst>
          </p:cNvPr>
          <p:cNvSpPr>
            <a:spLocks noGrp="1"/>
          </p:cNvSpPr>
          <p:nvPr>
            <p:ph type="sldNum" sz="quarter" idx="12"/>
          </p:nvPr>
        </p:nvSpPr>
        <p:spPr/>
        <p:txBody>
          <a:bodyPr/>
          <a:lstStyle/>
          <a:p>
            <a:fld id="{FC63ECC8-719A-498E-B101-491B6A35558E}" type="slidenum">
              <a:rPr lang="en-US" smtClean="0"/>
              <a:t>56</a:t>
            </a:fld>
            <a:endParaRPr lang="en-US"/>
          </a:p>
        </p:txBody>
      </p:sp>
    </p:spTree>
    <p:extLst>
      <p:ext uri="{BB962C8B-B14F-4D97-AF65-F5344CB8AC3E}">
        <p14:creationId xmlns:p14="http://schemas.microsoft.com/office/powerpoint/2010/main" val="38805665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a:extLst>
              <a:ext uri="{FF2B5EF4-FFF2-40B4-BE49-F238E27FC236}">
                <a16:creationId xmlns:a16="http://schemas.microsoft.com/office/drawing/2014/main" id="{A2658BCD-252C-406B-8F52-AA9C6EC6126A}"/>
              </a:ext>
            </a:extLst>
          </p:cNvPr>
          <p:cNvSpPr>
            <a:spLocks noGrp="1" noChangeArrowheads="1"/>
          </p:cNvSpPr>
          <p:nvPr>
            <p:ph type="title"/>
          </p:nvPr>
        </p:nvSpPr>
        <p:spPr>
          <a:xfrm>
            <a:off x="599439" y="685800"/>
            <a:ext cx="10467953" cy="762000"/>
          </a:xfrm>
        </p:spPr>
        <p:txBody>
          <a:bodyPr rtlCol="0">
            <a:normAutofit/>
          </a:bodyPr>
          <a:lstStyle/>
          <a:p>
            <a:pPr>
              <a:defRPr/>
            </a:pPr>
            <a:r>
              <a:rPr lang="en-US" sz="3600" dirty="0">
                <a:solidFill>
                  <a:schemeClr val="accent1"/>
                </a:solidFill>
              </a:rPr>
              <a:t>PES unit-level estimator, in terms of probabilities</a:t>
            </a:r>
          </a:p>
        </p:txBody>
      </p:sp>
      <p:sp>
        <p:nvSpPr>
          <p:cNvPr id="28675" name="Rectangle 3">
            <a:extLst>
              <a:ext uri="{FF2B5EF4-FFF2-40B4-BE49-F238E27FC236}">
                <a16:creationId xmlns:a16="http://schemas.microsoft.com/office/drawing/2014/main" id="{BD5EBD10-B66E-4D80-BCF6-974F220655D4}"/>
              </a:ext>
            </a:extLst>
          </p:cNvPr>
          <p:cNvSpPr>
            <a:spLocks noGrp="1" noChangeArrowheads="1"/>
          </p:cNvSpPr>
          <p:nvPr>
            <p:ph idx="1"/>
          </p:nvPr>
        </p:nvSpPr>
        <p:spPr>
          <a:xfrm>
            <a:off x="599440" y="1981200"/>
            <a:ext cx="9382760" cy="4191000"/>
          </a:xfrm>
        </p:spPr>
        <p:txBody>
          <a:bodyPr rtlCol="0">
            <a:normAutofit/>
          </a:bodyPr>
          <a:lstStyle/>
          <a:p>
            <a:pPr marL="0">
              <a:buNone/>
              <a:defRPr/>
            </a:pPr>
            <a:r>
              <a:rPr lang="en-US" dirty="0"/>
              <a:t>For each person </a:t>
            </a:r>
            <a:r>
              <a:rPr lang="en-US" i="1" dirty="0"/>
              <a:t>j</a:t>
            </a:r>
            <a:r>
              <a:rPr lang="en-US" dirty="0"/>
              <a:t> in the census (C), estimate probabilities, </a:t>
            </a:r>
            <a:r>
              <a:rPr lang="en-US" i="1" dirty="0"/>
              <a:t>p</a:t>
            </a:r>
            <a:r>
              <a:rPr lang="en-US" dirty="0"/>
              <a:t>, of several concepts in dual-system estimation:</a:t>
            </a:r>
          </a:p>
          <a:p>
            <a:pPr marL="0">
              <a:buNone/>
              <a:defRPr/>
            </a:pPr>
            <a:endParaRPr lang="en-US" dirty="0"/>
          </a:p>
          <a:p>
            <a:pPr marL="0">
              <a:buNone/>
              <a:defRPr/>
            </a:pPr>
            <a:endParaRPr lang="en-US" dirty="0"/>
          </a:p>
          <a:p>
            <a:pPr marL="0">
              <a:buNone/>
              <a:defRPr/>
            </a:pPr>
            <a:endParaRPr lang="en-US" dirty="0"/>
          </a:p>
          <a:p>
            <a:pPr marL="0">
              <a:buNone/>
              <a:defRPr/>
            </a:pPr>
            <a:endParaRPr lang="en-US" dirty="0"/>
          </a:p>
          <a:p>
            <a:pPr marL="0">
              <a:buNone/>
              <a:defRPr/>
            </a:pPr>
            <a:endParaRPr lang="en-US" sz="1400" dirty="0"/>
          </a:p>
          <a:p>
            <a:pPr marL="0">
              <a:buNone/>
              <a:defRPr/>
            </a:pPr>
            <a:r>
              <a:rPr lang="en-US" dirty="0"/>
              <a:t>     </a:t>
            </a:r>
            <a:r>
              <a:rPr lang="en-US" sz="2600" dirty="0">
                <a:solidFill>
                  <a:srgbClr val="FF0000"/>
                </a:solidFill>
              </a:rPr>
              <a:t>data defined: sufficient information for statistical matching</a:t>
            </a:r>
          </a:p>
          <a:p>
            <a:pPr>
              <a:buNone/>
              <a:defRPr/>
            </a:pPr>
            <a:endParaRPr lang="en-US" dirty="0">
              <a:latin typeface="Arial" charset="0"/>
            </a:endParaRPr>
          </a:p>
        </p:txBody>
      </p:sp>
      <mc:AlternateContent xmlns:mc="http://schemas.openxmlformats.org/markup-compatibility/2006" xmlns:a14="http://schemas.microsoft.com/office/drawing/2010/main">
        <mc:Choice Requires="a14">
          <p:sp>
            <p:nvSpPr>
              <p:cNvPr id="49157" name="Object 0">
                <a:extLst>
                  <a:ext uri="{FF2B5EF4-FFF2-40B4-BE49-F238E27FC236}">
                    <a16:creationId xmlns:a16="http://schemas.microsoft.com/office/drawing/2014/main" id="{64BC0A21-3194-4010-9A2D-A916981C0AD5}"/>
                  </a:ext>
                </a:extLst>
              </p:cNvPr>
              <p:cNvSpPr txBox="1"/>
              <p:nvPr/>
            </p:nvSpPr>
            <p:spPr bwMode="auto">
              <a:xfrm>
                <a:off x="853440" y="3383280"/>
                <a:ext cx="10739120" cy="1616075"/>
              </a:xfrm>
              <a:prstGeom prst="rect">
                <a:avLst/>
              </a:prstGeom>
              <a:solidFill>
                <a:schemeClr val="bg1"/>
              </a:solidFill>
              <a:ln w="9525">
                <a:solidFill>
                  <a:schemeClr val="bg1"/>
                </a:solidFill>
                <a:miter lim="800000"/>
                <a:headEnd/>
                <a:tailEnd/>
              </a:ln>
            </p:spPr>
            <p:txBody>
              <a:bodyPr>
                <a:normAutofit/>
              </a:bodyPr>
              <a:lstStyle/>
              <a:p>
                <a:pPr/>
                <a14:m>
                  <m:oMathPara xmlns:m="http://schemas.openxmlformats.org/officeDocument/2006/math">
                    <m:oMathParaPr>
                      <m:jc m:val="left"/>
                    </m:oMathParaPr>
                    <m:oMath xmlns:m="http://schemas.openxmlformats.org/officeDocument/2006/math">
                      <m:limUpp>
                        <m:limUppPr>
                          <m:ctrlPr>
                            <a:rPr lang="en-US" sz="3200" i="1" smtClean="0">
                              <a:solidFill>
                                <a:srgbClr val="000000"/>
                              </a:solidFill>
                              <a:latin typeface="Cambria Math" panose="02040503050406030204" pitchFamily="18" charset="0"/>
                            </a:rPr>
                          </m:ctrlPr>
                        </m:limUppPr>
                        <m:e>
                          <m:r>
                            <a:rPr lang="en-US" sz="3200" i="1">
                              <a:solidFill>
                                <a:srgbClr val="000000"/>
                              </a:solidFill>
                              <a:latin typeface="Cambria Math" panose="02040503050406030204" pitchFamily="18" charset="0"/>
                            </a:rPr>
                            <m:t>𝑁</m:t>
                          </m:r>
                        </m:e>
                        <m:lim>
                          <m:r>
                            <a:rPr lang="en-US" sz="3200" i="1">
                              <a:solidFill>
                                <a:srgbClr val="000000"/>
                              </a:solidFill>
                              <a:latin typeface="Cambria Math" panose="02040503050406030204" pitchFamily="18" charset="0"/>
                            </a:rPr>
                            <m:t>∧</m:t>
                          </m:r>
                        </m:lim>
                      </m:limUpp>
                      <m:r>
                        <a:rPr lang="en-US" sz="3200" b="0" i="1" smtClean="0">
                          <a:solidFill>
                            <a:srgbClr val="000000"/>
                          </a:solidFill>
                          <a:latin typeface="Cambria Math" panose="02040503050406030204" pitchFamily="18" charset="0"/>
                        </a:rPr>
                        <m:t> </m:t>
                      </m:r>
                      <m:r>
                        <a:rPr lang="en-US" sz="3200" i="1">
                          <a:solidFill>
                            <a:srgbClr val="000000"/>
                          </a:solidFill>
                          <a:latin typeface="Cambria Math" panose="02040503050406030204" pitchFamily="18" charset="0"/>
                        </a:rPr>
                        <m:t>=</m:t>
                      </m:r>
                      <m:r>
                        <a:rPr lang="en-US" sz="3200" b="0" i="1" smtClean="0">
                          <a:solidFill>
                            <a:srgbClr val="000000"/>
                          </a:solidFill>
                          <a:latin typeface="Cambria Math" panose="02040503050406030204" pitchFamily="18" charset="0"/>
                        </a:rPr>
                        <m:t> </m:t>
                      </m:r>
                      <m:nary>
                        <m:naryPr>
                          <m:chr m:val="∑"/>
                          <m:supHide m:val="on"/>
                          <m:ctrlPr>
                            <a:rPr lang="en-US" sz="3200" i="1">
                              <a:solidFill>
                                <a:srgbClr val="000000"/>
                              </a:solidFill>
                              <a:latin typeface="Cambria Math" panose="02040503050406030204" pitchFamily="18" charset="0"/>
                            </a:rPr>
                          </m:ctrlPr>
                        </m:naryPr>
                        <m:sub>
                          <m:r>
                            <a:rPr lang="en-US" sz="3200" b="0" i="1" smtClean="0">
                              <a:solidFill>
                                <a:srgbClr val="000000"/>
                              </a:solidFill>
                              <a:latin typeface="Cambria Math" panose="02040503050406030204" pitchFamily="18" charset="0"/>
                            </a:rPr>
                            <m:t>𝑗</m:t>
                          </m:r>
                          <m:r>
                            <a:rPr lang="en-US" sz="3200" i="1">
                              <a:solidFill>
                                <a:srgbClr val="000000"/>
                              </a:solidFill>
                              <a:latin typeface="Cambria Math" panose="02040503050406030204" pitchFamily="18" charset="0"/>
                            </a:rPr>
                            <m:t>∈</m:t>
                          </m:r>
                          <m:r>
                            <a:rPr lang="en-US" sz="3200" i="1">
                              <a:solidFill>
                                <a:srgbClr val="000000"/>
                              </a:solidFill>
                              <a:latin typeface="Cambria Math" panose="02040503050406030204" pitchFamily="18" charset="0"/>
                            </a:rPr>
                            <m:t>𝐶</m:t>
                          </m:r>
                        </m:sub>
                        <m:sup/>
                        <m:e>
                          <m:r>
                            <a:rPr lang="en-US" sz="3200" i="1">
                              <a:solidFill>
                                <a:srgbClr val="000000"/>
                              </a:solidFill>
                              <a:latin typeface="Cambria Math" panose="02040503050406030204" pitchFamily="18" charset="0"/>
                            </a:rPr>
                            <m:t>(</m:t>
                          </m:r>
                          <m:sSub>
                            <m:sSubPr>
                              <m:ctrlPr>
                                <a:rPr lang="en-US" sz="3200" i="1">
                                  <a:solidFill>
                                    <a:srgbClr val="000000"/>
                                  </a:solidFill>
                                  <a:latin typeface="Cambria Math" panose="02040503050406030204" pitchFamily="18" charset="0"/>
                                </a:rPr>
                              </m:ctrlPr>
                            </m:sSubPr>
                            <m:e>
                              <m:limUpp>
                                <m:limUppPr>
                                  <m:ctrlPr>
                                    <a:rPr lang="en-US" sz="3200" i="1">
                                      <a:solidFill>
                                        <a:srgbClr val="000000"/>
                                      </a:solidFill>
                                      <a:latin typeface="Cambria Math" panose="02040503050406030204" pitchFamily="18" charset="0"/>
                                    </a:rPr>
                                  </m:ctrlPr>
                                </m:limUppPr>
                                <m:e>
                                  <m:r>
                                    <a:rPr lang="en-US" sz="3200" b="0" i="1" smtClean="0">
                                      <a:solidFill>
                                        <a:srgbClr val="000000"/>
                                      </a:solidFill>
                                      <a:latin typeface="Cambria Math" panose="02040503050406030204" pitchFamily="18" charset="0"/>
                                    </a:rPr>
                                    <m:t> </m:t>
                                  </m:r>
                                  <m:r>
                                    <a:rPr lang="en-US" sz="3200" i="1">
                                      <a:solidFill>
                                        <a:srgbClr val="000000"/>
                                      </a:solidFill>
                                      <a:latin typeface="Cambria Math" panose="02040503050406030204" pitchFamily="18" charset="0"/>
                                    </a:rPr>
                                    <m:t>𝑝</m:t>
                                  </m:r>
                                </m:e>
                                <m:lim>
                                  <m:r>
                                    <a:rPr lang="en-US" sz="3200" i="1">
                                      <a:solidFill>
                                        <a:srgbClr val="000000"/>
                                      </a:solidFill>
                                      <a:latin typeface="Cambria Math" panose="02040503050406030204" pitchFamily="18" charset="0"/>
                                    </a:rPr>
                                    <m:t>∧</m:t>
                                  </m:r>
                                </m:lim>
                              </m:limUpp>
                            </m:e>
                            <m:sub>
                              <m:r>
                                <m:rPr>
                                  <m:nor/>
                                </m:rPr>
                                <a:rPr lang="en-US" sz="3200" i="0">
                                  <a:solidFill>
                                    <a:srgbClr val="000000"/>
                                  </a:solidFill>
                                  <a:latin typeface="Cambria Math" panose="02040503050406030204" pitchFamily="18" charset="0"/>
                                </a:rPr>
                                <m:t>d</m:t>
                              </m:r>
                              <m:r>
                                <m:rPr>
                                  <m:nor/>
                                </m:rPr>
                                <a:rPr lang="en-US" sz="3200" b="0" i="0" smtClean="0">
                                  <a:solidFill>
                                    <a:srgbClr val="000000"/>
                                  </a:solidFill>
                                  <a:latin typeface="Cambria Math" panose="02040503050406030204" pitchFamily="18" charset="0"/>
                                </a:rPr>
                                <m:t>ata</m:t>
                              </m:r>
                              <m:r>
                                <m:rPr>
                                  <m:nor/>
                                </m:rPr>
                                <a:rPr lang="en-US" sz="3200" b="0" i="0" smtClean="0">
                                  <a:solidFill>
                                    <a:srgbClr val="000000"/>
                                  </a:solidFill>
                                  <a:latin typeface="Cambria Math" panose="02040503050406030204" pitchFamily="18" charset="0"/>
                                </a:rPr>
                                <m:t> </m:t>
                              </m:r>
                              <m:r>
                                <m:rPr>
                                  <m:nor/>
                                </m:rPr>
                                <a:rPr lang="en-US" sz="3200" i="0">
                                  <a:solidFill>
                                    <a:srgbClr val="000000"/>
                                  </a:solidFill>
                                  <a:latin typeface="Cambria Math" panose="02040503050406030204" pitchFamily="18" charset="0"/>
                                </a:rPr>
                                <m:t>d</m:t>
                              </m:r>
                              <m:r>
                                <m:rPr>
                                  <m:nor/>
                                </m:rPr>
                                <a:rPr lang="en-US" sz="3200" b="0" i="0" smtClean="0">
                                  <a:solidFill>
                                    <a:srgbClr val="000000"/>
                                  </a:solidFill>
                                  <a:latin typeface="Cambria Math" panose="02040503050406030204" pitchFamily="18" charset="0"/>
                                </a:rPr>
                                <m:t>efined</m:t>
                              </m:r>
                              <m:r>
                                <m:rPr>
                                  <m:nor/>
                                </m:rPr>
                                <a:rPr lang="en-US" sz="3200" i="0">
                                  <a:solidFill>
                                    <a:srgbClr val="000000"/>
                                  </a:solidFill>
                                  <a:latin typeface="Cambria Math" panose="02040503050406030204" pitchFamily="18" charset="0"/>
                                </a:rPr>
                                <m:t>, </m:t>
                              </m:r>
                              <m:r>
                                <a:rPr lang="en-US" sz="3200" b="0" i="1" smtClean="0">
                                  <a:solidFill>
                                    <a:srgbClr val="000000"/>
                                  </a:solidFill>
                                  <a:latin typeface="Cambria Math" panose="02040503050406030204" pitchFamily="18" charset="0"/>
                                </a:rPr>
                                <m:t>𝑗</m:t>
                              </m:r>
                            </m:sub>
                          </m:sSub>
                          <m:r>
                            <a:rPr lang="en-US" sz="3200" i="1">
                              <a:solidFill>
                                <a:srgbClr val="000000"/>
                              </a:solidFill>
                              <a:latin typeface="Cambria Math" panose="02040503050406030204" pitchFamily="18" charset="0"/>
                            </a:rPr>
                            <m:t>)(</m:t>
                          </m:r>
                          <m:sSub>
                            <m:sSubPr>
                              <m:ctrlPr>
                                <a:rPr lang="en-US" sz="3200" i="1">
                                  <a:solidFill>
                                    <a:srgbClr val="000000"/>
                                  </a:solidFill>
                                  <a:latin typeface="Cambria Math" panose="02040503050406030204" pitchFamily="18" charset="0"/>
                                </a:rPr>
                              </m:ctrlPr>
                            </m:sSubPr>
                            <m:e>
                              <m:limUpp>
                                <m:limUppPr>
                                  <m:ctrlPr>
                                    <a:rPr lang="en-US" sz="3200" i="1">
                                      <a:solidFill>
                                        <a:srgbClr val="000000"/>
                                      </a:solidFill>
                                      <a:latin typeface="Cambria Math" panose="02040503050406030204" pitchFamily="18" charset="0"/>
                                    </a:rPr>
                                  </m:ctrlPr>
                                </m:limUppPr>
                                <m:e>
                                  <m:r>
                                    <a:rPr lang="en-US" sz="3200" b="0" i="1" smtClean="0">
                                      <a:solidFill>
                                        <a:srgbClr val="000000"/>
                                      </a:solidFill>
                                      <a:latin typeface="Cambria Math" panose="02040503050406030204" pitchFamily="18" charset="0"/>
                                    </a:rPr>
                                    <m:t> </m:t>
                                  </m:r>
                                  <m:r>
                                    <a:rPr lang="en-US" sz="3200" i="1">
                                      <a:solidFill>
                                        <a:srgbClr val="000000"/>
                                      </a:solidFill>
                                      <a:latin typeface="Cambria Math" panose="02040503050406030204" pitchFamily="18" charset="0"/>
                                    </a:rPr>
                                    <m:t>𝑝</m:t>
                                  </m:r>
                                </m:e>
                                <m:lim>
                                  <m:r>
                                    <a:rPr lang="en-US" sz="3200" i="1">
                                      <a:solidFill>
                                        <a:srgbClr val="000000"/>
                                      </a:solidFill>
                                      <a:latin typeface="Cambria Math" panose="02040503050406030204" pitchFamily="18" charset="0"/>
                                    </a:rPr>
                                    <m:t>∧</m:t>
                                  </m:r>
                                </m:lim>
                              </m:limUpp>
                            </m:e>
                            <m:sub>
                              <m:r>
                                <m:rPr>
                                  <m:nor/>
                                </m:rPr>
                                <a:rPr lang="en-US" sz="3200" i="0">
                                  <a:solidFill>
                                    <a:srgbClr val="000000"/>
                                  </a:solidFill>
                                  <a:latin typeface="Cambria Math" panose="02040503050406030204" pitchFamily="18" charset="0"/>
                                </a:rPr>
                                <m:t>corr</m:t>
                              </m:r>
                              <m:r>
                                <m:rPr>
                                  <m:nor/>
                                </m:rPr>
                                <a:rPr lang="en-US" sz="3200" b="0" i="0" smtClean="0">
                                  <a:solidFill>
                                    <a:srgbClr val="000000"/>
                                  </a:solidFill>
                                  <a:latin typeface="Cambria Math" panose="02040503050406030204" pitchFamily="18" charset="0"/>
                                </a:rPr>
                                <m:t>ect</m:t>
                              </m:r>
                              <m:r>
                                <m:rPr>
                                  <m:nor/>
                                </m:rPr>
                                <a:rPr lang="en-US" sz="3200" i="0">
                                  <a:solidFill>
                                    <a:srgbClr val="000000"/>
                                  </a:solidFill>
                                  <a:latin typeface="Cambria Math" panose="02040503050406030204" pitchFamily="18" charset="0"/>
                                </a:rPr>
                                <m:t> </m:t>
                              </m:r>
                              <m:r>
                                <m:rPr>
                                  <m:nor/>
                                </m:rPr>
                                <a:rPr lang="en-US" sz="3200" i="0">
                                  <a:solidFill>
                                    <a:srgbClr val="000000"/>
                                  </a:solidFill>
                                  <a:latin typeface="Cambria Math" panose="02040503050406030204" pitchFamily="18" charset="0"/>
                                </a:rPr>
                                <m:t>enum</m:t>
                              </m:r>
                              <m:r>
                                <m:rPr>
                                  <m:nor/>
                                </m:rPr>
                                <a:rPr lang="en-US" sz="3200" i="0">
                                  <a:solidFill>
                                    <a:srgbClr val="000000"/>
                                  </a:solidFill>
                                  <a:latin typeface="Cambria Math" panose="02040503050406030204" pitchFamily="18" charset="0"/>
                                </a:rPr>
                                <m:t>, </m:t>
                              </m:r>
                              <m:r>
                                <a:rPr lang="en-US" sz="3200" b="0" i="1" smtClean="0">
                                  <a:solidFill>
                                    <a:srgbClr val="000000"/>
                                  </a:solidFill>
                                  <a:latin typeface="Cambria Math" panose="02040503050406030204" pitchFamily="18" charset="0"/>
                                </a:rPr>
                                <m:t>𝑗</m:t>
                              </m:r>
                            </m:sub>
                          </m:sSub>
                          <m:r>
                            <a:rPr lang="en-US" sz="3200" i="1">
                              <a:solidFill>
                                <a:srgbClr val="000000"/>
                              </a:solidFill>
                              <a:latin typeface="Cambria Math" panose="02040503050406030204" pitchFamily="18" charset="0"/>
                            </a:rPr>
                            <m:t>)(</m:t>
                          </m:r>
                          <m:r>
                            <a:rPr lang="en-US" sz="3200" b="0" i="1" smtClean="0">
                              <a:solidFill>
                                <a:srgbClr val="000000"/>
                              </a:solidFill>
                              <a:latin typeface="Cambria Math" panose="02040503050406030204" pitchFamily="18" charset="0"/>
                            </a:rPr>
                            <m:t> </m:t>
                          </m:r>
                          <m:f>
                            <m:fPr>
                              <m:ctrlPr>
                                <a:rPr lang="en-US" sz="3200" i="1">
                                  <a:solidFill>
                                    <a:srgbClr val="000000"/>
                                  </a:solidFill>
                                  <a:latin typeface="Cambria Math" panose="02040503050406030204" pitchFamily="18" charset="0"/>
                                </a:rPr>
                              </m:ctrlPr>
                            </m:fPr>
                            <m:num>
                              <m:r>
                                <a:rPr lang="en-US" sz="3200" i="0">
                                  <a:solidFill>
                                    <a:srgbClr val="000000"/>
                                  </a:solidFill>
                                  <a:latin typeface="Cambria Math" panose="02040503050406030204" pitchFamily="18" charset="0"/>
                                </a:rPr>
                                <m:t>1</m:t>
                              </m:r>
                            </m:num>
                            <m:den>
                              <m:sSub>
                                <m:sSubPr>
                                  <m:ctrlPr>
                                    <a:rPr lang="en-US" sz="3200" i="1">
                                      <a:solidFill>
                                        <a:srgbClr val="000000"/>
                                      </a:solidFill>
                                      <a:latin typeface="Cambria Math" panose="02040503050406030204" pitchFamily="18" charset="0"/>
                                    </a:rPr>
                                  </m:ctrlPr>
                                </m:sSubPr>
                                <m:e>
                                  <m:limUpp>
                                    <m:limUppPr>
                                      <m:ctrlPr>
                                        <a:rPr lang="en-US" sz="3200" i="1">
                                          <a:solidFill>
                                            <a:srgbClr val="000000"/>
                                          </a:solidFill>
                                          <a:latin typeface="Cambria Math" panose="02040503050406030204" pitchFamily="18" charset="0"/>
                                        </a:rPr>
                                      </m:ctrlPr>
                                    </m:limUppPr>
                                    <m:e>
                                      <m:r>
                                        <a:rPr lang="en-US" sz="3200" i="1">
                                          <a:solidFill>
                                            <a:srgbClr val="000000"/>
                                          </a:solidFill>
                                          <a:latin typeface="Cambria Math" panose="02040503050406030204" pitchFamily="18" charset="0"/>
                                        </a:rPr>
                                        <m:t>𝑝</m:t>
                                      </m:r>
                                    </m:e>
                                    <m:lim>
                                      <m:r>
                                        <a:rPr lang="en-US" sz="3200" i="1">
                                          <a:solidFill>
                                            <a:srgbClr val="000000"/>
                                          </a:solidFill>
                                          <a:latin typeface="Cambria Math" panose="02040503050406030204" pitchFamily="18" charset="0"/>
                                        </a:rPr>
                                        <m:t>∧</m:t>
                                      </m:r>
                                    </m:lim>
                                  </m:limUpp>
                                </m:e>
                                <m:sub>
                                  <m:r>
                                    <m:rPr>
                                      <m:nor/>
                                    </m:rPr>
                                    <a:rPr lang="en-US" sz="3200" i="0">
                                      <a:solidFill>
                                        <a:srgbClr val="000000"/>
                                      </a:solidFill>
                                      <a:latin typeface="Cambria Math" panose="02040503050406030204" pitchFamily="18" charset="0"/>
                                    </a:rPr>
                                    <m:t>match</m:t>
                                  </m:r>
                                  <m:r>
                                    <m:rPr>
                                      <m:nor/>
                                    </m:rPr>
                                    <a:rPr lang="en-US" sz="3200" i="0">
                                      <a:solidFill>
                                        <a:srgbClr val="000000"/>
                                      </a:solidFill>
                                      <a:latin typeface="Cambria Math" panose="02040503050406030204" pitchFamily="18" charset="0"/>
                                    </a:rPr>
                                    <m:t>, </m:t>
                                  </m:r>
                                  <m:r>
                                    <a:rPr lang="en-US" sz="3200" b="0" i="1" smtClean="0">
                                      <a:solidFill>
                                        <a:srgbClr val="000000"/>
                                      </a:solidFill>
                                      <a:latin typeface="Cambria Math" panose="02040503050406030204" pitchFamily="18" charset="0"/>
                                    </a:rPr>
                                    <m:t>𝑗</m:t>
                                  </m:r>
                                </m:sub>
                              </m:sSub>
                            </m:den>
                          </m:f>
                          <m:r>
                            <a:rPr lang="en-US" sz="3200" b="0" i="1" smtClean="0">
                              <a:solidFill>
                                <a:srgbClr val="000000"/>
                              </a:solidFill>
                              <a:latin typeface="Cambria Math" panose="02040503050406030204" pitchFamily="18" charset="0"/>
                            </a:rPr>
                            <m:t> </m:t>
                          </m:r>
                          <m:r>
                            <a:rPr lang="en-US" sz="3200" i="1">
                              <a:solidFill>
                                <a:srgbClr val="000000"/>
                              </a:solidFill>
                              <a:latin typeface="Cambria Math" panose="02040503050406030204" pitchFamily="18" charset="0"/>
                            </a:rPr>
                            <m:t>)</m:t>
                          </m:r>
                        </m:e>
                      </m:nary>
                    </m:oMath>
                  </m:oMathPara>
                </a14:m>
                <a:endParaRPr lang="en-US" sz="3200" dirty="0"/>
              </a:p>
            </p:txBody>
          </p:sp>
        </mc:Choice>
        <mc:Fallback xmlns="">
          <p:sp>
            <p:nvSpPr>
              <p:cNvPr id="49157" name="Object 0">
                <a:extLst>
                  <a:ext uri="{FF2B5EF4-FFF2-40B4-BE49-F238E27FC236}">
                    <a16:creationId xmlns:a16="http://schemas.microsoft.com/office/drawing/2014/main" id="{64BC0A21-3194-4010-9A2D-A916981C0AD5}"/>
                  </a:ext>
                </a:extLst>
              </p:cNvPr>
              <p:cNvSpPr txBox="1">
                <a:spLocks noRot="1" noChangeAspect="1" noMove="1" noResize="1" noEditPoints="1" noAdjustHandles="1" noChangeArrowheads="1" noChangeShapeType="1" noTextEdit="1"/>
              </p:cNvSpPr>
              <p:nvPr/>
            </p:nvSpPr>
            <p:spPr bwMode="auto">
              <a:xfrm>
                <a:off x="853440" y="3383280"/>
                <a:ext cx="10739120" cy="1616075"/>
              </a:xfrm>
              <a:prstGeom prst="rect">
                <a:avLst/>
              </a:prstGeom>
              <a:blipFill>
                <a:blip r:embed="rId3"/>
                <a:stretch>
                  <a:fillRect/>
                </a:stretch>
              </a:blipFill>
              <a:ln w="9525">
                <a:solidFill>
                  <a:schemeClr val="bg1"/>
                </a:solidFill>
                <a:miter lim="800000"/>
                <a:headEnd/>
                <a:tailEnd/>
              </a:ln>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2149479B-E6E4-41B5-A500-1F0904B63E4E}"/>
              </a:ext>
            </a:extLst>
          </p:cNvPr>
          <p:cNvCxnSpPr>
            <a:cxnSpLocks/>
          </p:cNvCxnSpPr>
          <p:nvPr/>
        </p:nvCxnSpPr>
        <p:spPr>
          <a:xfrm flipV="1">
            <a:off x="2570480" y="4338320"/>
            <a:ext cx="802640" cy="9652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A705DB73-8C38-DF89-FCF9-BECC8FDDA857}"/>
              </a:ext>
            </a:extLst>
          </p:cNvPr>
          <p:cNvSpPr>
            <a:spLocks noGrp="1"/>
          </p:cNvSpPr>
          <p:nvPr>
            <p:ph type="sldNum" sz="quarter" idx="12"/>
          </p:nvPr>
        </p:nvSpPr>
        <p:spPr/>
        <p:txBody>
          <a:bodyPr/>
          <a:lstStyle/>
          <a:p>
            <a:fld id="{FC63ECC8-719A-498E-B101-491B6A35558E}" type="slidenum">
              <a:rPr lang="en-US" smtClean="0"/>
              <a:t>57</a:t>
            </a:fld>
            <a:endParaRPr lang="en-US"/>
          </a:p>
        </p:txBody>
      </p:sp>
    </p:spTree>
    <p:extLst>
      <p:ext uri="{BB962C8B-B14F-4D97-AF65-F5344CB8AC3E}">
        <p14:creationId xmlns:p14="http://schemas.microsoft.com/office/powerpoint/2010/main" val="34101953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a:extLst>
              <a:ext uri="{FF2B5EF4-FFF2-40B4-BE49-F238E27FC236}">
                <a16:creationId xmlns:a16="http://schemas.microsoft.com/office/drawing/2014/main" id="{A2658BCD-252C-406B-8F52-AA9C6EC6126A}"/>
              </a:ext>
            </a:extLst>
          </p:cNvPr>
          <p:cNvSpPr>
            <a:spLocks noGrp="1" noChangeArrowheads="1"/>
          </p:cNvSpPr>
          <p:nvPr>
            <p:ph type="title"/>
          </p:nvPr>
        </p:nvSpPr>
        <p:spPr>
          <a:xfrm>
            <a:off x="599439" y="685800"/>
            <a:ext cx="10467953" cy="762000"/>
          </a:xfrm>
        </p:spPr>
        <p:txBody>
          <a:bodyPr rtlCol="0">
            <a:normAutofit/>
          </a:bodyPr>
          <a:lstStyle/>
          <a:p>
            <a:pPr>
              <a:defRPr/>
            </a:pPr>
            <a:r>
              <a:rPr lang="en-US" sz="3600" dirty="0">
                <a:solidFill>
                  <a:schemeClr val="accent1"/>
                </a:solidFill>
              </a:rPr>
              <a:t>Final form of PES dual-system estimator</a:t>
            </a:r>
          </a:p>
        </p:txBody>
      </p:sp>
      <p:sp>
        <p:nvSpPr>
          <p:cNvPr id="28675" name="Rectangle 3">
            <a:extLst>
              <a:ext uri="{FF2B5EF4-FFF2-40B4-BE49-F238E27FC236}">
                <a16:creationId xmlns:a16="http://schemas.microsoft.com/office/drawing/2014/main" id="{BD5EBD10-B66E-4D80-BCF6-974F220655D4}"/>
              </a:ext>
            </a:extLst>
          </p:cNvPr>
          <p:cNvSpPr>
            <a:spLocks noGrp="1" noChangeArrowheads="1"/>
          </p:cNvSpPr>
          <p:nvPr>
            <p:ph idx="1"/>
          </p:nvPr>
        </p:nvSpPr>
        <p:spPr>
          <a:xfrm>
            <a:off x="599440" y="1981200"/>
            <a:ext cx="9382760" cy="4541520"/>
          </a:xfrm>
        </p:spPr>
        <p:txBody>
          <a:bodyPr rtlCol="0">
            <a:normAutofit/>
          </a:bodyPr>
          <a:lstStyle/>
          <a:p>
            <a:pPr marL="0">
              <a:buNone/>
              <a:defRPr/>
            </a:pPr>
            <a:r>
              <a:rPr lang="en-US" dirty="0">
                <a:solidFill>
                  <a:schemeClr val="accent1"/>
                </a:solidFill>
              </a:rPr>
              <a:t>Solution:</a:t>
            </a:r>
            <a:r>
              <a:rPr lang="en-US" dirty="0"/>
              <a:t>  Based on a person’s characteristics, apply a correction factor  </a:t>
            </a:r>
            <a:r>
              <a:rPr lang="en-US" i="1" dirty="0" err="1">
                <a:solidFill>
                  <a:srgbClr val="FF0000"/>
                </a:solidFill>
              </a:rPr>
              <a:t>f</a:t>
            </a:r>
            <a:r>
              <a:rPr lang="en-US" baseline="-25000" dirty="0" err="1">
                <a:solidFill>
                  <a:srgbClr val="FF0000"/>
                </a:solidFill>
              </a:rPr>
              <a:t>CB,</a:t>
            </a:r>
            <a:r>
              <a:rPr lang="en-US" i="1" baseline="-25000" dirty="0" err="1">
                <a:solidFill>
                  <a:srgbClr val="FF0000"/>
                </a:solidFill>
              </a:rPr>
              <a:t>j</a:t>
            </a:r>
            <a:r>
              <a:rPr lang="en-US" dirty="0"/>
              <a:t>  that adjusts for (a) correlation bias and  (b) the lower match rate.</a:t>
            </a:r>
          </a:p>
          <a:p>
            <a:pPr marL="0">
              <a:buNone/>
              <a:defRPr/>
            </a:pPr>
            <a:endParaRPr lang="en-US" dirty="0"/>
          </a:p>
          <a:p>
            <a:pPr marL="0">
              <a:buNone/>
              <a:defRPr/>
            </a:pPr>
            <a:endParaRPr lang="en-US" dirty="0"/>
          </a:p>
          <a:p>
            <a:pPr marL="0">
              <a:buNone/>
              <a:defRPr/>
            </a:pPr>
            <a:endParaRPr lang="en-US" dirty="0"/>
          </a:p>
          <a:p>
            <a:pPr marL="0">
              <a:buNone/>
              <a:defRPr/>
            </a:pPr>
            <a:endParaRPr lang="en-US" sz="1400" dirty="0"/>
          </a:p>
          <a:p>
            <a:pPr marL="0">
              <a:buNone/>
              <a:defRPr/>
            </a:pPr>
            <a:endParaRPr lang="en-US" sz="1400" dirty="0"/>
          </a:p>
          <a:p>
            <a:pPr marL="0">
              <a:buNone/>
              <a:defRPr/>
            </a:pPr>
            <a:r>
              <a:rPr lang="en-US" sz="2600" dirty="0"/>
              <a:t> </a:t>
            </a:r>
            <a:r>
              <a:rPr lang="en-US" sz="2600" dirty="0">
                <a:solidFill>
                  <a:srgbClr val="FF0000"/>
                </a:solidFill>
              </a:rPr>
              <a:t>dd, data defined: sufficient information </a:t>
            </a:r>
          </a:p>
          <a:p>
            <a:pPr marL="0">
              <a:buNone/>
              <a:defRPr/>
            </a:pPr>
            <a:r>
              <a:rPr lang="en-US" sz="2600" dirty="0">
                <a:solidFill>
                  <a:srgbClr val="FF0000"/>
                </a:solidFill>
              </a:rPr>
              <a:t>                               for statistical matching</a:t>
            </a:r>
          </a:p>
          <a:p>
            <a:pPr>
              <a:buNone/>
              <a:defRPr/>
            </a:pPr>
            <a:endParaRPr lang="en-US" dirty="0">
              <a:latin typeface="Arial" charset="0"/>
            </a:endParaRPr>
          </a:p>
        </p:txBody>
      </p:sp>
      <mc:AlternateContent xmlns:mc="http://schemas.openxmlformats.org/markup-compatibility/2006" xmlns:a14="http://schemas.microsoft.com/office/drawing/2010/main">
        <mc:Choice Requires="a14">
          <p:sp>
            <p:nvSpPr>
              <p:cNvPr id="49157" name="Object 0">
                <a:extLst>
                  <a:ext uri="{FF2B5EF4-FFF2-40B4-BE49-F238E27FC236}">
                    <a16:creationId xmlns:a16="http://schemas.microsoft.com/office/drawing/2014/main" id="{64BC0A21-3194-4010-9A2D-A916981C0AD5}"/>
                  </a:ext>
                </a:extLst>
              </p:cNvPr>
              <p:cNvSpPr txBox="1"/>
              <p:nvPr/>
            </p:nvSpPr>
            <p:spPr bwMode="auto">
              <a:xfrm>
                <a:off x="853440" y="3586480"/>
                <a:ext cx="9824719" cy="1616075"/>
              </a:xfrm>
              <a:prstGeom prst="rect">
                <a:avLst/>
              </a:prstGeom>
              <a:solidFill>
                <a:schemeClr val="bg1"/>
              </a:solidFill>
              <a:ln w="9525">
                <a:solidFill>
                  <a:schemeClr val="bg1"/>
                </a:solidFill>
                <a:miter lim="800000"/>
                <a:headEnd/>
                <a:tailEnd/>
              </a:ln>
            </p:spPr>
            <p:txBody>
              <a:bodyPr>
                <a:normAutofit/>
              </a:bodyPr>
              <a:lstStyle/>
              <a:p>
                <a:pPr/>
                <a14:m>
                  <m:oMathPara xmlns:m="http://schemas.openxmlformats.org/officeDocument/2006/math">
                    <m:oMathParaPr>
                      <m:jc m:val="left"/>
                    </m:oMathParaPr>
                    <m:oMath xmlns:m="http://schemas.openxmlformats.org/officeDocument/2006/math">
                      <m:limUpp>
                        <m:limUppPr>
                          <m:ctrlPr>
                            <a:rPr lang="en-US" sz="3200" i="1" smtClean="0">
                              <a:solidFill>
                                <a:srgbClr val="000000"/>
                              </a:solidFill>
                              <a:latin typeface="Cambria Math" panose="02040503050406030204" pitchFamily="18" charset="0"/>
                            </a:rPr>
                          </m:ctrlPr>
                        </m:limUppPr>
                        <m:e>
                          <m:r>
                            <a:rPr lang="en-US" sz="3200" i="1">
                              <a:solidFill>
                                <a:srgbClr val="000000"/>
                              </a:solidFill>
                              <a:latin typeface="Cambria Math" panose="02040503050406030204" pitchFamily="18" charset="0"/>
                            </a:rPr>
                            <m:t>𝑁</m:t>
                          </m:r>
                        </m:e>
                        <m:lim>
                          <m:r>
                            <a:rPr lang="en-US" sz="3200" i="1">
                              <a:solidFill>
                                <a:srgbClr val="000000"/>
                              </a:solidFill>
                              <a:latin typeface="Cambria Math" panose="02040503050406030204" pitchFamily="18" charset="0"/>
                            </a:rPr>
                            <m:t>∧</m:t>
                          </m:r>
                        </m:lim>
                      </m:limUpp>
                      <m:r>
                        <a:rPr lang="en-US" sz="3200" b="0" i="1" smtClean="0">
                          <a:solidFill>
                            <a:srgbClr val="000000"/>
                          </a:solidFill>
                          <a:latin typeface="Cambria Math" panose="02040503050406030204" pitchFamily="18" charset="0"/>
                        </a:rPr>
                        <m:t> </m:t>
                      </m:r>
                      <m:r>
                        <a:rPr lang="en-US" sz="3200" i="1">
                          <a:solidFill>
                            <a:srgbClr val="000000"/>
                          </a:solidFill>
                          <a:latin typeface="Cambria Math" panose="02040503050406030204" pitchFamily="18" charset="0"/>
                        </a:rPr>
                        <m:t>=</m:t>
                      </m:r>
                      <m:r>
                        <a:rPr lang="en-US" sz="3200" b="0" i="1" smtClean="0">
                          <a:solidFill>
                            <a:srgbClr val="000000"/>
                          </a:solidFill>
                          <a:latin typeface="Cambria Math" panose="02040503050406030204" pitchFamily="18" charset="0"/>
                        </a:rPr>
                        <m:t> </m:t>
                      </m:r>
                      <m:nary>
                        <m:naryPr>
                          <m:chr m:val="∑"/>
                          <m:supHide m:val="on"/>
                          <m:ctrlPr>
                            <a:rPr lang="en-US" sz="3200" i="1">
                              <a:solidFill>
                                <a:srgbClr val="000000"/>
                              </a:solidFill>
                              <a:latin typeface="Cambria Math" panose="02040503050406030204" pitchFamily="18" charset="0"/>
                            </a:rPr>
                          </m:ctrlPr>
                        </m:naryPr>
                        <m:sub>
                          <m:r>
                            <a:rPr lang="en-US" sz="3200" b="0" i="1" smtClean="0">
                              <a:solidFill>
                                <a:srgbClr val="000000"/>
                              </a:solidFill>
                              <a:latin typeface="Cambria Math" panose="02040503050406030204" pitchFamily="18" charset="0"/>
                            </a:rPr>
                            <m:t>𝑗</m:t>
                          </m:r>
                          <m:r>
                            <a:rPr lang="en-US" sz="3200" i="1">
                              <a:solidFill>
                                <a:srgbClr val="000000"/>
                              </a:solidFill>
                              <a:latin typeface="Cambria Math" panose="02040503050406030204" pitchFamily="18" charset="0"/>
                            </a:rPr>
                            <m:t>∈</m:t>
                          </m:r>
                          <m:r>
                            <a:rPr lang="en-US" sz="3200" i="1">
                              <a:solidFill>
                                <a:srgbClr val="000000"/>
                              </a:solidFill>
                              <a:latin typeface="Cambria Math" panose="02040503050406030204" pitchFamily="18" charset="0"/>
                            </a:rPr>
                            <m:t>𝐶</m:t>
                          </m:r>
                        </m:sub>
                        <m:sup/>
                        <m:e>
                          <m:r>
                            <a:rPr lang="en-US" sz="3200" i="1">
                              <a:solidFill>
                                <a:srgbClr val="000000"/>
                              </a:solidFill>
                              <a:latin typeface="Cambria Math" panose="02040503050406030204" pitchFamily="18" charset="0"/>
                            </a:rPr>
                            <m:t>(</m:t>
                          </m:r>
                          <m:sSub>
                            <m:sSubPr>
                              <m:ctrlPr>
                                <a:rPr lang="en-US" sz="3200" i="1">
                                  <a:solidFill>
                                    <a:srgbClr val="000000"/>
                                  </a:solidFill>
                                  <a:latin typeface="Cambria Math" panose="02040503050406030204" pitchFamily="18" charset="0"/>
                                </a:rPr>
                              </m:ctrlPr>
                            </m:sSubPr>
                            <m:e>
                              <m:limUpp>
                                <m:limUppPr>
                                  <m:ctrlPr>
                                    <a:rPr lang="en-US" sz="3200" i="1">
                                      <a:solidFill>
                                        <a:srgbClr val="000000"/>
                                      </a:solidFill>
                                      <a:latin typeface="Cambria Math" panose="02040503050406030204" pitchFamily="18" charset="0"/>
                                    </a:rPr>
                                  </m:ctrlPr>
                                </m:limUppPr>
                                <m:e>
                                  <m:r>
                                    <a:rPr lang="en-US" sz="3200" i="1">
                                      <a:solidFill>
                                        <a:srgbClr val="000000"/>
                                      </a:solidFill>
                                      <a:latin typeface="Cambria Math" panose="02040503050406030204" pitchFamily="18" charset="0"/>
                                    </a:rPr>
                                    <m:t>𝑝</m:t>
                                  </m:r>
                                </m:e>
                                <m:lim>
                                  <m:r>
                                    <a:rPr lang="en-US" sz="3200" i="1">
                                      <a:solidFill>
                                        <a:srgbClr val="000000"/>
                                      </a:solidFill>
                                      <a:latin typeface="Cambria Math" panose="02040503050406030204" pitchFamily="18" charset="0"/>
                                    </a:rPr>
                                    <m:t>∧</m:t>
                                  </m:r>
                                </m:lim>
                              </m:limUpp>
                            </m:e>
                            <m:sub>
                              <m:r>
                                <m:rPr>
                                  <m:nor/>
                                </m:rPr>
                                <a:rPr lang="en-US" sz="3200" i="0">
                                  <a:solidFill>
                                    <a:srgbClr val="000000"/>
                                  </a:solidFill>
                                  <a:latin typeface="Cambria Math" panose="02040503050406030204" pitchFamily="18" charset="0"/>
                                </a:rPr>
                                <m:t>dd</m:t>
                              </m:r>
                              <m:r>
                                <m:rPr>
                                  <m:nor/>
                                </m:rPr>
                                <a:rPr lang="en-US" sz="3200" i="0">
                                  <a:solidFill>
                                    <a:srgbClr val="000000"/>
                                  </a:solidFill>
                                  <a:latin typeface="Cambria Math" panose="02040503050406030204" pitchFamily="18" charset="0"/>
                                </a:rPr>
                                <m:t>, </m:t>
                              </m:r>
                              <m:r>
                                <a:rPr lang="en-US" sz="3200" b="0" i="1" smtClean="0">
                                  <a:solidFill>
                                    <a:srgbClr val="000000"/>
                                  </a:solidFill>
                                  <a:latin typeface="Cambria Math" panose="02040503050406030204" pitchFamily="18" charset="0"/>
                                </a:rPr>
                                <m:t>𝑗</m:t>
                              </m:r>
                            </m:sub>
                          </m:sSub>
                          <m:r>
                            <a:rPr lang="en-US" sz="3200" i="1">
                              <a:solidFill>
                                <a:srgbClr val="000000"/>
                              </a:solidFill>
                              <a:latin typeface="Cambria Math" panose="02040503050406030204" pitchFamily="18" charset="0"/>
                            </a:rPr>
                            <m:t>)(</m:t>
                          </m:r>
                          <m:sSub>
                            <m:sSubPr>
                              <m:ctrlPr>
                                <a:rPr lang="en-US" sz="3200" i="1">
                                  <a:solidFill>
                                    <a:srgbClr val="000000"/>
                                  </a:solidFill>
                                  <a:latin typeface="Cambria Math" panose="02040503050406030204" pitchFamily="18" charset="0"/>
                                </a:rPr>
                              </m:ctrlPr>
                            </m:sSubPr>
                            <m:e>
                              <m:limUpp>
                                <m:limUppPr>
                                  <m:ctrlPr>
                                    <a:rPr lang="en-US" sz="3200" i="1">
                                      <a:solidFill>
                                        <a:srgbClr val="000000"/>
                                      </a:solidFill>
                                      <a:latin typeface="Cambria Math" panose="02040503050406030204" pitchFamily="18" charset="0"/>
                                    </a:rPr>
                                  </m:ctrlPr>
                                </m:limUppPr>
                                <m:e>
                                  <m:r>
                                    <a:rPr lang="en-US" sz="3200" i="1">
                                      <a:solidFill>
                                        <a:srgbClr val="000000"/>
                                      </a:solidFill>
                                      <a:latin typeface="Cambria Math" panose="02040503050406030204" pitchFamily="18" charset="0"/>
                                    </a:rPr>
                                    <m:t>𝑝</m:t>
                                  </m:r>
                                </m:e>
                                <m:lim>
                                  <m:r>
                                    <a:rPr lang="en-US" sz="3200" i="1">
                                      <a:solidFill>
                                        <a:srgbClr val="000000"/>
                                      </a:solidFill>
                                      <a:latin typeface="Cambria Math" panose="02040503050406030204" pitchFamily="18" charset="0"/>
                                    </a:rPr>
                                    <m:t>∧</m:t>
                                  </m:r>
                                </m:lim>
                              </m:limUpp>
                            </m:e>
                            <m:sub>
                              <m:r>
                                <m:rPr>
                                  <m:nor/>
                                </m:rPr>
                                <a:rPr lang="en-US" sz="3200" i="0">
                                  <a:solidFill>
                                    <a:srgbClr val="000000"/>
                                  </a:solidFill>
                                  <a:latin typeface="Cambria Math" panose="02040503050406030204" pitchFamily="18" charset="0"/>
                                </a:rPr>
                                <m:t>corr</m:t>
                              </m:r>
                              <m:r>
                                <m:rPr>
                                  <m:nor/>
                                </m:rPr>
                                <a:rPr lang="en-US" sz="3200" b="0" i="0" smtClean="0">
                                  <a:solidFill>
                                    <a:srgbClr val="000000"/>
                                  </a:solidFill>
                                  <a:latin typeface="Cambria Math" panose="02040503050406030204" pitchFamily="18" charset="0"/>
                                </a:rPr>
                                <m:t>ect</m:t>
                              </m:r>
                              <m:r>
                                <m:rPr>
                                  <m:nor/>
                                </m:rPr>
                                <a:rPr lang="en-US" sz="3200" i="0">
                                  <a:solidFill>
                                    <a:srgbClr val="000000"/>
                                  </a:solidFill>
                                  <a:latin typeface="Cambria Math" panose="02040503050406030204" pitchFamily="18" charset="0"/>
                                </a:rPr>
                                <m:t> </m:t>
                              </m:r>
                              <m:r>
                                <m:rPr>
                                  <m:nor/>
                                </m:rPr>
                                <a:rPr lang="en-US" sz="3200" i="0">
                                  <a:solidFill>
                                    <a:srgbClr val="000000"/>
                                  </a:solidFill>
                                  <a:latin typeface="Cambria Math" panose="02040503050406030204" pitchFamily="18" charset="0"/>
                                </a:rPr>
                                <m:t>enum</m:t>
                              </m:r>
                              <m:r>
                                <m:rPr>
                                  <m:nor/>
                                </m:rPr>
                                <a:rPr lang="en-US" sz="3200" i="0">
                                  <a:solidFill>
                                    <a:srgbClr val="000000"/>
                                  </a:solidFill>
                                  <a:latin typeface="Cambria Math" panose="02040503050406030204" pitchFamily="18" charset="0"/>
                                </a:rPr>
                                <m:t>, </m:t>
                              </m:r>
                              <m:r>
                                <a:rPr lang="en-US" sz="3200" b="0" i="1" smtClean="0">
                                  <a:solidFill>
                                    <a:srgbClr val="000000"/>
                                  </a:solidFill>
                                  <a:latin typeface="Cambria Math" panose="02040503050406030204" pitchFamily="18" charset="0"/>
                                </a:rPr>
                                <m:t>𝑗</m:t>
                              </m:r>
                            </m:sub>
                          </m:sSub>
                          <m:r>
                            <a:rPr lang="en-US" sz="3200" i="1">
                              <a:solidFill>
                                <a:srgbClr val="000000"/>
                              </a:solidFill>
                              <a:latin typeface="Cambria Math" panose="02040503050406030204" pitchFamily="18" charset="0"/>
                            </a:rPr>
                            <m:t>)(</m:t>
                          </m:r>
                          <m:f>
                            <m:fPr>
                              <m:ctrlPr>
                                <a:rPr lang="en-US" sz="3200" i="1">
                                  <a:solidFill>
                                    <a:srgbClr val="000000"/>
                                  </a:solidFill>
                                  <a:latin typeface="Cambria Math" panose="02040503050406030204" pitchFamily="18" charset="0"/>
                                </a:rPr>
                              </m:ctrlPr>
                            </m:fPr>
                            <m:num>
                              <m:r>
                                <a:rPr lang="en-US" sz="3200" i="0">
                                  <a:solidFill>
                                    <a:srgbClr val="000000"/>
                                  </a:solidFill>
                                  <a:latin typeface="Cambria Math" panose="02040503050406030204" pitchFamily="18" charset="0"/>
                                </a:rPr>
                                <m:t>1</m:t>
                              </m:r>
                            </m:num>
                            <m:den>
                              <m:sSub>
                                <m:sSubPr>
                                  <m:ctrlPr>
                                    <a:rPr lang="en-US" sz="3200" i="1">
                                      <a:solidFill>
                                        <a:srgbClr val="000000"/>
                                      </a:solidFill>
                                      <a:latin typeface="Cambria Math" panose="02040503050406030204" pitchFamily="18" charset="0"/>
                                    </a:rPr>
                                  </m:ctrlPr>
                                </m:sSubPr>
                                <m:e>
                                  <m:limUpp>
                                    <m:limUppPr>
                                      <m:ctrlPr>
                                        <a:rPr lang="en-US" sz="3200" i="1">
                                          <a:solidFill>
                                            <a:srgbClr val="000000"/>
                                          </a:solidFill>
                                          <a:latin typeface="Cambria Math" panose="02040503050406030204" pitchFamily="18" charset="0"/>
                                        </a:rPr>
                                      </m:ctrlPr>
                                    </m:limUppPr>
                                    <m:e>
                                      <m:r>
                                        <a:rPr lang="en-US" sz="3200" i="1">
                                          <a:solidFill>
                                            <a:srgbClr val="000000"/>
                                          </a:solidFill>
                                          <a:latin typeface="Cambria Math" panose="02040503050406030204" pitchFamily="18" charset="0"/>
                                        </a:rPr>
                                        <m:t>𝑝</m:t>
                                      </m:r>
                                    </m:e>
                                    <m:lim>
                                      <m:r>
                                        <a:rPr lang="en-US" sz="3200" i="1">
                                          <a:solidFill>
                                            <a:srgbClr val="000000"/>
                                          </a:solidFill>
                                          <a:latin typeface="Cambria Math" panose="02040503050406030204" pitchFamily="18" charset="0"/>
                                        </a:rPr>
                                        <m:t>∧</m:t>
                                      </m:r>
                                    </m:lim>
                                  </m:limUpp>
                                </m:e>
                                <m:sub>
                                  <m:r>
                                    <m:rPr>
                                      <m:nor/>
                                    </m:rPr>
                                    <a:rPr lang="en-US" sz="3200" i="0">
                                      <a:solidFill>
                                        <a:srgbClr val="000000"/>
                                      </a:solidFill>
                                      <a:latin typeface="Cambria Math" panose="02040503050406030204" pitchFamily="18" charset="0"/>
                                    </a:rPr>
                                    <m:t>match</m:t>
                                  </m:r>
                                  <m:r>
                                    <m:rPr>
                                      <m:nor/>
                                    </m:rPr>
                                    <a:rPr lang="en-US" sz="3200" i="0">
                                      <a:solidFill>
                                        <a:srgbClr val="000000"/>
                                      </a:solidFill>
                                      <a:latin typeface="Cambria Math" panose="02040503050406030204" pitchFamily="18" charset="0"/>
                                    </a:rPr>
                                    <m:t>, </m:t>
                                  </m:r>
                                  <m:r>
                                    <a:rPr lang="en-US" sz="3200" b="0" i="1" smtClean="0">
                                      <a:solidFill>
                                        <a:srgbClr val="000000"/>
                                      </a:solidFill>
                                      <a:latin typeface="Cambria Math" panose="02040503050406030204" pitchFamily="18" charset="0"/>
                                    </a:rPr>
                                    <m:t>𝑗</m:t>
                                  </m:r>
                                </m:sub>
                              </m:sSub>
                            </m:den>
                          </m:f>
                          <m:r>
                            <a:rPr lang="en-US" sz="3200" i="1">
                              <a:solidFill>
                                <a:srgbClr val="000000"/>
                              </a:solidFill>
                              <a:latin typeface="Cambria Math" panose="02040503050406030204" pitchFamily="18" charset="0"/>
                            </a:rPr>
                            <m:t>)(</m:t>
                          </m:r>
                          <m:r>
                            <a:rPr lang="en-US" sz="3200" i="1">
                              <a:solidFill>
                                <a:srgbClr val="000000"/>
                              </a:solidFill>
                              <a:latin typeface="Cambria Math" panose="02040503050406030204" pitchFamily="18" charset="0"/>
                            </a:rPr>
                            <m:t>𝑓</m:t>
                          </m:r>
                          <m:r>
                            <m:rPr>
                              <m:nor/>
                            </m:rPr>
                            <a:rPr lang="en-US" sz="3200" i="0" baseline="-25000">
                              <a:solidFill>
                                <a:srgbClr val="000000"/>
                              </a:solidFill>
                              <a:latin typeface="Cambria Math" panose="02040503050406030204" pitchFamily="18" charset="0"/>
                            </a:rPr>
                            <m:t>CB</m:t>
                          </m:r>
                          <m:r>
                            <m:rPr>
                              <m:nor/>
                            </m:rPr>
                            <a:rPr lang="en-US" sz="3200" i="0" baseline="-25000">
                              <a:solidFill>
                                <a:srgbClr val="000000"/>
                              </a:solidFill>
                              <a:latin typeface="Cambria Math" panose="02040503050406030204" pitchFamily="18" charset="0"/>
                            </a:rPr>
                            <m:t>,</m:t>
                          </m:r>
                          <m:r>
                            <a:rPr lang="en-US" sz="3200" b="0" i="1" baseline="-25000" smtClean="0">
                              <a:solidFill>
                                <a:srgbClr val="000000"/>
                              </a:solidFill>
                              <a:latin typeface="Cambria Math" panose="02040503050406030204" pitchFamily="18" charset="0"/>
                            </a:rPr>
                            <m:t>𝑗</m:t>
                          </m:r>
                          <m:r>
                            <a:rPr lang="en-US" sz="3200" i="1">
                              <a:solidFill>
                                <a:srgbClr val="000000"/>
                              </a:solidFill>
                              <a:latin typeface="Cambria Math" panose="02040503050406030204" pitchFamily="18" charset="0"/>
                            </a:rPr>
                            <m:t>)</m:t>
                          </m:r>
                        </m:e>
                      </m:nary>
                    </m:oMath>
                  </m:oMathPara>
                </a14:m>
                <a:endParaRPr lang="en-US" sz="3200" dirty="0"/>
              </a:p>
            </p:txBody>
          </p:sp>
        </mc:Choice>
        <mc:Fallback xmlns="">
          <p:sp>
            <p:nvSpPr>
              <p:cNvPr id="49157" name="Object 0">
                <a:extLst>
                  <a:ext uri="{FF2B5EF4-FFF2-40B4-BE49-F238E27FC236}">
                    <a16:creationId xmlns:a16="http://schemas.microsoft.com/office/drawing/2014/main" id="{64BC0A21-3194-4010-9A2D-A916981C0AD5}"/>
                  </a:ext>
                </a:extLst>
              </p:cNvPr>
              <p:cNvSpPr txBox="1">
                <a:spLocks noRot="1" noChangeAspect="1" noMove="1" noResize="1" noEditPoints="1" noAdjustHandles="1" noChangeArrowheads="1" noChangeShapeType="1" noTextEdit="1"/>
              </p:cNvSpPr>
              <p:nvPr/>
            </p:nvSpPr>
            <p:spPr bwMode="auto">
              <a:xfrm>
                <a:off x="853440" y="3586480"/>
                <a:ext cx="9824719" cy="1616075"/>
              </a:xfrm>
              <a:prstGeom prst="rect">
                <a:avLst/>
              </a:prstGeom>
              <a:blipFill>
                <a:blip r:embed="rId3"/>
                <a:stretch>
                  <a:fillRect/>
                </a:stretch>
              </a:blipFill>
              <a:ln w="9525">
                <a:solidFill>
                  <a:schemeClr val="bg1"/>
                </a:solidFill>
                <a:miter lim="800000"/>
                <a:headEnd/>
                <a:tailEnd/>
              </a:ln>
            </p:spPr>
            <p:txBody>
              <a:bodyPr/>
              <a:lstStyle/>
              <a:p>
                <a:r>
                  <a:rPr lang="en-US">
                    <a:noFill/>
                  </a:rPr>
                  <a:t> </a:t>
                </a:r>
              </a:p>
            </p:txBody>
          </p:sp>
        </mc:Fallback>
      </mc:AlternateContent>
      <p:sp>
        <p:nvSpPr>
          <p:cNvPr id="5" name="Rectangle 4">
            <a:extLst>
              <a:ext uri="{FF2B5EF4-FFF2-40B4-BE49-F238E27FC236}">
                <a16:creationId xmlns:a16="http://schemas.microsoft.com/office/drawing/2014/main" id="{2DB0EEB4-E6DD-4C5A-8803-3C2B3F13E0FB}"/>
              </a:ext>
            </a:extLst>
          </p:cNvPr>
          <p:cNvSpPr/>
          <p:nvPr/>
        </p:nvSpPr>
        <p:spPr>
          <a:xfrm>
            <a:off x="9235440" y="4947057"/>
            <a:ext cx="1995757" cy="1372463"/>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correction factor</a:t>
            </a:r>
            <a:r>
              <a:rPr lang="en-US" sz="2800" dirty="0">
                <a:solidFill>
                  <a:schemeClr val="tx1"/>
                </a:solidFill>
              </a:rPr>
              <a:t> </a:t>
            </a:r>
          </a:p>
        </p:txBody>
      </p:sp>
      <p:sp>
        <p:nvSpPr>
          <p:cNvPr id="6" name="Arrow: Up 5">
            <a:extLst>
              <a:ext uri="{FF2B5EF4-FFF2-40B4-BE49-F238E27FC236}">
                <a16:creationId xmlns:a16="http://schemas.microsoft.com/office/drawing/2014/main" id="{710BF7B3-A770-4CA3-8A43-53D09ACDD292}"/>
              </a:ext>
            </a:extLst>
          </p:cNvPr>
          <p:cNvSpPr/>
          <p:nvPr/>
        </p:nvSpPr>
        <p:spPr>
          <a:xfrm>
            <a:off x="9249103" y="4480560"/>
            <a:ext cx="484632" cy="438278"/>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D76AF13C-BD2F-490B-AE1B-8ABD883A3A00}"/>
              </a:ext>
            </a:extLst>
          </p:cNvPr>
          <p:cNvCxnSpPr>
            <a:cxnSpLocks/>
          </p:cNvCxnSpPr>
          <p:nvPr/>
        </p:nvCxnSpPr>
        <p:spPr>
          <a:xfrm flipV="1">
            <a:off x="2458265" y="4551680"/>
            <a:ext cx="477975" cy="9144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62C76F4F-6E04-E5EF-D705-071A57B1B4BF}"/>
              </a:ext>
            </a:extLst>
          </p:cNvPr>
          <p:cNvSpPr>
            <a:spLocks noGrp="1"/>
          </p:cNvSpPr>
          <p:nvPr>
            <p:ph type="sldNum" sz="quarter" idx="12"/>
          </p:nvPr>
        </p:nvSpPr>
        <p:spPr/>
        <p:txBody>
          <a:bodyPr/>
          <a:lstStyle/>
          <a:p>
            <a:fld id="{FC63ECC8-719A-498E-B101-491B6A35558E}" type="slidenum">
              <a:rPr lang="en-US" smtClean="0"/>
              <a:t>58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1C316DE1604D74BBEEC6DCFD37AAD16" ma:contentTypeVersion="5" ma:contentTypeDescription="Create a new document." ma:contentTypeScope="" ma:versionID="48ad57f3edf4ab112b514b9cbd0800b9">
  <xsd:schema xmlns:xsd="http://www.w3.org/2001/XMLSchema" xmlns:xs="http://www.w3.org/2001/XMLSchema" xmlns:p="http://schemas.microsoft.com/office/2006/metadata/properties" xmlns:ns1="http://schemas.microsoft.com/sharepoint/v3" xmlns:ns2="b6330142-0c42-4f86-9235-3087764f206f" xmlns:ns3="5b5dc115-56f0-4f6d-b900-187dba22236c" targetNamespace="http://schemas.microsoft.com/office/2006/metadata/properties" ma:root="true" ma:fieldsID="2cd881644bc0ef7b0e80cced2635cf39" ns1:_="" ns2:_="" ns3:_="">
    <xsd:import namespace="http://schemas.microsoft.com/sharepoint/v3"/>
    <xsd:import namespace="b6330142-0c42-4f86-9235-3087764f206f"/>
    <xsd:import namespace="5b5dc115-56f0-4f6d-b900-187dba22236c"/>
    <xsd:element name="properties">
      <xsd:complexType>
        <xsd:sequence>
          <xsd:element name="documentManagement">
            <xsd:complexType>
              <xsd:all>
                <xsd:element ref="ns1:RoutingRuleDescription" minOccurs="0"/>
                <xsd:element ref="ns2:MediaServiceMetadata" minOccurs="0"/>
                <xsd:element ref="ns2:MediaServiceFastMetadata" minOccurs="0"/>
                <xsd:element ref="ns3:CIDBDocumentClassifi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8" nillable="true" ma:displayName="Description" ma:internalName="Description0"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6330142-0c42-4f86-9235-3087764f206f"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b5dc115-56f0-4f6d-b900-187dba22236c" elementFormDefault="qualified">
    <xsd:import namespace="http://schemas.microsoft.com/office/2006/documentManagement/types"/>
    <xsd:import namespace="http://schemas.microsoft.com/office/infopath/2007/PartnerControls"/>
    <xsd:element name="CIDBDocumentClassification" ma:index="11" nillable="true" ma:displayName="CIDBDocumentClassification" ma:default="How To" ma:format="RadioButtons" ma:internalName="CIDBDocumentClassification">
      <xsd:simpleType>
        <xsd:restriction base="dms:Choice">
          <xsd:enumeration value="How To"/>
          <xsd:enumeration value="Template"/>
          <xsd:enumeration value="Instruction"/>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outingRuleDescription xmlns="http://schemas.microsoft.com/sharepoint/v3">Current Approved Template</RoutingRuleDescription>
    <CIDBDocumentClassification xmlns="5b5dc115-56f0-4f6d-b900-187dba22236c">Template</CIDBDocumentClassification>
  </documentManagement>
</p:properties>
</file>

<file path=customXml/itemProps1.xml><?xml version="1.0" encoding="utf-8"?>
<ds:datastoreItem xmlns:ds="http://schemas.openxmlformats.org/officeDocument/2006/customXml" ds:itemID="{CB7FAFDD-3CCE-4B9C-8B38-7618B5D44C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6330142-0c42-4f86-9235-3087764f206f"/>
    <ds:schemaRef ds:uri="5b5dc115-56f0-4f6d-b900-187dba2223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AABB135-AD88-424B-A70F-93719B4573DA}">
  <ds:schemaRefs>
    <ds:schemaRef ds:uri="http://schemas.microsoft.com/sharepoint/v3/contenttype/forms"/>
  </ds:schemaRefs>
</ds:datastoreItem>
</file>

<file path=customXml/itemProps3.xml><?xml version="1.0" encoding="utf-8"?>
<ds:datastoreItem xmlns:ds="http://schemas.openxmlformats.org/officeDocument/2006/customXml" ds:itemID="{C29D7FDE-784D-4DEC-B49C-6F84CF51374D}">
  <ds:schemaRefs>
    <ds:schemaRef ds:uri="b6330142-0c42-4f86-9235-3087764f206f"/>
    <ds:schemaRef ds:uri="http://purl.org/dc/elements/1.1/"/>
    <ds:schemaRef ds:uri="5b5dc115-56f0-4f6d-b900-187dba22236c"/>
    <ds:schemaRef ds:uri="http://schemas.microsoft.com/office/infopath/2007/PartnerControls"/>
    <ds:schemaRef ds:uri="http://www.w3.org/XML/1998/namespace"/>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schemas.microsoft.com/sharepoint/v3"/>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TM03090434[[fn=Wood Type]]</Template>
  <TotalTime>10036</TotalTime>
  <Words>5391</Words>
  <Application>Microsoft Office PowerPoint</Application>
  <PresentationFormat>Widescreen</PresentationFormat>
  <Paragraphs>1158</Paragraphs>
  <Slides>58</Slides>
  <Notes>27</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58</vt:i4>
      </vt:variant>
    </vt:vector>
  </HeadingPairs>
  <TitlesOfParts>
    <vt:vector size="69" baseType="lpstr">
      <vt:lpstr>Arial</vt:lpstr>
      <vt:lpstr>Calibri</vt:lpstr>
      <vt:lpstr>Calibri Light</vt:lpstr>
      <vt:lpstr>Cambria Math</vt:lpstr>
      <vt:lpstr>Century Gothic</vt:lpstr>
      <vt:lpstr>Lucida Sans</vt:lpstr>
      <vt:lpstr>Showcard Gothic</vt:lpstr>
      <vt:lpstr>Symbol</vt:lpstr>
      <vt:lpstr>Times New Roman</vt:lpstr>
      <vt:lpstr>Office Theme</vt:lpstr>
      <vt:lpstr>Equation</vt:lpstr>
      <vt:lpstr>PowerPoint Presentation</vt:lpstr>
      <vt:lpstr>Contents</vt:lpstr>
      <vt:lpstr>The census and its  post-enumeration survey (PES)</vt:lpstr>
      <vt:lpstr>What is the decennial census?</vt:lpstr>
      <vt:lpstr>What is the decennial census?</vt:lpstr>
      <vt:lpstr>What is the post-enumeration survey (PES)?</vt:lpstr>
      <vt:lpstr>Other measures of the population, census error</vt:lpstr>
      <vt:lpstr> Statistical approach used in the PES</vt:lpstr>
      <vt:lpstr>Statistical approach: “Capture-Recapture” (as in fish)</vt:lpstr>
      <vt:lpstr>Basics of PES estimation</vt:lpstr>
      <vt:lpstr>Some coverage results</vt:lpstr>
      <vt:lpstr>PowerPoint Presentation</vt:lpstr>
      <vt:lpstr>Coverage of the census in the U.S. (not including Puerto Rico)</vt:lpstr>
      <vt:lpstr>U.S. total net coverage error rate (%) from 1990 to 2020</vt:lpstr>
      <vt:lpstr>Net coverage error rate by race and Hispanic origin, 2010 and 2020</vt:lpstr>
      <vt:lpstr>Net coverage error rate by race and Hispanic origin, 2010 and 2020</vt:lpstr>
      <vt:lpstr>PowerPoint Presentation</vt:lpstr>
      <vt:lpstr>PowerPoint Presentation</vt:lpstr>
      <vt:lpstr>PowerPoint Presentation</vt:lpstr>
      <vt:lpstr>PowerPoint Presentation</vt:lpstr>
      <vt:lpstr>PowerPoint Presentation</vt:lpstr>
      <vt:lpstr>States with a net undercount or net overcount </vt:lpstr>
      <vt:lpstr>States with a net undercount or net overcount </vt:lpstr>
      <vt:lpstr>So, what could go wrong  with the PES?</vt:lpstr>
      <vt:lpstr>Some effects of the pandemic on the PES</vt:lpstr>
      <vt:lpstr>References</vt:lpstr>
      <vt:lpstr>Additional Slides</vt:lpstr>
      <vt:lpstr>STOP!</vt:lpstr>
      <vt:lpstr>Method behind the PES:  capture-recapture</vt:lpstr>
      <vt:lpstr>PowerPoint Presentation</vt:lpstr>
      <vt:lpstr>PowerPoint Presentation</vt:lpstr>
      <vt:lpstr>PES “dual-system estimator”</vt:lpstr>
      <vt:lpstr>PES dual-system estimator</vt:lpstr>
      <vt:lpstr>PES dual-system estimator</vt:lpstr>
      <vt:lpstr>From net coverage to components of coverage</vt:lpstr>
      <vt:lpstr>Components of coverage for the census count</vt:lpstr>
      <vt:lpstr>Components of coverage for the PES estimate</vt:lpstr>
      <vt:lpstr>From net coverage to components of coverage</vt:lpstr>
      <vt:lpstr>Net coverage error rate by race and Hispanic origin, 2010 and 2020</vt:lpstr>
      <vt:lpstr>Challenges and innovations in the 2020 PES</vt:lpstr>
      <vt:lpstr>Household nonresponse</vt:lpstr>
      <vt:lpstr>Problem: Increased household nonresponse in the PES</vt:lpstr>
      <vt:lpstr>Problem: Increased household nonresponse in the PES</vt:lpstr>
      <vt:lpstr>Noninterview adjustment in the PES</vt:lpstr>
      <vt:lpstr>Characteristic nonresponse</vt:lpstr>
      <vt:lpstr>Problem. Increased characteristic nonresponse  </vt:lpstr>
      <vt:lpstr>Problem: Increased characteristic nonresponse  </vt:lpstr>
      <vt:lpstr>Problem: Increased characteristic nonresponse  </vt:lpstr>
      <vt:lpstr>Problem: Increased characteristic nonresponse  </vt:lpstr>
      <vt:lpstr> Adjustment for  correlation bias</vt:lpstr>
      <vt:lpstr>Change the adjustment for correlation bias </vt:lpstr>
      <vt:lpstr>Change the adjustment for correlation bias (cont.) </vt:lpstr>
      <vt:lpstr> Synthetic bias</vt:lpstr>
      <vt:lpstr>Synthetic (model) bias in PES estimates</vt:lpstr>
      <vt:lpstr>Changing the model to eliminate synthetic (model) bias</vt:lpstr>
      <vt:lpstr>PowerPoint Presentation</vt:lpstr>
      <vt:lpstr>PES unit-level estimator, in terms of probabilities</vt:lpstr>
      <vt:lpstr>Final form of PES dual-system estimator</vt:lpstr>
    </vt:vector>
  </TitlesOfParts>
  <Company>U.S. Census Bureau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 J Cantwell (CENSUS/DSSD FED)</dc:creator>
  <cp:lastModifiedBy>Patrick J Cantwell (CENSUS/DSSD FED)</cp:lastModifiedBy>
  <cp:revision>113</cp:revision>
  <dcterms:created xsi:type="dcterms:W3CDTF">2022-09-03T18:05:49Z</dcterms:created>
  <dcterms:modified xsi:type="dcterms:W3CDTF">2023-05-17T17:23:00Z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0x01010031C316DE1604D74BBEEC6DCFD37AAD16</vt:lpwstr>
  </property>
</Properties>
</file>