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33_66C0B7A3.xml" ContentType="application/vnd.ms-powerpoint.comments+xml"/>
  <Override PartName="/ppt/notesSlides/notesSlide3.xml" ContentType="application/vnd.openxmlformats-officedocument.presentationml.notesSlide+xml"/>
  <Override PartName="/ppt/comments/modernComment_131_6337393.xml" ContentType="application/vnd.ms-powerpoint.comments+xml"/>
  <Override PartName="/ppt/notesSlides/notesSlide4.xml" ContentType="application/vnd.openxmlformats-officedocument.presentationml.notesSlide+xml"/>
  <Override PartName="/ppt/comments/modernComment_151_6F2F9E05.xml" ContentType="application/vnd.ms-powerpoint.comments+xml"/>
  <Override PartName="/ppt/notesSlides/notesSlide5.xml" ContentType="application/vnd.openxmlformats-officedocument.presentationml.notesSlide+xml"/>
  <Override PartName="/ppt/comments/modernComment_134_15807FB4.xml" ContentType="application/vnd.ms-powerpoint.comments+xml"/>
  <Override PartName="/ppt/comments/modernComment_135_490C2C65.xml" ContentType="application/vnd.ms-powerpoint.comments+xml"/>
  <Override PartName="/ppt/notesSlides/notesSlide6.xml" ContentType="application/vnd.openxmlformats-officedocument.presentationml.notesSlide+xml"/>
  <Override PartName="/ppt/comments/modernComment_136_603C493F.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54_51362BFF.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omments/modernComment_164_861E28FA.xml" ContentType="application/vnd.ms-powerpoint.comment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4"/>
  </p:sldMasterIdLst>
  <p:notesMasterIdLst>
    <p:notesMasterId r:id="rId51"/>
  </p:notesMasterIdLst>
  <p:sldIdLst>
    <p:sldId id="279" r:id="rId5"/>
    <p:sldId id="329" r:id="rId6"/>
    <p:sldId id="307" r:id="rId7"/>
    <p:sldId id="331" r:id="rId8"/>
    <p:sldId id="305" r:id="rId9"/>
    <p:sldId id="306" r:id="rId10"/>
    <p:sldId id="337" r:id="rId11"/>
    <p:sldId id="323" r:id="rId12"/>
    <p:sldId id="324" r:id="rId13"/>
    <p:sldId id="325" r:id="rId14"/>
    <p:sldId id="328" r:id="rId15"/>
    <p:sldId id="308" r:id="rId16"/>
    <p:sldId id="309" r:id="rId17"/>
    <p:sldId id="310" r:id="rId18"/>
    <p:sldId id="311" r:id="rId19"/>
    <p:sldId id="312" r:id="rId20"/>
    <p:sldId id="346" r:id="rId21"/>
    <p:sldId id="313" r:id="rId22"/>
    <p:sldId id="348" r:id="rId23"/>
    <p:sldId id="347" r:id="rId24"/>
    <p:sldId id="349" r:id="rId25"/>
    <p:sldId id="334" r:id="rId26"/>
    <p:sldId id="338" r:id="rId27"/>
    <p:sldId id="333" r:id="rId28"/>
    <p:sldId id="341" r:id="rId29"/>
    <p:sldId id="340" r:id="rId30"/>
    <p:sldId id="342" r:id="rId31"/>
    <p:sldId id="343" r:id="rId32"/>
    <p:sldId id="344" r:id="rId33"/>
    <p:sldId id="335" r:id="rId34"/>
    <p:sldId id="339" r:id="rId35"/>
    <p:sldId id="314" r:id="rId36"/>
    <p:sldId id="350" r:id="rId37"/>
    <p:sldId id="351" r:id="rId38"/>
    <p:sldId id="352" r:id="rId39"/>
    <p:sldId id="336" r:id="rId40"/>
    <p:sldId id="353" r:id="rId41"/>
    <p:sldId id="354" r:id="rId42"/>
    <p:sldId id="355" r:id="rId43"/>
    <p:sldId id="356" r:id="rId44"/>
    <p:sldId id="357" r:id="rId45"/>
    <p:sldId id="358" r:id="rId46"/>
    <p:sldId id="359" r:id="rId47"/>
    <p:sldId id="316" r:id="rId48"/>
    <p:sldId id="345" r:id="rId49"/>
    <p:sldId id="317" r:id="rId5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F22237-0D53-B069-9550-D345B9D20FFC}" name="Dickerson, Kristen" initials="KD" userId="S::10155543@id.ohio.gov::7f820737-89ce-4e27-b2d9-8acf383b6e8c" providerId="AD"/>
  <p188:author id="{C60688CE-387B-FA7A-868F-B06535D805D6}" name="Margrey, Sara" initials="MS" userId="S::10161046@id.ohio.gov::7e6ab645-b82f-4882-aa35-8841f0510226" providerId="AD"/>
  <p188:author id="{770169DD-28A2-0059-62C9-9F1EF301A937}" name="Weaver, Michaela" initials="WM" userId="S::10203532@id.ohio.gov::24530e02-8493-4c13-bee0-9d98a15e0c2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00F"/>
    <a:srgbClr val="525051"/>
    <a:srgbClr val="A1A1A1"/>
    <a:srgbClr val="700017"/>
    <a:srgbClr val="9E1F31"/>
    <a:srgbClr val="B5DC10"/>
    <a:srgbClr val="73A5CC"/>
    <a:srgbClr val="FFBF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4A8449-7A3A-4A6E-9B7F-585474AA0F2B}" v="375" dt="2023-06-19T17:31:11.3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29" autoAdjust="0"/>
    <p:restoredTop sz="66627" autoAdjust="0"/>
  </p:normalViewPr>
  <p:slideViewPr>
    <p:cSldViewPr>
      <p:cViewPr varScale="1">
        <p:scale>
          <a:sx n="44" d="100"/>
          <a:sy n="44" d="100"/>
        </p:scale>
        <p:origin x="2092" y="2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solidFill>
              <a:srgbClr val="A1A1A1"/>
            </a:solidFill>
          </c:spPr>
          <c:dPt>
            <c:idx val="0"/>
            <c:bubble3D val="0"/>
            <c:spPr>
              <a:solidFill>
                <a:srgbClr val="C00000"/>
              </a:solidFill>
              <a:ln w="19050">
                <a:solidFill>
                  <a:schemeClr val="lt1"/>
                </a:solidFill>
              </a:ln>
              <a:effectLst/>
            </c:spPr>
            <c:extLst>
              <c:ext xmlns:c16="http://schemas.microsoft.com/office/drawing/2014/chart" uri="{C3380CC4-5D6E-409C-BE32-E72D297353CC}">
                <c16:uniqueId val="{00000001-CE99-4730-8661-AB946A28A07C}"/>
              </c:ext>
            </c:extLst>
          </c:dPt>
          <c:dPt>
            <c:idx val="1"/>
            <c:bubble3D val="0"/>
            <c:spPr>
              <a:solidFill>
                <a:srgbClr val="A1A1A1"/>
              </a:solidFill>
              <a:ln w="19050">
                <a:solidFill>
                  <a:schemeClr val="lt1"/>
                </a:solidFill>
              </a:ln>
              <a:effectLst/>
            </c:spPr>
            <c:extLst>
              <c:ext xmlns:c16="http://schemas.microsoft.com/office/drawing/2014/chart" uri="{C3380CC4-5D6E-409C-BE32-E72D297353CC}">
                <c16:uniqueId val="{00000003-1451-4CD6-9DC2-1F438652AEDF}"/>
              </c:ext>
            </c:extLst>
          </c:dPt>
          <c:cat>
            <c:strRef>
              <c:f>Sheet1!$A$2:$A$3</c:f>
              <c:strCache>
                <c:ptCount val="2"/>
                <c:pt idx="0">
                  <c:v>Had pets</c:v>
                </c:pt>
                <c:pt idx="1">
                  <c:v>No pets</c:v>
                </c:pt>
              </c:strCache>
            </c:strRef>
          </c:cat>
          <c:val>
            <c:numRef>
              <c:f>Sheet1!$B$2:$B$3</c:f>
              <c:numCache>
                <c:formatCode>General</c:formatCode>
                <c:ptCount val="2"/>
                <c:pt idx="0">
                  <c:v>53</c:v>
                </c:pt>
                <c:pt idx="1">
                  <c:v>47</c:v>
                </c:pt>
              </c:numCache>
            </c:numRef>
          </c:val>
          <c:extLst>
            <c:ext xmlns:c16="http://schemas.microsoft.com/office/drawing/2014/chart" uri="{C3380CC4-5D6E-409C-BE32-E72D297353CC}">
              <c16:uniqueId val="{00000000-CE99-4730-8661-AB946A28A07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31_6337393.xml><?xml version="1.0" encoding="utf-8"?>
<p188:cmLst xmlns:a="http://schemas.openxmlformats.org/drawingml/2006/main" xmlns:r="http://schemas.openxmlformats.org/officeDocument/2006/relationships" xmlns:p188="http://schemas.microsoft.com/office/powerpoint/2018/8/main">
  <p188:cm id="{1E79E10D-1DDB-468D-A0F6-E4DF8DCF037E}" authorId="{C60688CE-387B-FA7A-868F-B06535D805D6}" status="resolved" created="2023-06-16T17:54:27.994" complete="100000">
    <ac:deMkLst xmlns:ac="http://schemas.microsoft.com/office/drawing/2013/main/command">
      <pc:docMk xmlns:pc="http://schemas.microsoft.com/office/powerpoint/2013/main/command"/>
      <pc:sldMk xmlns:pc="http://schemas.microsoft.com/office/powerpoint/2013/main/command" cId="104035219" sldId="305"/>
      <ac:spMk id="3" creationId="{285921B6-5488-D830-D011-F049FFAD4F9A}"/>
    </ac:deMkLst>
    <p188:txBody>
      <a:bodyPr/>
      <a:lstStyle/>
      <a:p>
        <a:r>
          <a:rPr lang="en-US"/>
          <a:t>Changed the blue background that was on this to a blue that matches State of Ohio Brand Guidelines. 
I do like something other than the standard background of the slide for this - otherwise it's a little hard to see the map</a:t>
        </a:r>
      </a:p>
    </p188:txBody>
  </p188:cm>
  <p188:cm id="{D26125E0-96CA-4C37-A8A4-5EF65CD625D1}" authorId="{C60688CE-387B-FA7A-868F-B06535D805D6}" status="resolved" created="2023-06-16T18:47:56.996" complete="100000">
    <pc:sldMkLst xmlns:pc="http://schemas.microsoft.com/office/powerpoint/2013/main/command">
      <pc:docMk/>
      <pc:sldMk cId="104035219" sldId="305"/>
    </pc:sldMkLst>
    <p188:txBody>
      <a:bodyPr/>
      <a:lstStyle/>
      <a:p>
        <a:r>
          <a:rPr lang="en-US"/>
          <a:t>Could also use this in the timeline. i.e. when discussing Feb 5th (1-mile radius evacuation) can have this graphic appear and then disappear before continuing to discuss more of the timeline?</a:t>
        </a:r>
      </a:p>
    </p188:txBody>
  </p188:cm>
</p188:cmLst>
</file>

<file path=ppt/comments/modernComment_133_66C0B7A3.xml><?xml version="1.0" encoding="utf-8"?>
<p188:cmLst xmlns:a="http://schemas.openxmlformats.org/drawingml/2006/main" xmlns:r="http://schemas.openxmlformats.org/officeDocument/2006/relationships" xmlns:p188="http://schemas.microsoft.com/office/powerpoint/2018/8/main">
  <p188:cm id="{575442B5-91F2-4EF9-AB78-3E756DE06D2B}" authorId="{C60688CE-387B-FA7A-868F-B06535D805D6}" status="resolved" created="2023-06-16T18:42:28.816" complete="100000">
    <ac:deMkLst xmlns:ac="http://schemas.microsoft.com/office/drawing/2013/main/command">
      <pc:docMk xmlns:pc="http://schemas.microsoft.com/office/powerpoint/2013/main/command"/>
      <pc:sldMk xmlns:pc="http://schemas.microsoft.com/office/powerpoint/2013/main/command" cId="1723905955" sldId="307"/>
      <ac:spMk id="2" creationId="{901816BC-76C5-43D6-2F90-9A749F87C3CF}"/>
    </ac:deMkLst>
    <p188:txBody>
      <a:bodyPr/>
      <a:lstStyle/>
      <a:p>
        <a:r>
          <a:rPr lang="en-US"/>
          <a:t>Again, reformatted to be easier to visualize, but can utilize old style if preferred.</a:t>
        </a:r>
      </a:p>
    </p188:txBody>
  </p188:cm>
</p188:cmLst>
</file>

<file path=ppt/comments/modernComment_134_15807FB4.xml><?xml version="1.0" encoding="utf-8"?>
<p188:cmLst xmlns:a="http://schemas.openxmlformats.org/drawingml/2006/main" xmlns:r="http://schemas.openxmlformats.org/officeDocument/2006/relationships" xmlns:p188="http://schemas.microsoft.com/office/powerpoint/2018/8/main">
  <p188:cm id="{F3487AB0-1674-46DA-AF37-4EDF0185A305}" authorId="{C60688CE-387B-FA7A-868F-B06535D805D6}" status="resolved" created="2023-06-19T17:47:07.995" complete="100000">
    <pc:sldMkLst xmlns:pc="http://schemas.microsoft.com/office/powerpoint/2013/main/command">
      <pc:docMk/>
      <pc:sldMk cId="360742836" sldId="308"/>
    </pc:sldMkLst>
    <p188:txBody>
      <a:bodyPr/>
      <a:lstStyle/>
      <a:p>
        <a:r>
          <a:rPr lang="en-US"/>
          <a:t>Reformatted this to maybe make it easier to follow. Can be done to the other slides. Or left as the original ☺️</a:t>
        </a:r>
      </a:p>
    </p188:txBody>
  </p188:cm>
</p188:cmLst>
</file>

<file path=ppt/comments/modernComment_135_490C2C65.xml><?xml version="1.0" encoding="utf-8"?>
<p188:cmLst xmlns:a="http://schemas.openxmlformats.org/drawingml/2006/main" xmlns:r="http://schemas.openxmlformats.org/officeDocument/2006/relationships" xmlns:p188="http://schemas.microsoft.com/office/powerpoint/2018/8/main">
  <p188:cm id="{EF458F35-0396-43DA-934E-1D3E257EC732}" authorId="{C60688CE-387B-FA7A-868F-B06535D805D6}" created="2023-06-16T19:49:03.294">
    <ac:deMkLst xmlns:ac="http://schemas.microsoft.com/office/drawing/2013/main/command">
      <pc:docMk xmlns:pc="http://schemas.microsoft.com/office/powerpoint/2013/main/command"/>
      <pc:sldMk xmlns:pc="http://schemas.microsoft.com/office/powerpoint/2013/main/command" cId="1225534565" sldId="309"/>
      <ac:grpSpMk id="17" creationId="{92597A22-CC64-4E17-09C4-638F9F1D2FB2}"/>
    </ac:deMkLst>
    <p188:replyLst>
      <p188:reply id="{99FB8CAF-BD38-42EE-9E2F-7FF9A19B0D09}" authorId="{770169DD-28A2-0059-62C9-9F1EF301A937}" created="2023-06-22T18:33:30.056">
        <p188:txBody>
          <a:bodyPr/>
          <a:lstStyle/>
          <a:p>
            <a:r>
              <a:rPr lang="en-US"/>
              <a:t>Look like these are material we used during the EP reponse. No source needed. ☺️ </a:t>
            </a:r>
          </a:p>
        </p188:txBody>
      </p188:reply>
    </p188:replyLst>
    <p188:txBody>
      <a:bodyPr/>
      <a:lstStyle/>
      <a:p>
        <a:r>
          <a:rPr lang="en-US"/>
          <a:t>Comms may ask for these images to be cited for the source/ where people can find them.</a:t>
        </a:r>
      </a:p>
    </p188:txBody>
  </p188:cm>
</p188:cmLst>
</file>

<file path=ppt/comments/modernComment_136_603C493F.xml><?xml version="1.0" encoding="utf-8"?>
<p188:cmLst xmlns:a="http://schemas.openxmlformats.org/drawingml/2006/main" xmlns:r="http://schemas.openxmlformats.org/officeDocument/2006/relationships" xmlns:p188="http://schemas.microsoft.com/office/powerpoint/2018/8/main">
  <p188:cm id="{AE0ADFED-9F5A-43E4-BD7D-F55A8CB6EDC4}" authorId="{C60688CE-387B-FA7A-868F-B06535D805D6}" created="2023-06-16T19:51:01.382">
    <pc:sldMkLst xmlns:pc="http://schemas.microsoft.com/office/powerpoint/2013/main/command">
      <pc:docMk/>
      <pc:sldMk cId="1614563647" sldId="310"/>
    </pc:sldMkLst>
    <p188:replyLst>
      <p188:reply id="{9CBD5347-5A74-4322-BF02-79B3A6DC7C3B}" authorId="{D7F22237-0D53-B069-9550-D345B9D20FFC}" created="2023-06-20T12:59:12.712">
        <p188:txBody>
          <a:bodyPr/>
          <a:lstStyle/>
          <a:p>
            <a:r>
              <a:rPr lang="en-US"/>
              <a:t>I am planning to mention this on the slide before. I have added sections for all of these items that we covered in the ACE survey.</a:t>
            </a:r>
          </a:p>
        </p188:txBody>
      </p188:reply>
    </p188:replyLst>
    <p188:txBody>
      <a:bodyPr/>
      <a:lstStyle/>
      <a:p>
        <a:r>
          <a:rPr lang="en-US"/>
          <a:t>Will we have a slide on what sections were covered in the ACE survey? i.e. demographics, location, evacuation and communication, exposures, symptoms, needs, and pets/livestock?</a:t>
        </a:r>
      </a:p>
    </p188:txBody>
  </p188:cm>
</p188:cmLst>
</file>

<file path=ppt/comments/modernComment_151_6F2F9E05.xml><?xml version="1.0" encoding="utf-8"?>
<p188:cmLst xmlns:a="http://schemas.openxmlformats.org/drawingml/2006/main" xmlns:r="http://schemas.openxmlformats.org/officeDocument/2006/relationships" xmlns:p188="http://schemas.microsoft.com/office/powerpoint/2018/8/main">
  <p188:cm id="{C47DE3CE-5273-443A-8D6A-A97BE16483A8}" authorId="{C60688CE-387B-FA7A-868F-B06535D805D6}" status="resolved" created="2023-06-17T23:45:03.526" complete="100000">
    <ac:deMkLst xmlns:ac="http://schemas.microsoft.com/office/drawing/2013/main/command">
      <pc:docMk xmlns:pc="http://schemas.microsoft.com/office/powerpoint/2013/main/command"/>
      <pc:sldMk xmlns:pc="http://schemas.microsoft.com/office/powerpoint/2013/main/command" cId="1865391621" sldId="337"/>
      <ac:spMk id="2" creationId="{28DFF7B2-9A82-187D-C32D-2F5D8F55EB93}"/>
    </ac:deMkLst>
    <p188:txBody>
      <a:bodyPr/>
      <a:lstStyle/>
      <a:p>
        <a:r>
          <a:rPr lang="en-US"/>
          <a:t>I reformatted this slide to have more data visualization elements. Also kept a simpler version in the slide before.</a:t>
        </a:r>
      </a:p>
    </p188:txBody>
  </p188:cm>
</p188:cmLst>
</file>

<file path=ppt/comments/modernComment_154_51362BFF.xml><?xml version="1.0" encoding="utf-8"?>
<p188:cmLst xmlns:a="http://schemas.openxmlformats.org/drawingml/2006/main" xmlns:r="http://schemas.openxmlformats.org/officeDocument/2006/relationships" xmlns:p188="http://schemas.microsoft.com/office/powerpoint/2018/8/main">
  <p188:cm id="{6055D604-4F2D-42D2-828B-A7FDA36B3C62}" authorId="{770169DD-28A2-0059-62C9-9F1EF301A937}" created="2023-06-22T18:45:48.102">
    <ac:txMkLst xmlns:ac="http://schemas.microsoft.com/office/drawing/2013/main/command">
      <pc:docMk xmlns:pc="http://schemas.microsoft.com/office/powerpoint/2013/main/command"/>
      <pc:sldMk xmlns:pc="http://schemas.microsoft.com/office/powerpoint/2013/main/command" cId="1362504703" sldId="340"/>
      <ac:spMk id="11" creationId="{6C5F2C47-43EA-18D3-AAE5-FA28034757E4}"/>
      <ac:txMk cp="119" len="9">
        <ac:context len="201" hash="3254522382"/>
      </ac:txMk>
    </ac:txMkLst>
    <p188:pos x="1485014" y="1818167"/>
    <p188:txBody>
      <a:bodyPr/>
      <a:lstStyle/>
      <a:p>
        <a:r>
          <a:rPr lang="en-US"/>
          <a:t>Should this be utilize?</a:t>
        </a:r>
      </a:p>
    </p188:txBody>
  </p188:cm>
</p188:cmLst>
</file>

<file path=ppt/comments/modernComment_164_861E28FA.xml><?xml version="1.0" encoding="utf-8"?>
<p188:cmLst xmlns:a="http://schemas.openxmlformats.org/drawingml/2006/main" xmlns:r="http://schemas.openxmlformats.org/officeDocument/2006/relationships" xmlns:p188="http://schemas.microsoft.com/office/powerpoint/2018/8/main">
  <p188:cm id="{34B0D797-E64A-4396-A94D-EEC872673643}" authorId="{770169DD-28A2-0059-62C9-9F1EF301A937}" created="2023-06-22T18:59:51.420">
    <pc:sldMkLst xmlns:pc="http://schemas.microsoft.com/office/powerpoint/2013/main/command">
      <pc:docMk/>
      <pc:sldMk cId="2250123514" sldId="356"/>
    </pc:sldMkLst>
    <p188:txBody>
      <a:bodyPr/>
      <a:lstStyle/>
      <a:p>
        <a:r>
          <a:rPr lang="en-US"/>
          <a:t>Are 40-42 repeat slides?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DBBBB0E-4AAA-4183-AFA8-CD77687265B3}" type="datetimeFigureOut">
              <a:rPr lang="en-US" smtClean="0"/>
              <a:t>6/22/2023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F1FDD47-404A-443F-B506-6B55DEE76A90}" type="slidenum">
              <a:rPr lang="en-US" smtClean="0"/>
              <a:t>‹#›</a:t>
            </a:fld>
            <a:endParaRPr lang="en-US"/>
          </a:p>
        </p:txBody>
      </p:sp>
    </p:spTree>
    <p:extLst>
      <p:ext uri="{BB962C8B-B14F-4D97-AF65-F5344CB8AC3E}">
        <p14:creationId xmlns:p14="http://schemas.microsoft.com/office/powerpoint/2010/main" val="235519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ln/>
        </p:spPr>
      </p:sp>
      <p:sp>
        <p:nvSpPr>
          <p:cNvPr id="2253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1200" dirty="0"/>
              <a:t>State of Ohio brand fonts:</a:t>
            </a:r>
          </a:p>
          <a:p>
            <a:r>
              <a:rPr lang="en-US" altLang="en-US" sz="1200" dirty="0"/>
              <a:t>_</a:t>
            </a:r>
            <a:r>
              <a:rPr lang="en-US" altLang="en-US" sz="1200" dirty="0" err="1"/>
              <a:t>Serifa</a:t>
            </a:r>
            <a:r>
              <a:rPr lang="en-US" altLang="en-US" sz="1200" dirty="0"/>
              <a:t> (bold and Roman), for display and headline copy. If unavailable, Georgia is alternative.</a:t>
            </a:r>
          </a:p>
          <a:p>
            <a:r>
              <a:rPr lang="en-US" altLang="en-US" sz="1200" dirty="0"/>
              <a:t>_</a:t>
            </a:r>
            <a:r>
              <a:rPr lang="en-US" altLang="en-US" sz="1200" dirty="0" err="1"/>
              <a:t>Univers</a:t>
            </a:r>
            <a:r>
              <a:rPr lang="en-US" altLang="en-US" sz="1200" dirty="0"/>
              <a:t> (bold and Roman), primarily as body copy. If unavailable, Arial is alternative.</a:t>
            </a:r>
          </a:p>
          <a:p>
            <a:endParaRPr lang="en-US" altLang="en-US" i="1" dirty="0">
              <a:ea typeface="ＭＳ Ｐゴシック" pitchFamily="34" charset="-128"/>
            </a:endParaRPr>
          </a:p>
        </p:txBody>
      </p:sp>
      <p:sp>
        <p:nvSpPr>
          <p:cNvPr id="2253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55608" indent="-290497">
              <a:defRPr>
                <a:solidFill>
                  <a:schemeClr val="tx1"/>
                </a:solidFill>
                <a:latin typeface="Arial" charset="0"/>
              </a:defRPr>
            </a:lvl2pPr>
            <a:lvl3pPr marL="1163574" indent="-231762">
              <a:defRPr>
                <a:solidFill>
                  <a:schemeClr val="tx1"/>
                </a:solidFill>
                <a:latin typeface="Arial" charset="0"/>
              </a:defRPr>
            </a:lvl3pPr>
            <a:lvl4pPr marL="1630273" indent="-231762">
              <a:defRPr>
                <a:solidFill>
                  <a:schemeClr val="tx1"/>
                </a:solidFill>
                <a:latin typeface="Arial" charset="0"/>
              </a:defRPr>
            </a:lvl4pPr>
            <a:lvl5pPr marL="2095384" indent="-231762">
              <a:defRPr>
                <a:solidFill>
                  <a:schemeClr val="tx1"/>
                </a:solidFill>
                <a:latin typeface="Arial" charset="0"/>
              </a:defRPr>
            </a:lvl5pPr>
            <a:lvl6pPr marL="2552559" indent="-231762" eaLnBrk="0" fontAlgn="base" hangingPunct="0">
              <a:spcBef>
                <a:spcPct val="0"/>
              </a:spcBef>
              <a:spcAft>
                <a:spcPct val="0"/>
              </a:spcAft>
              <a:defRPr>
                <a:solidFill>
                  <a:schemeClr val="tx1"/>
                </a:solidFill>
                <a:latin typeface="Arial" charset="0"/>
              </a:defRPr>
            </a:lvl6pPr>
            <a:lvl7pPr marL="3009734" indent="-231762" eaLnBrk="0" fontAlgn="base" hangingPunct="0">
              <a:spcBef>
                <a:spcPct val="0"/>
              </a:spcBef>
              <a:spcAft>
                <a:spcPct val="0"/>
              </a:spcAft>
              <a:defRPr>
                <a:solidFill>
                  <a:schemeClr val="tx1"/>
                </a:solidFill>
                <a:latin typeface="Arial" charset="0"/>
              </a:defRPr>
            </a:lvl7pPr>
            <a:lvl8pPr marL="3466908" indent="-231762" eaLnBrk="0" fontAlgn="base" hangingPunct="0">
              <a:spcBef>
                <a:spcPct val="0"/>
              </a:spcBef>
              <a:spcAft>
                <a:spcPct val="0"/>
              </a:spcAft>
              <a:defRPr>
                <a:solidFill>
                  <a:schemeClr val="tx1"/>
                </a:solidFill>
                <a:latin typeface="Arial" charset="0"/>
              </a:defRPr>
            </a:lvl8pPr>
            <a:lvl9pPr marL="3924083" indent="-231762" eaLnBrk="0" fontAlgn="base" hangingPunct="0">
              <a:spcBef>
                <a:spcPct val="0"/>
              </a:spcBef>
              <a:spcAft>
                <a:spcPct val="0"/>
              </a:spcAft>
              <a:defRPr>
                <a:solidFill>
                  <a:schemeClr val="tx1"/>
                </a:solidFill>
                <a:latin typeface="Arial" charset="0"/>
              </a:defRPr>
            </a:lvl9pPr>
          </a:lstStyle>
          <a:p>
            <a:fld id="{84CC079B-69A7-4D42-818F-CAACDE50D679}" type="slidenum">
              <a:rPr lang="en-US" altLang="en-US" smtClean="0">
                <a:solidFill>
                  <a:srgbClr val="000000"/>
                </a:solidFill>
              </a:rPr>
              <a:pPr/>
              <a:t>1</a:t>
            </a:fld>
            <a:endParaRPr lang="en-US" altLang="en-US" dirty="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2</a:t>
            </a:fld>
            <a:endParaRPr lang="en-US"/>
          </a:p>
        </p:txBody>
      </p:sp>
    </p:spTree>
    <p:extLst>
      <p:ext uri="{BB962C8B-B14F-4D97-AF65-F5344CB8AC3E}">
        <p14:creationId xmlns:p14="http://schemas.microsoft.com/office/powerpoint/2010/main" val="695793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9900" marR="0" lvl="0" indent="-457200" algn="l" defTabSz="914400" rtl="0" eaLnBrk="0" fontAlgn="base" latinLnBrk="0" hangingPunct="0">
              <a:lnSpc>
                <a:spcPct val="100000"/>
              </a:lnSpc>
              <a:spcBef>
                <a:spcPts val="930"/>
              </a:spcBef>
              <a:spcAft>
                <a:spcPct val="0"/>
              </a:spcAft>
              <a:buClrTx/>
              <a:buSzTx/>
              <a:buFont typeface="Arial" panose="020B0604020202020204" pitchFamily="34" charset="0"/>
              <a:buChar char="•"/>
              <a:tabLst>
                <a:tab pos="354965" algn="l"/>
                <a:tab pos="355600" algn="l"/>
              </a:tabLst>
              <a:defRPr/>
            </a:pPr>
            <a:endParaRPr lang="en-US" sz="2400" dirty="0">
              <a:solidFill>
                <a:prstClr val="black"/>
              </a:solidFill>
              <a:latin typeface="Univers"/>
              <a:ea typeface="+mn-ea"/>
              <a:cs typeface="Calibri"/>
            </a:endParaRPr>
          </a:p>
        </p:txBody>
      </p:sp>
      <p:sp>
        <p:nvSpPr>
          <p:cNvPr id="4" name="Slide Number Placeholder 3"/>
          <p:cNvSpPr>
            <a:spLocks noGrp="1"/>
          </p:cNvSpPr>
          <p:nvPr>
            <p:ph type="sldNum" sz="quarter" idx="5"/>
          </p:nvPr>
        </p:nvSpPr>
        <p:spPr/>
        <p:txBody>
          <a:bodyPr/>
          <a:lstStyle/>
          <a:p>
            <a:fld id="{7F1FDD47-404A-443F-B506-6B55DEE76A90}" type="slidenum">
              <a:rPr lang="en-US" smtClean="0"/>
              <a:t>4</a:t>
            </a:fld>
            <a:endParaRPr lang="en-US"/>
          </a:p>
        </p:txBody>
      </p:sp>
    </p:spTree>
    <p:extLst>
      <p:ext uri="{BB962C8B-B14F-4D97-AF65-F5344CB8AC3E}">
        <p14:creationId xmlns:p14="http://schemas.microsoft.com/office/powerpoint/2010/main" val="2602362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7</a:t>
            </a:fld>
            <a:endParaRPr lang="en-US"/>
          </a:p>
        </p:txBody>
      </p:sp>
    </p:spTree>
    <p:extLst>
      <p:ext uri="{BB962C8B-B14F-4D97-AF65-F5344CB8AC3E}">
        <p14:creationId xmlns:p14="http://schemas.microsoft.com/office/powerpoint/2010/main" val="1156126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ODH was receiving concerns about health impacts in the area. We began looking at syndromic surveillance and poison control center data and saw an increase in complaints in the area for a number of reasons. It was determined that an ACE survey would be an appropriate assessment tool to collect data to inform further public health action and make recommendations to the community</a:t>
            </a:r>
          </a:p>
        </p:txBody>
      </p:sp>
      <p:sp>
        <p:nvSpPr>
          <p:cNvPr id="4" name="Slide Number Placeholder 3"/>
          <p:cNvSpPr>
            <a:spLocks noGrp="1"/>
          </p:cNvSpPr>
          <p:nvPr>
            <p:ph type="sldNum" sz="quarter" idx="5"/>
          </p:nvPr>
        </p:nvSpPr>
        <p:spPr/>
        <p:txBody>
          <a:bodyPr/>
          <a:lstStyle/>
          <a:p>
            <a:fld id="{7F1FDD47-404A-443F-B506-6B55DEE76A90}" type="slidenum">
              <a:rPr lang="en-US" smtClean="0"/>
              <a:t>12</a:t>
            </a:fld>
            <a:endParaRPr lang="en-US"/>
          </a:p>
        </p:txBody>
      </p:sp>
    </p:spTree>
    <p:extLst>
      <p:ext uri="{BB962C8B-B14F-4D97-AF65-F5344CB8AC3E}">
        <p14:creationId xmlns:p14="http://schemas.microsoft.com/office/powerpoint/2010/main" val="1465764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rial" panose="020B0604020202020204" pitchFamily="34" charset="0"/>
                <a:ea typeface="Calibri" panose="020F0502020204030204" pitchFamily="34" charset="0"/>
                <a:cs typeface="Calibri" panose="020F0502020204030204" pitchFamily="34" charset="0"/>
              </a:rPr>
              <a:t>Surveys</a:t>
            </a:r>
            <a:r>
              <a:rPr lang="en-US" sz="1800" spc="-35" dirty="0">
                <a:effectLst/>
                <a:latin typeface="Arial" panose="020B0604020202020204" pitchFamily="34" charset="0"/>
                <a:ea typeface="Calibri" panose="020F0502020204030204" pitchFamily="34" charset="0"/>
                <a:cs typeface="Calibri" panose="020F0502020204030204" pitchFamily="34" charset="0"/>
              </a:rPr>
              <a:t> </a:t>
            </a:r>
            <a:r>
              <a:rPr lang="en-US" sz="1800" dirty="0">
                <a:effectLst/>
                <a:latin typeface="Arial" panose="020B0604020202020204" pitchFamily="34" charset="0"/>
                <a:ea typeface="Calibri" panose="020F0502020204030204" pitchFamily="34" charset="0"/>
                <a:cs typeface="Calibri" panose="020F0502020204030204" pitchFamily="34" charset="0"/>
              </a:rPr>
              <a:t>may</a:t>
            </a:r>
            <a:r>
              <a:rPr lang="en-US" sz="1800" spc="-20" dirty="0">
                <a:effectLst/>
                <a:latin typeface="Arial" panose="020B0604020202020204" pitchFamily="34" charset="0"/>
                <a:ea typeface="Calibri" panose="020F0502020204030204" pitchFamily="34" charset="0"/>
                <a:cs typeface="Calibri" panose="020F0502020204030204" pitchFamily="34" charset="0"/>
              </a:rPr>
              <a:t> </a:t>
            </a:r>
            <a:r>
              <a:rPr lang="en-US" sz="1800" dirty="0">
                <a:effectLst/>
                <a:latin typeface="Arial" panose="020B0604020202020204" pitchFamily="34" charset="0"/>
                <a:ea typeface="Calibri" panose="020F0502020204030204" pitchFamily="34" charset="0"/>
                <a:cs typeface="Calibri" panose="020F0502020204030204" pitchFamily="34" charset="0"/>
              </a:rPr>
              <a:t>have</a:t>
            </a:r>
            <a:r>
              <a:rPr lang="en-US" sz="1800" spc="-25" dirty="0">
                <a:effectLst/>
                <a:latin typeface="Arial" panose="020B0604020202020204" pitchFamily="34" charset="0"/>
                <a:ea typeface="Calibri" panose="020F0502020204030204" pitchFamily="34" charset="0"/>
                <a:cs typeface="Calibri" panose="020F0502020204030204" pitchFamily="34" charset="0"/>
              </a:rPr>
              <a:t> </a:t>
            </a:r>
            <a:r>
              <a:rPr lang="en-US" sz="1800" dirty="0">
                <a:effectLst/>
                <a:latin typeface="Arial" panose="020B0604020202020204" pitchFamily="34" charset="0"/>
                <a:ea typeface="Calibri" panose="020F0502020204030204" pitchFamily="34" charset="0"/>
                <a:cs typeface="Calibri" panose="020F0502020204030204" pitchFamily="34" charset="0"/>
              </a:rPr>
              <a:t>been</a:t>
            </a:r>
            <a:r>
              <a:rPr lang="en-US" sz="1800" spc="-30" dirty="0">
                <a:effectLst/>
                <a:latin typeface="Arial" panose="020B0604020202020204" pitchFamily="34" charset="0"/>
                <a:ea typeface="Calibri" panose="020F0502020204030204" pitchFamily="34" charset="0"/>
                <a:cs typeface="Calibri" panose="020F0502020204030204" pitchFamily="34" charset="0"/>
              </a:rPr>
              <a:t> </a:t>
            </a:r>
            <a:r>
              <a:rPr lang="en-US" sz="1800" dirty="0">
                <a:effectLst/>
                <a:latin typeface="Arial" panose="020B0604020202020204" pitchFamily="34" charset="0"/>
                <a:ea typeface="Calibri" panose="020F0502020204030204" pitchFamily="34" charset="0"/>
                <a:cs typeface="Calibri" panose="020F0502020204030204" pitchFamily="34" charset="0"/>
              </a:rPr>
              <a:t>se</a:t>
            </a:r>
            <a:r>
              <a:rPr lang="en-US" sz="1800" dirty="0">
                <a:effectLst/>
                <a:latin typeface="Times New Roman" panose="02020603050405020304" pitchFamily="18" charset="0"/>
                <a:ea typeface="Calibri" panose="020F0502020204030204" pitchFamily="34" charset="0"/>
                <a:cs typeface="Calibri" panose="020F0502020204030204" pitchFamily="34" charset="0"/>
              </a:rPr>
              <a:t>lf </a:t>
            </a:r>
            <a:r>
              <a:rPr lang="en-US" sz="1800" spc="-330" dirty="0">
                <a:effectLst/>
                <a:latin typeface="Arial" panose="020B0604020202020204" pitchFamily="34" charset="0"/>
                <a:ea typeface="Calibri" panose="020F0502020204030204" pitchFamily="34" charset="0"/>
                <a:cs typeface="Calibri" panose="020F0502020204030204" pitchFamily="34" charset="0"/>
              </a:rPr>
              <a:t> </a:t>
            </a:r>
            <a:r>
              <a:rPr lang="en-US" sz="1800" spc="60" dirty="0">
                <a:effectLst/>
                <a:latin typeface="Times New Roman" panose="02020603050405020304" pitchFamily="18" charset="0"/>
                <a:ea typeface="Calibri" panose="020F0502020204030204" pitchFamily="34" charset="0"/>
                <a:cs typeface="Calibri" panose="020F0502020204030204" pitchFamily="34" charset="0"/>
              </a:rPr>
              <a:t>administered</a:t>
            </a:r>
            <a:r>
              <a:rPr lang="en-US" sz="1800" spc="8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Times New Roman" panose="02020603050405020304" pitchFamily="18" charset="0"/>
                <a:ea typeface="Calibri" panose="020F0502020204030204" pitchFamily="34" charset="0"/>
                <a:cs typeface="Calibri" panose="020F0502020204030204" pitchFamily="34" charset="0"/>
              </a:rPr>
              <a:t>online</a:t>
            </a:r>
            <a:r>
              <a:rPr lang="en-US" sz="1800" spc="8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Times New Roman" panose="02020603050405020304" pitchFamily="18" charset="0"/>
                <a:ea typeface="Calibri" panose="020F0502020204030204" pitchFamily="34" charset="0"/>
                <a:cs typeface="Calibri" panose="020F0502020204030204" pitchFamily="34" charset="0"/>
              </a:rPr>
              <a:t>from</a:t>
            </a:r>
            <a:r>
              <a:rPr lang="en-US" sz="1800" spc="80"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Times New Roman" panose="02020603050405020304" pitchFamily="18" charset="0"/>
                <a:ea typeface="Calibri" panose="020F0502020204030204" pitchFamily="34" charset="0"/>
                <a:cs typeface="Calibri" panose="020F0502020204030204" pitchFamily="34" charset="0"/>
              </a:rPr>
              <a:t>25-Feb</a:t>
            </a:r>
            <a:r>
              <a:rPr lang="en-US" sz="1800" spc="55" dirty="0">
                <a:effectLst/>
                <a:latin typeface="Times New Roman" panose="02020603050405020304" pitchFamily="18" charset="0"/>
                <a:ea typeface="Calibri" panose="020F0502020204030204" pitchFamily="34" charset="0"/>
                <a:cs typeface="Calibri" panose="020F0502020204030204" pitchFamily="34" charset="0"/>
              </a:rPr>
              <a:t> </a:t>
            </a:r>
            <a:r>
              <a:rPr lang="en-US" sz="1800" spc="90" dirty="0">
                <a:effectLst/>
                <a:latin typeface="Times New Roman" panose="02020603050405020304" pitchFamily="18" charset="0"/>
                <a:ea typeface="Calibri" panose="020F0502020204030204" pitchFamily="34" charset="0"/>
                <a:cs typeface="Calibri" panose="020F0502020204030204" pitchFamily="34" charset="0"/>
              </a:rPr>
              <a:t>through</a:t>
            </a:r>
            <a:r>
              <a:rPr lang="en-US" sz="1800" spc="65" dirty="0">
                <a:effectLst/>
                <a:latin typeface="Times New Roman" panose="02020603050405020304" pitchFamily="18" charset="0"/>
                <a:ea typeface="Calibri" panose="020F0502020204030204" pitchFamily="34" charset="0"/>
                <a:cs typeface="Calibri" panose="020F0502020204030204" pitchFamily="34" charset="0"/>
              </a:rPr>
              <a:t> </a:t>
            </a:r>
            <a:r>
              <a:rPr lang="en-US" sz="1800" dirty="0">
                <a:effectLst/>
                <a:latin typeface="Times New Roman" panose="02020603050405020304" pitchFamily="18" charset="0"/>
                <a:ea typeface="Calibri" panose="020F0502020204030204" pitchFamily="34" charset="0"/>
                <a:cs typeface="Calibri" panose="020F0502020204030204" pitchFamily="34" charset="0"/>
              </a:rPr>
              <a:t>31-</a:t>
            </a:r>
            <a:r>
              <a:rPr lang="en-US" sz="1800" spc="-20" dirty="0">
                <a:effectLst/>
                <a:latin typeface="Times New Roman" panose="02020603050405020304" pitchFamily="18" charset="0"/>
                <a:ea typeface="Calibri" panose="020F0502020204030204" pitchFamily="34" charset="0"/>
                <a:cs typeface="Calibri" panose="020F0502020204030204" pitchFamily="34" charset="0"/>
              </a:rPr>
              <a:t>Mar.</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14</a:t>
            </a:fld>
            <a:endParaRPr lang="en-US"/>
          </a:p>
        </p:txBody>
      </p:sp>
    </p:spTree>
    <p:extLst>
      <p:ext uri="{BB962C8B-B14F-4D97-AF65-F5344CB8AC3E}">
        <p14:creationId xmlns:p14="http://schemas.microsoft.com/office/powerpoint/2010/main" val="2694053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of Survey Responses</a:t>
            </a:r>
          </a:p>
        </p:txBody>
      </p:sp>
      <p:sp>
        <p:nvSpPr>
          <p:cNvPr id="4" name="Slide Number Placeholder 3"/>
          <p:cNvSpPr>
            <a:spLocks noGrp="1"/>
          </p:cNvSpPr>
          <p:nvPr>
            <p:ph type="sldNum" sz="quarter" idx="5"/>
          </p:nvPr>
        </p:nvSpPr>
        <p:spPr/>
        <p:txBody>
          <a:bodyPr/>
          <a:lstStyle/>
          <a:p>
            <a:fld id="{7F1FDD47-404A-443F-B506-6B55DEE76A90}" type="slidenum">
              <a:rPr lang="en-US" smtClean="0"/>
              <a:t>15</a:t>
            </a:fld>
            <a:endParaRPr lang="en-US"/>
          </a:p>
        </p:txBody>
      </p:sp>
    </p:spTree>
    <p:extLst>
      <p:ext uri="{BB962C8B-B14F-4D97-AF65-F5344CB8AC3E}">
        <p14:creationId xmlns:p14="http://schemas.microsoft.com/office/powerpoint/2010/main" val="2376451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17</a:t>
            </a:fld>
            <a:endParaRPr lang="en-US"/>
          </a:p>
        </p:txBody>
      </p:sp>
    </p:spTree>
    <p:extLst>
      <p:ext uri="{BB962C8B-B14F-4D97-AF65-F5344CB8AC3E}">
        <p14:creationId xmlns:p14="http://schemas.microsoft.com/office/powerpoint/2010/main" val="1279551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19</a:t>
            </a:fld>
            <a:endParaRPr lang="en-US"/>
          </a:p>
        </p:txBody>
      </p:sp>
    </p:spTree>
    <p:extLst>
      <p:ext uri="{BB962C8B-B14F-4D97-AF65-F5344CB8AC3E}">
        <p14:creationId xmlns:p14="http://schemas.microsoft.com/office/powerpoint/2010/main" val="680870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20</a:t>
            </a:fld>
            <a:endParaRPr lang="en-US"/>
          </a:p>
        </p:txBody>
      </p:sp>
    </p:spTree>
    <p:extLst>
      <p:ext uri="{BB962C8B-B14F-4D97-AF65-F5344CB8AC3E}">
        <p14:creationId xmlns:p14="http://schemas.microsoft.com/office/powerpoint/2010/main" val="1558673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21</a:t>
            </a:fld>
            <a:endParaRPr lang="en-US"/>
          </a:p>
        </p:txBody>
      </p:sp>
    </p:spTree>
    <p:extLst>
      <p:ext uri="{BB962C8B-B14F-4D97-AF65-F5344CB8AC3E}">
        <p14:creationId xmlns:p14="http://schemas.microsoft.com/office/powerpoint/2010/main" val="2232161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number of agencies that were named earlier, the three primary departments in Ohio that focused on the impact on animals include the Ohio Department of Health, which addressed questions and consideration for pets and companion animals;</a:t>
            </a:r>
          </a:p>
          <a:p>
            <a:r>
              <a:rPr lang="en-US" dirty="0"/>
              <a:t>the Ohio Department of Agriculture, who assisted with directing livestock concerns to the Ohio State University Extension Office and arranged the of testing and diagnostics of animals that have died in the East Palestine area; </a:t>
            </a:r>
          </a:p>
          <a:p>
            <a:r>
              <a:rPr lang="en-US" dirty="0"/>
              <a:t>and the Ohio Department of Natural Resources, who was the primary contact for wildlife concerns. </a:t>
            </a:r>
          </a:p>
          <a:p>
            <a:r>
              <a:rPr lang="en-US" dirty="0"/>
              <a:t>For this presentation – I will elaborate on the Ohio Department of Health’s consideration for the impact on pets.</a:t>
            </a:r>
          </a:p>
          <a:p>
            <a:endParaRPr lang="en-US" dirty="0"/>
          </a:p>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23</a:t>
            </a:fld>
            <a:endParaRPr lang="en-US"/>
          </a:p>
        </p:txBody>
      </p:sp>
    </p:spTree>
    <p:extLst>
      <p:ext uri="{BB962C8B-B14F-4D97-AF65-F5344CB8AC3E}">
        <p14:creationId xmlns:p14="http://schemas.microsoft.com/office/powerpoint/2010/main" val="267096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concern for animals arose quickly after the incident, highlighting the importance of considering animals in environmental responses.</a:t>
            </a:r>
          </a:p>
          <a:p>
            <a:endParaRPr lang="en-US" dirty="0"/>
          </a:p>
          <a:p>
            <a:r>
              <a:rPr lang="en-US" dirty="0"/>
              <a:t>Coverage of the incident was quick and many concerns started to arise about the safety of resident’s pets and livestock.</a:t>
            </a:r>
          </a:p>
          <a:p>
            <a:endParaRPr lang="en-US" dirty="0"/>
          </a:p>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24</a:t>
            </a:fld>
            <a:endParaRPr lang="en-US"/>
          </a:p>
        </p:txBody>
      </p:sp>
    </p:spTree>
    <p:extLst>
      <p:ext uri="{BB962C8B-B14F-4D97-AF65-F5344CB8AC3E}">
        <p14:creationId xmlns:p14="http://schemas.microsoft.com/office/powerpoint/2010/main" val="3107208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data, a story is just a myth. </a:t>
            </a:r>
          </a:p>
          <a:p>
            <a:r>
              <a:rPr lang="en-US" dirty="0"/>
              <a:t>And without a story, data is just numbers. </a:t>
            </a:r>
          </a:p>
          <a:p>
            <a:r>
              <a:rPr lang="en-US" dirty="0"/>
              <a:t>So we sought to bring light to these news stories and enhance the community ACE Survey with two very simple questions regarding pets to see if this story could use the additional data to bring light to the circulating questions and concerns regarding animal health as a result of the East Palestine train derailment. </a:t>
            </a:r>
          </a:p>
        </p:txBody>
      </p:sp>
      <p:sp>
        <p:nvSpPr>
          <p:cNvPr id="4" name="Slide Number Placeholder 3"/>
          <p:cNvSpPr>
            <a:spLocks noGrp="1"/>
          </p:cNvSpPr>
          <p:nvPr>
            <p:ph type="sldNum" sz="quarter" idx="5"/>
          </p:nvPr>
        </p:nvSpPr>
        <p:spPr/>
        <p:txBody>
          <a:bodyPr/>
          <a:lstStyle/>
          <a:p>
            <a:fld id="{7F1FDD47-404A-443F-B506-6B55DEE76A90}" type="slidenum">
              <a:rPr lang="en-US" smtClean="0"/>
              <a:t>25</a:t>
            </a:fld>
            <a:endParaRPr lang="en-US"/>
          </a:p>
        </p:txBody>
      </p:sp>
    </p:spTree>
    <p:extLst>
      <p:ext uri="{BB962C8B-B14F-4D97-AF65-F5344CB8AC3E}">
        <p14:creationId xmlns:p14="http://schemas.microsoft.com/office/powerpoint/2010/main" val="3099636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26</a:t>
            </a:fld>
            <a:endParaRPr lang="en-US"/>
          </a:p>
        </p:txBody>
      </p:sp>
    </p:spTree>
    <p:extLst>
      <p:ext uri="{BB962C8B-B14F-4D97-AF65-F5344CB8AC3E}">
        <p14:creationId xmlns:p14="http://schemas.microsoft.com/office/powerpoint/2010/main" val="329763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initial community Ohio ACE survey was implemented at the health assessment clinic. This initial </a:t>
            </a:r>
            <a:r>
              <a:rPr lang="en-US" dirty="0" err="1"/>
              <a:t>commmunity</a:t>
            </a:r>
            <a:r>
              <a:rPr lang="en-US" dirty="0"/>
              <a:t> survey had two questions related to pets to understand pet exposure in the area and if owners were seeing signs of new or worsening symptoms in their pets since the derailment.</a:t>
            </a:r>
          </a:p>
          <a:p>
            <a:r>
              <a:rPr lang="en-US" dirty="0"/>
              <a:t>Some initial preliminary data showed that &gt;50% of respondents had pets and of those, more than half had pets with new or worsening symptoms.</a:t>
            </a:r>
          </a:p>
          <a:p>
            <a:r>
              <a:rPr lang="en-US" dirty="0"/>
              <a:t>Based on initial data from this survey, we decided to move forward with a more robust Pet and Livestock ACE survey.</a:t>
            </a:r>
          </a:p>
          <a:p>
            <a:endParaRPr lang="en-US" dirty="0"/>
          </a:p>
          <a:p>
            <a:r>
              <a:rPr lang="en-US" dirty="0"/>
              <a:t>This survey was designed from previous resources, such as the survey designed for the </a:t>
            </a:r>
            <a:r>
              <a:rPr lang="en-US" dirty="0" err="1"/>
              <a:t>Chemtool</a:t>
            </a:r>
            <a:r>
              <a:rPr lang="en-US" dirty="0"/>
              <a:t> Fire. With agreement from our department of agriculture, additional questions for livestock were added. These questions were designed with collaboration with Pennsylvania’s Department of Health in hopes of being able to combine our data for analysis. </a:t>
            </a:r>
          </a:p>
          <a:p>
            <a:r>
              <a:rPr lang="en-US" dirty="0"/>
              <a:t>Lastly, our survey was designed based on feedback from CDC’s previous experiences implementing these surveys. Questions were designed to be detail-driven and formatted in a way to maximize quantitative data.</a:t>
            </a:r>
          </a:p>
        </p:txBody>
      </p:sp>
      <p:sp>
        <p:nvSpPr>
          <p:cNvPr id="4" name="Slide Number Placeholder 3"/>
          <p:cNvSpPr>
            <a:spLocks noGrp="1"/>
          </p:cNvSpPr>
          <p:nvPr>
            <p:ph type="sldNum" sz="quarter" idx="5"/>
          </p:nvPr>
        </p:nvSpPr>
        <p:spPr/>
        <p:txBody>
          <a:bodyPr/>
          <a:lstStyle/>
          <a:p>
            <a:fld id="{7F1FDD47-404A-443F-B506-6B55DEE76A90}" type="slidenum">
              <a:rPr lang="en-US" smtClean="0"/>
              <a:t>27</a:t>
            </a:fld>
            <a:endParaRPr lang="en-US"/>
          </a:p>
        </p:txBody>
      </p:sp>
    </p:spTree>
    <p:extLst>
      <p:ext uri="{BB962C8B-B14F-4D97-AF65-F5344CB8AC3E}">
        <p14:creationId xmlns:p14="http://schemas.microsoft.com/office/powerpoint/2010/main" val="3571993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 ACE surveys were administered at the health assessment clinic beginning February 21</a:t>
            </a:r>
            <a:r>
              <a:rPr lang="en-US" baseline="30000" dirty="0"/>
              <a:t>st</a:t>
            </a:r>
            <a:r>
              <a:rPr lang="en-US" dirty="0"/>
              <a:t>.</a:t>
            </a:r>
          </a:p>
          <a:p>
            <a:endParaRPr lang="en-US" dirty="0"/>
          </a:p>
          <a:p>
            <a:r>
              <a:rPr lang="en-US" dirty="0"/>
              <a:t>The Pet and Livestock ACE survey was finalized March 1</a:t>
            </a:r>
            <a:r>
              <a:rPr lang="en-US" baseline="30000" dirty="0"/>
              <a:t>st</a:t>
            </a:r>
            <a:r>
              <a:rPr lang="en-US" dirty="0"/>
              <a:t> and was administered during door-to-door administration</a:t>
            </a:r>
          </a:p>
          <a:p>
            <a:endParaRPr lang="en-US" dirty="0"/>
          </a:p>
          <a:p>
            <a:r>
              <a:rPr lang="en-US" dirty="0"/>
              <a:t>Follow-up phone calls were administered starting March 10</a:t>
            </a:r>
            <a:r>
              <a:rPr lang="en-US" baseline="30000" dirty="0"/>
              <a:t>th</a:t>
            </a:r>
            <a:r>
              <a:rPr lang="en-US" dirty="0"/>
              <a:t> to the individuals who completed the initial ACE survey but did not receive the Pet and Livestock survey</a:t>
            </a:r>
          </a:p>
          <a:p>
            <a:endParaRPr lang="en-US" dirty="0"/>
          </a:p>
          <a:p>
            <a:r>
              <a:rPr lang="en-US" dirty="0"/>
              <a:t>All survey results were completed by March 31</a:t>
            </a:r>
            <a:r>
              <a:rPr lang="en-US" baseline="30000" dirty="0"/>
              <a:t>st</a:t>
            </a:r>
            <a:r>
              <a:rPr lang="en-US" dirty="0"/>
              <a:t>. </a:t>
            </a:r>
          </a:p>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28</a:t>
            </a:fld>
            <a:endParaRPr lang="en-US"/>
          </a:p>
        </p:txBody>
      </p:sp>
    </p:spTree>
    <p:extLst>
      <p:ext uri="{BB962C8B-B14F-4D97-AF65-F5344CB8AC3E}">
        <p14:creationId xmlns:p14="http://schemas.microsoft.com/office/powerpoint/2010/main" val="36539078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the Ohio ACE survey respondents, there were a total of 314 people who mentioned they had pets. </a:t>
            </a:r>
          </a:p>
          <a:p>
            <a:r>
              <a:rPr lang="en-US" dirty="0"/>
              <a:t>53% of those surveyed said they had pets in the 2-mile radius and evacuated with their pets</a:t>
            </a:r>
          </a:p>
          <a:p>
            <a:endParaRPr lang="en-US" dirty="0"/>
          </a:p>
          <a:p>
            <a:r>
              <a:rPr lang="en-US" dirty="0"/>
              <a:t>Though much of the data is still under analysis, the most commons symptoms reported for pets was respiratory or gastrointestinal in origin: vomiting, diarrhea, eye and nasal discharge, sneezing and inappetence, just to name a few.</a:t>
            </a:r>
          </a:p>
          <a:p>
            <a:endParaRPr lang="en-US" dirty="0"/>
          </a:p>
          <a:p>
            <a:r>
              <a:rPr lang="en-US" dirty="0"/>
              <a:t>Additionally, most respondents did not seek veterinary care for their patients, most often due to mild or resolving symptoms, financial constraints, or inability to get an appointment.</a:t>
            </a:r>
          </a:p>
          <a:p>
            <a:endParaRPr lang="en-US" dirty="0"/>
          </a:p>
          <a:p>
            <a:r>
              <a:rPr lang="en-US" dirty="0"/>
              <a:t>Lastly, 13 people reported pets who died after February 3</a:t>
            </a:r>
            <a:r>
              <a:rPr lang="en-US" baseline="30000" dirty="0"/>
              <a:t>rd</a:t>
            </a:r>
            <a:r>
              <a:rPr lang="en-US" dirty="0"/>
              <a:t>, two of which sought veterinary care. Please note that reports of pet deaths were reported individually not by household, meaning that some pets could be counted multiple times and that deaths may be clustered in one household. Further analysis of this data of this data is ongoing and will be published later in time.</a:t>
            </a:r>
          </a:p>
        </p:txBody>
      </p:sp>
      <p:sp>
        <p:nvSpPr>
          <p:cNvPr id="4" name="Slide Number Placeholder 3"/>
          <p:cNvSpPr>
            <a:spLocks noGrp="1"/>
          </p:cNvSpPr>
          <p:nvPr>
            <p:ph type="sldNum" sz="quarter" idx="5"/>
          </p:nvPr>
        </p:nvSpPr>
        <p:spPr/>
        <p:txBody>
          <a:bodyPr/>
          <a:lstStyle/>
          <a:p>
            <a:fld id="{7F1FDD47-404A-443F-B506-6B55DEE76A90}" type="slidenum">
              <a:rPr lang="en-US" smtClean="0"/>
              <a:t>29</a:t>
            </a:fld>
            <a:endParaRPr lang="en-US"/>
          </a:p>
        </p:txBody>
      </p:sp>
    </p:spTree>
    <p:extLst>
      <p:ext uri="{BB962C8B-B14F-4D97-AF65-F5344CB8AC3E}">
        <p14:creationId xmlns:p14="http://schemas.microsoft.com/office/powerpoint/2010/main" val="930732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30</a:t>
            </a:fld>
            <a:endParaRPr lang="en-US"/>
          </a:p>
        </p:txBody>
      </p:sp>
    </p:spTree>
    <p:extLst>
      <p:ext uri="{BB962C8B-B14F-4D97-AF65-F5344CB8AC3E}">
        <p14:creationId xmlns:p14="http://schemas.microsoft.com/office/powerpoint/2010/main" val="3658392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ACE survey, guidance documents were developed to address some of the ongoing questions community members were having about how to keep their pets safe.</a:t>
            </a:r>
          </a:p>
          <a:p>
            <a:r>
              <a:rPr lang="en-US" dirty="0"/>
              <a:t>To accompany these guidance documents, a list of accredited veterinarians in the surrounding area was provided for owners who were seeking veterinary care </a:t>
            </a:r>
          </a:p>
          <a:p>
            <a:r>
              <a:rPr lang="en-US" dirty="0"/>
              <a:t>Additionally, brief guidance was provided to healthcare providers to provide quick recommendations in the case their patients brought concerns of their pets to their primary care provider.</a:t>
            </a:r>
          </a:p>
        </p:txBody>
      </p:sp>
      <p:sp>
        <p:nvSpPr>
          <p:cNvPr id="4" name="Slide Number Placeholder 3"/>
          <p:cNvSpPr>
            <a:spLocks noGrp="1"/>
          </p:cNvSpPr>
          <p:nvPr>
            <p:ph type="sldNum" sz="quarter" idx="5"/>
          </p:nvPr>
        </p:nvSpPr>
        <p:spPr/>
        <p:txBody>
          <a:bodyPr/>
          <a:lstStyle/>
          <a:p>
            <a:fld id="{7F1FDD47-404A-443F-B506-6B55DEE76A90}" type="slidenum">
              <a:rPr lang="en-US" smtClean="0"/>
              <a:t>31</a:t>
            </a:fld>
            <a:endParaRPr lang="en-US"/>
          </a:p>
        </p:txBody>
      </p:sp>
    </p:spTree>
    <p:extLst>
      <p:ext uri="{BB962C8B-B14F-4D97-AF65-F5344CB8AC3E}">
        <p14:creationId xmlns:p14="http://schemas.microsoft.com/office/powerpoint/2010/main" val="311591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Arial" panose="020B0604020202020204" pitchFamily="34" charset="0"/>
              </a:rPr>
              <a:t>The survey collected information on demographics, occupational characteristics, health outcomes and healthcare use, resource needs, social behaviors, personal protective equipment (PPE) use, decontamination procedures, and training. The survey was open March 5</a:t>
            </a:r>
            <a:r>
              <a:rPr lang="en-US" sz="1800" baseline="30000" dirty="0">
                <a:effectLst/>
                <a:latin typeface="Times New Roman" panose="02020603050405020304" pitchFamily="18" charset="0"/>
                <a:ea typeface="Calibri" panose="020F0502020204030204" pitchFamily="34" charset="0"/>
                <a:cs typeface="Arial" panose="020B0604020202020204" pitchFamily="34" charset="0"/>
              </a:rPr>
              <a:t>th</a:t>
            </a:r>
            <a:r>
              <a:rPr lang="en-US" sz="1800" dirty="0">
                <a:effectLst/>
                <a:latin typeface="Times New Roman" panose="02020603050405020304" pitchFamily="18" charset="0"/>
                <a:ea typeface="Calibri" panose="020F0502020204030204" pitchFamily="34" charset="0"/>
                <a:cs typeface="Arial" panose="020B0604020202020204" pitchFamily="34" charset="0"/>
              </a:rPr>
              <a:t> to March 31</a:t>
            </a:r>
            <a:r>
              <a:rPr lang="en-US" sz="1800" baseline="30000" dirty="0">
                <a:effectLst/>
                <a:latin typeface="Times New Roman" panose="02020603050405020304" pitchFamily="18" charset="0"/>
                <a:ea typeface="Calibri" panose="020F0502020204030204" pitchFamily="34" charset="0"/>
                <a:cs typeface="Arial" panose="020B0604020202020204" pitchFamily="34" charset="0"/>
              </a:rPr>
              <a:t>st</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Arial" panose="020B0604020202020204" pitchFamily="34" charset="0"/>
              </a:rPr>
              <a:t>Over half of responders identified as a firefighter (58%). Most reported being non-Hispanic white (98%) and male (88%). The median age was 39 (IQR: 20) years. Two hundred sixty-one (78%) responders reported inhaling potentially harmful chemicals/substances with smoke reported most frequently (67%). Many (77%) reported not knowing or being unsure of which chemicals/substances they were exposed to. A high percentage of responders (89%) selected “Never” using a mask or respirator during the incident. Approximately 48% self-reported at least one new or worsening of a physical symptom.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32</a:t>
            </a:fld>
            <a:endParaRPr lang="en-US"/>
          </a:p>
        </p:txBody>
      </p:sp>
    </p:spTree>
    <p:extLst>
      <p:ext uri="{BB962C8B-B14F-4D97-AF65-F5344CB8AC3E}">
        <p14:creationId xmlns:p14="http://schemas.microsoft.com/office/powerpoint/2010/main" val="3655241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33</a:t>
            </a:fld>
            <a:endParaRPr lang="en-US"/>
          </a:p>
        </p:txBody>
      </p:sp>
    </p:spTree>
    <p:extLst>
      <p:ext uri="{BB962C8B-B14F-4D97-AF65-F5344CB8AC3E}">
        <p14:creationId xmlns:p14="http://schemas.microsoft.com/office/powerpoint/2010/main" val="1094395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34</a:t>
            </a:fld>
            <a:endParaRPr lang="en-US"/>
          </a:p>
        </p:txBody>
      </p:sp>
    </p:spTree>
    <p:extLst>
      <p:ext uri="{BB962C8B-B14F-4D97-AF65-F5344CB8AC3E}">
        <p14:creationId xmlns:p14="http://schemas.microsoft.com/office/powerpoint/2010/main" val="2325781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35</a:t>
            </a:fld>
            <a:endParaRPr lang="en-US"/>
          </a:p>
        </p:txBody>
      </p:sp>
    </p:spTree>
    <p:extLst>
      <p:ext uri="{BB962C8B-B14F-4D97-AF65-F5344CB8AC3E}">
        <p14:creationId xmlns:p14="http://schemas.microsoft.com/office/powerpoint/2010/main" val="16583696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36</a:t>
            </a:fld>
            <a:endParaRPr lang="en-US"/>
          </a:p>
        </p:txBody>
      </p:sp>
    </p:spTree>
    <p:extLst>
      <p:ext uri="{BB962C8B-B14F-4D97-AF65-F5344CB8AC3E}">
        <p14:creationId xmlns:p14="http://schemas.microsoft.com/office/powerpoint/2010/main" val="1280633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37</a:t>
            </a:fld>
            <a:endParaRPr lang="en-US"/>
          </a:p>
        </p:txBody>
      </p:sp>
    </p:spTree>
    <p:extLst>
      <p:ext uri="{BB962C8B-B14F-4D97-AF65-F5344CB8AC3E}">
        <p14:creationId xmlns:p14="http://schemas.microsoft.com/office/powerpoint/2010/main" val="3812163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38</a:t>
            </a:fld>
            <a:endParaRPr lang="en-US"/>
          </a:p>
        </p:txBody>
      </p:sp>
    </p:spTree>
    <p:extLst>
      <p:ext uri="{BB962C8B-B14F-4D97-AF65-F5344CB8AC3E}">
        <p14:creationId xmlns:p14="http://schemas.microsoft.com/office/powerpoint/2010/main" val="20580679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39</a:t>
            </a:fld>
            <a:endParaRPr lang="en-US"/>
          </a:p>
        </p:txBody>
      </p:sp>
    </p:spTree>
    <p:extLst>
      <p:ext uri="{BB962C8B-B14F-4D97-AF65-F5344CB8AC3E}">
        <p14:creationId xmlns:p14="http://schemas.microsoft.com/office/powerpoint/2010/main" val="294508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40</a:t>
            </a:fld>
            <a:endParaRPr lang="en-US"/>
          </a:p>
        </p:txBody>
      </p:sp>
    </p:spTree>
    <p:extLst>
      <p:ext uri="{BB962C8B-B14F-4D97-AF65-F5344CB8AC3E}">
        <p14:creationId xmlns:p14="http://schemas.microsoft.com/office/powerpoint/2010/main" val="3812163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41</a:t>
            </a:fld>
            <a:endParaRPr lang="en-US"/>
          </a:p>
        </p:txBody>
      </p:sp>
    </p:spTree>
    <p:extLst>
      <p:ext uri="{BB962C8B-B14F-4D97-AF65-F5344CB8AC3E}">
        <p14:creationId xmlns:p14="http://schemas.microsoft.com/office/powerpoint/2010/main" val="20580679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42</a:t>
            </a:fld>
            <a:endParaRPr lang="en-US"/>
          </a:p>
        </p:txBody>
      </p:sp>
    </p:spTree>
    <p:extLst>
      <p:ext uri="{BB962C8B-B14F-4D97-AF65-F5344CB8AC3E}">
        <p14:creationId xmlns:p14="http://schemas.microsoft.com/office/powerpoint/2010/main" val="294508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43</a:t>
            </a:fld>
            <a:endParaRPr lang="en-US"/>
          </a:p>
        </p:txBody>
      </p:sp>
    </p:spTree>
    <p:extLst>
      <p:ext uri="{BB962C8B-B14F-4D97-AF65-F5344CB8AC3E}">
        <p14:creationId xmlns:p14="http://schemas.microsoft.com/office/powerpoint/2010/main" val="10366239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1210310" lvl="0" indent="-342900" algn="l">
              <a:lnSpc>
                <a:spcPct val="87000"/>
              </a:lnSpc>
              <a:spcBef>
                <a:spcPts val="1840"/>
              </a:spcBef>
              <a:spcAft>
                <a:spcPts val="0"/>
              </a:spcAft>
              <a:buFont typeface="Wingdings" panose="05000000000000000000" pitchFamily="2" charset="2"/>
              <a:buChar char=""/>
              <a:tabLst>
                <a:tab pos="776605" algn="l"/>
                <a:tab pos="777240"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In-person</a:t>
            </a:r>
            <a:r>
              <a:rPr lang="en-US" sz="1800" b="1" spc="-8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interaction</a:t>
            </a:r>
            <a:r>
              <a:rPr lang="en-US" sz="1800" b="1" spc="-8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with</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the</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public</a:t>
            </a:r>
            <a:r>
              <a:rPr lang="en-US" sz="1800" b="1" spc="-7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proved</a:t>
            </a:r>
            <a:r>
              <a:rPr lang="en-US" sz="1800" b="1" spc="-8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insightful</a:t>
            </a:r>
            <a:r>
              <a:rPr lang="en-US" sz="1800" b="1" spc="-5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to</a:t>
            </a:r>
            <a:r>
              <a:rPr lang="en-US" sz="1800" b="1" spc="-5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the</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understanding of survey data and improved participation.</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322705" lvl="0" indent="-342900" algn="l">
              <a:lnSpc>
                <a:spcPct val="87000"/>
              </a:lnSpc>
              <a:spcBef>
                <a:spcPts val="825"/>
              </a:spcBef>
              <a:spcAft>
                <a:spcPts val="0"/>
              </a:spcAft>
              <a:buFont typeface="Wingdings" panose="05000000000000000000" pitchFamily="2" charset="2"/>
              <a:buChar char=""/>
              <a:tabLst>
                <a:tab pos="776605" algn="l"/>
                <a:tab pos="777240"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Having</a:t>
            </a:r>
            <a:r>
              <a:rPr lang="en-US" sz="1800" b="1" spc="-5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trusted</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community</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members</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accompany</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the</a:t>
            </a:r>
            <a:r>
              <a:rPr lang="en-US" sz="1800" b="1" spc="-3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team</a:t>
            </a:r>
            <a:r>
              <a:rPr lang="en-US" sz="1800" b="1" spc="-4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on</a:t>
            </a:r>
            <a:r>
              <a:rPr lang="en-US" sz="1800" b="1" spc="-3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door</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to</a:t>
            </a:r>
            <a:r>
              <a:rPr lang="en-US" sz="1800" b="1" spc="-2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door visits facilitated improved community buy-in, increased comfort levels on both sides, and improved efficiency.</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144270" lvl="0" indent="-342900" algn="l">
              <a:lnSpc>
                <a:spcPct val="87000"/>
              </a:lnSpc>
              <a:spcBef>
                <a:spcPts val="835"/>
              </a:spcBef>
              <a:spcAft>
                <a:spcPts val="0"/>
              </a:spcAft>
              <a:buFont typeface="Wingdings" panose="05000000000000000000" pitchFamily="2" charset="2"/>
              <a:buChar char=""/>
              <a:tabLst>
                <a:tab pos="776605" algn="l"/>
                <a:tab pos="777240"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The</a:t>
            </a:r>
            <a:r>
              <a:rPr lang="en-US" sz="1800" b="1" spc="-5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use</a:t>
            </a:r>
            <a:r>
              <a:rPr lang="en-US" sz="1800" b="1" spc="-7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of</a:t>
            </a:r>
            <a:r>
              <a:rPr lang="en-US" sz="1800" b="1" spc="-4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stand-up</a:t>
            </a:r>
            <a:r>
              <a:rPr lang="en-US" sz="1800" b="1" spc="-8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health</a:t>
            </a:r>
            <a:r>
              <a:rPr lang="en-US" sz="1800" b="1" spc="-6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clinics/resource</a:t>
            </a:r>
            <a:r>
              <a:rPr lang="en-US" sz="1800" b="1" spc="-8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centers</a:t>
            </a:r>
            <a:r>
              <a:rPr lang="en-US" sz="1800" b="1" spc="-7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gave</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more</a:t>
            </a:r>
            <a:r>
              <a:rPr lang="en-US" sz="1800" b="1" spc="-5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recognition</a:t>
            </a:r>
            <a:r>
              <a:rPr lang="en-US" sz="1800" b="1" spc="-7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to ACE assessments and facilitated access to resources.</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144270" lvl="0" indent="-342900" algn="l">
              <a:lnSpc>
                <a:spcPct val="87000"/>
              </a:lnSpc>
              <a:spcBef>
                <a:spcPts val="810"/>
              </a:spcBef>
              <a:spcAft>
                <a:spcPts val="0"/>
              </a:spcAft>
              <a:buFont typeface="Wingdings" panose="05000000000000000000" pitchFamily="2" charset="2"/>
              <a:buChar char=""/>
              <a:tabLst>
                <a:tab pos="776605" algn="l"/>
                <a:tab pos="777240"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Having</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multiple</a:t>
            </a:r>
            <a:r>
              <a:rPr lang="en-US" sz="1800" b="1" spc="-8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ways</a:t>
            </a:r>
            <a:r>
              <a:rPr lang="en-US" sz="1800" b="1" spc="-4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to</a:t>
            </a:r>
            <a:r>
              <a:rPr lang="en-US" sz="1800" b="1" spc="-5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measure</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health</a:t>
            </a:r>
            <a:r>
              <a:rPr lang="en-US" sz="1800" b="1" spc="-6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outcomes</a:t>
            </a:r>
            <a:r>
              <a:rPr lang="en-US" sz="1800" b="1" spc="-7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(self-report,</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assisted</a:t>
            </a:r>
            <a:r>
              <a:rPr lang="en-US" sz="1800" b="1" spc="-8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self- report, Poison Control Center, syndromic, hotlines)</a:t>
            </a:r>
            <a:r>
              <a:rPr lang="en-US" sz="1800" b="1" spc="20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put in perspective symptoms reported. </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167765" lvl="0" indent="-342900" algn="l">
              <a:lnSpc>
                <a:spcPct val="87000"/>
              </a:lnSpc>
              <a:spcBef>
                <a:spcPts val="835"/>
              </a:spcBef>
              <a:spcAft>
                <a:spcPts val="0"/>
              </a:spcAft>
              <a:buFont typeface="Wingdings" panose="05000000000000000000" pitchFamily="2" charset="2"/>
              <a:buChar char=""/>
              <a:tabLst>
                <a:tab pos="776605" algn="l"/>
                <a:tab pos="777240"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Symptoms</a:t>
            </a:r>
            <a:r>
              <a:rPr lang="en-US" sz="1800" b="1" spc="-7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being</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reported</a:t>
            </a:r>
            <a:r>
              <a:rPr lang="en-US" sz="1800" b="1" spc="-8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appear</a:t>
            </a:r>
            <a:r>
              <a:rPr lang="en-US" sz="1800" b="1" spc="-6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to</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be</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mild</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to</a:t>
            </a:r>
            <a:r>
              <a:rPr lang="en-US" sz="1800" b="1" spc="-3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moderate</a:t>
            </a:r>
            <a:r>
              <a:rPr lang="en-US" sz="1800" b="1" spc="-6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and</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are</a:t>
            </a:r>
            <a:r>
              <a:rPr lang="en-US" sz="1800" b="1" spc="-3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consistent with irritant exposures; improvement and resolution of these symptoms would be generally expected after exposure ceases and time elapses.</a:t>
            </a:r>
          </a:p>
          <a:p>
            <a:pPr marL="342900" marR="1129665" lvl="0" indent="-342900">
              <a:lnSpc>
                <a:spcPct val="87000"/>
              </a:lnSpc>
              <a:spcBef>
                <a:spcPts val="0"/>
              </a:spcBef>
              <a:spcAft>
                <a:spcPts val="0"/>
              </a:spcAft>
              <a:buFont typeface="Wingdings" panose="05000000000000000000" pitchFamily="2" charset="2"/>
              <a:buChar char=""/>
              <a:tabLst>
                <a:tab pos="815340" algn="l"/>
                <a:tab pos="815975"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Geospatial analysis assisted identification of areas underrepresented by survey</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participation</a:t>
            </a:r>
            <a:r>
              <a:rPr lang="en-US" sz="1800" b="1" spc="-7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and</a:t>
            </a:r>
            <a:r>
              <a:rPr lang="en-US" sz="1800" b="1" spc="-3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was</a:t>
            </a:r>
            <a:r>
              <a:rPr lang="en-US" sz="1800" b="1" spc="-2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especially</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helpful</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given</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the</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vulnerability</a:t>
            </a:r>
            <a:r>
              <a:rPr lang="en-US" sz="1800" b="1" spc="-5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of</a:t>
            </a:r>
            <a:r>
              <a:rPr lang="en-US" sz="1800" b="1" spc="-3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the community after the incident.</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621790" lvl="0" indent="-342900">
              <a:lnSpc>
                <a:spcPct val="87000"/>
              </a:lnSpc>
              <a:spcBef>
                <a:spcPts val="835"/>
              </a:spcBef>
              <a:spcAft>
                <a:spcPts val="0"/>
              </a:spcAft>
              <a:buFont typeface="Wingdings" panose="05000000000000000000" pitchFamily="2" charset="2"/>
              <a:buChar char=""/>
              <a:tabLst>
                <a:tab pos="815340" algn="l"/>
                <a:tab pos="815975"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Measuring</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and</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interpreting</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exposure</a:t>
            </a:r>
            <a:r>
              <a:rPr lang="en-US" sz="1800" b="1" spc="-7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variables</a:t>
            </a:r>
            <a:r>
              <a:rPr lang="en-US" sz="1800" b="1" spc="-5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in</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the</a:t>
            </a:r>
            <a:r>
              <a:rPr lang="en-US" sz="1800" b="1" spc="-7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health</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survey</a:t>
            </a:r>
            <a:r>
              <a:rPr lang="en-US" sz="1800" b="1" spc="-7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are challenging in a multi-exposure environmental event.</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2018030" lvl="0" indent="-342900">
              <a:lnSpc>
                <a:spcPct val="87000"/>
              </a:lnSpc>
              <a:spcBef>
                <a:spcPts val="815"/>
              </a:spcBef>
              <a:spcAft>
                <a:spcPts val="0"/>
              </a:spcAft>
              <a:buFont typeface="Wingdings" panose="05000000000000000000" pitchFamily="2" charset="2"/>
              <a:buChar char=""/>
              <a:tabLst>
                <a:tab pos="815340" algn="l"/>
                <a:tab pos="815975"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Inter-agency</a:t>
            </a:r>
            <a:r>
              <a:rPr lang="en-US" sz="1800" b="1" spc="-8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collaboration</a:t>
            </a:r>
            <a:r>
              <a:rPr lang="en-US" sz="1800" b="1" spc="-6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is</a:t>
            </a:r>
            <a:r>
              <a:rPr lang="en-US" sz="1800" b="1" spc="-9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crucial</a:t>
            </a:r>
            <a:r>
              <a:rPr lang="en-US" sz="1800" b="1" spc="-7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in</a:t>
            </a:r>
            <a:r>
              <a:rPr lang="en-US" sz="1800" b="1" spc="-6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environmental</a:t>
            </a:r>
            <a:r>
              <a:rPr lang="en-US" sz="1800" b="1" spc="-7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public</a:t>
            </a:r>
            <a:r>
              <a:rPr lang="en-US" sz="1800" b="1" spc="-9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health emergencies which require expertise from a variety of specialists.</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092835" lvl="0" indent="-342900">
              <a:lnSpc>
                <a:spcPct val="87000"/>
              </a:lnSpc>
              <a:spcBef>
                <a:spcPts val="825"/>
              </a:spcBef>
              <a:spcAft>
                <a:spcPts val="0"/>
              </a:spcAft>
              <a:buFont typeface="Wingdings" panose="05000000000000000000" pitchFamily="2" charset="2"/>
              <a:buChar char=""/>
              <a:tabLst>
                <a:tab pos="815340" algn="l"/>
                <a:tab pos="815975"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Early,</a:t>
            </a:r>
            <a:r>
              <a:rPr lang="en-US" sz="1800" b="1" spc="-10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timely</a:t>
            </a:r>
            <a:r>
              <a:rPr lang="en-US" sz="1800" b="1" spc="-10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and</a:t>
            </a:r>
            <a:r>
              <a:rPr lang="en-US" sz="1800" b="1" spc="-9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coordinated</a:t>
            </a:r>
            <a:r>
              <a:rPr lang="en-US" sz="1800" b="1" spc="-8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inter-agency</a:t>
            </a:r>
            <a:r>
              <a:rPr lang="en-US" sz="1800" b="1" spc="-10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communication</a:t>
            </a:r>
            <a:r>
              <a:rPr lang="en-US" sz="1800" b="1" spc="-10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and</a:t>
            </a:r>
            <a:r>
              <a:rPr lang="en-US" sz="1800" b="1" spc="-8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collaboration among health departments, multi-jurisdictional entities at the local, state and federal levels through an established unified command are critical in public health emergencies.</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167765" lvl="0" indent="-342900" algn="l">
              <a:lnSpc>
                <a:spcPct val="87000"/>
              </a:lnSpc>
              <a:spcBef>
                <a:spcPts val="835"/>
              </a:spcBef>
              <a:spcAft>
                <a:spcPts val="0"/>
              </a:spcAft>
              <a:buFont typeface="Wingdings" panose="05000000000000000000" pitchFamily="2" charset="2"/>
              <a:buChar char=""/>
              <a:tabLst>
                <a:tab pos="776605" algn="l"/>
                <a:tab pos="777240" algn="l"/>
              </a:tabLst>
            </a:pP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44</a:t>
            </a:fld>
            <a:endParaRPr lang="en-US"/>
          </a:p>
        </p:txBody>
      </p:sp>
    </p:spTree>
    <p:extLst>
      <p:ext uri="{BB962C8B-B14F-4D97-AF65-F5344CB8AC3E}">
        <p14:creationId xmlns:p14="http://schemas.microsoft.com/office/powerpoint/2010/main" val="29161183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to incorporate One Health into your agency or organization’s response plans and consider the implications of One Health early and often. We experienced this firsthand with unclear written policies for which agency will cover the responsibility of pets, which can delay initial preparedness and response. With environmental responses such as this, it is easy to make the tie from the environment to humans, but its important to not forget that last pillar needed for true One Health considerations.</a:t>
            </a:r>
          </a:p>
          <a:p>
            <a:endParaRPr lang="en-US" dirty="0"/>
          </a:p>
          <a:p>
            <a:r>
              <a:rPr lang="en-US" dirty="0"/>
              <a:t>When considering a human health assessment clinic, it is also important to consider the community’s need for an animal health assessment clinic. We collaborated with the Ohio Veterinary Medical Association to consider the implementation of such a clinic. With limited resources available on short notice, we were unable to offer this as a community resource, though there was a need for it. For the future, we hope to be able to identify the resources needed for such a clinic in the face of other environmental responses.</a:t>
            </a:r>
          </a:p>
          <a:p>
            <a:endParaRPr lang="en-US" dirty="0"/>
          </a:p>
          <a:p>
            <a:r>
              <a:rPr lang="en-US" dirty="0"/>
              <a:t>If not developed yet, I would recommend building those interagency relationships now as this will improve the communication flow when you are in the midst of the response. Often clear, and quick communication is needed and establishing those relationship and expectations early can help when decisions are needed to be made on a quickened timeline. </a:t>
            </a:r>
          </a:p>
          <a:p>
            <a:endParaRPr lang="en-US" dirty="0"/>
          </a:p>
          <a:p>
            <a:r>
              <a:rPr lang="en-US" dirty="0"/>
              <a:t>One thing I wish we were able to implement earlier was the incorporation of the Pet and Livestock ACE survey questions earlier in the response. Implementing these at the same time the original community  ACE survey was distributed, would have cut down on time and work needed to do follow-up phone interviews. We waited in part, to see if such a survey was needed, but it may be better to consider such a survey earlier and have it ready, even if you don’t need it. </a:t>
            </a:r>
          </a:p>
          <a:p>
            <a:endParaRPr lang="en-US" dirty="0"/>
          </a:p>
          <a:p>
            <a:r>
              <a:rPr lang="en-US" dirty="0"/>
              <a:t>In the aftermath, we have run into some snags with combining Ohio and Pennsylvania Pet and Livestock ACE survey data. Due to the quick turnaround needed to implement these surveys, we were unable to align our questions exactly – which has added some difficulty to our data analysis. If working across state borders, this is </a:t>
            </a:r>
            <a:r>
              <a:rPr lang="en-US" dirty="0" err="1"/>
              <a:t>certaintly</a:t>
            </a:r>
            <a:r>
              <a:rPr lang="en-US" dirty="0"/>
              <a:t> something to consider.</a:t>
            </a:r>
          </a:p>
        </p:txBody>
      </p:sp>
      <p:sp>
        <p:nvSpPr>
          <p:cNvPr id="4" name="Slide Number Placeholder 3"/>
          <p:cNvSpPr>
            <a:spLocks noGrp="1"/>
          </p:cNvSpPr>
          <p:nvPr>
            <p:ph type="sldNum" sz="quarter" idx="5"/>
          </p:nvPr>
        </p:nvSpPr>
        <p:spPr/>
        <p:txBody>
          <a:bodyPr/>
          <a:lstStyle/>
          <a:p>
            <a:fld id="{7F1FDD47-404A-443F-B506-6B55DEE76A90}" type="slidenum">
              <a:rPr lang="en-US" smtClean="0"/>
              <a:t>45</a:t>
            </a:fld>
            <a:endParaRPr lang="en-US"/>
          </a:p>
        </p:txBody>
      </p:sp>
    </p:spTree>
    <p:extLst>
      <p:ext uri="{BB962C8B-B14F-4D97-AF65-F5344CB8AC3E}">
        <p14:creationId xmlns:p14="http://schemas.microsoft.com/office/powerpoint/2010/main" val="6596528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1449070" lvl="0" indent="-342900" algn="l">
              <a:lnSpc>
                <a:spcPct val="87000"/>
              </a:lnSpc>
              <a:spcBef>
                <a:spcPts val="5"/>
              </a:spcBef>
              <a:spcAft>
                <a:spcPts val="0"/>
              </a:spcAft>
              <a:buFont typeface="Wingdings" panose="05000000000000000000" pitchFamily="2" charset="2"/>
              <a:buChar char=""/>
              <a:tabLst>
                <a:tab pos="776605" algn="l"/>
                <a:tab pos="777240" algn="l"/>
              </a:tabLst>
            </a:pPr>
            <a:r>
              <a:rPr lang="en-US" sz="1200" b="1" dirty="0">
                <a:effectLst/>
                <a:latin typeface="Calibri" panose="020F0502020204030204" pitchFamily="34" charset="0"/>
                <a:ea typeface="Wingdings" panose="05000000000000000000" pitchFamily="2" charset="2"/>
                <a:cs typeface="Wingdings" panose="05000000000000000000" pitchFamily="2" charset="2"/>
              </a:rPr>
              <a:t>Engage</a:t>
            </a:r>
            <a:r>
              <a:rPr lang="en-US" sz="1200" b="1" spc="-3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community</a:t>
            </a:r>
            <a:r>
              <a:rPr lang="en-US" sz="1200" b="1" spc="-7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leaders</a:t>
            </a:r>
            <a:r>
              <a:rPr lang="en-US" sz="1200" b="1" spc="-3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(fire,</a:t>
            </a:r>
            <a:r>
              <a:rPr lang="en-US" sz="1200" b="1" spc="-4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police,</a:t>
            </a:r>
            <a:r>
              <a:rPr lang="en-US" sz="1200" b="1" spc="-7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church,</a:t>
            </a:r>
            <a:r>
              <a:rPr lang="en-US" sz="1200" b="1" spc="-6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educators,</a:t>
            </a:r>
            <a:r>
              <a:rPr lang="en-US" sz="1200" b="1" spc="-6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etc.)</a:t>
            </a:r>
            <a:r>
              <a:rPr lang="en-US" sz="1200" b="1" spc="-5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in outreach strategies</a:t>
            </a:r>
            <a:endParaRPr lang="en-US" sz="1200" dirty="0">
              <a:effectLst/>
              <a:latin typeface="Calibri" panose="020F0502020204030204" pitchFamily="34" charset="0"/>
              <a:ea typeface="Wingdings" panose="05000000000000000000" pitchFamily="2" charset="2"/>
              <a:cs typeface="Wingdings" panose="05000000000000000000" pitchFamily="2" charset="2"/>
            </a:endParaRPr>
          </a:p>
          <a:p>
            <a:pPr marL="342900" marR="909955" lvl="0" indent="-342900" algn="l">
              <a:lnSpc>
                <a:spcPct val="87000"/>
              </a:lnSpc>
              <a:spcBef>
                <a:spcPts val="825"/>
              </a:spcBef>
              <a:spcAft>
                <a:spcPts val="0"/>
              </a:spcAft>
              <a:buFont typeface="Wingdings" panose="05000000000000000000" pitchFamily="2" charset="2"/>
              <a:buChar char=""/>
              <a:tabLst>
                <a:tab pos="776605" algn="l"/>
                <a:tab pos="777240" algn="l"/>
              </a:tabLst>
            </a:pPr>
            <a:r>
              <a:rPr lang="en-US" sz="1200" b="1" dirty="0">
                <a:effectLst/>
                <a:latin typeface="Calibri" panose="020F0502020204030204" pitchFamily="34" charset="0"/>
                <a:ea typeface="Wingdings" panose="05000000000000000000" pitchFamily="2" charset="2"/>
                <a:cs typeface="Wingdings" panose="05000000000000000000" pitchFamily="2" charset="2"/>
              </a:rPr>
              <a:t>Convene</a:t>
            </a:r>
            <a:r>
              <a:rPr lang="en-US" sz="1200" b="1" spc="-3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an</a:t>
            </a:r>
            <a:r>
              <a:rPr lang="en-US" sz="1200" b="1" spc="-4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after</a:t>
            </a:r>
            <a:r>
              <a:rPr lang="en-US" sz="1200" b="1" spc="-4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action</a:t>
            </a:r>
            <a:r>
              <a:rPr lang="en-US" sz="1200" b="1" spc="-5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debrief</a:t>
            </a:r>
            <a:r>
              <a:rPr lang="en-US" sz="1200" b="1" spc="-4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to</a:t>
            </a:r>
            <a:r>
              <a:rPr lang="en-US" sz="1200" b="1" spc="-4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analyze</a:t>
            </a:r>
            <a:r>
              <a:rPr lang="en-US" sz="1200" b="1" spc="-3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and</a:t>
            </a:r>
            <a:r>
              <a:rPr lang="en-US" sz="1200" b="1" spc="-4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improve</a:t>
            </a:r>
            <a:r>
              <a:rPr lang="en-US" sz="1200" b="1" spc="-4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procedures</a:t>
            </a:r>
            <a:r>
              <a:rPr lang="en-US" sz="1200" b="1" spc="-4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for emergency response communications</a:t>
            </a:r>
            <a:endParaRPr lang="en-US" sz="1200" dirty="0">
              <a:effectLst/>
              <a:latin typeface="Calibri" panose="020F0502020204030204" pitchFamily="34" charset="0"/>
              <a:ea typeface="Wingdings" panose="05000000000000000000" pitchFamily="2" charset="2"/>
              <a:cs typeface="Wingdings" panose="05000000000000000000" pitchFamily="2" charset="2"/>
            </a:endParaRPr>
          </a:p>
          <a:p>
            <a:pPr marL="342900" marR="972820" lvl="0" indent="-342900" algn="l">
              <a:lnSpc>
                <a:spcPct val="87000"/>
              </a:lnSpc>
              <a:spcBef>
                <a:spcPts val="815"/>
              </a:spcBef>
              <a:spcAft>
                <a:spcPts val="0"/>
              </a:spcAft>
              <a:buFont typeface="Wingdings" panose="05000000000000000000" pitchFamily="2" charset="2"/>
              <a:buChar char=""/>
              <a:tabLst>
                <a:tab pos="776605" algn="l"/>
                <a:tab pos="777240" algn="l"/>
              </a:tabLst>
            </a:pPr>
            <a:r>
              <a:rPr lang="en-US" sz="1200" b="1" dirty="0">
                <a:effectLst/>
                <a:latin typeface="Calibri" panose="020F0502020204030204" pitchFamily="34" charset="0"/>
                <a:ea typeface="Wingdings" panose="05000000000000000000" pitchFamily="2" charset="2"/>
                <a:cs typeface="Wingdings" panose="05000000000000000000" pitchFamily="2" charset="2"/>
              </a:rPr>
              <a:t>Consider</a:t>
            </a:r>
            <a:r>
              <a:rPr lang="en-US" sz="1200" b="1" spc="-3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the</a:t>
            </a:r>
            <a:r>
              <a:rPr lang="en-US" sz="1200" b="1" spc="-3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use</a:t>
            </a:r>
            <a:r>
              <a:rPr lang="en-US" sz="1200" b="1" spc="-3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of</a:t>
            </a:r>
            <a:r>
              <a:rPr lang="en-US" sz="1200" b="1" spc="-3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an</a:t>
            </a:r>
            <a:r>
              <a:rPr lang="en-US" sz="1200" b="1" spc="-2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emergency</a:t>
            </a:r>
            <a:r>
              <a:rPr lang="en-US" sz="1200" b="1" spc="-1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alert</a:t>
            </a:r>
            <a:r>
              <a:rPr lang="en-US" sz="1200" b="1" spc="-3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system</a:t>
            </a:r>
            <a:r>
              <a:rPr lang="en-US" sz="1200" b="1" spc="40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and</a:t>
            </a:r>
            <a:r>
              <a:rPr lang="en-US" sz="1200" b="1" spc="-3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community-based drills for all disasters, including environmental events</a:t>
            </a:r>
            <a:endParaRPr lang="en-US" sz="1200" dirty="0">
              <a:effectLst/>
              <a:latin typeface="Calibri" panose="020F0502020204030204" pitchFamily="34" charset="0"/>
              <a:ea typeface="Wingdings" panose="05000000000000000000" pitchFamily="2" charset="2"/>
              <a:cs typeface="Wingdings" panose="05000000000000000000" pitchFamily="2" charset="2"/>
            </a:endParaRPr>
          </a:p>
          <a:p>
            <a:pPr marL="342900" marR="1383665" lvl="0" indent="-342900" algn="l">
              <a:lnSpc>
                <a:spcPct val="87000"/>
              </a:lnSpc>
              <a:spcBef>
                <a:spcPts val="830"/>
              </a:spcBef>
              <a:spcAft>
                <a:spcPts val="0"/>
              </a:spcAft>
              <a:buFont typeface="Wingdings" panose="05000000000000000000" pitchFamily="2" charset="2"/>
              <a:buChar char=""/>
              <a:tabLst>
                <a:tab pos="776605" algn="l"/>
                <a:tab pos="777240" algn="l"/>
              </a:tabLst>
            </a:pPr>
            <a:r>
              <a:rPr lang="en-US" sz="1200" b="1" dirty="0">
                <a:effectLst/>
                <a:latin typeface="Calibri" panose="020F0502020204030204" pitchFamily="34" charset="0"/>
                <a:ea typeface="Wingdings" panose="05000000000000000000" pitchFamily="2" charset="2"/>
                <a:cs typeface="Wingdings" panose="05000000000000000000" pitchFamily="2" charset="2"/>
              </a:rPr>
              <a:t>For</a:t>
            </a:r>
            <a:r>
              <a:rPr lang="en-US" sz="1200" b="1" spc="-8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trust</a:t>
            </a:r>
            <a:r>
              <a:rPr lang="en-US" sz="1200" b="1" spc="-8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and</a:t>
            </a:r>
            <a:r>
              <a:rPr lang="en-US" sz="1200" b="1" spc="-6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accountability,</a:t>
            </a:r>
            <a:r>
              <a:rPr lang="en-US" sz="1200" b="1" spc="-9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improve</a:t>
            </a:r>
            <a:r>
              <a:rPr lang="en-US" sz="1200" b="1" spc="-80"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coordination</a:t>
            </a:r>
            <a:r>
              <a:rPr lang="en-US" sz="1200" b="1" spc="-8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of</a:t>
            </a:r>
            <a:r>
              <a:rPr lang="en-US" sz="1200" b="1" spc="-65" dirty="0">
                <a:effectLst/>
                <a:latin typeface="Calibri" panose="020F0502020204030204" pitchFamily="34" charset="0"/>
                <a:ea typeface="Wingdings" panose="05000000000000000000" pitchFamily="2" charset="2"/>
                <a:cs typeface="Wingdings" panose="05000000000000000000" pitchFamily="2" charset="2"/>
              </a:rPr>
              <a:t> </a:t>
            </a:r>
            <a:r>
              <a:rPr lang="en-US" sz="1200" b="1" dirty="0">
                <a:effectLst/>
                <a:latin typeface="Calibri" panose="020F0502020204030204" pitchFamily="34" charset="0"/>
                <a:ea typeface="Wingdings" panose="05000000000000000000" pitchFamily="2" charset="2"/>
                <a:cs typeface="Wingdings" panose="05000000000000000000" pitchFamily="2" charset="2"/>
              </a:rPr>
              <a:t>multi-agency workgroups across affected jurisdictions</a:t>
            </a:r>
          </a:p>
          <a:p>
            <a:pPr marL="342900" marR="1974215" lvl="0" indent="-342900">
              <a:lnSpc>
                <a:spcPct val="68000"/>
              </a:lnSpc>
              <a:spcBef>
                <a:spcPts val="1990"/>
              </a:spcBef>
              <a:spcAft>
                <a:spcPts val="0"/>
              </a:spcAft>
              <a:buFont typeface="Wingdings" panose="05000000000000000000" pitchFamily="2" charset="2"/>
              <a:buChar char=""/>
              <a:tabLst>
                <a:tab pos="776605" algn="l"/>
                <a:tab pos="777240" algn="l"/>
              </a:tabLst>
            </a:pPr>
            <a:r>
              <a:rPr lang="en-US" sz="2000" b="1" dirty="0">
                <a:effectLst/>
                <a:latin typeface="Calibri" panose="020F0502020204030204" pitchFamily="34" charset="0"/>
                <a:ea typeface="Wingdings" panose="05000000000000000000" pitchFamily="2" charset="2"/>
                <a:cs typeface="Wingdings" panose="05000000000000000000" pitchFamily="2" charset="2"/>
              </a:rPr>
              <a:t>Develop</a:t>
            </a:r>
            <a:r>
              <a:rPr lang="en-US" sz="2000" b="1" spc="-35" dirty="0">
                <a:effectLst/>
                <a:latin typeface="Calibri" panose="020F0502020204030204" pitchFamily="34" charset="0"/>
                <a:ea typeface="Wingdings" panose="05000000000000000000" pitchFamily="2" charset="2"/>
                <a:cs typeface="Wingdings" panose="05000000000000000000" pitchFamily="2" charset="2"/>
              </a:rPr>
              <a:t> </a:t>
            </a:r>
            <a:r>
              <a:rPr lang="en-US" sz="2000" b="1" dirty="0">
                <a:effectLst/>
                <a:latin typeface="Calibri" panose="020F0502020204030204" pitchFamily="34" charset="0"/>
                <a:ea typeface="Wingdings" panose="05000000000000000000" pitchFamily="2" charset="2"/>
                <a:cs typeface="Wingdings" panose="05000000000000000000" pitchFamily="2" charset="2"/>
              </a:rPr>
              <a:t>a</a:t>
            </a:r>
            <a:r>
              <a:rPr lang="en-US" sz="2000" b="1" spc="-45" dirty="0">
                <a:effectLst/>
                <a:latin typeface="Calibri" panose="020F0502020204030204" pitchFamily="34" charset="0"/>
                <a:ea typeface="Wingdings" panose="05000000000000000000" pitchFamily="2" charset="2"/>
                <a:cs typeface="Wingdings" panose="05000000000000000000" pitchFamily="2" charset="2"/>
              </a:rPr>
              <a:t> </a:t>
            </a:r>
            <a:r>
              <a:rPr lang="en-US" sz="2000" b="1" dirty="0">
                <a:effectLst/>
                <a:latin typeface="Calibri" panose="020F0502020204030204" pitchFamily="34" charset="0"/>
                <a:ea typeface="Wingdings" panose="05000000000000000000" pitchFamily="2" charset="2"/>
                <a:cs typeface="Wingdings" panose="05000000000000000000" pitchFamily="2" charset="2"/>
              </a:rPr>
              <a:t>plan</a:t>
            </a:r>
            <a:r>
              <a:rPr lang="en-US" sz="2000" b="1" spc="-60" dirty="0">
                <a:effectLst/>
                <a:latin typeface="Calibri" panose="020F0502020204030204" pitchFamily="34" charset="0"/>
                <a:ea typeface="Wingdings" panose="05000000000000000000" pitchFamily="2" charset="2"/>
                <a:cs typeface="Wingdings" panose="05000000000000000000" pitchFamily="2" charset="2"/>
              </a:rPr>
              <a:t> </a:t>
            </a:r>
            <a:r>
              <a:rPr lang="en-US" sz="2000" b="1" dirty="0">
                <a:effectLst/>
                <a:latin typeface="Calibri" panose="020F0502020204030204" pitchFamily="34" charset="0"/>
                <a:ea typeface="Wingdings" panose="05000000000000000000" pitchFamily="2" charset="2"/>
                <a:cs typeface="Wingdings" panose="05000000000000000000" pitchFamily="2" charset="2"/>
              </a:rPr>
              <a:t>for</a:t>
            </a:r>
            <a:r>
              <a:rPr lang="en-US" sz="2000" b="1" spc="-40" dirty="0">
                <a:effectLst/>
                <a:latin typeface="Calibri" panose="020F0502020204030204" pitchFamily="34" charset="0"/>
                <a:ea typeface="Wingdings" panose="05000000000000000000" pitchFamily="2" charset="2"/>
                <a:cs typeface="Wingdings" panose="05000000000000000000" pitchFamily="2" charset="2"/>
              </a:rPr>
              <a:t> </a:t>
            </a:r>
            <a:r>
              <a:rPr lang="en-US" sz="2000" b="1" dirty="0">
                <a:effectLst/>
                <a:latin typeface="Calibri" panose="020F0502020204030204" pitchFamily="34" charset="0"/>
                <a:ea typeface="Wingdings" panose="05000000000000000000" pitchFamily="2" charset="2"/>
                <a:cs typeface="Wingdings" panose="05000000000000000000" pitchFamily="2" charset="2"/>
              </a:rPr>
              <a:t>effective</a:t>
            </a:r>
            <a:r>
              <a:rPr lang="en-US" sz="2000" b="1" spc="-30" dirty="0">
                <a:effectLst/>
                <a:latin typeface="Calibri" panose="020F0502020204030204" pitchFamily="34" charset="0"/>
                <a:ea typeface="Wingdings" panose="05000000000000000000" pitchFamily="2" charset="2"/>
                <a:cs typeface="Wingdings" panose="05000000000000000000" pitchFamily="2" charset="2"/>
              </a:rPr>
              <a:t> </a:t>
            </a:r>
            <a:r>
              <a:rPr lang="en-US" sz="2000" b="1" dirty="0">
                <a:effectLst/>
                <a:latin typeface="Calibri" panose="020F0502020204030204" pitchFamily="34" charset="0"/>
                <a:ea typeface="Wingdings" panose="05000000000000000000" pitchFamily="2" charset="2"/>
                <a:cs typeface="Wingdings" panose="05000000000000000000" pitchFamily="2" charset="2"/>
              </a:rPr>
              <a:t>communication</a:t>
            </a:r>
            <a:r>
              <a:rPr lang="en-US" sz="2000" b="1" spc="-75" dirty="0">
                <a:effectLst/>
                <a:latin typeface="Calibri" panose="020F0502020204030204" pitchFamily="34" charset="0"/>
                <a:ea typeface="Wingdings" panose="05000000000000000000" pitchFamily="2" charset="2"/>
                <a:cs typeface="Wingdings" panose="05000000000000000000" pitchFamily="2" charset="2"/>
              </a:rPr>
              <a:t> </a:t>
            </a:r>
            <a:r>
              <a:rPr lang="en-US" sz="2000" b="1" dirty="0">
                <a:effectLst/>
                <a:latin typeface="Calibri" panose="020F0502020204030204" pitchFamily="34" charset="0"/>
                <a:ea typeface="Wingdings" panose="05000000000000000000" pitchFamily="2" charset="2"/>
                <a:cs typeface="Wingdings" panose="05000000000000000000" pitchFamily="2" charset="2"/>
              </a:rPr>
              <a:t>with</a:t>
            </a:r>
            <a:r>
              <a:rPr lang="en-US" sz="2000" b="1" spc="-60" dirty="0">
                <a:effectLst/>
                <a:latin typeface="Calibri" panose="020F0502020204030204" pitchFamily="34" charset="0"/>
                <a:ea typeface="Wingdings" panose="05000000000000000000" pitchFamily="2" charset="2"/>
                <a:cs typeface="Wingdings" panose="05000000000000000000" pitchFamily="2" charset="2"/>
              </a:rPr>
              <a:t> </a:t>
            </a:r>
            <a:r>
              <a:rPr lang="en-US" sz="2000" b="1" dirty="0">
                <a:effectLst/>
                <a:latin typeface="Calibri" panose="020F0502020204030204" pitchFamily="34" charset="0"/>
                <a:ea typeface="Wingdings" panose="05000000000000000000" pitchFamily="2" charset="2"/>
                <a:cs typeface="Wingdings" panose="05000000000000000000" pitchFamily="2" charset="2"/>
              </a:rPr>
              <a:t>community members to meet their needs</a:t>
            </a:r>
            <a:endParaRPr lang="en-US" sz="1100" dirty="0">
              <a:effectLst/>
              <a:latin typeface="Calibri" panose="020F0502020204030204" pitchFamily="34" charset="0"/>
              <a:ea typeface="Wingdings" panose="05000000000000000000" pitchFamily="2" charset="2"/>
              <a:cs typeface="Wingdings" panose="05000000000000000000" pitchFamily="2" charset="2"/>
            </a:endParaRPr>
          </a:p>
          <a:p>
            <a:pPr marL="742950" marR="1653540" lvl="1" indent="-285750">
              <a:lnSpc>
                <a:spcPct val="68000"/>
              </a:lnSpc>
              <a:spcBef>
                <a:spcPts val="390"/>
              </a:spcBef>
              <a:spcAft>
                <a:spcPts val="0"/>
              </a:spcAft>
              <a:buClr>
                <a:srgbClr val="008264"/>
              </a:buClr>
              <a:buSzPts val="1500"/>
              <a:buFont typeface="Arial" panose="020B0604020202020204" pitchFamily="34" charset="0"/>
              <a:buChar char="•"/>
              <a:tabLst>
                <a:tab pos="1188085" algn="l"/>
                <a:tab pos="1188720" algn="l"/>
              </a:tabLst>
            </a:pPr>
            <a:r>
              <a:rPr lang="en-US" sz="2000" dirty="0">
                <a:effectLst/>
                <a:latin typeface="Calibri" panose="020F0502020204030204" pitchFamily="34" charset="0"/>
                <a:ea typeface="Arial" panose="020B0604020202020204" pitchFamily="34" charset="0"/>
              </a:rPr>
              <a:t>Create</a:t>
            </a:r>
            <a:r>
              <a:rPr lang="en-US" sz="2000" spc="-3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a</a:t>
            </a:r>
            <a:r>
              <a:rPr lang="en-US" sz="2000" spc="-4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trusted</a:t>
            </a:r>
            <a:r>
              <a:rPr lang="en-US" sz="2000" spc="-4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space</a:t>
            </a:r>
            <a:r>
              <a:rPr lang="en-US" sz="2000" spc="-4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to</a:t>
            </a:r>
            <a:r>
              <a:rPr lang="en-US" sz="2000" spc="-4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consolidate</a:t>
            </a:r>
            <a:r>
              <a:rPr lang="en-US" sz="2000" spc="-4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public</a:t>
            </a:r>
            <a:r>
              <a:rPr lang="en-US" sz="2000" spc="-5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information</a:t>
            </a:r>
            <a:r>
              <a:rPr lang="en-US" sz="2000" spc="-4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(e.g. Health Department or Fire Department website)</a:t>
            </a:r>
            <a:endParaRPr lang="en-US" sz="1100" dirty="0">
              <a:effectLst/>
              <a:latin typeface="Calibri" panose="020F0502020204030204" pitchFamily="34" charset="0"/>
              <a:ea typeface="Arial" panose="020B0604020202020204" pitchFamily="34" charset="0"/>
            </a:endParaRPr>
          </a:p>
          <a:p>
            <a:pPr marL="742950" marR="1240790" lvl="1" indent="-285750">
              <a:lnSpc>
                <a:spcPct val="68000"/>
              </a:lnSpc>
              <a:spcBef>
                <a:spcPts val="395"/>
              </a:spcBef>
              <a:spcAft>
                <a:spcPts val="0"/>
              </a:spcAft>
              <a:buClr>
                <a:srgbClr val="008264"/>
              </a:buClr>
              <a:buSzPts val="1500"/>
              <a:buFont typeface="Arial" panose="020B0604020202020204" pitchFamily="34" charset="0"/>
              <a:buChar char="•"/>
              <a:tabLst>
                <a:tab pos="1188085" algn="l"/>
                <a:tab pos="1188720" algn="l"/>
              </a:tabLst>
            </a:pPr>
            <a:r>
              <a:rPr lang="en-US" sz="2000" dirty="0">
                <a:effectLst/>
                <a:latin typeface="Calibri" panose="020F0502020204030204" pitchFamily="34" charset="0"/>
                <a:ea typeface="Arial" panose="020B0604020202020204" pitchFamily="34" charset="0"/>
              </a:rPr>
              <a:t>Extend</a:t>
            </a:r>
            <a:r>
              <a:rPr lang="en-US" sz="2000" spc="-6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communication</a:t>
            </a:r>
            <a:r>
              <a:rPr lang="en-US" sz="2000" spc="-6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to</a:t>
            </a:r>
            <a:r>
              <a:rPr lang="en-US" sz="2000" spc="-6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other</a:t>
            </a:r>
            <a:r>
              <a:rPr lang="en-US" sz="2000" spc="-5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platforms</a:t>
            </a:r>
            <a:r>
              <a:rPr lang="en-US" sz="2000" spc="-6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(social</a:t>
            </a:r>
            <a:r>
              <a:rPr lang="en-US" sz="2000" spc="-4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media,</a:t>
            </a:r>
            <a:r>
              <a:rPr lang="en-US" sz="2000" spc="-5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local</a:t>
            </a:r>
            <a:r>
              <a:rPr lang="en-US" sz="2000" spc="-6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TV, </a:t>
            </a:r>
            <a:r>
              <a:rPr lang="en-US" sz="2000" spc="-10" dirty="0">
                <a:effectLst/>
                <a:latin typeface="Calibri" panose="020F0502020204030204" pitchFamily="34" charset="0"/>
                <a:ea typeface="Arial" panose="020B0604020202020204" pitchFamily="34" charset="0"/>
              </a:rPr>
              <a:t>telephone)</a:t>
            </a:r>
            <a:endParaRPr lang="en-US" sz="1100" dirty="0">
              <a:effectLst/>
              <a:latin typeface="Calibri" panose="020F0502020204030204" pitchFamily="34" charset="0"/>
              <a:ea typeface="Arial" panose="020B0604020202020204" pitchFamily="34" charset="0"/>
            </a:endParaRPr>
          </a:p>
          <a:p>
            <a:pPr marL="742950" marR="1414145" lvl="1" indent="-285750">
              <a:lnSpc>
                <a:spcPct val="68000"/>
              </a:lnSpc>
              <a:spcBef>
                <a:spcPts val="390"/>
              </a:spcBef>
              <a:spcAft>
                <a:spcPts val="0"/>
              </a:spcAft>
              <a:buClr>
                <a:srgbClr val="008264"/>
              </a:buClr>
              <a:buSzPts val="1500"/>
              <a:buFont typeface="Arial" panose="020B0604020202020204" pitchFamily="34" charset="0"/>
              <a:buChar char="•"/>
              <a:tabLst>
                <a:tab pos="1188085" algn="l"/>
                <a:tab pos="1188720" algn="l"/>
              </a:tabLst>
            </a:pPr>
            <a:r>
              <a:rPr lang="en-US" sz="2000" dirty="0">
                <a:effectLst/>
                <a:latin typeface="Calibri" panose="020F0502020204030204" pitchFamily="34" charset="0"/>
                <a:ea typeface="Arial" panose="020B0604020202020204" pitchFamily="34" charset="0"/>
              </a:rPr>
              <a:t>Provide</a:t>
            </a:r>
            <a:r>
              <a:rPr lang="en-US" sz="2000" spc="-5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environmental</a:t>
            </a:r>
            <a:r>
              <a:rPr lang="en-US" sz="2000" spc="-5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test</a:t>
            </a:r>
            <a:r>
              <a:rPr lang="en-US" sz="2000" spc="-4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results</a:t>
            </a:r>
            <a:r>
              <a:rPr lang="en-US" sz="2000" spc="-4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from</a:t>
            </a:r>
            <a:r>
              <a:rPr lang="en-US" sz="2000" spc="-6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multiple</a:t>
            </a:r>
            <a:r>
              <a:rPr lang="en-US" sz="2000" spc="-5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websites</a:t>
            </a:r>
            <a:r>
              <a:rPr lang="en-US" sz="2000" spc="-5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in</a:t>
            </a:r>
            <a:r>
              <a:rPr lang="en-US" sz="2000" spc="-5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an easy to understand format</a:t>
            </a:r>
            <a:endParaRPr lang="en-US" sz="1100" dirty="0">
              <a:effectLst/>
              <a:latin typeface="Calibri" panose="020F0502020204030204" pitchFamily="34" charset="0"/>
              <a:ea typeface="Arial" panose="020B0604020202020204" pitchFamily="34" charset="0"/>
            </a:endParaRPr>
          </a:p>
          <a:p>
            <a:pPr marL="742950" marR="1283335" lvl="1" indent="-285750">
              <a:lnSpc>
                <a:spcPct val="68000"/>
              </a:lnSpc>
              <a:spcBef>
                <a:spcPts val="385"/>
              </a:spcBef>
              <a:spcAft>
                <a:spcPts val="0"/>
              </a:spcAft>
              <a:buClr>
                <a:srgbClr val="008264"/>
              </a:buClr>
              <a:buSzPts val="1500"/>
              <a:buFont typeface="Arial" panose="020B0604020202020204" pitchFamily="34" charset="0"/>
              <a:buChar char="•"/>
              <a:tabLst>
                <a:tab pos="1188085" algn="l"/>
                <a:tab pos="1188720" algn="l"/>
              </a:tabLst>
            </a:pPr>
            <a:r>
              <a:rPr lang="en-US" sz="2000" dirty="0">
                <a:effectLst/>
                <a:latin typeface="Calibri" panose="020F0502020204030204" pitchFamily="34" charset="0"/>
                <a:ea typeface="Arial" panose="020B0604020202020204" pitchFamily="34" charset="0"/>
              </a:rPr>
              <a:t>Include</a:t>
            </a:r>
            <a:r>
              <a:rPr lang="en-US" sz="2000" spc="-6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the</a:t>
            </a:r>
            <a:r>
              <a:rPr lang="en-US" sz="2000" spc="-3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plan</a:t>
            </a:r>
            <a:r>
              <a:rPr lang="en-US" sz="2000" spc="-4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for</a:t>
            </a:r>
            <a:r>
              <a:rPr lang="en-US" sz="2000" spc="-5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long-term</a:t>
            </a:r>
            <a:r>
              <a:rPr lang="en-US" sz="2000" spc="-4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testing</a:t>
            </a:r>
            <a:r>
              <a:rPr lang="en-US" sz="2000" spc="-3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of</a:t>
            </a:r>
            <a:r>
              <a:rPr lang="en-US" sz="2000" spc="-4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environmental</a:t>
            </a:r>
            <a:r>
              <a:rPr lang="en-US" sz="2000" spc="-2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media</a:t>
            </a:r>
            <a:r>
              <a:rPr lang="en-US" sz="2000" spc="-3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as needed (e.g. soil, water, and air)</a:t>
            </a:r>
            <a:endParaRPr lang="en-US" sz="1100" dirty="0">
              <a:effectLst/>
              <a:latin typeface="Calibri" panose="020F0502020204030204" pitchFamily="34" charset="0"/>
              <a:ea typeface="Arial" panose="020B0604020202020204" pitchFamily="34" charset="0"/>
            </a:endParaRPr>
          </a:p>
          <a:p>
            <a:pPr marL="742950" marR="1312545" lvl="1" indent="-285750">
              <a:lnSpc>
                <a:spcPct val="68000"/>
              </a:lnSpc>
              <a:spcBef>
                <a:spcPts val="400"/>
              </a:spcBef>
              <a:spcAft>
                <a:spcPts val="0"/>
              </a:spcAft>
              <a:buClr>
                <a:srgbClr val="008264"/>
              </a:buClr>
              <a:buSzPts val="1500"/>
              <a:buFont typeface="Arial" panose="020B0604020202020204" pitchFamily="34" charset="0"/>
              <a:buChar char="•"/>
              <a:tabLst>
                <a:tab pos="1188085" algn="l"/>
                <a:tab pos="1188720" algn="l"/>
              </a:tabLst>
            </a:pPr>
            <a:r>
              <a:rPr lang="en-US" sz="2000" dirty="0">
                <a:effectLst/>
                <a:latin typeface="Calibri" panose="020F0502020204030204" pitchFamily="34" charset="0"/>
                <a:ea typeface="Arial" panose="020B0604020202020204" pitchFamily="34" charset="0"/>
              </a:rPr>
              <a:t>Publicize</a:t>
            </a:r>
            <a:r>
              <a:rPr lang="en-US" sz="2000" spc="-3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available</a:t>
            </a:r>
            <a:r>
              <a:rPr lang="en-US" sz="2000" spc="-3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resources</a:t>
            </a:r>
            <a:r>
              <a:rPr lang="en-US" sz="2000" spc="-4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as</a:t>
            </a:r>
            <a:r>
              <a:rPr lang="en-US" sz="2000" spc="-3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needed(e.g.</a:t>
            </a:r>
            <a:r>
              <a:rPr lang="en-US" sz="2000" spc="-7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health</a:t>
            </a:r>
            <a:r>
              <a:rPr lang="en-US" sz="2000" spc="-3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clinic,</a:t>
            </a:r>
            <a:r>
              <a:rPr lang="en-US" sz="2000" spc="-3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mental health, bottled water, etc.)</a:t>
            </a:r>
            <a:endParaRPr lang="en-US" sz="1100" dirty="0">
              <a:effectLst/>
              <a:latin typeface="Calibri" panose="020F0502020204030204" pitchFamily="34" charset="0"/>
              <a:ea typeface="Arial" panose="020B0604020202020204" pitchFamily="34" charset="0"/>
            </a:endParaRPr>
          </a:p>
          <a:p>
            <a:pPr marL="742950" marR="1237615" lvl="1" indent="-285750">
              <a:lnSpc>
                <a:spcPct val="68000"/>
              </a:lnSpc>
              <a:spcBef>
                <a:spcPts val="385"/>
              </a:spcBef>
              <a:spcAft>
                <a:spcPts val="0"/>
              </a:spcAft>
              <a:buClr>
                <a:srgbClr val="008264"/>
              </a:buClr>
              <a:buSzPts val="1500"/>
              <a:buFont typeface="Arial" panose="020B0604020202020204" pitchFamily="34" charset="0"/>
              <a:buChar char="•"/>
              <a:tabLst>
                <a:tab pos="1188085" algn="l"/>
                <a:tab pos="1188720" algn="l"/>
              </a:tabLst>
            </a:pPr>
            <a:r>
              <a:rPr lang="en-US" sz="2000" dirty="0">
                <a:effectLst/>
                <a:latin typeface="Calibri" panose="020F0502020204030204" pitchFamily="34" charset="0"/>
                <a:ea typeface="Arial" panose="020B0604020202020204" pitchFamily="34" charset="0"/>
              </a:rPr>
              <a:t>Continue to monitor community needs and resource allocation, including</a:t>
            </a:r>
            <a:r>
              <a:rPr lang="en-US" sz="2000" spc="-4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health</a:t>
            </a:r>
            <a:r>
              <a:rPr lang="en-US" sz="2000" spc="-1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services at</a:t>
            </a:r>
            <a:r>
              <a:rPr lang="en-US" sz="2000" spc="-1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local</a:t>
            </a:r>
            <a:r>
              <a:rPr lang="en-US" sz="2000" spc="-2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clinics</a:t>
            </a:r>
            <a:r>
              <a:rPr lang="en-US" sz="2000" spc="-1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to</a:t>
            </a:r>
            <a:r>
              <a:rPr lang="en-US" sz="2000" spc="-3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assure</a:t>
            </a:r>
            <a:r>
              <a:rPr lang="en-US" sz="2000" spc="-1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needs</a:t>
            </a:r>
            <a:r>
              <a:rPr lang="en-US" sz="2000" spc="-25"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are</a:t>
            </a:r>
            <a:r>
              <a:rPr lang="en-US" sz="2000" spc="-20" dirty="0">
                <a:effectLst/>
                <a:latin typeface="Calibri" panose="020F0502020204030204" pitchFamily="34" charset="0"/>
                <a:ea typeface="Arial" panose="020B0604020202020204" pitchFamily="34" charset="0"/>
              </a:rPr>
              <a:t> </a:t>
            </a:r>
            <a:r>
              <a:rPr lang="en-US" sz="2000" dirty="0">
                <a:effectLst/>
                <a:latin typeface="Calibri" panose="020F0502020204030204" pitchFamily="34" charset="0"/>
                <a:ea typeface="Arial" panose="020B0604020202020204" pitchFamily="34" charset="0"/>
              </a:rPr>
              <a:t>being </a:t>
            </a:r>
            <a:r>
              <a:rPr lang="en-US" sz="2000" spc="-20" dirty="0">
                <a:effectLst/>
                <a:latin typeface="Calibri" panose="020F0502020204030204" pitchFamily="34" charset="0"/>
                <a:ea typeface="Arial" panose="020B0604020202020204" pitchFamily="34" charset="0"/>
              </a:rPr>
              <a:t>met</a:t>
            </a:r>
            <a:endParaRPr lang="en-US" sz="1100" dirty="0">
              <a:effectLst/>
              <a:latin typeface="Calibri" panose="020F0502020204030204" pitchFamily="34" charset="0"/>
              <a:ea typeface="Arial" panose="020B0604020202020204" pitchFamily="34" charset="0"/>
            </a:endParaRPr>
          </a:p>
          <a:p>
            <a:pPr marL="342900" marR="1903730" lvl="0" indent="-342900">
              <a:lnSpc>
                <a:spcPct val="87000"/>
              </a:lnSpc>
              <a:spcBef>
                <a:spcPts val="5"/>
              </a:spcBef>
              <a:spcAft>
                <a:spcPts val="0"/>
              </a:spcAft>
              <a:buFont typeface="Wingdings" panose="05000000000000000000" pitchFamily="2" charset="2"/>
              <a:buChar char=""/>
              <a:tabLst>
                <a:tab pos="776605" algn="l"/>
                <a:tab pos="777240"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Assist</a:t>
            </a:r>
            <a:r>
              <a:rPr lang="en-US" sz="1800" b="1" spc="-5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clinical</a:t>
            </a:r>
            <a:r>
              <a:rPr lang="en-US" sz="1800" b="1" spc="-6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providers</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in</a:t>
            </a:r>
            <a:r>
              <a:rPr lang="en-US" sz="1800" b="1" spc="-4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identifying</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and</a:t>
            </a:r>
            <a:r>
              <a:rPr lang="en-US" sz="1800" b="1" spc="-4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supporting</a:t>
            </a:r>
            <a:r>
              <a:rPr lang="en-US" sz="1800" b="1" spc="-6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affected communities, including veterinarians</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702435" lvl="0" indent="-342900">
              <a:lnSpc>
                <a:spcPct val="87000"/>
              </a:lnSpc>
              <a:spcBef>
                <a:spcPts val="825"/>
              </a:spcBef>
              <a:spcAft>
                <a:spcPts val="0"/>
              </a:spcAft>
              <a:buFont typeface="Wingdings" panose="05000000000000000000" pitchFamily="2" charset="2"/>
              <a:buChar char=""/>
              <a:tabLst>
                <a:tab pos="776605" algn="l"/>
                <a:tab pos="777240"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Consider</a:t>
            </a:r>
            <a:r>
              <a:rPr lang="en-US" sz="1800" b="1" spc="-5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pets’</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wellness</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and</a:t>
            </a:r>
            <a:r>
              <a:rPr lang="en-US" sz="1800" b="1" spc="-4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safety</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when</a:t>
            </a:r>
            <a:r>
              <a:rPr lang="en-US" sz="1800" b="1" spc="-4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requesting</a:t>
            </a:r>
            <a:r>
              <a:rPr lang="en-US" sz="1800" b="1" spc="-4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evacuation and assessing health risks</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143635" lvl="0" indent="-342900">
              <a:lnSpc>
                <a:spcPct val="80000"/>
              </a:lnSpc>
              <a:spcBef>
                <a:spcPts val="910"/>
              </a:spcBef>
              <a:spcAft>
                <a:spcPts val="0"/>
              </a:spcAft>
              <a:buFont typeface="Wingdings" panose="05000000000000000000" pitchFamily="2" charset="2"/>
              <a:buChar char=""/>
              <a:tabLst>
                <a:tab pos="776605" algn="l"/>
                <a:tab pos="777240"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Engage</a:t>
            </a:r>
            <a:r>
              <a:rPr lang="en-US" sz="1800" b="1" spc="-1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with</a:t>
            </a:r>
            <a:r>
              <a:rPr lang="en-US" sz="1800" b="1" spc="-4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Segoe UI" panose="020B0502040204020203" pitchFamily="34" charset="0"/>
                <a:ea typeface="Wingdings" panose="05000000000000000000" pitchFamily="2" charset="2"/>
                <a:cs typeface="Calibri" panose="020F0502020204030204" pitchFamily="34" charset="0"/>
              </a:rPr>
              <a:t>Federal,</a:t>
            </a:r>
            <a:r>
              <a:rPr lang="en-US" sz="1800" b="1" spc="-45" dirty="0">
                <a:effectLst/>
                <a:latin typeface="Segoe UI" panose="020B0502040204020203" pitchFamily="34" charset="0"/>
                <a:ea typeface="Wingdings" panose="05000000000000000000" pitchFamily="2" charset="2"/>
                <a:cs typeface="Calibri" panose="020F0502020204030204" pitchFamily="34" charset="0"/>
              </a:rPr>
              <a:t> </a:t>
            </a:r>
            <a:r>
              <a:rPr lang="en-US" sz="1800" b="1" dirty="0">
                <a:effectLst/>
                <a:latin typeface="Segoe UI" panose="020B0502040204020203" pitchFamily="34" charset="0"/>
                <a:ea typeface="Wingdings" panose="05000000000000000000" pitchFamily="2" charset="2"/>
                <a:cs typeface="Calibri" panose="020F0502020204030204" pitchFamily="34" charset="0"/>
              </a:rPr>
              <a:t>State</a:t>
            </a:r>
            <a:r>
              <a:rPr lang="en-US" sz="1800" b="1" spc="-25" dirty="0">
                <a:effectLst/>
                <a:latin typeface="Segoe UI" panose="020B0502040204020203" pitchFamily="34" charset="0"/>
                <a:ea typeface="Wingdings" panose="05000000000000000000" pitchFamily="2" charset="2"/>
                <a:cs typeface="Calibri" panose="020F0502020204030204" pitchFamily="34" charset="0"/>
              </a:rPr>
              <a:t> </a:t>
            </a:r>
            <a:r>
              <a:rPr lang="en-US" sz="1800" b="1" dirty="0">
                <a:effectLst/>
                <a:latin typeface="Segoe UI" panose="020B0502040204020203" pitchFamily="34" charset="0"/>
                <a:ea typeface="Wingdings" panose="05000000000000000000" pitchFamily="2" charset="2"/>
                <a:cs typeface="Calibri" panose="020F0502020204030204" pitchFamily="34" charset="0"/>
              </a:rPr>
              <a:t>and</a:t>
            </a:r>
            <a:r>
              <a:rPr lang="en-US" sz="1800" b="1" spc="-35" dirty="0">
                <a:effectLst/>
                <a:latin typeface="Segoe UI" panose="020B0502040204020203" pitchFamily="34" charset="0"/>
                <a:ea typeface="Wingdings" panose="05000000000000000000" pitchFamily="2" charset="2"/>
                <a:cs typeface="Calibri" panose="020F0502020204030204" pitchFamily="34" charset="0"/>
              </a:rPr>
              <a:t> </a:t>
            </a:r>
            <a:r>
              <a:rPr lang="en-US" sz="1800" b="1" dirty="0">
                <a:effectLst/>
                <a:latin typeface="Segoe UI" panose="020B0502040204020203" pitchFamily="34" charset="0"/>
                <a:ea typeface="Wingdings" panose="05000000000000000000" pitchFamily="2" charset="2"/>
                <a:cs typeface="Calibri" panose="020F0502020204030204" pitchFamily="34" charset="0"/>
              </a:rPr>
              <a:t>local</a:t>
            </a:r>
            <a:r>
              <a:rPr lang="en-US" sz="1800" b="1" spc="-55" dirty="0">
                <a:effectLst/>
                <a:latin typeface="Segoe UI" panose="020B0502040204020203" pitchFamily="34" charset="0"/>
                <a:ea typeface="Wingdings" panose="05000000000000000000" pitchFamily="2" charset="2"/>
                <a:cs typeface="Calibri" panose="020F0502020204030204" pitchFamily="34" charset="0"/>
              </a:rPr>
              <a:t> </a:t>
            </a:r>
            <a:r>
              <a:rPr lang="en-US" sz="1800" b="1" dirty="0">
                <a:effectLst/>
                <a:latin typeface="Segoe UI" panose="020B0502040204020203" pitchFamily="34" charset="0"/>
                <a:ea typeface="Wingdings" panose="05000000000000000000" pitchFamily="2" charset="2"/>
                <a:cs typeface="Calibri" panose="020F0502020204030204" pitchFamily="34" charset="0"/>
              </a:rPr>
              <a:t>Agricultural</a:t>
            </a:r>
            <a:r>
              <a:rPr lang="en-US" sz="1800" b="1" spc="-65" dirty="0">
                <a:effectLst/>
                <a:latin typeface="Segoe UI" panose="020B0502040204020203" pitchFamily="34" charset="0"/>
                <a:ea typeface="Wingdings" panose="05000000000000000000" pitchFamily="2" charset="2"/>
                <a:cs typeface="Calibri" panose="020F0502020204030204" pitchFamily="34" charset="0"/>
              </a:rPr>
              <a:t> </a:t>
            </a:r>
            <a:r>
              <a:rPr lang="en-US" sz="1800" b="1" dirty="0">
                <a:effectLst/>
                <a:latin typeface="Segoe UI" panose="020B0502040204020203" pitchFamily="34" charset="0"/>
                <a:ea typeface="Wingdings" panose="05000000000000000000" pitchFamily="2" charset="2"/>
                <a:cs typeface="Calibri" panose="020F0502020204030204" pitchFamily="34" charset="0"/>
              </a:rPr>
              <a:t>agencies</a:t>
            </a:r>
            <a:r>
              <a:rPr lang="en-US" sz="1800" b="1" spc="-50" dirty="0">
                <a:effectLst/>
                <a:latin typeface="Segoe UI" panose="020B0502040204020203" pitchFamily="34" charset="0"/>
                <a:ea typeface="Wingdings" panose="05000000000000000000" pitchFamily="2" charset="2"/>
                <a:cs typeface="Calibri" panose="020F0502020204030204" pitchFamily="34" charset="0"/>
              </a:rPr>
              <a:t> </a:t>
            </a:r>
            <a:r>
              <a:rPr lang="en-US" sz="1800" b="1" dirty="0">
                <a:effectLst/>
                <a:latin typeface="Segoe UI" panose="020B0502040204020203" pitchFamily="34" charset="0"/>
                <a:ea typeface="Wingdings" panose="05000000000000000000" pitchFamily="2" charset="2"/>
                <a:cs typeface="Calibri" panose="020F0502020204030204" pitchFamily="34" charset="0"/>
              </a:rPr>
              <a:t>to</a:t>
            </a:r>
            <a:r>
              <a:rPr lang="en-US" sz="1800" b="1" spc="-25" dirty="0">
                <a:effectLst/>
                <a:latin typeface="Segoe UI" panose="020B0502040204020203" pitchFamily="34" charset="0"/>
                <a:ea typeface="Wingdings" panose="05000000000000000000" pitchFamily="2" charset="2"/>
                <a:cs typeface="Calibri" panose="020F0502020204030204" pitchFamily="34" charset="0"/>
              </a:rPr>
              <a:t> </a:t>
            </a:r>
            <a:r>
              <a:rPr lang="en-US" sz="1800" b="1" dirty="0">
                <a:effectLst/>
                <a:latin typeface="Segoe UI" panose="020B0502040204020203" pitchFamily="34" charset="0"/>
                <a:ea typeface="Wingdings" panose="05000000000000000000" pitchFamily="2" charset="2"/>
                <a:cs typeface="Calibri" panose="020F0502020204030204" pitchFamily="34" charset="0"/>
              </a:rPr>
              <a:t>ensure needs are met</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0" lvl="0" indent="-342900">
              <a:lnSpc>
                <a:spcPts val="2510"/>
              </a:lnSpc>
              <a:spcBef>
                <a:spcPts val="1345"/>
              </a:spcBef>
              <a:spcAft>
                <a:spcPts val="0"/>
              </a:spcAft>
              <a:buFont typeface="Wingdings" panose="05000000000000000000" pitchFamily="2" charset="2"/>
              <a:buChar char=""/>
              <a:tabLst>
                <a:tab pos="718820" algn="l"/>
                <a:tab pos="719455" algn="l"/>
              </a:tabLst>
            </a:pPr>
            <a:r>
              <a:rPr lang="en-US" sz="1800" b="1" spc="-10" dirty="0">
                <a:effectLst/>
                <a:latin typeface="Calibri" panose="020F0502020204030204" pitchFamily="34" charset="0"/>
                <a:ea typeface="Wingdings" panose="05000000000000000000" pitchFamily="2" charset="2"/>
                <a:cs typeface="Wingdings" panose="05000000000000000000" pitchFamily="2" charset="2"/>
              </a:rPr>
              <a:t>Investigate</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spc="-10" dirty="0">
                <a:effectLst/>
                <a:latin typeface="Calibri" panose="020F0502020204030204" pitchFamily="34" charset="0"/>
                <a:ea typeface="Wingdings" panose="05000000000000000000" pitchFamily="2" charset="2"/>
                <a:cs typeface="Wingdings" panose="05000000000000000000" pitchFamily="2" charset="2"/>
              </a:rPr>
              <a:t>further</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spc="-10" dirty="0">
                <a:effectLst/>
                <a:latin typeface="Calibri" panose="020F0502020204030204" pitchFamily="34" charset="0"/>
                <a:ea typeface="Wingdings" panose="05000000000000000000" pitchFamily="2" charset="2"/>
                <a:cs typeface="Wingdings" panose="05000000000000000000" pitchFamily="2" charset="2"/>
              </a:rPr>
              <a:t>health</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spc="-10" dirty="0">
                <a:effectLst/>
                <a:latin typeface="Calibri" panose="020F0502020204030204" pitchFamily="34" charset="0"/>
                <a:ea typeface="Wingdings" panose="05000000000000000000" pitchFamily="2" charset="2"/>
                <a:cs typeface="Wingdings" panose="05000000000000000000" pitchFamily="2" charset="2"/>
              </a:rPr>
              <a:t>impacts</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0" lvl="0" indent="-342900">
              <a:lnSpc>
                <a:spcPts val="1980"/>
              </a:lnSpc>
              <a:spcBef>
                <a:spcPts val="0"/>
              </a:spcBef>
              <a:spcAft>
                <a:spcPts val="0"/>
              </a:spcAft>
              <a:buClr>
                <a:srgbClr val="008264"/>
              </a:buClr>
              <a:buSzPts val="1400"/>
              <a:buFont typeface="Calibri" panose="020F0502020204030204" pitchFamily="34" charset="0"/>
              <a:buAutoNum type="arabicPeriod"/>
              <a:tabLst>
                <a:tab pos="1358900" algn="l"/>
                <a:tab pos="1359535" algn="l"/>
              </a:tabLst>
            </a:pPr>
            <a:r>
              <a:rPr lang="en-US" sz="1800" spc="-5" dirty="0">
                <a:effectLst/>
                <a:latin typeface="Calibri" panose="020F0502020204030204" pitchFamily="34" charset="0"/>
                <a:ea typeface="Calibri" panose="020F0502020204030204" pitchFamily="34" charset="0"/>
              </a:rPr>
              <a:t>Consider</a:t>
            </a:r>
            <a:r>
              <a:rPr lang="en-US" sz="1800" spc="-9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reviewing</a:t>
            </a:r>
            <a:r>
              <a:rPr lang="en-US" sz="1800" spc="-5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medical</a:t>
            </a:r>
            <a:r>
              <a:rPr lang="en-US" sz="1800" spc="-10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records</a:t>
            </a:r>
            <a:r>
              <a:rPr lang="en-US" sz="1800" spc="-9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of</a:t>
            </a:r>
            <a:r>
              <a:rPr lang="en-US" sz="1800" spc="-10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exposed</a:t>
            </a:r>
            <a:r>
              <a:rPr lang="en-US" sz="1800" spc="-85" dirty="0">
                <a:effectLst/>
                <a:latin typeface="Calibri" panose="020F0502020204030204" pitchFamily="34" charset="0"/>
                <a:ea typeface="Calibri" panose="020F0502020204030204" pitchFamily="34" charset="0"/>
              </a:rPr>
              <a:t> </a:t>
            </a:r>
            <a:r>
              <a:rPr lang="en-US" sz="1800" spc="-10" dirty="0">
                <a:effectLst/>
                <a:latin typeface="Calibri" panose="020F0502020204030204" pitchFamily="34" charset="0"/>
                <a:ea typeface="Calibri" panose="020F0502020204030204" pitchFamily="34" charset="0"/>
              </a:rPr>
              <a:t>individuals</a:t>
            </a:r>
            <a:endParaRPr lang="en-US" sz="1800" spc="-5" dirty="0">
              <a:effectLst/>
              <a:latin typeface="Calibri" panose="020F0502020204030204" pitchFamily="34" charset="0"/>
              <a:ea typeface="Calibri" panose="020F0502020204030204" pitchFamily="34" charset="0"/>
            </a:endParaRPr>
          </a:p>
          <a:p>
            <a:pPr marL="342900" marR="0" lvl="0" indent="-342900">
              <a:lnSpc>
                <a:spcPts val="2000"/>
              </a:lnSpc>
              <a:spcBef>
                <a:spcPts val="0"/>
              </a:spcBef>
              <a:spcAft>
                <a:spcPts val="0"/>
              </a:spcAft>
              <a:buClr>
                <a:srgbClr val="008264"/>
              </a:buClr>
              <a:buSzPts val="1400"/>
              <a:buFont typeface="Calibri" panose="020F0502020204030204" pitchFamily="34" charset="0"/>
              <a:buAutoNum type="arabicPeriod"/>
              <a:tabLst>
                <a:tab pos="1358900" algn="l"/>
                <a:tab pos="1359535" algn="l"/>
              </a:tabLst>
            </a:pPr>
            <a:r>
              <a:rPr lang="en-US" sz="1800" spc="-5" dirty="0">
                <a:effectLst/>
                <a:latin typeface="Calibri" panose="020F0502020204030204" pitchFamily="34" charset="0"/>
                <a:ea typeface="Calibri" panose="020F0502020204030204" pitchFamily="34" charset="0"/>
              </a:rPr>
              <a:t>Consider</a:t>
            </a:r>
            <a:r>
              <a:rPr lang="en-US" sz="1800" spc="-5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follow-up</a:t>
            </a:r>
            <a:r>
              <a:rPr lang="en-US" sz="1800" spc="-3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ACE</a:t>
            </a:r>
            <a:r>
              <a:rPr lang="en-US" sz="1800" spc="-5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survey</a:t>
            </a:r>
            <a:r>
              <a:rPr lang="en-US" sz="1800" spc="-4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(in</a:t>
            </a:r>
            <a:r>
              <a:rPr lang="en-US" sz="1800" spc="-6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6</a:t>
            </a:r>
            <a:r>
              <a:rPr lang="en-US" sz="1800" spc="-6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to</a:t>
            </a:r>
            <a:r>
              <a:rPr lang="en-US" sz="1800" spc="-6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12</a:t>
            </a:r>
            <a:r>
              <a:rPr lang="en-US" sz="1800" spc="-60" dirty="0">
                <a:effectLst/>
                <a:latin typeface="Calibri" panose="020F0502020204030204" pitchFamily="34" charset="0"/>
                <a:ea typeface="Calibri" panose="020F0502020204030204" pitchFamily="34" charset="0"/>
              </a:rPr>
              <a:t> </a:t>
            </a:r>
            <a:r>
              <a:rPr lang="en-US" sz="1800" spc="-10" dirty="0">
                <a:effectLst/>
                <a:latin typeface="Calibri" panose="020F0502020204030204" pitchFamily="34" charset="0"/>
                <a:ea typeface="Calibri" panose="020F0502020204030204" pitchFamily="34" charset="0"/>
              </a:rPr>
              <a:t>months)</a:t>
            </a:r>
            <a:endParaRPr lang="en-US" sz="1800" spc="-5" dirty="0">
              <a:effectLst/>
              <a:latin typeface="Calibri" panose="020F0502020204030204" pitchFamily="34" charset="0"/>
              <a:ea typeface="Calibri" panose="020F0502020204030204" pitchFamily="34" charset="0"/>
            </a:endParaRPr>
          </a:p>
          <a:p>
            <a:pPr marL="342900" marR="0" lvl="0" indent="-342900">
              <a:lnSpc>
                <a:spcPts val="2150"/>
              </a:lnSpc>
              <a:spcBef>
                <a:spcPts val="0"/>
              </a:spcBef>
              <a:spcAft>
                <a:spcPts val="0"/>
              </a:spcAft>
              <a:buClr>
                <a:srgbClr val="008264"/>
              </a:buClr>
              <a:buSzPts val="1400"/>
              <a:buFont typeface="Calibri" panose="020F0502020204030204" pitchFamily="34" charset="0"/>
              <a:buAutoNum type="arabicPeriod"/>
              <a:tabLst>
                <a:tab pos="1358900" algn="l"/>
                <a:tab pos="1359535" algn="l"/>
              </a:tabLst>
            </a:pPr>
            <a:r>
              <a:rPr lang="en-US" sz="1800" spc="-5" dirty="0">
                <a:effectLst/>
                <a:latin typeface="Calibri" panose="020F0502020204030204" pitchFamily="34" charset="0"/>
                <a:ea typeface="Calibri" panose="020F0502020204030204" pitchFamily="34" charset="0"/>
              </a:rPr>
              <a:t>Evaluate</a:t>
            </a:r>
            <a:r>
              <a:rPr lang="en-US" sz="1800" spc="-9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whether</a:t>
            </a:r>
            <a:r>
              <a:rPr lang="en-US" sz="1800" spc="-9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additional</a:t>
            </a:r>
            <a:r>
              <a:rPr lang="en-US" sz="1800" spc="-8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epidemiologic</a:t>
            </a:r>
            <a:r>
              <a:rPr lang="en-US" sz="1800" spc="-6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study</a:t>
            </a:r>
            <a:r>
              <a:rPr lang="en-US" sz="1800" spc="-9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is</a:t>
            </a:r>
            <a:r>
              <a:rPr lang="en-US" sz="1800" spc="-110" dirty="0">
                <a:effectLst/>
                <a:latin typeface="Calibri" panose="020F0502020204030204" pitchFamily="34" charset="0"/>
                <a:ea typeface="Calibri" panose="020F0502020204030204" pitchFamily="34" charset="0"/>
              </a:rPr>
              <a:t> </a:t>
            </a:r>
            <a:r>
              <a:rPr lang="en-US" sz="1800" spc="-10" dirty="0">
                <a:effectLst/>
                <a:latin typeface="Calibri" panose="020F0502020204030204" pitchFamily="34" charset="0"/>
                <a:ea typeface="Calibri" panose="020F0502020204030204" pitchFamily="34" charset="0"/>
              </a:rPr>
              <a:t>warranted</a:t>
            </a:r>
            <a:endParaRPr lang="en-US" sz="1800" spc="-5" dirty="0">
              <a:effectLst/>
              <a:latin typeface="Calibri" panose="020F0502020204030204" pitchFamily="34" charset="0"/>
              <a:ea typeface="Calibri" panose="020F0502020204030204" pitchFamily="34" charset="0"/>
            </a:endParaRPr>
          </a:p>
          <a:p>
            <a:pPr marL="342900" marR="0" lvl="0" indent="-342900">
              <a:lnSpc>
                <a:spcPts val="2505"/>
              </a:lnSpc>
              <a:spcBef>
                <a:spcPts val="0"/>
              </a:spcBef>
              <a:spcAft>
                <a:spcPts val="0"/>
              </a:spcAft>
              <a:buFont typeface="Wingdings" panose="05000000000000000000" pitchFamily="2" charset="2"/>
              <a:buChar char=""/>
              <a:tabLst>
                <a:tab pos="718820" algn="l"/>
                <a:tab pos="719455" algn="l"/>
              </a:tabLst>
            </a:pPr>
            <a:r>
              <a:rPr lang="en-US" sz="1800" b="1" dirty="0">
                <a:effectLst/>
                <a:latin typeface="Calibri" panose="020F0502020204030204" pitchFamily="34" charset="0"/>
                <a:ea typeface="Wingdings" panose="05000000000000000000" pitchFamily="2" charset="2"/>
                <a:cs typeface="Wingdings" panose="05000000000000000000" pitchFamily="2" charset="2"/>
              </a:rPr>
              <a:t>For</a:t>
            </a:r>
            <a:r>
              <a:rPr lang="en-US" sz="1800" b="1" spc="-7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ED</a:t>
            </a:r>
            <a:r>
              <a:rPr lang="en-US" sz="1800" b="1" spc="-6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a:t>
            </a:r>
            <a:r>
              <a:rPr lang="en-US" sz="1800" b="1" spc="-6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Poison</a:t>
            </a:r>
            <a:r>
              <a:rPr lang="en-US" sz="1800" b="1" spc="-60"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Control</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dirty="0">
                <a:effectLst/>
                <a:latin typeface="Calibri" panose="020F0502020204030204" pitchFamily="34" charset="0"/>
                <a:ea typeface="Wingdings" panose="05000000000000000000" pitchFamily="2" charset="2"/>
                <a:cs typeface="Wingdings" panose="05000000000000000000" pitchFamily="2" charset="2"/>
              </a:rPr>
              <a:t>Center</a:t>
            </a:r>
            <a:r>
              <a:rPr lang="en-US" sz="1800" b="1" spc="-55" dirty="0">
                <a:effectLst/>
                <a:latin typeface="Calibri" panose="020F0502020204030204" pitchFamily="34" charset="0"/>
                <a:ea typeface="Wingdings" panose="05000000000000000000" pitchFamily="2" charset="2"/>
                <a:cs typeface="Wingdings" panose="05000000000000000000" pitchFamily="2" charset="2"/>
              </a:rPr>
              <a:t> </a:t>
            </a:r>
            <a:r>
              <a:rPr lang="en-US" sz="1800" b="1" spc="-10" dirty="0">
                <a:effectLst/>
                <a:latin typeface="Calibri" panose="020F0502020204030204" pitchFamily="34" charset="0"/>
                <a:ea typeface="Wingdings" panose="05000000000000000000" pitchFamily="2" charset="2"/>
                <a:cs typeface="Wingdings" panose="05000000000000000000" pitchFamily="2" charset="2"/>
              </a:rPr>
              <a:t>data:</a:t>
            </a:r>
            <a:endParaRPr lang="en-US" sz="1800" dirty="0">
              <a:effectLst/>
              <a:latin typeface="Calibri" panose="020F0502020204030204" pitchFamily="34" charset="0"/>
              <a:ea typeface="Wingdings" panose="05000000000000000000" pitchFamily="2" charset="2"/>
              <a:cs typeface="Wingdings" panose="05000000000000000000" pitchFamily="2" charset="2"/>
            </a:endParaRPr>
          </a:p>
          <a:p>
            <a:pPr marL="342900" marR="1567180" lvl="0" indent="-342900">
              <a:lnSpc>
                <a:spcPct val="68000"/>
              </a:lnSpc>
              <a:spcBef>
                <a:spcPts val="390"/>
              </a:spcBef>
              <a:spcAft>
                <a:spcPts val="0"/>
              </a:spcAft>
              <a:buClr>
                <a:srgbClr val="008264"/>
              </a:buClr>
              <a:buSzPts val="1400"/>
              <a:buFont typeface="Calibri" panose="020F0502020204030204" pitchFamily="34" charset="0"/>
              <a:buAutoNum type="arabicPeriod"/>
              <a:tabLst>
                <a:tab pos="1358900" algn="l"/>
                <a:tab pos="1359535" algn="l"/>
              </a:tabLst>
            </a:pPr>
            <a:r>
              <a:rPr lang="en-US" sz="1800" spc="-5" dirty="0">
                <a:effectLst/>
                <a:latin typeface="Calibri" panose="020F0502020204030204" pitchFamily="34" charset="0"/>
                <a:ea typeface="Calibri" panose="020F0502020204030204" pitchFamily="34" charset="0"/>
              </a:rPr>
              <a:t>Continue</a:t>
            </a:r>
            <a:r>
              <a:rPr lang="en-US" sz="1800" spc="-4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monitoring</a:t>
            </a:r>
            <a:r>
              <a:rPr lang="en-US" sz="1800" spc="-1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changes</a:t>
            </a:r>
            <a:r>
              <a:rPr lang="en-US" sz="1800" spc="-5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among</a:t>
            </a:r>
            <a:r>
              <a:rPr lang="en-US" sz="1800" spc="-5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the</a:t>
            </a:r>
            <a:r>
              <a:rPr lang="en-US" sz="1800" spc="-5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4</a:t>
            </a:r>
            <a:r>
              <a:rPr lang="en-US" sz="1800" spc="-5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identified</a:t>
            </a:r>
            <a:r>
              <a:rPr lang="en-US" sz="1800" spc="-3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diagnostic codes showing increasing visits</a:t>
            </a:r>
          </a:p>
          <a:p>
            <a:pPr marL="342900" marR="565150" lvl="0" indent="-342900">
              <a:lnSpc>
                <a:spcPct val="68000"/>
              </a:lnSpc>
              <a:spcBef>
                <a:spcPts val="390"/>
              </a:spcBef>
              <a:spcAft>
                <a:spcPts val="0"/>
              </a:spcAft>
              <a:buClr>
                <a:srgbClr val="008264"/>
              </a:buClr>
              <a:buSzPts val="1400"/>
              <a:buFont typeface="Calibri" panose="020F0502020204030204" pitchFamily="34" charset="0"/>
              <a:buAutoNum type="arabicPeriod"/>
              <a:tabLst>
                <a:tab pos="1358900" algn="l"/>
                <a:tab pos="1359535" algn="l"/>
              </a:tabLst>
            </a:pPr>
            <a:r>
              <a:rPr lang="en-US" sz="1800" spc="-5" dirty="0">
                <a:effectLst/>
                <a:latin typeface="Calibri" panose="020F0502020204030204" pitchFamily="34" charset="0"/>
                <a:ea typeface="Calibri" panose="020F0502020204030204" pitchFamily="34" charset="0"/>
              </a:rPr>
              <a:t>Use</a:t>
            </a:r>
            <a:r>
              <a:rPr lang="en-US" sz="1800" spc="-4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anomaly</a:t>
            </a:r>
            <a:r>
              <a:rPr lang="en-US" sz="1800" spc="-3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detection</a:t>
            </a:r>
            <a:r>
              <a:rPr lang="en-US" sz="1800" spc="-4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dashboard</a:t>
            </a:r>
            <a:r>
              <a:rPr lang="en-US" sz="1800" spc="-4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to</a:t>
            </a:r>
            <a:r>
              <a:rPr lang="en-US" sz="1800" spc="-5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identify</a:t>
            </a:r>
            <a:r>
              <a:rPr lang="en-US" sz="1800" spc="-3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potential</a:t>
            </a:r>
            <a:r>
              <a:rPr lang="en-US" sz="1800" spc="-4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future</a:t>
            </a:r>
            <a:r>
              <a:rPr lang="en-US" sz="1800" spc="-2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increases</a:t>
            </a:r>
            <a:r>
              <a:rPr lang="en-US" sz="1800" spc="-6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in other diagnostic codes</a:t>
            </a:r>
          </a:p>
          <a:p>
            <a:pPr marL="342900" marR="1003300" lvl="0" indent="-342900">
              <a:lnSpc>
                <a:spcPct val="68000"/>
              </a:lnSpc>
              <a:spcBef>
                <a:spcPts val="385"/>
              </a:spcBef>
              <a:spcAft>
                <a:spcPts val="0"/>
              </a:spcAft>
              <a:buClr>
                <a:srgbClr val="008264"/>
              </a:buClr>
              <a:buSzPts val="1400"/>
              <a:buFont typeface="Calibri" panose="020F0502020204030204" pitchFamily="34" charset="0"/>
              <a:buAutoNum type="arabicPeriod"/>
              <a:tabLst>
                <a:tab pos="1358900" algn="l"/>
                <a:tab pos="1359535" algn="l"/>
              </a:tabLst>
            </a:pPr>
            <a:r>
              <a:rPr lang="en-US" sz="1800" spc="-5" dirty="0">
                <a:effectLst/>
                <a:latin typeface="Calibri" panose="020F0502020204030204" pitchFamily="34" charset="0"/>
                <a:ea typeface="Calibri" panose="020F0502020204030204" pitchFamily="34" charset="0"/>
              </a:rPr>
              <a:t>Further develop capacity for integrating emergency department and Poison</a:t>
            </a:r>
            <a:r>
              <a:rPr lang="en-US" sz="1800" spc="-7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Control</a:t>
            </a:r>
            <a:r>
              <a:rPr lang="en-US" sz="1800" spc="-5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Center</a:t>
            </a:r>
            <a:r>
              <a:rPr lang="en-US" sz="1800" spc="-6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data</a:t>
            </a:r>
            <a:r>
              <a:rPr lang="en-US" sz="1800" spc="-8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feeds</a:t>
            </a:r>
            <a:r>
              <a:rPr lang="en-US" sz="1800" spc="-7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for</a:t>
            </a:r>
            <a:r>
              <a:rPr lang="en-US" sz="1800" spc="-8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future</a:t>
            </a:r>
            <a:r>
              <a:rPr lang="en-US" sz="1800" spc="-6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chemical</a:t>
            </a:r>
            <a:r>
              <a:rPr lang="en-US" sz="1800" spc="-7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exposure</a:t>
            </a:r>
            <a:r>
              <a:rPr lang="en-US" sz="1800" spc="-7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events</a:t>
            </a:r>
          </a:p>
          <a:p>
            <a:pPr marL="342900" marR="663575" lvl="0" indent="-342900">
              <a:lnSpc>
                <a:spcPct val="68000"/>
              </a:lnSpc>
              <a:spcBef>
                <a:spcPts val="400"/>
              </a:spcBef>
              <a:spcAft>
                <a:spcPts val="0"/>
              </a:spcAft>
              <a:buClr>
                <a:srgbClr val="008264"/>
              </a:buClr>
              <a:buSzPts val="1400"/>
              <a:buFont typeface="Calibri" panose="020F0502020204030204" pitchFamily="34" charset="0"/>
              <a:buAutoNum type="arabicPeriod"/>
              <a:tabLst>
                <a:tab pos="1358900" algn="l"/>
                <a:tab pos="1359535" algn="l"/>
              </a:tabLst>
            </a:pPr>
            <a:r>
              <a:rPr lang="en-US" sz="1800" spc="-5" dirty="0">
                <a:effectLst/>
                <a:latin typeface="Calibri" panose="020F0502020204030204" pitchFamily="34" charset="0"/>
                <a:ea typeface="Calibri" panose="020F0502020204030204" pitchFamily="34" charset="0"/>
              </a:rPr>
              <a:t>Build</a:t>
            </a:r>
            <a:r>
              <a:rPr lang="en-US" sz="1800" spc="-4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capacity</a:t>
            </a:r>
            <a:r>
              <a:rPr lang="en-US" sz="1800" spc="-5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with</a:t>
            </a:r>
            <a:r>
              <a:rPr lang="en-US" sz="1800" spc="-4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the</a:t>
            </a:r>
            <a:r>
              <a:rPr lang="en-US" sz="1800" spc="-5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Regional</a:t>
            </a:r>
            <a:r>
              <a:rPr lang="en-US" sz="1800" spc="-2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Poison</a:t>
            </a:r>
            <a:r>
              <a:rPr lang="en-US" sz="1800" spc="-5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Control</a:t>
            </a:r>
            <a:r>
              <a:rPr lang="en-US" sz="1800" spc="-3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Centers</a:t>
            </a:r>
            <a:r>
              <a:rPr lang="en-US" sz="1800" spc="-50"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in</a:t>
            </a:r>
            <a:r>
              <a:rPr lang="en-US" sz="1800" spc="-5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anticipation</a:t>
            </a:r>
            <a:r>
              <a:rPr lang="en-US" sz="1800" spc="-45" dirty="0">
                <a:effectLst/>
                <a:latin typeface="Calibri" panose="020F0502020204030204" pitchFamily="34" charset="0"/>
                <a:ea typeface="Calibri" panose="020F0502020204030204" pitchFamily="34" charset="0"/>
              </a:rPr>
              <a:t> </a:t>
            </a:r>
            <a:r>
              <a:rPr lang="en-US" sz="1800" spc="-5" dirty="0">
                <a:effectLst/>
                <a:latin typeface="Calibri" panose="020F0502020204030204" pitchFamily="34" charset="0"/>
                <a:ea typeface="Calibri" panose="020F0502020204030204" pitchFamily="34" charset="0"/>
              </a:rPr>
              <a:t>of future events.</a:t>
            </a:r>
          </a:p>
          <a:p>
            <a:pPr marL="342900" marR="1383665" lvl="0" indent="-342900" algn="l">
              <a:lnSpc>
                <a:spcPct val="87000"/>
              </a:lnSpc>
              <a:spcBef>
                <a:spcPts val="830"/>
              </a:spcBef>
              <a:spcAft>
                <a:spcPts val="0"/>
              </a:spcAft>
              <a:buFont typeface="Wingdings" panose="05000000000000000000" pitchFamily="2" charset="2"/>
              <a:buChar char=""/>
              <a:tabLst>
                <a:tab pos="776605" algn="l"/>
                <a:tab pos="777240" algn="l"/>
              </a:tabLst>
            </a:pPr>
            <a:endParaRPr lang="en-US" sz="1200" dirty="0">
              <a:effectLst/>
              <a:latin typeface="Calibri" panose="020F0502020204030204" pitchFamily="34" charset="0"/>
              <a:ea typeface="Wingdings" panose="05000000000000000000" pitchFamily="2" charset="2"/>
              <a:cs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Arial" panose="020B0604020202020204" pitchFamily="34" charset="0"/>
              </a:rPr>
              <a:t>Overall, responders self-reported inhaling potentially hazardous chemicals/substances and a large proportion reported never wearing a mask. A lack of timely information about the contents of the train cars led to a delay in implementing appropriate PPE measures. Our findings suggest a need for stronger exposure mitigation efforts during chemical spills. Preparedness efforts should enhance communication between the rail company and emergency response agencies to ensure a prompt exchange of information regarding hazardous materials onboard derailed trains. This includes implementing protocols for rapid identification and sharing of safety data sheets (SDS). Public health practitioners can encourage the use of robust iterative safety plans to assess possible on-going exposures during chemical incidents that protect responders.</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7F1FDD47-404A-443F-B506-6B55DEE76A90}" type="slidenum">
              <a:rPr lang="en-US" smtClean="0"/>
              <a:t>46</a:t>
            </a:fld>
            <a:endParaRPr lang="en-US"/>
          </a:p>
        </p:txBody>
      </p:sp>
    </p:spTree>
    <p:extLst>
      <p:ext uri="{BB962C8B-B14F-4D97-AF65-F5344CB8AC3E}">
        <p14:creationId xmlns:p14="http://schemas.microsoft.com/office/powerpoint/2010/main" val="10107793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600200"/>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524000" y="34290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Footer Placeholder 4"/>
          <p:cNvSpPr>
            <a:spLocks noGrp="1"/>
          </p:cNvSpPr>
          <p:nvPr>
            <p:ph type="ftr" sz="quarter" idx="10"/>
          </p:nvPr>
        </p:nvSpPr>
        <p:spPr>
          <a:xfrm>
            <a:off x="381000" y="6248400"/>
            <a:ext cx="48006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dirty="0"/>
          </a:p>
        </p:txBody>
      </p:sp>
    </p:spTree>
    <p:extLst>
      <p:ext uri="{BB962C8B-B14F-4D97-AF65-F5344CB8AC3E}">
        <p14:creationId xmlns:p14="http://schemas.microsoft.com/office/powerpoint/2010/main" val="107489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485900" y="1212850"/>
            <a:ext cx="184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a:solidFill>
                  <a:schemeClr val="tx1"/>
                </a:solidFill>
                <a:latin typeface="Arial" pitchFamily="34" charset="0"/>
                <a:cs typeface="Arial" pitchFamily="34" charset="0"/>
              </a:defRPr>
            </a:lvl1pPr>
            <a:lvl2pPr marL="742950" indent="-285750" defTabSz="457200" eaLnBrk="0" hangingPunct="0">
              <a:defRPr>
                <a:solidFill>
                  <a:schemeClr val="tx1"/>
                </a:solidFill>
                <a:latin typeface="Arial" pitchFamily="34" charset="0"/>
                <a:cs typeface="Arial" pitchFamily="34" charset="0"/>
              </a:defRPr>
            </a:lvl2pPr>
            <a:lvl3pPr marL="1143000" indent="-228600" defTabSz="457200" eaLnBrk="0" hangingPunct="0">
              <a:defRPr>
                <a:solidFill>
                  <a:schemeClr val="tx1"/>
                </a:solidFill>
                <a:latin typeface="Arial" pitchFamily="34" charset="0"/>
                <a:cs typeface="Arial" pitchFamily="34" charset="0"/>
              </a:defRPr>
            </a:lvl3pPr>
            <a:lvl4pPr marL="1600200" indent="-228600" defTabSz="457200" eaLnBrk="0" hangingPunct="0">
              <a:defRPr>
                <a:solidFill>
                  <a:schemeClr val="tx1"/>
                </a:solidFill>
                <a:latin typeface="Arial" pitchFamily="34" charset="0"/>
                <a:cs typeface="Arial" pitchFamily="34" charset="0"/>
              </a:defRPr>
            </a:lvl4pPr>
            <a:lvl5pPr marL="2057400" indent="-228600" defTabSz="4572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solidFill>
                <a:srgbClr val="000000"/>
              </a:solidFill>
              <a:latin typeface="Calibri" pitchFamily="34" charset="0"/>
              <a:ea typeface="+mn-ea"/>
            </a:endParaRPr>
          </a:p>
        </p:txBody>
      </p:sp>
      <p:sp>
        <p:nvSpPr>
          <p:cNvPr id="5" name="TextBox 4"/>
          <p:cNvSpPr txBox="1">
            <a:spLocks noChangeArrowheads="1"/>
          </p:cNvSpPr>
          <p:nvPr/>
        </p:nvSpPr>
        <p:spPr bwMode="auto">
          <a:xfrm>
            <a:off x="1485900" y="1212850"/>
            <a:ext cx="184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a:solidFill>
                  <a:schemeClr val="tx1"/>
                </a:solidFill>
                <a:latin typeface="Arial" pitchFamily="34" charset="0"/>
                <a:cs typeface="Arial" pitchFamily="34" charset="0"/>
              </a:defRPr>
            </a:lvl1pPr>
            <a:lvl2pPr marL="742950" indent="-285750" defTabSz="457200" eaLnBrk="0" hangingPunct="0">
              <a:defRPr>
                <a:solidFill>
                  <a:schemeClr val="tx1"/>
                </a:solidFill>
                <a:latin typeface="Arial" pitchFamily="34" charset="0"/>
                <a:cs typeface="Arial" pitchFamily="34" charset="0"/>
              </a:defRPr>
            </a:lvl2pPr>
            <a:lvl3pPr marL="1143000" indent="-228600" defTabSz="457200" eaLnBrk="0" hangingPunct="0">
              <a:defRPr>
                <a:solidFill>
                  <a:schemeClr val="tx1"/>
                </a:solidFill>
                <a:latin typeface="Arial" pitchFamily="34" charset="0"/>
                <a:cs typeface="Arial" pitchFamily="34" charset="0"/>
              </a:defRPr>
            </a:lvl3pPr>
            <a:lvl4pPr marL="1600200" indent="-228600" defTabSz="457200" eaLnBrk="0" hangingPunct="0">
              <a:defRPr>
                <a:solidFill>
                  <a:schemeClr val="tx1"/>
                </a:solidFill>
                <a:latin typeface="Arial" pitchFamily="34" charset="0"/>
                <a:cs typeface="Arial" pitchFamily="34" charset="0"/>
              </a:defRPr>
            </a:lvl4pPr>
            <a:lvl5pPr marL="2057400" indent="-228600" defTabSz="4572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endParaRPr lang="en-US">
              <a:solidFill>
                <a:srgbClr val="000000"/>
              </a:solidFill>
              <a:latin typeface="Calibri" pitchFamily="34" charset="0"/>
              <a:ea typeface="+mn-ea"/>
            </a:endParaRPr>
          </a:p>
        </p:txBody>
      </p:sp>
      <p:sp>
        <p:nvSpPr>
          <p:cNvPr id="2" name="Title 1"/>
          <p:cNvSpPr>
            <a:spLocks noGrp="1"/>
          </p:cNvSpPr>
          <p:nvPr>
            <p:ph type="title"/>
          </p:nvPr>
        </p:nvSpPr>
        <p:spPr>
          <a:xfrm>
            <a:off x="402074" y="696499"/>
            <a:ext cx="8616598" cy="626300"/>
          </a:xfrm>
        </p:spPr>
        <p:txBody>
          <a:bodyPr/>
          <a:lstStyle/>
          <a:p>
            <a:r>
              <a:rPr lang="en-US"/>
              <a:t>Click to edit Master title style</a:t>
            </a:r>
            <a:endParaRPr lang="en-US" dirty="0"/>
          </a:p>
        </p:txBody>
      </p:sp>
      <p:sp>
        <p:nvSpPr>
          <p:cNvPr id="3" name="Content Placeholder 2"/>
          <p:cNvSpPr>
            <a:spLocks noGrp="1"/>
          </p:cNvSpPr>
          <p:nvPr>
            <p:ph idx="1"/>
          </p:nvPr>
        </p:nvSpPr>
        <p:spPr>
          <a:xfrm>
            <a:off x="402074" y="1582182"/>
            <a:ext cx="8137219" cy="1321024"/>
          </a:xfrm>
        </p:spPr>
        <p:txBody>
          <a:bodyPr/>
          <a:lstStyle>
            <a:lvl1pPr>
              <a:buClr>
                <a:schemeClr val="tx2">
                  <a:lumMod val="60000"/>
                  <a:lumOff val="40000"/>
                </a:schemeClr>
              </a:buClr>
              <a:defRPr>
                <a:solidFill>
                  <a:srgbClr val="000000"/>
                </a:solidFill>
              </a:defRPr>
            </a:lvl1pPr>
            <a:lvl2pPr>
              <a:buClr>
                <a:schemeClr val="tx2">
                  <a:lumMod val="60000"/>
                  <a:lumOff val="40000"/>
                </a:schemeClr>
              </a:buClr>
              <a:defRPr>
                <a:solidFill>
                  <a:srgbClr val="000000"/>
                </a:solidFill>
              </a:defRPr>
            </a:lvl2pPr>
            <a:lvl3pPr>
              <a:buClr>
                <a:schemeClr val="tx2">
                  <a:lumMod val="60000"/>
                  <a:lumOff val="40000"/>
                </a:schemeClr>
              </a:buClr>
              <a:defRPr>
                <a:solidFill>
                  <a:srgbClr val="000000"/>
                </a:solidFill>
              </a:defRPr>
            </a:lvl3pPr>
            <a:lvl4pPr>
              <a:buClr>
                <a:schemeClr val="tx2">
                  <a:lumMod val="60000"/>
                  <a:lumOff val="40000"/>
                </a:schemeClr>
              </a:buClr>
              <a:defRPr>
                <a:solidFill>
                  <a:srgbClr val="000000"/>
                </a:solidFill>
              </a:defRPr>
            </a:lvl4pPr>
            <a:lvl5pPr>
              <a:buClr>
                <a:schemeClr val="tx2">
                  <a:lumMod val="60000"/>
                  <a:lumOff val="40000"/>
                </a:schemeClr>
              </a:buClr>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4"/>
          <p:cNvSpPr>
            <a:spLocks noGrp="1"/>
          </p:cNvSpPr>
          <p:nvPr>
            <p:ph type="ftr" sz="quarter" idx="10"/>
          </p:nvPr>
        </p:nvSpPr>
        <p:spPr>
          <a:xfrm>
            <a:off x="381000" y="6248400"/>
            <a:ext cx="49530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dirty="0"/>
          </a:p>
        </p:txBody>
      </p:sp>
      <p:sp>
        <p:nvSpPr>
          <p:cNvPr id="7" name="TextBox 6"/>
          <p:cNvSpPr txBox="1">
            <a:spLocks noChangeArrowheads="1"/>
          </p:cNvSpPr>
          <p:nvPr userDrawn="1"/>
        </p:nvSpPr>
        <p:spPr bwMode="auto">
          <a:xfrm>
            <a:off x="1485900" y="1212850"/>
            <a:ext cx="184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a:solidFill>
                  <a:schemeClr val="tx1"/>
                </a:solidFill>
                <a:latin typeface="Arial" pitchFamily="34" charset="0"/>
                <a:cs typeface="Arial" pitchFamily="34" charset="0"/>
              </a:defRPr>
            </a:lvl1pPr>
            <a:lvl2pPr marL="742950" indent="-285750" defTabSz="457200" eaLnBrk="0" hangingPunct="0">
              <a:defRPr>
                <a:solidFill>
                  <a:schemeClr val="tx1"/>
                </a:solidFill>
                <a:latin typeface="Arial" pitchFamily="34" charset="0"/>
                <a:cs typeface="Arial" pitchFamily="34" charset="0"/>
              </a:defRPr>
            </a:lvl2pPr>
            <a:lvl3pPr marL="1143000" indent="-228600" defTabSz="457200" eaLnBrk="0" hangingPunct="0">
              <a:defRPr>
                <a:solidFill>
                  <a:schemeClr val="tx1"/>
                </a:solidFill>
                <a:latin typeface="Arial" pitchFamily="34" charset="0"/>
                <a:cs typeface="Arial" pitchFamily="34" charset="0"/>
              </a:defRPr>
            </a:lvl3pPr>
            <a:lvl4pPr marL="1600200" indent="-228600" defTabSz="457200" eaLnBrk="0" hangingPunct="0">
              <a:defRPr>
                <a:solidFill>
                  <a:schemeClr val="tx1"/>
                </a:solidFill>
                <a:latin typeface="Arial" pitchFamily="34" charset="0"/>
                <a:cs typeface="Arial" pitchFamily="34" charset="0"/>
              </a:defRPr>
            </a:lvl4pPr>
            <a:lvl5pPr marL="2057400" indent="-228600" defTabSz="457200" eaLnBrk="0" hangingPunct="0">
              <a:defRPr>
                <a:solidFill>
                  <a:schemeClr val="tx1"/>
                </a:solidFill>
                <a:latin typeface="Arial" pitchFamily="34" charset="0"/>
                <a:cs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defRPr/>
            </a:pPr>
            <a:endParaRPr lang="en-US">
              <a:solidFill>
                <a:srgbClr val="000000"/>
              </a:solidFill>
              <a:latin typeface="Calibri" pitchFamily="34" charset="0"/>
            </a:endParaRPr>
          </a:p>
        </p:txBody>
      </p:sp>
    </p:spTree>
    <p:extLst>
      <p:ext uri="{BB962C8B-B14F-4D97-AF65-F5344CB8AC3E}">
        <p14:creationId xmlns:p14="http://schemas.microsoft.com/office/powerpoint/2010/main" val="1675115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1676400"/>
            <a:ext cx="77724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62000" y="3505200"/>
            <a:ext cx="7772400" cy="53340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Footer Placeholder 4"/>
          <p:cNvSpPr>
            <a:spLocks noGrp="1"/>
          </p:cNvSpPr>
          <p:nvPr>
            <p:ph type="ftr" sz="quarter" idx="10"/>
          </p:nvPr>
        </p:nvSpPr>
        <p:spPr>
          <a:xfrm>
            <a:off x="381000" y="6248400"/>
            <a:ext cx="52578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dirty="0"/>
          </a:p>
        </p:txBody>
      </p:sp>
    </p:spTree>
    <p:extLst>
      <p:ext uri="{BB962C8B-B14F-4D97-AF65-F5344CB8AC3E}">
        <p14:creationId xmlns:p14="http://schemas.microsoft.com/office/powerpoint/2010/main" val="2267807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610600" cy="62547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600201"/>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a:xfrm>
            <a:off x="381000" y="6248400"/>
            <a:ext cx="45720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dirty="0"/>
          </a:p>
        </p:txBody>
      </p:sp>
    </p:spTree>
    <p:extLst>
      <p:ext uri="{BB962C8B-B14F-4D97-AF65-F5344CB8AC3E}">
        <p14:creationId xmlns:p14="http://schemas.microsoft.com/office/powerpoint/2010/main" val="1716210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838200"/>
            <a:ext cx="8686800" cy="625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768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4"/>
          <p:cNvSpPr>
            <a:spLocks noGrp="1"/>
          </p:cNvSpPr>
          <p:nvPr>
            <p:ph type="ftr" sz="quarter" idx="10"/>
          </p:nvPr>
        </p:nvSpPr>
        <p:spPr>
          <a:xfrm>
            <a:off x="381000" y="6248400"/>
            <a:ext cx="53340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dirty="0"/>
          </a:p>
        </p:txBody>
      </p:sp>
    </p:spTree>
    <p:extLst>
      <p:ext uri="{BB962C8B-B14F-4D97-AF65-F5344CB8AC3E}">
        <p14:creationId xmlns:p14="http://schemas.microsoft.com/office/powerpoint/2010/main" val="2232265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90800" y="2133600"/>
            <a:ext cx="4522788" cy="1387475"/>
          </a:xfrm>
        </p:spPr>
        <p:txBody>
          <a:bodyPr/>
          <a:lstStyle/>
          <a:p>
            <a:r>
              <a:rPr lang="en-US"/>
              <a:t>Click to edit Master title style</a:t>
            </a:r>
            <a:endParaRPr lang="en-US" dirty="0"/>
          </a:p>
        </p:txBody>
      </p:sp>
      <p:sp>
        <p:nvSpPr>
          <p:cNvPr id="3" name="Footer Placeholder 4"/>
          <p:cNvSpPr>
            <a:spLocks noGrp="1"/>
          </p:cNvSpPr>
          <p:nvPr>
            <p:ph type="ftr" sz="quarter" idx="10"/>
          </p:nvPr>
        </p:nvSpPr>
        <p:spPr>
          <a:xfrm>
            <a:off x="381000" y="6248400"/>
            <a:ext cx="55626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Tree>
    <p:extLst>
      <p:ext uri="{BB962C8B-B14F-4D97-AF65-F5344CB8AC3E}">
        <p14:creationId xmlns:p14="http://schemas.microsoft.com/office/powerpoint/2010/main" val="423386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381000" y="6248400"/>
            <a:ext cx="53340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Tree>
    <p:extLst>
      <p:ext uri="{BB962C8B-B14F-4D97-AF65-F5344CB8AC3E}">
        <p14:creationId xmlns:p14="http://schemas.microsoft.com/office/powerpoint/2010/main" val="4158818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3657600" cy="53340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810000" y="990600"/>
            <a:ext cx="5111750" cy="5059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00201"/>
            <a:ext cx="3008313" cy="4038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a:xfrm>
            <a:off x="381000" y="6248400"/>
            <a:ext cx="58674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Tree>
    <p:extLst>
      <p:ext uri="{BB962C8B-B14F-4D97-AF65-F5344CB8AC3E}">
        <p14:creationId xmlns:p14="http://schemas.microsoft.com/office/powerpoint/2010/main" val="3062968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a:xfrm>
            <a:off x="381000" y="6248400"/>
            <a:ext cx="53340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Tree>
    <p:extLst>
      <p:ext uri="{BB962C8B-B14F-4D97-AF65-F5344CB8AC3E}">
        <p14:creationId xmlns:p14="http://schemas.microsoft.com/office/powerpoint/2010/main" val="3314555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304800"/>
            <a:ext cx="9144000" cy="6248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Tree>
    <p:extLst>
      <p:ext uri="{BB962C8B-B14F-4D97-AF65-F5344CB8AC3E}">
        <p14:creationId xmlns:p14="http://schemas.microsoft.com/office/powerpoint/2010/main" val="2628105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5686425" cy="625475"/>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rot="16200000">
            <a:off x="3200400" y="-228600"/>
            <a:ext cx="3200400" cy="838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p:cNvSpPr>
            <a:spLocks noGrp="1"/>
          </p:cNvSpPr>
          <p:nvPr>
            <p:ph type="ftr" sz="quarter" idx="10"/>
          </p:nvPr>
        </p:nvSpPr>
        <p:spPr>
          <a:xfrm>
            <a:off x="381000" y="6248400"/>
            <a:ext cx="53340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Tree>
    <p:extLst>
      <p:ext uri="{BB962C8B-B14F-4D97-AF65-F5344CB8AC3E}">
        <p14:creationId xmlns:p14="http://schemas.microsoft.com/office/powerpoint/2010/main" val="2312435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16200000">
            <a:off x="4371359" y="-2618759"/>
            <a:ext cx="1447800" cy="805691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rot="16200000">
            <a:off x="2838449" y="552448"/>
            <a:ext cx="3657602" cy="6972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p:cNvSpPr>
            <a:spLocks noGrp="1"/>
          </p:cNvSpPr>
          <p:nvPr>
            <p:ph type="ftr" sz="quarter" idx="10"/>
          </p:nvPr>
        </p:nvSpPr>
        <p:spPr>
          <a:xfrm>
            <a:off x="381000" y="6248400"/>
            <a:ext cx="5486400" cy="473075"/>
          </a:xfrm>
          <a:prstGeom prst="rect">
            <a:avLst/>
          </a:prstGeom>
        </p:spPr>
        <p:txBody>
          <a:bodyPr/>
          <a:lstStyle>
            <a:lvl1pPr defTabSz="914400" fontAlgn="auto">
              <a:spcBef>
                <a:spcPts val="0"/>
              </a:spcBef>
              <a:spcAft>
                <a:spcPts val="0"/>
              </a:spcAft>
              <a:defRPr dirty="0">
                <a:solidFill>
                  <a:srgbClr val="F2F2F2"/>
                </a:solidFill>
                <a:latin typeface="+mn-lt"/>
                <a:ea typeface="+mn-ea"/>
                <a:cs typeface="+mn-cs"/>
              </a:defRPr>
            </a:lvl1pPr>
          </a:lstStyle>
          <a:p>
            <a:pPr>
              <a:defRPr/>
            </a:pPr>
            <a:endParaRPr lang="en-US"/>
          </a:p>
        </p:txBody>
      </p:sp>
    </p:spTree>
    <p:extLst>
      <p:ext uri="{BB962C8B-B14F-4D97-AF65-F5344CB8AC3E}">
        <p14:creationId xmlns:p14="http://schemas.microsoft.com/office/powerpoint/2010/main" val="135851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3810000" y="2630488"/>
            <a:ext cx="5208588" cy="625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Title of Presentation</a:t>
            </a:r>
          </a:p>
        </p:txBody>
      </p:sp>
      <p:sp>
        <p:nvSpPr>
          <p:cNvPr id="1027" name="Text Placeholder 2"/>
          <p:cNvSpPr>
            <a:spLocks noGrp="1"/>
          </p:cNvSpPr>
          <p:nvPr>
            <p:ph type="body" idx="1"/>
          </p:nvPr>
        </p:nvSpPr>
        <p:spPr bwMode="auto">
          <a:xfrm>
            <a:off x="4191000" y="3586163"/>
            <a:ext cx="4495800" cy="1320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Secondary information</a:t>
            </a:r>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hf hdr="0" ftr="0" dt="0"/>
  <p:txStyles>
    <p:titleStyle>
      <a:lvl1pPr algn="ctr" defTabSz="457200" rtl="0" eaLnBrk="1" fontAlgn="base" hangingPunct="1">
        <a:spcBef>
          <a:spcPct val="0"/>
        </a:spcBef>
        <a:spcAft>
          <a:spcPct val="0"/>
        </a:spcAft>
        <a:defRPr sz="4400" b="1" kern="1200">
          <a:solidFill>
            <a:srgbClr val="800000"/>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b="1">
          <a:solidFill>
            <a:srgbClr val="800000"/>
          </a:solidFill>
          <a:latin typeface="Calibri" pitchFamily="34" charset="0"/>
          <a:ea typeface="ＭＳ Ｐゴシック" charset="0"/>
          <a:cs typeface="ＭＳ Ｐゴシック" charset="0"/>
        </a:defRPr>
      </a:lvl2pPr>
      <a:lvl3pPr algn="ctr" defTabSz="457200" rtl="0" eaLnBrk="1" fontAlgn="base" hangingPunct="1">
        <a:spcBef>
          <a:spcPct val="0"/>
        </a:spcBef>
        <a:spcAft>
          <a:spcPct val="0"/>
        </a:spcAft>
        <a:defRPr sz="4400" b="1">
          <a:solidFill>
            <a:srgbClr val="800000"/>
          </a:solidFill>
          <a:latin typeface="Calibri" pitchFamily="34" charset="0"/>
          <a:ea typeface="ＭＳ Ｐゴシック" charset="0"/>
          <a:cs typeface="ＭＳ Ｐゴシック" charset="0"/>
        </a:defRPr>
      </a:lvl3pPr>
      <a:lvl4pPr algn="ctr" defTabSz="457200" rtl="0" eaLnBrk="1" fontAlgn="base" hangingPunct="1">
        <a:spcBef>
          <a:spcPct val="0"/>
        </a:spcBef>
        <a:spcAft>
          <a:spcPct val="0"/>
        </a:spcAft>
        <a:defRPr sz="4400" b="1">
          <a:solidFill>
            <a:srgbClr val="800000"/>
          </a:solidFill>
          <a:latin typeface="Calibri" pitchFamily="34" charset="0"/>
          <a:ea typeface="ＭＳ Ｐゴシック" charset="0"/>
          <a:cs typeface="ＭＳ Ｐゴシック" charset="0"/>
        </a:defRPr>
      </a:lvl4pPr>
      <a:lvl5pPr algn="ctr" defTabSz="457200" rtl="0" eaLnBrk="1" fontAlgn="base" hangingPunct="1">
        <a:spcBef>
          <a:spcPct val="0"/>
        </a:spcBef>
        <a:spcAft>
          <a:spcPct val="0"/>
        </a:spcAft>
        <a:defRPr sz="4400" b="1">
          <a:solidFill>
            <a:srgbClr val="800000"/>
          </a:solidFill>
          <a:latin typeface="Calibri" pitchFamily="34" charset="0"/>
          <a:ea typeface="ＭＳ Ｐゴシック" charset="0"/>
          <a:cs typeface="ＭＳ Ｐゴシック" charset="0"/>
        </a:defRPr>
      </a:lvl5pPr>
      <a:lvl6pPr marL="457200" algn="l" defTabSz="457200" rtl="0" eaLnBrk="1" fontAlgn="base" hangingPunct="1">
        <a:spcBef>
          <a:spcPct val="0"/>
        </a:spcBef>
        <a:spcAft>
          <a:spcPct val="0"/>
        </a:spcAft>
        <a:defRPr sz="4400" b="1">
          <a:solidFill>
            <a:srgbClr val="800000"/>
          </a:solidFill>
          <a:latin typeface="Calibri" pitchFamily="34" charset="0"/>
        </a:defRPr>
      </a:lvl6pPr>
      <a:lvl7pPr marL="914400" algn="l" defTabSz="457200" rtl="0" eaLnBrk="1" fontAlgn="base" hangingPunct="1">
        <a:spcBef>
          <a:spcPct val="0"/>
        </a:spcBef>
        <a:spcAft>
          <a:spcPct val="0"/>
        </a:spcAft>
        <a:defRPr sz="4400" b="1">
          <a:solidFill>
            <a:srgbClr val="800000"/>
          </a:solidFill>
          <a:latin typeface="Calibri" pitchFamily="34" charset="0"/>
        </a:defRPr>
      </a:lvl7pPr>
      <a:lvl8pPr marL="1371600" algn="l" defTabSz="457200" rtl="0" eaLnBrk="1" fontAlgn="base" hangingPunct="1">
        <a:spcBef>
          <a:spcPct val="0"/>
        </a:spcBef>
        <a:spcAft>
          <a:spcPct val="0"/>
        </a:spcAft>
        <a:defRPr sz="4400" b="1">
          <a:solidFill>
            <a:srgbClr val="800000"/>
          </a:solidFill>
          <a:latin typeface="Calibri" pitchFamily="34" charset="0"/>
        </a:defRPr>
      </a:lvl8pPr>
      <a:lvl9pPr marL="1828800" algn="l" defTabSz="457200" rtl="0" eaLnBrk="1" fontAlgn="base" hangingPunct="1">
        <a:spcBef>
          <a:spcPct val="0"/>
        </a:spcBef>
        <a:spcAft>
          <a:spcPct val="0"/>
        </a:spcAft>
        <a:defRPr sz="4400" b="1">
          <a:solidFill>
            <a:srgbClr val="800000"/>
          </a:solidFill>
          <a:latin typeface="Calibri" pitchFamily="34" charset="0"/>
        </a:defRPr>
      </a:lvl9pPr>
    </p:titleStyle>
    <p:bodyStyle>
      <a:lvl1pPr marL="342900" indent="-342900" algn="ctr" defTabSz="457200" rtl="0" eaLnBrk="1" fontAlgn="base" hangingPunct="1">
        <a:spcBef>
          <a:spcPct val="20000"/>
        </a:spcBef>
        <a:spcAft>
          <a:spcPct val="0"/>
        </a:spcAft>
        <a:buFont typeface="Arial" charset="0"/>
        <a:defRPr sz="3200" kern="1200">
          <a:solidFill>
            <a:srgbClr val="595959"/>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microsoft.com/office/2018/10/relationships/comments" Target="../comments/modernComment_133_66C0B7A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microsoft.com/office/2018/10/relationships/comments" Target="../comments/modernComment_131_633739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ntsb.gov/news/press-releases/Pages/NR20230214.aspx"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51_6F2F9E05.xml"/><Relationship Id="rId7" Type="http://schemas.openxmlformats.org/officeDocument/2006/relationships/hyperlink" Target="https://silhouettegarden.com/download/boxcar-silhouette/#term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34_15807FB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microsoft.com/office/2018/10/relationships/comments" Target="../comments/modernComment_135_490C2C65.xml"/><Relationship Id="rId1" Type="http://schemas.openxmlformats.org/officeDocument/2006/relationships/slideLayout" Target="../slideLayouts/slideLayout2.xml"/><Relationship Id="rId5" Type="http://schemas.openxmlformats.org/officeDocument/2006/relationships/hyperlink" Target="https://www.atsdr.cdc.gov/ace/index.html" TargetMode="Externa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microsoft.com/office/2018/10/relationships/comments" Target="../comments/modernComment_136_603C493F.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www.usatoday.com/story/news/nation/2023/02/24/east-palestine-train-derailment-fish-animal-deaths/11337404002/" TargetMode="External"/><Relationship Id="rId7"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cbsnews.com/news/ohio-train-derailment-believed-to-have-killed-more-than-43700-animals-as-officials-say-they-dont-know-how-long-it-will-take-for-the-environment-to-recover/" TargetMode="External"/><Relationship Id="rId11" Type="http://schemas.openxmlformats.org/officeDocument/2006/relationships/image" Target="../media/image24.png"/><Relationship Id="rId5" Type="http://schemas.openxmlformats.org/officeDocument/2006/relationships/hyperlink" Target="https://www.newsnationnow.com/us-news/midwest/ohio-train-derailment/locals-east-palestine-ohio-train-derailment-pets-sick/" TargetMode="External"/><Relationship Id="rId10" Type="http://schemas.openxmlformats.org/officeDocument/2006/relationships/image" Target="../media/image23.png"/><Relationship Id="rId4" Type="http://schemas.openxmlformats.org/officeDocument/2006/relationships/hyperlink" Target="https://www.washingtonpost.com/climate-environment/2023/02/23/ohio-train-derailment-animals-deaths/" TargetMode="External"/><Relationship Id="rId9"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microsoft.com/office/2018/10/relationships/comments" Target="../comments/modernComment_154_51362BFF.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34.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microsoft.com/office/2018/10/relationships/comments" Target="../comments/modernComment_164_861E28FA.xml"/><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41.emf"/></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13315" name="Title 1"/>
          <p:cNvSpPr>
            <a:spLocks noGrp="1"/>
          </p:cNvSpPr>
          <p:nvPr>
            <p:ph type="title"/>
          </p:nvPr>
        </p:nvSpPr>
        <p:spPr>
          <a:xfrm>
            <a:off x="685799" y="1423985"/>
            <a:ext cx="7772401" cy="625475"/>
          </a:xfrm>
        </p:spPr>
        <p:txBody>
          <a:bodyPr/>
          <a:lstStyle/>
          <a:p>
            <a:pPr algn="ctr" eaLnBrk="1" hangingPunct="1"/>
            <a:r>
              <a:rPr lang="en-US" altLang="en-US" sz="3600" dirty="0">
                <a:ea typeface="ＭＳ Ｐゴシック" pitchFamily="34" charset="-128"/>
                <a:cs typeface="Arial"/>
              </a:rPr>
              <a:t>Environmental Response: Train Derailment in East Palestine</a:t>
            </a:r>
          </a:p>
        </p:txBody>
      </p:sp>
      <p:sp>
        <p:nvSpPr>
          <p:cNvPr id="3" name="Subtitle 2"/>
          <p:cNvSpPr>
            <a:spLocks noGrp="1"/>
          </p:cNvSpPr>
          <p:nvPr>
            <p:ph type="body" orient="vert" idx="1"/>
          </p:nvPr>
        </p:nvSpPr>
        <p:spPr>
          <a:xfrm rot="16200000">
            <a:off x="3166271" y="-575470"/>
            <a:ext cx="2963859" cy="8534400"/>
          </a:xfrm>
        </p:spPr>
        <p:txBody>
          <a:bodyPr rtlCol="0">
            <a:noAutofit/>
          </a:bodyPr>
          <a:lstStyle/>
          <a:p>
            <a:pPr algn="l" eaLnBrk="1" fontAlgn="auto" hangingPunct="1">
              <a:spcAft>
                <a:spcPts val="0"/>
              </a:spcAft>
              <a:buFont typeface="Arial" pitchFamily="34" charset="0"/>
              <a:buNone/>
              <a:defRPr/>
            </a:pPr>
            <a:r>
              <a:rPr lang="en-US" sz="1600" dirty="0"/>
              <a:t>                                                </a:t>
            </a:r>
          </a:p>
          <a:p>
            <a:pPr algn="r" eaLnBrk="1" fontAlgn="auto" hangingPunct="1">
              <a:spcAft>
                <a:spcPts val="0"/>
              </a:spcAft>
              <a:buFont typeface="Arial" pitchFamily="34" charset="0"/>
              <a:buNone/>
              <a:defRPr/>
            </a:pPr>
            <a:r>
              <a:rPr lang="en-US" sz="1600" dirty="0"/>
              <a:t>                                                                    </a:t>
            </a:r>
          </a:p>
          <a:p>
            <a:pPr eaLnBrk="1" fontAlgn="auto" hangingPunct="1">
              <a:spcAft>
                <a:spcPts val="0"/>
              </a:spcAft>
              <a:buFont typeface="Arial" pitchFamily="34" charset="0"/>
              <a:buNone/>
              <a:defRPr/>
            </a:pPr>
            <a:r>
              <a:rPr lang="en-US" sz="1200" dirty="0">
                <a:solidFill>
                  <a:schemeClr val="accent5">
                    <a:lumMod val="75000"/>
                    <a:lumOff val="25000"/>
                  </a:schemeClr>
                </a:solidFill>
                <a:cs typeface="Calibri" panose="020F0502020204030204" pitchFamily="34" charset="0"/>
              </a:rPr>
              <a:t>Kristen Dickerson </a:t>
            </a:r>
            <a:r>
              <a:rPr lang="en-US" sz="1200" dirty="0">
                <a:solidFill>
                  <a:schemeClr val="accent5">
                    <a:lumMod val="75000"/>
                    <a:lumOff val="25000"/>
                  </a:schemeClr>
                </a:solidFill>
                <a:effectLst/>
                <a:ea typeface="Calibri" panose="020F0502020204030204" pitchFamily="34" charset="0"/>
                <a:cs typeface="Calibri" panose="020F0502020204030204" pitchFamily="34" charset="0"/>
              </a:rPr>
              <a:t>PhD, MSN, MPH, RN, MLT (ASCP)</a:t>
            </a:r>
          </a:p>
          <a:p>
            <a:pPr eaLnBrk="1" fontAlgn="auto" hangingPunct="1">
              <a:spcAft>
                <a:spcPts val="0"/>
              </a:spcAft>
              <a:buFont typeface="Arial" pitchFamily="34" charset="0"/>
              <a:buNone/>
              <a:defRPr/>
            </a:pPr>
            <a:r>
              <a:rPr lang="en-US" sz="1200" dirty="0">
                <a:solidFill>
                  <a:schemeClr val="accent5">
                    <a:lumMod val="75000"/>
                    <a:lumOff val="25000"/>
                  </a:schemeClr>
                </a:solidFill>
                <a:cs typeface="Calibri" panose="020F0502020204030204" pitchFamily="34" charset="0"/>
              </a:rPr>
              <a:t>State Epidemiologist</a:t>
            </a:r>
          </a:p>
          <a:p>
            <a:pPr eaLnBrk="1" fontAlgn="auto" hangingPunct="1">
              <a:spcAft>
                <a:spcPts val="0"/>
              </a:spcAft>
              <a:buFont typeface="Arial" pitchFamily="34" charset="0"/>
              <a:buNone/>
              <a:defRPr/>
            </a:pPr>
            <a:r>
              <a:rPr lang="en-US" sz="1200" dirty="0">
                <a:solidFill>
                  <a:schemeClr val="accent5">
                    <a:lumMod val="75000"/>
                    <a:lumOff val="25000"/>
                  </a:schemeClr>
                </a:solidFill>
                <a:cs typeface="Calibri" panose="020F0502020204030204" pitchFamily="34" charset="0"/>
              </a:rPr>
              <a:t>Ohio Department of Health</a:t>
            </a:r>
          </a:p>
          <a:p>
            <a:pPr eaLnBrk="1" fontAlgn="auto" hangingPunct="1">
              <a:spcAft>
                <a:spcPts val="0"/>
              </a:spcAft>
              <a:buFont typeface="Arial" pitchFamily="34" charset="0"/>
              <a:buNone/>
              <a:defRPr/>
            </a:pPr>
            <a:endParaRPr lang="en-US" sz="1200" dirty="0">
              <a:solidFill>
                <a:schemeClr val="accent5">
                  <a:lumMod val="75000"/>
                  <a:lumOff val="25000"/>
                </a:schemeClr>
              </a:solidFill>
              <a:cs typeface="Calibri" panose="020F0502020204030204" pitchFamily="34" charset="0"/>
            </a:endParaRPr>
          </a:p>
          <a:p>
            <a:pPr eaLnBrk="1" fontAlgn="auto" hangingPunct="1">
              <a:spcAft>
                <a:spcPts val="0"/>
              </a:spcAft>
              <a:buFont typeface="Arial" pitchFamily="34" charset="0"/>
              <a:buNone/>
              <a:defRPr/>
            </a:pPr>
            <a:r>
              <a:rPr lang="en-US" sz="1200" dirty="0">
                <a:solidFill>
                  <a:schemeClr val="accent5">
                    <a:lumMod val="75000"/>
                    <a:lumOff val="25000"/>
                  </a:schemeClr>
                </a:solidFill>
                <a:latin typeface="Calibri" panose="020F0502020204030204" pitchFamily="34" charset="0"/>
                <a:cs typeface="Calibri" panose="020F0502020204030204" pitchFamily="34" charset="0"/>
              </a:rPr>
              <a:t>Gene Phillips MPH, MBA, REHS</a:t>
            </a:r>
          </a:p>
          <a:p>
            <a:pPr eaLnBrk="1" fontAlgn="auto" hangingPunct="1">
              <a:spcAft>
                <a:spcPts val="0"/>
              </a:spcAft>
              <a:buFont typeface="Arial" pitchFamily="34" charset="0"/>
              <a:buNone/>
              <a:defRPr/>
            </a:pPr>
            <a:r>
              <a:rPr lang="en-US" sz="1200" dirty="0">
                <a:solidFill>
                  <a:schemeClr val="accent5">
                    <a:lumMod val="75000"/>
                    <a:lumOff val="25000"/>
                  </a:schemeClr>
                </a:solidFill>
                <a:latin typeface="Calibri" panose="020F0502020204030204" pitchFamily="34" charset="0"/>
                <a:cs typeface="Calibri" panose="020F0502020204030204" pitchFamily="34" charset="0"/>
              </a:rPr>
              <a:t>Chief, Bureau of Environmental Health and Radiation Protection</a:t>
            </a:r>
          </a:p>
          <a:p>
            <a:pPr eaLnBrk="1" fontAlgn="auto" hangingPunct="1">
              <a:spcAft>
                <a:spcPts val="0"/>
              </a:spcAft>
              <a:buFont typeface="Arial" pitchFamily="34" charset="0"/>
              <a:buNone/>
              <a:defRPr/>
            </a:pPr>
            <a:r>
              <a:rPr lang="en-US" sz="1200" dirty="0">
                <a:solidFill>
                  <a:schemeClr val="accent5">
                    <a:lumMod val="75000"/>
                    <a:lumOff val="25000"/>
                  </a:schemeClr>
                </a:solidFill>
                <a:latin typeface="Calibri" panose="020F0502020204030204" pitchFamily="34" charset="0"/>
                <a:cs typeface="Calibri" panose="020F0502020204030204" pitchFamily="34" charset="0"/>
              </a:rPr>
              <a:t>Ohio Department of Health</a:t>
            </a:r>
          </a:p>
          <a:p>
            <a:pPr eaLnBrk="1" fontAlgn="auto" hangingPunct="1">
              <a:spcAft>
                <a:spcPts val="0"/>
              </a:spcAft>
              <a:buFont typeface="Arial" pitchFamily="34" charset="0"/>
              <a:buNone/>
              <a:defRPr/>
            </a:pPr>
            <a:endParaRPr lang="en-US" sz="1200" dirty="0">
              <a:solidFill>
                <a:schemeClr val="accent5">
                  <a:lumMod val="75000"/>
                  <a:lumOff val="25000"/>
                </a:schemeClr>
              </a:solidFill>
              <a:cs typeface="Calibri" panose="020F0502020204030204" pitchFamily="34" charset="0"/>
            </a:endParaRPr>
          </a:p>
          <a:p>
            <a:pPr eaLnBrk="1" fontAlgn="auto" hangingPunct="1">
              <a:spcAft>
                <a:spcPts val="0"/>
              </a:spcAft>
              <a:buFont typeface="Arial" pitchFamily="34" charset="0"/>
              <a:buNone/>
              <a:defRPr/>
            </a:pPr>
            <a:r>
              <a:rPr lang="en-US" sz="1200" dirty="0">
                <a:solidFill>
                  <a:schemeClr val="accent5">
                    <a:lumMod val="75000"/>
                    <a:lumOff val="25000"/>
                  </a:schemeClr>
                </a:solidFill>
                <a:cs typeface="Calibri" panose="020F0502020204030204" pitchFamily="34" charset="0"/>
              </a:rPr>
              <a:t>Sara Margrey, DVM, MPH</a:t>
            </a:r>
          </a:p>
          <a:p>
            <a:pPr eaLnBrk="1" fontAlgn="auto" hangingPunct="1">
              <a:spcAft>
                <a:spcPts val="0"/>
              </a:spcAft>
              <a:buFont typeface="Arial" pitchFamily="34" charset="0"/>
              <a:buNone/>
              <a:defRPr/>
            </a:pPr>
            <a:r>
              <a:rPr lang="en-US" sz="1200" dirty="0">
                <a:solidFill>
                  <a:schemeClr val="accent5">
                    <a:lumMod val="75000"/>
                    <a:lumOff val="25000"/>
                  </a:schemeClr>
                </a:solidFill>
                <a:cs typeface="Calibri" panose="020F0502020204030204" pitchFamily="34" charset="0"/>
              </a:rPr>
              <a:t>State Public Health Veterinarian</a:t>
            </a:r>
          </a:p>
          <a:p>
            <a:pPr eaLnBrk="1" fontAlgn="auto" hangingPunct="1">
              <a:spcAft>
                <a:spcPts val="0"/>
              </a:spcAft>
              <a:buFont typeface="Arial" pitchFamily="34" charset="0"/>
              <a:buNone/>
              <a:defRPr/>
            </a:pPr>
            <a:r>
              <a:rPr lang="en-US" sz="1200" dirty="0">
                <a:solidFill>
                  <a:schemeClr val="accent5">
                    <a:lumMod val="75000"/>
                    <a:lumOff val="25000"/>
                  </a:schemeClr>
                </a:solidFill>
                <a:cs typeface="Calibri" panose="020F0502020204030204" pitchFamily="34" charset="0"/>
              </a:rPr>
              <a:t>Ohio Department of Health</a:t>
            </a:r>
          </a:p>
          <a:p>
            <a:pPr algn="l" eaLnBrk="1" fontAlgn="auto" hangingPunct="1">
              <a:spcAft>
                <a:spcPts val="0"/>
              </a:spcAft>
              <a:buFont typeface="Arial" pitchFamily="34" charset="0"/>
              <a:buNone/>
              <a:defRPr/>
            </a:pPr>
            <a:endParaRPr lang="en-US" sz="1600" dirty="0">
              <a:solidFill>
                <a:schemeClr val="tx1"/>
              </a:solidFill>
              <a:cs typeface="Arial"/>
            </a:endParaRPr>
          </a:p>
          <a:p>
            <a:pPr algn="l" eaLnBrk="1" fontAlgn="auto" hangingPunct="1">
              <a:spcAft>
                <a:spcPts val="0"/>
              </a:spcAft>
              <a:buFont typeface="Arial" pitchFamily="34" charset="0"/>
              <a:buNone/>
              <a:defRPr/>
            </a:pPr>
            <a:r>
              <a:rPr lang="en-US" sz="1600" dirty="0">
                <a:solidFill>
                  <a:schemeClr val="tx1"/>
                </a:solidFill>
              </a:rPr>
              <a:t>             </a:t>
            </a:r>
          </a:p>
        </p:txBody>
      </p:sp>
      <p:sp>
        <p:nvSpPr>
          <p:cNvPr id="13317" name="TextBox 4"/>
          <p:cNvSpPr txBox="1">
            <a:spLocks noChangeArrowheads="1"/>
          </p:cNvSpPr>
          <p:nvPr/>
        </p:nvSpPr>
        <p:spPr bwMode="auto">
          <a:xfrm>
            <a:off x="-32658" y="6172200"/>
            <a:ext cx="7805057"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defRPr sz="3200">
                <a:solidFill>
                  <a:srgbClr val="595959"/>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0"/>
              </a:spcBef>
              <a:spcAft>
                <a:spcPts val="600"/>
              </a:spcAft>
            </a:pPr>
            <a:r>
              <a:rPr lang="en-US" altLang="en-US" sz="1400" dirty="0">
                <a:solidFill>
                  <a:srgbClr val="FFFFFF"/>
                </a:solidFill>
                <a:latin typeface="Arial"/>
                <a:cs typeface="Arial"/>
              </a:rPr>
              <a:t>June 25, 2023</a:t>
            </a:r>
          </a:p>
          <a:p>
            <a:pPr>
              <a:spcBef>
                <a:spcPct val="0"/>
              </a:spcBef>
              <a:spcAft>
                <a:spcPts val="600"/>
              </a:spcAft>
            </a:pPr>
            <a:r>
              <a:rPr lang="en-US" altLang="en-US" sz="1400" dirty="0">
                <a:solidFill>
                  <a:srgbClr val="FFFFFF"/>
                </a:solidFill>
                <a:latin typeface="Arial"/>
                <a:cs typeface="Arial"/>
              </a:rPr>
              <a:t>CSTE Workshop: Environmental Health | Elevating Surveillance for Environmental Health Topics</a:t>
            </a:r>
          </a:p>
          <a:p>
            <a:pPr eaLnBrk="1" hangingPunct="1">
              <a:spcBef>
                <a:spcPct val="0"/>
              </a:spcBef>
              <a:buFontTx/>
              <a:buNone/>
            </a:pPr>
            <a:endParaRPr lang="en-US" altLang="en-US" sz="1800" dirty="0">
              <a:solidFill>
                <a:srgbClr val="000000"/>
              </a:solidFill>
              <a:latin typeface="Arial" charset="0"/>
              <a:cs typeface="Arial" charset="0"/>
            </a:endParaRPr>
          </a:p>
        </p:txBody>
      </p:sp>
    </p:spTree>
    <p:extLst>
      <p:ext uri="{BB962C8B-B14F-4D97-AF65-F5344CB8AC3E}">
        <p14:creationId xmlns:p14="http://schemas.microsoft.com/office/powerpoint/2010/main" val="402091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00E27-2F0C-FBB6-193D-045C5C3E4825}"/>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D552861B-8D98-74E5-31F9-8E6D6248DF85}"/>
              </a:ext>
            </a:extLst>
          </p:cNvPr>
          <p:cNvSpPr>
            <a:spLocks noGrp="1"/>
          </p:cNvSpPr>
          <p:nvPr>
            <p:ph idx="1"/>
          </p:nvPr>
        </p:nvSpPr>
        <p:spPr/>
        <p:txBody>
          <a:bodyPr/>
          <a:lstStyle/>
          <a:p>
            <a:pPr marL="457200" indent="-457200" algn="l">
              <a:buFont typeface="Arial" panose="020B0604020202020204" pitchFamily="34" charset="0"/>
              <a:buChar char="•"/>
            </a:pPr>
            <a:r>
              <a:rPr lang="en-US" dirty="0"/>
              <a:t>Background.</a:t>
            </a:r>
          </a:p>
          <a:p>
            <a:pPr marL="457200" indent="-457200" algn="l">
              <a:buFont typeface="Arial" panose="020B0604020202020204" pitchFamily="34" charset="0"/>
              <a:buChar char="•"/>
            </a:pPr>
            <a:r>
              <a:rPr lang="en-US" dirty="0"/>
              <a:t>Timeline.</a:t>
            </a:r>
          </a:p>
          <a:p>
            <a:pPr marL="457200" indent="-457200" algn="l">
              <a:buFont typeface="Arial" panose="020B0604020202020204" pitchFamily="34" charset="0"/>
              <a:buChar char="•"/>
            </a:pPr>
            <a:r>
              <a:rPr lang="en-US" dirty="0"/>
              <a:t>Environmental sampling.</a:t>
            </a:r>
          </a:p>
          <a:p>
            <a:pPr marL="457200" indent="-457200" algn="l">
              <a:buFont typeface="Arial" panose="020B0604020202020204" pitchFamily="34" charset="0"/>
              <a:buChar char="•"/>
            </a:pPr>
            <a:r>
              <a:rPr lang="en-US" dirty="0"/>
              <a:t>ACE Survey.</a:t>
            </a:r>
          </a:p>
          <a:p>
            <a:pPr marL="457200" indent="-457200" algn="l">
              <a:buFont typeface="Arial" panose="020B0604020202020204" pitchFamily="34" charset="0"/>
              <a:buChar char="•"/>
            </a:pPr>
            <a:r>
              <a:rPr lang="en-US" dirty="0"/>
              <a:t>Lessons learned.</a:t>
            </a:r>
          </a:p>
        </p:txBody>
      </p:sp>
    </p:spTree>
    <p:extLst>
      <p:ext uri="{BB962C8B-B14F-4D97-AF65-F5344CB8AC3E}">
        <p14:creationId xmlns:p14="http://schemas.microsoft.com/office/powerpoint/2010/main" val="2856045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CB3F7E3-B120-8FBC-8B65-1C3F9A9807F1}"/>
              </a:ext>
            </a:extLst>
          </p:cNvPr>
          <p:cNvSpPr/>
          <p:nvPr/>
        </p:nvSpPr>
        <p:spPr>
          <a:xfrm>
            <a:off x="232407" y="3235579"/>
            <a:ext cx="8616598" cy="2554545"/>
          </a:xfrm>
          <a:prstGeom prst="rect">
            <a:avLst/>
          </a:prstGeom>
          <a:solidFill>
            <a:srgbClr val="A1A1A1">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BF26E78-BBA6-DED4-AA66-9B26799B1D3C}"/>
              </a:ext>
            </a:extLst>
          </p:cNvPr>
          <p:cNvSpPr/>
          <p:nvPr/>
        </p:nvSpPr>
        <p:spPr>
          <a:xfrm>
            <a:off x="536994" y="1546587"/>
            <a:ext cx="8149806" cy="1436651"/>
          </a:xfrm>
          <a:prstGeom prst="rect">
            <a:avLst/>
          </a:prstGeom>
          <a:solidFill>
            <a:srgbClr val="A1A1A1">
              <a:alpha val="3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1816BC-76C5-43D6-2F90-9A749F87C3CF}"/>
              </a:ext>
            </a:extLst>
          </p:cNvPr>
          <p:cNvSpPr>
            <a:spLocks noGrp="1"/>
          </p:cNvSpPr>
          <p:nvPr>
            <p:ph type="title"/>
          </p:nvPr>
        </p:nvSpPr>
        <p:spPr/>
        <p:txBody>
          <a:bodyPr/>
          <a:lstStyle/>
          <a:p>
            <a:r>
              <a:rPr lang="en-US" dirty="0"/>
              <a:t>Agencies Involved</a:t>
            </a:r>
          </a:p>
        </p:txBody>
      </p:sp>
      <p:sp>
        <p:nvSpPr>
          <p:cNvPr id="3" name="Content Placeholder 2">
            <a:extLst>
              <a:ext uri="{FF2B5EF4-FFF2-40B4-BE49-F238E27FC236}">
                <a16:creationId xmlns:a16="http://schemas.microsoft.com/office/drawing/2014/main" id="{D5A23A8F-9A9D-0586-5BF2-5EF6F90FFA57}"/>
              </a:ext>
            </a:extLst>
          </p:cNvPr>
          <p:cNvSpPr>
            <a:spLocks noGrp="1"/>
          </p:cNvSpPr>
          <p:nvPr>
            <p:ph idx="1"/>
          </p:nvPr>
        </p:nvSpPr>
        <p:spPr>
          <a:xfrm>
            <a:off x="536995" y="1595019"/>
            <a:ext cx="8149805" cy="1321024"/>
          </a:xfrm>
        </p:spPr>
        <p:txBody>
          <a:bodyPr/>
          <a:lstStyle/>
          <a:p>
            <a:pPr marL="0" indent="0">
              <a:spcAft>
                <a:spcPts val="1200"/>
              </a:spcAft>
            </a:pPr>
            <a:r>
              <a:rPr lang="en-US" sz="1800" b="1" dirty="0">
                <a:solidFill>
                  <a:srgbClr val="700017"/>
                </a:solidFill>
              </a:rPr>
              <a:t>Unified Command</a:t>
            </a:r>
          </a:p>
          <a:p>
            <a:pPr marL="0" indent="0">
              <a:spcAft>
                <a:spcPts val="1200"/>
              </a:spcAft>
            </a:pPr>
            <a:r>
              <a:rPr lang="en-US" sz="1300" b="1" dirty="0"/>
              <a:t>U.S. Environmental Protection Agency 	           Columbiana County Emergency Management Agency</a:t>
            </a:r>
          </a:p>
          <a:p>
            <a:pPr marL="0" indent="0">
              <a:spcAft>
                <a:spcPts val="600"/>
              </a:spcAft>
            </a:pPr>
            <a:r>
              <a:rPr lang="en-US" sz="1300" b="1" dirty="0"/>
              <a:t>        Village of East Palestine                                                         Norfolk Southern Corporation</a:t>
            </a:r>
          </a:p>
          <a:p>
            <a:pPr marL="0" indent="0" algn="l"/>
            <a:endParaRPr lang="en-US" dirty="0"/>
          </a:p>
        </p:txBody>
      </p:sp>
      <p:sp>
        <p:nvSpPr>
          <p:cNvPr id="4" name="TextBox 3">
            <a:extLst>
              <a:ext uri="{FF2B5EF4-FFF2-40B4-BE49-F238E27FC236}">
                <a16:creationId xmlns:a16="http://schemas.microsoft.com/office/drawing/2014/main" id="{16EE9512-42D5-1F94-61E5-C105775E9271}"/>
              </a:ext>
            </a:extLst>
          </p:cNvPr>
          <p:cNvSpPr txBox="1"/>
          <p:nvPr/>
        </p:nvSpPr>
        <p:spPr>
          <a:xfrm>
            <a:off x="699199" y="3255458"/>
            <a:ext cx="8423726" cy="800219"/>
          </a:xfrm>
          <a:prstGeom prst="rect">
            <a:avLst/>
          </a:prstGeom>
          <a:noFill/>
        </p:spPr>
        <p:txBody>
          <a:bodyPr wrap="square" rtlCol="0">
            <a:spAutoFit/>
          </a:bodyPr>
          <a:lstStyle/>
          <a:p>
            <a:pPr marL="0" indent="0" algn="ctr">
              <a:spcAft>
                <a:spcPts val="1200"/>
              </a:spcAft>
            </a:pPr>
            <a:r>
              <a:rPr lang="en-US" b="1" dirty="0">
                <a:solidFill>
                  <a:srgbClr val="700017"/>
                </a:solidFill>
              </a:rPr>
              <a:t>Cooperating and Assisting Agencies</a:t>
            </a:r>
          </a:p>
          <a:p>
            <a:endParaRPr lang="en-US" dirty="0"/>
          </a:p>
        </p:txBody>
      </p:sp>
      <p:sp>
        <p:nvSpPr>
          <p:cNvPr id="7" name="TextBox 6">
            <a:extLst>
              <a:ext uri="{FF2B5EF4-FFF2-40B4-BE49-F238E27FC236}">
                <a16:creationId xmlns:a16="http://schemas.microsoft.com/office/drawing/2014/main" id="{F57DA770-0C55-F294-03B9-24139F38E0E8}"/>
              </a:ext>
            </a:extLst>
          </p:cNvPr>
          <p:cNvSpPr txBox="1"/>
          <p:nvPr/>
        </p:nvSpPr>
        <p:spPr>
          <a:xfrm>
            <a:off x="4490165" y="3815595"/>
            <a:ext cx="4495800" cy="2492990"/>
          </a:xfrm>
          <a:prstGeom prst="rect">
            <a:avLst/>
          </a:prstGeom>
          <a:noFill/>
        </p:spPr>
        <p:txBody>
          <a:bodyPr wrap="square" rtlCol="0">
            <a:spAutoFit/>
          </a:bodyPr>
          <a:lstStyle/>
          <a:p>
            <a:pPr algn="ctr">
              <a:spcAft>
                <a:spcPts val="600"/>
              </a:spcAft>
            </a:pPr>
            <a:r>
              <a:rPr lang="en-US" sz="1300" b="1" dirty="0"/>
              <a:t>Beaver County Emergency Agency</a:t>
            </a:r>
          </a:p>
          <a:p>
            <a:pPr algn="ctr">
              <a:spcAft>
                <a:spcPts val="600"/>
              </a:spcAft>
            </a:pPr>
            <a:r>
              <a:rPr lang="en-US" sz="1300" b="1" dirty="0"/>
              <a:t>Pennsylvania Emergency Management Agency</a:t>
            </a:r>
          </a:p>
          <a:p>
            <a:pPr algn="ctr">
              <a:spcAft>
                <a:spcPts val="600"/>
              </a:spcAft>
            </a:pPr>
            <a:r>
              <a:rPr lang="en-US" sz="1300" b="1" dirty="0"/>
              <a:t>Pennsylvania Department of Health</a:t>
            </a:r>
          </a:p>
          <a:p>
            <a:pPr algn="ctr">
              <a:spcAft>
                <a:spcPts val="600"/>
              </a:spcAft>
            </a:pPr>
            <a:r>
              <a:rPr lang="en-US" sz="1300" b="1" dirty="0"/>
              <a:t>Pennsylvania Department of Agriculture</a:t>
            </a:r>
          </a:p>
          <a:p>
            <a:pPr algn="ctr">
              <a:spcAft>
                <a:spcPts val="600"/>
              </a:spcAft>
            </a:pPr>
            <a:r>
              <a:rPr lang="en-US" sz="1300" b="1" dirty="0"/>
              <a:t>Ohio Department of Agriculture</a:t>
            </a:r>
          </a:p>
          <a:p>
            <a:pPr algn="ctr">
              <a:spcAft>
                <a:spcPts val="600"/>
              </a:spcAft>
            </a:pPr>
            <a:r>
              <a:rPr lang="en-US" sz="1300" b="1" dirty="0"/>
              <a:t>West Virginia Department of Environmental Protection</a:t>
            </a:r>
          </a:p>
          <a:p>
            <a:pPr algn="ctr">
              <a:spcAft>
                <a:spcPts val="600"/>
              </a:spcAft>
            </a:pPr>
            <a:endParaRPr lang="en-US" sz="1200" b="1" dirty="0"/>
          </a:p>
          <a:p>
            <a:pPr algn="ctr"/>
            <a:endParaRPr lang="en-US" dirty="0"/>
          </a:p>
        </p:txBody>
      </p:sp>
      <p:sp>
        <p:nvSpPr>
          <p:cNvPr id="8" name="TextBox 7">
            <a:extLst>
              <a:ext uri="{FF2B5EF4-FFF2-40B4-BE49-F238E27FC236}">
                <a16:creationId xmlns:a16="http://schemas.microsoft.com/office/drawing/2014/main" id="{F3028F95-D12E-0817-3BD1-8B1D440C5BA0}"/>
              </a:ext>
            </a:extLst>
          </p:cNvPr>
          <p:cNvSpPr txBox="1"/>
          <p:nvPr/>
        </p:nvSpPr>
        <p:spPr>
          <a:xfrm>
            <a:off x="-304800" y="3807901"/>
            <a:ext cx="5562600" cy="2308324"/>
          </a:xfrm>
          <a:prstGeom prst="rect">
            <a:avLst/>
          </a:prstGeom>
          <a:noFill/>
        </p:spPr>
        <p:txBody>
          <a:bodyPr wrap="square" rtlCol="0">
            <a:spAutoFit/>
          </a:bodyPr>
          <a:lstStyle/>
          <a:p>
            <a:pPr algn="ctr">
              <a:spcAft>
                <a:spcPts val="600"/>
              </a:spcAft>
            </a:pPr>
            <a:r>
              <a:rPr lang="en-US" sz="1300" b="1" dirty="0"/>
              <a:t>Federal Emergency Management Agency</a:t>
            </a:r>
          </a:p>
          <a:p>
            <a:pPr algn="ctr">
              <a:spcAft>
                <a:spcPts val="600"/>
              </a:spcAft>
            </a:pPr>
            <a:r>
              <a:rPr lang="en-US" sz="1300" b="1" dirty="0"/>
              <a:t>U.S. Department of Agriculture</a:t>
            </a:r>
          </a:p>
          <a:p>
            <a:pPr algn="ctr">
              <a:spcAft>
                <a:spcPts val="600"/>
              </a:spcAft>
            </a:pPr>
            <a:r>
              <a:rPr lang="en-US" sz="1300" b="1" dirty="0"/>
              <a:t>Ohio Emergency Management Agency</a:t>
            </a:r>
          </a:p>
          <a:p>
            <a:pPr algn="ctr">
              <a:spcAft>
                <a:spcPts val="600"/>
              </a:spcAft>
            </a:pPr>
            <a:r>
              <a:rPr lang="en-US" sz="1300" b="1" dirty="0"/>
              <a:t>Ohio Department of Health</a:t>
            </a:r>
          </a:p>
          <a:p>
            <a:pPr algn="ctr">
              <a:spcAft>
                <a:spcPts val="600"/>
              </a:spcAft>
            </a:pPr>
            <a:r>
              <a:rPr lang="en-US" sz="1300" b="1" dirty="0"/>
              <a:t>Ohio River Valley Water Sanitation Commission</a:t>
            </a:r>
          </a:p>
          <a:p>
            <a:pPr algn="ctr">
              <a:spcAft>
                <a:spcPts val="600"/>
              </a:spcAft>
            </a:pPr>
            <a:r>
              <a:rPr lang="en-US" sz="1300" b="1" dirty="0"/>
              <a:t>Pennsylvania Department of Environmental Protection</a:t>
            </a:r>
          </a:p>
          <a:p>
            <a:pPr marL="457200" indent="-457200" algn="ctr">
              <a:buFont typeface="Arial" panose="020B0604020202020204" pitchFamily="34" charset="0"/>
              <a:buChar char="•"/>
            </a:pPr>
            <a:endParaRPr lang="en-US" sz="1800" b="1" dirty="0"/>
          </a:p>
          <a:p>
            <a:pPr algn="ctr"/>
            <a:endParaRPr lang="en-US" dirty="0"/>
          </a:p>
        </p:txBody>
      </p:sp>
      <p:sp>
        <p:nvSpPr>
          <p:cNvPr id="10" name="TextBox 9">
            <a:extLst>
              <a:ext uri="{FF2B5EF4-FFF2-40B4-BE49-F238E27FC236}">
                <a16:creationId xmlns:a16="http://schemas.microsoft.com/office/drawing/2014/main" id="{B929A69D-BE57-0110-70A8-076B07D07CFA}"/>
              </a:ext>
            </a:extLst>
          </p:cNvPr>
          <p:cNvSpPr txBox="1"/>
          <p:nvPr/>
        </p:nvSpPr>
        <p:spPr>
          <a:xfrm>
            <a:off x="3608399" y="5488467"/>
            <a:ext cx="1864613" cy="553998"/>
          </a:xfrm>
          <a:prstGeom prst="rect">
            <a:avLst/>
          </a:prstGeom>
          <a:noFill/>
        </p:spPr>
        <p:txBody>
          <a:bodyPr wrap="none" rtlCol="0">
            <a:spAutoFit/>
          </a:bodyPr>
          <a:lstStyle/>
          <a:p>
            <a:r>
              <a:rPr lang="en-US" sz="1200" b="1" dirty="0"/>
              <a:t>Poison Control Centers</a:t>
            </a:r>
          </a:p>
          <a:p>
            <a:endParaRPr lang="en-US" dirty="0"/>
          </a:p>
        </p:txBody>
      </p:sp>
    </p:spTree>
    <p:extLst>
      <p:ext uri="{BB962C8B-B14F-4D97-AF65-F5344CB8AC3E}">
        <p14:creationId xmlns:p14="http://schemas.microsoft.com/office/powerpoint/2010/main" val="1723905955"/>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cxnSp>
        <p:nvCxnSpPr>
          <p:cNvPr id="2253" name="Straight Arrow Connector 2252">
            <a:extLst>
              <a:ext uri="{FF2B5EF4-FFF2-40B4-BE49-F238E27FC236}">
                <a16:creationId xmlns:a16="http://schemas.microsoft.com/office/drawing/2014/main" id="{7A9220A2-2A89-2941-D63E-AE61ABF34516}"/>
              </a:ext>
            </a:extLst>
          </p:cNvPr>
          <p:cNvCxnSpPr>
            <a:cxnSpLocks/>
          </p:cNvCxnSpPr>
          <p:nvPr/>
        </p:nvCxnSpPr>
        <p:spPr>
          <a:xfrm flipV="1">
            <a:off x="7445345" y="2448893"/>
            <a:ext cx="3877" cy="101099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54" name="Rectangle 53">
            <a:extLst>
              <a:ext uri="{FF2B5EF4-FFF2-40B4-BE49-F238E27FC236}">
                <a16:creationId xmlns:a16="http://schemas.microsoft.com/office/drawing/2014/main" id="{43AEA5DE-49E3-82EF-7840-80F854CCC23E}"/>
              </a:ext>
            </a:extLst>
          </p:cNvPr>
          <p:cNvSpPr/>
          <p:nvPr/>
        </p:nvSpPr>
        <p:spPr>
          <a:xfrm>
            <a:off x="3781423" y="4360736"/>
            <a:ext cx="2169742" cy="1554271"/>
          </a:xfrm>
          <a:prstGeom prst="rect">
            <a:avLst/>
          </a:prstGeom>
          <a:solidFill>
            <a:srgbClr val="F190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Arrow Connector 45">
            <a:extLst>
              <a:ext uri="{FF2B5EF4-FFF2-40B4-BE49-F238E27FC236}">
                <a16:creationId xmlns:a16="http://schemas.microsoft.com/office/drawing/2014/main" id="{2954C57B-58DE-14B4-550C-48C7FCBD5E4D}"/>
              </a:ext>
            </a:extLst>
          </p:cNvPr>
          <p:cNvCxnSpPr>
            <a:cxnSpLocks/>
          </p:cNvCxnSpPr>
          <p:nvPr/>
        </p:nvCxnSpPr>
        <p:spPr>
          <a:xfrm flipH="1">
            <a:off x="5591553" y="3549268"/>
            <a:ext cx="6973" cy="756484"/>
          </a:xfrm>
          <a:prstGeom prst="straightConnector1">
            <a:avLst/>
          </a:prstGeom>
          <a:ln>
            <a:solidFill>
              <a:srgbClr val="F1900F"/>
            </a:solidFill>
            <a:tailEnd type="triangle"/>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8BBE123A-A47A-9715-222D-C0C009E06461}"/>
              </a:ext>
            </a:extLst>
          </p:cNvPr>
          <p:cNvSpPr/>
          <p:nvPr/>
        </p:nvSpPr>
        <p:spPr>
          <a:xfrm>
            <a:off x="2352105" y="3282132"/>
            <a:ext cx="2887820" cy="272017"/>
          </a:xfrm>
          <a:prstGeom prst="rect">
            <a:avLst/>
          </a:prstGeom>
          <a:solidFill>
            <a:srgbClr val="73A5CC">
              <a:alpha val="4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3D20B953-CD43-8A2E-4339-1C4CEB3CE919}"/>
              </a:ext>
            </a:extLst>
          </p:cNvPr>
          <p:cNvCxnSpPr>
            <a:cxnSpLocks/>
          </p:cNvCxnSpPr>
          <p:nvPr/>
        </p:nvCxnSpPr>
        <p:spPr>
          <a:xfrm flipV="1">
            <a:off x="2333630" y="3052657"/>
            <a:ext cx="0" cy="494659"/>
          </a:xfrm>
          <a:prstGeom prst="straightConnector1">
            <a:avLst/>
          </a:prstGeom>
          <a:ln>
            <a:solidFill>
              <a:srgbClr val="73A5CC"/>
            </a:solidFill>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33A84954-DEA7-129C-3C7A-A8BC6F349F4B}"/>
              </a:ext>
            </a:extLst>
          </p:cNvPr>
          <p:cNvCxnSpPr>
            <a:cxnSpLocks/>
          </p:cNvCxnSpPr>
          <p:nvPr/>
        </p:nvCxnSpPr>
        <p:spPr>
          <a:xfrm>
            <a:off x="1422304" y="3610940"/>
            <a:ext cx="0" cy="713207"/>
          </a:xfrm>
          <a:prstGeom prst="straightConnector1">
            <a:avLst/>
          </a:prstGeom>
          <a:ln>
            <a:solidFill>
              <a:srgbClr val="73A5CC"/>
            </a:solidFill>
            <a:tailEnd type="triangle"/>
          </a:ln>
        </p:spPr>
        <p:style>
          <a:lnRef idx="2">
            <a:schemeClr val="accent1"/>
          </a:lnRef>
          <a:fillRef idx="0">
            <a:schemeClr val="accent1"/>
          </a:fillRef>
          <a:effectRef idx="1">
            <a:schemeClr val="accent1"/>
          </a:effectRef>
          <a:fontRef idx="minor">
            <a:schemeClr val="tx1"/>
          </a:fontRef>
        </p:style>
      </p:cxnSp>
      <p:sp>
        <p:nvSpPr>
          <p:cNvPr id="2246" name="Line 166">
            <a:extLst>
              <a:ext uri="{FF2B5EF4-FFF2-40B4-BE49-F238E27FC236}">
                <a16:creationId xmlns:a16="http://schemas.microsoft.com/office/drawing/2014/main" id="{CA5F81C1-9573-97D4-E327-DC3CC92CE82E}"/>
              </a:ext>
            </a:extLst>
          </p:cNvPr>
          <p:cNvSpPr>
            <a:spLocks noChangeShapeType="1"/>
          </p:cNvSpPr>
          <p:nvPr/>
        </p:nvSpPr>
        <p:spPr bwMode="auto">
          <a:xfrm flipH="1">
            <a:off x="7227997" y="2448893"/>
            <a:ext cx="5158" cy="1085946"/>
          </a:xfrm>
          <a:prstGeom prst="line">
            <a:avLst/>
          </a:prstGeom>
          <a:noFill/>
          <a:ln w="12700">
            <a:solidFill>
              <a:srgbClr val="C00000"/>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2241" name="Straight Arrow Connector 2240">
            <a:extLst>
              <a:ext uri="{FF2B5EF4-FFF2-40B4-BE49-F238E27FC236}">
                <a16:creationId xmlns:a16="http://schemas.microsoft.com/office/drawing/2014/main" id="{277CAA49-4544-7B6A-CFED-12FD081E7749}"/>
              </a:ext>
            </a:extLst>
          </p:cNvPr>
          <p:cNvCxnSpPr>
            <a:cxnSpLocks/>
          </p:cNvCxnSpPr>
          <p:nvPr/>
        </p:nvCxnSpPr>
        <p:spPr>
          <a:xfrm flipH="1">
            <a:off x="6701723" y="3605706"/>
            <a:ext cx="3877" cy="694055"/>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61" name="Rectangle 60">
            <a:extLst>
              <a:ext uri="{FF2B5EF4-FFF2-40B4-BE49-F238E27FC236}">
                <a16:creationId xmlns:a16="http://schemas.microsoft.com/office/drawing/2014/main" id="{735398BB-74A5-71A5-954A-6DF0F6D2BAF1}"/>
              </a:ext>
            </a:extLst>
          </p:cNvPr>
          <p:cNvSpPr/>
          <p:nvPr/>
        </p:nvSpPr>
        <p:spPr>
          <a:xfrm>
            <a:off x="6549941" y="4402861"/>
            <a:ext cx="1718488" cy="253408"/>
          </a:xfrm>
          <a:prstGeom prst="rect">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Line 166">
            <a:extLst>
              <a:ext uri="{FF2B5EF4-FFF2-40B4-BE49-F238E27FC236}">
                <a16:creationId xmlns:a16="http://schemas.microsoft.com/office/drawing/2014/main" id="{397D2072-D94F-10CF-34D4-3C32AF140468}"/>
              </a:ext>
            </a:extLst>
          </p:cNvPr>
          <p:cNvSpPr>
            <a:spLocks noChangeShapeType="1"/>
          </p:cNvSpPr>
          <p:nvPr/>
        </p:nvSpPr>
        <p:spPr bwMode="auto">
          <a:xfrm flipH="1">
            <a:off x="6387807" y="2498226"/>
            <a:ext cx="5158" cy="1085946"/>
          </a:xfrm>
          <a:prstGeom prst="line">
            <a:avLst/>
          </a:prstGeom>
          <a:noFill/>
          <a:ln w="12700">
            <a:solidFill>
              <a:srgbClr val="C00000"/>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2" name="Line 166">
            <a:extLst>
              <a:ext uri="{FF2B5EF4-FFF2-40B4-BE49-F238E27FC236}">
                <a16:creationId xmlns:a16="http://schemas.microsoft.com/office/drawing/2014/main" id="{0EDCE49F-145F-87F5-56BF-574DD4ED1596}"/>
              </a:ext>
            </a:extLst>
          </p:cNvPr>
          <p:cNvSpPr>
            <a:spLocks noChangeShapeType="1"/>
          </p:cNvSpPr>
          <p:nvPr/>
        </p:nvSpPr>
        <p:spPr bwMode="auto">
          <a:xfrm flipH="1">
            <a:off x="1261954" y="2519760"/>
            <a:ext cx="5158" cy="1085946"/>
          </a:xfrm>
          <a:prstGeom prst="line">
            <a:avLst/>
          </a:prstGeom>
          <a:noFill/>
          <a:ln w="12700">
            <a:solidFill>
              <a:srgbClr val="C00000"/>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52" name="Straight Arrow Connector 51">
            <a:extLst>
              <a:ext uri="{FF2B5EF4-FFF2-40B4-BE49-F238E27FC236}">
                <a16:creationId xmlns:a16="http://schemas.microsoft.com/office/drawing/2014/main" id="{93303B0A-B703-65BD-904E-B082D5885303}"/>
              </a:ext>
            </a:extLst>
          </p:cNvPr>
          <p:cNvCxnSpPr>
            <a:cxnSpLocks/>
          </p:cNvCxnSpPr>
          <p:nvPr/>
        </p:nvCxnSpPr>
        <p:spPr>
          <a:xfrm flipV="1">
            <a:off x="5255822" y="2375712"/>
            <a:ext cx="0" cy="1098821"/>
          </a:xfrm>
          <a:prstGeom prst="straightConnector1">
            <a:avLst/>
          </a:prstGeom>
          <a:ln>
            <a:solidFill>
              <a:srgbClr val="F1900F"/>
            </a:solidFill>
            <a:tailEnd type="triangle"/>
          </a:ln>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4AFF9DE8-B3AD-DDB1-91D2-097234C1B911}"/>
              </a:ext>
            </a:extLst>
          </p:cNvPr>
          <p:cNvSpPr/>
          <p:nvPr/>
        </p:nvSpPr>
        <p:spPr>
          <a:xfrm>
            <a:off x="1219389" y="4377747"/>
            <a:ext cx="1718488" cy="253408"/>
          </a:xfrm>
          <a:prstGeom prst="rect">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362BCC4-1A65-BFA7-7D53-5FE3B8F82BF5}"/>
              </a:ext>
            </a:extLst>
          </p:cNvPr>
          <p:cNvSpPr/>
          <p:nvPr/>
        </p:nvSpPr>
        <p:spPr>
          <a:xfrm>
            <a:off x="529752" y="1194392"/>
            <a:ext cx="1517782" cy="253408"/>
          </a:xfrm>
          <a:prstGeom prst="rect">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7C78FAEB-BE23-7587-CBC8-36D7BCBA1426}"/>
              </a:ext>
            </a:extLst>
          </p:cNvPr>
          <p:cNvCxnSpPr>
            <a:cxnSpLocks/>
          </p:cNvCxnSpPr>
          <p:nvPr/>
        </p:nvCxnSpPr>
        <p:spPr>
          <a:xfrm flipV="1">
            <a:off x="696635" y="2519761"/>
            <a:ext cx="0" cy="954741"/>
          </a:xfrm>
          <a:prstGeom prst="straightConnector1">
            <a:avLst/>
          </a:prstGeom>
          <a:ln>
            <a:solidFill>
              <a:srgbClr val="A1A1A1"/>
            </a:solidFill>
            <a:tailEnd type="triangle"/>
          </a:ln>
        </p:spPr>
        <p:style>
          <a:lnRef idx="2">
            <a:schemeClr val="accent1"/>
          </a:lnRef>
          <a:fillRef idx="0">
            <a:schemeClr val="accent1"/>
          </a:fillRef>
          <a:effectRef idx="1">
            <a:schemeClr val="accent1"/>
          </a:effectRef>
          <a:fontRef idx="minor">
            <a:schemeClr val="tx1"/>
          </a:fontRef>
        </p:style>
      </p:cxnSp>
      <p:sp>
        <p:nvSpPr>
          <p:cNvPr id="7" name="Title 6"/>
          <p:cNvSpPr>
            <a:spLocks noGrp="1"/>
          </p:cNvSpPr>
          <p:nvPr>
            <p:ph type="title"/>
          </p:nvPr>
        </p:nvSpPr>
        <p:spPr>
          <a:xfrm>
            <a:off x="371509" y="637814"/>
            <a:ext cx="8616598" cy="626300"/>
          </a:xfrm>
        </p:spPr>
        <p:txBody>
          <a:bodyPr/>
          <a:lstStyle/>
          <a:p>
            <a:r>
              <a:rPr lang="en-US" dirty="0"/>
              <a:t>Incident Timeline</a:t>
            </a:r>
          </a:p>
        </p:txBody>
      </p:sp>
      <p:sp>
        <p:nvSpPr>
          <p:cNvPr id="2126" name="Line 162">
            <a:extLst>
              <a:ext uri="{FF2B5EF4-FFF2-40B4-BE49-F238E27FC236}">
                <a16:creationId xmlns:a16="http://schemas.microsoft.com/office/drawing/2014/main" id="{816CEF69-F17D-827A-9BD2-6B9AEC05E813}"/>
              </a:ext>
            </a:extLst>
          </p:cNvPr>
          <p:cNvSpPr>
            <a:spLocks noChangeShapeType="1"/>
          </p:cNvSpPr>
          <p:nvPr/>
        </p:nvSpPr>
        <p:spPr bwMode="auto">
          <a:xfrm flipV="1">
            <a:off x="371509" y="3549529"/>
            <a:ext cx="8620252" cy="37025"/>
          </a:xfrm>
          <a:prstGeom prst="line">
            <a:avLst/>
          </a:prstGeom>
          <a:ln w="76200">
            <a:headEnd/>
            <a:tailEnd/>
          </a:ln>
          <a:extLst>
            <a:ext uri="{909E8E84-426E-40DD-AFC4-6F175D3DCCD1}">
              <a14:hiddenFill xmlns:a14="http://schemas.microsoft.com/office/drawing/2010/main">
                <a:noFill/>
              </a14:hiddenFill>
            </a:ext>
          </a:extLst>
        </p:spPr>
        <p:style>
          <a:lnRef idx="3">
            <a:schemeClr val="accent3"/>
          </a:lnRef>
          <a:fillRef idx="0">
            <a:schemeClr val="accent3"/>
          </a:fillRef>
          <a:effectRef idx="2">
            <a:schemeClr val="accent3"/>
          </a:effectRef>
          <a:fontRef idx="minor">
            <a:schemeClr val="tx1"/>
          </a:fontRef>
        </p:style>
        <p:txBody>
          <a:bodyPr vert="horz" wrap="square" lIns="91440" tIns="45720" rIns="91440" bIns="45720" numCol="1" anchor="t" anchorCtr="0" compatLnSpc="1">
            <a:prstTxWarp prst="textNoShape">
              <a:avLst/>
            </a:prstTxWarp>
          </a:bodyPr>
          <a:lstStyle/>
          <a:p>
            <a:endParaRPr lang="en-US" dirty="0"/>
          </a:p>
        </p:txBody>
      </p:sp>
      <p:sp>
        <p:nvSpPr>
          <p:cNvPr id="2130" name="Line 166">
            <a:extLst>
              <a:ext uri="{FF2B5EF4-FFF2-40B4-BE49-F238E27FC236}">
                <a16:creationId xmlns:a16="http://schemas.microsoft.com/office/drawing/2014/main" id="{82EEC419-67A9-DCA1-DFF2-3D81B293C4AC}"/>
              </a:ext>
            </a:extLst>
          </p:cNvPr>
          <p:cNvSpPr>
            <a:spLocks noChangeShapeType="1"/>
          </p:cNvSpPr>
          <p:nvPr/>
        </p:nvSpPr>
        <p:spPr bwMode="auto">
          <a:xfrm>
            <a:off x="371509" y="2341119"/>
            <a:ext cx="0" cy="1264587"/>
          </a:xfrm>
          <a:prstGeom prst="line">
            <a:avLst/>
          </a:prstGeom>
          <a:noFill/>
          <a:ln w="12700">
            <a:solidFill>
              <a:srgbClr val="C00000"/>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 name="Flowchart: Connector 1">
            <a:extLst>
              <a:ext uri="{FF2B5EF4-FFF2-40B4-BE49-F238E27FC236}">
                <a16:creationId xmlns:a16="http://schemas.microsoft.com/office/drawing/2014/main" id="{D1D26DB8-6112-4D4A-6DEA-20281C804215}"/>
              </a:ext>
            </a:extLst>
          </p:cNvPr>
          <p:cNvSpPr/>
          <p:nvPr/>
        </p:nvSpPr>
        <p:spPr>
          <a:xfrm>
            <a:off x="579676" y="3432083"/>
            <a:ext cx="228600" cy="228600"/>
          </a:xfrm>
          <a:prstGeom prst="flowChartConnector">
            <a:avLst/>
          </a:prstGeom>
          <a:solidFill>
            <a:srgbClr val="A1A1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lowchart: Connector 4">
            <a:extLst>
              <a:ext uri="{FF2B5EF4-FFF2-40B4-BE49-F238E27FC236}">
                <a16:creationId xmlns:a16="http://schemas.microsoft.com/office/drawing/2014/main" id="{EB78F614-3D94-4F03-D417-A7041C05A77F}"/>
              </a:ext>
            </a:extLst>
          </p:cNvPr>
          <p:cNvSpPr/>
          <p:nvPr/>
        </p:nvSpPr>
        <p:spPr>
          <a:xfrm>
            <a:off x="1308004" y="3440047"/>
            <a:ext cx="228600" cy="228600"/>
          </a:xfrm>
          <a:prstGeom prst="flowChartConnector">
            <a:avLst/>
          </a:prstGeom>
          <a:solidFill>
            <a:srgbClr val="73A5CC"/>
          </a:solidFill>
          <a:ln>
            <a:solidFill>
              <a:srgbClr val="73A5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Flowchart: Connector 5">
            <a:extLst>
              <a:ext uri="{FF2B5EF4-FFF2-40B4-BE49-F238E27FC236}">
                <a16:creationId xmlns:a16="http://schemas.microsoft.com/office/drawing/2014/main" id="{E2ED68E5-7A3B-39C2-576B-03D95F9A6B16}"/>
              </a:ext>
            </a:extLst>
          </p:cNvPr>
          <p:cNvSpPr/>
          <p:nvPr/>
        </p:nvSpPr>
        <p:spPr>
          <a:xfrm>
            <a:off x="5137315" y="3407167"/>
            <a:ext cx="228600" cy="228600"/>
          </a:xfrm>
          <a:prstGeom prst="flowChartConnector">
            <a:avLst/>
          </a:prstGeom>
          <a:solidFill>
            <a:srgbClr val="F1900F"/>
          </a:solidFill>
          <a:ln>
            <a:solidFill>
              <a:srgbClr val="F1900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lowchart: Connector 7">
            <a:extLst>
              <a:ext uri="{FF2B5EF4-FFF2-40B4-BE49-F238E27FC236}">
                <a16:creationId xmlns:a16="http://schemas.microsoft.com/office/drawing/2014/main" id="{89B56AD5-B692-6439-CDFC-CA43FB67F213}"/>
              </a:ext>
            </a:extLst>
          </p:cNvPr>
          <p:cNvSpPr/>
          <p:nvPr/>
        </p:nvSpPr>
        <p:spPr>
          <a:xfrm>
            <a:off x="6587423" y="3418141"/>
            <a:ext cx="228600" cy="228600"/>
          </a:xfrm>
          <a:prstGeom prst="flowChartConnector">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7363C5E6-39CF-3F5F-3697-3FE657DA0E1E}"/>
              </a:ext>
            </a:extLst>
          </p:cNvPr>
          <p:cNvSpPr/>
          <p:nvPr/>
        </p:nvSpPr>
        <p:spPr>
          <a:xfrm rot="5400000">
            <a:off x="8816902" y="3447851"/>
            <a:ext cx="287342" cy="205244"/>
          </a:xfrm>
          <a:prstGeom prst="triangle">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842BFFB-F643-CADB-BC37-CF215747E66E}"/>
              </a:ext>
            </a:extLst>
          </p:cNvPr>
          <p:cNvSpPr/>
          <p:nvPr/>
        </p:nvSpPr>
        <p:spPr>
          <a:xfrm>
            <a:off x="529752" y="1447800"/>
            <a:ext cx="1517783" cy="989867"/>
          </a:xfrm>
          <a:prstGeom prst="rect">
            <a:avLst/>
          </a:prstGeom>
          <a:solidFill>
            <a:srgbClr val="A1A1A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6D259DC-969A-DA07-2EEF-F6B2935A206E}"/>
              </a:ext>
            </a:extLst>
          </p:cNvPr>
          <p:cNvSpPr txBox="1"/>
          <p:nvPr/>
        </p:nvSpPr>
        <p:spPr>
          <a:xfrm rot="16200000">
            <a:off x="-369611" y="2811569"/>
            <a:ext cx="1258395" cy="276999"/>
          </a:xfrm>
          <a:prstGeom prst="rect">
            <a:avLst/>
          </a:prstGeom>
          <a:noFill/>
        </p:spPr>
        <p:txBody>
          <a:bodyPr wrap="square" rtlCol="0">
            <a:spAutoFit/>
          </a:bodyPr>
          <a:lstStyle/>
          <a:p>
            <a:r>
              <a:rPr lang="en-US" sz="1200" b="1" dirty="0"/>
              <a:t>February 3</a:t>
            </a:r>
          </a:p>
        </p:txBody>
      </p:sp>
      <p:sp>
        <p:nvSpPr>
          <p:cNvPr id="15" name="TextBox 14">
            <a:extLst>
              <a:ext uri="{FF2B5EF4-FFF2-40B4-BE49-F238E27FC236}">
                <a16:creationId xmlns:a16="http://schemas.microsoft.com/office/drawing/2014/main" id="{8D1D354C-3EB8-E1DE-9E18-225B419C3329}"/>
              </a:ext>
            </a:extLst>
          </p:cNvPr>
          <p:cNvSpPr txBox="1"/>
          <p:nvPr/>
        </p:nvSpPr>
        <p:spPr>
          <a:xfrm>
            <a:off x="493241" y="1452771"/>
            <a:ext cx="1554792" cy="1061829"/>
          </a:xfrm>
          <a:prstGeom prst="rect">
            <a:avLst/>
          </a:prstGeom>
          <a:noFill/>
        </p:spPr>
        <p:txBody>
          <a:bodyPr wrap="square" rtlCol="0">
            <a:spAutoFit/>
          </a:bodyPr>
          <a:lstStyle/>
          <a:p>
            <a:pPr>
              <a:spcAft>
                <a:spcPts val="600"/>
              </a:spcAft>
            </a:pPr>
            <a:r>
              <a:rPr lang="en-US" sz="1050" dirty="0">
                <a:solidFill>
                  <a:schemeClr val="bg1"/>
                </a:solidFill>
              </a:rPr>
              <a:t>In East Palestine, Ohio, near the Pennsylvania border, Norfolk Southern train derails and fire begins.</a:t>
            </a:r>
          </a:p>
        </p:txBody>
      </p:sp>
      <p:sp>
        <p:nvSpPr>
          <p:cNvPr id="33" name="TextBox 32">
            <a:extLst>
              <a:ext uri="{FF2B5EF4-FFF2-40B4-BE49-F238E27FC236}">
                <a16:creationId xmlns:a16="http://schemas.microsoft.com/office/drawing/2014/main" id="{6A061E71-8F84-B03C-A9AC-58D908B2D778}"/>
              </a:ext>
            </a:extLst>
          </p:cNvPr>
          <p:cNvSpPr txBox="1"/>
          <p:nvPr/>
        </p:nvSpPr>
        <p:spPr>
          <a:xfrm>
            <a:off x="501952" y="1201579"/>
            <a:ext cx="1295401" cy="246221"/>
          </a:xfrm>
          <a:prstGeom prst="rect">
            <a:avLst/>
          </a:prstGeom>
          <a:noFill/>
        </p:spPr>
        <p:txBody>
          <a:bodyPr wrap="square" rtlCol="0">
            <a:spAutoFit/>
          </a:bodyPr>
          <a:lstStyle/>
          <a:p>
            <a:r>
              <a:rPr lang="en-US" sz="1000" b="1" dirty="0">
                <a:solidFill>
                  <a:schemeClr val="bg1"/>
                </a:solidFill>
              </a:rPr>
              <a:t>8:54 p.m. </a:t>
            </a:r>
          </a:p>
        </p:txBody>
      </p:sp>
      <p:sp>
        <p:nvSpPr>
          <p:cNvPr id="31" name="Rectangle 30">
            <a:extLst>
              <a:ext uri="{FF2B5EF4-FFF2-40B4-BE49-F238E27FC236}">
                <a16:creationId xmlns:a16="http://schemas.microsoft.com/office/drawing/2014/main" id="{CA550E43-CBC7-24E3-5996-FDDFEC680D3B}"/>
              </a:ext>
            </a:extLst>
          </p:cNvPr>
          <p:cNvSpPr/>
          <p:nvPr/>
        </p:nvSpPr>
        <p:spPr>
          <a:xfrm>
            <a:off x="1224857" y="4629081"/>
            <a:ext cx="1713019" cy="1203650"/>
          </a:xfrm>
          <a:prstGeom prst="rect">
            <a:avLst/>
          </a:prstGeom>
          <a:solidFill>
            <a:srgbClr val="73A5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56E17633-151A-4C52-2643-30755AA7682E}"/>
              </a:ext>
            </a:extLst>
          </p:cNvPr>
          <p:cNvSpPr txBox="1"/>
          <p:nvPr/>
        </p:nvSpPr>
        <p:spPr>
          <a:xfrm rot="16200000">
            <a:off x="408345" y="2691344"/>
            <a:ext cx="1498845" cy="276999"/>
          </a:xfrm>
          <a:prstGeom prst="rect">
            <a:avLst/>
          </a:prstGeom>
          <a:noFill/>
        </p:spPr>
        <p:txBody>
          <a:bodyPr wrap="square" rtlCol="0">
            <a:spAutoFit/>
          </a:bodyPr>
          <a:lstStyle/>
          <a:p>
            <a:r>
              <a:rPr lang="en-US" sz="1200" b="1" dirty="0"/>
              <a:t>February 4</a:t>
            </a:r>
          </a:p>
        </p:txBody>
      </p:sp>
      <p:sp>
        <p:nvSpPr>
          <p:cNvPr id="45" name="TextBox 44">
            <a:extLst>
              <a:ext uri="{FF2B5EF4-FFF2-40B4-BE49-F238E27FC236}">
                <a16:creationId xmlns:a16="http://schemas.microsoft.com/office/drawing/2014/main" id="{8C7AF8A5-2E1B-F78C-45C6-F0E5247545FE}"/>
              </a:ext>
            </a:extLst>
          </p:cNvPr>
          <p:cNvSpPr txBox="1"/>
          <p:nvPr/>
        </p:nvSpPr>
        <p:spPr>
          <a:xfrm>
            <a:off x="1187006" y="4394991"/>
            <a:ext cx="1295401" cy="246221"/>
          </a:xfrm>
          <a:prstGeom prst="rect">
            <a:avLst/>
          </a:prstGeom>
          <a:noFill/>
        </p:spPr>
        <p:txBody>
          <a:bodyPr wrap="square" rtlCol="0">
            <a:spAutoFit/>
          </a:bodyPr>
          <a:lstStyle/>
          <a:p>
            <a:r>
              <a:rPr lang="en-US" sz="1000" b="1" dirty="0">
                <a:solidFill>
                  <a:schemeClr val="bg1"/>
                </a:solidFill>
              </a:rPr>
              <a:t>5:00 a.m. </a:t>
            </a:r>
          </a:p>
        </p:txBody>
      </p:sp>
      <p:sp>
        <p:nvSpPr>
          <p:cNvPr id="47" name="TextBox 46">
            <a:extLst>
              <a:ext uri="{FF2B5EF4-FFF2-40B4-BE49-F238E27FC236}">
                <a16:creationId xmlns:a16="http://schemas.microsoft.com/office/drawing/2014/main" id="{FF9C91C4-EED4-EE73-783A-CC9E631B76FF}"/>
              </a:ext>
            </a:extLst>
          </p:cNvPr>
          <p:cNvSpPr txBox="1"/>
          <p:nvPr/>
        </p:nvSpPr>
        <p:spPr>
          <a:xfrm>
            <a:off x="1211433" y="4637754"/>
            <a:ext cx="1713020" cy="1138773"/>
          </a:xfrm>
          <a:prstGeom prst="rect">
            <a:avLst/>
          </a:prstGeom>
          <a:noFill/>
        </p:spPr>
        <p:txBody>
          <a:bodyPr wrap="square" rtlCol="0">
            <a:spAutoFit/>
          </a:bodyPr>
          <a:lstStyle/>
          <a:p>
            <a:pPr>
              <a:spcAft>
                <a:spcPts val="600"/>
              </a:spcAft>
            </a:pPr>
            <a:r>
              <a:rPr lang="en-US" sz="1050" dirty="0">
                <a:solidFill>
                  <a:schemeClr val="bg1"/>
                </a:solidFill>
              </a:rPr>
              <a:t>Firefighters fall back to base.</a:t>
            </a:r>
          </a:p>
          <a:p>
            <a:pPr>
              <a:spcAft>
                <a:spcPts val="600"/>
              </a:spcAft>
            </a:pPr>
            <a:r>
              <a:rPr lang="en-US" sz="1050" dirty="0">
                <a:solidFill>
                  <a:schemeClr val="bg1"/>
                </a:solidFill>
              </a:rPr>
              <a:t>Vinyl chloride cars start to heat up; concern increased for heating vinyl chloride tank cars.</a:t>
            </a:r>
          </a:p>
        </p:txBody>
      </p:sp>
      <p:sp>
        <p:nvSpPr>
          <p:cNvPr id="50" name="Line 166">
            <a:extLst>
              <a:ext uri="{FF2B5EF4-FFF2-40B4-BE49-F238E27FC236}">
                <a16:creationId xmlns:a16="http://schemas.microsoft.com/office/drawing/2014/main" id="{C0A4175B-EFCF-EF28-B912-47087D53A1AD}"/>
              </a:ext>
            </a:extLst>
          </p:cNvPr>
          <p:cNvSpPr>
            <a:spLocks noChangeShapeType="1"/>
          </p:cNvSpPr>
          <p:nvPr/>
        </p:nvSpPr>
        <p:spPr bwMode="auto">
          <a:xfrm flipH="1">
            <a:off x="4842903" y="2209800"/>
            <a:ext cx="15955" cy="1328198"/>
          </a:xfrm>
          <a:prstGeom prst="line">
            <a:avLst/>
          </a:prstGeom>
          <a:noFill/>
          <a:ln w="12700">
            <a:solidFill>
              <a:srgbClr val="C00000"/>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1" name="TextBox 50">
            <a:extLst>
              <a:ext uri="{FF2B5EF4-FFF2-40B4-BE49-F238E27FC236}">
                <a16:creationId xmlns:a16="http://schemas.microsoft.com/office/drawing/2014/main" id="{89037890-BBE3-0CFE-383A-E63CB36198D5}"/>
              </a:ext>
            </a:extLst>
          </p:cNvPr>
          <p:cNvSpPr txBox="1"/>
          <p:nvPr/>
        </p:nvSpPr>
        <p:spPr>
          <a:xfrm rot="16200000">
            <a:off x="4131469" y="2564684"/>
            <a:ext cx="1224459" cy="276999"/>
          </a:xfrm>
          <a:prstGeom prst="rect">
            <a:avLst/>
          </a:prstGeom>
          <a:noFill/>
        </p:spPr>
        <p:txBody>
          <a:bodyPr wrap="square" rtlCol="0">
            <a:spAutoFit/>
          </a:bodyPr>
          <a:lstStyle/>
          <a:p>
            <a:r>
              <a:rPr lang="en-US" sz="1200" b="1" dirty="0"/>
              <a:t>February 5</a:t>
            </a:r>
          </a:p>
        </p:txBody>
      </p:sp>
      <p:sp>
        <p:nvSpPr>
          <p:cNvPr id="55" name="Rectangle 54">
            <a:extLst>
              <a:ext uri="{FF2B5EF4-FFF2-40B4-BE49-F238E27FC236}">
                <a16:creationId xmlns:a16="http://schemas.microsoft.com/office/drawing/2014/main" id="{FAF0D181-8244-7E22-7266-D2E06CF95FBC}"/>
              </a:ext>
            </a:extLst>
          </p:cNvPr>
          <p:cNvSpPr/>
          <p:nvPr/>
        </p:nvSpPr>
        <p:spPr>
          <a:xfrm>
            <a:off x="4934614" y="1336287"/>
            <a:ext cx="1713019" cy="987875"/>
          </a:xfrm>
          <a:prstGeom prst="rect">
            <a:avLst/>
          </a:prstGeom>
          <a:solidFill>
            <a:srgbClr val="F1900F"/>
          </a:solidFill>
          <a:ln>
            <a:solidFill>
              <a:srgbClr val="F1900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53756CE8-039F-E89E-2CB1-05577E22796D}"/>
              </a:ext>
            </a:extLst>
          </p:cNvPr>
          <p:cNvSpPr txBox="1"/>
          <p:nvPr/>
        </p:nvSpPr>
        <p:spPr>
          <a:xfrm>
            <a:off x="4931672" y="1295400"/>
            <a:ext cx="1744466" cy="1092607"/>
          </a:xfrm>
          <a:prstGeom prst="rect">
            <a:avLst/>
          </a:prstGeom>
          <a:noFill/>
        </p:spPr>
        <p:txBody>
          <a:bodyPr wrap="square" rtlCol="0">
            <a:spAutoFit/>
          </a:bodyPr>
          <a:lstStyle/>
          <a:p>
            <a:pPr>
              <a:spcAft>
                <a:spcPts val="600"/>
              </a:spcAft>
            </a:pPr>
            <a:r>
              <a:rPr lang="en-US" sz="1000" dirty="0">
                <a:solidFill>
                  <a:schemeClr val="bg1"/>
                </a:solidFill>
              </a:rPr>
              <a:t>Governors of Ohio and Pennsylvania ordered an evacuation.</a:t>
            </a:r>
          </a:p>
          <a:p>
            <a:pPr>
              <a:spcAft>
                <a:spcPts val="600"/>
              </a:spcAft>
            </a:pPr>
            <a:r>
              <a:rPr lang="en-US" sz="1000" dirty="0">
                <a:solidFill>
                  <a:schemeClr val="bg1"/>
                </a:solidFill>
              </a:rPr>
              <a:t>Emergency operations moved to high school, outside the 1-mile radius.</a:t>
            </a:r>
          </a:p>
        </p:txBody>
      </p:sp>
      <p:sp>
        <p:nvSpPr>
          <p:cNvPr id="58" name="TextBox 57">
            <a:extLst>
              <a:ext uri="{FF2B5EF4-FFF2-40B4-BE49-F238E27FC236}">
                <a16:creationId xmlns:a16="http://schemas.microsoft.com/office/drawing/2014/main" id="{3BBABA27-63CD-3099-FC00-C34B5B248EE8}"/>
              </a:ext>
            </a:extLst>
          </p:cNvPr>
          <p:cNvSpPr txBox="1"/>
          <p:nvPr/>
        </p:nvSpPr>
        <p:spPr>
          <a:xfrm rot="16200000">
            <a:off x="5536573" y="2701991"/>
            <a:ext cx="1467258" cy="276999"/>
          </a:xfrm>
          <a:prstGeom prst="rect">
            <a:avLst/>
          </a:prstGeom>
          <a:noFill/>
        </p:spPr>
        <p:txBody>
          <a:bodyPr wrap="square" rtlCol="0">
            <a:spAutoFit/>
          </a:bodyPr>
          <a:lstStyle/>
          <a:p>
            <a:r>
              <a:rPr lang="en-US" sz="1200" b="1" dirty="0"/>
              <a:t>February 6</a:t>
            </a:r>
          </a:p>
        </p:txBody>
      </p:sp>
      <p:sp>
        <p:nvSpPr>
          <p:cNvPr id="60" name="Rectangle 59">
            <a:extLst>
              <a:ext uri="{FF2B5EF4-FFF2-40B4-BE49-F238E27FC236}">
                <a16:creationId xmlns:a16="http://schemas.microsoft.com/office/drawing/2014/main" id="{F32F2E3D-5E0E-BA74-897C-1BFE33D721AF}"/>
              </a:ext>
            </a:extLst>
          </p:cNvPr>
          <p:cNvSpPr/>
          <p:nvPr/>
        </p:nvSpPr>
        <p:spPr>
          <a:xfrm>
            <a:off x="6553200" y="4655820"/>
            <a:ext cx="1713019" cy="518317"/>
          </a:xfrm>
          <a:prstGeom prst="rect">
            <a:avLst/>
          </a:prstGeom>
          <a:solidFill>
            <a:srgbClr val="00B050"/>
          </a:solid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A4C9C10C-0215-B107-D8B6-D370D3C84437}"/>
              </a:ext>
            </a:extLst>
          </p:cNvPr>
          <p:cNvSpPr txBox="1"/>
          <p:nvPr/>
        </p:nvSpPr>
        <p:spPr>
          <a:xfrm>
            <a:off x="6549012" y="4409227"/>
            <a:ext cx="1295401" cy="246221"/>
          </a:xfrm>
          <a:prstGeom prst="rect">
            <a:avLst/>
          </a:prstGeom>
          <a:noFill/>
        </p:spPr>
        <p:txBody>
          <a:bodyPr wrap="square" rtlCol="0">
            <a:spAutoFit/>
          </a:bodyPr>
          <a:lstStyle/>
          <a:p>
            <a:r>
              <a:rPr lang="en-US" sz="1000" b="1" dirty="0">
                <a:solidFill>
                  <a:schemeClr val="bg1"/>
                </a:solidFill>
              </a:rPr>
              <a:t>4:40 p.m.</a:t>
            </a:r>
          </a:p>
        </p:txBody>
      </p:sp>
      <p:sp>
        <p:nvSpPr>
          <p:cNvPr id="63" name="TextBox 62">
            <a:extLst>
              <a:ext uri="{FF2B5EF4-FFF2-40B4-BE49-F238E27FC236}">
                <a16:creationId xmlns:a16="http://schemas.microsoft.com/office/drawing/2014/main" id="{81450F56-8A02-FDF4-7BC4-8BD823AE3E20}"/>
              </a:ext>
            </a:extLst>
          </p:cNvPr>
          <p:cNvSpPr txBox="1"/>
          <p:nvPr/>
        </p:nvSpPr>
        <p:spPr>
          <a:xfrm>
            <a:off x="6561899" y="4627602"/>
            <a:ext cx="1667701" cy="553998"/>
          </a:xfrm>
          <a:prstGeom prst="rect">
            <a:avLst/>
          </a:prstGeom>
          <a:noFill/>
        </p:spPr>
        <p:txBody>
          <a:bodyPr wrap="square" rtlCol="0">
            <a:spAutoFit/>
          </a:bodyPr>
          <a:lstStyle/>
          <a:p>
            <a:pPr>
              <a:spcAft>
                <a:spcPts val="600"/>
              </a:spcAft>
            </a:pPr>
            <a:r>
              <a:rPr lang="en-US" sz="1000" dirty="0">
                <a:solidFill>
                  <a:schemeClr val="bg1"/>
                </a:solidFill>
              </a:rPr>
              <a:t>Vent and burn conducted for vinyl chloride tank cars.</a:t>
            </a:r>
          </a:p>
        </p:txBody>
      </p:sp>
      <p:sp>
        <p:nvSpPr>
          <p:cNvPr id="2244" name="TextBox 2243">
            <a:extLst>
              <a:ext uri="{FF2B5EF4-FFF2-40B4-BE49-F238E27FC236}">
                <a16:creationId xmlns:a16="http://schemas.microsoft.com/office/drawing/2014/main" id="{C37EAD3A-F55E-4B06-D506-DC628355E227}"/>
              </a:ext>
            </a:extLst>
          </p:cNvPr>
          <p:cNvSpPr txBox="1"/>
          <p:nvPr/>
        </p:nvSpPr>
        <p:spPr>
          <a:xfrm rot="16200000">
            <a:off x="6338144" y="2657904"/>
            <a:ext cx="1518646" cy="276999"/>
          </a:xfrm>
          <a:prstGeom prst="rect">
            <a:avLst/>
          </a:prstGeom>
          <a:noFill/>
        </p:spPr>
        <p:txBody>
          <a:bodyPr wrap="square" rtlCol="0">
            <a:spAutoFit/>
          </a:bodyPr>
          <a:lstStyle/>
          <a:p>
            <a:r>
              <a:rPr lang="en-US" sz="1200" b="1" dirty="0"/>
              <a:t>February 7</a:t>
            </a:r>
          </a:p>
        </p:txBody>
      </p:sp>
      <p:sp>
        <p:nvSpPr>
          <p:cNvPr id="11" name="Flowchart: Connector 10">
            <a:extLst>
              <a:ext uri="{FF2B5EF4-FFF2-40B4-BE49-F238E27FC236}">
                <a16:creationId xmlns:a16="http://schemas.microsoft.com/office/drawing/2014/main" id="{DD935920-B194-F03E-FFC2-F5BB43DC4C88}"/>
              </a:ext>
            </a:extLst>
          </p:cNvPr>
          <p:cNvSpPr/>
          <p:nvPr/>
        </p:nvSpPr>
        <p:spPr>
          <a:xfrm>
            <a:off x="2219330" y="3433016"/>
            <a:ext cx="228600" cy="228600"/>
          </a:xfrm>
          <a:prstGeom prst="flowChartConnector">
            <a:avLst/>
          </a:prstGeom>
          <a:solidFill>
            <a:srgbClr val="73A5CC"/>
          </a:solidFill>
          <a:ln>
            <a:solidFill>
              <a:srgbClr val="73A5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2B534E3-8F3D-BEBE-5D09-74BC0667B820}"/>
              </a:ext>
            </a:extLst>
          </p:cNvPr>
          <p:cNvSpPr/>
          <p:nvPr/>
        </p:nvSpPr>
        <p:spPr>
          <a:xfrm>
            <a:off x="2129009" y="1219200"/>
            <a:ext cx="2451293" cy="253408"/>
          </a:xfrm>
          <a:prstGeom prst="rect">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02BFBE1-58B2-D630-832D-D20CBEEA1534}"/>
              </a:ext>
            </a:extLst>
          </p:cNvPr>
          <p:cNvSpPr/>
          <p:nvPr/>
        </p:nvSpPr>
        <p:spPr>
          <a:xfrm>
            <a:off x="2134478" y="1447801"/>
            <a:ext cx="2451293" cy="1561648"/>
          </a:xfrm>
          <a:prstGeom prst="rect">
            <a:avLst/>
          </a:prstGeom>
          <a:solidFill>
            <a:srgbClr val="73A5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6BE3233-6B6D-96A1-B0FF-9AD0E7FB5DB9}"/>
              </a:ext>
            </a:extLst>
          </p:cNvPr>
          <p:cNvSpPr txBox="1"/>
          <p:nvPr/>
        </p:nvSpPr>
        <p:spPr>
          <a:xfrm>
            <a:off x="2096627" y="1219200"/>
            <a:ext cx="1295401" cy="246221"/>
          </a:xfrm>
          <a:prstGeom prst="rect">
            <a:avLst/>
          </a:prstGeom>
          <a:noFill/>
        </p:spPr>
        <p:txBody>
          <a:bodyPr wrap="square" rtlCol="0">
            <a:spAutoFit/>
          </a:bodyPr>
          <a:lstStyle/>
          <a:p>
            <a:r>
              <a:rPr lang="en-US" sz="1000" b="1" dirty="0">
                <a:solidFill>
                  <a:schemeClr val="bg1"/>
                </a:solidFill>
              </a:rPr>
              <a:t>1:00 p.m. </a:t>
            </a:r>
          </a:p>
        </p:txBody>
      </p:sp>
      <p:sp>
        <p:nvSpPr>
          <p:cNvPr id="25" name="TextBox 24">
            <a:extLst>
              <a:ext uri="{FF2B5EF4-FFF2-40B4-BE49-F238E27FC236}">
                <a16:creationId xmlns:a16="http://schemas.microsoft.com/office/drawing/2014/main" id="{39F0D3A6-5DFC-B148-51DE-6BF9D64FBB82}"/>
              </a:ext>
            </a:extLst>
          </p:cNvPr>
          <p:cNvSpPr txBox="1"/>
          <p:nvPr/>
        </p:nvSpPr>
        <p:spPr>
          <a:xfrm>
            <a:off x="2132172" y="1493728"/>
            <a:ext cx="2392898" cy="1554272"/>
          </a:xfrm>
          <a:prstGeom prst="rect">
            <a:avLst/>
          </a:prstGeom>
          <a:noFill/>
        </p:spPr>
        <p:txBody>
          <a:bodyPr wrap="square" rtlCol="0">
            <a:spAutoFit/>
          </a:bodyPr>
          <a:lstStyle/>
          <a:p>
            <a:pPr>
              <a:spcAft>
                <a:spcPts val="600"/>
              </a:spcAft>
            </a:pPr>
            <a:r>
              <a:rPr lang="en-US" sz="1000" dirty="0">
                <a:solidFill>
                  <a:schemeClr val="bg1"/>
                </a:solidFill>
              </a:rPr>
              <a:t>U.S. EPA contacted ODH requesting confirmation of air monitoring comparison values for community monitoring in response to the incident.</a:t>
            </a:r>
          </a:p>
          <a:p>
            <a:pPr>
              <a:spcAft>
                <a:spcPts val="600"/>
              </a:spcAft>
            </a:pPr>
            <a:r>
              <a:rPr lang="en-US" sz="1000" dirty="0">
                <a:solidFill>
                  <a:schemeClr val="bg1"/>
                </a:solidFill>
              </a:rPr>
              <a:t>ODH staff consults ATSDR on comparison values as there is limited information for some compounds involved in the incident.</a:t>
            </a:r>
          </a:p>
        </p:txBody>
      </p:sp>
      <p:sp>
        <p:nvSpPr>
          <p:cNvPr id="29" name="TextBox 28">
            <a:extLst>
              <a:ext uri="{FF2B5EF4-FFF2-40B4-BE49-F238E27FC236}">
                <a16:creationId xmlns:a16="http://schemas.microsoft.com/office/drawing/2014/main" id="{BCEF2F19-C307-FFF0-AEF4-4D38CC364D78}"/>
              </a:ext>
            </a:extLst>
          </p:cNvPr>
          <p:cNvSpPr txBox="1"/>
          <p:nvPr/>
        </p:nvSpPr>
        <p:spPr>
          <a:xfrm>
            <a:off x="2352964" y="3300862"/>
            <a:ext cx="2981036" cy="253916"/>
          </a:xfrm>
          <a:prstGeom prst="rect">
            <a:avLst/>
          </a:prstGeom>
          <a:noFill/>
        </p:spPr>
        <p:txBody>
          <a:bodyPr wrap="square" rtlCol="0">
            <a:spAutoFit/>
          </a:bodyPr>
          <a:lstStyle/>
          <a:p>
            <a:r>
              <a:rPr lang="en-US" sz="1050" b="1" dirty="0"/>
              <a:t>Residents within 1-mile asked to evacuate.</a:t>
            </a:r>
          </a:p>
        </p:txBody>
      </p:sp>
      <p:sp>
        <p:nvSpPr>
          <p:cNvPr id="37" name="Rectangle 36">
            <a:extLst>
              <a:ext uri="{FF2B5EF4-FFF2-40B4-BE49-F238E27FC236}">
                <a16:creationId xmlns:a16="http://schemas.microsoft.com/office/drawing/2014/main" id="{56891E74-9411-8180-F717-F83636D52665}"/>
              </a:ext>
            </a:extLst>
          </p:cNvPr>
          <p:cNvSpPr/>
          <p:nvPr/>
        </p:nvSpPr>
        <p:spPr>
          <a:xfrm>
            <a:off x="2265765" y="3717824"/>
            <a:ext cx="3008098" cy="514613"/>
          </a:xfrm>
          <a:prstGeom prst="rect">
            <a:avLst/>
          </a:prstGeom>
          <a:noFill/>
          <a:ln>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8E319EC2-A1FD-F68F-7382-E2C9CA1B9F5C}"/>
              </a:ext>
            </a:extLst>
          </p:cNvPr>
          <p:cNvSpPr txBox="1"/>
          <p:nvPr/>
        </p:nvSpPr>
        <p:spPr>
          <a:xfrm>
            <a:off x="2273592" y="3708623"/>
            <a:ext cx="3008099" cy="577081"/>
          </a:xfrm>
          <a:prstGeom prst="rect">
            <a:avLst/>
          </a:prstGeom>
          <a:noFill/>
        </p:spPr>
        <p:txBody>
          <a:bodyPr wrap="square" rtlCol="0">
            <a:spAutoFit/>
          </a:bodyPr>
          <a:lstStyle/>
          <a:p>
            <a:pPr algn="ctr"/>
            <a:r>
              <a:rPr lang="en-US" sz="1050" dirty="0"/>
              <a:t>Local health districts were informed.</a:t>
            </a:r>
          </a:p>
          <a:p>
            <a:pPr algn="ctr"/>
            <a:r>
              <a:rPr lang="en-US" sz="1050" dirty="0"/>
              <a:t>17 monitors and one roving monitor – no detections.</a:t>
            </a:r>
          </a:p>
        </p:txBody>
      </p:sp>
      <p:sp>
        <p:nvSpPr>
          <p:cNvPr id="44" name="Flowchart: Connector 43">
            <a:extLst>
              <a:ext uri="{FF2B5EF4-FFF2-40B4-BE49-F238E27FC236}">
                <a16:creationId xmlns:a16="http://schemas.microsoft.com/office/drawing/2014/main" id="{0322D669-6E58-245D-BFE0-6ABE329C7232}"/>
              </a:ext>
            </a:extLst>
          </p:cNvPr>
          <p:cNvSpPr/>
          <p:nvPr/>
        </p:nvSpPr>
        <p:spPr>
          <a:xfrm>
            <a:off x="5477253" y="3422126"/>
            <a:ext cx="228600" cy="228600"/>
          </a:xfrm>
          <a:prstGeom prst="flowChartConnector">
            <a:avLst/>
          </a:prstGeom>
          <a:solidFill>
            <a:srgbClr val="F1900F"/>
          </a:solidFill>
          <a:ln>
            <a:solidFill>
              <a:srgbClr val="F1900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04134517-45F1-F842-D8E3-A2308021452C}"/>
              </a:ext>
            </a:extLst>
          </p:cNvPr>
          <p:cNvSpPr txBox="1"/>
          <p:nvPr/>
        </p:nvSpPr>
        <p:spPr>
          <a:xfrm>
            <a:off x="3785706" y="4387797"/>
            <a:ext cx="2192983" cy="1554272"/>
          </a:xfrm>
          <a:prstGeom prst="rect">
            <a:avLst/>
          </a:prstGeom>
          <a:noFill/>
        </p:spPr>
        <p:txBody>
          <a:bodyPr wrap="square" rtlCol="0">
            <a:spAutoFit/>
          </a:bodyPr>
          <a:lstStyle/>
          <a:p>
            <a:pPr>
              <a:spcAft>
                <a:spcPts val="600"/>
              </a:spcAft>
            </a:pPr>
            <a:r>
              <a:rPr lang="en-US" sz="1000" b="1" dirty="0">
                <a:solidFill>
                  <a:schemeClr val="bg1"/>
                </a:solidFill>
              </a:rPr>
              <a:t>A meeting between ODH, ATSDR, and US EPA.</a:t>
            </a:r>
          </a:p>
          <a:p>
            <a:pPr marL="171450" indent="-171450">
              <a:spcAft>
                <a:spcPts val="600"/>
              </a:spcAft>
              <a:buFont typeface="Arial" panose="020B0604020202020204" pitchFamily="34" charset="0"/>
              <a:buChar char="•"/>
            </a:pPr>
            <a:r>
              <a:rPr lang="en-US" sz="1000" dirty="0">
                <a:solidFill>
                  <a:schemeClr val="bg1"/>
                </a:solidFill>
              </a:rPr>
              <a:t>Ohio EPA – surface water sampling</a:t>
            </a:r>
          </a:p>
          <a:p>
            <a:pPr marL="171450" indent="-171450">
              <a:spcAft>
                <a:spcPts val="600"/>
              </a:spcAft>
              <a:buFont typeface="Arial" panose="020B0604020202020204" pitchFamily="34" charset="0"/>
              <a:buChar char="•"/>
            </a:pPr>
            <a:r>
              <a:rPr lang="en-US" sz="1000" dirty="0">
                <a:solidFill>
                  <a:schemeClr val="bg1"/>
                </a:solidFill>
              </a:rPr>
              <a:t>US EPA –  air monitoring</a:t>
            </a:r>
          </a:p>
          <a:p>
            <a:pPr marL="171450" indent="-171450">
              <a:spcAft>
                <a:spcPts val="600"/>
              </a:spcAft>
              <a:buFont typeface="Arial" panose="020B0604020202020204" pitchFamily="34" charset="0"/>
              <a:buChar char="•"/>
            </a:pPr>
            <a:r>
              <a:rPr lang="en-US" sz="1000" dirty="0">
                <a:solidFill>
                  <a:schemeClr val="bg1"/>
                </a:solidFill>
              </a:rPr>
              <a:t>Elevated levels only at the incident site but odors reported in town</a:t>
            </a:r>
          </a:p>
        </p:txBody>
      </p:sp>
      <p:sp>
        <p:nvSpPr>
          <p:cNvPr id="2249" name="Rectangle 2248">
            <a:extLst>
              <a:ext uri="{FF2B5EF4-FFF2-40B4-BE49-F238E27FC236}">
                <a16:creationId xmlns:a16="http://schemas.microsoft.com/office/drawing/2014/main" id="{019F01A0-3F8B-7BE1-5D99-8E67508188B3}"/>
              </a:ext>
            </a:extLst>
          </p:cNvPr>
          <p:cNvSpPr/>
          <p:nvPr/>
        </p:nvSpPr>
        <p:spPr>
          <a:xfrm>
            <a:off x="6548081" y="5224834"/>
            <a:ext cx="2309870" cy="642566"/>
          </a:xfrm>
          <a:prstGeom prst="rect">
            <a:avLst/>
          </a:prstGeom>
          <a:noFill/>
          <a:ln>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50" name="TextBox 2249">
            <a:extLst>
              <a:ext uri="{FF2B5EF4-FFF2-40B4-BE49-F238E27FC236}">
                <a16:creationId xmlns:a16="http://schemas.microsoft.com/office/drawing/2014/main" id="{82BB973C-4246-8DFF-1585-C9C5CEDFB9AD}"/>
              </a:ext>
            </a:extLst>
          </p:cNvPr>
          <p:cNvSpPr txBox="1"/>
          <p:nvPr/>
        </p:nvSpPr>
        <p:spPr>
          <a:xfrm>
            <a:off x="6548081" y="5267236"/>
            <a:ext cx="2309870" cy="600164"/>
          </a:xfrm>
          <a:prstGeom prst="rect">
            <a:avLst/>
          </a:prstGeom>
          <a:noFill/>
        </p:spPr>
        <p:txBody>
          <a:bodyPr wrap="square" rtlCol="0">
            <a:spAutoFit/>
          </a:bodyPr>
          <a:lstStyle/>
          <a:p>
            <a:pPr algn="ctr"/>
            <a:r>
              <a:rPr lang="en-US" sz="1100" dirty="0"/>
              <a:t>ODH began learning of concerns about the failure of venting of some rail cars.</a:t>
            </a:r>
          </a:p>
        </p:txBody>
      </p:sp>
      <p:sp>
        <p:nvSpPr>
          <p:cNvPr id="2251" name="Flowchart: Connector 2250">
            <a:extLst>
              <a:ext uri="{FF2B5EF4-FFF2-40B4-BE49-F238E27FC236}">
                <a16:creationId xmlns:a16="http://schemas.microsoft.com/office/drawing/2014/main" id="{627334A5-4688-652E-F320-CBFCC6B07B1A}"/>
              </a:ext>
            </a:extLst>
          </p:cNvPr>
          <p:cNvSpPr/>
          <p:nvPr/>
        </p:nvSpPr>
        <p:spPr>
          <a:xfrm>
            <a:off x="7344098" y="3422039"/>
            <a:ext cx="228600" cy="228600"/>
          </a:xfrm>
          <a:prstGeom prst="flowChartConnector">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56" name="Rectangle 2255">
            <a:extLst>
              <a:ext uri="{FF2B5EF4-FFF2-40B4-BE49-F238E27FC236}">
                <a16:creationId xmlns:a16="http://schemas.microsoft.com/office/drawing/2014/main" id="{FE349CE8-5F92-6DC9-2A5A-FAB02D2FC51E}"/>
              </a:ext>
            </a:extLst>
          </p:cNvPr>
          <p:cNvSpPr/>
          <p:nvPr/>
        </p:nvSpPr>
        <p:spPr>
          <a:xfrm>
            <a:off x="7271887" y="1343437"/>
            <a:ext cx="1713019" cy="987875"/>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58" name="TextBox 2257">
            <a:extLst>
              <a:ext uri="{FF2B5EF4-FFF2-40B4-BE49-F238E27FC236}">
                <a16:creationId xmlns:a16="http://schemas.microsoft.com/office/drawing/2014/main" id="{6D15CCEE-E59C-2383-0E95-D3FB73F7C327}"/>
              </a:ext>
            </a:extLst>
          </p:cNvPr>
          <p:cNvSpPr txBox="1"/>
          <p:nvPr/>
        </p:nvSpPr>
        <p:spPr>
          <a:xfrm>
            <a:off x="7269630" y="1346537"/>
            <a:ext cx="1713019" cy="1015663"/>
          </a:xfrm>
          <a:prstGeom prst="rect">
            <a:avLst/>
          </a:prstGeom>
          <a:noFill/>
        </p:spPr>
        <p:txBody>
          <a:bodyPr wrap="square" rtlCol="0">
            <a:spAutoFit/>
          </a:bodyPr>
          <a:lstStyle/>
          <a:p>
            <a:pPr>
              <a:spcAft>
                <a:spcPts val="600"/>
              </a:spcAft>
            </a:pPr>
            <a:r>
              <a:rPr lang="en-US" sz="1000" dirty="0">
                <a:solidFill>
                  <a:schemeClr val="bg1"/>
                </a:solidFill>
              </a:rPr>
              <a:t>ODH began reviewing and providing recommendations for a re-occupancy plan and FAQ document for evacuated residents.</a:t>
            </a:r>
          </a:p>
        </p:txBody>
      </p:sp>
      <p:sp>
        <p:nvSpPr>
          <p:cNvPr id="2259" name="TextBox 2258">
            <a:extLst>
              <a:ext uri="{FF2B5EF4-FFF2-40B4-BE49-F238E27FC236}">
                <a16:creationId xmlns:a16="http://schemas.microsoft.com/office/drawing/2014/main" id="{0A2834CD-A986-E2BA-A240-8E85EA8ECC0B}"/>
              </a:ext>
            </a:extLst>
          </p:cNvPr>
          <p:cNvSpPr txBox="1"/>
          <p:nvPr/>
        </p:nvSpPr>
        <p:spPr>
          <a:xfrm rot="16200000">
            <a:off x="7060553" y="2730962"/>
            <a:ext cx="1446916" cy="276999"/>
          </a:xfrm>
          <a:prstGeom prst="rect">
            <a:avLst/>
          </a:prstGeom>
          <a:noFill/>
        </p:spPr>
        <p:txBody>
          <a:bodyPr wrap="square" rtlCol="0">
            <a:spAutoFit/>
          </a:bodyPr>
          <a:lstStyle/>
          <a:p>
            <a:r>
              <a:rPr lang="en-US" sz="1200" b="1" dirty="0"/>
              <a:t>February 8</a:t>
            </a:r>
          </a:p>
        </p:txBody>
      </p:sp>
      <p:sp>
        <p:nvSpPr>
          <p:cNvPr id="2260" name="Line 166">
            <a:extLst>
              <a:ext uri="{FF2B5EF4-FFF2-40B4-BE49-F238E27FC236}">
                <a16:creationId xmlns:a16="http://schemas.microsoft.com/office/drawing/2014/main" id="{406F1387-6D5B-06DD-43B7-AA315D686C42}"/>
              </a:ext>
            </a:extLst>
          </p:cNvPr>
          <p:cNvSpPr>
            <a:spLocks noChangeShapeType="1"/>
          </p:cNvSpPr>
          <p:nvPr/>
        </p:nvSpPr>
        <p:spPr bwMode="auto">
          <a:xfrm flipH="1">
            <a:off x="7887333" y="2498227"/>
            <a:ext cx="10071" cy="1094694"/>
          </a:xfrm>
          <a:prstGeom prst="line">
            <a:avLst/>
          </a:prstGeom>
          <a:noFill/>
          <a:ln w="12700">
            <a:solidFill>
              <a:srgbClr val="C00000"/>
            </a:solidFill>
            <a:prstDash val="sys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cxnSp>
        <p:nvCxnSpPr>
          <p:cNvPr id="2262" name="Straight Arrow Connector 2261">
            <a:extLst>
              <a:ext uri="{FF2B5EF4-FFF2-40B4-BE49-F238E27FC236}">
                <a16:creationId xmlns:a16="http://schemas.microsoft.com/office/drawing/2014/main" id="{B7363E5A-751F-B205-3003-3B9DF6517BD3}"/>
              </a:ext>
            </a:extLst>
          </p:cNvPr>
          <p:cNvCxnSpPr>
            <a:cxnSpLocks/>
            <a:stCxn id="2265" idx="4"/>
          </p:cNvCxnSpPr>
          <p:nvPr/>
        </p:nvCxnSpPr>
        <p:spPr>
          <a:xfrm>
            <a:off x="8057107" y="3650639"/>
            <a:ext cx="0" cy="272379"/>
          </a:xfrm>
          <a:prstGeom prst="straightConnector1">
            <a:avLst/>
          </a:prstGeom>
          <a:ln>
            <a:solidFill>
              <a:srgbClr val="525051"/>
            </a:solidFill>
            <a:tailEnd type="triangle"/>
          </a:ln>
        </p:spPr>
        <p:style>
          <a:lnRef idx="2">
            <a:schemeClr val="accent1"/>
          </a:lnRef>
          <a:fillRef idx="0">
            <a:schemeClr val="accent1"/>
          </a:fillRef>
          <a:effectRef idx="1">
            <a:schemeClr val="accent1"/>
          </a:effectRef>
          <a:fontRef idx="minor">
            <a:schemeClr val="tx1"/>
          </a:fontRef>
        </p:style>
      </p:cxnSp>
      <p:sp>
        <p:nvSpPr>
          <p:cNvPr id="2265" name="Flowchart: Connector 2264">
            <a:extLst>
              <a:ext uri="{FF2B5EF4-FFF2-40B4-BE49-F238E27FC236}">
                <a16:creationId xmlns:a16="http://schemas.microsoft.com/office/drawing/2014/main" id="{8DA02085-4251-43B7-8019-785B79608688}"/>
              </a:ext>
            </a:extLst>
          </p:cNvPr>
          <p:cNvSpPr/>
          <p:nvPr/>
        </p:nvSpPr>
        <p:spPr>
          <a:xfrm>
            <a:off x="7942807" y="3422039"/>
            <a:ext cx="228600" cy="228600"/>
          </a:xfrm>
          <a:prstGeom prst="flowChartConnector">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69" name="Rectangle 2268">
            <a:extLst>
              <a:ext uri="{FF2B5EF4-FFF2-40B4-BE49-F238E27FC236}">
                <a16:creationId xmlns:a16="http://schemas.microsoft.com/office/drawing/2014/main" id="{934A1CBE-C95B-0E4C-C66D-3CA04BAC771A}"/>
              </a:ext>
            </a:extLst>
          </p:cNvPr>
          <p:cNvSpPr/>
          <p:nvPr/>
        </p:nvSpPr>
        <p:spPr>
          <a:xfrm>
            <a:off x="7325324" y="3959803"/>
            <a:ext cx="1713019" cy="333971"/>
          </a:xfrm>
          <a:prstGeom prst="rect">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71" name="TextBox 2270">
            <a:extLst>
              <a:ext uri="{FF2B5EF4-FFF2-40B4-BE49-F238E27FC236}">
                <a16:creationId xmlns:a16="http://schemas.microsoft.com/office/drawing/2014/main" id="{7B5FBCA7-F9CC-50DB-4374-6FD04220D0B5}"/>
              </a:ext>
            </a:extLst>
          </p:cNvPr>
          <p:cNvSpPr txBox="1"/>
          <p:nvPr/>
        </p:nvSpPr>
        <p:spPr>
          <a:xfrm>
            <a:off x="7292780" y="3943290"/>
            <a:ext cx="1775020" cy="400110"/>
          </a:xfrm>
          <a:prstGeom prst="rect">
            <a:avLst/>
          </a:prstGeom>
          <a:noFill/>
        </p:spPr>
        <p:txBody>
          <a:bodyPr wrap="square" rtlCol="0">
            <a:spAutoFit/>
          </a:bodyPr>
          <a:lstStyle/>
          <a:p>
            <a:pPr>
              <a:spcAft>
                <a:spcPts val="600"/>
              </a:spcAft>
            </a:pPr>
            <a:r>
              <a:rPr lang="en-US" sz="1000" dirty="0">
                <a:solidFill>
                  <a:schemeClr val="bg1"/>
                </a:solidFill>
              </a:rPr>
              <a:t>Residents are permitted to return to their homes.</a:t>
            </a:r>
          </a:p>
        </p:txBody>
      </p:sp>
    </p:spTree>
    <p:extLst>
      <p:ext uri="{BB962C8B-B14F-4D97-AF65-F5344CB8AC3E}">
        <p14:creationId xmlns:p14="http://schemas.microsoft.com/office/powerpoint/2010/main" val="4838201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85921B6-5488-D830-D011-F049FFAD4F9A}"/>
              </a:ext>
            </a:extLst>
          </p:cNvPr>
          <p:cNvSpPr/>
          <p:nvPr/>
        </p:nvSpPr>
        <p:spPr>
          <a:xfrm>
            <a:off x="0" y="533400"/>
            <a:ext cx="9144000" cy="5410200"/>
          </a:xfrm>
          <a:prstGeom prst="rect">
            <a:avLst/>
          </a:prstGeom>
          <a:gradFill flip="none" rotWithShape="1">
            <a:gsLst>
              <a:gs pos="0">
                <a:srgbClr val="73A5CC">
                  <a:shade val="30000"/>
                  <a:satMod val="115000"/>
                </a:srgbClr>
              </a:gs>
              <a:gs pos="50000">
                <a:srgbClr val="73A5CC">
                  <a:shade val="67500"/>
                  <a:satMod val="115000"/>
                </a:srgbClr>
              </a:gs>
              <a:gs pos="100000">
                <a:srgbClr val="73A5CC">
                  <a:shade val="100000"/>
                  <a:satMod val="115000"/>
                </a:srgb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7DC2FB-01E6-7B10-2F7C-4E38E404D7FC}"/>
              </a:ext>
            </a:extLst>
          </p:cNvPr>
          <p:cNvSpPr>
            <a:spLocks noGrp="1"/>
          </p:cNvSpPr>
          <p:nvPr>
            <p:ph type="title"/>
          </p:nvPr>
        </p:nvSpPr>
        <p:spPr/>
        <p:txBody>
          <a:bodyPr/>
          <a:lstStyle/>
          <a:p>
            <a:r>
              <a:rPr lang="en-US" dirty="0">
                <a:solidFill>
                  <a:schemeClr val="bg1"/>
                </a:solidFill>
              </a:rPr>
              <a:t>Incident Layout</a:t>
            </a:r>
          </a:p>
        </p:txBody>
      </p:sp>
      <p:pic>
        <p:nvPicPr>
          <p:cNvPr id="3076" name="docshape51">
            <a:extLst>
              <a:ext uri="{FF2B5EF4-FFF2-40B4-BE49-F238E27FC236}">
                <a16:creationId xmlns:a16="http://schemas.microsoft.com/office/drawing/2014/main" id="{B74112B6-CAB9-2653-CB03-5DAA2234C7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1466" y="1447800"/>
            <a:ext cx="3897814" cy="4260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035219"/>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DD1C83-BD1C-0840-7266-77D306956D7F}"/>
              </a:ext>
            </a:extLst>
          </p:cNvPr>
          <p:cNvSpPr/>
          <p:nvPr/>
        </p:nvSpPr>
        <p:spPr>
          <a:xfrm>
            <a:off x="188336" y="1578333"/>
            <a:ext cx="4762800" cy="528983"/>
          </a:xfrm>
          <a:prstGeom prst="rect">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t>11 cars contained hazardous materials</a:t>
            </a:r>
          </a:p>
        </p:txBody>
      </p:sp>
      <p:sp>
        <p:nvSpPr>
          <p:cNvPr id="2" name="Title 1">
            <a:extLst>
              <a:ext uri="{FF2B5EF4-FFF2-40B4-BE49-F238E27FC236}">
                <a16:creationId xmlns:a16="http://schemas.microsoft.com/office/drawing/2014/main" id="{28DFF7B2-9A82-187D-C32D-2F5D8F55EB93}"/>
              </a:ext>
            </a:extLst>
          </p:cNvPr>
          <p:cNvSpPr>
            <a:spLocks noGrp="1"/>
          </p:cNvSpPr>
          <p:nvPr>
            <p:ph type="title"/>
          </p:nvPr>
        </p:nvSpPr>
        <p:spPr/>
        <p:txBody>
          <a:bodyPr/>
          <a:lstStyle/>
          <a:p>
            <a:r>
              <a:rPr lang="en-US" dirty="0"/>
              <a:t>Train Content List</a:t>
            </a:r>
          </a:p>
        </p:txBody>
      </p:sp>
      <p:sp>
        <p:nvSpPr>
          <p:cNvPr id="6" name="TextBox 5">
            <a:extLst>
              <a:ext uri="{FF2B5EF4-FFF2-40B4-BE49-F238E27FC236}">
                <a16:creationId xmlns:a16="http://schemas.microsoft.com/office/drawing/2014/main" id="{6DDD1D4B-1F57-4842-AEF7-6EFE8C2EB4AA}"/>
              </a:ext>
            </a:extLst>
          </p:cNvPr>
          <p:cNvSpPr txBox="1"/>
          <p:nvPr/>
        </p:nvSpPr>
        <p:spPr>
          <a:xfrm>
            <a:off x="-3505200" y="6541412"/>
            <a:ext cx="7367195" cy="230832"/>
          </a:xfrm>
          <a:prstGeom prst="rect">
            <a:avLst/>
          </a:prstGeom>
          <a:noFill/>
        </p:spPr>
        <p:txBody>
          <a:bodyPr wrap="square">
            <a:spAutoFit/>
          </a:bodyPr>
          <a:lstStyle/>
          <a:p>
            <a:pPr marL="3543300" lvl="8" indent="0">
              <a:spcBef>
                <a:spcPts val="115"/>
              </a:spcBef>
              <a:buClr>
                <a:srgbClr val="008264"/>
              </a:buClr>
              <a:buSzPts val="1500"/>
              <a:buNone/>
              <a:tabLst>
                <a:tab pos="1546860" algn="l"/>
                <a:tab pos="1547495" algn="l"/>
              </a:tabLst>
            </a:pPr>
            <a:r>
              <a:rPr lang="en-US" sz="900" u="sng"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Source: NTSB</a:t>
            </a:r>
            <a:r>
              <a:rPr lang="en-US" sz="900" u="sng" spc="-40"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 </a:t>
            </a:r>
            <a:r>
              <a:rPr lang="en-US" sz="900" u="sng"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Issues</a:t>
            </a:r>
            <a:r>
              <a:rPr lang="en-US" sz="900" u="sng" spc="-40"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 </a:t>
            </a:r>
            <a:r>
              <a:rPr lang="en-US" sz="900" u="sng"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Investigative</a:t>
            </a:r>
            <a:r>
              <a:rPr lang="en-US" sz="900" u="sng" spc="-40"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 </a:t>
            </a:r>
            <a:r>
              <a:rPr lang="en-US" sz="900" u="sng"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Update</a:t>
            </a:r>
            <a:r>
              <a:rPr lang="en-US" sz="900" u="sng" spc="-40"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 </a:t>
            </a:r>
            <a:r>
              <a:rPr lang="en-US" sz="900" u="sng"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on</a:t>
            </a:r>
            <a:r>
              <a:rPr lang="en-US" sz="900" u="sng" spc="-40"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 </a:t>
            </a:r>
            <a:r>
              <a:rPr lang="en-US" sz="900" u="sng"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Ohio</a:t>
            </a:r>
            <a:r>
              <a:rPr lang="en-US" sz="900" u="sng" spc="-40"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 </a:t>
            </a:r>
            <a:r>
              <a:rPr lang="en-US" sz="900" u="sng"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Train</a:t>
            </a:r>
            <a:r>
              <a:rPr lang="en-US" sz="900" u="sng" spc="-40"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 </a:t>
            </a:r>
            <a:r>
              <a:rPr lang="en-US" sz="900" u="sng" spc="-10"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Derailm</a:t>
            </a:r>
            <a:r>
              <a:rPr lang="en-US" sz="900" spc="-10" dirty="0">
                <a:solidFill>
                  <a:schemeClr val="bg1"/>
                </a:solidFill>
                <a:effectLst/>
                <a:latin typeface="Arial" panose="020B060402020202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ent</a:t>
            </a:r>
            <a:endParaRPr lang="en-US" sz="900" dirty="0">
              <a:solidFill>
                <a:schemeClr val="bg1"/>
              </a:solidFill>
              <a:effectLst/>
              <a:latin typeface="Calibri" panose="020F0502020204030204" pitchFamily="34" charset="0"/>
              <a:ea typeface="Calibri" panose="020F0502020204030204" pitchFamily="34" charset="0"/>
            </a:endParaRPr>
          </a:p>
        </p:txBody>
      </p:sp>
      <p:pic>
        <p:nvPicPr>
          <p:cNvPr id="8" name="Picture 7">
            <a:extLst>
              <a:ext uri="{FF2B5EF4-FFF2-40B4-BE49-F238E27FC236}">
                <a16:creationId xmlns:a16="http://schemas.microsoft.com/office/drawing/2014/main" id="{1947076F-1746-F478-672D-0D37F497D032}"/>
              </a:ext>
            </a:extLst>
          </p:cNvPr>
          <p:cNvPicPr>
            <a:picLocks noChangeAspect="1"/>
          </p:cNvPicPr>
          <p:nvPr/>
        </p:nvPicPr>
        <p:blipFill>
          <a:blip r:embed="rId3"/>
          <a:stretch>
            <a:fillRect/>
          </a:stretch>
        </p:blipFill>
        <p:spPr>
          <a:xfrm>
            <a:off x="5206905" y="1578333"/>
            <a:ext cx="3835407" cy="2879907"/>
          </a:xfrm>
          <a:prstGeom prst="rect">
            <a:avLst/>
          </a:prstGeom>
        </p:spPr>
      </p:pic>
      <p:sp>
        <p:nvSpPr>
          <p:cNvPr id="9" name="TextBox 8">
            <a:extLst>
              <a:ext uri="{FF2B5EF4-FFF2-40B4-BE49-F238E27FC236}">
                <a16:creationId xmlns:a16="http://schemas.microsoft.com/office/drawing/2014/main" id="{EBD12A08-A363-A27F-130C-A66CA4E633F2}"/>
              </a:ext>
            </a:extLst>
          </p:cNvPr>
          <p:cNvSpPr txBox="1"/>
          <p:nvPr/>
        </p:nvSpPr>
        <p:spPr>
          <a:xfrm>
            <a:off x="5124395" y="4510870"/>
            <a:ext cx="3835407" cy="646331"/>
          </a:xfrm>
          <a:prstGeom prst="rect">
            <a:avLst/>
          </a:prstGeom>
          <a:noFill/>
        </p:spPr>
        <p:txBody>
          <a:bodyPr wrap="square" rtlCol="0">
            <a:spAutoFit/>
          </a:bodyPr>
          <a:lstStyle/>
          <a:p>
            <a:r>
              <a:rPr lang="en-US" sz="1200" dirty="0"/>
              <a:t>An aerial view of the Norfolk Southern freight train derailment in East Palestine, Ohio captured on February 5. (Source: NTSB)</a:t>
            </a:r>
          </a:p>
        </p:txBody>
      </p:sp>
      <p:sp>
        <p:nvSpPr>
          <p:cNvPr id="36" name="Rectangle 35">
            <a:extLst>
              <a:ext uri="{FF2B5EF4-FFF2-40B4-BE49-F238E27FC236}">
                <a16:creationId xmlns:a16="http://schemas.microsoft.com/office/drawing/2014/main" id="{1C6681F7-0650-29BF-45F8-2CF214552350}"/>
              </a:ext>
            </a:extLst>
          </p:cNvPr>
          <p:cNvSpPr/>
          <p:nvPr/>
        </p:nvSpPr>
        <p:spPr>
          <a:xfrm>
            <a:off x="188336" y="2209800"/>
            <a:ext cx="4762800" cy="2639624"/>
          </a:xfrm>
          <a:prstGeom prst="rect">
            <a:avLst/>
          </a:prstGeom>
          <a:solidFill>
            <a:srgbClr val="7000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DA8B45C7-365F-FFE4-933F-91F7C9C840D3}"/>
              </a:ext>
            </a:extLst>
          </p:cNvPr>
          <p:cNvSpPr txBox="1"/>
          <p:nvPr/>
        </p:nvSpPr>
        <p:spPr>
          <a:xfrm>
            <a:off x="408700" y="2459667"/>
            <a:ext cx="4398526" cy="203132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rPr>
              <a:t>Vinyl Chloride (5).</a:t>
            </a:r>
          </a:p>
          <a:p>
            <a:pPr marL="285750" indent="-285750">
              <a:buFont typeface="Arial" panose="020B0604020202020204" pitchFamily="34" charset="0"/>
              <a:buChar char="•"/>
            </a:pPr>
            <a:r>
              <a:rPr lang="en-US" dirty="0">
                <a:solidFill>
                  <a:schemeClr val="bg1"/>
                </a:solidFill>
              </a:rPr>
              <a:t>Ethylene Glycol (1).</a:t>
            </a:r>
          </a:p>
          <a:p>
            <a:pPr marL="285750" indent="-285750">
              <a:buFont typeface="Arial" panose="020B0604020202020204" pitchFamily="34" charset="0"/>
              <a:buChar char="•"/>
            </a:pPr>
            <a:r>
              <a:rPr lang="en-US" dirty="0">
                <a:solidFill>
                  <a:schemeClr val="bg1"/>
                </a:solidFill>
              </a:rPr>
              <a:t>Butyl Acrylate (1).</a:t>
            </a:r>
          </a:p>
          <a:p>
            <a:pPr marL="285750" indent="-285750">
              <a:buFont typeface="Arial" panose="020B0604020202020204" pitchFamily="34" charset="0"/>
              <a:buChar char="•"/>
            </a:pPr>
            <a:r>
              <a:rPr lang="en-US" dirty="0">
                <a:solidFill>
                  <a:schemeClr val="bg1"/>
                </a:solidFill>
              </a:rPr>
              <a:t>Isobutylene (1).</a:t>
            </a:r>
          </a:p>
          <a:p>
            <a:pPr marL="285750" indent="-285750">
              <a:buFont typeface="Arial" panose="020B0604020202020204" pitchFamily="34" charset="0"/>
              <a:buChar char="•"/>
            </a:pPr>
            <a:r>
              <a:rPr lang="en-US" dirty="0">
                <a:solidFill>
                  <a:schemeClr val="bg1"/>
                </a:solidFill>
              </a:rPr>
              <a:t>Ethyl-hexyl Acrylate (1).</a:t>
            </a:r>
          </a:p>
          <a:p>
            <a:pPr marL="285750" indent="-285750">
              <a:buFont typeface="Arial" panose="020B0604020202020204" pitchFamily="34" charset="0"/>
              <a:buChar char="•"/>
            </a:pPr>
            <a:r>
              <a:rPr lang="en-US" dirty="0">
                <a:solidFill>
                  <a:schemeClr val="bg1"/>
                </a:solidFill>
              </a:rPr>
              <a:t>Benzene residue within recently emptied cars (2).</a:t>
            </a:r>
          </a:p>
        </p:txBody>
      </p:sp>
    </p:spTree>
    <p:extLst>
      <p:ext uri="{BB962C8B-B14F-4D97-AF65-F5344CB8AC3E}">
        <p14:creationId xmlns:p14="http://schemas.microsoft.com/office/powerpoint/2010/main" val="915385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1B8BA3A1-FF1F-F204-D200-08DB11C479A7}"/>
              </a:ext>
            </a:extLst>
          </p:cNvPr>
          <p:cNvSpPr/>
          <p:nvPr/>
        </p:nvSpPr>
        <p:spPr>
          <a:xfrm>
            <a:off x="593588" y="1510715"/>
            <a:ext cx="7951422" cy="4239801"/>
          </a:xfrm>
          <a:prstGeom prst="rect">
            <a:avLst/>
          </a:prstGeom>
          <a:solidFill>
            <a:srgbClr val="A1A1A1">
              <a:alpha val="63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3DD1C83-BD1C-0840-7266-77D306956D7F}"/>
              </a:ext>
            </a:extLst>
          </p:cNvPr>
          <p:cNvSpPr/>
          <p:nvPr/>
        </p:nvSpPr>
        <p:spPr>
          <a:xfrm>
            <a:off x="706371" y="1608031"/>
            <a:ext cx="7693585" cy="621531"/>
          </a:xfrm>
          <a:prstGeom prst="rect">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11 cars contained hazardous materials</a:t>
            </a:r>
          </a:p>
        </p:txBody>
      </p:sp>
      <p:sp>
        <p:nvSpPr>
          <p:cNvPr id="2" name="Title 1">
            <a:extLst>
              <a:ext uri="{FF2B5EF4-FFF2-40B4-BE49-F238E27FC236}">
                <a16:creationId xmlns:a16="http://schemas.microsoft.com/office/drawing/2014/main" id="{28DFF7B2-9A82-187D-C32D-2F5D8F55EB93}"/>
              </a:ext>
            </a:extLst>
          </p:cNvPr>
          <p:cNvSpPr>
            <a:spLocks noGrp="1"/>
          </p:cNvSpPr>
          <p:nvPr>
            <p:ph type="title"/>
          </p:nvPr>
        </p:nvSpPr>
        <p:spPr/>
        <p:txBody>
          <a:bodyPr/>
          <a:lstStyle/>
          <a:p>
            <a:r>
              <a:rPr lang="en-US" dirty="0"/>
              <a:t>Train Content List</a:t>
            </a:r>
          </a:p>
        </p:txBody>
      </p:sp>
      <p:sp>
        <p:nvSpPr>
          <p:cNvPr id="43" name="Rectangle 42">
            <a:extLst>
              <a:ext uri="{FF2B5EF4-FFF2-40B4-BE49-F238E27FC236}">
                <a16:creationId xmlns:a16="http://schemas.microsoft.com/office/drawing/2014/main" id="{E49234B3-D887-1D70-BCEE-0D31E7764A28}"/>
              </a:ext>
            </a:extLst>
          </p:cNvPr>
          <p:cNvSpPr/>
          <p:nvPr/>
        </p:nvSpPr>
        <p:spPr>
          <a:xfrm>
            <a:off x="706371" y="2376246"/>
            <a:ext cx="3713229" cy="3158826"/>
          </a:xfrm>
          <a:prstGeom prst="rect">
            <a:avLst/>
          </a:prstGeom>
          <a:solidFill>
            <a:srgbClr val="525051">
              <a:alpha val="4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A picture containing black, darkness&#10;&#10;Description automatically generated">
            <a:extLst>
              <a:ext uri="{FF2B5EF4-FFF2-40B4-BE49-F238E27FC236}">
                <a16:creationId xmlns:a16="http://schemas.microsoft.com/office/drawing/2014/main" id="{8376C0B9-9564-C36B-1428-A72E6657597D}"/>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63997" y="2459770"/>
            <a:ext cx="1693929" cy="634379"/>
          </a:xfrm>
          <a:prstGeom prst="rect">
            <a:avLst/>
          </a:prstGeom>
          <a:noFill/>
        </p:spPr>
      </p:pic>
      <p:pic>
        <p:nvPicPr>
          <p:cNvPr id="27" name="Picture 26" descr="A picture containing black, darkness&#10;&#10;Description automatically generated">
            <a:extLst>
              <a:ext uri="{FF2B5EF4-FFF2-40B4-BE49-F238E27FC236}">
                <a16:creationId xmlns:a16="http://schemas.microsoft.com/office/drawing/2014/main" id="{2F47CB54-9ED0-7C59-ADC5-8854637A86DD}"/>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75764" y="2459770"/>
            <a:ext cx="1693929" cy="634379"/>
          </a:xfrm>
          <a:prstGeom prst="rect">
            <a:avLst/>
          </a:prstGeom>
          <a:noFill/>
        </p:spPr>
      </p:pic>
      <p:pic>
        <p:nvPicPr>
          <p:cNvPr id="28" name="Picture 27" descr="A picture containing black, darkness&#10;&#10;Description automatically generated">
            <a:extLst>
              <a:ext uri="{FF2B5EF4-FFF2-40B4-BE49-F238E27FC236}">
                <a16:creationId xmlns:a16="http://schemas.microsoft.com/office/drawing/2014/main" id="{E3989701-D45A-FDC9-2C11-14C782D986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2622" y="2459771"/>
            <a:ext cx="1693929" cy="634379"/>
          </a:xfrm>
          <a:prstGeom prst="rect">
            <a:avLst/>
          </a:prstGeom>
        </p:spPr>
      </p:pic>
      <p:pic>
        <p:nvPicPr>
          <p:cNvPr id="29" name="Picture 28" descr="A picture containing black, darkness&#10;&#10;Description automatically generated">
            <a:extLst>
              <a:ext uri="{FF2B5EF4-FFF2-40B4-BE49-F238E27FC236}">
                <a16:creationId xmlns:a16="http://schemas.microsoft.com/office/drawing/2014/main" id="{45DC0A39-D9A0-6DD7-2394-CCC2EAC629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0722" y="2460494"/>
            <a:ext cx="1693929" cy="634379"/>
          </a:xfrm>
          <a:prstGeom prst="rect">
            <a:avLst/>
          </a:prstGeom>
        </p:spPr>
      </p:pic>
      <p:pic>
        <p:nvPicPr>
          <p:cNvPr id="30" name="Picture 29" descr="A picture containing black, darkness&#10;&#10;Description automatically generated">
            <a:extLst>
              <a:ext uri="{FF2B5EF4-FFF2-40B4-BE49-F238E27FC236}">
                <a16:creationId xmlns:a16="http://schemas.microsoft.com/office/drawing/2014/main" id="{135C034D-F23B-1F40-5C77-608375C47D30}"/>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756816" y="3471937"/>
            <a:ext cx="1693929" cy="634379"/>
          </a:xfrm>
          <a:prstGeom prst="rect">
            <a:avLst/>
          </a:prstGeom>
          <a:noFill/>
        </p:spPr>
      </p:pic>
      <p:pic>
        <p:nvPicPr>
          <p:cNvPr id="31" name="Picture 30" descr="A picture containing black, darkness&#10;&#10;Description automatically generated">
            <a:extLst>
              <a:ext uri="{FF2B5EF4-FFF2-40B4-BE49-F238E27FC236}">
                <a16:creationId xmlns:a16="http://schemas.microsoft.com/office/drawing/2014/main" id="{74BC970F-15BD-7737-F91D-21C6F2279FA7}"/>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75763" y="3470764"/>
            <a:ext cx="1693929" cy="634379"/>
          </a:xfrm>
          <a:prstGeom prst="rect">
            <a:avLst/>
          </a:prstGeom>
          <a:noFill/>
        </p:spPr>
      </p:pic>
      <p:pic>
        <p:nvPicPr>
          <p:cNvPr id="32" name="Picture 31" descr="A picture containing black, darkness&#10;&#10;Description automatically generated">
            <a:extLst>
              <a:ext uri="{FF2B5EF4-FFF2-40B4-BE49-F238E27FC236}">
                <a16:creationId xmlns:a16="http://schemas.microsoft.com/office/drawing/2014/main" id="{4B442537-1836-87CD-8AC0-BE0B2F8D4A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2621" y="3471124"/>
            <a:ext cx="1693929" cy="634379"/>
          </a:xfrm>
          <a:prstGeom prst="rect">
            <a:avLst/>
          </a:prstGeom>
        </p:spPr>
      </p:pic>
      <p:pic>
        <p:nvPicPr>
          <p:cNvPr id="33" name="Picture 32" descr="A picture containing black, darkness&#10;&#10;Description automatically generated">
            <a:extLst>
              <a:ext uri="{FF2B5EF4-FFF2-40B4-BE49-F238E27FC236}">
                <a16:creationId xmlns:a16="http://schemas.microsoft.com/office/drawing/2014/main" id="{1EEA2BF8-5937-8C47-4568-36A65DB3EC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0721" y="3476954"/>
            <a:ext cx="1693929" cy="634379"/>
          </a:xfrm>
          <a:prstGeom prst="rect">
            <a:avLst/>
          </a:prstGeom>
        </p:spPr>
      </p:pic>
      <p:pic>
        <p:nvPicPr>
          <p:cNvPr id="34" name="Picture 33" descr="A picture containing black, darkness&#10;&#10;Description automatically generated">
            <a:extLst>
              <a:ext uri="{FF2B5EF4-FFF2-40B4-BE49-F238E27FC236}">
                <a16:creationId xmlns:a16="http://schemas.microsoft.com/office/drawing/2014/main" id="{12E8FE01-1450-57BA-447E-9FD85938197E}"/>
              </a:ext>
            </a:extLst>
          </p:cNvPr>
          <p:cNvPicPr>
            <a:picLocks noChangeAspect="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828800" y="4481756"/>
            <a:ext cx="1693929" cy="634379"/>
          </a:xfrm>
          <a:prstGeom prst="rect">
            <a:avLst/>
          </a:prstGeom>
          <a:noFill/>
        </p:spPr>
      </p:pic>
      <p:sp>
        <p:nvSpPr>
          <p:cNvPr id="44" name="Rectangle 43">
            <a:extLst>
              <a:ext uri="{FF2B5EF4-FFF2-40B4-BE49-F238E27FC236}">
                <a16:creationId xmlns:a16="http://schemas.microsoft.com/office/drawing/2014/main" id="{0E01A75D-0C7E-0240-1D69-27A40B2BC09F}"/>
              </a:ext>
            </a:extLst>
          </p:cNvPr>
          <p:cNvSpPr/>
          <p:nvPr/>
        </p:nvSpPr>
        <p:spPr>
          <a:xfrm>
            <a:off x="4477227" y="4335712"/>
            <a:ext cx="3902776" cy="1199360"/>
          </a:xfrm>
          <a:prstGeom prst="rect">
            <a:avLst/>
          </a:prstGeom>
          <a:solidFill>
            <a:srgbClr val="73A5CC">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6" name="Picture 35" descr="A picture containing black, darkness&#10;&#10;Description automatically generated">
            <a:extLst>
              <a:ext uri="{FF2B5EF4-FFF2-40B4-BE49-F238E27FC236}">
                <a16:creationId xmlns:a16="http://schemas.microsoft.com/office/drawing/2014/main" id="{82C1D77B-F01C-718B-3BB3-3149F9C2E31E}"/>
              </a:ext>
            </a:extLst>
          </p:cNvPr>
          <p:cNvPicPr>
            <a:picLocks noChangeAspect="1"/>
          </p:cNvPicPr>
          <p:nvPr/>
        </p:nvPicPr>
        <p:blipFill>
          <a:blip r:embed="rId5" cstate="print">
            <a:extLst>
              <a:ext uri="{BEBA8EAE-BF5A-486C-A8C5-ECC9F3942E4B}">
                <a14:imgProps xmlns:a14="http://schemas.microsoft.com/office/drawing/2010/main">
                  <a14:imgLayer r:embed="rId6">
                    <a14:imgEffect>
                      <a14:colorTemperature colorTemp="7200"/>
                    </a14:imgEffect>
                    <a14:imgEffect>
                      <a14:saturation sat="400000"/>
                    </a14:imgEffect>
                    <a14:imgEffect>
                      <a14:brightnessContrast bright="89000"/>
                    </a14:imgEffect>
                  </a14:imgLayer>
                </a14:imgProps>
              </a:ext>
              <a:ext uri="{28A0092B-C50C-407E-A947-70E740481C1C}">
                <a14:useLocalDpi xmlns:a14="http://schemas.microsoft.com/office/drawing/2010/main" val="0"/>
              </a:ext>
            </a:extLst>
          </a:blip>
          <a:stretch>
            <a:fillRect/>
          </a:stretch>
        </p:blipFill>
        <p:spPr>
          <a:xfrm>
            <a:off x="4553163" y="4481754"/>
            <a:ext cx="1693929" cy="634379"/>
          </a:xfrm>
          <a:prstGeom prst="rect">
            <a:avLst/>
          </a:prstGeom>
          <a:noFill/>
        </p:spPr>
      </p:pic>
      <p:pic>
        <p:nvPicPr>
          <p:cNvPr id="37" name="Picture 36" descr="A picture containing black, darkness&#10;&#10;Description automatically generated">
            <a:extLst>
              <a:ext uri="{FF2B5EF4-FFF2-40B4-BE49-F238E27FC236}">
                <a16:creationId xmlns:a16="http://schemas.microsoft.com/office/drawing/2014/main" id="{33C472C6-191C-3C51-7EC2-87E1234ABB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5481" y="4481754"/>
            <a:ext cx="1693929" cy="634379"/>
          </a:xfrm>
          <a:prstGeom prst="rect">
            <a:avLst/>
          </a:prstGeom>
        </p:spPr>
      </p:pic>
      <p:sp>
        <p:nvSpPr>
          <p:cNvPr id="41" name="TextBox 40">
            <a:extLst>
              <a:ext uri="{FF2B5EF4-FFF2-40B4-BE49-F238E27FC236}">
                <a16:creationId xmlns:a16="http://schemas.microsoft.com/office/drawing/2014/main" id="{CF390453-B025-C03B-A0E1-90C7DC9D4624}"/>
              </a:ext>
            </a:extLst>
          </p:cNvPr>
          <p:cNvSpPr txBox="1"/>
          <p:nvPr/>
        </p:nvSpPr>
        <p:spPr>
          <a:xfrm>
            <a:off x="1863337" y="5166595"/>
            <a:ext cx="1770079" cy="369332"/>
          </a:xfrm>
          <a:prstGeom prst="rect">
            <a:avLst/>
          </a:prstGeom>
          <a:noFill/>
        </p:spPr>
        <p:txBody>
          <a:bodyPr wrap="square" rtlCol="0">
            <a:spAutoFit/>
          </a:bodyPr>
          <a:lstStyle/>
          <a:p>
            <a:r>
              <a:rPr lang="en-US" b="1" dirty="0">
                <a:solidFill>
                  <a:schemeClr val="bg1"/>
                </a:solidFill>
              </a:rPr>
              <a:t>Vinyl chloride </a:t>
            </a:r>
          </a:p>
        </p:txBody>
      </p:sp>
      <p:sp>
        <p:nvSpPr>
          <p:cNvPr id="42" name="TextBox 41">
            <a:extLst>
              <a:ext uri="{FF2B5EF4-FFF2-40B4-BE49-F238E27FC236}">
                <a16:creationId xmlns:a16="http://schemas.microsoft.com/office/drawing/2014/main" id="{0BA07625-7226-75CF-17B2-0181A081ABEB}"/>
              </a:ext>
            </a:extLst>
          </p:cNvPr>
          <p:cNvSpPr txBox="1"/>
          <p:nvPr/>
        </p:nvSpPr>
        <p:spPr>
          <a:xfrm>
            <a:off x="4384932" y="5227295"/>
            <a:ext cx="4125410" cy="307777"/>
          </a:xfrm>
          <a:prstGeom prst="rect">
            <a:avLst/>
          </a:prstGeom>
          <a:noFill/>
        </p:spPr>
        <p:txBody>
          <a:bodyPr wrap="square" rtlCol="0">
            <a:spAutoFit/>
          </a:bodyPr>
          <a:lstStyle/>
          <a:p>
            <a:r>
              <a:rPr lang="en-US" sz="1400" b="1" dirty="0">
                <a:solidFill>
                  <a:schemeClr val="bg1"/>
                </a:solidFill>
              </a:rPr>
              <a:t>Benzene residue within recently emptied cars</a:t>
            </a:r>
          </a:p>
        </p:txBody>
      </p:sp>
      <p:sp>
        <p:nvSpPr>
          <p:cNvPr id="47" name="TextBox 46">
            <a:extLst>
              <a:ext uri="{FF2B5EF4-FFF2-40B4-BE49-F238E27FC236}">
                <a16:creationId xmlns:a16="http://schemas.microsoft.com/office/drawing/2014/main" id="{BCB034D5-8BDE-7149-DD6C-5F7816E601BF}"/>
              </a:ext>
            </a:extLst>
          </p:cNvPr>
          <p:cNvSpPr txBox="1"/>
          <p:nvPr/>
        </p:nvSpPr>
        <p:spPr>
          <a:xfrm>
            <a:off x="4686724" y="2563638"/>
            <a:ext cx="1555997" cy="307777"/>
          </a:xfrm>
          <a:prstGeom prst="rect">
            <a:avLst/>
          </a:prstGeom>
          <a:noFill/>
        </p:spPr>
        <p:txBody>
          <a:bodyPr wrap="square" rtlCol="0">
            <a:spAutoFit/>
          </a:bodyPr>
          <a:lstStyle/>
          <a:p>
            <a:r>
              <a:rPr lang="en-US" sz="1400" b="1" dirty="0">
                <a:solidFill>
                  <a:schemeClr val="bg1"/>
                </a:solidFill>
              </a:rPr>
              <a:t>Ethylene Glycol</a:t>
            </a:r>
          </a:p>
        </p:txBody>
      </p:sp>
      <p:sp>
        <p:nvSpPr>
          <p:cNvPr id="48" name="TextBox 47">
            <a:extLst>
              <a:ext uri="{FF2B5EF4-FFF2-40B4-BE49-F238E27FC236}">
                <a16:creationId xmlns:a16="http://schemas.microsoft.com/office/drawing/2014/main" id="{4E64DF07-67E7-C0D2-3709-D3CB26064993}"/>
              </a:ext>
            </a:extLst>
          </p:cNvPr>
          <p:cNvSpPr txBox="1"/>
          <p:nvPr/>
        </p:nvSpPr>
        <p:spPr>
          <a:xfrm>
            <a:off x="6718653" y="2550377"/>
            <a:ext cx="1555997" cy="307777"/>
          </a:xfrm>
          <a:prstGeom prst="rect">
            <a:avLst/>
          </a:prstGeom>
          <a:noFill/>
        </p:spPr>
        <p:txBody>
          <a:bodyPr wrap="square" rtlCol="0">
            <a:spAutoFit/>
          </a:bodyPr>
          <a:lstStyle/>
          <a:p>
            <a:r>
              <a:rPr lang="en-US" sz="1400" b="1" dirty="0">
                <a:solidFill>
                  <a:schemeClr val="bg1"/>
                </a:solidFill>
              </a:rPr>
              <a:t>Butyl Acrylates</a:t>
            </a:r>
          </a:p>
        </p:txBody>
      </p:sp>
      <p:sp>
        <p:nvSpPr>
          <p:cNvPr id="49" name="TextBox 48">
            <a:extLst>
              <a:ext uri="{FF2B5EF4-FFF2-40B4-BE49-F238E27FC236}">
                <a16:creationId xmlns:a16="http://schemas.microsoft.com/office/drawing/2014/main" id="{B961A24B-27A4-940B-058D-8A99DC0857E5}"/>
              </a:ext>
            </a:extLst>
          </p:cNvPr>
          <p:cNvSpPr txBox="1"/>
          <p:nvPr/>
        </p:nvSpPr>
        <p:spPr>
          <a:xfrm>
            <a:off x="4834518" y="3553231"/>
            <a:ext cx="1555997" cy="307777"/>
          </a:xfrm>
          <a:prstGeom prst="rect">
            <a:avLst/>
          </a:prstGeom>
          <a:noFill/>
        </p:spPr>
        <p:txBody>
          <a:bodyPr wrap="square" rtlCol="0">
            <a:spAutoFit/>
          </a:bodyPr>
          <a:lstStyle/>
          <a:p>
            <a:r>
              <a:rPr lang="en-US" sz="1400" b="1" dirty="0">
                <a:solidFill>
                  <a:schemeClr val="bg1"/>
                </a:solidFill>
              </a:rPr>
              <a:t>Isobutylene</a:t>
            </a:r>
          </a:p>
        </p:txBody>
      </p:sp>
      <p:sp>
        <p:nvSpPr>
          <p:cNvPr id="50" name="TextBox 49">
            <a:extLst>
              <a:ext uri="{FF2B5EF4-FFF2-40B4-BE49-F238E27FC236}">
                <a16:creationId xmlns:a16="http://schemas.microsoft.com/office/drawing/2014/main" id="{F104AAA8-F6FA-BD33-DE88-B3F444AFDDAE}"/>
              </a:ext>
            </a:extLst>
          </p:cNvPr>
          <p:cNvSpPr txBox="1"/>
          <p:nvPr/>
        </p:nvSpPr>
        <p:spPr>
          <a:xfrm>
            <a:off x="6718653" y="3569577"/>
            <a:ext cx="1599816" cy="261610"/>
          </a:xfrm>
          <a:prstGeom prst="rect">
            <a:avLst/>
          </a:prstGeom>
          <a:noFill/>
        </p:spPr>
        <p:txBody>
          <a:bodyPr wrap="square" rtlCol="0">
            <a:spAutoFit/>
          </a:bodyPr>
          <a:lstStyle/>
          <a:p>
            <a:r>
              <a:rPr lang="en-US" sz="1100" b="1" dirty="0">
                <a:solidFill>
                  <a:schemeClr val="bg1"/>
                </a:solidFill>
              </a:rPr>
              <a:t>Ethyl-hexyl Acrylate</a:t>
            </a:r>
          </a:p>
        </p:txBody>
      </p:sp>
      <p:sp>
        <p:nvSpPr>
          <p:cNvPr id="52" name="TextBox 51">
            <a:extLst>
              <a:ext uri="{FF2B5EF4-FFF2-40B4-BE49-F238E27FC236}">
                <a16:creationId xmlns:a16="http://schemas.microsoft.com/office/drawing/2014/main" id="{41C5CD85-34AA-4CF9-804B-7131E7F71C6F}"/>
              </a:ext>
            </a:extLst>
          </p:cNvPr>
          <p:cNvSpPr txBox="1"/>
          <p:nvPr/>
        </p:nvSpPr>
        <p:spPr>
          <a:xfrm>
            <a:off x="-22860" y="6097798"/>
            <a:ext cx="1752600" cy="169277"/>
          </a:xfrm>
          <a:prstGeom prst="rect">
            <a:avLst/>
          </a:prstGeom>
          <a:noFill/>
        </p:spPr>
        <p:txBody>
          <a:bodyPr wrap="square" rtlCol="0">
            <a:spAutoFit/>
          </a:bodyPr>
          <a:lstStyle/>
          <a:p>
            <a:r>
              <a:rPr lang="en-US" sz="500" dirty="0">
                <a:solidFill>
                  <a:schemeClr val="bg1"/>
                </a:solidFill>
                <a:hlinkClick r:id="rId7">
                  <a:extLst>
                    <a:ext uri="{A12FA001-AC4F-418D-AE19-62706E023703}">
                      <ahyp:hlinkClr xmlns:ahyp="http://schemas.microsoft.com/office/drawing/2018/hyperlinkcolor" val="tx"/>
                    </a:ext>
                  </a:extLst>
                </a:hlinkClick>
              </a:rPr>
              <a:t>Icons are creative commons licensed.</a:t>
            </a:r>
            <a:endParaRPr lang="en-US" sz="500" dirty="0">
              <a:solidFill>
                <a:schemeClr val="bg1"/>
              </a:solidFill>
            </a:endParaRPr>
          </a:p>
        </p:txBody>
      </p:sp>
    </p:spTree>
    <p:extLst>
      <p:ext uri="{BB962C8B-B14F-4D97-AF65-F5344CB8AC3E}">
        <p14:creationId xmlns:p14="http://schemas.microsoft.com/office/powerpoint/2010/main" val="1865391621"/>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63701" y="757020"/>
            <a:ext cx="8616598" cy="626300"/>
          </a:xfrm>
        </p:spPr>
        <p:txBody>
          <a:bodyPr/>
          <a:lstStyle/>
          <a:p>
            <a:r>
              <a:rPr lang="en-US" dirty="0"/>
              <a:t>Timeline</a:t>
            </a:r>
          </a:p>
        </p:txBody>
      </p:sp>
      <p:sp>
        <p:nvSpPr>
          <p:cNvPr id="8" name="Content Placeholder 7"/>
          <p:cNvSpPr>
            <a:spLocks noGrp="1"/>
          </p:cNvSpPr>
          <p:nvPr>
            <p:ph idx="1"/>
          </p:nvPr>
        </p:nvSpPr>
        <p:spPr>
          <a:xfrm>
            <a:off x="402074" y="1322799"/>
            <a:ext cx="8137219" cy="4392201"/>
          </a:xfrm>
        </p:spPr>
        <p:txBody>
          <a:bodyPr/>
          <a:lstStyle/>
          <a:p>
            <a:pPr marL="412750" lvl="1" indent="0" defTabSz="914400" eaLnBrk="0" hangingPunct="0">
              <a:spcBef>
                <a:spcPts val="725"/>
              </a:spcBef>
              <a:buClrTx/>
              <a:buNone/>
              <a:tabLst>
                <a:tab pos="354965" algn="l"/>
                <a:tab pos="355600" algn="l"/>
              </a:tabLst>
              <a:defRPr/>
            </a:pPr>
            <a:endParaRPr kumimoji="0" lang="en-US" sz="800" b="0" i="0" u="none" strike="noStrike" kern="1200" cap="none" spc="0" normalizeH="0" baseline="0" noProof="0" dirty="0">
              <a:ln>
                <a:noFill/>
              </a:ln>
              <a:solidFill>
                <a:prstClr val="black"/>
              </a:solidFill>
              <a:effectLst/>
              <a:uLnTx/>
              <a:uFillTx/>
              <a:latin typeface="Univers"/>
              <a:ea typeface="+mn-ea"/>
              <a:cs typeface="Calibri"/>
            </a:endParaRPr>
          </a:p>
          <a:p>
            <a:endParaRPr lang="en-US" dirty="0"/>
          </a:p>
        </p:txBody>
      </p:sp>
      <p:sp>
        <p:nvSpPr>
          <p:cNvPr id="3" name="TextBox 2">
            <a:extLst>
              <a:ext uri="{FF2B5EF4-FFF2-40B4-BE49-F238E27FC236}">
                <a16:creationId xmlns:a16="http://schemas.microsoft.com/office/drawing/2014/main" id="{B1560144-C544-A343-1795-D8F3450D0761}"/>
              </a:ext>
            </a:extLst>
          </p:cNvPr>
          <p:cNvSpPr txBox="1"/>
          <p:nvPr/>
        </p:nvSpPr>
        <p:spPr>
          <a:xfrm>
            <a:off x="366385" y="1443841"/>
            <a:ext cx="7934586" cy="4401205"/>
          </a:xfrm>
          <a:prstGeom prst="rect">
            <a:avLst/>
          </a:prstGeom>
          <a:noFill/>
        </p:spPr>
        <p:txBody>
          <a:bodyPr wrap="square">
            <a:spAutoFit/>
          </a:bodyPr>
          <a:lstStyle/>
          <a:p>
            <a:pPr marL="457200" indent="-457200">
              <a:buFont typeface="Arial" panose="020B0604020202020204" pitchFamily="34" charset="0"/>
              <a:buChar char="•"/>
            </a:pPr>
            <a:r>
              <a:rPr lang="en-US" sz="2800" b="1" dirty="0">
                <a:ea typeface="Calibri" panose="020F0502020204030204" pitchFamily="34" charset="0"/>
              </a:rPr>
              <a:t>Feb. 9 and forward:</a:t>
            </a:r>
          </a:p>
          <a:p>
            <a:pPr marL="914400" lvl="1" indent="-457200">
              <a:buFont typeface="Arial" panose="020B0604020202020204" pitchFamily="34" charset="0"/>
              <a:buChar char="•"/>
            </a:pPr>
            <a:r>
              <a:rPr lang="en-US" sz="2800" dirty="0">
                <a:effectLst/>
                <a:ea typeface="Calibri" panose="020F0502020204030204" pitchFamily="34" charset="0"/>
              </a:rPr>
              <a:t>ODH began reviewing and providing consultation on Private Drinking Water System sampling. No related detections to date.</a:t>
            </a:r>
          </a:p>
          <a:p>
            <a:pPr marL="914400" lvl="1" indent="-457200">
              <a:buFont typeface="Arial" panose="020B0604020202020204" pitchFamily="34" charset="0"/>
              <a:buChar char="•"/>
            </a:pPr>
            <a:r>
              <a:rPr lang="en-US" sz="2800" dirty="0">
                <a:effectLst/>
                <a:ea typeface="Calibri" panose="020F0502020204030204" pitchFamily="34" charset="0"/>
              </a:rPr>
              <a:t>As part of the re-</a:t>
            </a:r>
            <a:r>
              <a:rPr lang="en-US" sz="2800" dirty="0">
                <a:ea typeface="Calibri" panose="020F0502020204030204" pitchFamily="34" charset="0"/>
              </a:rPr>
              <a:t>occupancy plan, residents were provided an option to have home indoor air tested for chemicals of concern.</a:t>
            </a:r>
          </a:p>
          <a:p>
            <a:pPr marL="457200" indent="-457200">
              <a:buFont typeface="Arial" panose="020B0604020202020204" pitchFamily="34" charset="0"/>
              <a:buChar char="•"/>
            </a:pPr>
            <a:endParaRPr lang="en-US" sz="2800" dirty="0">
              <a:effectLst/>
              <a:ea typeface="Calibri" panose="020F0502020204030204" pitchFamily="34" charset="0"/>
            </a:endParaRPr>
          </a:p>
        </p:txBody>
      </p:sp>
    </p:spTree>
    <p:extLst>
      <p:ext uri="{BB962C8B-B14F-4D97-AF65-F5344CB8AC3E}">
        <p14:creationId xmlns:p14="http://schemas.microsoft.com/office/powerpoint/2010/main" val="84605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63701" y="557603"/>
            <a:ext cx="8616598" cy="626300"/>
          </a:xfrm>
        </p:spPr>
        <p:txBody>
          <a:bodyPr/>
          <a:lstStyle/>
          <a:p>
            <a:r>
              <a:rPr lang="en-US" dirty="0"/>
              <a:t>Timeline</a:t>
            </a:r>
          </a:p>
        </p:txBody>
      </p:sp>
      <p:sp>
        <p:nvSpPr>
          <p:cNvPr id="8" name="Content Placeholder 7"/>
          <p:cNvSpPr>
            <a:spLocks noGrp="1"/>
          </p:cNvSpPr>
          <p:nvPr>
            <p:ph idx="1"/>
          </p:nvPr>
        </p:nvSpPr>
        <p:spPr>
          <a:xfrm>
            <a:off x="402074" y="1322799"/>
            <a:ext cx="8137219" cy="4392201"/>
          </a:xfrm>
        </p:spPr>
        <p:txBody>
          <a:bodyPr/>
          <a:lstStyle/>
          <a:p>
            <a:pPr marL="412750" lvl="1" indent="0" defTabSz="914400" eaLnBrk="0" hangingPunct="0">
              <a:spcBef>
                <a:spcPts val="725"/>
              </a:spcBef>
              <a:buClrTx/>
              <a:buNone/>
              <a:tabLst>
                <a:tab pos="354965" algn="l"/>
                <a:tab pos="355600" algn="l"/>
              </a:tabLst>
              <a:defRPr/>
            </a:pPr>
            <a:endParaRPr kumimoji="0" lang="en-US" sz="800" b="0" i="0" u="none" strike="noStrike" kern="1200" cap="none" spc="0" normalizeH="0" baseline="0" noProof="0" dirty="0">
              <a:ln>
                <a:noFill/>
              </a:ln>
              <a:solidFill>
                <a:prstClr val="black"/>
              </a:solidFill>
              <a:effectLst/>
              <a:uLnTx/>
              <a:uFillTx/>
              <a:latin typeface="Univers"/>
              <a:ea typeface="+mn-ea"/>
              <a:cs typeface="Calibri"/>
            </a:endParaRPr>
          </a:p>
          <a:p>
            <a:endParaRPr lang="en-US" dirty="0"/>
          </a:p>
        </p:txBody>
      </p:sp>
      <p:sp>
        <p:nvSpPr>
          <p:cNvPr id="3" name="TextBox 2">
            <a:extLst>
              <a:ext uri="{FF2B5EF4-FFF2-40B4-BE49-F238E27FC236}">
                <a16:creationId xmlns:a16="http://schemas.microsoft.com/office/drawing/2014/main" id="{B1560144-C544-A343-1795-D8F3450D0761}"/>
              </a:ext>
            </a:extLst>
          </p:cNvPr>
          <p:cNvSpPr txBox="1"/>
          <p:nvPr/>
        </p:nvSpPr>
        <p:spPr>
          <a:xfrm>
            <a:off x="390499" y="1447800"/>
            <a:ext cx="7934586" cy="3970318"/>
          </a:xfrm>
          <a:prstGeom prst="rect">
            <a:avLst/>
          </a:prstGeom>
          <a:noFill/>
        </p:spPr>
        <p:txBody>
          <a:bodyPr wrap="square">
            <a:spAutoFit/>
          </a:bodyPr>
          <a:lstStyle/>
          <a:p>
            <a:pPr marL="457200" indent="-457200">
              <a:buFont typeface="Arial" panose="020B0604020202020204" pitchFamily="34" charset="0"/>
              <a:buChar char="•"/>
            </a:pPr>
            <a:r>
              <a:rPr lang="en-US" sz="2800" b="1" dirty="0">
                <a:ea typeface="Calibri" panose="020F0502020204030204" pitchFamily="34" charset="0"/>
              </a:rPr>
              <a:t>Feb. 9 and forward:</a:t>
            </a:r>
          </a:p>
          <a:p>
            <a:pPr marL="914400" lvl="1" indent="-457200">
              <a:buFont typeface="Arial" panose="020B0604020202020204" pitchFamily="34" charset="0"/>
              <a:buChar char="•"/>
            </a:pPr>
            <a:r>
              <a:rPr lang="en-US" sz="2800" dirty="0">
                <a:ea typeface="Calibri" panose="020F0502020204030204" pitchFamily="34" charset="0"/>
              </a:rPr>
              <a:t>Handheld PID (photoionization detectors) devices were used, and no compounds were detected in most homes. </a:t>
            </a:r>
          </a:p>
          <a:p>
            <a:pPr marL="914400" lvl="1" indent="-457200">
              <a:buFont typeface="Arial" panose="020B0604020202020204" pitchFamily="34" charset="0"/>
              <a:buChar char="•"/>
            </a:pPr>
            <a:r>
              <a:rPr lang="en-US" sz="2800" dirty="0">
                <a:effectLst/>
                <a:ea typeface="Calibri" panose="020F0502020204030204" pitchFamily="34" charset="0"/>
              </a:rPr>
              <a:t>Environmenta</a:t>
            </a:r>
            <a:r>
              <a:rPr lang="en-US" sz="2800" dirty="0">
                <a:ea typeface="Calibri" panose="020F0502020204030204" pitchFamily="34" charset="0"/>
              </a:rPr>
              <a:t>l samples were still below thresholds, odors were still present in town.</a:t>
            </a:r>
            <a:endParaRPr lang="en-US" sz="2800" dirty="0">
              <a:effectLst/>
              <a:ea typeface="Calibri" panose="020F0502020204030204" pitchFamily="34" charset="0"/>
            </a:endParaRPr>
          </a:p>
          <a:p>
            <a:pPr marL="457200" indent="-457200">
              <a:buFont typeface="Arial" panose="020B0604020202020204" pitchFamily="34" charset="0"/>
              <a:buChar char="•"/>
            </a:pPr>
            <a:endParaRPr lang="en-US" sz="2800" dirty="0">
              <a:effectLst/>
              <a:ea typeface="Calibri" panose="020F0502020204030204" pitchFamily="34" charset="0"/>
            </a:endParaRPr>
          </a:p>
        </p:txBody>
      </p:sp>
    </p:spTree>
    <p:extLst>
      <p:ext uri="{BB962C8B-B14F-4D97-AF65-F5344CB8AC3E}">
        <p14:creationId xmlns:p14="http://schemas.microsoft.com/office/powerpoint/2010/main" val="2126256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1818" y="687818"/>
            <a:ext cx="8616598" cy="626300"/>
          </a:xfrm>
        </p:spPr>
        <p:txBody>
          <a:bodyPr/>
          <a:lstStyle/>
          <a:p>
            <a:r>
              <a:rPr lang="en-US" dirty="0"/>
              <a:t>Air Monitoring</a:t>
            </a:r>
          </a:p>
        </p:txBody>
      </p:sp>
      <p:sp>
        <p:nvSpPr>
          <p:cNvPr id="8" name="Content Placeholder 7"/>
          <p:cNvSpPr>
            <a:spLocks noGrp="1"/>
          </p:cNvSpPr>
          <p:nvPr>
            <p:ph idx="1"/>
          </p:nvPr>
        </p:nvSpPr>
        <p:spPr>
          <a:xfrm>
            <a:off x="402074" y="1322799"/>
            <a:ext cx="8137219" cy="4392201"/>
          </a:xfrm>
        </p:spPr>
        <p:txBody>
          <a:bodyPr/>
          <a:lstStyle/>
          <a:p>
            <a:pPr marL="412750" lvl="1" indent="0" defTabSz="914400" eaLnBrk="0" hangingPunct="0">
              <a:spcBef>
                <a:spcPts val="725"/>
              </a:spcBef>
              <a:buClrTx/>
              <a:buNone/>
              <a:tabLst>
                <a:tab pos="354965" algn="l"/>
                <a:tab pos="355600" algn="l"/>
              </a:tabLst>
              <a:defRPr/>
            </a:pPr>
            <a:endParaRPr kumimoji="0" lang="en-US" sz="800" b="0" i="0" u="none" strike="noStrike" kern="1200" cap="none" spc="0" normalizeH="0" baseline="0" noProof="0" dirty="0">
              <a:ln>
                <a:noFill/>
              </a:ln>
              <a:solidFill>
                <a:prstClr val="black"/>
              </a:solidFill>
              <a:effectLst/>
              <a:uLnTx/>
              <a:uFillTx/>
              <a:latin typeface="Univers"/>
              <a:ea typeface="+mn-ea"/>
              <a:cs typeface="Calibri"/>
            </a:endParaRPr>
          </a:p>
          <a:p>
            <a:endParaRPr lang="en-US" dirty="0"/>
          </a:p>
        </p:txBody>
      </p:sp>
      <p:sp>
        <p:nvSpPr>
          <p:cNvPr id="3" name="TextBox 2">
            <a:extLst>
              <a:ext uri="{FF2B5EF4-FFF2-40B4-BE49-F238E27FC236}">
                <a16:creationId xmlns:a16="http://schemas.microsoft.com/office/drawing/2014/main" id="{B1560144-C544-A343-1795-D8F3450D0761}"/>
              </a:ext>
            </a:extLst>
          </p:cNvPr>
          <p:cNvSpPr txBox="1"/>
          <p:nvPr/>
        </p:nvSpPr>
        <p:spPr>
          <a:xfrm>
            <a:off x="402074" y="1285181"/>
            <a:ext cx="7934586" cy="4832092"/>
          </a:xfrm>
          <a:prstGeom prst="rect">
            <a:avLst/>
          </a:prstGeom>
          <a:noFill/>
        </p:spPr>
        <p:txBody>
          <a:bodyPr wrap="square">
            <a:spAutoFit/>
          </a:bodyPr>
          <a:lstStyle/>
          <a:p>
            <a:pPr marL="457200" indent="-457200">
              <a:buFont typeface="Arial" panose="020B0604020202020204" pitchFamily="34" charset="0"/>
              <a:buChar char="•"/>
            </a:pPr>
            <a:r>
              <a:rPr lang="en-US" sz="2800" dirty="0"/>
              <a:t>Equipment used for air monitoring:</a:t>
            </a:r>
          </a:p>
          <a:p>
            <a:pPr lvl="2"/>
            <a:r>
              <a:rPr lang="en-US" sz="2800" dirty="0" err="1"/>
              <a:t>AreaRAE</a:t>
            </a:r>
            <a:r>
              <a:rPr lang="en-US" sz="2800" dirty="0"/>
              <a:t> PID, </a:t>
            </a:r>
            <a:r>
              <a:rPr lang="en-US" sz="2800" dirty="0" err="1">
                <a:effectLst/>
                <a:ea typeface="Calibri" panose="020F0502020204030204" pitchFamily="34" charset="0"/>
                <a:cs typeface="Times New Roman" panose="02020603050405020304" pitchFamily="18" charset="0"/>
              </a:rPr>
              <a:t>AreaRAE</a:t>
            </a:r>
            <a:r>
              <a:rPr lang="en-US" sz="2800" dirty="0">
                <a:effectLst/>
                <a:ea typeface="Calibri" panose="020F0502020204030204" pitchFamily="34" charset="0"/>
                <a:cs typeface="Times New Roman" panose="02020603050405020304" pitchFamily="18" charset="0"/>
              </a:rPr>
              <a:t> Sensor, </a:t>
            </a:r>
            <a:r>
              <a:rPr lang="en-US" sz="2800" dirty="0" err="1">
                <a:effectLst/>
                <a:ea typeface="Calibri" panose="020F0502020204030204" pitchFamily="34" charset="0"/>
                <a:cs typeface="Times New Roman" panose="02020603050405020304" pitchFamily="18" charset="0"/>
              </a:rPr>
              <a:t>MutliRAE</a:t>
            </a:r>
            <a:r>
              <a:rPr lang="en-US" sz="2800" dirty="0">
                <a:effectLst/>
                <a:ea typeface="Calibri" panose="020F0502020204030204" pitchFamily="34" charset="0"/>
                <a:cs typeface="Times New Roman" panose="02020603050405020304" pitchFamily="18" charset="0"/>
              </a:rPr>
              <a:t> PID, SPM Flex etc.</a:t>
            </a:r>
          </a:p>
          <a:p>
            <a:pPr marL="457200" indent="-457200">
              <a:buFont typeface="Arial" panose="020B0604020202020204" pitchFamily="34" charset="0"/>
              <a:buChar char="•"/>
            </a:pPr>
            <a:r>
              <a:rPr lang="en-US" sz="2800" dirty="0">
                <a:ea typeface="Calibri" panose="020F0502020204030204" pitchFamily="34" charset="0"/>
                <a:cs typeface="Times New Roman" panose="02020603050405020304" pitchFamily="18" charset="0"/>
              </a:rPr>
              <a:t>In March:</a:t>
            </a:r>
          </a:p>
          <a:p>
            <a:pPr marL="914400" lvl="1" indent="-457200">
              <a:buFont typeface="Arial" panose="020B0604020202020204" pitchFamily="34" charset="0"/>
              <a:buChar char="•"/>
            </a:pPr>
            <a:r>
              <a:rPr lang="en-US" sz="2800" dirty="0"/>
              <a:t>The </a:t>
            </a:r>
            <a:r>
              <a:rPr lang="en-US" sz="2800" dirty="0">
                <a:effectLst/>
                <a:ea typeface="Calibri" panose="020F0502020204030204" pitchFamily="34" charset="0"/>
                <a:cs typeface="Times New Roman" panose="02020603050405020304" pitchFamily="18" charset="0"/>
              </a:rPr>
              <a:t>Trace Atmospheric Gas Analyzer (TAGA) was brought in to monitor ambient air.</a:t>
            </a:r>
          </a:p>
          <a:p>
            <a:pPr marL="914400" lvl="1" indent="-457200">
              <a:buFont typeface="Arial" panose="020B0604020202020204" pitchFamily="34" charset="0"/>
              <a:buChar char="•"/>
            </a:pPr>
            <a:r>
              <a:rPr lang="en-US" sz="2800" dirty="0">
                <a:ea typeface="Calibri" panose="020F0502020204030204" pitchFamily="34" charset="0"/>
                <a:cs typeface="Times New Roman" panose="02020603050405020304" pitchFamily="18" charset="0"/>
              </a:rPr>
              <a:t>TAGA </a:t>
            </a:r>
            <a:r>
              <a:rPr lang="en-US" sz="2800" dirty="0">
                <a:effectLst/>
                <a:ea typeface="Calibri" panose="020F0502020204030204" pitchFamily="34" charset="0"/>
                <a:cs typeface="Times New Roman" panose="02020603050405020304" pitchFamily="18" charset="0"/>
              </a:rPr>
              <a:t>is a self-contained mobile laboratory capable of real-time monitoring of outdoor air or emissions.</a:t>
            </a:r>
          </a:p>
          <a:p>
            <a:pPr marL="914400" lvl="1" indent="-457200">
              <a:buFont typeface="Arial" panose="020B0604020202020204" pitchFamily="34" charset="0"/>
              <a:buChar char="•"/>
            </a:pPr>
            <a:endParaRPr lang="en-US" sz="28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77546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1818" y="687818"/>
            <a:ext cx="8616598" cy="626300"/>
          </a:xfrm>
        </p:spPr>
        <p:txBody>
          <a:bodyPr/>
          <a:lstStyle/>
          <a:p>
            <a:r>
              <a:rPr lang="en-US" dirty="0"/>
              <a:t>Confounding Factors</a:t>
            </a:r>
          </a:p>
        </p:txBody>
      </p:sp>
      <p:sp>
        <p:nvSpPr>
          <p:cNvPr id="8" name="Content Placeholder 7"/>
          <p:cNvSpPr>
            <a:spLocks noGrp="1"/>
          </p:cNvSpPr>
          <p:nvPr>
            <p:ph idx="1"/>
          </p:nvPr>
        </p:nvSpPr>
        <p:spPr>
          <a:xfrm>
            <a:off x="402074" y="1322799"/>
            <a:ext cx="8137219" cy="4392201"/>
          </a:xfrm>
        </p:spPr>
        <p:txBody>
          <a:bodyPr/>
          <a:lstStyle/>
          <a:p>
            <a:pPr marL="412750" lvl="1" indent="0" defTabSz="914400" eaLnBrk="0" hangingPunct="0">
              <a:spcBef>
                <a:spcPts val="725"/>
              </a:spcBef>
              <a:buClrTx/>
              <a:buNone/>
              <a:tabLst>
                <a:tab pos="354965" algn="l"/>
                <a:tab pos="355600" algn="l"/>
              </a:tabLst>
              <a:defRPr/>
            </a:pPr>
            <a:endParaRPr kumimoji="0" lang="en-US" sz="800" b="0" i="0" u="none" strike="noStrike" kern="1200" cap="none" spc="0" normalizeH="0" baseline="0" noProof="0" dirty="0">
              <a:ln>
                <a:noFill/>
              </a:ln>
              <a:solidFill>
                <a:prstClr val="black"/>
              </a:solidFill>
              <a:effectLst/>
              <a:uLnTx/>
              <a:uFillTx/>
              <a:latin typeface="Univers"/>
              <a:ea typeface="+mn-ea"/>
              <a:cs typeface="Calibri"/>
            </a:endParaRPr>
          </a:p>
          <a:p>
            <a:endParaRPr lang="en-US" dirty="0"/>
          </a:p>
        </p:txBody>
      </p:sp>
      <p:sp>
        <p:nvSpPr>
          <p:cNvPr id="3" name="TextBox 2">
            <a:extLst>
              <a:ext uri="{FF2B5EF4-FFF2-40B4-BE49-F238E27FC236}">
                <a16:creationId xmlns:a16="http://schemas.microsoft.com/office/drawing/2014/main" id="{B1560144-C544-A343-1795-D8F3450D0761}"/>
              </a:ext>
            </a:extLst>
          </p:cNvPr>
          <p:cNvSpPr txBox="1"/>
          <p:nvPr/>
        </p:nvSpPr>
        <p:spPr>
          <a:xfrm>
            <a:off x="415578" y="1447800"/>
            <a:ext cx="7934586" cy="3970318"/>
          </a:xfrm>
          <a:prstGeom prst="rect">
            <a:avLst/>
          </a:prstGeom>
          <a:noFill/>
        </p:spPr>
        <p:txBody>
          <a:bodyPr wrap="square">
            <a:spAutoFit/>
          </a:bodyPr>
          <a:lstStyle/>
          <a:p>
            <a:pPr marL="457200" indent="-457200">
              <a:buFont typeface="Arial" panose="020B0604020202020204" pitchFamily="34" charset="0"/>
              <a:buChar char="•"/>
            </a:pPr>
            <a:r>
              <a:rPr lang="en-US" sz="2800" dirty="0"/>
              <a:t>There were multiple compounds released in multiple media.</a:t>
            </a:r>
          </a:p>
          <a:p>
            <a:pPr marL="457200" indent="-457200">
              <a:buFont typeface="Arial" panose="020B0604020202020204" pitchFamily="34" charset="0"/>
              <a:buChar char="•"/>
            </a:pPr>
            <a:r>
              <a:rPr lang="en-US" sz="2800" dirty="0">
                <a:ea typeface="Calibri" panose="020F0502020204030204" pitchFamily="34" charset="0"/>
                <a:cs typeface="Times New Roman" panose="02020603050405020304" pitchFamily="18" charset="0"/>
              </a:rPr>
              <a:t>There was limited health data for some compounds.</a:t>
            </a:r>
          </a:p>
          <a:p>
            <a:pPr marL="457200" indent="-457200">
              <a:buFont typeface="Arial" panose="020B0604020202020204" pitchFamily="34" charset="0"/>
              <a:buChar char="•"/>
            </a:pPr>
            <a:r>
              <a:rPr lang="en-US" sz="2800" dirty="0">
                <a:ea typeface="Calibri" panose="020F0502020204030204" pitchFamily="34" charset="0"/>
                <a:cs typeface="Times New Roman" panose="02020603050405020304" pitchFamily="18" charset="0"/>
              </a:rPr>
              <a:t>There was limited time to develop sampling plans with Quality Assurance Program Plans (QAPP).</a:t>
            </a:r>
          </a:p>
          <a:p>
            <a:pPr marL="457200" indent="-457200">
              <a:buFont typeface="Arial" panose="020B0604020202020204" pitchFamily="34" charset="0"/>
              <a:buChar char="•"/>
            </a:pPr>
            <a:r>
              <a:rPr lang="en-US" sz="2800" dirty="0">
                <a:ea typeface="Calibri" panose="020F0502020204030204" pitchFamily="34" charset="0"/>
                <a:cs typeface="Times New Roman" panose="02020603050405020304" pitchFamily="18" charset="0"/>
              </a:rPr>
              <a:t>The public wanted definitive answers amid all these factors.</a:t>
            </a:r>
          </a:p>
        </p:txBody>
      </p:sp>
    </p:spTree>
    <p:extLst>
      <p:ext uri="{BB962C8B-B14F-4D97-AF65-F5344CB8AC3E}">
        <p14:creationId xmlns:p14="http://schemas.microsoft.com/office/powerpoint/2010/main" val="3424573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57A68-AD83-E115-E472-CF74FB8DF57F}"/>
              </a:ext>
            </a:extLst>
          </p:cNvPr>
          <p:cNvSpPr>
            <a:spLocks noGrp="1"/>
          </p:cNvSpPr>
          <p:nvPr>
            <p:ph type="title"/>
          </p:nvPr>
        </p:nvSpPr>
        <p:spPr/>
        <p:txBody>
          <a:bodyPr/>
          <a:lstStyle/>
          <a:p>
            <a:r>
              <a:rPr lang="en-US" dirty="0"/>
              <a:t>Epi-Aid Request</a:t>
            </a:r>
          </a:p>
        </p:txBody>
      </p:sp>
      <p:sp>
        <p:nvSpPr>
          <p:cNvPr id="3" name="Content Placeholder 2">
            <a:extLst>
              <a:ext uri="{FF2B5EF4-FFF2-40B4-BE49-F238E27FC236}">
                <a16:creationId xmlns:a16="http://schemas.microsoft.com/office/drawing/2014/main" id="{89721B08-C59E-2408-701D-4012FB02B461}"/>
              </a:ext>
            </a:extLst>
          </p:cNvPr>
          <p:cNvSpPr>
            <a:spLocks noGrp="1"/>
          </p:cNvSpPr>
          <p:nvPr>
            <p:ph idx="1"/>
          </p:nvPr>
        </p:nvSpPr>
        <p:spPr>
          <a:xfrm>
            <a:off x="373499" y="2276905"/>
            <a:ext cx="8137219" cy="1321024"/>
          </a:xfrm>
        </p:spPr>
        <p:txBody>
          <a:bodyPr/>
          <a:lstStyle/>
          <a:p>
            <a:pPr marL="457200" indent="-457200" algn="l">
              <a:spcAft>
                <a:spcPts val="600"/>
              </a:spcAft>
              <a:buFont typeface="Arial" panose="020B0604020202020204" pitchFamily="34" charset="0"/>
              <a:buChar char="•"/>
            </a:pPr>
            <a:r>
              <a:rPr lang="en-US" sz="2000" dirty="0"/>
              <a:t>ODH requests an Epi-Aid.</a:t>
            </a:r>
          </a:p>
          <a:p>
            <a:pPr lvl="1" indent="-342900">
              <a:spcBef>
                <a:spcPts val="0"/>
              </a:spcBef>
              <a:spcAft>
                <a:spcPts val="0"/>
              </a:spcAft>
              <a:buFont typeface="Symbol" panose="05050102010706020507" pitchFamily="18" charset="2"/>
              <a:buChar char=""/>
            </a:pPr>
            <a:r>
              <a:rPr lang="en-US" sz="1600" dirty="0">
                <a:effectLst/>
                <a:ea typeface="Calibri" panose="020F0502020204030204" pitchFamily="34" charset="0"/>
                <a:cs typeface="Calibri" panose="020F0502020204030204" pitchFamily="34" charset="0"/>
              </a:rPr>
              <a:t>Assist with the development, implementation, and analysis of an ACE investigation. Key areas for evaluation include responder safety and health, community health of people and pets, and hospital preparedness. </a:t>
            </a:r>
            <a:endParaRPr lang="en-US" sz="1600" dirty="0">
              <a:effectLst/>
              <a:ea typeface="Calibri" panose="020F0502020204030204" pitchFamily="34" charset="0"/>
            </a:endParaRPr>
          </a:p>
          <a:p>
            <a:pPr lvl="1" indent="-342900">
              <a:spcBef>
                <a:spcPts val="0"/>
              </a:spcBef>
              <a:spcAft>
                <a:spcPts val="0"/>
              </a:spcAft>
              <a:buFont typeface="Symbol" panose="05050102010706020507" pitchFamily="18" charset="2"/>
              <a:buChar char=""/>
            </a:pPr>
            <a:r>
              <a:rPr lang="en-US" sz="1600" dirty="0">
                <a:effectLst/>
                <a:ea typeface="Calibri" panose="020F0502020204030204" pitchFamily="34" charset="0"/>
                <a:cs typeface="Calibri" panose="020F0502020204030204" pitchFamily="34" charset="0"/>
              </a:rPr>
              <a:t>Assist with determining the need for ongoing health surveillance. </a:t>
            </a:r>
            <a:endParaRPr lang="en-US" sz="1600" dirty="0">
              <a:effectLst/>
              <a:ea typeface="Calibri" panose="020F0502020204030204" pitchFamily="34" charset="0"/>
            </a:endParaRPr>
          </a:p>
          <a:p>
            <a:pPr lvl="1" indent="-342900">
              <a:spcBef>
                <a:spcPts val="0"/>
              </a:spcBef>
              <a:spcAft>
                <a:spcPts val="0"/>
              </a:spcAft>
              <a:buFont typeface="Symbol" panose="05050102010706020507" pitchFamily="18" charset="2"/>
              <a:buChar char=""/>
            </a:pPr>
            <a:r>
              <a:rPr lang="en-US" sz="1600" dirty="0">
                <a:effectLst/>
                <a:ea typeface="Calibri" panose="020F0502020204030204" pitchFamily="34" charset="0"/>
                <a:cs typeface="Calibri" panose="020F0502020204030204" pitchFamily="34" charset="0"/>
              </a:rPr>
              <a:t>Guide use of the current syndromic surveillance system to support response efforts across the state. </a:t>
            </a:r>
          </a:p>
          <a:p>
            <a:pPr lvl="1" indent="-342900">
              <a:spcBef>
                <a:spcPts val="0"/>
              </a:spcBef>
              <a:spcAft>
                <a:spcPts val="0"/>
              </a:spcAft>
              <a:buFont typeface="Symbol" panose="05050102010706020507" pitchFamily="18" charset="2"/>
              <a:buChar char=""/>
            </a:pPr>
            <a:r>
              <a:rPr lang="en-US" sz="1600" dirty="0">
                <a:effectLst/>
                <a:ea typeface="Calibri" panose="020F0502020204030204" pitchFamily="34" charset="0"/>
                <a:cs typeface="Calibri" panose="020F0502020204030204" pitchFamily="34" charset="0"/>
              </a:rPr>
              <a:t>Assist with review of environmental sampling results and interpretation of compounds without existing comparison values. </a:t>
            </a:r>
            <a:endParaRPr lang="en-US" sz="1600" dirty="0"/>
          </a:p>
          <a:p>
            <a:pPr marL="457200" indent="-457200" algn="l">
              <a:buFont typeface="Arial" panose="020B0604020202020204" pitchFamily="34" charset="0"/>
              <a:buChar char="•"/>
            </a:pPr>
            <a:endParaRPr lang="en-US" sz="1600" dirty="0"/>
          </a:p>
          <a:p>
            <a:pPr marL="457200" indent="-457200" algn="l">
              <a:buFont typeface="Arial" panose="020B0604020202020204" pitchFamily="34" charset="0"/>
              <a:buChar char="•"/>
            </a:pPr>
            <a:r>
              <a:rPr lang="en-US" sz="2000" dirty="0"/>
              <a:t>PADOH signs on in concurrence for a joint Epi-Aid.</a:t>
            </a:r>
          </a:p>
        </p:txBody>
      </p:sp>
      <p:sp>
        <p:nvSpPr>
          <p:cNvPr id="4" name="Rectangle 3">
            <a:extLst>
              <a:ext uri="{FF2B5EF4-FFF2-40B4-BE49-F238E27FC236}">
                <a16:creationId xmlns:a16="http://schemas.microsoft.com/office/drawing/2014/main" id="{B01E1994-0C33-A802-E14F-03A14BFBD757}"/>
              </a:ext>
            </a:extLst>
          </p:cNvPr>
          <p:cNvSpPr/>
          <p:nvPr/>
        </p:nvSpPr>
        <p:spPr>
          <a:xfrm>
            <a:off x="1295400" y="1486702"/>
            <a:ext cx="6781800" cy="626300"/>
          </a:xfrm>
          <a:prstGeom prst="rect">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t>February 17, 2023</a:t>
            </a:r>
          </a:p>
        </p:txBody>
      </p:sp>
    </p:spTree>
    <p:extLst>
      <p:ext uri="{BB962C8B-B14F-4D97-AF65-F5344CB8AC3E}">
        <p14:creationId xmlns:p14="http://schemas.microsoft.com/office/powerpoint/2010/main" val="360742836"/>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D654A-0D44-1AF5-721C-6D5460CB3A12}"/>
              </a:ext>
            </a:extLst>
          </p:cNvPr>
          <p:cNvSpPr>
            <a:spLocks noGrp="1"/>
          </p:cNvSpPr>
          <p:nvPr>
            <p:ph type="title"/>
          </p:nvPr>
        </p:nvSpPr>
        <p:spPr/>
        <p:txBody>
          <a:bodyPr/>
          <a:lstStyle/>
          <a:p>
            <a:br>
              <a:rPr lang="en-US" sz="1800" b="1" dirty="0">
                <a:solidFill>
                  <a:srgbClr val="C00000"/>
                </a:solidFill>
                <a:effectLst/>
                <a:latin typeface="Calibri" panose="020F0502020204030204" pitchFamily="34" charset="0"/>
                <a:ea typeface="Calibri" panose="020F0502020204030204" pitchFamily="34" charset="0"/>
              </a:rPr>
            </a:br>
            <a:br>
              <a:rPr lang="en-US" sz="1800" b="1" dirty="0">
                <a:solidFill>
                  <a:srgbClr val="C00000"/>
                </a:solidFill>
                <a:effectLst/>
                <a:latin typeface="Calibri" panose="020F0502020204030204" pitchFamily="34" charset="0"/>
                <a:ea typeface="Calibri" panose="020F0502020204030204" pitchFamily="34" charset="0"/>
              </a:rPr>
            </a:br>
            <a:r>
              <a:rPr lang="en-US" sz="3200" b="1" dirty="0">
                <a:solidFill>
                  <a:srgbClr val="700017"/>
                </a:solidFill>
                <a:effectLst/>
                <a:latin typeface="Calibri" panose="020F0502020204030204" pitchFamily="34" charset="0"/>
                <a:ea typeface="Calibri" panose="020F0502020204030204" pitchFamily="34" charset="0"/>
              </a:rPr>
              <a:t>ATSDR's</a:t>
            </a:r>
            <a:r>
              <a:rPr lang="en-US" sz="3200" b="1" spc="-135" dirty="0">
                <a:solidFill>
                  <a:srgbClr val="700017"/>
                </a:solidFill>
                <a:effectLst/>
                <a:latin typeface="Calibri" panose="020F0502020204030204" pitchFamily="34" charset="0"/>
                <a:ea typeface="Calibri" panose="020F0502020204030204" pitchFamily="34" charset="0"/>
              </a:rPr>
              <a:t> </a:t>
            </a:r>
            <a:r>
              <a:rPr lang="en-US" sz="3200" b="1" dirty="0">
                <a:solidFill>
                  <a:srgbClr val="700017"/>
                </a:solidFill>
                <a:effectLst/>
                <a:latin typeface="Calibri" panose="020F0502020204030204" pitchFamily="34" charset="0"/>
                <a:ea typeface="Calibri" panose="020F0502020204030204" pitchFamily="34" charset="0"/>
              </a:rPr>
              <a:t>Assessment</a:t>
            </a:r>
            <a:r>
              <a:rPr lang="en-US" sz="3200" b="1" spc="-130" dirty="0">
                <a:solidFill>
                  <a:srgbClr val="700017"/>
                </a:solidFill>
                <a:effectLst/>
                <a:latin typeface="Calibri" panose="020F0502020204030204" pitchFamily="34" charset="0"/>
                <a:ea typeface="Calibri" panose="020F0502020204030204" pitchFamily="34" charset="0"/>
              </a:rPr>
              <a:t> </a:t>
            </a:r>
            <a:r>
              <a:rPr lang="en-US" sz="3200" b="1" dirty="0">
                <a:solidFill>
                  <a:srgbClr val="700017"/>
                </a:solidFill>
                <a:effectLst/>
                <a:latin typeface="Calibri" panose="020F0502020204030204" pitchFamily="34" charset="0"/>
                <a:ea typeface="Calibri" panose="020F0502020204030204" pitchFamily="34" charset="0"/>
              </a:rPr>
              <a:t>of</a:t>
            </a:r>
            <a:r>
              <a:rPr lang="en-US" sz="3200" b="1" spc="-140" dirty="0">
                <a:solidFill>
                  <a:srgbClr val="700017"/>
                </a:solidFill>
                <a:effectLst/>
                <a:latin typeface="Calibri" panose="020F0502020204030204" pitchFamily="34" charset="0"/>
                <a:ea typeface="Calibri" panose="020F0502020204030204" pitchFamily="34" charset="0"/>
              </a:rPr>
              <a:t> </a:t>
            </a:r>
            <a:r>
              <a:rPr lang="en-US" sz="3200" b="1" dirty="0">
                <a:solidFill>
                  <a:srgbClr val="700017"/>
                </a:solidFill>
                <a:effectLst/>
                <a:latin typeface="Calibri" panose="020F0502020204030204" pitchFamily="34" charset="0"/>
                <a:ea typeface="Calibri" panose="020F0502020204030204" pitchFamily="34" charset="0"/>
              </a:rPr>
              <a:t>Chemical</a:t>
            </a:r>
            <a:r>
              <a:rPr lang="en-US" sz="3200" b="1" spc="-135" dirty="0">
                <a:solidFill>
                  <a:srgbClr val="700017"/>
                </a:solidFill>
                <a:effectLst/>
                <a:latin typeface="Calibri" panose="020F0502020204030204" pitchFamily="34" charset="0"/>
                <a:ea typeface="Calibri" panose="020F0502020204030204" pitchFamily="34" charset="0"/>
              </a:rPr>
              <a:t> </a:t>
            </a:r>
            <a:r>
              <a:rPr lang="en-US" sz="3200" b="1" dirty="0">
                <a:solidFill>
                  <a:srgbClr val="700017"/>
                </a:solidFill>
                <a:effectLst/>
                <a:latin typeface="Calibri" panose="020F0502020204030204" pitchFamily="34" charset="0"/>
                <a:ea typeface="Calibri" panose="020F0502020204030204" pitchFamily="34" charset="0"/>
              </a:rPr>
              <a:t>Exposures</a:t>
            </a:r>
            <a:r>
              <a:rPr lang="en-US" sz="3200" b="1" spc="-135" dirty="0">
                <a:solidFill>
                  <a:srgbClr val="700017"/>
                </a:solidFill>
                <a:effectLst/>
                <a:latin typeface="Calibri" panose="020F0502020204030204" pitchFamily="34" charset="0"/>
                <a:ea typeface="Calibri" panose="020F0502020204030204" pitchFamily="34" charset="0"/>
              </a:rPr>
              <a:t> </a:t>
            </a:r>
            <a:r>
              <a:rPr lang="en-US" sz="3200" b="1" spc="-10" dirty="0">
                <a:solidFill>
                  <a:srgbClr val="700017"/>
                </a:solidFill>
                <a:effectLst/>
                <a:latin typeface="Calibri" panose="020F0502020204030204" pitchFamily="34" charset="0"/>
                <a:ea typeface="Calibri" panose="020F0502020204030204" pitchFamily="34" charset="0"/>
              </a:rPr>
              <a:t>(ACE)</a:t>
            </a:r>
            <a:br>
              <a:rPr lang="en-US" sz="3200" dirty="0">
                <a:solidFill>
                  <a:srgbClr val="700017"/>
                </a:solidFill>
                <a:effectLst/>
                <a:latin typeface="Calibri" panose="020F0502020204030204" pitchFamily="34" charset="0"/>
                <a:ea typeface="Calibri" panose="020F0502020204030204" pitchFamily="34" charset="0"/>
              </a:rPr>
            </a:br>
            <a:endParaRPr lang="en-US" sz="3200" dirty="0">
              <a:solidFill>
                <a:srgbClr val="700017"/>
              </a:solidFill>
            </a:endParaRPr>
          </a:p>
        </p:txBody>
      </p:sp>
      <p:sp>
        <p:nvSpPr>
          <p:cNvPr id="3" name="Content Placeholder 2">
            <a:extLst>
              <a:ext uri="{FF2B5EF4-FFF2-40B4-BE49-F238E27FC236}">
                <a16:creationId xmlns:a16="http://schemas.microsoft.com/office/drawing/2014/main" id="{EEE145A3-F59B-C0E2-A898-FE2A2F5B8598}"/>
              </a:ext>
            </a:extLst>
          </p:cNvPr>
          <p:cNvSpPr>
            <a:spLocks noGrp="1"/>
          </p:cNvSpPr>
          <p:nvPr>
            <p:ph idx="1"/>
          </p:nvPr>
        </p:nvSpPr>
        <p:spPr>
          <a:xfrm>
            <a:off x="152400" y="1269776"/>
            <a:ext cx="6659823" cy="1321024"/>
          </a:xfrm>
        </p:spPr>
        <p:txBody>
          <a:bodyPr/>
          <a:lstStyle/>
          <a:p>
            <a:r>
              <a:rPr lang="en-US" sz="1800" b="1" dirty="0">
                <a:effectLst/>
                <a:ea typeface="Calibri" panose="020F0502020204030204" pitchFamily="34" charset="0"/>
              </a:rPr>
              <a:t>Objective:</a:t>
            </a:r>
            <a:r>
              <a:rPr lang="en-US" sz="1800" b="1" spc="-45" dirty="0">
                <a:effectLst/>
                <a:ea typeface="Calibri" panose="020F0502020204030204" pitchFamily="34" charset="0"/>
              </a:rPr>
              <a:t> </a:t>
            </a:r>
            <a:r>
              <a:rPr lang="en-US" sz="1800" b="1" spc="-45" dirty="0">
                <a:ea typeface="Calibri" panose="020F0502020204030204" pitchFamily="34" charset="0"/>
              </a:rPr>
              <a:t>T</a:t>
            </a:r>
            <a:r>
              <a:rPr lang="en-US" sz="1800" b="1" dirty="0">
                <a:effectLst/>
                <a:ea typeface="Calibri" panose="020F0502020204030204" pitchFamily="34" charset="0"/>
              </a:rPr>
              <a:t>o</a:t>
            </a:r>
            <a:r>
              <a:rPr lang="en-US" sz="1800" b="1" spc="-40" dirty="0">
                <a:effectLst/>
                <a:ea typeface="Calibri" panose="020F0502020204030204" pitchFamily="34" charset="0"/>
              </a:rPr>
              <a:t> </a:t>
            </a:r>
            <a:r>
              <a:rPr lang="en-US" sz="1800" b="1" dirty="0">
                <a:effectLst/>
                <a:ea typeface="Calibri" panose="020F0502020204030204" pitchFamily="34" charset="0"/>
              </a:rPr>
              <a:t>develop,</a:t>
            </a:r>
            <a:r>
              <a:rPr lang="en-US" sz="1800" b="1" spc="-35" dirty="0">
                <a:effectLst/>
                <a:ea typeface="Calibri" panose="020F0502020204030204" pitchFamily="34" charset="0"/>
              </a:rPr>
              <a:t> </a:t>
            </a:r>
            <a:r>
              <a:rPr lang="en-US" sz="1800" b="1" dirty="0">
                <a:effectLst/>
                <a:ea typeface="Calibri" panose="020F0502020204030204" pitchFamily="34" charset="0"/>
              </a:rPr>
              <a:t>implement,</a:t>
            </a:r>
            <a:r>
              <a:rPr lang="en-US" sz="1800" b="1" spc="-25" dirty="0">
                <a:effectLst/>
                <a:ea typeface="Calibri" panose="020F0502020204030204" pitchFamily="34" charset="0"/>
              </a:rPr>
              <a:t> </a:t>
            </a:r>
            <a:r>
              <a:rPr lang="en-US" sz="1800" b="1" dirty="0">
                <a:effectLst/>
                <a:ea typeface="Calibri" panose="020F0502020204030204" pitchFamily="34" charset="0"/>
              </a:rPr>
              <a:t>and</a:t>
            </a:r>
            <a:r>
              <a:rPr lang="en-US" sz="1800" b="1" spc="-50" dirty="0">
                <a:effectLst/>
                <a:ea typeface="Calibri" panose="020F0502020204030204" pitchFamily="34" charset="0"/>
              </a:rPr>
              <a:t> </a:t>
            </a:r>
            <a:r>
              <a:rPr lang="en-US" sz="1800" b="1" dirty="0">
                <a:effectLst/>
                <a:ea typeface="Calibri" panose="020F0502020204030204" pitchFamily="34" charset="0"/>
              </a:rPr>
              <a:t>analyze</a:t>
            </a:r>
            <a:r>
              <a:rPr lang="en-US" sz="1800" b="1" spc="-60" dirty="0">
                <a:effectLst/>
                <a:ea typeface="Calibri" panose="020F0502020204030204" pitchFamily="34" charset="0"/>
              </a:rPr>
              <a:t> </a:t>
            </a:r>
            <a:r>
              <a:rPr lang="en-US" sz="1800" b="1" dirty="0">
                <a:effectLst/>
                <a:ea typeface="Calibri" panose="020F0502020204030204" pitchFamily="34" charset="0"/>
              </a:rPr>
              <a:t>an</a:t>
            </a:r>
            <a:r>
              <a:rPr lang="en-US" sz="1800" b="1" spc="-35" dirty="0">
                <a:effectLst/>
                <a:ea typeface="Calibri" panose="020F0502020204030204" pitchFamily="34" charset="0"/>
              </a:rPr>
              <a:t> </a:t>
            </a:r>
          </a:p>
          <a:p>
            <a:r>
              <a:rPr lang="en-US" sz="1800" b="1" dirty="0">
                <a:effectLst/>
                <a:ea typeface="Calibri" panose="020F0502020204030204" pitchFamily="34" charset="0"/>
              </a:rPr>
              <a:t>ACE </a:t>
            </a:r>
            <a:r>
              <a:rPr lang="en-US" sz="1800" b="1" spc="-10" dirty="0">
                <a:effectLst/>
                <a:ea typeface="Calibri" panose="020F0502020204030204" pitchFamily="34" charset="0"/>
              </a:rPr>
              <a:t>investigation.</a:t>
            </a:r>
          </a:p>
          <a:p>
            <a:endParaRPr lang="en-US" sz="1800" b="1" spc="-10" dirty="0">
              <a:effectLst/>
              <a:ea typeface="Calibri" panose="020F0502020204030204" pitchFamily="34" charset="0"/>
            </a:endParaRPr>
          </a:p>
          <a:p>
            <a:pPr marL="342900" marR="0" lvl="0" indent="-342900" algn="l">
              <a:lnSpc>
                <a:spcPts val="2420"/>
              </a:lnSpc>
              <a:spcBef>
                <a:spcPts val="1180"/>
              </a:spcBef>
              <a:spcAft>
                <a:spcPts val="0"/>
              </a:spcAft>
              <a:buSzPts val="2000"/>
              <a:buFont typeface="Arial" panose="020B0604020202020204" pitchFamily="34" charset="0"/>
              <a:buChar char="•"/>
              <a:tabLst>
                <a:tab pos="607060" algn="l"/>
                <a:tab pos="607695" algn="l"/>
              </a:tabLst>
            </a:pPr>
            <a:r>
              <a:rPr lang="en-US" sz="2000" dirty="0">
                <a:effectLst/>
                <a:ea typeface="Arial" panose="020B0604020202020204" pitchFamily="34" charset="0"/>
              </a:rPr>
              <a:t>Key</a:t>
            </a:r>
            <a:r>
              <a:rPr lang="en-US" sz="2000" spc="-70" dirty="0">
                <a:effectLst/>
                <a:ea typeface="Arial" panose="020B0604020202020204" pitchFamily="34" charset="0"/>
              </a:rPr>
              <a:t> </a:t>
            </a:r>
            <a:r>
              <a:rPr lang="en-US" sz="2000" dirty="0">
                <a:effectLst/>
                <a:ea typeface="Arial" panose="020B0604020202020204" pitchFamily="34" charset="0"/>
              </a:rPr>
              <a:t>areas</a:t>
            </a:r>
            <a:r>
              <a:rPr lang="en-US" sz="2000" spc="-45" dirty="0">
                <a:effectLst/>
                <a:ea typeface="Arial" panose="020B0604020202020204" pitchFamily="34" charset="0"/>
              </a:rPr>
              <a:t> </a:t>
            </a:r>
            <a:r>
              <a:rPr lang="en-US" sz="2000" dirty="0">
                <a:effectLst/>
                <a:ea typeface="Arial" panose="020B0604020202020204" pitchFamily="34" charset="0"/>
              </a:rPr>
              <a:t>for</a:t>
            </a:r>
            <a:r>
              <a:rPr lang="en-US" sz="2000" spc="-70" dirty="0">
                <a:effectLst/>
                <a:ea typeface="Arial" panose="020B0604020202020204" pitchFamily="34" charset="0"/>
              </a:rPr>
              <a:t> </a:t>
            </a:r>
            <a:r>
              <a:rPr lang="en-US" sz="2000" dirty="0">
                <a:effectLst/>
                <a:ea typeface="Arial" panose="020B0604020202020204" pitchFamily="34" charset="0"/>
              </a:rPr>
              <a:t>evaluation</a:t>
            </a:r>
            <a:r>
              <a:rPr lang="en-US" sz="2000" spc="-45" dirty="0">
                <a:effectLst/>
                <a:ea typeface="Arial" panose="020B0604020202020204" pitchFamily="34" charset="0"/>
              </a:rPr>
              <a:t> </a:t>
            </a:r>
            <a:r>
              <a:rPr lang="en-US" sz="2000" spc="-10" dirty="0">
                <a:effectLst/>
                <a:ea typeface="Arial" panose="020B0604020202020204" pitchFamily="34" charset="0"/>
              </a:rPr>
              <a:t>include:</a:t>
            </a:r>
            <a:endParaRPr lang="en-US" sz="1100" dirty="0">
              <a:effectLst/>
              <a:ea typeface="Arial" panose="020B0604020202020204" pitchFamily="34" charset="0"/>
            </a:endParaRPr>
          </a:p>
          <a:p>
            <a:pPr marL="742950" marR="0" lvl="1" indent="-285750">
              <a:lnSpc>
                <a:spcPts val="2430"/>
              </a:lnSpc>
              <a:spcBef>
                <a:spcPts val="0"/>
              </a:spcBef>
              <a:spcAft>
                <a:spcPts val="0"/>
              </a:spcAft>
              <a:buSzPts val="2000"/>
              <a:buFont typeface="Courier New" panose="02070309020205020404" pitchFamily="49" charset="0"/>
              <a:buChar char="o"/>
              <a:tabLst>
                <a:tab pos="1121410" algn="l"/>
              </a:tabLst>
            </a:pPr>
            <a:r>
              <a:rPr lang="en-US" sz="2000" dirty="0">
                <a:effectLst/>
                <a:ea typeface="Courier New" panose="02070309020205020404" pitchFamily="49" charset="0"/>
              </a:rPr>
              <a:t>Community</a:t>
            </a:r>
            <a:r>
              <a:rPr lang="en-US" sz="2000" spc="-35" dirty="0">
                <a:effectLst/>
                <a:ea typeface="Courier New" panose="02070309020205020404" pitchFamily="49" charset="0"/>
              </a:rPr>
              <a:t> </a:t>
            </a:r>
            <a:r>
              <a:rPr lang="en-US" sz="2000" dirty="0">
                <a:effectLst/>
                <a:ea typeface="Courier New" panose="02070309020205020404" pitchFamily="49" charset="0"/>
              </a:rPr>
              <a:t>health</a:t>
            </a:r>
            <a:r>
              <a:rPr lang="en-US" sz="2000" spc="-15" dirty="0">
                <a:effectLst/>
                <a:ea typeface="Courier New" panose="02070309020205020404" pitchFamily="49" charset="0"/>
              </a:rPr>
              <a:t> </a:t>
            </a:r>
            <a:r>
              <a:rPr lang="en-US" sz="2000" dirty="0">
                <a:effectLst/>
                <a:ea typeface="Courier New" panose="02070309020205020404" pitchFamily="49" charset="0"/>
              </a:rPr>
              <a:t>of</a:t>
            </a:r>
            <a:r>
              <a:rPr lang="en-US" sz="2000" spc="-20" dirty="0">
                <a:effectLst/>
                <a:ea typeface="Courier New" panose="02070309020205020404" pitchFamily="49" charset="0"/>
              </a:rPr>
              <a:t> </a:t>
            </a:r>
            <a:r>
              <a:rPr lang="en-US" sz="2000" spc="-10" dirty="0">
                <a:effectLst/>
                <a:ea typeface="Courier New" panose="02070309020205020404" pitchFamily="49" charset="0"/>
              </a:rPr>
              <a:t>people.</a:t>
            </a:r>
            <a:endParaRPr lang="en-US" sz="1100" dirty="0">
              <a:effectLst/>
              <a:ea typeface="Courier New" panose="02070309020205020404" pitchFamily="49" charset="0"/>
            </a:endParaRPr>
          </a:p>
          <a:p>
            <a:pPr marL="742950" marR="0" lvl="1" indent="-285750">
              <a:lnSpc>
                <a:spcPts val="2400"/>
              </a:lnSpc>
              <a:spcBef>
                <a:spcPts val="0"/>
              </a:spcBef>
              <a:spcAft>
                <a:spcPts val="0"/>
              </a:spcAft>
              <a:buSzPts val="2000"/>
              <a:buFont typeface="Courier New" panose="02070309020205020404" pitchFamily="49" charset="0"/>
              <a:buChar char="o"/>
              <a:tabLst>
                <a:tab pos="1121410" algn="l"/>
              </a:tabLst>
            </a:pPr>
            <a:r>
              <a:rPr lang="en-US" sz="2000" dirty="0">
                <a:effectLst/>
                <a:ea typeface="Courier New" panose="02070309020205020404" pitchFamily="49" charset="0"/>
              </a:rPr>
              <a:t>Health</a:t>
            </a:r>
            <a:r>
              <a:rPr lang="en-US" sz="2000" spc="-5" dirty="0">
                <a:effectLst/>
                <a:ea typeface="Courier New" panose="02070309020205020404" pitchFamily="49" charset="0"/>
              </a:rPr>
              <a:t> </a:t>
            </a:r>
            <a:r>
              <a:rPr lang="en-US" sz="2000" dirty="0">
                <a:effectLst/>
                <a:ea typeface="Courier New" panose="02070309020205020404" pitchFamily="49" charset="0"/>
              </a:rPr>
              <a:t>of</a:t>
            </a:r>
            <a:r>
              <a:rPr lang="en-US" sz="2000" spc="-10" dirty="0">
                <a:effectLst/>
                <a:ea typeface="Courier New" panose="02070309020205020404" pitchFamily="49" charset="0"/>
              </a:rPr>
              <a:t> </a:t>
            </a:r>
            <a:r>
              <a:rPr lang="en-US" sz="2000" dirty="0">
                <a:effectLst/>
                <a:ea typeface="Courier New" panose="02070309020205020404" pitchFamily="49" charset="0"/>
              </a:rPr>
              <a:t>pets</a:t>
            </a:r>
            <a:r>
              <a:rPr lang="en-US" sz="2000" spc="-10" dirty="0">
                <a:effectLst/>
                <a:ea typeface="Courier New" panose="02070309020205020404" pitchFamily="49" charset="0"/>
              </a:rPr>
              <a:t> </a:t>
            </a:r>
            <a:r>
              <a:rPr lang="en-US" sz="2000" dirty="0">
                <a:effectLst/>
                <a:ea typeface="Courier New" panose="02070309020205020404" pitchFamily="49" charset="0"/>
              </a:rPr>
              <a:t>and</a:t>
            </a:r>
            <a:r>
              <a:rPr lang="en-US" sz="2000" spc="-10" dirty="0">
                <a:effectLst/>
                <a:ea typeface="Courier New" panose="02070309020205020404" pitchFamily="49" charset="0"/>
              </a:rPr>
              <a:t> livestock.</a:t>
            </a:r>
            <a:endParaRPr lang="en-US" sz="1100" dirty="0">
              <a:effectLst/>
              <a:ea typeface="Courier New" panose="02070309020205020404" pitchFamily="49" charset="0"/>
            </a:endParaRPr>
          </a:p>
          <a:p>
            <a:pPr marL="742950" marR="0" lvl="1" indent="-285750">
              <a:lnSpc>
                <a:spcPts val="2400"/>
              </a:lnSpc>
              <a:spcBef>
                <a:spcPts val="0"/>
              </a:spcBef>
              <a:spcAft>
                <a:spcPts val="0"/>
              </a:spcAft>
              <a:buSzPts val="2000"/>
              <a:buFont typeface="Courier New" panose="02070309020205020404" pitchFamily="49" charset="0"/>
              <a:buChar char="o"/>
              <a:tabLst>
                <a:tab pos="1121410" algn="l"/>
              </a:tabLst>
            </a:pPr>
            <a:r>
              <a:rPr lang="en-US" sz="2000" dirty="0">
                <a:effectLst/>
                <a:ea typeface="Courier New" panose="02070309020205020404" pitchFamily="49" charset="0"/>
              </a:rPr>
              <a:t>Responder</a:t>
            </a:r>
            <a:r>
              <a:rPr lang="en-US" sz="2000" spc="-65" dirty="0">
                <a:effectLst/>
                <a:ea typeface="Courier New" panose="02070309020205020404" pitchFamily="49" charset="0"/>
              </a:rPr>
              <a:t> </a:t>
            </a:r>
            <a:r>
              <a:rPr lang="en-US" sz="2000" dirty="0">
                <a:effectLst/>
                <a:ea typeface="Courier New" panose="02070309020205020404" pitchFamily="49" charset="0"/>
              </a:rPr>
              <a:t>safety</a:t>
            </a:r>
            <a:r>
              <a:rPr lang="en-US" sz="2000" spc="-40" dirty="0">
                <a:effectLst/>
                <a:ea typeface="Courier New" panose="02070309020205020404" pitchFamily="49" charset="0"/>
              </a:rPr>
              <a:t> </a:t>
            </a:r>
            <a:r>
              <a:rPr lang="en-US" sz="2000" dirty="0">
                <a:effectLst/>
                <a:ea typeface="Courier New" panose="02070309020205020404" pitchFamily="49" charset="0"/>
              </a:rPr>
              <a:t>and</a:t>
            </a:r>
            <a:r>
              <a:rPr lang="en-US" sz="2000" spc="-55" dirty="0">
                <a:effectLst/>
                <a:ea typeface="Courier New" panose="02070309020205020404" pitchFamily="49" charset="0"/>
              </a:rPr>
              <a:t> </a:t>
            </a:r>
            <a:r>
              <a:rPr lang="en-US" sz="2000" spc="-10" dirty="0">
                <a:effectLst/>
                <a:ea typeface="Courier New" panose="02070309020205020404" pitchFamily="49" charset="0"/>
              </a:rPr>
              <a:t>health.</a:t>
            </a:r>
          </a:p>
          <a:p>
            <a:pPr marL="742950" marR="0" lvl="1" indent="-285750">
              <a:lnSpc>
                <a:spcPts val="2400"/>
              </a:lnSpc>
              <a:spcBef>
                <a:spcPts val="0"/>
              </a:spcBef>
              <a:spcAft>
                <a:spcPts val="0"/>
              </a:spcAft>
              <a:buSzPts val="2000"/>
              <a:buFont typeface="Courier New" panose="02070309020205020404" pitchFamily="49" charset="0"/>
              <a:buChar char="o"/>
              <a:tabLst>
                <a:tab pos="1121410" algn="l"/>
              </a:tabLst>
            </a:pPr>
            <a:r>
              <a:rPr lang="en-US" sz="2000" spc="-10" dirty="0">
                <a:ea typeface="Courier New" panose="02070309020205020404" pitchFamily="49" charset="0"/>
              </a:rPr>
              <a:t>Agricultural safety concerns.</a:t>
            </a:r>
            <a:endParaRPr lang="en-US" sz="1100" dirty="0">
              <a:effectLst/>
              <a:ea typeface="Courier New" panose="02070309020205020404" pitchFamily="49" charset="0"/>
            </a:endParaRPr>
          </a:p>
          <a:p>
            <a:pPr marL="342900" marR="2859405" lvl="0" indent="-342900" algn="l">
              <a:lnSpc>
                <a:spcPct val="97000"/>
              </a:lnSpc>
              <a:spcBef>
                <a:spcPts val="1130"/>
              </a:spcBef>
              <a:spcAft>
                <a:spcPts val="0"/>
              </a:spcAft>
              <a:buSzPts val="2000"/>
              <a:buFont typeface="Arial" panose="020B0604020202020204" pitchFamily="34" charset="0"/>
              <a:buChar char="•"/>
              <a:tabLst>
                <a:tab pos="663575" algn="l"/>
                <a:tab pos="664210" algn="l"/>
              </a:tabLst>
            </a:pPr>
            <a:r>
              <a:rPr lang="en-US" sz="1800" dirty="0">
                <a:effectLst/>
                <a:ea typeface="Arial" panose="020B0604020202020204" pitchFamily="34" charset="0"/>
              </a:rPr>
              <a:t>Assisted</a:t>
            </a:r>
            <a:r>
              <a:rPr lang="en-US" sz="1800" spc="-10" dirty="0">
                <a:effectLst/>
                <a:ea typeface="Arial" panose="020B0604020202020204" pitchFamily="34" charset="0"/>
              </a:rPr>
              <a:t> </a:t>
            </a:r>
            <a:r>
              <a:rPr lang="en-US" sz="1800" dirty="0">
                <a:effectLst/>
                <a:ea typeface="Arial" panose="020B0604020202020204" pitchFamily="34" charset="0"/>
              </a:rPr>
              <a:t>with</a:t>
            </a:r>
            <a:r>
              <a:rPr lang="en-US" sz="1800" spc="-30" dirty="0">
                <a:effectLst/>
                <a:ea typeface="Arial" panose="020B0604020202020204" pitchFamily="34" charset="0"/>
              </a:rPr>
              <a:t> </a:t>
            </a:r>
            <a:r>
              <a:rPr lang="en-US" sz="1800" dirty="0">
                <a:effectLst/>
                <a:ea typeface="Arial" panose="020B0604020202020204" pitchFamily="34" charset="0"/>
              </a:rPr>
              <a:t>determining</a:t>
            </a:r>
            <a:r>
              <a:rPr lang="en-US" sz="1800" spc="-30" dirty="0">
                <a:effectLst/>
                <a:ea typeface="Arial" panose="020B0604020202020204" pitchFamily="34" charset="0"/>
              </a:rPr>
              <a:t> </a:t>
            </a:r>
            <a:r>
              <a:rPr lang="en-US" sz="1800" dirty="0">
                <a:effectLst/>
                <a:ea typeface="Arial" panose="020B0604020202020204" pitchFamily="34" charset="0"/>
              </a:rPr>
              <a:t>the</a:t>
            </a:r>
            <a:r>
              <a:rPr lang="en-US" sz="1800" spc="-50" dirty="0">
                <a:effectLst/>
                <a:ea typeface="Arial" panose="020B0604020202020204" pitchFamily="34" charset="0"/>
              </a:rPr>
              <a:t> </a:t>
            </a:r>
            <a:r>
              <a:rPr lang="en-US" sz="1800" dirty="0">
                <a:effectLst/>
                <a:ea typeface="Arial" panose="020B0604020202020204" pitchFamily="34" charset="0"/>
              </a:rPr>
              <a:t>need</a:t>
            </a:r>
            <a:r>
              <a:rPr lang="en-US" sz="1800" spc="-30" dirty="0">
                <a:effectLst/>
                <a:ea typeface="Arial" panose="020B0604020202020204" pitchFamily="34" charset="0"/>
              </a:rPr>
              <a:t> </a:t>
            </a:r>
            <a:r>
              <a:rPr lang="en-US" sz="1800" dirty="0">
                <a:effectLst/>
                <a:ea typeface="Arial" panose="020B0604020202020204" pitchFamily="34" charset="0"/>
              </a:rPr>
              <a:t>for</a:t>
            </a:r>
            <a:r>
              <a:rPr lang="en-US" sz="1800" spc="-50" dirty="0">
                <a:effectLst/>
                <a:ea typeface="Arial" panose="020B0604020202020204" pitchFamily="34" charset="0"/>
              </a:rPr>
              <a:t> </a:t>
            </a:r>
            <a:r>
              <a:rPr lang="en-US" sz="1800" dirty="0">
                <a:effectLst/>
                <a:ea typeface="Arial" panose="020B0604020202020204" pitchFamily="34" charset="0"/>
              </a:rPr>
              <a:t>ongoing</a:t>
            </a:r>
            <a:r>
              <a:rPr lang="en-US" sz="1800" spc="-80" dirty="0">
                <a:effectLst/>
                <a:ea typeface="Arial" panose="020B0604020202020204" pitchFamily="34" charset="0"/>
              </a:rPr>
              <a:t> </a:t>
            </a:r>
            <a:r>
              <a:rPr lang="en-US" sz="1800" dirty="0">
                <a:effectLst/>
                <a:ea typeface="Arial" panose="020B0604020202020204" pitchFamily="34" charset="0"/>
              </a:rPr>
              <a:t>health </a:t>
            </a:r>
            <a:r>
              <a:rPr lang="en-US" sz="1800" spc="-10" dirty="0">
                <a:effectLst/>
                <a:ea typeface="Arial" panose="020B0604020202020204" pitchFamily="34" charset="0"/>
              </a:rPr>
              <a:t>surveillance.</a:t>
            </a:r>
            <a:endParaRPr lang="en-US" sz="1800" dirty="0">
              <a:effectLst/>
              <a:ea typeface="Arial" panose="020B0604020202020204" pitchFamily="34" charset="0"/>
            </a:endParaRPr>
          </a:p>
          <a:p>
            <a:pPr marL="342900" marR="2478405" lvl="0" indent="-342900" algn="l">
              <a:lnSpc>
                <a:spcPct val="97000"/>
              </a:lnSpc>
              <a:spcBef>
                <a:spcPts val="15"/>
              </a:spcBef>
              <a:spcAft>
                <a:spcPts val="0"/>
              </a:spcAft>
              <a:buSzPts val="2000"/>
              <a:buFont typeface="Arial" panose="020B0604020202020204" pitchFamily="34" charset="0"/>
              <a:buChar char="•"/>
              <a:tabLst>
                <a:tab pos="663575" algn="l"/>
                <a:tab pos="664210" algn="l"/>
              </a:tabLst>
            </a:pPr>
            <a:r>
              <a:rPr lang="en-US" sz="1800" dirty="0">
                <a:effectLst/>
                <a:ea typeface="Arial" panose="020B0604020202020204" pitchFamily="34" charset="0"/>
              </a:rPr>
              <a:t>Guided use of the current poison control center and syndromic</a:t>
            </a:r>
            <a:r>
              <a:rPr lang="en-US" sz="1800" spc="-80" dirty="0">
                <a:effectLst/>
                <a:ea typeface="Arial" panose="020B0604020202020204" pitchFamily="34" charset="0"/>
              </a:rPr>
              <a:t> </a:t>
            </a:r>
            <a:r>
              <a:rPr lang="en-US" sz="1800" dirty="0">
                <a:effectLst/>
                <a:ea typeface="Arial" panose="020B0604020202020204" pitchFamily="34" charset="0"/>
              </a:rPr>
              <a:t>surveillance</a:t>
            </a:r>
            <a:r>
              <a:rPr lang="en-US" sz="1800" spc="-50" dirty="0">
                <a:effectLst/>
                <a:ea typeface="Arial" panose="020B0604020202020204" pitchFamily="34" charset="0"/>
              </a:rPr>
              <a:t> </a:t>
            </a:r>
            <a:r>
              <a:rPr lang="en-US" sz="1800" dirty="0">
                <a:effectLst/>
                <a:ea typeface="Arial" panose="020B0604020202020204" pitchFamily="34" charset="0"/>
              </a:rPr>
              <a:t>system</a:t>
            </a:r>
            <a:r>
              <a:rPr lang="en-US" sz="1800" spc="-60" dirty="0">
                <a:effectLst/>
                <a:ea typeface="Arial" panose="020B0604020202020204" pitchFamily="34" charset="0"/>
              </a:rPr>
              <a:t> </a:t>
            </a:r>
            <a:r>
              <a:rPr lang="en-US" sz="1800" dirty="0">
                <a:effectLst/>
                <a:ea typeface="Arial" panose="020B0604020202020204" pitchFamily="34" charset="0"/>
              </a:rPr>
              <a:t>to</a:t>
            </a:r>
            <a:r>
              <a:rPr lang="en-US" sz="1800" spc="-70" dirty="0">
                <a:effectLst/>
                <a:ea typeface="Arial" panose="020B0604020202020204" pitchFamily="34" charset="0"/>
              </a:rPr>
              <a:t> </a:t>
            </a:r>
            <a:r>
              <a:rPr lang="en-US" sz="1800" dirty="0">
                <a:effectLst/>
                <a:ea typeface="Arial" panose="020B0604020202020204" pitchFamily="34" charset="0"/>
              </a:rPr>
              <a:t>support</a:t>
            </a:r>
            <a:r>
              <a:rPr lang="en-US" sz="1800" spc="-80" dirty="0">
                <a:effectLst/>
                <a:ea typeface="Arial" panose="020B0604020202020204" pitchFamily="34" charset="0"/>
              </a:rPr>
              <a:t> </a:t>
            </a:r>
            <a:r>
              <a:rPr lang="en-US" sz="1800" dirty="0">
                <a:effectLst/>
                <a:ea typeface="Arial" panose="020B0604020202020204" pitchFamily="34" charset="0"/>
              </a:rPr>
              <a:t>response</a:t>
            </a:r>
            <a:r>
              <a:rPr lang="en-US" sz="1800" spc="-70" dirty="0">
                <a:effectLst/>
                <a:ea typeface="Arial" panose="020B0604020202020204" pitchFamily="34" charset="0"/>
              </a:rPr>
              <a:t> </a:t>
            </a:r>
            <a:r>
              <a:rPr lang="en-US" sz="1800" dirty="0">
                <a:effectLst/>
                <a:ea typeface="Arial" panose="020B0604020202020204" pitchFamily="34" charset="0"/>
              </a:rPr>
              <a:t>efforts across the state.</a:t>
            </a:r>
          </a:p>
          <a:p>
            <a:endParaRPr lang="en-US" dirty="0"/>
          </a:p>
        </p:txBody>
      </p:sp>
      <p:grpSp>
        <p:nvGrpSpPr>
          <p:cNvPr id="15" name="docshapegroup59">
            <a:extLst>
              <a:ext uri="{FF2B5EF4-FFF2-40B4-BE49-F238E27FC236}">
                <a16:creationId xmlns:a16="http://schemas.microsoft.com/office/drawing/2014/main" id="{E8401ACF-E712-FFE2-D15A-746C4DD40B6F}"/>
              </a:ext>
            </a:extLst>
          </p:cNvPr>
          <p:cNvGrpSpPr>
            <a:grpSpLocks/>
          </p:cNvGrpSpPr>
          <p:nvPr/>
        </p:nvGrpSpPr>
        <p:grpSpPr bwMode="auto">
          <a:xfrm>
            <a:off x="6829513" y="1376198"/>
            <a:ext cx="2009687" cy="2392937"/>
            <a:chOff x="11395" y="274"/>
            <a:chExt cx="2488" cy="3395"/>
          </a:xfrm>
        </p:grpSpPr>
        <p:pic>
          <p:nvPicPr>
            <p:cNvPr id="4112" name="docshape60">
              <a:extLst>
                <a:ext uri="{FF2B5EF4-FFF2-40B4-BE49-F238E27FC236}">
                  <a16:creationId xmlns:a16="http://schemas.microsoft.com/office/drawing/2014/main" id="{49BF3D0B-F9E9-FC68-2949-ED3EBEFC1B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00" y="422"/>
              <a:ext cx="2295" cy="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docshape61">
              <a:extLst>
                <a:ext uri="{FF2B5EF4-FFF2-40B4-BE49-F238E27FC236}">
                  <a16:creationId xmlns:a16="http://schemas.microsoft.com/office/drawing/2014/main" id="{529C02DB-BE13-1D2F-F905-C394C6C050DF}"/>
                </a:ext>
              </a:extLst>
            </p:cNvPr>
            <p:cNvSpPr>
              <a:spLocks noChangeArrowheads="1"/>
            </p:cNvSpPr>
            <p:nvPr/>
          </p:nvSpPr>
          <p:spPr bwMode="auto">
            <a:xfrm>
              <a:off x="11402" y="281"/>
              <a:ext cx="2473" cy="33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7" name="docshapegroup62">
            <a:extLst>
              <a:ext uri="{FF2B5EF4-FFF2-40B4-BE49-F238E27FC236}">
                <a16:creationId xmlns:a16="http://schemas.microsoft.com/office/drawing/2014/main" id="{92597A22-CC64-4E17-09C4-638F9F1D2FB2}"/>
              </a:ext>
            </a:extLst>
          </p:cNvPr>
          <p:cNvGrpSpPr>
            <a:grpSpLocks/>
          </p:cNvGrpSpPr>
          <p:nvPr/>
        </p:nvGrpSpPr>
        <p:grpSpPr bwMode="auto">
          <a:xfrm>
            <a:off x="6806504" y="3784376"/>
            <a:ext cx="2032696" cy="2159223"/>
            <a:chOff x="11411" y="449"/>
            <a:chExt cx="2488" cy="3167"/>
          </a:xfrm>
        </p:grpSpPr>
        <p:pic>
          <p:nvPicPr>
            <p:cNvPr id="4115" name="docshape63">
              <a:extLst>
                <a:ext uri="{FF2B5EF4-FFF2-40B4-BE49-F238E27FC236}">
                  <a16:creationId xmlns:a16="http://schemas.microsoft.com/office/drawing/2014/main" id="{78D14834-2884-0C2A-4BDA-DE9BD9B6A76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462" y="512"/>
              <a:ext cx="2390" cy="3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docshape64">
              <a:extLst>
                <a:ext uri="{FF2B5EF4-FFF2-40B4-BE49-F238E27FC236}">
                  <a16:creationId xmlns:a16="http://schemas.microsoft.com/office/drawing/2014/main" id="{B3AC5A0D-4015-2A21-1E3E-43CCCEA9EE75}"/>
                </a:ext>
              </a:extLst>
            </p:cNvPr>
            <p:cNvSpPr>
              <a:spLocks noChangeArrowheads="1"/>
            </p:cNvSpPr>
            <p:nvPr/>
          </p:nvSpPr>
          <p:spPr bwMode="auto">
            <a:xfrm>
              <a:off x="11418" y="456"/>
              <a:ext cx="2473" cy="31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4" name="TextBox 3">
            <a:extLst>
              <a:ext uri="{FF2B5EF4-FFF2-40B4-BE49-F238E27FC236}">
                <a16:creationId xmlns:a16="http://schemas.microsoft.com/office/drawing/2014/main" id="{A8719EC4-8675-2AEC-02ED-9123DFB30814}"/>
              </a:ext>
            </a:extLst>
          </p:cNvPr>
          <p:cNvSpPr txBox="1"/>
          <p:nvPr/>
        </p:nvSpPr>
        <p:spPr>
          <a:xfrm>
            <a:off x="238528" y="6096000"/>
            <a:ext cx="3800072" cy="246221"/>
          </a:xfrm>
          <a:prstGeom prst="rect">
            <a:avLst/>
          </a:prstGeom>
          <a:noFill/>
        </p:spPr>
        <p:txBody>
          <a:bodyPr wrap="square" rtlCol="0">
            <a:spAutoFit/>
          </a:bodyPr>
          <a:lstStyle/>
          <a:p>
            <a:r>
              <a:rPr lang="en-US" sz="1000" dirty="0">
                <a:solidFill>
                  <a:schemeClr val="bg1"/>
                </a:solidFill>
                <a:hlinkClick r:id="rId5">
                  <a:extLst>
                    <a:ext uri="{A12FA001-AC4F-418D-AE19-62706E023703}">
                      <ahyp:hlinkClr xmlns:ahyp="http://schemas.microsoft.com/office/drawing/2018/hyperlinkcolor" val="tx"/>
                    </a:ext>
                  </a:extLst>
                </a:hlinkClick>
              </a:rPr>
              <a:t>Assessment of Chemical Exposure (ACE) Program | ATSDR</a:t>
            </a:r>
            <a:endParaRPr lang="en-US" sz="1000" dirty="0">
              <a:solidFill>
                <a:schemeClr val="bg1"/>
              </a:solidFill>
            </a:endParaRPr>
          </a:p>
        </p:txBody>
      </p:sp>
    </p:spTree>
    <p:extLst>
      <p:ext uri="{BB962C8B-B14F-4D97-AF65-F5344CB8AC3E}">
        <p14:creationId xmlns:p14="http://schemas.microsoft.com/office/powerpoint/2010/main" val="1225534565"/>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ABE09-32AF-A5AE-E8CB-9D9ECAF644D1}"/>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EE0513AB-2124-F46F-32F9-F7B9A008BE74}"/>
              </a:ext>
            </a:extLst>
          </p:cNvPr>
          <p:cNvSpPr>
            <a:spLocks noGrp="1"/>
          </p:cNvSpPr>
          <p:nvPr>
            <p:ph idx="1"/>
          </p:nvPr>
        </p:nvSpPr>
        <p:spPr/>
        <p:txBody>
          <a:bodyPr/>
          <a:lstStyle/>
          <a:p>
            <a:pPr algn="l"/>
            <a:r>
              <a:rPr lang="en-US" sz="2000" b="1" dirty="0"/>
              <a:t>East Palestine Health Clinic</a:t>
            </a:r>
          </a:p>
          <a:p>
            <a:pPr marL="457200" indent="-457200" algn="l">
              <a:buFont typeface="Arial" panose="020B0604020202020204" pitchFamily="34" charset="0"/>
              <a:buChar char="•"/>
            </a:pPr>
            <a:r>
              <a:rPr lang="en-US" sz="2000" dirty="0"/>
              <a:t>Opened on February 21.</a:t>
            </a:r>
          </a:p>
          <a:p>
            <a:pPr marL="457200" indent="-457200" algn="l">
              <a:buFont typeface="Arial" panose="020B0604020202020204" pitchFamily="34" charset="0"/>
              <a:buChar char="•"/>
            </a:pPr>
            <a:r>
              <a:rPr lang="en-US" sz="2000" dirty="0"/>
              <a:t>ACE survey completed by clinicians.</a:t>
            </a:r>
          </a:p>
          <a:p>
            <a:pPr marL="457200" indent="-457200" algn="l">
              <a:buFont typeface="Arial" panose="020B0604020202020204" pitchFamily="34" charset="0"/>
              <a:buChar char="•"/>
            </a:pPr>
            <a:r>
              <a:rPr lang="en-US" sz="2000" dirty="0"/>
              <a:t>Referrals.</a:t>
            </a:r>
          </a:p>
          <a:p>
            <a:pPr algn="l"/>
            <a:r>
              <a:rPr lang="en-US" sz="2000" b="1" dirty="0"/>
              <a:t>Door-to-door efforts</a:t>
            </a:r>
          </a:p>
          <a:p>
            <a:pPr marL="457200" indent="-457200" algn="l">
              <a:buFont typeface="Arial" panose="020B0604020202020204" pitchFamily="34" charset="0"/>
              <a:buChar char="•"/>
            </a:pPr>
            <a:r>
              <a:rPr lang="en-US" sz="2000" dirty="0"/>
              <a:t>Began on February 25</a:t>
            </a:r>
            <a:r>
              <a:rPr lang="en-US" sz="2000" baseline="30000" dirty="0"/>
              <a:t>.</a:t>
            </a:r>
            <a:endParaRPr lang="en-US" sz="2000" dirty="0"/>
          </a:p>
          <a:p>
            <a:pPr marL="457200" indent="-457200" algn="l">
              <a:buFont typeface="Arial" panose="020B0604020202020204" pitchFamily="34" charset="0"/>
              <a:buChar char="•"/>
            </a:pPr>
            <a:r>
              <a:rPr lang="en-US" sz="2000" dirty="0"/>
              <a:t>Flyer.</a:t>
            </a:r>
          </a:p>
          <a:p>
            <a:pPr algn="l"/>
            <a:r>
              <a:rPr lang="en-US" sz="2000" b="1" dirty="0"/>
              <a:t>Responder Survey</a:t>
            </a:r>
          </a:p>
          <a:p>
            <a:pPr marL="457200" indent="-457200" algn="l">
              <a:buFont typeface="Arial" panose="020B0604020202020204" pitchFamily="34" charset="0"/>
              <a:buChar char="•"/>
            </a:pPr>
            <a:r>
              <a:rPr lang="en-US" sz="2000" dirty="0"/>
              <a:t>Town Hall meeting March 4.</a:t>
            </a:r>
          </a:p>
          <a:p>
            <a:pPr marL="457200" indent="-457200" algn="l">
              <a:buFont typeface="Arial" panose="020B0604020202020204" pitchFamily="34" charset="0"/>
              <a:buChar char="•"/>
            </a:pPr>
            <a:r>
              <a:rPr lang="en-US" sz="2000" dirty="0"/>
              <a:t>Launched March 5.</a:t>
            </a:r>
          </a:p>
        </p:txBody>
      </p:sp>
      <p:grpSp>
        <p:nvGrpSpPr>
          <p:cNvPr id="4" name="docshapegroup125">
            <a:extLst>
              <a:ext uri="{FF2B5EF4-FFF2-40B4-BE49-F238E27FC236}">
                <a16:creationId xmlns:a16="http://schemas.microsoft.com/office/drawing/2014/main" id="{AA7E736A-218F-210E-398B-392FFD7D287B}"/>
              </a:ext>
            </a:extLst>
          </p:cNvPr>
          <p:cNvGrpSpPr>
            <a:grpSpLocks/>
          </p:cNvGrpSpPr>
          <p:nvPr/>
        </p:nvGrpSpPr>
        <p:grpSpPr bwMode="auto">
          <a:xfrm>
            <a:off x="5384363" y="2362200"/>
            <a:ext cx="3357563" cy="2709862"/>
            <a:chOff x="0" y="0"/>
            <a:chExt cx="14402" cy="8100"/>
          </a:xfrm>
        </p:grpSpPr>
        <p:sp>
          <p:nvSpPr>
            <p:cNvPr id="5" name="docshape126">
              <a:extLst>
                <a:ext uri="{FF2B5EF4-FFF2-40B4-BE49-F238E27FC236}">
                  <a16:creationId xmlns:a16="http://schemas.microsoft.com/office/drawing/2014/main" id="{2454E3FE-DE9A-5FFD-D700-0CF51D53D079}"/>
                </a:ext>
              </a:extLst>
            </p:cNvPr>
            <p:cNvSpPr>
              <a:spLocks noChangeArrowheads="1"/>
            </p:cNvSpPr>
            <p:nvPr/>
          </p:nvSpPr>
          <p:spPr bwMode="auto">
            <a:xfrm>
              <a:off x="0" y="5092"/>
              <a:ext cx="14400" cy="3008"/>
            </a:xfrm>
            <a:prstGeom prst="rect">
              <a:avLst/>
            </a:prstGeom>
            <a:solidFill>
              <a:srgbClr val="3E3E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124" name="docshape127">
              <a:extLst>
                <a:ext uri="{FF2B5EF4-FFF2-40B4-BE49-F238E27FC236}">
                  <a16:creationId xmlns:a16="http://schemas.microsoft.com/office/drawing/2014/main" id="{2B6621C1-DCB5-263A-BD23-D20075446E4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4400" cy="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docshape128">
              <a:extLst>
                <a:ext uri="{FF2B5EF4-FFF2-40B4-BE49-F238E27FC236}">
                  <a16:creationId xmlns:a16="http://schemas.microsoft.com/office/drawing/2014/main" id="{6C75080F-E382-4905-BAD1-B36334395E32}"/>
                </a:ext>
              </a:extLst>
            </p:cNvPr>
            <p:cNvSpPr>
              <a:spLocks noChangeArrowheads="1"/>
            </p:cNvSpPr>
            <p:nvPr/>
          </p:nvSpPr>
          <p:spPr bwMode="auto">
            <a:xfrm>
              <a:off x="1" y="4932"/>
              <a:ext cx="14400" cy="1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Line 6">
              <a:extLst>
                <a:ext uri="{FF2B5EF4-FFF2-40B4-BE49-F238E27FC236}">
                  <a16:creationId xmlns:a16="http://schemas.microsoft.com/office/drawing/2014/main" id="{57DD8C88-5055-AFCB-342F-2EA32B6C20D7}"/>
                </a:ext>
              </a:extLst>
            </p:cNvPr>
            <p:cNvSpPr>
              <a:spLocks noChangeShapeType="1"/>
            </p:cNvSpPr>
            <p:nvPr/>
          </p:nvSpPr>
          <p:spPr bwMode="auto">
            <a:xfrm>
              <a:off x="4799" y="1"/>
              <a:ext cx="0" cy="5011"/>
            </a:xfrm>
            <a:prstGeom prst="line">
              <a:avLst/>
            </a:prstGeom>
            <a:noFill/>
            <a:ln w="101600">
              <a:solidFill>
                <a:srgbClr val="FFFFFF"/>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7">
              <a:extLst>
                <a:ext uri="{FF2B5EF4-FFF2-40B4-BE49-F238E27FC236}">
                  <a16:creationId xmlns:a16="http://schemas.microsoft.com/office/drawing/2014/main" id="{F07C19E9-B77A-46DD-C822-50C70650E0E6}"/>
                </a:ext>
              </a:extLst>
            </p:cNvPr>
            <p:cNvSpPr>
              <a:spLocks noChangeShapeType="1"/>
            </p:cNvSpPr>
            <p:nvPr/>
          </p:nvSpPr>
          <p:spPr bwMode="auto">
            <a:xfrm>
              <a:off x="9599" y="1"/>
              <a:ext cx="0" cy="5011"/>
            </a:xfrm>
            <a:prstGeom prst="line">
              <a:avLst/>
            </a:prstGeom>
            <a:noFill/>
            <a:ln w="101600">
              <a:solidFill>
                <a:srgbClr val="FFFFFF"/>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9" name="TextBox 8">
            <a:extLst>
              <a:ext uri="{FF2B5EF4-FFF2-40B4-BE49-F238E27FC236}">
                <a16:creationId xmlns:a16="http://schemas.microsoft.com/office/drawing/2014/main" id="{30060DAB-7147-0E02-96B9-4482B4B67CB8}"/>
              </a:ext>
            </a:extLst>
          </p:cNvPr>
          <p:cNvSpPr txBox="1"/>
          <p:nvPr/>
        </p:nvSpPr>
        <p:spPr>
          <a:xfrm>
            <a:off x="5562600" y="4267200"/>
            <a:ext cx="2976693" cy="646331"/>
          </a:xfrm>
          <a:prstGeom prst="rect">
            <a:avLst/>
          </a:prstGeom>
          <a:noFill/>
        </p:spPr>
        <p:txBody>
          <a:bodyPr wrap="square" rtlCol="0">
            <a:spAutoFit/>
          </a:bodyPr>
          <a:lstStyle/>
          <a:p>
            <a:pPr algn="ctr"/>
            <a:r>
              <a:rPr lang="en-US" dirty="0">
                <a:solidFill>
                  <a:schemeClr val="bg1"/>
                </a:solidFill>
              </a:rPr>
              <a:t>Photos courtesy of the ACE team</a:t>
            </a:r>
          </a:p>
        </p:txBody>
      </p:sp>
    </p:spTree>
    <p:extLst>
      <p:ext uri="{BB962C8B-B14F-4D97-AF65-F5344CB8AC3E}">
        <p14:creationId xmlns:p14="http://schemas.microsoft.com/office/powerpoint/2010/main" val="1614563647"/>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E5594-7EFC-09E6-A5FB-7D5B2E594561}"/>
              </a:ext>
            </a:extLst>
          </p:cNvPr>
          <p:cNvSpPr>
            <a:spLocks noGrp="1"/>
          </p:cNvSpPr>
          <p:nvPr>
            <p:ph type="title"/>
          </p:nvPr>
        </p:nvSpPr>
        <p:spPr/>
        <p:txBody>
          <a:bodyPr/>
          <a:lstStyle/>
          <a:p>
            <a:r>
              <a:rPr lang="en-US" dirty="0"/>
              <a:t>Results</a:t>
            </a:r>
          </a:p>
        </p:txBody>
      </p:sp>
      <p:sp>
        <p:nvSpPr>
          <p:cNvPr id="40" name="Rectangle 40">
            <a:extLst>
              <a:ext uri="{FF2B5EF4-FFF2-40B4-BE49-F238E27FC236}">
                <a16:creationId xmlns:a16="http://schemas.microsoft.com/office/drawing/2014/main" id="{68175DCD-AC9A-0D54-6C24-32A2D6706A4C}"/>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1" name="docshape153">
            <a:extLst>
              <a:ext uri="{FF2B5EF4-FFF2-40B4-BE49-F238E27FC236}">
                <a16:creationId xmlns:a16="http://schemas.microsoft.com/office/drawing/2014/main" id="{183651A2-DD97-3985-7EAD-B580278B9626}"/>
              </a:ext>
            </a:extLst>
          </p:cNvPr>
          <p:cNvSpPr txBox="1">
            <a:spLocks noChangeArrowheads="1"/>
          </p:cNvSpPr>
          <p:nvPr/>
        </p:nvSpPr>
        <p:spPr bwMode="auto">
          <a:xfrm>
            <a:off x="269081" y="1360575"/>
            <a:ext cx="8605838" cy="542925"/>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000" b="1" i="0" u="none" strike="noStrike" cap="none" normalizeH="0" baseline="0">
                <a:ln>
                  <a:noFill/>
                </a:ln>
                <a:solidFill>
                  <a:srgbClr val="001F5F"/>
                </a:solidFill>
                <a:effectLst/>
                <a:latin typeface="Arial" panose="020B0604020202020204" pitchFamily="34" charset="0"/>
                <a:ea typeface="Calibri" panose="020F0502020204030204" pitchFamily="34" charset="0"/>
              </a:rPr>
              <a:t>704 </a:t>
            </a:r>
            <a:r>
              <a:rPr kumimoji="0" lang="en-US" altLang="en-US" sz="3000" b="0" i="0" u="none" strike="noStrike" cap="none" normalizeH="0" baseline="0">
                <a:ln>
                  <a:noFill/>
                </a:ln>
                <a:solidFill>
                  <a:srgbClr val="001F5F"/>
                </a:solidFill>
                <a:effectLst/>
                <a:latin typeface="Arial" panose="020B0604020202020204" pitchFamily="34" charset="0"/>
                <a:ea typeface="Calibri" panose="020F0502020204030204" pitchFamily="34" charset="0"/>
              </a:rPr>
              <a:t>surveys completed</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43" name="Picture 42" descr="A picture containing text&#10;&#10;Description automatically generated">
            <a:extLst>
              <a:ext uri="{FF2B5EF4-FFF2-40B4-BE49-F238E27FC236}">
                <a16:creationId xmlns:a16="http://schemas.microsoft.com/office/drawing/2014/main" id="{57EFC0E2-BE2E-AE8B-AD13-1C09D2B1CD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285" y="2170095"/>
            <a:ext cx="2844946" cy="698536"/>
          </a:xfrm>
          <a:prstGeom prst="rect">
            <a:avLst/>
          </a:prstGeom>
        </p:spPr>
      </p:pic>
      <p:pic>
        <p:nvPicPr>
          <p:cNvPr id="45" name="Picture 44" descr="Graphical user interface, text&#10;&#10;Description automatically generated">
            <a:extLst>
              <a:ext uri="{FF2B5EF4-FFF2-40B4-BE49-F238E27FC236}">
                <a16:creationId xmlns:a16="http://schemas.microsoft.com/office/drawing/2014/main" id="{5C230D52-5F35-6405-30DF-6944B7B838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285" y="3204144"/>
            <a:ext cx="1219263" cy="609631"/>
          </a:xfrm>
          <a:prstGeom prst="rect">
            <a:avLst/>
          </a:prstGeom>
        </p:spPr>
      </p:pic>
      <p:pic>
        <p:nvPicPr>
          <p:cNvPr id="47" name="Picture 46" descr="Graphical user interface&#10;&#10;Description automatically generated">
            <a:extLst>
              <a:ext uri="{FF2B5EF4-FFF2-40B4-BE49-F238E27FC236}">
                <a16:creationId xmlns:a16="http://schemas.microsoft.com/office/drawing/2014/main" id="{EDB33838-89E6-5EFD-964A-2CF71A6DC4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4969" y="3216844"/>
            <a:ext cx="1155759" cy="596931"/>
          </a:xfrm>
          <a:prstGeom prst="rect">
            <a:avLst/>
          </a:prstGeom>
        </p:spPr>
      </p:pic>
      <p:pic>
        <p:nvPicPr>
          <p:cNvPr id="49" name="Picture 48" descr="Graphical user interface, text&#10;&#10;Description automatically generated">
            <a:extLst>
              <a:ext uri="{FF2B5EF4-FFF2-40B4-BE49-F238E27FC236}">
                <a16:creationId xmlns:a16="http://schemas.microsoft.com/office/drawing/2014/main" id="{7A2D0B61-DA4E-0F57-FF73-DBBF53ACA2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7018" y="4438620"/>
            <a:ext cx="2197213" cy="514380"/>
          </a:xfrm>
          <a:prstGeom prst="rect">
            <a:avLst/>
          </a:prstGeom>
        </p:spPr>
      </p:pic>
      <p:grpSp>
        <p:nvGrpSpPr>
          <p:cNvPr id="57" name="docshapegroup143">
            <a:extLst>
              <a:ext uri="{FF2B5EF4-FFF2-40B4-BE49-F238E27FC236}">
                <a16:creationId xmlns:a16="http://schemas.microsoft.com/office/drawing/2014/main" id="{7392CAA7-C68D-28E6-92A7-DE44884C23CB}"/>
              </a:ext>
            </a:extLst>
          </p:cNvPr>
          <p:cNvGrpSpPr>
            <a:grpSpLocks/>
          </p:cNvGrpSpPr>
          <p:nvPr/>
        </p:nvGrpSpPr>
        <p:grpSpPr bwMode="auto">
          <a:xfrm>
            <a:off x="1587458" y="2885166"/>
            <a:ext cx="228600" cy="1547813"/>
            <a:chOff x="3660" y="3994"/>
            <a:chExt cx="360" cy="2438"/>
          </a:xfrm>
        </p:grpSpPr>
        <p:sp>
          <p:nvSpPr>
            <p:cNvPr id="58" name="Line 43">
              <a:extLst>
                <a:ext uri="{FF2B5EF4-FFF2-40B4-BE49-F238E27FC236}">
                  <a16:creationId xmlns:a16="http://schemas.microsoft.com/office/drawing/2014/main" id="{95B47E1B-D5BC-77DF-1CE8-3195630AB702}"/>
                </a:ext>
              </a:extLst>
            </p:cNvPr>
            <p:cNvSpPr>
              <a:spLocks noChangeShapeType="1"/>
            </p:cNvSpPr>
            <p:nvPr/>
          </p:nvSpPr>
          <p:spPr bwMode="auto">
            <a:xfrm>
              <a:off x="3840" y="3994"/>
              <a:ext cx="0" cy="2137"/>
            </a:xfrm>
            <a:prstGeom prst="line">
              <a:avLst/>
            </a:prstGeom>
            <a:noFill/>
            <a:ln w="76200">
              <a:solidFill>
                <a:srgbClr val="001F5F"/>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docshape144">
              <a:extLst>
                <a:ext uri="{FF2B5EF4-FFF2-40B4-BE49-F238E27FC236}">
                  <a16:creationId xmlns:a16="http://schemas.microsoft.com/office/drawing/2014/main" id="{439CE274-E011-D062-9748-DAD853FD6B07}"/>
                </a:ext>
              </a:extLst>
            </p:cNvPr>
            <p:cNvSpPr>
              <a:spLocks/>
            </p:cNvSpPr>
            <p:nvPr/>
          </p:nvSpPr>
          <p:spPr bwMode="auto">
            <a:xfrm>
              <a:off x="3660" y="6070"/>
              <a:ext cx="360" cy="361"/>
            </a:xfrm>
            <a:custGeom>
              <a:avLst/>
              <a:gdLst>
                <a:gd name="T0" fmla="+- 0 4020 3660"/>
                <a:gd name="T1" fmla="*/ T0 w 360"/>
                <a:gd name="T2" fmla="+- 0 6071 6071"/>
                <a:gd name="T3" fmla="*/ 6071 h 361"/>
                <a:gd name="T4" fmla="+- 0 3660 3660"/>
                <a:gd name="T5" fmla="*/ T4 w 360"/>
                <a:gd name="T6" fmla="+- 0 6071 6071"/>
                <a:gd name="T7" fmla="*/ 6071 h 361"/>
                <a:gd name="T8" fmla="+- 0 3840 3660"/>
                <a:gd name="T9" fmla="*/ T8 w 360"/>
                <a:gd name="T10" fmla="+- 0 6431 6071"/>
                <a:gd name="T11" fmla="*/ 6431 h 361"/>
                <a:gd name="T12" fmla="+- 0 4020 3660"/>
                <a:gd name="T13" fmla="*/ T12 w 360"/>
                <a:gd name="T14" fmla="+- 0 6071 6071"/>
                <a:gd name="T15" fmla="*/ 6071 h 361"/>
              </a:gdLst>
              <a:ahLst/>
              <a:cxnLst>
                <a:cxn ang="0">
                  <a:pos x="T1" y="T3"/>
                </a:cxn>
                <a:cxn ang="0">
                  <a:pos x="T5" y="T7"/>
                </a:cxn>
                <a:cxn ang="0">
                  <a:pos x="T9" y="T11"/>
                </a:cxn>
                <a:cxn ang="0">
                  <a:pos x="T13" y="T15"/>
                </a:cxn>
              </a:cxnLst>
              <a:rect l="0" t="0" r="r" b="b"/>
              <a:pathLst>
                <a:path w="360" h="361">
                  <a:moveTo>
                    <a:pt x="360" y="0"/>
                  </a:moveTo>
                  <a:lnTo>
                    <a:pt x="0" y="0"/>
                  </a:lnTo>
                  <a:lnTo>
                    <a:pt x="180" y="360"/>
                  </a:lnTo>
                  <a:lnTo>
                    <a:pt x="360" y="0"/>
                  </a:lnTo>
                  <a:close/>
                </a:path>
              </a:pathLst>
            </a:custGeom>
            <a:solidFill>
              <a:srgbClr val="001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0" name="docshapegroup139">
            <a:extLst>
              <a:ext uri="{FF2B5EF4-FFF2-40B4-BE49-F238E27FC236}">
                <a16:creationId xmlns:a16="http://schemas.microsoft.com/office/drawing/2014/main" id="{91498372-DDE0-1BFB-C095-704B95EC1A8D}"/>
              </a:ext>
            </a:extLst>
          </p:cNvPr>
          <p:cNvGrpSpPr>
            <a:grpSpLocks/>
          </p:cNvGrpSpPr>
          <p:nvPr/>
        </p:nvGrpSpPr>
        <p:grpSpPr bwMode="auto">
          <a:xfrm>
            <a:off x="888916" y="2885166"/>
            <a:ext cx="228600" cy="280988"/>
            <a:chOff x="2011" y="3994"/>
            <a:chExt cx="360" cy="443"/>
          </a:xfrm>
        </p:grpSpPr>
        <p:sp>
          <p:nvSpPr>
            <p:cNvPr id="61" name="Line 46">
              <a:extLst>
                <a:ext uri="{FF2B5EF4-FFF2-40B4-BE49-F238E27FC236}">
                  <a16:creationId xmlns:a16="http://schemas.microsoft.com/office/drawing/2014/main" id="{360693EB-D780-1831-552F-E197998AA3AA}"/>
                </a:ext>
              </a:extLst>
            </p:cNvPr>
            <p:cNvSpPr>
              <a:spLocks noChangeShapeType="1"/>
            </p:cNvSpPr>
            <p:nvPr/>
          </p:nvSpPr>
          <p:spPr bwMode="auto">
            <a:xfrm>
              <a:off x="2191" y="3994"/>
              <a:ext cx="0" cy="142"/>
            </a:xfrm>
            <a:prstGeom prst="line">
              <a:avLst/>
            </a:prstGeom>
            <a:noFill/>
            <a:ln w="76200">
              <a:solidFill>
                <a:srgbClr val="001F5F"/>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docshape140">
              <a:extLst>
                <a:ext uri="{FF2B5EF4-FFF2-40B4-BE49-F238E27FC236}">
                  <a16:creationId xmlns:a16="http://schemas.microsoft.com/office/drawing/2014/main" id="{6E8474BD-1E3E-BBE7-409D-7F36941BF3A9}"/>
                </a:ext>
              </a:extLst>
            </p:cNvPr>
            <p:cNvSpPr>
              <a:spLocks/>
            </p:cNvSpPr>
            <p:nvPr/>
          </p:nvSpPr>
          <p:spPr bwMode="auto">
            <a:xfrm>
              <a:off x="2011" y="4076"/>
              <a:ext cx="360" cy="361"/>
            </a:xfrm>
            <a:custGeom>
              <a:avLst/>
              <a:gdLst>
                <a:gd name="T0" fmla="+- 0 2371 2011"/>
                <a:gd name="T1" fmla="*/ T0 w 360"/>
                <a:gd name="T2" fmla="+- 0 4076 4076"/>
                <a:gd name="T3" fmla="*/ 4076 h 361"/>
                <a:gd name="T4" fmla="+- 0 2011 2011"/>
                <a:gd name="T5" fmla="*/ T4 w 360"/>
                <a:gd name="T6" fmla="+- 0 4076 4076"/>
                <a:gd name="T7" fmla="*/ 4076 h 361"/>
                <a:gd name="T8" fmla="+- 0 2191 2011"/>
                <a:gd name="T9" fmla="*/ T8 w 360"/>
                <a:gd name="T10" fmla="+- 0 4436 4076"/>
                <a:gd name="T11" fmla="*/ 4436 h 361"/>
                <a:gd name="T12" fmla="+- 0 2371 2011"/>
                <a:gd name="T13" fmla="*/ T12 w 360"/>
                <a:gd name="T14" fmla="+- 0 4076 4076"/>
                <a:gd name="T15" fmla="*/ 4076 h 361"/>
              </a:gdLst>
              <a:ahLst/>
              <a:cxnLst>
                <a:cxn ang="0">
                  <a:pos x="T1" y="T3"/>
                </a:cxn>
                <a:cxn ang="0">
                  <a:pos x="T5" y="T7"/>
                </a:cxn>
                <a:cxn ang="0">
                  <a:pos x="T9" y="T11"/>
                </a:cxn>
                <a:cxn ang="0">
                  <a:pos x="T13" y="T15"/>
                </a:cxn>
              </a:cxnLst>
              <a:rect l="0" t="0" r="r" b="b"/>
              <a:pathLst>
                <a:path w="360" h="361">
                  <a:moveTo>
                    <a:pt x="360" y="0"/>
                  </a:moveTo>
                  <a:lnTo>
                    <a:pt x="0" y="0"/>
                  </a:lnTo>
                  <a:lnTo>
                    <a:pt x="180" y="360"/>
                  </a:lnTo>
                  <a:lnTo>
                    <a:pt x="360" y="0"/>
                  </a:lnTo>
                  <a:close/>
                </a:path>
              </a:pathLst>
            </a:custGeom>
            <a:solidFill>
              <a:srgbClr val="001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3" name="docshapegroup139">
            <a:extLst>
              <a:ext uri="{FF2B5EF4-FFF2-40B4-BE49-F238E27FC236}">
                <a16:creationId xmlns:a16="http://schemas.microsoft.com/office/drawing/2014/main" id="{916438C2-5B60-60CC-438F-EC4E2E767DC2}"/>
              </a:ext>
            </a:extLst>
          </p:cNvPr>
          <p:cNvGrpSpPr>
            <a:grpSpLocks/>
          </p:cNvGrpSpPr>
          <p:nvPr/>
        </p:nvGrpSpPr>
        <p:grpSpPr bwMode="auto">
          <a:xfrm>
            <a:off x="2286001" y="2906407"/>
            <a:ext cx="228600" cy="280988"/>
            <a:chOff x="2011" y="3994"/>
            <a:chExt cx="360" cy="443"/>
          </a:xfrm>
        </p:grpSpPr>
        <p:sp>
          <p:nvSpPr>
            <p:cNvPr id="64" name="Line 49">
              <a:extLst>
                <a:ext uri="{FF2B5EF4-FFF2-40B4-BE49-F238E27FC236}">
                  <a16:creationId xmlns:a16="http://schemas.microsoft.com/office/drawing/2014/main" id="{9F5631E3-6DFC-6AA0-C80A-8ADE7F4EE81D}"/>
                </a:ext>
              </a:extLst>
            </p:cNvPr>
            <p:cNvSpPr>
              <a:spLocks noChangeShapeType="1"/>
            </p:cNvSpPr>
            <p:nvPr/>
          </p:nvSpPr>
          <p:spPr bwMode="auto">
            <a:xfrm>
              <a:off x="2191" y="3994"/>
              <a:ext cx="0" cy="142"/>
            </a:xfrm>
            <a:prstGeom prst="line">
              <a:avLst/>
            </a:prstGeom>
            <a:noFill/>
            <a:ln w="76200">
              <a:solidFill>
                <a:srgbClr val="001F5F"/>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docshape140">
              <a:extLst>
                <a:ext uri="{FF2B5EF4-FFF2-40B4-BE49-F238E27FC236}">
                  <a16:creationId xmlns:a16="http://schemas.microsoft.com/office/drawing/2014/main" id="{26627A4E-2A1E-B5BD-B1F3-3B1D90219F60}"/>
                </a:ext>
              </a:extLst>
            </p:cNvPr>
            <p:cNvSpPr>
              <a:spLocks/>
            </p:cNvSpPr>
            <p:nvPr/>
          </p:nvSpPr>
          <p:spPr bwMode="auto">
            <a:xfrm>
              <a:off x="2011" y="4076"/>
              <a:ext cx="360" cy="361"/>
            </a:xfrm>
            <a:custGeom>
              <a:avLst/>
              <a:gdLst>
                <a:gd name="T0" fmla="+- 0 2371 2011"/>
                <a:gd name="T1" fmla="*/ T0 w 360"/>
                <a:gd name="T2" fmla="+- 0 4076 4076"/>
                <a:gd name="T3" fmla="*/ 4076 h 361"/>
                <a:gd name="T4" fmla="+- 0 2011 2011"/>
                <a:gd name="T5" fmla="*/ T4 w 360"/>
                <a:gd name="T6" fmla="+- 0 4076 4076"/>
                <a:gd name="T7" fmla="*/ 4076 h 361"/>
                <a:gd name="T8" fmla="+- 0 2191 2011"/>
                <a:gd name="T9" fmla="*/ T8 w 360"/>
                <a:gd name="T10" fmla="+- 0 4436 4076"/>
                <a:gd name="T11" fmla="*/ 4436 h 361"/>
                <a:gd name="T12" fmla="+- 0 2371 2011"/>
                <a:gd name="T13" fmla="*/ T12 w 360"/>
                <a:gd name="T14" fmla="+- 0 4076 4076"/>
                <a:gd name="T15" fmla="*/ 4076 h 361"/>
              </a:gdLst>
              <a:ahLst/>
              <a:cxnLst>
                <a:cxn ang="0">
                  <a:pos x="T1" y="T3"/>
                </a:cxn>
                <a:cxn ang="0">
                  <a:pos x="T5" y="T7"/>
                </a:cxn>
                <a:cxn ang="0">
                  <a:pos x="T9" y="T11"/>
                </a:cxn>
                <a:cxn ang="0">
                  <a:pos x="T13" y="T15"/>
                </a:cxn>
              </a:cxnLst>
              <a:rect l="0" t="0" r="r" b="b"/>
              <a:pathLst>
                <a:path w="360" h="361">
                  <a:moveTo>
                    <a:pt x="360" y="0"/>
                  </a:moveTo>
                  <a:lnTo>
                    <a:pt x="0" y="0"/>
                  </a:lnTo>
                  <a:lnTo>
                    <a:pt x="180" y="360"/>
                  </a:lnTo>
                  <a:lnTo>
                    <a:pt x="360" y="0"/>
                  </a:lnTo>
                  <a:close/>
                </a:path>
              </a:pathLst>
            </a:custGeom>
            <a:solidFill>
              <a:srgbClr val="001F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66" name="image37.jpeg">
            <a:extLst>
              <a:ext uri="{FF2B5EF4-FFF2-40B4-BE49-F238E27FC236}">
                <a16:creationId xmlns:a16="http://schemas.microsoft.com/office/drawing/2014/main" id="{74557258-2FB9-A40D-D05C-53A198981B5B}"/>
              </a:ext>
            </a:extLst>
          </p:cNvPr>
          <p:cNvPicPr>
            <a:picLocks noChangeAspect="1"/>
          </p:cNvPicPr>
          <p:nvPr/>
        </p:nvPicPr>
        <p:blipFill>
          <a:blip r:embed="rId7" cstate="print"/>
          <a:stretch>
            <a:fillRect/>
          </a:stretch>
        </p:blipFill>
        <p:spPr>
          <a:xfrm>
            <a:off x="3505200" y="2248274"/>
            <a:ext cx="4489847" cy="3348711"/>
          </a:xfrm>
          <a:prstGeom prst="rect">
            <a:avLst/>
          </a:prstGeom>
        </p:spPr>
      </p:pic>
    </p:spTree>
    <p:extLst>
      <p:ext uri="{BB962C8B-B14F-4D97-AF65-F5344CB8AC3E}">
        <p14:creationId xmlns:p14="http://schemas.microsoft.com/office/powerpoint/2010/main" val="659499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E50D1-5688-7DD1-2471-D35E09DB2BC0}"/>
              </a:ext>
            </a:extLst>
          </p:cNvPr>
          <p:cNvSpPr>
            <a:spLocks noGrp="1"/>
          </p:cNvSpPr>
          <p:nvPr>
            <p:ph type="title"/>
          </p:nvPr>
        </p:nvSpPr>
        <p:spPr/>
        <p:txBody>
          <a:bodyPr/>
          <a:lstStyle/>
          <a:p>
            <a:r>
              <a:rPr lang="en-US" dirty="0"/>
              <a:t>Demographics</a:t>
            </a:r>
          </a:p>
        </p:txBody>
      </p:sp>
      <p:grpSp>
        <p:nvGrpSpPr>
          <p:cNvPr id="21" name="docshapegroup157">
            <a:extLst>
              <a:ext uri="{FF2B5EF4-FFF2-40B4-BE49-F238E27FC236}">
                <a16:creationId xmlns:a16="http://schemas.microsoft.com/office/drawing/2014/main" id="{8653AFC5-A5CD-F209-6523-C312824551A3}"/>
              </a:ext>
            </a:extLst>
          </p:cNvPr>
          <p:cNvGrpSpPr>
            <a:grpSpLocks/>
          </p:cNvGrpSpPr>
          <p:nvPr/>
        </p:nvGrpSpPr>
        <p:grpSpPr bwMode="auto">
          <a:xfrm>
            <a:off x="84017" y="1811828"/>
            <a:ext cx="2675678" cy="2009776"/>
            <a:chOff x="0" y="0"/>
            <a:chExt cx="4213" cy="3167"/>
          </a:xfrm>
        </p:grpSpPr>
        <p:sp>
          <p:nvSpPr>
            <p:cNvPr id="22" name="docshape158">
              <a:extLst>
                <a:ext uri="{FF2B5EF4-FFF2-40B4-BE49-F238E27FC236}">
                  <a16:creationId xmlns:a16="http://schemas.microsoft.com/office/drawing/2014/main" id="{CB939A05-C782-D3C1-43A6-AB5F0C658369}"/>
                </a:ext>
              </a:extLst>
            </p:cNvPr>
            <p:cNvSpPr>
              <a:spLocks/>
            </p:cNvSpPr>
            <p:nvPr/>
          </p:nvSpPr>
          <p:spPr bwMode="auto">
            <a:xfrm>
              <a:off x="1583" y="0"/>
              <a:ext cx="763" cy="543"/>
            </a:xfrm>
            <a:custGeom>
              <a:avLst/>
              <a:gdLst>
                <a:gd name="T0" fmla="+- 0 1583 1583"/>
                <a:gd name="T1" fmla="*/ T0 w 763"/>
                <a:gd name="T2" fmla="*/ 0 h 543"/>
                <a:gd name="T3" fmla="+- 0 1583 1583"/>
                <a:gd name="T4" fmla="*/ T3 w 763"/>
                <a:gd name="T5" fmla="*/ 396 h 543"/>
                <a:gd name="T6" fmla="+- 0 1658 1583"/>
                <a:gd name="T7" fmla="*/ T6 w 763"/>
                <a:gd name="T8" fmla="*/ 398 h 543"/>
                <a:gd name="T9" fmla="+- 0 1732 1583"/>
                <a:gd name="T10" fmla="*/ T9 w 763"/>
                <a:gd name="T11" fmla="*/ 405 h 543"/>
                <a:gd name="T12" fmla="+- 0 1806 1583"/>
                <a:gd name="T13" fmla="*/ T12 w 763"/>
                <a:gd name="T14" fmla="*/ 417 h 543"/>
                <a:gd name="T15" fmla="+- 0 1879 1583"/>
                <a:gd name="T16" fmla="*/ T15 w 763"/>
                <a:gd name="T17" fmla="*/ 433 h 543"/>
                <a:gd name="T18" fmla="+- 0 1950 1583"/>
                <a:gd name="T19" fmla="*/ T18 w 763"/>
                <a:gd name="T20" fmla="*/ 454 h 543"/>
                <a:gd name="T21" fmla="+- 0 2020 1583"/>
                <a:gd name="T22" fmla="*/ T21 w 763"/>
                <a:gd name="T23" fmla="*/ 479 h 543"/>
                <a:gd name="T24" fmla="+- 0 2089 1583"/>
                <a:gd name="T25" fmla="*/ T24 w 763"/>
                <a:gd name="T26" fmla="*/ 509 h 543"/>
                <a:gd name="T27" fmla="+- 0 2155 1583"/>
                <a:gd name="T28" fmla="*/ T27 w 763"/>
                <a:gd name="T29" fmla="*/ 543 h 543"/>
                <a:gd name="T30" fmla="+- 0 2346 1583"/>
                <a:gd name="T31" fmla="*/ T30 w 763"/>
                <a:gd name="T32" fmla="*/ 196 h 543"/>
                <a:gd name="T33" fmla="+- 0 2275 1583"/>
                <a:gd name="T34" fmla="*/ T33 w 763"/>
                <a:gd name="T35" fmla="*/ 159 h 543"/>
                <a:gd name="T36" fmla="+- 0 2203 1583"/>
                <a:gd name="T37" fmla="*/ T36 w 763"/>
                <a:gd name="T38" fmla="*/ 126 h 543"/>
                <a:gd name="T39" fmla="+- 0 2129 1583"/>
                <a:gd name="T40" fmla="*/ T39 w 763"/>
                <a:gd name="T41" fmla="*/ 97 h 543"/>
                <a:gd name="T42" fmla="+- 0 2053 1583"/>
                <a:gd name="T43" fmla="*/ T42 w 763"/>
                <a:gd name="T44" fmla="*/ 71 h 543"/>
                <a:gd name="T45" fmla="+- 0 1977 1583"/>
                <a:gd name="T46" fmla="*/ T45 w 763"/>
                <a:gd name="T47" fmla="*/ 50 h 543"/>
                <a:gd name="T48" fmla="+- 0 1900 1583"/>
                <a:gd name="T49" fmla="*/ T48 w 763"/>
                <a:gd name="T50" fmla="*/ 32 h 543"/>
                <a:gd name="T51" fmla="+- 0 1822 1583"/>
                <a:gd name="T52" fmla="*/ T51 w 763"/>
                <a:gd name="T53" fmla="*/ 18 h 543"/>
                <a:gd name="T54" fmla="+- 0 1743 1583"/>
                <a:gd name="T55" fmla="*/ T54 w 763"/>
                <a:gd name="T56" fmla="*/ 8 h 543"/>
                <a:gd name="T57" fmla="+- 0 1663 1583"/>
                <a:gd name="T58" fmla="*/ T57 w 763"/>
                <a:gd name="T59" fmla="*/ 2 h 543"/>
                <a:gd name="T60" fmla="+- 0 1583 1583"/>
                <a:gd name="T61" fmla="*/ T60 w 763"/>
                <a:gd name="T62" fmla="*/ 0 h 543"/>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 ang="0">
                  <a:pos x="T55" y="T56"/>
                </a:cxn>
                <a:cxn ang="0">
                  <a:pos x="T58" y="T59"/>
                </a:cxn>
                <a:cxn ang="0">
                  <a:pos x="T61" y="T62"/>
                </a:cxn>
              </a:cxnLst>
              <a:rect l="0" t="0" r="r" b="b"/>
              <a:pathLst>
                <a:path w="763" h="543">
                  <a:moveTo>
                    <a:pt x="0" y="0"/>
                  </a:moveTo>
                  <a:lnTo>
                    <a:pt x="0" y="396"/>
                  </a:lnTo>
                  <a:lnTo>
                    <a:pt x="75" y="398"/>
                  </a:lnTo>
                  <a:lnTo>
                    <a:pt x="149" y="405"/>
                  </a:lnTo>
                  <a:lnTo>
                    <a:pt x="223" y="417"/>
                  </a:lnTo>
                  <a:lnTo>
                    <a:pt x="296" y="433"/>
                  </a:lnTo>
                  <a:lnTo>
                    <a:pt x="367" y="454"/>
                  </a:lnTo>
                  <a:lnTo>
                    <a:pt x="437" y="479"/>
                  </a:lnTo>
                  <a:lnTo>
                    <a:pt x="506" y="509"/>
                  </a:lnTo>
                  <a:lnTo>
                    <a:pt x="572" y="543"/>
                  </a:lnTo>
                  <a:lnTo>
                    <a:pt x="763" y="196"/>
                  </a:lnTo>
                  <a:lnTo>
                    <a:pt x="692" y="159"/>
                  </a:lnTo>
                  <a:lnTo>
                    <a:pt x="620" y="126"/>
                  </a:lnTo>
                  <a:lnTo>
                    <a:pt x="546" y="97"/>
                  </a:lnTo>
                  <a:lnTo>
                    <a:pt x="470" y="71"/>
                  </a:lnTo>
                  <a:lnTo>
                    <a:pt x="394" y="50"/>
                  </a:lnTo>
                  <a:lnTo>
                    <a:pt x="317" y="32"/>
                  </a:lnTo>
                  <a:lnTo>
                    <a:pt x="239" y="18"/>
                  </a:lnTo>
                  <a:lnTo>
                    <a:pt x="160" y="8"/>
                  </a:lnTo>
                  <a:lnTo>
                    <a:pt x="80" y="2"/>
                  </a:lnTo>
                  <a:lnTo>
                    <a:pt x="0"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docshape159">
              <a:extLst>
                <a:ext uri="{FF2B5EF4-FFF2-40B4-BE49-F238E27FC236}">
                  <a16:creationId xmlns:a16="http://schemas.microsoft.com/office/drawing/2014/main" id="{89F11F13-4137-4C5D-3972-3DD14A511162}"/>
                </a:ext>
              </a:extLst>
            </p:cNvPr>
            <p:cNvSpPr>
              <a:spLocks/>
            </p:cNvSpPr>
            <p:nvPr/>
          </p:nvSpPr>
          <p:spPr bwMode="auto">
            <a:xfrm>
              <a:off x="0" y="0"/>
              <a:ext cx="3167" cy="3167"/>
            </a:xfrm>
            <a:custGeom>
              <a:avLst/>
              <a:gdLst>
                <a:gd name="T0" fmla="*/ 1350 w 3167"/>
                <a:gd name="T1" fmla="*/ 17 h 3167"/>
                <a:gd name="T2" fmla="*/ 1053 w 3167"/>
                <a:gd name="T3" fmla="*/ 92 h 3167"/>
                <a:gd name="T4" fmla="*/ 777 w 3167"/>
                <a:gd name="T5" fmla="*/ 220 h 3167"/>
                <a:gd name="T6" fmla="*/ 532 w 3167"/>
                <a:gd name="T7" fmla="*/ 400 h 3167"/>
                <a:gd name="T8" fmla="*/ 323 w 3167"/>
                <a:gd name="T9" fmla="*/ 624 h 3167"/>
                <a:gd name="T10" fmla="*/ 161 w 3167"/>
                <a:gd name="T11" fmla="*/ 889 h 3167"/>
                <a:gd name="T12" fmla="*/ 55 w 3167"/>
                <a:gd name="T13" fmla="*/ 1169 h 3167"/>
                <a:gd name="T14" fmla="*/ 5 w 3167"/>
                <a:gd name="T15" fmla="*/ 1457 h 3167"/>
                <a:gd name="T16" fmla="*/ 8 w 3167"/>
                <a:gd name="T17" fmla="*/ 1744 h 3167"/>
                <a:gd name="T18" fmla="*/ 63 w 3167"/>
                <a:gd name="T19" fmla="*/ 2025 h 3167"/>
                <a:gd name="T20" fmla="*/ 167 w 3167"/>
                <a:gd name="T21" fmla="*/ 2291 h 3167"/>
                <a:gd name="T22" fmla="*/ 318 w 3167"/>
                <a:gd name="T23" fmla="*/ 2536 h 3167"/>
                <a:gd name="T24" fmla="*/ 515 w 3167"/>
                <a:gd name="T25" fmla="*/ 2752 h 3167"/>
                <a:gd name="T26" fmla="*/ 754 w 3167"/>
                <a:gd name="T27" fmla="*/ 2932 h 3167"/>
                <a:gd name="T28" fmla="*/ 1028 w 3167"/>
                <a:gd name="T29" fmla="*/ 3066 h 3167"/>
                <a:gd name="T30" fmla="*/ 1312 w 3167"/>
                <a:gd name="T31" fmla="*/ 3143 h 3167"/>
                <a:gd name="T32" fmla="*/ 1601 w 3167"/>
                <a:gd name="T33" fmla="*/ 3167 h 3167"/>
                <a:gd name="T34" fmla="*/ 1886 w 3167"/>
                <a:gd name="T35" fmla="*/ 3137 h 3167"/>
                <a:gd name="T36" fmla="*/ 2160 w 3167"/>
                <a:gd name="T37" fmla="*/ 3058 h 3167"/>
                <a:gd name="T38" fmla="*/ 2417 w 3167"/>
                <a:gd name="T39" fmla="*/ 2930 h 3167"/>
                <a:gd name="T40" fmla="*/ 2648 w 3167"/>
                <a:gd name="T41" fmla="*/ 2755 h 3167"/>
                <a:gd name="T42" fmla="*/ 2847 w 3167"/>
                <a:gd name="T43" fmla="*/ 2537 h 3167"/>
                <a:gd name="T44" fmla="*/ 3006 w 3167"/>
                <a:gd name="T45" fmla="*/ 2278 h 3167"/>
                <a:gd name="T46" fmla="*/ 3112 w 3167"/>
                <a:gd name="T47" fmla="*/ 1997 h 3167"/>
                <a:gd name="T48" fmla="*/ 3162 w 3167"/>
                <a:gd name="T49" fmla="*/ 1710 h 3167"/>
                <a:gd name="T50" fmla="*/ 3158 w 3167"/>
                <a:gd name="T51" fmla="*/ 1422 h 3167"/>
                <a:gd name="T52" fmla="*/ 3104 w 3167"/>
                <a:gd name="T53" fmla="*/ 1142 h 3167"/>
                <a:gd name="T54" fmla="*/ 3000 w 3167"/>
                <a:gd name="T55" fmla="*/ 875 h 3167"/>
                <a:gd name="T56" fmla="*/ 2848 w 3167"/>
                <a:gd name="T57" fmla="*/ 630 h 3167"/>
                <a:gd name="T58" fmla="*/ 2652 w 3167"/>
                <a:gd name="T59" fmla="*/ 414 h 3167"/>
                <a:gd name="T60" fmla="*/ 2412 w 3167"/>
                <a:gd name="T61" fmla="*/ 234 h 3167"/>
                <a:gd name="T62" fmla="*/ 2283 w 3167"/>
                <a:gd name="T63" fmla="*/ 624 h 3167"/>
                <a:gd name="T64" fmla="*/ 2500 w 3167"/>
                <a:gd name="T65" fmla="*/ 828 h 3167"/>
                <a:gd name="T66" fmla="*/ 2657 w 3167"/>
                <a:gd name="T67" fmla="*/ 1077 h 3167"/>
                <a:gd name="T68" fmla="*/ 2749 w 3167"/>
                <a:gd name="T69" fmla="*/ 1358 h 3167"/>
                <a:gd name="T70" fmla="*/ 2768 w 3167"/>
                <a:gd name="T71" fmla="*/ 1658 h 3167"/>
                <a:gd name="T72" fmla="*/ 2715 w 3167"/>
                <a:gd name="T73" fmla="*/ 1945 h 3167"/>
                <a:gd name="T74" fmla="*/ 2597 w 3167"/>
                <a:gd name="T75" fmla="*/ 2203 h 3167"/>
                <a:gd name="T76" fmla="*/ 2423 w 3167"/>
                <a:gd name="T77" fmla="*/ 2423 h 3167"/>
                <a:gd name="T78" fmla="*/ 2203 w 3167"/>
                <a:gd name="T79" fmla="*/ 2596 h 3167"/>
                <a:gd name="T80" fmla="*/ 1945 w 3167"/>
                <a:gd name="T81" fmla="*/ 2715 h 3167"/>
                <a:gd name="T82" fmla="*/ 1658 w 3167"/>
                <a:gd name="T83" fmla="*/ 2768 h 3167"/>
                <a:gd name="T84" fmla="*/ 1362 w 3167"/>
                <a:gd name="T85" fmla="*/ 2750 h 3167"/>
                <a:gd name="T86" fmla="*/ 1089 w 3167"/>
                <a:gd name="T87" fmla="*/ 2663 h 3167"/>
                <a:gd name="T88" fmla="*/ 849 w 3167"/>
                <a:gd name="T89" fmla="*/ 2516 h 3167"/>
                <a:gd name="T90" fmla="*/ 651 w 3167"/>
                <a:gd name="T91" fmla="*/ 2318 h 3167"/>
                <a:gd name="T92" fmla="*/ 504 w 3167"/>
                <a:gd name="T93" fmla="*/ 2078 h 3167"/>
                <a:gd name="T94" fmla="*/ 417 w 3167"/>
                <a:gd name="T95" fmla="*/ 1805 h 3167"/>
                <a:gd name="T96" fmla="*/ 398 w 3167"/>
                <a:gd name="T97" fmla="*/ 1508 h 3167"/>
                <a:gd name="T98" fmla="*/ 452 w 3167"/>
                <a:gd name="T99" fmla="*/ 1222 h 3167"/>
                <a:gd name="T100" fmla="*/ 570 w 3167"/>
                <a:gd name="T101" fmla="*/ 964 h 3167"/>
                <a:gd name="T102" fmla="*/ 744 w 3167"/>
                <a:gd name="T103" fmla="*/ 744 h 3167"/>
                <a:gd name="T104" fmla="*/ 964 w 3167"/>
                <a:gd name="T105" fmla="*/ 570 h 3167"/>
                <a:gd name="T106" fmla="*/ 1222 w 3167"/>
                <a:gd name="T107" fmla="*/ 452 h 3167"/>
                <a:gd name="T108" fmla="*/ 1508 w 3167"/>
                <a:gd name="T109" fmla="*/ 398 h 3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67" h="3167">
                  <a:moveTo>
                    <a:pt x="1583" y="0"/>
                  </a:moveTo>
                  <a:lnTo>
                    <a:pt x="1505" y="2"/>
                  </a:lnTo>
                  <a:lnTo>
                    <a:pt x="1427" y="8"/>
                  </a:lnTo>
                  <a:lnTo>
                    <a:pt x="1350" y="17"/>
                  </a:lnTo>
                  <a:lnTo>
                    <a:pt x="1274" y="30"/>
                  </a:lnTo>
                  <a:lnTo>
                    <a:pt x="1199" y="47"/>
                  </a:lnTo>
                  <a:lnTo>
                    <a:pt x="1125" y="68"/>
                  </a:lnTo>
                  <a:lnTo>
                    <a:pt x="1053" y="92"/>
                  </a:lnTo>
                  <a:lnTo>
                    <a:pt x="982" y="119"/>
                  </a:lnTo>
                  <a:lnTo>
                    <a:pt x="912" y="149"/>
                  </a:lnTo>
                  <a:lnTo>
                    <a:pt x="844" y="183"/>
                  </a:lnTo>
                  <a:lnTo>
                    <a:pt x="777" y="220"/>
                  </a:lnTo>
                  <a:lnTo>
                    <a:pt x="713" y="261"/>
                  </a:lnTo>
                  <a:lnTo>
                    <a:pt x="650" y="304"/>
                  </a:lnTo>
                  <a:lnTo>
                    <a:pt x="590" y="350"/>
                  </a:lnTo>
                  <a:lnTo>
                    <a:pt x="532" y="400"/>
                  </a:lnTo>
                  <a:lnTo>
                    <a:pt x="476" y="452"/>
                  </a:lnTo>
                  <a:lnTo>
                    <a:pt x="423" y="507"/>
                  </a:lnTo>
                  <a:lnTo>
                    <a:pt x="372" y="564"/>
                  </a:lnTo>
                  <a:lnTo>
                    <a:pt x="323" y="624"/>
                  </a:lnTo>
                  <a:lnTo>
                    <a:pt x="278" y="687"/>
                  </a:lnTo>
                  <a:lnTo>
                    <a:pt x="235" y="753"/>
                  </a:lnTo>
                  <a:lnTo>
                    <a:pt x="196" y="820"/>
                  </a:lnTo>
                  <a:lnTo>
                    <a:pt x="161" y="889"/>
                  </a:lnTo>
                  <a:lnTo>
                    <a:pt x="129" y="958"/>
                  </a:lnTo>
                  <a:lnTo>
                    <a:pt x="101" y="1027"/>
                  </a:lnTo>
                  <a:lnTo>
                    <a:pt x="76" y="1098"/>
                  </a:lnTo>
                  <a:lnTo>
                    <a:pt x="55" y="1169"/>
                  </a:lnTo>
                  <a:lnTo>
                    <a:pt x="37" y="1240"/>
                  </a:lnTo>
                  <a:lnTo>
                    <a:pt x="23" y="1312"/>
                  </a:lnTo>
                  <a:lnTo>
                    <a:pt x="12" y="1384"/>
                  </a:lnTo>
                  <a:lnTo>
                    <a:pt x="5" y="1457"/>
                  </a:lnTo>
                  <a:lnTo>
                    <a:pt x="1" y="1529"/>
                  </a:lnTo>
                  <a:lnTo>
                    <a:pt x="0" y="1601"/>
                  </a:lnTo>
                  <a:lnTo>
                    <a:pt x="3" y="1673"/>
                  </a:lnTo>
                  <a:lnTo>
                    <a:pt x="8" y="1744"/>
                  </a:lnTo>
                  <a:lnTo>
                    <a:pt x="17" y="1815"/>
                  </a:lnTo>
                  <a:lnTo>
                    <a:pt x="29" y="1886"/>
                  </a:lnTo>
                  <a:lnTo>
                    <a:pt x="45" y="1956"/>
                  </a:lnTo>
                  <a:lnTo>
                    <a:pt x="63" y="2025"/>
                  </a:lnTo>
                  <a:lnTo>
                    <a:pt x="85" y="2093"/>
                  </a:lnTo>
                  <a:lnTo>
                    <a:pt x="109" y="2160"/>
                  </a:lnTo>
                  <a:lnTo>
                    <a:pt x="137" y="2226"/>
                  </a:lnTo>
                  <a:lnTo>
                    <a:pt x="167" y="2291"/>
                  </a:lnTo>
                  <a:lnTo>
                    <a:pt x="201" y="2355"/>
                  </a:lnTo>
                  <a:lnTo>
                    <a:pt x="237" y="2417"/>
                  </a:lnTo>
                  <a:lnTo>
                    <a:pt x="276" y="2477"/>
                  </a:lnTo>
                  <a:lnTo>
                    <a:pt x="318" y="2536"/>
                  </a:lnTo>
                  <a:lnTo>
                    <a:pt x="363" y="2593"/>
                  </a:lnTo>
                  <a:lnTo>
                    <a:pt x="411" y="2648"/>
                  </a:lnTo>
                  <a:lnTo>
                    <a:pt x="462" y="2701"/>
                  </a:lnTo>
                  <a:lnTo>
                    <a:pt x="515" y="2752"/>
                  </a:lnTo>
                  <a:lnTo>
                    <a:pt x="571" y="2801"/>
                  </a:lnTo>
                  <a:lnTo>
                    <a:pt x="629" y="2847"/>
                  </a:lnTo>
                  <a:lnTo>
                    <a:pt x="691" y="2891"/>
                  </a:lnTo>
                  <a:lnTo>
                    <a:pt x="754" y="2932"/>
                  </a:lnTo>
                  <a:lnTo>
                    <a:pt x="821" y="2971"/>
                  </a:lnTo>
                  <a:lnTo>
                    <a:pt x="889" y="3006"/>
                  </a:lnTo>
                  <a:lnTo>
                    <a:pt x="958" y="3038"/>
                  </a:lnTo>
                  <a:lnTo>
                    <a:pt x="1028" y="3066"/>
                  </a:lnTo>
                  <a:lnTo>
                    <a:pt x="1098" y="3090"/>
                  </a:lnTo>
                  <a:lnTo>
                    <a:pt x="1169" y="3112"/>
                  </a:lnTo>
                  <a:lnTo>
                    <a:pt x="1241" y="3129"/>
                  </a:lnTo>
                  <a:lnTo>
                    <a:pt x="1312" y="3143"/>
                  </a:lnTo>
                  <a:lnTo>
                    <a:pt x="1385" y="3154"/>
                  </a:lnTo>
                  <a:lnTo>
                    <a:pt x="1457" y="3162"/>
                  </a:lnTo>
                  <a:lnTo>
                    <a:pt x="1529" y="3166"/>
                  </a:lnTo>
                  <a:lnTo>
                    <a:pt x="1601" y="3167"/>
                  </a:lnTo>
                  <a:lnTo>
                    <a:pt x="1673" y="3164"/>
                  </a:lnTo>
                  <a:lnTo>
                    <a:pt x="1744" y="3158"/>
                  </a:lnTo>
                  <a:lnTo>
                    <a:pt x="1816" y="3149"/>
                  </a:lnTo>
                  <a:lnTo>
                    <a:pt x="1886" y="3137"/>
                  </a:lnTo>
                  <a:lnTo>
                    <a:pt x="1956" y="3122"/>
                  </a:lnTo>
                  <a:lnTo>
                    <a:pt x="2025" y="3104"/>
                  </a:lnTo>
                  <a:lnTo>
                    <a:pt x="2093" y="3082"/>
                  </a:lnTo>
                  <a:lnTo>
                    <a:pt x="2160" y="3058"/>
                  </a:lnTo>
                  <a:lnTo>
                    <a:pt x="2227" y="3030"/>
                  </a:lnTo>
                  <a:lnTo>
                    <a:pt x="2291" y="2999"/>
                  </a:lnTo>
                  <a:lnTo>
                    <a:pt x="2355" y="2966"/>
                  </a:lnTo>
                  <a:lnTo>
                    <a:pt x="2417" y="2930"/>
                  </a:lnTo>
                  <a:lnTo>
                    <a:pt x="2477" y="2890"/>
                  </a:lnTo>
                  <a:lnTo>
                    <a:pt x="2536" y="2848"/>
                  </a:lnTo>
                  <a:lnTo>
                    <a:pt x="2593" y="2803"/>
                  </a:lnTo>
                  <a:lnTo>
                    <a:pt x="2648" y="2755"/>
                  </a:lnTo>
                  <a:lnTo>
                    <a:pt x="2701" y="2705"/>
                  </a:lnTo>
                  <a:lnTo>
                    <a:pt x="2752" y="2652"/>
                  </a:lnTo>
                  <a:lnTo>
                    <a:pt x="2801" y="2596"/>
                  </a:lnTo>
                  <a:lnTo>
                    <a:pt x="2847" y="2537"/>
                  </a:lnTo>
                  <a:lnTo>
                    <a:pt x="2891" y="2476"/>
                  </a:lnTo>
                  <a:lnTo>
                    <a:pt x="2932" y="2412"/>
                  </a:lnTo>
                  <a:lnTo>
                    <a:pt x="2971" y="2346"/>
                  </a:lnTo>
                  <a:lnTo>
                    <a:pt x="3006" y="2278"/>
                  </a:lnTo>
                  <a:lnTo>
                    <a:pt x="3038" y="2209"/>
                  </a:lnTo>
                  <a:lnTo>
                    <a:pt x="3066" y="2139"/>
                  </a:lnTo>
                  <a:lnTo>
                    <a:pt x="3091" y="2069"/>
                  </a:lnTo>
                  <a:lnTo>
                    <a:pt x="3112" y="1997"/>
                  </a:lnTo>
                  <a:lnTo>
                    <a:pt x="3129" y="1926"/>
                  </a:lnTo>
                  <a:lnTo>
                    <a:pt x="3144" y="1854"/>
                  </a:lnTo>
                  <a:lnTo>
                    <a:pt x="3154" y="1782"/>
                  </a:lnTo>
                  <a:lnTo>
                    <a:pt x="3162" y="1710"/>
                  </a:lnTo>
                  <a:lnTo>
                    <a:pt x="3166" y="1638"/>
                  </a:lnTo>
                  <a:lnTo>
                    <a:pt x="3167" y="1566"/>
                  </a:lnTo>
                  <a:lnTo>
                    <a:pt x="3164" y="1494"/>
                  </a:lnTo>
                  <a:lnTo>
                    <a:pt x="3158" y="1422"/>
                  </a:lnTo>
                  <a:lnTo>
                    <a:pt x="3150" y="1351"/>
                  </a:lnTo>
                  <a:lnTo>
                    <a:pt x="3137" y="1280"/>
                  </a:lnTo>
                  <a:lnTo>
                    <a:pt x="3122" y="1211"/>
                  </a:lnTo>
                  <a:lnTo>
                    <a:pt x="3104" y="1142"/>
                  </a:lnTo>
                  <a:lnTo>
                    <a:pt x="3082" y="1073"/>
                  </a:lnTo>
                  <a:lnTo>
                    <a:pt x="3058" y="1006"/>
                  </a:lnTo>
                  <a:lnTo>
                    <a:pt x="3030" y="940"/>
                  </a:lnTo>
                  <a:lnTo>
                    <a:pt x="3000" y="875"/>
                  </a:lnTo>
                  <a:lnTo>
                    <a:pt x="2966" y="812"/>
                  </a:lnTo>
                  <a:lnTo>
                    <a:pt x="2930" y="750"/>
                  </a:lnTo>
                  <a:lnTo>
                    <a:pt x="2890" y="689"/>
                  </a:lnTo>
                  <a:lnTo>
                    <a:pt x="2848" y="630"/>
                  </a:lnTo>
                  <a:lnTo>
                    <a:pt x="2803" y="573"/>
                  </a:lnTo>
                  <a:lnTo>
                    <a:pt x="2756" y="518"/>
                  </a:lnTo>
                  <a:lnTo>
                    <a:pt x="2705" y="465"/>
                  </a:lnTo>
                  <a:lnTo>
                    <a:pt x="2652" y="414"/>
                  </a:lnTo>
                  <a:lnTo>
                    <a:pt x="2596" y="366"/>
                  </a:lnTo>
                  <a:lnTo>
                    <a:pt x="2537" y="319"/>
                  </a:lnTo>
                  <a:lnTo>
                    <a:pt x="2476" y="276"/>
                  </a:lnTo>
                  <a:lnTo>
                    <a:pt x="2412" y="234"/>
                  </a:lnTo>
                  <a:lnTo>
                    <a:pt x="2346" y="196"/>
                  </a:lnTo>
                  <a:lnTo>
                    <a:pt x="2155" y="543"/>
                  </a:lnTo>
                  <a:lnTo>
                    <a:pt x="2221" y="581"/>
                  </a:lnTo>
                  <a:lnTo>
                    <a:pt x="2283" y="624"/>
                  </a:lnTo>
                  <a:lnTo>
                    <a:pt x="2342" y="670"/>
                  </a:lnTo>
                  <a:lnTo>
                    <a:pt x="2398" y="720"/>
                  </a:lnTo>
                  <a:lnTo>
                    <a:pt x="2451" y="772"/>
                  </a:lnTo>
                  <a:lnTo>
                    <a:pt x="2500" y="828"/>
                  </a:lnTo>
                  <a:lnTo>
                    <a:pt x="2545" y="886"/>
                  </a:lnTo>
                  <a:lnTo>
                    <a:pt x="2586" y="947"/>
                  </a:lnTo>
                  <a:lnTo>
                    <a:pt x="2624" y="1011"/>
                  </a:lnTo>
                  <a:lnTo>
                    <a:pt x="2657" y="1077"/>
                  </a:lnTo>
                  <a:lnTo>
                    <a:pt x="2687" y="1144"/>
                  </a:lnTo>
                  <a:lnTo>
                    <a:pt x="2712" y="1214"/>
                  </a:lnTo>
                  <a:lnTo>
                    <a:pt x="2733" y="1285"/>
                  </a:lnTo>
                  <a:lnTo>
                    <a:pt x="2749" y="1358"/>
                  </a:lnTo>
                  <a:lnTo>
                    <a:pt x="2761" y="1432"/>
                  </a:lnTo>
                  <a:lnTo>
                    <a:pt x="2768" y="1507"/>
                  </a:lnTo>
                  <a:lnTo>
                    <a:pt x="2771" y="1583"/>
                  </a:lnTo>
                  <a:lnTo>
                    <a:pt x="2768" y="1658"/>
                  </a:lnTo>
                  <a:lnTo>
                    <a:pt x="2762" y="1732"/>
                  </a:lnTo>
                  <a:lnTo>
                    <a:pt x="2750" y="1805"/>
                  </a:lnTo>
                  <a:lnTo>
                    <a:pt x="2734" y="1876"/>
                  </a:lnTo>
                  <a:lnTo>
                    <a:pt x="2715" y="1945"/>
                  </a:lnTo>
                  <a:lnTo>
                    <a:pt x="2691" y="2012"/>
                  </a:lnTo>
                  <a:lnTo>
                    <a:pt x="2663" y="2078"/>
                  </a:lnTo>
                  <a:lnTo>
                    <a:pt x="2632" y="2141"/>
                  </a:lnTo>
                  <a:lnTo>
                    <a:pt x="2597" y="2203"/>
                  </a:lnTo>
                  <a:lnTo>
                    <a:pt x="2558" y="2262"/>
                  </a:lnTo>
                  <a:lnTo>
                    <a:pt x="2516" y="2318"/>
                  </a:lnTo>
                  <a:lnTo>
                    <a:pt x="2471" y="2372"/>
                  </a:lnTo>
                  <a:lnTo>
                    <a:pt x="2423" y="2423"/>
                  </a:lnTo>
                  <a:lnTo>
                    <a:pt x="2372" y="2471"/>
                  </a:lnTo>
                  <a:lnTo>
                    <a:pt x="2318" y="2516"/>
                  </a:lnTo>
                  <a:lnTo>
                    <a:pt x="2262" y="2558"/>
                  </a:lnTo>
                  <a:lnTo>
                    <a:pt x="2203" y="2596"/>
                  </a:lnTo>
                  <a:lnTo>
                    <a:pt x="2142" y="2631"/>
                  </a:lnTo>
                  <a:lnTo>
                    <a:pt x="2078" y="2663"/>
                  </a:lnTo>
                  <a:lnTo>
                    <a:pt x="2013" y="2691"/>
                  </a:lnTo>
                  <a:lnTo>
                    <a:pt x="1945" y="2715"/>
                  </a:lnTo>
                  <a:lnTo>
                    <a:pt x="1876" y="2734"/>
                  </a:lnTo>
                  <a:lnTo>
                    <a:pt x="1805" y="2750"/>
                  </a:lnTo>
                  <a:lnTo>
                    <a:pt x="1732" y="2761"/>
                  </a:lnTo>
                  <a:lnTo>
                    <a:pt x="1658" y="2768"/>
                  </a:lnTo>
                  <a:lnTo>
                    <a:pt x="1583" y="2771"/>
                  </a:lnTo>
                  <a:lnTo>
                    <a:pt x="1508" y="2768"/>
                  </a:lnTo>
                  <a:lnTo>
                    <a:pt x="1434" y="2761"/>
                  </a:lnTo>
                  <a:lnTo>
                    <a:pt x="1362" y="2750"/>
                  </a:lnTo>
                  <a:lnTo>
                    <a:pt x="1291" y="2734"/>
                  </a:lnTo>
                  <a:lnTo>
                    <a:pt x="1222" y="2715"/>
                  </a:lnTo>
                  <a:lnTo>
                    <a:pt x="1154" y="2691"/>
                  </a:lnTo>
                  <a:lnTo>
                    <a:pt x="1089" y="2663"/>
                  </a:lnTo>
                  <a:lnTo>
                    <a:pt x="1025" y="2631"/>
                  </a:lnTo>
                  <a:lnTo>
                    <a:pt x="964" y="2596"/>
                  </a:lnTo>
                  <a:lnTo>
                    <a:pt x="905" y="2558"/>
                  </a:lnTo>
                  <a:lnTo>
                    <a:pt x="849" y="2516"/>
                  </a:lnTo>
                  <a:lnTo>
                    <a:pt x="795" y="2471"/>
                  </a:lnTo>
                  <a:lnTo>
                    <a:pt x="744" y="2423"/>
                  </a:lnTo>
                  <a:lnTo>
                    <a:pt x="696" y="2372"/>
                  </a:lnTo>
                  <a:lnTo>
                    <a:pt x="651" y="2318"/>
                  </a:lnTo>
                  <a:lnTo>
                    <a:pt x="609" y="2262"/>
                  </a:lnTo>
                  <a:lnTo>
                    <a:pt x="570" y="2203"/>
                  </a:lnTo>
                  <a:lnTo>
                    <a:pt x="535" y="2141"/>
                  </a:lnTo>
                  <a:lnTo>
                    <a:pt x="504" y="2078"/>
                  </a:lnTo>
                  <a:lnTo>
                    <a:pt x="476" y="2012"/>
                  </a:lnTo>
                  <a:lnTo>
                    <a:pt x="452" y="1945"/>
                  </a:lnTo>
                  <a:lnTo>
                    <a:pt x="432" y="1876"/>
                  </a:lnTo>
                  <a:lnTo>
                    <a:pt x="417" y="1805"/>
                  </a:lnTo>
                  <a:lnTo>
                    <a:pt x="405" y="1732"/>
                  </a:lnTo>
                  <a:lnTo>
                    <a:pt x="398" y="1658"/>
                  </a:lnTo>
                  <a:lnTo>
                    <a:pt x="396" y="1583"/>
                  </a:lnTo>
                  <a:lnTo>
                    <a:pt x="398" y="1508"/>
                  </a:lnTo>
                  <a:lnTo>
                    <a:pt x="405" y="1434"/>
                  </a:lnTo>
                  <a:lnTo>
                    <a:pt x="417" y="1362"/>
                  </a:lnTo>
                  <a:lnTo>
                    <a:pt x="432" y="1291"/>
                  </a:lnTo>
                  <a:lnTo>
                    <a:pt x="452" y="1222"/>
                  </a:lnTo>
                  <a:lnTo>
                    <a:pt x="476" y="1154"/>
                  </a:lnTo>
                  <a:lnTo>
                    <a:pt x="504" y="1088"/>
                  </a:lnTo>
                  <a:lnTo>
                    <a:pt x="535" y="1025"/>
                  </a:lnTo>
                  <a:lnTo>
                    <a:pt x="570" y="964"/>
                  </a:lnTo>
                  <a:lnTo>
                    <a:pt x="609" y="905"/>
                  </a:lnTo>
                  <a:lnTo>
                    <a:pt x="651" y="848"/>
                  </a:lnTo>
                  <a:lnTo>
                    <a:pt x="696" y="795"/>
                  </a:lnTo>
                  <a:lnTo>
                    <a:pt x="744" y="744"/>
                  </a:lnTo>
                  <a:lnTo>
                    <a:pt x="795" y="695"/>
                  </a:lnTo>
                  <a:lnTo>
                    <a:pt x="849" y="650"/>
                  </a:lnTo>
                  <a:lnTo>
                    <a:pt x="905" y="609"/>
                  </a:lnTo>
                  <a:lnTo>
                    <a:pt x="964" y="570"/>
                  </a:lnTo>
                  <a:lnTo>
                    <a:pt x="1025" y="535"/>
                  </a:lnTo>
                  <a:lnTo>
                    <a:pt x="1089" y="503"/>
                  </a:lnTo>
                  <a:lnTo>
                    <a:pt x="1154" y="476"/>
                  </a:lnTo>
                  <a:lnTo>
                    <a:pt x="1222" y="452"/>
                  </a:lnTo>
                  <a:lnTo>
                    <a:pt x="1291" y="432"/>
                  </a:lnTo>
                  <a:lnTo>
                    <a:pt x="1362" y="416"/>
                  </a:lnTo>
                  <a:lnTo>
                    <a:pt x="1434" y="405"/>
                  </a:lnTo>
                  <a:lnTo>
                    <a:pt x="1508" y="398"/>
                  </a:lnTo>
                  <a:lnTo>
                    <a:pt x="1583" y="396"/>
                  </a:lnTo>
                  <a:lnTo>
                    <a:pt x="1583" y="0"/>
                  </a:lnTo>
                  <a:close/>
                </a:path>
              </a:pathLst>
            </a:custGeom>
            <a:solidFill>
              <a:srgbClr val="447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docshape160">
              <a:extLst>
                <a:ext uri="{FF2B5EF4-FFF2-40B4-BE49-F238E27FC236}">
                  <a16:creationId xmlns:a16="http://schemas.microsoft.com/office/drawing/2014/main" id="{7014BBDD-3EBD-7445-07B0-3E28D40D7873}"/>
                </a:ext>
              </a:extLst>
            </p:cNvPr>
            <p:cNvSpPr txBox="1">
              <a:spLocks noChangeArrowheads="1"/>
            </p:cNvSpPr>
            <p:nvPr/>
          </p:nvSpPr>
          <p:spPr bwMode="auto">
            <a:xfrm>
              <a:off x="1046" y="0"/>
              <a:ext cx="3167" cy="3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ts val="13"/>
                </a:spcBef>
                <a:spcAft>
                  <a:spcPts val="800"/>
                </a:spcAft>
                <a:buClrTx/>
                <a:buSzTx/>
                <a:buFontTx/>
                <a:buNone/>
                <a:tabLst/>
              </a:pPr>
              <a:endParaRPr kumimoji="0" lang="en-US" altLang="en-US" sz="4700" b="1" i="0" u="none" strike="noStrike" cap="none" normalizeH="0" baseline="0" dirty="0">
                <a:ln>
                  <a:noFill/>
                </a:ln>
                <a:solidFill>
                  <a:schemeClr val="tx1"/>
                </a:solidFill>
                <a:effectLst/>
                <a:latin typeface="Times New Roman" panose="02020603050405020304" pitchFamily="18" charset="0"/>
              </a:endParaRPr>
            </a:p>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3500" b="1" i="0" u="none" strike="noStrike" cap="none" normalizeH="0" baseline="0" dirty="0">
                  <a:ln>
                    <a:noFill/>
                  </a:ln>
                  <a:solidFill>
                    <a:srgbClr val="001F5F"/>
                  </a:solidFill>
                  <a:effectLst/>
                  <a:latin typeface="Calibri" panose="020F0502020204030204" pitchFamily="34" charset="0"/>
                </a:rPr>
                <a:t>92%</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grpSp>
        <p:nvGrpSpPr>
          <p:cNvPr id="25" name="docshapegroup171">
            <a:extLst>
              <a:ext uri="{FF2B5EF4-FFF2-40B4-BE49-F238E27FC236}">
                <a16:creationId xmlns:a16="http://schemas.microsoft.com/office/drawing/2014/main" id="{BED20956-6554-66C1-748C-5037830D4ECA}"/>
              </a:ext>
            </a:extLst>
          </p:cNvPr>
          <p:cNvGrpSpPr>
            <a:grpSpLocks/>
          </p:cNvGrpSpPr>
          <p:nvPr/>
        </p:nvGrpSpPr>
        <p:grpSpPr bwMode="auto">
          <a:xfrm>
            <a:off x="2347377" y="1811828"/>
            <a:ext cx="2011362" cy="2020888"/>
            <a:chOff x="3861" y="-3218"/>
            <a:chExt cx="3166" cy="3181"/>
          </a:xfrm>
        </p:grpSpPr>
        <p:sp>
          <p:nvSpPr>
            <p:cNvPr id="26" name="docshape172">
              <a:extLst>
                <a:ext uri="{FF2B5EF4-FFF2-40B4-BE49-F238E27FC236}">
                  <a16:creationId xmlns:a16="http://schemas.microsoft.com/office/drawing/2014/main" id="{14FD6638-7A71-8C2D-D75F-DF3E4F05E471}"/>
                </a:ext>
              </a:extLst>
            </p:cNvPr>
            <p:cNvSpPr>
              <a:spLocks/>
            </p:cNvSpPr>
            <p:nvPr/>
          </p:nvSpPr>
          <p:spPr bwMode="auto">
            <a:xfrm>
              <a:off x="5451" y="-3204"/>
              <a:ext cx="1576" cy="2548"/>
            </a:xfrm>
            <a:custGeom>
              <a:avLst/>
              <a:gdLst>
                <a:gd name="T0" fmla="+- 0 5451 5451"/>
                <a:gd name="T1" fmla="*/ T0 w 1576"/>
                <a:gd name="T2" fmla="+- 0 -2809 -3203"/>
                <a:gd name="T3" fmla="*/ -2809 h 2548"/>
                <a:gd name="T4" fmla="+- 0 5608 5451"/>
                <a:gd name="T5" fmla="*/ T4 w 1576"/>
                <a:gd name="T6" fmla="+- 0 -2799 -3203"/>
                <a:gd name="T7" fmla="*/ -2799 h 2548"/>
                <a:gd name="T8" fmla="+- 0 5762 5451"/>
                <a:gd name="T9" fmla="*/ T8 w 1576"/>
                <a:gd name="T10" fmla="+- 0 -2768 -3203"/>
                <a:gd name="T11" fmla="*/ -2768 h 2548"/>
                <a:gd name="T12" fmla="+- 0 5910 5451"/>
                <a:gd name="T13" fmla="*/ T12 w 1576"/>
                <a:gd name="T14" fmla="+- 0 -2717 -3203"/>
                <a:gd name="T15" fmla="*/ -2717 h 2548"/>
                <a:gd name="T16" fmla="+- 0 6050 5451"/>
                <a:gd name="T17" fmla="*/ T16 w 1576"/>
                <a:gd name="T18" fmla="+- 0 -2646 -3203"/>
                <a:gd name="T19" fmla="*/ -2646 h 2548"/>
                <a:gd name="T20" fmla="+- 0 6180 5451"/>
                <a:gd name="T21" fmla="*/ T20 w 1576"/>
                <a:gd name="T22" fmla="+- 0 -2557 -3203"/>
                <a:gd name="T23" fmla="*/ -2557 h 2548"/>
                <a:gd name="T24" fmla="+- 0 6291 5451"/>
                <a:gd name="T25" fmla="*/ T24 w 1576"/>
                <a:gd name="T26" fmla="+- 0 -2458 -3203"/>
                <a:gd name="T27" fmla="*/ -2458 h 2548"/>
                <a:gd name="T28" fmla="+- 0 6387 5451"/>
                <a:gd name="T29" fmla="*/ T28 w 1576"/>
                <a:gd name="T30" fmla="+- 0 -2349 -3203"/>
                <a:gd name="T31" fmla="*/ -2349 h 2548"/>
                <a:gd name="T32" fmla="+- 0 6467 5451"/>
                <a:gd name="T33" fmla="*/ T32 w 1576"/>
                <a:gd name="T34" fmla="+- 0 -2231 -3203"/>
                <a:gd name="T35" fmla="*/ -2231 h 2548"/>
                <a:gd name="T36" fmla="+- 0 6532 5451"/>
                <a:gd name="T37" fmla="*/ T36 w 1576"/>
                <a:gd name="T38" fmla="+- 0 -2105 -3203"/>
                <a:gd name="T39" fmla="*/ -2105 h 2548"/>
                <a:gd name="T40" fmla="+- 0 6581 5451"/>
                <a:gd name="T41" fmla="*/ T40 w 1576"/>
                <a:gd name="T42" fmla="+- 0 -1974 -3203"/>
                <a:gd name="T43" fmla="*/ -1974 h 2548"/>
                <a:gd name="T44" fmla="+- 0 6614 5451"/>
                <a:gd name="T45" fmla="*/ T44 w 1576"/>
                <a:gd name="T46" fmla="+- 0 -1838 -3203"/>
                <a:gd name="T47" fmla="*/ -1838 h 2548"/>
                <a:gd name="T48" fmla="+- 0 6630 5451"/>
                <a:gd name="T49" fmla="*/ T48 w 1576"/>
                <a:gd name="T50" fmla="+- 0 -1700 -3203"/>
                <a:gd name="T51" fmla="*/ -1700 h 2548"/>
                <a:gd name="T52" fmla="+- 0 6631 5451"/>
                <a:gd name="T53" fmla="*/ T52 w 1576"/>
                <a:gd name="T54" fmla="+- 0 -1560 -3203"/>
                <a:gd name="T55" fmla="*/ -1560 h 2548"/>
                <a:gd name="T56" fmla="+- 0 6614 5451"/>
                <a:gd name="T57" fmla="*/ T56 w 1576"/>
                <a:gd name="T58" fmla="+- 0 -1421 -3203"/>
                <a:gd name="T59" fmla="*/ -1421 h 2548"/>
                <a:gd name="T60" fmla="+- 0 6582 5451"/>
                <a:gd name="T61" fmla="*/ T60 w 1576"/>
                <a:gd name="T62" fmla="+- 0 -1283 -3203"/>
                <a:gd name="T63" fmla="*/ -1283 h 2548"/>
                <a:gd name="T64" fmla="+- 0 6532 5451"/>
                <a:gd name="T65" fmla="*/ T64 w 1576"/>
                <a:gd name="T66" fmla="+- 0 -1149 -3203"/>
                <a:gd name="T67" fmla="*/ -1149 h 2548"/>
                <a:gd name="T68" fmla="+- 0 6465 5451"/>
                <a:gd name="T69" fmla="*/ T68 w 1576"/>
                <a:gd name="T70" fmla="+- 0 -1021 -3203"/>
                <a:gd name="T71" fmla="*/ -1021 h 2548"/>
                <a:gd name="T72" fmla="+- 0 6380 5451"/>
                <a:gd name="T73" fmla="*/ T72 w 1576"/>
                <a:gd name="T74" fmla="+- 0 -898 -3203"/>
                <a:gd name="T75" fmla="*/ -898 h 2548"/>
                <a:gd name="T76" fmla="+- 0 6739 5451"/>
                <a:gd name="T77" fmla="*/ T76 w 1576"/>
                <a:gd name="T78" fmla="+- 0 -720 -3203"/>
                <a:gd name="T79" fmla="*/ -720 h 2548"/>
                <a:gd name="T80" fmla="+- 0 6825 5451"/>
                <a:gd name="T81" fmla="*/ T80 w 1576"/>
                <a:gd name="T82" fmla="+- 0 -857 -3203"/>
                <a:gd name="T83" fmla="*/ -857 h 2548"/>
                <a:gd name="T84" fmla="+- 0 6896 5451"/>
                <a:gd name="T85" fmla="*/ T84 w 1576"/>
                <a:gd name="T86" fmla="+- 0 -1001 -3203"/>
                <a:gd name="T87" fmla="*/ -1001 h 2548"/>
                <a:gd name="T88" fmla="+- 0 6953 5451"/>
                <a:gd name="T89" fmla="*/ T88 w 1576"/>
                <a:gd name="T90" fmla="+- 0 -1151 -3203"/>
                <a:gd name="T91" fmla="*/ -1151 h 2548"/>
                <a:gd name="T92" fmla="+- 0 6993 5451"/>
                <a:gd name="T93" fmla="*/ T92 w 1576"/>
                <a:gd name="T94" fmla="+- 0 -1307 -3203"/>
                <a:gd name="T95" fmla="*/ -1307 h 2548"/>
                <a:gd name="T96" fmla="+- 0 7018 5451"/>
                <a:gd name="T97" fmla="*/ T96 w 1576"/>
                <a:gd name="T98" fmla="+- 0 -1466 -3203"/>
                <a:gd name="T99" fmla="*/ -1466 h 2548"/>
                <a:gd name="T100" fmla="+- 0 7026 5451"/>
                <a:gd name="T101" fmla="*/ T100 w 1576"/>
                <a:gd name="T102" fmla="+- 0 -1628 -3203"/>
                <a:gd name="T103" fmla="*/ -1628 h 2548"/>
                <a:gd name="T104" fmla="+- 0 7019 5451"/>
                <a:gd name="T105" fmla="*/ T104 w 1576"/>
                <a:gd name="T106" fmla="+- 0 -1780 -3203"/>
                <a:gd name="T107" fmla="*/ -1780 h 2548"/>
                <a:gd name="T108" fmla="+- 0 6998 5451"/>
                <a:gd name="T109" fmla="*/ T108 w 1576"/>
                <a:gd name="T110" fmla="+- 0 -1927 -3203"/>
                <a:gd name="T111" fmla="*/ -1927 h 2548"/>
                <a:gd name="T112" fmla="+- 0 6963 5451"/>
                <a:gd name="T113" fmla="*/ T112 w 1576"/>
                <a:gd name="T114" fmla="+- 0 -2070 -3203"/>
                <a:gd name="T115" fmla="*/ -2070 h 2548"/>
                <a:gd name="T116" fmla="+- 0 6916 5451"/>
                <a:gd name="T117" fmla="*/ T116 w 1576"/>
                <a:gd name="T118" fmla="+- 0 -2208 -3203"/>
                <a:gd name="T119" fmla="*/ -2208 h 2548"/>
                <a:gd name="T120" fmla="+- 0 6857 5451"/>
                <a:gd name="T121" fmla="*/ T120 w 1576"/>
                <a:gd name="T122" fmla="+- 0 -2339 -3203"/>
                <a:gd name="T123" fmla="*/ -2339 h 2548"/>
                <a:gd name="T124" fmla="+- 0 6787 5451"/>
                <a:gd name="T125" fmla="*/ T124 w 1576"/>
                <a:gd name="T126" fmla="+- 0 -2464 -3203"/>
                <a:gd name="T127" fmla="*/ -2464 h 2548"/>
                <a:gd name="T128" fmla="+- 0 6705 5451"/>
                <a:gd name="T129" fmla="*/ T128 w 1576"/>
                <a:gd name="T130" fmla="+- 0 -2581 -3203"/>
                <a:gd name="T131" fmla="*/ -2581 h 2548"/>
                <a:gd name="T132" fmla="+- 0 6614 5451"/>
                <a:gd name="T133" fmla="*/ T132 w 1576"/>
                <a:gd name="T134" fmla="+- 0 -2690 -3203"/>
                <a:gd name="T135" fmla="*/ -2690 h 2548"/>
                <a:gd name="T136" fmla="+- 0 6514 5451"/>
                <a:gd name="T137" fmla="*/ T136 w 1576"/>
                <a:gd name="T138" fmla="+- 0 -2791 -3203"/>
                <a:gd name="T139" fmla="*/ -2791 h 2548"/>
                <a:gd name="T140" fmla="+- 0 6404 5451"/>
                <a:gd name="T141" fmla="*/ T140 w 1576"/>
                <a:gd name="T142" fmla="+- 0 -2882 -3203"/>
                <a:gd name="T143" fmla="*/ -2882 h 2548"/>
                <a:gd name="T144" fmla="+- 0 6287 5451"/>
                <a:gd name="T145" fmla="*/ T144 w 1576"/>
                <a:gd name="T146" fmla="+- 0 -2963 -3203"/>
                <a:gd name="T147" fmla="*/ -2963 h 2548"/>
                <a:gd name="T148" fmla="+- 0 6162 5451"/>
                <a:gd name="T149" fmla="*/ T148 w 1576"/>
                <a:gd name="T150" fmla="+- 0 -3034 -3203"/>
                <a:gd name="T151" fmla="*/ -3034 h 2548"/>
                <a:gd name="T152" fmla="+- 0 6031 5451"/>
                <a:gd name="T153" fmla="*/ T152 w 1576"/>
                <a:gd name="T154" fmla="+- 0 -3093 -3203"/>
                <a:gd name="T155" fmla="*/ -3093 h 2548"/>
                <a:gd name="T156" fmla="+- 0 5893 5451"/>
                <a:gd name="T157" fmla="*/ T156 w 1576"/>
                <a:gd name="T158" fmla="+- 0 -3140 -3203"/>
                <a:gd name="T159" fmla="*/ -3140 h 2548"/>
                <a:gd name="T160" fmla="+- 0 5750 5451"/>
                <a:gd name="T161" fmla="*/ T160 w 1576"/>
                <a:gd name="T162" fmla="+- 0 -3175 -3203"/>
                <a:gd name="T163" fmla="*/ -3175 h 2548"/>
                <a:gd name="T164" fmla="+- 0 5603 5451"/>
                <a:gd name="T165" fmla="*/ T164 w 1576"/>
                <a:gd name="T166" fmla="+- 0 -3196 -3203"/>
                <a:gd name="T167" fmla="*/ -3196 h 2548"/>
                <a:gd name="T168" fmla="+- 0 5451 5451"/>
                <a:gd name="T169" fmla="*/ T168 w 1576"/>
                <a:gd name="T170" fmla="+- 0 -3203 -3203"/>
                <a:gd name="T171" fmla="*/ -3203 h 254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Lst>
              <a:rect l="0" t="0" r="r" b="b"/>
              <a:pathLst>
                <a:path w="1576" h="2548">
                  <a:moveTo>
                    <a:pt x="0" y="0"/>
                  </a:moveTo>
                  <a:lnTo>
                    <a:pt x="0" y="394"/>
                  </a:lnTo>
                  <a:lnTo>
                    <a:pt x="79" y="396"/>
                  </a:lnTo>
                  <a:lnTo>
                    <a:pt x="157" y="404"/>
                  </a:lnTo>
                  <a:lnTo>
                    <a:pt x="235" y="417"/>
                  </a:lnTo>
                  <a:lnTo>
                    <a:pt x="311" y="435"/>
                  </a:lnTo>
                  <a:lnTo>
                    <a:pt x="386" y="458"/>
                  </a:lnTo>
                  <a:lnTo>
                    <a:pt x="459" y="486"/>
                  </a:lnTo>
                  <a:lnTo>
                    <a:pt x="530" y="519"/>
                  </a:lnTo>
                  <a:lnTo>
                    <a:pt x="599" y="557"/>
                  </a:lnTo>
                  <a:lnTo>
                    <a:pt x="666" y="599"/>
                  </a:lnTo>
                  <a:lnTo>
                    <a:pt x="729" y="646"/>
                  </a:lnTo>
                  <a:lnTo>
                    <a:pt x="787" y="694"/>
                  </a:lnTo>
                  <a:lnTo>
                    <a:pt x="840" y="745"/>
                  </a:lnTo>
                  <a:lnTo>
                    <a:pt x="890" y="798"/>
                  </a:lnTo>
                  <a:lnTo>
                    <a:pt x="936" y="854"/>
                  </a:lnTo>
                  <a:lnTo>
                    <a:pt x="978" y="912"/>
                  </a:lnTo>
                  <a:lnTo>
                    <a:pt x="1016" y="972"/>
                  </a:lnTo>
                  <a:lnTo>
                    <a:pt x="1051" y="1034"/>
                  </a:lnTo>
                  <a:lnTo>
                    <a:pt x="1081" y="1098"/>
                  </a:lnTo>
                  <a:lnTo>
                    <a:pt x="1107" y="1163"/>
                  </a:lnTo>
                  <a:lnTo>
                    <a:pt x="1130" y="1229"/>
                  </a:lnTo>
                  <a:lnTo>
                    <a:pt x="1148" y="1296"/>
                  </a:lnTo>
                  <a:lnTo>
                    <a:pt x="1163" y="1365"/>
                  </a:lnTo>
                  <a:lnTo>
                    <a:pt x="1173" y="1434"/>
                  </a:lnTo>
                  <a:lnTo>
                    <a:pt x="1179" y="1503"/>
                  </a:lnTo>
                  <a:lnTo>
                    <a:pt x="1182" y="1573"/>
                  </a:lnTo>
                  <a:lnTo>
                    <a:pt x="1180" y="1643"/>
                  </a:lnTo>
                  <a:lnTo>
                    <a:pt x="1174" y="1713"/>
                  </a:lnTo>
                  <a:lnTo>
                    <a:pt x="1163" y="1782"/>
                  </a:lnTo>
                  <a:lnTo>
                    <a:pt x="1149" y="1851"/>
                  </a:lnTo>
                  <a:lnTo>
                    <a:pt x="1131" y="1920"/>
                  </a:lnTo>
                  <a:lnTo>
                    <a:pt x="1108" y="1987"/>
                  </a:lnTo>
                  <a:lnTo>
                    <a:pt x="1081" y="2054"/>
                  </a:lnTo>
                  <a:lnTo>
                    <a:pt x="1049" y="2119"/>
                  </a:lnTo>
                  <a:lnTo>
                    <a:pt x="1014" y="2182"/>
                  </a:lnTo>
                  <a:lnTo>
                    <a:pt x="974" y="2244"/>
                  </a:lnTo>
                  <a:lnTo>
                    <a:pt x="929" y="2305"/>
                  </a:lnTo>
                  <a:lnTo>
                    <a:pt x="1239" y="2548"/>
                  </a:lnTo>
                  <a:lnTo>
                    <a:pt x="1288" y="2483"/>
                  </a:lnTo>
                  <a:lnTo>
                    <a:pt x="1333" y="2415"/>
                  </a:lnTo>
                  <a:lnTo>
                    <a:pt x="1374" y="2346"/>
                  </a:lnTo>
                  <a:lnTo>
                    <a:pt x="1411" y="2275"/>
                  </a:lnTo>
                  <a:lnTo>
                    <a:pt x="1445" y="2202"/>
                  </a:lnTo>
                  <a:lnTo>
                    <a:pt x="1475" y="2127"/>
                  </a:lnTo>
                  <a:lnTo>
                    <a:pt x="1502" y="2052"/>
                  </a:lnTo>
                  <a:lnTo>
                    <a:pt x="1524" y="1974"/>
                  </a:lnTo>
                  <a:lnTo>
                    <a:pt x="1542" y="1896"/>
                  </a:lnTo>
                  <a:lnTo>
                    <a:pt x="1557" y="1817"/>
                  </a:lnTo>
                  <a:lnTo>
                    <a:pt x="1567" y="1737"/>
                  </a:lnTo>
                  <a:lnTo>
                    <a:pt x="1573" y="1656"/>
                  </a:lnTo>
                  <a:lnTo>
                    <a:pt x="1575" y="1575"/>
                  </a:lnTo>
                  <a:lnTo>
                    <a:pt x="1574" y="1499"/>
                  </a:lnTo>
                  <a:lnTo>
                    <a:pt x="1568" y="1423"/>
                  </a:lnTo>
                  <a:lnTo>
                    <a:pt x="1559" y="1349"/>
                  </a:lnTo>
                  <a:lnTo>
                    <a:pt x="1547" y="1276"/>
                  </a:lnTo>
                  <a:lnTo>
                    <a:pt x="1531" y="1204"/>
                  </a:lnTo>
                  <a:lnTo>
                    <a:pt x="1512" y="1133"/>
                  </a:lnTo>
                  <a:lnTo>
                    <a:pt x="1490" y="1063"/>
                  </a:lnTo>
                  <a:lnTo>
                    <a:pt x="1465" y="995"/>
                  </a:lnTo>
                  <a:lnTo>
                    <a:pt x="1437" y="929"/>
                  </a:lnTo>
                  <a:lnTo>
                    <a:pt x="1406" y="864"/>
                  </a:lnTo>
                  <a:lnTo>
                    <a:pt x="1372" y="801"/>
                  </a:lnTo>
                  <a:lnTo>
                    <a:pt x="1336" y="739"/>
                  </a:lnTo>
                  <a:lnTo>
                    <a:pt x="1296" y="680"/>
                  </a:lnTo>
                  <a:lnTo>
                    <a:pt x="1254" y="622"/>
                  </a:lnTo>
                  <a:lnTo>
                    <a:pt x="1210" y="566"/>
                  </a:lnTo>
                  <a:lnTo>
                    <a:pt x="1163" y="513"/>
                  </a:lnTo>
                  <a:lnTo>
                    <a:pt x="1114" y="461"/>
                  </a:lnTo>
                  <a:lnTo>
                    <a:pt x="1063" y="412"/>
                  </a:lnTo>
                  <a:lnTo>
                    <a:pt x="1009" y="365"/>
                  </a:lnTo>
                  <a:lnTo>
                    <a:pt x="953" y="321"/>
                  </a:lnTo>
                  <a:lnTo>
                    <a:pt x="896" y="279"/>
                  </a:lnTo>
                  <a:lnTo>
                    <a:pt x="836" y="240"/>
                  </a:lnTo>
                  <a:lnTo>
                    <a:pt x="774" y="203"/>
                  </a:lnTo>
                  <a:lnTo>
                    <a:pt x="711" y="169"/>
                  </a:lnTo>
                  <a:lnTo>
                    <a:pt x="646" y="138"/>
                  </a:lnTo>
                  <a:lnTo>
                    <a:pt x="580" y="110"/>
                  </a:lnTo>
                  <a:lnTo>
                    <a:pt x="512" y="85"/>
                  </a:lnTo>
                  <a:lnTo>
                    <a:pt x="442" y="63"/>
                  </a:lnTo>
                  <a:lnTo>
                    <a:pt x="371" y="44"/>
                  </a:lnTo>
                  <a:lnTo>
                    <a:pt x="299" y="28"/>
                  </a:lnTo>
                  <a:lnTo>
                    <a:pt x="226" y="16"/>
                  </a:lnTo>
                  <a:lnTo>
                    <a:pt x="152" y="7"/>
                  </a:lnTo>
                  <a:lnTo>
                    <a:pt x="76" y="2"/>
                  </a:lnTo>
                  <a:lnTo>
                    <a:pt x="0"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docshape173">
              <a:extLst>
                <a:ext uri="{FF2B5EF4-FFF2-40B4-BE49-F238E27FC236}">
                  <a16:creationId xmlns:a16="http://schemas.microsoft.com/office/drawing/2014/main" id="{53119250-9D4B-8AA2-1BC9-FBB58FB1B6C0}"/>
                </a:ext>
              </a:extLst>
            </p:cNvPr>
            <p:cNvSpPr>
              <a:spLocks/>
            </p:cNvSpPr>
            <p:nvPr/>
          </p:nvSpPr>
          <p:spPr bwMode="auto">
            <a:xfrm>
              <a:off x="3875" y="-3204"/>
              <a:ext cx="2815" cy="3151"/>
            </a:xfrm>
            <a:custGeom>
              <a:avLst/>
              <a:gdLst>
                <a:gd name="T0" fmla="+- 0 5291 3876"/>
                <a:gd name="T1" fmla="*/ T0 w 2815"/>
                <a:gd name="T2" fmla="+- 0 -3195 -3203"/>
                <a:gd name="T3" fmla="*/ -3195 h 3151"/>
                <a:gd name="T4" fmla="+- 0 5057 3876"/>
                <a:gd name="T5" fmla="*/ T4 w 2815"/>
                <a:gd name="T6" fmla="+- 0 -3153 -3203"/>
                <a:gd name="T7" fmla="*/ -3153 h 3151"/>
                <a:gd name="T8" fmla="+- 0 4833 3876"/>
                <a:gd name="T9" fmla="*/ T8 w 2815"/>
                <a:gd name="T10" fmla="+- 0 -3077 -3203"/>
                <a:gd name="T11" fmla="*/ -3077 h 3151"/>
                <a:gd name="T12" fmla="+- 0 4624 3876"/>
                <a:gd name="T13" fmla="*/ T12 w 2815"/>
                <a:gd name="T14" fmla="+- 0 -2969 -3203"/>
                <a:gd name="T15" fmla="*/ -2969 h 3151"/>
                <a:gd name="T16" fmla="+- 0 4433 3876"/>
                <a:gd name="T17" fmla="*/ T16 w 2815"/>
                <a:gd name="T18" fmla="+- 0 -2830 -3203"/>
                <a:gd name="T19" fmla="*/ -2830 h 3151"/>
                <a:gd name="T20" fmla="+- 0 4263 3876"/>
                <a:gd name="T21" fmla="*/ T20 w 2815"/>
                <a:gd name="T22" fmla="+- 0 -2662 -3203"/>
                <a:gd name="T23" fmla="*/ -2662 h 3151"/>
                <a:gd name="T24" fmla="+- 0 4124 3876"/>
                <a:gd name="T25" fmla="*/ T24 w 2815"/>
                <a:gd name="T26" fmla="+- 0 -2477 -3203"/>
                <a:gd name="T27" fmla="*/ -2477 h 3151"/>
                <a:gd name="T28" fmla="+- 0 4017 3876"/>
                <a:gd name="T29" fmla="*/ T28 w 2815"/>
                <a:gd name="T30" fmla="+- 0 -2281 -3203"/>
                <a:gd name="T31" fmla="*/ -2281 h 3151"/>
                <a:gd name="T32" fmla="+- 0 3940 3876"/>
                <a:gd name="T33" fmla="*/ T32 w 2815"/>
                <a:gd name="T34" fmla="+- 0 -2076 -3203"/>
                <a:gd name="T35" fmla="*/ -2076 h 3151"/>
                <a:gd name="T36" fmla="+- 0 3893 3876"/>
                <a:gd name="T37" fmla="*/ T36 w 2815"/>
                <a:gd name="T38" fmla="+- 0 -1866 -3203"/>
                <a:gd name="T39" fmla="*/ -1866 h 3151"/>
                <a:gd name="T40" fmla="+- 0 3876 3876"/>
                <a:gd name="T41" fmla="*/ T40 w 2815"/>
                <a:gd name="T42" fmla="+- 0 -1652 -3203"/>
                <a:gd name="T43" fmla="*/ -1652 h 3151"/>
                <a:gd name="T44" fmla="+- 0 3887 3876"/>
                <a:gd name="T45" fmla="*/ T44 w 2815"/>
                <a:gd name="T46" fmla="+- 0 -1439 -3203"/>
                <a:gd name="T47" fmla="*/ -1439 h 3151"/>
                <a:gd name="T48" fmla="+- 0 3927 3876"/>
                <a:gd name="T49" fmla="*/ T48 w 2815"/>
                <a:gd name="T50" fmla="+- 0 -1230 -3203"/>
                <a:gd name="T51" fmla="*/ -1230 h 3151"/>
                <a:gd name="T52" fmla="+- 0 3995 3876"/>
                <a:gd name="T53" fmla="*/ T52 w 2815"/>
                <a:gd name="T54" fmla="+- 0 -1027 -3203"/>
                <a:gd name="T55" fmla="*/ -1027 h 3151"/>
                <a:gd name="T56" fmla="+- 0 4090 3876"/>
                <a:gd name="T57" fmla="*/ T56 w 2815"/>
                <a:gd name="T58" fmla="+- 0 -833 -3203"/>
                <a:gd name="T59" fmla="*/ -833 h 3151"/>
                <a:gd name="T60" fmla="+- 0 4213 3876"/>
                <a:gd name="T61" fmla="*/ T60 w 2815"/>
                <a:gd name="T62" fmla="+- 0 -653 -3203"/>
                <a:gd name="T63" fmla="*/ -653 h 3151"/>
                <a:gd name="T64" fmla="+- 0 4363 3876"/>
                <a:gd name="T65" fmla="*/ T64 w 2815"/>
                <a:gd name="T66" fmla="+- 0 -488 -3203"/>
                <a:gd name="T67" fmla="*/ -488 h 3151"/>
                <a:gd name="T68" fmla="+- 0 4540 3876"/>
                <a:gd name="T69" fmla="*/ T68 w 2815"/>
                <a:gd name="T70" fmla="+- 0 -343 -3203"/>
                <a:gd name="T71" fmla="*/ -343 h 3151"/>
                <a:gd name="T72" fmla="+- 0 4731 3876"/>
                <a:gd name="T73" fmla="*/ T72 w 2815"/>
                <a:gd name="T74" fmla="+- 0 -226 -3203"/>
                <a:gd name="T75" fmla="*/ -226 h 3151"/>
                <a:gd name="T76" fmla="+- 0 4933 3876"/>
                <a:gd name="T77" fmla="*/ T76 w 2815"/>
                <a:gd name="T78" fmla="+- 0 -139 -3203"/>
                <a:gd name="T79" fmla="*/ -139 h 3151"/>
                <a:gd name="T80" fmla="+- 0 5142 3876"/>
                <a:gd name="T81" fmla="*/ T80 w 2815"/>
                <a:gd name="T82" fmla="+- 0 -83 -3203"/>
                <a:gd name="T83" fmla="*/ -83 h 3151"/>
                <a:gd name="T84" fmla="+- 0 5355 3876"/>
                <a:gd name="T85" fmla="*/ T84 w 2815"/>
                <a:gd name="T86" fmla="+- 0 -55 -3203"/>
                <a:gd name="T87" fmla="*/ -55 h 3151"/>
                <a:gd name="T88" fmla="+- 0 5569 3876"/>
                <a:gd name="T89" fmla="*/ T88 w 2815"/>
                <a:gd name="T90" fmla="+- 0 -57 -3203"/>
                <a:gd name="T91" fmla="*/ -57 h 3151"/>
                <a:gd name="T92" fmla="+- 0 5780 3876"/>
                <a:gd name="T93" fmla="*/ T92 w 2815"/>
                <a:gd name="T94" fmla="+- 0 -87 -3203"/>
                <a:gd name="T95" fmla="*/ -87 h 3151"/>
                <a:gd name="T96" fmla="+- 0 5986 3876"/>
                <a:gd name="T97" fmla="*/ T96 w 2815"/>
                <a:gd name="T98" fmla="+- 0 -146 -3203"/>
                <a:gd name="T99" fmla="*/ -146 h 3151"/>
                <a:gd name="T100" fmla="+- 0 6182 3876"/>
                <a:gd name="T101" fmla="*/ T100 w 2815"/>
                <a:gd name="T102" fmla="+- 0 -232 -3203"/>
                <a:gd name="T103" fmla="*/ -232 h 3151"/>
                <a:gd name="T104" fmla="+- 0 6368 3876"/>
                <a:gd name="T105" fmla="*/ T104 w 2815"/>
                <a:gd name="T106" fmla="+- 0 -346 -3203"/>
                <a:gd name="T107" fmla="*/ -346 h 3151"/>
                <a:gd name="T108" fmla="+- 0 6538 3876"/>
                <a:gd name="T109" fmla="*/ T108 w 2815"/>
                <a:gd name="T110" fmla="+- 0 -487 -3203"/>
                <a:gd name="T111" fmla="*/ -487 h 3151"/>
                <a:gd name="T112" fmla="+- 0 6690 3876"/>
                <a:gd name="T113" fmla="*/ T112 w 2815"/>
                <a:gd name="T114" fmla="+- 0 -655 -3203"/>
                <a:gd name="T115" fmla="*/ -655 h 3151"/>
                <a:gd name="T116" fmla="+- 0 6277 3876"/>
                <a:gd name="T117" fmla="*/ T116 w 2815"/>
                <a:gd name="T118" fmla="+- 0 -783 -3203"/>
                <a:gd name="T119" fmla="*/ -783 h 3151"/>
                <a:gd name="T120" fmla="+- 0 6100 3876"/>
                <a:gd name="T121" fmla="*/ T120 w 2815"/>
                <a:gd name="T122" fmla="+- 0 -640 -3203"/>
                <a:gd name="T123" fmla="*/ -640 h 3151"/>
                <a:gd name="T124" fmla="+- 0 5899 3876"/>
                <a:gd name="T125" fmla="*/ T124 w 2815"/>
                <a:gd name="T126" fmla="+- 0 -534 -3203"/>
                <a:gd name="T127" fmla="*/ -534 h 3151"/>
                <a:gd name="T128" fmla="+- 0 5680 3876"/>
                <a:gd name="T129" fmla="*/ T128 w 2815"/>
                <a:gd name="T130" fmla="+- 0 -469 -3203"/>
                <a:gd name="T131" fmla="*/ -469 h 3151"/>
                <a:gd name="T132" fmla="+- 0 5451 3876"/>
                <a:gd name="T133" fmla="*/ T132 w 2815"/>
                <a:gd name="T134" fmla="+- 0 -446 -3203"/>
                <a:gd name="T135" fmla="*/ -446 h 3151"/>
                <a:gd name="T136" fmla="+- 0 5231 3876"/>
                <a:gd name="T137" fmla="*/ T136 w 2815"/>
                <a:gd name="T138" fmla="+- 0 -467 -3203"/>
                <a:gd name="T139" fmla="*/ -467 h 3151"/>
                <a:gd name="T140" fmla="+- 0 5024 3876"/>
                <a:gd name="T141" fmla="*/ T140 w 2815"/>
                <a:gd name="T142" fmla="+- 0 -526 -3203"/>
                <a:gd name="T143" fmla="*/ -526 h 3151"/>
                <a:gd name="T144" fmla="+- 0 4835 3876"/>
                <a:gd name="T145" fmla="*/ T144 w 2815"/>
                <a:gd name="T146" fmla="+- 0 -620 -3203"/>
                <a:gd name="T147" fmla="*/ -620 h 3151"/>
                <a:gd name="T148" fmla="+- 0 4666 3876"/>
                <a:gd name="T149" fmla="*/ T148 w 2815"/>
                <a:gd name="T150" fmla="+- 0 -744 -3203"/>
                <a:gd name="T151" fmla="*/ -744 h 3151"/>
                <a:gd name="T152" fmla="+- 0 4523 3876"/>
                <a:gd name="T153" fmla="*/ T152 w 2815"/>
                <a:gd name="T154" fmla="+- 0 -897 -3203"/>
                <a:gd name="T155" fmla="*/ -897 h 3151"/>
                <a:gd name="T156" fmla="+- 0 4408 3876"/>
                <a:gd name="T157" fmla="*/ T156 w 2815"/>
                <a:gd name="T158" fmla="+- 0 -1072 -3203"/>
                <a:gd name="T159" fmla="*/ -1072 h 3151"/>
                <a:gd name="T160" fmla="+- 0 4325 3876"/>
                <a:gd name="T161" fmla="*/ T160 w 2815"/>
                <a:gd name="T162" fmla="+- 0 -1268 -3203"/>
                <a:gd name="T163" fmla="*/ -1268 h 3151"/>
                <a:gd name="T164" fmla="+- 0 4279 3876"/>
                <a:gd name="T165" fmla="*/ T164 w 2815"/>
                <a:gd name="T166" fmla="+- 0 -1480 -3203"/>
                <a:gd name="T167" fmla="*/ -1480 h 3151"/>
                <a:gd name="T168" fmla="+- 0 4272 3876"/>
                <a:gd name="T169" fmla="*/ T168 w 2815"/>
                <a:gd name="T170" fmla="+- 0 -1703 -3203"/>
                <a:gd name="T171" fmla="*/ -1703 h 3151"/>
                <a:gd name="T172" fmla="+- 0 4306 3876"/>
                <a:gd name="T173" fmla="*/ T172 w 2815"/>
                <a:gd name="T174" fmla="+- 0 -1919 -3203"/>
                <a:gd name="T175" fmla="*/ -1919 h 3151"/>
                <a:gd name="T176" fmla="+- 0 4377 3876"/>
                <a:gd name="T177" fmla="*/ T176 w 2815"/>
                <a:gd name="T178" fmla="+- 0 -2120 -3203"/>
                <a:gd name="T179" fmla="*/ -2120 h 3151"/>
                <a:gd name="T180" fmla="+- 0 4481 3876"/>
                <a:gd name="T181" fmla="*/ T180 w 2815"/>
                <a:gd name="T182" fmla="+- 0 -2303 -3203"/>
                <a:gd name="T183" fmla="*/ -2303 h 3151"/>
                <a:gd name="T184" fmla="+- 0 4616 3876"/>
                <a:gd name="T185" fmla="*/ T184 w 2815"/>
                <a:gd name="T186" fmla="+- 0 -2463 -3203"/>
                <a:gd name="T187" fmla="*/ -2463 h 3151"/>
                <a:gd name="T188" fmla="+- 0 4776 3876"/>
                <a:gd name="T189" fmla="*/ T188 w 2815"/>
                <a:gd name="T190" fmla="+- 0 -2598 -3203"/>
                <a:gd name="T191" fmla="*/ -2598 h 3151"/>
                <a:gd name="T192" fmla="+- 0 4959 3876"/>
                <a:gd name="T193" fmla="*/ T192 w 2815"/>
                <a:gd name="T194" fmla="+- 0 -2702 -3203"/>
                <a:gd name="T195" fmla="*/ -2702 h 3151"/>
                <a:gd name="T196" fmla="+- 0 5160 3876"/>
                <a:gd name="T197" fmla="*/ T196 w 2815"/>
                <a:gd name="T198" fmla="+- 0 -2773 -3203"/>
                <a:gd name="T199" fmla="*/ -2773 h 3151"/>
                <a:gd name="T200" fmla="+- 0 5376 3876"/>
                <a:gd name="T201" fmla="*/ T200 w 2815"/>
                <a:gd name="T202" fmla="+- 0 -2807 -3203"/>
                <a:gd name="T203" fmla="*/ -2807 h 315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Lst>
              <a:rect l="0" t="0" r="r" b="b"/>
              <a:pathLst>
                <a:path w="2815" h="3151">
                  <a:moveTo>
                    <a:pt x="1575" y="0"/>
                  </a:moveTo>
                  <a:lnTo>
                    <a:pt x="1495" y="2"/>
                  </a:lnTo>
                  <a:lnTo>
                    <a:pt x="1415" y="8"/>
                  </a:lnTo>
                  <a:lnTo>
                    <a:pt x="1336" y="18"/>
                  </a:lnTo>
                  <a:lnTo>
                    <a:pt x="1258" y="32"/>
                  </a:lnTo>
                  <a:lnTo>
                    <a:pt x="1181" y="50"/>
                  </a:lnTo>
                  <a:lnTo>
                    <a:pt x="1105" y="72"/>
                  </a:lnTo>
                  <a:lnTo>
                    <a:pt x="1031" y="97"/>
                  </a:lnTo>
                  <a:lnTo>
                    <a:pt x="957" y="126"/>
                  </a:lnTo>
                  <a:lnTo>
                    <a:pt x="886" y="159"/>
                  </a:lnTo>
                  <a:lnTo>
                    <a:pt x="816" y="195"/>
                  </a:lnTo>
                  <a:lnTo>
                    <a:pt x="748" y="234"/>
                  </a:lnTo>
                  <a:lnTo>
                    <a:pt x="682" y="277"/>
                  </a:lnTo>
                  <a:lnTo>
                    <a:pt x="618" y="323"/>
                  </a:lnTo>
                  <a:lnTo>
                    <a:pt x="557" y="373"/>
                  </a:lnTo>
                  <a:lnTo>
                    <a:pt x="498" y="426"/>
                  </a:lnTo>
                  <a:lnTo>
                    <a:pt x="441" y="482"/>
                  </a:lnTo>
                  <a:lnTo>
                    <a:pt x="387" y="541"/>
                  </a:lnTo>
                  <a:lnTo>
                    <a:pt x="336" y="603"/>
                  </a:lnTo>
                  <a:lnTo>
                    <a:pt x="290" y="664"/>
                  </a:lnTo>
                  <a:lnTo>
                    <a:pt x="248" y="726"/>
                  </a:lnTo>
                  <a:lnTo>
                    <a:pt x="209" y="790"/>
                  </a:lnTo>
                  <a:lnTo>
                    <a:pt x="173" y="856"/>
                  </a:lnTo>
                  <a:lnTo>
                    <a:pt x="141" y="922"/>
                  </a:lnTo>
                  <a:lnTo>
                    <a:pt x="112" y="989"/>
                  </a:lnTo>
                  <a:lnTo>
                    <a:pt x="87" y="1058"/>
                  </a:lnTo>
                  <a:lnTo>
                    <a:pt x="64" y="1127"/>
                  </a:lnTo>
                  <a:lnTo>
                    <a:pt x="45" y="1196"/>
                  </a:lnTo>
                  <a:lnTo>
                    <a:pt x="30" y="1267"/>
                  </a:lnTo>
                  <a:lnTo>
                    <a:pt x="17" y="1337"/>
                  </a:lnTo>
                  <a:lnTo>
                    <a:pt x="8" y="1408"/>
                  </a:lnTo>
                  <a:lnTo>
                    <a:pt x="2" y="1479"/>
                  </a:lnTo>
                  <a:lnTo>
                    <a:pt x="0" y="1551"/>
                  </a:lnTo>
                  <a:lnTo>
                    <a:pt x="0" y="1622"/>
                  </a:lnTo>
                  <a:lnTo>
                    <a:pt x="4" y="1693"/>
                  </a:lnTo>
                  <a:lnTo>
                    <a:pt x="11" y="1764"/>
                  </a:lnTo>
                  <a:lnTo>
                    <a:pt x="21" y="1834"/>
                  </a:lnTo>
                  <a:lnTo>
                    <a:pt x="34" y="1904"/>
                  </a:lnTo>
                  <a:lnTo>
                    <a:pt x="51" y="1973"/>
                  </a:lnTo>
                  <a:lnTo>
                    <a:pt x="70" y="2042"/>
                  </a:lnTo>
                  <a:lnTo>
                    <a:pt x="93" y="2110"/>
                  </a:lnTo>
                  <a:lnTo>
                    <a:pt x="119" y="2176"/>
                  </a:lnTo>
                  <a:lnTo>
                    <a:pt x="147" y="2242"/>
                  </a:lnTo>
                  <a:lnTo>
                    <a:pt x="179" y="2307"/>
                  </a:lnTo>
                  <a:lnTo>
                    <a:pt x="214" y="2370"/>
                  </a:lnTo>
                  <a:lnTo>
                    <a:pt x="252" y="2432"/>
                  </a:lnTo>
                  <a:lnTo>
                    <a:pt x="293" y="2492"/>
                  </a:lnTo>
                  <a:lnTo>
                    <a:pt x="337" y="2550"/>
                  </a:lnTo>
                  <a:lnTo>
                    <a:pt x="384" y="2607"/>
                  </a:lnTo>
                  <a:lnTo>
                    <a:pt x="434" y="2662"/>
                  </a:lnTo>
                  <a:lnTo>
                    <a:pt x="487" y="2715"/>
                  </a:lnTo>
                  <a:lnTo>
                    <a:pt x="543" y="2766"/>
                  </a:lnTo>
                  <a:lnTo>
                    <a:pt x="602" y="2814"/>
                  </a:lnTo>
                  <a:lnTo>
                    <a:pt x="664" y="2860"/>
                  </a:lnTo>
                  <a:lnTo>
                    <a:pt x="726" y="2902"/>
                  </a:lnTo>
                  <a:lnTo>
                    <a:pt x="790" y="2941"/>
                  </a:lnTo>
                  <a:lnTo>
                    <a:pt x="855" y="2977"/>
                  </a:lnTo>
                  <a:lnTo>
                    <a:pt x="922" y="3009"/>
                  </a:lnTo>
                  <a:lnTo>
                    <a:pt x="989" y="3038"/>
                  </a:lnTo>
                  <a:lnTo>
                    <a:pt x="1057" y="3064"/>
                  </a:lnTo>
                  <a:lnTo>
                    <a:pt x="1126" y="3086"/>
                  </a:lnTo>
                  <a:lnTo>
                    <a:pt x="1196" y="3105"/>
                  </a:lnTo>
                  <a:lnTo>
                    <a:pt x="1266" y="3120"/>
                  </a:lnTo>
                  <a:lnTo>
                    <a:pt x="1337" y="3133"/>
                  </a:lnTo>
                  <a:lnTo>
                    <a:pt x="1408" y="3142"/>
                  </a:lnTo>
                  <a:lnTo>
                    <a:pt x="1479" y="3148"/>
                  </a:lnTo>
                  <a:lnTo>
                    <a:pt x="1550" y="3150"/>
                  </a:lnTo>
                  <a:lnTo>
                    <a:pt x="1622" y="3150"/>
                  </a:lnTo>
                  <a:lnTo>
                    <a:pt x="1693" y="3146"/>
                  </a:lnTo>
                  <a:lnTo>
                    <a:pt x="1764" y="3139"/>
                  </a:lnTo>
                  <a:lnTo>
                    <a:pt x="1834" y="3129"/>
                  </a:lnTo>
                  <a:lnTo>
                    <a:pt x="1904" y="3116"/>
                  </a:lnTo>
                  <a:lnTo>
                    <a:pt x="1973" y="3099"/>
                  </a:lnTo>
                  <a:lnTo>
                    <a:pt x="2042" y="3080"/>
                  </a:lnTo>
                  <a:lnTo>
                    <a:pt x="2110" y="3057"/>
                  </a:lnTo>
                  <a:lnTo>
                    <a:pt x="2176" y="3032"/>
                  </a:lnTo>
                  <a:lnTo>
                    <a:pt x="2242" y="3003"/>
                  </a:lnTo>
                  <a:lnTo>
                    <a:pt x="2306" y="2971"/>
                  </a:lnTo>
                  <a:lnTo>
                    <a:pt x="2370" y="2936"/>
                  </a:lnTo>
                  <a:lnTo>
                    <a:pt x="2431" y="2898"/>
                  </a:lnTo>
                  <a:lnTo>
                    <a:pt x="2492" y="2857"/>
                  </a:lnTo>
                  <a:lnTo>
                    <a:pt x="2550" y="2813"/>
                  </a:lnTo>
                  <a:lnTo>
                    <a:pt x="2607" y="2766"/>
                  </a:lnTo>
                  <a:lnTo>
                    <a:pt x="2662" y="2716"/>
                  </a:lnTo>
                  <a:lnTo>
                    <a:pt x="2715" y="2663"/>
                  </a:lnTo>
                  <a:lnTo>
                    <a:pt x="2766" y="2607"/>
                  </a:lnTo>
                  <a:lnTo>
                    <a:pt x="2814" y="2548"/>
                  </a:lnTo>
                  <a:lnTo>
                    <a:pt x="2504" y="2305"/>
                  </a:lnTo>
                  <a:lnTo>
                    <a:pt x="2455" y="2364"/>
                  </a:lnTo>
                  <a:lnTo>
                    <a:pt x="2401" y="2420"/>
                  </a:lnTo>
                  <a:lnTo>
                    <a:pt x="2345" y="2471"/>
                  </a:lnTo>
                  <a:lnTo>
                    <a:pt x="2286" y="2519"/>
                  </a:lnTo>
                  <a:lnTo>
                    <a:pt x="2224" y="2563"/>
                  </a:lnTo>
                  <a:lnTo>
                    <a:pt x="2159" y="2602"/>
                  </a:lnTo>
                  <a:lnTo>
                    <a:pt x="2092" y="2638"/>
                  </a:lnTo>
                  <a:lnTo>
                    <a:pt x="2023" y="2669"/>
                  </a:lnTo>
                  <a:lnTo>
                    <a:pt x="1952" y="2695"/>
                  </a:lnTo>
                  <a:lnTo>
                    <a:pt x="1879" y="2717"/>
                  </a:lnTo>
                  <a:lnTo>
                    <a:pt x="1804" y="2734"/>
                  </a:lnTo>
                  <a:lnTo>
                    <a:pt x="1729" y="2747"/>
                  </a:lnTo>
                  <a:lnTo>
                    <a:pt x="1652" y="2754"/>
                  </a:lnTo>
                  <a:lnTo>
                    <a:pt x="1575" y="2757"/>
                  </a:lnTo>
                  <a:lnTo>
                    <a:pt x="1500" y="2754"/>
                  </a:lnTo>
                  <a:lnTo>
                    <a:pt x="1427" y="2747"/>
                  </a:lnTo>
                  <a:lnTo>
                    <a:pt x="1355" y="2736"/>
                  </a:lnTo>
                  <a:lnTo>
                    <a:pt x="1284" y="2721"/>
                  </a:lnTo>
                  <a:lnTo>
                    <a:pt x="1215" y="2701"/>
                  </a:lnTo>
                  <a:lnTo>
                    <a:pt x="1148" y="2677"/>
                  </a:lnTo>
                  <a:lnTo>
                    <a:pt x="1083" y="2650"/>
                  </a:lnTo>
                  <a:lnTo>
                    <a:pt x="1020" y="2618"/>
                  </a:lnTo>
                  <a:lnTo>
                    <a:pt x="959" y="2583"/>
                  </a:lnTo>
                  <a:lnTo>
                    <a:pt x="900" y="2545"/>
                  </a:lnTo>
                  <a:lnTo>
                    <a:pt x="844" y="2503"/>
                  </a:lnTo>
                  <a:lnTo>
                    <a:pt x="790" y="2459"/>
                  </a:lnTo>
                  <a:lnTo>
                    <a:pt x="740" y="2411"/>
                  </a:lnTo>
                  <a:lnTo>
                    <a:pt x="692" y="2360"/>
                  </a:lnTo>
                  <a:lnTo>
                    <a:pt x="647" y="2306"/>
                  </a:lnTo>
                  <a:lnTo>
                    <a:pt x="605" y="2250"/>
                  </a:lnTo>
                  <a:lnTo>
                    <a:pt x="567" y="2192"/>
                  </a:lnTo>
                  <a:lnTo>
                    <a:pt x="532" y="2131"/>
                  </a:lnTo>
                  <a:lnTo>
                    <a:pt x="501" y="2067"/>
                  </a:lnTo>
                  <a:lnTo>
                    <a:pt x="473" y="2002"/>
                  </a:lnTo>
                  <a:lnTo>
                    <a:pt x="449" y="1935"/>
                  </a:lnTo>
                  <a:lnTo>
                    <a:pt x="430" y="1866"/>
                  </a:lnTo>
                  <a:lnTo>
                    <a:pt x="414" y="1796"/>
                  </a:lnTo>
                  <a:lnTo>
                    <a:pt x="403" y="1723"/>
                  </a:lnTo>
                  <a:lnTo>
                    <a:pt x="396" y="1650"/>
                  </a:lnTo>
                  <a:lnTo>
                    <a:pt x="393" y="1575"/>
                  </a:lnTo>
                  <a:lnTo>
                    <a:pt x="396" y="1500"/>
                  </a:lnTo>
                  <a:lnTo>
                    <a:pt x="403" y="1427"/>
                  </a:lnTo>
                  <a:lnTo>
                    <a:pt x="414" y="1355"/>
                  </a:lnTo>
                  <a:lnTo>
                    <a:pt x="430" y="1284"/>
                  </a:lnTo>
                  <a:lnTo>
                    <a:pt x="449" y="1215"/>
                  </a:lnTo>
                  <a:lnTo>
                    <a:pt x="473" y="1148"/>
                  </a:lnTo>
                  <a:lnTo>
                    <a:pt x="501" y="1083"/>
                  </a:lnTo>
                  <a:lnTo>
                    <a:pt x="532" y="1020"/>
                  </a:lnTo>
                  <a:lnTo>
                    <a:pt x="567" y="959"/>
                  </a:lnTo>
                  <a:lnTo>
                    <a:pt x="605" y="900"/>
                  </a:lnTo>
                  <a:lnTo>
                    <a:pt x="647" y="844"/>
                  </a:lnTo>
                  <a:lnTo>
                    <a:pt x="692" y="790"/>
                  </a:lnTo>
                  <a:lnTo>
                    <a:pt x="740" y="740"/>
                  </a:lnTo>
                  <a:lnTo>
                    <a:pt x="790" y="692"/>
                  </a:lnTo>
                  <a:lnTo>
                    <a:pt x="844" y="647"/>
                  </a:lnTo>
                  <a:lnTo>
                    <a:pt x="900" y="605"/>
                  </a:lnTo>
                  <a:lnTo>
                    <a:pt x="959" y="567"/>
                  </a:lnTo>
                  <a:lnTo>
                    <a:pt x="1020" y="532"/>
                  </a:lnTo>
                  <a:lnTo>
                    <a:pt x="1083" y="501"/>
                  </a:lnTo>
                  <a:lnTo>
                    <a:pt x="1148" y="473"/>
                  </a:lnTo>
                  <a:lnTo>
                    <a:pt x="1215" y="449"/>
                  </a:lnTo>
                  <a:lnTo>
                    <a:pt x="1284" y="430"/>
                  </a:lnTo>
                  <a:lnTo>
                    <a:pt x="1355" y="414"/>
                  </a:lnTo>
                  <a:lnTo>
                    <a:pt x="1427" y="403"/>
                  </a:lnTo>
                  <a:lnTo>
                    <a:pt x="1500" y="396"/>
                  </a:lnTo>
                  <a:lnTo>
                    <a:pt x="1575" y="394"/>
                  </a:lnTo>
                  <a:lnTo>
                    <a:pt x="1575" y="0"/>
                  </a:lnTo>
                  <a:close/>
                </a:path>
              </a:pathLst>
            </a:custGeom>
            <a:solidFill>
              <a:srgbClr val="EC7C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docshape174">
              <a:extLst>
                <a:ext uri="{FF2B5EF4-FFF2-40B4-BE49-F238E27FC236}">
                  <a16:creationId xmlns:a16="http://schemas.microsoft.com/office/drawing/2014/main" id="{90A876F4-7BED-8D14-7AE0-6401A133FB81}"/>
                </a:ext>
              </a:extLst>
            </p:cNvPr>
            <p:cNvSpPr>
              <a:spLocks/>
            </p:cNvSpPr>
            <p:nvPr/>
          </p:nvSpPr>
          <p:spPr bwMode="auto">
            <a:xfrm>
              <a:off x="3875" y="-3204"/>
              <a:ext cx="2815" cy="3151"/>
            </a:xfrm>
            <a:custGeom>
              <a:avLst/>
              <a:gdLst>
                <a:gd name="T0" fmla="+- 0 6591 3876"/>
                <a:gd name="T1" fmla="*/ T0 w 2815"/>
                <a:gd name="T2" fmla="+- 0 -540 -3203"/>
                <a:gd name="T3" fmla="*/ -540 h 3151"/>
                <a:gd name="T4" fmla="+- 0 6426 3876"/>
                <a:gd name="T5" fmla="*/ T4 w 2815"/>
                <a:gd name="T6" fmla="+- 0 -390 -3203"/>
                <a:gd name="T7" fmla="*/ -390 h 3151"/>
                <a:gd name="T8" fmla="+- 0 6246 3876"/>
                <a:gd name="T9" fmla="*/ T8 w 2815"/>
                <a:gd name="T10" fmla="+- 0 -267 -3203"/>
                <a:gd name="T11" fmla="*/ -267 h 3151"/>
                <a:gd name="T12" fmla="+- 0 6052 3876"/>
                <a:gd name="T13" fmla="*/ T12 w 2815"/>
                <a:gd name="T14" fmla="+- 0 -171 -3203"/>
                <a:gd name="T15" fmla="*/ -171 h 3151"/>
                <a:gd name="T16" fmla="+- 0 5849 3876"/>
                <a:gd name="T17" fmla="*/ T16 w 2815"/>
                <a:gd name="T18" fmla="+- 0 -104 -3203"/>
                <a:gd name="T19" fmla="*/ -104 h 3151"/>
                <a:gd name="T20" fmla="+- 0 5640 3876"/>
                <a:gd name="T21" fmla="*/ T20 w 2815"/>
                <a:gd name="T22" fmla="+- 0 -64 -3203"/>
                <a:gd name="T23" fmla="*/ -64 h 3151"/>
                <a:gd name="T24" fmla="+- 0 5426 3876"/>
                <a:gd name="T25" fmla="*/ T24 w 2815"/>
                <a:gd name="T26" fmla="+- 0 -53 -3203"/>
                <a:gd name="T27" fmla="*/ -53 h 3151"/>
                <a:gd name="T28" fmla="+- 0 5213 3876"/>
                <a:gd name="T29" fmla="*/ T28 w 2815"/>
                <a:gd name="T30" fmla="+- 0 -70 -3203"/>
                <a:gd name="T31" fmla="*/ -70 h 3151"/>
                <a:gd name="T32" fmla="+- 0 5002 3876"/>
                <a:gd name="T33" fmla="*/ T32 w 2815"/>
                <a:gd name="T34" fmla="+- 0 -117 -3203"/>
                <a:gd name="T35" fmla="*/ -117 h 3151"/>
                <a:gd name="T36" fmla="+- 0 4798 3876"/>
                <a:gd name="T37" fmla="*/ T36 w 2815"/>
                <a:gd name="T38" fmla="+- 0 -194 -3203"/>
                <a:gd name="T39" fmla="*/ -194 h 3151"/>
                <a:gd name="T40" fmla="+- 0 4602 3876"/>
                <a:gd name="T41" fmla="*/ T40 w 2815"/>
                <a:gd name="T42" fmla="+- 0 -301 -3203"/>
                <a:gd name="T43" fmla="*/ -301 h 3151"/>
                <a:gd name="T44" fmla="+- 0 4419 3876"/>
                <a:gd name="T45" fmla="*/ T44 w 2815"/>
                <a:gd name="T46" fmla="+- 0 -437 -3203"/>
                <a:gd name="T47" fmla="*/ -437 h 3151"/>
                <a:gd name="T48" fmla="+- 0 4260 3876"/>
                <a:gd name="T49" fmla="*/ T48 w 2815"/>
                <a:gd name="T50" fmla="+- 0 -596 -3203"/>
                <a:gd name="T51" fmla="*/ -596 h 3151"/>
                <a:gd name="T52" fmla="+- 0 4128 3876"/>
                <a:gd name="T53" fmla="*/ T52 w 2815"/>
                <a:gd name="T54" fmla="+- 0 -771 -3203"/>
                <a:gd name="T55" fmla="*/ -771 h 3151"/>
                <a:gd name="T56" fmla="+- 0 4023 3876"/>
                <a:gd name="T57" fmla="*/ T56 w 2815"/>
                <a:gd name="T58" fmla="+- 0 -961 -3203"/>
                <a:gd name="T59" fmla="*/ -961 h 3151"/>
                <a:gd name="T60" fmla="+- 0 3946 3876"/>
                <a:gd name="T61" fmla="*/ T60 w 2815"/>
                <a:gd name="T62" fmla="+- 0 -1161 -3203"/>
                <a:gd name="T63" fmla="*/ -1161 h 3151"/>
                <a:gd name="T64" fmla="+- 0 3897 3876"/>
                <a:gd name="T65" fmla="*/ T64 w 2815"/>
                <a:gd name="T66" fmla="+- 0 -1369 -3203"/>
                <a:gd name="T67" fmla="*/ -1369 h 3151"/>
                <a:gd name="T68" fmla="+- 0 3876 3876"/>
                <a:gd name="T69" fmla="*/ T68 w 2815"/>
                <a:gd name="T70" fmla="+- 0 -1581 -3203"/>
                <a:gd name="T71" fmla="*/ -1581 h 3151"/>
                <a:gd name="T72" fmla="+- 0 3884 3876"/>
                <a:gd name="T73" fmla="*/ T72 w 2815"/>
                <a:gd name="T74" fmla="+- 0 -1795 -3203"/>
                <a:gd name="T75" fmla="*/ -1795 h 3151"/>
                <a:gd name="T76" fmla="+- 0 3921 3876"/>
                <a:gd name="T77" fmla="*/ T76 w 2815"/>
                <a:gd name="T78" fmla="+- 0 -2007 -3203"/>
                <a:gd name="T79" fmla="*/ -2007 h 3151"/>
                <a:gd name="T80" fmla="+- 0 3988 3876"/>
                <a:gd name="T81" fmla="*/ T80 w 2815"/>
                <a:gd name="T82" fmla="+- 0 -2214 -3203"/>
                <a:gd name="T83" fmla="*/ -2214 h 3151"/>
                <a:gd name="T84" fmla="+- 0 4085 3876"/>
                <a:gd name="T85" fmla="*/ T84 w 2815"/>
                <a:gd name="T86" fmla="+- 0 -2413 -3203"/>
                <a:gd name="T87" fmla="*/ -2413 h 3151"/>
                <a:gd name="T88" fmla="+- 0 4212 3876"/>
                <a:gd name="T89" fmla="*/ T88 w 2815"/>
                <a:gd name="T90" fmla="+- 0 -2600 -3203"/>
                <a:gd name="T91" fmla="*/ -2600 h 3151"/>
                <a:gd name="T92" fmla="+- 0 4374 3876"/>
                <a:gd name="T93" fmla="*/ T92 w 2815"/>
                <a:gd name="T94" fmla="+- 0 -2777 -3203"/>
                <a:gd name="T95" fmla="*/ -2777 h 3151"/>
                <a:gd name="T96" fmla="+- 0 4558 3876"/>
                <a:gd name="T97" fmla="*/ T96 w 2815"/>
                <a:gd name="T98" fmla="+- 0 -2926 -3203"/>
                <a:gd name="T99" fmla="*/ -2926 h 3151"/>
                <a:gd name="T100" fmla="+- 0 4762 3876"/>
                <a:gd name="T101" fmla="*/ T100 w 2815"/>
                <a:gd name="T102" fmla="+- 0 -3044 -3203"/>
                <a:gd name="T103" fmla="*/ -3044 h 3151"/>
                <a:gd name="T104" fmla="+- 0 4981 3876"/>
                <a:gd name="T105" fmla="*/ T104 w 2815"/>
                <a:gd name="T106" fmla="+- 0 -3131 -3203"/>
                <a:gd name="T107" fmla="*/ -3131 h 3151"/>
                <a:gd name="T108" fmla="+- 0 5212 3876"/>
                <a:gd name="T109" fmla="*/ T108 w 2815"/>
                <a:gd name="T110" fmla="+- 0 -3185 -3203"/>
                <a:gd name="T111" fmla="*/ -3185 h 3151"/>
                <a:gd name="T112" fmla="+- 0 5451 3876"/>
                <a:gd name="T113" fmla="*/ T112 w 2815"/>
                <a:gd name="T114" fmla="+- 0 -3203 -3203"/>
                <a:gd name="T115" fmla="*/ -3203 h 3151"/>
                <a:gd name="T116" fmla="+- 0 5303 3876"/>
                <a:gd name="T117" fmla="*/ T116 w 2815"/>
                <a:gd name="T118" fmla="+- 0 -2800 -3203"/>
                <a:gd name="T119" fmla="*/ -2800 h 3151"/>
                <a:gd name="T120" fmla="+- 0 5091 3876"/>
                <a:gd name="T121" fmla="*/ T120 w 2815"/>
                <a:gd name="T122" fmla="+- 0 -2754 -3203"/>
                <a:gd name="T123" fmla="*/ -2754 h 3151"/>
                <a:gd name="T124" fmla="+- 0 4896 3876"/>
                <a:gd name="T125" fmla="*/ T124 w 2815"/>
                <a:gd name="T126" fmla="+- 0 -2671 -3203"/>
                <a:gd name="T127" fmla="*/ -2671 h 3151"/>
                <a:gd name="T128" fmla="+- 0 4720 3876"/>
                <a:gd name="T129" fmla="*/ T128 w 2815"/>
                <a:gd name="T130" fmla="+- 0 -2556 -3203"/>
                <a:gd name="T131" fmla="*/ -2556 h 3151"/>
                <a:gd name="T132" fmla="+- 0 4568 3876"/>
                <a:gd name="T133" fmla="*/ T132 w 2815"/>
                <a:gd name="T134" fmla="+- 0 -2413 -3203"/>
                <a:gd name="T135" fmla="*/ -2413 h 3151"/>
                <a:gd name="T136" fmla="+- 0 4443 3876"/>
                <a:gd name="T137" fmla="*/ T136 w 2815"/>
                <a:gd name="T138" fmla="+- 0 -2244 -3203"/>
                <a:gd name="T139" fmla="*/ -2244 h 3151"/>
                <a:gd name="T140" fmla="+- 0 4349 3876"/>
                <a:gd name="T141" fmla="*/ T140 w 2815"/>
                <a:gd name="T142" fmla="+- 0 -2055 -3203"/>
                <a:gd name="T143" fmla="*/ -2055 h 3151"/>
                <a:gd name="T144" fmla="+- 0 4290 3876"/>
                <a:gd name="T145" fmla="*/ T144 w 2815"/>
                <a:gd name="T146" fmla="+- 0 -1848 -3203"/>
                <a:gd name="T147" fmla="*/ -1848 h 3151"/>
                <a:gd name="T148" fmla="+- 0 4269 3876"/>
                <a:gd name="T149" fmla="*/ T148 w 2815"/>
                <a:gd name="T150" fmla="+- 0 -1628 -3203"/>
                <a:gd name="T151" fmla="*/ -1628 h 3151"/>
                <a:gd name="T152" fmla="+- 0 4290 3876"/>
                <a:gd name="T153" fmla="*/ T152 w 2815"/>
                <a:gd name="T154" fmla="+- 0 -1407 -3203"/>
                <a:gd name="T155" fmla="*/ -1407 h 3151"/>
                <a:gd name="T156" fmla="+- 0 4349 3876"/>
                <a:gd name="T157" fmla="*/ T156 w 2815"/>
                <a:gd name="T158" fmla="+- 0 -1201 -3203"/>
                <a:gd name="T159" fmla="*/ -1201 h 3151"/>
                <a:gd name="T160" fmla="+- 0 4443 3876"/>
                <a:gd name="T161" fmla="*/ T160 w 2815"/>
                <a:gd name="T162" fmla="+- 0 -1011 -3203"/>
                <a:gd name="T163" fmla="*/ -1011 h 3151"/>
                <a:gd name="T164" fmla="+- 0 4568 3876"/>
                <a:gd name="T165" fmla="*/ T164 w 2815"/>
                <a:gd name="T166" fmla="+- 0 -843 -3203"/>
                <a:gd name="T167" fmla="*/ -843 h 3151"/>
                <a:gd name="T168" fmla="+- 0 4720 3876"/>
                <a:gd name="T169" fmla="*/ T168 w 2815"/>
                <a:gd name="T170" fmla="+- 0 -700 -3203"/>
                <a:gd name="T171" fmla="*/ -700 h 3151"/>
                <a:gd name="T172" fmla="+- 0 4896 3876"/>
                <a:gd name="T173" fmla="*/ T172 w 2815"/>
                <a:gd name="T174" fmla="+- 0 -585 -3203"/>
                <a:gd name="T175" fmla="*/ -585 h 3151"/>
                <a:gd name="T176" fmla="+- 0 5091 3876"/>
                <a:gd name="T177" fmla="*/ T176 w 2815"/>
                <a:gd name="T178" fmla="+- 0 -502 -3203"/>
                <a:gd name="T179" fmla="*/ -502 h 3151"/>
                <a:gd name="T180" fmla="+- 0 5303 3876"/>
                <a:gd name="T181" fmla="*/ T180 w 2815"/>
                <a:gd name="T182" fmla="+- 0 -456 -3203"/>
                <a:gd name="T183" fmla="*/ -456 h 3151"/>
                <a:gd name="T184" fmla="+- 0 5528 3876"/>
                <a:gd name="T185" fmla="*/ T184 w 2815"/>
                <a:gd name="T186" fmla="+- 0 -449 -3203"/>
                <a:gd name="T187" fmla="*/ -449 h 3151"/>
                <a:gd name="T188" fmla="+- 0 5755 3876"/>
                <a:gd name="T189" fmla="*/ T188 w 2815"/>
                <a:gd name="T190" fmla="+- 0 -486 -3203"/>
                <a:gd name="T191" fmla="*/ -486 h 3151"/>
                <a:gd name="T192" fmla="+- 0 5968 3876"/>
                <a:gd name="T193" fmla="*/ T192 w 2815"/>
                <a:gd name="T194" fmla="+- 0 -565 -3203"/>
                <a:gd name="T195" fmla="*/ -565 h 3151"/>
                <a:gd name="T196" fmla="+- 0 6162 3876"/>
                <a:gd name="T197" fmla="*/ T196 w 2815"/>
                <a:gd name="T198" fmla="+- 0 -684 -3203"/>
                <a:gd name="T199" fmla="*/ -684 h 3151"/>
                <a:gd name="T200" fmla="+- 0 6331 3876"/>
                <a:gd name="T201" fmla="*/ T200 w 2815"/>
                <a:gd name="T202" fmla="+- 0 -839 -3203"/>
                <a:gd name="T203" fmla="*/ -839 h 315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Lst>
              <a:rect l="0" t="0" r="r" b="b"/>
              <a:pathLst>
                <a:path w="2815" h="3151">
                  <a:moveTo>
                    <a:pt x="2814" y="2548"/>
                  </a:moveTo>
                  <a:lnTo>
                    <a:pt x="2766" y="2607"/>
                  </a:lnTo>
                  <a:lnTo>
                    <a:pt x="2715" y="2663"/>
                  </a:lnTo>
                  <a:lnTo>
                    <a:pt x="2662" y="2716"/>
                  </a:lnTo>
                  <a:lnTo>
                    <a:pt x="2607" y="2766"/>
                  </a:lnTo>
                  <a:lnTo>
                    <a:pt x="2550" y="2813"/>
                  </a:lnTo>
                  <a:lnTo>
                    <a:pt x="2492" y="2857"/>
                  </a:lnTo>
                  <a:lnTo>
                    <a:pt x="2431" y="2898"/>
                  </a:lnTo>
                  <a:lnTo>
                    <a:pt x="2370" y="2936"/>
                  </a:lnTo>
                  <a:lnTo>
                    <a:pt x="2306" y="2971"/>
                  </a:lnTo>
                  <a:lnTo>
                    <a:pt x="2242" y="3003"/>
                  </a:lnTo>
                  <a:lnTo>
                    <a:pt x="2176" y="3032"/>
                  </a:lnTo>
                  <a:lnTo>
                    <a:pt x="2110" y="3057"/>
                  </a:lnTo>
                  <a:lnTo>
                    <a:pt x="2042" y="3080"/>
                  </a:lnTo>
                  <a:lnTo>
                    <a:pt x="1973" y="3099"/>
                  </a:lnTo>
                  <a:lnTo>
                    <a:pt x="1904" y="3116"/>
                  </a:lnTo>
                  <a:lnTo>
                    <a:pt x="1834" y="3129"/>
                  </a:lnTo>
                  <a:lnTo>
                    <a:pt x="1764" y="3139"/>
                  </a:lnTo>
                  <a:lnTo>
                    <a:pt x="1693" y="3146"/>
                  </a:lnTo>
                  <a:lnTo>
                    <a:pt x="1622" y="3150"/>
                  </a:lnTo>
                  <a:lnTo>
                    <a:pt x="1550" y="3150"/>
                  </a:lnTo>
                  <a:lnTo>
                    <a:pt x="1479" y="3148"/>
                  </a:lnTo>
                  <a:lnTo>
                    <a:pt x="1408" y="3142"/>
                  </a:lnTo>
                  <a:lnTo>
                    <a:pt x="1337" y="3133"/>
                  </a:lnTo>
                  <a:lnTo>
                    <a:pt x="1266" y="3120"/>
                  </a:lnTo>
                  <a:lnTo>
                    <a:pt x="1196" y="3105"/>
                  </a:lnTo>
                  <a:lnTo>
                    <a:pt x="1126" y="3086"/>
                  </a:lnTo>
                  <a:lnTo>
                    <a:pt x="1057" y="3064"/>
                  </a:lnTo>
                  <a:lnTo>
                    <a:pt x="989" y="3038"/>
                  </a:lnTo>
                  <a:lnTo>
                    <a:pt x="922" y="3009"/>
                  </a:lnTo>
                  <a:lnTo>
                    <a:pt x="855" y="2977"/>
                  </a:lnTo>
                  <a:lnTo>
                    <a:pt x="790" y="2941"/>
                  </a:lnTo>
                  <a:lnTo>
                    <a:pt x="726" y="2902"/>
                  </a:lnTo>
                  <a:lnTo>
                    <a:pt x="664" y="2860"/>
                  </a:lnTo>
                  <a:lnTo>
                    <a:pt x="602" y="2814"/>
                  </a:lnTo>
                  <a:lnTo>
                    <a:pt x="543" y="2766"/>
                  </a:lnTo>
                  <a:lnTo>
                    <a:pt x="487" y="2715"/>
                  </a:lnTo>
                  <a:lnTo>
                    <a:pt x="434" y="2662"/>
                  </a:lnTo>
                  <a:lnTo>
                    <a:pt x="384" y="2607"/>
                  </a:lnTo>
                  <a:lnTo>
                    <a:pt x="337" y="2550"/>
                  </a:lnTo>
                  <a:lnTo>
                    <a:pt x="293" y="2492"/>
                  </a:lnTo>
                  <a:lnTo>
                    <a:pt x="252" y="2432"/>
                  </a:lnTo>
                  <a:lnTo>
                    <a:pt x="214" y="2370"/>
                  </a:lnTo>
                  <a:lnTo>
                    <a:pt x="179" y="2307"/>
                  </a:lnTo>
                  <a:lnTo>
                    <a:pt x="147" y="2242"/>
                  </a:lnTo>
                  <a:lnTo>
                    <a:pt x="119" y="2176"/>
                  </a:lnTo>
                  <a:lnTo>
                    <a:pt x="93" y="2110"/>
                  </a:lnTo>
                  <a:lnTo>
                    <a:pt x="70" y="2042"/>
                  </a:lnTo>
                  <a:lnTo>
                    <a:pt x="51" y="1973"/>
                  </a:lnTo>
                  <a:lnTo>
                    <a:pt x="34" y="1904"/>
                  </a:lnTo>
                  <a:lnTo>
                    <a:pt x="21" y="1834"/>
                  </a:lnTo>
                  <a:lnTo>
                    <a:pt x="11" y="1764"/>
                  </a:lnTo>
                  <a:lnTo>
                    <a:pt x="4" y="1693"/>
                  </a:lnTo>
                  <a:lnTo>
                    <a:pt x="0" y="1622"/>
                  </a:lnTo>
                  <a:lnTo>
                    <a:pt x="0" y="1551"/>
                  </a:lnTo>
                  <a:lnTo>
                    <a:pt x="2" y="1479"/>
                  </a:lnTo>
                  <a:lnTo>
                    <a:pt x="8" y="1408"/>
                  </a:lnTo>
                  <a:lnTo>
                    <a:pt x="17" y="1337"/>
                  </a:lnTo>
                  <a:lnTo>
                    <a:pt x="30" y="1267"/>
                  </a:lnTo>
                  <a:lnTo>
                    <a:pt x="45" y="1196"/>
                  </a:lnTo>
                  <a:lnTo>
                    <a:pt x="64" y="1127"/>
                  </a:lnTo>
                  <a:lnTo>
                    <a:pt x="87" y="1058"/>
                  </a:lnTo>
                  <a:lnTo>
                    <a:pt x="112" y="989"/>
                  </a:lnTo>
                  <a:lnTo>
                    <a:pt x="141" y="922"/>
                  </a:lnTo>
                  <a:lnTo>
                    <a:pt x="173" y="856"/>
                  </a:lnTo>
                  <a:lnTo>
                    <a:pt x="209" y="790"/>
                  </a:lnTo>
                  <a:lnTo>
                    <a:pt x="248" y="726"/>
                  </a:lnTo>
                  <a:lnTo>
                    <a:pt x="290" y="664"/>
                  </a:lnTo>
                  <a:lnTo>
                    <a:pt x="336" y="603"/>
                  </a:lnTo>
                  <a:lnTo>
                    <a:pt x="387" y="541"/>
                  </a:lnTo>
                  <a:lnTo>
                    <a:pt x="441" y="482"/>
                  </a:lnTo>
                  <a:lnTo>
                    <a:pt x="498" y="426"/>
                  </a:lnTo>
                  <a:lnTo>
                    <a:pt x="557" y="373"/>
                  </a:lnTo>
                  <a:lnTo>
                    <a:pt x="618" y="323"/>
                  </a:lnTo>
                  <a:lnTo>
                    <a:pt x="682" y="277"/>
                  </a:lnTo>
                  <a:lnTo>
                    <a:pt x="748" y="234"/>
                  </a:lnTo>
                  <a:lnTo>
                    <a:pt x="816" y="195"/>
                  </a:lnTo>
                  <a:lnTo>
                    <a:pt x="886" y="159"/>
                  </a:lnTo>
                  <a:lnTo>
                    <a:pt x="957" y="126"/>
                  </a:lnTo>
                  <a:lnTo>
                    <a:pt x="1031" y="97"/>
                  </a:lnTo>
                  <a:lnTo>
                    <a:pt x="1105" y="72"/>
                  </a:lnTo>
                  <a:lnTo>
                    <a:pt x="1181" y="50"/>
                  </a:lnTo>
                  <a:lnTo>
                    <a:pt x="1258" y="32"/>
                  </a:lnTo>
                  <a:lnTo>
                    <a:pt x="1336" y="18"/>
                  </a:lnTo>
                  <a:lnTo>
                    <a:pt x="1415" y="8"/>
                  </a:lnTo>
                  <a:lnTo>
                    <a:pt x="1495" y="2"/>
                  </a:lnTo>
                  <a:lnTo>
                    <a:pt x="1575" y="0"/>
                  </a:lnTo>
                  <a:lnTo>
                    <a:pt x="1575" y="394"/>
                  </a:lnTo>
                  <a:lnTo>
                    <a:pt x="1500" y="396"/>
                  </a:lnTo>
                  <a:lnTo>
                    <a:pt x="1427" y="403"/>
                  </a:lnTo>
                  <a:lnTo>
                    <a:pt x="1355" y="414"/>
                  </a:lnTo>
                  <a:lnTo>
                    <a:pt x="1284" y="430"/>
                  </a:lnTo>
                  <a:lnTo>
                    <a:pt x="1215" y="449"/>
                  </a:lnTo>
                  <a:lnTo>
                    <a:pt x="1148" y="473"/>
                  </a:lnTo>
                  <a:lnTo>
                    <a:pt x="1083" y="501"/>
                  </a:lnTo>
                  <a:lnTo>
                    <a:pt x="1020" y="532"/>
                  </a:lnTo>
                  <a:lnTo>
                    <a:pt x="959" y="567"/>
                  </a:lnTo>
                  <a:lnTo>
                    <a:pt x="900" y="605"/>
                  </a:lnTo>
                  <a:lnTo>
                    <a:pt x="844" y="647"/>
                  </a:lnTo>
                  <a:lnTo>
                    <a:pt x="790" y="692"/>
                  </a:lnTo>
                  <a:lnTo>
                    <a:pt x="740" y="740"/>
                  </a:lnTo>
                  <a:lnTo>
                    <a:pt x="692" y="790"/>
                  </a:lnTo>
                  <a:lnTo>
                    <a:pt x="647" y="844"/>
                  </a:lnTo>
                  <a:lnTo>
                    <a:pt x="605" y="900"/>
                  </a:lnTo>
                  <a:lnTo>
                    <a:pt x="567" y="959"/>
                  </a:lnTo>
                  <a:lnTo>
                    <a:pt x="532" y="1020"/>
                  </a:lnTo>
                  <a:lnTo>
                    <a:pt x="501" y="1083"/>
                  </a:lnTo>
                  <a:lnTo>
                    <a:pt x="473" y="1148"/>
                  </a:lnTo>
                  <a:lnTo>
                    <a:pt x="449" y="1215"/>
                  </a:lnTo>
                  <a:lnTo>
                    <a:pt x="430" y="1284"/>
                  </a:lnTo>
                  <a:lnTo>
                    <a:pt x="414" y="1355"/>
                  </a:lnTo>
                  <a:lnTo>
                    <a:pt x="403" y="1427"/>
                  </a:lnTo>
                  <a:lnTo>
                    <a:pt x="396" y="1500"/>
                  </a:lnTo>
                  <a:lnTo>
                    <a:pt x="393" y="1575"/>
                  </a:lnTo>
                  <a:lnTo>
                    <a:pt x="396" y="1650"/>
                  </a:lnTo>
                  <a:lnTo>
                    <a:pt x="403" y="1723"/>
                  </a:lnTo>
                  <a:lnTo>
                    <a:pt x="414" y="1796"/>
                  </a:lnTo>
                  <a:lnTo>
                    <a:pt x="430" y="1866"/>
                  </a:lnTo>
                  <a:lnTo>
                    <a:pt x="449" y="1935"/>
                  </a:lnTo>
                  <a:lnTo>
                    <a:pt x="473" y="2002"/>
                  </a:lnTo>
                  <a:lnTo>
                    <a:pt x="501" y="2067"/>
                  </a:lnTo>
                  <a:lnTo>
                    <a:pt x="532" y="2131"/>
                  </a:lnTo>
                  <a:lnTo>
                    <a:pt x="567" y="2192"/>
                  </a:lnTo>
                  <a:lnTo>
                    <a:pt x="605" y="2250"/>
                  </a:lnTo>
                  <a:lnTo>
                    <a:pt x="647" y="2306"/>
                  </a:lnTo>
                  <a:lnTo>
                    <a:pt x="692" y="2360"/>
                  </a:lnTo>
                  <a:lnTo>
                    <a:pt x="740" y="2411"/>
                  </a:lnTo>
                  <a:lnTo>
                    <a:pt x="790" y="2459"/>
                  </a:lnTo>
                  <a:lnTo>
                    <a:pt x="844" y="2503"/>
                  </a:lnTo>
                  <a:lnTo>
                    <a:pt x="900" y="2545"/>
                  </a:lnTo>
                  <a:lnTo>
                    <a:pt x="959" y="2583"/>
                  </a:lnTo>
                  <a:lnTo>
                    <a:pt x="1020" y="2618"/>
                  </a:lnTo>
                  <a:lnTo>
                    <a:pt x="1083" y="2650"/>
                  </a:lnTo>
                  <a:lnTo>
                    <a:pt x="1148" y="2677"/>
                  </a:lnTo>
                  <a:lnTo>
                    <a:pt x="1215" y="2701"/>
                  </a:lnTo>
                  <a:lnTo>
                    <a:pt x="1284" y="2721"/>
                  </a:lnTo>
                  <a:lnTo>
                    <a:pt x="1355" y="2736"/>
                  </a:lnTo>
                  <a:lnTo>
                    <a:pt x="1427" y="2747"/>
                  </a:lnTo>
                  <a:lnTo>
                    <a:pt x="1500" y="2754"/>
                  </a:lnTo>
                  <a:lnTo>
                    <a:pt x="1575" y="2757"/>
                  </a:lnTo>
                  <a:lnTo>
                    <a:pt x="1652" y="2754"/>
                  </a:lnTo>
                  <a:lnTo>
                    <a:pt x="1729" y="2747"/>
                  </a:lnTo>
                  <a:lnTo>
                    <a:pt x="1804" y="2734"/>
                  </a:lnTo>
                  <a:lnTo>
                    <a:pt x="1879" y="2717"/>
                  </a:lnTo>
                  <a:lnTo>
                    <a:pt x="1952" y="2695"/>
                  </a:lnTo>
                  <a:lnTo>
                    <a:pt x="2023" y="2669"/>
                  </a:lnTo>
                  <a:lnTo>
                    <a:pt x="2092" y="2638"/>
                  </a:lnTo>
                  <a:lnTo>
                    <a:pt x="2159" y="2602"/>
                  </a:lnTo>
                  <a:lnTo>
                    <a:pt x="2224" y="2563"/>
                  </a:lnTo>
                  <a:lnTo>
                    <a:pt x="2286" y="2519"/>
                  </a:lnTo>
                  <a:lnTo>
                    <a:pt x="2345" y="2471"/>
                  </a:lnTo>
                  <a:lnTo>
                    <a:pt x="2401" y="2420"/>
                  </a:lnTo>
                  <a:lnTo>
                    <a:pt x="2455" y="2364"/>
                  </a:lnTo>
                  <a:lnTo>
                    <a:pt x="2504" y="2305"/>
                  </a:lnTo>
                  <a:lnTo>
                    <a:pt x="2814" y="2548"/>
                  </a:lnTo>
                  <a:close/>
                </a:path>
              </a:pathLst>
            </a:custGeom>
            <a:noFill/>
            <a:ln w="1905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1" name="docshapegroup175">
            <a:extLst>
              <a:ext uri="{FF2B5EF4-FFF2-40B4-BE49-F238E27FC236}">
                <a16:creationId xmlns:a16="http://schemas.microsoft.com/office/drawing/2014/main" id="{9CE5796B-16B6-7ABB-681B-2BE85774727C}"/>
              </a:ext>
            </a:extLst>
          </p:cNvPr>
          <p:cNvGrpSpPr>
            <a:grpSpLocks/>
          </p:cNvGrpSpPr>
          <p:nvPr/>
        </p:nvGrpSpPr>
        <p:grpSpPr bwMode="auto">
          <a:xfrm>
            <a:off x="4583847" y="1821593"/>
            <a:ext cx="2003425" cy="2012950"/>
            <a:chOff x="7377" y="-3826"/>
            <a:chExt cx="3156" cy="3170"/>
          </a:xfrm>
        </p:grpSpPr>
        <p:sp>
          <p:nvSpPr>
            <p:cNvPr id="32" name="docshape176">
              <a:extLst>
                <a:ext uri="{FF2B5EF4-FFF2-40B4-BE49-F238E27FC236}">
                  <a16:creationId xmlns:a16="http://schemas.microsoft.com/office/drawing/2014/main" id="{F1D9058A-3AB5-81C2-5267-852EC62F41CE}"/>
                </a:ext>
              </a:extLst>
            </p:cNvPr>
            <p:cNvSpPr>
              <a:spLocks/>
            </p:cNvSpPr>
            <p:nvPr/>
          </p:nvSpPr>
          <p:spPr bwMode="auto">
            <a:xfrm>
              <a:off x="7377" y="-3812"/>
              <a:ext cx="3156" cy="3155"/>
            </a:xfrm>
            <a:custGeom>
              <a:avLst/>
              <a:gdLst>
                <a:gd name="T0" fmla="+- 0 8718 7377"/>
                <a:gd name="T1" fmla="*/ T0 w 3156"/>
                <a:gd name="T2" fmla="+- 0 -3793 -3811"/>
                <a:gd name="T3" fmla="*/ -3793 h 3155"/>
                <a:gd name="T4" fmla="+- 0 8428 7377"/>
                <a:gd name="T5" fmla="*/ T4 w 3156"/>
                <a:gd name="T6" fmla="+- 0 -3721 -3811"/>
                <a:gd name="T7" fmla="*/ -3721 h 3155"/>
                <a:gd name="T8" fmla="+- 0 8162 7377"/>
                <a:gd name="T9" fmla="*/ T8 w 3156"/>
                <a:gd name="T10" fmla="+- 0 -3597 -3811"/>
                <a:gd name="T11" fmla="*/ -3597 h 3155"/>
                <a:gd name="T12" fmla="+- 0 7924 7377"/>
                <a:gd name="T13" fmla="*/ T12 w 3156"/>
                <a:gd name="T14" fmla="+- 0 -3427 -3811"/>
                <a:gd name="T15" fmla="*/ -3427 h 3155"/>
                <a:gd name="T16" fmla="+- 0 7721 7377"/>
                <a:gd name="T17" fmla="*/ T16 w 3156"/>
                <a:gd name="T18" fmla="+- 0 -3216 -3811"/>
                <a:gd name="T19" fmla="*/ -3216 h 3155"/>
                <a:gd name="T20" fmla="+- 0 7559 7377"/>
                <a:gd name="T21" fmla="*/ T20 w 3156"/>
                <a:gd name="T22" fmla="+- 0 -2969 -3811"/>
                <a:gd name="T23" fmla="*/ -2969 h 3155"/>
                <a:gd name="T24" fmla="+- 0 7445 7377"/>
                <a:gd name="T25" fmla="*/ T24 w 3156"/>
                <a:gd name="T26" fmla="+- 0 -2690 -3811"/>
                <a:gd name="T27" fmla="*/ -2690 h 3155"/>
                <a:gd name="T28" fmla="+- 0 7385 7377"/>
                <a:gd name="T29" fmla="*/ T28 w 3156"/>
                <a:gd name="T30" fmla="+- 0 -2392 -3811"/>
                <a:gd name="T31" fmla="*/ -2392 h 3155"/>
                <a:gd name="T32" fmla="+- 0 7383 7377"/>
                <a:gd name="T33" fmla="*/ T32 w 3156"/>
                <a:gd name="T34" fmla="+- 0 -2098 -3811"/>
                <a:gd name="T35" fmla="*/ -2098 h 3155"/>
                <a:gd name="T36" fmla="+- 0 7434 7377"/>
                <a:gd name="T37" fmla="*/ T36 w 3156"/>
                <a:gd name="T38" fmla="+- 0 -1814 -3811"/>
                <a:gd name="T39" fmla="*/ -1814 h 3155"/>
                <a:gd name="T40" fmla="+- 0 7535 7377"/>
                <a:gd name="T41" fmla="*/ T40 w 3156"/>
                <a:gd name="T42" fmla="+- 0 -1547 -3811"/>
                <a:gd name="T43" fmla="*/ -1547 h 3155"/>
                <a:gd name="T44" fmla="+- 0 7682 7377"/>
                <a:gd name="T45" fmla="*/ T44 w 3156"/>
                <a:gd name="T46" fmla="+- 0 -1303 -3811"/>
                <a:gd name="T47" fmla="*/ -1303 h 3155"/>
                <a:gd name="T48" fmla="+- 0 7870 7377"/>
                <a:gd name="T49" fmla="*/ T48 w 3156"/>
                <a:gd name="T50" fmla="+- 0 -1089 -3811"/>
                <a:gd name="T51" fmla="*/ -1089 h 3155"/>
                <a:gd name="T52" fmla="+- 0 8097 7377"/>
                <a:gd name="T53" fmla="*/ T52 w 3156"/>
                <a:gd name="T54" fmla="+- 0 -910 -3811"/>
                <a:gd name="T55" fmla="*/ -910 h 3155"/>
                <a:gd name="T56" fmla="+- 0 8358 7377"/>
                <a:gd name="T57" fmla="*/ T56 w 3156"/>
                <a:gd name="T58" fmla="+- 0 -774 -3811"/>
                <a:gd name="T59" fmla="*/ -774 h 3155"/>
                <a:gd name="T60" fmla="+- 0 8648 7377"/>
                <a:gd name="T61" fmla="*/ T60 w 3156"/>
                <a:gd name="T62" fmla="+- 0 -687 -3811"/>
                <a:gd name="T63" fmla="*/ -687 h 3155"/>
                <a:gd name="T64" fmla="+- 0 8945 7377"/>
                <a:gd name="T65" fmla="*/ T64 w 3156"/>
                <a:gd name="T66" fmla="+- 0 -656 -3811"/>
                <a:gd name="T67" fmla="*/ -656 h 3155"/>
                <a:gd name="T68" fmla="+- 0 9235 7377"/>
                <a:gd name="T69" fmla="*/ T68 w 3156"/>
                <a:gd name="T70" fmla="+- 0 -681 -3811"/>
                <a:gd name="T71" fmla="*/ -681 h 3155"/>
                <a:gd name="T72" fmla="+- 0 9511 7377"/>
                <a:gd name="T73" fmla="*/ T72 w 3156"/>
                <a:gd name="T74" fmla="+- 0 -758 -3811"/>
                <a:gd name="T75" fmla="*/ -758 h 3155"/>
                <a:gd name="T76" fmla="+- 0 9767 7377"/>
                <a:gd name="T77" fmla="*/ T76 w 3156"/>
                <a:gd name="T78" fmla="+- 0 -882 -3811"/>
                <a:gd name="T79" fmla="*/ -882 h 3155"/>
                <a:gd name="T80" fmla="+- 0 9997 7377"/>
                <a:gd name="T81" fmla="*/ T80 w 3156"/>
                <a:gd name="T82" fmla="+- 0 -1050 -3811"/>
                <a:gd name="T83" fmla="*/ -1050 h 3155"/>
                <a:gd name="T84" fmla="+- 0 10194 7377"/>
                <a:gd name="T85" fmla="*/ T84 w 3156"/>
                <a:gd name="T86" fmla="+- 0 -1258 -3811"/>
                <a:gd name="T87" fmla="*/ -1258 h 3155"/>
                <a:gd name="T88" fmla="+- 0 10352 7377"/>
                <a:gd name="T89" fmla="*/ T88 w 3156"/>
                <a:gd name="T90" fmla="+- 0 -1502 -3811"/>
                <a:gd name="T91" fmla="*/ -1502 h 3155"/>
                <a:gd name="T92" fmla="+- 0 10465 7377"/>
                <a:gd name="T93" fmla="*/ T92 w 3156"/>
                <a:gd name="T94" fmla="+- 0 -1779 -3811"/>
                <a:gd name="T95" fmla="*/ -1779 h 3155"/>
                <a:gd name="T96" fmla="+- 0 10524 7377"/>
                <a:gd name="T97" fmla="*/ T96 w 3156"/>
                <a:gd name="T98" fmla="+- 0 -2076 -3811"/>
                <a:gd name="T99" fmla="*/ -2076 h 3155"/>
                <a:gd name="T100" fmla="+- 0 10527 7377"/>
                <a:gd name="T101" fmla="*/ T100 w 3156"/>
                <a:gd name="T102" fmla="+- 0 -2370 -3811"/>
                <a:gd name="T103" fmla="*/ -2370 h 3155"/>
                <a:gd name="T104" fmla="+- 0 10475 7377"/>
                <a:gd name="T105" fmla="*/ T104 w 3156"/>
                <a:gd name="T106" fmla="+- 0 -2654 -3811"/>
                <a:gd name="T107" fmla="*/ -2654 h 3155"/>
                <a:gd name="T108" fmla="+- 0 10375 7377"/>
                <a:gd name="T109" fmla="*/ T108 w 3156"/>
                <a:gd name="T110" fmla="+- 0 -2921 -3811"/>
                <a:gd name="T111" fmla="*/ -2921 h 3155"/>
                <a:gd name="T112" fmla="+- 0 10228 7377"/>
                <a:gd name="T113" fmla="*/ T112 w 3156"/>
                <a:gd name="T114" fmla="+- 0 -3165 -3811"/>
                <a:gd name="T115" fmla="*/ -3165 h 3155"/>
                <a:gd name="T116" fmla="+- 0 10040 7377"/>
                <a:gd name="T117" fmla="*/ T116 w 3156"/>
                <a:gd name="T118" fmla="+- 0 -3379 -3811"/>
                <a:gd name="T119" fmla="*/ -3379 h 3155"/>
                <a:gd name="T120" fmla="+- 0 9813 7377"/>
                <a:gd name="T121" fmla="*/ T120 w 3156"/>
                <a:gd name="T122" fmla="+- 0 -3558 -3811"/>
                <a:gd name="T123" fmla="*/ -3558 h 3155"/>
                <a:gd name="T124" fmla="+- 0 9552 7377"/>
                <a:gd name="T125" fmla="*/ T124 w 3156"/>
                <a:gd name="T126" fmla="+- 0 -3694 -3811"/>
                <a:gd name="T127" fmla="*/ -3694 h 3155"/>
                <a:gd name="T128" fmla="+- 0 9241 7377"/>
                <a:gd name="T129" fmla="*/ T128 w 3156"/>
                <a:gd name="T130" fmla="+- 0 -3382 -3811"/>
                <a:gd name="T131" fmla="*/ -3382 h 3155"/>
                <a:gd name="T132" fmla="+- 0 9522 7377"/>
                <a:gd name="T133" fmla="*/ T132 w 3156"/>
                <a:gd name="T134" fmla="+- 0 -3272 -3811"/>
                <a:gd name="T135" fmla="*/ -3272 h 3155"/>
                <a:gd name="T136" fmla="+- 0 9761 7377"/>
                <a:gd name="T137" fmla="*/ T136 w 3156"/>
                <a:gd name="T138" fmla="+- 0 -3100 -3811"/>
                <a:gd name="T139" fmla="*/ -3100 h 3155"/>
                <a:gd name="T140" fmla="+- 0 9949 7377"/>
                <a:gd name="T141" fmla="*/ T140 w 3156"/>
                <a:gd name="T142" fmla="+- 0 -2876 -3811"/>
                <a:gd name="T143" fmla="*/ -2876 h 3155"/>
                <a:gd name="T144" fmla="+- 0 10076 7377"/>
                <a:gd name="T145" fmla="*/ T144 w 3156"/>
                <a:gd name="T146" fmla="+- 0 -2611 -3811"/>
                <a:gd name="T147" fmla="*/ -2611 h 3155"/>
                <a:gd name="T148" fmla="+- 0 10135 7377"/>
                <a:gd name="T149" fmla="*/ T148 w 3156"/>
                <a:gd name="T150" fmla="+- 0 -2318 -3811"/>
                <a:gd name="T151" fmla="*/ -2318 h 3155"/>
                <a:gd name="T152" fmla="+- 0 10119 7377"/>
                <a:gd name="T153" fmla="*/ T152 w 3156"/>
                <a:gd name="T154" fmla="+- 0 -2020 -3811"/>
                <a:gd name="T155" fmla="*/ -2020 h 3155"/>
                <a:gd name="T156" fmla="+- 0 10033 7377"/>
                <a:gd name="T157" fmla="*/ T156 w 3156"/>
                <a:gd name="T158" fmla="+- 0 -1747 -3811"/>
                <a:gd name="T159" fmla="*/ -1747 h 3155"/>
                <a:gd name="T160" fmla="+- 0 9888 7377"/>
                <a:gd name="T161" fmla="*/ T160 w 3156"/>
                <a:gd name="T162" fmla="+- 0 -1507 -3811"/>
                <a:gd name="T163" fmla="*/ -1507 h 3155"/>
                <a:gd name="T164" fmla="+- 0 9692 7377"/>
                <a:gd name="T165" fmla="*/ T164 w 3156"/>
                <a:gd name="T166" fmla="+- 0 -1309 -3811"/>
                <a:gd name="T167" fmla="*/ -1309 h 3155"/>
                <a:gd name="T168" fmla="+- 0 9454 7377"/>
                <a:gd name="T169" fmla="*/ T168 w 3156"/>
                <a:gd name="T170" fmla="+- 0 -1161 -3811"/>
                <a:gd name="T171" fmla="*/ -1161 h 3155"/>
                <a:gd name="T172" fmla="+- 0 9182 7377"/>
                <a:gd name="T173" fmla="*/ T172 w 3156"/>
                <a:gd name="T174" fmla="+- 0 -1073 -3811"/>
                <a:gd name="T175" fmla="*/ -1073 h 3155"/>
                <a:gd name="T176" fmla="+- 0 8887 7377"/>
                <a:gd name="T177" fmla="*/ T176 w 3156"/>
                <a:gd name="T178" fmla="+- 0 -1053 -3811"/>
                <a:gd name="T179" fmla="*/ -1053 h 3155"/>
                <a:gd name="T180" fmla="+- 0 8601 7377"/>
                <a:gd name="T181" fmla="*/ T180 w 3156"/>
                <a:gd name="T182" fmla="+- 0 -1105 -3811"/>
                <a:gd name="T183" fmla="*/ -1105 h 3155"/>
                <a:gd name="T184" fmla="+- 0 8344 7377"/>
                <a:gd name="T185" fmla="*/ T184 w 3156"/>
                <a:gd name="T186" fmla="+- 0 -1221 -3811"/>
                <a:gd name="T187" fmla="*/ -1221 h 3155"/>
                <a:gd name="T188" fmla="+- 0 8123 7377"/>
                <a:gd name="T189" fmla="*/ T188 w 3156"/>
                <a:gd name="T190" fmla="+- 0 -1393 -3811"/>
                <a:gd name="T191" fmla="*/ -1393 h 3155"/>
                <a:gd name="T192" fmla="+- 0 7949 7377"/>
                <a:gd name="T193" fmla="*/ T192 w 3156"/>
                <a:gd name="T194" fmla="+- 0 -1611 -3811"/>
                <a:gd name="T195" fmla="*/ -1611 h 3155"/>
                <a:gd name="T196" fmla="+- 0 7830 7377"/>
                <a:gd name="T197" fmla="*/ T196 w 3156"/>
                <a:gd name="T198" fmla="+- 0 -1867 -3811"/>
                <a:gd name="T199" fmla="*/ -1867 h 3155"/>
                <a:gd name="T200" fmla="+- 0 7775 7377"/>
                <a:gd name="T201" fmla="*/ T200 w 3156"/>
                <a:gd name="T202" fmla="+- 0 -2152 -3811"/>
                <a:gd name="T203" fmla="*/ -2152 h 3155"/>
                <a:gd name="T204" fmla="+- 0 7791 7377"/>
                <a:gd name="T205" fmla="*/ T204 w 3156"/>
                <a:gd name="T206" fmla="+- 0 -2448 -3811"/>
                <a:gd name="T207" fmla="*/ -2448 h 3155"/>
                <a:gd name="T208" fmla="+- 0 7876 7377"/>
                <a:gd name="T209" fmla="*/ T208 w 3156"/>
                <a:gd name="T210" fmla="+- 0 -2720 -3811"/>
                <a:gd name="T211" fmla="*/ -2720 h 3155"/>
                <a:gd name="T212" fmla="+- 0 8021 7377"/>
                <a:gd name="T213" fmla="*/ T212 w 3156"/>
                <a:gd name="T214" fmla="+- 0 -2960 -3811"/>
                <a:gd name="T215" fmla="*/ -2960 h 3155"/>
                <a:gd name="T216" fmla="+- 0 8217 7377"/>
                <a:gd name="T217" fmla="*/ T216 w 3156"/>
                <a:gd name="T218" fmla="+- 0 -3159 -3811"/>
                <a:gd name="T219" fmla="*/ -3159 h 3155"/>
                <a:gd name="T220" fmla="+- 0 8456 7377"/>
                <a:gd name="T221" fmla="*/ T220 w 3156"/>
                <a:gd name="T222" fmla="+- 0 -3307 -3811"/>
                <a:gd name="T223" fmla="*/ -3307 h 3155"/>
                <a:gd name="T224" fmla="+- 0 8727 7377"/>
                <a:gd name="T225" fmla="*/ T224 w 3156"/>
                <a:gd name="T226" fmla="+- 0 -3395 -3811"/>
                <a:gd name="T227" fmla="*/ -3395 h 3155"/>
                <a:gd name="T228" fmla="+- 0 8945 7377"/>
                <a:gd name="T229" fmla="*/ T228 w 3156"/>
                <a:gd name="T230" fmla="+- 0 -3811 -3811"/>
                <a:gd name="T231" fmla="*/ -3811 h 315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3156" h="3155">
                  <a:moveTo>
                    <a:pt x="1568" y="0"/>
                  </a:moveTo>
                  <a:lnTo>
                    <a:pt x="1492" y="2"/>
                  </a:lnTo>
                  <a:lnTo>
                    <a:pt x="1416" y="8"/>
                  </a:lnTo>
                  <a:lnTo>
                    <a:pt x="1341" y="18"/>
                  </a:lnTo>
                  <a:lnTo>
                    <a:pt x="1266" y="31"/>
                  </a:lnTo>
                  <a:lnTo>
                    <a:pt x="1194" y="47"/>
                  </a:lnTo>
                  <a:lnTo>
                    <a:pt x="1122" y="67"/>
                  </a:lnTo>
                  <a:lnTo>
                    <a:pt x="1051" y="90"/>
                  </a:lnTo>
                  <a:lnTo>
                    <a:pt x="982" y="116"/>
                  </a:lnTo>
                  <a:lnTo>
                    <a:pt x="915" y="146"/>
                  </a:lnTo>
                  <a:lnTo>
                    <a:pt x="849" y="178"/>
                  </a:lnTo>
                  <a:lnTo>
                    <a:pt x="785" y="214"/>
                  </a:lnTo>
                  <a:lnTo>
                    <a:pt x="722" y="252"/>
                  </a:lnTo>
                  <a:lnTo>
                    <a:pt x="662" y="293"/>
                  </a:lnTo>
                  <a:lnTo>
                    <a:pt x="603" y="337"/>
                  </a:lnTo>
                  <a:lnTo>
                    <a:pt x="547" y="384"/>
                  </a:lnTo>
                  <a:lnTo>
                    <a:pt x="492" y="433"/>
                  </a:lnTo>
                  <a:lnTo>
                    <a:pt x="440" y="484"/>
                  </a:lnTo>
                  <a:lnTo>
                    <a:pt x="391" y="538"/>
                  </a:lnTo>
                  <a:lnTo>
                    <a:pt x="344" y="595"/>
                  </a:lnTo>
                  <a:lnTo>
                    <a:pt x="299" y="653"/>
                  </a:lnTo>
                  <a:lnTo>
                    <a:pt x="257" y="714"/>
                  </a:lnTo>
                  <a:lnTo>
                    <a:pt x="218" y="777"/>
                  </a:lnTo>
                  <a:lnTo>
                    <a:pt x="182" y="842"/>
                  </a:lnTo>
                  <a:lnTo>
                    <a:pt x="149" y="909"/>
                  </a:lnTo>
                  <a:lnTo>
                    <a:pt x="119" y="978"/>
                  </a:lnTo>
                  <a:lnTo>
                    <a:pt x="92" y="1049"/>
                  </a:lnTo>
                  <a:lnTo>
                    <a:pt x="68" y="1121"/>
                  </a:lnTo>
                  <a:lnTo>
                    <a:pt x="47" y="1195"/>
                  </a:lnTo>
                  <a:lnTo>
                    <a:pt x="31" y="1270"/>
                  </a:lnTo>
                  <a:lnTo>
                    <a:pt x="18" y="1345"/>
                  </a:lnTo>
                  <a:lnTo>
                    <a:pt x="8" y="1419"/>
                  </a:lnTo>
                  <a:lnTo>
                    <a:pt x="3" y="1493"/>
                  </a:lnTo>
                  <a:lnTo>
                    <a:pt x="0" y="1567"/>
                  </a:lnTo>
                  <a:lnTo>
                    <a:pt x="2" y="1640"/>
                  </a:lnTo>
                  <a:lnTo>
                    <a:pt x="6" y="1713"/>
                  </a:lnTo>
                  <a:lnTo>
                    <a:pt x="14" y="1785"/>
                  </a:lnTo>
                  <a:lnTo>
                    <a:pt x="25" y="1857"/>
                  </a:lnTo>
                  <a:lnTo>
                    <a:pt x="40" y="1927"/>
                  </a:lnTo>
                  <a:lnTo>
                    <a:pt x="57" y="1997"/>
                  </a:lnTo>
                  <a:lnTo>
                    <a:pt x="78" y="2066"/>
                  </a:lnTo>
                  <a:lnTo>
                    <a:pt x="102" y="2133"/>
                  </a:lnTo>
                  <a:lnTo>
                    <a:pt x="128" y="2199"/>
                  </a:lnTo>
                  <a:lnTo>
                    <a:pt x="158" y="2264"/>
                  </a:lnTo>
                  <a:lnTo>
                    <a:pt x="191" y="2328"/>
                  </a:lnTo>
                  <a:lnTo>
                    <a:pt x="226" y="2389"/>
                  </a:lnTo>
                  <a:lnTo>
                    <a:pt x="264" y="2450"/>
                  </a:lnTo>
                  <a:lnTo>
                    <a:pt x="305" y="2508"/>
                  </a:lnTo>
                  <a:lnTo>
                    <a:pt x="348" y="2565"/>
                  </a:lnTo>
                  <a:lnTo>
                    <a:pt x="394" y="2619"/>
                  </a:lnTo>
                  <a:lnTo>
                    <a:pt x="442" y="2672"/>
                  </a:lnTo>
                  <a:lnTo>
                    <a:pt x="493" y="2722"/>
                  </a:lnTo>
                  <a:lnTo>
                    <a:pt x="546" y="2771"/>
                  </a:lnTo>
                  <a:lnTo>
                    <a:pt x="602" y="2817"/>
                  </a:lnTo>
                  <a:lnTo>
                    <a:pt x="660" y="2860"/>
                  </a:lnTo>
                  <a:lnTo>
                    <a:pt x="720" y="2901"/>
                  </a:lnTo>
                  <a:lnTo>
                    <a:pt x="782" y="2939"/>
                  </a:lnTo>
                  <a:lnTo>
                    <a:pt x="846" y="2975"/>
                  </a:lnTo>
                  <a:lnTo>
                    <a:pt x="912" y="3007"/>
                  </a:lnTo>
                  <a:lnTo>
                    <a:pt x="981" y="3037"/>
                  </a:lnTo>
                  <a:lnTo>
                    <a:pt x="1051" y="3064"/>
                  </a:lnTo>
                  <a:lnTo>
                    <a:pt x="1123" y="3087"/>
                  </a:lnTo>
                  <a:lnTo>
                    <a:pt x="1196" y="3107"/>
                  </a:lnTo>
                  <a:lnTo>
                    <a:pt x="1271" y="3124"/>
                  </a:lnTo>
                  <a:lnTo>
                    <a:pt x="1345" y="3137"/>
                  </a:lnTo>
                  <a:lnTo>
                    <a:pt x="1420" y="3147"/>
                  </a:lnTo>
                  <a:lnTo>
                    <a:pt x="1494" y="3152"/>
                  </a:lnTo>
                  <a:lnTo>
                    <a:pt x="1568" y="3155"/>
                  </a:lnTo>
                  <a:lnTo>
                    <a:pt x="1641" y="3153"/>
                  </a:lnTo>
                  <a:lnTo>
                    <a:pt x="1714" y="3149"/>
                  </a:lnTo>
                  <a:lnTo>
                    <a:pt x="1786" y="3141"/>
                  </a:lnTo>
                  <a:lnTo>
                    <a:pt x="1858" y="3130"/>
                  </a:lnTo>
                  <a:lnTo>
                    <a:pt x="1928" y="3115"/>
                  </a:lnTo>
                  <a:lnTo>
                    <a:pt x="1998" y="3098"/>
                  </a:lnTo>
                  <a:lnTo>
                    <a:pt x="2066" y="3077"/>
                  </a:lnTo>
                  <a:lnTo>
                    <a:pt x="2134" y="3053"/>
                  </a:lnTo>
                  <a:lnTo>
                    <a:pt x="2200" y="3026"/>
                  </a:lnTo>
                  <a:lnTo>
                    <a:pt x="2265" y="2997"/>
                  </a:lnTo>
                  <a:lnTo>
                    <a:pt x="2328" y="2964"/>
                  </a:lnTo>
                  <a:lnTo>
                    <a:pt x="2390" y="2929"/>
                  </a:lnTo>
                  <a:lnTo>
                    <a:pt x="2450" y="2891"/>
                  </a:lnTo>
                  <a:lnTo>
                    <a:pt x="2509" y="2850"/>
                  </a:lnTo>
                  <a:lnTo>
                    <a:pt x="2565" y="2807"/>
                  </a:lnTo>
                  <a:lnTo>
                    <a:pt x="2620" y="2761"/>
                  </a:lnTo>
                  <a:lnTo>
                    <a:pt x="2673" y="2713"/>
                  </a:lnTo>
                  <a:lnTo>
                    <a:pt x="2723" y="2662"/>
                  </a:lnTo>
                  <a:lnTo>
                    <a:pt x="2772" y="2608"/>
                  </a:lnTo>
                  <a:lnTo>
                    <a:pt x="2817" y="2553"/>
                  </a:lnTo>
                  <a:lnTo>
                    <a:pt x="2861" y="2495"/>
                  </a:lnTo>
                  <a:lnTo>
                    <a:pt x="2902" y="2435"/>
                  </a:lnTo>
                  <a:lnTo>
                    <a:pt x="2940" y="2373"/>
                  </a:lnTo>
                  <a:lnTo>
                    <a:pt x="2975" y="2309"/>
                  </a:lnTo>
                  <a:lnTo>
                    <a:pt x="3008" y="2243"/>
                  </a:lnTo>
                  <a:lnTo>
                    <a:pt x="3038" y="2174"/>
                  </a:lnTo>
                  <a:lnTo>
                    <a:pt x="3064" y="2104"/>
                  </a:lnTo>
                  <a:lnTo>
                    <a:pt x="3088" y="2032"/>
                  </a:lnTo>
                  <a:lnTo>
                    <a:pt x="3108" y="1959"/>
                  </a:lnTo>
                  <a:lnTo>
                    <a:pt x="3125" y="1884"/>
                  </a:lnTo>
                  <a:lnTo>
                    <a:pt x="3138" y="1809"/>
                  </a:lnTo>
                  <a:lnTo>
                    <a:pt x="3147" y="1735"/>
                  </a:lnTo>
                  <a:lnTo>
                    <a:pt x="3153" y="1661"/>
                  </a:lnTo>
                  <a:lnTo>
                    <a:pt x="3155" y="1587"/>
                  </a:lnTo>
                  <a:lnTo>
                    <a:pt x="3154" y="1514"/>
                  </a:lnTo>
                  <a:lnTo>
                    <a:pt x="3150" y="1441"/>
                  </a:lnTo>
                  <a:lnTo>
                    <a:pt x="3142" y="1369"/>
                  </a:lnTo>
                  <a:lnTo>
                    <a:pt x="3130" y="1297"/>
                  </a:lnTo>
                  <a:lnTo>
                    <a:pt x="3116" y="1227"/>
                  </a:lnTo>
                  <a:lnTo>
                    <a:pt x="3098" y="1157"/>
                  </a:lnTo>
                  <a:lnTo>
                    <a:pt x="3078" y="1089"/>
                  </a:lnTo>
                  <a:lnTo>
                    <a:pt x="3054" y="1021"/>
                  </a:lnTo>
                  <a:lnTo>
                    <a:pt x="3027" y="955"/>
                  </a:lnTo>
                  <a:lnTo>
                    <a:pt x="2998" y="890"/>
                  </a:lnTo>
                  <a:lnTo>
                    <a:pt x="2965" y="827"/>
                  </a:lnTo>
                  <a:lnTo>
                    <a:pt x="2930" y="765"/>
                  </a:lnTo>
                  <a:lnTo>
                    <a:pt x="2892" y="705"/>
                  </a:lnTo>
                  <a:lnTo>
                    <a:pt x="2851" y="646"/>
                  </a:lnTo>
                  <a:lnTo>
                    <a:pt x="2808" y="589"/>
                  </a:lnTo>
                  <a:lnTo>
                    <a:pt x="2762" y="535"/>
                  </a:lnTo>
                  <a:lnTo>
                    <a:pt x="2713" y="482"/>
                  </a:lnTo>
                  <a:lnTo>
                    <a:pt x="2663" y="432"/>
                  </a:lnTo>
                  <a:lnTo>
                    <a:pt x="2609" y="383"/>
                  </a:lnTo>
                  <a:lnTo>
                    <a:pt x="2554" y="338"/>
                  </a:lnTo>
                  <a:lnTo>
                    <a:pt x="2496" y="294"/>
                  </a:lnTo>
                  <a:lnTo>
                    <a:pt x="2436" y="253"/>
                  </a:lnTo>
                  <a:lnTo>
                    <a:pt x="2374" y="215"/>
                  </a:lnTo>
                  <a:lnTo>
                    <a:pt x="2310" y="179"/>
                  </a:lnTo>
                  <a:lnTo>
                    <a:pt x="2243" y="147"/>
                  </a:lnTo>
                  <a:lnTo>
                    <a:pt x="2175" y="117"/>
                  </a:lnTo>
                  <a:lnTo>
                    <a:pt x="2105" y="90"/>
                  </a:lnTo>
                  <a:lnTo>
                    <a:pt x="2033" y="67"/>
                  </a:lnTo>
                  <a:lnTo>
                    <a:pt x="1959" y="47"/>
                  </a:lnTo>
                  <a:lnTo>
                    <a:pt x="1864" y="429"/>
                  </a:lnTo>
                  <a:lnTo>
                    <a:pt x="1938" y="450"/>
                  </a:lnTo>
                  <a:lnTo>
                    <a:pt x="2009" y="476"/>
                  </a:lnTo>
                  <a:lnTo>
                    <a:pt x="2079" y="505"/>
                  </a:lnTo>
                  <a:lnTo>
                    <a:pt x="2145" y="539"/>
                  </a:lnTo>
                  <a:lnTo>
                    <a:pt x="2209" y="577"/>
                  </a:lnTo>
                  <a:lnTo>
                    <a:pt x="2271" y="618"/>
                  </a:lnTo>
                  <a:lnTo>
                    <a:pt x="2329" y="663"/>
                  </a:lnTo>
                  <a:lnTo>
                    <a:pt x="2384" y="711"/>
                  </a:lnTo>
                  <a:lnTo>
                    <a:pt x="2436" y="763"/>
                  </a:lnTo>
                  <a:lnTo>
                    <a:pt x="2485" y="818"/>
                  </a:lnTo>
                  <a:lnTo>
                    <a:pt x="2530" y="875"/>
                  </a:lnTo>
                  <a:lnTo>
                    <a:pt x="2572" y="935"/>
                  </a:lnTo>
                  <a:lnTo>
                    <a:pt x="2609" y="998"/>
                  </a:lnTo>
                  <a:lnTo>
                    <a:pt x="2643" y="1063"/>
                  </a:lnTo>
                  <a:lnTo>
                    <a:pt x="2673" y="1130"/>
                  </a:lnTo>
                  <a:lnTo>
                    <a:pt x="2699" y="1200"/>
                  </a:lnTo>
                  <a:lnTo>
                    <a:pt x="2721" y="1271"/>
                  </a:lnTo>
                  <a:lnTo>
                    <a:pt x="2738" y="1344"/>
                  </a:lnTo>
                  <a:lnTo>
                    <a:pt x="2750" y="1418"/>
                  </a:lnTo>
                  <a:lnTo>
                    <a:pt x="2758" y="1493"/>
                  </a:lnTo>
                  <a:lnTo>
                    <a:pt x="2761" y="1570"/>
                  </a:lnTo>
                  <a:lnTo>
                    <a:pt x="2759" y="1645"/>
                  </a:lnTo>
                  <a:lnTo>
                    <a:pt x="2752" y="1718"/>
                  </a:lnTo>
                  <a:lnTo>
                    <a:pt x="2742" y="1791"/>
                  </a:lnTo>
                  <a:lnTo>
                    <a:pt x="2726" y="1862"/>
                  </a:lnTo>
                  <a:lnTo>
                    <a:pt x="2707" y="1931"/>
                  </a:lnTo>
                  <a:lnTo>
                    <a:pt x="2684" y="1998"/>
                  </a:lnTo>
                  <a:lnTo>
                    <a:pt x="2656" y="2064"/>
                  </a:lnTo>
                  <a:lnTo>
                    <a:pt x="2625" y="2127"/>
                  </a:lnTo>
                  <a:lnTo>
                    <a:pt x="2591" y="2188"/>
                  </a:lnTo>
                  <a:lnTo>
                    <a:pt x="2553" y="2247"/>
                  </a:lnTo>
                  <a:lnTo>
                    <a:pt x="2511" y="2304"/>
                  </a:lnTo>
                  <a:lnTo>
                    <a:pt x="2467" y="2357"/>
                  </a:lnTo>
                  <a:lnTo>
                    <a:pt x="2419" y="2409"/>
                  </a:lnTo>
                  <a:lnTo>
                    <a:pt x="2369" y="2457"/>
                  </a:lnTo>
                  <a:lnTo>
                    <a:pt x="2315" y="2502"/>
                  </a:lnTo>
                  <a:lnTo>
                    <a:pt x="2259" y="2544"/>
                  </a:lnTo>
                  <a:lnTo>
                    <a:pt x="2201" y="2583"/>
                  </a:lnTo>
                  <a:lnTo>
                    <a:pt x="2140" y="2618"/>
                  </a:lnTo>
                  <a:lnTo>
                    <a:pt x="2077" y="2650"/>
                  </a:lnTo>
                  <a:lnTo>
                    <a:pt x="2012" y="2678"/>
                  </a:lnTo>
                  <a:lnTo>
                    <a:pt x="1945" y="2702"/>
                  </a:lnTo>
                  <a:lnTo>
                    <a:pt x="1876" y="2722"/>
                  </a:lnTo>
                  <a:lnTo>
                    <a:pt x="1805" y="2738"/>
                  </a:lnTo>
                  <a:lnTo>
                    <a:pt x="1733" y="2750"/>
                  </a:lnTo>
                  <a:lnTo>
                    <a:pt x="1660" y="2757"/>
                  </a:lnTo>
                  <a:lnTo>
                    <a:pt x="1585" y="2760"/>
                  </a:lnTo>
                  <a:lnTo>
                    <a:pt x="1510" y="2758"/>
                  </a:lnTo>
                  <a:lnTo>
                    <a:pt x="1436" y="2752"/>
                  </a:lnTo>
                  <a:lnTo>
                    <a:pt x="1364" y="2741"/>
                  </a:lnTo>
                  <a:lnTo>
                    <a:pt x="1293" y="2726"/>
                  </a:lnTo>
                  <a:lnTo>
                    <a:pt x="1224" y="2706"/>
                  </a:lnTo>
                  <a:lnTo>
                    <a:pt x="1157" y="2683"/>
                  </a:lnTo>
                  <a:lnTo>
                    <a:pt x="1091" y="2656"/>
                  </a:lnTo>
                  <a:lnTo>
                    <a:pt x="1028" y="2625"/>
                  </a:lnTo>
                  <a:lnTo>
                    <a:pt x="967" y="2590"/>
                  </a:lnTo>
                  <a:lnTo>
                    <a:pt x="908" y="2552"/>
                  </a:lnTo>
                  <a:lnTo>
                    <a:pt x="851" y="2511"/>
                  </a:lnTo>
                  <a:lnTo>
                    <a:pt x="797" y="2466"/>
                  </a:lnTo>
                  <a:lnTo>
                    <a:pt x="746" y="2418"/>
                  </a:lnTo>
                  <a:lnTo>
                    <a:pt x="698" y="2368"/>
                  </a:lnTo>
                  <a:lnTo>
                    <a:pt x="653" y="2315"/>
                  </a:lnTo>
                  <a:lnTo>
                    <a:pt x="611" y="2259"/>
                  </a:lnTo>
                  <a:lnTo>
                    <a:pt x="572" y="2200"/>
                  </a:lnTo>
                  <a:lnTo>
                    <a:pt x="537" y="2139"/>
                  </a:lnTo>
                  <a:lnTo>
                    <a:pt x="505" y="2076"/>
                  </a:lnTo>
                  <a:lnTo>
                    <a:pt x="477" y="2011"/>
                  </a:lnTo>
                  <a:lnTo>
                    <a:pt x="453" y="1944"/>
                  </a:lnTo>
                  <a:lnTo>
                    <a:pt x="433" y="1875"/>
                  </a:lnTo>
                  <a:lnTo>
                    <a:pt x="417" y="1805"/>
                  </a:lnTo>
                  <a:lnTo>
                    <a:pt x="405" y="1732"/>
                  </a:lnTo>
                  <a:lnTo>
                    <a:pt x="398" y="1659"/>
                  </a:lnTo>
                  <a:lnTo>
                    <a:pt x="395" y="1584"/>
                  </a:lnTo>
                  <a:lnTo>
                    <a:pt x="397" y="1509"/>
                  </a:lnTo>
                  <a:lnTo>
                    <a:pt x="403" y="1436"/>
                  </a:lnTo>
                  <a:lnTo>
                    <a:pt x="414" y="1363"/>
                  </a:lnTo>
                  <a:lnTo>
                    <a:pt x="429" y="1293"/>
                  </a:lnTo>
                  <a:lnTo>
                    <a:pt x="449" y="1223"/>
                  </a:lnTo>
                  <a:lnTo>
                    <a:pt x="472" y="1156"/>
                  </a:lnTo>
                  <a:lnTo>
                    <a:pt x="499" y="1091"/>
                  </a:lnTo>
                  <a:lnTo>
                    <a:pt x="530" y="1027"/>
                  </a:lnTo>
                  <a:lnTo>
                    <a:pt x="565" y="966"/>
                  </a:lnTo>
                  <a:lnTo>
                    <a:pt x="603" y="907"/>
                  </a:lnTo>
                  <a:lnTo>
                    <a:pt x="644" y="851"/>
                  </a:lnTo>
                  <a:lnTo>
                    <a:pt x="689" y="797"/>
                  </a:lnTo>
                  <a:lnTo>
                    <a:pt x="736" y="746"/>
                  </a:lnTo>
                  <a:lnTo>
                    <a:pt x="787" y="697"/>
                  </a:lnTo>
                  <a:lnTo>
                    <a:pt x="840" y="652"/>
                  </a:lnTo>
                  <a:lnTo>
                    <a:pt x="896" y="610"/>
                  </a:lnTo>
                  <a:lnTo>
                    <a:pt x="955" y="571"/>
                  </a:lnTo>
                  <a:lnTo>
                    <a:pt x="1016" y="536"/>
                  </a:lnTo>
                  <a:lnTo>
                    <a:pt x="1079" y="504"/>
                  </a:lnTo>
                  <a:lnTo>
                    <a:pt x="1144" y="476"/>
                  </a:lnTo>
                  <a:lnTo>
                    <a:pt x="1211" y="452"/>
                  </a:lnTo>
                  <a:lnTo>
                    <a:pt x="1280" y="432"/>
                  </a:lnTo>
                  <a:lnTo>
                    <a:pt x="1350" y="416"/>
                  </a:lnTo>
                  <a:lnTo>
                    <a:pt x="1423" y="404"/>
                  </a:lnTo>
                  <a:lnTo>
                    <a:pt x="1496" y="397"/>
                  </a:lnTo>
                  <a:lnTo>
                    <a:pt x="1571" y="394"/>
                  </a:lnTo>
                  <a:lnTo>
                    <a:pt x="1568" y="0"/>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docshape177">
              <a:extLst>
                <a:ext uri="{FF2B5EF4-FFF2-40B4-BE49-F238E27FC236}">
                  <a16:creationId xmlns:a16="http://schemas.microsoft.com/office/drawing/2014/main" id="{AE80F22C-DBDA-7E7C-B8A3-400BA8E2BCC6}"/>
                </a:ext>
              </a:extLst>
            </p:cNvPr>
            <p:cNvSpPr>
              <a:spLocks/>
            </p:cNvSpPr>
            <p:nvPr/>
          </p:nvSpPr>
          <p:spPr bwMode="auto">
            <a:xfrm>
              <a:off x="8945" y="-3812"/>
              <a:ext cx="391" cy="430"/>
            </a:xfrm>
            <a:custGeom>
              <a:avLst/>
              <a:gdLst>
                <a:gd name="T0" fmla="+- 0 8945 8945"/>
                <a:gd name="T1" fmla="*/ T0 w 391"/>
                <a:gd name="T2" fmla="+- 0 -3811 -3811"/>
                <a:gd name="T3" fmla="*/ -3811 h 430"/>
                <a:gd name="T4" fmla="+- 0 8948 8945"/>
                <a:gd name="T5" fmla="*/ T4 w 391"/>
                <a:gd name="T6" fmla="+- 0 -3417 -3811"/>
                <a:gd name="T7" fmla="*/ -3417 h 430"/>
                <a:gd name="T8" fmla="+- 0 9022 8945"/>
                <a:gd name="T9" fmla="*/ T8 w 391"/>
                <a:gd name="T10" fmla="+- 0 -3415 -3811"/>
                <a:gd name="T11" fmla="*/ -3415 h 430"/>
                <a:gd name="T12" fmla="+- 0 9096 8945"/>
                <a:gd name="T13" fmla="*/ T12 w 391"/>
                <a:gd name="T14" fmla="+- 0 -3408 -3811"/>
                <a:gd name="T15" fmla="*/ -3408 h 430"/>
                <a:gd name="T16" fmla="+- 0 9169 8945"/>
                <a:gd name="T17" fmla="*/ T16 w 391"/>
                <a:gd name="T18" fmla="+- 0 -3397 -3811"/>
                <a:gd name="T19" fmla="*/ -3397 h 430"/>
                <a:gd name="T20" fmla="+- 0 9241 8945"/>
                <a:gd name="T21" fmla="*/ T20 w 391"/>
                <a:gd name="T22" fmla="+- 0 -3382 -3811"/>
                <a:gd name="T23" fmla="*/ -3382 h 430"/>
                <a:gd name="T24" fmla="+- 0 9336 8945"/>
                <a:gd name="T25" fmla="*/ T24 w 391"/>
                <a:gd name="T26" fmla="+- 0 -3764 -3811"/>
                <a:gd name="T27" fmla="*/ -3764 h 430"/>
                <a:gd name="T28" fmla="+- 0 9259 8945"/>
                <a:gd name="T29" fmla="*/ T28 w 391"/>
                <a:gd name="T30" fmla="+- 0 -3781 -3811"/>
                <a:gd name="T31" fmla="*/ -3781 h 430"/>
                <a:gd name="T32" fmla="+- 0 9182 8945"/>
                <a:gd name="T33" fmla="*/ T32 w 391"/>
                <a:gd name="T34" fmla="+- 0 -3795 -3811"/>
                <a:gd name="T35" fmla="*/ -3795 h 430"/>
                <a:gd name="T36" fmla="+- 0 9103 8945"/>
                <a:gd name="T37" fmla="*/ T36 w 391"/>
                <a:gd name="T38" fmla="+- 0 -3804 -3811"/>
                <a:gd name="T39" fmla="*/ -3804 h 430"/>
                <a:gd name="T40" fmla="+- 0 9024 8945"/>
                <a:gd name="T41" fmla="*/ T40 w 391"/>
                <a:gd name="T42" fmla="+- 0 -3810 -3811"/>
                <a:gd name="T43" fmla="*/ -3810 h 430"/>
                <a:gd name="T44" fmla="+- 0 8945 8945"/>
                <a:gd name="T45" fmla="*/ T44 w 391"/>
                <a:gd name="T46" fmla="+- 0 -3811 -3811"/>
                <a:gd name="T47" fmla="*/ -3811 h 43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391" h="430">
                  <a:moveTo>
                    <a:pt x="0" y="0"/>
                  </a:moveTo>
                  <a:lnTo>
                    <a:pt x="3" y="394"/>
                  </a:lnTo>
                  <a:lnTo>
                    <a:pt x="77" y="396"/>
                  </a:lnTo>
                  <a:lnTo>
                    <a:pt x="151" y="403"/>
                  </a:lnTo>
                  <a:lnTo>
                    <a:pt x="224" y="414"/>
                  </a:lnTo>
                  <a:lnTo>
                    <a:pt x="296" y="429"/>
                  </a:lnTo>
                  <a:lnTo>
                    <a:pt x="391" y="47"/>
                  </a:lnTo>
                  <a:lnTo>
                    <a:pt x="314" y="30"/>
                  </a:lnTo>
                  <a:lnTo>
                    <a:pt x="237" y="16"/>
                  </a:lnTo>
                  <a:lnTo>
                    <a:pt x="158" y="7"/>
                  </a:lnTo>
                  <a:lnTo>
                    <a:pt x="79" y="1"/>
                  </a:lnTo>
                  <a:lnTo>
                    <a:pt x="0"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docshape178">
              <a:extLst>
                <a:ext uri="{FF2B5EF4-FFF2-40B4-BE49-F238E27FC236}">
                  <a16:creationId xmlns:a16="http://schemas.microsoft.com/office/drawing/2014/main" id="{D1976EC7-80A2-E32E-1370-B19DD5024417}"/>
                </a:ext>
              </a:extLst>
            </p:cNvPr>
            <p:cNvSpPr>
              <a:spLocks/>
            </p:cNvSpPr>
            <p:nvPr/>
          </p:nvSpPr>
          <p:spPr bwMode="auto">
            <a:xfrm>
              <a:off x="8945" y="-3812"/>
              <a:ext cx="391" cy="430"/>
            </a:xfrm>
            <a:custGeom>
              <a:avLst/>
              <a:gdLst>
                <a:gd name="T0" fmla="+- 0 8945 8945"/>
                <a:gd name="T1" fmla="*/ T0 w 391"/>
                <a:gd name="T2" fmla="+- 0 -3811 -3811"/>
                <a:gd name="T3" fmla="*/ -3811 h 430"/>
                <a:gd name="T4" fmla="+- 0 9024 8945"/>
                <a:gd name="T5" fmla="*/ T4 w 391"/>
                <a:gd name="T6" fmla="+- 0 -3810 -3811"/>
                <a:gd name="T7" fmla="*/ -3810 h 430"/>
                <a:gd name="T8" fmla="+- 0 9103 8945"/>
                <a:gd name="T9" fmla="*/ T8 w 391"/>
                <a:gd name="T10" fmla="+- 0 -3804 -3811"/>
                <a:gd name="T11" fmla="*/ -3804 h 430"/>
                <a:gd name="T12" fmla="+- 0 9182 8945"/>
                <a:gd name="T13" fmla="*/ T12 w 391"/>
                <a:gd name="T14" fmla="+- 0 -3795 -3811"/>
                <a:gd name="T15" fmla="*/ -3795 h 430"/>
                <a:gd name="T16" fmla="+- 0 9259 8945"/>
                <a:gd name="T17" fmla="*/ T16 w 391"/>
                <a:gd name="T18" fmla="+- 0 -3781 -3811"/>
                <a:gd name="T19" fmla="*/ -3781 h 430"/>
                <a:gd name="T20" fmla="+- 0 9336 8945"/>
                <a:gd name="T21" fmla="*/ T20 w 391"/>
                <a:gd name="T22" fmla="+- 0 -3764 -3811"/>
                <a:gd name="T23" fmla="*/ -3764 h 430"/>
                <a:gd name="T24" fmla="+- 0 9241 8945"/>
                <a:gd name="T25" fmla="*/ T24 w 391"/>
                <a:gd name="T26" fmla="+- 0 -3382 -3811"/>
                <a:gd name="T27" fmla="*/ -3382 h 430"/>
                <a:gd name="T28" fmla="+- 0 9169 8945"/>
                <a:gd name="T29" fmla="*/ T28 w 391"/>
                <a:gd name="T30" fmla="+- 0 -3397 -3811"/>
                <a:gd name="T31" fmla="*/ -3397 h 430"/>
                <a:gd name="T32" fmla="+- 0 9096 8945"/>
                <a:gd name="T33" fmla="*/ T32 w 391"/>
                <a:gd name="T34" fmla="+- 0 -3408 -3811"/>
                <a:gd name="T35" fmla="*/ -3408 h 430"/>
                <a:gd name="T36" fmla="+- 0 9022 8945"/>
                <a:gd name="T37" fmla="*/ T36 w 391"/>
                <a:gd name="T38" fmla="+- 0 -3415 -3811"/>
                <a:gd name="T39" fmla="*/ -3415 h 430"/>
                <a:gd name="T40" fmla="+- 0 8948 8945"/>
                <a:gd name="T41" fmla="*/ T40 w 391"/>
                <a:gd name="T42" fmla="+- 0 -3417 -3811"/>
                <a:gd name="T43" fmla="*/ -3417 h 430"/>
                <a:gd name="T44" fmla="+- 0 8945 8945"/>
                <a:gd name="T45" fmla="*/ T44 w 391"/>
                <a:gd name="T46" fmla="+- 0 -3811 -3811"/>
                <a:gd name="T47" fmla="*/ -3811 h 43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Lst>
              <a:rect l="0" t="0" r="r" b="b"/>
              <a:pathLst>
                <a:path w="391" h="430">
                  <a:moveTo>
                    <a:pt x="0" y="0"/>
                  </a:moveTo>
                  <a:lnTo>
                    <a:pt x="79" y="1"/>
                  </a:lnTo>
                  <a:lnTo>
                    <a:pt x="158" y="7"/>
                  </a:lnTo>
                  <a:lnTo>
                    <a:pt x="237" y="16"/>
                  </a:lnTo>
                  <a:lnTo>
                    <a:pt x="314" y="30"/>
                  </a:lnTo>
                  <a:lnTo>
                    <a:pt x="391" y="47"/>
                  </a:lnTo>
                  <a:lnTo>
                    <a:pt x="296" y="429"/>
                  </a:lnTo>
                  <a:lnTo>
                    <a:pt x="224" y="414"/>
                  </a:lnTo>
                  <a:lnTo>
                    <a:pt x="151" y="403"/>
                  </a:lnTo>
                  <a:lnTo>
                    <a:pt x="77" y="396"/>
                  </a:lnTo>
                  <a:lnTo>
                    <a:pt x="3" y="394"/>
                  </a:lnTo>
                  <a:lnTo>
                    <a:pt x="0" y="0"/>
                  </a:lnTo>
                  <a:close/>
                </a:path>
              </a:pathLst>
            </a:custGeom>
            <a:noFill/>
            <a:ln w="19050">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5" name="docshapegroup165">
            <a:extLst>
              <a:ext uri="{FF2B5EF4-FFF2-40B4-BE49-F238E27FC236}">
                <a16:creationId xmlns:a16="http://schemas.microsoft.com/office/drawing/2014/main" id="{490C72B8-1818-F3BF-F19C-78F8FDC9F39B}"/>
              </a:ext>
            </a:extLst>
          </p:cNvPr>
          <p:cNvGrpSpPr>
            <a:grpSpLocks/>
          </p:cNvGrpSpPr>
          <p:nvPr/>
        </p:nvGrpSpPr>
        <p:grpSpPr bwMode="auto">
          <a:xfrm>
            <a:off x="6847206" y="1827957"/>
            <a:ext cx="2544412" cy="2005951"/>
            <a:chOff x="0" y="-74"/>
            <a:chExt cx="4005" cy="3160"/>
          </a:xfrm>
        </p:grpSpPr>
        <p:sp>
          <p:nvSpPr>
            <p:cNvPr id="36" name="docshape166">
              <a:extLst>
                <a:ext uri="{FF2B5EF4-FFF2-40B4-BE49-F238E27FC236}">
                  <a16:creationId xmlns:a16="http://schemas.microsoft.com/office/drawing/2014/main" id="{60EFA76B-6E1F-5C6D-166B-EE7569C6B058}"/>
                </a:ext>
              </a:extLst>
            </p:cNvPr>
            <p:cNvSpPr>
              <a:spLocks/>
            </p:cNvSpPr>
            <p:nvPr/>
          </p:nvSpPr>
          <p:spPr bwMode="auto">
            <a:xfrm>
              <a:off x="1542" y="0"/>
              <a:ext cx="657" cy="496"/>
            </a:xfrm>
            <a:custGeom>
              <a:avLst/>
              <a:gdLst>
                <a:gd name="T0" fmla="+- 0 1543 1543"/>
                <a:gd name="T1" fmla="*/ T0 w 657"/>
                <a:gd name="T2" fmla="*/ 0 h 496"/>
                <a:gd name="T3" fmla="+- 0 1543 1543"/>
                <a:gd name="T4" fmla="*/ T3 w 657"/>
                <a:gd name="T5" fmla="*/ 386 h 496"/>
                <a:gd name="T6" fmla="+- 0 1628 1543"/>
                <a:gd name="T7" fmla="*/ T6 w 657"/>
                <a:gd name="T8" fmla="*/ 389 h 496"/>
                <a:gd name="T9" fmla="+- 0 1712 1543"/>
                <a:gd name="T10" fmla="*/ T9 w 657"/>
                <a:gd name="T11" fmla="*/ 398 h 496"/>
                <a:gd name="T12" fmla="+- 0 1795 1543"/>
                <a:gd name="T13" fmla="*/ T12 w 657"/>
                <a:gd name="T14" fmla="*/ 413 h 496"/>
                <a:gd name="T15" fmla="+- 0 1877 1543"/>
                <a:gd name="T16" fmla="*/ T15 w 657"/>
                <a:gd name="T17" fmla="*/ 435 h 496"/>
                <a:gd name="T18" fmla="+- 0 1957 1543"/>
                <a:gd name="T19" fmla="*/ T18 w 657"/>
                <a:gd name="T20" fmla="*/ 462 h 496"/>
                <a:gd name="T21" fmla="+- 0 2035 1543"/>
                <a:gd name="T22" fmla="*/ T21 w 657"/>
                <a:gd name="T23" fmla="*/ 496 h 496"/>
                <a:gd name="T24" fmla="+- 0 2199 1543"/>
                <a:gd name="T25" fmla="*/ T24 w 657"/>
                <a:gd name="T26" fmla="*/ 147 h 496"/>
                <a:gd name="T27" fmla="+- 0 2130 1543"/>
                <a:gd name="T28" fmla="*/ T27 w 657"/>
                <a:gd name="T29" fmla="*/ 116 h 496"/>
                <a:gd name="T30" fmla="+- 0 2060 1543"/>
                <a:gd name="T31" fmla="*/ T30 w 657"/>
                <a:gd name="T32" fmla="*/ 89 h 496"/>
                <a:gd name="T33" fmla="+- 0 1988 1543"/>
                <a:gd name="T34" fmla="*/ T33 w 657"/>
                <a:gd name="T35" fmla="*/ 66 h 496"/>
                <a:gd name="T36" fmla="+- 0 1916 1543"/>
                <a:gd name="T37" fmla="*/ T36 w 657"/>
                <a:gd name="T38" fmla="*/ 46 h 496"/>
                <a:gd name="T39" fmla="+- 0 1842 1543"/>
                <a:gd name="T40" fmla="*/ T39 w 657"/>
                <a:gd name="T41" fmla="*/ 29 h 496"/>
                <a:gd name="T42" fmla="+- 0 1768 1543"/>
                <a:gd name="T43" fmla="*/ T42 w 657"/>
                <a:gd name="T44" fmla="*/ 17 h 496"/>
                <a:gd name="T45" fmla="+- 0 1693 1543"/>
                <a:gd name="T46" fmla="*/ T45 w 657"/>
                <a:gd name="T47" fmla="*/ 7 h 496"/>
                <a:gd name="T48" fmla="+- 0 1618 1543"/>
                <a:gd name="T49" fmla="*/ T48 w 657"/>
                <a:gd name="T50" fmla="*/ 2 h 496"/>
                <a:gd name="T51" fmla="+- 0 1543 1543"/>
                <a:gd name="T52" fmla="*/ T51 w 657"/>
                <a:gd name="T53" fmla="*/ 0 h 496"/>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 ang="0">
                  <a:pos x="T31" y="T32"/>
                </a:cxn>
                <a:cxn ang="0">
                  <a:pos x="T34" y="T35"/>
                </a:cxn>
                <a:cxn ang="0">
                  <a:pos x="T37" y="T38"/>
                </a:cxn>
                <a:cxn ang="0">
                  <a:pos x="T40" y="T41"/>
                </a:cxn>
                <a:cxn ang="0">
                  <a:pos x="T43" y="T44"/>
                </a:cxn>
                <a:cxn ang="0">
                  <a:pos x="T46" y="T47"/>
                </a:cxn>
                <a:cxn ang="0">
                  <a:pos x="T49" y="T50"/>
                </a:cxn>
                <a:cxn ang="0">
                  <a:pos x="T52" y="T53"/>
                </a:cxn>
              </a:cxnLst>
              <a:rect l="0" t="0" r="r" b="b"/>
              <a:pathLst>
                <a:path w="657" h="496">
                  <a:moveTo>
                    <a:pt x="0" y="0"/>
                  </a:moveTo>
                  <a:lnTo>
                    <a:pt x="0" y="386"/>
                  </a:lnTo>
                  <a:lnTo>
                    <a:pt x="85" y="389"/>
                  </a:lnTo>
                  <a:lnTo>
                    <a:pt x="169" y="398"/>
                  </a:lnTo>
                  <a:lnTo>
                    <a:pt x="252" y="413"/>
                  </a:lnTo>
                  <a:lnTo>
                    <a:pt x="334" y="435"/>
                  </a:lnTo>
                  <a:lnTo>
                    <a:pt x="414" y="462"/>
                  </a:lnTo>
                  <a:lnTo>
                    <a:pt x="492" y="496"/>
                  </a:lnTo>
                  <a:lnTo>
                    <a:pt x="656" y="147"/>
                  </a:lnTo>
                  <a:lnTo>
                    <a:pt x="587" y="116"/>
                  </a:lnTo>
                  <a:lnTo>
                    <a:pt x="517" y="89"/>
                  </a:lnTo>
                  <a:lnTo>
                    <a:pt x="445" y="66"/>
                  </a:lnTo>
                  <a:lnTo>
                    <a:pt x="373" y="46"/>
                  </a:lnTo>
                  <a:lnTo>
                    <a:pt x="299" y="29"/>
                  </a:lnTo>
                  <a:lnTo>
                    <a:pt x="225" y="17"/>
                  </a:lnTo>
                  <a:lnTo>
                    <a:pt x="150" y="7"/>
                  </a:lnTo>
                  <a:lnTo>
                    <a:pt x="75" y="2"/>
                  </a:lnTo>
                  <a:lnTo>
                    <a:pt x="0" y="0"/>
                  </a:lnTo>
                  <a:close/>
                </a:path>
              </a:pathLst>
            </a:custGeom>
            <a:solidFill>
              <a:srgbClr val="BEBE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docshape167">
              <a:extLst>
                <a:ext uri="{FF2B5EF4-FFF2-40B4-BE49-F238E27FC236}">
                  <a16:creationId xmlns:a16="http://schemas.microsoft.com/office/drawing/2014/main" id="{E4E46357-1B11-B376-EE54-4D3A243D28B7}"/>
                </a:ext>
              </a:extLst>
            </p:cNvPr>
            <p:cNvSpPr>
              <a:spLocks/>
            </p:cNvSpPr>
            <p:nvPr/>
          </p:nvSpPr>
          <p:spPr bwMode="auto">
            <a:xfrm>
              <a:off x="0" y="0"/>
              <a:ext cx="3086" cy="3086"/>
            </a:xfrm>
            <a:custGeom>
              <a:avLst/>
              <a:gdLst>
                <a:gd name="T0" fmla="*/ 1312 w 3086"/>
                <a:gd name="T1" fmla="*/ 17 h 3086"/>
                <a:gd name="T2" fmla="*/ 1019 w 3086"/>
                <a:gd name="T3" fmla="*/ 92 h 3086"/>
                <a:gd name="T4" fmla="*/ 748 w 3086"/>
                <a:gd name="T5" fmla="*/ 220 h 3086"/>
                <a:gd name="T6" fmla="*/ 508 w 3086"/>
                <a:gd name="T7" fmla="*/ 399 h 3086"/>
                <a:gd name="T8" fmla="*/ 305 w 3086"/>
                <a:gd name="T9" fmla="*/ 622 h 3086"/>
                <a:gd name="T10" fmla="*/ 147 w 3086"/>
                <a:gd name="T11" fmla="*/ 886 h 3086"/>
                <a:gd name="T12" fmla="*/ 47 w 3086"/>
                <a:gd name="T13" fmla="*/ 1163 h 3086"/>
                <a:gd name="T14" fmla="*/ 3 w 3086"/>
                <a:gd name="T15" fmla="*/ 1445 h 3086"/>
                <a:gd name="T16" fmla="*/ 11 w 3086"/>
                <a:gd name="T17" fmla="*/ 1726 h 3086"/>
                <a:gd name="T18" fmla="*/ 69 w 3086"/>
                <a:gd name="T19" fmla="*/ 1999 h 3086"/>
                <a:gd name="T20" fmla="*/ 175 w 3086"/>
                <a:gd name="T21" fmla="*/ 2256 h 3086"/>
                <a:gd name="T22" fmla="*/ 326 w 3086"/>
                <a:gd name="T23" fmla="*/ 2492 h 3086"/>
                <a:gd name="T24" fmla="*/ 520 w 3086"/>
                <a:gd name="T25" fmla="*/ 2698 h 3086"/>
                <a:gd name="T26" fmla="*/ 754 w 3086"/>
                <a:gd name="T27" fmla="*/ 2869 h 3086"/>
                <a:gd name="T28" fmla="*/ 1023 w 3086"/>
                <a:gd name="T29" fmla="*/ 2995 h 3086"/>
                <a:gd name="T30" fmla="*/ 1304 w 3086"/>
                <a:gd name="T31" fmla="*/ 3067 h 3086"/>
                <a:gd name="T32" fmla="*/ 1587 w 3086"/>
                <a:gd name="T33" fmla="*/ 3085 h 3086"/>
                <a:gd name="T34" fmla="*/ 1864 w 3086"/>
                <a:gd name="T35" fmla="*/ 3051 h 3086"/>
                <a:gd name="T36" fmla="*/ 2130 w 3086"/>
                <a:gd name="T37" fmla="*/ 2969 h 3086"/>
                <a:gd name="T38" fmla="*/ 2377 w 3086"/>
                <a:gd name="T39" fmla="*/ 2840 h 3086"/>
                <a:gd name="T40" fmla="*/ 2599 w 3086"/>
                <a:gd name="T41" fmla="*/ 2667 h 3086"/>
                <a:gd name="T42" fmla="*/ 2788 w 3086"/>
                <a:gd name="T43" fmla="*/ 2453 h 3086"/>
                <a:gd name="T44" fmla="*/ 2938 w 3086"/>
                <a:gd name="T45" fmla="*/ 2199 h 3086"/>
                <a:gd name="T46" fmla="*/ 3038 w 3086"/>
                <a:gd name="T47" fmla="*/ 1922 h 3086"/>
                <a:gd name="T48" fmla="*/ 3083 w 3086"/>
                <a:gd name="T49" fmla="*/ 1640 h 3086"/>
                <a:gd name="T50" fmla="*/ 3074 w 3086"/>
                <a:gd name="T51" fmla="*/ 1359 h 3086"/>
                <a:gd name="T52" fmla="*/ 3016 w 3086"/>
                <a:gd name="T53" fmla="*/ 1086 h 3086"/>
                <a:gd name="T54" fmla="*/ 2910 w 3086"/>
                <a:gd name="T55" fmla="*/ 829 h 3086"/>
                <a:gd name="T56" fmla="*/ 2759 w 3086"/>
                <a:gd name="T57" fmla="*/ 593 h 3086"/>
                <a:gd name="T58" fmla="*/ 2565 w 3086"/>
                <a:gd name="T59" fmla="*/ 387 h 3086"/>
                <a:gd name="T60" fmla="*/ 2331 w 3086"/>
                <a:gd name="T61" fmla="*/ 216 h 3086"/>
                <a:gd name="T62" fmla="*/ 2105 w 3086"/>
                <a:gd name="T63" fmla="*/ 532 h 3086"/>
                <a:gd name="T64" fmla="*/ 2352 w 3086"/>
                <a:gd name="T65" fmla="*/ 716 h 3086"/>
                <a:gd name="T66" fmla="*/ 2539 w 3086"/>
                <a:gd name="T67" fmla="*/ 955 h 3086"/>
                <a:gd name="T68" fmla="*/ 2658 w 3086"/>
                <a:gd name="T69" fmla="*/ 1235 h 3086"/>
                <a:gd name="T70" fmla="*/ 2700 w 3086"/>
                <a:gd name="T71" fmla="*/ 1543 h 3086"/>
                <a:gd name="T72" fmla="*/ 2661 w 3086"/>
                <a:gd name="T73" fmla="*/ 1838 h 3086"/>
                <a:gd name="T74" fmla="*/ 2553 w 3086"/>
                <a:gd name="T75" fmla="*/ 2106 h 3086"/>
                <a:gd name="T76" fmla="*/ 2385 w 3086"/>
                <a:gd name="T77" fmla="*/ 2335 h 3086"/>
                <a:gd name="T78" fmla="*/ 2167 w 3086"/>
                <a:gd name="T79" fmla="*/ 2517 h 3086"/>
                <a:gd name="T80" fmla="*/ 1908 w 3086"/>
                <a:gd name="T81" fmla="*/ 2640 h 3086"/>
                <a:gd name="T82" fmla="*/ 1619 w 3086"/>
                <a:gd name="T83" fmla="*/ 2697 h 3086"/>
                <a:gd name="T84" fmla="*/ 1319 w 3086"/>
                <a:gd name="T85" fmla="*/ 2678 h 3086"/>
                <a:gd name="T86" fmla="*/ 1043 w 3086"/>
                <a:gd name="T87" fmla="*/ 2586 h 3086"/>
                <a:gd name="T88" fmla="*/ 803 w 3086"/>
                <a:gd name="T89" fmla="*/ 2432 h 3086"/>
                <a:gd name="T90" fmla="*/ 609 w 3086"/>
                <a:gd name="T91" fmla="*/ 2226 h 3086"/>
                <a:gd name="T92" fmla="*/ 470 w 3086"/>
                <a:gd name="T93" fmla="*/ 1976 h 3086"/>
                <a:gd name="T94" fmla="*/ 396 w 3086"/>
                <a:gd name="T95" fmla="*/ 1693 h 3086"/>
                <a:gd name="T96" fmla="*/ 396 w 3086"/>
                <a:gd name="T97" fmla="*/ 1392 h 3086"/>
                <a:gd name="T98" fmla="*/ 470 w 3086"/>
                <a:gd name="T99" fmla="*/ 1109 h 3086"/>
                <a:gd name="T100" fmla="*/ 609 w 3086"/>
                <a:gd name="T101" fmla="*/ 859 h 3086"/>
                <a:gd name="T102" fmla="*/ 803 w 3086"/>
                <a:gd name="T103" fmla="*/ 653 h 3086"/>
                <a:gd name="T104" fmla="*/ 1043 w 3086"/>
                <a:gd name="T105" fmla="*/ 499 h 3086"/>
                <a:gd name="T106" fmla="*/ 1319 w 3086"/>
                <a:gd name="T107" fmla="*/ 407 h 3086"/>
                <a:gd name="T108" fmla="*/ 1543 w 3086"/>
                <a:gd name="T109" fmla="*/ 0 h 3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86" h="3086">
                  <a:moveTo>
                    <a:pt x="1543" y="0"/>
                  </a:moveTo>
                  <a:lnTo>
                    <a:pt x="1465" y="2"/>
                  </a:lnTo>
                  <a:lnTo>
                    <a:pt x="1388" y="8"/>
                  </a:lnTo>
                  <a:lnTo>
                    <a:pt x="1312" y="17"/>
                  </a:lnTo>
                  <a:lnTo>
                    <a:pt x="1237" y="31"/>
                  </a:lnTo>
                  <a:lnTo>
                    <a:pt x="1163" y="47"/>
                  </a:lnTo>
                  <a:lnTo>
                    <a:pt x="1090" y="68"/>
                  </a:lnTo>
                  <a:lnTo>
                    <a:pt x="1019" y="92"/>
                  </a:lnTo>
                  <a:lnTo>
                    <a:pt x="949" y="119"/>
                  </a:lnTo>
                  <a:lnTo>
                    <a:pt x="880" y="150"/>
                  </a:lnTo>
                  <a:lnTo>
                    <a:pt x="813" y="183"/>
                  </a:lnTo>
                  <a:lnTo>
                    <a:pt x="748" y="220"/>
                  </a:lnTo>
                  <a:lnTo>
                    <a:pt x="685" y="261"/>
                  </a:lnTo>
                  <a:lnTo>
                    <a:pt x="624" y="304"/>
                  </a:lnTo>
                  <a:lnTo>
                    <a:pt x="564" y="350"/>
                  </a:lnTo>
                  <a:lnTo>
                    <a:pt x="508" y="399"/>
                  </a:lnTo>
                  <a:lnTo>
                    <a:pt x="453" y="451"/>
                  </a:lnTo>
                  <a:lnTo>
                    <a:pt x="401" y="505"/>
                  </a:lnTo>
                  <a:lnTo>
                    <a:pt x="351" y="562"/>
                  </a:lnTo>
                  <a:lnTo>
                    <a:pt x="305" y="622"/>
                  </a:lnTo>
                  <a:lnTo>
                    <a:pt x="261" y="684"/>
                  </a:lnTo>
                  <a:lnTo>
                    <a:pt x="220" y="749"/>
                  </a:lnTo>
                  <a:lnTo>
                    <a:pt x="182" y="816"/>
                  </a:lnTo>
                  <a:lnTo>
                    <a:pt x="147" y="886"/>
                  </a:lnTo>
                  <a:lnTo>
                    <a:pt x="117" y="954"/>
                  </a:lnTo>
                  <a:lnTo>
                    <a:pt x="90" y="1023"/>
                  </a:lnTo>
                  <a:lnTo>
                    <a:pt x="67" y="1093"/>
                  </a:lnTo>
                  <a:lnTo>
                    <a:pt x="47" y="1163"/>
                  </a:lnTo>
                  <a:lnTo>
                    <a:pt x="31" y="1233"/>
                  </a:lnTo>
                  <a:lnTo>
                    <a:pt x="18" y="1304"/>
                  </a:lnTo>
                  <a:lnTo>
                    <a:pt x="9" y="1375"/>
                  </a:lnTo>
                  <a:lnTo>
                    <a:pt x="3" y="1445"/>
                  </a:lnTo>
                  <a:lnTo>
                    <a:pt x="0" y="1516"/>
                  </a:lnTo>
                  <a:lnTo>
                    <a:pt x="0" y="1586"/>
                  </a:lnTo>
                  <a:lnTo>
                    <a:pt x="4" y="1657"/>
                  </a:lnTo>
                  <a:lnTo>
                    <a:pt x="11" y="1726"/>
                  </a:lnTo>
                  <a:lnTo>
                    <a:pt x="21" y="1796"/>
                  </a:lnTo>
                  <a:lnTo>
                    <a:pt x="34" y="1864"/>
                  </a:lnTo>
                  <a:lnTo>
                    <a:pt x="50" y="1932"/>
                  </a:lnTo>
                  <a:lnTo>
                    <a:pt x="69" y="1999"/>
                  </a:lnTo>
                  <a:lnTo>
                    <a:pt x="91" y="2065"/>
                  </a:lnTo>
                  <a:lnTo>
                    <a:pt x="116" y="2130"/>
                  </a:lnTo>
                  <a:lnTo>
                    <a:pt x="144" y="2194"/>
                  </a:lnTo>
                  <a:lnTo>
                    <a:pt x="175" y="2256"/>
                  </a:lnTo>
                  <a:lnTo>
                    <a:pt x="209" y="2318"/>
                  </a:lnTo>
                  <a:lnTo>
                    <a:pt x="245" y="2377"/>
                  </a:lnTo>
                  <a:lnTo>
                    <a:pt x="284" y="2435"/>
                  </a:lnTo>
                  <a:lnTo>
                    <a:pt x="326" y="2492"/>
                  </a:lnTo>
                  <a:lnTo>
                    <a:pt x="371" y="2546"/>
                  </a:lnTo>
                  <a:lnTo>
                    <a:pt x="418" y="2599"/>
                  </a:lnTo>
                  <a:lnTo>
                    <a:pt x="468" y="2650"/>
                  </a:lnTo>
                  <a:lnTo>
                    <a:pt x="520" y="2698"/>
                  </a:lnTo>
                  <a:lnTo>
                    <a:pt x="575" y="2744"/>
                  </a:lnTo>
                  <a:lnTo>
                    <a:pt x="633" y="2788"/>
                  </a:lnTo>
                  <a:lnTo>
                    <a:pt x="692" y="2830"/>
                  </a:lnTo>
                  <a:lnTo>
                    <a:pt x="754" y="2869"/>
                  </a:lnTo>
                  <a:lnTo>
                    <a:pt x="819" y="2905"/>
                  </a:lnTo>
                  <a:lnTo>
                    <a:pt x="886" y="2938"/>
                  </a:lnTo>
                  <a:lnTo>
                    <a:pt x="954" y="2968"/>
                  </a:lnTo>
                  <a:lnTo>
                    <a:pt x="1023" y="2995"/>
                  </a:lnTo>
                  <a:lnTo>
                    <a:pt x="1093" y="3018"/>
                  </a:lnTo>
                  <a:lnTo>
                    <a:pt x="1163" y="3038"/>
                  </a:lnTo>
                  <a:lnTo>
                    <a:pt x="1233" y="3054"/>
                  </a:lnTo>
                  <a:lnTo>
                    <a:pt x="1304" y="3067"/>
                  </a:lnTo>
                  <a:lnTo>
                    <a:pt x="1375" y="3076"/>
                  </a:lnTo>
                  <a:lnTo>
                    <a:pt x="1445" y="3082"/>
                  </a:lnTo>
                  <a:lnTo>
                    <a:pt x="1516" y="3085"/>
                  </a:lnTo>
                  <a:lnTo>
                    <a:pt x="1587" y="3085"/>
                  </a:lnTo>
                  <a:lnTo>
                    <a:pt x="1657" y="3081"/>
                  </a:lnTo>
                  <a:lnTo>
                    <a:pt x="1726" y="3074"/>
                  </a:lnTo>
                  <a:lnTo>
                    <a:pt x="1796" y="3064"/>
                  </a:lnTo>
                  <a:lnTo>
                    <a:pt x="1864" y="3051"/>
                  </a:lnTo>
                  <a:lnTo>
                    <a:pt x="1932" y="3035"/>
                  </a:lnTo>
                  <a:lnTo>
                    <a:pt x="1999" y="3016"/>
                  </a:lnTo>
                  <a:lnTo>
                    <a:pt x="2065" y="2994"/>
                  </a:lnTo>
                  <a:lnTo>
                    <a:pt x="2130" y="2969"/>
                  </a:lnTo>
                  <a:lnTo>
                    <a:pt x="2194" y="2941"/>
                  </a:lnTo>
                  <a:lnTo>
                    <a:pt x="2257" y="2910"/>
                  </a:lnTo>
                  <a:lnTo>
                    <a:pt x="2318" y="2876"/>
                  </a:lnTo>
                  <a:lnTo>
                    <a:pt x="2377" y="2840"/>
                  </a:lnTo>
                  <a:lnTo>
                    <a:pt x="2436" y="2801"/>
                  </a:lnTo>
                  <a:lnTo>
                    <a:pt x="2492" y="2759"/>
                  </a:lnTo>
                  <a:lnTo>
                    <a:pt x="2546" y="2714"/>
                  </a:lnTo>
                  <a:lnTo>
                    <a:pt x="2599" y="2667"/>
                  </a:lnTo>
                  <a:lnTo>
                    <a:pt x="2650" y="2617"/>
                  </a:lnTo>
                  <a:lnTo>
                    <a:pt x="2698" y="2565"/>
                  </a:lnTo>
                  <a:lnTo>
                    <a:pt x="2745" y="2510"/>
                  </a:lnTo>
                  <a:lnTo>
                    <a:pt x="2788" y="2453"/>
                  </a:lnTo>
                  <a:lnTo>
                    <a:pt x="2830" y="2393"/>
                  </a:lnTo>
                  <a:lnTo>
                    <a:pt x="2869" y="2331"/>
                  </a:lnTo>
                  <a:lnTo>
                    <a:pt x="2905" y="2266"/>
                  </a:lnTo>
                  <a:lnTo>
                    <a:pt x="2938" y="2199"/>
                  </a:lnTo>
                  <a:lnTo>
                    <a:pt x="2969" y="2131"/>
                  </a:lnTo>
                  <a:lnTo>
                    <a:pt x="2995" y="2062"/>
                  </a:lnTo>
                  <a:lnTo>
                    <a:pt x="3018" y="1992"/>
                  </a:lnTo>
                  <a:lnTo>
                    <a:pt x="3038" y="1922"/>
                  </a:lnTo>
                  <a:lnTo>
                    <a:pt x="3054" y="1852"/>
                  </a:lnTo>
                  <a:lnTo>
                    <a:pt x="3067" y="1781"/>
                  </a:lnTo>
                  <a:lnTo>
                    <a:pt x="3076" y="1711"/>
                  </a:lnTo>
                  <a:lnTo>
                    <a:pt x="3083" y="1640"/>
                  </a:lnTo>
                  <a:lnTo>
                    <a:pt x="3085" y="1569"/>
                  </a:lnTo>
                  <a:lnTo>
                    <a:pt x="3085" y="1499"/>
                  </a:lnTo>
                  <a:lnTo>
                    <a:pt x="3081" y="1428"/>
                  </a:lnTo>
                  <a:lnTo>
                    <a:pt x="3074" y="1359"/>
                  </a:lnTo>
                  <a:lnTo>
                    <a:pt x="3064" y="1290"/>
                  </a:lnTo>
                  <a:lnTo>
                    <a:pt x="3051" y="1221"/>
                  </a:lnTo>
                  <a:lnTo>
                    <a:pt x="3035" y="1153"/>
                  </a:lnTo>
                  <a:lnTo>
                    <a:pt x="3016" y="1086"/>
                  </a:lnTo>
                  <a:lnTo>
                    <a:pt x="2994" y="1020"/>
                  </a:lnTo>
                  <a:lnTo>
                    <a:pt x="2969" y="955"/>
                  </a:lnTo>
                  <a:lnTo>
                    <a:pt x="2941" y="891"/>
                  </a:lnTo>
                  <a:lnTo>
                    <a:pt x="2910" y="829"/>
                  </a:lnTo>
                  <a:lnTo>
                    <a:pt x="2876" y="767"/>
                  </a:lnTo>
                  <a:lnTo>
                    <a:pt x="2840" y="708"/>
                  </a:lnTo>
                  <a:lnTo>
                    <a:pt x="2801" y="650"/>
                  </a:lnTo>
                  <a:lnTo>
                    <a:pt x="2759" y="593"/>
                  </a:lnTo>
                  <a:lnTo>
                    <a:pt x="2714" y="539"/>
                  </a:lnTo>
                  <a:lnTo>
                    <a:pt x="2667" y="486"/>
                  </a:lnTo>
                  <a:lnTo>
                    <a:pt x="2617" y="435"/>
                  </a:lnTo>
                  <a:lnTo>
                    <a:pt x="2565" y="387"/>
                  </a:lnTo>
                  <a:lnTo>
                    <a:pt x="2510" y="341"/>
                  </a:lnTo>
                  <a:lnTo>
                    <a:pt x="2453" y="297"/>
                  </a:lnTo>
                  <a:lnTo>
                    <a:pt x="2393" y="255"/>
                  </a:lnTo>
                  <a:lnTo>
                    <a:pt x="2331" y="216"/>
                  </a:lnTo>
                  <a:lnTo>
                    <a:pt x="2266" y="180"/>
                  </a:lnTo>
                  <a:lnTo>
                    <a:pt x="2199" y="147"/>
                  </a:lnTo>
                  <a:lnTo>
                    <a:pt x="2035" y="496"/>
                  </a:lnTo>
                  <a:lnTo>
                    <a:pt x="2105" y="532"/>
                  </a:lnTo>
                  <a:lnTo>
                    <a:pt x="2172" y="572"/>
                  </a:lnTo>
                  <a:lnTo>
                    <a:pt x="2236" y="616"/>
                  </a:lnTo>
                  <a:lnTo>
                    <a:pt x="2296" y="664"/>
                  </a:lnTo>
                  <a:lnTo>
                    <a:pt x="2352" y="716"/>
                  </a:lnTo>
                  <a:lnTo>
                    <a:pt x="2405" y="771"/>
                  </a:lnTo>
                  <a:lnTo>
                    <a:pt x="2454" y="829"/>
                  </a:lnTo>
                  <a:lnTo>
                    <a:pt x="2499" y="891"/>
                  </a:lnTo>
                  <a:lnTo>
                    <a:pt x="2539" y="955"/>
                  </a:lnTo>
                  <a:lnTo>
                    <a:pt x="2576" y="1022"/>
                  </a:lnTo>
                  <a:lnTo>
                    <a:pt x="2608" y="1091"/>
                  </a:lnTo>
                  <a:lnTo>
                    <a:pt x="2635" y="1162"/>
                  </a:lnTo>
                  <a:lnTo>
                    <a:pt x="2658" y="1235"/>
                  </a:lnTo>
                  <a:lnTo>
                    <a:pt x="2676" y="1310"/>
                  </a:lnTo>
                  <a:lnTo>
                    <a:pt x="2689" y="1386"/>
                  </a:lnTo>
                  <a:lnTo>
                    <a:pt x="2697" y="1464"/>
                  </a:lnTo>
                  <a:lnTo>
                    <a:pt x="2700" y="1543"/>
                  </a:lnTo>
                  <a:lnTo>
                    <a:pt x="2697" y="1619"/>
                  </a:lnTo>
                  <a:lnTo>
                    <a:pt x="2690" y="1693"/>
                  </a:lnTo>
                  <a:lnTo>
                    <a:pt x="2678" y="1767"/>
                  </a:lnTo>
                  <a:lnTo>
                    <a:pt x="2661" y="1838"/>
                  </a:lnTo>
                  <a:lnTo>
                    <a:pt x="2641" y="1908"/>
                  </a:lnTo>
                  <a:lnTo>
                    <a:pt x="2616" y="1976"/>
                  </a:lnTo>
                  <a:lnTo>
                    <a:pt x="2586" y="2042"/>
                  </a:lnTo>
                  <a:lnTo>
                    <a:pt x="2553" y="2106"/>
                  </a:lnTo>
                  <a:lnTo>
                    <a:pt x="2517" y="2167"/>
                  </a:lnTo>
                  <a:lnTo>
                    <a:pt x="2476" y="2226"/>
                  </a:lnTo>
                  <a:lnTo>
                    <a:pt x="2433" y="2282"/>
                  </a:lnTo>
                  <a:lnTo>
                    <a:pt x="2385" y="2335"/>
                  </a:lnTo>
                  <a:lnTo>
                    <a:pt x="2335" y="2385"/>
                  </a:lnTo>
                  <a:lnTo>
                    <a:pt x="2282" y="2432"/>
                  </a:lnTo>
                  <a:lnTo>
                    <a:pt x="2226" y="2476"/>
                  </a:lnTo>
                  <a:lnTo>
                    <a:pt x="2167" y="2517"/>
                  </a:lnTo>
                  <a:lnTo>
                    <a:pt x="2106" y="2553"/>
                  </a:lnTo>
                  <a:lnTo>
                    <a:pt x="2042" y="2586"/>
                  </a:lnTo>
                  <a:lnTo>
                    <a:pt x="1976" y="2615"/>
                  </a:lnTo>
                  <a:lnTo>
                    <a:pt x="1908" y="2640"/>
                  </a:lnTo>
                  <a:lnTo>
                    <a:pt x="1838" y="2661"/>
                  </a:lnTo>
                  <a:lnTo>
                    <a:pt x="1767" y="2678"/>
                  </a:lnTo>
                  <a:lnTo>
                    <a:pt x="1693" y="2690"/>
                  </a:lnTo>
                  <a:lnTo>
                    <a:pt x="1619" y="2697"/>
                  </a:lnTo>
                  <a:lnTo>
                    <a:pt x="1543" y="2699"/>
                  </a:lnTo>
                  <a:lnTo>
                    <a:pt x="1467" y="2697"/>
                  </a:lnTo>
                  <a:lnTo>
                    <a:pt x="1392" y="2690"/>
                  </a:lnTo>
                  <a:lnTo>
                    <a:pt x="1319" y="2678"/>
                  </a:lnTo>
                  <a:lnTo>
                    <a:pt x="1247" y="2661"/>
                  </a:lnTo>
                  <a:lnTo>
                    <a:pt x="1177" y="2640"/>
                  </a:lnTo>
                  <a:lnTo>
                    <a:pt x="1109" y="2615"/>
                  </a:lnTo>
                  <a:lnTo>
                    <a:pt x="1043" y="2586"/>
                  </a:lnTo>
                  <a:lnTo>
                    <a:pt x="979" y="2553"/>
                  </a:lnTo>
                  <a:lnTo>
                    <a:pt x="918" y="2517"/>
                  </a:lnTo>
                  <a:lnTo>
                    <a:pt x="859" y="2476"/>
                  </a:lnTo>
                  <a:lnTo>
                    <a:pt x="803" y="2432"/>
                  </a:lnTo>
                  <a:lnTo>
                    <a:pt x="750" y="2385"/>
                  </a:lnTo>
                  <a:lnTo>
                    <a:pt x="700" y="2335"/>
                  </a:lnTo>
                  <a:lnTo>
                    <a:pt x="653" y="2282"/>
                  </a:lnTo>
                  <a:lnTo>
                    <a:pt x="609" y="2226"/>
                  </a:lnTo>
                  <a:lnTo>
                    <a:pt x="569" y="2167"/>
                  </a:lnTo>
                  <a:lnTo>
                    <a:pt x="532" y="2106"/>
                  </a:lnTo>
                  <a:lnTo>
                    <a:pt x="499" y="2042"/>
                  </a:lnTo>
                  <a:lnTo>
                    <a:pt x="470" y="1976"/>
                  </a:lnTo>
                  <a:lnTo>
                    <a:pt x="445" y="1908"/>
                  </a:lnTo>
                  <a:lnTo>
                    <a:pt x="424" y="1838"/>
                  </a:lnTo>
                  <a:lnTo>
                    <a:pt x="407" y="1767"/>
                  </a:lnTo>
                  <a:lnTo>
                    <a:pt x="396" y="1693"/>
                  </a:lnTo>
                  <a:lnTo>
                    <a:pt x="388" y="1619"/>
                  </a:lnTo>
                  <a:lnTo>
                    <a:pt x="386" y="1543"/>
                  </a:lnTo>
                  <a:lnTo>
                    <a:pt x="388" y="1466"/>
                  </a:lnTo>
                  <a:lnTo>
                    <a:pt x="396" y="1392"/>
                  </a:lnTo>
                  <a:lnTo>
                    <a:pt x="407" y="1318"/>
                  </a:lnTo>
                  <a:lnTo>
                    <a:pt x="424" y="1247"/>
                  </a:lnTo>
                  <a:lnTo>
                    <a:pt x="445" y="1177"/>
                  </a:lnTo>
                  <a:lnTo>
                    <a:pt x="470" y="1109"/>
                  </a:lnTo>
                  <a:lnTo>
                    <a:pt x="499" y="1043"/>
                  </a:lnTo>
                  <a:lnTo>
                    <a:pt x="532" y="979"/>
                  </a:lnTo>
                  <a:lnTo>
                    <a:pt x="569" y="918"/>
                  </a:lnTo>
                  <a:lnTo>
                    <a:pt x="609" y="859"/>
                  </a:lnTo>
                  <a:lnTo>
                    <a:pt x="653" y="803"/>
                  </a:lnTo>
                  <a:lnTo>
                    <a:pt x="700" y="750"/>
                  </a:lnTo>
                  <a:lnTo>
                    <a:pt x="750" y="700"/>
                  </a:lnTo>
                  <a:lnTo>
                    <a:pt x="803" y="653"/>
                  </a:lnTo>
                  <a:lnTo>
                    <a:pt x="859" y="609"/>
                  </a:lnTo>
                  <a:lnTo>
                    <a:pt x="918" y="568"/>
                  </a:lnTo>
                  <a:lnTo>
                    <a:pt x="979" y="532"/>
                  </a:lnTo>
                  <a:lnTo>
                    <a:pt x="1043" y="499"/>
                  </a:lnTo>
                  <a:lnTo>
                    <a:pt x="1109" y="470"/>
                  </a:lnTo>
                  <a:lnTo>
                    <a:pt x="1177" y="445"/>
                  </a:lnTo>
                  <a:lnTo>
                    <a:pt x="1247" y="424"/>
                  </a:lnTo>
                  <a:lnTo>
                    <a:pt x="1319" y="407"/>
                  </a:lnTo>
                  <a:lnTo>
                    <a:pt x="1392" y="395"/>
                  </a:lnTo>
                  <a:lnTo>
                    <a:pt x="1467" y="388"/>
                  </a:lnTo>
                  <a:lnTo>
                    <a:pt x="1543" y="386"/>
                  </a:lnTo>
                  <a:lnTo>
                    <a:pt x="1543" y="0"/>
                  </a:lnTo>
                  <a:close/>
                </a:path>
              </a:pathLst>
            </a:custGeom>
            <a:solidFill>
              <a:srgbClr val="6FAC4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docshape168">
              <a:extLst>
                <a:ext uri="{FF2B5EF4-FFF2-40B4-BE49-F238E27FC236}">
                  <a16:creationId xmlns:a16="http://schemas.microsoft.com/office/drawing/2014/main" id="{09D97599-4CD1-18DD-FE6C-249884A6B299}"/>
                </a:ext>
              </a:extLst>
            </p:cNvPr>
            <p:cNvSpPr txBox="1">
              <a:spLocks noChangeArrowheads="1"/>
            </p:cNvSpPr>
            <p:nvPr/>
          </p:nvSpPr>
          <p:spPr bwMode="auto">
            <a:xfrm>
              <a:off x="919" y="-74"/>
              <a:ext cx="3086" cy="3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ts val="13"/>
                </a:spcBef>
                <a:spcAft>
                  <a:spcPts val="800"/>
                </a:spcAft>
                <a:buClrTx/>
                <a:buSzTx/>
                <a:buFontTx/>
                <a:buNone/>
                <a:tabLst/>
              </a:pPr>
              <a:endParaRPr kumimoji="0" lang="en-US" altLang="en-US" sz="4700" b="1" i="0" u="none" strike="noStrike" cap="none" normalizeH="0" baseline="0" dirty="0">
                <a:ln>
                  <a:noFill/>
                </a:ln>
                <a:solidFill>
                  <a:schemeClr val="tx1"/>
                </a:solidFill>
                <a:effectLst/>
                <a:latin typeface="Times New Roman" panose="02020603050405020304" pitchFamily="18" charset="0"/>
              </a:endParaRPr>
            </a:p>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3500" b="1" i="0" u="none" strike="noStrike" cap="none" normalizeH="0" baseline="0" dirty="0">
                  <a:ln>
                    <a:noFill/>
                  </a:ln>
                  <a:solidFill>
                    <a:srgbClr val="001F5F"/>
                  </a:solidFill>
                  <a:effectLst/>
                  <a:latin typeface="Calibri" panose="020F0502020204030204" pitchFamily="34" charset="0"/>
                </a:rPr>
                <a:t>93%</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grpSp>
        <p:nvGrpSpPr>
          <p:cNvPr id="39" name="docshapegroup161">
            <a:extLst>
              <a:ext uri="{FF2B5EF4-FFF2-40B4-BE49-F238E27FC236}">
                <a16:creationId xmlns:a16="http://schemas.microsoft.com/office/drawing/2014/main" id="{AB0575E5-26D4-35B6-B3F0-F9CD9DDCFB05}"/>
              </a:ext>
            </a:extLst>
          </p:cNvPr>
          <p:cNvGrpSpPr>
            <a:grpSpLocks/>
          </p:cNvGrpSpPr>
          <p:nvPr/>
        </p:nvGrpSpPr>
        <p:grpSpPr bwMode="auto">
          <a:xfrm>
            <a:off x="2974078" y="1762802"/>
            <a:ext cx="2009776" cy="2020888"/>
            <a:chOff x="0" y="0"/>
            <a:chExt cx="3166" cy="3181"/>
          </a:xfrm>
        </p:grpSpPr>
        <p:sp>
          <p:nvSpPr>
            <p:cNvPr id="40" name="docshape162">
              <a:extLst>
                <a:ext uri="{FF2B5EF4-FFF2-40B4-BE49-F238E27FC236}">
                  <a16:creationId xmlns:a16="http://schemas.microsoft.com/office/drawing/2014/main" id="{1A70041D-02F0-FCA5-E376-B7BACAA5B34E}"/>
                </a:ext>
              </a:extLst>
            </p:cNvPr>
            <p:cNvSpPr txBox="1">
              <a:spLocks noChangeArrowheads="1"/>
            </p:cNvSpPr>
            <p:nvPr/>
          </p:nvSpPr>
          <p:spPr bwMode="auto">
            <a:xfrm>
              <a:off x="0" y="0"/>
              <a:ext cx="3166" cy="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ts val="50"/>
                </a:spcBef>
                <a:spcAft>
                  <a:spcPts val="800"/>
                </a:spcAft>
                <a:buClrTx/>
                <a:buSzTx/>
                <a:buFontTx/>
                <a:buNone/>
                <a:tabLst/>
              </a:pPr>
              <a:endParaRPr kumimoji="0" lang="en-US" altLang="en-US" sz="4600" b="1" i="0" u="none" strike="noStrike" cap="none" normalizeH="0" baseline="0">
                <a:ln>
                  <a:noFill/>
                </a:ln>
                <a:solidFill>
                  <a:schemeClr val="tx1"/>
                </a:solidFill>
                <a:effectLst/>
                <a:latin typeface="Times New Roman" panose="02020603050405020304" pitchFamily="18" charset="0"/>
              </a:endParaRPr>
            </a:p>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3500" b="1" i="0" u="none" strike="noStrike" cap="none" normalizeH="0" baseline="0">
                  <a:ln>
                    <a:noFill/>
                  </a:ln>
                  <a:solidFill>
                    <a:srgbClr val="001F5F"/>
                  </a:solidFill>
                  <a:effectLst/>
                  <a:latin typeface="Calibri" panose="020F0502020204030204" pitchFamily="34" charset="0"/>
                </a:rPr>
                <a:t>63%</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grpSp>
        <p:nvGrpSpPr>
          <p:cNvPr id="41" name="docshapegroup163">
            <a:extLst>
              <a:ext uri="{FF2B5EF4-FFF2-40B4-BE49-F238E27FC236}">
                <a16:creationId xmlns:a16="http://schemas.microsoft.com/office/drawing/2014/main" id="{92FC1896-EE35-C657-08D6-00237FB85360}"/>
              </a:ext>
            </a:extLst>
          </p:cNvPr>
          <p:cNvGrpSpPr>
            <a:grpSpLocks/>
          </p:cNvGrpSpPr>
          <p:nvPr/>
        </p:nvGrpSpPr>
        <p:grpSpPr bwMode="auto">
          <a:xfrm>
            <a:off x="5297662" y="1825720"/>
            <a:ext cx="2003426" cy="2012950"/>
            <a:chOff x="0" y="0"/>
            <a:chExt cx="3156" cy="3170"/>
          </a:xfrm>
        </p:grpSpPr>
        <p:sp>
          <p:nvSpPr>
            <p:cNvPr id="42" name="docshape164">
              <a:extLst>
                <a:ext uri="{FF2B5EF4-FFF2-40B4-BE49-F238E27FC236}">
                  <a16:creationId xmlns:a16="http://schemas.microsoft.com/office/drawing/2014/main" id="{0D40D49F-8753-A89C-9636-88062907BFAD}"/>
                </a:ext>
              </a:extLst>
            </p:cNvPr>
            <p:cNvSpPr txBox="1">
              <a:spLocks noChangeArrowheads="1"/>
            </p:cNvSpPr>
            <p:nvPr/>
          </p:nvSpPr>
          <p:spPr bwMode="auto">
            <a:xfrm>
              <a:off x="0" y="0"/>
              <a:ext cx="3156" cy="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ts val="50"/>
                </a:spcBef>
                <a:spcAft>
                  <a:spcPts val="800"/>
                </a:spcAft>
                <a:buClrTx/>
                <a:buSzTx/>
                <a:buFontTx/>
                <a:buNone/>
                <a:tabLst/>
              </a:pPr>
              <a:endParaRPr kumimoji="0" lang="en-US" altLang="en-US" sz="4500" b="1" i="0" u="none" strike="noStrike" cap="none" normalizeH="0" baseline="0">
                <a:ln>
                  <a:noFill/>
                </a:ln>
                <a:solidFill>
                  <a:schemeClr val="tx1"/>
                </a:solidFill>
                <a:effectLst/>
                <a:latin typeface="Times New Roman" panose="02020603050405020304" pitchFamily="18" charset="0"/>
              </a:endParaRPr>
            </a:p>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3500" b="1" i="0" u="none" strike="noStrike" cap="none" normalizeH="0" baseline="0">
                  <a:ln>
                    <a:noFill/>
                  </a:ln>
                  <a:solidFill>
                    <a:srgbClr val="001F5F"/>
                  </a:solidFill>
                  <a:effectLst/>
                  <a:latin typeface="Calibri" panose="020F0502020204030204" pitchFamily="34" charset="0"/>
                </a:rPr>
                <a:t>96%</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sp>
        <p:nvSpPr>
          <p:cNvPr id="43" name="TextBox 42">
            <a:extLst>
              <a:ext uri="{FF2B5EF4-FFF2-40B4-BE49-F238E27FC236}">
                <a16:creationId xmlns:a16="http://schemas.microsoft.com/office/drawing/2014/main" id="{C06328A3-8EA6-05D7-7753-ED7A453BE6EF}"/>
              </a:ext>
            </a:extLst>
          </p:cNvPr>
          <p:cNvSpPr txBox="1"/>
          <p:nvPr/>
        </p:nvSpPr>
        <p:spPr>
          <a:xfrm>
            <a:off x="402074" y="4267200"/>
            <a:ext cx="1954197" cy="646331"/>
          </a:xfrm>
          <a:prstGeom prst="rect">
            <a:avLst/>
          </a:prstGeom>
          <a:noFill/>
        </p:spPr>
        <p:txBody>
          <a:bodyPr wrap="square" rtlCol="0">
            <a:spAutoFit/>
          </a:bodyPr>
          <a:lstStyle/>
          <a:p>
            <a:r>
              <a:rPr lang="en-US" dirty="0"/>
              <a:t>18 years or older</a:t>
            </a:r>
          </a:p>
        </p:txBody>
      </p:sp>
      <p:sp>
        <p:nvSpPr>
          <p:cNvPr id="44" name="TextBox 43">
            <a:extLst>
              <a:ext uri="{FF2B5EF4-FFF2-40B4-BE49-F238E27FC236}">
                <a16:creationId xmlns:a16="http://schemas.microsoft.com/office/drawing/2014/main" id="{5D5AE6A3-D186-3CB3-F1A5-E91EB9C3BF94}"/>
              </a:ext>
            </a:extLst>
          </p:cNvPr>
          <p:cNvSpPr txBox="1"/>
          <p:nvPr/>
        </p:nvSpPr>
        <p:spPr>
          <a:xfrm>
            <a:off x="2759695" y="4267200"/>
            <a:ext cx="1599044" cy="369332"/>
          </a:xfrm>
          <a:prstGeom prst="rect">
            <a:avLst/>
          </a:prstGeom>
          <a:noFill/>
        </p:spPr>
        <p:txBody>
          <a:bodyPr wrap="square" rtlCol="0">
            <a:spAutoFit/>
          </a:bodyPr>
          <a:lstStyle/>
          <a:p>
            <a:r>
              <a:rPr lang="en-US" dirty="0"/>
              <a:t>Female</a:t>
            </a:r>
          </a:p>
        </p:txBody>
      </p:sp>
      <p:sp>
        <p:nvSpPr>
          <p:cNvPr id="45" name="TextBox 44">
            <a:extLst>
              <a:ext uri="{FF2B5EF4-FFF2-40B4-BE49-F238E27FC236}">
                <a16:creationId xmlns:a16="http://schemas.microsoft.com/office/drawing/2014/main" id="{FC6CA1C1-86D1-898B-6F53-80F901291C4A}"/>
              </a:ext>
            </a:extLst>
          </p:cNvPr>
          <p:cNvSpPr txBox="1"/>
          <p:nvPr/>
        </p:nvSpPr>
        <p:spPr>
          <a:xfrm>
            <a:off x="5248162" y="4297814"/>
            <a:ext cx="1599044" cy="369332"/>
          </a:xfrm>
          <a:prstGeom prst="rect">
            <a:avLst/>
          </a:prstGeom>
          <a:noFill/>
        </p:spPr>
        <p:txBody>
          <a:bodyPr wrap="square" rtlCol="0">
            <a:spAutoFit/>
          </a:bodyPr>
          <a:lstStyle/>
          <a:p>
            <a:r>
              <a:rPr lang="en-US" sz="1800" spc="-10" dirty="0">
                <a:solidFill>
                  <a:schemeClr val="accent6"/>
                </a:solidFill>
                <a:effectLst/>
                <a:latin typeface="Calibri" panose="020F0502020204030204" pitchFamily="34" charset="0"/>
                <a:ea typeface="Calibri" panose="020F0502020204030204" pitchFamily="34" charset="0"/>
              </a:rPr>
              <a:t>White</a:t>
            </a:r>
            <a:endParaRPr lang="en-US" dirty="0">
              <a:solidFill>
                <a:schemeClr val="accent6"/>
              </a:solidFill>
            </a:endParaRPr>
          </a:p>
        </p:txBody>
      </p:sp>
      <p:sp>
        <p:nvSpPr>
          <p:cNvPr id="46" name="TextBox 45">
            <a:extLst>
              <a:ext uri="{FF2B5EF4-FFF2-40B4-BE49-F238E27FC236}">
                <a16:creationId xmlns:a16="http://schemas.microsoft.com/office/drawing/2014/main" id="{D2189850-7975-C365-875E-2F2CB66B90DA}"/>
              </a:ext>
            </a:extLst>
          </p:cNvPr>
          <p:cNvSpPr txBox="1"/>
          <p:nvPr/>
        </p:nvSpPr>
        <p:spPr>
          <a:xfrm>
            <a:off x="7072700" y="4297814"/>
            <a:ext cx="1945972" cy="369332"/>
          </a:xfrm>
          <a:prstGeom prst="rect">
            <a:avLst/>
          </a:prstGeom>
          <a:noFill/>
        </p:spPr>
        <p:txBody>
          <a:bodyPr wrap="square" rtlCol="0">
            <a:spAutoFit/>
          </a:bodyPr>
          <a:lstStyle/>
          <a:p>
            <a:r>
              <a:rPr lang="en-US" dirty="0"/>
              <a:t>Non-Hispanic</a:t>
            </a:r>
          </a:p>
        </p:txBody>
      </p:sp>
    </p:spTree>
    <p:extLst>
      <p:ext uri="{BB962C8B-B14F-4D97-AF65-F5344CB8AC3E}">
        <p14:creationId xmlns:p14="http://schemas.microsoft.com/office/powerpoint/2010/main" val="1268356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2F06D-63A8-D3EF-88CE-093199B37C4A}"/>
              </a:ext>
            </a:extLst>
          </p:cNvPr>
          <p:cNvSpPr>
            <a:spLocks noGrp="1"/>
          </p:cNvSpPr>
          <p:nvPr>
            <p:ph type="title"/>
          </p:nvPr>
        </p:nvSpPr>
        <p:spPr/>
        <p:txBody>
          <a:bodyPr/>
          <a:lstStyle/>
          <a:p>
            <a:r>
              <a:rPr lang="en-US" dirty="0"/>
              <a:t>Evacuation</a:t>
            </a:r>
          </a:p>
        </p:txBody>
      </p:sp>
      <p:sp>
        <p:nvSpPr>
          <p:cNvPr id="3" name="Content Placeholder 2">
            <a:extLst>
              <a:ext uri="{FF2B5EF4-FFF2-40B4-BE49-F238E27FC236}">
                <a16:creationId xmlns:a16="http://schemas.microsoft.com/office/drawing/2014/main" id="{E7958B0F-EC5F-CAD2-495A-51D56666B9A1}"/>
              </a:ext>
            </a:extLst>
          </p:cNvPr>
          <p:cNvSpPr>
            <a:spLocks noGrp="1"/>
          </p:cNvSpPr>
          <p:nvPr>
            <p:ph idx="1"/>
          </p:nvPr>
        </p:nvSpPr>
        <p:spPr/>
        <p:txBody>
          <a:bodyPr/>
          <a:lstStyle/>
          <a:p>
            <a:pPr marL="457200" indent="-457200" algn="l">
              <a:buFont typeface="Arial" panose="020B0604020202020204" pitchFamily="34" charset="0"/>
              <a:buChar char="•"/>
            </a:pPr>
            <a:r>
              <a:rPr lang="en-US" dirty="0"/>
              <a:t>52% reported being in the 1-mile radius.</a:t>
            </a:r>
          </a:p>
          <a:p>
            <a:pPr marL="457200" indent="-457200" algn="l">
              <a:buFont typeface="Arial" panose="020B0604020202020204" pitchFamily="34" charset="0"/>
              <a:buChar char="•"/>
            </a:pPr>
            <a:r>
              <a:rPr lang="en-US" dirty="0"/>
              <a:t>69% reported being in the 2-mile radius.</a:t>
            </a:r>
          </a:p>
          <a:p>
            <a:pPr marL="457200" indent="-457200" algn="l">
              <a:buFont typeface="Arial" panose="020B0604020202020204" pitchFamily="34" charset="0"/>
              <a:buChar char="•"/>
            </a:pPr>
            <a:r>
              <a:rPr lang="en-US" dirty="0"/>
              <a:t>54% of all participants evacuated. </a:t>
            </a:r>
          </a:p>
          <a:p>
            <a:pPr marL="457200" indent="-457200" algn="l">
              <a:buFont typeface="Arial" panose="020B0604020202020204" pitchFamily="34" charset="0"/>
              <a:buChar char="•"/>
            </a:pPr>
            <a:r>
              <a:rPr lang="en-US" dirty="0"/>
              <a:t>37% reported being asked to evacuate.</a:t>
            </a:r>
          </a:p>
        </p:txBody>
      </p:sp>
    </p:spTree>
    <p:extLst>
      <p:ext uri="{BB962C8B-B14F-4D97-AF65-F5344CB8AC3E}">
        <p14:creationId xmlns:p14="http://schemas.microsoft.com/office/powerpoint/2010/main" val="411505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DB833-2E96-089D-5797-5387D8F07593}"/>
              </a:ext>
            </a:extLst>
          </p:cNvPr>
          <p:cNvSpPr>
            <a:spLocks noGrp="1"/>
          </p:cNvSpPr>
          <p:nvPr>
            <p:ph type="title"/>
          </p:nvPr>
        </p:nvSpPr>
        <p:spPr/>
        <p:txBody>
          <a:bodyPr/>
          <a:lstStyle/>
          <a:p>
            <a:r>
              <a:rPr lang="en-US" dirty="0"/>
              <a:t>Top Concerns</a:t>
            </a:r>
          </a:p>
        </p:txBody>
      </p:sp>
      <p:sp>
        <p:nvSpPr>
          <p:cNvPr id="3" name="Content Placeholder 2">
            <a:extLst>
              <a:ext uri="{FF2B5EF4-FFF2-40B4-BE49-F238E27FC236}">
                <a16:creationId xmlns:a16="http://schemas.microsoft.com/office/drawing/2014/main" id="{EFB53030-56B0-C781-4E24-C9C3EE74ABA5}"/>
              </a:ext>
            </a:extLst>
          </p:cNvPr>
          <p:cNvSpPr>
            <a:spLocks noGrp="1"/>
          </p:cNvSpPr>
          <p:nvPr>
            <p:ph idx="1"/>
          </p:nvPr>
        </p:nvSpPr>
        <p:spPr/>
        <p:txBody>
          <a:bodyPr/>
          <a:lstStyle/>
          <a:p>
            <a:pPr marL="342900" marR="0" lvl="0" indent="-342900" algn="l">
              <a:spcBef>
                <a:spcPts val="0"/>
              </a:spcBef>
              <a:spcAft>
                <a:spcPts val="0"/>
              </a:spcAft>
              <a:buSzPts val="1000"/>
              <a:buFont typeface="Symbol" panose="05050102010706020507" pitchFamily="18" charset="2"/>
              <a:buChar char=""/>
              <a:tabLst>
                <a:tab pos="457200" algn="l"/>
              </a:tabLst>
            </a:pPr>
            <a:r>
              <a:rPr lang="en-US" sz="2400" dirty="0">
                <a:solidFill>
                  <a:srgbClr val="232323"/>
                </a:solidFill>
                <a:effectLst/>
                <a:ea typeface="Times New Roman" panose="02020603050405020304" pitchFamily="18" charset="0"/>
              </a:rPr>
              <a:t>Headache – 74.5%.</a:t>
            </a:r>
            <a:endParaRPr lang="en-US" sz="2400" dirty="0">
              <a:solidFill>
                <a:srgbClr val="4A4A4A"/>
              </a:solidFill>
              <a:effectLst/>
              <a:ea typeface="Calibri" panose="020F0502020204030204" pitchFamily="34" charset="0"/>
            </a:endParaRPr>
          </a:p>
          <a:p>
            <a:pPr marL="342900" marR="0" lvl="0" indent="-342900" algn="l">
              <a:spcBef>
                <a:spcPts val="0"/>
              </a:spcBef>
              <a:spcAft>
                <a:spcPts val="0"/>
              </a:spcAft>
              <a:buSzPts val="1000"/>
              <a:buFont typeface="Symbol" panose="05050102010706020507" pitchFamily="18" charset="2"/>
              <a:buChar char=""/>
              <a:tabLst>
                <a:tab pos="457200" algn="l"/>
              </a:tabLst>
            </a:pPr>
            <a:r>
              <a:rPr lang="en-US" sz="2400" dirty="0">
                <a:solidFill>
                  <a:srgbClr val="232323"/>
                </a:solidFill>
                <a:effectLst/>
                <a:ea typeface="Times New Roman" panose="02020603050405020304" pitchFamily="18" charset="0"/>
              </a:rPr>
              <a:t>Anxiety – 61.4%.</a:t>
            </a:r>
            <a:endParaRPr lang="en-US" sz="2400" dirty="0">
              <a:solidFill>
                <a:srgbClr val="4A4A4A"/>
              </a:solidFill>
              <a:effectLst/>
              <a:ea typeface="Calibri" panose="020F0502020204030204" pitchFamily="34" charset="0"/>
            </a:endParaRPr>
          </a:p>
          <a:p>
            <a:pPr marL="342900" marR="0" lvl="0" indent="-342900" algn="l">
              <a:spcBef>
                <a:spcPts val="0"/>
              </a:spcBef>
              <a:spcAft>
                <a:spcPts val="0"/>
              </a:spcAft>
              <a:buSzPts val="1000"/>
              <a:buFont typeface="Symbol" panose="05050102010706020507" pitchFamily="18" charset="2"/>
              <a:buChar char=""/>
              <a:tabLst>
                <a:tab pos="457200" algn="l"/>
              </a:tabLst>
            </a:pPr>
            <a:r>
              <a:rPr lang="en-US" sz="2400" dirty="0">
                <a:solidFill>
                  <a:srgbClr val="232323"/>
                </a:solidFill>
                <a:effectLst/>
                <a:ea typeface="Times New Roman" panose="02020603050405020304" pitchFamily="18" charset="0"/>
              </a:rPr>
              <a:t>Fatigue/tiredness – 53.2%.</a:t>
            </a:r>
            <a:endParaRPr lang="en-US" sz="2400" dirty="0">
              <a:solidFill>
                <a:srgbClr val="4A4A4A"/>
              </a:solidFill>
              <a:effectLst/>
              <a:ea typeface="Calibri" panose="020F0502020204030204" pitchFamily="34" charset="0"/>
            </a:endParaRPr>
          </a:p>
          <a:p>
            <a:pPr marL="342900" marR="0" lvl="0" indent="-342900" algn="l">
              <a:spcBef>
                <a:spcPts val="0"/>
              </a:spcBef>
              <a:spcAft>
                <a:spcPts val="0"/>
              </a:spcAft>
              <a:buSzPts val="1000"/>
              <a:buFont typeface="Symbol" panose="05050102010706020507" pitchFamily="18" charset="2"/>
              <a:buChar char=""/>
              <a:tabLst>
                <a:tab pos="457200" algn="l"/>
              </a:tabLst>
            </a:pPr>
            <a:r>
              <a:rPr lang="en-US" sz="2400" dirty="0">
                <a:solidFill>
                  <a:srgbClr val="232323"/>
                </a:solidFill>
                <a:effectLst/>
                <a:ea typeface="Times New Roman" panose="02020603050405020304" pitchFamily="18" charset="0"/>
              </a:rPr>
              <a:t>Coughing – 53.0%.</a:t>
            </a:r>
            <a:endParaRPr lang="en-US" sz="2400" dirty="0">
              <a:solidFill>
                <a:srgbClr val="4A4A4A"/>
              </a:solidFill>
              <a:effectLst/>
              <a:ea typeface="Calibri" panose="020F0502020204030204" pitchFamily="34" charset="0"/>
            </a:endParaRPr>
          </a:p>
          <a:p>
            <a:pPr marL="342900" marR="0" lvl="0" indent="-342900" algn="l">
              <a:spcBef>
                <a:spcPts val="0"/>
              </a:spcBef>
              <a:spcAft>
                <a:spcPts val="1125"/>
              </a:spcAft>
              <a:buSzPts val="1000"/>
              <a:buFont typeface="Symbol" panose="05050102010706020507" pitchFamily="18" charset="2"/>
              <a:buChar char=""/>
              <a:tabLst>
                <a:tab pos="457200" algn="l"/>
              </a:tabLst>
            </a:pPr>
            <a:r>
              <a:rPr lang="en-US" sz="2400" dirty="0">
                <a:solidFill>
                  <a:srgbClr val="232323"/>
                </a:solidFill>
                <a:effectLst/>
                <a:ea typeface="Times New Roman" panose="02020603050405020304" pitchFamily="18" charset="0"/>
              </a:rPr>
              <a:t>Irritation/Pain/Burning eyes – 49.8%.</a:t>
            </a:r>
          </a:p>
          <a:p>
            <a:pPr marL="0" marR="0" lvl="0" indent="0" algn="l">
              <a:spcBef>
                <a:spcPts val="0"/>
              </a:spcBef>
              <a:spcAft>
                <a:spcPts val="1125"/>
              </a:spcAft>
              <a:buSzPts val="1000"/>
              <a:tabLst>
                <a:tab pos="457200" algn="l"/>
              </a:tabLst>
            </a:pPr>
            <a:endParaRPr lang="en-US" sz="2400" dirty="0">
              <a:solidFill>
                <a:srgbClr val="232323"/>
              </a:solidFill>
              <a:effectLst/>
              <a:ea typeface="Calibri" panose="020F0502020204030204" pitchFamily="34" charset="0"/>
            </a:endParaRPr>
          </a:p>
          <a:p>
            <a:pPr marL="0" marR="0" lvl="0" indent="0" algn="l">
              <a:spcBef>
                <a:spcPts val="0"/>
              </a:spcBef>
              <a:spcAft>
                <a:spcPts val="1125"/>
              </a:spcAft>
              <a:buSzPts val="1000"/>
              <a:tabLst>
                <a:tab pos="457200" algn="l"/>
              </a:tabLst>
            </a:pPr>
            <a:r>
              <a:rPr lang="en-US" sz="2400" dirty="0">
                <a:solidFill>
                  <a:srgbClr val="232323"/>
                </a:solidFill>
                <a:effectLst/>
                <a:ea typeface="Calibri" panose="020F0502020204030204" pitchFamily="34" charset="0"/>
              </a:rPr>
              <a:t>92% of all survey participants reported at least one new or worsening physical health symptom since the incident.</a:t>
            </a:r>
            <a:endParaRPr lang="en-US" sz="2400" dirty="0">
              <a:solidFill>
                <a:srgbClr val="4A4A4A"/>
              </a:solidFill>
              <a:effectLst/>
              <a:ea typeface="Calibri" panose="020F0502020204030204" pitchFamily="34" charset="0"/>
            </a:endParaRPr>
          </a:p>
          <a:p>
            <a:endParaRPr lang="en-US" dirty="0"/>
          </a:p>
        </p:txBody>
      </p:sp>
    </p:spTree>
    <p:extLst>
      <p:ext uri="{BB962C8B-B14F-4D97-AF65-F5344CB8AC3E}">
        <p14:creationId xmlns:p14="http://schemas.microsoft.com/office/powerpoint/2010/main" val="1526610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5C6BE-4143-2972-84AF-C66302D3F99F}"/>
              </a:ext>
            </a:extLst>
          </p:cNvPr>
          <p:cNvSpPr>
            <a:spLocks noGrp="1"/>
          </p:cNvSpPr>
          <p:nvPr>
            <p:ph type="title"/>
          </p:nvPr>
        </p:nvSpPr>
        <p:spPr>
          <a:xfrm>
            <a:off x="304800" y="838200"/>
            <a:ext cx="7391400" cy="533400"/>
          </a:xfrm>
        </p:spPr>
        <p:txBody>
          <a:bodyPr wrap="square" anchor="b">
            <a:noAutofit/>
          </a:bodyPr>
          <a:lstStyle/>
          <a:p>
            <a:r>
              <a:rPr lang="en-US" sz="3600" dirty="0"/>
              <a:t>Information and Exposures</a:t>
            </a:r>
          </a:p>
        </p:txBody>
      </p:sp>
      <p:pic>
        <p:nvPicPr>
          <p:cNvPr id="5" name="Picture 4" descr="A picture containing text, sign&#10;&#10;Description automatically generated">
            <a:extLst>
              <a:ext uri="{FF2B5EF4-FFF2-40B4-BE49-F238E27FC236}">
                <a16:creationId xmlns:a16="http://schemas.microsoft.com/office/drawing/2014/main" id="{6DE17CA5-DF9E-E689-22D4-14E929A781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2625725"/>
            <a:ext cx="5111750" cy="1789112"/>
          </a:xfrm>
          <a:prstGeom prst="rect">
            <a:avLst/>
          </a:prstGeom>
          <a:noFill/>
        </p:spPr>
      </p:pic>
      <p:sp>
        <p:nvSpPr>
          <p:cNvPr id="3" name="Content Placeholder 2">
            <a:extLst>
              <a:ext uri="{FF2B5EF4-FFF2-40B4-BE49-F238E27FC236}">
                <a16:creationId xmlns:a16="http://schemas.microsoft.com/office/drawing/2014/main" id="{7D9F220F-388E-5ED5-653B-FBBFFFD0D410}"/>
              </a:ext>
            </a:extLst>
          </p:cNvPr>
          <p:cNvSpPr>
            <a:spLocks noGrp="1"/>
          </p:cNvSpPr>
          <p:nvPr>
            <p:ph type="body" sz="half" idx="2"/>
          </p:nvPr>
        </p:nvSpPr>
        <p:spPr>
          <a:xfrm>
            <a:off x="457200" y="1447800"/>
            <a:ext cx="3008313" cy="4038600"/>
          </a:xfrm>
        </p:spPr>
        <p:txBody>
          <a:bodyPr wrap="square" anchor="t">
            <a:noAutofit/>
          </a:bodyPr>
          <a:lstStyle/>
          <a:p>
            <a:pPr algn="l"/>
            <a:r>
              <a:rPr lang="en-US" sz="1600" dirty="0">
                <a:solidFill>
                  <a:schemeClr val="accent6"/>
                </a:solidFill>
              </a:rPr>
              <a:t>First learned about the incident</a:t>
            </a:r>
          </a:p>
          <a:p>
            <a:pPr marL="457200" indent="-457200" algn="l">
              <a:buFont typeface="Arial" panose="020B0604020202020204" pitchFamily="34" charset="0"/>
              <a:buChar char="•"/>
            </a:pPr>
            <a:r>
              <a:rPr lang="en-US" sz="1600" dirty="0">
                <a:solidFill>
                  <a:schemeClr val="accent6"/>
                </a:solidFill>
              </a:rPr>
              <a:t>28% from others.</a:t>
            </a:r>
          </a:p>
          <a:p>
            <a:pPr marL="457200" indent="-457200" algn="l">
              <a:buFont typeface="Arial" panose="020B0604020202020204" pitchFamily="34" charset="0"/>
              <a:buChar char="•"/>
            </a:pPr>
            <a:r>
              <a:rPr lang="en-US" sz="1600" dirty="0">
                <a:solidFill>
                  <a:schemeClr val="accent6"/>
                </a:solidFill>
              </a:rPr>
              <a:t>23% from TV.</a:t>
            </a:r>
          </a:p>
          <a:p>
            <a:pPr algn="l"/>
            <a:r>
              <a:rPr lang="en-US" sz="1600" dirty="0">
                <a:solidFill>
                  <a:schemeClr val="accent6"/>
                </a:solidFill>
              </a:rPr>
              <a:t>Receiving information after the incident</a:t>
            </a:r>
          </a:p>
          <a:p>
            <a:pPr marL="457200" indent="-457200" algn="l">
              <a:buFont typeface="Arial" panose="020B0604020202020204" pitchFamily="34" charset="0"/>
              <a:buChar char="•"/>
            </a:pPr>
            <a:r>
              <a:rPr lang="en-US" sz="1600" dirty="0">
                <a:solidFill>
                  <a:schemeClr val="accent6"/>
                </a:solidFill>
              </a:rPr>
              <a:t>49% from TV.</a:t>
            </a:r>
          </a:p>
          <a:p>
            <a:pPr marL="457200" indent="-457200" algn="l">
              <a:buFont typeface="Arial" panose="020B0604020202020204" pitchFamily="34" charset="0"/>
              <a:buChar char="•"/>
            </a:pPr>
            <a:r>
              <a:rPr lang="en-US" sz="1600" dirty="0">
                <a:solidFill>
                  <a:schemeClr val="accent6"/>
                </a:solidFill>
              </a:rPr>
              <a:t>27% from social media.</a:t>
            </a:r>
          </a:p>
          <a:p>
            <a:pPr marL="0" indent="0" algn="l"/>
            <a:endParaRPr lang="en-US" sz="1600" dirty="0">
              <a:solidFill>
                <a:schemeClr val="accent6"/>
              </a:solidFill>
            </a:endParaRPr>
          </a:p>
          <a:p>
            <a:pPr marL="0" indent="0" algn="l"/>
            <a:r>
              <a:rPr lang="en-US" sz="1600" dirty="0">
                <a:solidFill>
                  <a:schemeClr val="accent6"/>
                </a:solidFill>
              </a:rPr>
              <a:t>88% of participants believed they were exposed to hazardous substances.</a:t>
            </a:r>
          </a:p>
          <a:p>
            <a:pPr marL="0" indent="0" algn="l"/>
            <a:endParaRPr lang="en-US" sz="1600" dirty="0">
              <a:solidFill>
                <a:schemeClr val="accent6"/>
              </a:solidFill>
            </a:endParaRPr>
          </a:p>
          <a:p>
            <a:pPr marL="0" indent="0" algn="l"/>
            <a:r>
              <a:rPr lang="en-US" sz="1600" dirty="0">
                <a:solidFill>
                  <a:schemeClr val="accent6"/>
                </a:solidFill>
              </a:rPr>
              <a:t>88% of participants reported smelling and odor.</a:t>
            </a:r>
          </a:p>
        </p:txBody>
      </p:sp>
    </p:spTree>
    <p:extLst>
      <p:ext uri="{BB962C8B-B14F-4D97-AF65-F5344CB8AC3E}">
        <p14:creationId xmlns:p14="http://schemas.microsoft.com/office/powerpoint/2010/main" val="1914153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8F439-05BE-3F86-B9B6-F8D2B1C935AD}"/>
              </a:ext>
            </a:extLst>
          </p:cNvPr>
          <p:cNvSpPr>
            <a:spLocks noGrp="1"/>
          </p:cNvSpPr>
          <p:nvPr>
            <p:ph type="title"/>
          </p:nvPr>
        </p:nvSpPr>
        <p:spPr/>
        <p:txBody>
          <a:bodyPr/>
          <a:lstStyle/>
          <a:p>
            <a:r>
              <a:rPr lang="en-US" dirty="0"/>
              <a:t>Healthcare</a:t>
            </a:r>
          </a:p>
        </p:txBody>
      </p:sp>
      <p:sp>
        <p:nvSpPr>
          <p:cNvPr id="3" name="Content Placeholder 2">
            <a:extLst>
              <a:ext uri="{FF2B5EF4-FFF2-40B4-BE49-F238E27FC236}">
                <a16:creationId xmlns:a16="http://schemas.microsoft.com/office/drawing/2014/main" id="{EFB8E269-96F8-9162-C1FE-AF30183F6FF1}"/>
              </a:ext>
            </a:extLst>
          </p:cNvPr>
          <p:cNvSpPr>
            <a:spLocks noGrp="1"/>
          </p:cNvSpPr>
          <p:nvPr>
            <p:ph idx="1"/>
          </p:nvPr>
        </p:nvSpPr>
        <p:spPr/>
        <p:txBody>
          <a:bodyPr/>
          <a:lstStyle/>
          <a:p>
            <a:pPr marL="457200" indent="-457200" algn="l">
              <a:buFont typeface="Arial" panose="020B0604020202020204" pitchFamily="34" charset="0"/>
              <a:buChar char="•"/>
            </a:pPr>
            <a:r>
              <a:rPr lang="en-US" dirty="0"/>
              <a:t>44% of participants reported receiving medical care as a result of the incident.</a:t>
            </a:r>
          </a:p>
          <a:p>
            <a:pPr marL="857250" lvl="1" indent="-457200">
              <a:buFont typeface="Arial" panose="020B0604020202020204" pitchFamily="34" charset="0"/>
              <a:buChar char="•"/>
            </a:pPr>
            <a:r>
              <a:rPr lang="en-US" dirty="0"/>
              <a:t>On or after day six.</a:t>
            </a:r>
          </a:p>
          <a:p>
            <a:pPr marL="457200" indent="-457200" algn="l">
              <a:buFont typeface="Arial" panose="020B0604020202020204" pitchFamily="34" charset="0"/>
              <a:buChar char="•"/>
            </a:pPr>
            <a:r>
              <a:rPr lang="en-US" dirty="0"/>
              <a:t>Health Clinic</a:t>
            </a:r>
          </a:p>
          <a:p>
            <a:pPr marL="857250" lvl="1" indent="-457200">
              <a:buFont typeface="Arial" panose="020B0604020202020204" pitchFamily="34" charset="0"/>
              <a:buChar char="•"/>
            </a:pPr>
            <a:r>
              <a:rPr lang="en-US" dirty="0"/>
              <a:t>Set up to assist community members.</a:t>
            </a:r>
          </a:p>
          <a:p>
            <a:pPr marL="857250" lvl="1" indent="-457200">
              <a:buFont typeface="Arial" panose="020B0604020202020204" pitchFamily="34" charset="0"/>
              <a:buChar char="•"/>
            </a:pPr>
            <a:r>
              <a:rPr lang="en-US" dirty="0"/>
              <a:t>Partnership.</a:t>
            </a:r>
          </a:p>
          <a:p>
            <a:pPr marL="857250" lvl="1" indent="-457200">
              <a:buFont typeface="Arial" panose="020B0604020202020204" pitchFamily="34" charset="0"/>
              <a:buChar char="•"/>
            </a:pPr>
            <a:r>
              <a:rPr lang="en-US" dirty="0"/>
              <a:t>Became a standing health center.</a:t>
            </a:r>
          </a:p>
          <a:p>
            <a:pPr marL="457200" indent="-457200" algn="l">
              <a:buFont typeface="Arial" panose="020B0604020202020204" pitchFamily="34" charset="0"/>
              <a:buChar char="•"/>
            </a:pPr>
            <a:endParaRPr lang="en-US" dirty="0"/>
          </a:p>
        </p:txBody>
      </p:sp>
    </p:spTree>
    <p:extLst>
      <p:ext uri="{BB962C8B-B14F-4D97-AF65-F5344CB8AC3E}">
        <p14:creationId xmlns:p14="http://schemas.microsoft.com/office/powerpoint/2010/main" val="480664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CB43F-6D8C-C060-B390-85498D6A8B70}"/>
              </a:ext>
            </a:extLst>
          </p:cNvPr>
          <p:cNvSpPr>
            <a:spLocks noGrp="1"/>
          </p:cNvSpPr>
          <p:nvPr>
            <p:ph type="title"/>
          </p:nvPr>
        </p:nvSpPr>
        <p:spPr>
          <a:xfrm>
            <a:off x="263701" y="685800"/>
            <a:ext cx="8616598" cy="626300"/>
          </a:xfrm>
        </p:spPr>
        <p:txBody>
          <a:bodyPr/>
          <a:lstStyle/>
          <a:p>
            <a:r>
              <a:rPr lang="en-US" sz="3600" dirty="0"/>
              <a:t>Reported Needs and Concerns</a:t>
            </a:r>
          </a:p>
        </p:txBody>
      </p:sp>
      <p:sp>
        <p:nvSpPr>
          <p:cNvPr id="3" name="Content Placeholder 2">
            <a:extLst>
              <a:ext uri="{FF2B5EF4-FFF2-40B4-BE49-F238E27FC236}">
                <a16:creationId xmlns:a16="http://schemas.microsoft.com/office/drawing/2014/main" id="{F8C0B303-F42B-B99F-17BB-CE923D76A9C0}"/>
              </a:ext>
            </a:extLst>
          </p:cNvPr>
          <p:cNvSpPr>
            <a:spLocks noGrp="1"/>
          </p:cNvSpPr>
          <p:nvPr>
            <p:ph idx="1"/>
          </p:nvPr>
        </p:nvSpPr>
        <p:spPr/>
        <p:txBody>
          <a:bodyPr/>
          <a:lstStyle/>
          <a:p>
            <a:pPr marL="457200" indent="-457200" algn="l">
              <a:buFont typeface="Arial" panose="020B0604020202020204" pitchFamily="34" charset="0"/>
              <a:buChar char="•"/>
            </a:pPr>
            <a:r>
              <a:rPr lang="en-US" dirty="0"/>
              <a:t>Quality and safety of environment.</a:t>
            </a:r>
          </a:p>
          <a:p>
            <a:pPr marL="457200" indent="-457200" algn="l">
              <a:buFont typeface="Arial" panose="020B0604020202020204" pitchFamily="34" charset="0"/>
              <a:buChar char="•"/>
            </a:pPr>
            <a:r>
              <a:rPr lang="en-US" dirty="0"/>
              <a:t>Long term health effects.</a:t>
            </a:r>
          </a:p>
          <a:p>
            <a:pPr marL="457200" indent="-457200" algn="l">
              <a:buFont typeface="Arial" panose="020B0604020202020204" pitchFamily="34" charset="0"/>
              <a:buChar char="•"/>
            </a:pPr>
            <a:r>
              <a:rPr lang="en-US" dirty="0"/>
              <a:t>Financial concerns.</a:t>
            </a:r>
          </a:p>
          <a:p>
            <a:pPr marL="457200" indent="-457200" algn="l">
              <a:buFont typeface="Arial" panose="020B0604020202020204" pitchFamily="34" charset="0"/>
              <a:buChar char="•"/>
            </a:pPr>
            <a:r>
              <a:rPr lang="en-US" dirty="0"/>
              <a:t>Assurance of long-term testing.</a:t>
            </a:r>
          </a:p>
          <a:p>
            <a:pPr marL="457200" indent="-457200" algn="l">
              <a:buFont typeface="Arial" panose="020B0604020202020204" pitchFamily="34" charset="0"/>
              <a:buChar char="•"/>
            </a:pPr>
            <a:r>
              <a:rPr lang="en-US" dirty="0"/>
              <a:t>Assistance with cleaning.</a:t>
            </a:r>
          </a:p>
          <a:p>
            <a:pPr marL="457200" indent="-457200" algn="l">
              <a:buFont typeface="Arial" panose="020B0604020202020204" pitchFamily="34" charset="0"/>
              <a:buChar char="•"/>
            </a:pPr>
            <a:endParaRPr lang="en-US" dirty="0"/>
          </a:p>
        </p:txBody>
      </p:sp>
    </p:spTree>
    <p:extLst>
      <p:ext uri="{BB962C8B-B14F-4D97-AF65-F5344CB8AC3E}">
        <p14:creationId xmlns:p14="http://schemas.microsoft.com/office/powerpoint/2010/main" val="1993659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8CD3FE9-C06A-0CCD-BC97-45892C612BA9}"/>
              </a:ext>
            </a:extLst>
          </p:cNvPr>
          <p:cNvSpPr txBox="1"/>
          <p:nvPr/>
        </p:nvSpPr>
        <p:spPr>
          <a:xfrm>
            <a:off x="571500" y="2274838"/>
            <a:ext cx="8001000" cy="2308324"/>
          </a:xfrm>
          <a:prstGeom prst="rect">
            <a:avLst/>
          </a:prstGeom>
          <a:noFill/>
        </p:spPr>
        <p:txBody>
          <a:bodyPr wrap="square" rtlCol="0">
            <a:spAutoFit/>
          </a:bodyPr>
          <a:lstStyle/>
          <a:p>
            <a:pPr algn="ctr"/>
            <a:r>
              <a:rPr lang="en-US" sz="3600" b="1" dirty="0">
                <a:solidFill>
                  <a:srgbClr val="700017"/>
                </a:solidFill>
                <a:latin typeface="+mj-lt"/>
              </a:rPr>
              <a:t>Train Derailment in East Palestine, Ohio:</a:t>
            </a:r>
          </a:p>
          <a:p>
            <a:pPr algn="ctr"/>
            <a:r>
              <a:rPr lang="en-US" sz="3600" b="1" dirty="0">
                <a:solidFill>
                  <a:srgbClr val="700017"/>
                </a:solidFill>
                <a:latin typeface="+mj-lt"/>
              </a:rPr>
              <a:t>A One Health Approach to the ACE Survey</a:t>
            </a:r>
          </a:p>
        </p:txBody>
      </p:sp>
    </p:spTree>
    <p:extLst>
      <p:ext uri="{BB962C8B-B14F-4D97-AF65-F5344CB8AC3E}">
        <p14:creationId xmlns:p14="http://schemas.microsoft.com/office/powerpoint/2010/main" val="3081855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4FE12F22-FFB5-E41D-B3B9-E92FEB442122}"/>
              </a:ext>
            </a:extLst>
          </p:cNvPr>
          <p:cNvSpPr/>
          <p:nvPr/>
        </p:nvSpPr>
        <p:spPr>
          <a:xfrm>
            <a:off x="434979" y="939320"/>
            <a:ext cx="8155065" cy="1219200"/>
          </a:xfrm>
          <a:prstGeom prst="roundRect">
            <a:avLst/>
          </a:prstGeom>
          <a:solidFill>
            <a:srgbClr val="A1A1A1">
              <a:alpha val="20000"/>
            </a:srgb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p>
        </p:txBody>
      </p:sp>
      <p:sp>
        <p:nvSpPr>
          <p:cNvPr id="14" name="Rectangle: Rounded Corners 13">
            <a:extLst>
              <a:ext uri="{FF2B5EF4-FFF2-40B4-BE49-F238E27FC236}">
                <a16:creationId xmlns:a16="http://schemas.microsoft.com/office/drawing/2014/main" id="{63B90B32-011A-1D24-B5D2-DA9D6A16451C}"/>
              </a:ext>
            </a:extLst>
          </p:cNvPr>
          <p:cNvSpPr/>
          <p:nvPr/>
        </p:nvSpPr>
        <p:spPr>
          <a:xfrm>
            <a:off x="448226" y="4166810"/>
            <a:ext cx="8155065" cy="1219200"/>
          </a:xfrm>
          <a:prstGeom prst="roundRect">
            <a:avLst/>
          </a:prstGeom>
          <a:solidFill>
            <a:srgbClr val="A1A1A1">
              <a:alpha val="20000"/>
            </a:srgb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p>
        </p:txBody>
      </p:sp>
      <p:sp>
        <p:nvSpPr>
          <p:cNvPr id="13" name="Rectangle: Rounded Corners 12">
            <a:extLst>
              <a:ext uri="{FF2B5EF4-FFF2-40B4-BE49-F238E27FC236}">
                <a16:creationId xmlns:a16="http://schemas.microsoft.com/office/drawing/2014/main" id="{15D9CFC1-5C0A-8952-BE77-9CBC7F3FCD90}"/>
              </a:ext>
            </a:extLst>
          </p:cNvPr>
          <p:cNvSpPr/>
          <p:nvPr/>
        </p:nvSpPr>
        <p:spPr>
          <a:xfrm>
            <a:off x="445370" y="2621973"/>
            <a:ext cx="8155065" cy="1219200"/>
          </a:xfrm>
          <a:prstGeom prst="roundRect">
            <a:avLst/>
          </a:prstGeom>
          <a:solidFill>
            <a:srgbClr val="A1A1A1">
              <a:alpha val="20000"/>
            </a:srgb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p>
        </p:txBody>
      </p:sp>
      <p:sp>
        <p:nvSpPr>
          <p:cNvPr id="4" name="Rectangle: Rounded Corners 3">
            <a:extLst>
              <a:ext uri="{FF2B5EF4-FFF2-40B4-BE49-F238E27FC236}">
                <a16:creationId xmlns:a16="http://schemas.microsoft.com/office/drawing/2014/main" id="{6EFDBFB5-C267-804A-B427-A950DC5DA430}"/>
              </a:ext>
            </a:extLst>
          </p:cNvPr>
          <p:cNvSpPr/>
          <p:nvPr/>
        </p:nvSpPr>
        <p:spPr>
          <a:xfrm>
            <a:off x="5737221" y="939320"/>
            <a:ext cx="2971800" cy="1219200"/>
          </a:xfrm>
          <a:prstGeom prst="roundRect">
            <a:avLst/>
          </a:prstGeom>
          <a:solidFill>
            <a:srgbClr val="700017"/>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Pets</a:t>
            </a:r>
          </a:p>
        </p:txBody>
      </p:sp>
      <p:pic>
        <p:nvPicPr>
          <p:cNvPr id="7" name="Picture 6">
            <a:extLst>
              <a:ext uri="{FF2B5EF4-FFF2-40B4-BE49-F238E27FC236}">
                <a16:creationId xmlns:a16="http://schemas.microsoft.com/office/drawing/2014/main" id="{80F8472F-833D-F4E6-383D-0CE3B1B5237D}"/>
              </a:ext>
            </a:extLst>
          </p:cNvPr>
          <p:cNvPicPr>
            <a:picLocks noChangeAspect="1"/>
          </p:cNvPicPr>
          <p:nvPr/>
        </p:nvPicPr>
        <p:blipFill>
          <a:blip r:embed="rId3"/>
          <a:stretch>
            <a:fillRect/>
          </a:stretch>
        </p:blipFill>
        <p:spPr>
          <a:xfrm>
            <a:off x="685800" y="4223131"/>
            <a:ext cx="2971800" cy="1093461"/>
          </a:xfrm>
          <a:prstGeom prst="rect">
            <a:avLst/>
          </a:prstGeom>
        </p:spPr>
      </p:pic>
      <p:pic>
        <p:nvPicPr>
          <p:cNvPr id="8" name="Picture 7">
            <a:extLst>
              <a:ext uri="{FF2B5EF4-FFF2-40B4-BE49-F238E27FC236}">
                <a16:creationId xmlns:a16="http://schemas.microsoft.com/office/drawing/2014/main" id="{E5CF78F7-1B53-5FEE-29A8-B3DF88F94C6C}"/>
              </a:ext>
            </a:extLst>
          </p:cNvPr>
          <p:cNvPicPr>
            <a:picLocks noChangeAspect="1"/>
          </p:cNvPicPr>
          <p:nvPr/>
        </p:nvPicPr>
        <p:blipFill>
          <a:blip r:embed="rId4"/>
          <a:stretch>
            <a:fillRect/>
          </a:stretch>
        </p:blipFill>
        <p:spPr>
          <a:xfrm>
            <a:off x="553956" y="1053416"/>
            <a:ext cx="4636233" cy="1062819"/>
          </a:xfrm>
          <a:prstGeom prst="rect">
            <a:avLst/>
          </a:prstGeom>
        </p:spPr>
      </p:pic>
      <p:sp>
        <p:nvSpPr>
          <p:cNvPr id="9" name="Rectangle: Rounded Corners 8">
            <a:extLst>
              <a:ext uri="{FF2B5EF4-FFF2-40B4-BE49-F238E27FC236}">
                <a16:creationId xmlns:a16="http://schemas.microsoft.com/office/drawing/2014/main" id="{6ABA7CFA-52A2-DEC8-98EE-6F9A3326E91E}"/>
              </a:ext>
            </a:extLst>
          </p:cNvPr>
          <p:cNvSpPr/>
          <p:nvPr/>
        </p:nvSpPr>
        <p:spPr>
          <a:xfrm>
            <a:off x="5778785" y="2590800"/>
            <a:ext cx="2971800" cy="1219200"/>
          </a:xfrm>
          <a:prstGeom prst="roundRect">
            <a:avLst/>
          </a:prstGeom>
          <a:solidFill>
            <a:srgbClr val="700017"/>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Livestock and Diagnostics </a:t>
            </a:r>
          </a:p>
        </p:txBody>
      </p:sp>
      <p:sp>
        <p:nvSpPr>
          <p:cNvPr id="10" name="Rectangle: Rounded Corners 9">
            <a:extLst>
              <a:ext uri="{FF2B5EF4-FFF2-40B4-BE49-F238E27FC236}">
                <a16:creationId xmlns:a16="http://schemas.microsoft.com/office/drawing/2014/main" id="{AC550D4B-D101-D1D3-E7EB-6C3E64FCB6C7}"/>
              </a:ext>
            </a:extLst>
          </p:cNvPr>
          <p:cNvSpPr/>
          <p:nvPr/>
        </p:nvSpPr>
        <p:spPr>
          <a:xfrm>
            <a:off x="5778785" y="4160262"/>
            <a:ext cx="2971800" cy="1219200"/>
          </a:xfrm>
          <a:prstGeom prst="roundRect">
            <a:avLst/>
          </a:prstGeom>
          <a:solidFill>
            <a:srgbClr val="700017"/>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t>Wildlife</a:t>
            </a:r>
          </a:p>
        </p:txBody>
      </p:sp>
      <p:pic>
        <p:nvPicPr>
          <p:cNvPr id="1026" name="Picture 2" descr="Ohio Department of Agriculture | H2Ohio">
            <a:extLst>
              <a:ext uri="{FF2B5EF4-FFF2-40B4-BE49-F238E27FC236}">
                <a16:creationId xmlns:a16="http://schemas.microsoft.com/office/drawing/2014/main" id="{9630205F-D06B-C354-ADAF-61319F74A29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5220" y="2853347"/>
            <a:ext cx="4755210" cy="1504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9588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0C54783B-9364-5AF3-B834-ABFD811943A6}"/>
              </a:ext>
            </a:extLst>
          </p:cNvPr>
          <p:cNvSpPr txBox="1"/>
          <p:nvPr/>
        </p:nvSpPr>
        <p:spPr>
          <a:xfrm>
            <a:off x="0" y="6096000"/>
            <a:ext cx="5751076" cy="553998"/>
          </a:xfrm>
          <a:prstGeom prst="rect">
            <a:avLst/>
          </a:prstGeom>
          <a:noFill/>
        </p:spPr>
        <p:txBody>
          <a:bodyPr wrap="square" rtlCol="0">
            <a:spAutoFit/>
          </a:bodyPr>
          <a:lstStyle/>
          <a:p>
            <a:r>
              <a:rPr lang="en-US" sz="600" dirty="0">
                <a:solidFill>
                  <a:schemeClr val="bg1"/>
                </a:solidFill>
                <a:hlinkClick r:id="rId3">
                  <a:extLst>
                    <a:ext uri="{A12FA001-AC4F-418D-AE19-62706E023703}">
                      <ahyp:hlinkClr xmlns:ahyp="http://schemas.microsoft.com/office/drawing/2018/hyperlinkcolor" val="tx"/>
                    </a:ext>
                  </a:extLst>
                </a:hlinkClick>
              </a:rPr>
              <a:t>USA Today: East Palestine train derailment killed more than 43,000 fish and animals officials say</a:t>
            </a:r>
            <a:endParaRPr lang="en-US" sz="600" dirty="0">
              <a:solidFill>
                <a:schemeClr val="bg1"/>
              </a:solidFill>
            </a:endParaRPr>
          </a:p>
          <a:p>
            <a:r>
              <a:rPr lang="en-US" sz="600" dirty="0">
                <a:solidFill>
                  <a:schemeClr val="bg1"/>
                </a:solidFill>
                <a:hlinkClick r:id="rId4">
                  <a:extLst>
                    <a:ext uri="{A12FA001-AC4F-418D-AE19-62706E023703}">
                      <ahyp:hlinkClr xmlns:ahyp="http://schemas.microsoft.com/office/drawing/2018/hyperlinkcolor" val="tx"/>
                    </a:ext>
                  </a:extLst>
                </a:hlinkClick>
              </a:rPr>
              <a:t>Washington Post: Ohio Train Derailment Animal Deaths</a:t>
            </a:r>
            <a:endParaRPr lang="en-US" sz="600" dirty="0">
              <a:solidFill>
                <a:schemeClr val="bg1"/>
              </a:solidFill>
            </a:endParaRPr>
          </a:p>
          <a:p>
            <a:r>
              <a:rPr lang="en-US" sz="600" dirty="0">
                <a:solidFill>
                  <a:schemeClr val="bg1"/>
                </a:solidFill>
                <a:hlinkClick r:id="rId5">
                  <a:extLst>
                    <a:ext uri="{A12FA001-AC4F-418D-AE19-62706E023703}">
                      <ahyp:hlinkClr xmlns:ahyp="http://schemas.microsoft.com/office/drawing/2018/hyperlinkcolor" val="tx"/>
                    </a:ext>
                  </a:extLst>
                </a:hlinkClick>
              </a:rPr>
              <a:t>NewsNation:East Palestine residents say train derailment made pets sick</a:t>
            </a:r>
            <a:endParaRPr lang="en-US" sz="600" dirty="0">
              <a:solidFill>
                <a:schemeClr val="bg1"/>
              </a:solidFill>
            </a:endParaRPr>
          </a:p>
          <a:p>
            <a:r>
              <a:rPr lang="en-US" sz="600" dirty="0">
                <a:solidFill>
                  <a:schemeClr val="bg1"/>
                </a:solidFill>
                <a:hlinkClick r:id="rId6">
                  <a:extLst>
                    <a:ext uri="{A12FA001-AC4F-418D-AE19-62706E023703}">
                      <ahyp:hlinkClr xmlns:ahyp="http://schemas.microsoft.com/office/drawing/2018/hyperlinkcolor" val="tx"/>
                    </a:ext>
                  </a:extLst>
                </a:hlinkClick>
              </a:rPr>
              <a:t>CBC: Estimated animal death toll from Ohio </a:t>
            </a:r>
            <a:r>
              <a:rPr lang="en-US" sz="600" dirty="0" err="1">
                <a:solidFill>
                  <a:schemeClr val="bg1"/>
                </a:solidFill>
                <a:hlinkClick r:id="rId6">
                  <a:extLst>
                    <a:ext uri="{A12FA001-AC4F-418D-AE19-62706E023703}">
                      <ahyp:hlinkClr xmlns:ahyp="http://schemas.microsoft.com/office/drawing/2018/hyperlinkcolor" val="tx"/>
                    </a:ext>
                  </a:extLst>
                </a:hlinkClick>
              </a:rPr>
              <a:t>trian</a:t>
            </a:r>
            <a:r>
              <a:rPr lang="en-US" sz="600" dirty="0">
                <a:solidFill>
                  <a:schemeClr val="bg1"/>
                </a:solidFill>
                <a:hlinkClick r:id="rId6">
                  <a:extLst>
                    <a:ext uri="{A12FA001-AC4F-418D-AE19-62706E023703}">
                      <ahyp:hlinkClr xmlns:ahyp="http://schemas.microsoft.com/office/drawing/2018/hyperlinkcolor" val="tx"/>
                    </a:ext>
                  </a:extLst>
                </a:hlinkClick>
              </a:rPr>
              <a:t> derailment</a:t>
            </a:r>
            <a:endParaRPr lang="en-US" sz="600" dirty="0">
              <a:solidFill>
                <a:schemeClr val="bg1"/>
              </a:solidFill>
            </a:endParaRPr>
          </a:p>
          <a:p>
            <a:endParaRPr lang="en-US" sz="600" dirty="0">
              <a:solidFill>
                <a:schemeClr val="bg1"/>
              </a:solidFill>
            </a:endParaRPr>
          </a:p>
        </p:txBody>
      </p:sp>
      <p:pic>
        <p:nvPicPr>
          <p:cNvPr id="40" name="Picture 39">
            <a:extLst>
              <a:ext uri="{FF2B5EF4-FFF2-40B4-BE49-F238E27FC236}">
                <a16:creationId xmlns:a16="http://schemas.microsoft.com/office/drawing/2014/main" id="{121BC62C-8DAB-B2EC-0AFE-DE9B206F4BBB}"/>
              </a:ext>
            </a:extLst>
          </p:cNvPr>
          <p:cNvPicPr>
            <a:picLocks noChangeAspect="1"/>
          </p:cNvPicPr>
          <p:nvPr/>
        </p:nvPicPr>
        <p:blipFill>
          <a:blip r:embed="rId7"/>
          <a:stretch>
            <a:fillRect/>
          </a:stretch>
        </p:blipFill>
        <p:spPr>
          <a:xfrm>
            <a:off x="29442" y="1610131"/>
            <a:ext cx="6445342" cy="1146671"/>
          </a:xfrm>
          <a:prstGeom prst="rect">
            <a:avLst/>
          </a:prstGeom>
          <a:effectLst>
            <a:outerShdw blurRad="50800" dist="38100" dir="5400000" algn="t" rotWithShape="0">
              <a:prstClr val="black">
                <a:alpha val="40000"/>
              </a:prstClr>
            </a:outerShdw>
          </a:effectLst>
        </p:spPr>
      </p:pic>
      <p:pic>
        <p:nvPicPr>
          <p:cNvPr id="5" name="Picture 4">
            <a:extLst>
              <a:ext uri="{FF2B5EF4-FFF2-40B4-BE49-F238E27FC236}">
                <a16:creationId xmlns:a16="http://schemas.microsoft.com/office/drawing/2014/main" id="{CAEBD91A-EBAF-1DB5-7E07-B5590B250F28}"/>
              </a:ext>
            </a:extLst>
          </p:cNvPr>
          <p:cNvPicPr>
            <a:picLocks noChangeAspect="1"/>
          </p:cNvPicPr>
          <p:nvPr/>
        </p:nvPicPr>
        <p:blipFill>
          <a:blip r:embed="rId8"/>
          <a:stretch>
            <a:fillRect/>
          </a:stretch>
        </p:blipFill>
        <p:spPr>
          <a:xfrm>
            <a:off x="2037417" y="4072552"/>
            <a:ext cx="7089265" cy="1512095"/>
          </a:xfrm>
          <a:prstGeom prst="rect">
            <a:avLst/>
          </a:prstGeom>
          <a:effectLst>
            <a:outerShdw blurRad="50800" dist="38100" dir="2700000" algn="tl" rotWithShape="0">
              <a:prstClr val="black">
                <a:alpha val="40000"/>
              </a:prstClr>
            </a:outerShdw>
          </a:effectLst>
        </p:spPr>
      </p:pic>
      <p:pic>
        <p:nvPicPr>
          <p:cNvPr id="44" name="Picture 43">
            <a:extLst>
              <a:ext uri="{FF2B5EF4-FFF2-40B4-BE49-F238E27FC236}">
                <a16:creationId xmlns:a16="http://schemas.microsoft.com/office/drawing/2014/main" id="{F2CB3A9C-52BB-D4F9-8A8A-A1B2EEEE2E29}"/>
              </a:ext>
            </a:extLst>
          </p:cNvPr>
          <p:cNvPicPr>
            <a:picLocks noChangeAspect="1"/>
          </p:cNvPicPr>
          <p:nvPr/>
        </p:nvPicPr>
        <p:blipFill>
          <a:blip r:embed="rId9"/>
          <a:stretch>
            <a:fillRect/>
          </a:stretch>
        </p:blipFill>
        <p:spPr>
          <a:xfrm>
            <a:off x="29442" y="4386061"/>
            <a:ext cx="5453569" cy="1512094"/>
          </a:xfrm>
          <a:prstGeom prst="roundRect">
            <a:avLst/>
          </a:prstGeom>
          <a:effectLst>
            <a:outerShdw blurRad="63500" sx="102000" sy="102000" algn="ctr" rotWithShape="0">
              <a:prstClr val="black">
                <a:alpha val="40000"/>
              </a:prstClr>
            </a:outerShdw>
          </a:effectLst>
        </p:spPr>
      </p:pic>
      <p:pic>
        <p:nvPicPr>
          <p:cNvPr id="7" name="Picture 6">
            <a:extLst>
              <a:ext uri="{FF2B5EF4-FFF2-40B4-BE49-F238E27FC236}">
                <a16:creationId xmlns:a16="http://schemas.microsoft.com/office/drawing/2014/main" id="{6E4AA673-8CF9-9045-9BB1-B252993BB4A6}"/>
              </a:ext>
            </a:extLst>
          </p:cNvPr>
          <p:cNvPicPr>
            <a:picLocks noChangeAspect="1"/>
          </p:cNvPicPr>
          <p:nvPr/>
        </p:nvPicPr>
        <p:blipFill>
          <a:blip r:embed="rId10"/>
          <a:stretch>
            <a:fillRect/>
          </a:stretch>
        </p:blipFill>
        <p:spPr>
          <a:xfrm>
            <a:off x="4214882" y="1508406"/>
            <a:ext cx="4651423" cy="1250588"/>
          </a:xfrm>
          <a:prstGeom prst="rect">
            <a:avLst/>
          </a:prstGeom>
          <a:effectLst>
            <a:outerShdw blurRad="50800" dist="38100" dir="2700000" algn="tl" rotWithShape="0">
              <a:prstClr val="black">
                <a:alpha val="40000"/>
              </a:prstClr>
            </a:outerShdw>
          </a:effectLst>
        </p:spPr>
      </p:pic>
      <p:sp>
        <p:nvSpPr>
          <p:cNvPr id="3" name="Rectangle 2">
            <a:extLst>
              <a:ext uri="{FF2B5EF4-FFF2-40B4-BE49-F238E27FC236}">
                <a16:creationId xmlns:a16="http://schemas.microsoft.com/office/drawing/2014/main" id="{6CA17D69-24BB-713A-249B-FEB2849A8A67}"/>
              </a:ext>
            </a:extLst>
          </p:cNvPr>
          <p:cNvSpPr/>
          <p:nvPr/>
        </p:nvSpPr>
        <p:spPr>
          <a:xfrm>
            <a:off x="0" y="2744405"/>
            <a:ext cx="9163050" cy="1369189"/>
          </a:xfrm>
          <a:prstGeom prst="rect">
            <a:avLst/>
          </a:prstGeom>
          <a:gradFill flip="none" rotWithShape="1">
            <a:gsLst>
              <a:gs pos="0">
                <a:srgbClr val="700017"/>
              </a:gs>
              <a:gs pos="100000">
                <a:srgbClr val="C00000"/>
              </a:gs>
              <a:gs pos="100000">
                <a:schemeClr val="accent1">
                  <a:lumMod val="45000"/>
                  <a:lumOff val="55000"/>
                </a:schemeClr>
              </a:gs>
              <a:gs pos="100000">
                <a:srgbClr val="9E1F31"/>
              </a:gs>
            </a:gsLst>
            <a:lin ang="27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8C495EA-90FF-4EB6-623E-148DF09060AB}"/>
              </a:ext>
            </a:extLst>
          </p:cNvPr>
          <p:cNvSpPr txBox="1"/>
          <p:nvPr/>
        </p:nvSpPr>
        <p:spPr>
          <a:xfrm>
            <a:off x="23812" y="3161778"/>
            <a:ext cx="9096375" cy="461665"/>
          </a:xfrm>
          <a:prstGeom prst="rect">
            <a:avLst/>
          </a:prstGeom>
          <a:noFill/>
        </p:spPr>
        <p:txBody>
          <a:bodyPr wrap="square" rtlCol="0">
            <a:spAutoFit/>
          </a:bodyPr>
          <a:lstStyle/>
          <a:p>
            <a:pPr algn="ctr"/>
            <a:r>
              <a:rPr lang="en-US" sz="2400" b="1" dirty="0">
                <a:solidFill>
                  <a:schemeClr val="bg1"/>
                </a:solidFill>
              </a:rPr>
              <a:t>Concerns for animals arose quickly after the incident.</a:t>
            </a:r>
          </a:p>
        </p:txBody>
      </p:sp>
      <p:pic>
        <p:nvPicPr>
          <p:cNvPr id="38" name="Picture 37">
            <a:extLst>
              <a:ext uri="{FF2B5EF4-FFF2-40B4-BE49-F238E27FC236}">
                <a16:creationId xmlns:a16="http://schemas.microsoft.com/office/drawing/2014/main" id="{005DC507-FBEC-5C71-2434-8F9EBC37C2BB}"/>
              </a:ext>
            </a:extLst>
          </p:cNvPr>
          <p:cNvPicPr>
            <a:picLocks noChangeAspect="1"/>
          </p:cNvPicPr>
          <p:nvPr/>
        </p:nvPicPr>
        <p:blipFill>
          <a:blip r:embed="rId11"/>
          <a:stretch>
            <a:fillRect/>
          </a:stretch>
        </p:blipFill>
        <p:spPr>
          <a:xfrm>
            <a:off x="1619249" y="618143"/>
            <a:ext cx="7467600" cy="1088758"/>
          </a:xfrm>
          <a:prstGeom prst="round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02603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par>
                          <p:cTn id="8" fill="hold">
                            <p:stCondLst>
                              <p:cond delay="500"/>
                            </p:stCondLst>
                            <p:childTnLst>
                              <p:par>
                                <p:cTn id="9" presetID="10" presetClass="entr" presetSubtype="0" fill="hold" nodeType="afterEffect">
                                  <p:stCondLst>
                                    <p:cond delay="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250"/>
                            </p:stCondLst>
                            <p:childTnLst>
                              <p:par>
                                <p:cTn id="13" presetID="10" presetClass="entr" presetSubtype="0" fill="hold" nodeType="afterEffect">
                                  <p:stCondLst>
                                    <p:cond delay="2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2000"/>
                            </p:stCondLst>
                            <p:childTnLst>
                              <p:par>
                                <p:cTn id="17" presetID="10" presetClass="entr" presetSubtype="0" fill="hold" nodeType="afterEffect">
                                  <p:stCondLst>
                                    <p:cond delay="25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par>
                          <p:cTn id="20" fill="hold">
                            <p:stCondLst>
                              <p:cond delay="2750"/>
                            </p:stCondLst>
                            <p:childTnLst>
                              <p:par>
                                <p:cTn id="21" presetID="10" presetClass="entr" presetSubtype="0" fill="hold" nodeType="afterEffect">
                                  <p:stCondLst>
                                    <p:cond delay="25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8CD3FE9-C06A-0CCD-BC97-45892C612BA9}"/>
              </a:ext>
            </a:extLst>
          </p:cNvPr>
          <p:cNvSpPr txBox="1"/>
          <p:nvPr/>
        </p:nvSpPr>
        <p:spPr>
          <a:xfrm>
            <a:off x="571500" y="2844343"/>
            <a:ext cx="8001000" cy="646331"/>
          </a:xfrm>
          <a:prstGeom prst="rect">
            <a:avLst/>
          </a:prstGeom>
          <a:noFill/>
        </p:spPr>
        <p:txBody>
          <a:bodyPr wrap="square" rtlCol="0">
            <a:spAutoFit/>
          </a:bodyPr>
          <a:lstStyle/>
          <a:p>
            <a:pPr algn="ctr"/>
            <a:r>
              <a:rPr lang="en-US" sz="3600" b="1" dirty="0">
                <a:solidFill>
                  <a:srgbClr val="700017"/>
                </a:solidFill>
                <a:latin typeface="+mj-lt"/>
              </a:rPr>
              <a:t>Pets and Livestock ACE Survey</a:t>
            </a:r>
          </a:p>
        </p:txBody>
      </p:sp>
    </p:spTree>
    <p:extLst>
      <p:ext uri="{BB962C8B-B14F-4D97-AF65-F5344CB8AC3E}">
        <p14:creationId xmlns:p14="http://schemas.microsoft.com/office/powerpoint/2010/main" val="2182685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0C914-42C4-B6CB-FDF4-38100F4BF01D}"/>
              </a:ext>
            </a:extLst>
          </p:cNvPr>
          <p:cNvSpPr>
            <a:spLocks noGrp="1"/>
          </p:cNvSpPr>
          <p:nvPr>
            <p:ph type="title"/>
          </p:nvPr>
        </p:nvSpPr>
        <p:spPr>
          <a:xfrm>
            <a:off x="152400" y="696499"/>
            <a:ext cx="8866272" cy="626300"/>
          </a:xfrm>
        </p:spPr>
        <p:txBody>
          <a:bodyPr/>
          <a:lstStyle/>
          <a:p>
            <a:r>
              <a:rPr lang="en-US" sz="2800" dirty="0"/>
              <a:t>Learning from the Past to Guide the Future</a:t>
            </a:r>
          </a:p>
        </p:txBody>
      </p:sp>
      <p:sp>
        <p:nvSpPr>
          <p:cNvPr id="4" name="Rectangle 3">
            <a:extLst>
              <a:ext uri="{FF2B5EF4-FFF2-40B4-BE49-F238E27FC236}">
                <a16:creationId xmlns:a16="http://schemas.microsoft.com/office/drawing/2014/main" id="{1842186A-AC99-B4B7-B70B-5E38936F1AE5}"/>
              </a:ext>
            </a:extLst>
          </p:cNvPr>
          <p:cNvSpPr/>
          <p:nvPr/>
        </p:nvSpPr>
        <p:spPr>
          <a:xfrm>
            <a:off x="609600" y="1460883"/>
            <a:ext cx="7924800" cy="919682"/>
          </a:xfrm>
          <a:prstGeom prst="rect">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9B5E3E19-67AC-CBD2-C57B-99D41E389639}"/>
              </a:ext>
            </a:extLst>
          </p:cNvPr>
          <p:cNvSpPr txBox="1"/>
          <p:nvPr/>
        </p:nvSpPr>
        <p:spPr>
          <a:xfrm>
            <a:off x="623136" y="1530710"/>
            <a:ext cx="7924800" cy="707886"/>
          </a:xfrm>
          <a:prstGeom prst="rect">
            <a:avLst/>
          </a:prstGeom>
          <a:noFill/>
        </p:spPr>
        <p:txBody>
          <a:bodyPr wrap="square" rtlCol="0">
            <a:spAutoFit/>
          </a:bodyPr>
          <a:lstStyle/>
          <a:p>
            <a:pPr algn="ctr"/>
            <a:r>
              <a:rPr lang="en-US" sz="2000" dirty="0">
                <a:solidFill>
                  <a:schemeClr val="bg1"/>
                </a:solidFill>
              </a:rPr>
              <a:t>CDC ATSDR and One Health Office resources and past experiences from other disasters provided a great starting place. </a:t>
            </a:r>
          </a:p>
        </p:txBody>
      </p:sp>
      <p:sp>
        <p:nvSpPr>
          <p:cNvPr id="11" name="TextBox 10">
            <a:extLst>
              <a:ext uri="{FF2B5EF4-FFF2-40B4-BE49-F238E27FC236}">
                <a16:creationId xmlns:a16="http://schemas.microsoft.com/office/drawing/2014/main" id="{6C5F2C47-43EA-18D3-AAE5-FA28034757E4}"/>
              </a:ext>
            </a:extLst>
          </p:cNvPr>
          <p:cNvSpPr txBox="1"/>
          <p:nvPr/>
        </p:nvSpPr>
        <p:spPr>
          <a:xfrm>
            <a:off x="1981200" y="2743200"/>
            <a:ext cx="5181600" cy="2708434"/>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b="1" dirty="0">
                <a:solidFill>
                  <a:srgbClr val="700017"/>
                </a:solidFill>
              </a:rPr>
              <a:t>Be aware of what questions you are trying to answer.</a:t>
            </a:r>
          </a:p>
          <a:p>
            <a:pPr marL="342900" indent="-342900">
              <a:spcAft>
                <a:spcPts val="1200"/>
              </a:spcAft>
              <a:buFont typeface="Arial" panose="020B0604020202020204" pitchFamily="34" charset="0"/>
              <a:buChar char="•"/>
            </a:pPr>
            <a:r>
              <a:rPr lang="en-US" sz="2000" b="1" dirty="0">
                <a:solidFill>
                  <a:srgbClr val="700017"/>
                </a:solidFill>
              </a:rPr>
              <a:t>Organize questions into categories to assist with analyzing data.</a:t>
            </a:r>
          </a:p>
          <a:p>
            <a:pPr marL="342900" indent="-342900">
              <a:spcAft>
                <a:spcPts val="1200"/>
              </a:spcAft>
              <a:buFont typeface="Arial" panose="020B0604020202020204" pitchFamily="34" charset="0"/>
              <a:buChar char="•"/>
            </a:pPr>
            <a:r>
              <a:rPr lang="en-US" sz="2000" b="1" dirty="0">
                <a:solidFill>
                  <a:srgbClr val="700017"/>
                </a:solidFill>
              </a:rPr>
              <a:t>Utilizing branching logic to maximize conclusions made.</a:t>
            </a:r>
          </a:p>
          <a:p>
            <a:pPr marL="342900" indent="-342900">
              <a:spcAft>
                <a:spcPts val="1200"/>
              </a:spcAft>
              <a:buFont typeface="Arial" panose="020B0604020202020204" pitchFamily="34" charset="0"/>
              <a:buChar char="•"/>
            </a:pPr>
            <a:r>
              <a:rPr lang="en-US" sz="2000" b="1" dirty="0">
                <a:solidFill>
                  <a:srgbClr val="700017"/>
                </a:solidFill>
              </a:rPr>
              <a:t>Make questions objective.</a:t>
            </a:r>
          </a:p>
        </p:txBody>
      </p:sp>
    </p:spTree>
    <p:extLst>
      <p:ext uri="{BB962C8B-B14F-4D97-AF65-F5344CB8AC3E}">
        <p14:creationId xmlns:p14="http://schemas.microsoft.com/office/powerpoint/2010/main" val="1362504703"/>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E16A10A-07AE-2BBE-F0D2-B6C7C4FF9891}"/>
              </a:ext>
            </a:extLst>
          </p:cNvPr>
          <p:cNvSpPr/>
          <p:nvPr/>
        </p:nvSpPr>
        <p:spPr>
          <a:xfrm>
            <a:off x="533400" y="1600200"/>
            <a:ext cx="3505200" cy="3276600"/>
          </a:xfrm>
          <a:prstGeom prst="rect">
            <a:avLst/>
          </a:prstGeom>
          <a:solidFill>
            <a:srgbClr val="7000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A3D65377-F403-27B4-4003-B470942843AD}"/>
              </a:ext>
            </a:extLst>
          </p:cNvPr>
          <p:cNvSpPr txBox="1"/>
          <p:nvPr/>
        </p:nvSpPr>
        <p:spPr>
          <a:xfrm>
            <a:off x="644876" y="2622072"/>
            <a:ext cx="3282244" cy="1785104"/>
          </a:xfrm>
          <a:prstGeom prst="rect">
            <a:avLst/>
          </a:prstGeom>
          <a:noFill/>
          <a:ln>
            <a:noFill/>
          </a:ln>
        </p:spPr>
        <p:txBody>
          <a:bodyPr wrap="square" rtlCol="0">
            <a:spAutoFit/>
          </a:bodyPr>
          <a:lstStyle/>
          <a:p>
            <a:pPr marL="285750" indent="-285750">
              <a:spcAft>
                <a:spcPts val="1200"/>
              </a:spcAft>
              <a:buFont typeface="Arial" panose="020B0604020202020204" pitchFamily="34" charset="0"/>
              <a:buChar char="•"/>
            </a:pPr>
            <a:r>
              <a:rPr lang="en-US" dirty="0">
                <a:solidFill>
                  <a:schemeClr val="bg1"/>
                </a:solidFill>
              </a:rPr>
              <a:t>Assess pet exposure.</a:t>
            </a:r>
          </a:p>
          <a:p>
            <a:pPr marL="285750" indent="-285750">
              <a:spcAft>
                <a:spcPts val="1200"/>
              </a:spcAft>
              <a:buFont typeface="Arial" panose="020B0604020202020204" pitchFamily="34" charset="0"/>
              <a:buChar char="•"/>
            </a:pPr>
            <a:r>
              <a:rPr lang="en-US" dirty="0">
                <a:solidFill>
                  <a:schemeClr val="bg1"/>
                </a:solidFill>
              </a:rPr>
              <a:t>Determine if pets had new or worsening symptoms.</a:t>
            </a:r>
          </a:p>
          <a:p>
            <a:pPr marL="285750" indent="-285750" algn="ctr">
              <a:buFont typeface="Arial" panose="020B0604020202020204" pitchFamily="34" charset="0"/>
              <a:buChar char="•"/>
            </a:pPr>
            <a:endParaRPr lang="en-US" dirty="0"/>
          </a:p>
        </p:txBody>
      </p:sp>
      <p:sp>
        <p:nvSpPr>
          <p:cNvPr id="7" name="Rectangle 6">
            <a:extLst>
              <a:ext uri="{FF2B5EF4-FFF2-40B4-BE49-F238E27FC236}">
                <a16:creationId xmlns:a16="http://schemas.microsoft.com/office/drawing/2014/main" id="{6869526F-2CB0-C68F-4858-8DC6CB0D154D}"/>
              </a:ext>
            </a:extLst>
          </p:cNvPr>
          <p:cNvSpPr/>
          <p:nvPr/>
        </p:nvSpPr>
        <p:spPr>
          <a:xfrm>
            <a:off x="5130802" y="1600200"/>
            <a:ext cx="3505200" cy="3276600"/>
          </a:xfrm>
          <a:prstGeom prst="rect">
            <a:avLst/>
          </a:prstGeom>
          <a:solidFill>
            <a:srgbClr val="7000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9615031-C6AC-9BC1-00C6-33A2D34B842D}"/>
              </a:ext>
            </a:extLst>
          </p:cNvPr>
          <p:cNvSpPr/>
          <p:nvPr/>
        </p:nvSpPr>
        <p:spPr>
          <a:xfrm>
            <a:off x="533398" y="1594176"/>
            <a:ext cx="3505200" cy="713910"/>
          </a:xfrm>
          <a:prstGeom prst="rect">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78A2E17-81B0-53F6-D8B6-6C669EA4950A}"/>
              </a:ext>
            </a:extLst>
          </p:cNvPr>
          <p:cNvSpPr txBox="1"/>
          <p:nvPr/>
        </p:nvSpPr>
        <p:spPr>
          <a:xfrm>
            <a:off x="522109" y="1588806"/>
            <a:ext cx="3505200" cy="707886"/>
          </a:xfrm>
          <a:prstGeom prst="rect">
            <a:avLst/>
          </a:prstGeom>
          <a:noFill/>
        </p:spPr>
        <p:txBody>
          <a:bodyPr wrap="square" rtlCol="0">
            <a:spAutoFit/>
          </a:bodyPr>
          <a:lstStyle/>
          <a:p>
            <a:pPr algn="ctr"/>
            <a:r>
              <a:rPr lang="en-US" sz="2000" b="1" dirty="0">
                <a:solidFill>
                  <a:schemeClr val="bg1"/>
                </a:solidFill>
              </a:rPr>
              <a:t>Initial Community ACE Survey</a:t>
            </a:r>
          </a:p>
        </p:txBody>
      </p:sp>
      <p:sp>
        <p:nvSpPr>
          <p:cNvPr id="9" name="Arrow: Right 8">
            <a:extLst>
              <a:ext uri="{FF2B5EF4-FFF2-40B4-BE49-F238E27FC236}">
                <a16:creationId xmlns:a16="http://schemas.microsoft.com/office/drawing/2014/main" id="{CC80E797-0C45-31C7-D802-4895246B2857}"/>
              </a:ext>
            </a:extLst>
          </p:cNvPr>
          <p:cNvSpPr/>
          <p:nvPr/>
        </p:nvSpPr>
        <p:spPr>
          <a:xfrm>
            <a:off x="4179711" y="2667000"/>
            <a:ext cx="838200" cy="762000"/>
          </a:xfrm>
          <a:prstGeom prst="rightArrow">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7297D13-B1BE-1576-9118-9745F205D966}"/>
              </a:ext>
            </a:extLst>
          </p:cNvPr>
          <p:cNvSpPr/>
          <p:nvPr/>
        </p:nvSpPr>
        <p:spPr>
          <a:xfrm>
            <a:off x="5130802" y="1600200"/>
            <a:ext cx="3505200" cy="701862"/>
          </a:xfrm>
          <a:prstGeom prst="rect">
            <a:avLst/>
          </a:prstGeom>
          <a:solidFill>
            <a:srgbClr val="5250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622FCD4-3338-DE89-29D9-589095651960}"/>
              </a:ext>
            </a:extLst>
          </p:cNvPr>
          <p:cNvSpPr txBox="1"/>
          <p:nvPr/>
        </p:nvSpPr>
        <p:spPr>
          <a:xfrm>
            <a:off x="5184425" y="1594176"/>
            <a:ext cx="3505200" cy="707886"/>
          </a:xfrm>
          <a:prstGeom prst="rect">
            <a:avLst/>
          </a:prstGeom>
          <a:noFill/>
        </p:spPr>
        <p:txBody>
          <a:bodyPr wrap="square" rtlCol="0">
            <a:spAutoFit/>
          </a:bodyPr>
          <a:lstStyle/>
          <a:p>
            <a:pPr algn="ctr"/>
            <a:r>
              <a:rPr lang="en-US" sz="2000" b="1" dirty="0">
                <a:solidFill>
                  <a:schemeClr val="bg1"/>
                </a:solidFill>
              </a:rPr>
              <a:t>Pet and Livestock ACE Survey</a:t>
            </a:r>
          </a:p>
        </p:txBody>
      </p:sp>
      <p:sp>
        <p:nvSpPr>
          <p:cNvPr id="12" name="TextBox 11">
            <a:extLst>
              <a:ext uri="{FF2B5EF4-FFF2-40B4-BE49-F238E27FC236}">
                <a16:creationId xmlns:a16="http://schemas.microsoft.com/office/drawing/2014/main" id="{DCA73744-C8A5-C8AE-A6C4-F0C2B7C5A8AA}"/>
              </a:ext>
            </a:extLst>
          </p:cNvPr>
          <p:cNvSpPr txBox="1"/>
          <p:nvPr/>
        </p:nvSpPr>
        <p:spPr>
          <a:xfrm>
            <a:off x="5221116" y="2333923"/>
            <a:ext cx="3426175" cy="2923877"/>
          </a:xfrm>
          <a:prstGeom prst="rect">
            <a:avLst/>
          </a:prstGeom>
          <a:noFill/>
          <a:ln>
            <a:noFill/>
          </a:ln>
        </p:spPr>
        <p:txBody>
          <a:bodyPr wrap="square" rtlCol="0">
            <a:spAutoFit/>
          </a:bodyPr>
          <a:lstStyle/>
          <a:p>
            <a:pPr marL="285750" indent="-285750">
              <a:spcAft>
                <a:spcPts val="1200"/>
              </a:spcAft>
              <a:buFont typeface="Arial" panose="020B0604020202020204" pitchFamily="34" charset="0"/>
              <a:buChar char="•"/>
            </a:pPr>
            <a:r>
              <a:rPr lang="en-US" dirty="0">
                <a:solidFill>
                  <a:schemeClr val="bg1"/>
                </a:solidFill>
              </a:rPr>
              <a:t>Built from previous resources.</a:t>
            </a:r>
          </a:p>
          <a:p>
            <a:pPr marL="285750" indent="-285750">
              <a:spcAft>
                <a:spcPts val="1200"/>
              </a:spcAft>
              <a:buFont typeface="Arial" panose="020B0604020202020204" pitchFamily="34" charset="0"/>
              <a:buChar char="•"/>
            </a:pPr>
            <a:r>
              <a:rPr lang="en-US" dirty="0">
                <a:solidFill>
                  <a:schemeClr val="bg1"/>
                </a:solidFill>
              </a:rPr>
              <a:t>Addition of livestock questions.</a:t>
            </a:r>
          </a:p>
          <a:p>
            <a:pPr marL="285750" indent="-285750">
              <a:spcAft>
                <a:spcPts val="1200"/>
              </a:spcAft>
              <a:buFont typeface="Arial" panose="020B0604020202020204" pitchFamily="34" charset="0"/>
              <a:buChar char="•"/>
            </a:pPr>
            <a:r>
              <a:rPr lang="en-US" dirty="0">
                <a:solidFill>
                  <a:schemeClr val="bg1"/>
                </a:solidFill>
              </a:rPr>
              <a:t>Developed in collaboration with Pennsylvania. </a:t>
            </a:r>
          </a:p>
          <a:p>
            <a:pPr marL="285750" indent="-285750">
              <a:spcAft>
                <a:spcPts val="1200"/>
              </a:spcAft>
              <a:buFont typeface="Arial" panose="020B0604020202020204" pitchFamily="34" charset="0"/>
              <a:buChar char="•"/>
            </a:pPr>
            <a:r>
              <a:rPr lang="en-US" dirty="0">
                <a:solidFill>
                  <a:schemeClr val="bg1"/>
                </a:solidFill>
              </a:rPr>
              <a:t>Detail-driven.</a:t>
            </a:r>
          </a:p>
          <a:p>
            <a:pPr marL="285750" indent="-285750">
              <a:buFont typeface="Arial" panose="020B0604020202020204" pitchFamily="34" charset="0"/>
              <a:buChar char="•"/>
            </a:pPr>
            <a:endParaRPr lang="en-US" dirty="0">
              <a:solidFill>
                <a:schemeClr val="bg1"/>
              </a:solidFill>
            </a:endParaRPr>
          </a:p>
        </p:txBody>
      </p:sp>
    </p:spTree>
    <p:extLst>
      <p:ext uri="{BB962C8B-B14F-4D97-AF65-F5344CB8AC3E}">
        <p14:creationId xmlns:p14="http://schemas.microsoft.com/office/powerpoint/2010/main" val="3097800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4C648-1093-4440-887D-224D6834336E}"/>
              </a:ext>
            </a:extLst>
          </p:cNvPr>
          <p:cNvSpPr>
            <a:spLocks noGrp="1"/>
          </p:cNvSpPr>
          <p:nvPr>
            <p:ph type="title"/>
          </p:nvPr>
        </p:nvSpPr>
        <p:spPr>
          <a:xfrm>
            <a:off x="381000" y="914400"/>
            <a:ext cx="8616598" cy="626300"/>
          </a:xfrm>
        </p:spPr>
        <p:txBody>
          <a:bodyPr/>
          <a:lstStyle/>
          <a:p>
            <a:r>
              <a:rPr lang="en-US" sz="3600" dirty="0"/>
              <a:t>Pet and Livestock ACE Survey Administration</a:t>
            </a:r>
          </a:p>
        </p:txBody>
      </p:sp>
      <p:pic>
        <p:nvPicPr>
          <p:cNvPr id="5" name="Graphic 4" descr="Stethoscope with solid fill">
            <a:extLst>
              <a:ext uri="{FF2B5EF4-FFF2-40B4-BE49-F238E27FC236}">
                <a16:creationId xmlns:a16="http://schemas.microsoft.com/office/drawing/2014/main" id="{C5F96E8F-022C-E402-710A-7CF26CBC64B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95350" y="2600197"/>
            <a:ext cx="1600200" cy="1600200"/>
          </a:xfrm>
          <a:prstGeom prst="rect">
            <a:avLst/>
          </a:prstGeom>
        </p:spPr>
      </p:pic>
      <p:pic>
        <p:nvPicPr>
          <p:cNvPr id="7" name="Graphic 6" descr="Home with solid fill">
            <a:extLst>
              <a:ext uri="{FF2B5EF4-FFF2-40B4-BE49-F238E27FC236}">
                <a16:creationId xmlns:a16="http://schemas.microsoft.com/office/drawing/2014/main" id="{B0353257-DFD5-8F1E-F840-9683837D53F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71900" y="2457893"/>
            <a:ext cx="1600200" cy="1600200"/>
          </a:xfrm>
          <a:prstGeom prst="rect">
            <a:avLst/>
          </a:prstGeom>
        </p:spPr>
      </p:pic>
      <p:pic>
        <p:nvPicPr>
          <p:cNvPr id="9" name="Graphic 8" descr="Speaker phone with solid fill">
            <a:extLst>
              <a:ext uri="{FF2B5EF4-FFF2-40B4-BE49-F238E27FC236}">
                <a16:creationId xmlns:a16="http://schemas.microsoft.com/office/drawing/2014/main" id="{FD380ED7-4B66-DB40-E78C-071E8D9D825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29400" y="2438400"/>
            <a:ext cx="1600200" cy="1600200"/>
          </a:xfrm>
          <a:prstGeom prst="rect">
            <a:avLst/>
          </a:prstGeom>
        </p:spPr>
      </p:pic>
      <p:sp>
        <p:nvSpPr>
          <p:cNvPr id="10" name="TextBox 9">
            <a:extLst>
              <a:ext uri="{FF2B5EF4-FFF2-40B4-BE49-F238E27FC236}">
                <a16:creationId xmlns:a16="http://schemas.microsoft.com/office/drawing/2014/main" id="{A10EE8CC-18C8-3176-0BF6-7C128E610F9C}"/>
              </a:ext>
            </a:extLst>
          </p:cNvPr>
          <p:cNvSpPr txBox="1"/>
          <p:nvPr/>
        </p:nvSpPr>
        <p:spPr>
          <a:xfrm>
            <a:off x="819150" y="4259551"/>
            <a:ext cx="1752600" cy="923330"/>
          </a:xfrm>
          <a:prstGeom prst="rect">
            <a:avLst/>
          </a:prstGeom>
          <a:noFill/>
        </p:spPr>
        <p:txBody>
          <a:bodyPr wrap="square" rtlCol="0">
            <a:spAutoFit/>
          </a:bodyPr>
          <a:lstStyle/>
          <a:p>
            <a:pPr algn="ctr"/>
            <a:r>
              <a:rPr lang="en-US" b="1" dirty="0">
                <a:solidFill>
                  <a:srgbClr val="525051"/>
                </a:solidFill>
              </a:rPr>
              <a:t>Health Assessment Clinic</a:t>
            </a:r>
          </a:p>
        </p:txBody>
      </p:sp>
      <p:sp>
        <p:nvSpPr>
          <p:cNvPr id="11" name="TextBox 10">
            <a:extLst>
              <a:ext uri="{FF2B5EF4-FFF2-40B4-BE49-F238E27FC236}">
                <a16:creationId xmlns:a16="http://schemas.microsoft.com/office/drawing/2014/main" id="{33457734-E826-148C-A216-01827948EA71}"/>
              </a:ext>
            </a:extLst>
          </p:cNvPr>
          <p:cNvSpPr txBox="1"/>
          <p:nvPr/>
        </p:nvSpPr>
        <p:spPr>
          <a:xfrm>
            <a:off x="3619500" y="4214643"/>
            <a:ext cx="1905000" cy="923330"/>
          </a:xfrm>
          <a:prstGeom prst="rect">
            <a:avLst/>
          </a:prstGeom>
          <a:noFill/>
        </p:spPr>
        <p:txBody>
          <a:bodyPr wrap="square" rtlCol="0">
            <a:spAutoFit/>
          </a:bodyPr>
          <a:lstStyle/>
          <a:p>
            <a:pPr algn="ctr"/>
            <a:r>
              <a:rPr lang="en-US" b="1" dirty="0">
                <a:solidFill>
                  <a:srgbClr val="525051"/>
                </a:solidFill>
              </a:rPr>
              <a:t>Door-to-Door Survey Administration</a:t>
            </a:r>
          </a:p>
        </p:txBody>
      </p:sp>
      <p:sp>
        <p:nvSpPr>
          <p:cNvPr id="12" name="TextBox 11">
            <a:extLst>
              <a:ext uri="{FF2B5EF4-FFF2-40B4-BE49-F238E27FC236}">
                <a16:creationId xmlns:a16="http://schemas.microsoft.com/office/drawing/2014/main" id="{54DE771D-28F5-D98C-0CB0-BC469D2DB412}"/>
              </a:ext>
            </a:extLst>
          </p:cNvPr>
          <p:cNvSpPr txBox="1"/>
          <p:nvPr/>
        </p:nvSpPr>
        <p:spPr>
          <a:xfrm>
            <a:off x="6477000" y="4203941"/>
            <a:ext cx="1905000" cy="923330"/>
          </a:xfrm>
          <a:prstGeom prst="rect">
            <a:avLst/>
          </a:prstGeom>
          <a:noFill/>
        </p:spPr>
        <p:txBody>
          <a:bodyPr wrap="square" rtlCol="0">
            <a:spAutoFit/>
          </a:bodyPr>
          <a:lstStyle/>
          <a:p>
            <a:pPr algn="ctr"/>
            <a:r>
              <a:rPr lang="en-US" b="1" dirty="0">
                <a:solidFill>
                  <a:srgbClr val="525051"/>
                </a:solidFill>
              </a:rPr>
              <a:t>Follow-up Phone Interviews</a:t>
            </a:r>
          </a:p>
        </p:txBody>
      </p:sp>
    </p:spTree>
    <p:extLst>
      <p:ext uri="{BB962C8B-B14F-4D97-AF65-F5344CB8AC3E}">
        <p14:creationId xmlns:p14="http://schemas.microsoft.com/office/powerpoint/2010/main" val="24676743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6DFF-9D00-BA2A-DFC3-90E940B54EF4}"/>
              </a:ext>
            </a:extLst>
          </p:cNvPr>
          <p:cNvSpPr>
            <a:spLocks noGrp="1"/>
          </p:cNvSpPr>
          <p:nvPr>
            <p:ph type="title"/>
          </p:nvPr>
        </p:nvSpPr>
        <p:spPr>
          <a:xfrm>
            <a:off x="402074" y="941771"/>
            <a:ext cx="8616598" cy="626300"/>
          </a:xfrm>
        </p:spPr>
        <p:txBody>
          <a:bodyPr/>
          <a:lstStyle/>
          <a:p>
            <a:r>
              <a:rPr lang="en-US" sz="3600" dirty="0"/>
              <a:t>Pet and Livestock ACE Survey Results</a:t>
            </a:r>
          </a:p>
        </p:txBody>
      </p:sp>
      <p:sp>
        <p:nvSpPr>
          <p:cNvPr id="4" name="TextBox 3">
            <a:extLst>
              <a:ext uri="{FF2B5EF4-FFF2-40B4-BE49-F238E27FC236}">
                <a16:creationId xmlns:a16="http://schemas.microsoft.com/office/drawing/2014/main" id="{C95AC1AE-8735-ECA4-34EA-62DD61F00813}"/>
              </a:ext>
            </a:extLst>
          </p:cNvPr>
          <p:cNvSpPr txBox="1"/>
          <p:nvPr/>
        </p:nvSpPr>
        <p:spPr>
          <a:xfrm>
            <a:off x="609600" y="2921168"/>
            <a:ext cx="1676400" cy="1015663"/>
          </a:xfrm>
          <a:prstGeom prst="rect">
            <a:avLst/>
          </a:prstGeom>
          <a:noFill/>
        </p:spPr>
        <p:txBody>
          <a:bodyPr wrap="square" rtlCol="0">
            <a:spAutoFit/>
          </a:bodyPr>
          <a:lstStyle/>
          <a:p>
            <a:r>
              <a:rPr lang="en-US" sz="6000" b="1" dirty="0">
                <a:solidFill>
                  <a:srgbClr val="525051"/>
                </a:solidFill>
              </a:rPr>
              <a:t>314</a:t>
            </a:r>
          </a:p>
        </p:txBody>
      </p:sp>
      <p:sp>
        <p:nvSpPr>
          <p:cNvPr id="5" name="TextBox 4">
            <a:extLst>
              <a:ext uri="{FF2B5EF4-FFF2-40B4-BE49-F238E27FC236}">
                <a16:creationId xmlns:a16="http://schemas.microsoft.com/office/drawing/2014/main" id="{549AEEAA-087D-8044-2531-F467128AB157}"/>
              </a:ext>
            </a:extLst>
          </p:cNvPr>
          <p:cNvSpPr txBox="1"/>
          <p:nvPr/>
        </p:nvSpPr>
        <p:spPr>
          <a:xfrm>
            <a:off x="488412" y="3782942"/>
            <a:ext cx="1828800" cy="584775"/>
          </a:xfrm>
          <a:prstGeom prst="rect">
            <a:avLst/>
          </a:prstGeom>
          <a:noFill/>
        </p:spPr>
        <p:txBody>
          <a:bodyPr wrap="square" rtlCol="0">
            <a:spAutoFit/>
          </a:bodyPr>
          <a:lstStyle/>
          <a:p>
            <a:pPr algn="ctr"/>
            <a:r>
              <a:rPr lang="en-US" sz="1600" dirty="0"/>
              <a:t>Surveyed with Pets</a:t>
            </a:r>
          </a:p>
        </p:txBody>
      </p:sp>
      <p:graphicFrame>
        <p:nvGraphicFramePr>
          <p:cNvPr id="8" name="Chart 7">
            <a:extLst>
              <a:ext uri="{FF2B5EF4-FFF2-40B4-BE49-F238E27FC236}">
                <a16:creationId xmlns:a16="http://schemas.microsoft.com/office/drawing/2014/main" id="{EC6B8934-4176-7505-ACFC-30FD1EEE4F84}"/>
              </a:ext>
            </a:extLst>
          </p:cNvPr>
          <p:cNvGraphicFramePr/>
          <p:nvPr>
            <p:extLst>
              <p:ext uri="{D42A27DB-BD31-4B8C-83A1-F6EECF244321}">
                <p14:modId xmlns:p14="http://schemas.microsoft.com/office/powerpoint/2010/main" val="4026989943"/>
              </p:ext>
            </p:extLst>
          </p:nvPr>
        </p:nvGraphicFramePr>
        <p:xfrm>
          <a:off x="1687689" y="2381205"/>
          <a:ext cx="3810000" cy="22098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E7DC9147-05F8-4168-C0B5-F086212863A3}"/>
              </a:ext>
            </a:extLst>
          </p:cNvPr>
          <p:cNvSpPr txBox="1"/>
          <p:nvPr/>
        </p:nvSpPr>
        <p:spPr>
          <a:xfrm>
            <a:off x="3033973" y="3101384"/>
            <a:ext cx="1676400" cy="769441"/>
          </a:xfrm>
          <a:prstGeom prst="rect">
            <a:avLst/>
          </a:prstGeom>
          <a:noFill/>
        </p:spPr>
        <p:txBody>
          <a:bodyPr wrap="square" rtlCol="0">
            <a:spAutoFit/>
          </a:bodyPr>
          <a:lstStyle/>
          <a:p>
            <a:r>
              <a:rPr lang="en-US" sz="4400" b="1" dirty="0">
                <a:solidFill>
                  <a:srgbClr val="525051"/>
                </a:solidFill>
              </a:rPr>
              <a:t>53%</a:t>
            </a:r>
          </a:p>
        </p:txBody>
      </p:sp>
      <p:sp>
        <p:nvSpPr>
          <p:cNvPr id="10" name="TextBox 9">
            <a:extLst>
              <a:ext uri="{FF2B5EF4-FFF2-40B4-BE49-F238E27FC236}">
                <a16:creationId xmlns:a16="http://schemas.microsoft.com/office/drawing/2014/main" id="{4D63893C-4D37-365D-9DEE-349B858EE314}"/>
              </a:ext>
            </a:extLst>
          </p:cNvPr>
          <p:cNvSpPr txBox="1"/>
          <p:nvPr/>
        </p:nvSpPr>
        <p:spPr>
          <a:xfrm>
            <a:off x="2932289" y="4535596"/>
            <a:ext cx="1320800" cy="584775"/>
          </a:xfrm>
          <a:prstGeom prst="rect">
            <a:avLst/>
          </a:prstGeom>
          <a:noFill/>
        </p:spPr>
        <p:txBody>
          <a:bodyPr wrap="square" rtlCol="0">
            <a:spAutoFit/>
          </a:bodyPr>
          <a:lstStyle/>
          <a:p>
            <a:pPr algn="ctr"/>
            <a:r>
              <a:rPr lang="en-US" sz="1600" dirty="0"/>
              <a:t>Evacuated Pets</a:t>
            </a:r>
          </a:p>
        </p:txBody>
      </p:sp>
      <p:pic>
        <p:nvPicPr>
          <p:cNvPr id="16" name="Graphic 15" descr="Lungs with solid fill">
            <a:extLst>
              <a:ext uri="{FF2B5EF4-FFF2-40B4-BE49-F238E27FC236}">
                <a16:creationId xmlns:a16="http://schemas.microsoft.com/office/drawing/2014/main" id="{3B98A412-35DF-6514-ECD6-A7556038A0C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356578" y="2127222"/>
            <a:ext cx="1219200" cy="1219200"/>
          </a:xfrm>
          <a:prstGeom prst="rect">
            <a:avLst/>
          </a:prstGeom>
        </p:spPr>
      </p:pic>
      <p:pic>
        <p:nvPicPr>
          <p:cNvPr id="18" name="Graphic 17" descr="Stomach with solid fill">
            <a:extLst>
              <a:ext uri="{FF2B5EF4-FFF2-40B4-BE49-F238E27FC236}">
                <a16:creationId xmlns:a16="http://schemas.microsoft.com/office/drawing/2014/main" id="{70573E59-64C0-ECA4-2DF7-4AE6D987484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56578" y="3503830"/>
            <a:ext cx="1143000" cy="1143000"/>
          </a:xfrm>
          <a:prstGeom prst="rect">
            <a:avLst/>
          </a:prstGeom>
        </p:spPr>
      </p:pic>
      <p:sp>
        <p:nvSpPr>
          <p:cNvPr id="19" name="TextBox 18">
            <a:extLst>
              <a:ext uri="{FF2B5EF4-FFF2-40B4-BE49-F238E27FC236}">
                <a16:creationId xmlns:a16="http://schemas.microsoft.com/office/drawing/2014/main" id="{9482E5B8-8415-D372-A7CE-DD9BB20581E1}"/>
              </a:ext>
            </a:extLst>
          </p:cNvPr>
          <p:cNvSpPr txBox="1"/>
          <p:nvPr/>
        </p:nvSpPr>
        <p:spPr>
          <a:xfrm>
            <a:off x="7128850" y="2995998"/>
            <a:ext cx="1687772" cy="1015663"/>
          </a:xfrm>
          <a:prstGeom prst="rect">
            <a:avLst/>
          </a:prstGeom>
          <a:noFill/>
        </p:spPr>
        <p:txBody>
          <a:bodyPr wrap="square" rtlCol="0">
            <a:spAutoFit/>
          </a:bodyPr>
          <a:lstStyle/>
          <a:p>
            <a:pPr algn="ctr"/>
            <a:r>
              <a:rPr lang="en-US" sz="6000" b="1" dirty="0">
                <a:solidFill>
                  <a:srgbClr val="525051"/>
                </a:solidFill>
              </a:rPr>
              <a:t>13</a:t>
            </a:r>
          </a:p>
        </p:txBody>
      </p:sp>
      <p:sp>
        <p:nvSpPr>
          <p:cNvPr id="20" name="TextBox 19">
            <a:extLst>
              <a:ext uri="{FF2B5EF4-FFF2-40B4-BE49-F238E27FC236}">
                <a16:creationId xmlns:a16="http://schemas.microsoft.com/office/drawing/2014/main" id="{2A2AFDC6-CE5D-8096-202A-6B4612BBEA61}"/>
              </a:ext>
            </a:extLst>
          </p:cNvPr>
          <p:cNvSpPr txBox="1"/>
          <p:nvPr/>
        </p:nvSpPr>
        <p:spPr>
          <a:xfrm>
            <a:off x="7128850" y="3873161"/>
            <a:ext cx="1828800" cy="338554"/>
          </a:xfrm>
          <a:prstGeom prst="rect">
            <a:avLst/>
          </a:prstGeom>
          <a:noFill/>
        </p:spPr>
        <p:txBody>
          <a:bodyPr wrap="square" rtlCol="0">
            <a:spAutoFit/>
          </a:bodyPr>
          <a:lstStyle/>
          <a:p>
            <a:pPr algn="ctr"/>
            <a:r>
              <a:rPr lang="en-US" sz="1600" dirty="0"/>
              <a:t>Pet deaths</a:t>
            </a:r>
          </a:p>
        </p:txBody>
      </p:sp>
    </p:spTree>
    <p:extLst>
      <p:ext uri="{BB962C8B-B14F-4D97-AF65-F5344CB8AC3E}">
        <p14:creationId xmlns:p14="http://schemas.microsoft.com/office/powerpoint/2010/main" val="1035345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eech Bubble: Oval 4">
            <a:extLst>
              <a:ext uri="{FF2B5EF4-FFF2-40B4-BE49-F238E27FC236}">
                <a16:creationId xmlns:a16="http://schemas.microsoft.com/office/drawing/2014/main" id="{E28D878D-A62F-A50D-8511-9D6C03E385D3}"/>
              </a:ext>
            </a:extLst>
          </p:cNvPr>
          <p:cNvSpPr/>
          <p:nvPr/>
        </p:nvSpPr>
        <p:spPr>
          <a:xfrm>
            <a:off x="685800" y="914400"/>
            <a:ext cx="2895600" cy="1676400"/>
          </a:xfrm>
          <a:prstGeom prst="wedgeEllipseCallout">
            <a:avLst>
              <a:gd name="adj1" fmla="val -37132"/>
              <a:gd name="adj2" fmla="val 58345"/>
            </a:avLst>
          </a:prstGeom>
          <a:solidFill>
            <a:srgbClr val="73A5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“How does this impact my pets?”</a:t>
            </a:r>
          </a:p>
        </p:txBody>
      </p:sp>
      <p:sp>
        <p:nvSpPr>
          <p:cNvPr id="6" name="Speech Bubble: Oval 5">
            <a:extLst>
              <a:ext uri="{FF2B5EF4-FFF2-40B4-BE49-F238E27FC236}">
                <a16:creationId xmlns:a16="http://schemas.microsoft.com/office/drawing/2014/main" id="{F9472D14-26C8-A035-A1B9-4851EA729C0F}"/>
              </a:ext>
            </a:extLst>
          </p:cNvPr>
          <p:cNvSpPr/>
          <p:nvPr/>
        </p:nvSpPr>
        <p:spPr>
          <a:xfrm>
            <a:off x="5410200" y="914400"/>
            <a:ext cx="2895600" cy="1676400"/>
          </a:xfrm>
          <a:prstGeom prst="wedgeEllipseCallout">
            <a:avLst>
              <a:gd name="adj1" fmla="val 51372"/>
              <a:gd name="adj2" fmla="val 49733"/>
            </a:avLst>
          </a:prstGeom>
          <a:solidFill>
            <a:srgbClr val="B5DC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“Is my dog safe to go outside?”</a:t>
            </a:r>
          </a:p>
        </p:txBody>
      </p:sp>
      <p:sp>
        <p:nvSpPr>
          <p:cNvPr id="7" name="Speech Bubble: Oval 6">
            <a:extLst>
              <a:ext uri="{FF2B5EF4-FFF2-40B4-BE49-F238E27FC236}">
                <a16:creationId xmlns:a16="http://schemas.microsoft.com/office/drawing/2014/main" id="{BCAF9FBA-C167-8C27-F1AF-9C0BE76533DA}"/>
              </a:ext>
            </a:extLst>
          </p:cNvPr>
          <p:cNvSpPr/>
          <p:nvPr/>
        </p:nvSpPr>
        <p:spPr>
          <a:xfrm>
            <a:off x="3124200" y="1447800"/>
            <a:ext cx="2895600" cy="1676400"/>
          </a:xfrm>
          <a:prstGeom prst="wedgeEllipseCallout">
            <a:avLst>
              <a:gd name="adj1" fmla="val -1398"/>
              <a:gd name="adj2" fmla="val 71264"/>
            </a:avLst>
          </a:prstGeom>
          <a:solidFill>
            <a:srgbClr val="FFBF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“Can my animals drink from outdoor containers?”</a:t>
            </a:r>
          </a:p>
        </p:txBody>
      </p:sp>
      <p:sp>
        <p:nvSpPr>
          <p:cNvPr id="8" name="Speech Bubble: Oval 7">
            <a:extLst>
              <a:ext uri="{FF2B5EF4-FFF2-40B4-BE49-F238E27FC236}">
                <a16:creationId xmlns:a16="http://schemas.microsoft.com/office/drawing/2014/main" id="{30AA3850-B397-DFFF-551B-56A9958D912E}"/>
              </a:ext>
            </a:extLst>
          </p:cNvPr>
          <p:cNvSpPr/>
          <p:nvPr/>
        </p:nvSpPr>
        <p:spPr>
          <a:xfrm>
            <a:off x="660711" y="2212808"/>
            <a:ext cx="2895600" cy="1676400"/>
          </a:xfrm>
          <a:prstGeom prst="wedgeEllipseCallout">
            <a:avLst>
              <a:gd name="adj1" fmla="val 51372"/>
              <a:gd name="adj2" fmla="val 49733"/>
            </a:avLst>
          </a:prstGeom>
          <a:solidFill>
            <a:srgbClr val="FFBF0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“How can I decontaminate my pets?”</a:t>
            </a:r>
          </a:p>
        </p:txBody>
      </p:sp>
      <p:sp>
        <p:nvSpPr>
          <p:cNvPr id="9" name="Speech Bubble: Oval 8">
            <a:extLst>
              <a:ext uri="{FF2B5EF4-FFF2-40B4-BE49-F238E27FC236}">
                <a16:creationId xmlns:a16="http://schemas.microsoft.com/office/drawing/2014/main" id="{879C0692-C16B-1470-A6A1-F281C8323FF5}"/>
              </a:ext>
            </a:extLst>
          </p:cNvPr>
          <p:cNvSpPr/>
          <p:nvPr/>
        </p:nvSpPr>
        <p:spPr>
          <a:xfrm>
            <a:off x="4953000" y="2438400"/>
            <a:ext cx="2895600" cy="1676400"/>
          </a:xfrm>
          <a:prstGeom prst="wedgeEllipseCallout">
            <a:avLst>
              <a:gd name="adj1" fmla="val 51372"/>
              <a:gd name="adj2" fmla="val 49733"/>
            </a:avLst>
          </a:prstGeom>
          <a:solidFill>
            <a:srgbClr val="73A5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“Were can I take my pet to be evaluated?”</a:t>
            </a:r>
          </a:p>
        </p:txBody>
      </p:sp>
      <p:sp>
        <p:nvSpPr>
          <p:cNvPr id="10" name="Speech Bubble: Oval 9">
            <a:extLst>
              <a:ext uri="{FF2B5EF4-FFF2-40B4-BE49-F238E27FC236}">
                <a16:creationId xmlns:a16="http://schemas.microsoft.com/office/drawing/2014/main" id="{C5ACFDCA-AAB8-00C2-8811-C940CE73E5E1}"/>
              </a:ext>
            </a:extLst>
          </p:cNvPr>
          <p:cNvSpPr/>
          <p:nvPr/>
        </p:nvSpPr>
        <p:spPr>
          <a:xfrm>
            <a:off x="2650958" y="2889584"/>
            <a:ext cx="2895600" cy="1981200"/>
          </a:xfrm>
          <a:prstGeom prst="wedgeEllipseCallout">
            <a:avLst>
              <a:gd name="adj1" fmla="val 51372"/>
              <a:gd name="adj2" fmla="val 49733"/>
            </a:avLst>
          </a:prstGeom>
          <a:solidFill>
            <a:srgbClr val="B5DC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t>“There have been reports of dead animals, what do I need to know about my pets?”</a:t>
            </a:r>
          </a:p>
        </p:txBody>
      </p:sp>
      <p:sp>
        <p:nvSpPr>
          <p:cNvPr id="11" name="Speech Bubble: Oval 10">
            <a:extLst>
              <a:ext uri="{FF2B5EF4-FFF2-40B4-BE49-F238E27FC236}">
                <a16:creationId xmlns:a16="http://schemas.microsoft.com/office/drawing/2014/main" id="{53E0DB8F-BF0F-6611-E0F5-A62CC2AAD04F}"/>
              </a:ext>
            </a:extLst>
          </p:cNvPr>
          <p:cNvSpPr/>
          <p:nvPr/>
        </p:nvSpPr>
        <p:spPr>
          <a:xfrm>
            <a:off x="4894335" y="3767471"/>
            <a:ext cx="2895600" cy="1981200"/>
          </a:xfrm>
          <a:prstGeom prst="wedgeEllipseCallout">
            <a:avLst>
              <a:gd name="adj1" fmla="val 51372"/>
              <a:gd name="adj2" fmla="val 49733"/>
            </a:avLst>
          </a:prstGeom>
          <a:solidFill>
            <a:srgbClr val="9E1F3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“My pets have been sick, what do I do?”</a:t>
            </a:r>
          </a:p>
        </p:txBody>
      </p:sp>
    </p:spTree>
    <p:extLst>
      <p:ext uri="{BB962C8B-B14F-4D97-AF65-F5344CB8AC3E}">
        <p14:creationId xmlns:p14="http://schemas.microsoft.com/office/powerpoint/2010/main" val="3362673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5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500"/>
                            </p:stCondLst>
                            <p:childTnLst>
                              <p:par>
                                <p:cTn id="17" presetID="10" presetClass="entr" presetSubtype="0" fill="hold" grpId="0" nodeType="after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3500"/>
                            </p:stCondLst>
                            <p:childTnLst>
                              <p:par>
                                <p:cTn id="21" presetID="10" presetClass="entr" presetSubtype="0" fill="hold" grpId="0" nodeType="after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4500"/>
                            </p:stCondLst>
                            <p:childTnLst>
                              <p:par>
                                <p:cTn id="25" presetID="10" presetClass="entr" presetSubtype="0" fill="hold" grpId="0" nodeType="afterEffect">
                                  <p:stCondLst>
                                    <p:cond delay="50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5500"/>
                            </p:stCondLst>
                            <p:childTnLst>
                              <p:par>
                                <p:cTn id="29" presetID="10" presetClass="entr" presetSubtype="0" fill="hold" grpId="0" nodeType="afterEffect">
                                  <p:stCondLst>
                                    <p:cond delay="5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A5DF54-7AED-44C0-9747-156A6072948A}"/>
              </a:ext>
            </a:extLst>
          </p:cNvPr>
          <p:cNvPicPr>
            <a:picLocks noChangeAspect="1"/>
          </p:cNvPicPr>
          <p:nvPr/>
        </p:nvPicPr>
        <p:blipFill>
          <a:blip r:embed="rId3"/>
          <a:stretch>
            <a:fillRect/>
          </a:stretch>
        </p:blipFill>
        <p:spPr>
          <a:xfrm rot="21251252">
            <a:off x="4687790" y="1191830"/>
            <a:ext cx="4038544" cy="1271394"/>
          </a:xfrm>
          <a:prstGeom prst="rect">
            <a:avLst/>
          </a:prstGeom>
          <a:effectLst>
            <a:outerShdw blurRad="50800" dist="38100" dir="8100000" algn="tr" rotWithShape="0">
              <a:prstClr val="black">
                <a:alpha val="40000"/>
              </a:prstClr>
            </a:outerShdw>
          </a:effectLst>
        </p:spPr>
      </p:pic>
      <p:pic>
        <p:nvPicPr>
          <p:cNvPr id="5" name="Picture 4">
            <a:extLst>
              <a:ext uri="{FF2B5EF4-FFF2-40B4-BE49-F238E27FC236}">
                <a16:creationId xmlns:a16="http://schemas.microsoft.com/office/drawing/2014/main" id="{74133A75-0F0B-F15A-F61A-87A0A90B1B7A}"/>
              </a:ext>
            </a:extLst>
          </p:cNvPr>
          <p:cNvPicPr>
            <a:picLocks noChangeAspect="1"/>
          </p:cNvPicPr>
          <p:nvPr/>
        </p:nvPicPr>
        <p:blipFill>
          <a:blip r:embed="rId4"/>
          <a:stretch>
            <a:fillRect/>
          </a:stretch>
        </p:blipFill>
        <p:spPr>
          <a:xfrm>
            <a:off x="4778393" y="2090185"/>
            <a:ext cx="4025524" cy="3470988"/>
          </a:xfrm>
          <a:prstGeom prst="rect">
            <a:avLst/>
          </a:prstGeom>
          <a:effectLst>
            <a:outerShdw blurRad="50800" dist="38100" dir="8100000" algn="tr" rotWithShape="0">
              <a:prstClr val="black">
                <a:alpha val="40000"/>
              </a:prstClr>
            </a:outerShdw>
          </a:effectLst>
        </p:spPr>
      </p:pic>
      <p:sp>
        <p:nvSpPr>
          <p:cNvPr id="8" name="Rectangle: Rounded Corners 7">
            <a:extLst>
              <a:ext uri="{FF2B5EF4-FFF2-40B4-BE49-F238E27FC236}">
                <a16:creationId xmlns:a16="http://schemas.microsoft.com/office/drawing/2014/main" id="{571A643E-F251-150D-7AB6-63682FC900F7}"/>
              </a:ext>
            </a:extLst>
          </p:cNvPr>
          <p:cNvSpPr/>
          <p:nvPr/>
        </p:nvSpPr>
        <p:spPr>
          <a:xfrm>
            <a:off x="457200" y="1219200"/>
            <a:ext cx="3733800" cy="4191000"/>
          </a:xfrm>
          <a:prstGeom prst="roundRect">
            <a:avLst/>
          </a:prstGeom>
          <a:solidFill>
            <a:srgbClr val="7000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ctr">
              <a:spcAft>
                <a:spcPts val="1800"/>
              </a:spcAft>
              <a:buFont typeface="Arial" panose="020B0604020202020204" pitchFamily="34" charset="0"/>
              <a:buChar char="•"/>
            </a:pPr>
            <a:r>
              <a:rPr lang="en-US" dirty="0"/>
              <a:t>Guidance documents for pet owners.</a:t>
            </a:r>
          </a:p>
          <a:p>
            <a:pPr marL="285750" indent="-285750" algn="ctr">
              <a:spcAft>
                <a:spcPts val="1800"/>
              </a:spcAft>
              <a:buFont typeface="Arial" panose="020B0604020202020204" pitchFamily="34" charset="0"/>
              <a:buChar char="•"/>
            </a:pPr>
            <a:r>
              <a:rPr lang="en-US" dirty="0"/>
              <a:t>Lists of accredited veterinarians in the surrounding counties.</a:t>
            </a:r>
          </a:p>
          <a:p>
            <a:pPr marL="285750" indent="-285750" algn="ctr">
              <a:spcAft>
                <a:spcPts val="1800"/>
              </a:spcAft>
              <a:buFont typeface="Arial" panose="020B0604020202020204" pitchFamily="34" charset="0"/>
              <a:buChar char="•"/>
            </a:pPr>
            <a:r>
              <a:rPr lang="en-US" dirty="0"/>
              <a:t>Healthcare provider presentation.</a:t>
            </a:r>
          </a:p>
        </p:txBody>
      </p:sp>
      <p:sp>
        <p:nvSpPr>
          <p:cNvPr id="15" name="TextBox 14">
            <a:extLst>
              <a:ext uri="{FF2B5EF4-FFF2-40B4-BE49-F238E27FC236}">
                <a16:creationId xmlns:a16="http://schemas.microsoft.com/office/drawing/2014/main" id="{FF13E1B0-5060-CAA9-E5B0-7E9BB79C294A}"/>
              </a:ext>
            </a:extLst>
          </p:cNvPr>
          <p:cNvSpPr txBox="1"/>
          <p:nvPr/>
        </p:nvSpPr>
        <p:spPr>
          <a:xfrm>
            <a:off x="0" y="6096000"/>
            <a:ext cx="6477000" cy="461665"/>
          </a:xfrm>
          <a:prstGeom prst="rect">
            <a:avLst/>
          </a:prstGeom>
          <a:noFill/>
        </p:spPr>
        <p:txBody>
          <a:bodyPr wrap="square" rtlCol="0">
            <a:spAutoFit/>
          </a:bodyPr>
          <a:lstStyle/>
          <a:p>
            <a:r>
              <a:rPr lang="en-US" sz="1200" dirty="0">
                <a:solidFill>
                  <a:schemeClr val="bg1"/>
                </a:solidFill>
              </a:rPr>
              <a:t>Guidance Documents: https://ema.ohio.gov/media-publications/east-palestine-derailment-info/information-resources/information-resources</a:t>
            </a:r>
          </a:p>
        </p:txBody>
      </p:sp>
    </p:spTree>
    <p:extLst>
      <p:ext uri="{BB962C8B-B14F-4D97-AF65-F5344CB8AC3E}">
        <p14:creationId xmlns:p14="http://schemas.microsoft.com/office/powerpoint/2010/main" val="2827837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237A8-C936-EB58-6839-DAE13D47F182}"/>
              </a:ext>
            </a:extLst>
          </p:cNvPr>
          <p:cNvSpPr>
            <a:spLocks noGrp="1"/>
          </p:cNvSpPr>
          <p:nvPr>
            <p:ph type="title"/>
          </p:nvPr>
        </p:nvSpPr>
        <p:spPr/>
        <p:txBody>
          <a:bodyPr/>
          <a:lstStyle/>
          <a:p>
            <a:r>
              <a:rPr lang="en-US" dirty="0"/>
              <a:t>First Responders</a:t>
            </a:r>
          </a:p>
        </p:txBody>
      </p:sp>
      <p:sp>
        <p:nvSpPr>
          <p:cNvPr id="4" name="docshape153">
            <a:extLst>
              <a:ext uri="{FF2B5EF4-FFF2-40B4-BE49-F238E27FC236}">
                <a16:creationId xmlns:a16="http://schemas.microsoft.com/office/drawing/2014/main" id="{6F080C62-C962-79A9-34F2-277F1859E57E}"/>
              </a:ext>
            </a:extLst>
          </p:cNvPr>
          <p:cNvSpPr txBox="1">
            <a:spLocks noChangeArrowheads="1"/>
          </p:cNvSpPr>
          <p:nvPr/>
        </p:nvSpPr>
        <p:spPr bwMode="auto">
          <a:xfrm>
            <a:off x="269081" y="1360575"/>
            <a:ext cx="8605838" cy="542925"/>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3000" b="1" i="0" u="none" strike="noStrike" cap="none" normalizeH="0" baseline="0" dirty="0">
                <a:ln>
                  <a:noFill/>
                </a:ln>
                <a:solidFill>
                  <a:srgbClr val="001F5F"/>
                </a:solidFill>
                <a:effectLst/>
                <a:ea typeface="Calibri" panose="020F0502020204030204" pitchFamily="34" charset="0"/>
              </a:rPr>
              <a:t>212 </a:t>
            </a:r>
            <a:r>
              <a:rPr lang="en-US" altLang="en-US" sz="3000" dirty="0">
                <a:solidFill>
                  <a:srgbClr val="001F5F"/>
                </a:solidFill>
                <a:ea typeface="Calibri" panose="020F0502020204030204" pitchFamily="34" charset="0"/>
              </a:rPr>
              <a:t>S</a:t>
            </a:r>
            <a:r>
              <a:rPr kumimoji="0" lang="en-US" altLang="en-US" sz="3000" b="0" i="0" u="none" strike="noStrike" cap="none" normalizeH="0" baseline="0" dirty="0">
                <a:ln>
                  <a:noFill/>
                </a:ln>
                <a:solidFill>
                  <a:srgbClr val="001F5F"/>
                </a:solidFill>
                <a:effectLst/>
                <a:ea typeface="Calibri" panose="020F0502020204030204" pitchFamily="34" charset="0"/>
              </a:rPr>
              <a:t>urveys Completed</a:t>
            </a:r>
            <a:endParaRPr kumimoji="0" lang="en-US" altLang="en-US" sz="1800" b="0" i="0" u="none" strike="noStrike" cap="none" normalizeH="0" baseline="0" dirty="0">
              <a:ln>
                <a:noFill/>
              </a:ln>
              <a:solidFill>
                <a:schemeClr val="tx1"/>
              </a:solidFill>
              <a:effectLst/>
            </a:endParaRPr>
          </a:p>
        </p:txBody>
      </p:sp>
      <p:sp>
        <p:nvSpPr>
          <p:cNvPr id="20" name="TextBox 19">
            <a:extLst>
              <a:ext uri="{FF2B5EF4-FFF2-40B4-BE49-F238E27FC236}">
                <a16:creationId xmlns:a16="http://schemas.microsoft.com/office/drawing/2014/main" id="{BBA6CAEB-53A1-4AC0-FAC3-5FC4C7861720}"/>
              </a:ext>
            </a:extLst>
          </p:cNvPr>
          <p:cNvSpPr txBox="1"/>
          <p:nvPr/>
        </p:nvSpPr>
        <p:spPr>
          <a:xfrm>
            <a:off x="609600" y="3733800"/>
            <a:ext cx="8077200" cy="1938992"/>
          </a:xfrm>
          <a:prstGeom prst="rect">
            <a:avLst/>
          </a:prstGeom>
          <a:noFill/>
        </p:spPr>
        <p:txBody>
          <a:bodyPr wrap="square">
            <a:spAutoFit/>
          </a:bodyPr>
          <a:lstStyle/>
          <a:p>
            <a:pPr marR="0" lvl="0">
              <a:spcBef>
                <a:spcPts val="0"/>
              </a:spcBef>
              <a:spcAft>
                <a:spcPts val="0"/>
              </a:spcAft>
              <a:buSzPts val="1000"/>
              <a:tabLst>
                <a:tab pos="457200" algn="l"/>
              </a:tabLst>
            </a:pPr>
            <a:r>
              <a:rPr lang="en-US" sz="2000" dirty="0">
                <a:solidFill>
                  <a:srgbClr val="232323"/>
                </a:solidFill>
                <a:effectLst/>
                <a:ea typeface="Times New Roman" panose="02020603050405020304" pitchFamily="18" charset="0"/>
              </a:rPr>
              <a:t>Top Symptoms</a:t>
            </a:r>
          </a:p>
          <a:p>
            <a:pPr marL="800100" lvl="1" indent="-342900">
              <a:buSzPts val="1000"/>
              <a:buFont typeface="Symbol" panose="05050102010706020507" pitchFamily="18" charset="2"/>
              <a:buChar char=""/>
              <a:tabLst>
                <a:tab pos="457200" algn="l"/>
              </a:tabLst>
            </a:pPr>
            <a:r>
              <a:rPr lang="en-US" sz="2000" dirty="0">
                <a:solidFill>
                  <a:srgbClr val="232323"/>
                </a:solidFill>
                <a:effectLst/>
                <a:ea typeface="Times New Roman" panose="02020603050405020304" pitchFamily="18" charset="0"/>
              </a:rPr>
              <a:t>Stuffy nose/sinus congestion – 26.4%.</a:t>
            </a:r>
            <a:endParaRPr lang="en-US" sz="2000" dirty="0">
              <a:solidFill>
                <a:srgbClr val="4A4A4A"/>
              </a:solidFill>
              <a:effectLst/>
              <a:ea typeface="Calibri" panose="020F0502020204030204" pitchFamily="34" charset="0"/>
            </a:endParaRPr>
          </a:p>
          <a:p>
            <a:pPr marL="800100" lvl="1" indent="-342900">
              <a:buSzPts val="1000"/>
              <a:buFont typeface="Symbol" panose="05050102010706020507" pitchFamily="18" charset="2"/>
              <a:buChar char=""/>
              <a:tabLst>
                <a:tab pos="457200" algn="l"/>
              </a:tabLst>
            </a:pPr>
            <a:r>
              <a:rPr lang="en-US" sz="2000" dirty="0">
                <a:solidFill>
                  <a:srgbClr val="232323"/>
                </a:solidFill>
                <a:effectLst/>
                <a:ea typeface="Times New Roman" panose="02020603050405020304" pitchFamily="18" charset="0"/>
              </a:rPr>
              <a:t>Runny nose – 25.0%.</a:t>
            </a:r>
            <a:endParaRPr lang="en-US" sz="2000" dirty="0">
              <a:solidFill>
                <a:srgbClr val="4A4A4A"/>
              </a:solidFill>
              <a:effectLst/>
              <a:ea typeface="Calibri" panose="020F0502020204030204" pitchFamily="34" charset="0"/>
            </a:endParaRPr>
          </a:p>
          <a:p>
            <a:pPr marL="800100" lvl="1" indent="-342900">
              <a:buSzPts val="1000"/>
              <a:buFont typeface="Symbol" panose="05050102010706020507" pitchFamily="18" charset="2"/>
              <a:buChar char=""/>
              <a:tabLst>
                <a:tab pos="457200" algn="l"/>
              </a:tabLst>
            </a:pPr>
            <a:r>
              <a:rPr lang="en-US" sz="2000" dirty="0">
                <a:solidFill>
                  <a:srgbClr val="232323"/>
                </a:solidFill>
                <a:effectLst/>
                <a:ea typeface="Times New Roman" panose="02020603050405020304" pitchFamily="18" charset="0"/>
              </a:rPr>
              <a:t>Increased congestion/phlegm – 21.7%.</a:t>
            </a:r>
            <a:endParaRPr lang="en-US" sz="2000" dirty="0">
              <a:solidFill>
                <a:srgbClr val="4A4A4A"/>
              </a:solidFill>
              <a:effectLst/>
              <a:ea typeface="Calibri" panose="020F0502020204030204" pitchFamily="34" charset="0"/>
            </a:endParaRPr>
          </a:p>
          <a:p>
            <a:pPr marL="800100" lvl="1" indent="-342900">
              <a:buSzPts val="1000"/>
              <a:buFont typeface="Symbol" panose="05050102010706020507" pitchFamily="18" charset="2"/>
              <a:buChar char=""/>
              <a:tabLst>
                <a:tab pos="457200" algn="l"/>
              </a:tabLst>
            </a:pPr>
            <a:r>
              <a:rPr lang="en-US" sz="2000" dirty="0">
                <a:solidFill>
                  <a:srgbClr val="232323"/>
                </a:solidFill>
                <a:effectLst/>
                <a:ea typeface="Times New Roman" panose="02020603050405020304" pitchFamily="18" charset="0"/>
              </a:rPr>
              <a:t>Burning nose or throat – 20.3%.</a:t>
            </a:r>
            <a:endParaRPr lang="en-US" sz="2000" dirty="0">
              <a:solidFill>
                <a:srgbClr val="4A4A4A"/>
              </a:solidFill>
              <a:effectLst/>
              <a:ea typeface="Calibri" panose="020F0502020204030204" pitchFamily="34" charset="0"/>
            </a:endParaRPr>
          </a:p>
          <a:p>
            <a:pPr marL="800100" lvl="1" indent="-342900">
              <a:spcAft>
                <a:spcPts val="1125"/>
              </a:spcAft>
              <a:buSzPts val="1000"/>
              <a:buFont typeface="Symbol" panose="05050102010706020507" pitchFamily="18" charset="2"/>
              <a:buChar char=""/>
              <a:tabLst>
                <a:tab pos="457200" algn="l"/>
              </a:tabLst>
            </a:pPr>
            <a:r>
              <a:rPr lang="en-US" sz="2000" dirty="0">
                <a:solidFill>
                  <a:srgbClr val="232323"/>
                </a:solidFill>
                <a:effectLst/>
                <a:ea typeface="Times New Roman" panose="02020603050405020304" pitchFamily="18" charset="0"/>
              </a:rPr>
              <a:t>Hoarseness – 15.1%.</a:t>
            </a:r>
            <a:endParaRPr lang="en-US" sz="2000" dirty="0">
              <a:solidFill>
                <a:srgbClr val="4A4A4A"/>
              </a:solidFill>
              <a:effectLst/>
              <a:ea typeface="Calibri" panose="020F0502020204030204" pitchFamily="34" charset="0"/>
            </a:endParaRPr>
          </a:p>
        </p:txBody>
      </p:sp>
      <p:sp>
        <p:nvSpPr>
          <p:cNvPr id="22" name="TextBox 21">
            <a:extLst>
              <a:ext uri="{FF2B5EF4-FFF2-40B4-BE49-F238E27FC236}">
                <a16:creationId xmlns:a16="http://schemas.microsoft.com/office/drawing/2014/main" id="{DDDE45B4-CAA3-9C33-74C0-C737A2A5C6ED}"/>
              </a:ext>
            </a:extLst>
          </p:cNvPr>
          <p:cNvSpPr txBox="1"/>
          <p:nvPr/>
        </p:nvSpPr>
        <p:spPr>
          <a:xfrm>
            <a:off x="609600" y="1941276"/>
            <a:ext cx="8077200" cy="2031325"/>
          </a:xfrm>
          <a:prstGeom prst="rect">
            <a:avLst/>
          </a:prstGeom>
          <a:noFill/>
        </p:spPr>
        <p:txBody>
          <a:bodyPr wrap="square" rtlCol="0">
            <a:spAutoFit/>
          </a:bodyPr>
          <a:lstStyle/>
          <a:p>
            <a:pPr marL="285750" indent="-285750">
              <a:buFont typeface="Arial" panose="020B0604020202020204" pitchFamily="34" charset="0"/>
              <a:buChar char="•"/>
            </a:pPr>
            <a:r>
              <a:rPr lang="en-US" dirty="0"/>
              <a:t>58% reported being a firefighter.</a:t>
            </a:r>
          </a:p>
          <a:p>
            <a:pPr marL="285750" indent="-285750">
              <a:buFont typeface="Arial" panose="020B0604020202020204" pitchFamily="34" charset="0"/>
              <a:buChar char="•"/>
            </a:pPr>
            <a:r>
              <a:rPr lang="en-US" dirty="0"/>
              <a:t>98% non-Hispanic White.</a:t>
            </a:r>
          </a:p>
          <a:p>
            <a:pPr marL="285750" indent="-285750">
              <a:buFont typeface="Arial" panose="020B0604020202020204" pitchFamily="34" charset="0"/>
              <a:buChar char="•"/>
            </a:pPr>
            <a:r>
              <a:rPr lang="en-US" dirty="0"/>
              <a:t>88% male.</a:t>
            </a:r>
          </a:p>
          <a:p>
            <a:pPr marL="285750" indent="-285750">
              <a:buFont typeface="Arial" panose="020B0604020202020204" pitchFamily="34" charset="0"/>
              <a:buChar char="•"/>
            </a:pPr>
            <a:r>
              <a:rPr lang="en-US" dirty="0"/>
              <a:t>Median Age: 39 years.</a:t>
            </a:r>
          </a:p>
          <a:p>
            <a:pPr marL="285750" indent="-285750">
              <a:buFont typeface="Arial" panose="020B0604020202020204" pitchFamily="34" charset="0"/>
              <a:buChar char="•"/>
            </a:pPr>
            <a:r>
              <a:rPr lang="en-US" dirty="0"/>
              <a:t>67% reported inhaling harmful chemicals.</a:t>
            </a:r>
          </a:p>
          <a:p>
            <a:pPr marL="285750" indent="-285750">
              <a:buFont typeface="Arial" panose="020B0604020202020204" pitchFamily="34" charset="0"/>
              <a:buChar char="•"/>
            </a:pPr>
            <a:r>
              <a:rPr lang="en-US" dirty="0"/>
              <a:t>89% reported “Never” using a mask or respirator.</a:t>
            </a:r>
          </a:p>
          <a:p>
            <a:endParaRPr lang="en-US" dirty="0"/>
          </a:p>
        </p:txBody>
      </p:sp>
    </p:spTree>
    <p:extLst>
      <p:ext uri="{BB962C8B-B14F-4D97-AF65-F5344CB8AC3E}">
        <p14:creationId xmlns:p14="http://schemas.microsoft.com/office/powerpoint/2010/main" val="24477525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B1672-50DD-A1B1-2491-ECE207FBD32B}"/>
              </a:ext>
            </a:extLst>
          </p:cNvPr>
          <p:cNvSpPr>
            <a:spLocks noGrp="1"/>
          </p:cNvSpPr>
          <p:nvPr>
            <p:ph type="title"/>
          </p:nvPr>
        </p:nvSpPr>
        <p:spPr/>
        <p:txBody>
          <a:bodyPr/>
          <a:lstStyle/>
          <a:p>
            <a:r>
              <a:rPr lang="en-US" dirty="0"/>
              <a:t>Poison Control Center Data</a:t>
            </a:r>
          </a:p>
        </p:txBody>
      </p:sp>
      <p:sp>
        <p:nvSpPr>
          <p:cNvPr id="3" name="Content Placeholder 2">
            <a:extLst>
              <a:ext uri="{FF2B5EF4-FFF2-40B4-BE49-F238E27FC236}">
                <a16:creationId xmlns:a16="http://schemas.microsoft.com/office/drawing/2014/main" id="{47632487-FBD2-B8C9-B106-0870B7274AD5}"/>
              </a:ext>
            </a:extLst>
          </p:cNvPr>
          <p:cNvSpPr>
            <a:spLocks noGrp="1"/>
          </p:cNvSpPr>
          <p:nvPr>
            <p:ph idx="1"/>
          </p:nvPr>
        </p:nvSpPr>
        <p:spPr/>
        <p:txBody>
          <a:bodyPr/>
          <a:lstStyle/>
          <a:p>
            <a:pPr marL="457200" indent="-457200" algn="l">
              <a:buFont typeface="Arial" panose="020B0604020202020204" pitchFamily="34" charset="0"/>
              <a:buChar char="•"/>
            </a:pPr>
            <a:r>
              <a:rPr lang="en-US" sz="2400" dirty="0"/>
              <a:t>PCCs were a valuable partner in this response.</a:t>
            </a:r>
          </a:p>
          <a:p>
            <a:pPr marL="457200" indent="-457200" algn="l">
              <a:buFont typeface="Arial" panose="020B0604020202020204" pitchFamily="34" charset="0"/>
              <a:buChar char="•"/>
            </a:pPr>
            <a:r>
              <a:rPr lang="en-US" sz="2400" dirty="0"/>
              <a:t>150 coded calls.</a:t>
            </a:r>
          </a:p>
          <a:p>
            <a:pPr marL="457200" indent="-457200" algn="l">
              <a:buFont typeface="Arial" panose="020B0604020202020204" pitchFamily="34" charset="0"/>
              <a:buChar char="•"/>
            </a:pPr>
            <a:r>
              <a:rPr lang="en-US" sz="2400" dirty="0"/>
              <a:t>Highest in the third and fourth week of February.</a:t>
            </a:r>
          </a:p>
        </p:txBody>
      </p:sp>
      <p:grpSp>
        <p:nvGrpSpPr>
          <p:cNvPr id="4" name="Group 3" descr="Line graph showing number of Pennsylvania and Ohio poison center calls by day, February to March, 2023">
            <a:extLst>
              <a:ext uri="{FF2B5EF4-FFF2-40B4-BE49-F238E27FC236}">
                <a16:creationId xmlns:a16="http://schemas.microsoft.com/office/drawing/2014/main" id="{703AD1A6-50F1-4AD0-7181-3D4E93C8A065}"/>
              </a:ext>
            </a:extLst>
          </p:cNvPr>
          <p:cNvGrpSpPr/>
          <p:nvPr/>
        </p:nvGrpSpPr>
        <p:grpSpPr>
          <a:xfrm>
            <a:off x="1897291" y="3048000"/>
            <a:ext cx="5146784" cy="2551407"/>
            <a:chOff x="457200" y="868793"/>
            <a:chExt cx="7581207" cy="4203625"/>
          </a:xfrm>
        </p:grpSpPr>
        <p:sp>
          <p:nvSpPr>
            <p:cNvPr id="5" name="AutoShape 2">
              <a:extLst>
                <a:ext uri="{FF2B5EF4-FFF2-40B4-BE49-F238E27FC236}">
                  <a16:creationId xmlns:a16="http://schemas.microsoft.com/office/drawing/2014/main" id="{D726BF52-A19C-8B15-52BC-D4E5E6D72B4C}"/>
                </a:ext>
              </a:extLst>
            </p:cNvPr>
            <p:cNvSpPr>
              <a:spLocks noChangeAspect="1" noChangeArrowheads="1"/>
            </p:cNvSpPr>
            <p:nvPr/>
          </p:nvSpPr>
          <p:spPr bwMode="auto">
            <a:xfrm>
              <a:off x="3166395" y="3766216"/>
              <a:ext cx="208176" cy="2081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endParaRPr lang="en-US"/>
            </a:p>
          </p:txBody>
        </p:sp>
        <p:pic>
          <p:nvPicPr>
            <p:cNvPr id="6" name="Picture 5">
              <a:extLst>
                <a:ext uri="{FF2B5EF4-FFF2-40B4-BE49-F238E27FC236}">
                  <a16:creationId xmlns:a16="http://schemas.microsoft.com/office/drawing/2014/main" id="{CA8E48C3-2621-4A5A-8EA1-B5519D5C5C52}"/>
                </a:ext>
              </a:extLst>
            </p:cNvPr>
            <p:cNvPicPr>
              <a:picLocks noChangeAspect="1"/>
            </p:cNvPicPr>
            <p:nvPr/>
          </p:nvPicPr>
          <p:blipFill>
            <a:blip r:embed="rId3"/>
            <a:stretch>
              <a:fillRect/>
            </a:stretch>
          </p:blipFill>
          <p:spPr>
            <a:xfrm>
              <a:off x="457200" y="868793"/>
              <a:ext cx="7581207" cy="4203625"/>
            </a:xfrm>
            <a:prstGeom prst="rect">
              <a:avLst/>
            </a:prstGeom>
          </p:spPr>
        </p:pic>
      </p:grpSp>
    </p:spTree>
    <p:extLst>
      <p:ext uri="{BB962C8B-B14F-4D97-AF65-F5344CB8AC3E}">
        <p14:creationId xmlns:p14="http://schemas.microsoft.com/office/powerpoint/2010/main" val="11909283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B6E31-EF4C-674C-4A39-84C4AEC0A59D}"/>
              </a:ext>
            </a:extLst>
          </p:cNvPr>
          <p:cNvSpPr>
            <a:spLocks noGrp="1"/>
          </p:cNvSpPr>
          <p:nvPr>
            <p:ph type="title"/>
          </p:nvPr>
        </p:nvSpPr>
        <p:spPr>
          <a:xfrm>
            <a:off x="381000" y="685800"/>
            <a:ext cx="8610600" cy="625475"/>
          </a:xfrm>
        </p:spPr>
        <p:txBody>
          <a:bodyPr wrap="square" anchor="ctr">
            <a:normAutofit/>
          </a:bodyPr>
          <a:lstStyle/>
          <a:p>
            <a:pPr>
              <a:lnSpc>
                <a:spcPct val="90000"/>
              </a:lnSpc>
            </a:pPr>
            <a:r>
              <a:rPr lang="en-US" sz="3700"/>
              <a:t>Poison Control Center Data</a:t>
            </a:r>
          </a:p>
        </p:txBody>
      </p:sp>
      <p:sp>
        <p:nvSpPr>
          <p:cNvPr id="3" name="Content Placeholder 2">
            <a:extLst>
              <a:ext uri="{FF2B5EF4-FFF2-40B4-BE49-F238E27FC236}">
                <a16:creationId xmlns:a16="http://schemas.microsoft.com/office/drawing/2014/main" id="{C4C06235-984D-2128-AFE0-59BF4C9EB374}"/>
              </a:ext>
            </a:extLst>
          </p:cNvPr>
          <p:cNvSpPr>
            <a:spLocks noGrp="1"/>
          </p:cNvSpPr>
          <p:nvPr>
            <p:ph sz="half" idx="1"/>
          </p:nvPr>
        </p:nvSpPr>
        <p:spPr>
          <a:xfrm>
            <a:off x="315405" y="1435349"/>
            <a:ext cx="4038600" cy="4267200"/>
          </a:xfrm>
        </p:spPr>
        <p:txBody>
          <a:bodyPr wrap="square" anchor="t">
            <a:normAutofit/>
          </a:bodyPr>
          <a:lstStyle/>
          <a:p>
            <a:pPr marL="457200" indent="-457200" algn="l">
              <a:buFont typeface="Arial" panose="020B0604020202020204" pitchFamily="34" charset="0"/>
              <a:buChar char="•"/>
            </a:pPr>
            <a:r>
              <a:rPr lang="en-US" dirty="0">
                <a:solidFill>
                  <a:schemeClr val="accent6"/>
                </a:solidFill>
              </a:rPr>
              <a:t>Analysis of symptoms reported.</a:t>
            </a:r>
          </a:p>
          <a:p>
            <a:pPr marL="457200" indent="-457200" algn="l">
              <a:buFont typeface="Arial" panose="020B0604020202020204" pitchFamily="34" charset="0"/>
              <a:buChar char="•"/>
            </a:pPr>
            <a:r>
              <a:rPr lang="en-US" dirty="0">
                <a:solidFill>
                  <a:schemeClr val="accent6"/>
                </a:solidFill>
              </a:rPr>
              <a:t>Patients often reported more than one symptom.</a:t>
            </a:r>
          </a:p>
          <a:p>
            <a:pPr marL="457200" indent="-457200" algn="l">
              <a:buFont typeface="Arial" panose="020B0604020202020204" pitchFamily="34" charset="0"/>
              <a:buChar char="•"/>
            </a:pPr>
            <a:r>
              <a:rPr lang="en-US" dirty="0">
                <a:solidFill>
                  <a:schemeClr val="accent6"/>
                </a:solidFill>
              </a:rPr>
              <a:t>Consistent with what was reported in the ACE.</a:t>
            </a:r>
          </a:p>
          <a:p>
            <a:pPr marL="457200" indent="-457200">
              <a:buFont typeface="Arial" panose="020B0604020202020204" pitchFamily="34" charset="0"/>
              <a:buChar char="•"/>
            </a:pPr>
            <a:endParaRPr lang="en-US" dirty="0">
              <a:solidFill>
                <a:schemeClr val="accent6"/>
              </a:solidFill>
            </a:endParaRPr>
          </a:p>
        </p:txBody>
      </p:sp>
      <p:pic>
        <p:nvPicPr>
          <p:cNvPr id="4" name="Picture 3" descr="Bar graph showing number of symptom types for Ohio and Pennsylvania Poison center callers">
            <a:extLst>
              <a:ext uri="{FF2B5EF4-FFF2-40B4-BE49-F238E27FC236}">
                <a16:creationId xmlns:a16="http://schemas.microsoft.com/office/drawing/2014/main" id="{05059DC2-CC21-33A8-CC68-6FAB1F1C85D5}"/>
              </a:ext>
            </a:extLst>
          </p:cNvPr>
          <p:cNvPicPr>
            <a:picLocks noChangeAspect="1"/>
          </p:cNvPicPr>
          <p:nvPr/>
        </p:nvPicPr>
        <p:blipFill>
          <a:blip r:embed="rId3"/>
          <a:stretch>
            <a:fillRect/>
          </a:stretch>
        </p:blipFill>
        <p:spPr>
          <a:xfrm>
            <a:off x="4322107" y="2286000"/>
            <a:ext cx="4634051" cy="2565898"/>
          </a:xfrm>
          <a:prstGeom prst="rect">
            <a:avLst/>
          </a:prstGeom>
          <a:noFill/>
        </p:spPr>
      </p:pic>
    </p:spTree>
    <p:extLst>
      <p:ext uri="{BB962C8B-B14F-4D97-AF65-F5344CB8AC3E}">
        <p14:creationId xmlns:p14="http://schemas.microsoft.com/office/powerpoint/2010/main" val="14479097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8B242-E99E-2663-99C4-3E17AC724B08}"/>
              </a:ext>
            </a:extLst>
          </p:cNvPr>
          <p:cNvSpPr>
            <a:spLocks noGrp="1"/>
          </p:cNvSpPr>
          <p:nvPr>
            <p:ph type="title"/>
          </p:nvPr>
        </p:nvSpPr>
        <p:spPr>
          <a:xfrm>
            <a:off x="381000" y="685800"/>
            <a:ext cx="8610600" cy="625475"/>
          </a:xfrm>
        </p:spPr>
        <p:txBody>
          <a:bodyPr wrap="square" anchor="ctr">
            <a:normAutofit/>
          </a:bodyPr>
          <a:lstStyle/>
          <a:p>
            <a:pPr>
              <a:lnSpc>
                <a:spcPct val="90000"/>
              </a:lnSpc>
            </a:pPr>
            <a:r>
              <a:rPr lang="en-US" sz="3700" dirty="0">
                <a:effectLst/>
              </a:rPr>
              <a:t>CTEH hotline calls</a:t>
            </a:r>
            <a:endParaRPr lang="en-US" sz="3700" dirty="0"/>
          </a:p>
        </p:txBody>
      </p:sp>
      <p:pic>
        <p:nvPicPr>
          <p:cNvPr id="4" name="Content Placeholder 3" descr="Line graph showing number of Center for Toxicology and Environmental Health and poison center calls by day February to March, 2023">
            <a:extLst>
              <a:ext uri="{FF2B5EF4-FFF2-40B4-BE49-F238E27FC236}">
                <a16:creationId xmlns:a16="http://schemas.microsoft.com/office/drawing/2014/main" id="{8B67ACB1-1C4C-4DC5-7F65-77B95A166BFC}"/>
              </a:ext>
            </a:extLst>
          </p:cNvPr>
          <p:cNvPicPr>
            <a:picLocks noChangeAspect="1"/>
          </p:cNvPicPr>
          <p:nvPr/>
        </p:nvPicPr>
        <p:blipFill>
          <a:blip r:embed="rId3"/>
          <a:stretch>
            <a:fillRect/>
          </a:stretch>
        </p:blipFill>
        <p:spPr bwMode="auto">
          <a:xfrm>
            <a:off x="71837" y="2209800"/>
            <a:ext cx="4423963" cy="28037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3" name="Content Placeholder 2">
            <a:extLst>
              <a:ext uri="{FF2B5EF4-FFF2-40B4-BE49-F238E27FC236}">
                <a16:creationId xmlns:a16="http://schemas.microsoft.com/office/drawing/2014/main" id="{B6977557-3C1A-E6A0-32E4-873F2A3E20D2}"/>
              </a:ext>
            </a:extLst>
          </p:cNvPr>
          <p:cNvSpPr>
            <a:spLocks noGrp="1"/>
          </p:cNvSpPr>
          <p:nvPr>
            <p:ph sz="half" idx="2"/>
          </p:nvPr>
        </p:nvSpPr>
        <p:spPr>
          <a:xfrm>
            <a:off x="4648200" y="1600201"/>
            <a:ext cx="4038600" cy="4267200"/>
          </a:xfrm>
        </p:spPr>
        <p:txBody>
          <a:bodyPr wrap="square" anchor="t">
            <a:normAutofit/>
          </a:bodyPr>
          <a:lstStyle/>
          <a:p>
            <a:pPr marL="457200" indent="-457200" algn="l">
              <a:buFont typeface="Arial" panose="020B0604020202020204" pitchFamily="34" charset="0"/>
              <a:buChar char="•"/>
            </a:pPr>
            <a:r>
              <a:rPr lang="en-US" dirty="0">
                <a:solidFill>
                  <a:schemeClr val="accent6"/>
                </a:solidFill>
              </a:rPr>
              <a:t>Center for Toxicology and Environmental Health (contractor).</a:t>
            </a:r>
          </a:p>
          <a:p>
            <a:pPr marL="457200" indent="-457200" algn="l">
              <a:buFont typeface="Arial" panose="020B0604020202020204" pitchFamily="34" charset="0"/>
              <a:buChar char="•"/>
            </a:pPr>
            <a:r>
              <a:rPr lang="en-US" dirty="0">
                <a:solidFill>
                  <a:schemeClr val="accent6"/>
                </a:solidFill>
              </a:rPr>
              <a:t>199 calls.</a:t>
            </a:r>
          </a:p>
        </p:txBody>
      </p:sp>
    </p:spTree>
    <p:extLst>
      <p:ext uri="{BB962C8B-B14F-4D97-AF65-F5344CB8AC3E}">
        <p14:creationId xmlns:p14="http://schemas.microsoft.com/office/powerpoint/2010/main" val="320987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3FB22-318C-ABDA-E33B-D3AA34181F6A}"/>
              </a:ext>
            </a:extLst>
          </p:cNvPr>
          <p:cNvSpPr>
            <a:spLocks noGrp="1"/>
          </p:cNvSpPr>
          <p:nvPr>
            <p:ph type="title"/>
          </p:nvPr>
        </p:nvSpPr>
        <p:spPr>
          <a:xfrm>
            <a:off x="381000" y="685800"/>
            <a:ext cx="8610600" cy="625475"/>
          </a:xfrm>
        </p:spPr>
        <p:txBody>
          <a:bodyPr wrap="square" anchor="ctr">
            <a:normAutofit/>
          </a:bodyPr>
          <a:lstStyle/>
          <a:p>
            <a:pPr>
              <a:lnSpc>
                <a:spcPct val="90000"/>
              </a:lnSpc>
            </a:pPr>
            <a:r>
              <a:rPr lang="en-US" sz="3700" dirty="0"/>
              <a:t>Syndromic Surveillance</a:t>
            </a:r>
          </a:p>
        </p:txBody>
      </p:sp>
      <p:sp>
        <p:nvSpPr>
          <p:cNvPr id="3" name="Content Placeholder 2">
            <a:extLst>
              <a:ext uri="{FF2B5EF4-FFF2-40B4-BE49-F238E27FC236}">
                <a16:creationId xmlns:a16="http://schemas.microsoft.com/office/drawing/2014/main" id="{1D92F76A-5312-CB7B-B3A8-E3707EA952BC}"/>
              </a:ext>
            </a:extLst>
          </p:cNvPr>
          <p:cNvSpPr>
            <a:spLocks noGrp="1"/>
          </p:cNvSpPr>
          <p:nvPr>
            <p:ph sz="half" idx="1"/>
          </p:nvPr>
        </p:nvSpPr>
        <p:spPr>
          <a:xfrm>
            <a:off x="457200" y="1600201"/>
            <a:ext cx="4038600" cy="4267200"/>
          </a:xfrm>
        </p:spPr>
        <p:txBody>
          <a:bodyPr wrap="square" anchor="t">
            <a:normAutofit/>
          </a:bodyPr>
          <a:lstStyle/>
          <a:p>
            <a:pPr marL="457200" indent="-457200" algn="l">
              <a:buFont typeface="Arial" panose="020B0604020202020204" pitchFamily="34" charset="0"/>
              <a:buChar char="•"/>
            </a:pPr>
            <a:r>
              <a:rPr lang="en-US" dirty="0">
                <a:solidFill>
                  <a:schemeClr val="accent6"/>
                </a:solidFill>
              </a:rPr>
              <a:t>Chief complaints/admit reasons.</a:t>
            </a:r>
          </a:p>
          <a:p>
            <a:pPr marL="457200" indent="-457200" algn="l">
              <a:buFont typeface="Arial" panose="020B0604020202020204" pitchFamily="34" charset="0"/>
              <a:buChar char="•"/>
            </a:pPr>
            <a:r>
              <a:rPr lang="en-US" dirty="0">
                <a:solidFill>
                  <a:schemeClr val="accent6"/>
                </a:solidFill>
              </a:rPr>
              <a:t>Increase in codes after the derailment.</a:t>
            </a:r>
          </a:p>
          <a:p>
            <a:pPr marL="457200" indent="-457200" algn="l">
              <a:buFont typeface="Arial" panose="020B0604020202020204" pitchFamily="34" charset="0"/>
              <a:buChar char="•"/>
            </a:pPr>
            <a:r>
              <a:rPr lang="en-US" dirty="0">
                <a:solidFill>
                  <a:schemeClr val="accent6"/>
                </a:solidFill>
              </a:rPr>
              <a:t>97 visits related to incident.</a:t>
            </a:r>
          </a:p>
          <a:p>
            <a:pPr marL="0" indent="0" algn="l"/>
            <a:endParaRPr lang="en-US" dirty="0">
              <a:solidFill>
                <a:schemeClr val="accent6"/>
              </a:solidFill>
            </a:endParaRPr>
          </a:p>
        </p:txBody>
      </p:sp>
      <p:pic>
        <p:nvPicPr>
          <p:cNvPr id="5" name="Picture 4">
            <a:extLst>
              <a:ext uri="{FF2B5EF4-FFF2-40B4-BE49-F238E27FC236}">
                <a16:creationId xmlns:a16="http://schemas.microsoft.com/office/drawing/2014/main" id="{E4E602B3-894D-48E1-9A62-15404D4154EF}"/>
              </a:ext>
            </a:extLst>
          </p:cNvPr>
          <p:cNvPicPr>
            <a:picLocks noChangeAspect="1"/>
          </p:cNvPicPr>
          <p:nvPr/>
        </p:nvPicPr>
        <p:blipFill>
          <a:blip r:embed="rId3"/>
          <a:stretch>
            <a:fillRect/>
          </a:stretch>
        </p:blipFill>
        <p:spPr>
          <a:xfrm>
            <a:off x="4648200" y="2486884"/>
            <a:ext cx="4038600" cy="2493834"/>
          </a:xfrm>
          <a:prstGeom prst="rect">
            <a:avLst/>
          </a:prstGeom>
          <a:noFill/>
          <a:ln>
            <a:solidFill>
              <a:schemeClr val="tx1"/>
            </a:solidFill>
          </a:ln>
        </p:spPr>
      </p:pic>
    </p:spTree>
    <p:extLst>
      <p:ext uri="{BB962C8B-B14F-4D97-AF65-F5344CB8AC3E}">
        <p14:creationId xmlns:p14="http://schemas.microsoft.com/office/powerpoint/2010/main" val="35730744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079D7-3119-A807-EBE6-CF59CCB92901}"/>
              </a:ext>
            </a:extLst>
          </p:cNvPr>
          <p:cNvSpPr>
            <a:spLocks noGrp="1"/>
          </p:cNvSpPr>
          <p:nvPr>
            <p:ph type="title"/>
          </p:nvPr>
        </p:nvSpPr>
        <p:spPr>
          <a:xfrm>
            <a:off x="381000" y="685800"/>
            <a:ext cx="8610600" cy="625475"/>
          </a:xfrm>
        </p:spPr>
        <p:txBody>
          <a:bodyPr wrap="square" anchor="ctr">
            <a:normAutofit/>
          </a:bodyPr>
          <a:lstStyle/>
          <a:p>
            <a:pPr>
              <a:lnSpc>
                <a:spcPct val="90000"/>
              </a:lnSpc>
            </a:pPr>
            <a:r>
              <a:rPr lang="en-US" sz="3700"/>
              <a:t>Syndromic Surveillance</a:t>
            </a:r>
          </a:p>
        </p:txBody>
      </p:sp>
      <p:pic>
        <p:nvPicPr>
          <p:cNvPr id="5" name="Picture 4">
            <a:extLst>
              <a:ext uri="{FF2B5EF4-FFF2-40B4-BE49-F238E27FC236}">
                <a16:creationId xmlns:a16="http://schemas.microsoft.com/office/drawing/2014/main" id="{CA3D477A-F40F-486A-8C84-6060481FC23C}"/>
              </a:ext>
            </a:extLst>
          </p:cNvPr>
          <p:cNvPicPr>
            <a:picLocks noChangeAspect="1"/>
          </p:cNvPicPr>
          <p:nvPr/>
        </p:nvPicPr>
        <p:blipFill>
          <a:blip r:embed="rId3"/>
          <a:stretch>
            <a:fillRect/>
          </a:stretch>
        </p:blipFill>
        <p:spPr>
          <a:xfrm>
            <a:off x="457200" y="2692844"/>
            <a:ext cx="4038600" cy="2081913"/>
          </a:xfrm>
          <a:prstGeom prst="rect">
            <a:avLst/>
          </a:prstGeom>
          <a:solidFill>
            <a:schemeClr val="bg1"/>
          </a:solidFill>
          <a:ln>
            <a:solidFill>
              <a:schemeClr val="tx1"/>
            </a:solidFill>
          </a:ln>
        </p:spPr>
      </p:pic>
      <p:sp>
        <p:nvSpPr>
          <p:cNvPr id="3" name="Content Placeholder 2">
            <a:extLst>
              <a:ext uri="{FF2B5EF4-FFF2-40B4-BE49-F238E27FC236}">
                <a16:creationId xmlns:a16="http://schemas.microsoft.com/office/drawing/2014/main" id="{D640941B-D1F0-6D58-32BE-7D7F66B4E935}"/>
              </a:ext>
            </a:extLst>
          </p:cNvPr>
          <p:cNvSpPr>
            <a:spLocks noGrp="1"/>
          </p:cNvSpPr>
          <p:nvPr>
            <p:ph sz="half" idx="2"/>
          </p:nvPr>
        </p:nvSpPr>
        <p:spPr>
          <a:xfrm>
            <a:off x="4648200" y="1600201"/>
            <a:ext cx="4038600" cy="4267200"/>
          </a:xfrm>
        </p:spPr>
        <p:txBody>
          <a:bodyPr wrap="square" anchor="t">
            <a:normAutofit/>
          </a:bodyPr>
          <a:lstStyle/>
          <a:p>
            <a:pPr marL="457200" indent="-457200" algn="l">
              <a:lnSpc>
                <a:spcPct val="90000"/>
              </a:lnSpc>
              <a:buFont typeface="Arial" panose="020B0604020202020204" pitchFamily="34" charset="0"/>
              <a:buChar char="•"/>
            </a:pPr>
            <a:r>
              <a:rPr lang="en-US" sz="2600" dirty="0">
                <a:solidFill>
                  <a:schemeClr val="accent6"/>
                </a:solidFill>
              </a:rPr>
              <a:t>Symptom distribution.</a:t>
            </a:r>
          </a:p>
          <a:p>
            <a:pPr marL="457200" indent="-457200" algn="l">
              <a:lnSpc>
                <a:spcPct val="90000"/>
              </a:lnSpc>
              <a:buFont typeface="Arial" panose="020B0604020202020204" pitchFamily="34" charset="0"/>
              <a:buChar char="•"/>
            </a:pPr>
            <a:r>
              <a:rPr lang="en-US" sz="2600" dirty="0">
                <a:solidFill>
                  <a:schemeClr val="accent6"/>
                </a:solidFill>
              </a:rPr>
              <a:t>Often presented with more than one symptom.</a:t>
            </a:r>
          </a:p>
          <a:p>
            <a:pPr marL="457200" indent="-457200" algn="l">
              <a:lnSpc>
                <a:spcPct val="90000"/>
              </a:lnSpc>
              <a:buFont typeface="Arial" panose="020B0604020202020204" pitchFamily="34" charset="0"/>
              <a:buChar char="•"/>
            </a:pPr>
            <a:r>
              <a:rPr lang="en-US" sz="2600" dirty="0">
                <a:solidFill>
                  <a:schemeClr val="accent6"/>
                </a:solidFill>
              </a:rPr>
              <a:t>Most common symptoms reported were cough, headache, sore throat, and shortness of breath.</a:t>
            </a:r>
          </a:p>
        </p:txBody>
      </p:sp>
    </p:spTree>
    <p:extLst>
      <p:ext uri="{BB962C8B-B14F-4D97-AF65-F5344CB8AC3E}">
        <p14:creationId xmlns:p14="http://schemas.microsoft.com/office/powerpoint/2010/main" val="2073420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3E157-07B2-C4ED-1016-C3FE256C91B0}"/>
              </a:ext>
            </a:extLst>
          </p:cNvPr>
          <p:cNvSpPr>
            <a:spLocks noGrp="1"/>
          </p:cNvSpPr>
          <p:nvPr>
            <p:ph type="title"/>
          </p:nvPr>
        </p:nvSpPr>
        <p:spPr/>
        <p:txBody>
          <a:bodyPr/>
          <a:lstStyle/>
          <a:p>
            <a:r>
              <a:rPr lang="en-US" sz="4400" dirty="0"/>
              <a:t>Syndromic Surveillance</a:t>
            </a:r>
            <a:endParaRPr lang="en-US" dirty="0"/>
          </a:p>
        </p:txBody>
      </p:sp>
      <p:sp>
        <p:nvSpPr>
          <p:cNvPr id="3" name="Content Placeholder 2">
            <a:extLst>
              <a:ext uri="{FF2B5EF4-FFF2-40B4-BE49-F238E27FC236}">
                <a16:creationId xmlns:a16="http://schemas.microsoft.com/office/drawing/2014/main" id="{F8E92E6C-6417-279B-7ABA-932F7E636E44}"/>
              </a:ext>
            </a:extLst>
          </p:cNvPr>
          <p:cNvSpPr>
            <a:spLocks noGrp="1"/>
          </p:cNvSpPr>
          <p:nvPr>
            <p:ph idx="1"/>
          </p:nvPr>
        </p:nvSpPr>
        <p:spPr/>
        <p:txBody>
          <a:bodyPr/>
          <a:lstStyle/>
          <a:p>
            <a:pPr marL="457200" indent="-457200" algn="l">
              <a:buFont typeface="Arial" panose="020B0604020202020204" pitchFamily="34" charset="0"/>
              <a:buChar char="•"/>
            </a:pPr>
            <a:r>
              <a:rPr lang="en-US" sz="2000" dirty="0"/>
              <a:t>Looked for increases in codes that occurred after the derailment.</a:t>
            </a:r>
          </a:p>
          <a:p>
            <a:pPr marL="457200" indent="-457200" algn="l">
              <a:buFont typeface="Arial" panose="020B0604020202020204" pitchFamily="34" charset="0"/>
              <a:buChar char="•"/>
            </a:pPr>
            <a:r>
              <a:rPr lang="en-US" sz="2000" dirty="0"/>
              <a:t>Several codes increased.</a:t>
            </a:r>
          </a:p>
          <a:p>
            <a:pPr marL="857250" lvl="1" indent="-457200">
              <a:buFont typeface="Arial" panose="020B0604020202020204" pitchFamily="34" charset="0"/>
              <a:buChar char="•"/>
            </a:pPr>
            <a:r>
              <a:rPr lang="en-US" sz="2000" dirty="0"/>
              <a:t>GERD.</a:t>
            </a:r>
          </a:p>
          <a:p>
            <a:pPr marL="857250" lvl="1" indent="-457200">
              <a:buFont typeface="Arial" panose="020B0604020202020204" pitchFamily="34" charset="0"/>
              <a:buChar char="•"/>
            </a:pPr>
            <a:r>
              <a:rPr lang="en-US" sz="2000" dirty="0"/>
              <a:t>Asthma.</a:t>
            </a:r>
          </a:p>
          <a:p>
            <a:pPr marL="857250" lvl="1" indent="-457200">
              <a:buFont typeface="Arial" panose="020B0604020202020204" pitchFamily="34" charset="0"/>
              <a:buChar char="•"/>
            </a:pPr>
            <a:r>
              <a:rPr lang="en-US" sz="2000" dirty="0"/>
              <a:t>Anxiety disorder.</a:t>
            </a:r>
          </a:p>
          <a:p>
            <a:pPr marL="857250" lvl="1" indent="-457200">
              <a:buFont typeface="Arial" panose="020B0604020202020204" pitchFamily="34" charset="0"/>
              <a:buChar char="•"/>
            </a:pPr>
            <a:r>
              <a:rPr lang="en-US" sz="2000" dirty="0"/>
              <a:t>Depression.</a:t>
            </a:r>
          </a:p>
          <a:p>
            <a:pPr marL="457200" indent="-457200" algn="l">
              <a:buFont typeface="Arial" panose="020B0604020202020204" pitchFamily="34" charset="0"/>
              <a:buChar char="•"/>
            </a:pPr>
            <a:endParaRPr lang="en-US" dirty="0"/>
          </a:p>
        </p:txBody>
      </p:sp>
      <p:pic>
        <p:nvPicPr>
          <p:cNvPr id="5" name="Picture 4" descr="Line graph showing diagnosis code unspecified asthma, uncomplicated was elevated in Ohio emergency department visits February to March, 2023">
            <a:extLst>
              <a:ext uri="{FF2B5EF4-FFF2-40B4-BE49-F238E27FC236}">
                <a16:creationId xmlns:a16="http://schemas.microsoft.com/office/drawing/2014/main" id="{CA7E0C17-F659-0418-830D-3C7A1674F767}"/>
              </a:ext>
            </a:extLst>
          </p:cNvPr>
          <p:cNvPicPr>
            <a:picLocks noChangeAspect="1"/>
          </p:cNvPicPr>
          <p:nvPr/>
        </p:nvPicPr>
        <p:blipFill rotWithShape="1">
          <a:blip r:embed="rId3"/>
          <a:srcRect l="49822" b="49661"/>
          <a:stretch/>
        </p:blipFill>
        <p:spPr>
          <a:xfrm>
            <a:off x="6643904" y="2402054"/>
            <a:ext cx="2374768" cy="1319739"/>
          </a:xfrm>
          <a:prstGeom prst="rect">
            <a:avLst/>
          </a:prstGeom>
          <a:ln>
            <a:solidFill>
              <a:schemeClr val="tx1"/>
            </a:solidFill>
          </a:ln>
        </p:spPr>
      </p:pic>
      <p:pic>
        <p:nvPicPr>
          <p:cNvPr id="8" name="Picture 7" descr="Line graph showing diagnosis code gastro esophageal reflux disease was elevated in Ohio emergency department visits February to March, 2023">
            <a:extLst>
              <a:ext uri="{FF2B5EF4-FFF2-40B4-BE49-F238E27FC236}">
                <a16:creationId xmlns:a16="http://schemas.microsoft.com/office/drawing/2014/main" id="{C6BFAF76-E065-C711-51ED-B635ED8FE841}"/>
              </a:ext>
            </a:extLst>
          </p:cNvPr>
          <p:cNvPicPr>
            <a:picLocks noChangeAspect="1"/>
          </p:cNvPicPr>
          <p:nvPr/>
        </p:nvPicPr>
        <p:blipFill rotWithShape="1">
          <a:blip r:embed="rId3"/>
          <a:srcRect r="50510" b="50840"/>
          <a:stretch/>
        </p:blipFill>
        <p:spPr>
          <a:xfrm>
            <a:off x="4117108" y="2060791"/>
            <a:ext cx="2342198" cy="1288850"/>
          </a:xfrm>
          <a:prstGeom prst="rect">
            <a:avLst/>
          </a:prstGeom>
          <a:ln>
            <a:solidFill>
              <a:schemeClr val="tx1"/>
            </a:solidFill>
          </a:ln>
        </p:spPr>
      </p:pic>
      <p:pic>
        <p:nvPicPr>
          <p:cNvPr id="9" name="Picture 8" descr="Line graph showing diagnosis code anxiety disorder, unspecified was elevated in Ohio emergency department visits February to March, 2023">
            <a:extLst>
              <a:ext uri="{FF2B5EF4-FFF2-40B4-BE49-F238E27FC236}">
                <a16:creationId xmlns:a16="http://schemas.microsoft.com/office/drawing/2014/main" id="{4BAE0FD7-FCFF-640D-7B3D-AD51C42D68E8}"/>
              </a:ext>
            </a:extLst>
          </p:cNvPr>
          <p:cNvPicPr>
            <a:picLocks noChangeAspect="1"/>
          </p:cNvPicPr>
          <p:nvPr/>
        </p:nvPicPr>
        <p:blipFill rotWithShape="1">
          <a:blip r:embed="rId3"/>
          <a:srcRect t="49612" r="50510"/>
          <a:stretch/>
        </p:blipFill>
        <p:spPr>
          <a:xfrm>
            <a:off x="4117108" y="3657600"/>
            <a:ext cx="2342198" cy="1321024"/>
          </a:xfrm>
          <a:prstGeom prst="rect">
            <a:avLst/>
          </a:prstGeom>
          <a:ln>
            <a:solidFill>
              <a:schemeClr val="tx1"/>
            </a:solidFill>
          </a:ln>
        </p:spPr>
      </p:pic>
      <p:pic>
        <p:nvPicPr>
          <p:cNvPr id="10" name="Picture 9" descr="Line graph showing diagnosis code depression, unspecified was elevated in Oho emergency department visits February to March, 2023">
            <a:extLst>
              <a:ext uri="{FF2B5EF4-FFF2-40B4-BE49-F238E27FC236}">
                <a16:creationId xmlns:a16="http://schemas.microsoft.com/office/drawing/2014/main" id="{B20481E1-2F72-61C7-9AA2-6C3CF98A94F4}"/>
              </a:ext>
            </a:extLst>
          </p:cNvPr>
          <p:cNvPicPr>
            <a:picLocks noChangeAspect="1"/>
          </p:cNvPicPr>
          <p:nvPr/>
        </p:nvPicPr>
        <p:blipFill rotWithShape="1">
          <a:blip r:embed="rId3"/>
          <a:srcRect l="49822" t="49612"/>
          <a:stretch/>
        </p:blipFill>
        <p:spPr>
          <a:xfrm>
            <a:off x="6663360" y="4389033"/>
            <a:ext cx="2374767" cy="1321025"/>
          </a:xfrm>
          <a:prstGeom prst="rect">
            <a:avLst/>
          </a:prstGeom>
          <a:ln>
            <a:solidFill>
              <a:schemeClr val="tx1"/>
            </a:solidFill>
          </a:ln>
        </p:spPr>
      </p:pic>
    </p:spTree>
    <p:extLst>
      <p:ext uri="{BB962C8B-B14F-4D97-AF65-F5344CB8AC3E}">
        <p14:creationId xmlns:p14="http://schemas.microsoft.com/office/powerpoint/2010/main" val="15269998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C4EBF-346F-530E-A6DE-586A9A2DF459}"/>
              </a:ext>
            </a:extLst>
          </p:cNvPr>
          <p:cNvSpPr>
            <a:spLocks noGrp="1"/>
          </p:cNvSpPr>
          <p:nvPr>
            <p:ph type="title"/>
          </p:nvPr>
        </p:nvSpPr>
        <p:spPr/>
        <p:txBody>
          <a:bodyPr/>
          <a:lstStyle/>
          <a:p>
            <a:r>
              <a:rPr lang="en-US" sz="4400" dirty="0"/>
              <a:t>Syndromic Surveillance</a:t>
            </a:r>
            <a:endParaRPr lang="en-US" dirty="0"/>
          </a:p>
        </p:txBody>
      </p:sp>
      <p:pic>
        <p:nvPicPr>
          <p:cNvPr id="4" name="Picture 3" descr="Map of gastro esophageal reflux disease and depression, unspecified clusters south and west of East Palestine.">
            <a:extLst>
              <a:ext uri="{FF2B5EF4-FFF2-40B4-BE49-F238E27FC236}">
                <a16:creationId xmlns:a16="http://schemas.microsoft.com/office/drawing/2014/main" id="{D0CABDDE-A2E7-6E86-FA31-3B4FEAB94AB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557" b="13332"/>
          <a:stretch/>
        </p:blipFill>
        <p:spPr>
          <a:xfrm>
            <a:off x="287253" y="1546118"/>
            <a:ext cx="2751096" cy="2840853"/>
          </a:xfrm>
          <a:prstGeom prst="rect">
            <a:avLst/>
          </a:prstGeom>
          <a:ln>
            <a:solidFill>
              <a:schemeClr val="tx1"/>
            </a:solidFill>
          </a:ln>
        </p:spPr>
      </p:pic>
      <p:pic>
        <p:nvPicPr>
          <p:cNvPr id="5" name="Picture 4" descr="Map of unspecified asthma, uncomplicated clusters south of East Palestine.">
            <a:extLst>
              <a:ext uri="{FF2B5EF4-FFF2-40B4-BE49-F238E27FC236}">
                <a16:creationId xmlns:a16="http://schemas.microsoft.com/office/drawing/2014/main" id="{9CA00325-7734-5D9E-2239-55710E9C2F9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5273" r="33658" b="13332"/>
          <a:stretch/>
        </p:blipFill>
        <p:spPr>
          <a:xfrm>
            <a:off x="3464182" y="1546118"/>
            <a:ext cx="2481576" cy="2840853"/>
          </a:xfrm>
          <a:prstGeom prst="rect">
            <a:avLst/>
          </a:prstGeom>
          <a:ln>
            <a:solidFill>
              <a:schemeClr val="tx1"/>
            </a:solidFill>
          </a:ln>
        </p:spPr>
      </p:pic>
      <p:pic>
        <p:nvPicPr>
          <p:cNvPr id="6" name="Picture 5" descr="Map of gastro esophageal reflux disease and anxiety disorder, unspecified clusters south and west of East Palestine.">
            <a:extLst>
              <a:ext uri="{FF2B5EF4-FFF2-40B4-BE49-F238E27FC236}">
                <a16:creationId xmlns:a16="http://schemas.microsoft.com/office/drawing/2014/main" id="{6A1B2F42-098D-F38F-E33D-908F408E2A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8015" b="13332"/>
          <a:stretch/>
        </p:blipFill>
        <p:spPr>
          <a:xfrm>
            <a:off x="6371242" y="1546117"/>
            <a:ext cx="2554801" cy="2840853"/>
          </a:xfrm>
          <a:prstGeom prst="rect">
            <a:avLst/>
          </a:prstGeom>
          <a:ln>
            <a:solidFill>
              <a:schemeClr val="tx1"/>
            </a:solidFill>
          </a:ln>
        </p:spPr>
      </p:pic>
      <p:pic>
        <p:nvPicPr>
          <p:cNvPr id="7" name="Picture 6">
            <a:extLst>
              <a:ext uri="{FF2B5EF4-FFF2-40B4-BE49-F238E27FC236}">
                <a16:creationId xmlns:a16="http://schemas.microsoft.com/office/drawing/2014/main" id="{5D950927-26D1-1718-F964-A1430F1076B5}"/>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7653"/>
          <a:stretch/>
        </p:blipFill>
        <p:spPr>
          <a:xfrm>
            <a:off x="304801" y="4953000"/>
            <a:ext cx="8616598" cy="461196"/>
          </a:xfrm>
          <a:prstGeom prst="rect">
            <a:avLst/>
          </a:prstGeom>
          <a:ln>
            <a:solidFill>
              <a:schemeClr val="tx1"/>
            </a:solidFill>
          </a:ln>
        </p:spPr>
      </p:pic>
    </p:spTree>
    <p:extLst>
      <p:ext uri="{BB962C8B-B14F-4D97-AF65-F5344CB8AC3E}">
        <p14:creationId xmlns:p14="http://schemas.microsoft.com/office/powerpoint/2010/main" val="37503750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079D7-3119-A807-EBE6-CF59CCB92901}"/>
              </a:ext>
            </a:extLst>
          </p:cNvPr>
          <p:cNvSpPr>
            <a:spLocks noGrp="1"/>
          </p:cNvSpPr>
          <p:nvPr>
            <p:ph type="title"/>
          </p:nvPr>
        </p:nvSpPr>
        <p:spPr>
          <a:xfrm>
            <a:off x="381000" y="685800"/>
            <a:ext cx="8610600" cy="625475"/>
          </a:xfrm>
        </p:spPr>
        <p:txBody>
          <a:bodyPr wrap="square" anchor="ctr">
            <a:normAutofit/>
          </a:bodyPr>
          <a:lstStyle/>
          <a:p>
            <a:pPr>
              <a:lnSpc>
                <a:spcPct val="90000"/>
              </a:lnSpc>
            </a:pPr>
            <a:r>
              <a:rPr lang="en-US" sz="3700"/>
              <a:t>Syndromic Surveillance</a:t>
            </a:r>
          </a:p>
        </p:txBody>
      </p:sp>
      <p:pic>
        <p:nvPicPr>
          <p:cNvPr id="5" name="Picture 4">
            <a:extLst>
              <a:ext uri="{FF2B5EF4-FFF2-40B4-BE49-F238E27FC236}">
                <a16:creationId xmlns:a16="http://schemas.microsoft.com/office/drawing/2014/main" id="{CA3D477A-F40F-486A-8C84-6060481FC23C}"/>
              </a:ext>
            </a:extLst>
          </p:cNvPr>
          <p:cNvPicPr>
            <a:picLocks noChangeAspect="1"/>
          </p:cNvPicPr>
          <p:nvPr/>
        </p:nvPicPr>
        <p:blipFill>
          <a:blip r:embed="rId4"/>
          <a:stretch>
            <a:fillRect/>
          </a:stretch>
        </p:blipFill>
        <p:spPr>
          <a:xfrm>
            <a:off x="457200" y="2692844"/>
            <a:ext cx="4038600" cy="2081913"/>
          </a:xfrm>
          <a:prstGeom prst="rect">
            <a:avLst/>
          </a:prstGeom>
          <a:solidFill>
            <a:schemeClr val="bg1"/>
          </a:solidFill>
          <a:ln>
            <a:solidFill>
              <a:schemeClr val="tx1"/>
            </a:solidFill>
          </a:ln>
        </p:spPr>
      </p:pic>
      <p:sp>
        <p:nvSpPr>
          <p:cNvPr id="3" name="Content Placeholder 2">
            <a:extLst>
              <a:ext uri="{FF2B5EF4-FFF2-40B4-BE49-F238E27FC236}">
                <a16:creationId xmlns:a16="http://schemas.microsoft.com/office/drawing/2014/main" id="{D640941B-D1F0-6D58-32BE-7D7F66B4E935}"/>
              </a:ext>
            </a:extLst>
          </p:cNvPr>
          <p:cNvSpPr>
            <a:spLocks noGrp="1"/>
          </p:cNvSpPr>
          <p:nvPr>
            <p:ph sz="half" idx="2"/>
          </p:nvPr>
        </p:nvSpPr>
        <p:spPr>
          <a:xfrm>
            <a:off x="4648200" y="1600201"/>
            <a:ext cx="4038600" cy="4267200"/>
          </a:xfrm>
        </p:spPr>
        <p:txBody>
          <a:bodyPr wrap="square" anchor="t">
            <a:normAutofit/>
          </a:bodyPr>
          <a:lstStyle/>
          <a:p>
            <a:pPr marL="457200" indent="-457200" algn="l">
              <a:lnSpc>
                <a:spcPct val="90000"/>
              </a:lnSpc>
              <a:buFont typeface="Arial" panose="020B0604020202020204" pitchFamily="34" charset="0"/>
              <a:buChar char="•"/>
            </a:pPr>
            <a:r>
              <a:rPr lang="en-US" sz="2600" dirty="0">
                <a:solidFill>
                  <a:schemeClr val="accent6"/>
                </a:solidFill>
              </a:rPr>
              <a:t>Symptom distribution.</a:t>
            </a:r>
          </a:p>
          <a:p>
            <a:pPr marL="457200" indent="-457200" algn="l">
              <a:lnSpc>
                <a:spcPct val="90000"/>
              </a:lnSpc>
              <a:buFont typeface="Arial" panose="020B0604020202020204" pitchFamily="34" charset="0"/>
              <a:buChar char="•"/>
            </a:pPr>
            <a:r>
              <a:rPr lang="en-US" sz="2600" dirty="0">
                <a:solidFill>
                  <a:schemeClr val="accent6"/>
                </a:solidFill>
              </a:rPr>
              <a:t>Often presented with more than one symptom.</a:t>
            </a:r>
          </a:p>
          <a:p>
            <a:pPr marL="457200" indent="-457200" algn="l">
              <a:lnSpc>
                <a:spcPct val="90000"/>
              </a:lnSpc>
              <a:buFont typeface="Arial" panose="020B0604020202020204" pitchFamily="34" charset="0"/>
              <a:buChar char="•"/>
            </a:pPr>
            <a:r>
              <a:rPr lang="en-US" sz="2600" dirty="0">
                <a:solidFill>
                  <a:schemeClr val="accent6"/>
                </a:solidFill>
              </a:rPr>
              <a:t>Most common symptoms reported were cough, headache, sore throat, and shortness of breath.</a:t>
            </a:r>
          </a:p>
        </p:txBody>
      </p:sp>
    </p:spTree>
    <p:extLst>
      <p:ext uri="{BB962C8B-B14F-4D97-AF65-F5344CB8AC3E}">
        <p14:creationId xmlns:p14="http://schemas.microsoft.com/office/powerpoint/2010/main" val="2250123514"/>
      </p:ext>
    </p:extLst>
  </p:cSld>
  <p:clrMapOvr>
    <a:masterClrMapping/>
  </p:clrMapOvr>
  <p:extLst>
    <p:ext uri="{6950BFC3-D8DA-4A85-94F7-54DA5524770B}">
      <p188:commentRel xmlns:p188="http://schemas.microsoft.com/office/powerpoint/2018/8/main" r:id="rId3"/>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3E157-07B2-C4ED-1016-C3FE256C91B0}"/>
              </a:ext>
            </a:extLst>
          </p:cNvPr>
          <p:cNvSpPr>
            <a:spLocks noGrp="1"/>
          </p:cNvSpPr>
          <p:nvPr>
            <p:ph type="title"/>
          </p:nvPr>
        </p:nvSpPr>
        <p:spPr/>
        <p:txBody>
          <a:bodyPr/>
          <a:lstStyle/>
          <a:p>
            <a:r>
              <a:rPr lang="en-US" sz="4400" dirty="0"/>
              <a:t>Syndromic Surveillance</a:t>
            </a:r>
            <a:endParaRPr lang="en-US" dirty="0"/>
          </a:p>
        </p:txBody>
      </p:sp>
      <p:sp>
        <p:nvSpPr>
          <p:cNvPr id="3" name="Content Placeholder 2">
            <a:extLst>
              <a:ext uri="{FF2B5EF4-FFF2-40B4-BE49-F238E27FC236}">
                <a16:creationId xmlns:a16="http://schemas.microsoft.com/office/drawing/2014/main" id="{F8E92E6C-6417-279B-7ABA-932F7E636E44}"/>
              </a:ext>
            </a:extLst>
          </p:cNvPr>
          <p:cNvSpPr>
            <a:spLocks noGrp="1"/>
          </p:cNvSpPr>
          <p:nvPr>
            <p:ph idx="1"/>
          </p:nvPr>
        </p:nvSpPr>
        <p:spPr/>
        <p:txBody>
          <a:bodyPr/>
          <a:lstStyle/>
          <a:p>
            <a:pPr marL="457200" indent="-457200" algn="l">
              <a:buFont typeface="Arial" panose="020B0604020202020204" pitchFamily="34" charset="0"/>
              <a:buChar char="•"/>
            </a:pPr>
            <a:r>
              <a:rPr lang="en-US" sz="2000" dirty="0"/>
              <a:t>Looked for increases in codes </a:t>
            </a:r>
          </a:p>
          <a:p>
            <a:pPr marL="0" indent="0" algn="l"/>
            <a:r>
              <a:rPr lang="en-US" sz="2000" dirty="0"/>
              <a:t>       that occurred after the </a:t>
            </a:r>
          </a:p>
          <a:p>
            <a:pPr marL="0" indent="0" algn="l"/>
            <a:r>
              <a:rPr lang="en-US" sz="2000" dirty="0"/>
              <a:t>       derailment.</a:t>
            </a:r>
          </a:p>
          <a:p>
            <a:pPr marL="457200" indent="-457200" algn="l">
              <a:buFont typeface="Arial" panose="020B0604020202020204" pitchFamily="34" charset="0"/>
              <a:buChar char="•"/>
            </a:pPr>
            <a:r>
              <a:rPr lang="en-US" sz="2000" dirty="0"/>
              <a:t>Several codes increased.</a:t>
            </a:r>
          </a:p>
          <a:p>
            <a:pPr marL="857250" lvl="1" indent="-457200">
              <a:buFont typeface="Arial" panose="020B0604020202020204" pitchFamily="34" charset="0"/>
              <a:buChar char="•"/>
            </a:pPr>
            <a:r>
              <a:rPr lang="en-US" sz="2000" dirty="0"/>
              <a:t>GERD</a:t>
            </a:r>
          </a:p>
          <a:p>
            <a:pPr marL="857250" lvl="1" indent="-457200">
              <a:buFont typeface="Arial" panose="020B0604020202020204" pitchFamily="34" charset="0"/>
              <a:buChar char="•"/>
            </a:pPr>
            <a:r>
              <a:rPr lang="en-US" sz="2000" dirty="0"/>
              <a:t>Asthma</a:t>
            </a:r>
          </a:p>
          <a:p>
            <a:pPr marL="857250" lvl="1" indent="-457200">
              <a:buFont typeface="Arial" panose="020B0604020202020204" pitchFamily="34" charset="0"/>
              <a:buChar char="•"/>
            </a:pPr>
            <a:r>
              <a:rPr lang="en-US" sz="2000" dirty="0"/>
              <a:t>Anxiety disorder</a:t>
            </a:r>
          </a:p>
          <a:p>
            <a:pPr marL="857250" lvl="1" indent="-457200">
              <a:buFont typeface="Arial" panose="020B0604020202020204" pitchFamily="34" charset="0"/>
              <a:buChar char="•"/>
            </a:pPr>
            <a:r>
              <a:rPr lang="en-US" sz="2000" dirty="0"/>
              <a:t>Depression</a:t>
            </a:r>
          </a:p>
          <a:p>
            <a:pPr marL="457200" indent="-457200" algn="l">
              <a:buFont typeface="Arial" panose="020B0604020202020204" pitchFamily="34" charset="0"/>
              <a:buChar char="•"/>
            </a:pPr>
            <a:endParaRPr lang="en-US" dirty="0"/>
          </a:p>
        </p:txBody>
      </p:sp>
      <p:pic>
        <p:nvPicPr>
          <p:cNvPr id="5" name="Picture 4" descr="Line graph showing diagnosis code unspecified asthma, uncomplicated was elevated in Ohio emergency department visits February to March, 2023">
            <a:extLst>
              <a:ext uri="{FF2B5EF4-FFF2-40B4-BE49-F238E27FC236}">
                <a16:creationId xmlns:a16="http://schemas.microsoft.com/office/drawing/2014/main" id="{CA7E0C17-F659-0418-830D-3C7A1674F767}"/>
              </a:ext>
            </a:extLst>
          </p:cNvPr>
          <p:cNvPicPr>
            <a:picLocks noChangeAspect="1"/>
          </p:cNvPicPr>
          <p:nvPr/>
        </p:nvPicPr>
        <p:blipFill rotWithShape="1">
          <a:blip r:embed="rId3"/>
          <a:srcRect l="49822" b="49661"/>
          <a:stretch/>
        </p:blipFill>
        <p:spPr>
          <a:xfrm>
            <a:off x="6643904" y="2402054"/>
            <a:ext cx="2374768" cy="1319739"/>
          </a:xfrm>
          <a:prstGeom prst="rect">
            <a:avLst/>
          </a:prstGeom>
          <a:ln>
            <a:solidFill>
              <a:schemeClr val="tx1"/>
            </a:solidFill>
          </a:ln>
        </p:spPr>
      </p:pic>
      <p:pic>
        <p:nvPicPr>
          <p:cNvPr id="8" name="Picture 7" descr="Line graph showing diagnosis code gastro esophageal reflux disease was elevated in Ohio emergency department visits February to March, 2023">
            <a:extLst>
              <a:ext uri="{FF2B5EF4-FFF2-40B4-BE49-F238E27FC236}">
                <a16:creationId xmlns:a16="http://schemas.microsoft.com/office/drawing/2014/main" id="{C6BFAF76-E065-C711-51ED-B635ED8FE841}"/>
              </a:ext>
            </a:extLst>
          </p:cNvPr>
          <p:cNvPicPr>
            <a:picLocks noChangeAspect="1"/>
          </p:cNvPicPr>
          <p:nvPr/>
        </p:nvPicPr>
        <p:blipFill rotWithShape="1">
          <a:blip r:embed="rId3"/>
          <a:srcRect r="50510" b="50840"/>
          <a:stretch/>
        </p:blipFill>
        <p:spPr>
          <a:xfrm>
            <a:off x="4117108" y="2060791"/>
            <a:ext cx="2342198" cy="1288850"/>
          </a:xfrm>
          <a:prstGeom prst="rect">
            <a:avLst/>
          </a:prstGeom>
          <a:ln>
            <a:solidFill>
              <a:schemeClr val="tx1"/>
            </a:solidFill>
          </a:ln>
        </p:spPr>
      </p:pic>
      <p:pic>
        <p:nvPicPr>
          <p:cNvPr id="9" name="Picture 8" descr="Line graph showing diagnosis code anxiety disorder, unspecified was elevated in Ohio emergency department visits February to March, 2023">
            <a:extLst>
              <a:ext uri="{FF2B5EF4-FFF2-40B4-BE49-F238E27FC236}">
                <a16:creationId xmlns:a16="http://schemas.microsoft.com/office/drawing/2014/main" id="{4BAE0FD7-FCFF-640D-7B3D-AD51C42D68E8}"/>
              </a:ext>
            </a:extLst>
          </p:cNvPr>
          <p:cNvPicPr>
            <a:picLocks noChangeAspect="1"/>
          </p:cNvPicPr>
          <p:nvPr/>
        </p:nvPicPr>
        <p:blipFill rotWithShape="1">
          <a:blip r:embed="rId3"/>
          <a:srcRect t="49612" r="50510"/>
          <a:stretch/>
        </p:blipFill>
        <p:spPr>
          <a:xfrm>
            <a:off x="4117108" y="3657600"/>
            <a:ext cx="2342198" cy="1321024"/>
          </a:xfrm>
          <a:prstGeom prst="rect">
            <a:avLst/>
          </a:prstGeom>
          <a:ln>
            <a:solidFill>
              <a:schemeClr val="tx1"/>
            </a:solidFill>
          </a:ln>
        </p:spPr>
      </p:pic>
      <p:pic>
        <p:nvPicPr>
          <p:cNvPr id="10" name="Picture 9" descr="Line graph showing diagnosis code depression, unspecified was elevated in Oho emergency department visits February to March, 2023">
            <a:extLst>
              <a:ext uri="{FF2B5EF4-FFF2-40B4-BE49-F238E27FC236}">
                <a16:creationId xmlns:a16="http://schemas.microsoft.com/office/drawing/2014/main" id="{B20481E1-2F72-61C7-9AA2-6C3CF98A94F4}"/>
              </a:ext>
            </a:extLst>
          </p:cNvPr>
          <p:cNvPicPr>
            <a:picLocks noChangeAspect="1"/>
          </p:cNvPicPr>
          <p:nvPr/>
        </p:nvPicPr>
        <p:blipFill rotWithShape="1">
          <a:blip r:embed="rId3"/>
          <a:srcRect l="49822" t="49612"/>
          <a:stretch/>
        </p:blipFill>
        <p:spPr>
          <a:xfrm>
            <a:off x="6663360" y="4389033"/>
            <a:ext cx="2374767" cy="1321025"/>
          </a:xfrm>
          <a:prstGeom prst="rect">
            <a:avLst/>
          </a:prstGeom>
          <a:ln>
            <a:solidFill>
              <a:schemeClr val="tx1"/>
            </a:solidFill>
          </a:ln>
        </p:spPr>
      </p:pic>
    </p:spTree>
    <p:extLst>
      <p:ext uri="{BB962C8B-B14F-4D97-AF65-F5344CB8AC3E}">
        <p14:creationId xmlns:p14="http://schemas.microsoft.com/office/powerpoint/2010/main" val="39879686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C4EBF-346F-530E-A6DE-586A9A2DF459}"/>
              </a:ext>
            </a:extLst>
          </p:cNvPr>
          <p:cNvSpPr>
            <a:spLocks noGrp="1"/>
          </p:cNvSpPr>
          <p:nvPr>
            <p:ph type="title"/>
          </p:nvPr>
        </p:nvSpPr>
        <p:spPr/>
        <p:txBody>
          <a:bodyPr/>
          <a:lstStyle/>
          <a:p>
            <a:r>
              <a:rPr lang="en-US" sz="4400" dirty="0"/>
              <a:t>Syndromic Surveillance</a:t>
            </a:r>
            <a:endParaRPr lang="en-US" dirty="0"/>
          </a:p>
        </p:txBody>
      </p:sp>
      <p:pic>
        <p:nvPicPr>
          <p:cNvPr id="4" name="Picture 3" descr="Map of gastro esophageal reflux disease and depression, unspecified clusters south and west of East Palestine.">
            <a:extLst>
              <a:ext uri="{FF2B5EF4-FFF2-40B4-BE49-F238E27FC236}">
                <a16:creationId xmlns:a16="http://schemas.microsoft.com/office/drawing/2014/main" id="{D0CABDDE-A2E7-6E86-FA31-3B4FEAB94AB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5557" b="13332"/>
          <a:stretch/>
        </p:blipFill>
        <p:spPr>
          <a:xfrm>
            <a:off x="287253" y="1546118"/>
            <a:ext cx="2751096" cy="2840853"/>
          </a:xfrm>
          <a:prstGeom prst="rect">
            <a:avLst/>
          </a:prstGeom>
          <a:ln>
            <a:solidFill>
              <a:schemeClr val="tx1"/>
            </a:solidFill>
          </a:ln>
        </p:spPr>
      </p:pic>
      <p:pic>
        <p:nvPicPr>
          <p:cNvPr id="5" name="Picture 4" descr="Map of unspecified asthma, uncomplicated clusters south of East Palestine.">
            <a:extLst>
              <a:ext uri="{FF2B5EF4-FFF2-40B4-BE49-F238E27FC236}">
                <a16:creationId xmlns:a16="http://schemas.microsoft.com/office/drawing/2014/main" id="{9CA00325-7734-5D9E-2239-55710E9C2F9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5273" r="33658" b="13332"/>
          <a:stretch/>
        </p:blipFill>
        <p:spPr>
          <a:xfrm>
            <a:off x="3464182" y="1546118"/>
            <a:ext cx="2481576" cy="2840853"/>
          </a:xfrm>
          <a:prstGeom prst="rect">
            <a:avLst/>
          </a:prstGeom>
          <a:ln>
            <a:solidFill>
              <a:schemeClr val="tx1"/>
            </a:solidFill>
          </a:ln>
        </p:spPr>
      </p:pic>
      <p:pic>
        <p:nvPicPr>
          <p:cNvPr id="6" name="Picture 5" descr="Map of gastro esophageal reflux disease and anxiety disorder, unspecified clusters south and west of East Palestine.">
            <a:extLst>
              <a:ext uri="{FF2B5EF4-FFF2-40B4-BE49-F238E27FC236}">
                <a16:creationId xmlns:a16="http://schemas.microsoft.com/office/drawing/2014/main" id="{6A1B2F42-098D-F38F-E33D-908F408E2A8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8015" b="13332"/>
          <a:stretch/>
        </p:blipFill>
        <p:spPr>
          <a:xfrm>
            <a:off x="6371242" y="1546117"/>
            <a:ext cx="2554801" cy="2840853"/>
          </a:xfrm>
          <a:prstGeom prst="rect">
            <a:avLst/>
          </a:prstGeom>
          <a:ln>
            <a:solidFill>
              <a:schemeClr val="tx1"/>
            </a:solidFill>
          </a:ln>
        </p:spPr>
      </p:pic>
      <p:pic>
        <p:nvPicPr>
          <p:cNvPr id="7" name="Picture 6">
            <a:extLst>
              <a:ext uri="{FF2B5EF4-FFF2-40B4-BE49-F238E27FC236}">
                <a16:creationId xmlns:a16="http://schemas.microsoft.com/office/drawing/2014/main" id="{5D950927-26D1-1718-F964-A1430F1076B5}"/>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7653"/>
          <a:stretch/>
        </p:blipFill>
        <p:spPr>
          <a:xfrm>
            <a:off x="304801" y="4953000"/>
            <a:ext cx="8616598" cy="461196"/>
          </a:xfrm>
          <a:prstGeom prst="rect">
            <a:avLst/>
          </a:prstGeom>
          <a:ln>
            <a:solidFill>
              <a:schemeClr val="tx1"/>
            </a:solidFill>
          </a:ln>
        </p:spPr>
      </p:pic>
    </p:spTree>
    <p:extLst>
      <p:ext uri="{BB962C8B-B14F-4D97-AF65-F5344CB8AC3E}">
        <p14:creationId xmlns:p14="http://schemas.microsoft.com/office/powerpoint/2010/main" val="912182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DFED8-14E7-DF0A-1B52-7C0A75158459}"/>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3DC54B1A-468A-561C-2950-7F382DD47D99}"/>
              </a:ext>
            </a:extLst>
          </p:cNvPr>
          <p:cNvSpPr>
            <a:spLocks noGrp="1"/>
          </p:cNvSpPr>
          <p:nvPr>
            <p:ph idx="1"/>
          </p:nvPr>
        </p:nvSpPr>
        <p:spPr/>
        <p:txBody>
          <a:bodyPr/>
          <a:lstStyle/>
          <a:p>
            <a:pPr marL="457200" indent="-457200" algn="l">
              <a:buFont typeface="Arial" panose="020B0604020202020204" pitchFamily="34" charset="0"/>
              <a:buChar char="•"/>
            </a:pPr>
            <a:r>
              <a:rPr lang="en-US" dirty="0"/>
              <a:t>Data across sets is consistent.</a:t>
            </a:r>
          </a:p>
          <a:p>
            <a:pPr marL="457200" indent="-457200" algn="l">
              <a:buFont typeface="Arial" panose="020B0604020202020204" pitchFamily="34" charset="0"/>
              <a:buChar char="•"/>
            </a:pPr>
            <a:r>
              <a:rPr lang="en-US" dirty="0"/>
              <a:t>Mild to moderate.</a:t>
            </a:r>
          </a:p>
          <a:p>
            <a:pPr marL="457200" indent="-457200" algn="l">
              <a:buFont typeface="Arial" panose="020B0604020202020204" pitchFamily="34" charset="0"/>
              <a:buChar char="•"/>
            </a:pPr>
            <a:r>
              <a:rPr lang="en-US" dirty="0"/>
              <a:t>Consistent with irritant exposures.</a:t>
            </a:r>
          </a:p>
          <a:p>
            <a:pPr marL="457200" indent="-457200" algn="l">
              <a:buFont typeface="Arial" panose="020B0604020202020204" pitchFamily="34" charset="0"/>
              <a:buChar char="•"/>
            </a:pPr>
            <a:r>
              <a:rPr lang="en-US" dirty="0"/>
              <a:t>Improvement is occurring.</a:t>
            </a:r>
          </a:p>
          <a:p>
            <a:pPr marL="457200" indent="-457200" algn="l">
              <a:buFont typeface="Arial" panose="020B0604020202020204" pitchFamily="34" charset="0"/>
              <a:buChar char="•"/>
            </a:pPr>
            <a:r>
              <a:rPr lang="en-US" dirty="0"/>
              <a:t>Mental health effects are consistent with other environmental disasters.</a:t>
            </a:r>
          </a:p>
        </p:txBody>
      </p:sp>
    </p:spTree>
    <p:extLst>
      <p:ext uri="{BB962C8B-B14F-4D97-AF65-F5344CB8AC3E}">
        <p14:creationId xmlns:p14="http://schemas.microsoft.com/office/powerpoint/2010/main" val="17418944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0200F-52ED-004D-878C-9A2382622613}"/>
              </a:ext>
            </a:extLst>
          </p:cNvPr>
          <p:cNvSpPr>
            <a:spLocks noGrp="1"/>
          </p:cNvSpPr>
          <p:nvPr>
            <p:ph type="title"/>
          </p:nvPr>
        </p:nvSpPr>
        <p:spPr/>
        <p:txBody>
          <a:bodyPr/>
          <a:lstStyle/>
          <a:p>
            <a:r>
              <a:rPr lang="en-US" dirty="0"/>
              <a:t>Lessons Learned</a:t>
            </a:r>
          </a:p>
        </p:txBody>
      </p:sp>
      <p:sp>
        <p:nvSpPr>
          <p:cNvPr id="3" name="Content Placeholder 2">
            <a:extLst>
              <a:ext uri="{FF2B5EF4-FFF2-40B4-BE49-F238E27FC236}">
                <a16:creationId xmlns:a16="http://schemas.microsoft.com/office/drawing/2014/main" id="{D17DB21B-FD0A-61C1-0240-DF0979A8D7FC}"/>
              </a:ext>
            </a:extLst>
          </p:cNvPr>
          <p:cNvSpPr>
            <a:spLocks noGrp="1"/>
          </p:cNvSpPr>
          <p:nvPr>
            <p:ph idx="1"/>
          </p:nvPr>
        </p:nvSpPr>
        <p:spPr/>
        <p:txBody>
          <a:bodyPr/>
          <a:lstStyle/>
          <a:p>
            <a:pPr marL="0" marR="1210310" lvl="0" indent="-342900" algn="l">
              <a:lnSpc>
                <a:spcPct val="87000"/>
              </a:lnSpc>
              <a:spcBef>
                <a:spcPts val="600"/>
              </a:spcBef>
              <a:spcAft>
                <a:spcPts val="0"/>
              </a:spcAft>
              <a:buFont typeface="Wingdings" panose="05000000000000000000" pitchFamily="2" charset="2"/>
              <a:buChar char=""/>
              <a:tabLst>
                <a:tab pos="776605" algn="l"/>
                <a:tab pos="777240" algn="l"/>
              </a:tabLst>
            </a:pPr>
            <a:r>
              <a:rPr lang="en-US" sz="2400" dirty="0">
                <a:effectLst/>
                <a:latin typeface="Calibri" panose="020F0502020204030204" pitchFamily="34" charset="0"/>
                <a:ea typeface="Wingdings" panose="05000000000000000000" pitchFamily="2" charset="2"/>
                <a:cs typeface="Wingdings" panose="05000000000000000000" pitchFamily="2" charset="2"/>
              </a:rPr>
              <a:t>In-person</a:t>
            </a:r>
            <a:r>
              <a:rPr lang="en-US" sz="2400" spc="-8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interaction</a:t>
            </a:r>
            <a:r>
              <a:rPr lang="en-US" sz="2400" spc="-8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with</a:t>
            </a:r>
            <a:r>
              <a:rPr lang="en-US" sz="2400" spc="-45"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the</a:t>
            </a:r>
            <a:r>
              <a:rPr lang="en-US" sz="2400" spc="-45"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public.</a:t>
            </a:r>
            <a:r>
              <a:rPr lang="en-US" sz="2400" spc="-75" dirty="0">
                <a:effectLst/>
                <a:latin typeface="Calibri" panose="020F0502020204030204" pitchFamily="34" charset="0"/>
                <a:ea typeface="Wingdings" panose="05000000000000000000" pitchFamily="2" charset="2"/>
                <a:cs typeface="Wingdings" panose="05000000000000000000" pitchFamily="2" charset="2"/>
              </a:rPr>
              <a:t> </a:t>
            </a:r>
          </a:p>
          <a:p>
            <a:pPr marL="0" marR="1210310" lvl="0" indent="-342900" algn="l">
              <a:lnSpc>
                <a:spcPct val="87000"/>
              </a:lnSpc>
              <a:spcBef>
                <a:spcPts val="600"/>
              </a:spcBef>
              <a:spcAft>
                <a:spcPts val="0"/>
              </a:spcAft>
              <a:buFont typeface="Wingdings" panose="05000000000000000000" pitchFamily="2" charset="2"/>
              <a:buChar char=""/>
              <a:tabLst>
                <a:tab pos="776605" algn="l"/>
                <a:tab pos="777240" algn="l"/>
              </a:tabLst>
            </a:pPr>
            <a:r>
              <a:rPr lang="en-US" sz="2400" dirty="0">
                <a:effectLst/>
                <a:latin typeface="Calibri" panose="020F0502020204030204" pitchFamily="34" charset="0"/>
                <a:ea typeface="Wingdings" panose="05000000000000000000" pitchFamily="2" charset="2"/>
                <a:cs typeface="Wingdings" panose="05000000000000000000" pitchFamily="2" charset="2"/>
              </a:rPr>
              <a:t>Trusted</a:t>
            </a:r>
            <a:r>
              <a:rPr lang="en-US" sz="2400" spc="-45"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community</a:t>
            </a:r>
            <a:r>
              <a:rPr lang="en-US" sz="2400" spc="-6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members.</a:t>
            </a:r>
            <a:r>
              <a:rPr lang="en-US" sz="2400" spc="-60" dirty="0">
                <a:effectLst/>
                <a:latin typeface="Calibri" panose="020F0502020204030204" pitchFamily="34" charset="0"/>
                <a:ea typeface="Wingdings" panose="05000000000000000000" pitchFamily="2" charset="2"/>
                <a:cs typeface="Wingdings" panose="05000000000000000000" pitchFamily="2" charset="2"/>
              </a:rPr>
              <a:t> </a:t>
            </a:r>
          </a:p>
          <a:p>
            <a:pPr marL="0" marR="1210310" lvl="0" indent="-342900" algn="l">
              <a:lnSpc>
                <a:spcPct val="87000"/>
              </a:lnSpc>
              <a:spcBef>
                <a:spcPts val="600"/>
              </a:spcBef>
              <a:spcAft>
                <a:spcPts val="0"/>
              </a:spcAft>
              <a:buFont typeface="Wingdings" panose="05000000000000000000" pitchFamily="2" charset="2"/>
              <a:buChar char=""/>
              <a:tabLst>
                <a:tab pos="776605" algn="l"/>
                <a:tab pos="777240" algn="l"/>
              </a:tabLst>
            </a:pPr>
            <a:r>
              <a:rPr lang="en-US" sz="2400" dirty="0">
                <a:effectLst/>
                <a:latin typeface="Calibri" panose="020F0502020204030204" pitchFamily="34" charset="0"/>
                <a:ea typeface="Wingdings" panose="05000000000000000000" pitchFamily="2" charset="2"/>
                <a:cs typeface="Wingdings" panose="05000000000000000000" pitchFamily="2" charset="2"/>
              </a:rPr>
              <a:t>The</a:t>
            </a:r>
            <a:r>
              <a:rPr lang="en-US" sz="2400" spc="-5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use</a:t>
            </a:r>
            <a:r>
              <a:rPr lang="en-US" sz="2400" spc="-7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of</a:t>
            </a:r>
            <a:r>
              <a:rPr lang="en-US" sz="2400" spc="-4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stand-up</a:t>
            </a:r>
            <a:r>
              <a:rPr lang="en-US" sz="2400" spc="-85"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health</a:t>
            </a:r>
            <a:r>
              <a:rPr lang="en-US" sz="2400" spc="-65"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clinics/resource</a:t>
            </a:r>
            <a:r>
              <a:rPr lang="en-US" sz="2400" spc="-85"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centers.</a:t>
            </a:r>
            <a:r>
              <a:rPr lang="en-US" sz="2400" spc="-75" dirty="0">
                <a:effectLst/>
                <a:latin typeface="Calibri" panose="020F0502020204030204" pitchFamily="34" charset="0"/>
                <a:ea typeface="Wingdings" panose="05000000000000000000" pitchFamily="2" charset="2"/>
                <a:cs typeface="Wingdings" panose="05000000000000000000" pitchFamily="2" charset="2"/>
              </a:rPr>
              <a:t> </a:t>
            </a:r>
            <a:endParaRPr lang="en-US" sz="2400" dirty="0">
              <a:effectLst/>
              <a:latin typeface="Calibri" panose="020F0502020204030204" pitchFamily="34" charset="0"/>
              <a:ea typeface="Wingdings" panose="05000000000000000000" pitchFamily="2" charset="2"/>
              <a:cs typeface="Wingdings" panose="05000000000000000000" pitchFamily="2" charset="2"/>
            </a:endParaRPr>
          </a:p>
          <a:p>
            <a:pPr marL="0" marR="1144270" lvl="0" indent="-342900" algn="l">
              <a:lnSpc>
                <a:spcPct val="87000"/>
              </a:lnSpc>
              <a:spcBef>
                <a:spcPts val="600"/>
              </a:spcBef>
              <a:spcAft>
                <a:spcPts val="0"/>
              </a:spcAft>
              <a:buFont typeface="Wingdings" panose="05000000000000000000" pitchFamily="2" charset="2"/>
              <a:buChar char=""/>
              <a:tabLst>
                <a:tab pos="776605" algn="l"/>
                <a:tab pos="777240" algn="l"/>
              </a:tabLst>
            </a:pPr>
            <a:r>
              <a:rPr lang="en-US" sz="2400" dirty="0">
                <a:effectLst/>
                <a:latin typeface="Calibri" panose="020F0502020204030204" pitchFamily="34" charset="0"/>
                <a:ea typeface="Wingdings" panose="05000000000000000000" pitchFamily="2" charset="2"/>
                <a:cs typeface="Wingdings" panose="05000000000000000000" pitchFamily="2" charset="2"/>
              </a:rPr>
              <a:t>Multiple</a:t>
            </a:r>
            <a:r>
              <a:rPr lang="en-US" sz="2400" spc="-8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ways</a:t>
            </a:r>
            <a:r>
              <a:rPr lang="en-US" sz="2400" spc="-4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to</a:t>
            </a:r>
            <a:r>
              <a:rPr lang="en-US" sz="2400" spc="-5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measure</a:t>
            </a:r>
            <a:r>
              <a:rPr lang="en-US" sz="2400" spc="-6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health</a:t>
            </a:r>
            <a:r>
              <a:rPr lang="en-US" sz="2400" spc="-65"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outcomes.</a:t>
            </a:r>
            <a:r>
              <a:rPr lang="en-US" sz="2400" spc="-70" dirty="0">
                <a:effectLst/>
                <a:latin typeface="Calibri" panose="020F0502020204030204" pitchFamily="34" charset="0"/>
                <a:ea typeface="Wingdings" panose="05000000000000000000" pitchFamily="2" charset="2"/>
                <a:cs typeface="Wingdings" panose="05000000000000000000" pitchFamily="2" charset="2"/>
              </a:rPr>
              <a:t> </a:t>
            </a:r>
          </a:p>
          <a:p>
            <a:pPr marL="0" marR="1129665" lvl="0" indent="-342900" algn="l">
              <a:lnSpc>
                <a:spcPct val="87000"/>
              </a:lnSpc>
              <a:spcBef>
                <a:spcPts val="600"/>
              </a:spcBef>
              <a:spcAft>
                <a:spcPts val="0"/>
              </a:spcAft>
              <a:buFont typeface="Wingdings" panose="05000000000000000000" pitchFamily="2" charset="2"/>
              <a:buChar char=""/>
              <a:tabLst>
                <a:tab pos="815340" algn="l"/>
                <a:tab pos="815975" algn="l"/>
              </a:tabLst>
            </a:pPr>
            <a:r>
              <a:rPr lang="en-US" sz="2400" dirty="0">
                <a:effectLst/>
                <a:latin typeface="Calibri" panose="020F0502020204030204" pitchFamily="34" charset="0"/>
                <a:ea typeface="Wingdings" panose="05000000000000000000" pitchFamily="2" charset="2"/>
                <a:cs typeface="Wingdings" panose="05000000000000000000" pitchFamily="2" charset="2"/>
              </a:rPr>
              <a:t>Geospatial analysis. </a:t>
            </a:r>
          </a:p>
          <a:p>
            <a:pPr marL="0" marR="1129665" lvl="0" indent="-342900" algn="l">
              <a:lnSpc>
                <a:spcPct val="87000"/>
              </a:lnSpc>
              <a:spcBef>
                <a:spcPts val="600"/>
              </a:spcBef>
              <a:spcAft>
                <a:spcPts val="0"/>
              </a:spcAft>
              <a:buFont typeface="Wingdings" panose="05000000000000000000" pitchFamily="2" charset="2"/>
              <a:buChar char=""/>
              <a:tabLst>
                <a:tab pos="815340" algn="l"/>
                <a:tab pos="815975" algn="l"/>
              </a:tabLst>
            </a:pPr>
            <a:r>
              <a:rPr lang="en-US" sz="2400" dirty="0">
                <a:effectLst/>
                <a:latin typeface="Calibri" panose="020F0502020204030204" pitchFamily="34" charset="0"/>
                <a:ea typeface="Wingdings" panose="05000000000000000000" pitchFamily="2" charset="2"/>
                <a:cs typeface="Wingdings" panose="05000000000000000000" pitchFamily="2" charset="2"/>
              </a:rPr>
              <a:t>Measuring</a:t>
            </a:r>
            <a:r>
              <a:rPr lang="en-US" sz="2400" spc="-55"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and</a:t>
            </a:r>
            <a:r>
              <a:rPr lang="en-US" sz="2400" spc="-45"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interpreting</a:t>
            </a:r>
            <a:r>
              <a:rPr lang="en-US" sz="2400" spc="-55"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exposure</a:t>
            </a:r>
            <a:r>
              <a:rPr lang="en-US" sz="2400" spc="-7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variables.</a:t>
            </a:r>
            <a:r>
              <a:rPr lang="en-US" sz="2400" spc="-50" dirty="0">
                <a:effectLst/>
                <a:latin typeface="Calibri" panose="020F0502020204030204" pitchFamily="34" charset="0"/>
                <a:ea typeface="Wingdings" panose="05000000000000000000" pitchFamily="2" charset="2"/>
                <a:cs typeface="Wingdings" panose="05000000000000000000" pitchFamily="2" charset="2"/>
              </a:rPr>
              <a:t> </a:t>
            </a:r>
            <a:endParaRPr lang="en-US" sz="2400" dirty="0">
              <a:effectLst/>
              <a:latin typeface="Calibri" panose="020F0502020204030204" pitchFamily="34" charset="0"/>
              <a:ea typeface="Wingdings" panose="05000000000000000000" pitchFamily="2" charset="2"/>
              <a:cs typeface="Wingdings" panose="05000000000000000000" pitchFamily="2" charset="2"/>
            </a:endParaRPr>
          </a:p>
          <a:p>
            <a:pPr marL="0" marR="2018030" lvl="0" indent="-342900" algn="l">
              <a:lnSpc>
                <a:spcPct val="87000"/>
              </a:lnSpc>
              <a:spcBef>
                <a:spcPts val="600"/>
              </a:spcBef>
              <a:spcAft>
                <a:spcPts val="0"/>
              </a:spcAft>
              <a:buFont typeface="Wingdings" panose="05000000000000000000" pitchFamily="2" charset="2"/>
              <a:buChar char=""/>
              <a:tabLst>
                <a:tab pos="815340" algn="l"/>
                <a:tab pos="815975" algn="l"/>
              </a:tabLst>
            </a:pPr>
            <a:r>
              <a:rPr lang="en-US" sz="2400" dirty="0">
                <a:effectLst/>
                <a:latin typeface="Calibri" panose="020F0502020204030204" pitchFamily="34" charset="0"/>
                <a:ea typeface="Wingdings" panose="05000000000000000000" pitchFamily="2" charset="2"/>
                <a:cs typeface="Wingdings" panose="05000000000000000000" pitchFamily="2" charset="2"/>
              </a:rPr>
              <a:t>Inter-agency</a:t>
            </a:r>
            <a:r>
              <a:rPr lang="en-US" sz="2400" spc="-8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collaboration.</a:t>
            </a:r>
            <a:r>
              <a:rPr lang="en-US" sz="2400" spc="-65" dirty="0">
                <a:effectLst/>
                <a:latin typeface="Calibri" panose="020F0502020204030204" pitchFamily="34" charset="0"/>
                <a:ea typeface="Wingdings" panose="05000000000000000000" pitchFamily="2" charset="2"/>
                <a:cs typeface="Wingdings" panose="05000000000000000000" pitchFamily="2" charset="2"/>
              </a:rPr>
              <a:t> </a:t>
            </a:r>
            <a:endParaRPr lang="en-US" sz="2400" dirty="0">
              <a:effectLst/>
              <a:latin typeface="Calibri" panose="020F0502020204030204" pitchFamily="34" charset="0"/>
              <a:ea typeface="Wingdings" panose="05000000000000000000" pitchFamily="2" charset="2"/>
              <a:cs typeface="Wingdings" panose="05000000000000000000" pitchFamily="2" charset="2"/>
            </a:endParaRPr>
          </a:p>
          <a:p>
            <a:pPr marL="0" marR="1092835" lvl="0" indent="-342900" algn="l">
              <a:lnSpc>
                <a:spcPct val="87000"/>
              </a:lnSpc>
              <a:spcBef>
                <a:spcPts val="600"/>
              </a:spcBef>
              <a:spcAft>
                <a:spcPts val="0"/>
              </a:spcAft>
              <a:buFont typeface="Wingdings" panose="05000000000000000000" pitchFamily="2" charset="2"/>
              <a:buChar char=""/>
              <a:tabLst>
                <a:tab pos="815340" algn="l"/>
                <a:tab pos="815975" algn="l"/>
              </a:tabLst>
            </a:pPr>
            <a:r>
              <a:rPr lang="en-US" sz="2400" dirty="0">
                <a:effectLst/>
                <a:latin typeface="Calibri" panose="020F0502020204030204" pitchFamily="34" charset="0"/>
                <a:ea typeface="Wingdings" panose="05000000000000000000" pitchFamily="2" charset="2"/>
                <a:cs typeface="Wingdings" panose="05000000000000000000" pitchFamily="2" charset="2"/>
              </a:rPr>
              <a:t>Early,</a:t>
            </a:r>
            <a:r>
              <a:rPr lang="en-US" sz="2400" spc="-105"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timely,</a:t>
            </a:r>
            <a:r>
              <a:rPr lang="en-US" sz="2400" spc="-10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and</a:t>
            </a:r>
            <a:r>
              <a:rPr lang="en-US" sz="2400" spc="-95"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coordinated</a:t>
            </a:r>
            <a:r>
              <a:rPr lang="en-US" sz="2400" spc="-80" dirty="0">
                <a:effectLst/>
                <a:latin typeface="Calibri" panose="020F0502020204030204" pitchFamily="34" charset="0"/>
                <a:ea typeface="Wingdings" panose="05000000000000000000" pitchFamily="2" charset="2"/>
                <a:cs typeface="Wingdings" panose="05000000000000000000" pitchFamily="2" charset="2"/>
              </a:rPr>
              <a:t> </a:t>
            </a:r>
            <a:r>
              <a:rPr lang="en-US" sz="2400" dirty="0">
                <a:effectLst/>
                <a:latin typeface="Calibri" panose="020F0502020204030204" pitchFamily="34" charset="0"/>
                <a:ea typeface="Wingdings" panose="05000000000000000000" pitchFamily="2" charset="2"/>
                <a:cs typeface="Wingdings" panose="05000000000000000000" pitchFamily="2" charset="2"/>
              </a:rPr>
              <a:t>inter-agency</a:t>
            </a:r>
            <a:r>
              <a:rPr lang="en-US" sz="2400" spc="-105" dirty="0">
                <a:effectLst/>
                <a:latin typeface="Calibri" panose="020F0502020204030204" pitchFamily="34" charset="0"/>
                <a:ea typeface="Wingdings" panose="05000000000000000000" pitchFamily="2" charset="2"/>
                <a:cs typeface="Wingdings" panose="05000000000000000000" pitchFamily="2" charset="2"/>
              </a:rPr>
              <a:t>   </a:t>
            </a:r>
          </a:p>
          <a:p>
            <a:pPr marL="0" marR="1092835" lvl="0" indent="0" algn="l">
              <a:lnSpc>
                <a:spcPct val="87000"/>
              </a:lnSpc>
              <a:spcBef>
                <a:spcPts val="600"/>
              </a:spcBef>
              <a:spcAft>
                <a:spcPts val="0"/>
              </a:spcAft>
              <a:tabLst>
                <a:tab pos="815340" algn="l"/>
                <a:tab pos="815975" algn="l"/>
              </a:tabLst>
            </a:pPr>
            <a:r>
              <a:rPr lang="en-US" sz="2400" spc="-105" dirty="0">
                <a:latin typeface="Calibri" panose="020F0502020204030204" pitchFamily="34" charset="0"/>
                <a:ea typeface="Wingdings" panose="05000000000000000000" pitchFamily="2" charset="2"/>
                <a:cs typeface="Wingdings" panose="05000000000000000000" pitchFamily="2" charset="2"/>
              </a:rPr>
              <a:t>      c</a:t>
            </a:r>
            <a:r>
              <a:rPr lang="en-US" sz="2400" dirty="0">
                <a:effectLst/>
                <a:latin typeface="Calibri" panose="020F0502020204030204" pitchFamily="34" charset="0"/>
                <a:ea typeface="Wingdings" panose="05000000000000000000" pitchFamily="2" charset="2"/>
                <a:cs typeface="Wingdings" panose="05000000000000000000" pitchFamily="2" charset="2"/>
              </a:rPr>
              <a:t>ommunication</a:t>
            </a:r>
            <a:r>
              <a:rPr lang="en-US" sz="2400" spc="-100" dirty="0">
                <a:latin typeface="Calibri" panose="020F0502020204030204" pitchFamily="34" charset="0"/>
                <a:ea typeface="Wingdings" panose="05000000000000000000" pitchFamily="2" charset="2"/>
                <a:cs typeface="Wingdings" panose="05000000000000000000" pitchFamily="2" charset="2"/>
              </a:rPr>
              <a:t>.</a:t>
            </a:r>
            <a:endParaRPr lang="en-US" sz="2400" dirty="0">
              <a:effectLst/>
              <a:latin typeface="Calibri" panose="020F0502020204030204" pitchFamily="34" charset="0"/>
              <a:ea typeface="Wingdings" panose="05000000000000000000" pitchFamily="2" charset="2"/>
              <a:cs typeface="Wingdings" panose="05000000000000000000" pitchFamily="2" charset="2"/>
            </a:endParaRPr>
          </a:p>
          <a:p>
            <a:pPr marL="342900" marR="1144270" lvl="0" indent="-342900" algn="l">
              <a:lnSpc>
                <a:spcPct val="87000"/>
              </a:lnSpc>
              <a:spcBef>
                <a:spcPts val="810"/>
              </a:spcBef>
              <a:spcAft>
                <a:spcPts val="0"/>
              </a:spcAft>
              <a:buFont typeface="Wingdings" panose="05000000000000000000" pitchFamily="2" charset="2"/>
              <a:buChar char=""/>
              <a:tabLst>
                <a:tab pos="776605" algn="l"/>
                <a:tab pos="777240" algn="l"/>
              </a:tabLst>
            </a:pPr>
            <a:endParaRPr lang="en-US" sz="1800" b="1" spc="-70" dirty="0">
              <a:effectLst/>
              <a:latin typeface="Calibri" panose="020F0502020204030204" pitchFamily="34" charset="0"/>
              <a:ea typeface="Wingdings" panose="05000000000000000000" pitchFamily="2" charset="2"/>
              <a:cs typeface="Wingdings" panose="05000000000000000000" pitchFamily="2" charset="2"/>
            </a:endParaRP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9752196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BB72B-DD3F-0D34-393D-BF967D70FBDC}"/>
              </a:ext>
            </a:extLst>
          </p:cNvPr>
          <p:cNvSpPr>
            <a:spLocks noGrp="1"/>
          </p:cNvSpPr>
          <p:nvPr>
            <p:ph type="title"/>
          </p:nvPr>
        </p:nvSpPr>
        <p:spPr>
          <a:xfrm>
            <a:off x="402074" y="762000"/>
            <a:ext cx="8616598" cy="626300"/>
          </a:xfrm>
        </p:spPr>
        <p:txBody>
          <a:bodyPr/>
          <a:lstStyle/>
          <a:p>
            <a:r>
              <a:rPr lang="en-US" dirty="0"/>
              <a:t>Lessons Learned </a:t>
            </a:r>
          </a:p>
        </p:txBody>
      </p:sp>
      <p:sp>
        <p:nvSpPr>
          <p:cNvPr id="5" name="Rectangle: Rounded Corners 4">
            <a:extLst>
              <a:ext uri="{FF2B5EF4-FFF2-40B4-BE49-F238E27FC236}">
                <a16:creationId xmlns:a16="http://schemas.microsoft.com/office/drawing/2014/main" id="{A35B9087-FD44-0EB5-54E7-7D58F5944B91}"/>
              </a:ext>
            </a:extLst>
          </p:cNvPr>
          <p:cNvSpPr/>
          <p:nvPr/>
        </p:nvSpPr>
        <p:spPr>
          <a:xfrm>
            <a:off x="990600" y="1828800"/>
            <a:ext cx="7162800" cy="3429000"/>
          </a:xfrm>
          <a:prstGeom prst="roundRect">
            <a:avLst/>
          </a:prstGeom>
          <a:solidFill>
            <a:srgbClr val="700017"/>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C1FB4C3-4ADE-01E9-99D9-06399E90C3DF}"/>
              </a:ext>
            </a:extLst>
          </p:cNvPr>
          <p:cNvSpPr txBox="1"/>
          <p:nvPr/>
        </p:nvSpPr>
        <p:spPr>
          <a:xfrm>
            <a:off x="1548073" y="1942862"/>
            <a:ext cx="6324600" cy="2923877"/>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dirty="0">
                <a:solidFill>
                  <a:schemeClr val="bg1"/>
                </a:solidFill>
              </a:rPr>
              <a:t>Incorporate One Health into various response plans and consider implications early and often.</a:t>
            </a:r>
          </a:p>
          <a:p>
            <a:pPr marL="285750" indent="-285750">
              <a:spcAft>
                <a:spcPts val="1200"/>
              </a:spcAft>
              <a:buFont typeface="Arial" panose="020B0604020202020204" pitchFamily="34" charset="0"/>
              <a:buChar char="•"/>
            </a:pPr>
            <a:r>
              <a:rPr lang="en-US" dirty="0">
                <a:solidFill>
                  <a:schemeClr val="bg1"/>
                </a:solidFill>
              </a:rPr>
              <a:t>Consider Animal Health Assessment Clinic.</a:t>
            </a:r>
          </a:p>
          <a:p>
            <a:pPr marL="285750" indent="-285750">
              <a:spcAft>
                <a:spcPts val="1200"/>
              </a:spcAft>
              <a:buFont typeface="Arial" panose="020B0604020202020204" pitchFamily="34" charset="0"/>
              <a:buChar char="•"/>
            </a:pPr>
            <a:r>
              <a:rPr lang="en-US" dirty="0">
                <a:solidFill>
                  <a:schemeClr val="bg1"/>
                </a:solidFill>
              </a:rPr>
              <a:t>Build interagency relationships before the disasters – improves communication flow.</a:t>
            </a:r>
          </a:p>
          <a:p>
            <a:pPr marL="285750" indent="-285750">
              <a:spcAft>
                <a:spcPts val="1200"/>
              </a:spcAft>
              <a:buFont typeface="Arial" panose="020B0604020202020204" pitchFamily="34" charset="0"/>
              <a:buChar char="•"/>
            </a:pPr>
            <a:r>
              <a:rPr lang="en-US" dirty="0">
                <a:solidFill>
                  <a:schemeClr val="bg1"/>
                </a:solidFill>
              </a:rPr>
              <a:t>Consider animal data early during surveys.</a:t>
            </a:r>
          </a:p>
          <a:p>
            <a:pPr marL="285750" indent="-285750">
              <a:spcAft>
                <a:spcPts val="1200"/>
              </a:spcAft>
              <a:buFont typeface="Arial" panose="020B0604020202020204" pitchFamily="34" charset="0"/>
              <a:buChar char="•"/>
            </a:pPr>
            <a:r>
              <a:rPr lang="en-US" dirty="0">
                <a:solidFill>
                  <a:schemeClr val="bg1"/>
                </a:solidFill>
              </a:rPr>
              <a:t>Consider data analysis process when developing questions.</a:t>
            </a:r>
          </a:p>
        </p:txBody>
      </p:sp>
    </p:spTree>
    <p:extLst>
      <p:ext uri="{BB962C8B-B14F-4D97-AF65-F5344CB8AC3E}">
        <p14:creationId xmlns:p14="http://schemas.microsoft.com/office/powerpoint/2010/main" val="30063291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C6C8E-4238-509F-0462-7E4B5DF5B6F0}"/>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6E9AFF43-C1EB-6B29-FE6B-933F65C5DE9A}"/>
              </a:ext>
            </a:extLst>
          </p:cNvPr>
          <p:cNvSpPr>
            <a:spLocks noGrp="1"/>
          </p:cNvSpPr>
          <p:nvPr>
            <p:ph idx="1"/>
          </p:nvPr>
        </p:nvSpPr>
        <p:spPr>
          <a:xfrm>
            <a:off x="370176" y="1600200"/>
            <a:ext cx="9631210" cy="1321024"/>
          </a:xfrm>
        </p:spPr>
        <p:txBody>
          <a:bodyPr/>
          <a:lstStyle/>
          <a:p>
            <a:pPr marL="0" marR="1449070" lvl="0" indent="-342900" algn="l">
              <a:lnSpc>
                <a:spcPct val="87000"/>
              </a:lnSpc>
              <a:spcBef>
                <a:spcPts val="600"/>
              </a:spcBef>
              <a:spcAft>
                <a:spcPts val="0"/>
              </a:spcAft>
              <a:buFont typeface="Wingdings" panose="05000000000000000000" pitchFamily="2" charset="2"/>
              <a:buChar char=""/>
              <a:tabLst>
                <a:tab pos="776605" algn="l"/>
                <a:tab pos="777240" algn="l"/>
              </a:tabLst>
            </a:pPr>
            <a:r>
              <a:rPr lang="en-US" sz="2400" dirty="0">
                <a:effectLst/>
                <a:ea typeface="Wingdings" panose="05000000000000000000" pitchFamily="2" charset="2"/>
                <a:cs typeface="Wingdings" panose="05000000000000000000" pitchFamily="2" charset="2"/>
              </a:rPr>
              <a:t>Engage</a:t>
            </a:r>
            <a:r>
              <a:rPr lang="en-US" sz="2400" spc="-35"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community</a:t>
            </a:r>
            <a:r>
              <a:rPr lang="en-US" sz="2400" spc="-75"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leaders.</a:t>
            </a:r>
          </a:p>
          <a:p>
            <a:pPr marL="0" marR="909955" lvl="0" indent="-342900" algn="l">
              <a:lnSpc>
                <a:spcPct val="87000"/>
              </a:lnSpc>
              <a:spcBef>
                <a:spcPts val="600"/>
              </a:spcBef>
              <a:spcAft>
                <a:spcPts val="0"/>
              </a:spcAft>
              <a:buFont typeface="Wingdings" panose="05000000000000000000" pitchFamily="2" charset="2"/>
              <a:buChar char=""/>
              <a:tabLst>
                <a:tab pos="776605" algn="l"/>
                <a:tab pos="777240" algn="l"/>
              </a:tabLst>
            </a:pPr>
            <a:r>
              <a:rPr lang="en-US" sz="2400" dirty="0">
                <a:effectLst/>
                <a:ea typeface="Wingdings" panose="05000000000000000000" pitchFamily="2" charset="2"/>
                <a:cs typeface="Wingdings" panose="05000000000000000000" pitchFamily="2" charset="2"/>
              </a:rPr>
              <a:t>Convene</a:t>
            </a:r>
            <a:r>
              <a:rPr lang="en-US" sz="2400" spc="-35"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an</a:t>
            </a:r>
            <a:r>
              <a:rPr lang="en-US" sz="2400" spc="-4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after</a:t>
            </a:r>
            <a:r>
              <a:rPr lang="en-US" sz="2400" spc="-4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action</a:t>
            </a:r>
            <a:r>
              <a:rPr lang="en-US" sz="2400" spc="-5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debrief.</a:t>
            </a:r>
            <a:r>
              <a:rPr lang="en-US" sz="2400" spc="-45" dirty="0">
                <a:effectLst/>
                <a:ea typeface="Wingdings" panose="05000000000000000000" pitchFamily="2" charset="2"/>
                <a:cs typeface="Wingdings" panose="05000000000000000000" pitchFamily="2" charset="2"/>
              </a:rPr>
              <a:t> </a:t>
            </a:r>
          </a:p>
          <a:p>
            <a:pPr marL="0" marR="909955" lvl="0" indent="-342900" algn="l">
              <a:lnSpc>
                <a:spcPct val="87000"/>
              </a:lnSpc>
              <a:spcBef>
                <a:spcPts val="600"/>
              </a:spcBef>
              <a:spcAft>
                <a:spcPts val="0"/>
              </a:spcAft>
              <a:buFont typeface="Wingdings" panose="05000000000000000000" pitchFamily="2" charset="2"/>
              <a:buChar char=""/>
              <a:tabLst>
                <a:tab pos="776605" algn="l"/>
                <a:tab pos="777240" algn="l"/>
              </a:tabLst>
            </a:pPr>
            <a:r>
              <a:rPr lang="en-US" sz="2400" dirty="0">
                <a:effectLst/>
                <a:ea typeface="Wingdings" panose="05000000000000000000" pitchFamily="2" charset="2"/>
                <a:cs typeface="Wingdings" panose="05000000000000000000" pitchFamily="2" charset="2"/>
              </a:rPr>
              <a:t>Consider</a:t>
            </a:r>
            <a:r>
              <a:rPr lang="en-US" sz="2400" spc="-35"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the</a:t>
            </a:r>
            <a:r>
              <a:rPr lang="en-US" sz="2400" spc="-3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use</a:t>
            </a:r>
            <a:r>
              <a:rPr lang="en-US" sz="2400" spc="-3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of</a:t>
            </a:r>
            <a:r>
              <a:rPr lang="en-US" sz="2400" spc="-3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an</a:t>
            </a:r>
            <a:r>
              <a:rPr lang="en-US" sz="2400" spc="-25"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emergency</a:t>
            </a:r>
            <a:r>
              <a:rPr lang="en-US" sz="2400" spc="-1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alert</a:t>
            </a:r>
            <a:r>
              <a:rPr lang="en-US" sz="2400" spc="-3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system.</a:t>
            </a:r>
          </a:p>
          <a:p>
            <a:pPr marL="0" marR="1383665" lvl="0" indent="-342900" algn="l">
              <a:lnSpc>
                <a:spcPct val="87000"/>
              </a:lnSpc>
              <a:spcBef>
                <a:spcPts val="600"/>
              </a:spcBef>
              <a:spcAft>
                <a:spcPts val="0"/>
              </a:spcAft>
              <a:buFont typeface="Wingdings" panose="05000000000000000000" pitchFamily="2" charset="2"/>
              <a:buChar char=""/>
              <a:tabLst>
                <a:tab pos="776605" algn="l"/>
                <a:tab pos="777240" algn="l"/>
              </a:tabLst>
            </a:pPr>
            <a:r>
              <a:rPr lang="en-US" sz="2400" dirty="0">
                <a:effectLst/>
                <a:ea typeface="Wingdings" panose="05000000000000000000" pitchFamily="2" charset="2"/>
                <a:cs typeface="Wingdings" panose="05000000000000000000" pitchFamily="2" charset="2"/>
              </a:rPr>
              <a:t>Improve</a:t>
            </a:r>
            <a:r>
              <a:rPr lang="en-US" sz="2400" spc="-8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coordination</a:t>
            </a:r>
            <a:r>
              <a:rPr lang="en-US" sz="2400" spc="-85"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of</a:t>
            </a:r>
            <a:r>
              <a:rPr lang="en-US" sz="2400" spc="-65"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multi-agency workgroups.</a:t>
            </a:r>
          </a:p>
          <a:p>
            <a:pPr marL="0" marR="1383665" algn="l">
              <a:lnSpc>
                <a:spcPct val="87000"/>
              </a:lnSpc>
              <a:spcBef>
                <a:spcPts val="600"/>
              </a:spcBef>
              <a:spcAft>
                <a:spcPts val="0"/>
              </a:spcAft>
              <a:buFont typeface="Wingdings" panose="05000000000000000000" pitchFamily="2" charset="2"/>
              <a:buChar char=""/>
              <a:tabLst>
                <a:tab pos="776605" algn="l"/>
                <a:tab pos="777240" algn="l"/>
              </a:tabLst>
            </a:pPr>
            <a:r>
              <a:rPr lang="en-US" sz="2400" dirty="0">
                <a:effectLst/>
                <a:ea typeface="Wingdings" panose="05000000000000000000" pitchFamily="2" charset="2"/>
                <a:cs typeface="Wingdings" panose="05000000000000000000" pitchFamily="2" charset="2"/>
              </a:rPr>
              <a:t>Develop</a:t>
            </a:r>
            <a:r>
              <a:rPr lang="en-US" sz="2400" spc="-35"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a</a:t>
            </a:r>
            <a:r>
              <a:rPr lang="en-US" sz="2400" spc="-45"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plan</a:t>
            </a:r>
            <a:r>
              <a:rPr lang="en-US" sz="2400" spc="-6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for</a:t>
            </a:r>
            <a:r>
              <a:rPr lang="en-US" sz="2400" spc="-4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effective</a:t>
            </a:r>
            <a:r>
              <a:rPr lang="en-US" sz="2400" spc="-3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communication.</a:t>
            </a:r>
          </a:p>
          <a:p>
            <a:pPr marL="0" marR="1903730" lvl="0" indent="-342900" algn="l">
              <a:lnSpc>
                <a:spcPct val="87000"/>
              </a:lnSpc>
              <a:spcBef>
                <a:spcPts val="600"/>
              </a:spcBef>
              <a:spcAft>
                <a:spcPts val="0"/>
              </a:spcAft>
              <a:buFont typeface="Wingdings" panose="05000000000000000000" pitchFamily="2" charset="2"/>
              <a:buChar char=""/>
              <a:tabLst>
                <a:tab pos="776605" algn="l"/>
                <a:tab pos="777240" algn="l"/>
              </a:tabLst>
            </a:pPr>
            <a:r>
              <a:rPr lang="en-US" sz="2400" dirty="0">
                <a:effectLst/>
                <a:ea typeface="Wingdings" panose="05000000000000000000" pitchFamily="2" charset="2"/>
                <a:cs typeface="Wingdings" panose="05000000000000000000" pitchFamily="2" charset="2"/>
              </a:rPr>
              <a:t>Assist</a:t>
            </a:r>
            <a:r>
              <a:rPr lang="en-US" sz="2400" spc="-5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clinical</a:t>
            </a:r>
            <a:r>
              <a:rPr lang="en-US" sz="2400" spc="-65"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providers.</a:t>
            </a:r>
          </a:p>
          <a:p>
            <a:pPr marL="0" marR="1702435" lvl="0" indent="-342900" algn="l">
              <a:lnSpc>
                <a:spcPct val="87000"/>
              </a:lnSpc>
              <a:spcBef>
                <a:spcPts val="600"/>
              </a:spcBef>
              <a:spcAft>
                <a:spcPts val="0"/>
              </a:spcAft>
              <a:buFont typeface="Wingdings" panose="05000000000000000000" pitchFamily="2" charset="2"/>
              <a:buChar char=""/>
              <a:tabLst>
                <a:tab pos="776605" algn="l"/>
                <a:tab pos="777240" algn="l"/>
              </a:tabLst>
            </a:pPr>
            <a:r>
              <a:rPr lang="en-US" sz="2400" dirty="0">
                <a:effectLst/>
                <a:ea typeface="Wingdings" panose="05000000000000000000" pitchFamily="2" charset="2"/>
                <a:cs typeface="Wingdings" panose="05000000000000000000" pitchFamily="2" charset="2"/>
              </a:rPr>
              <a:t>Consider</a:t>
            </a:r>
            <a:r>
              <a:rPr lang="en-US" sz="2400" spc="-5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pets’</a:t>
            </a:r>
            <a:r>
              <a:rPr lang="en-US" sz="2400" spc="-55"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wellness</a:t>
            </a:r>
            <a:r>
              <a:rPr lang="en-US" sz="2400" spc="-55"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and</a:t>
            </a:r>
            <a:r>
              <a:rPr lang="en-US" sz="2400" spc="-40" dirty="0">
                <a:effectLst/>
                <a:ea typeface="Wingdings" panose="05000000000000000000" pitchFamily="2" charset="2"/>
                <a:cs typeface="Wingdings" panose="05000000000000000000" pitchFamily="2" charset="2"/>
              </a:rPr>
              <a:t> </a:t>
            </a:r>
            <a:r>
              <a:rPr lang="en-US" sz="2400" dirty="0">
                <a:effectLst/>
                <a:ea typeface="Wingdings" panose="05000000000000000000" pitchFamily="2" charset="2"/>
                <a:cs typeface="Wingdings" panose="05000000000000000000" pitchFamily="2" charset="2"/>
              </a:rPr>
              <a:t>safety.</a:t>
            </a:r>
          </a:p>
          <a:p>
            <a:pPr marL="0" marR="0" lvl="0" indent="-342900" algn="l">
              <a:lnSpc>
                <a:spcPts val="2510"/>
              </a:lnSpc>
              <a:spcBef>
                <a:spcPts val="600"/>
              </a:spcBef>
              <a:spcAft>
                <a:spcPts val="0"/>
              </a:spcAft>
              <a:buFont typeface="Wingdings" panose="05000000000000000000" pitchFamily="2" charset="2"/>
              <a:buChar char=""/>
              <a:tabLst>
                <a:tab pos="718820" algn="l"/>
                <a:tab pos="719455" algn="l"/>
              </a:tabLst>
            </a:pPr>
            <a:r>
              <a:rPr lang="en-US" sz="2400" spc="-10" dirty="0">
                <a:effectLst/>
                <a:ea typeface="Wingdings" panose="05000000000000000000" pitchFamily="2" charset="2"/>
                <a:cs typeface="Wingdings" panose="05000000000000000000" pitchFamily="2" charset="2"/>
              </a:rPr>
              <a:t>Investigate</a:t>
            </a:r>
            <a:r>
              <a:rPr lang="en-US" sz="2400" spc="-55" dirty="0">
                <a:effectLst/>
                <a:ea typeface="Wingdings" panose="05000000000000000000" pitchFamily="2" charset="2"/>
                <a:cs typeface="Wingdings" panose="05000000000000000000" pitchFamily="2" charset="2"/>
              </a:rPr>
              <a:t> </a:t>
            </a:r>
            <a:r>
              <a:rPr lang="en-US" sz="2400" spc="-10" dirty="0">
                <a:effectLst/>
                <a:ea typeface="Wingdings" panose="05000000000000000000" pitchFamily="2" charset="2"/>
                <a:cs typeface="Wingdings" panose="05000000000000000000" pitchFamily="2" charset="2"/>
              </a:rPr>
              <a:t>further</a:t>
            </a:r>
            <a:r>
              <a:rPr lang="en-US" sz="2400" spc="-55" dirty="0">
                <a:effectLst/>
                <a:ea typeface="Wingdings" panose="05000000000000000000" pitchFamily="2" charset="2"/>
                <a:cs typeface="Wingdings" panose="05000000000000000000" pitchFamily="2" charset="2"/>
              </a:rPr>
              <a:t> </a:t>
            </a:r>
            <a:r>
              <a:rPr lang="en-US" sz="2400" spc="-10" dirty="0">
                <a:effectLst/>
                <a:ea typeface="Wingdings" panose="05000000000000000000" pitchFamily="2" charset="2"/>
                <a:cs typeface="Wingdings" panose="05000000000000000000" pitchFamily="2" charset="2"/>
              </a:rPr>
              <a:t>health</a:t>
            </a:r>
            <a:r>
              <a:rPr lang="en-US" sz="2400" spc="-60" dirty="0">
                <a:effectLst/>
                <a:ea typeface="Wingdings" panose="05000000000000000000" pitchFamily="2" charset="2"/>
                <a:cs typeface="Wingdings" panose="05000000000000000000" pitchFamily="2" charset="2"/>
              </a:rPr>
              <a:t> </a:t>
            </a:r>
            <a:r>
              <a:rPr lang="en-US" sz="2400" spc="-10" dirty="0">
                <a:effectLst/>
                <a:ea typeface="Wingdings" panose="05000000000000000000" pitchFamily="2" charset="2"/>
                <a:cs typeface="Wingdings" panose="05000000000000000000" pitchFamily="2" charset="2"/>
              </a:rPr>
              <a:t>impacts.</a:t>
            </a:r>
          </a:p>
          <a:p>
            <a:pPr marL="0" marR="0" lvl="0" indent="-342900" algn="l">
              <a:lnSpc>
                <a:spcPts val="2510"/>
              </a:lnSpc>
              <a:spcBef>
                <a:spcPts val="600"/>
              </a:spcBef>
              <a:spcAft>
                <a:spcPts val="0"/>
              </a:spcAft>
              <a:buFont typeface="Wingdings" panose="05000000000000000000" pitchFamily="2" charset="2"/>
              <a:buChar char=""/>
              <a:tabLst>
                <a:tab pos="718820" algn="l"/>
                <a:tab pos="719455" algn="l"/>
              </a:tabLst>
            </a:pPr>
            <a:r>
              <a:rPr lang="en-US" sz="2400" spc="-10" dirty="0">
                <a:ea typeface="Wingdings" panose="05000000000000000000" pitchFamily="2" charset="2"/>
                <a:cs typeface="Wingdings" panose="05000000000000000000" pitchFamily="2" charset="2"/>
              </a:rPr>
              <a:t>Enhance Preparedness efforts.</a:t>
            </a:r>
            <a:endParaRPr lang="en-US" sz="2400" dirty="0">
              <a:effectLst/>
              <a:ea typeface="Wingdings" panose="05000000000000000000" pitchFamily="2" charset="2"/>
              <a:cs typeface="Wingdings" panose="05000000000000000000" pitchFamily="2" charset="2"/>
            </a:endParaRPr>
          </a:p>
          <a:p>
            <a:pPr marR="1383665" algn="l">
              <a:lnSpc>
                <a:spcPct val="87000"/>
              </a:lnSpc>
              <a:spcBef>
                <a:spcPts val="830"/>
              </a:spcBef>
              <a:spcAft>
                <a:spcPts val="0"/>
              </a:spcAft>
              <a:buFont typeface="Wingdings" panose="05000000000000000000" pitchFamily="2" charset="2"/>
              <a:buChar char=""/>
              <a:tabLst>
                <a:tab pos="776605" algn="l"/>
                <a:tab pos="777240" algn="l"/>
              </a:tabLst>
            </a:pPr>
            <a:endParaRPr lang="en-US" sz="2400" b="1" dirty="0">
              <a:effectLst/>
              <a:ea typeface="Wingdings" panose="05000000000000000000" pitchFamily="2" charset="2"/>
              <a:cs typeface="Wingdings" panose="05000000000000000000" pitchFamily="2" charset="2"/>
            </a:endParaRPr>
          </a:p>
          <a:p>
            <a:pPr marR="1383665" algn="l">
              <a:lnSpc>
                <a:spcPct val="87000"/>
              </a:lnSpc>
              <a:spcBef>
                <a:spcPts val="830"/>
              </a:spcBef>
              <a:spcAft>
                <a:spcPts val="0"/>
              </a:spcAft>
              <a:buFont typeface="Wingdings" panose="05000000000000000000" pitchFamily="2" charset="2"/>
              <a:buChar char=""/>
              <a:tabLst>
                <a:tab pos="776605" algn="l"/>
                <a:tab pos="777240" algn="l"/>
              </a:tabLst>
            </a:pPr>
            <a:endParaRPr lang="en-US" sz="2400" dirty="0">
              <a:effectLst/>
              <a:ea typeface="Wingdings" panose="05000000000000000000" pitchFamily="2" charset="2"/>
              <a:cs typeface="Wingdings" panose="05000000000000000000" pitchFamily="2" charset="2"/>
            </a:endParaRPr>
          </a:p>
          <a:p>
            <a:pPr marL="342900" marR="1383665" lvl="0" indent="-342900" algn="l">
              <a:lnSpc>
                <a:spcPct val="87000"/>
              </a:lnSpc>
              <a:spcBef>
                <a:spcPts val="830"/>
              </a:spcBef>
              <a:spcAft>
                <a:spcPts val="0"/>
              </a:spcAft>
              <a:buFont typeface="Wingdings" panose="05000000000000000000" pitchFamily="2" charset="2"/>
              <a:buChar char=""/>
              <a:tabLst>
                <a:tab pos="776605" algn="l"/>
                <a:tab pos="777240" algn="l"/>
              </a:tabLst>
            </a:pPr>
            <a:endParaRPr lang="en-US" sz="2400" dirty="0">
              <a:effectLst/>
              <a:ea typeface="Wingdings" panose="05000000000000000000" pitchFamily="2" charset="2"/>
              <a:cs typeface="Wingdings" panose="05000000000000000000" pitchFamily="2" charset="2"/>
            </a:endParaRPr>
          </a:p>
          <a:p>
            <a:endParaRPr lang="en-US" sz="2400" dirty="0"/>
          </a:p>
        </p:txBody>
      </p:sp>
    </p:spTree>
    <p:extLst>
      <p:ext uri="{BB962C8B-B14F-4D97-AF65-F5344CB8AC3E}">
        <p14:creationId xmlns:p14="http://schemas.microsoft.com/office/powerpoint/2010/main" val="15160360"/>
      </p:ext>
    </p:extLst>
  </p:cSld>
  <p:clrMapOvr>
    <a:masterClrMapping/>
  </p:clrMapOvr>
</p:sld>
</file>

<file path=ppt/theme/theme1.xml><?xml version="1.0" encoding="utf-8"?>
<a:theme xmlns:a="http://schemas.openxmlformats.org/drawingml/2006/main" name="2004-ODH PPT Template 2017b">
  <a:themeElements>
    <a:clrScheme name="Custom 5">
      <a:dk1>
        <a:sysClr val="windowText" lastClr="000000"/>
      </a:dk1>
      <a:lt1>
        <a:sysClr val="window" lastClr="FFFFFF"/>
      </a:lt1>
      <a:dk2>
        <a:srgbClr val="3C1017"/>
      </a:dk2>
      <a:lt2>
        <a:srgbClr val="EEECE1"/>
      </a:lt2>
      <a:accent1>
        <a:srgbClr val="CD0920"/>
      </a:accent1>
      <a:accent2>
        <a:srgbClr val="C0504D"/>
      </a:accent2>
      <a:accent3>
        <a:srgbClr val="AB0E25"/>
      </a:accent3>
      <a:accent4>
        <a:srgbClr val="470F17"/>
      </a:accent4>
      <a:accent5>
        <a:srgbClr val="212424"/>
      </a:accent5>
      <a:accent6>
        <a:srgbClr val="141313"/>
      </a:accent6>
      <a:hlink>
        <a:srgbClr val="3C1017"/>
      </a:hlink>
      <a:folHlink>
        <a:srgbClr val="004C8F"/>
      </a:folHlink>
    </a:clrScheme>
    <a:fontScheme name="Custom 1">
      <a:majorFont>
        <a:latin typeface="Georgia"/>
        <a:ea typeface=""/>
        <a:cs typeface=""/>
      </a:majorFont>
      <a:minorFont>
        <a:latin typeface="Univer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7A7AD1EDA3DC743880FCEFEF3A5BDD7" ma:contentTypeVersion="10" ma:contentTypeDescription="Create a new document." ma:contentTypeScope="" ma:versionID="36d68bb074073477a93e739228d97011">
  <xsd:schema xmlns:xsd="http://www.w3.org/2001/XMLSchema" xmlns:xs="http://www.w3.org/2001/XMLSchema" xmlns:p="http://schemas.microsoft.com/office/2006/metadata/properties" xmlns:ns3="bd6985b5-018e-4a73-96c9-4c85e77608cc" xmlns:ns4="6b926f6e-6af4-4287-8ca3-00488fe033cc" targetNamespace="http://schemas.microsoft.com/office/2006/metadata/properties" ma:root="true" ma:fieldsID="6dd9ecaf0aff5241c7803b59b1d56a92" ns3:_="" ns4:_="">
    <xsd:import namespace="bd6985b5-018e-4a73-96c9-4c85e77608cc"/>
    <xsd:import namespace="6b926f6e-6af4-4287-8ca3-00488fe033c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6985b5-018e-4a73-96c9-4c85e77608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b926f6e-6af4-4287-8ca3-00488fe033c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776EE3-E63E-4AFF-B661-81F3A691351C}">
  <ds:schemaRefs>
    <ds:schemaRef ds:uri="http://schemas.microsoft.com/sharepoint/v3/contenttype/forms"/>
  </ds:schemaRefs>
</ds:datastoreItem>
</file>

<file path=customXml/itemProps2.xml><?xml version="1.0" encoding="utf-8"?>
<ds:datastoreItem xmlns:ds="http://schemas.openxmlformats.org/officeDocument/2006/customXml" ds:itemID="{D067B387-8DC6-4294-AEC0-A1A9B320D30C}">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19B46724-9434-4C3D-BC08-5D5E297290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6985b5-018e-4a73-96c9-4c85e77608cc"/>
    <ds:schemaRef ds:uri="6b926f6e-6af4-4287-8ca3-00488fe033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2004-ODH PPT Template 2017b.thmx</Template>
  <TotalTime>12853</TotalTime>
  <Words>4110</Words>
  <Application>Microsoft Office PowerPoint</Application>
  <PresentationFormat>On-screen Show (4:3)</PresentationFormat>
  <Paragraphs>452</Paragraphs>
  <Slides>46</Slides>
  <Notes>35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vt:i4>
      </vt:variant>
    </vt:vector>
  </HeadingPairs>
  <TitlesOfParts>
    <vt:vector size="57" baseType="lpstr">
      <vt:lpstr>Arial</vt:lpstr>
      <vt:lpstr>Calibri</vt:lpstr>
      <vt:lpstr>Courier New</vt:lpstr>
      <vt:lpstr>Georgia</vt:lpstr>
      <vt:lpstr>Myriad Web Pro</vt:lpstr>
      <vt:lpstr>Segoe UI</vt:lpstr>
      <vt:lpstr>Symbol</vt:lpstr>
      <vt:lpstr>Times New Roman</vt:lpstr>
      <vt:lpstr>Univers</vt:lpstr>
      <vt:lpstr>Wingdings</vt:lpstr>
      <vt:lpstr>2004-ODH PPT Template 2017b</vt:lpstr>
      <vt:lpstr>Environmental Response: Train Derailment in East Palestine</vt:lpstr>
      <vt:lpstr>Objectives</vt:lpstr>
      <vt:lpstr>Agencies Involved</vt:lpstr>
      <vt:lpstr>Incident Timeline</vt:lpstr>
      <vt:lpstr>Incident Layout</vt:lpstr>
      <vt:lpstr>Train Content List</vt:lpstr>
      <vt:lpstr>Train Content List</vt:lpstr>
      <vt:lpstr>Timeline</vt:lpstr>
      <vt:lpstr>Timeline</vt:lpstr>
      <vt:lpstr>Air Monitoring</vt:lpstr>
      <vt:lpstr>Confounding Factors</vt:lpstr>
      <vt:lpstr>Epi-Aid Request</vt:lpstr>
      <vt:lpstr>  ATSDR's Assessment of Chemical Exposures (ACE) </vt:lpstr>
      <vt:lpstr>Methods</vt:lpstr>
      <vt:lpstr>Results</vt:lpstr>
      <vt:lpstr>Demographics</vt:lpstr>
      <vt:lpstr>Evacuation</vt:lpstr>
      <vt:lpstr>Top Concerns</vt:lpstr>
      <vt:lpstr>Information and Exposures</vt:lpstr>
      <vt:lpstr>Healthcare</vt:lpstr>
      <vt:lpstr>Reported Needs and Concerns</vt:lpstr>
      <vt:lpstr>PowerPoint Presentation</vt:lpstr>
      <vt:lpstr>PowerPoint Presentation</vt:lpstr>
      <vt:lpstr>PowerPoint Presentation</vt:lpstr>
      <vt:lpstr>PowerPoint Presentation</vt:lpstr>
      <vt:lpstr>Learning from the Past to Guide the Future</vt:lpstr>
      <vt:lpstr>PowerPoint Presentation</vt:lpstr>
      <vt:lpstr>Pet and Livestock ACE Survey Administration</vt:lpstr>
      <vt:lpstr>Pet and Livestock ACE Survey Results</vt:lpstr>
      <vt:lpstr>PowerPoint Presentation</vt:lpstr>
      <vt:lpstr>PowerPoint Presentation</vt:lpstr>
      <vt:lpstr>First Responders</vt:lpstr>
      <vt:lpstr>Poison Control Center Data</vt:lpstr>
      <vt:lpstr>Poison Control Center Data</vt:lpstr>
      <vt:lpstr>CTEH hotline calls</vt:lpstr>
      <vt:lpstr>Syndromic Surveillance</vt:lpstr>
      <vt:lpstr>Syndromic Surveillance</vt:lpstr>
      <vt:lpstr>Syndromic Surveillance</vt:lpstr>
      <vt:lpstr>Syndromic Surveillance</vt:lpstr>
      <vt:lpstr>Syndromic Surveillance</vt:lpstr>
      <vt:lpstr>Syndromic Surveillance</vt:lpstr>
      <vt:lpstr>Syndromic Surveillance</vt:lpstr>
      <vt:lpstr>Conclusion</vt:lpstr>
      <vt:lpstr>Lessons Learned</vt:lpstr>
      <vt:lpstr>Lessons Learned </vt:lpstr>
      <vt:lpstr>Recommendations</vt:lpstr>
    </vt:vector>
  </TitlesOfParts>
  <Company>Ohio Department of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Ohio’s HIEs</dc:title>
  <dc:creator>OMISNST</dc:creator>
  <cp:lastModifiedBy>Dickerson, Kristen</cp:lastModifiedBy>
  <cp:revision>411</cp:revision>
  <cp:lastPrinted>2015-05-06T15:46:33Z</cp:lastPrinted>
  <dcterms:created xsi:type="dcterms:W3CDTF">2014-04-22T17:35:36Z</dcterms:created>
  <dcterms:modified xsi:type="dcterms:W3CDTF">2023-06-23T01:19:57Z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0x01010057A7AD1EDA3DC743880FCEFEF3A5BDD7</vt:lpwstr>
  </property>
</Properties>
</file>