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comment1.xml" ContentType="application/vnd.openxmlformats-officedocument.presentationml.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comment2.xml" ContentType="application/vnd.openxmlformats-officedocument.presentationml.comment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2.xml" ContentType="application/vnd.openxmlformats-officedocument.drawingml.chart+xml"/>
  <Override PartName="/ppt/notesSlides/notesSlide22.xml" ContentType="application/vnd.openxmlformats-officedocument.presentationml.notesSlide+xml"/>
  <Override PartName="/ppt/charts/chart3.xml" ContentType="application/vnd.openxmlformats-officedocument.drawingml.chart+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4.xml" ContentType="application/vnd.openxmlformats-officedocument.drawingml.chart+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rts/chart5.xml" ContentType="application/vnd.openxmlformats-officedocument.drawingml.chart+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7" r:id="rId1"/>
  </p:sldMasterIdLst>
  <p:notesMasterIdLst>
    <p:notesMasterId r:id="rId39"/>
  </p:notesMasterIdLst>
  <p:handoutMasterIdLst>
    <p:handoutMasterId r:id="rId40"/>
  </p:handoutMasterIdLst>
  <p:sldIdLst>
    <p:sldId id="256" r:id="rId2"/>
    <p:sldId id="260" r:id="rId3"/>
    <p:sldId id="261" r:id="rId4"/>
    <p:sldId id="262" r:id="rId5"/>
    <p:sldId id="283" r:id="rId6"/>
    <p:sldId id="302" r:id="rId7"/>
    <p:sldId id="303" r:id="rId8"/>
    <p:sldId id="301" r:id="rId9"/>
    <p:sldId id="305" r:id="rId10"/>
    <p:sldId id="304" r:id="rId11"/>
    <p:sldId id="282" r:id="rId12"/>
    <p:sldId id="324" r:id="rId13"/>
    <p:sldId id="326" r:id="rId14"/>
    <p:sldId id="284" r:id="rId15"/>
    <p:sldId id="288" r:id="rId16"/>
    <p:sldId id="285" r:id="rId17"/>
    <p:sldId id="318" r:id="rId18"/>
    <p:sldId id="289" r:id="rId19"/>
    <p:sldId id="295" r:id="rId20"/>
    <p:sldId id="294" r:id="rId21"/>
    <p:sldId id="319" r:id="rId22"/>
    <p:sldId id="320" r:id="rId23"/>
    <p:sldId id="321" r:id="rId24"/>
    <p:sldId id="322" r:id="rId25"/>
    <p:sldId id="323" r:id="rId26"/>
    <p:sldId id="309" r:id="rId27"/>
    <p:sldId id="310" r:id="rId28"/>
    <p:sldId id="296" r:id="rId29"/>
    <p:sldId id="308" r:id="rId30"/>
    <p:sldId id="307" r:id="rId31"/>
    <p:sldId id="312" r:id="rId32"/>
    <p:sldId id="317" r:id="rId33"/>
    <p:sldId id="311" r:id="rId34"/>
    <p:sldId id="313" r:id="rId35"/>
    <p:sldId id="315" r:id="rId36"/>
    <p:sldId id="325" r:id="rId37"/>
    <p:sldId id="316" r:id="rId38"/>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cCarron, Margaret (Meg) (CDC/OID/NCIRD)" initials="MM((" lastIdx="18" clrIdx="0">
    <p:extLst>
      <p:ext uri="{19B8F6BF-5375-455C-9EA6-DF929625EA0E}">
        <p15:presenceInfo xmlns:p15="http://schemas.microsoft.com/office/powerpoint/2012/main" userId="S-1-5-21-1207783550-2075000910-922709458-192291" providerId="AD"/>
      </p:ext>
    </p:extLst>
  </p:cmAuthor>
  <p:cmAuthor id="2" name="Kniss, Krista (CDC/OID/NCIRD)" initials="KK(" lastIdx="4" clrIdx="1">
    <p:extLst>
      <p:ext uri="{19B8F6BF-5375-455C-9EA6-DF929625EA0E}">
        <p15:presenceInfo xmlns:p15="http://schemas.microsoft.com/office/powerpoint/2012/main" userId="S-1-5-21-1207783550-2075000910-922709458-19156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81" autoAdjust="0"/>
    <p:restoredTop sz="91173" autoAdjust="0"/>
  </p:normalViewPr>
  <p:slideViewPr>
    <p:cSldViewPr snapToGrid="0">
      <p:cViewPr varScale="1">
        <p:scale>
          <a:sx n="81" d="100"/>
          <a:sy n="81" d="100"/>
        </p:scale>
        <p:origin x="754" y="6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oleObject" Target="file:///C:\Users\Desktop\Documents\data.csv"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Desktop\Documents\data.csv"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Desktop\Documents\data.csv" TargetMode="External"/></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834109798775153"/>
          <c:y val="0.14384047827354915"/>
          <c:w val="0.79663952480970335"/>
          <c:h val="0.71213925342665529"/>
        </c:manualLayout>
      </c:layout>
      <c:barChart>
        <c:barDir val="col"/>
        <c:grouping val="stacked"/>
        <c:varyColors val="0"/>
        <c:ser>
          <c:idx val="10"/>
          <c:order val="10"/>
          <c:tx>
            <c:strRef>
              <c:f>Sheet1!$L$1</c:f>
              <c:strCache>
                <c:ptCount val="1"/>
                <c:pt idx="0">
                  <c:v>Non-FluWeeks</c:v>
                </c:pt>
              </c:strCache>
            </c:strRef>
          </c:tx>
          <c:invertIfNegative val="0"/>
          <c:cat>
            <c:numRef>
              <c:f>Sheet1!$A$2:$A$53</c:f>
              <c:numCache>
                <c:formatCode>General</c:formatCode>
                <c:ptCount val="52"/>
                <c:pt idx="0">
                  <c:v>201540</c:v>
                </c:pt>
                <c:pt idx="1">
                  <c:v>201541</c:v>
                </c:pt>
                <c:pt idx="2">
                  <c:v>201542</c:v>
                </c:pt>
                <c:pt idx="3">
                  <c:v>201543</c:v>
                </c:pt>
                <c:pt idx="4">
                  <c:v>201544</c:v>
                </c:pt>
                <c:pt idx="5">
                  <c:v>201545</c:v>
                </c:pt>
                <c:pt idx="6">
                  <c:v>201546</c:v>
                </c:pt>
                <c:pt idx="7">
                  <c:v>201547</c:v>
                </c:pt>
                <c:pt idx="8">
                  <c:v>201548</c:v>
                </c:pt>
                <c:pt idx="9">
                  <c:v>201549</c:v>
                </c:pt>
                <c:pt idx="10">
                  <c:v>201550</c:v>
                </c:pt>
                <c:pt idx="11">
                  <c:v>201551</c:v>
                </c:pt>
                <c:pt idx="12">
                  <c:v>201552</c:v>
                </c:pt>
                <c:pt idx="13">
                  <c:v>201601</c:v>
                </c:pt>
                <c:pt idx="14">
                  <c:v>201602</c:v>
                </c:pt>
                <c:pt idx="15">
                  <c:v>201603</c:v>
                </c:pt>
                <c:pt idx="16">
                  <c:v>201604</c:v>
                </c:pt>
                <c:pt idx="17">
                  <c:v>201605</c:v>
                </c:pt>
                <c:pt idx="18">
                  <c:v>201606</c:v>
                </c:pt>
                <c:pt idx="19">
                  <c:v>201607</c:v>
                </c:pt>
                <c:pt idx="20">
                  <c:v>201608</c:v>
                </c:pt>
                <c:pt idx="21">
                  <c:v>201609</c:v>
                </c:pt>
                <c:pt idx="22">
                  <c:v>201610</c:v>
                </c:pt>
                <c:pt idx="23">
                  <c:v>201611</c:v>
                </c:pt>
                <c:pt idx="24">
                  <c:v>201612</c:v>
                </c:pt>
                <c:pt idx="25">
                  <c:v>201613</c:v>
                </c:pt>
                <c:pt idx="26">
                  <c:v>201614</c:v>
                </c:pt>
                <c:pt idx="27">
                  <c:v>201615</c:v>
                </c:pt>
                <c:pt idx="28">
                  <c:v>201616</c:v>
                </c:pt>
                <c:pt idx="29">
                  <c:v>201617</c:v>
                </c:pt>
                <c:pt idx="30">
                  <c:v>201618</c:v>
                </c:pt>
                <c:pt idx="31">
                  <c:v>201619</c:v>
                </c:pt>
                <c:pt idx="32">
                  <c:v>201620</c:v>
                </c:pt>
                <c:pt idx="33">
                  <c:v>201621</c:v>
                </c:pt>
                <c:pt idx="34">
                  <c:v>201622</c:v>
                </c:pt>
                <c:pt idx="35">
                  <c:v>201623</c:v>
                </c:pt>
                <c:pt idx="36">
                  <c:v>201624</c:v>
                </c:pt>
                <c:pt idx="37">
                  <c:v>201625</c:v>
                </c:pt>
                <c:pt idx="38">
                  <c:v>201626</c:v>
                </c:pt>
                <c:pt idx="39">
                  <c:v>201627</c:v>
                </c:pt>
                <c:pt idx="40">
                  <c:v>201628</c:v>
                </c:pt>
                <c:pt idx="41">
                  <c:v>201629</c:v>
                </c:pt>
                <c:pt idx="42">
                  <c:v>201630</c:v>
                </c:pt>
                <c:pt idx="43">
                  <c:v>201631</c:v>
                </c:pt>
                <c:pt idx="44">
                  <c:v>201632</c:v>
                </c:pt>
                <c:pt idx="45">
                  <c:v>201633</c:v>
                </c:pt>
                <c:pt idx="46">
                  <c:v>201634</c:v>
                </c:pt>
                <c:pt idx="47">
                  <c:v>201635</c:v>
                </c:pt>
                <c:pt idx="48">
                  <c:v>201636</c:v>
                </c:pt>
                <c:pt idx="49">
                  <c:v>201637</c:v>
                </c:pt>
                <c:pt idx="50">
                  <c:v>201638</c:v>
                </c:pt>
                <c:pt idx="51">
                  <c:v>201639</c:v>
                </c:pt>
              </c:numCache>
            </c:numRef>
          </c:cat>
          <c:val>
            <c:numRef>
              <c:f>Sheet1!$L$2:$L$53</c:f>
              <c:numCache>
                <c:formatCode>General</c:formatCode>
                <c:ptCount val="52"/>
                <c:pt idx="0">
                  <c:v>82</c:v>
                </c:pt>
                <c:pt idx="1">
                  <c:v>58</c:v>
                </c:pt>
                <c:pt idx="2">
                  <c:v>74</c:v>
                </c:pt>
                <c:pt idx="3">
                  <c:v>58</c:v>
                </c:pt>
                <c:pt idx="4">
                  <c:v>45</c:v>
                </c:pt>
                <c:pt idx="5">
                  <c:v>62</c:v>
                </c:pt>
                <c:pt idx="6">
                  <c:v>68</c:v>
                </c:pt>
                <c:pt idx="7">
                  <c:v>57</c:v>
                </c:pt>
                <c:pt idx="8">
                  <c:v>90</c:v>
                </c:pt>
                <c:pt idx="9">
                  <c:v>102</c:v>
                </c:pt>
                <c:pt idx="10">
                  <c:v>141</c:v>
                </c:pt>
                <c:pt idx="11">
                  <c:v>166</c:v>
                </c:pt>
                <c:pt idx="12">
                  <c:v>259</c:v>
                </c:pt>
                <c:pt idx="13">
                  <c:v>374</c:v>
                </c:pt>
                <c:pt idx="14">
                  <c:v>476</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560</c:v>
                </c:pt>
                <c:pt idx="30">
                  <c:v>349</c:v>
                </c:pt>
                <c:pt idx="31">
                  <c:v>272</c:v>
                </c:pt>
                <c:pt idx="32">
                  <c:v>236</c:v>
                </c:pt>
                <c:pt idx="33">
                  <c:v>142</c:v>
                </c:pt>
                <c:pt idx="34">
                  <c:v>90</c:v>
                </c:pt>
                <c:pt idx="35">
                  <c:v>57</c:v>
                </c:pt>
                <c:pt idx="36">
                  <c:v>46</c:v>
                </c:pt>
                <c:pt idx="37">
                  <c:v>56</c:v>
                </c:pt>
                <c:pt idx="38">
                  <c:v>51</c:v>
                </c:pt>
                <c:pt idx="39">
                  <c:v>38</c:v>
                </c:pt>
                <c:pt idx="40">
                  <c:v>39</c:v>
                </c:pt>
                <c:pt idx="41">
                  <c:v>35</c:v>
                </c:pt>
                <c:pt idx="42">
                  <c:v>55</c:v>
                </c:pt>
                <c:pt idx="43">
                  <c:v>56</c:v>
                </c:pt>
                <c:pt idx="44">
                  <c:v>57</c:v>
                </c:pt>
                <c:pt idx="45">
                  <c:v>44</c:v>
                </c:pt>
                <c:pt idx="46">
                  <c:v>43</c:v>
                </c:pt>
                <c:pt idx="47">
                  <c:v>50</c:v>
                </c:pt>
                <c:pt idx="48">
                  <c:v>52</c:v>
                </c:pt>
                <c:pt idx="49">
                  <c:v>65</c:v>
                </c:pt>
                <c:pt idx="50">
                  <c:v>26</c:v>
                </c:pt>
                <c:pt idx="51">
                  <c:v>0</c:v>
                </c:pt>
              </c:numCache>
            </c:numRef>
          </c:val>
        </c:ser>
        <c:ser>
          <c:idx val="9"/>
          <c:order val="9"/>
          <c:tx>
            <c:strRef>
              <c:f>Sheet1!$K$1</c:f>
              <c:strCache>
                <c:ptCount val="1"/>
                <c:pt idx="0">
                  <c:v>Flu Weeks</c:v>
                </c:pt>
              </c:strCache>
            </c:strRef>
          </c:tx>
          <c:invertIfNegative val="0"/>
          <c:cat>
            <c:numRef>
              <c:f>Sheet1!$A$2:$A$53</c:f>
              <c:numCache>
                <c:formatCode>General</c:formatCode>
                <c:ptCount val="52"/>
                <c:pt idx="0">
                  <c:v>201540</c:v>
                </c:pt>
                <c:pt idx="1">
                  <c:v>201541</c:v>
                </c:pt>
                <c:pt idx="2">
                  <c:v>201542</c:v>
                </c:pt>
                <c:pt idx="3">
                  <c:v>201543</c:v>
                </c:pt>
                <c:pt idx="4">
                  <c:v>201544</c:v>
                </c:pt>
                <c:pt idx="5">
                  <c:v>201545</c:v>
                </c:pt>
                <c:pt idx="6">
                  <c:v>201546</c:v>
                </c:pt>
                <c:pt idx="7">
                  <c:v>201547</c:v>
                </c:pt>
                <c:pt idx="8">
                  <c:v>201548</c:v>
                </c:pt>
                <c:pt idx="9">
                  <c:v>201549</c:v>
                </c:pt>
                <c:pt idx="10">
                  <c:v>201550</c:v>
                </c:pt>
                <c:pt idx="11">
                  <c:v>201551</c:v>
                </c:pt>
                <c:pt idx="12">
                  <c:v>201552</c:v>
                </c:pt>
                <c:pt idx="13">
                  <c:v>201601</c:v>
                </c:pt>
                <c:pt idx="14">
                  <c:v>201602</c:v>
                </c:pt>
                <c:pt idx="15">
                  <c:v>201603</c:v>
                </c:pt>
                <c:pt idx="16">
                  <c:v>201604</c:v>
                </c:pt>
                <c:pt idx="17">
                  <c:v>201605</c:v>
                </c:pt>
                <c:pt idx="18">
                  <c:v>201606</c:v>
                </c:pt>
                <c:pt idx="19">
                  <c:v>201607</c:v>
                </c:pt>
                <c:pt idx="20">
                  <c:v>201608</c:v>
                </c:pt>
                <c:pt idx="21">
                  <c:v>201609</c:v>
                </c:pt>
                <c:pt idx="22">
                  <c:v>201610</c:v>
                </c:pt>
                <c:pt idx="23">
                  <c:v>201611</c:v>
                </c:pt>
                <c:pt idx="24">
                  <c:v>201612</c:v>
                </c:pt>
                <c:pt idx="25">
                  <c:v>201613</c:v>
                </c:pt>
                <c:pt idx="26">
                  <c:v>201614</c:v>
                </c:pt>
                <c:pt idx="27">
                  <c:v>201615</c:v>
                </c:pt>
                <c:pt idx="28">
                  <c:v>201616</c:v>
                </c:pt>
                <c:pt idx="29">
                  <c:v>201617</c:v>
                </c:pt>
                <c:pt idx="30">
                  <c:v>201618</c:v>
                </c:pt>
                <c:pt idx="31">
                  <c:v>201619</c:v>
                </c:pt>
                <c:pt idx="32">
                  <c:v>201620</c:v>
                </c:pt>
                <c:pt idx="33">
                  <c:v>201621</c:v>
                </c:pt>
                <c:pt idx="34">
                  <c:v>201622</c:v>
                </c:pt>
                <c:pt idx="35">
                  <c:v>201623</c:v>
                </c:pt>
                <c:pt idx="36">
                  <c:v>201624</c:v>
                </c:pt>
                <c:pt idx="37">
                  <c:v>201625</c:v>
                </c:pt>
                <c:pt idx="38">
                  <c:v>201626</c:v>
                </c:pt>
                <c:pt idx="39">
                  <c:v>201627</c:v>
                </c:pt>
                <c:pt idx="40">
                  <c:v>201628</c:v>
                </c:pt>
                <c:pt idx="41">
                  <c:v>201629</c:v>
                </c:pt>
                <c:pt idx="42">
                  <c:v>201630</c:v>
                </c:pt>
                <c:pt idx="43">
                  <c:v>201631</c:v>
                </c:pt>
                <c:pt idx="44">
                  <c:v>201632</c:v>
                </c:pt>
                <c:pt idx="45">
                  <c:v>201633</c:v>
                </c:pt>
                <c:pt idx="46">
                  <c:v>201634</c:v>
                </c:pt>
                <c:pt idx="47">
                  <c:v>201635</c:v>
                </c:pt>
                <c:pt idx="48">
                  <c:v>201636</c:v>
                </c:pt>
                <c:pt idx="49">
                  <c:v>201637</c:v>
                </c:pt>
                <c:pt idx="50">
                  <c:v>201638</c:v>
                </c:pt>
                <c:pt idx="51">
                  <c:v>201639</c:v>
                </c:pt>
              </c:numCache>
            </c:numRef>
          </c:cat>
          <c:val>
            <c:numRef>
              <c:f>Sheet1!$K$2:$K$52</c:f>
              <c:numCache>
                <c:formatCode>General</c:formatCode>
                <c:ptCount val="5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625</c:v>
                </c:pt>
                <c:pt idx="16">
                  <c:v>922</c:v>
                </c:pt>
                <c:pt idx="17">
                  <c:v>1157</c:v>
                </c:pt>
                <c:pt idx="18">
                  <c:v>1582</c:v>
                </c:pt>
                <c:pt idx="19">
                  <c:v>2202</c:v>
                </c:pt>
                <c:pt idx="20">
                  <c:v>2690</c:v>
                </c:pt>
                <c:pt idx="21">
                  <c:v>2927</c:v>
                </c:pt>
                <c:pt idx="22">
                  <c:v>3269</c:v>
                </c:pt>
                <c:pt idx="23">
                  <c:v>2362</c:v>
                </c:pt>
                <c:pt idx="24">
                  <c:v>1778</c:v>
                </c:pt>
                <c:pt idx="25">
                  <c:v>1568</c:v>
                </c:pt>
                <c:pt idx="26">
                  <c:v>1141</c:v>
                </c:pt>
                <c:pt idx="27">
                  <c:v>911</c:v>
                </c:pt>
                <c:pt idx="28">
                  <c:v>824</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numCache>
            </c:numRef>
          </c:val>
        </c:ser>
        <c:dLbls>
          <c:showLegendKey val="0"/>
          <c:showVal val="0"/>
          <c:showCatName val="0"/>
          <c:showSerName val="0"/>
          <c:showPercent val="0"/>
          <c:showBubbleSize val="0"/>
        </c:dLbls>
        <c:gapWidth val="20"/>
        <c:overlap val="100"/>
        <c:axId val="236534288"/>
        <c:axId val="236531544"/>
        <c:extLst>
          <c:ext xmlns:c15="http://schemas.microsoft.com/office/drawing/2012/chart" uri="{02D57815-91ED-43cb-92C2-25804820EDAC}">
            <c15:filteredBarSeries>
              <c15:ser>
                <c:idx val="4"/>
                <c:order val="7"/>
                <c:tx>
                  <c:strRef>
                    <c:extLst>
                      <c:ext uri="{02D57815-91ED-43cb-92C2-25804820EDAC}">
                        <c15:formulaRef>
                          <c15:sqref>Sheet1!$I$1</c15:sqref>
                        </c15:formulaRef>
                      </c:ext>
                    </c:extLst>
                    <c:strCache>
                      <c:ptCount val="1"/>
                      <c:pt idx="0">
                        <c:v>Total Positive</c:v>
                      </c:pt>
                    </c:strCache>
                  </c:strRef>
                </c:tx>
                <c:invertIfNegative val="0"/>
                <c:cat>
                  <c:numRef>
                    <c:extLst>
                      <c:ext uri="{02D57815-91ED-43cb-92C2-25804820EDAC}">
                        <c15:formulaRef>
                          <c15:sqref>Sheet1!$A$2:$A$53</c15:sqref>
                        </c15:formulaRef>
                      </c:ext>
                    </c:extLst>
                    <c:numCache>
                      <c:formatCode>General</c:formatCode>
                      <c:ptCount val="52"/>
                      <c:pt idx="0">
                        <c:v>201540</c:v>
                      </c:pt>
                      <c:pt idx="1">
                        <c:v>201541</c:v>
                      </c:pt>
                      <c:pt idx="2">
                        <c:v>201542</c:v>
                      </c:pt>
                      <c:pt idx="3">
                        <c:v>201543</c:v>
                      </c:pt>
                      <c:pt idx="4">
                        <c:v>201544</c:v>
                      </c:pt>
                      <c:pt idx="5">
                        <c:v>201545</c:v>
                      </c:pt>
                      <c:pt idx="6">
                        <c:v>201546</c:v>
                      </c:pt>
                      <c:pt idx="7">
                        <c:v>201547</c:v>
                      </c:pt>
                      <c:pt idx="8">
                        <c:v>201548</c:v>
                      </c:pt>
                      <c:pt idx="9">
                        <c:v>201549</c:v>
                      </c:pt>
                      <c:pt idx="10">
                        <c:v>201550</c:v>
                      </c:pt>
                      <c:pt idx="11">
                        <c:v>201551</c:v>
                      </c:pt>
                      <c:pt idx="12">
                        <c:v>201552</c:v>
                      </c:pt>
                      <c:pt idx="13">
                        <c:v>201601</c:v>
                      </c:pt>
                      <c:pt idx="14">
                        <c:v>201602</c:v>
                      </c:pt>
                      <c:pt idx="15">
                        <c:v>201603</c:v>
                      </c:pt>
                      <c:pt idx="16">
                        <c:v>201604</c:v>
                      </c:pt>
                      <c:pt idx="17">
                        <c:v>201605</c:v>
                      </c:pt>
                      <c:pt idx="18">
                        <c:v>201606</c:v>
                      </c:pt>
                      <c:pt idx="19">
                        <c:v>201607</c:v>
                      </c:pt>
                      <c:pt idx="20">
                        <c:v>201608</c:v>
                      </c:pt>
                      <c:pt idx="21">
                        <c:v>201609</c:v>
                      </c:pt>
                      <c:pt idx="22">
                        <c:v>201610</c:v>
                      </c:pt>
                      <c:pt idx="23">
                        <c:v>201611</c:v>
                      </c:pt>
                      <c:pt idx="24">
                        <c:v>201612</c:v>
                      </c:pt>
                      <c:pt idx="25">
                        <c:v>201613</c:v>
                      </c:pt>
                      <c:pt idx="26">
                        <c:v>201614</c:v>
                      </c:pt>
                      <c:pt idx="27">
                        <c:v>201615</c:v>
                      </c:pt>
                      <c:pt idx="28">
                        <c:v>201616</c:v>
                      </c:pt>
                      <c:pt idx="29">
                        <c:v>201617</c:v>
                      </c:pt>
                      <c:pt idx="30">
                        <c:v>201618</c:v>
                      </c:pt>
                      <c:pt idx="31">
                        <c:v>201619</c:v>
                      </c:pt>
                      <c:pt idx="32">
                        <c:v>201620</c:v>
                      </c:pt>
                      <c:pt idx="33">
                        <c:v>201621</c:v>
                      </c:pt>
                      <c:pt idx="34">
                        <c:v>201622</c:v>
                      </c:pt>
                      <c:pt idx="35">
                        <c:v>201623</c:v>
                      </c:pt>
                      <c:pt idx="36">
                        <c:v>201624</c:v>
                      </c:pt>
                      <c:pt idx="37">
                        <c:v>201625</c:v>
                      </c:pt>
                      <c:pt idx="38">
                        <c:v>201626</c:v>
                      </c:pt>
                      <c:pt idx="39">
                        <c:v>201627</c:v>
                      </c:pt>
                      <c:pt idx="40">
                        <c:v>201628</c:v>
                      </c:pt>
                      <c:pt idx="41">
                        <c:v>201629</c:v>
                      </c:pt>
                      <c:pt idx="42">
                        <c:v>201630</c:v>
                      </c:pt>
                      <c:pt idx="43">
                        <c:v>201631</c:v>
                      </c:pt>
                      <c:pt idx="44">
                        <c:v>201632</c:v>
                      </c:pt>
                      <c:pt idx="45">
                        <c:v>201633</c:v>
                      </c:pt>
                      <c:pt idx="46">
                        <c:v>201634</c:v>
                      </c:pt>
                      <c:pt idx="47">
                        <c:v>201635</c:v>
                      </c:pt>
                      <c:pt idx="48">
                        <c:v>201636</c:v>
                      </c:pt>
                      <c:pt idx="49">
                        <c:v>201637</c:v>
                      </c:pt>
                      <c:pt idx="50">
                        <c:v>201638</c:v>
                      </c:pt>
                      <c:pt idx="51">
                        <c:v>201639</c:v>
                      </c:pt>
                    </c:numCache>
                  </c:numRef>
                </c:cat>
                <c:val>
                  <c:numRef>
                    <c:extLst>
                      <c:ext uri="{02D57815-91ED-43cb-92C2-25804820EDAC}">
                        <c15:formulaRef>
                          <c15:sqref>Sheet1!$I$2:$I$52</c15:sqref>
                        </c15:formulaRef>
                      </c:ext>
                    </c:extLst>
                    <c:numCache>
                      <c:formatCode>General</c:formatCode>
                      <c:ptCount val="51"/>
                      <c:pt idx="0">
                        <c:v>82</c:v>
                      </c:pt>
                      <c:pt idx="1">
                        <c:v>58</c:v>
                      </c:pt>
                      <c:pt idx="2">
                        <c:v>74</c:v>
                      </c:pt>
                      <c:pt idx="3">
                        <c:v>58</c:v>
                      </c:pt>
                      <c:pt idx="4">
                        <c:v>45</c:v>
                      </c:pt>
                      <c:pt idx="5">
                        <c:v>62</c:v>
                      </c:pt>
                      <c:pt idx="6">
                        <c:v>68</c:v>
                      </c:pt>
                      <c:pt idx="7">
                        <c:v>57</c:v>
                      </c:pt>
                      <c:pt idx="8">
                        <c:v>90</c:v>
                      </c:pt>
                      <c:pt idx="9">
                        <c:v>102</c:v>
                      </c:pt>
                      <c:pt idx="10">
                        <c:v>141</c:v>
                      </c:pt>
                      <c:pt idx="11">
                        <c:v>166</c:v>
                      </c:pt>
                      <c:pt idx="12">
                        <c:v>259</c:v>
                      </c:pt>
                      <c:pt idx="13">
                        <c:v>374</c:v>
                      </c:pt>
                      <c:pt idx="14">
                        <c:v>476</c:v>
                      </c:pt>
                      <c:pt idx="15">
                        <c:v>625</c:v>
                      </c:pt>
                      <c:pt idx="16">
                        <c:v>922</c:v>
                      </c:pt>
                      <c:pt idx="17">
                        <c:v>1157</c:v>
                      </c:pt>
                      <c:pt idx="18">
                        <c:v>1582</c:v>
                      </c:pt>
                      <c:pt idx="19">
                        <c:v>2202</c:v>
                      </c:pt>
                      <c:pt idx="20">
                        <c:v>2690</c:v>
                      </c:pt>
                      <c:pt idx="21">
                        <c:v>2927</c:v>
                      </c:pt>
                      <c:pt idx="22">
                        <c:v>3269</c:v>
                      </c:pt>
                      <c:pt idx="23">
                        <c:v>2362</c:v>
                      </c:pt>
                      <c:pt idx="24">
                        <c:v>1778</c:v>
                      </c:pt>
                      <c:pt idx="25">
                        <c:v>1568</c:v>
                      </c:pt>
                      <c:pt idx="26">
                        <c:v>1141</c:v>
                      </c:pt>
                      <c:pt idx="27">
                        <c:v>911</c:v>
                      </c:pt>
                      <c:pt idx="28">
                        <c:v>824</c:v>
                      </c:pt>
                      <c:pt idx="29">
                        <c:v>560</c:v>
                      </c:pt>
                      <c:pt idx="30">
                        <c:v>349</c:v>
                      </c:pt>
                      <c:pt idx="31">
                        <c:v>272</c:v>
                      </c:pt>
                      <c:pt idx="32">
                        <c:v>236</c:v>
                      </c:pt>
                      <c:pt idx="33">
                        <c:v>142</c:v>
                      </c:pt>
                      <c:pt idx="34">
                        <c:v>90</c:v>
                      </c:pt>
                      <c:pt idx="35">
                        <c:v>57</c:v>
                      </c:pt>
                      <c:pt idx="36">
                        <c:v>46</c:v>
                      </c:pt>
                      <c:pt idx="37">
                        <c:v>56</c:v>
                      </c:pt>
                      <c:pt idx="38">
                        <c:v>51</c:v>
                      </c:pt>
                      <c:pt idx="39">
                        <c:v>38</c:v>
                      </c:pt>
                      <c:pt idx="40">
                        <c:v>39</c:v>
                      </c:pt>
                      <c:pt idx="41">
                        <c:v>35</c:v>
                      </c:pt>
                      <c:pt idx="42">
                        <c:v>55</c:v>
                      </c:pt>
                      <c:pt idx="43">
                        <c:v>56</c:v>
                      </c:pt>
                      <c:pt idx="44">
                        <c:v>57</c:v>
                      </c:pt>
                      <c:pt idx="45">
                        <c:v>44</c:v>
                      </c:pt>
                      <c:pt idx="46">
                        <c:v>43</c:v>
                      </c:pt>
                      <c:pt idx="47">
                        <c:v>50</c:v>
                      </c:pt>
                      <c:pt idx="48">
                        <c:v>52</c:v>
                      </c:pt>
                      <c:pt idx="49">
                        <c:v>65</c:v>
                      </c:pt>
                      <c:pt idx="50">
                        <c:v>26</c:v>
                      </c:pt>
                    </c:numCache>
                  </c:numRef>
                </c:val>
              </c15:ser>
            </c15:filteredBarSeries>
          </c:ext>
        </c:extLst>
      </c:barChart>
      <c:lineChart>
        <c:grouping val="standard"/>
        <c:varyColors val="0"/>
        <c:ser>
          <c:idx val="8"/>
          <c:order val="8"/>
          <c:tx>
            <c:strRef>
              <c:f>Sheet1!$J$1</c:f>
              <c:strCache>
                <c:ptCount val="1"/>
                <c:pt idx="0">
                  <c:v>Proportion of All Positives</c:v>
                </c:pt>
              </c:strCache>
            </c:strRef>
          </c:tx>
          <c:spPr>
            <a:ln>
              <a:solidFill>
                <a:schemeClr val="tx1"/>
              </a:solidFill>
            </a:ln>
          </c:spPr>
          <c:marker>
            <c:symbol val="none"/>
          </c:marker>
          <c:cat>
            <c:numRef>
              <c:f>Sheet1!$A$2:$A$53</c:f>
              <c:numCache>
                <c:formatCode>General</c:formatCode>
                <c:ptCount val="52"/>
                <c:pt idx="0">
                  <c:v>201540</c:v>
                </c:pt>
                <c:pt idx="1">
                  <c:v>201541</c:v>
                </c:pt>
                <c:pt idx="2">
                  <c:v>201542</c:v>
                </c:pt>
                <c:pt idx="3">
                  <c:v>201543</c:v>
                </c:pt>
                <c:pt idx="4">
                  <c:v>201544</c:v>
                </c:pt>
                <c:pt idx="5">
                  <c:v>201545</c:v>
                </c:pt>
                <c:pt idx="6">
                  <c:v>201546</c:v>
                </c:pt>
                <c:pt idx="7">
                  <c:v>201547</c:v>
                </c:pt>
                <c:pt idx="8">
                  <c:v>201548</c:v>
                </c:pt>
                <c:pt idx="9">
                  <c:v>201549</c:v>
                </c:pt>
                <c:pt idx="10">
                  <c:v>201550</c:v>
                </c:pt>
                <c:pt idx="11">
                  <c:v>201551</c:v>
                </c:pt>
                <c:pt idx="12">
                  <c:v>201552</c:v>
                </c:pt>
                <c:pt idx="13">
                  <c:v>201601</c:v>
                </c:pt>
                <c:pt idx="14">
                  <c:v>201602</c:v>
                </c:pt>
                <c:pt idx="15">
                  <c:v>201603</c:v>
                </c:pt>
                <c:pt idx="16">
                  <c:v>201604</c:v>
                </c:pt>
                <c:pt idx="17">
                  <c:v>201605</c:v>
                </c:pt>
                <c:pt idx="18">
                  <c:v>201606</c:v>
                </c:pt>
                <c:pt idx="19">
                  <c:v>201607</c:v>
                </c:pt>
                <c:pt idx="20">
                  <c:v>201608</c:v>
                </c:pt>
                <c:pt idx="21">
                  <c:v>201609</c:v>
                </c:pt>
                <c:pt idx="22">
                  <c:v>201610</c:v>
                </c:pt>
                <c:pt idx="23">
                  <c:v>201611</c:v>
                </c:pt>
                <c:pt idx="24">
                  <c:v>201612</c:v>
                </c:pt>
                <c:pt idx="25">
                  <c:v>201613</c:v>
                </c:pt>
                <c:pt idx="26">
                  <c:v>201614</c:v>
                </c:pt>
                <c:pt idx="27">
                  <c:v>201615</c:v>
                </c:pt>
                <c:pt idx="28">
                  <c:v>201616</c:v>
                </c:pt>
                <c:pt idx="29">
                  <c:v>201617</c:v>
                </c:pt>
                <c:pt idx="30">
                  <c:v>201618</c:v>
                </c:pt>
                <c:pt idx="31">
                  <c:v>201619</c:v>
                </c:pt>
                <c:pt idx="32">
                  <c:v>201620</c:v>
                </c:pt>
                <c:pt idx="33">
                  <c:v>201621</c:v>
                </c:pt>
                <c:pt idx="34">
                  <c:v>201622</c:v>
                </c:pt>
                <c:pt idx="35">
                  <c:v>201623</c:v>
                </c:pt>
                <c:pt idx="36">
                  <c:v>201624</c:v>
                </c:pt>
                <c:pt idx="37">
                  <c:v>201625</c:v>
                </c:pt>
                <c:pt idx="38">
                  <c:v>201626</c:v>
                </c:pt>
                <c:pt idx="39">
                  <c:v>201627</c:v>
                </c:pt>
                <c:pt idx="40">
                  <c:v>201628</c:v>
                </c:pt>
                <c:pt idx="41">
                  <c:v>201629</c:v>
                </c:pt>
                <c:pt idx="42">
                  <c:v>201630</c:v>
                </c:pt>
                <c:pt idx="43">
                  <c:v>201631</c:v>
                </c:pt>
                <c:pt idx="44">
                  <c:v>201632</c:v>
                </c:pt>
                <c:pt idx="45">
                  <c:v>201633</c:v>
                </c:pt>
                <c:pt idx="46">
                  <c:v>201634</c:v>
                </c:pt>
                <c:pt idx="47">
                  <c:v>201635</c:v>
                </c:pt>
                <c:pt idx="48">
                  <c:v>201636</c:v>
                </c:pt>
                <c:pt idx="49">
                  <c:v>201637</c:v>
                </c:pt>
                <c:pt idx="50">
                  <c:v>201638</c:v>
                </c:pt>
                <c:pt idx="51">
                  <c:v>201639</c:v>
                </c:pt>
              </c:numCache>
            </c:numRef>
          </c:cat>
          <c:val>
            <c:numRef>
              <c:f>Sheet1!$J$2:$J$52</c:f>
              <c:numCache>
                <c:formatCode>General</c:formatCode>
                <c:ptCount val="51"/>
                <c:pt idx="0">
                  <c:v>2.8783039067710346E-3</c:v>
                </c:pt>
                <c:pt idx="1">
                  <c:v>2.0358734950331708E-3</c:v>
                </c:pt>
                <c:pt idx="2">
                  <c:v>2.5974937695250797E-3</c:v>
                </c:pt>
                <c:pt idx="3">
                  <c:v>2.0358734950331708E-3</c:v>
                </c:pt>
                <c:pt idx="4">
                  <c:v>1.5795570220084945E-3</c:v>
                </c:pt>
                <c:pt idx="5">
                  <c:v>2.176278563656148E-3</c:v>
                </c:pt>
                <c:pt idx="6">
                  <c:v>2.3868861665906141E-3</c:v>
                </c:pt>
                <c:pt idx="7">
                  <c:v>2.0007722278774262E-3</c:v>
                </c:pt>
                <c:pt idx="8">
                  <c:v>3.159114044016989E-3</c:v>
                </c:pt>
                <c:pt idx="9">
                  <c:v>3.5803292498859207E-3</c:v>
                </c:pt>
                <c:pt idx="10">
                  <c:v>4.9492786689599496E-3</c:v>
                </c:pt>
                <c:pt idx="11">
                  <c:v>5.8268103478535576E-3</c:v>
                </c:pt>
                <c:pt idx="12">
                  <c:v>9.0912281933377796E-3</c:v>
                </c:pt>
                <c:pt idx="13">
                  <c:v>1.3127873916248376E-2</c:v>
                </c:pt>
                <c:pt idx="14">
                  <c:v>1.6708203166134299E-2</c:v>
                </c:pt>
                <c:pt idx="15">
                  <c:v>2.19382919723402E-2</c:v>
                </c:pt>
                <c:pt idx="16">
                  <c:v>3.2363368317596265E-2</c:v>
                </c:pt>
                <c:pt idx="17">
                  <c:v>4.0612166099196184E-2</c:v>
                </c:pt>
                <c:pt idx="18">
                  <c:v>5.553020464038752E-2</c:v>
                </c:pt>
                <c:pt idx="19">
                  <c:v>7.7292990276948997E-2</c:v>
                </c:pt>
                <c:pt idx="20">
                  <c:v>9.4422408648952225E-2</c:v>
                </c:pt>
                <c:pt idx="21">
                  <c:v>0.10274140896486363</c:v>
                </c:pt>
                <c:pt idx="22">
                  <c:v>0.11474604233212819</c:v>
                </c:pt>
                <c:pt idx="23">
                  <c:v>8.2909193021868083E-2</c:v>
                </c:pt>
                <c:pt idx="24">
                  <c:v>6.2410053002913406E-2</c:v>
                </c:pt>
                <c:pt idx="25">
                  <c:v>5.5038786900207096E-2</c:v>
                </c:pt>
                <c:pt idx="26">
                  <c:v>4.005054582470427E-2</c:v>
                </c:pt>
                <c:pt idx="27">
                  <c:v>3.1977254378883074E-2</c:v>
                </c:pt>
                <c:pt idx="28">
                  <c:v>2.8923444136333323E-2</c:v>
                </c:pt>
                <c:pt idx="29">
                  <c:v>1.965670960721682E-2</c:v>
                </c:pt>
                <c:pt idx="30">
                  <c:v>1.2250342237354769E-2</c:v>
                </c:pt>
                <c:pt idx="31">
                  <c:v>9.5475446663624564E-3</c:v>
                </c:pt>
                <c:pt idx="32">
                  <c:v>8.28389904875566E-3</c:v>
                </c:pt>
                <c:pt idx="33">
                  <c:v>4.9843799361156934E-3</c:v>
                </c:pt>
                <c:pt idx="34">
                  <c:v>3.159114044016989E-3</c:v>
                </c:pt>
                <c:pt idx="35">
                  <c:v>2.0007722278774262E-3</c:v>
                </c:pt>
                <c:pt idx="36">
                  <c:v>1.6146582891642389E-3</c:v>
                </c:pt>
                <c:pt idx="37">
                  <c:v>1.965670960721682E-3</c:v>
                </c:pt>
                <c:pt idx="38">
                  <c:v>1.7901646249429603E-3</c:v>
                </c:pt>
                <c:pt idx="39">
                  <c:v>1.3338481519182843E-3</c:v>
                </c:pt>
                <c:pt idx="40">
                  <c:v>1.3689494190740285E-3</c:v>
                </c:pt>
                <c:pt idx="41">
                  <c:v>1.2285443504510512E-3</c:v>
                </c:pt>
                <c:pt idx="42">
                  <c:v>1.9305696935659378E-3</c:v>
                </c:pt>
                <c:pt idx="43">
                  <c:v>1.965670960721682E-3</c:v>
                </c:pt>
                <c:pt idx="44">
                  <c:v>2.0007722278774262E-3</c:v>
                </c:pt>
                <c:pt idx="45">
                  <c:v>1.5444557548527501E-3</c:v>
                </c:pt>
                <c:pt idx="46">
                  <c:v>1.5093544876970059E-3</c:v>
                </c:pt>
                <c:pt idx="47">
                  <c:v>1.7550633577872162E-3</c:v>
                </c:pt>
                <c:pt idx="48">
                  <c:v>1.8252658920987048E-3</c:v>
                </c:pt>
                <c:pt idx="49">
                  <c:v>2.2815823651233811E-3</c:v>
                </c:pt>
                <c:pt idx="50">
                  <c:v>9.1263294604935238E-4</c:v>
                </c:pt>
              </c:numCache>
            </c:numRef>
          </c:val>
          <c:smooth val="0"/>
        </c:ser>
        <c:dLbls>
          <c:showLegendKey val="0"/>
          <c:showVal val="0"/>
          <c:showCatName val="0"/>
          <c:showSerName val="0"/>
          <c:showPercent val="0"/>
          <c:showBubbleSize val="0"/>
        </c:dLbls>
        <c:marker val="1"/>
        <c:smooth val="0"/>
        <c:axId val="236532720"/>
        <c:axId val="236530760"/>
        <c:extLst>
          <c:ext xmlns:c15="http://schemas.microsoft.com/office/drawing/2012/chart" uri="{02D57815-91ED-43cb-92C2-25804820EDAC}">
            <c15:filteredLineSeries>
              <c15:ser>
                <c:idx val="7"/>
                <c:order val="0"/>
                <c:tx>
                  <c:v>B (Yamagata Lineage)</c:v>
                </c:tx>
                <c:spPr>
                  <a:ln>
                    <a:solidFill>
                      <a:schemeClr val="tx1"/>
                    </a:solidFill>
                  </a:ln>
                </c:spPr>
                <c:cat>
                  <c:numRef>
                    <c:extLst>
                      <c:ext uri="{02D57815-91ED-43cb-92C2-25804820EDAC}">
                        <c15:formulaRef>
                          <c15:sqref>Sheet1!$A$2:$A$53</c15:sqref>
                        </c15:formulaRef>
                      </c:ext>
                    </c:extLst>
                    <c:numCache>
                      <c:formatCode>General</c:formatCode>
                      <c:ptCount val="52"/>
                      <c:pt idx="0">
                        <c:v>201540</c:v>
                      </c:pt>
                      <c:pt idx="1">
                        <c:v>201541</c:v>
                      </c:pt>
                      <c:pt idx="2">
                        <c:v>201542</c:v>
                      </c:pt>
                      <c:pt idx="3">
                        <c:v>201543</c:v>
                      </c:pt>
                      <c:pt idx="4">
                        <c:v>201544</c:v>
                      </c:pt>
                      <c:pt idx="5">
                        <c:v>201545</c:v>
                      </c:pt>
                      <c:pt idx="6">
                        <c:v>201546</c:v>
                      </c:pt>
                      <c:pt idx="7">
                        <c:v>201547</c:v>
                      </c:pt>
                      <c:pt idx="8">
                        <c:v>201548</c:v>
                      </c:pt>
                      <c:pt idx="9">
                        <c:v>201549</c:v>
                      </c:pt>
                      <c:pt idx="10">
                        <c:v>201550</c:v>
                      </c:pt>
                      <c:pt idx="11">
                        <c:v>201551</c:v>
                      </c:pt>
                      <c:pt idx="12">
                        <c:v>201552</c:v>
                      </c:pt>
                      <c:pt idx="13">
                        <c:v>201601</c:v>
                      </c:pt>
                      <c:pt idx="14">
                        <c:v>201602</c:v>
                      </c:pt>
                      <c:pt idx="15">
                        <c:v>201603</c:v>
                      </c:pt>
                      <c:pt idx="16">
                        <c:v>201604</c:v>
                      </c:pt>
                      <c:pt idx="17">
                        <c:v>201605</c:v>
                      </c:pt>
                      <c:pt idx="18">
                        <c:v>201606</c:v>
                      </c:pt>
                      <c:pt idx="19">
                        <c:v>201607</c:v>
                      </c:pt>
                      <c:pt idx="20">
                        <c:v>201608</c:v>
                      </c:pt>
                      <c:pt idx="21">
                        <c:v>201609</c:v>
                      </c:pt>
                      <c:pt idx="22">
                        <c:v>201610</c:v>
                      </c:pt>
                      <c:pt idx="23">
                        <c:v>201611</c:v>
                      </c:pt>
                      <c:pt idx="24">
                        <c:v>201612</c:v>
                      </c:pt>
                      <c:pt idx="25">
                        <c:v>201613</c:v>
                      </c:pt>
                      <c:pt idx="26">
                        <c:v>201614</c:v>
                      </c:pt>
                      <c:pt idx="27">
                        <c:v>201615</c:v>
                      </c:pt>
                      <c:pt idx="28">
                        <c:v>201616</c:v>
                      </c:pt>
                      <c:pt idx="29">
                        <c:v>201617</c:v>
                      </c:pt>
                      <c:pt idx="30">
                        <c:v>201618</c:v>
                      </c:pt>
                      <c:pt idx="31">
                        <c:v>201619</c:v>
                      </c:pt>
                      <c:pt idx="32">
                        <c:v>201620</c:v>
                      </c:pt>
                      <c:pt idx="33">
                        <c:v>201621</c:v>
                      </c:pt>
                      <c:pt idx="34">
                        <c:v>201622</c:v>
                      </c:pt>
                      <c:pt idx="35">
                        <c:v>201623</c:v>
                      </c:pt>
                      <c:pt idx="36">
                        <c:v>201624</c:v>
                      </c:pt>
                      <c:pt idx="37">
                        <c:v>201625</c:v>
                      </c:pt>
                      <c:pt idx="38">
                        <c:v>201626</c:v>
                      </c:pt>
                      <c:pt idx="39">
                        <c:v>201627</c:v>
                      </c:pt>
                      <c:pt idx="40">
                        <c:v>201628</c:v>
                      </c:pt>
                      <c:pt idx="41">
                        <c:v>201629</c:v>
                      </c:pt>
                      <c:pt idx="42">
                        <c:v>201630</c:v>
                      </c:pt>
                      <c:pt idx="43">
                        <c:v>201631</c:v>
                      </c:pt>
                      <c:pt idx="44">
                        <c:v>201632</c:v>
                      </c:pt>
                      <c:pt idx="45">
                        <c:v>201633</c:v>
                      </c:pt>
                      <c:pt idx="46">
                        <c:v>201634</c:v>
                      </c:pt>
                      <c:pt idx="47">
                        <c:v>201635</c:v>
                      </c:pt>
                      <c:pt idx="48">
                        <c:v>201636</c:v>
                      </c:pt>
                      <c:pt idx="49">
                        <c:v>201637</c:v>
                      </c:pt>
                      <c:pt idx="50">
                        <c:v>201638</c:v>
                      </c:pt>
                      <c:pt idx="51">
                        <c:v>201639</c:v>
                      </c:pt>
                    </c:numCache>
                  </c:numRef>
                </c:cat>
                <c:val>
                  <c:numRef>
                    <c:extLst>
                      <c:ext uri="{02D57815-91ED-43cb-92C2-25804820EDAC}">
                        <c15:formulaRef>
                          <c15:sqref>Sheet1!$H$2:$H$53</c15:sqref>
                        </c15:formulaRef>
                      </c:ext>
                    </c:extLst>
                    <c:numCache>
                      <c:formatCode>General</c:formatCode>
                      <c:ptCount val="52"/>
                      <c:pt idx="0">
                        <c:v>1</c:v>
                      </c:pt>
                      <c:pt idx="1">
                        <c:v>0</c:v>
                      </c:pt>
                      <c:pt idx="2">
                        <c:v>2</c:v>
                      </c:pt>
                      <c:pt idx="3">
                        <c:v>4</c:v>
                      </c:pt>
                      <c:pt idx="4">
                        <c:v>4</c:v>
                      </c:pt>
                      <c:pt idx="5">
                        <c:v>2</c:v>
                      </c:pt>
                      <c:pt idx="6">
                        <c:v>4</c:v>
                      </c:pt>
                      <c:pt idx="7">
                        <c:v>9</c:v>
                      </c:pt>
                      <c:pt idx="8">
                        <c:v>12</c:v>
                      </c:pt>
                      <c:pt idx="9">
                        <c:v>11</c:v>
                      </c:pt>
                      <c:pt idx="10">
                        <c:v>19</c:v>
                      </c:pt>
                      <c:pt idx="11">
                        <c:v>28</c:v>
                      </c:pt>
                      <c:pt idx="12">
                        <c:v>35</c:v>
                      </c:pt>
                      <c:pt idx="13">
                        <c:v>52</c:v>
                      </c:pt>
                      <c:pt idx="14">
                        <c:v>60</c:v>
                      </c:pt>
                      <c:pt idx="15">
                        <c:v>83</c:v>
                      </c:pt>
                      <c:pt idx="16">
                        <c:v>104</c:v>
                      </c:pt>
                      <c:pt idx="17">
                        <c:v>143</c:v>
                      </c:pt>
                      <c:pt idx="18">
                        <c:v>206</c:v>
                      </c:pt>
                      <c:pt idx="19">
                        <c:v>309</c:v>
                      </c:pt>
                      <c:pt idx="20">
                        <c:v>383</c:v>
                      </c:pt>
                      <c:pt idx="21">
                        <c:v>347</c:v>
                      </c:pt>
                      <c:pt idx="22">
                        <c:v>333</c:v>
                      </c:pt>
                      <c:pt idx="23">
                        <c:v>278</c:v>
                      </c:pt>
                      <c:pt idx="24">
                        <c:v>207</c:v>
                      </c:pt>
                      <c:pt idx="25">
                        <c:v>211</c:v>
                      </c:pt>
                      <c:pt idx="26">
                        <c:v>163</c:v>
                      </c:pt>
                      <c:pt idx="27">
                        <c:v>162</c:v>
                      </c:pt>
                      <c:pt idx="28">
                        <c:v>163</c:v>
                      </c:pt>
                      <c:pt idx="29">
                        <c:v>119</c:v>
                      </c:pt>
                      <c:pt idx="30">
                        <c:v>82</c:v>
                      </c:pt>
                      <c:pt idx="31">
                        <c:v>71</c:v>
                      </c:pt>
                      <c:pt idx="32">
                        <c:v>49</c:v>
                      </c:pt>
                      <c:pt idx="33">
                        <c:v>31</c:v>
                      </c:pt>
                      <c:pt idx="34">
                        <c:v>35</c:v>
                      </c:pt>
                      <c:pt idx="35">
                        <c:v>17</c:v>
                      </c:pt>
                      <c:pt idx="36">
                        <c:v>10</c:v>
                      </c:pt>
                      <c:pt idx="37">
                        <c:v>11</c:v>
                      </c:pt>
                      <c:pt idx="38">
                        <c:v>9</c:v>
                      </c:pt>
                      <c:pt idx="39">
                        <c:v>9</c:v>
                      </c:pt>
                      <c:pt idx="40">
                        <c:v>11</c:v>
                      </c:pt>
                      <c:pt idx="41">
                        <c:v>10</c:v>
                      </c:pt>
                      <c:pt idx="42">
                        <c:v>10</c:v>
                      </c:pt>
                      <c:pt idx="43">
                        <c:v>4</c:v>
                      </c:pt>
                      <c:pt idx="44">
                        <c:v>10</c:v>
                      </c:pt>
                      <c:pt idx="45">
                        <c:v>7</c:v>
                      </c:pt>
                      <c:pt idx="46">
                        <c:v>6</c:v>
                      </c:pt>
                      <c:pt idx="47">
                        <c:v>1</c:v>
                      </c:pt>
                      <c:pt idx="48">
                        <c:v>1</c:v>
                      </c:pt>
                      <c:pt idx="49">
                        <c:v>0</c:v>
                      </c:pt>
                      <c:pt idx="50">
                        <c:v>0</c:v>
                      </c:pt>
                    </c:numCache>
                  </c:numRef>
                </c:val>
                <c:smooth val="0"/>
              </c15:ser>
            </c15:filteredLineSeries>
            <c15:filteredLineSeries>
              <c15:ser>
                <c:idx val="5"/>
                <c:order val="1"/>
                <c:tx>
                  <c:v>B (Victoria Lineage)</c:v>
                </c:tx>
                <c:spPr>
                  <a:ln>
                    <a:solidFill>
                      <a:schemeClr val="tx1"/>
                    </a:solidFill>
                  </a:ln>
                </c:spPr>
                <c:cat>
                  <c:numRef>
                    <c:extLst xmlns:c15="http://schemas.microsoft.com/office/drawing/2012/chart">
                      <c:ext xmlns:c15="http://schemas.microsoft.com/office/drawing/2012/chart" uri="{02D57815-91ED-43cb-92C2-25804820EDAC}">
                        <c15:formulaRef>
                          <c15:sqref>Sheet1!$A$2:$A$53</c15:sqref>
                        </c15:formulaRef>
                      </c:ext>
                    </c:extLst>
                    <c:numCache>
                      <c:formatCode>General</c:formatCode>
                      <c:ptCount val="52"/>
                      <c:pt idx="0">
                        <c:v>201540</c:v>
                      </c:pt>
                      <c:pt idx="1">
                        <c:v>201541</c:v>
                      </c:pt>
                      <c:pt idx="2">
                        <c:v>201542</c:v>
                      </c:pt>
                      <c:pt idx="3">
                        <c:v>201543</c:v>
                      </c:pt>
                      <c:pt idx="4">
                        <c:v>201544</c:v>
                      </c:pt>
                      <c:pt idx="5">
                        <c:v>201545</c:v>
                      </c:pt>
                      <c:pt idx="6">
                        <c:v>201546</c:v>
                      </c:pt>
                      <c:pt idx="7">
                        <c:v>201547</c:v>
                      </c:pt>
                      <c:pt idx="8">
                        <c:v>201548</c:v>
                      </c:pt>
                      <c:pt idx="9">
                        <c:v>201549</c:v>
                      </c:pt>
                      <c:pt idx="10">
                        <c:v>201550</c:v>
                      </c:pt>
                      <c:pt idx="11">
                        <c:v>201551</c:v>
                      </c:pt>
                      <c:pt idx="12">
                        <c:v>201552</c:v>
                      </c:pt>
                      <c:pt idx="13">
                        <c:v>201601</c:v>
                      </c:pt>
                      <c:pt idx="14">
                        <c:v>201602</c:v>
                      </c:pt>
                      <c:pt idx="15">
                        <c:v>201603</c:v>
                      </c:pt>
                      <c:pt idx="16">
                        <c:v>201604</c:v>
                      </c:pt>
                      <c:pt idx="17">
                        <c:v>201605</c:v>
                      </c:pt>
                      <c:pt idx="18">
                        <c:v>201606</c:v>
                      </c:pt>
                      <c:pt idx="19">
                        <c:v>201607</c:v>
                      </c:pt>
                      <c:pt idx="20">
                        <c:v>201608</c:v>
                      </c:pt>
                      <c:pt idx="21">
                        <c:v>201609</c:v>
                      </c:pt>
                      <c:pt idx="22">
                        <c:v>201610</c:v>
                      </c:pt>
                      <c:pt idx="23">
                        <c:v>201611</c:v>
                      </c:pt>
                      <c:pt idx="24">
                        <c:v>201612</c:v>
                      </c:pt>
                      <c:pt idx="25">
                        <c:v>201613</c:v>
                      </c:pt>
                      <c:pt idx="26">
                        <c:v>201614</c:v>
                      </c:pt>
                      <c:pt idx="27">
                        <c:v>201615</c:v>
                      </c:pt>
                      <c:pt idx="28">
                        <c:v>201616</c:v>
                      </c:pt>
                      <c:pt idx="29">
                        <c:v>201617</c:v>
                      </c:pt>
                      <c:pt idx="30">
                        <c:v>201618</c:v>
                      </c:pt>
                      <c:pt idx="31">
                        <c:v>201619</c:v>
                      </c:pt>
                      <c:pt idx="32">
                        <c:v>201620</c:v>
                      </c:pt>
                      <c:pt idx="33">
                        <c:v>201621</c:v>
                      </c:pt>
                      <c:pt idx="34">
                        <c:v>201622</c:v>
                      </c:pt>
                      <c:pt idx="35">
                        <c:v>201623</c:v>
                      </c:pt>
                      <c:pt idx="36">
                        <c:v>201624</c:v>
                      </c:pt>
                      <c:pt idx="37">
                        <c:v>201625</c:v>
                      </c:pt>
                      <c:pt idx="38">
                        <c:v>201626</c:v>
                      </c:pt>
                      <c:pt idx="39">
                        <c:v>201627</c:v>
                      </c:pt>
                      <c:pt idx="40">
                        <c:v>201628</c:v>
                      </c:pt>
                      <c:pt idx="41">
                        <c:v>201629</c:v>
                      </c:pt>
                      <c:pt idx="42">
                        <c:v>201630</c:v>
                      </c:pt>
                      <c:pt idx="43">
                        <c:v>201631</c:v>
                      </c:pt>
                      <c:pt idx="44">
                        <c:v>201632</c:v>
                      </c:pt>
                      <c:pt idx="45">
                        <c:v>201633</c:v>
                      </c:pt>
                      <c:pt idx="46">
                        <c:v>201634</c:v>
                      </c:pt>
                      <c:pt idx="47">
                        <c:v>201635</c:v>
                      </c:pt>
                      <c:pt idx="48">
                        <c:v>201636</c:v>
                      </c:pt>
                      <c:pt idx="49">
                        <c:v>201637</c:v>
                      </c:pt>
                      <c:pt idx="50">
                        <c:v>201638</c:v>
                      </c:pt>
                      <c:pt idx="51">
                        <c:v>201639</c:v>
                      </c:pt>
                    </c:numCache>
                  </c:numRef>
                </c:cat>
                <c:val>
                  <c:numRef>
                    <c:extLst xmlns:c15="http://schemas.microsoft.com/office/drawing/2012/chart">
                      <c:ext xmlns:c15="http://schemas.microsoft.com/office/drawing/2012/chart" uri="{02D57815-91ED-43cb-92C2-25804820EDAC}">
                        <c15:formulaRef>
                          <c15:sqref>Sheet1!$G$2:$G$53</c15:sqref>
                        </c15:formulaRef>
                      </c:ext>
                    </c:extLst>
                    <c:numCache>
                      <c:formatCode>General</c:formatCode>
                      <c:ptCount val="52"/>
                      <c:pt idx="0">
                        <c:v>0</c:v>
                      </c:pt>
                      <c:pt idx="1">
                        <c:v>3</c:v>
                      </c:pt>
                      <c:pt idx="2">
                        <c:v>3</c:v>
                      </c:pt>
                      <c:pt idx="3">
                        <c:v>1</c:v>
                      </c:pt>
                      <c:pt idx="4">
                        <c:v>1</c:v>
                      </c:pt>
                      <c:pt idx="5">
                        <c:v>4</c:v>
                      </c:pt>
                      <c:pt idx="6">
                        <c:v>0</c:v>
                      </c:pt>
                      <c:pt idx="7">
                        <c:v>3</c:v>
                      </c:pt>
                      <c:pt idx="8">
                        <c:v>3</c:v>
                      </c:pt>
                      <c:pt idx="9">
                        <c:v>2</c:v>
                      </c:pt>
                      <c:pt idx="10">
                        <c:v>4</c:v>
                      </c:pt>
                      <c:pt idx="11">
                        <c:v>3</c:v>
                      </c:pt>
                      <c:pt idx="12">
                        <c:v>9</c:v>
                      </c:pt>
                      <c:pt idx="13">
                        <c:v>12</c:v>
                      </c:pt>
                      <c:pt idx="14">
                        <c:v>23</c:v>
                      </c:pt>
                      <c:pt idx="15">
                        <c:v>25</c:v>
                      </c:pt>
                      <c:pt idx="16">
                        <c:v>28</c:v>
                      </c:pt>
                      <c:pt idx="17">
                        <c:v>62</c:v>
                      </c:pt>
                      <c:pt idx="18">
                        <c:v>71</c:v>
                      </c:pt>
                      <c:pt idx="19">
                        <c:v>103</c:v>
                      </c:pt>
                      <c:pt idx="20">
                        <c:v>156</c:v>
                      </c:pt>
                      <c:pt idx="21">
                        <c:v>143</c:v>
                      </c:pt>
                      <c:pt idx="22">
                        <c:v>162</c:v>
                      </c:pt>
                      <c:pt idx="23">
                        <c:v>153</c:v>
                      </c:pt>
                      <c:pt idx="24">
                        <c:v>117</c:v>
                      </c:pt>
                      <c:pt idx="25">
                        <c:v>127</c:v>
                      </c:pt>
                      <c:pt idx="26">
                        <c:v>106</c:v>
                      </c:pt>
                      <c:pt idx="27">
                        <c:v>88</c:v>
                      </c:pt>
                      <c:pt idx="28">
                        <c:v>86</c:v>
                      </c:pt>
                      <c:pt idx="29">
                        <c:v>78</c:v>
                      </c:pt>
                      <c:pt idx="30">
                        <c:v>53</c:v>
                      </c:pt>
                      <c:pt idx="31">
                        <c:v>36</c:v>
                      </c:pt>
                      <c:pt idx="32">
                        <c:v>14</c:v>
                      </c:pt>
                      <c:pt idx="33">
                        <c:v>22</c:v>
                      </c:pt>
                      <c:pt idx="34">
                        <c:v>14</c:v>
                      </c:pt>
                      <c:pt idx="35">
                        <c:v>6</c:v>
                      </c:pt>
                      <c:pt idx="36">
                        <c:v>6</c:v>
                      </c:pt>
                      <c:pt idx="37">
                        <c:v>9</c:v>
                      </c:pt>
                      <c:pt idx="38">
                        <c:v>6</c:v>
                      </c:pt>
                      <c:pt idx="39">
                        <c:v>5</c:v>
                      </c:pt>
                      <c:pt idx="40">
                        <c:v>2</c:v>
                      </c:pt>
                      <c:pt idx="41">
                        <c:v>0</c:v>
                      </c:pt>
                      <c:pt idx="42">
                        <c:v>2</c:v>
                      </c:pt>
                      <c:pt idx="43">
                        <c:v>1</c:v>
                      </c:pt>
                      <c:pt idx="44">
                        <c:v>0</c:v>
                      </c:pt>
                      <c:pt idx="45">
                        <c:v>1</c:v>
                      </c:pt>
                      <c:pt idx="46">
                        <c:v>2</c:v>
                      </c:pt>
                      <c:pt idx="47">
                        <c:v>4</c:v>
                      </c:pt>
                      <c:pt idx="48">
                        <c:v>1</c:v>
                      </c:pt>
                      <c:pt idx="49">
                        <c:v>3</c:v>
                      </c:pt>
                      <c:pt idx="50">
                        <c:v>1</c:v>
                      </c:pt>
                    </c:numCache>
                  </c:numRef>
                </c:val>
                <c:smooth val="0"/>
              </c15:ser>
            </c15:filteredLineSeries>
            <c15:filteredLineSeries>
              <c15:ser>
                <c:idx val="0"/>
                <c:order val="2"/>
                <c:tx>
                  <c:strRef>
                    <c:extLst xmlns:c15="http://schemas.microsoft.com/office/drawing/2012/chart">
                      <c:ext xmlns:c15="http://schemas.microsoft.com/office/drawing/2012/chart" uri="{02D57815-91ED-43cb-92C2-25804820EDAC}">
                        <c15:formulaRef>
                          <c15:sqref>Sheet1!$D$1</c15:sqref>
                        </c15:formulaRef>
                      </c:ext>
                    </c:extLst>
                    <c:strCache>
                      <c:ptCount val="1"/>
                      <c:pt idx="0">
                        <c:v>B (lineage not performed)</c:v>
                      </c:pt>
                    </c:strCache>
                  </c:strRef>
                </c:tx>
                <c:spPr>
                  <a:ln w="10039">
                    <a:solidFill>
                      <a:schemeClr val="tx1"/>
                    </a:solidFill>
                    <a:prstDash val="solid"/>
                  </a:ln>
                </c:spPr>
                <c:cat>
                  <c:numRef>
                    <c:extLst xmlns:c15="http://schemas.microsoft.com/office/drawing/2012/chart">
                      <c:ext xmlns:c15="http://schemas.microsoft.com/office/drawing/2012/chart" uri="{02D57815-91ED-43cb-92C2-25804820EDAC}">
                        <c15:formulaRef>
                          <c15:sqref>Sheet1!$A$2:$A$53</c15:sqref>
                        </c15:formulaRef>
                      </c:ext>
                    </c:extLst>
                    <c:numCache>
                      <c:formatCode>General</c:formatCode>
                      <c:ptCount val="52"/>
                      <c:pt idx="0">
                        <c:v>201540</c:v>
                      </c:pt>
                      <c:pt idx="1">
                        <c:v>201541</c:v>
                      </c:pt>
                      <c:pt idx="2">
                        <c:v>201542</c:v>
                      </c:pt>
                      <c:pt idx="3">
                        <c:v>201543</c:v>
                      </c:pt>
                      <c:pt idx="4">
                        <c:v>201544</c:v>
                      </c:pt>
                      <c:pt idx="5">
                        <c:v>201545</c:v>
                      </c:pt>
                      <c:pt idx="6">
                        <c:v>201546</c:v>
                      </c:pt>
                      <c:pt idx="7">
                        <c:v>201547</c:v>
                      </c:pt>
                      <c:pt idx="8">
                        <c:v>201548</c:v>
                      </c:pt>
                      <c:pt idx="9">
                        <c:v>201549</c:v>
                      </c:pt>
                      <c:pt idx="10">
                        <c:v>201550</c:v>
                      </c:pt>
                      <c:pt idx="11">
                        <c:v>201551</c:v>
                      </c:pt>
                      <c:pt idx="12">
                        <c:v>201552</c:v>
                      </c:pt>
                      <c:pt idx="13">
                        <c:v>201601</c:v>
                      </c:pt>
                      <c:pt idx="14">
                        <c:v>201602</c:v>
                      </c:pt>
                      <c:pt idx="15">
                        <c:v>201603</c:v>
                      </c:pt>
                      <c:pt idx="16">
                        <c:v>201604</c:v>
                      </c:pt>
                      <c:pt idx="17">
                        <c:v>201605</c:v>
                      </c:pt>
                      <c:pt idx="18">
                        <c:v>201606</c:v>
                      </c:pt>
                      <c:pt idx="19">
                        <c:v>201607</c:v>
                      </c:pt>
                      <c:pt idx="20">
                        <c:v>201608</c:v>
                      </c:pt>
                      <c:pt idx="21">
                        <c:v>201609</c:v>
                      </c:pt>
                      <c:pt idx="22">
                        <c:v>201610</c:v>
                      </c:pt>
                      <c:pt idx="23">
                        <c:v>201611</c:v>
                      </c:pt>
                      <c:pt idx="24">
                        <c:v>201612</c:v>
                      </c:pt>
                      <c:pt idx="25">
                        <c:v>201613</c:v>
                      </c:pt>
                      <c:pt idx="26">
                        <c:v>201614</c:v>
                      </c:pt>
                      <c:pt idx="27">
                        <c:v>201615</c:v>
                      </c:pt>
                      <c:pt idx="28">
                        <c:v>201616</c:v>
                      </c:pt>
                      <c:pt idx="29">
                        <c:v>201617</c:v>
                      </c:pt>
                      <c:pt idx="30">
                        <c:v>201618</c:v>
                      </c:pt>
                      <c:pt idx="31">
                        <c:v>201619</c:v>
                      </c:pt>
                      <c:pt idx="32">
                        <c:v>201620</c:v>
                      </c:pt>
                      <c:pt idx="33">
                        <c:v>201621</c:v>
                      </c:pt>
                      <c:pt idx="34">
                        <c:v>201622</c:v>
                      </c:pt>
                      <c:pt idx="35">
                        <c:v>201623</c:v>
                      </c:pt>
                      <c:pt idx="36">
                        <c:v>201624</c:v>
                      </c:pt>
                      <c:pt idx="37">
                        <c:v>201625</c:v>
                      </c:pt>
                      <c:pt idx="38">
                        <c:v>201626</c:v>
                      </c:pt>
                      <c:pt idx="39">
                        <c:v>201627</c:v>
                      </c:pt>
                      <c:pt idx="40">
                        <c:v>201628</c:v>
                      </c:pt>
                      <c:pt idx="41">
                        <c:v>201629</c:v>
                      </c:pt>
                      <c:pt idx="42">
                        <c:v>201630</c:v>
                      </c:pt>
                      <c:pt idx="43">
                        <c:v>201631</c:v>
                      </c:pt>
                      <c:pt idx="44">
                        <c:v>201632</c:v>
                      </c:pt>
                      <c:pt idx="45">
                        <c:v>201633</c:v>
                      </c:pt>
                      <c:pt idx="46">
                        <c:v>201634</c:v>
                      </c:pt>
                      <c:pt idx="47">
                        <c:v>201635</c:v>
                      </c:pt>
                      <c:pt idx="48">
                        <c:v>201636</c:v>
                      </c:pt>
                      <c:pt idx="49">
                        <c:v>201637</c:v>
                      </c:pt>
                      <c:pt idx="50">
                        <c:v>201638</c:v>
                      </c:pt>
                      <c:pt idx="51">
                        <c:v>201639</c:v>
                      </c:pt>
                    </c:numCache>
                  </c:numRef>
                </c:cat>
                <c:val>
                  <c:numRef>
                    <c:extLst xmlns:c15="http://schemas.microsoft.com/office/drawing/2012/chart">
                      <c:ext xmlns:c15="http://schemas.microsoft.com/office/drawing/2012/chart" uri="{02D57815-91ED-43cb-92C2-25804820EDAC}">
                        <c15:formulaRef>
                          <c15:sqref>Sheet1!$D$2:$D$53</c15:sqref>
                        </c15:formulaRef>
                      </c:ext>
                    </c:extLst>
                    <c:numCache>
                      <c:formatCode>General</c:formatCode>
                      <c:ptCount val="52"/>
                      <c:pt idx="0">
                        <c:v>10</c:v>
                      </c:pt>
                      <c:pt idx="1">
                        <c:v>7</c:v>
                      </c:pt>
                      <c:pt idx="2">
                        <c:v>8</c:v>
                      </c:pt>
                      <c:pt idx="3">
                        <c:v>9</c:v>
                      </c:pt>
                      <c:pt idx="4">
                        <c:v>9</c:v>
                      </c:pt>
                      <c:pt idx="5">
                        <c:v>10</c:v>
                      </c:pt>
                      <c:pt idx="6">
                        <c:v>4</c:v>
                      </c:pt>
                      <c:pt idx="7">
                        <c:v>4</c:v>
                      </c:pt>
                      <c:pt idx="8">
                        <c:v>9</c:v>
                      </c:pt>
                      <c:pt idx="9">
                        <c:v>11</c:v>
                      </c:pt>
                      <c:pt idx="10">
                        <c:v>10</c:v>
                      </c:pt>
                      <c:pt idx="11">
                        <c:v>12</c:v>
                      </c:pt>
                      <c:pt idx="12">
                        <c:v>13</c:v>
                      </c:pt>
                      <c:pt idx="13">
                        <c:v>14</c:v>
                      </c:pt>
                      <c:pt idx="14">
                        <c:v>45</c:v>
                      </c:pt>
                      <c:pt idx="15">
                        <c:v>45</c:v>
                      </c:pt>
                      <c:pt idx="16">
                        <c:v>96</c:v>
                      </c:pt>
                      <c:pt idx="17">
                        <c:v>98</c:v>
                      </c:pt>
                      <c:pt idx="18">
                        <c:v>160</c:v>
                      </c:pt>
                      <c:pt idx="19">
                        <c:v>179</c:v>
                      </c:pt>
                      <c:pt idx="20">
                        <c:v>213</c:v>
                      </c:pt>
                      <c:pt idx="21">
                        <c:v>210</c:v>
                      </c:pt>
                      <c:pt idx="22">
                        <c:v>246</c:v>
                      </c:pt>
                      <c:pt idx="23">
                        <c:v>184</c:v>
                      </c:pt>
                      <c:pt idx="24">
                        <c:v>185</c:v>
                      </c:pt>
                      <c:pt idx="25">
                        <c:v>207</c:v>
                      </c:pt>
                      <c:pt idx="26">
                        <c:v>173</c:v>
                      </c:pt>
                      <c:pt idx="27">
                        <c:v>147</c:v>
                      </c:pt>
                      <c:pt idx="28">
                        <c:v>158</c:v>
                      </c:pt>
                      <c:pt idx="29">
                        <c:v>94</c:v>
                      </c:pt>
                      <c:pt idx="30">
                        <c:v>77</c:v>
                      </c:pt>
                      <c:pt idx="31">
                        <c:v>50</c:v>
                      </c:pt>
                      <c:pt idx="32">
                        <c:v>42</c:v>
                      </c:pt>
                      <c:pt idx="33">
                        <c:v>28</c:v>
                      </c:pt>
                      <c:pt idx="34">
                        <c:v>23</c:v>
                      </c:pt>
                      <c:pt idx="35">
                        <c:v>14</c:v>
                      </c:pt>
                      <c:pt idx="36">
                        <c:v>5</c:v>
                      </c:pt>
                      <c:pt idx="37">
                        <c:v>9</c:v>
                      </c:pt>
                      <c:pt idx="38">
                        <c:v>4</c:v>
                      </c:pt>
                      <c:pt idx="39">
                        <c:v>4</c:v>
                      </c:pt>
                      <c:pt idx="40">
                        <c:v>3</c:v>
                      </c:pt>
                      <c:pt idx="41">
                        <c:v>4</c:v>
                      </c:pt>
                      <c:pt idx="42">
                        <c:v>2</c:v>
                      </c:pt>
                      <c:pt idx="43">
                        <c:v>0</c:v>
                      </c:pt>
                      <c:pt idx="44">
                        <c:v>3</c:v>
                      </c:pt>
                      <c:pt idx="45">
                        <c:v>2</c:v>
                      </c:pt>
                      <c:pt idx="46">
                        <c:v>2</c:v>
                      </c:pt>
                      <c:pt idx="47">
                        <c:v>5</c:v>
                      </c:pt>
                      <c:pt idx="48">
                        <c:v>6</c:v>
                      </c:pt>
                      <c:pt idx="49">
                        <c:v>11</c:v>
                      </c:pt>
                      <c:pt idx="50">
                        <c:v>1</c:v>
                      </c:pt>
                    </c:numCache>
                  </c:numRef>
                </c:val>
                <c:smooth val="0"/>
              </c15:ser>
            </c15:filteredLineSeries>
            <c15:filteredLineSeries>
              <c15:ser>
                <c:idx val="2"/>
                <c:order val="3"/>
                <c:tx>
                  <c:strRef>
                    <c:extLst xmlns:c15="http://schemas.microsoft.com/office/drawing/2012/chart">
                      <c:ext xmlns:c15="http://schemas.microsoft.com/office/drawing/2012/chart" uri="{02D57815-91ED-43cb-92C2-25804820EDAC}">
                        <c15:formulaRef>
                          <c15:sqref>Sheet1!$F$1</c15:sqref>
                        </c15:formulaRef>
                      </c:ext>
                    </c:extLst>
                    <c:strCache>
                      <c:ptCount val="1"/>
                      <c:pt idx="0">
                        <c:v>H3N2v</c:v>
                      </c:pt>
                    </c:strCache>
                  </c:strRef>
                </c:tx>
                <c:spPr>
                  <a:ln>
                    <a:solidFill>
                      <a:schemeClr val="tx1"/>
                    </a:solidFill>
                  </a:ln>
                </c:spPr>
                <c:cat>
                  <c:numRef>
                    <c:extLst xmlns:c15="http://schemas.microsoft.com/office/drawing/2012/chart">
                      <c:ext xmlns:c15="http://schemas.microsoft.com/office/drawing/2012/chart" uri="{02D57815-91ED-43cb-92C2-25804820EDAC}">
                        <c15:formulaRef>
                          <c15:sqref>Sheet1!$A$2:$A$53</c15:sqref>
                        </c15:formulaRef>
                      </c:ext>
                    </c:extLst>
                    <c:numCache>
                      <c:formatCode>General</c:formatCode>
                      <c:ptCount val="52"/>
                      <c:pt idx="0">
                        <c:v>201540</c:v>
                      </c:pt>
                      <c:pt idx="1">
                        <c:v>201541</c:v>
                      </c:pt>
                      <c:pt idx="2">
                        <c:v>201542</c:v>
                      </c:pt>
                      <c:pt idx="3">
                        <c:v>201543</c:v>
                      </c:pt>
                      <c:pt idx="4">
                        <c:v>201544</c:v>
                      </c:pt>
                      <c:pt idx="5">
                        <c:v>201545</c:v>
                      </c:pt>
                      <c:pt idx="6">
                        <c:v>201546</c:v>
                      </c:pt>
                      <c:pt idx="7">
                        <c:v>201547</c:v>
                      </c:pt>
                      <c:pt idx="8">
                        <c:v>201548</c:v>
                      </c:pt>
                      <c:pt idx="9">
                        <c:v>201549</c:v>
                      </c:pt>
                      <c:pt idx="10">
                        <c:v>201550</c:v>
                      </c:pt>
                      <c:pt idx="11">
                        <c:v>201551</c:v>
                      </c:pt>
                      <c:pt idx="12">
                        <c:v>201552</c:v>
                      </c:pt>
                      <c:pt idx="13">
                        <c:v>201601</c:v>
                      </c:pt>
                      <c:pt idx="14">
                        <c:v>201602</c:v>
                      </c:pt>
                      <c:pt idx="15">
                        <c:v>201603</c:v>
                      </c:pt>
                      <c:pt idx="16">
                        <c:v>201604</c:v>
                      </c:pt>
                      <c:pt idx="17">
                        <c:v>201605</c:v>
                      </c:pt>
                      <c:pt idx="18">
                        <c:v>201606</c:v>
                      </c:pt>
                      <c:pt idx="19">
                        <c:v>201607</c:v>
                      </c:pt>
                      <c:pt idx="20">
                        <c:v>201608</c:v>
                      </c:pt>
                      <c:pt idx="21">
                        <c:v>201609</c:v>
                      </c:pt>
                      <c:pt idx="22">
                        <c:v>201610</c:v>
                      </c:pt>
                      <c:pt idx="23">
                        <c:v>201611</c:v>
                      </c:pt>
                      <c:pt idx="24">
                        <c:v>201612</c:v>
                      </c:pt>
                      <c:pt idx="25">
                        <c:v>201613</c:v>
                      </c:pt>
                      <c:pt idx="26">
                        <c:v>201614</c:v>
                      </c:pt>
                      <c:pt idx="27">
                        <c:v>201615</c:v>
                      </c:pt>
                      <c:pt idx="28">
                        <c:v>201616</c:v>
                      </c:pt>
                      <c:pt idx="29">
                        <c:v>201617</c:v>
                      </c:pt>
                      <c:pt idx="30">
                        <c:v>201618</c:v>
                      </c:pt>
                      <c:pt idx="31">
                        <c:v>201619</c:v>
                      </c:pt>
                      <c:pt idx="32">
                        <c:v>201620</c:v>
                      </c:pt>
                      <c:pt idx="33">
                        <c:v>201621</c:v>
                      </c:pt>
                      <c:pt idx="34">
                        <c:v>201622</c:v>
                      </c:pt>
                      <c:pt idx="35">
                        <c:v>201623</c:v>
                      </c:pt>
                      <c:pt idx="36">
                        <c:v>201624</c:v>
                      </c:pt>
                      <c:pt idx="37">
                        <c:v>201625</c:v>
                      </c:pt>
                      <c:pt idx="38">
                        <c:v>201626</c:v>
                      </c:pt>
                      <c:pt idx="39">
                        <c:v>201627</c:v>
                      </c:pt>
                      <c:pt idx="40">
                        <c:v>201628</c:v>
                      </c:pt>
                      <c:pt idx="41">
                        <c:v>201629</c:v>
                      </c:pt>
                      <c:pt idx="42">
                        <c:v>201630</c:v>
                      </c:pt>
                      <c:pt idx="43">
                        <c:v>201631</c:v>
                      </c:pt>
                      <c:pt idx="44">
                        <c:v>201632</c:v>
                      </c:pt>
                      <c:pt idx="45">
                        <c:v>201633</c:v>
                      </c:pt>
                      <c:pt idx="46">
                        <c:v>201634</c:v>
                      </c:pt>
                      <c:pt idx="47">
                        <c:v>201635</c:v>
                      </c:pt>
                      <c:pt idx="48">
                        <c:v>201636</c:v>
                      </c:pt>
                      <c:pt idx="49">
                        <c:v>201637</c:v>
                      </c:pt>
                      <c:pt idx="50">
                        <c:v>201638</c:v>
                      </c:pt>
                      <c:pt idx="51">
                        <c:v>201639</c:v>
                      </c:pt>
                    </c:numCache>
                  </c:numRef>
                </c:cat>
                <c:val>
                  <c:numRef>
                    <c:extLst xmlns:c15="http://schemas.microsoft.com/office/drawing/2012/chart">
                      <c:ext xmlns:c15="http://schemas.microsoft.com/office/drawing/2012/chart" uri="{02D57815-91ED-43cb-92C2-25804820EDAC}">
                        <c15:formulaRef>
                          <c15:sqref>Sheet1!$F$2:$F$53</c15:sqref>
                        </c15:formulaRef>
                      </c:ext>
                    </c:extLst>
                    <c:numCache>
                      <c:formatCode>General</c:formatCode>
                      <c:ptCount val="5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1</c:v>
                      </c:pt>
                      <c:pt idx="43">
                        <c:v>3</c:v>
                      </c:pt>
                      <c:pt idx="44">
                        <c:v>10</c:v>
                      </c:pt>
                      <c:pt idx="45">
                        <c:v>4</c:v>
                      </c:pt>
                      <c:pt idx="46">
                        <c:v>0</c:v>
                      </c:pt>
                      <c:pt idx="47">
                        <c:v>0</c:v>
                      </c:pt>
                      <c:pt idx="48">
                        <c:v>0</c:v>
                      </c:pt>
                      <c:pt idx="49">
                        <c:v>0</c:v>
                      </c:pt>
                      <c:pt idx="50">
                        <c:v>0</c:v>
                      </c:pt>
                    </c:numCache>
                  </c:numRef>
                </c:val>
                <c:smooth val="0"/>
              </c15:ser>
            </c15:filteredLineSeries>
            <c15:filteredLineSeries>
              <c15:ser>
                <c:idx val="3"/>
                <c:order val="4"/>
                <c:tx>
                  <c:strRef>
                    <c:extLst xmlns:c15="http://schemas.microsoft.com/office/drawing/2012/chart">
                      <c:ext xmlns:c15="http://schemas.microsoft.com/office/drawing/2012/chart" uri="{02D57815-91ED-43cb-92C2-25804820EDAC}">
                        <c15:formulaRef>
                          <c15:sqref>Sheet1!$E$1</c15:sqref>
                        </c15:formulaRef>
                      </c:ext>
                    </c:extLst>
                    <c:strCache>
                      <c:ptCount val="1"/>
                      <c:pt idx="0">
                        <c:v>A (H3N2)</c:v>
                      </c:pt>
                    </c:strCache>
                  </c:strRef>
                </c:tx>
                <c:spPr>
                  <a:ln w="10039">
                    <a:solidFill>
                      <a:schemeClr val="tx1"/>
                    </a:solidFill>
                    <a:prstDash val="solid"/>
                  </a:ln>
                </c:spPr>
                <c:cat>
                  <c:numRef>
                    <c:extLst xmlns:c15="http://schemas.microsoft.com/office/drawing/2012/chart">
                      <c:ext xmlns:c15="http://schemas.microsoft.com/office/drawing/2012/chart" uri="{02D57815-91ED-43cb-92C2-25804820EDAC}">
                        <c15:formulaRef>
                          <c15:sqref>Sheet1!$A$2:$A$53</c15:sqref>
                        </c15:formulaRef>
                      </c:ext>
                    </c:extLst>
                    <c:numCache>
                      <c:formatCode>General</c:formatCode>
                      <c:ptCount val="52"/>
                      <c:pt idx="0">
                        <c:v>201540</c:v>
                      </c:pt>
                      <c:pt idx="1">
                        <c:v>201541</c:v>
                      </c:pt>
                      <c:pt idx="2">
                        <c:v>201542</c:v>
                      </c:pt>
                      <c:pt idx="3">
                        <c:v>201543</c:v>
                      </c:pt>
                      <c:pt idx="4">
                        <c:v>201544</c:v>
                      </c:pt>
                      <c:pt idx="5">
                        <c:v>201545</c:v>
                      </c:pt>
                      <c:pt idx="6">
                        <c:v>201546</c:v>
                      </c:pt>
                      <c:pt idx="7">
                        <c:v>201547</c:v>
                      </c:pt>
                      <c:pt idx="8">
                        <c:v>201548</c:v>
                      </c:pt>
                      <c:pt idx="9">
                        <c:v>201549</c:v>
                      </c:pt>
                      <c:pt idx="10">
                        <c:v>201550</c:v>
                      </c:pt>
                      <c:pt idx="11">
                        <c:v>201551</c:v>
                      </c:pt>
                      <c:pt idx="12">
                        <c:v>201552</c:v>
                      </c:pt>
                      <c:pt idx="13">
                        <c:v>201601</c:v>
                      </c:pt>
                      <c:pt idx="14">
                        <c:v>201602</c:v>
                      </c:pt>
                      <c:pt idx="15">
                        <c:v>201603</c:v>
                      </c:pt>
                      <c:pt idx="16">
                        <c:v>201604</c:v>
                      </c:pt>
                      <c:pt idx="17">
                        <c:v>201605</c:v>
                      </c:pt>
                      <c:pt idx="18">
                        <c:v>201606</c:v>
                      </c:pt>
                      <c:pt idx="19">
                        <c:v>201607</c:v>
                      </c:pt>
                      <c:pt idx="20">
                        <c:v>201608</c:v>
                      </c:pt>
                      <c:pt idx="21">
                        <c:v>201609</c:v>
                      </c:pt>
                      <c:pt idx="22">
                        <c:v>201610</c:v>
                      </c:pt>
                      <c:pt idx="23">
                        <c:v>201611</c:v>
                      </c:pt>
                      <c:pt idx="24">
                        <c:v>201612</c:v>
                      </c:pt>
                      <c:pt idx="25">
                        <c:v>201613</c:v>
                      </c:pt>
                      <c:pt idx="26">
                        <c:v>201614</c:v>
                      </c:pt>
                      <c:pt idx="27">
                        <c:v>201615</c:v>
                      </c:pt>
                      <c:pt idx="28">
                        <c:v>201616</c:v>
                      </c:pt>
                      <c:pt idx="29">
                        <c:v>201617</c:v>
                      </c:pt>
                      <c:pt idx="30">
                        <c:v>201618</c:v>
                      </c:pt>
                      <c:pt idx="31">
                        <c:v>201619</c:v>
                      </c:pt>
                      <c:pt idx="32">
                        <c:v>201620</c:v>
                      </c:pt>
                      <c:pt idx="33">
                        <c:v>201621</c:v>
                      </c:pt>
                      <c:pt idx="34">
                        <c:v>201622</c:v>
                      </c:pt>
                      <c:pt idx="35">
                        <c:v>201623</c:v>
                      </c:pt>
                      <c:pt idx="36">
                        <c:v>201624</c:v>
                      </c:pt>
                      <c:pt idx="37">
                        <c:v>201625</c:v>
                      </c:pt>
                      <c:pt idx="38">
                        <c:v>201626</c:v>
                      </c:pt>
                      <c:pt idx="39">
                        <c:v>201627</c:v>
                      </c:pt>
                      <c:pt idx="40">
                        <c:v>201628</c:v>
                      </c:pt>
                      <c:pt idx="41">
                        <c:v>201629</c:v>
                      </c:pt>
                      <c:pt idx="42">
                        <c:v>201630</c:v>
                      </c:pt>
                      <c:pt idx="43">
                        <c:v>201631</c:v>
                      </c:pt>
                      <c:pt idx="44">
                        <c:v>201632</c:v>
                      </c:pt>
                      <c:pt idx="45">
                        <c:v>201633</c:v>
                      </c:pt>
                      <c:pt idx="46">
                        <c:v>201634</c:v>
                      </c:pt>
                      <c:pt idx="47">
                        <c:v>201635</c:v>
                      </c:pt>
                      <c:pt idx="48">
                        <c:v>201636</c:v>
                      </c:pt>
                      <c:pt idx="49">
                        <c:v>201637</c:v>
                      </c:pt>
                      <c:pt idx="50">
                        <c:v>201638</c:v>
                      </c:pt>
                      <c:pt idx="51">
                        <c:v>201639</c:v>
                      </c:pt>
                    </c:numCache>
                  </c:numRef>
                </c:cat>
                <c:val>
                  <c:numRef>
                    <c:extLst xmlns:c15="http://schemas.microsoft.com/office/drawing/2012/chart">
                      <c:ext xmlns:c15="http://schemas.microsoft.com/office/drawing/2012/chart" uri="{02D57815-91ED-43cb-92C2-25804820EDAC}">
                        <c15:formulaRef>
                          <c15:sqref>Sheet1!$E$2:$E$53</c15:sqref>
                        </c15:formulaRef>
                      </c:ext>
                    </c:extLst>
                    <c:numCache>
                      <c:formatCode>General</c:formatCode>
                      <c:ptCount val="52"/>
                      <c:pt idx="0">
                        <c:v>65</c:v>
                      </c:pt>
                      <c:pt idx="1">
                        <c:v>41</c:v>
                      </c:pt>
                      <c:pt idx="2">
                        <c:v>50</c:v>
                      </c:pt>
                      <c:pt idx="3">
                        <c:v>31</c:v>
                      </c:pt>
                      <c:pt idx="4">
                        <c:v>23</c:v>
                      </c:pt>
                      <c:pt idx="5">
                        <c:v>34</c:v>
                      </c:pt>
                      <c:pt idx="6">
                        <c:v>42</c:v>
                      </c:pt>
                      <c:pt idx="7">
                        <c:v>24</c:v>
                      </c:pt>
                      <c:pt idx="8">
                        <c:v>36</c:v>
                      </c:pt>
                      <c:pt idx="9">
                        <c:v>37</c:v>
                      </c:pt>
                      <c:pt idx="10">
                        <c:v>39</c:v>
                      </c:pt>
                      <c:pt idx="11">
                        <c:v>33</c:v>
                      </c:pt>
                      <c:pt idx="12">
                        <c:v>55</c:v>
                      </c:pt>
                      <c:pt idx="13">
                        <c:v>64</c:v>
                      </c:pt>
                      <c:pt idx="14">
                        <c:v>88</c:v>
                      </c:pt>
                      <c:pt idx="15">
                        <c:v>99</c:v>
                      </c:pt>
                      <c:pt idx="16">
                        <c:v>157</c:v>
                      </c:pt>
                      <c:pt idx="17">
                        <c:v>170</c:v>
                      </c:pt>
                      <c:pt idx="18">
                        <c:v>238</c:v>
                      </c:pt>
                      <c:pt idx="19">
                        <c:v>255</c:v>
                      </c:pt>
                      <c:pt idx="20">
                        <c:v>233</c:v>
                      </c:pt>
                      <c:pt idx="21">
                        <c:v>311</c:v>
                      </c:pt>
                      <c:pt idx="22">
                        <c:v>312</c:v>
                      </c:pt>
                      <c:pt idx="23">
                        <c:v>215</c:v>
                      </c:pt>
                      <c:pt idx="24">
                        <c:v>197</c:v>
                      </c:pt>
                      <c:pt idx="25">
                        <c:v>181</c:v>
                      </c:pt>
                      <c:pt idx="26">
                        <c:v>134</c:v>
                      </c:pt>
                      <c:pt idx="27">
                        <c:v>116</c:v>
                      </c:pt>
                      <c:pt idx="28">
                        <c:v>126</c:v>
                      </c:pt>
                      <c:pt idx="29">
                        <c:v>98</c:v>
                      </c:pt>
                      <c:pt idx="30">
                        <c:v>58</c:v>
                      </c:pt>
                      <c:pt idx="31">
                        <c:v>61</c:v>
                      </c:pt>
                      <c:pt idx="32">
                        <c:v>79</c:v>
                      </c:pt>
                      <c:pt idx="33">
                        <c:v>43</c:v>
                      </c:pt>
                      <c:pt idx="34">
                        <c:v>13</c:v>
                      </c:pt>
                      <c:pt idx="35">
                        <c:v>14</c:v>
                      </c:pt>
                      <c:pt idx="36">
                        <c:v>18</c:v>
                      </c:pt>
                      <c:pt idx="37">
                        <c:v>22</c:v>
                      </c:pt>
                      <c:pt idx="38">
                        <c:v>19</c:v>
                      </c:pt>
                      <c:pt idx="39">
                        <c:v>18</c:v>
                      </c:pt>
                      <c:pt idx="40">
                        <c:v>21</c:v>
                      </c:pt>
                      <c:pt idx="41">
                        <c:v>18</c:v>
                      </c:pt>
                      <c:pt idx="42">
                        <c:v>38</c:v>
                      </c:pt>
                      <c:pt idx="43">
                        <c:v>45</c:v>
                      </c:pt>
                      <c:pt idx="44">
                        <c:v>28</c:v>
                      </c:pt>
                      <c:pt idx="45">
                        <c:v>29</c:v>
                      </c:pt>
                      <c:pt idx="46">
                        <c:v>28</c:v>
                      </c:pt>
                      <c:pt idx="47">
                        <c:v>33</c:v>
                      </c:pt>
                      <c:pt idx="48">
                        <c:v>41</c:v>
                      </c:pt>
                      <c:pt idx="49">
                        <c:v>40</c:v>
                      </c:pt>
                      <c:pt idx="50">
                        <c:v>19</c:v>
                      </c:pt>
                    </c:numCache>
                  </c:numRef>
                </c:val>
                <c:smooth val="0"/>
              </c15:ser>
            </c15:filteredLineSeries>
            <c15:filteredLineSeries>
              <c15:ser>
                <c:idx val="6"/>
                <c:order val="5"/>
                <c:tx>
                  <c:v>A (H1N1)pdm09</c:v>
                </c:tx>
                <c:spPr>
                  <a:ln w="10039">
                    <a:solidFill>
                      <a:schemeClr val="tx1"/>
                    </a:solidFill>
                    <a:prstDash val="solid"/>
                  </a:ln>
                </c:spPr>
                <c:cat>
                  <c:numRef>
                    <c:extLst xmlns:c15="http://schemas.microsoft.com/office/drawing/2012/chart">
                      <c:ext xmlns:c15="http://schemas.microsoft.com/office/drawing/2012/chart" uri="{02D57815-91ED-43cb-92C2-25804820EDAC}">
                        <c15:formulaRef>
                          <c15:sqref>Sheet1!$A$2:$A$53</c15:sqref>
                        </c15:formulaRef>
                      </c:ext>
                    </c:extLst>
                    <c:numCache>
                      <c:formatCode>General</c:formatCode>
                      <c:ptCount val="52"/>
                      <c:pt idx="0">
                        <c:v>201540</c:v>
                      </c:pt>
                      <c:pt idx="1">
                        <c:v>201541</c:v>
                      </c:pt>
                      <c:pt idx="2">
                        <c:v>201542</c:v>
                      </c:pt>
                      <c:pt idx="3">
                        <c:v>201543</c:v>
                      </c:pt>
                      <c:pt idx="4">
                        <c:v>201544</c:v>
                      </c:pt>
                      <c:pt idx="5">
                        <c:v>201545</c:v>
                      </c:pt>
                      <c:pt idx="6">
                        <c:v>201546</c:v>
                      </c:pt>
                      <c:pt idx="7">
                        <c:v>201547</c:v>
                      </c:pt>
                      <c:pt idx="8">
                        <c:v>201548</c:v>
                      </c:pt>
                      <c:pt idx="9">
                        <c:v>201549</c:v>
                      </c:pt>
                      <c:pt idx="10">
                        <c:v>201550</c:v>
                      </c:pt>
                      <c:pt idx="11">
                        <c:v>201551</c:v>
                      </c:pt>
                      <c:pt idx="12">
                        <c:v>201552</c:v>
                      </c:pt>
                      <c:pt idx="13">
                        <c:v>201601</c:v>
                      </c:pt>
                      <c:pt idx="14">
                        <c:v>201602</c:v>
                      </c:pt>
                      <c:pt idx="15">
                        <c:v>201603</c:v>
                      </c:pt>
                      <c:pt idx="16">
                        <c:v>201604</c:v>
                      </c:pt>
                      <c:pt idx="17">
                        <c:v>201605</c:v>
                      </c:pt>
                      <c:pt idx="18">
                        <c:v>201606</c:v>
                      </c:pt>
                      <c:pt idx="19">
                        <c:v>201607</c:v>
                      </c:pt>
                      <c:pt idx="20">
                        <c:v>201608</c:v>
                      </c:pt>
                      <c:pt idx="21">
                        <c:v>201609</c:v>
                      </c:pt>
                      <c:pt idx="22">
                        <c:v>201610</c:v>
                      </c:pt>
                      <c:pt idx="23">
                        <c:v>201611</c:v>
                      </c:pt>
                      <c:pt idx="24">
                        <c:v>201612</c:v>
                      </c:pt>
                      <c:pt idx="25">
                        <c:v>201613</c:v>
                      </c:pt>
                      <c:pt idx="26">
                        <c:v>201614</c:v>
                      </c:pt>
                      <c:pt idx="27">
                        <c:v>201615</c:v>
                      </c:pt>
                      <c:pt idx="28">
                        <c:v>201616</c:v>
                      </c:pt>
                      <c:pt idx="29">
                        <c:v>201617</c:v>
                      </c:pt>
                      <c:pt idx="30">
                        <c:v>201618</c:v>
                      </c:pt>
                      <c:pt idx="31">
                        <c:v>201619</c:v>
                      </c:pt>
                      <c:pt idx="32">
                        <c:v>201620</c:v>
                      </c:pt>
                      <c:pt idx="33">
                        <c:v>201621</c:v>
                      </c:pt>
                      <c:pt idx="34">
                        <c:v>201622</c:v>
                      </c:pt>
                      <c:pt idx="35">
                        <c:v>201623</c:v>
                      </c:pt>
                      <c:pt idx="36">
                        <c:v>201624</c:v>
                      </c:pt>
                      <c:pt idx="37">
                        <c:v>201625</c:v>
                      </c:pt>
                      <c:pt idx="38">
                        <c:v>201626</c:v>
                      </c:pt>
                      <c:pt idx="39">
                        <c:v>201627</c:v>
                      </c:pt>
                      <c:pt idx="40">
                        <c:v>201628</c:v>
                      </c:pt>
                      <c:pt idx="41">
                        <c:v>201629</c:v>
                      </c:pt>
                      <c:pt idx="42">
                        <c:v>201630</c:v>
                      </c:pt>
                      <c:pt idx="43">
                        <c:v>201631</c:v>
                      </c:pt>
                      <c:pt idx="44">
                        <c:v>201632</c:v>
                      </c:pt>
                      <c:pt idx="45">
                        <c:v>201633</c:v>
                      </c:pt>
                      <c:pt idx="46">
                        <c:v>201634</c:v>
                      </c:pt>
                      <c:pt idx="47">
                        <c:v>201635</c:v>
                      </c:pt>
                      <c:pt idx="48">
                        <c:v>201636</c:v>
                      </c:pt>
                      <c:pt idx="49">
                        <c:v>201637</c:v>
                      </c:pt>
                      <c:pt idx="50">
                        <c:v>201638</c:v>
                      </c:pt>
                      <c:pt idx="51">
                        <c:v>201639</c:v>
                      </c:pt>
                    </c:numCache>
                  </c:numRef>
                </c:cat>
                <c:val>
                  <c:numRef>
                    <c:extLst xmlns:c15="http://schemas.microsoft.com/office/drawing/2012/chart">
                      <c:ext xmlns:c15="http://schemas.microsoft.com/office/drawing/2012/chart" uri="{02D57815-91ED-43cb-92C2-25804820EDAC}">
                        <c15:formulaRef>
                          <c15:sqref>Sheet1!$C$2:$C$53</c15:sqref>
                        </c15:formulaRef>
                      </c:ext>
                    </c:extLst>
                    <c:numCache>
                      <c:formatCode>General</c:formatCode>
                      <c:ptCount val="52"/>
                      <c:pt idx="0">
                        <c:v>4</c:v>
                      </c:pt>
                      <c:pt idx="1">
                        <c:v>5</c:v>
                      </c:pt>
                      <c:pt idx="2">
                        <c:v>10</c:v>
                      </c:pt>
                      <c:pt idx="3">
                        <c:v>9</c:v>
                      </c:pt>
                      <c:pt idx="4">
                        <c:v>4</c:v>
                      </c:pt>
                      <c:pt idx="5">
                        <c:v>11</c:v>
                      </c:pt>
                      <c:pt idx="6">
                        <c:v>17</c:v>
                      </c:pt>
                      <c:pt idx="7">
                        <c:v>17</c:v>
                      </c:pt>
                      <c:pt idx="8">
                        <c:v>27</c:v>
                      </c:pt>
                      <c:pt idx="9">
                        <c:v>38</c:v>
                      </c:pt>
                      <c:pt idx="10">
                        <c:v>69</c:v>
                      </c:pt>
                      <c:pt idx="11">
                        <c:v>89</c:v>
                      </c:pt>
                      <c:pt idx="12">
                        <c:v>146</c:v>
                      </c:pt>
                      <c:pt idx="13">
                        <c:v>230</c:v>
                      </c:pt>
                      <c:pt idx="14">
                        <c:v>255</c:v>
                      </c:pt>
                      <c:pt idx="15">
                        <c:v>360</c:v>
                      </c:pt>
                      <c:pt idx="16">
                        <c:v>522</c:v>
                      </c:pt>
                      <c:pt idx="17">
                        <c:v>671</c:v>
                      </c:pt>
                      <c:pt idx="18">
                        <c:v>890</c:v>
                      </c:pt>
                      <c:pt idx="19">
                        <c:v>1337</c:v>
                      </c:pt>
                      <c:pt idx="20">
                        <c:v>1677</c:v>
                      </c:pt>
                      <c:pt idx="21">
                        <c:v>1884</c:v>
                      </c:pt>
                      <c:pt idx="22">
                        <c:v>2170</c:v>
                      </c:pt>
                      <c:pt idx="23">
                        <c:v>1508</c:v>
                      </c:pt>
                      <c:pt idx="24">
                        <c:v>1053</c:v>
                      </c:pt>
                      <c:pt idx="25">
                        <c:v>809</c:v>
                      </c:pt>
                      <c:pt idx="26">
                        <c:v>532</c:v>
                      </c:pt>
                      <c:pt idx="27">
                        <c:v>382</c:v>
                      </c:pt>
                      <c:pt idx="28">
                        <c:v>275</c:v>
                      </c:pt>
                      <c:pt idx="29">
                        <c:v>166</c:v>
                      </c:pt>
                      <c:pt idx="30">
                        <c:v>77</c:v>
                      </c:pt>
                      <c:pt idx="31">
                        <c:v>52</c:v>
                      </c:pt>
                      <c:pt idx="32">
                        <c:v>48</c:v>
                      </c:pt>
                      <c:pt idx="33">
                        <c:v>16</c:v>
                      </c:pt>
                      <c:pt idx="34">
                        <c:v>4</c:v>
                      </c:pt>
                      <c:pt idx="35">
                        <c:v>5</c:v>
                      </c:pt>
                      <c:pt idx="36">
                        <c:v>7</c:v>
                      </c:pt>
                      <c:pt idx="37">
                        <c:v>5</c:v>
                      </c:pt>
                      <c:pt idx="38">
                        <c:v>10</c:v>
                      </c:pt>
                      <c:pt idx="39">
                        <c:v>2</c:v>
                      </c:pt>
                      <c:pt idx="40">
                        <c:v>1</c:v>
                      </c:pt>
                      <c:pt idx="41">
                        <c:v>2</c:v>
                      </c:pt>
                      <c:pt idx="42">
                        <c:v>2</c:v>
                      </c:pt>
                      <c:pt idx="43">
                        <c:v>1</c:v>
                      </c:pt>
                      <c:pt idx="44">
                        <c:v>6</c:v>
                      </c:pt>
                      <c:pt idx="45">
                        <c:v>1</c:v>
                      </c:pt>
                      <c:pt idx="46">
                        <c:v>5</c:v>
                      </c:pt>
                      <c:pt idx="47">
                        <c:v>7</c:v>
                      </c:pt>
                      <c:pt idx="48">
                        <c:v>3</c:v>
                      </c:pt>
                      <c:pt idx="49">
                        <c:v>8</c:v>
                      </c:pt>
                      <c:pt idx="50">
                        <c:v>3</c:v>
                      </c:pt>
                    </c:numCache>
                  </c:numRef>
                </c:val>
                <c:smooth val="0"/>
              </c15:ser>
            </c15:filteredLineSeries>
            <c15:filteredLineSeries>
              <c15:ser>
                <c:idx val="1"/>
                <c:order val="6"/>
                <c:tx>
                  <c:strRef>
                    <c:extLst xmlns:c15="http://schemas.microsoft.com/office/drawing/2012/chart">
                      <c:ext xmlns:c15="http://schemas.microsoft.com/office/drawing/2012/chart" uri="{02D57815-91ED-43cb-92C2-25804820EDAC}">
                        <c15:formulaRef>
                          <c15:sqref>Sheet1!$B$1</c15:sqref>
                        </c15:formulaRef>
                      </c:ext>
                    </c:extLst>
                    <c:strCache>
                      <c:ptCount val="1"/>
                      <c:pt idx="0">
                        <c:v>A (subtyping not performed)</c:v>
                      </c:pt>
                    </c:strCache>
                  </c:strRef>
                </c:tx>
                <c:spPr>
                  <a:ln w="10039">
                    <a:solidFill>
                      <a:schemeClr val="tx1"/>
                    </a:solidFill>
                    <a:prstDash val="solid"/>
                  </a:ln>
                </c:spPr>
                <c:cat>
                  <c:numRef>
                    <c:extLst xmlns:c15="http://schemas.microsoft.com/office/drawing/2012/chart">
                      <c:ext xmlns:c15="http://schemas.microsoft.com/office/drawing/2012/chart" uri="{02D57815-91ED-43cb-92C2-25804820EDAC}">
                        <c15:formulaRef>
                          <c15:sqref>Sheet1!$A$2:$A$53</c15:sqref>
                        </c15:formulaRef>
                      </c:ext>
                    </c:extLst>
                    <c:numCache>
                      <c:formatCode>General</c:formatCode>
                      <c:ptCount val="52"/>
                      <c:pt idx="0">
                        <c:v>201540</c:v>
                      </c:pt>
                      <c:pt idx="1">
                        <c:v>201541</c:v>
                      </c:pt>
                      <c:pt idx="2">
                        <c:v>201542</c:v>
                      </c:pt>
                      <c:pt idx="3">
                        <c:v>201543</c:v>
                      </c:pt>
                      <c:pt idx="4">
                        <c:v>201544</c:v>
                      </c:pt>
                      <c:pt idx="5">
                        <c:v>201545</c:v>
                      </c:pt>
                      <c:pt idx="6">
                        <c:v>201546</c:v>
                      </c:pt>
                      <c:pt idx="7">
                        <c:v>201547</c:v>
                      </c:pt>
                      <c:pt idx="8">
                        <c:v>201548</c:v>
                      </c:pt>
                      <c:pt idx="9">
                        <c:v>201549</c:v>
                      </c:pt>
                      <c:pt idx="10">
                        <c:v>201550</c:v>
                      </c:pt>
                      <c:pt idx="11">
                        <c:v>201551</c:v>
                      </c:pt>
                      <c:pt idx="12">
                        <c:v>201552</c:v>
                      </c:pt>
                      <c:pt idx="13">
                        <c:v>201601</c:v>
                      </c:pt>
                      <c:pt idx="14">
                        <c:v>201602</c:v>
                      </c:pt>
                      <c:pt idx="15">
                        <c:v>201603</c:v>
                      </c:pt>
                      <c:pt idx="16">
                        <c:v>201604</c:v>
                      </c:pt>
                      <c:pt idx="17">
                        <c:v>201605</c:v>
                      </c:pt>
                      <c:pt idx="18">
                        <c:v>201606</c:v>
                      </c:pt>
                      <c:pt idx="19">
                        <c:v>201607</c:v>
                      </c:pt>
                      <c:pt idx="20">
                        <c:v>201608</c:v>
                      </c:pt>
                      <c:pt idx="21">
                        <c:v>201609</c:v>
                      </c:pt>
                      <c:pt idx="22">
                        <c:v>201610</c:v>
                      </c:pt>
                      <c:pt idx="23">
                        <c:v>201611</c:v>
                      </c:pt>
                      <c:pt idx="24">
                        <c:v>201612</c:v>
                      </c:pt>
                      <c:pt idx="25">
                        <c:v>201613</c:v>
                      </c:pt>
                      <c:pt idx="26">
                        <c:v>201614</c:v>
                      </c:pt>
                      <c:pt idx="27">
                        <c:v>201615</c:v>
                      </c:pt>
                      <c:pt idx="28">
                        <c:v>201616</c:v>
                      </c:pt>
                      <c:pt idx="29">
                        <c:v>201617</c:v>
                      </c:pt>
                      <c:pt idx="30">
                        <c:v>201618</c:v>
                      </c:pt>
                      <c:pt idx="31">
                        <c:v>201619</c:v>
                      </c:pt>
                      <c:pt idx="32">
                        <c:v>201620</c:v>
                      </c:pt>
                      <c:pt idx="33">
                        <c:v>201621</c:v>
                      </c:pt>
                      <c:pt idx="34">
                        <c:v>201622</c:v>
                      </c:pt>
                      <c:pt idx="35">
                        <c:v>201623</c:v>
                      </c:pt>
                      <c:pt idx="36">
                        <c:v>201624</c:v>
                      </c:pt>
                      <c:pt idx="37">
                        <c:v>201625</c:v>
                      </c:pt>
                      <c:pt idx="38">
                        <c:v>201626</c:v>
                      </c:pt>
                      <c:pt idx="39">
                        <c:v>201627</c:v>
                      </c:pt>
                      <c:pt idx="40">
                        <c:v>201628</c:v>
                      </c:pt>
                      <c:pt idx="41">
                        <c:v>201629</c:v>
                      </c:pt>
                      <c:pt idx="42">
                        <c:v>201630</c:v>
                      </c:pt>
                      <c:pt idx="43">
                        <c:v>201631</c:v>
                      </c:pt>
                      <c:pt idx="44">
                        <c:v>201632</c:v>
                      </c:pt>
                      <c:pt idx="45">
                        <c:v>201633</c:v>
                      </c:pt>
                      <c:pt idx="46">
                        <c:v>201634</c:v>
                      </c:pt>
                      <c:pt idx="47">
                        <c:v>201635</c:v>
                      </c:pt>
                      <c:pt idx="48">
                        <c:v>201636</c:v>
                      </c:pt>
                      <c:pt idx="49">
                        <c:v>201637</c:v>
                      </c:pt>
                      <c:pt idx="50">
                        <c:v>201638</c:v>
                      </c:pt>
                      <c:pt idx="51">
                        <c:v>201639</c:v>
                      </c:pt>
                    </c:numCache>
                  </c:numRef>
                </c:cat>
                <c:val>
                  <c:numRef>
                    <c:extLst xmlns:c15="http://schemas.microsoft.com/office/drawing/2012/chart">
                      <c:ext xmlns:c15="http://schemas.microsoft.com/office/drawing/2012/chart" uri="{02D57815-91ED-43cb-92C2-25804820EDAC}">
                        <c15:formulaRef>
                          <c15:sqref>Sheet1!$B$2:$B$53</c15:sqref>
                        </c15:formulaRef>
                      </c:ext>
                    </c:extLst>
                    <c:numCache>
                      <c:formatCode>General</c:formatCode>
                      <c:ptCount val="52"/>
                      <c:pt idx="0">
                        <c:v>2</c:v>
                      </c:pt>
                      <c:pt idx="1">
                        <c:v>2</c:v>
                      </c:pt>
                      <c:pt idx="2">
                        <c:v>1</c:v>
                      </c:pt>
                      <c:pt idx="3">
                        <c:v>4</c:v>
                      </c:pt>
                      <c:pt idx="4">
                        <c:v>4</c:v>
                      </c:pt>
                      <c:pt idx="5">
                        <c:v>1</c:v>
                      </c:pt>
                      <c:pt idx="6">
                        <c:v>1</c:v>
                      </c:pt>
                      <c:pt idx="7">
                        <c:v>0</c:v>
                      </c:pt>
                      <c:pt idx="8">
                        <c:v>3</c:v>
                      </c:pt>
                      <c:pt idx="9">
                        <c:v>3</c:v>
                      </c:pt>
                      <c:pt idx="10">
                        <c:v>0</c:v>
                      </c:pt>
                      <c:pt idx="11">
                        <c:v>1</c:v>
                      </c:pt>
                      <c:pt idx="12">
                        <c:v>1</c:v>
                      </c:pt>
                      <c:pt idx="13">
                        <c:v>2</c:v>
                      </c:pt>
                      <c:pt idx="14">
                        <c:v>5</c:v>
                      </c:pt>
                      <c:pt idx="15">
                        <c:v>13</c:v>
                      </c:pt>
                      <c:pt idx="16">
                        <c:v>15</c:v>
                      </c:pt>
                      <c:pt idx="17">
                        <c:v>13</c:v>
                      </c:pt>
                      <c:pt idx="18">
                        <c:v>17</c:v>
                      </c:pt>
                      <c:pt idx="19">
                        <c:v>19</c:v>
                      </c:pt>
                      <c:pt idx="20">
                        <c:v>28</c:v>
                      </c:pt>
                      <c:pt idx="21">
                        <c:v>32</c:v>
                      </c:pt>
                      <c:pt idx="22">
                        <c:v>46</c:v>
                      </c:pt>
                      <c:pt idx="23">
                        <c:v>24</c:v>
                      </c:pt>
                      <c:pt idx="24">
                        <c:v>19</c:v>
                      </c:pt>
                      <c:pt idx="25">
                        <c:v>33</c:v>
                      </c:pt>
                      <c:pt idx="26">
                        <c:v>33</c:v>
                      </c:pt>
                      <c:pt idx="27">
                        <c:v>16</c:v>
                      </c:pt>
                      <c:pt idx="28">
                        <c:v>16</c:v>
                      </c:pt>
                      <c:pt idx="29">
                        <c:v>5</c:v>
                      </c:pt>
                      <c:pt idx="30">
                        <c:v>2</c:v>
                      </c:pt>
                      <c:pt idx="31">
                        <c:v>2</c:v>
                      </c:pt>
                      <c:pt idx="32">
                        <c:v>4</c:v>
                      </c:pt>
                      <c:pt idx="33">
                        <c:v>2</c:v>
                      </c:pt>
                      <c:pt idx="34">
                        <c:v>1</c:v>
                      </c:pt>
                      <c:pt idx="35">
                        <c:v>1</c:v>
                      </c:pt>
                      <c:pt idx="36">
                        <c:v>0</c:v>
                      </c:pt>
                      <c:pt idx="37">
                        <c:v>0</c:v>
                      </c:pt>
                      <c:pt idx="38">
                        <c:v>3</c:v>
                      </c:pt>
                      <c:pt idx="39">
                        <c:v>0</c:v>
                      </c:pt>
                      <c:pt idx="40">
                        <c:v>1</c:v>
                      </c:pt>
                      <c:pt idx="41">
                        <c:v>1</c:v>
                      </c:pt>
                      <c:pt idx="42">
                        <c:v>0</c:v>
                      </c:pt>
                      <c:pt idx="43">
                        <c:v>2</c:v>
                      </c:pt>
                      <c:pt idx="44">
                        <c:v>0</c:v>
                      </c:pt>
                      <c:pt idx="45">
                        <c:v>0</c:v>
                      </c:pt>
                      <c:pt idx="46">
                        <c:v>0</c:v>
                      </c:pt>
                      <c:pt idx="47">
                        <c:v>0</c:v>
                      </c:pt>
                      <c:pt idx="48">
                        <c:v>0</c:v>
                      </c:pt>
                      <c:pt idx="49">
                        <c:v>3</c:v>
                      </c:pt>
                      <c:pt idx="50">
                        <c:v>2</c:v>
                      </c:pt>
                    </c:numCache>
                  </c:numRef>
                </c:val>
                <c:smooth val="0"/>
              </c15:ser>
            </c15:filteredLineSeries>
          </c:ext>
        </c:extLst>
      </c:lineChart>
      <c:valAx>
        <c:axId val="236530760"/>
        <c:scaling>
          <c:orientation val="minMax"/>
        </c:scaling>
        <c:delete val="0"/>
        <c:axPos val="r"/>
        <c:title>
          <c:tx>
            <c:rich>
              <a:bodyPr/>
              <a:lstStyle/>
              <a:p>
                <a:pPr>
                  <a:defRPr/>
                </a:pPr>
                <a:r>
                  <a:rPr lang="en-US" sz="1200" dirty="0" smtClean="0"/>
                  <a:t>Proportion</a:t>
                </a:r>
                <a:r>
                  <a:rPr lang="en-US" sz="1200" baseline="0" dirty="0" smtClean="0"/>
                  <a:t> of all positive specimens</a:t>
                </a:r>
                <a:endParaRPr lang="en-US" sz="1200" dirty="0"/>
              </a:p>
            </c:rich>
          </c:tx>
          <c:layout/>
          <c:overlay val="0"/>
        </c:title>
        <c:numFmt formatCode="General" sourceLinked="1"/>
        <c:majorTickMark val="out"/>
        <c:minorTickMark val="none"/>
        <c:tickLblPos val="nextTo"/>
        <c:txPr>
          <a:bodyPr/>
          <a:lstStyle/>
          <a:p>
            <a:pPr>
              <a:defRPr sz="1100"/>
            </a:pPr>
            <a:endParaRPr lang="en-US"/>
          </a:p>
        </c:txPr>
        <c:crossAx val="236532720"/>
        <c:crosses val="max"/>
        <c:crossBetween val="between"/>
      </c:valAx>
      <c:catAx>
        <c:axId val="236532720"/>
        <c:scaling>
          <c:orientation val="minMax"/>
        </c:scaling>
        <c:delete val="0"/>
        <c:axPos val="b"/>
        <c:numFmt formatCode="General" sourceLinked="1"/>
        <c:majorTickMark val="out"/>
        <c:minorTickMark val="none"/>
        <c:tickLblPos val="nextTo"/>
        <c:txPr>
          <a:bodyPr/>
          <a:lstStyle/>
          <a:p>
            <a:pPr>
              <a:defRPr sz="1100"/>
            </a:pPr>
            <a:endParaRPr lang="en-US"/>
          </a:p>
        </c:txPr>
        <c:crossAx val="236530760"/>
        <c:crosses val="autoZero"/>
        <c:auto val="0"/>
        <c:lblAlgn val="ctr"/>
        <c:lblOffset val="100"/>
        <c:noMultiLvlLbl val="0"/>
      </c:catAx>
      <c:valAx>
        <c:axId val="236531544"/>
        <c:scaling>
          <c:orientation val="minMax"/>
        </c:scaling>
        <c:delete val="0"/>
        <c:axPos val="l"/>
        <c:title>
          <c:tx>
            <c:rich>
              <a:bodyPr/>
              <a:lstStyle/>
              <a:p>
                <a:pPr>
                  <a:defRPr/>
                </a:pPr>
                <a:r>
                  <a:rPr lang="en-US" sz="1200" dirty="0" smtClean="0"/>
                  <a:t>Number of Positive Specimens</a:t>
                </a:r>
                <a:endParaRPr lang="en-US" sz="1200" dirty="0"/>
              </a:p>
            </c:rich>
          </c:tx>
          <c:layout/>
          <c:overlay val="0"/>
        </c:title>
        <c:numFmt formatCode="General" sourceLinked="1"/>
        <c:majorTickMark val="out"/>
        <c:minorTickMark val="none"/>
        <c:tickLblPos val="nextTo"/>
        <c:txPr>
          <a:bodyPr/>
          <a:lstStyle/>
          <a:p>
            <a:pPr>
              <a:defRPr sz="1200"/>
            </a:pPr>
            <a:endParaRPr lang="en-US"/>
          </a:p>
        </c:txPr>
        <c:crossAx val="236534288"/>
        <c:crosses val="autoZero"/>
        <c:crossBetween val="between"/>
      </c:valAx>
      <c:catAx>
        <c:axId val="236534288"/>
        <c:scaling>
          <c:orientation val="minMax"/>
        </c:scaling>
        <c:delete val="1"/>
        <c:axPos val="b"/>
        <c:numFmt formatCode="General" sourceLinked="1"/>
        <c:majorTickMark val="out"/>
        <c:minorTickMark val="none"/>
        <c:tickLblPos val="nextTo"/>
        <c:crossAx val="236531544"/>
        <c:crosses val="autoZero"/>
        <c:auto val="1"/>
        <c:lblAlgn val="ctr"/>
        <c:lblOffset val="100"/>
        <c:noMultiLvlLbl val="0"/>
      </c:catAx>
      <c:spPr>
        <a:noFill/>
        <a:ln w="25362">
          <a:noFill/>
        </a:ln>
      </c:spPr>
    </c:plotArea>
    <c:legend>
      <c:legendPos val="r"/>
      <c:layout>
        <c:manualLayout>
          <c:xMode val="edge"/>
          <c:yMode val="edge"/>
          <c:x val="0.13677146625784928"/>
          <c:y val="0.14732446322997503"/>
          <c:w val="0.20009682954521479"/>
          <c:h val="0.11034628440666609"/>
        </c:manualLayout>
      </c:layout>
      <c:overlay val="0"/>
      <c:spPr>
        <a:noFill/>
        <a:ln w="40063">
          <a:noFill/>
        </a:ln>
      </c:spPr>
      <c:txPr>
        <a:bodyPr/>
        <a:lstStyle/>
        <a:p>
          <a:pPr>
            <a:defRPr sz="949" b="0" i="0" u="none" strike="noStrike" baseline="0">
              <a:solidFill>
                <a:schemeClr val="tx1"/>
              </a:solidFill>
              <a:latin typeface="Arial"/>
              <a:ea typeface="Arial"/>
              <a:cs typeface="Arial"/>
            </a:defRPr>
          </a:pPr>
          <a:endParaRPr lang="en-US"/>
        </a:p>
      </c:txPr>
    </c:legend>
    <c:plotVisOnly val="1"/>
    <c:dispBlanksAs val="gap"/>
    <c:showDLblsOverMax val="0"/>
  </c:chart>
  <c:spPr>
    <a:noFill/>
    <a:ln>
      <a:noFill/>
    </a:ln>
  </c:spPr>
  <c:txPr>
    <a:bodyPr/>
    <a:lstStyle/>
    <a:p>
      <a:pPr>
        <a:defRPr sz="2851" b="1" i="0" u="none" strike="noStrike" baseline="0">
          <a:solidFill>
            <a:srgbClr val="000000"/>
          </a:solidFill>
          <a:latin typeface="Times New Roman"/>
          <a:ea typeface="Times New Roman"/>
          <a:cs typeface="Times New Roman"/>
        </a:defRPr>
      </a:pPr>
      <a:endParaRPr lang="en-US"/>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'Raw Data'!$G$1</c:f>
              <c:strCache>
                <c:ptCount val="1"/>
                <c:pt idx="0">
                  <c:v>2011-12</c:v>
                </c:pt>
              </c:strCache>
            </c:strRef>
          </c:tx>
          <c:marker>
            <c:symbol val="none"/>
          </c:marker>
          <c:cat>
            <c:numRef>
              <c:f>'Raw Data'!$C$2:$C$53</c:f>
              <c:numCache>
                <c:formatCode>General</c:formatCode>
                <c:ptCount val="52"/>
                <c:pt idx="0">
                  <c:v>40</c:v>
                </c:pt>
                <c:pt idx="1">
                  <c:v>41</c:v>
                </c:pt>
                <c:pt idx="2">
                  <c:v>42</c:v>
                </c:pt>
                <c:pt idx="3">
                  <c:v>43</c:v>
                </c:pt>
                <c:pt idx="4">
                  <c:v>44</c:v>
                </c:pt>
                <c:pt idx="5">
                  <c:v>45</c:v>
                </c:pt>
                <c:pt idx="6">
                  <c:v>46</c:v>
                </c:pt>
                <c:pt idx="7">
                  <c:v>47</c:v>
                </c:pt>
                <c:pt idx="8">
                  <c:v>48</c:v>
                </c:pt>
                <c:pt idx="9">
                  <c:v>49</c:v>
                </c:pt>
                <c:pt idx="10">
                  <c:v>50</c:v>
                </c:pt>
                <c:pt idx="11">
                  <c:v>51</c:v>
                </c:pt>
                <c:pt idx="12">
                  <c:v>52</c:v>
                </c:pt>
                <c:pt idx="13">
                  <c:v>1</c:v>
                </c:pt>
                <c:pt idx="14">
                  <c:v>2</c:v>
                </c:pt>
                <c:pt idx="15">
                  <c:v>3</c:v>
                </c:pt>
                <c:pt idx="16">
                  <c:v>4</c:v>
                </c:pt>
                <c:pt idx="17">
                  <c:v>5</c:v>
                </c:pt>
                <c:pt idx="18">
                  <c:v>6</c:v>
                </c:pt>
                <c:pt idx="19">
                  <c:v>7</c:v>
                </c:pt>
                <c:pt idx="20">
                  <c:v>8</c:v>
                </c:pt>
                <c:pt idx="21">
                  <c:v>9</c:v>
                </c:pt>
                <c:pt idx="22">
                  <c:v>10</c:v>
                </c:pt>
                <c:pt idx="23">
                  <c:v>11</c:v>
                </c:pt>
                <c:pt idx="24">
                  <c:v>12</c:v>
                </c:pt>
                <c:pt idx="25">
                  <c:v>13</c:v>
                </c:pt>
                <c:pt idx="26">
                  <c:v>14</c:v>
                </c:pt>
                <c:pt idx="27">
                  <c:v>15</c:v>
                </c:pt>
                <c:pt idx="28">
                  <c:v>16</c:v>
                </c:pt>
                <c:pt idx="29">
                  <c:v>17</c:v>
                </c:pt>
                <c:pt idx="30">
                  <c:v>18</c:v>
                </c:pt>
                <c:pt idx="31">
                  <c:v>19</c:v>
                </c:pt>
                <c:pt idx="32">
                  <c:v>20</c:v>
                </c:pt>
                <c:pt idx="33">
                  <c:v>21</c:v>
                </c:pt>
                <c:pt idx="34">
                  <c:v>22</c:v>
                </c:pt>
                <c:pt idx="35">
                  <c:v>23</c:v>
                </c:pt>
                <c:pt idx="36">
                  <c:v>24</c:v>
                </c:pt>
                <c:pt idx="37">
                  <c:v>25</c:v>
                </c:pt>
                <c:pt idx="38">
                  <c:v>26</c:v>
                </c:pt>
                <c:pt idx="39">
                  <c:v>27</c:v>
                </c:pt>
                <c:pt idx="40">
                  <c:v>28</c:v>
                </c:pt>
                <c:pt idx="41">
                  <c:v>29</c:v>
                </c:pt>
                <c:pt idx="42">
                  <c:v>30</c:v>
                </c:pt>
                <c:pt idx="43">
                  <c:v>31</c:v>
                </c:pt>
                <c:pt idx="44">
                  <c:v>32</c:v>
                </c:pt>
                <c:pt idx="45">
                  <c:v>33</c:v>
                </c:pt>
                <c:pt idx="46">
                  <c:v>34</c:v>
                </c:pt>
                <c:pt idx="47">
                  <c:v>35</c:v>
                </c:pt>
                <c:pt idx="48">
                  <c:v>36</c:v>
                </c:pt>
                <c:pt idx="49">
                  <c:v>37</c:v>
                </c:pt>
                <c:pt idx="50">
                  <c:v>38</c:v>
                </c:pt>
                <c:pt idx="51">
                  <c:v>39</c:v>
                </c:pt>
              </c:numCache>
            </c:numRef>
          </c:cat>
          <c:val>
            <c:numRef>
              <c:f>'Raw Data'!$G$2:$G$60</c:f>
              <c:numCache>
                <c:formatCode>General</c:formatCode>
                <c:ptCount val="59"/>
                <c:pt idx="0">
                  <c:v>1.16092</c:v>
                </c:pt>
                <c:pt idx="1">
                  <c:v>1.1978500000000001</c:v>
                </c:pt>
                <c:pt idx="2">
                  <c:v>1.2792600000000001</c:v>
                </c:pt>
                <c:pt idx="3">
                  <c:v>1.2919400000000001</c:v>
                </c:pt>
                <c:pt idx="4">
                  <c:v>1.42824</c:v>
                </c:pt>
                <c:pt idx="5">
                  <c:v>1.3980300000000001</c:v>
                </c:pt>
                <c:pt idx="6">
                  <c:v>1.45831</c:v>
                </c:pt>
                <c:pt idx="7">
                  <c:v>1.56548</c:v>
                </c:pt>
                <c:pt idx="8">
                  <c:v>1.3431299999999999</c:v>
                </c:pt>
                <c:pt idx="9">
                  <c:v>1.48139</c:v>
                </c:pt>
                <c:pt idx="10">
                  <c:v>1.63398</c:v>
                </c:pt>
                <c:pt idx="11">
                  <c:v>1.8312600000000001</c:v>
                </c:pt>
                <c:pt idx="12">
                  <c:v>2.1045099999999999</c:v>
                </c:pt>
                <c:pt idx="13">
                  <c:v>1.7362500000000001</c:v>
                </c:pt>
                <c:pt idx="14">
                  <c:v>1.5506599999999999</c:v>
                </c:pt>
                <c:pt idx="15">
                  <c:v>1.6289100000000001</c:v>
                </c:pt>
                <c:pt idx="16">
                  <c:v>1.7603800000000001</c:v>
                </c:pt>
                <c:pt idx="17">
                  <c:v>1.9272800000000001</c:v>
                </c:pt>
                <c:pt idx="18">
                  <c:v>1.91994</c:v>
                </c:pt>
                <c:pt idx="19">
                  <c:v>2.09951</c:v>
                </c:pt>
                <c:pt idx="20">
                  <c:v>2.2397300000000002</c:v>
                </c:pt>
                <c:pt idx="21">
                  <c:v>2.2192099999999999</c:v>
                </c:pt>
                <c:pt idx="22">
                  <c:v>2.1669299999999998</c:v>
                </c:pt>
                <c:pt idx="23">
                  <c:v>2.3891300000000002</c:v>
                </c:pt>
                <c:pt idx="24">
                  <c:v>1.9646600000000001</c:v>
                </c:pt>
                <c:pt idx="25">
                  <c:v>1.84229</c:v>
                </c:pt>
                <c:pt idx="26">
                  <c:v>1.6867399999999999</c:v>
                </c:pt>
                <c:pt idx="27">
                  <c:v>1.5313600000000001</c:v>
                </c:pt>
                <c:pt idx="28">
                  <c:v>1.3791199999999999</c:v>
                </c:pt>
                <c:pt idx="29">
                  <c:v>1.29515</c:v>
                </c:pt>
                <c:pt idx="30">
                  <c:v>1.3952100000000001</c:v>
                </c:pt>
                <c:pt idx="31">
                  <c:v>1.3252200000000001</c:v>
                </c:pt>
                <c:pt idx="32">
                  <c:v>1.2305900000000001</c:v>
                </c:pt>
                <c:pt idx="33">
                  <c:v>1.23028</c:v>
                </c:pt>
                <c:pt idx="34">
                  <c:v>1.26877</c:v>
                </c:pt>
                <c:pt idx="35">
                  <c:v>1.10782</c:v>
                </c:pt>
                <c:pt idx="36">
                  <c:v>1.0955900000000001</c:v>
                </c:pt>
                <c:pt idx="37">
                  <c:v>1.1103099999999999</c:v>
                </c:pt>
                <c:pt idx="38">
                  <c:v>1.10616</c:v>
                </c:pt>
                <c:pt idx="39">
                  <c:v>1.10816</c:v>
                </c:pt>
                <c:pt idx="40">
                  <c:v>0.999444</c:v>
                </c:pt>
                <c:pt idx="41">
                  <c:v>0.92419899999999999</c:v>
                </c:pt>
                <c:pt idx="42">
                  <c:v>0.94925700000000002</c:v>
                </c:pt>
                <c:pt idx="43">
                  <c:v>0.97890299999999997</c:v>
                </c:pt>
                <c:pt idx="44">
                  <c:v>0.92502399999999996</c:v>
                </c:pt>
                <c:pt idx="45">
                  <c:v>0.84845599999999999</c:v>
                </c:pt>
                <c:pt idx="46">
                  <c:v>1.04451</c:v>
                </c:pt>
                <c:pt idx="47">
                  <c:v>1.0986</c:v>
                </c:pt>
                <c:pt idx="48">
                  <c:v>1.22071</c:v>
                </c:pt>
                <c:pt idx="49">
                  <c:v>1.24976</c:v>
                </c:pt>
                <c:pt idx="50">
                  <c:v>1.22892</c:v>
                </c:pt>
                <c:pt idx="51">
                  <c:v>1.29393</c:v>
                </c:pt>
              </c:numCache>
            </c:numRef>
          </c:val>
          <c:smooth val="0"/>
        </c:ser>
        <c:ser>
          <c:idx val="1"/>
          <c:order val="1"/>
          <c:tx>
            <c:strRef>
              <c:f>'Raw Data'!$J$1</c:f>
              <c:strCache>
                <c:ptCount val="1"/>
                <c:pt idx="0">
                  <c:v>2012-13</c:v>
                </c:pt>
              </c:strCache>
            </c:strRef>
          </c:tx>
          <c:marker>
            <c:symbol val="none"/>
          </c:marker>
          <c:cat>
            <c:numRef>
              <c:f>'Raw Data'!$C$2:$C$53</c:f>
              <c:numCache>
                <c:formatCode>General</c:formatCode>
                <c:ptCount val="52"/>
                <c:pt idx="0">
                  <c:v>40</c:v>
                </c:pt>
                <c:pt idx="1">
                  <c:v>41</c:v>
                </c:pt>
                <c:pt idx="2">
                  <c:v>42</c:v>
                </c:pt>
                <c:pt idx="3">
                  <c:v>43</c:v>
                </c:pt>
                <c:pt idx="4">
                  <c:v>44</c:v>
                </c:pt>
                <c:pt idx="5">
                  <c:v>45</c:v>
                </c:pt>
                <c:pt idx="6">
                  <c:v>46</c:v>
                </c:pt>
                <c:pt idx="7">
                  <c:v>47</c:v>
                </c:pt>
                <c:pt idx="8">
                  <c:v>48</c:v>
                </c:pt>
                <c:pt idx="9">
                  <c:v>49</c:v>
                </c:pt>
                <c:pt idx="10">
                  <c:v>50</c:v>
                </c:pt>
                <c:pt idx="11">
                  <c:v>51</c:v>
                </c:pt>
                <c:pt idx="12">
                  <c:v>52</c:v>
                </c:pt>
                <c:pt idx="13">
                  <c:v>1</c:v>
                </c:pt>
                <c:pt idx="14">
                  <c:v>2</c:v>
                </c:pt>
                <c:pt idx="15">
                  <c:v>3</c:v>
                </c:pt>
                <c:pt idx="16">
                  <c:v>4</c:v>
                </c:pt>
                <c:pt idx="17">
                  <c:v>5</c:v>
                </c:pt>
                <c:pt idx="18">
                  <c:v>6</c:v>
                </c:pt>
                <c:pt idx="19">
                  <c:v>7</c:v>
                </c:pt>
                <c:pt idx="20">
                  <c:v>8</c:v>
                </c:pt>
                <c:pt idx="21">
                  <c:v>9</c:v>
                </c:pt>
                <c:pt idx="22">
                  <c:v>10</c:v>
                </c:pt>
                <c:pt idx="23">
                  <c:v>11</c:v>
                </c:pt>
                <c:pt idx="24">
                  <c:v>12</c:v>
                </c:pt>
                <c:pt idx="25">
                  <c:v>13</c:v>
                </c:pt>
                <c:pt idx="26">
                  <c:v>14</c:v>
                </c:pt>
                <c:pt idx="27">
                  <c:v>15</c:v>
                </c:pt>
                <c:pt idx="28">
                  <c:v>16</c:v>
                </c:pt>
                <c:pt idx="29">
                  <c:v>17</c:v>
                </c:pt>
                <c:pt idx="30">
                  <c:v>18</c:v>
                </c:pt>
                <c:pt idx="31">
                  <c:v>19</c:v>
                </c:pt>
                <c:pt idx="32">
                  <c:v>20</c:v>
                </c:pt>
                <c:pt idx="33">
                  <c:v>21</c:v>
                </c:pt>
                <c:pt idx="34">
                  <c:v>22</c:v>
                </c:pt>
                <c:pt idx="35">
                  <c:v>23</c:v>
                </c:pt>
                <c:pt idx="36">
                  <c:v>24</c:v>
                </c:pt>
                <c:pt idx="37">
                  <c:v>25</c:v>
                </c:pt>
                <c:pt idx="38">
                  <c:v>26</c:v>
                </c:pt>
                <c:pt idx="39">
                  <c:v>27</c:v>
                </c:pt>
                <c:pt idx="40">
                  <c:v>28</c:v>
                </c:pt>
                <c:pt idx="41">
                  <c:v>29</c:v>
                </c:pt>
                <c:pt idx="42">
                  <c:v>30</c:v>
                </c:pt>
                <c:pt idx="43">
                  <c:v>31</c:v>
                </c:pt>
                <c:pt idx="44">
                  <c:v>32</c:v>
                </c:pt>
                <c:pt idx="45">
                  <c:v>33</c:v>
                </c:pt>
                <c:pt idx="46">
                  <c:v>34</c:v>
                </c:pt>
                <c:pt idx="47">
                  <c:v>35</c:v>
                </c:pt>
                <c:pt idx="48">
                  <c:v>36</c:v>
                </c:pt>
                <c:pt idx="49">
                  <c:v>37</c:v>
                </c:pt>
                <c:pt idx="50">
                  <c:v>38</c:v>
                </c:pt>
                <c:pt idx="51">
                  <c:v>39</c:v>
                </c:pt>
              </c:numCache>
            </c:numRef>
          </c:cat>
          <c:val>
            <c:numRef>
              <c:f>'Raw Data'!$J$2:$J$60</c:f>
              <c:numCache>
                <c:formatCode>General</c:formatCode>
                <c:ptCount val="59"/>
                <c:pt idx="0">
                  <c:v>1.23034</c:v>
                </c:pt>
                <c:pt idx="1">
                  <c:v>1.3278000000000001</c:v>
                </c:pt>
                <c:pt idx="2">
                  <c:v>1.33995</c:v>
                </c:pt>
                <c:pt idx="3">
                  <c:v>1.37842</c:v>
                </c:pt>
                <c:pt idx="4">
                  <c:v>1.50085</c:v>
                </c:pt>
                <c:pt idx="5">
                  <c:v>1.6516299999999999</c:v>
                </c:pt>
                <c:pt idx="6">
                  <c:v>1.76746</c:v>
                </c:pt>
                <c:pt idx="7">
                  <c:v>2.3060900000000002</c:v>
                </c:pt>
                <c:pt idx="8">
                  <c:v>2.1632400000000001</c:v>
                </c:pt>
                <c:pt idx="9">
                  <c:v>2.8303799999999999</c:v>
                </c:pt>
                <c:pt idx="10">
                  <c:v>3.4376099999999998</c:v>
                </c:pt>
                <c:pt idx="11">
                  <c:v>4.3055399999999997</c:v>
                </c:pt>
                <c:pt idx="12">
                  <c:v>6.0608199999999997</c:v>
                </c:pt>
                <c:pt idx="13">
                  <c:v>4.6493099999999998</c:v>
                </c:pt>
                <c:pt idx="14">
                  <c:v>4.3258400000000004</c:v>
                </c:pt>
                <c:pt idx="15">
                  <c:v>4.5111299999999996</c:v>
                </c:pt>
                <c:pt idx="16">
                  <c:v>4.2171000000000003</c:v>
                </c:pt>
                <c:pt idx="17">
                  <c:v>3.7895599999999998</c:v>
                </c:pt>
                <c:pt idx="18">
                  <c:v>3.2920600000000002</c:v>
                </c:pt>
                <c:pt idx="19">
                  <c:v>3.0196999999999998</c:v>
                </c:pt>
                <c:pt idx="20">
                  <c:v>2.7149899999999998</c:v>
                </c:pt>
                <c:pt idx="21">
                  <c:v>2.4845000000000002</c:v>
                </c:pt>
                <c:pt idx="22">
                  <c:v>2.5780799999999999</c:v>
                </c:pt>
                <c:pt idx="23">
                  <c:v>2.3923700000000001</c:v>
                </c:pt>
                <c:pt idx="24">
                  <c:v>2.06778</c:v>
                </c:pt>
                <c:pt idx="25">
                  <c:v>1.9028099999999999</c:v>
                </c:pt>
                <c:pt idx="26">
                  <c:v>1.6590199999999999</c:v>
                </c:pt>
                <c:pt idx="27">
                  <c:v>1.4300600000000001</c:v>
                </c:pt>
                <c:pt idx="28">
                  <c:v>1.2775700000000001</c:v>
                </c:pt>
                <c:pt idx="29">
                  <c:v>1.1900900000000001</c:v>
                </c:pt>
                <c:pt idx="30">
                  <c:v>1.0955600000000001</c:v>
                </c:pt>
                <c:pt idx="31">
                  <c:v>1.08589</c:v>
                </c:pt>
                <c:pt idx="32">
                  <c:v>1.0734300000000001</c:v>
                </c:pt>
                <c:pt idx="33">
                  <c:v>1.01677</c:v>
                </c:pt>
                <c:pt idx="34">
                  <c:v>1.04847</c:v>
                </c:pt>
                <c:pt idx="35">
                  <c:v>0.92034899999999997</c:v>
                </c:pt>
                <c:pt idx="36">
                  <c:v>0.92077900000000001</c:v>
                </c:pt>
                <c:pt idx="37">
                  <c:v>0.90433300000000005</c:v>
                </c:pt>
                <c:pt idx="38">
                  <c:v>0.83057000000000003</c:v>
                </c:pt>
                <c:pt idx="39">
                  <c:v>0.86283699999999997</c:v>
                </c:pt>
                <c:pt idx="40">
                  <c:v>0.732182</c:v>
                </c:pt>
                <c:pt idx="41">
                  <c:v>0.72455800000000004</c:v>
                </c:pt>
                <c:pt idx="42">
                  <c:v>0.74084799999999995</c:v>
                </c:pt>
                <c:pt idx="43">
                  <c:v>0.72603700000000004</c:v>
                </c:pt>
                <c:pt idx="44">
                  <c:v>0.75563899999999995</c:v>
                </c:pt>
                <c:pt idx="45">
                  <c:v>0.76184700000000005</c:v>
                </c:pt>
                <c:pt idx="46">
                  <c:v>0.77989600000000003</c:v>
                </c:pt>
                <c:pt idx="47">
                  <c:v>0.89913799999999999</c:v>
                </c:pt>
                <c:pt idx="48">
                  <c:v>0.99952399999999997</c:v>
                </c:pt>
                <c:pt idx="49">
                  <c:v>1.0558000000000001</c:v>
                </c:pt>
                <c:pt idx="50">
                  <c:v>1.0967</c:v>
                </c:pt>
                <c:pt idx="51">
                  <c:v>1.24709</c:v>
                </c:pt>
              </c:numCache>
            </c:numRef>
          </c:val>
          <c:smooth val="0"/>
        </c:ser>
        <c:ser>
          <c:idx val="2"/>
          <c:order val="2"/>
          <c:tx>
            <c:strRef>
              <c:f>'Raw Data'!$M$1</c:f>
              <c:strCache>
                <c:ptCount val="1"/>
                <c:pt idx="0">
                  <c:v>2013-14</c:v>
                </c:pt>
              </c:strCache>
            </c:strRef>
          </c:tx>
          <c:marker>
            <c:symbol val="none"/>
          </c:marker>
          <c:cat>
            <c:numRef>
              <c:f>'Raw Data'!$C$2:$C$53</c:f>
              <c:numCache>
                <c:formatCode>General</c:formatCode>
                <c:ptCount val="52"/>
                <c:pt idx="0">
                  <c:v>40</c:v>
                </c:pt>
                <c:pt idx="1">
                  <c:v>41</c:v>
                </c:pt>
                <c:pt idx="2">
                  <c:v>42</c:v>
                </c:pt>
                <c:pt idx="3">
                  <c:v>43</c:v>
                </c:pt>
                <c:pt idx="4">
                  <c:v>44</c:v>
                </c:pt>
                <c:pt idx="5">
                  <c:v>45</c:v>
                </c:pt>
                <c:pt idx="6">
                  <c:v>46</c:v>
                </c:pt>
                <c:pt idx="7">
                  <c:v>47</c:v>
                </c:pt>
                <c:pt idx="8">
                  <c:v>48</c:v>
                </c:pt>
                <c:pt idx="9">
                  <c:v>49</c:v>
                </c:pt>
                <c:pt idx="10">
                  <c:v>50</c:v>
                </c:pt>
                <c:pt idx="11">
                  <c:v>51</c:v>
                </c:pt>
                <c:pt idx="12">
                  <c:v>52</c:v>
                </c:pt>
                <c:pt idx="13">
                  <c:v>1</c:v>
                </c:pt>
                <c:pt idx="14">
                  <c:v>2</c:v>
                </c:pt>
                <c:pt idx="15">
                  <c:v>3</c:v>
                </c:pt>
                <c:pt idx="16">
                  <c:v>4</c:v>
                </c:pt>
                <c:pt idx="17">
                  <c:v>5</c:v>
                </c:pt>
                <c:pt idx="18">
                  <c:v>6</c:v>
                </c:pt>
                <c:pt idx="19">
                  <c:v>7</c:v>
                </c:pt>
                <c:pt idx="20">
                  <c:v>8</c:v>
                </c:pt>
                <c:pt idx="21">
                  <c:v>9</c:v>
                </c:pt>
                <c:pt idx="22">
                  <c:v>10</c:v>
                </c:pt>
                <c:pt idx="23">
                  <c:v>11</c:v>
                </c:pt>
                <c:pt idx="24">
                  <c:v>12</c:v>
                </c:pt>
                <c:pt idx="25">
                  <c:v>13</c:v>
                </c:pt>
                <c:pt idx="26">
                  <c:v>14</c:v>
                </c:pt>
                <c:pt idx="27">
                  <c:v>15</c:v>
                </c:pt>
                <c:pt idx="28">
                  <c:v>16</c:v>
                </c:pt>
                <c:pt idx="29">
                  <c:v>17</c:v>
                </c:pt>
                <c:pt idx="30">
                  <c:v>18</c:v>
                </c:pt>
                <c:pt idx="31">
                  <c:v>19</c:v>
                </c:pt>
                <c:pt idx="32">
                  <c:v>20</c:v>
                </c:pt>
                <c:pt idx="33">
                  <c:v>21</c:v>
                </c:pt>
                <c:pt idx="34">
                  <c:v>22</c:v>
                </c:pt>
                <c:pt idx="35">
                  <c:v>23</c:v>
                </c:pt>
                <c:pt idx="36">
                  <c:v>24</c:v>
                </c:pt>
                <c:pt idx="37">
                  <c:v>25</c:v>
                </c:pt>
                <c:pt idx="38">
                  <c:v>26</c:v>
                </c:pt>
                <c:pt idx="39">
                  <c:v>27</c:v>
                </c:pt>
                <c:pt idx="40">
                  <c:v>28</c:v>
                </c:pt>
                <c:pt idx="41">
                  <c:v>29</c:v>
                </c:pt>
                <c:pt idx="42">
                  <c:v>30</c:v>
                </c:pt>
                <c:pt idx="43">
                  <c:v>31</c:v>
                </c:pt>
                <c:pt idx="44">
                  <c:v>32</c:v>
                </c:pt>
                <c:pt idx="45">
                  <c:v>33</c:v>
                </c:pt>
                <c:pt idx="46">
                  <c:v>34</c:v>
                </c:pt>
                <c:pt idx="47">
                  <c:v>35</c:v>
                </c:pt>
                <c:pt idx="48">
                  <c:v>36</c:v>
                </c:pt>
                <c:pt idx="49">
                  <c:v>37</c:v>
                </c:pt>
                <c:pt idx="50">
                  <c:v>38</c:v>
                </c:pt>
                <c:pt idx="51">
                  <c:v>39</c:v>
                </c:pt>
              </c:numCache>
            </c:numRef>
          </c:cat>
          <c:val>
            <c:numRef>
              <c:f>'Raw Data'!$M$2:$M$60</c:f>
              <c:numCache>
                <c:formatCode>General</c:formatCode>
                <c:ptCount val="59"/>
                <c:pt idx="0">
                  <c:v>1.1574599999999999</c:v>
                </c:pt>
                <c:pt idx="1">
                  <c:v>1.2718400000000001</c:v>
                </c:pt>
                <c:pt idx="2">
                  <c:v>1.31623</c:v>
                </c:pt>
                <c:pt idx="3">
                  <c:v>1.3744400000000001</c:v>
                </c:pt>
                <c:pt idx="4">
                  <c:v>1.4678100000000001</c:v>
                </c:pt>
                <c:pt idx="5">
                  <c:v>1.5833999999999999</c:v>
                </c:pt>
                <c:pt idx="6">
                  <c:v>1.60253</c:v>
                </c:pt>
                <c:pt idx="7">
                  <c:v>1.7234400000000001</c:v>
                </c:pt>
                <c:pt idx="8">
                  <c:v>2.11076</c:v>
                </c:pt>
                <c:pt idx="9">
                  <c:v>2.1707999999999998</c:v>
                </c:pt>
                <c:pt idx="10">
                  <c:v>2.36971</c:v>
                </c:pt>
                <c:pt idx="11">
                  <c:v>3.1599699999999999</c:v>
                </c:pt>
                <c:pt idx="12">
                  <c:v>4.5905300000000002</c:v>
                </c:pt>
                <c:pt idx="13">
                  <c:v>4.2819500000000001</c:v>
                </c:pt>
                <c:pt idx="14">
                  <c:v>3.5628799999999998</c:v>
                </c:pt>
                <c:pt idx="15">
                  <c:v>3.3637800000000002</c:v>
                </c:pt>
                <c:pt idx="16">
                  <c:v>3.3965900000000002</c:v>
                </c:pt>
                <c:pt idx="17">
                  <c:v>3.1192199999999999</c:v>
                </c:pt>
                <c:pt idx="18">
                  <c:v>2.8357199999999998</c:v>
                </c:pt>
                <c:pt idx="19">
                  <c:v>2.4848400000000002</c:v>
                </c:pt>
                <c:pt idx="20">
                  <c:v>2.2740999999999998</c:v>
                </c:pt>
                <c:pt idx="21">
                  <c:v>2.0724399999999998</c:v>
                </c:pt>
                <c:pt idx="22">
                  <c:v>1.98207</c:v>
                </c:pt>
                <c:pt idx="23">
                  <c:v>1.8244100000000001</c:v>
                </c:pt>
                <c:pt idx="24">
                  <c:v>1.82036</c:v>
                </c:pt>
                <c:pt idx="25">
                  <c:v>1.7539100000000001</c:v>
                </c:pt>
                <c:pt idx="26">
                  <c:v>1.74542</c:v>
                </c:pt>
                <c:pt idx="27">
                  <c:v>1.6723600000000001</c:v>
                </c:pt>
                <c:pt idx="28">
                  <c:v>1.5165900000000001</c:v>
                </c:pt>
                <c:pt idx="29">
                  <c:v>1.4477800000000001</c:v>
                </c:pt>
                <c:pt idx="30">
                  <c:v>1.2902800000000001</c:v>
                </c:pt>
                <c:pt idx="31">
                  <c:v>1.37388</c:v>
                </c:pt>
                <c:pt idx="32">
                  <c:v>1.3420799999999999</c:v>
                </c:pt>
                <c:pt idx="33">
                  <c:v>1.3456300000000001</c:v>
                </c:pt>
                <c:pt idx="34">
                  <c:v>1.2129099999999999</c:v>
                </c:pt>
                <c:pt idx="35">
                  <c:v>1.1929099999999999</c:v>
                </c:pt>
                <c:pt idx="36">
                  <c:v>1.1414599999999999</c:v>
                </c:pt>
                <c:pt idx="37">
                  <c:v>1.0650299999999999</c:v>
                </c:pt>
                <c:pt idx="38">
                  <c:v>1.12669</c:v>
                </c:pt>
                <c:pt idx="39">
                  <c:v>0.947353</c:v>
                </c:pt>
                <c:pt idx="40">
                  <c:v>0.944187</c:v>
                </c:pt>
                <c:pt idx="41">
                  <c:v>0.93482200000000004</c:v>
                </c:pt>
                <c:pt idx="42">
                  <c:v>0.81735999999999998</c:v>
                </c:pt>
                <c:pt idx="43">
                  <c:v>0.85279199999999999</c:v>
                </c:pt>
                <c:pt idx="44">
                  <c:v>0.74699400000000005</c:v>
                </c:pt>
                <c:pt idx="45">
                  <c:v>0.76109800000000005</c:v>
                </c:pt>
                <c:pt idx="46">
                  <c:v>0.76762699999999995</c:v>
                </c:pt>
                <c:pt idx="47">
                  <c:v>0.86217600000000005</c:v>
                </c:pt>
                <c:pt idx="48">
                  <c:v>0.98490699999999998</c:v>
                </c:pt>
                <c:pt idx="49">
                  <c:v>1.1628700000000001</c:v>
                </c:pt>
                <c:pt idx="50">
                  <c:v>1.2273099999999999</c:v>
                </c:pt>
                <c:pt idx="51">
                  <c:v>1.2071000000000001</c:v>
                </c:pt>
              </c:numCache>
            </c:numRef>
          </c:val>
          <c:smooth val="0"/>
        </c:ser>
        <c:ser>
          <c:idx val="3"/>
          <c:order val="3"/>
          <c:tx>
            <c:strRef>
              <c:f>'Raw Data'!$P$1</c:f>
              <c:strCache>
                <c:ptCount val="1"/>
                <c:pt idx="0">
                  <c:v>2014-15</c:v>
                </c:pt>
              </c:strCache>
            </c:strRef>
          </c:tx>
          <c:marker>
            <c:symbol val="none"/>
          </c:marker>
          <c:cat>
            <c:numRef>
              <c:f>'Raw Data'!$C$2:$C$53</c:f>
              <c:numCache>
                <c:formatCode>General</c:formatCode>
                <c:ptCount val="52"/>
                <c:pt idx="0">
                  <c:v>40</c:v>
                </c:pt>
                <c:pt idx="1">
                  <c:v>41</c:v>
                </c:pt>
                <c:pt idx="2">
                  <c:v>42</c:v>
                </c:pt>
                <c:pt idx="3">
                  <c:v>43</c:v>
                </c:pt>
                <c:pt idx="4">
                  <c:v>44</c:v>
                </c:pt>
                <c:pt idx="5">
                  <c:v>45</c:v>
                </c:pt>
                <c:pt idx="6">
                  <c:v>46</c:v>
                </c:pt>
                <c:pt idx="7">
                  <c:v>47</c:v>
                </c:pt>
                <c:pt idx="8">
                  <c:v>48</c:v>
                </c:pt>
                <c:pt idx="9">
                  <c:v>49</c:v>
                </c:pt>
                <c:pt idx="10">
                  <c:v>50</c:v>
                </c:pt>
                <c:pt idx="11">
                  <c:v>51</c:v>
                </c:pt>
                <c:pt idx="12">
                  <c:v>52</c:v>
                </c:pt>
                <c:pt idx="13">
                  <c:v>1</c:v>
                </c:pt>
                <c:pt idx="14">
                  <c:v>2</c:v>
                </c:pt>
                <c:pt idx="15">
                  <c:v>3</c:v>
                </c:pt>
                <c:pt idx="16">
                  <c:v>4</c:v>
                </c:pt>
                <c:pt idx="17">
                  <c:v>5</c:v>
                </c:pt>
                <c:pt idx="18">
                  <c:v>6</c:v>
                </c:pt>
                <c:pt idx="19">
                  <c:v>7</c:v>
                </c:pt>
                <c:pt idx="20">
                  <c:v>8</c:v>
                </c:pt>
                <c:pt idx="21">
                  <c:v>9</c:v>
                </c:pt>
                <c:pt idx="22">
                  <c:v>10</c:v>
                </c:pt>
                <c:pt idx="23">
                  <c:v>11</c:v>
                </c:pt>
                <c:pt idx="24">
                  <c:v>12</c:v>
                </c:pt>
                <c:pt idx="25">
                  <c:v>13</c:v>
                </c:pt>
                <c:pt idx="26">
                  <c:v>14</c:v>
                </c:pt>
                <c:pt idx="27">
                  <c:v>15</c:v>
                </c:pt>
                <c:pt idx="28">
                  <c:v>16</c:v>
                </c:pt>
                <c:pt idx="29">
                  <c:v>17</c:v>
                </c:pt>
                <c:pt idx="30">
                  <c:v>18</c:v>
                </c:pt>
                <c:pt idx="31">
                  <c:v>19</c:v>
                </c:pt>
                <c:pt idx="32">
                  <c:v>20</c:v>
                </c:pt>
                <c:pt idx="33">
                  <c:v>21</c:v>
                </c:pt>
                <c:pt idx="34">
                  <c:v>22</c:v>
                </c:pt>
                <c:pt idx="35">
                  <c:v>23</c:v>
                </c:pt>
                <c:pt idx="36">
                  <c:v>24</c:v>
                </c:pt>
                <c:pt idx="37">
                  <c:v>25</c:v>
                </c:pt>
                <c:pt idx="38">
                  <c:v>26</c:v>
                </c:pt>
                <c:pt idx="39">
                  <c:v>27</c:v>
                </c:pt>
                <c:pt idx="40">
                  <c:v>28</c:v>
                </c:pt>
                <c:pt idx="41">
                  <c:v>29</c:v>
                </c:pt>
                <c:pt idx="42">
                  <c:v>30</c:v>
                </c:pt>
                <c:pt idx="43">
                  <c:v>31</c:v>
                </c:pt>
                <c:pt idx="44">
                  <c:v>32</c:v>
                </c:pt>
                <c:pt idx="45">
                  <c:v>33</c:v>
                </c:pt>
                <c:pt idx="46">
                  <c:v>34</c:v>
                </c:pt>
                <c:pt idx="47">
                  <c:v>35</c:v>
                </c:pt>
                <c:pt idx="48">
                  <c:v>36</c:v>
                </c:pt>
                <c:pt idx="49">
                  <c:v>37</c:v>
                </c:pt>
                <c:pt idx="50">
                  <c:v>38</c:v>
                </c:pt>
                <c:pt idx="51">
                  <c:v>39</c:v>
                </c:pt>
              </c:numCache>
            </c:numRef>
          </c:cat>
          <c:val>
            <c:numRef>
              <c:f>'Raw Data'!$P$2:$P$60</c:f>
              <c:numCache>
                <c:formatCode>General</c:formatCode>
                <c:ptCount val="59"/>
                <c:pt idx="0">
                  <c:v>1.16191</c:v>
                </c:pt>
                <c:pt idx="1">
                  <c:v>1.30905</c:v>
                </c:pt>
                <c:pt idx="2">
                  <c:v>1.3707199999999999</c:v>
                </c:pt>
                <c:pt idx="3">
                  <c:v>1.4337299999999999</c:v>
                </c:pt>
                <c:pt idx="4">
                  <c:v>1.42791</c:v>
                </c:pt>
                <c:pt idx="5">
                  <c:v>1.61605</c:v>
                </c:pt>
                <c:pt idx="6">
                  <c:v>1.6597599999999999</c:v>
                </c:pt>
                <c:pt idx="7">
                  <c:v>2.0545900000000001</c:v>
                </c:pt>
                <c:pt idx="8">
                  <c:v>2.5354100000000002</c:v>
                </c:pt>
                <c:pt idx="9">
                  <c:v>2.5425300000000002</c:v>
                </c:pt>
                <c:pt idx="10">
                  <c:v>3.6056300000000001</c:v>
                </c:pt>
                <c:pt idx="11">
                  <c:v>4.9097600000000003</c:v>
                </c:pt>
                <c:pt idx="12">
                  <c:v>5.9822100000000002</c:v>
                </c:pt>
                <c:pt idx="13">
                  <c:v>5.4742100000000002</c:v>
                </c:pt>
                <c:pt idx="14">
                  <c:v>4.2137399999999996</c:v>
                </c:pt>
                <c:pt idx="15">
                  <c:v>4.2102199999999996</c:v>
                </c:pt>
                <c:pt idx="16">
                  <c:v>4.2596800000000004</c:v>
                </c:pt>
                <c:pt idx="17">
                  <c:v>3.9776099999999999</c:v>
                </c:pt>
                <c:pt idx="18">
                  <c:v>3.63443</c:v>
                </c:pt>
                <c:pt idx="19">
                  <c:v>3.2652700000000001</c:v>
                </c:pt>
                <c:pt idx="20">
                  <c:v>2.9308299999999998</c:v>
                </c:pt>
                <c:pt idx="21">
                  <c:v>2.54474</c:v>
                </c:pt>
                <c:pt idx="22">
                  <c:v>2.47227</c:v>
                </c:pt>
                <c:pt idx="23">
                  <c:v>2.3566500000000001</c:v>
                </c:pt>
                <c:pt idx="24">
                  <c:v>2.17008</c:v>
                </c:pt>
                <c:pt idx="25">
                  <c:v>2.04297</c:v>
                </c:pt>
                <c:pt idx="26">
                  <c:v>1.954</c:v>
                </c:pt>
                <c:pt idx="27">
                  <c:v>1.7228699999999999</c:v>
                </c:pt>
                <c:pt idx="28">
                  <c:v>1.53694</c:v>
                </c:pt>
                <c:pt idx="29">
                  <c:v>1.38283</c:v>
                </c:pt>
                <c:pt idx="30">
                  <c:v>1.46265</c:v>
                </c:pt>
                <c:pt idx="31">
                  <c:v>1.38934</c:v>
                </c:pt>
                <c:pt idx="32">
                  <c:v>1.3468</c:v>
                </c:pt>
                <c:pt idx="33">
                  <c:v>1.2545200000000001</c:v>
                </c:pt>
                <c:pt idx="34">
                  <c:v>1.2163600000000001</c:v>
                </c:pt>
                <c:pt idx="35">
                  <c:v>1.16734</c:v>
                </c:pt>
                <c:pt idx="36">
                  <c:v>1.04654</c:v>
                </c:pt>
                <c:pt idx="37">
                  <c:v>0.94366099999999997</c:v>
                </c:pt>
                <c:pt idx="38">
                  <c:v>0.93504600000000004</c:v>
                </c:pt>
                <c:pt idx="39">
                  <c:v>0.93472599999999995</c:v>
                </c:pt>
                <c:pt idx="40">
                  <c:v>0.86411800000000005</c:v>
                </c:pt>
                <c:pt idx="41">
                  <c:v>0.806535</c:v>
                </c:pt>
                <c:pt idx="42">
                  <c:v>0.74274700000000005</c:v>
                </c:pt>
                <c:pt idx="43">
                  <c:v>0.73785900000000004</c:v>
                </c:pt>
                <c:pt idx="44">
                  <c:v>0.743224</c:v>
                </c:pt>
                <c:pt idx="45">
                  <c:v>0.80525100000000005</c:v>
                </c:pt>
                <c:pt idx="46">
                  <c:v>0.81694299999999997</c:v>
                </c:pt>
                <c:pt idx="47">
                  <c:v>0.81451799999999996</c:v>
                </c:pt>
                <c:pt idx="48">
                  <c:v>0.86067000000000005</c:v>
                </c:pt>
                <c:pt idx="49">
                  <c:v>0.88670400000000005</c:v>
                </c:pt>
                <c:pt idx="50">
                  <c:v>1.0084500000000001</c:v>
                </c:pt>
                <c:pt idx="51">
                  <c:v>1.0662499999999999</c:v>
                </c:pt>
                <c:pt idx="52">
                  <c:v>1.0599499999999999</c:v>
                </c:pt>
              </c:numCache>
            </c:numRef>
          </c:val>
          <c:smooth val="0"/>
        </c:ser>
        <c:ser>
          <c:idx val="4"/>
          <c:order val="4"/>
          <c:tx>
            <c:strRef>
              <c:f>'Raw Data'!$S$1</c:f>
              <c:strCache>
                <c:ptCount val="1"/>
                <c:pt idx="0">
                  <c:v>2015-16</c:v>
                </c:pt>
              </c:strCache>
            </c:strRef>
          </c:tx>
          <c:marker>
            <c:symbol val="none"/>
          </c:marker>
          <c:cat>
            <c:numRef>
              <c:f>'Raw Data'!$C$2:$C$53</c:f>
              <c:numCache>
                <c:formatCode>General</c:formatCode>
                <c:ptCount val="52"/>
                <c:pt idx="0">
                  <c:v>40</c:v>
                </c:pt>
                <c:pt idx="1">
                  <c:v>41</c:v>
                </c:pt>
                <c:pt idx="2">
                  <c:v>42</c:v>
                </c:pt>
                <c:pt idx="3">
                  <c:v>43</c:v>
                </c:pt>
                <c:pt idx="4">
                  <c:v>44</c:v>
                </c:pt>
                <c:pt idx="5">
                  <c:v>45</c:v>
                </c:pt>
                <c:pt idx="6">
                  <c:v>46</c:v>
                </c:pt>
                <c:pt idx="7">
                  <c:v>47</c:v>
                </c:pt>
                <c:pt idx="8">
                  <c:v>48</c:v>
                </c:pt>
                <c:pt idx="9">
                  <c:v>49</c:v>
                </c:pt>
                <c:pt idx="10">
                  <c:v>50</c:v>
                </c:pt>
                <c:pt idx="11">
                  <c:v>51</c:v>
                </c:pt>
                <c:pt idx="12">
                  <c:v>52</c:v>
                </c:pt>
                <c:pt idx="13">
                  <c:v>1</c:v>
                </c:pt>
                <c:pt idx="14">
                  <c:v>2</c:v>
                </c:pt>
                <c:pt idx="15">
                  <c:v>3</c:v>
                </c:pt>
                <c:pt idx="16">
                  <c:v>4</c:v>
                </c:pt>
                <c:pt idx="17">
                  <c:v>5</c:v>
                </c:pt>
                <c:pt idx="18">
                  <c:v>6</c:v>
                </c:pt>
                <c:pt idx="19">
                  <c:v>7</c:v>
                </c:pt>
                <c:pt idx="20">
                  <c:v>8</c:v>
                </c:pt>
                <c:pt idx="21">
                  <c:v>9</c:v>
                </c:pt>
                <c:pt idx="22">
                  <c:v>10</c:v>
                </c:pt>
                <c:pt idx="23">
                  <c:v>11</c:v>
                </c:pt>
                <c:pt idx="24">
                  <c:v>12</c:v>
                </c:pt>
                <c:pt idx="25">
                  <c:v>13</c:v>
                </c:pt>
                <c:pt idx="26">
                  <c:v>14</c:v>
                </c:pt>
                <c:pt idx="27">
                  <c:v>15</c:v>
                </c:pt>
                <c:pt idx="28">
                  <c:v>16</c:v>
                </c:pt>
                <c:pt idx="29">
                  <c:v>17</c:v>
                </c:pt>
                <c:pt idx="30">
                  <c:v>18</c:v>
                </c:pt>
                <c:pt idx="31">
                  <c:v>19</c:v>
                </c:pt>
                <c:pt idx="32">
                  <c:v>20</c:v>
                </c:pt>
                <c:pt idx="33">
                  <c:v>21</c:v>
                </c:pt>
                <c:pt idx="34">
                  <c:v>22</c:v>
                </c:pt>
                <c:pt idx="35">
                  <c:v>23</c:v>
                </c:pt>
                <c:pt idx="36">
                  <c:v>24</c:v>
                </c:pt>
                <c:pt idx="37">
                  <c:v>25</c:v>
                </c:pt>
                <c:pt idx="38">
                  <c:v>26</c:v>
                </c:pt>
                <c:pt idx="39">
                  <c:v>27</c:v>
                </c:pt>
                <c:pt idx="40">
                  <c:v>28</c:v>
                </c:pt>
                <c:pt idx="41">
                  <c:v>29</c:v>
                </c:pt>
                <c:pt idx="42">
                  <c:v>30</c:v>
                </c:pt>
                <c:pt idx="43">
                  <c:v>31</c:v>
                </c:pt>
                <c:pt idx="44">
                  <c:v>32</c:v>
                </c:pt>
                <c:pt idx="45">
                  <c:v>33</c:v>
                </c:pt>
                <c:pt idx="46">
                  <c:v>34</c:v>
                </c:pt>
                <c:pt idx="47">
                  <c:v>35</c:v>
                </c:pt>
                <c:pt idx="48">
                  <c:v>36</c:v>
                </c:pt>
                <c:pt idx="49">
                  <c:v>37</c:v>
                </c:pt>
                <c:pt idx="50">
                  <c:v>38</c:v>
                </c:pt>
                <c:pt idx="51">
                  <c:v>39</c:v>
                </c:pt>
              </c:numCache>
            </c:numRef>
          </c:cat>
          <c:val>
            <c:numRef>
              <c:f>'Raw Data'!$S$2:$S$60</c:f>
              <c:numCache>
                <c:formatCode>General</c:formatCode>
                <c:ptCount val="59"/>
                <c:pt idx="0">
                  <c:v>1.2444</c:v>
                </c:pt>
                <c:pt idx="1">
                  <c:v>1.3116699999999999</c:v>
                </c:pt>
                <c:pt idx="2">
                  <c:v>1.3670500000000001</c:v>
                </c:pt>
                <c:pt idx="3">
                  <c:v>1.3787199999999999</c:v>
                </c:pt>
                <c:pt idx="4">
                  <c:v>1.4466399999999999</c:v>
                </c:pt>
                <c:pt idx="5">
                  <c:v>1.5143500000000001</c:v>
                </c:pt>
                <c:pt idx="6">
                  <c:v>1.6054900000000001</c:v>
                </c:pt>
                <c:pt idx="7">
                  <c:v>1.91028</c:v>
                </c:pt>
                <c:pt idx="8">
                  <c:v>1.68953</c:v>
                </c:pt>
                <c:pt idx="9">
                  <c:v>1.7913600000000001</c:v>
                </c:pt>
                <c:pt idx="10">
                  <c:v>1.8828400000000001</c:v>
                </c:pt>
                <c:pt idx="11">
                  <c:v>2.3289900000000001</c:v>
                </c:pt>
                <c:pt idx="12">
                  <c:v>2.4214899999999999</c:v>
                </c:pt>
                <c:pt idx="13">
                  <c:v>1.95303</c:v>
                </c:pt>
                <c:pt idx="14">
                  <c:v>2.0031500000000002</c:v>
                </c:pt>
                <c:pt idx="15">
                  <c:v>2.12052</c:v>
                </c:pt>
                <c:pt idx="16">
                  <c:v>2.2412200000000002</c:v>
                </c:pt>
                <c:pt idx="17">
                  <c:v>2.3796400000000002</c:v>
                </c:pt>
                <c:pt idx="18">
                  <c:v>2.8047499999999999</c:v>
                </c:pt>
                <c:pt idx="19">
                  <c:v>3.1232099999999998</c:v>
                </c:pt>
                <c:pt idx="20">
                  <c:v>3.1475</c:v>
                </c:pt>
                <c:pt idx="21">
                  <c:v>3.3138999999999998</c:v>
                </c:pt>
                <c:pt idx="22">
                  <c:v>3.5303</c:v>
                </c:pt>
                <c:pt idx="23">
                  <c:v>3.0505200000000001</c:v>
                </c:pt>
                <c:pt idx="24">
                  <c:v>2.7635000000000001</c:v>
                </c:pt>
                <c:pt idx="25">
                  <c:v>2.4371900000000002</c:v>
                </c:pt>
                <c:pt idx="26">
                  <c:v>2.0192700000000001</c:v>
                </c:pt>
                <c:pt idx="27">
                  <c:v>1.9813799999999999</c:v>
                </c:pt>
                <c:pt idx="28">
                  <c:v>1.9157999999999999</c:v>
                </c:pt>
                <c:pt idx="29">
                  <c:v>1.7010700000000001</c:v>
                </c:pt>
                <c:pt idx="30">
                  <c:v>1.5747899999999999</c:v>
                </c:pt>
                <c:pt idx="31">
                  <c:v>1.3731800000000001</c:v>
                </c:pt>
                <c:pt idx="32">
                  <c:v>1.29559</c:v>
                </c:pt>
                <c:pt idx="33">
                  <c:v>1.1765600000000001</c:v>
                </c:pt>
                <c:pt idx="34">
                  <c:v>1.1310800000000001</c:v>
                </c:pt>
                <c:pt idx="35">
                  <c:v>1.0407599999999999</c:v>
                </c:pt>
                <c:pt idx="36">
                  <c:v>0.96992699999999998</c:v>
                </c:pt>
                <c:pt idx="37">
                  <c:v>0.85455099999999995</c:v>
                </c:pt>
                <c:pt idx="38">
                  <c:v>0.83211599999999997</c:v>
                </c:pt>
                <c:pt idx="39">
                  <c:v>0.77450699999999995</c:v>
                </c:pt>
                <c:pt idx="40">
                  <c:v>0.72933300000000001</c:v>
                </c:pt>
                <c:pt idx="41">
                  <c:v>0.68969400000000003</c:v>
                </c:pt>
                <c:pt idx="42">
                  <c:v>0.70945999999999998</c:v>
                </c:pt>
                <c:pt idx="43">
                  <c:v>0.65626099999999998</c:v>
                </c:pt>
                <c:pt idx="44">
                  <c:v>0.68276899999999996</c:v>
                </c:pt>
                <c:pt idx="45">
                  <c:v>0.70213700000000001</c:v>
                </c:pt>
                <c:pt idx="46">
                  <c:v>0.82117799999999996</c:v>
                </c:pt>
                <c:pt idx="47">
                  <c:v>1.0063599999999999</c:v>
                </c:pt>
                <c:pt idx="48">
                  <c:v>1.01322</c:v>
                </c:pt>
                <c:pt idx="49">
                  <c:v>1.05972</c:v>
                </c:pt>
                <c:pt idx="50">
                  <c:v>1.0976399999999999</c:v>
                </c:pt>
                <c:pt idx="51">
                  <c:v>1.1980299999999999</c:v>
                </c:pt>
              </c:numCache>
            </c:numRef>
          </c:val>
          <c:smooth val="0"/>
        </c:ser>
        <c:dLbls>
          <c:showLegendKey val="0"/>
          <c:showVal val="0"/>
          <c:showCatName val="0"/>
          <c:showSerName val="0"/>
          <c:showPercent val="0"/>
          <c:showBubbleSize val="0"/>
        </c:dLbls>
        <c:smooth val="0"/>
        <c:axId val="316059800"/>
        <c:axId val="316052744"/>
      </c:lineChart>
      <c:catAx>
        <c:axId val="316059800"/>
        <c:scaling>
          <c:orientation val="minMax"/>
        </c:scaling>
        <c:delete val="0"/>
        <c:axPos val="b"/>
        <c:title>
          <c:tx>
            <c:rich>
              <a:bodyPr/>
              <a:lstStyle/>
              <a:p>
                <a:pPr>
                  <a:defRPr/>
                </a:pPr>
                <a:r>
                  <a:rPr lang="en-US" dirty="0" smtClean="0"/>
                  <a:t>Week</a:t>
                </a:r>
                <a:endParaRPr lang="en-US" dirty="0"/>
              </a:p>
            </c:rich>
          </c:tx>
          <c:layout/>
          <c:overlay val="0"/>
        </c:title>
        <c:numFmt formatCode="General" sourceLinked="1"/>
        <c:majorTickMark val="out"/>
        <c:minorTickMark val="none"/>
        <c:tickLblPos val="nextTo"/>
        <c:crossAx val="316052744"/>
        <c:crosses val="autoZero"/>
        <c:auto val="1"/>
        <c:lblAlgn val="ctr"/>
        <c:lblOffset val="100"/>
        <c:noMultiLvlLbl val="0"/>
      </c:catAx>
      <c:valAx>
        <c:axId val="316052744"/>
        <c:scaling>
          <c:orientation val="minMax"/>
        </c:scaling>
        <c:delete val="0"/>
        <c:axPos val="l"/>
        <c:title>
          <c:tx>
            <c:rich>
              <a:bodyPr rot="-5400000" vert="horz"/>
              <a:lstStyle/>
              <a:p>
                <a:pPr>
                  <a:defRPr/>
                </a:pPr>
                <a:r>
                  <a:rPr lang="en-US" dirty="0" smtClean="0"/>
                  <a:t>Percent of Visits</a:t>
                </a:r>
                <a:r>
                  <a:rPr lang="en-US" baseline="0" dirty="0" smtClean="0"/>
                  <a:t> due to ILI</a:t>
                </a:r>
                <a:endParaRPr lang="en-US" dirty="0"/>
              </a:p>
            </c:rich>
          </c:tx>
          <c:layout/>
          <c:overlay val="0"/>
        </c:title>
        <c:numFmt formatCode="General" sourceLinked="1"/>
        <c:majorTickMark val="out"/>
        <c:minorTickMark val="none"/>
        <c:tickLblPos val="nextTo"/>
        <c:crossAx val="316059800"/>
        <c:crosses val="autoZero"/>
        <c:crossBetween val="between"/>
      </c:valAx>
    </c:plotArea>
    <c:legend>
      <c:legendPos val="r"/>
      <c:layout/>
      <c:overlay val="0"/>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'Aligned Data'!$C$1</c:f>
              <c:strCache>
                <c:ptCount val="1"/>
                <c:pt idx="0">
                  <c:v>2010</c:v>
                </c:pt>
              </c:strCache>
            </c:strRef>
          </c:tx>
          <c:marker>
            <c:symbol val="none"/>
          </c:marker>
          <c:cat>
            <c:numRef>
              <c:f>'Aligned Data'!$B$2:$B$62</c:f>
              <c:numCache>
                <c:formatCode>General</c:formatCode>
                <c:ptCount val="61"/>
                <c:pt idx="8">
                  <c:v>40</c:v>
                </c:pt>
                <c:pt idx="9">
                  <c:v>41</c:v>
                </c:pt>
                <c:pt idx="10">
                  <c:v>42</c:v>
                </c:pt>
                <c:pt idx="11">
                  <c:v>43</c:v>
                </c:pt>
                <c:pt idx="12">
                  <c:v>44</c:v>
                </c:pt>
                <c:pt idx="13">
                  <c:v>45</c:v>
                </c:pt>
                <c:pt idx="14">
                  <c:v>46</c:v>
                </c:pt>
                <c:pt idx="15">
                  <c:v>47</c:v>
                </c:pt>
                <c:pt idx="16">
                  <c:v>48</c:v>
                </c:pt>
                <c:pt idx="17">
                  <c:v>49</c:v>
                </c:pt>
                <c:pt idx="18">
                  <c:v>50</c:v>
                </c:pt>
                <c:pt idx="19">
                  <c:v>51</c:v>
                </c:pt>
                <c:pt idx="20">
                  <c:v>52</c:v>
                </c:pt>
                <c:pt idx="21">
                  <c:v>1</c:v>
                </c:pt>
                <c:pt idx="22">
                  <c:v>2</c:v>
                </c:pt>
                <c:pt idx="23">
                  <c:v>3</c:v>
                </c:pt>
                <c:pt idx="24">
                  <c:v>4</c:v>
                </c:pt>
                <c:pt idx="25">
                  <c:v>5</c:v>
                </c:pt>
                <c:pt idx="26">
                  <c:v>6</c:v>
                </c:pt>
                <c:pt idx="27">
                  <c:v>7</c:v>
                </c:pt>
                <c:pt idx="28">
                  <c:v>8</c:v>
                </c:pt>
                <c:pt idx="29">
                  <c:v>9</c:v>
                </c:pt>
                <c:pt idx="30">
                  <c:v>10</c:v>
                </c:pt>
                <c:pt idx="31">
                  <c:v>11</c:v>
                </c:pt>
                <c:pt idx="32">
                  <c:v>12</c:v>
                </c:pt>
                <c:pt idx="33">
                  <c:v>13</c:v>
                </c:pt>
                <c:pt idx="34">
                  <c:v>14</c:v>
                </c:pt>
                <c:pt idx="35">
                  <c:v>15</c:v>
                </c:pt>
                <c:pt idx="36">
                  <c:v>16</c:v>
                </c:pt>
                <c:pt idx="37">
                  <c:v>17</c:v>
                </c:pt>
                <c:pt idx="38">
                  <c:v>18</c:v>
                </c:pt>
                <c:pt idx="39">
                  <c:v>19</c:v>
                </c:pt>
                <c:pt idx="40">
                  <c:v>20</c:v>
                </c:pt>
                <c:pt idx="41">
                  <c:v>21</c:v>
                </c:pt>
                <c:pt idx="42">
                  <c:v>22</c:v>
                </c:pt>
                <c:pt idx="43">
                  <c:v>23</c:v>
                </c:pt>
                <c:pt idx="44">
                  <c:v>24</c:v>
                </c:pt>
                <c:pt idx="45">
                  <c:v>25</c:v>
                </c:pt>
                <c:pt idx="46">
                  <c:v>26</c:v>
                </c:pt>
                <c:pt idx="47">
                  <c:v>27</c:v>
                </c:pt>
                <c:pt idx="48">
                  <c:v>28</c:v>
                </c:pt>
                <c:pt idx="49">
                  <c:v>29</c:v>
                </c:pt>
                <c:pt idx="50">
                  <c:v>30</c:v>
                </c:pt>
                <c:pt idx="51">
                  <c:v>31</c:v>
                </c:pt>
                <c:pt idx="52">
                  <c:v>32</c:v>
                </c:pt>
                <c:pt idx="53">
                  <c:v>33</c:v>
                </c:pt>
                <c:pt idx="54">
                  <c:v>34</c:v>
                </c:pt>
                <c:pt idx="55">
                  <c:v>35</c:v>
                </c:pt>
                <c:pt idx="56">
                  <c:v>36</c:v>
                </c:pt>
                <c:pt idx="57">
                  <c:v>37</c:v>
                </c:pt>
                <c:pt idx="58">
                  <c:v>38</c:v>
                </c:pt>
                <c:pt idx="59">
                  <c:v>39</c:v>
                </c:pt>
              </c:numCache>
            </c:numRef>
          </c:cat>
          <c:val>
            <c:numRef>
              <c:f>'Aligned Data'!$C$2:$C$65</c:f>
              <c:numCache>
                <c:formatCode>General</c:formatCode>
                <c:ptCount val="64"/>
                <c:pt idx="5">
                  <c:v>1.1093900000000001</c:v>
                </c:pt>
                <c:pt idx="6">
                  <c:v>1.2434099999999999</c:v>
                </c:pt>
                <c:pt idx="7">
                  <c:v>1.25726</c:v>
                </c:pt>
                <c:pt idx="8">
                  <c:v>1.2573399999999999</c:v>
                </c:pt>
                <c:pt idx="9">
                  <c:v>1.43414</c:v>
                </c:pt>
                <c:pt idx="10">
                  <c:v>1.5183800000000001</c:v>
                </c:pt>
                <c:pt idx="11">
                  <c:v>1.6161700000000001</c:v>
                </c:pt>
                <c:pt idx="12">
                  <c:v>1.84378</c:v>
                </c:pt>
                <c:pt idx="13">
                  <c:v>1.7253499999999999</c:v>
                </c:pt>
                <c:pt idx="14">
                  <c:v>1.87923</c:v>
                </c:pt>
                <c:pt idx="15">
                  <c:v>2.3371</c:v>
                </c:pt>
                <c:pt idx="16">
                  <c:v>3.0353300000000001</c:v>
                </c:pt>
                <c:pt idx="17">
                  <c:v>3.1360000000000001</c:v>
                </c:pt>
                <c:pt idx="18">
                  <c:v>2.5333600000000001</c:v>
                </c:pt>
                <c:pt idx="19">
                  <c:v>2.9128799999999999</c:v>
                </c:pt>
                <c:pt idx="20">
                  <c:v>3.4449700000000001</c:v>
                </c:pt>
                <c:pt idx="21">
                  <c:v>4.1618500000000003</c:v>
                </c:pt>
                <c:pt idx="22">
                  <c:v>4.55159</c:v>
                </c:pt>
                <c:pt idx="23">
                  <c:v>4.4650400000000001</c:v>
                </c:pt>
                <c:pt idx="24">
                  <c:v>4.55124</c:v>
                </c:pt>
                <c:pt idx="25">
                  <c:v>4.0822000000000003</c:v>
                </c:pt>
                <c:pt idx="26">
                  <c:v>3.3881199999999998</c:v>
                </c:pt>
                <c:pt idx="27">
                  <c:v>2.9914200000000002</c:v>
                </c:pt>
                <c:pt idx="28">
                  <c:v>2.6154199999999999</c:v>
                </c:pt>
                <c:pt idx="29">
                  <c:v>2.0906500000000001</c:v>
                </c:pt>
                <c:pt idx="30">
                  <c:v>1.8614599999999999</c:v>
                </c:pt>
                <c:pt idx="31">
                  <c:v>1.6137699999999999</c:v>
                </c:pt>
                <c:pt idx="32">
                  <c:v>1.4219900000000001</c:v>
                </c:pt>
                <c:pt idx="33">
                  <c:v>1.3382000000000001</c:v>
                </c:pt>
                <c:pt idx="34">
                  <c:v>1.1999500000000001</c:v>
                </c:pt>
                <c:pt idx="35">
                  <c:v>1.14889</c:v>
                </c:pt>
                <c:pt idx="36">
                  <c:v>1.1219399999999999</c:v>
                </c:pt>
                <c:pt idx="37">
                  <c:v>1.0671200000000001</c:v>
                </c:pt>
                <c:pt idx="38">
                  <c:v>1.0505800000000001</c:v>
                </c:pt>
                <c:pt idx="39">
                  <c:v>1.1520300000000001</c:v>
                </c:pt>
                <c:pt idx="40">
                  <c:v>0.97097500000000003</c:v>
                </c:pt>
                <c:pt idx="41">
                  <c:v>0.89468300000000001</c:v>
                </c:pt>
                <c:pt idx="42">
                  <c:v>0.84356799999999998</c:v>
                </c:pt>
                <c:pt idx="43">
                  <c:v>0.81540900000000005</c:v>
                </c:pt>
                <c:pt idx="44">
                  <c:v>0.82305200000000001</c:v>
                </c:pt>
                <c:pt idx="45">
                  <c:v>0.67463499999999998</c:v>
                </c:pt>
                <c:pt idx="46">
                  <c:v>0.63188299999999997</c:v>
                </c:pt>
                <c:pt idx="47">
                  <c:v>0.641513</c:v>
                </c:pt>
                <c:pt idx="48">
                  <c:v>0.52981299999999998</c:v>
                </c:pt>
                <c:pt idx="49">
                  <c:v>0.64408900000000002</c:v>
                </c:pt>
                <c:pt idx="50">
                  <c:v>0.66771800000000003</c:v>
                </c:pt>
                <c:pt idx="51">
                  <c:v>0.70566799999999996</c:v>
                </c:pt>
                <c:pt idx="52">
                  <c:v>0.80415499999999995</c:v>
                </c:pt>
                <c:pt idx="53">
                  <c:v>0.90780400000000006</c:v>
                </c:pt>
                <c:pt idx="54">
                  <c:v>1.0055499999999999</c:v>
                </c:pt>
                <c:pt idx="55">
                  <c:v>1.0360100000000001</c:v>
                </c:pt>
                <c:pt idx="56">
                  <c:v>1.0758300000000001</c:v>
                </c:pt>
              </c:numCache>
            </c:numRef>
          </c:val>
          <c:smooth val="0"/>
        </c:ser>
        <c:ser>
          <c:idx val="1"/>
          <c:order val="1"/>
          <c:tx>
            <c:strRef>
              <c:f>'Aligned Data'!$D$1</c:f>
              <c:strCache>
                <c:ptCount val="1"/>
                <c:pt idx="0">
                  <c:v>2011</c:v>
                </c:pt>
              </c:strCache>
            </c:strRef>
          </c:tx>
          <c:marker>
            <c:symbol val="none"/>
          </c:marker>
          <c:cat>
            <c:numRef>
              <c:f>'Aligned Data'!$B$2:$B$62</c:f>
              <c:numCache>
                <c:formatCode>General</c:formatCode>
                <c:ptCount val="61"/>
                <c:pt idx="8">
                  <c:v>40</c:v>
                </c:pt>
                <c:pt idx="9">
                  <c:v>41</c:v>
                </c:pt>
                <c:pt idx="10">
                  <c:v>42</c:v>
                </c:pt>
                <c:pt idx="11">
                  <c:v>43</c:v>
                </c:pt>
                <c:pt idx="12">
                  <c:v>44</c:v>
                </c:pt>
                <c:pt idx="13">
                  <c:v>45</c:v>
                </c:pt>
                <c:pt idx="14">
                  <c:v>46</c:v>
                </c:pt>
                <c:pt idx="15">
                  <c:v>47</c:v>
                </c:pt>
                <c:pt idx="16">
                  <c:v>48</c:v>
                </c:pt>
                <c:pt idx="17">
                  <c:v>49</c:v>
                </c:pt>
                <c:pt idx="18">
                  <c:v>50</c:v>
                </c:pt>
                <c:pt idx="19">
                  <c:v>51</c:v>
                </c:pt>
                <c:pt idx="20">
                  <c:v>52</c:v>
                </c:pt>
                <c:pt idx="21">
                  <c:v>1</c:v>
                </c:pt>
                <c:pt idx="22">
                  <c:v>2</c:v>
                </c:pt>
                <c:pt idx="23">
                  <c:v>3</c:v>
                </c:pt>
                <c:pt idx="24">
                  <c:v>4</c:v>
                </c:pt>
                <c:pt idx="25">
                  <c:v>5</c:v>
                </c:pt>
                <c:pt idx="26">
                  <c:v>6</c:v>
                </c:pt>
                <c:pt idx="27">
                  <c:v>7</c:v>
                </c:pt>
                <c:pt idx="28">
                  <c:v>8</c:v>
                </c:pt>
                <c:pt idx="29">
                  <c:v>9</c:v>
                </c:pt>
                <c:pt idx="30">
                  <c:v>10</c:v>
                </c:pt>
                <c:pt idx="31">
                  <c:v>11</c:v>
                </c:pt>
                <c:pt idx="32">
                  <c:v>12</c:v>
                </c:pt>
                <c:pt idx="33">
                  <c:v>13</c:v>
                </c:pt>
                <c:pt idx="34">
                  <c:v>14</c:v>
                </c:pt>
                <c:pt idx="35">
                  <c:v>15</c:v>
                </c:pt>
                <c:pt idx="36">
                  <c:v>16</c:v>
                </c:pt>
                <c:pt idx="37">
                  <c:v>17</c:v>
                </c:pt>
                <c:pt idx="38">
                  <c:v>18</c:v>
                </c:pt>
                <c:pt idx="39">
                  <c:v>19</c:v>
                </c:pt>
                <c:pt idx="40">
                  <c:v>20</c:v>
                </c:pt>
                <c:pt idx="41">
                  <c:v>21</c:v>
                </c:pt>
                <c:pt idx="42">
                  <c:v>22</c:v>
                </c:pt>
                <c:pt idx="43">
                  <c:v>23</c:v>
                </c:pt>
                <c:pt idx="44">
                  <c:v>24</c:v>
                </c:pt>
                <c:pt idx="45">
                  <c:v>25</c:v>
                </c:pt>
                <c:pt idx="46">
                  <c:v>26</c:v>
                </c:pt>
                <c:pt idx="47">
                  <c:v>27</c:v>
                </c:pt>
                <c:pt idx="48">
                  <c:v>28</c:v>
                </c:pt>
                <c:pt idx="49">
                  <c:v>29</c:v>
                </c:pt>
                <c:pt idx="50">
                  <c:v>30</c:v>
                </c:pt>
                <c:pt idx="51">
                  <c:v>31</c:v>
                </c:pt>
                <c:pt idx="52">
                  <c:v>32</c:v>
                </c:pt>
                <c:pt idx="53">
                  <c:v>33</c:v>
                </c:pt>
                <c:pt idx="54">
                  <c:v>34</c:v>
                </c:pt>
                <c:pt idx="55">
                  <c:v>35</c:v>
                </c:pt>
                <c:pt idx="56">
                  <c:v>36</c:v>
                </c:pt>
                <c:pt idx="57">
                  <c:v>37</c:v>
                </c:pt>
                <c:pt idx="58">
                  <c:v>38</c:v>
                </c:pt>
                <c:pt idx="59">
                  <c:v>39</c:v>
                </c:pt>
              </c:numCache>
            </c:numRef>
          </c:cat>
          <c:val>
            <c:numRef>
              <c:f>'Aligned Data'!$D$2:$D$65</c:f>
              <c:numCache>
                <c:formatCode>General</c:formatCode>
                <c:ptCount val="64"/>
                <c:pt idx="0">
                  <c:v>1.16092</c:v>
                </c:pt>
                <c:pt idx="1">
                  <c:v>1.1978500000000001</c:v>
                </c:pt>
                <c:pt idx="2">
                  <c:v>1.2792600000000001</c:v>
                </c:pt>
                <c:pt idx="3">
                  <c:v>1.2919400000000001</c:v>
                </c:pt>
                <c:pt idx="4">
                  <c:v>1.42824</c:v>
                </c:pt>
                <c:pt idx="5">
                  <c:v>1.3980300000000001</c:v>
                </c:pt>
                <c:pt idx="6">
                  <c:v>1.45831</c:v>
                </c:pt>
                <c:pt idx="7">
                  <c:v>1.56548</c:v>
                </c:pt>
                <c:pt idx="8">
                  <c:v>1.3431299999999999</c:v>
                </c:pt>
                <c:pt idx="9">
                  <c:v>1.48139</c:v>
                </c:pt>
                <c:pt idx="10">
                  <c:v>1.63398</c:v>
                </c:pt>
                <c:pt idx="11">
                  <c:v>1.8312600000000001</c:v>
                </c:pt>
                <c:pt idx="12">
                  <c:v>2.1045099999999999</c:v>
                </c:pt>
                <c:pt idx="13">
                  <c:v>1.7362500000000001</c:v>
                </c:pt>
                <c:pt idx="14">
                  <c:v>1.5506599999999999</c:v>
                </c:pt>
                <c:pt idx="15">
                  <c:v>1.6289100000000001</c:v>
                </c:pt>
                <c:pt idx="16">
                  <c:v>1.7603800000000001</c:v>
                </c:pt>
                <c:pt idx="17">
                  <c:v>1.9272800000000001</c:v>
                </c:pt>
                <c:pt idx="18">
                  <c:v>1.91994</c:v>
                </c:pt>
                <c:pt idx="19">
                  <c:v>2.09951</c:v>
                </c:pt>
                <c:pt idx="20">
                  <c:v>2.2397300000000002</c:v>
                </c:pt>
                <c:pt idx="21">
                  <c:v>2.2192099999999999</c:v>
                </c:pt>
                <c:pt idx="22">
                  <c:v>2.1669299999999998</c:v>
                </c:pt>
                <c:pt idx="23">
                  <c:v>2.3891300000000002</c:v>
                </c:pt>
                <c:pt idx="24">
                  <c:v>1.9646600000000001</c:v>
                </c:pt>
                <c:pt idx="25">
                  <c:v>1.84229</c:v>
                </c:pt>
                <c:pt idx="26">
                  <c:v>1.6867399999999999</c:v>
                </c:pt>
                <c:pt idx="27">
                  <c:v>1.5313600000000001</c:v>
                </c:pt>
                <c:pt idx="28">
                  <c:v>1.3791199999999999</c:v>
                </c:pt>
                <c:pt idx="29">
                  <c:v>1.29515</c:v>
                </c:pt>
                <c:pt idx="30">
                  <c:v>1.3952100000000001</c:v>
                </c:pt>
                <c:pt idx="31">
                  <c:v>1.3252200000000001</c:v>
                </c:pt>
                <c:pt idx="32">
                  <c:v>1.2305900000000001</c:v>
                </c:pt>
                <c:pt idx="33">
                  <c:v>1.23028</c:v>
                </c:pt>
                <c:pt idx="34">
                  <c:v>1.26877</c:v>
                </c:pt>
                <c:pt idx="35">
                  <c:v>1.10782</c:v>
                </c:pt>
                <c:pt idx="36">
                  <c:v>1.0955900000000001</c:v>
                </c:pt>
                <c:pt idx="37">
                  <c:v>1.1103099999999999</c:v>
                </c:pt>
                <c:pt idx="38">
                  <c:v>1.10616</c:v>
                </c:pt>
                <c:pt idx="39">
                  <c:v>1.10816</c:v>
                </c:pt>
                <c:pt idx="40">
                  <c:v>0.999444</c:v>
                </c:pt>
                <c:pt idx="41">
                  <c:v>0.92419899999999999</c:v>
                </c:pt>
                <c:pt idx="42">
                  <c:v>0.94925700000000002</c:v>
                </c:pt>
                <c:pt idx="43">
                  <c:v>0.97890299999999997</c:v>
                </c:pt>
                <c:pt idx="44">
                  <c:v>0.92502399999999996</c:v>
                </c:pt>
                <c:pt idx="45">
                  <c:v>0.84845599999999999</c:v>
                </c:pt>
                <c:pt idx="46">
                  <c:v>1.04451</c:v>
                </c:pt>
                <c:pt idx="47">
                  <c:v>1.0986</c:v>
                </c:pt>
                <c:pt idx="48">
                  <c:v>1.22071</c:v>
                </c:pt>
                <c:pt idx="49">
                  <c:v>1.24976</c:v>
                </c:pt>
                <c:pt idx="50">
                  <c:v>1.22892</c:v>
                </c:pt>
                <c:pt idx="51">
                  <c:v>1.29393</c:v>
                </c:pt>
              </c:numCache>
            </c:numRef>
          </c:val>
          <c:smooth val="0"/>
        </c:ser>
        <c:ser>
          <c:idx val="2"/>
          <c:order val="2"/>
          <c:tx>
            <c:strRef>
              <c:f>'Aligned Data'!$E$1</c:f>
              <c:strCache>
                <c:ptCount val="1"/>
                <c:pt idx="0">
                  <c:v>2012</c:v>
                </c:pt>
              </c:strCache>
            </c:strRef>
          </c:tx>
          <c:marker>
            <c:symbol val="none"/>
          </c:marker>
          <c:cat>
            <c:numRef>
              <c:f>'Aligned Data'!$B$2:$B$62</c:f>
              <c:numCache>
                <c:formatCode>General</c:formatCode>
                <c:ptCount val="61"/>
                <c:pt idx="8">
                  <c:v>40</c:v>
                </c:pt>
                <c:pt idx="9">
                  <c:v>41</c:v>
                </c:pt>
                <c:pt idx="10">
                  <c:v>42</c:v>
                </c:pt>
                <c:pt idx="11">
                  <c:v>43</c:v>
                </c:pt>
                <c:pt idx="12">
                  <c:v>44</c:v>
                </c:pt>
                <c:pt idx="13">
                  <c:v>45</c:v>
                </c:pt>
                <c:pt idx="14">
                  <c:v>46</c:v>
                </c:pt>
                <c:pt idx="15">
                  <c:v>47</c:v>
                </c:pt>
                <c:pt idx="16">
                  <c:v>48</c:v>
                </c:pt>
                <c:pt idx="17">
                  <c:v>49</c:v>
                </c:pt>
                <c:pt idx="18">
                  <c:v>50</c:v>
                </c:pt>
                <c:pt idx="19">
                  <c:v>51</c:v>
                </c:pt>
                <c:pt idx="20">
                  <c:v>52</c:v>
                </c:pt>
                <c:pt idx="21">
                  <c:v>1</c:v>
                </c:pt>
                <c:pt idx="22">
                  <c:v>2</c:v>
                </c:pt>
                <c:pt idx="23">
                  <c:v>3</c:v>
                </c:pt>
                <c:pt idx="24">
                  <c:v>4</c:v>
                </c:pt>
                <c:pt idx="25">
                  <c:v>5</c:v>
                </c:pt>
                <c:pt idx="26">
                  <c:v>6</c:v>
                </c:pt>
                <c:pt idx="27">
                  <c:v>7</c:v>
                </c:pt>
                <c:pt idx="28">
                  <c:v>8</c:v>
                </c:pt>
                <c:pt idx="29">
                  <c:v>9</c:v>
                </c:pt>
                <c:pt idx="30">
                  <c:v>10</c:v>
                </c:pt>
                <c:pt idx="31">
                  <c:v>11</c:v>
                </c:pt>
                <c:pt idx="32">
                  <c:v>12</c:v>
                </c:pt>
                <c:pt idx="33">
                  <c:v>13</c:v>
                </c:pt>
                <c:pt idx="34">
                  <c:v>14</c:v>
                </c:pt>
                <c:pt idx="35">
                  <c:v>15</c:v>
                </c:pt>
                <c:pt idx="36">
                  <c:v>16</c:v>
                </c:pt>
                <c:pt idx="37">
                  <c:v>17</c:v>
                </c:pt>
                <c:pt idx="38">
                  <c:v>18</c:v>
                </c:pt>
                <c:pt idx="39">
                  <c:v>19</c:v>
                </c:pt>
                <c:pt idx="40">
                  <c:v>20</c:v>
                </c:pt>
                <c:pt idx="41">
                  <c:v>21</c:v>
                </c:pt>
                <c:pt idx="42">
                  <c:v>22</c:v>
                </c:pt>
                <c:pt idx="43">
                  <c:v>23</c:v>
                </c:pt>
                <c:pt idx="44">
                  <c:v>24</c:v>
                </c:pt>
                <c:pt idx="45">
                  <c:v>25</c:v>
                </c:pt>
                <c:pt idx="46">
                  <c:v>26</c:v>
                </c:pt>
                <c:pt idx="47">
                  <c:v>27</c:v>
                </c:pt>
                <c:pt idx="48">
                  <c:v>28</c:v>
                </c:pt>
                <c:pt idx="49">
                  <c:v>29</c:v>
                </c:pt>
                <c:pt idx="50">
                  <c:v>30</c:v>
                </c:pt>
                <c:pt idx="51">
                  <c:v>31</c:v>
                </c:pt>
                <c:pt idx="52">
                  <c:v>32</c:v>
                </c:pt>
                <c:pt idx="53">
                  <c:v>33</c:v>
                </c:pt>
                <c:pt idx="54">
                  <c:v>34</c:v>
                </c:pt>
                <c:pt idx="55">
                  <c:v>35</c:v>
                </c:pt>
                <c:pt idx="56">
                  <c:v>36</c:v>
                </c:pt>
                <c:pt idx="57">
                  <c:v>37</c:v>
                </c:pt>
                <c:pt idx="58">
                  <c:v>38</c:v>
                </c:pt>
                <c:pt idx="59">
                  <c:v>39</c:v>
                </c:pt>
              </c:numCache>
            </c:numRef>
          </c:cat>
          <c:val>
            <c:numRef>
              <c:f>'Aligned Data'!$E$2:$E$65</c:f>
              <c:numCache>
                <c:formatCode>General</c:formatCode>
                <c:ptCount val="64"/>
                <c:pt idx="11">
                  <c:v>1.23034</c:v>
                </c:pt>
                <c:pt idx="12">
                  <c:v>1.3278000000000001</c:v>
                </c:pt>
                <c:pt idx="13">
                  <c:v>1.33995</c:v>
                </c:pt>
                <c:pt idx="14">
                  <c:v>1.37842</c:v>
                </c:pt>
                <c:pt idx="15">
                  <c:v>1.50085</c:v>
                </c:pt>
                <c:pt idx="16">
                  <c:v>1.6516299999999999</c:v>
                </c:pt>
                <c:pt idx="17">
                  <c:v>1.76746</c:v>
                </c:pt>
                <c:pt idx="18">
                  <c:v>2.3060900000000002</c:v>
                </c:pt>
                <c:pt idx="19">
                  <c:v>2.1632400000000001</c:v>
                </c:pt>
                <c:pt idx="20">
                  <c:v>2.8303799999999999</c:v>
                </c:pt>
                <c:pt idx="21">
                  <c:v>3.4376099999999998</c:v>
                </c:pt>
                <c:pt idx="22">
                  <c:v>4.3055399999999997</c:v>
                </c:pt>
                <c:pt idx="23">
                  <c:v>6.0608199999999997</c:v>
                </c:pt>
                <c:pt idx="24">
                  <c:v>4.6493099999999998</c:v>
                </c:pt>
                <c:pt idx="25">
                  <c:v>4.3258400000000004</c:v>
                </c:pt>
                <c:pt idx="26">
                  <c:v>4.5111299999999996</c:v>
                </c:pt>
                <c:pt idx="27">
                  <c:v>4.2171000000000003</c:v>
                </c:pt>
                <c:pt idx="28">
                  <c:v>3.7895599999999998</c:v>
                </c:pt>
                <c:pt idx="29">
                  <c:v>3.2920600000000002</c:v>
                </c:pt>
                <c:pt idx="30">
                  <c:v>3.0196999999999998</c:v>
                </c:pt>
                <c:pt idx="31">
                  <c:v>2.7149899999999998</c:v>
                </c:pt>
                <c:pt idx="32">
                  <c:v>2.4845000000000002</c:v>
                </c:pt>
                <c:pt idx="33">
                  <c:v>2.5780799999999999</c:v>
                </c:pt>
                <c:pt idx="34">
                  <c:v>2.3923700000000001</c:v>
                </c:pt>
                <c:pt idx="35">
                  <c:v>2.06778</c:v>
                </c:pt>
                <c:pt idx="36">
                  <c:v>1.9028099999999999</c:v>
                </c:pt>
                <c:pt idx="37">
                  <c:v>1.6590199999999999</c:v>
                </c:pt>
                <c:pt idx="38">
                  <c:v>1.4300600000000001</c:v>
                </c:pt>
                <c:pt idx="39">
                  <c:v>1.2775700000000001</c:v>
                </c:pt>
                <c:pt idx="40">
                  <c:v>1.1900900000000001</c:v>
                </c:pt>
                <c:pt idx="41">
                  <c:v>1.0955600000000001</c:v>
                </c:pt>
                <c:pt idx="42">
                  <c:v>1.08589</c:v>
                </c:pt>
                <c:pt idx="43">
                  <c:v>1.0734300000000001</c:v>
                </c:pt>
                <c:pt idx="44">
                  <c:v>1.01677</c:v>
                </c:pt>
                <c:pt idx="45">
                  <c:v>1.04847</c:v>
                </c:pt>
                <c:pt idx="46">
                  <c:v>0.92034899999999997</c:v>
                </c:pt>
                <c:pt idx="47">
                  <c:v>0.92077900000000001</c:v>
                </c:pt>
                <c:pt idx="48">
                  <c:v>0.90433300000000005</c:v>
                </c:pt>
                <c:pt idx="49">
                  <c:v>0.83057000000000003</c:v>
                </c:pt>
                <c:pt idx="50">
                  <c:v>0.86283699999999997</c:v>
                </c:pt>
                <c:pt idx="51">
                  <c:v>0.732182</c:v>
                </c:pt>
                <c:pt idx="52">
                  <c:v>0.72455800000000004</c:v>
                </c:pt>
                <c:pt idx="53">
                  <c:v>0.74084799999999995</c:v>
                </c:pt>
                <c:pt idx="54">
                  <c:v>0.72603700000000004</c:v>
                </c:pt>
                <c:pt idx="55">
                  <c:v>0.75563899999999995</c:v>
                </c:pt>
                <c:pt idx="56">
                  <c:v>0.76184700000000005</c:v>
                </c:pt>
                <c:pt idx="57">
                  <c:v>0.77989600000000003</c:v>
                </c:pt>
                <c:pt idx="58">
                  <c:v>0.89913799999999999</c:v>
                </c:pt>
                <c:pt idx="59">
                  <c:v>0.99952399999999997</c:v>
                </c:pt>
                <c:pt idx="60">
                  <c:v>1.0558000000000001</c:v>
                </c:pt>
                <c:pt idx="61">
                  <c:v>1.0967</c:v>
                </c:pt>
                <c:pt idx="62">
                  <c:v>1.24709</c:v>
                </c:pt>
              </c:numCache>
            </c:numRef>
          </c:val>
          <c:smooth val="0"/>
        </c:ser>
        <c:ser>
          <c:idx val="3"/>
          <c:order val="3"/>
          <c:tx>
            <c:strRef>
              <c:f>'Aligned Data'!$F$1</c:f>
              <c:strCache>
                <c:ptCount val="1"/>
                <c:pt idx="0">
                  <c:v>2013</c:v>
                </c:pt>
              </c:strCache>
            </c:strRef>
          </c:tx>
          <c:marker>
            <c:symbol val="none"/>
          </c:marker>
          <c:cat>
            <c:numRef>
              <c:f>'Aligned Data'!$B$2:$B$62</c:f>
              <c:numCache>
                <c:formatCode>General</c:formatCode>
                <c:ptCount val="61"/>
                <c:pt idx="8">
                  <c:v>40</c:v>
                </c:pt>
                <c:pt idx="9">
                  <c:v>41</c:v>
                </c:pt>
                <c:pt idx="10">
                  <c:v>42</c:v>
                </c:pt>
                <c:pt idx="11">
                  <c:v>43</c:v>
                </c:pt>
                <c:pt idx="12">
                  <c:v>44</c:v>
                </c:pt>
                <c:pt idx="13">
                  <c:v>45</c:v>
                </c:pt>
                <c:pt idx="14">
                  <c:v>46</c:v>
                </c:pt>
                <c:pt idx="15">
                  <c:v>47</c:v>
                </c:pt>
                <c:pt idx="16">
                  <c:v>48</c:v>
                </c:pt>
                <c:pt idx="17">
                  <c:v>49</c:v>
                </c:pt>
                <c:pt idx="18">
                  <c:v>50</c:v>
                </c:pt>
                <c:pt idx="19">
                  <c:v>51</c:v>
                </c:pt>
                <c:pt idx="20">
                  <c:v>52</c:v>
                </c:pt>
                <c:pt idx="21">
                  <c:v>1</c:v>
                </c:pt>
                <c:pt idx="22">
                  <c:v>2</c:v>
                </c:pt>
                <c:pt idx="23">
                  <c:v>3</c:v>
                </c:pt>
                <c:pt idx="24">
                  <c:v>4</c:v>
                </c:pt>
                <c:pt idx="25">
                  <c:v>5</c:v>
                </c:pt>
                <c:pt idx="26">
                  <c:v>6</c:v>
                </c:pt>
                <c:pt idx="27">
                  <c:v>7</c:v>
                </c:pt>
                <c:pt idx="28">
                  <c:v>8</c:v>
                </c:pt>
                <c:pt idx="29">
                  <c:v>9</c:v>
                </c:pt>
                <c:pt idx="30">
                  <c:v>10</c:v>
                </c:pt>
                <c:pt idx="31">
                  <c:v>11</c:v>
                </c:pt>
                <c:pt idx="32">
                  <c:v>12</c:v>
                </c:pt>
                <c:pt idx="33">
                  <c:v>13</c:v>
                </c:pt>
                <c:pt idx="34">
                  <c:v>14</c:v>
                </c:pt>
                <c:pt idx="35">
                  <c:v>15</c:v>
                </c:pt>
                <c:pt idx="36">
                  <c:v>16</c:v>
                </c:pt>
                <c:pt idx="37">
                  <c:v>17</c:v>
                </c:pt>
                <c:pt idx="38">
                  <c:v>18</c:v>
                </c:pt>
                <c:pt idx="39">
                  <c:v>19</c:v>
                </c:pt>
                <c:pt idx="40">
                  <c:v>20</c:v>
                </c:pt>
                <c:pt idx="41">
                  <c:v>21</c:v>
                </c:pt>
                <c:pt idx="42">
                  <c:v>22</c:v>
                </c:pt>
                <c:pt idx="43">
                  <c:v>23</c:v>
                </c:pt>
                <c:pt idx="44">
                  <c:v>24</c:v>
                </c:pt>
                <c:pt idx="45">
                  <c:v>25</c:v>
                </c:pt>
                <c:pt idx="46">
                  <c:v>26</c:v>
                </c:pt>
                <c:pt idx="47">
                  <c:v>27</c:v>
                </c:pt>
                <c:pt idx="48">
                  <c:v>28</c:v>
                </c:pt>
                <c:pt idx="49">
                  <c:v>29</c:v>
                </c:pt>
                <c:pt idx="50">
                  <c:v>30</c:v>
                </c:pt>
                <c:pt idx="51">
                  <c:v>31</c:v>
                </c:pt>
                <c:pt idx="52">
                  <c:v>32</c:v>
                </c:pt>
                <c:pt idx="53">
                  <c:v>33</c:v>
                </c:pt>
                <c:pt idx="54">
                  <c:v>34</c:v>
                </c:pt>
                <c:pt idx="55">
                  <c:v>35</c:v>
                </c:pt>
                <c:pt idx="56">
                  <c:v>36</c:v>
                </c:pt>
                <c:pt idx="57">
                  <c:v>37</c:v>
                </c:pt>
                <c:pt idx="58">
                  <c:v>38</c:v>
                </c:pt>
                <c:pt idx="59">
                  <c:v>39</c:v>
                </c:pt>
              </c:numCache>
            </c:numRef>
          </c:cat>
          <c:val>
            <c:numRef>
              <c:f>'Aligned Data'!$F$2:$F$65</c:f>
              <c:numCache>
                <c:formatCode>General</c:formatCode>
                <c:ptCount val="64"/>
                <c:pt idx="11">
                  <c:v>1.1574599999999999</c:v>
                </c:pt>
                <c:pt idx="12">
                  <c:v>1.2718400000000001</c:v>
                </c:pt>
                <c:pt idx="13">
                  <c:v>1.31623</c:v>
                </c:pt>
                <c:pt idx="14">
                  <c:v>1.3744400000000001</c:v>
                </c:pt>
                <c:pt idx="15">
                  <c:v>1.4678100000000001</c:v>
                </c:pt>
                <c:pt idx="16">
                  <c:v>1.5833999999999999</c:v>
                </c:pt>
                <c:pt idx="17">
                  <c:v>1.60253</c:v>
                </c:pt>
                <c:pt idx="18">
                  <c:v>1.7234400000000001</c:v>
                </c:pt>
                <c:pt idx="19">
                  <c:v>2.11076</c:v>
                </c:pt>
                <c:pt idx="20">
                  <c:v>2.1707999999999998</c:v>
                </c:pt>
                <c:pt idx="21">
                  <c:v>2.36971</c:v>
                </c:pt>
                <c:pt idx="22">
                  <c:v>3.1599699999999999</c:v>
                </c:pt>
                <c:pt idx="23">
                  <c:v>4.5905300000000002</c:v>
                </c:pt>
                <c:pt idx="24">
                  <c:v>4.2819500000000001</c:v>
                </c:pt>
                <c:pt idx="25">
                  <c:v>3.5628799999999998</c:v>
                </c:pt>
                <c:pt idx="26">
                  <c:v>3.3637800000000002</c:v>
                </c:pt>
                <c:pt idx="27">
                  <c:v>3.3965900000000002</c:v>
                </c:pt>
                <c:pt idx="28">
                  <c:v>3.1192199999999999</c:v>
                </c:pt>
                <c:pt idx="29">
                  <c:v>2.8357199999999998</c:v>
                </c:pt>
                <c:pt idx="30">
                  <c:v>2.4848400000000002</c:v>
                </c:pt>
                <c:pt idx="31">
                  <c:v>2.2740999999999998</c:v>
                </c:pt>
                <c:pt idx="32">
                  <c:v>2.0724399999999998</c:v>
                </c:pt>
                <c:pt idx="33">
                  <c:v>1.98207</c:v>
                </c:pt>
                <c:pt idx="34">
                  <c:v>1.8244100000000001</c:v>
                </c:pt>
                <c:pt idx="35">
                  <c:v>1.82036</c:v>
                </c:pt>
                <c:pt idx="36">
                  <c:v>1.7539100000000001</c:v>
                </c:pt>
                <c:pt idx="37">
                  <c:v>1.74542</c:v>
                </c:pt>
                <c:pt idx="38">
                  <c:v>1.6723600000000001</c:v>
                </c:pt>
                <c:pt idx="39">
                  <c:v>1.5165900000000001</c:v>
                </c:pt>
                <c:pt idx="40">
                  <c:v>1.4477800000000001</c:v>
                </c:pt>
                <c:pt idx="41">
                  <c:v>1.2902800000000001</c:v>
                </c:pt>
                <c:pt idx="42">
                  <c:v>1.37388</c:v>
                </c:pt>
                <c:pt idx="43">
                  <c:v>1.3420799999999999</c:v>
                </c:pt>
                <c:pt idx="44">
                  <c:v>1.3456300000000001</c:v>
                </c:pt>
                <c:pt idx="45">
                  <c:v>1.2129099999999999</c:v>
                </c:pt>
                <c:pt idx="46">
                  <c:v>1.1929099999999999</c:v>
                </c:pt>
                <c:pt idx="47">
                  <c:v>1.1414599999999999</c:v>
                </c:pt>
                <c:pt idx="48">
                  <c:v>1.0650299999999999</c:v>
                </c:pt>
                <c:pt idx="49">
                  <c:v>1.12669</c:v>
                </c:pt>
                <c:pt idx="50">
                  <c:v>0.947353</c:v>
                </c:pt>
                <c:pt idx="51">
                  <c:v>0.944187</c:v>
                </c:pt>
                <c:pt idx="52">
                  <c:v>0.93482200000000004</c:v>
                </c:pt>
                <c:pt idx="53">
                  <c:v>0.81735999999999998</c:v>
                </c:pt>
                <c:pt idx="54">
                  <c:v>0.85279199999999999</c:v>
                </c:pt>
                <c:pt idx="55">
                  <c:v>0.74699400000000005</c:v>
                </c:pt>
                <c:pt idx="56">
                  <c:v>0.76109800000000005</c:v>
                </c:pt>
                <c:pt idx="57">
                  <c:v>0.76762699999999995</c:v>
                </c:pt>
                <c:pt idx="58">
                  <c:v>0.86217600000000005</c:v>
                </c:pt>
                <c:pt idx="59">
                  <c:v>0.98490699999999998</c:v>
                </c:pt>
                <c:pt idx="60">
                  <c:v>1.1628700000000001</c:v>
                </c:pt>
                <c:pt idx="61">
                  <c:v>1.2273099999999999</c:v>
                </c:pt>
                <c:pt idx="62">
                  <c:v>1.2071000000000001</c:v>
                </c:pt>
              </c:numCache>
            </c:numRef>
          </c:val>
          <c:smooth val="0"/>
        </c:ser>
        <c:ser>
          <c:idx val="4"/>
          <c:order val="4"/>
          <c:tx>
            <c:strRef>
              <c:f>'Aligned Data'!$G$1</c:f>
              <c:strCache>
                <c:ptCount val="1"/>
                <c:pt idx="0">
                  <c:v>2014</c:v>
                </c:pt>
              </c:strCache>
            </c:strRef>
          </c:tx>
          <c:marker>
            <c:symbol val="none"/>
          </c:marker>
          <c:cat>
            <c:numRef>
              <c:f>'Aligned Data'!$B$2:$B$62</c:f>
              <c:numCache>
                <c:formatCode>General</c:formatCode>
                <c:ptCount val="61"/>
                <c:pt idx="8">
                  <c:v>40</c:v>
                </c:pt>
                <c:pt idx="9">
                  <c:v>41</c:v>
                </c:pt>
                <c:pt idx="10">
                  <c:v>42</c:v>
                </c:pt>
                <c:pt idx="11">
                  <c:v>43</c:v>
                </c:pt>
                <c:pt idx="12">
                  <c:v>44</c:v>
                </c:pt>
                <c:pt idx="13">
                  <c:v>45</c:v>
                </c:pt>
                <c:pt idx="14">
                  <c:v>46</c:v>
                </c:pt>
                <c:pt idx="15">
                  <c:v>47</c:v>
                </c:pt>
                <c:pt idx="16">
                  <c:v>48</c:v>
                </c:pt>
                <c:pt idx="17">
                  <c:v>49</c:v>
                </c:pt>
                <c:pt idx="18">
                  <c:v>50</c:v>
                </c:pt>
                <c:pt idx="19">
                  <c:v>51</c:v>
                </c:pt>
                <c:pt idx="20">
                  <c:v>52</c:v>
                </c:pt>
                <c:pt idx="21">
                  <c:v>1</c:v>
                </c:pt>
                <c:pt idx="22">
                  <c:v>2</c:v>
                </c:pt>
                <c:pt idx="23">
                  <c:v>3</c:v>
                </c:pt>
                <c:pt idx="24">
                  <c:v>4</c:v>
                </c:pt>
                <c:pt idx="25">
                  <c:v>5</c:v>
                </c:pt>
                <c:pt idx="26">
                  <c:v>6</c:v>
                </c:pt>
                <c:pt idx="27">
                  <c:v>7</c:v>
                </c:pt>
                <c:pt idx="28">
                  <c:v>8</c:v>
                </c:pt>
                <c:pt idx="29">
                  <c:v>9</c:v>
                </c:pt>
                <c:pt idx="30">
                  <c:v>10</c:v>
                </c:pt>
                <c:pt idx="31">
                  <c:v>11</c:v>
                </c:pt>
                <c:pt idx="32">
                  <c:v>12</c:v>
                </c:pt>
                <c:pt idx="33">
                  <c:v>13</c:v>
                </c:pt>
                <c:pt idx="34">
                  <c:v>14</c:v>
                </c:pt>
                <c:pt idx="35">
                  <c:v>15</c:v>
                </c:pt>
                <c:pt idx="36">
                  <c:v>16</c:v>
                </c:pt>
                <c:pt idx="37">
                  <c:v>17</c:v>
                </c:pt>
                <c:pt idx="38">
                  <c:v>18</c:v>
                </c:pt>
                <c:pt idx="39">
                  <c:v>19</c:v>
                </c:pt>
                <c:pt idx="40">
                  <c:v>20</c:v>
                </c:pt>
                <c:pt idx="41">
                  <c:v>21</c:v>
                </c:pt>
                <c:pt idx="42">
                  <c:v>22</c:v>
                </c:pt>
                <c:pt idx="43">
                  <c:v>23</c:v>
                </c:pt>
                <c:pt idx="44">
                  <c:v>24</c:v>
                </c:pt>
                <c:pt idx="45">
                  <c:v>25</c:v>
                </c:pt>
                <c:pt idx="46">
                  <c:v>26</c:v>
                </c:pt>
                <c:pt idx="47">
                  <c:v>27</c:v>
                </c:pt>
                <c:pt idx="48">
                  <c:v>28</c:v>
                </c:pt>
                <c:pt idx="49">
                  <c:v>29</c:v>
                </c:pt>
                <c:pt idx="50">
                  <c:v>30</c:v>
                </c:pt>
                <c:pt idx="51">
                  <c:v>31</c:v>
                </c:pt>
                <c:pt idx="52">
                  <c:v>32</c:v>
                </c:pt>
                <c:pt idx="53">
                  <c:v>33</c:v>
                </c:pt>
                <c:pt idx="54">
                  <c:v>34</c:v>
                </c:pt>
                <c:pt idx="55">
                  <c:v>35</c:v>
                </c:pt>
                <c:pt idx="56">
                  <c:v>36</c:v>
                </c:pt>
                <c:pt idx="57">
                  <c:v>37</c:v>
                </c:pt>
                <c:pt idx="58">
                  <c:v>38</c:v>
                </c:pt>
                <c:pt idx="59">
                  <c:v>39</c:v>
                </c:pt>
              </c:numCache>
            </c:numRef>
          </c:cat>
          <c:val>
            <c:numRef>
              <c:f>'Aligned Data'!$G$2:$G$65</c:f>
              <c:numCache>
                <c:formatCode>General</c:formatCode>
                <c:ptCount val="64"/>
                <c:pt idx="11">
                  <c:v>1.16191</c:v>
                </c:pt>
                <c:pt idx="12">
                  <c:v>1.30905</c:v>
                </c:pt>
                <c:pt idx="13">
                  <c:v>1.3707199999999999</c:v>
                </c:pt>
                <c:pt idx="14">
                  <c:v>1.4337299999999999</c:v>
                </c:pt>
                <c:pt idx="15">
                  <c:v>1.42791</c:v>
                </c:pt>
                <c:pt idx="16">
                  <c:v>1.61605</c:v>
                </c:pt>
                <c:pt idx="17">
                  <c:v>1.6597599999999999</c:v>
                </c:pt>
                <c:pt idx="18">
                  <c:v>2.0545900000000001</c:v>
                </c:pt>
                <c:pt idx="19">
                  <c:v>2.5354100000000002</c:v>
                </c:pt>
                <c:pt idx="20">
                  <c:v>2.5425300000000002</c:v>
                </c:pt>
                <c:pt idx="21">
                  <c:v>3.6056300000000001</c:v>
                </c:pt>
                <c:pt idx="22">
                  <c:v>4.9097600000000003</c:v>
                </c:pt>
                <c:pt idx="23">
                  <c:v>5.9822100000000002</c:v>
                </c:pt>
                <c:pt idx="24">
                  <c:v>5.4742100000000002</c:v>
                </c:pt>
                <c:pt idx="25">
                  <c:v>4.2137399999999996</c:v>
                </c:pt>
                <c:pt idx="26">
                  <c:v>4.2102199999999996</c:v>
                </c:pt>
                <c:pt idx="27">
                  <c:v>4.2596800000000004</c:v>
                </c:pt>
                <c:pt idx="28">
                  <c:v>3.9776099999999999</c:v>
                </c:pt>
                <c:pt idx="29">
                  <c:v>3.63443</c:v>
                </c:pt>
                <c:pt idx="30">
                  <c:v>3.2652700000000001</c:v>
                </c:pt>
                <c:pt idx="31">
                  <c:v>2.9308299999999998</c:v>
                </c:pt>
                <c:pt idx="32">
                  <c:v>2.54474</c:v>
                </c:pt>
                <c:pt idx="33">
                  <c:v>2.47227</c:v>
                </c:pt>
                <c:pt idx="34">
                  <c:v>2.3566500000000001</c:v>
                </c:pt>
                <c:pt idx="35">
                  <c:v>2.17008</c:v>
                </c:pt>
                <c:pt idx="36">
                  <c:v>2.04297</c:v>
                </c:pt>
                <c:pt idx="37">
                  <c:v>1.954</c:v>
                </c:pt>
                <c:pt idx="38">
                  <c:v>1.7228699999999999</c:v>
                </c:pt>
                <c:pt idx="39">
                  <c:v>1.53694</c:v>
                </c:pt>
                <c:pt idx="40">
                  <c:v>1.38283</c:v>
                </c:pt>
                <c:pt idx="41">
                  <c:v>1.46265</c:v>
                </c:pt>
                <c:pt idx="42">
                  <c:v>1.38934</c:v>
                </c:pt>
                <c:pt idx="43">
                  <c:v>1.3468</c:v>
                </c:pt>
                <c:pt idx="44">
                  <c:v>1.2545200000000001</c:v>
                </c:pt>
                <c:pt idx="45">
                  <c:v>1.2163600000000001</c:v>
                </c:pt>
                <c:pt idx="46">
                  <c:v>1.16734</c:v>
                </c:pt>
                <c:pt idx="47">
                  <c:v>1.04654</c:v>
                </c:pt>
                <c:pt idx="48">
                  <c:v>0.94366099999999997</c:v>
                </c:pt>
                <c:pt idx="49">
                  <c:v>0.93504600000000004</c:v>
                </c:pt>
                <c:pt idx="50">
                  <c:v>0.93472599999999995</c:v>
                </c:pt>
                <c:pt idx="51">
                  <c:v>0.86411800000000005</c:v>
                </c:pt>
                <c:pt idx="52">
                  <c:v>0.806535</c:v>
                </c:pt>
                <c:pt idx="53">
                  <c:v>0.74274700000000005</c:v>
                </c:pt>
                <c:pt idx="54">
                  <c:v>0.73785900000000004</c:v>
                </c:pt>
                <c:pt idx="55">
                  <c:v>0.743224</c:v>
                </c:pt>
                <c:pt idx="56">
                  <c:v>0.80525100000000005</c:v>
                </c:pt>
                <c:pt idx="57">
                  <c:v>0.81694299999999997</c:v>
                </c:pt>
                <c:pt idx="58">
                  <c:v>0.81451799999999996</c:v>
                </c:pt>
                <c:pt idx="59">
                  <c:v>0.86067000000000005</c:v>
                </c:pt>
                <c:pt idx="60">
                  <c:v>0.88670400000000005</c:v>
                </c:pt>
                <c:pt idx="61">
                  <c:v>1.0084500000000001</c:v>
                </c:pt>
                <c:pt idx="62">
                  <c:v>1.0662499999999999</c:v>
                </c:pt>
                <c:pt idx="63">
                  <c:v>1.0599499999999999</c:v>
                </c:pt>
              </c:numCache>
            </c:numRef>
          </c:val>
          <c:smooth val="0"/>
        </c:ser>
        <c:ser>
          <c:idx val="5"/>
          <c:order val="5"/>
          <c:tx>
            <c:strRef>
              <c:f>'Aligned Data'!$H$1</c:f>
              <c:strCache>
                <c:ptCount val="1"/>
                <c:pt idx="0">
                  <c:v>2015</c:v>
                </c:pt>
              </c:strCache>
            </c:strRef>
          </c:tx>
          <c:marker>
            <c:symbol val="none"/>
          </c:marker>
          <c:cat>
            <c:numRef>
              <c:f>'Aligned Data'!$B$2:$B$62</c:f>
              <c:numCache>
                <c:formatCode>General</c:formatCode>
                <c:ptCount val="61"/>
                <c:pt idx="8">
                  <c:v>40</c:v>
                </c:pt>
                <c:pt idx="9">
                  <c:v>41</c:v>
                </c:pt>
                <c:pt idx="10">
                  <c:v>42</c:v>
                </c:pt>
                <c:pt idx="11">
                  <c:v>43</c:v>
                </c:pt>
                <c:pt idx="12">
                  <c:v>44</c:v>
                </c:pt>
                <c:pt idx="13">
                  <c:v>45</c:v>
                </c:pt>
                <c:pt idx="14">
                  <c:v>46</c:v>
                </c:pt>
                <c:pt idx="15">
                  <c:v>47</c:v>
                </c:pt>
                <c:pt idx="16">
                  <c:v>48</c:v>
                </c:pt>
                <c:pt idx="17">
                  <c:v>49</c:v>
                </c:pt>
                <c:pt idx="18">
                  <c:v>50</c:v>
                </c:pt>
                <c:pt idx="19">
                  <c:v>51</c:v>
                </c:pt>
                <c:pt idx="20">
                  <c:v>52</c:v>
                </c:pt>
                <c:pt idx="21">
                  <c:v>1</c:v>
                </c:pt>
                <c:pt idx="22">
                  <c:v>2</c:v>
                </c:pt>
                <c:pt idx="23">
                  <c:v>3</c:v>
                </c:pt>
                <c:pt idx="24">
                  <c:v>4</c:v>
                </c:pt>
                <c:pt idx="25">
                  <c:v>5</c:v>
                </c:pt>
                <c:pt idx="26">
                  <c:v>6</c:v>
                </c:pt>
                <c:pt idx="27">
                  <c:v>7</c:v>
                </c:pt>
                <c:pt idx="28">
                  <c:v>8</c:v>
                </c:pt>
                <c:pt idx="29">
                  <c:v>9</c:v>
                </c:pt>
                <c:pt idx="30">
                  <c:v>10</c:v>
                </c:pt>
                <c:pt idx="31">
                  <c:v>11</c:v>
                </c:pt>
                <c:pt idx="32">
                  <c:v>12</c:v>
                </c:pt>
                <c:pt idx="33">
                  <c:v>13</c:v>
                </c:pt>
                <c:pt idx="34">
                  <c:v>14</c:v>
                </c:pt>
                <c:pt idx="35">
                  <c:v>15</c:v>
                </c:pt>
                <c:pt idx="36">
                  <c:v>16</c:v>
                </c:pt>
                <c:pt idx="37">
                  <c:v>17</c:v>
                </c:pt>
                <c:pt idx="38">
                  <c:v>18</c:v>
                </c:pt>
                <c:pt idx="39">
                  <c:v>19</c:v>
                </c:pt>
                <c:pt idx="40">
                  <c:v>20</c:v>
                </c:pt>
                <c:pt idx="41">
                  <c:v>21</c:v>
                </c:pt>
                <c:pt idx="42">
                  <c:v>22</c:v>
                </c:pt>
                <c:pt idx="43">
                  <c:v>23</c:v>
                </c:pt>
                <c:pt idx="44">
                  <c:v>24</c:v>
                </c:pt>
                <c:pt idx="45">
                  <c:v>25</c:v>
                </c:pt>
                <c:pt idx="46">
                  <c:v>26</c:v>
                </c:pt>
                <c:pt idx="47">
                  <c:v>27</c:v>
                </c:pt>
                <c:pt idx="48">
                  <c:v>28</c:v>
                </c:pt>
                <c:pt idx="49">
                  <c:v>29</c:v>
                </c:pt>
                <c:pt idx="50">
                  <c:v>30</c:v>
                </c:pt>
                <c:pt idx="51">
                  <c:v>31</c:v>
                </c:pt>
                <c:pt idx="52">
                  <c:v>32</c:v>
                </c:pt>
                <c:pt idx="53">
                  <c:v>33</c:v>
                </c:pt>
                <c:pt idx="54">
                  <c:v>34</c:v>
                </c:pt>
                <c:pt idx="55">
                  <c:v>35</c:v>
                </c:pt>
                <c:pt idx="56">
                  <c:v>36</c:v>
                </c:pt>
                <c:pt idx="57">
                  <c:v>37</c:v>
                </c:pt>
                <c:pt idx="58">
                  <c:v>38</c:v>
                </c:pt>
                <c:pt idx="59">
                  <c:v>39</c:v>
                </c:pt>
              </c:numCache>
            </c:numRef>
          </c:cat>
          <c:val>
            <c:numRef>
              <c:f>'Aligned Data'!$H$2:$H$65</c:f>
              <c:numCache>
                <c:formatCode>General</c:formatCode>
                <c:ptCount val="64"/>
                <c:pt idx="1">
                  <c:v>1.2444</c:v>
                </c:pt>
                <c:pt idx="2">
                  <c:v>1.3116699999999999</c:v>
                </c:pt>
                <c:pt idx="3">
                  <c:v>1.3670500000000001</c:v>
                </c:pt>
                <c:pt idx="4">
                  <c:v>1.3787199999999999</c:v>
                </c:pt>
                <c:pt idx="5">
                  <c:v>1.4466399999999999</c:v>
                </c:pt>
                <c:pt idx="6">
                  <c:v>1.5143500000000001</c:v>
                </c:pt>
                <c:pt idx="7">
                  <c:v>1.6054900000000001</c:v>
                </c:pt>
                <c:pt idx="8">
                  <c:v>1.91028</c:v>
                </c:pt>
                <c:pt idx="9">
                  <c:v>1.68953</c:v>
                </c:pt>
                <c:pt idx="10">
                  <c:v>1.7913600000000001</c:v>
                </c:pt>
                <c:pt idx="11">
                  <c:v>1.8828400000000001</c:v>
                </c:pt>
                <c:pt idx="12">
                  <c:v>2.3289900000000001</c:v>
                </c:pt>
                <c:pt idx="13">
                  <c:v>2.4214899999999999</c:v>
                </c:pt>
                <c:pt idx="14">
                  <c:v>1.95303</c:v>
                </c:pt>
                <c:pt idx="15">
                  <c:v>2.0031500000000002</c:v>
                </c:pt>
                <c:pt idx="16">
                  <c:v>2.12052</c:v>
                </c:pt>
                <c:pt idx="17">
                  <c:v>2.2412200000000002</c:v>
                </c:pt>
                <c:pt idx="18">
                  <c:v>2.3796400000000002</c:v>
                </c:pt>
                <c:pt idx="19">
                  <c:v>2.8047499999999999</c:v>
                </c:pt>
                <c:pt idx="20">
                  <c:v>3.1232099999999998</c:v>
                </c:pt>
                <c:pt idx="21">
                  <c:v>3.1475</c:v>
                </c:pt>
                <c:pt idx="22">
                  <c:v>3.3138999999999998</c:v>
                </c:pt>
                <c:pt idx="23">
                  <c:v>3.5303</c:v>
                </c:pt>
                <c:pt idx="24">
                  <c:v>3.0505200000000001</c:v>
                </c:pt>
                <c:pt idx="25">
                  <c:v>2.7635000000000001</c:v>
                </c:pt>
                <c:pt idx="26">
                  <c:v>2.4371900000000002</c:v>
                </c:pt>
                <c:pt idx="27">
                  <c:v>2.0192700000000001</c:v>
                </c:pt>
                <c:pt idx="28">
                  <c:v>1.9813799999999999</c:v>
                </c:pt>
                <c:pt idx="29">
                  <c:v>1.9157999999999999</c:v>
                </c:pt>
                <c:pt idx="30">
                  <c:v>1.7010700000000001</c:v>
                </c:pt>
                <c:pt idx="31">
                  <c:v>1.5747899999999999</c:v>
                </c:pt>
                <c:pt idx="32">
                  <c:v>1.3731800000000001</c:v>
                </c:pt>
                <c:pt idx="33">
                  <c:v>1.29559</c:v>
                </c:pt>
                <c:pt idx="34">
                  <c:v>1.1765600000000001</c:v>
                </c:pt>
                <c:pt idx="35">
                  <c:v>1.1310800000000001</c:v>
                </c:pt>
                <c:pt idx="36">
                  <c:v>1.0407599999999999</c:v>
                </c:pt>
                <c:pt idx="37">
                  <c:v>0.96992699999999998</c:v>
                </c:pt>
                <c:pt idx="38">
                  <c:v>0.85455099999999995</c:v>
                </c:pt>
                <c:pt idx="39">
                  <c:v>0.83211599999999997</c:v>
                </c:pt>
                <c:pt idx="40">
                  <c:v>0.77450699999999995</c:v>
                </c:pt>
                <c:pt idx="41">
                  <c:v>0.72933300000000001</c:v>
                </c:pt>
                <c:pt idx="42">
                  <c:v>0.68969400000000003</c:v>
                </c:pt>
                <c:pt idx="43">
                  <c:v>0.70945999999999998</c:v>
                </c:pt>
                <c:pt idx="44">
                  <c:v>0.65626099999999998</c:v>
                </c:pt>
                <c:pt idx="45">
                  <c:v>0.68276899999999996</c:v>
                </c:pt>
                <c:pt idx="46">
                  <c:v>0.70213700000000001</c:v>
                </c:pt>
                <c:pt idx="47">
                  <c:v>0.82117799999999996</c:v>
                </c:pt>
                <c:pt idx="48">
                  <c:v>1.0063599999999999</c:v>
                </c:pt>
                <c:pt idx="49">
                  <c:v>1.01322</c:v>
                </c:pt>
                <c:pt idx="50">
                  <c:v>1.05972</c:v>
                </c:pt>
                <c:pt idx="51">
                  <c:v>1.0976399999999999</c:v>
                </c:pt>
                <c:pt idx="52">
                  <c:v>1.1980299999999999</c:v>
                </c:pt>
              </c:numCache>
            </c:numRef>
          </c:val>
          <c:smooth val="0"/>
        </c:ser>
        <c:ser>
          <c:idx val="6"/>
          <c:order val="6"/>
          <c:tx>
            <c:strRef>
              <c:f>'Aligned Data'!$I$1</c:f>
              <c:strCache>
                <c:ptCount val="1"/>
                <c:pt idx="0">
                  <c:v>Average</c:v>
                </c:pt>
              </c:strCache>
            </c:strRef>
          </c:tx>
          <c:spPr>
            <a:ln>
              <a:solidFill>
                <a:schemeClr val="tx1"/>
              </a:solidFill>
            </a:ln>
          </c:spPr>
          <c:marker>
            <c:symbol val="none"/>
          </c:marker>
          <c:cat>
            <c:numRef>
              <c:f>'Aligned Data'!$B$2:$B$62</c:f>
              <c:numCache>
                <c:formatCode>General</c:formatCode>
                <c:ptCount val="61"/>
                <c:pt idx="8">
                  <c:v>40</c:v>
                </c:pt>
                <c:pt idx="9">
                  <c:v>41</c:v>
                </c:pt>
                <c:pt idx="10">
                  <c:v>42</c:v>
                </c:pt>
                <c:pt idx="11">
                  <c:v>43</c:v>
                </c:pt>
                <c:pt idx="12">
                  <c:v>44</c:v>
                </c:pt>
                <c:pt idx="13">
                  <c:v>45</c:v>
                </c:pt>
                <c:pt idx="14">
                  <c:v>46</c:v>
                </c:pt>
                <c:pt idx="15">
                  <c:v>47</c:v>
                </c:pt>
                <c:pt idx="16">
                  <c:v>48</c:v>
                </c:pt>
                <c:pt idx="17">
                  <c:v>49</c:v>
                </c:pt>
                <c:pt idx="18">
                  <c:v>50</c:v>
                </c:pt>
                <c:pt idx="19">
                  <c:v>51</c:v>
                </c:pt>
                <c:pt idx="20">
                  <c:v>52</c:v>
                </c:pt>
                <c:pt idx="21">
                  <c:v>1</c:v>
                </c:pt>
                <c:pt idx="22">
                  <c:v>2</c:v>
                </c:pt>
                <c:pt idx="23">
                  <c:v>3</c:v>
                </c:pt>
                <c:pt idx="24">
                  <c:v>4</c:v>
                </c:pt>
                <c:pt idx="25">
                  <c:v>5</c:v>
                </c:pt>
                <c:pt idx="26">
                  <c:v>6</c:v>
                </c:pt>
                <c:pt idx="27">
                  <c:v>7</c:v>
                </c:pt>
                <c:pt idx="28">
                  <c:v>8</c:v>
                </c:pt>
                <c:pt idx="29">
                  <c:v>9</c:v>
                </c:pt>
                <c:pt idx="30">
                  <c:v>10</c:v>
                </c:pt>
                <c:pt idx="31">
                  <c:v>11</c:v>
                </c:pt>
                <c:pt idx="32">
                  <c:v>12</c:v>
                </c:pt>
                <c:pt idx="33">
                  <c:v>13</c:v>
                </c:pt>
                <c:pt idx="34">
                  <c:v>14</c:v>
                </c:pt>
                <c:pt idx="35">
                  <c:v>15</c:v>
                </c:pt>
                <c:pt idx="36">
                  <c:v>16</c:v>
                </c:pt>
                <c:pt idx="37">
                  <c:v>17</c:v>
                </c:pt>
                <c:pt idx="38">
                  <c:v>18</c:v>
                </c:pt>
                <c:pt idx="39">
                  <c:v>19</c:v>
                </c:pt>
                <c:pt idx="40">
                  <c:v>20</c:v>
                </c:pt>
                <c:pt idx="41">
                  <c:v>21</c:v>
                </c:pt>
                <c:pt idx="42">
                  <c:v>22</c:v>
                </c:pt>
                <c:pt idx="43">
                  <c:v>23</c:v>
                </c:pt>
                <c:pt idx="44">
                  <c:v>24</c:v>
                </c:pt>
                <c:pt idx="45">
                  <c:v>25</c:v>
                </c:pt>
                <c:pt idx="46">
                  <c:v>26</c:v>
                </c:pt>
                <c:pt idx="47">
                  <c:v>27</c:v>
                </c:pt>
                <c:pt idx="48">
                  <c:v>28</c:v>
                </c:pt>
                <c:pt idx="49">
                  <c:v>29</c:v>
                </c:pt>
                <c:pt idx="50">
                  <c:v>30</c:v>
                </c:pt>
                <c:pt idx="51">
                  <c:v>31</c:v>
                </c:pt>
                <c:pt idx="52">
                  <c:v>32</c:v>
                </c:pt>
                <c:pt idx="53">
                  <c:v>33</c:v>
                </c:pt>
                <c:pt idx="54">
                  <c:v>34</c:v>
                </c:pt>
                <c:pt idx="55">
                  <c:v>35</c:v>
                </c:pt>
                <c:pt idx="56">
                  <c:v>36</c:v>
                </c:pt>
                <c:pt idx="57">
                  <c:v>37</c:v>
                </c:pt>
                <c:pt idx="58">
                  <c:v>38</c:v>
                </c:pt>
                <c:pt idx="59">
                  <c:v>39</c:v>
                </c:pt>
              </c:numCache>
            </c:numRef>
          </c:cat>
          <c:val>
            <c:numRef>
              <c:f>'Aligned Data'!$I$2:$I$65</c:f>
              <c:numCache>
                <c:formatCode>General</c:formatCode>
                <c:ptCount val="64"/>
                <c:pt idx="0">
                  <c:v>1.16092</c:v>
                </c:pt>
                <c:pt idx="1">
                  <c:v>1.221125</c:v>
                </c:pt>
                <c:pt idx="2">
                  <c:v>1.2954650000000001</c:v>
                </c:pt>
                <c:pt idx="3">
                  <c:v>1.3294950000000001</c:v>
                </c:pt>
                <c:pt idx="4">
                  <c:v>1.4034800000000001</c:v>
                </c:pt>
                <c:pt idx="5">
                  <c:v>1.31802</c:v>
                </c:pt>
                <c:pt idx="6">
                  <c:v>1.4053566666666668</c:v>
                </c:pt>
                <c:pt idx="7">
                  <c:v>1.4760766666666667</c:v>
                </c:pt>
                <c:pt idx="8">
                  <c:v>1.5035833333333333</c:v>
                </c:pt>
                <c:pt idx="9">
                  <c:v>1.5350200000000001</c:v>
                </c:pt>
                <c:pt idx="10">
                  <c:v>1.6479066666666666</c:v>
                </c:pt>
                <c:pt idx="11">
                  <c:v>1.4799966666666668</c:v>
                </c:pt>
                <c:pt idx="12">
                  <c:v>1.6976616666666668</c:v>
                </c:pt>
                <c:pt idx="13">
                  <c:v>1.6516650000000002</c:v>
                </c:pt>
                <c:pt idx="14">
                  <c:v>1.5949183333333332</c:v>
                </c:pt>
                <c:pt idx="15">
                  <c:v>1.7276216666666666</c:v>
                </c:pt>
                <c:pt idx="16">
                  <c:v>1.9612183333333331</c:v>
                </c:pt>
                <c:pt idx="17">
                  <c:v>2.0557083333333335</c:v>
                </c:pt>
                <c:pt idx="18">
                  <c:v>2.1528433333333337</c:v>
                </c:pt>
                <c:pt idx="19">
                  <c:v>2.4377583333333335</c:v>
                </c:pt>
                <c:pt idx="20">
                  <c:v>2.7252700000000001</c:v>
                </c:pt>
                <c:pt idx="21">
                  <c:v>3.156918333333333</c:v>
                </c:pt>
                <c:pt idx="22">
                  <c:v>3.7346149999999998</c:v>
                </c:pt>
                <c:pt idx="23">
                  <c:v>4.5030049999999999</c:v>
                </c:pt>
                <c:pt idx="24">
                  <c:v>3.9953149999999997</c:v>
                </c:pt>
                <c:pt idx="25">
                  <c:v>3.4650750000000001</c:v>
                </c:pt>
                <c:pt idx="26">
                  <c:v>3.2661966666666671</c:v>
                </c:pt>
                <c:pt idx="27">
                  <c:v>3.0692366666666664</c:v>
                </c:pt>
                <c:pt idx="28">
                  <c:v>2.8103850000000001</c:v>
                </c:pt>
                <c:pt idx="29">
                  <c:v>2.5106350000000002</c:v>
                </c:pt>
                <c:pt idx="30">
                  <c:v>2.287925</c:v>
                </c:pt>
                <c:pt idx="31">
                  <c:v>2.0722833333333335</c:v>
                </c:pt>
                <c:pt idx="32">
                  <c:v>1.8545733333333336</c:v>
                </c:pt>
                <c:pt idx="33">
                  <c:v>1.8160816666666666</c:v>
                </c:pt>
                <c:pt idx="34">
                  <c:v>1.7031183333333335</c:v>
                </c:pt>
                <c:pt idx="35">
                  <c:v>1.5743350000000003</c:v>
                </c:pt>
                <c:pt idx="36">
                  <c:v>1.4929966666666667</c:v>
                </c:pt>
                <c:pt idx="37">
                  <c:v>1.4176328333333332</c:v>
                </c:pt>
                <c:pt idx="38">
                  <c:v>1.3060968333333334</c:v>
                </c:pt>
                <c:pt idx="39">
                  <c:v>1.2372343333333335</c:v>
                </c:pt>
                <c:pt idx="40">
                  <c:v>1.1276043333333334</c:v>
                </c:pt>
                <c:pt idx="41">
                  <c:v>1.0661175000000001</c:v>
                </c:pt>
                <c:pt idx="42">
                  <c:v>1.0552715000000001</c:v>
                </c:pt>
                <c:pt idx="43">
                  <c:v>1.0443469999999999</c:v>
                </c:pt>
                <c:pt idx="44">
                  <c:v>1.0035428333333334</c:v>
                </c:pt>
                <c:pt idx="45">
                  <c:v>0.9472666666666667</c:v>
                </c:pt>
                <c:pt idx="46">
                  <c:v>0.94318816666666672</c:v>
                </c:pt>
                <c:pt idx="47">
                  <c:v>0.94501166666666669</c:v>
                </c:pt>
                <c:pt idx="48">
                  <c:v>0.94498449999999989</c:v>
                </c:pt>
                <c:pt idx="49">
                  <c:v>0.96656249999999988</c:v>
                </c:pt>
                <c:pt idx="50">
                  <c:v>0.95021233333333333</c:v>
                </c:pt>
                <c:pt idx="51">
                  <c:v>0.93962083333333346</c:v>
                </c:pt>
                <c:pt idx="52">
                  <c:v>0.89362000000000008</c:v>
                </c:pt>
                <c:pt idx="53">
                  <c:v>0.80218975000000003</c:v>
                </c:pt>
                <c:pt idx="54">
                  <c:v>0.83055950000000012</c:v>
                </c:pt>
                <c:pt idx="55">
                  <c:v>0.82046675000000002</c:v>
                </c:pt>
                <c:pt idx="56">
                  <c:v>0.85100650000000011</c:v>
                </c:pt>
                <c:pt idx="57">
                  <c:v>0.78815533333333343</c:v>
                </c:pt>
                <c:pt idx="58">
                  <c:v>0.85861066666666674</c:v>
                </c:pt>
                <c:pt idx="59">
                  <c:v>0.94836699999999985</c:v>
                </c:pt>
                <c:pt idx="60">
                  <c:v>1.0351246666666667</c:v>
                </c:pt>
                <c:pt idx="61">
                  <c:v>1.1108200000000001</c:v>
                </c:pt>
                <c:pt idx="62">
                  <c:v>1.1734799999999999</c:v>
                </c:pt>
                <c:pt idx="63">
                  <c:v>1.0599499999999999</c:v>
                </c:pt>
              </c:numCache>
            </c:numRef>
          </c:val>
          <c:smooth val="0"/>
        </c:ser>
        <c:dLbls>
          <c:showLegendKey val="0"/>
          <c:showVal val="0"/>
          <c:showCatName val="0"/>
          <c:showSerName val="0"/>
          <c:showPercent val="0"/>
          <c:showBubbleSize val="0"/>
        </c:dLbls>
        <c:smooth val="0"/>
        <c:axId val="316060192"/>
        <c:axId val="316060584"/>
      </c:lineChart>
      <c:catAx>
        <c:axId val="316060192"/>
        <c:scaling>
          <c:orientation val="minMax"/>
        </c:scaling>
        <c:delete val="0"/>
        <c:axPos val="b"/>
        <c:title>
          <c:tx>
            <c:rich>
              <a:bodyPr/>
              <a:lstStyle/>
              <a:p>
                <a:pPr>
                  <a:defRPr/>
                </a:pPr>
                <a:r>
                  <a:rPr lang="en-US" dirty="0" smtClean="0"/>
                  <a:t>Week (peak</a:t>
                </a:r>
                <a:r>
                  <a:rPr lang="en-US" baseline="0" dirty="0" smtClean="0"/>
                  <a:t> centered on week 3)</a:t>
                </a:r>
                <a:endParaRPr lang="en-US" dirty="0"/>
              </a:p>
            </c:rich>
          </c:tx>
          <c:layout/>
          <c:overlay val="0"/>
        </c:title>
        <c:numFmt formatCode="General" sourceLinked="1"/>
        <c:majorTickMark val="out"/>
        <c:minorTickMark val="none"/>
        <c:tickLblPos val="nextTo"/>
        <c:crossAx val="316060584"/>
        <c:crosses val="autoZero"/>
        <c:auto val="1"/>
        <c:lblAlgn val="ctr"/>
        <c:lblOffset val="100"/>
        <c:tickLblSkip val="5"/>
        <c:tickMarkSkip val="5"/>
        <c:noMultiLvlLbl val="0"/>
      </c:catAx>
      <c:valAx>
        <c:axId val="316060584"/>
        <c:scaling>
          <c:orientation val="minMax"/>
        </c:scaling>
        <c:delete val="0"/>
        <c:axPos val="l"/>
        <c:title>
          <c:tx>
            <c:rich>
              <a:bodyPr rot="-5400000" vert="horz"/>
              <a:lstStyle/>
              <a:p>
                <a:pPr>
                  <a:defRPr/>
                </a:pPr>
                <a:r>
                  <a:rPr lang="en-US" dirty="0" smtClean="0"/>
                  <a:t>Percent of Visits Due to</a:t>
                </a:r>
                <a:r>
                  <a:rPr lang="en-US" baseline="0" dirty="0" smtClean="0"/>
                  <a:t> ILI</a:t>
                </a:r>
                <a:endParaRPr lang="en-US" dirty="0"/>
              </a:p>
            </c:rich>
          </c:tx>
          <c:layout/>
          <c:overlay val="0"/>
        </c:title>
        <c:numFmt formatCode="General" sourceLinked="1"/>
        <c:majorTickMark val="out"/>
        <c:minorTickMark val="none"/>
        <c:tickLblPos val="nextTo"/>
        <c:crossAx val="316060192"/>
        <c:crosses val="autoZero"/>
        <c:crossBetween val="between"/>
      </c:valAx>
    </c:plotArea>
    <c:legend>
      <c:legendPos val="r"/>
      <c:layout/>
      <c:overlay val="0"/>
    </c:legend>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6"/>
          <c:order val="0"/>
          <c:tx>
            <c:v>Average</c:v>
          </c:tx>
          <c:spPr>
            <a:ln>
              <a:solidFill>
                <a:schemeClr val="tx1"/>
              </a:solidFill>
            </a:ln>
          </c:spPr>
          <c:marker>
            <c:symbol val="none"/>
          </c:marker>
          <c:cat>
            <c:numRef>
              <c:f>data!$A$10:$A$62</c:f>
              <c:numCache>
                <c:formatCode>General</c:formatCode>
                <c:ptCount val="53"/>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numCache>
            </c:numRef>
          </c:cat>
          <c:val>
            <c:numRef>
              <c:f>data!$I$10:$I$62</c:f>
              <c:numCache>
                <c:formatCode>General</c:formatCode>
                <c:ptCount val="53"/>
                <c:pt idx="0">
                  <c:v>1.5035833329999999</c:v>
                </c:pt>
                <c:pt idx="1">
                  <c:v>1.5350200000000001</c:v>
                </c:pt>
                <c:pt idx="2">
                  <c:v>1.647906667</c:v>
                </c:pt>
                <c:pt idx="3">
                  <c:v>1.479996667</c:v>
                </c:pt>
                <c:pt idx="4">
                  <c:v>1.697661667</c:v>
                </c:pt>
                <c:pt idx="5">
                  <c:v>1.6516649999999999</c:v>
                </c:pt>
                <c:pt idx="6">
                  <c:v>1.5949183330000001</c:v>
                </c:pt>
                <c:pt idx="7">
                  <c:v>1.727621667</c:v>
                </c:pt>
                <c:pt idx="8">
                  <c:v>1.9612183329999999</c:v>
                </c:pt>
                <c:pt idx="9">
                  <c:v>2.0557083330000001</c:v>
                </c:pt>
                <c:pt idx="10">
                  <c:v>2.1528433329999999</c:v>
                </c:pt>
                <c:pt idx="11">
                  <c:v>2.4377583330000001</c:v>
                </c:pt>
                <c:pt idx="12">
                  <c:v>2.7252700000000001</c:v>
                </c:pt>
                <c:pt idx="13">
                  <c:v>3.1569183330000001</c:v>
                </c:pt>
                <c:pt idx="14">
                  <c:v>3.7346149999999998</c:v>
                </c:pt>
                <c:pt idx="15">
                  <c:v>4.5030049999999999</c:v>
                </c:pt>
                <c:pt idx="16">
                  <c:v>3.9953150000000002</c:v>
                </c:pt>
                <c:pt idx="17">
                  <c:v>3.4650750000000001</c:v>
                </c:pt>
                <c:pt idx="18">
                  <c:v>3.266196667</c:v>
                </c:pt>
                <c:pt idx="19">
                  <c:v>3.0692366670000002</c:v>
                </c:pt>
                <c:pt idx="20">
                  <c:v>2.8103850000000001</c:v>
                </c:pt>
                <c:pt idx="21">
                  <c:v>2.5106350000000002</c:v>
                </c:pt>
                <c:pt idx="22">
                  <c:v>2.287925</c:v>
                </c:pt>
                <c:pt idx="23">
                  <c:v>2.0722833330000001</c:v>
                </c:pt>
                <c:pt idx="24">
                  <c:v>1.854573333</c:v>
                </c:pt>
                <c:pt idx="25">
                  <c:v>1.816081667</c:v>
                </c:pt>
                <c:pt idx="26">
                  <c:v>1.7031183329999999</c:v>
                </c:pt>
                <c:pt idx="27">
                  <c:v>1.574335</c:v>
                </c:pt>
                <c:pt idx="28">
                  <c:v>1.4929966670000001</c:v>
                </c:pt>
                <c:pt idx="29">
                  <c:v>1.4176328330000001</c:v>
                </c:pt>
                <c:pt idx="30">
                  <c:v>1.306096833</c:v>
                </c:pt>
                <c:pt idx="31">
                  <c:v>1.237234333</c:v>
                </c:pt>
                <c:pt idx="32">
                  <c:v>1.1276043330000001</c:v>
                </c:pt>
                <c:pt idx="33">
                  <c:v>1.0661175000000001</c:v>
                </c:pt>
                <c:pt idx="34">
                  <c:v>1.0552714999999999</c:v>
                </c:pt>
                <c:pt idx="35">
                  <c:v>1.0443469999999999</c:v>
                </c:pt>
                <c:pt idx="36">
                  <c:v>1.003542833</c:v>
                </c:pt>
                <c:pt idx="37">
                  <c:v>0.94726666699999995</c:v>
                </c:pt>
                <c:pt idx="38">
                  <c:v>0.94318816699999997</c:v>
                </c:pt>
                <c:pt idx="39">
                  <c:v>0.94501166700000006</c:v>
                </c:pt>
                <c:pt idx="40">
                  <c:v>0.94498450000000001</c:v>
                </c:pt>
                <c:pt idx="41">
                  <c:v>0.96656249999999999</c:v>
                </c:pt>
                <c:pt idx="42">
                  <c:v>0.95021233299999996</c:v>
                </c:pt>
                <c:pt idx="43">
                  <c:v>0.93962083299999999</c:v>
                </c:pt>
                <c:pt idx="44">
                  <c:v>0.89361999999999997</c:v>
                </c:pt>
                <c:pt idx="45">
                  <c:v>0.80218975000000003</c:v>
                </c:pt>
                <c:pt idx="46">
                  <c:v>0.83055950000000001</c:v>
                </c:pt>
                <c:pt idx="47">
                  <c:v>0.82046675000000002</c:v>
                </c:pt>
                <c:pt idx="48">
                  <c:v>0.8510065</c:v>
                </c:pt>
                <c:pt idx="49">
                  <c:v>0.78815533299999996</c:v>
                </c:pt>
                <c:pt idx="50">
                  <c:v>0.85861066699999999</c:v>
                </c:pt>
                <c:pt idx="51">
                  <c:v>0.94836699999999996</c:v>
                </c:pt>
                <c:pt idx="52">
                  <c:v>1.0351246670000001</c:v>
                </c:pt>
              </c:numCache>
            </c:numRef>
          </c:val>
          <c:smooth val="0"/>
        </c:ser>
        <c:ser>
          <c:idx val="7"/>
          <c:order val="1"/>
          <c:tx>
            <c:v>Alert Threshold</c:v>
          </c:tx>
          <c:spPr>
            <a:ln>
              <a:solidFill>
                <a:schemeClr val="tx1"/>
              </a:solidFill>
              <a:prstDash val="dash"/>
            </a:ln>
          </c:spPr>
          <c:marker>
            <c:symbol val="none"/>
          </c:marker>
          <c:cat>
            <c:numRef>
              <c:f>data!$A$10:$A$62</c:f>
              <c:numCache>
                <c:formatCode>General</c:formatCode>
                <c:ptCount val="53"/>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numCache>
            </c:numRef>
          </c:cat>
          <c:val>
            <c:numRef>
              <c:f>data!$K$10:$K$64</c:f>
              <c:numCache>
                <c:formatCode>General</c:formatCode>
                <c:ptCount val="55"/>
                <c:pt idx="0">
                  <c:v>2.0890232719999999</c:v>
                </c:pt>
                <c:pt idx="1">
                  <c:v>1.7592206109999999</c:v>
                </c:pt>
                <c:pt idx="2">
                  <c:v>1.8739927000000001</c:v>
                </c:pt>
                <c:pt idx="3">
                  <c:v>2.0379550110000002</c:v>
                </c:pt>
                <c:pt idx="4">
                  <c:v>2.4554383789999998</c:v>
                </c:pt>
                <c:pt idx="5">
                  <c:v>2.3492960850000002</c:v>
                </c:pt>
                <c:pt idx="6">
                  <c:v>2.0204135000000001</c:v>
                </c:pt>
                <c:pt idx="7">
                  <c:v>2.32976012</c:v>
                </c:pt>
                <c:pt idx="8">
                  <c:v>2.8879138420000001</c:v>
                </c:pt>
                <c:pt idx="9">
                  <c:v>3.0073368139999999</c:v>
                </c:pt>
                <c:pt idx="10">
                  <c:v>2.657645783</c:v>
                </c:pt>
                <c:pt idx="11">
                  <c:v>3.0402499039999999</c:v>
                </c:pt>
                <c:pt idx="12">
                  <c:v>3.554861523</c:v>
                </c:pt>
                <c:pt idx="13">
                  <c:v>4.3892596270000004</c:v>
                </c:pt>
                <c:pt idx="14">
                  <c:v>5.4396684329999996</c:v>
                </c:pt>
                <c:pt idx="15">
                  <c:v>6.8409518880000002</c:v>
                </c:pt>
                <c:pt idx="16">
                  <c:v>6.0853185439999997</c:v>
                </c:pt>
                <c:pt idx="17">
                  <c:v>5.0846764369999997</c:v>
                </c:pt>
                <c:pt idx="18">
                  <c:v>5.0197612539999996</c:v>
                </c:pt>
                <c:pt idx="19">
                  <c:v>4.923627593</c:v>
                </c:pt>
                <c:pt idx="20">
                  <c:v>4.4915005309999998</c:v>
                </c:pt>
                <c:pt idx="21">
                  <c:v>3.9840102310000001</c:v>
                </c:pt>
                <c:pt idx="22">
                  <c:v>3.5342342740000001</c:v>
                </c:pt>
                <c:pt idx="23">
                  <c:v>3.1684452630000002</c:v>
                </c:pt>
                <c:pt idx="24">
                  <c:v>2.8248032460000001</c:v>
                </c:pt>
                <c:pt idx="25">
                  <c:v>2.8281714839999998</c:v>
                </c:pt>
                <c:pt idx="26">
                  <c:v>2.646936706</c:v>
                </c:pt>
                <c:pt idx="27">
                  <c:v>2.4006681329999999</c:v>
                </c:pt>
                <c:pt idx="28">
                  <c:v>2.2450153749999999</c:v>
                </c:pt>
                <c:pt idx="29">
                  <c:v>2.106356753</c:v>
                </c:pt>
                <c:pt idx="30">
                  <c:v>1.8928905979999999</c:v>
                </c:pt>
                <c:pt idx="31">
                  <c:v>1.678454865</c:v>
                </c:pt>
                <c:pt idx="32">
                  <c:v>1.55609164</c:v>
                </c:pt>
                <c:pt idx="33">
                  <c:v>1.515758793</c:v>
                </c:pt>
                <c:pt idx="34">
                  <c:v>1.524147379</c:v>
                </c:pt>
                <c:pt idx="35">
                  <c:v>1.4807795829999999</c:v>
                </c:pt>
                <c:pt idx="36">
                  <c:v>1.4335158299999999</c:v>
                </c:pt>
                <c:pt idx="37">
                  <c:v>1.356300506</c:v>
                </c:pt>
                <c:pt idx="38">
                  <c:v>1.33253877</c:v>
                </c:pt>
                <c:pt idx="39">
                  <c:v>1.258531437</c:v>
                </c:pt>
                <c:pt idx="40">
                  <c:v>1.3271467960000001</c:v>
                </c:pt>
                <c:pt idx="41">
                  <c:v>1.321596317</c:v>
                </c:pt>
                <c:pt idx="42">
                  <c:v>1.260969491</c:v>
                </c:pt>
                <c:pt idx="43">
                  <c:v>1.3115056270000001</c:v>
                </c:pt>
                <c:pt idx="44">
                  <c:v>1.2006849509999999</c:v>
                </c:pt>
                <c:pt idx="45">
                  <c:v>0.93239261900000003</c:v>
                </c:pt>
                <c:pt idx="46">
                  <c:v>1.044920463</c:v>
                </c:pt>
                <c:pt idx="47">
                  <c:v>1.0577193410000001</c:v>
                </c:pt>
                <c:pt idx="48">
                  <c:v>1.10064615</c:v>
                </c:pt>
                <c:pt idx="49">
                  <c:v>0.83051824100000005</c:v>
                </c:pt>
                <c:pt idx="50">
                  <c:v>0.92860781699999995</c:v>
                </c:pt>
                <c:pt idx="51">
                  <c:v>1.0742598050000001</c:v>
                </c:pt>
                <c:pt idx="52">
                  <c:v>1.2648691219999999</c:v>
                </c:pt>
                <c:pt idx="53">
                  <c:v>1.292503325</c:v>
                </c:pt>
                <c:pt idx="54">
                  <c:v>1.330217014</c:v>
                </c:pt>
              </c:numCache>
            </c:numRef>
          </c:val>
          <c:smooth val="0"/>
        </c:ser>
        <c:ser>
          <c:idx val="0"/>
          <c:order val="2"/>
          <c:tx>
            <c:v>Lowest Previous Season</c:v>
          </c:tx>
          <c:marker>
            <c:symbol val="none"/>
          </c:marker>
          <c:cat>
            <c:numRef>
              <c:f>data!$A$10:$A$62</c:f>
              <c:numCache>
                <c:formatCode>General</c:formatCode>
                <c:ptCount val="53"/>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numCache>
            </c:numRef>
          </c:cat>
          <c:val>
            <c:numRef>
              <c:f>data!$L$10:$L$65</c:f>
              <c:numCache>
                <c:formatCode>General</c:formatCode>
                <c:ptCount val="56"/>
                <c:pt idx="0">
                  <c:v>2.2999999999999998</c:v>
                </c:pt>
                <c:pt idx="1">
                  <c:v>2.2999999999999998</c:v>
                </c:pt>
                <c:pt idx="2">
                  <c:v>2.2999999999999998</c:v>
                </c:pt>
                <c:pt idx="3">
                  <c:v>2.2999999999999998</c:v>
                </c:pt>
                <c:pt idx="4">
                  <c:v>2.2999999999999998</c:v>
                </c:pt>
                <c:pt idx="5">
                  <c:v>2.2999999999999998</c:v>
                </c:pt>
                <c:pt idx="6">
                  <c:v>2.2999999999999998</c:v>
                </c:pt>
                <c:pt idx="7">
                  <c:v>2.2999999999999998</c:v>
                </c:pt>
                <c:pt idx="8">
                  <c:v>2.2999999999999998</c:v>
                </c:pt>
                <c:pt idx="9">
                  <c:v>2.2999999999999998</c:v>
                </c:pt>
                <c:pt idx="10">
                  <c:v>2.2999999999999998</c:v>
                </c:pt>
                <c:pt idx="11">
                  <c:v>2.2999999999999998</c:v>
                </c:pt>
                <c:pt idx="12">
                  <c:v>2.2999999999999998</c:v>
                </c:pt>
                <c:pt idx="13">
                  <c:v>2.2999999999999998</c:v>
                </c:pt>
                <c:pt idx="14">
                  <c:v>2.2999999999999998</c:v>
                </c:pt>
                <c:pt idx="15">
                  <c:v>2.2999999999999998</c:v>
                </c:pt>
                <c:pt idx="16">
                  <c:v>2.2999999999999998</c:v>
                </c:pt>
                <c:pt idx="17">
                  <c:v>2.2999999999999998</c:v>
                </c:pt>
                <c:pt idx="18">
                  <c:v>2.2999999999999998</c:v>
                </c:pt>
                <c:pt idx="19">
                  <c:v>2.2999999999999998</c:v>
                </c:pt>
                <c:pt idx="20">
                  <c:v>2.2999999999999998</c:v>
                </c:pt>
                <c:pt idx="21">
                  <c:v>2.2999999999999998</c:v>
                </c:pt>
                <c:pt idx="22">
                  <c:v>2.2999999999999998</c:v>
                </c:pt>
                <c:pt idx="23">
                  <c:v>2.2999999999999998</c:v>
                </c:pt>
                <c:pt idx="24">
                  <c:v>2.2999999999999998</c:v>
                </c:pt>
                <c:pt idx="25">
                  <c:v>2.2999999999999998</c:v>
                </c:pt>
                <c:pt idx="26">
                  <c:v>2.2999999999999998</c:v>
                </c:pt>
                <c:pt idx="27">
                  <c:v>2.2999999999999998</c:v>
                </c:pt>
                <c:pt idx="28">
                  <c:v>2.2999999999999998</c:v>
                </c:pt>
                <c:pt idx="29">
                  <c:v>2.2999999999999998</c:v>
                </c:pt>
                <c:pt idx="30">
                  <c:v>2.2999999999999998</c:v>
                </c:pt>
                <c:pt idx="31">
                  <c:v>2.2999999999999998</c:v>
                </c:pt>
                <c:pt idx="32">
                  <c:v>2.2999999999999998</c:v>
                </c:pt>
                <c:pt idx="33">
                  <c:v>2.2999999999999998</c:v>
                </c:pt>
                <c:pt idx="34">
                  <c:v>2.2999999999999998</c:v>
                </c:pt>
                <c:pt idx="35">
                  <c:v>2.2999999999999998</c:v>
                </c:pt>
                <c:pt idx="36">
                  <c:v>2.2999999999999998</c:v>
                </c:pt>
                <c:pt idx="37">
                  <c:v>2.2999999999999998</c:v>
                </c:pt>
                <c:pt idx="38">
                  <c:v>2.2999999999999998</c:v>
                </c:pt>
                <c:pt idx="39">
                  <c:v>2.2999999999999998</c:v>
                </c:pt>
                <c:pt idx="40">
                  <c:v>2.2999999999999998</c:v>
                </c:pt>
                <c:pt idx="41">
                  <c:v>2.2999999999999998</c:v>
                </c:pt>
                <c:pt idx="42">
                  <c:v>2.2999999999999998</c:v>
                </c:pt>
                <c:pt idx="43">
                  <c:v>2.2999999999999998</c:v>
                </c:pt>
                <c:pt idx="44">
                  <c:v>2.2999999999999998</c:v>
                </c:pt>
                <c:pt idx="45">
                  <c:v>2.2999999999999998</c:v>
                </c:pt>
                <c:pt idx="46">
                  <c:v>2.2999999999999998</c:v>
                </c:pt>
                <c:pt idx="47">
                  <c:v>2.2999999999999998</c:v>
                </c:pt>
                <c:pt idx="48">
                  <c:v>2.2999999999999998</c:v>
                </c:pt>
                <c:pt idx="49">
                  <c:v>2.2999999999999998</c:v>
                </c:pt>
                <c:pt idx="50">
                  <c:v>2.2999999999999998</c:v>
                </c:pt>
                <c:pt idx="51">
                  <c:v>2.2999999999999998</c:v>
                </c:pt>
                <c:pt idx="52">
                  <c:v>2.2999999999999998</c:v>
                </c:pt>
                <c:pt idx="53">
                  <c:v>2.2999999999999998</c:v>
                </c:pt>
                <c:pt idx="54">
                  <c:v>2.2999999999999998</c:v>
                </c:pt>
                <c:pt idx="55">
                  <c:v>2.2999999999999998</c:v>
                </c:pt>
              </c:numCache>
            </c:numRef>
          </c:val>
          <c:smooth val="0"/>
        </c:ser>
        <c:ser>
          <c:idx val="1"/>
          <c:order val="3"/>
          <c:tx>
            <c:v>Highest Previous Season</c:v>
          </c:tx>
          <c:marker>
            <c:symbol val="none"/>
          </c:marker>
          <c:cat>
            <c:numRef>
              <c:f>data!$A$10:$A$62</c:f>
              <c:numCache>
                <c:formatCode>General</c:formatCode>
                <c:ptCount val="53"/>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numCache>
            </c:numRef>
          </c:cat>
          <c:val>
            <c:numRef>
              <c:f>data!$M$10:$M$65</c:f>
              <c:numCache>
                <c:formatCode>General</c:formatCode>
                <c:ptCount val="56"/>
                <c:pt idx="0">
                  <c:v>6.1</c:v>
                </c:pt>
                <c:pt idx="1">
                  <c:v>6.1</c:v>
                </c:pt>
                <c:pt idx="2">
                  <c:v>6.1</c:v>
                </c:pt>
                <c:pt idx="3">
                  <c:v>6.1</c:v>
                </c:pt>
                <c:pt idx="4">
                  <c:v>6.1</c:v>
                </c:pt>
                <c:pt idx="5">
                  <c:v>6.1</c:v>
                </c:pt>
                <c:pt idx="6">
                  <c:v>6.1</c:v>
                </c:pt>
                <c:pt idx="7">
                  <c:v>6.1</c:v>
                </c:pt>
                <c:pt idx="8">
                  <c:v>6.1</c:v>
                </c:pt>
                <c:pt idx="9">
                  <c:v>6.1</c:v>
                </c:pt>
                <c:pt idx="10">
                  <c:v>6.1</c:v>
                </c:pt>
                <c:pt idx="11">
                  <c:v>6.1</c:v>
                </c:pt>
                <c:pt idx="12">
                  <c:v>6.1</c:v>
                </c:pt>
                <c:pt idx="13">
                  <c:v>6.1</c:v>
                </c:pt>
                <c:pt idx="14">
                  <c:v>6.1</c:v>
                </c:pt>
                <c:pt idx="15">
                  <c:v>6.1</c:v>
                </c:pt>
                <c:pt idx="16">
                  <c:v>6.1</c:v>
                </c:pt>
                <c:pt idx="17">
                  <c:v>6.1</c:v>
                </c:pt>
                <c:pt idx="18">
                  <c:v>6.1</c:v>
                </c:pt>
                <c:pt idx="19">
                  <c:v>6.1</c:v>
                </c:pt>
                <c:pt idx="20">
                  <c:v>6.1</c:v>
                </c:pt>
                <c:pt idx="21">
                  <c:v>6.1</c:v>
                </c:pt>
                <c:pt idx="22">
                  <c:v>6.1</c:v>
                </c:pt>
                <c:pt idx="23">
                  <c:v>6.1</c:v>
                </c:pt>
                <c:pt idx="24">
                  <c:v>6.1</c:v>
                </c:pt>
                <c:pt idx="25">
                  <c:v>6.1</c:v>
                </c:pt>
                <c:pt idx="26">
                  <c:v>6.1</c:v>
                </c:pt>
                <c:pt idx="27">
                  <c:v>6.1</c:v>
                </c:pt>
                <c:pt idx="28">
                  <c:v>6.1</c:v>
                </c:pt>
                <c:pt idx="29">
                  <c:v>6.1</c:v>
                </c:pt>
                <c:pt idx="30">
                  <c:v>6.1</c:v>
                </c:pt>
                <c:pt idx="31">
                  <c:v>6.1</c:v>
                </c:pt>
                <c:pt idx="32">
                  <c:v>6.1</c:v>
                </c:pt>
                <c:pt idx="33">
                  <c:v>6.1</c:v>
                </c:pt>
                <c:pt idx="34">
                  <c:v>6.1</c:v>
                </c:pt>
                <c:pt idx="35">
                  <c:v>6.1</c:v>
                </c:pt>
                <c:pt idx="36">
                  <c:v>6.1</c:v>
                </c:pt>
                <c:pt idx="37">
                  <c:v>6.1</c:v>
                </c:pt>
                <c:pt idx="38">
                  <c:v>6.1</c:v>
                </c:pt>
                <c:pt idx="39">
                  <c:v>6.1</c:v>
                </c:pt>
                <c:pt idx="40">
                  <c:v>6.1</c:v>
                </c:pt>
                <c:pt idx="41">
                  <c:v>6.1</c:v>
                </c:pt>
                <c:pt idx="42">
                  <c:v>6.1</c:v>
                </c:pt>
                <c:pt idx="43">
                  <c:v>6.1</c:v>
                </c:pt>
                <c:pt idx="44">
                  <c:v>6.1</c:v>
                </c:pt>
                <c:pt idx="45">
                  <c:v>6.1</c:v>
                </c:pt>
                <c:pt idx="46">
                  <c:v>6.1</c:v>
                </c:pt>
                <c:pt idx="47">
                  <c:v>6.1</c:v>
                </c:pt>
                <c:pt idx="48">
                  <c:v>6.1</c:v>
                </c:pt>
                <c:pt idx="49">
                  <c:v>6.1</c:v>
                </c:pt>
                <c:pt idx="50">
                  <c:v>6.1</c:v>
                </c:pt>
                <c:pt idx="51">
                  <c:v>6.1</c:v>
                </c:pt>
                <c:pt idx="52">
                  <c:v>6.1</c:v>
                </c:pt>
                <c:pt idx="53">
                  <c:v>6.1</c:v>
                </c:pt>
                <c:pt idx="54">
                  <c:v>6.1</c:v>
                </c:pt>
                <c:pt idx="55">
                  <c:v>6.1</c:v>
                </c:pt>
              </c:numCache>
            </c:numRef>
          </c:val>
          <c:smooth val="0"/>
        </c:ser>
        <c:dLbls>
          <c:showLegendKey val="0"/>
          <c:showVal val="0"/>
          <c:showCatName val="0"/>
          <c:showSerName val="0"/>
          <c:showPercent val="0"/>
          <c:showBubbleSize val="0"/>
        </c:dLbls>
        <c:smooth val="0"/>
        <c:axId val="316060976"/>
        <c:axId val="137259320"/>
      </c:lineChart>
      <c:catAx>
        <c:axId val="316060976"/>
        <c:scaling>
          <c:orientation val="minMax"/>
        </c:scaling>
        <c:delete val="0"/>
        <c:axPos val="b"/>
        <c:title>
          <c:tx>
            <c:rich>
              <a:bodyPr/>
              <a:lstStyle/>
              <a:p>
                <a:pPr>
                  <a:defRPr/>
                </a:pPr>
                <a:r>
                  <a:rPr lang="en-US" smtClean="0"/>
                  <a:t>Week</a:t>
                </a:r>
                <a:endParaRPr lang="en-US" dirty="0"/>
              </a:p>
            </c:rich>
          </c:tx>
          <c:layout/>
          <c:overlay val="0"/>
        </c:title>
        <c:numFmt formatCode="General" sourceLinked="1"/>
        <c:majorTickMark val="out"/>
        <c:minorTickMark val="none"/>
        <c:tickLblPos val="nextTo"/>
        <c:crossAx val="137259320"/>
        <c:crosses val="autoZero"/>
        <c:auto val="1"/>
        <c:lblAlgn val="ctr"/>
        <c:lblOffset val="100"/>
        <c:noMultiLvlLbl val="0"/>
      </c:catAx>
      <c:valAx>
        <c:axId val="137259320"/>
        <c:scaling>
          <c:orientation val="minMax"/>
        </c:scaling>
        <c:delete val="0"/>
        <c:axPos val="l"/>
        <c:title>
          <c:tx>
            <c:rich>
              <a:bodyPr rot="-5400000" vert="horz"/>
              <a:lstStyle/>
              <a:p>
                <a:pPr>
                  <a:defRPr/>
                </a:pPr>
                <a:r>
                  <a:rPr lang="en-US" dirty="0" smtClean="0"/>
                  <a:t>Percent of Visits</a:t>
                </a:r>
                <a:r>
                  <a:rPr lang="en-US" baseline="0" dirty="0" smtClean="0"/>
                  <a:t> due to ILI</a:t>
                </a:r>
                <a:endParaRPr lang="en-US" dirty="0"/>
              </a:p>
            </c:rich>
          </c:tx>
          <c:layout/>
          <c:overlay val="0"/>
        </c:title>
        <c:numFmt formatCode="General" sourceLinked="1"/>
        <c:majorTickMark val="out"/>
        <c:minorTickMark val="none"/>
        <c:tickLblPos val="nextTo"/>
        <c:crossAx val="316060976"/>
        <c:crosses val="autoZero"/>
        <c:crossBetween val="between"/>
      </c:valAx>
    </c:plotArea>
    <c:legend>
      <c:legendPos val="r"/>
      <c:layout/>
      <c:overlay val="0"/>
    </c:legend>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2898547752237674E-2"/>
          <c:y val="4.6489033902550068E-2"/>
          <c:w val="0.86120218579234975"/>
          <c:h val="0.85279187817258884"/>
        </c:manualLayout>
      </c:layout>
      <c:lineChart>
        <c:grouping val="standard"/>
        <c:varyColors val="0"/>
        <c:ser>
          <c:idx val="11"/>
          <c:order val="0"/>
          <c:tx>
            <c:strRef>
              <c:f>Sheet1!$B$1</c:f>
              <c:strCache>
                <c:ptCount val="1"/>
                <c:pt idx="0">
                  <c:v>2015-16 Season</c:v>
                </c:pt>
              </c:strCache>
            </c:strRef>
          </c:tx>
          <c:spPr>
            <a:ln w="40141">
              <a:solidFill>
                <a:srgbClr val="FF0000"/>
              </a:solidFill>
              <a:prstDash val="solid"/>
            </a:ln>
          </c:spPr>
          <c:marker>
            <c:symbol val="none"/>
          </c:marker>
          <c:cat>
            <c:numRef>
              <c:f>Sheet1!$A$11:$A$319</c:f>
              <c:numCache>
                <c:formatCode>0</c:formatCode>
                <c:ptCount val="52"/>
                <c:pt idx="0">
                  <c:v>40</c:v>
                </c:pt>
                <c:pt idx="1">
                  <c:v>41</c:v>
                </c:pt>
                <c:pt idx="2">
                  <c:v>42</c:v>
                </c:pt>
                <c:pt idx="3">
                  <c:v>43</c:v>
                </c:pt>
                <c:pt idx="4">
                  <c:v>44</c:v>
                </c:pt>
                <c:pt idx="5">
                  <c:v>45</c:v>
                </c:pt>
                <c:pt idx="6">
                  <c:v>46</c:v>
                </c:pt>
                <c:pt idx="7">
                  <c:v>47</c:v>
                </c:pt>
                <c:pt idx="8">
                  <c:v>48</c:v>
                </c:pt>
                <c:pt idx="9">
                  <c:v>49</c:v>
                </c:pt>
                <c:pt idx="10">
                  <c:v>50</c:v>
                </c:pt>
                <c:pt idx="11">
                  <c:v>51</c:v>
                </c:pt>
                <c:pt idx="12">
                  <c:v>52</c:v>
                </c:pt>
                <c:pt idx="13" formatCode="General">
                  <c:v>1</c:v>
                </c:pt>
                <c:pt idx="14" formatCode="General">
                  <c:v>2</c:v>
                </c:pt>
                <c:pt idx="15" formatCode="General">
                  <c:v>3</c:v>
                </c:pt>
                <c:pt idx="16" formatCode="General">
                  <c:v>4</c:v>
                </c:pt>
                <c:pt idx="17" formatCode="General">
                  <c:v>5</c:v>
                </c:pt>
                <c:pt idx="18" formatCode="General">
                  <c:v>6</c:v>
                </c:pt>
                <c:pt idx="19" formatCode="General">
                  <c:v>7</c:v>
                </c:pt>
                <c:pt idx="20" formatCode="General">
                  <c:v>8</c:v>
                </c:pt>
                <c:pt idx="21" formatCode="General">
                  <c:v>9</c:v>
                </c:pt>
                <c:pt idx="22" formatCode="General">
                  <c:v>10</c:v>
                </c:pt>
                <c:pt idx="23" formatCode="General">
                  <c:v>11</c:v>
                </c:pt>
                <c:pt idx="24" formatCode="General">
                  <c:v>12</c:v>
                </c:pt>
                <c:pt idx="25" formatCode="General">
                  <c:v>13</c:v>
                </c:pt>
                <c:pt idx="26" formatCode="General">
                  <c:v>14</c:v>
                </c:pt>
                <c:pt idx="27" formatCode="General">
                  <c:v>15</c:v>
                </c:pt>
                <c:pt idx="28" formatCode="General">
                  <c:v>16</c:v>
                </c:pt>
                <c:pt idx="29" formatCode="General">
                  <c:v>17</c:v>
                </c:pt>
                <c:pt idx="30" formatCode="General">
                  <c:v>18</c:v>
                </c:pt>
                <c:pt idx="31" formatCode="General">
                  <c:v>19</c:v>
                </c:pt>
                <c:pt idx="32" formatCode="General">
                  <c:v>20</c:v>
                </c:pt>
                <c:pt idx="33" formatCode="General">
                  <c:v>21</c:v>
                </c:pt>
                <c:pt idx="34" formatCode="General">
                  <c:v>22</c:v>
                </c:pt>
                <c:pt idx="35" formatCode="General">
                  <c:v>23</c:v>
                </c:pt>
                <c:pt idx="36" formatCode="General">
                  <c:v>24</c:v>
                </c:pt>
                <c:pt idx="37" formatCode="General">
                  <c:v>25</c:v>
                </c:pt>
                <c:pt idx="38" formatCode="General">
                  <c:v>26</c:v>
                </c:pt>
                <c:pt idx="39">
                  <c:v>27</c:v>
                </c:pt>
                <c:pt idx="40">
                  <c:v>28</c:v>
                </c:pt>
                <c:pt idx="41">
                  <c:v>29</c:v>
                </c:pt>
                <c:pt idx="42">
                  <c:v>30</c:v>
                </c:pt>
                <c:pt idx="43">
                  <c:v>31</c:v>
                </c:pt>
                <c:pt idx="44">
                  <c:v>32</c:v>
                </c:pt>
                <c:pt idx="45">
                  <c:v>33</c:v>
                </c:pt>
                <c:pt idx="46">
                  <c:v>34</c:v>
                </c:pt>
                <c:pt idx="47">
                  <c:v>35</c:v>
                </c:pt>
                <c:pt idx="48">
                  <c:v>36</c:v>
                </c:pt>
                <c:pt idx="49">
                  <c:v>37</c:v>
                </c:pt>
                <c:pt idx="50">
                  <c:v>38</c:v>
                </c:pt>
                <c:pt idx="51">
                  <c:v>39</c:v>
                </c:pt>
              </c:numCache>
            </c:numRef>
          </c:cat>
          <c:val>
            <c:numRef>
              <c:f>Sheet1!$B$11:$B$319</c:f>
              <c:numCache>
                <c:formatCode>General</c:formatCode>
                <c:ptCount val="52"/>
                <c:pt idx="0">
                  <c:v>1.3</c:v>
                </c:pt>
                <c:pt idx="1">
                  <c:v>1.3</c:v>
                </c:pt>
                <c:pt idx="2">
                  <c:v>1.4</c:v>
                </c:pt>
                <c:pt idx="3">
                  <c:v>1.4</c:v>
                </c:pt>
                <c:pt idx="4">
                  <c:v>1.5</c:v>
                </c:pt>
                <c:pt idx="5">
                  <c:v>1.5</c:v>
                </c:pt>
                <c:pt idx="6">
                  <c:v>1.6</c:v>
                </c:pt>
                <c:pt idx="7">
                  <c:v>1.9</c:v>
                </c:pt>
                <c:pt idx="8">
                  <c:v>1.7</c:v>
                </c:pt>
                <c:pt idx="9">
                  <c:v>1.8</c:v>
                </c:pt>
                <c:pt idx="10">
                  <c:v>1.9</c:v>
                </c:pt>
                <c:pt idx="11">
                  <c:v>2.4</c:v>
                </c:pt>
                <c:pt idx="12">
                  <c:v>2.5</c:v>
                </c:pt>
                <c:pt idx="13">
                  <c:v>2</c:v>
                </c:pt>
                <c:pt idx="14">
                  <c:v>2</c:v>
                </c:pt>
                <c:pt idx="15">
                  <c:v>2.2000000000000002</c:v>
                </c:pt>
                <c:pt idx="16">
                  <c:v>2.2999999999999998</c:v>
                </c:pt>
                <c:pt idx="17">
                  <c:v>2.4</c:v>
                </c:pt>
                <c:pt idx="18">
                  <c:v>2.8</c:v>
                </c:pt>
                <c:pt idx="19">
                  <c:v>3.2</c:v>
                </c:pt>
                <c:pt idx="20">
                  <c:v>3.2</c:v>
                </c:pt>
                <c:pt idx="21">
                  <c:v>3.3</c:v>
                </c:pt>
                <c:pt idx="22">
                  <c:v>3.6</c:v>
                </c:pt>
                <c:pt idx="23">
                  <c:v>3.1</c:v>
                </c:pt>
                <c:pt idx="24">
                  <c:v>2.8</c:v>
                </c:pt>
                <c:pt idx="25">
                  <c:v>2.5</c:v>
                </c:pt>
                <c:pt idx="26">
                  <c:v>2</c:v>
                </c:pt>
                <c:pt idx="27">
                  <c:v>2</c:v>
                </c:pt>
                <c:pt idx="28">
                  <c:v>1.9</c:v>
                </c:pt>
                <c:pt idx="29">
                  <c:v>1.7</c:v>
                </c:pt>
                <c:pt idx="30">
                  <c:v>1.6</c:v>
                </c:pt>
                <c:pt idx="31">
                  <c:v>1.4</c:v>
                </c:pt>
                <c:pt idx="32">
                  <c:v>1.3</c:v>
                </c:pt>
                <c:pt idx="33">
                  <c:v>1.2</c:v>
                </c:pt>
                <c:pt idx="34">
                  <c:v>1.2</c:v>
                </c:pt>
                <c:pt idx="35">
                  <c:v>1.1000000000000001</c:v>
                </c:pt>
                <c:pt idx="36">
                  <c:v>1</c:v>
                </c:pt>
                <c:pt idx="37">
                  <c:v>0.9</c:v>
                </c:pt>
                <c:pt idx="38">
                  <c:v>0.9</c:v>
                </c:pt>
                <c:pt idx="39">
                  <c:v>0.8</c:v>
                </c:pt>
                <c:pt idx="40">
                  <c:v>0.8</c:v>
                </c:pt>
                <c:pt idx="41">
                  <c:v>0.7</c:v>
                </c:pt>
                <c:pt idx="42">
                  <c:v>0.7</c:v>
                </c:pt>
                <c:pt idx="43">
                  <c:v>0.7</c:v>
                </c:pt>
                <c:pt idx="44">
                  <c:v>0.7</c:v>
                </c:pt>
                <c:pt idx="45">
                  <c:v>0.7</c:v>
                </c:pt>
                <c:pt idx="46">
                  <c:v>0.8</c:v>
                </c:pt>
                <c:pt idx="47">
                  <c:v>1</c:v>
                </c:pt>
                <c:pt idx="48">
                  <c:v>1</c:v>
                </c:pt>
                <c:pt idx="49">
                  <c:v>1.1000000000000001</c:v>
                </c:pt>
                <c:pt idx="50">
                  <c:v>1.1000000000000001</c:v>
                </c:pt>
                <c:pt idx="51">
                  <c:v>1.3</c:v>
                </c:pt>
              </c:numCache>
            </c:numRef>
          </c:val>
          <c:smooth val="0"/>
        </c:ser>
        <c:ser>
          <c:idx val="6"/>
          <c:order val="1"/>
          <c:tx>
            <c:strRef>
              <c:f>Sheet1!$C$1</c:f>
              <c:strCache>
                <c:ptCount val="1"/>
                <c:pt idx="0">
                  <c:v>National Baseline</c:v>
                </c:pt>
              </c:strCache>
            </c:strRef>
          </c:tx>
          <c:spPr>
            <a:ln>
              <a:solidFill>
                <a:schemeClr val="tx1"/>
              </a:solidFill>
              <a:prstDash val="dash"/>
            </a:ln>
          </c:spPr>
          <c:marker>
            <c:symbol val="none"/>
          </c:marker>
          <c:cat>
            <c:numRef>
              <c:f>Sheet1!$A$11:$A$319</c:f>
              <c:numCache>
                <c:formatCode>0</c:formatCode>
                <c:ptCount val="52"/>
                <c:pt idx="0">
                  <c:v>40</c:v>
                </c:pt>
                <c:pt idx="1">
                  <c:v>41</c:v>
                </c:pt>
                <c:pt idx="2">
                  <c:v>42</c:v>
                </c:pt>
                <c:pt idx="3">
                  <c:v>43</c:v>
                </c:pt>
                <c:pt idx="4">
                  <c:v>44</c:v>
                </c:pt>
                <c:pt idx="5">
                  <c:v>45</c:v>
                </c:pt>
                <c:pt idx="6">
                  <c:v>46</c:v>
                </c:pt>
                <c:pt idx="7">
                  <c:v>47</c:v>
                </c:pt>
                <c:pt idx="8">
                  <c:v>48</c:v>
                </c:pt>
                <c:pt idx="9">
                  <c:v>49</c:v>
                </c:pt>
                <c:pt idx="10">
                  <c:v>50</c:v>
                </c:pt>
                <c:pt idx="11">
                  <c:v>51</c:v>
                </c:pt>
                <c:pt idx="12">
                  <c:v>52</c:v>
                </c:pt>
                <c:pt idx="13" formatCode="General">
                  <c:v>1</c:v>
                </c:pt>
                <c:pt idx="14" formatCode="General">
                  <c:v>2</c:v>
                </c:pt>
                <c:pt idx="15" formatCode="General">
                  <c:v>3</c:v>
                </c:pt>
                <c:pt idx="16" formatCode="General">
                  <c:v>4</c:v>
                </c:pt>
                <c:pt idx="17" formatCode="General">
                  <c:v>5</c:v>
                </c:pt>
                <c:pt idx="18" formatCode="General">
                  <c:v>6</c:v>
                </c:pt>
                <c:pt idx="19" formatCode="General">
                  <c:v>7</c:v>
                </c:pt>
                <c:pt idx="20" formatCode="General">
                  <c:v>8</c:v>
                </c:pt>
                <c:pt idx="21" formatCode="General">
                  <c:v>9</c:v>
                </c:pt>
                <c:pt idx="22" formatCode="General">
                  <c:v>10</c:v>
                </c:pt>
                <c:pt idx="23" formatCode="General">
                  <c:v>11</c:v>
                </c:pt>
                <c:pt idx="24" formatCode="General">
                  <c:v>12</c:v>
                </c:pt>
                <c:pt idx="25" formatCode="General">
                  <c:v>13</c:v>
                </c:pt>
                <c:pt idx="26" formatCode="General">
                  <c:v>14</c:v>
                </c:pt>
                <c:pt idx="27" formatCode="General">
                  <c:v>15</c:v>
                </c:pt>
                <c:pt idx="28" formatCode="General">
                  <c:v>16</c:v>
                </c:pt>
                <c:pt idx="29" formatCode="General">
                  <c:v>17</c:v>
                </c:pt>
                <c:pt idx="30" formatCode="General">
                  <c:v>18</c:v>
                </c:pt>
                <c:pt idx="31" formatCode="General">
                  <c:v>19</c:v>
                </c:pt>
                <c:pt idx="32" formatCode="General">
                  <c:v>20</c:v>
                </c:pt>
                <c:pt idx="33" formatCode="General">
                  <c:v>21</c:v>
                </c:pt>
                <c:pt idx="34" formatCode="General">
                  <c:v>22</c:v>
                </c:pt>
                <c:pt idx="35" formatCode="General">
                  <c:v>23</c:v>
                </c:pt>
                <c:pt idx="36" formatCode="General">
                  <c:v>24</c:v>
                </c:pt>
                <c:pt idx="37" formatCode="General">
                  <c:v>25</c:v>
                </c:pt>
                <c:pt idx="38" formatCode="General">
                  <c:v>26</c:v>
                </c:pt>
                <c:pt idx="39">
                  <c:v>27</c:v>
                </c:pt>
                <c:pt idx="40">
                  <c:v>28</c:v>
                </c:pt>
                <c:pt idx="41">
                  <c:v>29</c:v>
                </c:pt>
                <c:pt idx="42">
                  <c:v>30</c:v>
                </c:pt>
                <c:pt idx="43">
                  <c:v>31</c:v>
                </c:pt>
                <c:pt idx="44">
                  <c:v>32</c:v>
                </c:pt>
                <c:pt idx="45">
                  <c:v>33</c:v>
                </c:pt>
                <c:pt idx="46">
                  <c:v>34</c:v>
                </c:pt>
                <c:pt idx="47">
                  <c:v>35</c:v>
                </c:pt>
                <c:pt idx="48">
                  <c:v>36</c:v>
                </c:pt>
                <c:pt idx="49">
                  <c:v>37</c:v>
                </c:pt>
                <c:pt idx="50">
                  <c:v>38</c:v>
                </c:pt>
                <c:pt idx="51">
                  <c:v>39</c:v>
                </c:pt>
              </c:numCache>
            </c:numRef>
          </c:cat>
          <c:val>
            <c:numRef>
              <c:f>Sheet1!$C$11:$C$319</c:f>
              <c:numCache>
                <c:formatCode>General</c:formatCode>
                <c:ptCount val="52"/>
                <c:pt idx="0">
                  <c:v>2.1</c:v>
                </c:pt>
                <c:pt idx="1">
                  <c:v>2.1</c:v>
                </c:pt>
                <c:pt idx="2">
                  <c:v>2.1</c:v>
                </c:pt>
                <c:pt idx="3">
                  <c:v>2.1</c:v>
                </c:pt>
                <c:pt idx="4">
                  <c:v>2.1</c:v>
                </c:pt>
                <c:pt idx="5">
                  <c:v>2.1</c:v>
                </c:pt>
                <c:pt idx="6">
                  <c:v>2.1</c:v>
                </c:pt>
                <c:pt idx="7">
                  <c:v>2.1</c:v>
                </c:pt>
                <c:pt idx="8">
                  <c:v>2.1</c:v>
                </c:pt>
                <c:pt idx="9">
                  <c:v>2.1</c:v>
                </c:pt>
                <c:pt idx="10">
                  <c:v>2.1</c:v>
                </c:pt>
                <c:pt idx="11">
                  <c:v>2.1</c:v>
                </c:pt>
                <c:pt idx="12">
                  <c:v>2.1</c:v>
                </c:pt>
                <c:pt idx="13">
                  <c:v>2.1</c:v>
                </c:pt>
                <c:pt idx="14">
                  <c:v>2.1</c:v>
                </c:pt>
                <c:pt idx="15">
                  <c:v>2.1</c:v>
                </c:pt>
                <c:pt idx="16">
                  <c:v>2.1</c:v>
                </c:pt>
                <c:pt idx="17">
                  <c:v>2.1</c:v>
                </c:pt>
                <c:pt idx="18">
                  <c:v>2.1</c:v>
                </c:pt>
                <c:pt idx="19">
                  <c:v>2.1</c:v>
                </c:pt>
                <c:pt idx="20">
                  <c:v>2.1</c:v>
                </c:pt>
                <c:pt idx="21">
                  <c:v>2.1</c:v>
                </c:pt>
                <c:pt idx="22">
                  <c:v>2.1</c:v>
                </c:pt>
                <c:pt idx="23">
                  <c:v>2.1</c:v>
                </c:pt>
                <c:pt idx="24">
                  <c:v>2.1</c:v>
                </c:pt>
                <c:pt idx="25">
                  <c:v>2.1</c:v>
                </c:pt>
                <c:pt idx="26">
                  <c:v>2.1</c:v>
                </c:pt>
                <c:pt idx="27">
                  <c:v>2.1</c:v>
                </c:pt>
                <c:pt idx="28">
                  <c:v>2.1</c:v>
                </c:pt>
                <c:pt idx="29">
                  <c:v>2.1</c:v>
                </c:pt>
                <c:pt idx="30">
                  <c:v>2.1</c:v>
                </c:pt>
                <c:pt idx="31">
                  <c:v>2.1</c:v>
                </c:pt>
                <c:pt idx="32">
                  <c:v>2.1</c:v>
                </c:pt>
                <c:pt idx="33">
                  <c:v>2.1</c:v>
                </c:pt>
                <c:pt idx="34">
                  <c:v>2.1</c:v>
                </c:pt>
                <c:pt idx="35">
                  <c:v>2.1</c:v>
                </c:pt>
                <c:pt idx="36">
                  <c:v>2.1</c:v>
                </c:pt>
                <c:pt idx="37">
                  <c:v>2.1</c:v>
                </c:pt>
                <c:pt idx="38">
                  <c:v>2.1</c:v>
                </c:pt>
                <c:pt idx="39">
                  <c:v>2.1</c:v>
                </c:pt>
                <c:pt idx="40">
                  <c:v>2.1</c:v>
                </c:pt>
                <c:pt idx="41">
                  <c:v>2.1</c:v>
                </c:pt>
                <c:pt idx="42">
                  <c:v>2.1</c:v>
                </c:pt>
                <c:pt idx="43">
                  <c:v>2.1</c:v>
                </c:pt>
                <c:pt idx="44">
                  <c:v>2.1</c:v>
                </c:pt>
                <c:pt idx="45">
                  <c:v>2.1</c:v>
                </c:pt>
                <c:pt idx="46">
                  <c:v>2.1</c:v>
                </c:pt>
                <c:pt idx="47">
                  <c:v>2.1</c:v>
                </c:pt>
                <c:pt idx="48">
                  <c:v>2.1</c:v>
                </c:pt>
                <c:pt idx="49">
                  <c:v>2.1</c:v>
                </c:pt>
                <c:pt idx="50">
                  <c:v>2.1</c:v>
                </c:pt>
                <c:pt idx="51">
                  <c:v>2.1</c:v>
                </c:pt>
              </c:numCache>
            </c:numRef>
          </c:val>
          <c:smooth val="0"/>
        </c:ser>
        <c:ser>
          <c:idx val="1"/>
          <c:order val="2"/>
          <c:tx>
            <c:v>Flagged Weeks</c:v>
          </c:tx>
          <c:spPr>
            <a:ln w="38100">
              <a:solidFill>
                <a:schemeClr val="accent1"/>
              </a:solidFill>
            </a:ln>
          </c:spPr>
          <c:val>
            <c:numRef>
              <c:f>Sheet1!$G$11:$G$63</c:f>
              <c:numCache>
                <c:formatCode>General</c:formatCode>
                <c:ptCount val="52"/>
                <c:pt idx="0">
                  <c:v>1.3</c:v>
                </c:pt>
                <c:pt idx="1">
                  <c:v>1.3</c:v>
                </c:pt>
                <c:pt idx="6">
                  <c:v>1.6</c:v>
                </c:pt>
                <c:pt idx="7">
                  <c:v>1.9</c:v>
                </c:pt>
                <c:pt idx="8">
                  <c:v>1.7</c:v>
                </c:pt>
                <c:pt idx="9">
                  <c:v>1.8</c:v>
                </c:pt>
                <c:pt idx="11">
                  <c:v>2.4</c:v>
                </c:pt>
                <c:pt idx="12">
                  <c:v>2.5</c:v>
                </c:pt>
                <c:pt idx="19">
                  <c:v>3.2</c:v>
                </c:pt>
                <c:pt idx="20">
                  <c:v>3.2</c:v>
                </c:pt>
                <c:pt idx="21">
                  <c:v>3.3</c:v>
                </c:pt>
                <c:pt idx="48">
                  <c:v>1</c:v>
                </c:pt>
                <c:pt idx="49">
                  <c:v>1.1000000000000001</c:v>
                </c:pt>
                <c:pt idx="50">
                  <c:v>1.1000000000000001</c:v>
                </c:pt>
                <c:pt idx="51">
                  <c:v>1.3</c:v>
                </c:pt>
              </c:numCache>
            </c:numRef>
          </c:val>
          <c:smooth val="0"/>
        </c:ser>
        <c:dLbls>
          <c:showLegendKey val="0"/>
          <c:showVal val="0"/>
          <c:showCatName val="0"/>
          <c:showSerName val="0"/>
          <c:showPercent val="0"/>
          <c:showBubbleSize val="0"/>
        </c:dLbls>
        <c:smooth val="0"/>
        <c:axId val="137253048"/>
        <c:axId val="236533112"/>
      </c:lineChart>
      <c:catAx>
        <c:axId val="137253048"/>
        <c:scaling>
          <c:orientation val="minMax"/>
        </c:scaling>
        <c:delete val="0"/>
        <c:axPos val="b"/>
        <c:title>
          <c:tx>
            <c:rich>
              <a:bodyPr/>
              <a:lstStyle/>
              <a:p>
                <a:pPr>
                  <a:defRPr sz="1317" b="0" i="0" u="none" strike="noStrike" baseline="0">
                    <a:solidFill>
                      <a:schemeClr val="tx1"/>
                    </a:solidFill>
                    <a:latin typeface="Arial"/>
                    <a:ea typeface="Arial"/>
                    <a:cs typeface="Arial"/>
                  </a:defRPr>
                </a:pPr>
                <a:r>
                  <a:rPr lang="en-US"/>
                  <a:t>Week</a:t>
                </a:r>
              </a:p>
            </c:rich>
          </c:tx>
          <c:layout>
            <c:manualLayout>
              <c:xMode val="edge"/>
              <c:yMode val="edge"/>
              <c:x val="0.47322404371584698"/>
              <c:y val="0.94754653130287647"/>
            </c:manualLayout>
          </c:layout>
          <c:overlay val="0"/>
          <c:spPr>
            <a:noFill/>
            <a:ln w="26761">
              <a:noFill/>
            </a:ln>
          </c:spPr>
        </c:title>
        <c:numFmt formatCode="0" sourceLinked="0"/>
        <c:majorTickMark val="out"/>
        <c:minorTickMark val="none"/>
        <c:tickLblPos val="nextTo"/>
        <c:spPr>
          <a:ln w="3345">
            <a:solidFill>
              <a:schemeClr val="tx1"/>
            </a:solidFill>
            <a:prstDash val="solid"/>
          </a:ln>
        </c:spPr>
        <c:txPr>
          <a:bodyPr rot="0" vert="horz"/>
          <a:lstStyle/>
          <a:p>
            <a:pPr>
              <a:defRPr sz="1133" b="0" i="0" u="none" strike="noStrike" baseline="0">
                <a:solidFill>
                  <a:schemeClr val="tx1"/>
                </a:solidFill>
                <a:latin typeface="Arial"/>
                <a:ea typeface="Arial"/>
                <a:cs typeface="Arial"/>
              </a:defRPr>
            </a:pPr>
            <a:endParaRPr lang="en-US"/>
          </a:p>
        </c:txPr>
        <c:crossAx val="236533112"/>
        <c:crosses val="autoZero"/>
        <c:auto val="1"/>
        <c:lblAlgn val="ctr"/>
        <c:lblOffset val="100"/>
        <c:tickLblSkip val="2"/>
        <c:tickMarkSkip val="1"/>
        <c:noMultiLvlLbl val="0"/>
      </c:catAx>
      <c:valAx>
        <c:axId val="236533112"/>
        <c:scaling>
          <c:orientation val="minMax"/>
          <c:max val="8"/>
        </c:scaling>
        <c:delete val="0"/>
        <c:axPos val="l"/>
        <c:title>
          <c:tx>
            <c:rich>
              <a:bodyPr/>
              <a:lstStyle/>
              <a:p>
                <a:pPr>
                  <a:defRPr sz="1317" b="0" i="0" u="none" strike="noStrike" baseline="0">
                    <a:solidFill>
                      <a:schemeClr val="tx1"/>
                    </a:solidFill>
                    <a:latin typeface="Arial"/>
                    <a:ea typeface="Arial"/>
                    <a:cs typeface="Arial"/>
                  </a:defRPr>
                </a:pPr>
                <a:r>
                  <a:rPr lang="en-US"/>
                  <a:t>% of Visits for ILI    </a:t>
                </a:r>
              </a:p>
            </c:rich>
          </c:tx>
          <c:layout>
            <c:manualLayout>
              <c:xMode val="edge"/>
              <c:yMode val="edge"/>
              <c:x val="8.7431693989071038E-3"/>
              <c:y val="0.36548223350253806"/>
            </c:manualLayout>
          </c:layout>
          <c:overlay val="0"/>
          <c:spPr>
            <a:noFill/>
            <a:ln w="26761">
              <a:noFill/>
            </a:ln>
          </c:spPr>
        </c:title>
        <c:numFmt formatCode="General" sourceLinked="1"/>
        <c:majorTickMark val="out"/>
        <c:minorTickMark val="none"/>
        <c:tickLblPos val="nextTo"/>
        <c:spPr>
          <a:ln w="3345">
            <a:solidFill>
              <a:schemeClr val="tx1"/>
            </a:solidFill>
            <a:prstDash val="solid"/>
          </a:ln>
        </c:spPr>
        <c:txPr>
          <a:bodyPr rot="0" vert="horz"/>
          <a:lstStyle/>
          <a:p>
            <a:pPr>
              <a:defRPr sz="1133" b="0" i="0" u="none" strike="noStrike" baseline="0">
                <a:solidFill>
                  <a:schemeClr val="tx1"/>
                </a:solidFill>
                <a:latin typeface="Arial"/>
                <a:ea typeface="Arial"/>
                <a:cs typeface="Arial"/>
              </a:defRPr>
            </a:pPr>
            <a:endParaRPr lang="en-US"/>
          </a:p>
        </c:txPr>
        <c:crossAx val="137253048"/>
        <c:crosses val="autoZero"/>
        <c:crossBetween val="between"/>
        <c:majorUnit val="1"/>
      </c:valAx>
      <c:spPr>
        <a:noFill/>
        <a:ln w="26761">
          <a:noFill/>
        </a:ln>
      </c:spPr>
    </c:plotArea>
    <c:legend>
      <c:legendPos val="r"/>
      <c:layout>
        <c:manualLayout>
          <c:xMode val="edge"/>
          <c:yMode val="edge"/>
          <c:x val="0.73879781420765023"/>
          <c:y val="7.7834179357021999E-2"/>
          <c:w val="0.15320363600316531"/>
          <c:h val="0.1428402504412393"/>
        </c:manualLayout>
      </c:layout>
      <c:overlay val="0"/>
      <c:spPr>
        <a:solidFill>
          <a:schemeClr val="bg1"/>
        </a:solidFill>
        <a:ln w="3345">
          <a:solidFill>
            <a:schemeClr val="tx1"/>
          </a:solidFill>
          <a:prstDash val="solid"/>
        </a:ln>
      </c:spPr>
      <c:txPr>
        <a:bodyPr/>
        <a:lstStyle/>
        <a:p>
          <a:pPr>
            <a:defRPr sz="969" b="0" i="0" u="none" strike="noStrike" baseline="0">
              <a:solidFill>
                <a:schemeClr val="tx1"/>
              </a:solidFill>
              <a:latin typeface="Arial"/>
              <a:ea typeface="Arial"/>
              <a:cs typeface="Arial"/>
            </a:defRPr>
          </a:pPr>
          <a:endParaRPr lang="en-US"/>
        </a:p>
      </c:txPr>
    </c:legend>
    <c:plotVisOnly val="1"/>
    <c:dispBlanksAs val="gap"/>
    <c:showDLblsOverMax val="0"/>
  </c:chart>
  <c:spPr>
    <a:noFill/>
    <a:ln>
      <a:noFill/>
    </a:ln>
  </c:spPr>
  <c:txPr>
    <a:bodyPr/>
    <a:lstStyle/>
    <a:p>
      <a:pPr>
        <a:defRPr sz="1923" b="1" i="0" u="none" strike="noStrike" baseline="0">
          <a:solidFill>
            <a:schemeClr val="tx1"/>
          </a:solidFill>
          <a:latin typeface="Times New Roman"/>
          <a:ea typeface="Times New Roman"/>
          <a:cs typeface="Times New Roman"/>
        </a:defRPr>
      </a:pPr>
      <a:endParaRPr lang="en-US"/>
    </a:p>
  </c:txPr>
  <c:externalData r:id="rId1">
    <c:autoUpdate val="0"/>
  </c:externalData>
</c:chartSpace>
</file>

<file path=ppt/comments/comment1.xml><?xml version="1.0" encoding="utf-8"?>
<p:cmLst xmlns:a="http://schemas.openxmlformats.org/drawingml/2006/main" xmlns:r="http://schemas.openxmlformats.org/officeDocument/2006/relationships" xmlns:p="http://schemas.openxmlformats.org/presentationml/2006/main">
  <p:cm authorId="1" dt="2016-10-24T16:38:37.141" idx="1">
    <p:pos x="5309" y="1179"/>
    <p:text>I think this might be a little bit hard to understand because flat baselines would then convey that the rate of disease is flat, but basically mean that that's always expected in the background. Then throw cyclical ones on there, and you have your seasonal/cyclical baselines that do show variation. Do you know what I mean?</p:text>
    <p:extLst>
      <p:ext uri="{C676402C-5697-4E1C-873F-D02D1690AC5C}">
        <p15:threadingInfo xmlns:p15="http://schemas.microsoft.com/office/powerpoint/2012/main" timeZoneBias="240"/>
      </p:ext>
    </p:extLst>
  </p:cm>
  <p:cm authorId="2" dt="2016-10-26T16:57:47.294" idx="4">
    <p:pos x="5309" y="1275"/>
    <p:text>I understand what you are saying, but both types of baselines are essentially calculating the expected level of disease (stable is an average and the cyclical is more a week to week comparision).</p:text>
    <p:extLst>
      <p:ext uri="{C676402C-5697-4E1C-873F-D02D1690AC5C}">
        <p15:threadingInfo xmlns:p15="http://schemas.microsoft.com/office/powerpoint/2012/main" timeZoneBias="240">
          <p15:parentCm authorId="1" idx="1"/>
        </p15:threadingInfo>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16-10-24T16:43:15.924" idx="4">
    <p:pos x="4918" y="3445"/>
    <p:text>I might mention guiding clinical decisions, especially since respiratory infections are so non-specific; knowing that it's the season for flu or rsv or what have you will help</p:text>
    <p:extLst>
      <p:ext uri="{C676402C-5697-4E1C-873F-D02D1690AC5C}">
        <p15:threadingInfo xmlns:p15="http://schemas.microsoft.com/office/powerpoint/2012/main" timeZoneBias="240"/>
      </p:ext>
    </p:extLst>
  </p:cm>
</p:cmLst>
</file>

<file path=ppt/drawings/drawing1.xml><?xml version="1.0" encoding="utf-8"?>
<c:userShapes xmlns:c="http://schemas.openxmlformats.org/drawingml/2006/chart">
  <cdr:relSizeAnchor xmlns:cdr="http://schemas.openxmlformats.org/drawingml/2006/chartDrawing">
    <cdr:from>
      <cdr:x>0</cdr:x>
      <cdr:y>0.01189</cdr:y>
    </cdr:from>
    <cdr:to>
      <cdr:x>1</cdr:x>
      <cdr:y>0.13007</cdr:y>
    </cdr:to>
    <cdr:sp macro="" textlink="">
      <cdr:nvSpPr>
        <cdr:cNvPr id="2" name="Rectangle 1"/>
        <cdr:cNvSpPr>
          <a:spLocks xmlns:a="http://schemas.openxmlformats.org/drawingml/2006/main" noChangeArrowheads="1"/>
        </cdr:cNvSpPr>
      </cdr:nvSpPr>
      <cdr:spPr bwMode="auto">
        <a:xfrm xmlns:a="http://schemas.openxmlformats.org/drawingml/2006/main">
          <a:off x="-4762" y="76755"/>
          <a:ext cx="9339263" cy="769441"/>
        </a:xfrm>
        <a:prstGeom xmlns:a="http://schemas.openxmlformats.org/drawingml/2006/main" prst="rect">
          <a:avLst/>
        </a:prstGeom>
        <a:noFill xmlns:a="http://schemas.openxmlformats.org/drawingml/2006/main"/>
        <a:ln xmlns:a="http://schemas.openxmlformats.org/drawingml/2006/main" w="9525">
          <a:noFill/>
          <a:miter lim="800000"/>
          <a:headEnd/>
          <a:tailEnd/>
        </a:ln>
        <a:effectLst xmlns:a="http://schemas.openxmlformats.org/drawingml/2006/main"/>
      </cdr:spPr>
      <cdr:txBody>
        <a:bodyPr xmlns:a="http://schemas.openxmlformats.org/drawingml/2006/main" anchor="ctr">
          <a:spAutoFit/>
        </a:bodyPr>
        <a:lstStyle xmlns:a="http://schemas.openxmlformats.org/drawingml/2006/main">
          <a:defPPr>
            <a:defRPr lang="en-US"/>
          </a:defPPr>
          <a:lvl1pPr algn="l" rtl="0" fontAlgn="base">
            <a:spcBef>
              <a:spcPct val="0"/>
            </a:spcBef>
            <a:spcAft>
              <a:spcPct val="0"/>
            </a:spcAft>
            <a:defRPr kern="1200">
              <a:solidFill>
                <a:srgbClr val="000000"/>
              </a:solidFill>
              <a:latin typeface="Arial" charset="0"/>
            </a:defRPr>
          </a:lvl1pPr>
          <a:lvl2pPr marL="457200" algn="l" rtl="0" fontAlgn="base">
            <a:spcBef>
              <a:spcPct val="0"/>
            </a:spcBef>
            <a:spcAft>
              <a:spcPct val="0"/>
            </a:spcAft>
            <a:defRPr kern="1200">
              <a:solidFill>
                <a:srgbClr val="000000"/>
              </a:solidFill>
              <a:latin typeface="Arial" charset="0"/>
            </a:defRPr>
          </a:lvl2pPr>
          <a:lvl3pPr marL="914400" algn="l" rtl="0" fontAlgn="base">
            <a:spcBef>
              <a:spcPct val="0"/>
            </a:spcBef>
            <a:spcAft>
              <a:spcPct val="0"/>
            </a:spcAft>
            <a:defRPr kern="1200">
              <a:solidFill>
                <a:srgbClr val="000000"/>
              </a:solidFill>
              <a:latin typeface="Arial" charset="0"/>
            </a:defRPr>
          </a:lvl3pPr>
          <a:lvl4pPr marL="1371600" algn="l" rtl="0" fontAlgn="base">
            <a:spcBef>
              <a:spcPct val="0"/>
            </a:spcBef>
            <a:spcAft>
              <a:spcPct val="0"/>
            </a:spcAft>
            <a:defRPr kern="1200">
              <a:solidFill>
                <a:srgbClr val="000000"/>
              </a:solidFill>
              <a:latin typeface="Arial" charset="0"/>
            </a:defRPr>
          </a:lvl4pPr>
          <a:lvl5pPr marL="1828800" algn="l" rtl="0" fontAlgn="base">
            <a:spcBef>
              <a:spcPct val="0"/>
            </a:spcBef>
            <a:spcAft>
              <a:spcPct val="0"/>
            </a:spcAft>
            <a:defRPr kern="1200">
              <a:solidFill>
                <a:srgbClr val="000000"/>
              </a:solidFill>
              <a:latin typeface="Arial" charset="0"/>
            </a:defRPr>
          </a:lvl5pPr>
          <a:lvl6pPr marL="2286000" algn="l" defTabSz="914400" rtl="0" eaLnBrk="1" latinLnBrk="0" hangingPunct="1">
            <a:defRPr kern="1200">
              <a:solidFill>
                <a:srgbClr val="000000"/>
              </a:solidFill>
              <a:latin typeface="Arial" charset="0"/>
            </a:defRPr>
          </a:lvl6pPr>
          <a:lvl7pPr marL="2743200" algn="l" defTabSz="914400" rtl="0" eaLnBrk="1" latinLnBrk="0" hangingPunct="1">
            <a:defRPr kern="1200">
              <a:solidFill>
                <a:srgbClr val="000000"/>
              </a:solidFill>
              <a:latin typeface="Arial" charset="0"/>
            </a:defRPr>
          </a:lvl7pPr>
          <a:lvl8pPr marL="3200400" algn="l" defTabSz="914400" rtl="0" eaLnBrk="1" latinLnBrk="0" hangingPunct="1">
            <a:defRPr kern="1200">
              <a:solidFill>
                <a:srgbClr val="000000"/>
              </a:solidFill>
              <a:latin typeface="Arial" charset="0"/>
            </a:defRPr>
          </a:lvl8pPr>
          <a:lvl9pPr marL="3657600" algn="l" defTabSz="914400" rtl="0" eaLnBrk="1" latinLnBrk="0" hangingPunct="1">
            <a:defRPr kern="1200">
              <a:solidFill>
                <a:srgbClr val="000000"/>
              </a:solidFill>
              <a:latin typeface="Arial" charset="0"/>
            </a:defRPr>
          </a:lvl9pPr>
        </a:lstStyle>
        <a:p xmlns:a="http://schemas.openxmlformats.org/drawingml/2006/main">
          <a:pPr algn="ctr"/>
          <a:r>
            <a:rPr lang="en-US" sz="2200" dirty="0"/>
            <a:t>Influenza Positive Tests Reported to CDC by U.S. </a:t>
          </a:r>
          <a:r>
            <a:rPr lang="en-US" sz="2200" dirty="0" smtClean="0"/>
            <a:t>Public Health Laboratories</a:t>
          </a:r>
          <a:r>
            <a:rPr lang="en-US" sz="2200" dirty="0"/>
            <a:t>, National Summary, </a:t>
          </a:r>
          <a:r>
            <a:rPr lang="en-US" sz="2200" dirty="0" smtClean="0"/>
            <a:t>2015-2016 Season</a:t>
          </a:r>
          <a:endParaRPr lang="en-US" sz="2200" dirty="0"/>
        </a:p>
      </cdr:txBody>
    </cdr:sp>
  </cdr:relSizeAnchor>
  <cdr:relSizeAnchor xmlns:cdr="http://schemas.openxmlformats.org/drawingml/2006/chartDrawing">
    <cdr:from>
      <cdr:x>0.60136</cdr:x>
      <cdr:y>0.23409</cdr:y>
    </cdr:from>
    <cdr:to>
      <cdr:x>0.81189</cdr:x>
      <cdr:y>0.46368</cdr:y>
    </cdr:to>
    <cdr:sp macro="" textlink="">
      <cdr:nvSpPr>
        <cdr:cNvPr id="3" name="TextBox 2"/>
        <cdr:cNvSpPr txBox="1"/>
      </cdr:nvSpPr>
      <cdr:spPr>
        <a:xfrm xmlns:a="http://schemas.openxmlformats.org/drawingml/2006/main">
          <a:off x="5272755" y="1333144"/>
          <a:ext cx="1845892" cy="130750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100" dirty="0" smtClean="0"/>
            <a:t>Flu Weeks account for 84% of all influenza positives for the 2015-16 influenza season.</a:t>
          </a:r>
          <a:endParaRPr lang="en-US" sz="1100"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2" tIns="46586" rIns="93172" bIns="46586" rtlCol="0"/>
          <a:lstStyle>
            <a:lvl1pPr algn="l">
              <a:defRPr sz="1300"/>
            </a:lvl1pPr>
          </a:lstStyle>
          <a:p>
            <a:endParaRPr lang="en-US"/>
          </a:p>
        </p:txBody>
      </p:sp>
      <p:sp>
        <p:nvSpPr>
          <p:cNvPr id="3" name="Date Placeholder 2"/>
          <p:cNvSpPr>
            <a:spLocks noGrp="1"/>
          </p:cNvSpPr>
          <p:nvPr>
            <p:ph type="dt" sz="quarter" idx="1"/>
          </p:nvPr>
        </p:nvSpPr>
        <p:spPr>
          <a:xfrm>
            <a:off x="3970938" y="1"/>
            <a:ext cx="3037840" cy="466434"/>
          </a:xfrm>
          <a:prstGeom prst="rect">
            <a:avLst/>
          </a:prstGeom>
        </p:spPr>
        <p:txBody>
          <a:bodyPr vert="horz" lIns="93172" tIns="46586" rIns="93172" bIns="46586" rtlCol="0"/>
          <a:lstStyle>
            <a:lvl1pPr algn="r">
              <a:defRPr sz="1300"/>
            </a:lvl1pPr>
          </a:lstStyle>
          <a:p>
            <a:fld id="{247C53D2-86D4-44D1-8B4A-BDA67C975DC6}" type="datetimeFigureOut">
              <a:rPr lang="en-US" smtClean="0"/>
              <a:t>10/26/2016</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2" tIns="46586" rIns="93172" bIns="46586" rtlCol="0" anchor="b"/>
          <a:lstStyle>
            <a:lvl1pPr algn="l">
              <a:defRPr sz="13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2" tIns="46586" rIns="93172" bIns="46586" rtlCol="0" anchor="b"/>
          <a:lstStyle>
            <a:lvl1pPr algn="r">
              <a:defRPr sz="1300"/>
            </a:lvl1pPr>
          </a:lstStyle>
          <a:p>
            <a:fld id="{06A0A745-B1CC-44AF-AD31-CE174A71D88B}" type="slidenum">
              <a:rPr lang="en-US" smtClean="0"/>
              <a:t>‹#›</a:t>
            </a:fld>
            <a:endParaRPr lang="en-US"/>
          </a:p>
        </p:txBody>
      </p:sp>
    </p:spTree>
    <p:extLst>
      <p:ext uri="{BB962C8B-B14F-4D97-AF65-F5344CB8AC3E}">
        <p14:creationId xmlns:p14="http://schemas.microsoft.com/office/powerpoint/2010/main" val="13520459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2" tIns="46586" rIns="93172" bIns="46586" rtlCol="0"/>
          <a:lstStyle>
            <a:lvl1pPr algn="l">
              <a:defRPr sz="1300"/>
            </a:lvl1pPr>
          </a:lstStyle>
          <a:p>
            <a:endParaRPr lang="en-US"/>
          </a:p>
        </p:txBody>
      </p:sp>
      <p:sp>
        <p:nvSpPr>
          <p:cNvPr id="3" name="Date Placeholder 2"/>
          <p:cNvSpPr>
            <a:spLocks noGrp="1"/>
          </p:cNvSpPr>
          <p:nvPr>
            <p:ph type="dt" idx="1"/>
          </p:nvPr>
        </p:nvSpPr>
        <p:spPr>
          <a:xfrm>
            <a:off x="3970938" y="1"/>
            <a:ext cx="3037840" cy="466434"/>
          </a:xfrm>
          <a:prstGeom prst="rect">
            <a:avLst/>
          </a:prstGeom>
        </p:spPr>
        <p:txBody>
          <a:bodyPr vert="horz" lIns="93172" tIns="46586" rIns="93172" bIns="46586" rtlCol="0"/>
          <a:lstStyle>
            <a:lvl1pPr algn="r">
              <a:defRPr sz="1300"/>
            </a:lvl1pPr>
          </a:lstStyle>
          <a:p>
            <a:fld id="{8B8BD6ED-1F8F-418E-A02B-99477E51067F}" type="datetimeFigureOut">
              <a:rPr lang="en-US" smtClean="0"/>
              <a:t>10/26/2016</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2" tIns="46586" rIns="93172" bIns="46586"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2" tIns="46586" rIns="93172" bIns="46586"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2" tIns="46586" rIns="93172" bIns="46586" rtlCol="0" anchor="b"/>
          <a:lstStyle>
            <a:lvl1pPr algn="l">
              <a:defRPr sz="13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2" tIns="46586" rIns="93172" bIns="46586" rtlCol="0" anchor="b"/>
          <a:lstStyle>
            <a:lvl1pPr algn="r">
              <a:defRPr sz="1300"/>
            </a:lvl1pPr>
          </a:lstStyle>
          <a:p>
            <a:fld id="{1A050CC9-FA4C-464A-8604-E800AEF71029}" type="slidenum">
              <a:rPr lang="en-US" smtClean="0"/>
              <a:t>‹#›</a:t>
            </a:fld>
            <a:endParaRPr lang="en-US"/>
          </a:p>
        </p:txBody>
      </p:sp>
    </p:spTree>
    <p:extLst>
      <p:ext uri="{BB962C8B-B14F-4D97-AF65-F5344CB8AC3E}">
        <p14:creationId xmlns:p14="http://schemas.microsoft.com/office/powerpoint/2010/main" val="28723616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050CC9-FA4C-464A-8604-E800AEF71029}" type="slidenum">
              <a:rPr lang="en-US" smtClean="0"/>
              <a:t>1</a:t>
            </a:fld>
            <a:endParaRPr lang="en-US"/>
          </a:p>
        </p:txBody>
      </p:sp>
    </p:spTree>
    <p:extLst>
      <p:ext uri="{BB962C8B-B14F-4D97-AF65-F5344CB8AC3E}">
        <p14:creationId xmlns:p14="http://schemas.microsoft.com/office/powerpoint/2010/main" val="20533082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050CC9-FA4C-464A-8604-E800AEF71029}" type="slidenum">
              <a:rPr lang="en-US" smtClean="0"/>
              <a:t>2</a:t>
            </a:fld>
            <a:endParaRPr lang="en-US"/>
          </a:p>
        </p:txBody>
      </p:sp>
    </p:spTree>
    <p:extLst>
      <p:ext uri="{BB962C8B-B14F-4D97-AF65-F5344CB8AC3E}">
        <p14:creationId xmlns:p14="http://schemas.microsoft.com/office/powerpoint/2010/main" val="32386746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050CC9-FA4C-464A-8604-E800AEF71029}" type="slidenum">
              <a:rPr lang="en-US" smtClean="0"/>
              <a:t>3</a:t>
            </a:fld>
            <a:endParaRPr lang="en-US"/>
          </a:p>
        </p:txBody>
      </p:sp>
    </p:spTree>
    <p:extLst>
      <p:ext uri="{BB962C8B-B14F-4D97-AF65-F5344CB8AC3E}">
        <p14:creationId xmlns:p14="http://schemas.microsoft.com/office/powerpoint/2010/main" val="21453247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050CC9-FA4C-464A-8604-E800AEF71029}" type="slidenum">
              <a:rPr lang="en-US" smtClean="0"/>
              <a:t>4</a:t>
            </a:fld>
            <a:endParaRPr lang="en-US"/>
          </a:p>
        </p:txBody>
      </p:sp>
    </p:spTree>
    <p:extLst>
      <p:ext uri="{BB962C8B-B14F-4D97-AF65-F5344CB8AC3E}">
        <p14:creationId xmlns:p14="http://schemas.microsoft.com/office/powerpoint/2010/main" val="3943521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050CC9-FA4C-464A-8604-E800AEF71029}" type="slidenum">
              <a:rPr lang="en-US" smtClean="0"/>
              <a:t>5</a:t>
            </a:fld>
            <a:endParaRPr lang="en-US"/>
          </a:p>
        </p:txBody>
      </p:sp>
    </p:spTree>
    <p:extLst>
      <p:ext uri="{BB962C8B-B14F-4D97-AF65-F5344CB8AC3E}">
        <p14:creationId xmlns:p14="http://schemas.microsoft.com/office/powerpoint/2010/main" val="2832568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050CC9-FA4C-464A-8604-E800AEF71029}" type="slidenum">
              <a:rPr lang="en-US" smtClean="0"/>
              <a:t>6</a:t>
            </a:fld>
            <a:endParaRPr lang="en-US"/>
          </a:p>
        </p:txBody>
      </p:sp>
    </p:spTree>
    <p:extLst>
      <p:ext uri="{BB962C8B-B14F-4D97-AF65-F5344CB8AC3E}">
        <p14:creationId xmlns:p14="http://schemas.microsoft.com/office/powerpoint/2010/main" val="27826822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050CC9-FA4C-464A-8604-E800AEF71029}" type="slidenum">
              <a:rPr lang="en-US" smtClean="0"/>
              <a:t>7</a:t>
            </a:fld>
            <a:endParaRPr lang="en-US"/>
          </a:p>
        </p:txBody>
      </p:sp>
    </p:spTree>
    <p:extLst>
      <p:ext uri="{BB962C8B-B14F-4D97-AF65-F5344CB8AC3E}">
        <p14:creationId xmlns:p14="http://schemas.microsoft.com/office/powerpoint/2010/main" val="17577977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Shape 115"/>
          <p:cNvSpPr>
            <a:spLocks noGrp="1" noRot="1" noChangeAspect="1"/>
          </p:cNvSpPr>
          <p:nvPr>
            <p:ph type="sldImg" idx="2"/>
          </p:nvPr>
        </p:nvSpPr>
        <p:spPr>
          <a:xfrm>
            <a:off x="1214438" y="706438"/>
            <a:ext cx="4719637" cy="3540125"/>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116" name="Shape 116"/>
          <p:cNvSpPr>
            <a:spLocks noGrp="1"/>
          </p:cNvSpPr>
          <p:nvPr>
            <p:ph type="body" idx="1"/>
          </p:nvPr>
        </p:nvSpPr>
        <p:spPr>
          <a:xfrm>
            <a:off x="715645" y="4481962"/>
            <a:ext cx="5718668" cy="1509992"/>
          </a:xfrm>
          <a:prstGeom prst="rect">
            <a:avLst/>
          </a:prstGeom>
          <a:noFill/>
          <a:ln>
            <a:noFill/>
          </a:ln>
        </p:spPr>
        <p:txBody>
          <a:bodyPr lIns="93156" tIns="46565" rIns="93156" bIns="46565" anchor="t" anchorCtr="0">
            <a:spAutoFit/>
          </a:bodyPr>
          <a:lstStyle/>
          <a:p>
            <a:pPr>
              <a:buNone/>
            </a:pPr>
            <a:r>
              <a:rPr sz="1800"/>
              <a:t>Setting up a surveillance system takes a long time and a lot of work. Once it’s finished and is running routinely, it may seem like a well-oiled machine that can run itself. But it doesn’t. Assessing a system allows the opportunity to assess the </a:t>
            </a:r>
          </a:p>
        </p:txBody>
      </p:sp>
    </p:spTree>
    <p:extLst>
      <p:ext uri="{BB962C8B-B14F-4D97-AF65-F5344CB8AC3E}">
        <p14:creationId xmlns:p14="http://schemas.microsoft.com/office/powerpoint/2010/main" val="34012386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Shape 122"/>
          <p:cNvSpPr>
            <a:spLocks noGrp="1"/>
          </p:cNvSpPr>
          <p:nvPr>
            <p:ph type="body" idx="1"/>
          </p:nvPr>
        </p:nvSpPr>
        <p:spPr>
          <a:xfrm>
            <a:off x="715645" y="6418725"/>
            <a:ext cx="5718668" cy="372797"/>
          </a:xfrm>
          <a:prstGeom prst="rect">
            <a:avLst/>
          </a:prstGeom>
        </p:spPr>
        <p:txBody>
          <a:bodyPr lIns="93156" tIns="93156" rIns="93156" bIns="93156" anchor="ctr" anchorCtr="0">
            <a:spAutoFit/>
          </a:bodyPr>
          <a:lstStyle/>
          <a:p>
            <a:endParaRPr/>
          </a:p>
        </p:txBody>
      </p:sp>
      <p:sp>
        <p:nvSpPr>
          <p:cNvPr id="123" name="Shape 123"/>
          <p:cNvSpPr>
            <a:spLocks noGrp="1" noRot="1" noChangeAspect="1"/>
          </p:cNvSpPr>
          <p:nvPr>
            <p:ph type="sldImg" idx="2"/>
          </p:nvPr>
        </p:nvSpPr>
        <p:spPr>
          <a:xfrm>
            <a:off x="1214438" y="706438"/>
            <a:ext cx="4719637" cy="354012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499783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050CC9-FA4C-464A-8604-E800AEF71029}" type="slidenum">
              <a:rPr lang="en-US" smtClean="0"/>
              <a:t>10</a:t>
            </a:fld>
            <a:endParaRPr lang="en-US"/>
          </a:p>
        </p:txBody>
      </p:sp>
    </p:spTree>
    <p:extLst>
      <p:ext uri="{BB962C8B-B14F-4D97-AF65-F5344CB8AC3E}">
        <p14:creationId xmlns:p14="http://schemas.microsoft.com/office/powerpoint/2010/main" val="39710325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050CC9-FA4C-464A-8604-E800AEF71029}" type="slidenum">
              <a:rPr lang="en-US" smtClean="0"/>
              <a:t>11</a:t>
            </a:fld>
            <a:endParaRPr lang="en-US"/>
          </a:p>
        </p:txBody>
      </p:sp>
    </p:spTree>
    <p:extLst>
      <p:ext uri="{BB962C8B-B14F-4D97-AF65-F5344CB8AC3E}">
        <p14:creationId xmlns:p14="http://schemas.microsoft.com/office/powerpoint/2010/main" val="5395218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050CC9-FA4C-464A-8604-E800AEF71029}" type="slidenum">
              <a:rPr lang="en-US" smtClean="0"/>
              <a:t>12</a:t>
            </a:fld>
            <a:endParaRPr lang="en-US"/>
          </a:p>
        </p:txBody>
      </p:sp>
    </p:spTree>
    <p:extLst>
      <p:ext uri="{BB962C8B-B14F-4D97-AF65-F5344CB8AC3E}">
        <p14:creationId xmlns:p14="http://schemas.microsoft.com/office/powerpoint/2010/main" val="6630797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050CC9-FA4C-464A-8604-E800AEF71029}" type="slidenum">
              <a:rPr lang="en-US" smtClean="0"/>
              <a:t>14</a:t>
            </a:fld>
            <a:endParaRPr lang="en-US"/>
          </a:p>
        </p:txBody>
      </p:sp>
    </p:spTree>
    <p:extLst>
      <p:ext uri="{BB962C8B-B14F-4D97-AF65-F5344CB8AC3E}">
        <p14:creationId xmlns:p14="http://schemas.microsoft.com/office/powerpoint/2010/main" val="23920745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Shape 163"/>
          <p:cNvSpPr>
            <a:spLocks noGrp="1"/>
          </p:cNvSpPr>
          <p:nvPr>
            <p:ph type="body" idx="1"/>
          </p:nvPr>
        </p:nvSpPr>
        <p:spPr>
          <a:xfrm>
            <a:off x="715645" y="6418725"/>
            <a:ext cx="5718668" cy="372797"/>
          </a:xfrm>
          <a:prstGeom prst="rect">
            <a:avLst/>
          </a:prstGeom>
        </p:spPr>
        <p:txBody>
          <a:bodyPr lIns="93156" tIns="93156" rIns="93156" bIns="93156" anchor="ctr" anchorCtr="0">
            <a:spAutoFit/>
          </a:bodyPr>
          <a:lstStyle/>
          <a:p>
            <a:endParaRPr/>
          </a:p>
        </p:txBody>
      </p:sp>
      <p:sp>
        <p:nvSpPr>
          <p:cNvPr id="164" name="Shape 164"/>
          <p:cNvSpPr>
            <a:spLocks noGrp="1" noRot="1" noChangeAspect="1"/>
          </p:cNvSpPr>
          <p:nvPr>
            <p:ph type="sldImg" idx="2"/>
          </p:nvPr>
        </p:nvSpPr>
        <p:spPr>
          <a:xfrm>
            <a:off x="1214438" y="706438"/>
            <a:ext cx="4719637" cy="354012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815284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050CC9-FA4C-464A-8604-E800AEF71029}" type="slidenum">
              <a:rPr lang="en-US" smtClean="0"/>
              <a:t>16</a:t>
            </a:fld>
            <a:endParaRPr lang="en-US"/>
          </a:p>
        </p:txBody>
      </p:sp>
    </p:spTree>
    <p:extLst>
      <p:ext uri="{BB962C8B-B14F-4D97-AF65-F5344CB8AC3E}">
        <p14:creationId xmlns:p14="http://schemas.microsoft.com/office/powerpoint/2010/main" val="23967623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050CC9-FA4C-464A-8604-E800AEF71029}" type="slidenum">
              <a:rPr lang="en-US" smtClean="0"/>
              <a:t>17</a:t>
            </a:fld>
            <a:endParaRPr lang="en-US"/>
          </a:p>
        </p:txBody>
      </p:sp>
    </p:spTree>
    <p:extLst>
      <p:ext uri="{BB962C8B-B14F-4D97-AF65-F5344CB8AC3E}">
        <p14:creationId xmlns:p14="http://schemas.microsoft.com/office/powerpoint/2010/main" val="34307338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050CC9-FA4C-464A-8604-E800AEF71029}" type="slidenum">
              <a:rPr lang="en-US" smtClean="0"/>
              <a:t>18</a:t>
            </a:fld>
            <a:endParaRPr lang="en-US"/>
          </a:p>
        </p:txBody>
      </p:sp>
    </p:spTree>
    <p:extLst>
      <p:ext uri="{BB962C8B-B14F-4D97-AF65-F5344CB8AC3E}">
        <p14:creationId xmlns:p14="http://schemas.microsoft.com/office/powerpoint/2010/main" val="14360203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050CC9-FA4C-464A-8604-E800AEF71029}" type="slidenum">
              <a:rPr lang="en-US" smtClean="0"/>
              <a:t>19</a:t>
            </a:fld>
            <a:endParaRPr lang="en-US"/>
          </a:p>
        </p:txBody>
      </p:sp>
    </p:spTree>
    <p:extLst>
      <p:ext uri="{BB962C8B-B14F-4D97-AF65-F5344CB8AC3E}">
        <p14:creationId xmlns:p14="http://schemas.microsoft.com/office/powerpoint/2010/main" val="39126586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050CC9-FA4C-464A-8604-E800AEF71029}" type="slidenum">
              <a:rPr lang="en-US" smtClean="0"/>
              <a:t>20</a:t>
            </a:fld>
            <a:endParaRPr lang="en-US"/>
          </a:p>
        </p:txBody>
      </p:sp>
    </p:spTree>
    <p:extLst>
      <p:ext uri="{BB962C8B-B14F-4D97-AF65-F5344CB8AC3E}">
        <p14:creationId xmlns:p14="http://schemas.microsoft.com/office/powerpoint/2010/main" val="11107362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050CC9-FA4C-464A-8604-E800AEF71029}" type="slidenum">
              <a:rPr lang="en-US" smtClean="0"/>
              <a:t>21</a:t>
            </a:fld>
            <a:endParaRPr lang="en-US"/>
          </a:p>
        </p:txBody>
      </p:sp>
    </p:spTree>
    <p:extLst>
      <p:ext uri="{BB962C8B-B14F-4D97-AF65-F5344CB8AC3E}">
        <p14:creationId xmlns:p14="http://schemas.microsoft.com/office/powerpoint/2010/main" val="14421238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050CC9-FA4C-464A-8604-E800AEF71029}" type="slidenum">
              <a:rPr lang="en-US" smtClean="0"/>
              <a:t>22</a:t>
            </a:fld>
            <a:endParaRPr lang="en-US"/>
          </a:p>
        </p:txBody>
      </p:sp>
    </p:spTree>
    <p:extLst>
      <p:ext uri="{BB962C8B-B14F-4D97-AF65-F5344CB8AC3E}">
        <p14:creationId xmlns:p14="http://schemas.microsoft.com/office/powerpoint/2010/main" val="37684036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050CC9-FA4C-464A-8604-E800AEF71029}" type="slidenum">
              <a:rPr lang="en-US" smtClean="0"/>
              <a:t>23</a:t>
            </a:fld>
            <a:endParaRPr lang="en-US"/>
          </a:p>
        </p:txBody>
      </p:sp>
    </p:spTree>
    <p:extLst>
      <p:ext uri="{BB962C8B-B14F-4D97-AF65-F5344CB8AC3E}">
        <p14:creationId xmlns:p14="http://schemas.microsoft.com/office/powerpoint/2010/main" val="36869747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050CC9-FA4C-464A-8604-E800AEF71029}" type="slidenum">
              <a:rPr lang="en-US" smtClean="0"/>
              <a:t>24</a:t>
            </a:fld>
            <a:endParaRPr lang="en-US"/>
          </a:p>
        </p:txBody>
      </p:sp>
    </p:spTree>
    <p:extLst>
      <p:ext uri="{BB962C8B-B14F-4D97-AF65-F5344CB8AC3E}">
        <p14:creationId xmlns:p14="http://schemas.microsoft.com/office/powerpoint/2010/main" val="30772976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050CC9-FA4C-464A-8604-E800AEF71029}" type="slidenum">
              <a:rPr lang="en-US" smtClean="0"/>
              <a:t>25</a:t>
            </a:fld>
            <a:endParaRPr lang="en-US"/>
          </a:p>
        </p:txBody>
      </p:sp>
    </p:spTree>
    <p:extLst>
      <p:ext uri="{BB962C8B-B14F-4D97-AF65-F5344CB8AC3E}">
        <p14:creationId xmlns:p14="http://schemas.microsoft.com/office/powerpoint/2010/main" val="27130835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Shape 128"/>
          <p:cNvSpPr>
            <a:spLocks noGrp="1" noRot="1" noChangeAspect="1"/>
          </p:cNvSpPr>
          <p:nvPr>
            <p:ph type="sldImg" idx="2"/>
          </p:nvPr>
        </p:nvSpPr>
        <p:spPr>
          <a:xfrm>
            <a:off x="1214438" y="706438"/>
            <a:ext cx="4719637" cy="3540125"/>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129" name="Shape 129"/>
          <p:cNvSpPr>
            <a:spLocks noGrp="1"/>
          </p:cNvSpPr>
          <p:nvPr>
            <p:ph type="body" idx="1"/>
          </p:nvPr>
        </p:nvSpPr>
        <p:spPr>
          <a:xfrm>
            <a:off x="715645" y="4481962"/>
            <a:ext cx="5718668" cy="1509992"/>
          </a:xfrm>
          <a:prstGeom prst="rect">
            <a:avLst/>
          </a:prstGeom>
          <a:noFill/>
          <a:ln>
            <a:noFill/>
          </a:ln>
        </p:spPr>
        <p:txBody>
          <a:bodyPr lIns="93156" tIns="46565" rIns="93156" bIns="46565" anchor="t" anchorCtr="0">
            <a:spAutoFit/>
          </a:bodyPr>
          <a:lstStyle/>
          <a:p>
            <a:pPr>
              <a:buNone/>
            </a:pPr>
            <a:r>
              <a:rPr sz="1800"/>
              <a:t>Setting up a surveillance system takes a long time and a lot of work. Once it’s finished and is running routinely, it may seem like a well-oiled machine that can run itself. But it doesn’t. Assessing a system allows the opportunity to assess the </a:t>
            </a:r>
          </a:p>
        </p:txBody>
      </p:sp>
    </p:spTree>
    <p:extLst>
      <p:ext uri="{BB962C8B-B14F-4D97-AF65-F5344CB8AC3E}">
        <p14:creationId xmlns:p14="http://schemas.microsoft.com/office/powerpoint/2010/main" val="19301793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Shape 128"/>
          <p:cNvSpPr>
            <a:spLocks noGrp="1" noRot="1" noChangeAspect="1"/>
          </p:cNvSpPr>
          <p:nvPr>
            <p:ph type="sldImg" idx="2"/>
          </p:nvPr>
        </p:nvSpPr>
        <p:spPr>
          <a:xfrm>
            <a:off x="1214438" y="706438"/>
            <a:ext cx="4719637" cy="3540125"/>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129" name="Shape 129"/>
          <p:cNvSpPr>
            <a:spLocks noGrp="1"/>
          </p:cNvSpPr>
          <p:nvPr>
            <p:ph type="body" idx="1"/>
          </p:nvPr>
        </p:nvSpPr>
        <p:spPr>
          <a:xfrm>
            <a:off x="715645" y="4481962"/>
            <a:ext cx="5718668" cy="1509992"/>
          </a:xfrm>
          <a:prstGeom prst="rect">
            <a:avLst/>
          </a:prstGeom>
          <a:noFill/>
          <a:ln>
            <a:noFill/>
          </a:ln>
        </p:spPr>
        <p:txBody>
          <a:bodyPr lIns="93156" tIns="46565" rIns="93156" bIns="46565" anchor="t" anchorCtr="0">
            <a:spAutoFit/>
          </a:bodyPr>
          <a:lstStyle/>
          <a:p>
            <a:pPr>
              <a:buNone/>
            </a:pPr>
            <a:r>
              <a:rPr sz="1800"/>
              <a:t>Setting up a surveillance system takes a long time and a lot of work. Once it’s finished and is running routinely, it may seem like a well-oiled machine that can run itself. But it doesn’t. Assessing a system allows the opportunity to assess the </a:t>
            </a:r>
          </a:p>
        </p:txBody>
      </p:sp>
    </p:spTree>
    <p:extLst>
      <p:ext uri="{BB962C8B-B14F-4D97-AF65-F5344CB8AC3E}">
        <p14:creationId xmlns:p14="http://schemas.microsoft.com/office/powerpoint/2010/main" val="9773286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050CC9-FA4C-464A-8604-E800AEF71029}" type="slidenum">
              <a:rPr lang="en-US" smtClean="0"/>
              <a:t>28</a:t>
            </a:fld>
            <a:endParaRPr lang="en-US"/>
          </a:p>
        </p:txBody>
      </p:sp>
    </p:spTree>
    <p:extLst>
      <p:ext uri="{BB962C8B-B14F-4D97-AF65-F5344CB8AC3E}">
        <p14:creationId xmlns:p14="http://schemas.microsoft.com/office/powerpoint/2010/main" val="17434492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57020" indent="-291161">
              <a:defRPr>
                <a:solidFill>
                  <a:schemeClr val="tx1"/>
                </a:solidFill>
                <a:latin typeface="Arial" panose="020B0604020202020204" pitchFamily="34" charset="0"/>
              </a:defRPr>
            </a:lvl2pPr>
            <a:lvl3pPr marL="1164647" indent="-232929">
              <a:defRPr>
                <a:solidFill>
                  <a:schemeClr val="tx1"/>
                </a:solidFill>
                <a:latin typeface="Arial" panose="020B0604020202020204" pitchFamily="34" charset="0"/>
              </a:defRPr>
            </a:lvl3pPr>
            <a:lvl4pPr marL="1630505" indent="-232929">
              <a:defRPr>
                <a:solidFill>
                  <a:schemeClr val="tx1"/>
                </a:solidFill>
                <a:latin typeface="Arial" panose="020B0604020202020204" pitchFamily="34" charset="0"/>
              </a:defRPr>
            </a:lvl4pPr>
            <a:lvl5pPr marL="2096365" indent="-232929">
              <a:defRPr>
                <a:solidFill>
                  <a:schemeClr val="tx1"/>
                </a:solidFill>
                <a:latin typeface="Arial" panose="020B0604020202020204" pitchFamily="34" charset="0"/>
              </a:defRPr>
            </a:lvl5pPr>
            <a:lvl6pPr marL="2562224" indent="-232929" eaLnBrk="0" fontAlgn="base" hangingPunct="0">
              <a:spcBef>
                <a:spcPct val="0"/>
              </a:spcBef>
              <a:spcAft>
                <a:spcPct val="0"/>
              </a:spcAft>
              <a:defRPr>
                <a:solidFill>
                  <a:schemeClr val="tx1"/>
                </a:solidFill>
                <a:latin typeface="Arial" panose="020B0604020202020204" pitchFamily="34" charset="0"/>
              </a:defRPr>
            </a:lvl6pPr>
            <a:lvl7pPr marL="3028082" indent="-232929" eaLnBrk="0" fontAlgn="base" hangingPunct="0">
              <a:spcBef>
                <a:spcPct val="0"/>
              </a:spcBef>
              <a:spcAft>
                <a:spcPct val="0"/>
              </a:spcAft>
              <a:defRPr>
                <a:solidFill>
                  <a:schemeClr val="tx1"/>
                </a:solidFill>
                <a:latin typeface="Arial" panose="020B0604020202020204" pitchFamily="34" charset="0"/>
              </a:defRPr>
            </a:lvl7pPr>
            <a:lvl8pPr marL="3493941" indent="-232929" eaLnBrk="0" fontAlgn="base" hangingPunct="0">
              <a:spcBef>
                <a:spcPct val="0"/>
              </a:spcBef>
              <a:spcAft>
                <a:spcPct val="0"/>
              </a:spcAft>
              <a:defRPr>
                <a:solidFill>
                  <a:schemeClr val="tx1"/>
                </a:solidFill>
                <a:latin typeface="Arial" panose="020B0604020202020204" pitchFamily="34" charset="0"/>
              </a:defRPr>
            </a:lvl8pPr>
            <a:lvl9pPr marL="3959800" indent="-232929" eaLnBrk="0" fontAlgn="base" hangingPunct="0">
              <a:spcBef>
                <a:spcPct val="0"/>
              </a:spcBef>
              <a:spcAft>
                <a:spcPct val="0"/>
              </a:spcAft>
              <a:defRPr>
                <a:solidFill>
                  <a:schemeClr val="tx1"/>
                </a:solidFill>
                <a:latin typeface="Arial" panose="020B0604020202020204" pitchFamily="34" charset="0"/>
              </a:defRPr>
            </a:lvl9pPr>
          </a:lstStyle>
          <a:p>
            <a:fld id="{3B216AB5-DC21-4523-A99C-0DA71D809423}" type="slidenum">
              <a:rPr lang="en-US" altLang="en-US" smtClean="0">
                <a:latin typeface="Calibri" panose="020F0502020204030204" pitchFamily="34" charset="0"/>
                <a:cs typeface="Arial" panose="020B0604020202020204" pitchFamily="34" charset="0"/>
              </a:rPr>
              <a:pPr/>
              <a:t>29</a:t>
            </a:fld>
            <a:endParaRPr lang="en-US" altLang="en-US" smtClean="0">
              <a:latin typeface="Calibri" panose="020F0502020204030204" pitchFamily="34" charset="0"/>
              <a:cs typeface="Arial" panose="020B0604020202020204" pitchFamily="34" charset="0"/>
            </a:endParaRPr>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207978293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050CC9-FA4C-464A-8604-E800AEF71029}" type="slidenum">
              <a:rPr lang="en-US" smtClean="0"/>
              <a:t>30</a:t>
            </a:fld>
            <a:endParaRPr lang="en-US"/>
          </a:p>
        </p:txBody>
      </p:sp>
    </p:spTree>
    <p:extLst>
      <p:ext uri="{BB962C8B-B14F-4D97-AF65-F5344CB8AC3E}">
        <p14:creationId xmlns:p14="http://schemas.microsoft.com/office/powerpoint/2010/main" val="3982400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Shape 170"/>
          <p:cNvSpPr>
            <a:spLocks noGrp="1"/>
          </p:cNvSpPr>
          <p:nvPr>
            <p:ph type="body" idx="1"/>
          </p:nvPr>
        </p:nvSpPr>
        <p:spPr>
          <a:xfrm>
            <a:off x="715645" y="6418725"/>
            <a:ext cx="5718668" cy="372797"/>
          </a:xfrm>
          <a:prstGeom prst="rect">
            <a:avLst/>
          </a:prstGeom>
        </p:spPr>
        <p:txBody>
          <a:bodyPr lIns="93156" tIns="93156" rIns="93156" bIns="93156" anchor="ctr" anchorCtr="0">
            <a:spAutoFit/>
          </a:bodyPr>
          <a:lstStyle/>
          <a:p>
            <a:endParaRPr/>
          </a:p>
        </p:txBody>
      </p:sp>
      <p:sp>
        <p:nvSpPr>
          <p:cNvPr id="171" name="Shape 171"/>
          <p:cNvSpPr>
            <a:spLocks noGrp="1" noRot="1" noChangeAspect="1"/>
          </p:cNvSpPr>
          <p:nvPr>
            <p:ph type="sldImg" idx="2"/>
          </p:nvPr>
        </p:nvSpPr>
        <p:spPr>
          <a:xfrm>
            <a:off x="1214438" y="706438"/>
            <a:ext cx="4719637" cy="354012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2801395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050CC9-FA4C-464A-8604-E800AEF71029}" type="slidenum">
              <a:rPr lang="en-US" smtClean="0"/>
              <a:t>32</a:t>
            </a:fld>
            <a:endParaRPr lang="en-US"/>
          </a:p>
        </p:txBody>
      </p:sp>
    </p:spTree>
    <p:extLst>
      <p:ext uri="{BB962C8B-B14F-4D97-AF65-F5344CB8AC3E}">
        <p14:creationId xmlns:p14="http://schemas.microsoft.com/office/powerpoint/2010/main" val="11163871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a:spLocks noGrp="1" noRot="1" noChangeAspect="1"/>
          </p:cNvSpPr>
          <p:nvPr>
            <p:ph type="sldImg" idx="2"/>
          </p:nvPr>
        </p:nvSpPr>
        <p:spPr>
          <a:xfrm>
            <a:off x="1214438" y="706438"/>
            <a:ext cx="4719637" cy="3540125"/>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86" name="Shape 86"/>
          <p:cNvSpPr>
            <a:spLocks noGrp="1"/>
          </p:cNvSpPr>
          <p:nvPr>
            <p:ph type="body" idx="1"/>
          </p:nvPr>
        </p:nvSpPr>
        <p:spPr>
          <a:xfrm>
            <a:off x="715645" y="4481962"/>
            <a:ext cx="5718668" cy="1509992"/>
          </a:xfrm>
          <a:prstGeom prst="rect">
            <a:avLst/>
          </a:prstGeom>
          <a:noFill/>
          <a:ln>
            <a:noFill/>
          </a:ln>
        </p:spPr>
        <p:txBody>
          <a:bodyPr lIns="93156" tIns="46565" rIns="93156" bIns="46565" anchor="t" anchorCtr="0">
            <a:spAutoFit/>
          </a:bodyPr>
          <a:lstStyle/>
          <a:p>
            <a:pPr>
              <a:buNone/>
            </a:pPr>
            <a:r>
              <a:rPr sz="1800"/>
              <a:t>Setting up a surveillance system takes a long time and a lot of work. Once it’s finished and is running routinely, it may seem like a well-oiled machine that can run itself. But it doesn’t. Assessing a system allows the opportunity to assess the </a:t>
            </a:r>
          </a:p>
        </p:txBody>
      </p:sp>
    </p:spTree>
    <p:extLst>
      <p:ext uri="{BB962C8B-B14F-4D97-AF65-F5344CB8AC3E}">
        <p14:creationId xmlns:p14="http://schemas.microsoft.com/office/powerpoint/2010/main" val="159050275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Shape 176"/>
          <p:cNvSpPr>
            <a:spLocks noGrp="1"/>
          </p:cNvSpPr>
          <p:nvPr>
            <p:ph type="body" idx="1"/>
          </p:nvPr>
        </p:nvSpPr>
        <p:spPr>
          <a:xfrm>
            <a:off x="715645" y="6418725"/>
            <a:ext cx="5718668" cy="372797"/>
          </a:xfrm>
          <a:prstGeom prst="rect">
            <a:avLst/>
          </a:prstGeom>
        </p:spPr>
        <p:txBody>
          <a:bodyPr lIns="93156" tIns="93156" rIns="93156" bIns="93156" anchor="ctr" anchorCtr="0">
            <a:spAutoFit/>
          </a:bodyPr>
          <a:lstStyle/>
          <a:p>
            <a:endParaRPr/>
          </a:p>
        </p:txBody>
      </p:sp>
      <p:sp>
        <p:nvSpPr>
          <p:cNvPr id="177" name="Shape 177"/>
          <p:cNvSpPr>
            <a:spLocks noGrp="1" noRot="1" noChangeAspect="1"/>
          </p:cNvSpPr>
          <p:nvPr>
            <p:ph type="sldImg" idx="2"/>
          </p:nvPr>
        </p:nvSpPr>
        <p:spPr>
          <a:xfrm>
            <a:off x="1214438" y="706438"/>
            <a:ext cx="4719637" cy="354012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751626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Shape 188"/>
          <p:cNvSpPr>
            <a:spLocks noGrp="1"/>
          </p:cNvSpPr>
          <p:nvPr>
            <p:ph type="body" idx="1"/>
          </p:nvPr>
        </p:nvSpPr>
        <p:spPr>
          <a:xfrm>
            <a:off x="715645" y="6418725"/>
            <a:ext cx="5718668" cy="372797"/>
          </a:xfrm>
          <a:prstGeom prst="rect">
            <a:avLst/>
          </a:prstGeom>
        </p:spPr>
        <p:txBody>
          <a:bodyPr lIns="93156" tIns="93156" rIns="93156" bIns="93156" anchor="ctr" anchorCtr="0">
            <a:spAutoFit/>
          </a:bodyPr>
          <a:lstStyle/>
          <a:p>
            <a:endParaRPr/>
          </a:p>
        </p:txBody>
      </p:sp>
      <p:sp>
        <p:nvSpPr>
          <p:cNvPr id="189" name="Shape 189"/>
          <p:cNvSpPr>
            <a:spLocks noGrp="1" noRot="1" noChangeAspect="1"/>
          </p:cNvSpPr>
          <p:nvPr>
            <p:ph type="sldImg" idx="2"/>
          </p:nvPr>
        </p:nvSpPr>
        <p:spPr>
          <a:xfrm>
            <a:off x="1214438" y="706438"/>
            <a:ext cx="4719637" cy="354012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5279909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050CC9-FA4C-464A-8604-E800AEF71029}" type="slidenum">
              <a:rPr lang="en-US" smtClean="0"/>
              <a:t>36</a:t>
            </a:fld>
            <a:endParaRPr lang="en-US"/>
          </a:p>
        </p:txBody>
      </p:sp>
    </p:spTree>
    <p:extLst>
      <p:ext uri="{BB962C8B-B14F-4D97-AF65-F5344CB8AC3E}">
        <p14:creationId xmlns:p14="http://schemas.microsoft.com/office/powerpoint/2010/main" val="366794425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Shape 193"/>
          <p:cNvSpPr>
            <a:spLocks noGrp="1"/>
          </p:cNvSpPr>
          <p:nvPr>
            <p:ph type="body" idx="1"/>
          </p:nvPr>
        </p:nvSpPr>
        <p:spPr>
          <a:xfrm>
            <a:off x="715645" y="6418725"/>
            <a:ext cx="5718668" cy="372797"/>
          </a:xfrm>
          <a:prstGeom prst="rect">
            <a:avLst/>
          </a:prstGeom>
        </p:spPr>
        <p:txBody>
          <a:bodyPr lIns="93156" tIns="93156" rIns="93156" bIns="93156" anchor="ctr" anchorCtr="0">
            <a:spAutoFit/>
          </a:bodyPr>
          <a:lstStyle/>
          <a:p>
            <a:endParaRPr/>
          </a:p>
        </p:txBody>
      </p:sp>
      <p:sp>
        <p:nvSpPr>
          <p:cNvPr id="194" name="Shape 194"/>
          <p:cNvSpPr>
            <a:spLocks noGrp="1" noRot="1" noChangeAspect="1"/>
          </p:cNvSpPr>
          <p:nvPr>
            <p:ph type="sldImg" idx="2"/>
          </p:nvPr>
        </p:nvSpPr>
        <p:spPr>
          <a:xfrm>
            <a:off x="1214438" y="706438"/>
            <a:ext cx="4719637" cy="354012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864720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F7655D2-4A6C-4F3F-A7E6-C3347A4265E9}" type="datetimeFigureOut">
              <a:rPr lang="en-US" smtClean="0"/>
              <a:t>10/26/2016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A47C7B-DFAE-4533-89D3-D9B4399C8E42}" type="slidenum">
              <a:rPr lang="en-US" smtClean="0"/>
              <a:t>‹#›</a:t>
            </a:fld>
            <a:endParaRPr lang="en-US"/>
          </a:p>
        </p:txBody>
      </p:sp>
    </p:spTree>
    <p:extLst>
      <p:ext uri="{BB962C8B-B14F-4D97-AF65-F5344CB8AC3E}">
        <p14:creationId xmlns:p14="http://schemas.microsoft.com/office/powerpoint/2010/main" val="7982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F7655D2-4A6C-4F3F-A7E6-C3347A4265E9}" type="datetimeFigureOut">
              <a:rPr lang="en-US" smtClean="0"/>
              <a:t>10/26/2016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A47C7B-DFAE-4533-89D3-D9B4399C8E42}" type="slidenum">
              <a:rPr lang="en-US" smtClean="0"/>
              <a:t>‹#›</a:t>
            </a:fld>
            <a:endParaRPr lang="en-US"/>
          </a:p>
        </p:txBody>
      </p:sp>
    </p:spTree>
    <p:extLst>
      <p:ext uri="{BB962C8B-B14F-4D97-AF65-F5344CB8AC3E}">
        <p14:creationId xmlns:p14="http://schemas.microsoft.com/office/powerpoint/2010/main" val="38093149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F7655D2-4A6C-4F3F-A7E6-C3347A4265E9}" type="datetimeFigureOut">
              <a:rPr lang="en-US" smtClean="0"/>
              <a:t>10/26/2016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A47C7B-DFAE-4533-89D3-D9B4399C8E42}" type="slidenum">
              <a:rPr lang="en-US" smtClean="0"/>
              <a:t>‹#›</a:t>
            </a:fld>
            <a:endParaRPr lang="en-US"/>
          </a:p>
        </p:txBody>
      </p:sp>
    </p:spTree>
    <p:extLst>
      <p:ext uri="{BB962C8B-B14F-4D97-AF65-F5344CB8AC3E}">
        <p14:creationId xmlns:p14="http://schemas.microsoft.com/office/powerpoint/2010/main" val="10486190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F7655D2-4A6C-4F3F-A7E6-C3347A4265E9}" type="datetimeFigureOut">
              <a:rPr lang="en-US" smtClean="0"/>
              <a:t>10/26/2016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A47C7B-DFAE-4533-89D3-D9B4399C8E42}" type="slidenum">
              <a:rPr lang="en-US" smtClean="0"/>
              <a:t>‹#›</a:t>
            </a:fld>
            <a:endParaRPr lang="en-US"/>
          </a:p>
        </p:txBody>
      </p:sp>
    </p:spTree>
    <p:extLst>
      <p:ext uri="{BB962C8B-B14F-4D97-AF65-F5344CB8AC3E}">
        <p14:creationId xmlns:p14="http://schemas.microsoft.com/office/powerpoint/2010/main" val="14781326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F7655D2-4A6C-4F3F-A7E6-C3347A4265E9}" type="datetimeFigureOut">
              <a:rPr lang="en-US" smtClean="0"/>
              <a:t>10/26/2016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9A47C7B-DFAE-4533-89D3-D9B4399C8E42}" type="slidenum">
              <a:rPr lang="en-US" smtClean="0"/>
              <a:t>‹#›</a:t>
            </a:fld>
            <a:endParaRPr lang="en-US"/>
          </a:p>
        </p:txBody>
      </p:sp>
    </p:spTree>
    <p:extLst>
      <p:ext uri="{BB962C8B-B14F-4D97-AF65-F5344CB8AC3E}">
        <p14:creationId xmlns:p14="http://schemas.microsoft.com/office/powerpoint/2010/main" val="4990395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F7655D2-4A6C-4F3F-A7E6-C3347A4265E9}" type="datetimeFigureOut">
              <a:rPr lang="en-US" smtClean="0"/>
              <a:t>10/26/2016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9A47C7B-DFAE-4533-89D3-D9B4399C8E42}" type="slidenum">
              <a:rPr lang="en-US" smtClean="0"/>
              <a:t>‹#›</a:t>
            </a:fld>
            <a:endParaRPr lang="en-US"/>
          </a:p>
        </p:txBody>
      </p:sp>
    </p:spTree>
    <p:extLst>
      <p:ext uri="{BB962C8B-B14F-4D97-AF65-F5344CB8AC3E}">
        <p14:creationId xmlns:p14="http://schemas.microsoft.com/office/powerpoint/2010/main" val="25061618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F7655D2-4A6C-4F3F-A7E6-C3347A4265E9}" type="datetimeFigureOut">
              <a:rPr lang="en-US" smtClean="0"/>
              <a:t>10/26/2016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9A47C7B-DFAE-4533-89D3-D9B4399C8E42}" type="slidenum">
              <a:rPr lang="en-US" smtClean="0"/>
              <a:t>‹#›</a:t>
            </a:fld>
            <a:endParaRPr lang="en-US"/>
          </a:p>
        </p:txBody>
      </p:sp>
    </p:spTree>
    <p:extLst>
      <p:ext uri="{BB962C8B-B14F-4D97-AF65-F5344CB8AC3E}">
        <p14:creationId xmlns:p14="http://schemas.microsoft.com/office/powerpoint/2010/main" val="3693150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F7655D2-4A6C-4F3F-A7E6-C3347A4265E9}" type="datetimeFigureOut">
              <a:rPr lang="en-US" smtClean="0"/>
              <a:t>10/26/2016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A47C7B-DFAE-4533-89D3-D9B4399C8E42}" type="slidenum">
              <a:rPr lang="en-US" smtClean="0"/>
              <a:t>‹#›</a:t>
            </a:fld>
            <a:endParaRPr lang="en-US"/>
          </a:p>
        </p:txBody>
      </p:sp>
    </p:spTree>
    <p:extLst>
      <p:ext uri="{BB962C8B-B14F-4D97-AF65-F5344CB8AC3E}">
        <p14:creationId xmlns:p14="http://schemas.microsoft.com/office/powerpoint/2010/main" val="3427161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F7655D2-4A6C-4F3F-A7E6-C3347A4265E9}" type="datetimeFigureOut">
              <a:rPr lang="en-US" smtClean="0"/>
              <a:t>10/26/2016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A47C7B-DFAE-4533-89D3-D9B4399C8E42}" type="slidenum">
              <a:rPr lang="en-US" smtClean="0"/>
              <a:t>‹#›</a:t>
            </a:fld>
            <a:endParaRPr lang="en-US"/>
          </a:p>
        </p:txBody>
      </p:sp>
    </p:spTree>
    <p:extLst>
      <p:ext uri="{BB962C8B-B14F-4D97-AF65-F5344CB8AC3E}">
        <p14:creationId xmlns:p14="http://schemas.microsoft.com/office/powerpoint/2010/main" val="1979474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F7655D2-4A6C-4F3F-A7E6-C3347A4265E9}" type="datetimeFigureOut">
              <a:rPr lang="en-US" smtClean="0"/>
              <a:t>10/26/2016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A47C7B-DFAE-4533-89D3-D9B4399C8E42}" type="slidenum">
              <a:rPr lang="en-US" smtClean="0"/>
              <a:t>‹#›</a:t>
            </a:fld>
            <a:endParaRPr lang="en-US"/>
          </a:p>
        </p:txBody>
      </p:sp>
    </p:spTree>
    <p:extLst>
      <p:ext uri="{BB962C8B-B14F-4D97-AF65-F5344CB8AC3E}">
        <p14:creationId xmlns:p14="http://schemas.microsoft.com/office/powerpoint/2010/main" val="31442057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F7655D2-4A6C-4F3F-A7E6-C3347A4265E9}" type="datetimeFigureOut">
              <a:rPr lang="en-US" smtClean="0"/>
              <a:t>10/26/2016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A47C7B-DFAE-4533-89D3-D9B4399C8E42}" type="slidenum">
              <a:rPr lang="en-US" smtClean="0"/>
              <a:t>‹#›</a:t>
            </a:fld>
            <a:endParaRPr lang="en-US"/>
          </a:p>
        </p:txBody>
      </p:sp>
    </p:spTree>
    <p:extLst>
      <p:ext uri="{BB962C8B-B14F-4D97-AF65-F5344CB8AC3E}">
        <p14:creationId xmlns:p14="http://schemas.microsoft.com/office/powerpoint/2010/main" val="6994623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asic Content">
  <p:cSld name="Basic Content">
    <p:spTree>
      <p:nvGrpSpPr>
        <p:cNvPr id="1" name="Shape 15"/>
        <p:cNvGrpSpPr/>
        <p:nvPr/>
      </p:nvGrpSpPr>
      <p:grpSpPr>
        <a:xfrm>
          <a:off x="0" y="0"/>
          <a:ext cx="0" cy="0"/>
          <a:chOff x="0" y="0"/>
          <a:chExt cx="0" cy="0"/>
        </a:xfrm>
      </p:grpSpPr>
      <p:sp>
        <p:nvSpPr>
          <p:cNvPr id="16" name="Shape 16"/>
          <p:cNvSpPr>
            <a:spLocks noGrp="1"/>
          </p:cNvSpPr>
          <p:nvPr>
            <p:ph type="title"/>
          </p:nvPr>
        </p:nvSpPr>
        <p:spPr>
          <a:xfrm>
            <a:off x="457200" y="274637"/>
            <a:ext cx="8229600" cy="1143000"/>
          </a:xfrm>
          <a:prstGeom prst="rect">
            <a:avLst/>
          </a:prstGeom>
          <a:noFill/>
          <a:ln>
            <a:noFill/>
          </a:ln>
        </p:spPr>
        <p:txBody>
          <a:bodyPr lIns="91425" tIns="91425" rIns="91425" bIns="91425" anchor="b" anchorCtr="0"/>
          <a:lstStyle>
            <a:lvl1pPr rtl="0">
              <a:lnSpc>
                <a:spcPct val="107142"/>
              </a:lnSpc>
              <a:defRPr sz="2800" b="1" baseline="0">
                <a:solidFill>
                  <a:schemeClr val="dk1"/>
                </a:solidFill>
              </a:defRPr>
            </a:lvl1pPr>
            <a:lvl2pPr rtl="0">
              <a:defRPr/>
            </a:lvl2pPr>
            <a:lvl3pPr rtl="0">
              <a:defRPr/>
            </a:lvl3pPr>
            <a:lvl4pPr rtl="0">
              <a:defRPr/>
            </a:lvl4pPr>
            <a:lvl5pPr rtl="0">
              <a:defRPr/>
            </a:lvl5pPr>
            <a:lvl6pPr rtl="0">
              <a:defRPr/>
            </a:lvl6pPr>
            <a:lvl7pPr rtl="0">
              <a:defRPr/>
            </a:lvl7pPr>
            <a:lvl8pPr rtl="0">
              <a:defRPr/>
            </a:lvl8pPr>
            <a:lvl9pPr rtl="0">
              <a:defRPr/>
            </a:lvl9pPr>
          </a:lstStyle>
          <a:p>
            <a:endParaRPr/>
          </a:p>
        </p:txBody>
      </p:sp>
      <p:sp>
        <p:nvSpPr>
          <p:cNvPr id="17" name="Shape 17"/>
          <p:cNvSpPr>
            <a:spLocks noGrp="1"/>
          </p:cNvSpPr>
          <p:nvPr>
            <p:ph type="body" idx="1"/>
          </p:nvPr>
        </p:nvSpPr>
        <p:spPr>
          <a:xfrm>
            <a:off x="457200" y="1600200"/>
            <a:ext cx="8229600" cy="4190999"/>
          </a:xfrm>
          <a:prstGeom prst="rect">
            <a:avLst/>
          </a:prstGeom>
          <a:noFill/>
          <a:ln>
            <a:noFill/>
          </a:ln>
        </p:spPr>
        <p:txBody>
          <a:bodyPr lIns="91425" tIns="91425" rIns="91425" bIns="91425" anchor="t" anchorCtr="0"/>
          <a:lstStyle>
            <a:lvl1pPr rtl="0">
              <a:buClr>
                <a:schemeClr val="dk1"/>
              </a:buClr>
              <a:buFont typeface="Arial"/>
              <a:buChar char="•"/>
              <a:defRPr sz="2400" b="1" baseline="0">
                <a:solidFill>
                  <a:schemeClr val="lt2"/>
                </a:solidFill>
              </a:defRPr>
            </a:lvl1pPr>
            <a:lvl2pPr rtl="0">
              <a:buClr>
                <a:schemeClr val="dk1"/>
              </a:buClr>
              <a:buFont typeface="Wingdings"/>
              <a:buChar char="§"/>
              <a:defRPr sz="2000">
                <a:solidFill>
                  <a:schemeClr val="lt2"/>
                </a:solidFill>
              </a:defRPr>
            </a:lvl2pPr>
            <a:lvl3pPr rtl="0">
              <a:buClr>
                <a:schemeClr val="dk1"/>
              </a:buClr>
              <a:buFont typeface="Arial"/>
              <a:buChar char="•"/>
              <a:defRPr sz="1800">
                <a:solidFill>
                  <a:schemeClr val="lt2"/>
                </a:solidFill>
              </a:defRPr>
            </a:lvl3pPr>
            <a:lvl4pPr rtl="0">
              <a:buClr>
                <a:schemeClr val="dk1"/>
              </a:buClr>
              <a:buFont typeface="Courier New"/>
              <a:buChar char="o"/>
              <a:defRPr sz="1800" baseline="0">
                <a:solidFill>
                  <a:schemeClr val="lt2"/>
                </a:solidFill>
              </a:defRPr>
            </a:lvl4pPr>
            <a:lvl5pPr rtl="0">
              <a:buClr>
                <a:schemeClr val="dk1"/>
              </a:buClr>
              <a:buFont typeface="Arial"/>
              <a:buChar char="•"/>
              <a:defRPr sz="1800">
                <a:solidFill>
                  <a:schemeClr val="lt2"/>
                </a:solidFill>
              </a:defRPr>
            </a:lvl5pPr>
            <a:lvl6pPr rtl="0">
              <a:defRPr/>
            </a:lvl6pPr>
            <a:lvl7pPr rtl="0">
              <a:defRPr/>
            </a:lvl7pPr>
            <a:lvl8pPr rtl="0">
              <a:defRPr/>
            </a:lvl8pPr>
            <a:lvl9pPr rtl="0">
              <a:defRPr/>
            </a:lvl9pPr>
          </a:lstStyle>
          <a:p>
            <a:endParaRPr/>
          </a:p>
        </p:txBody>
      </p:sp>
      <p:sp>
        <p:nvSpPr>
          <p:cNvPr id="18" name="Shape 18"/>
          <p:cNvSpPr>
            <a:spLocks noGrp="1"/>
          </p:cNvSpPr>
          <p:nvPr>
            <p:ph type="body" idx="2"/>
          </p:nvPr>
        </p:nvSpPr>
        <p:spPr>
          <a:xfrm>
            <a:off x="457200" y="5791200"/>
            <a:ext cx="8229600" cy="609599"/>
          </a:xfrm>
          <a:prstGeom prst="rect">
            <a:avLst/>
          </a:prstGeom>
          <a:noFill/>
          <a:ln>
            <a:noFill/>
          </a:ln>
        </p:spPr>
        <p:txBody>
          <a:bodyPr lIns="91425" tIns="91425" rIns="91425" bIns="91425" anchor="b" anchorCtr="0"/>
          <a:lstStyle>
            <a:lvl1pPr algn="l" rtl="0">
              <a:lnSpc>
                <a:spcPct val="100000"/>
              </a:lnSpc>
              <a:buClr>
                <a:schemeClr val="dk2"/>
              </a:buClr>
              <a:buNone/>
              <a:defRPr sz="1100" baseline="0">
                <a:solidFill>
                  <a:schemeClr val="dk2"/>
                </a:solidFill>
              </a:defRPr>
            </a:lvl1pPr>
            <a:lvl2pPr algn="ctr" rtl="0">
              <a:defRPr>
                <a:solidFill>
                  <a:schemeClr val="dk2"/>
                </a:solidFill>
              </a:defRPr>
            </a:lvl2pPr>
            <a:lvl3pPr algn="ctr" rtl="0">
              <a:defRPr>
                <a:solidFill>
                  <a:schemeClr val="dk2"/>
                </a:solidFill>
              </a:defRPr>
            </a:lvl3pPr>
            <a:lvl4pPr algn="ctr" rtl="0">
              <a:defRPr>
                <a:solidFill>
                  <a:schemeClr val="dk2"/>
                </a:solidFill>
              </a:defRPr>
            </a:lvl4pPr>
            <a:lvl5pPr algn="ctr" rtl="0">
              <a:defRPr>
                <a:solidFill>
                  <a:schemeClr val="dk2"/>
                </a:solidFill>
              </a:defRPr>
            </a:lvl5pPr>
            <a:lvl6pPr rtl="0">
              <a:defRPr/>
            </a:lvl6pPr>
            <a:lvl7pPr rtl="0">
              <a:defRPr/>
            </a:lvl7pPr>
            <a:lvl8pPr rtl="0">
              <a:defRPr/>
            </a:lvl8pPr>
            <a:lvl9pPr rtl="0">
              <a:defRPr/>
            </a:lvl9pPr>
          </a:lstStyle>
          <a:p>
            <a:endParaRPr/>
          </a:p>
        </p:txBody>
      </p:sp>
    </p:spTree>
    <p:extLst>
      <p:ext uri="{BB962C8B-B14F-4D97-AF65-F5344CB8AC3E}">
        <p14:creationId xmlns:p14="http://schemas.microsoft.com/office/powerpoint/2010/main" val="28417320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8788" y="274638"/>
            <a:ext cx="8226425"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74DF3AB2-5504-4374-B1EA-F4D858696326}" type="slidenum">
              <a:rPr lang="en-US" altLang="en-US"/>
              <a:pPr>
                <a:defRPr/>
              </a:pPr>
              <a:t>‹#›</a:t>
            </a:fld>
            <a:endParaRPr lang="en-US" altLang="en-US"/>
          </a:p>
        </p:txBody>
      </p:sp>
    </p:spTree>
    <p:extLst>
      <p:ext uri="{BB962C8B-B14F-4D97-AF65-F5344CB8AC3E}">
        <p14:creationId xmlns:p14="http://schemas.microsoft.com/office/powerpoint/2010/main" val="16997270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F7655D2-4A6C-4F3F-A7E6-C3347A4265E9}" type="datetimeFigureOut">
              <a:rPr lang="en-US" smtClean="0"/>
              <a:t>10/26/2016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A47C7B-DFAE-4533-89D3-D9B4399C8E42}" type="slidenum">
              <a:rPr lang="en-US" smtClean="0"/>
              <a:t>‹#›</a:t>
            </a:fld>
            <a:endParaRPr lang="en-US"/>
          </a:p>
        </p:txBody>
      </p:sp>
    </p:spTree>
    <p:extLst>
      <p:ext uri="{BB962C8B-B14F-4D97-AF65-F5344CB8AC3E}">
        <p14:creationId xmlns:p14="http://schemas.microsoft.com/office/powerpoint/2010/main" val="2195836986"/>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 id="2147483763" r:id="rId12"/>
    <p:sldLayoutId id="2147483764"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omments" Target="../comments/comment2.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Baselines and Thresholds</a:t>
            </a:r>
            <a:endParaRPr lang="en-US" dirty="0"/>
          </a:p>
        </p:txBody>
      </p:sp>
      <p:sp>
        <p:nvSpPr>
          <p:cNvPr id="3" name="Subtitle 2"/>
          <p:cNvSpPr>
            <a:spLocks noGrp="1"/>
          </p:cNvSpPr>
          <p:nvPr>
            <p:ph type="subTitle" idx="1"/>
          </p:nvPr>
        </p:nvSpPr>
        <p:spPr/>
        <p:txBody>
          <a:bodyPr>
            <a:normAutofit/>
          </a:bodyPr>
          <a:lstStyle/>
          <a:p>
            <a:r>
              <a:rPr lang="en-US" dirty="0" smtClean="0"/>
              <a:t>Data Management Training</a:t>
            </a:r>
          </a:p>
          <a:p>
            <a:r>
              <a:rPr lang="en-US" dirty="0" smtClean="0"/>
              <a:t>Amsterdam, Netherlands</a:t>
            </a:r>
          </a:p>
          <a:p>
            <a:r>
              <a:rPr lang="en-US" dirty="0" smtClean="0"/>
              <a:t>November 7-11, 2016</a:t>
            </a:r>
            <a:endParaRPr lang="en-US" dirty="0"/>
          </a:p>
        </p:txBody>
      </p:sp>
    </p:spTree>
    <p:extLst>
      <p:ext uri="{BB962C8B-B14F-4D97-AF65-F5344CB8AC3E}">
        <p14:creationId xmlns:p14="http://schemas.microsoft.com/office/powerpoint/2010/main" val="38852525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a:t>
            </a:r>
            <a:endParaRPr lang="en-US" dirty="0"/>
          </a:p>
        </p:txBody>
      </p:sp>
      <p:sp>
        <p:nvSpPr>
          <p:cNvPr id="3" name="Content Placeholder 2"/>
          <p:cNvSpPr>
            <a:spLocks noGrp="1"/>
          </p:cNvSpPr>
          <p:nvPr>
            <p:ph idx="1"/>
          </p:nvPr>
        </p:nvSpPr>
        <p:spPr/>
        <p:txBody>
          <a:bodyPr/>
          <a:lstStyle/>
          <a:p>
            <a:r>
              <a:rPr lang="en-US" dirty="0" smtClean="0"/>
              <a:t>Overview</a:t>
            </a:r>
          </a:p>
          <a:p>
            <a:pPr lvl="1"/>
            <a:r>
              <a:rPr lang="en-US" dirty="0" smtClean="0"/>
              <a:t>What is a baseline/threshold</a:t>
            </a:r>
          </a:p>
          <a:p>
            <a:pPr lvl="1"/>
            <a:r>
              <a:rPr lang="en-US" dirty="0" smtClean="0"/>
              <a:t>Reasons: situational awareness, outbreak detection/response, determining the severity of current season</a:t>
            </a:r>
          </a:p>
          <a:p>
            <a:pPr lvl="1"/>
            <a:r>
              <a:rPr lang="en-US" dirty="0" smtClean="0"/>
              <a:t>Types of baselines and the questions they answer</a:t>
            </a:r>
          </a:p>
          <a:p>
            <a:pPr lvl="1"/>
            <a:r>
              <a:rPr lang="en-US" dirty="0" smtClean="0"/>
              <a:t>Examples</a:t>
            </a:r>
          </a:p>
          <a:p>
            <a:pPr lvl="2"/>
            <a:r>
              <a:rPr lang="en-US" dirty="0" smtClean="0"/>
              <a:t>US ILI baseline</a:t>
            </a:r>
          </a:p>
          <a:p>
            <a:pPr lvl="2"/>
            <a:r>
              <a:rPr lang="en-US" dirty="0" smtClean="0"/>
              <a:t>US P&amp;I mortality baselines and thresholds</a:t>
            </a:r>
          </a:p>
          <a:p>
            <a:pPr lvl="2"/>
            <a:r>
              <a:rPr lang="en-US" dirty="0" smtClean="0"/>
              <a:t>Outbreak detection algorithms</a:t>
            </a:r>
          </a:p>
          <a:p>
            <a:pPr lvl="1"/>
            <a:endParaRPr lang="en-US" dirty="0" smtClean="0"/>
          </a:p>
          <a:p>
            <a:endParaRPr lang="en-US" dirty="0"/>
          </a:p>
        </p:txBody>
      </p:sp>
    </p:spTree>
    <p:extLst>
      <p:ext uri="{BB962C8B-B14F-4D97-AF65-F5344CB8AC3E}">
        <p14:creationId xmlns:p14="http://schemas.microsoft.com/office/powerpoint/2010/main" val="31265104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Baselines and Thresholds Overview</a:t>
            </a:r>
            <a:endParaRPr lang="en-US" dirty="0"/>
          </a:p>
        </p:txBody>
      </p:sp>
      <p:sp>
        <p:nvSpPr>
          <p:cNvPr id="3" name="Content Placeholder 2"/>
          <p:cNvSpPr>
            <a:spLocks noGrp="1"/>
          </p:cNvSpPr>
          <p:nvPr>
            <p:ph idx="1"/>
          </p:nvPr>
        </p:nvSpPr>
        <p:spPr/>
        <p:txBody>
          <a:bodyPr>
            <a:normAutofit fontScale="92500"/>
          </a:bodyPr>
          <a:lstStyle/>
          <a:p>
            <a:r>
              <a:rPr lang="en-US" dirty="0" smtClean="0"/>
              <a:t>Baseline: Typically refers to a rate of disease (i.e. ILI or SARI) that is expected.  Or, the highest level of activity in the expected range. This can mean that values above a baseline are above what is expected (e.g. in the absence of influenza, or for that particular time).</a:t>
            </a:r>
          </a:p>
          <a:p>
            <a:r>
              <a:rPr lang="en-US" dirty="0" smtClean="0"/>
              <a:t>Threshold:  Sometimes referred to as the epidemic threshold.  Values above the threshold indicate epidemic periods.</a:t>
            </a:r>
          </a:p>
          <a:p>
            <a:r>
              <a:rPr lang="en-US" dirty="0" smtClean="0"/>
              <a:t>These terms are often used interchangeably, to mean a proportion or number above what is expected.</a:t>
            </a:r>
            <a:endParaRPr lang="en-US" dirty="0"/>
          </a:p>
        </p:txBody>
      </p:sp>
    </p:spTree>
    <p:extLst>
      <p:ext uri="{BB962C8B-B14F-4D97-AF65-F5344CB8AC3E}">
        <p14:creationId xmlns:p14="http://schemas.microsoft.com/office/powerpoint/2010/main" val="4147457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Baselines </a:t>
            </a:r>
            <a:r>
              <a:rPr lang="en-US" dirty="0" smtClean="0"/>
              <a:t>Overview</a:t>
            </a:r>
            <a:endParaRPr lang="en-US" dirty="0"/>
          </a:p>
        </p:txBody>
      </p:sp>
      <p:sp>
        <p:nvSpPr>
          <p:cNvPr id="3" name="Content Placeholder 2"/>
          <p:cNvSpPr>
            <a:spLocks noGrp="1"/>
          </p:cNvSpPr>
          <p:nvPr>
            <p:ph idx="1"/>
          </p:nvPr>
        </p:nvSpPr>
        <p:spPr/>
        <p:txBody>
          <a:bodyPr>
            <a:normAutofit/>
          </a:bodyPr>
          <a:lstStyle/>
          <a:p>
            <a:pPr marL="342900" lvl="0" indent="-342900">
              <a:spcBef>
                <a:spcPts val="560"/>
              </a:spcBef>
              <a:buClr>
                <a:schemeClr val="dk1"/>
              </a:buClr>
              <a:buSzPct val="100000"/>
              <a:buFont typeface="Wingdings"/>
              <a:buChar char="§"/>
            </a:pPr>
            <a:r>
              <a:rPr lang="en-US" dirty="0" smtClean="0">
                <a:ea typeface="Arial"/>
                <a:cs typeface="Arial"/>
                <a:sym typeface="Arial"/>
              </a:rPr>
              <a:t>Based on historic data, baselines </a:t>
            </a:r>
            <a:r>
              <a:rPr lang="en-US" dirty="0">
                <a:ea typeface="Arial"/>
                <a:cs typeface="Arial"/>
                <a:sym typeface="Arial"/>
              </a:rPr>
              <a:t>r</a:t>
            </a:r>
            <a:r>
              <a:rPr lang="en-US" dirty="0" smtClean="0">
                <a:ea typeface="Arial"/>
                <a:cs typeface="Arial"/>
                <a:sym typeface="Arial"/>
              </a:rPr>
              <a:t>epresent </a:t>
            </a:r>
            <a:r>
              <a:rPr lang="en-US" dirty="0">
                <a:ea typeface="Arial"/>
                <a:cs typeface="Arial"/>
                <a:sym typeface="Arial"/>
              </a:rPr>
              <a:t>the expected level of </a:t>
            </a:r>
            <a:r>
              <a:rPr lang="en-US" dirty="0" smtClean="0">
                <a:ea typeface="Arial"/>
                <a:cs typeface="Arial"/>
                <a:sym typeface="Arial"/>
              </a:rPr>
              <a:t>activity.  </a:t>
            </a:r>
          </a:p>
          <a:p>
            <a:pPr marL="800100" lvl="1" indent="-342900">
              <a:spcBef>
                <a:spcPts val="560"/>
              </a:spcBef>
              <a:buClr>
                <a:schemeClr val="dk1"/>
              </a:buClr>
              <a:buSzPct val="100000"/>
              <a:buFont typeface="Wingdings"/>
              <a:buChar char="§"/>
            </a:pPr>
            <a:r>
              <a:rPr lang="en-US" dirty="0">
                <a:ea typeface="Arial"/>
                <a:cs typeface="Arial"/>
                <a:sym typeface="Arial"/>
              </a:rPr>
              <a:t>Point of reference for evaluation of activity outside the norm (i.e. </a:t>
            </a:r>
            <a:r>
              <a:rPr lang="en-US" dirty="0" smtClean="0">
                <a:ea typeface="Arial"/>
                <a:cs typeface="Arial"/>
                <a:sym typeface="Arial"/>
              </a:rPr>
              <a:t>above baseline is above </a:t>
            </a:r>
            <a:r>
              <a:rPr lang="en-US" dirty="0">
                <a:ea typeface="Arial"/>
                <a:cs typeface="Arial"/>
                <a:sym typeface="Arial"/>
              </a:rPr>
              <a:t>what is </a:t>
            </a:r>
            <a:r>
              <a:rPr lang="en-US" dirty="0" smtClean="0">
                <a:ea typeface="Arial"/>
                <a:cs typeface="Arial"/>
                <a:sym typeface="Arial"/>
              </a:rPr>
              <a:t>expected)</a:t>
            </a:r>
          </a:p>
          <a:p>
            <a:pPr marL="800100" lvl="1" indent="-342900">
              <a:spcBef>
                <a:spcPts val="560"/>
              </a:spcBef>
              <a:buClr>
                <a:schemeClr val="dk1"/>
              </a:buClr>
              <a:buSzPct val="100000"/>
              <a:buFont typeface="Wingdings"/>
              <a:buChar char="§"/>
            </a:pPr>
            <a:r>
              <a:rPr lang="en-US" dirty="0" smtClean="0">
                <a:ea typeface="Arial"/>
                <a:cs typeface="Arial"/>
                <a:sym typeface="Arial"/>
              </a:rPr>
              <a:t>Baselines can be </a:t>
            </a:r>
            <a:r>
              <a:rPr lang="en-US" dirty="0">
                <a:ea typeface="Arial"/>
                <a:cs typeface="Arial"/>
                <a:sym typeface="Arial"/>
              </a:rPr>
              <a:t>used to detect changes in incidence of disease activity</a:t>
            </a:r>
          </a:p>
          <a:p>
            <a:pPr marL="0" indent="0">
              <a:buNone/>
            </a:pPr>
            <a:endParaRPr lang="en-US" dirty="0"/>
          </a:p>
        </p:txBody>
      </p:sp>
    </p:spTree>
    <p:extLst>
      <p:ext uri="{BB962C8B-B14F-4D97-AF65-F5344CB8AC3E}">
        <p14:creationId xmlns:p14="http://schemas.microsoft.com/office/powerpoint/2010/main" val="40591021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are baselines important?</a:t>
            </a:r>
            <a:endParaRPr lang="en-US" dirty="0"/>
          </a:p>
        </p:txBody>
      </p:sp>
      <p:sp>
        <p:nvSpPr>
          <p:cNvPr id="3" name="Content Placeholder 2"/>
          <p:cNvSpPr>
            <a:spLocks noGrp="1"/>
          </p:cNvSpPr>
          <p:nvPr>
            <p:ph idx="1"/>
          </p:nvPr>
        </p:nvSpPr>
        <p:spPr>
          <a:xfrm>
            <a:off x="628650" y="1452785"/>
            <a:ext cx="7886700" cy="4724178"/>
          </a:xfrm>
        </p:spPr>
        <p:txBody>
          <a:bodyPr>
            <a:normAutofit fontScale="77500" lnSpcReduction="20000"/>
          </a:bodyPr>
          <a:lstStyle/>
          <a:p>
            <a:pPr marL="342900" lvl="0" indent="-342900">
              <a:spcBef>
                <a:spcPts val="560"/>
              </a:spcBef>
              <a:buClr>
                <a:schemeClr val="dk1"/>
              </a:buClr>
              <a:buSzPct val="100000"/>
              <a:buFont typeface="Wingdings"/>
              <a:buChar char="§"/>
            </a:pPr>
            <a:r>
              <a:rPr lang="en-US" dirty="0" smtClean="0">
                <a:ea typeface="Arial"/>
                <a:cs typeface="Arial"/>
                <a:sym typeface="Arial"/>
              </a:rPr>
              <a:t>Situational Awareness</a:t>
            </a:r>
          </a:p>
          <a:p>
            <a:pPr marL="800100" lvl="1" indent="-342900">
              <a:spcBef>
                <a:spcPts val="560"/>
              </a:spcBef>
              <a:buClr>
                <a:schemeClr val="dk1"/>
              </a:buClr>
              <a:buSzPct val="100000"/>
              <a:buFont typeface="Wingdings"/>
              <a:buChar char="§"/>
            </a:pPr>
            <a:r>
              <a:rPr lang="en-US" dirty="0" smtClean="0">
                <a:ea typeface="Arial"/>
                <a:cs typeface="Arial"/>
                <a:sym typeface="Arial"/>
              </a:rPr>
              <a:t>Baselines allow public health to explain the current situation in terms of what the expected is.</a:t>
            </a:r>
          </a:p>
          <a:p>
            <a:pPr marL="800100" lvl="1" indent="-342900">
              <a:spcBef>
                <a:spcPts val="560"/>
              </a:spcBef>
              <a:buClr>
                <a:schemeClr val="dk1"/>
              </a:buClr>
              <a:buSzPct val="100000"/>
              <a:buFont typeface="Wingdings"/>
              <a:buChar char="§"/>
            </a:pPr>
            <a:r>
              <a:rPr lang="en-US" dirty="0" smtClean="0">
                <a:ea typeface="Arial"/>
                <a:cs typeface="Arial"/>
                <a:sym typeface="Arial"/>
              </a:rPr>
              <a:t>May allow public health official to determine the start and end of the influenza season.</a:t>
            </a:r>
          </a:p>
          <a:p>
            <a:pPr marL="800100" lvl="1" indent="-342900">
              <a:spcBef>
                <a:spcPts val="560"/>
              </a:spcBef>
              <a:buClr>
                <a:schemeClr val="dk1"/>
              </a:buClr>
              <a:buSzPct val="100000"/>
              <a:buFont typeface="Wingdings"/>
              <a:buChar char="§"/>
            </a:pPr>
            <a:r>
              <a:rPr lang="en-US" dirty="0" smtClean="0">
                <a:ea typeface="Arial"/>
                <a:cs typeface="Arial"/>
                <a:sym typeface="Arial"/>
              </a:rPr>
              <a:t>May help public health officials determine the severity (i.e. SARI or mortality baselines) or intensity (% positive or consultations for ILI) of the current epidemic</a:t>
            </a:r>
          </a:p>
          <a:p>
            <a:pPr marL="342900" indent="-342900">
              <a:spcBef>
                <a:spcPts val="560"/>
              </a:spcBef>
              <a:buClr>
                <a:schemeClr val="dk1"/>
              </a:buClr>
              <a:buSzPct val="100000"/>
              <a:buFont typeface="Wingdings"/>
              <a:buChar char="§"/>
            </a:pPr>
            <a:r>
              <a:rPr lang="en-US" dirty="0" smtClean="0">
                <a:ea typeface="Arial"/>
                <a:cs typeface="Arial"/>
                <a:sym typeface="Arial"/>
              </a:rPr>
              <a:t>Outbreak detection</a:t>
            </a:r>
          </a:p>
          <a:p>
            <a:pPr marL="800100" lvl="1" indent="-342900">
              <a:spcBef>
                <a:spcPts val="560"/>
              </a:spcBef>
              <a:buClr>
                <a:schemeClr val="dk1"/>
              </a:buClr>
              <a:buSzPct val="100000"/>
              <a:buFont typeface="Wingdings"/>
              <a:buChar char="§"/>
            </a:pPr>
            <a:r>
              <a:rPr lang="en-US" dirty="0" smtClean="0">
                <a:ea typeface="Arial"/>
                <a:cs typeface="Arial"/>
                <a:sym typeface="Arial"/>
              </a:rPr>
              <a:t>May help public health officials determine areas with increased influenza activity (i.e. regional baselines)</a:t>
            </a:r>
          </a:p>
          <a:p>
            <a:pPr marL="342900" lvl="0" indent="-342900">
              <a:spcBef>
                <a:spcPts val="560"/>
              </a:spcBef>
              <a:buClr>
                <a:schemeClr val="dk1"/>
              </a:buClr>
              <a:buSzPct val="100000"/>
              <a:buFont typeface="Wingdings"/>
              <a:buChar char="§"/>
            </a:pPr>
            <a:r>
              <a:rPr lang="en-US" dirty="0" smtClean="0">
                <a:ea typeface="Arial"/>
                <a:cs typeface="Arial"/>
                <a:sym typeface="Arial"/>
              </a:rPr>
              <a:t>Activity </a:t>
            </a:r>
            <a:r>
              <a:rPr lang="en-US" dirty="0">
                <a:ea typeface="Arial"/>
                <a:cs typeface="Arial"/>
                <a:sym typeface="Arial"/>
              </a:rPr>
              <a:t>outside the norm can act as a trigger for public health </a:t>
            </a:r>
            <a:r>
              <a:rPr lang="en-US" dirty="0" smtClean="0">
                <a:ea typeface="Arial"/>
                <a:cs typeface="Arial"/>
                <a:sym typeface="Arial"/>
              </a:rPr>
              <a:t>action</a:t>
            </a:r>
          </a:p>
          <a:p>
            <a:pPr marL="800100" lvl="1" indent="-342900">
              <a:spcBef>
                <a:spcPts val="560"/>
              </a:spcBef>
              <a:buClr>
                <a:schemeClr val="dk1"/>
              </a:buClr>
              <a:buSzPct val="100000"/>
              <a:buFont typeface="Wingdings"/>
              <a:buChar char="§"/>
            </a:pPr>
            <a:r>
              <a:rPr lang="en-US" dirty="0" smtClean="0">
                <a:ea typeface="Arial"/>
                <a:cs typeface="Arial"/>
                <a:sym typeface="Arial"/>
              </a:rPr>
              <a:t>Sending messages to the public that the influenza season has begun.  </a:t>
            </a:r>
          </a:p>
          <a:p>
            <a:pPr marL="800100" lvl="1" indent="-342900">
              <a:spcBef>
                <a:spcPts val="560"/>
              </a:spcBef>
              <a:buClr>
                <a:schemeClr val="dk1"/>
              </a:buClr>
              <a:buSzPct val="100000"/>
              <a:buFont typeface="Wingdings"/>
              <a:buChar char="§"/>
            </a:pPr>
            <a:r>
              <a:rPr lang="en-US" dirty="0" smtClean="0">
                <a:ea typeface="Arial"/>
                <a:cs typeface="Arial"/>
                <a:sym typeface="Arial"/>
              </a:rPr>
              <a:t>These messages could be tailored to specific areas or specific persons given the extent of an outbreak.</a:t>
            </a:r>
          </a:p>
          <a:p>
            <a:pPr marL="800100" lvl="1" indent="-342900">
              <a:spcBef>
                <a:spcPts val="560"/>
              </a:spcBef>
              <a:buClr>
                <a:schemeClr val="dk1"/>
              </a:buClr>
              <a:buSzPct val="100000"/>
              <a:buFont typeface="Wingdings"/>
              <a:buChar char="§"/>
            </a:pPr>
            <a:r>
              <a:rPr lang="en-US" dirty="0" smtClean="0">
                <a:ea typeface="Arial"/>
                <a:cs typeface="Arial"/>
                <a:sym typeface="Arial"/>
              </a:rPr>
              <a:t>Help in allocation of resources (i.e. antivirals, vaccine, clinicians)</a:t>
            </a:r>
          </a:p>
          <a:p>
            <a:pPr marL="800100" lvl="1" indent="-342900">
              <a:spcBef>
                <a:spcPts val="560"/>
              </a:spcBef>
              <a:buClr>
                <a:schemeClr val="dk1"/>
              </a:buClr>
              <a:buSzPct val="100000"/>
              <a:buFont typeface="Wingdings"/>
              <a:buChar char="§"/>
            </a:pPr>
            <a:r>
              <a:rPr lang="en-US" dirty="0" smtClean="0">
                <a:ea typeface="Arial"/>
                <a:cs typeface="Arial"/>
                <a:sym typeface="Arial"/>
              </a:rPr>
              <a:t>Help in guiding clinical decisions</a:t>
            </a:r>
          </a:p>
          <a:p>
            <a:pPr marL="800100" lvl="1" indent="-342900">
              <a:spcBef>
                <a:spcPts val="560"/>
              </a:spcBef>
              <a:buClr>
                <a:schemeClr val="dk1"/>
              </a:buClr>
              <a:buSzPct val="100000"/>
              <a:buFont typeface="Wingdings"/>
              <a:buChar char="§"/>
            </a:pPr>
            <a:endParaRPr lang="en-US" dirty="0">
              <a:ea typeface="Arial"/>
              <a:cs typeface="Arial"/>
              <a:sym typeface="Arial"/>
            </a:endParaRPr>
          </a:p>
        </p:txBody>
      </p:sp>
    </p:spTree>
    <p:extLst>
      <p:ext uri="{BB962C8B-B14F-4D97-AF65-F5344CB8AC3E}">
        <p14:creationId xmlns:p14="http://schemas.microsoft.com/office/powerpoint/2010/main" val="33302396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Used for Baselines</a:t>
            </a:r>
            <a:endParaRPr lang="en-US" dirty="0"/>
          </a:p>
        </p:txBody>
      </p:sp>
      <p:sp>
        <p:nvSpPr>
          <p:cNvPr id="3" name="Content Placeholder 2"/>
          <p:cNvSpPr>
            <a:spLocks noGrp="1"/>
          </p:cNvSpPr>
          <p:nvPr>
            <p:ph idx="1"/>
          </p:nvPr>
        </p:nvSpPr>
        <p:spPr/>
        <p:txBody>
          <a:bodyPr>
            <a:normAutofit/>
          </a:bodyPr>
          <a:lstStyle/>
          <a:p>
            <a:pPr marL="342900" lvl="0" indent="-342900">
              <a:spcBef>
                <a:spcPts val="560"/>
              </a:spcBef>
              <a:buClr>
                <a:schemeClr val="dk1"/>
              </a:buClr>
              <a:buSzPct val="100000"/>
              <a:buFont typeface="Wingdings"/>
              <a:buChar char="§"/>
            </a:pPr>
            <a:r>
              <a:rPr lang="en-US" dirty="0">
                <a:ea typeface="Arial"/>
                <a:cs typeface="Arial"/>
                <a:sym typeface="Arial"/>
              </a:rPr>
              <a:t>Different baselines may be determined using different parameters for different types of surveillance systems (e.g. ILI vs. SARI</a:t>
            </a:r>
            <a:r>
              <a:rPr lang="en-US" dirty="0" smtClean="0">
                <a:ea typeface="Arial"/>
                <a:cs typeface="Arial"/>
                <a:sym typeface="Arial"/>
              </a:rPr>
              <a:t>)</a:t>
            </a:r>
          </a:p>
          <a:p>
            <a:pPr marL="342900" lvl="0" indent="-342900">
              <a:spcBef>
                <a:spcPts val="560"/>
              </a:spcBef>
              <a:buClr>
                <a:schemeClr val="dk1"/>
              </a:buClr>
              <a:buSzPct val="100000"/>
              <a:buFont typeface="Wingdings"/>
              <a:buChar char="§"/>
            </a:pPr>
            <a:r>
              <a:rPr lang="en-US" dirty="0" smtClean="0">
                <a:ea typeface="Arial"/>
                <a:cs typeface="Arial"/>
                <a:sym typeface="Arial"/>
              </a:rPr>
              <a:t>Examples:</a:t>
            </a:r>
          </a:p>
          <a:p>
            <a:pPr marL="800100" lvl="1" indent="-342900">
              <a:spcBef>
                <a:spcPts val="560"/>
              </a:spcBef>
              <a:buClr>
                <a:schemeClr val="dk1"/>
              </a:buClr>
              <a:buSzPct val="100000"/>
              <a:buFont typeface="Wingdings"/>
              <a:buChar char="§"/>
            </a:pPr>
            <a:r>
              <a:rPr lang="en-US" dirty="0" smtClean="0">
                <a:ea typeface="Arial"/>
                <a:cs typeface="Arial"/>
                <a:sym typeface="Arial"/>
              </a:rPr>
              <a:t>Number of ILI consultations</a:t>
            </a:r>
            <a:endParaRPr lang="en-US" dirty="0">
              <a:ea typeface="Arial"/>
              <a:cs typeface="Arial"/>
              <a:sym typeface="Arial"/>
            </a:endParaRPr>
          </a:p>
          <a:p>
            <a:pPr marL="800100" lvl="1" indent="-342900">
              <a:spcBef>
                <a:spcPts val="560"/>
              </a:spcBef>
              <a:buClr>
                <a:schemeClr val="dk1"/>
              </a:buClr>
              <a:buSzPct val="100000"/>
              <a:buFont typeface="Wingdings"/>
              <a:buChar char="§"/>
            </a:pPr>
            <a:r>
              <a:rPr lang="en-US" dirty="0" smtClean="0">
                <a:ea typeface="Arial"/>
                <a:cs typeface="Arial"/>
                <a:sym typeface="Arial"/>
              </a:rPr>
              <a:t>Proportion of all consultations that are due to ILI</a:t>
            </a:r>
          </a:p>
          <a:p>
            <a:pPr marL="800100" lvl="1" indent="-342900">
              <a:spcBef>
                <a:spcPts val="560"/>
              </a:spcBef>
              <a:buClr>
                <a:schemeClr val="dk1"/>
              </a:buClr>
              <a:buSzPct val="100000"/>
              <a:buFont typeface="Wingdings"/>
              <a:buChar char="§"/>
            </a:pPr>
            <a:r>
              <a:rPr lang="en-US" dirty="0" smtClean="0">
                <a:ea typeface="Arial"/>
                <a:cs typeface="Arial"/>
                <a:sym typeface="Arial"/>
              </a:rPr>
              <a:t>Number of SARI admissions</a:t>
            </a:r>
          </a:p>
          <a:p>
            <a:pPr marL="800100" lvl="1" indent="-342900">
              <a:spcBef>
                <a:spcPts val="560"/>
              </a:spcBef>
              <a:buClr>
                <a:schemeClr val="dk1"/>
              </a:buClr>
              <a:buSzPct val="100000"/>
              <a:buFont typeface="Wingdings"/>
              <a:buChar char="§"/>
            </a:pPr>
            <a:r>
              <a:rPr lang="en-US" dirty="0" smtClean="0">
                <a:ea typeface="Arial"/>
                <a:cs typeface="Arial"/>
                <a:sym typeface="Arial"/>
              </a:rPr>
              <a:t>Proportion of all admissions that are due to SARI</a:t>
            </a:r>
          </a:p>
          <a:p>
            <a:pPr marL="800100" lvl="1" indent="-342900">
              <a:spcBef>
                <a:spcPts val="560"/>
              </a:spcBef>
              <a:buClr>
                <a:schemeClr val="dk1"/>
              </a:buClr>
              <a:buSzPct val="100000"/>
              <a:buFont typeface="Wingdings"/>
              <a:buChar char="§"/>
            </a:pPr>
            <a:r>
              <a:rPr lang="en-US" dirty="0" smtClean="0">
                <a:ea typeface="Arial"/>
                <a:cs typeface="Arial"/>
                <a:sym typeface="Arial"/>
              </a:rPr>
              <a:t>Number (or percent) of influenza positive specimens</a:t>
            </a:r>
            <a:endParaRPr lang="en-US" dirty="0"/>
          </a:p>
        </p:txBody>
      </p:sp>
    </p:spTree>
    <p:extLst>
      <p:ext uri="{BB962C8B-B14F-4D97-AF65-F5344CB8AC3E}">
        <p14:creationId xmlns:p14="http://schemas.microsoft.com/office/powerpoint/2010/main" val="42419272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Considerations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Stable data is important (or having a way to correct for instability)</a:t>
            </a:r>
          </a:p>
          <a:p>
            <a:pPr lvl="1"/>
            <a:r>
              <a:rPr lang="en-US" dirty="0" smtClean="0"/>
              <a:t>Reported consistently and in a timely fashion (i.e. same case definition and same sites over multiple years)</a:t>
            </a:r>
          </a:p>
          <a:p>
            <a:pPr lvl="2"/>
            <a:r>
              <a:rPr lang="en-US" dirty="0" smtClean="0"/>
              <a:t>More important if using counts</a:t>
            </a:r>
          </a:p>
          <a:p>
            <a:pPr lvl="2"/>
            <a:r>
              <a:rPr lang="en-US" dirty="0" smtClean="0"/>
              <a:t>Missing sites or newly added sites can change the trends without differences in disease activity	</a:t>
            </a:r>
          </a:p>
          <a:p>
            <a:pPr lvl="2"/>
            <a:r>
              <a:rPr lang="en-US" dirty="0" smtClean="0"/>
              <a:t>Using percentages or proportions can help to correct for minor instability in the data (e.g. a physician who doesn’t see any patients for a week)</a:t>
            </a:r>
          </a:p>
          <a:p>
            <a:pPr lvl="3"/>
            <a:r>
              <a:rPr lang="en-US" dirty="0" smtClean="0"/>
              <a:t>Will not correct for changes in the case definition</a:t>
            </a:r>
          </a:p>
          <a:p>
            <a:r>
              <a:rPr lang="en-US" dirty="0" smtClean="0"/>
              <a:t>Baselines use historic data to calculate what is normal.  If something within the data collection methods changes, then the calculated baseline may no longer be accurate.</a:t>
            </a:r>
            <a:endParaRPr lang="en-US" dirty="0"/>
          </a:p>
        </p:txBody>
      </p:sp>
    </p:spTree>
    <p:extLst>
      <p:ext uri="{BB962C8B-B14F-4D97-AF65-F5344CB8AC3E}">
        <p14:creationId xmlns:p14="http://schemas.microsoft.com/office/powerpoint/2010/main" val="10405497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Shape 112"/>
          <p:cNvSpPr>
            <a:spLocks noGrp="1"/>
          </p:cNvSpPr>
          <p:nvPr>
            <p:ph type="title"/>
          </p:nvPr>
        </p:nvSpPr>
        <p:spPr>
          <a:xfrm>
            <a:off x="533400" y="404248"/>
            <a:ext cx="8229600" cy="738752"/>
          </a:xfrm>
          <a:prstGeom prst="rect">
            <a:avLst/>
          </a:prstGeom>
          <a:noFill/>
          <a:ln>
            <a:noFill/>
          </a:ln>
        </p:spPr>
        <p:txBody>
          <a:bodyPr lIns="91425" tIns="45700" rIns="91425" bIns="45700" anchor="b" anchorCtr="0">
            <a:spAutoFit/>
          </a:bodyPr>
          <a:lstStyle/>
          <a:p>
            <a:pPr marL="0" marR="0" lvl="0" indent="0" algn="ctr" rtl="0">
              <a:lnSpc>
                <a:spcPct val="102272"/>
              </a:lnSpc>
              <a:spcBef>
                <a:spcPts val="0"/>
              </a:spcBef>
              <a:spcAft>
                <a:spcPts val="0"/>
              </a:spcAft>
              <a:buSzPct val="25000"/>
              <a:buNone/>
            </a:pPr>
            <a:r>
              <a:rPr sz="4400" b="0" u="none" strike="noStrike" cap="none" baseline="0" dirty="0">
                <a:solidFill>
                  <a:schemeClr val="dk1"/>
                </a:solidFill>
                <a:latin typeface="Arial"/>
                <a:ea typeface="Arial"/>
                <a:cs typeface="Arial"/>
                <a:sym typeface="Arial"/>
              </a:rPr>
              <a:t>Counts vs. Percentages</a:t>
            </a:r>
          </a:p>
        </p:txBody>
      </p:sp>
      <p:sp>
        <p:nvSpPr>
          <p:cNvPr id="113" name="Shape 113"/>
          <p:cNvSpPr>
            <a:spLocks noGrp="1"/>
          </p:cNvSpPr>
          <p:nvPr>
            <p:ph type="body" idx="1"/>
          </p:nvPr>
        </p:nvSpPr>
        <p:spPr>
          <a:xfrm>
            <a:off x="381000" y="1219200"/>
            <a:ext cx="8229600" cy="5591234"/>
          </a:xfrm>
          <a:prstGeom prst="rect">
            <a:avLst/>
          </a:prstGeom>
          <a:noFill/>
          <a:ln>
            <a:noFill/>
          </a:ln>
        </p:spPr>
        <p:txBody>
          <a:bodyPr lIns="91425" tIns="45700" rIns="91425" bIns="45700" anchor="t" anchorCtr="0">
            <a:spAutoFit/>
          </a:bodyPr>
          <a:lstStyle/>
          <a:p>
            <a:pPr marL="342900" marR="0" lvl="0" indent="-342900" algn="l" rtl="0">
              <a:spcBef>
                <a:spcPts val="480"/>
              </a:spcBef>
              <a:spcAft>
                <a:spcPts val="0"/>
              </a:spcAft>
              <a:buClr>
                <a:schemeClr val="dk1"/>
              </a:buClr>
              <a:buSzPct val="100000"/>
              <a:buFont typeface="Wingdings"/>
              <a:buChar char="§"/>
            </a:pPr>
            <a:r>
              <a:rPr sz="2400" b="0" u="none" strike="noStrike" cap="none" baseline="0" dirty="0">
                <a:solidFill>
                  <a:schemeClr val="tx1"/>
                </a:solidFill>
                <a:latin typeface="Arial"/>
                <a:ea typeface="Arial"/>
                <a:cs typeface="Arial"/>
                <a:sym typeface="Arial"/>
              </a:rPr>
              <a:t>Percentages (proportions, ratios) might be used to correct for shifts both in numerator and denominator activity (e.g. health care utilization </a:t>
            </a:r>
            <a:r>
              <a:rPr sz="2400" b="1" u="none" strike="noStrike" cap="none" baseline="0" dirty="0">
                <a:solidFill>
                  <a:schemeClr val="tx1"/>
                </a:solidFill>
                <a:latin typeface="Arial"/>
                <a:ea typeface="Arial"/>
                <a:cs typeface="Arial"/>
                <a:sym typeface="Arial"/>
              </a:rPr>
              <a:t>and</a:t>
            </a:r>
            <a:r>
              <a:rPr sz="2400" b="0" u="none" strike="noStrike" cap="none" baseline="0" dirty="0">
                <a:solidFill>
                  <a:schemeClr val="tx1"/>
                </a:solidFill>
                <a:latin typeface="Arial"/>
                <a:ea typeface="Arial"/>
                <a:cs typeface="Arial"/>
                <a:sym typeface="Arial"/>
              </a:rPr>
              <a:t> in disease activity)</a:t>
            </a:r>
          </a:p>
          <a:p>
            <a:pPr marL="342900" marR="0" lvl="0" indent="-342900" algn="l" rtl="0">
              <a:spcBef>
                <a:spcPts val="480"/>
              </a:spcBef>
              <a:spcAft>
                <a:spcPts val="0"/>
              </a:spcAft>
              <a:buClr>
                <a:schemeClr val="dk1"/>
              </a:buClr>
              <a:buSzPct val="100000"/>
              <a:buFont typeface="Wingdings"/>
              <a:buChar char="§"/>
            </a:pPr>
            <a:r>
              <a:rPr sz="2400" b="0" u="none" strike="noStrike" cap="none" baseline="0" dirty="0">
                <a:solidFill>
                  <a:schemeClr val="tx1"/>
                </a:solidFill>
                <a:latin typeface="Arial"/>
                <a:ea typeface="Arial"/>
                <a:cs typeface="Arial"/>
                <a:sym typeface="Arial"/>
              </a:rPr>
              <a:t>Proportions may also help to clarify/magnify an outbreak signal</a:t>
            </a:r>
          </a:p>
          <a:p>
            <a:pPr marL="342900" marR="0" lvl="0" indent="-342900" algn="l" rtl="0">
              <a:spcBef>
                <a:spcPts val="480"/>
              </a:spcBef>
              <a:spcAft>
                <a:spcPts val="0"/>
              </a:spcAft>
              <a:buClr>
                <a:schemeClr val="dk1"/>
              </a:buClr>
              <a:buSzPct val="100000"/>
              <a:buFont typeface="Wingdings"/>
              <a:buChar char="§"/>
            </a:pPr>
            <a:r>
              <a:rPr sz="2400" b="0" u="none" strike="noStrike" cap="none" baseline="0" dirty="0">
                <a:solidFill>
                  <a:schemeClr val="tx1"/>
                </a:solidFill>
                <a:latin typeface="Arial"/>
                <a:ea typeface="Arial"/>
                <a:cs typeface="Arial"/>
                <a:sym typeface="Arial"/>
              </a:rPr>
              <a:t>Percentages are useful where number of cases recorded are very large or a denominator is known</a:t>
            </a:r>
          </a:p>
          <a:p>
            <a:pPr marL="342900" marR="0" lvl="0" indent="-342900" algn="l" rtl="0">
              <a:spcBef>
                <a:spcPts val="480"/>
              </a:spcBef>
              <a:spcAft>
                <a:spcPts val="0"/>
              </a:spcAft>
              <a:buClr>
                <a:schemeClr val="dk1"/>
              </a:buClr>
              <a:buSzPct val="100000"/>
              <a:buFont typeface="Wingdings"/>
              <a:buChar char="§"/>
            </a:pPr>
            <a:r>
              <a:rPr sz="2400" b="0" u="none" strike="noStrike" cap="none" baseline="0" dirty="0">
                <a:solidFill>
                  <a:schemeClr val="tx1"/>
                </a:solidFill>
                <a:latin typeface="Arial"/>
                <a:ea typeface="Arial"/>
                <a:cs typeface="Arial"/>
                <a:sym typeface="Arial"/>
              </a:rPr>
              <a:t>An average number of cases (average count) may be used where denominators are not known, or cases are rare</a:t>
            </a:r>
          </a:p>
          <a:p>
            <a:pPr marL="342900" marR="0" lvl="0" indent="-342900" algn="l" rtl="0">
              <a:spcBef>
                <a:spcPts val="480"/>
              </a:spcBef>
              <a:spcAft>
                <a:spcPts val="0"/>
              </a:spcAft>
              <a:buClr>
                <a:schemeClr val="dk1"/>
              </a:buClr>
              <a:buSzPct val="100000"/>
              <a:buFont typeface="Wingdings"/>
              <a:buChar char="§"/>
            </a:pPr>
            <a:r>
              <a:rPr sz="2400" b="0" u="none" strike="noStrike" cap="none" baseline="0" dirty="0">
                <a:solidFill>
                  <a:schemeClr val="tx1"/>
                </a:solidFill>
                <a:latin typeface="Arial"/>
                <a:ea typeface="Arial"/>
                <a:cs typeface="Arial"/>
                <a:sym typeface="Arial"/>
              </a:rPr>
              <a:t>Counts require very stable data, while proportions are more forgiving with limited historical data</a:t>
            </a:r>
          </a:p>
          <a:p>
            <a:endParaRPr sz="2400" b="0" u="none" strike="noStrike" cap="none" baseline="0" dirty="0">
              <a:solidFill>
                <a:schemeClr val="tx1"/>
              </a:solidFill>
              <a:latin typeface="Arial"/>
              <a:ea typeface="Arial"/>
              <a:cs typeface="Arial"/>
              <a:sym typeface="Arial"/>
            </a:endParaRPr>
          </a:p>
          <a:p>
            <a:endParaRPr sz="2400" b="0" i="1" u="none" strike="noStrike" cap="none" baseline="0" dirty="0">
              <a:solidFill>
                <a:schemeClr val="lt2"/>
              </a:solidFill>
              <a:latin typeface="Arial"/>
              <a:ea typeface="Arial"/>
              <a:cs typeface="Arial"/>
              <a:sym typeface="Arial"/>
            </a:endParaRPr>
          </a:p>
        </p:txBody>
      </p:sp>
    </p:spTree>
    <p:extLst>
      <p:ext uri="{BB962C8B-B14F-4D97-AF65-F5344CB8AC3E}">
        <p14:creationId xmlns:p14="http://schemas.microsoft.com/office/powerpoint/2010/main" val="155123299"/>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Shape 118"/>
          <p:cNvSpPr>
            <a:spLocks noGrp="1"/>
          </p:cNvSpPr>
          <p:nvPr>
            <p:ph type="title"/>
          </p:nvPr>
        </p:nvSpPr>
        <p:spPr>
          <a:xfrm>
            <a:off x="419100" y="152400"/>
            <a:ext cx="8229600" cy="1143000"/>
          </a:xfrm>
          <a:prstGeom prst="rect">
            <a:avLst/>
          </a:prstGeom>
          <a:noFill/>
          <a:ln>
            <a:noFill/>
          </a:ln>
        </p:spPr>
        <p:txBody>
          <a:bodyPr lIns="91425" tIns="45700" rIns="91425" bIns="45700" anchor="b" anchorCtr="0">
            <a:spAutoFit/>
          </a:bodyPr>
          <a:lstStyle/>
          <a:p>
            <a:pPr marL="0" marR="0" lvl="0" indent="0" algn="ctr" rtl="0">
              <a:lnSpc>
                <a:spcPct val="75000"/>
              </a:lnSpc>
              <a:spcBef>
                <a:spcPts val="0"/>
              </a:spcBef>
              <a:spcAft>
                <a:spcPts val="0"/>
              </a:spcAft>
              <a:buSzPct val="25000"/>
              <a:buNone/>
            </a:pPr>
            <a:r>
              <a:rPr sz="4400" b="0" i="1" u="none" strike="noStrike" cap="none" baseline="0">
                <a:solidFill>
                  <a:schemeClr val="dk1"/>
                </a:solidFill>
                <a:latin typeface="Arial"/>
                <a:ea typeface="Arial"/>
                <a:cs typeface="Arial"/>
                <a:sym typeface="Arial"/>
              </a:rPr>
              <a:t>Example: Counts vs. Proportions</a:t>
            </a:r>
          </a:p>
        </p:txBody>
      </p:sp>
      <p:sp>
        <p:nvSpPr>
          <p:cNvPr id="119" name="Shape 119"/>
          <p:cNvSpPr>
            <a:spLocks noGrp="1"/>
          </p:cNvSpPr>
          <p:nvPr>
            <p:ph type="body" idx="1"/>
          </p:nvPr>
        </p:nvSpPr>
        <p:spPr>
          <a:xfrm>
            <a:off x="457200" y="5791200"/>
            <a:ext cx="8229600" cy="609599"/>
          </a:xfrm>
          <a:prstGeom prst="rect">
            <a:avLst/>
          </a:prstGeom>
          <a:noFill/>
          <a:ln>
            <a:noFill/>
          </a:ln>
        </p:spPr>
        <p:txBody>
          <a:bodyPr lIns="91425" tIns="45700" rIns="91425" bIns="45700" anchor="b" anchorCtr="0">
            <a:spAutoFit/>
          </a:bodyPr>
          <a:lstStyle/>
          <a:p>
            <a:pPr marL="342900" marR="0" lvl="0" indent="-342900" algn="l" rtl="0">
              <a:lnSpc>
                <a:spcPct val="75000"/>
              </a:lnSpc>
              <a:spcBef>
                <a:spcPts val="360"/>
              </a:spcBef>
              <a:spcAft>
                <a:spcPts val="0"/>
              </a:spcAft>
              <a:buClr>
                <a:schemeClr val="dk2"/>
              </a:buClr>
              <a:buSzPct val="25000"/>
              <a:buFont typeface="Arial"/>
              <a:buNone/>
            </a:pPr>
            <a:r>
              <a:rPr sz="1100" b="0" i="1" u="none" strike="noStrike" cap="none" baseline="0">
                <a:solidFill>
                  <a:schemeClr val="dk2"/>
                </a:solidFill>
                <a:latin typeface="Arial"/>
                <a:ea typeface="Arial"/>
                <a:cs typeface="Arial"/>
                <a:sym typeface="Arial"/>
              </a:rPr>
              <a:t>Burkom, et al</a:t>
            </a:r>
            <a:r>
              <a:rPr sz="1100" b="0" i="0" u="none" strike="noStrike" cap="none" baseline="0">
                <a:solidFill>
                  <a:schemeClr val="dk2"/>
                </a:solidFill>
                <a:latin typeface="Arial"/>
                <a:ea typeface="Arial"/>
                <a:cs typeface="Arial"/>
                <a:sym typeface="Arial"/>
              </a:rPr>
              <a:t>. Developments in the Roles, Features, and Evaluation of Alerting Algorithms for Disease Outbreak Monitoring, Johns Hopkins APL Technical Digest, 2008</a:t>
            </a:r>
          </a:p>
        </p:txBody>
      </p:sp>
      <p:sp>
        <p:nvSpPr>
          <p:cNvPr id="120" name="Shape 120"/>
          <p:cNvSpPr/>
          <p:nvPr/>
        </p:nvSpPr>
        <p:spPr>
          <a:xfrm>
            <a:off x="533400" y="1447800"/>
            <a:ext cx="7994538" cy="4512732"/>
          </a:xfrm>
          <a:prstGeom prst="rect">
            <a:avLst/>
          </a:prstGeom>
          <a:blipFill>
            <a:blip r:embed="rId3"/>
            <a:stretch>
              <a:fillRect/>
            </a:stretch>
          </a:blipFill>
        </p:spPr>
      </p:sp>
    </p:spTree>
    <p:extLst>
      <p:ext uri="{BB962C8B-B14F-4D97-AF65-F5344CB8AC3E}">
        <p14:creationId xmlns:p14="http://schemas.microsoft.com/office/powerpoint/2010/main" val="1704346306"/>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Needs Continued…</a:t>
            </a:r>
            <a:endParaRPr lang="en-US" dirty="0"/>
          </a:p>
        </p:txBody>
      </p:sp>
      <p:sp>
        <p:nvSpPr>
          <p:cNvPr id="3" name="Content Placeholder 2"/>
          <p:cNvSpPr>
            <a:spLocks noGrp="1"/>
          </p:cNvSpPr>
          <p:nvPr>
            <p:ph idx="1"/>
          </p:nvPr>
        </p:nvSpPr>
        <p:spPr/>
        <p:txBody>
          <a:bodyPr/>
          <a:lstStyle/>
          <a:p>
            <a:r>
              <a:rPr lang="en-US" dirty="0" smtClean="0"/>
              <a:t>Significant historic data</a:t>
            </a:r>
          </a:p>
          <a:p>
            <a:pPr lvl="1"/>
            <a:r>
              <a:rPr lang="en-US" dirty="0" smtClean="0"/>
              <a:t>3-5 years of historic data are needed</a:t>
            </a:r>
          </a:p>
          <a:p>
            <a:pPr lvl="1"/>
            <a:r>
              <a:rPr lang="en-US" dirty="0" smtClean="0"/>
              <a:t>Less if using </a:t>
            </a:r>
            <a:r>
              <a:rPr lang="en-US" dirty="0" err="1" smtClean="0"/>
              <a:t>CUSum</a:t>
            </a:r>
            <a:r>
              <a:rPr lang="en-US" dirty="0" smtClean="0"/>
              <a:t> or other outbreak detection methods that do not use as much historic data</a:t>
            </a:r>
          </a:p>
          <a:p>
            <a:pPr lvl="1"/>
            <a:endParaRPr lang="en-US" dirty="0"/>
          </a:p>
        </p:txBody>
      </p:sp>
    </p:spTree>
    <p:extLst>
      <p:ext uri="{BB962C8B-B14F-4D97-AF65-F5344CB8AC3E}">
        <p14:creationId xmlns:p14="http://schemas.microsoft.com/office/powerpoint/2010/main" val="10092479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Establishing Baselines</a:t>
            </a:r>
            <a:endParaRPr lang="en-US" dirty="0"/>
          </a:p>
        </p:txBody>
      </p:sp>
      <p:sp>
        <p:nvSpPr>
          <p:cNvPr id="3" name="Content Placeholder 2"/>
          <p:cNvSpPr>
            <a:spLocks noGrp="1"/>
          </p:cNvSpPr>
          <p:nvPr>
            <p:ph idx="1"/>
          </p:nvPr>
        </p:nvSpPr>
        <p:spPr/>
        <p:txBody>
          <a:bodyPr>
            <a:normAutofit/>
          </a:bodyPr>
          <a:lstStyle/>
          <a:p>
            <a:pPr marL="342900" lvl="0" indent="-342900">
              <a:spcBef>
                <a:spcPts val="560"/>
              </a:spcBef>
              <a:buClr>
                <a:schemeClr val="dk1"/>
              </a:buClr>
              <a:buSzPct val="100000"/>
              <a:buFont typeface="Wingdings"/>
              <a:buChar char="§"/>
            </a:pPr>
            <a:r>
              <a:rPr lang="en-US" b="1" dirty="0" smtClean="0">
                <a:ea typeface="Arial"/>
                <a:cs typeface="Arial"/>
                <a:sym typeface="Arial"/>
              </a:rPr>
              <a:t>Baselines can be </a:t>
            </a:r>
            <a:r>
              <a:rPr lang="en-US" b="1" dirty="0">
                <a:ea typeface="Arial"/>
                <a:cs typeface="Arial"/>
                <a:sym typeface="Arial"/>
              </a:rPr>
              <a:t>difficult to establish</a:t>
            </a:r>
          </a:p>
          <a:p>
            <a:pPr marL="742950" lvl="1" indent="-285750">
              <a:spcBef>
                <a:spcPts val="400"/>
              </a:spcBef>
              <a:buClr>
                <a:schemeClr val="dk1"/>
              </a:buClr>
              <a:buSzPct val="100000"/>
              <a:buFont typeface="Wingdings"/>
              <a:buChar char="§"/>
            </a:pPr>
            <a:r>
              <a:rPr lang="en-US" sz="2000" dirty="0">
                <a:ea typeface="Arial"/>
                <a:cs typeface="Arial"/>
                <a:sym typeface="Arial"/>
              </a:rPr>
              <a:t>Rely on very stable data collected over a long period of </a:t>
            </a:r>
            <a:r>
              <a:rPr lang="en-US" sz="2000" dirty="0" smtClean="0">
                <a:ea typeface="Arial"/>
                <a:cs typeface="Arial"/>
                <a:sym typeface="Arial"/>
              </a:rPr>
              <a:t>time, or a way to correct for instability.</a:t>
            </a:r>
          </a:p>
          <a:p>
            <a:pPr marL="1200150" lvl="2" indent="-285750">
              <a:spcBef>
                <a:spcPts val="400"/>
              </a:spcBef>
              <a:buClr>
                <a:schemeClr val="dk1"/>
              </a:buClr>
              <a:buSzPct val="100000"/>
              <a:buFont typeface="Wingdings"/>
              <a:buChar char="§"/>
            </a:pPr>
            <a:r>
              <a:rPr lang="en-US" sz="1600" dirty="0">
                <a:ea typeface="Arial"/>
                <a:cs typeface="Arial"/>
                <a:sym typeface="Arial"/>
              </a:rPr>
              <a:t>Determining an ILI baseline is difficult in tropical areas, or areas with many different causes of </a:t>
            </a:r>
            <a:r>
              <a:rPr lang="en-US" sz="1600" dirty="0" smtClean="0">
                <a:ea typeface="Arial"/>
                <a:cs typeface="Arial"/>
                <a:sym typeface="Arial"/>
              </a:rPr>
              <a:t>ILI</a:t>
            </a:r>
            <a:endParaRPr lang="en-US" sz="1600" dirty="0">
              <a:ea typeface="Arial"/>
              <a:cs typeface="Arial"/>
              <a:sym typeface="Arial"/>
            </a:endParaRPr>
          </a:p>
          <a:p>
            <a:pPr marL="342900" lvl="0" indent="-342900">
              <a:spcBef>
                <a:spcPts val="560"/>
              </a:spcBef>
              <a:buClr>
                <a:schemeClr val="dk1"/>
              </a:buClr>
              <a:buSzPct val="100000"/>
              <a:buFont typeface="Wingdings"/>
              <a:buChar char="§"/>
            </a:pPr>
            <a:r>
              <a:rPr lang="en-US" dirty="0">
                <a:ea typeface="Arial"/>
                <a:cs typeface="Arial"/>
                <a:sym typeface="Arial"/>
              </a:rPr>
              <a:t>The type of baseline calculated is dependent on planned use</a:t>
            </a:r>
          </a:p>
          <a:p>
            <a:pPr marL="742950" lvl="1" indent="-285750">
              <a:spcBef>
                <a:spcPts val="400"/>
              </a:spcBef>
              <a:buClr>
                <a:schemeClr val="dk1"/>
              </a:buClr>
              <a:buSzPct val="100000"/>
              <a:buFont typeface="Wingdings"/>
              <a:buChar char="§"/>
            </a:pPr>
            <a:r>
              <a:rPr lang="en-US" sz="2000" dirty="0">
                <a:ea typeface="Arial"/>
                <a:cs typeface="Arial"/>
                <a:sym typeface="Arial"/>
              </a:rPr>
              <a:t>Indicate start of influenza </a:t>
            </a:r>
            <a:r>
              <a:rPr lang="en-US" sz="2000" dirty="0" smtClean="0">
                <a:ea typeface="Arial"/>
                <a:cs typeface="Arial"/>
                <a:sym typeface="Arial"/>
              </a:rPr>
              <a:t>season, or show values outside of what is expected in the absence of influenza </a:t>
            </a:r>
          </a:p>
          <a:p>
            <a:pPr marL="742950" lvl="1" indent="-285750">
              <a:spcBef>
                <a:spcPts val="400"/>
              </a:spcBef>
              <a:buClr>
                <a:schemeClr val="dk1"/>
              </a:buClr>
              <a:buSzPct val="100000"/>
              <a:buFont typeface="Wingdings"/>
              <a:buChar char="§"/>
            </a:pPr>
            <a:r>
              <a:rPr lang="en-US" sz="2000" dirty="0" smtClean="0">
                <a:ea typeface="Arial"/>
                <a:cs typeface="Arial"/>
                <a:sym typeface="Arial"/>
              </a:rPr>
              <a:t>Comparison </a:t>
            </a:r>
            <a:r>
              <a:rPr lang="en-US" sz="2000" dirty="0">
                <a:ea typeface="Arial"/>
                <a:cs typeface="Arial"/>
                <a:sym typeface="Arial"/>
              </a:rPr>
              <a:t>of this week’s value with the expected </a:t>
            </a:r>
            <a:r>
              <a:rPr lang="en-US" sz="2000" dirty="0" smtClean="0">
                <a:ea typeface="Arial"/>
                <a:cs typeface="Arial"/>
                <a:sym typeface="Arial"/>
              </a:rPr>
              <a:t>value</a:t>
            </a:r>
            <a:endParaRPr lang="en-US" sz="2000" dirty="0">
              <a:ea typeface="Arial"/>
              <a:cs typeface="Arial"/>
              <a:sym typeface="Arial"/>
            </a:endParaRPr>
          </a:p>
          <a:p>
            <a:pPr marL="742950" lvl="1" indent="-285750">
              <a:spcBef>
                <a:spcPts val="400"/>
              </a:spcBef>
              <a:buClr>
                <a:schemeClr val="dk1"/>
              </a:buClr>
              <a:buSzPct val="100000"/>
              <a:buFont typeface="Wingdings"/>
              <a:buChar char="§"/>
            </a:pPr>
            <a:r>
              <a:rPr lang="en-US" sz="2000" dirty="0">
                <a:ea typeface="Arial"/>
                <a:cs typeface="Arial"/>
                <a:sym typeface="Arial"/>
              </a:rPr>
              <a:t>Outbreak </a:t>
            </a:r>
            <a:r>
              <a:rPr lang="en-US" sz="2000" dirty="0" smtClean="0">
                <a:ea typeface="Arial"/>
                <a:cs typeface="Arial"/>
                <a:sym typeface="Arial"/>
              </a:rPr>
              <a:t>indicator</a:t>
            </a:r>
            <a:endParaRPr lang="en-US" sz="2000" dirty="0">
              <a:ea typeface="Arial"/>
              <a:cs typeface="Arial"/>
              <a:sym typeface="Arial"/>
            </a:endParaRPr>
          </a:p>
          <a:p>
            <a:endParaRPr lang="en-US" dirty="0"/>
          </a:p>
        </p:txBody>
      </p:sp>
    </p:spTree>
    <p:extLst>
      <p:ext uri="{BB962C8B-B14F-4D97-AF65-F5344CB8AC3E}">
        <p14:creationId xmlns:p14="http://schemas.microsoft.com/office/powerpoint/2010/main" val="27401314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Methods for establishing thresholds</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Visual inspection of graphical data</a:t>
            </a:r>
          </a:p>
          <a:p>
            <a:pPr lvl="1"/>
            <a:r>
              <a:rPr lang="en-US" dirty="0" smtClean="0"/>
              <a:t>E.g. Watts 2003</a:t>
            </a:r>
          </a:p>
          <a:p>
            <a:r>
              <a:rPr lang="en-US" dirty="0" smtClean="0"/>
              <a:t>Means/percentiles</a:t>
            </a:r>
          </a:p>
          <a:p>
            <a:r>
              <a:rPr lang="en-US" dirty="0" err="1" smtClean="0"/>
              <a:t>Shewhart</a:t>
            </a:r>
            <a:r>
              <a:rPr lang="en-US" dirty="0" smtClean="0"/>
              <a:t> charts</a:t>
            </a:r>
          </a:p>
          <a:p>
            <a:pPr lvl="1"/>
            <a:r>
              <a:rPr lang="en-US" dirty="0" smtClean="0"/>
              <a:t>Hashimoto 2000, Steiner 2010</a:t>
            </a:r>
          </a:p>
          <a:p>
            <a:r>
              <a:rPr lang="en-US" dirty="0" smtClean="0"/>
              <a:t>Cumulative Sum (</a:t>
            </a:r>
            <a:r>
              <a:rPr lang="en-US" dirty="0" err="1" smtClean="0"/>
              <a:t>CuSum</a:t>
            </a:r>
            <a:r>
              <a:rPr lang="en-US" dirty="0" smtClean="0"/>
              <a:t>)</a:t>
            </a:r>
          </a:p>
          <a:p>
            <a:pPr lvl="1"/>
            <a:r>
              <a:rPr lang="en-US" dirty="0" smtClean="0"/>
              <a:t>O’Brien 1997, Cowling 2006, </a:t>
            </a:r>
            <a:r>
              <a:rPr lang="en-US" dirty="0" err="1" smtClean="0"/>
              <a:t>Kuang</a:t>
            </a:r>
            <a:r>
              <a:rPr lang="en-US" dirty="0" smtClean="0"/>
              <a:t> 2012</a:t>
            </a:r>
          </a:p>
          <a:p>
            <a:r>
              <a:rPr lang="en-US" dirty="0" smtClean="0"/>
              <a:t>Exponentially Weighted Moving Average (EWMA)</a:t>
            </a:r>
          </a:p>
          <a:p>
            <a:pPr lvl="1"/>
            <a:r>
              <a:rPr lang="en-US" dirty="0" smtClean="0"/>
              <a:t>Steiner 2010, </a:t>
            </a:r>
            <a:r>
              <a:rPr lang="en-US" dirty="0" err="1" smtClean="0"/>
              <a:t>Kuang</a:t>
            </a:r>
            <a:r>
              <a:rPr lang="en-US" dirty="0" smtClean="0"/>
              <a:t> 2012</a:t>
            </a:r>
          </a:p>
          <a:p>
            <a:r>
              <a:rPr lang="en-US" dirty="0" smtClean="0"/>
              <a:t>Regression</a:t>
            </a:r>
          </a:p>
          <a:p>
            <a:pPr lvl="1"/>
            <a:r>
              <a:rPr lang="en-US" dirty="0" err="1" smtClean="0"/>
              <a:t>Serfling</a:t>
            </a:r>
            <a:r>
              <a:rPr lang="en-US" dirty="0" smtClean="0"/>
              <a:t>, Cowling 2006, Cooper 2009, US Mortality (Andrews)</a:t>
            </a:r>
          </a:p>
          <a:p>
            <a:r>
              <a:rPr lang="en-US" dirty="0" smtClean="0"/>
              <a:t>Time Series</a:t>
            </a:r>
          </a:p>
          <a:p>
            <a:pPr lvl="1"/>
            <a:r>
              <a:rPr lang="en-US" dirty="0" smtClean="0"/>
              <a:t>Cowling 2006</a:t>
            </a:r>
          </a:p>
          <a:p>
            <a:r>
              <a:rPr lang="en-US" dirty="0" smtClean="0"/>
              <a:t>Moving Epidemic Method (MEM)</a:t>
            </a:r>
          </a:p>
          <a:p>
            <a:pPr lvl="1"/>
            <a:r>
              <a:rPr lang="en-US" dirty="0" smtClean="0"/>
              <a:t>Vega 2012</a:t>
            </a:r>
            <a:endParaRPr lang="en-US" dirty="0"/>
          </a:p>
        </p:txBody>
      </p:sp>
    </p:spTree>
    <p:extLst>
      <p:ext uri="{BB962C8B-B14F-4D97-AF65-F5344CB8AC3E}">
        <p14:creationId xmlns:p14="http://schemas.microsoft.com/office/powerpoint/2010/main" val="13645972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of </a:t>
            </a:r>
            <a:r>
              <a:rPr lang="en-US" dirty="0" err="1" smtClean="0"/>
              <a:t>CuSum</a:t>
            </a:r>
            <a:r>
              <a:rPr lang="en-US" dirty="0" smtClean="0"/>
              <a:t> </a:t>
            </a:r>
            <a:endParaRPr lang="en-US" dirty="0"/>
          </a:p>
        </p:txBody>
      </p:sp>
      <p:pic>
        <p:nvPicPr>
          <p:cNvPr id="4" name="Content Placeholder 3"/>
          <p:cNvPicPr>
            <a:picLocks noGrp="1" noChangeAspect="1"/>
          </p:cNvPicPr>
          <p:nvPr>
            <p:ph idx="1"/>
          </p:nvPr>
        </p:nvPicPr>
        <p:blipFill>
          <a:blip r:embed="rId2"/>
          <a:stretch>
            <a:fillRect/>
          </a:stretch>
        </p:blipFill>
        <p:spPr>
          <a:xfrm>
            <a:off x="650311" y="1371600"/>
            <a:ext cx="8301405" cy="4984376"/>
          </a:xfrm>
          <a:prstGeom prst="rect">
            <a:avLst/>
          </a:prstGeom>
        </p:spPr>
      </p:pic>
    </p:spTree>
    <p:extLst>
      <p:ext uri="{BB962C8B-B14F-4D97-AF65-F5344CB8AC3E}">
        <p14:creationId xmlns:p14="http://schemas.microsoft.com/office/powerpoint/2010/main" val="9900704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Baseline Use Example 1</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To detect the start of the influenza season: (Seasonal threshold) the level of activity that signals the start of the influenza season.  When the weekly rate exceeds this baseline it is assumed that sustained community transmission of influenza is occurring.</a:t>
            </a:r>
          </a:p>
          <a:p>
            <a:r>
              <a:rPr lang="en-US" dirty="0" smtClean="0"/>
              <a:t>Example</a:t>
            </a:r>
            <a:r>
              <a:rPr lang="en-US" dirty="0"/>
              <a:t>: U.S. </a:t>
            </a:r>
            <a:r>
              <a:rPr lang="en-US" dirty="0" err="1"/>
              <a:t>ILINet</a:t>
            </a:r>
            <a:r>
              <a:rPr lang="en-US" dirty="0"/>
              <a:t> baseline</a:t>
            </a:r>
          </a:p>
          <a:p>
            <a:pPr lvl="1"/>
            <a:r>
              <a:rPr lang="en-US" dirty="0" smtClean="0"/>
              <a:t>Methods: averaging of non-influenza time periods from historic seasons.</a:t>
            </a:r>
          </a:p>
          <a:p>
            <a:pPr lvl="2"/>
            <a:r>
              <a:rPr lang="en-US" dirty="0" smtClean="0"/>
              <a:t>Non-flu weeks are defined as those that contribute &lt;2% of the total influenza positives for the entire year.</a:t>
            </a:r>
          </a:p>
          <a:p>
            <a:pPr lvl="2"/>
            <a:r>
              <a:rPr lang="en-US" dirty="0" smtClean="0"/>
              <a:t>Average of #ILI consultations/total consultations (weighted by state population) for non-flu weeks plus 2 standard deviations for the past 3 years.</a:t>
            </a:r>
          </a:p>
          <a:p>
            <a:pPr lvl="2"/>
            <a:endParaRPr lang="en-US" dirty="0"/>
          </a:p>
        </p:txBody>
      </p:sp>
    </p:spTree>
    <p:extLst>
      <p:ext uri="{BB962C8B-B14F-4D97-AF65-F5344CB8AC3E}">
        <p14:creationId xmlns:p14="http://schemas.microsoft.com/office/powerpoint/2010/main" val="21839512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pic>
        <p:nvPicPr>
          <p:cNvPr id="8" name="Picture 1"/>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285750" y="0"/>
            <a:ext cx="8572500" cy="642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57" name="Shape 157"/>
          <p:cNvCxnSpPr/>
          <p:nvPr/>
        </p:nvCxnSpPr>
        <p:spPr>
          <a:xfrm flipH="1">
            <a:off x="1451359" y="3044233"/>
            <a:ext cx="762000" cy="1600199"/>
          </a:xfrm>
          <a:prstGeom prst="straightConnector1">
            <a:avLst/>
          </a:prstGeom>
          <a:noFill/>
          <a:ln w="25400" cap="flat">
            <a:solidFill>
              <a:srgbClr val="6D787A"/>
            </a:solidFill>
            <a:prstDash val="solid"/>
            <a:round/>
            <a:headEnd type="none" w="med" len="med"/>
            <a:tailEnd type="stealth" w="lg" len="lg"/>
          </a:ln>
        </p:spPr>
      </p:cxnSp>
      <p:sp>
        <p:nvSpPr>
          <p:cNvPr id="158" name="Shape 158"/>
          <p:cNvSpPr/>
          <p:nvPr/>
        </p:nvSpPr>
        <p:spPr>
          <a:xfrm>
            <a:off x="1390116" y="2674901"/>
            <a:ext cx="2362200" cy="369332"/>
          </a:xfrm>
          <a:prstGeom prst="rect">
            <a:avLst/>
          </a:prstGeom>
          <a:noFill/>
          <a:ln>
            <a:noFill/>
          </a:ln>
        </p:spPr>
        <p:txBody>
          <a:bodyPr lIns="91425" tIns="45700" rIns="91425" bIns="45700" anchor="t" anchorCtr="0">
            <a:spAutoFit/>
          </a:bodyPr>
          <a:lstStyle/>
          <a:p>
            <a:pPr marL="0" marR="0" lvl="0" indent="0" algn="l" rtl="0">
              <a:spcBef>
                <a:spcPts val="0"/>
              </a:spcBef>
              <a:spcAft>
                <a:spcPts val="0"/>
              </a:spcAft>
              <a:buSzPct val="25000"/>
              <a:buNone/>
            </a:pPr>
            <a:r>
              <a:rPr sz="1800" b="1" i="0" u="none" strike="noStrike" cap="none" baseline="0" dirty="0">
                <a:solidFill>
                  <a:schemeClr val="dk1"/>
                </a:solidFill>
                <a:latin typeface="Arial"/>
                <a:ea typeface="Arial"/>
                <a:cs typeface="Arial"/>
                <a:sym typeface="Arial"/>
              </a:rPr>
              <a:t>National Baseline</a:t>
            </a:r>
          </a:p>
        </p:txBody>
      </p:sp>
      <p:cxnSp>
        <p:nvCxnSpPr>
          <p:cNvPr id="159" name="Shape 159"/>
          <p:cNvCxnSpPr/>
          <p:nvPr/>
        </p:nvCxnSpPr>
        <p:spPr>
          <a:xfrm rot="10800000">
            <a:off x="4423160" y="4167499"/>
            <a:ext cx="1143000" cy="0"/>
          </a:xfrm>
          <a:prstGeom prst="straightConnector1">
            <a:avLst/>
          </a:prstGeom>
          <a:noFill/>
          <a:ln w="25400" cap="flat">
            <a:solidFill>
              <a:srgbClr val="6D787A"/>
            </a:solidFill>
            <a:prstDash val="solid"/>
            <a:round/>
            <a:headEnd type="none" w="med" len="med"/>
            <a:tailEnd type="stealth" w="lg" len="lg"/>
          </a:ln>
        </p:spPr>
      </p:cxnSp>
      <p:sp>
        <p:nvSpPr>
          <p:cNvPr id="160" name="Shape 160"/>
          <p:cNvSpPr/>
          <p:nvPr/>
        </p:nvSpPr>
        <p:spPr>
          <a:xfrm>
            <a:off x="5566160" y="3844333"/>
            <a:ext cx="2590800" cy="646331"/>
          </a:xfrm>
          <a:prstGeom prst="rect">
            <a:avLst/>
          </a:prstGeom>
          <a:noFill/>
          <a:ln>
            <a:noFill/>
          </a:ln>
        </p:spPr>
        <p:txBody>
          <a:bodyPr lIns="91425" tIns="45700" rIns="91425" bIns="45700" anchor="t" anchorCtr="0">
            <a:spAutoFit/>
          </a:bodyPr>
          <a:lstStyle/>
          <a:p>
            <a:pPr marL="0" marR="0" lvl="0" indent="0" algn="l" rtl="0">
              <a:spcBef>
                <a:spcPts val="0"/>
              </a:spcBef>
              <a:spcAft>
                <a:spcPts val="0"/>
              </a:spcAft>
              <a:buSzPct val="25000"/>
              <a:buNone/>
            </a:pPr>
            <a:r>
              <a:rPr sz="1800" b="1" i="0" u="none" strike="noStrike" cap="none" baseline="0" dirty="0">
                <a:solidFill>
                  <a:schemeClr val="dk1"/>
                </a:solidFill>
                <a:latin typeface="Arial"/>
                <a:ea typeface="Arial"/>
                <a:cs typeface="Arial"/>
                <a:sym typeface="Arial"/>
              </a:rPr>
              <a:t>Outbreak/Epidemic Activity</a:t>
            </a:r>
          </a:p>
        </p:txBody>
      </p:sp>
    </p:spTree>
    <p:extLst>
      <p:ext uri="{BB962C8B-B14F-4D97-AF65-F5344CB8AC3E}">
        <p14:creationId xmlns:p14="http://schemas.microsoft.com/office/powerpoint/2010/main" val="2268165683"/>
      </p:ext>
    </p:extLst>
  </p:cSld>
  <p:clrMapOvr>
    <a:masterClrMapping/>
  </p:clrMapOvr>
  <p:transition spd="slow">
    <p:cut/>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Baseline Use </a:t>
            </a:r>
            <a:r>
              <a:rPr lang="en-US" dirty="0" smtClean="0"/>
              <a:t>Example 1</a:t>
            </a:r>
            <a:endParaRPr lang="en-US" dirty="0"/>
          </a:p>
        </p:txBody>
      </p:sp>
      <p:sp>
        <p:nvSpPr>
          <p:cNvPr id="3" name="Content Placeholder 2"/>
          <p:cNvSpPr>
            <a:spLocks noGrp="1"/>
          </p:cNvSpPr>
          <p:nvPr>
            <p:ph idx="1"/>
          </p:nvPr>
        </p:nvSpPr>
        <p:spPr/>
        <p:txBody>
          <a:bodyPr>
            <a:normAutofit fontScale="92500" lnSpcReduction="10000"/>
          </a:bodyPr>
          <a:lstStyle/>
          <a:p>
            <a:r>
              <a:rPr lang="en-US" dirty="0"/>
              <a:t>Example: U.S. </a:t>
            </a:r>
            <a:r>
              <a:rPr lang="en-US" dirty="0" err="1"/>
              <a:t>ILINet</a:t>
            </a:r>
            <a:r>
              <a:rPr lang="en-US" dirty="0"/>
              <a:t> baseline</a:t>
            </a:r>
          </a:p>
          <a:p>
            <a:pPr lvl="1"/>
            <a:r>
              <a:rPr lang="en-US" dirty="0" smtClean="0"/>
              <a:t>Things that are needed to calculate this type of baseline</a:t>
            </a:r>
          </a:p>
          <a:p>
            <a:pPr lvl="2"/>
            <a:r>
              <a:rPr lang="en-US" dirty="0" smtClean="0"/>
              <a:t>Defined seasonal peaks (in laboratory positive influenza cases) that can be selected based on the above or similar methodology (areas without typical seasonal peaks can you still select time frames when influenza activity was higher?)</a:t>
            </a:r>
          </a:p>
          <a:p>
            <a:pPr lvl="3"/>
            <a:r>
              <a:rPr lang="en-US" dirty="0" smtClean="0"/>
              <a:t>If the number of laboratory positives are too erratic (i.e. try using a 3 week moving average.  This could be due to batching of influenza samples or tests (i.e. does the % positive change from 10% to 1% back to 10%).</a:t>
            </a:r>
          </a:p>
          <a:p>
            <a:pPr lvl="2"/>
            <a:r>
              <a:rPr lang="en-US" dirty="0" smtClean="0"/>
              <a:t>A set of consistent (or relatively consistent) data for at least 3 years</a:t>
            </a:r>
          </a:p>
          <a:p>
            <a:pPr lvl="3"/>
            <a:r>
              <a:rPr lang="en-US" dirty="0" smtClean="0"/>
              <a:t>There are ways to control for inconsistencies but it makes the methodology much more difficult.</a:t>
            </a:r>
          </a:p>
          <a:p>
            <a:pPr lvl="2"/>
            <a:r>
              <a:rPr lang="en-US" dirty="0" smtClean="0"/>
              <a:t>For ILI data you will need the total ILI and total consultations for the entire timeframe.</a:t>
            </a:r>
          </a:p>
          <a:p>
            <a:pPr lvl="2"/>
            <a:endParaRPr lang="en-US" dirty="0"/>
          </a:p>
        </p:txBody>
      </p:sp>
    </p:spTree>
    <p:extLst>
      <p:ext uri="{BB962C8B-B14F-4D97-AF65-F5344CB8AC3E}">
        <p14:creationId xmlns:p14="http://schemas.microsoft.com/office/powerpoint/2010/main" val="191606107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p:cNvGraphicFramePr>
            <a:graphicFrameLocks noChangeAspect="1"/>
          </p:cNvGraphicFramePr>
          <p:nvPr>
            <p:extLst>
              <p:ext uri="{D42A27DB-BD31-4B8C-83A1-F6EECF244321}">
                <p14:modId xmlns:p14="http://schemas.microsoft.com/office/powerpoint/2010/main" val="338922829"/>
              </p:ext>
            </p:extLst>
          </p:nvPr>
        </p:nvGraphicFramePr>
        <p:xfrm>
          <a:off x="0" y="1333144"/>
          <a:ext cx="8767985" cy="5694972"/>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628650" y="142935"/>
            <a:ext cx="7886700" cy="1325563"/>
          </a:xfrm>
        </p:spPr>
        <p:txBody>
          <a:bodyPr/>
          <a:lstStyle/>
          <a:p>
            <a:r>
              <a:rPr lang="en-US" dirty="0" smtClean="0"/>
              <a:t>Determining Influenza vs. Non-Influenza Weeks</a:t>
            </a:r>
            <a:endParaRPr lang="en-US" dirty="0"/>
          </a:p>
        </p:txBody>
      </p:sp>
    </p:spTree>
    <p:extLst>
      <p:ext uri="{BB962C8B-B14F-4D97-AF65-F5344CB8AC3E}">
        <p14:creationId xmlns:p14="http://schemas.microsoft.com/office/powerpoint/2010/main" val="40950913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Baseline Use Example </a:t>
            </a:r>
            <a:r>
              <a:rPr lang="en-US" dirty="0" smtClean="0"/>
              <a:t>2</a:t>
            </a:r>
            <a:endParaRPr lang="en-US" dirty="0"/>
          </a:p>
        </p:txBody>
      </p:sp>
      <p:sp>
        <p:nvSpPr>
          <p:cNvPr id="3" name="Content Placeholder 2"/>
          <p:cNvSpPr>
            <a:spLocks noGrp="1"/>
          </p:cNvSpPr>
          <p:nvPr>
            <p:ph idx="1"/>
          </p:nvPr>
        </p:nvSpPr>
        <p:spPr>
          <a:xfrm>
            <a:off x="628650" y="1435693"/>
            <a:ext cx="7886700" cy="4741270"/>
          </a:xfrm>
        </p:spPr>
        <p:txBody>
          <a:bodyPr>
            <a:normAutofit fontScale="92500" lnSpcReduction="10000"/>
          </a:bodyPr>
          <a:lstStyle/>
          <a:p>
            <a:r>
              <a:rPr lang="en-US" dirty="0" smtClean="0"/>
              <a:t>To determine whether the level of activity is above what is normal for this time of year.  </a:t>
            </a:r>
          </a:p>
          <a:p>
            <a:pPr lvl="1"/>
            <a:r>
              <a:rPr lang="en-US" dirty="0" smtClean="0"/>
              <a:t>Example: US Mortality Surveillance baselines and thresholds</a:t>
            </a:r>
          </a:p>
          <a:p>
            <a:pPr lvl="1"/>
            <a:r>
              <a:rPr lang="en-US" dirty="0" smtClean="0"/>
              <a:t>Methods: </a:t>
            </a:r>
            <a:r>
              <a:rPr lang="en-US" sz="2400" dirty="0">
                <a:latin typeface="Arial"/>
                <a:ea typeface="Arial"/>
                <a:cs typeface="Arial"/>
                <a:sym typeface="Arial"/>
              </a:rPr>
              <a:t>Seasonal baseline is calculated using a periodic regression model that incorporates a robust regression procedure applied to data from the previous five </a:t>
            </a:r>
            <a:r>
              <a:rPr lang="en-US" sz="2400" dirty="0" smtClean="0">
                <a:latin typeface="Arial"/>
                <a:ea typeface="Arial"/>
                <a:cs typeface="Arial"/>
                <a:sym typeface="Arial"/>
              </a:rPr>
              <a:t>years.</a:t>
            </a:r>
          </a:p>
          <a:p>
            <a:pPr lvl="2"/>
            <a:r>
              <a:rPr lang="en-US" sz="2000" dirty="0" smtClean="0">
                <a:latin typeface="Arial"/>
                <a:ea typeface="Arial"/>
                <a:cs typeface="Arial"/>
                <a:sym typeface="Arial"/>
              </a:rPr>
              <a:t>An </a:t>
            </a:r>
            <a:r>
              <a:rPr lang="en-US" sz="2000" dirty="0">
                <a:latin typeface="Arial"/>
                <a:ea typeface="Arial"/>
                <a:cs typeface="Arial"/>
                <a:sym typeface="Arial"/>
              </a:rPr>
              <a:t>increase of 1.645 standard deviations above the seasonal baseline is considered the “epidemic threshold</a:t>
            </a:r>
            <a:r>
              <a:rPr lang="en-US" sz="2000" dirty="0" smtClean="0">
                <a:latin typeface="Arial"/>
                <a:ea typeface="Arial"/>
                <a:cs typeface="Arial"/>
                <a:sym typeface="Arial"/>
              </a:rPr>
              <a:t>”</a:t>
            </a:r>
          </a:p>
          <a:p>
            <a:pPr lvl="2"/>
            <a:r>
              <a:rPr lang="en-US" dirty="0">
                <a:latin typeface="Arial"/>
                <a:ea typeface="Arial"/>
                <a:cs typeface="Arial"/>
                <a:sym typeface="Arial"/>
              </a:rPr>
              <a:t>Percentage of deaths due to P&amp;I are compared with seasonal baseline and epidemic threshold values calculated for each week</a:t>
            </a:r>
          </a:p>
          <a:p>
            <a:pPr lvl="2"/>
            <a:r>
              <a:rPr lang="en-US" sz="2000" dirty="0" smtClean="0">
                <a:latin typeface="Arial"/>
                <a:ea typeface="Arial"/>
                <a:cs typeface="Arial"/>
                <a:sym typeface="Arial"/>
              </a:rPr>
              <a:t>Values above the threshold are excess P&amp;I (i.e. the percent of deaths due to P&amp;I are in excess of what we would normally expect this time of year in the absence of influenza).</a:t>
            </a:r>
            <a:endParaRPr lang="en-US" sz="2000" dirty="0">
              <a:latin typeface="Arial"/>
              <a:ea typeface="Arial"/>
              <a:cs typeface="Arial"/>
              <a:sym typeface="Arial"/>
            </a:endParaRPr>
          </a:p>
          <a:p>
            <a:pPr lvl="2"/>
            <a:endParaRPr lang="en-US" dirty="0" smtClean="0"/>
          </a:p>
          <a:p>
            <a:pPr lvl="2"/>
            <a:endParaRPr lang="en-US" dirty="0"/>
          </a:p>
        </p:txBody>
      </p:sp>
    </p:spTree>
    <p:extLst>
      <p:ext uri="{BB962C8B-B14F-4D97-AF65-F5344CB8AC3E}">
        <p14:creationId xmlns:p14="http://schemas.microsoft.com/office/powerpoint/2010/main" val="154162855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1"/>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285750" y="0"/>
            <a:ext cx="8572500" cy="642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460146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Baseline Use Example </a:t>
            </a:r>
            <a:r>
              <a:rPr lang="en-US" dirty="0" smtClean="0"/>
              <a:t>2</a:t>
            </a:r>
            <a:endParaRPr lang="en-US" dirty="0"/>
          </a:p>
        </p:txBody>
      </p:sp>
      <p:sp>
        <p:nvSpPr>
          <p:cNvPr id="3" name="Content Placeholder 2"/>
          <p:cNvSpPr>
            <a:spLocks noGrp="1"/>
          </p:cNvSpPr>
          <p:nvPr>
            <p:ph idx="1"/>
          </p:nvPr>
        </p:nvSpPr>
        <p:spPr/>
        <p:txBody>
          <a:bodyPr/>
          <a:lstStyle/>
          <a:p>
            <a:r>
              <a:rPr lang="en-US" dirty="0"/>
              <a:t>Example: U.S. </a:t>
            </a:r>
            <a:r>
              <a:rPr lang="en-US" dirty="0" smtClean="0"/>
              <a:t>Mortality Surveillance Baselines and Thresholds</a:t>
            </a:r>
            <a:endParaRPr lang="en-US" dirty="0"/>
          </a:p>
          <a:p>
            <a:pPr lvl="1"/>
            <a:r>
              <a:rPr lang="en-US" dirty="0" smtClean="0"/>
              <a:t>Things that are needed to calculate this type of baseline</a:t>
            </a:r>
          </a:p>
          <a:p>
            <a:pPr lvl="2"/>
            <a:r>
              <a:rPr lang="en-US" dirty="0" smtClean="0"/>
              <a:t>Defined seasonal peaks (in mortality data) </a:t>
            </a:r>
          </a:p>
          <a:p>
            <a:pPr lvl="2"/>
            <a:r>
              <a:rPr lang="en-US" dirty="0" smtClean="0"/>
              <a:t>A set of consistent (or relatively consistent) data for at least 5 years</a:t>
            </a:r>
            <a:endParaRPr lang="en-US" dirty="0"/>
          </a:p>
          <a:p>
            <a:pPr lvl="2"/>
            <a:r>
              <a:rPr lang="en-US" dirty="0" smtClean="0"/>
              <a:t>Software that can help you in creating a model</a:t>
            </a:r>
          </a:p>
        </p:txBody>
      </p:sp>
    </p:spTree>
    <p:extLst>
      <p:ext uri="{BB962C8B-B14F-4D97-AF65-F5344CB8AC3E}">
        <p14:creationId xmlns:p14="http://schemas.microsoft.com/office/powerpoint/2010/main" val="173247251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Baseline Example</a:t>
            </a:r>
            <a:endParaRPr lang="en-US" dirty="0"/>
          </a:p>
        </p:txBody>
      </p:sp>
      <p:sp>
        <p:nvSpPr>
          <p:cNvPr id="3" name="Content Placeholder 2"/>
          <p:cNvSpPr>
            <a:spLocks noGrp="1"/>
          </p:cNvSpPr>
          <p:nvPr>
            <p:ph idx="1"/>
          </p:nvPr>
        </p:nvSpPr>
        <p:spPr/>
        <p:txBody>
          <a:bodyPr/>
          <a:lstStyle/>
          <a:p>
            <a:r>
              <a:rPr lang="en-US" dirty="0"/>
              <a:t>To determine whether the level of activity is above what is normal for this time of year.  </a:t>
            </a:r>
            <a:endParaRPr lang="en-US" dirty="0" smtClean="0"/>
          </a:p>
          <a:p>
            <a:r>
              <a:rPr lang="en-US" dirty="0" smtClean="0"/>
              <a:t>This method allows for a cyclical baseline/threshold without complicated regression modeling.</a:t>
            </a:r>
          </a:p>
          <a:p>
            <a:r>
              <a:rPr lang="en-US" dirty="0" smtClean="0"/>
              <a:t>Method:</a:t>
            </a:r>
          </a:p>
          <a:p>
            <a:pPr lvl="1"/>
            <a:r>
              <a:rPr lang="en-US" dirty="0" smtClean="0"/>
              <a:t>Determine what an average season is (timing and magnitude) and average weeks after aligning peaks</a:t>
            </a:r>
          </a:p>
          <a:p>
            <a:pPr lvl="1"/>
            <a:r>
              <a:rPr lang="en-US" dirty="0" smtClean="0"/>
              <a:t>Example using US ILI data</a:t>
            </a:r>
            <a:endParaRPr lang="en-US" dirty="0"/>
          </a:p>
        </p:txBody>
      </p:sp>
    </p:spTree>
    <p:extLst>
      <p:ext uri="{BB962C8B-B14F-4D97-AF65-F5344CB8AC3E}">
        <p14:creationId xmlns:p14="http://schemas.microsoft.com/office/powerpoint/2010/main" val="187765447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Raw Data</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566573992"/>
              </p:ext>
            </p:extLst>
          </p:nvPr>
        </p:nvGraphicFramePr>
        <p:xfrm>
          <a:off x="628650" y="1825624"/>
          <a:ext cx="7895918" cy="464891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402304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Centered on Median Peak    (Week 3)</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970715087"/>
              </p:ext>
            </p:extLst>
          </p:nvPr>
        </p:nvGraphicFramePr>
        <p:xfrm>
          <a:off x="191729" y="1637071"/>
          <a:ext cx="8583561" cy="495545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1413151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Defining Alert Threshold</a:t>
            </a:r>
            <a:endParaRPr lang="en-US" dirty="0"/>
          </a:p>
        </p:txBody>
      </p:sp>
      <p:sp>
        <p:nvSpPr>
          <p:cNvPr id="3" name="Content Placeholder 2"/>
          <p:cNvSpPr>
            <a:spLocks noGrp="1"/>
          </p:cNvSpPr>
          <p:nvPr>
            <p:ph idx="1"/>
          </p:nvPr>
        </p:nvSpPr>
        <p:spPr/>
        <p:txBody>
          <a:bodyPr/>
          <a:lstStyle/>
          <a:p>
            <a:r>
              <a:rPr lang="en-US" dirty="0" smtClean="0"/>
              <a:t>1.65 Standard deviations above the mean for each week.</a:t>
            </a:r>
          </a:p>
          <a:p>
            <a:r>
              <a:rPr lang="en-US" dirty="0" smtClean="0"/>
              <a:t>Other important values to look at are the values at the peak during:</a:t>
            </a:r>
          </a:p>
          <a:p>
            <a:pPr lvl="1"/>
            <a:r>
              <a:rPr lang="en-US" dirty="0" smtClean="0"/>
              <a:t>Highest previous season</a:t>
            </a:r>
          </a:p>
          <a:p>
            <a:pPr lvl="1"/>
            <a:r>
              <a:rPr lang="en-US" dirty="0" smtClean="0"/>
              <a:t>Lowest previous season</a:t>
            </a:r>
            <a:endParaRPr lang="en-US" dirty="0"/>
          </a:p>
        </p:txBody>
      </p:sp>
    </p:spTree>
    <p:extLst>
      <p:ext uri="{BB962C8B-B14F-4D97-AF65-F5344CB8AC3E}">
        <p14:creationId xmlns:p14="http://schemas.microsoft.com/office/powerpoint/2010/main" val="8229740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Results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140819286"/>
              </p:ext>
            </p:extLst>
          </p:nvPr>
        </p:nvGraphicFramePr>
        <p:xfrm>
          <a:off x="221226" y="1825624"/>
          <a:ext cx="8554064" cy="478165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6373009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Shape 125"/>
          <p:cNvSpPr>
            <a:spLocks noGrp="1"/>
          </p:cNvSpPr>
          <p:nvPr>
            <p:ph type="title"/>
          </p:nvPr>
        </p:nvSpPr>
        <p:spPr>
          <a:xfrm>
            <a:off x="457200" y="533400"/>
            <a:ext cx="8229600" cy="621220"/>
          </a:xfrm>
          <a:prstGeom prst="rect">
            <a:avLst/>
          </a:prstGeom>
          <a:noFill/>
          <a:ln>
            <a:noFill/>
          </a:ln>
        </p:spPr>
        <p:txBody>
          <a:bodyPr lIns="91425" tIns="45700" rIns="91425" bIns="45700" anchor="b" anchorCtr="0">
            <a:spAutoFit/>
          </a:bodyPr>
          <a:lstStyle/>
          <a:p>
            <a:pPr marL="0" marR="0" lvl="0" indent="0" algn="ctr" rtl="0">
              <a:lnSpc>
                <a:spcPct val="102272"/>
              </a:lnSpc>
              <a:spcBef>
                <a:spcPts val="0"/>
              </a:spcBef>
              <a:spcAft>
                <a:spcPts val="0"/>
              </a:spcAft>
              <a:buSzPct val="25000"/>
              <a:buNone/>
            </a:pPr>
            <a:r>
              <a:rPr sz="3600" b="0" u="none" strike="noStrike" cap="none" baseline="0" dirty="0">
                <a:solidFill>
                  <a:schemeClr val="dk1"/>
                </a:solidFill>
                <a:latin typeface="Arial"/>
                <a:ea typeface="Arial"/>
                <a:cs typeface="Arial"/>
                <a:sym typeface="Arial"/>
              </a:rPr>
              <a:t>Static vs. Cyclical</a:t>
            </a:r>
          </a:p>
        </p:txBody>
      </p:sp>
      <p:sp>
        <p:nvSpPr>
          <p:cNvPr id="126" name="Shape 126"/>
          <p:cNvSpPr>
            <a:spLocks noGrp="1"/>
          </p:cNvSpPr>
          <p:nvPr>
            <p:ph type="body" idx="1"/>
          </p:nvPr>
        </p:nvSpPr>
        <p:spPr>
          <a:xfrm>
            <a:off x="457200" y="1219200"/>
            <a:ext cx="8229600" cy="4105699"/>
          </a:xfrm>
          <a:prstGeom prst="rect">
            <a:avLst/>
          </a:prstGeom>
          <a:noFill/>
          <a:ln>
            <a:noFill/>
          </a:ln>
        </p:spPr>
        <p:txBody>
          <a:bodyPr lIns="91425" tIns="45700" rIns="91425" bIns="45700" anchor="t" anchorCtr="0">
            <a:spAutoFit/>
          </a:bodyPr>
          <a:lstStyle/>
          <a:p>
            <a:pPr marL="342900" marR="0" lvl="0" indent="-342900" algn="l" rtl="0">
              <a:spcBef>
                <a:spcPts val="520"/>
              </a:spcBef>
              <a:spcAft>
                <a:spcPts val="0"/>
              </a:spcAft>
              <a:buClr>
                <a:schemeClr val="dk1"/>
              </a:buClr>
              <a:buSzPct val="100000"/>
              <a:buFont typeface="Wingdings"/>
              <a:buChar char="§"/>
            </a:pPr>
            <a:r>
              <a:rPr sz="2800" b="0" u="none" strike="noStrike" cap="none" baseline="0" dirty="0">
                <a:solidFill>
                  <a:schemeClr val="tx1"/>
                </a:solidFill>
                <a:latin typeface="Arial"/>
                <a:ea typeface="Arial"/>
                <a:cs typeface="Arial"/>
                <a:sym typeface="Arial"/>
              </a:rPr>
              <a:t>Static (flat)</a:t>
            </a:r>
          </a:p>
          <a:p>
            <a:pPr marL="742950" marR="0" lvl="1" indent="-285750" algn="l" rtl="0">
              <a:spcBef>
                <a:spcPts val="400"/>
              </a:spcBef>
              <a:spcAft>
                <a:spcPts val="0"/>
              </a:spcAft>
              <a:buClr>
                <a:schemeClr val="dk1"/>
              </a:buClr>
              <a:buSzPct val="100000"/>
              <a:buFont typeface="Wingdings"/>
              <a:buChar char="§"/>
            </a:pPr>
            <a:r>
              <a:rPr sz="2400" b="0" u="none" strike="noStrike" cap="none" baseline="0" dirty="0">
                <a:solidFill>
                  <a:schemeClr val="tx1"/>
                </a:solidFill>
                <a:latin typeface="Arial"/>
                <a:ea typeface="Arial"/>
                <a:cs typeface="Arial"/>
                <a:sym typeface="Arial"/>
              </a:rPr>
              <a:t>Does not change with changes in seasonal patterns found in </a:t>
            </a:r>
            <a:r>
              <a:rPr sz="2400" b="0" u="none" strike="noStrike" cap="none" baseline="0" dirty="0" smtClean="0">
                <a:solidFill>
                  <a:schemeClr val="tx1"/>
                </a:solidFill>
                <a:latin typeface="Arial"/>
                <a:ea typeface="Arial"/>
                <a:cs typeface="Arial"/>
                <a:sym typeface="Arial"/>
              </a:rPr>
              <a:t>data</a:t>
            </a:r>
            <a:endParaRPr lang="en-US" sz="2400" b="0" u="none" strike="noStrike" cap="none" baseline="0" dirty="0" smtClean="0">
              <a:solidFill>
                <a:schemeClr val="tx1"/>
              </a:solidFill>
              <a:latin typeface="Arial"/>
              <a:ea typeface="Arial"/>
              <a:cs typeface="Arial"/>
              <a:sym typeface="Arial"/>
            </a:endParaRPr>
          </a:p>
          <a:p>
            <a:pPr marL="457200" marR="0" lvl="1" algn="l" rtl="0">
              <a:spcBef>
                <a:spcPts val="400"/>
              </a:spcBef>
              <a:spcAft>
                <a:spcPts val="0"/>
              </a:spcAft>
              <a:buClr>
                <a:schemeClr val="dk1"/>
              </a:buClr>
              <a:buSzPct val="100000"/>
              <a:buNone/>
            </a:pPr>
            <a:endParaRPr sz="2400" b="0" u="none" strike="noStrike" cap="none" baseline="0" dirty="0">
              <a:solidFill>
                <a:schemeClr val="tx1"/>
              </a:solidFill>
              <a:latin typeface="Arial"/>
              <a:ea typeface="Arial"/>
              <a:cs typeface="Arial"/>
              <a:sym typeface="Arial"/>
            </a:endParaRPr>
          </a:p>
          <a:p>
            <a:pPr marL="742950" marR="0" lvl="1" indent="-285750" algn="l" rtl="0">
              <a:spcBef>
                <a:spcPts val="400"/>
              </a:spcBef>
              <a:spcAft>
                <a:spcPts val="0"/>
              </a:spcAft>
              <a:buClr>
                <a:schemeClr val="dk1"/>
              </a:buClr>
              <a:buSzPct val="100000"/>
              <a:buFont typeface="Wingdings"/>
              <a:buChar char="§"/>
            </a:pPr>
            <a:r>
              <a:rPr sz="2400" b="0" u="none" strike="noStrike" cap="none" baseline="0" dirty="0">
                <a:solidFill>
                  <a:schemeClr val="tx1"/>
                </a:solidFill>
                <a:latin typeface="Arial"/>
                <a:ea typeface="Arial"/>
                <a:cs typeface="Arial"/>
                <a:sym typeface="Arial"/>
              </a:rPr>
              <a:t>Uses mean data for a specified period of time (may be for a whole year, may be for only period when surveillance is conducted</a:t>
            </a:r>
            <a:r>
              <a:rPr sz="2400" b="0" u="none" strike="noStrike" cap="none" baseline="0" dirty="0" smtClean="0">
                <a:solidFill>
                  <a:schemeClr val="tx1"/>
                </a:solidFill>
                <a:latin typeface="Arial"/>
                <a:ea typeface="Arial"/>
                <a:cs typeface="Arial"/>
                <a:sym typeface="Arial"/>
              </a:rPr>
              <a:t>)</a:t>
            </a:r>
            <a:endParaRPr lang="en-US" sz="2400" b="0" u="none" strike="noStrike" cap="none" baseline="0" dirty="0" smtClean="0">
              <a:solidFill>
                <a:schemeClr val="tx1"/>
              </a:solidFill>
              <a:latin typeface="Arial"/>
              <a:ea typeface="Arial"/>
              <a:cs typeface="Arial"/>
              <a:sym typeface="Arial"/>
            </a:endParaRPr>
          </a:p>
          <a:p>
            <a:pPr marL="457200" marR="0" lvl="1" algn="l" rtl="0">
              <a:spcBef>
                <a:spcPts val="400"/>
              </a:spcBef>
              <a:spcAft>
                <a:spcPts val="0"/>
              </a:spcAft>
              <a:buClr>
                <a:schemeClr val="dk1"/>
              </a:buClr>
              <a:buSzPct val="100000"/>
              <a:buNone/>
            </a:pPr>
            <a:endParaRPr sz="2400" b="0" u="none" strike="noStrike" cap="none" baseline="0" dirty="0">
              <a:solidFill>
                <a:schemeClr val="tx1"/>
              </a:solidFill>
              <a:latin typeface="Arial"/>
              <a:ea typeface="Arial"/>
              <a:cs typeface="Arial"/>
              <a:sym typeface="Arial"/>
            </a:endParaRPr>
          </a:p>
          <a:p>
            <a:pPr marL="742950" marR="0" lvl="1" indent="-285750" algn="l" rtl="0">
              <a:spcBef>
                <a:spcPts val="400"/>
              </a:spcBef>
              <a:spcAft>
                <a:spcPts val="0"/>
              </a:spcAft>
              <a:buClr>
                <a:schemeClr val="dk1"/>
              </a:buClr>
              <a:buSzPct val="100000"/>
              <a:buFont typeface="Wingdings"/>
              <a:buChar char="§"/>
            </a:pPr>
            <a:r>
              <a:rPr sz="2400" b="0" u="none" strike="noStrike" cap="none" baseline="0" dirty="0">
                <a:solidFill>
                  <a:schemeClr val="tx1"/>
                </a:solidFill>
                <a:latin typeface="Arial"/>
                <a:ea typeface="Arial"/>
                <a:cs typeface="Arial"/>
                <a:sym typeface="Arial"/>
              </a:rPr>
              <a:t>May be used to detect beginning of influenza season, peaks in activity</a:t>
            </a:r>
          </a:p>
          <a:p>
            <a:endParaRPr sz="1800" b="0" i="1" u="none" strike="noStrike" cap="none" baseline="0" dirty="0">
              <a:solidFill>
                <a:schemeClr val="lt2"/>
              </a:solidFill>
              <a:latin typeface="Arial"/>
              <a:ea typeface="Arial"/>
              <a:cs typeface="Arial"/>
              <a:sym typeface="Arial"/>
            </a:endParaRPr>
          </a:p>
        </p:txBody>
      </p:sp>
    </p:spTree>
    <p:extLst>
      <p:ext uri="{BB962C8B-B14F-4D97-AF65-F5344CB8AC3E}">
        <p14:creationId xmlns:p14="http://schemas.microsoft.com/office/powerpoint/2010/main" val="3813596776"/>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Shape 125"/>
          <p:cNvSpPr>
            <a:spLocks noGrp="1"/>
          </p:cNvSpPr>
          <p:nvPr>
            <p:ph type="title"/>
          </p:nvPr>
        </p:nvSpPr>
        <p:spPr>
          <a:xfrm>
            <a:off x="457200" y="597980"/>
            <a:ext cx="8229600" cy="621220"/>
          </a:xfrm>
          <a:prstGeom prst="rect">
            <a:avLst/>
          </a:prstGeom>
          <a:noFill/>
          <a:ln>
            <a:noFill/>
          </a:ln>
        </p:spPr>
        <p:txBody>
          <a:bodyPr lIns="91425" tIns="45700" rIns="91425" bIns="45700" anchor="b" anchorCtr="0">
            <a:spAutoFit/>
          </a:bodyPr>
          <a:lstStyle/>
          <a:p>
            <a:pPr marL="0" marR="0" lvl="0" indent="0" algn="ctr" rtl="0">
              <a:lnSpc>
                <a:spcPct val="102272"/>
              </a:lnSpc>
              <a:spcBef>
                <a:spcPts val="0"/>
              </a:spcBef>
              <a:spcAft>
                <a:spcPts val="0"/>
              </a:spcAft>
              <a:buSzPct val="25000"/>
              <a:buNone/>
            </a:pPr>
            <a:r>
              <a:rPr sz="3600" b="0" u="none" strike="noStrike" cap="none" baseline="0" dirty="0">
                <a:solidFill>
                  <a:schemeClr val="dk1"/>
                </a:solidFill>
                <a:latin typeface="Arial"/>
                <a:ea typeface="Arial"/>
                <a:cs typeface="Arial"/>
                <a:sym typeface="Arial"/>
              </a:rPr>
              <a:t>Static vs. Cyclical</a:t>
            </a:r>
          </a:p>
        </p:txBody>
      </p:sp>
      <p:sp>
        <p:nvSpPr>
          <p:cNvPr id="126" name="Shape 126"/>
          <p:cNvSpPr>
            <a:spLocks noGrp="1"/>
          </p:cNvSpPr>
          <p:nvPr>
            <p:ph type="body" idx="1"/>
          </p:nvPr>
        </p:nvSpPr>
        <p:spPr>
          <a:xfrm>
            <a:off x="457200" y="1219200"/>
            <a:ext cx="8229600" cy="4604297"/>
          </a:xfrm>
          <a:prstGeom prst="rect">
            <a:avLst/>
          </a:prstGeom>
          <a:noFill/>
          <a:ln>
            <a:noFill/>
          </a:ln>
        </p:spPr>
        <p:txBody>
          <a:bodyPr lIns="91425" tIns="45700" rIns="91425" bIns="45700" anchor="t" anchorCtr="0">
            <a:spAutoFit/>
          </a:bodyPr>
          <a:lstStyle/>
          <a:p>
            <a:pPr marL="342900" lvl="0" indent="-342900">
              <a:spcBef>
                <a:spcPts val="520"/>
              </a:spcBef>
              <a:buSzPct val="100000"/>
              <a:buFont typeface="Wingdings"/>
              <a:buChar char="§"/>
            </a:pPr>
            <a:r>
              <a:rPr lang="en-US" sz="2800" b="0" dirty="0" smtClean="0">
                <a:solidFill>
                  <a:schemeClr val="tx1"/>
                </a:solidFill>
              </a:rPr>
              <a:t>Cyclical </a:t>
            </a:r>
            <a:r>
              <a:rPr lang="en-US" sz="2800" b="0" dirty="0">
                <a:solidFill>
                  <a:schemeClr val="tx1"/>
                </a:solidFill>
              </a:rPr>
              <a:t>(seasonal)</a:t>
            </a:r>
          </a:p>
          <a:p>
            <a:pPr marL="742950" lvl="1" indent="-285750">
              <a:spcBef>
                <a:spcPts val="400"/>
              </a:spcBef>
              <a:buSzPct val="100000"/>
            </a:pPr>
            <a:r>
              <a:rPr lang="en-US" sz="2400" dirty="0">
                <a:solidFill>
                  <a:schemeClr val="tx1"/>
                </a:solidFill>
              </a:rPr>
              <a:t>Good for data with regular seasonality; cyclical changes in baseline reflect seasonal pattern of disease activity</a:t>
            </a:r>
          </a:p>
          <a:p>
            <a:pPr marL="1143000" lvl="2" indent="-228600">
              <a:spcBef>
                <a:spcPts val="360"/>
              </a:spcBef>
              <a:buSzPct val="101851"/>
            </a:pPr>
            <a:r>
              <a:rPr lang="en-US" sz="2200" dirty="0">
                <a:solidFill>
                  <a:schemeClr val="tx1"/>
                </a:solidFill>
              </a:rPr>
              <a:t>Distinguishes disease related increases with normal seasonal increases in a syndrome (e.g. pneumonia)</a:t>
            </a:r>
          </a:p>
          <a:p>
            <a:pPr marL="742950" marR="0" lvl="1" indent="-285750" algn="l" rtl="0">
              <a:spcBef>
                <a:spcPts val="400"/>
              </a:spcBef>
              <a:spcAft>
                <a:spcPts val="0"/>
              </a:spcAft>
              <a:buClr>
                <a:schemeClr val="dk1"/>
              </a:buClr>
              <a:buSzPct val="100000"/>
              <a:buFont typeface="Wingdings"/>
              <a:buChar char="§"/>
            </a:pPr>
            <a:r>
              <a:rPr sz="2400" b="0" u="none" strike="noStrike" cap="none" baseline="0" dirty="0" smtClean="0">
                <a:solidFill>
                  <a:schemeClr val="tx1"/>
                </a:solidFill>
                <a:latin typeface="Arial"/>
                <a:ea typeface="Arial"/>
                <a:cs typeface="Arial"/>
                <a:sym typeface="Arial"/>
              </a:rPr>
              <a:t>Different </a:t>
            </a:r>
            <a:r>
              <a:rPr sz="2400" b="0" u="none" strike="noStrike" cap="none" baseline="0" dirty="0">
                <a:solidFill>
                  <a:schemeClr val="tx1"/>
                </a:solidFill>
                <a:latin typeface="Arial"/>
                <a:ea typeface="Arial"/>
                <a:cs typeface="Arial"/>
                <a:sym typeface="Arial"/>
              </a:rPr>
              <a:t>methods used:</a:t>
            </a:r>
          </a:p>
          <a:p>
            <a:pPr marL="1143000" marR="0" lvl="2" indent="-228600" algn="l" rtl="0">
              <a:spcBef>
                <a:spcPts val="360"/>
              </a:spcBef>
              <a:spcAft>
                <a:spcPts val="0"/>
              </a:spcAft>
              <a:buClr>
                <a:schemeClr val="dk1"/>
              </a:buClr>
              <a:buSzPct val="101851"/>
              <a:buFont typeface="Arial"/>
              <a:buChar char="•"/>
            </a:pPr>
            <a:r>
              <a:rPr sz="2200" b="0" u="none" strike="noStrike" cap="none" baseline="0" dirty="0">
                <a:solidFill>
                  <a:schemeClr val="tx1"/>
                </a:solidFill>
                <a:latin typeface="Arial"/>
                <a:ea typeface="Arial"/>
                <a:cs typeface="Arial"/>
                <a:sym typeface="Arial"/>
              </a:rPr>
              <a:t>US </a:t>
            </a:r>
            <a:r>
              <a:rPr lang="en-US" sz="2200" b="0" u="none" strike="noStrike" cap="none" baseline="0" dirty="0" smtClean="0">
                <a:solidFill>
                  <a:schemeClr val="tx1"/>
                </a:solidFill>
                <a:latin typeface="Arial"/>
                <a:ea typeface="Arial"/>
                <a:cs typeface="Arial"/>
                <a:sym typeface="Arial"/>
              </a:rPr>
              <a:t>Mortality surveillance </a:t>
            </a:r>
            <a:r>
              <a:rPr sz="2200" b="0" u="none" strike="noStrike" cap="none" baseline="0" dirty="0" smtClean="0">
                <a:solidFill>
                  <a:schemeClr val="tx1"/>
                </a:solidFill>
                <a:latin typeface="Arial"/>
                <a:ea typeface="Arial"/>
                <a:cs typeface="Arial"/>
                <a:sym typeface="Arial"/>
              </a:rPr>
              <a:t>uses </a:t>
            </a:r>
            <a:r>
              <a:rPr sz="2200" b="0" u="none" strike="noStrike" cap="none" baseline="0" dirty="0">
                <a:solidFill>
                  <a:schemeClr val="tx1"/>
                </a:solidFill>
                <a:latin typeface="Arial"/>
                <a:ea typeface="Arial"/>
                <a:cs typeface="Arial"/>
                <a:sym typeface="Arial"/>
              </a:rPr>
              <a:t>a robust regression model</a:t>
            </a:r>
          </a:p>
          <a:p>
            <a:pPr marL="1143000" marR="0" lvl="2" indent="-228600" algn="l" rtl="0">
              <a:spcBef>
                <a:spcPts val="360"/>
              </a:spcBef>
              <a:spcAft>
                <a:spcPts val="0"/>
              </a:spcAft>
              <a:buClr>
                <a:schemeClr val="dk1"/>
              </a:buClr>
              <a:buSzPct val="101851"/>
              <a:buFont typeface="Arial"/>
              <a:buChar char="•"/>
            </a:pPr>
            <a:r>
              <a:rPr sz="2200" b="0" u="none" strike="noStrike" cap="none" baseline="0" dirty="0">
                <a:solidFill>
                  <a:schemeClr val="tx1"/>
                </a:solidFill>
                <a:latin typeface="Arial"/>
                <a:ea typeface="Arial"/>
                <a:cs typeface="Arial"/>
                <a:sym typeface="Arial"/>
              </a:rPr>
              <a:t>Other methods include averaged weekly means (moving average) to reflect changes in data over time (e.g. average over previous four weeks determines expected average for current week)</a:t>
            </a:r>
          </a:p>
          <a:p>
            <a:endParaRPr sz="2200" b="0" i="1" u="none" strike="noStrike" cap="none" baseline="0" dirty="0">
              <a:solidFill>
                <a:schemeClr val="lt2"/>
              </a:solidFill>
              <a:latin typeface="Arial"/>
              <a:ea typeface="Arial"/>
              <a:cs typeface="Arial"/>
              <a:sym typeface="Arial"/>
            </a:endParaRPr>
          </a:p>
        </p:txBody>
      </p:sp>
    </p:spTree>
    <p:extLst>
      <p:ext uri="{BB962C8B-B14F-4D97-AF65-F5344CB8AC3E}">
        <p14:creationId xmlns:p14="http://schemas.microsoft.com/office/powerpoint/2010/main" val="3771777701"/>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Baseline Use Example </a:t>
            </a:r>
            <a:r>
              <a:rPr lang="en-US" dirty="0" smtClean="0"/>
              <a:t>3</a:t>
            </a:r>
            <a:endParaRPr lang="en-US" dirty="0"/>
          </a:p>
        </p:txBody>
      </p:sp>
      <p:sp>
        <p:nvSpPr>
          <p:cNvPr id="3" name="Content Placeholder 2"/>
          <p:cNvSpPr>
            <a:spLocks noGrp="1"/>
          </p:cNvSpPr>
          <p:nvPr>
            <p:ph idx="1"/>
          </p:nvPr>
        </p:nvSpPr>
        <p:spPr/>
        <p:txBody>
          <a:bodyPr/>
          <a:lstStyle/>
          <a:p>
            <a:r>
              <a:rPr lang="en-US" dirty="0"/>
              <a:t>O</a:t>
            </a:r>
            <a:r>
              <a:rPr lang="en-US" dirty="0" smtClean="0"/>
              <a:t>utbreak detection algorithms (such as </a:t>
            </a:r>
            <a:r>
              <a:rPr lang="en-US" dirty="0" err="1" smtClean="0"/>
              <a:t>cusum</a:t>
            </a:r>
            <a:r>
              <a:rPr lang="en-US" dirty="0" smtClean="0"/>
              <a:t> or variants)</a:t>
            </a:r>
          </a:p>
          <a:p>
            <a:pPr lvl="1"/>
            <a:r>
              <a:rPr lang="en-US" dirty="0" smtClean="0"/>
              <a:t>Will alert public health to increases in indicators over the past few weeks (i.e. will alert when activity is starting to increase) and could alert the beginning of an epidemic period, or unusual activity.</a:t>
            </a:r>
          </a:p>
          <a:p>
            <a:pPr lvl="2"/>
            <a:r>
              <a:rPr lang="en-US" dirty="0" smtClean="0"/>
              <a:t>Method: Average of the previous 9 weeks (minus the 2 most recent weeks) plus 3 standard deviations.  This can also be used for count or proportion data.  </a:t>
            </a:r>
          </a:p>
          <a:p>
            <a:pPr lvl="2"/>
            <a:r>
              <a:rPr lang="en-US" dirty="0" smtClean="0"/>
              <a:t>Essentially flags weeks that are consistently increasing over the past weeks.</a:t>
            </a:r>
          </a:p>
          <a:p>
            <a:pPr marL="914400" lvl="2" indent="0">
              <a:buNone/>
            </a:pPr>
            <a:endParaRPr lang="en-US" dirty="0"/>
          </a:p>
        </p:txBody>
      </p:sp>
    </p:spTree>
    <p:extLst>
      <p:ext uri="{BB962C8B-B14F-4D97-AF65-F5344CB8AC3E}">
        <p14:creationId xmlns:p14="http://schemas.microsoft.com/office/powerpoint/2010/main" val="26132314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3"/>
          <p:cNvSpPr>
            <a:spLocks noChangeArrowheads="1"/>
          </p:cNvSpPr>
          <p:nvPr/>
        </p:nvSpPr>
        <p:spPr bwMode="auto">
          <a:xfrm>
            <a:off x="0" y="0"/>
            <a:ext cx="9144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1800" dirty="0">
                <a:latin typeface="Calibri" panose="020F0502020204030204" pitchFamily="34" charset="0"/>
              </a:rPr>
              <a:t>Percentage of Visits for Influenza-like Illness (ILI) Reported by </a:t>
            </a:r>
          </a:p>
          <a:p>
            <a:pPr algn="ctr">
              <a:spcBef>
                <a:spcPct val="0"/>
              </a:spcBef>
              <a:buFontTx/>
              <a:buNone/>
            </a:pPr>
            <a:r>
              <a:rPr lang="en-US" altLang="en-US" sz="1800" dirty="0">
                <a:latin typeface="Calibri" panose="020F0502020204030204" pitchFamily="34" charset="0"/>
              </a:rPr>
              <a:t>the U.S. Outpatient Influenza-like Illness Surveillance Network (</a:t>
            </a:r>
            <a:r>
              <a:rPr lang="en-US" altLang="en-US" sz="1800" dirty="0" err="1">
                <a:latin typeface="Calibri" panose="020F0502020204030204" pitchFamily="34" charset="0"/>
              </a:rPr>
              <a:t>ILINet</a:t>
            </a:r>
            <a:r>
              <a:rPr lang="en-US" altLang="en-US" sz="1800" dirty="0">
                <a:latin typeface="Calibri" panose="020F0502020204030204" pitchFamily="34" charset="0"/>
              </a:rPr>
              <a:t>), </a:t>
            </a:r>
          </a:p>
          <a:p>
            <a:pPr algn="ctr">
              <a:spcBef>
                <a:spcPct val="0"/>
              </a:spcBef>
              <a:buFontTx/>
              <a:buNone/>
            </a:pPr>
            <a:r>
              <a:rPr lang="en-US" altLang="en-US" sz="1800" dirty="0">
                <a:latin typeface="Calibri" panose="020F0502020204030204" pitchFamily="34" charset="0"/>
              </a:rPr>
              <a:t>Weekly National Summary, </a:t>
            </a:r>
            <a:r>
              <a:rPr lang="en-US" altLang="en-US" sz="1800" dirty="0" smtClean="0">
                <a:latin typeface="Calibri" panose="020F0502020204030204" pitchFamily="34" charset="0"/>
              </a:rPr>
              <a:t>2015-2016</a:t>
            </a:r>
            <a:endParaRPr lang="en-US" altLang="en-US" sz="1800" dirty="0">
              <a:latin typeface="Calibri" panose="020F0502020204030204" pitchFamily="34" charset="0"/>
            </a:endParaRPr>
          </a:p>
        </p:txBody>
      </p:sp>
      <p:graphicFrame>
        <p:nvGraphicFramePr>
          <p:cNvPr id="2" name="Object 4"/>
          <p:cNvGraphicFramePr>
            <a:graphicFrameLocks noChangeAspect="1"/>
          </p:cNvGraphicFramePr>
          <p:nvPr>
            <p:extLst>
              <p:ext uri="{D42A27DB-BD31-4B8C-83A1-F6EECF244321}">
                <p14:modId xmlns:p14="http://schemas.microsoft.com/office/powerpoint/2010/main" val="932979288"/>
              </p:ext>
            </p:extLst>
          </p:nvPr>
        </p:nvGraphicFramePr>
        <p:xfrm>
          <a:off x="50800" y="639763"/>
          <a:ext cx="9361488" cy="594518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77894261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Baselines</a:t>
            </a:r>
            <a:endParaRPr lang="en-US" dirty="0"/>
          </a:p>
        </p:txBody>
      </p:sp>
      <p:sp>
        <p:nvSpPr>
          <p:cNvPr id="3" name="Content Placeholder 2"/>
          <p:cNvSpPr>
            <a:spLocks noGrp="1"/>
          </p:cNvSpPr>
          <p:nvPr>
            <p:ph idx="1"/>
          </p:nvPr>
        </p:nvSpPr>
        <p:spPr/>
        <p:txBody>
          <a:bodyPr/>
          <a:lstStyle/>
          <a:p>
            <a:r>
              <a:rPr lang="en-US" dirty="0" smtClean="0"/>
              <a:t>Outbreak </a:t>
            </a:r>
            <a:r>
              <a:rPr lang="en-US" dirty="0"/>
              <a:t>detection </a:t>
            </a:r>
            <a:r>
              <a:rPr lang="en-US" dirty="0" smtClean="0"/>
              <a:t>algorithms</a:t>
            </a:r>
          </a:p>
          <a:p>
            <a:pPr lvl="1"/>
            <a:r>
              <a:rPr lang="en-US" dirty="0" smtClean="0"/>
              <a:t>Do not require the extensive historic data that other methods require.  Only require consistency within the time period used to calculate the values.  </a:t>
            </a:r>
          </a:p>
          <a:p>
            <a:pPr lvl="1"/>
            <a:r>
              <a:rPr lang="en-US" dirty="0" smtClean="0"/>
              <a:t>Does not provide a measure of “elevated” activity over what has been historically seen, but shows an increasing trend in data.</a:t>
            </a:r>
          </a:p>
          <a:p>
            <a:pPr lvl="2"/>
            <a:r>
              <a:rPr lang="en-US" dirty="0" smtClean="0"/>
              <a:t>Activity may still be elevated above historic levels but decreasing (this method will not pick out those weeks)</a:t>
            </a:r>
            <a:endParaRPr lang="en-US" dirty="0"/>
          </a:p>
        </p:txBody>
      </p:sp>
    </p:spTree>
    <p:extLst>
      <p:ext uri="{BB962C8B-B14F-4D97-AF65-F5344CB8AC3E}">
        <p14:creationId xmlns:p14="http://schemas.microsoft.com/office/powerpoint/2010/main" val="34981817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Shape 166"/>
          <p:cNvSpPr>
            <a:spLocks noGrp="1"/>
          </p:cNvSpPr>
          <p:nvPr>
            <p:ph type="title"/>
          </p:nvPr>
        </p:nvSpPr>
        <p:spPr>
          <a:xfrm>
            <a:off x="457200" y="399912"/>
            <a:ext cx="8229600" cy="1200288"/>
          </a:xfrm>
          <a:prstGeom prst="rect">
            <a:avLst/>
          </a:prstGeom>
          <a:noFill/>
          <a:ln>
            <a:noFill/>
          </a:ln>
        </p:spPr>
        <p:txBody>
          <a:bodyPr lIns="91425" tIns="45700" rIns="91425" bIns="45700" anchor="b" anchorCtr="0">
            <a:spAutoFit/>
          </a:bodyPr>
          <a:lstStyle/>
          <a:p>
            <a:pPr marL="0" marR="0" lvl="0" indent="0" algn="ctr" rtl="0">
              <a:lnSpc>
                <a:spcPct val="100000"/>
              </a:lnSpc>
              <a:spcBef>
                <a:spcPts val="0"/>
              </a:spcBef>
              <a:spcAft>
                <a:spcPts val="0"/>
              </a:spcAft>
              <a:buSzPct val="25000"/>
              <a:buNone/>
            </a:pPr>
            <a:r>
              <a:rPr sz="3600" b="0" u="none" strike="noStrike" cap="none" baseline="0" dirty="0">
                <a:solidFill>
                  <a:schemeClr val="dk1"/>
                </a:solidFill>
                <a:latin typeface="Arial"/>
                <a:ea typeface="Arial"/>
                <a:cs typeface="Arial"/>
                <a:sym typeface="Arial"/>
              </a:rPr>
              <a:t>Individual Site vs. Aggregated Site Baselines</a:t>
            </a:r>
          </a:p>
        </p:txBody>
      </p:sp>
      <p:sp>
        <p:nvSpPr>
          <p:cNvPr id="167" name="Shape 167"/>
          <p:cNvSpPr>
            <a:spLocks noGrp="1"/>
          </p:cNvSpPr>
          <p:nvPr>
            <p:ph type="body" idx="1"/>
          </p:nvPr>
        </p:nvSpPr>
        <p:spPr>
          <a:xfrm>
            <a:off x="457200" y="1752600"/>
            <a:ext cx="8229600" cy="4881296"/>
          </a:xfrm>
          <a:prstGeom prst="rect">
            <a:avLst/>
          </a:prstGeom>
          <a:noFill/>
          <a:ln>
            <a:noFill/>
          </a:ln>
        </p:spPr>
        <p:txBody>
          <a:bodyPr lIns="91425" tIns="45700" rIns="91425" bIns="45700" anchor="t" anchorCtr="0">
            <a:spAutoFit/>
          </a:bodyPr>
          <a:lstStyle/>
          <a:p>
            <a:pPr marL="342900" marR="0" lvl="0" indent="-342900" algn="l" rtl="0">
              <a:spcBef>
                <a:spcPts val="560"/>
              </a:spcBef>
              <a:spcAft>
                <a:spcPts val="0"/>
              </a:spcAft>
              <a:buClr>
                <a:schemeClr val="dk1"/>
              </a:buClr>
              <a:buSzPct val="100000"/>
              <a:buFont typeface="Wingdings"/>
              <a:buChar char="§"/>
            </a:pPr>
            <a:r>
              <a:rPr sz="2800" b="0" u="none" strike="noStrike" cap="none" baseline="0" dirty="0">
                <a:solidFill>
                  <a:schemeClr val="tx1"/>
                </a:solidFill>
                <a:latin typeface="Arial"/>
                <a:ea typeface="Arial"/>
                <a:cs typeface="Arial"/>
                <a:sym typeface="Arial"/>
              </a:rPr>
              <a:t>Baselines may be calculated for individual sites, to monitor activity in particular locations, or may use data compiled from all surveillance sites</a:t>
            </a:r>
          </a:p>
          <a:p>
            <a:pPr marL="742950" marR="0" lvl="1" indent="-285750" algn="l" rtl="0">
              <a:spcBef>
                <a:spcPts val="400"/>
              </a:spcBef>
              <a:spcAft>
                <a:spcPts val="0"/>
              </a:spcAft>
              <a:buClr>
                <a:schemeClr val="dk1"/>
              </a:buClr>
              <a:buSzPct val="100000"/>
              <a:buFont typeface="Wingdings"/>
              <a:buChar char="§"/>
            </a:pPr>
            <a:r>
              <a:rPr sz="2000" b="0" u="none" strike="noStrike" cap="none" baseline="0" dirty="0">
                <a:solidFill>
                  <a:schemeClr val="tx1"/>
                </a:solidFill>
                <a:latin typeface="Arial"/>
                <a:ea typeface="Arial"/>
                <a:cs typeface="Arial"/>
                <a:sym typeface="Arial"/>
              </a:rPr>
              <a:t>In locations with few sites, individual baselines help control for non-reporting sites, regional variation within a country, or relative representativeness of sites of the national or regional </a:t>
            </a:r>
            <a:r>
              <a:rPr sz="2000" b="0" u="none" strike="noStrike" cap="none" baseline="0" dirty="0" smtClean="0">
                <a:solidFill>
                  <a:schemeClr val="tx1"/>
                </a:solidFill>
                <a:latin typeface="Arial"/>
                <a:ea typeface="Arial"/>
                <a:cs typeface="Arial"/>
                <a:sym typeface="Arial"/>
              </a:rPr>
              <a:t>populations</a:t>
            </a:r>
            <a:endParaRPr lang="en-US" sz="2000" b="0" u="none" strike="noStrike" cap="none" baseline="0" dirty="0" smtClean="0">
              <a:solidFill>
                <a:schemeClr val="tx1"/>
              </a:solidFill>
              <a:latin typeface="Arial"/>
              <a:ea typeface="Arial"/>
              <a:cs typeface="Arial"/>
              <a:sym typeface="Arial"/>
            </a:endParaRPr>
          </a:p>
          <a:p>
            <a:pPr marL="742950" marR="0" lvl="1" indent="-285750" algn="l" rtl="0">
              <a:spcBef>
                <a:spcPts val="400"/>
              </a:spcBef>
              <a:spcAft>
                <a:spcPts val="0"/>
              </a:spcAft>
              <a:buClr>
                <a:schemeClr val="dk1"/>
              </a:buClr>
              <a:buSzPct val="100000"/>
              <a:buFont typeface="Wingdings"/>
              <a:buChar char="§"/>
            </a:pPr>
            <a:r>
              <a:rPr sz="2000" b="0" u="none" strike="noStrike" cap="none" baseline="0" dirty="0" smtClean="0">
                <a:solidFill>
                  <a:schemeClr val="tx1"/>
                </a:solidFill>
                <a:latin typeface="Arial"/>
                <a:ea typeface="Arial"/>
                <a:cs typeface="Arial"/>
                <a:sym typeface="Arial"/>
              </a:rPr>
              <a:t>In </a:t>
            </a:r>
            <a:r>
              <a:rPr sz="2000" b="0" u="none" strike="noStrike" cap="none" baseline="0" dirty="0">
                <a:solidFill>
                  <a:schemeClr val="tx1"/>
                </a:solidFill>
                <a:latin typeface="Arial"/>
                <a:ea typeface="Arial"/>
                <a:cs typeface="Arial"/>
                <a:sym typeface="Arial"/>
              </a:rPr>
              <a:t>locations with many sites, data aggregated from all sites might be the best way to set a </a:t>
            </a:r>
            <a:r>
              <a:rPr sz="2000" b="0" u="none" strike="noStrike" cap="none" baseline="0" dirty="0" smtClean="0">
                <a:solidFill>
                  <a:schemeClr val="tx1"/>
                </a:solidFill>
                <a:latin typeface="Arial"/>
                <a:ea typeface="Arial"/>
                <a:cs typeface="Arial"/>
                <a:sym typeface="Arial"/>
              </a:rPr>
              <a:t>baseline</a:t>
            </a:r>
            <a:endParaRPr lang="en-US" sz="2000" b="0" u="none" strike="noStrike" cap="none" baseline="0" dirty="0" smtClean="0">
              <a:solidFill>
                <a:schemeClr val="tx1"/>
              </a:solidFill>
              <a:latin typeface="Arial"/>
              <a:ea typeface="Arial"/>
              <a:cs typeface="Arial"/>
              <a:sym typeface="Arial"/>
            </a:endParaRPr>
          </a:p>
          <a:p>
            <a:pPr marL="742950" marR="0" lvl="1" indent="-285750" algn="l" rtl="0">
              <a:spcBef>
                <a:spcPts val="400"/>
              </a:spcBef>
              <a:spcAft>
                <a:spcPts val="0"/>
              </a:spcAft>
              <a:buClr>
                <a:schemeClr val="dk1"/>
              </a:buClr>
              <a:buSzPct val="100000"/>
              <a:buFont typeface="Wingdings"/>
              <a:buChar char="§"/>
            </a:pPr>
            <a:r>
              <a:rPr lang="en-US" dirty="0" smtClean="0">
                <a:solidFill>
                  <a:schemeClr val="tx1"/>
                </a:solidFill>
                <a:latin typeface="Arial"/>
                <a:ea typeface="Arial"/>
                <a:cs typeface="Arial"/>
                <a:sym typeface="Arial"/>
              </a:rPr>
              <a:t>Aggregations at sub-national (i.e. regional, state, provincial level) can also be helpful</a:t>
            </a:r>
          </a:p>
          <a:p>
            <a:pPr marL="1200150" lvl="2" indent="-285750">
              <a:spcBef>
                <a:spcPts val="400"/>
              </a:spcBef>
              <a:buSzPct val="100000"/>
              <a:buFont typeface="Wingdings"/>
              <a:buChar char="§"/>
            </a:pPr>
            <a:r>
              <a:rPr lang="en-US" dirty="0">
                <a:solidFill>
                  <a:schemeClr val="tx1"/>
                </a:solidFill>
                <a:latin typeface="Arial"/>
                <a:ea typeface="Arial"/>
                <a:cs typeface="Arial"/>
                <a:sym typeface="Arial"/>
              </a:rPr>
              <a:t>Influenza activity might vary drastically by site especially in tropical countries.  </a:t>
            </a:r>
          </a:p>
          <a:p>
            <a:pPr marL="1200150" lvl="2" indent="-285750">
              <a:spcBef>
                <a:spcPts val="400"/>
              </a:spcBef>
              <a:buSzPct val="100000"/>
              <a:buFont typeface="Wingdings"/>
              <a:buChar char="§"/>
            </a:pPr>
            <a:endParaRPr sz="1800" b="0" u="none" strike="noStrike" cap="none" baseline="0" dirty="0">
              <a:solidFill>
                <a:schemeClr val="tx1"/>
              </a:solidFill>
              <a:latin typeface="Arial"/>
              <a:ea typeface="Arial"/>
              <a:cs typeface="Arial"/>
              <a:sym typeface="Arial"/>
            </a:endParaRPr>
          </a:p>
          <a:p>
            <a:endParaRPr sz="2000" b="0" i="1" u="none" strike="noStrike" cap="none" baseline="0" dirty="0">
              <a:solidFill>
                <a:schemeClr val="lt2"/>
              </a:solidFill>
              <a:latin typeface="Arial"/>
              <a:ea typeface="Arial"/>
              <a:cs typeface="Arial"/>
              <a:sym typeface="Arial"/>
            </a:endParaRPr>
          </a:p>
        </p:txBody>
      </p:sp>
    </p:spTree>
    <p:extLst>
      <p:ext uri="{BB962C8B-B14F-4D97-AF65-F5344CB8AC3E}">
        <p14:creationId xmlns:p14="http://schemas.microsoft.com/office/powerpoint/2010/main" val="3365331944"/>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Outbreak Detection Algorithm at a Site Level, </a:t>
            </a:r>
            <a:r>
              <a:rPr lang="en-US" dirty="0" err="1" smtClean="0"/>
              <a:t>ILINet</a:t>
            </a:r>
            <a:r>
              <a:rPr lang="en-US" dirty="0" smtClean="0"/>
              <a:t> </a:t>
            </a:r>
            <a:endParaRPr lang="en-US" dirty="0"/>
          </a:p>
        </p:txBody>
      </p:sp>
      <p:pic>
        <p:nvPicPr>
          <p:cNvPr id="5" name="Picture 4" descr="Week 1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0812" y="1355501"/>
            <a:ext cx="6902376" cy="53338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00690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Shape 82"/>
          <p:cNvSpPr>
            <a:spLocks noGrp="1"/>
          </p:cNvSpPr>
          <p:nvPr>
            <p:ph type="title"/>
          </p:nvPr>
        </p:nvSpPr>
        <p:spPr>
          <a:xfrm>
            <a:off x="457200" y="709048"/>
            <a:ext cx="8229600" cy="738752"/>
          </a:xfrm>
          <a:prstGeom prst="rect">
            <a:avLst/>
          </a:prstGeom>
          <a:noFill/>
          <a:ln>
            <a:noFill/>
          </a:ln>
        </p:spPr>
        <p:txBody>
          <a:bodyPr lIns="91425" tIns="45700" rIns="91425" bIns="45700" anchor="b" anchorCtr="0">
            <a:spAutoFit/>
          </a:bodyPr>
          <a:lstStyle/>
          <a:p>
            <a:pPr marL="0" marR="0" lvl="0" indent="0" algn="ctr" rtl="0">
              <a:lnSpc>
                <a:spcPct val="102272"/>
              </a:lnSpc>
              <a:spcBef>
                <a:spcPts val="0"/>
              </a:spcBef>
              <a:spcAft>
                <a:spcPts val="0"/>
              </a:spcAft>
              <a:buSzPct val="25000"/>
              <a:buNone/>
            </a:pPr>
            <a:r>
              <a:rPr sz="4400" b="0" u="none" strike="noStrike" cap="none" baseline="0" dirty="0">
                <a:solidFill>
                  <a:schemeClr val="dk1"/>
                </a:solidFill>
                <a:latin typeface="Arial"/>
                <a:ea typeface="Arial"/>
                <a:cs typeface="Arial"/>
                <a:sym typeface="Arial"/>
              </a:rPr>
              <a:t>Interpretation Using Baselines</a:t>
            </a:r>
          </a:p>
        </p:txBody>
      </p:sp>
      <p:sp>
        <p:nvSpPr>
          <p:cNvPr id="83" name="Shape 83"/>
          <p:cNvSpPr>
            <a:spLocks noGrp="1"/>
          </p:cNvSpPr>
          <p:nvPr>
            <p:ph type="body" idx="1"/>
          </p:nvPr>
        </p:nvSpPr>
        <p:spPr>
          <a:xfrm>
            <a:off x="457200" y="1447800"/>
            <a:ext cx="8229600" cy="5427086"/>
          </a:xfrm>
          <a:prstGeom prst="rect">
            <a:avLst/>
          </a:prstGeom>
          <a:noFill/>
          <a:ln>
            <a:noFill/>
          </a:ln>
        </p:spPr>
        <p:txBody>
          <a:bodyPr lIns="91425" tIns="45700" rIns="91425" bIns="45700" anchor="t" anchorCtr="0">
            <a:spAutoFit/>
          </a:bodyPr>
          <a:lstStyle/>
          <a:p>
            <a:pPr marL="342900" marR="0" lvl="0" indent="-342900" algn="l" rtl="0">
              <a:spcBef>
                <a:spcPts val="560"/>
              </a:spcBef>
              <a:spcAft>
                <a:spcPts val="0"/>
              </a:spcAft>
              <a:buClr>
                <a:schemeClr val="dk1"/>
              </a:buClr>
              <a:buSzPct val="100000"/>
              <a:buFont typeface="Wingdings"/>
              <a:buChar char="§"/>
            </a:pPr>
            <a:r>
              <a:rPr sz="2800" b="0" u="none" strike="noStrike" cap="none" baseline="0" dirty="0">
                <a:solidFill>
                  <a:schemeClr val="tx1"/>
                </a:solidFill>
                <a:latin typeface="Arial"/>
                <a:ea typeface="Arial"/>
                <a:cs typeface="Arial"/>
                <a:sym typeface="Arial"/>
              </a:rPr>
              <a:t>Baselines may be calculated with an upper and lower bound for expected </a:t>
            </a:r>
            <a:r>
              <a:rPr sz="2800" b="0" u="none" strike="noStrike" cap="none" baseline="0" dirty="0" smtClean="0">
                <a:solidFill>
                  <a:schemeClr val="tx1"/>
                </a:solidFill>
                <a:latin typeface="Arial"/>
                <a:ea typeface="Arial"/>
                <a:cs typeface="Arial"/>
                <a:sym typeface="Arial"/>
              </a:rPr>
              <a:t>values</a:t>
            </a:r>
            <a:r>
              <a:rPr lang="en-US" sz="2800" b="0" u="none" strike="noStrike" cap="none" baseline="0" dirty="0" smtClean="0">
                <a:solidFill>
                  <a:schemeClr val="tx1"/>
                </a:solidFill>
                <a:latin typeface="Arial"/>
                <a:ea typeface="Arial"/>
                <a:cs typeface="Arial"/>
                <a:sym typeface="Arial"/>
              </a:rPr>
              <a:t> (US</a:t>
            </a:r>
            <a:r>
              <a:rPr lang="en-US" sz="2800" b="0" u="none" strike="noStrike" cap="none" dirty="0" smtClean="0">
                <a:solidFill>
                  <a:schemeClr val="tx1"/>
                </a:solidFill>
                <a:latin typeface="Arial"/>
                <a:ea typeface="Arial"/>
                <a:cs typeface="Arial"/>
                <a:sym typeface="Arial"/>
              </a:rPr>
              <a:t> mortality as an example)</a:t>
            </a:r>
            <a:endParaRPr sz="2800" b="0" u="none" strike="noStrike" cap="none" baseline="0" dirty="0">
              <a:solidFill>
                <a:schemeClr val="tx1"/>
              </a:solidFill>
              <a:latin typeface="Arial"/>
              <a:ea typeface="Arial"/>
              <a:cs typeface="Arial"/>
              <a:sym typeface="Arial"/>
            </a:endParaRPr>
          </a:p>
          <a:p>
            <a:pPr marL="742950" marR="0" lvl="1" indent="-285750" algn="l" rtl="0">
              <a:spcBef>
                <a:spcPts val="440"/>
              </a:spcBef>
              <a:spcAft>
                <a:spcPts val="0"/>
              </a:spcAft>
              <a:buClr>
                <a:schemeClr val="dk1"/>
              </a:buClr>
              <a:buSzPct val="100000"/>
              <a:buFont typeface="Wingdings"/>
              <a:buChar char="§"/>
            </a:pPr>
            <a:r>
              <a:rPr sz="2200" b="0" u="none" strike="noStrike" cap="none" baseline="0" dirty="0">
                <a:solidFill>
                  <a:schemeClr val="tx1"/>
                </a:solidFill>
                <a:latin typeface="Arial"/>
                <a:ea typeface="Arial"/>
                <a:cs typeface="Arial"/>
                <a:sym typeface="Arial"/>
              </a:rPr>
              <a:t>Common bounds are +/- approximately two standard deviations from the weekly mean </a:t>
            </a:r>
          </a:p>
          <a:p>
            <a:pPr marL="742950" marR="0" lvl="1" indent="-285750" algn="l" rtl="0">
              <a:spcBef>
                <a:spcPts val="440"/>
              </a:spcBef>
              <a:spcAft>
                <a:spcPts val="0"/>
              </a:spcAft>
              <a:buClr>
                <a:schemeClr val="dk1"/>
              </a:buClr>
              <a:buSzPct val="100000"/>
              <a:buFont typeface="Wingdings"/>
              <a:buChar char="§"/>
            </a:pPr>
            <a:r>
              <a:rPr sz="2200" b="0" u="none" strike="noStrike" cap="none" baseline="0" dirty="0">
                <a:solidFill>
                  <a:schemeClr val="tx1"/>
                </a:solidFill>
                <a:latin typeface="Arial"/>
                <a:ea typeface="Arial"/>
                <a:cs typeface="Arial"/>
                <a:sym typeface="Arial"/>
              </a:rPr>
              <a:t>Upper bounds may be described as an epidemic threshold; activity over the upper bound </a:t>
            </a:r>
            <a:r>
              <a:rPr sz="2200" b="1" u="none" strike="noStrike" cap="none" baseline="0" dirty="0">
                <a:solidFill>
                  <a:schemeClr val="tx1"/>
                </a:solidFill>
                <a:latin typeface="Arial"/>
                <a:ea typeface="Arial"/>
                <a:cs typeface="Arial"/>
                <a:sym typeface="Arial"/>
              </a:rPr>
              <a:t>may</a:t>
            </a:r>
            <a:r>
              <a:rPr sz="2200" b="0" u="none" strike="noStrike" cap="none" baseline="0" dirty="0">
                <a:solidFill>
                  <a:schemeClr val="tx1"/>
                </a:solidFill>
                <a:latin typeface="Arial"/>
                <a:ea typeface="Arial"/>
                <a:cs typeface="Arial"/>
                <a:sym typeface="Arial"/>
              </a:rPr>
              <a:t>  indicate unusual or outbreak activity</a:t>
            </a:r>
          </a:p>
          <a:p>
            <a:pPr marL="342900" marR="0" lvl="0" indent="-342900" algn="l" rtl="0">
              <a:spcBef>
                <a:spcPts val="560"/>
              </a:spcBef>
              <a:spcAft>
                <a:spcPts val="0"/>
              </a:spcAft>
              <a:buClr>
                <a:schemeClr val="dk1"/>
              </a:buClr>
              <a:buSzPct val="100000"/>
              <a:buFont typeface="Wingdings"/>
              <a:buChar char="§"/>
            </a:pPr>
            <a:r>
              <a:rPr sz="2800" b="0" u="none" strike="noStrike" cap="none" baseline="0" dirty="0">
                <a:solidFill>
                  <a:schemeClr val="tx1"/>
                </a:solidFill>
                <a:latin typeface="Arial"/>
                <a:ea typeface="Arial"/>
                <a:cs typeface="Arial"/>
                <a:sym typeface="Arial"/>
              </a:rPr>
              <a:t>Figures enable easy comparison of current activity with the mean activity observed in the past </a:t>
            </a:r>
            <a:r>
              <a:rPr sz="2400" b="0" u="none" strike="noStrike" cap="none" baseline="0" dirty="0">
                <a:solidFill>
                  <a:schemeClr val="tx1"/>
                </a:solidFill>
                <a:latin typeface="Arial"/>
                <a:ea typeface="Arial"/>
                <a:cs typeface="Arial"/>
                <a:sym typeface="Arial"/>
              </a:rPr>
              <a:t>(e.g. on a week-to-week or month-to-month basis)</a:t>
            </a:r>
          </a:p>
          <a:p>
            <a:pPr marL="742950" marR="0" lvl="1" indent="-285750" algn="l" rtl="0">
              <a:spcBef>
                <a:spcPts val="360"/>
              </a:spcBef>
              <a:spcAft>
                <a:spcPts val="0"/>
              </a:spcAft>
              <a:buClr>
                <a:schemeClr val="dk1"/>
              </a:buClr>
              <a:buSzPct val="100000"/>
              <a:buFont typeface="Wingdings"/>
              <a:buChar char="§"/>
            </a:pPr>
            <a:r>
              <a:rPr sz="1800" b="0" u="none" strike="noStrike" cap="none" baseline="0" dirty="0">
                <a:solidFill>
                  <a:schemeClr val="tx1"/>
                </a:solidFill>
                <a:latin typeface="Arial"/>
                <a:ea typeface="Arial"/>
                <a:cs typeface="Arial"/>
                <a:sym typeface="Arial"/>
              </a:rPr>
              <a:t>This figure may also help identify further analysis needs based on change in observed trends or other aberrations</a:t>
            </a:r>
          </a:p>
          <a:p>
            <a:endParaRPr sz="1800" b="0" i="1" u="none" strike="noStrike" cap="none" baseline="0" dirty="0">
              <a:solidFill>
                <a:schemeClr val="lt2"/>
              </a:solidFill>
              <a:latin typeface="Arial"/>
              <a:ea typeface="Arial"/>
              <a:cs typeface="Arial"/>
              <a:sym typeface="Arial"/>
            </a:endParaRPr>
          </a:p>
          <a:p>
            <a:endParaRPr sz="1800" b="0" i="1" u="none" strike="noStrike" cap="none" baseline="0" dirty="0">
              <a:solidFill>
                <a:schemeClr val="lt2"/>
              </a:solidFill>
              <a:latin typeface="Arial"/>
              <a:ea typeface="Arial"/>
              <a:cs typeface="Arial"/>
              <a:sym typeface="Arial"/>
            </a:endParaRPr>
          </a:p>
        </p:txBody>
      </p:sp>
    </p:spTree>
    <p:extLst>
      <p:ext uri="{BB962C8B-B14F-4D97-AF65-F5344CB8AC3E}">
        <p14:creationId xmlns:p14="http://schemas.microsoft.com/office/powerpoint/2010/main" val="3509336303"/>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Shape 173"/>
          <p:cNvSpPr>
            <a:spLocks noGrp="1"/>
          </p:cNvSpPr>
          <p:nvPr>
            <p:ph type="title"/>
          </p:nvPr>
        </p:nvSpPr>
        <p:spPr>
          <a:xfrm>
            <a:off x="457200" y="457200"/>
            <a:ext cx="8229600" cy="646290"/>
          </a:xfrm>
          <a:prstGeom prst="rect">
            <a:avLst/>
          </a:prstGeom>
          <a:noFill/>
          <a:ln>
            <a:noFill/>
          </a:ln>
        </p:spPr>
        <p:txBody>
          <a:bodyPr lIns="91425" tIns="45700" rIns="91425" bIns="45700" anchor="t" anchorCtr="0">
            <a:spAutoFit/>
          </a:bodyPr>
          <a:lstStyle/>
          <a:p>
            <a:pPr marL="0" marR="0" lvl="0" indent="0" algn="ctr" rtl="0">
              <a:spcBef>
                <a:spcPts val="0"/>
              </a:spcBef>
              <a:spcAft>
                <a:spcPts val="0"/>
              </a:spcAft>
              <a:buSzPct val="25000"/>
              <a:buNone/>
            </a:pPr>
            <a:r>
              <a:rPr sz="3600" b="0" i="0" u="none" strike="noStrike" cap="none" baseline="0" dirty="0">
                <a:solidFill>
                  <a:schemeClr val="dk1"/>
                </a:solidFill>
                <a:latin typeface="Arial"/>
                <a:ea typeface="Arial"/>
                <a:cs typeface="Arial"/>
                <a:sym typeface="Arial"/>
              </a:rPr>
              <a:t>Interpreting Data</a:t>
            </a:r>
          </a:p>
        </p:txBody>
      </p:sp>
      <p:sp>
        <p:nvSpPr>
          <p:cNvPr id="174" name="Shape 174"/>
          <p:cNvSpPr>
            <a:spLocks noGrp="1"/>
          </p:cNvSpPr>
          <p:nvPr>
            <p:ph type="body" idx="1"/>
          </p:nvPr>
        </p:nvSpPr>
        <p:spPr>
          <a:xfrm>
            <a:off x="457200" y="1295400"/>
            <a:ext cx="8229600" cy="4389366"/>
          </a:xfrm>
          <a:prstGeom prst="rect">
            <a:avLst/>
          </a:prstGeom>
          <a:noFill/>
          <a:ln>
            <a:noFill/>
          </a:ln>
        </p:spPr>
        <p:txBody>
          <a:bodyPr lIns="91425" tIns="45700" rIns="91425" bIns="45700" anchor="t" anchorCtr="0">
            <a:spAutoFit/>
          </a:bodyPr>
          <a:lstStyle/>
          <a:p>
            <a:pPr marL="342900" marR="0" lvl="0" indent="-342900" algn="l" rtl="0">
              <a:spcBef>
                <a:spcPts val="640"/>
              </a:spcBef>
              <a:spcAft>
                <a:spcPts val="0"/>
              </a:spcAft>
              <a:buClr>
                <a:schemeClr val="dk1"/>
              </a:buClr>
              <a:buSzPct val="100000"/>
              <a:buFont typeface="Wingdings"/>
              <a:buChar char="§"/>
            </a:pPr>
            <a:r>
              <a:rPr sz="2800" b="0" i="0" u="none" strike="noStrike" cap="none" baseline="0" dirty="0">
                <a:latin typeface="Arial"/>
                <a:ea typeface="Arial"/>
                <a:cs typeface="Arial"/>
                <a:sym typeface="Arial"/>
              </a:rPr>
              <a:t>Knowing your data is key to interpreting:</a:t>
            </a:r>
          </a:p>
          <a:p>
            <a:pPr marL="742950" marR="0" lvl="1" indent="-285750" algn="l" rtl="0">
              <a:spcBef>
                <a:spcPts val="560"/>
              </a:spcBef>
              <a:spcAft>
                <a:spcPts val="0"/>
              </a:spcAft>
              <a:buClr>
                <a:schemeClr val="dk1"/>
              </a:buClr>
              <a:buSzPct val="100000"/>
              <a:buFont typeface="Wingdings"/>
              <a:buChar char="§"/>
            </a:pPr>
            <a:r>
              <a:rPr sz="2600" b="0" i="0" u="none" strike="noStrike" cap="none" baseline="0" dirty="0">
                <a:latin typeface="Arial"/>
                <a:ea typeface="Arial"/>
                <a:cs typeface="Arial"/>
                <a:sym typeface="Arial"/>
              </a:rPr>
              <a:t>Time series data may show anomalies associated with holidays, long weekends, etc. </a:t>
            </a:r>
          </a:p>
          <a:p>
            <a:pPr marL="1143000" marR="0" lvl="2" indent="-228600" algn="l" rtl="0">
              <a:spcBef>
                <a:spcPts val="480"/>
              </a:spcBef>
              <a:spcAft>
                <a:spcPts val="0"/>
              </a:spcAft>
              <a:buClr>
                <a:schemeClr val="dk1"/>
              </a:buClr>
              <a:buSzPct val="100000"/>
              <a:buFont typeface="Wingdings"/>
              <a:buChar char="§"/>
            </a:pPr>
            <a:r>
              <a:rPr sz="2400" b="0" i="0" u="none" strike="noStrike" cap="none" baseline="0" dirty="0">
                <a:latin typeface="Arial"/>
                <a:ea typeface="Arial"/>
                <a:cs typeface="Arial"/>
                <a:sym typeface="Arial"/>
              </a:rPr>
              <a:t>Interpretation of those anomalies is dependent on the data analyst’s knowledge of trends not accounted for in the detection algorithm</a:t>
            </a:r>
          </a:p>
          <a:p>
            <a:pPr marL="342900" marR="0" lvl="0" indent="-342900" algn="l" rtl="0">
              <a:spcBef>
                <a:spcPts val="640"/>
              </a:spcBef>
              <a:spcAft>
                <a:spcPts val="0"/>
              </a:spcAft>
              <a:buClr>
                <a:schemeClr val="dk1"/>
              </a:buClr>
              <a:buSzPct val="100000"/>
              <a:buFont typeface="Wingdings"/>
              <a:buChar char="§"/>
            </a:pPr>
            <a:r>
              <a:rPr sz="2800" b="0" i="0" u="none" strike="noStrike" cap="none" baseline="0" dirty="0">
                <a:latin typeface="Arial"/>
                <a:ea typeface="Arial"/>
                <a:cs typeface="Arial"/>
                <a:sym typeface="Arial"/>
              </a:rPr>
              <a:t>Baselines may be influenced by changes in:</a:t>
            </a:r>
          </a:p>
          <a:p>
            <a:pPr marL="1143000" marR="0" lvl="2" indent="-228600" algn="l" rtl="0">
              <a:spcBef>
                <a:spcPts val="480"/>
              </a:spcBef>
              <a:spcAft>
                <a:spcPts val="0"/>
              </a:spcAft>
              <a:buClr>
                <a:schemeClr val="dk1"/>
              </a:buClr>
              <a:buSzPct val="100000"/>
              <a:buFont typeface="Wingdings"/>
              <a:buChar char="§"/>
            </a:pPr>
            <a:r>
              <a:rPr sz="2400" b="0" i="0" u="none" strike="noStrike" cap="none" baseline="0" dirty="0">
                <a:latin typeface="Arial"/>
                <a:ea typeface="Arial"/>
                <a:cs typeface="Arial"/>
                <a:sym typeface="Arial"/>
              </a:rPr>
              <a:t>Data collection methods</a:t>
            </a:r>
          </a:p>
          <a:p>
            <a:pPr marL="1143000" marR="0" lvl="2" indent="-228600" algn="l" rtl="0">
              <a:spcBef>
                <a:spcPts val="480"/>
              </a:spcBef>
              <a:spcAft>
                <a:spcPts val="0"/>
              </a:spcAft>
              <a:buClr>
                <a:schemeClr val="dk1"/>
              </a:buClr>
              <a:buSzPct val="100000"/>
              <a:buFont typeface="Wingdings"/>
              <a:buChar char="§"/>
            </a:pPr>
            <a:r>
              <a:rPr sz="2400" b="0" i="0" u="none" strike="noStrike" cap="none" baseline="0" dirty="0">
                <a:latin typeface="Arial"/>
                <a:ea typeface="Arial"/>
                <a:cs typeface="Arial"/>
                <a:sym typeface="Arial"/>
              </a:rPr>
              <a:t>Provider participation</a:t>
            </a:r>
          </a:p>
          <a:p>
            <a:pPr marL="1143000" marR="0" lvl="2" indent="-228600" algn="l" rtl="0">
              <a:spcBef>
                <a:spcPts val="480"/>
              </a:spcBef>
              <a:spcAft>
                <a:spcPts val="0"/>
              </a:spcAft>
              <a:buClr>
                <a:schemeClr val="dk1"/>
              </a:buClr>
              <a:buSzPct val="100000"/>
              <a:buFont typeface="Wingdings"/>
              <a:buChar char="§"/>
            </a:pPr>
            <a:r>
              <a:rPr sz="2400" b="0" i="0" u="none" strike="noStrike" cap="none" baseline="0" dirty="0">
                <a:latin typeface="Arial"/>
                <a:ea typeface="Arial"/>
                <a:cs typeface="Arial"/>
                <a:sym typeface="Arial"/>
              </a:rPr>
              <a:t>Changes in case definitions</a:t>
            </a:r>
          </a:p>
          <a:p>
            <a:pPr marL="1143000" marR="0" lvl="2" indent="-228600" algn="l" rtl="0">
              <a:spcBef>
                <a:spcPts val="480"/>
              </a:spcBef>
              <a:spcAft>
                <a:spcPts val="0"/>
              </a:spcAft>
              <a:buClr>
                <a:schemeClr val="dk1"/>
              </a:buClr>
              <a:buSzPct val="100000"/>
              <a:buFont typeface="Wingdings"/>
              <a:buChar char="§"/>
            </a:pPr>
            <a:r>
              <a:rPr sz="2400" b="0" i="0" u="none" strike="noStrike" cap="none" baseline="0" dirty="0">
                <a:latin typeface="Arial"/>
                <a:ea typeface="Arial"/>
                <a:cs typeface="Arial"/>
                <a:sym typeface="Arial"/>
              </a:rPr>
              <a:t>Changes in population/health care </a:t>
            </a:r>
            <a:r>
              <a:rPr sz="2400" b="0" i="0" u="none" strike="noStrike" cap="none" baseline="0" dirty="0" smtClean="0">
                <a:latin typeface="Arial"/>
                <a:ea typeface="Arial"/>
                <a:cs typeface="Arial"/>
                <a:sym typeface="Arial"/>
              </a:rPr>
              <a:t>use</a:t>
            </a:r>
            <a:endParaRPr sz="2400" b="0" i="0" u="none" strike="noStrike" cap="none" baseline="0" dirty="0">
              <a:latin typeface="Arial"/>
              <a:ea typeface="Arial"/>
              <a:cs typeface="Arial"/>
              <a:sym typeface="Arial"/>
            </a:endParaRPr>
          </a:p>
        </p:txBody>
      </p:sp>
    </p:spTree>
    <p:extLst>
      <p:ext uri="{BB962C8B-B14F-4D97-AF65-F5344CB8AC3E}">
        <p14:creationId xmlns:p14="http://schemas.microsoft.com/office/powerpoint/2010/main" val="3308374818"/>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Shape 185"/>
          <p:cNvSpPr>
            <a:spLocks noGrp="1"/>
          </p:cNvSpPr>
          <p:nvPr>
            <p:ph type="title"/>
          </p:nvPr>
        </p:nvSpPr>
        <p:spPr>
          <a:xfrm>
            <a:off x="457200" y="381000"/>
            <a:ext cx="8229600" cy="701690"/>
          </a:xfrm>
          <a:prstGeom prst="rect">
            <a:avLst/>
          </a:prstGeom>
          <a:noFill/>
          <a:ln>
            <a:noFill/>
          </a:ln>
        </p:spPr>
        <p:txBody>
          <a:bodyPr lIns="91425" tIns="45700" rIns="91425" bIns="45700" anchor="t" anchorCtr="0">
            <a:spAutoFit/>
          </a:bodyPr>
          <a:lstStyle/>
          <a:p>
            <a:pPr marL="0" marR="0" lvl="0" indent="0" algn="ctr" rtl="0">
              <a:spcBef>
                <a:spcPts val="0"/>
              </a:spcBef>
              <a:spcAft>
                <a:spcPts val="0"/>
              </a:spcAft>
              <a:buSzPct val="25000"/>
              <a:buNone/>
            </a:pPr>
            <a:r>
              <a:rPr lang="en-US" sz="4400" b="0" i="0" u="none" strike="noStrike" cap="none" baseline="0" dirty="0" smtClean="0">
                <a:solidFill>
                  <a:schemeClr val="dk1"/>
                </a:solidFill>
                <a:latin typeface="Arial"/>
                <a:ea typeface="Arial"/>
                <a:cs typeface="Arial"/>
                <a:sym typeface="Arial"/>
              </a:rPr>
              <a:t>Summary</a:t>
            </a:r>
            <a:endParaRPr sz="4400" b="0" i="0" u="none" strike="noStrike" cap="none" baseline="0" dirty="0">
              <a:solidFill>
                <a:schemeClr val="dk1"/>
              </a:solidFill>
              <a:latin typeface="Arial"/>
              <a:ea typeface="Arial"/>
              <a:cs typeface="Arial"/>
              <a:sym typeface="Arial"/>
            </a:endParaRPr>
          </a:p>
        </p:txBody>
      </p:sp>
      <p:sp>
        <p:nvSpPr>
          <p:cNvPr id="186" name="Shape 186"/>
          <p:cNvSpPr>
            <a:spLocks noGrp="1"/>
          </p:cNvSpPr>
          <p:nvPr>
            <p:ph type="body" idx="1"/>
          </p:nvPr>
        </p:nvSpPr>
        <p:spPr>
          <a:xfrm>
            <a:off x="384371" y="1279216"/>
            <a:ext cx="8229600" cy="4611478"/>
          </a:xfrm>
          <a:prstGeom prst="rect">
            <a:avLst/>
          </a:prstGeom>
          <a:noFill/>
          <a:ln>
            <a:noFill/>
          </a:ln>
        </p:spPr>
        <p:txBody>
          <a:bodyPr lIns="91425" tIns="45700" rIns="91425" bIns="45700" anchor="t" anchorCtr="0">
            <a:spAutoFit/>
          </a:bodyPr>
          <a:lstStyle/>
          <a:p>
            <a:pPr marL="342900" marR="0" lvl="0" indent="-342900" algn="l" rtl="0">
              <a:spcBef>
                <a:spcPts val="640"/>
              </a:spcBef>
              <a:spcAft>
                <a:spcPts val="0"/>
              </a:spcAft>
              <a:buClr>
                <a:schemeClr val="dk1"/>
              </a:buClr>
              <a:buSzPct val="100000"/>
              <a:buFont typeface="Wingdings"/>
              <a:buChar char="§"/>
            </a:pPr>
            <a:r>
              <a:rPr lang="en-US" sz="2400" b="0" i="0" u="none" strike="noStrike" cap="none" baseline="0" dirty="0" smtClean="0">
                <a:latin typeface="Arial"/>
                <a:ea typeface="Arial"/>
                <a:cs typeface="Arial"/>
                <a:sym typeface="Arial"/>
              </a:rPr>
              <a:t>Baselines and epidemic thresholds </a:t>
            </a:r>
            <a:r>
              <a:rPr lang="en-US" sz="2400" b="0" i="0" u="none" strike="noStrike" cap="none" baseline="0" dirty="0" err="1" smtClean="0">
                <a:latin typeface="Arial"/>
                <a:ea typeface="Arial"/>
                <a:cs typeface="Arial"/>
                <a:sym typeface="Arial"/>
              </a:rPr>
              <a:t>helpt</a:t>
            </a:r>
            <a:r>
              <a:rPr lang="en-US" sz="2400" b="0" i="0" u="none" strike="noStrike" cap="none" baseline="0" dirty="0" smtClean="0">
                <a:latin typeface="Arial"/>
                <a:ea typeface="Arial"/>
                <a:cs typeface="Arial"/>
                <a:sym typeface="Arial"/>
              </a:rPr>
              <a:t> to understand the significance</a:t>
            </a:r>
            <a:r>
              <a:rPr lang="en-US" sz="2400" b="0" i="0" u="none" strike="noStrike" cap="none" dirty="0" smtClean="0">
                <a:latin typeface="Arial"/>
                <a:ea typeface="Arial"/>
                <a:cs typeface="Arial"/>
                <a:sym typeface="Arial"/>
              </a:rPr>
              <a:t> of increased influenza activity</a:t>
            </a:r>
          </a:p>
          <a:p>
            <a:pPr marL="800100" lvl="1" indent="-342900">
              <a:spcBef>
                <a:spcPts val="640"/>
              </a:spcBef>
              <a:buClr>
                <a:schemeClr val="dk1"/>
              </a:buClr>
              <a:buSzPct val="100000"/>
              <a:buFont typeface="Wingdings"/>
              <a:buChar char="§"/>
            </a:pPr>
            <a:r>
              <a:rPr lang="en-US" sz="2000" baseline="0" dirty="0" smtClean="0">
                <a:latin typeface="Arial"/>
                <a:ea typeface="Arial"/>
                <a:cs typeface="Arial"/>
                <a:sym typeface="Arial"/>
              </a:rPr>
              <a:t>When</a:t>
            </a:r>
            <a:r>
              <a:rPr lang="en-US" sz="2000" dirty="0" smtClean="0">
                <a:latin typeface="Arial"/>
                <a:ea typeface="Arial"/>
                <a:cs typeface="Arial"/>
                <a:sym typeface="Arial"/>
              </a:rPr>
              <a:t> to know if a spike in activity is a real spike</a:t>
            </a:r>
          </a:p>
          <a:p>
            <a:pPr marL="800100" lvl="1" indent="-342900">
              <a:spcBef>
                <a:spcPts val="640"/>
              </a:spcBef>
              <a:buClr>
                <a:schemeClr val="dk1"/>
              </a:buClr>
              <a:buSzPct val="100000"/>
              <a:buFont typeface="Wingdings"/>
              <a:buChar char="§"/>
            </a:pPr>
            <a:r>
              <a:rPr lang="en-US" sz="2000" b="0" i="0" u="none" strike="noStrike" cap="none" baseline="0" dirty="0" smtClean="0">
                <a:latin typeface="Arial"/>
                <a:ea typeface="Arial"/>
                <a:cs typeface="Arial"/>
                <a:sym typeface="Arial"/>
              </a:rPr>
              <a:t>An</a:t>
            </a:r>
            <a:r>
              <a:rPr lang="en-US" sz="2000" b="0" i="0" u="none" strike="noStrike" cap="none" dirty="0" smtClean="0">
                <a:latin typeface="Arial"/>
                <a:ea typeface="Arial"/>
                <a:cs typeface="Arial"/>
                <a:sym typeface="Arial"/>
              </a:rPr>
              <a:t> indicator that activity is unusual or outside the norm</a:t>
            </a:r>
          </a:p>
          <a:p>
            <a:pPr marL="800100" lvl="1" indent="-342900">
              <a:spcBef>
                <a:spcPts val="640"/>
              </a:spcBef>
              <a:buClr>
                <a:schemeClr val="dk1"/>
              </a:buClr>
              <a:buSzPct val="100000"/>
              <a:buFont typeface="Wingdings"/>
              <a:buChar char="§"/>
            </a:pPr>
            <a:r>
              <a:rPr lang="en-US" sz="2000" baseline="0" dirty="0" smtClean="0">
                <a:latin typeface="Arial"/>
                <a:ea typeface="Arial"/>
                <a:cs typeface="Arial"/>
                <a:sym typeface="Arial"/>
              </a:rPr>
              <a:t>When</a:t>
            </a:r>
            <a:r>
              <a:rPr lang="en-US" sz="2000" dirty="0" smtClean="0">
                <a:latin typeface="Arial"/>
                <a:ea typeface="Arial"/>
                <a:cs typeface="Arial"/>
                <a:sym typeface="Arial"/>
              </a:rPr>
              <a:t> to know a flu season has begun</a:t>
            </a:r>
          </a:p>
          <a:p>
            <a:pPr marL="800100" lvl="1" indent="-342900">
              <a:spcBef>
                <a:spcPts val="640"/>
              </a:spcBef>
              <a:buClr>
                <a:schemeClr val="dk1"/>
              </a:buClr>
              <a:buSzPct val="100000"/>
              <a:buFont typeface="Wingdings"/>
              <a:buChar char="§"/>
            </a:pPr>
            <a:r>
              <a:rPr lang="en-US" sz="2000" b="0" i="0" u="none" strike="noStrike" cap="none" baseline="0" dirty="0" smtClean="0">
                <a:latin typeface="Arial"/>
                <a:ea typeface="Arial"/>
                <a:cs typeface="Arial"/>
                <a:sym typeface="Arial"/>
              </a:rPr>
              <a:t>An indicator for public</a:t>
            </a:r>
            <a:r>
              <a:rPr lang="en-US" sz="2000" b="0" i="0" u="none" strike="noStrike" cap="none" dirty="0" smtClean="0">
                <a:latin typeface="Arial"/>
                <a:ea typeface="Arial"/>
                <a:cs typeface="Arial"/>
                <a:sym typeface="Arial"/>
              </a:rPr>
              <a:t> health action</a:t>
            </a:r>
            <a:endParaRPr lang="en-US" sz="2000" b="0" i="0" u="none" strike="noStrike" cap="none" baseline="0" dirty="0" smtClean="0">
              <a:latin typeface="Arial"/>
              <a:ea typeface="Arial"/>
              <a:cs typeface="Arial"/>
              <a:sym typeface="Arial"/>
            </a:endParaRPr>
          </a:p>
          <a:p>
            <a:pPr marL="342900" marR="0" lvl="0" indent="-342900" algn="l" rtl="0">
              <a:spcBef>
                <a:spcPts val="640"/>
              </a:spcBef>
              <a:spcAft>
                <a:spcPts val="0"/>
              </a:spcAft>
              <a:buClr>
                <a:schemeClr val="dk1"/>
              </a:buClr>
              <a:buSzPct val="100000"/>
              <a:buFont typeface="Wingdings"/>
              <a:buChar char="§"/>
            </a:pPr>
            <a:r>
              <a:rPr sz="2400" b="0" i="0" u="none" strike="noStrike" cap="none" baseline="0" dirty="0" smtClean="0">
                <a:latin typeface="Arial"/>
                <a:ea typeface="Arial"/>
                <a:cs typeface="Arial"/>
                <a:sym typeface="Arial"/>
              </a:rPr>
              <a:t>Graphical </a:t>
            </a:r>
            <a:r>
              <a:rPr sz="2400" b="0" i="0" u="none" strike="noStrike" cap="none" baseline="0" dirty="0">
                <a:latin typeface="Arial"/>
                <a:ea typeface="Arial"/>
                <a:cs typeface="Arial"/>
                <a:sym typeface="Arial"/>
              </a:rPr>
              <a:t>representation of current surveillance data compared with baseline data provides a meaningful snapshot to public health practitioners, policy makers, and others regarding current activity</a:t>
            </a:r>
          </a:p>
          <a:p>
            <a:endParaRPr sz="2400" b="0" i="0" u="none" strike="noStrike" cap="none" baseline="0" dirty="0">
              <a:solidFill>
                <a:schemeClr val="lt2"/>
              </a:solidFill>
              <a:latin typeface="Arial"/>
              <a:ea typeface="Arial"/>
              <a:cs typeface="Arial"/>
              <a:sym typeface="Arial"/>
            </a:endParaRPr>
          </a:p>
          <a:p>
            <a:endParaRPr sz="3200" b="0" i="0" u="none" strike="noStrike" cap="none" baseline="0" dirty="0">
              <a:solidFill>
                <a:schemeClr val="lt2"/>
              </a:solidFill>
              <a:latin typeface="Arial"/>
              <a:ea typeface="Arial"/>
              <a:cs typeface="Arial"/>
              <a:sym typeface="Arial"/>
            </a:endParaRPr>
          </a:p>
        </p:txBody>
      </p:sp>
    </p:spTree>
    <p:extLst>
      <p:ext uri="{BB962C8B-B14F-4D97-AF65-F5344CB8AC3E}">
        <p14:creationId xmlns:p14="http://schemas.microsoft.com/office/powerpoint/2010/main" val="3276603932"/>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References</a:t>
            </a:r>
            <a:endParaRPr lang="en-AU" dirty="0"/>
          </a:p>
        </p:txBody>
      </p:sp>
      <p:sp>
        <p:nvSpPr>
          <p:cNvPr id="3" name="Content Placeholder 2"/>
          <p:cNvSpPr>
            <a:spLocks noGrp="1"/>
          </p:cNvSpPr>
          <p:nvPr>
            <p:ph idx="1"/>
          </p:nvPr>
        </p:nvSpPr>
        <p:spPr>
          <a:xfrm>
            <a:off x="628650" y="1424198"/>
            <a:ext cx="7886700" cy="4752765"/>
          </a:xfrm>
        </p:spPr>
        <p:txBody>
          <a:bodyPr>
            <a:noAutofit/>
          </a:bodyPr>
          <a:lstStyle/>
          <a:p>
            <a:pPr lvl="0">
              <a:spcBef>
                <a:spcPts val="0"/>
              </a:spcBef>
            </a:pPr>
            <a:r>
              <a:rPr lang="en-US" sz="1400" dirty="0" err="1" smtClean="0"/>
              <a:t>Burkom</a:t>
            </a:r>
            <a:r>
              <a:rPr lang="en-US" sz="1400" dirty="0" smtClean="0"/>
              <a:t>, et al. Developments in the Roles, Features, and Evaluation of Alerting Algorithms for Disease Outbreak Monitoring, Johns Hopkins APL Technical Digest, 2008</a:t>
            </a:r>
          </a:p>
          <a:p>
            <a:pPr lvl="0">
              <a:spcBef>
                <a:spcPts val="0"/>
              </a:spcBef>
            </a:pPr>
            <a:r>
              <a:rPr lang="en-US" sz="1400" dirty="0" smtClean="0"/>
              <a:t>Cooper DL, et al. Can </a:t>
            </a:r>
            <a:r>
              <a:rPr lang="en-US" sz="1400" dirty="0" err="1" smtClean="0"/>
              <a:t>syndromic</a:t>
            </a:r>
            <a:r>
              <a:rPr lang="en-US" sz="1400" dirty="0" smtClean="0"/>
              <a:t> thresholds provide early warning of national influenza outbreaks? J Public Health. 2009;31(1):17-25.</a:t>
            </a:r>
          </a:p>
          <a:p>
            <a:pPr lvl="0">
              <a:spcBef>
                <a:spcPts val="0"/>
              </a:spcBef>
            </a:pPr>
            <a:r>
              <a:rPr lang="en-US" sz="1400" dirty="0" smtClean="0"/>
              <a:t>Cowling BJ, et al. Methods for monitoring influenza surveillance data. </a:t>
            </a:r>
            <a:r>
              <a:rPr lang="en-US" sz="1400" dirty="0" err="1" smtClean="0"/>
              <a:t>Int</a:t>
            </a:r>
            <a:r>
              <a:rPr lang="en-US" sz="1400" dirty="0" smtClean="0"/>
              <a:t> J </a:t>
            </a:r>
            <a:r>
              <a:rPr lang="en-US" sz="1400" dirty="0" err="1" smtClean="0"/>
              <a:t>Epidemiol</a:t>
            </a:r>
            <a:r>
              <a:rPr lang="en-US" sz="1400" dirty="0" smtClean="0"/>
              <a:t>. 2006;35(5):1314-21. </a:t>
            </a:r>
          </a:p>
          <a:p>
            <a:pPr lvl="0">
              <a:spcBef>
                <a:spcPts val="0"/>
              </a:spcBef>
            </a:pPr>
            <a:r>
              <a:rPr lang="en-US" sz="1400" dirty="0" smtClean="0"/>
              <a:t>Hashimoto S, et al. Detection of epidemics in their early stage through infectious disease surveillance. </a:t>
            </a:r>
            <a:r>
              <a:rPr lang="en-US" sz="1400" dirty="0" err="1" smtClean="0"/>
              <a:t>Int</a:t>
            </a:r>
            <a:r>
              <a:rPr lang="en-US" sz="1400" dirty="0" smtClean="0"/>
              <a:t> J </a:t>
            </a:r>
            <a:r>
              <a:rPr lang="en-US" sz="1400" dirty="0" err="1" smtClean="0"/>
              <a:t>Epidemiol</a:t>
            </a:r>
            <a:r>
              <a:rPr lang="en-US" sz="1400" dirty="0" smtClean="0"/>
              <a:t>. 2000;29(5):905-10.</a:t>
            </a:r>
          </a:p>
          <a:p>
            <a:pPr lvl="0">
              <a:spcBef>
                <a:spcPts val="0"/>
              </a:spcBef>
            </a:pPr>
            <a:r>
              <a:rPr lang="en-US" sz="1400" dirty="0" err="1" smtClean="0"/>
              <a:t>Kuang</a:t>
            </a:r>
            <a:r>
              <a:rPr lang="en-US" sz="1400" dirty="0" smtClean="0"/>
              <a:t> J, et al. Epidemic features affecting the performance of outbreak detection algorithms. BMC Public Health. 2012;12(1):418.</a:t>
            </a:r>
          </a:p>
          <a:p>
            <a:pPr lvl="0">
              <a:spcBef>
                <a:spcPts val="0"/>
              </a:spcBef>
            </a:pPr>
            <a:r>
              <a:rPr lang="en-US" sz="1400" dirty="0" smtClean="0"/>
              <a:t>O'Brien SJ, Christie P. Do </a:t>
            </a:r>
            <a:r>
              <a:rPr lang="en-US" sz="1400" dirty="0" err="1" smtClean="0"/>
              <a:t>CuSums</a:t>
            </a:r>
            <a:r>
              <a:rPr lang="en-US" sz="1400" dirty="0" smtClean="0"/>
              <a:t> have a role in routine communicable disease surveillance? Public Health. 1997;111(4):255-8.</a:t>
            </a:r>
          </a:p>
          <a:p>
            <a:pPr lvl="0">
              <a:spcBef>
                <a:spcPts val="0"/>
              </a:spcBef>
            </a:pPr>
            <a:r>
              <a:rPr lang="en-US" sz="1400" dirty="0" smtClean="0"/>
              <a:t>Steiner SH, et al. Detecting the start of an influenza outbreak using exponentially weighted moving average charts. BMC Med Inform </a:t>
            </a:r>
            <a:r>
              <a:rPr lang="en-US" sz="1400" dirty="0" err="1" smtClean="0"/>
              <a:t>Decis</a:t>
            </a:r>
            <a:r>
              <a:rPr lang="en-US" sz="1400" dirty="0" smtClean="0"/>
              <a:t>. 2010;10.</a:t>
            </a:r>
          </a:p>
          <a:p>
            <a:pPr lvl="0">
              <a:spcBef>
                <a:spcPts val="0"/>
              </a:spcBef>
            </a:pPr>
            <a:r>
              <a:rPr lang="en-US" sz="1400" dirty="0" smtClean="0"/>
              <a:t>Vega T, et al. Influenza surveillance in Europe: establishing epidemic thresholds by the Moving Epidemic Method. Influenza Other </a:t>
            </a:r>
            <a:r>
              <a:rPr lang="en-US" sz="1400" dirty="0" err="1" smtClean="0"/>
              <a:t>Respi</a:t>
            </a:r>
            <a:r>
              <a:rPr lang="en-US" sz="1400" dirty="0" smtClean="0"/>
              <a:t> Viruses. 2012. </a:t>
            </a:r>
          </a:p>
          <a:p>
            <a:pPr lvl="0">
              <a:spcBef>
                <a:spcPts val="0"/>
              </a:spcBef>
            </a:pPr>
            <a:r>
              <a:rPr lang="en-US" sz="1400" dirty="0" smtClean="0"/>
              <a:t>Watts CG, et al. Establishing thresholds for influenza surveillance in Victoria. </a:t>
            </a:r>
            <a:r>
              <a:rPr lang="en-US" sz="1400" dirty="0" err="1" smtClean="0"/>
              <a:t>Aust</a:t>
            </a:r>
            <a:r>
              <a:rPr lang="en-US" sz="1400" dirty="0" smtClean="0"/>
              <a:t> N Z J Public Health. 2003;27(4):409-12.</a:t>
            </a:r>
          </a:p>
          <a:p>
            <a:pPr lvl="0">
              <a:spcBef>
                <a:spcPts val="0"/>
              </a:spcBef>
            </a:pPr>
            <a:r>
              <a:rPr lang="en-US" sz="1400" dirty="0" smtClean="0"/>
              <a:t>World Health Organization. WHO Global Surveillance Standards for Influenza. Geneva: Global Influenza </a:t>
            </a:r>
            <a:r>
              <a:rPr lang="en-AU" sz="1400" dirty="0" smtClean="0"/>
              <a:t>Programme</a:t>
            </a:r>
            <a:r>
              <a:rPr lang="en-US" sz="1400" dirty="0" smtClean="0"/>
              <a:t>, Surveillance and Monitoring team, World Health Organization, 2012.</a:t>
            </a:r>
          </a:p>
        </p:txBody>
      </p:sp>
      <p:sp>
        <p:nvSpPr>
          <p:cNvPr id="6" name="Slide Number Placeholder 5"/>
          <p:cNvSpPr>
            <a:spLocks noGrp="1"/>
          </p:cNvSpPr>
          <p:nvPr>
            <p:ph type="sldNum" sz="quarter" idx="12"/>
          </p:nvPr>
        </p:nvSpPr>
        <p:spPr/>
        <p:txBody>
          <a:bodyPr/>
          <a:lstStyle/>
          <a:p>
            <a:fld id="{D20F99AB-AB1E-4C13-BF48-5B927401C279}" type="slidenum">
              <a:rPr lang="en-US" smtClean="0"/>
              <a:pPr/>
              <a:t>36</a:t>
            </a:fld>
            <a:endParaRPr lang="en-US"/>
          </a:p>
        </p:txBody>
      </p:sp>
    </p:spTree>
    <p:extLst>
      <p:ext uri="{BB962C8B-B14F-4D97-AF65-F5344CB8AC3E}">
        <p14:creationId xmlns:p14="http://schemas.microsoft.com/office/powerpoint/2010/main" val="20583427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Shape 191"/>
          <p:cNvSpPr>
            <a:spLocks noGrp="1"/>
          </p:cNvSpPr>
          <p:nvPr>
            <p:ph type="title"/>
          </p:nvPr>
        </p:nvSpPr>
        <p:spPr>
          <a:xfrm>
            <a:off x="457200" y="2743200"/>
            <a:ext cx="8229600" cy="1143000"/>
          </a:xfrm>
          <a:prstGeom prst="rect">
            <a:avLst/>
          </a:prstGeom>
          <a:noFill/>
          <a:ln>
            <a:noFill/>
          </a:ln>
        </p:spPr>
        <p:txBody>
          <a:bodyPr lIns="91425" tIns="45700" rIns="91425" bIns="45700" anchor="t" anchorCtr="0">
            <a:spAutoFit/>
          </a:bodyPr>
          <a:lstStyle/>
          <a:p>
            <a:pPr marL="0" marR="0" lvl="0" indent="0" algn="ctr" rtl="0">
              <a:spcBef>
                <a:spcPts val="0"/>
              </a:spcBef>
              <a:spcAft>
                <a:spcPts val="0"/>
              </a:spcAft>
              <a:buSzPct val="25000"/>
              <a:buNone/>
            </a:pPr>
            <a:r>
              <a:rPr sz="4400" b="0" i="0" u="none" strike="noStrike" cap="none" baseline="0">
                <a:solidFill>
                  <a:schemeClr val="dk1"/>
                </a:solidFill>
                <a:latin typeface="Arial"/>
                <a:ea typeface="Arial"/>
                <a:cs typeface="Arial"/>
                <a:sym typeface="Arial"/>
              </a:rPr>
              <a:t>Thank you!</a:t>
            </a:r>
            <a:br>
              <a:rPr sz="4400" b="0" i="0" u="none" strike="noStrike" cap="none" baseline="0">
                <a:solidFill>
                  <a:schemeClr val="dk1"/>
                </a:solidFill>
                <a:latin typeface="Arial"/>
                <a:ea typeface="Arial"/>
                <a:cs typeface="Arial"/>
                <a:sym typeface="Arial"/>
              </a:rPr>
            </a:br>
            <a:r>
              <a:rPr sz="4400" b="0" i="0" u="none" strike="noStrike" cap="none" baseline="0">
                <a:solidFill>
                  <a:schemeClr val="dk1"/>
                </a:solidFill>
                <a:latin typeface="Arial"/>
                <a:ea typeface="Arial"/>
                <a:cs typeface="Arial"/>
                <a:sym typeface="Arial"/>
              </a:rPr>
              <a:t>Questions?</a:t>
            </a:r>
          </a:p>
        </p:txBody>
      </p:sp>
    </p:spTree>
    <p:extLst>
      <p:ext uri="{BB962C8B-B14F-4D97-AF65-F5344CB8AC3E}">
        <p14:creationId xmlns:p14="http://schemas.microsoft.com/office/powerpoint/2010/main" val="2488186387"/>
      </p:ext>
    </p:extLst>
  </p:cSld>
  <p:clrMapOvr>
    <a:masterClrMapping/>
  </p:clrMapOvr>
  <p:transition>
    <p:fade/>
  </p:transition>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4279</TotalTime>
  <Words>2621</Words>
  <Application>Microsoft Office PowerPoint</Application>
  <PresentationFormat>On-screen Show (4:3)</PresentationFormat>
  <Paragraphs>241</Paragraphs>
  <Slides>37</Slides>
  <Notes>36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37</vt:i4>
      </vt:variant>
    </vt:vector>
  </HeadingPairs>
  <TitlesOfParts>
    <vt:vector size="44" baseType="lpstr">
      <vt:lpstr>Arial</vt:lpstr>
      <vt:lpstr>Calibri</vt:lpstr>
      <vt:lpstr>Calibri Light</vt:lpstr>
      <vt:lpstr>Courier New</vt:lpstr>
      <vt:lpstr>Times New Roman</vt:lpstr>
      <vt:lpstr>Wingdings</vt:lpstr>
      <vt:lpstr>Office Theme</vt:lpstr>
      <vt:lpstr>Baselines and Thresholds</vt:lpstr>
      <vt:lpstr>Objectives</vt:lpstr>
      <vt:lpstr>Baselines and Thresholds Overview</vt:lpstr>
      <vt:lpstr>Baselines Overview</vt:lpstr>
      <vt:lpstr>Why are baselines important?</vt:lpstr>
      <vt:lpstr>Data Used for Baselines</vt:lpstr>
      <vt:lpstr>Data Considerations</vt:lpstr>
      <vt:lpstr>Counts vs. Percentages</vt:lpstr>
      <vt:lpstr>Example: Counts vs. Proportions</vt:lpstr>
      <vt:lpstr>Data Needs Continued…</vt:lpstr>
      <vt:lpstr>Establishing Baselines</vt:lpstr>
      <vt:lpstr>Methods for establishing thresholds</vt:lpstr>
      <vt:lpstr>Example of CuSum </vt:lpstr>
      <vt:lpstr>Baseline Use Example 1</vt:lpstr>
      <vt:lpstr>PowerPoint Presentation</vt:lpstr>
      <vt:lpstr>Baseline Use Example 1</vt:lpstr>
      <vt:lpstr>Determining Influenza vs. Non-Influenza Weeks</vt:lpstr>
      <vt:lpstr>Baseline Use Example 2</vt:lpstr>
      <vt:lpstr>PowerPoint Presentation</vt:lpstr>
      <vt:lpstr>Baseline Use Example 2</vt:lpstr>
      <vt:lpstr>WHO Baseline Example</vt:lpstr>
      <vt:lpstr>Raw Data</vt:lpstr>
      <vt:lpstr>Centered on Median Peak    (Week 3)</vt:lpstr>
      <vt:lpstr>Defining Alert Threshold</vt:lpstr>
      <vt:lpstr>Example Results</vt:lpstr>
      <vt:lpstr>Static vs. Cyclical</vt:lpstr>
      <vt:lpstr>Static vs. Cyclical</vt:lpstr>
      <vt:lpstr>Baseline Use Example 3</vt:lpstr>
      <vt:lpstr>PowerPoint Presentation</vt:lpstr>
      <vt:lpstr>Types of Baselines</vt:lpstr>
      <vt:lpstr>Individual Site vs. Aggregated Site Baselines</vt:lpstr>
      <vt:lpstr>Outbreak Detection Algorithm at a Site Level, ILINet </vt:lpstr>
      <vt:lpstr>Interpretation Using Baselines</vt:lpstr>
      <vt:lpstr>Interpreting Data</vt:lpstr>
      <vt:lpstr>Summary</vt:lpstr>
      <vt:lpstr>References</vt:lpstr>
      <vt:lpstr>Thank you! Questions?</vt:lpstr>
    </vt:vector>
  </TitlesOfParts>
  <Company>Centers for Disease Control and Prevention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Baselines</dc:title>
  <dc:creator>Kniss, Krista (CDC/OID/NCIRD)</dc:creator>
  <cp:lastModifiedBy>McCarron, Margaret (Meg) (CDC/OID/NCIRD)</cp:lastModifiedBy>
  <cp:revision>51</cp:revision>
  <cp:lastPrinted>2016-10-26T20:32:04Z</cp:lastPrinted>
  <dcterms:created xsi:type="dcterms:W3CDTF">2016-10-10T15:12:09Z</dcterms:created>
  <dcterms:modified xsi:type="dcterms:W3CDTF">2016-10-26T23:50:23Z</dcterms:modified>
</cp:coreProperties>
</file>