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3" r:id="rId1"/>
  </p:sldMasterIdLst>
  <p:notesMasterIdLst>
    <p:notesMasterId r:id="rId52"/>
  </p:notesMasterIdLst>
  <p:sldIdLst>
    <p:sldId id="256" r:id="rId2"/>
    <p:sldId id="257" r:id="rId3"/>
    <p:sldId id="273" r:id="rId4"/>
    <p:sldId id="264" r:id="rId5"/>
    <p:sldId id="369" r:id="rId6"/>
    <p:sldId id="344" r:id="rId7"/>
    <p:sldId id="345" r:id="rId8"/>
    <p:sldId id="271" r:id="rId9"/>
    <p:sldId id="370" r:id="rId10"/>
    <p:sldId id="371" r:id="rId11"/>
    <p:sldId id="258" r:id="rId12"/>
    <p:sldId id="376" r:id="rId13"/>
    <p:sldId id="372" r:id="rId14"/>
    <p:sldId id="373" r:id="rId15"/>
    <p:sldId id="374" r:id="rId16"/>
    <p:sldId id="375" r:id="rId17"/>
    <p:sldId id="377" r:id="rId18"/>
    <p:sldId id="378" r:id="rId19"/>
    <p:sldId id="360" r:id="rId20"/>
    <p:sldId id="361" r:id="rId21"/>
    <p:sldId id="274" r:id="rId22"/>
    <p:sldId id="275" r:id="rId23"/>
    <p:sldId id="362" r:id="rId24"/>
    <p:sldId id="363" r:id="rId25"/>
    <p:sldId id="364" r:id="rId26"/>
    <p:sldId id="320" r:id="rId27"/>
    <p:sldId id="354" r:id="rId28"/>
    <p:sldId id="352" r:id="rId29"/>
    <p:sldId id="365" r:id="rId30"/>
    <p:sldId id="366" r:id="rId31"/>
    <p:sldId id="367" r:id="rId32"/>
    <p:sldId id="325" r:id="rId33"/>
    <p:sldId id="323" r:id="rId34"/>
    <p:sldId id="324" r:id="rId35"/>
    <p:sldId id="330" r:id="rId36"/>
    <p:sldId id="289" r:id="rId37"/>
    <p:sldId id="290" r:id="rId38"/>
    <p:sldId id="381" r:id="rId39"/>
    <p:sldId id="356" r:id="rId40"/>
    <p:sldId id="357" r:id="rId41"/>
    <p:sldId id="358" r:id="rId42"/>
    <p:sldId id="355" r:id="rId43"/>
    <p:sldId id="297" r:id="rId44"/>
    <p:sldId id="348" r:id="rId45"/>
    <p:sldId id="349" r:id="rId46"/>
    <p:sldId id="298" r:id="rId47"/>
    <p:sldId id="299" r:id="rId48"/>
    <p:sldId id="340" r:id="rId49"/>
    <p:sldId id="379" r:id="rId50"/>
    <p:sldId id="380" r:id="rId51"/>
  </p:sldIdLst>
  <p:sldSz cx="9144000" cy="6858000" type="screen4x3"/>
  <p:notesSz cx="6994525" cy="9280525"/>
  <p:embeddedFontLst>
    <p:embeddedFont>
      <p:font typeface="Cambria Math" panose="02040503050406030204" pitchFamily="18" charset="0"/>
      <p:regular r:id="rId53"/>
    </p:embeddedFont>
    <p:embeddedFont>
      <p:font typeface="Calibri" panose="020F0502020204030204" pitchFamily="34" charset="0"/>
      <p:regular r:id="rId54"/>
      <p:bold r:id="rId55"/>
      <p:italic r:id="rId56"/>
      <p:boldItalic r:id="rId57"/>
    </p:embeddedFont>
    <p:embeddedFont>
      <p:font typeface="Albany AMT" panose="020B0604020202020204" pitchFamily="34" charset="0"/>
      <p:regular r:id="rId58"/>
      <p:bold r:id="rId59"/>
      <p:italic r:id="rId60"/>
      <p:boldItalic r:id="rId61"/>
    </p:embeddedFont>
    <p:embeddedFont>
      <p:font typeface="Myriad Web Pro" panose="020B0604020202020204" charset="0"/>
      <p:regular r:id="rId62"/>
      <p:bold r:id="rId63"/>
      <p: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arron, Margaret (Meg) (CDC/OID/NCIRD)" initials="MM((" lastIdx="14" clrIdx="0">
    <p:extLst>
      <p:ext uri="{19B8F6BF-5375-455C-9EA6-DF929625EA0E}">
        <p15:presenceInfo xmlns:p15="http://schemas.microsoft.com/office/powerpoint/2012/main" userId="S-1-5-21-1207783550-2075000910-922709458-1922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88" autoAdjust="0"/>
    <p:restoredTop sz="79297" autoAdjust="0"/>
  </p:normalViewPr>
  <p:slideViewPr>
    <p:cSldViewPr>
      <p:cViewPr varScale="1">
        <p:scale>
          <a:sx n="70" d="100"/>
          <a:sy n="70" d="100"/>
        </p:scale>
        <p:origin x="782" y="62"/>
      </p:cViewPr>
      <p:guideLst>
        <p:guide orient="horz" pos="2160"/>
        <p:guide pos="2880"/>
      </p:guideLst>
    </p:cSldViewPr>
  </p:slideViewPr>
  <p:outlineViewPr>
    <p:cViewPr>
      <p:scale>
        <a:sx n="33" d="100"/>
        <a:sy n="33" d="100"/>
      </p:scale>
      <p:origin x="0" y="218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053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2400" y="0"/>
            <a:ext cx="3030538" cy="463550"/>
          </a:xfrm>
          <a:prstGeom prst="rect">
            <a:avLst/>
          </a:prstGeom>
        </p:spPr>
        <p:txBody>
          <a:bodyPr vert="horz" lIns="91440" tIns="45720" rIns="91440" bIns="45720" rtlCol="0"/>
          <a:lstStyle>
            <a:lvl1pPr algn="r">
              <a:defRPr sz="1200"/>
            </a:lvl1pPr>
          </a:lstStyle>
          <a:p>
            <a:fld id="{7365AEF8-F46D-494C-90B0-E25563EEBA1D}" type="datetimeFigureOut">
              <a:rPr lang="en-US" smtClean="0"/>
              <a:t>10/26/2016</a:t>
            </a:fld>
            <a:endParaRPr lang="en-US"/>
          </a:p>
        </p:txBody>
      </p:sp>
      <p:sp>
        <p:nvSpPr>
          <p:cNvPr id="4" name="Slide Image Placeholder 3"/>
          <p:cNvSpPr>
            <a:spLocks noGrp="1" noRot="1" noChangeAspect="1"/>
          </p:cNvSpPr>
          <p:nvPr>
            <p:ph type="sldImg" idx="2"/>
          </p:nvPr>
        </p:nvSpPr>
        <p:spPr>
          <a:xfrm>
            <a:off x="1176338"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08488"/>
            <a:ext cx="5594350" cy="41767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5388"/>
            <a:ext cx="303053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2400" y="8815388"/>
            <a:ext cx="3030538" cy="463550"/>
          </a:xfrm>
          <a:prstGeom prst="rect">
            <a:avLst/>
          </a:prstGeom>
        </p:spPr>
        <p:txBody>
          <a:bodyPr vert="horz" lIns="91440" tIns="45720" rIns="91440" bIns="45720" rtlCol="0" anchor="b"/>
          <a:lstStyle>
            <a:lvl1pPr algn="r">
              <a:defRPr sz="1200"/>
            </a:lvl1pPr>
          </a:lstStyle>
          <a:p>
            <a:fld id="{8F6DD443-9376-4705-868F-D554BFDCC922}" type="slidenum">
              <a:rPr lang="en-US" smtClean="0"/>
              <a:t>‹#›</a:t>
            </a:fld>
            <a:endParaRPr lang="en-US"/>
          </a:p>
        </p:txBody>
      </p:sp>
    </p:spTree>
    <p:extLst>
      <p:ext uri="{BB962C8B-B14F-4D97-AF65-F5344CB8AC3E}">
        <p14:creationId xmlns:p14="http://schemas.microsoft.com/office/powerpoint/2010/main" val="358506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F07F-D268-4492-B075-E0E2D3039FF9}" type="slidenum">
              <a:rPr lang="en-US" smtClean="0"/>
              <a:t>5</a:t>
            </a:fld>
            <a:endParaRPr lang="en-US"/>
          </a:p>
        </p:txBody>
      </p:sp>
    </p:spTree>
    <p:extLst>
      <p:ext uri="{BB962C8B-B14F-4D97-AF65-F5344CB8AC3E}">
        <p14:creationId xmlns:p14="http://schemas.microsoft.com/office/powerpoint/2010/main" val="3058093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10</a:t>
            </a:fld>
            <a:endParaRPr lang="en-US"/>
          </a:p>
        </p:txBody>
      </p:sp>
    </p:spTree>
    <p:extLst>
      <p:ext uri="{BB962C8B-B14F-4D97-AF65-F5344CB8AC3E}">
        <p14:creationId xmlns:p14="http://schemas.microsoft.com/office/powerpoint/2010/main" val="421023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12</a:t>
            </a:fld>
            <a:endParaRPr lang="en-US"/>
          </a:p>
        </p:txBody>
      </p:sp>
    </p:spTree>
    <p:extLst>
      <p:ext uri="{BB962C8B-B14F-4D97-AF65-F5344CB8AC3E}">
        <p14:creationId xmlns:p14="http://schemas.microsoft.com/office/powerpoint/2010/main" val="1369807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15</a:t>
            </a:fld>
            <a:endParaRPr lang="en-US"/>
          </a:p>
        </p:txBody>
      </p:sp>
    </p:spTree>
    <p:extLst>
      <p:ext uri="{BB962C8B-B14F-4D97-AF65-F5344CB8AC3E}">
        <p14:creationId xmlns:p14="http://schemas.microsoft.com/office/powerpoint/2010/main" val="492133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surveillance sites and HUS are representative</a:t>
            </a:r>
            <a:r>
              <a:rPr lang="en-US" baseline="0" dirty="0" smtClean="0"/>
              <a:t> to the geographic and demographics of the population, these estimates can be generalized to the population.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AA74F07F-D268-4492-B075-E0E2D3039FF9}" type="slidenum">
              <a:rPr lang="en-US" smtClean="0"/>
              <a:t>18</a:t>
            </a:fld>
            <a:endParaRPr lang="en-US"/>
          </a:p>
        </p:txBody>
      </p:sp>
    </p:spTree>
    <p:extLst>
      <p:ext uri="{BB962C8B-B14F-4D97-AF65-F5344CB8AC3E}">
        <p14:creationId xmlns:p14="http://schemas.microsoft.com/office/powerpoint/2010/main" val="326934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24</a:t>
            </a:fld>
            <a:endParaRPr lang="en-US"/>
          </a:p>
        </p:txBody>
      </p:sp>
    </p:spTree>
    <p:extLst>
      <p:ext uri="{BB962C8B-B14F-4D97-AF65-F5344CB8AC3E}">
        <p14:creationId xmlns:p14="http://schemas.microsoft.com/office/powerpoint/2010/main" val="1368935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endParaRPr lang="nl-NL" altLang="nl-NL" dirty="0" smtClean="0">
              <a:latin typeface="Arial" panose="020B0604020202020204" pitchFamily="34" charset="0"/>
            </a:endParaRPr>
          </a:p>
        </p:txBody>
      </p:sp>
      <p:sp>
        <p:nvSpPr>
          <p:cNvPr id="15364" name="Slide Number Placeholder 3"/>
          <p:cNvSpPr>
            <a:spLocks noGrp="1"/>
          </p:cNvSpPr>
          <p:nvPr>
            <p:ph type="sldNum" sz="quarter" idx="5"/>
          </p:nvPr>
        </p:nvSpPr>
        <p:spPr>
          <a:noFill/>
        </p:spPr>
        <p:txBody>
          <a:bodyPr/>
          <a:lstStyle>
            <a:lvl1pPr>
              <a:defRPr sz="3200">
                <a:solidFill>
                  <a:srgbClr val="182B5C"/>
                </a:solidFill>
                <a:latin typeface="Calibri" panose="020F0502020204030204" pitchFamily="34" charset="0"/>
              </a:defRPr>
            </a:lvl1pPr>
            <a:lvl2pPr marL="742950" indent="-285750">
              <a:defRPr sz="3200">
                <a:solidFill>
                  <a:srgbClr val="182B5C"/>
                </a:solidFill>
                <a:latin typeface="Calibri" panose="020F0502020204030204" pitchFamily="34" charset="0"/>
              </a:defRPr>
            </a:lvl2pPr>
            <a:lvl3pPr marL="1143000" indent="-228600">
              <a:defRPr sz="3200">
                <a:solidFill>
                  <a:srgbClr val="182B5C"/>
                </a:solidFill>
                <a:latin typeface="Calibri" panose="020F0502020204030204" pitchFamily="34" charset="0"/>
              </a:defRPr>
            </a:lvl3pPr>
            <a:lvl4pPr marL="1600200" indent="-228600">
              <a:defRPr sz="3200">
                <a:solidFill>
                  <a:srgbClr val="182B5C"/>
                </a:solidFill>
                <a:latin typeface="Calibri" panose="020F0502020204030204" pitchFamily="34" charset="0"/>
              </a:defRPr>
            </a:lvl4pPr>
            <a:lvl5pPr marL="2057400" indent="-228600">
              <a:defRPr sz="3200">
                <a:solidFill>
                  <a:srgbClr val="182B5C"/>
                </a:solidFill>
                <a:latin typeface="Calibri" panose="020F0502020204030204" pitchFamily="34" charset="0"/>
              </a:defRPr>
            </a:lvl5pPr>
            <a:lvl6pPr marL="2514600" indent="-228600" eaLnBrk="0" fontAlgn="base" hangingPunct="0">
              <a:spcBef>
                <a:spcPct val="0"/>
              </a:spcBef>
              <a:spcAft>
                <a:spcPct val="0"/>
              </a:spcAft>
              <a:defRPr sz="3200">
                <a:solidFill>
                  <a:srgbClr val="182B5C"/>
                </a:solidFill>
                <a:latin typeface="Calibri" panose="020F0502020204030204" pitchFamily="34" charset="0"/>
              </a:defRPr>
            </a:lvl6pPr>
            <a:lvl7pPr marL="2971800" indent="-228600" eaLnBrk="0" fontAlgn="base" hangingPunct="0">
              <a:spcBef>
                <a:spcPct val="0"/>
              </a:spcBef>
              <a:spcAft>
                <a:spcPct val="0"/>
              </a:spcAft>
              <a:defRPr sz="3200">
                <a:solidFill>
                  <a:srgbClr val="182B5C"/>
                </a:solidFill>
                <a:latin typeface="Calibri" panose="020F0502020204030204" pitchFamily="34" charset="0"/>
              </a:defRPr>
            </a:lvl7pPr>
            <a:lvl8pPr marL="3429000" indent="-228600" eaLnBrk="0" fontAlgn="base" hangingPunct="0">
              <a:spcBef>
                <a:spcPct val="0"/>
              </a:spcBef>
              <a:spcAft>
                <a:spcPct val="0"/>
              </a:spcAft>
              <a:defRPr sz="3200">
                <a:solidFill>
                  <a:srgbClr val="182B5C"/>
                </a:solidFill>
                <a:latin typeface="Calibri" panose="020F0502020204030204" pitchFamily="34" charset="0"/>
              </a:defRPr>
            </a:lvl8pPr>
            <a:lvl9pPr marL="3886200" indent="-228600" eaLnBrk="0" fontAlgn="base" hangingPunct="0">
              <a:spcBef>
                <a:spcPct val="0"/>
              </a:spcBef>
              <a:spcAft>
                <a:spcPct val="0"/>
              </a:spcAft>
              <a:defRPr sz="3200">
                <a:solidFill>
                  <a:srgbClr val="182B5C"/>
                </a:solidFill>
                <a:latin typeface="Calibri" panose="020F0502020204030204" pitchFamily="34" charset="0"/>
              </a:defRPr>
            </a:lvl9pPr>
          </a:lstStyle>
          <a:p>
            <a:fld id="{434ACC79-1A03-45ED-958B-E5474F802B51}" type="slidenum">
              <a:rPr lang="en-GB" altLang="en-US" sz="1200" smtClean="0">
                <a:solidFill>
                  <a:schemeClr val="tx1"/>
                </a:solidFill>
                <a:latin typeface="Arial" panose="020B0604020202020204" pitchFamily="34" charset="0"/>
              </a:rPr>
              <a:pPr/>
              <a:t>33</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702643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nl-NL" altLang="nl-NL" smtClean="0">
              <a:latin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sz="3200">
                <a:solidFill>
                  <a:srgbClr val="182B5C"/>
                </a:solidFill>
                <a:latin typeface="Calibri" panose="020F0502020204030204" pitchFamily="34" charset="0"/>
              </a:defRPr>
            </a:lvl1pPr>
            <a:lvl2pPr marL="742950" indent="-285750">
              <a:defRPr sz="3200">
                <a:solidFill>
                  <a:srgbClr val="182B5C"/>
                </a:solidFill>
                <a:latin typeface="Calibri" panose="020F0502020204030204" pitchFamily="34" charset="0"/>
              </a:defRPr>
            </a:lvl2pPr>
            <a:lvl3pPr marL="1143000" indent="-228600">
              <a:defRPr sz="3200">
                <a:solidFill>
                  <a:srgbClr val="182B5C"/>
                </a:solidFill>
                <a:latin typeface="Calibri" panose="020F0502020204030204" pitchFamily="34" charset="0"/>
              </a:defRPr>
            </a:lvl3pPr>
            <a:lvl4pPr marL="1600200" indent="-228600">
              <a:defRPr sz="3200">
                <a:solidFill>
                  <a:srgbClr val="182B5C"/>
                </a:solidFill>
                <a:latin typeface="Calibri" panose="020F0502020204030204" pitchFamily="34" charset="0"/>
              </a:defRPr>
            </a:lvl4pPr>
            <a:lvl5pPr marL="2057400" indent="-228600">
              <a:defRPr sz="3200">
                <a:solidFill>
                  <a:srgbClr val="182B5C"/>
                </a:solidFill>
                <a:latin typeface="Calibri" panose="020F0502020204030204" pitchFamily="34" charset="0"/>
              </a:defRPr>
            </a:lvl5pPr>
            <a:lvl6pPr marL="2514600" indent="-228600" eaLnBrk="0" fontAlgn="base" hangingPunct="0">
              <a:spcBef>
                <a:spcPct val="0"/>
              </a:spcBef>
              <a:spcAft>
                <a:spcPct val="0"/>
              </a:spcAft>
              <a:defRPr sz="3200">
                <a:solidFill>
                  <a:srgbClr val="182B5C"/>
                </a:solidFill>
                <a:latin typeface="Calibri" panose="020F0502020204030204" pitchFamily="34" charset="0"/>
              </a:defRPr>
            </a:lvl6pPr>
            <a:lvl7pPr marL="2971800" indent="-228600" eaLnBrk="0" fontAlgn="base" hangingPunct="0">
              <a:spcBef>
                <a:spcPct val="0"/>
              </a:spcBef>
              <a:spcAft>
                <a:spcPct val="0"/>
              </a:spcAft>
              <a:defRPr sz="3200">
                <a:solidFill>
                  <a:srgbClr val="182B5C"/>
                </a:solidFill>
                <a:latin typeface="Calibri" panose="020F0502020204030204" pitchFamily="34" charset="0"/>
              </a:defRPr>
            </a:lvl7pPr>
            <a:lvl8pPr marL="3429000" indent="-228600" eaLnBrk="0" fontAlgn="base" hangingPunct="0">
              <a:spcBef>
                <a:spcPct val="0"/>
              </a:spcBef>
              <a:spcAft>
                <a:spcPct val="0"/>
              </a:spcAft>
              <a:defRPr sz="3200">
                <a:solidFill>
                  <a:srgbClr val="182B5C"/>
                </a:solidFill>
                <a:latin typeface="Calibri" panose="020F0502020204030204" pitchFamily="34" charset="0"/>
              </a:defRPr>
            </a:lvl8pPr>
            <a:lvl9pPr marL="3886200" indent="-228600" eaLnBrk="0" fontAlgn="base" hangingPunct="0">
              <a:spcBef>
                <a:spcPct val="0"/>
              </a:spcBef>
              <a:spcAft>
                <a:spcPct val="0"/>
              </a:spcAft>
              <a:defRPr sz="3200">
                <a:solidFill>
                  <a:srgbClr val="182B5C"/>
                </a:solidFill>
                <a:latin typeface="Calibri" panose="020F0502020204030204" pitchFamily="34" charset="0"/>
              </a:defRPr>
            </a:lvl9pPr>
          </a:lstStyle>
          <a:p>
            <a:fld id="{3D89E2C6-2D49-415C-AAA6-E75EE7F9A9C6}" type="slidenum">
              <a:rPr lang="nl-NL" altLang="nl-NL" sz="1200" smtClean="0">
                <a:solidFill>
                  <a:schemeClr val="tx1"/>
                </a:solidFill>
                <a:latin typeface="Arial" panose="020B0604020202020204" pitchFamily="34" charset="0"/>
              </a:rPr>
              <a:pPr/>
              <a:t>48</a:t>
            </a:fld>
            <a:endParaRPr lang="nl-NL" altLang="nl-NL"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1844146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50</a:t>
            </a:fld>
            <a:endParaRPr lang="en-US"/>
          </a:p>
        </p:txBody>
      </p:sp>
    </p:spTree>
    <p:extLst>
      <p:ext uri="{BB962C8B-B14F-4D97-AF65-F5344CB8AC3E}">
        <p14:creationId xmlns:p14="http://schemas.microsoft.com/office/powerpoint/2010/main" val="10280459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D7F7384F-7ABC-418F-B400-539C6A5B34B8}" type="datetimeFigureOut">
              <a:rPr lang="en-US"/>
              <a:pPr>
                <a:defRPr/>
              </a:pPr>
              <a:t>10/26/2016</a:t>
            </a:fld>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6249E56-8FD9-4FD0-8AB2-5A94E44040FA}" type="slidenum">
              <a:rPr lang="en-US"/>
              <a:pPr>
                <a:defRPr/>
              </a:pPr>
              <a:t>‹#›</a:t>
            </a:fld>
            <a:endParaRPr lang="en-US" dirty="0"/>
          </a:p>
        </p:txBody>
      </p:sp>
    </p:spTree>
    <p:extLst>
      <p:ext uri="{BB962C8B-B14F-4D97-AF65-F5344CB8AC3E}">
        <p14:creationId xmlns:p14="http://schemas.microsoft.com/office/powerpoint/2010/main" val="140647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79388" y="1412875"/>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sldNum" sz="quarter" idx="10"/>
          </p:nvPr>
        </p:nvSpPr>
        <p:spPr>
          <a:xfrm>
            <a:off x="7019925" y="6454775"/>
            <a:ext cx="1954213" cy="287338"/>
          </a:xfrm>
          <a:prstGeom prst="rect">
            <a:avLst/>
          </a:prstGeom>
          <a:ln/>
        </p:spPr>
        <p:txBody>
          <a:bodyPr/>
          <a:lstStyle>
            <a:lvl1pPr>
              <a:defRPr/>
            </a:lvl1pPr>
          </a:lstStyle>
          <a:p>
            <a:pPr>
              <a:defRPr/>
            </a:pPr>
            <a:fld id="{A31EE870-392A-4A62-A3D9-6E02B708716A}" type="slidenum">
              <a:rPr lang="en-GB" altLang="en-US"/>
              <a:pPr>
                <a:defRPr/>
              </a:pPr>
              <a:t>‹#›</a:t>
            </a:fld>
            <a:endParaRPr lang="en-GB" altLang="en-US"/>
          </a:p>
        </p:txBody>
      </p:sp>
    </p:spTree>
    <p:extLst>
      <p:ext uri="{BB962C8B-B14F-4D97-AF65-F5344CB8AC3E}">
        <p14:creationId xmlns:p14="http://schemas.microsoft.com/office/powerpoint/2010/main" val="2026461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7" r:id="rId3"/>
    <p:sldLayoutId id="2147483693" r:id="rId4"/>
    <p:sldLayoutId id="2147483694" r:id="rId5"/>
    <p:sldLayoutId id="2147483686" r:id="rId6"/>
    <p:sldLayoutId id="2147483688" r:id="rId7"/>
    <p:sldLayoutId id="2147483689" r:id="rId8"/>
    <p:sldLayoutId id="2147483690" r:id="rId9"/>
    <p:sldLayoutId id="2147483698" r:id="rId10"/>
    <p:sldLayoutId id="214748369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apps.who.int/iris/bitstream/10665/178801/1/9789241549301_eng.pdf?ua=1&amp;ua=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 Id="rId5" Type="http://schemas.openxmlformats.org/officeDocument/2006/relationships/image" Target="../media/image18.emf"/><Relationship Id="rId4" Type="http://schemas.openxmlformats.org/officeDocument/2006/relationships/package" Target="../embeddings/Microsoft_Excel_Worksheet1.xlsx"/></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An Overview of Estimating </a:t>
            </a:r>
            <a:br>
              <a:rPr lang="en-US" sz="3200" dirty="0" smtClean="0"/>
            </a:br>
            <a:r>
              <a:rPr lang="en-US" sz="3200" dirty="0" smtClean="0"/>
              <a:t>Influenza Disease Burden</a:t>
            </a:r>
            <a:endParaRPr lang="en-US" sz="3200" dirty="0"/>
          </a:p>
        </p:txBody>
      </p:sp>
      <p:sp>
        <p:nvSpPr>
          <p:cNvPr id="2" name="Subtitle 1"/>
          <p:cNvSpPr>
            <a:spLocks noGrp="1"/>
          </p:cNvSpPr>
          <p:nvPr>
            <p:ph type="subTitle" idx="1"/>
          </p:nvPr>
        </p:nvSpPr>
        <p:spPr/>
        <p:txBody>
          <a:bodyPr/>
          <a:lstStyle/>
          <a:p>
            <a:r>
              <a:rPr lang="en-US" dirty="0" smtClean="0"/>
              <a:t>Francisco Palomeque, MPH</a:t>
            </a:r>
            <a:endParaRPr lang="en-US" dirty="0"/>
          </a:p>
        </p:txBody>
      </p:sp>
      <p:sp>
        <p:nvSpPr>
          <p:cNvPr id="3" name="Text Placeholder 2"/>
          <p:cNvSpPr>
            <a:spLocks noGrp="1"/>
          </p:cNvSpPr>
          <p:nvPr>
            <p:ph type="body" sz="quarter" idx="10"/>
          </p:nvPr>
        </p:nvSpPr>
        <p:spPr/>
        <p:txBody>
          <a:bodyPr/>
          <a:lstStyle/>
          <a:p>
            <a:r>
              <a:rPr lang="en-US" dirty="0" smtClean="0"/>
              <a:t>Influenza Division</a:t>
            </a:r>
          </a:p>
          <a:p>
            <a:r>
              <a:rPr lang="en-US" dirty="0" smtClean="0"/>
              <a:t>Centers for Disease Control and Prevention</a:t>
            </a:r>
          </a:p>
          <a:p>
            <a:r>
              <a:rPr lang="en-US" dirty="0" smtClean="0"/>
              <a:t>Atlanta, US</a:t>
            </a:r>
          </a:p>
          <a:p>
            <a:endParaRPr lang="en-US" dirty="0"/>
          </a:p>
        </p:txBody>
      </p:sp>
      <p:sp>
        <p:nvSpPr>
          <p:cNvPr id="5" name="Text Placeholder 4"/>
          <p:cNvSpPr>
            <a:spLocks noGrp="1"/>
          </p:cNvSpPr>
          <p:nvPr>
            <p:ph type="body" sz="quarter" idx="11"/>
          </p:nvPr>
        </p:nvSpPr>
        <p:spPr/>
        <p:txBody>
          <a:bodyPr/>
          <a:lstStyle/>
          <a:p>
            <a:r>
              <a:rPr lang="en-US" dirty="0" smtClean="0"/>
              <a:t>National Center for Immunization &amp; Respiratory Diseases</a:t>
            </a:r>
            <a:endParaRPr lang="en-US" dirty="0"/>
          </a:p>
        </p:txBody>
      </p:sp>
      <p:sp>
        <p:nvSpPr>
          <p:cNvPr id="6" name="Text Placeholder 5"/>
          <p:cNvSpPr>
            <a:spLocks noGrp="1"/>
          </p:cNvSpPr>
          <p:nvPr>
            <p:ph type="body" sz="quarter" idx="12"/>
          </p:nvPr>
        </p:nvSpPr>
        <p:spPr/>
        <p:txBody>
          <a:bodyPr/>
          <a:lstStyle/>
          <a:p>
            <a:r>
              <a:rPr lang="en-US" dirty="0" smtClean="0"/>
              <a:t>Influenza Division</a:t>
            </a:r>
            <a:endParaRPr lang="en-US" dirty="0"/>
          </a:p>
        </p:txBody>
      </p:sp>
      <p:pic>
        <p:nvPicPr>
          <p:cNvPr id="7" name="Picture 6" descr="Logos of the United States Department of Health and Human Services and Centers for Disease Control and Prevention&#10;"/>
          <p:cNvPicPr>
            <a:picLocks noChangeAspect="1"/>
          </p:cNvPicPr>
          <p:nvPr/>
        </p:nvPicPr>
        <p:blipFill>
          <a:blip r:embed="rId2" cstate="print"/>
          <a:stretch>
            <a:fillRect/>
          </a:stretch>
        </p:blipFill>
        <p:spPr>
          <a:xfrm>
            <a:off x="8763000" y="6477000"/>
            <a:ext cx="190500" cy="19050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5029200"/>
            <a:ext cx="7772400" cy="739775"/>
          </a:xfrm>
        </p:spPr>
        <p:txBody>
          <a:bodyPr/>
          <a:lstStyle/>
          <a:p>
            <a:r>
              <a:rPr lang="en-US" dirty="0" smtClean="0"/>
              <a:t>DEFINING BURDEN of DISEASE</a:t>
            </a:r>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idx="4294967295"/>
          </p:nvPr>
        </p:nvSpPr>
        <p:spPr>
          <a:xfrm>
            <a:off x="269081" y="609600"/>
            <a:ext cx="8534400" cy="504825"/>
          </a:xfrm>
          <a:prstGeom prst="rect">
            <a:avLst/>
          </a:prstGeom>
        </p:spPr>
        <p:txBody>
          <a:bodyPr/>
          <a:lstStyle/>
          <a:p>
            <a:pPr eaLnBrk="1" hangingPunct="1"/>
            <a:r>
              <a:rPr lang="en-US" sz="3200" b="1" dirty="0" smtClean="0"/>
              <a:t>Burden of Disease (</a:t>
            </a:r>
            <a:r>
              <a:rPr lang="en-US" sz="3200" b="1" dirty="0" err="1" smtClean="0"/>
              <a:t>BoD</a:t>
            </a:r>
            <a:r>
              <a:rPr lang="en-US" sz="3200" b="1" dirty="0" smtClean="0"/>
              <a:t>) Pyramid</a:t>
            </a:r>
            <a:endParaRPr lang="en-US" sz="3200" b="1" i="1" dirty="0" smtClean="0"/>
          </a:p>
        </p:txBody>
      </p:sp>
      <p:cxnSp>
        <p:nvCxnSpPr>
          <p:cNvPr id="8" name="Straight Connector 7"/>
          <p:cNvCxnSpPr/>
          <p:nvPr/>
        </p:nvCxnSpPr>
        <p:spPr>
          <a:xfrm>
            <a:off x="214313" y="6642100"/>
            <a:ext cx="8643937" cy="1588"/>
          </a:xfrm>
          <a:prstGeom prst="line">
            <a:avLst/>
          </a:prstGeom>
          <a:ln>
            <a:solidFill>
              <a:srgbClr val="00A651"/>
            </a:solidFill>
          </a:ln>
        </p:spPr>
        <p:style>
          <a:lnRef idx="1">
            <a:schemeClr val="accent1"/>
          </a:lnRef>
          <a:fillRef idx="0">
            <a:schemeClr val="accent1"/>
          </a:fillRef>
          <a:effectRef idx="0">
            <a:schemeClr val="accent1"/>
          </a:effectRef>
          <a:fontRef idx="minor">
            <a:schemeClr val="tx1"/>
          </a:fontRef>
        </p:style>
      </p:cxnSp>
      <p:sp>
        <p:nvSpPr>
          <p:cNvPr id="2" name="Trapezoid 1"/>
          <p:cNvSpPr/>
          <p:nvPr/>
        </p:nvSpPr>
        <p:spPr>
          <a:xfrm>
            <a:off x="569887" y="5385754"/>
            <a:ext cx="5077767" cy="576064"/>
          </a:xfrm>
          <a:prstGeom prst="trapezoid">
            <a:avLst>
              <a:gd name="adj" fmla="val 62437"/>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apezoid 8"/>
          <p:cNvSpPr/>
          <p:nvPr/>
        </p:nvSpPr>
        <p:spPr>
          <a:xfrm>
            <a:off x="926778" y="3441538"/>
            <a:ext cx="4357687" cy="1944216"/>
          </a:xfrm>
          <a:prstGeom prst="trapezoid">
            <a:avLst>
              <a:gd name="adj" fmla="val 62437"/>
            </a:avLst>
          </a:prstGeom>
          <a:solidFill>
            <a:srgbClr val="FFCC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2133601" y="2591407"/>
            <a:ext cx="1943100" cy="850131"/>
          </a:xfrm>
          <a:prstGeom prst="trapezoid">
            <a:avLst>
              <a:gd name="adj" fmla="val 62437"/>
            </a:avLst>
          </a:prstGeom>
          <a:solidFill>
            <a:srgbClr val="FF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apezoid 10"/>
          <p:cNvSpPr/>
          <p:nvPr/>
        </p:nvSpPr>
        <p:spPr>
          <a:xfrm>
            <a:off x="2669679" y="1861859"/>
            <a:ext cx="864096" cy="718282"/>
          </a:xfrm>
          <a:prstGeom prst="trapezoid">
            <a:avLst>
              <a:gd name="adj" fmla="val 62437"/>
            </a:avLst>
          </a:prstGeom>
          <a:solidFill>
            <a:srgbClr val="CC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362618" y="1239143"/>
            <a:ext cx="1502335" cy="461665"/>
          </a:xfrm>
          <a:prstGeom prst="rect">
            <a:avLst/>
          </a:prstGeom>
          <a:noFill/>
        </p:spPr>
        <p:txBody>
          <a:bodyPr wrap="none" rtlCol="0">
            <a:spAutoFit/>
          </a:bodyPr>
          <a:lstStyle/>
          <a:p>
            <a:pPr algn="ctr"/>
            <a:r>
              <a:rPr lang="en-US" sz="2400" b="1" dirty="0" smtClean="0"/>
              <a:t>Influenza</a:t>
            </a:r>
            <a:endParaRPr lang="en-US" sz="2400" b="1" dirty="0"/>
          </a:p>
        </p:txBody>
      </p:sp>
      <p:sp>
        <p:nvSpPr>
          <p:cNvPr id="13" name="Rectangle 12"/>
          <p:cNvSpPr/>
          <p:nvPr/>
        </p:nvSpPr>
        <p:spPr>
          <a:xfrm>
            <a:off x="5710600" y="1797965"/>
            <a:ext cx="432048" cy="216024"/>
          </a:xfrm>
          <a:prstGeom prst="rect">
            <a:avLst/>
          </a:prstGeom>
          <a:solidFill>
            <a:srgbClr val="CC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10600" y="2119388"/>
            <a:ext cx="432048" cy="216024"/>
          </a:xfrm>
          <a:prstGeom prst="rect">
            <a:avLst/>
          </a:prstGeom>
          <a:solidFill>
            <a:srgbClr val="FF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710600" y="2440811"/>
            <a:ext cx="432048" cy="216024"/>
          </a:xfrm>
          <a:prstGeom prst="rect">
            <a:avLst/>
          </a:prstGeom>
          <a:solidFill>
            <a:srgbClr val="FFCC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710600" y="2762235"/>
            <a:ext cx="432048" cy="216024"/>
          </a:xfrm>
          <a:prstGeom prst="rect">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191354" y="2028649"/>
            <a:ext cx="1666738" cy="369332"/>
          </a:xfrm>
          <a:prstGeom prst="rect">
            <a:avLst/>
          </a:prstGeom>
          <a:noFill/>
        </p:spPr>
        <p:txBody>
          <a:bodyPr wrap="none" rtlCol="0">
            <a:spAutoFit/>
          </a:bodyPr>
          <a:lstStyle/>
          <a:p>
            <a:r>
              <a:rPr lang="en-US" dirty="0" smtClean="0"/>
              <a:t>Severe Disease</a:t>
            </a:r>
            <a:endParaRPr lang="en-US" dirty="0"/>
          </a:p>
        </p:txBody>
      </p:sp>
      <p:sp>
        <p:nvSpPr>
          <p:cNvPr id="22" name="TextBox 21"/>
          <p:cNvSpPr txBox="1"/>
          <p:nvPr/>
        </p:nvSpPr>
        <p:spPr>
          <a:xfrm>
            <a:off x="6191354" y="1700808"/>
            <a:ext cx="800219" cy="369332"/>
          </a:xfrm>
          <a:prstGeom prst="rect">
            <a:avLst/>
          </a:prstGeom>
          <a:noFill/>
        </p:spPr>
        <p:txBody>
          <a:bodyPr wrap="none" rtlCol="0">
            <a:spAutoFit/>
          </a:bodyPr>
          <a:lstStyle/>
          <a:p>
            <a:r>
              <a:rPr lang="en-US" dirty="0" smtClean="0"/>
              <a:t>Death</a:t>
            </a:r>
            <a:endParaRPr lang="en-US" dirty="0"/>
          </a:p>
        </p:txBody>
      </p:sp>
      <p:sp>
        <p:nvSpPr>
          <p:cNvPr id="23" name="TextBox 22"/>
          <p:cNvSpPr txBox="1"/>
          <p:nvPr/>
        </p:nvSpPr>
        <p:spPr>
          <a:xfrm>
            <a:off x="6191354" y="2356490"/>
            <a:ext cx="1467068" cy="369332"/>
          </a:xfrm>
          <a:prstGeom prst="rect">
            <a:avLst/>
          </a:prstGeom>
          <a:noFill/>
        </p:spPr>
        <p:txBody>
          <a:bodyPr wrap="none" rtlCol="0">
            <a:spAutoFit/>
          </a:bodyPr>
          <a:lstStyle/>
          <a:p>
            <a:r>
              <a:rPr lang="en-US" dirty="0" smtClean="0"/>
              <a:t>Mild disease</a:t>
            </a:r>
            <a:endParaRPr lang="en-US" dirty="0"/>
          </a:p>
        </p:txBody>
      </p:sp>
      <p:sp>
        <p:nvSpPr>
          <p:cNvPr id="24" name="TextBox 23"/>
          <p:cNvSpPr txBox="1"/>
          <p:nvPr/>
        </p:nvSpPr>
        <p:spPr>
          <a:xfrm>
            <a:off x="6191354" y="2684332"/>
            <a:ext cx="2557110" cy="369332"/>
          </a:xfrm>
          <a:prstGeom prst="rect">
            <a:avLst/>
          </a:prstGeom>
          <a:noFill/>
        </p:spPr>
        <p:txBody>
          <a:bodyPr wrap="none" rtlCol="0">
            <a:spAutoFit/>
          </a:bodyPr>
          <a:lstStyle/>
          <a:p>
            <a:r>
              <a:rPr lang="en-US" dirty="0" smtClean="0"/>
              <a:t>Asymptomatic infection</a:t>
            </a:r>
            <a:endParaRPr lang="en-US" dirty="0"/>
          </a:p>
        </p:txBody>
      </p:sp>
      <p:sp>
        <p:nvSpPr>
          <p:cNvPr id="3" name="Left Brace 2"/>
          <p:cNvSpPr/>
          <p:nvPr/>
        </p:nvSpPr>
        <p:spPr>
          <a:xfrm rot="1936089">
            <a:off x="1540265" y="1406358"/>
            <a:ext cx="288032" cy="480879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2773305" y="2234500"/>
            <a:ext cx="652743" cy="338554"/>
          </a:xfrm>
          <a:prstGeom prst="rect">
            <a:avLst/>
          </a:prstGeom>
          <a:noFill/>
        </p:spPr>
        <p:txBody>
          <a:bodyPr wrap="none" rtlCol="0">
            <a:spAutoFit/>
          </a:bodyPr>
          <a:lstStyle/>
          <a:p>
            <a:pPr algn="ctr"/>
            <a:r>
              <a:rPr lang="en-US" sz="1600" b="1" dirty="0" smtClean="0">
                <a:solidFill>
                  <a:schemeClr val="accent6"/>
                </a:solidFill>
              </a:rPr>
              <a:t>2500</a:t>
            </a:r>
            <a:endParaRPr lang="en-US" sz="1600" b="1" dirty="0">
              <a:solidFill>
                <a:schemeClr val="accent6"/>
              </a:solidFill>
            </a:endParaRPr>
          </a:p>
        </p:txBody>
      </p:sp>
      <p:sp>
        <p:nvSpPr>
          <p:cNvPr id="25" name="TextBox 24"/>
          <p:cNvSpPr txBox="1"/>
          <p:nvPr/>
        </p:nvSpPr>
        <p:spPr>
          <a:xfrm>
            <a:off x="2693640" y="2847195"/>
            <a:ext cx="824265" cy="338554"/>
          </a:xfrm>
          <a:prstGeom prst="rect">
            <a:avLst/>
          </a:prstGeom>
          <a:noFill/>
        </p:spPr>
        <p:txBody>
          <a:bodyPr wrap="none" rtlCol="0">
            <a:spAutoFit/>
          </a:bodyPr>
          <a:lstStyle/>
          <a:p>
            <a:pPr algn="ctr"/>
            <a:r>
              <a:rPr lang="en-US" sz="1600" b="1" dirty="0" smtClean="0">
                <a:solidFill>
                  <a:schemeClr val="accent6"/>
                </a:solidFill>
              </a:rPr>
              <a:t>77,500</a:t>
            </a:r>
            <a:endParaRPr lang="en-US" sz="1600" b="1" dirty="0">
              <a:solidFill>
                <a:schemeClr val="accent6"/>
              </a:solidFill>
            </a:endParaRPr>
          </a:p>
        </p:txBody>
      </p:sp>
      <p:sp>
        <p:nvSpPr>
          <p:cNvPr id="26" name="TextBox 25"/>
          <p:cNvSpPr txBox="1"/>
          <p:nvPr/>
        </p:nvSpPr>
        <p:spPr>
          <a:xfrm>
            <a:off x="2557384" y="4530606"/>
            <a:ext cx="1112805" cy="338554"/>
          </a:xfrm>
          <a:prstGeom prst="rect">
            <a:avLst/>
          </a:prstGeom>
          <a:noFill/>
        </p:spPr>
        <p:txBody>
          <a:bodyPr wrap="none" rtlCol="0">
            <a:spAutoFit/>
          </a:bodyPr>
          <a:lstStyle/>
          <a:p>
            <a:r>
              <a:rPr lang="en-US" sz="1600" b="1" dirty="0" smtClean="0">
                <a:solidFill>
                  <a:schemeClr val="accent6"/>
                </a:solidFill>
              </a:rPr>
              <a:t>1,500,000</a:t>
            </a:r>
            <a:endParaRPr lang="en-US" sz="1600" b="1" dirty="0">
              <a:solidFill>
                <a:schemeClr val="accent6"/>
              </a:solidFill>
            </a:endParaRPr>
          </a:p>
        </p:txBody>
      </p:sp>
      <p:sp>
        <p:nvSpPr>
          <p:cNvPr id="27" name="TextBox 26"/>
          <p:cNvSpPr txBox="1"/>
          <p:nvPr/>
        </p:nvSpPr>
        <p:spPr>
          <a:xfrm>
            <a:off x="2634979" y="5525454"/>
            <a:ext cx="941283" cy="338554"/>
          </a:xfrm>
          <a:prstGeom prst="rect">
            <a:avLst/>
          </a:prstGeom>
          <a:noFill/>
        </p:spPr>
        <p:txBody>
          <a:bodyPr wrap="none" rtlCol="0">
            <a:spAutoFit/>
          </a:bodyPr>
          <a:lstStyle/>
          <a:p>
            <a:r>
              <a:rPr lang="en-US" sz="1600" b="1" dirty="0" smtClean="0">
                <a:solidFill>
                  <a:schemeClr val="accent6"/>
                </a:solidFill>
              </a:rPr>
              <a:t>420,000</a:t>
            </a:r>
            <a:endParaRPr lang="en-US" sz="1600" b="1" dirty="0">
              <a:solidFill>
                <a:schemeClr val="accent6"/>
              </a:solidFill>
            </a:endParaRPr>
          </a:p>
        </p:txBody>
      </p:sp>
      <p:sp>
        <p:nvSpPr>
          <p:cNvPr id="28" name="TextBox 27"/>
          <p:cNvSpPr txBox="1"/>
          <p:nvPr/>
        </p:nvSpPr>
        <p:spPr>
          <a:xfrm rot="18162856">
            <a:off x="-288008" y="3292364"/>
            <a:ext cx="3698000" cy="338554"/>
          </a:xfrm>
          <a:prstGeom prst="rect">
            <a:avLst/>
          </a:prstGeom>
          <a:noFill/>
        </p:spPr>
        <p:txBody>
          <a:bodyPr wrap="none" rtlCol="0">
            <a:spAutoFit/>
          </a:bodyPr>
          <a:lstStyle/>
          <a:p>
            <a:r>
              <a:rPr lang="en-US" sz="1600" dirty="0" smtClean="0"/>
              <a:t>2,000,000 influenza infections each year</a:t>
            </a:r>
            <a:endParaRPr lang="en-US" sz="1600" dirty="0"/>
          </a:p>
        </p:txBody>
      </p:sp>
      <p:sp>
        <p:nvSpPr>
          <p:cNvPr id="29" name="TextBox 9"/>
          <p:cNvSpPr txBox="1">
            <a:spLocks noChangeArrowheads="1"/>
          </p:cNvSpPr>
          <p:nvPr/>
        </p:nvSpPr>
        <p:spPr bwMode="auto">
          <a:xfrm>
            <a:off x="5562600" y="3458720"/>
            <a:ext cx="3185864" cy="2585323"/>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dirty="0" smtClean="0"/>
              <a:t>We would like to know the exact number of infections and their clinical outcome every year</a:t>
            </a:r>
          </a:p>
          <a:p>
            <a:pPr marL="285750" indent="-285750">
              <a:buFont typeface="Arial" panose="020B0604020202020204" pitchFamily="34" charset="0"/>
              <a:buChar char="•"/>
            </a:pPr>
            <a:r>
              <a:rPr lang="en-US" dirty="0" smtClean="0"/>
              <a:t>Except for extremely rare diseases with no asymptomatic carriage, we </a:t>
            </a:r>
            <a:r>
              <a:rPr lang="en-US" b="1" dirty="0" smtClean="0"/>
              <a:t>NEVER</a:t>
            </a:r>
            <a:r>
              <a:rPr lang="en-US" dirty="0" smtClean="0"/>
              <a:t> have this information</a:t>
            </a:r>
          </a:p>
        </p:txBody>
      </p:sp>
    </p:spTree>
    <p:extLst>
      <p:ext uri="{BB962C8B-B14F-4D97-AF65-F5344CB8AC3E}">
        <p14:creationId xmlns:p14="http://schemas.microsoft.com/office/powerpoint/2010/main" val="3498862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sz="3200" dirty="0" smtClean="0"/>
              <a:t>What is the burden of disease?</a:t>
            </a:r>
            <a:endParaRPr lang="en-US" sz="3200" dirty="0"/>
          </a:p>
        </p:txBody>
      </p:sp>
      <p:sp>
        <p:nvSpPr>
          <p:cNvPr id="5" name="Content Placeholder 4"/>
          <p:cNvSpPr>
            <a:spLocks noGrp="1"/>
          </p:cNvSpPr>
          <p:nvPr>
            <p:ph idx="1"/>
          </p:nvPr>
        </p:nvSpPr>
        <p:spPr>
          <a:xfrm>
            <a:off x="457200" y="1447800"/>
            <a:ext cx="8382000" cy="4572000"/>
          </a:xfrm>
        </p:spPr>
        <p:txBody>
          <a:bodyPr/>
          <a:lstStyle/>
          <a:p>
            <a:r>
              <a:rPr lang="en-US" dirty="0" smtClean="0"/>
              <a:t>At it’s most basic level it is simply a proportion or rate of disease containing a numerator and a denominator</a:t>
            </a:r>
            <a:endParaRPr lang="en-US" dirty="0"/>
          </a:p>
          <a:p>
            <a:pPr marL="0" indent="0">
              <a:buNone/>
            </a:pPr>
            <a:endParaRPr lang="en-US" sz="1000" dirty="0" smtClean="0"/>
          </a:p>
          <a:p>
            <a:pPr marL="0" indent="0">
              <a:buNone/>
            </a:pPr>
            <a:r>
              <a:rPr lang="en-US" sz="2000" dirty="0" smtClean="0"/>
              <a:t>     Examples:  </a:t>
            </a:r>
          </a:p>
          <a:p>
            <a:pPr marL="0" indent="0">
              <a:buNone/>
            </a:pPr>
            <a:endParaRPr lang="en-US" dirty="0" smtClean="0"/>
          </a:p>
          <a:p>
            <a:pPr marL="0" indent="0">
              <a:buNone/>
            </a:pPr>
            <a:endParaRPr lang="en-US" sz="1800" b="0" dirty="0" smtClean="0"/>
          </a:p>
          <a:p>
            <a:pPr marL="0" indent="0">
              <a:buNone/>
            </a:pPr>
            <a:endParaRPr lang="en-US" sz="1800" b="0" dirty="0"/>
          </a:p>
          <a:p>
            <a:pPr marL="0" indent="0">
              <a:buNone/>
            </a:pPr>
            <a:endParaRPr lang="en-US" sz="1800" b="0" dirty="0" smtClean="0"/>
          </a:p>
          <a:p>
            <a:pPr marL="0" indent="0">
              <a:buNone/>
            </a:pPr>
            <a:r>
              <a:rPr lang="en-US" sz="2000" dirty="0" smtClean="0"/>
              <a:t>	</a:t>
            </a:r>
            <a:endParaRPr lang="en-US" sz="1800" b="0" dirty="0" smtClean="0"/>
          </a:p>
          <a:p>
            <a:pPr marL="457200" lvl="1" indent="0">
              <a:buNone/>
            </a:pPr>
            <a:endParaRPr lang="en-US" sz="1000" dirty="0"/>
          </a:p>
          <a:p>
            <a:r>
              <a:rPr lang="en-US" dirty="0" smtClean="0"/>
              <a:t>These rates are essential to making informed decisions about resource allocation including vaccination and treatment</a:t>
            </a:r>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533400" y="3048000"/>
                <a:ext cx="7652736" cy="449162"/>
              </a:xfrm>
              <a:prstGeom prst="rect">
                <a:avLst/>
              </a:prstGeom>
              <a:noFill/>
            </p:spPr>
            <p:txBody>
              <a:bodyPr wrap="none" lIns="0" tIns="0" rIns="0" bIns="0" rtlCol="0">
                <a:spAutoFit/>
              </a:bodyPr>
              <a:lstStyle/>
              <a:p>
                <a:r>
                  <a:rPr lang="en-US" dirty="0" smtClean="0">
                    <a:solidFill>
                      <a:schemeClr val="bg2"/>
                    </a:solidFill>
                    <a:latin typeface="+mj-lt"/>
                  </a:rPr>
                  <a:t>Proportion of influenza-like illness (ILI) with influenza =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b="0" i="0" smtClean="0">
                            <a:solidFill>
                              <a:schemeClr val="bg2"/>
                            </a:solidFill>
                            <a:latin typeface="Cambria Math" panose="02040503050406030204" pitchFamily="18" charset="0"/>
                          </a:rPr>
                          <m:t>Flu</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positive</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ILI</m:t>
                        </m:r>
                      </m:num>
                      <m:den>
                        <m:r>
                          <m:rPr>
                            <m:sty m:val="p"/>
                          </m:rPr>
                          <a:rPr lang="en-US" sz="2000" b="0" i="0" smtClean="0">
                            <a:solidFill>
                              <a:schemeClr val="bg2"/>
                            </a:solidFill>
                            <a:latin typeface="Cambria Math" panose="02040503050406030204" pitchFamily="18" charset="0"/>
                          </a:rPr>
                          <m:t>Total</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ILI</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with</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test</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results</m:t>
                        </m:r>
                      </m:den>
                    </m:f>
                  </m:oMath>
                </a14:m>
                <a:endParaRPr lang="en-US" dirty="0">
                  <a:solidFill>
                    <a:schemeClr val="bg2"/>
                  </a:solidFill>
                  <a:latin typeface="+mj-lt"/>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33400" y="3048000"/>
                <a:ext cx="7652736" cy="449162"/>
              </a:xfrm>
              <a:prstGeom prst="rect">
                <a:avLst/>
              </a:prstGeom>
              <a:blipFill rotWithShape="0">
                <a:blip r:embed="rId2"/>
                <a:stretch>
                  <a:fillRect l="-1912" b="-148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83265" y="3929594"/>
                <a:ext cx="3850413" cy="490006"/>
              </a:xfrm>
              <a:prstGeom prst="rect">
                <a:avLst/>
              </a:prstGeom>
              <a:noFill/>
            </p:spPr>
            <p:txBody>
              <a:bodyPr wrap="none" lIns="0" tIns="0" rIns="0" bIns="0" rtlCol="0">
                <a:spAutoFit/>
              </a:bodyPr>
              <a:lstStyle/>
              <a:p>
                <a:r>
                  <a:rPr lang="en-US" dirty="0" smtClean="0">
                    <a:solidFill>
                      <a:schemeClr val="bg2"/>
                    </a:solidFill>
                    <a:latin typeface="+mj-lt"/>
                  </a:rPr>
                  <a:t>Influenza incidence =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b="0" i="0" smtClean="0">
                            <a:solidFill>
                              <a:schemeClr val="bg2"/>
                            </a:solidFill>
                            <a:latin typeface="Cambria Math" panose="02040503050406030204" pitchFamily="18" charset="0"/>
                          </a:rPr>
                          <m:t>Cases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influenza</m:t>
                        </m:r>
                      </m:num>
                      <m:den>
                        <m:r>
                          <a:rPr lang="en-US" sz="2000" b="0" i="0" smtClean="0">
                            <a:solidFill>
                              <a:schemeClr val="bg2"/>
                            </a:solidFill>
                            <a:latin typeface="Cambria Math" panose="02040503050406030204" pitchFamily="18" charset="0"/>
                          </a:rPr>
                          <m:t>100,000 </m:t>
                        </m:r>
                        <m:r>
                          <m:rPr>
                            <m:sty m:val="p"/>
                          </m:rPr>
                          <a:rPr lang="en-US" sz="2000" b="0" i="0" smtClean="0">
                            <a:solidFill>
                              <a:schemeClr val="bg2"/>
                            </a:solidFill>
                            <a:latin typeface="Cambria Math" panose="02040503050406030204" pitchFamily="18" charset="0"/>
                          </a:rPr>
                          <m:t>persons</m:t>
                        </m:r>
                      </m:den>
                    </m:f>
                  </m:oMath>
                </a14:m>
                <a:endParaRPr lang="en-US" dirty="0">
                  <a:solidFill>
                    <a:schemeClr val="bg2"/>
                  </a:solidFill>
                  <a:latin typeface="+mj-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83265" y="3929594"/>
                <a:ext cx="3850413" cy="490006"/>
              </a:xfrm>
              <a:prstGeom prst="rect">
                <a:avLst/>
              </a:prstGeom>
              <a:blipFill rotWithShape="0">
                <a:blip r:embed="rId3"/>
                <a:stretch>
                  <a:fillRect l="-3797" b="-6250"/>
                </a:stretch>
              </a:blipFill>
            </p:spPr>
            <p:txBody>
              <a:bodyPr/>
              <a:lstStyle/>
              <a:p>
                <a:r>
                  <a:rPr lang="en-US">
                    <a:noFill/>
                  </a:rPr>
                  <a:t> </a:t>
                </a:r>
              </a:p>
            </p:txBody>
          </p:sp>
        </mc:Fallback>
      </mc:AlternateContent>
    </p:spTree>
    <p:extLst>
      <p:ext uri="{BB962C8B-B14F-4D97-AF65-F5344CB8AC3E}">
        <p14:creationId xmlns:p14="http://schemas.microsoft.com/office/powerpoint/2010/main" val="258431025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Reliable estimates needed from low and middle income countries to provide a better understanding of the impact of influenza </a:t>
            </a:r>
            <a:r>
              <a:rPr lang="en-GB" dirty="0" smtClean="0"/>
              <a:t>and populations at risk</a:t>
            </a:r>
            <a:endParaRPr lang="en-GB" dirty="0"/>
          </a:p>
          <a:p>
            <a:r>
              <a:rPr lang="en-GB" dirty="0" smtClean="0"/>
              <a:t>Estimates </a:t>
            </a:r>
            <a:r>
              <a:rPr lang="en-GB" dirty="0"/>
              <a:t>could enable governments to make evidence based decisions while allocating resources and planning intervention strategies to limit the spread of the disease and minimize associated costs</a:t>
            </a:r>
            <a:endParaRPr lang="en-US" dirty="0"/>
          </a:p>
          <a:p>
            <a:r>
              <a:rPr lang="en-US" dirty="0" smtClean="0"/>
              <a:t>To identify target populations for influenza vaccine studies </a:t>
            </a:r>
            <a:endParaRPr lang="en-US" dirty="0"/>
          </a:p>
          <a:p>
            <a:r>
              <a:rPr lang="en-US" dirty="0" smtClean="0"/>
              <a:t>To provide support for the development of influenza vaccine policy</a:t>
            </a:r>
            <a:endParaRPr lang="en-US" dirty="0"/>
          </a:p>
        </p:txBody>
      </p:sp>
      <p:sp>
        <p:nvSpPr>
          <p:cNvPr id="5" name="Title 1"/>
          <p:cNvSpPr>
            <a:spLocks noGrp="1"/>
          </p:cNvSpPr>
          <p:nvPr>
            <p:ph type="title"/>
          </p:nvPr>
        </p:nvSpPr>
        <p:spPr>
          <a:xfrm>
            <a:off x="228600" y="274638"/>
            <a:ext cx="8686800" cy="944562"/>
          </a:xfrm>
        </p:spPr>
        <p:txBody>
          <a:bodyPr/>
          <a:lstStyle/>
          <a:p>
            <a:r>
              <a:rPr lang="en-US" sz="2600" dirty="0" smtClean="0"/>
              <a:t>Why Estimate Influenza-Associated Disease Burden?</a:t>
            </a:r>
            <a:endParaRPr lang="en-US" sz="2600" dirty="0">
              <a:solidFill>
                <a:srgbClr val="C00000"/>
              </a:solidFill>
            </a:endParaRPr>
          </a:p>
        </p:txBody>
      </p:sp>
    </p:spTree>
    <p:extLst>
      <p:ext uri="{BB962C8B-B14F-4D97-AF65-F5344CB8AC3E}">
        <p14:creationId xmlns:p14="http://schemas.microsoft.com/office/powerpoint/2010/main" val="64144733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dirty="0" smtClean="0"/>
              <a:t>Surveillance Data and Relative Burden</a:t>
            </a:r>
            <a:endParaRPr lang="en-US" sz="3200" dirty="0"/>
          </a:p>
        </p:txBody>
      </p:sp>
      <p:sp>
        <p:nvSpPr>
          <p:cNvPr id="3" name="Content Placeholder 2"/>
          <p:cNvSpPr>
            <a:spLocks noGrp="1"/>
          </p:cNvSpPr>
          <p:nvPr>
            <p:ph idx="1"/>
          </p:nvPr>
        </p:nvSpPr>
        <p:spPr>
          <a:xfrm>
            <a:off x="457200" y="1295400"/>
            <a:ext cx="8229600" cy="4191000"/>
          </a:xfrm>
        </p:spPr>
        <p:txBody>
          <a:bodyPr/>
          <a:lstStyle/>
          <a:p>
            <a:r>
              <a:rPr lang="en-US" dirty="0" smtClean="0"/>
              <a:t>ILI and severe acute respiratory illness (SARI) surveillance give us the following:  </a:t>
            </a:r>
          </a:p>
          <a:p>
            <a:pPr lvl="1"/>
            <a:r>
              <a:rPr lang="en-US" dirty="0" smtClean="0"/>
              <a:t>Total number influenza positive</a:t>
            </a:r>
          </a:p>
          <a:p>
            <a:pPr lvl="1"/>
            <a:r>
              <a:rPr lang="en-US" dirty="0" smtClean="0"/>
              <a:t>Total number tested</a:t>
            </a:r>
          </a:p>
          <a:p>
            <a:pPr lvl="1"/>
            <a:endParaRPr lang="en-US" sz="1000" dirty="0" smtClean="0"/>
          </a:p>
          <a:p>
            <a:r>
              <a:rPr lang="en-US" dirty="0" smtClean="0"/>
              <a:t>Every country should be able to use these data to produce a </a:t>
            </a:r>
            <a:r>
              <a:rPr lang="en-US" i="1" u="sng" dirty="0" smtClean="0"/>
              <a:t>relative</a:t>
            </a:r>
            <a:r>
              <a:rPr lang="en-US" dirty="0" smtClean="0"/>
              <a:t> burden estimate:  </a:t>
            </a:r>
          </a:p>
          <a:p>
            <a:endParaRPr lang="en-US" sz="1000" dirty="0"/>
          </a:p>
          <a:p>
            <a:endParaRPr lang="en-US" i="1" u="sng" dirty="0" smtClean="0"/>
          </a:p>
          <a:p>
            <a:endParaRPr lang="en-US" i="1" u="sng" dirty="0"/>
          </a:p>
          <a:p>
            <a:r>
              <a:rPr lang="en-US" i="1" u="sng" dirty="0" smtClean="0"/>
              <a:t>Relative</a:t>
            </a:r>
            <a:r>
              <a:rPr lang="en-US" dirty="0" smtClean="0"/>
              <a:t> burden estimates are useful to understand relative importance of a disease and impact on the health system</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457200" y="4038600"/>
                <a:ext cx="8423781" cy="490199"/>
              </a:xfrm>
              <a:prstGeom prst="rect">
                <a:avLst/>
              </a:prstGeom>
              <a:noFill/>
            </p:spPr>
            <p:txBody>
              <a:bodyPr wrap="none" lIns="0" tIns="0" rIns="0" bIns="0" rtlCol="0">
                <a:spAutoFit/>
              </a:bodyPr>
              <a:lstStyle/>
              <a:p>
                <a:r>
                  <a:rPr lang="en-US" b="1" dirty="0" smtClean="0">
                    <a:solidFill>
                      <a:schemeClr val="bg2"/>
                    </a:solidFill>
                  </a:rPr>
                  <a:t>Proportion ILI/SARI that are influenza positive </a:t>
                </a:r>
                <a:r>
                  <a:rPr lang="en-US" dirty="0" smtClean="0">
                    <a:solidFill>
                      <a:schemeClr val="bg2"/>
                    </a:solidFill>
                    <a:latin typeface="+mj-lt"/>
                  </a:rPr>
                  <a:t>=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a:solidFill>
                              <a:schemeClr val="bg2"/>
                            </a:solidFill>
                            <a:latin typeface="Cambria Math" panose="02040503050406030204" pitchFamily="18" charset="0"/>
                          </a:rPr>
                          <m:t>Total</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ILI</m:t>
                        </m:r>
                        <m:r>
                          <a:rPr lang="en-US" sz="2000">
                            <a:solidFill>
                              <a:schemeClr val="bg2"/>
                            </a:solidFill>
                            <a:latin typeface="Cambria Math" panose="02040503050406030204" pitchFamily="18" charset="0"/>
                          </a:rPr>
                          <m:t>/</m:t>
                        </m:r>
                        <m:r>
                          <m:rPr>
                            <m:sty m:val="p"/>
                          </m:rPr>
                          <a:rPr lang="en-US" sz="2000">
                            <a:solidFill>
                              <a:schemeClr val="bg2"/>
                            </a:solidFill>
                            <a:latin typeface="Cambria Math" panose="02040503050406030204" pitchFamily="18" charset="0"/>
                          </a:rPr>
                          <m:t>SARI</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influenza</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positive</m:t>
                        </m:r>
                      </m:num>
                      <m:den>
                        <m:r>
                          <m:rPr>
                            <m:sty m:val="p"/>
                          </m:rPr>
                          <a:rPr lang="en-US" sz="2000">
                            <a:solidFill>
                              <a:schemeClr val="bg2"/>
                            </a:solidFill>
                            <a:latin typeface="Cambria Math" panose="02040503050406030204" pitchFamily="18" charset="0"/>
                          </a:rPr>
                          <m:t>Total</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ILI</m:t>
                        </m:r>
                        <m:r>
                          <a:rPr lang="en-US" sz="2000">
                            <a:solidFill>
                              <a:schemeClr val="bg2"/>
                            </a:solidFill>
                            <a:latin typeface="Cambria Math" panose="02040503050406030204" pitchFamily="18" charset="0"/>
                          </a:rPr>
                          <m:t>/</m:t>
                        </m:r>
                        <m:r>
                          <m:rPr>
                            <m:sty m:val="p"/>
                          </m:rPr>
                          <a:rPr lang="en-US" sz="2000">
                            <a:solidFill>
                              <a:schemeClr val="bg2"/>
                            </a:solidFill>
                            <a:latin typeface="Cambria Math" panose="02040503050406030204" pitchFamily="18" charset="0"/>
                          </a:rPr>
                          <m:t>SARI</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tested</m:t>
                        </m:r>
                      </m:den>
                    </m:f>
                  </m:oMath>
                </a14:m>
                <a:endParaRPr lang="en-US" dirty="0">
                  <a:solidFill>
                    <a:schemeClr val="bg2"/>
                  </a:solidFill>
                  <a:latin typeface="+mj-lt"/>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57200" y="4038600"/>
                <a:ext cx="8423781" cy="490199"/>
              </a:xfrm>
              <a:prstGeom prst="rect">
                <a:avLst/>
              </a:prstGeom>
              <a:blipFill rotWithShape="0">
                <a:blip r:embed="rId2"/>
                <a:stretch>
                  <a:fillRect l="-1664" b="-6250"/>
                </a:stretch>
              </a:blipFill>
            </p:spPr>
            <p:txBody>
              <a:bodyPr/>
              <a:lstStyle/>
              <a:p>
                <a:r>
                  <a:rPr lang="en-US">
                    <a:noFill/>
                  </a:rPr>
                  <a:t> </a:t>
                </a:r>
              </a:p>
            </p:txBody>
          </p:sp>
        </mc:Fallback>
      </mc:AlternateContent>
    </p:spTree>
    <p:extLst>
      <p:ext uri="{BB962C8B-B14F-4D97-AF65-F5344CB8AC3E}">
        <p14:creationId xmlns:p14="http://schemas.microsoft.com/office/powerpoint/2010/main" val="36954598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dirty="0" smtClean="0"/>
              <a:t>Exercise:  Relative Burden of Disease</a:t>
            </a:r>
            <a:endParaRPr lang="en-US" sz="3200" dirty="0"/>
          </a:p>
        </p:txBody>
      </p:sp>
      <p:sp>
        <p:nvSpPr>
          <p:cNvPr id="3" name="Content Placeholder 2"/>
          <p:cNvSpPr>
            <a:spLocks noGrp="1"/>
          </p:cNvSpPr>
          <p:nvPr>
            <p:ph idx="1"/>
          </p:nvPr>
        </p:nvSpPr>
        <p:spPr>
          <a:xfrm>
            <a:off x="457200" y="1600200"/>
            <a:ext cx="8229600" cy="4191001"/>
          </a:xfrm>
        </p:spPr>
        <p:txBody>
          <a:bodyPr/>
          <a:lstStyle/>
          <a:p>
            <a:r>
              <a:rPr lang="en-US" dirty="0" smtClean="0"/>
              <a:t>What relative burden of disease estimates can be readily obtained from ILI/SARI surveillance sites?  </a:t>
            </a:r>
          </a:p>
          <a:p>
            <a:endParaRPr lang="en-US" dirty="0"/>
          </a:p>
          <a:p>
            <a:pPr marL="914400" lvl="1" indent="-457200">
              <a:buAutoNum type="arabicPeriod"/>
            </a:pPr>
            <a:r>
              <a:rPr lang="en-US" b="1" dirty="0" smtClean="0"/>
              <a:t>Proportion </a:t>
            </a:r>
            <a:r>
              <a:rPr lang="en-US" b="1" dirty="0"/>
              <a:t>ILI/SARI that are influenza </a:t>
            </a:r>
            <a:r>
              <a:rPr lang="en-US" b="1" dirty="0" smtClean="0"/>
              <a:t>positive</a:t>
            </a:r>
          </a:p>
          <a:p>
            <a:pPr marL="914400" lvl="1" indent="-457200">
              <a:buAutoNum type="arabicPeriod"/>
            </a:pPr>
            <a:r>
              <a:rPr lang="en-US" b="1" dirty="0" smtClean="0"/>
              <a:t>Proportion of outpatient visits/hospitalizations that are influenza positive</a:t>
            </a:r>
          </a:p>
          <a:p>
            <a:pPr marL="914400" lvl="1" indent="-457200">
              <a:buAutoNum type="arabicPeriod"/>
            </a:pPr>
            <a:r>
              <a:rPr lang="en-US" b="1" dirty="0" smtClean="0"/>
              <a:t>SARI case-fatality rate/proportion</a:t>
            </a:r>
            <a:endParaRPr lang="en-US" b="1"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25588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4953000"/>
            <a:ext cx="7772400" cy="739775"/>
          </a:xfrm>
        </p:spPr>
        <p:txBody>
          <a:bodyPr/>
          <a:lstStyle/>
          <a:p>
            <a:r>
              <a:rPr lang="en-US" dirty="0" smtClean="0"/>
              <a:t>INFLUENZA DISEASE BURDEN Estimation WITH POPULATION DENOMINATORS</a:t>
            </a:r>
            <a:endParaRPr lang="en-US" dirty="0"/>
          </a:p>
        </p:txBody>
      </p:sp>
    </p:spTree>
    <p:extLst>
      <p:ext uri="{BB962C8B-B14F-4D97-AF65-F5344CB8AC3E}">
        <p14:creationId xmlns:p14="http://schemas.microsoft.com/office/powerpoint/2010/main" val="279247423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4495800" cy="944562"/>
          </a:xfrm>
        </p:spPr>
        <p:txBody>
          <a:bodyPr/>
          <a:lstStyle/>
          <a:p>
            <a:r>
              <a:rPr lang="en-US" dirty="0" smtClean="0"/>
              <a:t>WHO Burden Manual</a:t>
            </a:r>
            <a:endParaRPr lang="en-US" dirty="0"/>
          </a:p>
        </p:txBody>
      </p:sp>
      <p:sp>
        <p:nvSpPr>
          <p:cNvPr id="3" name="Content Placeholder 2"/>
          <p:cNvSpPr>
            <a:spLocks noGrp="1"/>
          </p:cNvSpPr>
          <p:nvPr>
            <p:ph idx="1"/>
          </p:nvPr>
        </p:nvSpPr>
        <p:spPr>
          <a:xfrm>
            <a:off x="457200" y="1447800"/>
            <a:ext cx="4495800" cy="5029200"/>
          </a:xfrm>
        </p:spPr>
        <p:txBody>
          <a:bodyPr/>
          <a:lstStyle/>
          <a:p>
            <a:r>
              <a:rPr lang="en-US" dirty="0" smtClean="0"/>
              <a:t>Purpose:</a:t>
            </a:r>
          </a:p>
          <a:p>
            <a:pPr lvl="1"/>
            <a:r>
              <a:rPr lang="en-US" dirty="0" smtClean="0"/>
              <a:t>Provide standardized tool for estimating influenza-associated disease burden using Severe Acute Respiratory </a:t>
            </a:r>
            <a:r>
              <a:rPr lang="en-US" dirty="0"/>
              <a:t>I</a:t>
            </a:r>
            <a:r>
              <a:rPr lang="en-US" dirty="0" smtClean="0"/>
              <a:t>nfection (SARI) or Hospital-based Surveillance Systems</a:t>
            </a:r>
          </a:p>
          <a:p>
            <a:pPr lvl="1"/>
            <a:endParaRPr lang="en-US" dirty="0" smtClean="0"/>
          </a:p>
          <a:p>
            <a:pPr marL="457200" lvl="1" indent="0">
              <a:buNone/>
            </a:pPr>
            <a:endParaRPr lang="en-US" dirty="0" smtClean="0"/>
          </a:p>
          <a:p>
            <a:r>
              <a:rPr lang="en-US" dirty="0" smtClean="0"/>
              <a:t>Link:</a:t>
            </a:r>
          </a:p>
          <a:p>
            <a:pPr lvl="1"/>
            <a:r>
              <a:rPr lang="en-US" dirty="0" smtClean="0">
                <a:hlinkClick r:id="rId2"/>
              </a:rPr>
              <a:t>WHO: A Manual for Estimating Disease Burden Associated with Seasonal Influenza</a:t>
            </a:r>
            <a:endParaRPr lang="en-US" dirty="0" smtClean="0"/>
          </a:p>
        </p:txBody>
      </p:sp>
      <p:pic>
        <p:nvPicPr>
          <p:cNvPr id="4" name="Picture 3"/>
          <p:cNvPicPr>
            <a:picLocks noChangeAspect="1"/>
          </p:cNvPicPr>
          <p:nvPr/>
        </p:nvPicPr>
        <p:blipFill rotWithShape="1">
          <a:blip r:embed="rId3"/>
          <a:srcRect l="2424" r="2422"/>
          <a:stretch/>
        </p:blipFill>
        <p:spPr>
          <a:xfrm>
            <a:off x="4876800" y="934156"/>
            <a:ext cx="3962400" cy="5466644"/>
          </a:xfrm>
          <a:prstGeom prst="rect">
            <a:avLst/>
          </a:prstGeom>
        </p:spPr>
      </p:pic>
    </p:spTree>
    <p:extLst>
      <p:ext uri="{BB962C8B-B14F-4D97-AF65-F5344CB8AC3E}">
        <p14:creationId xmlns:p14="http://schemas.microsoft.com/office/powerpoint/2010/main" val="5166712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WHO Burden Manual</a:t>
            </a:r>
            <a:endParaRPr lang="en-US" dirty="0"/>
          </a:p>
        </p:txBody>
      </p:sp>
      <p:sp>
        <p:nvSpPr>
          <p:cNvPr id="3" name="Content Placeholder 2"/>
          <p:cNvSpPr>
            <a:spLocks noGrp="1"/>
          </p:cNvSpPr>
          <p:nvPr>
            <p:ph idx="1"/>
          </p:nvPr>
        </p:nvSpPr>
        <p:spPr>
          <a:xfrm>
            <a:off x="457200" y="1371600"/>
            <a:ext cx="8229600" cy="4419601"/>
          </a:xfrm>
        </p:spPr>
        <p:txBody>
          <a:bodyPr/>
          <a:lstStyle/>
          <a:p>
            <a:pPr>
              <a:spcBef>
                <a:spcPts val="1200"/>
              </a:spcBef>
            </a:pPr>
            <a:r>
              <a:rPr lang="en-US" b="0" dirty="0"/>
              <a:t>Identify data sources </a:t>
            </a:r>
            <a:endParaRPr lang="en-US" b="0" dirty="0" smtClean="0"/>
          </a:p>
          <a:p>
            <a:pPr>
              <a:spcBef>
                <a:spcPts val="1200"/>
              </a:spcBef>
            </a:pPr>
            <a:r>
              <a:rPr lang="en-US" b="0" dirty="0" smtClean="0"/>
              <a:t>Assess quality </a:t>
            </a:r>
            <a:r>
              <a:rPr lang="en-US" b="0" dirty="0"/>
              <a:t>and suitability of </a:t>
            </a:r>
            <a:r>
              <a:rPr lang="en-US" b="0" dirty="0" smtClean="0"/>
              <a:t>data</a:t>
            </a:r>
            <a:endParaRPr lang="en-US" b="0" dirty="0"/>
          </a:p>
          <a:p>
            <a:pPr>
              <a:spcBef>
                <a:spcPts val="1200"/>
              </a:spcBef>
            </a:pPr>
            <a:r>
              <a:rPr lang="en-US" b="0" dirty="0"/>
              <a:t>Estimate </a:t>
            </a:r>
            <a:r>
              <a:rPr lang="en-US" b="0" dirty="0" smtClean="0"/>
              <a:t>disease </a:t>
            </a:r>
            <a:r>
              <a:rPr lang="en-US" b="0" dirty="0"/>
              <a:t>burden due to influenza-associated respiratory </a:t>
            </a:r>
            <a:r>
              <a:rPr lang="en-US" b="0" dirty="0" smtClean="0"/>
              <a:t>infections</a:t>
            </a:r>
            <a:endParaRPr lang="en-US" b="0" dirty="0"/>
          </a:p>
          <a:p>
            <a:pPr>
              <a:spcBef>
                <a:spcPts val="1200"/>
              </a:spcBef>
            </a:pPr>
            <a:r>
              <a:rPr lang="en-US" b="0" dirty="0"/>
              <a:t>Interpret results in the context of the limitations </a:t>
            </a:r>
            <a:r>
              <a:rPr lang="en-US" b="0" dirty="0" smtClean="0"/>
              <a:t>imposed</a:t>
            </a:r>
            <a:endParaRPr lang="en-US" b="0" dirty="0"/>
          </a:p>
          <a:p>
            <a:pPr marL="0" indent="0">
              <a:buNone/>
            </a:pPr>
            <a:endParaRPr lang="en-US" dirty="0"/>
          </a:p>
        </p:txBody>
      </p:sp>
    </p:spTree>
    <p:extLst>
      <p:ext uri="{BB962C8B-B14F-4D97-AF65-F5344CB8AC3E}">
        <p14:creationId xmlns:p14="http://schemas.microsoft.com/office/powerpoint/2010/main" val="108041691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27038"/>
            <a:ext cx="8229600" cy="868362"/>
          </a:xfrm>
        </p:spPr>
        <p:txBody>
          <a:bodyPr/>
          <a:lstStyle/>
          <a:p>
            <a:r>
              <a:rPr lang="en-US" sz="3200" dirty="0" smtClean="0"/>
              <a:t>Population-Based Influenza Disease Burden</a:t>
            </a:r>
            <a:endParaRPr lang="en-US" sz="3200" dirty="0"/>
          </a:p>
        </p:txBody>
      </p:sp>
      <p:sp>
        <p:nvSpPr>
          <p:cNvPr id="5" name="Content Placeholder 4"/>
          <p:cNvSpPr>
            <a:spLocks noGrp="1"/>
          </p:cNvSpPr>
          <p:nvPr>
            <p:ph idx="1"/>
          </p:nvPr>
        </p:nvSpPr>
        <p:spPr>
          <a:xfrm>
            <a:off x="457200" y="1447800"/>
            <a:ext cx="8229600" cy="4724400"/>
          </a:xfrm>
        </p:spPr>
        <p:txBody>
          <a:bodyPr/>
          <a:lstStyle/>
          <a:p>
            <a:r>
              <a:rPr lang="en-US" dirty="0" smtClean="0"/>
              <a:t>ILI/SARI surveillance can be used to measure morbidity and mortality from influenza</a:t>
            </a:r>
          </a:p>
          <a:p>
            <a:r>
              <a:rPr lang="en-US" dirty="0" smtClean="0"/>
              <a:t>Morbidity is the incidence of illness in a population</a:t>
            </a:r>
          </a:p>
          <a:p>
            <a:pPr marL="457200" lvl="1" indent="0">
              <a:buNone/>
            </a:pPr>
            <a:endParaRPr lang="en-US" dirty="0"/>
          </a:p>
          <a:p>
            <a:pPr marL="457200" lvl="1" indent="0">
              <a:buNone/>
            </a:pPr>
            <a:endParaRPr lang="en-US" dirty="0" smtClean="0"/>
          </a:p>
          <a:p>
            <a:pPr marL="457200" lvl="1" indent="0">
              <a:buNone/>
            </a:pPr>
            <a:endParaRPr lang="en-US" dirty="0" smtClean="0"/>
          </a:p>
          <a:p>
            <a:endParaRPr lang="en-US" dirty="0" smtClean="0"/>
          </a:p>
          <a:p>
            <a:r>
              <a:rPr lang="en-US" dirty="0" smtClean="0"/>
              <a:t>Mortality is the frequency of deaths in a population</a:t>
            </a:r>
          </a:p>
          <a:p>
            <a:pPr lvl="1"/>
            <a:endParaRPr lang="en-US" dirty="0" smtClean="0"/>
          </a:p>
          <a:p>
            <a:pPr lvl="1"/>
            <a:endParaRPr lang="en-US" dirty="0"/>
          </a:p>
          <a:p>
            <a:pPr lvl="1"/>
            <a:endParaRPr lang="en-US" dirty="0" smtClean="0"/>
          </a:p>
          <a:p>
            <a:pPr lvl="1"/>
            <a:endParaRPr lang="en-US" dirty="0"/>
          </a:p>
          <a:p>
            <a:pPr marL="457200" lvl="1" indent="0">
              <a:buNone/>
            </a:pPr>
            <a:endParaRPr lang="en-US" dirty="0" smtClean="0"/>
          </a:p>
        </p:txBody>
      </p:sp>
      <mc:AlternateContent xmlns:mc="http://schemas.openxmlformats.org/markup-compatibility/2006" xmlns:a14="http://schemas.microsoft.com/office/drawing/2010/main">
        <mc:Choice Requires="a14">
          <p:sp>
            <p:nvSpPr>
              <p:cNvPr id="6" name="TextBox 5"/>
              <p:cNvSpPr txBox="1"/>
              <p:nvPr/>
            </p:nvSpPr>
            <p:spPr>
              <a:xfrm>
                <a:off x="969481" y="2786594"/>
                <a:ext cx="4974119"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Incidence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new</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illness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episodes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969481" y="2786594"/>
                <a:ext cx="4974119" cy="490006"/>
              </a:xfrm>
              <a:prstGeom prst="rect">
                <a:avLst/>
              </a:prstGeom>
              <a:blipFill rotWithShape="0">
                <a:blip r:embed="rId2"/>
                <a:stretch>
                  <a:fillRect l="-2574" b="-61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969481" y="3472394"/>
                <a:ext cx="5346015"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Hospitalization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new</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hospitalizations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969481" y="3472394"/>
                <a:ext cx="5346015" cy="490006"/>
              </a:xfrm>
              <a:prstGeom prst="rect">
                <a:avLst/>
              </a:prstGeom>
              <a:blipFill rotWithShape="0">
                <a:blip r:embed="rId3"/>
                <a:stretch>
                  <a:fillRect l="-2395"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969481" y="4724400"/>
                <a:ext cx="4717638"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Mortality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deaths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969481" y="4724400"/>
                <a:ext cx="4717638" cy="490006"/>
              </a:xfrm>
              <a:prstGeom prst="rect">
                <a:avLst/>
              </a:prstGeom>
              <a:blipFill rotWithShape="0">
                <a:blip r:embed="rId4"/>
                <a:stretch>
                  <a:fillRect l="-2713"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969481" y="5453594"/>
                <a:ext cx="5531964"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Case – fatality rate (proportion)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deaths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illness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episodes</m:t>
                        </m:r>
                      </m:den>
                    </m:f>
                  </m:oMath>
                </a14:m>
                <a:endParaRPr lang="en-US" dirty="0">
                  <a:solidFill>
                    <a:schemeClr val="bg2"/>
                  </a:solidFill>
                  <a:latin typeface="+mj-lt"/>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969481" y="5453594"/>
                <a:ext cx="5531964" cy="490006"/>
              </a:xfrm>
              <a:prstGeom prst="rect">
                <a:avLst/>
              </a:prstGeom>
              <a:blipFill rotWithShape="0">
                <a:blip r:embed="rId5"/>
                <a:stretch>
                  <a:fillRect l="-2313" b="-6250"/>
                </a:stretch>
              </a:blipFill>
            </p:spPr>
            <p:txBody>
              <a:bodyPr/>
              <a:lstStyle/>
              <a:p>
                <a:r>
                  <a:rPr lang="en-US">
                    <a:noFill/>
                  </a:rPr>
                  <a:t> </a:t>
                </a:r>
              </a:p>
            </p:txBody>
          </p:sp>
        </mc:Fallback>
      </mc:AlternateContent>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Data Requirements: Hospital-Based SARI Surveillance System</a:t>
            </a:r>
            <a:endParaRPr lang="en-US" dirty="0"/>
          </a:p>
        </p:txBody>
      </p:sp>
      <p:sp>
        <p:nvSpPr>
          <p:cNvPr id="3" name="Content Placeholder 2"/>
          <p:cNvSpPr>
            <a:spLocks noGrp="1"/>
          </p:cNvSpPr>
          <p:nvPr>
            <p:ph idx="1"/>
          </p:nvPr>
        </p:nvSpPr>
        <p:spPr/>
        <p:txBody>
          <a:bodyPr/>
          <a:lstStyle/>
          <a:p>
            <a:r>
              <a:rPr lang="en-US" dirty="0" smtClean="0"/>
              <a:t>Minimum data requirements:</a:t>
            </a:r>
          </a:p>
          <a:p>
            <a:pPr lvl="1"/>
            <a:r>
              <a:rPr lang="en-US" dirty="0" smtClean="0"/>
              <a:t>Ideally at least three years of robust surveillance data is required</a:t>
            </a:r>
          </a:p>
          <a:p>
            <a:pPr lvl="1"/>
            <a:r>
              <a:rPr lang="en-US" dirty="0" smtClean="0"/>
              <a:t>Summarized by month and sentinel site:</a:t>
            </a:r>
          </a:p>
          <a:p>
            <a:pPr lvl="2">
              <a:spcBef>
                <a:spcPts val="1200"/>
              </a:spcBef>
            </a:pPr>
            <a:r>
              <a:rPr lang="en-US" dirty="0" smtClean="0"/>
              <a:t>SARI cases within catchment area or their proxy (e.g., ICD-10 J00-99) </a:t>
            </a:r>
          </a:p>
          <a:p>
            <a:pPr lvl="2">
              <a:spcBef>
                <a:spcPts val="1200"/>
              </a:spcBef>
            </a:pPr>
            <a:r>
              <a:rPr lang="en-US" dirty="0" smtClean="0"/>
              <a:t>SARI cases tested for influenza virus</a:t>
            </a:r>
            <a:endParaRPr lang="en-US" dirty="0"/>
          </a:p>
          <a:p>
            <a:pPr lvl="2">
              <a:spcBef>
                <a:spcPts val="1200"/>
              </a:spcBef>
            </a:pPr>
            <a:r>
              <a:rPr lang="en-US" dirty="0" smtClean="0"/>
              <a:t>SARI cases positive for influenza virus</a:t>
            </a:r>
          </a:p>
          <a:p>
            <a:pPr lvl="2">
              <a:spcBef>
                <a:spcPts val="1200"/>
              </a:spcBef>
            </a:pPr>
            <a:r>
              <a:rPr lang="en-US" dirty="0" smtClean="0"/>
              <a:t>New hospital admissions to wards with SARI patients </a:t>
            </a:r>
            <a:endParaRPr lang="en-US" dirty="0"/>
          </a:p>
          <a:p>
            <a:pPr lvl="2">
              <a:spcBef>
                <a:spcPts val="1200"/>
              </a:spcBef>
            </a:pPr>
            <a:r>
              <a:rPr lang="en-US" dirty="0" smtClean="0"/>
              <a:t>Population in the catchment area</a:t>
            </a:r>
          </a:p>
          <a:p>
            <a:pPr lvl="0"/>
            <a:r>
              <a:rPr lang="en-US" dirty="0" smtClean="0"/>
              <a:t>Ideally, these data will be stratified by age group</a:t>
            </a:r>
          </a:p>
          <a:p>
            <a:pPr lvl="1"/>
            <a:r>
              <a:rPr lang="en-US" sz="1600" dirty="0" smtClean="0"/>
              <a:t>WHO </a:t>
            </a:r>
            <a:r>
              <a:rPr lang="en-US" sz="1600" dirty="0"/>
              <a:t>Recommended Age </a:t>
            </a:r>
            <a:r>
              <a:rPr lang="en-US" sz="1600" dirty="0" smtClean="0"/>
              <a:t>Groups: 0 </a:t>
            </a:r>
            <a:r>
              <a:rPr lang="en-US" sz="1600" dirty="0"/>
              <a:t>to &lt; 2 years, 2 to &lt; 5 years, 5 to &lt; 15 years,15 to &lt; 50 years, 50 to &lt; 65 years, ≥ 65 years</a:t>
            </a:r>
          </a:p>
          <a:p>
            <a:pPr lvl="2">
              <a:spcBef>
                <a:spcPts val="1200"/>
              </a:spcBef>
            </a:pPr>
            <a:endParaRPr lang="en-US" dirty="0"/>
          </a:p>
        </p:txBody>
      </p:sp>
    </p:spTree>
    <p:extLst>
      <p:ext uri="{BB962C8B-B14F-4D97-AF65-F5344CB8AC3E}">
        <p14:creationId xmlns:p14="http://schemas.microsoft.com/office/powerpoint/2010/main" val="176346511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General Approach to Estimating Burden Using Surveillance Data</a:t>
            </a:r>
            <a:endParaRPr lang="en-US" sz="3200" dirty="0"/>
          </a:p>
        </p:txBody>
      </p:sp>
      <p:sp>
        <p:nvSpPr>
          <p:cNvPr id="3" name="Content Placeholder 2"/>
          <p:cNvSpPr>
            <a:spLocks noGrp="1"/>
          </p:cNvSpPr>
          <p:nvPr>
            <p:ph idx="1"/>
          </p:nvPr>
        </p:nvSpPr>
        <p:spPr>
          <a:xfrm>
            <a:off x="457200" y="1600200"/>
            <a:ext cx="8229600" cy="4571999"/>
          </a:xfrm>
        </p:spPr>
        <p:txBody>
          <a:bodyPr/>
          <a:lstStyle/>
          <a:p>
            <a:r>
              <a:rPr lang="en-GB" dirty="0" smtClean="0"/>
              <a:t>Step 1: Determine number of ILI/SARI cases positive for influenza (</a:t>
            </a:r>
            <a:r>
              <a:rPr lang="en-GB" sz="2800" dirty="0" smtClean="0">
                <a:solidFill>
                  <a:schemeClr val="tx1"/>
                </a:solidFill>
              </a:rPr>
              <a:t>numerator</a:t>
            </a:r>
            <a:r>
              <a:rPr lang="en-GB" dirty="0" smtClean="0"/>
              <a:t>) – surveillance data</a:t>
            </a:r>
          </a:p>
          <a:p>
            <a:pPr lvl="1"/>
            <a:r>
              <a:rPr lang="en-GB" dirty="0" smtClean="0"/>
              <a:t>Need also total ILI/SARI visits, total ILI/SARI specimens tested</a:t>
            </a:r>
          </a:p>
          <a:p>
            <a:r>
              <a:rPr lang="en-GB" dirty="0" smtClean="0"/>
              <a:t>Step 2: Adjust for health utilization patterns among the ill </a:t>
            </a:r>
            <a:endParaRPr lang="en-US" dirty="0" smtClean="0"/>
          </a:p>
          <a:p>
            <a:r>
              <a:rPr lang="en-GB" dirty="0" smtClean="0"/>
              <a:t>Step 3: Determine </a:t>
            </a:r>
            <a:r>
              <a:rPr lang="en-GB" sz="2800" dirty="0" smtClean="0">
                <a:solidFill>
                  <a:schemeClr val="tx1"/>
                </a:solidFill>
              </a:rPr>
              <a:t>denominator</a:t>
            </a:r>
            <a:r>
              <a:rPr lang="en-GB" dirty="0" smtClean="0"/>
              <a:t> data for catchment population of sentinel site(s)</a:t>
            </a:r>
          </a:p>
          <a:p>
            <a:r>
              <a:rPr lang="en-GB" dirty="0" smtClean="0"/>
              <a:t>Step 4: Calculate annual </a:t>
            </a:r>
            <a:r>
              <a:rPr lang="en-GB" dirty="0"/>
              <a:t>incidence rate of influenza associated </a:t>
            </a:r>
            <a:r>
              <a:rPr lang="en-GB" dirty="0" smtClean="0"/>
              <a:t>ILI/SARI using formula to adjust data appropriately</a:t>
            </a:r>
            <a:r>
              <a:rPr lang="en-GB" dirty="0"/>
              <a:t> </a:t>
            </a:r>
            <a:endParaRPr lang="en-US" dirty="0"/>
          </a:p>
          <a:p>
            <a:endParaRPr lang="en-US" dirty="0"/>
          </a:p>
        </p:txBody>
      </p:sp>
    </p:spTree>
    <p:extLst>
      <p:ext uri="{BB962C8B-B14F-4D97-AF65-F5344CB8AC3E}">
        <p14:creationId xmlns:p14="http://schemas.microsoft.com/office/powerpoint/2010/main" val="329171514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z="3200" dirty="0" smtClean="0"/>
              <a:t>Defining the Number of Cases (Numerator)</a:t>
            </a:r>
            <a:endParaRPr lang="en-US" sz="3200" dirty="0"/>
          </a:p>
        </p:txBody>
      </p:sp>
      <p:sp>
        <p:nvSpPr>
          <p:cNvPr id="3" name="Content Placeholder 2"/>
          <p:cNvSpPr>
            <a:spLocks noGrp="1"/>
          </p:cNvSpPr>
          <p:nvPr>
            <p:ph idx="1"/>
          </p:nvPr>
        </p:nvSpPr>
        <p:spPr/>
        <p:txBody>
          <a:bodyPr/>
          <a:lstStyle/>
          <a:p>
            <a:r>
              <a:rPr lang="en-US" dirty="0" smtClean="0"/>
              <a:t>Sampling</a:t>
            </a:r>
          </a:p>
          <a:p>
            <a:pPr lvl="1"/>
            <a:r>
              <a:rPr lang="en-US" dirty="0" smtClean="0"/>
              <a:t>Many surveillance sites do not enroll all ILI/SARI cases</a:t>
            </a:r>
          </a:p>
          <a:p>
            <a:pPr lvl="1"/>
            <a:r>
              <a:rPr lang="en-US" dirty="0" smtClean="0"/>
              <a:t>Total ILI/SARI cases may/may not be recorded</a:t>
            </a:r>
          </a:p>
          <a:p>
            <a:pPr lvl="1"/>
            <a:r>
              <a:rPr lang="en-US" dirty="0" smtClean="0"/>
              <a:t>Total outpatients/admissions with a respiratory diagnosis could serve as a proxy for ILI/SARI</a:t>
            </a:r>
          </a:p>
          <a:p>
            <a:r>
              <a:rPr lang="en-US" dirty="0" smtClean="0"/>
              <a:t>Bias</a:t>
            </a:r>
          </a:p>
          <a:p>
            <a:pPr lvl="1"/>
            <a:r>
              <a:rPr lang="en-US" dirty="0" smtClean="0"/>
              <a:t>Many outpatient URI diagnoses may not meet ILI criteria</a:t>
            </a:r>
          </a:p>
          <a:p>
            <a:pPr lvl="1"/>
            <a:r>
              <a:rPr lang="en-US" dirty="0" smtClean="0"/>
              <a:t>Many respiratory admissions could be for exacerbation of chronic issue (TB, COPD, asthma, etc.)</a:t>
            </a:r>
          </a:p>
          <a:p>
            <a:pPr lvl="1"/>
            <a:r>
              <a:rPr lang="en-US" dirty="0" smtClean="0"/>
              <a:t>Patients presenting on evenings/weekends may be more/less ill</a:t>
            </a:r>
          </a:p>
          <a:p>
            <a:pPr lvl="1"/>
            <a:r>
              <a:rPr lang="en-US" dirty="0" smtClean="0"/>
              <a:t>Clinicians may refuse to swab severe cases (worry about harming)</a:t>
            </a:r>
          </a:p>
          <a:p>
            <a:pPr lvl="1"/>
            <a:r>
              <a:rPr lang="en-US" dirty="0" smtClean="0"/>
              <a:t>Specimen collection technique may vary considerably</a:t>
            </a:r>
            <a:endParaRPr lang="en-US" dirty="0"/>
          </a:p>
        </p:txBody>
      </p:sp>
    </p:spTree>
    <p:extLst>
      <p:ext uri="{BB962C8B-B14F-4D97-AF65-F5344CB8AC3E}">
        <p14:creationId xmlns:p14="http://schemas.microsoft.com/office/powerpoint/2010/main" val="315541618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for </a:t>
            </a:r>
            <a:r>
              <a:rPr lang="en-US" dirty="0" smtClean="0"/>
              <a:t>Bias Resulting </a:t>
            </a:r>
            <a:r>
              <a:rPr lang="en-US" dirty="0"/>
              <a:t>from </a:t>
            </a:r>
            <a:r>
              <a:rPr lang="en-US" dirty="0" smtClean="0"/>
              <a:t>Case </a:t>
            </a:r>
            <a:r>
              <a:rPr lang="en-US" dirty="0"/>
              <a:t>S</a:t>
            </a:r>
            <a:r>
              <a:rPr lang="en-US" dirty="0" smtClean="0"/>
              <a:t>election</a:t>
            </a:r>
            <a:endParaRPr lang="en-US" dirty="0"/>
          </a:p>
        </p:txBody>
      </p:sp>
      <p:pic>
        <p:nvPicPr>
          <p:cNvPr id="5" name="Picture 4"/>
          <p:cNvPicPr>
            <a:picLocks noChangeAspect="1"/>
          </p:cNvPicPr>
          <p:nvPr/>
        </p:nvPicPr>
        <p:blipFill>
          <a:blip r:embed="rId3"/>
          <a:stretch>
            <a:fillRect/>
          </a:stretch>
        </p:blipFill>
        <p:spPr>
          <a:xfrm>
            <a:off x="420254" y="1385887"/>
            <a:ext cx="8276648" cy="4405313"/>
          </a:xfrm>
          <a:prstGeom prst="rect">
            <a:avLst/>
          </a:prstGeom>
        </p:spPr>
      </p:pic>
    </p:spTree>
    <p:extLst>
      <p:ext uri="{BB962C8B-B14F-4D97-AF65-F5344CB8AC3E}">
        <p14:creationId xmlns:p14="http://schemas.microsoft.com/office/powerpoint/2010/main" val="168569792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r>
              <a:rPr lang="en-US" sz="2400" dirty="0" smtClean="0"/>
              <a:t>Defining Population Under Surveillance (Denominator) Catchment Population for Sentinel Sites</a:t>
            </a:r>
            <a:endParaRPr lang="en-US" sz="2400" dirty="0"/>
          </a:p>
        </p:txBody>
      </p:sp>
      <p:sp>
        <p:nvSpPr>
          <p:cNvPr id="3" name="Content Placeholder 2"/>
          <p:cNvSpPr>
            <a:spLocks noGrp="1"/>
          </p:cNvSpPr>
          <p:nvPr>
            <p:ph idx="1"/>
          </p:nvPr>
        </p:nvSpPr>
        <p:spPr>
          <a:xfrm>
            <a:off x="304800" y="1219200"/>
            <a:ext cx="8534400" cy="4572001"/>
          </a:xfrm>
        </p:spPr>
        <p:txBody>
          <a:bodyPr/>
          <a:lstStyle/>
          <a:p>
            <a:pPr>
              <a:spcBef>
                <a:spcPts val="1200"/>
              </a:spcBef>
            </a:pPr>
            <a:r>
              <a:rPr lang="en-US" dirty="0" smtClean="0"/>
              <a:t>Catchment population:</a:t>
            </a:r>
          </a:p>
          <a:p>
            <a:pPr lvl="1">
              <a:spcBef>
                <a:spcPts val="1200"/>
              </a:spcBef>
            </a:pPr>
            <a:r>
              <a:rPr lang="en-US" dirty="0"/>
              <a:t>N</a:t>
            </a:r>
            <a:r>
              <a:rPr lang="en-US" dirty="0" smtClean="0"/>
              <a:t>umber of individuals living around the sentinel site who would seek care at the sentinel site if they were ill</a:t>
            </a:r>
          </a:p>
          <a:p>
            <a:pPr lvl="1">
              <a:spcBef>
                <a:spcPts val="1200"/>
              </a:spcBef>
            </a:pPr>
            <a:r>
              <a:rPr lang="en-US" dirty="0" smtClean="0"/>
              <a:t>Serves as denominator in influenza-associated hospitalization rate calculations </a:t>
            </a:r>
          </a:p>
          <a:p>
            <a:pPr>
              <a:spcBef>
                <a:spcPts val="1200"/>
              </a:spcBef>
            </a:pPr>
            <a:r>
              <a:rPr lang="en-US" dirty="0" smtClean="0"/>
              <a:t>Challenging to estimate:</a:t>
            </a:r>
          </a:p>
          <a:p>
            <a:pPr lvl="1">
              <a:spcBef>
                <a:spcPts val="1200"/>
              </a:spcBef>
            </a:pPr>
            <a:r>
              <a:rPr lang="en-US" dirty="0" smtClean="0"/>
              <a:t>Not all residents of catchment area will seek care at sentinel site</a:t>
            </a:r>
          </a:p>
          <a:p>
            <a:pPr lvl="1">
              <a:spcBef>
                <a:spcPts val="1200"/>
              </a:spcBef>
            </a:pPr>
            <a:r>
              <a:rPr lang="en-US" dirty="0" smtClean="0"/>
              <a:t>Data on health care utilization may not be available</a:t>
            </a:r>
          </a:p>
          <a:p>
            <a:pPr>
              <a:spcBef>
                <a:spcPts val="1200"/>
              </a:spcBef>
            </a:pPr>
            <a:r>
              <a:rPr lang="en-US" dirty="0" smtClean="0"/>
              <a:t>Two main options for estimating catchment population where it is not otherwise known:</a:t>
            </a:r>
          </a:p>
          <a:p>
            <a:pPr lvl="1">
              <a:spcBef>
                <a:spcPts val="1200"/>
              </a:spcBef>
            </a:pPr>
            <a:r>
              <a:rPr lang="en-US" dirty="0" smtClean="0"/>
              <a:t>Health Administrative Survey (HAS)</a:t>
            </a:r>
          </a:p>
          <a:p>
            <a:pPr lvl="1">
              <a:spcBef>
                <a:spcPts val="1200"/>
              </a:spcBef>
            </a:pPr>
            <a:r>
              <a:rPr lang="en-US" dirty="0" smtClean="0"/>
              <a:t>Healthcare Utilization Survey (HUS)</a:t>
            </a:r>
            <a:endParaRPr lang="en-US" dirty="0"/>
          </a:p>
        </p:txBody>
      </p:sp>
    </p:spTree>
    <p:extLst>
      <p:ext uri="{BB962C8B-B14F-4D97-AF65-F5344CB8AC3E}">
        <p14:creationId xmlns:p14="http://schemas.microsoft.com/office/powerpoint/2010/main" val="329752053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Understanding Health Facility Utilization</a:t>
            </a:r>
            <a:endParaRPr lang="en-US" dirty="0"/>
          </a:p>
        </p:txBody>
      </p:sp>
      <p:sp>
        <p:nvSpPr>
          <p:cNvPr id="3" name="Content Placeholder 2"/>
          <p:cNvSpPr>
            <a:spLocks noGrp="1"/>
          </p:cNvSpPr>
          <p:nvPr>
            <p:ph idx="1"/>
          </p:nvPr>
        </p:nvSpPr>
        <p:spPr>
          <a:xfrm>
            <a:off x="457200" y="1447800"/>
            <a:ext cx="8229600" cy="4191000"/>
          </a:xfrm>
        </p:spPr>
        <p:txBody>
          <a:bodyPr/>
          <a:lstStyle/>
          <a:p>
            <a:r>
              <a:rPr lang="en-US" dirty="0" smtClean="0"/>
              <a:t>Knowing the population of the catchment area and the proportion of health facility patients coming from that catchment area is the first step towards understanding rates of disease</a:t>
            </a:r>
          </a:p>
          <a:p>
            <a:r>
              <a:rPr lang="en-US" dirty="0" smtClean="0"/>
              <a:t>The next step is to understand health facility utilization</a:t>
            </a:r>
          </a:p>
          <a:p>
            <a:pPr lvl="1"/>
            <a:r>
              <a:rPr lang="en-US" dirty="0" smtClean="0"/>
              <a:t>Hospital Admission Survey (HAS)</a:t>
            </a:r>
          </a:p>
          <a:p>
            <a:pPr lvl="2"/>
            <a:r>
              <a:rPr lang="en-US" dirty="0" smtClean="0"/>
              <a:t>Visit all health facilities that admit patients from the catchment area and count the total number of hospitalizations </a:t>
            </a:r>
          </a:p>
          <a:p>
            <a:pPr lvl="2"/>
            <a:r>
              <a:rPr lang="en-US" dirty="0" smtClean="0"/>
              <a:t>Then count the total number of hospitalizations for residents of the catchment area at these facilities</a:t>
            </a:r>
          </a:p>
          <a:p>
            <a:pPr lvl="1"/>
            <a:r>
              <a:rPr lang="en-US" dirty="0" smtClean="0"/>
              <a:t>Health Utilization Survey (HUS)</a:t>
            </a:r>
          </a:p>
          <a:p>
            <a:pPr lvl="2"/>
            <a:r>
              <a:rPr lang="en-US" dirty="0" smtClean="0"/>
              <a:t>Random selection of households or villages </a:t>
            </a:r>
          </a:p>
          <a:p>
            <a:pPr lvl="2"/>
            <a:r>
              <a:rPr lang="en-US" dirty="0" smtClean="0"/>
              <a:t>Questionnaire to determine where they seek care for ILI/SARI</a:t>
            </a:r>
            <a:endParaRPr lang="en-US" dirty="0"/>
          </a:p>
        </p:txBody>
      </p:sp>
    </p:spTree>
    <p:extLst>
      <p:ext uri="{BB962C8B-B14F-4D97-AF65-F5344CB8AC3E}">
        <p14:creationId xmlns:p14="http://schemas.microsoft.com/office/powerpoint/2010/main" val="190995387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9438"/>
            <a:ext cx="8534400" cy="639762"/>
          </a:xfrm>
        </p:spPr>
        <p:txBody>
          <a:bodyPr/>
          <a:lstStyle/>
          <a:p>
            <a:r>
              <a:rPr lang="en-US" dirty="0" smtClean="0"/>
              <a:t>Obtaining Rate of Influenza Related Hospitalization</a:t>
            </a:r>
            <a:endParaRPr lang="en-US" dirty="0"/>
          </a:p>
        </p:txBody>
      </p:sp>
      <p:sp>
        <p:nvSpPr>
          <p:cNvPr id="5" name="Content Placeholder 4"/>
          <p:cNvSpPr>
            <a:spLocks noGrp="1"/>
          </p:cNvSpPr>
          <p:nvPr>
            <p:ph idx="1"/>
          </p:nvPr>
        </p:nvSpPr>
        <p:spPr>
          <a:xfrm>
            <a:off x="457200" y="1219200"/>
            <a:ext cx="8229600" cy="5257800"/>
          </a:xfrm>
        </p:spPr>
        <p:txBody>
          <a:bodyPr/>
          <a:lstStyle/>
          <a:p>
            <a:endParaRPr lang="en-US" dirty="0" smtClean="0"/>
          </a:p>
          <a:p>
            <a:pPr marL="0" indent="0">
              <a:buNone/>
            </a:pPr>
            <a:endParaRPr lang="en-US" dirty="0"/>
          </a:p>
          <a:p>
            <a:pPr marL="0" indent="0">
              <a:buNone/>
            </a:pPr>
            <a:r>
              <a:rPr lang="en-US" dirty="0" smtClean="0"/>
              <a:t>			X</a:t>
            </a:r>
          </a:p>
          <a:p>
            <a:pPr marL="0" indent="0">
              <a:buNone/>
            </a:pPr>
            <a:endParaRPr lang="en-US" dirty="0"/>
          </a:p>
          <a:p>
            <a:pPr marL="0" indent="0">
              <a:buNone/>
            </a:pPr>
            <a:endParaRPr lang="en-US" sz="1200" dirty="0" smtClean="0"/>
          </a:p>
          <a:p>
            <a:pPr marL="0" indent="0">
              <a:buNone/>
            </a:pPr>
            <a:r>
              <a:rPr lang="en-US" dirty="0"/>
              <a:t>	</a:t>
            </a:r>
            <a:r>
              <a:rPr lang="en-US" dirty="0" smtClean="0"/>
              <a:t>		X</a:t>
            </a:r>
          </a:p>
          <a:p>
            <a:pPr marL="0" indent="0">
              <a:buNone/>
            </a:pPr>
            <a:endParaRPr lang="en-US" dirty="0"/>
          </a:p>
          <a:p>
            <a:pPr marL="0" indent="0">
              <a:buNone/>
            </a:pPr>
            <a:endParaRPr lang="en-US" sz="1200" dirty="0"/>
          </a:p>
          <a:p>
            <a:pPr marL="0" indent="0">
              <a:buNone/>
            </a:pPr>
            <a:r>
              <a:rPr lang="en-US" dirty="0" smtClean="0"/>
              <a:t>			X</a:t>
            </a:r>
          </a:p>
          <a:p>
            <a:pPr marL="0" indent="0">
              <a:buNone/>
            </a:pPr>
            <a:endParaRPr lang="en-US" dirty="0"/>
          </a:p>
          <a:p>
            <a:pPr marL="0" indent="0">
              <a:buNone/>
            </a:pPr>
            <a:endParaRPr lang="en-US" sz="1200" dirty="0" smtClean="0"/>
          </a:p>
          <a:p>
            <a:pPr marL="0" indent="0">
              <a:buNone/>
            </a:pPr>
            <a:r>
              <a:rPr lang="en-US" dirty="0"/>
              <a:t>	</a:t>
            </a:r>
            <a:r>
              <a:rPr lang="en-US" dirty="0" smtClean="0"/>
              <a:t>		=</a:t>
            </a:r>
          </a:p>
          <a:p>
            <a:pPr marL="0" indent="0">
              <a:buNone/>
            </a:pPr>
            <a:endParaRPr lang="en-US" dirty="0" smtClean="0"/>
          </a:p>
          <a:p>
            <a:pPr marL="0" indent="0">
              <a:buNone/>
            </a:pPr>
            <a:endParaRPr lang="en-US" dirty="0"/>
          </a:p>
        </p:txBody>
      </p:sp>
      <p:sp>
        <p:nvSpPr>
          <p:cNvPr id="8" name="Rounded Rectangle 7"/>
          <p:cNvSpPr/>
          <p:nvPr/>
        </p:nvSpPr>
        <p:spPr>
          <a:xfrm>
            <a:off x="457200" y="1294562"/>
            <a:ext cx="5956160" cy="839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Number Influenza Positive / Total Number Specimens Collected for given time period (at least one </a:t>
            </a:r>
            <a:r>
              <a:rPr lang="en-US" dirty="0" smtClean="0">
                <a:solidFill>
                  <a:schemeClr val="bg2"/>
                </a:solidFill>
              </a:rPr>
              <a:t>year of SARI surveillance data)</a:t>
            </a:r>
            <a:endParaRPr lang="en-US" dirty="0">
              <a:solidFill>
                <a:schemeClr val="bg2"/>
              </a:solidFill>
            </a:endParaRPr>
          </a:p>
        </p:txBody>
      </p:sp>
      <p:sp>
        <p:nvSpPr>
          <p:cNvPr id="9" name="Rounded Rectangle 8"/>
          <p:cNvSpPr/>
          <p:nvPr/>
        </p:nvSpPr>
        <p:spPr>
          <a:xfrm>
            <a:off x="457200" y="2514600"/>
            <a:ext cx="5943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All SARI cases for the same time period (from surveillance data)/ Total Inpatients Visits (can be restricted to wards conducting surveillance)</a:t>
            </a:r>
            <a:endParaRPr lang="en-US" dirty="0">
              <a:solidFill>
                <a:schemeClr val="bg2"/>
              </a:solidFill>
            </a:endParaRPr>
          </a:p>
        </p:txBody>
      </p:sp>
      <p:sp>
        <p:nvSpPr>
          <p:cNvPr id="10" name="Rounded Rectangle 9"/>
          <p:cNvSpPr/>
          <p:nvPr/>
        </p:nvSpPr>
        <p:spPr>
          <a:xfrm>
            <a:off x="6629400" y="1294562"/>
            <a:ext cx="2133600" cy="175343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This formula gives you the proportion influenza positive from surveillance site</a:t>
            </a:r>
            <a:endParaRPr lang="en-US" dirty="0"/>
          </a:p>
        </p:txBody>
      </p:sp>
      <p:sp>
        <p:nvSpPr>
          <p:cNvPr id="11" name="Rounded Rectangle 10"/>
          <p:cNvSpPr/>
          <p:nvPr/>
        </p:nvSpPr>
        <p:spPr>
          <a:xfrm>
            <a:off x="469760" y="3657600"/>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Proportion who were hospitalized for a severe respiratory infection (from HUS survey data)</a:t>
            </a:r>
            <a:endParaRPr lang="en-US" dirty="0">
              <a:solidFill>
                <a:schemeClr val="bg2"/>
              </a:solidFill>
            </a:endParaRPr>
          </a:p>
        </p:txBody>
      </p:sp>
      <p:sp>
        <p:nvSpPr>
          <p:cNvPr id="12" name="Rounded Rectangle 11"/>
          <p:cNvSpPr/>
          <p:nvPr/>
        </p:nvSpPr>
        <p:spPr>
          <a:xfrm>
            <a:off x="457200" y="4800600"/>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Population for surveillance/HUS catchment area (population census)</a:t>
            </a:r>
            <a:endParaRPr lang="en-US" dirty="0">
              <a:solidFill>
                <a:schemeClr val="bg2"/>
              </a:solidFill>
            </a:endParaRPr>
          </a:p>
        </p:txBody>
      </p:sp>
      <p:sp>
        <p:nvSpPr>
          <p:cNvPr id="13" name="Rounded Rectangle 12"/>
          <p:cNvSpPr/>
          <p:nvPr/>
        </p:nvSpPr>
        <p:spPr>
          <a:xfrm>
            <a:off x="457200" y="5742633"/>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Number of Influenza Related Hospitalizations for the Catchment Area </a:t>
            </a:r>
            <a:endParaRPr lang="en-US" dirty="0">
              <a:solidFill>
                <a:schemeClr val="bg2"/>
              </a:solidFill>
            </a:endParaRPr>
          </a:p>
        </p:txBody>
      </p:sp>
      <p:sp>
        <p:nvSpPr>
          <p:cNvPr id="14" name="Rounded Rectangle 13"/>
          <p:cNvSpPr/>
          <p:nvPr/>
        </p:nvSpPr>
        <p:spPr>
          <a:xfrm>
            <a:off x="6629400" y="5410199"/>
            <a:ext cx="2133600" cy="94203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This number divided by 100,000 = Rate</a:t>
            </a:r>
            <a:endParaRPr lang="en-US" dirty="0"/>
          </a:p>
        </p:txBody>
      </p:sp>
    </p:spTree>
    <p:extLst>
      <p:ext uri="{BB962C8B-B14F-4D97-AF65-F5344CB8AC3E}">
        <p14:creationId xmlns:p14="http://schemas.microsoft.com/office/powerpoint/2010/main" val="35588326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animBg="1"/>
      <p:bldP spid="9" grpId="0" animBg="1"/>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Exercise 1. Health facility A</a:t>
            </a:r>
            <a:endParaRPr lang="en-US" dirty="0"/>
          </a:p>
        </p:txBody>
      </p:sp>
      <p:sp>
        <p:nvSpPr>
          <p:cNvPr id="5" name="Content Placeholder 4"/>
          <p:cNvSpPr>
            <a:spLocks noGrp="1"/>
          </p:cNvSpPr>
          <p:nvPr>
            <p:ph idx="1"/>
          </p:nvPr>
        </p:nvSpPr>
        <p:spPr/>
        <p:txBody>
          <a:bodyPr/>
          <a:lstStyle/>
          <a:p>
            <a:r>
              <a:rPr lang="en-US" dirty="0" smtClean="0"/>
              <a:t>Health facility A (HFA) is located in a rural district and serves a catchment area of 100,000 people</a:t>
            </a:r>
          </a:p>
          <a:p>
            <a:pPr lvl="1"/>
            <a:r>
              <a:rPr lang="en-US" dirty="0" smtClean="0"/>
              <a:t>It is the only health facility that hospitalizes patients from this district (no private providers, no other hospitals)</a:t>
            </a:r>
          </a:p>
          <a:p>
            <a:pPr lvl="1"/>
            <a:r>
              <a:rPr lang="en-US" dirty="0" smtClean="0"/>
              <a:t>The district is separated from other districts by mountains to the east and a river to the west</a:t>
            </a:r>
          </a:p>
          <a:p>
            <a:r>
              <a:rPr lang="en-US" dirty="0" smtClean="0"/>
              <a:t>In 2013, there were 5000 hospitalizations at HFA</a:t>
            </a:r>
          </a:p>
          <a:p>
            <a:pPr lvl="1"/>
            <a:r>
              <a:rPr lang="en-US" dirty="0" smtClean="0"/>
              <a:t>2000 respiratory hospitalizations</a:t>
            </a:r>
          </a:p>
          <a:p>
            <a:pPr lvl="1"/>
            <a:r>
              <a:rPr lang="en-US" dirty="0" smtClean="0"/>
              <a:t>500 SARI tested for influenza, and 50 (10%) were positive</a:t>
            </a:r>
          </a:p>
          <a:p>
            <a:r>
              <a:rPr lang="en-US" dirty="0" smtClean="0"/>
              <a:t>What is the rate of influenza-associated hospitalization in the catchment area of HFA? </a:t>
            </a:r>
            <a:endParaRPr lang="en-US" dirty="0"/>
          </a:p>
        </p:txBody>
      </p:sp>
    </p:spTree>
    <p:extLst>
      <p:ext uri="{BB962C8B-B14F-4D97-AF65-F5344CB8AC3E}">
        <p14:creationId xmlns:p14="http://schemas.microsoft.com/office/powerpoint/2010/main" val="38777570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20762"/>
          </a:xfrm>
        </p:spPr>
        <p:txBody>
          <a:bodyPr/>
          <a:lstStyle/>
          <a:p>
            <a:r>
              <a:rPr lang="en-US" dirty="0" smtClean="0"/>
              <a:t>Exercise 1. Health facility A (HFA)</a:t>
            </a:r>
            <a:endParaRPr lang="en-US" dirty="0"/>
          </a:p>
        </p:txBody>
      </p:sp>
      <p:sp>
        <p:nvSpPr>
          <p:cNvPr id="5" name="Content Placeholder 4"/>
          <p:cNvSpPr>
            <a:spLocks noGrp="1"/>
          </p:cNvSpPr>
          <p:nvPr>
            <p:ph idx="1"/>
          </p:nvPr>
        </p:nvSpPr>
        <p:spPr/>
        <p:txBody>
          <a:bodyPr/>
          <a:lstStyle/>
          <a:p>
            <a:r>
              <a:rPr lang="en-US" dirty="0" smtClean="0"/>
              <a:t>Population:  100,000</a:t>
            </a:r>
          </a:p>
          <a:p>
            <a:r>
              <a:rPr lang="en-US" dirty="0" smtClean="0"/>
              <a:t>5000 hospitalizations at HFA</a:t>
            </a:r>
          </a:p>
          <a:p>
            <a:pPr lvl="1"/>
            <a:r>
              <a:rPr lang="en-US" dirty="0" smtClean="0"/>
              <a:t>2000 respiratory hospitalizations</a:t>
            </a:r>
          </a:p>
          <a:p>
            <a:pPr lvl="1"/>
            <a:r>
              <a:rPr lang="en-US" dirty="0" smtClean="0"/>
              <a:t>500 SARI tested for influenza, and 50 (10%) were positive</a:t>
            </a:r>
          </a:p>
        </p:txBody>
      </p:sp>
      <mc:AlternateContent xmlns:mc="http://schemas.openxmlformats.org/markup-compatibility/2006" xmlns:a14="http://schemas.microsoft.com/office/drawing/2010/main">
        <mc:Choice Requires="a14">
          <p:sp>
            <p:nvSpPr>
              <p:cNvPr id="2" name="TextBox 1"/>
              <p:cNvSpPr txBox="1"/>
              <p:nvPr/>
            </p:nvSpPr>
            <p:spPr>
              <a:xfrm>
                <a:off x="685800" y="4876707"/>
                <a:ext cx="6375143"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i="1" smtClean="0">
                            <a:solidFill>
                              <a:schemeClr val="bg2"/>
                            </a:solidFill>
                            <a:latin typeface="Cambria Math" panose="02040503050406030204" pitchFamily="18" charset="0"/>
                            <a:ea typeface="Cambria Math" panose="02040503050406030204" pitchFamily="18" charset="0"/>
                          </a:rPr>
                          <m:t>~</m:t>
                        </m:r>
                        <m:r>
                          <a:rPr lang="en-US" sz="2800" b="0" i="1" smtClean="0">
                            <a:solidFill>
                              <a:schemeClr val="bg2"/>
                            </a:solidFill>
                            <a:latin typeface="Cambria Math" panose="02040503050406030204" pitchFamily="18" charset="0"/>
                            <a:ea typeface="Cambria Math" panose="02040503050406030204" pitchFamily="18" charset="0"/>
                          </a:rPr>
                          <m:t> 200 </m:t>
                        </m:r>
                        <m:r>
                          <m:rPr>
                            <m:sty m:val="p"/>
                          </m:rPr>
                          <a:rPr lang="en-US" sz="2800" b="0" i="0" smtClean="0">
                            <a:solidFill>
                              <a:schemeClr val="bg2"/>
                            </a:solidFill>
                            <a:latin typeface="Cambria Math" panose="02040503050406030204" pitchFamily="18" charset="0"/>
                            <a:ea typeface="Cambria Math" panose="02040503050406030204" pitchFamily="18" charset="0"/>
                          </a:rPr>
                          <m:t>influenza</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hospitalizations</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85800" y="4876707"/>
                <a:ext cx="6375143" cy="685893"/>
              </a:xfrm>
              <a:prstGeom prst="rect">
                <a:avLst/>
              </a:prstGeom>
              <a:blipFill rotWithShape="0">
                <a:blip r:embed="rId2"/>
                <a:stretch>
                  <a:fillRect l="-24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85801" y="3810000"/>
                <a:ext cx="6705599" cy="615553"/>
              </a:xfrm>
              <a:prstGeom prst="rect">
                <a:avLst/>
              </a:prstGeom>
              <a:noFill/>
            </p:spPr>
            <p:txBody>
              <a:bodyPr wrap="square" lIns="0" tIns="0" rIns="0" bIns="0" rtlCol="0">
                <a:spAutoFit/>
              </a:bodyPr>
              <a:lstStyle/>
              <a:p>
                <a:r>
                  <a:rPr lang="en-US" sz="2000" dirty="0" smtClean="0">
                    <a:solidFill>
                      <a:schemeClr val="bg2"/>
                    </a:solidFill>
                    <a:latin typeface="+mj-lt"/>
                  </a:rPr>
                  <a:t>2000 </a:t>
                </a:r>
                <a:r>
                  <a:rPr lang="en-US" sz="2000" dirty="0" smtClean="0">
                    <a:solidFill>
                      <a:schemeClr val="bg2"/>
                    </a:solidFill>
                    <a:latin typeface="+mj-lt"/>
                    <a:cs typeface="Albany AMT" panose="020B0604020202020204" pitchFamily="34" charset="0"/>
                  </a:rPr>
                  <a:t>respiratory hospitalizations </a:t>
                </a:r>
                <a14:m>
                  <m:oMath xmlns:m="http://schemas.openxmlformats.org/officeDocument/2006/math">
                    <m:r>
                      <a:rPr lang="en-US" sz="2000" i="1">
                        <a:solidFill>
                          <a:schemeClr val="bg2"/>
                        </a:solidFill>
                        <a:latin typeface="Cambria Math" panose="02040503050406030204" pitchFamily="18" charset="0"/>
                        <a:ea typeface="Cambria Math" panose="02040503050406030204" pitchFamily="18" charset="0"/>
                      </a:rPr>
                      <m:t>×</m:t>
                    </m:r>
                  </m:oMath>
                </a14:m>
                <a:r>
                  <a:rPr lang="en-US" sz="2000" dirty="0" smtClean="0">
                    <a:solidFill>
                      <a:schemeClr val="bg2"/>
                    </a:solidFill>
                    <a:latin typeface="+mj-lt"/>
                    <a:cs typeface="Albany AMT" panose="020B0604020202020204" pitchFamily="34" charset="0"/>
                  </a:rPr>
                  <a:t> 10% influenza-positive = </a:t>
                </a:r>
                <a14:m>
                  <m:oMath xmlns:m="http://schemas.openxmlformats.org/officeDocument/2006/math">
                    <m:r>
                      <a:rPr lang="en-US" sz="2000" i="1">
                        <a:solidFill>
                          <a:schemeClr val="bg2"/>
                        </a:solidFill>
                        <a:latin typeface="Cambria Math" panose="02040503050406030204" pitchFamily="18" charset="0"/>
                        <a:ea typeface="Cambria Math" panose="02040503050406030204" pitchFamily="18" charset="0"/>
                      </a:rPr>
                      <m:t>~ 200 </m:t>
                    </m:r>
                    <m:r>
                      <m:rPr>
                        <m:sty m:val="p"/>
                      </m:rPr>
                      <a:rPr lang="en-US" sz="2000">
                        <a:solidFill>
                          <a:schemeClr val="bg2"/>
                        </a:solidFill>
                        <a:latin typeface="Cambria Math" panose="02040503050406030204" pitchFamily="18" charset="0"/>
                        <a:ea typeface="Cambria Math" panose="02040503050406030204" pitchFamily="18" charset="0"/>
                      </a:rPr>
                      <m:t>influenz</m:t>
                    </m:r>
                    <m:r>
                      <m:rPr>
                        <m:sty m:val="p"/>
                      </m:rPr>
                      <a:rPr lang="en-US" sz="2000" b="0" i="0" smtClean="0">
                        <a:solidFill>
                          <a:schemeClr val="bg2"/>
                        </a:solidFill>
                        <a:latin typeface="Cambria Math" panose="02040503050406030204" pitchFamily="18" charset="0"/>
                        <a:ea typeface="Cambria Math" panose="02040503050406030204" pitchFamily="18" charset="0"/>
                      </a:rPr>
                      <m:t>a</m:t>
                    </m:r>
                    <m:r>
                      <a:rPr lang="en-US" sz="2000">
                        <a:solidFill>
                          <a:schemeClr val="bg2"/>
                        </a:solidFill>
                        <a:latin typeface="Cambria Math" panose="02040503050406030204" pitchFamily="18" charset="0"/>
                        <a:ea typeface="Cambria Math" panose="02040503050406030204" pitchFamily="18" charset="0"/>
                      </a:rPr>
                      <m:t>−</m:t>
                    </m:r>
                    <m:r>
                      <m:rPr>
                        <m:sty m:val="p"/>
                      </m:rPr>
                      <a:rPr lang="en-US" sz="2000">
                        <a:solidFill>
                          <a:schemeClr val="bg2"/>
                        </a:solidFill>
                        <a:latin typeface="Cambria Math" panose="02040503050406030204" pitchFamily="18" charset="0"/>
                        <a:ea typeface="Cambria Math" panose="02040503050406030204" pitchFamily="18" charset="0"/>
                      </a:rPr>
                      <m:t>associated</m:t>
                    </m:r>
                    <m:r>
                      <a:rPr lang="en-US" sz="2000">
                        <a:solidFill>
                          <a:schemeClr val="bg2"/>
                        </a:solidFill>
                        <a:latin typeface="Cambria Math" panose="02040503050406030204" pitchFamily="18" charset="0"/>
                        <a:ea typeface="Cambria Math" panose="02040503050406030204" pitchFamily="18" charset="0"/>
                      </a:rPr>
                      <m:t> </m:t>
                    </m:r>
                    <m:r>
                      <m:rPr>
                        <m:sty m:val="p"/>
                      </m:rPr>
                      <a:rPr lang="en-US" sz="2000">
                        <a:solidFill>
                          <a:schemeClr val="bg2"/>
                        </a:solidFill>
                        <a:latin typeface="Cambria Math" panose="02040503050406030204" pitchFamily="18" charset="0"/>
                        <a:ea typeface="Cambria Math" panose="02040503050406030204" pitchFamily="18" charset="0"/>
                      </a:rPr>
                      <m:t>hospitalizations</m:t>
                    </m:r>
                  </m:oMath>
                </a14:m>
                <a:endParaRPr lang="en-US" sz="2000" dirty="0">
                  <a:solidFill>
                    <a:schemeClr val="bg2"/>
                  </a:solidFill>
                  <a:latin typeface="+mj-lt"/>
                  <a:cs typeface="Albany AMT" panose="020B0604020202020204"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685801" y="3810000"/>
                <a:ext cx="6705599" cy="615553"/>
              </a:xfrm>
              <a:prstGeom prst="rect">
                <a:avLst/>
              </a:prstGeom>
              <a:blipFill rotWithShape="0">
                <a:blip r:embed="rId3"/>
                <a:stretch>
                  <a:fillRect l="-2364" t="-11881" r="-364" b="-24752"/>
                </a:stretch>
              </a:blipFill>
            </p:spPr>
            <p:txBody>
              <a:bodyPr/>
              <a:lstStyle/>
              <a:p>
                <a:r>
                  <a:rPr lang="en-US">
                    <a:noFill/>
                  </a:rPr>
                  <a:t> </a:t>
                </a:r>
              </a:p>
            </p:txBody>
          </p:sp>
        </mc:Fallback>
      </mc:AlternateContent>
    </p:spTree>
    <p:extLst>
      <p:ext uri="{BB962C8B-B14F-4D97-AF65-F5344CB8AC3E}">
        <p14:creationId xmlns:p14="http://schemas.microsoft.com/office/powerpoint/2010/main" val="422561650"/>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Example 1. Single facility serving catchment area</a:t>
            </a:r>
            <a:endParaRPr lang="en-US" dirty="0"/>
          </a:p>
        </p:txBody>
      </p:sp>
      <p:sp>
        <p:nvSpPr>
          <p:cNvPr id="4" name="Text Placeholder 3"/>
          <p:cNvSpPr>
            <a:spLocks noGrp="1"/>
          </p:cNvSpPr>
          <p:nvPr>
            <p:ph type="body" sz="quarter" idx="10"/>
          </p:nvPr>
        </p:nvSpPr>
        <p:spPr>
          <a:xfrm>
            <a:off x="533400" y="5562600"/>
            <a:ext cx="8229600" cy="838200"/>
          </a:xfrm>
        </p:spPr>
        <p:txBody>
          <a:bodyPr/>
          <a:lstStyle/>
          <a:p>
            <a:pPr algn="ctr">
              <a:lnSpc>
                <a:spcPct val="100000"/>
              </a:lnSpc>
            </a:pPr>
            <a:r>
              <a:rPr lang="en-US" sz="2400" b="1" dirty="0" smtClean="0"/>
              <a:t>Catchment area population underestimates population accessing care at facility</a:t>
            </a:r>
            <a:endParaRPr lang="en-US" sz="2400" b="1" dirty="0"/>
          </a:p>
        </p:txBody>
      </p:sp>
      <p:pic>
        <p:nvPicPr>
          <p:cNvPr id="5" name="Image 27" descr="C:\Users\DLucile\Documents\AMP_Lucile\OMS_GIP_BurdenOfDiseaseManual\Phase2\BoD_Manual_chap4\v2\chap4-1-3.jpg"/>
          <p:cNvPicPr>
            <a:picLocks noGrp="1"/>
          </p:cNvPicPr>
          <p:nvPr>
            <p:ph idx="1"/>
          </p:nvPr>
        </p:nvPicPr>
        <p:blipFill>
          <a:blip r:embed="rId2" cstate="screen"/>
          <a:srcRect t="7258"/>
          <a:stretch>
            <a:fillRect/>
          </a:stretch>
        </p:blipFill>
        <p:spPr bwMode="auto">
          <a:xfrm>
            <a:off x="838200" y="1143000"/>
            <a:ext cx="7467600" cy="4419600"/>
          </a:xfrm>
          <a:prstGeom prst="rect">
            <a:avLst/>
          </a:prstGeom>
          <a:noFill/>
          <a:ln w="9525">
            <a:noFill/>
            <a:miter lim="800000"/>
            <a:headEnd/>
            <a:tailEnd/>
          </a:ln>
        </p:spPr>
      </p:pic>
    </p:spTree>
    <p:extLst>
      <p:ext uri="{BB962C8B-B14F-4D97-AF65-F5344CB8AC3E}">
        <p14:creationId xmlns:p14="http://schemas.microsoft.com/office/powerpoint/2010/main" val="2810592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Example 2. Multiple facilities serving catchment </a:t>
            </a:r>
            <a:endParaRPr lang="en-US" dirty="0"/>
          </a:p>
        </p:txBody>
      </p:sp>
      <p:sp>
        <p:nvSpPr>
          <p:cNvPr id="4" name="Text Placeholder 3"/>
          <p:cNvSpPr>
            <a:spLocks noGrp="1"/>
          </p:cNvSpPr>
          <p:nvPr>
            <p:ph type="body" sz="quarter" idx="10"/>
          </p:nvPr>
        </p:nvSpPr>
        <p:spPr>
          <a:xfrm>
            <a:off x="457200" y="5791200"/>
            <a:ext cx="8229600" cy="609600"/>
          </a:xfrm>
        </p:spPr>
        <p:txBody>
          <a:bodyPr/>
          <a:lstStyle/>
          <a:p>
            <a:pPr algn="ctr">
              <a:lnSpc>
                <a:spcPct val="100000"/>
              </a:lnSpc>
            </a:pPr>
            <a:r>
              <a:rPr lang="en-US" sz="2000" b="1" dirty="0"/>
              <a:t>Catchment area population </a:t>
            </a:r>
            <a:r>
              <a:rPr lang="en-US" sz="2000" b="1" dirty="0" smtClean="0"/>
              <a:t>may overestimate </a:t>
            </a:r>
            <a:r>
              <a:rPr lang="en-US" sz="2000" b="1" dirty="0"/>
              <a:t>population accessing care at </a:t>
            </a:r>
            <a:r>
              <a:rPr lang="en-US" sz="2000" b="1" dirty="0" smtClean="0"/>
              <a:t>facility</a:t>
            </a:r>
            <a:endParaRPr lang="en-US" sz="2000" b="1" dirty="0"/>
          </a:p>
        </p:txBody>
      </p:sp>
      <p:pic>
        <p:nvPicPr>
          <p:cNvPr id="5" name="Image 30" descr="C:\Users\DLucile\Documents\AMP_Lucile\OMS_GIP_BurdenOfDiseaseManual\Phase2\BoD_Manual_chap4\chap4-2-6.jpg"/>
          <p:cNvPicPr>
            <a:picLocks noGrp="1"/>
          </p:cNvPicPr>
          <p:nvPr>
            <p:ph idx="1"/>
          </p:nvPr>
        </p:nvPicPr>
        <p:blipFill>
          <a:blip r:embed="rId2" cstate="screen"/>
          <a:srcRect/>
          <a:stretch>
            <a:fillRect/>
          </a:stretch>
        </p:blipFill>
        <p:spPr bwMode="auto">
          <a:xfrm>
            <a:off x="952500" y="1219200"/>
            <a:ext cx="7239000" cy="4495800"/>
          </a:xfrm>
          <a:prstGeom prst="rect">
            <a:avLst/>
          </a:prstGeom>
          <a:noFill/>
          <a:ln w="9525">
            <a:noFill/>
            <a:miter lim="800000"/>
            <a:headEnd/>
            <a:tailEnd/>
          </a:ln>
        </p:spPr>
      </p:pic>
    </p:spTree>
    <p:extLst>
      <p:ext uri="{BB962C8B-B14F-4D97-AF65-F5344CB8AC3E}">
        <p14:creationId xmlns:p14="http://schemas.microsoft.com/office/powerpoint/2010/main" val="3109183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dirty="0" smtClean="0"/>
              <a:t>Exercise 2. Health facility B (HFB)</a:t>
            </a:r>
            <a:endParaRPr lang="en-US" dirty="0"/>
          </a:p>
        </p:txBody>
      </p:sp>
      <p:sp>
        <p:nvSpPr>
          <p:cNvPr id="5" name="Content Placeholder 4"/>
          <p:cNvSpPr>
            <a:spLocks noGrp="1"/>
          </p:cNvSpPr>
          <p:nvPr>
            <p:ph idx="1"/>
          </p:nvPr>
        </p:nvSpPr>
        <p:spPr/>
        <p:txBody>
          <a:bodyPr/>
          <a:lstStyle/>
          <a:p>
            <a:r>
              <a:rPr lang="en-US" dirty="0" smtClean="0"/>
              <a:t>Health facility B is located in a semi-urban district and serves a catchment area of 100,000 people</a:t>
            </a:r>
          </a:p>
          <a:p>
            <a:pPr lvl="1"/>
            <a:r>
              <a:rPr lang="en-US" dirty="0" smtClean="0"/>
              <a:t>There are 2 other health facilities in the district that admit patients (one public, one private)</a:t>
            </a:r>
          </a:p>
          <a:p>
            <a:pPr lvl="1"/>
            <a:r>
              <a:rPr lang="en-US" dirty="0" smtClean="0"/>
              <a:t>HFB reports that 20% of hospitalized patients come from outside the catchment area</a:t>
            </a:r>
          </a:p>
          <a:p>
            <a:r>
              <a:rPr lang="en-US" dirty="0" smtClean="0"/>
              <a:t>In 2013, there were 5000 hospitalizations at HFB</a:t>
            </a:r>
          </a:p>
          <a:p>
            <a:pPr lvl="1"/>
            <a:r>
              <a:rPr lang="en-US" dirty="0" smtClean="0"/>
              <a:t>2000 respiratory hospitalizations among catchment residents</a:t>
            </a:r>
          </a:p>
          <a:p>
            <a:pPr lvl="1"/>
            <a:r>
              <a:rPr lang="en-US" dirty="0" smtClean="0"/>
              <a:t>500 SARI tested for influenza, and 50 (10%) were positive</a:t>
            </a:r>
            <a:endParaRPr lang="en-US" dirty="0"/>
          </a:p>
          <a:p>
            <a:r>
              <a:rPr lang="en-US" dirty="0" smtClean="0"/>
              <a:t>What additional information do you need to determine the rate of influenza-associated hospitalization in the catchment area of HFB? </a:t>
            </a:r>
            <a:endParaRPr lang="en-US" dirty="0"/>
          </a:p>
        </p:txBody>
      </p:sp>
    </p:spTree>
    <p:extLst>
      <p:ext uri="{BB962C8B-B14F-4D97-AF65-F5344CB8AC3E}">
        <p14:creationId xmlns:p14="http://schemas.microsoft.com/office/powerpoint/2010/main" val="24921151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Exercise 2. Health Facility B</a:t>
            </a:r>
            <a:endParaRPr lang="en-US" dirty="0"/>
          </a:p>
        </p:txBody>
      </p:sp>
      <p:sp>
        <p:nvSpPr>
          <p:cNvPr id="3" name="Content Placeholder 2"/>
          <p:cNvSpPr>
            <a:spLocks noGrp="1"/>
          </p:cNvSpPr>
          <p:nvPr>
            <p:ph idx="1"/>
          </p:nvPr>
        </p:nvSpPr>
        <p:spPr/>
        <p:txBody>
          <a:bodyPr/>
          <a:lstStyle/>
          <a:p>
            <a:r>
              <a:rPr lang="en-US" dirty="0" smtClean="0"/>
              <a:t>Additional data needs</a:t>
            </a:r>
          </a:p>
          <a:p>
            <a:pPr lvl="1"/>
            <a:r>
              <a:rPr lang="en-US" dirty="0" smtClean="0"/>
              <a:t>Number of respiratory admissions from the catchment area population at other health facilities in the district</a:t>
            </a:r>
          </a:p>
          <a:p>
            <a:pPr lvl="1"/>
            <a:r>
              <a:rPr lang="en-US" dirty="0" smtClean="0"/>
              <a:t>Number of respiratory admissions from the catchment area population at facilities outside of the district</a:t>
            </a:r>
          </a:p>
          <a:p>
            <a:pPr lvl="1"/>
            <a:endParaRPr lang="en-US" dirty="0"/>
          </a:p>
          <a:p>
            <a:r>
              <a:rPr lang="en-US" dirty="0" smtClean="0"/>
              <a:t>Let’s assume the following</a:t>
            </a:r>
          </a:p>
          <a:p>
            <a:pPr lvl="1"/>
            <a:r>
              <a:rPr lang="en-US" dirty="0" smtClean="0"/>
              <a:t>There were 2000 respiratory admissions from the catchment area population at the other health facilities in the district</a:t>
            </a:r>
          </a:p>
          <a:p>
            <a:pPr lvl="1"/>
            <a:r>
              <a:rPr lang="en-US" dirty="0" smtClean="0"/>
              <a:t>There were 1000 respiratory admissions from the catchment area population at health facilities outside of the district</a:t>
            </a:r>
          </a:p>
          <a:p>
            <a:pPr lvl="1"/>
            <a:endParaRPr lang="en-US" dirty="0" smtClean="0"/>
          </a:p>
          <a:p>
            <a:pPr lvl="1"/>
            <a:endParaRPr lang="en-US" dirty="0"/>
          </a:p>
        </p:txBody>
      </p:sp>
    </p:spTree>
    <p:extLst>
      <p:ext uri="{BB962C8B-B14F-4D97-AF65-F5344CB8AC3E}">
        <p14:creationId xmlns:p14="http://schemas.microsoft.com/office/powerpoint/2010/main" val="1498307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Exercise 2. Health Facility B</a:t>
            </a:r>
            <a:endParaRPr lang="en-US" dirty="0"/>
          </a:p>
        </p:txBody>
      </p:sp>
      <p:sp>
        <p:nvSpPr>
          <p:cNvPr id="3" name="Content Placeholder 2"/>
          <p:cNvSpPr>
            <a:spLocks noGrp="1"/>
          </p:cNvSpPr>
          <p:nvPr>
            <p:ph idx="1"/>
          </p:nvPr>
        </p:nvSpPr>
        <p:spPr/>
        <p:txBody>
          <a:bodyPr/>
          <a:lstStyle/>
          <a:p>
            <a:r>
              <a:rPr lang="en-US" dirty="0" smtClean="0"/>
              <a:t>Catchment area population:  100,000</a:t>
            </a:r>
          </a:p>
          <a:p>
            <a:r>
              <a:rPr lang="en-US" dirty="0" smtClean="0"/>
              <a:t>Respiratory hospitalizations</a:t>
            </a:r>
          </a:p>
          <a:p>
            <a:pPr lvl="1"/>
            <a:r>
              <a:rPr lang="en-US" dirty="0" smtClean="0"/>
              <a:t>2000 at HFB</a:t>
            </a:r>
          </a:p>
          <a:p>
            <a:pPr lvl="1"/>
            <a:r>
              <a:rPr lang="en-US" dirty="0" smtClean="0"/>
              <a:t>2000 at other HF in district</a:t>
            </a:r>
          </a:p>
          <a:p>
            <a:pPr lvl="1"/>
            <a:r>
              <a:rPr lang="en-US" dirty="0" smtClean="0"/>
              <a:t>1000 at HF outside district</a:t>
            </a:r>
          </a:p>
          <a:p>
            <a:pPr lvl="1"/>
            <a:r>
              <a:rPr lang="en-US" dirty="0" smtClean="0"/>
              <a:t>10% influenza-positive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685800" y="4343400"/>
                <a:ext cx="3752630"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5000 </m:t>
                        </m:r>
                        <m:r>
                          <a:rPr lang="en-US" sz="2800" b="0" smtClean="0">
                            <a:solidFill>
                              <a:schemeClr val="bg2"/>
                            </a:solidFill>
                            <a:latin typeface="Cambria Math" panose="02040503050406030204" pitchFamily="18" charset="0"/>
                            <a:ea typeface="Cambria Math" panose="02040503050406030204" pitchFamily="18" charset="0"/>
                          </a:rPr>
                          <m:t>×</m:t>
                        </m:r>
                        <m:r>
                          <a:rPr lang="en-US" sz="2800" b="0" i="0" smtClean="0">
                            <a:solidFill>
                              <a:schemeClr val="bg2"/>
                            </a:solidFill>
                            <a:latin typeface="Cambria Math" panose="02040503050406030204" pitchFamily="18" charset="0"/>
                            <a:ea typeface="Cambria Math" panose="02040503050406030204" pitchFamily="18" charset="0"/>
                          </a:rPr>
                          <m:t> 10</m:t>
                        </m:r>
                        <m:r>
                          <a:rPr lang="en-US" sz="2800" b="0" i="1"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positive</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85800" y="4343400"/>
                <a:ext cx="3752630" cy="685893"/>
              </a:xfrm>
              <a:prstGeom prst="rect">
                <a:avLst/>
              </a:prstGeom>
              <a:blipFill rotWithShape="0">
                <a:blip r:embed="rId2"/>
                <a:stretch>
                  <a:fillRect l="-42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44340" y="5257707"/>
                <a:ext cx="4623060" cy="685893"/>
              </a:xfrm>
              <a:prstGeom prst="rect">
                <a:avLst/>
              </a:prstGeom>
              <a:noFill/>
            </p:spPr>
            <p:txBody>
              <a:bodyPr wrap="none" lIns="0" tIns="0" rIns="0" bIns="0" rtlCol="0">
                <a:spAutoFit/>
              </a:bodyPr>
              <a:lstStyle/>
              <a:p>
                <a:r>
                  <a:rPr lang="en-US" sz="2000" dirty="0" smtClean="0">
                    <a:solidFill>
                      <a:schemeClr val="bg2"/>
                    </a:solidFill>
                  </a:rPr>
                  <a:t>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500 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244340" y="5257707"/>
                <a:ext cx="4623060" cy="685893"/>
              </a:xfrm>
              <a:prstGeom prst="rect">
                <a:avLst/>
              </a:prstGeom>
              <a:blipFill rotWithShape="0">
                <a:blip r:embed="rId3"/>
                <a:stretch>
                  <a:fillRect l="-1845"/>
                </a:stretch>
              </a:blipFill>
            </p:spPr>
            <p:txBody>
              <a:bodyPr/>
              <a:lstStyle/>
              <a:p>
                <a:r>
                  <a:rPr lang="en-US">
                    <a:noFill/>
                  </a:rPr>
                  <a:t> </a:t>
                </a:r>
              </a:p>
            </p:txBody>
          </p:sp>
        </mc:Fallback>
      </mc:AlternateContent>
    </p:spTree>
    <p:extLst>
      <p:ext uri="{BB962C8B-B14F-4D97-AF65-F5344CB8AC3E}">
        <p14:creationId xmlns:p14="http://schemas.microsoft.com/office/powerpoint/2010/main" val="53914689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304800"/>
            <a:ext cx="9144000" cy="1143000"/>
          </a:xfrm>
        </p:spPr>
        <p:txBody>
          <a:bodyPr/>
          <a:lstStyle/>
          <a:p>
            <a:r>
              <a:rPr lang="en-US" altLang="nl-NL" sz="3600" dirty="0" smtClean="0"/>
              <a:t>Calculation of adjusted SARI admission rates</a:t>
            </a:r>
            <a:endParaRPr lang="nl-NL" altLang="nl-NL" sz="3600" dirty="0" smtClean="0"/>
          </a:p>
        </p:txBody>
      </p:sp>
      <p:sp>
        <p:nvSpPr>
          <p:cNvPr id="11267" name="Content Placeholder 2"/>
          <p:cNvSpPr>
            <a:spLocks noGrp="1"/>
          </p:cNvSpPr>
          <p:nvPr>
            <p:ph idx="1"/>
          </p:nvPr>
        </p:nvSpPr>
        <p:spPr>
          <a:xfrm>
            <a:off x="304800" y="1568450"/>
            <a:ext cx="8534400" cy="4146550"/>
          </a:xfrm>
        </p:spPr>
        <p:txBody>
          <a:bodyPr/>
          <a:lstStyle/>
          <a:p>
            <a:pPr marL="0" indent="0">
              <a:buFontTx/>
              <a:buNone/>
            </a:pPr>
            <a:r>
              <a:rPr lang="en-US" altLang="en-US" sz="2800" b="1" dirty="0" smtClean="0">
                <a:solidFill>
                  <a:schemeClr val="bg2"/>
                </a:solidFill>
              </a:rPr>
              <a:t>Four main steps</a:t>
            </a:r>
          </a:p>
          <a:p>
            <a:pPr marL="0" indent="0">
              <a:buFontTx/>
              <a:buNone/>
            </a:pPr>
            <a:endParaRPr lang="nl-NL" altLang="en-US" sz="2800" b="1" dirty="0" smtClean="0">
              <a:solidFill>
                <a:schemeClr val="bg2"/>
              </a:solidFill>
            </a:endParaRPr>
          </a:p>
          <a:p>
            <a:pPr marL="0" indent="0">
              <a:buFontTx/>
              <a:buNone/>
            </a:pPr>
            <a:r>
              <a:rPr lang="en-US" altLang="en-US" sz="2400" dirty="0" smtClean="0">
                <a:solidFill>
                  <a:schemeClr val="bg2"/>
                </a:solidFill>
              </a:rPr>
              <a:t>A. Define the catchment area of sentinel facility</a:t>
            </a:r>
            <a:endParaRPr lang="nl-NL" altLang="en-US" sz="2400" dirty="0" smtClean="0">
              <a:solidFill>
                <a:schemeClr val="bg2"/>
              </a:solidFill>
            </a:endParaRPr>
          </a:p>
          <a:p>
            <a:pPr marL="0" indent="0">
              <a:buFontTx/>
              <a:buNone/>
            </a:pPr>
            <a:r>
              <a:rPr lang="en-US" altLang="en-US" sz="2400" dirty="0" smtClean="0">
                <a:solidFill>
                  <a:schemeClr val="bg2"/>
                </a:solidFill>
              </a:rPr>
              <a:t>B. Calculate crude SARI admission (incidence) rate for catchment area</a:t>
            </a:r>
            <a:endParaRPr lang="nl-NL" altLang="en-US" sz="2400" dirty="0" smtClean="0">
              <a:solidFill>
                <a:schemeClr val="bg2"/>
              </a:solidFill>
            </a:endParaRPr>
          </a:p>
          <a:p>
            <a:pPr marL="0" indent="0">
              <a:buFontTx/>
              <a:buNone/>
            </a:pPr>
            <a:r>
              <a:rPr lang="en-US" altLang="en-US" sz="2400" dirty="0" smtClean="0">
                <a:solidFill>
                  <a:schemeClr val="bg2"/>
                </a:solidFill>
              </a:rPr>
              <a:t>C. Define adjustment factor, adjusting for health seeking in other facilities than sentinel facility</a:t>
            </a:r>
            <a:endParaRPr lang="nl-NL" altLang="en-US" sz="2400" dirty="0" smtClean="0">
              <a:solidFill>
                <a:schemeClr val="bg2"/>
              </a:solidFill>
            </a:endParaRPr>
          </a:p>
          <a:p>
            <a:pPr marL="0" indent="0">
              <a:buFontTx/>
              <a:buNone/>
            </a:pPr>
            <a:r>
              <a:rPr lang="en-US" altLang="en-US" sz="2400" dirty="0" smtClean="0">
                <a:solidFill>
                  <a:schemeClr val="bg2"/>
                </a:solidFill>
              </a:rPr>
              <a:t>D. Calculate adjusted SARI hospitalization rate for sentinel hospital </a:t>
            </a:r>
            <a:endParaRPr lang="nl-NL" altLang="en-US" sz="2400" dirty="0" smtClean="0">
              <a:solidFill>
                <a:schemeClr val="bg2"/>
              </a:solidFill>
            </a:endParaRPr>
          </a:p>
        </p:txBody>
      </p:sp>
      <p:sp>
        <p:nvSpPr>
          <p:cNvPr id="11268"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B51E62CE-526F-4168-83ED-DA1F1C2F6836}" type="slidenum">
              <a:rPr lang="en-GB" altLang="en-US" sz="1200" smtClean="0">
                <a:solidFill>
                  <a:schemeClr val="bg1"/>
                </a:solidFill>
              </a:rPr>
              <a:pPr>
                <a:lnSpc>
                  <a:spcPct val="100000"/>
                </a:lnSpc>
                <a:spcBef>
                  <a:spcPct val="0"/>
                </a:spcBef>
                <a:spcAft>
                  <a:spcPct val="0"/>
                </a:spcAft>
                <a:buClrTx/>
                <a:buFontTx/>
                <a:buNone/>
              </a:pPr>
              <a:t>26</a:t>
            </a:fld>
            <a:endParaRPr lang="en-GB" altLang="en-US" sz="1200" smtClean="0">
              <a:solidFill>
                <a:schemeClr val="bg1"/>
              </a:solidFill>
            </a:endParaRPr>
          </a:p>
        </p:txBody>
      </p:sp>
    </p:spTree>
    <p:extLst>
      <p:ext uri="{BB962C8B-B14F-4D97-AF65-F5344CB8AC3E}">
        <p14:creationId xmlns:p14="http://schemas.microsoft.com/office/powerpoint/2010/main" val="1544133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304800"/>
            <a:ext cx="9144000" cy="1143000"/>
          </a:xfrm>
        </p:spPr>
        <p:txBody>
          <a:bodyPr/>
          <a:lstStyle/>
          <a:p>
            <a:r>
              <a:rPr lang="en-US" altLang="nl-NL" sz="3200" dirty="0" smtClean="0"/>
              <a:t>Calculate the proportion of pneumonia patients</a:t>
            </a:r>
            <a:endParaRPr lang="nl-NL" altLang="nl-NL" sz="3200" dirty="0" smtClean="0"/>
          </a:p>
        </p:txBody>
      </p:sp>
      <p:sp>
        <p:nvSpPr>
          <p:cNvPr id="25603" name="Content Placeholder 2"/>
          <p:cNvSpPr>
            <a:spLocks noGrp="1"/>
          </p:cNvSpPr>
          <p:nvPr>
            <p:ph idx="1"/>
          </p:nvPr>
        </p:nvSpPr>
        <p:spPr>
          <a:xfrm>
            <a:off x="539750" y="1412875"/>
            <a:ext cx="8229600" cy="4525963"/>
          </a:xfrm>
        </p:spPr>
        <p:txBody>
          <a:bodyPr/>
          <a:lstStyle/>
          <a:p>
            <a:r>
              <a:rPr lang="en-US" altLang="nl-NL" dirty="0" smtClean="0">
                <a:solidFill>
                  <a:schemeClr val="bg2"/>
                </a:solidFill>
              </a:rPr>
              <a:t>ICD -10 codes: J9-J18 in each age-group</a:t>
            </a:r>
            <a:endParaRPr lang="nl-NL" altLang="nl-NL" dirty="0" smtClean="0">
              <a:solidFill>
                <a:schemeClr val="bg2"/>
              </a:solidFill>
            </a:endParaRPr>
          </a:p>
        </p:txBody>
      </p:sp>
      <p:sp>
        <p:nvSpPr>
          <p:cNvPr id="25604"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3E526C62-1B57-4CBD-A684-1D7F21586BCF}" type="slidenum">
              <a:rPr lang="en-GB" altLang="en-US" sz="1200" smtClean="0">
                <a:solidFill>
                  <a:schemeClr val="bg1"/>
                </a:solidFill>
              </a:rPr>
              <a:pPr>
                <a:lnSpc>
                  <a:spcPct val="100000"/>
                </a:lnSpc>
                <a:spcBef>
                  <a:spcPct val="0"/>
                </a:spcBef>
                <a:spcAft>
                  <a:spcPct val="0"/>
                </a:spcAft>
                <a:buClrTx/>
                <a:buFontTx/>
                <a:buNone/>
              </a:pPr>
              <a:t>27</a:t>
            </a:fld>
            <a:endParaRPr lang="en-GB" altLang="en-US" sz="1200" smtClean="0">
              <a:solidFill>
                <a:schemeClr val="bg1"/>
              </a:solidFill>
            </a:endParaRPr>
          </a:p>
        </p:txBody>
      </p:sp>
      <p:pic>
        <p:nvPicPr>
          <p:cNvPr id="25605" name="Image 40" descr="C:\Users\DLucile\Documents\AMP_Lucile\OMS_GIP_BurdenOfDiseaseManual\Phase2\BoD_Manual_chap4\chap4-2-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8" y="2133600"/>
            <a:ext cx="6181725"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34216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56325" y="1752600"/>
            <a:ext cx="2682875" cy="1143000"/>
          </a:xfrm>
        </p:spPr>
        <p:txBody>
          <a:bodyPr/>
          <a:lstStyle/>
          <a:p>
            <a:r>
              <a:rPr lang="en-US" altLang="nl-NL" sz="3600" dirty="0" smtClean="0"/>
              <a:t>Calculation  of adjusted SARI admission rate</a:t>
            </a:r>
            <a:endParaRPr lang="nl-NL" altLang="nl-NL" sz="3600" dirty="0" smtClean="0"/>
          </a:p>
        </p:txBody>
      </p:sp>
      <p:sp>
        <p:nvSpPr>
          <p:cNvPr id="12291"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583C793F-33D9-44D2-A6AF-0ABD2FB11E54}" type="slidenum">
              <a:rPr lang="en-GB" altLang="en-US" sz="1200" smtClean="0">
                <a:solidFill>
                  <a:schemeClr val="bg1"/>
                </a:solidFill>
              </a:rPr>
              <a:pPr>
                <a:lnSpc>
                  <a:spcPct val="100000"/>
                </a:lnSpc>
                <a:spcBef>
                  <a:spcPct val="0"/>
                </a:spcBef>
                <a:spcAft>
                  <a:spcPct val="0"/>
                </a:spcAft>
                <a:buClrTx/>
                <a:buFontTx/>
                <a:buNone/>
              </a:pPr>
              <a:t>28</a:t>
            </a:fld>
            <a:endParaRPr lang="en-GB" altLang="en-US" sz="1200" smtClean="0">
              <a:solidFill>
                <a:schemeClr val="bg1"/>
              </a:solidFill>
            </a:endParaRPr>
          </a:p>
        </p:txBody>
      </p:sp>
      <p:graphicFrame>
        <p:nvGraphicFramePr>
          <p:cNvPr id="12292" name="Object 2"/>
          <p:cNvGraphicFramePr>
            <a:graphicFrameLocks noChangeAspect="1"/>
          </p:cNvGraphicFramePr>
          <p:nvPr/>
        </p:nvGraphicFramePr>
        <p:xfrm>
          <a:off x="468313" y="250825"/>
          <a:ext cx="7969250" cy="5857875"/>
        </p:xfrm>
        <a:graphic>
          <a:graphicData uri="http://schemas.openxmlformats.org/presentationml/2006/ole">
            <mc:AlternateContent xmlns:mc="http://schemas.openxmlformats.org/markup-compatibility/2006">
              <mc:Choice xmlns:v="urn:schemas-microsoft-com:vml" Requires="v">
                <p:oleObj spid="_x0000_s3079" name="Worksheet" r:id="rId4" imgW="6438849" imgH="4352976" progId="Excel.Sheet.12">
                  <p:embed/>
                </p:oleObj>
              </mc:Choice>
              <mc:Fallback>
                <p:oleObj name="Worksheet" r:id="rId4" imgW="6438849" imgH="4352976" progId="Excel.Sheet.12">
                  <p:embed/>
                  <p:pic>
                    <p:nvPicPr>
                      <p:cNvPr id="0" name=""/>
                      <p:cNvPicPr>
                        <a:picLocks noChangeAspect="1" noChangeArrowheads="1"/>
                      </p:cNvPicPr>
                      <p:nvPr/>
                    </p:nvPicPr>
                    <p:blipFill>
                      <a:blip r:embed="rId5"/>
                      <a:srcRect/>
                      <a:stretch>
                        <a:fillRect/>
                      </a:stretch>
                    </p:blipFill>
                    <p:spPr bwMode="auto">
                      <a:xfrm>
                        <a:off x="468313" y="250825"/>
                        <a:ext cx="7969250" cy="585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74821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Exercise 3. Health Facility C</a:t>
            </a:r>
            <a:endParaRPr lang="en-US" dirty="0"/>
          </a:p>
        </p:txBody>
      </p:sp>
      <p:sp>
        <p:nvSpPr>
          <p:cNvPr id="3" name="Content Placeholder 2"/>
          <p:cNvSpPr>
            <a:spLocks noGrp="1"/>
          </p:cNvSpPr>
          <p:nvPr>
            <p:ph idx="1"/>
          </p:nvPr>
        </p:nvSpPr>
        <p:spPr>
          <a:xfrm>
            <a:off x="457200" y="1333500"/>
            <a:ext cx="8229600" cy="4191000"/>
          </a:xfrm>
        </p:spPr>
        <p:txBody>
          <a:bodyPr/>
          <a:lstStyle/>
          <a:p>
            <a:r>
              <a:rPr lang="en-US" dirty="0"/>
              <a:t>Health facility </a:t>
            </a:r>
            <a:r>
              <a:rPr lang="en-US" dirty="0" smtClean="0"/>
              <a:t>C </a:t>
            </a:r>
            <a:r>
              <a:rPr lang="en-US" dirty="0"/>
              <a:t>is located in </a:t>
            </a:r>
            <a:r>
              <a:rPr lang="en-US" dirty="0" smtClean="0"/>
              <a:t>an urban </a:t>
            </a:r>
            <a:r>
              <a:rPr lang="en-US" dirty="0"/>
              <a:t>district and serves a catchment area of 100,000 people</a:t>
            </a:r>
          </a:p>
          <a:p>
            <a:pPr lvl="1"/>
            <a:r>
              <a:rPr lang="en-US" dirty="0" smtClean="0"/>
              <a:t>It is one of 12 hospitals in a city of over 2 million people</a:t>
            </a:r>
            <a:endParaRPr lang="en-US" dirty="0"/>
          </a:p>
          <a:p>
            <a:pPr lvl="1"/>
            <a:r>
              <a:rPr lang="en-US" dirty="0" smtClean="0"/>
              <a:t>50% of hospitalized patients come from outside the catchment</a:t>
            </a:r>
            <a:endParaRPr lang="en-US" dirty="0"/>
          </a:p>
          <a:p>
            <a:r>
              <a:rPr lang="en-US" dirty="0"/>
              <a:t>In 2013, there were 5000 hospitalizations at </a:t>
            </a:r>
            <a:r>
              <a:rPr lang="en-US" dirty="0" smtClean="0"/>
              <a:t>HFC</a:t>
            </a:r>
            <a:endParaRPr lang="en-US" dirty="0"/>
          </a:p>
          <a:p>
            <a:pPr lvl="1"/>
            <a:r>
              <a:rPr lang="en-US" dirty="0"/>
              <a:t>2000 respiratory </a:t>
            </a:r>
            <a:r>
              <a:rPr lang="en-US" dirty="0" smtClean="0"/>
              <a:t>hospitalizations (1000 from catchment)</a:t>
            </a:r>
            <a:endParaRPr lang="en-US" dirty="0"/>
          </a:p>
          <a:p>
            <a:pPr lvl="1"/>
            <a:r>
              <a:rPr lang="en-US" dirty="0"/>
              <a:t>500 SARI tested for influenza, and 50 (10%) were positive</a:t>
            </a:r>
          </a:p>
          <a:p>
            <a:r>
              <a:rPr lang="en-US" dirty="0" smtClean="0"/>
              <a:t>What additional data do I need to determine the rate of influenza-associated hospitalization in the catchment area of HFC? </a:t>
            </a:r>
            <a:endParaRPr lang="en-US" dirty="0"/>
          </a:p>
          <a:p>
            <a:endParaRPr lang="en-US" dirty="0"/>
          </a:p>
        </p:txBody>
      </p:sp>
    </p:spTree>
    <p:extLst>
      <p:ext uri="{BB962C8B-B14F-4D97-AF65-F5344CB8AC3E}">
        <p14:creationId xmlns:p14="http://schemas.microsoft.com/office/powerpoint/2010/main" val="161590992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Health Facility C</a:t>
            </a:r>
            <a:endParaRPr lang="en-US" dirty="0"/>
          </a:p>
        </p:txBody>
      </p:sp>
      <p:sp>
        <p:nvSpPr>
          <p:cNvPr id="3" name="Content Placeholder 2"/>
          <p:cNvSpPr>
            <a:spLocks noGrp="1"/>
          </p:cNvSpPr>
          <p:nvPr>
            <p:ph idx="1"/>
          </p:nvPr>
        </p:nvSpPr>
        <p:spPr/>
        <p:txBody>
          <a:bodyPr/>
          <a:lstStyle/>
          <a:p>
            <a:r>
              <a:rPr lang="en-US" dirty="0" smtClean="0"/>
              <a:t>Additional data needs</a:t>
            </a:r>
          </a:p>
          <a:p>
            <a:pPr lvl="1"/>
            <a:r>
              <a:rPr lang="en-US" dirty="0" smtClean="0"/>
              <a:t>Too many health facilities and too many admissions to collect data on residence of every hospital admission</a:t>
            </a:r>
          </a:p>
          <a:p>
            <a:pPr lvl="1"/>
            <a:r>
              <a:rPr lang="en-US" dirty="0" smtClean="0"/>
              <a:t>Perform a health utilization survey to determine the proportion of catchment area residents with respiratory hospitalization who are hospitalized at HFC</a:t>
            </a:r>
          </a:p>
          <a:p>
            <a:pPr lvl="1"/>
            <a:endParaRPr lang="en-US" dirty="0" smtClean="0"/>
          </a:p>
          <a:p>
            <a:r>
              <a:rPr lang="en-US" dirty="0" smtClean="0"/>
              <a:t>Let’s assume the following</a:t>
            </a:r>
          </a:p>
          <a:p>
            <a:pPr lvl="1"/>
            <a:r>
              <a:rPr lang="en-US" dirty="0" smtClean="0"/>
              <a:t>Health utilization survey shows that 33% (1/3) of catchment area residents with respiratory hospitalization are hospitalized at HFC </a:t>
            </a:r>
          </a:p>
        </p:txBody>
      </p:sp>
    </p:spTree>
    <p:extLst>
      <p:ext uri="{BB962C8B-B14F-4D97-AF65-F5344CB8AC3E}">
        <p14:creationId xmlns:p14="http://schemas.microsoft.com/office/powerpoint/2010/main" val="420417996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Health Facility C</a:t>
            </a:r>
            <a:endParaRPr lang="en-US" dirty="0"/>
          </a:p>
        </p:txBody>
      </p:sp>
      <p:sp>
        <p:nvSpPr>
          <p:cNvPr id="3" name="Content Placeholder 2"/>
          <p:cNvSpPr>
            <a:spLocks noGrp="1"/>
          </p:cNvSpPr>
          <p:nvPr>
            <p:ph idx="1"/>
          </p:nvPr>
        </p:nvSpPr>
        <p:spPr/>
        <p:txBody>
          <a:bodyPr/>
          <a:lstStyle/>
          <a:p>
            <a:r>
              <a:rPr lang="en-US" dirty="0" smtClean="0"/>
              <a:t>Population:  100,000</a:t>
            </a:r>
          </a:p>
          <a:p>
            <a:r>
              <a:rPr lang="en-US" dirty="0" smtClean="0"/>
              <a:t>Respiratory hospitalizations</a:t>
            </a:r>
          </a:p>
          <a:p>
            <a:pPr lvl="1"/>
            <a:r>
              <a:rPr lang="en-US" dirty="0" smtClean="0"/>
              <a:t>1000 at HFC = 33% of all respiratory hospitalizations</a:t>
            </a:r>
          </a:p>
          <a:p>
            <a:pPr lvl="1"/>
            <a:r>
              <a:rPr lang="en-US" dirty="0" smtClean="0"/>
              <a:t>3000 respiratory hospitalizations in catchment population</a:t>
            </a:r>
          </a:p>
          <a:p>
            <a:pPr lvl="1"/>
            <a:r>
              <a:rPr lang="en-US" dirty="0" smtClean="0"/>
              <a:t>10% influenza positive</a:t>
            </a:r>
          </a:p>
          <a:p>
            <a:pPr marL="0" indent="0">
              <a:buNone/>
            </a:pPr>
            <a:endParaRPr lang="en-US" dirty="0" smtClean="0"/>
          </a:p>
          <a:p>
            <a:pPr lvl="1"/>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685800" y="4114800"/>
                <a:ext cx="3752630"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3000 </m:t>
                        </m:r>
                        <m:r>
                          <a:rPr lang="en-US" sz="2800" b="0" smtClean="0">
                            <a:solidFill>
                              <a:schemeClr val="bg2"/>
                            </a:solidFill>
                            <a:latin typeface="Cambria Math" panose="02040503050406030204" pitchFamily="18" charset="0"/>
                            <a:ea typeface="Cambria Math" panose="02040503050406030204" pitchFamily="18" charset="0"/>
                          </a:rPr>
                          <m:t>×</m:t>
                        </m:r>
                        <m:r>
                          <a:rPr lang="en-US" sz="2800" b="0" i="0" smtClean="0">
                            <a:solidFill>
                              <a:schemeClr val="bg2"/>
                            </a:solidFill>
                            <a:latin typeface="Cambria Math" panose="02040503050406030204" pitchFamily="18" charset="0"/>
                            <a:ea typeface="Cambria Math" panose="02040503050406030204" pitchFamily="18" charset="0"/>
                          </a:rPr>
                          <m:t> 10</m:t>
                        </m:r>
                        <m:r>
                          <a:rPr lang="en-US" sz="2800" b="0" i="1"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positive</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85800" y="4114800"/>
                <a:ext cx="3752630" cy="685893"/>
              </a:xfrm>
              <a:prstGeom prst="rect">
                <a:avLst/>
              </a:prstGeom>
              <a:blipFill rotWithShape="0">
                <a:blip r:embed="rId2"/>
                <a:stretch>
                  <a:fillRect l="-42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44340" y="5029107"/>
                <a:ext cx="4623060" cy="685893"/>
              </a:xfrm>
              <a:prstGeom prst="rect">
                <a:avLst/>
              </a:prstGeom>
              <a:noFill/>
            </p:spPr>
            <p:txBody>
              <a:bodyPr wrap="none" lIns="0" tIns="0" rIns="0" bIns="0" rtlCol="0">
                <a:spAutoFit/>
              </a:bodyPr>
              <a:lstStyle/>
              <a:p>
                <a:r>
                  <a:rPr lang="en-US" sz="2000" dirty="0" smtClean="0">
                    <a:solidFill>
                      <a:schemeClr val="bg2"/>
                    </a:solidFill>
                  </a:rPr>
                  <a:t>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300 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244340" y="5029107"/>
                <a:ext cx="4623060" cy="685893"/>
              </a:xfrm>
              <a:prstGeom prst="rect">
                <a:avLst/>
              </a:prstGeom>
              <a:blipFill rotWithShape="0">
                <a:blip r:embed="rId3"/>
                <a:stretch>
                  <a:fillRect l="-1845"/>
                </a:stretch>
              </a:blipFill>
            </p:spPr>
            <p:txBody>
              <a:bodyPr/>
              <a:lstStyle/>
              <a:p>
                <a:r>
                  <a:rPr lang="en-US">
                    <a:noFill/>
                  </a:rPr>
                  <a:t> </a:t>
                </a:r>
              </a:p>
            </p:txBody>
          </p:sp>
        </mc:Fallback>
      </mc:AlternateContent>
    </p:spTree>
    <p:extLst>
      <p:ext uri="{BB962C8B-B14F-4D97-AF65-F5344CB8AC3E}">
        <p14:creationId xmlns:p14="http://schemas.microsoft.com/office/powerpoint/2010/main" val="4045151341"/>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763713" y="2205038"/>
            <a:ext cx="5472112" cy="2016125"/>
          </a:xfrm>
        </p:spPr>
        <p:txBody>
          <a:bodyPr/>
          <a:lstStyle/>
          <a:p>
            <a:pPr marL="342900" indent="-342900"/>
            <a:r>
              <a:rPr lang="en-US" altLang="en-US" sz="2900" dirty="0" smtClean="0"/>
              <a:t>Catchment area: Are you only including patients coming from catchment area?</a:t>
            </a:r>
            <a:br>
              <a:rPr lang="en-US" altLang="en-US" sz="2900" dirty="0" smtClean="0"/>
            </a:br>
            <a:endParaRPr lang="en-GB" altLang="en-US" sz="4000" dirty="0" smtClean="0"/>
          </a:p>
        </p:txBody>
      </p:sp>
    </p:spTree>
    <p:extLst>
      <p:ext uri="{BB962C8B-B14F-4D97-AF65-F5344CB8AC3E}">
        <p14:creationId xmlns:p14="http://schemas.microsoft.com/office/powerpoint/2010/main" val="3033700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1113" y="388938"/>
            <a:ext cx="9144000" cy="1143000"/>
          </a:xfrm>
        </p:spPr>
        <p:txBody>
          <a:bodyPr/>
          <a:lstStyle/>
          <a:p>
            <a:pPr marL="342900" indent="-342900"/>
            <a:r>
              <a:rPr lang="en-US" altLang="en-US" sz="3200" dirty="0">
                <a:solidFill>
                  <a:srgbClr val="FFC000"/>
                </a:solidFill>
                <a:latin typeface="+mn-lt"/>
              </a:rPr>
              <a:t>Validating actual catchment area of sentinel site</a:t>
            </a:r>
            <a:endParaRPr lang="en-GB" altLang="en-US" sz="3200" dirty="0">
              <a:solidFill>
                <a:srgbClr val="FFC000"/>
              </a:solidFill>
              <a:latin typeface="+mn-lt"/>
            </a:endParaRPr>
          </a:p>
        </p:txBody>
      </p:sp>
      <p:pic>
        <p:nvPicPr>
          <p:cNvPr id="1433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34001" y="1162331"/>
            <a:ext cx="3657600" cy="2526409"/>
          </a:xfrm>
        </p:spPr>
      </p:pic>
      <p:pic>
        <p:nvPicPr>
          <p:cNvPr id="143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2" y="3842031"/>
            <a:ext cx="3657600" cy="26349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341" name="TextBox 7"/>
          <p:cNvSpPr txBox="1">
            <a:spLocks noChangeArrowheads="1"/>
          </p:cNvSpPr>
          <p:nvPr/>
        </p:nvSpPr>
        <p:spPr bwMode="auto">
          <a:xfrm>
            <a:off x="228599" y="1346200"/>
            <a:ext cx="5311775"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en-US" sz="2400" b="1" dirty="0">
                <a:solidFill>
                  <a:schemeClr val="bg2"/>
                </a:solidFill>
              </a:rPr>
              <a:t>Step 1</a:t>
            </a: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Make a map of area of sentinel facility  </a:t>
            </a: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Identify administrative divisions in catchment area</a:t>
            </a:r>
            <a:endParaRPr lang="en-GB" altLang="en-US" sz="2400" dirty="0">
              <a:solidFill>
                <a:schemeClr val="bg2"/>
              </a:solidFill>
            </a:endParaRP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Identify lowest administrative division for which population data are available</a:t>
            </a:r>
            <a:endParaRPr lang="en-GB" altLang="en-US" sz="2400" dirty="0">
              <a:solidFill>
                <a:schemeClr val="bg2"/>
              </a:solidFill>
            </a:endParaRPr>
          </a:p>
        </p:txBody>
      </p:sp>
      <p:sp>
        <p:nvSpPr>
          <p:cNvPr id="14342" name="TextBox 4"/>
          <p:cNvSpPr txBox="1">
            <a:spLocks noChangeArrowheads="1"/>
          </p:cNvSpPr>
          <p:nvPr/>
        </p:nvSpPr>
        <p:spPr bwMode="auto">
          <a:xfrm>
            <a:off x="228599" y="4005263"/>
            <a:ext cx="5208587"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Step 2. </a:t>
            </a:r>
          </a:p>
          <a:p>
            <a:pPr>
              <a:lnSpc>
                <a:spcPct val="100000"/>
              </a:lnSpc>
              <a:spcBef>
                <a:spcPct val="0"/>
              </a:spcBef>
              <a:spcAft>
                <a:spcPct val="0"/>
              </a:spcAft>
              <a:buClrTx/>
              <a:buFontTx/>
              <a:buNone/>
            </a:pPr>
            <a:r>
              <a:rPr lang="en-US" altLang="nl-NL" sz="2400" dirty="0">
                <a:solidFill>
                  <a:schemeClr val="bg2"/>
                </a:solidFill>
              </a:rPr>
              <a:t>4. Identify residential addresses of all SARI patients </a:t>
            </a:r>
            <a:endParaRPr lang="en-GB" altLang="nl-NL" sz="2400" dirty="0">
              <a:solidFill>
                <a:schemeClr val="bg2"/>
              </a:solidFill>
            </a:endParaRPr>
          </a:p>
          <a:p>
            <a:pPr>
              <a:lnSpc>
                <a:spcPct val="100000"/>
              </a:lnSpc>
              <a:spcBef>
                <a:spcPct val="0"/>
              </a:spcBef>
              <a:spcAft>
                <a:spcPct val="0"/>
              </a:spcAft>
              <a:buClrTx/>
              <a:buFontTx/>
              <a:buNone/>
            </a:pPr>
            <a:endParaRPr lang="en-US" altLang="nl-NL" sz="2400" dirty="0">
              <a:solidFill>
                <a:schemeClr val="bg2"/>
              </a:solidFill>
            </a:endParaRPr>
          </a:p>
          <a:p>
            <a:pPr>
              <a:lnSpc>
                <a:spcPct val="100000"/>
              </a:lnSpc>
              <a:spcBef>
                <a:spcPct val="0"/>
              </a:spcBef>
              <a:spcAft>
                <a:spcPct val="0"/>
              </a:spcAft>
              <a:buClrTx/>
              <a:buFontTx/>
              <a:buNone/>
            </a:pPr>
            <a:r>
              <a:rPr lang="en-US" altLang="nl-NL" sz="2400" dirty="0">
                <a:solidFill>
                  <a:schemeClr val="bg2"/>
                </a:solidFill>
              </a:rPr>
              <a:t>5.  Prepare a spot map; </a:t>
            </a:r>
          </a:p>
          <a:p>
            <a:pPr>
              <a:lnSpc>
                <a:spcPct val="100000"/>
              </a:lnSpc>
              <a:spcBef>
                <a:spcPct val="0"/>
              </a:spcBef>
              <a:spcAft>
                <a:spcPct val="0"/>
              </a:spcAft>
              <a:buClrTx/>
              <a:buFontTx/>
              <a:buNone/>
            </a:pPr>
            <a:r>
              <a:rPr lang="en-US" altLang="nl-NL" sz="2400" dirty="0">
                <a:solidFill>
                  <a:schemeClr val="bg2"/>
                </a:solidFill>
              </a:rPr>
              <a:t>indicating where patients live on </a:t>
            </a:r>
            <a:r>
              <a:rPr lang="en-US" altLang="nl-NL" sz="2400" dirty="0" smtClean="0">
                <a:solidFill>
                  <a:schemeClr val="bg2"/>
                </a:solidFill>
              </a:rPr>
              <a:t>map</a:t>
            </a:r>
            <a:endParaRPr lang="en-GB" altLang="nl-NL" dirty="0">
              <a:solidFill>
                <a:schemeClr val="bg2"/>
              </a:solidFill>
            </a:endParaRPr>
          </a:p>
        </p:txBody>
      </p:sp>
    </p:spTree>
    <p:extLst>
      <p:ext uri="{BB962C8B-B14F-4D97-AF65-F5344CB8AC3E}">
        <p14:creationId xmlns:p14="http://schemas.microsoft.com/office/powerpoint/2010/main" val="522461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457200"/>
            <a:ext cx="9144000" cy="869950"/>
          </a:xfrm>
        </p:spPr>
        <p:txBody>
          <a:bodyPr/>
          <a:lstStyle/>
          <a:p>
            <a:r>
              <a:rPr lang="en-US" altLang="nl-NL" sz="3100" dirty="0" smtClean="0"/>
              <a:t>Catchment area of sentinel site</a:t>
            </a:r>
            <a:endParaRPr lang="en-GB" altLang="nl-NL" dirty="0" smtClean="0"/>
          </a:p>
        </p:txBody>
      </p:sp>
      <p:pic>
        <p:nvPicPr>
          <p:cNvPr id="16387" name="Image 27" descr="C:\Users\DLucile\Documents\AMP_Lucile\OMS_GIP_BurdenOfDiseaseManual\Phase2\BoD_Manual_chap4\v2\chap4-1-3.jpg"/>
          <p:cNvPicPr>
            <a:picLocks noGrp="1"/>
          </p:cNvPicPr>
          <p:nvPr>
            <p:ph idx="1"/>
          </p:nvPr>
        </p:nvPicPr>
        <p:blipFill>
          <a:blip r:embed="rId2">
            <a:extLst>
              <a:ext uri="{28A0092B-C50C-407E-A947-70E740481C1C}">
                <a14:useLocalDpi xmlns:a14="http://schemas.microsoft.com/office/drawing/2010/main" val="0"/>
              </a:ext>
            </a:extLst>
          </a:blip>
          <a:srcRect t="7259"/>
          <a:stretch>
            <a:fillRect/>
          </a:stretch>
        </p:blipFill>
        <p:spPr>
          <a:xfrm>
            <a:off x="4495800" y="1143001"/>
            <a:ext cx="4343400" cy="2895600"/>
          </a:xfrm>
        </p:spPr>
      </p:pic>
      <p:sp>
        <p:nvSpPr>
          <p:cNvPr id="16388" name="Rectangle 4"/>
          <p:cNvSpPr>
            <a:spLocks noChangeArrowheads="1"/>
          </p:cNvSpPr>
          <p:nvPr/>
        </p:nvSpPr>
        <p:spPr bwMode="auto">
          <a:xfrm>
            <a:off x="381000" y="1327150"/>
            <a:ext cx="4191000"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Step 3  </a:t>
            </a:r>
            <a:r>
              <a:rPr lang="en-US" altLang="nl-NL" sz="2400" dirty="0">
                <a:solidFill>
                  <a:schemeClr val="bg2"/>
                </a:solidFill>
              </a:rPr>
              <a:t>Identify area where majority of cases seeking care at sentinel site reside (e.g. ≥80%) </a:t>
            </a:r>
          </a:p>
          <a:p>
            <a:pPr>
              <a:lnSpc>
                <a:spcPct val="100000"/>
              </a:lnSpc>
              <a:spcBef>
                <a:spcPct val="0"/>
              </a:spcBef>
              <a:spcAft>
                <a:spcPct val="0"/>
              </a:spcAft>
              <a:buClrTx/>
              <a:buFontTx/>
              <a:buNone/>
            </a:pPr>
            <a:r>
              <a:rPr lang="en-US" altLang="nl-NL" sz="2400" dirty="0">
                <a:solidFill>
                  <a:schemeClr val="bg2"/>
                </a:solidFill>
              </a:rPr>
              <a:t>This is </a:t>
            </a:r>
            <a:r>
              <a:rPr lang="en-US" altLang="nl-NL" sz="2400" b="1" dirty="0">
                <a:solidFill>
                  <a:schemeClr val="bg2"/>
                </a:solidFill>
              </a:rPr>
              <a:t>catchment area</a:t>
            </a:r>
            <a:r>
              <a:rPr lang="en-US" altLang="nl-NL" sz="2400" dirty="0">
                <a:solidFill>
                  <a:schemeClr val="bg2"/>
                </a:solidFill>
              </a:rPr>
              <a:t> of sentinel site (marked by a green dashed line). </a:t>
            </a:r>
          </a:p>
        </p:txBody>
      </p:sp>
      <p:sp>
        <p:nvSpPr>
          <p:cNvPr id="16389" name="Rectangle 5"/>
          <p:cNvSpPr>
            <a:spLocks noChangeArrowheads="1"/>
          </p:cNvSpPr>
          <p:nvPr/>
        </p:nvSpPr>
        <p:spPr bwMode="auto">
          <a:xfrm>
            <a:off x="381000" y="3992822"/>
            <a:ext cx="8007350"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Boundary based on the lowest administrative unit for which population data are available</a:t>
            </a:r>
          </a:p>
          <a:p>
            <a:pPr>
              <a:lnSpc>
                <a:spcPct val="100000"/>
              </a:lnSpc>
              <a:spcBef>
                <a:spcPct val="0"/>
              </a:spcBef>
              <a:spcAft>
                <a:spcPct val="0"/>
              </a:spcAft>
              <a:buClrTx/>
              <a:buFontTx/>
              <a:buNone/>
            </a:pPr>
            <a:endParaRPr lang="en-US" altLang="nl-NL" sz="2400" dirty="0">
              <a:solidFill>
                <a:schemeClr val="bg2"/>
              </a:solidFill>
            </a:endParaRPr>
          </a:p>
          <a:p>
            <a:pPr>
              <a:lnSpc>
                <a:spcPct val="100000"/>
              </a:lnSpc>
              <a:spcBef>
                <a:spcPct val="0"/>
              </a:spcBef>
              <a:spcAft>
                <a:spcPct val="0"/>
              </a:spcAft>
              <a:buClrTx/>
              <a:buFontTx/>
              <a:buNone/>
            </a:pPr>
            <a:r>
              <a:rPr lang="en-US" altLang="nl-NL" sz="2400" b="1" dirty="0">
                <a:solidFill>
                  <a:schemeClr val="bg2"/>
                </a:solidFill>
              </a:rPr>
              <a:t>Step 4.</a:t>
            </a:r>
          </a:p>
          <a:p>
            <a:pPr>
              <a:lnSpc>
                <a:spcPct val="100000"/>
              </a:lnSpc>
              <a:spcBef>
                <a:spcPct val="0"/>
              </a:spcBef>
              <a:spcAft>
                <a:spcPct val="0"/>
              </a:spcAft>
              <a:buClrTx/>
              <a:buFontTx/>
              <a:buNone/>
            </a:pPr>
            <a:r>
              <a:rPr lang="en-US" altLang="nl-NL" sz="2400" dirty="0">
                <a:solidFill>
                  <a:schemeClr val="bg2"/>
                </a:solidFill>
              </a:rPr>
              <a:t>Obtain age-gender stratified population data for this area from </a:t>
            </a:r>
          </a:p>
          <a:p>
            <a:pPr>
              <a:lnSpc>
                <a:spcPct val="100000"/>
              </a:lnSpc>
              <a:spcBef>
                <a:spcPct val="0"/>
              </a:spcBef>
              <a:spcAft>
                <a:spcPct val="0"/>
              </a:spcAft>
              <a:buClrTx/>
              <a:buFontTx/>
              <a:buNone/>
            </a:pPr>
            <a:r>
              <a:rPr lang="en-US" altLang="nl-NL" sz="2400" dirty="0">
                <a:solidFill>
                  <a:schemeClr val="bg2"/>
                </a:solidFill>
              </a:rPr>
              <a:t>census or municipal records</a:t>
            </a:r>
            <a:endParaRPr lang="en-GB" altLang="nl-NL" dirty="0">
              <a:solidFill>
                <a:schemeClr val="bg2"/>
              </a:solidFill>
            </a:endParaRPr>
          </a:p>
        </p:txBody>
      </p:sp>
    </p:spTree>
    <p:extLst>
      <p:ext uri="{BB962C8B-B14F-4D97-AF65-F5344CB8AC3E}">
        <p14:creationId xmlns:p14="http://schemas.microsoft.com/office/powerpoint/2010/main" val="38310121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23850" y="304800"/>
            <a:ext cx="8567738" cy="1143000"/>
          </a:xfrm>
        </p:spPr>
        <p:txBody>
          <a:bodyPr/>
          <a:lstStyle/>
          <a:p>
            <a:r>
              <a:rPr lang="en-US" altLang="en-US" sz="3200" dirty="0" smtClean="0"/>
              <a:t>Calculating Total Pneumonia cases in catchment area by age-group</a:t>
            </a:r>
            <a:endParaRPr lang="en-GB" altLang="en-US" sz="3200" dirty="0" smtClean="0"/>
          </a:p>
        </p:txBody>
      </p:sp>
      <p:sp>
        <p:nvSpPr>
          <p:cNvPr id="23555" name="Content Placeholder 2"/>
          <p:cNvSpPr>
            <a:spLocks noGrp="1"/>
          </p:cNvSpPr>
          <p:nvPr>
            <p:ph idx="1"/>
          </p:nvPr>
        </p:nvSpPr>
        <p:spPr>
          <a:xfrm>
            <a:off x="323850" y="1493838"/>
            <a:ext cx="8229600" cy="2536826"/>
          </a:xfrm>
        </p:spPr>
        <p:txBody>
          <a:bodyPr/>
          <a:lstStyle/>
          <a:p>
            <a:pPr marL="0" indent="0">
              <a:lnSpc>
                <a:spcPct val="100000"/>
              </a:lnSpc>
              <a:buFontTx/>
              <a:buNone/>
            </a:pPr>
            <a:r>
              <a:rPr lang="en-US" altLang="en-US" sz="2400" dirty="0" smtClean="0">
                <a:solidFill>
                  <a:schemeClr val="bg2"/>
                </a:solidFill>
              </a:rPr>
              <a:t>For each facility in area: count number of patients within catchment area who were hospitalized with pneumonia</a:t>
            </a:r>
          </a:p>
          <a:p>
            <a:pPr marL="0" indent="0">
              <a:lnSpc>
                <a:spcPct val="100000"/>
              </a:lnSpc>
              <a:buFontTx/>
              <a:buNone/>
            </a:pPr>
            <a:r>
              <a:rPr lang="en-US" altLang="en-US" sz="2400" dirty="0" smtClean="0">
                <a:solidFill>
                  <a:schemeClr val="bg2"/>
                </a:solidFill>
              </a:rPr>
              <a:t>Do this for every age group</a:t>
            </a:r>
          </a:p>
          <a:p>
            <a:pPr marL="0" indent="0">
              <a:buFontTx/>
              <a:buNone/>
            </a:pPr>
            <a:endParaRPr lang="en-US" altLang="en-US" sz="2400" dirty="0" smtClean="0">
              <a:solidFill>
                <a:schemeClr val="bg2"/>
              </a:solidFill>
            </a:endParaRPr>
          </a:p>
          <a:p>
            <a:pPr marL="0" indent="0">
              <a:buFontTx/>
              <a:buNone/>
            </a:pPr>
            <a:r>
              <a:rPr lang="en-US" altLang="en-US" sz="2400" dirty="0" smtClean="0">
                <a:solidFill>
                  <a:schemeClr val="bg2"/>
                </a:solidFill>
              </a:rPr>
              <a:t>Source data: Hospital discharge register or similar data source </a:t>
            </a:r>
            <a:endParaRPr lang="en-GB" altLang="en-US" dirty="0" smtClean="0">
              <a:solidFill>
                <a:schemeClr val="bg2"/>
              </a:solidFill>
            </a:endParaRPr>
          </a:p>
        </p:txBody>
      </p:sp>
      <p:pic>
        <p:nvPicPr>
          <p:cNvPr id="23556" name="Image 32" descr="C:\Users\DLucile\Documents\AMP_Lucile\OMS_GIP_BurdenOfDiseaseManual\Phase2\BoD_Manual_chap4\chap4-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030663"/>
            <a:ext cx="2971800" cy="232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7" name="Image 33" descr="C:\Users\DLucile\Documents\AMP_Lucile\OMS_GIP_BurdenOfDiseaseManual\Phase2\BoD_Manual_chap4\v2\chap4-2-9.jpg"/>
          <p:cNvPicPr>
            <a:picLocks noChangeAspect="1" noChangeArrowheads="1"/>
          </p:cNvPicPr>
          <p:nvPr/>
        </p:nvPicPr>
        <p:blipFill rotWithShape="1">
          <a:blip r:embed="rId3">
            <a:extLst>
              <a:ext uri="{28A0092B-C50C-407E-A947-70E740481C1C}">
                <a14:useLocalDpi xmlns:a14="http://schemas.microsoft.com/office/drawing/2010/main" val="0"/>
              </a:ext>
            </a:extLst>
          </a:blip>
          <a:srcRect r="2353"/>
          <a:stretch/>
        </p:blipFill>
        <p:spPr bwMode="auto">
          <a:xfrm>
            <a:off x="6096000" y="4030663"/>
            <a:ext cx="2971800" cy="232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8" name="Image 35" descr="C:\Users\DLucile\Documents\AMP_Lucile\OMS_GIP_BurdenOfDiseaseManual\Phase2\BoD_Manual_chap4\chap4-2-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4030662"/>
            <a:ext cx="2971800" cy="232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60" name="Down Arrow 4"/>
          <p:cNvSpPr>
            <a:spLocks noChangeArrowheads="1"/>
          </p:cNvSpPr>
          <p:nvPr/>
        </p:nvSpPr>
        <p:spPr bwMode="auto">
          <a:xfrm>
            <a:off x="8018463" y="4368800"/>
            <a:ext cx="211137" cy="431800"/>
          </a:xfrm>
          <a:prstGeom prst="downArrow">
            <a:avLst>
              <a:gd name="adj1" fmla="val 50000"/>
              <a:gd name="adj2" fmla="val 50092"/>
            </a:avLst>
          </a:prstGeom>
          <a:solidFill>
            <a:srgbClr val="092A9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
        <p:nvSpPr>
          <p:cNvPr id="23562" name="TextBox 6"/>
          <p:cNvSpPr txBox="1">
            <a:spLocks noChangeArrowheads="1"/>
          </p:cNvSpPr>
          <p:nvPr/>
        </p:nvSpPr>
        <p:spPr bwMode="auto">
          <a:xfrm>
            <a:off x="1600200" y="4221163"/>
            <a:ext cx="15811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000" b="1" i="1" dirty="0" smtClean="0"/>
              <a:t>Sentinel </a:t>
            </a:r>
            <a:r>
              <a:rPr lang="en-US" altLang="nl-NL" sz="2000" b="1" i="1" dirty="0"/>
              <a:t>site</a:t>
            </a:r>
            <a:endParaRPr lang="nl-NL" altLang="nl-NL" sz="2000" b="1" i="1" dirty="0"/>
          </a:p>
        </p:txBody>
      </p:sp>
      <p:cxnSp>
        <p:nvCxnSpPr>
          <p:cNvPr id="11" name="Straight Arrow Connector 10"/>
          <p:cNvCxnSpPr/>
          <p:nvPr/>
        </p:nvCxnSpPr>
        <p:spPr bwMode="auto">
          <a:xfrm flipH="1">
            <a:off x="2390775" y="4621213"/>
            <a:ext cx="276225" cy="573543"/>
          </a:xfrm>
          <a:prstGeom prst="straightConnector1">
            <a:avLst/>
          </a:prstGeom>
          <a:ln w="76200">
            <a:solidFill>
              <a:schemeClr val="accent5">
                <a:lumMod val="50000"/>
              </a:schemeClr>
            </a:solidFill>
            <a:tailEnd type="triangle"/>
          </a:ln>
          <a:extLst/>
        </p:spPr>
        <p:style>
          <a:lnRef idx="1">
            <a:schemeClr val="accent4"/>
          </a:lnRef>
          <a:fillRef idx="0">
            <a:schemeClr val="accent4"/>
          </a:fillRef>
          <a:effectRef idx="0">
            <a:schemeClr val="accent4"/>
          </a:effectRef>
          <a:fontRef idx="minor">
            <a:schemeClr val="tx1"/>
          </a:fontRef>
        </p:style>
      </p:cxnSp>
      <p:sp>
        <p:nvSpPr>
          <p:cNvPr id="13" name="Down Arrow 4"/>
          <p:cNvSpPr>
            <a:spLocks noChangeArrowheads="1"/>
          </p:cNvSpPr>
          <p:nvPr/>
        </p:nvSpPr>
        <p:spPr bwMode="auto">
          <a:xfrm rot="16200000" flipV="1">
            <a:off x="5278775" y="5659776"/>
            <a:ext cx="228600" cy="491450"/>
          </a:xfrm>
          <a:prstGeom prst="downArrow">
            <a:avLst>
              <a:gd name="adj1" fmla="val 50000"/>
              <a:gd name="adj2" fmla="val 50092"/>
            </a:avLst>
          </a:prstGeom>
          <a:solidFill>
            <a:srgbClr val="092A9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
        <p:nvSpPr>
          <p:cNvPr id="14" name="Down Arrow 4"/>
          <p:cNvSpPr>
            <a:spLocks noChangeArrowheads="1"/>
          </p:cNvSpPr>
          <p:nvPr/>
        </p:nvSpPr>
        <p:spPr bwMode="auto">
          <a:xfrm rot="8386856" flipV="1">
            <a:off x="1350845" y="4587711"/>
            <a:ext cx="228600" cy="491450"/>
          </a:xfrm>
          <a:prstGeom prst="downArrow">
            <a:avLst>
              <a:gd name="adj1" fmla="val 50000"/>
              <a:gd name="adj2" fmla="val 50092"/>
            </a:avLst>
          </a:prstGeom>
          <a:solidFill>
            <a:srgbClr val="092A9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Tree>
    <p:extLst>
      <p:ext uri="{BB962C8B-B14F-4D97-AF65-F5344CB8AC3E}">
        <p14:creationId xmlns:p14="http://schemas.microsoft.com/office/powerpoint/2010/main" val="324603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 Health Facility D</a:t>
            </a:r>
            <a:endParaRPr lang="en-US" dirty="0"/>
          </a:p>
        </p:txBody>
      </p:sp>
      <p:sp>
        <p:nvSpPr>
          <p:cNvPr id="3" name="Content Placeholder 2"/>
          <p:cNvSpPr>
            <a:spLocks noGrp="1"/>
          </p:cNvSpPr>
          <p:nvPr>
            <p:ph idx="1"/>
          </p:nvPr>
        </p:nvSpPr>
        <p:spPr/>
        <p:txBody>
          <a:bodyPr/>
          <a:lstStyle/>
          <a:p>
            <a:r>
              <a:rPr lang="en-US" dirty="0"/>
              <a:t>Health facility D</a:t>
            </a:r>
            <a:r>
              <a:rPr lang="en-US" dirty="0" smtClean="0"/>
              <a:t> </a:t>
            </a:r>
            <a:r>
              <a:rPr lang="en-US" dirty="0"/>
              <a:t>is located in an urban district and </a:t>
            </a:r>
            <a:r>
              <a:rPr lang="en-US" dirty="0" smtClean="0"/>
              <a:t>the catchment population is unknown</a:t>
            </a:r>
            <a:endParaRPr lang="en-US" dirty="0"/>
          </a:p>
          <a:p>
            <a:pPr lvl="1"/>
            <a:r>
              <a:rPr lang="en-US" dirty="0"/>
              <a:t>It is one of 12 hospitals in a city of over 2 million </a:t>
            </a:r>
            <a:r>
              <a:rPr lang="en-US" dirty="0" smtClean="0"/>
              <a:t>people</a:t>
            </a:r>
            <a:endParaRPr lang="en-US" dirty="0"/>
          </a:p>
          <a:p>
            <a:r>
              <a:rPr lang="en-US" dirty="0"/>
              <a:t>In 2013, there were 5000 hospitalizations at </a:t>
            </a:r>
            <a:r>
              <a:rPr lang="en-US" dirty="0" smtClean="0"/>
              <a:t>HFD</a:t>
            </a:r>
            <a:endParaRPr lang="en-US" dirty="0"/>
          </a:p>
          <a:p>
            <a:pPr lvl="1"/>
            <a:r>
              <a:rPr lang="en-US" dirty="0"/>
              <a:t>2000 respiratory hospitalizations </a:t>
            </a:r>
          </a:p>
          <a:p>
            <a:pPr lvl="1"/>
            <a:r>
              <a:rPr lang="en-US" dirty="0"/>
              <a:t>500 SARI tested for influenza, and 50 (10%) were positive</a:t>
            </a:r>
          </a:p>
          <a:p>
            <a:r>
              <a:rPr lang="en-US" dirty="0"/>
              <a:t>What additional data do I need to determine the rate of influenza-associated hospitalization </a:t>
            </a:r>
            <a:r>
              <a:rPr lang="en-US" dirty="0" smtClean="0"/>
              <a:t>at HFD? </a:t>
            </a:r>
            <a:endParaRPr lang="en-US" dirty="0"/>
          </a:p>
          <a:p>
            <a:endParaRPr lang="en-US" dirty="0"/>
          </a:p>
        </p:txBody>
      </p:sp>
    </p:spTree>
    <p:extLst>
      <p:ext uri="{BB962C8B-B14F-4D97-AF65-F5344CB8AC3E}">
        <p14:creationId xmlns:p14="http://schemas.microsoft.com/office/powerpoint/2010/main" val="1267682320"/>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 Health Facility D</a:t>
            </a:r>
            <a:endParaRPr lang="en-US" dirty="0"/>
          </a:p>
        </p:txBody>
      </p:sp>
      <p:sp>
        <p:nvSpPr>
          <p:cNvPr id="3" name="Content Placeholder 2"/>
          <p:cNvSpPr>
            <a:spLocks noGrp="1"/>
          </p:cNvSpPr>
          <p:nvPr>
            <p:ph idx="1"/>
          </p:nvPr>
        </p:nvSpPr>
        <p:spPr/>
        <p:txBody>
          <a:bodyPr/>
          <a:lstStyle/>
          <a:p>
            <a:r>
              <a:rPr lang="en-US" dirty="0" smtClean="0"/>
              <a:t>Additional data needs: </a:t>
            </a:r>
          </a:p>
          <a:p>
            <a:pPr lvl="1"/>
            <a:r>
              <a:rPr lang="en-US" dirty="0" smtClean="0"/>
              <a:t>Catchment population estimate</a:t>
            </a:r>
          </a:p>
          <a:p>
            <a:pPr lvl="1"/>
            <a:endParaRPr lang="en-US" dirty="0"/>
          </a:p>
          <a:p>
            <a:r>
              <a:rPr lang="en-US" dirty="0" smtClean="0"/>
              <a:t>Without an estimate of population served by the health facility it is difficult to determine a rate of disease</a:t>
            </a:r>
          </a:p>
          <a:p>
            <a:r>
              <a:rPr lang="en-US" dirty="0" smtClean="0"/>
              <a:t>Can still provide relative disease burden estimates</a:t>
            </a:r>
          </a:p>
          <a:p>
            <a:r>
              <a:rPr lang="en-US" dirty="0" smtClean="0"/>
              <a:t>Could potentially apply that relative disease burden estimate to district administrative data, but may not be reliable due to differences in clinical practice</a:t>
            </a:r>
            <a:endParaRPr lang="en-US" dirty="0"/>
          </a:p>
        </p:txBody>
      </p:sp>
    </p:spTree>
    <p:extLst>
      <p:ext uri="{BB962C8B-B14F-4D97-AF65-F5344CB8AC3E}">
        <p14:creationId xmlns:p14="http://schemas.microsoft.com/office/powerpoint/2010/main" val="3846794603"/>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2971800" cy="1143000"/>
          </a:xfrm>
        </p:spPr>
        <p:txBody>
          <a:bodyPr/>
          <a:lstStyle/>
          <a:p>
            <a:r>
              <a:rPr lang="en-US" dirty="0"/>
              <a:t>Flow chart outlining the key steps in influenza disease burden</a:t>
            </a:r>
            <a:br>
              <a:rPr lang="en-US" dirty="0"/>
            </a:br>
            <a:r>
              <a:rPr lang="en-US" dirty="0"/>
              <a:t>estimation</a:t>
            </a:r>
          </a:p>
        </p:txBody>
      </p:sp>
      <p:pic>
        <p:nvPicPr>
          <p:cNvPr id="5" name="Picture 4"/>
          <p:cNvPicPr>
            <a:picLocks noChangeAspect="1"/>
          </p:cNvPicPr>
          <p:nvPr/>
        </p:nvPicPr>
        <p:blipFill>
          <a:blip r:embed="rId2"/>
          <a:stretch>
            <a:fillRect/>
          </a:stretch>
        </p:blipFill>
        <p:spPr>
          <a:xfrm>
            <a:off x="3657600" y="121356"/>
            <a:ext cx="5486400" cy="6615289"/>
          </a:xfrm>
          <a:prstGeom prst="rect">
            <a:avLst/>
          </a:prstGeom>
        </p:spPr>
      </p:pic>
    </p:spTree>
    <p:extLst>
      <p:ext uri="{BB962C8B-B14F-4D97-AF65-F5344CB8AC3E}">
        <p14:creationId xmlns:p14="http://schemas.microsoft.com/office/powerpoint/2010/main" val="2779087219"/>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 in Estimating </a:t>
            </a:r>
            <a:r>
              <a:rPr lang="en-US" dirty="0" err="1" smtClean="0"/>
              <a:t>BoD</a:t>
            </a:r>
            <a:endParaRPr lang="en-US" dirty="0"/>
          </a:p>
        </p:txBody>
      </p:sp>
      <p:sp>
        <p:nvSpPr>
          <p:cNvPr id="3" name="Content Placeholder 2"/>
          <p:cNvSpPr>
            <a:spLocks noGrp="1"/>
          </p:cNvSpPr>
          <p:nvPr>
            <p:ph idx="1"/>
          </p:nvPr>
        </p:nvSpPr>
        <p:spPr/>
        <p:txBody>
          <a:bodyPr/>
          <a:lstStyle/>
          <a:p>
            <a:r>
              <a:rPr lang="en-US" dirty="0"/>
              <a:t>C</a:t>
            </a:r>
            <a:r>
              <a:rPr lang="en-US" dirty="0" smtClean="0"/>
              <a:t>hallenging to understand whether or not the surveillance site is “representative” </a:t>
            </a:r>
          </a:p>
          <a:p>
            <a:r>
              <a:rPr lang="en-US" dirty="0"/>
              <a:t>C</a:t>
            </a:r>
            <a:r>
              <a:rPr lang="en-US" dirty="0" smtClean="0"/>
              <a:t>linician biases may impact which patients are tested for influenza</a:t>
            </a:r>
          </a:p>
          <a:p>
            <a:r>
              <a:rPr lang="en-US" dirty="0" smtClean="0"/>
              <a:t>Differences in case definitions</a:t>
            </a:r>
          </a:p>
          <a:p>
            <a:pPr lvl="1"/>
            <a:r>
              <a:rPr lang="en-US" dirty="0"/>
              <a:t>T</a:t>
            </a:r>
            <a:r>
              <a:rPr lang="en-US" dirty="0" smtClean="0"/>
              <a:t>his is why we request all countries to adopt the new WHO standard case definitions for ILI and SARI</a:t>
            </a:r>
          </a:p>
          <a:p>
            <a:r>
              <a:rPr lang="en-US" dirty="0" smtClean="0"/>
              <a:t>Variability in risk factors for severe influenza</a:t>
            </a:r>
          </a:p>
          <a:p>
            <a:pPr lvl="1"/>
            <a:r>
              <a:rPr lang="en-US" dirty="0" smtClean="0"/>
              <a:t>HIV prevalence</a:t>
            </a:r>
          </a:p>
          <a:p>
            <a:pPr lvl="1"/>
            <a:r>
              <a:rPr lang="en-US" dirty="0" smtClean="0"/>
              <a:t>Age distribution</a:t>
            </a:r>
          </a:p>
          <a:p>
            <a:endParaRPr lang="en-US" dirty="0"/>
          </a:p>
        </p:txBody>
      </p:sp>
    </p:spTree>
    <p:extLst>
      <p:ext uri="{BB962C8B-B14F-4D97-AF65-F5344CB8AC3E}">
        <p14:creationId xmlns:p14="http://schemas.microsoft.com/office/powerpoint/2010/main" val="3695854656"/>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Summary</a:t>
            </a:r>
            <a:endParaRPr lang="en-US" dirty="0"/>
          </a:p>
        </p:txBody>
      </p:sp>
      <p:sp>
        <p:nvSpPr>
          <p:cNvPr id="3" name="Content Placeholder 2"/>
          <p:cNvSpPr>
            <a:spLocks noGrp="1"/>
          </p:cNvSpPr>
          <p:nvPr>
            <p:ph idx="1"/>
          </p:nvPr>
        </p:nvSpPr>
        <p:spPr>
          <a:xfrm>
            <a:off x="457200" y="1447800"/>
            <a:ext cx="8229600" cy="4191000"/>
          </a:xfrm>
        </p:spPr>
        <p:txBody>
          <a:bodyPr/>
          <a:lstStyle/>
          <a:p>
            <a:r>
              <a:rPr lang="en-US" dirty="0" smtClean="0"/>
              <a:t>Burden of disease is a rate or proportion with a numerator and a denominator</a:t>
            </a:r>
          </a:p>
          <a:p>
            <a:r>
              <a:rPr lang="en-US" dirty="0" smtClean="0"/>
              <a:t>Surveillance data alone can be used to provide </a:t>
            </a:r>
            <a:r>
              <a:rPr lang="en-US" i="1" u="sng" dirty="0" smtClean="0"/>
              <a:t>relative</a:t>
            </a:r>
            <a:r>
              <a:rPr lang="en-US" dirty="0" smtClean="0"/>
              <a:t> burden of disease estimates without additional data</a:t>
            </a:r>
          </a:p>
          <a:p>
            <a:r>
              <a:rPr lang="en-US" dirty="0" smtClean="0"/>
              <a:t>Numerator: The strategy for sampling ILI/SARI cases should be understood and potential biases assessed</a:t>
            </a:r>
          </a:p>
          <a:p>
            <a:r>
              <a:rPr lang="en-US" dirty="0" smtClean="0"/>
              <a:t>Denominator: Determining population denominator can be challenging, but assumptions about care seeking and proportion flu-positive can produce meaningful results</a:t>
            </a:r>
            <a:endParaRPr lang="en-US" dirty="0"/>
          </a:p>
        </p:txBody>
      </p:sp>
    </p:spTree>
    <p:extLst>
      <p:ext uri="{BB962C8B-B14F-4D97-AF65-F5344CB8AC3E}">
        <p14:creationId xmlns:p14="http://schemas.microsoft.com/office/powerpoint/2010/main" val="356776875"/>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457200" y="2152650"/>
            <a:ext cx="8229600" cy="411162"/>
          </a:xfrm>
          <a:prstGeom prst="rect">
            <a:avLst/>
          </a:prstGeom>
        </p:spPr>
        <p:txBody>
          <a:bodyPr/>
          <a:lstStyle/>
          <a:p>
            <a:r>
              <a:rPr lang="en-US" sz="2800" b="1" kern="1200" baseline="0" dirty="0" smtClean="0">
                <a:solidFill>
                  <a:schemeClr val="bg2"/>
                </a:solidFill>
                <a:latin typeface="Myriad Web Pro"/>
                <a:ea typeface="+mn-ea"/>
                <a:cs typeface="+mn-cs"/>
              </a:rPr>
              <a:t>Thank you!</a:t>
            </a:r>
            <a:br>
              <a:rPr lang="en-US" sz="2800" b="1" kern="1200" baseline="0" dirty="0" smtClean="0">
                <a:solidFill>
                  <a:schemeClr val="bg2"/>
                </a:solidFill>
                <a:latin typeface="Myriad Web Pro"/>
                <a:ea typeface="+mn-ea"/>
                <a:cs typeface="+mn-cs"/>
              </a:rPr>
            </a:br>
            <a:r>
              <a:rPr lang="en-US" sz="1800" b="1" dirty="0" smtClean="0">
                <a:solidFill>
                  <a:schemeClr val="bg2"/>
                </a:solidFill>
                <a:latin typeface="Myriad Web Pro"/>
                <a:ea typeface="+mn-ea"/>
                <a:cs typeface="+mn-cs"/>
              </a:rPr>
              <a:t/>
            </a:r>
            <a:br>
              <a:rPr lang="en-US" sz="1800" b="1" dirty="0" smtClean="0">
                <a:solidFill>
                  <a:schemeClr val="bg2"/>
                </a:solidFill>
                <a:latin typeface="Myriad Web Pro"/>
                <a:ea typeface="+mn-ea"/>
                <a:cs typeface="+mn-cs"/>
              </a:rPr>
            </a:br>
            <a:endParaRPr lang="en-US" dirty="0"/>
          </a:p>
        </p:txBody>
      </p:sp>
      <p:sp>
        <p:nvSpPr>
          <p:cNvPr id="5" name="Subtitle 4"/>
          <p:cNvSpPr>
            <a:spLocks noGrp="1"/>
          </p:cNvSpPr>
          <p:nvPr>
            <p:ph type="subTitle" idx="1"/>
          </p:nvPr>
        </p:nvSpPr>
        <p:spPr>
          <a:xfrm>
            <a:off x="1295400" y="3657600"/>
            <a:ext cx="6400800" cy="1752600"/>
          </a:xfrm>
        </p:spPr>
        <p:txBody>
          <a:bodyPr/>
          <a:lstStyle/>
          <a:p>
            <a:pPr algn="l"/>
            <a:r>
              <a:rPr lang="en-US" sz="1200" dirty="0" smtClean="0"/>
              <a:t>For more information please contact Centers for Disease Control and Prevention</a:t>
            </a:r>
          </a:p>
          <a:p>
            <a:pPr lvl="0" algn="l"/>
            <a:endParaRPr lang="en-US" sz="1200" b="0" dirty="0" smtClean="0"/>
          </a:p>
          <a:p>
            <a:pPr lvl="0" algn="l"/>
            <a:r>
              <a:rPr lang="en-US" sz="1200" b="0" dirty="0" smtClean="0"/>
              <a:t>1600 Clifton Road NE, Atlanta, GA  30333</a:t>
            </a:r>
          </a:p>
          <a:p>
            <a:pPr lvl="0" algn="l"/>
            <a:r>
              <a:rPr lang="en-US" sz="1200" b="0" dirty="0" smtClean="0"/>
              <a:t>Telephone: 1-800-CDC-INFO (232-4636)/TTY: 1-888-232-6348</a:t>
            </a:r>
          </a:p>
          <a:p>
            <a:pPr lvl="0" algn="l"/>
            <a:r>
              <a:rPr lang="en-US" sz="1200" b="0" dirty="0" smtClean="0"/>
              <a:t>E-mail:  cdcinfo@cdc.gov 	Web:  http://www.cdc.gov</a:t>
            </a:r>
          </a:p>
          <a:p>
            <a:pPr lvl="0" algn="l"/>
            <a:endParaRPr lang="en-US" sz="1200" b="0" dirty="0" smtClean="0"/>
          </a:p>
          <a:p>
            <a:pPr lvl="0" algn="l"/>
            <a:r>
              <a:rPr lang="en-US" sz="900" b="0" dirty="0" smtClean="0"/>
              <a:t>The findings and conclusions in this report are those of the authors and do not necessarily represent the official position of the Centers for Disease Control and Prevention.</a:t>
            </a:r>
          </a:p>
        </p:txBody>
      </p:sp>
      <p:sp>
        <p:nvSpPr>
          <p:cNvPr id="6" name="Text Placeholder 5"/>
          <p:cNvSpPr>
            <a:spLocks noGrp="1"/>
          </p:cNvSpPr>
          <p:nvPr>
            <p:ph type="body" sz="quarter" idx="11"/>
          </p:nvPr>
        </p:nvSpPr>
        <p:spPr/>
        <p:txBody>
          <a:bodyPr/>
          <a:lstStyle/>
          <a:p>
            <a:r>
              <a:rPr lang="en-US" dirty="0" smtClean="0"/>
              <a:t>National Center for Immunization &amp; Respiratory Diseases</a:t>
            </a:r>
            <a:endParaRPr lang="en-US" dirty="0"/>
          </a:p>
        </p:txBody>
      </p:sp>
      <p:sp>
        <p:nvSpPr>
          <p:cNvPr id="10" name="Text Placeholder 9"/>
          <p:cNvSpPr>
            <a:spLocks noGrp="1"/>
          </p:cNvSpPr>
          <p:nvPr>
            <p:ph type="body" sz="quarter" idx="12"/>
          </p:nvPr>
        </p:nvSpPr>
        <p:spPr/>
        <p:txBody>
          <a:bodyPr/>
          <a:lstStyle/>
          <a:p>
            <a:r>
              <a:rPr lang="en-US" dirty="0" smtClean="0"/>
              <a:t>Influenza Division</a:t>
            </a:r>
            <a:endParaRPr lang="en-US" dirty="0"/>
          </a:p>
        </p:txBody>
      </p:sp>
      <p:pic>
        <p:nvPicPr>
          <p:cNvPr id="8" name="Picture 7" descr="Logos of the United States Department of Health and Human Services and Centers for Disease Control and Prevention&#10;"/>
          <p:cNvPicPr>
            <a:picLocks noChangeAspect="1"/>
          </p:cNvPicPr>
          <p:nvPr/>
        </p:nvPicPr>
        <p:blipFill>
          <a:blip r:embed="rId2" cstate="print"/>
          <a:stretch>
            <a:fillRect/>
          </a:stretch>
        </p:blipFill>
        <p:spPr>
          <a:xfrm>
            <a:off x="8763000" y="6477000"/>
            <a:ext cx="190500" cy="190500"/>
          </a:xfrm>
          <a:prstGeom prst="rect">
            <a:avLst/>
          </a:prstGeom>
        </p:spPr>
      </p:pic>
    </p:spTree>
    <p:extLst>
      <p:ext uri="{BB962C8B-B14F-4D97-AF65-F5344CB8AC3E}">
        <p14:creationId xmlns:p14="http://schemas.microsoft.com/office/powerpoint/2010/main" val="1020972424"/>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85800" y="1447800"/>
            <a:ext cx="7772400" cy="2016125"/>
          </a:xfrm>
        </p:spPr>
        <p:txBody>
          <a:bodyPr/>
          <a:lstStyle/>
          <a:p>
            <a:pPr marL="342900" indent="-342900"/>
            <a:r>
              <a:rPr lang="en-US" altLang="en-US" sz="2900" dirty="0" smtClean="0">
                <a:solidFill>
                  <a:schemeClr val="tx1"/>
                </a:solidFill>
              </a:rPr>
              <a:t>Determining proportion of population actually visiting sentinel site: </a:t>
            </a:r>
            <a:br>
              <a:rPr lang="en-US" altLang="en-US" sz="2900" dirty="0" smtClean="0">
                <a:solidFill>
                  <a:schemeClr val="tx1"/>
                </a:solidFill>
              </a:rPr>
            </a:br>
            <a:r>
              <a:rPr lang="en-US" altLang="en-US" sz="2900" dirty="0" smtClean="0">
                <a:solidFill>
                  <a:schemeClr val="tx1"/>
                </a:solidFill>
              </a:rPr>
              <a:t/>
            </a:r>
            <a:br>
              <a:rPr lang="en-US" altLang="en-US" sz="2900" dirty="0" smtClean="0">
                <a:solidFill>
                  <a:schemeClr val="tx1"/>
                </a:solidFill>
              </a:rPr>
            </a:br>
            <a:r>
              <a:rPr lang="en-US" altLang="en-US" sz="2900" dirty="0" smtClean="0">
                <a:solidFill>
                  <a:schemeClr val="tx1"/>
                </a:solidFill>
              </a:rPr>
              <a:t>Correcting for health care seeking in other health care facilities in catchment area?</a:t>
            </a:r>
            <a:endParaRPr lang="en-GB" altLang="en-US" sz="4000" dirty="0" smtClean="0">
              <a:solidFill>
                <a:schemeClr val="tx1"/>
              </a:solidFill>
            </a:endParaRPr>
          </a:p>
        </p:txBody>
      </p:sp>
      <p:sp>
        <p:nvSpPr>
          <p:cNvPr id="20483" name="Content Placeholder 2"/>
          <p:cNvSpPr>
            <a:spLocks noGrp="1"/>
          </p:cNvSpPr>
          <p:nvPr>
            <p:ph idx="1"/>
          </p:nvPr>
        </p:nvSpPr>
        <p:spPr>
          <a:xfrm>
            <a:off x="2839244" y="4572000"/>
            <a:ext cx="3465512" cy="865187"/>
          </a:xfrm>
        </p:spPr>
        <p:txBody>
          <a:bodyPr/>
          <a:lstStyle/>
          <a:p>
            <a:pPr marL="0" indent="0">
              <a:buFontTx/>
              <a:buNone/>
            </a:pPr>
            <a:r>
              <a:rPr lang="en-US" altLang="en-US" i="1" dirty="0" smtClean="0">
                <a:solidFill>
                  <a:srgbClr val="FF0000"/>
                </a:solidFill>
              </a:rPr>
              <a:t>How to do this?</a:t>
            </a:r>
          </a:p>
          <a:p>
            <a:pPr marL="0" indent="0"/>
            <a:endParaRPr lang="en-US" altLang="en-US" dirty="0" smtClean="0"/>
          </a:p>
          <a:p>
            <a:pPr marL="0" indent="0"/>
            <a:endParaRPr lang="en-GB" altLang="en-US" dirty="0" smtClean="0"/>
          </a:p>
        </p:txBody>
      </p:sp>
    </p:spTree>
    <p:extLst>
      <p:ext uri="{BB962C8B-B14F-4D97-AF65-F5344CB8AC3E}">
        <p14:creationId xmlns:p14="http://schemas.microsoft.com/office/powerpoint/2010/main" val="34050379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Administrative Survey (HAS)</a:t>
            </a:r>
            <a:endParaRPr lang="en-US" dirty="0"/>
          </a:p>
        </p:txBody>
      </p:sp>
      <p:sp>
        <p:nvSpPr>
          <p:cNvPr id="3" name="Content Placeholder 2"/>
          <p:cNvSpPr>
            <a:spLocks noGrp="1"/>
          </p:cNvSpPr>
          <p:nvPr>
            <p:ph idx="1"/>
          </p:nvPr>
        </p:nvSpPr>
        <p:spPr/>
        <p:txBody>
          <a:bodyPr/>
          <a:lstStyle/>
          <a:p>
            <a:r>
              <a:rPr lang="en-US" dirty="0" smtClean="0"/>
              <a:t>Facility-based survey:</a:t>
            </a:r>
            <a:endParaRPr lang="en-US" dirty="0"/>
          </a:p>
          <a:p>
            <a:pPr lvl="1"/>
            <a:r>
              <a:rPr lang="en-US" dirty="0" smtClean="0"/>
              <a:t>Uses hospital registries or administrative datasets to identify respiratory or pneumonia hospitalizations and where they reside</a:t>
            </a:r>
          </a:p>
          <a:p>
            <a:pPr lvl="1"/>
            <a:r>
              <a:rPr lang="en-US" dirty="0" smtClean="0"/>
              <a:t>Compares information between hospitals to determine proportion of respiratory hospitalizations occurring at sentinel site</a:t>
            </a:r>
          </a:p>
          <a:p>
            <a:endParaRPr lang="en-US" dirty="0" smtClean="0"/>
          </a:p>
          <a:p>
            <a:r>
              <a:rPr lang="en-US" dirty="0" smtClean="0"/>
              <a:t>Allows you to:</a:t>
            </a:r>
          </a:p>
          <a:p>
            <a:pPr lvl="1"/>
            <a:r>
              <a:rPr lang="en-US" dirty="0" smtClean="0"/>
              <a:t>Define </a:t>
            </a:r>
            <a:r>
              <a:rPr lang="en-US" dirty="0"/>
              <a:t>or </a:t>
            </a:r>
            <a:r>
              <a:rPr lang="en-US" dirty="0" smtClean="0"/>
              <a:t>validate </a:t>
            </a:r>
            <a:r>
              <a:rPr lang="en-US" dirty="0"/>
              <a:t>the catchment population for sentinel </a:t>
            </a:r>
            <a:r>
              <a:rPr lang="en-US" dirty="0" smtClean="0"/>
              <a:t>site</a:t>
            </a:r>
          </a:p>
          <a:p>
            <a:pPr lvl="1"/>
            <a:r>
              <a:rPr lang="en-US" dirty="0" smtClean="0"/>
              <a:t>Determine proportion of individuals living in catchment area seeking care at the sentinel site if they were ill</a:t>
            </a:r>
            <a:endParaRPr lang="en-US" dirty="0"/>
          </a:p>
          <a:p>
            <a:pPr lvl="1"/>
            <a:r>
              <a:rPr lang="en-US" dirty="0"/>
              <a:t>Generate parameters </a:t>
            </a:r>
            <a:r>
              <a:rPr lang="en-US" dirty="0" smtClean="0"/>
              <a:t>to adjust </a:t>
            </a:r>
            <a:r>
              <a:rPr lang="en-US" dirty="0"/>
              <a:t>for health care seeking </a:t>
            </a:r>
            <a:r>
              <a:rPr lang="en-US" dirty="0" smtClean="0"/>
              <a:t>behavior</a:t>
            </a:r>
          </a:p>
          <a:p>
            <a:endParaRPr lang="en-US" dirty="0" smtClean="0"/>
          </a:p>
          <a:p>
            <a:r>
              <a:rPr lang="en-US" dirty="0" smtClean="0"/>
              <a:t>Approach is outlined in WHO Burden Manual</a:t>
            </a:r>
          </a:p>
        </p:txBody>
      </p:sp>
    </p:spTree>
    <p:extLst>
      <p:ext uri="{BB962C8B-B14F-4D97-AF65-F5344CB8AC3E}">
        <p14:creationId xmlns:p14="http://schemas.microsoft.com/office/powerpoint/2010/main" val="1976862417"/>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875" y="304799"/>
            <a:ext cx="9144000" cy="1143001"/>
          </a:xfrm>
        </p:spPr>
        <p:txBody>
          <a:bodyPr/>
          <a:lstStyle/>
          <a:p>
            <a:r>
              <a:rPr lang="en-US" altLang="nl-NL" sz="3600" dirty="0" smtClean="0"/>
              <a:t>Hospital Admission Survey (HAS)</a:t>
            </a:r>
            <a:endParaRPr lang="en-GB" altLang="nl-NL" sz="3600" dirty="0" smtClean="0"/>
          </a:p>
        </p:txBody>
      </p:sp>
      <p:sp>
        <p:nvSpPr>
          <p:cNvPr id="22531" name="Content Placeholder 2"/>
          <p:cNvSpPr>
            <a:spLocks noGrp="1"/>
          </p:cNvSpPr>
          <p:nvPr>
            <p:ph idx="1"/>
          </p:nvPr>
        </p:nvSpPr>
        <p:spPr>
          <a:xfrm>
            <a:off x="304800" y="1196975"/>
            <a:ext cx="8610600" cy="4924425"/>
          </a:xfrm>
        </p:spPr>
        <p:txBody>
          <a:bodyPr/>
          <a:lstStyle/>
          <a:p>
            <a:pPr marL="514350" indent="-514350">
              <a:lnSpc>
                <a:spcPct val="120000"/>
              </a:lnSpc>
              <a:buFont typeface="Myriad Pro" pitchFamily="34" charset="0"/>
              <a:buAutoNum type="arabicPeriod"/>
            </a:pPr>
            <a:r>
              <a:rPr lang="en-US" altLang="nl-NL" sz="2200" dirty="0" smtClean="0">
                <a:solidFill>
                  <a:schemeClr val="bg2"/>
                </a:solidFill>
              </a:rPr>
              <a:t>Identify all other health facilities in the catchment area of the sentinel site </a:t>
            </a:r>
          </a:p>
          <a:p>
            <a:pPr marL="514350" indent="-514350">
              <a:lnSpc>
                <a:spcPct val="120000"/>
              </a:lnSpc>
              <a:buFont typeface="Myriad Pro" pitchFamily="34" charset="0"/>
              <a:buAutoNum type="arabicPeriod"/>
            </a:pPr>
            <a:r>
              <a:rPr lang="en-US" altLang="nl-NL" sz="2200" dirty="0" smtClean="0">
                <a:solidFill>
                  <a:schemeClr val="bg2"/>
                </a:solidFill>
              </a:rPr>
              <a:t>Collect data on pneumonia – (ICD-10 codes:  J9-J18) proxy for SARI – admission for all health facilities including sentinel site</a:t>
            </a:r>
          </a:p>
          <a:p>
            <a:pPr marL="514350" indent="-514350">
              <a:lnSpc>
                <a:spcPct val="120000"/>
              </a:lnSpc>
              <a:buFont typeface="Myriad Pro" pitchFamily="34" charset="0"/>
              <a:buAutoNum type="arabicPeriod"/>
            </a:pPr>
            <a:r>
              <a:rPr lang="en-US" altLang="nl-NL" sz="2200" dirty="0" smtClean="0">
                <a:solidFill>
                  <a:schemeClr val="bg2"/>
                </a:solidFill>
              </a:rPr>
              <a:t>Divide the number of pneumonia cases from your sentinel site over all pneumonia cases in the catchment area</a:t>
            </a:r>
          </a:p>
          <a:p>
            <a:pPr marL="514350" indent="-514350">
              <a:lnSpc>
                <a:spcPct val="120000"/>
              </a:lnSpc>
              <a:buFont typeface="Myriad Pro" pitchFamily="34" charset="0"/>
              <a:buAutoNum type="arabicPeriod"/>
            </a:pPr>
            <a:r>
              <a:rPr lang="en-US" altLang="nl-NL" sz="2200" dirty="0" smtClean="0">
                <a:solidFill>
                  <a:schemeClr val="bg2"/>
                </a:solidFill>
              </a:rPr>
              <a:t>This figure gives the proportion of the population in the catchment area that seeks health care for pneumonia in the sentinel sites – a proxy for health care seeking</a:t>
            </a:r>
          </a:p>
          <a:p>
            <a:pPr marL="514350" indent="-514350">
              <a:lnSpc>
                <a:spcPct val="120000"/>
              </a:lnSpc>
              <a:buFont typeface="Myriad Pro" pitchFamily="34" charset="0"/>
              <a:buAutoNum type="arabicPeriod"/>
            </a:pPr>
            <a:r>
              <a:rPr lang="en-US" altLang="nl-NL" sz="2200" dirty="0" smtClean="0">
                <a:solidFill>
                  <a:schemeClr val="bg2"/>
                </a:solidFill>
              </a:rPr>
              <a:t>Multiply population size of total catchment area with this population adjustment fraction to obtain an adjusted population denominator</a:t>
            </a:r>
            <a:endParaRPr lang="en-GB" altLang="nl-NL" sz="2200" dirty="0" smtClean="0">
              <a:solidFill>
                <a:schemeClr val="bg2"/>
              </a:solidFill>
            </a:endParaRPr>
          </a:p>
        </p:txBody>
      </p:sp>
    </p:spTree>
    <p:extLst>
      <p:ext uri="{BB962C8B-B14F-4D97-AF65-F5344CB8AC3E}">
        <p14:creationId xmlns:p14="http://schemas.microsoft.com/office/powerpoint/2010/main" val="21048984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3850" y="476250"/>
            <a:ext cx="8064500" cy="1512888"/>
          </a:xfrm>
        </p:spPr>
        <p:txBody>
          <a:bodyPr/>
          <a:lstStyle/>
          <a:p>
            <a:pPr marL="342900" indent="-342900" algn="l"/>
            <a:r>
              <a:rPr lang="en-US" altLang="nl-NL" sz="2800" smtClean="0"/>
              <a:t>Correcting for health care seeking in other health care facilities in catchment area</a:t>
            </a:r>
            <a:endParaRPr lang="en-GB" altLang="nl-NL" sz="2800" smtClean="0"/>
          </a:p>
        </p:txBody>
      </p:sp>
      <p:sp>
        <p:nvSpPr>
          <p:cNvPr id="21507" name="Content Placeholder 2"/>
          <p:cNvSpPr>
            <a:spLocks noGrp="1"/>
          </p:cNvSpPr>
          <p:nvPr>
            <p:ph idx="1"/>
          </p:nvPr>
        </p:nvSpPr>
        <p:spPr>
          <a:xfrm>
            <a:off x="288925" y="5202238"/>
            <a:ext cx="6996113" cy="863600"/>
          </a:xfrm>
        </p:spPr>
        <p:txBody>
          <a:bodyPr/>
          <a:lstStyle/>
          <a:p>
            <a:pPr marL="0" indent="0">
              <a:buFontTx/>
              <a:buNone/>
            </a:pPr>
            <a:r>
              <a:rPr lang="en-US" altLang="en-US" sz="2800" i="1" smtClean="0"/>
              <a:t>Other ways to find this information?</a:t>
            </a:r>
          </a:p>
          <a:p>
            <a:pPr marL="0" indent="0"/>
            <a:endParaRPr lang="en-US" altLang="en-US" smtClean="0"/>
          </a:p>
          <a:p>
            <a:pPr marL="0" indent="0"/>
            <a:endParaRPr lang="en-GB" altLang="en-US" smtClean="0"/>
          </a:p>
        </p:txBody>
      </p:sp>
      <p:sp>
        <p:nvSpPr>
          <p:cNvPr id="21508" name="Title 1"/>
          <p:cNvSpPr txBox="1">
            <a:spLocks/>
          </p:cNvSpPr>
          <p:nvPr/>
        </p:nvSpPr>
        <p:spPr bwMode="auto">
          <a:xfrm>
            <a:off x="395288" y="1600200"/>
            <a:ext cx="8208962" cy="3068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342900" indent="-342900">
              <a:lnSpc>
                <a:spcPct val="75000"/>
              </a:lnSpc>
              <a:spcBef>
                <a:spcPct val="20000"/>
              </a:spcBef>
              <a:spcAft>
                <a:spcPct val="20000"/>
              </a:spcAft>
              <a:buClr>
                <a:srgbClr val="710B03"/>
              </a:buClr>
              <a:buChar char="•"/>
              <a:defRPr sz="3200">
                <a:solidFill>
                  <a:srgbClr val="182B5C"/>
                </a:solidFill>
                <a:latin typeface="Calibri" pitchFamily="34" charset="0"/>
              </a:defRPr>
            </a:lvl1pPr>
            <a:lvl2pPr>
              <a:lnSpc>
                <a:spcPct val="75000"/>
              </a:lnSpc>
              <a:spcBef>
                <a:spcPct val="20000"/>
              </a:spcBef>
              <a:spcAft>
                <a:spcPct val="20000"/>
              </a:spcAft>
              <a:buClr>
                <a:srgbClr val="710B03"/>
              </a:buClr>
              <a:buFont typeface="Arial" charset="0"/>
              <a:buChar char="–"/>
              <a:defRPr sz="2800">
                <a:solidFill>
                  <a:schemeClr val="tx1"/>
                </a:solidFill>
                <a:latin typeface="Calibri"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nSpc>
                <a:spcPct val="150000"/>
              </a:lnSpc>
              <a:spcBef>
                <a:spcPct val="0"/>
              </a:spcBef>
              <a:spcAft>
                <a:spcPct val="0"/>
              </a:spcAft>
              <a:buClrTx/>
              <a:buFontTx/>
              <a:buNone/>
              <a:defRPr/>
            </a:pPr>
            <a:r>
              <a:rPr lang="en-US" altLang="en-US" b="1" dirty="0" smtClean="0">
                <a:solidFill>
                  <a:schemeClr val="bg2"/>
                </a:solidFill>
              </a:rPr>
              <a:t>Health care utilization survey (HUS)</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Perform population–based survey</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Collect information on  which health care facilities population goes for specific respiratory symptoms </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Identify fraction of population that visits sentinel site </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Multiply this population adjustment fraction with population data</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Intensive and costly</a:t>
            </a:r>
          </a:p>
          <a:p>
            <a:pPr marL="0" lvl="1" algn="ctr">
              <a:lnSpc>
                <a:spcPct val="80000"/>
              </a:lnSpc>
              <a:spcBef>
                <a:spcPct val="0"/>
              </a:spcBef>
              <a:spcAft>
                <a:spcPct val="0"/>
              </a:spcAft>
              <a:buClrTx/>
              <a:buFontTx/>
              <a:buNone/>
              <a:defRPr/>
            </a:pPr>
            <a:endParaRPr lang="en-GB" altLang="en-US" sz="1000" dirty="0" smtClean="0">
              <a:solidFill>
                <a:schemeClr val="bg2"/>
              </a:solidFill>
            </a:endParaRPr>
          </a:p>
        </p:txBody>
      </p:sp>
    </p:spTree>
    <p:extLst>
      <p:ext uri="{BB962C8B-B14F-4D97-AF65-F5344CB8AC3E}">
        <p14:creationId xmlns:p14="http://schemas.microsoft.com/office/powerpoint/2010/main" val="23453930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Healthcare Utilization Survey (HUS)</a:t>
            </a:r>
            <a:endParaRPr lang="en-US" dirty="0"/>
          </a:p>
        </p:txBody>
      </p:sp>
      <p:sp>
        <p:nvSpPr>
          <p:cNvPr id="3" name="Content Placeholder 2"/>
          <p:cNvSpPr>
            <a:spLocks noGrp="1"/>
          </p:cNvSpPr>
          <p:nvPr>
            <p:ph idx="1"/>
          </p:nvPr>
        </p:nvSpPr>
        <p:spPr>
          <a:xfrm>
            <a:off x="457200" y="1523999"/>
            <a:ext cx="8229600" cy="4572001"/>
          </a:xfrm>
        </p:spPr>
        <p:txBody>
          <a:bodyPr/>
          <a:lstStyle/>
          <a:p>
            <a:r>
              <a:rPr lang="en-US" dirty="0" smtClean="0"/>
              <a:t>Population-based survey:</a:t>
            </a:r>
          </a:p>
          <a:p>
            <a:pPr lvl="1"/>
            <a:r>
              <a:rPr lang="en-US" dirty="0"/>
              <a:t>A</a:t>
            </a:r>
            <a:r>
              <a:rPr lang="en-US" dirty="0" smtClean="0"/>
              <a:t>dministered to a random sample of representative households </a:t>
            </a:r>
          </a:p>
          <a:p>
            <a:pPr lvl="1"/>
            <a:r>
              <a:rPr lang="en-US" dirty="0" smtClean="0"/>
              <a:t>Collects information regarding historic health care use for specific respiratory problems</a:t>
            </a:r>
          </a:p>
          <a:p>
            <a:endParaRPr lang="en-US" dirty="0" smtClean="0"/>
          </a:p>
          <a:p>
            <a:r>
              <a:rPr lang="en-US" dirty="0" smtClean="0"/>
              <a:t>Allows you to:</a:t>
            </a:r>
          </a:p>
          <a:p>
            <a:pPr lvl="1"/>
            <a:r>
              <a:rPr lang="en-US" dirty="0" smtClean="0"/>
              <a:t>Define or validate the catchment population for sentinel site</a:t>
            </a:r>
          </a:p>
          <a:p>
            <a:pPr lvl="1"/>
            <a:r>
              <a:rPr lang="en-US" dirty="0" smtClean="0"/>
              <a:t>Identify proportion of the population seeking care at sentinel site</a:t>
            </a:r>
          </a:p>
          <a:p>
            <a:pPr lvl="1"/>
            <a:r>
              <a:rPr lang="en-US" dirty="0" smtClean="0"/>
              <a:t>Generate parameters to adjust for healthcare seeking behavior</a:t>
            </a:r>
          </a:p>
          <a:p>
            <a:endParaRPr lang="en-US" dirty="0" smtClean="0"/>
          </a:p>
          <a:p>
            <a:r>
              <a:rPr lang="en-US" dirty="0" smtClean="0"/>
              <a:t>Approach must be adapted to individual settings</a:t>
            </a:r>
          </a:p>
          <a:p>
            <a:endParaRPr lang="en-US" dirty="0"/>
          </a:p>
        </p:txBody>
      </p:sp>
    </p:spTree>
    <p:extLst>
      <p:ext uri="{BB962C8B-B14F-4D97-AF65-F5344CB8AC3E}">
        <p14:creationId xmlns:p14="http://schemas.microsoft.com/office/powerpoint/2010/main" val="3849838659"/>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73290"/>
            <a:ext cx="8229600" cy="868362"/>
          </a:xfrm>
        </p:spPr>
        <p:txBody>
          <a:bodyPr/>
          <a:lstStyle/>
          <a:p>
            <a:r>
              <a:rPr lang="en-US" dirty="0" smtClean="0"/>
              <a:t>Health Administrative Survey (HAS)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322975049"/>
              </p:ext>
            </p:extLst>
          </p:nvPr>
        </p:nvGraphicFramePr>
        <p:xfrm>
          <a:off x="690033" y="1015470"/>
          <a:ext cx="7696200" cy="2704961"/>
        </p:xfrm>
        <a:graphic>
          <a:graphicData uri="http://schemas.openxmlformats.org/drawingml/2006/table">
            <a:tbl>
              <a:tblPr firstRow="1" bandRow="1">
                <a:tableStyleId>{8799B23B-EC83-4686-B30A-512413B5E67A}</a:tableStyleId>
              </a:tblPr>
              <a:tblGrid>
                <a:gridCol w="3848100"/>
                <a:gridCol w="3848100"/>
              </a:tblGrid>
              <a:tr h="479921">
                <a:tc>
                  <a:txBody>
                    <a:bodyPr/>
                    <a:lstStyle/>
                    <a:p>
                      <a:r>
                        <a:rPr lang="en-US" sz="1800" dirty="0" smtClean="0"/>
                        <a:t>Pros</a:t>
                      </a:r>
                      <a:endParaRPr lang="en-US" sz="1600" dirty="0">
                        <a:solidFill>
                          <a:schemeClr val="bg2"/>
                        </a:solidFill>
                      </a:endParaRPr>
                    </a:p>
                  </a:txBody>
                  <a:tcPr/>
                </a:tc>
                <a:tc>
                  <a:txBody>
                    <a:bodyPr/>
                    <a:lstStyle/>
                    <a:p>
                      <a:r>
                        <a:rPr lang="en-US" sz="1800" dirty="0" smtClean="0"/>
                        <a:t>Cons</a:t>
                      </a:r>
                      <a:endParaRPr lang="en-US" sz="1800" dirty="0">
                        <a:solidFill>
                          <a:schemeClr val="bg2"/>
                        </a:solidFill>
                      </a:endParaRPr>
                    </a:p>
                  </a:txBody>
                  <a:tcPr/>
                </a:tc>
              </a:tr>
              <a:tr h="2110879">
                <a:tc>
                  <a:txBody>
                    <a:bodyPr/>
                    <a:lstStyle/>
                    <a:p>
                      <a:pPr marL="285750" indent="-285750">
                        <a:buFont typeface="Arial" panose="020B0604020202020204" pitchFamily="34" charset="0"/>
                        <a:buChar char="•"/>
                      </a:pPr>
                      <a:r>
                        <a:rPr lang="en-US" sz="2000" dirty="0" smtClean="0">
                          <a:solidFill>
                            <a:schemeClr val="bg2"/>
                          </a:solidFill>
                        </a:rPr>
                        <a:t>Cheaper</a:t>
                      </a:r>
                      <a:r>
                        <a:rPr lang="en-US" sz="2000" baseline="0" dirty="0" smtClean="0">
                          <a:solidFill>
                            <a:schemeClr val="bg2"/>
                          </a:solidFill>
                        </a:rPr>
                        <a:t> and less time consuming compared to HUS</a:t>
                      </a:r>
                    </a:p>
                    <a:p>
                      <a:pPr marL="285750" indent="-285750">
                        <a:buFont typeface="Arial" panose="020B0604020202020204" pitchFamily="34" charset="0"/>
                        <a:buChar char="•"/>
                      </a:pPr>
                      <a:endParaRPr lang="en-US" sz="2000" dirty="0" smtClean="0">
                        <a:solidFill>
                          <a:schemeClr val="bg2"/>
                        </a:solidFill>
                      </a:endParaRPr>
                    </a:p>
                  </a:txBody>
                  <a:tcPr/>
                </a:tc>
                <a:tc>
                  <a:txBody>
                    <a:bodyPr/>
                    <a:lstStyle/>
                    <a:p>
                      <a:pPr marL="285750" indent="-285750">
                        <a:buFont typeface="Arial" panose="020B0604020202020204" pitchFamily="34" charset="0"/>
                        <a:buChar char="•"/>
                      </a:pPr>
                      <a:r>
                        <a:rPr lang="en-US" sz="2000" dirty="0" smtClean="0">
                          <a:solidFill>
                            <a:schemeClr val="bg2"/>
                          </a:solidFill>
                        </a:rPr>
                        <a:t>Does</a:t>
                      </a:r>
                      <a:r>
                        <a:rPr lang="en-US" sz="2000" baseline="0" dirty="0" smtClean="0">
                          <a:solidFill>
                            <a:schemeClr val="bg2"/>
                          </a:solidFill>
                        </a:rPr>
                        <a:t> not account for referral hospitals use outside catchment area</a:t>
                      </a:r>
                    </a:p>
                    <a:p>
                      <a:pPr marL="285750" indent="-285750">
                        <a:buFont typeface="Arial" panose="020B0604020202020204" pitchFamily="34" charset="0"/>
                        <a:buChar char="•"/>
                      </a:pPr>
                      <a:endParaRPr lang="en-US" sz="2000" baseline="0" dirty="0" smtClean="0">
                        <a:solidFill>
                          <a:schemeClr val="bg2"/>
                        </a:solidFill>
                      </a:endParaRPr>
                    </a:p>
                    <a:p>
                      <a:pPr marL="285750" indent="-285750">
                        <a:buFont typeface="Arial" panose="020B0604020202020204" pitchFamily="34" charset="0"/>
                        <a:buChar char="•"/>
                      </a:pPr>
                      <a:r>
                        <a:rPr lang="en-US" sz="2000" baseline="0" dirty="0" smtClean="0">
                          <a:solidFill>
                            <a:schemeClr val="bg2"/>
                          </a:solidFill>
                        </a:rPr>
                        <a:t>Difficult if there are a large number of health care facilities in catchment area</a:t>
                      </a:r>
                      <a:endParaRPr lang="en-US" sz="2000" dirty="0">
                        <a:solidFill>
                          <a:schemeClr val="bg2"/>
                        </a:solidFill>
                      </a:endParaRPr>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567634663"/>
              </p:ext>
            </p:extLst>
          </p:nvPr>
        </p:nvGraphicFramePr>
        <p:xfrm>
          <a:off x="690031" y="4343400"/>
          <a:ext cx="7696202" cy="2072640"/>
        </p:xfrm>
        <a:graphic>
          <a:graphicData uri="http://schemas.openxmlformats.org/drawingml/2006/table">
            <a:tbl>
              <a:tblPr firstRow="1" bandRow="1">
                <a:tableStyleId>{8799B23B-EC83-4686-B30A-512413B5E67A}</a:tableStyleId>
              </a:tblPr>
              <a:tblGrid>
                <a:gridCol w="3848101"/>
                <a:gridCol w="3848101"/>
              </a:tblGrid>
              <a:tr h="457200">
                <a:tc>
                  <a:txBody>
                    <a:bodyPr/>
                    <a:lstStyle/>
                    <a:p>
                      <a:r>
                        <a:rPr lang="en-US" sz="2000" dirty="0" smtClean="0"/>
                        <a:t>Pros</a:t>
                      </a:r>
                      <a:endParaRPr lang="en-US" sz="2000" dirty="0">
                        <a:solidFill>
                          <a:schemeClr val="bg2"/>
                        </a:solidFill>
                      </a:endParaRPr>
                    </a:p>
                  </a:txBody>
                  <a:tcPr/>
                </a:tc>
                <a:tc>
                  <a:txBody>
                    <a:bodyPr/>
                    <a:lstStyle/>
                    <a:p>
                      <a:r>
                        <a:rPr lang="en-US" sz="2000" dirty="0" smtClean="0"/>
                        <a:t>Cons</a:t>
                      </a:r>
                      <a:endParaRPr lang="en-US" sz="2000" dirty="0">
                        <a:solidFill>
                          <a:schemeClr val="bg2"/>
                        </a:solidFill>
                      </a:endParaRPr>
                    </a:p>
                  </a:txBody>
                  <a:tcPr/>
                </a:tc>
              </a:tr>
              <a:tr h="754725">
                <a:tc>
                  <a:txBody>
                    <a:bodyPr/>
                    <a:lstStyle/>
                    <a:p>
                      <a:pPr marL="285750" indent="-285750">
                        <a:buFont typeface="Arial" panose="020B0604020202020204" pitchFamily="34" charset="0"/>
                        <a:buChar char="•"/>
                      </a:pPr>
                      <a:r>
                        <a:rPr lang="en-US" sz="2000" dirty="0" smtClean="0">
                          <a:solidFill>
                            <a:schemeClr val="bg2"/>
                          </a:solidFill>
                        </a:rPr>
                        <a:t>More robust than other approaches</a:t>
                      </a:r>
                      <a:endParaRPr lang="en-US" sz="2000" baseline="0" dirty="0" smtClean="0">
                        <a:solidFill>
                          <a:schemeClr val="bg2"/>
                        </a:solidFill>
                      </a:endParaRPr>
                    </a:p>
                  </a:txBody>
                  <a:tcPr/>
                </a:tc>
                <a:tc>
                  <a:txBody>
                    <a:bodyPr/>
                    <a:lstStyle/>
                    <a:p>
                      <a:pPr marL="285750" indent="-285750">
                        <a:buFont typeface="Arial" panose="020B0604020202020204" pitchFamily="34" charset="0"/>
                        <a:buChar char="•"/>
                      </a:pPr>
                      <a:r>
                        <a:rPr lang="en-US" sz="2000" dirty="0" smtClean="0">
                          <a:solidFill>
                            <a:schemeClr val="bg2"/>
                          </a:solidFill>
                        </a:rPr>
                        <a:t>Time</a:t>
                      </a:r>
                      <a:r>
                        <a:rPr lang="en-US" sz="2000" baseline="0" dirty="0" smtClean="0">
                          <a:solidFill>
                            <a:schemeClr val="bg2"/>
                          </a:solidFill>
                        </a:rPr>
                        <a:t> intensive and costly compared to HAS</a:t>
                      </a:r>
                    </a:p>
                    <a:p>
                      <a:pPr marL="285750" indent="-285750">
                        <a:buFont typeface="Arial" panose="020B0604020202020204" pitchFamily="34" charset="0"/>
                        <a:buChar char="•"/>
                      </a:pPr>
                      <a:endParaRPr lang="en-US" sz="2000" baseline="0" dirty="0" smtClean="0">
                        <a:solidFill>
                          <a:schemeClr val="bg2"/>
                        </a:solidFill>
                      </a:endParaRPr>
                    </a:p>
                    <a:p>
                      <a:pPr marL="285750" indent="-285750">
                        <a:buFont typeface="Arial" panose="020B0604020202020204" pitchFamily="34" charset="0"/>
                        <a:buChar char="•"/>
                      </a:pPr>
                      <a:r>
                        <a:rPr lang="en-US" sz="2000" baseline="0" dirty="0" smtClean="0">
                          <a:solidFill>
                            <a:schemeClr val="bg2"/>
                          </a:solidFill>
                        </a:rPr>
                        <a:t>Relies on recall of participants</a:t>
                      </a:r>
                    </a:p>
                  </a:txBody>
                  <a:tcPr/>
                </a:tc>
              </a:tr>
            </a:tbl>
          </a:graphicData>
        </a:graphic>
      </p:graphicFrame>
      <p:sp>
        <p:nvSpPr>
          <p:cNvPr id="10" name="Title 6"/>
          <p:cNvSpPr txBox="1">
            <a:spLocks/>
          </p:cNvSpPr>
          <p:nvPr/>
        </p:nvSpPr>
        <p:spPr>
          <a:xfrm>
            <a:off x="423333" y="3810000"/>
            <a:ext cx="8229600" cy="559329"/>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r>
              <a:rPr lang="en-US" dirty="0" smtClean="0"/>
              <a:t>Healthcare Utilization Survey (HUS)</a:t>
            </a:r>
            <a:endParaRPr lang="en-US" dirty="0"/>
          </a:p>
        </p:txBody>
      </p:sp>
    </p:spTree>
    <p:extLst>
      <p:ext uri="{BB962C8B-B14F-4D97-AF65-F5344CB8AC3E}">
        <p14:creationId xmlns:p14="http://schemas.microsoft.com/office/powerpoint/2010/main" val="409113933"/>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 45" descr="C:\Users\DLucile\Documents\AMP_Lucile\OMS_GIP_BurdenOfDiseaseManual\Phase2\BoD_Manual_chap4\chap4-3-18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8837" y="2057400"/>
            <a:ext cx="4341159"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5" name="Title 1"/>
          <p:cNvSpPr>
            <a:spLocks noGrp="1"/>
          </p:cNvSpPr>
          <p:nvPr>
            <p:ph type="title"/>
          </p:nvPr>
        </p:nvSpPr>
        <p:spPr>
          <a:xfrm>
            <a:off x="251618" y="304800"/>
            <a:ext cx="8507413" cy="1143000"/>
          </a:xfrm>
        </p:spPr>
        <p:txBody>
          <a:bodyPr/>
          <a:lstStyle/>
          <a:p>
            <a:pPr marL="342900" indent="-342900"/>
            <a:r>
              <a:rPr lang="en-US" altLang="en-US" sz="2900" dirty="0" smtClean="0"/>
              <a:t>EXTRA SLIDES: Validating </a:t>
            </a:r>
            <a:r>
              <a:rPr lang="en-US" altLang="en-US" sz="2900" dirty="0"/>
              <a:t>case count of influenza </a:t>
            </a:r>
            <a:endParaRPr lang="en-GB" altLang="en-US" sz="2900" dirty="0"/>
          </a:p>
        </p:txBody>
      </p:sp>
      <p:sp>
        <p:nvSpPr>
          <p:cNvPr id="18436" name="Content Placeholder 2"/>
          <p:cNvSpPr>
            <a:spLocks noGrp="1"/>
          </p:cNvSpPr>
          <p:nvPr>
            <p:ph idx="1"/>
          </p:nvPr>
        </p:nvSpPr>
        <p:spPr>
          <a:xfrm>
            <a:off x="468313" y="1143000"/>
            <a:ext cx="8074025" cy="4779962"/>
          </a:xfrm>
        </p:spPr>
        <p:txBody>
          <a:bodyPr/>
          <a:lstStyle/>
          <a:p>
            <a:pPr marL="0" indent="0">
              <a:lnSpc>
                <a:spcPct val="100000"/>
              </a:lnSpc>
              <a:buFontTx/>
              <a:buNone/>
            </a:pPr>
            <a:r>
              <a:rPr lang="en-US" altLang="en-US" sz="2800" b="1" dirty="0" smtClean="0">
                <a:solidFill>
                  <a:schemeClr val="bg2"/>
                </a:solidFill>
              </a:rPr>
              <a:t>Step 1</a:t>
            </a:r>
            <a:r>
              <a:rPr lang="en-US" altLang="en-US" sz="2800" dirty="0" smtClean="0">
                <a:solidFill>
                  <a:schemeClr val="bg2"/>
                </a:solidFill>
              </a:rPr>
              <a:t>. Obtain case counts of influenza-associated SARI for a calendar year in catchment area</a:t>
            </a:r>
          </a:p>
          <a:p>
            <a:pPr marL="0" indent="0">
              <a:buFontTx/>
              <a:buNone/>
            </a:pPr>
            <a:endParaRPr lang="en-US" altLang="en-US" sz="2800" dirty="0" smtClean="0">
              <a:solidFill>
                <a:schemeClr val="bg2"/>
              </a:solidFill>
            </a:endParaRPr>
          </a:p>
          <a:p>
            <a:pPr marL="0" indent="0">
              <a:buFontTx/>
              <a:buNone/>
            </a:pPr>
            <a:r>
              <a:rPr lang="en-US" altLang="en-US" sz="2800" dirty="0" smtClean="0">
                <a:solidFill>
                  <a:schemeClr val="bg2"/>
                </a:solidFill>
              </a:rPr>
              <a:t>Adjust for:</a:t>
            </a:r>
          </a:p>
          <a:p>
            <a:pPr marL="457200" lvl="1" indent="0">
              <a:buFont typeface="Arial" panose="020B0604020202020204" pitchFamily="34" charset="0"/>
              <a:buNone/>
            </a:pPr>
            <a:r>
              <a:rPr lang="en-US" altLang="en-US" dirty="0" smtClean="0">
                <a:solidFill>
                  <a:schemeClr val="bg2"/>
                </a:solidFill>
              </a:rPr>
              <a:t>1.1. Catchment area: </a:t>
            </a:r>
          </a:p>
          <a:p>
            <a:pPr marL="857250" lvl="2" indent="0">
              <a:buFontTx/>
              <a:buNone/>
            </a:pPr>
            <a:r>
              <a:rPr lang="en-US" altLang="en-US" dirty="0" smtClean="0">
                <a:solidFill>
                  <a:schemeClr val="bg2"/>
                </a:solidFill>
              </a:rPr>
              <a:t>Only include patients coming from catchment area</a:t>
            </a:r>
          </a:p>
          <a:p>
            <a:pPr marL="457200" lvl="1" indent="0">
              <a:buFont typeface="Arial" panose="020B0604020202020204" pitchFamily="34" charset="0"/>
              <a:buNone/>
            </a:pPr>
            <a:r>
              <a:rPr lang="en-US" altLang="en-US" dirty="0" smtClean="0">
                <a:solidFill>
                  <a:schemeClr val="bg2"/>
                </a:solidFill>
              </a:rPr>
              <a:t>1.2 Proportion of population visiting sentinel site:  </a:t>
            </a:r>
          </a:p>
          <a:p>
            <a:pPr marL="857250" lvl="2" indent="0">
              <a:buFontTx/>
              <a:buNone/>
            </a:pPr>
            <a:r>
              <a:rPr lang="en-US" altLang="en-US" dirty="0" smtClean="0">
                <a:solidFill>
                  <a:schemeClr val="bg2"/>
                </a:solidFill>
              </a:rPr>
              <a:t>Calculate proportion of population in catchment area that visits sentinel site</a:t>
            </a:r>
          </a:p>
          <a:p>
            <a:pPr marL="457200" lvl="1" indent="0"/>
            <a:endParaRPr lang="en-US" altLang="en-US" sz="2400" b="1" dirty="0" smtClean="0">
              <a:solidFill>
                <a:schemeClr val="bg2"/>
              </a:solidFill>
            </a:endParaRPr>
          </a:p>
          <a:p>
            <a:pPr marL="0" indent="0"/>
            <a:endParaRPr lang="en-GB" altLang="en-US" dirty="0" smtClean="0">
              <a:solidFill>
                <a:schemeClr val="bg2"/>
              </a:solidFill>
            </a:endParaRPr>
          </a:p>
        </p:txBody>
      </p:sp>
    </p:spTree>
    <p:extLst>
      <p:ext uri="{BB962C8B-B14F-4D97-AF65-F5344CB8AC3E}">
        <p14:creationId xmlns:p14="http://schemas.microsoft.com/office/powerpoint/2010/main" val="40585514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381000"/>
            <a:ext cx="9144000" cy="1143000"/>
          </a:xfrm>
        </p:spPr>
        <p:txBody>
          <a:bodyPr/>
          <a:lstStyle/>
          <a:p>
            <a:r>
              <a:rPr lang="en-US" altLang="nl-NL" sz="3600" dirty="0" smtClean="0"/>
              <a:t>Need to extend catchment area?</a:t>
            </a:r>
            <a:endParaRPr lang="nl-NL" altLang="nl-NL" sz="3600" dirty="0" smtClean="0"/>
          </a:p>
        </p:txBody>
      </p:sp>
      <p:sp>
        <p:nvSpPr>
          <p:cNvPr id="24579"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4320ED17-55C1-4E16-A2C2-8F8E233F604C}" type="slidenum">
              <a:rPr lang="en-GB" altLang="en-US" sz="1200" smtClean="0">
                <a:solidFill>
                  <a:schemeClr val="bg1"/>
                </a:solidFill>
              </a:rPr>
              <a:pPr>
                <a:lnSpc>
                  <a:spcPct val="100000"/>
                </a:lnSpc>
                <a:spcBef>
                  <a:spcPct val="0"/>
                </a:spcBef>
                <a:spcAft>
                  <a:spcPct val="0"/>
                </a:spcAft>
                <a:buClrTx/>
                <a:buFontTx/>
                <a:buNone/>
              </a:pPr>
              <a:t>49</a:t>
            </a:fld>
            <a:endParaRPr lang="en-GB" altLang="en-US" sz="1200" smtClean="0">
              <a:solidFill>
                <a:schemeClr val="bg1"/>
              </a:solidFill>
            </a:endParaRPr>
          </a:p>
        </p:txBody>
      </p:sp>
      <p:pic>
        <p:nvPicPr>
          <p:cNvPr id="24580" name="Image 34" descr="C:\Users\DLucile\Documents\AMP_Lucile\OMS_GIP_BurdenOfDiseaseManual\Phase2\BoD_Manual_chap4\v2\chap4-2-1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505200" y="1447800"/>
            <a:ext cx="5334000" cy="3962400"/>
          </a:xfrm>
        </p:spPr>
      </p:pic>
      <p:sp>
        <p:nvSpPr>
          <p:cNvPr id="24581" name="TextBox 5"/>
          <p:cNvSpPr txBox="1">
            <a:spLocks noChangeArrowheads="1"/>
          </p:cNvSpPr>
          <p:nvPr/>
        </p:nvSpPr>
        <p:spPr bwMode="auto">
          <a:xfrm>
            <a:off x="395289" y="1624548"/>
            <a:ext cx="3186111"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dirty="0">
                <a:solidFill>
                  <a:schemeClr val="bg2"/>
                </a:solidFill>
              </a:rPr>
              <a:t>If health facility lies just outside border of catchment area, but is attracting many patients from within catchment area, then this facility needs to be included in the survey and catchment area needs to be extended</a:t>
            </a:r>
            <a:endParaRPr lang="nl-NL" altLang="nl-NL" sz="2400" dirty="0">
              <a:solidFill>
                <a:schemeClr val="bg2"/>
              </a:solidFill>
            </a:endParaRPr>
          </a:p>
        </p:txBody>
      </p:sp>
      <p:sp>
        <p:nvSpPr>
          <p:cNvPr id="24582" name="Down Arrow 6"/>
          <p:cNvSpPr>
            <a:spLocks noChangeArrowheads="1"/>
          </p:cNvSpPr>
          <p:nvPr/>
        </p:nvSpPr>
        <p:spPr bwMode="auto">
          <a:xfrm>
            <a:off x="5562600" y="3605213"/>
            <a:ext cx="288925" cy="433387"/>
          </a:xfrm>
          <a:prstGeom prst="downArrow">
            <a:avLst>
              <a:gd name="adj1" fmla="val 50000"/>
              <a:gd name="adj2" fmla="val 50000"/>
            </a:avLst>
          </a:prstGeom>
          <a:solidFill>
            <a:srgbClr val="092A9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Tree>
    <p:extLst>
      <p:ext uri="{BB962C8B-B14F-4D97-AF65-F5344CB8AC3E}">
        <p14:creationId xmlns:p14="http://schemas.microsoft.com/office/powerpoint/2010/main" val="27339429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for </a:t>
            </a:r>
            <a:r>
              <a:rPr lang="en-US" dirty="0" smtClean="0"/>
              <a:t>Bias Resulting </a:t>
            </a:r>
            <a:r>
              <a:rPr lang="en-US" dirty="0"/>
              <a:t>from </a:t>
            </a:r>
            <a:r>
              <a:rPr lang="en-US" dirty="0" smtClean="0"/>
              <a:t>Case </a:t>
            </a:r>
            <a:r>
              <a:rPr lang="en-US" dirty="0"/>
              <a:t>S</a:t>
            </a:r>
            <a:r>
              <a:rPr lang="en-US" dirty="0" smtClean="0"/>
              <a:t>election</a:t>
            </a:r>
            <a:endParaRPr lang="en-US" dirty="0"/>
          </a:p>
        </p:txBody>
      </p:sp>
      <p:pic>
        <p:nvPicPr>
          <p:cNvPr id="103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8781" y="1600200"/>
            <a:ext cx="7346438"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73360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HHSTP_PPT_dark(">
  <a:themeElements>
    <a:clrScheme name="NCIRD Dark PPT Colors">
      <a:dk1>
        <a:srgbClr val="FFC000"/>
      </a:dk1>
      <a:lt1>
        <a:srgbClr val="0F56DC"/>
      </a:lt1>
      <a:dk2>
        <a:srgbClr val="FFFFFF"/>
      </a:dk2>
      <a:lt2>
        <a:srgbClr val="FFFFFF"/>
      </a:lt2>
      <a:accent1>
        <a:srgbClr val="747F81"/>
      </a:accent1>
      <a:accent2>
        <a:srgbClr val="532E60"/>
      </a:accent2>
      <a:accent3>
        <a:srgbClr val="662046"/>
      </a:accent3>
      <a:accent4>
        <a:srgbClr val="9A996E"/>
      </a:accent4>
      <a:accent5>
        <a:srgbClr val="E8CE79"/>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7023</TotalTime>
  <Words>2771</Words>
  <Application>Microsoft Office PowerPoint</Application>
  <PresentationFormat>On-screen Show (4:3)</PresentationFormat>
  <Paragraphs>369</Paragraphs>
  <Slides>50</Slides>
  <Notes>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0" baseType="lpstr">
      <vt:lpstr>Courier New</vt:lpstr>
      <vt:lpstr>Myriad Pro</vt:lpstr>
      <vt:lpstr>Cambria Math</vt:lpstr>
      <vt:lpstr>Calibri</vt:lpstr>
      <vt:lpstr>Albany AMT</vt:lpstr>
      <vt:lpstr>Myriad Web Pro</vt:lpstr>
      <vt:lpstr>Wingdings</vt:lpstr>
      <vt:lpstr>Arial</vt:lpstr>
      <vt:lpstr>NCHHSTP_PPT_dark(</vt:lpstr>
      <vt:lpstr>Worksheet</vt:lpstr>
      <vt:lpstr>An Overview of Estimating  Influenza Disease Burden</vt:lpstr>
      <vt:lpstr>DEFINING BURDEN of DISEASE</vt:lpstr>
      <vt:lpstr>Burden of Disease (BoD) Pyramid</vt:lpstr>
      <vt:lpstr>What is the burden of disease?</vt:lpstr>
      <vt:lpstr>Why Estimate Influenza-Associated Disease Burden?</vt:lpstr>
      <vt:lpstr>Surveillance Data and Relative Burden</vt:lpstr>
      <vt:lpstr>Exercise:  Relative Burden of Disease</vt:lpstr>
      <vt:lpstr>INFLUENZA DISEASE BURDEN Estimation WITH POPULATION DENOMINATORS</vt:lpstr>
      <vt:lpstr>WHO Burden Manual</vt:lpstr>
      <vt:lpstr>Objectives of WHO Burden Manual</vt:lpstr>
      <vt:lpstr>Population-Based Influenza Disease Burden</vt:lpstr>
      <vt:lpstr>Essential Data Requirements: Hospital-Based SARI Surveillance System</vt:lpstr>
      <vt:lpstr>General Approach to Estimating Burden Using Surveillance Data</vt:lpstr>
      <vt:lpstr>Defining the Number of Cases (Numerator)</vt:lpstr>
      <vt:lpstr>Assessing for Bias Resulting from Case Selection</vt:lpstr>
      <vt:lpstr>Defining Population Under Surveillance (Denominator) Catchment Population for Sentinel Sites</vt:lpstr>
      <vt:lpstr>Understanding Health Facility Utilization</vt:lpstr>
      <vt:lpstr>Obtaining Rate of Influenza Related Hospitalization</vt:lpstr>
      <vt:lpstr>Exercise 1. Health facility A</vt:lpstr>
      <vt:lpstr>Exercise 1. Health facility A (HFA)</vt:lpstr>
      <vt:lpstr>Example 1. Single facility serving catchment area</vt:lpstr>
      <vt:lpstr>Example 2. Multiple facilities serving catchment </vt:lpstr>
      <vt:lpstr>Exercise 2. Health facility B (HFB)</vt:lpstr>
      <vt:lpstr>Exercise 2. Health Facility B</vt:lpstr>
      <vt:lpstr>Exercise 2. Health Facility B</vt:lpstr>
      <vt:lpstr>Calculation of adjusted SARI admission rates</vt:lpstr>
      <vt:lpstr>Calculate the proportion of pneumonia patients</vt:lpstr>
      <vt:lpstr>Calculation  of adjusted SARI admission rate</vt:lpstr>
      <vt:lpstr>Exercise 3. Health Facility C</vt:lpstr>
      <vt:lpstr>Exercise 3. Health Facility C</vt:lpstr>
      <vt:lpstr>Exercise 3. Health Facility C</vt:lpstr>
      <vt:lpstr>Catchment area: Are you only including patients coming from catchment area? </vt:lpstr>
      <vt:lpstr>Validating actual catchment area of sentinel site</vt:lpstr>
      <vt:lpstr>Catchment area of sentinel site</vt:lpstr>
      <vt:lpstr>Calculating Total Pneumonia cases in catchment area by age-group</vt:lpstr>
      <vt:lpstr>Exercise 4. Health Facility D</vt:lpstr>
      <vt:lpstr>Exercise 4. Health Facility D</vt:lpstr>
      <vt:lpstr>Flow chart outlining the key steps in influenza disease burden estimation</vt:lpstr>
      <vt:lpstr>Other Challenges in Estimating BoD</vt:lpstr>
      <vt:lpstr>Summary</vt:lpstr>
      <vt:lpstr>Thank you!  </vt:lpstr>
      <vt:lpstr>Determining proportion of population actually visiting sentinel site:   Correcting for health care seeking in other health care facilities in catchment area?</vt:lpstr>
      <vt:lpstr>Health Administrative Survey (HAS)</vt:lpstr>
      <vt:lpstr>Hospital Admission Survey (HAS)</vt:lpstr>
      <vt:lpstr>Correcting for health care seeking in other health care facilities in catchment area</vt:lpstr>
      <vt:lpstr>Healthcare Utilization Survey (HUS)</vt:lpstr>
      <vt:lpstr>Health Administrative Survey (HAS)</vt:lpstr>
      <vt:lpstr>EXTRA SLIDES: Validating case count of influenza </vt:lpstr>
      <vt:lpstr>Need to extend catchment area?</vt:lpstr>
      <vt:lpstr>Assessing for Bias Resulting from Case Selection</vt:lpstr>
    </vt:vector>
  </TitlesOfParts>
  <Company>CDC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McCarron, Margaret (Meg) (CDC/OID/NCIRD)</cp:lastModifiedBy>
  <cp:revision>117</cp:revision>
  <dcterms:created xsi:type="dcterms:W3CDTF">2010-03-31T15:10:11Z</dcterms:created>
  <dcterms:modified xsi:type="dcterms:W3CDTF">2016-10-27T00:03:36Z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Language</vt:lpwstr>
  </property>
</Properties>
</file>