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6">
  <p:sldMasterIdLst>
    <p:sldMasterId id="2147483660" r:id="rId1"/>
  </p:sldMasterIdLst>
  <p:notesMasterIdLst>
    <p:notesMasterId r:id="rId35"/>
  </p:notesMasterIdLst>
  <p:handoutMasterIdLst>
    <p:handoutMasterId r:id="rId36"/>
  </p:handoutMasterIdLst>
  <p:sldIdLst>
    <p:sldId id="256" r:id="rId2"/>
    <p:sldId id="364" r:id="rId3"/>
    <p:sldId id="301" r:id="rId4"/>
    <p:sldId id="302" r:id="rId5"/>
    <p:sldId id="296" r:id="rId6"/>
    <p:sldId id="267" r:id="rId7"/>
    <p:sldId id="396" r:id="rId8"/>
    <p:sldId id="397" r:id="rId9"/>
    <p:sldId id="272" r:id="rId10"/>
    <p:sldId id="400" r:id="rId11"/>
    <p:sldId id="401" r:id="rId12"/>
    <p:sldId id="294" r:id="rId13"/>
    <p:sldId id="258" r:id="rId14"/>
    <p:sldId id="399" r:id="rId15"/>
    <p:sldId id="286" r:id="rId16"/>
    <p:sldId id="325" r:id="rId17"/>
    <p:sldId id="295" r:id="rId18"/>
    <p:sldId id="285" r:id="rId19"/>
    <p:sldId id="266" r:id="rId20"/>
    <p:sldId id="398" r:id="rId21"/>
    <p:sldId id="261" r:id="rId22"/>
    <p:sldId id="262" r:id="rId23"/>
    <p:sldId id="263" r:id="rId24"/>
    <p:sldId id="264" r:id="rId25"/>
    <p:sldId id="326" r:id="rId26"/>
    <p:sldId id="327" r:id="rId27"/>
    <p:sldId id="328" r:id="rId28"/>
    <p:sldId id="329" r:id="rId29"/>
    <p:sldId id="395" r:id="rId30"/>
    <p:sldId id="282" r:id="rId31"/>
    <p:sldId id="362" r:id="rId32"/>
    <p:sldId id="363" r:id="rId33"/>
    <p:sldId id="355"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ihang Shah" initials="VS" lastIdx="1" clrIdx="0">
    <p:extLst>
      <p:ext uri="{19B8F6BF-5375-455C-9EA6-DF929625EA0E}">
        <p15:presenceInfo xmlns:p15="http://schemas.microsoft.com/office/powerpoint/2012/main" userId="d6dd58681bbd7167" providerId="Windows Live"/>
      </p:ext>
    </p:extLst>
  </p:cmAuthor>
  <p:cmAuthor id="2" name="McCarron, Margaret (Meg) (CDC/OID/NCIRD)" initials="MM((" lastIdx="1" clrIdx="1">
    <p:extLst>
      <p:ext uri="{19B8F6BF-5375-455C-9EA6-DF929625EA0E}">
        <p15:presenceInfo xmlns:p15="http://schemas.microsoft.com/office/powerpoint/2012/main" userId="S-1-5-21-1207783550-2075000910-922709458-19229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497" autoAdjust="0"/>
    <p:restoredTop sz="77792" autoAdjust="0"/>
  </p:normalViewPr>
  <p:slideViewPr>
    <p:cSldViewPr>
      <p:cViewPr varScale="1">
        <p:scale>
          <a:sx n="69" d="100"/>
          <a:sy n="69" d="100"/>
        </p:scale>
        <p:origin x="864" y="67"/>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C793DDF-564C-4420-A791-123218369A4B}"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n-US"/>
        </a:p>
      </dgm:t>
    </dgm:pt>
    <dgm:pt modelId="{DF3EE727-A460-47CD-B390-82C8171DD9A2}">
      <dgm:prSet phldrT="[Text]"/>
      <dgm:spPr/>
      <dgm:t>
        <a:bodyPr/>
        <a:lstStyle/>
        <a:p>
          <a:r>
            <a:rPr lang="en-US" dirty="0" smtClean="0"/>
            <a:t>Strategic planning</a:t>
          </a:r>
          <a:endParaRPr lang="en-US" dirty="0"/>
        </a:p>
      </dgm:t>
    </dgm:pt>
    <dgm:pt modelId="{520A6684-B9A2-4377-A95F-EC4314EB663B}" type="parTrans" cxnId="{00604158-0D06-4DA8-AC4B-B0B321D38C00}">
      <dgm:prSet/>
      <dgm:spPr/>
      <dgm:t>
        <a:bodyPr/>
        <a:lstStyle/>
        <a:p>
          <a:endParaRPr lang="en-US"/>
        </a:p>
      </dgm:t>
    </dgm:pt>
    <dgm:pt modelId="{6C4210C2-9649-4F0C-94A4-AC61F6496BE0}" type="sibTrans" cxnId="{00604158-0D06-4DA8-AC4B-B0B321D38C00}">
      <dgm:prSet/>
      <dgm:spPr/>
      <dgm:t>
        <a:bodyPr/>
        <a:lstStyle/>
        <a:p>
          <a:endParaRPr lang="en-US"/>
        </a:p>
      </dgm:t>
    </dgm:pt>
    <dgm:pt modelId="{A3440016-C602-4F3A-BE88-4C59FA76854C}">
      <dgm:prSet phldrT="[Text]"/>
      <dgm:spPr/>
      <dgm:t>
        <a:bodyPr/>
        <a:lstStyle/>
        <a:p>
          <a:r>
            <a:rPr lang="en-US" dirty="0" smtClean="0"/>
            <a:t>Determine “research question” (e.g. what type of reporting you want to do, why)</a:t>
          </a:r>
          <a:endParaRPr lang="en-US" dirty="0"/>
        </a:p>
      </dgm:t>
    </dgm:pt>
    <dgm:pt modelId="{7FEF0301-4024-464F-A3D7-CA4E74BF3C61}" type="parTrans" cxnId="{60CC746D-FB54-474A-8C69-1C9AB336BD5B}">
      <dgm:prSet/>
      <dgm:spPr/>
      <dgm:t>
        <a:bodyPr/>
        <a:lstStyle/>
        <a:p>
          <a:endParaRPr lang="en-US"/>
        </a:p>
      </dgm:t>
    </dgm:pt>
    <dgm:pt modelId="{874E0901-ADB5-4B18-9FA8-F7D78094CD3C}" type="sibTrans" cxnId="{60CC746D-FB54-474A-8C69-1C9AB336BD5B}">
      <dgm:prSet/>
      <dgm:spPr/>
      <dgm:t>
        <a:bodyPr/>
        <a:lstStyle/>
        <a:p>
          <a:endParaRPr lang="en-US"/>
        </a:p>
      </dgm:t>
    </dgm:pt>
    <dgm:pt modelId="{7DBF645F-9D99-408B-835E-31A2D382C78B}">
      <dgm:prSet phldrT="[Text]"/>
      <dgm:spPr/>
      <dgm:t>
        <a:bodyPr/>
        <a:lstStyle/>
        <a:p>
          <a:r>
            <a:rPr lang="en-US" dirty="0" smtClean="0"/>
            <a:t>Determine data needed to answer question</a:t>
          </a:r>
          <a:endParaRPr lang="en-US" dirty="0"/>
        </a:p>
      </dgm:t>
    </dgm:pt>
    <dgm:pt modelId="{6C6C783F-9B55-45E9-A6FE-63E6E81B12A0}" type="parTrans" cxnId="{04E01AE0-B9E6-4B6C-9072-0A472225149E}">
      <dgm:prSet/>
      <dgm:spPr/>
      <dgm:t>
        <a:bodyPr/>
        <a:lstStyle/>
        <a:p>
          <a:endParaRPr lang="en-US"/>
        </a:p>
      </dgm:t>
    </dgm:pt>
    <dgm:pt modelId="{23D27E3B-674C-40E5-B506-FBA9190CBE83}" type="sibTrans" cxnId="{04E01AE0-B9E6-4B6C-9072-0A472225149E}">
      <dgm:prSet/>
      <dgm:spPr/>
      <dgm:t>
        <a:bodyPr/>
        <a:lstStyle/>
        <a:p>
          <a:endParaRPr lang="en-US"/>
        </a:p>
      </dgm:t>
    </dgm:pt>
    <dgm:pt modelId="{D4D588C4-515A-4FEB-AF01-CFA60DC06657}">
      <dgm:prSet phldrT="[Text]"/>
      <dgm:spPr/>
      <dgm:t>
        <a:bodyPr/>
        <a:lstStyle/>
        <a:p>
          <a:r>
            <a:rPr lang="en-US" dirty="0" smtClean="0"/>
            <a:t>Implementing surveillance</a:t>
          </a:r>
          <a:endParaRPr lang="en-US" dirty="0"/>
        </a:p>
      </dgm:t>
    </dgm:pt>
    <dgm:pt modelId="{18A6AFAA-0424-4F52-B53B-DED52018E664}" type="parTrans" cxnId="{437D97E4-6132-4163-B7C6-F1A037EC51B5}">
      <dgm:prSet/>
      <dgm:spPr/>
      <dgm:t>
        <a:bodyPr/>
        <a:lstStyle/>
        <a:p>
          <a:endParaRPr lang="en-US"/>
        </a:p>
      </dgm:t>
    </dgm:pt>
    <dgm:pt modelId="{3E79C51E-8A52-46BE-9DED-6577557D3AB2}" type="sibTrans" cxnId="{437D97E4-6132-4163-B7C6-F1A037EC51B5}">
      <dgm:prSet/>
      <dgm:spPr/>
      <dgm:t>
        <a:bodyPr/>
        <a:lstStyle/>
        <a:p>
          <a:endParaRPr lang="en-US"/>
        </a:p>
      </dgm:t>
    </dgm:pt>
    <dgm:pt modelId="{B50E1A20-5C69-47A2-A63A-61DBE407B337}">
      <dgm:prSet phldrT="[Text]"/>
      <dgm:spPr/>
      <dgm:t>
        <a:bodyPr/>
        <a:lstStyle/>
        <a:p>
          <a:r>
            <a:rPr lang="en-US" dirty="0" smtClean="0"/>
            <a:t>Set up surveillance sites, train staff</a:t>
          </a:r>
          <a:endParaRPr lang="en-US" dirty="0"/>
        </a:p>
      </dgm:t>
    </dgm:pt>
    <dgm:pt modelId="{DD58317C-88E6-44AE-A094-CA8CAF0D5A72}" type="parTrans" cxnId="{D0F6B462-3FB4-42C9-AAC8-2613DAEB05D4}">
      <dgm:prSet/>
      <dgm:spPr/>
      <dgm:t>
        <a:bodyPr/>
        <a:lstStyle/>
        <a:p>
          <a:endParaRPr lang="en-US"/>
        </a:p>
      </dgm:t>
    </dgm:pt>
    <dgm:pt modelId="{C4279F72-A97E-46F5-9B4D-D64576B2A718}" type="sibTrans" cxnId="{D0F6B462-3FB4-42C9-AAC8-2613DAEB05D4}">
      <dgm:prSet/>
      <dgm:spPr/>
      <dgm:t>
        <a:bodyPr/>
        <a:lstStyle/>
        <a:p>
          <a:endParaRPr lang="en-US"/>
        </a:p>
      </dgm:t>
    </dgm:pt>
    <dgm:pt modelId="{AE031D9F-34F9-4E0B-B7C7-851AB910AD97}">
      <dgm:prSet phldrT="[Text]"/>
      <dgm:spPr/>
      <dgm:t>
        <a:bodyPr/>
        <a:lstStyle/>
        <a:p>
          <a:r>
            <a:rPr lang="en-US" dirty="0" smtClean="0"/>
            <a:t>Identify patients, collect data, specimens</a:t>
          </a:r>
          <a:endParaRPr lang="en-US" dirty="0"/>
        </a:p>
      </dgm:t>
    </dgm:pt>
    <dgm:pt modelId="{F032CDC8-651A-4164-BBA2-80C672B2EDCD}" type="parTrans" cxnId="{FCCAC18A-BB20-4CBA-915F-CC2514BFD732}">
      <dgm:prSet/>
      <dgm:spPr/>
      <dgm:t>
        <a:bodyPr/>
        <a:lstStyle/>
        <a:p>
          <a:endParaRPr lang="en-US"/>
        </a:p>
      </dgm:t>
    </dgm:pt>
    <dgm:pt modelId="{5C3BD1ED-D779-4BFA-8358-293E870CB484}" type="sibTrans" cxnId="{FCCAC18A-BB20-4CBA-915F-CC2514BFD732}">
      <dgm:prSet/>
      <dgm:spPr/>
      <dgm:t>
        <a:bodyPr/>
        <a:lstStyle/>
        <a:p>
          <a:endParaRPr lang="en-US"/>
        </a:p>
      </dgm:t>
    </dgm:pt>
    <dgm:pt modelId="{2A10AC63-E73F-4308-83B3-591968382BF2}">
      <dgm:prSet phldrT="[Text]"/>
      <dgm:spPr/>
      <dgm:t>
        <a:bodyPr/>
        <a:lstStyle/>
        <a:p>
          <a:r>
            <a:rPr lang="en-US" dirty="0" smtClean="0"/>
            <a:t>Analysis</a:t>
          </a:r>
          <a:endParaRPr lang="en-US" dirty="0"/>
        </a:p>
      </dgm:t>
    </dgm:pt>
    <dgm:pt modelId="{A5522D7F-20DF-4765-A58B-E07883BF0568}" type="parTrans" cxnId="{071456E4-4D4D-4E0A-85AB-4A193CBC38AA}">
      <dgm:prSet/>
      <dgm:spPr/>
      <dgm:t>
        <a:bodyPr/>
        <a:lstStyle/>
        <a:p>
          <a:endParaRPr lang="en-US"/>
        </a:p>
      </dgm:t>
    </dgm:pt>
    <dgm:pt modelId="{B9CA7724-13A0-407C-8644-8439558FF866}" type="sibTrans" cxnId="{071456E4-4D4D-4E0A-85AB-4A193CBC38AA}">
      <dgm:prSet/>
      <dgm:spPr/>
      <dgm:t>
        <a:bodyPr/>
        <a:lstStyle/>
        <a:p>
          <a:endParaRPr lang="en-US"/>
        </a:p>
      </dgm:t>
    </dgm:pt>
    <dgm:pt modelId="{27C44AA6-5E43-442F-B031-A1D1E0A43D97}">
      <dgm:prSet phldrT="[Text]"/>
      <dgm:spPr/>
      <dgm:t>
        <a:bodyPr/>
        <a:lstStyle/>
        <a:p>
          <a:r>
            <a:rPr lang="en-US" dirty="0" smtClean="0"/>
            <a:t>Descriptive statistics/epidemiology: numbers, frequency distributions, rates, proportions</a:t>
          </a:r>
          <a:endParaRPr lang="en-US" dirty="0"/>
        </a:p>
      </dgm:t>
    </dgm:pt>
    <dgm:pt modelId="{E1BC1C8A-C322-46B2-A0C4-86805843752F}" type="parTrans" cxnId="{D959B45A-4E7E-43D3-8206-94A5EE29F86D}">
      <dgm:prSet/>
      <dgm:spPr/>
      <dgm:t>
        <a:bodyPr/>
        <a:lstStyle/>
        <a:p>
          <a:endParaRPr lang="en-US"/>
        </a:p>
      </dgm:t>
    </dgm:pt>
    <dgm:pt modelId="{F1B96E37-7FB1-423F-B676-595DCE867F4C}" type="sibTrans" cxnId="{D959B45A-4E7E-43D3-8206-94A5EE29F86D}">
      <dgm:prSet/>
      <dgm:spPr/>
      <dgm:t>
        <a:bodyPr/>
        <a:lstStyle/>
        <a:p>
          <a:endParaRPr lang="en-US"/>
        </a:p>
      </dgm:t>
    </dgm:pt>
    <dgm:pt modelId="{332BCC13-609B-444D-92E4-B62CA3FFF28A}">
      <dgm:prSet phldrT="[Text]"/>
      <dgm:spPr/>
      <dgm:t>
        <a:bodyPr/>
        <a:lstStyle/>
        <a:p>
          <a:r>
            <a:rPr lang="en-US" dirty="0" smtClean="0"/>
            <a:t>Simple cross-tabulations with measures of association</a:t>
          </a:r>
          <a:endParaRPr lang="en-US" dirty="0"/>
        </a:p>
      </dgm:t>
    </dgm:pt>
    <dgm:pt modelId="{BF4CE64A-4F6C-4B52-B980-309123F735EF}" type="parTrans" cxnId="{B17CB3C5-08CF-4FCA-9FAE-9F363AA33CB2}">
      <dgm:prSet/>
      <dgm:spPr/>
      <dgm:t>
        <a:bodyPr/>
        <a:lstStyle/>
        <a:p>
          <a:endParaRPr lang="en-US"/>
        </a:p>
      </dgm:t>
    </dgm:pt>
    <dgm:pt modelId="{0C89837A-9E05-41DC-960A-1F7BCF7315C6}" type="sibTrans" cxnId="{B17CB3C5-08CF-4FCA-9FAE-9F363AA33CB2}">
      <dgm:prSet/>
      <dgm:spPr/>
      <dgm:t>
        <a:bodyPr/>
        <a:lstStyle/>
        <a:p>
          <a:endParaRPr lang="en-US"/>
        </a:p>
      </dgm:t>
    </dgm:pt>
    <dgm:pt modelId="{6909FD58-132F-4889-A47E-730A72A76216}">
      <dgm:prSet phldrT="[Text]"/>
      <dgm:spPr/>
      <dgm:t>
        <a:bodyPr/>
        <a:lstStyle/>
        <a:p>
          <a:r>
            <a:rPr lang="en-US" dirty="0" smtClean="0"/>
            <a:t>Design data collection forms</a:t>
          </a:r>
          <a:endParaRPr lang="en-US" dirty="0"/>
        </a:p>
      </dgm:t>
    </dgm:pt>
    <dgm:pt modelId="{89411B97-EF25-4326-83EC-481A36BDB008}" type="parTrans" cxnId="{87019A91-C276-4C46-94E6-C4F6E07BC41A}">
      <dgm:prSet/>
      <dgm:spPr/>
      <dgm:t>
        <a:bodyPr/>
        <a:lstStyle/>
        <a:p>
          <a:endParaRPr lang="en-US"/>
        </a:p>
      </dgm:t>
    </dgm:pt>
    <dgm:pt modelId="{0162610E-87CC-4E02-9EB2-5F0C65C41C2E}" type="sibTrans" cxnId="{87019A91-C276-4C46-94E6-C4F6E07BC41A}">
      <dgm:prSet/>
      <dgm:spPr/>
      <dgm:t>
        <a:bodyPr/>
        <a:lstStyle/>
        <a:p>
          <a:endParaRPr lang="en-US"/>
        </a:p>
      </dgm:t>
    </dgm:pt>
    <dgm:pt modelId="{AD07CC6C-BE0D-433F-BC9A-F4E907D851B5}">
      <dgm:prSet phldrT="[Text]"/>
      <dgm:spPr/>
      <dgm:t>
        <a:bodyPr/>
        <a:lstStyle/>
        <a:p>
          <a:r>
            <a:rPr lang="en-US" dirty="0" smtClean="0"/>
            <a:t>Manage data: enter, transfer, edit</a:t>
          </a:r>
          <a:endParaRPr lang="en-US" dirty="0"/>
        </a:p>
      </dgm:t>
    </dgm:pt>
    <dgm:pt modelId="{3E8B3B27-78FB-4C5E-89F9-E91CBA254091}" type="parTrans" cxnId="{F5B84890-6DC7-4829-80C5-2BA61142AA1F}">
      <dgm:prSet/>
      <dgm:spPr/>
      <dgm:t>
        <a:bodyPr/>
        <a:lstStyle/>
        <a:p>
          <a:endParaRPr lang="en-US"/>
        </a:p>
      </dgm:t>
    </dgm:pt>
    <dgm:pt modelId="{2C2CC7C2-F546-4259-A4FC-39B518BDE7E6}" type="sibTrans" cxnId="{F5B84890-6DC7-4829-80C5-2BA61142AA1F}">
      <dgm:prSet/>
      <dgm:spPr/>
      <dgm:t>
        <a:bodyPr/>
        <a:lstStyle/>
        <a:p>
          <a:endParaRPr lang="en-US"/>
        </a:p>
      </dgm:t>
    </dgm:pt>
    <dgm:pt modelId="{C549142F-F079-4098-8E34-8B0B1EDCC80D}">
      <dgm:prSet/>
      <dgm:spPr/>
      <dgm:t>
        <a:bodyPr/>
        <a:lstStyle/>
        <a:p>
          <a:r>
            <a:rPr lang="en-US" dirty="0" smtClean="0"/>
            <a:t>Interpreting &amp; Reporting</a:t>
          </a:r>
          <a:endParaRPr lang="en-US" dirty="0"/>
        </a:p>
      </dgm:t>
    </dgm:pt>
    <dgm:pt modelId="{DCB1C493-E992-4E48-80A1-6880E3B7AED8}" type="parTrans" cxnId="{E03768D4-B5DA-4EAB-B631-F23056EC443F}">
      <dgm:prSet/>
      <dgm:spPr/>
      <dgm:t>
        <a:bodyPr/>
        <a:lstStyle/>
        <a:p>
          <a:endParaRPr lang="en-US"/>
        </a:p>
      </dgm:t>
    </dgm:pt>
    <dgm:pt modelId="{0996C7CE-807F-4141-A0F2-79A2F457C734}" type="sibTrans" cxnId="{E03768D4-B5DA-4EAB-B631-F23056EC443F}">
      <dgm:prSet/>
      <dgm:spPr/>
      <dgm:t>
        <a:bodyPr/>
        <a:lstStyle/>
        <a:p>
          <a:endParaRPr lang="en-US"/>
        </a:p>
      </dgm:t>
    </dgm:pt>
    <dgm:pt modelId="{A58CE692-1F68-4586-BBD6-D3E0CFC7A72B}">
      <dgm:prSet phldrT="[Text]"/>
      <dgm:spPr/>
      <dgm:t>
        <a:bodyPr/>
        <a:lstStyle/>
        <a:p>
          <a:r>
            <a:rPr lang="en-US" dirty="0" smtClean="0"/>
            <a:t>Stratified analysis; multivariate, as needed</a:t>
          </a:r>
          <a:endParaRPr lang="en-US" dirty="0"/>
        </a:p>
      </dgm:t>
    </dgm:pt>
    <dgm:pt modelId="{D50A9DD9-0462-43B8-B524-99A0BB02411A}" type="parTrans" cxnId="{58184115-E28B-466E-9FD0-86EA9E94CF83}">
      <dgm:prSet/>
      <dgm:spPr/>
      <dgm:t>
        <a:bodyPr/>
        <a:lstStyle/>
        <a:p>
          <a:endParaRPr lang="en-US"/>
        </a:p>
      </dgm:t>
    </dgm:pt>
    <dgm:pt modelId="{B4D82224-1008-444E-B18D-E893332DC7E1}" type="sibTrans" cxnId="{58184115-E28B-466E-9FD0-86EA9E94CF83}">
      <dgm:prSet/>
      <dgm:spPr/>
      <dgm:t>
        <a:bodyPr/>
        <a:lstStyle/>
        <a:p>
          <a:endParaRPr lang="en-US"/>
        </a:p>
      </dgm:t>
    </dgm:pt>
    <dgm:pt modelId="{B87516DB-11C6-4ADB-8FE3-EE0E48A89C98}">
      <dgm:prSet/>
      <dgm:spPr/>
      <dgm:t>
        <a:bodyPr/>
        <a:lstStyle/>
        <a:p>
          <a:r>
            <a:rPr lang="en-US" dirty="0" smtClean="0"/>
            <a:t>Interpret appropriately</a:t>
          </a:r>
          <a:endParaRPr lang="en-US" dirty="0"/>
        </a:p>
      </dgm:t>
    </dgm:pt>
    <dgm:pt modelId="{DEE8B20D-7B58-4AC1-8135-1E95B159DEF1}" type="parTrans" cxnId="{BCC11DAF-0BC3-4331-B6E6-24E99A7A2EA8}">
      <dgm:prSet/>
      <dgm:spPr/>
      <dgm:t>
        <a:bodyPr/>
        <a:lstStyle/>
        <a:p>
          <a:endParaRPr lang="en-US"/>
        </a:p>
      </dgm:t>
    </dgm:pt>
    <dgm:pt modelId="{55458E48-3BBC-4909-81A6-61B4FAC70F71}" type="sibTrans" cxnId="{BCC11DAF-0BC3-4331-B6E6-24E99A7A2EA8}">
      <dgm:prSet/>
      <dgm:spPr/>
      <dgm:t>
        <a:bodyPr/>
        <a:lstStyle/>
        <a:p>
          <a:endParaRPr lang="en-US"/>
        </a:p>
      </dgm:t>
    </dgm:pt>
    <dgm:pt modelId="{025B0B9D-1545-4B44-8954-7F350427BD7A}">
      <dgm:prSet/>
      <dgm:spPr/>
      <dgm:t>
        <a:bodyPr/>
        <a:lstStyle/>
        <a:p>
          <a:r>
            <a:rPr lang="en-US" dirty="0" smtClean="0"/>
            <a:t>Evaluate relationships</a:t>
          </a:r>
          <a:endParaRPr lang="en-US" dirty="0"/>
        </a:p>
      </dgm:t>
    </dgm:pt>
    <dgm:pt modelId="{B38F47E4-47A2-4CF9-A07A-08F691004209}" type="parTrans" cxnId="{D115F929-E8EE-475D-970B-525C6E1E2FE6}">
      <dgm:prSet/>
      <dgm:spPr/>
      <dgm:t>
        <a:bodyPr/>
        <a:lstStyle/>
        <a:p>
          <a:endParaRPr lang="en-US"/>
        </a:p>
      </dgm:t>
    </dgm:pt>
    <dgm:pt modelId="{1BD42A22-C6BB-4879-9099-3E6BBAE7721E}" type="sibTrans" cxnId="{D115F929-E8EE-475D-970B-525C6E1E2FE6}">
      <dgm:prSet/>
      <dgm:spPr/>
      <dgm:t>
        <a:bodyPr/>
        <a:lstStyle/>
        <a:p>
          <a:endParaRPr lang="en-US"/>
        </a:p>
      </dgm:t>
    </dgm:pt>
    <dgm:pt modelId="{7C39824E-93F6-466E-A013-36D762BE8E60}">
      <dgm:prSet/>
      <dgm:spPr/>
      <dgm:t>
        <a:bodyPr/>
        <a:lstStyle/>
        <a:p>
          <a:r>
            <a:rPr lang="en-US" dirty="0" smtClean="0"/>
            <a:t>Report as appropriate</a:t>
          </a:r>
          <a:endParaRPr lang="en-US" dirty="0"/>
        </a:p>
      </dgm:t>
    </dgm:pt>
    <dgm:pt modelId="{4B3596B9-F670-489A-9DC2-EA6499449E76}" type="parTrans" cxnId="{140759F3-6AE7-48B2-9FCF-DA9106D833F2}">
      <dgm:prSet/>
      <dgm:spPr/>
      <dgm:t>
        <a:bodyPr/>
        <a:lstStyle/>
        <a:p>
          <a:endParaRPr lang="en-US"/>
        </a:p>
      </dgm:t>
    </dgm:pt>
    <dgm:pt modelId="{EC8A6FDD-75A6-4621-B45C-2511BF56A48C}" type="sibTrans" cxnId="{140759F3-6AE7-48B2-9FCF-DA9106D833F2}">
      <dgm:prSet/>
      <dgm:spPr/>
      <dgm:t>
        <a:bodyPr/>
        <a:lstStyle/>
        <a:p>
          <a:endParaRPr lang="en-US"/>
        </a:p>
      </dgm:t>
    </dgm:pt>
    <dgm:pt modelId="{8CAF37CF-6B5A-49E0-9233-2D8EB8ABE6BF}" type="pres">
      <dgm:prSet presAssocID="{6C793DDF-564C-4420-A791-123218369A4B}" presName="linearFlow" presStyleCnt="0">
        <dgm:presLayoutVars>
          <dgm:dir/>
          <dgm:animLvl val="lvl"/>
          <dgm:resizeHandles val="exact"/>
        </dgm:presLayoutVars>
      </dgm:prSet>
      <dgm:spPr/>
      <dgm:t>
        <a:bodyPr/>
        <a:lstStyle/>
        <a:p>
          <a:endParaRPr lang="en-US"/>
        </a:p>
      </dgm:t>
    </dgm:pt>
    <dgm:pt modelId="{97114D32-7CBA-48E5-8181-854FF22BC77A}" type="pres">
      <dgm:prSet presAssocID="{DF3EE727-A460-47CD-B390-82C8171DD9A2}" presName="composite" presStyleCnt="0"/>
      <dgm:spPr/>
    </dgm:pt>
    <dgm:pt modelId="{96703B89-6177-425D-862F-769C26654236}" type="pres">
      <dgm:prSet presAssocID="{DF3EE727-A460-47CD-B390-82C8171DD9A2}" presName="parentText" presStyleLbl="alignNode1" presStyleIdx="0" presStyleCnt="4">
        <dgm:presLayoutVars>
          <dgm:chMax val="1"/>
          <dgm:bulletEnabled val="1"/>
        </dgm:presLayoutVars>
      </dgm:prSet>
      <dgm:spPr/>
      <dgm:t>
        <a:bodyPr/>
        <a:lstStyle/>
        <a:p>
          <a:endParaRPr lang="en-US"/>
        </a:p>
      </dgm:t>
    </dgm:pt>
    <dgm:pt modelId="{BAC6AE06-ACF3-46E7-A886-D33618920742}" type="pres">
      <dgm:prSet presAssocID="{DF3EE727-A460-47CD-B390-82C8171DD9A2}" presName="descendantText" presStyleLbl="alignAcc1" presStyleIdx="0" presStyleCnt="4">
        <dgm:presLayoutVars>
          <dgm:bulletEnabled val="1"/>
        </dgm:presLayoutVars>
      </dgm:prSet>
      <dgm:spPr/>
      <dgm:t>
        <a:bodyPr/>
        <a:lstStyle/>
        <a:p>
          <a:endParaRPr lang="en-US"/>
        </a:p>
      </dgm:t>
    </dgm:pt>
    <dgm:pt modelId="{7CBA4A0B-2C35-49AD-A6F7-F535B0662965}" type="pres">
      <dgm:prSet presAssocID="{6C4210C2-9649-4F0C-94A4-AC61F6496BE0}" presName="sp" presStyleCnt="0"/>
      <dgm:spPr/>
    </dgm:pt>
    <dgm:pt modelId="{7B7BD3D4-3899-4B6B-A551-C89295E701CA}" type="pres">
      <dgm:prSet presAssocID="{D4D588C4-515A-4FEB-AF01-CFA60DC06657}" presName="composite" presStyleCnt="0"/>
      <dgm:spPr/>
    </dgm:pt>
    <dgm:pt modelId="{F5E6AC26-13C2-4D6E-AD0F-7E39138262CC}" type="pres">
      <dgm:prSet presAssocID="{D4D588C4-515A-4FEB-AF01-CFA60DC06657}" presName="parentText" presStyleLbl="alignNode1" presStyleIdx="1" presStyleCnt="4">
        <dgm:presLayoutVars>
          <dgm:chMax val="1"/>
          <dgm:bulletEnabled val="1"/>
        </dgm:presLayoutVars>
      </dgm:prSet>
      <dgm:spPr/>
      <dgm:t>
        <a:bodyPr/>
        <a:lstStyle/>
        <a:p>
          <a:endParaRPr lang="en-US"/>
        </a:p>
      </dgm:t>
    </dgm:pt>
    <dgm:pt modelId="{D49C835F-5F40-4EEA-B68A-B080FE6FCCAD}" type="pres">
      <dgm:prSet presAssocID="{D4D588C4-515A-4FEB-AF01-CFA60DC06657}" presName="descendantText" presStyleLbl="alignAcc1" presStyleIdx="1" presStyleCnt="4">
        <dgm:presLayoutVars>
          <dgm:bulletEnabled val="1"/>
        </dgm:presLayoutVars>
      </dgm:prSet>
      <dgm:spPr/>
      <dgm:t>
        <a:bodyPr/>
        <a:lstStyle/>
        <a:p>
          <a:endParaRPr lang="en-US"/>
        </a:p>
      </dgm:t>
    </dgm:pt>
    <dgm:pt modelId="{B5E52225-278D-44DA-B9CD-65811802C012}" type="pres">
      <dgm:prSet presAssocID="{3E79C51E-8A52-46BE-9DED-6577557D3AB2}" presName="sp" presStyleCnt="0"/>
      <dgm:spPr/>
    </dgm:pt>
    <dgm:pt modelId="{909DE73F-1B08-4F79-AAEE-5218EA69B6D9}" type="pres">
      <dgm:prSet presAssocID="{2A10AC63-E73F-4308-83B3-591968382BF2}" presName="composite" presStyleCnt="0"/>
      <dgm:spPr/>
    </dgm:pt>
    <dgm:pt modelId="{3BA42746-9E6E-406E-8536-3FA3C120C948}" type="pres">
      <dgm:prSet presAssocID="{2A10AC63-E73F-4308-83B3-591968382BF2}" presName="parentText" presStyleLbl="alignNode1" presStyleIdx="2" presStyleCnt="4">
        <dgm:presLayoutVars>
          <dgm:chMax val="1"/>
          <dgm:bulletEnabled val="1"/>
        </dgm:presLayoutVars>
      </dgm:prSet>
      <dgm:spPr/>
      <dgm:t>
        <a:bodyPr/>
        <a:lstStyle/>
        <a:p>
          <a:endParaRPr lang="en-US"/>
        </a:p>
      </dgm:t>
    </dgm:pt>
    <dgm:pt modelId="{D52CE7ED-82BA-4776-A553-2FF9DA6275E8}" type="pres">
      <dgm:prSet presAssocID="{2A10AC63-E73F-4308-83B3-591968382BF2}" presName="descendantText" presStyleLbl="alignAcc1" presStyleIdx="2" presStyleCnt="4">
        <dgm:presLayoutVars>
          <dgm:bulletEnabled val="1"/>
        </dgm:presLayoutVars>
      </dgm:prSet>
      <dgm:spPr/>
      <dgm:t>
        <a:bodyPr/>
        <a:lstStyle/>
        <a:p>
          <a:endParaRPr lang="en-US"/>
        </a:p>
      </dgm:t>
    </dgm:pt>
    <dgm:pt modelId="{6E2E092B-7BAF-4B0B-9C3A-50C7754C0985}" type="pres">
      <dgm:prSet presAssocID="{B9CA7724-13A0-407C-8644-8439558FF866}" presName="sp" presStyleCnt="0"/>
      <dgm:spPr/>
    </dgm:pt>
    <dgm:pt modelId="{D8BD044F-44D7-4793-99B1-40907EE65CFC}" type="pres">
      <dgm:prSet presAssocID="{C549142F-F079-4098-8E34-8B0B1EDCC80D}" presName="composite" presStyleCnt="0"/>
      <dgm:spPr/>
    </dgm:pt>
    <dgm:pt modelId="{91FEAB7F-D739-4216-B797-4E819C04D2F3}" type="pres">
      <dgm:prSet presAssocID="{C549142F-F079-4098-8E34-8B0B1EDCC80D}" presName="parentText" presStyleLbl="alignNode1" presStyleIdx="3" presStyleCnt="4">
        <dgm:presLayoutVars>
          <dgm:chMax val="1"/>
          <dgm:bulletEnabled val="1"/>
        </dgm:presLayoutVars>
      </dgm:prSet>
      <dgm:spPr/>
      <dgm:t>
        <a:bodyPr/>
        <a:lstStyle/>
        <a:p>
          <a:endParaRPr lang="en-US"/>
        </a:p>
      </dgm:t>
    </dgm:pt>
    <dgm:pt modelId="{C7228F62-AF6F-4D28-BE41-9F9E72FE016D}" type="pres">
      <dgm:prSet presAssocID="{C549142F-F079-4098-8E34-8B0B1EDCC80D}" presName="descendantText" presStyleLbl="alignAcc1" presStyleIdx="3" presStyleCnt="4">
        <dgm:presLayoutVars>
          <dgm:bulletEnabled val="1"/>
        </dgm:presLayoutVars>
      </dgm:prSet>
      <dgm:spPr/>
      <dgm:t>
        <a:bodyPr/>
        <a:lstStyle/>
        <a:p>
          <a:endParaRPr lang="en-US"/>
        </a:p>
      </dgm:t>
    </dgm:pt>
  </dgm:ptLst>
  <dgm:cxnLst>
    <dgm:cxn modelId="{D115F929-E8EE-475D-970B-525C6E1E2FE6}" srcId="{C549142F-F079-4098-8E34-8B0B1EDCC80D}" destId="{025B0B9D-1545-4B44-8954-7F350427BD7A}" srcOrd="1" destOrd="0" parTransId="{B38F47E4-47A2-4CF9-A07A-08F691004209}" sibTransId="{1BD42A22-C6BB-4879-9099-3E6BBAE7721E}"/>
    <dgm:cxn modelId="{B17CB3C5-08CF-4FCA-9FAE-9F363AA33CB2}" srcId="{2A10AC63-E73F-4308-83B3-591968382BF2}" destId="{332BCC13-609B-444D-92E4-B62CA3FFF28A}" srcOrd="1" destOrd="0" parTransId="{BF4CE64A-4F6C-4B52-B980-309123F735EF}" sibTransId="{0C89837A-9E05-41DC-960A-1F7BCF7315C6}"/>
    <dgm:cxn modelId="{E1E3A7B1-8547-4180-AD79-6C15D98E37F7}" type="presOf" srcId="{AD07CC6C-BE0D-433F-BC9A-F4E907D851B5}" destId="{D49C835F-5F40-4EEA-B68A-B080FE6FCCAD}" srcOrd="0" destOrd="2" presId="urn:microsoft.com/office/officeart/2005/8/layout/chevron2"/>
    <dgm:cxn modelId="{A0C810E3-5A6C-4EAB-9ACA-530A1FDDB24C}" type="presOf" srcId="{A3440016-C602-4F3A-BE88-4C59FA76854C}" destId="{BAC6AE06-ACF3-46E7-A886-D33618920742}" srcOrd="0" destOrd="0" presId="urn:microsoft.com/office/officeart/2005/8/layout/chevron2"/>
    <dgm:cxn modelId="{079EF0A7-DD2D-4AD5-9FF5-9522F62996E8}" type="presOf" srcId="{27C44AA6-5E43-442F-B031-A1D1E0A43D97}" destId="{D52CE7ED-82BA-4776-A553-2FF9DA6275E8}" srcOrd="0" destOrd="0" presId="urn:microsoft.com/office/officeart/2005/8/layout/chevron2"/>
    <dgm:cxn modelId="{48ACE20B-DF9E-45DF-AAAC-4E46284D6AB4}" type="presOf" srcId="{DF3EE727-A460-47CD-B390-82C8171DD9A2}" destId="{96703B89-6177-425D-862F-769C26654236}" srcOrd="0" destOrd="0" presId="urn:microsoft.com/office/officeart/2005/8/layout/chevron2"/>
    <dgm:cxn modelId="{65C9BA69-7BD5-417F-83D2-138F9BC7953B}" type="presOf" srcId="{7DBF645F-9D99-408B-835E-31A2D382C78B}" destId="{BAC6AE06-ACF3-46E7-A886-D33618920742}" srcOrd="0" destOrd="1" presId="urn:microsoft.com/office/officeart/2005/8/layout/chevron2"/>
    <dgm:cxn modelId="{DAC77EED-EB48-431C-BABA-9F37CA528E86}" type="presOf" srcId="{6909FD58-132F-4889-A47E-730A72A76216}" destId="{BAC6AE06-ACF3-46E7-A886-D33618920742}" srcOrd="0" destOrd="2" presId="urn:microsoft.com/office/officeart/2005/8/layout/chevron2"/>
    <dgm:cxn modelId="{F96E4AA3-FDB6-415A-9E4D-9F497FEB0ABD}" type="presOf" srcId="{6C793DDF-564C-4420-A791-123218369A4B}" destId="{8CAF37CF-6B5A-49E0-9233-2D8EB8ABE6BF}" srcOrd="0" destOrd="0" presId="urn:microsoft.com/office/officeart/2005/8/layout/chevron2"/>
    <dgm:cxn modelId="{BE61197A-CADF-496F-BD00-C54B9383C3A5}" type="presOf" srcId="{C549142F-F079-4098-8E34-8B0B1EDCC80D}" destId="{91FEAB7F-D739-4216-B797-4E819C04D2F3}" srcOrd="0" destOrd="0" presId="urn:microsoft.com/office/officeart/2005/8/layout/chevron2"/>
    <dgm:cxn modelId="{248E8E37-2483-487F-807F-F526ED4876EF}" type="presOf" srcId="{2A10AC63-E73F-4308-83B3-591968382BF2}" destId="{3BA42746-9E6E-406E-8536-3FA3C120C948}" srcOrd="0" destOrd="0" presId="urn:microsoft.com/office/officeart/2005/8/layout/chevron2"/>
    <dgm:cxn modelId="{CC0907CF-6C65-41FC-8EFD-94248A20C2B5}" type="presOf" srcId="{332BCC13-609B-444D-92E4-B62CA3FFF28A}" destId="{D52CE7ED-82BA-4776-A553-2FF9DA6275E8}" srcOrd="0" destOrd="1" presId="urn:microsoft.com/office/officeart/2005/8/layout/chevron2"/>
    <dgm:cxn modelId="{FCCAC18A-BB20-4CBA-915F-CC2514BFD732}" srcId="{D4D588C4-515A-4FEB-AF01-CFA60DC06657}" destId="{AE031D9F-34F9-4E0B-B7C7-851AB910AD97}" srcOrd="1" destOrd="0" parTransId="{F032CDC8-651A-4164-BBA2-80C672B2EDCD}" sibTransId="{5C3BD1ED-D779-4BFA-8358-293E870CB484}"/>
    <dgm:cxn modelId="{E03768D4-B5DA-4EAB-B631-F23056EC443F}" srcId="{6C793DDF-564C-4420-A791-123218369A4B}" destId="{C549142F-F079-4098-8E34-8B0B1EDCC80D}" srcOrd="3" destOrd="0" parTransId="{DCB1C493-E992-4E48-80A1-6880E3B7AED8}" sibTransId="{0996C7CE-807F-4141-A0F2-79A2F457C734}"/>
    <dgm:cxn modelId="{D959B45A-4E7E-43D3-8206-94A5EE29F86D}" srcId="{2A10AC63-E73F-4308-83B3-591968382BF2}" destId="{27C44AA6-5E43-442F-B031-A1D1E0A43D97}" srcOrd="0" destOrd="0" parTransId="{E1BC1C8A-C322-46B2-A0C4-86805843752F}" sibTransId="{F1B96E37-7FB1-423F-B676-595DCE867F4C}"/>
    <dgm:cxn modelId="{F5B84890-6DC7-4829-80C5-2BA61142AA1F}" srcId="{D4D588C4-515A-4FEB-AF01-CFA60DC06657}" destId="{AD07CC6C-BE0D-433F-BC9A-F4E907D851B5}" srcOrd="2" destOrd="0" parTransId="{3E8B3B27-78FB-4C5E-89F9-E91CBA254091}" sibTransId="{2C2CC7C2-F546-4259-A4FC-39B518BDE7E6}"/>
    <dgm:cxn modelId="{58184115-E28B-466E-9FD0-86EA9E94CF83}" srcId="{2A10AC63-E73F-4308-83B3-591968382BF2}" destId="{A58CE692-1F68-4586-BBD6-D3E0CFC7A72B}" srcOrd="2" destOrd="0" parTransId="{D50A9DD9-0462-43B8-B524-99A0BB02411A}" sibTransId="{B4D82224-1008-444E-B18D-E893332DC7E1}"/>
    <dgm:cxn modelId="{04E01AE0-B9E6-4B6C-9072-0A472225149E}" srcId="{DF3EE727-A460-47CD-B390-82C8171DD9A2}" destId="{7DBF645F-9D99-408B-835E-31A2D382C78B}" srcOrd="1" destOrd="0" parTransId="{6C6C783F-9B55-45E9-A6FE-63E6E81B12A0}" sibTransId="{23D27E3B-674C-40E5-B506-FBA9190CBE83}"/>
    <dgm:cxn modelId="{EE4B4014-0F10-459A-B045-D4C9052FFA86}" type="presOf" srcId="{B50E1A20-5C69-47A2-A63A-61DBE407B337}" destId="{D49C835F-5F40-4EEA-B68A-B080FE6FCCAD}" srcOrd="0" destOrd="0" presId="urn:microsoft.com/office/officeart/2005/8/layout/chevron2"/>
    <dgm:cxn modelId="{87019A91-C276-4C46-94E6-C4F6E07BC41A}" srcId="{DF3EE727-A460-47CD-B390-82C8171DD9A2}" destId="{6909FD58-132F-4889-A47E-730A72A76216}" srcOrd="2" destOrd="0" parTransId="{89411B97-EF25-4326-83EC-481A36BDB008}" sibTransId="{0162610E-87CC-4E02-9EB2-5F0C65C41C2E}"/>
    <dgm:cxn modelId="{00604158-0D06-4DA8-AC4B-B0B321D38C00}" srcId="{6C793DDF-564C-4420-A791-123218369A4B}" destId="{DF3EE727-A460-47CD-B390-82C8171DD9A2}" srcOrd="0" destOrd="0" parTransId="{520A6684-B9A2-4377-A95F-EC4314EB663B}" sibTransId="{6C4210C2-9649-4F0C-94A4-AC61F6496BE0}"/>
    <dgm:cxn modelId="{437D97E4-6132-4163-B7C6-F1A037EC51B5}" srcId="{6C793DDF-564C-4420-A791-123218369A4B}" destId="{D4D588C4-515A-4FEB-AF01-CFA60DC06657}" srcOrd="1" destOrd="0" parTransId="{18A6AFAA-0424-4F52-B53B-DED52018E664}" sibTransId="{3E79C51E-8A52-46BE-9DED-6577557D3AB2}"/>
    <dgm:cxn modelId="{AE9B622D-4A1D-4149-80A1-7828A8581B4D}" type="presOf" srcId="{AE031D9F-34F9-4E0B-B7C7-851AB910AD97}" destId="{D49C835F-5F40-4EEA-B68A-B080FE6FCCAD}" srcOrd="0" destOrd="1" presId="urn:microsoft.com/office/officeart/2005/8/layout/chevron2"/>
    <dgm:cxn modelId="{5F87A32F-3619-4CA1-94E2-F1E57BFECA22}" type="presOf" srcId="{A58CE692-1F68-4586-BBD6-D3E0CFC7A72B}" destId="{D52CE7ED-82BA-4776-A553-2FF9DA6275E8}" srcOrd="0" destOrd="2" presId="urn:microsoft.com/office/officeart/2005/8/layout/chevron2"/>
    <dgm:cxn modelId="{D0F6B462-3FB4-42C9-AAC8-2613DAEB05D4}" srcId="{D4D588C4-515A-4FEB-AF01-CFA60DC06657}" destId="{B50E1A20-5C69-47A2-A63A-61DBE407B337}" srcOrd="0" destOrd="0" parTransId="{DD58317C-88E6-44AE-A094-CA8CAF0D5A72}" sibTransId="{C4279F72-A97E-46F5-9B4D-D64576B2A718}"/>
    <dgm:cxn modelId="{A5FA1E9C-89F3-4E45-9947-8C082445570F}" type="presOf" srcId="{7C39824E-93F6-466E-A013-36D762BE8E60}" destId="{C7228F62-AF6F-4D28-BE41-9F9E72FE016D}" srcOrd="0" destOrd="2" presId="urn:microsoft.com/office/officeart/2005/8/layout/chevron2"/>
    <dgm:cxn modelId="{BCC11DAF-0BC3-4331-B6E6-24E99A7A2EA8}" srcId="{C549142F-F079-4098-8E34-8B0B1EDCC80D}" destId="{B87516DB-11C6-4ADB-8FE3-EE0E48A89C98}" srcOrd="0" destOrd="0" parTransId="{DEE8B20D-7B58-4AC1-8135-1E95B159DEF1}" sibTransId="{55458E48-3BBC-4909-81A6-61B4FAC70F71}"/>
    <dgm:cxn modelId="{120F9749-3BDC-4B63-81DB-7B7FFE461975}" type="presOf" srcId="{D4D588C4-515A-4FEB-AF01-CFA60DC06657}" destId="{F5E6AC26-13C2-4D6E-AD0F-7E39138262CC}" srcOrd="0" destOrd="0" presId="urn:microsoft.com/office/officeart/2005/8/layout/chevron2"/>
    <dgm:cxn modelId="{60CC746D-FB54-474A-8C69-1C9AB336BD5B}" srcId="{DF3EE727-A460-47CD-B390-82C8171DD9A2}" destId="{A3440016-C602-4F3A-BE88-4C59FA76854C}" srcOrd="0" destOrd="0" parTransId="{7FEF0301-4024-464F-A3D7-CA4E74BF3C61}" sibTransId="{874E0901-ADB5-4B18-9FA8-F7D78094CD3C}"/>
    <dgm:cxn modelId="{B7BF9DE4-95BA-48FF-906E-195BC81C2E7C}" type="presOf" srcId="{025B0B9D-1545-4B44-8954-7F350427BD7A}" destId="{C7228F62-AF6F-4D28-BE41-9F9E72FE016D}" srcOrd="0" destOrd="1" presId="urn:microsoft.com/office/officeart/2005/8/layout/chevron2"/>
    <dgm:cxn modelId="{071456E4-4D4D-4E0A-85AB-4A193CBC38AA}" srcId="{6C793DDF-564C-4420-A791-123218369A4B}" destId="{2A10AC63-E73F-4308-83B3-591968382BF2}" srcOrd="2" destOrd="0" parTransId="{A5522D7F-20DF-4765-A58B-E07883BF0568}" sibTransId="{B9CA7724-13A0-407C-8644-8439558FF866}"/>
    <dgm:cxn modelId="{140759F3-6AE7-48B2-9FCF-DA9106D833F2}" srcId="{C549142F-F079-4098-8E34-8B0B1EDCC80D}" destId="{7C39824E-93F6-466E-A013-36D762BE8E60}" srcOrd="2" destOrd="0" parTransId="{4B3596B9-F670-489A-9DC2-EA6499449E76}" sibTransId="{EC8A6FDD-75A6-4621-B45C-2511BF56A48C}"/>
    <dgm:cxn modelId="{5252993E-C3F2-4E63-BF45-BE328C563EC4}" type="presOf" srcId="{B87516DB-11C6-4ADB-8FE3-EE0E48A89C98}" destId="{C7228F62-AF6F-4D28-BE41-9F9E72FE016D}" srcOrd="0" destOrd="0" presId="urn:microsoft.com/office/officeart/2005/8/layout/chevron2"/>
    <dgm:cxn modelId="{666CAD93-A351-43C4-A46A-66C3B1033C11}" type="presParOf" srcId="{8CAF37CF-6B5A-49E0-9233-2D8EB8ABE6BF}" destId="{97114D32-7CBA-48E5-8181-854FF22BC77A}" srcOrd="0" destOrd="0" presId="urn:microsoft.com/office/officeart/2005/8/layout/chevron2"/>
    <dgm:cxn modelId="{2FD49BBD-B689-45DF-A65B-810E13855DA3}" type="presParOf" srcId="{97114D32-7CBA-48E5-8181-854FF22BC77A}" destId="{96703B89-6177-425D-862F-769C26654236}" srcOrd="0" destOrd="0" presId="urn:microsoft.com/office/officeart/2005/8/layout/chevron2"/>
    <dgm:cxn modelId="{A64313C7-54BE-4F98-9F8D-0F3F111E4478}" type="presParOf" srcId="{97114D32-7CBA-48E5-8181-854FF22BC77A}" destId="{BAC6AE06-ACF3-46E7-A886-D33618920742}" srcOrd="1" destOrd="0" presId="urn:microsoft.com/office/officeart/2005/8/layout/chevron2"/>
    <dgm:cxn modelId="{5724DA2A-AA84-41D6-88D7-77C0C4B6E51C}" type="presParOf" srcId="{8CAF37CF-6B5A-49E0-9233-2D8EB8ABE6BF}" destId="{7CBA4A0B-2C35-49AD-A6F7-F535B0662965}" srcOrd="1" destOrd="0" presId="urn:microsoft.com/office/officeart/2005/8/layout/chevron2"/>
    <dgm:cxn modelId="{86AC8D6F-005D-414D-A0CD-546AEF050E48}" type="presParOf" srcId="{8CAF37CF-6B5A-49E0-9233-2D8EB8ABE6BF}" destId="{7B7BD3D4-3899-4B6B-A551-C89295E701CA}" srcOrd="2" destOrd="0" presId="urn:microsoft.com/office/officeart/2005/8/layout/chevron2"/>
    <dgm:cxn modelId="{37662F98-B6B4-463C-80A4-4A33AEDCB18C}" type="presParOf" srcId="{7B7BD3D4-3899-4B6B-A551-C89295E701CA}" destId="{F5E6AC26-13C2-4D6E-AD0F-7E39138262CC}" srcOrd="0" destOrd="0" presId="urn:microsoft.com/office/officeart/2005/8/layout/chevron2"/>
    <dgm:cxn modelId="{6100E33C-8CDA-4525-A16C-435F54569EDD}" type="presParOf" srcId="{7B7BD3D4-3899-4B6B-A551-C89295E701CA}" destId="{D49C835F-5F40-4EEA-B68A-B080FE6FCCAD}" srcOrd="1" destOrd="0" presId="urn:microsoft.com/office/officeart/2005/8/layout/chevron2"/>
    <dgm:cxn modelId="{822FC5B7-C757-403D-8FC1-DAB579E75699}" type="presParOf" srcId="{8CAF37CF-6B5A-49E0-9233-2D8EB8ABE6BF}" destId="{B5E52225-278D-44DA-B9CD-65811802C012}" srcOrd="3" destOrd="0" presId="urn:microsoft.com/office/officeart/2005/8/layout/chevron2"/>
    <dgm:cxn modelId="{7345F47E-3C08-4701-A11D-94D9B0606FCB}" type="presParOf" srcId="{8CAF37CF-6B5A-49E0-9233-2D8EB8ABE6BF}" destId="{909DE73F-1B08-4F79-AAEE-5218EA69B6D9}" srcOrd="4" destOrd="0" presId="urn:microsoft.com/office/officeart/2005/8/layout/chevron2"/>
    <dgm:cxn modelId="{59ADE727-A663-40A0-919B-69A5CC634363}" type="presParOf" srcId="{909DE73F-1B08-4F79-AAEE-5218EA69B6D9}" destId="{3BA42746-9E6E-406E-8536-3FA3C120C948}" srcOrd="0" destOrd="0" presId="urn:microsoft.com/office/officeart/2005/8/layout/chevron2"/>
    <dgm:cxn modelId="{C2898B94-2265-45FC-BC07-44735D65FCA7}" type="presParOf" srcId="{909DE73F-1B08-4F79-AAEE-5218EA69B6D9}" destId="{D52CE7ED-82BA-4776-A553-2FF9DA6275E8}" srcOrd="1" destOrd="0" presId="urn:microsoft.com/office/officeart/2005/8/layout/chevron2"/>
    <dgm:cxn modelId="{7C8E3DC6-9F84-457D-A6D7-A172482837DD}" type="presParOf" srcId="{8CAF37CF-6B5A-49E0-9233-2D8EB8ABE6BF}" destId="{6E2E092B-7BAF-4B0B-9C3A-50C7754C0985}" srcOrd="5" destOrd="0" presId="urn:microsoft.com/office/officeart/2005/8/layout/chevron2"/>
    <dgm:cxn modelId="{BA6E0F19-1061-429B-B0A4-0FE7FA6FD3AE}" type="presParOf" srcId="{8CAF37CF-6B5A-49E0-9233-2D8EB8ABE6BF}" destId="{D8BD044F-44D7-4793-99B1-40907EE65CFC}" srcOrd="6" destOrd="0" presId="urn:microsoft.com/office/officeart/2005/8/layout/chevron2"/>
    <dgm:cxn modelId="{AB72111B-DDD9-4E67-AF24-5CA04289EDC0}" type="presParOf" srcId="{D8BD044F-44D7-4793-99B1-40907EE65CFC}" destId="{91FEAB7F-D739-4216-B797-4E819C04D2F3}" srcOrd="0" destOrd="0" presId="urn:microsoft.com/office/officeart/2005/8/layout/chevron2"/>
    <dgm:cxn modelId="{32F34EDA-A41A-492E-910C-EC39246AAF5D}" type="presParOf" srcId="{D8BD044F-44D7-4793-99B1-40907EE65CFC}" destId="{C7228F62-AF6F-4D28-BE41-9F9E72FE016D}"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703B89-6177-425D-862F-769C26654236}">
      <dsp:nvSpPr>
        <dsp:cNvPr id="0" name=""/>
        <dsp:cNvSpPr/>
      </dsp:nvSpPr>
      <dsp:spPr>
        <a:xfrm rot="5400000">
          <a:off x="-185966" y="189497"/>
          <a:ext cx="1239777" cy="867844"/>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kern="1200" dirty="0" smtClean="0"/>
            <a:t>Strategic planning</a:t>
          </a:r>
          <a:endParaRPr lang="en-US" sz="1100" kern="1200" dirty="0"/>
        </a:p>
      </dsp:txBody>
      <dsp:txXfrm rot="-5400000">
        <a:off x="1" y="437452"/>
        <a:ext cx="867844" cy="371933"/>
      </dsp:txXfrm>
    </dsp:sp>
    <dsp:sp modelId="{BAC6AE06-ACF3-46E7-A886-D33618920742}">
      <dsp:nvSpPr>
        <dsp:cNvPr id="0" name=""/>
        <dsp:cNvSpPr/>
      </dsp:nvSpPr>
      <dsp:spPr>
        <a:xfrm rot="5400000">
          <a:off x="4145794" y="-3274419"/>
          <a:ext cx="805855" cy="7361755"/>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en-US" sz="1400" kern="1200" dirty="0" smtClean="0"/>
            <a:t>Determine “research question” (e.g. what type of reporting you want to do, why)</a:t>
          </a:r>
          <a:endParaRPr lang="en-US" sz="1400" kern="1200" dirty="0"/>
        </a:p>
        <a:p>
          <a:pPr marL="114300" lvl="1" indent="-114300" algn="l" defTabSz="622300">
            <a:lnSpc>
              <a:spcPct val="90000"/>
            </a:lnSpc>
            <a:spcBef>
              <a:spcPct val="0"/>
            </a:spcBef>
            <a:spcAft>
              <a:spcPct val="15000"/>
            </a:spcAft>
            <a:buChar char="••"/>
          </a:pPr>
          <a:r>
            <a:rPr lang="en-US" sz="1400" kern="1200" dirty="0" smtClean="0"/>
            <a:t>Determine data needed to answer question</a:t>
          </a:r>
          <a:endParaRPr lang="en-US" sz="1400" kern="1200" dirty="0"/>
        </a:p>
        <a:p>
          <a:pPr marL="114300" lvl="1" indent="-114300" algn="l" defTabSz="622300">
            <a:lnSpc>
              <a:spcPct val="90000"/>
            </a:lnSpc>
            <a:spcBef>
              <a:spcPct val="0"/>
            </a:spcBef>
            <a:spcAft>
              <a:spcPct val="15000"/>
            </a:spcAft>
            <a:buChar char="••"/>
          </a:pPr>
          <a:r>
            <a:rPr lang="en-US" sz="1400" kern="1200" dirty="0" smtClean="0"/>
            <a:t>Design data collection forms</a:t>
          </a:r>
          <a:endParaRPr lang="en-US" sz="1400" kern="1200" dirty="0"/>
        </a:p>
      </dsp:txBody>
      <dsp:txXfrm rot="-5400000">
        <a:off x="867845" y="42869"/>
        <a:ext cx="7322416" cy="727177"/>
      </dsp:txXfrm>
    </dsp:sp>
    <dsp:sp modelId="{F5E6AC26-13C2-4D6E-AD0F-7E39138262CC}">
      <dsp:nvSpPr>
        <dsp:cNvPr id="0" name=""/>
        <dsp:cNvSpPr/>
      </dsp:nvSpPr>
      <dsp:spPr>
        <a:xfrm rot="5400000">
          <a:off x="-185966" y="1282538"/>
          <a:ext cx="1239777" cy="867844"/>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kern="1200" dirty="0" smtClean="0"/>
            <a:t>Implementing surveillance</a:t>
          </a:r>
          <a:endParaRPr lang="en-US" sz="1100" kern="1200" dirty="0"/>
        </a:p>
      </dsp:txBody>
      <dsp:txXfrm rot="-5400000">
        <a:off x="1" y="1530493"/>
        <a:ext cx="867844" cy="371933"/>
      </dsp:txXfrm>
    </dsp:sp>
    <dsp:sp modelId="{D49C835F-5F40-4EEA-B68A-B080FE6FCCAD}">
      <dsp:nvSpPr>
        <dsp:cNvPr id="0" name=""/>
        <dsp:cNvSpPr/>
      </dsp:nvSpPr>
      <dsp:spPr>
        <a:xfrm rot="5400000">
          <a:off x="4145794" y="-2181378"/>
          <a:ext cx="805855" cy="7361755"/>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en-US" sz="1400" kern="1200" dirty="0" smtClean="0"/>
            <a:t>Set up surveillance sites, train staff</a:t>
          </a:r>
          <a:endParaRPr lang="en-US" sz="1400" kern="1200" dirty="0"/>
        </a:p>
        <a:p>
          <a:pPr marL="114300" lvl="1" indent="-114300" algn="l" defTabSz="622300">
            <a:lnSpc>
              <a:spcPct val="90000"/>
            </a:lnSpc>
            <a:spcBef>
              <a:spcPct val="0"/>
            </a:spcBef>
            <a:spcAft>
              <a:spcPct val="15000"/>
            </a:spcAft>
            <a:buChar char="••"/>
          </a:pPr>
          <a:r>
            <a:rPr lang="en-US" sz="1400" kern="1200" dirty="0" smtClean="0"/>
            <a:t>Identify patients, collect data, specimens</a:t>
          </a:r>
          <a:endParaRPr lang="en-US" sz="1400" kern="1200" dirty="0"/>
        </a:p>
        <a:p>
          <a:pPr marL="114300" lvl="1" indent="-114300" algn="l" defTabSz="622300">
            <a:lnSpc>
              <a:spcPct val="90000"/>
            </a:lnSpc>
            <a:spcBef>
              <a:spcPct val="0"/>
            </a:spcBef>
            <a:spcAft>
              <a:spcPct val="15000"/>
            </a:spcAft>
            <a:buChar char="••"/>
          </a:pPr>
          <a:r>
            <a:rPr lang="en-US" sz="1400" kern="1200" dirty="0" smtClean="0"/>
            <a:t>Manage data: enter, transfer, edit</a:t>
          </a:r>
          <a:endParaRPr lang="en-US" sz="1400" kern="1200" dirty="0"/>
        </a:p>
      </dsp:txBody>
      <dsp:txXfrm rot="-5400000">
        <a:off x="867845" y="1135910"/>
        <a:ext cx="7322416" cy="727177"/>
      </dsp:txXfrm>
    </dsp:sp>
    <dsp:sp modelId="{3BA42746-9E6E-406E-8536-3FA3C120C948}">
      <dsp:nvSpPr>
        <dsp:cNvPr id="0" name=""/>
        <dsp:cNvSpPr/>
      </dsp:nvSpPr>
      <dsp:spPr>
        <a:xfrm rot="5400000">
          <a:off x="-185966" y="2375579"/>
          <a:ext cx="1239777" cy="867844"/>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kern="1200" dirty="0" smtClean="0"/>
            <a:t>Analysis</a:t>
          </a:r>
          <a:endParaRPr lang="en-US" sz="1100" kern="1200" dirty="0"/>
        </a:p>
      </dsp:txBody>
      <dsp:txXfrm rot="-5400000">
        <a:off x="1" y="2623534"/>
        <a:ext cx="867844" cy="371933"/>
      </dsp:txXfrm>
    </dsp:sp>
    <dsp:sp modelId="{D52CE7ED-82BA-4776-A553-2FF9DA6275E8}">
      <dsp:nvSpPr>
        <dsp:cNvPr id="0" name=""/>
        <dsp:cNvSpPr/>
      </dsp:nvSpPr>
      <dsp:spPr>
        <a:xfrm rot="5400000">
          <a:off x="4145794" y="-1088336"/>
          <a:ext cx="805855" cy="7361755"/>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en-US" sz="1400" kern="1200" dirty="0" smtClean="0"/>
            <a:t>Descriptive statistics/epidemiology: numbers, frequency distributions, rates, proportions</a:t>
          </a:r>
          <a:endParaRPr lang="en-US" sz="1400" kern="1200" dirty="0"/>
        </a:p>
        <a:p>
          <a:pPr marL="114300" lvl="1" indent="-114300" algn="l" defTabSz="622300">
            <a:lnSpc>
              <a:spcPct val="90000"/>
            </a:lnSpc>
            <a:spcBef>
              <a:spcPct val="0"/>
            </a:spcBef>
            <a:spcAft>
              <a:spcPct val="15000"/>
            </a:spcAft>
            <a:buChar char="••"/>
          </a:pPr>
          <a:r>
            <a:rPr lang="en-US" sz="1400" kern="1200" dirty="0" smtClean="0"/>
            <a:t>Simple cross-tabulations with measures of association</a:t>
          </a:r>
          <a:endParaRPr lang="en-US" sz="1400" kern="1200" dirty="0"/>
        </a:p>
        <a:p>
          <a:pPr marL="114300" lvl="1" indent="-114300" algn="l" defTabSz="622300">
            <a:lnSpc>
              <a:spcPct val="90000"/>
            </a:lnSpc>
            <a:spcBef>
              <a:spcPct val="0"/>
            </a:spcBef>
            <a:spcAft>
              <a:spcPct val="15000"/>
            </a:spcAft>
            <a:buChar char="••"/>
          </a:pPr>
          <a:r>
            <a:rPr lang="en-US" sz="1400" kern="1200" dirty="0" smtClean="0"/>
            <a:t>Stratified analysis; multivariate, as needed</a:t>
          </a:r>
          <a:endParaRPr lang="en-US" sz="1400" kern="1200" dirty="0"/>
        </a:p>
      </dsp:txBody>
      <dsp:txXfrm rot="-5400000">
        <a:off x="867845" y="2228952"/>
        <a:ext cx="7322416" cy="727177"/>
      </dsp:txXfrm>
    </dsp:sp>
    <dsp:sp modelId="{91FEAB7F-D739-4216-B797-4E819C04D2F3}">
      <dsp:nvSpPr>
        <dsp:cNvPr id="0" name=""/>
        <dsp:cNvSpPr/>
      </dsp:nvSpPr>
      <dsp:spPr>
        <a:xfrm rot="5400000">
          <a:off x="-185966" y="3468621"/>
          <a:ext cx="1239777" cy="867844"/>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kern="1200" dirty="0" smtClean="0"/>
            <a:t>Interpreting &amp; Reporting</a:t>
          </a:r>
          <a:endParaRPr lang="en-US" sz="1100" kern="1200" dirty="0"/>
        </a:p>
      </dsp:txBody>
      <dsp:txXfrm rot="-5400000">
        <a:off x="1" y="3716576"/>
        <a:ext cx="867844" cy="371933"/>
      </dsp:txXfrm>
    </dsp:sp>
    <dsp:sp modelId="{C7228F62-AF6F-4D28-BE41-9F9E72FE016D}">
      <dsp:nvSpPr>
        <dsp:cNvPr id="0" name=""/>
        <dsp:cNvSpPr/>
      </dsp:nvSpPr>
      <dsp:spPr>
        <a:xfrm rot="5400000">
          <a:off x="4145794" y="4704"/>
          <a:ext cx="805855" cy="7361755"/>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en-US" sz="1400" kern="1200" dirty="0" smtClean="0"/>
            <a:t>Interpret appropriately</a:t>
          </a:r>
          <a:endParaRPr lang="en-US" sz="1400" kern="1200" dirty="0"/>
        </a:p>
        <a:p>
          <a:pPr marL="114300" lvl="1" indent="-114300" algn="l" defTabSz="622300">
            <a:lnSpc>
              <a:spcPct val="90000"/>
            </a:lnSpc>
            <a:spcBef>
              <a:spcPct val="0"/>
            </a:spcBef>
            <a:spcAft>
              <a:spcPct val="15000"/>
            </a:spcAft>
            <a:buChar char="••"/>
          </a:pPr>
          <a:r>
            <a:rPr lang="en-US" sz="1400" kern="1200" dirty="0" smtClean="0"/>
            <a:t>Evaluate relationships</a:t>
          </a:r>
          <a:endParaRPr lang="en-US" sz="1400" kern="1200" dirty="0"/>
        </a:p>
        <a:p>
          <a:pPr marL="114300" lvl="1" indent="-114300" algn="l" defTabSz="622300">
            <a:lnSpc>
              <a:spcPct val="90000"/>
            </a:lnSpc>
            <a:spcBef>
              <a:spcPct val="0"/>
            </a:spcBef>
            <a:spcAft>
              <a:spcPct val="15000"/>
            </a:spcAft>
            <a:buChar char="••"/>
          </a:pPr>
          <a:r>
            <a:rPr lang="en-US" sz="1400" kern="1200" dirty="0" smtClean="0"/>
            <a:t>Report as appropriate</a:t>
          </a:r>
          <a:endParaRPr lang="en-US" sz="1400" kern="1200" dirty="0"/>
        </a:p>
      </dsp:txBody>
      <dsp:txXfrm rot="-5400000">
        <a:off x="867845" y="3321993"/>
        <a:ext cx="7322416" cy="727177"/>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6.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A9105D3-9DF0-4586-842F-D4F244AC1BDE}" type="datetimeFigureOut">
              <a:rPr lang="en-US" smtClean="0"/>
              <a:pPr/>
              <a:t>10/26/2016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8FADAAB-4A41-486A-880F-D7CF690428A2}" type="slidenum">
              <a:rPr lang="en-US" smtClean="0"/>
              <a:pPr/>
              <a:t>‹#›</a:t>
            </a:fld>
            <a:endParaRPr lang="en-US"/>
          </a:p>
        </p:txBody>
      </p:sp>
    </p:spTree>
    <p:extLst>
      <p:ext uri="{BB962C8B-B14F-4D97-AF65-F5344CB8AC3E}">
        <p14:creationId xmlns:p14="http://schemas.microsoft.com/office/powerpoint/2010/main" val="17559205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2B4B2B8-0605-4275-89F2-4D8AC31020D6}" type="datetimeFigureOut">
              <a:rPr lang="en-US" smtClean="0"/>
              <a:pPr/>
              <a:t>10/26/2016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86A01F5-C449-41B1-A1CA-F081836FCC13}" type="slidenum">
              <a:rPr lang="en-US" smtClean="0"/>
              <a:pPr/>
              <a:t>‹#›</a:t>
            </a:fld>
            <a:endParaRPr lang="en-US"/>
          </a:p>
        </p:txBody>
      </p:sp>
    </p:spTree>
    <p:extLst>
      <p:ext uri="{BB962C8B-B14F-4D97-AF65-F5344CB8AC3E}">
        <p14:creationId xmlns:p14="http://schemas.microsoft.com/office/powerpoint/2010/main" val="6817755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indent="-171450">
              <a:buFontTx/>
              <a:buChar char="-"/>
            </a:pPr>
            <a:r>
              <a:rPr lang="en-US" dirty="0" smtClean="0"/>
              <a:t>Demo summarizing,</a:t>
            </a:r>
            <a:r>
              <a:rPr lang="en-US" baseline="0" dirty="0" smtClean="0"/>
              <a:t> prep data for use in open epi demo during risk factors</a:t>
            </a:r>
          </a:p>
          <a:p>
            <a:pPr marL="171450" indent="-171450">
              <a:buFontTx/>
              <a:buChar char="-"/>
            </a:pPr>
            <a:r>
              <a:rPr lang="en-US" baseline="0" dirty="0" smtClean="0"/>
              <a:t>Pivot table guide w/their data</a:t>
            </a:r>
          </a:p>
          <a:p>
            <a:pPr marL="171450" indent="-171450">
              <a:buFontTx/>
              <a:buChar char="-"/>
            </a:pPr>
            <a:r>
              <a:rPr lang="en-US" baseline="0" dirty="0" smtClean="0"/>
              <a:t>Include rates</a:t>
            </a:r>
          </a:p>
          <a:p>
            <a:pPr marL="171450" indent="-171450">
              <a:buFontTx/>
              <a:buChar char="-"/>
            </a:pPr>
            <a:r>
              <a:rPr lang="en-US" baseline="0" dirty="0" smtClean="0"/>
              <a:t/>
            </a:r>
            <a:br>
              <a:rPr lang="en-US" baseline="0" dirty="0" smtClean="0"/>
            </a:br>
            <a:endParaRPr lang="en-US" dirty="0"/>
          </a:p>
        </p:txBody>
      </p:sp>
      <p:sp>
        <p:nvSpPr>
          <p:cNvPr id="4" name="Slide Number Placeholder 3"/>
          <p:cNvSpPr>
            <a:spLocks noGrp="1"/>
          </p:cNvSpPr>
          <p:nvPr>
            <p:ph type="sldNum" sz="quarter" idx="10"/>
          </p:nvPr>
        </p:nvSpPr>
        <p:spPr/>
        <p:txBody>
          <a:bodyPr/>
          <a:lstStyle/>
          <a:p>
            <a:fld id="{486A01F5-C449-41B1-A1CA-F081836FCC13}" type="slidenum">
              <a:rPr lang="en-US" smtClean="0"/>
              <a:pPr/>
              <a:t>1</a:t>
            </a:fld>
            <a:endParaRPr lang="en-US"/>
          </a:p>
        </p:txBody>
      </p:sp>
    </p:spTree>
    <p:extLst>
      <p:ext uri="{BB962C8B-B14F-4D97-AF65-F5344CB8AC3E}">
        <p14:creationId xmlns:p14="http://schemas.microsoft.com/office/powerpoint/2010/main" val="11408845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when we start talking about descriptive epidemiology</a:t>
            </a:r>
            <a:r>
              <a:rPr lang="en-US" baseline="0" dirty="0"/>
              <a:t> – the analysis we do to answer these questions. And these are the things that we’ve talked about covering in our reports. How are we going to do this?</a:t>
            </a:r>
            <a:endParaRPr lang="en-US" dirty="0"/>
          </a:p>
        </p:txBody>
      </p:sp>
      <p:sp>
        <p:nvSpPr>
          <p:cNvPr id="4" name="Slide Number Placeholder 3"/>
          <p:cNvSpPr>
            <a:spLocks noGrp="1"/>
          </p:cNvSpPr>
          <p:nvPr>
            <p:ph type="sldNum" sz="quarter" idx="10"/>
          </p:nvPr>
        </p:nvSpPr>
        <p:spPr/>
        <p:txBody>
          <a:bodyPr/>
          <a:lstStyle/>
          <a:p>
            <a:fld id="{486A01F5-C449-41B1-A1CA-F081836FCC13}" type="slidenum">
              <a:rPr lang="en-US" smtClean="0"/>
              <a:pPr/>
              <a:t>3</a:t>
            </a:fld>
            <a:endParaRPr lang="en-US"/>
          </a:p>
        </p:txBody>
      </p:sp>
    </p:spTree>
    <p:extLst>
      <p:ext uri="{BB962C8B-B14F-4D97-AF65-F5344CB8AC3E}">
        <p14:creationId xmlns:p14="http://schemas.microsoft.com/office/powerpoint/2010/main" val="32893694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We’ve</a:t>
            </a:r>
            <a:r>
              <a:rPr lang="en-US" baseline="0" dirty="0"/>
              <a:t> spent the first part of this course talking about the flow of collecting our data, standardizing what data we will collect, how we will collect that data and how we will manage it. Once the data has been collected, cleaned, and is ready for analysis, we need to think about how it will be analyzed, what the analysis will be used for, what questions we need to answer to convey the messages we’ve identified as priorities. These analyses can be the ones we put into the monthly reports to identify influenza activity, and also into the annual report explaining trends over the prior year, compared to previous years, trends by population group (age, sex, at-risk groups, etc.), over time, by place, etc.</a:t>
            </a:r>
            <a:endParaRPr lang="en-US" dirty="0"/>
          </a:p>
        </p:txBody>
      </p:sp>
      <p:sp>
        <p:nvSpPr>
          <p:cNvPr id="4" name="Slide Number Placeholder 3"/>
          <p:cNvSpPr>
            <a:spLocks noGrp="1"/>
          </p:cNvSpPr>
          <p:nvPr>
            <p:ph type="sldNum" sz="quarter" idx="10"/>
          </p:nvPr>
        </p:nvSpPr>
        <p:spPr/>
        <p:txBody>
          <a:bodyPr/>
          <a:lstStyle/>
          <a:p>
            <a:fld id="{486A01F5-C449-41B1-A1CA-F081836FCC13}" type="slidenum">
              <a:rPr lang="en-US" smtClean="0"/>
              <a:pPr/>
              <a:t>4</a:t>
            </a:fld>
            <a:endParaRPr lang="en-US"/>
          </a:p>
        </p:txBody>
      </p:sp>
    </p:spTree>
    <p:extLst>
      <p:ext uri="{BB962C8B-B14F-4D97-AF65-F5344CB8AC3E}">
        <p14:creationId xmlns:p14="http://schemas.microsoft.com/office/powerpoint/2010/main" val="19303248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core</a:t>
            </a:r>
            <a:r>
              <a:rPr lang="en-US" baseline="0" dirty="0"/>
              <a:t> elements of descriptive epidemiology include the following, and we will move on to how to develop the graphs we can use to illustrate these analyses, and portray them in an easily digestible format for our target audiences.</a:t>
            </a:r>
            <a:endParaRPr lang="en-US" dirty="0"/>
          </a:p>
        </p:txBody>
      </p:sp>
      <p:sp>
        <p:nvSpPr>
          <p:cNvPr id="4" name="Slide Number Placeholder 3"/>
          <p:cNvSpPr>
            <a:spLocks noGrp="1"/>
          </p:cNvSpPr>
          <p:nvPr>
            <p:ph type="sldNum" sz="quarter" idx="10"/>
          </p:nvPr>
        </p:nvSpPr>
        <p:spPr/>
        <p:txBody>
          <a:bodyPr/>
          <a:lstStyle/>
          <a:p>
            <a:fld id="{486A01F5-C449-41B1-A1CA-F081836FCC13}" type="slidenum">
              <a:rPr lang="en-US" smtClean="0"/>
              <a:pPr/>
              <a:t>5</a:t>
            </a:fld>
            <a:endParaRPr lang="en-US"/>
          </a:p>
        </p:txBody>
      </p:sp>
    </p:spTree>
    <p:extLst>
      <p:ext uri="{BB962C8B-B14F-4D97-AF65-F5344CB8AC3E}">
        <p14:creationId xmlns:p14="http://schemas.microsoft.com/office/powerpoint/2010/main" val="13030790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Example: Vietnam, where northern</a:t>
            </a:r>
            <a:r>
              <a:rPr lang="en-US" baseline="0" dirty="0"/>
              <a:t> patterns of circulation differ quite significantly from southern patterns. Vietnam is a very long country. Similarly, Thailand has distinct zones with differing climate patterns between the north and the southern part of the country.</a:t>
            </a:r>
            <a:endParaRPr lang="en-US" dirty="0"/>
          </a:p>
        </p:txBody>
      </p:sp>
      <p:sp>
        <p:nvSpPr>
          <p:cNvPr id="4" name="Slide Number Placeholder 3"/>
          <p:cNvSpPr>
            <a:spLocks noGrp="1"/>
          </p:cNvSpPr>
          <p:nvPr>
            <p:ph type="sldNum" sz="quarter" idx="10"/>
          </p:nvPr>
        </p:nvSpPr>
        <p:spPr/>
        <p:txBody>
          <a:bodyPr/>
          <a:lstStyle/>
          <a:p>
            <a:fld id="{486A01F5-C449-41B1-A1CA-F081836FCC13}" type="slidenum">
              <a:rPr lang="en-US" smtClean="0"/>
              <a:pPr/>
              <a:t>6</a:t>
            </a:fld>
            <a:endParaRPr lang="en-US"/>
          </a:p>
        </p:txBody>
      </p:sp>
    </p:spTree>
    <p:extLst>
      <p:ext uri="{BB962C8B-B14F-4D97-AF65-F5344CB8AC3E}">
        <p14:creationId xmlns:p14="http://schemas.microsoft.com/office/powerpoint/2010/main" val="34270176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Shape 194"/>
          <p:cNvSpPr>
            <a:spLocks noGrp="1"/>
          </p:cNvSpPr>
          <p:nvPr>
            <p:ph type="body" idx="1"/>
          </p:nvPr>
        </p:nvSpPr>
        <p:spPr>
          <a:xfrm>
            <a:off x="679450" y="4714875"/>
            <a:ext cx="5438774" cy="4467224"/>
          </a:xfrm>
          <a:prstGeom prst="rect">
            <a:avLst/>
          </a:prstGeom>
        </p:spPr>
        <p:txBody>
          <a:bodyPr lIns="91425" tIns="91425" rIns="91425" bIns="91425" anchor="ctr" anchorCtr="0">
            <a:spAutoFit/>
          </a:bodyPr>
          <a:lstStyle/>
          <a:p>
            <a:pPr marL="0" marR="0" lvl="0" indent="0" algn="l" rtl="0">
              <a:spcBef>
                <a:spcPts val="0"/>
              </a:spcBef>
              <a:spcAft>
                <a:spcPts val="0"/>
              </a:spcAft>
              <a:buClr>
                <a:schemeClr val="dk2"/>
              </a:buClr>
              <a:buSzPct val="100694"/>
              <a:buFont typeface="Arial"/>
              <a:buChar char="•"/>
            </a:pPr>
            <a:r>
              <a:rPr lang="en-US" sz="1200" b="1" i="0" u="none" strike="noStrike" cap="none" baseline="0" dirty="0" smtClean="0">
                <a:solidFill>
                  <a:schemeClr val="bg2"/>
                </a:solidFill>
                <a:latin typeface="Arial"/>
                <a:ea typeface="Arial"/>
                <a:cs typeface="Arial"/>
                <a:sym typeface="Arial"/>
              </a:rPr>
              <a:t>The weekly report puts together quick snapshots of activity:</a:t>
            </a:r>
          </a:p>
          <a:p>
            <a:pPr marL="0" marR="0" lvl="0" indent="0" algn="l" rtl="0">
              <a:spcBef>
                <a:spcPts val="0"/>
              </a:spcBef>
              <a:spcAft>
                <a:spcPts val="0"/>
              </a:spcAft>
              <a:buClr>
                <a:schemeClr val="dk2"/>
              </a:buClr>
              <a:buSzPct val="100694"/>
              <a:buFont typeface="Arial"/>
              <a:buChar char="•"/>
            </a:pPr>
            <a:r>
              <a:rPr lang="en-US" sz="1200" b="0" i="0" u="none" strike="noStrike" cap="none" baseline="0" dirty="0" smtClean="0">
                <a:solidFill>
                  <a:schemeClr val="bg2"/>
                </a:solidFill>
                <a:latin typeface="Arial"/>
                <a:ea typeface="Arial"/>
                <a:cs typeface="Arial"/>
                <a:sym typeface="Arial"/>
              </a:rPr>
              <a:t> Used by clinicians to know what to expect in their clinics</a:t>
            </a:r>
          </a:p>
          <a:p>
            <a:pPr marL="0" marR="0" lvl="0" indent="0" algn="l" rtl="0">
              <a:spcBef>
                <a:spcPts val="0"/>
              </a:spcBef>
              <a:spcAft>
                <a:spcPts val="0"/>
              </a:spcAft>
              <a:buClr>
                <a:schemeClr val="dk2"/>
              </a:buClr>
              <a:buSzPct val="100694"/>
              <a:buFont typeface="Arial"/>
              <a:buChar char="•"/>
            </a:pPr>
            <a:r>
              <a:rPr lang="en-US" sz="1200" b="0" i="0" u="none" strike="noStrike" cap="none" baseline="0" dirty="0" smtClean="0">
                <a:solidFill>
                  <a:schemeClr val="bg2"/>
                </a:solidFill>
                <a:latin typeface="Arial"/>
                <a:ea typeface="Arial"/>
                <a:cs typeface="Arial"/>
                <a:sym typeface="Arial"/>
              </a:rPr>
              <a:t> Used by public health officials to identify when they need to take action/respond to unusual situations</a:t>
            </a:r>
          </a:p>
          <a:p>
            <a:endParaRPr dirty="0"/>
          </a:p>
        </p:txBody>
      </p:sp>
      <p:sp>
        <p:nvSpPr>
          <p:cNvPr id="195" name="Shape 195"/>
          <p:cNvSpPr>
            <a:spLocks noGrp="1" noRot="1" noChangeAspect="1"/>
          </p:cNvSpPr>
          <p:nvPr>
            <p:ph type="sldImg" idx="2"/>
          </p:nvPr>
        </p:nvSpPr>
        <p:spPr>
          <a:xfrm>
            <a:off x="917575" y="744538"/>
            <a:ext cx="4962525" cy="3722687"/>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33638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Shape 202"/>
          <p:cNvSpPr>
            <a:spLocks noGrp="1"/>
          </p:cNvSpPr>
          <p:nvPr>
            <p:ph type="body" idx="1"/>
          </p:nvPr>
        </p:nvSpPr>
        <p:spPr>
          <a:xfrm>
            <a:off x="679450" y="4714875"/>
            <a:ext cx="5438774" cy="4467224"/>
          </a:xfrm>
          <a:prstGeom prst="rect">
            <a:avLst/>
          </a:prstGeom>
        </p:spPr>
        <p:txBody>
          <a:bodyPr lIns="91425" tIns="91425" rIns="91425" bIns="91425" anchor="ctr" anchorCtr="0">
            <a:spAutoFit/>
          </a:bodyPr>
          <a:lstStyle/>
          <a:p>
            <a:pPr marL="273050" marR="0" lvl="0" indent="-273050" algn="l" rtl="0">
              <a:spcBef>
                <a:spcPts val="500"/>
              </a:spcBef>
              <a:spcAft>
                <a:spcPts val="0"/>
              </a:spcAft>
              <a:buClr>
                <a:schemeClr val="accent1"/>
              </a:buClr>
              <a:buSzPct val="86666"/>
              <a:buFont typeface="Arial"/>
              <a:buChar char="•"/>
            </a:pPr>
            <a:r>
              <a:rPr lang="en-US" sz="1200" b="0" i="0" u="none" strike="noStrike" cap="none" baseline="0" dirty="0" smtClean="0">
                <a:solidFill>
                  <a:schemeClr val="dk1"/>
                </a:solidFill>
                <a:latin typeface="Arial"/>
                <a:ea typeface="Arial"/>
                <a:cs typeface="Arial"/>
                <a:sym typeface="Arial"/>
              </a:rPr>
              <a:t>Weekly updates on number of ILI samples gives a quick, visual update on activity.</a:t>
            </a:r>
          </a:p>
          <a:p>
            <a:pPr marL="273050" marR="0" lvl="0" indent="-273050" algn="l" rtl="0">
              <a:spcBef>
                <a:spcPts val="500"/>
              </a:spcBef>
              <a:spcAft>
                <a:spcPts val="0"/>
              </a:spcAft>
              <a:buClr>
                <a:schemeClr val="accent1"/>
              </a:buClr>
              <a:buSzPct val="86666"/>
              <a:buFont typeface="Arial"/>
              <a:buChar char="•"/>
            </a:pPr>
            <a:r>
              <a:rPr lang="en-US" sz="1200" b="0" i="0" u="none" strike="noStrike" cap="none" baseline="0" dirty="0" smtClean="0">
                <a:solidFill>
                  <a:schemeClr val="dk1"/>
                </a:solidFill>
                <a:latin typeface="Arial"/>
                <a:ea typeface="Arial"/>
                <a:cs typeface="Arial"/>
                <a:sym typeface="Arial"/>
              </a:rPr>
              <a:t>No need to do in-depth data analysis in order to understand the weekly activity and make decisions based on current situations</a:t>
            </a:r>
          </a:p>
          <a:p>
            <a:endParaRPr dirty="0"/>
          </a:p>
        </p:txBody>
      </p:sp>
      <p:sp>
        <p:nvSpPr>
          <p:cNvPr id="203" name="Shape 203"/>
          <p:cNvSpPr>
            <a:spLocks noGrp="1" noRot="1" noChangeAspect="1"/>
          </p:cNvSpPr>
          <p:nvPr>
            <p:ph type="sldImg" idx="2"/>
          </p:nvPr>
        </p:nvSpPr>
        <p:spPr>
          <a:xfrm>
            <a:off x="917575" y="744538"/>
            <a:ext cx="4962525" cy="3722687"/>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887219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1DD24380-4B7E-417B-8237-B8140D499D81}" type="slidenum">
              <a:rPr lang="en-US" smtClean="0"/>
              <a:pPr/>
              <a:t>9</a:t>
            </a:fld>
            <a:endParaRPr lang="en-US"/>
          </a:p>
        </p:txBody>
      </p:sp>
      <p:sp>
        <p:nvSpPr>
          <p:cNvPr id="1024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24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We can</a:t>
            </a:r>
            <a:r>
              <a:rPr lang="en-US" baseline="0" dirty="0"/>
              <a:t> compare that ILI data with influenza positive tests, both to see how different viruses are circulating from year to year, and to gain an understanding of how those ILI patterns match to positive influenza virus circulation.</a:t>
            </a:r>
            <a:endParaRPr lang="en-US" dirty="0"/>
          </a:p>
        </p:txBody>
      </p:sp>
    </p:spTree>
    <p:extLst>
      <p:ext uri="{BB962C8B-B14F-4D97-AF65-F5344CB8AC3E}">
        <p14:creationId xmlns:p14="http://schemas.microsoft.com/office/powerpoint/2010/main" val="32747866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Gaining this understanding can help to understand</a:t>
            </a:r>
            <a:r>
              <a:rPr lang="en-US" baseline="0" dirty="0"/>
              <a:t> who is at risk and how we should plan resources accordingly – e.g., priority groups for vaccination and </a:t>
            </a:r>
            <a:r>
              <a:rPr lang="en-US" baseline="0" dirty="0" err="1"/>
              <a:t>oseltamivir</a:t>
            </a:r>
            <a:r>
              <a:rPr lang="en-US" baseline="0" dirty="0"/>
              <a:t> use, in circumstances of limited supply or great cost. </a:t>
            </a:r>
            <a:endParaRPr lang="en-US" dirty="0"/>
          </a:p>
        </p:txBody>
      </p:sp>
      <p:sp>
        <p:nvSpPr>
          <p:cNvPr id="4" name="Slide Number Placeholder 3"/>
          <p:cNvSpPr>
            <a:spLocks noGrp="1"/>
          </p:cNvSpPr>
          <p:nvPr>
            <p:ph type="sldNum" sz="quarter" idx="10"/>
          </p:nvPr>
        </p:nvSpPr>
        <p:spPr/>
        <p:txBody>
          <a:bodyPr/>
          <a:lstStyle/>
          <a:p>
            <a:fld id="{486A01F5-C449-41B1-A1CA-F081836FCC13}" type="slidenum">
              <a:rPr lang="en-US" smtClean="0"/>
              <a:pPr/>
              <a:t>12</a:t>
            </a:fld>
            <a:endParaRPr lang="en-US"/>
          </a:p>
        </p:txBody>
      </p:sp>
    </p:spTree>
    <p:extLst>
      <p:ext uri="{BB962C8B-B14F-4D97-AF65-F5344CB8AC3E}">
        <p14:creationId xmlns:p14="http://schemas.microsoft.com/office/powerpoint/2010/main" val="27818684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dirty="0"/>
              <a:t>This is a</a:t>
            </a:r>
            <a:r>
              <a:rPr lang="en-US" sz="1200" baseline="0" dirty="0"/>
              <a:t> good representation of how we can look at more than one element at the same time – patterns among age groups over time.</a:t>
            </a:r>
            <a:endParaRPr lang="en-US" sz="1200" dirty="0"/>
          </a:p>
          <a:p>
            <a:endParaRPr lang="en-US" sz="1200" dirty="0"/>
          </a:p>
          <a:p>
            <a:r>
              <a:rPr lang="en-US" sz="1200" dirty="0"/>
              <a:t>For nearly every week of every year since 1998, except during the 2009 H1N1 pandemic, the age group with the greatest proportion of visits due to ILI was 0-4 years followed by 5-24 years, 25-64 year olds, and 65 years and older</a:t>
            </a:r>
          </a:p>
          <a:p>
            <a:r>
              <a:rPr lang="en-US" sz="1200" dirty="0"/>
              <a:t>For two continuous weeks during the spring wave (weeks 20 and 21) and five weeks during the fall wave (weeks 35-37, 39, and 42) the 5-24 year old age group had the highest proportion of visits due to ILI</a:t>
            </a:r>
          </a:p>
          <a:p>
            <a:endParaRPr lang="en-US" sz="1200" dirty="0"/>
          </a:p>
          <a:p>
            <a:endParaRPr lang="en-US" sz="1200" dirty="0"/>
          </a:p>
        </p:txBody>
      </p:sp>
      <p:sp>
        <p:nvSpPr>
          <p:cNvPr id="4" name="Slide Number Placeholder 3"/>
          <p:cNvSpPr>
            <a:spLocks noGrp="1"/>
          </p:cNvSpPr>
          <p:nvPr>
            <p:ph type="sldNum" sz="quarter" idx="10"/>
          </p:nvPr>
        </p:nvSpPr>
        <p:spPr/>
        <p:txBody>
          <a:bodyPr/>
          <a:lstStyle/>
          <a:p>
            <a:fld id="{486A01F5-C449-41B1-A1CA-F081836FCC13}" type="slidenum">
              <a:rPr lang="en-US" smtClean="0"/>
              <a:pPr/>
              <a:t>13</a:t>
            </a:fld>
            <a:endParaRPr lang="en-US"/>
          </a:p>
        </p:txBody>
      </p:sp>
    </p:spTree>
    <p:extLst>
      <p:ext uri="{BB962C8B-B14F-4D97-AF65-F5344CB8AC3E}">
        <p14:creationId xmlns:p14="http://schemas.microsoft.com/office/powerpoint/2010/main" val="10927928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2"/>
        <p:cNvGrpSpPr/>
        <p:nvPr/>
      </p:nvGrpSpPr>
      <p:grpSpPr>
        <a:xfrm>
          <a:off x="0" y="0"/>
          <a:ext cx="0" cy="0"/>
          <a:chOff x="0" y="0"/>
          <a:chExt cx="0" cy="0"/>
        </a:xfrm>
      </p:grpSpPr>
      <p:sp>
        <p:nvSpPr>
          <p:cNvPr id="483" name="Shape 483"/>
          <p:cNvSpPr>
            <a:spLocks noGrp="1" noRot="1" noChangeAspect="1"/>
          </p:cNvSpPr>
          <p:nvPr>
            <p:ph type="sldImg" idx="2"/>
          </p:nvPr>
        </p:nvSpPr>
        <p:spPr>
          <a:xfrm>
            <a:off x="917575" y="744538"/>
            <a:ext cx="4962525" cy="3722687"/>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484" name="Shape 484"/>
          <p:cNvSpPr>
            <a:spLocks noGrp="1"/>
          </p:cNvSpPr>
          <p:nvPr>
            <p:ph type="body" idx="1"/>
          </p:nvPr>
        </p:nvSpPr>
        <p:spPr>
          <a:xfrm>
            <a:off x="679450" y="4714875"/>
            <a:ext cx="5438774" cy="4467224"/>
          </a:xfrm>
          <a:prstGeom prst="rect">
            <a:avLst/>
          </a:prstGeom>
          <a:noFill/>
          <a:ln>
            <a:noFill/>
          </a:ln>
        </p:spPr>
        <p:txBody>
          <a:bodyPr lIns="91425" tIns="45700" rIns="91425" bIns="45700" anchor="t" anchorCtr="0">
            <a:spAutoFit/>
          </a:bodyPr>
          <a:lstStyle/>
          <a:p>
            <a:pPr>
              <a:buNone/>
            </a:pPr>
            <a:r>
              <a:rPr sz="1800" b="0" i="1" u="none" strike="noStrike" cap="none" baseline="0" dirty="0"/>
              <a:t>Shows proportion of cases selected for testing by age group.  Can help determine if particular age groups are preferentially selected for testing</a:t>
            </a:r>
            <a:r>
              <a:rPr sz="1800" b="0" i="1" u="none" strike="noStrike" cap="none" baseline="0" dirty="0" smtClean="0"/>
              <a:t>.</a:t>
            </a:r>
            <a:r>
              <a:rPr lang="en-US" sz="1800" b="0" i="1" u="none" strike="noStrike" cap="none" baseline="0" dirty="0" smtClean="0"/>
              <a:t> Helps to understand bias in surveillance data.</a:t>
            </a:r>
            <a:endParaRPr sz="1800" b="0" i="1" u="none" strike="noStrike" cap="none" baseline="0" dirty="0"/>
          </a:p>
          <a:p>
            <a:endParaRPr sz="1800" b="0" i="1" u="none" strike="noStrike" cap="none" baseline="0" dirty="0"/>
          </a:p>
          <a:p>
            <a:pPr>
              <a:buNone/>
            </a:pPr>
            <a:r>
              <a:rPr sz="1800" b="0" i="0" u="none" strike="noStrike" cap="none" baseline="0" dirty="0"/>
              <a:t>Can also be done for SARI</a:t>
            </a:r>
          </a:p>
        </p:txBody>
      </p:sp>
      <p:sp>
        <p:nvSpPr>
          <p:cNvPr id="485" name="Shape 485"/>
          <p:cNvSpPr/>
          <p:nvPr/>
        </p:nvSpPr>
        <p:spPr>
          <a:xfrm>
            <a:off x="3849687" y="9428163"/>
            <a:ext cx="2946399" cy="496886"/>
          </a:xfrm>
          <a:prstGeom prst="rect">
            <a:avLst/>
          </a:prstGeom>
          <a:noFill/>
          <a:ln>
            <a:noFill/>
          </a:ln>
        </p:spPr>
        <p:txBody>
          <a:bodyPr lIns="91425" tIns="45700" rIns="91425" bIns="45700" anchor="b" anchorCtr="0">
            <a:spAutoFit/>
          </a:bodyPr>
          <a:lstStyle/>
          <a:p>
            <a:pPr marL="0" marR="0" lvl="0" indent="0" algn="r" rtl="0">
              <a:buSzPct val="25000"/>
              <a:buNone/>
            </a:pPr>
            <a:r>
              <a:rPr/>
              <a:t> </a:t>
            </a:r>
          </a:p>
        </p:txBody>
      </p:sp>
    </p:spTree>
    <p:extLst>
      <p:ext uri="{BB962C8B-B14F-4D97-AF65-F5344CB8AC3E}">
        <p14:creationId xmlns:p14="http://schemas.microsoft.com/office/powerpoint/2010/main" val="3544089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chart shows that there is a much higher</a:t>
            </a:r>
            <a:r>
              <a:rPr lang="en-US" baseline="0" dirty="0"/>
              <a:t> proportion of individuals positive for influenza during H3 predominant years, indicating a more severe season, than during non-H3 predominant years. It helps us understand the severity of H3N2 compared with other subtypes. If we consider this trend when we can see a season is going to be an H3 predominant year, this can help with planning for the remainder of the season.</a:t>
            </a:r>
            <a:endParaRPr lang="en-US" dirty="0"/>
          </a:p>
        </p:txBody>
      </p:sp>
      <p:sp>
        <p:nvSpPr>
          <p:cNvPr id="4" name="Slide Number Placeholder 3"/>
          <p:cNvSpPr>
            <a:spLocks noGrp="1"/>
          </p:cNvSpPr>
          <p:nvPr>
            <p:ph type="sldNum" sz="quarter" idx="10"/>
          </p:nvPr>
        </p:nvSpPr>
        <p:spPr/>
        <p:txBody>
          <a:bodyPr/>
          <a:lstStyle/>
          <a:p>
            <a:fld id="{486A01F5-C449-41B1-A1CA-F081836FCC13}" type="slidenum">
              <a:rPr lang="en-US" smtClean="0"/>
              <a:pPr/>
              <a:t>15</a:t>
            </a:fld>
            <a:endParaRPr lang="en-US"/>
          </a:p>
        </p:txBody>
      </p:sp>
    </p:spTree>
    <p:extLst>
      <p:ext uri="{BB962C8B-B14F-4D97-AF65-F5344CB8AC3E}">
        <p14:creationId xmlns:p14="http://schemas.microsoft.com/office/powerpoint/2010/main" val="30518181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Update</a:t>
            </a:r>
            <a:r>
              <a:rPr lang="en-US" baseline="0" dirty="0" smtClean="0"/>
              <a:t> for SAGE</a:t>
            </a:r>
            <a:endParaRPr lang="en-US" dirty="0"/>
          </a:p>
        </p:txBody>
      </p:sp>
      <p:sp>
        <p:nvSpPr>
          <p:cNvPr id="4" name="Slide Number Placeholder 3"/>
          <p:cNvSpPr>
            <a:spLocks noGrp="1"/>
          </p:cNvSpPr>
          <p:nvPr>
            <p:ph type="sldNum" sz="quarter" idx="10"/>
          </p:nvPr>
        </p:nvSpPr>
        <p:spPr/>
        <p:txBody>
          <a:bodyPr/>
          <a:lstStyle/>
          <a:p>
            <a:fld id="{486A01F5-C449-41B1-A1CA-F081836FCC13}" type="slidenum">
              <a:rPr lang="en-US" smtClean="0"/>
              <a:pPr/>
              <a:t>16</a:t>
            </a:fld>
            <a:endParaRPr lang="en-US"/>
          </a:p>
        </p:txBody>
      </p:sp>
    </p:spTree>
    <p:extLst>
      <p:ext uri="{BB962C8B-B14F-4D97-AF65-F5344CB8AC3E}">
        <p14:creationId xmlns:p14="http://schemas.microsoft.com/office/powerpoint/2010/main" val="5592394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a:t>
            </a:r>
            <a:r>
              <a:rPr lang="en-US" baseline="0" dirty="0"/>
              <a:t> chart shows us in a simple graphical format what the most common underlying medical conditions are among hospitalized patients, stratified by pediatric patients and adults. We can see that a common condition is asthma, while cardiovascular disease is much more prevalent among hospitalized adults. </a:t>
            </a:r>
            <a:endParaRPr lang="en-US" baseline="0" dirty="0" smtClean="0"/>
          </a:p>
          <a:p>
            <a:endParaRPr lang="en-US" baseline="0" dirty="0" smtClean="0"/>
          </a:p>
          <a:p>
            <a:r>
              <a:rPr lang="en-US" baseline="0" dirty="0" smtClean="0"/>
              <a:t>Introduce how this can be taken farther – comparing two proportions and p-value? E.g. for asthma</a:t>
            </a:r>
            <a:r>
              <a:rPr lang="en-US" baseline="0" smtClean="0"/>
              <a:t>: </a:t>
            </a:r>
            <a:r>
              <a:rPr lang="it-IT" smtClean="0"/>
              <a:t>Difference</a:t>
            </a:r>
            <a:r>
              <a:rPr lang="it-IT" smtClean="0">
                <a:effectLst/>
              </a:rPr>
              <a:t>0.7 </a:t>
            </a:r>
            <a:r>
              <a:rPr lang="it-IT" dirty="0" smtClean="0">
                <a:effectLst/>
              </a:rPr>
              <a:t>%</a:t>
            </a:r>
            <a:r>
              <a:rPr lang="it-IT" dirty="0" smtClean="0"/>
              <a:t>95% CI</a:t>
            </a:r>
            <a:r>
              <a:rPr lang="it-IT" dirty="0" smtClean="0">
                <a:effectLst/>
              </a:rPr>
              <a:t>-2.1537 to 3.4161</a:t>
            </a:r>
            <a:r>
              <a:rPr lang="it-IT" dirty="0" smtClean="0"/>
              <a:t>Chi-squared</a:t>
            </a:r>
            <a:r>
              <a:rPr lang="it-IT" dirty="0" smtClean="0">
                <a:effectLst/>
              </a:rPr>
              <a:t>0.248</a:t>
            </a:r>
            <a:r>
              <a:rPr lang="it-IT" dirty="0" smtClean="0"/>
              <a:t>DF </a:t>
            </a:r>
            <a:r>
              <a:rPr lang="it-IT" dirty="0" smtClean="0">
                <a:effectLst/>
              </a:rPr>
              <a:t>1</a:t>
            </a:r>
            <a:r>
              <a:rPr lang="it-IT" dirty="0" smtClean="0"/>
              <a:t>Significance level</a:t>
            </a:r>
            <a:r>
              <a:rPr lang="it-IT" dirty="0" smtClean="0">
                <a:effectLst/>
              </a:rPr>
              <a:t>P = 0.6188 – not significant</a:t>
            </a:r>
            <a:r>
              <a:rPr lang="en-US" dirty="0" smtClean="0">
                <a:effectLst/>
              </a:rPr>
              <a:t>.</a:t>
            </a:r>
            <a:r>
              <a:rPr lang="en-US" baseline="0" dirty="0" smtClean="0">
                <a:effectLst/>
              </a:rPr>
              <a:t> For metabolic disorder: </a:t>
            </a:r>
            <a:r>
              <a:rPr lang="it-IT" dirty="0" smtClean="0"/>
              <a:t>Difference </a:t>
            </a:r>
            <a:r>
              <a:rPr lang="it-IT" dirty="0" smtClean="0">
                <a:effectLst/>
              </a:rPr>
              <a:t>31.5 % </a:t>
            </a:r>
            <a:r>
              <a:rPr lang="it-IT" dirty="0" smtClean="0"/>
              <a:t>95% CI</a:t>
            </a:r>
            <a:r>
              <a:rPr lang="it-IT" dirty="0" smtClean="0">
                <a:effectLst/>
              </a:rPr>
              <a:t>29.4227 to 33.4309</a:t>
            </a:r>
            <a:r>
              <a:rPr lang="it-IT" dirty="0" smtClean="0"/>
              <a:t>Chi-squared</a:t>
            </a:r>
            <a:r>
              <a:rPr lang="it-IT" dirty="0" smtClean="0">
                <a:effectLst/>
              </a:rPr>
              <a:t>384.668</a:t>
            </a:r>
            <a:r>
              <a:rPr lang="it-IT" dirty="0" smtClean="0"/>
              <a:t>DF </a:t>
            </a:r>
            <a:r>
              <a:rPr lang="it-IT" dirty="0" smtClean="0">
                <a:effectLst/>
              </a:rPr>
              <a:t>1</a:t>
            </a:r>
            <a:r>
              <a:rPr lang="it-IT" dirty="0" smtClean="0"/>
              <a:t>Significance level</a:t>
            </a:r>
            <a:r>
              <a:rPr lang="it-IT" dirty="0" smtClean="0">
                <a:effectLst/>
              </a:rPr>
              <a:t>P &lt; 0.0001</a:t>
            </a:r>
          </a:p>
        </p:txBody>
      </p:sp>
      <p:sp>
        <p:nvSpPr>
          <p:cNvPr id="4" name="Slide Number Placeholder 3"/>
          <p:cNvSpPr>
            <a:spLocks noGrp="1"/>
          </p:cNvSpPr>
          <p:nvPr>
            <p:ph type="sldNum" sz="quarter" idx="10"/>
          </p:nvPr>
        </p:nvSpPr>
        <p:spPr/>
        <p:txBody>
          <a:bodyPr/>
          <a:lstStyle/>
          <a:p>
            <a:fld id="{486A01F5-C449-41B1-A1CA-F081836FCC13}" type="slidenum">
              <a:rPr lang="en-US" smtClean="0"/>
              <a:pPr/>
              <a:t>17</a:t>
            </a:fld>
            <a:endParaRPr lang="en-US"/>
          </a:p>
        </p:txBody>
      </p:sp>
    </p:spTree>
    <p:extLst>
      <p:ext uri="{BB962C8B-B14F-4D97-AF65-F5344CB8AC3E}">
        <p14:creationId xmlns:p14="http://schemas.microsoft.com/office/powerpoint/2010/main" val="42411220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Table</a:t>
            </a:r>
            <a:r>
              <a:rPr lang="en-US" baseline="0" dirty="0"/>
              <a:t> can also give us a quick look at different elements of the descriptive epidemiology of our data. We can see again here patterns by age and season, and the predominant circulation type and subtype. In situations where the numbers themselves convey the most information or are easiest to understand, tables can be really useful. Again, this is data stratified by a number of elements, giving us a good description of activity and trends. </a:t>
            </a:r>
            <a:endParaRPr lang="en-US" baseline="0" dirty="0" smtClean="0"/>
          </a:p>
          <a:p>
            <a:endParaRPr lang="en-US" baseline="0" dirty="0" smtClean="0"/>
          </a:p>
          <a:p>
            <a:r>
              <a:rPr lang="en-US" baseline="0" dirty="0" smtClean="0"/>
              <a:t>-- pivot table to summarize</a:t>
            </a:r>
            <a:endParaRPr lang="en-US" dirty="0"/>
          </a:p>
        </p:txBody>
      </p:sp>
      <p:sp>
        <p:nvSpPr>
          <p:cNvPr id="4" name="Slide Number Placeholder 3"/>
          <p:cNvSpPr>
            <a:spLocks noGrp="1"/>
          </p:cNvSpPr>
          <p:nvPr>
            <p:ph type="sldNum" sz="quarter" idx="10"/>
          </p:nvPr>
        </p:nvSpPr>
        <p:spPr/>
        <p:txBody>
          <a:bodyPr/>
          <a:lstStyle/>
          <a:p>
            <a:fld id="{486A01F5-C449-41B1-A1CA-F081836FCC13}" type="slidenum">
              <a:rPr lang="en-US" smtClean="0"/>
              <a:pPr/>
              <a:t>18</a:t>
            </a:fld>
            <a:endParaRPr lang="en-US"/>
          </a:p>
        </p:txBody>
      </p:sp>
    </p:spTree>
    <p:extLst>
      <p:ext uri="{BB962C8B-B14F-4D97-AF65-F5344CB8AC3E}">
        <p14:creationId xmlns:p14="http://schemas.microsoft.com/office/powerpoint/2010/main" val="5483715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a:t>
            </a:r>
            <a:r>
              <a:rPr lang="en-US" baseline="0" dirty="0"/>
              <a:t> graphs and tables are simple to produce with everyday software, maps generally require GIS software. This software requires extra licenses, and often has a steep learning curve. Free programs such as </a:t>
            </a:r>
            <a:r>
              <a:rPr lang="en-US" baseline="0" dirty="0" err="1"/>
              <a:t>EpiInfo</a:t>
            </a:r>
            <a:r>
              <a:rPr lang="en-US" baseline="0" dirty="0"/>
              <a:t>, however, have built-in GIS capability. Bonus: </a:t>
            </a:r>
            <a:r>
              <a:rPr lang="en-US" baseline="0" dirty="0" err="1"/>
              <a:t>EpiInfo</a:t>
            </a:r>
            <a:r>
              <a:rPr lang="en-US" baseline="0" dirty="0"/>
              <a:t> is free. </a:t>
            </a:r>
            <a:endParaRPr lang="en-US" dirty="0"/>
          </a:p>
        </p:txBody>
      </p:sp>
      <p:sp>
        <p:nvSpPr>
          <p:cNvPr id="4" name="Slide Number Placeholder 3"/>
          <p:cNvSpPr>
            <a:spLocks noGrp="1"/>
          </p:cNvSpPr>
          <p:nvPr>
            <p:ph type="sldNum" sz="quarter" idx="10"/>
          </p:nvPr>
        </p:nvSpPr>
        <p:spPr/>
        <p:txBody>
          <a:bodyPr/>
          <a:lstStyle/>
          <a:p>
            <a:fld id="{486A01F5-C449-41B1-A1CA-F081836FCC13}" type="slidenum">
              <a:rPr lang="en-US" smtClean="0"/>
              <a:pPr/>
              <a:t>19</a:t>
            </a:fld>
            <a:endParaRPr lang="en-US"/>
          </a:p>
        </p:txBody>
      </p:sp>
    </p:spTree>
    <p:extLst>
      <p:ext uri="{BB962C8B-B14F-4D97-AF65-F5344CB8AC3E}">
        <p14:creationId xmlns:p14="http://schemas.microsoft.com/office/powerpoint/2010/main" val="26194594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Shape 232"/>
          <p:cNvSpPr>
            <a:spLocks noGrp="1" noRot="1" noChangeAspect="1"/>
          </p:cNvSpPr>
          <p:nvPr>
            <p:ph type="sldImg" idx="2"/>
          </p:nvPr>
        </p:nvSpPr>
        <p:spPr>
          <a:xfrm>
            <a:off x="917575" y="744538"/>
            <a:ext cx="4962525" cy="3722687"/>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233" name="Shape 233"/>
          <p:cNvSpPr>
            <a:spLocks noGrp="1"/>
          </p:cNvSpPr>
          <p:nvPr>
            <p:ph type="body" idx="1"/>
          </p:nvPr>
        </p:nvSpPr>
        <p:spPr>
          <a:xfrm>
            <a:off x="679450" y="4714875"/>
            <a:ext cx="5438774" cy="4467224"/>
          </a:xfrm>
          <a:prstGeom prst="rect">
            <a:avLst/>
          </a:prstGeom>
          <a:noFill/>
          <a:ln>
            <a:noFill/>
          </a:ln>
        </p:spPr>
        <p:txBody>
          <a:bodyPr lIns="91425" tIns="45700" rIns="91425" bIns="45700" anchor="t" anchorCtr="0">
            <a:spAutoFit/>
          </a:bodyPr>
          <a:lstStyle/>
          <a:p>
            <a:pPr marL="0" marR="0" lvl="0" indent="0" algn="l" rtl="0">
              <a:buSzPct val="25000"/>
              <a:buNone/>
            </a:pPr>
            <a:r>
              <a:rPr sz="1800" b="0" i="1" u="none" strike="noStrike" cap="none" baseline="0" dirty="0"/>
              <a:t>Shows percent positive of ILI by hospital/clinic.</a:t>
            </a:r>
          </a:p>
          <a:p>
            <a:endParaRPr sz="1800" b="0" i="1" u="none" strike="noStrike" cap="none" baseline="0" dirty="0"/>
          </a:p>
          <a:p>
            <a:endParaRPr sz="1800" b="0" i="1" u="none" strike="noStrike" cap="none" baseline="0" dirty="0"/>
          </a:p>
        </p:txBody>
      </p:sp>
      <p:sp>
        <p:nvSpPr>
          <p:cNvPr id="234" name="Shape 234"/>
          <p:cNvSpPr/>
          <p:nvPr/>
        </p:nvSpPr>
        <p:spPr>
          <a:xfrm>
            <a:off x="3849687" y="9428163"/>
            <a:ext cx="2946399" cy="496886"/>
          </a:xfrm>
          <a:prstGeom prst="rect">
            <a:avLst/>
          </a:prstGeom>
          <a:noFill/>
          <a:ln>
            <a:noFill/>
          </a:ln>
        </p:spPr>
        <p:txBody>
          <a:bodyPr lIns="91425" tIns="45700" rIns="91425" bIns="45700" anchor="b" anchorCtr="0">
            <a:spAutoFit/>
          </a:bodyPr>
          <a:lstStyle/>
          <a:p>
            <a:pPr marL="0" marR="0" lvl="0" indent="0" algn="r" rtl="0">
              <a:buSzPct val="25000"/>
              <a:buNone/>
            </a:pPr>
            <a:r>
              <a:rPr/>
              <a:t> </a:t>
            </a:r>
          </a:p>
        </p:txBody>
      </p:sp>
    </p:spTree>
    <p:extLst>
      <p:ext uri="{BB962C8B-B14F-4D97-AF65-F5344CB8AC3E}">
        <p14:creationId xmlns:p14="http://schemas.microsoft.com/office/powerpoint/2010/main" val="23186609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Virus</a:t>
            </a:r>
            <a:r>
              <a:rPr lang="en-US" baseline="0" dirty="0"/>
              <a:t> circulation often differs by region in the US.  For example in region 4 you can see that during the week displayed here Influenza B viruses were predominant, but in the other regions Influenza A H3 were predominant. So here we can stratify data and convey these differences in terms of proportions and by location.</a:t>
            </a:r>
            <a:endParaRPr lang="en-US" dirty="0"/>
          </a:p>
        </p:txBody>
      </p:sp>
      <p:sp>
        <p:nvSpPr>
          <p:cNvPr id="4" name="Slide Number Placeholder 3"/>
          <p:cNvSpPr>
            <a:spLocks noGrp="1"/>
          </p:cNvSpPr>
          <p:nvPr>
            <p:ph type="sldNum" sz="quarter" idx="10"/>
          </p:nvPr>
        </p:nvSpPr>
        <p:spPr/>
        <p:txBody>
          <a:bodyPr/>
          <a:lstStyle/>
          <a:p>
            <a:fld id="{486A01F5-C449-41B1-A1CA-F081836FCC13}" type="slidenum">
              <a:rPr lang="en-US" smtClean="0"/>
              <a:pPr/>
              <a:t>21</a:t>
            </a:fld>
            <a:endParaRPr lang="en-US"/>
          </a:p>
        </p:txBody>
      </p:sp>
    </p:spTree>
    <p:extLst>
      <p:ext uri="{BB962C8B-B14F-4D97-AF65-F5344CB8AC3E}">
        <p14:creationId xmlns:p14="http://schemas.microsoft.com/office/powerpoint/2010/main" val="30844624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By the</a:t>
            </a:r>
            <a:r>
              <a:rPr lang="en-US" baseline="0" dirty="0"/>
              <a:t> week shown in this map virus circulation patterns had changed and 2009 H1N1 started to be more predominant in some regions.</a:t>
            </a:r>
            <a:endParaRPr lang="en-US" dirty="0"/>
          </a:p>
        </p:txBody>
      </p:sp>
      <p:sp>
        <p:nvSpPr>
          <p:cNvPr id="4" name="Slide Number Placeholder 3"/>
          <p:cNvSpPr>
            <a:spLocks noGrp="1"/>
          </p:cNvSpPr>
          <p:nvPr>
            <p:ph type="sldNum" sz="quarter" idx="10"/>
          </p:nvPr>
        </p:nvSpPr>
        <p:spPr/>
        <p:txBody>
          <a:bodyPr/>
          <a:lstStyle/>
          <a:p>
            <a:fld id="{486A01F5-C449-41B1-A1CA-F081836FCC13}" type="slidenum">
              <a:rPr lang="en-US" smtClean="0"/>
              <a:pPr/>
              <a:t>22</a:t>
            </a:fld>
            <a:endParaRPr lang="en-US"/>
          </a:p>
        </p:txBody>
      </p:sp>
    </p:spTree>
    <p:extLst>
      <p:ext uri="{BB962C8B-B14F-4D97-AF65-F5344CB8AC3E}">
        <p14:creationId xmlns:p14="http://schemas.microsoft.com/office/powerpoint/2010/main" val="20192272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Here you see the national picture, with co-circulation of all viruses</a:t>
            </a:r>
            <a:r>
              <a:rPr lang="en-US" baseline="0" dirty="0"/>
              <a:t> throughout the season…but when looked at a smaller regional level</a:t>
            </a:r>
            <a:endParaRPr lang="en-US" dirty="0"/>
          </a:p>
        </p:txBody>
      </p:sp>
      <p:sp>
        <p:nvSpPr>
          <p:cNvPr id="4" name="Slide Number Placeholder 3"/>
          <p:cNvSpPr>
            <a:spLocks noGrp="1"/>
          </p:cNvSpPr>
          <p:nvPr>
            <p:ph type="sldNum" sz="quarter" idx="10"/>
          </p:nvPr>
        </p:nvSpPr>
        <p:spPr/>
        <p:txBody>
          <a:bodyPr/>
          <a:lstStyle/>
          <a:p>
            <a:fld id="{486A01F5-C449-41B1-A1CA-F081836FCC13}" type="slidenum">
              <a:rPr lang="en-US" smtClean="0"/>
              <a:pPr/>
              <a:t>23</a:t>
            </a:fld>
            <a:endParaRPr lang="en-US"/>
          </a:p>
        </p:txBody>
      </p:sp>
    </p:spTree>
    <p:extLst>
      <p:ext uri="{BB962C8B-B14F-4D97-AF65-F5344CB8AC3E}">
        <p14:creationId xmlns:p14="http://schemas.microsoft.com/office/powerpoint/2010/main" val="28008903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You see a much different</a:t>
            </a:r>
            <a:r>
              <a:rPr lang="en-US" baseline="0" dirty="0"/>
              <a:t> picture with influenza A H3 viruses dominating until later in the season, when 2009 H1N1 and influenza B viruses began to circulate.</a:t>
            </a:r>
            <a:endParaRPr lang="en-US" dirty="0"/>
          </a:p>
        </p:txBody>
      </p:sp>
      <p:sp>
        <p:nvSpPr>
          <p:cNvPr id="4" name="Slide Number Placeholder 3"/>
          <p:cNvSpPr>
            <a:spLocks noGrp="1"/>
          </p:cNvSpPr>
          <p:nvPr>
            <p:ph type="sldNum" sz="quarter" idx="10"/>
          </p:nvPr>
        </p:nvSpPr>
        <p:spPr/>
        <p:txBody>
          <a:bodyPr/>
          <a:lstStyle/>
          <a:p>
            <a:fld id="{486A01F5-C449-41B1-A1CA-F081836FCC13}" type="slidenum">
              <a:rPr lang="en-US" smtClean="0"/>
              <a:pPr/>
              <a:t>24</a:t>
            </a:fld>
            <a:endParaRPr lang="en-US"/>
          </a:p>
        </p:txBody>
      </p:sp>
    </p:spTree>
    <p:extLst>
      <p:ext uri="{BB962C8B-B14F-4D97-AF65-F5344CB8AC3E}">
        <p14:creationId xmlns:p14="http://schemas.microsoft.com/office/powerpoint/2010/main" val="30673963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Consider the method of</a:t>
            </a:r>
            <a:r>
              <a:rPr lang="en-US" baseline="0" dirty="0"/>
              <a:t> analysis when designing data collection &amp; management. Make sure your sites are collecting denominators so you can do this. I have seen many, many systems where the analysis does not include a denominator, and the understanding of activity is SO much different when seen as a proportion. See example on following slide.</a:t>
            </a:r>
          </a:p>
          <a:p>
            <a:endParaRPr lang="en-US" baseline="0" dirty="0"/>
          </a:p>
          <a:p>
            <a:r>
              <a:rPr lang="en-US" b="1" baseline="0" dirty="0"/>
              <a:t>Counts </a:t>
            </a:r>
            <a:r>
              <a:rPr lang="en-US" baseline="0" dirty="0"/>
              <a:t>are very easy to present, but can be misleading. Receiving simply a count of cases from a site from week to week might convey incorrect trends – counts might go up while patient visits go down because staff have more time for surveillance. A better measure of activity is </a:t>
            </a:r>
            <a:r>
              <a:rPr lang="en-US" b="1" baseline="0" dirty="0"/>
              <a:t>proportion</a:t>
            </a:r>
            <a:r>
              <a:rPr lang="en-US" baseline="0" dirty="0"/>
              <a:t> – always have a sense of what ILI/SARI </a:t>
            </a:r>
            <a:r>
              <a:rPr lang="en-US" baseline="0" dirty="0" err="1"/>
              <a:t>activitiy</a:t>
            </a:r>
            <a:r>
              <a:rPr lang="en-US" baseline="0" dirty="0"/>
              <a:t> is compared with total outpatient/inpatient activity. A good measure to estimate a population proportion over a specified period of time is an </a:t>
            </a:r>
            <a:r>
              <a:rPr lang="en-US" b="1" baseline="0" dirty="0"/>
              <a:t>incidence rate. </a:t>
            </a:r>
            <a:r>
              <a:rPr lang="en-US" b="0" baseline="0" dirty="0"/>
              <a:t>Incidence rates may be used to look at the annual incidence of influenza, or the seasonal incidence rate. The denominator might the total population under surveillance, or the total population covered by the site, depending how your system is set up. </a:t>
            </a:r>
            <a:endParaRPr lang="en-US" b="1" dirty="0"/>
          </a:p>
        </p:txBody>
      </p:sp>
      <p:sp>
        <p:nvSpPr>
          <p:cNvPr id="4" name="Slide Number Placeholder 3"/>
          <p:cNvSpPr>
            <a:spLocks noGrp="1"/>
          </p:cNvSpPr>
          <p:nvPr>
            <p:ph type="sldNum" sz="quarter" idx="10"/>
          </p:nvPr>
        </p:nvSpPr>
        <p:spPr/>
        <p:txBody>
          <a:bodyPr/>
          <a:lstStyle/>
          <a:p>
            <a:fld id="{486A01F5-C449-41B1-A1CA-F081836FCC13}" type="slidenum">
              <a:rPr lang="en-US" smtClean="0"/>
              <a:pPr/>
              <a:t>25</a:t>
            </a:fld>
            <a:endParaRPr lang="en-US"/>
          </a:p>
        </p:txBody>
      </p:sp>
    </p:spTree>
    <p:extLst>
      <p:ext uri="{BB962C8B-B14F-4D97-AF65-F5344CB8AC3E}">
        <p14:creationId xmlns:p14="http://schemas.microsoft.com/office/powerpoint/2010/main" val="7144878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a rate of 20,</a:t>
            </a:r>
            <a:r>
              <a:rPr lang="en-US" baseline="0" dirty="0"/>
              <a:t>167 influenza positive cases per 100,000 hospital admissions in women 16 to 49.</a:t>
            </a:r>
            <a:endParaRPr lang="en-US" dirty="0"/>
          </a:p>
        </p:txBody>
      </p:sp>
      <p:sp>
        <p:nvSpPr>
          <p:cNvPr id="4" name="Slide Number Placeholder 3"/>
          <p:cNvSpPr>
            <a:spLocks noGrp="1"/>
          </p:cNvSpPr>
          <p:nvPr>
            <p:ph type="sldNum" sz="quarter" idx="10"/>
          </p:nvPr>
        </p:nvSpPr>
        <p:spPr/>
        <p:txBody>
          <a:bodyPr/>
          <a:lstStyle/>
          <a:p>
            <a:fld id="{486A01F5-C449-41B1-A1CA-F081836FCC13}" type="slidenum">
              <a:rPr lang="en-US" smtClean="0"/>
              <a:pPr/>
              <a:t>26</a:t>
            </a:fld>
            <a:endParaRPr lang="en-US"/>
          </a:p>
        </p:txBody>
      </p:sp>
    </p:spTree>
    <p:extLst>
      <p:ext uri="{BB962C8B-B14F-4D97-AF65-F5344CB8AC3E}">
        <p14:creationId xmlns:p14="http://schemas.microsoft.com/office/powerpoint/2010/main" val="13737279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Shape 104"/>
          <p:cNvSpPr>
            <a:spLocks noGrp="1"/>
          </p:cNvSpPr>
          <p:nvPr>
            <p:ph type="body" idx="1"/>
          </p:nvPr>
        </p:nvSpPr>
        <p:spPr>
          <a:xfrm>
            <a:off x="685800" y="4343400"/>
            <a:ext cx="5486399" cy="4114800"/>
          </a:xfrm>
          <a:prstGeom prst="rect">
            <a:avLst/>
          </a:prstGeom>
        </p:spPr>
        <p:txBody>
          <a:bodyPr lIns="91425" tIns="91425" rIns="91425" bIns="91425" anchor="ctr" anchorCtr="0">
            <a:spAutoFit/>
          </a:bodyPr>
          <a:lstStyle/>
          <a:p>
            <a:endParaRPr/>
          </a:p>
        </p:txBody>
      </p:sp>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244890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a:t>
            </a:r>
            <a:r>
              <a:rPr lang="en-US" baseline="0" dirty="0"/>
              <a:t> here we will go on to some examples of how to summarize data by groups and make graphical representations like those presented.</a:t>
            </a:r>
            <a:endParaRPr lang="en-US" dirty="0"/>
          </a:p>
        </p:txBody>
      </p:sp>
      <p:sp>
        <p:nvSpPr>
          <p:cNvPr id="4" name="Slide Number Placeholder 3"/>
          <p:cNvSpPr>
            <a:spLocks noGrp="1"/>
          </p:cNvSpPr>
          <p:nvPr>
            <p:ph type="sldNum" sz="quarter" idx="10"/>
          </p:nvPr>
        </p:nvSpPr>
        <p:spPr/>
        <p:txBody>
          <a:bodyPr/>
          <a:lstStyle/>
          <a:p>
            <a:fld id="{486A01F5-C449-41B1-A1CA-F081836FCC13}" type="slidenum">
              <a:rPr lang="en-US" smtClean="0"/>
              <a:pPr/>
              <a:t>30</a:t>
            </a:fld>
            <a:endParaRPr lang="en-US"/>
          </a:p>
        </p:txBody>
      </p:sp>
    </p:spTree>
    <p:extLst>
      <p:ext uri="{BB962C8B-B14F-4D97-AF65-F5344CB8AC3E}">
        <p14:creationId xmlns:p14="http://schemas.microsoft.com/office/powerpoint/2010/main" val="28867931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Rot="1" noChangeAspect="1" noTextEdit="1"/>
          </p:cNvSpPr>
          <p:nvPr>
            <p:ph type="sldImg"/>
          </p:nvPr>
        </p:nvSpPr>
        <p:spPr bwMode="auto">
          <a:noFill/>
          <a:ln>
            <a:solidFill>
              <a:srgbClr val="000000"/>
            </a:solidFill>
            <a:miter lim="800000"/>
            <a:headEnd/>
            <a:tailEnd/>
          </a:ln>
        </p:spPr>
      </p:sp>
      <p:sp>
        <p:nvSpPr>
          <p:cNvPr id="20482" name="Rectangle 3"/>
          <p:cNvSpPr>
            <a:spLocks noGrp="1"/>
          </p:cNvSpPr>
          <p:nvPr>
            <p:ph type="body" idx="1"/>
          </p:nvPr>
        </p:nvSpPr>
        <p:spPr bwMode="auto">
          <a:noFill/>
        </p:spPr>
        <p:txBody>
          <a:bodyPr wrap="square"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16738174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Rot="1" noChangeAspect="1" noTextEdit="1"/>
          </p:cNvSpPr>
          <p:nvPr>
            <p:ph type="sldImg"/>
          </p:nvPr>
        </p:nvSpPr>
        <p:spPr bwMode="auto">
          <a:noFill/>
          <a:ln>
            <a:solidFill>
              <a:srgbClr val="000000"/>
            </a:solidFill>
            <a:miter lim="800000"/>
            <a:headEnd/>
            <a:tailEnd/>
          </a:ln>
        </p:spPr>
      </p:sp>
      <p:sp>
        <p:nvSpPr>
          <p:cNvPr id="20482" name="Rectangle 3"/>
          <p:cNvSpPr>
            <a:spLocks noGrp="1"/>
          </p:cNvSpPr>
          <p:nvPr>
            <p:ph type="body" idx="1"/>
          </p:nvPr>
        </p:nvSpPr>
        <p:spPr bwMode="auto">
          <a:noFill/>
        </p:spPr>
        <p:txBody>
          <a:bodyPr wrap="square"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121818622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ECAE803-2A4A-42E0-8AC6-D587B47D7FD1}" type="slidenum">
              <a:rPr lang="en-US" smtClean="0"/>
              <a:pPr>
                <a:defRPr/>
              </a:pPr>
              <a:t>33</a:t>
            </a:fld>
            <a:endParaRPr lang="en-US"/>
          </a:p>
        </p:txBody>
      </p:sp>
    </p:spTree>
    <p:extLst>
      <p:ext uri="{BB962C8B-B14F-4D97-AF65-F5344CB8AC3E}">
        <p14:creationId xmlns:p14="http://schemas.microsoft.com/office/powerpoint/2010/main" val="71501015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solidFill>
                  <a:schemeClr val="tx1"/>
                </a:solidFill>
                <a:effectLst/>
              </a:defRPr>
            </a:lvl1pPr>
          </a:lstStyle>
          <a:p>
            <a:r>
              <a:rPr lang="en-US" dirty="0"/>
              <a:t>Title of Presentation – Myriad Pro</a:t>
            </a:r>
            <a:br>
              <a:rPr lang="en-US" dirty="0"/>
            </a:br>
            <a:r>
              <a:rPr lang="en-US" dirty="0"/>
              <a:t> Bold, Shadow 28pt</a:t>
            </a:r>
          </a:p>
        </p:txBody>
      </p:sp>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6" name="Text Placeholder 5"/>
          <p:cNvSpPr>
            <a:spLocks noGrp="1"/>
          </p:cNvSpPr>
          <p:nvPr>
            <p:ph type="body" sz="quarter" idx="11" hasCustomPrompt="1"/>
          </p:nvPr>
        </p:nvSpPr>
        <p:spPr>
          <a:xfrm>
            <a:off x="2286000" y="6272784"/>
            <a:ext cx="5105400" cy="182880"/>
          </a:xfrm>
          <a:prstGeom prst="rect">
            <a:avLst/>
          </a:prstGeom>
        </p:spPr>
        <p:txBody>
          <a:bodyPr/>
          <a:lstStyle>
            <a:lvl1pPr>
              <a:buNone/>
              <a:defRPr sz="1000" baseline="0">
                <a:solidFill>
                  <a:schemeClr val="bg2"/>
                </a:solidFill>
              </a:defRPr>
            </a:lvl1pPr>
          </a:lstStyle>
          <a:p>
            <a:r>
              <a:rPr lang="en-US" dirty="0"/>
              <a:t>Place Descriptor Here</a:t>
            </a:r>
          </a:p>
        </p:txBody>
      </p:sp>
      <p:sp>
        <p:nvSpPr>
          <p:cNvPr id="7" name="Text Placeholder 6"/>
          <p:cNvSpPr>
            <a:spLocks noGrp="1"/>
          </p:cNvSpPr>
          <p:nvPr>
            <p:ph type="body" sz="quarter" idx="12" hasCustomPrompt="1"/>
          </p:nvPr>
        </p:nvSpPr>
        <p:spPr>
          <a:xfrm>
            <a:off x="2286000" y="6464808"/>
            <a:ext cx="5105400" cy="228600"/>
          </a:xfrm>
          <a:prstGeom prst="rect">
            <a:avLst/>
          </a:prstGeom>
        </p:spPr>
        <p:txBody>
          <a:bodyPr/>
          <a:lstStyle>
            <a:lvl1pPr>
              <a:buNone/>
              <a:defRPr sz="1000" baseline="0">
                <a:solidFill>
                  <a:schemeClr val="bg2"/>
                </a:solidFill>
              </a:defRPr>
            </a:lvl1pPr>
          </a:lstStyle>
          <a:p>
            <a:r>
              <a:rPr lang="en-US" dirty="0"/>
              <a:t>Place Descriptor Here</a:t>
            </a:r>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Basic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solidFill>
                  <a:schemeClr val="tx1"/>
                </a:solidFill>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7" name="Text Placeholder 8"/>
          <p:cNvSpPr>
            <a:spLocks noGrp="1"/>
          </p:cNvSpPr>
          <p:nvPr>
            <p:ph type="body" sz="quarter" idx="10" hasCustomPrompt="1"/>
          </p:nvPr>
        </p:nvSpPr>
        <p:spPr>
          <a:xfrm>
            <a:off x="457200" y="5791200"/>
            <a:ext cx="8229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a:t>*Citations and references – Myriad Pro, 11pt</a:t>
            </a:r>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ata Slide (for content heavy tables and charts)">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solidFill>
                  <a:schemeClr val="tx1"/>
                </a:solidFill>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7" name="Text Placeholder 8"/>
          <p:cNvSpPr>
            <a:spLocks noGrp="1"/>
          </p:cNvSpPr>
          <p:nvPr>
            <p:ph type="body" sz="quarter" idx="10" hasCustomPrompt="1"/>
          </p:nvPr>
        </p:nvSpPr>
        <p:spPr>
          <a:xfrm>
            <a:off x="457200" y="5791200"/>
            <a:ext cx="8229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a:t>*Citations and references – Myriad Pro, 11pt</a:t>
            </a:r>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Slide Badg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solidFill>
                  <a:schemeClr val="tx1"/>
                </a:solidFill>
                <a:effectLst/>
              </a:defRPr>
            </a:lvl1pPr>
          </a:lstStyle>
          <a:p>
            <a:r>
              <a:rPr lang="en-US" dirty="0"/>
              <a:t>Title of Presentation – Myriad Pro</a:t>
            </a:r>
            <a:br>
              <a:rPr lang="en-US" dirty="0"/>
            </a:br>
            <a:r>
              <a:rPr lang="en-US" dirty="0"/>
              <a:t> Bold, Shadow 28pt</a:t>
            </a:r>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Basic Content Badg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solidFill>
                  <a:schemeClr val="tx1"/>
                </a:solidFill>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7" name="Text Placeholder 8"/>
          <p:cNvSpPr>
            <a:spLocks noGrp="1"/>
          </p:cNvSpPr>
          <p:nvPr>
            <p:ph type="body" sz="quarter" idx="10" hasCustomPrompt="1"/>
          </p:nvPr>
        </p:nvSpPr>
        <p:spPr>
          <a:xfrm>
            <a:off x="457200" y="5791200"/>
            <a:ext cx="6705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a:t>*Citations and references – Myriad Pro, 11pt</a:t>
            </a:r>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4406900"/>
            <a:ext cx="7772400" cy="1362075"/>
          </a:xfrm>
          <a:prstGeom prst="rect">
            <a:avLst/>
          </a:prstGeom>
        </p:spPr>
        <p:txBody>
          <a:bodyPr anchor="t"/>
          <a:lstStyle>
            <a:lvl1pPr algn="l">
              <a:lnSpc>
                <a:spcPts val="3800"/>
              </a:lnSpc>
              <a:defRPr sz="3600" b="1" cap="all" baseline="0">
                <a:solidFill>
                  <a:schemeClr val="tx1"/>
                </a:solidFill>
                <a:effectLst/>
              </a:defRPr>
            </a:lvl1pPr>
          </a:lstStyle>
          <a:p>
            <a:r>
              <a:rPr lang="en-US" dirty="0"/>
              <a:t>Section Header</a:t>
            </a:r>
            <a:br>
              <a:rPr lang="en-US" dirty="0"/>
            </a:br>
            <a:r>
              <a:rPr lang="en-US" dirty="0"/>
              <a:t>Myriad Pro, bold, shadow, 36pt </a:t>
            </a:r>
          </a:p>
        </p:txBody>
      </p:sp>
      <p:sp>
        <p:nvSpPr>
          <p:cNvPr id="3" name="Text Placeholder 2"/>
          <p:cNvSpPr>
            <a:spLocks noGrp="1"/>
          </p:cNvSpPr>
          <p:nvPr>
            <p:ph type="body" idx="1" hasCustomPrompt="1"/>
          </p:nvPr>
        </p:nvSpPr>
        <p:spPr>
          <a:xfrm>
            <a:off x="722313" y="2906713"/>
            <a:ext cx="7772400" cy="1500187"/>
          </a:xfrm>
          <a:prstGeom prst="rect">
            <a:avLst/>
          </a:prstGeom>
        </p:spPr>
        <p:txBody>
          <a:bodyPr anchor="b"/>
          <a:lstStyle>
            <a:lvl1pPr marL="0" indent="0">
              <a:lnSpc>
                <a:spcPts val="2200"/>
              </a:lnSpc>
              <a:buNone/>
              <a:defRPr sz="2000" baseline="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Subhead – Myriad Pro, 20pt</a:t>
            </a:r>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3050"/>
            <a:ext cx="3008313" cy="1162050"/>
          </a:xfrm>
          <a:prstGeom prst="rect">
            <a:avLst/>
          </a:prstGeom>
        </p:spPr>
        <p:txBody>
          <a:bodyPr anchor="b"/>
          <a:lstStyle>
            <a:lvl1pPr algn="l">
              <a:defRPr sz="2000" b="1" baseline="0">
                <a:solidFill>
                  <a:schemeClr val="tx1"/>
                </a:solidFill>
                <a:effectLst/>
              </a:defRPr>
            </a:lvl1pPr>
          </a:lstStyle>
          <a:p>
            <a:r>
              <a:rPr lang="en-US" dirty="0"/>
              <a:t>Header – Myriad Pro, bold, shadow, 20pt</a:t>
            </a:r>
          </a:p>
        </p:txBody>
      </p:sp>
      <p:sp>
        <p:nvSpPr>
          <p:cNvPr id="3" name="Content Placeholder 2"/>
          <p:cNvSpPr>
            <a:spLocks noGrp="1"/>
          </p:cNvSpPr>
          <p:nvPr>
            <p:ph idx="1" hasCustomPrompt="1"/>
          </p:nvPr>
        </p:nvSpPr>
        <p:spPr>
          <a:xfrm>
            <a:off x="3575050" y="273051"/>
            <a:ext cx="5111750" cy="5518150"/>
          </a:xfrm>
          <a:prstGeom prst="rect">
            <a:avLst/>
          </a:prstGeom>
        </p:spPr>
        <p:txBody>
          <a:bodyPr anchor="ctr" anchorCtr="0"/>
          <a:lstStyle>
            <a:lvl1pPr>
              <a:buClr>
                <a:schemeClr val="tx1"/>
              </a:buClr>
              <a:buSzPct val="70000"/>
              <a:buFont typeface="Wingdings" pitchFamily="2" charset="2"/>
              <a:buChar char="q"/>
              <a:defRPr sz="2400" b="1">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a:solidFill>
                  <a:schemeClr val="bg2"/>
                </a:solidFill>
              </a:defRPr>
            </a:lvl4pPr>
            <a:lvl5pPr>
              <a:buClr>
                <a:schemeClr val="tx1"/>
              </a:buClr>
              <a:buSzPct val="70000"/>
              <a:buFont typeface="Arial" pitchFamily="34" charset="0"/>
              <a:buChar char="•"/>
              <a:defRPr sz="1800">
                <a:solidFill>
                  <a:schemeClr val="bg2"/>
                </a:solidFill>
              </a:defRPr>
            </a:lvl5pPr>
            <a:lvl6pPr>
              <a:defRPr sz="2000"/>
            </a:lvl6pPr>
            <a:lvl7pPr>
              <a:defRPr sz="2000"/>
            </a:lvl7pPr>
            <a:lvl8pPr>
              <a:defRPr sz="2000"/>
            </a:lvl8pPr>
            <a:lvl9pPr>
              <a:defRPr sz="2000"/>
            </a:lvl9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4" name="Text Placeholder 3"/>
          <p:cNvSpPr>
            <a:spLocks noGrp="1"/>
          </p:cNvSpPr>
          <p:nvPr>
            <p:ph type="body" sz="half" idx="2" hasCustomPrompt="1"/>
          </p:nvPr>
        </p:nvSpPr>
        <p:spPr>
          <a:xfrm>
            <a:off x="457200" y="1435101"/>
            <a:ext cx="3008313" cy="4356099"/>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Paragraph of type</a:t>
            </a:r>
          </a:p>
          <a:p>
            <a:pPr lvl="0"/>
            <a:r>
              <a:rPr lang="en-US" dirty="0"/>
              <a:t>Myriad Pro, 14pt</a:t>
            </a:r>
          </a:p>
        </p:txBody>
      </p:sp>
      <p:sp>
        <p:nvSpPr>
          <p:cNvPr id="7" name="Text Placeholder 8"/>
          <p:cNvSpPr>
            <a:spLocks noGrp="1"/>
          </p:cNvSpPr>
          <p:nvPr>
            <p:ph type="body" sz="quarter" idx="10" hasCustomPrompt="1"/>
          </p:nvPr>
        </p:nvSpPr>
        <p:spPr>
          <a:xfrm>
            <a:off x="457200" y="5791200"/>
            <a:ext cx="8229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a:t>*Citations and references – Myriad Pro, 11pt</a:t>
            </a:r>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92288" y="4800600"/>
            <a:ext cx="5486400" cy="566738"/>
          </a:xfrm>
          <a:prstGeom prst="rect">
            <a:avLst/>
          </a:prstGeom>
        </p:spPr>
        <p:txBody>
          <a:bodyPr anchor="b"/>
          <a:lstStyle>
            <a:lvl1pPr algn="l">
              <a:defRPr sz="2000" b="1" baseline="0">
                <a:solidFill>
                  <a:schemeClr val="tx1"/>
                </a:solidFill>
                <a:effectLst/>
              </a:defRPr>
            </a:lvl1pPr>
          </a:lstStyle>
          <a:p>
            <a:r>
              <a:rPr lang="en-US" dirty="0"/>
              <a:t>Photo Title – Myriad Pro, Bold, Shadow, 20pt</a:t>
            </a:r>
          </a:p>
        </p:txBody>
      </p:sp>
      <p:sp>
        <p:nvSpPr>
          <p:cNvPr id="3" name="Picture Placeholder 2"/>
          <p:cNvSpPr>
            <a:spLocks noGrp="1"/>
          </p:cNvSpPr>
          <p:nvPr>
            <p:ph type="pic" idx="1"/>
          </p:nvPr>
        </p:nvSpPr>
        <p:spPr>
          <a:xfrm>
            <a:off x="1792288" y="612775"/>
            <a:ext cx="5486400" cy="4114800"/>
          </a:xfrm>
          <a:prstGeom prst="rect">
            <a:avLst/>
          </a:prstGeom>
          <a:ln w="25400">
            <a:solidFill>
              <a:schemeClr val="bg2"/>
            </a:solidFill>
          </a:ln>
          <a:effectLst>
            <a:outerShdw blurRad="44450" dist="27940" dir="5400000" algn="ctr">
              <a:srgbClr val="000000">
                <a:alpha val="32000"/>
              </a:srgbClr>
            </a:outerShdw>
          </a:effectLst>
        </p:spPr>
        <p:txBody>
          <a:bodyPr/>
          <a:lstStyle>
            <a:lvl1pPr marL="0" indent="0">
              <a:buNone/>
              <a:defRPr sz="3200">
                <a:solidFill>
                  <a:schemeClr val="tx1"/>
                </a:solidFill>
                <a:effectLs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hasCustomPrompt="1"/>
          </p:nvPr>
        </p:nvSpPr>
        <p:spPr>
          <a:xfrm>
            <a:off x="1792288" y="5367338"/>
            <a:ext cx="5486400" cy="804862"/>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Caption or credits for photo – Myriad Pro, 14pt</a:t>
            </a:r>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losing">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1371600" y="2057400"/>
            <a:ext cx="6400800" cy="2057400"/>
          </a:xfrm>
          <a:prstGeom prst="rect">
            <a:avLst/>
          </a:prstGeom>
        </p:spPr>
        <p:txBody>
          <a:bodyPr/>
          <a:lstStyle>
            <a:lvl1pPr marL="0" indent="0" algn="ctr">
              <a:buNone/>
              <a:defRPr sz="28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Closing– Myriad Pro, Bold, 28pt</a:t>
            </a:r>
          </a:p>
        </p:txBody>
      </p:sp>
      <p:sp>
        <p:nvSpPr>
          <p:cNvPr id="10" name="Text Placeholder 5"/>
          <p:cNvSpPr>
            <a:spLocks noGrp="1"/>
          </p:cNvSpPr>
          <p:nvPr>
            <p:ph type="body" sz="quarter" idx="11" hasCustomPrompt="1"/>
          </p:nvPr>
        </p:nvSpPr>
        <p:spPr>
          <a:xfrm>
            <a:off x="2286000" y="6272784"/>
            <a:ext cx="5105400" cy="182880"/>
          </a:xfrm>
          <a:prstGeom prst="rect">
            <a:avLst/>
          </a:prstGeom>
        </p:spPr>
        <p:txBody>
          <a:bodyPr/>
          <a:lstStyle>
            <a:lvl1pPr>
              <a:buNone/>
              <a:defRPr sz="1000" baseline="0">
                <a:solidFill>
                  <a:schemeClr val="bg2"/>
                </a:solidFill>
              </a:defRPr>
            </a:lvl1pPr>
          </a:lstStyle>
          <a:p>
            <a:r>
              <a:rPr lang="en-US" dirty="0"/>
              <a:t>Place Descriptor Here</a:t>
            </a:r>
          </a:p>
        </p:txBody>
      </p:sp>
      <p:sp>
        <p:nvSpPr>
          <p:cNvPr id="12" name="Text Placeholder 6"/>
          <p:cNvSpPr>
            <a:spLocks noGrp="1"/>
          </p:cNvSpPr>
          <p:nvPr>
            <p:ph type="body" sz="quarter" idx="12" hasCustomPrompt="1"/>
          </p:nvPr>
        </p:nvSpPr>
        <p:spPr>
          <a:xfrm>
            <a:off x="2286000" y="6464808"/>
            <a:ext cx="5105400" cy="228600"/>
          </a:xfrm>
          <a:prstGeom prst="rect">
            <a:avLst/>
          </a:prstGeom>
        </p:spPr>
        <p:txBody>
          <a:bodyPr/>
          <a:lstStyle>
            <a:lvl1pPr>
              <a:buNone/>
              <a:defRPr sz="1000" baseline="0">
                <a:solidFill>
                  <a:schemeClr val="bg2"/>
                </a:solidFill>
              </a:defRPr>
            </a:lvl1pPr>
          </a:lstStyle>
          <a:p>
            <a:r>
              <a:rPr lang="en-US" dirty="0"/>
              <a:t>Place Descriptor Here</a:t>
            </a:r>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AE660D82-9979-4038-B0F4-E1DDF24CBA1B}" type="datetimeFigureOut">
              <a:rPr lang="en-US" smtClean="0"/>
              <a:pPr/>
              <a:t>10/26/2016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040BCED4-F6A1-41CB-8355-5ADAD8790EA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AE660D82-9979-4038-B0F4-E1DDF24CBA1B}" type="datetimeFigureOut">
              <a:rPr lang="en-US" smtClean="0"/>
              <a:pPr/>
              <a:t>10/26/2016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040BCED4-F6A1-41CB-8355-5ADAD8790EA3}"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AE660D82-9979-4038-B0F4-E1DDF24CBA1B}" type="datetimeFigureOut">
              <a:rPr lang="en-US" smtClean="0"/>
              <a:pPr/>
              <a:t>10/26/2016</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040BCED4-F6A1-41CB-8355-5ADAD8790EA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cstate="print">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2.xml"/><Relationship Id="rId1" Type="http://schemas.openxmlformats.org/officeDocument/2006/relationships/vmlDrawing" Target="../drawings/vmlDrawing1.vml"/><Relationship Id="rId5" Type="http://schemas.openxmlformats.org/officeDocument/2006/relationships/image" Target="../media/image7.emf"/><Relationship Id="rId4" Type="http://schemas.openxmlformats.org/officeDocument/2006/relationships/oleObject" Target="../embeddings/oleObject1.bin"/></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1.xml"/><Relationship Id="rId1" Type="http://schemas.openxmlformats.org/officeDocument/2006/relationships/vmlDrawing" Target="../drawings/vmlDrawing2.vml"/><Relationship Id="rId5" Type="http://schemas.openxmlformats.org/officeDocument/2006/relationships/image" Target="../media/image8.emf"/><Relationship Id="rId4" Type="http://schemas.openxmlformats.org/officeDocument/2006/relationships/oleObject" Target="../embeddings/oleObject2.bin"/></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1.xml"/><Relationship Id="rId1" Type="http://schemas.openxmlformats.org/officeDocument/2006/relationships/vmlDrawing" Target="../drawings/vmlDrawing3.vml"/><Relationship Id="rId4" Type="http://schemas.openxmlformats.org/officeDocument/2006/relationships/image" Target="../media/image16.wm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772400" cy="2000250"/>
          </a:xfrm>
        </p:spPr>
        <p:txBody>
          <a:bodyPr>
            <a:normAutofit fontScale="90000"/>
          </a:bodyPr>
          <a:lstStyle/>
          <a:p>
            <a:r>
              <a:rPr lang="en-US" b="1" dirty="0"/>
              <a:t>Descriptive Epidemiology &amp; Routine Analyses: Summarizing Data by Groups/Type/Location</a:t>
            </a:r>
          </a:p>
        </p:txBody>
      </p:sp>
      <p:sp>
        <p:nvSpPr>
          <p:cNvPr id="3" name="Subtitle 2"/>
          <p:cNvSpPr>
            <a:spLocks noGrp="1"/>
          </p:cNvSpPr>
          <p:nvPr>
            <p:ph type="subTitle" idx="1"/>
          </p:nvPr>
        </p:nvSpPr>
        <p:spPr>
          <a:xfrm>
            <a:off x="1371600" y="4419600"/>
            <a:ext cx="6400800" cy="1600200"/>
          </a:xfrm>
        </p:spPr>
        <p:txBody>
          <a:bodyPr>
            <a:noAutofit/>
          </a:bodyPr>
          <a:lstStyle/>
          <a:p>
            <a:r>
              <a:rPr lang="en-US" sz="1600" b="1" dirty="0" err="1">
                <a:solidFill>
                  <a:schemeClr val="bg2"/>
                </a:solidFill>
              </a:rPr>
              <a:t>Dhara</a:t>
            </a:r>
            <a:r>
              <a:rPr lang="en-US" sz="1600" b="1" dirty="0">
                <a:solidFill>
                  <a:schemeClr val="bg2"/>
                </a:solidFill>
              </a:rPr>
              <a:t> Shah, MPH</a:t>
            </a:r>
          </a:p>
          <a:p>
            <a:r>
              <a:rPr lang="en-US" sz="1600" b="1" dirty="0">
                <a:solidFill>
                  <a:schemeClr val="bg2"/>
                </a:solidFill>
              </a:rPr>
              <a:t>Council of State and Territorial Epidemiologists (CSTE)</a:t>
            </a:r>
          </a:p>
          <a:p>
            <a:r>
              <a:rPr lang="en-US" sz="1600" b="1" dirty="0">
                <a:solidFill>
                  <a:schemeClr val="bg2"/>
                </a:solidFill>
              </a:rPr>
              <a:t>Advanced Data Management &amp; Analysis for Influenza</a:t>
            </a:r>
          </a:p>
          <a:p>
            <a:r>
              <a:rPr lang="en-US" sz="1600" b="1" dirty="0">
                <a:solidFill>
                  <a:schemeClr val="bg2"/>
                </a:solidFill>
              </a:rPr>
              <a:t>Amsterdam, Netherlands</a:t>
            </a:r>
          </a:p>
          <a:p>
            <a:r>
              <a:rPr lang="en-US" sz="1600" b="1" dirty="0">
                <a:solidFill>
                  <a:schemeClr val="bg2"/>
                </a:solidFill>
              </a:rPr>
              <a:t>November 7 – 11, 2016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Surveillance Strategy</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279001910"/>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840448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6774" y="304800"/>
            <a:ext cx="8229600" cy="1143000"/>
          </a:xfrm>
        </p:spPr>
        <p:txBody>
          <a:bodyPr>
            <a:noAutofit/>
          </a:bodyPr>
          <a:lstStyle/>
          <a:p>
            <a:r>
              <a:rPr lang="en-US" sz="3500" b="1" dirty="0"/>
              <a:t>Objectives of Descriptive Epidemiology</a:t>
            </a:r>
          </a:p>
        </p:txBody>
      </p:sp>
      <p:sp>
        <p:nvSpPr>
          <p:cNvPr id="3" name="Content Placeholder 2"/>
          <p:cNvSpPr>
            <a:spLocks noGrp="1"/>
          </p:cNvSpPr>
          <p:nvPr>
            <p:ph idx="1"/>
          </p:nvPr>
        </p:nvSpPr>
        <p:spPr>
          <a:xfrm>
            <a:off x="381000" y="1600200"/>
            <a:ext cx="8229600" cy="4525963"/>
          </a:xfrm>
        </p:spPr>
        <p:txBody>
          <a:bodyPr/>
          <a:lstStyle/>
          <a:p>
            <a:pPr>
              <a:spcBef>
                <a:spcPts val="0"/>
              </a:spcBef>
              <a:buClr>
                <a:schemeClr val="tx1"/>
              </a:buClr>
              <a:buFont typeface="Wingdings" pitchFamily="2" charset="2"/>
              <a:buChar char="§"/>
            </a:pPr>
            <a:r>
              <a:rPr lang="en-US" sz="2800" dirty="0">
                <a:solidFill>
                  <a:schemeClr val="bg2"/>
                </a:solidFill>
              </a:rPr>
              <a:t>Evaluate trends in health and disease</a:t>
            </a:r>
          </a:p>
          <a:p>
            <a:pPr lvl="1">
              <a:spcBef>
                <a:spcPts val="0"/>
              </a:spcBef>
              <a:buClr>
                <a:schemeClr val="tx1"/>
              </a:buClr>
              <a:buFont typeface="Wingdings" pitchFamily="2" charset="2"/>
              <a:buChar char="§"/>
            </a:pPr>
            <a:r>
              <a:rPr lang="en-US" sz="2400" dirty="0">
                <a:solidFill>
                  <a:schemeClr val="bg2"/>
                </a:solidFill>
              </a:rPr>
              <a:t>Frequency and distribution of </a:t>
            </a:r>
            <a:r>
              <a:rPr lang="en-US" sz="2400" dirty="0" smtClean="0">
                <a:solidFill>
                  <a:schemeClr val="bg2"/>
                </a:solidFill>
              </a:rPr>
              <a:t>disease </a:t>
            </a:r>
            <a:endParaRPr lang="en-US" sz="2400" dirty="0">
              <a:solidFill>
                <a:schemeClr val="bg2"/>
              </a:solidFill>
            </a:endParaRPr>
          </a:p>
          <a:p>
            <a:pPr lvl="2">
              <a:spcBef>
                <a:spcPts val="0"/>
              </a:spcBef>
              <a:buClr>
                <a:schemeClr val="tx1"/>
              </a:buClr>
              <a:buFont typeface="Wingdings" pitchFamily="2" charset="2"/>
              <a:buChar char="§"/>
            </a:pPr>
            <a:r>
              <a:rPr lang="en-US" sz="2000" dirty="0">
                <a:solidFill>
                  <a:schemeClr val="bg2"/>
                </a:solidFill>
              </a:rPr>
              <a:t>Comparisons between subgroups, regions, etc</a:t>
            </a:r>
            <a:r>
              <a:rPr lang="en-US" sz="2000" dirty="0" smtClean="0">
                <a:solidFill>
                  <a:schemeClr val="bg2"/>
                </a:solidFill>
              </a:rPr>
              <a:t>.</a:t>
            </a:r>
          </a:p>
          <a:p>
            <a:pPr lvl="2">
              <a:spcBef>
                <a:spcPts val="0"/>
              </a:spcBef>
              <a:buClr>
                <a:schemeClr val="tx1"/>
              </a:buClr>
              <a:buFont typeface="Wingdings" pitchFamily="2" charset="2"/>
              <a:buChar char="§"/>
            </a:pPr>
            <a:r>
              <a:rPr lang="en-US" sz="2000" dirty="0" smtClean="0">
                <a:solidFill>
                  <a:schemeClr val="bg2"/>
                </a:solidFill>
              </a:rPr>
              <a:t>Use measures of frequency: counts, rates</a:t>
            </a:r>
            <a:endParaRPr lang="en-US" sz="2000" dirty="0">
              <a:solidFill>
                <a:schemeClr val="bg2"/>
              </a:solidFill>
            </a:endParaRPr>
          </a:p>
          <a:p>
            <a:pPr marL="914400" lvl="2" indent="0">
              <a:spcBef>
                <a:spcPts val="0"/>
              </a:spcBef>
              <a:buClr>
                <a:schemeClr val="tx1"/>
              </a:buClr>
              <a:buNone/>
            </a:pPr>
            <a:endParaRPr lang="en-US" sz="2000" dirty="0">
              <a:solidFill>
                <a:schemeClr val="bg2"/>
              </a:solidFill>
            </a:endParaRPr>
          </a:p>
          <a:p>
            <a:pPr>
              <a:spcBef>
                <a:spcPts val="0"/>
              </a:spcBef>
              <a:buClr>
                <a:schemeClr val="tx1"/>
              </a:buClr>
              <a:buFont typeface="Wingdings" pitchFamily="2" charset="2"/>
              <a:buChar char="§"/>
            </a:pPr>
            <a:r>
              <a:rPr lang="en-US" sz="2800" dirty="0" smtClean="0">
                <a:solidFill>
                  <a:schemeClr val="bg2"/>
                </a:solidFill>
              </a:rPr>
              <a:t>Situational </a:t>
            </a:r>
            <a:r>
              <a:rPr lang="en-US" sz="2800" dirty="0" smtClean="0">
                <a:solidFill>
                  <a:schemeClr val="bg2"/>
                </a:solidFill>
              </a:rPr>
              <a:t>awareness</a:t>
            </a:r>
          </a:p>
          <a:p>
            <a:pPr>
              <a:spcBef>
                <a:spcPts val="0"/>
              </a:spcBef>
              <a:buClr>
                <a:schemeClr val="tx1"/>
              </a:buClr>
              <a:buFont typeface="Wingdings" pitchFamily="2" charset="2"/>
              <a:buChar char="§"/>
            </a:pPr>
            <a:r>
              <a:rPr lang="en-US" sz="2800" dirty="0" smtClean="0">
                <a:solidFill>
                  <a:schemeClr val="bg2"/>
                </a:solidFill>
              </a:rPr>
              <a:t>Provide </a:t>
            </a:r>
            <a:r>
              <a:rPr lang="en-US" sz="2800" dirty="0">
                <a:solidFill>
                  <a:schemeClr val="bg2"/>
                </a:solidFill>
              </a:rPr>
              <a:t>information for planning, policy development</a:t>
            </a:r>
          </a:p>
          <a:p>
            <a:pPr>
              <a:spcBef>
                <a:spcPts val="0"/>
              </a:spcBef>
              <a:buClr>
                <a:schemeClr val="tx1"/>
              </a:buClr>
              <a:buFont typeface="Wingdings" pitchFamily="2" charset="2"/>
              <a:buChar char="§"/>
            </a:pPr>
            <a:r>
              <a:rPr lang="en-US" sz="2800" dirty="0" smtClean="0">
                <a:solidFill>
                  <a:schemeClr val="bg2"/>
                </a:solidFill>
              </a:rPr>
              <a:t>Identify </a:t>
            </a:r>
            <a:r>
              <a:rPr lang="en-US" sz="2800" dirty="0">
                <a:solidFill>
                  <a:schemeClr val="bg2"/>
                </a:solidFill>
              </a:rPr>
              <a:t>problems to be studied in greater detail (example: correlations between a potential risk factor and a specific outcome)</a:t>
            </a:r>
          </a:p>
        </p:txBody>
      </p:sp>
    </p:spTree>
    <p:extLst>
      <p:ext uri="{BB962C8B-B14F-4D97-AF65-F5344CB8AC3E}">
        <p14:creationId xmlns:p14="http://schemas.microsoft.com/office/powerpoint/2010/main" val="278383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8229600" cy="1143000"/>
          </a:xfrm>
        </p:spPr>
        <p:txBody>
          <a:bodyPr/>
          <a:lstStyle/>
          <a:p>
            <a:r>
              <a:rPr lang="en-US" sz="4000" b="1" dirty="0" smtClean="0"/>
              <a:t>Descriptive </a:t>
            </a:r>
            <a:r>
              <a:rPr lang="en-US" sz="4000" b="1" dirty="0"/>
              <a:t>Analysis</a:t>
            </a:r>
          </a:p>
        </p:txBody>
      </p:sp>
      <p:sp>
        <p:nvSpPr>
          <p:cNvPr id="3" name="Content Placeholder 2"/>
          <p:cNvSpPr>
            <a:spLocks noGrp="1"/>
          </p:cNvSpPr>
          <p:nvPr>
            <p:ph idx="1"/>
          </p:nvPr>
        </p:nvSpPr>
        <p:spPr>
          <a:xfrm>
            <a:off x="381000" y="1447800"/>
            <a:ext cx="8229600" cy="4525963"/>
          </a:xfrm>
        </p:spPr>
        <p:txBody>
          <a:bodyPr>
            <a:noAutofit/>
          </a:bodyPr>
          <a:lstStyle/>
          <a:p>
            <a:pPr>
              <a:buClr>
                <a:schemeClr val="tx1"/>
              </a:buClr>
              <a:buFont typeface="Wingdings" pitchFamily="2" charset="2"/>
              <a:buChar char="§"/>
            </a:pPr>
            <a:r>
              <a:rPr lang="en-US" sz="1800" dirty="0" smtClean="0">
                <a:solidFill>
                  <a:schemeClr val="bg2"/>
                </a:solidFill>
              </a:rPr>
              <a:t>Descriptive analysis of health outcomes by person, place and time are valuable and effective on their own: weekly reporting, situational awareness, etc.</a:t>
            </a:r>
          </a:p>
          <a:p>
            <a:pPr>
              <a:buClr>
                <a:schemeClr val="tx1"/>
              </a:buClr>
              <a:buFont typeface="Wingdings" pitchFamily="2" charset="2"/>
              <a:buChar char="§"/>
            </a:pPr>
            <a:endParaRPr lang="en-US" sz="1800" dirty="0">
              <a:solidFill>
                <a:schemeClr val="bg2"/>
              </a:solidFill>
            </a:endParaRPr>
          </a:p>
          <a:p>
            <a:pPr>
              <a:buClr>
                <a:schemeClr val="tx1"/>
              </a:buClr>
              <a:buFont typeface="Wingdings" pitchFamily="2" charset="2"/>
              <a:buChar char="§"/>
            </a:pPr>
            <a:r>
              <a:rPr lang="en-US" sz="1800" dirty="0" smtClean="0">
                <a:solidFill>
                  <a:schemeClr val="bg2"/>
                </a:solidFill>
              </a:rPr>
              <a:t>Reports </a:t>
            </a:r>
            <a:r>
              <a:rPr lang="en-US" sz="1800" dirty="0">
                <a:solidFill>
                  <a:schemeClr val="bg2"/>
                </a:solidFill>
              </a:rPr>
              <a:t>are full of descriptive analysis – stratification by age groups, sex, underlying conditions, </a:t>
            </a:r>
            <a:r>
              <a:rPr lang="en-US" sz="1800" dirty="0" smtClean="0">
                <a:solidFill>
                  <a:schemeClr val="bg2"/>
                </a:solidFill>
              </a:rPr>
              <a:t>location that give us clues to patterns</a:t>
            </a:r>
            <a:endParaRPr lang="en-US" sz="1800" dirty="0">
              <a:solidFill>
                <a:schemeClr val="bg2"/>
              </a:solidFill>
            </a:endParaRPr>
          </a:p>
          <a:p>
            <a:pPr>
              <a:buClr>
                <a:schemeClr val="tx1"/>
              </a:buClr>
              <a:buFont typeface="Wingdings" pitchFamily="2" charset="2"/>
              <a:buChar char="§"/>
            </a:pPr>
            <a:endParaRPr lang="en-US" sz="1800" dirty="0">
              <a:solidFill>
                <a:schemeClr val="bg2"/>
              </a:solidFill>
            </a:endParaRPr>
          </a:p>
          <a:p>
            <a:pPr>
              <a:buClr>
                <a:schemeClr val="tx1"/>
              </a:buClr>
              <a:buFont typeface="Wingdings" pitchFamily="2" charset="2"/>
              <a:buChar char="§"/>
            </a:pPr>
            <a:r>
              <a:rPr lang="en-US" sz="1800" dirty="0">
                <a:solidFill>
                  <a:schemeClr val="bg2"/>
                </a:solidFill>
              </a:rPr>
              <a:t>Can also be the first step to provide valuable clues to etiology, patterns of disease, etc. that might lead to more analysis of associations – lead to generation of research hypotheses: in short, can suggest associations for further consideration</a:t>
            </a:r>
          </a:p>
          <a:p>
            <a:pPr>
              <a:buClr>
                <a:schemeClr val="tx1"/>
              </a:buClr>
              <a:buFont typeface="Wingdings" pitchFamily="2" charset="2"/>
              <a:buChar char="§"/>
            </a:pPr>
            <a:endParaRPr lang="en-US" sz="1800" dirty="0">
              <a:solidFill>
                <a:schemeClr val="bg2"/>
              </a:solidFill>
            </a:endParaRPr>
          </a:p>
          <a:p>
            <a:pPr>
              <a:buClr>
                <a:schemeClr val="tx1"/>
              </a:buClr>
              <a:buFont typeface="Wingdings" pitchFamily="2" charset="2"/>
              <a:buChar char="§"/>
            </a:pPr>
            <a:r>
              <a:rPr lang="en-US" sz="1800" dirty="0" smtClean="0">
                <a:solidFill>
                  <a:schemeClr val="bg2"/>
                </a:solidFill>
              </a:rPr>
              <a:t>Question</a:t>
            </a:r>
            <a:r>
              <a:rPr lang="en-US" sz="1800" dirty="0">
                <a:solidFill>
                  <a:schemeClr val="bg2"/>
                </a:solidFill>
              </a:rPr>
              <a:t>: what types of analyses will be most important in your country? What are the best ways to use your surveillance data? What was the purpose </a:t>
            </a:r>
            <a:r>
              <a:rPr lang="en-US" sz="1800" dirty="0" smtClean="0">
                <a:solidFill>
                  <a:schemeClr val="bg2"/>
                </a:solidFill>
              </a:rPr>
              <a:t>in </a:t>
            </a:r>
            <a:r>
              <a:rPr lang="en-US" sz="1800" dirty="0">
                <a:solidFill>
                  <a:schemeClr val="bg2"/>
                </a:solidFill>
              </a:rPr>
              <a:t>collecting all of this data</a:t>
            </a:r>
            <a:r>
              <a:rPr lang="en-US" sz="1800" dirty="0" smtClean="0">
                <a:solidFill>
                  <a:schemeClr val="bg2"/>
                </a:solidFill>
              </a:rPr>
              <a:t>?</a:t>
            </a:r>
          </a:p>
          <a:p>
            <a:pPr>
              <a:buClr>
                <a:schemeClr val="tx1"/>
              </a:buClr>
              <a:buFont typeface="Wingdings" pitchFamily="2" charset="2"/>
              <a:buChar char="§"/>
            </a:pPr>
            <a:endParaRPr lang="en-US" sz="1800" dirty="0" smtClean="0">
              <a:solidFill>
                <a:schemeClr val="bg2"/>
              </a:solidFill>
            </a:endParaRPr>
          </a:p>
          <a:p>
            <a:pPr>
              <a:buClr>
                <a:schemeClr val="tx1"/>
              </a:buClr>
              <a:buFont typeface="Wingdings" pitchFamily="2" charset="2"/>
              <a:buChar char="§"/>
            </a:pPr>
            <a:endParaRPr lang="en-US" sz="1800" dirty="0">
              <a:solidFill>
                <a:schemeClr val="bg2"/>
              </a:solidFill>
            </a:endParaRPr>
          </a:p>
          <a:p>
            <a:pPr>
              <a:buClr>
                <a:schemeClr val="tx1"/>
              </a:buClr>
              <a:buFont typeface="Wingdings" pitchFamily="2" charset="2"/>
              <a:buChar char="§"/>
            </a:pPr>
            <a:endParaRPr lang="en-US" sz="2000" dirty="0">
              <a:solidFill>
                <a:schemeClr val="bg2"/>
              </a:solidFill>
            </a:endParaRPr>
          </a:p>
        </p:txBody>
      </p:sp>
    </p:spTree>
    <p:extLst>
      <p:ext uri="{BB962C8B-B14F-4D97-AF65-F5344CB8AC3E}">
        <p14:creationId xmlns:p14="http://schemas.microsoft.com/office/powerpoint/2010/main" val="16447230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a:xfrm>
            <a:off x="533400" y="457200"/>
            <a:ext cx="8229600" cy="1143000"/>
          </a:xfrm>
        </p:spPr>
        <p:txBody>
          <a:bodyPr>
            <a:normAutofit fontScale="90000"/>
          </a:bodyPr>
          <a:lstStyle/>
          <a:p>
            <a:r>
              <a:rPr lang="en-US" sz="3600" b="1" dirty="0"/>
              <a:t>Elements of Descriptive Epidemiology</a:t>
            </a:r>
          </a:p>
        </p:txBody>
      </p:sp>
      <p:sp>
        <p:nvSpPr>
          <p:cNvPr id="3" name="Content Placeholder 2"/>
          <p:cNvSpPr>
            <a:spLocks noGrp="1"/>
          </p:cNvSpPr>
          <p:nvPr>
            <p:ph idx="1"/>
          </p:nvPr>
        </p:nvSpPr>
        <p:spPr>
          <a:xfrm>
            <a:off x="533400" y="1371600"/>
            <a:ext cx="8229600" cy="4876800"/>
          </a:xfrm>
        </p:spPr>
        <p:txBody>
          <a:bodyPr rtlCol="0">
            <a:normAutofit fontScale="77500" lnSpcReduction="20000"/>
          </a:bodyPr>
          <a:lstStyle/>
          <a:p>
            <a:pPr>
              <a:buClr>
                <a:schemeClr val="tx1"/>
              </a:buClr>
              <a:buFont typeface="Wingdings" pitchFamily="2" charset="2"/>
              <a:buChar char="§"/>
              <a:defRPr/>
            </a:pPr>
            <a:r>
              <a:rPr lang="en-US" dirty="0">
                <a:solidFill>
                  <a:schemeClr val="bg2"/>
                </a:solidFill>
              </a:rPr>
              <a:t>Time</a:t>
            </a:r>
          </a:p>
          <a:p>
            <a:pPr lvl="1">
              <a:buClr>
                <a:schemeClr val="tx1"/>
              </a:buClr>
              <a:buFont typeface="Wingdings" pitchFamily="2" charset="2"/>
              <a:buChar char="§"/>
              <a:defRPr/>
            </a:pPr>
            <a:r>
              <a:rPr lang="en-US" dirty="0">
                <a:solidFill>
                  <a:schemeClr val="bg2"/>
                </a:solidFill>
              </a:rPr>
              <a:t>Do disease patterns differ based on the time of year?</a:t>
            </a:r>
          </a:p>
          <a:p>
            <a:pPr lvl="2">
              <a:buClr>
                <a:schemeClr val="tx1"/>
              </a:buClr>
              <a:buFont typeface="Wingdings" pitchFamily="2" charset="2"/>
              <a:buChar char="§"/>
              <a:defRPr/>
            </a:pPr>
            <a:r>
              <a:rPr lang="en-US" dirty="0">
                <a:solidFill>
                  <a:schemeClr val="bg2"/>
                </a:solidFill>
              </a:rPr>
              <a:t>Seasonality</a:t>
            </a:r>
          </a:p>
          <a:p>
            <a:pPr marL="914400" lvl="2" indent="0">
              <a:buClr>
                <a:schemeClr val="tx1"/>
              </a:buClr>
              <a:buNone/>
              <a:defRPr/>
            </a:pPr>
            <a:endParaRPr lang="en-US" dirty="0">
              <a:solidFill>
                <a:schemeClr val="bg2"/>
              </a:solidFill>
            </a:endParaRPr>
          </a:p>
          <a:p>
            <a:pPr>
              <a:buClr>
                <a:schemeClr val="tx1"/>
              </a:buClr>
              <a:buFont typeface="Wingdings" pitchFamily="2" charset="2"/>
              <a:buChar char="§"/>
              <a:defRPr/>
            </a:pPr>
            <a:r>
              <a:rPr lang="en-US" dirty="0">
                <a:solidFill>
                  <a:schemeClr val="bg2"/>
                </a:solidFill>
              </a:rPr>
              <a:t>Person </a:t>
            </a:r>
            <a:r>
              <a:rPr lang="en-US" dirty="0" smtClean="0">
                <a:solidFill>
                  <a:schemeClr val="bg2"/>
                </a:solidFill>
              </a:rPr>
              <a:t>– disease does not occur entirely at random</a:t>
            </a:r>
            <a:endParaRPr lang="en-US" dirty="0">
              <a:solidFill>
                <a:schemeClr val="bg2"/>
              </a:solidFill>
            </a:endParaRPr>
          </a:p>
          <a:p>
            <a:pPr lvl="1">
              <a:buClr>
                <a:schemeClr val="tx1"/>
              </a:buClr>
              <a:buFont typeface="Wingdings" pitchFamily="2" charset="2"/>
              <a:buChar char="§"/>
              <a:defRPr/>
            </a:pPr>
            <a:r>
              <a:rPr lang="en-US" dirty="0">
                <a:solidFill>
                  <a:schemeClr val="bg2"/>
                </a:solidFill>
              </a:rPr>
              <a:t>Do disease patterns differ based on a persons age or sex?</a:t>
            </a:r>
          </a:p>
          <a:p>
            <a:pPr lvl="1">
              <a:buClr>
                <a:schemeClr val="tx1"/>
              </a:buClr>
              <a:buFont typeface="Wingdings" pitchFamily="2" charset="2"/>
              <a:buChar char="§"/>
              <a:defRPr/>
            </a:pPr>
            <a:r>
              <a:rPr lang="en-US" dirty="0">
                <a:solidFill>
                  <a:schemeClr val="bg2"/>
                </a:solidFill>
              </a:rPr>
              <a:t>Are certain groups of people more susceptible to complications of disease?</a:t>
            </a:r>
          </a:p>
          <a:p>
            <a:pPr marL="457200" lvl="1" indent="0">
              <a:buClr>
                <a:schemeClr val="tx1"/>
              </a:buClr>
              <a:buNone/>
              <a:defRPr/>
            </a:pPr>
            <a:endParaRPr lang="en-US" dirty="0">
              <a:solidFill>
                <a:schemeClr val="bg2"/>
              </a:solidFill>
            </a:endParaRPr>
          </a:p>
          <a:p>
            <a:pPr>
              <a:buClr>
                <a:schemeClr val="tx1"/>
              </a:buClr>
              <a:buFont typeface="Wingdings" pitchFamily="2" charset="2"/>
              <a:buChar char="§"/>
              <a:defRPr/>
            </a:pPr>
            <a:r>
              <a:rPr lang="en-US" dirty="0">
                <a:solidFill>
                  <a:schemeClr val="bg2"/>
                </a:solidFill>
              </a:rPr>
              <a:t>Place</a:t>
            </a:r>
          </a:p>
          <a:p>
            <a:pPr lvl="1">
              <a:buClr>
                <a:schemeClr val="tx1"/>
              </a:buClr>
              <a:buFont typeface="Wingdings" pitchFamily="2" charset="2"/>
              <a:buChar char="§"/>
              <a:defRPr/>
            </a:pPr>
            <a:r>
              <a:rPr lang="en-US" dirty="0">
                <a:solidFill>
                  <a:schemeClr val="bg2"/>
                </a:solidFill>
              </a:rPr>
              <a:t>Do disease patterns differ based on geographic location?</a:t>
            </a:r>
          </a:p>
          <a:p>
            <a:pPr marL="457200" lvl="1" indent="0">
              <a:buClr>
                <a:schemeClr val="tx1"/>
              </a:buClr>
              <a:buNone/>
              <a:defRPr/>
            </a:pPr>
            <a:endParaRPr lang="en-US" dirty="0">
              <a:solidFill>
                <a:schemeClr val="bg2"/>
              </a:solidFill>
            </a:endParaRPr>
          </a:p>
          <a:p>
            <a:pPr>
              <a:buClr>
                <a:schemeClr val="tx1"/>
              </a:buClr>
              <a:buFont typeface="Wingdings" pitchFamily="2" charset="2"/>
              <a:buChar char="§"/>
              <a:defRPr/>
            </a:pPr>
            <a:r>
              <a:rPr lang="en-US" dirty="0">
                <a:solidFill>
                  <a:schemeClr val="bg2"/>
                </a:solidFill>
              </a:rPr>
              <a:t>Combinations of Time, Place and Person</a:t>
            </a:r>
          </a:p>
          <a:p>
            <a:pPr lvl="1">
              <a:buClr>
                <a:schemeClr val="tx1"/>
              </a:buClr>
              <a:buFont typeface="Wingdings" pitchFamily="2" charset="2"/>
              <a:buChar char="§"/>
              <a:defRPr/>
            </a:pPr>
            <a:r>
              <a:rPr lang="en-US" dirty="0">
                <a:solidFill>
                  <a:schemeClr val="bg2"/>
                </a:solidFill>
              </a:rPr>
              <a:t>i.e. age groups over time, stratified by location, etc.</a:t>
            </a:r>
          </a:p>
          <a:p>
            <a:pPr fontAlgn="auto">
              <a:spcAft>
                <a:spcPts val="0"/>
              </a:spcAft>
              <a:buFont typeface="Arial" pitchFamily="34" charset="0"/>
              <a:buNone/>
              <a:defRPr/>
            </a:pP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43000"/>
          </a:xfrm>
        </p:spPr>
        <p:txBody>
          <a:bodyPr/>
          <a:lstStyle/>
          <a:p>
            <a:r>
              <a:rPr lang="en-US" b="1" dirty="0"/>
              <a:t>Time</a:t>
            </a:r>
          </a:p>
        </p:txBody>
      </p:sp>
      <p:sp>
        <p:nvSpPr>
          <p:cNvPr id="3" name="Content Placeholder 2"/>
          <p:cNvSpPr>
            <a:spLocks noGrp="1"/>
          </p:cNvSpPr>
          <p:nvPr>
            <p:ph idx="1"/>
          </p:nvPr>
        </p:nvSpPr>
        <p:spPr>
          <a:xfrm>
            <a:off x="457200" y="1600200"/>
            <a:ext cx="8229600" cy="4525963"/>
          </a:xfrm>
        </p:spPr>
        <p:txBody>
          <a:bodyPr>
            <a:normAutofit fontScale="92500" lnSpcReduction="10000"/>
          </a:bodyPr>
          <a:lstStyle/>
          <a:p>
            <a:pPr>
              <a:buClr>
                <a:schemeClr val="tx1"/>
              </a:buClr>
              <a:buFont typeface="Wingdings" pitchFamily="2" charset="2"/>
              <a:buChar char="§"/>
            </a:pPr>
            <a:r>
              <a:rPr lang="en-US" dirty="0">
                <a:solidFill>
                  <a:schemeClr val="bg2"/>
                </a:solidFill>
              </a:rPr>
              <a:t>Temperate climates usually have flu season during the fall/winter months</a:t>
            </a:r>
          </a:p>
          <a:p>
            <a:pPr marL="0" indent="0">
              <a:buClr>
                <a:schemeClr val="tx1"/>
              </a:buClr>
              <a:buNone/>
            </a:pPr>
            <a:endParaRPr lang="en-US" sz="1500" dirty="0">
              <a:solidFill>
                <a:schemeClr val="bg2"/>
              </a:solidFill>
            </a:endParaRPr>
          </a:p>
          <a:p>
            <a:pPr>
              <a:buClr>
                <a:schemeClr val="tx1"/>
              </a:buClr>
              <a:buFont typeface="Wingdings" pitchFamily="2" charset="2"/>
              <a:buChar char="§"/>
            </a:pPr>
            <a:r>
              <a:rPr lang="en-US" dirty="0">
                <a:solidFill>
                  <a:schemeClr val="bg2"/>
                </a:solidFill>
              </a:rPr>
              <a:t>Tropical climates have a less predictable flu season </a:t>
            </a:r>
            <a:r>
              <a:rPr lang="en-US" sz="2600" dirty="0">
                <a:solidFill>
                  <a:schemeClr val="bg2"/>
                </a:solidFill>
              </a:rPr>
              <a:t>(i.e. may have several peaks throughout the season, and they may vary dramatically among regions of a country)</a:t>
            </a:r>
          </a:p>
          <a:p>
            <a:pPr marL="0" indent="0">
              <a:buClr>
                <a:schemeClr val="tx1"/>
              </a:buClr>
              <a:buNone/>
            </a:pPr>
            <a:endParaRPr lang="en-US" sz="1500" dirty="0">
              <a:solidFill>
                <a:schemeClr val="bg2"/>
              </a:solidFill>
            </a:endParaRPr>
          </a:p>
          <a:p>
            <a:pPr>
              <a:buClr>
                <a:schemeClr val="tx1"/>
              </a:buClr>
              <a:buFont typeface="Wingdings" pitchFamily="2" charset="2"/>
              <a:buChar char="§"/>
            </a:pPr>
            <a:r>
              <a:rPr lang="en-US" dirty="0">
                <a:solidFill>
                  <a:schemeClr val="bg2"/>
                </a:solidFill>
              </a:rPr>
              <a:t>Differences in patterns are important</a:t>
            </a:r>
          </a:p>
          <a:p>
            <a:pPr lvl="1">
              <a:buClr>
                <a:schemeClr val="tx1"/>
              </a:buClr>
              <a:buFont typeface="Wingdings" pitchFamily="2" charset="2"/>
              <a:buChar char="§"/>
            </a:pPr>
            <a:r>
              <a:rPr lang="en-US" dirty="0">
                <a:solidFill>
                  <a:schemeClr val="bg2"/>
                </a:solidFill>
              </a:rPr>
              <a:t>Temporal patterns are often different during an epidemic or pandemic</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Shape 189"/>
          <p:cNvSpPr>
            <a:spLocks noGrp="1"/>
          </p:cNvSpPr>
          <p:nvPr>
            <p:ph type="title"/>
          </p:nvPr>
        </p:nvSpPr>
        <p:spPr>
          <a:xfrm>
            <a:off x="238182" y="457200"/>
            <a:ext cx="8534399" cy="646290"/>
          </a:xfrm>
          <a:prstGeom prst="rect">
            <a:avLst/>
          </a:prstGeom>
          <a:noFill/>
          <a:ln>
            <a:noFill/>
          </a:ln>
        </p:spPr>
        <p:txBody>
          <a:bodyPr lIns="91425" tIns="45700" rIns="91425" bIns="45700" anchor="b" anchorCtr="0">
            <a:spAutoFit/>
          </a:bodyPr>
          <a:lstStyle/>
          <a:p>
            <a:pPr marL="0" marR="0" lvl="0" indent="0" algn="ctr" rtl="0">
              <a:spcBef>
                <a:spcPts val="0"/>
              </a:spcBef>
              <a:spcAft>
                <a:spcPts val="0"/>
              </a:spcAft>
              <a:buSzPct val="25000"/>
              <a:buNone/>
            </a:pPr>
            <a:r>
              <a:rPr lang="en-US" sz="1800" b="1" i="0" u="none" strike="noStrike" cap="none" baseline="0" dirty="0" smtClean="0">
                <a:latin typeface="Arial"/>
                <a:ea typeface="Arial"/>
                <a:cs typeface="Arial"/>
                <a:sym typeface="Arial"/>
              </a:rPr>
              <a:t>Number of private</a:t>
            </a:r>
            <a:r>
              <a:rPr lang="en-US" sz="1800" b="1" i="0" u="none" strike="noStrike" cap="none" dirty="0" smtClean="0">
                <a:latin typeface="Arial"/>
                <a:ea typeface="Arial"/>
                <a:cs typeface="Arial"/>
                <a:sym typeface="Arial"/>
              </a:rPr>
              <a:t> hospital admissions with a discharge diagnosis of pneumonia and number of samples (South Africa)</a:t>
            </a:r>
            <a:endParaRPr sz="1800" b="1" i="0" u="none" strike="noStrike" cap="none" baseline="0" dirty="0">
              <a:latin typeface="Arial"/>
              <a:ea typeface="Arial"/>
              <a:cs typeface="Arial"/>
              <a:sym typeface="Arial"/>
            </a:endParaRPr>
          </a:p>
        </p:txBody>
      </p:sp>
      <p:sp>
        <p:nvSpPr>
          <p:cNvPr id="190" name="Shape 190"/>
          <p:cNvSpPr/>
          <p:nvPr/>
        </p:nvSpPr>
        <p:spPr>
          <a:xfrm>
            <a:off x="1447800" y="1371600"/>
            <a:ext cx="5638800" cy="5029200"/>
          </a:xfrm>
          <a:prstGeom prst="rect">
            <a:avLst/>
          </a:prstGeom>
          <a:blipFill>
            <a:blip r:embed="rId3"/>
            <a:stretch>
              <a:fillRect/>
            </a:stretch>
          </a:blipFill>
        </p:spPr>
      </p:sp>
    </p:spTree>
    <p:extLst>
      <p:ext uri="{BB962C8B-B14F-4D97-AF65-F5344CB8AC3E}">
        <p14:creationId xmlns:p14="http://schemas.microsoft.com/office/powerpoint/2010/main" val="1098324661"/>
      </p:ext>
    </p:extLst>
  </p:cSld>
  <p:clrMapOvr>
    <a:masterClrMapping/>
  </p:clrMapOvr>
  <p:transition spd="slow">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Shape 197"/>
          <p:cNvSpPr>
            <a:spLocks noGrp="1"/>
          </p:cNvSpPr>
          <p:nvPr>
            <p:ph type="sldNum" idx="12"/>
          </p:nvPr>
        </p:nvSpPr>
        <p:spPr>
          <a:xfrm>
            <a:off x="4343400" y="1039812"/>
            <a:ext cx="457200" cy="441324"/>
          </a:xfrm>
          <a:prstGeom prst="rect">
            <a:avLst/>
          </a:prstGeom>
          <a:noFill/>
          <a:ln>
            <a:noFill/>
          </a:ln>
        </p:spPr>
        <p:txBody>
          <a:bodyPr lIns="45700" tIns="45700" rIns="45700" bIns="45700" anchor="ctr" anchorCtr="0">
            <a:spAutoFit/>
          </a:bodyPr>
          <a:lstStyle/>
          <a:p>
            <a:pPr marL="0" marR="0" lvl="0" indent="0" algn="ctr" rtl="0">
              <a:buSzPct val="25000"/>
              <a:buNone/>
            </a:pPr>
            <a:r>
              <a:rPr/>
              <a:t> </a:t>
            </a:r>
          </a:p>
        </p:txBody>
      </p:sp>
      <p:sp>
        <p:nvSpPr>
          <p:cNvPr id="198" name="Shape 198"/>
          <p:cNvSpPr/>
          <p:nvPr/>
        </p:nvSpPr>
        <p:spPr>
          <a:xfrm>
            <a:off x="1828800" y="987425"/>
            <a:ext cx="5562600" cy="5260975"/>
          </a:xfrm>
          <a:prstGeom prst="rect">
            <a:avLst/>
          </a:prstGeom>
          <a:blipFill>
            <a:blip r:embed="rId3"/>
            <a:srcRect/>
            <a:stretch>
              <a:fillRect t="-20808"/>
            </a:stretch>
          </a:blipFill>
        </p:spPr>
      </p:sp>
      <p:sp>
        <p:nvSpPr>
          <p:cNvPr id="200" name="Shape 200"/>
          <p:cNvSpPr>
            <a:spLocks noGrp="1"/>
          </p:cNvSpPr>
          <p:nvPr>
            <p:ph type="title"/>
          </p:nvPr>
        </p:nvSpPr>
        <p:spPr>
          <a:xfrm>
            <a:off x="301625" y="387301"/>
            <a:ext cx="8534399" cy="600124"/>
          </a:xfrm>
          <a:prstGeom prst="rect">
            <a:avLst/>
          </a:prstGeom>
          <a:noFill/>
          <a:ln>
            <a:noFill/>
          </a:ln>
        </p:spPr>
        <p:txBody>
          <a:bodyPr lIns="91425" tIns="45700" rIns="91425" bIns="45700" anchor="b" anchorCtr="0">
            <a:spAutoFit/>
          </a:bodyPr>
          <a:lstStyle/>
          <a:p>
            <a:pPr marL="0" marR="0" lvl="0" indent="0" algn="ctr" rtl="0">
              <a:spcBef>
                <a:spcPts val="0"/>
              </a:spcBef>
              <a:spcAft>
                <a:spcPts val="0"/>
              </a:spcAft>
              <a:buSzPct val="25000"/>
              <a:buNone/>
            </a:pPr>
            <a:r>
              <a:rPr sz="3300" b="0" i="0" u="none" strike="noStrike" cap="none" baseline="0" dirty="0">
                <a:latin typeface="Arial"/>
                <a:ea typeface="Arial"/>
                <a:cs typeface="Arial"/>
                <a:sym typeface="Arial"/>
              </a:rPr>
              <a:t>Weekly ILI Virologic </a:t>
            </a:r>
            <a:r>
              <a:rPr sz="3300" b="0" i="0" u="none" strike="noStrike" cap="none" baseline="0" dirty="0" smtClean="0">
                <a:latin typeface="Arial"/>
                <a:ea typeface="Arial"/>
                <a:cs typeface="Arial"/>
                <a:sym typeface="Arial"/>
              </a:rPr>
              <a:t>Reporting</a:t>
            </a:r>
            <a:r>
              <a:rPr lang="en-US" sz="3300" b="0" i="0" u="none" strike="noStrike" cap="none" baseline="0" dirty="0" smtClean="0">
                <a:latin typeface="Arial"/>
                <a:ea typeface="Arial"/>
                <a:cs typeface="Arial"/>
                <a:sym typeface="Arial"/>
              </a:rPr>
              <a:t>: South Africa</a:t>
            </a:r>
            <a:endParaRPr sz="3300" b="0" i="0" u="none" strike="noStrike" cap="none" baseline="0" dirty="0">
              <a:latin typeface="Arial"/>
              <a:ea typeface="Arial"/>
              <a:cs typeface="Arial"/>
              <a:sym typeface="Arial"/>
            </a:endParaRPr>
          </a:p>
        </p:txBody>
      </p:sp>
    </p:spTree>
    <p:extLst>
      <p:ext uri="{BB962C8B-B14F-4D97-AF65-F5344CB8AC3E}">
        <p14:creationId xmlns:p14="http://schemas.microsoft.com/office/powerpoint/2010/main" val="1338671161"/>
      </p:ext>
    </p:extLst>
  </p:cSld>
  <p:clrMapOvr>
    <a:masterClrMapping/>
  </p:clrMapOvr>
  <p:transition spd="slow">
    <p:cu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ChangeArrowheads="1"/>
          </p:cNvSpPr>
          <p:nvPr/>
        </p:nvSpPr>
        <p:spPr bwMode="auto">
          <a:xfrm>
            <a:off x="304800" y="406179"/>
            <a:ext cx="8534401" cy="1015663"/>
          </a:xfrm>
          <a:prstGeom prst="rect">
            <a:avLst/>
          </a:prstGeom>
          <a:noFill/>
          <a:ln w="9525">
            <a:noFill/>
            <a:miter lim="800000"/>
            <a:headEnd/>
            <a:tailEnd/>
          </a:ln>
        </p:spPr>
        <p:txBody>
          <a:bodyPr wrap="square" anchor="ctr">
            <a:spAutoFit/>
          </a:bodyPr>
          <a:lstStyle/>
          <a:p>
            <a:pPr algn="ctr"/>
            <a:r>
              <a:rPr lang="en-US" sz="2000" b="1" dirty="0"/>
              <a:t>Influenza Positive Tests Reported to CDC by U.S. WHO/NREVSS Collaborating Laboratories, National Summary, </a:t>
            </a:r>
          </a:p>
          <a:p>
            <a:pPr algn="ctr"/>
            <a:r>
              <a:rPr lang="en-US" sz="2000" b="1" dirty="0"/>
              <a:t>2007-08 through 2010-11</a:t>
            </a:r>
          </a:p>
        </p:txBody>
      </p:sp>
      <p:graphicFrame>
        <p:nvGraphicFramePr>
          <p:cNvPr id="1026" name="Object 2"/>
          <p:cNvGraphicFramePr>
            <a:graphicFrameLocks noGrp="1" noChangeAspect="1"/>
          </p:cNvGraphicFramePr>
          <p:nvPr>
            <p:ph sz="half" idx="1"/>
            <p:extLst>
              <p:ext uri="{D42A27DB-BD31-4B8C-83A1-F6EECF244321}">
                <p14:modId xmlns:p14="http://schemas.microsoft.com/office/powerpoint/2010/main" val="3859473254"/>
              </p:ext>
            </p:extLst>
          </p:nvPr>
        </p:nvGraphicFramePr>
        <p:xfrm>
          <a:off x="891540" y="1592580"/>
          <a:ext cx="7086600" cy="5072601"/>
        </p:xfrm>
        <a:graphic>
          <a:graphicData uri="http://schemas.openxmlformats.org/presentationml/2006/ole">
            <mc:AlternateContent xmlns:mc="http://schemas.openxmlformats.org/markup-compatibility/2006">
              <mc:Choice xmlns:v="urn:schemas-microsoft-com:vml" Requires="v">
                <p:oleObj spid="_x0000_s11322" name="Worksheet" r:id="rId4" imgW="8781955" imgH="6286389" progId="Excel.Sheet.8">
                  <p:embed/>
                </p:oleObj>
              </mc:Choice>
              <mc:Fallback>
                <p:oleObj name="Worksheet" r:id="rId4" imgW="8781955" imgH="6286389" progId="Excel.Sheet.8">
                  <p:embed/>
                  <p:pic>
                    <p:nvPicPr>
                      <p:cNvPr id="0" name="Picture 21"/>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1540" y="1592580"/>
                        <a:ext cx="7086600" cy="507260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8" name="Text Box 4"/>
          <p:cNvSpPr txBox="1">
            <a:spLocks noChangeArrowheads="1"/>
          </p:cNvSpPr>
          <p:nvPr/>
        </p:nvSpPr>
        <p:spPr bwMode="auto">
          <a:xfrm rot="10800000">
            <a:off x="8202127" y="2765810"/>
            <a:ext cx="461665" cy="1803400"/>
          </a:xfrm>
          <a:prstGeom prst="rect">
            <a:avLst/>
          </a:prstGeom>
          <a:noFill/>
          <a:ln w="9525">
            <a:noFill/>
            <a:miter lim="800000"/>
            <a:headEnd/>
            <a:tailEnd/>
          </a:ln>
        </p:spPr>
        <p:txBody>
          <a:bodyPr vert="eaVert">
            <a:spAutoFit/>
          </a:bodyPr>
          <a:lstStyle/>
          <a:p>
            <a:pPr>
              <a:spcBef>
                <a:spcPct val="50000"/>
              </a:spcBef>
            </a:pPr>
            <a:r>
              <a:rPr lang="en-US" dirty="0">
                <a:solidFill>
                  <a:schemeClr val="bg2"/>
                </a:solidFill>
              </a:rPr>
              <a:t>Percent</a:t>
            </a:r>
            <a:r>
              <a:rPr lang="en-US" dirty="0"/>
              <a:t> </a:t>
            </a:r>
            <a:r>
              <a:rPr lang="en-US" dirty="0">
                <a:solidFill>
                  <a:schemeClr val="bg2"/>
                </a:solidFill>
              </a:rPr>
              <a:t>Positive</a:t>
            </a:r>
          </a:p>
        </p:txBody>
      </p:sp>
      <p:sp>
        <p:nvSpPr>
          <p:cNvPr id="1029" name="Text Box 5"/>
          <p:cNvSpPr txBox="1">
            <a:spLocks noChangeArrowheads="1"/>
          </p:cNvSpPr>
          <p:nvPr/>
        </p:nvSpPr>
        <p:spPr bwMode="auto">
          <a:xfrm rot="10800000">
            <a:off x="509102" y="1897380"/>
            <a:ext cx="461665" cy="3276600"/>
          </a:xfrm>
          <a:prstGeom prst="rect">
            <a:avLst/>
          </a:prstGeom>
          <a:noFill/>
          <a:ln w="9525">
            <a:noFill/>
            <a:miter lim="800000"/>
            <a:headEnd/>
            <a:tailEnd/>
          </a:ln>
        </p:spPr>
        <p:txBody>
          <a:bodyPr vert="eaVert">
            <a:spAutoFit/>
          </a:bodyPr>
          <a:lstStyle/>
          <a:p>
            <a:pPr>
              <a:spcBef>
                <a:spcPct val="50000"/>
              </a:spcBef>
            </a:pPr>
            <a:r>
              <a:rPr lang="en-US" dirty="0">
                <a:solidFill>
                  <a:schemeClr val="bg2"/>
                </a:solidFill>
              </a:rPr>
              <a:t>Number of Positive Specimens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4" name="Rectangle 2"/>
          <p:cNvSpPr>
            <a:spLocks noGrp="1" noChangeArrowheads="1"/>
          </p:cNvSpPr>
          <p:nvPr>
            <p:ph type="title"/>
          </p:nvPr>
        </p:nvSpPr>
        <p:spPr/>
        <p:txBody>
          <a:bodyPr anchorCtr="1"/>
          <a:lstStyle/>
          <a:p>
            <a:pPr eaLnBrk="1" hangingPunct="1">
              <a:defRPr/>
            </a:pPr>
            <a:r>
              <a:rPr lang="en-US" sz="4000" b="1" dirty="0" smtClean="0"/>
              <a:t>Possible Reasons for Changes in Trends</a:t>
            </a:r>
          </a:p>
        </p:txBody>
      </p:sp>
      <p:sp>
        <p:nvSpPr>
          <p:cNvPr id="335875" name="Rectangle 3"/>
          <p:cNvSpPr>
            <a:spLocks noGrp="1" noChangeArrowheads="1"/>
          </p:cNvSpPr>
          <p:nvPr>
            <p:ph type="body" idx="1"/>
          </p:nvPr>
        </p:nvSpPr>
        <p:spPr/>
        <p:txBody>
          <a:bodyPr/>
          <a:lstStyle/>
          <a:p>
            <a:pPr marL="571500" indent="-457200" eaLnBrk="1" hangingPunct="1">
              <a:buClr>
                <a:schemeClr val="tx1"/>
              </a:buClr>
              <a:buFont typeface="Wingdings" panose="05000000000000000000" pitchFamily="2" charset="2"/>
              <a:buChar char="§"/>
              <a:defRPr/>
            </a:pPr>
            <a:r>
              <a:rPr lang="en-US" b="1" u="sng" dirty="0" err="1" smtClean="0">
                <a:solidFill>
                  <a:schemeClr val="bg2"/>
                </a:solidFill>
              </a:rPr>
              <a:t>Artifactual</a:t>
            </a:r>
            <a:endParaRPr lang="en-US" b="1" u="sng" dirty="0" smtClean="0">
              <a:solidFill>
                <a:schemeClr val="bg2"/>
              </a:solidFill>
            </a:endParaRPr>
          </a:p>
          <a:p>
            <a:pPr marL="1143000" lvl="1" indent="-457200" eaLnBrk="1" hangingPunct="1">
              <a:buClr>
                <a:schemeClr val="tx1"/>
              </a:buClr>
              <a:buFont typeface="Wingdings" panose="05000000000000000000" pitchFamily="2" charset="2"/>
              <a:buChar char="§"/>
              <a:defRPr/>
            </a:pPr>
            <a:r>
              <a:rPr lang="en-US" b="1" dirty="0" smtClean="0">
                <a:solidFill>
                  <a:schemeClr val="bg2"/>
                </a:solidFill>
              </a:rPr>
              <a:t>Errors in numerator due </a:t>
            </a:r>
            <a:r>
              <a:rPr lang="en-US" b="1" dirty="0" smtClean="0">
                <a:solidFill>
                  <a:schemeClr val="bg2"/>
                </a:solidFill>
              </a:rPr>
              <a:t>to:</a:t>
            </a:r>
            <a:endParaRPr lang="en-US" b="1" dirty="0" smtClean="0">
              <a:solidFill>
                <a:schemeClr val="bg2"/>
              </a:solidFill>
            </a:endParaRPr>
          </a:p>
          <a:p>
            <a:pPr marL="1598612" lvl="2" indent="-342900" eaLnBrk="1" hangingPunct="1">
              <a:buClr>
                <a:schemeClr val="tx1"/>
              </a:buClr>
              <a:buFont typeface="Wingdings" panose="05000000000000000000" pitchFamily="2" charset="2"/>
              <a:buChar char="§"/>
              <a:defRPr/>
            </a:pPr>
            <a:r>
              <a:rPr lang="en-US" b="1" dirty="0" smtClean="0">
                <a:solidFill>
                  <a:schemeClr val="bg2"/>
                </a:solidFill>
              </a:rPr>
              <a:t>Changes in the recognition of disease</a:t>
            </a:r>
          </a:p>
          <a:p>
            <a:pPr marL="1598612" lvl="2" indent="-342900" eaLnBrk="1" hangingPunct="1">
              <a:buClr>
                <a:schemeClr val="tx1"/>
              </a:buClr>
              <a:buFont typeface="Wingdings" panose="05000000000000000000" pitchFamily="2" charset="2"/>
              <a:buChar char="§"/>
              <a:defRPr/>
            </a:pPr>
            <a:r>
              <a:rPr lang="en-US" b="1" dirty="0" smtClean="0">
                <a:solidFill>
                  <a:schemeClr val="bg2"/>
                </a:solidFill>
              </a:rPr>
              <a:t>Changes in the rules and procedures for classification of causes of death</a:t>
            </a:r>
          </a:p>
          <a:p>
            <a:pPr marL="1598612" lvl="2" indent="-342900" eaLnBrk="1" hangingPunct="1">
              <a:buClr>
                <a:schemeClr val="tx1"/>
              </a:buClr>
              <a:buFont typeface="Wingdings" panose="05000000000000000000" pitchFamily="2" charset="2"/>
              <a:buChar char="§"/>
              <a:defRPr/>
            </a:pPr>
            <a:r>
              <a:rPr lang="en-US" b="1" dirty="0" smtClean="0">
                <a:solidFill>
                  <a:schemeClr val="bg2"/>
                </a:solidFill>
              </a:rPr>
              <a:t>Changes in the classification code of causes of death</a:t>
            </a:r>
          </a:p>
          <a:p>
            <a:pPr marL="1598612" lvl="2" indent="-342900" eaLnBrk="1" hangingPunct="1">
              <a:buClr>
                <a:schemeClr val="tx1"/>
              </a:buClr>
              <a:buFont typeface="Wingdings" panose="05000000000000000000" pitchFamily="2" charset="2"/>
              <a:buChar char="§"/>
              <a:defRPr/>
            </a:pPr>
            <a:r>
              <a:rPr lang="en-US" b="1" dirty="0" smtClean="0">
                <a:solidFill>
                  <a:schemeClr val="bg2"/>
                </a:solidFill>
              </a:rPr>
              <a:t>Changes in accuracy of reporting age at death</a:t>
            </a:r>
          </a:p>
          <a:p>
            <a:pPr marL="1598612" lvl="2" indent="-342900" eaLnBrk="1" hangingPunct="1">
              <a:buClr>
                <a:schemeClr val="tx1"/>
              </a:buClr>
              <a:buFont typeface="Wingdings" panose="05000000000000000000" pitchFamily="2" charset="2"/>
              <a:buChar char="§"/>
              <a:defRPr/>
            </a:pPr>
            <a:r>
              <a:rPr lang="en-US" b="1" dirty="0" smtClean="0">
                <a:solidFill>
                  <a:schemeClr val="bg2"/>
                </a:solidFill>
              </a:rPr>
              <a:t>Errors in the denominator due to error in the enumeration of the population</a:t>
            </a:r>
          </a:p>
        </p:txBody>
      </p:sp>
    </p:spTree>
    <p:extLst>
      <p:ext uri="{BB962C8B-B14F-4D97-AF65-F5344CB8AC3E}">
        <p14:creationId xmlns:p14="http://schemas.microsoft.com/office/powerpoint/2010/main" val="38660532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8" name="Rectangle 2"/>
          <p:cNvSpPr>
            <a:spLocks noGrp="1" noChangeArrowheads="1"/>
          </p:cNvSpPr>
          <p:nvPr>
            <p:ph type="title"/>
          </p:nvPr>
        </p:nvSpPr>
        <p:spPr/>
        <p:txBody>
          <a:bodyPr anchorCtr="1"/>
          <a:lstStyle/>
          <a:p>
            <a:pPr eaLnBrk="1" hangingPunct="1">
              <a:defRPr/>
            </a:pPr>
            <a:r>
              <a:rPr lang="en-US" sz="3600" b="1" dirty="0" smtClean="0"/>
              <a:t>Possible Reasons for Changes in Trends (cont.)</a:t>
            </a:r>
          </a:p>
        </p:txBody>
      </p:sp>
      <p:sp>
        <p:nvSpPr>
          <p:cNvPr id="336899" name="Rectangle 3"/>
          <p:cNvSpPr>
            <a:spLocks noGrp="1" noChangeArrowheads="1"/>
          </p:cNvSpPr>
          <p:nvPr>
            <p:ph type="body" idx="1"/>
          </p:nvPr>
        </p:nvSpPr>
        <p:spPr/>
        <p:txBody>
          <a:bodyPr/>
          <a:lstStyle/>
          <a:p>
            <a:pPr marL="609600" indent="-495300" eaLnBrk="1" hangingPunct="1">
              <a:buClr>
                <a:schemeClr val="tx1"/>
              </a:buClr>
              <a:buFont typeface="Wingdings" panose="05000000000000000000" pitchFamily="2" charset="2"/>
              <a:buChar char="§"/>
              <a:defRPr/>
            </a:pPr>
            <a:r>
              <a:rPr lang="en-US" b="1" u="sng" dirty="0" smtClean="0">
                <a:solidFill>
                  <a:schemeClr val="bg2"/>
                </a:solidFill>
              </a:rPr>
              <a:t>Real</a:t>
            </a:r>
          </a:p>
          <a:p>
            <a:pPr marL="1143000" lvl="1" indent="-457200" eaLnBrk="1" hangingPunct="1">
              <a:buClr>
                <a:schemeClr val="tx1"/>
              </a:buClr>
              <a:buFont typeface="Wingdings" panose="05000000000000000000" pitchFamily="2" charset="2"/>
              <a:buChar char="§"/>
              <a:defRPr/>
            </a:pPr>
            <a:r>
              <a:rPr lang="en-US" b="1" dirty="0" smtClean="0">
                <a:solidFill>
                  <a:schemeClr val="bg2"/>
                </a:solidFill>
              </a:rPr>
              <a:t>Changes in age distribution of the population</a:t>
            </a:r>
          </a:p>
          <a:p>
            <a:pPr marL="1143000" lvl="1" indent="-457200" eaLnBrk="1" hangingPunct="1">
              <a:buClr>
                <a:schemeClr val="tx1"/>
              </a:buClr>
              <a:buFont typeface="Wingdings" panose="05000000000000000000" pitchFamily="2" charset="2"/>
              <a:buChar char="§"/>
              <a:defRPr/>
            </a:pPr>
            <a:r>
              <a:rPr lang="en-US" b="1" dirty="0" smtClean="0">
                <a:solidFill>
                  <a:schemeClr val="bg2"/>
                </a:solidFill>
              </a:rPr>
              <a:t>Changes in survivorship</a:t>
            </a:r>
          </a:p>
          <a:p>
            <a:pPr marL="1143000" lvl="1" indent="-457200" eaLnBrk="1" hangingPunct="1">
              <a:buClr>
                <a:schemeClr val="tx1"/>
              </a:buClr>
              <a:buFont typeface="Wingdings" panose="05000000000000000000" pitchFamily="2" charset="2"/>
              <a:buChar char="§"/>
              <a:defRPr/>
            </a:pPr>
            <a:r>
              <a:rPr lang="en-US" b="1" dirty="0" smtClean="0">
                <a:solidFill>
                  <a:schemeClr val="bg2"/>
                </a:solidFill>
              </a:rPr>
              <a:t>Changes in incidence of disease resulting from</a:t>
            </a:r>
          </a:p>
          <a:p>
            <a:pPr marL="1636713" lvl="2" indent="-381000" eaLnBrk="1" hangingPunct="1">
              <a:buClr>
                <a:schemeClr val="tx1"/>
              </a:buClr>
              <a:buFont typeface="Wingdings" panose="05000000000000000000" pitchFamily="2" charset="2"/>
              <a:buChar char="§"/>
              <a:defRPr/>
            </a:pPr>
            <a:r>
              <a:rPr lang="en-US" b="1" dirty="0" smtClean="0">
                <a:solidFill>
                  <a:schemeClr val="bg2"/>
                </a:solidFill>
              </a:rPr>
              <a:t>Genetic factors</a:t>
            </a:r>
          </a:p>
          <a:p>
            <a:pPr marL="1636713" lvl="2" indent="-381000" eaLnBrk="1" hangingPunct="1">
              <a:buClr>
                <a:schemeClr val="tx1"/>
              </a:buClr>
              <a:buFont typeface="Wingdings" panose="05000000000000000000" pitchFamily="2" charset="2"/>
              <a:buChar char="§"/>
              <a:defRPr/>
            </a:pPr>
            <a:r>
              <a:rPr lang="en-US" b="1" dirty="0" smtClean="0">
                <a:solidFill>
                  <a:schemeClr val="bg2"/>
                </a:solidFill>
              </a:rPr>
              <a:t>Environmental factors</a:t>
            </a:r>
          </a:p>
        </p:txBody>
      </p:sp>
    </p:spTree>
    <p:extLst>
      <p:ext uri="{BB962C8B-B14F-4D97-AF65-F5344CB8AC3E}">
        <p14:creationId xmlns:p14="http://schemas.microsoft.com/office/powerpoint/2010/main" val="2622047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r>
              <a:rPr lang="en-US" b="1" dirty="0"/>
              <a:t>Person</a:t>
            </a:r>
          </a:p>
        </p:txBody>
      </p:sp>
      <p:sp>
        <p:nvSpPr>
          <p:cNvPr id="5" name="Content Placeholder 4"/>
          <p:cNvSpPr>
            <a:spLocks noGrp="1"/>
          </p:cNvSpPr>
          <p:nvPr>
            <p:ph idx="1"/>
          </p:nvPr>
        </p:nvSpPr>
        <p:spPr/>
        <p:txBody>
          <a:bodyPr/>
          <a:lstStyle/>
          <a:p>
            <a:pPr>
              <a:buClr>
                <a:schemeClr val="tx1"/>
              </a:buClr>
              <a:buFont typeface="Wingdings" pitchFamily="2" charset="2"/>
              <a:buChar char="§"/>
            </a:pPr>
            <a:r>
              <a:rPr lang="en-US" dirty="0">
                <a:solidFill>
                  <a:schemeClr val="bg2"/>
                </a:solidFill>
              </a:rPr>
              <a:t>Do certain characteristics make a person more susceptible to infection or complications due to infection?</a:t>
            </a:r>
          </a:p>
          <a:p>
            <a:pPr lvl="1">
              <a:buClr>
                <a:schemeClr val="tx1"/>
              </a:buClr>
              <a:buFont typeface="Wingdings" pitchFamily="2" charset="2"/>
              <a:buChar char="§"/>
            </a:pPr>
            <a:r>
              <a:rPr lang="en-US" dirty="0">
                <a:solidFill>
                  <a:schemeClr val="bg2"/>
                </a:solidFill>
              </a:rPr>
              <a:t>Demographic </a:t>
            </a:r>
            <a:r>
              <a:rPr lang="en-US" dirty="0" smtClean="0">
                <a:solidFill>
                  <a:schemeClr val="bg2"/>
                </a:solidFill>
              </a:rPr>
              <a:t>data:</a:t>
            </a:r>
          </a:p>
          <a:p>
            <a:pPr lvl="2">
              <a:buClr>
                <a:schemeClr val="tx1"/>
              </a:buClr>
              <a:buFont typeface="Wingdings" pitchFamily="2" charset="2"/>
              <a:buChar char="§"/>
            </a:pPr>
            <a:r>
              <a:rPr lang="en-US" dirty="0" smtClean="0">
                <a:solidFill>
                  <a:schemeClr val="bg2"/>
                </a:solidFill>
              </a:rPr>
              <a:t>Young vs. elderly vs. bi-modal peaks</a:t>
            </a:r>
          </a:p>
          <a:p>
            <a:pPr lvl="2">
              <a:buClr>
                <a:schemeClr val="tx1"/>
              </a:buClr>
              <a:buFont typeface="Wingdings" pitchFamily="2" charset="2"/>
              <a:buChar char="§"/>
            </a:pPr>
            <a:r>
              <a:rPr lang="en-US" dirty="0" smtClean="0">
                <a:solidFill>
                  <a:schemeClr val="bg2"/>
                </a:solidFill>
              </a:rPr>
              <a:t>Gender: women vs. men </a:t>
            </a:r>
          </a:p>
          <a:p>
            <a:pPr lvl="2">
              <a:buClr>
                <a:schemeClr val="tx1"/>
              </a:buClr>
              <a:buFont typeface="Wingdings" pitchFamily="2" charset="2"/>
              <a:buChar char="§"/>
            </a:pPr>
            <a:r>
              <a:rPr lang="en-US" dirty="0" smtClean="0">
                <a:solidFill>
                  <a:schemeClr val="bg2"/>
                </a:solidFill>
              </a:rPr>
              <a:t>Underlying conditions/risk factors</a:t>
            </a:r>
            <a:endParaRPr lang="en-US" dirty="0">
              <a:solidFill>
                <a:schemeClr val="bg2"/>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2400" b="1" dirty="0"/>
              <a:t>Percentage of Visits for ILI Reported by the U.S. Outpatient Influenza-like Illness Surveillance Network (</a:t>
            </a:r>
            <a:r>
              <a:rPr lang="en-US" sz="2400" b="1" dirty="0" err="1"/>
              <a:t>ILINet</a:t>
            </a:r>
            <a:r>
              <a:rPr lang="en-US" sz="2400" b="1" dirty="0"/>
              <a:t>),</a:t>
            </a:r>
            <a:r>
              <a:rPr lang="en-US" sz="2400" dirty="0"/>
              <a:t> </a:t>
            </a:r>
            <a:r>
              <a:rPr lang="en-US" sz="2200" dirty="0"/>
              <a:t>National Summary 2000-01 through 2009-10 by Age Group</a:t>
            </a:r>
            <a:br>
              <a:rPr lang="en-US" sz="2200" dirty="0"/>
            </a:br>
            <a:r>
              <a:rPr lang="en-US" sz="2200" dirty="0"/>
              <a:t> data as of week ending 20 February,  2010</a:t>
            </a:r>
          </a:p>
        </p:txBody>
      </p:sp>
      <p:graphicFrame>
        <p:nvGraphicFramePr>
          <p:cNvPr id="4098" name="Object 2"/>
          <p:cNvGraphicFramePr>
            <a:graphicFrameLocks noGrp="1" noChangeAspect="1"/>
          </p:cNvGraphicFramePr>
          <p:nvPr>
            <p:ph idx="1"/>
          </p:nvPr>
        </p:nvGraphicFramePr>
        <p:xfrm>
          <a:off x="533400" y="1469571"/>
          <a:ext cx="7924800" cy="5312229"/>
        </p:xfrm>
        <a:graphic>
          <a:graphicData uri="http://schemas.openxmlformats.org/presentationml/2006/ole">
            <mc:AlternateContent xmlns:mc="http://schemas.openxmlformats.org/markup-compatibility/2006">
              <mc:Choice xmlns:v="urn:schemas-microsoft-com:vml" Requires="v">
                <p:oleObj spid="_x0000_s4153" name="Chart" r:id="rId4" imgW="7801042" imgH="5229302" progId="MSGraph.Chart.8">
                  <p:embed followColorScheme="full"/>
                </p:oleObj>
              </mc:Choice>
              <mc:Fallback>
                <p:oleObj name="Chart" r:id="rId4" imgW="7801042" imgH="5229302" progId="MSGraph.Chart.8">
                  <p:embed followColorScheme="full"/>
                  <p:pic>
                    <p:nvPicPr>
                      <p:cNvPr id="0" name="Picture 21"/>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1469571"/>
                        <a:ext cx="7924800" cy="531222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367" name="Shape 367"/>
          <p:cNvSpPr>
            <a:spLocks noGrp="1"/>
          </p:cNvSpPr>
          <p:nvPr>
            <p:ph type="title"/>
          </p:nvPr>
        </p:nvSpPr>
        <p:spPr>
          <a:xfrm>
            <a:off x="304800" y="218222"/>
            <a:ext cx="8534399" cy="1077178"/>
          </a:xfrm>
          <a:prstGeom prst="rect">
            <a:avLst/>
          </a:prstGeom>
          <a:noFill/>
          <a:ln>
            <a:noFill/>
          </a:ln>
        </p:spPr>
        <p:txBody>
          <a:bodyPr lIns="91425" tIns="45700" rIns="91425" bIns="45700" anchor="b" anchorCtr="0">
            <a:spAutoFit/>
          </a:bodyPr>
          <a:lstStyle/>
          <a:p>
            <a:pPr marL="0" marR="0" lvl="0" indent="0" algn="ctr" rtl="0">
              <a:spcBef>
                <a:spcPts val="0"/>
              </a:spcBef>
              <a:spcAft>
                <a:spcPts val="0"/>
              </a:spcAft>
              <a:buSzPct val="25000"/>
              <a:buNone/>
            </a:pPr>
            <a:r>
              <a:rPr sz="3200" b="1" i="0" u="none" strike="noStrike" cap="none" baseline="0" dirty="0">
                <a:latin typeface="Arial"/>
                <a:ea typeface="Arial"/>
                <a:cs typeface="Arial"/>
                <a:sym typeface="Arial"/>
              </a:rPr>
              <a:t>SARI Cases Screened and Tested by Age Groups, South Africa, 2009-2010</a:t>
            </a:r>
          </a:p>
        </p:txBody>
      </p:sp>
      <p:grpSp>
        <p:nvGrpSpPr>
          <p:cNvPr id="368" name="Shape 368"/>
          <p:cNvGrpSpPr/>
          <p:nvPr/>
        </p:nvGrpSpPr>
        <p:grpSpPr>
          <a:xfrm>
            <a:off x="228600" y="1295399"/>
            <a:ext cx="8610599" cy="5130799"/>
            <a:chOff x="338" y="896"/>
            <a:chExt cx="5037" cy="3087"/>
          </a:xfrm>
          <a:solidFill>
            <a:schemeClr val="bg2"/>
          </a:solidFill>
        </p:grpSpPr>
        <p:sp>
          <p:nvSpPr>
            <p:cNvPr id="369" name="Shape 369"/>
            <p:cNvSpPr/>
            <p:nvPr/>
          </p:nvSpPr>
          <p:spPr>
            <a:xfrm>
              <a:off x="338" y="896"/>
              <a:ext cx="5037" cy="3087"/>
            </a:xfrm>
            <a:prstGeom prst="rect">
              <a:avLst/>
            </a:prstGeom>
            <a:grpFill/>
            <a:ln>
              <a:noFill/>
            </a:ln>
          </p:spPr>
          <p:txBody>
            <a:bodyPr lIns="91425" tIns="45700" rIns="91425" bIns="45700" anchor="t" anchorCtr="0">
              <a:spAutoFit/>
            </a:bodyPr>
            <a:lstStyle/>
            <a:p>
              <a:endParaRPr/>
            </a:p>
          </p:txBody>
        </p:sp>
        <p:sp>
          <p:nvSpPr>
            <p:cNvPr id="370" name="Shape 370"/>
            <p:cNvSpPr/>
            <p:nvPr/>
          </p:nvSpPr>
          <p:spPr>
            <a:xfrm>
              <a:off x="865" y="1331"/>
              <a:ext cx="159" cy="2269"/>
            </a:xfrm>
            <a:prstGeom prst="rect">
              <a:avLst/>
            </a:prstGeom>
            <a:grpFill/>
            <a:ln w="11100" cap="flat">
              <a:solidFill>
                <a:srgbClr val="000000"/>
              </a:solidFill>
              <a:prstDash val="solid"/>
              <a:miter/>
              <a:headEnd type="none" w="med" len="med"/>
              <a:tailEnd type="none" w="med" len="med"/>
            </a:ln>
          </p:spPr>
          <p:txBody>
            <a:bodyPr lIns="91425" tIns="45700" rIns="91425" bIns="45700" anchor="t" anchorCtr="0">
              <a:spAutoFit/>
            </a:bodyPr>
            <a:lstStyle/>
            <a:p>
              <a:endParaRPr/>
            </a:p>
          </p:txBody>
        </p:sp>
        <p:sp>
          <p:nvSpPr>
            <p:cNvPr id="371" name="Shape 371"/>
            <p:cNvSpPr/>
            <p:nvPr/>
          </p:nvSpPr>
          <p:spPr>
            <a:xfrm>
              <a:off x="1330" y="2709"/>
              <a:ext cx="159" cy="893"/>
            </a:xfrm>
            <a:prstGeom prst="rect">
              <a:avLst/>
            </a:prstGeom>
            <a:grpFill/>
            <a:ln w="11100" cap="flat">
              <a:solidFill>
                <a:srgbClr val="000000"/>
              </a:solidFill>
              <a:prstDash val="solid"/>
              <a:miter/>
              <a:headEnd type="none" w="med" len="med"/>
              <a:tailEnd type="none" w="med" len="med"/>
            </a:ln>
          </p:spPr>
          <p:txBody>
            <a:bodyPr lIns="91425" tIns="45700" rIns="91425" bIns="45700" anchor="t" anchorCtr="0">
              <a:spAutoFit/>
            </a:bodyPr>
            <a:lstStyle/>
            <a:p>
              <a:endParaRPr/>
            </a:p>
          </p:txBody>
        </p:sp>
        <p:sp>
          <p:nvSpPr>
            <p:cNvPr id="372" name="Shape 372"/>
            <p:cNvSpPr/>
            <p:nvPr/>
          </p:nvSpPr>
          <p:spPr>
            <a:xfrm>
              <a:off x="1793" y="3290"/>
              <a:ext cx="160" cy="310"/>
            </a:xfrm>
            <a:prstGeom prst="rect">
              <a:avLst/>
            </a:prstGeom>
            <a:grpFill/>
            <a:ln w="11100" cap="flat">
              <a:solidFill>
                <a:srgbClr val="000000"/>
              </a:solidFill>
              <a:prstDash val="solid"/>
              <a:miter/>
              <a:headEnd type="none" w="med" len="med"/>
              <a:tailEnd type="none" w="med" len="med"/>
            </a:ln>
          </p:spPr>
          <p:txBody>
            <a:bodyPr lIns="91425" tIns="45700" rIns="91425" bIns="45700" anchor="t" anchorCtr="0">
              <a:spAutoFit/>
            </a:bodyPr>
            <a:lstStyle/>
            <a:p>
              <a:endParaRPr/>
            </a:p>
          </p:txBody>
        </p:sp>
        <p:sp>
          <p:nvSpPr>
            <p:cNvPr id="373" name="Shape 373"/>
            <p:cNvSpPr/>
            <p:nvPr/>
          </p:nvSpPr>
          <p:spPr>
            <a:xfrm>
              <a:off x="2256" y="3352"/>
              <a:ext cx="159" cy="248"/>
            </a:xfrm>
            <a:prstGeom prst="rect">
              <a:avLst/>
            </a:prstGeom>
            <a:grpFill/>
            <a:ln w="11100" cap="flat">
              <a:solidFill>
                <a:srgbClr val="000000"/>
              </a:solidFill>
              <a:prstDash val="solid"/>
              <a:miter/>
              <a:headEnd type="none" w="med" len="med"/>
              <a:tailEnd type="none" w="med" len="med"/>
            </a:ln>
          </p:spPr>
          <p:txBody>
            <a:bodyPr lIns="91425" tIns="45700" rIns="91425" bIns="45700" anchor="t" anchorCtr="0">
              <a:spAutoFit/>
            </a:bodyPr>
            <a:lstStyle/>
            <a:p>
              <a:endParaRPr/>
            </a:p>
          </p:txBody>
        </p:sp>
        <p:sp>
          <p:nvSpPr>
            <p:cNvPr id="374" name="Shape 374"/>
            <p:cNvSpPr/>
            <p:nvPr/>
          </p:nvSpPr>
          <p:spPr>
            <a:xfrm>
              <a:off x="2720" y="3037"/>
              <a:ext cx="159" cy="564"/>
            </a:xfrm>
            <a:prstGeom prst="rect">
              <a:avLst/>
            </a:prstGeom>
            <a:grpFill/>
            <a:ln w="11100" cap="flat">
              <a:solidFill>
                <a:srgbClr val="000000"/>
              </a:solidFill>
              <a:prstDash val="solid"/>
              <a:miter/>
              <a:headEnd type="none" w="med" len="med"/>
              <a:tailEnd type="none" w="med" len="med"/>
            </a:ln>
          </p:spPr>
          <p:txBody>
            <a:bodyPr lIns="91425" tIns="45700" rIns="91425" bIns="45700" anchor="t" anchorCtr="0">
              <a:spAutoFit/>
            </a:bodyPr>
            <a:lstStyle/>
            <a:p>
              <a:endParaRPr/>
            </a:p>
          </p:txBody>
        </p:sp>
        <p:sp>
          <p:nvSpPr>
            <p:cNvPr id="375" name="Shape 375"/>
            <p:cNvSpPr/>
            <p:nvPr/>
          </p:nvSpPr>
          <p:spPr>
            <a:xfrm>
              <a:off x="3185" y="3070"/>
              <a:ext cx="159" cy="530"/>
            </a:xfrm>
            <a:prstGeom prst="rect">
              <a:avLst/>
            </a:prstGeom>
            <a:grpFill/>
            <a:ln w="11100" cap="flat">
              <a:solidFill>
                <a:srgbClr val="000000"/>
              </a:solidFill>
              <a:prstDash val="solid"/>
              <a:miter/>
              <a:headEnd type="none" w="med" len="med"/>
              <a:tailEnd type="none" w="med" len="med"/>
            </a:ln>
          </p:spPr>
          <p:txBody>
            <a:bodyPr lIns="91425" tIns="45700" rIns="91425" bIns="45700" anchor="t" anchorCtr="0">
              <a:spAutoFit/>
            </a:bodyPr>
            <a:lstStyle/>
            <a:p>
              <a:endParaRPr/>
            </a:p>
          </p:txBody>
        </p:sp>
        <p:sp>
          <p:nvSpPr>
            <p:cNvPr id="376" name="Shape 376"/>
            <p:cNvSpPr/>
            <p:nvPr/>
          </p:nvSpPr>
          <p:spPr>
            <a:xfrm>
              <a:off x="3649" y="3270"/>
              <a:ext cx="159" cy="332"/>
            </a:xfrm>
            <a:prstGeom prst="rect">
              <a:avLst/>
            </a:prstGeom>
            <a:grpFill/>
            <a:ln w="11100" cap="flat">
              <a:solidFill>
                <a:srgbClr val="000000"/>
              </a:solidFill>
              <a:prstDash val="solid"/>
              <a:miter/>
              <a:headEnd type="none" w="med" len="med"/>
              <a:tailEnd type="none" w="med" len="med"/>
            </a:ln>
          </p:spPr>
          <p:txBody>
            <a:bodyPr lIns="91425" tIns="45700" rIns="91425" bIns="45700" anchor="t" anchorCtr="0">
              <a:spAutoFit/>
            </a:bodyPr>
            <a:lstStyle/>
            <a:p>
              <a:endParaRPr/>
            </a:p>
          </p:txBody>
        </p:sp>
        <p:sp>
          <p:nvSpPr>
            <p:cNvPr id="377" name="Shape 377"/>
            <p:cNvSpPr/>
            <p:nvPr/>
          </p:nvSpPr>
          <p:spPr>
            <a:xfrm>
              <a:off x="4111" y="3440"/>
              <a:ext cx="160" cy="162"/>
            </a:xfrm>
            <a:prstGeom prst="rect">
              <a:avLst/>
            </a:prstGeom>
            <a:grpFill/>
            <a:ln w="11100" cap="flat">
              <a:solidFill>
                <a:srgbClr val="000000"/>
              </a:solidFill>
              <a:prstDash val="solid"/>
              <a:miter/>
              <a:headEnd type="none" w="med" len="med"/>
              <a:tailEnd type="none" w="med" len="med"/>
            </a:ln>
          </p:spPr>
          <p:txBody>
            <a:bodyPr lIns="91425" tIns="45700" rIns="91425" bIns="45700" anchor="t" anchorCtr="0">
              <a:spAutoFit/>
            </a:bodyPr>
            <a:lstStyle/>
            <a:p>
              <a:endParaRPr/>
            </a:p>
          </p:txBody>
        </p:sp>
        <p:sp>
          <p:nvSpPr>
            <p:cNvPr id="378" name="Shape 378"/>
            <p:cNvSpPr/>
            <p:nvPr/>
          </p:nvSpPr>
          <p:spPr>
            <a:xfrm>
              <a:off x="4575" y="3472"/>
              <a:ext cx="159" cy="130"/>
            </a:xfrm>
            <a:prstGeom prst="rect">
              <a:avLst/>
            </a:prstGeom>
            <a:grpFill/>
            <a:ln w="11100" cap="flat">
              <a:solidFill>
                <a:srgbClr val="000000"/>
              </a:solidFill>
              <a:prstDash val="solid"/>
              <a:miter/>
              <a:headEnd type="none" w="med" len="med"/>
              <a:tailEnd type="none" w="med" len="med"/>
            </a:ln>
          </p:spPr>
          <p:txBody>
            <a:bodyPr lIns="91425" tIns="45700" rIns="91425" bIns="45700" anchor="t" anchorCtr="0">
              <a:spAutoFit/>
            </a:bodyPr>
            <a:lstStyle/>
            <a:p>
              <a:endParaRPr/>
            </a:p>
          </p:txBody>
        </p:sp>
        <p:sp>
          <p:nvSpPr>
            <p:cNvPr id="379" name="Shape 379"/>
            <p:cNvSpPr/>
            <p:nvPr/>
          </p:nvSpPr>
          <p:spPr>
            <a:xfrm>
              <a:off x="1026" y="1740"/>
              <a:ext cx="159" cy="1861"/>
            </a:xfrm>
            <a:prstGeom prst="rect">
              <a:avLst/>
            </a:prstGeom>
            <a:grpFill/>
            <a:ln w="11100" cap="flat">
              <a:solidFill>
                <a:srgbClr val="000000"/>
              </a:solidFill>
              <a:prstDash val="solid"/>
              <a:miter/>
              <a:headEnd type="none" w="med" len="med"/>
              <a:tailEnd type="none" w="med" len="med"/>
            </a:ln>
          </p:spPr>
          <p:txBody>
            <a:bodyPr lIns="91425" tIns="45700" rIns="91425" bIns="45700" anchor="t" anchorCtr="0">
              <a:spAutoFit/>
            </a:bodyPr>
            <a:lstStyle/>
            <a:p>
              <a:endParaRPr/>
            </a:p>
          </p:txBody>
        </p:sp>
        <p:sp>
          <p:nvSpPr>
            <p:cNvPr id="380" name="Shape 380"/>
            <p:cNvSpPr/>
            <p:nvPr/>
          </p:nvSpPr>
          <p:spPr>
            <a:xfrm>
              <a:off x="1489" y="3481"/>
              <a:ext cx="159" cy="119"/>
            </a:xfrm>
            <a:prstGeom prst="rect">
              <a:avLst/>
            </a:prstGeom>
            <a:grpFill/>
            <a:ln w="11100" cap="flat">
              <a:solidFill>
                <a:srgbClr val="000000"/>
              </a:solidFill>
              <a:prstDash val="solid"/>
              <a:miter/>
              <a:headEnd type="none" w="med" len="med"/>
              <a:tailEnd type="none" w="med" len="med"/>
            </a:ln>
          </p:spPr>
          <p:txBody>
            <a:bodyPr lIns="91425" tIns="45700" rIns="91425" bIns="45700" anchor="t" anchorCtr="0">
              <a:spAutoFit/>
            </a:bodyPr>
            <a:lstStyle/>
            <a:p>
              <a:endParaRPr/>
            </a:p>
          </p:txBody>
        </p:sp>
        <p:sp>
          <p:nvSpPr>
            <p:cNvPr id="381" name="Shape 381"/>
            <p:cNvSpPr/>
            <p:nvPr/>
          </p:nvSpPr>
          <p:spPr>
            <a:xfrm>
              <a:off x="1954" y="3559"/>
              <a:ext cx="158" cy="43"/>
            </a:xfrm>
            <a:prstGeom prst="rect">
              <a:avLst/>
            </a:prstGeom>
            <a:grpFill/>
            <a:ln w="11100" cap="flat">
              <a:solidFill>
                <a:srgbClr val="000000"/>
              </a:solidFill>
              <a:prstDash val="solid"/>
              <a:miter/>
              <a:headEnd type="none" w="med" len="med"/>
              <a:tailEnd type="none" w="med" len="med"/>
            </a:ln>
          </p:spPr>
          <p:txBody>
            <a:bodyPr lIns="91425" tIns="45700" rIns="91425" bIns="45700" anchor="t" anchorCtr="0">
              <a:spAutoFit/>
            </a:bodyPr>
            <a:lstStyle/>
            <a:p>
              <a:endParaRPr/>
            </a:p>
          </p:txBody>
        </p:sp>
        <p:sp>
          <p:nvSpPr>
            <p:cNvPr id="382" name="Shape 382"/>
            <p:cNvSpPr/>
            <p:nvPr/>
          </p:nvSpPr>
          <p:spPr>
            <a:xfrm>
              <a:off x="2417" y="3427"/>
              <a:ext cx="159" cy="175"/>
            </a:xfrm>
            <a:prstGeom prst="rect">
              <a:avLst/>
            </a:prstGeom>
            <a:grpFill/>
            <a:ln w="11100" cap="flat">
              <a:solidFill>
                <a:srgbClr val="000000"/>
              </a:solidFill>
              <a:prstDash val="solid"/>
              <a:miter/>
              <a:headEnd type="none" w="med" len="med"/>
              <a:tailEnd type="none" w="med" len="med"/>
            </a:ln>
          </p:spPr>
          <p:txBody>
            <a:bodyPr lIns="91425" tIns="45700" rIns="91425" bIns="45700" anchor="t" anchorCtr="0">
              <a:spAutoFit/>
            </a:bodyPr>
            <a:lstStyle/>
            <a:p>
              <a:endParaRPr/>
            </a:p>
          </p:txBody>
        </p:sp>
        <p:sp>
          <p:nvSpPr>
            <p:cNvPr id="383" name="Shape 383"/>
            <p:cNvSpPr/>
            <p:nvPr/>
          </p:nvSpPr>
          <p:spPr>
            <a:xfrm>
              <a:off x="2880" y="3068"/>
              <a:ext cx="159" cy="534"/>
            </a:xfrm>
            <a:prstGeom prst="rect">
              <a:avLst/>
            </a:prstGeom>
            <a:grpFill/>
            <a:ln w="11100" cap="flat">
              <a:solidFill>
                <a:srgbClr val="000000"/>
              </a:solidFill>
              <a:prstDash val="solid"/>
              <a:miter/>
              <a:headEnd type="none" w="med" len="med"/>
              <a:tailEnd type="none" w="med" len="med"/>
            </a:ln>
          </p:spPr>
          <p:txBody>
            <a:bodyPr lIns="91425" tIns="45700" rIns="91425" bIns="45700" anchor="t" anchorCtr="0">
              <a:spAutoFit/>
            </a:bodyPr>
            <a:lstStyle/>
            <a:p>
              <a:endParaRPr/>
            </a:p>
          </p:txBody>
        </p:sp>
        <p:sp>
          <p:nvSpPr>
            <p:cNvPr id="384" name="Shape 384"/>
            <p:cNvSpPr/>
            <p:nvPr/>
          </p:nvSpPr>
          <p:spPr>
            <a:xfrm>
              <a:off x="3345" y="3125"/>
              <a:ext cx="159" cy="477"/>
            </a:xfrm>
            <a:prstGeom prst="rect">
              <a:avLst/>
            </a:prstGeom>
            <a:grpFill/>
            <a:ln w="11100" cap="flat">
              <a:solidFill>
                <a:srgbClr val="000000"/>
              </a:solidFill>
              <a:prstDash val="solid"/>
              <a:miter/>
              <a:headEnd type="none" w="med" len="med"/>
              <a:tailEnd type="none" w="med" len="med"/>
            </a:ln>
          </p:spPr>
          <p:txBody>
            <a:bodyPr lIns="91425" tIns="45700" rIns="91425" bIns="45700" anchor="t" anchorCtr="0">
              <a:spAutoFit/>
            </a:bodyPr>
            <a:lstStyle/>
            <a:p>
              <a:endParaRPr/>
            </a:p>
          </p:txBody>
        </p:sp>
        <p:sp>
          <p:nvSpPr>
            <p:cNvPr id="385" name="Shape 385"/>
            <p:cNvSpPr/>
            <p:nvPr/>
          </p:nvSpPr>
          <p:spPr>
            <a:xfrm>
              <a:off x="3809" y="3316"/>
              <a:ext cx="159" cy="285"/>
            </a:xfrm>
            <a:prstGeom prst="rect">
              <a:avLst/>
            </a:prstGeom>
            <a:grpFill/>
            <a:ln w="11100" cap="flat">
              <a:solidFill>
                <a:srgbClr val="000000"/>
              </a:solidFill>
              <a:prstDash val="solid"/>
              <a:miter/>
              <a:headEnd type="none" w="med" len="med"/>
              <a:tailEnd type="none" w="med" len="med"/>
            </a:ln>
          </p:spPr>
          <p:txBody>
            <a:bodyPr lIns="91425" tIns="45700" rIns="91425" bIns="45700" anchor="t" anchorCtr="0">
              <a:spAutoFit/>
            </a:bodyPr>
            <a:lstStyle/>
            <a:p>
              <a:endParaRPr/>
            </a:p>
          </p:txBody>
        </p:sp>
        <p:sp>
          <p:nvSpPr>
            <p:cNvPr id="386" name="Shape 386"/>
            <p:cNvSpPr/>
            <p:nvPr/>
          </p:nvSpPr>
          <p:spPr>
            <a:xfrm>
              <a:off x="4272" y="3456"/>
              <a:ext cx="158" cy="145"/>
            </a:xfrm>
            <a:prstGeom prst="rect">
              <a:avLst/>
            </a:prstGeom>
            <a:grpFill/>
            <a:ln w="11100" cap="flat">
              <a:solidFill>
                <a:srgbClr val="000000"/>
              </a:solidFill>
              <a:prstDash val="solid"/>
              <a:miter/>
              <a:headEnd type="none" w="med" len="med"/>
              <a:tailEnd type="none" w="med" len="med"/>
            </a:ln>
          </p:spPr>
          <p:txBody>
            <a:bodyPr lIns="91425" tIns="45700" rIns="91425" bIns="45700" anchor="t" anchorCtr="0">
              <a:spAutoFit/>
            </a:bodyPr>
            <a:lstStyle/>
            <a:p>
              <a:endParaRPr/>
            </a:p>
          </p:txBody>
        </p:sp>
        <p:sp>
          <p:nvSpPr>
            <p:cNvPr id="387" name="Shape 387"/>
            <p:cNvSpPr/>
            <p:nvPr/>
          </p:nvSpPr>
          <p:spPr>
            <a:xfrm>
              <a:off x="4736" y="3504"/>
              <a:ext cx="159" cy="97"/>
            </a:xfrm>
            <a:prstGeom prst="rect">
              <a:avLst/>
            </a:prstGeom>
            <a:grpFill/>
            <a:ln w="11100" cap="flat">
              <a:solidFill>
                <a:srgbClr val="000000"/>
              </a:solidFill>
              <a:prstDash val="solid"/>
              <a:miter/>
              <a:headEnd type="none" w="med" len="med"/>
              <a:tailEnd type="none" w="med" len="med"/>
            </a:ln>
          </p:spPr>
          <p:txBody>
            <a:bodyPr lIns="91425" tIns="45700" rIns="91425" bIns="45700" anchor="t" anchorCtr="0">
              <a:spAutoFit/>
            </a:bodyPr>
            <a:lstStyle/>
            <a:p>
              <a:endParaRPr/>
            </a:p>
          </p:txBody>
        </p:sp>
        <p:cxnSp>
          <p:nvCxnSpPr>
            <p:cNvPr id="388" name="Shape 388"/>
            <p:cNvCxnSpPr/>
            <p:nvPr/>
          </p:nvCxnSpPr>
          <p:spPr>
            <a:xfrm>
              <a:off x="794" y="1051"/>
              <a:ext cx="0" cy="2550"/>
            </a:xfrm>
            <a:prstGeom prst="straightConnector1">
              <a:avLst/>
            </a:prstGeom>
            <a:grpFill/>
            <a:ln w="9525" cap="flat">
              <a:solidFill>
                <a:srgbClr val="000000"/>
              </a:solidFill>
              <a:prstDash val="solid"/>
              <a:round/>
              <a:headEnd type="none" w="med" len="med"/>
              <a:tailEnd type="none" w="med" len="med"/>
            </a:ln>
          </p:spPr>
        </p:cxnSp>
        <p:cxnSp>
          <p:nvCxnSpPr>
            <p:cNvPr id="389" name="Shape 389"/>
            <p:cNvCxnSpPr/>
            <p:nvPr/>
          </p:nvCxnSpPr>
          <p:spPr>
            <a:xfrm>
              <a:off x="767" y="3602"/>
              <a:ext cx="27" cy="0"/>
            </a:xfrm>
            <a:prstGeom prst="straightConnector1">
              <a:avLst/>
            </a:prstGeom>
            <a:grpFill/>
            <a:ln w="9525" cap="flat">
              <a:solidFill>
                <a:srgbClr val="000000"/>
              </a:solidFill>
              <a:prstDash val="solid"/>
              <a:round/>
              <a:headEnd type="none" w="med" len="med"/>
              <a:tailEnd type="none" w="med" len="med"/>
            </a:ln>
          </p:spPr>
        </p:cxnSp>
        <p:cxnSp>
          <p:nvCxnSpPr>
            <p:cNvPr id="390" name="Shape 390"/>
            <p:cNvCxnSpPr/>
            <p:nvPr/>
          </p:nvCxnSpPr>
          <p:spPr>
            <a:xfrm>
              <a:off x="767" y="3347"/>
              <a:ext cx="27" cy="0"/>
            </a:xfrm>
            <a:prstGeom prst="straightConnector1">
              <a:avLst/>
            </a:prstGeom>
            <a:grpFill/>
            <a:ln w="9525" cap="flat">
              <a:solidFill>
                <a:srgbClr val="000000"/>
              </a:solidFill>
              <a:prstDash val="solid"/>
              <a:round/>
              <a:headEnd type="none" w="med" len="med"/>
              <a:tailEnd type="none" w="med" len="med"/>
            </a:ln>
          </p:spPr>
        </p:cxnSp>
        <p:cxnSp>
          <p:nvCxnSpPr>
            <p:cNvPr id="391" name="Shape 391"/>
            <p:cNvCxnSpPr/>
            <p:nvPr/>
          </p:nvCxnSpPr>
          <p:spPr>
            <a:xfrm>
              <a:off x="767" y="3092"/>
              <a:ext cx="27" cy="0"/>
            </a:xfrm>
            <a:prstGeom prst="straightConnector1">
              <a:avLst/>
            </a:prstGeom>
            <a:grpFill/>
            <a:ln w="9525" cap="flat">
              <a:solidFill>
                <a:srgbClr val="000000"/>
              </a:solidFill>
              <a:prstDash val="solid"/>
              <a:round/>
              <a:headEnd type="none" w="med" len="med"/>
              <a:tailEnd type="none" w="med" len="med"/>
            </a:ln>
          </p:spPr>
        </p:cxnSp>
        <p:cxnSp>
          <p:nvCxnSpPr>
            <p:cNvPr id="392" name="Shape 392"/>
            <p:cNvCxnSpPr/>
            <p:nvPr/>
          </p:nvCxnSpPr>
          <p:spPr>
            <a:xfrm>
              <a:off x="767" y="2837"/>
              <a:ext cx="27" cy="0"/>
            </a:xfrm>
            <a:prstGeom prst="straightConnector1">
              <a:avLst/>
            </a:prstGeom>
            <a:grpFill/>
            <a:ln w="9525" cap="flat">
              <a:solidFill>
                <a:srgbClr val="000000"/>
              </a:solidFill>
              <a:prstDash val="solid"/>
              <a:round/>
              <a:headEnd type="none" w="med" len="med"/>
              <a:tailEnd type="none" w="med" len="med"/>
            </a:ln>
          </p:spPr>
        </p:cxnSp>
        <p:cxnSp>
          <p:nvCxnSpPr>
            <p:cNvPr id="393" name="Shape 393"/>
            <p:cNvCxnSpPr/>
            <p:nvPr/>
          </p:nvCxnSpPr>
          <p:spPr>
            <a:xfrm>
              <a:off x="767" y="2581"/>
              <a:ext cx="27" cy="0"/>
            </a:xfrm>
            <a:prstGeom prst="straightConnector1">
              <a:avLst/>
            </a:prstGeom>
            <a:grpFill/>
            <a:ln w="9525" cap="flat">
              <a:solidFill>
                <a:srgbClr val="000000"/>
              </a:solidFill>
              <a:prstDash val="solid"/>
              <a:round/>
              <a:headEnd type="none" w="med" len="med"/>
              <a:tailEnd type="none" w="med" len="med"/>
            </a:ln>
          </p:spPr>
        </p:cxnSp>
        <p:cxnSp>
          <p:nvCxnSpPr>
            <p:cNvPr id="394" name="Shape 394"/>
            <p:cNvCxnSpPr/>
            <p:nvPr/>
          </p:nvCxnSpPr>
          <p:spPr>
            <a:xfrm>
              <a:off x="767" y="2327"/>
              <a:ext cx="27" cy="0"/>
            </a:xfrm>
            <a:prstGeom prst="straightConnector1">
              <a:avLst/>
            </a:prstGeom>
            <a:grpFill/>
            <a:ln w="9525" cap="flat">
              <a:solidFill>
                <a:srgbClr val="000000"/>
              </a:solidFill>
              <a:prstDash val="solid"/>
              <a:round/>
              <a:headEnd type="none" w="med" len="med"/>
              <a:tailEnd type="none" w="med" len="med"/>
            </a:ln>
          </p:spPr>
        </p:cxnSp>
        <p:cxnSp>
          <p:nvCxnSpPr>
            <p:cNvPr id="395" name="Shape 395"/>
            <p:cNvCxnSpPr/>
            <p:nvPr/>
          </p:nvCxnSpPr>
          <p:spPr>
            <a:xfrm>
              <a:off x="767" y="2070"/>
              <a:ext cx="27" cy="0"/>
            </a:xfrm>
            <a:prstGeom prst="straightConnector1">
              <a:avLst/>
            </a:prstGeom>
            <a:grpFill/>
            <a:ln w="9525" cap="flat">
              <a:solidFill>
                <a:srgbClr val="000000"/>
              </a:solidFill>
              <a:prstDash val="solid"/>
              <a:round/>
              <a:headEnd type="none" w="med" len="med"/>
              <a:tailEnd type="none" w="med" len="med"/>
            </a:ln>
          </p:spPr>
        </p:cxnSp>
        <p:cxnSp>
          <p:nvCxnSpPr>
            <p:cNvPr id="396" name="Shape 396"/>
            <p:cNvCxnSpPr/>
            <p:nvPr/>
          </p:nvCxnSpPr>
          <p:spPr>
            <a:xfrm>
              <a:off x="767" y="1817"/>
              <a:ext cx="27" cy="0"/>
            </a:xfrm>
            <a:prstGeom prst="straightConnector1">
              <a:avLst/>
            </a:prstGeom>
            <a:grpFill/>
            <a:ln w="9525" cap="flat">
              <a:solidFill>
                <a:srgbClr val="000000"/>
              </a:solidFill>
              <a:prstDash val="solid"/>
              <a:round/>
              <a:headEnd type="none" w="med" len="med"/>
              <a:tailEnd type="none" w="med" len="med"/>
            </a:ln>
          </p:spPr>
        </p:cxnSp>
        <p:cxnSp>
          <p:nvCxnSpPr>
            <p:cNvPr id="397" name="Shape 397"/>
            <p:cNvCxnSpPr/>
            <p:nvPr/>
          </p:nvCxnSpPr>
          <p:spPr>
            <a:xfrm>
              <a:off x="767" y="1560"/>
              <a:ext cx="27" cy="0"/>
            </a:xfrm>
            <a:prstGeom prst="straightConnector1">
              <a:avLst/>
            </a:prstGeom>
            <a:grpFill/>
            <a:ln w="9525" cap="flat">
              <a:solidFill>
                <a:srgbClr val="000000"/>
              </a:solidFill>
              <a:prstDash val="solid"/>
              <a:round/>
              <a:headEnd type="none" w="med" len="med"/>
              <a:tailEnd type="none" w="med" len="med"/>
            </a:ln>
          </p:spPr>
        </p:cxnSp>
        <p:cxnSp>
          <p:nvCxnSpPr>
            <p:cNvPr id="398" name="Shape 398"/>
            <p:cNvCxnSpPr/>
            <p:nvPr/>
          </p:nvCxnSpPr>
          <p:spPr>
            <a:xfrm>
              <a:off x="767" y="1306"/>
              <a:ext cx="27" cy="0"/>
            </a:xfrm>
            <a:prstGeom prst="straightConnector1">
              <a:avLst/>
            </a:prstGeom>
            <a:grpFill/>
            <a:ln w="9525" cap="flat">
              <a:solidFill>
                <a:srgbClr val="000000"/>
              </a:solidFill>
              <a:prstDash val="solid"/>
              <a:round/>
              <a:headEnd type="none" w="med" len="med"/>
              <a:tailEnd type="none" w="med" len="med"/>
            </a:ln>
          </p:spPr>
        </p:cxnSp>
        <p:cxnSp>
          <p:nvCxnSpPr>
            <p:cNvPr id="399" name="Shape 399"/>
            <p:cNvCxnSpPr/>
            <p:nvPr/>
          </p:nvCxnSpPr>
          <p:spPr>
            <a:xfrm>
              <a:off x="767" y="1051"/>
              <a:ext cx="27" cy="0"/>
            </a:xfrm>
            <a:prstGeom prst="straightConnector1">
              <a:avLst/>
            </a:prstGeom>
            <a:grpFill/>
            <a:ln w="9525" cap="flat">
              <a:solidFill>
                <a:srgbClr val="000000"/>
              </a:solidFill>
              <a:prstDash val="solid"/>
              <a:round/>
              <a:headEnd type="none" w="med" len="med"/>
              <a:tailEnd type="none" w="med" len="med"/>
            </a:ln>
          </p:spPr>
        </p:cxnSp>
        <p:cxnSp>
          <p:nvCxnSpPr>
            <p:cNvPr id="400" name="Shape 400"/>
            <p:cNvCxnSpPr/>
            <p:nvPr/>
          </p:nvCxnSpPr>
          <p:spPr>
            <a:xfrm>
              <a:off x="794" y="3602"/>
              <a:ext cx="4173" cy="0"/>
            </a:xfrm>
            <a:prstGeom prst="straightConnector1">
              <a:avLst/>
            </a:prstGeom>
            <a:grpFill/>
            <a:ln w="9525" cap="flat">
              <a:solidFill>
                <a:srgbClr val="000000"/>
              </a:solidFill>
              <a:prstDash val="solid"/>
              <a:round/>
              <a:headEnd type="none" w="med" len="med"/>
              <a:tailEnd type="none" w="med" len="med"/>
            </a:ln>
          </p:spPr>
        </p:cxnSp>
        <p:cxnSp>
          <p:nvCxnSpPr>
            <p:cNvPr id="401" name="Shape 401"/>
            <p:cNvCxnSpPr/>
            <p:nvPr/>
          </p:nvCxnSpPr>
          <p:spPr>
            <a:xfrm>
              <a:off x="794" y="3602"/>
              <a:ext cx="0" cy="27"/>
            </a:xfrm>
            <a:prstGeom prst="straightConnector1">
              <a:avLst/>
            </a:prstGeom>
            <a:grpFill/>
            <a:ln w="9525" cap="flat">
              <a:solidFill>
                <a:srgbClr val="000000"/>
              </a:solidFill>
              <a:prstDash val="solid"/>
              <a:round/>
              <a:headEnd type="none" w="med" len="med"/>
              <a:tailEnd type="none" w="med" len="med"/>
            </a:ln>
          </p:spPr>
        </p:cxnSp>
        <p:cxnSp>
          <p:nvCxnSpPr>
            <p:cNvPr id="402" name="Shape 402"/>
            <p:cNvCxnSpPr/>
            <p:nvPr/>
          </p:nvCxnSpPr>
          <p:spPr>
            <a:xfrm>
              <a:off x="1257" y="3602"/>
              <a:ext cx="0" cy="27"/>
            </a:xfrm>
            <a:prstGeom prst="straightConnector1">
              <a:avLst/>
            </a:prstGeom>
            <a:grpFill/>
            <a:ln w="9525" cap="flat">
              <a:solidFill>
                <a:srgbClr val="000000"/>
              </a:solidFill>
              <a:prstDash val="solid"/>
              <a:round/>
              <a:headEnd type="none" w="med" len="med"/>
              <a:tailEnd type="none" w="med" len="med"/>
            </a:ln>
          </p:spPr>
        </p:cxnSp>
        <p:cxnSp>
          <p:nvCxnSpPr>
            <p:cNvPr id="403" name="Shape 403"/>
            <p:cNvCxnSpPr/>
            <p:nvPr/>
          </p:nvCxnSpPr>
          <p:spPr>
            <a:xfrm>
              <a:off x="1720" y="3602"/>
              <a:ext cx="0" cy="27"/>
            </a:xfrm>
            <a:prstGeom prst="straightConnector1">
              <a:avLst/>
            </a:prstGeom>
            <a:grpFill/>
            <a:ln w="9525" cap="flat">
              <a:solidFill>
                <a:srgbClr val="000000"/>
              </a:solidFill>
              <a:prstDash val="solid"/>
              <a:round/>
              <a:headEnd type="none" w="med" len="med"/>
              <a:tailEnd type="none" w="med" len="med"/>
            </a:ln>
          </p:spPr>
        </p:cxnSp>
        <p:cxnSp>
          <p:nvCxnSpPr>
            <p:cNvPr id="404" name="Shape 404"/>
            <p:cNvCxnSpPr/>
            <p:nvPr/>
          </p:nvCxnSpPr>
          <p:spPr>
            <a:xfrm>
              <a:off x="2185" y="3602"/>
              <a:ext cx="0" cy="27"/>
            </a:xfrm>
            <a:prstGeom prst="straightConnector1">
              <a:avLst/>
            </a:prstGeom>
            <a:grpFill/>
            <a:ln w="9525" cap="flat">
              <a:solidFill>
                <a:srgbClr val="000000"/>
              </a:solidFill>
              <a:prstDash val="solid"/>
              <a:round/>
              <a:headEnd type="none" w="med" len="med"/>
              <a:tailEnd type="none" w="med" len="med"/>
            </a:ln>
          </p:spPr>
        </p:cxnSp>
        <p:cxnSp>
          <p:nvCxnSpPr>
            <p:cNvPr id="405" name="Shape 405"/>
            <p:cNvCxnSpPr/>
            <p:nvPr/>
          </p:nvCxnSpPr>
          <p:spPr>
            <a:xfrm>
              <a:off x="2648" y="3602"/>
              <a:ext cx="0" cy="27"/>
            </a:xfrm>
            <a:prstGeom prst="straightConnector1">
              <a:avLst/>
            </a:prstGeom>
            <a:grpFill/>
            <a:ln w="9525" cap="flat">
              <a:solidFill>
                <a:srgbClr val="000000"/>
              </a:solidFill>
              <a:prstDash val="solid"/>
              <a:round/>
              <a:headEnd type="none" w="med" len="med"/>
              <a:tailEnd type="none" w="med" len="med"/>
            </a:ln>
          </p:spPr>
        </p:cxnSp>
        <p:cxnSp>
          <p:nvCxnSpPr>
            <p:cNvPr id="406" name="Shape 406"/>
            <p:cNvCxnSpPr/>
            <p:nvPr/>
          </p:nvCxnSpPr>
          <p:spPr>
            <a:xfrm>
              <a:off x="3112" y="3602"/>
              <a:ext cx="0" cy="27"/>
            </a:xfrm>
            <a:prstGeom prst="straightConnector1">
              <a:avLst/>
            </a:prstGeom>
            <a:grpFill/>
            <a:ln w="9525" cap="flat">
              <a:solidFill>
                <a:srgbClr val="000000"/>
              </a:solidFill>
              <a:prstDash val="solid"/>
              <a:round/>
              <a:headEnd type="none" w="med" len="med"/>
              <a:tailEnd type="none" w="med" len="med"/>
            </a:ln>
          </p:spPr>
        </p:cxnSp>
        <p:cxnSp>
          <p:nvCxnSpPr>
            <p:cNvPr id="407" name="Shape 407"/>
            <p:cNvCxnSpPr/>
            <p:nvPr/>
          </p:nvCxnSpPr>
          <p:spPr>
            <a:xfrm>
              <a:off x="3577" y="3602"/>
              <a:ext cx="0" cy="27"/>
            </a:xfrm>
            <a:prstGeom prst="straightConnector1">
              <a:avLst/>
            </a:prstGeom>
            <a:grpFill/>
            <a:ln w="9525" cap="flat">
              <a:solidFill>
                <a:srgbClr val="000000"/>
              </a:solidFill>
              <a:prstDash val="solid"/>
              <a:round/>
              <a:headEnd type="none" w="med" len="med"/>
              <a:tailEnd type="none" w="med" len="med"/>
            </a:ln>
          </p:spPr>
        </p:cxnSp>
        <p:cxnSp>
          <p:nvCxnSpPr>
            <p:cNvPr id="408" name="Shape 408"/>
            <p:cNvCxnSpPr/>
            <p:nvPr/>
          </p:nvCxnSpPr>
          <p:spPr>
            <a:xfrm>
              <a:off x="4040" y="3602"/>
              <a:ext cx="0" cy="27"/>
            </a:xfrm>
            <a:prstGeom prst="straightConnector1">
              <a:avLst/>
            </a:prstGeom>
            <a:grpFill/>
            <a:ln w="9525" cap="flat">
              <a:solidFill>
                <a:srgbClr val="000000"/>
              </a:solidFill>
              <a:prstDash val="solid"/>
              <a:round/>
              <a:headEnd type="none" w="med" len="med"/>
              <a:tailEnd type="none" w="med" len="med"/>
            </a:ln>
          </p:spPr>
        </p:cxnSp>
        <p:cxnSp>
          <p:nvCxnSpPr>
            <p:cNvPr id="409" name="Shape 409"/>
            <p:cNvCxnSpPr/>
            <p:nvPr/>
          </p:nvCxnSpPr>
          <p:spPr>
            <a:xfrm>
              <a:off x="4504" y="3602"/>
              <a:ext cx="0" cy="27"/>
            </a:xfrm>
            <a:prstGeom prst="straightConnector1">
              <a:avLst/>
            </a:prstGeom>
            <a:grpFill/>
            <a:ln w="9525" cap="flat">
              <a:solidFill>
                <a:srgbClr val="000000"/>
              </a:solidFill>
              <a:prstDash val="solid"/>
              <a:round/>
              <a:headEnd type="none" w="med" len="med"/>
              <a:tailEnd type="none" w="med" len="med"/>
            </a:ln>
          </p:spPr>
        </p:cxnSp>
        <p:cxnSp>
          <p:nvCxnSpPr>
            <p:cNvPr id="410" name="Shape 410"/>
            <p:cNvCxnSpPr/>
            <p:nvPr/>
          </p:nvCxnSpPr>
          <p:spPr>
            <a:xfrm>
              <a:off x="4968" y="3602"/>
              <a:ext cx="0" cy="27"/>
            </a:xfrm>
            <a:prstGeom prst="straightConnector1">
              <a:avLst/>
            </a:prstGeom>
            <a:grpFill/>
            <a:ln w="9525" cap="flat">
              <a:solidFill>
                <a:srgbClr val="000000"/>
              </a:solidFill>
              <a:prstDash val="solid"/>
              <a:round/>
              <a:headEnd type="none" w="med" len="med"/>
              <a:tailEnd type="none" w="med" len="med"/>
            </a:ln>
          </p:spPr>
        </p:cxnSp>
        <p:cxnSp>
          <p:nvCxnSpPr>
            <p:cNvPr id="411" name="Shape 411"/>
            <p:cNvCxnSpPr/>
            <p:nvPr/>
          </p:nvCxnSpPr>
          <p:spPr>
            <a:xfrm>
              <a:off x="4968" y="1051"/>
              <a:ext cx="0" cy="2550"/>
            </a:xfrm>
            <a:prstGeom prst="straightConnector1">
              <a:avLst/>
            </a:prstGeom>
            <a:grpFill/>
            <a:ln w="9525" cap="flat">
              <a:solidFill>
                <a:srgbClr val="000000"/>
              </a:solidFill>
              <a:prstDash val="solid"/>
              <a:round/>
              <a:headEnd type="none" w="med" len="med"/>
              <a:tailEnd type="none" w="med" len="med"/>
            </a:ln>
          </p:spPr>
        </p:cxnSp>
        <p:cxnSp>
          <p:nvCxnSpPr>
            <p:cNvPr id="412" name="Shape 412"/>
            <p:cNvCxnSpPr/>
            <p:nvPr/>
          </p:nvCxnSpPr>
          <p:spPr>
            <a:xfrm>
              <a:off x="4968" y="3602"/>
              <a:ext cx="27" cy="0"/>
            </a:xfrm>
            <a:prstGeom prst="straightConnector1">
              <a:avLst/>
            </a:prstGeom>
            <a:grpFill/>
            <a:ln w="9525" cap="flat">
              <a:solidFill>
                <a:srgbClr val="000000"/>
              </a:solidFill>
              <a:prstDash val="solid"/>
              <a:round/>
              <a:headEnd type="none" w="med" len="med"/>
              <a:tailEnd type="none" w="med" len="med"/>
            </a:ln>
          </p:spPr>
        </p:cxnSp>
        <p:cxnSp>
          <p:nvCxnSpPr>
            <p:cNvPr id="413" name="Shape 413"/>
            <p:cNvCxnSpPr/>
            <p:nvPr/>
          </p:nvCxnSpPr>
          <p:spPr>
            <a:xfrm>
              <a:off x="4968" y="3347"/>
              <a:ext cx="27" cy="0"/>
            </a:xfrm>
            <a:prstGeom prst="straightConnector1">
              <a:avLst/>
            </a:prstGeom>
            <a:grpFill/>
            <a:ln w="9525" cap="flat">
              <a:solidFill>
                <a:srgbClr val="000000"/>
              </a:solidFill>
              <a:prstDash val="solid"/>
              <a:round/>
              <a:headEnd type="none" w="med" len="med"/>
              <a:tailEnd type="none" w="med" len="med"/>
            </a:ln>
          </p:spPr>
        </p:cxnSp>
        <p:cxnSp>
          <p:nvCxnSpPr>
            <p:cNvPr id="414" name="Shape 414"/>
            <p:cNvCxnSpPr/>
            <p:nvPr/>
          </p:nvCxnSpPr>
          <p:spPr>
            <a:xfrm>
              <a:off x="4968" y="3092"/>
              <a:ext cx="27" cy="0"/>
            </a:xfrm>
            <a:prstGeom prst="straightConnector1">
              <a:avLst/>
            </a:prstGeom>
            <a:grpFill/>
            <a:ln w="9525" cap="flat">
              <a:solidFill>
                <a:srgbClr val="000000"/>
              </a:solidFill>
              <a:prstDash val="solid"/>
              <a:round/>
              <a:headEnd type="none" w="med" len="med"/>
              <a:tailEnd type="none" w="med" len="med"/>
            </a:ln>
          </p:spPr>
        </p:cxnSp>
        <p:cxnSp>
          <p:nvCxnSpPr>
            <p:cNvPr id="415" name="Shape 415"/>
            <p:cNvCxnSpPr/>
            <p:nvPr/>
          </p:nvCxnSpPr>
          <p:spPr>
            <a:xfrm>
              <a:off x="4968" y="2837"/>
              <a:ext cx="27" cy="0"/>
            </a:xfrm>
            <a:prstGeom prst="straightConnector1">
              <a:avLst/>
            </a:prstGeom>
            <a:grpFill/>
            <a:ln w="9525" cap="flat">
              <a:solidFill>
                <a:srgbClr val="000000"/>
              </a:solidFill>
              <a:prstDash val="solid"/>
              <a:round/>
              <a:headEnd type="none" w="med" len="med"/>
              <a:tailEnd type="none" w="med" len="med"/>
            </a:ln>
          </p:spPr>
        </p:cxnSp>
        <p:cxnSp>
          <p:nvCxnSpPr>
            <p:cNvPr id="416" name="Shape 416"/>
            <p:cNvCxnSpPr/>
            <p:nvPr/>
          </p:nvCxnSpPr>
          <p:spPr>
            <a:xfrm>
              <a:off x="4968" y="2581"/>
              <a:ext cx="27" cy="0"/>
            </a:xfrm>
            <a:prstGeom prst="straightConnector1">
              <a:avLst/>
            </a:prstGeom>
            <a:grpFill/>
            <a:ln w="9525" cap="flat">
              <a:solidFill>
                <a:srgbClr val="000000"/>
              </a:solidFill>
              <a:prstDash val="solid"/>
              <a:round/>
              <a:headEnd type="none" w="med" len="med"/>
              <a:tailEnd type="none" w="med" len="med"/>
            </a:ln>
          </p:spPr>
        </p:cxnSp>
        <p:cxnSp>
          <p:nvCxnSpPr>
            <p:cNvPr id="417" name="Shape 417"/>
            <p:cNvCxnSpPr/>
            <p:nvPr/>
          </p:nvCxnSpPr>
          <p:spPr>
            <a:xfrm>
              <a:off x="4968" y="2327"/>
              <a:ext cx="27" cy="0"/>
            </a:xfrm>
            <a:prstGeom prst="straightConnector1">
              <a:avLst/>
            </a:prstGeom>
            <a:grpFill/>
            <a:ln w="9525" cap="flat">
              <a:solidFill>
                <a:srgbClr val="000000"/>
              </a:solidFill>
              <a:prstDash val="solid"/>
              <a:round/>
              <a:headEnd type="none" w="med" len="med"/>
              <a:tailEnd type="none" w="med" len="med"/>
            </a:ln>
          </p:spPr>
        </p:cxnSp>
        <p:cxnSp>
          <p:nvCxnSpPr>
            <p:cNvPr id="418" name="Shape 418"/>
            <p:cNvCxnSpPr/>
            <p:nvPr/>
          </p:nvCxnSpPr>
          <p:spPr>
            <a:xfrm>
              <a:off x="4968" y="2070"/>
              <a:ext cx="27" cy="0"/>
            </a:xfrm>
            <a:prstGeom prst="straightConnector1">
              <a:avLst/>
            </a:prstGeom>
            <a:grpFill/>
            <a:ln w="9525" cap="flat">
              <a:solidFill>
                <a:srgbClr val="000000"/>
              </a:solidFill>
              <a:prstDash val="solid"/>
              <a:round/>
              <a:headEnd type="none" w="med" len="med"/>
              <a:tailEnd type="none" w="med" len="med"/>
            </a:ln>
          </p:spPr>
        </p:cxnSp>
        <p:cxnSp>
          <p:nvCxnSpPr>
            <p:cNvPr id="419" name="Shape 419"/>
            <p:cNvCxnSpPr/>
            <p:nvPr/>
          </p:nvCxnSpPr>
          <p:spPr>
            <a:xfrm>
              <a:off x="4968" y="1817"/>
              <a:ext cx="27" cy="0"/>
            </a:xfrm>
            <a:prstGeom prst="straightConnector1">
              <a:avLst/>
            </a:prstGeom>
            <a:grpFill/>
            <a:ln w="9525" cap="flat">
              <a:solidFill>
                <a:srgbClr val="000000"/>
              </a:solidFill>
              <a:prstDash val="solid"/>
              <a:round/>
              <a:headEnd type="none" w="med" len="med"/>
              <a:tailEnd type="none" w="med" len="med"/>
            </a:ln>
          </p:spPr>
        </p:cxnSp>
        <p:cxnSp>
          <p:nvCxnSpPr>
            <p:cNvPr id="420" name="Shape 420"/>
            <p:cNvCxnSpPr/>
            <p:nvPr/>
          </p:nvCxnSpPr>
          <p:spPr>
            <a:xfrm>
              <a:off x="4968" y="1560"/>
              <a:ext cx="27" cy="0"/>
            </a:xfrm>
            <a:prstGeom prst="straightConnector1">
              <a:avLst/>
            </a:prstGeom>
            <a:grpFill/>
            <a:ln w="9525" cap="flat">
              <a:solidFill>
                <a:srgbClr val="000000"/>
              </a:solidFill>
              <a:prstDash val="solid"/>
              <a:round/>
              <a:headEnd type="none" w="med" len="med"/>
              <a:tailEnd type="none" w="med" len="med"/>
            </a:ln>
          </p:spPr>
        </p:cxnSp>
        <p:cxnSp>
          <p:nvCxnSpPr>
            <p:cNvPr id="421" name="Shape 421"/>
            <p:cNvCxnSpPr/>
            <p:nvPr/>
          </p:nvCxnSpPr>
          <p:spPr>
            <a:xfrm>
              <a:off x="4968" y="1306"/>
              <a:ext cx="27" cy="0"/>
            </a:xfrm>
            <a:prstGeom prst="straightConnector1">
              <a:avLst/>
            </a:prstGeom>
            <a:grpFill/>
            <a:ln w="9525" cap="flat">
              <a:solidFill>
                <a:srgbClr val="000000"/>
              </a:solidFill>
              <a:prstDash val="solid"/>
              <a:round/>
              <a:headEnd type="none" w="med" len="med"/>
              <a:tailEnd type="none" w="med" len="med"/>
            </a:ln>
          </p:spPr>
        </p:cxnSp>
        <p:cxnSp>
          <p:nvCxnSpPr>
            <p:cNvPr id="422" name="Shape 422"/>
            <p:cNvCxnSpPr/>
            <p:nvPr/>
          </p:nvCxnSpPr>
          <p:spPr>
            <a:xfrm>
              <a:off x="4968" y="1051"/>
              <a:ext cx="27" cy="0"/>
            </a:xfrm>
            <a:prstGeom prst="straightConnector1">
              <a:avLst/>
            </a:prstGeom>
            <a:grpFill/>
            <a:ln w="9525" cap="flat">
              <a:solidFill>
                <a:srgbClr val="000000"/>
              </a:solidFill>
              <a:prstDash val="solid"/>
              <a:round/>
              <a:headEnd type="none" w="med" len="med"/>
              <a:tailEnd type="none" w="med" len="med"/>
            </a:ln>
          </p:spPr>
        </p:cxnSp>
        <p:sp>
          <p:nvSpPr>
            <p:cNvPr id="423" name="Shape 423"/>
            <p:cNvSpPr/>
            <p:nvPr/>
          </p:nvSpPr>
          <p:spPr>
            <a:xfrm>
              <a:off x="1026" y="1510"/>
              <a:ext cx="463" cy="1749"/>
            </a:xfrm>
            <a:custGeom>
              <a:avLst/>
              <a:gdLst/>
              <a:ahLst/>
              <a:cxnLst/>
              <a:rect l="0" t="0" r="0" b="0"/>
              <a:pathLst>
                <a:path w="464" h="1750" extrusionOk="0">
                  <a:moveTo>
                    <a:pt x="0" y="0"/>
                  </a:moveTo>
                  <a:lnTo>
                    <a:pt x="15" y="56"/>
                  </a:lnTo>
                  <a:lnTo>
                    <a:pt x="29" y="113"/>
                  </a:lnTo>
                  <a:lnTo>
                    <a:pt x="44" y="171"/>
                  </a:lnTo>
                  <a:lnTo>
                    <a:pt x="58" y="231"/>
                  </a:lnTo>
                  <a:lnTo>
                    <a:pt x="73" y="292"/>
                  </a:lnTo>
                  <a:lnTo>
                    <a:pt x="87" y="353"/>
                  </a:lnTo>
                  <a:lnTo>
                    <a:pt x="102" y="416"/>
                  </a:lnTo>
                  <a:lnTo>
                    <a:pt x="116" y="479"/>
                  </a:lnTo>
                  <a:lnTo>
                    <a:pt x="145" y="606"/>
                  </a:lnTo>
                  <a:lnTo>
                    <a:pt x="174" y="733"/>
                  </a:lnTo>
                  <a:lnTo>
                    <a:pt x="203" y="861"/>
                  </a:lnTo>
                  <a:lnTo>
                    <a:pt x="218" y="923"/>
                  </a:lnTo>
                  <a:lnTo>
                    <a:pt x="232" y="985"/>
                  </a:lnTo>
                  <a:lnTo>
                    <a:pt x="247" y="1046"/>
                  </a:lnTo>
                  <a:lnTo>
                    <a:pt x="262" y="1106"/>
                  </a:lnTo>
                  <a:lnTo>
                    <a:pt x="276" y="1165"/>
                  </a:lnTo>
                  <a:lnTo>
                    <a:pt x="291" y="1223"/>
                  </a:lnTo>
                  <a:lnTo>
                    <a:pt x="305" y="1279"/>
                  </a:lnTo>
                  <a:lnTo>
                    <a:pt x="319" y="1333"/>
                  </a:lnTo>
                  <a:lnTo>
                    <a:pt x="333" y="1385"/>
                  </a:lnTo>
                  <a:lnTo>
                    <a:pt x="348" y="1436"/>
                  </a:lnTo>
                  <a:lnTo>
                    <a:pt x="362" y="1485"/>
                  </a:lnTo>
                  <a:lnTo>
                    <a:pt x="377" y="1531"/>
                  </a:lnTo>
                  <a:lnTo>
                    <a:pt x="385" y="1553"/>
                  </a:lnTo>
                  <a:lnTo>
                    <a:pt x="391" y="1575"/>
                  </a:lnTo>
                  <a:lnTo>
                    <a:pt x="399" y="1595"/>
                  </a:lnTo>
                  <a:lnTo>
                    <a:pt x="406" y="1615"/>
                  </a:lnTo>
                  <a:lnTo>
                    <a:pt x="414" y="1635"/>
                  </a:lnTo>
                  <a:lnTo>
                    <a:pt x="420" y="1653"/>
                  </a:lnTo>
                  <a:lnTo>
                    <a:pt x="428" y="1671"/>
                  </a:lnTo>
                  <a:lnTo>
                    <a:pt x="435" y="1689"/>
                  </a:lnTo>
                  <a:lnTo>
                    <a:pt x="443" y="1705"/>
                  </a:lnTo>
                  <a:lnTo>
                    <a:pt x="449" y="1721"/>
                  </a:lnTo>
                  <a:lnTo>
                    <a:pt x="457" y="1736"/>
                  </a:lnTo>
                  <a:lnTo>
                    <a:pt x="464" y="1750"/>
                  </a:lnTo>
                </a:path>
              </a:pathLst>
            </a:custGeom>
            <a:grpFill/>
            <a:ln w="20625" cap="flat">
              <a:solidFill>
                <a:srgbClr val="008000"/>
              </a:solidFill>
              <a:prstDash val="solid"/>
              <a:round/>
              <a:headEnd type="none" w="med" len="med"/>
              <a:tailEnd type="none" w="med" len="med"/>
            </a:ln>
          </p:spPr>
          <p:txBody>
            <a:bodyPr lIns="91425" tIns="45700" rIns="91425" bIns="45700" anchor="t" anchorCtr="0">
              <a:spAutoFit/>
            </a:bodyPr>
            <a:lstStyle/>
            <a:p>
              <a:endParaRPr/>
            </a:p>
          </p:txBody>
        </p:sp>
        <p:sp>
          <p:nvSpPr>
            <p:cNvPr id="424" name="Shape 424"/>
            <p:cNvSpPr/>
            <p:nvPr/>
          </p:nvSpPr>
          <p:spPr>
            <a:xfrm>
              <a:off x="1489" y="3250"/>
              <a:ext cx="463" cy="145"/>
            </a:xfrm>
            <a:custGeom>
              <a:avLst/>
              <a:gdLst/>
              <a:ahLst/>
              <a:cxnLst/>
              <a:rect l="0" t="0" r="0" b="0"/>
              <a:pathLst>
                <a:path w="464" h="146" extrusionOk="0">
                  <a:moveTo>
                    <a:pt x="0" y="9"/>
                  </a:moveTo>
                  <a:lnTo>
                    <a:pt x="11" y="27"/>
                  </a:lnTo>
                  <a:lnTo>
                    <a:pt x="22" y="44"/>
                  </a:lnTo>
                  <a:lnTo>
                    <a:pt x="34" y="60"/>
                  </a:lnTo>
                  <a:lnTo>
                    <a:pt x="47" y="74"/>
                  </a:lnTo>
                  <a:lnTo>
                    <a:pt x="60" y="87"/>
                  </a:lnTo>
                  <a:lnTo>
                    <a:pt x="74" y="99"/>
                  </a:lnTo>
                  <a:lnTo>
                    <a:pt x="89" y="109"/>
                  </a:lnTo>
                  <a:lnTo>
                    <a:pt x="103" y="118"/>
                  </a:lnTo>
                  <a:lnTo>
                    <a:pt x="118" y="125"/>
                  </a:lnTo>
                  <a:lnTo>
                    <a:pt x="134" y="132"/>
                  </a:lnTo>
                  <a:lnTo>
                    <a:pt x="150" y="137"/>
                  </a:lnTo>
                  <a:lnTo>
                    <a:pt x="166" y="141"/>
                  </a:lnTo>
                  <a:lnTo>
                    <a:pt x="182" y="144"/>
                  </a:lnTo>
                  <a:lnTo>
                    <a:pt x="198" y="145"/>
                  </a:lnTo>
                  <a:lnTo>
                    <a:pt x="215" y="146"/>
                  </a:lnTo>
                  <a:lnTo>
                    <a:pt x="231" y="145"/>
                  </a:lnTo>
                  <a:lnTo>
                    <a:pt x="249" y="144"/>
                  </a:lnTo>
                  <a:lnTo>
                    <a:pt x="265" y="140"/>
                  </a:lnTo>
                  <a:lnTo>
                    <a:pt x="282" y="137"/>
                  </a:lnTo>
                  <a:lnTo>
                    <a:pt x="298" y="132"/>
                  </a:lnTo>
                  <a:lnTo>
                    <a:pt x="314" y="126"/>
                  </a:lnTo>
                  <a:lnTo>
                    <a:pt x="330" y="119"/>
                  </a:lnTo>
                  <a:lnTo>
                    <a:pt x="346" y="111"/>
                  </a:lnTo>
                  <a:lnTo>
                    <a:pt x="360" y="102"/>
                  </a:lnTo>
                  <a:lnTo>
                    <a:pt x="375" y="92"/>
                  </a:lnTo>
                  <a:lnTo>
                    <a:pt x="390" y="82"/>
                  </a:lnTo>
                  <a:lnTo>
                    <a:pt x="403" y="70"/>
                  </a:lnTo>
                  <a:lnTo>
                    <a:pt x="417" y="58"/>
                  </a:lnTo>
                  <a:lnTo>
                    <a:pt x="430" y="44"/>
                  </a:lnTo>
                  <a:lnTo>
                    <a:pt x="441" y="30"/>
                  </a:lnTo>
                  <a:lnTo>
                    <a:pt x="453" y="16"/>
                  </a:lnTo>
                  <a:lnTo>
                    <a:pt x="464" y="0"/>
                  </a:lnTo>
                </a:path>
              </a:pathLst>
            </a:custGeom>
            <a:grpFill/>
            <a:ln w="20625" cap="flat">
              <a:solidFill>
                <a:srgbClr val="008000"/>
              </a:solidFill>
              <a:prstDash val="solid"/>
              <a:round/>
              <a:headEnd type="none" w="med" len="med"/>
              <a:tailEnd type="none" w="med" len="med"/>
            </a:ln>
          </p:spPr>
          <p:txBody>
            <a:bodyPr lIns="91425" tIns="45700" rIns="91425" bIns="45700" anchor="t" anchorCtr="0">
              <a:spAutoFit/>
            </a:bodyPr>
            <a:lstStyle/>
            <a:p>
              <a:endParaRPr/>
            </a:p>
          </p:txBody>
        </p:sp>
        <p:sp>
          <p:nvSpPr>
            <p:cNvPr id="425" name="Shape 425"/>
            <p:cNvSpPr/>
            <p:nvPr/>
          </p:nvSpPr>
          <p:spPr>
            <a:xfrm>
              <a:off x="1954" y="1804"/>
              <a:ext cx="462" cy="1446"/>
            </a:xfrm>
            <a:custGeom>
              <a:avLst/>
              <a:gdLst/>
              <a:ahLst/>
              <a:cxnLst/>
              <a:rect l="0" t="0" r="0" b="0"/>
              <a:pathLst>
                <a:path w="463" h="1447" extrusionOk="0">
                  <a:moveTo>
                    <a:pt x="0" y="1447"/>
                  </a:moveTo>
                  <a:lnTo>
                    <a:pt x="7" y="1435"/>
                  </a:lnTo>
                  <a:lnTo>
                    <a:pt x="15" y="1422"/>
                  </a:lnTo>
                  <a:lnTo>
                    <a:pt x="21" y="1409"/>
                  </a:lnTo>
                  <a:lnTo>
                    <a:pt x="29" y="1395"/>
                  </a:lnTo>
                  <a:lnTo>
                    <a:pt x="36" y="1379"/>
                  </a:lnTo>
                  <a:lnTo>
                    <a:pt x="44" y="1363"/>
                  </a:lnTo>
                  <a:lnTo>
                    <a:pt x="50" y="1347"/>
                  </a:lnTo>
                  <a:lnTo>
                    <a:pt x="58" y="1329"/>
                  </a:lnTo>
                  <a:lnTo>
                    <a:pt x="65" y="1311"/>
                  </a:lnTo>
                  <a:lnTo>
                    <a:pt x="72" y="1292"/>
                  </a:lnTo>
                  <a:lnTo>
                    <a:pt x="79" y="1272"/>
                  </a:lnTo>
                  <a:lnTo>
                    <a:pt x="86" y="1253"/>
                  </a:lnTo>
                  <a:lnTo>
                    <a:pt x="101" y="1210"/>
                  </a:lnTo>
                  <a:lnTo>
                    <a:pt x="115" y="1167"/>
                  </a:lnTo>
                  <a:lnTo>
                    <a:pt x="130" y="1120"/>
                  </a:lnTo>
                  <a:lnTo>
                    <a:pt x="144" y="1072"/>
                  </a:lnTo>
                  <a:lnTo>
                    <a:pt x="159" y="1024"/>
                  </a:lnTo>
                  <a:lnTo>
                    <a:pt x="173" y="972"/>
                  </a:lnTo>
                  <a:lnTo>
                    <a:pt x="188" y="921"/>
                  </a:lnTo>
                  <a:lnTo>
                    <a:pt x="202" y="868"/>
                  </a:lnTo>
                  <a:lnTo>
                    <a:pt x="217" y="815"/>
                  </a:lnTo>
                  <a:lnTo>
                    <a:pt x="231" y="761"/>
                  </a:lnTo>
                  <a:lnTo>
                    <a:pt x="261" y="653"/>
                  </a:lnTo>
                  <a:lnTo>
                    <a:pt x="290" y="544"/>
                  </a:lnTo>
                  <a:lnTo>
                    <a:pt x="304" y="491"/>
                  </a:lnTo>
                  <a:lnTo>
                    <a:pt x="319" y="438"/>
                  </a:lnTo>
                  <a:lnTo>
                    <a:pt x="333" y="387"/>
                  </a:lnTo>
                  <a:lnTo>
                    <a:pt x="348" y="337"/>
                  </a:lnTo>
                  <a:lnTo>
                    <a:pt x="362" y="288"/>
                  </a:lnTo>
                  <a:lnTo>
                    <a:pt x="377" y="240"/>
                  </a:lnTo>
                  <a:lnTo>
                    <a:pt x="391" y="195"/>
                  </a:lnTo>
                  <a:lnTo>
                    <a:pt x="406" y="151"/>
                  </a:lnTo>
                  <a:lnTo>
                    <a:pt x="420" y="109"/>
                  </a:lnTo>
                  <a:lnTo>
                    <a:pt x="427" y="90"/>
                  </a:lnTo>
                  <a:lnTo>
                    <a:pt x="434" y="71"/>
                  </a:lnTo>
                  <a:lnTo>
                    <a:pt x="442" y="52"/>
                  </a:lnTo>
                  <a:lnTo>
                    <a:pt x="448" y="34"/>
                  </a:lnTo>
                  <a:lnTo>
                    <a:pt x="456" y="17"/>
                  </a:lnTo>
                  <a:lnTo>
                    <a:pt x="463" y="0"/>
                  </a:lnTo>
                </a:path>
              </a:pathLst>
            </a:custGeom>
            <a:grpFill/>
            <a:ln w="20625" cap="flat">
              <a:solidFill>
                <a:srgbClr val="008000"/>
              </a:solidFill>
              <a:prstDash val="solid"/>
              <a:round/>
              <a:headEnd type="none" w="med" len="med"/>
              <a:tailEnd type="none" w="med" len="med"/>
            </a:ln>
          </p:spPr>
          <p:txBody>
            <a:bodyPr lIns="91425" tIns="45700" rIns="91425" bIns="45700" anchor="t" anchorCtr="0">
              <a:spAutoFit/>
            </a:bodyPr>
            <a:lstStyle/>
            <a:p>
              <a:endParaRPr/>
            </a:p>
          </p:txBody>
        </p:sp>
        <p:sp>
          <p:nvSpPr>
            <p:cNvPr id="426" name="Shape 426"/>
            <p:cNvSpPr/>
            <p:nvPr/>
          </p:nvSpPr>
          <p:spPr>
            <a:xfrm>
              <a:off x="2417" y="1196"/>
              <a:ext cx="463" cy="607"/>
            </a:xfrm>
            <a:custGeom>
              <a:avLst/>
              <a:gdLst/>
              <a:ahLst/>
              <a:cxnLst/>
              <a:rect l="0" t="0" r="0" b="0"/>
              <a:pathLst>
                <a:path w="464" h="608" extrusionOk="0">
                  <a:moveTo>
                    <a:pt x="0" y="608"/>
                  </a:moveTo>
                  <a:lnTo>
                    <a:pt x="15" y="577"/>
                  </a:lnTo>
                  <a:lnTo>
                    <a:pt x="29" y="546"/>
                  </a:lnTo>
                  <a:lnTo>
                    <a:pt x="44" y="516"/>
                  </a:lnTo>
                  <a:lnTo>
                    <a:pt x="58" y="488"/>
                  </a:lnTo>
                  <a:lnTo>
                    <a:pt x="73" y="460"/>
                  </a:lnTo>
                  <a:lnTo>
                    <a:pt x="87" y="432"/>
                  </a:lnTo>
                  <a:lnTo>
                    <a:pt x="102" y="406"/>
                  </a:lnTo>
                  <a:lnTo>
                    <a:pt x="116" y="380"/>
                  </a:lnTo>
                  <a:lnTo>
                    <a:pt x="131" y="355"/>
                  </a:lnTo>
                  <a:lnTo>
                    <a:pt x="145" y="332"/>
                  </a:lnTo>
                  <a:lnTo>
                    <a:pt x="160" y="309"/>
                  </a:lnTo>
                  <a:lnTo>
                    <a:pt x="174" y="287"/>
                  </a:lnTo>
                  <a:lnTo>
                    <a:pt x="189" y="266"/>
                  </a:lnTo>
                  <a:lnTo>
                    <a:pt x="203" y="246"/>
                  </a:lnTo>
                  <a:lnTo>
                    <a:pt x="218" y="226"/>
                  </a:lnTo>
                  <a:lnTo>
                    <a:pt x="232" y="207"/>
                  </a:lnTo>
                  <a:lnTo>
                    <a:pt x="247" y="188"/>
                  </a:lnTo>
                  <a:lnTo>
                    <a:pt x="262" y="171"/>
                  </a:lnTo>
                  <a:lnTo>
                    <a:pt x="276" y="155"/>
                  </a:lnTo>
                  <a:lnTo>
                    <a:pt x="290" y="138"/>
                  </a:lnTo>
                  <a:lnTo>
                    <a:pt x="304" y="123"/>
                  </a:lnTo>
                  <a:lnTo>
                    <a:pt x="319" y="108"/>
                  </a:lnTo>
                  <a:lnTo>
                    <a:pt x="333" y="95"/>
                  </a:lnTo>
                  <a:lnTo>
                    <a:pt x="348" y="82"/>
                  </a:lnTo>
                  <a:lnTo>
                    <a:pt x="362" y="69"/>
                  </a:lnTo>
                  <a:lnTo>
                    <a:pt x="377" y="57"/>
                  </a:lnTo>
                  <a:lnTo>
                    <a:pt x="391" y="46"/>
                  </a:lnTo>
                  <a:lnTo>
                    <a:pt x="406" y="36"/>
                  </a:lnTo>
                  <a:lnTo>
                    <a:pt x="420" y="26"/>
                  </a:lnTo>
                  <a:lnTo>
                    <a:pt x="435" y="17"/>
                  </a:lnTo>
                  <a:lnTo>
                    <a:pt x="464" y="0"/>
                  </a:lnTo>
                </a:path>
              </a:pathLst>
            </a:custGeom>
            <a:grpFill/>
            <a:ln w="20625" cap="flat">
              <a:solidFill>
                <a:srgbClr val="008000"/>
              </a:solidFill>
              <a:prstDash val="solid"/>
              <a:round/>
              <a:headEnd type="none" w="med" len="med"/>
              <a:tailEnd type="none" w="med" len="med"/>
            </a:ln>
          </p:spPr>
          <p:txBody>
            <a:bodyPr lIns="91425" tIns="45700" rIns="91425" bIns="45700" anchor="t" anchorCtr="0">
              <a:spAutoFit/>
            </a:bodyPr>
            <a:lstStyle/>
            <a:p>
              <a:endParaRPr/>
            </a:p>
          </p:txBody>
        </p:sp>
        <p:sp>
          <p:nvSpPr>
            <p:cNvPr id="427" name="Shape 427"/>
            <p:cNvSpPr/>
            <p:nvPr/>
          </p:nvSpPr>
          <p:spPr>
            <a:xfrm>
              <a:off x="2880" y="1172"/>
              <a:ext cx="463" cy="137"/>
            </a:xfrm>
            <a:custGeom>
              <a:avLst/>
              <a:gdLst/>
              <a:ahLst/>
              <a:cxnLst/>
              <a:rect l="0" t="0" r="0" b="0"/>
              <a:pathLst>
                <a:path w="464" h="138" extrusionOk="0">
                  <a:moveTo>
                    <a:pt x="0" y="23"/>
                  </a:moveTo>
                  <a:lnTo>
                    <a:pt x="15" y="16"/>
                  </a:lnTo>
                  <a:lnTo>
                    <a:pt x="29" y="11"/>
                  </a:lnTo>
                  <a:lnTo>
                    <a:pt x="44" y="6"/>
                  </a:lnTo>
                  <a:lnTo>
                    <a:pt x="58" y="3"/>
                  </a:lnTo>
                  <a:lnTo>
                    <a:pt x="73" y="1"/>
                  </a:lnTo>
                  <a:lnTo>
                    <a:pt x="87" y="0"/>
                  </a:lnTo>
                  <a:lnTo>
                    <a:pt x="102" y="0"/>
                  </a:lnTo>
                  <a:lnTo>
                    <a:pt x="116" y="2"/>
                  </a:lnTo>
                  <a:lnTo>
                    <a:pt x="131" y="3"/>
                  </a:lnTo>
                  <a:lnTo>
                    <a:pt x="145" y="6"/>
                  </a:lnTo>
                  <a:lnTo>
                    <a:pt x="160" y="10"/>
                  </a:lnTo>
                  <a:lnTo>
                    <a:pt x="174" y="14"/>
                  </a:lnTo>
                  <a:lnTo>
                    <a:pt x="202" y="24"/>
                  </a:lnTo>
                  <a:lnTo>
                    <a:pt x="231" y="36"/>
                  </a:lnTo>
                  <a:lnTo>
                    <a:pt x="261" y="49"/>
                  </a:lnTo>
                  <a:lnTo>
                    <a:pt x="290" y="64"/>
                  </a:lnTo>
                  <a:lnTo>
                    <a:pt x="319" y="78"/>
                  </a:lnTo>
                  <a:lnTo>
                    <a:pt x="348" y="93"/>
                  </a:lnTo>
                  <a:lnTo>
                    <a:pt x="377" y="107"/>
                  </a:lnTo>
                  <a:lnTo>
                    <a:pt x="406" y="119"/>
                  </a:lnTo>
                  <a:lnTo>
                    <a:pt x="435" y="130"/>
                  </a:lnTo>
                  <a:lnTo>
                    <a:pt x="449" y="134"/>
                  </a:lnTo>
                  <a:lnTo>
                    <a:pt x="464" y="138"/>
                  </a:lnTo>
                </a:path>
              </a:pathLst>
            </a:custGeom>
            <a:grpFill/>
            <a:ln w="20625" cap="flat">
              <a:solidFill>
                <a:srgbClr val="008000"/>
              </a:solidFill>
              <a:prstDash val="solid"/>
              <a:round/>
              <a:headEnd type="none" w="med" len="med"/>
              <a:tailEnd type="none" w="med" len="med"/>
            </a:ln>
          </p:spPr>
          <p:txBody>
            <a:bodyPr lIns="91425" tIns="45700" rIns="91425" bIns="45700" anchor="t" anchorCtr="0">
              <a:spAutoFit/>
            </a:bodyPr>
            <a:lstStyle/>
            <a:p>
              <a:endParaRPr/>
            </a:p>
          </p:txBody>
        </p:sp>
        <p:sp>
          <p:nvSpPr>
            <p:cNvPr id="428" name="Shape 428"/>
            <p:cNvSpPr/>
            <p:nvPr/>
          </p:nvSpPr>
          <p:spPr>
            <a:xfrm>
              <a:off x="3345" y="1310"/>
              <a:ext cx="462" cy="103"/>
            </a:xfrm>
            <a:custGeom>
              <a:avLst/>
              <a:gdLst/>
              <a:ahLst/>
              <a:cxnLst/>
              <a:rect l="0" t="0" r="0" b="0"/>
              <a:pathLst>
                <a:path w="463" h="104" extrusionOk="0">
                  <a:moveTo>
                    <a:pt x="0" y="0"/>
                  </a:moveTo>
                  <a:lnTo>
                    <a:pt x="29" y="7"/>
                  </a:lnTo>
                  <a:lnTo>
                    <a:pt x="57" y="15"/>
                  </a:lnTo>
                  <a:lnTo>
                    <a:pt x="115" y="32"/>
                  </a:lnTo>
                  <a:lnTo>
                    <a:pt x="173" y="50"/>
                  </a:lnTo>
                  <a:lnTo>
                    <a:pt x="231" y="66"/>
                  </a:lnTo>
                  <a:lnTo>
                    <a:pt x="261" y="74"/>
                  </a:lnTo>
                  <a:lnTo>
                    <a:pt x="290" y="82"/>
                  </a:lnTo>
                  <a:lnTo>
                    <a:pt x="319" y="88"/>
                  </a:lnTo>
                  <a:lnTo>
                    <a:pt x="348" y="93"/>
                  </a:lnTo>
                  <a:lnTo>
                    <a:pt x="377" y="98"/>
                  </a:lnTo>
                  <a:lnTo>
                    <a:pt x="405" y="102"/>
                  </a:lnTo>
                  <a:lnTo>
                    <a:pt x="434" y="103"/>
                  </a:lnTo>
                  <a:lnTo>
                    <a:pt x="463" y="104"/>
                  </a:lnTo>
                </a:path>
              </a:pathLst>
            </a:custGeom>
            <a:grpFill/>
            <a:ln w="20625" cap="flat">
              <a:solidFill>
                <a:srgbClr val="008000"/>
              </a:solidFill>
              <a:prstDash val="solid"/>
              <a:round/>
              <a:headEnd type="none" w="med" len="med"/>
              <a:tailEnd type="none" w="med" len="med"/>
            </a:ln>
          </p:spPr>
          <p:txBody>
            <a:bodyPr lIns="91425" tIns="45700" rIns="91425" bIns="45700" anchor="t" anchorCtr="0">
              <a:spAutoFit/>
            </a:bodyPr>
            <a:lstStyle/>
            <a:p>
              <a:endParaRPr/>
            </a:p>
          </p:txBody>
        </p:sp>
        <p:sp>
          <p:nvSpPr>
            <p:cNvPr id="429" name="Shape 429"/>
            <p:cNvSpPr/>
            <p:nvPr/>
          </p:nvSpPr>
          <p:spPr>
            <a:xfrm>
              <a:off x="3808" y="1292"/>
              <a:ext cx="463" cy="122"/>
            </a:xfrm>
            <a:custGeom>
              <a:avLst/>
              <a:gdLst/>
              <a:ahLst/>
              <a:cxnLst/>
              <a:rect l="0" t="0" r="0" b="0"/>
              <a:pathLst>
                <a:path w="464" h="123" extrusionOk="0">
                  <a:moveTo>
                    <a:pt x="0" y="123"/>
                  </a:moveTo>
                  <a:lnTo>
                    <a:pt x="15" y="122"/>
                  </a:lnTo>
                  <a:lnTo>
                    <a:pt x="29" y="121"/>
                  </a:lnTo>
                  <a:lnTo>
                    <a:pt x="44" y="119"/>
                  </a:lnTo>
                  <a:lnTo>
                    <a:pt x="58" y="116"/>
                  </a:lnTo>
                  <a:lnTo>
                    <a:pt x="73" y="112"/>
                  </a:lnTo>
                  <a:lnTo>
                    <a:pt x="87" y="107"/>
                  </a:lnTo>
                  <a:lnTo>
                    <a:pt x="116" y="97"/>
                  </a:lnTo>
                  <a:lnTo>
                    <a:pt x="145" y="86"/>
                  </a:lnTo>
                  <a:lnTo>
                    <a:pt x="174" y="73"/>
                  </a:lnTo>
                  <a:lnTo>
                    <a:pt x="232" y="47"/>
                  </a:lnTo>
                  <a:lnTo>
                    <a:pt x="261" y="35"/>
                  </a:lnTo>
                  <a:lnTo>
                    <a:pt x="290" y="23"/>
                  </a:lnTo>
                  <a:lnTo>
                    <a:pt x="319" y="13"/>
                  </a:lnTo>
                  <a:lnTo>
                    <a:pt x="333" y="9"/>
                  </a:lnTo>
                  <a:lnTo>
                    <a:pt x="348" y="6"/>
                  </a:lnTo>
                  <a:lnTo>
                    <a:pt x="362" y="3"/>
                  </a:lnTo>
                  <a:lnTo>
                    <a:pt x="377" y="1"/>
                  </a:lnTo>
                  <a:lnTo>
                    <a:pt x="391" y="0"/>
                  </a:lnTo>
                  <a:lnTo>
                    <a:pt x="406" y="0"/>
                  </a:lnTo>
                  <a:lnTo>
                    <a:pt x="420" y="1"/>
                  </a:lnTo>
                  <a:lnTo>
                    <a:pt x="435" y="2"/>
                  </a:lnTo>
                  <a:lnTo>
                    <a:pt x="449" y="5"/>
                  </a:lnTo>
                  <a:lnTo>
                    <a:pt x="464" y="9"/>
                  </a:lnTo>
                </a:path>
              </a:pathLst>
            </a:custGeom>
            <a:grpFill/>
            <a:ln w="20625" cap="flat">
              <a:solidFill>
                <a:srgbClr val="008000"/>
              </a:solidFill>
              <a:prstDash val="solid"/>
              <a:round/>
              <a:headEnd type="none" w="med" len="med"/>
              <a:tailEnd type="none" w="med" len="med"/>
            </a:ln>
          </p:spPr>
          <p:txBody>
            <a:bodyPr lIns="91425" tIns="45700" rIns="91425" bIns="45700" anchor="t" anchorCtr="0">
              <a:spAutoFit/>
            </a:bodyPr>
            <a:lstStyle/>
            <a:p>
              <a:endParaRPr/>
            </a:p>
          </p:txBody>
        </p:sp>
        <p:sp>
          <p:nvSpPr>
            <p:cNvPr id="430" name="Shape 430"/>
            <p:cNvSpPr/>
            <p:nvPr/>
          </p:nvSpPr>
          <p:spPr>
            <a:xfrm>
              <a:off x="4272" y="1301"/>
              <a:ext cx="463" cy="410"/>
            </a:xfrm>
            <a:custGeom>
              <a:avLst/>
              <a:gdLst/>
              <a:ahLst/>
              <a:cxnLst/>
              <a:rect l="0" t="0" r="0" b="0"/>
              <a:pathLst>
                <a:path w="464" h="411" extrusionOk="0">
                  <a:moveTo>
                    <a:pt x="0" y="0"/>
                  </a:moveTo>
                  <a:lnTo>
                    <a:pt x="15" y="5"/>
                  </a:lnTo>
                  <a:lnTo>
                    <a:pt x="29" y="12"/>
                  </a:lnTo>
                  <a:lnTo>
                    <a:pt x="44" y="18"/>
                  </a:lnTo>
                  <a:lnTo>
                    <a:pt x="58" y="26"/>
                  </a:lnTo>
                  <a:lnTo>
                    <a:pt x="73" y="35"/>
                  </a:lnTo>
                  <a:lnTo>
                    <a:pt x="87" y="45"/>
                  </a:lnTo>
                  <a:lnTo>
                    <a:pt x="102" y="55"/>
                  </a:lnTo>
                  <a:lnTo>
                    <a:pt x="116" y="66"/>
                  </a:lnTo>
                  <a:lnTo>
                    <a:pt x="130" y="78"/>
                  </a:lnTo>
                  <a:lnTo>
                    <a:pt x="145" y="89"/>
                  </a:lnTo>
                  <a:lnTo>
                    <a:pt x="173" y="116"/>
                  </a:lnTo>
                  <a:lnTo>
                    <a:pt x="202" y="143"/>
                  </a:lnTo>
                  <a:lnTo>
                    <a:pt x="231" y="173"/>
                  </a:lnTo>
                  <a:lnTo>
                    <a:pt x="261" y="203"/>
                  </a:lnTo>
                  <a:lnTo>
                    <a:pt x="290" y="234"/>
                  </a:lnTo>
                  <a:lnTo>
                    <a:pt x="348" y="296"/>
                  </a:lnTo>
                  <a:lnTo>
                    <a:pt x="377" y="326"/>
                  </a:lnTo>
                  <a:lnTo>
                    <a:pt x="406" y="356"/>
                  </a:lnTo>
                  <a:lnTo>
                    <a:pt x="435" y="384"/>
                  </a:lnTo>
                  <a:lnTo>
                    <a:pt x="464" y="411"/>
                  </a:lnTo>
                </a:path>
              </a:pathLst>
            </a:custGeom>
            <a:grpFill/>
            <a:ln w="20625" cap="flat">
              <a:solidFill>
                <a:srgbClr val="008000"/>
              </a:solidFill>
              <a:prstDash val="solid"/>
              <a:round/>
              <a:headEnd type="none" w="med" len="med"/>
              <a:tailEnd type="none" w="med" len="med"/>
            </a:ln>
          </p:spPr>
          <p:txBody>
            <a:bodyPr lIns="91425" tIns="45700" rIns="91425" bIns="45700" anchor="t" anchorCtr="0">
              <a:spAutoFit/>
            </a:bodyPr>
            <a:lstStyle/>
            <a:p>
              <a:endParaRPr/>
            </a:p>
          </p:txBody>
        </p:sp>
        <p:sp>
          <p:nvSpPr>
            <p:cNvPr id="431" name="Shape 431"/>
            <p:cNvSpPr/>
            <p:nvPr/>
          </p:nvSpPr>
          <p:spPr>
            <a:xfrm>
              <a:off x="1009" y="1493"/>
              <a:ext cx="34" cy="33"/>
            </a:xfrm>
            <a:custGeom>
              <a:avLst/>
              <a:gdLst/>
              <a:ahLst/>
              <a:cxnLst/>
              <a:rect l="0" t="0" r="0" b="0"/>
              <a:pathLst>
                <a:path w="35" h="34" extrusionOk="0">
                  <a:moveTo>
                    <a:pt x="17" y="0"/>
                  </a:moveTo>
                  <a:lnTo>
                    <a:pt x="35" y="34"/>
                  </a:lnTo>
                  <a:lnTo>
                    <a:pt x="0" y="34"/>
                  </a:lnTo>
                  <a:lnTo>
                    <a:pt x="17" y="0"/>
                  </a:lnTo>
                  <a:close/>
                </a:path>
              </a:pathLst>
            </a:custGeom>
            <a:grpFill/>
            <a:ln w="11100" cap="flat">
              <a:solidFill>
                <a:srgbClr val="008000"/>
              </a:solidFill>
              <a:prstDash val="solid"/>
              <a:round/>
              <a:headEnd type="none" w="med" len="med"/>
              <a:tailEnd type="none" w="med" len="med"/>
            </a:ln>
          </p:spPr>
          <p:txBody>
            <a:bodyPr lIns="91425" tIns="45700" rIns="91425" bIns="45700" anchor="t" anchorCtr="0">
              <a:spAutoFit/>
            </a:bodyPr>
            <a:lstStyle/>
            <a:p>
              <a:endParaRPr/>
            </a:p>
          </p:txBody>
        </p:sp>
        <p:sp>
          <p:nvSpPr>
            <p:cNvPr id="432" name="Shape 432"/>
            <p:cNvSpPr/>
            <p:nvPr/>
          </p:nvSpPr>
          <p:spPr>
            <a:xfrm>
              <a:off x="1472" y="3243"/>
              <a:ext cx="33" cy="33"/>
            </a:xfrm>
            <a:custGeom>
              <a:avLst/>
              <a:gdLst/>
              <a:ahLst/>
              <a:cxnLst/>
              <a:rect l="0" t="0" r="0" b="0"/>
              <a:pathLst>
                <a:path w="34" h="34" extrusionOk="0">
                  <a:moveTo>
                    <a:pt x="17" y="0"/>
                  </a:moveTo>
                  <a:lnTo>
                    <a:pt x="34" y="34"/>
                  </a:lnTo>
                  <a:lnTo>
                    <a:pt x="0" y="34"/>
                  </a:lnTo>
                  <a:lnTo>
                    <a:pt x="17" y="0"/>
                  </a:lnTo>
                  <a:close/>
                </a:path>
              </a:pathLst>
            </a:custGeom>
            <a:grpFill/>
            <a:ln w="11100" cap="flat">
              <a:solidFill>
                <a:srgbClr val="008000"/>
              </a:solidFill>
              <a:prstDash val="solid"/>
              <a:round/>
              <a:headEnd type="none" w="med" len="med"/>
              <a:tailEnd type="none" w="med" len="med"/>
            </a:ln>
          </p:spPr>
          <p:txBody>
            <a:bodyPr lIns="91425" tIns="45700" rIns="91425" bIns="45700" anchor="t" anchorCtr="0">
              <a:spAutoFit/>
            </a:bodyPr>
            <a:lstStyle/>
            <a:p>
              <a:endParaRPr/>
            </a:p>
          </p:txBody>
        </p:sp>
        <p:sp>
          <p:nvSpPr>
            <p:cNvPr id="433" name="Shape 433"/>
            <p:cNvSpPr/>
            <p:nvPr/>
          </p:nvSpPr>
          <p:spPr>
            <a:xfrm>
              <a:off x="1936" y="3233"/>
              <a:ext cx="34" cy="34"/>
            </a:xfrm>
            <a:custGeom>
              <a:avLst/>
              <a:gdLst/>
              <a:ahLst/>
              <a:cxnLst/>
              <a:rect l="0" t="0" r="0" b="0"/>
              <a:pathLst>
                <a:path w="35" h="35" extrusionOk="0">
                  <a:moveTo>
                    <a:pt x="18" y="0"/>
                  </a:moveTo>
                  <a:lnTo>
                    <a:pt x="35" y="35"/>
                  </a:lnTo>
                  <a:lnTo>
                    <a:pt x="0" y="35"/>
                  </a:lnTo>
                  <a:lnTo>
                    <a:pt x="18" y="0"/>
                  </a:lnTo>
                  <a:close/>
                </a:path>
              </a:pathLst>
            </a:custGeom>
            <a:grpFill/>
            <a:ln w="11100" cap="flat">
              <a:solidFill>
                <a:srgbClr val="008000"/>
              </a:solidFill>
              <a:prstDash val="solid"/>
              <a:round/>
              <a:headEnd type="none" w="med" len="med"/>
              <a:tailEnd type="none" w="med" len="med"/>
            </a:ln>
          </p:spPr>
          <p:txBody>
            <a:bodyPr lIns="91425" tIns="45700" rIns="91425" bIns="45700" anchor="t" anchorCtr="0">
              <a:spAutoFit/>
            </a:bodyPr>
            <a:lstStyle/>
            <a:p>
              <a:endParaRPr/>
            </a:p>
          </p:txBody>
        </p:sp>
        <p:sp>
          <p:nvSpPr>
            <p:cNvPr id="434" name="Shape 434"/>
            <p:cNvSpPr/>
            <p:nvPr/>
          </p:nvSpPr>
          <p:spPr>
            <a:xfrm>
              <a:off x="2400" y="1787"/>
              <a:ext cx="34" cy="34"/>
            </a:xfrm>
            <a:custGeom>
              <a:avLst/>
              <a:gdLst/>
              <a:ahLst/>
              <a:cxnLst/>
              <a:rect l="0" t="0" r="0" b="0"/>
              <a:pathLst>
                <a:path w="35" h="35" extrusionOk="0">
                  <a:moveTo>
                    <a:pt x="17" y="0"/>
                  </a:moveTo>
                  <a:lnTo>
                    <a:pt x="35" y="35"/>
                  </a:lnTo>
                  <a:lnTo>
                    <a:pt x="0" y="35"/>
                  </a:lnTo>
                  <a:lnTo>
                    <a:pt x="17" y="0"/>
                  </a:lnTo>
                  <a:close/>
                </a:path>
              </a:pathLst>
            </a:custGeom>
            <a:grpFill/>
            <a:ln w="11100" cap="flat">
              <a:solidFill>
                <a:srgbClr val="008000"/>
              </a:solidFill>
              <a:prstDash val="solid"/>
              <a:round/>
              <a:headEnd type="none" w="med" len="med"/>
              <a:tailEnd type="none" w="med" len="med"/>
            </a:ln>
          </p:spPr>
          <p:txBody>
            <a:bodyPr lIns="91425" tIns="45700" rIns="91425" bIns="45700" anchor="t" anchorCtr="0">
              <a:spAutoFit/>
            </a:bodyPr>
            <a:lstStyle/>
            <a:p>
              <a:endParaRPr/>
            </a:p>
          </p:txBody>
        </p:sp>
        <p:sp>
          <p:nvSpPr>
            <p:cNvPr id="435" name="Shape 435"/>
            <p:cNvSpPr/>
            <p:nvPr/>
          </p:nvSpPr>
          <p:spPr>
            <a:xfrm>
              <a:off x="2863" y="1178"/>
              <a:ext cx="33" cy="33"/>
            </a:xfrm>
            <a:custGeom>
              <a:avLst/>
              <a:gdLst/>
              <a:ahLst/>
              <a:cxnLst/>
              <a:rect l="0" t="0" r="0" b="0"/>
              <a:pathLst>
                <a:path w="34" h="34" extrusionOk="0">
                  <a:moveTo>
                    <a:pt x="17" y="0"/>
                  </a:moveTo>
                  <a:lnTo>
                    <a:pt x="34" y="34"/>
                  </a:lnTo>
                  <a:lnTo>
                    <a:pt x="0" y="34"/>
                  </a:lnTo>
                  <a:lnTo>
                    <a:pt x="17" y="0"/>
                  </a:lnTo>
                  <a:close/>
                </a:path>
              </a:pathLst>
            </a:custGeom>
            <a:grpFill/>
            <a:ln w="11100" cap="flat">
              <a:solidFill>
                <a:srgbClr val="008000"/>
              </a:solidFill>
              <a:prstDash val="solid"/>
              <a:round/>
              <a:headEnd type="none" w="med" len="med"/>
              <a:tailEnd type="none" w="med" len="med"/>
            </a:ln>
          </p:spPr>
          <p:txBody>
            <a:bodyPr lIns="91425" tIns="45700" rIns="91425" bIns="45700" anchor="t" anchorCtr="0">
              <a:spAutoFit/>
            </a:bodyPr>
            <a:lstStyle/>
            <a:p>
              <a:endParaRPr/>
            </a:p>
          </p:txBody>
        </p:sp>
        <p:sp>
          <p:nvSpPr>
            <p:cNvPr id="436" name="Shape 436"/>
            <p:cNvSpPr/>
            <p:nvPr/>
          </p:nvSpPr>
          <p:spPr>
            <a:xfrm>
              <a:off x="3327" y="1293"/>
              <a:ext cx="34" cy="33"/>
            </a:xfrm>
            <a:custGeom>
              <a:avLst/>
              <a:gdLst/>
              <a:ahLst/>
              <a:cxnLst/>
              <a:rect l="0" t="0" r="0" b="0"/>
              <a:pathLst>
                <a:path w="35" h="34" extrusionOk="0">
                  <a:moveTo>
                    <a:pt x="18" y="0"/>
                  </a:moveTo>
                  <a:lnTo>
                    <a:pt x="35" y="34"/>
                  </a:lnTo>
                  <a:lnTo>
                    <a:pt x="0" y="34"/>
                  </a:lnTo>
                  <a:lnTo>
                    <a:pt x="18" y="0"/>
                  </a:lnTo>
                  <a:close/>
                </a:path>
              </a:pathLst>
            </a:custGeom>
            <a:grpFill/>
            <a:ln w="11100" cap="flat">
              <a:solidFill>
                <a:srgbClr val="008000"/>
              </a:solidFill>
              <a:prstDash val="solid"/>
              <a:round/>
              <a:headEnd type="none" w="med" len="med"/>
              <a:tailEnd type="none" w="med" len="med"/>
            </a:ln>
          </p:spPr>
          <p:txBody>
            <a:bodyPr lIns="91425" tIns="45700" rIns="91425" bIns="45700" anchor="t" anchorCtr="0">
              <a:spAutoFit/>
            </a:bodyPr>
            <a:lstStyle/>
            <a:p>
              <a:endParaRPr/>
            </a:p>
          </p:txBody>
        </p:sp>
        <p:sp>
          <p:nvSpPr>
            <p:cNvPr id="437" name="Shape 437"/>
            <p:cNvSpPr/>
            <p:nvPr/>
          </p:nvSpPr>
          <p:spPr>
            <a:xfrm>
              <a:off x="3790" y="1397"/>
              <a:ext cx="34" cy="33"/>
            </a:xfrm>
            <a:custGeom>
              <a:avLst/>
              <a:gdLst/>
              <a:ahLst/>
              <a:cxnLst/>
              <a:rect l="0" t="0" r="0" b="0"/>
              <a:pathLst>
                <a:path w="35" h="34" extrusionOk="0">
                  <a:moveTo>
                    <a:pt x="17" y="0"/>
                  </a:moveTo>
                  <a:lnTo>
                    <a:pt x="35" y="34"/>
                  </a:lnTo>
                  <a:lnTo>
                    <a:pt x="0" y="34"/>
                  </a:lnTo>
                  <a:lnTo>
                    <a:pt x="17" y="0"/>
                  </a:lnTo>
                  <a:close/>
                </a:path>
              </a:pathLst>
            </a:custGeom>
            <a:grpFill/>
            <a:ln w="11100" cap="flat">
              <a:solidFill>
                <a:srgbClr val="008000"/>
              </a:solidFill>
              <a:prstDash val="solid"/>
              <a:round/>
              <a:headEnd type="none" w="med" len="med"/>
              <a:tailEnd type="none" w="med" len="med"/>
            </a:ln>
          </p:spPr>
          <p:txBody>
            <a:bodyPr lIns="91425" tIns="45700" rIns="91425" bIns="45700" anchor="t" anchorCtr="0">
              <a:spAutoFit/>
            </a:bodyPr>
            <a:lstStyle/>
            <a:p>
              <a:endParaRPr/>
            </a:p>
          </p:txBody>
        </p:sp>
        <p:sp>
          <p:nvSpPr>
            <p:cNvPr id="438" name="Shape 438"/>
            <p:cNvSpPr/>
            <p:nvPr/>
          </p:nvSpPr>
          <p:spPr>
            <a:xfrm>
              <a:off x="4254" y="1284"/>
              <a:ext cx="33" cy="33"/>
            </a:xfrm>
            <a:custGeom>
              <a:avLst/>
              <a:gdLst/>
              <a:ahLst/>
              <a:cxnLst/>
              <a:rect l="0" t="0" r="0" b="0"/>
              <a:pathLst>
                <a:path w="34" h="34" extrusionOk="0">
                  <a:moveTo>
                    <a:pt x="17" y="0"/>
                  </a:moveTo>
                  <a:lnTo>
                    <a:pt x="34" y="34"/>
                  </a:lnTo>
                  <a:lnTo>
                    <a:pt x="0" y="34"/>
                  </a:lnTo>
                  <a:lnTo>
                    <a:pt x="17" y="0"/>
                  </a:lnTo>
                  <a:close/>
                </a:path>
              </a:pathLst>
            </a:custGeom>
            <a:grpFill/>
            <a:ln w="11100" cap="flat">
              <a:solidFill>
                <a:srgbClr val="008000"/>
              </a:solidFill>
              <a:prstDash val="solid"/>
              <a:round/>
              <a:headEnd type="none" w="med" len="med"/>
              <a:tailEnd type="none" w="med" len="med"/>
            </a:ln>
          </p:spPr>
          <p:txBody>
            <a:bodyPr lIns="91425" tIns="45700" rIns="91425" bIns="45700" anchor="t" anchorCtr="0">
              <a:spAutoFit/>
            </a:bodyPr>
            <a:lstStyle/>
            <a:p>
              <a:endParaRPr/>
            </a:p>
          </p:txBody>
        </p:sp>
        <p:sp>
          <p:nvSpPr>
            <p:cNvPr id="439" name="Shape 439"/>
            <p:cNvSpPr/>
            <p:nvPr/>
          </p:nvSpPr>
          <p:spPr>
            <a:xfrm>
              <a:off x="4718" y="1694"/>
              <a:ext cx="34" cy="34"/>
            </a:xfrm>
            <a:custGeom>
              <a:avLst/>
              <a:gdLst/>
              <a:ahLst/>
              <a:cxnLst/>
              <a:rect l="0" t="0" r="0" b="0"/>
              <a:pathLst>
                <a:path w="35" h="35" extrusionOk="0">
                  <a:moveTo>
                    <a:pt x="18" y="0"/>
                  </a:moveTo>
                  <a:lnTo>
                    <a:pt x="35" y="35"/>
                  </a:lnTo>
                  <a:lnTo>
                    <a:pt x="0" y="35"/>
                  </a:lnTo>
                  <a:lnTo>
                    <a:pt x="18" y="0"/>
                  </a:lnTo>
                  <a:close/>
                </a:path>
              </a:pathLst>
            </a:custGeom>
            <a:grpFill/>
            <a:ln w="11100" cap="flat">
              <a:solidFill>
                <a:srgbClr val="008000"/>
              </a:solidFill>
              <a:prstDash val="solid"/>
              <a:round/>
              <a:headEnd type="none" w="med" len="med"/>
              <a:tailEnd type="none" w="med" len="med"/>
            </a:ln>
          </p:spPr>
          <p:txBody>
            <a:bodyPr lIns="91425" tIns="45700" rIns="91425" bIns="45700" anchor="t" anchorCtr="0">
              <a:spAutoFit/>
            </a:bodyPr>
            <a:lstStyle/>
            <a:p>
              <a:endParaRPr/>
            </a:p>
          </p:txBody>
        </p:sp>
        <p:sp>
          <p:nvSpPr>
            <p:cNvPr id="440" name="Shape 440"/>
            <p:cNvSpPr/>
            <p:nvPr/>
          </p:nvSpPr>
          <p:spPr>
            <a:xfrm>
              <a:off x="678" y="3550"/>
              <a:ext cx="44" cy="101"/>
            </a:xfrm>
            <a:prstGeom prst="rect">
              <a:avLst/>
            </a:prstGeom>
            <a:grpFill/>
            <a:ln>
              <a:noFill/>
            </a:ln>
          </p:spPr>
          <p:txBody>
            <a:bodyPr lIns="0" tIns="0" rIns="0" bIns="0" anchor="t" anchorCtr="0">
              <a:spAutoFit/>
            </a:bodyPr>
            <a:lstStyle/>
            <a:p>
              <a:pPr marL="0" marR="0" lvl="0" indent="0" algn="l" rtl="0">
                <a:spcBef>
                  <a:spcPts val="0"/>
                </a:spcBef>
                <a:spcAft>
                  <a:spcPts val="0"/>
                </a:spcAft>
                <a:buSzPct val="25000"/>
                <a:buNone/>
              </a:pPr>
              <a:r>
                <a:rPr sz="1100" b="0" i="0" u="none" strike="noStrike" cap="none" baseline="0">
                  <a:solidFill>
                    <a:srgbClr val="000000"/>
                  </a:solidFill>
                  <a:latin typeface="Arial"/>
                  <a:ea typeface="Arial"/>
                  <a:cs typeface="Arial"/>
                  <a:sym typeface="Arial"/>
                </a:rPr>
                <a:t>0</a:t>
              </a:r>
            </a:p>
          </p:txBody>
        </p:sp>
        <p:sp>
          <p:nvSpPr>
            <p:cNvPr id="441" name="Shape 441"/>
            <p:cNvSpPr/>
            <p:nvPr/>
          </p:nvSpPr>
          <p:spPr>
            <a:xfrm>
              <a:off x="580" y="3295"/>
              <a:ext cx="137" cy="101"/>
            </a:xfrm>
            <a:prstGeom prst="rect">
              <a:avLst/>
            </a:prstGeom>
            <a:grpFill/>
            <a:ln>
              <a:noFill/>
            </a:ln>
          </p:spPr>
          <p:txBody>
            <a:bodyPr lIns="0" tIns="0" rIns="0" bIns="0" anchor="t" anchorCtr="0">
              <a:spAutoFit/>
            </a:bodyPr>
            <a:lstStyle/>
            <a:p>
              <a:pPr marL="0" marR="0" lvl="0" indent="0" algn="l" rtl="0">
                <a:spcBef>
                  <a:spcPts val="0"/>
                </a:spcBef>
                <a:spcAft>
                  <a:spcPts val="0"/>
                </a:spcAft>
                <a:buSzPct val="25000"/>
                <a:buNone/>
              </a:pPr>
              <a:r>
                <a:rPr sz="1100" b="0" i="0" u="none" strike="noStrike" cap="none" baseline="0">
                  <a:solidFill>
                    <a:srgbClr val="000000"/>
                  </a:solidFill>
                  <a:latin typeface="Arial"/>
                  <a:ea typeface="Arial"/>
                  <a:cs typeface="Arial"/>
                  <a:sym typeface="Arial"/>
                </a:rPr>
                <a:t>500</a:t>
              </a:r>
            </a:p>
          </p:txBody>
        </p:sp>
        <p:sp>
          <p:nvSpPr>
            <p:cNvPr id="442" name="Shape 442"/>
            <p:cNvSpPr/>
            <p:nvPr/>
          </p:nvSpPr>
          <p:spPr>
            <a:xfrm>
              <a:off x="532" y="3040"/>
              <a:ext cx="181" cy="101"/>
            </a:xfrm>
            <a:prstGeom prst="rect">
              <a:avLst/>
            </a:prstGeom>
            <a:grpFill/>
            <a:ln>
              <a:noFill/>
            </a:ln>
          </p:spPr>
          <p:txBody>
            <a:bodyPr lIns="0" tIns="0" rIns="0" bIns="0" anchor="t" anchorCtr="0">
              <a:spAutoFit/>
            </a:bodyPr>
            <a:lstStyle/>
            <a:p>
              <a:pPr marL="0" marR="0" lvl="0" indent="0" algn="l" rtl="0">
                <a:spcBef>
                  <a:spcPts val="0"/>
                </a:spcBef>
                <a:spcAft>
                  <a:spcPts val="0"/>
                </a:spcAft>
                <a:buSzPct val="25000"/>
                <a:buNone/>
              </a:pPr>
              <a:r>
                <a:rPr sz="1100" b="0" i="0" u="none" strike="noStrike" cap="none" baseline="0">
                  <a:solidFill>
                    <a:srgbClr val="000000"/>
                  </a:solidFill>
                  <a:latin typeface="Arial"/>
                  <a:ea typeface="Arial"/>
                  <a:cs typeface="Arial"/>
                  <a:sym typeface="Arial"/>
                </a:rPr>
                <a:t>1000</a:t>
              </a:r>
            </a:p>
          </p:txBody>
        </p:sp>
        <p:sp>
          <p:nvSpPr>
            <p:cNvPr id="443" name="Shape 443"/>
            <p:cNvSpPr/>
            <p:nvPr/>
          </p:nvSpPr>
          <p:spPr>
            <a:xfrm>
              <a:off x="532" y="2785"/>
              <a:ext cx="181" cy="101"/>
            </a:xfrm>
            <a:prstGeom prst="rect">
              <a:avLst/>
            </a:prstGeom>
            <a:grpFill/>
            <a:ln>
              <a:noFill/>
            </a:ln>
          </p:spPr>
          <p:txBody>
            <a:bodyPr lIns="0" tIns="0" rIns="0" bIns="0" anchor="t" anchorCtr="0">
              <a:spAutoFit/>
            </a:bodyPr>
            <a:lstStyle/>
            <a:p>
              <a:pPr marL="0" marR="0" lvl="0" indent="0" algn="l" rtl="0">
                <a:spcBef>
                  <a:spcPts val="0"/>
                </a:spcBef>
                <a:spcAft>
                  <a:spcPts val="0"/>
                </a:spcAft>
                <a:buSzPct val="25000"/>
                <a:buNone/>
              </a:pPr>
              <a:r>
                <a:rPr sz="1100" b="0" i="0" u="none" strike="noStrike" cap="none" baseline="0">
                  <a:solidFill>
                    <a:srgbClr val="000000"/>
                  </a:solidFill>
                  <a:latin typeface="Arial"/>
                  <a:ea typeface="Arial"/>
                  <a:cs typeface="Arial"/>
                  <a:sym typeface="Arial"/>
                </a:rPr>
                <a:t>1500</a:t>
              </a:r>
            </a:p>
          </p:txBody>
        </p:sp>
        <p:sp>
          <p:nvSpPr>
            <p:cNvPr id="444" name="Shape 444"/>
            <p:cNvSpPr/>
            <p:nvPr/>
          </p:nvSpPr>
          <p:spPr>
            <a:xfrm>
              <a:off x="532" y="2530"/>
              <a:ext cx="181" cy="101"/>
            </a:xfrm>
            <a:prstGeom prst="rect">
              <a:avLst/>
            </a:prstGeom>
            <a:grpFill/>
            <a:ln>
              <a:noFill/>
            </a:ln>
          </p:spPr>
          <p:txBody>
            <a:bodyPr lIns="0" tIns="0" rIns="0" bIns="0" anchor="t" anchorCtr="0">
              <a:spAutoFit/>
            </a:bodyPr>
            <a:lstStyle/>
            <a:p>
              <a:pPr marL="0" marR="0" lvl="0" indent="0" algn="l" rtl="0">
                <a:spcBef>
                  <a:spcPts val="0"/>
                </a:spcBef>
                <a:spcAft>
                  <a:spcPts val="0"/>
                </a:spcAft>
                <a:buSzPct val="25000"/>
                <a:buNone/>
              </a:pPr>
              <a:r>
                <a:rPr sz="1100" b="0" i="0" u="none" strike="noStrike" cap="none" baseline="0">
                  <a:solidFill>
                    <a:srgbClr val="000000"/>
                  </a:solidFill>
                  <a:latin typeface="Arial"/>
                  <a:ea typeface="Arial"/>
                  <a:cs typeface="Arial"/>
                  <a:sym typeface="Arial"/>
                </a:rPr>
                <a:t>2000</a:t>
              </a:r>
            </a:p>
          </p:txBody>
        </p:sp>
        <p:sp>
          <p:nvSpPr>
            <p:cNvPr id="445" name="Shape 445"/>
            <p:cNvSpPr/>
            <p:nvPr/>
          </p:nvSpPr>
          <p:spPr>
            <a:xfrm>
              <a:off x="532" y="2276"/>
              <a:ext cx="181" cy="101"/>
            </a:xfrm>
            <a:prstGeom prst="rect">
              <a:avLst/>
            </a:prstGeom>
            <a:grpFill/>
            <a:ln>
              <a:noFill/>
            </a:ln>
          </p:spPr>
          <p:txBody>
            <a:bodyPr lIns="0" tIns="0" rIns="0" bIns="0" anchor="t" anchorCtr="0">
              <a:spAutoFit/>
            </a:bodyPr>
            <a:lstStyle/>
            <a:p>
              <a:pPr marL="0" marR="0" lvl="0" indent="0" algn="l" rtl="0">
                <a:spcBef>
                  <a:spcPts val="0"/>
                </a:spcBef>
                <a:spcAft>
                  <a:spcPts val="0"/>
                </a:spcAft>
                <a:buSzPct val="25000"/>
                <a:buNone/>
              </a:pPr>
              <a:r>
                <a:rPr sz="1100" b="0" i="0" u="none" strike="noStrike" cap="none" baseline="0">
                  <a:solidFill>
                    <a:srgbClr val="000000"/>
                  </a:solidFill>
                  <a:latin typeface="Arial"/>
                  <a:ea typeface="Arial"/>
                  <a:cs typeface="Arial"/>
                  <a:sym typeface="Arial"/>
                </a:rPr>
                <a:t>2500</a:t>
              </a:r>
            </a:p>
          </p:txBody>
        </p:sp>
        <p:sp>
          <p:nvSpPr>
            <p:cNvPr id="446" name="Shape 446"/>
            <p:cNvSpPr/>
            <p:nvPr/>
          </p:nvSpPr>
          <p:spPr>
            <a:xfrm>
              <a:off x="532" y="2020"/>
              <a:ext cx="181" cy="101"/>
            </a:xfrm>
            <a:prstGeom prst="rect">
              <a:avLst/>
            </a:prstGeom>
            <a:grpFill/>
            <a:ln>
              <a:noFill/>
            </a:ln>
          </p:spPr>
          <p:txBody>
            <a:bodyPr lIns="0" tIns="0" rIns="0" bIns="0" anchor="t" anchorCtr="0">
              <a:spAutoFit/>
            </a:bodyPr>
            <a:lstStyle/>
            <a:p>
              <a:pPr marL="0" marR="0" lvl="0" indent="0" algn="l" rtl="0">
                <a:spcBef>
                  <a:spcPts val="0"/>
                </a:spcBef>
                <a:spcAft>
                  <a:spcPts val="0"/>
                </a:spcAft>
                <a:buSzPct val="25000"/>
                <a:buNone/>
              </a:pPr>
              <a:r>
                <a:rPr sz="1100" b="0" i="0" u="none" strike="noStrike" cap="none" baseline="0">
                  <a:solidFill>
                    <a:srgbClr val="000000"/>
                  </a:solidFill>
                  <a:latin typeface="Arial"/>
                  <a:ea typeface="Arial"/>
                  <a:cs typeface="Arial"/>
                  <a:sym typeface="Arial"/>
                </a:rPr>
                <a:t>3000</a:t>
              </a:r>
            </a:p>
          </p:txBody>
        </p:sp>
        <p:sp>
          <p:nvSpPr>
            <p:cNvPr id="447" name="Shape 447"/>
            <p:cNvSpPr/>
            <p:nvPr/>
          </p:nvSpPr>
          <p:spPr>
            <a:xfrm>
              <a:off x="532" y="1765"/>
              <a:ext cx="181" cy="102"/>
            </a:xfrm>
            <a:prstGeom prst="rect">
              <a:avLst/>
            </a:prstGeom>
            <a:grpFill/>
            <a:ln>
              <a:noFill/>
            </a:ln>
          </p:spPr>
          <p:txBody>
            <a:bodyPr lIns="0" tIns="0" rIns="0" bIns="0" anchor="t" anchorCtr="0">
              <a:spAutoFit/>
            </a:bodyPr>
            <a:lstStyle/>
            <a:p>
              <a:pPr marL="0" marR="0" lvl="0" indent="0" algn="l" rtl="0">
                <a:spcBef>
                  <a:spcPts val="0"/>
                </a:spcBef>
                <a:spcAft>
                  <a:spcPts val="0"/>
                </a:spcAft>
                <a:buSzPct val="25000"/>
                <a:buNone/>
              </a:pPr>
              <a:r>
                <a:rPr sz="1100" b="0" i="0" u="none" strike="noStrike" cap="none" baseline="0">
                  <a:solidFill>
                    <a:srgbClr val="000000"/>
                  </a:solidFill>
                  <a:latin typeface="Arial"/>
                  <a:ea typeface="Arial"/>
                  <a:cs typeface="Arial"/>
                  <a:sym typeface="Arial"/>
                </a:rPr>
                <a:t>3500</a:t>
              </a:r>
            </a:p>
          </p:txBody>
        </p:sp>
        <p:sp>
          <p:nvSpPr>
            <p:cNvPr id="448" name="Shape 448"/>
            <p:cNvSpPr/>
            <p:nvPr/>
          </p:nvSpPr>
          <p:spPr>
            <a:xfrm>
              <a:off x="532" y="1510"/>
              <a:ext cx="181" cy="102"/>
            </a:xfrm>
            <a:prstGeom prst="rect">
              <a:avLst/>
            </a:prstGeom>
            <a:grpFill/>
            <a:ln>
              <a:noFill/>
            </a:ln>
          </p:spPr>
          <p:txBody>
            <a:bodyPr lIns="0" tIns="0" rIns="0" bIns="0" anchor="t" anchorCtr="0">
              <a:spAutoFit/>
            </a:bodyPr>
            <a:lstStyle/>
            <a:p>
              <a:pPr marL="0" marR="0" lvl="0" indent="0" algn="l" rtl="0">
                <a:spcBef>
                  <a:spcPts val="0"/>
                </a:spcBef>
                <a:spcAft>
                  <a:spcPts val="0"/>
                </a:spcAft>
                <a:buSzPct val="25000"/>
                <a:buNone/>
              </a:pPr>
              <a:r>
                <a:rPr sz="1100" b="0" i="0" u="none" strike="noStrike" cap="none" baseline="0">
                  <a:solidFill>
                    <a:srgbClr val="000000"/>
                  </a:solidFill>
                  <a:latin typeface="Arial"/>
                  <a:ea typeface="Arial"/>
                  <a:cs typeface="Arial"/>
                  <a:sym typeface="Arial"/>
                </a:rPr>
                <a:t>4000</a:t>
              </a:r>
            </a:p>
          </p:txBody>
        </p:sp>
        <p:sp>
          <p:nvSpPr>
            <p:cNvPr id="449" name="Shape 449"/>
            <p:cNvSpPr/>
            <p:nvPr/>
          </p:nvSpPr>
          <p:spPr>
            <a:xfrm>
              <a:off x="532" y="1256"/>
              <a:ext cx="181" cy="101"/>
            </a:xfrm>
            <a:prstGeom prst="rect">
              <a:avLst/>
            </a:prstGeom>
            <a:grpFill/>
            <a:ln>
              <a:noFill/>
            </a:ln>
          </p:spPr>
          <p:txBody>
            <a:bodyPr lIns="0" tIns="0" rIns="0" bIns="0" anchor="t" anchorCtr="0">
              <a:spAutoFit/>
            </a:bodyPr>
            <a:lstStyle/>
            <a:p>
              <a:pPr marL="0" marR="0" lvl="0" indent="0" algn="l" rtl="0">
                <a:spcBef>
                  <a:spcPts val="0"/>
                </a:spcBef>
                <a:spcAft>
                  <a:spcPts val="0"/>
                </a:spcAft>
                <a:buSzPct val="25000"/>
                <a:buNone/>
              </a:pPr>
              <a:r>
                <a:rPr sz="1100" b="0" i="0" u="none" strike="noStrike" cap="none" baseline="0">
                  <a:solidFill>
                    <a:srgbClr val="000000"/>
                  </a:solidFill>
                  <a:latin typeface="Arial"/>
                  <a:ea typeface="Arial"/>
                  <a:cs typeface="Arial"/>
                  <a:sym typeface="Arial"/>
                </a:rPr>
                <a:t>4500</a:t>
              </a:r>
            </a:p>
          </p:txBody>
        </p:sp>
        <p:sp>
          <p:nvSpPr>
            <p:cNvPr id="450" name="Shape 450"/>
            <p:cNvSpPr/>
            <p:nvPr/>
          </p:nvSpPr>
          <p:spPr>
            <a:xfrm>
              <a:off x="532" y="1000"/>
              <a:ext cx="181" cy="101"/>
            </a:xfrm>
            <a:prstGeom prst="rect">
              <a:avLst/>
            </a:prstGeom>
            <a:grpFill/>
            <a:ln>
              <a:noFill/>
            </a:ln>
          </p:spPr>
          <p:txBody>
            <a:bodyPr lIns="0" tIns="0" rIns="0" bIns="0" anchor="t" anchorCtr="0">
              <a:spAutoFit/>
            </a:bodyPr>
            <a:lstStyle/>
            <a:p>
              <a:pPr marL="0" marR="0" lvl="0" indent="0" algn="l" rtl="0">
                <a:spcBef>
                  <a:spcPts val="0"/>
                </a:spcBef>
                <a:spcAft>
                  <a:spcPts val="0"/>
                </a:spcAft>
                <a:buSzPct val="25000"/>
                <a:buNone/>
              </a:pPr>
              <a:r>
                <a:rPr sz="1100" b="0" i="0" u="none" strike="noStrike" cap="none" baseline="0">
                  <a:solidFill>
                    <a:srgbClr val="000000"/>
                  </a:solidFill>
                  <a:latin typeface="Arial"/>
                  <a:ea typeface="Arial"/>
                  <a:cs typeface="Arial"/>
                  <a:sym typeface="Arial"/>
                </a:rPr>
                <a:t>5000</a:t>
              </a:r>
            </a:p>
          </p:txBody>
        </p:sp>
        <p:sp>
          <p:nvSpPr>
            <p:cNvPr id="451" name="Shape 451"/>
            <p:cNvSpPr/>
            <p:nvPr/>
          </p:nvSpPr>
          <p:spPr>
            <a:xfrm>
              <a:off x="939" y="3677"/>
              <a:ext cx="162" cy="102"/>
            </a:xfrm>
            <a:prstGeom prst="rect">
              <a:avLst/>
            </a:prstGeom>
            <a:grpFill/>
            <a:ln>
              <a:noFill/>
            </a:ln>
          </p:spPr>
          <p:txBody>
            <a:bodyPr lIns="0" tIns="0" rIns="0" bIns="0" anchor="t" anchorCtr="0">
              <a:spAutoFit/>
            </a:bodyPr>
            <a:lstStyle/>
            <a:p>
              <a:pPr marL="0" marR="0" lvl="0" indent="0" algn="l" rtl="0">
                <a:spcBef>
                  <a:spcPts val="0"/>
                </a:spcBef>
                <a:spcAft>
                  <a:spcPts val="0"/>
                </a:spcAft>
                <a:buSzPct val="25000"/>
                <a:buNone/>
              </a:pPr>
              <a:r>
                <a:rPr sz="1100" b="0" i="0" u="none" strike="noStrike" cap="none" baseline="0">
                  <a:solidFill>
                    <a:srgbClr val="000000"/>
                  </a:solidFill>
                  <a:latin typeface="Arial"/>
                  <a:ea typeface="Arial"/>
                  <a:cs typeface="Arial"/>
                  <a:sym typeface="Arial"/>
                </a:rPr>
                <a:t>0 - 4</a:t>
              </a:r>
            </a:p>
          </p:txBody>
        </p:sp>
        <p:sp>
          <p:nvSpPr>
            <p:cNvPr id="452" name="Shape 452"/>
            <p:cNvSpPr/>
            <p:nvPr/>
          </p:nvSpPr>
          <p:spPr>
            <a:xfrm>
              <a:off x="1414" y="3677"/>
              <a:ext cx="141" cy="102"/>
            </a:xfrm>
            <a:prstGeom prst="rect">
              <a:avLst/>
            </a:prstGeom>
            <a:grpFill/>
            <a:ln>
              <a:noFill/>
            </a:ln>
          </p:spPr>
          <p:txBody>
            <a:bodyPr lIns="0" tIns="0" rIns="0" bIns="0" anchor="t" anchorCtr="0">
              <a:spAutoFit/>
            </a:bodyPr>
            <a:lstStyle/>
            <a:p>
              <a:pPr marL="0" marR="0" lvl="0" indent="0" algn="l" rtl="0">
                <a:spcBef>
                  <a:spcPts val="0"/>
                </a:spcBef>
                <a:spcAft>
                  <a:spcPts val="0"/>
                </a:spcAft>
                <a:buSzPct val="25000"/>
                <a:buNone/>
              </a:pPr>
              <a:r>
                <a:rPr sz="1100" b="0" i="0" u="none" strike="noStrike" cap="none" baseline="0">
                  <a:solidFill>
                    <a:srgbClr val="000000"/>
                  </a:solidFill>
                  <a:latin typeface="Arial"/>
                  <a:ea typeface="Arial"/>
                  <a:cs typeface="Arial"/>
                  <a:sym typeface="Arial"/>
                </a:rPr>
                <a:t>5 -9</a:t>
              </a:r>
            </a:p>
          </p:txBody>
        </p:sp>
        <p:sp>
          <p:nvSpPr>
            <p:cNvPr id="453" name="Shape 453"/>
            <p:cNvSpPr/>
            <p:nvPr/>
          </p:nvSpPr>
          <p:spPr>
            <a:xfrm>
              <a:off x="1829" y="3677"/>
              <a:ext cx="230" cy="102"/>
            </a:xfrm>
            <a:prstGeom prst="rect">
              <a:avLst/>
            </a:prstGeom>
            <a:grpFill/>
            <a:ln>
              <a:noFill/>
            </a:ln>
          </p:spPr>
          <p:txBody>
            <a:bodyPr lIns="0" tIns="0" rIns="0" bIns="0" anchor="t" anchorCtr="0">
              <a:spAutoFit/>
            </a:bodyPr>
            <a:lstStyle/>
            <a:p>
              <a:pPr marL="0" marR="0" lvl="0" indent="0" algn="l" rtl="0">
                <a:spcBef>
                  <a:spcPts val="0"/>
                </a:spcBef>
                <a:spcAft>
                  <a:spcPts val="0"/>
                </a:spcAft>
                <a:buSzPct val="25000"/>
                <a:buNone/>
              </a:pPr>
              <a:r>
                <a:rPr sz="1100" b="0" i="0" u="none" strike="noStrike" cap="none" baseline="0">
                  <a:solidFill>
                    <a:srgbClr val="000000"/>
                  </a:solidFill>
                  <a:latin typeface="Arial"/>
                  <a:ea typeface="Arial"/>
                  <a:cs typeface="Arial"/>
                  <a:sym typeface="Arial"/>
                </a:rPr>
                <a:t>10 -14</a:t>
              </a:r>
            </a:p>
          </p:txBody>
        </p:sp>
        <p:sp>
          <p:nvSpPr>
            <p:cNvPr id="454" name="Shape 454"/>
            <p:cNvSpPr/>
            <p:nvPr/>
          </p:nvSpPr>
          <p:spPr>
            <a:xfrm>
              <a:off x="2281" y="3677"/>
              <a:ext cx="253" cy="102"/>
            </a:xfrm>
            <a:prstGeom prst="rect">
              <a:avLst/>
            </a:prstGeom>
            <a:grpFill/>
            <a:ln>
              <a:noFill/>
            </a:ln>
          </p:spPr>
          <p:txBody>
            <a:bodyPr lIns="0" tIns="0" rIns="0" bIns="0" anchor="t" anchorCtr="0">
              <a:spAutoFit/>
            </a:bodyPr>
            <a:lstStyle/>
            <a:p>
              <a:pPr marL="0" marR="0" lvl="0" indent="0" algn="l" rtl="0">
                <a:spcBef>
                  <a:spcPts val="0"/>
                </a:spcBef>
                <a:spcAft>
                  <a:spcPts val="0"/>
                </a:spcAft>
                <a:buSzPct val="25000"/>
                <a:buNone/>
              </a:pPr>
              <a:r>
                <a:rPr sz="1100" b="0" i="0" u="none" strike="noStrike" cap="none" baseline="0">
                  <a:solidFill>
                    <a:srgbClr val="000000"/>
                  </a:solidFill>
                  <a:latin typeface="Arial"/>
                  <a:ea typeface="Arial"/>
                  <a:cs typeface="Arial"/>
                  <a:sym typeface="Arial"/>
                </a:rPr>
                <a:t>15 - 24</a:t>
              </a:r>
            </a:p>
          </p:txBody>
        </p:sp>
        <p:sp>
          <p:nvSpPr>
            <p:cNvPr id="455" name="Shape 455"/>
            <p:cNvSpPr/>
            <p:nvPr/>
          </p:nvSpPr>
          <p:spPr>
            <a:xfrm>
              <a:off x="2745" y="3677"/>
              <a:ext cx="252" cy="102"/>
            </a:xfrm>
            <a:prstGeom prst="rect">
              <a:avLst/>
            </a:prstGeom>
            <a:grpFill/>
            <a:ln>
              <a:noFill/>
            </a:ln>
          </p:spPr>
          <p:txBody>
            <a:bodyPr lIns="0" tIns="0" rIns="0" bIns="0" anchor="t" anchorCtr="0">
              <a:spAutoFit/>
            </a:bodyPr>
            <a:lstStyle/>
            <a:p>
              <a:pPr marL="0" marR="0" lvl="0" indent="0" algn="l" rtl="0">
                <a:spcBef>
                  <a:spcPts val="0"/>
                </a:spcBef>
                <a:spcAft>
                  <a:spcPts val="0"/>
                </a:spcAft>
                <a:buSzPct val="25000"/>
                <a:buNone/>
              </a:pPr>
              <a:r>
                <a:rPr sz="1100" b="0" i="0" u="none" strike="noStrike" cap="none" baseline="0">
                  <a:solidFill>
                    <a:srgbClr val="000000"/>
                  </a:solidFill>
                  <a:latin typeface="Arial"/>
                  <a:ea typeface="Arial"/>
                  <a:cs typeface="Arial"/>
                  <a:sym typeface="Arial"/>
                </a:rPr>
                <a:t>25 - 34</a:t>
              </a:r>
            </a:p>
          </p:txBody>
        </p:sp>
        <p:sp>
          <p:nvSpPr>
            <p:cNvPr id="456" name="Shape 456"/>
            <p:cNvSpPr/>
            <p:nvPr/>
          </p:nvSpPr>
          <p:spPr>
            <a:xfrm>
              <a:off x="3209" y="3677"/>
              <a:ext cx="253" cy="102"/>
            </a:xfrm>
            <a:prstGeom prst="rect">
              <a:avLst/>
            </a:prstGeom>
            <a:grpFill/>
            <a:ln>
              <a:noFill/>
            </a:ln>
          </p:spPr>
          <p:txBody>
            <a:bodyPr lIns="0" tIns="0" rIns="0" bIns="0" anchor="t" anchorCtr="0">
              <a:spAutoFit/>
            </a:bodyPr>
            <a:lstStyle/>
            <a:p>
              <a:pPr marL="0" marR="0" lvl="0" indent="0" algn="l" rtl="0">
                <a:spcBef>
                  <a:spcPts val="0"/>
                </a:spcBef>
                <a:spcAft>
                  <a:spcPts val="0"/>
                </a:spcAft>
                <a:buSzPct val="25000"/>
                <a:buNone/>
              </a:pPr>
              <a:r>
                <a:rPr sz="1100" b="0" i="0" u="none" strike="noStrike" cap="none" baseline="0">
                  <a:solidFill>
                    <a:srgbClr val="000000"/>
                  </a:solidFill>
                  <a:latin typeface="Arial"/>
                  <a:ea typeface="Arial"/>
                  <a:cs typeface="Arial"/>
                  <a:sym typeface="Arial"/>
                </a:rPr>
                <a:t>35 - 44</a:t>
              </a:r>
            </a:p>
          </p:txBody>
        </p:sp>
        <p:sp>
          <p:nvSpPr>
            <p:cNvPr id="457" name="Shape 457"/>
            <p:cNvSpPr/>
            <p:nvPr/>
          </p:nvSpPr>
          <p:spPr>
            <a:xfrm>
              <a:off x="3672" y="3677"/>
              <a:ext cx="253" cy="102"/>
            </a:xfrm>
            <a:prstGeom prst="rect">
              <a:avLst/>
            </a:prstGeom>
            <a:grpFill/>
            <a:ln>
              <a:noFill/>
            </a:ln>
          </p:spPr>
          <p:txBody>
            <a:bodyPr lIns="0" tIns="0" rIns="0" bIns="0" anchor="t" anchorCtr="0">
              <a:spAutoFit/>
            </a:bodyPr>
            <a:lstStyle/>
            <a:p>
              <a:pPr marL="0" marR="0" lvl="0" indent="0" algn="l" rtl="0">
                <a:spcBef>
                  <a:spcPts val="0"/>
                </a:spcBef>
                <a:spcAft>
                  <a:spcPts val="0"/>
                </a:spcAft>
                <a:buSzPct val="25000"/>
                <a:buNone/>
              </a:pPr>
              <a:r>
                <a:rPr sz="1100" b="0" i="0" u="none" strike="noStrike" cap="none" baseline="0">
                  <a:solidFill>
                    <a:srgbClr val="000000"/>
                  </a:solidFill>
                  <a:latin typeface="Arial"/>
                  <a:ea typeface="Arial"/>
                  <a:cs typeface="Arial"/>
                  <a:sym typeface="Arial"/>
                </a:rPr>
                <a:t>45 - 54</a:t>
              </a:r>
            </a:p>
          </p:txBody>
        </p:sp>
        <p:sp>
          <p:nvSpPr>
            <p:cNvPr id="458" name="Shape 458"/>
            <p:cNvSpPr/>
            <p:nvPr/>
          </p:nvSpPr>
          <p:spPr>
            <a:xfrm>
              <a:off x="4136" y="3677"/>
              <a:ext cx="253" cy="102"/>
            </a:xfrm>
            <a:prstGeom prst="rect">
              <a:avLst/>
            </a:prstGeom>
            <a:grpFill/>
            <a:ln>
              <a:noFill/>
            </a:ln>
          </p:spPr>
          <p:txBody>
            <a:bodyPr lIns="0" tIns="0" rIns="0" bIns="0" anchor="t" anchorCtr="0">
              <a:spAutoFit/>
            </a:bodyPr>
            <a:lstStyle/>
            <a:p>
              <a:pPr marL="0" marR="0" lvl="0" indent="0" algn="l" rtl="0">
                <a:spcBef>
                  <a:spcPts val="0"/>
                </a:spcBef>
                <a:spcAft>
                  <a:spcPts val="0"/>
                </a:spcAft>
                <a:buSzPct val="25000"/>
                <a:buNone/>
              </a:pPr>
              <a:r>
                <a:rPr sz="1100" b="0" i="0" u="none" strike="noStrike" cap="none" baseline="0">
                  <a:solidFill>
                    <a:srgbClr val="000000"/>
                  </a:solidFill>
                  <a:latin typeface="Arial"/>
                  <a:ea typeface="Arial"/>
                  <a:cs typeface="Arial"/>
                  <a:sym typeface="Arial"/>
                </a:rPr>
                <a:t>55 - 64</a:t>
              </a:r>
            </a:p>
          </p:txBody>
        </p:sp>
        <p:sp>
          <p:nvSpPr>
            <p:cNvPr id="459" name="Shape 459"/>
            <p:cNvSpPr/>
            <p:nvPr/>
          </p:nvSpPr>
          <p:spPr>
            <a:xfrm>
              <a:off x="4661" y="3677"/>
              <a:ext cx="138" cy="102"/>
            </a:xfrm>
            <a:prstGeom prst="rect">
              <a:avLst/>
            </a:prstGeom>
            <a:grpFill/>
            <a:ln>
              <a:noFill/>
            </a:ln>
          </p:spPr>
          <p:txBody>
            <a:bodyPr lIns="0" tIns="0" rIns="0" bIns="0" anchor="t" anchorCtr="0">
              <a:spAutoFit/>
            </a:bodyPr>
            <a:lstStyle/>
            <a:p>
              <a:pPr marL="0" marR="0" lvl="0" indent="0" algn="l" rtl="0">
                <a:spcBef>
                  <a:spcPts val="0"/>
                </a:spcBef>
                <a:spcAft>
                  <a:spcPts val="0"/>
                </a:spcAft>
                <a:buSzPct val="25000"/>
                <a:buNone/>
              </a:pPr>
              <a:r>
                <a:rPr sz="1100" b="0" i="0" u="none" strike="noStrike" cap="none" baseline="0">
                  <a:solidFill>
                    <a:srgbClr val="000000"/>
                  </a:solidFill>
                  <a:latin typeface="Arial"/>
                  <a:ea typeface="Arial"/>
                  <a:cs typeface="Arial"/>
                  <a:sym typeface="Arial"/>
                </a:rPr>
                <a:t>65+</a:t>
              </a:r>
            </a:p>
          </p:txBody>
        </p:sp>
        <p:sp>
          <p:nvSpPr>
            <p:cNvPr id="460" name="Shape 460"/>
            <p:cNvSpPr/>
            <p:nvPr/>
          </p:nvSpPr>
          <p:spPr>
            <a:xfrm>
              <a:off x="2454" y="3824"/>
              <a:ext cx="799" cy="102"/>
            </a:xfrm>
            <a:prstGeom prst="rect">
              <a:avLst/>
            </a:prstGeom>
            <a:grpFill/>
            <a:ln>
              <a:noFill/>
            </a:ln>
          </p:spPr>
          <p:txBody>
            <a:bodyPr lIns="0" tIns="0" rIns="0" bIns="0" anchor="t" anchorCtr="0">
              <a:spAutoFit/>
            </a:bodyPr>
            <a:lstStyle/>
            <a:p>
              <a:pPr marL="0" marR="0" lvl="0" indent="0" algn="l" rtl="0">
                <a:spcBef>
                  <a:spcPts val="0"/>
                </a:spcBef>
                <a:spcAft>
                  <a:spcPts val="0"/>
                </a:spcAft>
                <a:buSzPct val="25000"/>
                <a:buNone/>
              </a:pPr>
              <a:r>
                <a:rPr sz="1100" b="1" i="0" u="none" strike="noStrike" cap="none" baseline="0">
                  <a:solidFill>
                    <a:srgbClr val="000000"/>
                  </a:solidFill>
                  <a:latin typeface="Arial"/>
                  <a:ea typeface="Arial"/>
                  <a:cs typeface="Arial"/>
                  <a:sym typeface="Arial"/>
                </a:rPr>
                <a:t>Age Groups in years</a:t>
              </a:r>
            </a:p>
          </p:txBody>
        </p:sp>
        <p:sp>
          <p:nvSpPr>
            <p:cNvPr id="461" name="Shape 461"/>
            <p:cNvSpPr/>
            <p:nvPr/>
          </p:nvSpPr>
          <p:spPr>
            <a:xfrm rot="-5400000">
              <a:off x="92" y="2292"/>
              <a:ext cx="690" cy="99"/>
            </a:xfrm>
            <a:prstGeom prst="rect">
              <a:avLst/>
            </a:prstGeom>
            <a:grpFill/>
            <a:ln>
              <a:noFill/>
            </a:ln>
          </p:spPr>
          <p:txBody>
            <a:bodyPr lIns="0" tIns="0" rIns="0" bIns="0" anchor="t" anchorCtr="0">
              <a:spAutoFit/>
            </a:bodyPr>
            <a:lstStyle/>
            <a:p>
              <a:pPr marL="0" marR="0" lvl="0" indent="0" algn="l" rtl="0">
                <a:spcBef>
                  <a:spcPts val="0"/>
                </a:spcBef>
                <a:spcAft>
                  <a:spcPts val="0"/>
                </a:spcAft>
                <a:buSzPct val="25000"/>
                <a:buNone/>
              </a:pPr>
              <a:r>
                <a:rPr sz="1100" b="1" i="0" u="none" strike="noStrike" cap="none" baseline="0">
                  <a:solidFill>
                    <a:srgbClr val="000000"/>
                  </a:solidFill>
                  <a:latin typeface="Arial"/>
                  <a:ea typeface="Arial"/>
                  <a:cs typeface="Arial"/>
                  <a:sym typeface="Arial"/>
                </a:rPr>
                <a:t>Number of Cases</a:t>
              </a:r>
            </a:p>
          </p:txBody>
        </p:sp>
        <p:sp>
          <p:nvSpPr>
            <p:cNvPr id="462" name="Shape 462"/>
            <p:cNvSpPr/>
            <p:nvPr/>
          </p:nvSpPr>
          <p:spPr>
            <a:xfrm>
              <a:off x="5034" y="3550"/>
              <a:ext cx="45" cy="101"/>
            </a:xfrm>
            <a:prstGeom prst="rect">
              <a:avLst/>
            </a:prstGeom>
            <a:grpFill/>
            <a:ln>
              <a:noFill/>
            </a:ln>
          </p:spPr>
          <p:txBody>
            <a:bodyPr lIns="0" tIns="0" rIns="0" bIns="0" anchor="t" anchorCtr="0">
              <a:spAutoFit/>
            </a:bodyPr>
            <a:lstStyle/>
            <a:p>
              <a:pPr marL="0" marR="0" lvl="0" indent="0" algn="l" rtl="0">
                <a:spcBef>
                  <a:spcPts val="0"/>
                </a:spcBef>
                <a:spcAft>
                  <a:spcPts val="0"/>
                </a:spcAft>
                <a:buSzPct val="25000"/>
                <a:buNone/>
              </a:pPr>
              <a:r>
                <a:rPr sz="1100" b="0" i="0" u="none" strike="noStrike" cap="none" baseline="0">
                  <a:solidFill>
                    <a:srgbClr val="000000"/>
                  </a:solidFill>
                  <a:latin typeface="Arial"/>
                  <a:ea typeface="Arial"/>
                  <a:cs typeface="Arial"/>
                  <a:sym typeface="Arial"/>
                </a:rPr>
                <a:t>0</a:t>
              </a:r>
            </a:p>
          </p:txBody>
        </p:sp>
        <p:sp>
          <p:nvSpPr>
            <p:cNvPr id="463" name="Shape 463"/>
            <p:cNvSpPr/>
            <p:nvPr/>
          </p:nvSpPr>
          <p:spPr>
            <a:xfrm>
              <a:off x="5034" y="3295"/>
              <a:ext cx="90" cy="101"/>
            </a:xfrm>
            <a:prstGeom prst="rect">
              <a:avLst/>
            </a:prstGeom>
            <a:grpFill/>
            <a:ln>
              <a:noFill/>
            </a:ln>
          </p:spPr>
          <p:txBody>
            <a:bodyPr lIns="0" tIns="0" rIns="0" bIns="0" anchor="t" anchorCtr="0">
              <a:spAutoFit/>
            </a:bodyPr>
            <a:lstStyle/>
            <a:p>
              <a:pPr marL="0" marR="0" lvl="0" indent="0" algn="l" rtl="0">
                <a:spcBef>
                  <a:spcPts val="0"/>
                </a:spcBef>
                <a:spcAft>
                  <a:spcPts val="0"/>
                </a:spcAft>
                <a:buSzPct val="25000"/>
                <a:buNone/>
              </a:pPr>
              <a:r>
                <a:rPr sz="1100" b="0" i="0" u="none" strike="noStrike" cap="none" baseline="0">
                  <a:solidFill>
                    <a:srgbClr val="000000"/>
                  </a:solidFill>
                  <a:latin typeface="Arial"/>
                  <a:ea typeface="Arial"/>
                  <a:cs typeface="Arial"/>
                  <a:sym typeface="Arial"/>
                </a:rPr>
                <a:t>10</a:t>
              </a:r>
            </a:p>
          </p:txBody>
        </p:sp>
        <p:sp>
          <p:nvSpPr>
            <p:cNvPr id="464" name="Shape 464"/>
            <p:cNvSpPr/>
            <p:nvPr/>
          </p:nvSpPr>
          <p:spPr>
            <a:xfrm>
              <a:off x="5034" y="3040"/>
              <a:ext cx="90" cy="101"/>
            </a:xfrm>
            <a:prstGeom prst="rect">
              <a:avLst/>
            </a:prstGeom>
            <a:grpFill/>
            <a:ln>
              <a:noFill/>
            </a:ln>
          </p:spPr>
          <p:txBody>
            <a:bodyPr lIns="0" tIns="0" rIns="0" bIns="0" anchor="t" anchorCtr="0">
              <a:spAutoFit/>
            </a:bodyPr>
            <a:lstStyle/>
            <a:p>
              <a:pPr marL="0" marR="0" lvl="0" indent="0" algn="l" rtl="0">
                <a:spcBef>
                  <a:spcPts val="0"/>
                </a:spcBef>
                <a:spcAft>
                  <a:spcPts val="0"/>
                </a:spcAft>
                <a:buSzPct val="25000"/>
                <a:buNone/>
              </a:pPr>
              <a:r>
                <a:rPr sz="1100" b="0" i="0" u="none" strike="noStrike" cap="none" baseline="0">
                  <a:solidFill>
                    <a:srgbClr val="000000"/>
                  </a:solidFill>
                  <a:latin typeface="Arial"/>
                  <a:ea typeface="Arial"/>
                  <a:cs typeface="Arial"/>
                  <a:sym typeface="Arial"/>
                </a:rPr>
                <a:t>20</a:t>
              </a:r>
            </a:p>
          </p:txBody>
        </p:sp>
        <p:sp>
          <p:nvSpPr>
            <p:cNvPr id="465" name="Shape 465"/>
            <p:cNvSpPr/>
            <p:nvPr/>
          </p:nvSpPr>
          <p:spPr>
            <a:xfrm>
              <a:off x="5034" y="2785"/>
              <a:ext cx="90" cy="101"/>
            </a:xfrm>
            <a:prstGeom prst="rect">
              <a:avLst/>
            </a:prstGeom>
            <a:grpFill/>
            <a:ln>
              <a:noFill/>
            </a:ln>
          </p:spPr>
          <p:txBody>
            <a:bodyPr lIns="0" tIns="0" rIns="0" bIns="0" anchor="t" anchorCtr="0">
              <a:spAutoFit/>
            </a:bodyPr>
            <a:lstStyle/>
            <a:p>
              <a:pPr marL="0" marR="0" lvl="0" indent="0" algn="l" rtl="0">
                <a:spcBef>
                  <a:spcPts val="0"/>
                </a:spcBef>
                <a:spcAft>
                  <a:spcPts val="0"/>
                </a:spcAft>
                <a:buSzPct val="25000"/>
                <a:buNone/>
              </a:pPr>
              <a:r>
                <a:rPr sz="1100" b="0" i="0" u="none" strike="noStrike" cap="none" baseline="0">
                  <a:solidFill>
                    <a:srgbClr val="000000"/>
                  </a:solidFill>
                  <a:latin typeface="Arial"/>
                  <a:ea typeface="Arial"/>
                  <a:cs typeface="Arial"/>
                  <a:sym typeface="Arial"/>
                </a:rPr>
                <a:t>30</a:t>
              </a:r>
            </a:p>
          </p:txBody>
        </p:sp>
        <p:sp>
          <p:nvSpPr>
            <p:cNvPr id="466" name="Shape 466"/>
            <p:cNvSpPr/>
            <p:nvPr/>
          </p:nvSpPr>
          <p:spPr>
            <a:xfrm>
              <a:off x="5034" y="2530"/>
              <a:ext cx="90" cy="101"/>
            </a:xfrm>
            <a:prstGeom prst="rect">
              <a:avLst/>
            </a:prstGeom>
            <a:grpFill/>
            <a:ln>
              <a:noFill/>
            </a:ln>
          </p:spPr>
          <p:txBody>
            <a:bodyPr lIns="0" tIns="0" rIns="0" bIns="0" anchor="t" anchorCtr="0">
              <a:spAutoFit/>
            </a:bodyPr>
            <a:lstStyle/>
            <a:p>
              <a:pPr marL="0" marR="0" lvl="0" indent="0" algn="l" rtl="0">
                <a:spcBef>
                  <a:spcPts val="0"/>
                </a:spcBef>
                <a:spcAft>
                  <a:spcPts val="0"/>
                </a:spcAft>
                <a:buSzPct val="25000"/>
                <a:buNone/>
              </a:pPr>
              <a:r>
                <a:rPr sz="1100" b="0" i="0" u="none" strike="noStrike" cap="none" baseline="0">
                  <a:solidFill>
                    <a:srgbClr val="000000"/>
                  </a:solidFill>
                  <a:latin typeface="Arial"/>
                  <a:ea typeface="Arial"/>
                  <a:cs typeface="Arial"/>
                  <a:sym typeface="Arial"/>
                </a:rPr>
                <a:t>40</a:t>
              </a:r>
            </a:p>
          </p:txBody>
        </p:sp>
        <p:sp>
          <p:nvSpPr>
            <p:cNvPr id="467" name="Shape 467"/>
            <p:cNvSpPr/>
            <p:nvPr/>
          </p:nvSpPr>
          <p:spPr>
            <a:xfrm>
              <a:off x="5034" y="2276"/>
              <a:ext cx="90" cy="101"/>
            </a:xfrm>
            <a:prstGeom prst="rect">
              <a:avLst/>
            </a:prstGeom>
            <a:grpFill/>
            <a:ln>
              <a:noFill/>
            </a:ln>
          </p:spPr>
          <p:txBody>
            <a:bodyPr lIns="0" tIns="0" rIns="0" bIns="0" anchor="t" anchorCtr="0">
              <a:spAutoFit/>
            </a:bodyPr>
            <a:lstStyle/>
            <a:p>
              <a:pPr marL="0" marR="0" lvl="0" indent="0" algn="l" rtl="0">
                <a:spcBef>
                  <a:spcPts val="0"/>
                </a:spcBef>
                <a:spcAft>
                  <a:spcPts val="0"/>
                </a:spcAft>
                <a:buSzPct val="25000"/>
                <a:buNone/>
              </a:pPr>
              <a:r>
                <a:rPr sz="1100" b="0" i="0" u="none" strike="noStrike" cap="none" baseline="0">
                  <a:solidFill>
                    <a:srgbClr val="000000"/>
                  </a:solidFill>
                  <a:latin typeface="Arial"/>
                  <a:ea typeface="Arial"/>
                  <a:cs typeface="Arial"/>
                  <a:sym typeface="Arial"/>
                </a:rPr>
                <a:t>50</a:t>
              </a:r>
            </a:p>
          </p:txBody>
        </p:sp>
        <p:sp>
          <p:nvSpPr>
            <p:cNvPr id="468" name="Shape 468"/>
            <p:cNvSpPr/>
            <p:nvPr/>
          </p:nvSpPr>
          <p:spPr>
            <a:xfrm>
              <a:off x="5034" y="2020"/>
              <a:ext cx="90" cy="101"/>
            </a:xfrm>
            <a:prstGeom prst="rect">
              <a:avLst/>
            </a:prstGeom>
            <a:grpFill/>
            <a:ln>
              <a:noFill/>
            </a:ln>
          </p:spPr>
          <p:txBody>
            <a:bodyPr lIns="0" tIns="0" rIns="0" bIns="0" anchor="t" anchorCtr="0">
              <a:spAutoFit/>
            </a:bodyPr>
            <a:lstStyle/>
            <a:p>
              <a:pPr marL="0" marR="0" lvl="0" indent="0" algn="l" rtl="0">
                <a:spcBef>
                  <a:spcPts val="0"/>
                </a:spcBef>
                <a:spcAft>
                  <a:spcPts val="0"/>
                </a:spcAft>
                <a:buSzPct val="25000"/>
                <a:buNone/>
              </a:pPr>
              <a:r>
                <a:rPr sz="1100" b="0" i="0" u="none" strike="noStrike" cap="none" baseline="0">
                  <a:solidFill>
                    <a:srgbClr val="000000"/>
                  </a:solidFill>
                  <a:latin typeface="Arial"/>
                  <a:ea typeface="Arial"/>
                  <a:cs typeface="Arial"/>
                  <a:sym typeface="Arial"/>
                </a:rPr>
                <a:t>60</a:t>
              </a:r>
            </a:p>
          </p:txBody>
        </p:sp>
        <p:sp>
          <p:nvSpPr>
            <p:cNvPr id="469" name="Shape 469"/>
            <p:cNvSpPr/>
            <p:nvPr/>
          </p:nvSpPr>
          <p:spPr>
            <a:xfrm>
              <a:off x="5034" y="1765"/>
              <a:ext cx="90" cy="102"/>
            </a:xfrm>
            <a:prstGeom prst="rect">
              <a:avLst/>
            </a:prstGeom>
            <a:grpFill/>
            <a:ln>
              <a:noFill/>
            </a:ln>
          </p:spPr>
          <p:txBody>
            <a:bodyPr lIns="0" tIns="0" rIns="0" bIns="0" anchor="t" anchorCtr="0">
              <a:spAutoFit/>
            </a:bodyPr>
            <a:lstStyle/>
            <a:p>
              <a:pPr marL="0" marR="0" lvl="0" indent="0" algn="l" rtl="0">
                <a:spcBef>
                  <a:spcPts val="0"/>
                </a:spcBef>
                <a:spcAft>
                  <a:spcPts val="0"/>
                </a:spcAft>
                <a:buSzPct val="25000"/>
                <a:buNone/>
              </a:pPr>
              <a:r>
                <a:rPr sz="1100" b="0" i="0" u="none" strike="noStrike" cap="none" baseline="0">
                  <a:solidFill>
                    <a:srgbClr val="000000"/>
                  </a:solidFill>
                  <a:latin typeface="Arial"/>
                  <a:ea typeface="Arial"/>
                  <a:cs typeface="Arial"/>
                  <a:sym typeface="Arial"/>
                </a:rPr>
                <a:t>70</a:t>
              </a:r>
            </a:p>
          </p:txBody>
        </p:sp>
        <p:sp>
          <p:nvSpPr>
            <p:cNvPr id="470" name="Shape 470"/>
            <p:cNvSpPr/>
            <p:nvPr/>
          </p:nvSpPr>
          <p:spPr>
            <a:xfrm>
              <a:off x="5034" y="1510"/>
              <a:ext cx="90" cy="102"/>
            </a:xfrm>
            <a:prstGeom prst="rect">
              <a:avLst/>
            </a:prstGeom>
            <a:grpFill/>
            <a:ln>
              <a:noFill/>
            </a:ln>
          </p:spPr>
          <p:txBody>
            <a:bodyPr lIns="0" tIns="0" rIns="0" bIns="0" anchor="t" anchorCtr="0">
              <a:spAutoFit/>
            </a:bodyPr>
            <a:lstStyle/>
            <a:p>
              <a:pPr marL="0" marR="0" lvl="0" indent="0" algn="l" rtl="0">
                <a:spcBef>
                  <a:spcPts val="0"/>
                </a:spcBef>
                <a:spcAft>
                  <a:spcPts val="0"/>
                </a:spcAft>
                <a:buSzPct val="25000"/>
                <a:buNone/>
              </a:pPr>
              <a:r>
                <a:rPr sz="1100" b="0" i="0" u="none" strike="noStrike" cap="none" baseline="0">
                  <a:solidFill>
                    <a:srgbClr val="000000"/>
                  </a:solidFill>
                  <a:latin typeface="Arial"/>
                  <a:ea typeface="Arial"/>
                  <a:cs typeface="Arial"/>
                  <a:sym typeface="Arial"/>
                </a:rPr>
                <a:t>80</a:t>
              </a:r>
            </a:p>
          </p:txBody>
        </p:sp>
        <p:sp>
          <p:nvSpPr>
            <p:cNvPr id="471" name="Shape 471"/>
            <p:cNvSpPr/>
            <p:nvPr/>
          </p:nvSpPr>
          <p:spPr>
            <a:xfrm>
              <a:off x="5034" y="1256"/>
              <a:ext cx="90" cy="101"/>
            </a:xfrm>
            <a:prstGeom prst="rect">
              <a:avLst/>
            </a:prstGeom>
            <a:grpFill/>
            <a:ln>
              <a:noFill/>
            </a:ln>
          </p:spPr>
          <p:txBody>
            <a:bodyPr lIns="0" tIns="0" rIns="0" bIns="0" anchor="t" anchorCtr="0">
              <a:spAutoFit/>
            </a:bodyPr>
            <a:lstStyle/>
            <a:p>
              <a:pPr marL="0" marR="0" lvl="0" indent="0" algn="l" rtl="0">
                <a:spcBef>
                  <a:spcPts val="0"/>
                </a:spcBef>
                <a:spcAft>
                  <a:spcPts val="0"/>
                </a:spcAft>
                <a:buSzPct val="25000"/>
                <a:buNone/>
              </a:pPr>
              <a:r>
                <a:rPr sz="1100" b="0" i="0" u="none" strike="noStrike" cap="none" baseline="0">
                  <a:solidFill>
                    <a:srgbClr val="000000"/>
                  </a:solidFill>
                  <a:latin typeface="Arial"/>
                  <a:ea typeface="Arial"/>
                  <a:cs typeface="Arial"/>
                  <a:sym typeface="Arial"/>
                </a:rPr>
                <a:t>90</a:t>
              </a:r>
            </a:p>
          </p:txBody>
        </p:sp>
        <p:sp>
          <p:nvSpPr>
            <p:cNvPr id="472" name="Shape 472"/>
            <p:cNvSpPr/>
            <p:nvPr/>
          </p:nvSpPr>
          <p:spPr>
            <a:xfrm>
              <a:off x="5034" y="1000"/>
              <a:ext cx="137" cy="101"/>
            </a:xfrm>
            <a:prstGeom prst="rect">
              <a:avLst/>
            </a:prstGeom>
            <a:grpFill/>
            <a:ln>
              <a:noFill/>
            </a:ln>
          </p:spPr>
          <p:txBody>
            <a:bodyPr lIns="0" tIns="0" rIns="0" bIns="0" anchor="t" anchorCtr="0">
              <a:spAutoFit/>
            </a:bodyPr>
            <a:lstStyle/>
            <a:p>
              <a:pPr marL="0" marR="0" lvl="0" indent="0" algn="l" rtl="0">
                <a:spcBef>
                  <a:spcPts val="0"/>
                </a:spcBef>
                <a:spcAft>
                  <a:spcPts val="0"/>
                </a:spcAft>
                <a:buSzPct val="25000"/>
                <a:buNone/>
              </a:pPr>
              <a:r>
                <a:rPr sz="1100" b="0" i="0" u="none" strike="noStrike" cap="none" baseline="0">
                  <a:solidFill>
                    <a:srgbClr val="000000"/>
                  </a:solidFill>
                  <a:latin typeface="Arial"/>
                  <a:ea typeface="Arial"/>
                  <a:cs typeface="Arial"/>
                  <a:sym typeface="Arial"/>
                </a:rPr>
                <a:t>100</a:t>
              </a:r>
            </a:p>
          </p:txBody>
        </p:sp>
        <p:sp>
          <p:nvSpPr>
            <p:cNvPr id="473" name="Shape 473"/>
            <p:cNvSpPr/>
            <p:nvPr/>
          </p:nvSpPr>
          <p:spPr>
            <a:xfrm rot="-5400000">
              <a:off x="4961" y="2286"/>
              <a:ext cx="603" cy="99"/>
            </a:xfrm>
            <a:prstGeom prst="rect">
              <a:avLst/>
            </a:prstGeom>
            <a:grpFill/>
            <a:ln>
              <a:noFill/>
            </a:ln>
          </p:spPr>
          <p:txBody>
            <a:bodyPr lIns="0" tIns="0" rIns="0" bIns="0" anchor="t" anchorCtr="0">
              <a:spAutoFit/>
            </a:bodyPr>
            <a:lstStyle/>
            <a:p>
              <a:pPr marL="0" marR="0" lvl="0" indent="0" algn="l" rtl="0">
                <a:spcBef>
                  <a:spcPts val="0"/>
                </a:spcBef>
                <a:spcAft>
                  <a:spcPts val="0"/>
                </a:spcAft>
                <a:buSzPct val="25000"/>
                <a:buNone/>
              </a:pPr>
              <a:r>
                <a:rPr sz="1100" b="1" i="0" u="none" strike="noStrike" cap="none" baseline="0">
                  <a:solidFill>
                    <a:srgbClr val="000000"/>
                  </a:solidFill>
                  <a:latin typeface="Arial"/>
                  <a:ea typeface="Arial"/>
                  <a:cs typeface="Arial"/>
                  <a:sym typeface="Arial"/>
                </a:rPr>
                <a:t>Percent Tested</a:t>
              </a:r>
            </a:p>
          </p:txBody>
        </p:sp>
        <p:sp>
          <p:nvSpPr>
            <p:cNvPr id="474" name="Shape 474"/>
            <p:cNvSpPr/>
            <p:nvPr/>
          </p:nvSpPr>
          <p:spPr>
            <a:xfrm>
              <a:off x="3506" y="2415"/>
              <a:ext cx="138" cy="52"/>
            </a:xfrm>
            <a:prstGeom prst="rect">
              <a:avLst/>
            </a:prstGeom>
            <a:grpFill/>
            <a:ln w="11100" cap="flat">
              <a:solidFill>
                <a:srgbClr val="000000"/>
              </a:solidFill>
              <a:prstDash val="solid"/>
              <a:miter/>
              <a:headEnd type="none" w="med" len="med"/>
              <a:tailEnd type="none" w="med" len="med"/>
            </a:ln>
          </p:spPr>
          <p:txBody>
            <a:bodyPr lIns="91425" tIns="45700" rIns="91425" bIns="45700" anchor="t" anchorCtr="0">
              <a:spAutoFit/>
            </a:bodyPr>
            <a:lstStyle/>
            <a:p>
              <a:endParaRPr/>
            </a:p>
          </p:txBody>
        </p:sp>
        <p:sp>
          <p:nvSpPr>
            <p:cNvPr id="475" name="Shape 475"/>
            <p:cNvSpPr/>
            <p:nvPr/>
          </p:nvSpPr>
          <p:spPr>
            <a:xfrm>
              <a:off x="3665" y="2395"/>
              <a:ext cx="991" cy="91"/>
            </a:xfrm>
            <a:prstGeom prst="rect">
              <a:avLst/>
            </a:prstGeom>
            <a:grpFill/>
            <a:ln>
              <a:noFill/>
            </a:ln>
          </p:spPr>
          <p:txBody>
            <a:bodyPr lIns="0" tIns="0" rIns="0" bIns="0" anchor="t" anchorCtr="0">
              <a:spAutoFit/>
            </a:bodyPr>
            <a:lstStyle/>
            <a:p>
              <a:pPr marL="0" marR="0" lvl="0" indent="0" algn="l" rtl="0">
                <a:spcBef>
                  <a:spcPts val="0"/>
                </a:spcBef>
                <a:spcAft>
                  <a:spcPts val="0"/>
                </a:spcAft>
                <a:buSzPct val="25000"/>
                <a:buNone/>
              </a:pPr>
              <a:r>
                <a:rPr sz="1000" b="1" i="0" u="none" strike="noStrike" cap="none" baseline="0">
                  <a:solidFill>
                    <a:srgbClr val="000000"/>
                  </a:solidFill>
                  <a:latin typeface="Arial"/>
                  <a:ea typeface="Arial"/>
                  <a:cs typeface="Arial"/>
                  <a:sym typeface="Arial"/>
                </a:rPr>
                <a:t>No Of SARI Cases Screened</a:t>
              </a:r>
            </a:p>
          </p:txBody>
        </p:sp>
        <p:sp>
          <p:nvSpPr>
            <p:cNvPr id="476" name="Shape 476"/>
            <p:cNvSpPr/>
            <p:nvPr/>
          </p:nvSpPr>
          <p:spPr>
            <a:xfrm>
              <a:off x="3506" y="2595"/>
              <a:ext cx="138" cy="52"/>
            </a:xfrm>
            <a:prstGeom prst="rect">
              <a:avLst/>
            </a:prstGeom>
            <a:grpFill/>
            <a:ln w="11100" cap="flat">
              <a:solidFill>
                <a:srgbClr val="000000"/>
              </a:solidFill>
              <a:prstDash val="solid"/>
              <a:miter/>
              <a:headEnd type="none" w="med" len="med"/>
              <a:tailEnd type="none" w="med" len="med"/>
            </a:ln>
          </p:spPr>
          <p:txBody>
            <a:bodyPr lIns="91425" tIns="45700" rIns="91425" bIns="45700" anchor="t" anchorCtr="0">
              <a:spAutoFit/>
            </a:bodyPr>
            <a:lstStyle/>
            <a:p>
              <a:endParaRPr/>
            </a:p>
          </p:txBody>
        </p:sp>
        <p:sp>
          <p:nvSpPr>
            <p:cNvPr id="477" name="Shape 477"/>
            <p:cNvSpPr/>
            <p:nvPr/>
          </p:nvSpPr>
          <p:spPr>
            <a:xfrm>
              <a:off x="3665" y="2573"/>
              <a:ext cx="906" cy="90"/>
            </a:xfrm>
            <a:prstGeom prst="rect">
              <a:avLst/>
            </a:prstGeom>
            <a:grpFill/>
            <a:ln>
              <a:noFill/>
            </a:ln>
          </p:spPr>
          <p:txBody>
            <a:bodyPr lIns="0" tIns="0" rIns="0" bIns="0" anchor="t" anchorCtr="0">
              <a:spAutoFit/>
            </a:bodyPr>
            <a:lstStyle/>
            <a:p>
              <a:pPr marL="0" marR="0" lvl="0" indent="0" algn="l" rtl="0">
                <a:spcBef>
                  <a:spcPts val="0"/>
                </a:spcBef>
                <a:spcAft>
                  <a:spcPts val="0"/>
                </a:spcAft>
                <a:buSzPct val="25000"/>
                <a:buNone/>
              </a:pPr>
              <a:r>
                <a:rPr sz="1000" b="1" i="0" u="none" strike="noStrike" cap="none" baseline="0">
                  <a:solidFill>
                    <a:srgbClr val="000000"/>
                  </a:solidFill>
                  <a:latin typeface="Arial"/>
                  <a:ea typeface="Arial"/>
                  <a:cs typeface="Arial"/>
                  <a:sym typeface="Arial"/>
                </a:rPr>
                <a:t>No. of SARI Cases Tested</a:t>
              </a:r>
            </a:p>
          </p:txBody>
        </p:sp>
        <p:cxnSp>
          <p:nvCxnSpPr>
            <p:cNvPr id="478" name="Shape 478"/>
            <p:cNvCxnSpPr/>
            <p:nvPr/>
          </p:nvCxnSpPr>
          <p:spPr>
            <a:xfrm>
              <a:off x="3506" y="2796"/>
              <a:ext cx="138" cy="0"/>
            </a:xfrm>
            <a:prstGeom prst="straightConnector1">
              <a:avLst/>
            </a:prstGeom>
            <a:grpFill/>
            <a:ln w="20625" cap="flat">
              <a:solidFill>
                <a:srgbClr val="008000"/>
              </a:solidFill>
              <a:prstDash val="solid"/>
              <a:round/>
              <a:headEnd type="none" w="med" len="med"/>
              <a:tailEnd type="none" w="med" len="med"/>
            </a:ln>
          </p:spPr>
        </p:cxnSp>
        <p:sp>
          <p:nvSpPr>
            <p:cNvPr id="479" name="Shape 479"/>
            <p:cNvSpPr/>
            <p:nvPr/>
          </p:nvSpPr>
          <p:spPr>
            <a:xfrm>
              <a:off x="3559" y="2779"/>
              <a:ext cx="33" cy="33"/>
            </a:xfrm>
            <a:custGeom>
              <a:avLst/>
              <a:gdLst/>
              <a:ahLst/>
              <a:cxnLst/>
              <a:rect l="0" t="0" r="0" b="0"/>
              <a:pathLst>
                <a:path w="34" h="34" extrusionOk="0">
                  <a:moveTo>
                    <a:pt x="17" y="0"/>
                  </a:moveTo>
                  <a:lnTo>
                    <a:pt x="34" y="34"/>
                  </a:lnTo>
                  <a:lnTo>
                    <a:pt x="0" y="34"/>
                  </a:lnTo>
                  <a:lnTo>
                    <a:pt x="17" y="0"/>
                  </a:lnTo>
                  <a:close/>
                </a:path>
              </a:pathLst>
            </a:custGeom>
            <a:grpFill/>
            <a:ln w="11100" cap="flat">
              <a:solidFill>
                <a:srgbClr val="008000"/>
              </a:solidFill>
              <a:prstDash val="solid"/>
              <a:round/>
              <a:headEnd type="none" w="med" len="med"/>
              <a:tailEnd type="none" w="med" len="med"/>
            </a:ln>
          </p:spPr>
          <p:txBody>
            <a:bodyPr lIns="91425" tIns="45700" rIns="91425" bIns="45700" anchor="t" anchorCtr="0">
              <a:spAutoFit/>
            </a:bodyPr>
            <a:lstStyle/>
            <a:p>
              <a:endParaRPr/>
            </a:p>
          </p:txBody>
        </p:sp>
        <p:sp>
          <p:nvSpPr>
            <p:cNvPr id="480" name="Shape 480"/>
            <p:cNvSpPr/>
            <p:nvPr/>
          </p:nvSpPr>
          <p:spPr>
            <a:xfrm>
              <a:off x="3665" y="2752"/>
              <a:ext cx="509" cy="91"/>
            </a:xfrm>
            <a:prstGeom prst="rect">
              <a:avLst/>
            </a:prstGeom>
            <a:grpFill/>
            <a:ln>
              <a:noFill/>
            </a:ln>
          </p:spPr>
          <p:txBody>
            <a:bodyPr lIns="0" tIns="0" rIns="0" bIns="0" anchor="t" anchorCtr="0">
              <a:spAutoFit/>
            </a:bodyPr>
            <a:lstStyle/>
            <a:p>
              <a:pPr marL="0" marR="0" lvl="0" indent="0" algn="l" rtl="0">
                <a:spcBef>
                  <a:spcPts val="0"/>
                </a:spcBef>
                <a:spcAft>
                  <a:spcPts val="0"/>
                </a:spcAft>
                <a:buSzPct val="25000"/>
                <a:buNone/>
              </a:pPr>
              <a:r>
                <a:rPr sz="1000" b="1" i="0" u="none" strike="noStrike" cap="none" baseline="0">
                  <a:solidFill>
                    <a:srgbClr val="000000"/>
                  </a:solidFill>
                  <a:latin typeface="Arial"/>
                  <a:ea typeface="Arial"/>
                  <a:cs typeface="Arial"/>
                  <a:sym typeface="Arial"/>
                </a:rPr>
                <a:t>Percent tested</a:t>
              </a:r>
            </a:p>
          </p:txBody>
        </p:sp>
      </p:grpSp>
      <p:sp>
        <p:nvSpPr>
          <p:cNvPr id="481" name="Shape 481"/>
          <p:cNvSpPr/>
          <p:nvPr/>
        </p:nvSpPr>
        <p:spPr>
          <a:xfrm>
            <a:off x="1066800" y="1484312"/>
            <a:ext cx="2533650" cy="366711"/>
          </a:xfrm>
          <a:prstGeom prst="rect">
            <a:avLst/>
          </a:prstGeom>
          <a:noFill/>
          <a:ln>
            <a:noFill/>
          </a:ln>
        </p:spPr>
        <p:txBody>
          <a:bodyPr lIns="91425" tIns="45700" rIns="91425" bIns="45700" anchor="t" anchorCtr="0">
            <a:spAutoFit/>
          </a:bodyPr>
          <a:lstStyle/>
          <a:p>
            <a:pPr marL="0" marR="0" lvl="0" indent="0" algn="l" rtl="0">
              <a:spcBef>
                <a:spcPts val="0"/>
              </a:spcBef>
              <a:spcAft>
                <a:spcPts val="0"/>
              </a:spcAft>
              <a:buSzPct val="25000"/>
              <a:buNone/>
            </a:pPr>
            <a:r>
              <a:rPr sz="1800" b="0" i="0" u="none" strike="noStrike" cap="none" baseline="0">
                <a:solidFill>
                  <a:srgbClr val="FF0000"/>
                </a:solidFill>
                <a:latin typeface="Arial"/>
                <a:ea typeface="Arial"/>
                <a:cs typeface="Arial"/>
                <a:sym typeface="Arial"/>
              </a:rPr>
              <a:t>68.7% Enrollment Rate</a:t>
            </a:r>
          </a:p>
        </p:txBody>
      </p:sp>
    </p:spTree>
    <p:extLst>
      <p:ext uri="{BB962C8B-B14F-4D97-AF65-F5344CB8AC3E}">
        <p14:creationId xmlns:p14="http://schemas.microsoft.com/office/powerpoint/2010/main" val="56642382"/>
      </p:ext>
    </p:extLst>
  </p:cSld>
  <p:clrMapOvr>
    <a:masterClrMapping/>
  </p:clrMapOvr>
  <p:transition spd="slow">
    <p:cu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3930" y="304800"/>
            <a:ext cx="8229600" cy="1143000"/>
          </a:xfrm>
        </p:spPr>
        <p:txBody>
          <a:bodyPr>
            <a:normAutofit fontScale="90000"/>
          </a:bodyPr>
          <a:lstStyle/>
          <a:p>
            <a:r>
              <a:rPr lang="en-US" sz="3200" b="1" dirty="0"/>
              <a:t>Influenza A(H3N2) predominant  and non- predominant seasons ,  individuals  aged  &gt;64</a:t>
            </a:r>
          </a:p>
        </p:txBody>
      </p:sp>
      <p:pic>
        <p:nvPicPr>
          <p:cNvPr id="4" name="Content Placeholder 3" descr="figure 5.jpg"/>
          <p:cNvPicPr>
            <a:picLocks noGrp="1" noChangeAspect="1"/>
          </p:cNvPicPr>
          <p:nvPr>
            <p:ph idx="1"/>
          </p:nvPr>
        </p:nvPicPr>
        <p:blipFill>
          <a:blip r:embed="rId3" cstate="print"/>
          <a:stretch>
            <a:fillRect/>
          </a:stretch>
        </p:blipFill>
        <p:spPr>
          <a:xfrm>
            <a:off x="152400" y="1600199"/>
            <a:ext cx="8772660" cy="5105401"/>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93643"/>
            <a:ext cx="8534400" cy="1143000"/>
          </a:xfrm>
        </p:spPr>
        <p:txBody>
          <a:bodyPr/>
          <a:lstStyle/>
          <a:p>
            <a:r>
              <a:rPr lang="en-US" sz="4000" b="1" dirty="0"/>
              <a:t>Standard Underlying Conditions</a:t>
            </a:r>
          </a:p>
        </p:txBody>
      </p:sp>
      <p:sp>
        <p:nvSpPr>
          <p:cNvPr id="3" name="Content Placeholder 2"/>
          <p:cNvSpPr>
            <a:spLocks noGrp="1"/>
          </p:cNvSpPr>
          <p:nvPr>
            <p:ph idx="1"/>
          </p:nvPr>
        </p:nvSpPr>
        <p:spPr>
          <a:xfrm>
            <a:off x="457200" y="1295400"/>
            <a:ext cx="8229600" cy="4525963"/>
          </a:xfrm>
        </p:spPr>
        <p:txBody>
          <a:bodyPr/>
          <a:lstStyle/>
          <a:p>
            <a:pPr>
              <a:buClr>
                <a:schemeClr val="tx1"/>
              </a:buClr>
              <a:buFont typeface="Wingdings" pitchFamily="2" charset="2"/>
              <a:buChar char="§"/>
            </a:pPr>
            <a:r>
              <a:rPr lang="en-US" sz="2800" dirty="0">
                <a:solidFill>
                  <a:schemeClr val="bg2"/>
                </a:solidFill>
              </a:rPr>
              <a:t>Pregnancy</a:t>
            </a:r>
          </a:p>
          <a:p>
            <a:pPr>
              <a:buClr>
                <a:schemeClr val="tx1"/>
              </a:buClr>
              <a:buFont typeface="Wingdings" pitchFamily="2" charset="2"/>
              <a:buChar char="§"/>
            </a:pPr>
            <a:r>
              <a:rPr lang="en-US" sz="2800" dirty="0">
                <a:solidFill>
                  <a:schemeClr val="bg2"/>
                </a:solidFill>
              </a:rPr>
              <a:t>Chronic respiratory disease</a:t>
            </a:r>
          </a:p>
          <a:p>
            <a:pPr>
              <a:buClr>
                <a:schemeClr val="tx1"/>
              </a:buClr>
              <a:buFont typeface="Wingdings" pitchFamily="2" charset="2"/>
              <a:buChar char="§"/>
            </a:pPr>
            <a:r>
              <a:rPr lang="en-US" sz="2800" dirty="0">
                <a:solidFill>
                  <a:schemeClr val="bg2"/>
                </a:solidFill>
              </a:rPr>
              <a:t>Asthma</a:t>
            </a:r>
          </a:p>
          <a:p>
            <a:pPr>
              <a:buClr>
                <a:schemeClr val="tx1"/>
              </a:buClr>
              <a:buFont typeface="Wingdings" pitchFamily="2" charset="2"/>
              <a:buChar char="§"/>
            </a:pPr>
            <a:r>
              <a:rPr lang="en-US" sz="2800" dirty="0">
                <a:solidFill>
                  <a:schemeClr val="bg2"/>
                </a:solidFill>
              </a:rPr>
              <a:t>Diabetes</a:t>
            </a:r>
          </a:p>
          <a:p>
            <a:pPr>
              <a:buClr>
                <a:schemeClr val="tx1"/>
              </a:buClr>
              <a:buFont typeface="Wingdings" pitchFamily="2" charset="2"/>
              <a:buChar char="§"/>
            </a:pPr>
            <a:r>
              <a:rPr lang="en-US" sz="2800" dirty="0">
                <a:solidFill>
                  <a:schemeClr val="bg2"/>
                </a:solidFill>
              </a:rPr>
              <a:t>Chronic cardiac disease</a:t>
            </a:r>
          </a:p>
          <a:p>
            <a:pPr>
              <a:buClr>
                <a:schemeClr val="tx1"/>
              </a:buClr>
              <a:buFont typeface="Wingdings" pitchFamily="2" charset="2"/>
              <a:buChar char="§"/>
            </a:pPr>
            <a:r>
              <a:rPr lang="en-US" sz="2800" dirty="0">
                <a:solidFill>
                  <a:schemeClr val="bg2"/>
                </a:solidFill>
              </a:rPr>
              <a:t>Chronic liver disease</a:t>
            </a:r>
          </a:p>
          <a:p>
            <a:pPr>
              <a:buClr>
                <a:schemeClr val="tx1"/>
              </a:buClr>
              <a:buFont typeface="Wingdings" pitchFamily="2" charset="2"/>
              <a:buChar char="§"/>
            </a:pPr>
            <a:r>
              <a:rPr lang="en-US" sz="2800" dirty="0">
                <a:solidFill>
                  <a:schemeClr val="bg2"/>
                </a:solidFill>
              </a:rPr>
              <a:t>Chronic renal disease</a:t>
            </a:r>
          </a:p>
          <a:p>
            <a:pPr>
              <a:buClr>
                <a:schemeClr val="tx1"/>
              </a:buClr>
              <a:buFont typeface="Wingdings" pitchFamily="2" charset="2"/>
              <a:buChar char="§"/>
            </a:pPr>
            <a:r>
              <a:rPr lang="en-US" sz="2800" dirty="0">
                <a:solidFill>
                  <a:schemeClr val="bg2"/>
                </a:solidFill>
              </a:rPr>
              <a:t>Chronic neurological or neuromuscular disease</a:t>
            </a:r>
          </a:p>
          <a:p>
            <a:pPr>
              <a:buClr>
                <a:schemeClr val="tx1"/>
              </a:buClr>
              <a:buFont typeface="Wingdings" pitchFamily="2" charset="2"/>
              <a:buChar char="§"/>
            </a:pPr>
            <a:r>
              <a:rPr lang="en-US" sz="2800" dirty="0" smtClean="0">
                <a:solidFill>
                  <a:schemeClr val="bg2"/>
                </a:solidFill>
              </a:rPr>
              <a:t>Immunodeficiency</a:t>
            </a:r>
          </a:p>
          <a:p>
            <a:pPr>
              <a:buClr>
                <a:schemeClr val="tx1"/>
              </a:buClr>
              <a:buFont typeface="Wingdings" pitchFamily="2" charset="2"/>
              <a:buChar char="§"/>
            </a:pPr>
            <a:r>
              <a:rPr lang="en-US" sz="2800" dirty="0" smtClean="0">
                <a:solidFill>
                  <a:schemeClr val="bg2"/>
                </a:solidFill>
              </a:rPr>
              <a:t>Hematological disease</a:t>
            </a:r>
            <a:endParaRPr lang="en-US" sz="2800" dirty="0">
              <a:solidFill>
                <a:schemeClr val="bg2"/>
              </a:solidFill>
            </a:endParaRPr>
          </a:p>
        </p:txBody>
      </p:sp>
    </p:spTree>
    <p:extLst>
      <p:ext uri="{BB962C8B-B14F-4D97-AF65-F5344CB8AC3E}">
        <p14:creationId xmlns:p14="http://schemas.microsoft.com/office/powerpoint/2010/main" val="7715571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Selected underlying medical conditions in patients hospitalized with influenza, FluSurv-Net 2010-11"/>
          <p:cNvPicPr>
            <a:picLocks noChangeAspect="1" noChangeArrowheads="1"/>
          </p:cNvPicPr>
          <p:nvPr/>
        </p:nvPicPr>
        <p:blipFill>
          <a:blip r:embed="rId3" cstate="print"/>
          <a:srcRect/>
          <a:stretch>
            <a:fillRect/>
          </a:stretch>
        </p:blipFill>
        <p:spPr bwMode="auto">
          <a:xfrm>
            <a:off x="152400" y="109933"/>
            <a:ext cx="8815388" cy="6611541"/>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81000"/>
            <a:ext cx="8534400" cy="1143000"/>
          </a:xfrm>
        </p:spPr>
        <p:txBody>
          <a:bodyPr>
            <a:noAutofit/>
          </a:bodyPr>
          <a:lstStyle/>
          <a:p>
            <a:r>
              <a:rPr lang="en-US" sz="3600" b="1" dirty="0"/>
              <a:t>Predominant  virus type and percent  positive</a:t>
            </a:r>
          </a:p>
        </p:txBody>
      </p:sp>
      <p:pic>
        <p:nvPicPr>
          <p:cNvPr id="4" name="Content Placeholder 3" descr="table 1.jpg"/>
          <p:cNvPicPr>
            <a:picLocks noGrp="1" noChangeAspect="1"/>
          </p:cNvPicPr>
          <p:nvPr>
            <p:ph idx="1"/>
          </p:nvPr>
        </p:nvPicPr>
        <p:blipFill>
          <a:blip r:embed="rId3" cstate="print"/>
          <a:stretch>
            <a:fillRect/>
          </a:stretch>
        </p:blipFill>
        <p:spPr>
          <a:xfrm>
            <a:off x="900148" y="1600200"/>
            <a:ext cx="7343704" cy="4525963"/>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Place: Are things different or worse in one area vs. another	 </a:t>
            </a:r>
          </a:p>
        </p:txBody>
      </p:sp>
      <p:sp>
        <p:nvSpPr>
          <p:cNvPr id="3" name="Content Placeholder 2"/>
          <p:cNvSpPr>
            <a:spLocks noGrp="1"/>
          </p:cNvSpPr>
          <p:nvPr>
            <p:ph idx="1"/>
          </p:nvPr>
        </p:nvSpPr>
        <p:spPr>
          <a:xfrm>
            <a:off x="457200" y="1600200"/>
            <a:ext cx="8229600" cy="4724400"/>
          </a:xfrm>
        </p:spPr>
        <p:txBody>
          <a:bodyPr>
            <a:normAutofit lnSpcReduction="10000"/>
          </a:bodyPr>
          <a:lstStyle/>
          <a:p>
            <a:pPr>
              <a:buClr>
                <a:schemeClr val="tx1"/>
              </a:buClr>
              <a:buFont typeface="Wingdings" pitchFamily="2" charset="2"/>
              <a:buChar char="§"/>
            </a:pPr>
            <a:r>
              <a:rPr lang="en-US" dirty="0">
                <a:solidFill>
                  <a:schemeClr val="bg2"/>
                </a:solidFill>
              </a:rPr>
              <a:t>Visualization of place information can be in</a:t>
            </a:r>
          </a:p>
          <a:p>
            <a:pPr lvl="1">
              <a:buClr>
                <a:schemeClr val="tx1"/>
              </a:buClr>
              <a:buFont typeface="Wingdings" pitchFamily="2" charset="2"/>
              <a:buChar char="§"/>
            </a:pPr>
            <a:r>
              <a:rPr lang="en-US" dirty="0">
                <a:solidFill>
                  <a:schemeClr val="bg2"/>
                </a:solidFill>
              </a:rPr>
              <a:t>Maps</a:t>
            </a:r>
          </a:p>
          <a:p>
            <a:pPr lvl="1">
              <a:buClr>
                <a:schemeClr val="tx1"/>
              </a:buClr>
              <a:buFont typeface="Wingdings" pitchFamily="2" charset="2"/>
              <a:buChar char="§"/>
            </a:pPr>
            <a:r>
              <a:rPr lang="en-US" dirty="0">
                <a:solidFill>
                  <a:schemeClr val="bg2"/>
                </a:solidFill>
              </a:rPr>
              <a:t>Graphs</a:t>
            </a:r>
          </a:p>
          <a:p>
            <a:pPr lvl="1">
              <a:buClr>
                <a:schemeClr val="tx1"/>
              </a:buClr>
              <a:buFont typeface="Wingdings" pitchFamily="2" charset="2"/>
              <a:buChar char="§"/>
            </a:pPr>
            <a:r>
              <a:rPr lang="en-US" dirty="0">
                <a:solidFill>
                  <a:schemeClr val="bg2"/>
                </a:solidFill>
              </a:rPr>
              <a:t>Tables</a:t>
            </a:r>
          </a:p>
          <a:p>
            <a:pPr marL="457200" lvl="1" indent="0">
              <a:buClr>
                <a:schemeClr val="tx1"/>
              </a:buClr>
              <a:buNone/>
            </a:pPr>
            <a:endParaRPr lang="en-US" sz="1050" dirty="0">
              <a:solidFill>
                <a:schemeClr val="bg2"/>
              </a:solidFill>
            </a:endParaRPr>
          </a:p>
          <a:p>
            <a:pPr>
              <a:buClr>
                <a:schemeClr val="tx1"/>
              </a:buClr>
              <a:buFont typeface="Wingdings" pitchFamily="2" charset="2"/>
              <a:buChar char="§"/>
            </a:pPr>
            <a:r>
              <a:rPr lang="en-US" dirty="0">
                <a:solidFill>
                  <a:schemeClr val="bg2"/>
                </a:solidFill>
              </a:rPr>
              <a:t>Place can be defined in different ways depending on what the question is you are asking and available information</a:t>
            </a:r>
          </a:p>
          <a:p>
            <a:pPr lvl="1">
              <a:buClr>
                <a:schemeClr val="tx1"/>
              </a:buClr>
              <a:buFont typeface="Wingdings" pitchFamily="2" charset="2"/>
              <a:buChar char="§"/>
            </a:pPr>
            <a:r>
              <a:rPr lang="en-US" dirty="0">
                <a:solidFill>
                  <a:schemeClr val="bg2"/>
                </a:solidFill>
              </a:rPr>
              <a:t>Geographic (region, state, county, city, or site level)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Shape 229"/>
          <p:cNvSpPr>
            <a:spLocks noGrp="1"/>
          </p:cNvSpPr>
          <p:nvPr>
            <p:ph type="title"/>
          </p:nvPr>
        </p:nvSpPr>
        <p:spPr>
          <a:xfrm>
            <a:off x="114300" y="218221"/>
            <a:ext cx="8915400" cy="1077178"/>
          </a:xfrm>
          <a:prstGeom prst="rect">
            <a:avLst/>
          </a:prstGeom>
          <a:noFill/>
          <a:ln>
            <a:noFill/>
          </a:ln>
        </p:spPr>
        <p:txBody>
          <a:bodyPr lIns="91425" tIns="45700" rIns="91425" bIns="45700" anchor="b" anchorCtr="0">
            <a:spAutoFit/>
          </a:bodyPr>
          <a:lstStyle/>
          <a:p>
            <a:pPr marL="0" marR="0" lvl="0" indent="0" algn="ctr" rtl="0">
              <a:spcBef>
                <a:spcPts val="0"/>
              </a:spcBef>
              <a:spcAft>
                <a:spcPts val="0"/>
              </a:spcAft>
              <a:buSzPct val="25000"/>
              <a:buNone/>
            </a:pPr>
            <a:r>
              <a:rPr sz="3200" b="1" i="0" u="none" strike="noStrike" cap="none" baseline="0" dirty="0">
                <a:latin typeface="Arial"/>
                <a:ea typeface="Arial"/>
                <a:cs typeface="Arial"/>
                <a:sym typeface="Arial"/>
              </a:rPr>
              <a:t>Distribution of SARI Cases by Province and Hospital,  South Africa 2009-2010</a:t>
            </a:r>
          </a:p>
        </p:txBody>
      </p:sp>
      <p:graphicFrame>
        <p:nvGraphicFramePr>
          <p:cNvPr id="230" name="Shape 230"/>
          <p:cNvGraphicFramePr/>
          <p:nvPr>
            <p:extLst>
              <p:ext uri="{D42A27DB-BD31-4B8C-83A1-F6EECF244321}">
                <p14:modId xmlns:p14="http://schemas.microsoft.com/office/powerpoint/2010/main" val="4055795932"/>
              </p:ext>
            </p:extLst>
          </p:nvPr>
        </p:nvGraphicFramePr>
        <p:xfrm>
          <a:off x="457200" y="1676401"/>
          <a:ext cx="8229600" cy="4756963"/>
        </p:xfrm>
        <a:graphic>
          <a:graphicData uri="http://schemas.openxmlformats.org/drawingml/2006/table">
            <a:tbl>
              <a:tblPr>
                <a:noFill/>
              </a:tblPr>
              <a:tblGrid>
                <a:gridCol w="1646511"/>
                <a:gridCol w="1234157"/>
                <a:gridCol w="1310332"/>
                <a:gridCol w="1089968"/>
                <a:gridCol w="1302121"/>
                <a:gridCol w="1646511"/>
              </a:tblGrid>
              <a:tr h="899383">
                <a:tc>
                  <a:txBody>
                    <a:bodyPr/>
                    <a:lstStyle/>
                    <a:p>
                      <a:pPr marL="0" marR="0" lvl="0" indent="0" algn="ctr" rtl="0">
                        <a:lnSpc>
                          <a:spcPct val="80000"/>
                        </a:lnSpc>
                        <a:spcBef>
                          <a:spcPts val="360"/>
                        </a:spcBef>
                        <a:spcAft>
                          <a:spcPts val="0"/>
                        </a:spcAft>
                        <a:buClr>
                          <a:schemeClr val="dk1"/>
                        </a:buClr>
                        <a:buSzPct val="25000"/>
                        <a:buFont typeface="Arial"/>
                        <a:buNone/>
                      </a:pPr>
                      <a:r>
                        <a:rPr sz="1800" b="1" i="0" u="none" strike="noStrike" cap="none" baseline="0" dirty="0">
                          <a:solidFill>
                            <a:schemeClr val="dk1"/>
                          </a:solidFill>
                          <a:latin typeface="Arial"/>
                          <a:ea typeface="Arial"/>
                          <a:cs typeface="Arial"/>
                          <a:sym typeface="Arial"/>
                        </a:rPr>
                        <a:t>Province</a:t>
                      </a:r>
                    </a:p>
                  </a:txBody>
                  <a:tcPr marL="91450" marR="91450" marT="45725" marB="45725" anchor="ctr">
                    <a:lnL w="12700" cap="flat">
                      <a:solidFill>
                        <a:schemeClr val="dk1"/>
                      </a:solidFill>
                      <a:prstDash val="solid"/>
                      <a:round/>
                      <a:headEnd type="none" w="med" len="med"/>
                      <a:tailEnd type="none" w="med" len="med"/>
                    </a:lnL>
                    <a:lnR w="12700" cap="flat">
                      <a:solidFill>
                        <a:schemeClr val="dk1"/>
                      </a:solidFill>
                      <a:prstDash val="solid"/>
                      <a:round/>
                      <a:headEnd type="none" w="med" len="med"/>
                      <a:tailEnd type="none" w="med" len="med"/>
                    </a:lnR>
                    <a:lnT w="12700" cap="flat">
                      <a:solidFill>
                        <a:schemeClr val="dk1"/>
                      </a:solidFill>
                      <a:prstDash val="solid"/>
                      <a:round/>
                      <a:headEnd type="none" w="med" len="med"/>
                      <a:tailEnd type="none" w="med" len="med"/>
                    </a:lnT>
                    <a:lnB w="12700" cap="flat">
                      <a:solidFill>
                        <a:schemeClr val="dk1"/>
                      </a:solidFill>
                      <a:prstDash val="solid"/>
                      <a:round/>
                      <a:headEnd type="none" w="med" len="med"/>
                      <a:tailEnd type="none" w="med" len="med"/>
                    </a:lnB>
                    <a:noFill/>
                  </a:tcPr>
                </a:tc>
                <a:tc>
                  <a:txBody>
                    <a:bodyPr/>
                    <a:lstStyle/>
                    <a:p>
                      <a:pPr marL="0" marR="0" lvl="0" indent="0" algn="ctr" rtl="0">
                        <a:lnSpc>
                          <a:spcPct val="80000"/>
                        </a:lnSpc>
                        <a:spcBef>
                          <a:spcPts val="360"/>
                        </a:spcBef>
                        <a:spcAft>
                          <a:spcPts val="0"/>
                        </a:spcAft>
                        <a:buClr>
                          <a:schemeClr val="dk1"/>
                        </a:buClr>
                        <a:buSzPct val="25000"/>
                        <a:buFont typeface="Arial"/>
                        <a:buNone/>
                      </a:pPr>
                      <a:r>
                        <a:rPr sz="1800" b="1" i="0" u="none" strike="noStrike" cap="none" baseline="0" dirty="0">
                          <a:solidFill>
                            <a:schemeClr val="dk1"/>
                          </a:solidFill>
                          <a:latin typeface="Arial"/>
                          <a:ea typeface="Arial"/>
                          <a:cs typeface="Arial"/>
                          <a:sym typeface="Arial"/>
                        </a:rPr>
                        <a:t>Hospital</a:t>
                      </a:r>
                    </a:p>
                  </a:txBody>
                  <a:tcPr marL="91450" marR="91450" marT="45725" marB="45725" anchor="ctr">
                    <a:lnL w="12700" cap="flat">
                      <a:solidFill>
                        <a:schemeClr val="dk1"/>
                      </a:solidFill>
                      <a:prstDash val="solid"/>
                      <a:round/>
                      <a:headEnd type="none" w="med" len="med"/>
                      <a:tailEnd type="none" w="med" len="med"/>
                    </a:lnL>
                    <a:lnR w="12700" cap="flat">
                      <a:solidFill>
                        <a:schemeClr val="dk1"/>
                      </a:solidFill>
                      <a:prstDash val="solid"/>
                      <a:round/>
                      <a:headEnd type="none" w="med" len="med"/>
                      <a:tailEnd type="none" w="med" len="med"/>
                    </a:lnR>
                    <a:lnT w="12700" cap="flat">
                      <a:solidFill>
                        <a:schemeClr val="dk1"/>
                      </a:solidFill>
                      <a:prstDash val="solid"/>
                      <a:round/>
                      <a:headEnd type="none" w="med" len="med"/>
                      <a:tailEnd type="none" w="med" len="med"/>
                    </a:lnT>
                    <a:lnB w="12700" cap="flat">
                      <a:solidFill>
                        <a:schemeClr val="dk1"/>
                      </a:solidFill>
                      <a:prstDash val="solid"/>
                      <a:round/>
                      <a:headEnd type="none" w="med" len="med"/>
                      <a:tailEnd type="none" w="med" len="med"/>
                    </a:lnB>
                    <a:noFill/>
                  </a:tcPr>
                </a:tc>
                <a:tc>
                  <a:txBody>
                    <a:bodyPr/>
                    <a:lstStyle/>
                    <a:p>
                      <a:pPr marL="0" marR="0" lvl="0" indent="0" algn="ctr" rtl="0">
                        <a:lnSpc>
                          <a:spcPct val="80000"/>
                        </a:lnSpc>
                        <a:spcBef>
                          <a:spcPts val="360"/>
                        </a:spcBef>
                        <a:spcAft>
                          <a:spcPts val="0"/>
                        </a:spcAft>
                        <a:buClr>
                          <a:schemeClr val="dk1"/>
                        </a:buClr>
                        <a:buSzPct val="25000"/>
                        <a:buFont typeface="Arial"/>
                        <a:buNone/>
                      </a:pPr>
                      <a:r>
                        <a:rPr sz="1800" b="1" i="0" u="none" strike="noStrike" cap="none" baseline="0" dirty="0">
                          <a:solidFill>
                            <a:schemeClr val="dk1"/>
                          </a:solidFill>
                          <a:latin typeface="Arial"/>
                          <a:ea typeface="Arial"/>
                          <a:cs typeface="Arial"/>
                          <a:sym typeface="Arial"/>
                        </a:rPr>
                        <a:t>Total Patient Admitted</a:t>
                      </a:r>
                    </a:p>
                  </a:txBody>
                  <a:tcPr marL="91450" marR="91450" marT="45725" marB="45725" anchor="ctr">
                    <a:lnL w="12700" cap="flat">
                      <a:solidFill>
                        <a:schemeClr val="dk1"/>
                      </a:solidFill>
                      <a:prstDash val="solid"/>
                      <a:round/>
                      <a:headEnd type="none" w="med" len="med"/>
                      <a:tailEnd type="none" w="med" len="med"/>
                    </a:lnL>
                    <a:lnR w="12700" cap="flat">
                      <a:solidFill>
                        <a:schemeClr val="dk1"/>
                      </a:solidFill>
                      <a:prstDash val="solid"/>
                      <a:round/>
                      <a:headEnd type="none" w="med" len="med"/>
                      <a:tailEnd type="none" w="med" len="med"/>
                    </a:lnR>
                    <a:lnT w="12700" cap="flat">
                      <a:solidFill>
                        <a:schemeClr val="dk1"/>
                      </a:solidFill>
                      <a:prstDash val="solid"/>
                      <a:round/>
                      <a:headEnd type="none" w="med" len="med"/>
                      <a:tailEnd type="none" w="med" len="med"/>
                    </a:lnT>
                    <a:lnB w="12700" cap="flat">
                      <a:solidFill>
                        <a:schemeClr val="dk1"/>
                      </a:solidFill>
                      <a:prstDash val="solid"/>
                      <a:round/>
                      <a:headEnd type="none" w="med" len="med"/>
                      <a:tailEnd type="none" w="med" len="med"/>
                    </a:lnB>
                    <a:noFill/>
                  </a:tcPr>
                </a:tc>
                <a:tc>
                  <a:txBody>
                    <a:bodyPr/>
                    <a:lstStyle/>
                    <a:p>
                      <a:pPr marL="0" marR="0" lvl="0" indent="0" algn="ctr" rtl="0">
                        <a:lnSpc>
                          <a:spcPct val="80000"/>
                        </a:lnSpc>
                        <a:spcBef>
                          <a:spcPts val="360"/>
                        </a:spcBef>
                        <a:spcAft>
                          <a:spcPts val="0"/>
                        </a:spcAft>
                        <a:buClr>
                          <a:schemeClr val="dk1"/>
                        </a:buClr>
                        <a:buSzPct val="25000"/>
                        <a:buFont typeface="Arial"/>
                        <a:buNone/>
                      </a:pPr>
                      <a:r>
                        <a:rPr sz="1800" b="1" i="0" u="none" strike="noStrike" cap="none" baseline="0" dirty="0">
                          <a:solidFill>
                            <a:schemeClr val="dk1"/>
                          </a:solidFill>
                          <a:latin typeface="Arial"/>
                          <a:ea typeface="Arial"/>
                          <a:cs typeface="Arial"/>
                          <a:sym typeface="Arial"/>
                        </a:rPr>
                        <a:t>Total SARI visits </a:t>
                      </a:r>
                    </a:p>
                    <a:p>
                      <a:pPr marL="0" marR="0" lvl="0" indent="0" algn="ctr" rtl="0">
                        <a:lnSpc>
                          <a:spcPct val="80000"/>
                        </a:lnSpc>
                        <a:spcBef>
                          <a:spcPts val="360"/>
                        </a:spcBef>
                        <a:spcAft>
                          <a:spcPts val="0"/>
                        </a:spcAft>
                        <a:buClr>
                          <a:schemeClr val="dk1"/>
                        </a:buClr>
                        <a:buSzPct val="25000"/>
                        <a:buFont typeface="Arial"/>
                        <a:buNone/>
                      </a:pPr>
                      <a:r>
                        <a:rPr sz="1800" b="1" i="0" u="none" strike="noStrike" cap="none" baseline="0" dirty="0">
                          <a:solidFill>
                            <a:schemeClr val="dk1"/>
                          </a:solidFill>
                          <a:latin typeface="Arial"/>
                          <a:ea typeface="Arial"/>
                          <a:cs typeface="Arial"/>
                          <a:sym typeface="Arial"/>
                        </a:rPr>
                        <a:t>“N (%)”</a:t>
                      </a:r>
                    </a:p>
                  </a:txBody>
                  <a:tcPr marL="91450" marR="91450" marT="45725" marB="45725" anchor="ctr">
                    <a:lnL w="12700" cap="flat">
                      <a:solidFill>
                        <a:schemeClr val="dk1"/>
                      </a:solidFill>
                      <a:prstDash val="solid"/>
                      <a:round/>
                      <a:headEnd type="none" w="med" len="med"/>
                      <a:tailEnd type="none" w="med" len="med"/>
                    </a:lnL>
                    <a:lnR w="12700" cap="flat">
                      <a:solidFill>
                        <a:schemeClr val="dk1"/>
                      </a:solidFill>
                      <a:prstDash val="solid"/>
                      <a:round/>
                      <a:headEnd type="none" w="med" len="med"/>
                      <a:tailEnd type="none" w="med" len="med"/>
                    </a:lnR>
                    <a:lnT w="12700" cap="flat">
                      <a:solidFill>
                        <a:schemeClr val="dk1"/>
                      </a:solidFill>
                      <a:prstDash val="solid"/>
                      <a:round/>
                      <a:headEnd type="none" w="med" len="med"/>
                      <a:tailEnd type="none" w="med" len="med"/>
                    </a:lnT>
                    <a:lnB w="12700" cap="flat">
                      <a:solidFill>
                        <a:schemeClr val="dk1"/>
                      </a:solidFill>
                      <a:prstDash val="solid"/>
                      <a:round/>
                      <a:headEnd type="none" w="med" len="med"/>
                      <a:tailEnd type="none" w="med" len="med"/>
                    </a:lnB>
                    <a:noFill/>
                  </a:tcPr>
                </a:tc>
                <a:tc>
                  <a:txBody>
                    <a:bodyPr/>
                    <a:lstStyle/>
                    <a:p>
                      <a:pPr marL="0" marR="0" lvl="0" indent="0" algn="ctr" rtl="0">
                        <a:lnSpc>
                          <a:spcPct val="80000"/>
                        </a:lnSpc>
                        <a:spcBef>
                          <a:spcPts val="360"/>
                        </a:spcBef>
                        <a:spcAft>
                          <a:spcPts val="0"/>
                        </a:spcAft>
                        <a:buClr>
                          <a:schemeClr val="dk1"/>
                        </a:buClr>
                        <a:buSzPct val="25000"/>
                        <a:buFont typeface="Arial"/>
                        <a:buNone/>
                      </a:pPr>
                      <a:r>
                        <a:rPr sz="1800" b="1" i="0" u="none" strike="noStrike" cap="none" baseline="0" dirty="0">
                          <a:solidFill>
                            <a:schemeClr val="dk1"/>
                          </a:solidFill>
                          <a:latin typeface="Arial"/>
                          <a:ea typeface="Arial"/>
                          <a:cs typeface="Arial"/>
                          <a:sym typeface="Arial"/>
                        </a:rPr>
                        <a:t>Total SARI sampled </a:t>
                      </a:r>
                    </a:p>
                    <a:p>
                      <a:pPr marL="0" marR="0" lvl="0" indent="0" algn="ctr" rtl="0">
                        <a:lnSpc>
                          <a:spcPct val="80000"/>
                        </a:lnSpc>
                        <a:spcBef>
                          <a:spcPts val="360"/>
                        </a:spcBef>
                        <a:spcAft>
                          <a:spcPts val="0"/>
                        </a:spcAft>
                        <a:buClr>
                          <a:schemeClr val="dk1"/>
                        </a:buClr>
                        <a:buSzPct val="25000"/>
                        <a:buFont typeface="Arial"/>
                        <a:buNone/>
                      </a:pPr>
                      <a:r>
                        <a:rPr sz="1800" b="1" i="0" u="none" strike="noStrike" cap="none" baseline="0" dirty="0">
                          <a:solidFill>
                            <a:schemeClr val="dk1"/>
                          </a:solidFill>
                          <a:latin typeface="Arial"/>
                          <a:ea typeface="Arial"/>
                          <a:cs typeface="Arial"/>
                          <a:sym typeface="Arial"/>
                        </a:rPr>
                        <a:t>“N (%)”</a:t>
                      </a:r>
                    </a:p>
                  </a:txBody>
                  <a:tcPr marL="91450" marR="91450" marT="45725" marB="45725" anchor="ctr">
                    <a:lnL w="12700" cap="flat">
                      <a:solidFill>
                        <a:schemeClr val="dk1"/>
                      </a:solidFill>
                      <a:prstDash val="solid"/>
                      <a:round/>
                      <a:headEnd type="none" w="med" len="med"/>
                      <a:tailEnd type="none" w="med" len="med"/>
                    </a:lnL>
                    <a:lnR w="12700" cap="flat">
                      <a:solidFill>
                        <a:schemeClr val="dk1"/>
                      </a:solidFill>
                      <a:prstDash val="solid"/>
                      <a:round/>
                      <a:headEnd type="none" w="med" len="med"/>
                      <a:tailEnd type="none" w="med" len="med"/>
                    </a:lnR>
                    <a:lnT w="12700" cap="flat">
                      <a:solidFill>
                        <a:schemeClr val="dk1"/>
                      </a:solidFill>
                      <a:prstDash val="solid"/>
                      <a:round/>
                      <a:headEnd type="none" w="med" len="med"/>
                      <a:tailEnd type="none" w="med" len="med"/>
                    </a:lnT>
                    <a:lnB w="12700" cap="flat">
                      <a:solidFill>
                        <a:schemeClr val="dk1"/>
                      </a:solidFill>
                      <a:prstDash val="solid"/>
                      <a:round/>
                      <a:headEnd type="none" w="med" len="med"/>
                      <a:tailEnd type="none" w="med" len="med"/>
                    </a:lnB>
                    <a:noFill/>
                  </a:tcPr>
                </a:tc>
                <a:tc>
                  <a:txBody>
                    <a:bodyPr/>
                    <a:lstStyle/>
                    <a:p>
                      <a:pPr marL="0" marR="0" lvl="0" indent="0" algn="ctr" rtl="0">
                        <a:lnSpc>
                          <a:spcPct val="80000"/>
                        </a:lnSpc>
                        <a:spcBef>
                          <a:spcPts val="360"/>
                        </a:spcBef>
                        <a:spcAft>
                          <a:spcPts val="0"/>
                        </a:spcAft>
                        <a:buClr>
                          <a:schemeClr val="dk1"/>
                        </a:buClr>
                        <a:buSzPct val="25000"/>
                        <a:buFont typeface="Arial"/>
                        <a:buNone/>
                      </a:pPr>
                      <a:r>
                        <a:rPr sz="1800" b="1" i="0" u="none" strike="noStrike" cap="none" baseline="0" dirty="0">
                          <a:solidFill>
                            <a:schemeClr val="dk1"/>
                          </a:solidFill>
                          <a:latin typeface="Arial"/>
                          <a:ea typeface="Arial"/>
                          <a:cs typeface="Arial"/>
                          <a:sym typeface="Arial"/>
                        </a:rPr>
                        <a:t>No. Influenza Positive/No. Tested </a:t>
                      </a:r>
                      <a:br>
                        <a:rPr sz="1800" b="1" i="0" u="none" strike="noStrike" cap="none" baseline="0" dirty="0">
                          <a:solidFill>
                            <a:schemeClr val="dk1"/>
                          </a:solidFill>
                          <a:latin typeface="Arial"/>
                          <a:ea typeface="Arial"/>
                          <a:cs typeface="Arial"/>
                          <a:sym typeface="Arial"/>
                        </a:rPr>
                      </a:br>
                      <a:r>
                        <a:rPr sz="1800" b="1" i="0" u="none" strike="noStrike" cap="none" baseline="0" dirty="0">
                          <a:solidFill>
                            <a:schemeClr val="dk1"/>
                          </a:solidFill>
                          <a:latin typeface="Arial"/>
                          <a:ea typeface="Arial"/>
                          <a:cs typeface="Arial"/>
                          <a:sym typeface="Arial"/>
                        </a:rPr>
                        <a:t>(% Flu +)</a:t>
                      </a:r>
                    </a:p>
                  </a:txBody>
                  <a:tcPr marL="91450" marR="91450" marT="45725" marB="45725" anchor="ctr">
                    <a:lnL w="12700" cap="flat">
                      <a:solidFill>
                        <a:schemeClr val="dk1"/>
                      </a:solidFill>
                      <a:prstDash val="solid"/>
                      <a:round/>
                      <a:headEnd type="none" w="med" len="med"/>
                      <a:tailEnd type="none" w="med" len="med"/>
                    </a:lnL>
                    <a:lnR w="12700" cap="flat">
                      <a:solidFill>
                        <a:schemeClr val="dk1"/>
                      </a:solidFill>
                      <a:prstDash val="solid"/>
                      <a:round/>
                      <a:headEnd type="none" w="med" len="med"/>
                      <a:tailEnd type="none" w="med" len="med"/>
                    </a:lnR>
                    <a:lnT w="12700" cap="flat">
                      <a:solidFill>
                        <a:schemeClr val="dk1"/>
                      </a:solidFill>
                      <a:prstDash val="solid"/>
                      <a:round/>
                      <a:headEnd type="none" w="med" len="med"/>
                      <a:tailEnd type="none" w="med" len="med"/>
                    </a:lnT>
                    <a:lnB w="12700" cap="flat">
                      <a:solidFill>
                        <a:schemeClr val="dk1"/>
                      </a:solidFill>
                      <a:prstDash val="solid"/>
                      <a:round/>
                      <a:headEnd type="none" w="med" len="med"/>
                      <a:tailEnd type="none" w="med" len="med"/>
                    </a:lnB>
                    <a:noFill/>
                  </a:tcPr>
                </a:tc>
              </a:tr>
              <a:tr h="612394">
                <a:tc>
                  <a:txBody>
                    <a:bodyPr/>
                    <a:lstStyle/>
                    <a:p>
                      <a:pPr marL="0" marR="0" lvl="0" indent="0" algn="l" rtl="0">
                        <a:lnSpc>
                          <a:spcPct val="80000"/>
                        </a:lnSpc>
                        <a:spcBef>
                          <a:spcPts val="360"/>
                        </a:spcBef>
                        <a:spcAft>
                          <a:spcPts val="0"/>
                        </a:spcAft>
                        <a:buClr>
                          <a:schemeClr val="dk1"/>
                        </a:buClr>
                        <a:buSzPct val="25000"/>
                        <a:buFont typeface="Arial"/>
                        <a:buNone/>
                      </a:pPr>
                      <a:r>
                        <a:rPr sz="1600" b="1" i="0" u="none" strike="noStrike" cap="none" baseline="0">
                          <a:solidFill>
                            <a:schemeClr val="dk1"/>
                          </a:solidFill>
                          <a:latin typeface="Arial"/>
                          <a:ea typeface="Arial"/>
                          <a:cs typeface="Arial"/>
                          <a:sym typeface="Arial"/>
                        </a:rPr>
                        <a:t>Gauteng</a:t>
                      </a:r>
                    </a:p>
                  </a:txBody>
                  <a:tcPr marL="91450" marR="91450" marT="45725" marB="45725" anchor="ctr">
                    <a:lnL w="12700" cap="flat">
                      <a:solidFill>
                        <a:schemeClr val="dk1"/>
                      </a:solidFill>
                      <a:prstDash val="solid"/>
                      <a:round/>
                      <a:headEnd type="none" w="med" len="med"/>
                      <a:tailEnd type="none" w="med" len="med"/>
                    </a:lnL>
                    <a:lnR w="12700" cap="flat">
                      <a:solidFill>
                        <a:schemeClr val="dk1"/>
                      </a:solidFill>
                      <a:prstDash val="solid"/>
                      <a:round/>
                      <a:headEnd type="none" w="med" len="med"/>
                      <a:tailEnd type="none" w="med" len="med"/>
                    </a:lnR>
                    <a:lnT w="12700" cap="flat">
                      <a:solidFill>
                        <a:schemeClr val="dk1"/>
                      </a:solidFill>
                      <a:prstDash val="solid"/>
                      <a:round/>
                      <a:headEnd type="none" w="med" len="med"/>
                      <a:tailEnd type="none" w="med" len="med"/>
                    </a:lnT>
                    <a:lnB w="12700" cap="flat">
                      <a:solidFill>
                        <a:schemeClr val="dk1"/>
                      </a:solidFill>
                      <a:prstDash val="solid"/>
                      <a:round/>
                      <a:headEnd type="none" w="med" len="med"/>
                      <a:tailEnd type="none" w="med" len="med"/>
                    </a:lnB>
                  </a:tcPr>
                </a:tc>
                <a:tc>
                  <a:txBody>
                    <a:bodyPr/>
                    <a:lstStyle/>
                    <a:p>
                      <a:pPr marL="0" marR="0" lvl="0" indent="0" algn="l" rtl="0">
                        <a:lnSpc>
                          <a:spcPct val="80000"/>
                        </a:lnSpc>
                        <a:spcBef>
                          <a:spcPts val="360"/>
                        </a:spcBef>
                        <a:spcAft>
                          <a:spcPts val="0"/>
                        </a:spcAft>
                        <a:buClr>
                          <a:schemeClr val="dk1"/>
                        </a:buClr>
                        <a:buSzPct val="25000"/>
                        <a:buFont typeface="Arial"/>
                        <a:buNone/>
                      </a:pPr>
                      <a:r>
                        <a:rPr sz="1600" b="0" i="0" u="none" strike="noStrike" cap="none" baseline="0">
                          <a:solidFill>
                            <a:schemeClr val="dk1"/>
                          </a:solidFill>
                          <a:latin typeface="Arial"/>
                          <a:ea typeface="Arial"/>
                          <a:cs typeface="Arial"/>
                          <a:sym typeface="Arial"/>
                        </a:rPr>
                        <a:t>CHBH</a:t>
                      </a:r>
                    </a:p>
                  </a:txBody>
                  <a:tcPr marL="91450" marR="91450" marT="45725" marB="45725" anchor="ctr">
                    <a:lnL w="12700" cap="flat">
                      <a:solidFill>
                        <a:schemeClr val="dk1"/>
                      </a:solidFill>
                      <a:prstDash val="solid"/>
                      <a:round/>
                      <a:headEnd type="none" w="med" len="med"/>
                      <a:tailEnd type="none" w="med" len="med"/>
                    </a:lnL>
                    <a:lnR w="12700" cap="flat">
                      <a:solidFill>
                        <a:schemeClr val="dk1"/>
                      </a:solidFill>
                      <a:prstDash val="solid"/>
                      <a:round/>
                      <a:headEnd type="none" w="med" len="med"/>
                      <a:tailEnd type="none" w="med" len="med"/>
                    </a:lnR>
                    <a:lnT w="12700" cap="flat">
                      <a:solidFill>
                        <a:schemeClr val="dk1"/>
                      </a:solidFill>
                      <a:prstDash val="solid"/>
                      <a:round/>
                      <a:headEnd type="none" w="med" len="med"/>
                      <a:tailEnd type="none" w="med" len="med"/>
                    </a:lnT>
                    <a:lnB w="12700" cap="flat">
                      <a:solidFill>
                        <a:schemeClr val="dk1"/>
                      </a:solidFill>
                      <a:prstDash val="solid"/>
                      <a:round/>
                      <a:headEnd type="none" w="med" len="med"/>
                      <a:tailEnd type="none" w="med" len="med"/>
                    </a:lnB>
                  </a:tcPr>
                </a:tc>
                <a:tc>
                  <a:txBody>
                    <a:bodyPr/>
                    <a:lstStyle/>
                    <a:p>
                      <a:pPr marL="0" marR="0" lvl="0" indent="0" algn="ctr" rtl="0">
                        <a:lnSpc>
                          <a:spcPct val="80000"/>
                        </a:lnSpc>
                        <a:spcBef>
                          <a:spcPts val="360"/>
                        </a:spcBef>
                        <a:spcAft>
                          <a:spcPts val="0"/>
                        </a:spcAft>
                        <a:buClr>
                          <a:schemeClr val="dk1"/>
                        </a:buClr>
                        <a:buSzPct val="25000"/>
                        <a:buFont typeface="Arial"/>
                        <a:buNone/>
                      </a:pPr>
                      <a:r>
                        <a:rPr sz="1600" b="0" i="0" u="none" strike="noStrike" cap="none" baseline="0">
                          <a:solidFill>
                            <a:srgbClr val="FF0000"/>
                          </a:solidFill>
                          <a:latin typeface="Arial"/>
                          <a:ea typeface="Arial"/>
                          <a:cs typeface="Arial"/>
                          <a:sym typeface="Arial"/>
                        </a:rPr>
                        <a:t>Data Pending for 2010</a:t>
                      </a:r>
                    </a:p>
                  </a:txBody>
                  <a:tcPr marL="91450" marR="91450" marT="45725" marB="45725" anchor="ctr">
                    <a:lnL w="12700" cap="flat">
                      <a:solidFill>
                        <a:schemeClr val="dk1"/>
                      </a:solidFill>
                      <a:prstDash val="solid"/>
                      <a:round/>
                      <a:headEnd type="none" w="med" len="med"/>
                      <a:tailEnd type="none" w="med" len="med"/>
                    </a:lnL>
                    <a:lnR w="12700" cap="flat">
                      <a:solidFill>
                        <a:schemeClr val="dk1"/>
                      </a:solidFill>
                      <a:prstDash val="solid"/>
                      <a:round/>
                      <a:headEnd type="none" w="med" len="med"/>
                      <a:tailEnd type="none" w="med" len="med"/>
                    </a:lnR>
                    <a:lnT w="12700" cap="flat">
                      <a:solidFill>
                        <a:schemeClr val="dk1"/>
                      </a:solidFill>
                      <a:prstDash val="solid"/>
                      <a:round/>
                      <a:headEnd type="none" w="med" len="med"/>
                      <a:tailEnd type="none" w="med" len="med"/>
                    </a:lnT>
                    <a:lnB w="12700" cap="flat">
                      <a:solidFill>
                        <a:schemeClr val="dk1"/>
                      </a:solidFill>
                      <a:prstDash val="solid"/>
                      <a:round/>
                      <a:headEnd type="none" w="med" len="med"/>
                      <a:tailEnd type="none" w="med" len="med"/>
                    </a:lnB>
                  </a:tcPr>
                </a:tc>
                <a:tc>
                  <a:txBody>
                    <a:bodyPr/>
                    <a:lstStyle/>
                    <a:p>
                      <a:pPr marL="0" marR="0" lvl="0" indent="0" algn="ctr" rtl="0">
                        <a:lnSpc>
                          <a:spcPct val="80000"/>
                        </a:lnSpc>
                        <a:spcBef>
                          <a:spcPts val="360"/>
                        </a:spcBef>
                        <a:spcAft>
                          <a:spcPts val="0"/>
                        </a:spcAft>
                        <a:buClr>
                          <a:schemeClr val="dk1"/>
                        </a:buClr>
                        <a:buSzPct val="25000"/>
                        <a:buFont typeface="Arial"/>
                        <a:buNone/>
                      </a:pPr>
                      <a:r>
                        <a:rPr sz="1600" b="0" i="0" u="none" strike="noStrike" cap="none" baseline="0">
                          <a:solidFill>
                            <a:schemeClr val="dk1"/>
                          </a:solidFill>
                          <a:latin typeface="Arial"/>
                          <a:ea typeface="Arial"/>
                          <a:cs typeface="Arial"/>
                          <a:sym typeface="Arial"/>
                        </a:rPr>
                        <a:t>8360</a:t>
                      </a:r>
                    </a:p>
                  </a:txBody>
                  <a:tcPr marL="91450" marR="91450" marT="45725" marB="45725" anchor="ctr">
                    <a:lnL w="12700" cap="flat">
                      <a:solidFill>
                        <a:schemeClr val="dk1"/>
                      </a:solidFill>
                      <a:prstDash val="solid"/>
                      <a:round/>
                      <a:headEnd type="none" w="med" len="med"/>
                      <a:tailEnd type="none" w="med" len="med"/>
                    </a:lnL>
                    <a:lnR w="12700" cap="flat">
                      <a:solidFill>
                        <a:schemeClr val="dk1"/>
                      </a:solidFill>
                      <a:prstDash val="solid"/>
                      <a:round/>
                      <a:headEnd type="none" w="med" len="med"/>
                      <a:tailEnd type="none" w="med" len="med"/>
                    </a:lnR>
                    <a:lnT w="12700" cap="flat">
                      <a:solidFill>
                        <a:schemeClr val="dk1"/>
                      </a:solidFill>
                      <a:prstDash val="solid"/>
                      <a:round/>
                      <a:headEnd type="none" w="med" len="med"/>
                      <a:tailEnd type="none" w="med" len="med"/>
                    </a:lnT>
                    <a:lnB w="12700" cap="flat">
                      <a:solidFill>
                        <a:schemeClr val="dk1"/>
                      </a:solidFill>
                      <a:prstDash val="solid"/>
                      <a:round/>
                      <a:headEnd type="none" w="med" len="med"/>
                      <a:tailEnd type="none" w="med" len="med"/>
                    </a:lnB>
                  </a:tcPr>
                </a:tc>
                <a:tc>
                  <a:txBody>
                    <a:bodyPr/>
                    <a:lstStyle/>
                    <a:p>
                      <a:pPr marL="0" marR="0" lvl="0" indent="0" algn="ctr" rtl="0">
                        <a:lnSpc>
                          <a:spcPct val="80000"/>
                        </a:lnSpc>
                        <a:spcBef>
                          <a:spcPts val="360"/>
                        </a:spcBef>
                        <a:spcAft>
                          <a:spcPts val="0"/>
                        </a:spcAft>
                        <a:buClr>
                          <a:schemeClr val="dk1"/>
                        </a:buClr>
                        <a:buSzPct val="25000"/>
                        <a:buFont typeface="Arial"/>
                        <a:buNone/>
                      </a:pPr>
                      <a:r>
                        <a:rPr sz="1600" b="0" i="0" u="none" strike="noStrike" cap="none" baseline="0">
                          <a:solidFill>
                            <a:schemeClr val="dk1"/>
                          </a:solidFill>
                          <a:latin typeface="Arial"/>
                          <a:ea typeface="Arial"/>
                          <a:cs typeface="Arial"/>
                          <a:sym typeface="Arial"/>
                        </a:rPr>
                        <a:t>5966 (71.3)</a:t>
                      </a:r>
                    </a:p>
                  </a:txBody>
                  <a:tcPr marL="91450" marR="91450" marT="45725" marB="45725" anchor="ctr">
                    <a:lnL w="12700" cap="flat">
                      <a:solidFill>
                        <a:schemeClr val="dk1"/>
                      </a:solidFill>
                      <a:prstDash val="solid"/>
                      <a:round/>
                      <a:headEnd type="none" w="med" len="med"/>
                      <a:tailEnd type="none" w="med" len="med"/>
                    </a:lnL>
                    <a:lnR w="12700" cap="flat">
                      <a:solidFill>
                        <a:schemeClr val="dk1"/>
                      </a:solidFill>
                      <a:prstDash val="solid"/>
                      <a:round/>
                      <a:headEnd type="none" w="med" len="med"/>
                      <a:tailEnd type="none" w="med" len="med"/>
                    </a:lnR>
                    <a:lnT w="12700" cap="flat">
                      <a:solidFill>
                        <a:schemeClr val="dk1"/>
                      </a:solidFill>
                      <a:prstDash val="solid"/>
                      <a:round/>
                      <a:headEnd type="none" w="med" len="med"/>
                      <a:tailEnd type="none" w="med" len="med"/>
                    </a:lnT>
                    <a:lnB w="12700" cap="flat">
                      <a:solidFill>
                        <a:schemeClr val="dk1"/>
                      </a:solidFill>
                      <a:prstDash val="solid"/>
                      <a:round/>
                      <a:headEnd type="none" w="med" len="med"/>
                      <a:tailEnd type="none" w="med" len="med"/>
                    </a:lnB>
                  </a:tcPr>
                </a:tc>
                <a:tc>
                  <a:txBody>
                    <a:bodyPr/>
                    <a:lstStyle/>
                    <a:p>
                      <a:pPr marL="0" marR="0" lvl="0" indent="0" algn="ctr" rtl="0">
                        <a:lnSpc>
                          <a:spcPct val="80000"/>
                        </a:lnSpc>
                        <a:spcBef>
                          <a:spcPts val="360"/>
                        </a:spcBef>
                        <a:spcAft>
                          <a:spcPts val="0"/>
                        </a:spcAft>
                        <a:buClr>
                          <a:schemeClr val="dk1"/>
                        </a:buClr>
                        <a:buSzPct val="25000"/>
                        <a:buFont typeface="Arial"/>
                        <a:buNone/>
                      </a:pPr>
                      <a:r>
                        <a:rPr sz="1600" b="0" i="0" u="none" strike="noStrike" cap="none" baseline="0">
                          <a:solidFill>
                            <a:schemeClr val="dk1"/>
                          </a:solidFill>
                          <a:latin typeface="Arial"/>
                          <a:ea typeface="Arial"/>
                          <a:cs typeface="Arial"/>
                          <a:sym typeface="Arial"/>
                        </a:rPr>
                        <a:t>508/5966 (8.5)</a:t>
                      </a:r>
                    </a:p>
                  </a:txBody>
                  <a:tcPr marL="91450" marR="91450" marT="45725" marB="45725" anchor="ctr">
                    <a:lnL w="12700" cap="flat">
                      <a:solidFill>
                        <a:schemeClr val="dk1"/>
                      </a:solidFill>
                      <a:prstDash val="solid"/>
                      <a:round/>
                      <a:headEnd type="none" w="med" len="med"/>
                      <a:tailEnd type="none" w="med" len="med"/>
                    </a:lnL>
                    <a:lnR w="12700" cap="flat">
                      <a:solidFill>
                        <a:schemeClr val="dk1"/>
                      </a:solidFill>
                      <a:prstDash val="solid"/>
                      <a:round/>
                      <a:headEnd type="none" w="med" len="med"/>
                      <a:tailEnd type="none" w="med" len="med"/>
                    </a:lnR>
                    <a:lnT w="12700" cap="flat">
                      <a:solidFill>
                        <a:schemeClr val="dk1"/>
                      </a:solidFill>
                      <a:prstDash val="solid"/>
                      <a:round/>
                      <a:headEnd type="none" w="med" len="med"/>
                      <a:tailEnd type="none" w="med" len="med"/>
                    </a:lnT>
                    <a:lnB w="12700" cap="flat">
                      <a:solidFill>
                        <a:schemeClr val="dk1"/>
                      </a:solidFill>
                      <a:prstDash val="solid"/>
                      <a:round/>
                      <a:headEnd type="none" w="med" len="med"/>
                      <a:tailEnd type="none" w="med" len="med"/>
                    </a:lnB>
                  </a:tcPr>
                </a:tc>
              </a:tr>
              <a:tr h="508597">
                <a:tc>
                  <a:txBody>
                    <a:bodyPr/>
                    <a:lstStyle/>
                    <a:p>
                      <a:pPr marL="0" marR="0" lvl="0" indent="0" algn="l" rtl="0">
                        <a:lnSpc>
                          <a:spcPct val="80000"/>
                        </a:lnSpc>
                        <a:spcBef>
                          <a:spcPts val="360"/>
                        </a:spcBef>
                        <a:spcAft>
                          <a:spcPts val="0"/>
                        </a:spcAft>
                        <a:buClr>
                          <a:schemeClr val="dk1"/>
                        </a:buClr>
                        <a:buSzPct val="25000"/>
                        <a:buFont typeface="Arial"/>
                        <a:buNone/>
                      </a:pPr>
                      <a:r>
                        <a:rPr sz="1600" b="1" i="0" u="none" strike="noStrike" cap="none" baseline="0">
                          <a:solidFill>
                            <a:schemeClr val="dk1"/>
                          </a:solidFill>
                          <a:latin typeface="Arial"/>
                          <a:ea typeface="Arial"/>
                          <a:cs typeface="Arial"/>
                          <a:sym typeface="Arial"/>
                        </a:rPr>
                        <a:t>KwaZulu Natal</a:t>
                      </a:r>
                    </a:p>
                  </a:txBody>
                  <a:tcPr marL="91450" marR="91450" marT="45725" marB="45725" anchor="ctr">
                    <a:lnL w="12700" cap="flat">
                      <a:solidFill>
                        <a:schemeClr val="dk1"/>
                      </a:solidFill>
                      <a:prstDash val="solid"/>
                      <a:round/>
                      <a:headEnd type="none" w="med" len="med"/>
                      <a:tailEnd type="none" w="med" len="med"/>
                    </a:lnL>
                    <a:lnR w="12700" cap="flat">
                      <a:solidFill>
                        <a:schemeClr val="dk1"/>
                      </a:solidFill>
                      <a:prstDash val="solid"/>
                      <a:round/>
                      <a:headEnd type="none" w="med" len="med"/>
                      <a:tailEnd type="none" w="med" len="med"/>
                    </a:lnR>
                    <a:lnT w="12700" cap="flat">
                      <a:solidFill>
                        <a:schemeClr val="dk1"/>
                      </a:solidFill>
                      <a:prstDash val="solid"/>
                      <a:round/>
                      <a:headEnd type="none" w="med" len="med"/>
                      <a:tailEnd type="none" w="med" len="med"/>
                    </a:lnT>
                    <a:lnB w="12700" cap="flat">
                      <a:solidFill>
                        <a:schemeClr val="dk1"/>
                      </a:solidFill>
                      <a:prstDash val="solid"/>
                      <a:round/>
                      <a:headEnd type="none" w="med" len="med"/>
                      <a:tailEnd type="none" w="med" len="med"/>
                    </a:lnB>
                  </a:tcPr>
                </a:tc>
                <a:tc>
                  <a:txBody>
                    <a:bodyPr/>
                    <a:lstStyle/>
                    <a:p>
                      <a:pPr marL="0" marR="0" lvl="0" indent="0" algn="l" rtl="0">
                        <a:lnSpc>
                          <a:spcPct val="80000"/>
                        </a:lnSpc>
                        <a:spcBef>
                          <a:spcPts val="360"/>
                        </a:spcBef>
                        <a:spcAft>
                          <a:spcPts val="0"/>
                        </a:spcAft>
                        <a:buClr>
                          <a:schemeClr val="dk1"/>
                        </a:buClr>
                        <a:buSzPct val="25000"/>
                        <a:buFont typeface="Arial"/>
                        <a:buNone/>
                      </a:pPr>
                      <a:r>
                        <a:rPr sz="1600" b="0" i="0" u="none" strike="noStrike" cap="none" baseline="0">
                          <a:solidFill>
                            <a:schemeClr val="dk1"/>
                          </a:solidFill>
                          <a:latin typeface="Arial"/>
                          <a:ea typeface="Arial"/>
                          <a:cs typeface="Arial"/>
                          <a:sym typeface="Arial"/>
                        </a:rPr>
                        <a:t>Edendale</a:t>
                      </a:r>
                    </a:p>
                  </a:txBody>
                  <a:tcPr marL="91450" marR="91450" marT="45725" marB="45725" anchor="ctr">
                    <a:lnL w="12700" cap="flat">
                      <a:solidFill>
                        <a:schemeClr val="dk1"/>
                      </a:solidFill>
                      <a:prstDash val="solid"/>
                      <a:round/>
                      <a:headEnd type="none" w="med" len="med"/>
                      <a:tailEnd type="none" w="med" len="med"/>
                    </a:lnL>
                    <a:lnR w="12700" cap="flat">
                      <a:solidFill>
                        <a:schemeClr val="dk1"/>
                      </a:solidFill>
                      <a:prstDash val="solid"/>
                      <a:round/>
                      <a:headEnd type="none" w="med" len="med"/>
                      <a:tailEnd type="none" w="med" len="med"/>
                    </a:lnR>
                    <a:lnT w="12700" cap="flat">
                      <a:solidFill>
                        <a:schemeClr val="dk1"/>
                      </a:solidFill>
                      <a:prstDash val="solid"/>
                      <a:round/>
                      <a:headEnd type="none" w="med" len="med"/>
                      <a:tailEnd type="none" w="med" len="med"/>
                    </a:lnT>
                    <a:lnB w="12700" cap="flat">
                      <a:solidFill>
                        <a:schemeClr val="dk1"/>
                      </a:solidFill>
                      <a:prstDash val="solid"/>
                      <a:round/>
                      <a:headEnd type="none" w="med" len="med"/>
                      <a:tailEnd type="none" w="med" len="med"/>
                    </a:lnB>
                  </a:tcPr>
                </a:tc>
                <a:tc>
                  <a:txBody>
                    <a:bodyPr/>
                    <a:lstStyle/>
                    <a:p>
                      <a:pPr marL="0" marR="0" lvl="0" indent="0" algn="ctr" rtl="0">
                        <a:lnSpc>
                          <a:spcPct val="80000"/>
                        </a:lnSpc>
                        <a:spcBef>
                          <a:spcPts val="360"/>
                        </a:spcBef>
                        <a:spcAft>
                          <a:spcPts val="0"/>
                        </a:spcAft>
                        <a:buClr>
                          <a:schemeClr val="dk1"/>
                        </a:buClr>
                        <a:buSzPct val="25000"/>
                        <a:buFont typeface="Arial"/>
                        <a:buNone/>
                      </a:pPr>
                      <a:r>
                        <a:rPr sz="1600" b="0" i="0" u="none" strike="noStrike" cap="none" baseline="0">
                          <a:solidFill>
                            <a:schemeClr val="dk1"/>
                          </a:solidFill>
                          <a:latin typeface="Arial"/>
                          <a:ea typeface="Arial"/>
                          <a:cs typeface="Arial"/>
                          <a:sym typeface="Arial"/>
                        </a:rPr>
                        <a:t>8050</a:t>
                      </a:r>
                    </a:p>
                  </a:txBody>
                  <a:tcPr marL="91450" marR="91450" marT="45725" marB="45725" anchor="ctr">
                    <a:lnL w="12700" cap="flat">
                      <a:solidFill>
                        <a:schemeClr val="dk1"/>
                      </a:solidFill>
                      <a:prstDash val="solid"/>
                      <a:round/>
                      <a:headEnd type="none" w="med" len="med"/>
                      <a:tailEnd type="none" w="med" len="med"/>
                    </a:lnL>
                    <a:lnR w="12700" cap="flat">
                      <a:solidFill>
                        <a:schemeClr val="dk1"/>
                      </a:solidFill>
                      <a:prstDash val="solid"/>
                      <a:round/>
                      <a:headEnd type="none" w="med" len="med"/>
                      <a:tailEnd type="none" w="med" len="med"/>
                    </a:lnR>
                    <a:lnT w="12700" cap="flat">
                      <a:solidFill>
                        <a:schemeClr val="dk1"/>
                      </a:solidFill>
                      <a:prstDash val="solid"/>
                      <a:round/>
                      <a:headEnd type="none" w="med" len="med"/>
                      <a:tailEnd type="none" w="med" len="med"/>
                    </a:lnT>
                    <a:lnB w="12700" cap="flat">
                      <a:solidFill>
                        <a:schemeClr val="dk1"/>
                      </a:solidFill>
                      <a:prstDash val="solid"/>
                      <a:round/>
                      <a:headEnd type="none" w="med" len="med"/>
                      <a:tailEnd type="none" w="med" len="med"/>
                    </a:lnB>
                  </a:tcPr>
                </a:tc>
                <a:tc>
                  <a:txBody>
                    <a:bodyPr/>
                    <a:lstStyle/>
                    <a:p>
                      <a:pPr marL="0" marR="0" lvl="0" indent="0" algn="ctr" rtl="0">
                        <a:lnSpc>
                          <a:spcPct val="80000"/>
                        </a:lnSpc>
                        <a:spcBef>
                          <a:spcPts val="360"/>
                        </a:spcBef>
                        <a:spcAft>
                          <a:spcPts val="0"/>
                        </a:spcAft>
                        <a:buClr>
                          <a:schemeClr val="dk1"/>
                        </a:buClr>
                        <a:buSzPct val="25000"/>
                        <a:buFont typeface="Arial"/>
                        <a:buNone/>
                      </a:pPr>
                      <a:r>
                        <a:rPr sz="1600" b="0" i="0" u="none" strike="noStrike" cap="none" baseline="0">
                          <a:solidFill>
                            <a:schemeClr val="dk1"/>
                          </a:solidFill>
                          <a:latin typeface="Arial"/>
                          <a:ea typeface="Arial"/>
                          <a:cs typeface="Arial"/>
                          <a:sym typeface="Arial"/>
                        </a:rPr>
                        <a:t>576 (7.2)</a:t>
                      </a:r>
                    </a:p>
                  </a:txBody>
                  <a:tcPr marL="91450" marR="91450" marT="45725" marB="45725" anchor="ctr">
                    <a:lnL w="12700" cap="flat">
                      <a:solidFill>
                        <a:schemeClr val="dk1"/>
                      </a:solidFill>
                      <a:prstDash val="solid"/>
                      <a:round/>
                      <a:headEnd type="none" w="med" len="med"/>
                      <a:tailEnd type="none" w="med" len="med"/>
                    </a:lnL>
                    <a:lnR w="12700" cap="flat">
                      <a:solidFill>
                        <a:schemeClr val="dk1"/>
                      </a:solidFill>
                      <a:prstDash val="solid"/>
                      <a:round/>
                      <a:headEnd type="none" w="med" len="med"/>
                      <a:tailEnd type="none" w="med" len="med"/>
                    </a:lnR>
                    <a:lnT w="12700" cap="flat">
                      <a:solidFill>
                        <a:schemeClr val="dk1"/>
                      </a:solidFill>
                      <a:prstDash val="solid"/>
                      <a:round/>
                      <a:headEnd type="none" w="med" len="med"/>
                      <a:tailEnd type="none" w="med" len="med"/>
                    </a:lnT>
                    <a:lnB w="12700" cap="flat">
                      <a:solidFill>
                        <a:schemeClr val="dk1"/>
                      </a:solidFill>
                      <a:prstDash val="solid"/>
                      <a:round/>
                      <a:headEnd type="none" w="med" len="med"/>
                      <a:tailEnd type="none" w="med" len="med"/>
                    </a:lnB>
                  </a:tcPr>
                </a:tc>
                <a:tc>
                  <a:txBody>
                    <a:bodyPr/>
                    <a:lstStyle/>
                    <a:p>
                      <a:pPr marL="0" marR="0" lvl="0" indent="0" algn="ctr" rtl="0">
                        <a:lnSpc>
                          <a:spcPct val="80000"/>
                        </a:lnSpc>
                        <a:spcBef>
                          <a:spcPts val="360"/>
                        </a:spcBef>
                        <a:spcAft>
                          <a:spcPts val="0"/>
                        </a:spcAft>
                        <a:buClr>
                          <a:schemeClr val="dk1"/>
                        </a:buClr>
                        <a:buSzPct val="25000"/>
                        <a:buFont typeface="Arial"/>
                        <a:buNone/>
                      </a:pPr>
                      <a:r>
                        <a:rPr sz="1600" b="0" i="0" u="none" strike="noStrike" cap="none" baseline="0">
                          <a:solidFill>
                            <a:schemeClr val="dk1"/>
                          </a:solidFill>
                          <a:latin typeface="Arial"/>
                          <a:ea typeface="Arial"/>
                          <a:cs typeface="Arial"/>
                          <a:sym typeface="Arial"/>
                        </a:rPr>
                        <a:t>374 (64.9)</a:t>
                      </a:r>
                    </a:p>
                  </a:txBody>
                  <a:tcPr marL="91450" marR="91450" marT="45725" marB="45725" anchor="ctr">
                    <a:lnL w="12700" cap="flat">
                      <a:solidFill>
                        <a:schemeClr val="dk1"/>
                      </a:solidFill>
                      <a:prstDash val="solid"/>
                      <a:round/>
                      <a:headEnd type="none" w="med" len="med"/>
                      <a:tailEnd type="none" w="med" len="med"/>
                    </a:lnL>
                    <a:lnR w="12700" cap="flat">
                      <a:solidFill>
                        <a:schemeClr val="dk1"/>
                      </a:solidFill>
                      <a:prstDash val="solid"/>
                      <a:round/>
                      <a:headEnd type="none" w="med" len="med"/>
                      <a:tailEnd type="none" w="med" len="med"/>
                    </a:lnR>
                    <a:lnT w="12700" cap="flat">
                      <a:solidFill>
                        <a:schemeClr val="dk1"/>
                      </a:solidFill>
                      <a:prstDash val="solid"/>
                      <a:round/>
                      <a:headEnd type="none" w="med" len="med"/>
                      <a:tailEnd type="none" w="med" len="med"/>
                    </a:lnT>
                    <a:lnB w="12700" cap="flat">
                      <a:solidFill>
                        <a:schemeClr val="dk1"/>
                      </a:solidFill>
                      <a:prstDash val="solid"/>
                      <a:round/>
                      <a:headEnd type="none" w="med" len="med"/>
                      <a:tailEnd type="none" w="med" len="med"/>
                    </a:lnB>
                  </a:tcPr>
                </a:tc>
                <a:tc>
                  <a:txBody>
                    <a:bodyPr/>
                    <a:lstStyle/>
                    <a:p>
                      <a:pPr marL="0" marR="0" lvl="0" indent="0" algn="ctr" rtl="0">
                        <a:lnSpc>
                          <a:spcPct val="80000"/>
                        </a:lnSpc>
                        <a:spcBef>
                          <a:spcPts val="360"/>
                        </a:spcBef>
                        <a:spcAft>
                          <a:spcPts val="0"/>
                        </a:spcAft>
                        <a:buClr>
                          <a:schemeClr val="dk1"/>
                        </a:buClr>
                        <a:buSzPct val="25000"/>
                        <a:buFont typeface="Arial"/>
                        <a:buNone/>
                      </a:pPr>
                      <a:r>
                        <a:rPr sz="1600" b="0" i="0" u="none" strike="noStrike" cap="none" baseline="0">
                          <a:solidFill>
                            <a:schemeClr val="dk1"/>
                          </a:solidFill>
                          <a:latin typeface="Arial"/>
                          <a:ea typeface="Arial"/>
                          <a:cs typeface="Arial"/>
                          <a:sym typeface="Arial"/>
                        </a:rPr>
                        <a:t>26/374 (7.0)</a:t>
                      </a:r>
                    </a:p>
                  </a:txBody>
                  <a:tcPr marL="91450" marR="91450" marT="45725" marB="45725" anchor="ctr">
                    <a:lnL w="12700" cap="flat">
                      <a:solidFill>
                        <a:schemeClr val="dk1"/>
                      </a:solidFill>
                      <a:prstDash val="solid"/>
                      <a:round/>
                      <a:headEnd type="none" w="med" len="med"/>
                      <a:tailEnd type="none" w="med" len="med"/>
                    </a:lnL>
                    <a:lnR w="12700" cap="flat">
                      <a:solidFill>
                        <a:schemeClr val="dk1"/>
                      </a:solidFill>
                      <a:prstDash val="solid"/>
                      <a:round/>
                      <a:headEnd type="none" w="med" len="med"/>
                      <a:tailEnd type="none" w="med" len="med"/>
                    </a:lnR>
                    <a:lnT w="12700" cap="flat">
                      <a:solidFill>
                        <a:schemeClr val="dk1"/>
                      </a:solidFill>
                      <a:prstDash val="solid"/>
                      <a:round/>
                      <a:headEnd type="none" w="med" len="med"/>
                      <a:tailEnd type="none" w="med" len="med"/>
                    </a:lnT>
                    <a:lnB w="12700" cap="flat">
                      <a:solidFill>
                        <a:schemeClr val="dk1"/>
                      </a:solidFill>
                      <a:prstDash val="solid"/>
                      <a:round/>
                      <a:headEnd type="none" w="med" len="med"/>
                      <a:tailEnd type="none" w="med" len="med"/>
                    </a:lnB>
                  </a:tcPr>
                </a:tc>
              </a:tr>
              <a:tr h="510045">
                <a:tc>
                  <a:txBody>
                    <a:bodyPr/>
                    <a:lstStyle/>
                    <a:p>
                      <a:pPr marL="0" marR="0" lvl="0" indent="0" algn="l" rtl="0">
                        <a:lnSpc>
                          <a:spcPct val="80000"/>
                        </a:lnSpc>
                        <a:spcBef>
                          <a:spcPts val="360"/>
                        </a:spcBef>
                        <a:spcAft>
                          <a:spcPts val="0"/>
                        </a:spcAft>
                        <a:buClr>
                          <a:schemeClr val="dk1"/>
                        </a:buClr>
                        <a:buSzPct val="25000"/>
                        <a:buFont typeface="Arial"/>
                        <a:buNone/>
                      </a:pPr>
                      <a:r>
                        <a:rPr sz="1600" b="1" i="0" u="none" strike="noStrike" cap="none" baseline="0">
                          <a:solidFill>
                            <a:schemeClr val="dk1"/>
                          </a:solidFill>
                          <a:latin typeface="Arial"/>
                          <a:ea typeface="Arial"/>
                          <a:cs typeface="Arial"/>
                          <a:sym typeface="Arial"/>
                        </a:rPr>
                        <a:t>North West</a:t>
                      </a:r>
                    </a:p>
                  </a:txBody>
                  <a:tcPr marL="91450" marR="91450" marT="45725" marB="45725" anchor="ctr">
                    <a:lnL w="12700" cap="flat">
                      <a:solidFill>
                        <a:schemeClr val="dk1"/>
                      </a:solidFill>
                      <a:prstDash val="solid"/>
                      <a:round/>
                      <a:headEnd type="none" w="med" len="med"/>
                      <a:tailEnd type="none" w="med" len="med"/>
                    </a:lnL>
                    <a:lnR w="12700" cap="flat">
                      <a:solidFill>
                        <a:schemeClr val="dk1"/>
                      </a:solidFill>
                      <a:prstDash val="solid"/>
                      <a:round/>
                      <a:headEnd type="none" w="med" len="med"/>
                      <a:tailEnd type="none" w="med" len="med"/>
                    </a:lnR>
                    <a:lnT w="12700" cap="flat">
                      <a:solidFill>
                        <a:schemeClr val="dk1"/>
                      </a:solidFill>
                      <a:prstDash val="solid"/>
                      <a:round/>
                      <a:headEnd type="none" w="med" len="med"/>
                      <a:tailEnd type="none" w="med" len="med"/>
                    </a:lnT>
                    <a:lnB w="12700" cap="flat">
                      <a:solidFill>
                        <a:schemeClr val="dk1"/>
                      </a:solidFill>
                      <a:prstDash val="solid"/>
                      <a:round/>
                      <a:headEnd type="none" w="med" len="med"/>
                      <a:tailEnd type="none" w="med" len="med"/>
                    </a:lnB>
                  </a:tcPr>
                </a:tc>
                <a:tc>
                  <a:txBody>
                    <a:bodyPr/>
                    <a:lstStyle/>
                    <a:p>
                      <a:pPr marL="0" marR="0" lvl="0" indent="0" algn="l" rtl="0">
                        <a:lnSpc>
                          <a:spcPct val="80000"/>
                        </a:lnSpc>
                        <a:spcBef>
                          <a:spcPts val="360"/>
                        </a:spcBef>
                        <a:spcAft>
                          <a:spcPts val="0"/>
                        </a:spcAft>
                        <a:buClr>
                          <a:schemeClr val="dk1"/>
                        </a:buClr>
                        <a:buSzPct val="25000"/>
                        <a:buFont typeface="Arial"/>
                        <a:buNone/>
                      </a:pPr>
                      <a:r>
                        <a:rPr sz="1600" b="0" i="0" u="none" strike="noStrike" cap="none" baseline="0">
                          <a:solidFill>
                            <a:schemeClr val="dk1"/>
                          </a:solidFill>
                          <a:latin typeface="Arial"/>
                          <a:ea typeface="Arial"/>
                          <a:cs typeface="Arial"/>
                          <a:sym typeface="Arial"/>
                        </a:rPr>
                        <a:t>Klerksdorp</a:t>
                      </a:r>
                    </a:p>
                  </a:txBody>
                  <a:tcPr marL="91450" marR="91450" marT="45725" marB="45725" anchor="ctr">
                    <a:lnL w="12700" cap="flat">
                      <a:solidFill>
                        <a:schemeClr val="dk1"/>
                      </a:solidFill>
                      <a:prstDash val="solid"/>
                      <a:round/>
                      <a:headEnd type="none" w="med" len="med"/>
                      <a:tailEnd type="none" w="med" len="med"/>
                    </a:lnL>
                    <a:lnR w="12700" cap="flat">
                      <a:solidFill>
                        <a:schemeClr val="dk1"/>
                      </a:solidFill>
                      <a:prstDash val="solid"/>
                      <a:round/>
                      <a:headEnd type="none" w="med" len="med"/>
                      <a:tailEnd type="none" w="med" len="med"/>
                    </a:lnR>
                    <a:lnT w="12700" cap="flat">
                      <a:solidFill>
                        <a:schemeClr val="dk1"/>
                      </a:solidFill>
                      <a:prstDash val="solid"/>
                      <a:round/>
                      <a:headEnd type="none" w="med" len="med"/>
                      <a:tailEnd type="none" w="med" len="med"/>
                    </a:lnT>
                    <a:lnB w="12700" cap="flat">
                      <a:solidFill>
                        <a:schemeClr val="dk1"/>
                      </a:solidFill>
                      <a:prstDash val="solid"/>
                      <a:round/>
                      <a:headEnd type="none" w="med" len="med"/>
                      <a:tailEnd type="none" w="med" len="med"/>
                    </a:lnB>
                  </a:tcPr>
                </a:tc>
                <a:tc>
                  <a:txBody>
                    <a:bodyPr/>
                    <a:lstStyle/>
                    <a:p>
                      <a:pPr marL="0" marR="0" lvl="0" indent="0" algn="ctr" rtl="0">
                        <a:lnSpc>
                          <a:spcPct val="80000"/>
                        </a:lnSpc>
                        <a:spcBef>
                          <a:spcPts val="360"/>
                        </a:spcBef>
                        <a:spcAft>
                          <a:spcPts val="0"/>
                        </a:spcAft>
                        <a:buClr>
                          <a:schemeClr val="dk1"/>
                        </a:buClr>
                        <a:buSzPct val="25000"/>
                        <a:buFont typeface="Arial"/>
                        <a:buNone/>
                      </a:pPr>
                      <a:r>
                        <a:rPr sz="1600" b="0" i="0" u="none" strike="noStrike" cap="none" baseline="0">
                          <a:solidFill>
                            <a:schemeClr val="dk1"/>
                          </a:solidFill>
                          <a:latin typeface="Arial"/>
                          <a:ea typeface="Arial"/>
                          <a:cs typeface="Arial"/>
                          <a:sym typeface="Arial"/>
                        </a:rPr>
                        <a:t>1009</a:t>
                      </a:r>
                    </a:p>
                  </a:txBody>
                  <a:tcPr marL="91450" marR="91450" marT="45725" marB="45725" anchor="ctr">
                    <a:lnL w="12700" cap="flat">
                      <a:solidFill>
                        <a:schemeClr val="dk1"/>
                      </a:solidFill>
                      <a:prstDash val="solid"/>
                      <a:round/>
                      <a:headEnd type="none" w="med" len="med"/>
                      <a:tailEnd type="none" w="med" len="med"/>
                    </a:lnL>
                    <a:lnR w="12700" cap="flat">
                      <a:solidFill>
                        <a:schemeClr val="dk1"/>
                      </a:solidFill>
                      <a:prstDash val="solid"/>
                      <a:round/>
                      <a:headEnd type="none" w="med" len="med"/>
                      <a:tailEnd type="none" w="med" len="med"/>
                    </a:lnR>
                    <a:lnT w="12700" cap="flat">
                      <a:solidFill>
                        <a:schemeClr val="dk1"/>
                      </a:solidFill>
                      <a:prstDash val="solid"/>
                      <a:round/>
                      <a:headEnd type="none" w="med" len="med"/>
                      <a:tailEnd type="none" w="med" len="med"/>
                    </a:lnT>
                    <a:lnB w="12700" cap="flat">
                      <a:solidFill>
                        <a:schemeClr val="dk1"/>
                      </a:solidFill>
                      <a:prstDash val="solid"/>
                      <a:round/>
                      <a:headEnd type="none" w="med" len="med"/>
                      <a:tailEnd type="none" w="med" len="med"/>
                    </a:lnB>
                  </a:tcPr>
                </a:tc>
                <a:tc>
                  <a:txBody>
                    <a:bodyPr/>
                    <a:lstStyle/>
                    <a:p>
                      <a:pPr marL="0" marR="0" lvl="0" indent="0" algn="ctr" rtl="0">
                        <a:lnSpc>
                          <a:spcPct val="80000"/>
                        </a:lnSpc>
                        <a:spcBef>
                          <a:spcPts val="360"/>
                        </a:spcBef>
                        <a:spcAft>
                          <a:spcPts val="0"/>
                        </a:spcAft>
                        <a:buClr>
                          <a:schemeClr val="dk1"/>
                        </a:buClr>
                        <a:buSzPct val="25000"/>
                        <a:buFont typeface="Arial"/>
                        <a:buNone/>
                      </a:pPr>
                      <a:r>
                        <a:rPr sz="1600" b="0" i="0" u="none" strike="noStrike" cap="none" baseline="0">
                          <a:solidFill>
                            <a:schemeClr val="dk1"/>
                          </a:solidFill>
                          <a:latin typeface="Arial"/>
                          <a:ea typeface="Arial"/>
                          <a:cs typeface="Arial"/>
                          <a:sym typeface="Arial"/>
                        </a:rPr>
                        <a:t>188 (18.6)</a:t>
                      </a:r>
                    </a:p>
                  </a:txBody>
                  <a:tcPr marL="91450" marR="91450" marT="45725" marB="45725" anchor="ctr">
                    <a:lnL w="12700" cap="flat">
                      <a:solidFill>
                        <a:schemeClr val="dk1"/>
                      </a:solidFill>
                      <a:prstDash val="solid"/>
                      <a:round/>
                      <a:headEnd type="none" w="med" len="med"/>
                      <a:tailEnd type="none" w="med" len="med"/>
                    </a:lnL>
                    <a:lnR w="12700" cap="flat">
                      <a:solidFill>
                        <a:schemeClr val="dk1"/>
                      </a:solidFill>
                      <a:prstDash val="solid"/>
                      <a:round/>
                      <a:headEnd type="none" w="med" len="med"/>
                      <a:tailEnd type="none" w="med" len="med"/>
                    </a:lnR>
                    <a:lnT w="12700" cap="flat">
                      <a:solidFill>
                        <a:schemeClr val="dk1"/>
                      </a:solidFill>
                      <a:prstDash val="solid"/>
                      <a:round/>
                      <a:headEnd type="none" w="med" len="med"/>
                      <a:tailEnd type="none" w="med" len="med"/>
                    </a:lnT>
                    <a:lnB w="12700" cap="flat">
                      <a:solidFill>
                        <a:schemeClr val="dk1"/>
                      </a:solidFill>
                      <a:prstDash val="solid"/>
                      <a:round/>
                      <a:headEnd type="none" w="med" len="med"/>
                      <a:tailEnd type="none" w="med" len="med"/>
                    </a:lnB>
                  </a:tcPr>
                </a:tc>
                <a:tc>
                  <a:txBody>
                    <a:bodyPr/>
                    <a:lstStyle/>
                    <a:p>
                      <a:pPr marL="0" marR="0" lvl="0" indent="0" algn="ctr" rtl="0">
                        <a:lnSpc>
                          <a:spcPct val="80000"/>
                        </a:lnSpc>
                        <a:spcBef>
                          <a:spcPts val="360"/>
                        </a:spcBef>
                        <a:spcAft>
                          <a:spcPts val="0"/>
                        </a:spcAft>
                        <a:buClr>
                          <a:schemeClr val="dk1"/>
                        </a:buClr>
                        <a:buSzPct val="25000"/>
                        <a:buFont typeface="Arial"/>
                        <a:buNone/>
                      </a:pPr>
                      <a:r>
                        <a:rPr sz="1600" b="0" i="0" u="none" strike="noStrike" cap="none" baseline="0">
                          <a:solidFill>
                            <a:schemeClr val="dk1"/>
                          </a:solidFill>
                          <a:latin typeface="Arial"/>
                          <a:ea typeface="Arial"/>
                          <a:cs typeface="Arial"/>
                          <a:sym typeface="Arial"/>
                        </a:rPr>
                        <a:t>91 (48.4)</a:t>
                      </a:r>
                    </a:p>
                  </a:txBody>
                  <a:tcPr marL="91450" marR="91450" marT="45725" marB="45725" anchor="ctr">
                    <a:lnL w="12700" cap="flat">
                      <a:solidFill>
                        <a:schemeClr val="dk1"/>
                      </a:solidFill>
                      <a:prstDash val="solid"/>
                      <a:round/>
                      <a:headEnd type="none" w="med" len="med"/>
                      <a:tailEnd type="none" w="med" len="med"/>
                    </a:lnL>
                    <a:lnR w="12700" cap="flat">
                      <a:solidFill>
                        <a:schemeClr val="dk1"/>
                      </a:solidFill>
                      <a:prstDash val="solid"/>
                      <a:round/>
                      <a:headEnd type="none" w="med" len="med"/>
                      <a:tailEnd type="none" w="med" len="med"/>
                    </a:lnR>
                    <a:lnT w="12700" cap="flat">
                      <a:solidFill>
                        <a:schemeClr val="dk1"/>
                      </a:solidFill>
                      <a:prstDash val="solid"/>
                      <a:round/>
                      <a:headEnd type="none" w="med" len="med"/>
                      <a:tailEnd type="none" w="med" len="med"/>
                    </a:lnT>
                    <a:lnB w="12700" cap="flat">
                      <a:solidFill>
                        <a:schemeClr val="dk1"/>
                      </a:solidFill>
                      <a:prstDash val="solid"/>
                      <a:round/>
                      <a:headEnd type="none" w="med" len="med"/>
                      <a:tailEnd type="none" w="med" len="med"/>
                    </a:lnB>
                  </a:tcPr>
                </a:tc>
                <a:tc>
                  <a:txBody>
                    <a:bodyPr/>
                    <a:lstStyle/>
                    <a:p>
                      <a:pPr marL="0" marR="0" lvl="0" indent="0" algn="ctr" rtl="0">
                        <a:lnSpc>
                          <a:spcPct val="80000"/>
                        </a:lnSpc>
                        <a:spcBef>
                          <a:spcPts val="360"/>
                        </a:spcBef>
                        <a:spcAft>
                          <a:spcPts val="0"/>
                        </a:spcAft>
                        <a:buClr>
                          <a:schemeClr val="dk1"/>
                        </a:buClr>
                        <a:buSzPct val="25000"/>
                        <a:buFont typeface="Arial"/>
                        <a:buNone/>
                      </a:pPr>
                      <a:r>
                        <a:rPr sz="1600" b="0" i="0" u="none" strike="noStrike" cap="none" baseline="0">
                          <a:solidFill>
                            <a:schemeClr val="dk1"/>
                          </a:solidFill>
                          <a:latin typeface="Arial"/>
                          <a:ea typeface="Arial"/>
                          <a:cs typeface="Arial"/>
                          <a:sym typeface="Arial"/>
                        </a:rPr>
                        <a:t>14/91 (15.4)</a:t>
                      </a:r>
                    </a:p>
                  </a:txBody>
                  <a:tcPr marL="91450" marR="91450" marT="45725" marB="45725" anchor="ctr">
                    <a:lnL w="12700" cap="flat">
                      <a:solidFill>
                        <a:schemeClr val="dk1"/>
                      </a:solidFill>
                      <a:prstDash val="solid"/>
                      <a:round/>
                      <a:headEnd type="none" w="med" len="med"/>
                      <a:tailEnd type="none" w="med" len="med"/>
                    </a:lnL>
                    <a:lnR w="12700" cap="flat">
                      <a:solidFill>
                        <a:schemeClr val="dk1"/>
                      </a:solidFill>
                      <a:prstDash val="solid"/>
                      <a:round/>
                      <a:headEnd type="none" w="med" len="med"/>
                      <a:tailEnd type="none" w="med" len="med"/>
                    </a:lnR>
                    <a:lnT w="12700" cap="flat">
                      <a:solidFill>
                        <a:schemeClr val="dk1"/>
                      </a:solidFill>
                      <a:prstDash val="solid"/>
                      <a:round/>
                      <a:headEnd type="none" w="med" len="med"/>
                      <a:tailEnd type="none" w="med" len="med"/>
                    </a:lnT>
                    <a:lnB w="12700" cap="flat">
                      <a:solidFill>
                        <a:schemeClr val="dk1"/>
                      </a:solidFill>
                      <a:prstDash val="solid"/>
                      <a:round/>
                      <a:headEnd type="none" w="med" len="med"/>
                      <a:tailEnd type="none" w="med" len="med"/>
                    </a:lnB>
                  </a:tcPr>
                </a:tc>
              </a:tr>
              <a:tr h="511470">
                <a:tc>
                  <a:txBody>
                    <a:bodyPr/>
                    <a:lstStyle/>
                    <a:p>
                      <a:pPr marL="0" marR="0" lvl="0" indent="0" algn="l" rtl="0">
                        <a:lnSpc>
                          <a:spcPct val="80000"/>
                        </a:lnSpc>
                        <a:spcBef>
                          <a:spcPts val="360"/>
                        </a:spcBef>
                        <a:spcAft>
                          <a:spcPts val="0"/>
                        </a:spcAft>
                        <a:buClr>
                          <a:schemeClr val="dk1"/>
                        </a:buClr>
                        <a:buSzPct val="25000"/>
                        <a:buFont typeface="Arial"/>
                        <a:buNone/>
                      </a:pPr>
                      <a:r>
                        <a:rPr sz="1600" b="1" i="0" u="none" strike="noStrike" cap="none" baseline="0">
                          <a:solidFill>
                            <a:schemeClr val="dk1"/>
                          </a:solidFill>
                          <a:latin typeface="Arial"/>
                          <a:ea typeface="Arial"/>
                          <a:cs typeface="Arial"/>
                          <a:sym typeface="Arial"/>
                        </a:rPr>
                        <a:t>North West</a:t>
                      </a:r>
                    </a:p>
                  </a:txBody>
                  <a:tcPr marL="91450" marR="91450" marT="45725" marB="45725" anchor="ctr">
                    <a:lnL w="12700" cap="flat">
                      <a:solidFill>
                        <a:schemeClr val="dk1"/>
                      </a:solidFill>
                      <a:prstDash val="solid"/>
                      <a:round/>
                      <a:headEnd type="none" w="med" len="med"/>
                      <a:tailEnd type="none" w="med" len="med"/>
                    </a:lnL>
                    <a:lnR w="12700" cap="flat">
                      <a:solidFill>
                        <a:schemeClr val="dk1"/>
                      </a:solidFill>
                      <a:prstDash val="solid"/>
                      <a:round/>
                      <a:headEnd type="none" w="med" len="med"/>
                      <a:tailEnd type="none" w="med" len="med"/>
                    </a:lnR>
                    <a:lnT w="12700" cap="flat">
                      <a:solidFill>
                        <a:schemeClr val="dk1"/>
                      </a:solidFill>
                      <a:prstDash val="solid"/>
                      <a:round/>
                      <a:headEnd type="none" w="med" len="med"/>
                      <a:tailEnd type="none" w="med" len="med"/>
                    </a:lnT>
                    <a:lnB w="12700" cap="flat">
                      <a:solidFill>
                        <a:schemeClr val="dk1"/>
                      </a:solidFill>
                      <a:prstDash val="solid"/>
                      <a:round/>
                      <a:headEnd type="none" w="med" len="med"/>
                      <a:tailEnd type="none" w="med" len="med"/>
                    </a:lnB>
                  </a:tcPr>
                </a:tc>
                <a:tc>
                  <a:txBody>
                    <a:bodyPr/>
                    <a:lstStyle/>
                    <a:p>
                      <a:pPr marL="0" marR="0" lvl="0" indent="0" algn="l" rtl="0">
                        <a:lnSpc>
                          <a:spcPct val="80000"/>
                        </a:lnSpc>
                        <a:spcBef>
                          <a:spcPts val="360"/>
                        </a:spcBef>
                        <a:spcAft>
                          <a:spcPts val="0"/>
                        </a:spcAft>
                        <a:buClr>
                          <a:schemeClr val="dk1"/>
                        </a:buClr>
                        <a:buSzPct val="25000"/>
                        <a:buFont typeface="Arial"/>
                        <a:buNone/>
                      </a:pPr>
                      <a:r>
                        <a:rPr sz="1600" b="0" i="0" u="none" strike="noStrike" cap="none" baseline="0">
                          <a:solidFill>
                            <a:schemeClr val="dk1"/>
                          </a:solidFill>
                          <a:latin typeface="Arial"/>
                          <a:ea typeface="Arial"/>
                          <a:cs typeface="Arial"/>
                          <a:sym typeface="Arial"/>
                        </a:rPr>
                        <a:t>Tshepong</a:t>
                      </a:r>
                    </a:p>
                  </a:txBody>
                  <a:tcPr marL="91450" marR="91450" marT="45725" marB="45725" anchor="ctr">
                    <a:lnL w="12700" cap="flat">
                      <a:solidFill>
                        <a:schemeClr val="dk1"/>
                      </a:solidFill>
                      <a:prstDash val="solid"/>
                      <a:round/>
                      <a:headEnd type="none" w="med" len="med"/>
                      <a:tailEnd type="none" w="med" len="med"/>
                    </a:lnL>
                    <a:lnR w="12700" cap="flat">
                      <a:solidFill>
                        <a:schemeClr val="dk1"/>
                      </a:solidFill>
                      <a:prstDash val="solid"/>
                      <a:round/>
                      <a:headEnd type="none" w="med" len="med"/>
                      <a:tailEnd type="none" w="med" len="med"/>
                    </a:lnR>
                    <a:lnT w="12700" cap="flat">
                      <a:solidFill>
                        <a:schemeClr val="dk1"/>
                      </a:solidFill>
                      <a:prstDash val="solid"/>
                      <a:round/>
                      <a:headEnd type="none" w="med" len="med"/>
                      <a:tailEnd type="none" w="med" len="med"/>
                    </a:lnT>
                    <a:lnB w="12700" cap="flat">
                      <a:solidFill>
                        <a:schemeClr val="dk1"/>
                      </a:solidFill>
                      <a:prstDash val="solid"/>
                      <a:round/>
                      <a:headEnd type="none" w="med" len="med"/>
                      <a:tailEnd type="none" w="med" len="med"/>
                    </a:lnB>
                  </a:tcPr>
                </a:tc>
                <a:tc>
                  <a:txBody>
                    <a:bodyPr/>
                    <a:lstStyle/>
                    <a:p>
                      <a:pPr marL="0" marR="0" lvl="0" indent="0" algn="ctr" rtl="0">
                        <a:lnSpc>
                          <a:spcPct val="80000"/>
                        </a:lnSpc>
                        <a:spcBef>
                          <a:spcPts val="360"/>
                        </a:spcBef>
                        <a:spcAft>
                          <a:spcPts val="0"/>
                        </a:spcAft>
                        <a:buClr>
                          <a:schemeClr val="dk1"/>
                        </a:buClr>
                        <a:buSzPct val="25000"/>
                        <a:buFont typeface="Arial"/>
                        <a:buNone/>
                      </a:pPr>
                      <a:r>
                        <a:rPr sz="1600" b="0" i="0" u="none" strike="noStrike" cap="none" baseline="0">
                          <a:solidFill>
                            <a:schemeClr val="dk1"/>
                          </a:solidFill>
                          <a:latin typeface="Arial"/>
                          <a:ea typeface="Arial"/>
                          <a:cs typeface="Arial"/>
                          <a:sym typeface="Arial"/>
                        </a:rPr>
                        <a:t>3206</a:t>
                      </a:r>
                    </a:p>
                  </a:txBody>
                  <a:tcPr marL="91450" marR="91450" marT="45725" marB="45725" anchor="ctr">
                    <a:lnL w="12700" cap="flat">
                      <a:solidFill>
                        <a:schemeClr val="dk1"/>
                      </a:solidFill>
                      <a:prstDash val="solid"/>
                      <a:round/>
                      <a:headEnd type="none" w="med" len="med"/>
                      <a:tailEnd type="none" w="med" len="med"/>
                    </a:lnL>
                    <a:lnR w="12700" cap="flat">
                      <a:solidFill>
                        <a:schemeClr val="dk1"/>
                      </a:solidFill>
                      <a:prstDash val="solid"/>
                      <a:round/>
                      <a:headEnd type="none" w="med" len="med"/>
                      <a:tailEnd type="none" w="med" len="med"/>
                    </a:lnR>
                    <a:lnT w="12700" cap="flat">
                      <a:solidFill>
                        <a:schemeClr val="dk1"/>
                      </a:solidFill>
                      <a:prstDash val="solid"/>
                      <a:round/>
                      <a:headEnd type="none" w="med" len="med"/>
                      <a:tailEnd type="none" w="med" len="med"/>
                    </a:lnT>
                    <a:lnB w="12700" cap="flat">
                      <a:solidFill>
                        <a:schemeClr val="dk1"/>
                      </a:solidFill>
                      <a:prstDash val="solid"/>
                      <a:round/>
                      <a:headEnd type="none" w="med" len="med"/>
                      <a:tailEnd type="none" w="med" len="med"/>
                    </a:lnB>
                  </a:tcPr>
                </a:tc>
                <a:tc>
                  <a:txBody>
                    <a:bodyPr/>
                    <a:lstStyle/>
                    <a:p>
                      <a:pPr marL="0" marR="0" lvl="0" indent="0" algn="ctr" rtl="0">
                        <a:lnSpc>
                          <a:spcPct val="80000"/>
                        </a:lnSpc>
                        <a:spcBef>
                          <a:spcPts val="360"/>
                        </a:spcBef>
                        <a:spcAft>
                          <a:spcPts val="0"/>
                        </a:spcAft>
                        <a:buClr>
                          <a:schemeClr val="dk1"/>
                        </a:buClr>
                        <a:buSzPct val="25000"/>
                        <a:buFont typeface="Arial"/>
                        <a:buNone/>
                      </a:pPr>
                      <a:r>
                        <a:rPr sz="1600" b="0" i="0" u="none" strike="noStrike" cap="none" baseline="0">
                          <a:solidFill>
                            <a:schemeClr val="dk1"/>
                          </a:solidFill>
                          <a:latin typeface="Arial"/>
                          <a:ea typeface="Arial"/>
                          <a:cs typeface="Arial"/>
                          <a:sym typeface="Arial"/>
                        </a:rPr>
                        <a:t>323 (10.1)</a:t>
                      </a:r>
                    </a:p>
                  </a:txBody>
                  <a:tcPr marL="91450" marR="91450" marT="45725" marB="45725" anchor="ctr">
                    <a:lnL w="12700" cap="flat">
                      <a:solidFill>
                        <a:schemeClr val="dk1"/>
                      </a:solidFill>
                      <a:prstDash val="solid"/>
                      <a:round/>
                      <a:headEnd type="none" w="med" len="med"/>
                      <a:tailEnd type="none" w="med" len="med"/>
                    </a:lnL>
                    <a:lnR w="12700" cap="flat">
                      <a:solidFill>
                        <a:schemeClr val="dk1"/>
                      </a:solidFill>
                      <a:prstDash val="solid"/>
                      <a:round/>
                      <a:headEnd type="none" w="med" len="med"/>
                      <a:tailEnd type="none" w="med" len="med"/>
                    </a:lnR>
                    <a:lnT w="12700" cap="flat">
                      <a:solidFill>
                        <a:schemeClr val="dk1"/>
                      </a:solidFill>
                      <a:prstDash val="solid"/>
                      <a:round/>
                      <a:headEnd type="none" w="med" len="med"/>
                      <a:tailEnd type="none" w="med" len="med"/>
                    </a:lnT>
                    <a:lnB w="12700" cap="flat">
                      <a:solidFill>
                        <a:schemeClr val="dk1"/>
                      </a:solidFill>
                      <a:prstDash val="solid"/>
                      <a:round/>
                      <a:headEnd type="none" w="med" len="med"/>
                      <a:tailEnd type="none" w="med" len="med"/>
                    </a:lnB>
                  </a:tcPr>
                </a:tc>
                <a:tc>
                  <a:txBody>
                    <a:bodyPr/>
                    <a:lstStyle/>
                    <a:p>
                      <a:pPr marL="0" marR="0" lvl="0" indent="0" algn="ctr" rtl="0">
                        <a:lnSpc>
                          <a:spcPct val="80000"/>
                        </a:lnSpc>
                        <a:spcBef>
                          <a:spcPts val="360"/>
                        </a:spcBef>
                        <a:spcAft>
                          <a:spcPts val="0"/>
                        </a:spcAft>
                        <a:buClr>
                          <a:schemeClr val="dk1"/>
                        </a:buClr>
                        <a:buSzPct val="25000"/>
                        <a:buFont typeface="Arial"/>
                        <a:buNone/>
                      </a:pPr>
                      <a:r>
                        <a:rPr sz="1600" b="0" i="0" u="none" strike="noStrike" cap="none" baseline="0">
                          <a:solidFill>
                            <a:schemeClr val="dk1"/>
                          </a:solidFill>
                          <a:latin typeface="Arial"/>
                          <a:ea typeface="Arial"/>
                          <a:cs typeface="Arial"/>
                          <a:sym typeface="Arial"/>
                        </a:rPr>
                        <a:t>294 (91.0)</a:t>
                      </a:r>
                    </a:p>
                  </a:txBody>
                  <a:tcPr marL="91450" marR="91450" marT="45725" marB="45725" anchor="ctr">
                    <a:lnL w="12700" cap="flat">
                      <a:solidFill>
                        <a:schemeClr val="dk1"/>
                      </a:solidFill>
                      <a:prstDash val="solid"/>
                      <a:round/>
                      <a:headEnd type="none" w="med" len="med"/>
                      <a:tailEnd type="none" w="med" len="med"/>
                    </a:lnL>
                    <a:lnR w="12700" cap="flat">
                      <a:solidFill>
                        <a:schemeClr val="dk1"/>
                      </a:solidFill>
                      <a:prstDash val="solid"/>
                      <a:round/>
                      <a:headEnd type="none" w="med" len="med"/>
                      <a:tailEnd type="none" w="med" len="med"/>
                    </a:lnR>
                    <a:lnT w="12700" cap="flat">
                      <a:solidFill>
                        <a:schemeClr val="dk1"/>
                      </a:solidFill>
                      <a:prstDash val="solid"/>
                      <a:round/>
                      <a:headEnd type="none" w="med" len="med"/>
                      <a:tailEnd type="none" w="med" len="med"/>
                    </a:lnT>
                    <a:lnB w="12700" cap="flat">
                      <a:solidFill>
                        <a:schemeClr val="dk1"/>
                      </a:solidFill>
                      <a:prstDash val="solid"/>
                      <a:round/>
                      <a:headEnd type="none" w="med" len="med"/>
                      <a:tailEnd type="none" w="med" len="med"/>
                    </a:lnB>
                  </a:tcPr>
                </a:tc>
                <a:tc>
                  <a:txBody>
                    <a:bodyPr/>
                    <a:lstStyle/>
                    <a:p>
                      <a:pPr marL="0" marR="0" lvl="0" indent="0" algn="ctr" rtl="0">
                        <a:lnSpc>
                          <a:spcPct val="80000"/>
                        </a:lnSpc>
                        <a:spcBef>
                          <a:spcPts val="360"/>
                        </a:spcBef>
                        <a:spcAft>
                          <a:spcPts val="0"/>
                        </a:spcAft>
                        <a:buClr>
                          <a:schemeClr val="dk1"/>
                        </a:buClr>
                        <a:buSzPct val="25000"/>
                        <a:buFont typeface="Arial"/>
                        <a:buNone/>
                      </a:pPr>
                      <a:r>
                        <a:rPr sz="1600" b="0" i="0" u="none" strike="noStrike" cap="none" baseline="0">
                          <a:solidFill>
                            <a:schemeClr val="dk1"/>
                          </a:solidFill>
                          <a:latin typeface="Arial"/>
                          <a:ea typeface="Arial"/>
                          <a:cs typeface="Arial"/>
                          <a:sym typeface="Arial"/>
                        </a:rPr>
                        <a:t>31/294 (10.5)</a:t>
                      </a:r>
                    </a:p>
                  </a:txBody>
                  <a:tcPr marL="91450" marR="91450" marT="45725" marB="45725" anchor="ctr">
                    <a:lnL w="12700" cap="flat">
                      <a:solidFill>
                        <a:schemeClr val="dk1"/>
                      </a:solidFill>
                      <a:prstDash val="solid"/>
                      <a:round/>
                      <a:headEnd type="none" w="med" len="med"/>
                      <a:tailEnd type="none" w="med" len="med"/>
                    </a:lnL>
                    <a:lnR w="12700" cap="flat">
                      <a:solidFill>
                        <a:schemeClr val="dk1"/>
                      </a:solidFill>
                      <a:prstDash val="solid"/>
                      <a:round/>
                      <a:headEnd type="none" w="med" len="med"/>
                      <a:tailEnd type="none" w="med" len="med"/>
                    </a:lnR>
                    <a:lnT w="12700" cap="flat">
                      <a:solidFill>
                        <a:schemeClr val="dk1"/>
                      </a:solidFill>
                      <a:prstDash val="solid"/>
                      <a:round/>
                      <a:headEnd type="none" w="med" len="med"/>
                      <a:tailEnd type="none" w="med" len="med"/>
                    </a:lnT>
                    <a:lnB w="12700" cap="flat">
                      <a:solidFill>
                        <a:schemeClr val="dk1"/>
                      </a:solidFill>
                      <a:prstDash val="solid"/>
                      <a:round/>
                      <a:headEnd type="none" w="med" len="med"/>
                      <a:tailEnd type="none" w="med" len="med"/>
                    </a:lnB>
                  </a:tcPr>
                </a:tc>
              </a:tr>
              <a:tr h="508597">
                <a:tc>
                  <a:txBody>
                    <a:bodyPr/>
                    <a:lstStyle/>
                    <a:p>
                      <a:pPr marL="0" marR="0" lvl="0" indent="0" algn="l" rtl="0">
                        <a:lnSpc>
                          <a:spcPct val="80000"/>
                        </a:lnSpc>
                        <a:spcBef>
                          <a:spcPts val="360"/>
                        </a:spcBef>
                        <a:spcAft>
                          <a:spcPts val="0"/>
                        </a:spcAft>
                        <a:buClr>
                          <a:schemeClr val="dk1"/>
                        </a:buClr>
                        <a:buSzPct val="25000"/>
                        <a:buFont typeface="Arial"/>
                        <a:buNone/>
                      </a:pPr>
                      <a:r>
                        <a:rPr sz="1600" b="1" i="0" u="none" strike="noStrike" cap="none" baseline="0">
                          <a:solidFill>
                            <a:schemeClr val="dk1"/>
                          </a:solidFill>
                          <a:latin typeface="Arial"/>
                          <a:ea typeface="Arial"/>
                          <a:cs typeface="Arial"/>
                          <a:sym typeface="Arial"/>
                        </a:rPr>
                        <a:t>Mpumalanga</a:t>
                      </a:r>
                    </a:p>
                  </a:txBody>
                  <a:tcPr marL="91450" marR="91450" marT="45725" marB="45725" anchor="ctr">
                    <a:lnL w="12700" cap="flat">
                      <a:solidFill>
                        <a:schemeClr val="dk1"/>
                      </a:solidFill>
                      <a:prstDash val="solid"/>
                      <a:round/>
                      <a:headEnd type="none" w="med" len="med"/>
                      <a:tailEnd type="none" w="med" len="med"/>
                    </a:lnL>
                    <a:lnR w="12700" cap="flat">
                      <a:solidFill>
                        <a:schemeClr val="dk1"/>
                      </a:solidFill>
                      <a:prstDash val="solid"/>
                      <a:round/>
                      <a:headEnd type="none" w="med" len="med"/>
                      <a:tailEnd type="none" w="med" len="med"/>
                    </a:lnR>
                    <a:lnT w="12700" cap="flat">
                      <a:solidFill>
                        <a:schemeClr val="dk1"/>
                      </a:solidFill>
                      <a:prstDash val="solid"/>
                      <a:round/>
                      <a:headEnd type="none" w="med" len="med"/>
                      <a:tailEnd type="none" w="med" len="med"/>
                    </a:lnT>
                    <a:lnB w="12700" cap="flat">
                      <a:solidFill>
                        <a:schemeClr val="dk1"/>
                      </a:solidFill>
                      <a:prstDash val="solid"/>
                      <a:round/>
                      <a:headEnd type="none" w="med" len="med"/>
                      <a:tailEnd type="none" w="med" len="med"/>
                    </a:lnB>
                  </a:tcPr>
                </a:tc>
                <a:tc>
                  <a:txBody>
                    <a:bodyPr/>
                    <a:lstStyle/>
                    <a:p>
                      <a:pPr marL="0" marR="0" lvl="0" indent="0" algn="l" rtl="0">
                        <a:lnSpc>
                          <a:spcPct val="80000"/>
                        </a:lnSpc>
                        <a:spcBef>
                          <a:spcPts val="360"/>
                        </a:spcBef>
                        <a:spcAft>
                          <a:spcPts val="0"/>
                        </a:spcAft>
                        <a:buClr>
                          <a:schemeClr val="dk1"/>
                        </a:buClr>
                        <a:buSzPct val="25000"/>
                        <a:buFont typeface="Arial"/>
                        <a:buNone/>
                      </a:pPr>
                      <a:r>
                        <a:rPr sz="1600" b="0" i="0" u="none" strike="noStrike" cap="none" baseline="0">
                          <a:solidFill>
                            <a:schemeClr val="dk1"/>
                          </a:solidFill>
                          <a:latin typeface="Arial"/>
                          <a:ea typeface="Arial"/>
                          <a:cs typeface="Arial"/>
                          <a:sym typeface="Arial"/>
                        </a:rPr>
                        <a:t>Mapulaneng</a:t>
                      </a:r>
                    </a:p>
                  </a:txBody>
                  <a:tcPr marL="91450" marR="91450" marT="45725" marB="45725" anchor="ctr">
                    <a:lnL w="12700" cap="flat">
                      <a:solidFill>
                        <a:schemeClr val="dk1"/>
                      </a:solidFill>
                      <a:prstDash val="solid"/>
                      <a:round/>
                      <a:headEnd type="none" w="med" len="med"/>
                      <a:tailEnd type="none" w="med" len="med"/>
                    </a:lnL>
                    <a:lnR w="12700" cap="flat">
                      <a:solidFill>
                        <a:schemeClr val="dk1"/>
                      </a:solidFill>
                      <a:prstDash val="solid"/>
                      <a:round/>
                      <a:headEnd type="none" w="med" len="med"/>
                      <a:tailEnd type="none" w="med" len="med"/>
                    </a:lnR>
                    <a:lnT w="12700" cap="flat">
                      <a:solidFill>
                        <a:schemeClr val="dk1"/>
                      </a:solidFill>
                      <a:prstDash val="solid"/>
                      <a:round/>
                      <a:headEnd type="none" w="med" len="med"/>
                      <a:tailEnd type="none" w="med" len="med"/>
                    </a:lnT>
                    <a:lnB w="12700" cap="flat">
                      <a:solidFill>
                        <a:schemeClr val="dk1"/>
                      </a:solidFill>
                      <a:prstDash val="solid"/>
                      <a:round/>
                      <a:headEnd type="none" w="med" len="med"/>
                      <a:tailEnd type="none" w="med" len="med"/>
                    </a:lnB>
                  </a:tcPr>
                </a:tc>
                <a:tc>
                  <a:txBody>
                    <a:bodyPr/>
                    <a:lstStyle/>
                    <a:p>
                      <a:pPr marL="0" marR="0" lvl="0" indent="0" algn="ctr" rtl="0">
                        <a:lnSpc>
                          <a:spcPct val="80000"/>
                        </a:lnSpc>
                        <a:spcBef>
                          <a:spcPts val="360"/>
                        </a:spcBef>
                        <a:spcAft>
                          <a:spcPts val="0"/>
                        </a:spcAft>
                        <a:buClr>
                          <a:schemeClr val="dk1"/>
                        </a:buClr>
                        <a:buSzPct val="25000"/>
                        <a:buFont typeface="Arial"/>
                        <a:buNone/>
                      </a:pPr>
                      <a:r>
                        <a:rPr sz="1600" b="0" i="0" u="none" strike="noStrike" cap="none" baseline="0">
                          <a:solidFill>
                            <a:schemeClr val="dk1"/>
                          </a:solidFill>
                          <a:latin typeface="Arial"/>
                          <a:ea typeface="Arial"/>
                          <a:cs typeface="Arial"/>
                          <a:sym typeface="Arial"/>
                        </a:rPr>
                        <a:t>6387</a:t>
                      </a:r>
                    </a:p>
                  </a:txBody>
                  <a:tcPr marL="91450" marR="91450" marT="45725" marB="45725" anchor="ctr">
                    <a:lnL w="12700" cap="flat">
                      <a:solidFill>
                        <a:schemeClr val="dk1"/>
                      </a:solidFill>
                      <a:prstDash val="solid"/>
                      <a:round/>
                      <a:headEnd type="none" w="med" len="med"/>
                      <a:tailEnd type="none" w="med" len="med"/>
                    </a:lnL>
                    <a:lnR w="12700" cap="flat">
                      <a:solidFill>
                        <a:schemeClr val="dk1"/>
                      </a:solidFill>
                      <a:prstDash val="solid"/>
                      <a:round/>
                      <a:headEnd type="none" w="med" len="med"/>
                      <a:tailEnd type="none" w="med" len="med"/>
                    </a:lnR>
                    <a:lnT w="12700" cap="flat">
                      <a:solidFill>
                        <a:schemeClr val="dk1"/>
                      </a:solidFill>
                      <a:prstDash val="solid"/>
                      <a:round/>
                      <a:headEnd type="none" w="med" len="med"/>
                      <a:tailEnd type="none" w="med" len="med"/>
                    </a:lnT>
                    <a:lnB w="12700" cap="flat">
                      <a:solidFill>
                        <a:schemeClr val="dk1"/>
                      </a:solidFill>
                      <a:prstDash val="solid"/>
                      <a:round/>
                      <a:headEnd type="none" w="med" len="med"/>
                      <a:tailEnd type="none" w="med" len="med"/>
                    </a:lnB>
                  </a:tcPr>
                </a:tc>
                <a:tc>
                  <a:txBody>
                    <a:bodyPr/>
                    <a:lstStyle/>
                    <a:p>
                      <a:pPr marL="0" marR="0" lvl="0" indent="0" algn="ctr" rtl="0">
                        <a:lnSpc>
                          <a:spcPct val="80000"/>
                        </a:lnSpc>
                        <a:spcBef>
                          <a:spcPts val="360"/>
                        </a:spcBef>
                        <a:spcAft>
                          <a:spcPts val="0"/>
                        </a:spcAft>
                        <a:buClr>
                          <a:schemeClr val="dk1"/>
                        </a:buClr>
                        <a:buSzPct val="25000"/>
                        <a:buFont typeface="Arial"/>
                        <a:buNone/>
                      </a:pPr>
                      <a:r>
                        <a:rPr sz="1600" b="0" i="0" u="none" strike="noStrike" cap="none" baseline="0">
                          <a:solidFill>
                            <a:schemeClr val="dk1"/>
                          </a:solidFill>
                          <a:latin typeface="Arial"/>
                          <a:ea typeface="Arial"/>
                          <a:cs typeface="Arial"/>
                          <a:sym typeface="Arial"/>
                        </a:rPr>
                        <a:t>529 (8.3)</a:t>
                      </a:r>
                    </a:p>
                  </a:txBody>
                  <a:tcPr marL="91450" marR="91450" marT="45725" marB="45725" anchor="ctr">
                    <a:lnL w="12700" cap="flat">
                      <a:solidFill>
                        <a:schemeClr val="dk1"/>
                      </a:solidFill>
                      <a:prstDash val="solid"/>
                      <a:round/>
                      <a:headEnd type="none" w="med" len="med"/>
                      <a:tailEnd type="none" w="med" len="med"/>
                    </a:lnL>
                    <a:lnR w="12700" cap="flat">
                      <a:solidFill>
                        <a:schemeClr val="dk1"/>
                      </a:solidFill>
                      <a:prstDash val="solid"/>
                      <a:round/>
                      <a:headEnd type="none" w="med" len="med"/>
                      <a:tailEnd type="none" w="med" len="med"/>
                    </a:lnR>
                    <a:lnT w="12700" cap="flat">
                      <a:solidFill>
                        <a:schemeClr val="dk1"/>
                      </a:solidFill>
                      <a:prstDash val="solid"/>
                      <a:round/>
                      <a:headEnd type="none" w="med" len="med"/>
                      <a:tailEnd type="none" w="med" len="med"/>
                    </a:lnT>
                    <a:lnB w="12700" cap="flat">
                      <a:solidFill>
                        <a:schemeClr val="dk1"/>
                      </a:solidFill>
                      <a:prstDash val="solid"/>
                      <a:round/>
                      <a:headEnd type="none" w="med" len="med"/>
                      <a:tailEnd type="none" w="med" len="med"/>
                    </a:lnB>
                  </a:tcPr>
                </a:tc>
                <a:tc>
                  <a:txBody>
                    <a:bodyPr/>
                    <a:lstStyle/>
                    <a:p>
                      <a:pPr marL="0" marR="0" lvl="0" indent="0" algn="ctr" rtl="0">
                        <a:lnSpc>
                          <a:spcPct val="80000"/>
                        </a:lnSpc>
                        <a:spcBef>
                          <a:spcPts val="360"/>
                        </a:spcBef>
                        <a:spcAft>
                          <a:spcPts val="0"/>
                        </a:spcAft>
                        <a:buClr>
                          <a:schemeClr val="dk1"/>
                        </a:buClr>
                        <a:buSzPct val="25000"/>
                        <a:buFont typeface="Arial"/>
                        <a:buNone/>
                      </a:pPr>
                      <a:r>
                        <a:rPr sz="1600" b="0" i="0" u="none" strike="noStrike" cap="none" baseline="0">
                          <a:solidFill>
                            <a:schemeClr val="dk1"/>
                          </a:solidFill>
                          <a:latin typeface="Arial"/>
                          <a:ea typeface="Arial"/>
                          <a:cs typeface="Arial"/>
                          <a:sym typeface="Arial"/>
                        </a:rPr>
                        <a:t>507 (95.8)</a:t>
                      </a:r>
                    </a:p>
                  </a:txBody>
                  <a:tcPr marL="91450" marR="91450" marT="45725" marB="45725" anchor="ctr">
                    <a:lnL w="12700" cap="flat">
                      <a:solidFill>
                        <a:schemeClr val="dk1"/>
                      </a:solidFill>
                      <a:prstDash val="solid"/>
                      <a:round/>
                      <a:headEnd type="none" w="med" len="med"/>
                      <a:tailEnd type="none" w="med" len="med"/>
                    </a:lnL>
                    <a:lnR w="12700" cap="flat">
                      <a:solidFill>
                        <a:schemeClr val="dk1"/>
                      </a:solidFill>
                      <a:prstDash val="solid"/>
                      <a:round/>
                      <a:headEnd type="none" w="med" len="med"/>
                      <a:tailEnd type="none" w="med" len="med"/>
                    </a:lnR>
                    <a:lnT w="12700" cap="flat">
                      <a:solidFill>
                        <a:schemeClr val="dk1"/>
                      </a:solidFill>
                      <a:prstDash val="solid"/>
                      <a:round/>
                      <a:headEnd type="none" w="med" len="med"/>
                      <a:tailEnd type="none" w="med" len="med"/>
                    </a:lnT>
                    <a:lnB w="12700" cap="flat">
                      <a:solidFill>
                        <a:schemeClr val="dk1"/>
                      </a:solidFill>
                      <a:prstDash val="solid"/>
                      <a:round/>
                      <a:headEnd type="none" w="med" len="med"/>
                      <a:tailEnd type="none" w="med" len="med"/>
                    </a:lnB>
                  </a:tcPr>
                </a:tc>
                <a:tc>
                  <a:txBody>
                    <a:bodyPr/>
                    <a:lstStyle/>
                    <a:p>
                      <a:pPr marL="0" marR="0" lvl="0" indent="0" algn="ctr" rtl="0">
                        <a:lnSpc>
                          <a:spcPct val="80000"/>
                        </a:lnSpc>
                        <a:spcBef>
                          <a:spcPts val="360"/>
                        </a:spcBef>
                        <a:spcAft>
                          <a:spcPts val="0"/>
                        </a:spcAft>
                        <a:buClr>
                          <a:schemeClr val="dk1"/>
                        </a:buClr>
                        <a:buSzPct val="25000"/>
                        <a:buFont typeface="Arial"/>
                        <a:buNone/>
                      </a:pPr>
                      <a:r>
                        <a:rPr sz="1600" b="0" i="0" u="none" strike="noStrike" cap="none" baseline="0">
                          <a:solidFill>
                            <a:schemeClr val="dk1"/>
                          </a:solidFill>
                          <a:latin typeface="Arial"/>
                          <a:ea typeface="Arial"/>
                          <a:cs typeface="Arial"/>
                          <a:sym typeface="Arial"/>
                        </a:rPr>
                        <a:t>56/507 (11.1)</a:t>
                      </a:r>
                    </a:p>
                  </a:txBody>
                  <a:tcPr marL="91450" marR="91450" marT="45725" marB="45725" anchor="ctr">
                    <a:lnL w="12700" cap="flat">
                      <a:solidFill>
                        <a:schemeClr val="dk1"/>
                      </a:solidFill>
                      <a:prstDash val="solid"/>
                      <a:round/>
                      <a:headEnd type="none" w="med" len="med"/>
                      <a:tailEnd type="none" w="med" len="med"/>
                    </a:lnL>
                    <a:lnR w="12700" cap="flat">
                      <a:solidFill>
                        <a:schemeClr val="dk1"/>
                      </a:solidFill>
                      <a:prstDash val="solid"/>
                      <a:round/>
                      <a:headEnd type="none" w="med" len="med"/>
                      <a:tailEnd type="none" w="med" len="med"/>
                    </a:lnR>
                    <a:lnT w="12700" cap="flat">
                      <a:solidFill>
                        <a:schemeClr val="dk1"/>
                      </a:solidFill>
                      <a:prstDash val="solid"/>
                      <a:round/>
                      <a:headEnd type="none" w="med" len="med"/>
                      <a:tailEnd type="none" w="med" len="med"/>
                    </a:lnT>
                    <a:lnB w="12700" cap="flat">
                      <a:solidFill>
                        <a:schemeClr val="dk1"/>
                      </a:solidFill>
                      <a:prstDash val="solid"/>
                      <a:round/>
                      <a:headEnd type="none" w="med" len="med"/>
                      <a:tailEnd type="none" w="med" len="med"/>
                    </a:lnB>
                  </a:tcPr>
                </a:tc>
              </a:tr>
              <a:tr h="561766">
                <a:tc>
                  <a:txBody>
                    <a:bodyPr/>
                    <a:lstStyle/>
                    <a:p>
                      <a:pPr marL="0" marR="0" lvl="0" indent="0" algn="l" rtl="0">
                        <a:lnSpc>
                          <a:spcPct val="80000"/>
                        </a:lnSpc>
                        <a:spcBef>
                          <a:spcPts val="360"/>
                        </a:spcBef>
                        <a:spcAft>
                          <a:spcPts val="0"/>
                        </a:spcAft>
                        <a:buClr>
                          <a:schemeClr val="dk1"/>
                        </a:buClr>
                        <a:buSzPct val="25000"/>
                        <a:buFont typeface="Arial"/>
                        <a:buNone/>
                      </a:pPr>
                      <a:r>
                        <a:rPr sz="1600" b="1" i="0" u="none" strike="noStrike" cap="none" baseline="0">
                          <a:solidFill>
                            <a:schemeClr val="dk1"/>
                          </a:solidFill>
                          <a:latin typeface="Arial"/>
                          <a:ea typeface="Arial"/>
                          <a:cs typeface="Arial"/>
                          <a:sym typeface="Arial"/>
                        </a:rPr>
                        <a:t>Mpumalanga</a:t>
                      </a:r>
                    </a:p>
                  </a:txBody>
                  <a:tcPr marL="91450" marR="91450" marT="45725" marB="45725" anchor="ctr">
                    <a:lnL w="12700" cap="flat">
                      <a:solidFill>
                        <a:schemeClr val="dk1"/>
                      </a:solidFill>
                      <a:prstDash val="solid"/>
                      <a:round/>
                      <a:headEnd type="none" w="med" len="med"/>
                      <a:tailEnd type="none" w="med" len="med"/>
                    </a:lnL>
                    <a:lnR w="12700" cap="flat">
                      <a:solidFill>
                        <a:schemeClr val="dk1"/>
                      </a:solidFill>
                      <a:prstDash val="solid"/>
                      <a:round/>
                      <a:headEnd type="none" w="med" len="med"/>
                      <a:tailEnd type="none" w="med" len="med"/>
                    </a:lnR>
                    <a:lnT w="12700" cap="flat">
                      <a:solidFill>
                        <a:schemeClr val="dk1"/>
                      </a:solidFill>
                      <a:prstDash val="solid"/>
                      <a:round/>
                      <a:headEnd type="none" w="med" len="med"/>
                      <a:tailEnd type="none" w="med" len="med"/>
                    </a:lnT>
                    <a:lnB w="12700" cap="flat">
                      <a:solidFill>
                        <a:schemeClr val="dk1"/>
                      </a:solidFill>
                      <a:prstDash val="solid"/>
                      <a:round/>
                      <a:headEnd type="none" w="med" len="med"/>
                      <a:tailEnd type="none" w="med" len="med"/>
                    </a:lnB>
                  </a:tcPr>
                </a:tc>
                <a:tc>
                  <a:txBody>
                    <a:bodyPr/>
                    <a:lstStyle/>
                    <a:p>
                      <a:pPr marL="0" marR="0" lvl="0" indent="0" algn="l" rtl="0">
                        <a:lnSpc>
                          <a:spcPct val="80000"/>
                        </a:lnSpc>
                        <a:spcBef>
                          <a:spcPts val="360"/>
                        </a:spcBef>
                        <a:spcAft>
                          <a:spcPts val="0"/>
                        </a:spcAft>
                        <a:buClr>
                          <a:schemeClr val="dk1"/>
                        </a:buClr>
                        <a:buSzPct val="25000"/>
                        <a:buFont typeface="Arial"/>
                        <a:buNone/>
                      </a:pPr>
                      <a:r>
                        <a:rPr sz="1600" b="0" i="0" u="none" strike="noStrike" cap="none" baseline="0">
                          <a:solidFill>
                            <a:schemeClr val="dk1"/>
                          </a:solidFill>
                          <a:latin typeface="Arial"/>
                          <a:ea typeface="Arial"/>
                          <a:cs typeface="Arial"/>
                          <a:sym typeface="Arial"/>
                        </a:rPr>
                        <a:t>Matikwane</a:t>
                      </a:r>
                    </a:p>
                  </a:txBody>
                  <a:tcPr marL="91450" marR="91450" marT="45725" marB="45725" anchor="ctr">
                    <a:lnL w="12700" cap="flat">
                      <a:solidFill>
                        <a:schemeClr val="dk1"/>
                      </a:solidFill>
                      <a:prstDash val="solid"/>
                      <a:round/>
                      <a:headEnd type="none" w="med" len="med"/>
                      <a:tailEnd type="none" w="med" len="med"/>
                    </a:lnL>
                    <a:lnR w="12700" cap="flat">
                      <a:solidFill>
                        <a:schemeClr val="dk1"/>
                      </a:solidFill>
                      <a:prstDash val="solid"/>
                      <a:round/>
                      <a:headEnd type="none" w="med" len="med"/>
                      <a:tailEnd type="none" w="med" len="med"/>
                    </a:lnR>
                    <a:lnT w="12700" cap="flat">
                      <a:solidFill>
                        <a:schemeClr val="dk1"/>
                      </a:solidFill>
                      <a:prstDash val="solid"/>
                      <a:round/>
                      <a:headEnd type="none" w="med" len="med"/>
                      <a:tailEnd type="none" w="med" len="med"/>
                    </a:lnT>
                    <a:lnB w="12700" cap="flat">
                      <a:solidFill>
                        <a:schemeClr val="dk1"/>
                      </a:solidFill>
                      <a:prstDash val="solid"/>
                      <a:round/>
                      <a:headEnd type="none" w="med" len="med"/>
                      <a:tailEnd type="none" w="med" len="med"/>
                    </a:lnB>
                  </a:tcPr>
                </a:tc>
                <a:tc>
                  <a:txBody>
                    <a:bodyPr/>
                    <a:lstStyle/>
                    <a:p>
                      <a:pPr marL="0" marR="0" lvl="0" indent="0" algn="ctr" rtl="0">
                        <a:lnSpc>
                          <a:spcPct val="80000"/>
                        </a:lnSpc>
                        <a:spcBef>
                          <a:spcPts val="360"/>
                        </a:spcBef>
                        <a:spcAft>
                          <a:spcPts val="0"/>
                        </a:spcAft>
                        <a:buClr>
                          <a:schemeClr val="dk1"/>
                        </a:buClr>
                        <a:buSzPct val="25000"/>
                        <a:buFont typeface="Arial"/>
                        <a:buNone/>
                      </a:pPr>
                      <a:r>
                        <a:rPr sz="1600" b="0" i="0" u="none" strike="noStrike" cap="none" baseline="0">
                          <a:solidFill>
                            <a:schemeClr val="dk1"/>
                          </a:solidFill>
                          <a:latin typeface="Arial"/>
                          <a:ea typeface="Arial"/>
                          <a:cs typeface="Arial"/>
                          <a:sym typeface="Arial"/>
                        </a:rPr>
                        <a:t>8341</a:t>
                      </a:r>
                    </a:p>
                  </a:txBody>
                  <a:tcPr marL="91450" marR="91450" marT="45725" marB="45725" anchor="ctr">
                    <a:lnL w="12700" cap="flat">
                      <a:solidFill>
                        <a:schemeClr val="dk1"/>
                      </a:solidFill>
                      <a:prstDash val="solid"/>
                      <a:round/>
                      <a:headEnd type="none" w="med" len="med"/>
                      <a:tailEnd type="none" w="med" len="med"/>
                    </a:lnL>
                    <a:lnR w="12700" cap="flat">
                      <a:solidFill>
                        <a:schemeClr val="dk1"/>
                      </a:solidFill>
                      <a:prstDash val="solid"/>
                      <a:round/>
                      <a:headEnd type="none" w="med" len="med"/>
                      <a:tailEnd type="none" w="med" len="med"/>
                    </a:lnR>
                    <a:lnT w="12700" cap="flat">
                      <a:solidFill>
                        <a:schemeClr val="dk1"/>
                      </a:solidFill>
                      <a:prstDash val="solid"/>
                      <a:round/>
                      <a:headEnd type="none" w="med" len="med"/>
                      <a:tailEnd type="none" w="med" len="med"/>
                    </a:lnT>
                    <a:lnB w="12700" cap="flat">
                      <a:solidFill>
                        <a:schemeClr val="dk1"/>
                      </a:solidFill>
                      <a:prstDash val="solid"/>
                      <a:round/>
                      <a:headEnd type="none" w="med" len="med"/>
                      <a:tailEnd type="none" w="med" len="med"/>
                    </a:lnB>
                  </a:tcPr>
                </a:tc>
                <a:tc>
                  <a:txBody>
                    <a:bodyPr/>
                    <a:lstStyle/>
                    <a:p>
                      <a:pPr marL="0" marR="0" lvl="0" indent="0" algn="ctr" rtl="0">
                        <a:lnSpc>
                          <a:spcPct val="80000"/>
                        </a:lnSpc>
                        <a:spcBef>
                          <a:spcPts val="360"/>
                        </a:spcBef>
                        <a:spcAft>
                          <a:spcPts val="0"/>
                        </a:spcAft>
                        <a:buClr>
                          <a:schemeClr val="dk1"/>
                        </a:buClr>
                        <a:buSzPct val="25000"/>
                        <a:buFont typeface="Arial"/>
                        <a:buNone/>
                      </a:pPr>
                      <a:r>
                        <a:rPr sz="1600" b="0" i="0" u="none" strike="noStrike" cap="none" baseline="0">
                          <a:solidFill>
                            <a:schemeClr val="dk1"/>
                          </a:solidFill>
                          <a:latin typeface="Arial"/>
                          <a:ea typeface="Arial"/>
                          <a:cs typeface="Arial"/>
                          <a:sym typeface="Arial"/>
                        </a:rPr>
                        <a:t>748 (9.0)</a:t>
                      </a:r>
                    </a:p>
                  </a:txBody>
                  <a:tcPr marL="91450" marR="91450" marT="45725" marB="45725" anchor="ctr">
                    <a:lnL w="12700" cap="flat">
                      <a:solidFill>
                        <a:schemeClr val="dk1"/>
                      </a:solidFill>
                      <a:prstDash val="solid"/>
                      <a:round/>
                      <a:headEnd type="none" w="med" len="med"/>
                      <a:tailEnd type="none" w="med" len="med"/>
                    </a:lnL>
                    <a:lnR w="12700" cap="flat">
                      <a:solidFill>
                        <a:schemeClr val="dk1"/>
                      </a:solidFill>
                      <a:prstDash val="solid"/>
                      <a:round/>
                      <a:headEnd type="none" w="med" len="med"/>
                      <a:tailEnd type="none" w="med" len="med"/>
                    </a:lnR>
                    <a:lnT w="12700" cap="flat">
                      <a:solidFill>
                        <a:schemeClr val="dk1"/>
                      </a:solidFill>
                      <a:prstDash val="solid"/>
                      <a:round/>
                      <a:headEnd type="none" w="med" len="med"/>
                      <a:tailEnd type="none" w="med" len="med"/>
                    </a:lnT>
                    <a:lnB w="12700" cap="flat">
                      <a:solidFill>
                        <a:schemeClr val="dk1"/>
                      </a:solidFill>
                      <a:prstDash val="solid"/>
                      <a:round/>
                      <a:headEnd type="none" w="med" len="med"/>
                      <a:tailEnd type="none" w="med" len="med"/>
                    </a:lnB>
                  </a:tcPr>
                </a:tc>
                <a:tc>
                  <a:txBody>
                    <a:bodyPr/>
                    <a:lstStyle/>
                    <a:p>
                      <a:pPr marL="0" marR="0" lvl="0" indent="0" algn="ctr" rtl="0">
                        <a:lnSpc>
                          <a:spcPct val="80000"/>
                        </a:lnSpc>
                        <a:spcBef>
                          <a:spcPts val="360"/>
                        </a:spcBef>
                        <a:spcAft>
                          <a:spcPts val="0"/>
                        </a:spcAft>
                        <a:buClr>
                          <a:schemeClr val="dk1"/>
                        </a:buClr>
                        <a:buSzPct val="25000"/>
                        <a:buFont typeface="Arial"/>
                        <a:buNone/>
                      </a:pPr>
                      <a:r>
                        <a:rPr sz="1600" b="0" i="0" u="none" strike="noStrike" cap="none" baseline="0">
                          <a:solidFill>
                            <a:schemeClr val="dk1"/>
                          </a:solidFill>
                          <a:latin typeface="Arial"/>
                          <a:ea typeface="Arial"/>
                          <a:cs typeface="Arial"/>
                          <a:sym typeface="Arial"/>
                        </a:rPr>
                        <a:t>512 (68.4)</a:t>
                      </a:r>
                    </a:p>
                  </a:txBody>
                  <a:tcPr marL="91450" marR="91450" marT="45725" marB="45725" anchor="ctr">
                    <a:lnL w="12700" cap="flat">
                      <a:solidFill>
                        <a:schemeClr val="dk1"/>
                      </a:solidFill>
                      <a:prstDash val="solid"/>
                      <a:round/>
                      <a:headEnd type="none" w="med" len="med"/>
                      <a:tailEnd type="none" w="med" len="med"/>
                    </a:lnL>
                    <a:lnR w="12700" cap="flat">
                      <a:solidFill>
                        <a:schemeClr val="dk1"/>
                      </a:solidFill>
                      <a:prstDash val="solid"/>
                      <a:round/>
                      <a:headEnd type="none" w="med" len="med"/>
                      <a:tailEnd type="none" w="med" len="med"/>
                    </a:lnR>
                    <a:lnT w="12700" cap="flat">
                      <a:solidFill>
                        <a:schemeClr val="dk1"/>
                      </a:solidFill>
                      <a:prstDash val="solid"/>
                      <a:round/>
                      <a:headEnd type="none" w="med" len="med"/>
                      <a:tailEnd type="none" w="med" len="med"/>
                    </a:lnT>
                    <a:lnB w="12700" cap="flat">
                      <a:solidFill>
                        <a:schemeClr val="dk1"/>
                      </a:solidFill>
                      <a:prstDash val="solid"/>
                      <a:round/>
                      <a:headEnd type="none" w="med" len="med"/>
                      <a:tailEnd type="none" w="med" len="med"/>
                    </a:lnB>
                  </a:tcPr>
                </a:tc>
                <a:tc>
                  <a:txBody>
                    <a:bodyPr/>
                    <a:lstStyle/>
                    <a:p>
                      <a:pPr marL="0" marR="0" lvl="0" indent="0" algn="ctr" rtl="0">
                        <a:lnSpc>
                          <a:spcPct val="80000"/>
                        </a:lnSpc>
                        <a:spcBef>
                          <a:spcPts val="360"/>
                        </a:spcBef>
                        <a:spcAft>
                          <a:spcPts val="0"/>
                        </a:spcAft>
                        <a:buClr>
                          <a:schemeClr val="dk1"/>
                        </a:buClr>
                        <a:buSzPct val="25000"/>
                        <a:buFont typeface="Arial"/>
                        <a:buNone/>
                      </a:pPr>
                      <a:r>
                        <a:rPr sz="1600" b="0" i="0" u="none" strike="noStrike" cap="none" baseline="0">
                          <a:solidFill>
                            <a:schemeClr val="dk1"/>
                          </a:solidFill>
                          <a:latin typeface="Arial"/>
                          <a:ea typeface="Arial"/>
                          <a:cs typeface="Arial"/>
                          <a:sym typeface="Arial"/>
                        </a:rPr>
                        <a:t>59/512 (11.5)</a:t>
                      </a:r>
                    </a:p>
                  </a:txBody>
                  <a:tcPr marL="91450" marR="91450" marT="45725" marB="45725" anchor="ctr">
                    <a:lnL w="12700" cap="flat">
                      <a:solidFill>
                        <a:schemeClr val="dk1"/>
                      </a:solidFill>
                      <a:prstDash val="solid"/>
                      <a:round/>
                      <a:headEnd type="none" w="med" len="med"/>
                      <a:tailEnd type="none" w="med" len="med"/>
                    </a:lnL>
                    <a:lnR w="12700" cap="flat">
                      <a:solidFill>
                        <a:schemeClr val="dk1"/>
                      </a:solidFill>
                      <a:prstDash val="solid"/>
                      <a:round/>
                      <a:headEnd type="none" w="med" len="med"/>
                      <a:tailEnd type="none" w="med" len="med"/>
                    </a:lnR>
                    <a:lnT w="12700" cap="flat">
                      <a:solidFill>
                        <a:schemeClr val="dk1"/>
                      </a:solidFill>
                      <a:prstDash val="solid"/>
                      <a:round/>
                      <a:headEnd type="none" w="med" len="med"/>
                      <a:tailEnd type="none" w="med" len="med"/>
                    </a:lnT>
                    <a:lnB w="12700" cap="flat">
                      <a:solidFill>
                        <a:schemeClr val="dk1"/>
                      </a:solidFill>
                      <a:prstDash val="solid"/>
                      <a:round/>
                      <a:headEnd type="none" w="med" len="med"/>
                      <a:tailEnd type="none" w="med" len="med"/>
                    </a:lnB>
                  </a:tcPr>
                </a:tc>
              </a:tr>
              <a:tr h="459748">
                <a:tc>
                  <a:txBody>
                    <a:bodyPr/>
                    <a:lstStyle/>
                    <a:p>
                      <a:endParaRPr dirty="0"/>
                    </a:p>
                  </a:txBody>
                  <a:tcPr marL="91425" marR="91425" marT="91425" marB="91425">
                    <a:lnL w="12700" cap="flat">
                      <a:solidFill>
                        <a:schemeClr val="dk1"/>
                      </a:solidFill>
                      <a:prstDash val="solid"/>
                      <a:round/>
                      <a:headEnd type="none" w="med" len="med"/>
                      <a:tailEnd type="none" w="med" len="med"/>
                    </a:lnL>
                    <a:lnR w="12700" cap="flat">
                      <a:solidFill>
                        <a:schemeClr val="dk1"/>
                      </a:solidFill>
                      <a:prstDash val="solid"/>
                      <a:round/>
                      <a:headEnd type="none" w="med" len="med"/>
                      <a:tailEnd type="none" w="med" len="med"/>
                    </a:lnR>
                    <a:lnT w="12700" cap="flat">
                      <a:solidFill>
                        <a:schemeClr val="dk1"/>
                      </a:solidFill>
                      <a:prstDash val="solid"/>
                      <a:round/>
                      <a:headEnd type="none" w="med" len="med"/>
                      <a:tailEnd type="none" w="med" len="med"/>
                    </a:lnT>
                    <a:lnB w="12700" cap="flat">
                      <a:solidFill>
                        <a:schemeClr val="dk1"/>
                      </a:solidFill>
                      <a:prstDash val="solid"/>
                      <a:round/>
                      <a:headEnd type="none" w="med" len="med"/>
                      <a:tailEnd type="none" w="med" len="med"/>
                    </a:lnB>
                    <a:noFill/>
                  </a:tcPr>
                </a:tc>
                <a:tc>
                  <a:txBody>
                    <a:bodyPr/>
                    <a:lstStyle/>
                    <a:p>
                      <a:pPr marL="0" marR="0" lvl="0" indent="0" algn="l" rtl="0">
                        <a:lnSpc>
                          <a:spcPct val="80000"/>
                        </a:lnSpc>
                        <a:spcBef>
                          <a:spcPts val="360"/>
                        </a:spcBef>
                        <a:spcAft>
                          <a:spcPts val="0"/>
                        </a:spcAft>
                        <a:buClr>
                          <a:schemeClr val="dk1"/>
                        </a:buClr>
                        <a:buSzPct val="25000"/>
                        <a:buFont typeface="Arial"/>
                        <a:buNone/>
                      </a:pPr>
                      <a:r>
                        <a:rPr sz="1600" b="1" i="0" u="none" strike="noStrike" cap="none" baseline="0" dirty="0">
                          <a:solidFill>
                            <a:schemeClr val="dk1"/>
                          </a:solidFill>
                          <a:latin typeface="Arial"/>
                          <a:ea typeface="Arial"/>
                          <a:cs typeface="Arial"/>
                          <a:sym typeface="Arial"/>
                        </a:rPr>
                        <a:t>Total</a:t>
                      </a:r>
                    </a:p>
                  </a:txBody>
                  <a:tcPr marL="91450" marR="91450" marT="45725" marB="45725" anchor="ctr">
                    <a:lnL w="12700" cap="flat">
                      <a:solidFill>
                        <a:schemeClr val="dk1"/>
                      </a:solidFill>
                      <a:prstDash val="solid"/>
                      <a:round/>
                      <a:headEnd type="none" w="med" len="med"/>
                      <a:tailEnd type="none" w="med" len="med"/>
                    </a:lnL>
                    <a:lnR w="12700" cap="flat">
                      <a:solidFill>
                        <a:schemeClr val="dk1"/>
                      </a:solidFill>
                      <a:prstDash val="solid"/>
                      <a:round/>
                      <a:headEnd type="none" w="med" len="med"/>
                      <a:tailEnd type="none" w="med" len="med"/>
                    </a:lnR>
                    <a:lnT w="12700" cap="flat">
                      <a:solidFill>
                        <a:schemeClr val="dk1"/>
                      </a:solidFill>
                      <a:prstDash val="solid"/>
                      <a:round/>
                      <a:headEnd type="none" w="med" len="med"/>
                      <a:tailEnd type="none" w="med" len="med"/>
                    </a:lnT>
                    <a:lnB w="12700" cap="flat">
                      <a:solidFill>
                        <a:schemeClr val="dk1"/>
                      </a:solidFill>
                      <a:prstDash val="solid"/>
                      <a:round/>
                      <a:headEnd type="none" w="med" len="med"/>
                      <a:tailEnd type="none" w="med" len="med"/>
                    </a:lnB>
                    <a:noFill/>
                  </a:tcPr>
                </a:tc>
                <a:tc>
                  <a:txBody>
                    <a:bodyPr/>
                    <a:lstStyle/>
                    <a:p>
                      <a:pPr marL="0" marR="0" lvl="0" indent="0" algn="ctr" rtl="0">
                        <a:lnSpc>
                          <a:spcPct val="80000"/>
                        </a:lnSpc>
                        <a:spcBef>
                          <a:spcPts val="360"/>
                        </a:spcBef>
                        <a:spcAft>
                          <a:spcPts val="0"/>
                        </a:spcAft>
                        <a:buClr>
                          <a:schemeClr val="dk1"/>
                        </a:buClr>
                        <a:buSzPct val="25000"/>
                        <a:buFont typeface="Arial"/>
                        <a:buNone/>
                      </a:pPr>
                      <a:r>
                        <a:rPr sz="1600" b="1" i="0" u="none" strike="noStrike" cap="none" baseline="0" dirty="0">
                          <a:solidFill>
                            <a:schemeClr val="dk1"/>
                          </a:solidFill>
                          <a:latin typeface="Arial"/>
                          <a:ea typeface="Arial"/>
                          <a:cs typeface="Arial"/>
                          <a:sym typeface="Arial"/>
                        </a:rPr>
                        <a:t>26993</a:t>
                      </a:r>
                    </a:p>
                  </a:txBody>
                  <a:tcPr marL="91450" marR="91450" marT="45725" marB="45725" anchor="ctr">
                    <a:lnL w="12700" cap="flat">
                      <a:solidFill>
                        <a:schemeClr val="dk1"/>
                      </a:solidFill>
                      <a:prstDash val="solid"/>
                      <a:round/>
                      <a:headEnd type="none" w="med" len="med"/>
                      <a:tailEnd type="none" w="med" len="med"/>
                    </a:lnL>
                    <a:lnR w="12700" cap="flat">
                      <a:solidFill>
                        <a:schemeClr val="dk1"/>
                      </a:solidFill>
                      <a:prstDash val="solid"/>
                      <a:round/>
                      <a:headEnd type="none" w="med" len="med"/>
                      <a:tailEnd type="none" w="med" len="med"/>
                    </a:lnR>
                    <a:lnT w="12700" cap="flat">
                      <a:solidFill>
                        <a:schemeClr val="dk1"/>
                      </a:solidFill>
                      <a:prstDash val="solid"/>
                      <a:round/>
                      <a:headEnd type="none" w="med" len="med"/>
                      <a:tailEnd type="none" w="med" len="med"/>
                    </a:lnT>
                    <a:lnB w="12700" cap="flat">
                      <a:solidFill>
                        <a:schemeClr val="dk1"/>
                      </a:solidFill>
                      <a:prstDash val="solid"/>
                      <a:round/>
                      <a:headEnd type="none" w="med" len="med"/>
                      <a:tailEnd type="none" w="med" len="med"/>
                    </a:lnB>
                    <a:noFill/>
                  </a:tcPr>
                </a:tc>
                <a:tc>
                  <a:txBody>
                    <a:bodyPr/>
                    <a:lstStyle/>
                    <a:p>
                      <a:pPr marL="0" marR="0" lvl="0" indent="0" algn="ctr" rtl="0">
                        <a:lnSpc>
                          <a:spcPct val="80000"/>
                        </a:lnSpc>
                        <a:spcBef>
                          <a:spcPts val="360"/>
                        </a:spcBef>
                        <a:spcAft>
                          <a:spcPts val="0"/>
                        </a:spcAft>
                        <a:buClr>
                          <a:schemeClr val="dk1"/>
                        </a:buClr>
                        <a:buSzPct val="25000"/>
                        <a:buFont typeface="Arial"/>
                        <a:buNone/>
                      </a:pPr>
                      <a:r>
                        <a:rPr sz="1600" b="1" i="0" u="none" strike="noStrike" cap="none" baseline="0" dirty="0">
                          <a:solidFill>
                            <a:schemeClr val="dk1"/>
                          </a:solidFill>
                          <a:latin typeface="Arial"/>
                          <a:ea typeface="Arial"/>
                          <a:cs typeface="Arial"/>
                          <a:sym typeface="Arial"/>
                        </a:rPr>
                        <a:t>10724</a:t>
                      </a:r>
                    </a:p>
                  </a:txBody>
                  <a:tcPr marL="91450" marR="91450" marT="45725" marB="45725" anchor="ctr">
                    <a:lnL w="12700" cap="flat">
                      <a:solidFill>
                        <a:schemeClr val="dk1"/>
                      </a:solidFill>
                      <a:prstDash val="solid"/>
                      <a:round/>
                      <a:headEnd type="none" w="med" len="med"/>
                      <a:tailEnd type="none" w="med" len="med"/>
                    </a:lnL>
                    <a:lnR w="12700" cap="flat">
                      <a:solidFill>
                        <a:schemeClr val="dk1"/>
                      </a:solidFill>
                      <a:prstDash val="solid"/>
                      <a:round/>
                      <a:headEnd type="none" w="med" len="med"/>
                      <a:tailEnd type="none" w="med" len="med"/>
                    </a:lnR>
                    <a:lnT w="12700" cap="flat">
                      <a:solidFill>
                        <a:schemeClr val="dk1"/>
                      </a:solidFill>
                      <a:prstDash val="solid"/>
                      <a:round/>
                      <a:headEnd type="none" w="med" len="med"/>
                      <a:tailEnd type="none" w="med" len="med"/>
                    </a:lnT>
                    <a:lnB w="12700" cap="flat">
                      <a:solidFill>
                        <a:schemeClr val="dk1"/>
                      </a:solidFill>
                      <a:prstDash val="solid"/>
                      <a:round/>
                      <a:headEnd type="none" w="med" len="med"/>
                      <a:tailEnd type="none" w="med" len="med"/>
                    </a:lnB>
                    <a:noFill/>
                  </a:tcPr>
                </a:tc>
                <a:tc>
                  <a:txBody>
                    <a:bodyPr/>
                    <a:lstStyle/>
                    <a:p>
                      <a:pPr marL="0" marR="0" lvl="0" indent="0" algn="ctr" rtl="0">
                        <a:lnSpc>
                          <a:spcPct val="80000"/>
                        </a:lnSpc>
                        <a:spcBef>
                          <a:spcPts val="360"/>
                        </a:spcBef>
                        <a:spcAft>
                          <a:spcPts val="0"/>
                        </a:spcAft>
                        <a:buClr>
                          <a:schemeClr val="dk1"/>
                        </a:buClr>
                        <a:buSzPct val="25000"/>
                        <a:buFont typeface="Arial"/>
                        <a:buNone/>
                      </a:pPr>
                      <a:r>
                        <a:rPr sz="1600" b="1" i="0" u="none" strike="noStrike" cap="none" baseline="0" dirty="0">
                          <a:solidFill>
                            <a:schemeClr val="dk1"/>
                          </a:solidFill>
                          <a:latin typeface="Arial"/>
                          <a:ea typeface="Arial"/>
                          <a:cs typeface="Arial"/>
                          <a:sym typeface="Arial"/>
                        </a:rPr>
                        <a:t>7744 (72.1)</a:t>
                      </a:r>
                    </a:p>
                  </a:txBody>
                  <a:tcPr marL="91450" marR="91450" marT="45725" marB="45725" anchor="ctr">
                    <a:lnL w="12700" cap="flat">
                      <a:solidFill>
                        <a:schemeClr val="dk1"/>
                      </a:solidFill>
                      <a:prstDash val="solid"/>
                      <a:round/>
                      <a:headEnd type="none" w="med" len="med"/>
                      <a:tailEnd type="none" w="med" len="med"/>
                    </a:lnL>
                    <a:lnR w="12700" cap="flat">
                      <a:solidFill>
                        <a:schemeClr val="dk1"/>
                      </a:solidFill>
                      <a:prstDash val="solid"/>
                      <a:round/>
                      <a:headEnd type="none" w="med" len="med"/>
                      <a:tailEnd type="none" w="med" len="med"/>
                    </a:lnR>
                    <a:lnT w="12700" cap="flat">
                      <a:solidFill>
                        <a:schemeClr val="dk1"/>
                      </a:solidFill>
                      <a:prstDash val="solid"/>
                      <a:round/>
                      <a:headEnd type="none" w="med" len="med"/>
                      <a:tailEnd type="none" w="med" len="med"/>
                    </a:lnT>
                    <a:lnB w="12700" cap="flat">
                      <a:solidFill>
                        <a:schemeClr val="dk1"/>
                      </a:solidFill>
                      <a:prstDash val="solid"/>
                      <a:round/>
                      <a:headEnd type="none" w="med" len="med"/>
                      <a:tailEnd type="none" w="med" len="med"/>
                    </a:lnB>
                    <a:noFill/>
                  </a:tcPr>
                </a:tc>
                <a:tc>
                  <a:txBody>
                    <a:bodyPr/>
                    <a:lstStyle/>
                    <a:p>
                      <a:pPr marL="0" marR="0" lvl="0" indent="0" algn="ctr" rtl="0">
                        <a:lnSpc>
                          <a:spcPct val="80000"/>
                        </a:lnSpc>
                        <a:spcBef>
                          <a:spcPts val="360"/>
                        </a:spcBef>
                        <a:spcAft>
                          <a:spcPts val="0"/>
                        </a:spcAft>
                        <a:buClr>
                          <a:schemeClr val="dk1"/>
                        </a:buClr>
                        <a:buSzPct val="25000"/>
                        <a:buFont typeface="Arial"/>
                        <a:buNone/>
                      </a:pPr>
                      <a:r>
                        <a:rPr sz="1600" b="1" i="0" u="none" strike="noStrike" cap="none" baseline="0" dirty="0">
                          <a:solidFill>
                            <a:schemeClr val="dk1"/>
                          </a:solidFill>
                          <a:latin typeface="Arial"/>
                          <a:ea typeface="Arial"/>
                          <a:cs typeface="Arial"/>
                          <a:sym typeface="Arial"/>
                        </a:rPr>
                        <a:t>694/7744 (9.0)</a:t>
                      </a:r>
                    </a:p>
                  </a:txBody>
                  <a:tcPr marL="91450" marR="91450" marT="45725" marB="45725" anchor="ctr">
                    <a:lnL w="12700" cap="flat">
                      <a:solidFill>
                        <a:schemeClr val="dk1"/>
                      </a:solidFill>
                      <a:prstDash val="solid"/>
                      <a:round/>
                      <a:headEnd type="none" w="med" len="med"/>
                      <a:tailEnd type="none" w="med" len="med"/>
                    </a:lnL>
                    <a:lnR w="12700" cap="flat">
                      <a:solidFill>
                        <a:schemeClr val="dk1"/>
                      </a:solidFill>
                      <a:prstDash val="solid"/>
                      <a:round/>
                      <a:headEnd type="none" w="med" len="med"/>
                      <a:tailEnd type="none" w="med" len="med"/>
                    </a:lnR>
                    <a:lnT w="12700" cap="flat">
                      <a:solidFill>
                        <a:schemeClr val="dk1"/>
                      </a:solidFill>
                      <a:prstDash val="solid"/>
                      <a:round/>
                      <a:headEnd type="none" w="med" len="med"/>
                      <a:tailEnd type="none" w="med" len="med"/>
                    </a:lnT>
                    <a:lnB w="12700" cap="flat">
                      <a:solidFill>
                        <a:schemeClr val="dk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3149356511"/>
      </p:ext>
    </p:extLst>
  </p:cSld>
  <p:clrMapOvr>
    <a:masterClrMapping/>
  </p:clrMapOvr>
  <p:transition spd="slow">
    <p:cut/>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FluView_Map_Image.jpeg"/>
          <p:cNvPicPr>
            <a:picLocks noGrp="1" noChangeAspect="1"/>
          </p:cNvPicPr>
          <p:nvPr>
            <p:ph idx="1"/>
          </p:nvPr>
        </p:nvPicPr>
        <p:blipFill>
          <a:blip r:embed="rId3" cstate="print"/>
          <a:stretch>
            <a:fillRect/>
          </a:stretch>
        </p:blipFill>
        <p:spPr>
          <a:xfrm>
            <a:off x="412705" y="831270"/>
            <a:ext cx="8318589" cy="5105400"/>
          </a:xfr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FluView_Map_Image.jpeg"/>
          <p:cNvPicPr>
            <a:picLocks noGrp="1" noChangeAspect="1"/>
          </p:cNvPicPr>
          <p:nvPr>
            <p:ph idx="1"/>
          </p:nvPr>
        </p:nvPicPr>
        <p:blipFill>
          <a:blip r:embed="rId3" cstate="print"/>
          <a:stretch>
            <a:fillRect/>
          </a:stretch>
        </p:blipFill>
        <p:spPr>
          <a:xfrm>
            <a:off x="381000" y="990600"/>
            <a:ext cx="8399052" cy="5154783"/>
          </a:xfr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FluView_StackedColumnChart_ImageNationa;.jpeg"/>
          <p:cNvPicPr>
            <a:picLocks noGrp="1" noChangeAspect="1"/>
          </p:cNvPicPr>
          <p:nvPr>
            <p:ph idx="1"/>
          </p:nvPr>
        </p:nvPicPr>
        <p:blipFill>
          <a:blip r:embed="rId3" cstate="print"/>
          <a:stretch>
            <a:fillRect/>
          </a:stretch>
        </p:blipFill>
        <p:spPr>
          <a:xfrm>
            <a:off x="490654" y="990599"/>
            <a:ext cx="8196146" cy="5028311"/>
          </a:xfr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FluView_StackedColumnChart_Image.jpeg"/>
          <p:cNvPicPr>
            <a:picLocks noGrp="1" noChangeAspect="1"/>
          </p:cNvPicPr>
          <p:nvPr>
            <p:ph idx="1"/>
          </p:nvPr>
        </p:nvPicPr>
        <p:blipFill>
          <a:blip r:embed="rId3" cstate="print"/>
          <a:stretch>
            <a:fillRect/>
          </a:stretch>
        </p:blipFill>
        <p:spPr>
          <a:xfrm>
            <a:off x="348996" y="990600"/>
            <a:ext cx="8446008" cy="5181600"/>
          </a:xfr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lstStyle/>
          <a:p>
            <a:r>
              <a:rPr lang="en-US" b="1" dirty="0"/>
              <a:t>Methods of Analysis Matter</a:t>
            </a:r>
          </a:p>
        </p:txBody>
      </p:sp>
      <p:sp>
        <p:nvSpPr>
          <p:cNvPr id="3" name="Content Placeholder 2"/>
          <p:cNvSpPr>
            <a:spLocks noGrp="1"/>
          </p:cNvSpPr>
          <p:nvPr>
            <p:ph idx="1"/>
          </p:nvPr>
        </p:nvSpPr>
        <p:spPr>
          <a:xfrm>
            <a:off x="445770" y="1143000"/>
            <a:ext cx="8229600" cy="5059363"/>
          </a:xfrm>
        </p:spPr>
        <p:txBody>
          <a:bodyPr/>
          <a:lstStyle/>
          <a:p>
            <a:pPr>
              <a:buClr>
                <a:schemeClr val="tx1"/>
              </a:buClr>
              <a:buFont typeface="Wingdings" pitchFamily="2" charset="2"/>
              <a:buChar char="§"/>
            </a:pPr>
            <a:r>
              <a:rPr lang="en-US" sz="2700" dirty="0">
                <a:solidFill>
                  <a:schemeClr val="bg2"/>
                </a:solidFill>
              </a:rPr>
              <a:t>Different messages result from different types of analyses:</a:t>
            </a:r>
          </a:p>
          <a:p>
            <a:pPr lvl="1">
              <a:buClr>
                <a:schemeClr val="tx1"/>
              </a:buClr>
              <a:buFont typeface="Wingdings" pitchFamily="2" charset="2"/>
              <a:buChar char="§"/>
            </a:pPr>
            <a:r>
              <a:rPr lang="en-US" sz="2500" dirty="0">
                <a:solidFill>
                  <a:schemeClr val="bg2"/>
                </a:solidFill>
              </a:rPr>
              <a:t>Counts: very easy to obtain; can be misleading</a:t>
            </a:r>
          </a:p>
          <a:p>
            <a:pPr lvl="1">
              <a:buClr>
                <a:schemeClr val="tx1"/>
              </a:buClr>
              <a:buFont typeface="Wingdings" pitchFamily="2" charset="2"/>
              <a:buChar char="§"/>
            </a:pPr>
            <a:r>
              <a:rPr lang="en-US" sz="2500" dirty="0">
                <a:solidFill>
                  <a:schemeClr val="bg2"/>
                </a:solidFill>
              </a:rPr>
              <a:t>Proportions: simple, clear, efficient analysis</a:t>
            </a:r>
          </a:p>
          <a:p>
            <a:pPr lvl="2">
              <a:buClr>
                <a:schemeClr val="tx1"/>
              </a:buClr>
              <a:buFont typeface="Wingdings" pitchFamily="2" charset="2"/>
              <a:buChar char="§"/>
            </a:pPr>
            <a:r>
              <a:rPr lang="en-US" sz="2100" dirty="0">
                <a:solidFill>
                  <a:schemeClr val="bg2"/>
                </a:solidFill>
              </a:rPr>
              <a:t>Using a </a:t>
            </a:r>
            <a:r>
              <a:rPr lang="en-US" sz="2100" b="1" u="sng" dirty="0">
                <a:solidFill>
                  <a:schemeClr val="bg2"/>
                </a:solidFill>
              </a:rPr>
              <a:t>denominator</a:t>
            </a:r>
            <a:r>
              <a:rPr lang="en-US" sz="2100" dirty="0">
                <a:solidFill>
                  <a:schemeClr val="bg2"/>
                </a:solidFill>
              </a:rPr>
              <a:t> (population, total visits, total specimens) as appropriate makes data easier to </a:t>
            </a:r>
            <a:r>
              <a:rPr lang="en-US" sz="2100" dirty="0" smtClean="0">
                <a:solidFill>
                  <a:schemeClr val="bg2"/>
                </a:solidFill>
              </a:rPr>
              <a:t>interpret</a:t>
            </a:r>
          </a:p>
          <a:p>
            <a:pPr lvl="1">
              <a:buClr>
                <a:schemeClr val="tx1"/>
              </a:buClr>
              <a:buFont typeface="Wingdings" pitchFamily="2" charset="2"/>
              <a:buChar char="§"/>
            </a:pPr>
            <a:r>
              <a:rPr lang="en-US" sz="2500" dirty="0" smtClean="0">
                <a:solidFill>
                  <a:schemeClr val="bg2"/>
                </a:solidFill>
              </a:rPr>
              <a:t>Rates: frequency of defined events in specified population for given time period</a:t>
            </a:r>
          </a:p>
          <a:p>
            <a:pPr lvl="2">
              <a:buClr>
                <a:schemeClr val="tx1"/>
              </a:buClr>
              <a:buFont typeface="Wingdings" pitchFamily="2" charset="2"/>
              <a:buChar char="§"/>
            </a:pPr>
            <a:r>
              <a:rPr lang="en-US" sz="2100" dirty="0" smtClean="0">
                <a:solidFill>
                  <a:schemeClr val="bg2"/>
                </a:solidFill>
              </a:rPr>
              <a:t>Rates allow comparisons between two or more populations of different sizes or of a population over time</a:t>
            </a:r>
            <a:endParaRPr lang="en-US" sz="2100" dirty="0">
              <a:solidFill>
                <a:schemeClr val="bg2"/>
              </a:solidFill>
            </a:endParaRPr>
          </a:p>
          <a:p>
            <a:pPr>
              <a:buClr>
                <a:schemeClr val="tx1"/>
              </a:buClr>
              <a:buFont typeface="Wingdings" pitchFamily="2" charset="2"/>
              <a:buChar char="§"/>
            </a:pPr>
            <a:r>
              <a:rPr lang="en-US" sz="2700" dirty="0" smtClean="0">
                <a:solidFill>
                  <a:schemeClr val="bg2"/>
                </a:solidFill>
              </a:rPr>
              <a:t>Measures of association provide </a:t>
            </a:r>
            <a:r>
              <a:rPr lang="en-US" sz="2700" dirty="0">
                <a:solidFill>
                  <a:schemeClr val="bg2"/>
                </a:solidFill>
              </a:rPr>
              <a:t>a better understanding of the importance of the risk </a:t>
            </a:r>
            <a:r>
              <a:rPr lang="en-US" sz="2700" dirty="0" smtClean="0">
                <a:solidFill>
                  <a:schemeClr val="bg2"/>
                </a:solidFill>
              </a:rPr>
              <a:t>factor</a:t>
            </a:r>
            <a:endParaRPr lang="en-US" sz="2700" dirty="0">
              <a:solidFill>
                <a:schemeClr val="bg2"/>
              </a:solidFill>
            </a:endParaRPr>
          </a:p>
        </p:txBody>
      </p:sp>
    </p:spTree>
    <p:extLst>
      <p:ext uri="{BB962C8B-B14F-4D97-AF65-F5344CB8AC3E}">
        <p14:creationId xmlns:p14="http://schemas.microsoft.com/office/powerpoint/2010/main" val="36883966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lstStyle/>
          <a:p>
            <a:r>
              <a:rPr lang="en-US" b="1" dirty="0"/>
              <a:t>Example: Incidence Rates</a:t>
            </a:r>
          </a:p>
        </p:txBody>
      </p:sp>
      <p:sp>
        <p:nvSpPr>
          <p:cNvPr id="3" name="Content Placeholder 2"/>
          <p:cNvSpPr>
            <a:spLocks noGrp="1"/>
          </p:cNvSpPr>
          <p:nvPr>
            <p:ph idx="1"/>
          </p:nvPr>
        </p:nvSpPr>
        <p:spPr>
          <a:xfrm>
            <a:off x="457200" y="1524000"/>
            <a:ext cx="8229600" cy="4602163"/>
          </a:xfrm>
        </p:spPr>
        <p:txBody>
          <a:bodyPr/>
          <a:lstStyle/>
          <a:p>
            <a:pPr>
              <a:buClr>
                <a:schemeClr val="tx1"/>
              </a:buClr>
              <a:buFont typeface="Wingdings" pitchFamily="2" charset="2"/>
              <a:buChar char="§"/>
            </a:pPr>
            <a:r>
              <a:rPr lang="en-US" altLang="en-US" sz="2800" dirty="0">
                <a:solidFill>
                  <a:schemeClr val="bg2"/>
                </a:solidFill>
              </a:rPr>
              <a:t>In a study of 2390 women between 16 and 49 years of age admitted to hospital for SARI, it was found that 482 were influenza positive in a one year period. </a:t>
            </a:r>
          </a:p>
          <a:p>
            <a:pPr>
              <a:buClr>
                <a:schemeClr val="tx1"/>
              </a:buClr>
              <a:buFont typeface="Wingdings" pitchFamily="2" charset="2"/>
              <a:buChar char="§"/>
            </a:pPr>
            <a:endParaRPr lang="en-US" altLang="en-US" sz="1400" dirty="0">
              <a:solidFill>
                <a:schemeClr val="bg2"/>
              </a:solidFill>
            </a:endParaRPr>
          </a:p>
          <a:p>
            <a:pPr marL="0" indent="0" algn="ctr">
              <a:buClr>
                <a:schemeClr val="tx1"/>
              </a:buClr>
              <a:buNone/>
            </a:pPr>
            <a:r>
              <a:rPr lang="en-US" altLang="en-US" sz="2800" dirty="0">
                <a:solidFill>
                  <a:schemeClr val="bg2"/>
                </a:solidFill>
              </a:rPr>
              <a:t>482/(2390/ 100,000)  =  20,167 </a:t>
            </a:r>
          </a:p>
          <a:p>
            <a:pPr>
              <a:buClr>
                <a:schemeClr val="tx1"/>
              </a:buClr>
              <a:buFont typeface="Wingdings" pitchFamily="2" charset="2"/>
              <a:buChar char="§"/>
            </a:pPr>
            <a:endParaRPr lang="en-US" altLang="en-US" sz="1400" dirty="0">
              <a:solidFill>
                <a:schemeClr val="bg2"/>
              </a:solidFill>
            </a:endParaRPr>
          </a:p>
          <a:p>
            <a:pPr>
              <a:buClr>
                <a:schemeClr val="tx1"/>
              </a:buClr>
              <a:buFont typeface="Wingdings" pitchFamily="2" charset="2"/>
              <a:buChar char="§"/>
            </a:pPr>
            <a:r>
              <a:rPr lang="en-US" altLang="en-US" sz="2800" dirty="0">
                <a:solidFill>
                  <a:schemeClr val="bg2"/>
                </a:solidFill>
              </a:rPr>
              <a:t>Therefore, there are influenza positive 20,167 per 100,000 women admitted to hospital in a one year </a:t>
            </a:r>
            <a:r>
              <a:rPr lang="en-US" altLang="en-US" sz="2800" dirty="0" smtClean="0">
                <a:solidFill>
                  <a:schemeClr val="bg2"/>
                </a:solidFill>
              </a:rPr>
              <a:t>period</a:t>
            </a:r>
          </a:p>
          <a:p>
            <a:pPr>
              <a:buClr>
                <a:schemeClr val="tx1"/>
              </a:buClr>
              <a:buFont typeface="Wingdings" pitchFamily="2" charset="2"/>
              <a:buChar char="§"/>
            </a:pPr>
            <a:endParaRPr lang="en-US" altLang="en-US" sz="2800" dirty="0">
              <a:solidFill>
                <a:schemeClr val="bg2"/>
              </a:solidFill>
            </a:endParaRPr>
          </a:p>
          <a:p>
            <a:endParaRPr lang="en-US" sz="2800" dirty="0"/>
          </a:p>
        </p:txBody>
      </p:sp>
    </p:spTree>
    <p:extLst>
      <p:ext uri="{BB962C8B-B14F-4D97-AF65-F5344CB8AC3E}">
        <p14:creationId xmlns:p14="http://schemas.microsoft.com/office/powerpoint/2010/main" val="9721319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43000"/>
          </a:xfrm>
        </p:spPr>
        <p:txBody>
          <a:bodyPr/>
          <a:lstStyle/>
          <a:p>
            <a:r>
              <a:rPr lang="en-US" b="1" dirty="0"/>
              <a:t>Types of Incidence Measures</a:t>
            </a:r>
          </a:p>
        </p:txBody>
      </p:sp>
      <p:graphicFrame>
        <p:nvGraphicFramePr>
          <p:cNvPr id="4" name="Object 3"/>
          <p:cNvGraphicFramePr>
            <a:graphicFrameLocks noChangeAspect="1"/>
          </p:cNvGraphicFramePr>
          <p:nvPr/>
        </p:nvGraphicFramePr>
        <p:xfrm>
          <a:off x="533400" y="2133600"/>
          <a:ext cx="8343900" cy="3200400"/>
        </p:xfrm>
        <a:graphic>
          <a:graphicData uri="http://schemas.openxmlformats.org/presentationml/2006/ole">
            <mc:AlternateContent xmlns:mc="http://schemas.openxmlformats.org/markup-compatibility/2006">
              <mc:Choice xmlns:v="urn:schemas-microsoft-com:vml" Requires="v">
                <p:oleObj spid="_x0000_s12321" name="Document" r:id="rId3" imgW="8343900" imgH="3200400" progId="Word.Document.8">
                  <p:embed/>
                </p:oleObj>
              </mc:Choice>
              <mc:Fallback>
                <p:oleObj name="Document" r:id="rId3" imgW="8343900" imgH="3200400" progId="Word.Document.8">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2133600"/>
                        <a:ext cx="8343900" cy="3200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29719147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7675" y="304800"/>
            <a:ext cx="8229600" cy="1143000"/>
          </a:xfrm>
        </p:spPr>
        <p:txBody>
          <a:bodyPr/>
          <a:lstStyle/>
          <a:p>
            <a:r>
              <a:rPr lang="en-US" sz="4000" b="1" dirty="0"/>
              <a:t>Rates Commonly Used in Epidemiology</a:t>
            </a:r>
          </a:p>
        </p:txBody>
      </p:sp>
      <p:sp>
        <p:nvSpPr>
          <p:cNvPr id="3" name="Content Placeholder 2"/>
          <p:cNvSpPr>
            <a:spLocks noGrp="1"/>
          </p:cNvSpPr>
          <p:nvPr>
            <p:ph idx="1"/>
          </p:nvPr>
        </p:nvSpPr>
        <p:spPr>
          <a:xfrm>
            <a:off x="447675" y="1676400"/>
            <a:ext cx="8229600" cy="4525963"/>
          </a:xfrm>
        </p:spPr>
        <p:txBody>
          <a:bodyPr/>
          <a:lstStyle/>
          <a:p>
            <a:pPr>
              <a:buClr>
                <a:schemeClr val="tx1"/>
              </a:buClr>
              <a:buFont typeface="Wingdings" pitchFamily="2" charset="2"/>
              <a:buChar char="§"/>
            </a:pPr>
            <a:r>
              <a:rPr lang="en-US" sz="2400" dirty="0">
                <a:solidFill>
                  <a:schemeClr val="bg2"/>
                </a:solidFill>
              </a:rPr>
              <a:t>Crude</a:t>
            </a:r>
          </a:p>
          <a:p>
            <a:pPr lvl="1">
              <a:buClr>
                <a:schemeClr val="tx1"/>
              </a:buClr>
              <a:buFont typeface="Wingdings" pitchFamily="2" charset="2"/>
              <a:buChar char="§"/>
            </a:pPr>
            <a:r>
              <a:rPr lang="en-US" sz="2000" dirty="0">
                <a:solidFill>
                  <a:schemeClr val="bg2"/>
                </a:solidFill>
              </a:rPr>
              <a:t>For total population, not adjusted to reflect contributions of different age groups to total (e.g. annual cancer mortality rate)</a:t>
            </a:r>
          </a:p>
          <a:p>
            <a:pPr lvl="1">
              <a:buClr>
                <a:schemeClr val="tx1"/>
              </a:buClr>
              <a:buFont typeface="Wingdings" pitchFamily="2" charset="2"/>
              <a:buChar char="§"/>
            </a:pPr>
            <a:endParaRPr lang="en-US" sz="2000" dirty="0">
              <a:solidFill>
                <a:schemeClr val="bg2"/>
              </a:solidFill>
            </a:endParaRPr>
          </a:p>
          <a:p>
            <a:pPr>
              <a:buClr>
                <a:schemeClr val="tx1"/>
              </a:buClr>
              <a:buFont typeface="Wingdings" pitchFamily="2" charset="2"/>
              <a:buChar char="§"/>
            </a:pPr>
            <a:r>
              <a:rPr lang="en-US" sz="2400" dirty="0">
                <a:solidFill>
                  <a:schemeClr val="bg2"/>
                </a:solidFill>
              </a:rPr>
              <a:t>Category specific</a:t>
            </a:r>
          </a:p>
          <a:p>
            <a:pPr lvl="1">
              <a:buClr>
                <a:schemeClr val="tx1"/>
              </a:buClr>
              <a:buFont typeface="Wingdings" pitchFamily="2" charset="2"/>
              <a:buChar char="§"/>
            </a:pPr>
            <a:r>
              <a:rPr lang="en-US" sz="2000" dirty="0">
                <a:solidFill>
                  <a:schemeClr val="bg2"/>
                </a:solidFill>
              </a:rPr>
              <a:t>Based on the number of persons in the category and the number of cases in that group (e.g. age-specific cancer mortality rate)</a:t>
            </a:r>
          </a:p>
          <a:p>
            <a:pPr lvl="1">
              <a:buClr>
                <a:schemeClr val="tx1"/>
              </a:buClr>
              <a:buFont typeface="Wingdings" pitchFamily="2" charset="2"/>
              <a:buChar char="§"/>
            </a:pPr>
            <a:endParaRPr lang="en-US" sz="2000" dirty="0">
              <a:solidFill>
                <a:schemeClr val="bg2"/>
              </a:solidFill>
            </a:endParaRPr>
          </a:p>
          <a:p>
            <a:pPr>
              <a:buClr>
                <a:schemeClr val="tx1"/>
              </a:buClr>
              <a:buFont typeface="Wingdings" pitchFamily="2" charset="2"/>
              <a:buChar char="§"/>
            </a:pPr>
            <a:r>
              <a:rPr lang="en-US" sz="2400" dirty="0">
                <a:solidFill>
                  <a:schemeClr val="bg2"/>
                </a:solidFill>
              </a:rPr>
              <a:t>Age adjusted</a:t>
            </a:r>
          </a:p>
          <a:p>
            <a:pPr lvl="1">
              <a:buClr>
                <a:schemeClr val="tx1"/>
              </a:buClr>
              <a:buFont typeface="Wingdings" pitchFamily="2" charset="2"/>
              <a:buChar char="§"/>
            </a:pPr>
            <a:r>
              <a:rPr lang="en-US" sz="2000" dirty="0">
                <a:solidFill>
                  <a:schemeClr val="bg2"/>
                </a:solidFill>
              </a:rPr>
              <a:t>More appropriate comparisons when differences in age distribution may mask real differences in the condition of interest</a:t>
            </a:r>
          </a:p>
        </p:txBody>
      </p:sp>
    </p:spTree>
    <p:extLst>
      <p:ext uri="{BB962C8B-B14F-4D97-AF65-F5344CB8AC3E}">
        <p14:creationId xmlns:p14="http://schemas.microsoft.com/office/powerpoint/2010/main" val="6130768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a:spLocks noGrp="1"/>
          </p:cNvSpPr>
          <p:nvPr>
            <p:ph type="title"/>
          </p:nvPr>
        </p:nvSpPr>
        <p:spPr>
          <a:xfrm>
            <a:off x="381000" y="381000"/>
            <a:ext cx="8229600" cy="1143000"/>
          </a:xfrm>
          <a:prstGeom prst="rect">
            <a:avLst/>
          </a:prstGeom>
          <a:noFill/>
          <a:ln>
            <a:noFill/>
          </a:ln>
        </p:spPr>
        <p:txBody>
          <a:bodyPr lIns="91425" tIns="45700" rIns="91425" bIns="45700" anchor="ctr" anchorCtr="0">
            <a:spAutoFit/>
          </a:bodyPr>
          <a:lstStyle/>
          <a:p>
            <a:pPr marL="0" marR="0" lvl="0" indent="0" algn="ctr" rtl="0">
              <a:spcBef>
                <a:spcPts val="0"/>
              </a:spcBef>
              <a:spcAft>
                <a:spcPts val="0"/>
              </a:spcAft>
              <a:buSzPct val="25000"/>
              <a:buNone/>
            </a:pPr>
            <a:r>
              <a:rPr sz="4000" b="0" i="0" u="none" strike="noStrike" cap="none" baseline="0">
                <a:solidFill>
                  <a:srgbClr val="FFFF00"/>
                </a:solidFill>
                <a:latin typeface="Arial"/>
                <a:ea typeface="Arial"/>
                <a:cs typeface="Arial"/>
                <a:sym typeface="Arial"/>
              </a:rPr>
              <a:t>FluSurvNet – Cumulative Rate of Influenza Hospitalizations, 2010-11</a:t>
            </a:r>
          </a:p>
        </p:txBody>
      </p:sp>
      <p:sp>
        <p:nvSpPr>
          <p:cNvPr id="101" name="Shape 101"/>
          <p:cNvSpPr/>
          <p:nvPr/>
        </p:nvSpPr>
        <p:spPr>
          <a:xfrm>
            <a:off x="457200" y="1600200"/>
            <a:ext cx="8229600" cy="4526280"/>
          </a:xfrm>
          <a:prstGeom prst="rect">
            <a:avLst/>
          </a:prstGeom>
          <a:blipFill>
            <a:blip r:embed="rId3"/>
            <a:stretch>
              <a:fillRect/>
            </a:stretch>
          </a:blipFill>
        </p:spPr>
      </p:sp>
    </p:spTree>
    <p:extLst>
      <p:ext uri="{BB962C8B-B14F-4D97-AF65-F5344CB8AC3E}">
        <p14:creationId xmlns:p14="http://schemas.microsoft.com/office/powerpoint/2010/main" val="3380074391"/>
      </p:ext>
    </p:extLst>
  </p:cSld>
  <p:clrMapOvr>
    <a:masterClrMapping/>
  </p:clrMapOvr>
  <p:transition spd="slow">
    <p:cut/>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r>
              <a:rPr lang="en-US" b="1" dirty="0"/>
              <a:t>Conclusions</a:t>
            </a:r>
          </a:p>
        </p:txBody>
      </p:sp>
      <p:sp>
        <p:nvSpPr>
          <p:cNvPr id="3" name="Content Placeholder 2"/>
          <p:cNvSpPr>
            <a:spLocks noGrp="1"/>
          </p:cNvSpPr>
          <p:nvPr>
            <p:ph idx="1"/>
          </p:nvPr>
        </p:nvSpPr>
        <p:spPr>
          <a:xfrm>
            <a:off x="457200" y="1371600"/>
            <a:ext cx="8229600" cy="4754563"/>
          </a:xfrm>
        </p:spPr>
        <p:txBody>
          <a:bodyPr/>
          <a:lstStyle/>
          <a:p>
            <a:pPr>
              <a:buClr>
                <a:schemeClr val="tx1"/>
              </a:buClr>
              <a:buFont typeface="Wingdings" pitchFamily="2" charset="2"/>
              <a:buChar char="§"/>
            </a:pPr>
            <a:r>
              <a:rPr lang="en-US" sz="2800" dirty="0">
                <a:solidFill>
                  <a:schemeClr val="bg2"/>
                </a:solidFill>
              </a:rPr>
              <a:t>You can learn a lot by looking at differences in disease in terms of simple </a:t>
            </a:r>
            <a:r>
              <a:rPr lang="en-US" sz="2800" dirty="0" err="1">
                <a:solidFill>
                  <a:schemeClr val="bg2"/>
                </a:solidFill>
              </a:rPr>
              <a:t>descriptives</a:t>
            </a:r>
            <a:endParaRPr lang="en-US" sz="2800" dirty="0">
              <a:solidFill>
                <a:schemeClr val="bg2"/>
              </a:solidFill>
            </a:endParaRPr>
          </a:p>
          <a:p>
            <a:pPr lvl="1">
              <a:buClr>
                <a:schemeClr val="tx1"/>
              </a:buClr>
              <a:buFont typeface="Wingdings" pitchFamily="2" charset="2"/>
              <a:buChar char="§"/>
            </a:pPr>
            <a:r>
              <a:rPr lang="en-US" sz="2400" dirty="0">
                <a:solidFill>
                  <a:schemeClr val="bg2"/>
                </a:solidFill>
              </a:rPr>
              <a:t>What are the normal patterns of disease?</a:t>
            </a:r>
          </a:p>
          <a:p>
            <a:pPr lvl="1">
              <a:buClr>
                <a:schemeClr val="tx1"/>
              </a:buClr>
              <a:buFont typeface="Wingdings" pitchFamily="2" charset="2"/>
              <a:buChar char="§"/>
            </a:pPr>
            <a:r>
              <a:rPr lang="en-US" sz="2400" dirty="0">
                <a:solidFill>
                  <a:schemeClr val="bg2"/>
                </a:solidFill>
              </a:rPr>
              <a:t>Disease patterns will often differ based on differences in person and place</a:t>
            </a:r>
          </a:p>
          <a:p>
            <a:pPr lvl="1">
              <a:buClr>
                <a:schemeClr val="tx1"/>
              </a:buClr>
              <a:buFont typeface="Wingdings" pitchFamily="2" charset="2"/>
              <a:buChar char="§"/>
            </a:pPr>
            <a:endParaRPr lang="en-US" sz="1400" dirty="0">
              <a:solidFill>
                <a:schemeClr val="bg2"/>
              </a:solidFill>
            </a:endParaRPr>
          </a:p>
          <a:p>
            <a:pPr>
              <a:buClr>
                <a:schemeClr val="tx1"/>
              </a:buClr>
              <a:buFont typeface="Wingdings" pitchFamily="2" charset="2"/>
              <a:buChar char="§"/>
            </a:pPr>
            <a:r>
              <a:rPr lang="en-US" sz="2800" dirty="0">
                <a:solidFill>
                  <a:schemeClr val="bg2"/>
                </a:solidFill>
              </a:rPr>
              <a:t>Changes in normal patterns occur during major epidemics or pandemics</a:t>
            </a:r>
          </a:p>
          <a:p>
            <a:pPr>
              <a:buClr>
                <a:schemeClr val="tx1"/>
              </a:buClr>
              <a:buFont typeface="Wingdings" pitchFamily="2" charset="2"/>
              <a:buChar char="§"/>
            </a:pPr>
            <a:endParaRPr lang="en-US" sz="1400" dirty="0">
              <a:solidFill>
                <a:schemeClr val="bg2"/>
              </a:solidFill>
            </a:endParaRPr>
          </a:p>
          <a:p>
            <a:pPr>
              <a:buClr>
                <a:schemeClr val="tx1"/>
              </a:buClr>
              <a:buFont typeface="Wingdings" pitchFamily="2" charset="2"/>
              <a:buChar char="§"/>
            </a:pPr>
            <a:r>
              <a:rPr lang="en-US" sz="2800" dirty="0">
                <a:solidFill>
                  <a:schemeClr val="bg2"/>
                </a:solidFill>
              </a:rPr>
              <a:t>Your methods of analysis make a big difference in interpretation</a:t>
            </a:r>
          </a:p>
          <a:p>
            <a:pPr>
              <a:buNone/>
            </a:pPr>
            <a:endParaRPr lang="en-US" sz="2800" dirty="0"/>
          </a:p>
          <a:p>
            <a:endParaRPr lang="en-US" sz="2800" dirty="0"/>
          </a:p>
          <a:p>
            <a:endParaRPr lang="en-US" sz="28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bwMode="auto">
          <a:xfrm>
            <a:off x="381000" y="381000"/>
            <a:ext cx="8229600" cy="838200"/>
          </a:xfrm>
          <a:noFill/>
          <a:ln>
            <a:miter lim="800000"/>
            <a:headEnd/>
            <a:tailEnd/>
          </a:ln>
        </p:spPr>
        <p:txBody>
          <a:bodyPr vert="horz" wrap="square" lIns="91440" tIns="45720" rIns="91440" bIns="45720" numCol="1" compatLnSpc="1">
            <a:prstTxWarp prst="textNoShape">
              <a:avLst/>
            </a:prstTxWarp>
          </a:bodyPr>
          <a:lstStyle/>
          <a:p>
            <a:pPr eaLnBrk="1" hangingPunct="1">
              <a:lnSpc>
                <a:spcPts val="4500"/>
              </a:lnSpc>
            </a:pPr>
            <a:r>
              <a:rPr lang="en-US" sz="4400" dirty="0"/>
              <a:t>Conclusions</a:t>
            </a:r>
          </a:p>
        </p:txBody>
      </p:sp>
      <p:sp>
        <p:nvSpPr>
          <p:cNvPr id="19458" name="Content Placeholder 2"/>
          <p:cNvSpPr>
            <a:spLocks noGrp="1"/>
          </p:cNvSpPr>
          <p:nvPr>
            <p:ph idx="1"/>
          </p:nvPr>
        </p:nvSpPr>
        <p:spPr bwMode="auto">
          <a:xfrm>
            <a:off x="381000" y="1295400"/>
            <a:ext cx="8229600" cy="4724400"/>
          </a:xfrm>
          <a:noFill/>
          <a:ln>
            <a:miter lim="800000"/>
            <a:headEnd/>
            <a:tailEnd/>
          </a:ln>
        </p:spPr>
        <p:txBody>
          <a:bodyPr vert="horz" wrap="square" lIns="91440" tIns="45720" rIns="91440" bIns="45720" numCol="1" anchor="t" anchorCtr="0" compatLnSpc="1">
            <a:prstTxWarp prst="textNoShape">
              <a:avLst/>
            </a:prstTxWarp>
          </a:bodyPr>
          <a:lstStyle/>
          <a:p>
            <a:pPr lvl="1" eaLnBrk="1" hangingPunct="1">
              <a:buSzTx/>
            </a:pPr>
            <a:r>
              <a:rPr lang="en-US" sz="2400" i="1" dirty="0"/>
              <a:t>Your analysis  will depend on your data  and  the message you want to convey</a:t>
            </a:r>
          </a:p>
          <a:p>
            <a:pPr lvl="2" eaLnBrk="1" hangingPunct="1">
              <a:buSzTx/>
            </a:pPr>
            <a:r>
              <a:rPr lang="en-US" sz="2200" i="1" dirty="0"/>
              <a:t>These are critical considerations when you develop your database</a:t>
            </a:r>
          </a:p>
          <a:p>
            <a:pPr lvl="2" eaLnBrk="1" hangingPunct="1">
              <a:buSzTx/>
            </a:pPr>
            <a:r>
              <a:rPr lang="en-US" sz="2200" i="1" dirty="0"/>
              <a:t>Develop a plan first</a:t>
            </a:r>
          </a:p>
          <a:p>
            <a:pPr marL="914400" lvl="2" indent="0" eaLnBrk="1" hangingPunct="1">
              <a:buSzTx/>
              <a:buNone/>
            </a:pPr>
            <a:endParaRPr lang="en-US" sz="1050" i="1" dirty="0"/>
          </a:p>
          <a:p>
            <a:pPr lvl="1" eaLnBrk="1" hangingPunct="1">
              <a:buSzTx/>
            </a:pPr>
            <a:r>
              <a:rPr lang="en-US" sz="2400" i="1" dirty="0"/>
              <a:t>None of the examples shown include complex </a:t>
            </a:r>
            <a:r>
              <a:rPr lang="en-US" sz="2400" i="1" dirty="0" err="1" smtClean="0"/>
              <a:t>analysi</a:t>
            </a:r>
            <a:endParaRPr lang="en-US" sz="2400" i="1" dirty="0"/>
          </a:p>
          <a:p>
            <a:pPr lvl="2" eaLnBrk="1" hangingPunct="1">
              <a:buSzTx/>
            </a:pPr>
            <a:r>
              <a:rPr lang="en-US" sz="2200" i="1" dirty="0"/>
              <a:t>Counts </a:t>
            </a:r>
          </a:p>
          <a:p>
            <a:pPr lvl="2" eaLnBrk="1" hangingPunct="1">
              <a:buSzTx/>
            </a:pPr>
            <a:r>
              <a:rPr lang="en-US" sz="2200" i="1" dirty="0"/>
              <a:t>Percent </a:t>
            </a:r>
          </a:p>
          <a:p>
            <a:pPr lvl="2" eaLnBrk="1" hangingPunct="1">
              <a:buSzTx/>
            </a:pPr>
            <a:r>
              <a:rPr lang="en-US" sz="2200" i="1" dirty="0"/>
              <a:t>Cumulative rate</a:t>
            </a:r>
          </a:p>
          <a:p>
            <a:pPr marL="914400" lvl="2" indent="0" eaLnBrk="1" hangingPunct="1">
              <a:buSzTx/>
              <a:buNone/>
            </a:pPr>
            <a:endParaRPr lang="en-US" sz="1050" i="1" dirty="0"/>
          </a:p>
          <a:p>
            <a:pPr lvl="1" eaLnBrk="1" hangingPunct="1">
              <a:buSzTx/>
            </a:pPr>
            <a:r>
              <a:rPr lang="en-US" sz="2400" i="1" dirty="0"/>
              <a:t>These simple analyses allow for effective presentation of data, whether in one week or for the whole year</a:t>
            </a:r>
          </a:p>
          <a:p>
            <a:pPr lvl="1" eaLnBrk="1" hangingPunct="1">
              <a:buSzTx/>
            </a:pPr>
            <a:endParaRPr lang="en-US" b="0" i="1" dirty="0"/>
          </a:p>
        </p:txBody>
      </p:sp>
    </p:spTree>
    <p:extLst>
      <p:ext uri="{BB962C8B-B14F-4D97-AF65-F5344CB8AC3E}">
        <p14:creationId xmlns:p14="http://schemas.microsoft.com/office/powerpoint/2010/main" val="3806650547"/>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bwMode="auto">
          <a:xfrm>
            <a:off x="457200" y="381000"/>
            <a:ext cx="8229600" cy="762000"/>
          </a:xfrm>
          <a:noFill/>
          <a:ln>
            <a:miter lim="800000"/>
            <a:headEnd/>
            <a:tailEnd/>
          </a:ln>
        </p:spPr>
        <p:txBody>
          <a:bodyPr vert="horz" wrap="square" lIns="91440" tIns="45720" rIns="91440" bIns="45720" numCol="1" compatLnSpc="1">
            <a:prstTxWarp prst="textNoShape">
              <a:avLst/>
            </a:prstTxWarp>
          </a:bodyPr>
          <a:lstStyle/>
          <a:p>
            <a:pPr eaLnBrk="1" hangingPunct="1">
              <a:lnSpc>
                <a:spcPts val="4500"/>
              </a:lnSpc>
            </a:pPr>
            <a:r>
              <a:rPr lang="en-US" sz="4000" dirty="0"/>
              <a:t>Conclusions</a:t>
            </a:r>
          </a:p>
        </p:txBody>
      </p:sp>
      <p:sp>
        <p:nvSpPr>
          <p:cNvPr id="19458" name="Content Placeholder 2"/>
          <p:cNvSpPr>
            <a:spLocks noGrp="1"/>
          </p:cNvSpPr>
          <p:nvPr>
            <p:ph idx="1"/>
          </p:nvPr>
        </p:nvSpPr>
        <p:spPr bwMode="auto">
          <a:xfrm>
            <a:off x="457200" y="1219200"/>
            <a:ext cx="8229600" cy="4953000"/>
          </a:xfrm>
          <a:noFill/>
          <a:ln>
            <a:miter lim="800000"/>
            <a:headEnd/>
            <a:tailEnd/>
          </a:ln>
        </p:spPr>
        <p:txBody>
          <a:bodyPr vert="horz" wrap="square" lIns="91440" tIns="45720" rIns="91440" bIns="45720" numCol="1" anchor="t" anchorCtr="0" compatLnSpc="1">
            <a:prstTxWarp prst="textNoShape">
              <a:avLst/>
            </a:prstTxWarp>
          </a:bodyPr>
          <a:lstStyle/>
          <a:p>
            <a:pPr lvl="1" eaLnBrk="1" hangingPunct="1">
              <a:buSzTx/>
            </a:pPr>
            <a:r>
              <a:rPr lang="en-US" sz="2600" i="1" dirty="0"/>
              <a:t>S</a:t>
            </a:r>
            <a:r>
              <a:rPr lang="en-US" sz="2600" b="0" i="1" dirty="0"/>
              <a:t>imple analysis requires upfront preparation</a:t>
            </a:r>
          </a:p>
          <a:p>
            <a:pPr lvl="2" eaLnBrk="1" hangingPunct="1">
              <a:buSzTx/>
            </a:pPr>
            <a:r>
              <a:rPr lang="en-US" sz="2400" i="1" dirty="0"/>
              <a:t>Receipt of data requiring little or no cleaning</a:t>
            </a:r>
          </a:p>
          <a:p>
            <a:pPr lvl="2" eaLnBrk="1" hangingPunct="1">
              <a:buSzTx/>
            </a:pPr>
            <a:r>
              <a:rPr lang="en-US" sz="2400" b="0" i="1" dirty="0"/>
              <a:t>Streamline as many tasks as possible</a:t>
            </a:r>
          </a:p>
          <a:p>
            <a:pPr lvl="3" eaLnBrk="1" hangingPunct="1">
              <a:buSzTx/>
            </a:pPr>
            <a:r>
              <a:rPr lang="en-US" sz="2200" i="1" dirty="0"/>
              <a:t>Easy data entry or upload</a:t>
            </a:r>
          </a:p>
          <a:p>
            <a:pPr lvl="3" eaLnBrk="1" hangingPunct="1">
              <a:buSzTx/>
            </a:pPr>
            <a:r>
              <a:rPr lang="en-US" sz="2200" b="0" i="1" dirty="0"/>
              <a:t>Predefined queries</a:t>
            </a:r>
          </a:p>
          <a:p>
            <a:pPr lvl="3" eaLnBrk="1" hangingPunct="1">
              <a:buSzTx/>
            </a:pPr>
            <a:r>
              <a:rPr lang="en-US" sz="2200" i="1" dirty="0"/>
              <a:t>Graphic templates</a:t>
            </a:r>
          </a:p>
          <a:p>
            <a:pPr lvl="3" eaLnBrk="1" hangingPunct="1">
              <a:buSzTx/>
            </a:pPr>
            <a:endParaRPr lang="en-US" i="1" dirty="0"/>
          </a:p>
          <a:p>
            <a:pPr lvl="1" eaLnBrk="1" hangingPunct="1">
              <a:buSzTx/>
            </a:pPr>
            <a:r>
              <a:rPr lang="en-US" sz="2600" b="0" i="1" dirty="0"/>
              <a:t>Remember that surveillance systems are built over time</a:t>
            </a:r>
          </a:p>
          <a:p>
            <a:pPr lvl="2" eaLnBrk="1" hangingPunct="1">
              <a:buSzTx/>
            </a:pPr>
            <a:r>
              <a:rPr lang="en-US" sz="2200" i="1" dirty="0"/>
              <a:t>Constantly monitor your data</a:t>
            </a:r>
          </a:p>
          <a:p>
            <a:pPr lvl="2" eaLnBrk="1" hangingPunct="1">
              <a:buSzTx/>
            </a:pPr>
            <a:r>
              <a:rPr lang="en-US" sz="2200" i="1" dirty="0"/>
              <a:t>Make improvements as needed to fine tune your analysis</a:t>
            </a:r>
            <a:endParaRPr lang="en-US" sz="2200" b="0" i="1" dirty="0"/>
          </a:p>
        </p:txBody>
      </p:sp>
    </p:spTree>
    <p:extLst>
      <p:ext uri="{BB962C8B-B14F-4D97-AF65-F5344CB8AC3E}">
        <p14:creationId xmlns:p14="http://schemas.microsoft.com/office/powerpoint/2010/main" val="2943616312"/>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bwMode="auto">
          <a:xfrm>
            <a:off x="457200" y="2209800"/>
            <a:ext cx="8229600" cy="2209800"/>
          </a:xfrm>
          <a:noFill/>
          <a:ln>
            <a:miter lim="800000"/>
            <a:headEnd/>
            <a:tailEnd/>
          </a:ln>
        </p:spPr>
        <p:txBody>
          <a:bodyPr vert="horz" wrap="square" lIns="91440" tIns="45720" rIns="91440" bIns="45720" numCol="1" anchor="t" anchorCtr="0" compatLnSpc="1">
            <a:prstTxWarp prst="textNoShape">
              <a:avLst/>
            </a:prstTxWarp>
          </a:bodyPr>
          <a:lstStyle/>
          <a:p>
            <a:r>
              <a:rPr lang="en-US" b="1" dirty="0"/>
              <a:t>Thank you!</a:t>
            </a:r>
            <a:br>
              <a:rPr lang="en-US" b="1" dirty="0"/>
            </a:br>
            <a:r>
              <a:rPr lang="en-US" b="1" dirty="0"/>
              <a:t/>
            </a:r>
            <a:br>
              <a:rPr lang="en-US" b="1" dirty="0"/>
            </a:br>
            <a:r>
              <a:rPr lang="en-US" b="1" dirty="0"/>
              <a:t>Questions?</a:t>
            </a:r>
          </a:p>
        </p:txBody>
      </p:sp>
    </p:spTree>
    <p:extLst>
      <p:ext uri="{BB962C8B-B14F-4D97-AF65-F5344CB8AC3E}">
        <p14:creationId xmlns:p14="http://schemas.microsoft.com/office/powerpoint/2010/main" val="2273813449"/>
      </p:ext>
    </p:extLst>
  </p:cSld>
  <p:clrMapOvr>
    <a:masterClrMapping/>
  </p:clrMapOvr>
  <p:transition>
    <p:fade/>
  </p:transition>
</p:sld>
</file>

<file path=ppt/theme/theme1.xml><?xml version="1.0" encoding="utf-8"?>
<a:theme xmlns:a="http://schemas.openxmlformats.org/drawingml/2006/main" name="NCHHSTP_PPT_dark(">
  <a:themeElements>
    <a:clrScheme name="NCIRD Dark PPT Colors">
      <a:dk1>
        <a:srgbClr val="FFC000"/>
      </a:dk1>
      <a:lt1>
        <a:srgbClr val="0F56DC"/>
      </a:lt1>
      <a:dk2>
        <a:srgbClr val="FFFFFF"/>
      </a:dk2>
      <a:lt2>
        <a:srgbClr val="FFFFFF"/>
      </a:lt2>
      <a:accent1>
        <a:srgbClr val="747F81"/>
      </a:accent1>
      <a:accent2>
        <a:srgbClr val="532E60"/>
      </a:accent2>
      <a:accent3>
        <a:srgbClr val="662046"/>
      </a:accent3>
      <a:accent4>
        <a:srgbClr val="9A996E"/>
      </a:accent4>
      <a:accent5>
        <a:srgbClr val="E8CE79"/>
      </a:accent5>
      <a:accent6>
        <a:srgbClr val="002060"/>
      </a:accent6>
      <a:hlink>
        <a:srgbClr val="FFC000"/>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NCIRD_PPT_dark</Template>
  <TotalTime>9103</TotalTime>
  <Words>2708</Words>
  <Application>Microsoft Office PowerPoint</Application>
  <PresentationFormat>On-screen Show (4:3)</PresentationFormat>
  <Paragraphs>322</Paragraphs>
  <Slides>33</Slides>
  <Notes>28</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3</vt:i4>
      </vt:variant>
      <vt:variant>
        <vt:lpstr>Slide Titles</vt:lpstr>
      </vt:variant>
      <vt:variant>
        <vt:i4>33</vt:i4>
      </vt:variant>
    </vt:vector>
  </HeadingPairs>
  <TitlesOfParts>
    <vt:vector size="42" baseType="lpstr">
      <vt:lpstr>Arial</vt:lpstr>
      <vt:lpstr>Calibri</vt:lpstr>
      <vt:lpstr>Courier New</vt:lpstr>
      <vt:lpstr>Myriad Web Pro</vt:lpstr>
      <vt:lpstr>Wingdings</vt:lpstr>
      <vt:lpstr>NCHHSTP_PPT_dark(</vt:lpstr>
      <vt:lpstr>Worksheet</vt:lpstr>
      <vt:lpstr>Chart</vt:lpstr>
      <vt:lpstr>Document</vt:lpstr>
      <vt:lpstr>Descriptive Epidemiology &amp; Routine Analyses: Summarizing Data by Groups/Type/Location</vt:lpstr>
      <vt:lpstr>Surveillance Strategy</vt:lpstr>
      <vt:lpstr>Objectives of Descriptive Epidemiology</vt:lpstr>
      <vt:lpstr>Descriptive Analysis</vt:lpstr>
      <vt:lpstr>Elements of Descriptive Epidemiology</vt:lpstr>
      <vt:lpstr>Time</vt:lpstr>
      <vt:lpstr>Number of private hospital admissions with a discharge diagnosis of pneumonia and number of samples (South Africa)</vt:lpstr>
      <vt:lpstr>Weekly ILI Virologic Reporting: South Africa</vt:lpstr>
      <vt:lpstr>PowerPoint Presentation</vt:lpstr>
      <vt:lpstr>Possible Reasons for Changes in Trends</vt:lpstr>
      <vt:lpstr>Possible Reasons for Changes in Trends (cont.)</vt:lpstr>
      <vt:lpstr>Person</vt:lpstr>
      <vt:lpstr>Percentage of Visits for ILI Reported by the U.S. Outpatient Influenza-like Illness Surveillance Network (ILINet), National Summary 2000-01 through 2009-10 by Age Group  data as of week ending 20 February,  2010</vt:lpstr>
      <vt:lpstr>SARI Cases Screened and Tested by Age Groups, South Africa, 2009-2010</vt:lpstr>
      <vt:lpstr>Influenza A(H3N2) predominant  and non- predominant seasons ,  individuals  aged  &gt;64</vt:lpstr>
      <vt:lpstr>Standard Underlying Conditions</vt:lpstr>
      <vt:lpstr>PowerPoint Presentation</vt:lpstr>
      <vt:lpstr>Predominant  virus type and percent  positive</vt:lpstr>
      <vt:lpstr>Place: Are things different or worse in one area vs. another  </vt:lpstr>
      <vt:lpstr>Distribution of SARI Cases by Province and Hospital,  South Africa 2009-2010</vt:lpstr>
      <vt:lpstr>PowerPoint Presentation</vt:lpstr>
      <vt:lpstr>PowerPoint Presentation</vt:lpstr>
      <vt:lpstr>PowerPoint Presentation</vt:lpstr>
      <vt:lpstr>PowerPoint Presentation</vt:lpstr>
      <vt:lpstr>Methods of Analysis Matter</vt:lpstr>
      <vt:lpstr>Example: Incidence Rates</vt:lpstr>
      <vt:lpstr>Types of Incidence Measures</vt:lpstr>
      <vt:lpstr>Rates Commonly Used in Epidemiology</vt:lpstr>
      <vt:lpstr>FluSurvNet – Cumulative Rate of Influenza Hospitalizations, 2010-11</vt:lpstr>
      <vt:lpstr>Conclusions</vt:lpstr>
      <vt:lpstr>Conclusions</vt:lpstr>
      <vt:lpstr>Conclusions</vt:lpstr>
      <vt:lpstr>Thank you!  Questions?</vt:lpstr>
    </vt:vector>
  </TitlesOfParts>
  <Company>CDC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Summarizing data by groups/type/location</dc:title>
  <dc:creator>krk9</dc:creator>
  <cp:lastModifiedBy>McCarron, Margaret (Meg) (CDC/OID/NCIRD)</cp:lastModifiedBy>
  <cp:revision>143</cp:revision>
  <dcterms:created xsi:type="dcterms:W3CDTF">2011-10-09T21:22:26Z</dcterms:created>
  <dcterms:modified xsi:type="dcterms:W3CDTF">2016-10-26T23:57:43Z</dcterms:modified>
</cp:coreProperties>
</file>