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1" r:id="rId9"/>
    <p:sldId id="262" r:id="rId10"/>
    <p:sldId id="260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DC8E54-EDA8-4876-8F33-89E433A48DFC}" type="doc">
      <dgm:prSet loTypeId="urn:microsoft.com/office/officeart/2005/8/layout/arrow2" loCatId="process" qsTypeId="urn:microsoft.com/office/officeart/2005/8/quickstyle/3d5" qsCatId="3D" csTypeId="urn:microsoft.com/office/officeart/2005/8/colors/accent0_3" csCatId="mainScheme" phldr="1"/>
      <dgm:spPr/>
    </dgm:pt>
    <dgm:pt modelId="{1FF4E824-B157-4FFB-A3E9-B5AC8E929B6B}">
      <dgm:prSet phldrT="[Text]"/>
      <dgm:spPr/>
      <dgm:t>
        <a:bodyPr/>
        <a:lstStyle/>
        <a:p>
          <a:r>
            <a:rPr lang="en-US" dirty="0" smtClean="0"/>
            <a:t>District</a:t>
          </a:r>
          <a:endParaRPr lang="en-US" dirty="0"/>
        </a:p>
      </dgm:t>
    </dgm:pt>
    <dgm:pt modelId="{E067125F-D7A0-4812-96BD-89944F6374DC}" type="parTrans" cxnId="{527F7501-E7BB-4A04-8439-78A97C55DAB9}">
      <dgm:prSet/>
      <dgm:spPr/>
      <dgm:t>
        <a:bodyPr/>
        <a:lstStyle/>
        <a:p>
          <a:endParaRPr lang="en-US"/>
        </a:p>
      </dgm:t>
    </dgm:pt>
    <dgm:pt modelId="{EA6F0D51-288A-4590-A289-D8DD30BAE969}" type="sibTrans" cxnId="{527F7501-E7BB-4A04-8439-78A97C55DAB9}">
      <dgm:prSet/>
      <dgm:spPr/>
      <dgm:t>
        <a:bodyPr/>
        <a:lstStyle/>
        <a:p>
          <a:endParaRPr lang="en-US"/>
        </a:p>
      </dgm:t>
    </dgm:pt>
    <dgm:pt modelId="{75464803-75FB-4B1E-BB3F-62BFFEBB2062}">
      <dgm:prSet phldrT="[Text]"/>
      <dgm:spPr/>
      <dgm:t>
        <a:bodyPr/>
        <a:lstStyle/>
        <a:p>
          <a:r>
            <a:rPr lang="en-US" dirty="0" smtClean="0"/>
            <a:t>Province</a:t>
          </a:r>
          <a:endParaRPr lang="en-US" dirty="0"/>
        </a:p>
      </dgm:t>
    </dgm:pt>
    <dgm:pt modelId="{14F20143-CEEB-4AE4-816A-152DD9D9F1C2}" type="parTrans" cxnId="{3DCF13D5-D418-4A8B-9352-3FC41027945C}">
      <dgm:prSet/>
      <dgm:spPr/>
      <dgm:t>
        <a:bodyPr/>
        <a:lstStyle/>
        <a:p>
          <a:endParaRPr lang="en-US"/>
        </a:p>
      </dgm:t>
    </dgm:pt>
    <dgm:pt modelId="{D11D7951-B3F2-45EE-98F0-7ED44014231E}" type="sibTrans" cxnId="{3DCF13D5-D418-4A8B-9352-3FC41027945C}">
      <dgm:prSet/>
      <dgm:spPr/>
      <dgm:t>
        <a:bodyPr/>
        <a:lstStyle/>
        <a:p>
          <a:endParaRPr lang="en-US"/>
        </a:p>
      </dgm:t>
    </dgm:pt>
    <dgm:pt modelId="{A2521EA5-60FB-4529-B695-A4AB30573849}">
      <dgm:prSet phldrT="[Text]"/>
      <dgm:spPr/>
      <dgm:t>
        <a:bodyPr/>
        <a:lstStyle/>
        <a:p>
          <a:r>
            <a:rPr lang="en-US" dirty="0" smtClean="0"/>
            <a:t>MOH</a:t>
          </a:r>
          <a:endParaRPr lang="en-US" dirty="0"/>
        </a:p>
      </dgm:t>
    </dgm:pt>
    <dgm:pt modelId="{CC60BBEA-294F-431F-B577-68DBE1D6EE05}" type="parTrans" cxnId="{4D02CA86-939B-477E-9E91-8A82A9A3215B}">
      <dgm:prSet/>
      <dgm:spPr/>
      <dgm:t>
        <a:bodyPr/>
        <a:lstStyle/>
        <a:p>
          <a:endParaRPr lang="en-US"/>
        </a:p>
      </dgm:t>
    </dgm:pt>
    <dgm:pt modelId="{2D4285E8-3C70-4ED8-B3D8-4564F79581E0}" type="sibTrans" cxnId="{4D02CA86-939B-477E-9E91-8A82A9A3215B}">
      <dgm:prSet/>
      <dgm:spPr/>
      <dgm:t>
        <a:bodyPr/>
        <a:lstStyle/>
        <a:p>
          <a:endParaRPr lang="en-US"/>
        </a:p>
      </dgm:t>
    </dgm:pt>
    <dgm:pt modelId="{C2AAAD9A-1875-4B55-B38D-F40FB81E502A}" type="pres">
      <dgm:prSet presAssocID="{63DC8E54-EDA8-4876-8F33-89E433A48DFC}" presName="arrowDiagram" presStyleCnt="0">
        <dgm:presLayoutVars>
          <dgm:chMax val="5"/>
          <dgm:dir/>
          <dgm:resizeHandles val="exact"/>
        </dgm:presLayoutVars>
      </dgm:prSet>
      <dgm:spPr/>
    </dgm:pt>
    <dgm:pt modelId="{A0AD4925-4911-4E0C-B19E-9BBD7CEE9B6E}" type="pres">
      <dgm:prSet presAssocID="{63DC8E54-EDA8-4876-8F33-89E433A48DFC}" presName="arrow" presStyleLbl="bgShp" presStyleIdx="0" presStyleCnt="1"/>
      <dgm:spPr/>
    </dgm:pt>
    <dgm:pt modelId="{F5A8F53D-4F0F-4DC6-B1C1-0C371E4C10F3}" type="pres">
      <dgm:prSet presAssocID="{63DC8E54-EDA8-4876-8F33-89E433A48DFC}" presName="arrowDiagram3" presStyleCnt="0"/>
      <dgm:spPr/>
    </dgm:pt>
    <dgm:pt modelId="{DC19CBDD-F126-4BE9-B855-6F7C583672AC}" type="pres">
      <dgm:prSet presAssocID="{1FF4E824-B157-4FFB-A3E9-B5AC8E929B6B}" presName="bullet3a" presStyleLbl="node1" presStyleIdx="0" presStyleCnt="3"/>
      <dgm:spPr/>
    </dgm:pt>
    <dgm:pt modelId="{23AD92FC-6CC8-4D88-98DB-1623E42CA89B}" type="pres">
      <dgm:prSet presAssocID="{1FF4E824-B157-4FFB-A3E9-B5AC8E929B6B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63A8BE-AFCE-4244-984F-CB1365FFD213}" type="pres">
      <dgm:prSet presAssocID="{75464803-75FB-4B1E-BB3F-62BFFEBB2062}" presName="bullet3b" presStyleLbl="node1" presStyleIdx="1" presStyleCnt="3"/>
      <dgm:spPr/>
    </dgm:pt>
    <dgm:pt modelId="{443C18D2-2D82-40E2-801F-42275686FB00}" type="pres">
      <dgm:prSet presAssocID="{75464803-75FB-4B1E-BB3F-62BFFEBB2062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5A21C5-EE00-47B0-8451-25E36235C774}" type="pres">
      <dgm:prSet presAssocID="{A2521EA5-60FB-4529-B695-A4AB30573849}" presName="bullet3c" presStyleLbl="node1" presStyleIdx="2" presStyleCnt="3"/>
      <dgm:spPr/>
    </dgm:pt>
    <dgm:pt modelId="{9173B71B-7AF6-4C30-B3A2-0EEB6419030A}" type="pres">
      <dgm:prSet presAssocID="{A2521EA5-60FB-4529-B695-A4AB30573849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EFB5CB-48AB-4B14-892C-CE77E0BFCBC2}" type="presOf" srcId="{1FF4E824-B157-4FFB-A3E9-B5AC8E929B6B}" destId="{23AD92FC-6CC8-4D88-98DB-1623E42CA89B}" srcOrd="0" destOrd="0" presId="urn:microsoft.com/office/officeart/2005/8/layout/arrow2"/>
    <dgm:cxn modelId="{DE947C00-CB5B-4A6B-863C-F64072E88BE0}" type="presOf" srcId="{A2521EA5-60FB-4529-B695-A4AB30573849}" destId="{9173B71B-7AF6-4C30-B3A2-0EEB6419030A}" srcOrd="0" destOrd="0" presId="urn:microsoft.com/office/officeart/2005/8/layout/arrow2"/>
    <dgm:cxn modelId="{3DCF13D5-D418-4A8B-9352-3FC41027945C}" srcId="{63DC8E54-EDA8-4876-8F33-89E433A48DFC}" destId="{75464803-75FB-4B1E-BB3F-62BFFEBB2062}" srcOrd="1" destOrd="0" parTransId="{14F20143-CEEB-4AE4-816A-152DD9D9F1C2}" sibTransId="{D11D7951-B3F2-45EE-98F0-7ED44014231E}"/>
    <dgm:cxn modelId="{4D02CA86-939B-477E-9E91-8A82A9A3215B}" srcId="{63DC8E54-EDA8-4876-8F33-89E433A48DFC}" destId="{A2521EA5-60FB-4529-B695-A4AB30573849}" srcOrd="2" destOrd="0" parTransId="{CC60BBEA-294F-431F-B577-68DBE1D6EE05}" sibTransId="{2D4285E8-3C70-4ED8-B3D8-4564F79581E0}"/>
    <dgm:cxn modelId="{A0E9C64D-C26B-4156-A369-6BF82766ED2D}" type="presOf" srcId="{75464803-75FB-4B1E-BB3F-62BFFEBB2062}" destId="{443C18D2-2D82-40E2-801F-42275686FB00}" srcOrd="0" destOrd="0" presId="urn:microsoft.com/office/officeart/2005/8/layout/arrow2"/>
    <dgm:cxn modelId="{A3E45A08-01FB-4E60-86E8-BA6B7B9EC8AE}" type="presOf" srcId="{63DC8E54-EDA8-4876-8F33-89E433A48DFC}" destId="{C2AAAD9A-1875-4B55-B38D-F40FB81E502A}" srcOrd="0" destOrd="0" presId="urn:microsoft.com/office/officeart/2005/8/layout/arrow2"/>
    <dgm:cxn modelId="{527F7501-E7BB-4A04-8439-78A97C55DAB9}" srcId="{63DC8E54-EDA8-4876-8F33-89E433A48DFC}" destId="{1FF4E824-B157-4FFB-A3E9-B5AC8E929B6B}" srcOrd="0" destOrd="0" parTransId="{E067125F-D7A0-4812-96BD-89944F6374DC}" sibTransId="{EA6F0D51-288A-4590-A289-D8DD30BAE969}"/>
    <dgm:cxn modelId="{42459F65-3AEA-4F5E-8D24-A1D69ACBBA1B}" type="presParOf" srcId="{C2AAAD9A-1875-4B55-B38D-F40FB81E502A}" destId="{A0AD4925-4911-4E0C-B19E-9BBD7CEE9B6E}" srcOrd="0" destOrd="0" presId="urn:microsoft.com/office/officeart/2005/8/layout/arrow2"/>
    <dgm:cxn modelId="{41FEDBC4-44A4-477B-B15A-CDE7F839E4F9}" type="presParOf" srcId="{C2AAAD9A-1875-4B55-B38D-F40FB81E502A}" destId="{F5A8F53D-4F0F-4DC6-B1C1-0C371E4C10F3}" srcOrd="1" destOrd="0" presId="urn:microsoft.com/office/officeart/2005/8/layout/arrow2"/>
    <dgm:cxn modelId="{558BE87D-FEEA-4BF0-BBED-31987946112C}" type="presParOf" srcId="{F5A8F53D-4F0F-4DC6-B1C1-0C371E4C10F3}" destId="{DC19CBDD-F126-4BE9-B855-6F7C583672AC}" srcOrd="0" destOrd="0" presId="urn:microsoft.com/office/officeart/2005/8/layout/arrow2"/>
    <dgm:cxn modelId="{8721E737-1FCD-4AA1-A824-372B2FC77C0C}" type="presParOf" srcId="{F5A8F53D-4F0F-4DC6-B1C1-0C371E4C10F3}" destId="{23AD92FC-6CC8-4D88-98DB-1623E42CA89B}" srcOrd="1" destOrd="0" presId="urn:microsoft.com/office/officeart/2005/8/layout/arrow2"/>
    <dgm:cxn modelId="{1D2343E1-845B-41F1-B571-DF7C58A5761F}" type="presParOf" srcId="{F5A8F53D-4F0F-4DC6-B1C1-0C371E4C10F3}" destId="{5063A8BE-AFCE-4244-984F-CB1365FFD213}" srcOrd="2" destOrd="0" presId="urn:microsoft.com/office/officeart/2005/8/layout/arrow2"/>
    <dgm:cxn modelId="{D18635C2-AFC2-4F46-B3EF-49FA9543E575}" type="presParOf" srcId="{F5A8F53D-4F0F-4DC6-B1C1-0C371E4C10F3}" destId="{443C18D2-2D82-40E2-801F-42275686FB00}" srcOrd="3" destOrd="0" presId="urn:microsoft.com/office/officeart/2005/8/layout/arrow2"/>
    <dgm:cxn modelId="{AFD15F23-1DA9-43FC-AAFD-046C9542DE40}" type="presParOf" srcId="{F5A8F53D-4F0F-4DC6-B1C1-0C371E4C10F3}" destId="{945A21C5-EE00-47B0-8451-25E36235C774}" srcOrd="4" destOrd="0" presId="urn:microsoft.com/office/officeart/2005/8/layout/arrow2"/>
    <dgm:cxn modelId="{F7A85755-5BC0-4D2F-A7D4-F804730B9284}" type="presParOf" srcId="{F5A8F53D-4F0F-4DC6-B1C1-0C371E4C10F3}" destId="{9173B71B-7AF6-4C30-B3A2-0EEB6419030A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AD4925-4911-4E0C-B19E-9BBD7CEE9B6E}">
      <dsp:nvSpPr>
        <dsp:cNvPr id="0" name=""/>
        <dsp:cNvSpPr/>
      </dsp:nvSpPr>
      <dsp:spPr>
        <a:xfrm>
          <a:off x="494029" y="0"/>
          <a:ext cx="7241540" cy="4525963"/>
        </a:xfrm>
        <a:prstGeom prst="swooshArrow">
          <a:avLst>
            <a:gd name="adj1" fmla="val 25000"/>
            <a:gd name="adj2" fmla="val 2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9CBDD-F126-4BE9-B855-6F7C583672AC}">
      <dsp:nvSpPr>
        <dsp:cNvPr id="0" name=""/>
        <dsp:cNvSpPr/>
      </dsp:nvSpPr>
      <dsp:spPr>
        <a:xfrm>
          <a:off x="1413705" y="3123819"/>
          <a:ext cx="188280" cy="18828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D92FC-6CC8-4D88-98DB-1623E42CA89B}">
      <dsp:nvSpPr>
        <dsp:cNvPr id="0" name=""/>
        <dsp:cNvSpPr/>
      </dsp:nvSpPr>
      <dsp:spPr>
        <a:xfrm>
          <a:off x="1507845" y="3217959"/>
          <a:ext cx="1687279" cy="1308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766" tIns="0" rIns="0" bIns="0" numCol="1" spcCol="1270" anchor="t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District</a:t>
          </a:r>
          <a:endParaRPr lang="en-US" sz="3400" kern="1200" dirty="0"/>
        </a:p>
      </dsp:txBody>
      <dsp:txXfrm>
        <a:off x="1507845" y="3217959"/>
        <a:ext cx="1687279" cy="1308003"/>
      </dsp:txXfrm>
    </dsp:sp>
    <dsp:sp modelId="{5063A8BE-AFCE-4244-984F-CB1365FFD213}">
      <dsp:nvSpPr>
        <dsp:cNvPr id="0" name=""/>
        <dsp:cNvSpPr/>
      </dsp:nvSpPr>
      <dsp:spPr>
        <a:xfrm>
          <a:off x="3075638" y="1893662"/>
          <a:ext cx="340352" cy="34035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3C18D2-2D82-40E2-801F-42275686FB00}">
      <dsp:nvSpPr>
        <dsp:cNvPr id="0" name=""/>
        <dsp:cNvSpPr/>
      </dsp:nvSpPr>
      <dsp:spPr>
        <a:xfrm>
          <a:off x="3245815" y="2063839"/>
          <a:ext cx="1737969" cy="2462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346" tIns="0" rIns="0" bIns="0" numCol="1" spcCol="1270" anchor="t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Province</a:t>
          </a:r>
          <a:endParaRPr lang="en-US" sz="3400" kern="1200" dirty="0"/>
        </a:p>
      </dsp:txBody>
      <dsp:txXfrm>
        <a:off x="3245815" y="2063839"/>
        <a:ext cx="1737969" cy="2462123"/>
      </dsp:txXfrm>
    </dsp:sp>
    <dsp:sp modelId="{945A21C5-EE00-47B0-8451-25E36235C774}">
      <dsp:nvSpPr>
        <dsp:cNvPr id="0" name=""/>
        <dsp:cNvSpPr/>
      </dsp:nvSpPr>
      <dsp:spPr>
        <a:xfrm>
          <a:off x="5074304" y="1145068"/>
          <a:ext cx="470700" cy="47070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73B71B-7AF6-4C30-B3A2-0EEB6419030A}">
      <dsp:nvSpPr>
        <dsp:cNvPr id="0" name=""/>
        <dsp:cNvSpPr/>
      </dsp:nvSpPr>
      <dsp:spPr>
        <a:xfrm>
          <a:off x="5309654" y="1380418"/>
          <a:ext cx="1737969" cy="3145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414" tIns="0" rIns="0" bIns="0" numCol="1" spcCol="1270" anchor="t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MOH</a:t>
          </a:r>
          <a:endParaRPr lang="en-US" sz="3400" kern="1200" dirty="0"/>
        </a:p>
      </dsp:txBody>
      <dsp:txXfrm>
        <a:off x="5309654" y="1380418"/>
        <a:ext cx="1737969" cy="31455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8317B-2E40-47A0-830D-4C4E07EBADC7}" type="datetimeFigureOut">
              <a:rPr lang="en-US" smtClean="0"/>
              <a:t>11/6/2016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EC5FE-C617-439E-98BF-C60020C8F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79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GB" smtClean="0">
                <a:latin typeface="Arial" pitchFamily="34" charset="0"/>
                <a:cs typeface="Arial" pitchFamily="34" charset="0"/>
              </a:rPr>
              <a:t>World Health Organization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619925E5-5347-4227-AD9D-24F9B114039F}" type="datetime3">
              <a:rPr lang="en-GB" smtClean="0">
                <a:latin typeface="Arial" pitchFamily="34" charset="0"/>
                <a:cs typeface="Arial" pitchFamily="34" charset="0"/>
              </a:rPr>
              <a:pPr/>
              <a:t>6 November, 2016</a:t>
            </a:fld>
            <a:endParaRPr lang="en-GB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A57452-BA0A-4933-B728-0FE052EB5690}" type="slidenum">
              <a:rPr lang="en-GB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en-GB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054" y="4343179"/>
            <a:ext cx="5027893" cy="4114358"/>
          </a:xfrm>
          <a:noFill/>
          <a:ln/>
        </p:spPr>
        <p:txBody>
          <a:bodyPr/>
          <a:lstStyle/>
          <a:p>
            <a:pPr eaLnBrk="1" hangingPunct="1"/>
            <a:endParaRPr lang="fr-FR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98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6A8A9E-9F8F-4199-82C6-21AFC668C931}" type="slidenum">
              <a:rPr/>
              <a:pPr/>
              <a:t>5</a:t>
            </a:fld>
            <a:endParaRPr lang="de-DE"/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15A9688-5B39-4F45-9FCF-7930EE028F5B}" type="slidenum">
              <a:rPr sz="1200" noProof="1"/>
              <a:pPr algn="r"/>
              <a:t>5</a:t>
            </a:fld>
            <a:endParaRPr lang="de-DE" sz="1200" noProof="1"/>
          </a:p>
        </p:txBody>
      </p:sp>
      <p:sp>
        <p:nvSpPr>
          <p:cNvPr id="59396" name="Rectangle 7"/>
          <p:cNvSpPr txBox="1">
            <a:spLocks noGrp="1" noChangeArrowheads="1"/>
          </p:cNvSpPr>
          <p:nvPr/>
        </p:nvSpPr>
        <p:spPr bwMode="auto">
          <a:xfrm>
            <a:off x="3887788" y="8689976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3E47A84F-8289-4F9B-8DDC-CB63B83621AC}" type="slidenum">
              <a:rPr lang="en-GB" sz="1300"/>
              <a:pPr algn="r" defTabSz="947738"/>
              <a:t>5</a:t>
            </a:fld>
            <a:endParaRPr lang="en-GB" sz="1300"/>
          </a:p>
        </p:txBody>
      </p:sp>
      <p:sp>
        <p:nvSpPr>
          <p:cNvPr id="593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7588" cy="3430588"/>
          </a:xfrm>
          <a:ln/>
        </p:spPr>
      </p:sp>
      <p:sp>
        <p:nvSpPr>
          <p:cNvPr id="593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159552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800" y="238540"/>
            <a:ext cx="11329456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373F149-83C4-4179-9681-702531CCFDAC}" type="datetimeFigureOut">
              <a:rPr lang="de-DE" smtClean="0"/>
              <a:pPr/>
              <a:t>06.11.2016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31800" y="854994"/>
            <a:ext cx="113284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47010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0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What is surveillance?</a:t>
            </a:r>
            <a:endParaRPr lang="en-GB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Main Entry: </a:t>
            </a:r>
            <a:r>
              <a:rPr lang="en-GB" dirty="0" err="1" smtClean="0"/>
              <a:t>sur·veil·lance</a:t>
            </a:r>
            <a:r>
              <a:rPr lang="en-GB" dirty="0" smtClean="0"/>
              <a:t> </a:t>
            </a:r>
          </a:p>
          <a:p>
            <a:r>
              <a:rPr lang="en-GB" b="1" dirty="0" smtClean="0"/>
              <a:t>Etymology: </a:t>
            </a:r>
            <a:r>
              <a:rPr lang="en-GB" dirty="0" smtClean="0"/>
              <a:t>French, from </a:t>
            </a:r>
            <a:r>
              <a:rPr lang="en-GB" i="1" dirty="0" err="1" smtClean="0"/>
              <a:t>surveiller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FF0000"/>
                </a:solidFill>
              </a:rPr>
              <a:t>to watch over</a:t>
            </a:r>
            <a:r>
              <a:rPr lang="en-GB" dirty="0" smtClean="0"/>
              <a:t>, from </a:t>
            </a:r>
            <a:r>
              <a:rPr lang="en-GB" i="1" dirty="0" err="1" smtClean="0"/>
              <a:t>sur</a:t>
            </a:r>
            <a:r>
              <a:rPr lang="en-GB" i="1" dirty="0" smtClean="0"/>
              <a:t>-</a:t>
            </a:r>
            <a:r>
              <a:rPr lang="en-GB" dirty="0" smtClean="0"/>
              <a:t> + </a:t>
            </a:r>
            <a:r>
              <a:rPr lang="en-GB" i="1" dirty="0" err="1" smtClean="0"/>
              <a:t>veiller</a:t>
            </a:r>
            <a:r>
              <a:rPr lang="en-GB" dirty="0" smtClean="0"/>
              <a:t> to watch, from Old French </a:t>
            </a:r>
            <a:r>
              <a:rPr lang="en-GB" i="1" dirty="0" err="1" smtClean="0"/>
              <a:t>veillier</a:t>
            </a:r>
            <a:r>
              <a:rPr lang="en-GB" i="1" dirty="0" smtClean="0"/>
              <a:t>,</a:t>
            </a:r>
            <a:r>
              <a:rPr lang="en-GB" dirty="0" smtClean="0"/>
              <a:t> from Latin </a:t>
            </a:r>
            <a:r>
              <a:rPr lang="en-GB" i="1" dirty="0" err="1" smtClean="0">
                <a:solidFill>
                  <a:srgbClr val="FF0000"/>
                </a:solidFill>
              </a:rPr>
              <a:t>vigilare</a:t>
            </a:r>
            <a:r>
              <a:rPr lang="en-GB" i="1" dirty="0" smtClean="0"/>
              <a:t>,</a:t>
            </a:r>
            <a:r>
              <a:rPr lang="en-GB" dirty="0" smtClean="0"/>
              <a:t> from </a:t>
            </a:r>
            <a:r>
              <a:rPr lang="en-GB" i="1" dirty="0" smtClean="0"/>
              <a:t>vigil</a:t>
            </a:r>
            <a:r>
              <a:rPr lang="en-GB" dirty="0" smtClean="0"/>
              <a:t> watchful </a:t>
            </a:r>
          </a:p>
          <a:p>
            <a:r>
              <a:rPr lang="en-GB" b="1" dirty="0" smtClean="0"/>
              <a:t>Date: 1802 :</a:t>
            </a:r>
            <a:r>
              <a:rPr lang="en-GB" dirty="0" smtClean="0"/>
              <a:t> close watch kept over someone or something (as by a detective)</a:t>
            </a:r>
          </a:p>
          <a:p>
            <a:r>
              <a:rPr lang="en-GB" dirty="0" smtClean="0"/>
              <a:t>Although the word </a:t>
            </a:r>
            <a:r>
              <a:rPr lang="en-GB" i="1" dirty="0" smtClean="0"/>
              <a:t>surveillance</a:t>
            </a:r>
            <a:r>
              <a:rPr lang="en-GB" dirty="0" smtClean="0"/>
              <a:t> in </a:t>
            </a:r>
            <a:r>
              <a:rPr lang="en-GB" i="1" dirty="0" smtClean="0"/>
              <a:t>French</a:t>
            </a:r>
            <a:r>
              <a:rPr lang="en-GB" dirty="0" smtClean="0"/>
              <a:t> literally means "watching over”, the term is often used for all forms of observation or monitoring and not just visual observation.</a:t>
            </a:r>
          </a:p>
        </p:txBody>
      </p:sp>
    </p:spTree>
    <p:extLst>
      <p:ext uri="{BB962C8B-B14F-4D97-AF65-F5344CB8AC3E}">
        <p14:creationId xmlns:p14="http://schemas.microsoft.com/office/powerpoint/2010/main" val="2489135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 smtClean="0"/>
              <a:t>A common vision of surveillance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648200" y="5105400"/>
            <a:ext cx="5334000" cy="5232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24" tIns="45712" rIns="91424" bIns="45712">
            <a:spAutoFit/>
          </a:bodyPr>
          <a:lstStyle/>
          <a:p>
            <a:pPr algn="ctr" defTabSz="914179" eaLnBrk="0" hangingPunct="0">
              <a:defRPr/>
            </a:pPr>
            <a:r>
              <a:rPr lang="en-GB" sz="2800" b="1" dirty="0">
                <a:latin typeface="Trebuchet MS" pitchFamily="124" charset="0"/>
                <a:cs typeface="Arial" charset="0"/>
              </a:rPr>
              <a:t>Is this </a:t>
            </a:r>
            <a:r>
              <a:rPr lang="en-GB" sz="2800" b="1" i="1" dirty="0">
                <a:latin typeface="Trebuchet MS" pitchFamily="124" charset="0"/>
                <a:cs typeface="Arial" charset="0"/>
              </a:rPr>
              <a:t>Surveillance</a:t>
            </a:r>
            <a:r>
              <a:rPr lang="en-GB" sz="2800" b="1" dirty="0">
                <a:latin typeface="Trebuchet MS" pitchFamily="124" charset="0"/>
                <a:cs typeface="Arial" charset="0"/>
              </a:rPr>
              <a:t>?</a:t>
            </a:r>
            <a:endParaRPr lang="en-GB" sz="2800" b="1" dirty="0">
              <a:latin typeface="Trebuchet MS" pitchFamily="12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5662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4200" dirty="0"/>
              <a:t>Surveillance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nb-NO" b="1" dirty="0" smtClean="0"/>
              <a:t>	”Surveillance </a:t>
            </a:r>
            <a:r>
              <a:rPr lang="nb-NO" dirty="0" smtClean="0"/>
              <a:t>is the ongoing process of systematic collection, collation, analysis and interpretation of data; </a:t>
            </a:r>
            <a:r>
              <a:rPr lang="nb-NO" b="1" dirty="0" smtClean="0"/>
              <a:t>AND </a:t>
            </a:r>
            <a:r>
              <a:rPr lang="nb-NO" dirty="0" smtClean="0"/>
              <a:t>the dissemination of information (to those who need to know) in order that action may be taken”</a:t>
            </a:r>
          </a:p>
        </p:txBody>
      </p:sp>
      <p:sp>
        <p:nvSpPr>
          <p:cNvPr id="4" name="Rectangle 3"/>
          <p:cNvSpPr/>
          <p:nvPr/>
        </p:nvSpPr>
        <p:spPr>
          <a:xfrm rot="19412506">
            <a:off x="2400300" y="2971800"/>
            <a:ext cx="7391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Information for action!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3150556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Ellipse 96"/>
          <p:cNvSpPr/>
          <p:nvPr/>
        </p:nvSpPr>
        <p:spPr bwMode="gray">
          <a:xfrm>
            <a:off x="4342771" y="5501514"/>
            <a:ext cx="3521573" cy="415636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alpha val="41000"/>
                </a:schemeClr>
              </a:gs>
            </a:gsLst>
            <a:path path="shape">
              <a:fillToRect l="50000" t="50000" r="50000" b="50000"/>
            </a:path>
            <a:tileRect/>
          </a:gradFill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 bwMode="gray"/>
        <p:txBody>
          <a:bodyPr/>
          <a:lstStyle/>
          <a:p>
            <a:pPr eaLnBrk="1" hangingPunct="1"/>
            <a:r>
              <a:rPr lang="en-US" dirty="0" smtClean="0"/>
              <a:t>The dynamics of surveillance</a:t>
            </a:r>
          </a:p>
        </p:txBody>
      </p:sp>
      <p:grpSp>
        <p:nvGrpSpPr>
          <p:cNvPr id="3" name="Gruppieren 95"/>
          <p:cNvGrpSpPr/>
          <p:nvPr/>
        </p:nvGrpSpPr>
        <p:grpSpPr bwMode="gray">
          <a:xfrm>
            <a:off x="3505200" y="1066801"/>
            <a:ext cx="3352800" cy="2672825"/>
            <a:chOff x="2827338" y="1927225"/>
            <a:chExt cx="2231931" cy="1888599"/>
          </a:xfrm>
        </p:grpSpPr>
        <p:sp>
          <p:nvSpPr>
            <p:cNvPr id="66" name="Freeform 11" descr="© INSCALE GmbH, 26.05.2010&#10;http://www.presentationload.com/"/>
            <p:cNvSpPr>
              <a:spLocks/>
            </p:cNvSpPr>
            <p:nvPr/>
          </p:nvSpPr>
          <p:spPr bwMode="gray">
            <a:xfrm>
              <a:off x="2827338" y="1927225"/>
              <a:ext cx="1709737" cy="1709738"/>
            </a:xfrm>
            <a:custGeom>
              <a:avLst/>
              <a:gdLst/>
              <a:ahLst/>
              <a:cxnLst>
                <a:cxn ang="0">
                  <a:pos x="121" y="193"/>
                </a:cxn>
                <a:cxn ang="0">
                  <a:pos x="285" y="94"/>
                </a:cxn>
                <a:cxn ang="0">
                  <a:pos x="285" y="0"/>
                </a:cxn>
                <a:cxn ang="0">
                  <a:pos x="0" y="285"/>
                </a:cxn>
                <a:cxn ang="0">
                  <a:pos x="94" y="285"/>
                </a:cxn>
                <a:cxn ang="0">
                  <a:pos x="121" y="193"/>
                </a:cxn>
              </a:cxnLst>
              <a:rect l="0" t="0" r="r" b="b"/>
              <a:pathLst>
                <a:path w="285" h="285">
                  <a:moveTo>
                    <a:pt x="121" y="193"/>
                  </a:moveTo>
                  <a:cubicBezTo>
                    <a:pt x="156" y="132"/>
                    <a:pt x="219" y="96"/>
                    <a:pt x="285" y="94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129" y="3"/>
                    <a:pt x="4" y="129"/>
                    <a:pt x="0" y="285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53"/>
                    <a:pt x="104" y="222"/>
                    <a:pt x="121" y="193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1"/>
            </a:gradFill>
            <a:ln w="12700" algn="ctr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8000" tIns="0" rIns="0" bIns="0" anchor="ctr"/>
            <a:lstStyle/>
            <a:p>
              <a:pPr defTabSz="801688" eaLnBrk="0" hangingPunct="0">
                <a:defRPr/>
              </a:pPr>
              <a:endParaRPr lang="en-US" b="1" noProof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6" name="Rechteck 85"/>
            <p:cNvSpPr/>
            <p:nvPr/>
          </p:nvSpPr>
          <p:spPr bwMode="gray">
            <a:xfrm rot="18900000">
              <a:off x="3016969" y="2454230"/>
              <a:ext cx="2042300" cy="1361594"/>
            </a:xfrm>
            <a:prstGeom prst="rect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 rtlCol="0" anchor="ctr">
              <a:prstTxWarp prst="textArchUp">
                <a:avLst>
                  <a:gd name="adj" fmla="val 10453926"/>
                </a:avLst>
              </a:prstTxWarp>
            </a:bodyPr>
            <a:lstStyle/>
            <a:p>
              <a:pPr algn="ctr"/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Make Decision</a:t>
              </a:r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7" name="Ellipse 86"/>
          <p:cNvSpPr/>
          <p:nvPr/>
        </p:nvSpPr>
        <p:spPr bwMode="gray">
          <a:xfrm>
            <a:off x="4642341" y="2225780"/>
            <a:ext cx="2995677" cy="2877273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  <a:tileRect/>
          </a:gradFill>
          <a:ln w="12700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37000"/>
              </a:prstClr>
            </a:outerShdw>
          </a:effectLst>
          <a:scene3d>
            <a:camera prst="orthographicFront"/>
            <a:lightRig rig="threePt" dir="t">
              <a:rot lat="0" lon="0" rev="3600000"/>
            </a:lightRig>
          </a:scene3d>
          <a:sp3d prstMaterial="matte">
            <a:bevelT w="1016000" h="1016000"/>
          </a:sp3d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levels use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make decisions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uppieren 94"/>
          <p:cNvGrpSpPr/>
          <p:nvPr/>
        </p:nvGrpSpPr>
        <p:grpSpPr bwMode="gray">
          <a:xfrm>
            <a:off x="5964746" y="1066799"/>
            <a:ext cx="2827473" cy="3276600"/>
            <a:chOff x="4645287" y="1821706"/>
            <a:chExt cx="1837786" cy="2342028"/>
          </a:xfrm>
        </p:grpSpPr>
        <p:sp>
          <p:nvSpPr>
            <p:cNvPr id="67" name="Freeform 12" descr="© INSCALE GmbH, 26.05.2010&#10;http://www.presentationload.com/"/>
            <p:cNvSpPr>
              <a:spLocks/>
            </p:cNvSpPr>
            <p:nvPr/>
          </p:nvSpPr>
          <p:spPr bwMode="gray">
            <a:xfrm>
              <a:off x="4773337" y="1821706"/>
              <a:ext cx="1709738" cy="1709738"/>
            </a:xfrm>
            <a:custGeom>
              <a:avLst/>
              <a:gdLst/>
              <a:ahLst/>
              <a:cxnLst>
                <a:cxn ang="0">
                  <a:pos x="92" y="120"/>
                </a:cxn>
                <a:cxn ang="0">
                  <a:pos x="191" y="285"/>
                </a:cxn>
                <a:cxn ang="0">
                  <a:pos x="285" y="285"/>
                </a:cxn>
                <a:cxn ang="0">
                  <a:pos x="0" y="0"/>
                </a:cxn>
                <a:cxn ang="0">
                  <a:pos x="0" y="94"/>
                </a:cxn>
                <a:cxn ang="0">
                  <a:pos x="92" y="120"/>
                </a:cxn>
              </a:cxnLst>
              <a:rect l="0" t="0" r="r" b="b"/>
              <a:pathLst>
                <a:path w="285" h="285">
                  <a:moveTo>
                    <a:pt x="92" y="120"/>
                  </a:moveTo>
                  <a:cubicBezTo>
                    <a:pt x="153" y="156"/>
                    <a:pt x="188" y="219"/>
                    <a:pt x="191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1" y="129"/>
                    <a:pt x="156" y="3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1" y="95"/>
                    <a:pt x="63" y="104"/>
                    <a:pt x="92" y="12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1"/>
            </a:gradFill>
            <a:ln w="12700" algn="ctr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8000" tIns="0" rIns="0" bIns="0" anchor="ctr"/>
            <a:lstStyle/>
            <a:p>
              <a:pPr defTabSz="801688" eaLnBrk="0" hangingPunct="0">
                <a:defRPr/>
              </a:pPr>
              <a:endParaRPr lang="en-US" sz="2000" b="1" noProof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9" name="Rechteck 88"/>
            <p:cNvSpPr/>
            <p:nvPr/>
          </p:nvSpPr>
          <p:spPr bwMode="gray">
            <a:xfrm rot="2700000">
              <a:off x="4304934" y="2461787"/>
              <a:ext cx="2042300" cy="1361594"/>
            </a:xfrm>
            <a:prstGeom prst="rect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 rtlCol="0" anchor="ctr">
              <a:prstTxWarp prst="textArchUp">
                <a:avLst>
                  <a:gd name="adj" fmla="val 10453926"/>
                </a:avLst>
              </a:prstTxWarp>
            </a:bodyPr>
            <a:lstStyle/>
            <a:p>
              <a:pPr algn="ctr"/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Collect /transmit data</a:t>
              </a:r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" name="Gruppieren 93"/>
          <p:cNvGrpSpPr/>
          <p:nvPr/>
        </p:nvGrpSpPr>
        <p:grpSpPr bwMode="gray">
          <a:xfrm>
            <a:off x="5410200" y="3423140"/>
            <a:ext cx="3429000" cy="2749061"/>
            <a:chOff x="4120510" y="3562199"/>
            <a:chExt cx="2215203" cy="1873401"/>
          </a:xfrm>
        </p:grpSpPr>
        <p:sp>
          <p:nvSpPr>
            <p:cNvPr id="68" name="Freeform 13" descr="© INSCALE GmbH, 26.05.2010&#10;http://www.presentationload.com/"/>
            <p:cNvSpPr>
              <a:spLocks/>
            </p:cNvSpPr>
            <p:nvPr/>
          </p:nvSpPr>
          <p:spPr bwMode="gray">
            <a:xfrm>
              <a:off x="4625975" y="3717925"/>
              <a:ext cx="1709738" cy="1717675"/>
            </a:xfrm>
            <a:custGeom>
              <a:avLst/>
              <a:gdLst/>
              <a:ahLst/>
              <a:cxnLst>
                <a:cxn ang="0">
                  <a:pos x="164" y="92"/>
                </a:cxn>
                <a:cxn ang="0">
                  <a:pos x="0" y="191"/>
                </a:cxn>
                <a:cxn ang="0">
                  <a:pos x="0" y="286"/>
                </a:cxn>
                <a:cxn ang="0">
                  <a:pos x="285" y="0"/>
                </a:cxn>
                <a:cxn ang="0">
                  <a:pos x="191" y="0"/>
                </a:cxn>
                <a:cxn ang="0">
                  <a:pos x="164" y="92"/>
                </a:cxn>
              </a:cxnLst>
              <a:rect l="0" t="0" r="r" b="b"/>
              <a:pathLst>
                <a:path w="285" h="286">
                  <a:moveTo>
                    <a:pt x="164" y="92"/>
                  </a:moveTo>
                  <a:cubicBezTo>
                    <a:pt x="129" y="154"/>
                    <a:pt x="66" y="189"/>
                    <a:pt x="0" y="191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156" y="282"/>
                    <a:pt x="282" y="156"/>
                    <a:pt x="28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0" y="32"/>
                    <a:pt x="181" y="63"/>
                    <a:pt x="164" y="9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080000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8000" tIns="0" rIns="0" bIns="0" anchor="ctr"/>
            <a:lstStyle/>
            <a:p>
              <a:pPr defTabSz="801688" eaLnBrk="0" hangingPunct="0">
                <a:defRPr/>
              </a:pPr>
              <a:endParaRPr lang="en-US" b="1" noProof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90" name="Rechteck 89"/>
            <p:cNvSpPr/>
            <p:nvPr/>
          </p:nvSpPr>
          <p:spPr bwMode="gray">
            <a:xfrm rot="18900000">
              <a:off x="4120510" y="3562199"/>
              <a:ext cx="2042300" cy="1361594"/>
            </a:xfrm>
            <a:prstGeom prst="rect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 rtlCol="0" anchor="ctr">
              <a:prstTxWarp prst="textArchDown">
                <a:avLst/>
              </a:prstTxWarp>
            </a:bodyPr>
            <a:lstStyle/>
            <a:p>
              <a:pPr algn="ctr"/>
              <a:r>
                <a:rPr lang="en-US" sz="2400" b="1" dirty="0"/>
                <a:t>Analyze/Interpret data</a:t>
              </a:r>
              <a:endParaRPr lang="en-US" sz="2400" b="1" dirty="0"/>
            </a:p>
          </p:txBody>
        </p:sp>
      </p:grpSp>
      <p:grpSp>
        <p:nvGrpSpPr>
          <p:cNvPr id="6" name="Gruppieren 92"/>
          <p:cNvGrpSpPr/>
          <p:nvPr/>
        </p:nvGrpSpPr>
        <p:grpSpPr bwMode="gray">
          <a:xfrm>
            <a:off x="3468857" y="3154535"/>
            <a:ext cx="2654175" cy="3003778"/>
            <a:chOff x="2712556" y="3352648"/>
            <a:chExt cx="1999018" cy="2274347"/>
          </a:xfrm>
        </p:grpSpPr>
        <p:sp>
          <p:nvSpPr>
            <p:cNvPr id="65" name="Freeform 10" descr="© INSCALE GmbH, 26.05.2010&#10;http://www.presentationload.com/"/>
            <p:cNvSpPr>
              <a:spLocks/>
            </p:cNvSpPr>
            <p:nvPr/>
          </p:nvSpPr>
          <p:spPr bwMode="gray">
            <a:xfrm>
              <a:off x="2712556" y="3717925"/>
              <a:ext cx="1951286" cy="1909070"/>
            </a:xfrm>
            <a:custGeom>
              <a:avLst/>
              <a:gdLst/>
              <a:ahLst/>
              <a:cxnLst>
                <a:cxn ang="0">
                  <a:pos x="193" y="165"/>
                </a:cxn>
                <a:cxn ang="0">
                  <a:pos x="94" y="0"/>
                </a:cxn>
                <a:cxn ang="0">
                  <a:pos x="0" y="0"/>
                </a:cxn>
                <a:cxn ang="0">
                  <a:pos x="285" y="286"/>
                </a:cxn>
                <a:cxn ang="0">
                  <a:pos x="285" y="192"/>
                </a:cxn>
                <a:cxn ang="0">
                  <a:pos x="193" y="165"/>
                </a:cxn>
              </a:cxnLst>
              <a:rect l="0" t="0" r="r" b="b"/>
              <a:pathLst>
                <a:path w="285" h="286">
                  <a:moveTo>
                    <a:pt x="193" y="165"/>
                  </a:moveTo>
                  <a:cubicBezTo>
                    <a:pt x="132" y="130"/>
                    <a:pt x="97" y="66"/>
                    <a:pt x="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56"/>
                    <a:pt x="129" y="282"/>
                    <a:pt x="285" y="286"/>
                  </a:cubicBezTo>
                  <a:cubicBezTo>
                    <a:pt x="285" y="192"/>
                    <a:pt x="285" y="192"/>
                    <a:pt x="285" y="192"/>
                  </a:cubicBezTo>
                  <a:cubicBezTo>
                    <a:pt x="254" y="190"/>
                    <a:pt x="222" y="182"/>
                    <a:pt x="193" y="16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8000" tIns="0" rIns="0" bIns="0" anchor="ctr"/>
            <a:lstStyle/>
            <a:p>
              <a:pPr defTabSz="801688" eaLnBrk="0" hangingPunct="0">
                <a:defRPr/>
              </a:pPr>
              <a:endParaRPr lang="en-US" sz="2000" b="1" noProof="1">
                <a:cs typeface="Arial" charset="0"/>
              </a:endParaRPr>
            </a:p>
          </p:txBody>
        </p:sp>
        <p:sp>
          <p:nvSpPr>
            <p:cNvPr id="91" name="Rechteck 90"/>
            <p:cNvSpPr/>
            <p:nvPr/>
          </p:nvSpPr>
          <p:spPr bwMode="gray">
            <a:xfrm rot="2700000">
              <a:off x="3009627" y="3693001"/>
              <a:ext cx="2042300" cy="1361594"/>
            </a:xfrm>
            <a:prstGeom prst="rect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 rtlCol="0" anchor="ctr">
              <a:prstTxWarp prst="textArchDown">
                <a:avLst/>
              </a:prstTxWarp>
            </a:bodyPr>
            <a:lstStyle/>
            <a:p>
              <a:pPr algn="ctr"/>
              <a:r>
                <a:rPr lang="en-US" sz="2400" b="1" dirty="0"/>
                <a:t>Feedback </a:t>
              </a:r>
              <a:r>
                <a:rPr lang="en-US" sz="2400" b="1" dirty="0">
                  <a:solidFill>
                    <a:srgbClr val="FF0000"/>
                  </a:solidFill>
                </a:rPr>
                <a:t>information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329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functions of surveillance systems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Case </a:t>
            </a:r>
            <a:r>
              <a:rPr lang="en-US" dirty="0"/>
              <a:t>detection </a:t>
            </a:r>
          </a:p>
          <a:p>
            <a:r>
              <a:rPr lang="en-US" dirty="0"/>
              <a:t>Case registration </a:t>
            </a:r>
          </a:p>
          <a:p>
            <a:r>
              <a:rPr lang="en-US" dirty="0"/>
              <a:t>Case confirmation </a:t>
            </a:r>
          </a:p>
          <a:p>
            <a:r>
              <a:rPr lang="en-US" dirty="0"/>
              <a:t>Reporting</a:t>
            </a:r>
          </a:p>
          <a:p>
            <a:r>
              <a:rPr lang="en-US" dirty="0"/>
              <a:t>Data analysis and interpretation </a:t>
            </a:r>
          </a:p>
          <a:p>
            <a:r>
              <a:rPr lang="en-US" dirty="0"/>
              <a:t>Epidemic preparedness </a:t>
            </a:r>
          </a:p>
          <a:p>
            <a:r>
              <a:rPr lang="en-US" dirty="0"/>
              <a:t>Response and control </a:t>
            </a:r>
          </a:p>
          <a:p>
            <a:r>
              <a:rPr lang="en-US" dirty="0"/>
              <a:t>Feedback </a:t>
            </a:r>
          </a:p>
        </p:txBody>
      </p:sp>
    </p:spTree>
    <p:extLst>
      <p:ext uri="{BB962C8B-B14F-4D97-AF65-F5344CB8AC3E}">
        <p14:creationId xmlns:p14="http://schemas.microsoft.com/office/powerpoint/2010/main" val="358402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Support functions of surveillance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Standards </a:t>
            </a:r>
            <a:r>
              <a:rPr lang="en-US" b="1" dirty="0"/>
              <a:t>and guidelines </a:t>
            </a:r>
          </a:p>
          <a:p>
            <a:r>
              <a:rPr lang="en-US" b="1" dirty="0"/>
              <a:t>Training</a:t>
            </a:r>
          </a:p>
          <a:p>
            <a:r>
              <a:rPr lang="en-US" b="1" dirty="0"/>
              <a:t>Supervision </a:t>
            </a:r>
          </a:p>
          <a:p>
            <a:r>
              <a:rPr lang="en-US" b="1" dirty="0"/>
              <a:t>Communication facilities </a:t>
            </a:r>
          </a:p>
          <a:p>
            <a:r>
              <a:rPr lang="en-US" b="1" dirty="0"/>
              <a:t>Resources</a:t>
            </a:r>
          </a:p>
          <a:p>
            <a:r>
              <a:rPr lang="en-US" b="1" dirty="0"/>
              <a:t>Monitoring and evaluation </a:t>
            </a:r>
          </a:p>
          <a:p>
            <a:r>
              <a:rPr lang="en-US" b="1" dirty="0"/>
              <a:t>Coordination</a:t>
            </a:r>
          </a:p>
        </p:txBody>
      </p:sp>
    </p:spTree>
    <p:extLst>
      <p:ext uri="{BB962C8B-B14F-4D97-AF65-F5344CB8AC3E}">
        <p14:creationId xmlns:p14="http://schemas.microsoft.com/office/powerpoint/2010/main" val="858278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for Surveillance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Importance of surveillance objectives</a:t>
            </a:r>
          </a:p>
          <a:p>
            <a:pPr lvl="1"/>
            <a:r>
              <a:rPr lang="en-US" dirty="0" smtClean="0"/>
              <a:t>Defines all activities:</a:t>
            </a:r>
          </a:p>
          <a:p>
            <a:pPr lvl="2"/>
            <a:r>
              <a:rPr lang="en-US" dirty="0" smtClean="0"/>
              <a:t>Protocol development</a:t>
            </a:r>
          </a:p>
          <a:p>
            <a:pPr lvl="2"/>
            <a:r>
              <a:rPr lang="en-US" dirty="0" smtClean="0"/>
              <a:t>SOPs</a:t>
            </a:r>
          </a:p>
          <a:p>
            <a:pPr lvl="2"/>
            <a:r>
              <a:rPr lang="en-US" dirty="0" smtClean="0"/>
              <a:t>Data collection forms</a:t>
            </a:r>
          </a:p>
          <a:p>
            <a:pPr lvl="2"/>
            <a:r>
              <a:rPr lang="en-US" dirty="0" smtClean="0"/>
              <a:t>Types of analysis</a:t>
            </a:r>
          </a:p>
          <a:p>
            <a:pPr lvl="2"/>
            <a:r>
              <a:rPr lang="en-US" dirty="0" smtClean="0"/>
              <a:t>Reporting and outcomes</a:t>
            </a:r>
          </a:p>
          <a:p>
            <a:r>
              <a:rPr lang="en-US" dirty="0" smtClean="0"/>
              <a:t>Key once established is data management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080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What is the main function</a:t>
            </a:r>
          </a:p>
          <a:p>
            <a:pPr marL="0" indent="0" algn="ctr">
              <a:buNone/>
            </a:pPr>
            <a:r>
              <a:rPr lang="en-US" sz="3600" dirty="0" smtClean="0"/>
              <a:t>of </a:t>
            </a:r>
            <a:r>
              <a:rPr lang="en-US" sz="3600" b="1" dirty="0" smtClean="0"/>
              <a:t>your</a:t>
            </a:r>
            <a:r>
              <a:rPr lang="en-US" sz="3600" dirty="0" smtClean="0"/>
              <a:t> surveillance system?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7866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Management for Surveillance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does data management mean to you?</a:t>
            </a:r>
          </a:p>
          <a:p>
            <a:r>
              <a:rPr lang="en-US" sz="2800" dirty="0" smtClean="0"/>
              <a:t>Why is it important?</a:t>
            </a:r>
          </a:p>
          <a:p>
            <a:r>
              <a:rPr lang="en-US" sz="2800" dirty="0" smtClean="0"/>
              <a:t>What does it allow you to do?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6133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Active involvement in group discussions and small conversations</a:t>
            </a:r>
          </a:p>
          <a:p>
            <a:r>
              <a:rPr lang="en-US" sz="2800" dirty="0" smtClean="0"/>
              <a:t>Reflection</a:t>
            </a:r>
          </a:p>
          <a:p>
            <a:r>
              <a:rPr lang="en-US" sz="2800" dirty="0" smtClean="0"/>
              <a:t>Sharing experiences, ideas and knowledge</a:t>
            </a:r>
          </a:p>
          <a:p>
            <a:r>
              <a:rPr lang="en-US" sz="2800" dirty="0" smtClean="0"/>
              <a:t>Presentations:</a:t>
            </a:r>
          </a:p>
          <a:p>
            <a:pPr lvl="1"/>
            <a:r>
              <a:rPr lang="en-US" sz="2800" dirty="0" smtClean="0"/>
              <a:t>Routine national report (3-5 slides, template provided) </a:t>
            </a:r>
          </a:p>
          <a:p>
            <a:pPr lvl="1"/>
            <a:r>
              <a:rPr lang="en-US" sz="2800" dirty="0" smtClean="0"/>
              <a:t>Future plans to implement course learning</a:t>
            </a:r>
          </a:p>
          <a:p>
            <a:r>
              <a:rPr lang="en-US" sz="2800" dirty="0" smtClean="0"/>
              <a:t>FUN!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0501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Please share your name, country, position</a:t>
            </a:r>
          </a:p>
          <a:p>
            <a:r>
              <a:rPr lang="en-US" sz="2800" dirty="0" smtClean="0"/>
              <a:t>Identify one thing you want to take away from this week</a:t>
            </a:r>
          </a:p>
          <a:p>
            <a:r>
              <a:rPr lang="en-US" sz="2800" b="1" dirty="0" smtClean="0"/>
              <a:t>One newsworthy item that occurred the year you were born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3919848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37</TotalTime>
  <Words>257</Words>
  <Application>Microsoft Office PowerPoint</Application>
  <PresentationFormat>Widescreen</PresentationFormat>
  <Paragraphs>73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Franklin Gothic Book</vt:lpstr>
      <vt:lpstr>Trebuchet MS</vt:lpstr>
      <vt:lpstr>Wingdings</vt:lpstr>
      <vt:lpstr>Crop</vt:lpstr>
      <vt:lpstr>PowerPoint Presentation</vt:lpstr>
      <vt:lpstr>What is surveillance?</vt:lpstr>
      <vt:lpstr>A common vision of surveillance</vt:lpstr>
      <vt:lpstr>Surveillance</vt:lpstr>
      <vt:lpstr>The dynamics of surveillance</vt:lpstr>
      <vt:lpstr>Core functions of surveillance systems </vt:lpstr>
      <vt:lpstr>Support functions of surveillance systems</vt:lpstr>
      <vt:lpstr>Objectives for Surveillance</vt:lpstr>
      <vt:lpstr>PowerPoint Presentation</vt:lpstr>
      <vt:lpstr>Data Management for Surveillance</vt:lpstr>
      <vt:lpstr>Participant Expectations</vt:lpstr>
      <vt:lpstr>Introductions</vt:lpstr>
    </vt:vector>
  </TitlesOfParts>
  <Company>Centers for Disease Control and Prevention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McCarron, Margaret (Meg) (CDC/OID/NCIRD)</dc:creator>
  <cp:lastModifiedBy>McCarron, Margaret (Meg) (CDC/OID/NCIRD)</cp:lastModifiedBy>
  <cp:revision>5</cp:revision>
  <dcterms:created xsi:type="dcterms:W3CDTF">2016-11-06T15:14:07Z</dcterms:created>
  <dcterms:modified xsi:type="dcterms:W3CDTF">2016-11-06T15:51:48Z</dcterms:modified>
</cp:coreProperties>
</file>