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46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658EA-4D06-4BD9-A386-E2EF37AEE69E}" type="datetimeFigureOut">
              <a:rPr lang="en-US" smtClean="0"/>
              <a:t>11/7/2016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539CE-E5CE-46BC-84AC-B012977EDE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3161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658EA-4D06-4BD9-A386-E2EF37AEE69E}" type="datetimeFigureOut">
              <a:rPr lang="en-US" smtClean="0"/>
              <a:t>11/7/2016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539CE-E5CE-46BC-84AC-B012977EDE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9487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658EA-4D06-4BD9-A386-E2EF37AEE69E}" type="datetimeFigureOut">
              <a:rPr lang="en-US" smtClean="0"/>
              <a:t>11/7/2016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539CE-E5CE-46BC-84AC-B012977EDE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99866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658EA-4D06-4BD9-A386-E2EF37AEE69E}" type="datetimeFigureOut">
              <a:rPr lang="en-US" smtClean="0"/>
              <a:t>11/7/2016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539CE-E5CE-46BC-84AC-B012977EDE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6021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658EA-4D06-4BD9-A386-E2EF37AEE69E}" type="datetimeFigureOut">
              <a:rPr lang="en-US" smtClean="0"/>
              <a:t>11/7/2016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539CE-E5CE-46BC-84AC-B012977EDE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87465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658EA-4D06-4BD9-A386-E2EF37AEE69E}" type="datetimeFigureOut">
              <a:rPr lang="en-US" smtClean="0"/>
              <a:t>11/7/2016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539CE-E5CE-46BC-84AC-B012977EDE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025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658EA-4D06-4BD9-A386-E2EF37AEE69E}" type="datetimeFigureOut">
              <a:rPr lang="en-US" smtClean="0"/>
              <a:t>11/7/2016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539CE-E5CE-46BC-84AC-B012977EDE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0944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658EA-4D06-4BD9-A386-E2EF37AEE69E}" type="datetimeFigureOut">
              <a:rPr lang="en-US" smtClean="0"/>
              <a:t>11/7/2016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539CE-E5CE-46BC-84AC-B012977EDE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2226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658EA-4D06-4BD9-A386-E2EF37AEE69E}" type="datetimeFigureOut">
              <a:rPr lang="en-US" smtClean="0"/>
              <a:t>11/7/2016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539CE-E5CE-46BC-84AC-B012977EDE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3602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658EA-4D06-4BD9-A386-E2EF37AEE69E}" type="datetimeFigureOut">
              <a:rPr lang="en-US" smtClean="0"/>
              <a:t>11/7/2016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539CE-E5CE-46BC-84AC-B012977EDE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9107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658EA-4D06-4BD9-A386-E2EF37AEE69E}" type="datetimeFigureOut">
              <a:rPr lang="en-US" smtClean="0"/>
              <a:t>11/7/2016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539CE-E5CE-46BC-84AC-B012977EDE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562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A658EA-4D06-4BD9-A386-E2EF37AEE69E}" type="datetimeFigureOut">
              <a:rPr lang="en-US" smtClean="0"/>
              <a:t>11/7/2016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3539CE-E5CE-46BC-84AC-B012977EDE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891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13618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367316"/>
            <a:ext cx="8229600" cy="590931"/>
          </a:xfrm>
        </p:spPr>
        <p:txBody>
          <a:bodyPr>
            <a:spAutoFit/>
          </a:bodyPr>
          <a:lstStyle/>
          <a:p>
            <a:r>
              <a:rPr lang="en-GB" sz="3600" b="1" dirty="0"/>
              <a:t>Elements of a Surveillance System</a:t>
            </a:r>
          </a:p>
        </p:txBody>
      </p:sp>
      <p:sp>
        <p:nvSpPr>
          <p:cNvPr id="67589" name="Text Box 5"/>
          <p:cNvSpPr txBox="1">
            <a:spLocks noChangeArrowheads="1"/>
          </p:cNvSpPr>
          <p:nvPr/>
        </p:nvSpPr>
        <p:spPr bwMode="auto">
          <a:xfrm>
            <a:off x="4495800" y="3505200"/>
            <a:ext cx="449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457200" indent="-457200" algn="ctr">
              <a:spcBef>
                <a:spcPct val="50000"/>
              </a:spcBef>
              <a:buClr>
                <a:schemeClr val="folHlink"/>
              </a:buClr>
              <a:buSzPct val="60000"/>
            </a:pPr>
            <a:r>
              <a:rPr lang="en-GB" sz="2400" dirty="0">
                <a:cs typeface="Times New Roman" pitchFamily="18" charset="0"/>
              </a:rPr>
              <a:t>Population under surveillance</a:t>
            </a:r>
          </a:p>
        </p:txBody>
      </p:sp>
      <p:sp>
        <p:nvSpPr>
          <p:cNvPr id="67590" name="Rectangle 6"/>
          <p:cNvSpPr>
            <a:spLocks noChangeArrowheads="1"/>
          </p:cNvSpPr>
          <p:nvPr/>
        </p:nvSpPr>
        <p:spPr bwMode="auto">
          <a:xfrm>
            <a:off x="4495800" y="1524001"/>
            <a:ext cx="4648200" cy="1661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195263" indent="-165100" eaLnBrk="0" hangingPunct="0">
              <a:buClr>
                <a:srgbClr val="000066"/>
              </a:buClr>
              <a:buFont typeface="Arial" pitchFamily="34" charset="0"/>
              <a:buChar char="–"/>
            </a:pPr>
            <a:r>
              <a:rPr lang="en-GB" sz="1900" dirty="0"/>
              <a:t> N° of cases (Morbidity)</a:t>
            </a:r>
            <a:br>
              <a:rPr lang="en-GB" sz="1900" dirty="0"/>
            </a:br>
            <a:r>
              <a:rPr lang="en-GB" sz="1700" dirty="0">
                <a:ea typeface="Arial Unicode MS" pitchFamily="34" charset="-128"/>
                <a:cs typeface="Arial Unicode MS" pitchFamily="34" charset="-128"/>
              </a:rPr>
              <a:t>⇒ </a:t>
            </a:r>
            <a:r>
              <a:rPr lang="en-GB" sz="1500" dirty="0">
                <a:ea typeface="Arial Unicode MS" pitchFamily="34" charset="-128"/>
                <a:cs typeface="Arial Unicode MS" pitchFamily="34" charset="-128"/>
              </a:rPr>
              <a:t>List of diseases, case definitions</a:t>
            </a:r>
          </a:p>
          <a:p>
            <a:pPr marL="195263" indent="-165100" eaLnBrk="0" hangingPunct="0">
              <a:buClr>
                <a:srgbClr val="1E7FB8"/>
              </a:buClr>
            </a:pPr>
            <a:endParaRPr lang="en-GB" sz="1500" dirty="0">
              <a:ea typeface="Arial Unicode MS" pitchFamily="34" charset="-128"/>
              <a:cs typeface="Arial Unicode MS" pitchFamily="34" charset="-128"/>
            </a:endParaRPr>
          </a:p>
          <a:p>
            <a:pPr marL="195263" indent="-165100" eaLnBrk="0" hangingPunct="0">
              <a:buClr>
                <a:srgbClr val="1E7FB8"/>
              </a:buClr>
            </a:pPr>
            <a:endParaRPr lang="en-GB" sz="1500" dirty="0">
              <a:ea typeface="Arial Unicode MS" pitchFamily="34" charset="-128"/>
              <a:cs typeface="Arial Unicode MS" pitchFamily="34" charset="-128"/>
            </a:endParaRPr>
          </a:p>
          <a:p>
            <a:pPr marL="195263" indent="-165100" eaLnBrk="0" hangingPunct="0">
              <a:buClr>
                <a:srgbClr val="000066"/>
              </a:buClr>
              <a:buFont typeface="Arial" pitchFamily="34" charset="0"/>
              <a:buChar char="–"/>
            </a:pPr>
            <a:r>
              <a:rPr lang="en-GB" sz="1900" dirty="0"/>
              <a:t> N° of deaths (Mortality)</a:t>
            </a:r>
            <a:br>
              <a:rPr lang="en-GB" sz="1900" dirty="0"/>
            </a:br>
            <a:r>
              <a:rPr lang="en-GB" sz="1700" dirty="0">
                <a:ea typeface="Arial Unicode MS" pitchFamily="34" charset="-128"/>
                <a:cs typeface="Arial Unicode MS" pitchFamily="34" charset="-128"/>
              </a:rPr>
              <a:t>⇒ </a:t>
            </a:r>
            <a:r>
              <a:rPr lang="en-GB" sz="1500" dirty="0">
                <a:ea typeface="Arial Unicode MS" pitchFamily="34" charset="-128"/>
                <a:cs typeface="Arial Unicode MS" pitchFamily="34" charset="-128"/>
              </a:rPr>
              <a:t>Cause, reporting issues</a:t>
            </a:r>
          </a:p>
        </p:txBody>
      </p:sp>
      <p:sp>
        <p:nvSpPr>
          <p:cNvPr id="67593" name="Text Box 9"/>
          <p:cNvSpPr txBox="1">
            <a:spLocks noChangeArrowheads="1"/>
          </p:cNvSpPr>
          <p:nvPr/>
        </p:nvSpPr>
        <p:spPr bwMode="auto">
          <a:xfrm>
            <a:off x="1676400" y="2920030"/>
            <a:ext cx="25146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0">
              <a:spcBef>
                <a:spcPct val="5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GB" sz="2800" dirty="0">
                <a:solidFill>
                  <a:schemeClr val="tx2"/>
                </a:solidFill>
                <a:latin typeface="Tahoma" pitchFamily="34" charset="0"/>
                <a:cs typeface="Times New Roman" pitchFamily="18" charset="0"/>
              </a:rPr>
              <a:t>Numerator</a:t>
            </a:r>
          </a:p>
        </p:txBody>
      </p:sp>
      <p:sp>
        <p:nvSpPr>
          <p:cNvPr id="67594" name="Line 10"/>
          <p:cNvSpPr>
            <a:spLocks noChangeShapeType="1"/>
          </p:cNvSpPr>
          <p:nvPr/>
        </p:nvSpPr>
        <p:spPr bwMode="auto">
          <a:xfrm>
            <a:off x="1600200" y="3505200"/>
            <a:ext cx="2590800" cy="0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7595" name="Text Box 11"/>
          <p:cNvSpPr txBox="1">
            <a:spLocks noChangeArrowheads="1"/>
          </p:cNvSpPr>
          <p:nvPr/>
        </p:nvSpPr>
        <p:spPr bwMode="auto">
          <a:xfrm>
            <a:off x="1524000" y="3595688"/>
            <a:ext cx="28956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0">
              <a:spcBef>
                <a:spcPct val="5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GB" sz="2800" dirty="0">
                <a:solidFill>
                  <a:schemeClr val="tx2"/>
                </a:solidFill>
                <a:latin typeface="Tahoma" pitchFamily="34" charset="0"/>
                <a:cs typeface="Times New Roman" pitchFamily="18" charset="0"/>
              </a:rPr>
              <a:t>Denominator</a:t>
            </a:r>
          </a:p>
        </p:txBody>
      </p:sp>
      <p:sp>
        <p:nvSpPr>
          <p:cNvPr id="67596" name="Line 12"/>
          <p:cNvSpPr>
            <a:spLocks noChangeShapeType="1"/>
          </p:cNvSpPr>
          <p:nvPr/>
        </p:nvSpPr>
        <p:spPr bwMode="auto">
          <a:xfrm flipV="1">
            <a:off x="4568826" y="3505200"/>
            <a:ext cx="4270375" cy="1588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7597" name="Text Box 13"/>
          <p:cNvSpPr txBox="1">
            <a:spLocks noChangeArrowheads="1"/>
          </p:cNvSpPr>
          <p:nvPr/>
        </p:nvSpPr>
        <p:spPr bwMode="auto">
          <a:xfrm>
            <a:off x="4495800" y="4008438"/>
            <a:ext cx="4724400" cy="207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63525" indent="-263525">
              <a:spcBef>
                <a:spcPct val="20000"/>
              </a:spcBef>
              <a:buClr>
                <a:schemeClr val="tx2"/>
              </a:buClr>
              <a:buFont typeface="Wingdings" pitchFamily="2" charset="2"/>
              <a:buAutoNum type="arabicPeriod"/>
            </a:pPr>
            <a:r>
              <a:rPr lang="en-GB" dirty="0">
                <a:cs typeface="Times New Roman" pitchFamily="18" charset="0"/>
              </a:rPr>
              <a:t>Total population of country/town/…</a:t>
            </a:r>
          </a:p>
          <a:p>
            <a:pPr marL="263525" indent="-263525">
              <a:spcBef>
                <a:spcPct val="20000"/>
              </a:spcBef>
              <a:buClr>
                <a:schemeClr val="tx2"/>
              </a:buClr>
              <a:buFont typeface="Wingdings" pitchFamily="2" charset="2"/>
              <a:buAutoNum type="arabicPeriod"/>
            </a:pPr>
            <a:r>
              <a:rPr lang="en-GB" dirty="0">
                <a:cs typeface="Times New Roman" pitchFamily="18" charset="0"/>
              </a:rPr>
              <a:t>Age and sex distribution</a:t>
            </a:r>
          </a:p>
          <a:p>
            <a:pPr marL="263525" indent="-263525">
              <a:spcBef>
                <a:spcPct val="20000"/>
              </a:spcBef>
              <a:buClr>
                <a:schemeClr val="tx2"/>
              </a:buClr>
              <a:buFont typeface="Wingdings" pitchFamily="2" charset="2"/>
              <a:buAutoNum type="arabicPeriod"/>
            </a:pPr>
            <a:r>
              <a:rPr lang="en-GB" dirty="0">
                <a:cs typeface="Times New Roman" pitchFamily="18" charset="0"/>
              </a:rPr>
              <a:t>New arrivals/departures, births /deaths (population movement)</a:t>
            </a:r>
          </a:p>
          <a:p>
            <a:pPr marL="263525" indent="-263525">
              <a:spcBef>
                <a:spcPct val="20000"/>
              </a:spcBef>
              <a:buClr>
                <a:schemeClr val="folHlink"/>
              </a:buClr>
            </a:pPr>
            <a:r>
              <a:rPr lang="en-GB" dirty="0">
                <a:cs typeface="Times New Roman" pitchFamily="18" charset="0"/>
              </a:rPr>
              <a:t>Census? </a:t>
            </a:r>
            <a:r>
              <a:rPr lang="en-GB" sz="2400" dirty="0">
                <a:ea typeface="Arial Unicode MS" pitchFamily="34" charset="-128"/>
                <a:cs typeface="Arial Unicode MS" pitchFamily="34" charset="-128"/>
                <a:sym typeface="Wingdings" pitchFamily="2" charset="2"/>
              </a:rPr>
              <a:t></a:t>
            </a:r>
            <a:r>
              <a:rPr lang="en-GB" dirty="0">
                <a:cs typeface="Times New Roman" pitchFamily="18" charset="0"/>
              </a:rPr>
              <a:t> feasibility</a:t>
            </a:r>
          </a:p>
          <a:p>
            <a:pPr marL="263525" indent="-263525">
              <a:spcBef>
                <a:spcPct val="20000"/>
              </a:spcBef>
              <a:buClr>
                <a:schemeClr val="folHlink"/>
              </a:buClr>
            </a:pPr>
            <a:r>
              <a:rPr lang="en-GB" i="1" dirty="0">
                <a:cs typeface="Times New Roman" pitchFamily="18" charset="0"/>
              </a:rPr>
              <a:t> No need to be perfect</a:t>
            </a:r>
          </a:p>
        </p:txBody>
      </p:sp>
      <p:sp>
        <p:nvSpPr>
          <p:cNvPr id="67607" name="Text Box 23"/>
          <p:cNvSpPr txBox="1">
            <a:spLocks noChangeArrowheads="1"/>
          </p:cNvSpPr>
          <p:nvPr/>
        </p:nvSpPr>
        <p:spPr bwMode="auto">
          <a:xfrm>
            <a:off x="9144000" y="3276600"/>
            <a:ext cx="1295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 rtl="0">
              <a:spcBef>
                <a:spcPct val="5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GB" sz="2400" dirty="0">
                <a:solidFill>
                  <a:schemeClr val="tx2"/>
                </a:solidFill>
                <a:latin typeface="Tahoma" pitchFamily="34" charset="0"/>
                <a:cs typeface="Times New Roman" pitchFamily="18" charset="0"/>
              </a:rPr>
              <a:t>*k/time</a:t>
            </a:r>
          </a:p>
        </p:txBody>
      </p:sp>
      <p:sp>
        <p:nvSpPr>
          <p:cNvPr id="22" name="Double Brace 21"/>
          <p:cNvSpPr/>
          <p:nvPr/>
        </p:nvSpPr>
        <p:spPr>
          <a:xfrm>
            <a:off x="4267200" y="1066800"/>
            <a:ext cx="4800600" cy="4953000"/>
          </a:xfrm>
          <a:prstGeom prst="bracePair">
            <a:avLst>
              <a:gd name="adj" fmla="val 4578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4419600" y="3962400"/>
            <a:ext cx="6248400" cy="25146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90000"/>
              </a:lnSpc>
              <a:buClr>
                <a:srgbClr val="000066"/>
              </a:buClr>
              <a:buFont typeface="Wingdings" pitchFamily="2" charset="2"/>
              <a:buChar char="§"/>
            </a:pPr>
            <a:r>
              <a:rPr lang="en-GB" sz="2400" b="1" dirty="0"/>
              <a:t>Possible sources</a:t>
            </a:r>
          </a:p>
          <a:p>
            <a:pPr lvl="1">
              <a:lnSpc>
                <a:spcPct val="90000"/>
              </a:lnSpc>
              <a:buClr>
                <a:srgbClr val="000066"/>
              </a:buClr>
            </a:pPr>
            <a:r>
              <a:rPr lang="en-GB" sz="2000" b="1" dirty="0">
                <a:latin typeface="Arial" pitchFamily="34" charset="0"/>
              </a:rPr>
              <a:t>Census, registration</a:t>
            </a:r>
          </a:p>
          <a:p>
            <a:pPr lvl="1">
              <a:lnSpc>
                <a:spcPct val="90000"/>
              </a:lnSpc>
              <a:buClr>
                <a:srgbClr val="000066"/>
              </a:buClr>
            </a:pPr>
            <a:r>
              <a:rPr lang="en-GB" sz="2000" b="1" dirty="0">
                <a:latin typeface="Arial" pitchFamily="34" charset="0"/>
              </a:rPr>
              <a:t>During emergencies : mapping, extrapolation from vaccination survey, oral accounts</a:t>
            </a:r>
          </a:p>
          <a:p>
            <a:pPr>
              <a:lnSpc>
                <a:spcPct val="90000"/>
              </a:lnSpc>
              <a:buClr>
                <a:srgbClr val="000066"/>
              </a:buClr>
              <a:buFont typeface="Wingdings" pitchFamily="2" charset="2"/>
              <a:buChar char="§"/>
            </a:pPr>
            <a:r>
              <a:rPr lang="en-GB" sz="2400" b="1" dirty="0"/>
              <a:t>Population movements / changes</a:t>
            </a:r>
          </a:p>
          <a:p>
            <a:pPr>
              <a:lnSpc>
                <a:spcPct val="90000"/>
              </a:lnSpc>
              <a:buClr>
                <a:srgbClr val="000066"/>
              </a:buClr>
              <a:buFont typeface="Wingdings" pitchFamily="2" charset="2"/>
              <a:buChar char="§"/>
            </a:pPr>
            <a:r>
              <a:rPr lang="en-GB" sz="2400" b="1" dirty="0"/>
              <a:t>Particular groups at risk (ex. orphans, single women)</a:t>
            </a:r>
            <a:endParaRPr lang="en-US" sz="1400" b="1" dirty="0"/>
          </a:p>
        </p:txBody>
      </p:sp>
      <p:sp>
        <p:nvSpPr>
          <p:cNvPr id="26" name="Rectangle 25"/>
          <p:cNvSpPr/>
          <p:nvPr/>
        </p:nvSpPr>
        <p:spPr>
          <a:xfrm>
            <a:off x="4419600" y="2209800"/>
            <a:ext cx="6248400" cy="320040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Clr>
                <a:srgbClr val="000066"/>
              </a:buClr>
              <a:buFont typeface="Wingdings" pitchFamily="2" charset="2"/>
              <a:buChar char="§"/>
            </a:pPr>
            <a:r>
              <a:rPr lang="en-GB" sz="2100" b="1" dirty="0"/>
              <a:t>Context-specific</a:t>
            </a:r>
            <a:endParaRPr lang="en-GB" sz="800" b="1" dirty="0"/>
          </a:p>
          <a:p>
            <a:pPr>
              <a:buClr>
                <a:srgbClr val="000066"/>
              </a:buClr>
              <a:buFont typeface="Wingdings" pitchFamily="2" charset="2"/>
              <a:buChar char="§"/>
            </a:pPr>
            <a:r>
              <a:rPr lang="en-GB" sz="2100" b="1" dirty="0"/>
              <a:t>Limited number of diseases </a:t>
            </a:r>
            <a:endParaRPr lang="en-GB" sz="800" b="1" dirty="0"/>
          </a:p>
          <a:p>
            <a:pPr>
              <a:buClr>
                <a:srgbClr val="000066"/>
              </a:buClr>
              <a:buFont typeface="Wingdings" pitchFamily="2" charset="2"/>
              <a:buChar char="§"/>
            </a:pPr>
            <a:r>
              <a:rPr lang="en-GB" sz="2100" b="1" dirty="0"/>
              <a:t>Criteria</a:t>
            </a:r>
          </a:p>
          <a:p>
            <a:pPr lvl="1">
              <a:buClr>
                <a:srgbClr val="000066"/>
              </a:buClr>
            </a:pPr>
            <a:r>
              <a:rPr lang="en-GB" sz="1900" b="1" dirty="0"/>
              <a:t>High morbidity (frequency)</a:t>
            </a:r>
          </a:p>
          <a:p>
            <a:pPr lvl="1">
              <a:buClr>
                <a:srgbClr val="000066"/>
              </a:buClr>
            </a:pPr>
            <a:r>
              <a:rPr lang="en-GB" sz="1900" b="1" dirty="0"/>
              <a:t>High mortality (severity)</a:t>
            </a:r>
          </a:p>
          <a:p>
            <a:pPr lvl="1">
              <a:buClr>
                <a:srgbClr val="000066"/>
              </a:buClr>
            </a:pPr>
            <a:r>
              <a:rPr lang="en-GB" sz="1900" b="1" dirty="0"/>
              <a:t>Epidemic potential (communicability, international obligations, preventability …)</a:t>
            </a:r>
            <a:endParaRPr lang="en-GB" sz="2100" b="1" dirty="0"/>
          </a:p>
          <a:p>
            <a:pPr>
              <a:buClr>
                <a:srgbClr val="000066"/>
              </a:buClr>
              <a:buFont typeface="Wingdings" pitchFamily="2" charset="2"/>
              <a:buChar char="§"/>
            </a:pPr>
            <a:r>
              <a:rPr lang="en-GB" sz="2100" b="1" dirty="0"/>
              <a:t>Standardised case definition</a:t>
            </a:r>
          </a:p>
          <a:p>
            <a:pPr algn="ctr"/>
            <a:endParaRPr lang="en-US" b="1" dirty="0"/>
          </a:p>
        </p:txBody>
      </p:sp>
      <p:sp>
        <p:nvSpPr>
          <p:cNvPr id="27" name="Rectangle 26"/>
          <p:cNvSpPr/>
          <p:nvPr/>
        </p:nvSpPr>
        <p:spPr>
          <a:xfrm>
            <a:off x="4419600" y="3200400"/>
            <a:ext cx="6248400" cy="2667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0000"/>
              </a:lnSpc>
              <a:buClr>
                <a:srgbClr val="000066"/>
              </a:buClr>
              <a:buFont typeface="Wingdings" pitchFamily="2" charset="2"/>
              <a:buChar char="§"/>
            </a:pPr>
            <a:r>
              <a:rPr lang="en-GB" sz="2000" b="1" dirty="0"/>
              <a:t>Prospective surveillance</a:t>
            </a:r>
          </a:p>
          <a:p>
            <a:pPr lvl="2">
              <a:lnSpc>
                <a:spcPct val="110000"/>
              </a:lnSpc>
              <a:buClr>
                <a:srgbClr val="000066"/>
              </a:buClr>
              <a:buFont typeface="Arial" pitchFamily="34" charset="0"/>
              <a:buChar char="–"/>
            </a:pPr>
            <a:r>
              <a:rPr lang="en-GB" b="1" dirty="0">
                <a:latin typeface="Arial" pitchFamily="34" charset="0"/>
              </a:rPr>
              <a:t>Health structures</a:t>
            </a:r>
          </a:p>
          <a:p>
            <a:pPr lvl="2">
              <a:lnSpc>
                <a:spcPct val="110000"/>
              </a:lnSpc>
              <a:buClr>
                <a:srgbClr val="000066"/>
              </a:buClr>
              <a:buFont typeface="Arial" pitchFamily="34" charset="0"/>
              <a:buChar char="–"/>
            </a:pPr>
            <a:r>
              <a:rPr lang="en-GB" b="1" dirty="0">
                <a:latin typeface="Arial" pitchFamily="34" charset="0"/>
              </a:rPr>
              <a:t>Cemeteries, burial sites</a:t>
            </a:r>
          </a:p>
          <a:p>
            <a:pPr lvl="2">
              <a:lnSpc>
                <a:spcPct val="110000"/>
              </a:lnSpc>
              <a:buClr>
                <a:srgbClr val="000066"/>
              </a:buClr>
              <a:buFont typeface="Arial" pitchFamily="34" charset="0"/>
              <a:buChar char="–"/>
            </a:pPr>
            <a:r>
              <a:rPr lang="en-GB" b="1" dirty="0">
                <a:latin typeface="Arial" pitchFamily="34" charset="0"/>
              </a:rPr>
              <a:t>Home visitors</a:t>
            </a:r>
          </a:p>
          <a:p>
            <a:pPr lvl="2">
              <a:lnSpc>
                <a:spcPct val="110000"/>
              </a:lnSpc>
              <a:buClr>
                <a:srgbClr val="000066"/>
              </a:buClr>
              <a:buFont typeface="Arial" pitchFamily="34" charset="0"/>
              <a:buChar char="–"/>
            </a:pPr>
            <a:r>
              <a:rPr lang="en-GB" b="1" dirty="0">
                <a:latin typeface="Arial" pitchFamily="34" charset="0"/>
              </a:rPr>
              <a:t>Death registries</a:t>
            </a:r>
          </a:p>
          <a:p>
            <a:pPr>
              <a:lnSpc>
                <a:spcPct val="110000"/>
              </a:lnSpc>
              <a:buClr>
                <a:srgbClr val="000066"/>
              </a:buClr>
            </a:pPr>
            <a:r>
              <a:rPr lang="en-GB" sz="2000" b="1" dirty="0"/>
              <a:t>Retrospective mortality survey</a:t>
            </a:r>
          </a:p>
          <a:p>
            <a:pPr>
              <a:lnSpc>
                <a:spcPct val="110000"/>
              </a:lnSpc>
            </a:pPr>
            <a:r>
              <a:rPr lang="en-GB" b="1" dirty="0"/>
              <a:t>Caution ! </a:t>
            </a:r>
          </a:p>
          <a:p>
            <a:pPr>
              <a:lnSpc>
                <a:spcPct val="110000"/>
              </a:lnSpc>
            </a:pPr>
            <a:r>
              <a:rPr lang="en-GB" b="1" dirty="0"/>
              <a:t>underreporting – double counting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72077062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7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75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75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7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67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67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67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675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675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675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675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6759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67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90" grpId="0" build="p"/>
      <p:bldP spid="67593" grpId="0"/>
      <p:bldP spid="67597" grpId="0" build="allAtOnce"/>
      <p:bldP spid="26" grpId="0" animBg="1"/>
      <p:bldP spid="27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132</Words>
  <Application>Microsoft Office PowerPoint</Application>
  <PresentationFormat>Widescreen</PresentationFormat>
  <Paragraphs>34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10" baseType="lpstr">
      <vt:lpstr>Arial Unicode MS</vt:lpstr>
      <vt:lpstr>Arial</vt:lpstr>
      <vt:lpstr>Calibri</vt:lpstr>
      <vt:lpstr>Calibri Light</vt:lpstr>
      <vt:lpstr>Tahoma</vt:lpstr>
      <vt:lpstr>Times New Roman</vt:lpstr>
      <vt:lpstr>Wingdings</vt:lpstr>
      <vt:lpstr>Office Theme</vt:lpstr>
      <vt:lpstr>PowerPoint Presentation</vt:lpstr>
      <vt:lpstr>Elements of a Surveillance System</vt:lpstr>
    </vt:vector>
  </TitlesOfParts>
  <Company>Centers for Disease Control and Prevention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McCarron, Margaret (Meg) (CDC/OID/NCIRD)</dc:creator>
  <cp:lastModifiedBy>McCarron, Margaret (Meg) (CDC/OID/NCIRD)</cp:lastModifiedBy>
  <cp:revision>1</cp:revision>
  <dcterms:created xsi:type="dcterms:W3CDTF">2016-11-07T16:50:22Z</dcterms:created>
  <dcterms:modified xsi:type="dcterms:W3CDTF">2016-11-07T16:51:06Z</dcterms:modified>
</cp:coreProperties>
</file>