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1"/>
  </p:sldMasterIdLst>
  <p:notesMasterIdLst>
    <p:notesMasterId r:id="rId40"/>
  </p:notesMasterIdLst>
  <p:handoutMasterIdLst>
    <p:handoutMasterId r:id="rId41"/>
  </p:handoutMasterIdLst>
  <p:sldIdLst>
    <p:sldId id="256" r:id="rId2"/>
    <p:sldId id="257" r:id="rId3"/>
    <p:sldId id="423" r:id="rId4"/>
    <p:sldId id="424" r:id="rId5"/>
    <p:sldId id="425" r:id="rId6"/>
    <p:sldId id="426" r:id="rId7"/>
    <p:sldId id="422" r:id="rId8"/>
    <p:sldId id="369" r:id="rId9"/>
    <p:sldId id="261" r:id="rId10"/>
    <p:sldId id="324" r:id="rId11"/>
    <p:sldId id="329" r:id="rId12"/>
    <p:sldId id="330" r:id="rId13"/>
    <p:sldId id="331" r:id="rId14"/>
    <p:sldId id="352" r:id="rId15"/>
    <p:sldId id="304" r:id="rId16"/>
    <p:sldId id="349" r:id="rId17"/>
    <p:sldId id="343" r:id="rId18"/>
    <p:sldId id="344" r:id="rId19"/>
    <p:sldId id="345" r:id="rId20"/>
    <p:sldId id="325" r:id="rId21"/>
    <p:sldId id="334" r:id="rId22"/>
    <p:sldId id="332" r:id="rId23"/>
    <p:sldId id="415" r:id="rId24"/>
    <p:sldId id="417" r:id="rId25"/>
    <p:sldId id="335" r:id="rId26"/>
    <p:sldId id="428" r:id="rId27"/>
    <p:sldId id="350" r:id="rId28"/>
    <p:sldId id="351" r:id="rId29"/>
    <p:sldId id="336" r:id="rId30"/>
    <p:sldId id="337" r:id="rId31"/>
    <p:sldId id="346" r:id="rId32"/>
    <p:sldId id="339" r:id="rId33"/>
    <p:sldId id="340" r:id="rId34"/>
    <p:sldId id="364" r:id="rId35"/>
    <p:sldId id="341" r:id="rId36"/>
    <p:sldId id="342" r:id="rId37"/>
    <p:sldId id="348" r:id="rId38"/>
    <p:sldId id="287" r:id="rId39"/>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00"/>
    <a:srgbClr val="A21F00"/>
    <a:srgbClr val="000000"/>
    <a:srgbClr val="FFCC99"/>
    <a:srgbClr val="FF9999"/>
    <a:srgbClr val="FF00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088" autoAdjust="0"/>
  </p:normalViewPr>
  <p:slideViewPr>
    <p:cSldViewPr>
      <p:cViewPr varScale="1">
        <p:scale>
          <a:sx n="66" d="100"/>
          <a:sy n="66" d="100"/>
        </p:scale>
        <p:origin x="1930"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8F689F-2D0A-4FC5-8FFC-2BFCAE8386C6}"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nl-NL"/>
        </a:p>
      </dgm:t>
    </dgm:pt>
    <dgm:pt modelId="{025560EF-F9C3-417E-A504-495413694708}">
      <dgm:prSet phldrT="[Tekst]"/>
      <dgm:spPr/>
      <dgm:t>
        <a:bodyPr/>
        <a:lstStyle/>
        <a:p>
          <a:r>
            <a:rPr lang="nl-NL" dirty="0" smtClean="0"/>
            <a:t>Mild </a:t>
          </a:r>
          <a:r>
            <a:rPr lang="nl-NL" dirty="0" err="1" smtClean="0"/>
            <a:t>illness</a:t>
          </a:r>
          <a:endParaRPr lang="nl-NL" dirty="0"/>
        </a:p>
      </dgm:t>
    </dgm:pt>
    <dgm:pt modelId="{725C3C70-F87E-4436-9468-169EB6F5371B}" type="parTrans" cxnId="{70A78455-E1D8-4EAB-9D5D-F92D778FD666}">
      <dgm:prSet/>
      <dgm:spPr/>
      <dgm:t>
        <a:bodyPr/>
        <a:lstStyle/>
        <a:p>
          <a:endParaRPr lang="nl-NL"/>
        </a:p>
      </dgm:t>
    </dgm:pt>
    <dgm:pt modelId="{35936C46-260C-4F43-9D7A-7D4D9EE029A3}" type="sibTrans" cxnId="{70A78455-E1D8-4EAB-9D5D-F92D778FD666}">
      <dgm:prSet/>
      <dgm:spPr/>
      <dgm:t>
        <a:bodyPr/>
        <a:lstStyle/>
        <a:p>
          <a:endParaRPr lang="nl-NL"/>
        </a:p>
      </dgm:t>
    </dgm:pt>
    <dgm:pt modelId="{929D705D-39FA-4DBD-9C82-112CBA451D3F}">
      <dgm:prSet phldrT="[Tekst]"/>
      <dgm:spPr/>
      <dgm:t>
        <a:bodyPr/>
        <a:lstStyle/>
        <a:p>
          <a:r>
            <a:rPr lang="nl-NL" dirty="0" err="1" smtClean="0"/>
            <a:t>Antiviral</a:t>
          </a:r>
          <a:r>
            <a:rPr lang="nl-NL" dirty="0" smtClean="0"/>
            <a:t> </a:t>
          </a:r>
          <a:r>
            <a:rPr lang="nl-NL" dirty="0" err="1" smtClean="0"/>
            <a:t>treatment</a:t>
          </a:r>
          <a:endParaRPr lang="nl-NL" dirty="0"/>
        </a:p>
      </dgm:t>
    </dgm:pt>
    <dgm:pt modelId="{EF639941-335E-416D-A8B0-861E677386ED}" type="parTrans" cxnId="{403F19B4-873D-4597-A399-46AC656B487C}">
      <dgm:prSet/>
      <dgm:spPr/>
      <dgm:t>
        <a:bodyPr/>
        <a:lstStyle/>
        <a:p>
          <a:endParaRPr lang="nl-NL"/>
        </a:p>
      </dgm:t>
    </dgm:pt>
    <dgm:pt modelId="{CACE0A25-63E2-467E-8182-1B3763F21E9A}" type="sibTrans" cxnId="{403F19B4-873D-4597-A399-46AC656B487C}">
      <dgm:prSet/>
      <dgm:spPr/>
      <dgm:t>
        <a:bodyPr/>
        <a:lstStyle/>
        <a:p>
          <a:endParaRPr lang="nl-NL"/>
        </a:p>
      </dgm:t>
    </dgm:pt>
    <dgm:pt modelId="{78C30898-43D8-46F6-820E-FAA50845D003}">
      <dgm:prSet phldrT="[Tekst]"/>
      <dgm:spPr/>
      <dgm:t>
        <a:bodyPr/>
        <a:lstStyle/>
        <a:p>
          <a:r>
            <a:rPr lang="nl-NL" dirty="0" err="1" smtClean="0"/>
            <a:t>vaccinated</a:t>
          </a:r>
          <a:endParaRPr lang="nl-NL" dirty="0"/>
        </a:p>
      </dgm:t>
    </dgm:pt>
    <dgm:pt modelId="{09662ED7-B603-4A1F-9D7E-4888EA5A7CC7}" type="parTrans" cxnId="{D3D25B04-F059-4502-A169-30EF4AE5A5D3}">
      <dgm:prSet/>
      <dgm:spPr/>
      <dgm:t>
        <a:bodyPr/>
        <a:lstStyle/>
        <a:p>
          <a:endParaRPr lang="nl-NL"/>
        </a:p>
      </dgm:t>
    </dgm:pt>
    <dgm:pt modelId="{B43446A1-4803-44E2-988B-240FC32BA658}" type="sibTrans" cxnId="{D3D25B04-F059-4502-A169-30EF4AE5A5D3}">
      <dgm:prSet/>
      <dgm:spPr/>
      <dgm:t>
        <a:bodyPr/>
        <a:lstStyle/>
        <a:p>
          <a:endParaRPr lang="nl-NL"/>
        </a:p>
      </dgm:t>
    </dgm:pt>
    <dgm:pt modelId="{B6FFB4EE-252F-4E96-9D36-F3DF121AAC33}">
      <dgm:prSet phldrT="[Tekst]"/>
      <dgm:spPr/>
      <dgm:t>
        <a:bodyPr/>
        <a:lstStyle/>
        <a:p>
          <a:r>
            <a:rPr lang="nl-NL" dirty="0" err="1" smtClean="0"/>
            <a:t>Severe</a:t>
          </a:r>
          <a:r>
            <a:rPr lang="nl-NL" dirty="0" smtClean="0"/>
            <a:t> </a:t>
          </a:r>
          <a:r>
            <a:rPr lang="nl-NL" dirty="0" err="1" smtClean="0"/>
            <a:t>illness</a:t>
          </a:r>
          <a:endParaRPr lang="nl-NL" dirty="0"/>
        </a:p>
      </dgm:t>
    </dgm:pt>
    <dgm:pt modelId="{ED75CBDE-DEC2-4B78-B1DE-3747FF73A074}" type="parTrans" cxnId="{3D47B476-4A7C-4C9C-9D2F-7CFE682D97AB}">
      <dgm:prSet/>
      <dgm:spPr/>
      <dgm:t>
        <a:bodyPr/>
        <a:lstStyle/>
        <a:p>
          <a:endParaRPr lang="nl-NL"/>
        </a:p>
      </dgm:t>
    </dgm:pt>
    <dgm:pt modelId="{3E6B0CCD-9EBB-45CC-8CB6-81DD5935CAF4}" type="sibTrans" cxnId="{3D47B476-4A7C-4C9C-9D2F-7CFE682D97AB}">
      <dgm:prSet/>
      <dgm:spPr/>
      <dgm:t>
        <a:bodyPr/>
        <a:lstStyle/>
        <a:p>
          <a:endParaRPr lang="nl-NL"/>
        </a:p>
      </dgm:t>
    </dgm:pt>
    <dgm:pt modelId="{0A3D68C9-AB0E-4850-A3B6-8244D66F20E4}">
      <dgm:prSet phldrT="[Tekst]"/>
      <dgm:spPr/>
      <dgm:t>
        <a:bodyPr/>
        <a:lstStyle/>
        <a:p>
          <a:r>
            <a:rPr lang="nl-NL" dirty="0" err="1" smtClean="0"/>
            <a:t>Age</a:t>
          </a:r>
          <a:r>
            <a:rPr lang="nl-NL" dirty="0" smtClean="0"/>
            <a:t> </a:t>
          </a:r>
          <a:r>
            <a:rPr lang="nl-NL" dirty="0" err="1" smtClean="0"/>
            <a:t>patient</a:t>
          </a:r>
          <a:endParaRPr lang="nl-NL" dirty="0"/>
        </a:p>
      </dgm:t>
    </dgm:pt>
    <dgm:pt modelId="{378C0D41-F42E-4C15-985A-B08B531E1270}" type="parTrans" cxnId="{18EE6615-62F9-476F-943F-643CBEE9B875}">
      <dgm:prSet/>
      <dgm:spPr/>
      <dgm:t>
        <a:bodyPr/>
        <a:lstStyle/>
        <a:p>
          <a:endParaRPr lang="nl-NL"/>
        </a:p>
      </dgm:t>
    </dgm:pt>
    <dgm:pt modelId="{D3803CE1-9572-4FA8-976E-32C74402A567}" type="sibTrans" cxnId="{18EE6615-62F9-476F-943F-643CBEE9B875}">
      <dgm:prSet/>
      <dgm:spPr/>
      <dgm:t>
        <a:bodyPr/>
        <a:lstStyle/>
        <a:p>
          <a:endParaRPr lang="nl-NL"/>
        </a:p>
      </dgm:t>
    </dgm:pt>
    <dgm:pt modelId="{76540254-536C-400B-A44A-92FB37659030}">
      <dgm:prSet phldrT="[Tekst]"/>
      <dgm:spPr/>
      <dgm:t>
        <a:bodyPr/>
        <a:lstStyle/>
        <a:p>
          <a:r>
            <a:rPr lang="nl-NL" dirty="0" smtClean="0"/>
            <a:t>Virus type</a:t>
          </a:r>
          <a:endParaRPr lang="nl-NL" dirty="0"/>
        </a:p>
      </dgm:t>
    </dgm:pt>
    <dgm:pt modelId="{4EDE7771-1CEC-4360-8232-A2B599007501}" type="parTrans" cxnId="{D91265DA-68D3-4C1A-9F6E-31B0E9FEAA92}">
      <dgm:prSet/>
      <dgm:spPr/>
      <dgm:t>
        <a:bodyPr/>
        <a:lstStyle/>
        <a:p>
          <a:endParaRPr lang="nl-NL"/>
        </a:p>
      </dgm:t>
    </dgm:pt>
    <dgm:pt modelId="{70436D2D-6B6E-48A1-B562-FD334C211A97}" type="sibTrans" cxnId="{D91265DA-68D3-4C1A-9F6E-31B0E9FEAA92}">
      <dgm:prSet/>
      <dgm:spPr/>
      <dgm:t>
        <a:bodyPr/>
        <a:lstStyle/>
        <a:p>
          <a:endParaRPr lang="nl-NL"/>
        </a:p>
      </dgm:t>
    </dgm:pt>
    <dgm:pt modelId="{1A6EBE48-56F0-45A6-BA31-598F30E6E8F2}">
      <dgm:prSet phldrT="[Tekst]"/>
      <dgm:spPr/>
      <dgm:t>
        <a:bodyPr/>
        <a:lstStyle/>
        <a:p>
          <a:r>
            <a:rPr lang="nl-NL" dirty="0" err="1" smtClean="0"/>
            <a:t>Co-morbidity</a:t>
          </a:r>
          <a:endParaRPr lang="nl-NL" dirty="0"/>
        </a:p>
      </dgm:t>
    </dgm:pt>
    <dgm:pt modelId="{DEF994E5-4A02-4265-A8E4-B660C4906E7C}" type="parTrans" cxnId="{352BAADA-8992-4D09-99DE-36A3B0A68257}">
      <dgm:prSet/>
      <dgm:spPr/>
      <dgm:t>
        <a:bodyPr/>
        <a:lstStyle/>
        <a:p>
          <a:endParaRPr lang="nl-NL"/>
        </a:p>
      </dgm:t>
    </dgm:pt>
    <dgm:pt modelId="{7C504B8B-0657-4873-9AD6-512A9DD19570}" type="sibTrans" cxnId="{352BAADA-8992-4D09-99DE-36A3B0A68257}">
      <dgm:prSet/>
      <dgm:spPr/>
      <dgm:t>
        <a:bodyPr/>
        <a:lstStyle/>
        <a:p>
          <a:endParaRPr lang="nl-NL"/>
        </a:p>
      </dgm:t>
    </dgm:pt>
    <dgm:pt modelId="{55BFB837-960F-4247-9DDD-0A12E60900E3}" type="pres">
      <dgm:prSet presAssocID="{C28F689F-2D0A-4FC5-8FFC-2BFCAE8386C6}" presName="outerComposite" presStyleCnt="0">
        <dgm:presLayoutVars>
          <dgm:chMax val="2"/>
          <dgm:animLvl val="lvl"/>
          <dgm:resizeHandles val="exact"/>
        </dgm:presLayoutVars>
      </dgm:prSet>
      <dgm:spPr/>
      <dgm:t>
        <a:bodyPr/>
        <a:lstStyle/>
        <a:p>
          <a:endParaRPr lang="en-US"/>
        </a:p>
      </dgm:t>
    </dgm:pt>
    <dgm:pt modelId="{D33DC929-91DF-476E-B9D1-4C9BB077AABE}" type="pres">
      <dgm:prSet presAssocID="{C28F689F-2D0A-4FC5-8FFC-2BFCAE8386C6}" presName="dummyMaxCanvas" presStyleCnt="0"/>
      <dgm:spPr/>
    </dgm:pt>
    <dgm:pt modelId="{502E0334-A312-4D02-B093-BFAEBAE79C60}" type="pres">
      <dgm:prSet presAssocID="{C28F689F-2D0A-4FC5-8FFC-2BFCAE8386C6}" presName="parentComposite" presStyleCnt="0"/>
      <dgm:spPr/>
    </dgm:pt>
    <dgm:pt modelId="{0C02B4D2-96C3-473E-A8C2-F631AC84B2F4}" type="pres">
      <dgm:prSet presAssocID="{C28F689F-2D0A-4FC5-8FFC-2BFCAE8386C6}" presName="parent1" presStyleLbl="alignAccFollowNode1" presStyleIdx="0" presStyleCnt="4">
        <dgm:presLayoutVars>
          <dgm:chMax val="4"/>
        </dgm:presLayoutVars>
      </dgm:prSet>
      <dgm:spPr/>
      <dgm:t>
        <a:bodyPr/>
        <a:lstStyle/>
        <a:p>
          <a:endParaRPr lang="en-US"/>
        </a:p>
      </dgm:t>
    </dgm:pt>
    <dgm:pt modelId="{209DB71D-8D67-4B7F-80E3-1BB55D66FCAC}" type="pres">
      <dgm:prSet presAssocID="{C28F689F-2D0A-4FC5-8FFC-2BFCAE8386C6}" presName="parent2" presStyleLbl="alignAccFollowNode1" presStyleIdx="1" presStyleCnt="4">
        <dgm:presLayoutVars>
          <dgm:chMax val="4"/>
        </dgm:presLayoutVars>
      </dgm:prSet>
      <dgm:spPr/>
      <dgm:t>
        <a:bodyPr/>
        <a:lstStyle/>
        <a:p>
          <a:endParaRPr lang="nl-NL"/>
        </a:p>
      </dgm:t>
    </dgm:pt>
    <dgm:pt modelId="{890FEDBD-F2D3-4148-8D17-45955D6F991A}" type="pres">
      <dgm:prSet presAssocID="{C28F689F-2D0A-4FC5-8FFC-2BFCAE8386C6}" presName="childrenComposite" presStyleCnt="0"/>
      <dgm:spPr/>
    </dgm:pt>
    <dgm:pt modelId="{47E239C6-0386-464C-A4BB-8AE100EF2440}" type="pres">
      <dgm:prSet presAssocID="{C28F689F-2D0A-4FC5-8FFC-2BFCAE8386C6}" presName="dummyMaxCanvas_ChildArea" presStyleCnt="0"/>
      <dgm:spPr/>
    </dgm:pt>
    <dgm:pt modelId="{7843B212-DB86-41B1-B7FF-901DB1C61573}" type="pres">
      <dgm:prSet presAssocID="{C28F689F-2D0A-4FC5-8FFC-2BFCAE8386C6}" presName="fulcrum" presStyleLbl="alignAccFollowNode1" presStyleIdx="2" presStyleCnt="4"/>
      <dgm:spPr/>
    </dgm:pt>
    <dgm:pt modelId="{3E34DDCE-747E-42CA-A990-6BF2C125A514}" type="pres">
      <dgm:prSet presAssocID="{C28F689F-2D0A-4FC5-8FFC-2BFCAE8386C6}" presName="balance_23" presStyleLbl="alignAccFollowNode1" presStyleIdx="3" presStyleCnt="4">
        <dgm:presLayoutVars>
          <dgm:bulletEnabled val="1"/>
        </dgm:presLayoutVars>
      </dgm:prSet>
      <dgm:spPr/>
    </dgm:pt>
    <dgm:pt modelId="{E57D48D0-F1C4-4F4E-8841-74A698F8BA1B}" type="pres">
      <dgm:prSet presAssocID="{C28F689F-2D0A-4FC5-8FFC-2BFCAE8386C6}" presName="right_23_1" presStyleLbl="node1" presStyleIdx="0" presStyleCnt="5">
        <dgm:presLayoutVars>
          <dgm:bulletEnabled val="1"/>
        </dgm:presLayoutVars>
      </dgm:prSet>
      <dgm:spPr/>
      <dgm:t>
        <a:bodyPr/>
        <a:lstStyle/>
        <a:p>
          <a:endParaRPr lang="nl-NL"/>
        </a:p>
      </dgm:t>
    </dgm:pt>
    <dgm:pt modelId="{03B2B5AE-ECA9-464F-BA83-00D4CC88C580}" type="pres">
      <dgm:prSet presAssocID="{C28F689F-2D0A-4FC5-8FFC-2BFCAE8386C6}" presName="right_23_2" presStyleLbl="node1" presStyleIdx="1" presStyleCnt="5">
        <dgm:presLayoutVars>
          <dgm:bulletEnabled val="1"/>
        </dgm:presLayoutVars>
      </dgm:prSet>
      <dgm:spPr/>
      <dgm:t>
        <a:bodyPr/>
        <a:lstStyle/>
        <a:p>
          <a:endParaRPr lang="en-US"/>
        </a:p>
      </dgm:t>
    </dgm:pt>
    <dgm:pt modelId="{F2D0ED0D-4354-4340-8672-F58364C1C7FC}" type="pres">
      <dgm:prSet presAssocID="{C28F689F-2D0A-4FC5-8FFC-2BFCAE8386C6}" presName="right_23_3" presStyleLbl="node1" presStyleIdx="2" presStyleCnt="5">
        <dgm:presLayoutVars>
          <dgm:bulletEnabled val="1"/>
        </dgm:presLayoutVars>
      </dgm:prSet>
      <dgm:spPr/>
      <dgm:t>
        <a:bodyPr/>
        <a:lstStyle/>
        <a:p>
          <a:endParaRPr lang="nl-NL"/>
        </a:p>
      </dgm:t>
    </dgm:pt>
    <dgm:pt modelId="{9A2F2C90-A658-41F4-9CBB-1FE7A618D95F}" type="pres">
      <dgm:prSet presAssocID="{C28F689F-2D0A-4FC5-8FFC-2BFCAE8386C6}" presName="left_23_1" presStyleLbl="node1" presStyleIdx="3" presStyleCnt="5">
        <dgm:presLayoutVars>
          <dgm:bulletEnabled val="1"/>
        </dgm:presLayoutVars>
      </dgm:prSet>
      <dgm:spPr/>
      <dgm:t>
        <a:bodyPr/>
        <a:lstStyle/>
        <a:p>
          <a:endParaRPr lang="nl-NL"/>
        </a:p>
      </dgm:t>
    </dgm:pt>
    <dgm:pt modelId="{87FA6027-5EB5-466B-8E98-46E670867A82}" type="pres">
      <dgm:prSet presAssocID="{C28F689F-2D0A-4FC5-8FFC-2BFCAE8386C6}" presName="left_23_2" presStyleLbl="node1" presStyleIdx="4" presStyleCnt="5">
        <dgm:presLayoutVars>
          <dgm:bulletEnabled val="1"/>
        </dgm:presLayoutVars>
      </dgm:prSet>
      <dgm:spPr/>
      <dgm:t>
        <a:bodyPr/>
        <a:lstStyle/>
        <a:p>
          <a:endParaRPr lang="en-US"/>
        </a:p>
      </dgm:t>
    </dgm:pt>
  </dgm:ptLst>
  <dgm:cxnLst>
    <dgm:cxn modelId="{3C213D56-B32C-41AE-A68E-7CE1B864B019}" type="presOf" srcId="{78C30898-43D8-46F6-820E-FAA50845D003}" destId="{87FA6027-5EB5-466B-8E98-46E670867A82}" srcOrd="0" destOrd="0" presId="urn:microsoft.com/office/officeart/2005/8/layout/balance1"/>
    <dgm:cxn modelId="{D6278540-550F-413D-B3C0-8B05F234A538}" type="presOf" srcId="{025560EF-F9C3-417E-A504-495413694708}" destId="{0C02B4D2-96C3-473E-A8C2-F631AC84B2F4}" srcOrd="0" destOrd="0" presId="urn:microsoft.com/office/officeart/2005/8/layout/balance1"/>
    <dgm:cxn modelId="{D43A5D40-EAF2-4274-92CF-4BF99AC4B468}" type="presOf" srcId="{929D705D-39FA-4DBD-9C82-112CBA451D3F}" destId="{9A2F2C90-A658-41F4-9CBB-1FE7A618D95F}" srcOrd="0" destOrd="0" presId="urn:microsoft.com/office/officeart/2005/8/layout/balance1"/>
    <dgm:cxn modelId="{D3D25B04-F059-4502-A169-30EF4AE5A5D3}" srcId="{025560EF-F9C3-417E-A504-495413694708}" destId="{78C30898-43D8-46F6-820E-FAA50845D003}" srcOrd="1" destOrd="0" parTransId="{09662ED7-B603-4A1F-9D7E-4888EA5A7CC7}" sibTransId="{B43446A1-4803-44E2-988B-240FC32BA658}"/>
    <dgm:cxn modelId="{352BAADA-8992-4D09-99DE-36A3B0A68257}" srcId="{B6FFB4EE-252F-4E96-9D36-F3DF121AAC33}" destId="{1A6EBE48-56F0-45A6-BA31-598F30E6E8F2}" srcOrd="2" destOrd="0" parTransId="{DEF994E5-4A02-4265-A8E4-B660C4906E7C}" sibTransId="{7C504B8B-0657-4873-9AD6-512A9DD19570}"/>
    <dgm:cxn modelId="{FBECDFBE-A5D7-4917-8C83-298567901ADC}" type="presOf" srcId="{0A3D68C9-AB0E-4850-A3B6-8244D66F20E4}" destId="{E57D48D0-F1C4-4F4E-8841-74A698F8BA1B}" srcOrd="0" destOrd="0" presId="urn:microsoft.com/office/officeart/2005/8/layout/balance1"/>
    <dgm:cxn modelId="{18EE6615-62F9-476F-943F-643CBEE9B875}" srcId="{B6FFB4EE-252F-4E96-9D36-F3DF121AAC33}" destId="{0A3D68C9-AB0E-4850-A3B6-8244D66F20E4}" srcOrd="0" destOrd="0" parTransId="{378C0D41-F42E-4C15-985A-B08B531E1270}" sibTransId="{D3803CE1-9572-4FA8-976E-32C74402A567}"/>
    <dgm:cxn modelId="{18131A90-EB68-4008-902D-C89EBC790283}" type="presOf" srcId="{B6FFB4EE-252F-4E96-9D36-F3DF121AAC33}" destId="{209DB71D-8D67-4B7F-80E3-1BB55D66FCAC}" srcOrd="0" destOrd="0" presId="urn:microsoft.com/office/officeart/2005/8/layout/balance1"/>
    <dgm:cxn modelId="{59F32BE9-E2BA-41C9-A4FA-94C4261FAA00}" type="presOf" srcId="{C28F689F-2D0A-4FC5-8FFC-2BFCAE8386C6}" destId="{55BFB837-960F-4247-9DDD-0A12E60900E3}" srcOrd="0" destOrd="0" presId="urn:microsoft.com/office/officeart/2005/8/layout/balance1"/>
    <dgm:cxn modelId="{70A78455-E1D8-4EAB-9D5D-F92D778FD666}" srcId="{C28F689F-2D0A-4FC5-8FFC-2BFCAE8386C6}" destId="{025560EF-F9C3-417E-A504-495413694708}" srcOrd="0" destOrd="0" parTransId="{725C3C70-F87E-4436-9468-169EB6F5371B}" sibTransId="{35936C46-260C-4F43-9D7A-7D4D9EE029A3}"/>
    <dgm:cxn modelId="{3D47B476-4A7C-4C9C-9D2F-7CFE682D97AB}" srcId="{C28F689F-2D0A-4FC5-8FFC-2BFCAE8386C6}" destId="{B6FFB4EE-252F-4E96-9D36-F3DF121AAC33}" srcOrd="1" destOrd="0" parTransId="{ED75CBDE-DEC2-4B78-B1DE-3747FF73A074}" sibTransId="{3E6B0CCD-9EBB-45CC-8CB6-81DD5935CAF4}"/>
    <dgm:cxn modelId="{D91265DA-68D3-4C1A-9F6E-31B0E9FEAA92}" srcId="{B6FFB4EE-252F-4E96-9D36-F3DF121AAC33}" destId="{76540254-536C-400B-A44A-92FB37659030}" srcOrd="1" destOrd="0" parTransId="{4EDE7771-1CEC-4360-8232-A2B599007501}" sibTransId="{70436D2D-6B6E-48A1-B562-FD334C211A97}"/>
    <dgm:cxn modelId="{676C4B6B-9F36-4EB6-A86B-52EECE36682C}" type="presOf" srcId="{1A6EBE48-56F0-45A6-BA31-598F30E6E8F2}" destId="{F2D0ED0D-4354-4340-8672-F58364C1C7FC}" srcOrd="0" destOrd="0" presId="urn:microsoft.com/office/officeart/2005/8/layout/balance1"/>
    <dgm:cxn modelId="{BD562ADA-29C9-4462-973B-10AC3484690B}" type="presOf" srcId="{76540254-536C-400B-A44A-92FB37659030}" destId="{03B2B5AE-ECA9-464F-BA83-00D4CC88C580}" srcOrd="0" destOrd="0" presId="urn:microsoft.com/office/officeart/2005/8/layout/balance1"/>
    <dgm:cxn modelId="{403F19B4-873D-4597-A399-46AC656B487C}" srcId="{025560EF-F9C3-417E-A504-495413694708}" destId="{929D705D-39FA-4DBD-9C82-112CBA451D3F}" srcOrd="0" destOrd="0" parTransId="{EF639941-335E-416D-A8B0-861E677386ED}" sibTransId="{CACE0A25-63E2-467E-8182-1B3763F21E9A}"/>
    <dgm:cxn modelId="{578181EE-AE4E-4F19-957A-8F79E298349C}" type="presParOf" srcId="{55BFB837-960F-4247-9DDD-0A12E60900E3}" destId="{D33DC929-91DF-476E-B9D1-4C9BB077AABE}" srcOrd="0" destOrd="0" presId="urn:microsoft.com/office/officeart/2005/8/layout/balance1"/>
    <dgm:cxn modelId="{C5279B52-A1FB-4193-BF56-22380B2820AF}" type="presParOf" srcId="{55BFB837-960F-4247-9DDD-0A12E60900E3}" destId="{502E0334-A312-4D02-B093-BFAEBAE79C60}" srcOrd="1" destOrd="0" presId="urn:microsoft.com/office/officeart/2005/8/layout/balance1"/>
    <dgm:cxn modelId="{5EC69878-A965-421A-B5C6-3F1447737919}" type="presParOf" srcId="{502E0334-A312-4D02-B093-BFAEBAE79C60}" destId="{0C02B4D2-96C3-473E-A8C2-F631AC84B2F4}" srcOrd="0" destOrd="0" presId="urn:microsoft.com/office/officeart/2005/8/layout/balance1"/>
    <dgm:cxn modelId="{E4E93784-2F67-436F-AFED-2285781B3E70}" type="presParOf" srcId="{502E0334-A312-4D02-B093-BFAEBAE79C60}" destId="{209DB71D-8D67-4B7F-80E3-1BB55D66FCAC}" srcOrd="1" destOrd="0" presId="urn:microsoft.com/office/officeart/2005/8/layout/balance1"/>
    <dgm:cxn modelId="{A18D8409-CC80-4E22-B96F-241AE9CB66BE}" type="presParOf" srcId="{55BFB837-960F-4247-9DDD-0A12E60900E3}" destId="{890FEDBD-F2D3-4148-8D17-45955D6F991A}" srcOrd="2" destOrd="0" presId="urn:microsoft.com/office/officeart/2005/8/layout/balance1"/>
    <dgm:cxn modelId="{723DD17C-B4B8-4F07-955D-47231F28F44C}" type="presParOf" srcId="{890FEDBD-F2D3-4148-8D17-45955D6F991A}" destId="{47E239C6-0386-464C-A4BB-8AE100EF2440}" srcOrd="0" destOrd="0" presId="urn:microsoft.com/office/officeart/2005/8/layout/balance1"/>
    <dgm:cxn modelId="{070B217F-C872-492E-8D68-D5AF90BB840B}" type="presParOf" srcId="{890FEDBD-F2D3-4148-8D17-45955D6F991A}" destId="{7843B212-DB86-41B1-B7FF-901DB1C61573}" srcOrd="1" destOrd="0" presId="urn:microsoft.com/office/officeart/2005/8/layout/balance1"/>
    <dgm:cxn modelId="{7813008B-AD63-49B9-B8DD-1AAD80A21818}" type="presParOf" srcId="{890FEDBD-F2D3-4148-8D17-45955D6F991A}" destId="{3E34DDCE-747E-42CA-A990-6BF2C125A514}" srcOrd="2" destOrd="0" presId="urn:microsoft.com/office/officeart/2005/8/layout/balance1"/>
    <dgm:cxn modelId="{413A2136-B21D-4859-91C5-43A79B858841}" type="presParOf" srcId="{890FEDBD-F2D3-4148-8D17-45955D6F991A}" destId="{E57D48D0-F1C4-4F4E-8841-74A698F8BA1B}" srcOrd="3" destOrd="0" presId="urn:microsoft.com/office/officeart/2005/8/layout/balance1"/>
    <dgm:cxn modelId="{6B21E8AD-41AF-4518-957E-B6951FD93307}" type="presParOf" srcId="{890FEDBD-F2D3-4148-8D17-45955D6F991A}" destId="{03B2B5AE-ECA9-464F-BA83-00D4CC88C580}" srcOrd="4" destOrd="0" presId="urn:microsoft.com/office/officeart/2005/8/layout/balance1"/>
    <dgm:cxn modelId="{CD427699-1B3C-4CDF-8198-2B93833DAAFE}" type="presParOf" srcId="{890FEDBD-F2D3-4148-8D17-45955D6F991A}" destId="{F2D0ED0D-4354-4340-8672-F58364C1C7FC}" srcOrd="5" destOrd="0" presId="urn:microsoft.com/office/officeart/2005/8/layout/balance1"/>
    <dgm:cxn modelId="{233234B9-21B7-4DF4-9947-753E18A6416C}" type="presParOf" srcId="{890FEDBD-F2D3-4148-8D17-45955D6F991A}" destId="{9A2F2C90-A658-41F4-9CBB-1FE7A618D95F}" srcOrd="6" destOrd="0" presId="urn:microsoft.com/office/officeart/2005/8/layout/balance1"/>
    <dgm:cxn modelId="{6708DCA1-C3A9-4632-939B-045702D7DFC3}" type="presParOf" srcId="{890FEDBD-F2D3-4148-8D17-45955D6F991A}" destId="{87FA6027-5EB5-466B-8E98-46E670867A82}" srcOrd="7"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02B4D2-96C3-473E-A8C2-F631AC84B2F4}">
      <dsp:nvSpPr>
        <dsp:cNvPr id="0" name=""/>
        <dsp:cNvSpPr/>
      </dsp:nvSpPr>
      <dsp:spPr>
        <a:xfrm>
          <a:off x="1259840" y="0"/>
          <a:ext cx="1463040" cy="812800"/>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nl-NL" sz="2200" kern="1200" dirty="0" smtClean="0"/>
            <a:t>Mild </a:t>
          </a:r>
          <a:r>
            <a:rPr lang="nl-NL" sz="2200" kern="1200" dirty="0" err="1" smtClean="0"/>
            <a:t>illness</a:t>
          </a:r>
          <a:endParaRPr lang="nl-NL" sz="2200" kern="1200" dirty="0"/>
        </a:p>
      </dsp:txBody>
      <dsp:txXfrm>
        <a:off x="1283646" y="23806"/>
        <a:ext cx="1415428" cy="765188"/>
      </dsp:txXfrm>
    </dsp:sp>
    <dsp:sp modelId="{209DB71D-8D67-4B7F-80E3-1BB55D66FCAC}">
      <dsp:nvSpPr>
        <dsp:cNvPr id="0" name=""/>
        <dsp:cNvSpPr/>
      </dsp:nvSpPr>
      <dsp:spPr>
        <a:xfrm>
          <a:off x="3373120" y="0"/>
          <a:ext cx="1463040" cy="812800"/>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nl-NL" sz="2200" kern="1200" dirty="0" err="1" smtClean="0"/>
            <a:t>Severe</a:t>
          </a:r>
          <a:r>
            <a:rPr lang="nl-NL" sz="2200" kern="1200" dirty="0" smtClean="0"/>
            <a:t> </a:t>
          </a:r>
          <a:r>
            <a:rPr lang="nl-NL" sz="2200" kern="1200" dirty="0" err="1" smtClean="0"/>
            <a:t>illness</a:t>
          </a:r>
          <a:endParaRPr lang="nl-NL" sz="2200" kern="1200" dirty="0"/>
        </a:p>
      </dsp:txBody>
      <dsp:txXfrm>
        <a:off x="3396926" y="23806"/>
        <a:ext cx="1415428" cy="765188"/>
      </dsp:txXfrm>
    </dsp:sp>
    <dsp:sp modelId="{7843B212-DB86-41B1-B7FF-901DB1C61573}">
      <dsp:nvSpPr>
        <dsp:cNvPr id="0" name=""/>
        <dsp:cNvSpPr/>
      </dsp:nvSpPr>
      <dsp:spPr>
        <a:xfrm>
          <a:off x="2743200" y="3454400"/>
          <a:ext cx="609600" cy="609600"/>
        </a:xfrm>
        <a:prstGeom prst="triangle">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34DDCE-747E-42CA-A990-6BF2C125A514}">
      <dsp:nvSpPr>
        <dsp:cNvPr id="0" name=""/>
        <dsp:cNvSpPr/>
      </dsp:nvSpPr>
      <dsp:spPr>
        <a:xfrm rot="240000">
          <a:off x="1218641" y="3193179"/>
          <a:ext cx="3658717" cy="25584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7D48D0-F1C4-4F4E-8841-74A698F8BA1B}">
      <dsp:nvSpPr>
        <dsp:cNvPr id="0" name=""/>
        <dsp:cNvSpPr/>
      </dsp:nvSpPr>
      <dsp:spPr>
        <a:xfrm rot="240000">
          <a:off x="3415383" y="2553510"/>
          <a:ext cx="1459793" cy="6801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nl-NL" sz="1800" kern="1200" dirty="0" err="1" smtClean="0"/>
            <a:t>Age</a:t>
          </a:r>
          <a:r>
            <a:rPr lang="nl-NL" sz="1800" kern="1200" dirty="0" smtClean="0"/>
            <a:t> </a:t>
          </a:r>
          <a:r>
            <a:rPr lang="nl-NL" sz="1800" kern="1200" dirty="0" err="1" smtClean="0"/>
            <a:t>patient</a:t>
          </a:r>
          <a:endParaRPr lang="nl-NL" sz="1800" kern="1200" dirty="0"/>
        </a:p>
      </dsp:txBody>
      <dsp:txXfrm>
        <a:off x="3448583" y="2586710"/>
        <a:ext cx="1393393" cy="613714"/>
      </dsp:txXfrm>
    </dsp:sp>
    <dsp:sp modelId="{03B2B5AE-ECA9-464F-BA83-00D4CC88C580}">
      <dsp:nvSpPr>
        <dsp:cNvPr id="0" name=""/>
        <dsp:cNvSpPr/>
      </dsp:nvSpPr>
      <dsp:spPr>
        <a:xfrm rot="240000">
          <a:off x="3468215" y="1821990"/>
          <a:ext cx="1459793" cy="6801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nl-NL" sz="1800" kern="1200" dirty="0" smtClean="0"/>
            <a:t>Virus type</a:t>
          </a:r>
          <a:endParaRPr lang="nl-NL" sz="1800" kern="1200" dirty="0"/>
        </a:p>
      </dsp:txBody>
      <dsp:txXfrm>
        <a:off x="3501415" y="1855190"/>
        <a:ext cx="1393393" cy="613714"/>
      </dsp:txXfrm>
    </dsp:sp>
    <dsp:sp modelId="{F2D0ED0D-4354-4340-8672-F58364C1C7FC}">
      <dsp:nvSpPr>
        <dsp:cNvPr id="0" name=""/>
        <dsp:cNvSpPr/>
      </dsp:nvSpPr>
      <dsp:spPr>
        <a:xfrm rot="240000">
          <a:off x="3521047" y="1106726"/>
          <a:ext cx="1459793" cy="6801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nl-NL" sz="1800" kern="1200" dirty="0" err="1" smtClean="0"/>
            <a:t>Co-morbidity</a:t>
          </a:r>
          <a:endParaRPr lang="nl-NL" sz="1800" kern="1200" dirty="0"/>
        </a:p>
      </dsp:txBody>
      <dsp:txXfrm>
        <a:off x="3554247" y="1139926"/>
        <a:ext cx="1393393" cy="613714"/>
      </dsp:txXfrm>
    </dsp:sp>
    <dsp:sp modelId="{9A2F2C90-A658-41F4-9CBB-1FE7A618D95F}">
      <dsp:nvSpPr>
        <dsp:cNvPr id="0" name=""/>
        <dsp:cNvSpPr/>
      </dsp:nvSpPr>
      <dsp:spPr>
        <a:xfrm rot="240000">
          <a:off x="1322423" y="2407206"/>
          <a:ext cx="1459793" cy="6801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nl-NL" sz="1800" kern="1200" dirty="0" err="1" smtClean="0"/>
            <a:t>Antiviral</a:t>
          </a:r>
          <a:r>
            <a:rPr lang="nl-NL" sz="1800" kern="1200" dirty="0" smtClean="0"/>
            <a:t> </a:t>
          </a:r>
          <a:r>
            <a:rPr lang="nl-NL" sz="1800" kern="1200" dirty="0" err="1" smtClean="0"/>
            <a:t>treatment</a:t>
          </a:r>
          <a:endParaRPr lang="nl-NL" sz="1800" kern="1200" dirty="0"/>
        </a:p>
      </dsp:txBody>
      <dsp:txXfrm>
        <a:off x="1355623" y="2440406"/>
        <a:ext cx="1393393" cy="613714"/>
      </dsp:txXfrm>
    </dsp:sp>
    <dsp:sp modelId="{87FA6027-5EB5-466B-8E98-46E670867A82}">
      <dsp:nvSpPr>
        <dsp:cNvPr id="0" name=""/>
        <dsp:cNvSpPr/>
      </dsp:nvSpPr>
      <dsp:spPr>
        <a:xfrm rot="240000">
          <a:off x="1375255" y="1675686"/>
          <a:ext cx="1459793" cy="6801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nl-NL" sz="1800" kern="1200" dirty="0" err="1" smtClean="0"/>
            <a:t>vaccinated</a:t>
          </a:r>
          <a:endParaRPr lang="nl-NL" sz="1800" kern="1200" dirty="0"/>
        </a:p>
      </dsp:txBody>
      <dsp:txXfrm>
        <a:off x="1408455" y="1708886"/>
        <a:ext cx="1393393" cy="613714"/>
      </dsp:txXfrm>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514" name="Rectangle 2"/>
          <p:cNvSpPr>
            <a:spLocks noGrp="1" noChangeArrowheads="1"/>
          </p:cNvSpPr>
          <p:nvPr>
            <p:ph type="hdr" sz="quarter"/>
          </p:nvPr>
        </p:nvSpPr>
        <p:spPr bwMode="auto">
          <a:xfrm>
            <a:off x="0" y="0"/>
            <a:ext cx="3038604" cy="465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192515" name="Rectangle 3"/>
          <p:cNvSpPr>
            <a:spLocks noGrp="1" noChangeArrowheads="1"/>
          </p:cNvSpPr>
          <p:nvPr>
            <p:ph type="dt" sz="quarter" idx="1"/>
          </p:nvPr>
        </p:nvSpPr>
        <p:spPr bwMode="auto">
          <a:xfrm>
            <a:off x="3970159" y="0"/>
            <a:ext cx="3038604" cy="465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p>
        </p:txBody>
      </p:sp>
      <p:sp>
        <p:nvSpPr>
          <p:cNvPr id="192516" name="Rectangle 4"/>
          <p:cNvSpPr>
            <a:spLocks noGrp="1" noChangeArrowheads="1"/>
          </p:cNvSpPr>
          <p:nvPr>
            <p:ph type="ftr" sz="quarter" idx="2"/>
          </p:nvPr>
        </p:nvSpPr>
        <p:spPr bwMode="auto">
          <a:xfrm>
            <a:off x="0" y="8829573"/>
            <a:ext cx="3038604" cy="465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192517" name="Rectangle 5"/>
          <p:cNvSpPr>
            <a:spLocks noGrp="1" noChangeArrowheads="1"/>
          </p:cNvSpPr>
          <p:nvPr>
            <p:ph type="sldNum" sz="quarter" idx="3"/>
          </p:nvPr>
        </p:nvSpPr>
        <p:spPr bwMode="auto">
          <a:xfrm>
            <a:off x="3970159" y="8829573"/>
            <a:ext cx="3038604" cy="465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78A17AD6-6C70-4E27-993F-8183E433EEF4}" type="slidenum">
              <a:rPr lang="en-US"/>
              <a:pPr/>
              <a:t>‹#›</a:t>
            </a:fld>
            <a:endParaRPr lang="en-US"/>
          </a:p>
        </p:txBody>
      </p:sp>
    </p:spTree>
    <p:extLst>
      <p:ext uri="{BB962C8B-B14F-4D97-AF65-F5344CB8AC3E}">
        <p14:creationId xmlns:p14="http://schemas.microsoft.com/office/powerpoint/2010/main" val="16404568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604" cy="46534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159" y="0"/>
            <a:ext cx="3038604" cy="465341"/>
          </a:xfrm>
          <a:prstGeom prst="rect">
            <a:avLst/>
          </a:prstGeom>
        </p:spPr>
        <p:txBody>
          <a:bodyPr vert="horz" lIns="91440" tIns="45720" rIns="91440" bIns="45720" rtlCol="0"/>
          <a:lstStyle>
            <a:lvl1pPr algn="r">
              <a:defRPr sz="1200"/>
            </a:lvl1pPr>
          </a:lstStyle>
          <a:p>
            <a:fld id="{FAD05CB2-99DE-4604-B8A5-CDAF6000EBC1}" type="datetimeFigureOut">
              <a:rPr lang="en-US" smtClean="0"/>
              <a:t>10/21/2016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713" y="4415530"/>
            <a:ext cx="5608975" cy="418360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573"/>
            <a:ext cx="3038604" cy="46534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159" y="8829573"/>
            <a:ext cx="3038604" cy="465340"/>
          </a:xfrm>
          <a:prstGeom prst="rect">
            <a:avLst/>
          </a:prstGeom>
        </p:spPr>
        <p:txBody>
          <a:bodyPr vert="horz" lIns="91440" tIns="45720" rIns="91440" bIns="45720" rtlCol="0" anchor="b"/>
          <a:lstStyle>
            <a:lvl1pPr algn="r">
              <a:defRPr sz="1200"/>
            </a:lvl1pPr>
          </a:lstStyle>
          <a:p>
            <a:fld id="{4E9A3017-BCD3-421F-9652-EA82AD51044F}" type="slidenum">
              <a:rPr lang="en-US" smtClean="0"/>
              <a:t>‹#›</a:t>
            </a:fld>
            <a:endParaRPr lang="en-US"/>
          </a:p>
        </p:txBody>
      </p:sp>
    </p:spTree>
    <p:extLst>
      <p:ext uri="{BB962C8B-B14F-4D97-AF65-F5344CB8AC3E}">
        <p14:creationId xmlns:p14="http://schemas.microsoft.com/office/powerpoint/2010/main" val="2149961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en.wikipedia.org/wiki/Statistical_hypothesis_testing"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en.wikipedia.org/wiki/P-value"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en.wikipedia.org/wiki/Dependent_variable" TargetMode="External"/><Relationship Id="rId13" Type="http://schemas.openxmlformats.org/officeDocument/2006/relationships/hyperlink" Target="http://en.wikipedia.org/wiki/Pearson_product-moment_correlation_coefficient" TargetMode="External"/><Relationship Id="rId3" Type="http://schemas.openxmlformats.org/officeDocument/2006/relationships/hyperlink" Target="http://en.wikipedia.org/wiki/Statistics" TargetMode="External"/><Relationship Id="rId7" Type="http://schemas.openxmlformats.org/officeDocument/2006/relationships/hyperlink" Target="http://en.wikipedia.org/wiki/Causality" TargetMode="External"/><Relationship Id="rId12" Type="http://schemas.openxmlformats.org/officeDocument/2006/relationships/hyperlink" Target="http://en.wikipedia.org/wiki/Scatterplot" TargetMode="External"/><Relationship Id="rId2" Type="http://schemas.openxmlformats.org/officeDocument/2006/relationships/slide" Target="../slides/slide23.xml"/><Relationship Id="rId16" Type="http://schemas.openxmlformats.org/officeDocument/2006/relationships/hyperlink" Target="http://en.wikipedia.org/wiki/Multivariate_analysis" TargetMode="External"/><Relationship Id="rId1" Type="http://schemas.openxmlformats.org/officeDocument/2006/relationships/notesMaster" Target="../notesMasters/notesMaster1.xml"/><Relationship Id="rId6" Type="http://schemas.openxmlformats.org/officeDocument/2006/relationships/hyperlink" Target="http://en.wikipedia.org/wiki/Association_(statistics)" TargetMode="External"/><Relationship Id="rId11" Type="http://schemas.openxmlformats.org/officeDocument/2006/relationships/hyperlink" Target="http://en.wikipedia.org/wiki/Percentage" TargetMode="External"/><Relationship Id="rId5" Type="http://schemas.openxmlformats.org/officeDocument/2006/relationships/hyperlink" Target="http://en.wikipedia.org/wiki/Hypotheses" TargetMode="External"/><Relationship Id="rId15" Type="http://schemas.openxmlformats.org/officeDocument/2006/relationships/hyperlink" Target="http://en.wikipedia.org/wiki/Level_of_measurement" TargetMode="External"/><Relationship Id="rId10" Type="http://schemas.openxmlformats.org/officeDocument/2006/relationships/hyperlink" Target="http://en.wikipedia.org/wiki/Univariate_analysis" TargetMode="External"/><Relationship Id="rId4" Type="http://schemas.openxmlformats.org/officeDocument/2006/relationships/hyperlink" Target="http://en.wikipedia.org/wiki/Dependent_and_independent_variables" TargetMode="External"/><Relationship Id="rId9" Type="http://schemas.openxmlformats.org/officeDocument/2006/relationships/hyperlink" Target="http://en.wikipedia.org/wiki/Independent_variable" TargetMode="External"/><Relationship Id="rId14" Type="http://schemas.openxmlformats.org/officeDocument/2006/relationships/hyperlink" Target="http://en.wikipedia.org/wiki/Bivariate_analysis"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en.wikipedia.org/wiki/Odds_ratio"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SAGE risk groups</a:t>
            </a:r>
          </a:p>
          <a:p>
            <a:pPr marL="171450" indent="-171450">
              <a:buFontTx/>
              <a:buChar char="-"/>
            </a:pPr>
            <a:r>
              <a:rPr lang="en-US" sz="1200" b="0" i="0" kern="1200" dirty="0" smtClean="0">
                <a:solidFill>
                  <a:schemeClr val="tx1"/>
                </a:solidFill>
                <a:effectLst/>
                <a:latin typeface="+mn-lt"/>
                <a:ea typeface="+mn-ea"/>
                <a:cs typeface="+mn-cs"/>
              </a:rPr>
              <a:t>Statistics produced include the Fisher and mid-p exact tests, chi squares, odds ratio, maximum likelihood odds ratio estimate, risk/prevalence ratio (relative risk), risk difference, and etiologic fractions with confidence limits produced by several methods, with stratified analysis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i="0" kern="1200" baseline="0" dirty="0" smtClean="0">
                <a:solidFill>
                  <a:schemeClr val="tx1"/>
                </a:solidFill>
                <a:effectLst/>
                <a:latin typeface="+mn-lt"/>
                <a:ea typeface="+mn-ea"/>
                <a:cs typeface="+mn-cs"/>
              </a:rPr>
              <a:t>How to interpret the results</a:t>
            </a:r>
          </a:p>
          <a:p>
            <a:pPr marL="171450" indent="-171450">
              <a:buFontTx/>
              <a:buChar char="-"/>
            </a:pPr>
            <a:r>
              <a:rPr lang="en-US" sz="1200" b="0" i="0" kern="1200" dirty="0" err="1" smtClean="0">
                <a:solidFill>
                  <a:schemeClr val="tx1"/>
                </a:solidFill>
                <a:effectLst/>
                <a:latin typeface="+mn-lt"/>
                <a:ea typeface="+mn-ea"/>
                <a:cs typeface="+mn-cs"/>
              </a:rPr>
              <a:t>OpenEpi</a:t>
            </a:r>
            <a:r>
              <a:rPr lang="en-US" sz="1200" b="0" i="0" kern="1200" baseline="0" dirty="0" smtClean="0">
                <a:solidFill>
                  <a:schemeClr val="tx1"/>
                </a:solidFill>
                <a:effectLst/>
                <a:latin typeface="+mn-lt"/>
                <a:ea typeface="+mn-ea"/>
                <a:cs typeface="+mn-cs"/>
              </a:rPr>
              <a:t> demo</a:t>
            </a:r>
          </a:p>
          <a:p>
            <a:pPr marL="628650" lvl="1" indent="-171450">
              <a:buFontTx/>
              <a:buChar char="-"/>
            </a:pPr>
            <a:r>
              <a:rPr lang="en-US" sz="1200" b="0" i="0" kern="1200" baseline="0" dirty="0" smtClean="0">
                <a:solidFill>
                  <a:schemeClr val="tx1"/>
                </a:solidFill>
                <a:effectLst/>
                <a:latin typeface="+mn-lt"/>
                <a:ea typeface="+mn-ea"/>
                <a:cs typeface="+mn-cs"/>
              </a:rPr>
              <a:t>More interpreting results</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1</a:t>
            </a:fld>
            <a:endParaRPr lang="en-US"/>
          </a:p>
        </p:txBody>
      </p:sp>
    </p:spTree>
    <p:extLst>
      <p:ext uri="{BB962C8B-B14F-4D97-AF65-F5344CB8AC3E}">
        <p14:creationId xmlns:p14="http://schemas.microsoft.com/office/powerpoint/2010/main" val="1041700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2</a:t>
            </a:fld>
            <a:endParaRPr lang="en-US"/>
          </a:p>
        </p:txBody>
      </p:sp>
    </p:spTree>
    <p:extLst>
      <p:ext uri="{BB962C8B-B14F-4D97-AF65-F5344CB8AC3E}">
        <p14:creationId xmlns:p14="http://schemas.microsoft.com/office/powerpoint/2010/main" val="2289668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First a few words on risk and the four main types of risk used in epidemiology.</a:t>
            </a:r>
          </a:p>
          <a:p>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3</a:t>
            </a:fld>
            <a:endParaRPr lang="en-US"/>
          </a:p>
        </p:txBody>
      </p:sp>
    </p:spTree>
    <p:extLst>
      <p:ext uri="{BB962C8B-B14F-4D97-AF65-F5344CB8AC3E}">
        <p14:creationId xmlns:p14="http://schemas.microsoft.com/office/powerpoint/2010/main" val="837979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Attributable risk is not generally something we</a:t>
            </a:r>
            <a:r>
              <a:rPr lang="en-US" baseline="0" dirty="0" smtClean="0"/>
              <a:t> measure with influenza. </a:t>
            </a:r>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5</a:t>
            </a:fld>
            <a:endParaRPr lang="en-US"/>
          </a:p>
        </p:txBody>
      </p:sp>
    </p:spTree>
    <p:extLst>
      <p:ext uri="{BB962C8B-B14F-4D97-AF65-F5344CB8AC3E}">
        <p14:creationId xmlns:p14="http://schemas.microsoft.com/office/powerpoint/2010/main" val="3695575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11</a:t>
            </a:fld>
            <a:endParaRPr lang="en-US"/>
          </a:p>
        </p:txBody>
      </p:sp>
    </p:spTree>
    <p:extLst>
      <p:ext uri="{BB962C8B-B14F-4D97-AF65-F5344CB8AC3E}">
        <p14:creationId xmlns:p14="http://schemas.microsoft.com/office/powerpoint/2010/main" val="3770149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WHO has developed</a:t>
            </a:r>
            <a:r>
              <a:rPr lang="en-US" baseline="0" dirty="0" smtClean="0"/>
              <a:t> a </a:t>
            </a:r>
            <a:r>
              <a:rPr lang="en-US" dirty="0" smtClean="0"/>
              <a:t>standardized list of pre-existing medical illnesses or co-morbid conditions that </a:t>
            </a:r>
            <a:r>
              <a:rPr lang="en-US" dirty="0" smtClean="0"/>
              <a:t>include </a:t>
            </a:r>
            <a:r>
              <a:rPr lang="en-US" dirty="0" smtClean="0"/>
              <a:t>both known and suspected risk factors</a:t>
            </a:r>
          </a:p>
          <a:p>
            <a:r>
              <a:rPr lang="en-US" dirty="0" smtClean="0"/>
              <a:t>for severe influenza disease.  You</a:t>
            </a:r>
            <a:r>
              <a:rPr lang="en-US" baseline="0" dirty="0" smtClean="0"/>
              <a:t> may chose to</a:t>
            </a:r>
            <a:r>
              <a:rPr lang="en-US" dirty="0" smtClean="0"/>
              <a:t> expand your variables (risk factors) collected to account for local variations in</a:t>
            </a:r>
            <a:r>
              <a:rPr lang="en-US" baseline="0" dirty="0" smtClean="0"/>
              <a:t> </a:t>
            </a:r>
            <a:r>
              <a:rPr lang="en-US" dirty="0" smtClean="0"/>
              <a:t>demographics or patterns of chronic illness. </a:t>
            </a:r>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12</a:t>
            </a:fld>
            <a:endParaRPr lang="en-US"/>
          </a:p>
        </p:txBody>
      </p:sp>
    </p:spTree>
    <p:extLst>
      <p:ext uri="{BB962C8B-B14F-4D97-AF65-F5344CB8AC3E}">
        <p14:creationId xmlns:p14="http://schemas.microsoft.com/office/powerpoint/2010/main" val="1788883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Determining Risk or Odds alone does not help determine whether</a:t>
            </a:r>
            <a:r>
              <a:rPr lang="en-US" baseline="0" dirty="0" smtClean="0"/>
              <a:t> an exposure increases the chances of outcome amongst the exposed population… </a:t>
            </a:r>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14</a:t>
            </a:fld>
            <a:endParaRPr lang="en-US"/>
          </a:p>
        </p:txBody>
      </p:sp>
    </p:spTree>
    <p:extLst>
      <p:ext uri="{BB962C8B-B14F-4D97-AF65-F5344CB8AC3E}">
        <p14:creationId xmlns:p14="http://schemas.microsoft.com/office/powerpoint/2010/main" val="2199546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case of surveillance,</a:t>
            </a:r>
            <a:r>
              <a:rPr lang="en-US" baseline="0" dirty="0" smtClean="0"/>
              <a:t> we can consider our data akin to a cohort study and analyze our data as such. An OR/RR of 1 indicates that there is a 1 to 1 chance that the outcome of interest will occur in the exposed and unexposed group. If the RR is &gt;1.0, the exposure appears to be a risk factor for the outcome (disease, death, hospitalization – whatever your outcome is</a:t>
            </a:r>
            <a:r>
              <a:rPr lang="en-US" baseline="0" dirty="0" smtClean="0"/>
              <a:t>).</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cs typeface="Arial" charset="0"/>
              </a:rPr>
              <a:t>The odds ratio (OR) is one of a range of statistics used to assess the risk of a particular outcome (or disease) if a certain factor (or exposure) is present. The odds ratio is a relative measure of risk, telling us how much more</a:t>
            </a:r>
            <a:r>
              <a:rPr lang="en-US" sz="1200" baseline="0" dirty="0" smtClean="0">
                <a:cs typeface="Arial" charset="0"/>
              </a:rPr>
              <a:t> </a:t>
            </a:r>
            <a:r>
              <a:rPr lang="en-US" sz="1200" dirty="0" smtClean="0">
                <a:cs typeface="Arial" charset="0"/>
              </a:rPr>
              <a:t>likely it is that someone who is exposed to the factor under study will develop the outcome as compared to someone who is not exposed.</a:t>
            </a:r>
            <a:endParaRPr lang="nl-NL" sz="1200" dirty="0" smtClean="0">
              <a:cs typeface="Arial" charset="0"/>
            </a:endParaRPr>
          </a:p>
          <a:p>
            <a:endParaRPr lang="en-US" baseline="0" dirty="0" smtClean="0"/>
          </a:p>
          <a:p>
            <a:endParaRPr lang="en-US" baseline="0" dirty="0" smtClean="0"/>
          </a:p>
          <a:p>
            <a:pPr marL="342900" indent="-342900">
              <a:spcBef>
                <a:spcPct val="20000"/>
              </a:spcBef>
              <a:buClr>
                <a:schemeClr val="tx2"/>
              </a:buClr>
              <a:buSzPct val="120000"/>
              <a:buFont typeface="Arial" charset="0"/>
              <a:buNone/>
            </a:pPr>
            <a:r>
              <a:rPr lang="en-US" baseline="0" dirty="0" smtClean="0"/>
              <a:t>A statistical test helps us to determining whether there is a true difference between the groups (OR &amp; RR), or if there is just a random variation in our population</a:t>
            </a:r>
            <a:r>
              <a:rPr lang="en-US" baseline="0" dirty="0" smtClean="0"/>
              <a:t>. </a:t>
            </a:r>
            <a:r>
              <a:rPr lang="en-US" sz="1200" dirty="0" smtClean="0">
                <a:cs typeface="Arial" charset="0"/>
              </a:rPr>
              <a:t>A statistical test is a method to take decisions on the result of an experiment</a:t>
            </a:r>
          </a:p>
          <a:p>
            <a:pPr marL="342900" indent="-342900">
              <a:spcBef>
                <a:spcPct val="20000"/>
              </a:spcBef>
              <a:buClr>
                <a:schemeClr val="tx2"/>
              </a:buClr>
              <a:buSzPct val="120000"/>
              <a:buFont typeface="Arial" charset="0"/>
              <a:buNone/>
            </a:pPr>
            <a:r>
              <a:rPr lang="en-US" sz="1200" dirty="0" smtClean="0">
                <a:cs typeface="Arial" charset="0"/>
              </a:rPr>
              <a:t>In statistics, a results is defined statistically significant if it is unlikely to have occurred by chance alone according to a predefined threshold probability, the significance level</a:t>
            </a:r>
          </a:p>
          <a:p>
            <a:pPr marL="342900" indent="-342900">
              <a:spcBef>
                <a:spcPct val="20000"/>
              </a:spcBef>
              <a:buClr>
                <a:schemeClr val="tx2"/>
              </a:buClr>
              <a:buSzPct val="120000"/>
              <a:buFont typeface="Arial" charset="0"/>
              <a:buNone/>
            </a:pPr>
            <a:r>
              <a:rPr lang="en-US" sz="1200" dirty="0" smtClean="0"/>
              <a:t>If a </a:t>
            </a:r>
            <a:r>
              <a:rPr lang="en-US" sz="1200" i="1" u="sng" dirty="0" smtClean="0">
                <a:hlinkClick r:id="rId3" tooltip="Statistical hypothesis testing"/>
              </a:rPr>
              <a:t>test of significance</a:t>
            </a:r>
            <a:r>
              <a:rPr lang="en-US" sz="1200" u="sng" dirty="0" smtClean="0"/>
              <a:t> </a:t>
            </a:r>
            <a:r>
              <a:rPr lang="en-US" sz="1200" dirty="0" smtClean="0"/>
              <a:t>gives a </a:t>
            </a:r>
            <a:r>
              <a:rPr lang="en-US" sz="1200" i="1" dirty="0" smtClean="0">
                <a:hlinkClick r:id="rId4" tooltip="P-value"/>
              </a:rPr>
              <a:t>p</a:t>
            </a:r>
            <a:r>
              <a:rPr lang="en-US" sz="1200" dirty="0" smtClean="0">
                <a:hlinkClick r:id="rId4" tooltip="P-value"/>
              </a:rPr>
              <a:t>-value</a:t>
            </a:r>
            <a:r>
              <a:rPr lang="en-US" sz="1200" dirty="0" smtClean="0"/>
              <a:t> lower than or equal to the significance level, the null hypothesis is rejected. Such results are referred to as “statistically significant” (at the </a:t>
            </a:r>
            <a:r>
              <a:rPr lang="en-US" sz="1200" i="1" dirty="0" smtClean="0"/>
              <a:t>p</a:t>
            </a:r>
            <a:r>
              <a:rPr lang="en-US" sz="1200" dirty="0" smtClean="0"/>
              <a:t> = 0.05 level, etc.)</a:t>
            </a:r>
            <a:endParaRPr lang="en-US" sz="1200" dirty="0" smtClean="0">
              <a:cs typeface="Arial" charset="0"/>
              <a:sym typeface="Arial" charset="0"/>
            </a:endParaRPr>
          </a:p>
          <a:p>
            <a:endParaRPr lang="nl-NL" dirty="0" smtClean="0"/>
          </a:p>
          <a:p>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15</a:t>
            </a:fld>
            <a:endParaRPr lang="en-US"/>
          </a:p>
        </p:txBody>
      </p:sp>
    </p:spTree>
    <p:extLst>
      <p:ext uri="{BB962C8B-B14F-4D97-AF65-F5344CB8AC3E}">
        <p14:creationId xmlns:p14="http://schemas.microsoft.com/office/powerpoint/2010/main" val="1986643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statistical test is used to assess if there is a statistically significant difference of the OR/RR value to 1.</a:t>
            </a:r>
          </a:p>
          <a:p>
            <a:endParaRPr lang="en-US" dirty="0" smtClean="0"/>
          </a:p>
          <a:p>
            <a:r>
              <a:rPr lang="en-US" dirty="0" smtClean="0"/>
              <a:t>A OR/RR value of 1 means that there is no difference in “risk” for the outcome of interest in the exposed and unexposed group.</a:t>
            </a:r>
          </a:p>
          <a:p>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16</a:t>
            </a:fld>
            <a:endParaRPr lang="en-US"/>
          </a:p>
        </p:txBody>
      </p:sp>
    </p:spTree>
    <p:extLst>
      <p:ext uri="{BB962C8B-B14F-4D97-AF65-F5344CB8AC3E}">
        <p14:creationId xmlns:p14="http://schemas.microsoft.com/office/powerpoint/2010/main" val="4281683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results of our statistical tests will help us to interpret our results</a:t>
            </a:r>
            <a:r>
              <a:rPr lang="en-US" baseline="0" dirty="0" smtClean="0"/>
              <a:t> – whether they are due to chance or whether they are truly significant.</a:t>
            </a:r>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17</a:t>
            </a:fld>
            <a:endParaRPr lang="en-US"/>
          </a:p>
        </p:txBody>
      </p:sp>
    </p:spTree>
    <p:extLst>
      <p:ext uri="{BB962C8B-B14F-4D97-AF65-F5344CB8AC3E}">
        <p14:creationId xmlns:p14="http://schemas.microsoft.com/office/powerpoint/2010/main" val="2454463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OR</a:t>
            </a:r>
            <a:r>
              <a:rPr lang="en-US" baseline="0" dirty="0" smtClean="0"/>
              <a:t> compares the odds of exposure among those with the outcome to the odds of exposure among those without the outcome. It does not compare the </a:t>
            </a:r>
            <a:r>
              <a:rPr lang="en-US" i="1" baseline="0" dirty="0" smtClean="0"/>
              <a:t>incidence</a:t>
            </a:r>
            <a:r>
              <a:rPr lang="en-US" i="0" baseline="0" dirty="0" smtClean="0"/>
              <a:t> of outcome between the two groups. The odds of exposure (e.g. HIV infection) among those who died in this two by two table is simply the odds of HIV infection for the group that died (a/c) divided by the odds for the group that did not die (b/d). </a:t>
            </a:r>
          </a:p>
          <a:p>
            <a:endParaRPr lang="en-US" i="0" baseline="0" dirty="0" smtClean="0"/>
          </a:p>
          <a:p>
            <a:r>
              <a:rPr lang="en-US" i="0" baseline="0" dirty="0" smtClean="0"/>
              <a:t>The idea is that if a disease is causally related with an exposure (the risk factor), then the odds in the diseased group (in this case patients that died) will be higher than the corresponding odds in the non-diseased group. In a case where there is no association, the OR will be 1.0. If the exposure is actually </a:t>
            </a:r>
            <a:r>
              <a:rPr lang="en-US" i="1" baseline="0" dirty="0" smtClean="0"/>
              <a:t>protective</a:t>
            </a:r>
            <a:r>
              <a:rPr lang="en-US" i="0" baseline="0" dirty="0" smtClean="0"/>
              <a:t> against the outcome, the OR will be less than one.</a:t>
            </a:r>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21</a:t>
            </a:fld>
            <a:endParaRPr lang="en-US"/>
          </a:p>
        </p:txBody>
      </p:sp>
    </p:spTree>
    <p:extLst>
      <p:ext uri="{BB962C8B-B14F-4D97-AF65-F5344CB8AC3E}">
        <p14:creationId xmlns:p14="http://schemas.microsoft.com/office/powerpoint/2010/main" val="371769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example on the left, the odds that patients who died were positive</a:t>
            </a:r>
            <a:r>
              <a:rPr lang="en-US" baseline="0" dirty="0" smtClean="0"/>
              <a:t> for HIV infection with 2.7 times greater than the odds that patients who lived were positive for HIV infection. This association was deemed statistically significant at the .05 level.</a:t>
            </a:r>
          </a:p>
          <a:p>
            <a:endParaRPr lang="en-US" baseline="0" dirty="0" smtClean="0"/>
          </a:p>
          <a:p>
            <a:r>
              <a:rPr lang="en-US" baseline="0" dirty="0" smtClean="0"/>
              <a:t>The example on the right let’s say that gender+ is female, gender- is male. This example shows us that the odds of women dying were 1.1 times greater than the odds for men dying. When tested at the p0.05 level, this association is not statistically significant</a:t>
            </a:r>
            <a:r>
              <a:rPr lang="en-US" baseline="0" dirty="0" smtClean="0"/>
              <a:t>.</a:t>
            </a:r>
          </a:p>
          <a:p>
            <a:endParaRPr lang="en-US" baseline="0" dirty="0" smtClean="0"/>
          </a:p>
          <a:p>
            <a:r>
              <a:rPr lang="nl-NL" dirty="0" smtClean="0"/>
              <a:t>The probability of dying</a:t>
            </a:r>
            <a:r>
              <a:rPr lang="nl-NL" baseline="0" dirty="0" smtClean="0"/>
              <a:t> in HIV infected cases is 200/350 (total HIV) =0.5714, whilst the probability of surviving is 150/350=0.428. So the odds is (200/350)/(150/350)=1.34</a:t>
            </a:r>
          </a:p>
          <a:p>
            <a:r>
              <a:rPr lang="nl-NL" baseline="0" dirty="0" smtClean="0"/>
              <a:t>When you calculate the odds for non-HIV infected patients: (50/150)/(100/150) = 0.5</a:t>
            </a:r>
          </a:p>
          <a:p>
            <a:r>
              <a:rPr lang="nl-NL" baseline="0" dirty="0" smtClean="0"/>
              <a:t>The OR then is:  1.34/0.5 = 2.7. This OR is greater than 1. One would also need to check the 95% CI.</a:t>
            </a:r>
          </a:p>
          <a:p>
            <a:r>
              <a:rPr lang="nl-NL" baseline="0" dirty="0" smtClean="0"/>
              <a:t>The OR is extensively used in the literature, however most people find it difficult to interpret odds ratios. Is is much easier to interpret relative risks. And the nice thing is that we can interpret OR by pretending they are Relative risks because when the event is rare (here dying of flu) risks and odds are very similar. </a:t>
            </a:r>
            <a:endParaRPr lang="nl-NL" dirty="0" smtClean="0"/>
          </a:p>
          <a:p>
            <a:endParaRPr lang="en-US" baseline="0" dirty="0" smtClean="0"/>
          </a:p>
        </p:txBody>
      </p:sp>
      <p:sp>
        <p:nvSpPr>
          <p:cNvPr id="4" name="Slide Number Placeholder 3"/>
          <p:cNvSpPr>
            <a:spLocks noGrp="1"/>
          </p:cNvSpPr>
          <p:nvPr>
            <p:ph type="sldNum" sz="quarter" idx="10"/>
          </p:nvPr>
        </p:nvSpPr>
        <p:spPr/>
        <p:txBody>
          <a:bodyPr/>
          <a:lstStyle/>
          <a:p>
            <a:fld id="{4E9A3017-BCD3-421F-9652-EA82AD51044F}" type="slidenum">
              <a:rPr lang="en-US" smtClean="0"/>
              <a:t>22</a:t>
            </a:fld>
            <a:endParaRPr lang="en-US"/>
          </a:p>
        </p:txBody>
      </p:sp>
    </p:spTree>
    <p:extLst>
      <p:ext uri="{BB962C8B-B14F-4D97-AF65-F5344CB8AC3E}">
        <p14:creationId xmlns:p14="http://schemas.microsoft.com/office/powerpoint/2010/main" val="2116046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latin typeface="+mn-lt"/>
                <a:ea typeface="ＭＳ Ｐゴシック" charset="-128"/>
                <a:cs typeface="ＭＳ Ｐゴシック" pitchFamily="-110" charset="-128"/>
              </a:rPr>
              <a:t>Bivariate analysis</a:t>
            </a:r>
            <a:r>
              <a:rPr lang="en-US" sz="1200" b="0" i="0" kern="1200" dirty="0" smtClean="0">
                <a:solidFill>
                  <a:schemeClr val="tx1"/>
                </a:solidFill>
                <a:latin typeface="+mn-lt"/>
                <a:ea typeface="ＭＳ Ｐゴシック" charset="-128"/>
                <a:cs typeface="ＭＳ Ｐゴシック" pitchFamily="-110" charset="-128"/>
              </a:rPr>
              <a:t> is one of the simplest forms of the </a:t>
            </a:r>
            <a:r>
              <a:rPr lang="en-US" sz="1200" b="0" i="0" u="none" strike="noStrike" kern="1200" dirty="0" smtClean="0">
                <a:solidFill>
                  <a:schemeClr val="tx1"/>
                </a:solidFill>
                <a:latin typeface="+mn-lt"/>
                <a:ea typeface="ＭＳ Ｐゴシック" charset="-128"/>
                <a:cs typeface="ＭＳ Ｐゴシック" pitchFamily="-110" charset="-128"/>
                <a:hlinkClick r:id="rId3" tooltip="Statistics"/>
              </a:rPr>
              <a:t>quantitative (statistical) analysis</a:t>
            </a:r>
            <a:r>
              <a:rPr lang="en-US" sz="1200" b="0" i="0" kern="1200" dirty="0" smtClean="0">
                <a:solidFill>
                  <a:schemeClr val="tx1"/>
                </a:solidFill>
                <a:latin typeface="+mn-lt"/>
                <a:ea typeface="ＭＳ Ｐゴシック" charset="-128"/>
                <a:cs typeface="ＭＳ Ｐゴシック" pitchFamily="-110" charset="-128"/>
              </a:rPr>
              <a:t>.</a:t>
            </a:r>
            <a:r>
              <a:rPr lang="en-US" sz="1200" b="0" i="0" u="none" strike="noStrike" kern="1200" baseline="30000" dirty="0" smtClean="0">
                <a:solidFill>
                  <a:schemeClr val="tx1"/>
                </a:solidFill>
                <a:latin typeface="+mn-lt"/>
                <a:ea typeface="ＭＳ Ｐゴシック" charset="-128"/>
                <a:cs typeface="ＭＳ Ｐゴシック" pitchFamily="-110" charset="-128"/>
              </a:rPr>
              <a:t> </a:t>
            </a:r>
            <a:r>
              <a:rPr lang="en-US" sz="1200" b="0" i="0" kern="1200" dirty="0" smtClean="0">
                <a:solidFill>
                  <a:schemeClr val="tx1"/>
                </a:solidFill>
                <a:latin typeface="+mn-lt"/>
                <a:ea typeface="ＭＳ Ｐゴシック" charset="-128"/>
                <a:cs typeface="ＭＳ Ｐゴシック" pitchFamily="-110" charset="-128"/>
              </a:rPr>
              <a:t>It involves the analysis of two </a:t>
            </a:r>
            <a:r>
              <a:rPr lang="en-US" sz="1200" b="0" i="0" u="none" strike="noStrike" kern="1200" dirty="0" smtClean="0">
                <a:solidFill>
                  <a:schemeClr val="tx1"/>
                </a:solidFill>
                <a:latin typeface="+mn-lt"/>
                <a:ea typeface="ＭＳ Ｐゴシック" charset="-128"/>
                <a:cs typeface="ＭＳ Ｐゴシック" pitchFamily="-110" charset="-128"/>
                <a:hlinkClick r:id="rId4" tooltip="Dependent and independent variables"/>
              </a:rPr>
              <a:t>variables</a:t>
            </a:r>
            <a:r>
              <a:rPr lang="en-US" sz="1200" b="0" i="0" kern="1200" dirty="0" smtClean="0">
                <a:solidFill>
                  <a:schemeClr val="tx1"/>
                </a:solidFill>
                <a:latin typeface="+mn-lt"/>
                <a:ea typeface="ＭＳ Ｐゴシック" charset="-128"/>
                <a:cs typeface="ＭＳ Ｐゴシック" pitchFamily="-110" charset="-128"/>
              </a:rPr>
              <a:t> for the purpose of determining the empirical relationship between them.</a:t>
            </a:r>
          </a:p>
          <a:p>
            <a:r>
              <a:rPr lang="en-US" sz="1200" b="0" i="0" kern="1200" dirty="0" smtClean="0">
                <a:solidFill>
                  <a:schemeClr val="tx1"/>
                </a:solidFill>
                <a:latin typeface="+mn-lt"/>
                <a:ea typeface="ＭＳ Ｐゴシック" charset="-128"/>
                <a:cs typeface="ＭＳ Ｐゴシック" pitchFamily="-110" charset="-128"/>
              </a:rPr>
              <a:t>Bivariate analysis can be helpful in testing 	simple </a:t>
            </a:r>
            <a:r>
              <a:rPr lang="en-US" sz="1200" b="0" i="0" u="none" strike="noStrike" kern="1200" dirty="0" smtClean="0">
                <a:solidFill>
                  <a:schemeClr val="tx1"/>
                </a:solidFill>
                <a:latin typeface="+mn-lt"/>
                <a:ea typeface="ＭＳ Ｐゴシック" charset="-128"/>
                <a:cs typeface="ＭＳ Ｐゴシック" pitchFamily="-110" charset="-128"/>
                <a:hlinkClick r:id="rId5" tooltip="Hypotheses"/>
              </a:rPr>
              <a:t>hypotheses</a:t>
            </a:r>
            <a:r>
              <a:rPr lang="en-US" sz="1200" b="0" i="0" kern="1200" dirty="0" smtClean="0">
                <a:solidFill>
                  <a:schemeClr val="tx1"/>
                </a:solidFill>
                <a:latin typeface="+mn-lt"/>
                <a:ea typeface="ＭＳ Ｐゴシック" charset="-128"/>
                <a:cs typeface="ＭＳ Ｐゴシック" pitchFamily="-110" charset="-128"/>
              </a:rPr>
              <a:t> of </a:t>
            </a:r>
            <a:r>
              <a:rPr lang="en-US" sz="1200" b="0" i="0" u="none" strike="noStrike" kern="1200" dirty="0" smtClean="0">
                <a:solidFill>
                  <a:schemeClr val="tx1"/>
                </a:solidFill>
                <a:latin typeface="+mn-lt"/>
                <a:ea typeface="ＭＳ Ｐゴシック" charset="-128"/>
                <a:cs typeface="ＭＳ Ｐゴシック" pitchFamily="-110" charset="-128"/>
                <a:hlinkClick r:id="rId6" tooltip="Association (statistics)"/>
              </a:rPr>
              <a:t>association</a:t>
            </a:r>
            <a:r>
              <a:rPr lang="en-US" sz="1200" b="0" i="0" kern="1200" dirty="0" smtClean="0">
                <a:solidFill>
                  <a:schemeClr val="tx1"/>
                </a:solidFill>
                <a:latin typeface="+mn-lt"/>
                <a:ea typeface="ＭＳ Ｐゴシック" charset="-128"/>
                <a:cs typeface="ＭＳ Ｐゴシック" pitchFamily="-110" charset="-128"/>
              </a:rPr>
              <a:t> and </a:t>
            </a:r>
            <a:r>
              <a:rPr lang="en-US" sz="1200" b="0" i="0" u="none" strike="noStrike" kern="1200" dirty="0" smtClean="0">
                <a:solidFill>
                  <a:schemeClr val="tx1"/>
                </a:solidFill>
                <a:latin typeface="+mn-lt"/>
                <a:ea typeface="ＭＳ Ｐゴシック" charset="-128"/>
                <a:cs typeface="ＭＳ Ｐゴシック" pitchFamily="-110" charset="-128"/>
                <a:hlinkClick r:id="rId7" tooltip="Causality"/>
              </a:rPr>
              <a:t>causality</a:t>
            </a:r>
            <a:r>
              <a:rPr lang="en-US" sz="1200" b="0" i="0" kern="1200" dirty="0" smtClean="0">
                <a:solidFill>
                  <a:schemeClr val="tx1"/>
                </a:solidFill>
                <a:latin typeface="+mn-lt"/>
                <a:ea typeface="ＭＳ Ｐゴシック" charset="-128"/>
                <a:cs typeface="ＭＳ Ｐゴシック" pitchFamily="-110" charset="-128"/>
              </a:rPr>
              <a:t> – checking to what extent it becomes easier to know and predict a value for the </a:t>
            </a:r>
            <a:r>
              <a:rPr lang="en-US" sz="1200" b="0" i="0" u="none" strike="noStrike" kern="1200" dirty="0" smtClean="0">
                <a:solidFill>
                  <a:schemeClr val="tx1"/>
                </a:solidFill>
                <a:latin typeface="+mn-lt"/>
                <a:ea typeface="ＭＳ Ｐゴシック" charset="-128"/>
                <a:cs typeface="ＭＳ Ｐゴシック" pitchFamily="-110" charset="-128"/>
                <a:hlinkClick r:id="rId8" tooltip="Dependent variable"/>
              </a:rPr>
              <a:t>dependent variable</a:t>
            </a:r>
            <a:r>
              <a:rPr lang="en-US" sz="1200" b="0" i="0" kern="1200" dirty="0" smtClean="0">
                <a:solidFill>
                  <a:schemeClr val="tx1"/>
                </a:solidFill>
                <a:latin typeface="+mn-lt"/>
                <a:ea typeface="ＭＳ Ｐゴシック" charset="-128"/>
                <a:cs typeface="ＭＳ Ｐゴシック" pitchFamily="-110" charset="-128"/>
              </a:rPr>
              <a:t> if we know a case's value on the </a:t>
            </a:r>
            <a:r>
              <a:rPr lang="en-US" sz="1200" b="0" i="0" u="none" strike="noStrike" kern="1200" dirty="0" smtClean="0">
                <a:solidFill>
                  <a:schemeClr val="tx1"/>
                </a:solidFill>
                <a:latin typeface="+mn-lt"/>
                <a:ea typeface="ＭＳ Ｐゴシック" charset="-128"/>
                <a:cs typeface="ＭＳ Ｐゴシック" pitchFamily="-110" charset="-128"/>
                <a:hlinkClick r:id="rId9" tooltip="Independent variable"/>
              </a:rPr>
              <a:t>independent variable</a:t>
            </a:r>
            <a:r>
              <a:rPr lang="en-US" sz="1200" b="0" i="0" u="none" strike="noStrike" kern="1200" dirty="0" smtClean="0">
                <a:solidFill>
                  <a:schemeClr val="tx1"/>
                </a:solidFill>
                <a:latin typeface="+mn-lt"/>
                <a:ea typeface="ＭＳ Ｐゴシック" charset="-128"/>
                <a:cs typeface="ＭＳ Ｐゴシック" pitchFamily="-110" charset="-128"/>
              </a:rPr>
              <a:t>.</a:t>
            </a:r>
            <a:endParaRPr lang="en-US" sz="1200" b="0" i="0" kern="1200" dirty="0" smtClean="0">
              <a:solidFill>
                <a:schemeClr val="tx1"/>
              </a:solidFill>
              <a:latin typeface="+mn-lt"/>
              <a:ea typeface="ＭＳ Ｐゴシック" charset="-128"/>
              <a:cs typeface="ＭＳ Ｐゴシック" pitchFamily="-110" charset="-128"/>
            </a:endParaRPr>
          </a:p>
          <a:p>
            <a:r>
              <a:rPr lang="en-US" sz="1200" b="0" i="0" kern="1200" dirty="0" smtClean="0">
                <a:solidFill>
                  <a:schemeClr val="tx1"/>
                </a:solidFill>
                <a:latin typeface="+mn-lt"/>
                <a:ea typeface="ＭＳ Ｐゴシック" charset="-128"/>
                <a:cs typeface="ＭＳ Ｐゴシック" pitchFamily="-110" charset="-128"/>
              </a:rPr>
              <a:t>Bivariate analysis can be contrasted with </a:t>
            </a:r>
            <a:r>
              <a:rPr lang="en-US" sz="1200" b="0" i="0" u="none" strike="noStrike" kern="1200" dirty="0" smtClean="0">
                <a:solidFill>
                  <a:schemeClr val="tx1"/>
                </a:solidFill>
                <a:latin typeface="+mn-lt"/>
                <a:ea typeface="ＭＳ Ｐゴシック" charset="-128"/>
                <a:cs typeface="ＭＳ Ｐゴシック" pitchFamily="-110" charset="-128"/>
                <a:hlinkClick r:id="rId10" tooltip="Univariate analysis"/>
              </a:rPr>
              <a:t>univariate analysis</a:t>
            </a:r>
            <a:r>
              <a:rPr lang="en-US" sz="1200" b="0" i="0" kern="1200" dirty="0" smtClean="0">
                <a:solidFill>
                  <a:schemeClr val="tx1"/>
                </a:solidFill>
                <a:latin typeface="+mn-lt"/>
                <a:ea typeface="ＭＳ Ｐゴシック" charset="-128"/>
                <a:cs typeface="ＭＳ Ｐゴシック" pitchFamily="-110" charset="-128"/>
              </a:rPr>
              <a:t> in which only one variable is </a:t>
            </a:r>
            <a:r>
              <a:rPr lang="en-US" sz="1200" b="0" i="0" kern="1200" dirty="0" err="1" smtClean="0">
                <a:solidFill>
                  <a:schemeClr val="tx1"/>
                </a:solidFill>
                <a:latin typeface="+mn-lt"/>
                <a:ea typeface="ＭＳ Ｐゴシック" charset="-128"/>
                <a:cs typeface="ＭＳ Ｐゴシック" pitchFamily="-110" charset="-128"/>
              </a:rPr>
              <a:t>analysed</a:t>
            </a:r>
            <a:r>
              <a:rPr lang="en-US" sz="1200" b="0" i="0" kern="1200" dirty="0" smtClean="0">
                <a:solidFill>
                  <a:schemeClr val="tx1"/>
                </a:solidFill>
                <a:latin typeface="+mn-lt"/>
                <a:ea typeface="ＭＳ Ｐゴシック" charset="-128"/>
                <a:cs typeface="ＭＳ Ｐゴシック" pitchFamily="-110" charset="-128"/>
              </a:rPr>
              <a:t>. Furthermore, the purpose of a univariate analysis is descriptive.  The major differentiating point between univariate and bivariate analysis, in addition to looking at more than one variable, is that the purpose of a bivariate analysis goes beyond simply descriptive: it is the analysis of the relationship between the two variables.</a:t>
            </a:r>
          </a:p>
          <a:p>
            <a:endParaRPr lang="en-US" sz="1200" b="0" i="0" kern="1200" dirty="0" smtClean="0">
              <a:solidFill>
                <a:schemeClr val="tx1"/>
              </a:solidFill>
              <a:latin typeface="+mn-lt"/>
              <a:ea typeface="ＭＳ Ｐゴシック" charset="-128"/>
              <a:cs typeface="ＭＳ Ｐゴシック" pitchFamily="-110" charset="-128"/>
            </a:endParaRPr>
          </a:p>
          <a:p>
            <a:r>
              <a:rPr lang="en-US" sz="1200" b="0" i="0" kern="1200" dirty="0" smtClean="0">
                <a:solidFill>
                  <a:schemeClr val="tx1"/>
                </a:solidFill>
                <a:latin typeface="+mn-lt"/>
                <a:ea typeface="ＭＳ Ｐゴシック" charset="-128"/>
                <a:cs typeface="ＭＳ Ｐゴシック" pitchFamily="-110" charset="-128"/>
              </a:rPr>
              <a:t>Common forms of bivariate analysis involve creating a </a:t>
            </a:r>
            <a:r>
              <a:rPr lang="en-US" sz="1200" b="0" i="0" u="none" strike="noStrike" kern="1200" dirty="0" smtClean="0">
                <a:solidFill>
                  <a:schemeClr val="tx1"/>
                </a:solidFill>
                <a:latin typeface="+mn-lt"/>
                <a:ea typeface="ＭＳ Ｐゴシック" charset="-128"/>
                <a:cs typeface="ＭＳ Ｐゴシック" pitchFamily="-110" charset="-128"/>
                <a:hlinkClick r:id="rId11" tooltip="Percentage"/>
              </a:rPr>
              <a:t>percentage</a:t>
            </a:r>
            <a:r>
              <a:rPr lang="en-US" sz="1200" b="0" i="0" kern="1200" dirty="0" smtClean="0">
                <a:solidFill>
                  <a:schemeClr val="tx1"/>
                </a:solidFill>
                <a:latin typeface="+mn-lt"/>
                <a:ea typeface="ＭＳ Ｐゴシック" charset="-128"/>
                <a:cs typeface="ＭＳ Ｐゴシック" pitchFamily="-110" charset="-128"/>
              </a:rPr>
              <a:t> table, a </a:t>
            </a:r>
            <a:r>
              <a:rPr lang="en-US" sz="1200" b="0" i="0" u="none" strike="noStrike" kern="1200" dirty="0" smtClean="0">
                <a:solidFill>
                  <a:schemeClr val="tx1"/>
                </a:solidFill>
                <a:latin typeface="+mn-lt"/>
                <a:ea typeface="ＭＳ Ｐゴシック" charset="-128"/>
                <a:cs typeface="ＭＳ Ｐゴシック" pitchFamily="-110" charset="-128"/>
                <a:hlinkClick r:id="rId12" tooltip="Scatterplot"/>
              </a:rPr>
              <a:t>scatterplot</a:t>
            </a:r>
            <a:r>
              <a:rPr lang="en-US" sz="1200" b="0" i="0" kern="1200" dirty="0" smtClean="0">
                <a:solidFill>
                  <a:schemeClr val="tx1"/>
                </a:solidFill>
                <a:latin typeface="+mn-lt"/>
                <a:ea typeface="ＭＳ Ｐゴシック" charset="-128"/>
                <a:cs typeface="ＭＳ Ｐゴシック" pitchFamily="-110" charset="-128"/>
              </a:rPr>
              <a:t> graph, or the computation of a simple </a:t>
            </a:r>
            <a:r>
              <a:rPr lang="en-US" sz="1200" b="0" i="0" u="none" strike="noStrike" kern="1200" dirty="0" smtClean="0">
                <a:solidFill>
                  <a:schemeClr val="tx1"/>
                </a:solidFill>
                <a:latin typeface="+mn-lt"/>
                <a:ea typeface="ＭＳ Ｐゴシック" charset="-128"/>
                <a:cs typeface="ＭＳ Ｐゴシック" pitchFamily="-110" charset="-128"/>
                <a:hlinkClick r:id="rId13" tooltip="Pearson product-moment correlation coefficient"/>
              </a:rPr>
              <a:t>correlation coefficient</a:t>
            </a:r>
            <a:r>
              <a:rPr lang="en-US" sz="1200" b="0" i="0" kern="1200" dirty="0" smtClean="0">
                <a:solidFill>
                  <a:schemeClr val="tx1"/>
                </a:solidFill>
                <a:latin typeface="+mn-lt"/>
                <a:ea typeface="ＭＳ Ｐゴシック" charset="-128"/>
                <a:cs typeface="ＭＳ Ｐゴシック" pitchFamily="-110" charset="-128"/>
              </a:rPr>
              <a:t>.</a:t>
            </a:r>
            <a:r>
              <a:rPr lang="en-US" sz="1200" b="0" i="0" u="none" strike="noStrike" kern="1200" baseline="30000" dirty="0" smtClean="0">
                <a:solidFill>
                  <a:schemeClr val="tx1"/>
                </a:solidFill>
                <a:latin typeface="+mn-lt"/>
                <a:ea typeface="ＭＳ Ｐゴシック" charset="-128"/>
                <a:cs typeface="ＭＳ Ｐゴシック" pitchFamily="-110" charset="-128"/>
                <a:hlinkClick r:id="rId14"/>
              </a:rPr>
              <a:t>[1]</a:t>
            </a:r>
            <a:r>
              <a:rPr lang="en-US" sz="1200" b="0" i="0" kern="1200" dirty="0" smtClean="0">
                <a:solidFill>
                  <a:schemeClr val="tx1"/>
                </a:solidFill>
                <a:latin typeface="+mn-lt"/>
                <a:ea typeface="ＭＳ Ｐゴシック" charset="-128"/>
                <a:cs typeface="ＭＳ Ｐゴシック" pitchFamily="-110" charset="-128"/>
              </a:rPr>
              <a:t> The types of analysis that are suited to particular pairs of variables vary in accordance with the </a:t>
            </a:r>
            <a:r>
              <a:rPr lang="en-US" sz="1200" b="0" i="0" u="none" strike="noStrike" kern="1200" dirty="0" smtClean="0">
                <a:solidFill>
                  <a:schemeClr val="tx1"/>
                </a:solidFill>
                <a:latin typeface="+mn-lt"/>
                <a:ea typeface="ＭＳ Ｐゴシック" charset="-128"/>
                <a:cs typeface="ＭＳ Ｐゴシック" pitchFamily="-110" charset="-128"/>
                <a:hlinkClick r:id="rId15" tooltip="Level of measurement"/>
              </a:rPr>
              <a:t>level of measurement</a:t>
            </a:r>
            <a:r>
              <a:rPr lang="en-US" sz="1200" b="0" i="0" kern="1200" dirty="0" smtClean="0">
                <a:solidFill>
                  <a:schemeClr val="tx1"/>
                </a:solidFill>
                <a:latin typeface="+mn-lt"/>
                <a:ea typeface="ＭＳ Ｐゴシック" charset="-128"/>
                <a:cs typeface="ＭＳ Ｐゴシック" pitchFamily="-110" charset="-128"/>
              </a:rPr>
              <a:t> of the variables of interest (e.g., nominal/categorical, ordinal, interval/ratio). Bivariate analysis is a simple (two variable) variant of </a:t>
            </a:r>
            <a:r>
              <a:rPr lang="en-US" sz="1200" b="0" i="0" u="none" strike="noStrike" kern="1200" dirty="0" smtClean="0">
                <a:solidFill>
                  <a:schemeClr val="tx1"/>
                </a:solidFill>
                <a:latin typeface="+mn-lt"/>
                <a:ea typeface="ＭＳ Ｐゴシック" charset="-128"/>
                <a:cs typeface="ＭＳ Ｐゴシック" pitchFamily="-110" charset="-128"/>
                <a:hlinkClick r:id="rId16" tooltip="Multivariate analysis"/>
              </a:rPr>
              <a:t>multivariate analysis</a:t>
            </a:r>
            <a:r>
              <a:rPr lang="en-US" sz="1200" b="0" i="0" kern="1200" dirty="0" smtClean="0">
                <a:solidFill>
                  <a:schemeClr val="tx1"/>
                </a:solidFill>
                <a:latin typeface="+mn-lt"/>
                <a:ea typeface="ＭＳ Ｐゴシック" charset="-128"/>
                <a:cs typeface="ＭＳ Ｐゴシック" pitchFamily="-110" charset="-128"/>
              </a:rPr>
              <a:t> (where multiple relations between multiple variables are examined simultaneously).</a:t>
            </a:r>
            <a:r>
              <a:rPr lang="en-US" sz="1200" b="0" i="0" u="none" strike="noStrike" kern="1200" baseline="30000" dirty="0" smtClean="0">
                <a:solidFill>
                  <a:schemeClr val="tx1"/>
                </a:solidFill>
                <a:latin typeface="+mn-lt"/>
                <a:ea typeface="ＭＳ Ｐゴシック" charset="-128"/>
                <a:cs typeface="ＭＳ Ｐゴシック" pitchFamily="-110" charset="-128"/>
                <a:hlinkClick r:id="rId14"/>
              </a:rPr>
              <a:t>[1]</a:t>
            </a:r>
            <a:endParaRPr lang="en-US" sz="1200" b="0" i="0" kern="1200" dirty="0" smtClean="0">
              <a:solidFill>
                <a:schemeClr val="tx1"/>
              </a:solidFill>
              <a:latin typeface="+mn-lt"/>
              <a:ea typeface="ＭＳ Ｐゴシック" charset="-128"/>
              <a:cs typeface="ＭＳ Ｐゴシック" pitchFamily="-110" charset="-128"/>
            </a:endParaRPr>
          </a:p>
          <a:p>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23</a:t>
            </a:fld>
            <a:endParaRPr lang="en-US"/>
          </a:p>
        </p:txBody>
      </p:sp>
    </p:spTree>
    <p:extLst>
      <p:ext uri="{BB962C8B-B14F-4D97-AF65-F5344CB8AC3E}">
        <p14:creationId xmlns:p14="http://schemas.microsoft.com/office/powerpoint/2010/main" val="323718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31747" name="Tijdelijke aanduiding voor notities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endParaRPr lang="nl-NL" dirty="0" smtClean="0">
              <a:ea typeface="ＭＳ Ｐゴシック" pitchFamily="-110" charset="-128"/>
            </a:endParaRPr>
          </a:p>
        </p:txBody>
      </p:sp>
      <p:sp>
        <p:nvSpPr>
          <p:cNvPr id="31748" name="Tijdelijke aanduiding voor dianummer 3"/>
          <p:cNvSpPr>
            <a:spLocks noGrp="1"/>
          </p:cNvSpPr>
          <p:nvPr>
            <p:ph type="sldNum" sz="quarter" idx="5"/>
          </p:nvPr>
        </p:nvSpPr>
        <p:spPr bwMode="auto">
          <a:noFill/>
          <a:ln>
            <a:miter lim="800000"/>
            <a:headEnd/>
            <a:tailEnd/>
          </a:ln>
        </p:spPr>
        <p:txBody>
          <a:bodyPr/>
          <a:lstStyle/>
          <a:p>
            <a:fld id="{2783FAF5-E437-49B6-AF95-AFCC8E96244C}" type="slidenum">
              <a:rPr lang="nl-NL" smtClean="0"/>
              <a:pPr/>
              <a:t>24</a:t>
            </a:fld>
            <a:endParaRPr lang="nl-NL" smtClean="0"/>
          </a:p>
        </p:txBody>
      </p:sp>
    </p:spTree>
    <p:extLst>
      <p:ext uri="{BB962C8B-B14F-4D97-AF65-F5344CB8AC3E}">
        <p14:creationId xmlns:p14="http://schemas.microsoft.com/office/powerpoint/2010/main" val="3827579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smtClean="0"/>
              <a:t>OR are the </a:t>
            </a:r>
            <a:r>
              <a:rPr lang="nl-NL" dirty="0" err="1" smtClean="0"/>
              <a:t>main</a:t>
            </a:r>
            <a:r>
              <a:rPr lang="nl-NL" dirty="0" smtClean="0"/>
              <a:t> output </a:t>
            </a:r>
            <a:r>
              <a:rPr lang="nl-NL" dirty="0" err="1" smtClean="0"/>
              <a:t>from</a:t>
            </a:r>
            <a:r>
              <a:rPr lang="nl-NL" dirty="0" smtClean="0"/>
              <a:t> a </a:t>
            </a:r>
            <a:r>
              <a:rPr lang="nl-NL" dirty="0" err="1" smtClean="0"/>
              <a:t>logistic</a:t>
            </a:r>
            <a:r>
              <a:rPr lang="nl-NL" baseline="0" dirty="0" smtClean="0"/>
              <a:t> </a:t>
            </a:r>
            <a:r>
              <a:rPr lang="nl-NL" baseline="0" dirty="0" err="1" smtClean="0"/>
              <a:t>regression</a:t>
            </a:r>
            <a:r>
              <a:rPr lang="nl-NL" baseline="0" dirty="0" smtClean="0"/>
              <a:t> </a:t>
            </a:r>
            <a:r>
              <a:rPr lang="nl-NL" baseline="0" dirty="0" err="1" smtClean="0"/>
              <a:t>analysis</a:t>
            </a:r>
            <a:r>
              <a:rPr lang="nl-NL" baseline="0" dirty="0" smtClean="0"/>
              <a:t>. </a:t>
            </a:r>
          </a:p>
          <a:p>
            <a:r>
              <a:rPr lang="en-US" sz="1200" b="0" i="0" kern="1200" dirty="0" smtClean="0">
                <a:solidFill>
                  <a:schemeClr val="tx1"/>
                </a:solidFill>
                <a:latin typeface="+mn-lt"/>
                <a:ea typeface="ＭＳ Ｐゴシック" charset="-128"/>
                <a:cs typeface="ＭＳ Ｐゴシック" pitchFamily="-110" charset="-128"/>
              </a:rPr>
              <a:t>The </a:t>
            </a:r>
            <a:r>
              <a:rPr lang="en-US" sz="1200" b="0" i="0" u="none" strike="noStrike" kern="1200" dirty="0" smtClean="0">
                <a:solidFill>
                  <a:schemeClr val="tx1"/>
                </a:solidFill>
                <a:latin typeface="+mn-lt"/>
                <a:ea typeface="ＭＳ Ｐゴシック" charset="-128"/>
                <a:cs typeface="ＭＳ Ｐゴシック" pitchFamily="-110" charset="-128"/>
                <a:hlinkClick r:id="rId3" tooltip="Odds ratio"/>
              </a:rPr>
              <a:t>odds ratio</a:t>
            </a:r>
            <a:r>
              <a:rPr lang="en-US" sz="1200" b="0" i="0" kern="1200" dirty="0" smtClean="0">
                <a:solidFill>
                  <a:schemeClr val="tx1"/>
                </a:solidFill>
                <a:latin typeface="+mn-lt"/>
                <a:ea typeface="ＭＳ Ｐゴシック" charset="-128"/>
                <a:cs typeface="ＭＳ Ｐゴシック" pitchFamily="-110" charset="-128"/>
              </a:rPr>
              <a:t> is the primary measure of effect size in logistic regression and is computed to compare the odds that membership in one group will lead to a case outcome with the odds that membership in some other group will lead to a case outcome. The odds ratio (OR) is defined as the odds of being a case for one group divided by the odds of being a case for another group. An odds ratio of 1 indicates that the odds of a case outcome are equally likely for both groups under comparison. </a:t>
            </a:r>
            <a:endParaRPr lang="nl-NL" dirty="0"/>
          </a:p>
        </p:txBody>
      </p:sp>
      <p:sp>
        <p:nvSpPr>
          <p:cNvPr id="4" name="Tijdelijke aanduiding voor dianummer 3"/>
          <p:cNvSpPr>
            <a:spLocks noGrp="1"/>
          </p:cNvSpPr>
          <p:nvPr>
            <p:ph type="sldNum" sz="quarter" idx="10"/>
          </p:nvPr>
        </p:nvSpPr>
        <p:spPr/>
        <p:txBody>
          <a:bodyPr/>
          <a:lstStyle/>
          <a:p>
            <a:pPr>
              <a:defRPr/>
            </a:pPr>
            <a:fld id="{470E2059-DFC9-4462-A1CC-302F302117CA}" type="slidenum">
              <a:rPr lang="nl-NL" smtClean="0"/>
              <a:pPr>
                <a:defRPr/>
              </a:pPr>
              <a:t>26</a:t>
            </a:fld>
            <a:endParaRPr lang="nl-NL"/>
          </a:p>
        </p:txBody>
      </p:sp>
    </p:spTree>
    <p:extLst>
      <p:ext uri="{BB962C8B-B14F-4D97-AF65-F5344CB8AC3E}">
        <p14:creationId xmlns:p14="http://schemas.microsoft.com/office/powerpoint/2010/main" val="1405222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28</a:t>
            </a:fld>
            <a:endParaRPr lang="en-US"/>
          </a:p>
        </p:txBody>
      </p:sp>
    </p:spTree>
    <p:extLst>
      <p:ext uri="{BB962C8B-B14F-4D97-AF65-F5344CB8AC3E}">
        <p14:creationId xmlns:p14="http://schemas.microsoft.com/office/powerpoint/2010/main" val="3622211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RR is the ratio</a:t>
            </a:r>
            <a:r>
              <a:rPr lang="en-US" baseline="0" dirty="0" smtClean="0"/>
              <a:t> of two incidence rates – the IR in the population of interest divided by the rate in a comparison population. e.g. we are relating the incidence of an outcome in those with and without a risk factor. </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In other words, </a:t>
            </a:r>
            <a:r>
              <a:rPr lang="en-GB" sz="1200" dirty="0" smtClean="0"/>
              <a:t>RR measures the likelihood of getting the disease if you are exposed relative to those who are unexposed; compares incidence of disease among exposed with incidence of disease in unexposed</a:t>
            </a:r>
          </a:p>
          <a:p>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31</a:t>
            </a:fld>
            <a:endParaRPr lang="en-US"/>
          </a:p>
        </p:txBody>
      </p:sp>
    </p:spTree>
    <p:extLst>
      <p:ext uri="{BB962C8B-B14F-4D97-AF65-F5344CB8AC3E}">
        <p14:creationId xmlns:p14="http://schemas.microsoft.com/office/powerpoint/2010/main" val="3077583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RR Formula  = incidence in those with the risk factor =</a:t>
            </a:r>
            <a:r>
              <a:rPr lang="en-US" baseline="0" dirty="0" smtClean="0"/>
              <a:t> a/(</a:t>
            </a:r>
            <a:r>
              <a:rPr lang="en-US" baseline="0" dirty="0" err="1" smtClean="0"/>
              <a:t>a+b</a:t>
            </a:r>
            <a:r>
              <a:rPr lang="en-US" baseline="0" dirty="0" smtClean="0"/>
              <a:t>); incidence in those without the risk factor = c/(</a:t>
            </a:r>
            <a:r>
              <a:rPr lang="en-US" baseline="0" dirty="0" err="1" smtClean="0"/>
              <a:t>c+d</a:t>
            </a:r>
            <a:r>
              <a:rPr lang="en-US" baseline="0" dirty="0" smtClean="0"/>
              <a:t>). RR =a/(</a:t>
            </a:r>
            <a:r>
              <a:rPr lang="en-US" baseline="0" dirty="0" err="1" smtClean="0"/>
              <a:t>a+b</a:t>
            </a:r>
            <a:r>
              <a:rPr lang="en-US" baseline="0" dirty="0" smtClean="0"/>
              <a:t>)/c/(</a:t>
            </a:r>
            <a:r>
              <a:rPr lang="en-US" baseline="0" dirty="0" err="1" smtClean="0"/>
              <a:t>c+d</a:t>
            </a:r>
            <a:r>
              <a:rPr lang="en-US" baseline="0" dirty="0" smtClean="0"/>
              <a:t>). </a:t>
            </a:r>
          </a:p>
          <a:p>
            <a:endParaRPr lang="en-US" baseline="0" dirty="0" smtClean="0"/>
          </a:p>
          <a:p>
            <a:r>
              <a:rPr lang="en-US" baseline="0" dirty="0" smtClean="0"/>
              <a:t>OR Formula = cross product ratio = ad/</a:t>
            </a:r>
            <a:r>
              <a:rPr lang="en-US" baseline="0" dirty="0" err="1" smtClean="0"/>
              <a:t>bc</a:t>
            </a:r>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32</a:t>
            </a:fld>
            <a:endParaRPr lang="en-US"/>
          </a:p>
        </p:txBody>
      </p:sp>
    </p:spTree>
    <p:extLst>
      <p:ext uri="{BB962C8B-B14F-4D97-AF65-F5344CB8AC3E}">
        <p14:creationId xmlns:p14="http://schemas.microsoft.com/office/powerpoint/2010/main" val="36825321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p-values help us to determine whether</a:t>
            </a:r>
            <a:r>
              <a:rPr lang="en-US" baseline="0" dirty="0" smtClean="0"/>
              <a:t> there is a true difference between the two groups, or just a random variation.</a:t>
            </a:r>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33</a:t>
            </a:fld>
            <a:endParaRPr lang="en-US"/>
          </a:p>
        </p:txBody>
      </p:sp>
    </p:spTree>
    <p:extLst>
      <p:ext uri="{BB962C8B-B14F-4D97-AF65-F5344CB8AC3E}">
        <p14:creationId xmlns:p14="http://schemas.microsoft.com/office/powerpoint/2010/main" val="2477547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31747"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dirty="0" smtClean="0">
              <a:ea typeface="ＭＳ Ｐゴシック" pitchFamily="-110" charset="-128"/>
            </a:endParaRPr>
          </a:p>
        </p:txBody>
      </p:sp>
      <p:sp>
        <p:nvSpPr>
          <p:cNvPr id="31748" name="Tijdelijke aanduiding voor dianummer 3"/>
          <p:cNvSpPr>
            <a:spLocks noGrp="1"/>
          </p:cNvSpPr>
          <p:nvPr>
            <p:ph type="sldNum" sz="quarter" idx="5"/>
          </p:nvPr>
        </p:nvSpPr>
        <p:spPr bwMode="auto">
          <a:noFill/>
          <a:ln>
            <a:miter lim="800000"/>
            <a:headEnd/>
            <a:tailEnd/>
          </a:ln>
        </p:spPr>
        <p:txBody>
          <a:bodyPr/>
          <a:lstStyle/>
          <a:p>
            <a:fld id="{2783FAF5-E437-49B6-AF95-AFCC8E96244C}" type="slidenum">
              <a:rPr lang="nl-NL" smtClean="0"/>
              <a:pPr/>
              <a:t>34</a:t>
            </a:fld>
            <a:endParaRPr lang="nl-NL" smtClean="0"/>
          </a:p>
        </p:txBody>
      </p:sp>
    </p:spTree>
    <p:extLst>
      <p:ext uri="{BB962C8B-B14F-4D97-AF65-F5344CB8AC3E}">
        <p14:creationId xmlns:p14="http://schemas.microsoft.com/office/powerpoint/2010/main" val="3403713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a:t>
            </a:r>
            <a:r>
              <a:rPr lang="en-US" baseline="0" dirty="0" smtClean="0"/>
              <a:t> possible to use a logistic model to obtain a RR estimate </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Other methods for calculating RR include </a:t>
            </a:r>
            <a:r>
              <a:rPr lang="en-US" dirty="0" smtClean="0"/>
              <a:t>Log-Binomial, Poisson, Negative Binomial (et.) regression provide adjusted RR for multiple “predictors” (factors) in the model. Cox</a:t>
            </a:r>
            <a:r>
              <a:rPr lang="en-US" baseline="0" dirty="0" smtClean="0"/>
              <a:t> regression</a:t>
            </a:r>
            <a:endParaRPr lang="en-US" dirty="0" smtClean="0"/>
          </a:p>
          <a:p>
            <a:endParaRPr lang="en-US" dirty="0"/>
          </a:p>
        </p:txBody>
      </p:sp>
      <p:sp>
        <p:nvSpPr>
          <p:cNvPr id="4" name="Slide Number Placeholder 3"/>
          <p:cNvSpPr>
            <a:spLocks noGrp="1"/>
          </p:cNvSpPr>
          <p:nvPr>
            <p:ph type="sldNum" sz="quarter" idx="10"/>
          </p:nvPr>
        </p:nvSpPr>
        <p:spPr/>
        <p:txBody>
          <a:bodyPr/>
          <a:lstStyle/>
          <a:p>
            <a:fld id="{4E9A3017-BCD3-421F-9652-EA82AD51044F}" type="slidenum">
              <a:rPr lang="en-US" smtClean="0"/>
              <a:t>35</a:t>
            </a:fld>
            <a:endParaRPr lang="en-US"/>
          </a:p>
        </p:txBody>
      </p:sp>
    </p:spTree>
    <p:extLst>
      <p:ext uri="{BB962C8B-B14F-4D97-AF65-F5344CB8AC3E}">
        <p14:creationId xmlns:p14="http://schemas.microsoft.com/office/powerpoint/2010/main" val="454079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2578" name="Rectangle 2"/>
          <p:cNvSpPr>
            <a:spLocks noGrp="1" noChangeArrowheads="1"/>
          </p:cNvSpPr>
          <p:nvPr>
            <p:ph type="ctrTitle"/>
          </p:nvPr>
        </p:nvSpPr>
        <p:spPr>
          <a:xfrm>
            <a:off x="2895600" y="1371600"/>
            <a:ext cx="5867400" cy="2286000"/>
          </a:xfrm>
        </p:spPr>
        <p:txBody>
          <a:bodyPr/>
          <a:lstStyle>
            <a:lvl1pPr>
              <a:defRPr sz="4500"/>
            </a:lvl1pPr>
          </a:lstStyle>
          <a:p>
            <a:pPr lvl="0"/>
            <a:r>
              <a:rPr lang="en-US" noProof="0" smtClean="0"/>
              <a:t>Click to edit Master title style</a:t>
            </a:r>
          </a:p>
        </p:txBody>
      </p:sp>
      <p:sp>
        <p:nvSpPr>
          <p:cNvPr id="152579" name="Rectangle 3"/>
          <p:cNvSpPr>
            <a:spLocks noGrp="1" noChangeArrowheads="1"/>
          </p:cNvSpPr>
          <p:nvPr>
            <p:ph type="subTitle" idx="1"/>
          </p:nvPr>
        </p:nvSpPr>
        <p:spPr>
          <a:xfrm>
            <a:off x="2971800" y="4267200"/>
            <a:ext cx="5791200" cy="1447800"/>
          </a:xfrm>
        </p:spPr>
        <p:txBody>
          <a:bodyPr/>
          <a:lstStyle>
            <a:lvl1pPr marL="0" indent="0">
              <a:buFont typeface="Wingdings" pitchFamily="2" charset="2"/>
              <a:buNone/>
              <a:defRPr sz="2600" b="1"/>
            </a:lvl1pPr>
          </a:lstStyle>
          <a:p>
            <a:pPr lvl="0"/>
            <a:r>
              <a:rPr lang="en-US" noProof="0" smtClean="0"/>
              <a:t>Click to edit Master subtitle style</a:t>
            </a:r>
          </a:p>
        </p:txBody>
      </p:sp>
      <p:sp>
        <p:nvSpPr>
          <p:cNvPr id="152580" name="Rectangle 4"/>
          <p:cNvSpPr>
            <a:spLocks noGrp="1" noChangeArrowheads="1"/>
          </p:cNvSpPr>
          <p:nvPr>
            <p:ph type="dt" sz="half" idx="2"/>
          </p:nvPr>
        </p:nvSpPr>
        <p:spPr>
          <a:xfrm>
            <a:off x="457200" y="6248400"/>
            <a:ext cx="2133600" cy="457200"/>
          </a:xfrm>
        </p:spPr>
        <p:txBody>
          <a:bodyPr/>
          <a:lstStyle>
            <a:lvl1pPr>
              <a:defRPr/>
            </a:lvl1pPr>
          </a:lstStyle>
          <a:p>
            <a:endParaRPr lang="en-US"/>
          </a:p>
        </p:txBody>
      </p:sp>
      <p:sp>
        <p:nvSpPr>
          <p:cNvPr id="152581" name="Rectangle 5"/>
          <p:cNvSpPr>
            <a:spLocks noGrp="1" noChangeArrowheads="1"/>
          </p:cNvSpPr>
          <p:nvPr>
            <p:ph type="ftr" sz="quarter" idx="3"/>
          </p:nvPr>
        </p:nvSpPr>
        <p:spPr/>
        <p:txBody>
          <a:bodyPr/>
          <a:lstStyle>
            <a:lvl1pPr>
              <a:defRPr/>
            </a:lvl1pPr>
          </a:lstStyle>
          <a:p>
            <a:endParaRPr lang="en-US"/>
          </a:p>
        </p:txBody>
      </p:sp>
      <p:sp>
        <p:nvSpPr>
          <p:cNvPr id="152582" name="Rectangle 6"/>
          <p:cNvSpPr>
            <a:spLocks noGrp="1" noChangeArrowheads="1"/>
          </p:cNvSpPr>
          <p:nvPr>
            <p:ph type="sldNum" sz="quarter" idx="4"/>
          </p:nvPr>
        </p:nvSpPr>
        <p:spPr/>
        <p:txBody>
          <a:bodyPr/>
          <a:lstStyle>
            <a:lvl1pPr>
              <a:defRPr/>
            </a:lvl1pPr>
          </a:lstStyle>
          <a:p>
            <a:fld id="{CDB663D3-6FE2-4A1A-837A-CB207D047511}" type="slidenum">
              <a:rPr lang="en-US"/>
              <a:pPr/>
              <a:t>‹#›</a:t>
            </a:fld>
            <a:endParaRPr lang="en-US"/>
          </a:p>
        </p:txBody>
      </p:sp>
      <p:sp>
        <p:nvSpPr>
          <p:cNvPr id="152583" name="Line 7"/>
          <p:cNvSpPr>
            <a:spLocks noChangeShapeType="1"/>
          </p:cNvSpPr>
          <p:nvPr/>
        </p:nvSpPr>
        <p:spPr bwMode="auto">
          <a:xfrm>
            <a:off x="228600" y="990600"/>
            <a:ext cx="8610600" cy="0"/>
          </a:xfrm>
          <a:prstGeom prst="line">
            <a:avLst/>
          </a:prstGeom>
          <a:noFill/>
          <a:ln w="6667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52584" name="Group 8"/>
          <p:cNvGrpSpPr>
            <a:grpSpLocks/>
          </p:cNvGrpSpPr>
          <p:nvPr/>
        </p:nvGrpSpPr>
        <p:grpSpPr bwMode="auto">
          <a:xfrm>
            <a:off x="228600" y="1447800"/>
            <a:ext cx="2286000" cy="2514600"/>
            <a:chOff x="144" y="912"/>
            <a:chExt cx="1440" cy="1584"/>
          </a:xfrm>
        </p:grpSpPr>
        <p:sp>
          <p:nvSpPr>
            <p:cNvPr id="152585" name="Rectangle 9"/>
            <p:cNvSpPr>
              <a:spLocks noChangeArrowheads="1"/>
            </p:cNvSpPr>
            <p:nvPr/>
          </p:nvSpPr>
          <p:spPr bwMode="auto">
            <a:xfrm>
              <a:off x="960" y="912"/>
              <a:ext cx="52" cy="97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2586" name="Rectangle 10"/>
            <p:cNvSpPr>
              <a:spLocks noChangeArrowheads="1"/>
            </p:cNvSpPr>
            <p:nvPr/>
          </p:nvSpPr>
          <p:spPr bwMode="auto">
            <a:xfrm>
              <a:off x="844" y="912"/>
              <a:ext cx="52" cy="86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2587" name="Rectangle 11"/>
            <p:cNvSpPr>
              <a:spLocks noChangeArrowheads="1"/>
            </p:cNvSpPr>
            <p:nvPr/>
          </p:nvSpPr>
          <p:spPr bwMode="auto">
            <a:xfrm>
              <a:off x="727" y="912"/>
              <a:ext cx="52" cy="73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2588" name="Rectangle 12"/>
            <p:cNvSpPr>
              <a:spLocks noChangeArrowheads="1"/>
            </p:cNvSpPr>
            <p:nvPr/>
          </p:nvSpPr>
          <p:spPr bwMode="auto">
            <a:xfrm>
              <a:off x="610" y="912"/>
              <a:ext cx="52" cy="6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2589" name="Rectangle 13"/>
            <p:cNvSpPr>
              <a:spLocks noChangeArrowheads="1"/>
            </p:cNvSpPr>
            <p:nvPr/>
          </p:nvSpPr>
          <p:spPr bwMode="auto">
            <a:xfrm>
              <a:off x="494" y="912"/>
              <a:ext cx="52" cy="49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2590" name="Rectangle 14"/>
            <p:cNvSpPr>
              <a:spLocks noChangeArrowheads="1"/>
            </p:cNvSpPr>
            <p:nvPr/>
          </p:nvSpPr>
          <p:spPr bwMode="auto">
            <a:xfrm>
              <a:off x="377" y="912"/>
              <a:ext cx="52" cy="36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2591" name="Rectangle 15"/>
            <p:cNvSpPr>
              <a:spLocks noChangeArrowheads="1"/>
            </p:cNvSpPr>
            <p:nvPr/>
          </p:nvSpPr>
          <p:spPr bwMode="auto">
            <a:xfrm>
              <a:off x="260" y="912"/>
              <a:ext cx="52" cy="24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2592" name="Rectangle 16"/>
            <p:cNvSpPr>
              <a:spLocks noChangeArrowheads="1"/>
            </p:cNvSpPr>
            <p:nvPr/>
          </p:nvSpPr>
          <p:spPr bwMode="auto">
            <a:xfrm>
              <a:off x="144" y="912"/>
              <a:ext cx="52" cy="12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2593" name="Rectangle 17"/>
            <p:cNvSpPr>
              <a:spLocks noChangeArrowheads="1"/>
            </p:cNvSpPr>
            <p:nvPr/>
          </p:nvSpPr>
          <p:spPr bwMode="auto">
            <a:xfrm>
              <a:off x="1077" y="912"/>
              <a:ext cx="49" cy="109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2594" name="Rectangle 18"/>
            <p:cNvSpPr>
              <a:spLocks noChangeArrowheads="1"/>
            </p:cNvSpPr>
            <p:nvPr/>
          </p:nvSpPr>
          <p:spPr bwMode="auto">
            <a:xfrm>
              <a:off x="1191" y="912"/>
              <a:ext cx="49" cy="122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2595" name="Rectangle 19"/>
            <p:cNvSpPr>
              <a:spLocks noChangeArrowheads="1"/>
            </p:cNvSpPr>
            <p:nvPr/>
          </p:nvSpPr>
          <p:spPr bwMode="auto">
            <a:xfrm>
              <a:off x="1304" y="912"/>
              <a:ext cx="49" cy="134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2596" name="Rectangle 20"/>
            <p:cNvSpPr>
              <a:spLocks noChangeArrowheads="1"/>
            </p:cNvSpPr>
            <p:nvPr/>
          </p:nvSpPr>
          <p:spPr bwMode="auto">
            <a:xfrm>
              <a:off x="1418" y="912"/>
              <a:ext cx="52" cy="146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2597" name="Rectangle 21"/>
            <p:cNvSpPr>
              <a:spLocks noChangeArrowheads="1"/>
            </p:cNvSpPr>
            <p:nvPr/>
          </p:nvSpPr>
          <p:spPr bwMode="auto">
            <a:xfrm>
              <a:off x="1535" y="912"/>
              <a:ext cx="49" cy="158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sp>
        <p:nvSpPr>
          <p:cNvPr id="152598" name="Line 22"/>
          <p:cNvSpPr>
            <a:spLocks noChangeShapeType="1"/>
          </p:cNvSpPr>
          <p:nvPr/>
        </p:nvSpPr>
        <p:spPr bwMode="auto">
          <a:xfrm>
            <a:off x="266700" y="6172200"/>
            <a:ext cx="8610600" cy="0"/>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3D54966D-6652-4BC6-8D7A-5A6A4F1B0171}"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53941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11687BE2-CDFD-4149-AD2B-B2B5FBCA4183}"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1884104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76400" y="19812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57800" y="19812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03CE1614-70DA-414F-BF02-8AF26BA5225F}"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112944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9D6177C0-402B-4986-9FAE-4007C52DE9E3}" type="slidenum">
              <a:rPr lang="en-US"/>
              <a:pPr/>
              <a:t>‹#›</a:t>
            </a:fld>
            <a:endParaRPr lang="en-US"/>
          </a:p>
        </p:txBody>
      </p:sp>
      <p:sp>
        <p:nvSpPr>
          <p:cNvPr id="9" name="Date Placeholder 8"/>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2019265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F8AF9194-1994-4245-B98D-8FEC43A17049}" type="slidenum">
              <a:rPr lang="en-US"/>
              <a:pPr/>
              <a:t>‹#›</a:t>
            </a:fld>
            <a:endParaRPr lang="en-US"/>
          </a:p>
        </p:txBody>
      </p:sp>
      <p:sp>
        <p:nvSpPr>
          <p:cNvPr id="5" name="Date Placeholder 4"/>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344549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683E938E-570B-469E-B4C2-B207D4091EA3}" type="slidenum">
              <a:rPr lang="en-US"/>
              <a:pPr/>
              <a:t>‹#›</a:t>
            </a:fld>
            <a:endParaRPr lang="en-US"/>
          </a:p>
        </p:txBody>
      </p:sp>
      <p:sp>
        <p:nvSpPr>
          <p:cNvPr id="4" name="Date Placeholder 3"/>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2063157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B5A838EF-36CA-4AFF-89CF-DB04C654BCE9}"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1192107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C339A8DF-22B2-45BD-8900-C7E4E368B8C2}"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2528958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706ACE4F-54BF-4E11-B249-5BAF1E9EB71C}"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1350665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34200" y="457200"/>
            <a:ext cx="17526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76400" y="457200"/>
            <a:ext cx="51054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80404C28-ECAB-4D29-BC08-6D1E23961A92}"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2363365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76400" y="457200"/>
            <a:ext cx="7010400" cy="1295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676400" y="1981200"/>
            <a:ext cx="7010400" cy="4114800"/>
          </a:xfrm>
        </p:spPr>
        <p:txBody>
          <a:bodyPr/>
          <a:lstStyle/>
          <a:p>
            <a:endParaRPr lang="en-US"/>
          </a:p>
        </p:txBody>
      </p:sp>
      <p:sp>
        <p:nvSpPr>
          <p:cNvPr id="4" name="Footer Placeholder 3"/>
          <p:cNvSpPr>
            <a:spLocks noGrp="1"/>
          </p:cNvSpPr>
          <p:nvPr>
            <p:ph type="ftr" sz="quarter" idx="10"/>
          </p:nvPr>
        </p:nvSpPr>
        <p:spPr>
          <a:xfrm>
            <a:off x="3124200" y="6248400"/>
            <a:ext cx="2895600" cy="457200"/>
          </a:xfrm>
        </p:spPr>
        <p:txBody>
          <a:bodyPr/>
          <a:lstStyle>
            <a:lvl1pPr>
              <a:defRPr/>
            </a:lvl1pPr>
          </a:lstStyle>
          <a:p>
            <a:endParaRPr lang="en-US"/>
          </a:p>
        </p:txBody>
      </p:sp>
      <p:sp>
        <p:nvSpPr>
          <p:cNvPr id="5" name="Slide Number Placeholder 4"/>
          <p:cNvSpPr>
            <a:spLocks noGrp="1"/>
          </p:cNvSpPr>
          <p:nvPr>
            <p:ph type="sldNum" sz="quarter" idx="11"/>
          </p:nvPr>
        </p:nvSpPr>
        <p:spPr>
          <a:xfrm>
            <a:off x="6553200" y="6248400"/>
            <a:ext cx="2133600" cy="457200"/>
          </a:xfrm>
        </p:spPr>
        <p:txBody>
          <a:bodyPr/>
          <a:lstStyle>
            <a:lvl1pPr>
              <a:defRPr/>
            </a:lvl1pPr>
          </a:lstStyle>
          <a:p>
            <a:fld id="{07BB5811-BE09-4BFD-8A8E-5AFBE5FD4CBB}" type="slidenum">
              <a:rPr lang="en-US"/>
              <a:pPr/>
              <a:t>‹#›</a:t>
            </a:fld>
            <a:endParaRPr lang="en-US"/>
          </a:p>
        </p:txBody>
      </p:sp>
      <p:sp>
        <p:nvSpPr>
          <p:cNvPr id="6" name="Date Placeholder 5"/>
          <p:cNvSpPr>
            <a:spLocks noGrp="1"/>
          </p:cNvSpPr>
          <p:nvPr>
            <p:ph type="dt" sz="half" idx="12"/>
          </p:nvPr>
        </p:nvSpPr>
        <p:spPr>
          <a:xfrm>
            <a:off x="457200" y="6245225"/>
            <a:ext cx="2133600" cy="476250"/>
          </a:xfrm>
        </p:spPr>
        <p:txBody>
          <a:bodyPr/>
          <a:lstStyle>
            <a:lvl1pPr>
              <a:defRPr/>
            </a:lvl1pPr>
          </a:lstStyle>
          <a:p>
            <a:endParaRPr lang="en-US"/>
          </a:p>
        </p:txBody>
      </p:sp>
    </p:spTree>
    <p:extLst>
      <p:ext uri="{BB962C8B-B14F-4D97-AF65-F5344CB8AC3E}">
        <p14:creationId xmlns:p14="http://schemas.microsoft.com/office/powerpoint/2010/main" val="4054788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bwMode="auto">
          <a:xfrm>
            <a:off x="1676400" y="457200"/>
            <a:ext cx="70104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51555" name="Rectangle 3"/>
          <p:cNvSpPr>
            <a:spLocks noGrp="1" noChangeArrowheads="1"/>
          </p:cNvSpPr>
          <p:nvPr>
            <p:ph type="body" idx="1"/>
          </p:nvPr>
        </p:nvSpPr>
        <p:spPr bwMode="auto">
          <a:xfrm>
            <a:off x="1676400" y="1981200"/>
            <a:ext cx="7010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1556" name="Rectangle 4"/>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200">
                <a:solidFill>
                  <a:schemeClr val="tx2"/>
                </a:solidFill>
              </a:defRPr>
            </a:lvl1pPr>
          </a:lstStyle>
          <a:p>
            <a:endParaRPr lang="en-US"/>
          </a:p>
        </p:txBody>
      </p:sp>
      <p:sp>
        <p:nvSpPr>
          <p:cNvPr id="151557" name="Rectangle 5"/>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solidFill>
                  <a:schemeClr val="tx2"/>
                </a:solidFill>
              </a:defRPr>
            </a:lvl1pPr>
          </a:lstStyle>
          <a:p>
            <a:fld id="{938C92CF-087F-4B5C-83DA-9506F172485E}" type="slidenum">
              <a:rPr lang="en-US"/>
              <a:pPr/>
              <a:t>‹#›</a:t>
            </a:fld>
            <a:endParaRPr lang="en-US"/>
          </a:p>
        </p:txBody>
      </p:sp>
      <p:sp>
        <p:nvSpPr>
          <p:cNvPr id="151558" name="Line 6"/>
          <p:cNvSpPr>
            <a:spLocks noChangeShapeType="1"/>
          </p:cNvSpPr>
          <p:nvPr/>
        </p:nvSpPr>
        <p:spPr bwMode="auto">
          <a:xfrm>
            <a:off x="266700" y="6172200"/>
            <a:ext cx="8610600" cy="0"/>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1559" name="Line 7"/>
          <p:cNvSpPr>
            <a:spLocks noChangeShapeType="1"/>
          </p:cNvSpPr>
          <p:nvPr/>
        </p:nvSpPr>
        <p:spPr bwMode="auto">
          <a:xfrm>
            <a:off x="228600" y="304800"/>
            <a:ext cx="8610600" cy="0"/>
          </a:xfrm>
          <a:prstGeom prst="line">
            <a:avLst/>
          </a:prstGeom>
          <a:noFill/>
          <a:ln w="762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51560" name="Group 8"/>
          <p:cNvGrpSpPr>
            <a:grpSpLocks/>
          </p:cNvGrpSpPr>
          <p:nvPr/>
        </p:nvGrpSpPr>
        <p:grpSpPr bwMode="auto">
          <a:xfrm>
            <a:off x="228600" y="457200"/>
            <a:ext cx="1246188" cy="1371600"/>
            <a:chOff x="144" y="288"/>
            <a:chExt cx="785" cy="864"/>
          </a:xfrm>
        </p:grpSpPr>
        <p:sp>
          <p:nvSpPr>
            <p:cNvPr id="151561" name="Rectangle 9"/>
            <p:cNvSpPr>
              <a:spLocks noChangeArrowheads="1"/>
            </p:cNvSpPr>
            <p:nvPr/>
          </p:nvSpPr>
          <p:spPr bwMode="auto">
            <a:xfrm>
              <a:off x="589" y="288"/>
              <a:ext cx="28" cy="53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1562" name="Rectangle 10"/>
            <p:cNvSpPr>
              <a:spLocks noChangeArrowheads="1"/>
            </p:cNvSpPr>
            <p:nvPr/>
          </p:nvSpPr>
          <p:spPr bwMode="auto">
            <a:xfrm>
              <a:off x="526" y="288"/>
              <a:ext cx="28" cy="47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1563" name="Rectangle 11"/>
            <p:cNvSpPr>
              <a:spLocks noChangeArrowheads="1"/>
            </p:cNvSpPr>
            <p:nvPr/>
          </p:nvSpPr>
          <p:spPr bwMode="auto">
            <a:xfrm>
              <a:off x="462" y="288"/>
              <a:ext cx="28" cy="40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1564" name="Rectangle 12"/>
            <p:cNvSpPr>
              <a:spLocks noChangeArrowheads="1"/>
            </p:cNvSpPr>
            <p:nvPr/>
          </p:nvSpPr>
          <p:spPr bwMode="auto">
            <a:xfrm>
              <a:off x="398" y="288"/>
              <a:ext cx="28" cy="33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1565" name="Rectangle 13"/>
            <p:cNvSpPr>
              <a:spLocks noChangeArrowheads="1"/>
            </p:cNvSpPr>
            <p:nvPr/>
          </p:nvSpPr>
          <p:spPr bwMode="auto">
            <a:xfrm>
              <a:off x="335" y="288"/>
              <a:ext cx="28" cy="26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1566" name="Rectangle 14"/>
            <p:cNvSpPr>
              <a:spLocks noChangeArrowheads="1"/>
            </p:cNvSpPr>
            <p:nvPr/>
          </p:nvSpPr>
          <p:spPr bwMode="auto">
            <a:xfrm>
              <a:off x="271" y="288"/>
              <a:ext cx="28" cy="19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1567" name="Rectangle 15"/>
            <p:cNvSpPr>
              <a:spLocks noChangeArrowheads="1"/>
            </p:cNvSpPr>
            <p:nvPr/>
          </p:nvSpPr>
          <p:spPr bwMode="auto">
            <a:xfrm>
              <a:off x="207" y="288"/>
              <a:ext cx="29" cy="13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1568" name="Rectangle 16"/>
            <p:cNvSpPr>
              <a:spLocks noChangeArrowheads="1"/>
            </p:cNvSpPr>
            <p:nvPr/>
          </p:nvSpPr>
          <p:spPr bwMode="auto">
            <a:xfrm>
              <a:off x="144" y="288"/>
              <a:ext cx="28" cy="6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1569" name="Rectangle 17"/>
            <p:cNvSpPr>
              <a:spLocks noChangeArrowheads="1"/>
            </p:cNvSpPr>
            <p:nvPr/>
          </p:nvSpPr>
          <p:spPr bwMode="auto">
            <a:xfrm>
              <a:off x="653" y="288"/>
              <a:ext cx="26" cy="5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1570" name="Rectangle 18"/>
            <p:cNvSpPr>
              <a:spLocks noChangeArrowheads="1"/>
            </p:cNvSpPr>
            <p:nvPr/>
          </p:nvSpPr>
          <p:spPr bwMode="auto">
            <a:xfrm>
              <a:off x="715" y="288"/>
              <a:ext cx="26" cy="6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1571" name="Rectangle 19"/>
            <p:cNvSpPr>
              <a:spLocks noChangeArrowheads="1"/>
            </p:cNvSpPr>
            <p:nvPr/>
          </p:nvSpPr>
          <p:spPr bwMode="auto">
            <a:xfrm>
              <a:off x="776" y="288"/>
              <a:ext cx="27" cy="73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1572" name="Rectangle 20"/>
            <p:cNvSpPr>
              <a:spLocks noChangeArrowheads="1"/>
            </p:cNvSpPr>
            <p:nvPr/>
          </p:nvSpPr>
          <p:spPr bwMode="auto">
            <a:xfrm>
              <a:off x="839" y="288"/>
              <a:ext cx="28" cy="8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1573" name="Rectangle 21"/>
            <p:cNvSpPr>
              <a:spLocks noChangeArrowheads="1"/>
            </p:cNvSpPr>
            <p:nvPr/>
          </p:nvSpPr>
          <p:spPr bwMode="auto">
            <a:xfrm>
              <a:off x="902" y="288"/>
              <a:ext cx="27" cy="86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sp>
        <p:nvSpPr>
          <p:cNvPr id="151574" name="Rectangle 22"/>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solidFill>
                  <a:schemeClr val="tx2"/>
                </a:solidFill>
              </a:defRPr>
            </a:lvl1pPr>
          </a:lstStyle>
          <a:p>
            <a:endParaRPr lang="en-US"/>
          </a:p>
        </p:txBody>
      </p:sp>
    </p:spTree>
  </p:cSld>
  <p:clrMap bg1="dk2" tx1="lt1" bg2="dk1" tx2="lt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Lst>
  <p:txStyles>
    <p:titleStyle>
      <a:lvl1pPr algn="l" rtl="0" fontAlgn="base">
        <a:spcBef>
          <a:spcPct val="0"/>
        </a:spcBef>
        <a:spcAft>
          <a:spcPct val="0"/>
        </a:spcAft>
        <a:defRPr sz="3900">
          <a:solidFill>
            <a:schemeClr val="tx2"/>
          </a:solidFill>
          <a:latin typeface="+mj-lt"/>
          <a:ea typeface="+mj-ea"/>
          <a:cs typeface="+mj-cs"/>
        </a:defRPr>
      </a:lvl1pPr>
      <a:lvl2pPr algn="l" rtl="0" fontAlgn="base">
        <a:spcBef>
          <a:spcPct val="0"/>
        </a:spcBef>
        <a:spcAft>
          <a:spcPct val="0"/>
        </a:spcAft>
        <a:defRPr sz="3900">
          <a:solidFill>
            <a:schemeClr val="tx2"/>
          </a:solidFill>
          <a:latin typeface="Arial" charset="0"/>
        </a:defRPr>
      </a:lvl2pPr>
      <a:lvl3pPr algn="l" rtl="0" fontAlgn="base">
        <a:spcBef>
          <a:spcPct val="0"/>
        </a:spcBef>
        <a:spcAft>
          <a:spcPct val="0"/>
        </a:spcAft>
        <a:defRPr sz="3900">
          <a:solidFill>
            <a:schemeClr val="tx2"/>
          </a:solidFill>
          <a:latin typeface="Arial" charset="0"/>
        </a:defRPr>
      </a:lvl3pPr>
      <a:lvl4pPr algn="l" rtl="0" fontAlgn="base">
        <a:spcBef>
          <a:spcPct val="0"/>
        </a:spcBef>
        <a:spcAft>
          <a:spcPct val="0"/>
        </a:spcAft>
        <a:defRPr sz="3900">
          <a:solidFill>
            <a:schemeClr val="tx2"/>
          </a:solidFill>
          <a:latin typeface="Arial" charset="0"/>
        </a:defRPr>
      </a:lvl4pPr>
      <a:lvl5pPr algn="l" rtl="0" fontAlgn="base">
        <a:spcBef>
          <a:spcPct val="0"/>
        </a:spcBef>
        <a:spcAft>
          <a:spcPct val="0"/>
        </a:spcAft>
        <a:defRPr sz="3900">
          <a:solidFill>
            <a:schemeClr val="tx2"/>
          </a:solidFill>
          <a:latin typeface="Arial" charset="0"/>
        </a:defRPr>
      </a:lvl5pPr>
      <a:lvl6pPr marL="457200" algn="l" rtl="0" fontAlgn="base">
        <a:spcBef>
          <a:spcPct val="0"/>
        </a:spcBef>
        <a:spcAft>
          <a:spcPct val="0"/>
        </a:spcAft>
        <a:defRPr sz="3900">
          <a:solidFill>
            <a:schemeClr val="tx2"/>
          </a:solidFill>
          <a:latin typeface="Arial" charset="0"/>
        </a:defRPr>
      </a:lvl6pPr>
      <a:lvl7pPr marL="914400" algn="l" rtl="0" fontAlgn="base">
        <a:spcBef>
          <a:spcPct val="0"/>
        </a:spcBef>
        <a:spcAft>
          <a:spcPct val="0"/>
        </a:spcAft>
        <a:defRPr sz="3900">
          <a:solidFill>
            <a:schemeClr val="tx2"/>
          </a:solidFill>
          <a:latin typeface="Arial" charset="0"/>
        </a:defRPr>
      </a:lvl7pPr>
      <a:lvl8pPr marL="1371600" algn="l" rtl="0" fontAlgn="base">
        <a:spcBef>
          <a:spcPct val="0"/>
        </a:spcBef>
        <a:spcAft>
          <a:spcPct val="0"/>
        </a:spcAft>
        <a:defRPr sz="3900">
          <a:solidFill>
            <a:schemeClr val="tx2"/>
          </a:solidFill>
          <a:latin typeface="Arial" charset="0"/>
        </a:defRPr>
      </a:lvl8pPr>
      <a:lvl9pPr marL="1828800" algn="l" rtl="0" fontAlgn="base">
        <a:spcBef>
          <a:spcPct val="0"/>
        </a:spcBef>
        <a:spcAft>
          <a:spcPct val="0"/>
        </a:spcAft>
        <a:defRPr sz="3900">
          <a:solidFill>
            <a:schemeClr val="tx2"/>
          </a:solidFill>
          <a:latin typeface="Arial" charset="0"/>
        </a:defRPr>
      </a:lvl9pPr>
    </p:titleStyle>
    <p:bodyStyle>
      <a:lvl1pPr marL="342900" indent="-342900" algn="l" rtl="0" fontAlgn="base">
        <a:spcBef>
          <a:spcPct val="20000"/>
        </a:spcBef>
        <a:spcAft>
          <a:spcPct val="0"/>
        </a:spcAft>
        <a:buClr>
          <a:schemeClr val="accent1"/>
        </a:buClr>
        <a:buSzPct val="85000"/>
        <a:buFont typeface="Wingdings" pitchFamily="2" charset="2"/>
        <a:buChar char="o"/>
        <a:defRPr sz="2800">
          <a:solidFill>
            <a:schemeClr val="tx2"/>
          </a:solidFill>
          <a:latin typeface="+mn-lt"/>
          <a:ea typeface="+mn-ea"/>
          <a:cs typeface="+mn-cs"/>
        </a:defRPr>
      </a:lvl1pPr>
      <a:lvl2pPr marL="742950" indent="-285750" algn="l" rtl="0" fontAlgn="base">
        <a:spcBef>
          <a:spcPct val="20000"/>
        </a:spcBef>
        <a:spcAft>
          <a:spcPct val="0"/>
        </a:spcAft>
        <a:buClr>
          <a:schemeClr val="accent1"/>
        </a:buClr>
        <a:buSzPct val="70000"/>
        <a:buFont typeface="Wingdings" pitchFamily="2" charset="2"/>
        <a:buChar char="n"/>
        <a:defRPr sz="2500">
          <a:solidFill>
            <a:schemeClr val="tx2"/>
          </a:solidFill>
          <a:latin typeface="+mn-lt"/>
        </a:defRPr>
      </a:lvl2pPr>
      <a:lvl3pPr marL="1143000" indent="-228600" algn="l" rtl="0" fontAlgn="base">
        <a:spcBef>
          <a:spcPct val="20000"/>
        </a:spcBef>
        <a:spcAft>
          <a:spcPct val="0"/>
        </a:spcAft>
        <a:buClr>
          <a:schemeClr val="accent1"/>
        </a:buClr>
        <a:buSzPct val="70000"/>
        <a:buFont typeface="Wingdings" pitchFamily="2" charset="2"/>
        <a:buChar char="p"/>
        <a:defRPr sz="2200">
          <a:solidFill>
            <a:schemeClr val="tx2"/>
          </a:solidFill>
          <a:latin typeface="+mn-lt"/>
        </a:defRPr>
      </a:lvl3pPr>
      <a:lvl4pPr marL="1600200" indent="-228600" algn="l" rtl="0" fontAlgn="base">
        <a:spcBef>
          <a:spcPct val="20000"/>
        </a:spcBef>
        <a:spcAft>
          <a:spcPct val="0"/>
        </a:spcAft>
        <a:buClr>
          <a:schemeClr val="accent1"/>
        </a:buClr>
        <a:buSzPct val="70000"/>
        <a:buFont typeface="Wingdings" pitchFamily="2" charset="2"/>
        <a:buChar char="n"/>
        <a:defRPr sz="2000">
          <a:solidFill>
            <a:schemeClr val="tx2"/>
          </a:solidFill>
          <a:latin typeface="+mn-lt"/>
        </a:defRPr>
      </a:lvl4pPr>
      <a:lvl5pPr marL="20574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defRPr>
      </a:lvl5pPr>
      <a:lvl6pPr marL="25146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defRPr>
      </a:lvl6pPr>
      <a:lvl7pPr marL="29718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defRPr>
      </a:lvl7pPr>
      <a:lvl8pPr marL="34290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defRPr>
      </a:lvl8pPr>
      <a:lvl9pPr marL="38862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895600" y="1371600"/>
            <a:ext cx="6248400" cy="2705100"/>
          </a:xfrm>
        </p:spPr>
        <p:txBody>
          <a:bodyPr/>
          <a:lstStyle/>
          <a:p>
            <a:pPr algn="ctr"/>
            <a:r>
              <a:rPr lang="en-US" sz="4400" dirty="0" smtClean="0">
                <a:solidFill>
                  <a:srgbClr val="FFCC99"/>
                </a:solidFill>
              </a:rPr>
              <a:t>Risk Factors and Analysis</a:t>
            </a:r>
            <a:endParaRPr lang="en-US" sz="4400" dirty="0">
              <a:solidFill>
                <a:srgbClr val="FFCC99"/>
              </a:solidFill>
            </a:endParaRPr>
          </a:p>
        </p:txBody>
      </p:sp>
      <p:sp>
        <p:nvSpPr>
          <p:cNvPr id="2051" name="Rectangle 3"/>
          <p:cNvSpPr>
            <a:spLocks noGrp="1" noChangeArrowheads="1"/>
          </p:cNvSpPr>
          <p:nvPr>
            <p:ph type="subTitle" idx="1"/>
          </p:nvPr>
        </p:nvSpPr>
        <p:spPr>
          <a:xfrm>
            <a:off x="2843213" y="4267200"/>
            <a:ext cx="6300787" cy="1447800"/>
          </a:xfrm>
        </p:spPr>
        <p:txBody>
          <a:bodyPr/>
          <a:lstStyle/>
          <a:p>
            <a:pPr algn="ctr"/>
            <a:endParaRPr lang="en-US" sz="1600" dirty="0"/>
          </a:p>
          <a:p>
            <a:pPr algn="ctr"/>
            <a:r>
              <a:rPr lang="en-US" sz="1600" dirty="0"/>
              <a:t>Data Management Training</a:t>
            </a:r>
          </a:p>
          <a:p>
            <a:pPr marL="342900" indent="-342900" algn="ctr">
              <a:spcBef>
                <a:spcPts val="360"/>
              </a:spcBef>
              <a:buSzPct val="25000"/>
            </a:pPr>
            <a:r>
              <a:rPr lang="en-US" sz="1600" dirty="0" smtClean="0"/>
              <a:t>Netherlands, Amsterdam</a:t>
            </a:r>
            <a:endParaRPr lang="en-US" sz="1600" dirty="0"/>
          </a:p>
          <a:p>
            <a:pPr marL="342900" indent="-342900" algn="ctr">
              <a:spcBef>
                <a:spcPts val="360"/>
              </a:spcBef>
              <a:buSzPct val="25000"/>
            </a:pPr>
            <a:r>
              <a:rPr lang="en-US" sz="1600" dirty="0" smtClean="0"/>
              <a:t>November 7-11, 2016</a:t>
            </a:r>
            <a:endParaRPr lang="en-US" sz="1600" dirty="0"/>
          </a:p>
        </p:txBody>
      </p:sp>
      <p:sp>
        <p:nvSpPr>
          <p:cNvPr id="2052" name="Text Box 4"/>
          <p:cNvSpPr txBox="1">
            <a:spLocks noChangeArrowheads="1"/>
          </p:cNvSpPr>
          <p:nvPr/>
        </p:nvSpPr>
        <p:spPr bwMode="auto">
          <a:xfrm>
            <a:off x="179512" y="548680"/>
            <a:ext cx="681160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600" dirty="0">
                <a:solidFill>
                  <a:srgbClr val="FFFF99"/>
                </a:solidFill>
              </a:rPr>
              <a:t>Training Course on Advanced Data Management &amp; Analysis for Influenza</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116013" y="2636838"/>
            <a:ext cx="7010400" cy="1800225"/>
          </a:xfrm>
        </p:spPr>
        <p:txBody>
          <a:bodyPr/>
          <a:lstStyle/>
          <a:p>
            <a:pPr algn="ctr"/>
            <a:r>
              <a:rPr lang="en-US" sz="5400" dirty="0" smtClean="0">
                <a:solidFill>
                  <a:srgbClr val="FFFF99"/>
                </a:solidFill>
              </a:rPr>
              <a:t>Risk</a:t>
            </a:r>
            <a:endParaRPr lang="en-US" sz="5400" dirty="0">
              <a:solidFill>
                <a:srgbClr val="FFFF99"/>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Risk</a:t>
            </a:r>
            <a:endParaRPr lang="en-US" dirty="0"/>
          </a:p>
        </p:txBody>
      </p:sp>
      <p:sp>
        <p:nvSpPr>
          <p:cNvPr id="3" name="Content Placeholder 2"/>
          <p:cNvSpPr>
            <a:spLocks noGrp="1"/>
          </p:cNvSpPr>
          <p:nvPr>
            <p:ph idx="1"/>
          </p:nvPr>
        </p:nvSpPr>
        <p:spPr/>
        <p:txBody>
          <a:bodyPr/>
          <a:lstStyle/>
          <a:p>
            <a:r>
              <a:rPr lang="en-US" dirty="0" smtClean="0"/>
              <a:t>Absolute risk = incidence rate</a:t>
            </a:r>
          </a:p>
          <a:p>
            <a:r>
              <a:rPr lang="en-US" dirty="0" smtClean="0"/>
              <a:t>Relative risk</a:t>
            </a:r>
          </a:p>
          <a:p>
            <a:r>
              <a:rPr lang="en-US" dirty="0" smtClean="0"/>
              <a:t>Attributable risk</a:t>
            </a:r>
          </a:p>
          <a:p>
            <a:r>
              <a:rPr lang="en-US" dirty="0" smtClean="0"/>
              <a:t>Odds ratio</a:t>
            </a:r>
            <a:endParaRPr lang="en-US" dirty="0"/>
          </a:p>
        </p:txBody>
      </p:sp>
    </p:spTree>
    <p:extLst>
      <p:ext uri="{BB962C8B-B14F-4D97-AF65-F5344CB8AC3E}">
        <p14:creationId xmlns:p14="http://schemas.microsoft.com/office/powerpoint/2010/main" val="3551438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Risk</a:t>
            </a:r>
            <a:endParaRPr lang="en-US" dirty="0"/>
          </a:p>
        </p:txBody>
      </p:sp>
      <p:sp>
        <p:nvSpPr>
          <p:cNvPr id="3" name="Content Placeholder 2"/>
          <p:cNvSpPr>
            <a:spLocks noGrp="1"/>
          </p:cNvSpPr>
          <p:nvPr>
            <p:ph idx="1"/>
          </p:nvPr>
        </p:nvSpPr>
        <p:spPr/>
        <p:txBody>
          <a:bodyPr/>
          <a:lstStyle/>
          <a:p>
            <a:r>
              <a:rPr lang="en-US" dirty="0" smtClean="0"/>
              <a:t>Absolute risk = incidence rate</a:t>
            </a:r>
          </a:p>
          <a:p>
            <a:r>
              <a:rPr lang="en-US" dirty="0" smtClean="0"/>
              <a:t>Relative risk </a:t>
            </a:r>
          </a:p>
          <a:p>
            <a:pPr lvl="1"/>
            <a:r>
              <a:rPr lang="en-US" dirty="0" smtClean="0"/>
              <a:t>Ratio of absolute risk between two groups (e.g. ratio of two incidence rates)</a:t>
            </a:r>
          </a:p>
          <a:p>
            <a:pPr lvl="1"/>
            <a:r>
              <a:rPr lang="en-US" dirty="0" smtClean="0"/>
              <a:t>Measures strength of association between exposure and disease</a:t>
            </a:r>
          </a:p>
          <a:p>
            <a:pPr lvl="1"/>
            <a:r>
              <a:rPr lang="en-US" dirty="0" smtClean="0"/>
              <a:t>Depends on incidence data</a:t>
            </a:r>
          </a:p>
          <a:p>
            <a:r>
              <a:rPr lang="en-US" dirty="0" smtClean="0"/>
              <a:t>Attributable risk</a:t>
            </a:r>
          </a:p>
          <a:p>
            <a:r>
              <a:rPr lang="en-US" dirty="0" smtClean="0"/>
              <a:t>Odds ratio</a:t>
            </a:r>
            <a:endParaRPr lang="en-US" dirty="0"/>
          </a:p>
        </p:txBody>
      </p:sp>
    </p:spTree>
    <p:extLst>
      <p:ext uri="{BB962C8B-B14F-4D97-AF65-F5344CB8AC3E}">
        <p14:creationId xmlns:p14="http://schemas.microsoft.com/office/powerpoint/2010/main" val="4080705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Risk</a:t>
            </a:r>
            <a:endParaRPr lang="en-US" dirty="0"/>
          </a:p>
        </p:txBody>
      </p:sp>
      <p:sp>
        <p:nvSpPr>
          <p:cNvPr id="3" name="Content Placeholder 2"/>
          <p:cNvSpPr>
            <a:spLocks noGrp="1"/>
          </p:cNvSpPr>
          <p:nvPr>
            <p:ph idx="1"/>
          </p:nvPr>
        </p:nvSpPr>
        <p:spPr>
          <a:xfrm>
            <a:off x="1676400" y="1556792"/>
            <a:ext cx="7010400" cy="4114800"/>
          </a:xfrm>
        </p:spPr>
        <p:txBody>
          <a:bodyPr/>
          <a:lstStyle/>
          <a:p>
            <a:r>
              <a:rPr lang="en-US" dirty="0" smtClean="0"/>
              <a:t>Absolute risk = incidence rate</a:t>
            </a:r>
          </a:p>
          <a:p>
            <a:r>
              <a:rPr lang="en-US" dirty="0" smtClean="0"/>
              <a:t>Relative risk</a:t>
            </a:r>
          </a:p>
          <a:p>
            <a:r>
              <a:rPr lang="en-US" dirty="0" smtClean="0"/>
              <a:t>Attributable risk</a:t>
            </a:r>
          </a:p>
          <a:p>
            <a:pPr lvl="1"/>
            <a:r>
              <a:rPr lang="en-US" dirty="0" smtClean="0"/>
              <a:t>Measures proportion of disease that can be attributed to exposure</a:t>
            </a:r>
          </a:p>
          <a:p>
            <a:pPr lvl="1"/>
            <a:r>
              <a:rPr lang="en-US" dirty="0" smtClean="0"/>
              <a:t>AR population = population incidence rate – incidence rate unexposed</a:t>
            </a:r>
          </a:p>
          <a:p>
            <a:pPr lvl="1"/>
            <a:r>
              <a:rPr lang="en-US" dirty="0" smtClean="0"/>
              <a:t>AR exposed = incidence rate exposed – incidence rate unexposed</a:t>
            </a:r>
          </a:p>
          <a:p>
            <a:r>
              <a:rPr lang="en-US" dirty="0" smtClean="0"/>
              <a:t>Odds ratio</a:t>
            </a:r>
            <a:endParaRPr lang="en-US" dirty="0"/>
          </a:p>
        </p:txBody>
      </p:sp>
    </p:spTree>
    <p:extLst>
      <p:ext uri="{BB962C8B-B14F-4D97-AF65-F5344CB8AC3E}">
        <p14:creationId xmlns:p14="http://schemas.microsoft.com/office/powerpoint/2010/main" val="236027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Risk</a:t>
            </a:r>
            <a:endParaRPr lang="en-US" dirty="0"/>
          </a:p>
        </p:txBody>
      </p:sp>
      <p:sp>
        <p:nvSpPr>
          <p:cNvPr id="3" name="Content Placeholder 2"/>
          <p:cNvSpPr>
            <a:spLocks noGrp="1"/>
          </p:cNvSpPr>
          <p:nvPr>
            <p:ph idx="1"/>
          </p:nvPr>
        </p:nvSpPr>
        <p:spPr/>
        <p:txBody>
          <a:bodyPr/>
          <a:lstStyle/>
          <a:p>
            <a:r>
              <a:rPr lang="en-US" dirty="0" smtClean="0"/>
              <a:t>Absolute risk = incidence rate</a:t>
            </a:r>
          </a:p>
          <a:p>
            <a:r>
              <a:rPr lang="en-US" dirty="0" smtClean="0"/>
              <a:t>Relative risk (RR)</a:t>
            </a:r>
          </a:p>
          <a:p>
            <a:r>
              <a:rPr lang="en-US" dirty="0" smtClean="0"/>
              <a:t>Attributable risk (AR)</a:t>
            </a:r>
          </a:p>
          <a:p>
            <a:r>
              <a:rPr lang="en-US" dirty="0" smtClean="0"/>
              <a:t>Odds ratio (OR)</a:t>
            </a:r>
          </a:p>
          <a:p>
            <a:pPr lvl="1"/>
            <a:r>
              <a:rPr lang="en-US" dirty="0" smtClean="0"/>
              <a:t>Compares the odds of an event between two groups using a ratio</a:t>
            </a:r>
          </a:p>
          <a:p>
            <a:pPr lvl="2"/>
            <a:r>
              <a:rPr lang="en-US" dirty="0" smtClean="0"/>
              <a:t>Not the same as a risk ratio</a:t>
            </a:r>
            <a:endParaRPr lang="en-US" dirty="0"/>
          </a:p>
        </p:txBody>
      </p:sp>
    </p:spTree>
    <p:extLst>
      <p:ext uri="{BB962C8B-B14F-4D97-AF65-F5344CB8AC3E}">
        <p14:creationId xmlns:p14="http://schemas.microsoft.com/office/powerpoint/2010/main" val="3372608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116013" y="2636838"/>
            <a:ext cx="7010400" cy="1800225"/>
          </a:xfrm>
        </p:spPr>
        <p:txBody>
          <a:bodyPr/>
          <a:lstStyle/>
          <a:p>
            <a:pPr algn="ctr"/>
            <a:r>
              <a:rPr lang="en-US" sz="5400">
                <a:solidFill>
                  <a:srgbClr val="FFFF99"/>
                </a:solidFill>
              </a:rPr>
              <a:t>Risk Factors</a:t>
            </a:r>
          </a:p>
        </p:txBody>
      </p:sp>
    </p:spTree>
    <p:extLst>
      <p:ext uri="{BB962C8B-B14F-4D97-AF65-F5344CB8AC3E}">
        <p14:creationId xmlns:p14="http://schemas.microsoft.com/office/powerpoint/2010/main" val="173663246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idx="4294967295"/>
          </p:nvPr>
        </p:nvSpPr>
        <p:spPr>
          <a:xfrm>
            <a:off x="1979712" y="1052513"/>
            <a:ext cx="6878538" cy="504825"/>
          </a:xfrm>
        </p:spPr>
        <p:txBody>
          <a:bodyPr/>
          <a:lstStyle/>
          <a:p>
            <a:pPr eaLnBrk="1" hangingPunct="1"/>
            <a:r>
              <a:rPr lang="en-US" sz="3200" dirty="0" smtClean="0">
                <a:solidFill>
                  <a:schemeClr val="tx1"/>
                </a:solidFill>
              </a:rPr>
              <a:t>Introduction</a:t>
            </a:r>
            <a:endParaRPr lang="en-US" sz="3200" i="1" dirty="0" smtClean="0">
              <a:solidFill>
                <a:schemeClr val="tx1"/>
              </a:solidFill>
            </a:endParaRPr>
          </a:p>
        </p:txBody>
      </p:sp>
      <p:cxnSp>
        <p:nvCxnSpPr>
          <p:cNvPr id="8" name="Straight Connector 7"/>
          <p:cNvCxnSpPr/>
          <p:nvPr/>
        </p:nvCxnSpPr>
        <p:spPr>
          <a:xfrm>
            <a:off x="214313" y="6642100"/>
            <a:ext cx="8643937" cy="1588"/>
          </a:xfrm>
          <a:prstGeom prst="line">
            <a:avLst/>
          </a:prstGeom>
          <a:ln>
            <a:solidFill>
              <a:srgbClr val="00A651"/>
            </a:solidFill>
          </a:ln>
        </p:spPr>
        <p:style>
          <a:lnRef idx="1">
            <a:schemeClr val="accent1"/>
          </a:lnRef>
          <a:fillRef idx="0">
            <a:schemeClr val="accent1"/>
          </a:fillRef>
          <a:effectRef idx="0">
            <a:schemeClr val="accent1"/>
          </a:effectRef>
          <a:fontRef idx="minor">
            <a:schemeClr val="tx1"/>
          </a:fontRef>
        </p:style>
      </p:cxnSp>
      <p:sp>
        <p:nvSpPr>
          <p:cNvPr id="15364" name="TextBox 9"/>
          <p:cNvSpPr txBox="1">
            <a:spLocks noChangeArrowheads="1"/>
          </p:cNvSpPr>
          <p:nvPr/>
        </p:nvSpPr>
        <p:spPr bwMode="auto">
          <a:xfrm>
            <a:off x="500063" y="2406947"/>
            <a:ext cx="8104385" cy="2462213"/>
          </a:xfrm>
          <a:prstGeom prst="rect">
            <a:avLst/>
          </a:prstGeom>
          <a:noFill/>
          <a:ln w="9525">
            <a:noFill/>
            <a:miter lim="800000"/>
            <a:headEnd/>
            <a:tailEnd/>
          </a:ln>
        </p:spPr>
        <p:txBody>
          <a:bodyPr wrap="square">
            <a:spAutoFit/>
          </a:bodyPr>
          <a:lstStyle/>
          <a:p>
            <a:pPr>
              <a:buFont typeface="Arial" charset="0"/>
              <a:buChar char="•"/>
            </a:pPr>
            <a:endParaRPr lang="en-US" sz="2200" dirty="0"/>
          </a:p>
          <a:p>
            <a:pPr>
              <a:buFont typeface="Arial" charset="0"/>
              <a:buChar char="•"/>
            </a:pPr>
            <a:r>
              <a:rPr lang="en-US" sz="2200" dirty="0" smtClean="0"/>
              <a:t>Data </a:t>
            </a:r>
            <a:r>
              <a:rPr lang="en-US" sz="2200" dirty="0" smtClean="0"/>
              <a:t>on risk factors for influenza-associated severe disease are key to guide targeted influenza vaccination interventions.</a:t>
            </a:r>
          </a:p>
          <a:p>
            <a:pPr>
              <a:buFont typeface="Arial" charset="0"/>
              <a:buChar char="•"/>
            </a:pPr>
            <a:endParaRPr lang="en-US" sz="2200" dirty="0"/>
          </a:p>
          <a:p>
            <a:pPr>
              <a:buFont typeface="Arial" charset="0"/>
              <a:buChar char="•"/>
            </a:pPr>
            <a:r>
              <a:rPr lang="en-US" sz="2200" dirty="0" smtClean="0"/>
              <a:t> This is particularly important in resource-limited setting where influenza vaccine availability is limited. </a:t>
            </a:r>
            <a:endParaRPr lang="en-US" sz="2200" dirty="0"/>
          </a:p>
          <a:p>
            <a:endParaRPr lang="en-US" sz="2200" dirty="0" smtClean="0"/>
          </a:p>
        </p:txBody>
      </p:sp>
    </p:spTree>
    <p:extLst>
      <p:ext uri="{BB962C8B-B14F-4D97-AF65-F5344CB8AC3E}">
        <p14:creationId xmlns:p14="http://schemas.microsoft.com/office/powerpoint/2010/main" val="4076466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US"/>
              <a:t>What is a risk factor?</a:t>
            </a:r>
          </a:p>
        </p:txBody>
      </p:sp>
      <p:sp>
        <p:nvSpPr>
          <p:cNvPr id="156675" name="Rectangle 3"/>
          <p:cNvSpPr>
            <a:spLocks noGrp="1" noChangeArrowheads="1"/>
          </p:cNvSpPr>
          <p:nvPr>
            <p:ph type="body" idx="1"/>
          </p:nvPr>
        </p:nvSpPr>
        <p:spPr>
          <a:xfrm>
            <a:off x="251520" y="1916832"/>
            <a:ext cx="8451155" cy="4392488"/>
          </a:xfrm>
        </p:spPr>
        <p:txBody>
          <a:bodyPr/>
          <a:lstStyle/>
          <a:p>
            <a:r>
              <a:rPr lang="en-US" sz="2000" dirty="0"/>
              <a:t>A primary goal of observational epidemiology is to assess the strength, direction and shape of relationships between risk factors (exposures) and disease outcomes using appropriate statistical methods. </a:t>
            </a:r>
            <a:endParaRPr lang="en-US" sz="2000" dirty="0" smtClean="0"/>
          </a:p>
          <a:p>
            <a:r>
              <a:rPr lang="en-US" sz="2000" dirty="0" smtClean="0">
                <a:solidFill>
                  <a:schemeClr val="tx1"/>
                </a:solidFill>
              </a:rPr>
              <a:t>In </a:t>
            </a:r>
            <a:r>
              <a:rPr lang="en-US" sz="2000" dirty="0" smtClean="0">
                <a:solidFill>
                  <a:schemeClr val="tx1"/>
                </a:solidFill>
              </a:rPr>
              <a:t>epidemiology</a:t>
            </a:r>
            <a:r>
              <a:rPr lang="en-US" sz="2000" dirty="0">
                <a:solidFill>
                  <a:schemeClr val="tx1"/>
                </a:solidFill>
              </a:rPr>
              <a:t>, a risk factor is a variable associated with an increased risk of disease or infection</a:t>
            </a:r>
            <a:r>
              <a:rPr lang="en-US" sz="2000" dirty="0" smtClean="0">
                <a:solidFill>
                  <a:schemeClr val="tx1"/>
                </a:solidFill>
              </a:rPr>
              <a:t>.</a:t>
            </a:r>
          </a:p>
          <a:p>
            <a:pPr lvl="1"/>
            <a:r>
              <a:rPr lang="en-US" sz="1800" dirty="0"/>
              <a:t>The probability of an outcome usually depends on an interplay between multiple associated variables.</a:t>
            </a:r>
          </a:p>
          <a:p>
            <a:r>
              <a:rPr lang="en-US" sz="2000" dirty="0" smtClean="0">
                <a:solidFill>
                  <a:schemeClr val="tx1"/>
                </a:solidFill>
              </a:rPr>
              <a:t>In </a:t>
            </a:r>
            <a:r>
              <a:rPr lang="en-US" sz="2000" dirty="0" smtClean="0">
                <a:solidFill>
                  <a:schemeClr val="tx1"/>
                </a:solidFill>
              </a:rPr>
              <a:t>many SARI surveillance systems, information about a number of potential risk factors and about outcomes is recorded</a:t>
            </a:r>
          </a:p>
          <a:p>
            <a:pPr lvl="1"/>
            <a:r>
              <a:rPr lang="en-US" sz="1800" dirty="0" smtClean="0">
                <a:solidFill>
                  <a:schemeClr val="tx1"/>
                </a:solidFill>
              </a:rPr>
              <a:t>In order to make maximum use of this data, an understanding of the association of risk factors with severe outcomes </a:t>
            </a:r>
          </a:p>
          <a:p>
            <a:pPr lvl="2"/>
            <a:r>
              <a:rPr lang="en-US" sz="1500" dirty="0" smtClean="0">
                <a:solidFill>
                  <a:schemeClr val="tx1"/>
                </a:solidFill>
              </a:rPr>
              <a:t>Help to effectively plan prevention &amp; intervention</a:t>
            </a:r>
            <a:endParaRPr lang="en-US" sz="1500"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p:txBody>
          <a:bodyPr/>
          <a:lstStyle/>
          <a:p>
            <a:r>
              <a:rPr lang="en-US"/>
              <a:t>Is a risk factor the cause of a disease?</a:t>
            </a:r>
          </a:p>
        </p:txBody>
      </p:sp>
      <p:sp>
        <p:nvSpPr>
          <p:cNvPr id="233475" name="Rectangle 3"/>
          <p:cNvSpPr>
            <a:spLocks noGrp="1" noChangeArrowheads="1"/>
          </p:cNvSpPr>
          <p:nvPr>
            <p:ph type="body" idx="1"/>
          </p:nvPr>
        </p:nvSpPr>
        <p:spPr>
          <a:xfrm>
            <a:off x="611560" y="2348880"/>
            <a:ext cx="8091115" cy="3755058"/>
          </a:xfrm>
        </p:spPr>
        <p:txBody>
          <a:bodyPr/>
          <a:lstStyle/>
          <a:p>
            <a:pPr>
              <a:lnSpc>
                <a:spcPct val="90000"/>
              </a:lnSpc>
            </a:pPr>
            <a:r>
              <a:rPr lang="en-US" dirty="0"/>
              <a:t>Risk factors or determinants are correlational and not necessarily causal, because correlation does not imply causation.</a:t>
            </a:r>
          </a:p>
          <a:p>
            <a:pPr>
              <a:lnSpc>
                <a:spcPct val="90000"/>
              </a:lnSpc>
            </a:pPr>
            <a:endParaRPr lang="en-US" dirty="0"/>
          </a:p>
          <a:p>
            <a:pPr>
              <a:lnSpc>
                <a:spcPct val="90000"/>
              </a:lnSpc>
            </a:pPr>
            <a:r>
              <a:rPr lang="en-US" dirty="0"/>
              <a:t>For example, being young cannot be said to cause measles, but young people are more at risk as they are less likely to have developed immunity during a previous epidemic.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lstStyle/>
          <a:p>
            <a:r>
              <a:rPr lang="en-US"/>
              <a:t>How are risk factors/disease determinants identified?</a:t>
            </a:r>
          </a:p>
        </p:txBody>
      </p:sp>
      <p:sp>
        <p:nvSpPr>
          <p:cNvPr id="238595" name="Rectangle 3"/>
          <p:cNvSpPr>
            <a:spLocks noGrp="1" noChangeArrowheads="1"/>
          </p:cNvSpPr>
          <p:nvPr>
            <p:ph type="body" idx="1"/>
          </p:nvPr>
        </p:nvSpPr>
        <p:spPr>
          <a:xfrm>
            <a:off x="1691680" y="1772816"/>
            <a:ext cx="7010400" cy="4114800"/>
          </a:xfrm>
        </p:spPr>
        <p:txBody>
          <a:bodyPr/>
          <a:lstStyle/>
          <a:p>
            <a:r>
              <a:rPr lang="en-US" sz="2400" dirty="0"/>
              <a:t>Epidemiology employs a range of study designs to identify risk factors/determinants of diseases</a:t>
            </a:r>
            <a:r>
              <a:rPr lang="en-US" sz="2400" dirty="0" smtClean="0"/>
              <a:t>.</a:t>
            </a:r>
          </a:p>
          <a:p>
            <a:endParaRPr lang="en-US" sz="2400" dirty="0"/>
          </a:p>
          <a:p>
            <a:r>
              <a:rPr lang="en-US" sz="2400" dirty="0">
                <a:solidFill>
                  <a:schemeClr val="tx1"/>
                </a:solidFill>
              </a:rPr>
              <a:t>To identify risk factors you need </a:t>
            </a:r>
            <a:r>
              <a:rPr lang="en-US" sz="2400" dirty="0" smtClean="0">
                <a:solidFill>
                  <a:schemeClr val="tx1"/>
                </a:solidFill>
              </a:rPr>
              <a:t>two </a:t>
            </a:r>
            <a:r>
              <a:rPr lang="en-US" sz="2400" dirty="0">
                <a:solidFill>
                  <a:schemeClr val="tx1"/>
                </a:solidFill>
              </a:rPr>
              <a:t>factors:</a:t>
            </a:r>
          </a:p>
          <a:p>
            <a:pPr lvl="1"/>
            <a:r>
              <a:rPr lang="en-US" sz="2000" dirty="0"/>
              <a:t>Outcome of interest (e.g. influenza infected patients who die/survive)</a:t>
            </a:r>
          </a:p>
          <a:p>
            <a:pPr lvl="1"/>
            <a:r>
              <a:rPr lang="en-US" sz="2000" dirty="0"/>
              <a:t>Exposure (e.g. </a:t>
            </a:r>
            <a:r>
              <a:rPr lang="en-US" sz="2000" dirty="0" smtClean="0"/>
              <a:t>pregnancy, underlying illness)</a:t>
            </a:r>
            <a:endParaRPr lang="en-US" sz="2000" dirty="0" smtClean="0"/>
          </a:p>
          <a:p>
            <a:pPr lvl="1"/>
            <a:endParaRPr lang="en-US" sz="2000" dirty="0" smtClean="0"/>
          </a:p>
          <a:p>
            <a:r>
              <a:rPr lang="en-US" sz="2400" dirty="0" smtClean="0"/>
              <a:t>Surveillance data describing exposures allows analysis of associations without specific </a:t>
            </a:r>
            <a:r>
              <a:rPr lang="en-US" sz="2400" dirty="0" smtClean="0"/>
              <a:t>studies</a:t>
            </a:r>
            <a:endParaRPr lang="en-US" sz="24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22" name="Rectangle 6"/>
          <p:cNvSpPr>
            <a:spLocks noChangeArrowheads="1"/>
          </p:cNvSpPr>
          <p:nvPr/>
        </p:nvSpPr>
        <p:spPr bwMode="auto">
          <a:xfrm>
            <a:off x="22225" y="1700213"/>
            <a:ext cx="9144000" cy="515778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9618" name="Rectangle 2"/>
          <p:cNvSpPr>
            <a:spLocks noGrp="1" noChangeArrowheads="1"/>
          </p:cNvSpPr>
          <p:nvPr>
            <p:ph type="title"/>
          </p:nvPr>
        </p:nvSpPr>
        <p:spPr/>
        <p:txBody>
          <a:bodyPr/>
          <a:lstStyle/>
          <a:p>
            <a:r>
              <a:rPr lang="en-US" sz="3000"/>
              <a:t>How are risk factors/disease determinants identified? (… continue …)</a:t>
            </a:r>
          </a:p>
        </p:txBody>
      </p:sp>
      <p:pic>
        <p:nvPicPr>
          <p:cNvPr id="23962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t="3979" b="45320"/>
          <a:stretch>
            <a:fillRect/>
          </a:stretch>
        </p:blipFill>
        <p:spPr bwMode="auto">
          <a:xfrm>
            <a:off x="362984" y="1926019"/>
            <a:ext cx="8532440" cy="4706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ChangeArrowheads="1"/>
          </p:cNvSpPr>
          <p:nvPr/>
        </p:nvSpPr>
        <p:spPr bwMode="auto">
          <a:xfrm>
            <a:off x="22225" y="1700213"/>
            <a:ext cx="9144000" cy="515778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0643" name="Rectangle 3"/>
          <p:cNvSpPr>
            <a:spLocks noGrp="1" noChangeArrowheads="1"/>
          </p:cNvSpPr>
          <p:nvPr>
            <p:ph type="title"/>
          </p:nvPr>
        </p:nvSpPr>
        <p:spPr/>
        <p:txBody>
          <a:bodyPr/>
          <a:lstStyle/>
          <a:p>
            <a:r>
              <a:rPr lang="en-US" sz="3000"/>
              <a:t>How are risk factors/disease determinants identified? (… continue …)</a:t>
            </a:r>
          </a:p>
        </p:txBody>
      </p:sp>
      <p:pic>
        <p:nvPicPr>
          <p:cNvPr id="24064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t="3171" b="44386"/>
          <a:stretch>
            <a:fillRect/>
          </a:stretch>
        </p:blipFill>
        <p:spPr bwMode="auto">
          <a:xfrm>
            <a:off x="431800" y="1700213"/>
            <a:ext cx="8388350" cy="5145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I identify risk factor/disease determinant?</a:t>
            </a:r>
            <a:endParaRPr lang="en-US" dirty="0"/>
          </a:p>
        </p:txBody>
      </p:sp>
      <p:sp>
        <p:nvSpPr>
          <p:cNvPr id="3" name="Content Placeholder 2"/>
          <p:cNvSpPr>
            <a:spLocks noGrp="1"/>
          </p:cNvSpPr>
          <p:nvPr>
            <p:ph idx="1"/>
          </p:nvPr>
        </p:nvSpPr>
        <p:spPr>
          <a:xfrm>
            <a:off x="1301352" y="1981200"/>
            <a:ext cx="7385448" cy="4114800"/>
          </a:xfrm>
        </p:spPr>
        <p:txBody>
          <a:bodyPr/>
          <a:lstStyle/>
          <a:p>
            <a:r>
              <a:rPr lang="en-US" dirty="0"/>
              <a:t>The chances of something </a:t>
            </a:r>
            <a:r>
              <a:rPr lang="en-US" dirty="0" smtClean="0"/>
              <a:t>happening (disease outcome) </a:t>
            </a:r>
            <a:r>
              <a:rPr lang="en-US" dirty="0"/>
              <a:t>can be expressed as a risk or as an </a:t>
            </a:r>
            <a:r>
              <a:rPr lang="en-US" dirty="0" smtClean="0"/>
              <a:t>odds</a:t>
            </a:r>
          </a:p>
          <a:p>
            <a:pPr lvl="6"/>
            <a:r>
              <a:rPr lang="en-US" dirty="0" smtClean="0"/>
              <a:t>Risk = describes the probability with which a disease outcome will occur</a:t>
            </a:r>
          </a:p>
          <a:p>
            <a:pPr lvl="7"/>
            <a:r>
              <a:rPr lang="en-US" dirty="0" smtClean="0"/>
              <a:t>Risk in exposed = a/(</a:t>
            </a:r>
            <a:r>
              <a:rPr lang="en-US" dirty="0" err="1" smtClean="0"/>
              <a:t>a+b</a:t>
            </a:r>
            <a:r>
              <a:rPr lang="en-US" dirty="0" smtClean="0"/>
              <a:t>) </a:t>
            </a:r>
          </a:p>
          <a:p>
            <a:pPr lvl="6"/>
            <a:r>
              <a:rPr lang="en-US" dirty="0" smtClean="0"/>
              <a:t>Odds = the ratio of the probability that an outcome will occur to the probability that the outcome will not occur</a:t>
            </a:r>
            <a:r>
              <a:rPr lang="en-US" dirty="0"/>
              <a:t>	</a:t>
            </a:r>
            <a:endParaRPr lang="en-US" dirty="0" smtClean="0"/>
          </a:p>
          <a:p>
            <a:pPr lvl="7"/>
            <a:r>
              <a:rPr lang="en-US" dirty="0" smtClean="0"/>
              <a:t>Odd in exposed = A/B</a:t>
            </a:r>
            <a:r>
              <a:rPr lang="en-US" dirty="0"/>
              <a:t>	</a:t>
            </a:r>
            <a:endParaRPr lang="en-US" dirty="0" smtClean="0"/>
          </a:p>
          <a:p>
            <a:pPr marL="0" indent="0">
              <a:buNone/>
            </a:pPr>
            <a:r>
              <a:rPr lang="en-US" dirty="0"/>
              <a:t>		 							</a:t>
            </a:r>
          </a:p>
        </p:txBody>
      </p:sp>
      <p:graphicFrame>
        <p:nvGraphicFramePr>
          <p:cNvPr id="4" name="Group 7"/>
          <p:cNvGraphicFramePr>
            <a:graphicFrameLocks noGrp="1"/>
          </p:cNvGraphicFramePr>
          <p:nvPr>
            <p:extLst>
              <p:ext uri="{D42A27DB-BD31-4B8C-83A1-F6EECF244321}">
                <p14:modId xmlns:p14="http://schemas.microsoft.com/office/powerpoint/2010/main" val="322900036"/>
              </p:ext>
            </p:extLst>
          </p:nvPr>
        </p:nvGraphicFramePr>
        <p:xfrm>
          <a:off x="1140931" y="4483194"/>
          <a:ext cx="2519363" cy="914400"/>
        </p:xfrm>
        <a:graphic>
          <a:graphicData uri="http://schemas.openxmlformats.org/drawingml/2006/table">
            <a:tbl>
              <a:tblPr/>
              <a:tblGrid>
                <a:gridCol w="1260475"/>
                <a:gridCol w="1258888"/>
              </a:tblGrid>
              <a:tr h="4333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dirty="0" smtClean="0">
                          <a:ln>
                            <a:noFill/>
                          </a:ln>
                          <a:solidFill>
                            <a:schemeClr val="tx2"/>
                          </a:solidFill>
                          <a:effectLst/>
                          <a:latin typeface="Arial"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dirty="0" smtClean="0">
                          <a:ln>
                            <a:noFill/>
                          </a:ln>
                          <a:solidFill>
                            <a:schemeClr val="tx2"/>
                          </a:solidFill>
                          <a:effectLst/>
                          <a:latin typeface="Arial" charset="0"/>
                        </a:rPr>
                        <a: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3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dirty="0" smtClean="0">
                          <a:ln>
                            <a:noFill/>
                          </a:ln>
                          <a:solidFill>
                            <a:schemeClr val="tx2"/>
                          </a:solidFill>
                          <a:effectLst/>
                          <a:latin typeface="Arial" charset="0"/>
                        </a:rPr>
                        <a:t>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 Box 18"/>
          <p:cNvSpPr txBox="1">
            <a:spLocks noChangeArrowheads="1"/>
          </p:cNvSpPr>
          <p:nvPr/>
        </p:nvSpPr>
        <p:spPr bwMode="auto">
          <a:xfrm>
            <a:off x="883187" y="3517776"/>
            <a:ext cx="307007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dirty="0" smtClean="0"/>
              <a:t>Outcome (Influenza </a:t>
            </a:r>
            <a:r>
              <a:rPr lang="en-US" dirty="0"/>
              <a:t>patients</a:t>
            </a:r>
          </a:p>
          <a:p>
            <a:pPr algn="ctr"/>
            <a:r>
              <a:rPr lang="en-US" dirty="0"/>
              <a:t>that died)</a:t>
            </a:r>
          </a:p>
        </p:txBody>
      </p:sp>
      <p:sp>
        <p:nvSpPr>
          <p:cNvPr id="6" name="Text Box 23"/>
          <p:cNvSpPr txBox="1">
            <a:spLocks noChangeArrowheads="1"/>
          </p:cNvSpPr>
          <p:nvPr/>
        </p:nvSpPr>
        <p:spPr bwMode="auto">
          <a:xfrm rot="16200000">
            <a:off x="-204801" y="4630426"/>
            <a:ext cx="163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dirty="0"/>
              <a:t>Exposure</a:t>
            </a:r>
          </a:p>
          <a:p>
            <a:pPr algn="ctr"/>
            <a:r>
              <a:rPr lang="en-US" dirty="0"/>
              <a:t>(HIV infection)</a:t>
            </a:r>
          </a:p>
        </p:txBody>
      </p:sp>
      <p:sp>
        <p:nvSpPr>
          <p:cNvPr id="7" name="Text Box 20"/>
          <p:cNvSpPr txBox="1">
            <a:spLocks noChangeArrowheads="1"/>
          </p:cNvSpPr>
          <p:nvPr/>
        </p:nvSpPr>
        <p:spPr bwMode="auto">
          <a:xfrm>
            <a:off x="1603091" y="4036938"/>
            <a:ext cx="317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t>+</a:t>
            </a:r>
          </a:p>
        </p:txBody>
      </p:sp>
      <p:sp>
        <p:nvSpPr>
          <p:cNvPr id="8" name="Text Box 22"/>
          <p:cNvSpPr txBox="1">
            <a:spLocks noChangeArrowheads="1"/>
          </p:cNvSpPr>
          <p:nvPr/>
        </p:nvSpPr>
        <p:spPr bwMode="auto">
          <a:xfrm>
            <a:off x="2927066" y="4036938"/>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9" name="Text Box 20"/>
          <p:cNvSpPr txBox="1">
            <a:spLocks noChangeArrowheads="1"/>
          </p:cNvSpPr>
          <p:nvPr/>
        </p:nvSpPr>
        <p:spPr bwMode="auto">
          <a:xfrm>
            <a:off x="799753" y="4483194"/>
            <a:ext cx="317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t>+</a:t>
            </a:r>
          </a:p>
        </p:txBody>
      </p:sp>
      <p:sp>
        <p:nvSpPr>
          <p:cNvPr id="10" name="Text Box 22"/>
          <p:cNvSpPr txBox="1">
            <a:spLocks noChangeArrowheads="1"/>
          </p:cNvSpPr>
          <p:nvPr/>
        </p:nvSpPr>
        <p:spPr bwMode="auto">
          <a:xfrm>
            <a:off x="791525" y="4968069"/>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t>-</a:t>
            </a:r>
          </a:p>
        </p:txBody>
      </p:sp>
    </p:spTree>
    <p:extLst>
      <p:ext uri="{BB962C8B-B14F-4D97-AF65-F5344CB8AC3E}">
        <p14:creationId xmlns:p14="http://schemas.microsoft.com/office/powerpoint/2010/main" val="33752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5" name="Rectangle 5"/>
          <p:cNvSpPr>
            <a:spLocks noGrp="1" noChangeArrowheads="1"/>
          </p:cNvSpPr>
          <p:nvPr>
            <p:ph type="title"/>
          </p:nvPr>
        </p:nvSpPr>
        <p:spPr>
          <a:noFill/>
          <a:ln/>
        </p:spPr>
        <p:txBody>
          <a:bodyPr/>
          <a:lstStyle/>
          <a:p>
            <a:r>
              <a:rPr lang="en-US" sz="2800" dirty="0"/>
              <a:t>How can I identify risk factor/disease determinant?</a:t>
            </a:r>
          </a:p>
        </p:txBody>
      </p:sp>
      <p:sp>
        <p:nvSpPr>
          <p:cNvPr id="209926" name="Rectangle 6"/>
          <p:cNvSpPr>
            <a:spLocks noGrp="1" noChangeArrowheads="1"/>
          </p:cNvSpPr>
          <p:nvPr>
            <p:ph type="body" idx="1"/>
          </p:nvPr>
        </p:nvSpPr>
        <p:spPr/>
        <p:txBody>
          <a:bodyPr/>
          <a:lstStyle/>
          <a:p>
            <a:pPr>
              <a:lnSpc>
                <a:spcPct val="90000"/>
              </a:lnSpc>
            </a:pPr>
            <a:r>
              <a:rPr lang="en-US" dirty="0" smtClean="0"/>
              <a:t>To determine whether an exposure increases, decreases, or has no effect on a disease outcome, measures of association are calculated </a:t>
            </a:r>
          </a:p>
          <a:p>
            <a:pPr>
              <a:lnSpc>
                <a:spcPct val="90000"/>
              </a:lnSpc>
            </a:pPr>
            <a:r>
              <a:rPr lang="en-US" dirty="0" smtClean="0"/>
              <a:t>Common </a:t>
            </a:r>
            <a:r>
              <a:rPr lang="en-US" dirty="0"/>
              <a:t>measures of </a:t>
            </a:r>
            <a:r>
              <a:rPr lang="en-US" dirty="0" smtClean="0"/>
              <a:t>association between “risks</a:t>
            </a:r>
            <a:r>
              <a:rPr lang="en-US" dirty="0"/>
              <a:t>” </a:t>
            </a:r>
            <a:r>
              <a:rPr lang="en-US" dirty="0" smtClean="0"/>
              <a:t>and outcomes are</a:t>
            </a:r>
            <a:r>
              <a:rPr lang="en-US" dirty="0"/>
              <a:t>:</a:t>
            </a:r>
          </a:p>
          <a:p>
            <a:pPr lvl="1">
              <a:lnSpc>
                <a:spcPct val="90000"/>
              </a:lnSpc>
            </a:pPr>
            <a:r>
              <a:rPr lang="en-US" sz="2400" dirty="0" smtClean="0"/>
              <a:t>Odds </a:t>
            </a:r>
            <a:r>
              <a:rPr lang="en-US" sz="2400" dirty="0"/>
              <a:t>Ratios (OR): can be calculated for case-control and cohort studies</a:t>
            </a:r>
          </a:p>
          <a:p>
            <a:pPr lvl="1">
              <a:lnSpc>
                <a:spcPct val="90000"/>
              </a:lnSpc>
            </a:pPr>
            <a:r>
              <a:rPr lang="en-US" sz="2400" dirty="0"/>
              <a:t>Relative Risk (RR): can be calculated for cohort </a:t>
            </a:r>
            <a:r>
              <a:rPr lang="en-US" sz="2400" dirty="0" smtClean="0"/>
              <a:t>studies</a:t>
            </a:r>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Interpreting OR/RR of a Disease</a:t>
            </a:r>
            <a:endParaRPr lang="en-US" dirty="0"/>
          </a:p>
        </p:txBody>
      </p:sp>
      <p:sp>
        <p:nvSpPr>
          <p:cNvPr id="3" name="Content Placeholder 2"/>
          <p:cNvSpPr>
            <a:spLocks noGrp="1"/>
          </p:cNvSpPr>
          <p:nvPr>
            <p:ph idx="1"/>
          </p:nvPr>
        </p:nvSpPr>
        <p:spPr/>
        <p:txBody>
          <a:bodyPr/>
          <a:lstStyle/>
          <a:p>
            <a:r>
              <a:rPr lang="en-US" sz="2400" dirty="0"/>
              <a:t>If </a:t>
            </a:r>
            <a:r>
              <a:rPr lang="en-US" sz="2400" dirty="0" smtClean="0"/>
              <a:t>OR/RR </a:t>
            </a:r>
            <a:r>
              <a:rPr lang="en-US" sz="2400" dirty="0"/>
              <a:t>= </a:t>
            </a:r>
            <a:r>
              <a:rPr lang="en-US" sz="2400" dirty="0" smtClean="0"/>
              <a:t>1</a:t>
            </a:r>
          </a:p>
          <a:p>
            <a:pPr lvl="1"/>
            <a:r>
              <a:rPr lang="en-US" sz="2200" dirty="0" smtClean="0"/>
              <a:t>Exposure </a:t>
            </a:r>
            <a:r>
              <a:rPr lang="en-US" sz="2200" dirty="0"/>
              <a:t>is not related to </a:t>
            </a:r>
            <a:r>
              <a:rPr lang="en-US" sz="2200" dirty="0" smtClean="0"/>
              <a:t>disease </a:t>
            </a:r>
          </a:p>
          <a:p>
            <a:r>
              <a:rPr lang="en-US" sz="2400" dirty="0" smtClean="0"/>
              <a:t>If OR/RR </a:t>
            </a:r>
            <a:r>
              <a:rPr lang="en-US" sz="2400" dirty="0"/>
              <a:t>&gt; </a:t>
            </a:r>
            <a:r>
              <a:rPr lang="en-US" sz="2400" dirty="0" smtClean="0"/>
              <a:t>1</a:t>
            </a:r>
          </a:p>
          <a:p>
            <a:pPr lvl="1"/>
            <a:r>
              <a:rPr lang="en-US" sz="2200" dirty="0" smtClean="0"/>
              <a:t>Exposure </a:t>
            </a:r>
            <a:r>
              <a:rPr lang="en-US" sz="2200" dirty="0"/>
              <a:t>is positively related to </a:t>
            </a:r>
            <a:r>
              <a:rPr lang="en-US" sz="2200" dirty="0" smtClean="0"/>
              <a:t>disease (risk factor)</a:t>
            </a:r>
          </a:p>
          <a:p>
            <a:r>
              <a:rPr lang="en-US" sz="2400" dirty="0" smtClean="0"/>
              <a:t>If OR/RR </a:t>
            </a:r>
            <a:r>
              <a:rPr lang="en-US" sz="2400" dirty="0"/>
              <a:t>&lt; </a:t>
            </a:r>
            <a:r>
              <a:rPr lang="en-US" sz="2400" dirty="0" smtClean="0"/>
              <a:t>1</a:t>
            </a:r>
          </a:p>
          <a:p>
            <a:pPr lvl="1"/>
            <a:r>
              <a:rPr lang="en-US" sz="2200" dirty="0" smtClean="0"/>
              <a:t>Exposure </a:t>
            </a:r>
            <a:r>
              <a:rPr lang="en-US" sz="2200" dirty="0"/>
              <a:t>is negatively related to </a:t>
            </a:r>
            <a:r>
              <a:rPr lang="en-US" sz="2200" dirty="0" smtClean="0"/>
              <a:t>disease </a:t>
            </a:r>
            <a:endParaRPr lang="en-US" sz="2200" dirty="0"/>
          </a:p>
          <a:p>
            <a:r>
              <a:rPr lang="en-US" sz="2400" dirty="0"/>
              <a:t>A statistical test is used to assess if there is a statistically significant difference of the OR/RR value to 1.</a:t>
            </a:r>
          </a:p>
          <a:p>
            <a:endParaRPr lang="en-US" dirty="0"/>
          </a:p>
        </p:txBody>
      </p:sp>
    </p:spTree>
    <p:extLst>
      <p:ext uri="{BB962C8B-B14F-4D97-AF65-F5344CB8AC3E}">
        <p14:creationId xmlns:p14="http://schemas.microsoft.com/office/powerpoint/2010/main" val="4164286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r>
              <a:rPr lang="en-US"/>
              <a:t>What is a statistical test?</a:t>
            </a:r>
          </a:p>
        </p:txBody>
      </p:sp>
      <p:sp>
        <p:nvSpPr>
          <p:cNvPr id="258051" name="Rectangle 3"/>
          <p:cNvSpPr>
            <a:spLocks noGrp="1" noChangeArrowheads="1"/>
          </p:cNvSpPr>
          <p:nvPr>
            <p:ph type="body" idx="1"/>
          </p:nvPr>
        </p:nvSpPr>
        <p:spPr/>
        <p:txBody>
          <a:bodyPr/>
          <a:lstStyle/>
          <a:p>
            <a:r>
              <a:rPr lang="en-US"/>
              <a:t>A statistical test is a method of making decisions using data, whether from a controlled experiment or an observational study (not controlled). </a:t>
            </a:r>
          </a:p>
          <a:p>
            <a:r>
              <a:rPr lang="en-US"/>
              <a:t>In statistics, a result is called statistically significant if it is unlikely to have occurred by chance alone, according to a pre-determined threshold probability, the significance level (e.g. </a:t>
            </a:r>
            <a:r>
              <a:rPr lang="el-GR">
                <a:cs typeface="Arial" charset="0"/>
              </a:rPr>
              <a:t>α</a:t>
            </a:r>
            <a:r>
              <a:rPr lang="en-US">
                <a:cs typeface="Arial" charset="0"/>
              </a:rPr>
              <a:t>: 0.05)</a:t>
            </a:r>
            <a:r>
              <a:rPr lang="en-US"/>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p:txBody>
          <a:bodyPr/>
          <a:lstStyle/>
          <a:p>
            <a:r>
              <a:rPr lang="en-US"/>
              <a:t>How is a statistical test implemented?</a:t>
            </a:r>
          </a:p>
        </p:txBody>
      </p:sp>
      <p:sp>
        <p:nvSpPr>
          <p:cNvPr id="259075" name="Rectangle 3"/>
          <p:cNvSpPr>
            <a:spLocks noGrp="1" noChangeArrowheads="1"/>
          </p:cNvSpPr>
          <p:nvPr>
            <p:ph type="body" idx="1"/>
          </p:nvPr>
        </p:nvSpPr>
        <p:spPr/>
        <p:txBody>
          <a:bodyPr/>
          <a:lstStyle/>
          <a:p>
            <a:pPr marL="533400" indent="-533400">
              <a:lnSpc>
                <a:spcPct val="90000"/>
              </a:lnSpc>
            </a:pPr>
            <a:r>
              <a:rPr lang="en-US" sz="2000" dirty="0"/>
              <a:t>We start with a research hypothesis of which the truth is unknown. </a:t>
            </a:r>
          </a:p>
          <a:p>
            <a:pPr marL="533400" indent="-533400">
              <a:lnSpc>
                <a:spcPct val="90000"/>
              </a:lnSpc>
            </a:pPr>
            <a:r>
              <a:rPr lang="en-US" sz="2000" dirty="0"/>
              <a:t>The first step is to state the relevant </a:t>
            </a:r>
            <a:r>
              <a:rPr lang="en-US" sz="2000" b="1" dirty="0"/>
              <a:t>null (H</a:t>
            </a:r>
            <a:r>
              <a:rPr lang="en-US" sz="2000" b="1" baseline="-25000" dirty="0"/>
              <a:t>0</a:t>
            </a:r>
            <a:r>
              <a:rPr lang="en-US" sz="2000" b="1" dirty="0"/>
              <a:t>) and alternative hypotheses (H</a:t>
            </a:r>
            <a:r>
              <a:rPr lang="en-US" sz="2000" b="1" baseline="-25000" dirty="0"/>
              <a:t>A</a:t>
            </a:r>
            <a:r>
              <a:rPr lang="en-US" sz="2000" b="1" dirty="0"/>
              <a:t>)</a:t>
            </a:r>
            <a:r>
              <a:rPr lang="en-US" sz="2000" dirty="0"/>
              <a:t>. </a:t>
            </a:r>
          </a:p>
          <a:p>
            <a:pPr marL="533400" indent="-533400">
              <a:lnSpc>
                <a:spcPct val="90000"/>
              </a:lnSpc>
            </a:pPr>
            <a:r>
              <a:rPr lang="en-US" sz="2000" dirty="0"/>
              <a:t>Decide which test is appropriate, and stating the relevant </a:t>
            </a:r>
            <a:r>
              <a:rPr lang="en-US" sz="2000" b="1" dirty="0"/>
              <a:t>test statistic</a:t>
            </a:r>
            <a:r>
              <a:rPr lang="en-US" sz="2000" dirty="0"/>
              <a:t> </a:t>
            </a:r>
            <a:r>
              <a:rPr lang="en-US" sz="2000" i="1" dirty="0"/>
              <a:t>T. </a:t>
            </a:r>
          </a:p>
          <a:p>
            <a:pPr marL="533400" indent="-533400">
              <a:lnSpc>
                <a:spcPct val="90000"/>
              </a:lnSpc>
            </a:pPr>
            <a:r>
              <a:rPr lang="en-US" sz="2000" dirty="0"/>
              <a:t>Compute from the observations the observed test statistic </a:t>
            </a:r>
            <a:r>
              <a:rPr lang="en-US" sz="2000" i="1" dirty="0"/>
              <a:t>T </a:t>
            </a:r>
            <a:r>
              <a:rPr lang="en-US" sz="2000" dirty="0"/>
              <a:t>and the associated</a:t>
            </a:r>
            <a:r>
              <a:rPr lang="en-US" sz="2000" i="1" dirty="0"/>
              <a:t> p </a:t>
            </a:r>
            <a:r>
              <a:rPr lang="en-US" sz="2000" dirty="0"/>
              <a:t>(probability) value.  </a:t>
            </a:r>
          </a:p>
          <a:p>
            <a:pPr marL="533400" indent="-533400">
              <a:lnSpc>
                <a:spcPct val="90000"/>
              </a:lnSpc>
            </a:pPr>
            <a:r>
              <a:rPr lang="en-US" sz="2000" dirty="0"/>
              <a:t>Compare the computed p value to a reference p value (usually 0.05 – 5%) to accept or reject the null hypothesis.</a:t>
            </a:r>
          </a:p>
          <a:p>
            <a:pPr marL="533400" indent="-533400">
              <a:lnSpc>
                <a:spcPct val="90000"/>
              </a:lnSpc>
            </a:pPr>
            <a:r>
              <a:rPr lang="en-US" sz="2000" dirty="0"/>
              <a:t>If the p value of the test is lower than the reference value the H</a:t>
            </a:r>
            <a:r>
              <a:rPr lang="en-US" sz="2000" baseline="-25000" dirty="0"/>
              <a:t>0</a:t>
            </a:r>
            <a:r>
              <a:rPr lang="en-US" sz="2000" dirty="0"/>
              <a:t> is rejected.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p:txBody>
          <a:bodyPr/>
          <a:lstStyle/>
          <a:p>
            <a:r>
              <a:rPr lang="en-US"/>
              <a:t>How is a statistical test implemented? (Example)</a:t>
            </a:r>
          </a:p>
        </p:txBody>
      </p:sp>
      <p:grpSp>
        <p:nvGrpSpPr>
          <p:cNvPr id="260101" name="Group 5"/>
          <p:cNvGrpSpPr>
            <a:grpSpLocks/>
          </p:cNvGrpSpPr>
          <p:nvPr/>
        </p:nvGrpSpPr>
        <p:grpSpPr bwMode="auto">
          <a:xfrm>
            <a:off x="5651500" y="2193925"/>
            <a:ext cx="2614613" cy="1090613"/>
            <a:chOff x="158" y="558"/>
            <a:chExt cx="1647" cy="687"/>
          </a:xfrm>
        </p:grpSpPr>
        <p:sp>
          <p:nvSpPr>
            <p:cNvPr id="260102" name="Text Box 6"/>
            <p:cNvSpPr txBox="1">
              <a:spLocks noChangeArrowheads="1"/>
            </p:cNvSpPr>
            <p:nvPr/>
          </p:nvSpPr>
          <p:spPr bwMode="auto">
            <a:xfrm>
              <a:off x="164" y="558"/>
              <a:ext cx="163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r>
                <a:rPr lang="fr-FR" sz="2400">
                  <a:solidFill>
                    <a:srgbClr val="FF9900"/>
                  </a:solidFill>
                  <a:effectLst>
                    <a:outerShdw blurRad="38100" dist="38100" dir="2700000" algn="tl">
                      <a:srgbClr val="000000"/>
                    </a:outerShdw>
                  </a:effectLst>
                  <a:latin typeface="Arial Narrow" pitchFamily="34" charset="0"/>
                </a:rPr>
                <a:t>H</a:t>
              </a:r>
              <a:r>
                <a:rPr lang="fr-FR" sz="2400" baseline="-25000">
                  <a:solidFill>
                    <a:srgbClr val="FF9900"/>
                  </a:solidFill>
                  <a:effectLst>
                    <a:outerShdw blurRad="38100" dist="38100" dir="2700000" algn="tl">
                      <a:srgbClr val="000000"/>
                    </a:outerShdw>
                  </a:effectLst>
                  <a:latin typeface="Arial Narrow" pitchFamily="34" charset="0"/>
                </a:rPr>
                <a:t>0</a:t>
              </a:r>
              <a:r>
                <a:rPr lang="fr-FR" sz="2400">
                  <a:solidFill>
                    <a:srgbClr val="FF9900"/>
                  </a:solidFill>
                  <a:effectLst>
                    <a:outerShdw blurRad="38100" dist="38100" dir="2700000" algn="tl">
                      <a:srgbClr val="000000"/>
                    </a:outerShdw>
                  </a:effectLst>
                  <a:latin typeface="Arial Narrow" pitchFamily="34" charset="0"/>
                </a:rPr>
                <a:t>:</a:t>
              </a:r>
              <a:r>
                <a:rPr lang="fr-FR" sz="2400">
                  <a:solidFill>
                    <a:srgbClr val="FFFF99"/>
                  </a:solidFill>
                  <a:effectLst>
                    <a:outerShdw blurRad="38100" dist="38100" dir="2700000" algn="tl">
                      <a:srgbClr val="000000"/>
                    </a:outerShdw>
                  </a:effectLst>
                  <a:latin typeface="Arial Narrow" pitchFamily="34" charset="0"/>
                </a:rPr>
                <a:t> </a:t>
              </a:r>
              <a:r>
                <a:rPr lang="it-IT" sz="2400">
                  <a:solidFill>
                    <a:srgbClr val="FFFF99"/>
                  </a:solidFill>
                  <a:effectLst>
                    <a:outerShdw blurRad="38100" dist="38100" dir="2700000" algn="tl">
                      <a:srgbClr val="000000"/>
                    </a:outerShdw>
                  </a:effectLst>
                  <a:latin typeface="Arial Narrow" pitchFamily="34" charset="0"/>
                </a:rPr>
                <a:t>p</a:t>
              </a:r>
              <a:r>
                <a:rPr lang="it-IT" sz="2400" baseline="-25000">
                  <a:solidFill>
                    <a:srgbClr val="FFFF99"/>
                  </a:solidFill>
                  <a:effectLst>
                    <a:outerShdw blurRad="38100" dist="38100" dir="2700000" algn="tl">
                      <a:srgbClr val="000000"/>
                    </a:outerShdw>
                  </a:effectLst>
                  <a:latin typeface="Arial Narrow" pitchFamily="34" charset="0"/>
                </a:rPr>
                <a:t>1</a:t>
              </a:r>
              <a:r>
                <a:rPr lang="fr-FR" sz="2400">
                  <a:solidFill>
                    <a:srgbClr val="FFFF99"/>
                  </a:solidFill>
                  <a:effectLst>
                    <a:outerShdw blurRad="38100" dist="38100" dir="2700000" algn="tl">
                      <a:srgbClr val="000000"/>
                    </a:outerShdw>
                  </a:effectLst>
                  <a:latin typeface="Arial Narrow" pitchFamily="34" charset="0"/>
                </a:rPr>
                <a:t> = </a:t>
              </a:r>
              <a:r>
                <a:rPr lang="it-IT" sz="2400">
                  <a:solidFill>
                    <a:srgbClr val="FFFF99"/>
                  </a:solidFill>
                  <a:effectLst>
                    <a:outerShdw blurRad="38100" dist="38100" dir="2700000" algn="tl">
                      <a:srgbClr val="000000"/>
                    </a:outerShdw>
                  </a:effectLst>
                  <a:latin typeface="Arial Narrow" pitchFamily="34" charset="0"/>
                </a:rPr>
                <a:t>p</a:t>
              </a:r>
              <a:r>
                <a:rPr lang="it-IT" sz="2400" baseline="-25000">
                  <a:solidFill>
                    <a:srgbClr val="FFFF99"/>
                  </a:solidFill>
                  <a:effectLst>
                    <a:outerShdw blurRad="38100" dist="38100" dir="2700000" algn="tl">
                      <a:srgbClr val="000000"/>
                    </a:outerShdw>
                  </a:effectLst>
                  <a:latin typeface="Arial Narrow" pitchFamily="34" charset="0"/>
                </a:rPr>
                <a:t>2 ; </a:t>
              </a:r>
              <a:r>
                <a:rPr lang="it-IT" sz="2400">
                  <a:solidFill>
                    <a:srgbClr val="FFFF99"/>
                  </a:solidFill>
                  <a:effectLst>
                    <a:outerShdw blurRad="38100" dist="38100" dir="2700000" algn="tl">
                      <a:srgbClr val="000000"/>
                    </a:outerShdw>
                  </a:effectLst>
                  <a:latin typeface="Arial Narrow" pitchFamily="34" charset="0"/>
                </a:rPr>
                <a:t>p</a:t>
              </a:r>
              <a:r>
                <a:rPr lang="it-IT" sz="2400" baseline="-25000">
                  <a:solidFill>
                    <a:srgbClr val="FFFF99"/>
                  </a:solidFill>
                  <a:effectLst>
                    <a:outerShdw blurRad="38100" dist="38100" dir="2700000" algn="tl">
                      <a:srgbClr val="000000"/>
                    </a:outerShdw>
                  </a:effectLst>
                  <a:latin typeface="Arial Narrow" pitchFamily="34" charset="0"/>
                </a:rPr>
                <a:t>1</a:t>
              </a:r>
              <a:r>
                <a:rPr lang="fr-FR" sz="2400">
                  <a:solidFill>
                    <a:srgbClr val="FFFF99"/>
                  </a:solidFill>
                  <a:effectLst>
                    <a:outerShdw blurRad="38100" dist="38100" dir="2700000" algn="tl">
                      <a:srgbClr val="000000"/>
                    </a:outerShdw>
                  </a:effectLst>
                  <a:latin typeface="Arial Narrow" pitchFamily="34" charset="0"/>
                </a:rPr>
                <a:t> - </a:t>
              </a:r>
              <a:r>
                <a:rPr lang="it-IT" sz="2400">
                  <a:solidFill>
                    <a:srgbClr val="FFFF99"/>
                  </a:solidFill>
                  <a:effectLst>
                    <a:outerShdw blurRad="38100" dist="38100" dir="2700000" algn="tl">
                      <a:srgbClr val="000000"/>
                    </a:outerShdw>
                  </a:effectLst>
                  <a:latin typeface="Arial Narrow" pitchFamily="34" charset="0"/>
                </a:rPr>
                <a:t>p</a:t>
              </a:r>
              <a:r>
                <a:rPr lang="it-IT" sz="2400" baseline="-25000">
                  <a:solidFill>
                    <a:srgbClr val="FFFF99"/>
                  </a:solidFill>
                  <a:effectLst>
                    <a:outerShdw blurRad="38100" dist="38100" dir="2700000" algn="tl">
                      <a:srgbClr val="000000"/>
                    </a:outerShdw>
                  </a:effectLst>
                  <a:latin typeface="Arial Narrow" pitchFamily="34" charset="0"/>
                </a:rPr>
                <a:t>2</a:t>
              </a:r>
              <a:r>
                <a:rPr lang="it-IT" sz="2400">
                  <a:latin typeface="Arial Narrow" pitchFamily="34" charset="0"/>
                </a:rPr>
                <a:t> </a:t>
              </a:r>
              <a:r>
                <a:rPr lang="it-IT" sz="2400">
                  <a:solidFill>
                    <a:srgbClr val="FFFF99"/>
                  </a:solidFill>
                  <a:effectLst>
                    <a:outerShdw blurRad="38100" dist="38100" dir="2700000" algn="tl">
                      <a:srgbClr val="000000"/>
                    </a:outerShdw>
                  </a:effectLst>
                  <a:latin typeface="Arial Narrow" pitchFamily="34" charset="0"/>
                </a:rPr>
                <a:t>= 0</a:t>
              </a:r>
              <a:endParaRPr lang="fr-FR" sz="2400">
                <a:solidFill>
                  <a:srgbClr val="FFFF99"/>
                </a:solidFill>
                <a:effectLst>
                  <a:outerShdw blurRad="38100" dist="38100" dir="2700000" algn="tl">
                    <a:srgbClr val="000000"/>
                  </a:outerShdw>
                </a:effectLst>
                <a:latin typeface="Arial Narrow" pitchFamily="34" charset="0"/>
              </a:endParaRPr>
            </a:p>
          </p:txBody>
        </p:sp>
        <p:sp>
          <p:nvSpPr>
            <p:cNvPr id="260103" name="Text Box 7"/>
            <p:cNvSpPr txBox="1">
              <a:spLocks noChangeArrowheads="1"/>
            </p:cNvSpPr>
            <p:nvPr/>
          </p:nvSpPr>
          <p:spPr bwMode="auto">
            <a:xfrm>
              <a:off x="158" y="957"/>
              <a:ext cx="164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r>
                <a:rPr lang="fr-FR" sz="2400">
                  <a:solidFill>
                    <a:srgbClr val="FF9900"/>
                  </a:solidFill>
                  <a:effectLst>
                    <a:outerShdw blurRad="38100" dist="38100" dir="2700000" algn="tl">
                      <a:srgbClr val="000000"/>
                    </a:outerShdw>
                  </a:effectLst>
                  <a:latin typeface="Arial Narrow" pitchFamily="34" charset="0"/>
                </a:rPr>
                <a:t>H</a:t>
              </a:r>
              <a:r>
                <a:rPr lang="fr-FR" sz="2400" baseline="-25000">
                  <a:solidFill>
                    <a:srgbClr val="FF9900"/>
                  </a:solidFill>
                  <a:effectLst>
                    <a:outerShdw blurRad="38100" dist="38100" dir="2700000" algn="tl">
                      <a:srgbClr val="000000"/>
                    </a:outerShdw>
                  </a:effectLst>
                  <a:latin typeface="Arial Narrow" pitchFamily="34" charset="0"/>
                </a:rPr>
                <a:t>A</a:t>
              </a:r>
              <a:r>
                <a:rPr lang="fr-FR" sz="2400">
                  <a:solidFill>
                    <a:srgbClr val="FF9900"/>
                  </a:solidFill>
                  <a:effectLst>
                    <a:outerShdw blurRad="38100" dist="38100" dir="2700000" algn="tl">
                      <a:srgbClr val="000000"/>
                    </a:outerShdw>
                  </a:effectLst>
                  <a:latin typeface="Arial Narrow" pitchFamily="34" charset="0"/>
                </a:rPr>
                <a:t>:</a:t>
              </a:r>
              <a:r>
                <a:rPr lang="fr-FR" sz="2400">
                  <a:solidFill>
                    <a:srgbClr val="FFFF99"/>
                  </a:solidFill>
                  <a:effectLst>
                    <a:outerShdw blurRad="38100" dist="38100" dir="2700000" algn="tl">
                      <a:srgbClr val="000000"/>
                    </a:outerShdw>
                  </a:effectLst>
                  <a:latin typeface="Arial Narrow" pitchFamily="34" charset="0"/>
                </a:rPr>
                <a:t> </a:t>
              </a:r>
              <a:r>
                <a:rPr lang="it-IT" sz="2400">
                  <a:solidFill>
                    <a:srgbClr val="FFFF99"/>
                  </a:solidFill>
                  <a:effectLst>
                    <a:outerShdw blurRad="38100" dist="38100" dir="2700000" algn="tl">
                      <a:srgbClr val="000000"/>
                    </a:outerShdw>
                  </a:effectLst>
                  <a:latin typeface="Arial Narrow" pitchFamily="34" charset="0"/>
                </a:rPr>
                <a:t>p</a:t>
              </a:r>
              <a:r>
                <a:rPr lang="it-IT" sz="2400" baseline="-25000">
                  <a:solidFill>
                    <a:srgbClr val="FFFF99"/>
                  </a:solidFill>
                  <a:effectLst>
                    <a:outerShdw blurRad="38100" dist="38100" dir="2700000" algn="tl">
                      <a:srgbClr val="000000"/>
                    </a:outerShdw>
                  </a:effectLst>
                  <a:latin typeface="Arial Narrow" pitchFamily="34" charset="0"/>
                </a:rPr>
                <a:t>1</a:t>
              </a:r>
              <a:r>
                <a:rPr lang="fr-FR" sz="2400">
                  <a:solidFill>
                    <a:srgbClr val="FFFF99"/>
                  </a:solidFill>
                  <a:effectLst>
                    <a:outerShdw blurRad="38100" dist="38100" dir="2700000" algn="tl">
                      <a:srgbClr val="000000"/>
                    </a:outerShdw>
                  </a:effectLst>
                  <a:latin typeface="Arial Narrow" pitchFamily="34" charset="0"/>
                </a:rPr>
                <a:t> = </a:t>
              </a:r>
              <a:r>
                <a:rPr lang="it-IT" sz="2400">
                  <a:solidFill>
                    <a:srgbClr val="FFFF99"/>
                  </a:solidFill>
                  <a:effectLst>
                    <a:outerShdw blurRad="38100" dist="38100" dir="2700000" algn="tl">
                      <a:srgbClr val="000000"/>
                    </a:outerShdw>
                  </a:effectLst>
                  <a:latin typeface="Arial Narrow" pitchFamily="34" charset="0"/>
                </a:rPr>
                <a:t>p</a:t>
              </a:r>
              <a:r>
                <a:rPr lang="it-IT" sz="2400" baseline="-25000">
                  <a:solidFill>
                    <a:srgbClr val="FFFF99"/>
                  </a:solidFill>
                  <a:effectLst>
                    <a:outerShdw blurRad="38100" dist="38100" dir="2700000" algn="tl">
                      <a:srgbClr val="000000"/>
                    </a:outerShdw>
                  </a:effectLst>
                  <a:latin typeface="Arial Narrow" pitchFamily="34" charset="0"/>
                </a:rPr>
                <a:t>2 ; </a:t>
              </a:r>
              <a:r>
                <a:rPr lang="it-IT" sz="2400">
                  <a:solidFill>
                    <a:srgbClr val="FFFF99"/>
                  </a:solidFill>
                  <a:effectLst>
                    <a:outerShdw blurRad="38100" dist="38100" dir="2700000" algn="tl">
                      <a:srgbClr val="000000"/>
                    </a:outerShdw>
                  </a:effectLst>
                  <a:latin typeface="Arial Narrow" pitchFamily="34" charset="0"/>
                </a:rPr>
                <a:t>p</a:t>
              </a:r>
              <a:r>
                <a:rPr lang="it-IT" sz="2400" baseline="-25000">
                  <a:solidFill>
                    <a:srgbClr val="FFFF99"/>
                  </a:solidFill>
                  <a:effectLst>
                    <a:outerShdw blurRad="38100" dist="38100" dir="2700000" algn="tl">
                      <a:srgbClr val="000000"/>
                    </a:outerShdw>
                  </a:effectLst>
                  <a:latin typeface="Arial Narrow" pitchFamily="34" charset="0"/>
                </a:rPr>
                <a:t>1</a:t>
              </a:r>
              <a:r>
                <a:rPr lang="fr-FR" sz="2400">
                  <a:solidFill>
                    <a:srgbClr val="FFFF99"/>
                  </a:solidFill>
                  <a:effectLst>
                    <a:outerShdw blurRad="38100" dist="38100" dir="2700000" algn="tl">
                      <a:srgbClr val="000000"/>
                    </a:outerShdw>
                  </a:effectLst>
                  <a:latin typeface="Arial Narrow" pitchFamily="34" charset="0"/>
                </a:rPr>
                <a:t> - </a:t>
              </a:r>
              <a:r>
                <a:rPr lang="it-IT" sz="2400">
                  <a:solidFill>
                    <a:srgbClr val="FFFF99"/>
                  </a:solidFill>
                  <a:effectLst>
                    <a:outerShdw blurRad="38100" dist="38100" dir="2700000" algn="tl">
                      <a:srgbClr val="000000"/>
                    </a:outerShdw>
                  </a:effectLst>
                  <a:latin typeface="Arial Narrow" pitchFamily="34" charset="0"/>
                </a:rPr>
                <a:t>p</a:t>
              </a:r>
              <a:r>
                <a:rPr lang="it-IT" sz="2400" baseline="-25000">
                  <a:solidFill>
                    <a:srgbClr val="FFFF99"/>
                  </a:solidFill>
                  <a:effectLst>
                    <a:outerShdw blurRad="38100" dist="38100" dir="2700000" algn="tl">
                      <a:srgbClr val="000000"/>
                    </a:outerShdw>
                  </a:effectLst>
                  <a:latin typeface="Arial Narrow" pitchFamily="34" charset="0"/>
                </a:rPr>
                <a:t>2</a:t>
              </a:r>
              <a:r>
                <a:rPr lang="it-IT" sz="2400">
                  <a:latin typeface="Arial Narrow" pitchFamily="34" charset="0"/>
                </a:rPr>
                <a:t> </a:t>
              </a:r>
              <a:r>
                <a:rPr lang="it-IT" sz="2400">
                  <a:solidFill>
                    <a:srgbClr val="FFFF99"/>
                  </a:solidFill>
                  <a:effectLst>
                    <a:outerShdw blurRad="38100" dist="38100" dir="2700000" algn="tl">
                      <a:srgbClr val="000000"/>
                    </a:outerShdw>
                  </a:effectLst>
                  <a:latin typeface="Arial Narrow" pitchFamily="34" charset="0"/>
                </a:rPr>
                <a:t>= 0</a:t>
              </a:r>
              <a:endParaRPr lang="fr-FR" sz="2400">
                <a:solidFill>
                  <a:srgbClr val="FFFF99"/>
                </a:solidFill>
                <a:effectLst>
                  <a:outerShdw blurRad="38100" dist="38100" dir="2700000" algn="tl">
                    <a:srgbClr val="000000"/>
                  </a:outerShdw>
                </a:effectLst>
                <a:latin typeface="Arial Narrow" pitchFamily="34" charset="0"/>
              </a:endParaRPr>
            </a:p>
          </p:txBody>
        </p:sp>
        <p:sp>
          <p:nvSpPr>
            <p:cNvPr id="260104" name="Line 8"/>
            <p:cNvSpPr>
              <a:spLocks noChangeShapeType="1"/>
            </p:cNvSpPr>
            <p:nvPr/>
          </p:nvSpPr>
          <p:spPr bwMode="auto">
            <a:xfrm flipH="1">
              <a:off x="703" y="1041"/>
              <a:ext cx="45" cy="136"/>
            </a:xfrm>
            <a:prstGeom prst="line">
              <a:avLst/>
            </a:prstGeom>
            <a:noFill/>
            <a:ln w="28575">
              <a:solidFill>
                <a:srgbClr val="FFFF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0105" name="Line 9"/>
            <p:cNvSpPr>
              <a:spLocks noChangeShapeType="1"/>
            </p:cNvSpPr>
            <p:nvPr/>
          </p:nvSpPr>
          <p:spPr bwMode="auto">
            <a:xfrm flipH="1">
              <a:off x="1545" y="1041"/>
              <a:ext cx="45" cy="136"/>
            </a:xfrm>
            <a:prstGeom prst="line">
              <a:avLst/>
            </a:prstGeom>
            <a:noFill/>
            <a:ln w="28575">
              <a:solidFill>
                <a:srgbClr val="FFFF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60204" name="Text Box 108"/>
          <p:cNvSpPr txBox="1">
            <a:spLocks noChangeArrowheads="1"/>
          </p:cNvSpPr>
          <p:nvPr/>
        </p:nvSpPr>
        <p:spPr bwMode="auto">
          <a:xfrm>
            <a:off x="447675" y="2273300"/>
            <a:ext cx="4484688"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dirty="0"/>
              <a:t>Influenza prevalence in hospitalized patients:</a:t>
            </a:r>
          </a:p>
          <a:p>
            <a:endParaRPr lang="en-US" dirty="0"/>
          </a:p>
          <a:p>
            <a:pPr>
              <a:buFontTx/>
              <a:buChar char="•"/>
            </a:pPr>
            <a:r>
              <a:rPr lang="en-US" dirty="0"/>
              <a:t> Non pregnant women: 100/1000 = 10%</a:t>
            </a:r>
          </a:p>
          <a:p>
            <a:pPr>
              <a:buFontTx/>
              <a:buChar char="•"/>
            </a:pPr>
            <a:r>
              <a:rPr lang="en-US" dirty="0"/>
              <a:t> Pregnant women: 30/200 = 15%</a:t>
            </a:r>
          </a:p>
          <a:p>
            <a:pPr>
              <a:buFontTx/>
              <a:buChar char="•"/>
            </a:pPr>
            <a:endParaRPr lang="en-US" dirty="0"/>
          </a:p>
          <a:p>
            <a:pPr>
              <a:buFontTx/>
              <a:buChar char="•"/>
            </a:pPr>
            <a:endParaRPr lang="en-US" dirty="0"/>
          </a:p>
          <a:p>
            <a:r>
              <a:rPr lang="en-US" u="sng" dirty="0">
                <a:solidFill>
                  <a:srgbClr val="FFFF99"/>
                </a:solidFill>
              </a:rPr>
              <a:t>Question:</a:t>
            </a:r>
          </a:p>
          <a:p>
            <a:endParaRPr lang="en-US" u="sng" dirty="0"/>
          </a:p>
          <a:p>
            <a:r>
              <a:rPr lang="en-US" dirty="0"/>
              <a:t>Is the influenza prevalence in hospitalized pregnant women different than the prevalence in pregnant women?</a:t>
            </a:r>
          </a:p>
        </p:txBody>
      </p:sp>
      <p:sp>
        <p:nvSpPr>
          <p:cNvPr id="260205" name="Text Box 109"/>
          <p:cNvSpPr txBox="1">
            <a:spLocks noChangeArrowheads="1"/>
          </p:cNvSpPr>
          <p:nvPr/>
        </p:nvSpPr>
        <p:spPr bwMode="auto">
          <a:xfrm>
            <a:off x="5651500" y="3448050"/>
            <a:ext cx="32893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Reject H</a:t>
            </a:r>
            <a:r>
              <a:rPr lang="en-US" baseline="-25000"/>
              <a:t>0</a:t>
            </a:r>
            <a:r>
              <a:rPr lang="en-US"/>
              <a:t> if p (test) is &lt; </a:t>
            </a:r>
            <a:r>
              <a:rPr lang="el-GR">
                <a:cs typeface="Arial" charset="0"/>
              </a:rPr>
              <a:t>α</a:t>
            </a:r>
            <a:r>
              <a:rPr lang="en-US">
                <a:cs typeface="Arial" charset="0"/>
              </a:rPr>
              <a:t>: 0.05</a:t>
            </a:r>
            <a:endParaRPr lang="el-GR">
              <a:cs typeface="Arial" charset="0"/>
            </a:endParaRPr>
          </a:p>
        </p:txBody>
      </p:sp>
      <p:sp>
        <p:nvSpPr>
          <p:cNvPr id="260206" name="Text Box 110"/>
          <p:cNvSpPr txBox="1">
            <a:spLocks noChangeArrowheads="1"/>
          </p:cNvSpPr>
          <p:nvPr/>
        </p:nvSpPr>
        <p:spPr bwMode="auto">
          <a:xfrm>
            <a:off x="5651500" y="1806575"/>
            <a:ext cx="1314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u="sng"/>
              <a:t>Hypothesis</a:t>
            </a:r>
            <a:endParaRPr lang="el-GR" u="sng">
              <a:cs typeface="Arial" charset="0"/>
            </a:endParaRPr>
          </a:p>
        </p:txBody>
      </p:sp>
      <p:sp>
        <p:nvSpPr>
          <p:cNvPr id="260207" name="Text Box 111"/>
          <p:cNvSpPr txBox="1">
            <a:spLocks noChangeArrowheads="1"/>
          </p:cNvSpPr>
          <p:nvPr/>
        </p:nvSpPr>
        <p:spPr bwMode="auto">
          <a:xfrm>
            <a:off x="5724525" y="4005263"/>
            <a:ext cx="2792413"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u="sng"/>
              <a:t>Test results:</a:t>
            </a:r>
          </a:p>
          <a:p>
            <a:endParaRPr lang="en-US" u="sng"/>
          </a:p>
          <a:p>
            <a:pPr>
              <a:buFontTx/>
              <a:buChar char="•"/>
            </a:pPr>
            <a:r>
              <a:rPr lang="en-US"/>
              <a:t> Z (test statistic): 0.119</a:t>
            </a:r>
          </a:p>
          <a:p>
            <a:pPr>
              <a:buFontTx/>
              <a:buChar char="•"/>
            </a:pPr>
            <a:r>
              <a:rPr lang="en-US"/>
              <a:t> p value: 0.037</a:t>
            </a:r>
          </a:p>
          <a:p>
            <a:pPr>
              <a:buFontTx/>
              <a:buChar char="•"/>
            </a:pPr>
            <a:endParaRPr lang="en-US"/>
          </a:p>
          <a:p>
            <a:pPr>
              <a:buFontTx/>
              <a:buChar char="•"/>
            </a:pPr>
            <a:r>
              <a:rPr lang="en-US"/>
              <a:t> 0.037&lt;0.05 </a:t>
            </a:r>
            <a:r>
              <a:rPr lang="en-US">
                <a:cs typeface="Arial" charset="0"/>
              </a:rPr>
              <a:t>→ Reject H</a:t>
            </a:r>
            <a:r>
              <a:rPr lang="en-US" baseline="-25000">
                <a:cs typeface="Arial" charset="0"/>
              </a:rPr>
              <a:t>0</a:t>
            </a:r>
          </a:p>
        </p:txBody>
      </p:sp>
      <p:sp>
        <p:nvSpPr>
          <p:cNvPr id="260208" name="Line 112"/>
          <p:cNvSpPr>
            <a:spLocks noChangeShapeType="1"/>
          </p:cNvSpPr>
          <p:nvPr/>
        </p:nvSpPr>
        <p:spPr bwMode="auto">
          <a:xfrm>
            <a:off x="5219700" y="1773238"/>
            <a:ext cx="0" cy="41767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0101"/>
                                        </p:tgtEl>
                                        <p:attrNameLst>
                                          <p:attrName>style.visibility</p:attrName>
                                        </p:attrNameLst>
                                      </p:cBhvr>
                                      <p:to>
                                        <p:strVal val="visible"/>
                                      </p:to>
                                    </p:set>
                                    <p:animEffect transition="in" filter="fade">
                                      <p:cBhvr>
                                        <p:cTn id="7" dur="2000"/>
                                        <p:tgtEl>
                                          <p:spTgt spid="260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1116013" y="2636838"/>
            <a:ext cx="7010400" cy="1800225"/>
          </a:xfrm>
        </p:spPr>
        <p:txBody>
          <a:bodyPr/>
          <a:lstStyle/>
          <a:p>
            <a:pPr algn="ctr"/>
            <a:r>
              <a:rPr lang="en-US" sz="5400" dirty="0" smtClean="0">
                <a:solidFill>
                  <a:srgbClr val="FFFF99"/>
                </a:solidFill>
              </a:rPr>
              <a:t>Odds </a:t>
            </a:r>
            <a:r>
              <a:rPr lang="en-US" sz="5400" dirty="0">
                <a:solidFill>
                  <a:srgbClr val="FFFF99"/>
                </a:solidFill>
              </a:rPr>
              <a:t>Ratio</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7" name="Rectangle 3"/>
          <p:cNvSpPr>
            <a:spLocks noGrp="1" noChangeArrowheads="1"/>
          </p:cNvSpPr>
          <p:nvPr>
            <p:ph type="body" idx="1"/>
          </p:nvPr>
        </p:nvSpPr>
        <p:spPr>
          <a:xfrm>
            <a:off x="179512" y="1772816"/>
            <a:ext cx="8785225" cy="800100"/>
          </a:xfrm>
        </p:spPr>
        <p:txBody>
          <a:bodyPr/>
          <a:lstStyle/>
          <a:p>
            <a:r>
              <a:rPr lang="en-US" sz="2000" dirty="0"/>
              <a:t>The </a:t>
            </a:r>
            <a:r>
              <a:rPr lang="en-US" sz="2000" b="1" dirty="0"/>
              <a:t>Odds Ratio (OR) </a:t>
            </a:r>
            <a:r>
              <a:rPr lang="en-US" sz="2000" dirty="0"/>
              <a:t>is a measure of effect size, describing the strength of association or non-independence between two binary data values. </a:t>
            </a:r>
            <a:endParaRPr lang="en-US" sz="2000" dirty="0" smtClean="0"/>
          </a:p>
          <a:p>
            <a:pPr lvl="1"/>
            <a:r>
              <a:rPr lang="en-US" sz="1700" dirty="0" smtClean="0"/>
              <a:t>E.g. It compares the odds of exposure among those with the outcome of interest with odds of exposure among those without the disease</a:t>
            </a:r>
            <a:endParaRPr lang="en-US" sz="1700" dirty="0"/>
          </a:p>
        </p:txBody>
      </p:sp>
      <p:sp>
        <p:nvSpPr>
          <p:cNvPr id="246790" name="Rectangle 6"/>
          <p:cNvSpPr>
            <a:spLocks noGrp="1" noChangeArrowheads="1"/>
          </p:cNvSpPr>
          <p:nvPr>
            <p:ph type="title"/>
          </p:nvPr>
        </p:nvSpPr>
        <p:spPr>
          <a:noFill/>
          <a:ln/>
        </p:spPr>
        <p:txBody>
          <a:bodyPr/>
          <a:lstStyle/>
          <a:p>
            <a:r>
              <a:rPr lang="en-US" sz="3500" dirty="0"/>
              <a:t>What is an </a:t>
            </a:r>
            <a:r>
              <a:rPr lang="en-US" sz="3500" dirty="0" smtClean="0"/>
              <a:t>Odds </a:t>
            </a:r>
            <a:r>
              <a:rPr lang="en-US" sz="3500" dirty="0"/>
              <a:t>Ratio?</a:t>
            </a:r>
          </a:p>
        </p:txBody>
      </p:sp>
      <p:graphicFrame>
        <p:nvGraphicFramePr>
          <p:cNvPr id="246791" name="Group 7"/>
          <p:cNvGraphicFramePr>
            <a:graphicFrameLocks noGrp="1"/>
          </p:cNvGraphicFramePr>
          <p:nvPr/>
        </p:nvGraphicFramePr>
        <p:xfrm>
          <a:off x="3492500" y="4197350"/>
          <a:ext cx="2519363" cy="914400"/>
        </p:xfrm>
        <a:graphic>
          <a:graphicData uri="http://schemas.openxmlformats.org/drawingml/2006/table">
            <a:tbl>
              <a:tblPr/>
              <a:tblGrid>
                <a:gridCol w="1260475"/>
                <a:gridCol w="1258888"/>
              </a:tblGrid>
              <a:tr h="4333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dirty="0" smtClean="0">
                          <a:ln>
                            <a:noFill/>
                          </a:ln>
                          <a:solidFill>
                            <a:schemeClr val="tx2"/>
                          </a:solidFill>
                          <a:effectLst/>
                          <a:latin typeface="Arial"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dirty="0" smtClean="0">
                          <a:ln>
                            <a:noFill/>
                          </a:ln>
                          <a:solidFill>
                            <a:schemeClr val="tx2"/>
                          </a:solidFill>
                          <a:effectLst/>
                          <a:latin typeface="Arial" charset="0"/>
                        </a:rPr>
                        <a: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3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dirty="0" smtClean="0">
                          <a:ln>
                            <a:noFill/>
                          </a:ln>
                          <a:solidFill>
                            <a:schemeClr val="tx2"/>
                          </a:solidFill>
                          <a:effectLst/>
                          <a:latin typeface="Arial"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6802" name="Text Box 18"/>
          <p:cNvSpPr txBox="1">
            <a:spLocks noChangeArrowheads="1"/>
          </p:cNvSpPr>
          <p:nvPr/>
        </p:nvSpPr>
        <p:spPr bwMode="auto">
          <a:xfrm>
            <a:off x="3234756" y="3231932"/>
            <a:ext cx="307007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dirty="0" smtClean="0"/>
              <a:t>Outcome (Influenza </a:t>
            </a:r>
            <a:r>
              <a:rPr lang="en-US" dirty="0"/>
              <a:t>patients</a:t>
            </a:r>
          </a:p>
          <a:p>
            <a:pPr algn="ctr"/>
            <a:r>
              <a:rPr lang="en-US" dirty="0"/>
              <a:t>that died)</a:t>
            </a:r>
          </a:p>
        </p:txBody>
      </p:sp>
      <p:sp>
        <p:nvSpPr>
          <p:cNvPr id="246803" name="Text Box 19"/>
          <p:cNvSpPr txBox="1">
            <a:spLocks noChangeArrowheads="1"/>
          </p:cNvSpPr>
          <p:nvPr/>
        </p:nvSpPr>
        <p:spPr bwMode="auto">
          <a:xfrm>
            <a:off x="3132138" y="4206875"/>
            <a:ext cx="317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46804" name="Text Box 20"/>
          <p:cNvSpPr txBox="1">
            <a:spLocks noChangeArrowheads="1"/>
          </p:cNvSpPr>
          <p:nvPr/>
        </p:nvSpPr>
        <p:spPr bwMode="auto">
          <a:xfrm>
            <a:off x="3924300" y="3878263"/>
            <a:ext cx="317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t>+</a:t>
            </a:r>
          </a:p>
        </p:txBody>
      </p:sp>
      <p:sp>
        <p:nvSpPr>
          <p:cNvPr id="246805" name="Text Box 21"/>
          <p:cNvSpPr txBox="1">
            <a:spLocks noChangeArrowheads="1"/>
          </p:cNvSpPr>
          <p:nvPr/>
        </p:nvSpPr>
        <p:spPr bwMode="auto">
          <a:xfrm>
            <a:off x="3160713" y="4676775"/>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46806" name="Text Box 22"/>
          <p:cNvSpPr txBox="1">
            <a:spLocks noChangeArrowheads="1"/>
          </p:cNvSpPr>
          <p:nvPr/>
        </p:nvSpPr>
        <p:spPr bwMode="auto">
          <a:xfrm>
            <a:off x="5248275" y="3878263"/>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46807" name="Text Box 23"/>
          <p:cNvSpPr txBox="1">
            <a:spLocks noChangeArrowheads="1"/>
          </p:cNvSpPr>
          <p:nvPr/>
        </p:nvSpPr>
        <p:spPr bwMode="auto">
          <a:xfrm rot="16200000">
            <a:off x="1917700" y="4308475"/>
            <a:ext cx="163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t>Exposure</a:t>
            </a:r>
          </a:p>
          <a:p>
            <a:pPr algn="ctr"/>
            <a:r>
              <a:rPr lang="en-US"/>
              <a:t>(HIV infection)</a:t>
            </a:r>
          </a:p>
        </p:txBody>
      </p:sp>
      <p:sp>
        <p:nvSpPr>
          <p:cNvPr id="246808" name="Text Box 24"/>
          <p:cNvSpPr txBox="1">
            <a:spLocks noChangeArrowheads="1"/>
          </p:cNvSpPr>
          <p:nvPr/>
        </p:nvSpPr>
        <p:spPr bwMode="auto">
          <a:xfrm>
            <a:off x="2555875" y="5573713"/>
            <a:ext cx="41767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a:t>OR=(A/C)/(B/D)=AD/BC</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1676400" y="333375"/>
            <a:ext cx="7010400" cy="1295400"/>
          </a:xfrm>
          <a:noFill/>
          <a:ln/>
        </p:spPr>
        <p:txBody>
          <a:bodyPr/>
          <a:lstStyle/>
          <a:p>
            <a:r>
              <a:rPr lang="en-US" sz="3500"/>
              <a:t>Example of OR Calculations</a:t>
            </a:r>
          </a:p>
        </p:txBody>
      </p:sp>
      <p:graphicFrame>
        <p:nvGraphicFramePr>
          <p:cNvPr id="242706" name="Group 18"/>
          <p:cNvGraphicFramePr>
            <a:graphicFrameLocks noGrp="1"/>
          </p:cNvGraphicFramePr>
          <p:nvPr>
            <p:ph idx="1"/>
          </p:nvPr>
        </p:nvGraphicFramePr>
        <p:xfrm>
          <a:off x="1258888" y="2786063"/>
          <a:ext cx="2519362" cy="914400"/>
        </p:xfrm>
        <a:graphic>
          <a:graphicData uri="http://schemas.openxmlformats.org/drawingml/2006/table">
            <a:tbl>
              <a:tblPr/>
              <a:tblGrid>
                <a:gridCol w="1260475"/>
                <a:gridCol w="1258887"/>
              </a:tblGrid>
              <a:tr h="4333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200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150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3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50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100 (D)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2708" name="Text Box 20"/>
          <p:cNvSpPr txBox="1">
            <a:spLocks noChangeArrowheads="1"/>
          </p:cNvSpPr>
          <p:nvPr/>
        </p:nvSpPr>
        <p:spPr bwMode="auto">
          <a:xfrm>
            <a:off x="1479550" y="1557338"/>
            <a:ext cx="20510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t>Outcome</a:t>
            </a:r>
          </a:p>
          <a:p>
            <a:pPr algn="ctr"/>
            <a:r>
              <a:rPr lang="en-US"/>
              <a:t>(Influenza patients</a:t>
            </a:r>
          </a:p>
          <a:p>
            <a:pPr algn="ctr"/>
            <a:r>
              <a:rPr lang="en-US"/>
              <a:t>that died)</a:t>
            </a:r>
          </a:p>
        </p:txBody>
      </p:sp>
      <p:sp>
        <p:nvSpPr>
          <p:cNvPr id="242709" name="Text Box 21"/>
          <p:cNvSpPr txBox="1">
            <a:spLocks noChangeArrowheads="1"/>
          </p:cNvSpPr>
          <p:nvPr/>
        </p:nvSpPr>
        <p:spPr bwMode="auto">
          <a:xfrm>
            <a:off x="898525" y="2795588"/>
            <a:ext cx="317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42710" name="Text Box 22"/>
          <p:cNvSpPr txBox="1">
            <a:spLocks noChangeArrowheads="1"/>
          </p:cNvSpPr>
          <p:nvPr/>
        </p:nvSpPr>
        <p:spPr bwMode="auto">
          <a:xfrm>
            <a:off x="1690688" y="2466975"/>
            <a:ext cx="317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42711" name="Text Box 23"/>
          <p:cNvSpPr txBox="1">
            <a:spLocks noChangeArrowheads="1"/>
          </p:cNvSpPr>
          <p:nvPr/>
        </p:nvSpPr>
        <p:spPr bwMode="auto">
          <a:xfrm>
            <a:off x="927100" y="3265488"/>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42712" name="Text Box 24"/>
          <p:cNvSpPr txBox="1">
            <a:spLocks noChangeArrowheads="1"/>
          </p:cNvSpPr>
          <p:nvPr/>
        </p:nvSpPr>
        <p:spPr bwMode="auto">
          <a:xfrm>
            <a:off x="3014663" y="2466975"/>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42713" name="Text Box 25"/>
          <p:cNvSpPr txBox="1">
            <a:spLocks noChangeArrowheads="1"/>
          </p:cNvSpPr>
          <p:nvPr/>
        </p:nvSpPr>
        <p:spPr bwMode="auto">
          <a:xfrm rot="16200000">
            <a:off x="-315912" y="2897188"/>
            <a:ext cx="163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t>Exposure</a:t>
            </a:r>
          </a:p>
          <a:p>
            <a:pPr algn="ctr"/>
            <a:r>
              <a:rPr lang="en-US"/>
              <a:t>(HIV infection)</a:t>
            </a:r>
          </a:p>
        </p:txBody>
      </p:sp>
      <p:sp>
        <p:nvSpPr>
          <p:cNvPr id="242717" name="Text Box 29"/>
          <p:cNvSpPr txBox="1">
            <a:spLocks noChangeArrowheads="1"/>
          </p:cNvSpPr>
          <p:nvPr/>
        </p:nvSpPr>
        <p:spPr bwMode="auto">
          <a:xfrm>
            <a:off x="322263" y="4365625"/>
            <a:ext cx="4176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a:t>OR=(A/C)/(B/D)=(AD)/(BC)</a:t>
            </a:r>
          </a:p>
        </p:txBody>
      </p:sp>
      <p:sp>
        <p:nvSpPr>
          <p:cNvPr id="242719" name="Text Box 31"/>
          <p:cNvSpPr txBox="1">
            <a:spLocks noChangeArrowheads="1"/>
          </p:cNvSpPr>
          <p:nvPr/>
        </p:nvSpPr>
        <p:spPr bwMode="auto">
          <a:xfrm>
            <a:off x="322263" y="4870450"/>
            <a:ext cx="4176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a:t>OR=(200/50)/(150/100)=2.7</a:t>
            </a:r>
          </a:p>
        </p:txBody>
      </p:sp>
      <p:sp>
        <p:nvSpPr>
          <p:cNvPr id="242720" name="Text Box 32"/>
          <p:cNvSpPr txBox="1">
            <a:spLocks noChangeArrowheads="1"/>
          </p:cNvSpPr>
          <p:nvPr/>
        </p:nvSpPr>
        <p:spPr bwMode="auto">
          <a:xfrm>
            <a:off x="323850" y="5348288"/>
            <a:ext cx="4176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a:t>p&lt;0.001 (significant; </a:t>
            </a:r>
            <a:r>
              <a:rPr lang="el-GR" sz="2400">
                <a:cs typeface="Arial" charset="0"/>
              </a:rPr>
              <a:t>α</a:t>
            </a:r>
            <a:r>
              <a:rPr lang="en-US" sz="2400">
                <a:cs typeface="Arial" charset="0"/>
              </a:rPr>
              <a:t>: 0.05</a:t>
            </a:r>
            <a:r>
              <a:rPr lang="en-US" sz="2400"/>
              <a:t>)</a:t>
            </a:r>
          </a:p>
        </p:txBody>
      </p:sp>
      <p:graphicFrame>
        <p:nvGraphicFramePr>
          <p:cNvPr id="242721" name="Group 33"/>
          <p:cNvGraphicFramePr>
            <a:graphicFrameLocks noGrp="1"/>
          </p:cNvGraphicFramePr>
          <p:nvPr/>
        </p:nvGraphicFramePr>
        <p:xfrm>
          <a:off x="5722938" y="2786063"/>
          <a:ext cx="2519362" cy="914400"/>
        </p:xfrm>
        <a:graphic>
          <a:graphicData uri="http://schemas.openxmlformats.org/drawingml/2006/table">
            <a:tbl>
              <a:tblPr/>
              <a:tblGrid>
                <a:gridCol w="1260475"/>
                <a:gridCol w="1258887"/>
              </a:tblGrid>
              <a:tr h="4333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200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180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3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98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100 (D)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2732" name="Text Box 44"/>
          <p:cNvSpPr txBox="1">
            <a:spLocks noChangeArrowheads="1"/>
          </p:cNvSpPr>
          <p:nvPr/>
        </p:nvSpPr>
        <p:spPr bwMode="auto">
          <a:xfrm>
            <a:off x="5943600" y="1557338"/>
            <a:ext cx="20510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t>Outcome</a:t>
            </a:r>
          </a:p>
          <a:p>
            <a:pPr algn="ctr"/>
            <a:r>
              <a:rPr lang="en-US"/>
              <a:t>(Influenza patients</a:t>
            </a:r>
          </a:p>
          <a:p>
            <a:pPr algn="ctr"/>
            <a:r>
              <a:rPr lang="en-US"/>
              <a:t>that died)</a:t>
            </a:r>
          </a:p>
        </p:txBody>
      </p:sp>
      <p:sp>
        <p:nvSpPr>
          <p:cNvPr id="242733" name="Text Box 45"/>
          <p:cNvSpPr txBox="1">
            <a:spLocks noChangeArrowheads="1"/>
          </p:cNvSpPr>
          <p:nvPr/>
        </p:nvSpPr>
        <p:spPr bwMode="auto">
          <a:xfrm>
            <a:off x="5362575" y="2795588"/>
            <a:ext cx="317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42734" name="Text Box 46"/>
          <p:cNvSpPr txBox="1">
            <a:spLocks noChangeArrowheads="1"/>
          </p:cNvSpPr>
          <p:nvPr/>
        </p:nvSpPr>
        <p:spPr bwMode="auto">
          <a:xfrm>
            <a:off x="6154738" y="2466975"/>
            <a:ext cx="317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42735" name="Text Box 47"/>
          <p:cNvSpPr txBox="1">
            <a:spLocks noChangeArrowheads="1"/>
          </p:cNvSpPr>
          <p:nvPr/>
        </p:nvSpPr>
        <p:spPr bwMode="auto">
          <a:xfrm>
            <a:off x="5391150" y="3265488"/>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42736" name="Text Box 48"/>
          <p:cNvSpPr txBox="1">
            <a:spLocks noChangeArrowheads="1"/>
          </p:cNvSpPr>
          <p:nvPr/>
        </p:nvSpPr>
        <p:spPr bwMode="auto">
          <a:xfrm>
            <a:off x="7478713" y="2466975"/>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42737" name="Text Box 49"/>
          <p:cNvSpPr txBox="1">
            <a:spLocks noChangeArrowheads="1"/>
          </p:cNvSpPr>
          <p:nvPr/>
        </p:nvSpPr>
        <p:spPr bwMode="auto">
          <a:xfrm rot="16200000">
            <a:off x="4389438" y="2895600"/>
            <a:ext cx="1149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t>Exposure</a:t>
            </a:r>
          </a:p>
          <a:p>
            <a:pPr algn="ctr"/>
            <a:r>
              <a:rPr lang="en-US"/>
              <a:t>(Gender)</a:t>
            </a:r>
          </a:p>
        </p:txBody>
      </p:sp>
      <p:sp>
        <p:nvSpPr>
          <p:cNvPr id="242738" name="Text Box 50"/>
          <p:cNvSpPr txBox="1">
            <a:spLocks noChangeArrowheads="1"/>
          </p:cNvSpPr>
          <p:nvPr/>
        </p:nvSpPr>
        <p:spPr bwMode="auto">
          <a:xfrm>
            <a:off x="4786313" y="4365625"/>
            <a:ext cx="4176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a:t>OR=(A/C)/(B/D)=(AD)/(BC)</a:t>
            </a:r>
          </a:p>
        </p:txBody>
      </p:sp>
      <p:sp>
        <p:nvSpPr>
          <p:cNvPr id="242739" name="Text Box 51"/>
          <p:cNvSpPr txBox="1">
            <a:spLocks noChangeArrowheads="1"/>
          </p:cNvSpPr>
          <p:nvPr/>
        </p:nvSpPr>
        <p:spPr bwMode="auto">
          <a:xfrm>
            <a:off x="4786313" y="4870450"/>
            <a:ext cx="4176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a:t>OR=(200/100)/(180/98)=1.1</a:t>
            </a:r>
          </a:p>
        </p:txBody>
      </p:sp>
      <p:sp>
        <p:nvSpPr>
          <p:cNvPr id="242740" name="Text Box 52"/>
          <p:cNvSpPr txBox="1">
            <a:spLocks noChangeArrowheads="1"/>
          </p:cNvSpPr>
          <p:nvPr/>
        </p:nvSpPr>
        <p:spPr bwMode="auto">
          <a:xfrm>
            <a:off x="4787900" y="5348288"/>
            <a:ext cx="41767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a:t>p&lt;0.474 (not significant; </a:t>
            </a:r>
            <a:r>
              <a:rPr lang="el-GR" sz="2400">
                <a:cs typeface="Arial" charset="0"/>
              </a:rPr>
              <a:t>α</a:t>
            </a:r>
            <a:r>
              <a:rPr lang="en-US" sz="2400">
                <a:cs typeface="Arial" charset="0"/>
              </a:rPr>
              <a:t>: 0.05</a:t>
            </a:r>
            <a:r>
              <a:rPr lang="en-US" sz="2400"/>
              <a:t>)</a:t>
            </a:r>
          </a:p>
        </p:txBody>
      </p:sp>
      <p:sp>
        <p:nvSpPr>
          <p:cNvPr id="242741" name="Line 53"/>
          <p:cNvSpPr>
            <a:spLocks noChangeShapeType="1"/>
          </p:cNvSpPr>
          <p:nvPr/>
        </p:nvSpPr>
        <p:spPr bwMode="auto">
          <a:xfrm>
            <a:off x="4427538" y="1484313"/>
            <a:ext cx="0" cy="4608512"/>
          </a:xfrm>
          <a:prstGeom prst="line">
            <a:avLst/>
          </a:prstGeom>
          <a:noFill/>
          <a:ln w="28575">
            <a:solidFill>
              <a:srgbClr val="FFFF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a:noFill/>
          <a:ln/>
        </p:spPr>
        <p:txBody>
          <a:bodyPr/>
          <a:lstStyle/>
          <a:p>
            <a:r>
              <a:rPr lang="en-US" sz="3000" dirty="0" smtClean="0"/>
              <a:t>Bivariate Analysis</a:t>
            </a:r>
            <a:endParaRPr lang="en-US" sz="3000" dirty="0"/>
          </a:p>
        </p:txBody>
      </p:sp>
      <p:sp>
        <p:nvSpPr>
          <p:cNvPr id="248835" name="Rectangle 3"/>
          <p:cNvSpPr>
            <a:spLocks noGrp="1" noChangeArrowheads="1"/>
          </p:cNvSpPr>
          <p:nvPr>
            <p:ph type="body" idx="1"/>
          </p:nvPr>
        </p:nvSpPr>
        <p:spPr/>
        <p:txBody>
          <a:bodyPr/>
          <a:lstStyle/>
          <a:p>
            <a:r>
              <a:rPr lang="en-US" dirty="0" smtClean="0"/>
              <a:t>One of the simplest forms of quantitative analysis</a:t>
            </a:r>
          </a:p>
          <a:p>
            <a:pPr lvl="1"/>
            <a:r>
              <a:rPr lang="en-US" dirty="0" smtClean="0"/>
              <a:t>Determine empirical relationship between two variables</a:t>
            </a:r>
          </a:p>
          <a:p>
            <a:r>
              <a:rPr lang="en-US" dirty="0" smtClean="0"/>
              <a:t>Used to test simple associations and causality</a:t>
            </a:r>
          </a:p>
          <a:p>
            <a:r>
              <a:rPr lang="en-US" dirty="0" smtClean="0"/>
              <a:t>Common bivariate analyses include percentage tables, scatterplots or correlation coefficients</a:t>
            </a:r>
            <a:endParaRPr lang="en-US" dirty="0" smtClean="0"/>
          </a:p>
          <a:p>
            <a:pPr lvl="1"/>
            <a:endParaRPr lang="en-US" dirty="0"/>
          </a:p>
        </p:txBody>
      </p:sp>
    </p:spTree>
    <p:extLst>
      <p:ext uri="{BB962C8B-B14F-4D97-AF65-F5344CB8AC3E}">
        <p14:creationId xmlns:p14="http://schemas.microsoft.com/office/powerpoint/2010/main" val="12424104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txBox="1">
            <a:spLocks/>
          </p:cNvSpPr>
          <p:nvPr/>
        </p:nvSpPr>
        <p:spPr bwMode="auto">
          <a:xfrm>
            <a:off x="151166" y="164595"/>
            <a:ext cx="8496944" cy="744125"/>
          </a:xfrm>
          <a:prstGeom prst="rect">
            <a:avLst/>
          </a:prstGeom>
          <a:noFill/>
          <a:ln w="9525">
            <a:noFill/>
            <a:miter lim="800000"/>
            <a:headEnd/>
            <a:tailEnd/>
          </a:ln>
        </p:spPr>
        <p:txBody>
          <a:bodyPr anchor="ctr"/>
          <a:lstStyle/>
          <a:p>
            <a:r>
              <a:rPr lang="nl-NL" sz="2400" b="1" dirty="0" smtClean="0">
                <a:solidFill>
                  <a:schemeClr val="tx2"/>
                </a:solidFill>
                <a:latin typeface="Calibri" pitchFamily="34" charset="0"/>
                <a:ea typeface="Times New Roman" pitchFamily="18" charset="0"/>
                <a:cs typeface="Arial" pitchFamily="34" charset="0"/>
              </a:rPr>
              <a:t>Example: </a:t>
            </a:r>
            <a:r>
              <a:rPr lang="nl-NL" sz="2400" b="1" dirty="0" smtClean="0">
                <a:solidFill>
                  <a:schemeClr val="tx2"/>
                </a:solidFill>
                <a:latin typeface="Calibri" pitchFamily="34" charset="0"/>
                <a:ea typeface="Times New Roman" pitchFamily="18" charset="0"/>
                <a:cs typeface="Arial" pitchFamily="34" charset="0"/>
              </a:rPr>
              <a:t>Association risk factor and severe outcome death, chi square test (n=300)</a:t>
            </a:r>
            <a:endParaRPr lang="nl-NL" sz="2400" b="1" dirty="0">
              <a:solidFill>
                <a:schemeClr val="tx2"/>
              </a:solidFill>
            </a:endParaRPr>
          </a:p>
        </p:txBody>
      </p:sp>
      <p:graphicFrame>
        <p:nvGraphicFramePr>
          <p:cNvPr id="7" name="Tabel 6"/>
          <p:cNvGraphicFramePr>
            <a:graphicFrameLocks noGrp="1"/>
          </p:cNvGraphicFramePr>
          <p:nvPr>
            <p:extLst>
              <p:ext uri="{D42A27DB-BD31-4B8C-83A1-F6EECF244321}">
                <p14:modId xmlns:p14="http://schemas.microsoft.com/office/powerpoint/2010/main" val="2996685186"/>
              </p:ext>
            </p:extLst>
          </p:nvPr>
        </p:nvGraphicFramePr>
        <p:xfrm>
          <a:off x="2627784" y="1196752"/>
          <a:ext cx="6120681" cy="4598459"/>
        </p:xfrm>
        <a:graphic>
          <a:graphicData uri="http://schemas.openxmlformats.org/drawingml/2006/table">
            <a:tbl>
              <a:tblPr/>
              <a:tblGrid>
                <a:gridCol w="2304256"/>
                <a:gridCol w="2637211"/>
                <a:gridCol w="1179214"/>
              </a:tblGrid>
              <a:tr h="432774">
                <a:tc>
                  <a:txBody>
                    <a:bodyPr/>
                    <a:lstStyle/>
                    <a:p>
                      <a:pPr marL="21590" algn="just">
                        <a:spcAft>
                          <a:spcPts val="0"/>
                        </a:spcAft>
                      </a:pPr>
                      <a:endParaRPr lang="en-US" sz="1700" dirty="0">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700" b="1" dirty="0">
                          <a:latin typeface="Calibri"/>
                          <a:ea typeface="Times New Roman"/>
                          <a:cs typeface="Arial"/>
                        </a:rPr>
                        <a:t>OR (95% CI)</a:t>
                      </a:r>
                      <a:endParaRPr lang="nl-NL" sz="17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700" b="1" dirty="0">
                          <a:latin typeface="Calibri"/>
                          <a:ea typeface="Times New Roman"/>
                          <a:cs typeface="Arial"/>
                        </a:rPr>
                        <a:t>p-</a:t>
                      </a:r>
                      <a:r>
                        <a:rPr lang="en-US" sz="1700" b="1" dirty="0" err="1">
                          <a:latin typeface="Calibri"/>
                          <a:ea typeface="Times New Roman"/>
                          <a:cs typeface="Arial"/>
                        </a:rPr>
                        <a:t>value</a:t>
                      </a:r>
                      <a:r>
                        <a:rPr lang="en-US" sz="1700" b="1" baseline="30000" dirty="0" err="1">
                          <a:latin typeface="Calibri"/>
                          <a:ea typeface="Times New Roman"/>
                          <a:cs typeface="Arial"/>
                        </a:rPr>
                        <a:t>a</a:t>
                      </a:r>
                      <a:endParaRPr lang="nl-NL" sz="17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64985">
                <a:tc>
                  <a:txBody>
                    <a:bodyPr/>
                    <a:lstStyle/>
                    <a:p>
                      <a:pPr marL="21590" algn="just">
                        <a:spcAft>
                          <a:spcPts val="0"/>
                        </a:spcAft>
                      </a:pPr>
                      <a:r>
                        <a:rPr lang="en-US" sz="1700" dirty="0" smtClean="0">
                          <a:solidFill>
                            <a:schemeClr val="tx1"/>
                          </a:solidFill>
                          <a:latin typeface="Calibri"/>
                          <a:ea typeface="Times New Roman"/>
                          <a:cs typeface="Arial"/>
                        </a:rPr>
                        <a:t>Age (</a:t>
                      </a:r>
                      <a:r>
                        <a:rPr lang="en-US" sz="1700" dirty="0">
                          <a:solidFill>
                            <a:schemeClr val="tx1"/>
                          </a:solidFill>
                          <a:latin typeface="Calibri"/>
                          <a:ea typeface="Times New Roman"/>
                          <a:cs typeface="Arial"/>
                        </a:rPr>
                        <a:t>0-15, 15+)</a:t>
                      </a:r>
                      <a:endParaRPr lang="nl-NL" sz="1700" dirty="0">
                        <a:solidFill>
                          <a:schemeClr val="tx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a:latin typeface="Calibri"/>
                          <a:ea typeface="Times New Roman"/>
                          <a:cs typeface="Arial"/>
                        </a:rPr>
                        <a:t>OR= </a:t>
                      </a:r>
                      <a:r>
                        <a:rPr lang="nl-NL" sz="1700" dirty="0" smtClean="0">
                          <a:latin typeface="Calibri"/>
                          <a:ea typeface="Times New Roman"/>
                          <a:cs typeface="Arial"/>
                        </a:rPr>
                        <a:t>7.006  (2.086 - 23.53)</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a:latin typeface="Calibri"/>
                          <a:ea typeface="Times New Roman"/>
                          <a:cs typeface="Arial"/>
                        </a:rPr>
                        <a:t>p=0.001</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17083">
                <a:tc>
                  <a:txBody>
                    <a:bodyPr/>
                    <a:lstStyle/>
                    <a:p>
                      <a:pPr algn="just">
                        <a:spcAft>
                          <a:spcPts val="0"/>
                        </a:spcAft>
                      </a:pPr>
                      <a:r>
                        <a:rPr lang="en-US" sz="1700" dirty="0" smtClean="0">
                          <a:solidFill>
                            <a:schemeClr val="tx1"/>
                          </a:solidFill>
                          <a:latin typeface="Calibri"/>
                          <a:ea typeface="Times New Roman"/>
                          <a:cs typeface="Arial"/>
                        </a:rPr>
                        <a:t>Pre-condition   (N/Y)</a:t>
                      </a:r>
                      <a:endParaRPr lang="nl-NL" sz="1700" dirty="0">
                        <a:solidFill>
                          <a:schemeClr val="tx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smtClean="0">
                          <a:latin typeface="Calibri"/>
                          <a:ea typeface="Times New Roman"/>
                          <a:cs typeface="Arial"/>
                        </a:rPr>
                        <a:t>OR= 6.287  (2.151 - 18.37)</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a:latin typeface="Calibri"/>
                          <a:ea typeface="Times New Roman"/>
                          <a:cs typeface="Arial"/>
                        </a:rPr>
                        <a:t>p=0.000</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69181">
                <a:tc>
                  <a:txBody>
                    <a:bodyPr/>
                    <a:lstStyle/>
                    <a:p>
                      <a:pPr>
                        <a:spcAft>
                          <a:spcPts val="0"/>
                        </a:spcAft>
                      </a:pPr>
                      <a:r>
                        <a:rPr lang="en-US" sz="1700" dirty="0">
                          <a:solidFill>
                            <a:schemeClr val="tx1"/>
                          </a:solidFill>
                          <a:latin typeface="Calibri"/>
                          <a:ea typeface="Times New Roman"/>
                          <a:cs typeface="Arial"/>
                        </a:rPr>
                        <a:t>&gt;2 underlying </a:t>
                      </a:r>
                      <a:r>
                        <a:rPr lang="en-US" sz="1700" dirty="0" smtClean="0">
                          <a:solidFill>
                            <a:schemeClr val="tx1"/>
                          </a:solidFill>
                          <a:latin typeface="Calibri"/>
                          <a:ea typeface="Times New Roman"/>
                          <a:cs typeface="Arial"/>
                        </a:rPr>
                        <a:t>conditions  (N/Y)</a:t>
                      </a:r>
                      <a:endParaRPr lang="nl-NL" sz="1700" dirty="0">
                        <a:solidFill>
                          <a:schemeClr val="tx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smtClean="0">
                          <a:latin typeface="Calibri"/>
                          <a:ea typeface="Times New Roman"/>
                          <a:cs typeface="Arial"/>
                        </a:rPr>
                        <a:t>OR= 2.819  (1.294 - 6.139)</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a:latin typeface="Calibri"/>
                          <a:ea typeface="Times New Roman"/>
                          <a:cs typeface="Arial"/>
                        </a:rPr>
                        <a:t>p=0.014</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01392">
                <a:tc>
                  <a:txBody>
                    <a:bodyPr/>
                    <a:lstStyle/>
                    <a:p>
                      <a:pPr algn="just">
                        <a:spcAft>
                          <a:spcPts val="0"/>
                        </a:spcAft>
                      </a:pPr>
                      <a:r>
                        <a:rPr lang="en-US" sz="1700" dirty="0" smtClean="0">
                          <a:solidFill>
                            <a:schemeClr val="tx1"/>
                          </a:solidFill>
                          <a:latin typeface="Calibri"/>
                          <a:ea typeface="Times New Roman"/>
                          <a:cs typeface="Arial"/>
                        </a:rPr>
                        <a:t>Immune  (N/Y)</a:t>
                      </a:r>
                      <a:endParaRPr lang="nl-NL" sz="1700" dirty="0">
                        <a:solidFill>
                          <a:schemeClr val="tx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smtClean="0">
                          <a:latin typeface="Calibri"/>
                          <a:ea typeface="Times New Roman"/>
                          <a:cs typeface="Arial"/>
                        </a:rPr>
                        <a:t>OR= 2.998 (1.169 - 7.689</a:t>
                      </a:r>
                      <a:r>
                        <a:rPr lang="nl-NL" sz="1700" dirty="0">
                          <a:latin typeface="Calibri"/>
                          <a:ea typeface="Times New Roman"/>
                          <a:cs typeface="Arial"/>
                        </a:rPr>
                        <a:t>)</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a:latin typeface="Calibri"/>
                          <a:ea typeface="Times New Roman"/>
                          <a:cs typeface="Arial"/>
                        </a:rPr>
                        <a:t>p=0.039</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33602">
                <a:tc>
                  <a:txBody>
                    <a:bodyPr/>
                    <a:lstStyle/>
                    <a:p>
                      <a:pPr>
                        <a:spcAft>
                          <a:spcPts val="0"/>
                        </a:spcAft>
                      </a:pPr>
                      <a:r>
                        <a:rPr lang="en-US" sz="1700" dirty="0" smtClean="0">
                          <a:solidFill>
                            <a:schemeClr val="tx1"/>
                          </a:solidFill>
                          <a:latin typeface="Calibri"/>
                          <a:ea typeface="Times New Roman"/>
                          <a:cs typeface="Arial"/>
                        </a:rPr>
                        <a:t>Liver  (N/Y)</a:t>
                      </a:r>
                      <a:endParaRPr lang="nl-NL" sz="1700" dirty="0">
                        <a:solidFill>
                          <a:schemeClr val="tx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smtClean="0">
                          <a:latin typeface="Calibri"/>
                          <a:ea typeface="Times New Roman"/>
                          <a:cs typeface="Arial"/>
                        </a:rPr>
                        <a:t>OR= 4.589 (1.465 - 14.38)</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a:latin typeface="Calibri"/>
                          <a:ea typeface="Times New Roman"/>
                          <a:cs typeface="Arial"/>
                        </a:rPr>
                        <a:t>p=0.016</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65813">
                <a:tc>
                  <a:txBody>
                    <a:bodyPr/>
                    <a:lstStyle/>
                    <a:p>
                      <a:pPr>
                        <a:spcAft>
                          <a:spcPts val="0"/>
                        </a:spcAft>
                      </a:pPr>
                      <a:r>
                        <a:rPr lang="en-US" sz="1700" dirty="0" smtClean="0">
                          <a:solidFill>
                            <a:schemeClr val="tx1"/>
                          </a:solidFill>
                          <a:latin typeface="Calibri"/>
                          <a:ea typeface="Times New Roman"/>
                          <a:cs typeface="Arial"/>
                        </a:rPr>
                        <a:t>Obesity  (N/Y)</a:t>
                      </a:r>
                      <a:endParaRPr lang="nl-NL" sz="1700" dirty="0">
                        <a:solidFill>
                          <a:schemeClr val="tx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a:latin typeface="Calibri"/>
                          <a:ea typeface="Times New Roman"/>
                          <a:cs typeface="Arial"/>
                        </a:rPr>
                        <a:t>OR</a:t>
                      </a:r>
                      <a:r>
                        <a:rPr lang="nl-NL" sz="1700" dirty="0" smtClean="0">
                          <a:latin typeface="Calibri"/>
                          <a:ea typeface="Times New Roman"/>
                          <a:cs typeface="Arial"/>
                        </a:rPr>
                        <a:t>= 2.397 </a:t>
                      </a:r>
                      <a:r>
                        <a:rPr lang="nl-NL" sz="1700" dirty="0">
                          <a:latin typeface="Calibri"/>
                          <a:ea typeface="Times New Roman"/>
                          <a:cs typeface="Arial"/>
                        </a:rPr>
                        <a:t>(</a:t>
                      </a:r>
                      <a:r>
                        <a:rPr lang="nl-NL" sz="1700" dirty="0" smtClean="0">
                          <a:latin typeface="Calibri"/>
                          <a:ea typeface="Times New Roman"/>
                          <a:cs typeface="Arial"/>
                        </a:rPr>
                        <a:t>1.062 - 5.406</a:t>
                      </a:r>
                      <a:r>
                        <a:rPr lang="nl-NL" sz="1700" dirty="0">
                          <a:latin typeface="Calibri"/>
                          <a:ea typeface="Times New Roman"/>
                          <a:cs typeface="Arial"/>
                        </a:rPr>
                        <a:t>)</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a:latin typeface="Calibri"/>
                          <a:ea typeface="Times New Roman"/>
                          <a:cs typeface="Arial"/>
                        </a:rPr>
                        <a:t>p=0.056</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70009">
                <a:tc>
                  <a:txBody>
                    <a:bodyPr/>
                    <a:lstStyle/>
                    <a:p>
                      <a:pPr>
                        <a:spcAft>
                          <a:spcPts val="0"/>
                        </a:spcAft>
                      </a:pPr>
                      <a:r>
                        <a:rPr lang="en-US" sz="1700" dirty="0">
                          <a:solidFill>
                            <a:schemeClr val="tx1"/>
                          </a:solidFill>
                          <a:latin typeface="Calibri"/>
                          <a:ea typeface="Times New Roman"/>
                          <a:cs typeface="Arial"/>
                        </a:rPr>
                        <a:t>Influenza type (A/B)</a:t>
                      </a:r>
                      <a:endParaRPr lang="nl-NL" sz="1700" dirty="0">
                        <a:solidFill>
                          <a:schemeClr val="tx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smtClean="0">
                          <a:latin typeface="Calibri"/>
                          <a:ea typeface="Times New Roman"/>
                          <a:cs typeface="Arial"/>
                        </a:rPr>
                        <a:t>OR=0.238  (0.071 - 0.802</a:t>
                      </a:r>
                      <a:r>
                        <a:rPr lang="nl-NL" sz="1700" dirty="0">
                          <a:latin typeface="Calibri"/>
                          <a:ea typeface="Times New Roman"/>
                          <a:cs typeface="Arial"/>
                        </a:rPr>
                        <a:t>)</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a:latin typeface="Calibri"/>
                          <a:ea typeface="Times New Roman"/>
                          <a:cs typeface="Arial"/>
                        </a:rPr>
                        <a:t>p=0.022</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5764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700" b="0" i="0" u="none" strike="noStrike" kern="1200" dirty="0" smtClean="0">
                          <a:solidFill>
                            <a:schemeClr val="tx1"/>
                          </a:solidFill>
                          <a:latin typeface="Calibri" pitchFamily="34" charset="0"/>
                          <a:ea typeface="ＭＳ Ｐゴシック" charset="-128"/>
                          <a:cs typeface="ＭＳ Ｐゴシック" pitchFamily="-110" charset="-128"/>
                        </a:rPr>
                        <a:t>(</a:t>
                      </a:r>
                      <a:r>
                        <a:rPr lang="en-US" sz="1700" b="0" i="0" u="none" strike="noStrike" kern="1200" dirty="0" smtClean="0">
                          <a:solidFill>
                            <a:schemeClr val="tx1"/>
                          </a:solidFill>
                          <a:latin typeface="Calibri" pitchFamily="34" charset="0"/>
                          <a:ea typeface="ＭＳ Ｐゴシック" charset="-128"/>
                          <a:cs typeface="ＭＳ Ｐゴシック" pitchFamily="-110" charset="-128"/>
                        </a:rPr>
                        <a:t>A(H3N2) / A(H1N1)pdm09)</a:t>
                      </a:r>
                      <a:endParaRPr lang="nl-NL" sz="1700"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smtClean="0">
                          <a:latin typeface="Calibri"/>
                          <a:ea typeface="Times New Roman"/>
                          <a:cs typeface="Arial"/>
                        </a:rPr>
                        <a:t>OR=16.43  (2.190 - 123.3)</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a:latin typeface="Calibri"/>
                          <a:ea typeface="Times New Roman"/>
                          <a:cs typeface="Arial"/>
                        </a:rPr>
                        <a:t>p=0.001</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86528">
                <a:tc>
                  <a:txBody>
                    <a:bodyPr/>
                    <a:lstStyle/>
                    <a:p>
                      <a:pPr>
                        <a:spcAft>
                          <a:spcPts val="0"/>
                        </a:spcAft>
                      </a:pPr>
                      <a:r>
                        <a:rPr lang="en-US" sz="1700" dirty="0">
                          <a:solidFill>
                            <a:schemeClr val="tx1"/>
                          </a:solidFill>
                          <a:latin typeface="Calibri"/>
                          <a:ea typeface="Times New Roman"/>
                          <a:cs typeface="Arial"/>
                        </a:rPr>
                        <a:t>Antiviral </a:t>
                      </a:r>
                      <a:r>
                        <a:rPr lang="en-US" sz="1700" dirty="0" smtClean="0">
                          <a:solidFill>
                            <a:schemeClr val="tx1"/>
                          </a:solidFill>
                          <a:latin typeface="Calibri"/>
                          <a:ea typeface="Times New Roman"/>
                          <a:cs typeface="Arial"/>
                        </a:rPr>
                        <a:t>treatment (N/Y)</a:t>
                      </a:r>
                      <a:endParaRPr lang="nl-NL" sz="1700" dirty="0">
                        <a:solidFill>
                          <a:schemeClr val="tx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smtClean="0">
                          <a:latin typeface="Calibri"/>
                          <a:ea typeface="Times New Roman"/>
                          <a:cs typeface="Arial"/>
                        </a:rPr>
                        <a:t>OR=2.123  (1.023 - 4.409</a:t>
                      </a:r>
                      <a:r>
                        <a:rPr lang="nl-NL" sz="1700" dirty="0">
                          <a:latin typeface="Calibri"/>
                          <a:ea typeface="Times New Roman"/>
                          <a:cs typeface="Arial"/>
                        </a:rPr>
                        <a:t>)</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nl-NL" sz="1700" dirty="0">
                          <a:latin typeface="Calibri"/>
                          <a:ea typeface="Times New Roman"/>
                          <a:cs typeface="Arial"/>
                        </a:rPr>
                        <a:t>p=0.063</a:t>
                      </a:r>
                      <a:endParaRPr lang="nl-NL" sz="17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2168649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a:noFill/>
          <a:ln/>
        </p:spPr>
        <p:txBody>
          <a:bodyPr/>
          <a:lstStyle/>
          <a:p>
            <a:r>
              <a:rPr lang="en-US" sz="3000"/>
              <a:t>How to assess significance of association (OR) of multiple “factors” to the outcome?</a:t>
            </a:r>
          </a:p>
        </p:txBody>
      </p:sp>
      <p:sp>
        <p:nvSpPr>
          <p:cNvPr id="248835" name="Rectangle 3"/>
          <p:cNvSpPr>
            <a:spLocks noGrp="1" noChangeArrowheads="1"/>
          </p:cNvSpPr>
          <p:nvPr>
            <p:ph type="body" idx="1"/>
          </p:nvPr>
        </p:nvSpPr>
        <p:spPr/>
        <p:txBody>
          <a:bodyPr/>
          <a:lstStyle/>
          <a:p>
            <a:endParaRPr lang="en-US" dirty="0"/>
          </a:p>
          <a:p>
            <a:r>
              <a:rPr lang="en-US" dirty="0" smtClean="0"/>
              <a:t>Multivariate </a:t>
            </a:r>
            <a:r>
              <a:rPr lang="en-US" dirty="0"/>
              <a:t>analysis is used for this purpose.</a:t>
            </a:r>
          </a:p>
          <a:p>
            <a:endParaRPr lang="en-US" dirty="0"/>
          </a:p>
          <a:p>
            <a:r>
              <a:rPr lang="en-US" dirty="0"/>
              <a:t>Logistic regression provides adjusted OR for multiple “predictors” (factors) in the model</a:t>
            </a:r>
            <a:r>
              <a:rPr lang="en-US" dirty="0" smtClean="0"/>
              <a:t>.</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hape 240"/>
          <p:cNvSpPr txBox="1">
            <a:spLocks/>
          </p:cNvSpPr>
          <p:nvPr/>
        </p:nvSpPr>
        <p:spPr bwMode="auto">
          <a:xfrm>
            <a:off x="179512" y="0"/>
            <a:ext cx="8712968" cy="792088"/>
          </a:xfrm>
          <a:prstGeom prst="rect">
            <a:avLst/>
          </a:prstGeom>
          <a:noFill/>
          <a:ln w="9525">
            <a:noFill/>
            <a:miter lim="800000"/>
            <a:headEnd/>
            <a:tailEnd/>
          </a:ln>
        </p:spPr>
        <p:txBody>
          <a:bodyPr lIns="91425" tIns="45700" rIns="91425" bIns="45700" anchor="ctr"/>
          <a:lstStyle/>
          <a:p>
            <a:pPr eaLnBrk="0" hangingPunct="0">
              <a:buSzPct val="25000"/>
            </a:pPr>
            <a:r>
              <a:rPr lang="en-US" sz="3000" b="1" dirty="0">
                <a:solidFill>
                  <a:schemeClr val="tx2"/>
                </a:solidFill>
                <a:cs typeface="Arial" charset="0"/>
                <a:sym typeface="Arial" charset="0"/>
              </a:rPr>
              <a:t>How to assess significance of association (OR) of multiple “factors” to the outcome?</a:t>
            </a:r>
          </a:p>
        </p:txBody>
      </p:sp>
      <p:sp>
        <p:nvSpPr>
          <p:cNvPr id="26627" name="Shape 241"/>
          <p:cNvSpPr txBox="1">
            <a:spLocks/>
          </p:cNvSpPr>
          <p:nvPr/>
        </p:nvSpPr>
        <p:spPr bwMode="auto">
          <a:xfrm>
            <a:off x="2483768" y="1412776"/>
            <a:ext cx="6983412" cy="3024187"/>
          </a:xfrm>
          <a:prstGeom prst="rect">
            <a:avLst/>
          </a:prstGeom>
          <a:noFill/>
          <a:ln w="9525">
            <a:noFill/>
            <a:miter lim="800000"/>
            <a:headEnd/>
            <a:tailEnd/>
          </a:ln>
        </p:spPr>
        <p:txBody>
          <a:bodyPr lIns="91425" tIns="45700" rIns="91425" bIns="45700"/>
          <a:lstStyle/>
          <a:p>
            <a:pPr marL="342900" indent="-342900">
              <a:spcBef>
                <a:spcPts val="420"/>
              </a:spcBef>
              <a:spcAft>
                <a:spcPts val="0"/>
              </a:spcAft>
              <a:buClr>
                <a:schemeClr val="accent3"/>
              </a:buClr>
              <a:buSzPct val="120000"/>
              <a:buFont typeface="Arial" pitchFamily="34" charset="0"/>
              <a:buChar char="•"/>
              <a:defRPr/>
            </a:pPr>
            <a:r>
              <a:rPr lang="en-US" sz="2400" dirty="0" smtClean="0">
                <a:latin typeface="Arial"/>
                <a:ea typeface="Arial"/>
                <a:cs typeface="Arial"/>
                <a:sym typeface="Arial"/>
              </a:rPr>
              <a:t>Consider possible confounders (other risk factors for outcome, factor related to the risk factor)</a:t>
            </a:r>
          </a:p>
          <a:p>
            <a:pPr marL="342900" indent="-342900">
              <a:spcBef>
                <a:spcPts val="420"/>
              </a:spcBef>
              <a:spcAft>
                <a:spcPts val="0"/>
              </a:spcAft>
              <a:buClr>
                <a:schemeClr val="accent3"/>
              </a:buClr>
              <a:buSzPct val="120000"/>
              <a:buFont typeface="Arial" pitchFamily="34" charset="0"/>
              <a:buChar char="•"/>
              <a:defRPr/>
            </a:pPr>
            <a:endParaRPr lang="en-US" sz="2400" dirty="0" smtClean="0">
              <a:latin typeface="Arial"/>
              <a:ea typeface="Arial"/>
              <a:cs typeface="Arial"/>
              <a:sym typeface="Arial"/>
            </a:endParaRPr>
          </a:p>
          <a:p>
            <a:pPr marL="342900" indent="-342900">
              <a:spcBef>
                <a:spcPts val="420"/>
              </a:spcBef>
              <a:spcAft>
                <a:spcPts val="0"/>
              </a:spcAft>
              <a:buClr>
                <a:schemeClr val="accent3"/>
              </a:buClr>
              <a:buSzPct val="120000"/>
              <a:buFont typeface="Arial" pitchFamily="34" charset="0"/>
              <a:buChar char="•"/>
              <a:defRPr/>
            </a:pPr>
            <a:r>
              <a:rPr lang="en-US" sz="2400" dirty="0" smtClean="0">
                <a:latin typeface="Arial"/>
                <a:ea typeface="Arial"/>
                <a:cs typeface="Arial"/>
                <a:sym typeface="Arial"/>
              </a:rPr>
              <a:t>Adjust for confounding by stratification or multivariate analysis to assess the true effect – logistic regression provides adjusted OR for multiple factors in the model</a:t>
            </a:r>
            <a:endParaRPr lang="en-US" sz="2400" dirty="0">
              <a:cs typeface="Arial" charset="0"/>
              <a:sym typeface="Arial" charset="0"/>
            </a:endParaRPr>
          </a:p>
          <a:p>
            <a:pPr marL="342900" indent="-342900" eaLnBrk="0" hangingPunct="0">
              <a:spcBef>
                <a:spcPct val="20000"/>
              </a:spcBef>
              <a:buClr>
                <a:schemeClr val="tx2"/>
              </a:buClr>
              <a:buSzPct val="180000"/>
              <a:buFont typeface="Arial" charset="0"/>
              <a:buChar char="•"/>
            </a:pPr>
            <a:endParaRPr lang="en-US" sz="2000" dirty="0">
              <a:cs typeface="Arial" charset="0"/>
            </a:endParaRPr>
          </a:p>
        </p:txBody>
      </p:sp>
      <p:sp>
        <p:nvSpPr>
          <p:cNvPr id="26628" name="Shape 242"/>
          <p:cNvSpPr>
            <a:spLocks noChangeArrowheads="1"/>
          </p:cNvSpPr>
          <p:nvPr/>
        </p:nvSpPr>
        <p:spPr bwMode="auto">
          <a:xfrm>
            <a:off x="971177" y="6188794"/>
            <a:ext cx="7561263" cy="336550"/>
          </a:xfrm>
          <a:prstGeom prst="rect">
            <a:avLst/>
          </a:prstGeom>
          <a:noFill/>
          <a:ln w="9525">
            <a:noFill/>
            <a:miter lim="800000"/>
            <a:headEnd/>
            <a:tailEnd/>
          </a:ln>
        </p:spPr>
        <p:txBody>
          <a:bodyPr lIns="91425" tIns="45700" rIns="91425" bIns="45700"/>
          <a:lstStyle/>
          <a:p>
            <a:pPr>
              <a:spcBef>
                <a:spcPts val="363"/>
              </a:spcBef>
              <a:buClr>
                <a:schemeClr val="accent1"/>
              </a:buClr>
              <a:buSzPct val="25000"/>
              <a:buFont typeface="Arial" charset="0"/>
              <a:buNone/>
            </a:pPr>
            <a:r>
              <a:rPr lang="en-US" sz="1600" dirty="0">
                <a:cs typeface="Arial" charset="0"/>
                <a:sym typeface="Arial" charset="0"/>
              </a:rPr>
              <a:t>The explanation of logistic regression is outside the scope of this training</a:t>
            </a:r>
          </a:p>
        </p:txBody>
      </p:sp>
      <p:sp>
        <p:nvSpPr>
          <p:cNvPr id="5" name="Tekstvak 4"/>
          <p:cNvSpPr txBox="1"/>
          <p:nvPr/>
        </p:nvSpPr>
        <p:spPr>
          <a:xfrm>
            <a:off x="1115616" y="6581001"/>
            <a:ext cx="2880320" cy="276999"/>
          </a:xfrm>
          <a:prstGeom prst="rect">
            <a:avLst/>
          </a:prstGeom>
          <a:noFill/>
        </p:spPr>
        <p:txBody>
          <a:bodyPr wrap="square" rtlCol="0">
            <a:spAutoFit/>
          </a:bodyPr>
          <a:lstStyle/>
          <a:p>
            <a:r>
              <a:rPr lang="nl-NL" sz="1200" i="1" dirty="0" err="1" smtClean="0"/>
              <a:t>Source</a:t>
            </a:r>
            <a:r>
              <a:rPr lang="nl-NL" sz="1200" i="1" dirty="0" smtClean="0"/>
              <a:t>: </a:t>
            </a:r>
            <a:r>
              <a:rPr lang="nl-NL" sz="1200" i="1" dirty="0" err="1" smtClean="0"/>
              <a:t>Stefano</a:t>
            </a:r>
            <a:r>
              <a:rPr lang="nl-NL" sz="1200" i="1" dirty="0" smtClean="0"/>
              <a:t> </a:t>
            </a:r>
            <a:r>
              <a:rPr lang="nl-NL" sz="1200" i="1" dirty="0" err="1" smtClean="0"/>
              <a:t>Tempia</a:t>
            </a:r>
            <a:endParaRPr lang="nl-NL" sz="1600" i="1" dirty="0"/>
          </a:p>
        </p:txBody>
      </p:sp>
    </p:spTree>
    <p:extLst>
      <p:ext uri="{BB962C8B-B14F-4D97-AF65-F5344CB8AC3E}">
        <p14:creationId xmlns:p14="http://schemas.microsoft.com/office/powerpoint/2010/main" val="32978235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logistic regression?</a:t>
            </a:r>
            <a:endParaRPr lang="en-US" dirty="0"/>
          </a:p>
        </p:txBody>
      </p:sp>
      <p:sp>
        <p:nvSpPr>
          <p:cNvPr id="3" name="Content Placeholder 2"/>
          <p:cNvSpPr>
            <a:spLocks noGrp="1"/>
          </p:cNvSpPr>
          <p:nvPr>
            <p:ph idx="1"/>
          </p:nvPr>
        </p:nvSpPr>
        <p:spPr>
          <a:xfrm>
            <a:off x="1676400" y="1752600"/>
            <a:ext cx="7010400" cy="4114800"/>
          </a:xfrm>
        </p:spPr>
        <p:txBody>
          <a:bodyPr/>
          <a:lstStyle/>
          <a:p>
            <a:r>
              <a:rPr lang="en-US" dirty="0" smtClean="0"/>
              <a:t>Logistic regression models the relationship between a set of risk factors (</a:t>
            </a:r>
            <a:r>
              <a:rPr lang="en-US" i="1" dirty="0" smtClean="0"/>
              <a:t>X</a:t>
            </a:r>
            <a:r>
              <a:rPr lang="en-US" i="1" baseline="-25000" dirty="0" smtClean="0"/>
              <a:t>i</a:t>
            </a:r>
            <a:r>
              <a:rPr lang="en-US" dirty="0" smtClean="0"/>
              <a:t>)</a:t>
            </a:r>
            <a:r>
              <a:rPr lang="en-US" baseline="-25000" dirty="0" smtClean="0"/>
              <a:t> </a:t>
            </a:r>
            <a:r>
              <a:rPr lang="en-US" dirty="0" smtClean="0"/>
              <a:t>and the disease outcome (</a:t>
            </a:r>
            <a:r>
              <a:rPr lang="en-US" i="1" dirty="0" smtClean="0"/>
              <a:t>Y</a:t>
            </a:r>
            <a:r>
              <a:rPr lang="en-US" dirty="0" smtClean="0"/>
              <a:t>)</a:t>
            </a:r>
            <a:endParaRPr lang="en-US" baseline="-25000" dirty="0"/>
          </a:p>
          <a:p>
            <a:endParaRPr lang="en-US" dirty="0"/>
          </a:p>
        </p:txBody>
      </p:sp>
      <p:pic>
        <p:nvPicPr>
          <p:cNvPr id="5" name="Picture 4"/>
          <p:cNvPicPr>
            <a:picLocks noChangeAspect="1"/>
          </p:cNvPicPr>
          <p:nvPr/>
        </p:nvPicPr>
        <p:blipFill>
          <a:blip r:embed="rId2"/>
          <a:stretch>
            <a:fillRect/>
          </a:stretch>
        </p:blipFill>
        <p:spPr>
          <a:xfrm>
            <a:off x="2195736" y="3212976"/>
            <a:ext cx="4395628" cy="2750141"/>
          </a:xfrm>
          <a:prstGeom prst="rect">
            <a:avLst/>
          </a:prstGeom>
        </p:spPr>
      </p:pic>
      <p:pic>
        <p:nvPicPr>
          <p:cNvPr id="6" name="Picture 5"/>
          <p:cNvPicPr>
            <a:picLocks noChangeAspect="1"/>
          </p:cNvPicPr>
          <p:nvPr/>
        </p:nvPicPr>
        <p:blipFill>
          <a:blip r:embed="rId3">
            <a:lum bright="70000" contrast="-70000"/>
          </a:blip>
          <a:stretch>
            <a:fillRect/>
          </a:stretch>
        </p:blipFill>
        <p:spPr>
          <a:xfrm>
            <a:off x="5003414" y="4032215"/>
            <a:ext cx="3638218" cy="825146"/>
          </a:xfrm>
          <a:prstGeom prst="rect">
            <a:avLst/>
          </a:prstGeom>
        </p:spPr>
      </p:pic>
    </p:spTree>
    <p:extLst>
      <p:ext uri="{BB962C8B-B14F-4D97-AF65-F5344CB8AC3E}">
        <p14:creationId xmlns:p14="http://schemas.microsoft.com/office/powerpoint/2010/main" val="1692156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logistic regression? (</a:t>
            </a:r>
            <a:r>
              <a:rPr lang="en-US" dirty="0" err="1" smtClean="0"/>
              <a:t>cont</a:t>
            </a:r>
            <a:r>
              <a:rPr lang="en-US" dirty="0" smtClean="0"/>
              <a:t>)</a:t>
            </a:r>
            <a:endParaRPr lang="en-US" dirty="0"/>
          </a:p>
        </p:txBody>
      </p:sp>
      <p:sp>
        <p:nvSpPr>
          <p:cNvPr id="3" name="Content Placeholder 2"/>
          <p:cNvSpPr>
            <a:spLocks noGrp="1"/>
          </p:cNvSpPr>
          <p:nvPr>
            <p:ph idx="1"/>
          </p:nvPr>
        </p:nvSpPr>
        <p:spPr>
          <a:xfrm>
            <a:off x="1450032" y="2209800"/>
            <a:ext cx="7010400" cy="4114800"/>
          </a:xfrm>
        </p:spPr>
        <p:txBody>
          <a:bodyPr/>
          <a:lstStyle/>
          <a:p>
            <a:endParaRPr lang="en-US" dirty="0" smtClean="0"/>
          </a:p>
          <a:p>
            <a:endParaRPr lang="en-US" dirty="0"/>
          </a:p>
          <a:p>
            <a:endParaRPr lang="en-US" dirty="0" smtClean="0"/>
          </a:p>
          <a:p>
            <a:r>
              <a:rPr lang="en-US" dirty="0" smtClean="0"/>
              <a:t>The </a:t>
            </a:r>
            <a:r>
              <a:rPr lang="en-US" dirty="0"/>
              <a:t>parameter estimates (</a:t>
            </a:r>
            <a:r>
              <a:rPr lang="el-GR" i="1" dirty="0"/>
              <a:t>β</a:t>
            </a:r>
            <a:r>
              <a:rPr lang="en-US" baseline="-25000" dirty="0"/>
              <a:t>i</a:t>
            </a:r>
            <a:r>
              <a:rPr lang="en-US" dirty="0"/>
              <a:t>) </a:t>
            </a:r>
            <a:r>
              <a:rPr lang="en-US" dirty="0" smtClean="0"/>
              <a:t>can be used to calculate </a:t>
            </a:r>
            <a:r>
              <a:rPr lang="en-US" dirty="0"/>
              <a:t>the odds ratio associated the </a:t>
            </a:r>
            <a:r>
              <a:rPr lang="en-US" dirty="0" smtClean="0"/>
              <a:t>variables </a:t>
            </a:r>
            <a:r>
              <a:rPr lang="en-US" dirty="0"/>
              <a:t>in the model.</a:t>
            </a:r>
          </a:p>
          <a:p>
            <a:r>
              <a:rPr lang="en-US" dirty="0"/>
              <a:t>These odds ratios are adjusted for the other variables in the model.</a:t>
            </a:r>
          </a:p>
          <a:p>
            <a:endParaRPr lang="en-US" dirty="0"/>
          </a:p>
        </p:txBody>
      </p:sp>
      <p:sp>
        <p:nvSpPr>
          <p:cNvPr id="6" name="Text Box 6"/>
          <p:cNvSpPr txBox="1">
            <a:spLocks noChangeArrowheads="1"/>
          </p:cNvSpPr>
          <p:nvPr/>
        </p:nvSpPr>
        <p:spPr bwMode="auto">
          <a:xfrm>
            <a:off x="2133600" y="1991533"/>
            <a:ext cx="6553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spcBef>
                <a:spcPct val="50000"/>
              </a:spcBef>
            </a:pPr>
            <a:r>
              <a:rPr lang="en-US" altLang="en-US" sz="2400" dirty="0">
                <a:solidFill>
                  <a:schemeClr val="bg2"/>
                </a:solidFill>
              </a:rPr>
              <a:t>Multiple Logistic Regression Model</a:t>
            </a:r>
          </a:p>
        </p:txBody>
      </p:sp>
      <p:pic>
        <p:nvPicPr>
          <p:cNvPr id="7" name="Picture 6"/>
          <p:cNvPicPr>
            <a:picLocks noChangeAspect="1"/>
          </p:cNvPicPr>
          <p:nvPr/>
        </p:nvPicPr>
        <p:blipFill>
          <a:blip r:embed="rId3">
            <a:duotone>
              <a:schemeClr val="bg2">
                <a:shade val="45000"/>
                <a:satMod val="135000"/>
              </a:schemeClr>
              <a:prstClr val="white"/>
            </a:duotone>
          </a:blip>
          <a:stretch>
            <a:fillRect/>
          </a:stretch>
        </p:blipFill>
        <p:spPr>
          <a:xfrm>
            <a:off x="683568" y="2448733"/>
            <a:ext cx="7805701" cy="1056467"/>
          </a:xfrm>
          <a:prstGeom prst="rect">
            <a:avLst/>
          </a:prstGeom>
        </p:spPr>
      </p:pic>
    </p:spTree>
    <p:extLst>
      <p:ext uri="{BB962C8B-B14F-4D97-AF65-F5344CB8AC3E}">
        <p14:creationId xmlns:p14="http://schemas.microsoft.com/office/powerpoint/2010/main" val="105199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a:xfrm>
            <a:off x="1676400" y="261938"/>
            <a:ext cx="7010400" cy="1295400"/>
          </a:xfrm>
        </p:spPr>
        <p:txBody>
          <a:bodyPr/>
          <a:lstStyle/>
          <a:p>
            <a:r>
              <a:rPr lang="en-US" sz="3500"/>
              <a:t>Multivariable Logistic Regression Analysis (example)</a:t>
            </a:r>
          </a:p>
        </p:txBody>
      </p:sp>
      <p:pic>
        <p:nvPicPr>
          <p:cNvPr id="24985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813" y="1479550"/>
            <a:ext cx="6119812" cy="468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9860" name="Text Box 4"/>
          <p:cNvSpPr txBox="1">
            <a:spLocks noChangeArrowheads="1"/>
          </p:cNvSpPr>
          <p:nvPr/>
        </p:nvSpPr>
        <p:spPr bwMode="auto">
          <a:xfrm>
            <a:off x="250825" y="6237288"/>
            <a:ext cx="862488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400" dirty="0">
                <a:solidFill>
                  <a:srgbClr val="FFFF99"/>
                </a:solidFill>
              </a:rPr>
              <a:t>Factors associated </a:t>
            </a:r>
            <a:r>
              <a:rPr lang="en-US" sz="1400" dirty="0" smtClean="0">
                <a:solidFill>
                  <a:srgbClr val="FFFF99"/>
                </a:solidFill>
              </a:rPr>
              <a:t>with in-hospital </a:t>
            </a:r>
            <a:r>
              <a:rPr lang="en-US" sz="1400" dirty="0">
                <a:solidFill>
                  <a:srgbClr val="FFFF99"/>
                </a:solidFill>
              </a:rPr>
              <a:t>influenza-related mortality, SARI Surveillance </a:t>
            </a:r>
            <a:r>
              <a:rPr lang="en-US" sz="1400" dirty="0" err="1">
                <a:solidFill>
                  <a:srgbClr val="FFFF99"/>
                </a:solidFill>
              </a:rPr>
              <a:t>Programme</a:t>
            </a:r>
            <a:r>
              <a:rPr lang="en-US" sz="1400" dirty="0">
                <a:solidFill>
                  <a:srgbClr val="FFFF99"/>
                </a:solidFill>
              </a:rPr>
              <a:t>, South Africa, 2009-2011 (preliminary results)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116013" y="2636838"/>
            <a:ext cx="7010400" cy="1800225"/>
          </a:xfrm>
        </p:spPr>
        <p:txBody>
          <a:bodyPr/>
          <a:lstStyle/>
          <a:p>
            <a:pPr algn="ctr"/>
            <a:r>
              <a:rPr lang="en-US" sz="5400">
                <a:solidFill>
                  <a:srgbClr val="FFFF99"/>
                </a:solidFill>
              </a:rPr>
              <a:t>Relative Risk</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Relative Risk?</a:t>
            </a:r>
            <a:endParaRPr lang="en-US" dirty="0"/>
          </a:p>
        </p:txBody>
      </p:sp>
      <p:sp>
        <p:nvSpPr>
          <p:cNvPr id="4" name="Rectangle 2"/>
          <p:cNvSpPr txBox="1">
            <a:spLocks noChangeArrowheads="1"/>
          </p:cNvSpPr>
          <p:nvPr/>
        </p:nvSpPr>
        <p:spPr bwMode="auto">
          <a:xfrm>
            <a:off x="182960" y="2348880"/>
            <a:ext cx="8785225" cy="195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accent1"/>
              </a:buClr>
              <a:buSzPct val="85000"/>
              <a:buFont typeface="Wingdings" pitchFamily="2" charset="2"/>
              <a:buChar char="o"/>
              <a:defRPr sz="2800">
                <a:solidFill>
                  <a:schemeClr val="tx2"/>
                </a:solidFill>
                <a:latin typeface="+mn-lt"/>
                <a:ea typeface="+mn-ea"/>
                <a:cs typeface="+mn-cs"/>
              </a:defRPr>
            </a:lvl1pPr>
            <a:lvl2pPr marL="742950" indent="-285750" algn="l" rtl="0" fontAlgn="base">
              <a:spcBef>
                <a:spcPct val="20000"/>
              </a:spcBef>
              <a:spcAft>
                <a:spcPct val="0"/>
              </a:spcAft>
              <a:buClr>
                <a:schemeClr val="accent1"/>
              </a:buClr>
              <a:buSzPct val="70000"/>
              <a:buFont typeface="Wingdings" pitchFamily="2" charset="2"/>
              <a:buChar char="n"/>
              <a:defRPr sz="2500">
                <a:solidFill>
                  <a:schemeClr val="tx2"/>
                </a:solidFill>
                <a:latin typeface="+mn-lt"/>
              </a:defRPr>
            </a:lvl2pPr>
            <a:lvl3pPr marL="1143000" indent="-228600" algn="l" rtl="0" fontAlgn="base">
              <a:spcBef>
                <a:spcPct val="20000"/>
              </a:spcBef>
              <a:spcAft>
                <a:spcPct val="0"/>
              </a:spcAft>
              <a:buClr>
                <a:schemeClr val="accent1"/>
              </a:buClr>
              <a:buSzPct val="70000"/>
              <a:buFont typeface="Wingdings" pitchFamily="2" charset="2"/>
              <a:buChar char="p"/>
              <a:defRPr sz="2200">
                <a:solidFill>
                  <a:schemeClr val="tx2"/>
                </a:solidFill>
                <a:latin typeface="+mn-lt"/>
              </a:defRPr>
            </a:lvl3pPr>
            <a:lvl4pPr marL="1600200" indent="-228600" algn="l" rtl="0" fontAlgn="base">
              <a:spcBef>
                <a:spcPct val="20000"/>
              </a:spcBef>
              <a:spcAft>
                <a:spcPct val="0"/>
              </a:spcAft>
              <a:buClr>
                <a:schemeClr val="accent1"/>
              </a:buClr>
              <a:buSzPct val="70000"/>
              <a:buFont typeface="Wingdings" pitchFamily="2" charset="2"/>
              <a:buChar char="n"/>
              <a:defRPr sz="2000">
                <a:solidFill>
                  <a:schemeClr val="tx2"/>
                </a:solidFill>
                <a:latin typeface="+mn-lt"/>
              </a:defRPr>
            </a:lvl4pPr>
            <a:lvl5pPr marL="20574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defRPr>
            </a:lvl5pPr>
            <a:lvl6pPr marL="25146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defRPr>
            </a:lvl6pPr>
            <a:lvl7pPr marL="29718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defRPr>
            </a:lvl7pPr>
            <a:lvl8pPr marL="34290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defRPr>
            </a:lvl8pPr>
            <a:lvl9pPr marL="38862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defRPr>
            </a:lvl9pPr>
          </a:lstStyle>
          <a:p>
            <a:pPr>
              <a:lnSpc>
                <a:spcPct val="90000"/>
              </a:lnSpc>
            </a:pPr>
            <a:r>
              <a:rPr lang="en-US" sz="2000" dirty="0" smtClean="0"/>
              <a:t>The</a:t>
            </a:r>
            <a:r>
              <a:rPr lang="en-US" sz="2000" b="1" dirty="0" smtClean="0"/>
              <a:t> Relative Risk (RR)</a:t>
            </a:r>
            <a:r>
              <a:rPr lang="en-US" sz="2000" dirty="0" smtClean="0"/>
              <a:t> is the risk of an event (or of developing a disease) relative to exposure.</a:t>
            </a:r>
          </a:p>
          <a:p>
            <a:pPr marL="0" indent="0">
              <a:lnSpc>
                <a:spcPct val="90000"/>
              </a:lnSpc>
              <a:buNone/>
            </a:pPr>
            <a:endParaRPr lang="en-US" sz="2000" dirty="0" smtClean="0"/>
          </a:p>
          <a:p>
            <a:pPr>
              <a:lnSpc>
                <a:spcPct val="90000"/>
              </a:lnSpc>
            </a:pPr>
            <a:r>
              <a:rPr lang="en-US" sz="2000" dirty="0" smtClean="0"/>
              <a:t>Relative risk is a ratio of the probability of the event occurring in the exposed group versus a non-exposed group. </a:t>
            </a:r>
            <a:endParaRPr lang="en-US" sz="2000" dirty="0"/>
          </a:p>
          <a:p>
            <a:pPr marL="0" indent="0">
              <a:lnSpc>
                <a:spcPct val="90000"/>
              </a:lnSpc>
              <a:buNone/>
            </a:pPr>
            <a:endParaRPr lang="en-US" sz="1800" dirty="0" smtClean="0"/>
          </a:p>
          <a:p>
            <a:pPr marL="0" indent="0">
              <a:lnSpc>
                <a:spcPct val="90000"/>
              </a:lnSpc>
              <a:buNone/>
            </a:pPr>
            <a:r>
              <a:rPr lang="en-US" sz="2000" dirty="0" smtClean="0"/>
              <a:t>                     Relative risk (RR) =    </a:t>
            </a:r>
            <a:r>
              <a:rPr lang="en-US" sz="2000" u="sng" dirty="0" smtClean="0"/>
              <a:t>Risk in exposed</a:t>
            </a:r>
          </a:p>
          <a:p>
            <a:pPr marL="0" indent="0">
              <a:lnSpc>
                <a:spcPct val="90000"/>
              </a:lnSpc>
              <a:buNone/>
            </a:pPr>
            <a:r>
              <a:rPr lang="en-US" sz="2000" dirty="0"/>
              <a:t> </a:t>
            </a:r>
            <a:r>
              <a:rPr lang="en-US" sz="2000" dirty="0" smtClean="0"/>
              <a:t>                                                    Risk in non-exposed</a:t>
            </a:r>
          </a:p>
          <a:p>
            <a:pPr>
              <a:lnSpc>
                <a:spcPct val="90000"/>
              </a:lnSpc>
            </a:pPr>
            <a:endParaRPr lang="en-US" sz="2000" dirty="0" smtClean="0"/>
          </a:p>
          <a:p>
            <a:pPr>
              <a:lnSpc>
                <a:spcPct val="90000"/>
              </a:lnSpc>
            </a:pPr>
            <a:r>
              <a:rPr lang="en-US" sz="2000" dirty="0" smtClean="0"/>
              <a:t>Relative risk measures the </a:t>
            </a:r>
            <a:r>
              <a:rPr lang="en-US" sz="2000" b="1" i="1" dirty="0" smtClean="0"/>
              <a:t>size of the effect </a:t>
            </a:r>
            <a:r>
              <a:rPr lang="en-US" sz="2000" dirty="0" smtClean="0"/>
              <a:t>on disease rates of the risk factor, and measures the </a:t>
            </a:r>
            <a:r>
              <a:rPr lang="en-US" sz="2000" b="1" i="1" dirty="0" smtClean="0"/>
              <a:t>strength of association </a:t>
            </a:r>
            <a:r>
              <a:rPr lang="en-US" sz="2000" dirty="0" smtClean="0"/>
              <a:t>between the exposure (risk factor) and the outcome (disease)</a:t>
            </a:r>
            <a:endParaRPr lang="en-US" sz="2000" dirty="0"/>
          </a:p>
        </p:txBody>
      </p:sp>
    </p:spTree>
    <p:extLst>
      <p:ext uri="{BB962C8B-B14F-4D97-AF65-F5344CB8AC3E}">
        <p14:creationId xmlns:p14="http://schemas.microsoft.com/office/powerpoint/2010/main" val="25734812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body" idx="1"/>
          </p:nvPr>
        </p:nvSpPr>
        <p:spPr>
          <a:xfrm>
            <a:off x="179512" y="2132856"/>
            <a:ext cx="8785225" cy="1952625"/>
          </a:xfrm>
        </p:spPr>
        <p:txBody>
          <a:bodyPr/>
          <a:lstStyle/>
          <a:p>
            <a:pPr>
              <a:lnSpc>
                <a:spcPct val="90000"/>
              </a:lnSpc>
            </a:pPr>
            <a:r>
              <a:rPr lang="en-US" sz="2000" dirty="0" smtClean="0"/>
              <a:t>RR </a:t>
            </a:r>
            <a:r>
              <a:rPr lang="en-US" sz="2000" dirty="0"/>
              <a:t>can be calculated only if the population at risk is </a:t>
            </a:r>
            <a:r>
              <a:rPr lang="en-US" sz="2000" dirty="0" smtClean="0"/>
              <a:t>known </a:t>
            </a:r>
            <a:r>
              <a:rPr lang="en-US" sz="2000" dirty="0"/>
              <a:t>(e.g. cohort studies</a:t>
            </a:r>
            <a:r>
              <a:rPr lang="en-US" sz="2000" dirty="0" smtClean="0"/>
              <a:t>)</a:t>
            </a:r>
          </a:p>
          <a:p>
            <a:pPr lvl="1">
              <a:lnSpc>
                <a:spcPct val="90000"/>
              </a:lnSpc>
            </a:pPr>
            <a:r>
              <a:rPr lang="en-US" sz="1600" dirty="0"/>
              <a:t>e</a:t>
            </a:r>
            <a:r>
              <a:rPr lang="en-US" sz="1600" dirty="0" smtClean="0"/>
              <a:t>.g. All influenza patients that died and all influenza deaths among patients with HIV</a:t>
            </a:r>
          </a:p>
          <a:p>
            <a:pPr>
              <a:lnSpc>
                <a:spcPct val="90000"/>
              </a:lnSpc>
            </a:pPr>
            <a:r>
              <a:rPr lang="en-US" sz="2000" dirty="0" smtClean="0"/>
              <a:t>Below is a 2x2 table illustrating the categories for evaluation – exposed, unexposed, positive outcome (death), negative outcome (survival)</a:t>
            </a:r>
            <a:endParaRPr lang="en-US" sz="2000" dirty="0"/>
          </a:p>
        </p:txBody>
      </p:sp>
      <p:sp>
        <p:nvSpPr>
          <p:cNvPr id="252931" name="Rectangle 3"/>
          <p:cNvSpPr>
            <a:spLocks noGrp="1" noChangeArrowheads="1"/>
          </p:cNvSpPr>
          <p:nvPr>
            <p:ph type="title"/>
          </p:nvPr>
        </p:nvSpPr>
        <p:spPr>
          <a:noFill/>
          <a:ln/>
        </p:spPr>
        <p:txBody>
          <a:bodyPr/>
          <a:lstStyle/>
          <a:p>
            <a:r>
              <a:rPr lang="en-US" sz="3500"/>
              <a:t>What is a Relative Risk?</a:t>
            </a:r>
          </a:p>
        </p:txBody>
      </p:sp>
      <p:graphicFrame>
        <p:nvGraphicFramePr>
          <p:cNvPr id="252932" name="Group 4"/>
          <p:cNvGraphicFramePr>
            <a:graphicFrameLocks noGrp="1"/>
          </p:cNvGraphicFramePr>
          <p:nvPr/>
        </p:nvGraphicFramePr>
        <p:xfrm>
          <a:off x="1836738" y="4989513"/>
          <a:ext cx="2519362" cy="914400"/>
        </p:xfrm>
        <a:graphic>
          <a:graphicData uri="http://schemas.openxmlformats.org/drawingml/2006/table">
            <a:tbl>
              <a:tblPr/>
              <a:tblGrid>
                <a:gridCol w="1260475"/>
                <a:gridCol w="1258887"/>
              </a:tblGrid>
              <a:tr h="4333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dirty="0" smtClean="0">
                          <a:ln>
                            <a:noFill/>
                          </a:ln>
                          <a:solidFill>
                            <a:schemeClr val="tx2"/>
                          </a:solidFill>
                          <a:effectLst/>
                          <a:latin typeface="Arial"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dirty="0" smtClean="0">
                          <a:ln>
                            <a:noFill/>
                          </a:ln>
                          <a:solidFill>
                            <a:schemeClr val="tx2"/>
                          </a:solidFill>
                          <a:effectLst/>
                          <a:latin typeface="Arial" charset="0"/>
                        </a:rPr>
                        <a: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3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52943" name="Text Box 15"/>
          <p:cNvSpPr txBox="1">
            <a:spLocks noChangeArrowheads="1"/>
          </p:cNvSpPr>
          <p:nvPr/>
        </p:nvSpPr>
        <p:spPr bwMode="auto">
          <a:xfrm>
            <a:off x="2057400" y="3760788"/>
            <a:ext cx="20510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t>Outcome</a:t>
            </a:r>
          </a:p>
          <a:p>
            <a:pPr algn="ctr"/>
            <a:r>
              <a:rPr lang="en-US"/>
              <a:t>(Influenza patients</a:t>
            </a:r>
          </a:p>
          <a:p>
            <a:pPr algn="ctr"/>
            <a:r>
              <a:rPr lang="en-US"/>
              <a:t>that died)</a:t>
            </a:r>
          </a:p>
        </p:txBody>
      </p:sp>
      <p:sp>
        <p:nvSpPr>
          <p:cNvPr id="252944" name="Text Box 16"/>
          <p:cNvSpPr txBox="1">
            <a:spLocks noChangeArrowheads="1"/>
          </p:cNvSpPr>
          <p:nvPr/>
        </p:nvSpPr>
        <p:spPr bwMode="auto">
          <a:xfrm>
            <a:off x="1476375" y="4999038"/>
            <a:ext cx="317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52945" name="Text Box 17"/>
          <p:cNvSpPr txBox="1">
            <a:spLocks noChangeArrowheads="1"/>
          </p:cNvSpPr>
          <p:nvPr/>
        </p:nvSpPr>
        <p:spPr bwMode="auto">
          <a:xfrm>
            <a:off x="2268538" y="4670425"/>
            <a:ext cx="317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52946" name="Text Box 18"/>
          <p:cNvSpPr txBox="1">
            <a:spLocks noChangeArrowheads="1"/>
          </p:cNvSpPr>
          <p:nvPr/>
        </p:nvSpPr>
        <p:spPr bwMode="auto">
          <a:xfrm>
            <a:off x="1504950" y="5468938"/>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52947" name="Text Box 19"/>
          <p:cNvSpPr txBox="1">
            <a:spLocks noChangeArrowheads="1"/>
          </p:cNvSpPr>
          <p:nvPr/>
        </p:nvSpPr>
        <p:spPr bwMode="auto">
          <a:xfrm>
            <a:off x="3592513" y="4670425"/>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52948" name="Text Box 20"/>
          <p:cNvSpPr txBox="1">
            <a:spLocks noChangeArrowheads="1"/>
          </p:cNvSpPr>
          <p:nvPr/>
        </p:nvSpPr>
        <p:spPr bwMode="auto">
          <a:xfrm rot="16200000">
            <a:off x="261938" y="5100638"/>
            <a:ext cx="163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t>Exposure</a:t>
            </a:r>
          </a:p>
          <a:p>
            <a:pPr algn="ctr"/>
            <a:r>
              <a:rPr lang="en-US"/>
              <a:t>(HIV infection)</a:t>
            </a:r>
          </a:p>
        </p:txBody>
      </p:sp>
      <p:grpSp>
        <p:nvGrpSpPr>
          <p:cNvPr id="252953" name="Group 25"/>
          <p:cNvGrpSpPr>
            <a:grpSpLocks/>
          </p:cNvGrpSpPr>
          <p:nvPr/>
        </p:nvGrpSpPr>
        <p:grpSpPr bwMode="auto">
          <a:xfrm>
            <a:off x="5254625" y="4365625"/>
            <a:ext cx="2486025" cy="1095375"/>
            <a:chOff x="2789" y="2523"/>
            <a:chExt cx="1566" cy="690"/>
          </a:xfrm>
        </p:grpSpPr>
        <p:sp>
          <p:nvSpPr>
            <p:cNvPr id="252949" name="Text Box 21"/>
            <p:cNvSpPr txBox="1">
              <a:spLocks noChangeArrowheads="1"/>
            </p:cNvSpPr>
            <p:nvPr/>
          </p:nvSpPr>
          <p:spPr bwMode="auto">
            <a:xfrm>
              <a:off x="2789" y="2704"/>
              <a:ext cx="68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a:t>RR=</a:t>
              </a:r>
            </a:p>
          </p:txBody>
        </p:sp>
        <p:sp>
          <p:nvSpPr>
            <p:cNvPr id="252950" name="Text Box 22"/>
            <p:cNvSpPr txBox="1">
              <a:spLocks noChangeArrowheads="1"/>
            </p:cNvSpPr>
            <p:nvPr/>
          </p:nvSpPr>
          <p:spPr bwMode="auto">
            <a:xfrm>
              <a:off x="3379" y="2523"/>
              <a:ext cx="9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a:t>A/(A+B)</a:t>
              </a:r>
            </a:p>
          </p:txBody>
        </p:sp>
        <p:sp>
          <p:nvSpPr>
            <p:cNvPr id="252951" name="Text Box 23"/>
            <p:cNvSpPr txBox="1">
              <a:spLocks noChangeArrowheads="1"/>
            </p:cNvSpPr>
            <p:nvPr/>
          </p:nvSpPr>
          <p:spPr bwMode="auto">
            <a:xfrm>
              <a:off x="3357" y="2886"/>
              <a:ext cx="9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a:t>C/(C+D)</a:t>
              </a:r>
            </a:p>
          </p:txBody>
        </p:sp>
        <p:sp>
          <p:nvSpPr>
            <p:cNvPr id="252952" name="Line 24"/>
            <p:cNvSpPr>
              <a:spLocks noChangeShapeType="1"/>
            </p:cNvSpPr>
            <p:nvPr/>
          </p:nvSpPr>
          <p:spPr bwMode="auto">
            <a:xfrm>
              <a:off x="3347" y="2872"/>
              <a:ext cx="99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1676400" y="333375"/>
            <a:ext cx="7010400" cy="1295400"/>
          </a:xfrm>
          <a:noFill/>
          <a:ln/>
        </p:spPr>
        <p:txBody>
          <a:bodyPr/>
          <a:lstStyle/>
          <a:p>
            <a:r>
              <a:rPr lang="en-US" sz="3500"/>
              <a:t>Example of RR Calculations</a:t>
            </a:r>
          </a:p>
        </p:txBody>
      </p:sp>
      <p:graphicFrame>
        <p:nvGraphicFramePr>
          <p:cNvPr id="253955" name="Group 3"/>
          <p:cNvGraphicFramePr>
            <a:graphicFrameLocks noGrp="1"/>
          </p:cNvGraphicFramePr>
          <p:nvPr>
            <p:ph idx="1"/>
          </p:nvPr>
        </p:nvGraphicFramePr>
        <p:xfrm>
          <a:off x="1258888" y="2786063"/>
          <a:ext cx="2519362" cy="914400"/>
        </p:xfrm>
        <a:graphic>
          <a:graphicData uri="http://schemas.openxmlformats.org/drawingml/2006/table">
            <a:tbl>
              <a:tblPr/>
              <a:tblGrid>
                <a:gridCol w="1260475"/>
                <a:gridCol w="1258887"/>
              </a:tblGrid>
              <a:tr h="4333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250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170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3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55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100 (D)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53966" name="Text Box 14"/>
          <p:cNvSpPr txBox="1">
            <a:spLocks noChangeArrowheads="1"/>
          </p:cNvSpPr>
          <p:nvPr/>
        </p:nvSpPr>
        <p:spPr bwMode="auto">
          <a:xfrm>
            <a:off x="1479550" y="1557338"/>
            <a:ext cx="20510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t>Outcome</a:t>
            </a:r>
          </a:p>
          <a:p>
            <a:pPr algn="ctr"/>
            <a:r>
              <a:rPr lang="en-US"/>
              <a:t>(Influenza patients</a:t>
            </a:r>
          </a:p>
          <a:p>
            <a:pPr algn="ctr"/>
            <a:r>
              <a:rPr lang="en-US"/>
              <a:t>that died)</a:t>
            </a:r>
          </a:p>
        </p:txBody>
      </p:sp>
      <p:sp>
        <p:nvSpPr>
          <p:cNvPr id="253967" name="Text Box 15"/>
          <p:cNvSpPr txBox="1">
            <a:spLocks noChangeArrowheads="1"/>
          </p:cNvSpPr>
          <p:nvPr/>
        </p:nvSpPr>
        <p:spPr bwMode="auto">
          <a:xfrm>
            <a:off x="898525" y="2795588"/>
            <a:ext cx="317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53968" name="Text Box 16"/>
          <p:cNvSpPr txBox="1">
            <a:spLocks noChangeArrowheads="1"/>
          </p:cNvSpPr>
          <p:nvPr/>
        </p:nvSpPr>
        <p:spPr bwMode="auto">
          <a:xfrm>
            <a:off x="1690688" y="2466975"/>
            <a:ext cx="317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53969" name="Text Box 17"/>
          <p:cNvSpPr txBox="1">
            <a:spLocks noChangeArrowheads="1"/>
          </p:cNvSpPr>
          <p:nvPr/>
        </p:nvSpPr>
        <p:spPr bwMode="auto">
          <a:xfrm>
            <a:off x="927100" y="3265488"/>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53970" name="Text Box 18"/>
          <p:cNvSpPr txBox="1">
            <a:spLocks noChangeArrowheads="1"/>
          </p:cNvSpPr>
          <p:nvPr/>
        </p:nvSpPr>
        <p:spPr bwMode="auto">
          <a:xfrm>
            <a:off x="3014663" y="2466975"/>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53971" name="Text Box 19"/>
          <p:cNvSpPr txBox="1">
            <a:spLocks noChangeArrowheads="1"/>
          </p:cNvSpPr>
          <p:nvPr/>
        </p:nvSpPr>
        <p:spPr bwMode="auto">
          <a:xfrm rot="16200000">
            <a:off x="-315912" y="2897188"/>
            <a:ext cx="163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t>Exposure</a:t>
            </a:r>
          </a:p>
          <a:p>
            <a:pPr algn="ctr"/>
            <a:r>
              <a:rPr lang="en-US"/>
              <a:t>(HIV infection)</a:t>
            </a:r>
          </a:p>
        </p:txBody>
      </p:sp>
      <p:sp>
        <p:nvSpPr>
          <p:cNvPr id="253973" name="Text Box 21"/>
          <p:cNvSpPr txBox="1">
            <a:spLocks noChangeArrowheads="1"/>
          </p:cNvSpPr>
          <p:nvPr/>
        </p:nvSpPr>
        <p:spPr bwMode="auto">
          <a:xfrm>
            <a:off x="322263" y="4870450"/>
            <a:ext cx="4176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a:t>RR=(200/420)/(55/155)=1.3</a:t>
            </a:r>
          </a:p>
        </p:txBody>
      </p:sp>
      <p:sp>
        <p:nvSpPr>
          <p:cNvPr id="253974" name="Text Box 22"/>
          <p:cNvSpPr txBox="1">
            <a:spLocks noChangeArrowheads="1"/>
          </p:cNvSpPr>
          <p:nvPr/>
        </p:nvSpPr>
        <p:spPr bwMode="auto">
          <a:xfrm>
            <a:off x="323850" y="5348288"/>
            <a:ext cx="4176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a:t>p&lt;0.001 (significant; </a:t>
            </a:r>
            <a:r>
              <a:rPr lang="el-GR" sz="2400">
                <a:cs typeface="Arial" charset="0"/>
              </a:rPr>
              <a:t>α</a:t>
            </a:r>
            <a:r>
              <a:rPr lang="en-US" sz="2400">
                <a:cs typeface="Arial" charset="0"/>
              </a:rPr>
              <a:t>: 0.05</a:t>
            </a:r>
            <a:r>
              <a:rPr lang="en-US" sz="2400"/>
              <a:t>)</a:t>
            </a:r>
          </a:p>
        </p:txBody>
      </p:sp>
      <p:graphicFrame>
        <p:nvGraphicFramePr>
          <p:cNvPr id="253975" name="Group 23"/>
          <p:cNvGraphicFramePr>
            <a:graphicFrameLocks noGrp="1"/>
          </p:cNvGraphicFramePr>
          <p:nvPr/>
        </p:nvGraphicFramePr>
        <p:xfrm>
          <a:off x="5722938" y="2786063"/>
          <a:ext cx="2519362" cy="914400"/>
        </p:xfrm>
        <a:graphic>
          <a:graphicData uri="http://schemas.openxmlformats.org/drawingml/2006/table">
            <a:tbl>
              <a:tblPr/>
              <a:tblGrid>
                <a:gridCol w="1260475"/>
                <a:gridCol w="1258887"/>
              </a:tblGrid>
              <a:tr h="4333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200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210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3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150 (C)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en-US" sz="2400" b="0" i="0" u="none" strike="noStrike" cap="none" normalizeH="0" baseline="0" smtClean="0">
                          <a:ln>
                            <a:noFill/>
                          </a:ln>
                          <a:solidFill>
                            <a:schemeClr val="tx2"/>
                          </a:solidFill>
                          <a:effectLst/>
                          <a:latin typeface="Arial" charset="0"/>
                        </a:rPr>
                        <a:t>100 (D)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53986" name="Text Box 34"/>
          <p:cNvSpPr txBox="1">
            <a:spLocks noChangeArrowheads="1"/>
          </p:cNvSpPr>
          <p:nvPr/>
        </p:nvSpPr>
        <p:spPr bwMode="auto">
          <a:xfrm>
            <a:off x="5943600" y="1557338"/>
            <a:ext cx="20510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t>Outcome</a:t>
            </a:r>
          </a:p>
          <a:p>
            <a:pPr algn="ctr"/>
            <a:r>
              <a:rPr lang="en-US"/>
              <a:t>(Influenza patients</a:t>
            </a:r>
          </a:p>
          <a:p>
            <a:pPr algn="ctr"/>
            <a:r>
              <a:rPr lang="en-US"/>
              <a:t>that died)</a:t>
            </a:r>
          </a:p>
        </p:txBody>
      </p:sp>
      <p:sp>
        <p:nvSpPr>
          <p:cNvPr id="253987" name="Text Box 35"/>
          <p:cNvSpPr txBox="1">
            <a:spLocks noChangeArrowheads="1"/>
          </p:cNvSpPr>
          <p:nvPr/>
        </p:nvSpPr>
        <p:spPr bwMode="auto">
          <a:xfrm>
            <a:off x="5362575" y="2795588"/>
            <a:ext cx="317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53988" name="Text Box 36"/>
          <p:cNvSpPr txBox="1">
            <a:spLocks noChangeArrowheads="1"/>
          </p:cNvSpPr>
          <p:nvPr/>
        </p:nvSpPr>
        <p:spPr bwMode="auto">
          <a:xfrm>
            <a:off x="6154738" y="2466975"/>
            <a:ext cx="317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53989" name="Text Box 37"/>
          <p:cNvSpPr txBox="1">
            <a:spLocks noChangeArrowheads="1"/>
          </p:cNvSpPr>
          <p:nvPr/>
        </p:nvSpPr>
        <p:spPr bwMode="auto">
          <a:xfrm>
            <a:off x="5391150" y="3265488"/>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53990" name="Text Box 38"/>
          <p:cNvSpPr txBox="1">
            <a:spLocks noChangeArrowheads="1"/>
          </p:cNvSpPr>
          <p:nvPr/>
        </p:nvSpPr>
        <p:spPr bwMode="auto">
          <a:xfrm>
            <a:off x="7478713" y="2466975"/>
            <a:ext cx="260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t>
            </a:r>
          </a:p>
        </p:txBody>
      </p:sp>
      <p:sp>
        <p:nvSpPr>
          <p:cNvPr id="253991" name="Text Box 39"/>
          <p:cNvSpPr txBox="1">
            <a:spLocks noChangeArrowheads="1"/>
          </p:cNvSpPr>
          <p:nvPr/>
        </p:nvSpPr>
        <p:spPr bwMode="auto">
          <a:xfrm rot="16200000">
            <a:off x="4005263" y="2895600"/>
            <a:ext cx="19177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t>Exposure</a:t>
            </a:r>
          </a:p>
          <a:p>
            <a:pPr algn="ctr"/>
            <a:r>
              <a:rPr lang="en-US"/>
              <a:t>(Sympt. &lt;4 days)</a:t>
            </a:r>
          </a:p>
        </p:txBody>
      </p:sp>
      <p:sp>
        <p:nvSpPr>
          <p:cNvPr id="253993" name="Text Box 41"/>
          <p:cNvSpPr txBox="1">
            <a:spLocks noChangeArrowheads="1"/>
          </p:cNvSpPr>
          <p:nvPr/>
        </p:nvSpPr>
        <p:spPr bwMode="auto">
          <a:xfrm>
            <a:off x="4786313" y="4870450"/>
            <a:ext cx="4176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a:t>RR=(200/410)/(150/100)=0.8</a:t>
            </a:r>
          </a:p>
        </p:txBody>
      </p:sp>
      <p:sp>
        <p:nvSpPr>
          <p:cNvPr id="253994" name="Text Box 42"/>
          <p:cNvSpPr txBox="1">
            <a:spLocks noChangeArrowheads="1"/>
          </p:cNvSpPr>
          <p:nvPr/>
        </p:nvSpPr>
        <p:spPr bwMode="auto">
          <a:xfrm>
            <a:off x="4787900" y="5348288"/>
            <a:ext cx="4176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a:t>p&lt;0.005 (significant; </a:t>
            </a:r>
            <a:r>
              <a:rPr lang="el-GR" sz="2400">
                <a:cs typeface="Arial" charset="0"/>
              </a:rPr>
              <a:t>α</a:t>
            </a:r>
            <a:r>
              <a:rPr lang="en-US" sz="2400">
                <a:cs typeface="Arial" charset="0"/>
              </a:rPr>
              <a:t>: 0.05</a:t>
            </a:r>
            <a:r>
              <a:rPr lang="en-US" sz="2400"/>
              <a:t>)</a:t>
            </a:r>
          </a:p>
        </p:txBody>
      </p:sp>
      <p:sp>
        <p:nvSpPr>
          <p:cNvPr id="253995" name="Line 43"/>
          <p:cNvSpPr>
            <a:spLocks noChangeShapeType="1"/>
          </p:cNvSpPr>
          <p:nvPr/>
        </p:nvSpPr>
        <p:spPr bwMode="auto">
          <a:xfrm>
            <a:off x="4427538" y="1484313"/>
            <a:ext cx="0" cy="4608512"/>
          </a:xfrm>
          <a:prstGeom prst="line">
            <a:avLst/>
          </a:prstGeom>
          <a:noFill/>
          <a:ln w="28575">
            <a:solidFill>
              <a:srgbClr val="FFFF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53996" name="Picture 4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4938" y="3933825"/>
            <a:ext cx="1871662"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3997" name="Picture 4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5963" y="3933825"/>
            <a:ext cx="1871662"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txBox="1">
            <a:spLocks/>
          </p:cNvSpPr>
          <p:nvPr/>
        </p:nvSpPr>
        <p:spPr bwMode="auto">
          <a:xfrm>
            <a:off x="395536" y="188449"/>
            <a:ext cx="8147248" cy="926232"/>
          </a:xfrm>
          <a:prstGeom prst="rect">
            <a:avLst/>
          </a:prstGeom>
          <a:noFill/>
          <a:ln w="9525">
            <a:noFill/>
            <a:miter lim="800000"/>
            <a:headEnd/>
            <a:tailEnd/>
          </a:ln>
        </p:spPr>
        <p:txBody>
          <a:bodyPr anchor="ctr"/>
          <a:lstStyle/>
          <a:p>
            <a:r>
              <a:rPr lang="nl-NL" sz="3200" b="1" dirty="0" err="1" smtClean="0">
                <a:solidFill>
                  <a:schemeClr val="tx2"/>
                </a:solidFill>
                <a:latin typeface="Calibri" pitchFamily="34" charset="0"/>
                <a:ea typeface="Times New Roman" pitchFamily="18" charset="0"/>
                <a:cs typeface="Arial" pitchFamily="34" charset="0"/>
              </a:rPr>
              <a:t>What</a:t>
            </a:r>
            <a:r>
              <a:rPr lang="nl-NL" sz="3200" b="1" dirty="0" smtClean="0">
                <a:solidFill>
                  <a:schemeClr val="tx2"/>
                </a:solidFill>
                <a:latin typeface="Calibri" pitchFamily="34" charset="0"/>
                <a:ea typeface="Times New Roman" pitchFamily="18" charset="0"/>
                <a:cs typeface="Arial" pitchFamily="34" charset="0"/>
              </a:rPr>
              <a:t> factors </a:t>
            </a:r>
            <a:r>
              <a:rPr lang="nl-NL" sz="3200" b="1" dirty="0" err="1" smtClean="0">
                <a:solidFill>
                  <a:schemeClr val="tx2"/>
                </a:solidFill>
                <a:latin typeface="Calibri" pitchFamily="34" charset="0"/>
                <a:ea typeface="Times New Roman" pitchFamily="18" charset="0"/>
                <a:cs typeface="Arial" pitchFamily="34" charset="0"/>
              </a:rPr>
              <a:t>cause</a:t>
            </a:r>
            <a:r>
              <a:rPr lang="nl-NL" sz="3200" b="1" dirty="0" smtClean="0">
                <a:solidFill>
                  <a:schemeClr val="tx2"/>
                </a:solidFill>
                <a:latin typeface="Calibri" pitchFamily="34" charset="0"/>
                <a:ea typeface="Times New Roman" pitchFamily="18" charset="0"/>
                <a:cs typeface="Arial" pitchFamily="34" charset="0"/>
              </a:rPr>
              <a:t> </a:t>
            </a:r>
            <a:r>
              <a:rPr lang="nl-NL" sz="3200" b="1" dirty="0" err="1" smtClean="0">
                <a:solidFill>
                  <a:schemeClr val="tx2"/>
                </a:solidFill>
                <a:latin typeface="Calibri" pitchFamily="34" charset="0"/>
                <a:ea typeface="Times New Roman" pitchFamily="18" charset="0"/>
                <a:cs typeface="Arial" pitchFamily="34" charset="0"/>
              </a:rPr>
              <a:t>severe</a:t>
            </a:r>
            <a:r>
              <a:rPr lang="nl-NL" sz="3200" b="1" dirty="0" smtClean="0">
                <a:solidFill>
                  <a:schemeClr val="tx2"/>
                </a:solidFill>
                <a:latin typeface="Calibri" pitchFamily="34" charset="0"/>
                <a:ea typeface="Times New Roman" pitchFamily="18" charset="0"/>
                <a:cs typeface="Arial" pitchFamily="34" charset="0"/>
              </a:rPr>
              <a:t> </a:t>
            </a:r>
            <a:r>
              <a:rPr lang="nl-NL" sz="3200" b="1" dirty="0" err="1" smtClean="0">
                <a:solidFill>
                  <a:schemeClr val="tx2"/>
                </a:solidFill>
                <a:latin typeface="Calibri" pitchFamily="34" charset="0"/>
                <a:ea typeface="Times New Roman" pitchFamily="18" charset="0"/>
                <a:cs typeface="Arial" pitchFamily="34" charset="0"/>
              </a:rPr>
              <a:t>outcome</a:t>
            </a:r>
            <a:r>
              <a:rPr lang="nl-NL" sz="3200" b="1" dirty="0" smtClean="0">
                <a:solidFill>
                  <a:schemeClr val="tx2"/>
                </a:solidFill>
                <a:latin typeface="Calibri" pitchFamily="34" charset="0"/>
                <a:ea typeface="Times New Roman" pitchFamily="18" charset="0"/>
                <a:cs typeface="Arial" pitchFamily="34" charset="0"/>
              </a:rPr>
              <a:t>?</a:t>
            </a:r>
            <a:endParaRPr lang="nl-NL" sz="3200" b="1" dirty="0">
              <a:solidFill>
                <a:schemeClr val="tx2"/>
              </a:solidFill>
            </a:endParaRPr>
          </a:p>
        </p:txBody>
      </p:sp>
      <p:graphicFrame>
        <p:nvGraphicFramePr>
          <p:cNvPr id="14" name="Diagram 13"/>
          <p:cNvGraphicFramePr/>
          <p:nvPr>
            <p:extLst>
              <p:ext uri="{D42A27DB-BD31-4B8C-83A1-F6EECF244321}">
                <p14:modId xmlns:p14="http://schemas.microsoft.com/office/powerpoint/2010/main" val="2012738760"/>
              </p:ext>
            </p:extLst>
          </p:nvPr>
        </p:nvGraphicFramePr>
        <p:xfrm>
          <a:off x="1414028" y="191683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kstvak 14"/>
          <p:cNvSpPr txBox="1"/>
          <p:nvPr/>
        </p:nvSpPr>
        <p:spPr>
          <a:xfrm>
            <a:off x="6471363" y="3140968"/>
            <a:ext cx="2664296" cy="1200329"/>
          </a:xfrm>
          <a:prstGeom prst="rect">
            <a:avLst/>
          </a:prstGeom>
          <a:noFill/>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nl-NL" b="1" dirty="0" err="1" smtClean="0"/>
              <a:t>Question</a:t>
            </a:r>
            <a:r>
              <a:rPr lang="nl-NL" b="1" dirty="0" smtClean="0"/>
              <a:t>:</a:t>
            </a:r>
          </a:p>
          <a:p>
            <a:r>
              <a:rPr lang="nl-NL" dirty="0" smtClean="0"/>
              <a:t>Are the </a:t>
            </a:r>
            <a:r>
              <a:rPr lang="nl-NL" dirty="0" err="1" smtClean="0"/>
              <a:t>identified</a:t>
            </a:r>
            <a:r>
              <a:rPr lang="nl-NL" dirty="0" smtClean="0"/>
              <a:t> factors independent risk factors??</a:t>
            </a:r>
            <a:endParaRPr lang="nl-NL" dirty="0"/>
          </a:p>
        </p:txBody>
      </p:sp>
    </p:spTree>
    <p:extLst>
      <p:ext uri="{BB962C8B-B14F-4D97-AF65-F5344CB8AC3E}">
        <p14:creationId xmlns:p14="http://schemas.microsoft.com/office/powerpoint/2010/main" val="32150315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noFill/>
          <a:ln/>
        </p:spPr>
        <p:txBody>
          <a:bodyPr/>
          <a:lstStyle/>
          <a:p>
            <a:r>
              <a:rPr lang="en-US" sz="3000"/>
              <a:t>How to assess significance of association (RR) of multiple “factors” to the outcome?</a:t>
            </a:r>
          </a:p>
        </p:txBody>
      </p:sp>
      <p:sp>
        <p:nvSpPr>
          <p:cNvPr id="254979" name="Rectangle 3"/>
          <p:cNvSpPr>
            <a:spLocks noGrp="1" noChangeArrowheads="1"/>
          </p:cNvSpPr>
          <p:nvPr>
            <p:ph type="body" idx="1"/>
          </p:nvPr>
        </p:nvSpPr>
        <p:spPr/>
        <p:txBody>
          <a:bodyPr/>
          <a:lstStyle/>
          <a:p>
            <a:endParaRPr lang="en-US" dirty="0"/>
          </a:p>
          <a:p>
            <a:r>
              <a:rPr lang="en-US" dirty="0"/>
              <a:t>Multivariable analysis is used for this purpose.</a:t>
            </a:r>
          </a:p>
          <a:p>
            <a:endParaRPr lang="en-US" dirty="0"/>
          </a:p>
          <a:p>
            <a:r>
              <a:rPr lang="en-US" dirty="0"/>
              <a:t>Log-Binomial, Poisson, Negative Binomial (et.) regression provide adjusted RR for multiple “predictors” (factors) in the model.</a:t>
            </a:r>
          </a:p>
          <a:p>
            <a:pPr lvl="1"/>
            <a:endParaRPr lang="en-US" dirty="0"/>
          </a:p>
        </p:txBody>
      </p:sp>
      <p:sp>
        <p:nvSpPr>
          <p:cNvPr id="254980" name="Rectangle 4"/>
          <p:cNvSpPr>
            <a:spLocks noChangeArrowheads="1"/>
          </p:cNvSpPr>
          <p:nvPr/>
        </p:nvSpPr>
        <p:spPr bwMode="auto">
          <a:xfrm>
            <a:off x="250825" y="6261100"/>
            <a:ext cx="72437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spcBef>
                <a:spcPct val="20000"/>
              </a:spcBef>
              <a:buClr>
                <a:schemeClr val="accent1"/>
              </a:buClr>
              <a:buSzPct val="85000"/>
              <a:buFont typeface="Wingdings" pitchFamily="2" charset="2"/>
              <a:buNone/>
            </a:pPr>
            <a:r>
              <a:rPr lang="en-US" sz="1600" dirty="0">
                <a:solidFill>
                  <a:srgbClr val="FFFF99"/>
                </a:solidFill>
              </a:rPr>
              <a:t>The explanation of these regression models is outside the scope of this course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p:txBody>
          <a:bodyPr/>
          <a:lstStyle/>
          <a:p>
            <a:r>
              <a:rPr lang="en-US"/>
              <a:t>Example of RR calculations</a:t>
            </a:r>
          </a:p>
        </p:txBody>
      </p:sp>
      <p:sp>
        <p:nvSpPr>
          <p:cNvPr id="257027" name="Text Box 3"/>
          <p:cNvSpPr txBox="1">
            <a:spLocks noChangeArrowheads="1"/>
          </p:cNvSpPr>
          <p:nvPr/>
        </p:nvSpPr>
        <p:spPr bwMode="auto">
          <a:xfrm>
            <a:off x="250825" y="6237288"/>
            <a:ext cx="8624888"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400">
                <a:solidFill>
                  <a:srgbClr val="FFFF99"/>
                </a:solidFill>
              </a:rPr>
              <a:t>Incidence rate per 100 000 population by age group and HIV status, SARI Surveillance Programme, Soweto, South Africa, 2009 (Preliminary results)</a:t>
            </a:r>
          </a:p>
        </p:txBody>
      </p:sp>
      <p:grpSp>
        <p:nvGrpSpPr>
          <p:cNvPr id="257028" name="Group 4"/>
          <p:cNvGrpSpPr>
            <a:grpSpLocks/>
          </p:cNvGrpSpPr>
          <p:nvPr/>
        </p:nvGrpSpPr>
        <p:grpSpPr bwMode="auto">
          <a:xfrm>
            <a:off x="1403350" y="1484313"/>
            <a:ext cx="7056438" cy="4576762"/>
            <a:chOff x="884" y="935"/>
            <a:chExt cx="4445" cy="2883"/>
          </a:xfrm>
        </p:grpSpPr>
        <p:graphicFrame>
          <p:nvGraphicFramePr>
            <p:cNvPr id="257029" name="Object 5"/>
            <p:cNvGraphicFramePr>
              <a:graphicFrameLocks noChangeAspect="1"/>
            </p:cNvGraphicFramePr>
            <p:nvPr/>
          </p:nvGraphicFramePr>
          <p:xfrm>
            <a:off x="884" y="935"/>
            <a:ext cx="4445" cy="2883"/>
          </p:xfrm>
          <a:graphic>
            <a:graphicData uri="http://schemas.openxmlformats.org/presentationml/2006/ole">
              <mc:AlternateContent xmlns:mc="http://schemas.openxmlformats.org/markup-compatibility/2006">
                <mc:Choice xmlns:v="urn:schemas-microsoft-com:vml" Requires="v">
                  <p:oleObj spid="_x0000_s257070" name="Chart" r:id="rId3" imgW="5962650" imgH="3867150" progId="Excel.Chart.8">
                    <p:embed/>
                  </p:oleObj>
                </mc:Choice>
                <mc:Fallback>
                  <p:oleObj name="Chart" r:id="rId3" imgW="5962650" imgH="3867150" progId="Excel.Chart.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4" y="935"/>
                          <a:ext cx="4445" cy="2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7030" name="Text Box 6"/>
            <p:cNvSpPr txBox="1">
              <a:spLocks noChangeArrowheads="1"/>
            </p:cNvSpPr>
            <p:nvPr/>
          </p:nvSpPr>
          <p:spPr bwMode="auto">
            <a:xfrm>
              <a:off x="1565" y="1207"/>
              <a:ext cx="441"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200">
                  <a:solidFill>
                    <a:srgbClr val="000000"/>
                  </a:solidFill>
                </a:rPr>
                <a:t>RR: 2.2</a:t>
              </a:r>
            </a:p>
          </p:txBody>
        </p:sp>
        <p:sp>
          <p:nvSpPr>
            <p:cNvPr id="257031" name="Text Box 7"/>
            <p:cNvSpPr txBox="1">
              <a:spLocks noChangeArrowheads="1"/>
            </p:cNvSpPr>
            <p:nvPr/>
          </p:nvSpPr>
          <p:spPr bwMode="auto">
            <a:xfrm>
              <a:off x="2306" y="2766"/>
              <a:ext cx="441"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200">
                  <a:solidFill>
                    <a:srgbClr val="000000"/>
                  </a:solidFill>
                </a:rPr>
                <a:t>RR: 8.0</a:t>
              </a:r>
            </a:p>
          </p:txBody>
        </p:sp>
        <p:sp>
          <p:nvSpPr>
            <p:cNvPr id="257032" name="Text Box 8"/>
            <p:cNvSpPr txBox="1">
              <a:spLocks noChangeArrowheads="1"/>
            </p:cNvSpPr>
            <p:nvPr/>
          </p:nvSpPr>
          <p:spPr bwMode="auto">
            <a:xfrm>
              <a:off x="3061" y="2728"/>
              <a:ext cx="49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200">
                  <a:solidFill>
                    <a:srgbClr val="000000"/>
                  </a:solidFill>
                </a:rPr>
                <a:t>RR: 11.1</a:t>
              </a:r>
            </a:p>
          </p:txBody>
        </p:sp>
        <p:sp>
          <p:nvSpPr>
            <p:cNvPr id="257033" name="Text Box 9"/>
            <p:cNvSpPr txBox="1">
              <a:spLocks noChangeArrowheads="1"/>
            </p:cNvSpPr>
            <p:nvPr/>
          </p:nvSpPr>
          <p:spPr bwMode="auto">
            <a:xfrm>
              <a:off x="3845" y="2592"/>
              <a:ext cx="441"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200">
                  <a:solidFill>
                    <a:srgbClr val="000000"/>
                  </a:solidFill>
                </a:rPr>
                <a:t>RR: 4.3</a:t>
              </a:r>
            </a:p>
          </p:txBody>
        </p:sp>
        <p:sp>
          <p:nvSpPr>
            <p:cNvPr id="257034" name="Text Box 10"/>
            <p:cNvSpPr txBox="1">
              <a:spLocks noChangeArrowheads="1"/>
            </p:cNvSpPr>
            <p:nvPr/>
          </p:nvSpPr>
          <p:spPr bwMode="auto">
            <a:xfrm>
              <a:off x="4604" y="2659"/>
              <a:ext cx="441"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200">
                  <a:solidFill>
                    <a:srgbClr val="000000"/>
                  </a:solidFill>
                </a:rPr>
                <a:t>RR: 4.8</a:t>
              </a:r>
            </a:p>
          </p:txBody>
        </p:sp>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Interpreting Results</a:t>
            </a:r>
            <a:endParaRPr lang="en-US" dirty="0"/>
          </a:p>
        </p:txBody>
      </p:sp>
      <p:sp>
        <p:nvSpPr>
          <p:cNvPr id="3" name="Content Placeholder 2"/>
          <p:cNvSpPr>
            <a:spLocks noGrp="1"/>
          </p:cNvSpPr>
          <p:nvPr>
            <p:ph idx="1"/>
          </p:nvPr>
        </p:nvSpPr>
        <p:spPr/>
        <p:txBody>
          <a:bodyPr/>
          <a:lstStyle/>
          <a:p>
            <a:r>
              <a:rPr lang="en-US" dirty="0"/>
              <a:t>The p-values help us to determine whether there is a true difference between the two groups, or just a random </a:t>
            </a:r>
            <a:r>
              <a:rPr lang="en-US" dirty="0" smtClean="0"/>
              <a:t>variation</a:t>
            </a:r>
          </a:p>
          <a:p>
            <a:r>
              <a:rPr lang="en-US" dirty="0" smtClean="0"/>
              <a:t>The p-value is a measure of the compatibility of the data and the null hypothesis</a:t>
            </a:r>
            <a:endParaRPr lang="en-US" dirty="0"/>
          </a:p>
          <a:p>
            <a:endParaRPr lang="en-US" dirty="0"/>
          </a:p>
        </p:txBody>
      </p:sp>
    </p:spTree>
    <p:extLst>
      <p:ext uri="{BB962C8B-B14F-4D97-AF65-F5344CB8AC3E}">
        <p14:creationId xmlns:p14="http://schemas.microsoft.com/office/powerpoint/2010/main" val="42907040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ctrTitle"/>
          </p:nvPr>
        </p:nvSpPr>
        <p:spPr>
          <a:xfrm>
            <a:off x="2895600" y="1371600"/>
            <a:ext cx="6248400" cy="2705100"/>
          </a:xfrm>
        </p:spPr>
        <p:txBody>
          <a:bodyPr/>
          <a:lstStyle/>
          <a:p>
            <a:r>
              <a:rPr lang="en-US" sz="5400">
                <a:solidFill>
                  <a:srgbClr val="FFFF99"/>
                </a:solidFill>
              </a:rPr>
              <a:t>Thank You!</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Cascade">
  <a:themeElements>
    <a:clrScheme name="Cascade 4">
      <a:dk1>
        <a:srgbClr val="FFFFCC"/>
      </a:dk1>
      <a:lt1>
        <a:srgbClr val="FFFFFF"/>
      </a:lt1>
      <a:dk2>
        <a:srgbClr val="000066"/>
      </a:dk2>
      <a:lt2>
        <a:srgbClr val="FFFFFF"/>
      </a:lt2>
      <a:accent1>
        <a:srgbClr val="0078F0"/>
      </a:accent1>
      <a:accent2>
        <a:srgbClr val="CCECFF"/>
      </a:accent2>
      <a:accent3>
        <a:srgbClr val="AAAAB8"/>
      </a:accent3>
      <a:accent4>
        <a:srgbClr val="DADADA"/>
      </a:accent4>
      <a:accent5>
        <a:srgbClr val="AABEF6"/>
      </a:accent5>
      <a:accent6>
        <a:srgbClr val="B9D6E7"/>
      </a:accent6>
      <a:hlink>
        <a:srgbClr val="3399FF"/>
      </a:hlink>
      <a:folHlink>
        <a:srgbClr val="FFCC00"/>
      </a:folHlink>
    </a:clrScheme>
    <a:fontScheme name="Casca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ascade 1">
        <a:dk1>
          <a:srgbClr val="C0C0C0"/>
        </a:dk1>
        <a:lt1>
          <a:srgbClr val="FFFFFF"/>
        </a:lt1>
        <a:dk2>
          <a:srgbClr val="000000"/>
        </a:dk2>
        <a:lt2>
          <a:srgbClr val="FFFFFF"/>
        </a:lt2>
        <a:accent1>
          <a:srgbClr val="FF3300"/>
        </a:accent1>
        <a:accent2>
          <a:srgbClr val="666699"/>
        </a:accent2>
        <a:accent3>
          <a:srgbClr val="AAAAAA"/>
        </a:accent3>
        <a:accent4>
          <a:srgbClr val="DADADA"/>
        </a:accent4>
        <a:accent5>
          <a:srgbClr val="FFADAA"/>
        </a:accent5>
        <a:accent6>
          <a:srgbClr val="5C5C8A"/>
        </a:accent6>
        <a:hlink>
          <a:srgbClr val="FFFF99"/>
        </a:hlink>
        <a:folHlink>
          <a:srgbClr val="FF9900"/>
        </a:folHlink>
      </a:clrScheme>
      <a:clrMap bg1="dk2" tx1="lt1" bg2="dk1" tx2="lt2" accent1="accent1" accent2="accent2" accent3="accent3" accent4="accent4" accent5="accent5" accent6="accent6" hlink="hlink" folHlink="folHlink"/>
    </a:extraClrScheme>
    <a:extraClrScheme>
      <a:clrScheme name="Cascade 2">
        <a:dk1>
          <a:srgbClr val="CC99FF"/>
        </a:dk1>
        <a:lt1>
          <a:srgbClr val="FFFFFF"/>
        </a:lt1>
        <a:dk2>
          <a:srgbClr val="400040"/>
        </a:dk2>
        <a:lt2>
          <a:srgbClr val="FFFFFF"/>
        </a:lt2>
        <a:accent1>
          <a:srgbClr val="FF66FF"/>
        </a:accent1>
        <a:accent2>
          <a:srgbClr val="CC00CC"/>
        </a:accent2>
        <a:accent3>
          <a:srgbClr val="AFAAAF"/>
        </a:accent3>
        <a:accent4>
          <a:srgbClr val="DADADA"/>
        </a:accent4>
        <a:accent5>
          <a:srgbClr val="FFB8FF"/>
        </a:accent5>
        <a:accent6>
          <a:srgbClr val="B900B9"/>
        </a:accent6>
        <a:hlink>
          <a:srgbClr val="FF7C80"/>
        </a:hlink>
        <a:folHlink>
          <a:srgbClr val="990099"/>
        </a:folHlink>
      </a:clrScheme>
      <a:clrMap bg1="dk2" tx1="lt1" bg2="dk1" tx2="lt2" accent1="accent1" accent2="accent2" accent3="accent3" accent4="accent4" accent5="accent5" accent6="accent6" hlink="hlink" folHlink="folHlink"/>
    </a:extraClrScheme>
    <a:extraClrScheme>
      <a:clrScheme name="Cascade 3">
        <a:dk1>
          <a:srgbClr val="CC99FF"/>
        </a:dk1>
        <a:lt1>
          <a:srgbClr val="FFFFFF"/>
        </a:lt1>
        <a:dk2>
          <a:srgbClr val="34022D"/>
        </a:dk2>
        <a:lt2>
          <a:srgbClr val="FFFFFF"/>
        </a:lt2>
        <a:accent1>
          <a:srgbClr val="775EC8"/>
        </a:accent1>
        <a:accent2>
          <a:srgbClr val="9933FF"/>
        </a:accent2>
        <a:accent3>
          <a:srgbClr val="AEAAAD"/>
        </a:accent3>
        <a:accent4>
          <a:srgbClr val="DADADA"/>
        </a:accent4>
        <a:accent5>
          <a:srgbClr val="BDB6E0"/>
        </a:accent5>
        <a:accent6>
          <a:srgbClr val="8A2DE7"/>
        </a:accent6>
        <a:hlink>
          <a:srgbClr val="993366"/>
        </a:hlink>
        <a:folHlink>
          <a:srgbClr val="969696"/>
        </a:folHlink>
      </a:clrScheme>
      <a:clrMap bg1="dk2" tx1="lt1" bg2="dk1" tx2="lt2" accent1="accent1" accent2="accent2" accent3="accent3" accent4="accent4" accent5="accent5" accent6="accent6" hlink="hlink" folHlink="folHlink"/>
    </a:extraClrScheme>
    <a:extraClrScheme>
      <a:clrScheme name="Cascade 4">
        <a:dk1>
          <a:srgbClr val="FFFFCC"/>
        </a:dk1>
        <a:lt1>
          <a:srgbClr val="FFFFFF"/>
        </a:lt1>
        <a:dk2>
          <a:srgbClr val="000066"/>
        </a:dk2>
        <a:lt2>
          <a:srgbClr val="FFFFFF"/>
        </a:lt2>
        <a:accent1>
          <a:srgbClr val="0078F0"/>
        </a:accent1>
        <a:accent2>
          <a:srgbClr val="CCECFF"/>
        </a:accent2>
        <a:accent3>
          <a:srgbClr val="AAAAB8"/>
        </a:accent3>
        <a:accent4>
          <a:srgbClr val="DADADA"/>
        </a:accent4>
        <a:accent5>
          <a:srgbClr val="AABEF6"/>
        </a:accent5>
        <a:accent6>
          <a:srgbClr val="B9D6E7"/>
        </a:accent6>
        <a:hlink>
          <a:srgbClr val="3399FF"/>
        </a:hlink>
        <a:folHlink>
          <a:srgbClr val="FFCC00"/>
        </a:folHlink>
      </a:clrScheme>
      <a:clrMap bg1="dk2" tx1="lt1" bg2="dk1" tx2="lt2" accent1="accent1" accent2="accent2" accent3="accent3" accent4="accent4" accent5="accent5" accent6="accent6" hlink="hlink" folHlink="folHlink"/>
    </a:extraClrScheme>
    <a:extraClrScheme>
      <a:clrScheme name="Cascade 5">
        <a:dk1>
          <a:srgbClr val="00FFFF"/>
        </a:dk1>
        <a:lt1>
          <a:srgbClr val="FFFFFF"/>
        </a:lt1>
        <a:dk2>
          <a:srgbClr val="4E009C"/>
        </a:dk2>
        <a:lt2>
          <a:srgbClr val="FFFFFF"/>
        </a:lt2>
        <a:accent1>
          <a:srgbClr val="00A8A4"/>
        </a:accent1>
        <a:accent2>
          <a:srgbClr val="3399FF"/>
        </a:accent2>
        <a:accent3>
          <a:srgbClr val="B2AACB"/>
        </a:accent3>
        <a:accent4>
          <a:srgbClr val="DADADA"/>
        </a:accent4>
        <a:accent5>
          <a:srgbClr val="AAD1CF"/>
        </a:accent5>
        <a:accent6>
          <a:srgbClr val="2D8A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ascade 6">
        <a:dk1>
          <a:srgbClr val="CCCC33"/>
        </a:dk1>
        <a:lt1>
          <a:srgbClr val="FFFFFF"/>
        </a:lt1>
        <a:dk2>
          <a:srgbClr val="003300"/>
        </a:dk2>
        <a:lt2>
          <a:srgbClr val="FFFFCC"/>
        </a:lt2>
        <a:accent1>
          <a:srgbClr val="008000"/>
        </a:accent1>
        <a:accent2>
          <a:srgbClr val="669900"/>
        </a:accent2>
        <a:accent3>
          <a:srgbClr val="AAADAA"/>
        </a:accent3>
        <a:accent4>
          <a:srgbClr val="DADADA"/>
        </a:accent4>
        <a:accent5>
          <a:srgbClr val="AAC0AA"/>
        </a:accent5>
        <a:accent6>
          <a:srgbClr val="5C8A00"/>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ascade 7">
        <a:dk1>
          <a:srgbClr val="CCCC99"/>
        </a:dk1>
        <a:lt1>
          <a:srgbClr val="FFFFFF"/>
        </a:lt1>
        <a:dk2>
          <a:srgbClr val="800000"/>
        </a:dk2>
        <a:lt2>
          <a:srgbClr val="FFFFFF"/>
        </a:lt2>
        <a:accent1>
          <a:srgbClr val="CC9900"/>
        </a:accent1>
        <a:accent2>
          <a:srgbClr val="996633"/>
        </a:accent2>
        <a:accent3>
          <a:srgbClr val="C0AAAA"/>
        </a:accent3>
        <a:accent4>
          <a:srgbClr val="DADADA"/>
        </a:accent4>
        <a:accent5>
          <a:srgbClr val="E2CAAA"/>
        </a:accent5>
        <a:accent6>
          <a:srgbClr val="8A5C2D"/>
        </a:accent6>
        <a:hlink>
          <a:srgbClr val="FFFFCC"/>
        </a:hlink>
        <a:folHlink>
          <a:srgbClr val="DDD800"/>
        </a:folHlink>
      </a:clrScheme>
      <a:clrMap bg1="dk2" tx1="lt1" bg2="dk1" tx2="lt2" accent1="accent1" accent2="accent2" accent3="accent3" accent4="accent4" accent5="accent5" accent6="accent6" hlink="hlink" folHlink="folHlink"/>
    </a:extraClrScheme>
    <a:extraClrScheme>
      <a:clrScheme name="Cascade 8">
        <a:dk1>
          <a:srgbClr val="204162"/>
        </a:dk1>
        <a:lt1>
          <a:srgbClr val="FFFFFF"/>
        </a:lt1>
        <a:dk2>
          <a:srgbClr val="204162"/>
        </a:dk2>
        <a:lt2>
          <a:srgbClr val="003300"/>
        </a:lt2>
        <a:accent1>
          <a:srgbClr val="99CC00"/>
        </a:accent1>
        <a:accent2>
          <a:srgbClr val="336633"/>
        </a:accent2>
        <a:accent3>
          <a:srgbClr val="FFFFFF"/>
        </a:accent3>
        <a:accent4>
          <a:srgbClr val="1A3653"/>
        </a:accent4>
        <a:accent5>
          <a:srgbClr val="CAE2AA"/>
        </a:accent5>
        <a:accent6>
          <a:srgbClr val="2D5C2D"/>
        </a:accent6>
        <a:hlink>
          <a:srgbClr val="6666FF"/>
        </a:hlink>
        <a:folHlink>
          <a:srgbClr val="C5C248"/>
        </a:folHlink>
      </a:clrScheme>
      <a:clrMap bg1="lt1" tx1="dk1" bg2="lt2" tx2="dk2" accent1="accent1" accent2="accent2" accent3="accent3" accent4="accent4" accent5="accent5" accent6="accent6" hlink="hlink" folHlink="folHlink"/>
    </a:extraClrScheme>
    <a:extraClrScheme>
      <a:clrScheme name="Cascade 9">
        <a:dk1>
          <a:srgbClr val="000000"/>
        </a:dk1>
        <a:lt1>
          <a:srgbClr val="FFFFFF"/>
        </a:lt1>
        <a:dk2>
          <a:srgbClr val="1C1C34"/>
        </a:dk2>
        <a:lt2>
          <a:srgbClr val="000066"/>
        </a:lt2>
        <a:accent1>
          <a:srgbClr val="DDDDDD"/>
        </a:accent1>
        <a:accent2>
          <a:srgbClr val="6699CC"/>
        </a:accent2>
        <a:accent3>
          <a:srgbClr val="FFFFFF"/>
        </a:accent3>
        <a:accent4>
          <a:srgbClr val="000000"/>
        </a:accent4>
        <a:accent5>
          <a:srgbClr val="EBEBEB"/>
        </a:accent5>
        <a:accent6>
          <a:srgbClr val="5C8AB9"/>
        </a:accent6>
        <a:hlink>
          <a:srgbClr val="005A58"/>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Cascade</Template>
  <TotalTime>11859</TotalTime>
  <Words>3142</Words>
  <Application>Microsoft Office PowerPoint</Application>
  <PresentationFormat>On-screen Show (4:3)</PresentationFormat>
  <Paragraphs>390</Paragraphs>
  <Slides>38</Slides>
  <Notes>21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6" baseType="lpstr">
      <vt:lpstr>MS PGothic</vt:lpstr>
      <vt:lpstr>Arial</vt:lpstr>
      <vt:lpstr>Arial Narrow</vt:lpstr>
      <vt:lpstr>Calibri</vt:lpstr>
      <vt:lpstr>Times New Roman</vt:lpstr>
      <vt:lpstr>Wingdings</vt:lpstr>
      <vt:lpstr>Cascade</vt:lpstr>
      <vt:lpstr>Chart</vt:lpstr>
      <vt:lpstr>Risk Factors and Analysis</vt:lpstr>
      <vt:lpstr>Risk</vt:lpstr>
      <vt:lpstr>Types of Risk</vt:lpstr>
      <vt:lpstr>Types of Risk</vt:lpstr>
      <vt:lpstr>Types of Risk</vt:lpstr>
      <vt:lpstr>Types of Risk</vt:lpstr>
      <vt:lpstr>Risk Factors</vt:lpstr>
      <vt:lpstr>Introduction</vt:lpstr>
      <vt:lpstr>What is a risk factor?</vt:lpstr>
      <vt:lpstr>Is a risk factor the cause of a disease?</vt:lpstr>
      <vt:lpstr>How are risk factors/disease determinants identified?</vt:lpstr>
      <vt:lpstr>How are risk factors/disease determinants identified? (… continue …)</vt:lpstr>
      <vt:lpstr>How are risk factors/disease determinants identified? (… continue …)</vt:lpstr>
      <vt:lpstr>How can I identify risk factor/disease determinant?</vt:lpstr>
      <vt:lpstr>How can I identify risk factor/disease determinant?</vt:lpstr>
      <vt:lpstr>Interpreting OR/RR of a Disease</vt:lpstr>
      <vt:lpstr>What is a statistical test?</vt:lpstr>
      <vt:lpstr>How is a statistical test implemented?</vt:lpstr>
      <vt:lpstr>How is a statistical test implemented? (Example)</vt:lpstr>
      <vt:lpstr>Odds Ratio</vt:lpstr>
      <vt:lpstr>What is an Odds Ratio?</vt:lpstr>
      <vt:lpstr>Example of OR Calculations</vt:lpstr>
      <vt:lpstr>Bivariate Analysis</vt:lpstr>
      <vt:lpstr>PowerPoint Presentation</vt:lpstr>
      <vt:lpstr>How to assess significance of association (OR) of multiple “factors” to the outcome?</vt:lpstr>
      <vt:lpstr>PowerPoint Presentation</vt:lpstr>
      <vt:lpstr>What is logistic regression?</vt:lpstr>
      <vt:lpstr>What is logistic regression? (cont)</vt:lpstr>
      <vt:lpstr>Multivariable Logistic Regression Analysis (example)</vt:lpstr>
      <vt:lpstr>Relative Risk</vt:lpstr>
      <vt:lpstr>What is Relative Risk?</vt:lpstr>
      <vt:lpstr>What is a Relative Risk?</vt:lpstr>
      <vt:lpstr>Example of RR Calculations</vt:lpstr>
      <vt:lpstr>PowerPoint Presentation</vt:lpstr>
      <vt:lpstr>How to assess significance of association (RR) of multiple “factors” to the outcome?</vt:lpstr>
      <vt:lpstr>Example of RR calculations</vt:lpstr>
      <vt:lpstr>Interpreting Results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Data Management and Database Design</dc:title>
  <dc:creator>Owner</dc:creator>
  <cp:lastModifiedBy>McCarron, Margaret (Meg) (CDC/OID/NCIRD)</cp:lastModifiedBy>
  <cp:revision>91</cp:revision>
  <cp:lastPrinted>2016-10-12T12:49:43Z</cp:lastPrinted>
  <dcterms:created xsi:type="dcterms:W3CDTF">2010-11-16T09:53:28Z</dcterms:created>
  <dcterms:modified xsi:type="dcterms:W3CDTF">2016-10-27T03:20:27Z</dcterms:modified>
</cp:coreProperties>
</file>