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306" r:id="rId4"/>
    <p:sldId id="391" r:id="rId5"/>
    <p:sldId id="314" r:id="rId6"/>
    <p:sldId id="335" r:id="rId7"/>
    <p:sldId id="393" r:id="rId8"/>
    <p:sldId id="392" r:id="rId9"/>
    <p:sldId id="394" r:id="rId10"/>
    <p:sldId id="350" r:id="rId11"/>
    <p:sldId id="374" r:id="rId12"/>
    <p:sldId id="377" r:id="rId13"/>
    <p:sldId id="387" r:id="rId14"/>
    <p:sldId id="388" r:id="rId15"/>
    <p:sldId id="343" r:id="rId16"/>
    <p:sldId id="390" r:id="rId17"/>
  </p:sldIdLst>
  <p:sldSz cx="9144000" cy="6858000" type="screen4x3"/>
  <p:notesSz cx="7010400" cy="9296400"/>
  <p:embeddedFontLst>
    <p:embeddedFont>
      <p:font typeface="Myriad Web Pro" panose="020B0503030403090204" charset="0"/>
      <p:regular r:id="rId20"/>
      <p:bold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C User" initials="CU" lastIdx="13" clrIdx="0">
    <p:extLst>
      <p:ext uri="{19B8F6BF-5375-455C-9EA6-DF929625EA0E}">
        <p15:presenceInfo xmlns:p15="http://schemas.microsoft.com/office/powerpoint/2012/main" userId="CDC User" providerId="None"/>
      </p:ext>
    </p:extLst>
  </p:cmAuthor>
  <p:cmAuthor id="2" name="Kennedy, Pamela J. (CDC/OID/NCIRD) (CTR)" initials="KPJ((" lastIdx="2" clrIdx="1">
    <p:extLst>
      <p:ext uri="{19B8F6BF-5375-455C-9EA6-DF929625EA0E}">
        <p15:presenceInfo xmlns:p15="http://schemas.microsoft.com/office/powerpoint/2012/main" userId="S-1-5-21-1207783550-2075000910-922709458-2716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B"/>
    <a:srgbClr val="000000"/>
    <a:srgbClr val="0039A6"/>
    <a:srgbClr val="DDDDDD"/>
    <a:srgbClr val="F8F8F8"/>
    <a:srgbClr val="EAEAEA"/>
    <a:srgbClr val="C0C0C0"/>
    <a:srgbClr val="CCE9AD"/>
    <a:srgbClr val="FFD89F"/>
    <a:srgbClr val="7D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37" autoAdjust="0"/>
    <p:restoredTop sz="91746" autoAdjust="0"/>
  </p:normalViewPr>
  <p:slideViewPr>
    <p:cSldViewPr>
      <p:cViewPr varScale="1">
        <p:scale>
          <a:sx n="99" d="100"/>
          <a:sy n="99" d="100"/>
        </p:scale>
        <p:origin x="55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7E05F0-58A8-41F1-881E-6856322A99D8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C7FEE0-3115-4E93-8C97-1C6A63F468F6}">
      <dgm:prSet phldrT="[Text]"/>
      <dgm:spPr/>
      <dgm:t>
        <a:bodyPr/>
        <a:lstStyle/>
        <a:p>
          <a:r>
            <a:rPr lang="en-US" dirty="0" smtClean="0"/>
            <a:t>Data</a:t>
          </a:r>
          <a:endParaRPr lang="en-US" dirty="0"/>
        </a:p>
      </dgm:t>
    </dgm:pt>
    <dgm:pt modelId="{E69F04BD-4C29-437A-AB44-79E945186771}" type="parTrans" cxnId="{56A45C53-ED37-4682-9C37-5523950A0676}">
      <dgm:prSet/>
      <dgm:spPr/>
      <dgm:t>
        <a:bodyPr/>
        <a:lstStyle/>
        <a:p>
          <a:endParaRPr lang="en-US"/>
        </a:p>
      </dgm:t>
    </dgm:pt>
    <dgm:pt modelId="{BC22D866-E1EF-4F0F-BEF4-6EA900AB2662}" type="sibTrans" cxnId="{56A45C53-ED37-4682-9C37-5523950A0676}">
      <dgm:prSet/>
      <dgm:spPr/>
      <dgm:t>
        <a:bodyPr/>
        <a:lstStyle/>
        <a:p>
          <a:endParaRPr lang="en-US"/>
        </a:p>
      </dgm:t>
    </dgm:pt>
    <dgm:pt modelId="{4EBD7014-D546-4AE6-B62E-CF12B26421B1}">
      <dgm:prSet phldrT="[Text]"/>
      <dgm:spPr/>
      <dgm:t>
        <a:bodyPr/>
        <a:lstStyle/>
        <a:p>
          <a:r>
            <a:rPr lang="en-US" dirty="0" smtClean="0"/>
            <a:t>Collection</a:t>
          </a:r>
          <a:endParaRPr lang="en-US" dirty="0"/>
        </a:p>
      </dgm:t>
    </dgm:pt>
    <dgm:pt modelId="{DD1F85F4-94F5-4D3F-89DF-FB54BDBA36A7}" type="parTrans" cxnId="{EF84A571-7960-4CE3-9417-AEBC10B82AFA}">
      <dgm:prSet/>
      <dgm:spPr/>
      <dgm:t>
        <a:bodyPr/>
        <a:lstStyle/>
        <a:p>
          <a:endParaRPr lang="en-US"/>
        </a:p>
      </dgm:t>
    </dgm:pt>
    <dgm:pt modelId="{BC22AF9F-62C5-4B82-A36B-C5E4A9CE464E}" type="sibTrans" cxnId="{EF84A571-7960-4CE3-9417-AEBC10B82AFA}">
      <dgm:prSet/>
      <dgm:spPr/>
      <dgm:t>
        <a:bodyPr/>
        <a:lstStyle/>
        <a:p>
          <a:endParaRPr lang="en-US"/>
        </a:p>
      </dgm:t>
    </dgm:pt>
    <dgm:pt modelId="{17674F0C-F64E-4351-80FF-97944F8F454A}">
      <dgm:prSet phldrT="[Text]"/>
      <dgm:spPr/>
      <dgm:t>
        <a:bodyPr/>
        <a:lstStyle/>
        <a:p>
          <a:r>
            <a:rPr lang="en-US" dirty="0" smtClean="0"/>
            <a:t>Entry</a:t>
          </a:r>
          <a:endParaRPr lang="en-US" dirty="0"/>
        </a:p>
      </dgm:t>
    </dgm:pt>
    <dgm:pt modelId="{EC0FC236-24A3-44E9-92B3-FBBF73DB4580}" type="parTrans" cxnId="{F0B7E079-E326-4370-91FB-AC974C745080}">
      <dgm:prSet/>
      <dgm:spPr/>
      <dgm:t>
        <a:bodyPr/>
        <a:lstStyle/>
        <a:p>
          <a:endParaRPr lang="en-US"/>
        </a:p>
      </dgm:t>
    </dgm:pt>
    <dgm:pt modelId="{2CC787FE-CBFC-48E1-8C06-1B57E506EC26}" type="sibTrans" cxnId="{F0B7E079-E326-4370-91FB-AC974C745080}">
      <dgm:prSet/>
      <dgm:spPr/>
      <dgm:t>
        <a:bodyPr/>
        <a:lstStyle/>
        <a:p>
          <a:endParaRPr lang="en-US"/>
        </a:p>
      </dgm:t>
    </dgm:pt>
    <dgm:pt modelId="{C455DCAA-57AD-4CD0-9AB5-B0703AA2C973}">
      <dgm:prSet phldrT="[Text]"/>
      <dgm:spPr/>
      <dgm:t>
        <a:bodyPr/>
        <a:lstStyle/>
        <a:p>
          <a:r>
            <a:rPr lang="en-US" dirty="0" smtClean="0"/>
            <a:t>Analysis/Reporting</a:t>
          </a:r>
          <a:endParaRPr lang="en-US" dirty="0"/>
        </a:p>
      </dgm:t>
    </dgm:pt>
    <dgm:pt modelId="{7DCD7076-5770-4653-9B13-8EE1182F20A2}" type="parTrans" cxnId="{1E8516B6-5A84-478A-A2AE-241F8501DE65}">
      <dgm:prSet/>
      <dgm:spPr/>
      <dgm:t>
        <a:bodyPr/>
        <a:lstStyle/>
        <a:p>
          <a:endParaRPr lang="en-US"/>
        </a:p>
      </dgm:t>
    </dgm:pt>
    <dgm:pt modelId="{B3DC1385-90F1-4904-BD6D-CFEF22EAEAD5}" type="sibTrans" cxnId="{1E8516B6-5A84-478A-A2AE-241F8501DE65}">
      <dgm:prSet/>
      <dgm:spPr/>
      <dgm:t>
        <a:bodyPr/>
        <a:lstStyle/>
        <a:p>
          <a:endParaRPr lang="en-US"/>
        </a:p>
      </dgm:t>
    </dgm:pt>
    <dgm:pt modelId="{7E57BF62-C532-4BD5-9759-555BA6EE7C9A}" type="pres">
      <dgm:prSet presAssocID="{E57E05F0-58A8-41F1-881E-6856322A99D8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464B2B0-031E-48A1-98E4-0DBE668A92AB}" type="pres">
      <dgm:prSet presAssocID="{A7C7FEE0-3115-4E93-8C97-1C6A63F468F6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A3CE077F-F565-4F36-9BAD-616AAD7B67BC}" type="pres">
      <dgm:prSet presAssocID="{4EBD7014-D546-4AE6-B62E-CF12B26421B1}" presName="Accent" presStyleLbl="node1" presStyleIdx="1" presStyleCnt="2"/>
      <dgm:spPr/>
    </dgm:pt>
    <dgm:pt modelId="{F0746F2D-DD83-49FE-86A1-7A877416C9BA}" type="pres">
      <dgm:prSet presAssocID="{4EBD7014-D546-4AE6-B62E-CF12B26421B1}" presName="Image1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32FB7B24-394E-457F-AA9C-499B50DFA4BB}" type="pres">
      <dgm:prSet presAssocID="{4EBD7014-D546-4AE6-B62E-CF12B26421B1}" presName="Child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58E37B-0A18-49B0-9048-2E49E8DE95A2}" type="pres">
      <dgm:prSet presAssocID="{17674F0C-F64E-4351-80FF-97944F8F454A}" presName="Image2" presStyleCnt="0"/>
      <dgm:spPr/>
    </dgm:pt>
    <dgm:pt modelId="{CD5755EC-04F7-43D9-A3C9-194CF2F1BE43}" type="pres">
      <dgm:prSet presAssocID="{17674F0C-F64E-4351-80FF-97944F8F454A}" presName="Imag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en-US"/>
        </a:p>
      </dgm:t>
    </dgm:pt>
    <dgm:pt modelId="{9749ED01-FFBB-4BC7-B685-530FD64BBDBE}" type="pres">
      <dgm:prSet presAssocID="{17674F0C-F64E-4351-80FF-97944F8F454A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A33C6E-8067-47C4-A8DA-36A293E483D3}" type="pres">
      <dgm:prSet presAssocID="{C455DCAA-57AD-4CD0-9AB5-B0703AA2C973}" presName="Image3" presStyleCnt="0"/>
      <dgm:spPr/>
    </dgm:pt>
    <dgm:pt modelId="{9E7BC92D-EC0F-431C-A4DD-5E959A0366AE}" type="pres">
      <dgm:prSet presAssocID="{C455DCAA-57AD-4CD0-9AB5-B0703AA2C973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D5C03CC-722B-4DFE-8B9C-9BC230CBA111}" type="pres">
      <dgm:prSet presAssocID="{C455DCAA-57AD-4CD0-9AB5-B0703AA2C973}" presName="Child3" presStyleLbl="revTx" presStyleIdx="2" presStyleCnt="3" custScaleX="132969" custLinFactNeighborX="14370" custLinFactNeighborY="-17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489E5F-A0F5-4FEB-BF70-0BBE250ED4DF}" type="presOf" srcId="{A7C7FEE0-3115-4E93-8C97-1C6A63F468F6}" destId="{0464B2B0-031E-48A1-98E4-0DBE668A92AB}" srcOrd="0" destOrd="0" presId="urn:microsoft.com/office/officeart/2011/layout/RadialPictureList"/>
    <dgm:cxn modelId="{1E8516B6-5A84-478A-A2AE-241F8501DE65}" srcId="{A7C7FEE0-3115-4E93-8C97-1C6A63F468F6}" destId="{C455DCAA-57AD-4CD0-9AB5-B0703AA2C973}" srcOrd="2" destOrd="0" parTransId="{7DCD7076-5770-4653-9B13-8EE1182F20A2}" sibTransId="{B3DC1385-90F1-4904-BD6D-CFEF22EAEAD5}"/>
    <dgm:cxn modelId="{CA8204A4-64FF-4A04-8432-3B6D0AE2526C}" type="presOf" srcId="{C455DCAA-57AD-4CD0-9AB5-B0703AA2C973}" destId="{1D5C03CC-722B-4DFE-8B9C-9BC230CBA111}" srcOrd="0" destOrd="0" presId="urn:microsoft.com/office/officeart/2011/layout/RadialPictureList"/>
    <dgm:cxn modelId="{28D3F0C0-84D3-4B38-B8F7-1717CE02680E}" type="presOf" srcId="{E57E05F0-58A8-41F1-881E-6856322A99D8}" destId="{7E57BF62-C532-4BD5-9759-555BA6EE7C9A}" srcOrd="0" destOrd="0" presId="urn:microsoft.com/office/officeart/2011/layout/RadialPictureList"/>
    <dgm:cxn modelId="{FCF99740-A1A1-495D-ACF0-4A1462FEA7CC}" type="presOf" srcId="{17674F0C-F64E-4351-80FF-97944F8F454A}" destId="{9749ED01-FFBB-4BC7-B685-530FD64BBDBE}" srcOrd="0" destOrd="0" presId="urn:microsoft.com/office/officeart/2011/layout/RadialPictureList"/>
    <dgm:cxn modelId="{EF84A571-7960-4CE3-9417-AEBC10B82AFA}" srcId="{A7C7FEE0-3115-4E93-8C97-1C6A63F468F6}" destId="{4EBD7014-D546-4AE6-B62E-CF12B26421B1}" srcOrd="0" destOrd="0" parTransId="{DD1F85F4-94F5-4D3F-89DF-FB54BDBA36A7}" sibTransId="{BC22AF9F-62C5-4B82-A36B-C5E4A9CE464E}"/>
    <dgm:cxn modelId="{F0B7E079-E326-4370-91FB-AC974C745080}" srcId="{A7C7FEE0-3115-4E93-8C97-1C6A63F468F6}" destId="{17674F0C-F64E-4351-80FF-97944F8F454A}" srcOrd="1" destOrd="0" parTransId="{EC0FC236-24A3-44E9-92B3-FBBF73DB4580}" sibTransId="{2CC787FE-CBFC-48E1-8C06-1B57E506EC26}"/>
    <dgm:cxn modelId="{32D75603-22B0-4752-98A1-E1C7F2C97FC3}" type="presOf" srcId="{4EBD7014-D546-4AE6-B62E-CF12B26421B1}" destId="{32FB7B24-394E-457F-AA9C-499B50DFA4BB}" srcOrd="0" destOrd="0" presId="urn:microsoft.com/office/officeart/2011/layout/RadialPictureList"/>
    <dgm:cxn modelId="{56A45C53-ED37-4682-9C37-5523950A0676}" srcId="{E57E05F0-58A8-41F1-881E-6856322A99D8}" destId="{A7C7FEE0-3115-4E93-8C97-1C6A63F468F6}" srcOrd="0" destOrd="0" parTransId="{E69F04BD-4C29-437A-AB44-79E945186771}" sibTransId="{BC22D866-E1EF-4F0F-BEF4-6EA900AB2662}"/>
    <dgm:cxn modelId="{C891C421-7FFB-4A00-9DEF-9EAB7DE7D6BC}" type="presParOf" srcId="{7E57BF62-C532-4BD5-9759-555BA6EE7C9A}" destId="{0464B2B0-031E-48A1-98E4-0DBE668A92AB}" srcOrd="0" destOrd="0" presId="urn:microsoft.com/office/officeart/2011/layout/RadialPictureList"/>
    <dgm:cxn modelId="{B29DE101-3F07-452D-868A-5D2A9E469AB0}" type="presParOf" srcId="{7E57BF62-C532-4BD5-9759-555BA6EE7C9A}" destId="{A3CE077F-F565-4F36-9BAD-616AAD7B67BC}" srcOrd="1" destOrd="0" presId="urn:microsoft.com/office/officeart/2011/layout/RadialPictureList"/>
    <dgm:cxn modelId="{57D2A520-EF4E-4E2D-AB7E-15979C3AD577}" type="presParOf" srcId="{7E57BF62-C532-4BD5-9759-555BA6EE7C9A}" destId="{F0746F2D-DD83-49FE-86A1-7A877416C9BA}" srcOrd="2" destOrd="0" presId="urn:microsoft.com/office/officeart/2011/layout/RadialPictureList"/>
    <dgm:cxn modelId="{BC17FFF2-EB20-4AE1-86F5-B09DEEEA5DCE}" type="presParOf" srcId="{7E57BF62-C532-4BD5-9759-555BA6EE7C9A}" destId="{32FB7B24-394E-457F-AA9C-499B50DFA4BB}" srcOrd="3" destOrd="0" presId="urn:microsoft.com/office/officeart/2011/layout/RadialPictureList"/>
    <dgm:cxn modelId="{D44AD6E0-A844-4E07-A0A2-88A98C9DCBC3}" type="presParOf" srcId="{7E57BF62-C532-4BD5-9759-555BA6EE7C9A}" destId="{8058E37B-0A18-49B0-9048-2E49E8DE95A2}" srcOrd="4" destOrd="0" presId="urn:microsoft.com/office/officeart/2011/layout/RadialPictureList"/>
    <dgm:cxn modelId="{0E0C7BC2-2E51-4735-A9CA-D30E8C3D5A9F}" type="presParOf" srcId="{8058E37B-0A18-49B0-9048-2E49E8DE95A2}" destId="{CD5755EC-04F7-43D9-A3C9-194CF2F1BE43}" srcOrd="0" destOrd="0" presId="urn:microsoft.com/office/officeart/2011/layout/RadialPictureList"/>
    <dgm:cxn modelId="{EDE327BA-A34F-4EDD-98B2-33C3A24239D6}" type="presParOf" srcId="{7E57BF62-C532-4BD5-9759-555BA6EE7C9A}" destId="{9749ED01-FFBB-4BC7-B685-530FD64BBDBE}" srcOrd="5" destOrd="0" presId="urn:microsoft.com/office/officeart/2011/layout/RadialPictureList"/>
    <dgm:cxn modelId="{951B415D-5282-4A6A-9084-A2526C3A17E1}" type="presParOf" srcId="{7E57BF62-C532-4BD5-9759-555BA6EE7C9A}" destId="{C0A33C6E-8067-47C4-A8DA-36A293E483D3}" srcOrd="6" destOrd="0" presId="urn:microsoft.com/office/officeart/2011/layout/RadialPictureList"/>
    <dgm:cxn modelId="{03B2400D-68ED-40D1-B9CE-75FDC5C2606C}" type="presParOf" srcId="{C0A33C6E-8067-47C4-A8DA-36A293E483D3}" destId="{9E7BC92D-EC0F-431C-A4DD-5E959A0366AE}" srcOrd="0" destOrd="0" presId="urn:microsoft.com/office/officeart/2011/layout/RadialPictureList"/>
    <dgm:cxn modelId="{3750EC1B-E1AD-465D-84F6-FD9123E38DF8}" type="presParOf" srcId="{7E57BF62-C532-4BD5-9759-555BA6EE7C9A}" destId="{1D5C03CC-722B-4DFE-8B9C-9BC230CBA111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F7D8E7-8774-4679-A252-BCA15C01E17E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4DD982-68C3-4A2E-8312-30D42019A8F7}">
      <dgm:prSet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dirty="0" smtClean="0"/>
            <a:t>Epidemiologic Data</a:t>
          </a:r>
          <a:endParaRPr lang="en-US" sz="1600" dirty="0"/>
        </a:p>
      </dgm:t>
    </dgm:pt>
    <dgm:pt modelId="{D3846B0E-8393-434C-8FDE-6FB7DD005BBD}" type="parTrans" cxnId="{5DA27C1E-8CF3-4489-A84A-D924928C2277}">
      <dgm:prSet/>
      <dgm:spPr/>
      <dgm:t>
        <a:bodyPr/>
        <a:lstStyle/>
        <a:p>
          <a:endParaRPr lang="en-US"/>
        </a:p>
      </dgm:t>
    </dgm:pt>
    <dgm:pt modelId="{F74B87C6-3DFF-4C0F-9ED5-CF1256DBDB49}" type="sibTrans" cxnId="{5DA27C1E-8CF3-4489-A84A-D924928C2277}">
      <dgm:prSet/>
      <dgm:spPr/>
      <dgm:t>
        <a:bodyPr/>
        <a:lstStyle/>
        <a:p>
          <a:endParaRPr lang="en-US"/>
        </a:p>
      </dgm:t>
    </dgm:pt>
    <dgm:pt modelId="{49BD4216-1BDC-4613-9653-4DF9EF50D7CA}">
      <dgm:prSet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600" b="0" i="0" baseline="0" dirty="0" smtClean="0"/>
            <a:t>Laboratory Data</a:t>
          </a:r>
          <a:endParaRPr lang="en-US" sz="1600" dirty="0"/>
        </a:p>
      </dgm:t>
    </dgm:pt>
    <dgm:pt modelId="{4FCB844A-4441-4A33-9636-A18DC87B2A94}" type="parTrans" cxnId="{F5827D27-F5E9-4D6F-82FA-8E4D92DA5BAC}">
      <dgm:prSet/>
      <dgm:spPr/>
      <dgm:t>
        <a:bodyPr/>
        <a:lstStyle/>
        <a:p>
          <a:endParaRPr lang="en-US"/>
        </a:p>
      </dgm:t>
    </dgm:pt>
    <dgm:pt modelId="{7CBF2E69-6E7F-4BF7-9F83-EED7D2FAF6D9}" type="sibTrans" cxnId="{F5827D27-F5E9-4D6F-82FA-8E4D92DA5BAC}">
      <dgm:prSet/>
      <dgm:spPr/>
      <dgm:t>
        <a:bodyPr/>
        <a:lstStyle/>
        <a:p>
          <a:endParaRPr lang="en-US"/>
        </a:p>
      </dgm:t>
    </dgm:pt>
    <dgm:pt modelId="{C2C58285-8D92-4A83-A5FF-80523BDD77CA}" type="pres">
      <dgm:prSet presAssocID="{35F7D8E7-8774-4679-A252-BCA15C01E17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C70624-6513-42D1-977C-FCB2B8A0B0D3}" type="pres">
      <dgm:prSet presAssocID="{35F7D8E7-8774-4679-A252-BCA15C01E17E}" presName="ribbon" presStyleLbl="node1" presStyleIdx="0" presStyleCnt="1" custScaleX="166819" custLinFactNeighborX="5" custLinFactNeighborY="89489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709EE0DC-E5E1-4661-8DBF-CCBBBB6E47F6}" type="pres">
      <dgm:prSet presAssocID="{35F7D8E7-8774-4679-A252-BCA15C01E17E}" presName="leftArrowText" presStyleLbl="node1" presStyleIdx="0" presStyleCnt="1" custScaleX="208510" custLinFactNeighborX="-52977" custLinFactNeighborY="-788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634CF8-24C8-4B8E-986D-F8C968511CEC}" type="pres">
      <dgm:prSet presAssocID="{35F7D8E7-8774-4679-A252-BCA15C01E17E}" presName="rightArrowText" presStyleLbl="node1" presStyleIdx="0" presStyleCnt="1" custScaleX="200725" custLinFactNeighborX="30498" custLinFactNeighborY="-3432">
        <dgm:presLayoutVars>
          <dgm:chMax val="0"/>
          <dgm:bulletEnabled val="1"/>
        </dgm:presLayoutVars>
      </dgm:prSet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F5827D27-F5E9-4D6F-82FA-8E4D92DA5BAC}" srcId="{35F7D8E7-8774-4679-A252-BCA15C01E17E}" destId="{49BD4216-1BDC-4613-9653-4DF9EF50D7CA}" srcOrd="1" destOrd="0" parTransId="{4FCB844A-4441-4A33-9636-A18DC87B2A94}" sibTransId="{7CBF2E69-6E7F-4BF7-9F83-EED7D2FAF6D9}"/>
    <dgm:cxn modelId="{846E0865-922C-4705-864E-B35A80B42BF0}" type="presOf" srcId="{49BD4216-1BDC-4613-9653-4DF9EF50D7CA}" destId="{B5634CF8-24C8-4B8E-986D-F8C968511CEC}" srcOrd="0" destOrd="0" presId="urn:microsoft.com/office/officeart/2005/8/layout/arrow6"/>
    <dgm:cxn modelId="{F3548551-0CD7-4E0B-8479-5F5E9FE2D90F}" type="presOf" srcId="{35F7D8E7-8774-4679-A252-BCA15C01E17E}" destId="{C2C58285-8D92-4A83-A5FF-80523BDD77CA}" srcOrd="0" destOrd="0" presId="urn:microsoft.com/office/officeart/2005/8/layout/arrow6"/>
    <dgm:cxn modelId="{1F1A98D7-D0E5-4DEB-A27C-DB602933DF80}" type="presOf" srcId="{034DD982-68C3-4A2E-8312-30D42019A8F7}" destId="{709EE0DC-E5E1-4661-8DBF-CCBBBB6E47F6}" srcOrd="0" destOrd="0" presId="urn:microsoft.com/office/officeart/2005/8/layout/arrow6"/>
    <dgm:cxn modelId="{5DA27C1E-8CF3-4489-A84A-D924928C2277}" srcId="{35F7D8E7-8774-4679-A252-BCA15C01E17E}" destId="{034DD982-68C3-4A2E-8312-30D42019A8F7}" srcOrd="0" destOrd="0" parTransId="{D3846B0E-8393-434C-8FDE-6FB7DD005BBD}" sibTransId="{F74B87C6-3DFF-4C0F-9ED5-CF1256DBDB49}"/>
    <dgm:cxn modelId="{4E45E3EA-1CF4-4401-959E-CB936B6388FC}" type="presParOf" srcId="{C2C58285-8D92-4A83-A5FF-80523BDD77CA}" destId="{F1C70624-6513-42D1-977C-FCB2B8A0B0D3}" srcOrd="0" destOrd="0" presId="urn:microsoft.com/office/officeart/2005/8/layout/arrow6"/>
    <dgm:cxn modelId="{5E0DF806-4CB1-400C-BF08-9E23B73B3F07}" type="presParOf" srcId="{C2C58285-8D92-4A83-A5FF-80523BDD77CA}" destId="{709EE0DC-E5E1-4661-8DBF-CCBBBB6E47F6}" srcOrd="1" destOrd="0" presId="urn:microsoft.com/office/officeart/2005/8/layout/arrow6"/>
    <dgm:cxn modelId="{5BA1D565-DEDD-4866-A68E-E2678AAC28EC}" type="presParOf" srcId="{C2C58285-8D92-4A83-A5FF-80523BDD77CA}" destId="{B5634CF8-24C8-4B8E-986D-F8C968511CEC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470C02-ED87-49DC-B704-EEB7FF4E9019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50A295-921D-4E74-B1E6-C2C682F1D10A}">
      <dgm:prSet custT="1"/>
      <dgm:spPr/>
      <dgm:t>
        <a:bodyPr/>
        <a:lstStyle/>
        <a:p>
          <a:r>
            <a:rPr lang="en-US" sz="1200" dirty="0" smtClean="0"/>
            <a:t>Data Collection Process</a:t>
          </a:r>
          <a:endParaRPr lang="en-US" sz="1200" dirty="0"/>
        </a:p>
      </dgm:t>
    </dgm:pt>
    <dgm:pt modelId="{E613E8E6-B629-4DB8-A8EA-1AA46F70754D}" type="parTrans" cxnId="{F5F7C8CA-CD2A-4F28-AF65-A6F39EBCF5F3}">
      <dgm:prSet/>
      <dgm:spPr/>
      <dgm:t>
        <a:bodyPr/>
        <a:lstStyle/>
        <a:p>
          <a:endParaRPr lang="en-US"/>
        </a:p>
      </dgm:t>
    </dgm:pt>
    <dgm:pt modelId="{005BB9A3-C428-4549-8A01-C898E51EB93F}" type="sibTrans" cxnId="{F5F7C8CA-CD2A-4F28-AF65-A6F39EBCF5F3}">
      <dgm:prSet/>
      <dgm:spPr/>
      <dgm:t>
        <a:bodyPr/>
        <a:lstStyle/>
        <a:p>
          <a:endParaRPr lang="en-US"/>
        </a:p>
      </dgm:t>
    </dgm:pt>
    <dgm:pt modelId="{BFF624EF-1F12-418E-90E4-65C492C693F0}">
      <dgm:prSet custT="1"/>
      <dgm:spPr/>
      <dgm:t>
        <a:bodyPr/>
        <a:lstStyle/>
        <a:p>
          <a:r>
            <a:rPr lang="en-US" sz="1200" dirty="0" smtClean="0"/>
            <a:t>Reports Process</a:t>
          </a:r>
          <a:endParaRPr lang="en-US" sz="1200" dirty="0"/>
        </a:p>
      </dgm:t>
    </dgm:pt>
    <dgm:pt modelId="{CD686876-E7D0-4E20-9E81-07535ACE8F99}" type="parTrans" cxnId="{1D38A424-DF07-459D-AA95-FB7AA50306F3}">
      <dgm:prSet/>
      <dgm:spPr/>
      <dgm:t>
        <a:bodyPr/>
        <a:lstStyle/>
        <a:p>
          <a:endParaRPr lang="en-US"/>
        </a:p>
      </dgm:t>
    </dgm:pt>
    <dgm:pt modelId="{FCAA2DF8-F5E5-4AAF-A2FF-5D504ED761AB}" type="sibTrans" cxnId="{1D38A424-DF07-459D-AA95-FB7AA50306F3}">
      <dgm:prSet/>
      <dgm:spPr/>
      <dgm:t>
        <a:bodyPr/>
        <a:lstStyle/>
        <a:p>
          <a:endParaRPr lang="en-US"/>
        </a:p>
      </dgm:t>
    </dgm:pt>
    <dgm:pt modelId="{A01F871F-499C-43B5-93FD-0DE7BB9DE5C2}">
      <dgm:prSet custT="1"/>
      <dgm:spPr/>
      <dgm:t>
        <a:bodyPr/>
        <a:lstStyle/>
        <a:p>
          <a:r>
            <a:rPr lang="en-US" sz="1200" dirty="0" smtClean="0"/>
            <a:t>Data Analysis Process</a:t>
          </a:r>
          <a:endParaRPr lang="en-US" sz="1200" dirty="0"/>
        </a:p>
      </dgm:t>
    </dgm:pt>
    <dgm:pt modelId="{EAE545BD-F383-4EB4-B950-362E1A0B9C81}" type="parTrans" cxnId="{720E414E-657B-4F60-9398-00E876C22EF8}">
      <dgm:prSet/>
      <dgm:spPr/>
      <dgm:t>
        <a:bodyPr/>
        <a:lstStyle/>
        <a:p>
          <a:endParaRPr lang="en-US"/>
        </a:p>
      </dgm:t>
    </dgm:pt>
    <dgm:pt modelId="{8CF478FC-ED95-436D-B787-13B70BCEF8A2}" type="sibTrans" cxnId="{720E414E-657B-4F60-9398-00E876C22EF8}">
      <dgm:prSet/>
      <dgm:spPr/>
      <dgm:t>
        <a:bodyPr/>
        <a:lstStyle/>
        <a:p>
          <a:endParaRPr lang="en-US"/>
        </a:p>
      </dgm:t>
    </dgm:pt>
    <dgm:pt modelId="{A1D9522D-7EB6-44DE-AFBC-317CE8E85D4D}">
      <dgm:prSet custT="1"/>
      <dgm:spPr/>
      <dgm:t>
        <a:bodyPr/>
        <a:lstStyle/>
        <a:p>
          <a:r>
            <a:rPr lang="en-US" sz="1200" dirty="0" smtClean="0"/>
            <a:t>Data Entry Process</a:t>
          </a:r>
          <a:endParaRPr lang="en-US" sz="1200" dirty="0"/>
        </a:p>
      </dgm:t>
    </dgm:pt>
    <dgm:pt modelId="{95BAD3EA-84C3-4D48-B748-1EC12AFE44AE}" type="parTrans" cxnId="{87220C0E-DA8F-4ED7-BA90-100974C62302}">
      <dgm:prSet/>
      <dgm:spPr/>
      <dgm:t>
        <a:bodyPr/>
        <a:lstStyle/>
        <a:p>
          <a:endParaRPr lang="en-US"/>
        </a:p>
      </dgm:t>
    </dgm:pt>
    <dgm:pt modelId="{4A086154-C6FE-4192-812C-E7A3D7288075}" type="sibTrans" cxnId="{87220C0E-DA8F-4ED7-BA90-100974C62302}">
      <dgm:prSet/>
      <dgm:spPr/>
      <dgm:t>
        <a:bodyPr/>
        <a:lstStyle/>
        <a:p>
          <a:endParaRPr lang="en-US"/>
        </a:p>
      </dgm:t>
    </dgm:pt>
    <dgm:pt modelId="{7E12B77F-DC5C-4F4C-BE66-F824264129F6}">
      <dgm:prSet custT="1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en-US" sz="1800" b="1" dirty="0" smtClean="0"/>
            <a:t>Quality Control</a:t>
          </a:r>
          <a:endParaRPr lang="en-US" sz="1400" b="1" dirty="0"/>
        </a:p>
      </dgm:t>
    </dgm:pt>
    <dgm:pt modelId="{FEFEC136-D3B7-4084-8BA2-3C56F7B27C78}" type="parTrans" cxnId="{4E83E313-A6B9-4C56-BECE-2A0A806B85B5}">
      <dgm:prSet/>
      <dgm:spPr/>
      <dgm:t>
        <a:bodyPr/>
        <a:lstStyle/>
        <a:p>
          <a:endParaRPr lang="en-US"/>
        </a:p>
      </dgm:t>
    </dgm:pt>
    <dgm:pt modelId="{6D177505-A075-46FE-BD40-E5855753DFA7}" type="sibTrans" cxnId="{4E83E313-A6B9-4C56-BECE-2A0A806B85B5}">
      <dgm:prSet/>
      <dgm:spPr/>
      <dgm:t>
        <a:bodyPr/>
        <a:lstStyle/>
        <a:p>
          <a:endParaRPr lang="en-US"/>
        </a:p>
      </dgm:t>
    </dgm:pt>
    <dgm:pt modelId="{82EE8E89-060C-4209-83F9-233F71BBD894}">
      <dgm:prSet custT="1"/>
      <dgm:spPr/>
      <dgm:t>
        <a:bodyPr/>
        <a:lstStyle/>
        <a:p>
          <a:r>
            <a:rPr lang="en-US" sz="1800" b="1" dirty="0" smtClean="0"/>
            <a:t>Quality Assurance</a:t>
          </a:r>
          <a:endParaRPr lang="en-US" sz="1800" b="1" dirty="0"/>
        </a:p>
      </dgm:t>
    </dgm:pt>
    <dgm:pt modelId="{A23E55F8-86D4-4142-AAA0-1BD06B452A76}" type="parTrans" cxnId="{3A87379A-101C-4BDA-B30A-D9789BC7F281}">
      <dgm:prSet/>
      <dgm:spPr/>
      <dgm:t>
        <a:bodyPr/>
        <a:lstStyle/>
        <a:p>
          <a:endParaRPr lang="en-US"/>
        </a:p>
      </dgm:t>
    </dgm:pt>
    <dgm:pt modelId="{7565413F-AE55-4F1D-84AB-A681C37C1391}" type="sibTrans" cxnId="{3A87379A-101C-4BDA-B30A-D9789BC7F281}">
      <dgm:prSet/>
      <dgm:spPr/>
      <dgm:t>
        <a:bodyPr/>
        <a:lstStyle/>
        <a:p>
          <a:endParaRPr lang="en-US"/>
        </a:p>
      </dgm:t>
    </dgm:pt>
    <dgm:pt modelId="{A9727BF9-79FA-4A64-85BE-C22979511865}">
      <dgm:prSet custT="1"/>
      <dgm:spPr/>
      <dgm:t>
        <a:bodyPr/>
        <a:lstStyle/>
        <a:p>
          <a:r>
            <a:rPr lang="en-US" sz="1200" dirty="0" smtClean="0"/>
            <a:t>Data Collection</a:t>
          </a:r>
          <a:endParaRPr lang="en-US" sz="1200" dirty="0"/>
        </a:p>
      </dgm:t>
    </dgm:pt>
    <dgm:pt modelId="{7644CD23-D540-49F5-BA0C-EC4C38FAE22B}" type="parTrans" cxnId="{F913EE4B-4871-4817-B70A-F46C08F1324A}">
      <dgm:prSet/>
      <dgm:spPr/>
      <dgm:t>
        <a:bodyPr/>
        <a:lstStyle/>
        <a:p>
          <a:endParaRPr lang="en-US"/>
        </a:p>
      </dgm:t>
    </dgm:pt>
    <dgm:pt modelId="{0964A74B-4362-486F-BB47-41D21DDB4D00}" type="sibTrans" cxnId="{F913EE4B-4871-4817-B70A-F46C08F1324A}">
      <dgm:prSet/>
      <dgm:spPr/>
      <dgm:t>
        <a:bodyPr/>
        <a:lstStyle/>
        <a:p>
          <a:endParaRPr lang="en-US"/>
        </a:p>
      </dgm:t>
    </dgm:pt>
    <dgm:pt modelId="{69CE9577-7E30-496F-909E-AC5C40EBCE5B}">
      <dgm:prSet custT="1"/>
      <dgm:spPr/>
      <dgm:t>
        <a:bodyPr/>
        <a:lstStyle/>
        <a:p>
          <a:r>
            <a:rPr lang="en-US" sz="1200" dirty="0" smtClean="0"/>
            <a:t>Data Entry</a:t>
          </a:r>
          <a:endParaRPr lang="en-US" sz="1200" dirty="0"/>
        </a:p>
      </dgm:t>
    </dgm:pt>
    <dgm:pt modelId="{7B79E786-6867-43C6-8936-B3166961D493}" type="parTrans" cxnId="{7711703E-7A65-4905-879F-52A57AF17FBE}">
      <dgm:prSet/>
      <dgm:spPr/>
      <dgm:t>
        <a:bodyPr/>
        <a:lstStyle/>
        <a:p>
          <a:endParaRPr lang="en-US"/>
        </a:p>
      </dgm:t>
    </dgm:pt>
    <dgm:pt modelId="{5E819166-B9CC-4554-8419-46B7272BA346}" type="sibTrans" cxnId="{7711703E-7A65-4905-879F-52A57AF17FBE}">
      <dgm:prSet/>
      <dgm:spPr/>
      <dgm:t>
        <a:bodyPr/>
        <a:lstStyle/>
        <a:p>
          <a:endParaRPr lang="en-US"/>
        </a:p>
      </dgm:t>
    </dgm:pt>
    <dgm:pt modelId="{0B826C03-6C6B-4EA6-8255-FC05CA17226D}">
      <dgm:prSet custT="1"/>
      <dgm:spPr/>
      <dgm:t>
        <a:bodyPr/>
        <a:lstStyle/>
        <a:p>
          <a:r>
            <a:rPr lang="en-US" sz="1200" dirty="0" smtClean="0"/>
            <a:t>Reports</a:t>
          </a:r>
          <a:endParaRPr lang="en-US" sz="1200" dirty="0"/>
        </a:p>
      </dgm:t>
    </dgm:pt>
    <dgm:pt modelId="{E9A6FC1D-113B-47BB-A53B-74751E4C6E81}" type="parTrans" cxnId="{D76EA927-DFE9-4CA9-94DE-D4055E7567E0}">
      <dgm:prSet/>
      <dgm:spPr/>
      <dgm:t>
        <a:bodyPr/>
        <a:lstStyle/>
        <a:p>
          <a:endParaRPr lang="en-US"/>
        </a:p>
      </dgm:t>
    </dgm:pt>
    <dgm:pt modelId="{B2DEC4AC-306B-4B1D-A426-A2927997D30F}" type="sibTrans" cxnId="{D76EA927-DFE9-4CA9-94DE-D4055E7567E0}">
      <dgm:prSet/>
      <dgm:spPr/>
      <dgm:t>
        <a:bodyPr/>
        <a:lstStyle/>
        <a:p>
          <a:endParaRPr lang="en-US"/>
        </a:p>
      </dgm:t>
    </dgm:pt>
    <dgm:pt modelId="{8AC2BAED-11C4-42EB-87D8-F71F527C8827}">
      <dgm:prSet custT="1"/>
      <dgm:spPr/>
      <dgm:t>
        <a:bodyPr/>
        <a:lstStyle/>
        <a:p>
          <a:r>
            <a:rPr lang="en-US" sz="1200" smtClean="0"/>
            <a:t>Data Analysis</a:t>
          </a:r>
          <a:endParaRPr lang="en-US" sz="1200" dirty="0"/>
        </a:p>
      </dgm:t>
    </dgm:pt>
    <dgm:pt modelId="{91E41594-22D9-463F-B7E9-82C1520E6C8A}" type="parTrans" cxnId="{86E46EA0-77BD-438B-9A57-3B7CA67E70D7}">
      <dgm:prSet/>
      <dgm:spPr/>
      <dgm:t>
        <a:bodyPr/>
        <a:lstStyle/>
        <a:p>
          <a:endParaRPr lang="en-US"/>
        </a:p>
      </dgm:t>
    </dgm:pt>
    <dgm:pt modelId="{016D5B6A-D021-413A-BB89-068BE7D435F5}" type="sibTrans" cxnId="{86E46EA0-77BD-438B-9A57-3B7CA67E70D7}">
      <dgm:prSet/>
      <dgm:spPr/>
      <dgm:t>
        <a:bodyPr/>
        <a:lstStyle/>
        <a:p>
          <a:endParaRPr lang="en-US"/>
        </a:p>
      </dgm:t>
    </dgm:pt>
    <dgm:pt modelId="{2E70ABBB-AE77-4B2D-9812-F14FB0E582DF}" type="pres">
      <dgm:prSet presAssocID="{00470C02-ED87-49DC-B704-EEB7FF4E9019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81EF27-30E9-4D29-837C-361A0842DCC3}" type="pres">
      <dgm:prSet presAssocID="{7E12B77F-DC5C-4F4C-BE66-F824264129F6}" presName="gear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E816E-EC95-4E95-899D-BE50DF2CEEC7}" type="pres">
      <dgm:prSet presAssocID="{7E12B77F-DC5C-4F4C-BE66-F824264129F6}" presName="gear1srcNode" presStyleLbl="node1" presStyleIdx="0" presStyleCnt="2"/>
      <dgm:spPr/>
      <dgm:t>
        <a:bodyPr/>
        <a:lstStyle/>
        <a:p>
          <a:endParaRPr lang="en-US"/>
        </a:p>
      </dgm:t>
    </dgm:pt>
    <dgm:pt modelId="{1686ADD2-8700-4DFC-A256-A2F35E6EA4A7}" type="pres">
      <dgm:prSet presAssocID="{7E12B77F-DC5C-4F4C-BE66-F824264129F6}" presName="gear1dstNode" presStyleLbl="node1" presStyleIdx="0" presStyleCnt="2"/>
      <dgm:spPr/>
      <dgm:t>
        <a:bodyPr/>
        <a:lstStyle/>
        <a:p>
          <a:endParaRPr lang="en-US"/>
        </a:p>
      </dgm:t>
    </dgm:pt>
    <dgm:pt modelId="{5C10C3C0-71EF-47D9-B009-60B6BE97533A}" type="pres">
      <dgm:prSet presAssocID="{7E12B77F-DC5C-4F4C-BE66-F824264129F6}" presName="gear1ch" presStyleLbl="fgAcc1" presStyleIdx="0" presStyleCnt="2" custScaleX="111786" custScaleY="120833" custLinFactNeighborX="49107" custLinFactNeighborY="367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5EA31E-FF4A-4B61-ADD7-B95306773D08}" type="pres">
      <dgm:prSet presAssocID="{82EE8E89-060C-4209-83F9-233F71BBD894}" presName="gear2" presStyleLbl="node1" presStyleIdx="1" presStyleCnt="2" custScaleX="126538" custScaleY="12846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5DAA09-FAD2-409B-AADC-57316C2C8C1C}" type="pres">
      <dgm:prSet presAssocID="{82EE8E89-060C-4209-83F9-233F71BBD894}" presName="gear2srcNode" presStyleLbl="node1" presStyleIdx="1" presStyleCnt="2"/>
      <dgm:spPr/>
      <dgm:t>
        <a:bodyPr/>
        <a:lstStyle/>
        <a:p>
          <a:endParaRPr lang="en-US"/>
        </a:p>
      </dgm:t>
    </dgm:pt>
    <dgm:pt modelId="{4F6D2814-1C1A-4D0C-B33B-86B465FB19C4}" type="pres">
      <dgm:prSet presAssocID="{82EE8E89-060C-4209-83F9-233F71BBD894}" presName="gear2dstNode" presStyleLbl="node1" presStyleIdx="1" presStyleCnt="2"/>
      <dgm:spPr/>
      <dgm:t>
        <a:bodyPr/>
        <a:lstStyle/>
        <a:p>
          <a:endParaRPr lang="en-US"/>
        </a:p>
      </dgm:t>
    </dgm:pt>
    <dgm:pt modelId="{49B63EAE-CB44-4C10-9B72-E2836E713DB7}" type="pres">
      <dgm:prSet presAssocID="{82EE8E89-060C-4209-83F9-233F71BBD894}" presName="gear2ch" presStyleLbl="fgAcc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89E40-AE16-453B-83A6-70B8C576A410}" type="pres">
      <dgm:prSet presAssocID="{6D177505-A075-46FE-BD40-E5855753DFA7}" presName="connector1" presStyleLbl="sibTrans2D1" presStyleIdx="0" presStyleCnt="2"/>
      <dgm:spPr/>
      <dgm:t>
        <a:bodyPr/>
        <a:lstStyle/>
        <a:p>
          <a:endParaRPr lang="en-US"/>
        </a:p>
      </dgm:t>
    </dgm:pt>
    <dgm:pt modelId="{106429F5-1AB1-479C-959F-8FFCAE26A365}" type="pres">
      <dgm:prSet presAssocID="{7565413F-AE55-4F1D-84AB-A681C37C1391}" presName="connector2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D507786E-692F-412D-B97A-235756E904DD}" type="presOf" srcId="{82EE8E89-060C-4209-83F9-233F71BBD894}" destId="{4F6D2814-1C1A-4D0C-B33B-86B465FB19C4}" srcOrd="2" destOrd="0" presId="urn:microsoft.com/office/officeart/2005/8/layout/gear1"/>
    <dgm:cxn modelId="{1D38A424-DF07-459D-AA95-FB7AA50306F3}" srcId="{7E12B77F-DC5C-4F4C-BE66-F824264129F6}" destId="{BFF624EF-1F12-418E-90E4-65C492C693F0}" srcOrd="2" destOrd="0" parTransId="{CD686876-E7D0-4E20-9E81-07535ACE8F99}" sibTransId="{FCAA2DF8-F5E5-4AAF-A2FF-5D504ED761AB}"/>
    <dgm:cxn modelId="{729150C2-C0DC-45A4-B2D1-A6D45FD5D2F7}" type="presOf" srcId="{6D177505-A075-46FE-BD40-E5855753DFA7}" destId="{4A689E40-AE16-453B-83A6-70B8C576A410}" srcOrd="0" destOrd="0" presId="urn:microsoft.com/office/officeart/2005/8/layout/gear1"/>
    <dgm:cxn modelId="{EFACFF11-9D17-46D2-9775-ED8EB6720CD9}" type="presOf" srcId="{0B826C03-6C6B-4EA6-8255-FC05CA17226D}" destId="{49B63EAE-CB44-4C10-9B72-E2836E713DB7}" srcOrd="0" destOrd="2" presId="urn:microsoft.com/office/officeart/2005/8/layout/gear1"/>
    <dgm:cxn modelId="{B86DEA03-764A-4ABF-A70B-7833242D8C35}" type="presOf" srcId="{A1D9522D-7EB6-44DE-AFBC-317CE8E85D4D}" destId="{5C10C3C0-71EF-47D9-B009-60B6BE97533A}" srcOrd="0" destOrd="1" presId="urn:microsoft.com/office/officeart/2005/8/layout/gear1"/>
    <dgm:cxn modelId="{F913EE4B-4871-4817-B70A-F46C08F1324A}" srcId="{82EE8E89-060C-4209-83F9-233F71BBD894}" destId="{A9727BF9-79FA-4A64-85BE-C22979511865}" srcOrd="0" destOrd="0" parTransId="{7644CD23-D540-49F5-BA0C-EC4C38FAE22B}" sibTransId="{0964A74B-4362-486F-BB47-41D21DDB4D00}"/>
    <dgm:cxn modelId="{B8A3C238-AEDE-4555-9BA9-6BE849979272}" type="presOf" srcId="{7E12B77F-DC5C-4F4C-BE66-F824264129F6}" destId="{327E816E-EC95-4E95-899D-BE50DF2CEEC7}" srcOrd="1" destOrd="0" presId="urn:microsoft.com/office/officeart/2005/8/layout/gear1"/>
    <dgm:cxn modelId="{1FB0EFF7-3C34-4084-9F44-CAF2EA2BA326}" type="presOf" srcId="{BFF624EF-1F12-418E-90E4-65C492C693F0}" destId="{5C10C3C0-71EF-47D9-B009-60B6BE97533A}" srcOrd="0" destOrd="2" presId="urn:microsoft.com/office/officeart/2005/8/layout/gear1"/>
    <dgm:cxn modelId="{D76EA927-DFE9-4CA9-94DE-D4055E7567E0}" srcId="{82EE8E89-060C-4209-83F9-233F71BBD894}" destId="{0B826C03-6C6B-4EA6-8255-FC05CA17226D}" srcOrd="2" destOrd="0" parTransId="{E9A6FC1D-113B-47BB-A53B-74751E4C6E81}" sibTransId="{B2DEC4AC-306B-4B1D-A426-A2927997D30F}"/>
    <dgm:cxn modelId="{0E4C9B02-258B-428E-9DF0-CEA15D66CCEE}" type="presOf" srcId="{7E12B77F-DC5C-4F4C-BE66-F824264129F6}" destId="{D181EF27-30E9-4D29-837C-361A0842DCC3}" srcOrd="0" destOrd="0" presId="urn:microsoft.com/office/officeart/2005/8/layout/gear1"/>
    <dgm:cxn modelId="{31F10FCE-9DB8-4270-B6F0-570C0457482C}" type="presOf" srcId="{2750A295-921D-4E74-B1E6-C2C682F1D10A}" destId="{5C10C3C0-71EF-47D9-B009-60B6BE97533A}" srcOrd="0" destOrd="0" presId="urn:microsoft.com/office/officeart/2005/8/layout/gear1"/>
    <dgm:cxn modelId="{4B00894E-BB92-4F4B-8A47-F2D48AB8967F}" type="presOf" srcId="{8AC2BAED-11C4-42EB-87D8-F71F527C8827}" destId="{49B63EAE-CB44-4C10-9B72-E2836E713DB7}" srcOrd="0" destOrd="3" presId="urn:microsoft.com/office/officeart/2005/8/layout/gear1"/>
    <dgm:cxn modelId="{4E83E313-A6B9-4C56-BECE-2A0A806B85B5}" srcId="{00470C02-ED87-49DC-B704-EEB7FF4E9019}" destId="{7E12B77F-DC5C-4F4C-BE66-F824264129F6}" srcOrd="0" destOrd="0" parTransId="{FEFEC136-D3B7-4084-8BA2-3C56F7B27C78}" sibTransId="{6D177505-A075-46FE-BD40-E5855753DFA7}"/>
    <dgm:cxn modelId="{0FE9F482-E46B-4598-B212-E991E5A6C770}" type="presOf" srcId="{82EE8E89-060C-4209-83F9-233F71BBD894}" destId="{365EA31E-FF4A-4B61-ADD7-B95306773D08}" srcOrd="0" destOrd="0" presId="urn:microsoft.com/office/officeart/2005/8/layout/gear1"/>
    <dgm:cxn modelId="{E7809821-7545-4195-AA19-CBC9A59D0704}" type="presOf" srcId="{82EE8E89-060C-4209-83F9-233F71BBD894}" destId="{1C5DAA09-FAD2-409B-AADC-57316C2C8C1C}" srcOrd="1" destOrd="0" presId="urn:microsoft.com/office/officeart/2005/8/layout/gear1"/>
    <dgm:cxn modelId="{819EEED8-F1E8-49AA-A749-1B1CC56E0DDB}" type="presOf" srcId="{00470C02-ED87-49DC-B704-EEB7FF4E9019}" destId="{2E70ABBB-AE77-4B2D-9812-F14FB0E582DF}" srcOrd="0" destOrd="0" presId="urn:microsoft.com/office/officeart/2005/8/layout/gear1"/>
    <dgm:cxn modelId="{7711703E-7A65-4905-879F-52A57AF17FBE}" srcId="{82EE8E89-060C-4209-83F9-233F71BBD894}" destId="{69CE9577-7E30-496F-909E-AC5C40EBCE5B}" srcOrd="1" destOrd="0" parTransId="{7B79E786-6867-43C6-8936-B3166961D493}" sibTransId="{5E819166-B9CC-4554-8419-46B7272BA346}"/>
    <dgm:cxn modelId="{3A87379A-101C-4BDA-B30A-D9789BC7F281}" srcId="{00470C02-ED87-49DC-B704-EEB7FF4E9019}" destId="{82EE8E89-060C-4209-83F9-233F71BBD894}" srcOrd="1" destOrd="0" parTransId="{A23E55F8-86D4-4142-AAA0-1BD06B452A76}" sibTransId="{7565413F-AE55-4F1D-84AB-A681C37C1391}"/>
    <dgm:cxn modelId="{BCE6C038-5B85-420C-B6EE-3BF7BE3DE3B1}" type="presOf" srcId="{A9727BF9-79FA-4A64-85BE-C22979511865}" destId="{49B63EAE-CB44-4C10-9B72-E2836E713DB7}" srcOrd="0" destOrd="0" presId="urn:microsoft.com/office/officeart/2005/8/layout/gear1"/>
    <dgm:cxn modelId="{F5F7C8CA-CD2A-4F28-AF65-A6F39EBCF5F3}" srcId="{7E12B77F-DC5C-4F4C-BE66-F824264129F6}" destId="{2750A295-921D-4E74-B1E6-C2C682F1D10A}" srcOrd="0" destOrd="0" parTransId="{E613E8E6-B629-4DB8-A8EA-1AA46F70754D}" sibTransId="{005BB9A3-C428-4549-8A01-C898E51EB93F}"/>
    <dgm:cxn modelId="{87220C0E-DA8F-4ED7-BA90-100974C62302}" srcId="{7E12B77F-DC5C-4F4C-BE66-F824264129F6}" destId="{A1D9522D-7EB6-44DE-AFBC-317CE8E85D4D}" srcOrd="1" destOrd="0" parTransId="{95BAD3EA-84C3-4D48-B748-1EC12AFE44AE}" sibTransId="{4A086154-C6FE-4192-812C-E7A3D7288075}"/>
    <dgm:cxn modelId="{720E414E-657B-4F60-9398-00E876C22EF8}" srcId="{7E12B77F-DC5C-4F4C-BE66-F824264129F6}" destId="{A01F871F-499C-43B5-93FD-0DE7BB9DE5C2}" srcOrd="3" destOrd="0" parTransId="{EAE545BD-F383-4EB4-B950-362E1A0B9C81}" sibTransId="{8CF478FC-ED95-436D-B787-13B70BCEF8A2}"/>
    <dgm:cxn modelId="{86E46EA0-77BD-438B-9A57-3B7CA67E70D7}" srcId="{82EE8E89-060C-4209-83F9-233F71BBD894}" destId="{8AC2BAED-11C4-42EB-87D8-F71F527C8827}" srcOrd="3" destOrd="0" parTransId="{91E41594-22D9-463F-B7E9-82C1520E6C8A}" sibTransId="{016D5B6A-D021-413A-BB89-068BE7D435F5}"/>
    <dgm:cxn modelId="{4E0CFF5D-E1AA-447B-9A85-41FB21405A69}" type="presOf" srcId="{69CE9577-7E30-496F-909E-AC5C40EBCE5B}" destId="{49B63EAE-CB44-4C10-9B72-E2836E713DB7}" srcOrd="0" destOrd="1" presId="urn:microsoft.com/office/officeart/2005/8/layout/gear1"/>
    <dgm:cxn modelId="{6EC4E2F4-7E43-4A5F-98EC-ABFF710CDFB5}" type="presOf" srcId="{A01F871F-499C-43B5-93FD-0DE7BB9DE5C2}" destId="{5C10C3C0-71EF-47D9-B009-60B6BE97533A}" srcOrd="0" destOrd="3" presId="urn:microsoft.com/office/officeart/2005/8/layout/gear1"/>
    <dgm:cxn modelId="{6F9688D5-7C18-4B91-8D57-4BA545DFBAEE}" type="presOf" srcId="{7E12B77F-DC5C-4F4C-BE66-F824264129F6}" destId="{1686ADD2-8700-4DFC-A256-A2F35E6EA4A7}" srcOrd="2" destOrd="0" presId="urn:microsoft.com/office/officeart/2005/8/layout/gear1"/>
    <dgm:cxn modelId="{164FB1AA-D58C-461A-AA14-90E08C50B15F}" type="presOf" srcId="{7565413F-AE55-4F1D-84AB-A681C37C1391}" destId="{106429F5-1AB1-479C-959F-8FFCAE26A365}" srcOrd="0" destOrd="0" presId="urn:microsoft.com/office/officeart/2005/8/layout/gear1"/>
    <dgm:cxn modelId="{B18AD7F4-D495-4292-843F-2BD2CAC037A0}" type="presParOf" srcId="{2E70ABBB-AE77-4B2D-9812-F14FB0E582DF}" destId="{D181EF27-30E9-4D29-837C-361A0842DCC3}" srcOrd="0" destOrd="0" presId="urn:microsoft.com/office/officeart/2005/8/layout/gear1"/>
    <dgm:cxn modelId="{3967FB05-E81C-49FA-9049-5A3AF0C6B6C4}" type="presParOf" srcId="{2E70ABBB-AE77-4B2D-9812-F14FB0E582DF}" destId="{327E816E-EC95-4E95-899D-BE50DF2CEEC7}" srcOrd="1" destOrd="0" presId="urn:microsoft.com/office/officeart/2005/8/layout/gear1"/>
    <dgm:cxn modelId="{9BDDA4E8-9001-4F77-93DB-1048072B3B74}" type="presParOf" srcId="{2E70ABBB-AE77-4B2D-9812-F14FB0E582DF}" destId="{1686ADD2-8700-4DFC-A256-A2F35E6EA4A7}" srcOrd="2" destOrd="0" presId="urn:microsoft.com/office/officeart/2005/8/layout/gear1"/>
    <dgm:cxn modelId="{6C0228C5-16D5-4595-8082-5968F4E18147}" type="presParOf" srcId="{2E70ABBB-AE77-4B2D-9812-F14FB0E582DF}" destId="{5C10C3C0-71EF-47D9-B009-60B6BE97533A}" srcOrd="3" destOrd="0" presId="urn:microsoft.com/office/officeart/2005/8/layout/gear1"/>
    <dgm:cxn modelId="{4AD3C1AF-E96F-4F34-829A-B447588A82DA}" type="presParOf" srcId="{2E70ABBB-AE77-4B2D-9812-F14FB0E582DF}" destId="{365EA31E-FF4A-4B61-ADD7-B95306773D08}" srcOrd="4" destOrd="0" presId="urn:microsoft.com/office/officeart/2005/8/layout/gear1"/>
    <dgm:cxn modelId="{7C9E95A4-C676-43B6-B605-DDD9A88BE7D6}" type="presParOf" srcId="{2E70ABBB-AE77-4B2D-9812-F14FB0E582DF}" destId="{1C5DAA09-FAD2-409B-AADC-57316C2C8C1C}" srcOrd="5" destOrd="0" presId="urn:microsoft.com/office/officeart/2005/8/layout/gear1"/>
    <dgm:cxn modelId="{DAAD196E-368F-4E15-92DB-BF57A585EFEB}" type="presParOf" srcId="{2E70ABBB-AE77-4B2D-9812-F14FB0E582DF}" destId="{4F6D2814-1C1A-4D0C-B33B-86B465FB19C4}" srcOrd="6" destOrd="0" presId="urn:microsoft.com/office/officeart/2005/8/layout/gear1"/>
    <dgm:cxn modelId="{7158A8AE-380A-49F0-BB6F-69298FE16FD9}" type="presParOf" srcId="{2E70ABBB-AE77-4B2D-9812-F14FB0E582DF}" destId="{49B63EAE-CB44-4C10-9B72-E2836E713DB7}" srcOrd="7" destOrd="0" presId="urn:microsoft.com/office/officeart/2005/8/layout/gear1"/>
    <dgm:cxn modelId="{E218EA4A-2977-4568-8004-E085BD0B698D}" type="presParOf" srcId="{2E70ABBB-AE77-4B2D-9812-F14FB0E582DF}" destId="{4A689E40-AE16-453B-83A6-70B8C576A410}" srcOrd="8" destOrd="0" presId="urn:microsoft.com/office/officeart/2005/8/layout/gear1"/>
    <dgm:cxn modelId="{B8131071-9D0F-47B0-A676-2BC6CC8B2D21}" type="presParOf" srcId="{2E70ABBB-AE77-4B2D-9812-F14FB0E582DF}" destId="{106429F5-1AB1-479C-959F-8FFCAE26A365}" srcOrd="9" destOrd="0" presId="urn:microsoft.com/office/officeart/2005/8/layout/gear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4B2B0-031E-48A1-98E4-0DBE668A92AB}">
      <dsp:nvSpPr>
        <dsp:cNvPr id="0" name=""/>
        <dsp:cNvSpPr/>
      </dsp:nvSpPr>
      <dsp:spPr>
        <a:xfrm>
          <a:off x="1869815" y="1270238"/>
          <a:ext cx="2284492" cy="22846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Data</a:t>
          </a:r>
          <a:endParaRPr lang="en-US" sz="5600" kern="1200" dirty="0"/>
        </a:p>
      </dsp:txBody>
      <dsp:txXfrm>
        <a:off x="2204371" y="1604811"/>
        <a:ext cx="1615380" cy="1615459"/>
      </dsp:txXfrm>
    </dsp:sp>
    <dsp:sp modelId="{A3CE077F-F565-4F36-9BAD-616AAD7B67BC}">
      <dsp:nvSpPr>
        <dsp:cNvPr id="0" name=""/>
        <dsp:cNvSpPr/>
      </dsp:nvSpPr>
      <dsp:spPr>
        <a:xfrm>
          <a:off x="691734" y="0"/>
          <a:ext cx="4605160" cy="4800600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746F2D-DD83-49FE-86A1-7A877416C9BA}">
      <dsp:nvSpPr>
        <dsp:cNvPr id="0" name=""/>
        <dsp:cNvSpPr/>
      </dsp:nvSpPr>
      <dsp:spPr>
        <a:xfrm>
          <a:off x="4082639" y="404690"/>
          <a:ext cx="1223810" cy="12241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B7B24-394E-457F-AA9C-499B50DFA4BB}">
      <dsp:nvSpPr>
        <dsp:cNvPr id="0" name=""/>
        <dsp:cNvSpPr/>
      </dsp:nvSpPr>
      <dsp:spPr>
        <a:xfrm>
          <a:off x="5399277" y="424373"/>
          <a:ext cx="1638118" cy="118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kern="1200" dirty="0" smtClean="0"/>
            <a:t>Collection</a:t>
          </a:r>
          <a:endParaRPr lang="en-US" sz="2000" kern="1200" dirty="0"/>
        </a:p>
      </dsp:txBody>
      <dsp:txXfrm>
        <a:off x="5399277" y="424373"/>
        <a:ext cx="1638118" cy="1184788"/>
      </dsp:txXfrm>
    </dsp:sp>
    <dsp:sp modelId="{CD5755EC-04F7-43D9-A3C9-194CF2F1BE43}">
      <dsp:nvSpPr>
        <dsp:cNvPr id="0" name=""/>
        <dsp:cNvSpPr/>
      </dsp:nvSpPr>
      <dsp:spPr>
        <a:xfrm>
          <a:off x="4555646" y="1797344"/>
          <a:ext cx="1223810" cy="122415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49ED01-FFBB-4BC7-B685-530FD64BBDBE}">
      <dsp:nvSpPr>
        <dsp:cNvPr id="0" name=""/>
        <dsp:cNvSpPr/>
      </dsp:nvSpPr>
      <dsp:spPr>
        <a:xfrm>
          <a:off x="5879109" y="1814626"/>
          <a:ext cx="1638118" cy="118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kern="1200" dirty="0" smtClean="0"/>
            <a:t>Entry</a:t>
          </a:r>
          <a:endParaRPr lang="en-US" sz="2000" kern="1200" dirty="0"/>
        </a:p>
      </dsp:txBody>
      <dsp:txXfrm>
        <a:off x="5879109" y="1814626"/>
        <a:ext cx="1638118" cy="1184788"/>
      </dsp:txXfrm>
    </dsp:sp>
    <dsp:sp modelId="{9E7BC92D-EC0F-431C-A4DD-5E959A0366AE}">
      <dsp:nvSpPr>
        <dsp:cNvPr id="0" name=""/>
        <dsp:cNvSpPr/>
      </dsp:nvSpPr>
      <dsp:spPr>
        <a:xfrm>
          <a:off x="4082639" y="3209681"/>
          <a:ext cx="1223810" cy="122415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C03CC-722B-4DFE-8B9C-9BC230CBA111}">
      <dsp:nvSpPr>
        <dsp:cNvPr id="0" name=""/>
        <dsp:cNvSpPr/>
      </dsp:nvSpPr>
      <dsp:spPr>
        <a:xfrm>
          <a:off x="5364639" y="3213590"/>
          <a:ext cx="2178189" cy="1184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kern="1200" dirty="0" smtClean="0"/>
            <a:t>Analysis/Reporting</a:t>
          </a:r>
          <a:endParaRPr lang="en-US" sz="2000" kern="1200" dirty="0"/>
        </a:p>
      </dsp:txBody>
      <dsp:txXfrm>
        <a:off x="5364639" y="3213590"/>
        <a:ext cx="2178189" cy="1184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70624-6513-42D1-977C-FCB2B8A0B0D3}">
      <dsp:nvSpPr>
        <dsp:cNvPr id="0" name=""/>
        <dsp:cNvSpPr/>
      </dsp:nvSpPr>
      <dsp:spPr>
        <a:xfrm>
          <a:off x="756447" y="0"/>
          <a:ext cx="4381755" cy="1050661"/>
        </a:xfrm>
        <a:prstGeom prst="leftRightRibb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EE0DC-E5E1-4661-8DBF-CCBBBB6E47F6}">
      <dsp:nvSpPr>
        <dsp:cNvPr id="0" name=""/>
        <dsp:cNvSpPr/>
      </dsp:nvSpPr>
      <dsp:spPr>
        <a:xfrm>
          <a:off x="1019583" y="143271"/>
          <a:ext cx="1807354" cy="51482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Epidemiologic Data</a:t>
          </a:r>
          <a:endParaRPr lang="en-US" sz="1600" kern="1200" dirty="0"/>
        </a:p>
      </dsp:txBody>
      <dsp:txXfrm>
        <a:off x="1019583" y="143271"/>
        <a:ext cx="1807354" cy="514823"/>
      </dsp:txXfrm>
    </dsp:sp>
    <dsp:sp modelId="{B5634CF8-24C8-4B8E-986D-F8C968511CEC}">
      <dsp:nvSpPr>
        <dsp:cNvPr id="0" name=""/>
        <dsp:cNvSpPr/>
      </dsp:nvSpPr>
      <dsp:spPr>
        <a:xfrm>
          <a:off x="2743702" y="334302"/>
          <a:ext cx="2056215" cy="51482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baseline="0" dirty="0" smtClean="0"/>
            <a:t>Laboratory Data</a:t>
          </a:r>
          <a:endParaRPr lang="en-US" sz="1600" kern="1200" dirty="0"/>
        </a:p>
      </dsp:txBody>
      <dsp:txXfrm>
        <a:off x="2743702" y="334302"/>
        <a:ext cx="2056215" cy="5148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1EF27-30E9-4D29-837C-361A0842DCC3}">
      <dsp:nvSpPr>
        <dsp:cNvPr id="0" name=""/>
        <dsp:cNvSpPr/>
      </dsp:nvSpPr>
      <dsp:spPr>
        <a:xfrm>
          <a:off x="3870960" y="1653540"/>
          <a:ext cx="2682240" cy="2682240"/>
        </a:xfrm>
        <a:prstGeom prst="gear9">
          <a:avLst/>
        </a:prstGeom>
        <a:solidFill>
          <a:schemeClr val="tx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Quality Control</a:t>
          </a:r>
          <a:endParaRPr lang="en-US" sz="1400" b="1" kern="1200" dirty="0"/>
        </a:p>
      </dsp:txBody>
      <dsp:txXfrm>
        <a:off x="4410210" y="2281842"/>
        <a:ext cx="1603740" cy="1378727"/>
      </dsp:txXfrm>
    </dsp:sp>
    <dsp:sp modelId="{5C10C3C0-71EF-47D9-B009-60B6BE97533A}">
      <dsp:nvSpPr>
        <dsp:cNvPr id="0" name=""/>
        <dsp:cNvSpPr/>
      </dsp:nvSpPr>
      <dsp:spPr>
        <a:xfrm>
          <a:off x="4267195" y="3581403"/>
          <a:ext cx="1908052" cy="12374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Collection Process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Entry Process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Reports Process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Analysis Process</a:t>
          </a:r>
          <a:endParaRPr lang="en-US" sz="1200" kern="1200" dirty="0"/>
        </a:p>
      </dsp:txBody>
      <dsp:txXfrm>
        <a:off x="4303440" y="3617648"/>
        <a:ext cx="1835562" cy="1164994"/>
      </dsp:txXfrm>
    </dsp:sp>
    <dsp:sp modelId="{365EA31E-FF4A-4B61-ADD7-B95306773D08}">
      <dsp:nvSpPr>
        <dsp:cNvPr id="0" name=""/>
        <dsp:cNvSpPr/>
      </dsp:nvSpPr>
      <dsp:spPr>
        <a:xfrm>
          <a:off x="2051542" y="741949"/>
          <a:ext cx="2468402" cy="250593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Quality Assurance</a:t>
          </a:r>
          <a:endParaRPr lang="en-US" sz="1800" b="1" kern="1200" dirty="0"/>
        </a:p>
      </dsp:txBody>
      <dsp:txXfrm>
        <a:off x="2672970" y="1372670"/>
        <a:ext cx="1225546" cy="1244491"/>
      </dsp:txXfrm>
    </dsp:sp>
    <dsp:sp modelId="{49B63EAE-CB44-4C10-9B72-E2836E713DB7}">
      <dsp:nvSpPr>
        <dsp:cNvPr id="0" name=""/>
        <dsp:cNvSpPr/>
      </dsp:nvSpPr>
      <dsp:spPr>
        <a:xfrm>
          <a:off x="3334512" y="629412"/>
          <a:ext cx="1706880" cy="1024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Collection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Data Entry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Reports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Data Analysis</a:t>
          </a:r>
          <a:endParaRPr lang="en-US" sz="1200" kern="1200" dirty="0"/>
        </a:p>
      </dsp:txBody>
      <dsp:txXfrm>
        <a:off x="3364508" y="659408"/>
        <a:ext cx="1646888" cy="964136"/>
      </dsp:txXfrm>
    </dsp:sp>
    <dsp:sp modelId="{4A689E40-AE16-453B-83A6-70B8C576A410}">
      <dsp:nvSpPr>
        <dsp:cNvPr id="0" name=""/>
        <dsp:cNvSpPr/>
      </dsp:nvSpPr>
      <dsp:spPr>
        <a:xfrm>
          <a:off x="4014955" y="1185948"/>
          <a:ext cx="3299155" cy="3299155"/>
        </a:xfrm>
        <a:prstGeom prst="circularArrow">
          <a:avLst>
            <a:gd name="adj1" fmla="val 4878"/>
            <a:gd name="adj2" fmla="val 312630"/>
            <a:gd name="adj3" fmla="val 3191013"/>
            <a:gd name="adj4" fmla="val 15156776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429F5-1AB1-479C-959F-8FFCAE26A365}">
      <dsp:nvSpPr>
        <dsp:cNvPr id="0" name=""/>
        <dsp:cNvSpPr/>
      </dsp:nvSpPr>
      <dsp:spPr>
        <a:xfrm>
          <a:off x="1964915" y="585007"/>
          <a:ext cx="2494483" cy="249448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220B47-E9FC-4A67-BC75-5EF160290670}" type="datetimeFigureOut">
              <a:rPr lang="en-US"/>
              <a:pPr>
                <a:defRPr/>
              </a:pPr>
              <a:t>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263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31263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B36E8D1-E180-4A1D-B60E-64C6F5009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87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2B7723-81C3-4703-A15B-E24634A365AC}" type="datetimeFigureOut">
              <a:rPr lang="en-US"/>
              <a:pPr>
                <a:defRPr/>
              </a:pPr>
              <a:t>1/16/2018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6" tIns="44064" rIns="88126" bIns="4406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1475"/>
          </a:xfrm>
          <a:prstGeom prst="rect">
            <a:avLst/>
          </a:prstGeom>
        </p:spPr>
        <p:txBody>
          <a:bodyPr vert="horz" lIns="88126" tIns="44064" rIns="88126" bIns="4406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1263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31263"/>
            <a:ext cx="3038475" cy="46355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4659B31-DAC1-42FD-A64C-784863B1D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26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endParaRPr lang="en-US" sz="1400" dirty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66EB41-3852-4256-939D-26EB18FCE08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3926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FF922-9E40-41D5-9280-D8874DED89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5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9" name="Shape 152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43094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51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219" name="Shape 152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82747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214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4579" name="Shape 215"/>
          <p:cNvSpPr>
            <a:spLocks noGrp="1"/>
          </p:cNvSpPr>
          <p:nvPr>
            <p:ph type="body" idx="1"/>
          </p:nvPr>
        </p:nvSpPr>
        <p:spPr bwMode="auto">
          <a:xfrm>
            <a:off x="700088" y="4408488"/>
            <a:ext cx="5594350" cy="277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6477" bIns="46477" numCol="1" anchor="t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4580" name="Shape 216"/>
          <p:cNvSpPr>
            <a:spLocks noGrp="1"/>
          </p:cNvSpPr>
          <p:nvPr>
            <p:ph type="sldNum" sz="quarter" idx="12"/>
          </p:nvPr>
        </p:nvSpPr>
        <p:spPr>
          <a:xfrm>
            <a:off x="3962400" y="8969375"/>
            <a:ext cx="3030538" cy="309563"/>
          </a:xfrm>
          <a:noFill/>
        </p:spPr>
        <p:txBody>
          <a:bodyPr tIns="46477" bIns="46477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SzPct val="25000"/>
            </a:pPr>
            <a:r>
              <a:rPr lang="en-US" altLang="en-US" sz="1400" smtClean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2425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hape 195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3251" name="Shape 196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1185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hape 24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3" name="Shape 24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73732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hape 24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3" name="Shape 24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01051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hape 24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3" name="Shape 24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6208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695325"/>
            <a:ext cx="4641850" cy="34813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99453" y="4408250"/>
            <a:ext cx="5595619" cy="278528"/>
          </a:xfrm>
          <a:prstGeom prst="rect">
            <a:avLst/>
          </a:prstGeom>
          <a:noFill/>
          <a:ln>
            <a:noFill/>
          </a:ln>
        </p:spPr>
        <p:txBody>
          <a:bodyPr lIns="92979" tIns="46477" rIns="92979" bIns="46477" anchor="t" anchorCtr="0">
            <a:sp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idx="12"/>
          </p:nvPr>
        </p:nvSpPr>
        <p:spPr>
          <a:xfrm>
            <a:off x="3961945" y="8969609"/>
            <a:ext cx="3030960" cy="309305"/>
          </a:xfrm>
          <a:prstGeom prst="rect">
            <a:avLst/>
          </a:prstGeom>
          <a:noFill/>
          <a:ln>
            <a:noFill/>
          </a:ln>
        </p:spPr>
        <p:txBody>
          <a:bodyPr lIns="92979" tIns="46477" rIns="92979" bIns="46477" anchor="b" anchorCtr="0">
            <a:spAutoFit/>
          </a:bodyPr>
          <a:lstStyle/>
          <a:p>
            <a:pPr algn="r">
              <a:buSzPct val="25000"/>
            </a:pPr>
            <a:r>
              <a:rPr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4743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E7D59-C689-43C4-8303-1D9D57F18F4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05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E7D59-C689-43C4-8303-1D9D57F18F4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86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E7D59-C689-43C4-8303-1D9D57F18F4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82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E7D59-C689-43C4-8303-1D9D57F18F4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32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hape 24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3" name="Shape 24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56462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81928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73952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569194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8592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3037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6358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05000" y="5791200"/>
            <a:ext cx="6781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03522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825427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56737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7891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 userDrawn="1"/>
        </p:nvSpPr>
        <p:spPr>
          <a:xfrm>
            <a:off x="1371600" y="4343400"/>
            <a:ext cx="6400800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latin typeface="+mn-lt"/>
              </a:rPr>
              <a:t>For more information please contact Centers for Disease Control and Prevention</a:t>
            </a:r>
          </a:p>
        </p:txBody>
      </p:sp>
      <p:sp>
        <p:nvSpPr>
          <p:cNvPr id="7" name="Rectangle 9"/>
          <p:cNvSpPr/>
          <p:nvPr userDrawn="1"/>
        </p:nvSpPr>
        <p:spPr>
          <a:xfrm>
            <a:off x="1371600" y="4705350"/>
            <a:ext cx="594360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E-mail: cdcinfo@cdc.gov 	Web: www.cdc.gov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6281928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6473952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61404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Content">
  <p:cSld name="1_Basic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lnSpc>
                <a:spcPct val="107142"/>
              </a:lnSpc>
              <a:defRPr sz="2800" b="1" baseline="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9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Clr>
                <a:schemeClr val="dk1"/>
              </a:buClr>
              <a:buFont typeface="Arial"/>
              <a:buChar char="•"/>
              <a:defRPr sz="2400" b="1" baseline="0">
                <a:solidFill>
                  <a:schemeClr val="lt2"/>
                </a:solidFill>
              </a:defRPr>
            </a:lvl1pPr>
            <a:lvl2pPr rtl="0">
              <a:buClr>
                <a:schemeClr val="dk1"/>
              </a:buClr>
              <a:buFont typeface="Wingdings"/>
              <a:buChar char="§"/>
              <a:defRPr sz="2000">
                <a:solidFill>
                  <a:schemeClr val="lt2"/>
                </a:solidFill>
              </a:defRPr>
            </a:lvl2pPr>
            <a:lvl3pPr rtl="0">
              <a:buClr>
                <a:schemeClr val="dk1"/>
              </a:buClr>
              <a:buFont typeface="Arial"/>
              <a:buChar char="•"/>
              <a:defRPr sz="1800">
                <a:solidFill>
                  <a:schemeClr val="lt2"/>
                </a:solidFill>
              </a:defRPr>
            </a:lvl3pPr>
            <a:lvl4pPr rtl="0">
              <a:buClr>
                <a:schemeClr val="dk1"/>
              </a:buClr>
              <a:buFont typeface="Courier New"/>
              <a:buChar char="o"/>
              <a:defRPr sz="1800" baseline="0">
                <a:solidFill>
                  <a:schemeClr val="lt2"/>
                </a:solidFill>
              </a:defRPr>
            </a:lvl4pPr>
            <a:lvl5pPr rtl="0">
              <a:buClr>
                <a:schemeClr val="dk1"/>
              </a:buClr>
              <a:buFont typeface="Arial"/>
              <a:buChar char="•"/>
              <a:defRPr sz="1800">
                <a:solidFill>
                  <a:schemeClr val="lt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idx="2"/>
          </p:nvPr>
        </p:nvSpPr>
        <p:spPr>
          <a:xfrm>
            <a:off x="457200" y="5791200"/>
            <a:ext cx="8229600" cy="60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lnSpc>
                <a:spcPct val="100000"/>
              </a:lnSpc>
              <a:buClr>
                <a:schemeClr val="dk2"/>
              </a:buClr>
              <a:buNone/>
              <a:defRPr sz="1100" baseline="0">
                <a:solidFill>
                  <a:schemeClr val="dk2"/>
                </a:solidFill>
              </a:defRPr>
            </a:lvl1pPr>
            <a:lvl2pPr algn="ctr" rtl="0">
              <a:defRPr>
                <a:solidFill>
                  <a:schemeClr val="dk2"/>
                </a:solidFill>
              </a:defRPr>
            </a:lvl2pPr>
            <a:lvl3pPr algn="ctr" rtl="0">
              <a:defRPr>
                <a:solidFill>
                  <a:schemeClr val="dk2"/>
                </a:solidFill>
              </a:defRPr>
            </a:lvl3pPr>
            <a:lvl4pPr algn="ctr" rtl="0">
              <a:defRPr>
                <a:solidFill>
                  <a:schemeClr val="dk2"/>
                </a:solidFill>
              </a:defRPr>
            </a:lvl4pPr>
            <a:lvl5pPr algn="ctr"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202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obj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" name="Shape 61"/>
          <p:cNvSpPr>
            <a:spLocks noGrp="1"/>
          </p:cNvSpPr>
          <p:nvPr>
            <p:ph type="dt" idx="10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solidFill>
                  <a:srgbClr val="FFC000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hape 62"/>
          <p:cNvSpPr>
            <a:spLocks noGrp="1"/>
          </p:cNvSpPr>
          <p:nvPr>
            <p:ph type="ftr" idx="11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solidFill>
                  <a:srgbClr val="FFC000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hape 63"/>
          <p:cNvSpPr>
            <a:spLocks noGrp="1"/>
          </p:cNvSpPr>
          <p:nvPr>
            <p:ph type="sldNum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solidFill>
                  <a:srgbClr val="FFC000"/>
                </a:solidFill>
                <a:latin typeface="Arial" charset="0"/>
                <a:cs typeface="Arial" charset="0"/>
                <a:sym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7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26" r:id="rId2"/>
    <p:sldLayoutId id="2147483831" r:id="rId3"/>
    <p:sldLayoutId id="2147483832" r:id="rId4"/>
    <p:sldLayoutId id="2147483833" r:id="rId5"/>
    <p:sldLayoutId id="2147483827" r:id="rId6"/>
    <p:sldLayoutId id="2147483828" r:id="rId7"/>
    <p:sldLayoutId id="2147483829" r:id="rId8"/>
    <p:sldLayoutId id="2147483834" r:id="rId9"/>
    <p:sldLayoutId id="2147483836" r:id="rId10"/>
    <p:sldLayoutId id="2147483837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segeek.com/what-is-data-quality-control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rockyourstock.com/business-management/quality-control.asp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1"/>
          <p:cNvSpPr>
            <a:spLocks noGrp="1"/>
          </p:cNvSpPr>
          <p:nvPr>
            <p:ph type="subTitle" idx="1"/>
          </p:nvPr>
        </p:nvSpPr>
        <p:spPr bwMode="auto">
          <a:xfrm>
            <a:off x="1382949" y="4516876"/>
            <a:ext cx="64008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Pam Kennedy</a:t>
            </a:r>
          </a:p>
          <a:p>
            <a:pPr eaLnBrk="1" hangingPunct="1"/>
            <a:r>
              <a:rPr lang="en-US" dirty="0" smtClean="0"/>
              <a:t>Amsterdam, The Netherlands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1371600" y="5269148"/>
            <a:ext cx="6400800" cy="7288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November 2016</a:t>
            </a:r>
          </a:p>
        </p:txBody>
      </p:sp>
      <p:sp>
        <p:nvSpPr>
          <p:cNvPr id="4100" name="Title 3"/>
          <p:cNvSpPr>
            <a:spLocks noGrp="1"/>
          </p:cNvSpPr>
          <p:nvPr>
            <p:ph type="title"/>
          </p:nvPr>
        </p:nvSpPr>
        <p:spPr bwMode="auto">
          <a:xfrm>
            <a:off x="304800" y="1524000"/>
            <a:ext cx="8534400" cy="167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Overview of Data Management</a:t>
            </a:r>
            <a:br>
              <a:rPr lang="en-US" dirty="0" smtClean="0"/>
            </a:br>
            <a:endParaRPr lang="en-US" sz="2000" i="1" u="sng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National Center for Immunization &amp; Respiratory Diseases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Influenza Division, Office of the Director, Extramural Program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457200"/>
            <a:ext cx="7848600" cy="762000"/>
          </a:xfrm>
        </p:spPr>
        <p:txBody>
          <a:bodyPr/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Diagram of A Data System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609345"/>
              </p:ext>
            </p:extLst>
          </p:nvPr>
        </p:nvGraphicFramePr>
        <p:xfrm>
          <a:off x="367425" y="1381919"/>
          <a:ext cx="8208963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725" y="6345238"/>
            <a:ext cx="6762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77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48"/>
          <p:cNvSpPr>
            <a:spLocks noGrp="1"/>
          </p:cNvSpPr>
          <p:nvPr>
            <p:ph type="title"/>
          </p:nvPr>
        </p:nvSpPr>
        <p:spPr bwMode="auto">
          <a:xfrm>
            <a:off x="400050" y="430213"/>
            <a:ext cx="8229600" cy="58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Database Management System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044417"/>
          </a:xfrm>
        </p:spPr>
        <p:txBody>
          <a:bodyPr tIns="45700" bIns="45700">
            <a:spAutoFit/>
          </a:bodyPr>
          <a:lstStyle/>
          <a:p>
            <a:pPr eaLnBrk="1" fontAlgn="auto" hangingPunct="1">
              <a:lnSpc>
                <a:spcPct val="80000"/>
              </a:lnSpc>
              <a:spcBef>
                <a:spcPts val="2400"/>
              </a:spcBef>
              <a:spcAft>
                <a:spcPts val="600"/>
              </a:spcAft>
              <a:buSzPct val="100000"/>
              <a:defRPr/>
            </a:pPr>
            <a:r>
              <a:rPr lang="en-US" sz="2800" dirty="0" smtClean="0">
                <a:sym typeface="Arial"/>
              </a:rPr>
              <a:t>Definition</a:t>
            </a:r>
          </a:p>
          <a:p>
            <a:pPr marL="682625" lvl="1" indent="-342900" eaLnBrk="1" fontAlgn="auto" hangingPunct="1">
              <a:lnSpc>
                <a:spcPct val="80000"/>
              </a:lnSpc>
              <a:spcBef>
                <a:spcPts val="24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“…set </a:t>
            </a:r>
            <a:r>
              <a:rPr lang="en-US" sz="2400" dirty="0">
                <a:sym typeface="Arial"/>
              </a:rPr>
              <a:t>of programs that enables you to store, modify, and extract information </a:t>
            </a:r>
            <a:r>
              <a:rPr lang="en-US" sz="2400" dirty="0" smtClean="0">
                <a:sym typeface="Arial"/>
              </a:rPr>
              <a:t>……,</a:t>
            </a:r>
          </a:p>
          <a:p>
            <a:pPr marL="682625" lvl="1" indent="-342900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…</a:t>
            </a:r>
            <a:r>
              <a:rPr lang="en-US" sz="2400" dirty="0">
                <a:sym typeface="Arial"/>
              </a:rPr>
              <a:t> </a:t>
            </a:r>
            <a:r>
              <a:rPr lang="en-US" sz="2400" dirty="0" smtClean="0">
                <a:sym typeface="Arial"/>
              </a:rPr>
              <a:t>provides </a:t>
            </a:r>
            <a:r>
              <a:rPr lang="en-US" sz="2400" dirty="0">
                <a:sym typeface="Arial"/>
              </a:rPr>
              <a:t>users with tools to add, delete, access, modify, and analyze data stored in one location </a:t>
            </a:r>
            <a:r>
              <a:rPr lang="en-US" sz="2400" dirty="0" smtClean="0">
                <a:sym typeface="Arial"/>
              </a:rPr>
              <a:t>…</a:t>
            </a:r>
          </a:p>
          <a:p>
            <a:pPr marL="682625" lvl="1" indent="-342900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….provides </a:t>
            </a:r>
            <a:r>
              <a:rPr lang="en-US" sz="2400" dirty="0">
                <a:sym typeface="Arial"/>
              </a:rPr>
              <a:t>the method for maintaining the integrity of stored data, running security </a:t>
            </a:r>
            <a:r>
              <a:rPr lang="en-US" sz="2400" dirty="0" smtClean="0">
                <a:sym typeface="Arial"/>
              </a:rPr>
              <a:t>… </a:t>
            </a:r>
            <a:r>
              <a:rPr lang="en-US" sz="2400" dirty="0">
                <a:sym typeface="Arial"/>
              </a:rPr>
              <a:t>and recovering information if the system fails</a:t>
            </a:r>
            <a:r>
              <a:rPr lang="en-US" sz="2400" dirty="0" smtClean="0">
                <a:sym typeface="Arial"/>
              </a:rPr>
              <a:t>.”</a:t>
            </a:r>
          </a:p>
          <a:p>
            <a:pPr marL="396875" indent="-457200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ym typeface="Arial"/>
              </a:rPr>
              <a:t>Key Aspects</a:t>
            </a:r>
          </a:p>
          <a:p>
            <a:pPr marL="682625" lvl="1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Meet the needs of the project</a:t>
            </a:r>
          </a:p>
          <a:p>
            <a:pPr marL="682625" lvl="1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Processes are clearly documented</a:t>
            </a:r>
          </a:p>
          <a:p>
            <a:pPr marL="682625" lvl="1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SzPct val="69444"/>
              <a:buFont typeface="Wingdings" pitchFamily="2" charset="2"/>
              <a:buChar char="§"/>
              <a:defRPr/>
            </a:pPr>
            <a:r>
              <a:rPr lang="en-US" sz="2400" dirty="0" smtClean="0">
                <a:sym typeface="Arial"/>
              </a:rPr>
              <a:t>Participants understand processes</a:t>
            </a:r>
            <a:endParaRPr lang="en-US" b="0" dirty="0">
              <a:solidFill>
                <a:schemeClr val="tx2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131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48"/>
          <p:cNvSpPr>
            <a:spLocks noGrp="1"/>
          </p:cNvSpPr>
          <p:nvPr>
            <p:ph type="title"/>
          </p:nvPr>
        </p:nvSpPr>
        <p:spPr bwMode="auto">
          <a:xfrm>
            <a:off x="400050" y="430213"/>
            <a:ext cx="8229600" cy="58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Database Management System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533400" y="1219200"/>
            <a:ext cx="8229600" cy="5274224"/>
          </a:xfrm>
        </p:spPr>
        <p:txBody>
          <a:bodyPr tIns="45700" bIns="45700">
            <a:spAutoFit/>
          </a:bodyPr>
          <a:lstStyle/>
          <a:p>
            <a:pPr eaLnBrk="1" fontAlgn="auto" hangingPunct="1">
              <a:lnSpc>
                <a:spcPct val="80000"/>
              </a:lnSpc>
              <a:spcBef>
                <a:spcPts val="2400"/>
              </a:spcBef>
              <a:spcAft>
                <a:spcPts val="600"/>
              </a:spcAft>
              <a:buSzPct val="100000"/>
              <a:defRPr/>
            </a:pPr>
            <a:r>
              <a:rPr lang="en-US" sz="2800" dirty="0" smtClean="0">
                <a:sym typeface="Arial"/>
              </a:rPr>
              <a:t>Questions</a:t>
            </a:r>
          </a:p>
          <a:p>
            <a:pPr lvl="1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400" dirty="0" smtClean="0">
                <a:sym typeface="Arial"/>
              </a:rPr>
              <a:t>Do you have system documentation?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Process flow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Roles/responsibilities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Hand offs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Expectations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400" dirty="0" smtClean="0">
                <a:sym typeface="Arial"/>
              </a:rPr>
              <a:t>Is everyone trained on the system and processes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Training plan outlined</a:t>
            </a:r>
          </a:p>
          <a:p>
            <a:pPr lvl="2" eaLnBrk="1" fontAlgn="auto" hangingPunct="1"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Objectives clear and understood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400" dirty="0" smtClean="0">
                <a:sym typeface="Arial"/>
              </a:rPr>
              <a:t>Quality checks exist?</a:t>
            </a:r>
          </a:p>
          <a:p>
            <a:pPr lvl="2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SzPct val="100000"/>
              <a:defRPr/>
            </a:pPr>
            <a:r>
              <a:rPr lang="en-US" sz="2000" dirty="0" smtClean="0">
                <a:sym typeface="Arial"/>
              </a:rPr>
              <a:t>Data quality – timeliness, completeness, validity</a:t>
            </a:r>
          </a:p>
          <a:p>
            <a:pPr marL="630238" indent="-630238" algn="just" eaLnBrk="1" fontAlgn="auto" hangingPunct="1">
              <a:spcBef>
                <a:spcPts val="420"/>
              </a:spcBef>
              <a:spcAft>
                <a:spcPts val="420"/>
              </a:spcAft>
              <a:buSzPct val="101190"/>
              <a:defRPr/>
            </a:pPr>
            <a:endParaRPr lang="en-US" b="0" dirty="0">
              <a:solidFill>
                <a:schemeClr val="tx2"/>
              </a:solidFill>
              <a:sym typeface="Arial"/>
            </a:endParaRPr>
          </a:p>
        </p:txBody>
      </p:sp>
      <p:sp>
        <p:nvSpPr>
          <p:cNvPr id="8210" name="Rectangle 2"/>
          <p:cNvSpPr>
            <a:spLocks noChangeArrowheads="1"/>
          </p:cNvSpPr>
          <p:nvPr/>
        </p:nvSpPr>
        <p:spPr bwMode="auto">
          <a:xfrm>
            <a:off x="400050" y="6313488"/>
            <a:ext cx="50292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ts val="363"/>
              </a:spcBef>
              <a:buClr>
                <a:srgbClr val="FFFFFF"/>
              </a:buClr>
              <a:buSzPct val="25000"/>
            </a:pPr>
            <a:r>
              <a:rPr lang="en-US" altLang="en-US">
                <a:solidFill>
                  <a:srgbClr val="FFFFFF"/>
                </a:solidFill>
              </a:rPr>
              <a:t>http://en.wikipedia.org/wiki/Database_management_system</a:t>
            </a:r>
          </a:p>
        </p:txBody>
      </p:sp>
    </p:spTree>
    <p:extLst>
      <p:ext uri="{BB962C8B-B14F-4D97-AF65-F5344CB8AC3E}">
        <p14:creationId xmlns:p14="http://schemas.microsoft.com/office/powerpoint/2010/main" val="2521583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39669155"/>
              </p:ext>
            </p:extLst>
          </p:nvPr>
        </p:nvGraphicFramePr>
        <p:xfrm>
          <a:off x="1605756" y="1244438"/>
          <a:ext cx="5894387" cy="1050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lowchart: Alternate Process 4"/>
          <p:cNvSpPr/>
          <p:nvPr/>
        </p:nvSpPr>
        <p:spPr>
          <a:xfrm rot="19752722">
            <a:off x="1037180" y="3798077"/>
            <a:ext cx="1752600" cy="12954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WHO?</a:t>
            </a:r>
          </a:p>
        </p:txBody>
      </p:sp>
      <p:sp>
        <p:nvSpPr>
          <p:cNvPr id="7" name="Flowchart: Alternate Process 6"/>
          <p:cNvSpPr/>
          <p:nvPr/>
        </p:nvSpPr>
        <p:spPr>
          <a:xfrm rot="19562197">
            <a:off x="3769738" y="4941860"/>
            <a:ext cx="1981200" cy="100647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WHERE?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8" name="Flowchart: Alternate Process 7"/>
          <p:cNvSpPr/>
          <p:nvPr/>
        </p:nvSpPr>
        <p:spPr>
          <a:xfrm rot="2900333">
            <a:off x="3067156" y="3164809"/>
            <a:ext cx="1828800" cy="1066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WHAT?</a:t>
            </a:r>
          </a:p>
        </p:txBody>
      </p:sp>
      <p:sp>
        <p:nvSpPr>
          <p:cNvPr id="9" name="Flowchart: Alternate Process 8"/>
          <p:cNvSpPr/>
          <p:nvPr/>
        </p:nvSpPr>
        <p:spPr>
          <a:xfrm rot="20669027">
            <a:off x="5776724" y="2865236"/>
            <a:ext cx="1676400" cy="106997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WHEN?</a:t>
            </a:r>
          </a:p>
        </p:txBody>
      </p:sp>
      <p:sp>
        <p:nvSpPr>
          <p:cNvPr id="10" name="Flowchart: Alternate Process 9"/>
          <p:cNvSpPr/>
          <p:nvPr/>
        </p:nvSpPr>
        <p:spPr>
          <a:xfrm rot="2900333">
            <a:off x="6222585" y="4746101"/>
            <a:ext cx="1828800" cy="1066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HOW?</a:t>
            </a:r>
          </a:p>
        </p:txBody>
      </p:sp>
      <p:sp>
        <p:nvSpPr>
          <p:cNvPr id="2" name="Rectangle 1"/>
          <p:cNvSpPr/>
          <p:nvPr/>
        </p:nvSpPr>
        <p:spPr>
          <a:xfrm>
            <a:off x="664231" y="438519"/>
            <a:ext cx="63590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Diagram of A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Surveillance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984824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190"/>
          <p:cNvSpPr>
            <a:spLocks noGrp="1"/>
          </p:cNvSpPr>
          <p:nvPr>
            <p:ph type="title"/>
          </p:nvPr>
        </p:nvSpPr>
        <p:spPr bwMode="auto">
          <a:xfrm>
            <a:off x="457200" y="613605"/>
            <a:ext cx="8229600" cy="580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anchor="ctr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</a:p>
        </p:txBody>
      </p:sp>
      <p:sp>
        <p:nvSpPr>
          <p:cNvPr id="21507" name="Shape 191"/>
          <p:cNvSpPr>
            <a:spLocks noGrp="1"/>
          </p:cNvSpPr>
          <p:nvPr>
            <p:ph type="body" idx="1"/>
          </p:nvPr>
        </p:nvSpPr>
        <p:spPr bwMode="auto">
          <a:xfrm>
            <a:off x="468854" y="1396771"/>
            <a:ext cx="7924800" cy="50680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Standardization</a:t>
            </a:r>
          </a:p>
          <a:p>
            <a:pPr lvl="1" eaLnBrk="1" hangingPunct="1">
              <a:spcBef>
                <a:spcPts val="400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idea or not?</a:t>
            </a:r>
          </a:p>
          <a:p>
            <a:pPr lvl="1" eaLnBrk="1" hangingPunct="1">
              <a:spcBef>
                <a:spcPts val="4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ts val="400"/>
              </a:spcBef>
              <a:buClr>
                <a:srgbClr val="FFC000"/>
              </a:buClr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SzPct val="100000"/>
              <a:defRPr/>
            </a:pPr>
            <a:r>
              <a:rPr lang="en-US" sz="2400" dirty="0">
                <a:sym typeface="Arial"/>
              </a:rPr>
              <a:t>Definition of </a:t>
            </a:r>
            <a:r>
              <a:rPr lang="en-US" sz="2400" b="1" u="sng" dirty="0">
                <a:solidFill>
                  <a:srgbClr val="FFC000"/>
                </a:solidFill>
                <a:sym typeface="Arial"/>
              </a:rPr>
              <a:t>data types </a:t>
            </a:r>
            <a:r>
              <a:rPr lang="en-US" sz="2400" dirty="0">
                <a:sym typeface="Arial"/>
              </a:rPr>
              <a:t>during design phase ensures standardization of data</a:t>
            </a:r>
          </a:p>
          <a:p>
            <a:pPr lvl="2" eaLnBrk="1" fontAlgn="auto" hangingPunct="1">
              <a:spcBef>
                <a:spcPts val="360"/>
              </a:spcBef>
              <a:spcAft>
                <a:spcPts val="0"/>
              </a:spcAft>
              <a:buSzPct val="101851"/>
              <a:buFont typeface="Wingdings" pitchFamily="2" charset="2"/>
              <a:buChar char="§"/>
              <a:defRPr/>
            </a:pPr>
            <a:r>
              <a:rPr lang="en-US" sz="2000" dirty="0">
                <a:sym typeface="Arial"/>
              </a:rPr>
              <a:t>Numbers stored as numbers</a:t>
            </a:r>
          </a:p>
          <a:p>
            <a:pPr lvl="2" eaLnBrk="1" fontAlgn="auto" hangingPunct="1">
              <a:spcBef>
                <a:spcPts val="360"/>
              </a:spcBef>
              <a:spcAft>
                <a:spcPts val="0"/>
              </a:spcAft>
              <a:buSzPct val="101851"/>
              <a:buFont typeface="Wingdings" pitchFamily="2" charset="2"/>
              <a:buChar char="§"/>
              <a:defRPr/>
            </a:pPr>
            <a:r>
              <a:rPr lang="en-US" sz="2000" dirty="0">
                <a:sym typeface="Arial"/>
              </a:rPr>
              <a:t>Dates stored uniformly  - </a:t>
            </a:r>
          </a:p>
          <a:p>
            <a:pPr lvl="2" eaLnBrk="1" fontAlgn="auto" hangingPunct="1">
              <a:spcBef>
                <a:spcPts val="360"/>
              </a:spcBef>
              <a:spcAft>
                <a:spcPts val="1200"/>
              </a:spcAft>
              <a:buSzPct val="101851"/>
              <a:buFont typeface="Wingdings" pitchFamily="2" charset="2"/>
              <a:buChar char="§"/>
              <a:defRPr/>
            </a:pPr>
            <a:r>
              <a:rPr lang="en-US" sz="2000" dirty="0">
                <a:sym typeface="Arial"/>
              </a:rPr>
              <a:t>‘Yes’ stored as ‘Yes’ not ‘Y’</a:t>
            </a:r>
          </a:p>
          <a:p>
            <a:pPr lvl="1" eaLnBrk="1" fontAlgn="auto" hangingPunct="1">
              <a:spcBef>
                <a:spcPts val="400"/>
              </a:spcBef>
              <a:spcAft>
                <a:spcPts val="0"/>
              </a:spcAft>
              <a:buSzPct val="100000"/>
              <a:defRPr/>
            </a:pPr>
            <a:r>
              <a:rPr lang="en-US" sz="2400" dirty="0">
                <a:solidFill>
                  <a:schemeClr val="dk2"/>
                </a:solidFill>
                <a:sym typeface="Arial"/>
              </a:rPr>
              <a:t>‘Controls’ </a:t>
            </a:r>
            <a:r>
              <a:rPr lang="en-US" sz="2400" dirty="0">
                <a:solidFill>
                  <a:srgbClr val="000000"/>
                </a:solidFill>
                <a:sym typeface="Arial"/>
              </a:rPr>
              <a:t>can be used to assist in maintaining data standards</a:t>
            </a:r>
          </a:p>
          <a:p>
            <a:pPr lvl="2" eaLnBrk="1" fontAlgn="auto" hangingPunct="1">
              <a:spcBef>
                <a:spcPts val="360"/>
              </a:spcBef>
              <a:spcAft>
                <a:spcPts val="0"/>
              </a:spcAft>
              <a:buSzPct val="101851"/>
              <a:buFont typeface="Wingdings" pitchFamily="2" charset="2"/>
              <a:buChar char="§"/>
              <a:defRPr/>
            </a:pPr>
            <a:r>
              <a:rPr lang="en-US" sz="2000" dirty="0">
                <a:sym typeface="Arial"/>
              </a:rPr>
              <a:t>Limit data entry choices to defined terms  </a:t>
            </a:r>
          </a:p>
          <a:p>
            <a:pPr lvl="2" eaLnBrk="1" fontAlgn="auto" hangingPunct="1">
              <a:spcBef>
                <a:spcPts val="360"/>
              </a:spcBef>
              <a:spcAft>
                <a:spcPts val="0"/>
              </a:spcAft>
              <a:buSzPct val="101851"/>
              <a:buFont typeface="Wingdings" pitchFamily="2" charset="2"/>
              <a:buChar char="§"/>
              <a:defRPr/>
            </a:pPr>
            <a:r>
              <a:rPr lang="en-US" sz="2000" dirty="0">
                <a:sym typeface="Arial"/>
              </a:rPr>
              <a:t>Train data entry </a:t>
            </a:r>
            <a:r>
              <a:rPr lang="en-US" sz="2000" dirty="0" smtClean="0">
                <a:sym typeface="Arial"/>
              </a:rPr>
              <a:t>people</a:t>
            </a:r>
            <a:endParaRPr lang="en-US" alt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Shape 193"/>
          <p:cNvSpPr>
            <a:spLocks noGrp="1"/>
          </p:cNvSpPr>
          <p:nvPr>
            <p:ph type="body" idx="2"/>
          </p:nvPr>
        </p:nvSpPr>
        <p:spPr bwMode="auto">
          <a:xfrm>
            <a:off x="5562600" y="6248400"/>
            <a:ext cx="2667000" cy="219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75000"/>
              </a:lnSpc>
              <a:spcBef>
                <a:spcPts val="363"/>
              </a:spcBef>
              <a:buClr>
                <a:srgbClr val="FFFFFF"/>
              </a:buClr>
              <a:buSzPct val="25000"/>
            </a:pPr>
            <a:r>
              <a:rPr lang="en-US" altLang="en-US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http://en.wikipedia.org/wiki/Football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31" y="1589442"/>
            <a:ext cx="1119612" cy="123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93028"/>
            <a:ext cx="126206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31" y="1617525"/>
            <a:ext cx="1233739" cy="123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8673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40"/>
          <p:cNvSpPr>
            <a:spLocks noGrp="1"/>
          </p:cNvSpPr>
          <p:nvPr>
            <p:ph type="title"/>
          </p:nvPr>
        </p:nvSpPr>
        <p:spPr bwMode="auto">
          <a:xfrm>
            <a:off x="457200" y="613605"/>
            <a:ext cx="8229600" cy="580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anchor="ctr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rgbClr val="0039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– Quality Control</a:t>
            </a:r>
          </a:p>
        </p:txBody>
      </p:sp>
      <p:sp>
        <p:nvSpPr>
          <p:cNvPr id="29699" name="Shape 241"/>
          <p:cNvSpPr>
            <a:spLocks noGrp="1"/>
          </p:cNvSpPr>
          <p:nvPr>
            <p:ph type="body" idx="1"/>
          </p:nvPr>
        </p:nvSpPr>
        <p:spPr bwMode="auto">
          <a:xfrm>
            <a:off x="457200" y="1676400"/>
            <a:ext cx="8229600" cy="39164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</a:t>
            </a: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to ensure accurate and complete entry of required data</a:t>
            </a: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checks to ensure accuracy</a:t>
            </a: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endParaRPr lang="en-US" alt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Control</a:t>
            </a: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for maintaining standards and ensuring data is accurate and useable for analysis</a:t>
            </a:r>
          </a:p>
          <a:p>
            <a:pPr lvl="1"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is a main concern of quality control</a:t>
            </a:r>
          </a:p>
          <a:p>
            <a:pPr lvl="1" eaLnBrk="1" hangingPunct="1">
              <a:spcBef>
                <a:spcPts val="4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US" altLang="en-US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7444" y="5867400"/>
            <a:ext cx="8249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200" dirty="0">
                <a:solidFill>
                  <a:schemeClr val="tx2"/>
                </a:solidFill>
                <a:hlinkClick r:id="rId3"/>
              </a:rPr>
              <a:t>http://www.wisegeek.com/what-is-data-quality-control.htm</a:t>
            </a:r>
            <a:endParaRPr lang="en-US" altLang="en-US" sz="1200" dirty="0">
              <a:solidFill>
                <a:schemeClr val="tx2"/>
              </a:solidFill>
            </a:endParaRPr>
          </a:p>
          <a:p>
            <a:r>
              <a:rPr lang="en-US" altLang="en-US" sz="1200" u="sng" dirty="0">
                <a:solidFill>
                  <a:schemeClr val="tx2"/>
                </a:solidFill>
                <a:hlinkClick r:id="rId4"/>
              </a:rPr>
              <a:t>http://www.rockyourstock.com/business-management/quality-control.aspx#</a:t>
            </a:r>
            <a:endParaRPr lang="en-US" alt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3276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40"/>
          <p:cNvSpPr>
            <a:spLocks noGrp="1"/>
          </p:cNvSpPr>
          <p:nvPr>
            <p:ph type="title"/>
          </p:nvPr>
        </p:nvSpPr>
        <p:spPr bwMode="auto">
          <a:xfrm>
            <a:off x="420511" y="457200"/>
            <a:ext cx="8229600" cy="580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anchor="ctr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rgbClr val="0039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Quality (DQ)</a:t>
            </a:r>
          </a:p>
        </p:txBody>
      </p:sp>
      <p:sp>
        <p:nvSpPr>
          <p:cNvPr id="29699" name="Shape 241"/>
          <p:cNvSpPr>
            <a:spLocks noGrp="1"/>
          </p:cNvSpPr>
          <p:nvPr>
            <p:ph type="body" idx="1"/>
          </p:nvPr>
        </p:nvSpPr>
        <p:spPr bwMode="auto">
          <a:xfrm>
            <a:off x="434622" y="1211490"/>
            <a:ext cx="8229600" cy="50290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400"/>
              </a:spcBef>
              <a:buClr>
                <a:srgbClr val="0039A6"/>
              </a:buClr>
              <a:buFontTx/>
              <a:buChar char="•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Aspects of data quality include: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Accuracy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Date of birth expressed in day/months/years and not only years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Completeness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Missing information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Update status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Timeliness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Relevance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Data relevant for the purpose of the activity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Consistency across data sources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Data collection form to data management system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ts val="375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u="sng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Reliability</a:t>
            </a:r>
          </a:p>
          <a:p>
            <a:pPr marL="1714500" lvl="3" indent="-342900" eaLnBrk="1" hangingPunct="1">
              <a:lnSpc>
                <a:spcPct val="90000"/>
              </a:lnSpc>
              <a:spcBef>
                <a:spcPts val="363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Recorded temperature or respiratory rates within acceptable </a:t>
            </a:r>
            <a:r>
              <a:rPr lang="en-US" altLang="en-US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ranges</a:t>
            </a:r>
            <a:endParaRPr lang="en-US" altLang="en-US" dirty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501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40"/>
          <p:cNvSpPr>
            <a:spLocks noGrp="1"/>
          </p:cNvSpPr>
          <p:nvPr>
            <p:ph type="title"/>
          </p:nvPr>
        </p:nvSpPr>
        <p:spPr bwMode="auto">
          <a:xfrm>
            <a:off x="457200" y="485668"/>
            <a:ext cx="8229600" cy="6192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anchor="ctr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rgbClr val="0039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– Quality Control</a:t>
            </a:r>
          </a:p>
        </p:txBody>
      </p:sp>
      <p:sp>
        <p:nvSpPr>
          <p:cNvPr id="29699" name="Shape 241"/>
          <p:cNvSpPr>
            <a:spLocks noGrp="1"/>
          </p:cNvSpPr>
          <p:nvPr>
            <p:ph type="body" idx="1"/>
          </p:nvPr>
        </p:nvSpPr>
        <p:spPr bwMode="auto">
          <a:xfrm>
            <a:off x="457200" y="1676400"/>
            <a:ext cx="8229600" cy="10402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US" sz="2800" dirty="0"/>
              <a:t>Quality Assurance</a:t>
            </a:r>
          </a:p>
          <a:p>
            <a:pPr marL="0" lvl="0" indent="0">
              <a:buNone/>
            </a:pPr>
            <a:endParaRPr lang="en-US" sz="2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13667402"/>
              </p:ext>
            </p:extLst>
          </p:nvPr>
        </p:nvGraphicFramePr>
        <p:xfrm>
          <a:off x="457200" y="12954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208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xfrm>
            <a:off x="457200" y="643863"/>
            <a:ext cx="8229600" cy="6462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484632" marR="0" lvl="0" indent="-2031" algn="ctr" rtl="0">
              <a:spcBef>
                <a:spcPts val="0"/>
              </a:spcBef>
              <a:buClr>
                <a:srgbClr val="0039A6"/>
              </a:buClr>
              <a:buSzPct val="25000"/>
              <a:buFont typeface="Arial"/>
              <a:buNone/>
            </a:pPr>
            <a:r>
              <a:rPr sz="3600" b="0" i="0" u="none" strike="noStrike" cap="none" baseline="0" dirty="0">
                <a:solidFill>
                  <a:srgbClr val="0039A6"/>
                </a:solidFill>
                <a:latin typeface="Arial"/>
                <a:ea typeface="Arial"/>
                <a:cs typeface="Arial"/>
                <a:sym typeface="Arial"/>
              </a:rPr>
              <a:t>Methods to Identify </a:t>
            </a:r>
            <a:r>
              <a:rPr lang="en-US" sz="3600" b="0" i="0" u="none" strike="noStrike" cap="none" baseline="0" dirty="0" smtClean="0">
                <a:solidFill>
                  <a:srgbClr val="0039A6"/>
                </a:solidFill>
                <a:latin typeface="Arial"/>
                <a:ea typeface="Arial"/>
                <a:cs typeface="Arial"/>
                <a:sym typeface="Arial"/>
              </a:rPr>
              <a:t>Data </a:t>
            </a:r>
            <a:r>
              <a:rPr sz="3600" b="0" i="0" u="none" strike="noStrike" cap="none" baseline="0" dirty="0" smtClean="0">
                <a:solidFill>
                  <a:srgbClr val="0039A6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r>
              <a:rPr lang="en-US" sz="3600" b="0" i="0" u="none" strike="noStrike" cap="none" baseline="0" dirty="0" smtClean="0">
                <a:solidFill>
                  <a:srgbClr val="0039A6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3600" b="0" i="0" u="none" strike="noStrike" cap="none" baseline="0" dirty="0">
              <a:solidFill>
                <a:srgbClr val="0039A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xfrm>
            <a:off x="455596" y="1752600"/>
            <a:ext cx="8229600" cy="4147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48056" marR="0" lvl="0" indent="-384556" algn="l" rtl="0">
              <a:spcBef>
                <a:spcPts val="600"/>
              </a:spcBef>
              <a:buClr>
                <a:schemeClr val="tx1">
                  <a:lumMod val="75000"/>
                </a:schemeClr>
              </a:buClr>
              <a:buSzPct val="100000"/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</a:rPr>
              <a:t>Data collection </a:t>
            </a:r>
          </a:p>
          <a:p>
            <a:pPr lvl="1" indent="-384556">
              <a:buClr>
                <a:schemeClr val="tx1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Accuracy </a:t>
            </a:r>
            <a:r>
              <a:rPr lang="en-US" sz="2400" dirty="0">
                <a:solidFill>
                  <a:srgbClr val="000000"/>
                </a:solidFill>
              </a:rPr>
              <a:t>and completeness of key indicators</a:t>
            </a:r>
          </a:p>
          <a:p>
            <a:pPr lvl="3" indent="-384556"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Date of birth vs. date of admission</a:t>
            </a:r>
          </a:p>
          <a:p>
            <a:pPr lvl="3" indent="-384556"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Gender vs. pregnancy</a:t>
            </a:r>
          </a:p>
          <a:p>
            <a:pPr lvl="3" indent="-384556"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</a:rPr>
              <a:t>Temperature falls in pre-determined acceptable </a:t>
            </a:r>
            <a:r>
              <a:rPr lang="en-US" sz="1800" dirty="0" smtClean="0">
                <a:solidFill>
                  <a:srgbClr val="000000"/>
                </a:solidFill>
              </a:rPr>
              <a:t>range</a:t>
            </a:r>
            <a:endParaRPr lang="en-US" sz="1800" i="0" u="none" strike="noStrike" cap="none" dirty="0" smtClean="0">
              <a:solidFill>
                <a:srgbClr val="000000"/>
              </a:solidFill>
              <a:sym typeface="Arial"/>
            </a:endParaRPr>
          </a:p>
          <a:p>
            <a:pPr lvl="1" indent="-384556">
              <a:spcBef>
                <a:spcPts val="600"/>
              </a:spcBef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lang="en-US" sz="2400" baseline="0" dirty="0" smtClean="0">
                <a:solidFill>
                  <a:srgbClr val="000000"/>
                </a:solidFill>
              </a:rPr>
              <a:t>Review</a:t>
            </a:r>
            <a:r>
              <a:rPr lang="en-US" sz="2400" dirty="0" smtClean="0">
                <a:solidFill>
                  <a:srgbClr val="000000"/>
                </a:solidFill>
              </a:rPr>
              <a:t> key fields for validation </a:t>
            </a:r>
            <a:endParaRPr sz="2400" i="0" u="none" strike="noStrike" cap="none" baseline="0" dirty="0">
              <a:solidFill>
                <a:srgbClr val="000000"/>
              </a:solidFill>
              <a:sym typeface="Arial"/>
            </a:endParaRPr>
          </a:p>
          <a:p>
            <a:pPr marL="448056" marR="0" lvl="0" indent="-384556" algn="l" rtl="0">
              <a:spcBef>
                <a:spcPts val="600"/>
              </a:spcBef>
              <a:buClr>
                <a:schemeClr val="tx1">
                  <a:lumMod val="75000"/>
                </a:schemeClr>
              </a:buClr>
              <a:buSzPct val="100000"/>
              <a:buFont typeface="Arial"/>
              <a:buChar char="•"/>
            </a:pPr>
            <a:r>
              <a:rPr lang="en-US" sz="280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entry</a:t>
            </a:r>
          </a:p>
          <a:p>
            <a:pPr marL="744538" marR="0" lvl="1" indent="-406400" algn="l" rtl="0">
              <a:spcBef>
                <a:spcPts val="520"/>
              </a:spcBef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sz="24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Double </a:t>
            </a:r>
            <a:r>
              <a:rPr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Entry</a:t>
            </a:r>
          </a:p>
          <a:p>
            <a:pPr marL="744538" lvl="1" indent="-406400">
              <a:spcBef>
                <a:spcPts val="480"/>
              </a:spcBef>
              <a:buClr>
                <a:schemeClr val="tx1">
                  <a:lumMod val="75000"/>
                </a:schemeClr>
              </a:buClr>
              <a:buSzPct val="100000"/>
              <a:buFont typeface="Wingdings" pitchFamily="2" charset="2"/>
              <a:buChar char="§"/>
            </a:pPr>
            <a:r>
              <a:rPr sz="24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</a:t>
            </a:r>
            <a:r>
              <a:rPr sz="24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Validation Rules</a:t>
            </a:r>
          </a:p>
          <a:p>
            <a:pPr marL="1139825" marR="0" lvl="2" indent="-395288" algn="l" rtl="0">
              <a:spcBef>
                <a:spcPts val="480"/>
              </a:spcBef>
              <a:buClr>
                <a:schemeClr val="tx1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sz="2000" b="0" i="0" u="none" strike="noStrike" cap="none" baseline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Keeping data consistent across the </a:t>
            </a:r>
            <a:r>
              <a:rPr sz="2000" b="0" i="0" u="none" strike="noStrike" cap="non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record</a:t>
            </a:r>
            <a:endParaRPr lang="en-US" sz="2000" b="0" i="0" u="none" strike="noStrike" cap="none" baseline="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3277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/>
          <a:lstStyle/>
          <a:p>
            <a:r>
              <a:rPr lang="en-US" sz="3600" dirty="0" smtClean="0"/>
              <a:t>Data Cleaning: What is it?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>
                <a:solidFill>
                  <a:srgbClr val="000000"/>
                </a:solidFill>
              </a:rPr>
              <a:t>Check for accuracy of observations and correct or eliminate inaccuracies</a:t>
            </a:r>
          </a:p>
          <a:p>
            <a:pPr marL="914400" lvl="1" indent="-3492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Important for both simple and complex data</a:t>
            </a:r>
          </a:p>
          <a:p>
            <a:r>
              <a:rPr lang="en-US" sz="3000" dirty="0" smtClean="0">
                <a:solidFill>
                  <a:srgbClr val="000000"/>
                </a:solidFill>
              </a:rPr>
              <a:t>Questions to ask:</a:t>
            </a:r>
          </a:p>
          <a:p>
            <a:pPr marL="914400" lvl="1" indent="-3492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Are values outside of what you would normally observe?</a:t>
            </a:r>
          </a:p>
          <a:p>
            <a:pPr marL="914400" lvl="1" indent="-3492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If yes, are values due to inaccuracies in the data or to real changes in activity (i.e. an outbreak, start of influenza season)</a:t>
            </a:r>
          </a:p>
          <a:p>
            <a:r>
              <a:rPr lang="en-US" sz="3000" dirty="0" smtClean="0">
                <a:solidFill>
                  <a:srgbClr val="000000"/>
                </a:solidFill>
              </a:rPr>
              <a:t>Values can be inaccurate due to many factors</a:t>
            </a:r>
          </a:p>
          <a:p>
            <a:pPr marL="914400" lvl="2" indent="-338138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0000"/>
                </a:solidFill>
              </a:rPr>
              <a:t>Data entry mistake</a:t>
            </a:r>
          </a:p>
          <a:p>
            <a:pPr marL="914400" lvl="2" indent="-338138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0000"/>
                </a:solidFill>
              </a:rPr>
              <a:t>Incorrect measurement at site</a:t>
            </a:r>
          </a:p>
          <a:p>
            <a:pPr marL="914400" lvl="2" indent="-338138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0000"/>
                </a:solidFill>
              </a:rPr>
              <a:t>Incorrect analysis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0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15962"/>
          </a:xfrm>
        </p:spPr>
        <p:txBody>
          <a:bodyPr>
            <a:noAutofit/>
          </a:bodyPr>
          <a:lstStyle/>
          <a:p>
            <a:r>
              <a:rPr lang="en-US" sz="3600" dirty="0" smtClean="0"/>
              <a:t>Methods to Address Data </a:t>
            </a:r>
            <a:r>
              <a:rPr lang="en-US" sz="3600" dirty="0" smtClean="0"/>
              <a:t>Quality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4343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How do you find data that has problems?</a:t>
            </a:r>
          </a:p>
          <a:p>
            <a:pPr marL="914400" lvl="1" indent="-403225"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rgbClr val="000000"/>
                </a:solidFill>
              </a:rPr>
              <a:t>Review of CIF/Laboratory results </a:t>
            </a:r>
            <a:r>
              <a:rPr lang="en-US" sz="2600" dirty="0" smtClean="0">
                <a:solidFill>
                  <a:srgbClr val="000000"/>
                </a:solidFill>
              </a:rPr>
              <a:t>to </a:t>
            </a:r>
            <a:r>
              <a:rPr lang="en-US" sz="2600" dirty="0" smtClean="0">
                <a:solidFill>
                  <a:srgbClr val="000000"/>
                </a:solidFill>
              </a:rPr>
              <a:t>check for missing information.</a:t>
            </a:r>
          </a:p>
          <a:p>
            <a:pPr marL="1771650" lvl="3" indent="-403225"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0000"/>
                </a:solidFill>
              </a:rPr>
              <a:t>Data entry – missing field, data inconsistency</a:t>
            </a:r>
          </a:p>
          <a:p>
            <a:pPr marL="914400" lvl="1" indent="-403225"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rgbClr val="000000"/>
                </a:solidFill>
              </a:rPr>
              <a:t>Through quick, simple data queries</a:t>
            </a:r>
          </a:p>
          <a:p>
            <a:pPr marL="971550" lvl="1" indent="-406400"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rgbClr val="000000"/>
                </a:solidFill>
              </a:rPr>
              <a:t>Statistical methods </a:t>
            </a:r>
          </a:p>
          <a:p>
            <a:pPr marL="971550" lvl="1" indent="-406400"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rgbClr val="000000"/>
                </a:solidFill>
              </a:rPr>
              <a:t>Through pre-programmed automated processes</a:t>
            </a:r>
          </a:p>
          <a:p>
            <a:pPr marL="1309688" lvl="2" indent="-303213"/>
            <a:r>
              <a:rPr lang="en-US" dirty="0" smtClean="0">
                <a:solidFill>
                  <a:srgbClr val="000000"/>
                </a:solidFill>
              </a:rPr>
              <a:t>Used for elements that are routinely cleaned</a:t>
            </a:r>
          </a:p>
          <a:p>
            <a:pPr marL="1766888" lvl="3" indent="-303213"/>
            <a:r>
              <a:rPr lang="en-US" dirty="0" smtClean="0">
                <a:solidFill>
                  <a:srgbClr val="000000"/>
                </a:solidFill>
              </a:rPr>
              <a:t>Example: Automated process for deleting duplicate </a:t>
            </a:r>
            <a:r>
              <a:rPr lang="en-US" dirty="0" smtClean="0">
                <a:solidFill>
                  <a:srgbClr val="000000"/>
                </a:solidFill>
              </a:rPr>
              <a:t>records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8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39762"/>
          </a:xfrm>
        </p:spPr>
        <p:txBody>
          <a:bodyPr/>
          <a:lstStyle/>
          <a:p>
            <a:r>
              <a:rPr lang="en-US" sz="3600" dirty="0" smtClean="0"/>
              <a:t>Error Logs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267200"/>
          </a:xfrm>
        </p:spPr>
        <p:txBody>
          <a:bodyPr/>
          <a:lstStyle/>
          <a:p>
            <a:pPr marL="463550" indent="-342900"/>
            <a:r>
              <a:rPr lang="en-US" dirty="0" smtClean="0">
                <a:solidFill>
                  <a:srgbClr val="000000"/>
                </a:solidFill>
              </a:rPr>
              <a:t>List of errors found during the cleaning process</a:t>
            </a:r>
          </a:p>
          <a:p>
            <a:pPr marL="463550" indent="-342900"/>
            <a:r>
              <a:rPr lang="en-US" dirty="0" smtClean="0">
                <a:solidFill>
                  <a:srgbClr val="000000"/>
                </a:solidFill>
              </a:rPr>
              <a:t>Helps to keep track of changes made to records during the cleaning process.</a:t>
            </a:r>
          </a:p>
          <a:p>
            <a:pPr marL="914400" lvl="1" indent="-3492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Keep track of how the data has changed over time</a:t>
            </a:r>
          </a:p>
          <a:p>
            <a:pPr marL="914400" lvl="1" indent="-3492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Used for follow-up on questions to </a:t>
            </a:r>
            <a:r>
              <a:rPr lang="en-US" dirty="0" smtClean="0">
                <a:solidFill>
                  <a:srgbClr val="000000"/>
                </a:solidFill>
              </a:rPr>
              <a:t>sites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2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/>
          <a:lstStyle/>
          <a:p>
            <a:r>
              <a:rPr lang="en-US" sz="3600" dirty="0" smtClean="0"/>
              <a:t>Example of Error Log</a:t>
            </a: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56619"/>
              </p:ext>
            </p:extLst>
          </p:nvPr>
        </p:nvGraphicFramePr>
        <p:xfrm>
          <a:off x="457200" y="1295400"/>
          <a:ext cx="8229599" cy="4495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25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4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4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95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58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99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Date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State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Specimen ID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Patient ID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Field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Prior Value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Current Value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Reason for Change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Your Initials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Comments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solidFill>
                            <a:schemeClr val="bg2"/>
                          </a:solidFill>
                        </a:rPr>
                        <a:t>2/9/11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MD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A11009193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995731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SPECIMEN id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A11009193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A11009193b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2"/>
                          </a:solidFill>
                        </a:rPr>
                        <a:t>coinfection H3 and 2009 H1N1</a:t>
                      </a:r>
                      <a:endParaRPr lang="pt-BR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AB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changed one specimen id to 'b' so would be coded as two separate viruses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solidFill>
                            <a:schemeClr val="bg2"/>
                          </a:solidFill>
                        </a:rPr>
                        <a:t>2/9/11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MD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A11005370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991669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SPECIMEN id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A11005370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A11005370b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2"/>
                          </a:solidFill>
                        </a:rPr>
                        <a:t>coinfection H3 and 2009 H1N1</a:t>
                      </a:r>
                      <a:endParaRPr lang="pt-BR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AB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changed one specimen id to 'b' so would be coded as two separate viruses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solidFill>
                            <a:schemeClr val="bg2"/>
                          </a:solidFill>
                        </a:rPr>
                        <a:t>2/9/11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MD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A11010991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997611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SPECIMEN id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A11010991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A11010991B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coinfection B and 2009 H1N1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AB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changed one specimen id to 'b' so would be coded as two separate viruses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9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solidFill>
                            <a:schemeClr val="bg2"/>
                          </a:solidFill>
                        </a:rPr>
                        <a:t>2/9/11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SD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M11VR000830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388182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SPECIMEN id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M11VR000830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M11VR000830 (a, b, c)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2"/>
                          </a:solidFill>
                        </a:rPr>
                        <a:t>coinfection 2009 H1N1, H3, and B</a:t>
                      </a:r>
                      <a:endParaRPr lang="pt-BR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2"/>
                          </a:solidFill>
                        </a:rPr>
                        <a:t>AB</a:t>
                      </a:r>
                      <a:endParaRPr lang="en-US" sz="1200" b="0" i="0" u="none" strike="noStrike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bg2"/>
                          </a:solidFill>
                        </a:rPr>
                        <a:t>changed one specimen id to 'b' so would be coded as two separate viruses</a:t>
                      </a:r>
                      <a:endParaRPr lang="en-US" sz="1200" b="0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3093" marR="3093" marT="3093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2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40"/>
          <p:cNvSpPr>
            <a:spLocks noGrp="1"/>
          </p:cNvSpPr>
          <p:nvPr>
            <p:ph type="title"/>
          </p:nvPr>
        </p:nvSpPr>
        <p:spPr bwMode="auto">
          <a:xfrm>
            <a:off x="457200" y="613605"/>
            <a:ext cx="8229600" cy="580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anchor="ctr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107000"/>
              </a:lnSpc>
              <a:buClr>
                <a:srgbClr val="FFC000"/>
              </a:buClr>
              <a:buSzPct val="25000"/>
            </a:pPr>
            <a:r>
              <a:rPr lang="en-US" altLang="en-US" sz="3200" dirty="0" smtClean="0">
                <a:solidFill>
                  <a:srgbClr val="0039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Security</a:t>
            </a:r>
          </a:p>
        </p:txBody>
      </p:sp>
      <p:sp>
        <p:nvSpPr>
          <p:cNvPr id="29699" name="Shape 241"/>
          <p:cNvSpPr>
            <a:spLocks noGrp="1"/>
          </p:cNvSpPr>
          <p:nvPr>
            <p:ph type="body" idx="1"/>
          </p:nvPr>
        </p:nvSpPr>
        <p:spPr bwMode="auto">
          <a:xfrm>
            <a:off x="457200" y="1676400"/>
            <a:ext cx="8229600" cy="13644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tIns="45700" bIns="45700" numCol="1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ts val="475"/>
              </a:spcBef>
              <a:buClr>
                <a:srgbClr val="0039A6"/>
              </a:buClr>
              <a:buFontTx/>
              <a:buChar char="•"/>
            </a:pPr>
            <a:r>
              <a:rPr lang="en-US" altLang="en-US" sz="2800" b="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Security?</a:t>
            </a:r>
          </a:p>
          <a:p>
            <a:pPr lvl="1" eaLnBrk="1" hangingPunct="1">
              <a:spcBef>
                <a:spcPts val="400"/>
              </a:spcBef>
              <a:buClr>
                <a:srgbClr val="0039A6"/>
              </a:buClr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reason to secure your data?</a:t>
            </a:r>
          </a:p>
          <a:p>
            <a:pPr lvl="1" eaLnBrk="1" hangingPunct="1">
              <a:spcBef>
                <a:spcPts val="4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US" altLang="en-US" sz="2400" dirty="0" smtClean="0">
              <a:solidFill>
                <a:srgbClr val="4B4B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0342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2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2"/>
                </a:solidFill>
              </a:rPr>
              <a:t>Questions??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56791"/>
      </p:ext>
    </p:extLst>
  </p:cSld>
  <p:clrMapOvr>
    <a:masterClrMapping/>
  </p:clrMapOvr>
</p:sld>
</file>

<file path=ppt/theme/theme1.xml><?xml version="1.0" encoding="utf-8"?>
<a:theme xmlns:a="http://schemas.openxmlformats.org/drawingml/2006/main" name="NCIRD_PPT_light(">
  <a:themeElements>
    <a:clrScheme name="NCIRD Light PPT List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0039A6"/>
      </a:accent1>
      <a:accent2>
        <a:srgbClr val="747F81"/>
      </a:accent2>
      <a:accent3>
        <a:srgbClr val="532E60"/>
      </a:accent3>
      <a:accent4>
        <a:srgbClr val="662046"/>
      </a:accent4>
      <a:accent5>
        <a:srgbClr val="9A996E"/>
      </a:accent5>
      <a:accent6>
        <a:srgbClr val="E8CE79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16476</TotalTime>
  <Words>788</Words>
  <Application>Microsoft Office PowerPoint</Application>
  <PresentationFormat>On-screen Show (4:3)</PresentationFormat>
  <Paragraphs>193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Myriad Web Pro</vt:lpstr>
      <vt:lpstr>Calibri</vt:lpstr>
      <vt:lpstr>Wingdings</vt:lpstr>
      <vt:lpstr>Courier New</vt:lpstr>
      <vt:lpstr>NCIRD_PPT_light(</vt:lpstr>
      <vt:lpstr>Overview of Data Management </vt:lpstr>
      <vt:lpstr>Diagram of A Data System</vt:lpstr>
      <vt:lpstr>Database Management System</vt:lpstr>
      <vt:lpstr>Database Management System</vt:lpstr>
      <vt:lpstr>PowerPoint Presentation</vt:lpstr>
      <vt:lpstr>Data Standards</vt:lpstr>
      <vt:lpstr>Quality Assurance – Quality Control</vt:lpstr>
      <vt:lpstr>Data Quality (DQ)</vt:lpstr>
      <vt:lpstr>Quality Assurance – Quality Control</vt:lpstr>
      <vt:lpstr>Methods to Identify Data Problems</vt:lpstr>
      <vt:lpstr>Data Cleaning: What is it?</vt:lpstr>
      <vt:lpstr>Methods to Address Data Quality</vt:lpstr>
      <vt:lpstr>Error Logs</vt:lpstr>
      <vt:lpstr>Example of Error Log</vt:lpstr>
      <vt:lpstr>Data Security</vt:lpstr>
      <vt:lpstr>PowerPoint Presentation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Sensitivity and Specificity of Serologic Assays  for the Detection of Human Infection with  2009 Pandemic H1N1 (pH1N1) in US Populations</dc:title>
  <dc:creator>dhu3</dc:creator>
  <cp:lastModifiedBy>Kennedy, Pamela J. (CDC/OID/NCIRD)</cp:lastModifiedBy>
  <cp:revision>647</cp:revision>
  <cp:lastPrinted>2014-07-31T16:59:01Z</cp:lastPrinted>
  <dcterms:created xsi:type="dcterms:W3CDTF">2010-08-10T17:23:39Z</dcterms:created>
  <dcterms:modified xsi:type="dcterms:W3CDTF">2018-01-16T17:30:32Z</dcterms:modified>
</cp:coreProperties>
</file>