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61" r:id="rId5"/>
    <p:sldId id="260" r:id="rId6"/>
    <p:sldId id="257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who.int/iris/bitstream/10665/250085/1/WHO-IVB-16.04-eng.pdf?ua=1" TargetMode="External"/><Relationship Id="rId2" Type="http://schemas.openxmlformats.org/officeDocument/2006/relationships/hyperlink" Target="http://apps.who.int/iris/bitstream/10665/178801/1/9789241549301_eng.pdf?ua=1&amp;ua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s.who.int/iris/bitstream/10665/250086/1/WHO-IVB-16.05-eng.pdf?ua=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wer/2012/wer8747.pdf?ua=1" TargetMode="External"/><Relationship Id="rId2" Type="http://schemas.openxmlformats.org/officeDocument/2006/relationships/hyperlink" Target="http://www.who.int/immunization/sage/meetings/2012/april/1_Background_Paper_Mar26_v13_cleaned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o.int/immunization/policy/position_papers/influenza/en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o.int/immunization/research/development/influenza_field_guide/en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epiinfo/index.html" TargetMode="External"/><Relationship Id="rId2" Type="http://schemas.openxmlformats.org/officeDocument/2006/relationships/hyperlink" Target="http://www.openepi.com/Menu/OE_Menu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dc.gov/ophss/csels/dsepd/ss1978/index.html" TargetMode="External"/><Relationship Id="rId4" Type="http://schemas.openxmlformats.org/officeDocument/2006/relationships/hyperlink" Target="http://www.cdc.gov/publichealth101/epidemiology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s/" TargetMode="External"/><Relationship Id="rId2" Type="http://schemas.openxmlformats.org/officeDocument/2006/relationships/hyperlink" Target="http://www.tableau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Some helpful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115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&amp; economic burden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500997"/>
            <a:ext cx="10178322" cy="507233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WHO Manual on Burden of Disease Estimation http://apps.who.int/iris/bitstream/10665/178801/1/9789241549301_eng.pdf?ua=1&amp;ua=1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WHO Manual on Estimating the Economic Burden of Influenza </a:t>
            </a:r>
            <a:r>
              <a:rPr lang="en-US" dirty="0" smtClean="0">
                <a:hlinkClick r:id="rId3"/>
              </a:rPr>
              <a:t>http://apps.who.int/iris/bitstream/10665/250085/1/WHO-IVB-16.04-eng.pdf?ua=1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Guidance on the Economic Evaluation of Influenza Vaccination </a:t>
            </a:r>
            <a:r>
              <a:rPr lang="en-US" dirty="0" smtClean="0">
                <a:hlinkClick r:id="rId4"/>
              </a:rPr>
              <a:t>http://apps.who.int/iris/bitstream/10665/250086/1/WHO-IVB-16.05-eng.pdf?ua=1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14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Vaccination recommendations &amp; target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992701"/>
            <a:ext cx="10178322" cy="4589253"/>
          </a:xfrm>
        </p:spPr>
        <p:txBody>
          <a:bodyPr/>
          <a:lstStyle/>
          <a:p>
            <a:r>
              <a:rPr lang="en-US" dirty="0"/>
              <a:t>Background Paper on Influenza Vaccines and Immunization SAGE Working Group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www.who.int/immunization/sage/meetings/2012/april/1_Background_Paper_Mar26_v13_cleaned.pdf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WHO Position Paper on </a:t>
            </a:r>
            <a:r>
              <a:rPr lang="en-US" dirty="0"/>
              <a:t>Influenza Vaccines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www.who.int/wer/2012/wer8747.pdf?ua=1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More information on grading the scientific evidence contributing </a:t>
            </a:r>
            <a:r>
              <a:rPr lang="en-US" dirty="0"/>
              <a:t>to recommendations </a:t>
            </a:r>
            <a:r>
              <a:rPr lang="en-US" dirty="0">
                <a:hlinkClick r:id="rId4"/>
              </a:rPr>
              <a:t>http://www.who.int/immunization/policy/position_papers/influenza/en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86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Vaccine effectiveness, introduction of vaccine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Field Guide for the Evaluation of </a:t>
            </a:r>
            <a:r>
              <a:rPr lang="en-US" dirty="0"/>
              <a:t>Vaccine Effectiveness </a:t>
            </a:r>
            <a:r>
              <a:rPr lang="en-US" dirty="0">
                <a:hlinkClick r:id="rId2"/>
              </a:rPr>
              <a:t>http://www.who.int/immunization/research/development/influenza_field_guide/en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428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293" y="0"/>
            <a:ext cx="10178322" cy="1492132"/>
          </a:xfrm>
        </p:spPr>
        <p:txBody>
          <a:bodyPr/>
          <a:lstStyle/>
          <a:p>
            <a:r>
              <a:rPr lang="en-US" dirty="0" smtClean="0"/>
              <a:t>Epidemiologic tools &amp;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1293" y="966159"/>
            <a:ext cx="10178322" cy="5451893"/>
          </a:xfrm>
        </p:spPr>
        <p:txBody>
          <a:bodyPr>
            <a:normAutofit/>
          </a:bodyPr>
          <a:lstStyle/>
          <a:p>
            <a:r>
              <a:rPr lang="en-US" dirty="0"/>
              <a:t>OpenEpi.com </a:t>
            </a:r>
            <a:r>
              <a:rPr lang="en-US" dirty="0">
                <a:hlinkClick r:id="rId2"/>
              </a:rPr>
              <a:t>http://www.openepi.com/Menu/OE_Menu.htm</a:t>
            </a:r>
            <a:r>
              <a:rPr lang="en-US" dirty="0"/>
              <a:t> </a:t>
            </a:r>
            <a:r>
              <a:rPr lang="en-US" dirty="0" smtClean="0"/>
              <a:t>– free online epidemiologic calculator.  No need for a software license and very easy learning curve</a:t>
            </a:r>
          </a:p>
          <a:p>
            <a:endParaRPr lang="en-US" dirty="0"/>
          </a:p>
          <a:p>
            <a:r>
              <a:rPr lang="en-US" dirty="0" err="1" smtClean="0"/>
              <a:t>EpiInfo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www.cdc.gov/epiinfo/index.html</a:t>
            </a:r>
            <a:r>
              <a:rPr lang="en-US" dirty="0" smtClean="0"/>
              <a:t> -- version 7 is very powerful with great built-in GIS functionality; have attached file to convert formatting from version 3.2</a:t>
            </a:r>
          </a:p>
          <a:p>
            <a:endParaRPr lang="en-US" dirty="0" smtClean="0"/>
          </a:p>
          <a:p>
            <a:r>
              <a:rPr lang="en-US" dirty="0" smtClean="0"/>
              <a:t>Coursera.org – LOTS of free classes, offered by great universities. Some examples: “Epidemiology – Basic Science of Public Health”, “Biostatistics Bootcamp” 1&amp;2;  “</a:t>
            </a:r>
            <a:r>
              <a:rPr lang="en-US" dirty="0"/>
              <a:t>Data Analysis and Interpretation </a:t>
            </a:r>
            <a:r>
              <a:rPr lang="en-US" dirty="0" smtClean="0"/>
              <a:t>Specialization – 5 course specialization (in SAS)”; “Managing Data Analysis”; </a:t>
            </a:r>
          </a:p>
          <a:p>
            <a:pPr lvl="1"/>
            <a:r>
              <a:rPr lang="en-US" dirty="0" smtClean="0"/>
              <a:t>Search “epidemiology”, “data analysis”, “survival analysis”, “data management”, “statistics”</a:t>
            </a:r>
          </a:p>
          <a:p>
            <a:pPr lvl="1"/>
            <a:r>
              <a:rPr lang="en-US" dirty="0" smtClean="0"/>
              <a:t>There are several that focus on data analysis in Excel</a:t>
            </a:r>
          </a:p>
          <a:p>
            <a:r>
              <a:rPr lang="en-US" dirty="0" smtClean="0"/>
              <a:t>CDC Public </a:t>
            </a:r>
            <a:r>
              <a:rPr lang="en-US" dirty="0"/>
              <a:t>Health Epidemiology 101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www.cdc.gov/publichealth101/epidemiology.html</a:t>
            </a:r>
            <a:endParaRPr lang="en-US" dirty="0" smtClean="0"/>
          </a:p>
          <a:p>
            <a:r>
              <a:rPr lang="en-US" dirty="0" smtClean="0"/>
              <a:t>CDC Self-study course </a:t>
            </a:r>
            <a:r>
              <a:rPr lang="en-US" dirty="0"/>
              <a:t>on epidemiology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www.cdc.gov/ophss/csels/dsepd/ss1978/index.html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visualization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http://www.tableau.com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https://public.tableau.com/s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-- useful to play with and learn about tableau, but be aware that analyses are public</a:t>
            </a:r>
          </a:p>
          <a:p>
            <a:endParaRPr lang="en-US" dirty="0"/>
          </a:p>
          <a:p>
            <a:r>
              <a:rPr lang="en-US" dirty="0" smtClean="0"/>
              <a:t>Coursera courses on data visualization; 5 course specialization in Tableau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9966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998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269</TotalTime>
  <Words>283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Impact</vt:lpstr>
      <vt:lpstr>Badge</vt:lpstr>
      <vt:lpstr>Some helpful resources</vt:lpstr>
      <vt:lpstr>Disease &amp; economic burden</vt:lpstr>
      <vt:lpstr>Vaccination recommendations &amp; target groups</vt:lpstr>
      <vt:lpstr>Vaccine effectiveness, introduction of vaccine</vt:lpstr>
      <vt:lpstr>Epidemiologic tools &amp; learning</vt:lpstr>
      <vt:lpstr>Data visualization resources</vt:lpstr>
      <vt:lpstr>PowerPoint Presentation</vt:lpstr>
    </vt:vector>
  </TitlesOfParts>
  <Company>Centers for Disease Control and Prevention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helpful resources</dc:title>
  <dc:creator>McCarron, Margaret (Meg) (CDC/OID/NCIRD)</dc:creator>
  <cp:lastModifiedBy>McCarron, Margaret (Meg) (CDC/OID/NCIRD)</cp:lastModifiedBy>
  <cp:revision>12</cp:revision>
  <dcterms:created xsi:type="dcterms:W3CDTF">2016-11-11T08:56:23Z</dcterms:created>
  <dcterms:modified xsi:type="dcterms:W3CDTF">2016-11-11T13:26:02Z</dcterms:modified>
</cp:coreProperties>
</file>