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3660" r:id="rId4"/>
  </p:sldMasterIdLst>
  <p:notesMasterIdLst>
    <p:notesMasterId r:id="rId40"/>
  </p:notesMasterIdLst>
  <p:handoutMasterIdLst>
    <p:handoutMasterId r:id="rId41"/>
  </p:handoutMasterIdLst>
  <p:sldIdLst>
    <p:sldId id="305" r:id="rId5"/>
    <p:sldId id="348" r:id="rId6"/>
    <p:sldId id="309" r:id="rId7"/>
    <p:sldId id="310" r:id="rId8"/>
    <p:sldId id="377" r:id="rId9"/>
    <p:sldId id="379" r:id="rId10"/>
    <p:sldId id="380" r:id="rId11"/>
    <p:sldId id="381" r:id="rId12"/>
    <p:sldId id="382" r:id="rId13"/>
    <p:sldId id="378" r:id="rId14"/>
    <p:sldId id="383" r:id="rId15"/>
    <p:sldId id="349" r:id="rId16"/>
    <p:sldId id="350" r:id="rId17"/>
    <p:sldId id="352" r:id="rId18"/>
    <p:sldId id="389" r:id="rId19"/>
    <p:sldId id="357" r:id="rId20"/>
    <p:sldId id="390" r:id="rId21"/>
    <p:sldId id="392" r:id="rId22"/>
    <p:sldId id="393" r:id="rId23"/>
    <p:sldId id="394" r:id="rId24"/>
    <p:sldId id="395" r:id="rId25"/>
    <p:sldId id="396" r:id="rId26"/>
    <p:sldId id="397" r:id="rId27"/>
    <p:sldId id="398" r:id="rId28"/>
    <p:sldId id="366" r:id="rId29"/>
    <p:sldId id="367" r:id="rId30"/>
    <p:sldId id="373" r:id="rId31"/>
    <p:sldId id="372" r:id="rId32"/>
    <p:sldId id="384" r:id="rId33"/>
    <p:sldId id="374" r:id="rId34"/>
    <p:sldId id="399" r:id="rId35"/>
    <p:sldId id="351" r:id="rId36"/>
    <p:sldId id="360" r:id="rId37"/>
    <p:sldId id="362" r:id="rId38"/>
    <p:sldId id="371" r:id="rId39"/>
  </p:sldIdLst>
  <p:sldSz cx="9144000" cy="5143500" type="screen16x9"/>
  <p:notesSz cx="6808788" cy="9940925"/>
  <p:embeddedFontLst>
    <p:embeddedFont>
      <p:font typeface="Calibri" panose="020F0502020204030204" pitchFamily="34" charset="0"/>
      <p:regular r:id="rId42"/>
      <p:bold r:id="rId43"/>
      <p:italic r:id="rId44"/>
      <p:boldItalic r:id="rId45"/>
    </p:embeddedFont>
    <p:embeddedFont>
      <p:font typeface="Ebrima" panose="02000000000000000000" pitchFamily="2" charset="0"/>
      <p:regular r:id="rId46"/>
      <p:bold r:id="rId47"/>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37" userDrawn="1">
          <p15:clr>
            <a:srgbClr val="A4A3A4"/>
          </p15:clr>
        </p15:guide>
        <p15:guide id="2" pos="2880" userDrawn="1">
          <p15:clr>
            <a:srgbClr val="A4A3A4"/>
          </p15:clr>
        </p15:guide>
        <p15:guide id="3" orient="horz" pos="1603">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2CC"/>
    <a:srgbClr val="FFFFFF"/>
    <a:srgbClr val="F4EBE6"/>
    <a:srgbClr val="D2AF9C"/>
    <a:srgbClr val="BC886A"/>
    <a:srgbClr val="A56039"/>
    <a:srgbClr val="8F3807"/>
    <a:srgbClr val="761302"/>
    <a:srgbClr val="EAF2ED"/>
    <a:srgbClr val="ACCBB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19" autoAdjust="0"/>
    <p:restoredTop sz="77764" autoAdjust="0"/>
  </p:normalViewPr>
  <p:slideViewPr>
    <p:cSldViewPr snapToGrid="0">
      <p:cViewPr>
        <p:scale>
          <a:sx n="93" d="100"/>
          <a:sy n="93" d="100"/>
        </p:scale>
        <p:origin x="-1128" y="-264"/>
      </p:cViewPr>
      <p:guideLst>
        <p:guide orient="horz" pos="2137"/>
        <p:guide orient="horz" pos="1603"/>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864"/>
    </p:cViewPr>
  </p:sorterViewPr>
  <p:notesViewPr>
    <p:cSldViewPr snapToGrid="0">
      <p:cViewPr varScale="1">
        <p:scale>
          <a:sx n="117" d="100"/>
          <a:sy n="117" d="100"/>
        </p:scale>
        <p:origin x="3378"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1.fntdata"/><Relationship Id="rId47" Type="http://schemas.openxmlformats.org/officeDocument/2006/relationships/font" Target="fonts/font6.fntdata"/><Relationship Id="rId50"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font" Target="fonts/font5.fntdata"/><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openxmlformats.org/officeDocument/2006/relationships/font" Target="fonts/font4.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3.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2.fntdata"/><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41D6B22-1270-438D-AD2E-6B01D5A69E38}" type="doc">
      <dgm:prSet loTypeId="urn:microsoft.com/office/officeart/2005/8/layout/process1" loCatId="process" qsTypeId="urn:microsoft.com/office/officeart/2005/8/quickstyle/simple1" qsCatId="simple" csTypeId="urn:microsoft.com/office/officeart/2005/8/colors/accent1_2" csCatId="accent1" phldr="1"/>
      <dgm:spPr/>
    </dgm:pt>
    <dgm:pt modelId="{5EACB3C6-A7C4-46A9-853D-63F5D114BC41}">
      <dgm:prSet phldrT="[Text]"/>
      <dgm:spPr/>
      <dgm:t>
        <a:bodyPr anchor="t" anchorCtr="0"/>
        <a:lstStyle/>
        <a:p>
          <a:r>
            <a:rPr lang="en-GB" sz="1600" b="1" dirty="0" smtClean="0">
              <a:solidFill>
                <a:schemeClr val="tx1"/>
              </a:solidFill>
              <a:latin typeface="+mj-lt"/>
            </a:rPr>
            <a:t>Data sources </a:t>
          </a:r>
        </a:p>
        <a:p>
          <a:endParaRPr lang="en-GB" sz="1600" b="1" dirty="0" smtClean="0">
            <a:solidFill>
              <a:schemeClr val="tx1"/>
            </a:solidFill>
            <a:latin typeface="+mj-lt"/>
          </a:endParaRPr>
        </a:p>
      </dgm:t>
    </dgm:pt>
    <dgm:pt modelId="{0ED1DD28-864B-4240-802E-10314990D8C2}" type="parTrans" cxnId="{7DA2D761-F785-428D-BD3F-1EBD4D96EA30}">
      <dgm:prSet/>
      <dgm:spPr/>
      <dgm:t>
        <a:bodyPr/>
        <a:lstStyle/>
        <a:p>
          <a:endParaRPr lang="en-US"/>
        </a:p>
      </dgm:t>
    </dgm:pt>
    <dgm:pt modelId="{A21743C7-1ECC-4101-AF6F-128C06480391}" type="sibTrans" cxnId="{7DA2D761-F785-428D-BD3F-1EBD4D96EA30}">
      <dgm:prSet/>
      <dgm:spPr/>
      <dgm:t>
        <a:bodyPr/>
        <a:lstStyle/>
        <a:p>
          <a:endParaRPr lang="en-US"/>
        </a:p>
      </dgm:t>
    </dgm:pt>
    <dgm:pt modelId="{E675076D-16FC-496A-B844-B3734DABEFC4}">
      <dgm:prSet phldrT="[Text]"/>
      <dgm:spPr/>
      <dgm:t>
        <a:bodyPr anchor="t" anchorCtr="0"/>
        <a:lstStyle/>
        <a:p>
          <a:r>
            <a:rPr lang="en-GB" sz="1600" b="1" dirty="0" smtClean="0">
              <a:solidFill>
                <a:schemeClr val="tx1"/>
              </a:solidFill>
              <a:latin typeface="+mj-lt"/>
            </a:rPr>
            <a:t>Data</a:t>
          </a:r>
          <a:r>
            <a:rPr lang="en-GB" sz="1600" dirty="0" smtClean="0">
              <a:latin typeface="+mj-lt"/>
            </a:rPr>
            <a:t> </a:t>
          </a:r>
          <a:endParaRPr lang="en-GB" sz="1600" b="1" dirty="0" smtClean="0">
            <a:solidFill>
              <a:schemeClr val="tx1"/>
            </a:solidFill>
            <a:latin typeface="+mj-lt"/>
          </a:endParaRPr>
        </a:p>
      </dgm:t>
    </dgm:pt>
    <dgm:pt modelId="{D60A69DE-16B5-4E95-93CC-29F99C4AF084}" type="parTrans" cxnId="{31E94B60-52C0-4B45-B600-7DD65F1BF88D}">
      <dgm:prSet/>
      <dgm:spPr/>
      <dgm:t>
        <a:bodyPr/>
        <a:lstStyle/>
        <a:p>
          <a:endParaRPr lang="en-US"/>
        </a:p>
      </dgm:t>
    </dgm:pt>
    <dgm:pt modelId="{D9F5B060-9054-4BDB-B473-41FD1E52EE42}" type="sibTrans" cxnId="{31E94B60-52C0-4B45-B600-7DD65F1BF88D}">
      <dgm:prSet/>
      <dgm:spPr/>
      <dgm:t>
        <a:bodyPr/>
        <a:lstStyle/>
        <a:p>
          <a:endParaRPr lang="en-US"/>
        </a:p>
      </dgm:t>
    </dgm:pt>
    <dgm:pt modelId="{AF78F118-ED43-427D-AE30-CE9741132571}">
      <dgm:prSet phldrT="[Text]"/>
      <dgm:spPr/>
      <dgm:t>
        <a:bodyPr anchor="t" anchorCtr="0"/>
        <a:lstStyle/>
        <a:p>
          <a:r>
            <a:rPr lang="en-GB" sz="1600" b="1" dirty="0" smtClean="0">
              <a:solidFill>
                <a:schemeClr val="tx1"/>
              </a:solidFill>
              <a:latin typeface="+mj-lt"/>
            </a:rPr>
            <a:t>Parameters</a:t>
          </a:r>
        </a:p>
        <a:p>
          <a:endParaRPr lang="en-US" sz="1600" dirty="0">
            <a:latin typeface="+mj-lt"/>
          </a:endParaRPr>
        </a:p>
      </dgm:t>
    </dgm:pt>
    <dgm:pt modelId="{4BF6B910-3550-4BD2-B338-E7EDE2825016}" type="parTrans" cxnId="{B0BC49CA-CD49-4594-9929-9562CB7F4A4A}">
      <dgm:prSet/>
      <dgm:spPr/>
      <dgm:t>
        <a:bodyPr/>
        <a:lstStyle/>
        <a:p>
          <a:endParaRPr lang="en-US"/>
        </a:p>
      </dgm:t>
    </dgm:pt>
    <dgm:pt modelId="{271DB8E4-4895-447B-B524-8AE9D6676CAC}" type="sibTrans" cxnId="{B0BC49CA-CD49-4594-9929-9562CB7F4A4A}">
      <dgm:prSet/>
      <dgm:spPr/>
      <dgm:t>
        <a:bodyPr/>
        <a:lstStyle/>
        <a:p>
          <a:endParaRPr lang="en-US"/>
        </a:p>
      </dgm:t>
    </dgm:pt>
    <dgm:pt modelId="{5EAACD11-9E2B-4E01-80F7-0BB91E68FFB5}">
      <dgm:prSet/>
      <dgm:spPr/>
      <dgm:t>
        <a:bodyPr anchor="t" anchorCtr="0"/>
        <a:lstStyle/>
        <a:p>
          <a:r>
            <a:rPr lang="en-GB" b="1" dirty="0" smtClean="0">
              <a:solidFill>
                <a:schemeClr val="tx1"/>
              </a:solidFill>
              <a:latin typeface="+mj-lt"/>
            </a:rPr>
            <a:t>Indicators</a:t>
          </a:r>
        </a:p>
        <a:p>
          <a:endParaRPr lang="en-US" dirty="0">
            <a:latin typeface="+mj-lt"/>
          </a:endParaRPr>
        </a:p>
      </dgm:t>
    </dgm:pt>
    <dgm:pt modelId="{2AC575D0-8136-458D-81B2-6878BE114905}" type="parTrans" cxnId="{8D1FF54B-E856-433C-9962-69C2BD636C52}">
      <dgm:prSet/>
      <dgm:spPr/>
      <dgm:t>
        <a:bodyPr/>
        <a:lstStyle/>
        <a:p>
          <a:endParaRPr lang="en-US"/>
        </a:p>
      </dgm:t>
    </dgm:pt>
    <dgm:pt modelId="{7BE590D0-845B-4265-A430-9EA753756C97}" type="sibTrans" cxnId="{8D1FF54B-E856-433C-9962-69C2BD636C52}">
      <dgm:prSet/>
      <dgm:spPr/>
      <dgm:t>
        <a:bodyPr/>
        <a:lstStyle/>
        <a:p>
          <a:endParaRPr lang="en-US"/>
        </a:p>
      </dgm:t>
    </dgm:pt>
    <dgm:pt modelId="{92A7BF3F-9F99-4EF6-BF75-E54964CDEE06}">
      <dgm:prSet/>
      <dgm:spPr/>
      <dgm:t>
        <a:bodyPr/>
        <a:lstStyle/>
        <a:p>
          <a:endParaRPr lang="en-US" sz="1200" dirty="0">
            <a:latin typeface="+mj-lt"/>
          </a:endParaRPr>
        </a:p>
      </dgm:t>
    </dgm:pt>
    <dgm:pt modelId="{8C45CBBD-AF02-4BED-B06E-EB6618D24900}" type="parTrans" cxnId="{4C7CD803-BFF4-4DDE-918A-7A8308BA26C5}">
      <dgm:prSet/>
      <dgm:spPr/>
      <dgm:t>
        <a:bodyPr/>
        <a:lstStyle/>
        <a:p>
          <a:endParaRPr lang="en-US"/>
        </a:p>
      </dgm:t>
    </dgm:pt>
    <dgm:pt modelId="{494AC8A7-C19B-42B1-BF44-26434ECF271E}" type="sibTrans" cxnId="{4C7CD803-BFF4-4DDE-918A-7A8308BA26C5}">
      <dgm:prSet/>
      <dgm:spPr/>
      <dgm:t>
        <a:bodyPr/>
        <a:lstStyle/>
        <a:p>
          <a:endParaRPr lang="en-US"/>
        </a:p>
      </dgm:t>
    </dgm:pt>
    <dgm:pt modelId="{E46A81C5-613B-41EA-A465-CA14D9BEF8DB}">
      <dgm:prSet custT="1"/>
      <dgm:spPr/>
      <dgm:t>
        <a:bodyPr/>
        <a:lstStyle/>
        <a:p>
          <a:r>
            <a:rPr lang="en-GB" sz="1400" dirty="0" smtClean="0">
              <a:latin typeface="+mj-lt"/>
            </a:rPr>
            <a:t>weekly # flu samples collected</a:t>
          </a:r>
          <a:endParaRPr lang="en-US" sz="1400" dirty="0"/>
        </a:p>
      </dgm:t>
    </dgm:pt>
    <dgm:pt modelId="{C9FF7013-8C7B-4459-9EDE-EF8589B70317}" type="parTrans" cxnId="{25283135-BB7E-47FE-8528-A25C11D98794}">
      <dgm:prSet/>
      <dgm:spPr/>
      <dgm:t>
        <a:bodyPr/>
        <a:lstStyle/>
        <a:p>
          <a:endParaRPr lang="en-US"/>
        </a:p>
      </dgm:t>
    </dgm:pt>
    <dgm:pt modelId="{A3AE8614-0D75-4DC7-8436-CB071CDED7AB}" type="sibTrans" cxnId="{25283135-BB7E-47FE-8528-A25C11D98794}">
      <dgm:prSet/>
      <dgm:spPr/>
      <dgm:t>
        <a:bodyPr/>
        <a:lstStyle/>
        <a:p>
          <a:endParaRPr lang="en-US"/>
        </a:p>
      </dgm:t>
    </dgm:pt>
    <dgm:pt modelId="{DA3C9CC1-61E5-4743-8FD9-623BA717D86E}">
      <dgm:prSet/>
      <dgm:spPr/>
      <dgm:t>
        <a:bodyPr/>
        <a:lstStyle/>
        <a:p>
          <a:endParaRPr lang="en-US" sz="1200" dirty="0"/>
        </a:p>
      </dgm:t>
    </dgm:pt>
    <dgm:pt modelId="{9EC9C380-5F39-401B-9F26-B446C30BE31C}" type="parTrans" cxnId="{5080822C-2BED-4828-AB3C-B2CBE4335A80}">
      <dgm:prSet/>
      <dgm:spPr/>
      <dgm:t>
        <a:bodyPr/>
        <a:lstStyle/>
        <a:p>
          <a:endParaRPr lang="en-US"/>
        </a:p>
      </dgm:t>
    </dgm:pt>
    <dgm:pt modelId="{898042FC-0F56-48A8-9F88-E3704A5E4127}" type="sibTrans" cxnId="{5080822C-2BED-4828-AB3C-B2CBE4335A80}">
      <dgm:prSet/>
      <dgm:spPr/>
      <dgm:t>
        <a:bodyPr/>
        <a:lstStyle/>
        <a:p>
          <a:endParaRPr lang="en-US"/>
        </a:p>
      </dgm:t>
    </dgm:pt>
    <dgm:pt modelId="{0EA97EF8-032E-404E-A322-BD41B7857B2A}">
      <dgm:prSet custT="1"/>
      <dgm:spPr/>
      <dgm:t>
        <a:bodyPr/>
        <a:lstStyle/>
        <a:p>
          <a:r>
            <a:rPr lang="en-GB" sz="1400" dirty="0" smtClean="0">
              <a:latin typeface="+mj-lt"/>
            </a:rPr>
            <a:t>weekly # samples flu-positive </a:t>
          </a:r>
          <a:endParaRPr lang="en-US" sz="1400" dirty="0"/>
        </a:p>
      </dgm:t>
    </dgm:pt>
    <dgm:pt modelId="{52F57EAB-EF40-4070-810B-A25F8B8729BF}" type="parTrans" cxnId="{72971423-A4F9-4B00-B3A0-B6D56A9D53FD}">
      <dgm:prSet/>
      <dgm:spPr/>
      <dgm:t>
        <a:bodyPr/>
        <a:lstStyle/>
        <a:p>
          <a:endParaRPr lang="en-US"/>
        </a:p>
      </dgm:t>
    </dgm:pt>
    <dgm:pt modelId="{846B0B0F-E2C7-4061-8B43-18E880DEDAD3}" type="sibTrans" cxnId="{72971423-A4F9-4B00-B3A0-B6D56A9D53FD}">
      <dgm:prSet/>
      <dgm:spPr/>
      <dgm:t>
        <a:bodyPr/>
        <a:lstStyle/>
        <a:p>
          <a:endParaRPr lang="en-US"/>
        </a:p>
      </dgm:t>
    </dgm:pt>
    <dgm:pt modelId="{06D06330-CA82-4C44-87AF-5936BFA21CD5}">
      <dgm:prSet custT="1"/>
      <dgm:spPr/>
      <dgm:t>
        <a:bodyPr/>
        <a:lstStyle/>
        <a:p>
          <a:r>
            <a:rPr lang="en-GB" sz="1400" dirty="0" smtClean="0">
              <a:latin typeface="+mj-lt"/>
            </a:rPr>
            <a:t>weekly ILI patient visits</a:t>
          </a:r>
          <a:endParaRPr lang="en-US" sz="1400" dirty="0">
            <a:latin typeface="+mj-lt"/>
          </a:endParaRPr>
        </a:p>
      </dgm:t>
    </dgm:pt>
    <dgm:pt modelId="{F830B907-7AAC-44F0-BE0A-70E9668A4D73}" type="parTrans" cxnId="{AFE54369-60E1-47FD-816B-87368ED3A5DA}">
      <dgm:prSet/>
      <dgm:spPr/>
      <dgm:t>
        <a:bodyPr/>
        <a:lstStyle/>
        <a:p>
          <a:endParaRPr lang="en-US"/>
        </a:p>
      </dgm:t>
    </dgm:pt>
    <dgm:pt modelId="{420BCBE9-4AF8-4C12-95DD-9E78E9D98DF6}" type="sibTrans" cxnId="{AFE54369-60E1-47FD-816B-87368ED3A5DA}">
      <dgm:prSet/>
      <dgm:spPr/>
      <dgm:t>
        <a:bodyPr/>
        <a:lstStyle/>
        <a:p>
          <a:endParaRPr lang="en-US"/>
        </a:p>
      </dgm:t>
    </dgm:pt>
    <dgm:pt modelId="{70C26AE4-0D3C-4865-87A4-B44179D4AE67}">
      <dgm:prSet custT="1"/>
      <dgm:spPr/>
      <dgm:t>
        <a:bodyPr/>
        <a:lstStyle/>
        <a:p>
          <a:r>
            <a:rPr lang="en-GB" sz="1400" dirty="0" smtClean="0">
              <a:latin typeface="+mj-lt"/>
            </a:rPr>
            <a:t>proportion ILI</a:t>
          </a:r>
          <a:endParaRPr lang="en-US" sz="1400" dirty="0">
            <a:latin typeface="+mj-lt"/>
          </a:endParaRPr>
        </a:p>
      </dgm:t>
    </dgm:pt>
    <dgm:pt modelId="{BB403286-865F-44A4-907A-FB4710B7037A}" type="parTrans" cxnId="{B06A08DF-769C-47E9-9000-4BFD263A58D3}">
      <dgm:prSet/>
      <dgm:spPr/>
      <dgm:t>
        <a:bodyPr/>
        <a:lstStyle/>
        <a:p>
          <a:endParaRPr lang="en-US"/>
        </a:p>
      </dgm:t>
    </dgm:pt>
    <dgm:pt modelId="{0CA40ED0-F8C5-4F00-AD4B-5B59B3C91F69}" type="sibTrans" cxnId="{B06A08DF-769C-47E9-9000-4BFD263A58D3}">
      <dgm:prSet/>
      <dgm:spPr/>
      <dgm:t>
        <a:bodyPr/>
        <a:lstStyle/>
        <a:p>
          <a:endParaRPr lang="en-US"/>
        </a:p>
      </dgm:t>
    </dgm:pt>
    <dgm:pt modelId="{D918C5F0-3117-475D-B4A7-6E57FFC24A9C}">
      <dgm:prSet custT="1"/>
      <dgm:spPr/>
      <dgm:t>
        <a:bodyPr/>
        <a:lstStyle/>
        <a:p>
          <a:r>
            <a:rPr lang="en-GB" sz="1400" dirty="0" smtClean="0">
              <a:latin typeface="+mj-lt"/>
            </a:rPr>
            <a:t>% positive</a:t>
          </a:r>
          <a:endParaRPr lang="en-US" sz="1400" dirty="0">
            <a:latin typeface="+mj-lt"/>
          </a:endParaRPr>
        </a:p>
      </dgm:t>
    </dgm:pt>
    <dgm:pt modelId="{E574F89E-5FEA-4692-83C3-10EF1056710E}" type="parTrans" cxnId="{F006F9C4-FAAE-4A68-BEA5-31099842061A}">
      <dgm:prSet/>
      <dgm:spPr/>
      <dgm:t>
        <a:bodyPr/>
        <a:lstStyle/>
        <a:p>
          <a:endParaRPr lang="en-US"/>
        </a:p>
      </dgm:t>
    </dgm:pt>
    <dgm:pt modelId="{C205CF20-56C6-47C6-AB87-532A349929B3}" type="sibTrans" cxnId="{F006F9C4-FAAE-4A68-BEA5-31099842061A}">
      <dgm:prSet/>
      <dgm:spPr/>
      <dgm:t>
        <a:bodyPr/>
        <a:lstStyle/>
        <a:p>
          <a:endParaRPr lang="en-US"/>
        </a:p>
      </dgm:t>
    </dgm:pt>
    <dgm:pt modelId="{0B378433-445B-451B-8C21-83B27D8CB855}">
      <dgm:prSet custT="1"/>
      <dgm:spPr/>
      <dgm:t>
        <a:bodyPr/>
        <a:lstStyle/>
        <a:p>
          <a:r>
            <a:rPr lang="en-GB" sz="1400" dirty="0" smtClean="0">
              <a:latin typeface="+mj-lt"/>
            </a:rPr>
            <a:t>composite of proportion ILI*%positive</a:t>
          </a:r>
          <a:endParaRPr lang="en-US" sz="1400" dirty="0">
            <a:latin typeface="+mj-lt"/>
          </a:endParaRPr>
        </a:p>
      </dgm:t>
    </dgm:pt>
    <dgm:pt modelId="{6D14DA8F-9D89-4C02-851F-5FDF192D0C1C}" type="parTrans" cxnId="{5C94B480-E129-4E07-9FDB-A5121B41288B}">
      <dgm:prSet/>
      <dgm:spPr/>
      <dgm:t>
        <a:bodyPr/>
        <a:lstStyle/>
        <a:p>
          <a:endParaRPr lang="en-US"/>
        </a:p>
      </dgm:t>
    </dgm:pt>
    <dgm:pt modelId="{D8C174D7-F934-429C-B1AB-E38A2544F9D5}" type="sibTrans" cxnId="{5C94B480-E129-4E07-9FDB-A5121B41288B}">
      <dgm:prSet/>
      <dgm:spPr/>
      <dgm:t>
        <a:bodyPr/>
        <a:lstStyle/>
        <a:p>
          <a:endParaRPr lang="en-US"/>
        </a:p>
      </dgm:t>
    </dgm:pt>
    <dgm:pt modelId="{4FF454DE-D545-40E9-88FB-A49F5DC4C485}">
      <dgm:prSet custT="1"/>
      <dgm:spPr/>
      <dgm:t>
        <a:bodyPr/>
        <a:lstStyle/>
        <a:p>
          <a:r>
            <a:rPr lang="en-GB" sz="1400" dirty="0" smtClean="0">
              <a:latin typeface="+mj-lt"/>
            </a:rPr>
            <a:t>universal surveillance</a:t>
          </a:r>
          <a:endParaRPr lang="en-US" sz="1400" dirty="0">
            <a:latin typeface="+mj-lt"/>
          </a:endParaRPr>
        </a:p>
      </dgm:t>
    </dgm:pt>
    <dgm:pt modelId="{986FEC74-7495-4C89-BD6E-43A8DE4C5C69}" type="parTrans" cxnId="{B41B8A2C-BC01-498D-A379-DB425264AE95}">
      <dgm:prSet/>
      <dgm:spPr/>
      <dgm:t>
        <a:bodyPr/>
        <a:lstStyle/>
        <a:p>
          <a:endParaRPr lang="en-US"/>
        </a:p>
      </dgm:t>
    </dgm:pt>
    <dgm:pt modelId="{54A31267-B8FF-41BD-88D5-E9B01A4147E0}" type="sibTrans" cxnId="{B41B8A2C-BC01-498D-A379-DB425264AE95}">
      <dgm:prSet/>
      <dgm:spPr/>
      <dgm:t>
        <a:bodyPr/>
        <a:lstStyle/>
        <a:p>
          <a:endParaRPr lang="en-US"/>
        </a:p>
      </dgm:t>
    </dgm:pt>
    <dgm:pt modelId="{D70C4F11-3A6C-4C34-A5D4-1CB87AC49FB8}">
      <dgm:prSet custT="1"/>
      <dgm:spPr/>
      <dgm:t>
        <a:bodyPr/>
        <a:lstStyle/>
        <a:p>
          <a:r>
            <a:rPr lang="en-GB" sz="1400" dirty="0" smtClean="0">
              <a:latin typeface="+mj-lt"/>
            </a:rPr>
            <a:t>special studies</a:t>
          </a:r>
          <a:endParaRPr lang="en-US" sz="1400" dirty="0">
            <a:latin typeface="+mj-lt"/>
          </a:endParaRPr>
        </a:p>
      </dgm:t>
    </dgm:pt>
    <dgm:pt modelId="{FC6163EA-AEB1-463E-9231-57E21B93F88A}" type="parTrans" cxnId="{41E80F12-11EB-4067-8E5C-AD73780E93D6}">
      <dgm:prSet/>
      <dgm:spPr/>
      <dgm:t>
        <a:bodyPr/>
        <a:lstStyle/>
        <a:p>
          <a:endParaRPr lang="en-US"/>
        </a:p>
      </dgm:t>
    </dgm:pt>
    <dgm:pt modelId="{1656F00D-AD90-456A-BF0F-40268B54DFDA}" type="sibTrans" cxnId="{41E80F12-11EB-4067-8E5C-AD73780E93D6}">
      <dgm:prSet/>
      <dgm:spPr/>
      <dgm:t>
        <a:bodyPr/>
        <a:lstStyle/>
        <a:p>
          <a:endParaRPr lang="en-US"/>
        </a:p>
      </dgm:t>
    </dgm:pt>
    <dgm:pt modelId="{C6CCC77C-D368-45F9-B6FE-AC5D4243BDEF}">
      <dgm:prSet custT="1"/>
      <dgm:spPr/>
      <dgm:t>
        <a:bodyPr/>
        <a:lstStyle/>
        <a:p>
          <a:r>
            <a:rPr lang="en-GB" sz="1400" dirty="0" smtClean="0">
              <a:latin typeface="+mj-lt"/>
            </a:rPr>
            <a:t>modelling</a:t>
          </a:r>
          <a:endParaRPr lang="en-US" sz="1400" dirty="0">
            <a:latin typeface="+mj-lt"/>
          </a:endParaRPr>
        </a:p>
      </dgm:t>
    </dgm:pt>
    <dgm:pt modelId="{D49CACA0-3A08-4D9C-B7E9-58CD2ED5373C}" type="parTrans" cxnId="{85D7C9A6-4978-458D-BD59-301902192EF4}">
      <dgm:prSet/>
      <dgm:spPr/>
      <dgm:t>
        <a:bodyPr/>
        <a:lstStyle/>
        <a:p>
          <a:endParaRPr lang="en-US"/>
        </a:p>
      </dgm:t>
    </dgm:pt>
    <dgm:pt modelId="{CA85A981-BE1D-4711-A9F0-5F5BFE85A129}" type="sibTrans" cxnId="{85D7C9A6-4978-458D-BD59-301902192EF4}">
      <dgm:prSet/>
      <dgm:spPr/>
      <dgm:t>
        <a:bodyPr/>
        <a:lstStyle/>
        <a:p>
          <a:endParaRPr lang="en-US"/>
        </a:p>
      </dgm:t>
    </dgm:pt>
    <dgm:pt modelId="{9F010CC9-9EB4-4BA1-A204-6D215F62C402}">
      <dgm:prSet custT="1"/>
      <dgm:spPr/>
      <dgm:t>
        <a:bodyPr/>
        <a:lstStyle/>
        <a:p>
          <a:r>
            <a:rPr lang="en-GB" sz="1400" dirty="0" smtClean="0">
              <a:latin typeface="+mj-lt"/>
            </a:rPr>
            <a:t>sentinel syndromic surveillance</a:t>
          </a:r>
          <a:endParaRPr lang="en-US" sz="1400" dirty="0">
            <a:latin typeface="+mj-lt"/>
          </a:endParaRPr>
        </a:p>
      </dgm:t>
    </dgm:pt>
    <dgm:pt modelId="{D5B16D3C-5AC6-46EE-AA06-BB01900A30B4}" type="parTrans" cxnId="{08A673DE-F215-4CCF-A06A-34B3D4B7F1EB}">
      <dgm:prSet/>
      <dgm:spPr/>
      <dgm:t>
        <a:bodyPr/>
        <a:lstStyle/>
        <a:p>
          <a:endParaRPr lang="en-US"/>
        </a:p>
      </dgm:t>
    </dgm:pt>
    <dgm:pt modelId="{6F3261F5-157F-430F-85CA-96451446DAC9}" type="sibTrans" cxnId="{08A673DE-F215-4CCF-A06A-34B3D4B7F1EB}">
      <dgm:prSet/>
      <dgm:spPr/>
      <dgm:t>
        <a:bodyPr/>
        <a:lstStyle/>
        <a:p>
          <a:endParaRPr lang="en-US"/>
        </a:p>
      </dgm:t>
    </dgm:pt>
    <dgm:pt modelId="{367C33CC-3B0B-4BE5-B07D-78D15FB0864B}">
      <dgm:prSet/>
      <dgm:spPr/>
      <dgm:t>
        <a:bodyPr/>
        <a:lstStyle/>
        <a:p>
          <a:r>
            <a:rPr lang="en-GB" dirty="0" smtClean="0">
              <a:latin typeface="+mj-lt"/>
            </a:rPr>
            <a:t>transmissibility</a:t>
          </a:r>
          <a:endParaRPr lang="en-US" dirty="0">
            <a:latin typeface="+mj-lt"/>
          </a:endParaRPr>
        </a:p>
      </dgm:t>
    </dgm:pt>
    <dgm:pt modelId="{225B9D49-945B-4DF8-9B25-6F5DE0E2D900}" type="parTrans" cxnId="{7EE5EF4F-8522-4CA6-B6A3-1513753607E6}">
      <dgm:prSet/>
      <dgm:spPr/>
      <dgm:t>
        <a:bodyPr/>
        <a:lstStyle/>
        <a:p>
          <a:endParaRPr lang="en-US"/>
        </a:p>
      </dgm:t>
    </dgm:pt>
    <dgm:pt modelId="{579B6222-FFFB-4EF8-88C9-42F456F9CE59}" type="sibTrans" cxnId="{7EE5EF4F-8522-4CA6-B6A3-1513753607E6}">
      <dgm:prSet/>
      <dgm:spPr/>
      <dgm:t>
        <a:bodyPr/>
        <a:lstStyle/>
        <a:p>
          <a:endParaRPr lang="en-US"/>
        </a:p>
      </dgm:t>
    </dgm:pt>
    <dgm:pt modelId="{0B7C2D6E-44F5-41B6-8A95-BB265677DDD6}">
      <dgm:prSet/>
      <dgm:spPr/>
      <dgm:t>
        <a:bodyPr/>
        <a:lstStyle/>
        <a:p>
          <a:r>
            <a:rPr lang="en-GB" dirty="0" smtClean="0">
              <a:latin typeface="+mj-lt"/>
            </a:rPr>
            <a:t>seriousness of disease</a:t>
          </a:r>
          <a:endParaRPr lang="en-US" dirty="0">
            <a:latin typeface="+mj-lt"/>
          </a:endParaRPr>
        </a:p>
      </dgm:t>
    </dgm:pt>
    <dgm:pt modelId="{8716E865-ED31-49AC-B680-875AB796A0C2}" type="parTrans" cxnId="{BA04BE52-E193-4B6C-A44E-88F317831D07}">
      <dgm:prSet/>
      <dgm:spPr/>
      <dgm:t>
        <a:bodyPr/>
        <a:lstStyle/>
        <a:p>
          <a:endParaRPr lang="en-US"/>
        </a:p>
      </dgm:t>
    </dgm:pt>
    <dgm:pt modelId="{C8D08B0F-3973-4E58-9CD8-8903F07F159D}" type="sibTrans" cxnId="{BA04BE52-E193-4B6C-A44E-88F317831D07}">
      <dgm:prSet/>
      <dgm:spPr/>
      <dgm:t>
        <a:bodyPr/>
        <a:lstStyle/>
        <a:p>
          <a:endParaRPr lang="en-US"/>
        </a:p>
      </dgm:t>
    </dgm:pt>
    <dgm:pt modelId="{59BEA128-E6EB-44BF-8668-CB62DDC57553}">
      <dgm:prSet/>
      <dgm:spPr/>
      <dgm:t>
        <a:bodyPr/>
        <a:lstStyle/>
        <a:p>
          <a:r>
            <a:rPr lang="en-GB" dirty="0" smtClean="0">
              <a:latin typeface="+mj-lt"/>
            </a:rPr>
            <a:t>impact</a:t>
          </a:r>
          <a:endParaRPr lang="en-US" dirty="0">
            <a:latin typeface="+mj-lt"/>
          </a:endParaRPr>
        </a:p>
      </dgm:t>
    </dgm:pt>
    <dgm:pt modelId="{6818EE85-B731-428D-8DC7-492F080DA4C5}" type="parTrans" cxnId="{711BC19F-4A9B-432C-A3D2-0DD1C0D78600}">
      <dgm:prSet/>
      <dgm:spPr/>
      <dgm:t>
        <a:bodyPr/>
        <a:lstStyle/>
        <a:p>
          <a:endParaRPr lang="en-US"/>
        </a:p>
      </dgm:t>
    </dgm:pt>
    <dgm:pt modelId="{55F1A920-7BCB-4A96-B369-F6F2563BDA0F}" type="sibTrans" cxnId="{711BC19F-4A9B-432C-A3D2-0DD1C0D78600}">
      <dgm:prSet/>
      <dgm:spPr/>
      <dgm:t>
        <a:bodyPr/>
        <a:lstStyle/>
        <a:p>
          <a:endParaRPr lang="en-US"/>
        </a:p>
      </dgm:t>
    </dgm:pt>
    <dgm:pt modelId="{C582D9D8-CFAA-449B-8D12-F9B04876EC9E}" type="pres">
      <dgm:prSet presAssocID="{A41D6B22-1270-438D-AD2E-6B01D5A69E38}" presName="Name0" presStyleCnt="0">
        <dgm:presLayoutVars>
          <dgm:dir/>
          <dgm:resizeHandles val="exact"/>
        </dgm:presLayoutVars>
      </dgm:prSet>
      <dgm:spPr/>
    </dgm:pt>
    <dgm:pt modelId="{913FA57F-A9EB-496F-9D72-47C6AED7E6B6}" type="pres">
      <dgm:prSet presAssocID="{5EACB3C6-A7C4-46A9-853D-63F5D114BC41}" presName="node" presStyleLbl="node1" presStyleIdx="0" presStyleCnt="4" custScaleX="97005" custScaleY="93531" custLinFactNeighborX="1293" custLinFactNeighborY="-3015">
        <dgm:presLayoutVars>
          <dgm:bulletEnabled val="1"/>
        </dgm:presLayoutVars>
      </dgm:prSet>
      <dgm:spPr/>
      <dgm:t>
        <a:bodyPr/>
        <a:lstStyle/>
        <a:p>
          <a:endParaRPr lang="en-US"/>
        </a:p>
      </dgm:t>
    </dgm:pt>
    <dgm:pt modelId="{A54BA497-EAA4-4CAF-B4A4-DD1BFFB72564}" type="pres">
      <dgm:prSet presAssocID="{A21743C7-1ECC-4101-AF6F-128C06480391}" presName="sibTrans" presStyleLbl="sibTrans2D1" presStyleIdx="0" presStyleCnt="3"/>
      <dgm:spPr/>
      <dgm:t>
        <a:bodyPr/>
        <a:lstStyle/>
        <a:p>
          <a:endParaRPr lang="en-US"/>
        </a:p>
      </dgm:t>
    </dgm:pt>
    <dgm:pt modelId="{517063F7-9F1D-4712-B898-F81AA191B3A8}" type="pres">
      <dgm:prSet presAssocID="{A21743C7-1ECC-4101-AF6F-128C06480391}" presName="connectorText" presStyleLbl="sibTrans2D1" presStyleIdx="0" presStyleCnt="3"/>
      <dgm:spPr/>
      <dgm:t>
        <a:bodyPr/>
        <a:lstStyle/>
        <a:p>
          <a:endParaRPr lang="en-US"/>
        </a:p>
      </dgm:t>
    </dgm:pt>
    <dgm:pt modelId="{D76608F3-1EDB-4A82-9027-1C7F99974F68}" type="pres">
      <dgm:prSet presAssocID="{E675076D-16FC-496A-B844-B3734DABEFC4}" presName="node" presStyleLbl="node1" presStyleIdx="1" presStyleCnt="4" custScaleX="96276" custScaleY="93124" custLinFactNeighborX="-8103" custLinFactNeighborY="-3004">
        <dgm:presLayoutVars>
          <dgm:bulletEnabled val="1"/>
        </dgm:presLayoutVars>
      </dgm:prSet>
      <dgm:spPr/>
      <dgm:t>
        <a:bodyPr/>
        <a:lstStyle/>
        <a:p>
          <a:endParaRPr lang="en-US"/>
        </a:p>
      </dgm:t>
    </dgm:pt>
    <dgm:pt modelId="{1B3E692C-58FB-446E-A994-A6C76394D79C}" type="pres">
      <dgm:prSet presAssocID="{D9F5B060-9054-4BDB-B473-41FD1E52EE42}" presName="sibTrans" presStyleLbl="sibTrans2D1" presStyleIdx="1" presStyleCnt="3"/>
      <dgm:spPr/>
      <dgm:t>
        <a:bodyPr/>
        <a:lstStyle/>
        <a:p>
          <a:endParaRPr lang="en-US"/>
        </a:p>
      </dgm:t>
    </dgm:pt>
    <dgm:pt modelId="{7DA4293E-67C4-4872-9A88-05E1F37655BF}" type="pres">
      <dgm:prSet presAssocID="{D9F5B060-9054-4BDB-B473-41FD1E52EE42}" presName="connectorText" presStyleLbl="sibTrans2D1" presStyleIdx="1" presStyleCnt="3"/>
      <dgm:spPr/>
      <dgm:t>
        <a:bodyPr/>
        <a:lstStyle/>
        <a:p>
          <a:endParaRPr lang="en-US"/>
        </a:p>
      </dgm:t>
    </dgm:pt>
    <dgm:pt modelId="{FF384F8C-4B3D-48A9-875A-251827E31B49}" type="pres">
      <dgm:prSet presAssocID="{AF78F118-ED43-427D-AE30-CE9741132571}" presName="node" presStyleLbl="node1" presStyleIdx="2" presStyleCnt="4" custScaleX="95438" custScaleY="95668" custLinFactNeighborX="1293" custLinFactNeighborY="-2261">
        <dgm:presLayoutVars>
          <dgm:bulletEnabled val="1"/>
        </dgm:presLayoutVars>
      </dgm:prSet>
      <dgm:spPr/>
      <dgm:t>
        <a:bodyPr/>
        <a:lstStyle/>
        <a:p>
          <a:endParaRPr lang="en-US"/>
        </a:p>
      </dgm:t>
    </dgm:pt>
    <dgm:pt modelId="{7F14F2B8-CA93-4D4B-8BED-3F5E12A42E08}" type="pres">
      <dgm:prSet presAssocID="{271DB8E4-4895-447B-B524-8AE9D6676CAC}" presName="sibTrans" presStyleLbl="sibTrans2D1" presStyleIdx="2" presStyleCnt="3"/>
      <dgm:spPr/>
      <dgm:t>
        <a:bodyPr/>
        <a:lstStyle/>
        <a:p>
          <a:endParaRPr lang="en-US"/>
        </a:p>
      </dgm:t>
    </dgm:pt>
    <dgm:pt modelId="{A4C435B0-D1D8-4909-B887-04D2BEDE7576}" type="pres">
      <dgm:prSet presAssocID="{271DB8E4-4895-447B-B524-8AE9D6676CAC}" presName="connectorText" presStyleLbl="sibTrans2D1" presStyleIdx="2" presStyleCnt="3"/>
      <dgm:spPr/>
      <dgm:t>
        <a:bodyPr/>
        <a:lstStyle/>
        <a:p>
          <a:endParaRPr lang="en-US"/>
        </a:p>
      </dgm:t>
    </dgm:pt>
    <dgm:pt modelId="{4B0DFC01-7539-4EC4-867E-8776174D38E0}" type="pres">
      <dgm:prSet presAssocID="{5EAACD11-9E2B-4E01-80F7-0BB91E68FFB5}" presName="node" presStyleLbl="node1" presStyleIdx="3" presStyleCnt="4" custScaleX="94383" custScaleY="97975" custLinFactNeighborX="-1293" custLinFactNeighborY="-2261">
        <dgm:presLayoutVars>
          <dgm:bulletEnabled val="1"/>
        </dgm:presLayoutVars>
      </dgm:prSet>
      <dgm:spPr/>
      <dgm:t>
        <a:bodyPr/>
        <a:lstStyle/>
        <a:p>
          <a:endParaRPr lang="en-US"/>
        </a:p>
      </dgm:t>
    </dgm:pt>
  </dgm:ptLst>
  <dgm:cxnLst>
    <dgm:cxn modelId="{094A50FD-97D3-4AAE-9984-EFFA772C7F9B}" type="presOf" srcId="{E675076D-16FC-496A-B844-B3734DABEFC4}" destId="{D76608F3-1EDB-4A82-9027-1C7F99974F68}" srcOrd="0" destOrd="0" presId="urn:microsoft.com/office/officeart/2005/8/layout/process1"/>
    <dgm:cxn modelId="{B0BC49CA-CD49-4594-9929-9562CB7F4A4A}" srcId="{A41D6B22-1270-438D-AD2E-6B01D5A69E38}" destId="{AF78F118-ED43-427D-AE30-CE9741132571}" srcOrd="2" destOrd="0" parTransId="{4BF6B910-3550-4BD2-B338-E7EDE2825016}" sibTransId="{271DB8E4-4895-447B-B524-8AE9D6676CAC}"/>
    <dgm:cxn modelId="{BA04BE52-E193-4B6C-A44E-88F317831D07}" srcId="{5EAACD11-9E2B-4E01-80F7-0BB91E68FFB5}" destId="{0B7C2D6E-44F5-41B6-8A95-BB265677DDD6}" srcOrd="1" destOrd="0" parTransId="{8716E865-ED31-49AC-B680-875AB796A0C2}" sibTransId="{C8D08B0F-3973-4E58-9CD8-8903F07F159D}"/>
    <dgm:cxn modelId="{72971423-A4F9-4B00-B3A0-B6D56A9D53FD}" srcId="{E675076D-16FC-496A-B844-B3734DABEFC4}" destId="{0EA97EF8-032E-404E-A322-BD41B7857B2A}" srcOrd="1" destOrd="0" parTransId="{52F57EAB-EF40-4070-810B-A25F8B8729BF}" sibTransId="{846B0B0F-E2C7-4061-8B43-18E880DEDAD3}"/>
    <dgm:cxn modelId="{7DA2D761-F785-428D-BD3F-1EBD4D96EA30}" srcId="{A41D6B22-1270-438D-AD2E-6B01D5A69E38}" destId="{5EACB3C6-A7C4-46A9-853D-63F5D114BC41}" srcOrd="0" destOrd="0" parTransId="{0ED1DD28-864B-4240-802E-10314990D8C2}" sibTransId="{A21743C7-1ECC-4101-AF6F-128C06480391}"/>
    <dgm:cxn modelId="{84A8DFA8-F4F7-41AB-B409-3A5CAAB32C95}" type="presOf" srcId="{59BEA128-E6EB-44BF-8668-CB62DDC57553}" destId="{4B0DFC01-7539-4EC4-867E-8776174D38E0}" srcOrd="0" destOrd="3" presId="urn:microsoft.com/office/officeart/2005/8/layout/process1"/>
    <dgm:cxn modelId="{E8A278A2-D974-4718-B8FB-32D188883A40}" type="presOf" srcId="{D70C4F11-3A6C-4C34-A5D4-1CB87AC49FB8}" destId="{913FA57F-A9EB-496F-9D72-47C6AED7E6B6}" srcOrd="0" destOrd="3" presId="urn:microsoft.com/office/officeart/2005/8/layout/process1"/>
    <dgm:cxn modelId="{07000068-88DE-4EB6-8649-0308B1B96468}" type="presOf" srcId="{A21743C7-1ECC-4101-AF6F-128C06480391}" destId="{517063F7-9F1D-4712-B898-F81AA191B3A8}" srcOrd="1" destOrd="0" presId="urn:microsoft.com/office/officeart/2005/8/layout/process1"/>
    <dgm:cxn modelId="{423CCE06-0227-4E2A-A7D1-5BBF32C38325}" type="presOf" srcId="{4FF454DE-D545-40E9-88FB-A49F5DC4C485}" destId="{913FA57F-A9EB-496F-9D72-47C6AED7E6B6}" srcOrd="0" destOrd="2" presId="urn:microsoft.com/office/officeart/2005/8/layout/process1"/>
    <dgm:cxn modelId="{394AD1DC-E732-4E64-9F15-946B1A4CED6F}" type="presOf" srcId="{D918C5F0-3117-475D-B4A7-6E57FFC24A9C}" destId="{FF384F8C-4B3D-48A9-875A-251827E31B49}" srcOrd="0" destOrd="2" presId="urn:microsoft.com/office/officeart/2005/8/layout/process1"/>
    <dgm:cxn modelId="{4C7CD803-BFF4-4DDE-918A-7A8308BA26C5}" srcId="{E675076D-16FC-496A-B844-B3734DABEFC4}" destId="{92A7BF3F-9F99-4EF6-BF75-E54964CDEE06}" srcOrd="3" destOrd="0" parTransId="{8C45CBBD-AF02-4BED-B06E-EB6618D24900}" sibTransId="{494AC8A7-C19B-42B1-BF44-26434ECF271E}"/>
    <dgm:cxn modelId="{97CA88FB-7C97-4CE9-A88F-6086569155EC}" type="presOf" srcId="{0EA97EF8-032E-404E-A322-BD41B7857B2A}" destId="{D76608F3-1EDB-4A82-9027-1C7F99974F68}" srcOrd="0" destOrd="2" presId="urn:microsoft.com/office/officeart/2005/8/layout/process1"/>
    <dgm:cxn modelId="{B41B8A2C-BC01-498D-A379-DB425264AE95}" srcId="{5EACB3C6-A7C4-46A9-853D-63F5D114BC41}" destId="{4FF454DE-D545-40E9-88FB-A49F5DC4C485}" srcOrd="1" destOrd="0" parTransId="{986FEC74-7495-4C89-BD6E-43A8DE4C5C69}" sibTransId="{54A31267-B8FF-41BD-88D5-E9B01A4147E0}"/>
    <dgm:cxn modelId="{42D76FDB-DB62-4E8C-B62B-EC2B76EA5F47}" type="presOf" srcId="{5EAACD11-9E2B-4E01-80F7-0BB91E68FFB5}" destId="{4B0DFC01-7539-4EC4-867E-8776174D38E0}" srcOrd="0" destOrd="0" presId="urn:microsoft.com/office/officeart/2005/8/layout/process1"/>
    <dgm:cxn modelId="{F006F9C4-FAAE-4A68-BEA5-31099842061A}" srcId="{AF78F118-ED43-427D-AE30-CE9741132571}" destId="{D918C5F0-3117-475D-B4A7-6E57FFC24A9C}" srcOrd="1" destOrd="0" parTransId="{E574F89E-5FEA-4692-83C3-10EF1056710E}" sibTransId="{C205CF20-56C6-47C6-AB87-532A349929B3}"/>
    <dgm:cxn modelId="{31E94B60-52C0-4B45-B600-7DD65F1BF88D}" srcId="{A41D6B22-1270-438D-AD2E-6B01D5A69E38}" destId="{E675076D-16FC-496A-B844-B3734DABEFC4}" srcOrd="1" destOrd="0" parTransId="{D60A69DE-16B5-4E95-93CC-29F99C4AF084}" sibTransId="{D9F5B060-9054-4BDB-B473-41FD1E52EE42}"/>
    <dgm:cxn modelId="{E15FD27C-73AB-43F9-BC4C-A976EB77BC8D}" type="presOf" srcId="{06D06330-CA82-4C44-87AF-5936BFA21CD5}" destId="{D76608F3-1EDB-4A82-9027-1C7F99974F68}" srcOrd="0" destOrd="3" presId="urn:microsoft.com/office/officeart/2005/8/layout/process1"/>
    <dgm:cxn modelId="{85D7C9A6-4978-458D-BD59-301902192EF4}" srcId="{5EACB3C6-A7C4-46A9-853D-63F5D114BC41}" destId="{C6CCC77C-D368-45F9-B6FE-AC5D4243BDEF}" srcOrd="3" destOrd="0" parTransId="{D49CACA0-3A08-4D9C-B7E9-58CD2ED5373C}" sibTransId="{CA85A981-BE1D-4711-A9F0-5F5BFE85A129}"/>
    <dgm:cxn modelId="{7F6F5422-6DB4-417B-A108-2062731BB74F}" type="presOf" srcId="{5EACB3C6-A7C4-46A9-853D-63F5D114BC41}" destId="{913FA57F-A9EB-496F-9D72-47C6AED7E6B6}" srcOrd="0" destOrd="0" presId="urn:microsoft.com/office/officeart/2005/8/layout/process1"/>
    <dgm:cxn modelId="{AE7BCC5A-14D5-474E-877E-49769F52252E}" type="presOf" srcId="{C6CCC77C-D368-45F9-B6FE-AC5D4243BDEF}" destId="{913FA57F-A9EB-496F-9D72-47C6AED7E6B6}" srcOrd="0" destOrd="4" presId="urn:microsoft.com/office/officeart/2005/8/layout/process1"/>
    <dgm:cxn modelId="{41E80F12-11EB-4067-8E5C-AD73780E93D6}" srcId="{5EACB3C6-A7C4-46A9-853D-63F5D114BC41}" destId="{D70C4F11-3A6C-4C34-A5D4-1CB87AC49FB8}" srcOrd="2" destOrd="0" parTransId="{FC6163EA-AEB1-463E-9231-57E21B93F88A}" sibTransId="{1656F00D-AD90-456A-BF0F-40268B54DFDA}"/>
    <dgm:cxn modelId="{48D75F49-5435-405A-A391-CA8F64780A4D}" type="presOf" srcId="{271DB8E4-4895-447B-B524-8AE9D6676CAC}" destId="{7F14F2B8-CA93-4D4B-8BED-3F5E12A42E08}" srcOrd="0" destOrd="0" presId="urn:microsoft.com/office/officeart/2005/8/layout/process1"/>
    <dgm:cxn modelId="{D0BC53B7-ACD7-437D-AB92-126532361295}" type="presOf" srcId="{70C26AE4-0D3C-4865-87A4-B44179D4AE67}" destId="{FF384F8C-4B3D-48A9-875A-251827E31B49}" srcOrd="0" destOrd="1" presId="urn:microsoft.com/office/officeart/2005/8/layout/process1"/>
    <dgm:cxn modelId="{4E132936-BFD7-4641-A524-A1FF7F621645}" type="presOf" srcId="{A41D6B22-1270-438D-AD2E-6B01D5A69E38}" destId="{C582D9D8-CFAA-449B-8D12-F9B04876EC9E}" srcOrd="0" destOrd="0" presId="urn:microsoft.com/office/officeart/2005/8/layout/process1"/>
    <dgm:cxn modelId="{8D1FF54B-E856-433C-9962-69C2BD636C52}" srcId="{A41D6B22-1270-438D-AD2E-6B01D5A69E38}" destId="{5EAACD11-9E2B-4E01-80F7-0BB91E68FFB5}" srcOrd="3" destOrd="0" parTransId="{2AC575D0-8136-458D-81B2-6878BE114905}" sibTransId="{7BE590D0-845B-4265-A430-9EA753756C97}"/>
    <dgm:cxn modelId="{5080822C-2BED-4828-AB3C-B2CBE4335A80}" srcId="{E675076D-16FC-496A-B844-B3734DABEFC4}" destId="{DA3C9CC1-61E5-4743-8FD9-623BA717D86E}" srcOrd="4" destOrd="0" parTransId="{9EC9C380-5F39-401B-9F26-B446C30BE31C}" sibTransId="{898042FC-0F56-48A8-9F88-E3704A5E4127}"/>
    <dgm:cxn modelId="{65F3FDFC-5DAF-4DA9-8658-DABA9CE16741}" type="presOf" srcId="{0B378433-445B-451B-8C21-83B27D8CB855}" destId="{FF384F8C-4B3D-48A9-875A-251827E31B49}" srcOrd="0" destOrd="3" presId="urn:microsoft.com/office/officeart/2005/8/layout/process1"/>
    <dgm:cxn modelId="{7EE5EF4F-8522-4CA6-B6A3-1513753607E6}" srcId="{5EAACD11-9E2B-4E01-80F7-0BB91E68FFB5}" destId="{367C33CC-3B0B-4BE5-B07D-78D15FB0864B}" srcOrd="0" destOrd="0" parTransId="{225B9D49-945B-4DF8-9B25-6F5DE0E2D900}" sibTransId="{579B6222-FFFB-4EF8-88C9-42F456F9CE59}"/>
    <dgm:cxn modelId="{08A673DE-F215-4CCF-A06A-34B3D4B7F1EB}" srcId="{5EACB3C6-A7C4-46A9-853D-63F5D114BC41}" destId="{9F010CC9-9EB4-4BA1-A204-6D215F62C402}" srcOrd="0" destOrd="0" parTransId="{D5B16D3C-5AC6-46EE-AA06-BB01900A30B4}" sibTransId="{6F3261F5-157F-430F-85CA-96451446DAC9}"/>
    <dgm:cxn modelId="{5807A43F-7385-4858-952D-0498CC966B14}" type="presOf" srcId="{D9F5B060-9054-4BDB-B473-41FD1E52EE42}" destId="{7DA4293E-67C4-4872-9A88-05E1F37655BF}" srcOrd="1" destOrd="0" presId="urn:microsoft.com/office/officeart/2005/8/layout/process1"/>
    <dgm:cxn modelId="{01AF5E79-0F0D-4F9C-AFE8-3BA3A370E9BE}" type="presOf" srcId="{AF78F118-ED43-427D-AE30-CE9741132571}" destId="{FF384F8C-4B3D-48A9-875A-251827E31B49}" srcOrd="0" destOrd="0" presId="urn:microsoft.com/office/officeart/2005/8/layout/process1"/>
    <dgm:cxn modelId="{25283135-BB7E-47FE-8528-A25C11D98794}" srcId="{E675076D-16FC-496A-B844-B3734DABEFC4}" destId="{E46A81C5-613B-41EA-A465-CA14D9BEF8DB}" srcOrd="0" destOrd="0" parTransId="{C9FF7013-8C7B-4459-9EDE-EF8589B70317}" sibTransId="{A3AE8614-0D75-4DC7-8436-CB071CDED7AB}"/>
    <dgm:cxn modelId="{9FA7A4B6-87C1-41BA-81C8-1612734ACA38}" type="presOf" srcId="{0B7C2D6E-44F5-41B6-8A95-BB265677DDD6}" destId="{4B0DFC01-7539-4EC4-867E-8776174D38E0}" srcOrd="0" destOrd="2" presId="urn:microsoft.com/office/officeart/2005/8/layout/process1"/>
    <dgm:cxn modelId="{4A17835F-0A05-42E6-9B0F-577F459F7495}" type="presOf" srcId="{E46A81C5-613B-41EA-A465-CA14D9BEF8DB}" destId="{D76608F3-1EDB-4A82-9027-1C7F99974F68}" srcOrd="0" destOrd="1" presId="urn:microsoft.com/office/officeart/2005/8/layout/process1"/>
    <dgm:cxn modelId="{A6177BC2-B9B9-464B-832B-BB05671186AC}" type="presOf" srcId="{DA3C9CC1-61E5-4743-8FD9-623BA717D86E}" destId="{D76608F3-1EDB-4A82-9027-1C7F99974F68}" srcOrd="0" destOrd="5" presId="urn:microsoft.com/office/officeart/2005/8/layout/process1"/>
    <dgm:cxn modelId="{74CA8E55-9956-428E-B3E1-F164B46E3883}" type="presOf" srcId="{367C33CC-3B0B-4BE5-B07D-78D15FB0864B}" destId="{4B0DFC01-7539-4EC4-867E-8776174D38E0}" srcOrd="0" destOrd="1" presId="urn:microsoft.com/office/officeart/2005/8/layout/process1"/>
    <dgm:cxn modelId="{E8367D05-0C9F-42B8-AC5B-B18BD0325F10}" type="presOf" srcId="{D9F5B060-9054-4BDB-B473-41FD1E52EE42}" destId="{1B3E692C-58FB-446E-A994-A6C76394D79C}" srcOrd="0" destOrd="0" presId="urn:microsoft.com/office/officeart/2005/8/layout/process1"/>
    <dgm:cxn modelId="{711BC19F-4A9B-432C-A3D2-0DD1C0D78600}" srcId="{5EAACD11-9E2B-4E01-80F7-0BB91E68FFB5}" destId="{59BEA128-E6EB-44BF-8668-CB62DDC57553}" srcOrd="2" destOrd="0" parTransId="{6818EE85-B731-428D-8DC7-492F080DA4C5}" sibTransId="{55F1A920-7BCB-4A96-B369-F6F2563BDA0F}"/>
    <dgm:cxn modelId="{D3D983AA-2524-4FBB-9966-118CC1FBA8DE}" type="presOf" srcId="{A21743C7-1ECC-4101-AF6F-128C06480391}" destId="{A54BA497-EAA4-4CAF-B4A4-DD1BFFB72564}" srcOrd="0" destOrd="0" presId="urn:microsoft.com/office/officeart/2005/8/layout/process1"/>
    <dgm:cxn modelId="{AFE54369-60E1-47FD-816B-87368ED3A5DA}" srcId="{E675076D-16FC-496A-B844-B3734DABEFC4}" destId="{06D06330-CA82-4C44-87AF-5936BFA21CD5}" srcOrd="2" destOrd="0" parTransId="{F830B907-7AAC-44F0-BE0A-70E9668A4D73}" sibTransId="{420BCBE9-4AF8-4C12-95DD-9E78E9D98DF6}"/>
    <dgm:cxn modelId="{5C94B480-E129-4E07-9FDB-A5121B41288B}" srcId="{AF78F118-ED43-427D-AE30-CE9741132571}" destId="{0B378433-445B-451B-8C21-83B27D8CB855}" srcOrd="2" destOrd="0" parTransId="{6D14DA8F-9D89-4C02-851F-5FDF192D0C1C}" sibTransId="{D8C174D7-F934-429C-B1AB-E38A2544F9D5}"/>
    <dgm:cxn modelId="{3595DEF1-0DAA-42C9-BFDD-8F4759C6F93B}" type="presOf" srcId="{271DB8E4-4895-447B-B524-8AE9D6676CAC}" destId="{A4C435B0-D1D8-4909-B887-04D2BEDE7576}" srcOrd="1" destOrd="0" presId="urn:microsoft.com/office/officeart/2005/8/layout/process1"/>
    <dgm:cxn modelId="{B06A08DF-769C-47E9-9000-4BFD263A58D3}" srcId="{AF78F118-ED43-427D-AE30-CE9741132571}" destId="{70C26AE4-0D3C-4865-87A4-B44179D4AE67}" srcOrd="0" destOrd="0" parTransId="{BB403286-865F-44A4-907A-FB4710B7037A}" sibTransId="{0CA40ED0-F8C5-4F00-AD4B-5B59B3C91F69}"/>
    <dgm:cxn modelId="{54F34404-9882-4C89-BDA1-F0FAD480B274}" type="presOf" srcId="{92A7BF3F-9F99-4EF6-BF75-E54964CDEE06}" destId="{D76608F3-1EDB-4A82-9027-1C7F99974F68}" srcOrd="0" destOrd="4" presId="urn:microsoft.com/office/officeart/2005/8/layout/process1"/>
    <dgm:cxn modelId="{44EA1497-5C3B-49FE-910C-0F9FE0D607B9}" type="presOf" srcId="{9F010CC9-9EB4-4BA1-A204-6D215F62C402}" destId="{913FA57F-A9EB-496F-9D72-47C6AED7E6B6}" srcOrd="0" destOrd="1" presId="urn:microsoft.com/office/officeart/2005/8/layout/process1"/>
    <dgm:cxn modelId="{67CE5EA4-6CA7-44B5-BCAF-7F8930EB9A3C}" type="presParOf" srcId="{C582D9D8-CFAA-449B-8D12-F9B04876EC9E}" destId="{913FA57F-A9EB-496F-9D72-47C6AED7E6B6}" srcOrd="0" destOrd="0" presId="urn:microsoft.com/office/officeart/2005/8/layout/process1"/>
    <dgm:cxn modelId="{171D06C9-7DF3-4380-A076-7167CAB71821}" type="presParOf" srcId="{C582D9D8-CFAA-449B-8D12-F9B04876EC9E}" destId="{A54BA497-EAA4-4CAF-B4A4-DD1BFFB72564}" srcOrd="1" destOrd="0" presId="urn:microsoft.com/office/officeart/2005/8/layout/process1"/>
    <dgm:cxn modelId="{B95417EF-5ED2-4B32-9ECF-0CA023355846}" type="presParOf" srcId="{A54BA497-EAA4-4CAF-B4A4-DD1BFFB72564}" destId="{517063F7-9F1D-4712-B898-F81AA191B3A8}" srcOrd="0" destOrd="0" presId="urn:microsoft.com/office/officeart/2005/8/layout/process1"/>
    <dgm:cxn modelId="{2BC46608-4860-4230-AA87-A54C36A0F09D}" type="presParOf" srcId="{C582D9D8-CFAA-449B-8D12-F9B04876EC9E}" destId="{D76608F3-1EDB-4A82-9027-1C7F99974F68}" srcOrd="2" destOrd="0" presId="urn:microsoft.com/office/officeart/2005/8/layout/process1"/>
    <dgm:cxn modelId="{B70FCBC7-3868-49E2-B39A-4E666A20D983}" type="presParOf" srcId="{C582D9D8-CFAA-449B-8D12-F9B04876EC9E}" destId="{1B3E692C-58FB-446E-A994-A6C76394D79C}" srcOrd="3" destOrd="0" presId="urn:microsoft.com/office/officeart/2005/8/layout/process1"/>
    <dgm:cxn modelId="{82C21B38-8AD7-4AFB-B199-23E4C30D6E2B}" type="presParOf" srcId="{1B3E692C-58FB-446E-A994-A6C76394D79C}" destId="{7DA4293E-67C4-4872-9A88-05E1F37655BF}" srcOrd="0" destOrd="0" presId="urn:microsoft.com/office/officeart/2005/8/layout/process1"/>
    <dgm:cxn modelId="{743C1C99-94CB-4B66-81F6-C5D1ECB42D67}" type="presParOf" srcId="{C582D9D8-CFAA-449B-8D12-F9B04876EC9E}" destId="{FF384F8C-4B3D-48A9-875A-251827E31B49}" srcOrd="4" destOrd="0" presId="urn:microsoft.com/office/officeart/2005/8/layout/process1"/>
    <dgm:cxn modelId="{5B10CA61-E55B-44BB-BCDE-A5B822C45573}" type="presParOf" srcId="{C582D9D8-CFAA-449B-8D12-F9B04876EC9E}" destId="{7F14F2B8-CA93-4D4B-8BED-3F5E12A42E08}" srcOrd="5" destOrd="0" presId="urn:microsoft.com/office/officeart/2005/8/layout/process1"/>
    <dgm:cxn modelId="{A5C58A35-4010-4B60-880D-C339027485AB}" type="presParOf" srcId="{7F14F2B8-CA93-4D4B-8BED-3F5E12A42E08}" destId="{A4C435B0-D1D8-4909-B887-04D2BEDE7576}" srcOrd="0" destOrd="0" presId="urn:microsoft.com/office/officeart/2005/8/layout/process1"/>
    <dgm:cxn modelId="{490C7B33-8D7E-4752-8080-095B5D23FA8E}" type="presParOf" srcId="{C582D9D8-CFAA-449B-8D12-F9B04876EC9E}" destId="{4B0DFC01-7539-4EC4-867E-8776174D38E0}" srcOrd="6"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3FA57F-A9EB-496F-9D72-47C6AED7E6B6}">
      <dsp:nvSpPr>
        <dsp:cNvPr id="0" name=""/>
        <dsp:cNvSpPr/>
      </dsp:nvSpPr>
      <dsp:spPr>
        <a:xfrm>
          <a:off x="13875" y="650113"/>
          <a:ext cx="1663373" cy="259638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lvl="0" algn="l" defTabSz="711200">
            <a:lnSpc>
              <a:spcPct val="90000"/>
            </a:lnSpc>
            <a:spcBef>
              <a:spcPct val="0"/>
            </a:spcBef>
            <a:spcAft>
              <a:spcPct val="35000"/>
            </a:spcAft>
          </a:pPr>
          <a:r>
            <a:rPr lang="en-GB" sz="1600" b="1" kern="1200" dirty="0" smtClean="0">
              <a:solidFill>
                <a:schemeClr val="tx1"/>
              </a:solidFill>
              <a:latin typeface="+mj-lt"/>
            </a:rPr>
            <a:t>Data sources </a:t>
          </a:r>
        </a:p>
        <a:p>
          <a:pPr lvl="0" algn="l" defTabSz="711200">
            <a:lnSpc>
              <a:spcPct val="90000"/>
            </a:lnSpc>
            <a:spcBef>
              <a:spcPct val="0"/>
            </a:spcBef>
            <a:spcAft>
              <a:spcPct val="35000"/>
            </a:spcAft>
          </a:pPr>
          <a:endParaRPr lang="en-GB" sz="1600" b="1" kern="1200" dirty="0" smtClean="0">
            <a:solidFill>
              <a:schemeClr val="tx1"/>
            </a:solidFill>
            <a:latin typeface="+mj-lt"/>
          </a:endParaRPr>
        </a:p>
        <a:p>
          <a:pPr marL="114300" lvl="1" indent="-114300" algn="l" defTabSz="622300">
            <a:lnSpc>
              <a:spcPct val="90000"/>
            </a:lnSpc>
            <a:spcBef>
              <a:spcPct val="0"/>
            </a:spcBef>
            <a:spcAft>
              <a:spcPct val="15000"/>
            </a:spcAft>
            <a:buChar char="••"/>
          </a:pPr>
          <a:r>
            <a:rPr lang="en-GB" sz="1400" kern="1200" dirty="0" smtClean="0">
              <a:latin typeface="+mj-lt"/>
            </a:rPr>
            <a:t>sentinel syndromic surveillance</a:t>
          </a:r>
          <a:endParaRPr lang="en-US" sz="1400" kern="1200" dirty="0">
            <a:latin typeface="+mj-lt"/>
          </a:endParaRPr>
        </a:p>
        <a:p>
          <a:pPr marL="114300" lvl="1" indent="-114300" algn="l" defTabSz="622300">
            <a:lnSpc>
              <a:spcPct val="90000"/>
            </a:lnSpc>
            <a:spcBef>
              <a:spcPct val="0"/>
            </a:spcBef>
            <a:spcAft>
              <a:spcPct val="15000"/>
            </a:spcAft>
            <a:buChar char="••"/>
          </a:pPr>
          <a:r>
            <a:rPr lang="en-GB" sz="1400" kern="1200" dirty="0" smtClean="0">
              <a:latin typeface="+mj-lt"/>
            </a:rPr>
            <a:t>universal surveillance</a:t>
          </a:r>
          <a:endParaRPr lang="en-US" sz="1400" kern="1200" dirty="0">
            <a:latin typeface="+mj-lt"/>
          </a:endParaRPr>
        </a:p>
        <a:p>
          <a:pPr marL="114300" lvl="1" indent="-114300" algn="l" defTabSz="622300">
            <a:lnSpc>
              <a:spcPct val="90000"/>
            </a:lnSpc>
            <a:spcBef>
              <a:spcPct val="0"/>
            </a:spcBef>
            <a:spcAft>
              <a:spcPct val="15000"/>
            </a:spcAft>
            <a:buChar char="••"/>
          </a:pPr>
          <a:r>
            <a:rPr lang="en-GB" sz="1400" kern="1200" dirty="0" smtClean="0">
              <a:latin typeface="+mj-lt"/>
            </a:rPr>
            <a:t>special studies</a:t>
          </a:r>
          <a:endParaRPr lang="en-US" sz="1400" kern="1200" dirty="0">
            <a:latin typeface="+mj-lt"/>
          </a:endParaRPr>
        </a:p>
        <a:p>
          <a:pPr marL="114300" lvl="1" indent="-114300" algn="l" defTabSz="622300">
            <a:lnSpc>
              <a:spcPct val="90000"/>
            </a:lnSpc>
            <a:spcBef>
              <a:spcPct val="0"/>
            </a:spcBef>
            <a:spcAft>
              <a:spcPct val="15000"/>
            </a:spcAft>
            <a:buChar char="••"/>
          </a:pPr>
          <a:r>
            <a:rPr lang="en-GB" sz="1400" kern="1200" dirty="0" smtClean="0">
              <a:latin typeface="+mj-lt"/>
            </a:rPr>
            <a:t>modelling</a:t>
          </a:r>
          <a:endParaRPr lang="en-US" sz="1400" kern="1200" dirty="0">
            <a:latin typeface="+mj-lt"/>
          </a:endParaRPr>
        </a:p>
      </dsp:txBody>
      <dsp:txXfrm>
        <a:off x="62594" y="698832"/>
        <a:ext cx="1565935" cy="2498944"/>
      </dsp:txXfrm>
    </dsp:sp>
    <dsp:sp modelId="{A54BA497-EAA4-4CAF-B4A4-DD1BFFB72564}">
      <dsp:nvSpPr>
        <dsp:cNvPr id="0" name=""/>
        <dsp:cNvSpPr/>
      </dsp:nvSpPr>
      <dsp:spPr>
        <a:xfrm rot="461">
          <a:off x="1832610" y="1735832"/>
          <a:ext cx="329366" cy="42525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US" sz="1500" kern="1200"/>
        </a:p>
      </dsp:txBody>
      <dsp:txXfrm>
        <a:off x="1832610" y="1820875"/>
        <a:ext cx="230556" cy="255152"/>
      </dsp:txXfrm>
    </dsp:sp>
    <dsp:sp modelId="{D76608F3-1EDB-4A82-9027-1C7F99974F68}">
      <dsp:nvSpPr>
        <dsp:cNvPr id="0" name=""/>
        <dsp:cNvSpPr/>
      </dsp:nvSpPr>
      <dsp:spPr>
        <a:xfrm>
          <a:off x="2298694" y="656067"/>
          <a:ext cx="1650872" cy="258508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lvl="0" algn="l" defTabSz="711200">
            <a:lnSpc>
              <a:spcPct val="90000"/>
            </a:lnSpc>
            <a:spcBef>
              <a:spcPct val="0"/>
            </a:spcBef>
            <a:spcAft>
              <a:spcPct val="35000"/>
            </a:spcAft>
          </a:pPr>
          <a:r>
            <a:rPr lang="en-GB" sz="1600" b="1" kern="1200" dirty="0" smtClean="0">
              <a:solidFill>
                <a:schemeClr val="tx1"/>
              </a:solidFill>
              <a:latin typeface="+mj-lt"/>
            </a:rPr>
            <a:t>Data</a:t>
          </a:r>
          <a:r>
            <a:rPr lang="en-GB" sz="1600" kern="1200" dirty="0" smtClean="0">
              <a:latin typeface="+mj-lt"/>
            </a:rPr>
            <a:t> </a:t>
          </a:r>
          <a:endParaRPr lang="en-GB" sz="1600" b="1" kern="1200" dirty="0" smtClean="0">
            <a:solidFill>
              <a:schemeClr val="tx1"/>
            </a:solidFill>
            <a:latin typeface="+mj-lt"/>
          </a:endParaRPr>
        </a:p>
        <a:p>
          <a:pPr marL="114300" lvl="1" indent="-114300" algn="l" defTabSz="622300">
            <a:lnSpc>
              <a:spcPct val="90000"/>
            </a:lnSpc>
            <a:spcBef>
              <a:spcPct val="0"/>
            </a:spcBef>
            <a:spcAft>
              <a:spcPct val="15000"/>
            </a:spcAft>
            <a:buChar char="••"/>
          </a:pPr>
          <a:r>
            <a:rPr lang="en-GB" sz="1400" kern="1200" dirty="0" smtClean="0">
              <a:latin typeface="+mj-lt"/>
            </a:rPr>
            <a:t>weekly # flu samples collected</a:t>
          </a:r>
          <a:endParaRPr lang="en-US" sz="1400" kern="1200" dirty="0"/>
        </a:p>
        <a:p>
          <a:pPr marL="114300" lvl="1" indent="-114300" algn="l" defTabSz="622300">
            <a:lnSpc>
              <a:spcPct val="90000"/>
            </a:lnSpc>
            <a:spcBef>
              <a:spcPct val="0"/>
            </a:spcBef>
            <a:spcAft>
              <a:spcPct val="15000"/>
            </a:spcAft>
            <a:buChar char="••"/>
          </a:pPr>
          <a:r>
            <a:rPr lang="en-GB" sz="1400" kern="1200" dirty="0" smtClean="0">
              <a:latin typeface="+mj-lt"/>
            </a:rPr>
            <a:t>weekly # samples flu-positive </a:t>
          </a:r>
          <a:endParaRPr lang="en-US" sz="1400" kern="1200" dirty="0"/>
        </a:p>
        <a:p>
          <a:pPr marL="114300" lvl="1" indent="-114300" algn="l" defTabSz="622300">
            <a:lnSpc>
              <a:spcPct val="90000"/>
            </a:lnSpc>
            <a:spcBef>
              <a:spcPct val="0"/>
            </a:spcBef>
            <a:spcAft>
              <a:spcPct val="15000"/>
            </a:spcAft>
            <a:buChar char="••"/>
          </a:pPr>
          <a:r>
            <a:rPr lang="en-GB" sz="1400" kern="1200" dirty="0" smtClean="0">
              <a:latin typeface="+mj-lt"/>
            </a:rPr>
            <a:t>weekly ILI patient visits</a:t>
          </a:r>
          <a:endParaRPr lang="en-US" sz="1400" kern="1200" dirty="0">
            <a:latin typeface="+mj-lt"/>
          </a:endParaRPr>
        </a:p>
        <a:p>
          <a:pPr marL="114300" lvl="1" indent="-114300" algn="l" defTabSz="533400">
            <a:lnSpc>
              <a:spcPct val="90000"/>
            </a:lnSpc>
            <a:spcBef>
              <a:spcPct val="0"/>
            </a:spcBef>
            <a:spcAft>
              <a:spcPct val="15000"/>
            </a:spcAft>
            <a:buChar char="••"/>
          </a:pPr>
          <a:endParaRPr lang="en-US" sz="1200" kern="1200" dirty="0">
            <a:latin typeface="+mj-lt"/>
          </a:endParaRPr>
        </a:p>
        <a:p>
          <a:pPr marL="114300" lvl="1" indent="-114300" algn="l" defTabSz="533400">
            <a:lnSpc>
              <a:spcPct val="90000"/>
            </a:lnSpc>
            <a:spcBef>
              <a:spcPct val="0"/>
            </a:spcBef>
            <a:spcAft>
              <a:spcPct val="15000"/>
            </a:spcAft>
            <a:buChar char="••"/>
          </a:pPr>
          <a:endParaRPr lang="en-US" sz="1200" kern="1200" dirty="0"/>
        </a:p>
      </dsp:txBody>
      <dsp:txXfrm>
        <a:off x="2347046" y="704419"/>
        <a:ext cx="1554168" cy="2488380"/>
      </dsp:txXfrm>
    </dsp:sp>
    <dsp:sp modelId="{1B3E692C-58FB-446E-A994-A6C76394D79C}">
      <dsp:nvSpPr>
        <dsp:cNvPr id="0" name=""/>
        <dsp:cNvSpPr/>
      </dsp:nvSpPr>
      <dsp:spPr>
        <a:xfrm rot="29617">
          <a:off x="4137144" y="1746424"/>
          <a:ext cx="397693" cy="42525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US" sz="1500" kern="1200"/>
        </a:p>
      </dsp:txBody>
      <dsp:txXfrm>
        <a:off x="4137146" y="1830960"/>
        <a:ext cx="278385" cy="255152"/>
      </dsp:txXfrm>
    </dsp:sp>
    <dsp:sp modelId="{FF384F8C-4B3D-48A9-875A-251827E31B49}">
      <dsp:nvSpPr>
        <dsp:cNvPr id="0" name=""/>
        <dsp:cNvSpPr/>
      </dsp:nvSpPr>
      <dsp:spPr>
        <a:xfrm>
          <a:off x="4699905" y="641383"/>
          <a:ext cx="1636503" cy="265570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lvl="0" algn="l" defTabSz="711200">
            <a:lnSpc>
              <a:spcPct val="90000"/>
            </a:lnSpc>
            <a:spcBef>
              <a:spcPct val="0"/>
            </a:spcBef>
            <a:spcAft>
              <a:spcPct val="35000"/>
            </a:spcAft>
          </a:pPr>
          <a:r>
            <a:rPr lang="en-GB" sz="1600" b="1" kern="1200" dirty="0" smtClean="0">
              <a:solidFill>
                <a:schemeClr val="tx1"/>
              </a:solidFill>
              <a:latin typeface="+mj-lt"/>
            </a:rPr>
            <a:t>Parameters</a:t>
          </a:r>
        </a:p>
        <a:p>
          <a:pPr lvl="0" algn="l" defTabSz="711200">
            <a:lnSpc>
              <a:spcPct val="90000"/>
            </a:lnSpc>
            <a:spcBef>
              <a:spcPct val="0"/>
            </a:spcBef>
            <a:spcAft>
              <a:spcPct val="35000"/>
            </a:spcAft>
          </a:pPr>
          <a:endParaRPr lang="en-US" sz="1600" kern="1200" dirty="0">
            <a:latin typeface="+mj-lt"/>
          </a:endParaRPr>
        </a:p>
        <a:p>
          <a:pPr marL="114300" lvl="1" indent="-114300" algn="l" defTabSz="622300">
            <a:lnSpc>
              <a:spcPct val="90000"/>
            </a:lnSpc>
            <a:spcBef>
              <a:spcPct val="0"/>
            </a:spcBef>
            <a:spcAft>
              <a:spcPct val="15000"/>
            </a:spcAft>
            <a:buChar char="••"/>
          </a:pPr>
          <a:r>
            <a:rPr lang="en-GB" sz="1400" kern="1200" dirty="0" smtClean="0">
              <a:latin typeface="+mj-lt"/>
            </a:rPr>
            <a:t>proportion ILI</a:t>
          </a:r>
          <a:endParaRPr lang="en-US" sz="1400" kern="1200" dirty="0">
            <a:latin typeface="+mj-lt"/>
          </a:endParaRPr>
        </a:p>
        <a:p>
          <a:pPr marL="114300" lvl="1" indent="-114300" algn="l" defTabSz="622300">
            <a:lnSpc>
              <a:spcPct val="90000"/>
            </a:lnSpc>
            <a:spcBef>
              <a:spcPct val="0"/>
            </a:spcBef>
            <a:spcAft>
              <a:spcPct val="15000"/>
            </a:spcAft>
            <a:buChar char="••"/>
          </a:pPr>
          <a:r>
            <a:rPr lang="en-GB" sz="1400" kern="1200" dirty="0" smtClean="0">
              <a:latin typeface="+mj-lt"/>
            </a:rPr>
            <a:t>% positive</a:t>
          </a:r>
          <a:endParaRPr lang="en-US" sz="1400" kern="1200" dirty="0">
            <a:latin typeface="+mj-lt"/>
          </a:endParaRPr>
        </a:p>
        <a:p>
          <a:pPr marL="114300" lvl="1" indent="-114300" algn="l" defTabSz="622300">
            <a:lnSpc>
              <a:spcPct val="90000"/>
            </a:lnSpc>
            <a:spcBef>
              <a:spcPct val="0"/>
            </a:spcBef>
            <a:spcAft>
              <a:spcPct val="15000"/>
            </a:spcAft>
            <a:buChar char="••"/>
          </a:pPr>
          <a:r>
            <a:rPr lang="en-GB" sz="1400" kern="1200" dirty="0" smtClean="0">
              <a:latin typeface="+mj-lt"/>
            </a:rPr>
            <a:t>composite of proportion ILI*%positive</a:t>
          </a:r>
          <a:endParaRPr lang="en-US" sz="1400" kern="1200" dirty="0">
            <a:latin typeface="+mj-lt"/>
          </a:endParaRPr>
        </a:p>
      </dsp:txBody>
      <dsp:txXfrm>
        <a:off x="4747837" y="689315"/>
        <a:ext cx="1540639" cy="2559840"/>
      </dsp:txXfrm>
    </dsp:sp>
    <dsp:sp modelId="{7F14F2B8-CA93-4D4B-8BED-3F5E12A42E08}">
      <dsp:nvSpPr>
        <dsp:cNvPr id="0" name=""/>
        <dsp:cNvSpPr/>
      </dsp:nvSpPr>
      <dsp:spPr>
        <a:xfrm>
          <a:off x="6503447" y="1756609"/>
          <a:ext cx="354121" cy="42525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US" sz="1500" kern="1200"/>
        </a:p>
      </dsp:txBody>
      <dsp:txXfrm>
        <a:off x="6503447" y="1841659"/>
        <a:ext cx="247885" cy="255152"/>
      </dsp:txXfrm>
    </dsp:sp>
    <dsp:sp modelId="{4B0DFC01-7539-4EC4-867E-8776174D38E0}">
      <dsp:nvSpPr>
        <dsp:cNvPr id="0" name=""/>
        <dsp:cNvSpPr/>
      </dsp:nvSpPr>
      <dsp:spPr>
        <a:xfrm>
          <a:off x="7004563" y="609362"/>
          <a:ext cx="1618413" cy="271974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lvl="0" algn="l" defTabSz="844550">
            <a:lnSpc>
              <a:spcPct val="90000"/>
            </a:lnSpc>
            <a:spcBef>
              <a:spcPct val="0"/>
            </a:spcBef>
            <a:spcAft>
              <a:spcPct val="35000"/>
            </a:spcAft>
          </a:pPr>
          <a:r>
            <a:rPr lang="en-GB" sz="1900" b="1" kern="1200" dirty="0" smtClean="0">
              <a:solidFill>
                <a:schemeClr val="tx1"/>
              </a:solidFill>
              <a:latin typeface="+mj-lt"/>
            </a:rPr>
            <a:t>Indicators</a:t>
          </a:r>
        </a:p>
        <a:p>
          <a:pPr lvl="0" algn="l" defTabSz="844550">
            <a:lnSpc>
              <a:spcPct val="90000"/>
            </a:lnSpc>
            <a:spcBef>
              <a:spcPct val="0"/>
            </a:spcBef>
            <a:spcAft>
              <a:spcPct val="35000"/>
            </a:spcAft>
          </a:pPr>
          <a:endParaRPr lang="en-US" sz="1900" kern="1200" dirty="0">
            <a:latin typeface="+mj-lt"/>
          </a:endParaRPr>
        </a:p>
        <a:p>
          <a:pPr marL="114300" lvl="1" indent="-114300" algn="l" defTabSz="666750">
            <a:lnSpc>
              <a:spcPct val="90000"/>
            </a:lnSpc>
            <a:spcBef>
              <a:spcPct val="0"/>
            </a:spcBef>
            <a:spcAft>
              <a:spcPct val="15000"/>
            </a:spcAft>
            <a:buChar char="••"/>
          </a:pPr>
          <a:r>
            <a:rPr lang="en-GB" sz="1500" kern="1200" dirty="0" smtClean="0">
              <a:latin typeface="+mj-lt"/>
            </a:rPr>
            <a:t>transmissibility</a:t>
          </a:r>
          <a:endParaRPr lang="en-US" sz="1500" kern="1200" dirty="0">
            <a:latin typeface="+mj-lt"/>
          </a:endParaRPr>
        </a:p>
        <a:p>
          <a:pPr marL="114300" lvl="1" indent="-114300" algn="l" defTabSz="666750">
            <a:lnSpc>
              <a:spcPct val="90000"/>
            </a:lnSpc>
            <a:spcBef>
              <a:spcPct val="0"/>
            </a:spcBef>
            <a:spcAft>
              <a:spcPct val="15000"/>
            </a:spcAft>
            <a:buChar char="••"/>
          </a:pPr>
          <a:r>
            <a:rPr lang="en-GB" sz="1500" kern="1200" dirty="0" smtClean="0">
              <a:latin typeface="+mj-lt"/>
            </a:rPr>
            <a:t>seriousness of disease</a:t>
          </a:r>
          <a:endParaRPr lang="en-US" sz="1500" kern="1200" dirty="0">
            <a:latin typeface="+mj-lt"/>
          </a:endParaRPr>
        </a:p>
        <a:p>
          <a:pPr marL="114300" lvl="1" indent="-114300" algn="l" defTabSz="666750">
            <a:lnSpc>
              <a:spcPct val="90000"/>
            </a:lnSpc>
            <a:spcBef>
              <a:spcPct val="0"/>
            </a:spcBef>
            <a:spcAft>
              <a:spcPct val="15000"/>
            </a:spcAft>
            <a:buChar char="••"/>
          </a:pPr>
          <a:r>
            <a:rPr lang="en-GB" sz="1500" kern="1200" dirty="0" smtClean="0">
              <a:latin typeface="+mj-lt"/>
            </a:rPr>
            <a:t>impact</a:t>
          </a:r>
          <a:endParaRPr lang="en-US" sz="1500" kern="1200" dirty="0">
            <a:latin typeface="+mj-lt"/>
          </a:endParaRPr>
        </a:p>
      </dsp:txBody>
      <dsp:txXfrm>
        <a:off x="7051965" y="656764"/>
        <a:ext cx="1523609" cy="2624942"/>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56737" y="0"/>
            <a:ext cx="2950475" cy="498773"/>
          </a:xfrm>
          <a:prstGeom prst="rect">
            <a:avLst/>
          </a:prstGeom>
        </p:spPr>
        <p:txBody>
          <a:bodyPr vert="horz" lIns="91440" tIns="45720" rIns="91440" bIns="45720" rtlCol="0"/>
          <a:lstStyle>
            <a:lvl1pPr algn="r">
              <a:defRPr sz="1200"/>
            </a:lvl1pPr>
          </a:lstStyle>
          <a:p>
            <a:fld id="{057E8843-A7C4-432A-9F08-16396B59A19A}" type="datetimeFigureOut">
              <a:rPr lang="en-US" smtClean="0"/>
              <a:t>4/4/2018</a:t>
            </a:fld>
            <a:endParaRPr lang="en-US"/>
          </a:p>
        </p:txBody>
      </p:sp>
      <p:sp>
        <p:nvSpPr>
          <p:cNvPr id="4" name="Footer Placeholder 3"/>
          <p:cNvSpPr>
            <a:spLocks noGrp="1"/>
          </p:cNvSpPr>
          <p:nvPr>
            <p:ph type="ftr" sz="quarter" idx="2"/>
          </p:nvPr>
        </p:nvSpPr>
        <p:spPr>
          <a:xfrm>
            <a:off x="0" y="9442154"/>
            <a:ext cx="2950475" cy="498772"/>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56737" y="9442154"/>
            <a:ext cx="2950475" cy="498772"/>
          </a:xfrm>
          <a:prstGeom prst="rect">
            <a:avLst/>
          </a:prstGeom>
        </p:spPr>
        <p:txBody>
          <a:bodyPr vert="horz" lIns="91440" tIns="45720" rIns="91440" bIns="45720" rtlCol="0" anchor="b"/>
          <a:lstStyle>
            <a:lvl1pPr algn="r">
              <a:defRPr sz="1200"/>
            </a:lvl1pPr>
          </a:lstStyle>
          <a:p>
            <a:fld id="{3A2C6CFA-711A-479C-88D9-264F221DCBD7}" type="slidenum">
              <a:rPr lang="en-US" smtClean="0"/>
              <a:t>‹#›</a:t>
            </a:fld>
            <a:endParaRPr lang="en-US"/>
          </a:p>
        </p:txBody>
      </p:sp>
    </p:spTree>
    <p:extLst>
      <p:ext uri="{BB962C8B-B14F-4D97-AF65-F5344CB8AC3E}">
        <p14:creationId xmlns:p14="http://schemas.microsoft.com/office/powerpoint/2010/main" val="21494284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6737" y="0"/>
            <a:ext cx="2950475" cy="498773"/>
          </a:xfrm>
          <a:prstGeom prst="rect">
            <a:avLst/>
          </a:prstGeom>
        </p:spPr>
        <p:txBody>
          <a:bodyPr vert="horz" lIns="91440" tIns="45720" rIns="91440" bIns="45720" rtlCol="0"/>
          <a:lstStyle>
            <a:lvl1pPr algn="r">
              <a:defRPr sz="1200"/>
            </a:lvl1pPr>
          </a:lstStyle>
          <a:p>
            <a:fld id="{8F3CDB66-C0F6-45B6-BFF5-4575694EFB28}" type="datetimeFigureOut">
              <a:rPr lang="en-US" smtClean="0"/>
              <a:t>4/4/2018</a:t>
            </a:fld>
            <a:endParaRPr lang="en-US"/>
          </a:p>
        </p:txBody>
      </p:sp>
      <p:sp>
        <p:nvSpPr>
          <p:cNvPr id="4" name="Slide Image Placeholder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0879" y="4784070"/>
            <a:ext cx="5447030" cy="3914239"/>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42154"/>
            <a:ext cx="2950475" cy="49877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6737" y="9442154"/>
            <a:ext cx="2950475" cy="498772"/>
          </a:xfrm>
          <a:prstGeom prst="rect">
            <a:avLst/>
          </a:prstGeom>
        </p:spPr>
        <p:txBody>
          <a:bodyPr vert="horz" lIns="91440" tIns="45720" rIns="91440" bIns="45720" rtlCol="0" anchor="b"/>
          <a:lstStyle>
            <a:lvl1pPr algn="r">
              <a:defRPr sz="1200"/>
            </a:lvl1pPr>
          </a:lstStyle>
          <a:p>
            <a:fld id="{907DFC79-30DA-484F-85C8-36E3971802A1}" type="slidenum">
              <a:rPr lang="en-US" smtClean="0"/>
              <a:t>‹#›</a:t>
            </a:fld>
            <a:endParaRPr lang="en-US"/>
          </a:p>
        </p:txBody>
      </p:sp>
    </p:spTree>
    <p:extLst>
      <p:ext uri="{BB962C8B-B14F-4D97-AF65-F5344CB8AC3E}">
        <p14:creationId xmlns:p14="http://schemas.microsoft.com/office/powerpoint/2010/main" val="20980817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3863" y="1243013"/>
            <a:ext cx="5961062" cy="3354387"/>
          </a:xfrm>
        </p:spPr>
      </p:sp>
      <p:sp>
        <p:nvSpPr>
          <p:cNvPr id="3" name="Notes Placeholder 2"/>
          <p:cNvSpPr>
            <a:spLocks noGrp="1"/>
          </p:cNvSpPr>
          <p:nvPr>
            <p:ph type="body" idx="1"/>
          </p:nvPr>
        </p:nvSpPr>
        <p:spPr/>
        <p:txBody>
          <a:bodyPr/>
          <a:lstStyle/>
          <a:p>
            <a:r>
              <a:rPr lang="en-US" dirty="0" smtClean="0"/>
              <a:t>Welcome to the PISA learning course. We hope you enjoy the following modules. The first module is an introduction to the Pandemic Influenza Severity Assessment, otherwise known as PISA. If</a:t>
            </a:r>
            <a:r>
              <a:rPr lang="en-US" baseline="0" dirty="0" smtClean="0"/>
              <a:t> you have not done so already, please go through the first module before starting this second module. </a:t>
            </a:r>
            <a:r>
              <a:rPr lang="en-US" dirty="0" smtClean="0"/>
              <a:t>The second module is an introduction to the PISA</a:t>
            </a:r>
            <a:r>
              <a:rPr lang="en-US" baseline="0" dirty="0" smtClean="0"/>
              <a:t> methodology.</a:t>
            </a:r>
          </a:p>
          <a:p>
            <a:endParaRPr lang="en-GB" baseline="0" dirty="0" smtClean="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907DFC79-30DA-484F-85C8-36E3971802A1}" type="slidenum">
              <a:rPr lang="en-US" smtClean="0"/>
              <a:t>1</a:t>
            </a:fld>
            <a:endParaRPr lang="en-US"/>
          </a:p>
        </p:txBody>
      </p:sp>
    </p:spTree>
    <p:extLst>
      <p:ext uri="{BB962C8B-B14F-4D97-AF65-F5344CB8AC3E}">
        <p14:creationId xmlns:p14="http://schemas.microsoft.com/office/powerpoint/2010/main" val="33855434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Before we get started, here is brief</a:t>
            </a:r>
            <a:r>
              <a:rPr lang="en-GB" baseline="0" dirty="0" smtClean="0"/>
              <a:t> outline of this module. </a:t>
            </a:r>
            <a:r>
              <a:rPr lang="en-GB" dirty="0" smtClean="0"/>
              <a:t>The</a:t>
            </a:r>
            <a:r>
              <a:rPr lang="en-GB" baseline="0" dirty="0" smtClean="0"/>
              <a:t> following slides will describe this module, review the learning objectives and give an introduction to choosing data sources and parameters to use for PISA. Lastly, an introduction to influenza threshold setting will be presented.</a:t>
            </a:r>
            <a:endParaRPr lang="en-US" dirty="0"/>
          </a:p>
        </p:txBody>
      </p:sp>
      <p:sp>
        <p:nvSpPr>
          <p:cNvPr id="4" name="Slide Number Placeholder 3"/>
          <p:cNvSpPr>
            <a:spLocks noGrp="1"/>
          </p:cNvSpPr>
          <p:nvPr>
            <p:ph type="sldNum" sz="quarter" idx="10"/>
          </p:nvPr>
        </p:nvSpPr>
        <p:spPr/>
        <p:txBody>
          <a:bodyPr/>
          <a:lstStyle/>
          <a:p>
            <a:fld id="{907DFC79-30DA-484F-85C8-36E3971802A1}" type="slidenum">
              <a:rPr lang="en-US" smtClean="0"/>
              <a:t>2</a:t>
            </a:fld>
            <a:endParaRPr lang="en-US"/>
          </a:p>
        </p:txBody>
      </p:sp>
    </p:spTree>
    <p:extLst>
      <p:ext uri="{BB962C8B-B14F-4D97-AF65-F5344CB8AC3E}">
        <p14:creationId xmlns:p14="http://schemas.microsoft.com/office/powerpoint/2010/main" val="37803016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3863" y="1243013"/>
            <a:ext cx="5961062" cy="3354387"/>
          </a:xfrm>
        </p:spPr>
      </p:sp>
      <p:sp>
        <p:nvSpPr>
          <p:cNvPr id="3" name="Notes Placeholder 2"/>
          <p:cNvSpPr>
            <a:spLocks noGrp="1"/>
          </p:cNvSpPr>
          <p:nvPr>
            <p:ph type="body" idx="1"/>
          </p:nvPr>
        </p:nvSpPr>
        <p:spPr/>
        <p:txBody>
          <a:bodyPr/>
          <a:lstStyle/>
          <a:p>
            <a:r>
              <a:rPr lang="en-GB" dirty="0" smtClean="0"/>
              <a:t>This module</a:t>
            </a:r>
            <a:r>
              <a:rPr lang="en-GB" baseline="0" dirty="0" smtClean="0"/>
              <a:t> is the second learning module on PISA. This module presents the basic methodology used in conducting an influenza severity assessment. Subsequent modules will go into further detail on the doing assessments of the three indicators used in PISA.</a:t>
            </a:r>
          </a:p>
          <a:p>
            <a:endParaRPr lang="en-GB" baseline="0" dirty="0" smtClean="0"/>
          </a:p>
          <a:p>
            <a:endParaRPr lang="en-US" dirty="0"/>
          </a:p>
        </p:txBody>
      </p:sp>
      <p:sp>
        <p:nvSpPr>
          <p:cNvPr id="4" name="Slide Number Placeholder 3"/>
          <p:cNvSpPr>
            <a:spLocks noGrp="1"/>
          </p:cNvSpPr>
          <p:nvPr>
            <p:ph type="sldNum" sz="quarter" idx="10"/>
          </p:nvPr>
        </p:nvSpPr>
        <p:spPr/>
        <p:txBody>
          <a:bodyPr/>
          <a:lstStyle/>
          <a:p>
            <a:fld id="{907DFC79-30DA-484F-85C8-36E3971802A1}" type="slidenum">
              <a:rPr lang="en-US" smtClean="0"/>
              <a:t>3</a:t>
            </a:fld>
            <a:endParaRPr lang="en-US"/>
          </a:p>
        </p:txBody>
      </p:sp>
    </p:spTree>
    <p:extLst>
      <p:ext uri="{BB962C8B-B14F-4D97-AF65-F5344CB8AC3E}">
        <p14:creationId xmlns:p14="http://schemas.microsoft.com/office/powerpoint/2010/main" val="7802498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3863" y="1243013"/>
            <a:ext cx="5961062" cy="3354387"/>
          </a:xfrm>
        </p:spPr>
      </p:sp>
      <p:sp>
        <p:nvSpPr>
          <p:cNvPr id="3" name="Notes Placeholder 2"/>
          <p:cNvSpPr>
            <a:spLocks noGrp="1"/>
          </p:cNvSpPr>
          <p:nvPr>
            <p:ph type="body" idx="1"/>
          </p:nvPr>
        </p:nvSpPr>
        <p:spPr/>
        <p:txBody>
          <a:bodyPr/>
          <a:lstStyle/>
          <a:p>
            <a:pPr lvl="0" rtl="0"/>
            <a:r>
              <a:rPr lang="en-GB" dirty="0" smtClean="0"/>
              <a:t>By the en</a:t>
            </a:r>
            <a:r>
              <a:rPr lang="en-GB" baseline="0" dirty="0" smtClean="0"/>
              <a:t>d of this learning module, you should understand the important criteria for choosing parameters to use for PISA, and understand the basics of threshold setting methods for influenza data. </a:t>
            </a:r>
          </a:p>
          <a:p>
            <a:pPr lvl="0" rtl="0"/>
            <a:endParaRPr lang="en-GB"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smtClean="0">
                <a:latin typeface="Arial" panose="020B0604020202020204" pitchFamily="34" charset="0"/>
                <a:cs typeface="Arial" panose="020B0604020202020204" pitchFamily="34" charset="0"/>
              </a:rPr>
              <a:t>This learning module is accompanied by an action plan to help you get started with choosing parameters and threshold setting. More details will be given at the end of the presentation.</a:t>
            </a:r>
            <a:endParaRPr lang="en-GB" dirty="0" smtClean="0">
              <a:latin typeface="Arial" panose="020B0604020202020204" pitchFamily="34" charset="0"/>
              <a:cs typeface="Arial" panose="020B0604020202020204" pitchFamily="34" charset="0"/>
            </a:endParaRPr>
          </a:p>
          <a:p>
            <a:pPr lvl="0" rtl="0"/>
            <a:endParaRPr lang="en-US" dirty="0"/>
          </a:p>
        </p:txBody>
      </p:sp>
      <p:sp>
        <p:nvSpPr>
          <p:cNvPr id="4" name="Slide Number Placeholder 3"/>
          <p:cNvSpPr>
            <a:spLocks noGrp="1"/>
          </p:cNvSpPr>
          <p:nvPr>
            <p:ph type="sldNum" sz="quarter" idx="10"/>
          </p:nvPr>
        </p:nvSpPr>
        <p:spPr/>
        <p:txBody>
          <a:bodyPr/>
          <a:lstStyle/>
          <a:p>
            <a:fld id="{907DFC79-30DA-484F-85C8-36E3971802A1}" type="slidenum">
              <a:rPr lang="en-US" smtClean="0"/>
              <a:t>4</a:t>
            </a:fld>
            <a:endParaRPr lang="en-US"/>
          </a:p>
        </p:txBody>
      </p:sp>
    </p:spTree>
    <p:extLst>
      <p:ext uri="{BB962C8B-B14F-4D97-AF65-F5344CB8AC3E}">
        <p14:creationId xmlns:p14="http://schemas.microsoft.com/office/powerpoint/2010/main" val="22564760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a:t>
            </a:r>
            <a:r>
              <a:rPr lang="en-GB" baseline="0" dirty="0" smtClean="0"/>
              <a:t> next few slides will review PISA terminology, the indicators and important characteristics of parameters.</a:t>
            </a:r>
            <a:endParaRPr lang="en-US" dirty="0"/>
          </a:p>
        </p:txBody>
      </p:sp>
      <p:sp>
        <p:nvSpPr>
          <p:cNvPr id="4" name="Slide Number Placeholder 3"/>
          <p:cNvSpPr>
            <a:spLocks noGrp="1"/>
          </p:cNvSpPr>
          <p:nvPr>
            <p:ph type="sldNum" sz="quarter" idx="10"/>
          </p:nvPr>
        </p:nvSpPr>
        <p:spPr/>
        <p:txBody>
          <a:bodyPr/>
          <a:lstStyle/>
          <a:p>
            <a:fld id="{907DFC79-30DA-484F-85C8-36E3971802A1}" type="slidenum">
              <a:rPr lang="en-US" smtClean="0"/>
              <a:t>5</a:t>
            </a:fld>
            <a:endParaRPr lang="en-US"/>
          </a:p>
        </p:txBody>
      </p:sp>
    </p:spTree>
    <p:extLst>
      <p:ext uri="{BB962C8B-B14F-4D97-AF65-F5344CB8AC3E}">
        <p14:creationId xmlns:p14="http://schemas.microsoft.com/office/powerpoint/2010/main" val="41782900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This diagram illustrates some terminology used</a:t>
            </a:r>
            <a:r>
              <a:rPr lang="en-GB" baseline="0" dirty="0" smtClean="0"/>
              <a:t> in PISA. Data sources are coming from surveillance systems or other studies from which data is obtained. For example, from a sentinel syndromic surveillance source, data on the weekly number of patients visiting their doctors for influenza-like illness can be obtained. This data, combined with the total weekly number of doctor visits, can be used to calculate the ILI proportion parameter. This parameter is one that can be used to inform the indicator transmissibility.</a:t>
            </a:r>
            <a:endParaRPr lang="en-US" dirty="0"/>
          </a:p>
        </p:txBody>
      </p:sp>
      <p:sp>
        <p:nvSpPr>
          <p:cNvPr id="4" name="Slide Number Placeholder 3"/>
          <p:cNvSpPr>
            <a:spLocks noGrp="1"/>
          </p:cNvSpPr>
          <p:nvPr>
            <p:ph type="sldNum" sz="quarter" idx="10"/>
          </p:nvPr>
        </p:nvSpPr>
        <p:spPr/>
        <p:txBody>
          <a:bodyPr/>
          <a:lstStyle/>
          <a:p>
            <a:fld id="{907DFC79-30DA-484F-85C8-36E3971802A1}" type="slidenum">
              <a:rPr lang="en-US" smtClean="0"/>
              <a:t>6</a:t>
            </a:fld>
            <a:endParaRPr lang="en-US"/>
          </a:p>
        </p:txBody>
      </p:sp>
    </p:spTree>
    <p:extLst>
      <p:ext uri="{BB962C8B-B14F-4D97-AF65-F5344CB8AC3E}">
        <p14:creationId xmlns:p14="http://schemas.microsoft.com/office/powerpoint/2010/main" val="2766383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3863" y="1243013"/>
            <a:ext cx="5961062" cy="3354387"/>
          </a:xfrm>
        </p:spPr>
      </p:sp>
      <p:sp>
        <p:nvSpPr>
          <p:cNvPr id="3" name="Notes Placeholder 2"/>
          <p:cNvSpPr>
            <a:spLocks noGrp="1"/>
          </p:cNvSpPr>
          <p:nvPr>
            <p:ph type="body" idx="1"/>
          </p:nvPr>
        </p:nvSpPr>
        <p:spPr/>
        <p:txBody>
          <a:bodyPr/>
          <a:lstStyle/>
          <a:p>
            <a:r>
              <a:rPr lang="en-GB" dirty="0" smtClean="0"/>
              <a:t>As a review,</a:t>
            </a:r>
            <a:r>
              <a:rPr lang="en-GB" baseline="0" dirty="0" smtClean="0"/>
              <a:t> there are 3 indicators used in PISA. The first is transmissibility.</a:t>
            </a:r>
          </a:p>
        </p:txBody>
      </p:sp>
      <p:sp>
        <p:nvSpPr>
          <p:cNvPr id="4" name="Slide Number Placeholder 3"/>
          <p:cNvSpPr>
            <a:spLocks noGrp="1"/>
          </p:cNvSpPr>
          <p:nvPr>
            <p:ph type="sldNum" sz="quarter" idx="10"/>
          </p:nvPr>
        </p:nvSpPr>
        <p:spPr/>
        <p:txBody>
          <a:bodyPr/>
          <a:lstStyle/>
          <a:p>
            <a:fld id="{907DFC79-30DA-484F-85C8-36E3971802A1}" type="slidenum">
              <a:rPr lang="en-US" smtClean="0"/>
              <a:t>7</a:t>
            </a:fld>
            <a:endParaRPr lang="en-US"/>
          </a:p>
        </p:txBody>
      </p:sp>
    </p:spTree>
    <p:extLst>
      <p:ext uri="{BB962C8B-B14F-4D97-AF65-F5344CB8AC3E}">
        <p14:creationId xmlns:p14="http://schemas.microsoft.com/office/powerpoint/2010/main" val="31673649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3863" y="1243013"/>
            <a:ext cx="5961062" cy="3354387"/>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latin typeface="+mn-lt"/>
                <a:ea typeface="+mn-ea"/>
                <a:cs typeface="+mn-cs"/>
              </a:rPr>
              <a:t>The</a:t>
            </a:r>
            <a:r>
              <a:rPr lang="en-GB" sz="1200" kern="1200" baseline="0" dirty="0" smtClean="0">
                <a:solidFill>
                  <a:schemeClr val="tx1"/>
                </a:solidFill>
                <a:latin typeface="+mn-lt"/>
                <a:ea typeface="+mn-ea"/>
                <a:cs typeface="+mn-cs"/>
              </a:rPr>
              <a:t> second is seriousness of disease.</a:t>
            </a:r>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907DFC79-30DA-484F-85C8-36E3971802A1}" type="slidenum">
              <a:rPr lang="en-US" smtClean="0"/>
              <a:t>8</a:t>
            </a:fld>
            <a:endParaRPr lang="en-US"/>
          </a:p>
        </p:txBody>
      </p:sp>
    </p:spTree>
    <p:extLst>
      <p:ext uri="{BB962C8B-B14F-4D97-AF65-F5344CB8AC3E}">
        <p14:creationId xmlns:p14="http://schemas.microsoft.com/office/powerpoint/2010/main" val="31673649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3863" y="1243013"/>
            <a:ext cx="5961062" cy="3354387"/>
          </a:xfrm>
        </p:spPr>
      </p:sp>
      <p:sp>
        <p:nvSpPr>
          <p:cNvPr id="3" name="Notes Placeholder 2"/>
          <p:cNvSpPr>
            <a:spLocks noGrp="1"/>
          </p:cNvSpPr>
          <p:nvPr>
            <p:ph type="body" idx="1"/>
          </p:nvPr>
        </p:nvSpPr>
        <p:spPr/>
        <p:txBody>
          <a:bodyPr/>
          <a:lstStyle/>
          <a:p>
            <a:r>
              <a:rPr lang="en-GB" dirty="0" smtClean="0"/>
              <a:t>And the third</a:t>
            </a:r>
            <a:r>
              <a:rPr lang="en-GB" baseline="0" dirty="0" smtClean="0"/>
              <a:t> is impact. </a:t>
            </a:r>
            <a:endParaRPr lang="en-US" dirty="0"/>
          </a:p>
        </p:txBody>
      </p:sp>
      <p:sp>
        <p:nvSpPr>
          <p:cNvPr id="4" name="Slide Number Placeholder 3"/>
          <p:cNvSpPr>
            <a:spLocks noGrp="1"/>
          </p:cNvSpPr>
          <p:nvPr>
            <p:ph type="sldNum" sz="quarter" idx="10"/>
          </p:nvPr>
        </p:nvSpPr>
        <p:spPr/>
        <p:txBody>
          <a:bodyPr/>
          <a:lstStyle/>
          <a:p>
            <a:fld id="{907DFC79-30DA-484F-85C8-36E3971802A1}" type="slidenum">
              <a:rPr lang="en-US" smtClean="0"/>
              <a:t>9</a:t>
            </a:fld>
            <a:endParaRPr lang="en-US"/>
          </a:p>
        </p:txBody>
      </p:sp>
    </p:spTree>
    <p:extLst>
      <p:ext uri="{BB962C8B-B14F-4D97-AF65-F5344CB8AC3E}">
        <p14:creationId xmlns:p14="http://schemas.microsoft.com/office/powerpoint/2010/main" val="31673649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7DFC79-30DA-484F-85C8-36E3971802A1}" type="slidenum">
              <a:rPr lang="en-US" smtClean="0"/>
              <a:t>10</a:t>
            </a:fld>
            <a:endParaRPr lang="en-US"/>
          </a:p>
        </p:txBody>
      </p:sp>
    </p:spTree>
    <p:extLst>
      <p:ext uri="{BB962C8B-B14F-4D97-AF65-F5344CB8AC3E}">
        <p14:creationId xmlns:p14="http://schemas.microsoft.com/office/powerpoint/2010/main" val="2766383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7DFC79-30DA-484F-85C8-36E3971802A1}" type="slidenum">
              <a:rPr lang="en-US" smtClean="0"/>
              <a:t>11</a:t>
            </a:fld>
            <a:endParaRPr lang="en-US"/>
          </a:p>
        </p:txBody>
      </p:sp>
    </p:spTree>
    <p:extLst>
      <p:ext uri="{BB962C8B-B14F-4D97-AF65-F5344CB8AC3E}">
        <p14:creationId xmlns:p14="http://schemas.microsoft.com/office/powerpoint/2010/main" val="20340704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rest of the module will</a:t>
            </a:r>
            <a:r>
              <a:rPr lang="en-GB" baseline="0" dirty="0" smtClean="0"/>
              <a:t> review influenza threshold setting.</a:t>
            </a:r>
            <a:endParaRPr lang="en-US" dirty="0"/>
          </a:p>
        </p:txBody>
      </p:sp>
      <p:sp>
        <p:nvSpPr>
          <p:cNvPr id="4" name="Slide Number Placeholder 3"/>
          <p:cNvSpPr>
            <a:spLocks noGrp="1"/>
          </p:cNvSpPr>
          <p:nvPr>
            <p:ph type="sldNum" sz="quarter" idx="10"/>
          </p:nvPr>
        </p:nvSpPr>
        <p:spPr/>
        <p:txBody>
          <a:bodyPr/>
          <a:lstStyle/>
          <a:p>
            <a:fld id="{907DFC79-30DA-484F-85C8-36E3971802A1}" type="slidenum">
              <a:rPr lang="en-US" smtClean="0"/>
              <a:t>12</a:t>
            </a:fld>
            <a:endParaRPr lang="en-US"/>
          </a:p>
        </p:txBody>
      </p:sp>
    </p:spTree>
    <p:extLst>
      <p:ext uri="{BB962C8B-B14F-4D97-AF65-F5344CB8AC3E}">
        <p14:creationId xmlns:p14="http://schemas.microsoft.com/office/powerpoint/2010/main" val="17635003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Two</a:t>
            </a:r>
            <a:r>
              <a:rPr lang="en-GB" baseline="0" dirty="0" smtClean="0"/>
              <a:t> main objectives of </a:t>
            </a:r>
            <a:r>
              <a:rPr lang="en-GB" baseline="0" smtClean="0"/>
              <a:t>influenza surveillance are: </a:t>
            </a:r>
            <a:endParaRPr lang="en-US" dirty="0"/>
          </a:p>
        </p:txBody>
      </p:sp>
      <p:sp>
        <p:nvSpPr>
          <p:cNvPr id="4" name="Slide Number Placeholder 3"/>
          <p:cNvSpPr>
            <a:spLocks noGrp="1"/>
          </p:cNvSpPr>
          <p:nvPr>
            <p:ph type="sldNum" sz="quarter" idx="10"/>
          </p:nvPr>
        </p:nvSpPr>
        <p:spPr/>
        <p:txBody>
          <a:bodyPr/>
          <a:lstStyle/>
          <a:p>
            <a:fld id="{907DFC79-30DA-484F-85C8-36E3971802A1}" type="slidenum">
              <a:rPr lang="en-US" smtClean="0"/>
              <a:t>13</a:t>
            </a:fld>
            <a:endParaRPr lang="en-US"/>
          </a:p>
        </p:txBody>
      </p:sp>
    </p:spTree>
    <p:extLst>
      <p:ext uri="{BB962C8B-B14F-4D97-AF65-F5344CB8AC3E}">
        <p14:creationId xmlns:p14="http://schemas.microsoft.com/office/powerpoint/2010/main" val="39243748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In the next slide,</a:t>
            </a:r>
            <a:r>
              <a:rPr lang="en-GB" baseline="0" dirty="0" smtClean="0"/>
              <a:t> there will be a graphical demonstration of these concepts.</a:t>
            </a:r>
            <a:endParaRPr lang="en-US" dirty="0"/>
          </a:p>
        </p:txBody>
      </p:sp>
      <p:sp>
        <p:nvSpPr>
          <p:cNvPr id="4" name="Slide Number Placeholder 3"/>
          <p:cNvSpPr>
            <a:spLocks noGrp="1"/>
          </p:cNvSpPr>
          <p:nvPr>
            <p:ph type="sldNum" sz="quarter" idx="10"/>
          </p:nvPr>
        </p:nvSpPr>
        <p:spPr/>
        <p:txBody>
          <a:bodyPr/>
          <a:lstStyle/>
          <a:p>
            <a:fld id="{907DFC79-30DA-484F-85C8-36E3971802A1}" type="slidenum">
              <a:rPr lang="en-US" smtClean="0"/>
              <a:t>14</a:t>
            </a:fld>
            <a:endParaRPr lang="en-US"/>
          </a:p>
        </p:txBody>
      </p:sp>
    </p:spTree>
    <p:extLst>
      <p:ext uri="{BB962C8B-B14F-4D97-AF65-F5344CB8AC3E}">
        <p14:creationId xmlns:p14="http://schemas.microsoft.com/office/powerpoint/2010/main" val="11229162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Threshold</a:t>
            </a:r>
            <a:r>
              <a:rPr lang="en-GB" baseline="0" dirty="0" smtClean="0"/>
              <a:t> setting allows for defining the start of the season (seasonal or epidemic threshold) and intensity levels.</a:t>
            </a:r>
          </a:p>
          <a:p>
            <a:r>
              <a:rPr lang="en-GB" baseline="0" dirty="0" smtClean="0"/>
              <a:t>For example, if we take a typical curve of ILI activity by week, we can calculate the seasonal or epidemic threshold as a fixed value. Levels of activity below this threshold could be defined as below the seasonal or epidemic threshold. </a:t>
            </a:r>
          </a:p>
          <a:p>
            <a:r>
              <a:rPr lang="en-GB" baseline="0" dirty="0" smtClean="0"/>
              <a:t>Similarly, different levels of intensity could be calculated. This would allow for dividing the increasing levels of activity into qualitative categories such as low, moderate or high or even extra-ordinarily high.</a:t>
            </a:r>
          </a:p>
          <a:p>
            <a:endParaRPr lang="en-US" dirty="0"/>
          </a:p>
        </p:txBody>
      </p:sp>
      <p:sp>
        <p:nvSpPr>
          <p:cNvPr id="4" name="Slide Number Placeholder 3"/>
          <p:cNvSpPr>
            <a:spLocks noGrp="1"/>
          </p:cNvSpPr>
          <p:nvPr>
            <p:ph type="sldNum" sz="quarter" idx="10"/>
          </p:nvPr>
        </p:nvSpPr>
        <p:spPr/>
        <p:txBody>
          <a:bodyPr/>
          <a:lstStyle/>
          <a:p>
            <a:fld id="{907DFC79-30DA-484F-85C8-36E3971802A1}" type="slidenum">
              <a:rPr lang="en-US" smtClean="0"/>
              <a:t>15</a:t>
            </a:fld>
            <a:endParaRPr lang="en-US"/>
          </a:p>
        </p:txBody>
      </p:sp>
    </p:spTree>
    <p:extLst>
      <p:ext uri="{BB962C8B-B14F-4D97-AF65-F5344CB8AC3E}">
        <p14:creationId xmlns:p14="http://schemas.microsoft.com/office/powerpoint/2010/main" val="31517777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We will focus on two</a:t>
            </a:r>
            <a:r>
              <a:rPr lang="en-GB" baseline="0" dirty="0" smtClean="0"/>
              <a:t> types of </a:t>
            </a:r>
            <a:r>
              <a:rPr lang="en-GB" dirty="0" smtClean="0"/>
              <a:t>thresholds. The first is a seasonal or epidemic</a:t>
            </a:r>
            <a:r>
              <a:rPr lang="en-GB" baseline="0" dirty="0" smtClean="0"/>
              <a:t> threshold. There are several methods available for determining this threshold. </a:t>
            </a:r>
            <a:endParaRPr lang="en-GB" dirty="0" smtClean="0"/>
          </a:p>
          <a:p>
            <a:r>
              <a:rPr lang="en-GB" dirty="0" smtClean="0"/>
              <a:t>For example,</a:t>
            </a:r>
            <a:r>
              <a:rPr lang="en-GB" baseline="0" dirty="0" smtClean="0"/>
              <a:t> a doubling of a parameter over 2 consecutive weeks…</a:t>
            </a:r>
          </a:p>
          <a:p>
            <a:r>
              <a:rPr lang="en-GB" baseline="0" dirty="0" smtClean="0"/>
              <a:t>We will review the background behind these calculations but keep in mind there are tools available for doing the calculations.</a:t>
            </a:r>
            <a:endParaRPr lang="en-US" dirty="0"/>
          </a:p>
        </p:txBody>
      </p:sp>
      <p:sp>
        <p:nvSpPr>
          <p:cNvPr id="4" name="Slide Number Placeholder 3"/>
          <p:cNvSpPr>
            <a:spLocks noGrp="1"/>
          </p:cNvSpPr>
          <p:nvPr>
            <p:ph type="sldNum" sz="quarter" idx="10"/>
          </p:nvPr>
        </p:nvSpPr>
        <p:spPr/>
        <p:txBody>
          <a:bodyPr/>
          <a:lstStyle/>
          <a:p>
            <a:fld id="{907DFC79-30DA-484F-85C8-36E3971802A1}" type="slidenum">
              <a:rPr lang="en-US" smtClean="0"/>
              <a:t>16</a:t>
            </a:fld>
            <a:endParaRPr lang="en-US"/>
          </a:p>
        </p:txBody>
      </p:sp>
    </p:spTree>
    <p:extLst>
      <p:ext uri="{BB962C8B-B14F-4D97-AF65-F5344CB8AC3E}">
        <p14:creationId xmlns:p14="http://schemas.microsoft.com/office/powerpoint/2010/main" val="35636077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moving epidemic method using data from past seasons to determine the timing and duration of the seasonal epidemics, the seasonal threshold and the intensity thresholds. There are 3 basic steps which I will detail in the following</a:t>
            </a:r>
            <a:r>
              <a:rPr lang="en-GB" baseline="0" dirty="0" smtClean="0"/>
              <a:t> slides.</a:t>
            </a:r>
            <a:endParaRPr lang="en-US" dirty="0"/>
          </a:p>
        </p:txBody>
      </p:sp>
      <p:sp>
        <p:nvSpPr>
          <p:cNvPr id="4" name="Slide Number Placeholder 3"/>
          <p:cNvSpPr>
            <a:spLocks noGrp="1"/>
          </p:cNvSpPr>
          <p:nvPr>
            <p:ph type="sldNum" sz="quarter" idx="10"/>
          </p:nvPr>
        </p:nvSpPr>
        <p:spPr/>
        <p:txBody>
          <a:bodyPr/>
          <a:lstStyle/>
          <a:p>
            <a:fld id="{907DFC79-30DA-484F-85C8-36E3971802A1}" type="slidenum">
              <a:rPr lang="en-US" smtClean="0"/>
              <a:t>17</a:t>
            </a:fld>
            <a:endParaRPr lang="en-US"/>
          </a:p>
        </p:txBody>
      </p:sp>
    </p:spTree>
    <p:extLst>
      <p:ext uri="{BB962C8B-B14F-4D97-AF65-F5344CB8AC3E}">
        <p14:creationId xmlns:p14="http://schemas.microsoft.com/office/powerpoint/2010/main" val="3592200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8913" lvl="0" indent="-285750" algn="l"/>
            <a:r>
              <a:rPr lang="en-GB" dirty="0" smtClean="0"/>
              <a:t>The first step in the MEM method is to determine</a:t>
            </a:r>
            <a:r>
              <a:rPr lang="en-GB" baseline="0" dirty="0" smtClean="0"/>
              <a:t> the epidemic period and then the pre- and post-epidemic periods. These periods are graphically represented in the image on the right.</a:t>
            </a:r>
            <a:endParaRPr lang="en-GB" dirty="0" smtClean="0"/>
          </a:p>
          <a:p>
            <a:endParaRPr lang="en-US" dirty="0"/>
          </a:p>
        </p:txBody>
      </p:sp>
      <p:sp>
        <p:nvSpPr>
          <p:cNvPr id="4" name="Slide Number Placeholder 3"/>
          <p:cNvSpPr>
            <a:spLocks noGrp="1"/>
          </p:cNvSpPr>
          <p:nvPr>
            <p:ph type="sldNum" sz="quarter" idx="10"/>
          </p:nvPr>
        </p:nvSpPr>
        <p:spPr/>
        <p:txBody>
          <a:bodyPr/>
          <a:lstStyle/>
          <a:p>
            <a:fld id="{907DFC79-30DA-484F-85C8-36E3971802A1}" type="slidenum">
              <a:rPr lang="en-US" smtClean="0"/>
              <a:t>18</a:t>
            </a:fld>
            <a:endParaRPr lang="en-US"/>
          </a:p>
        </p:txBody>
      </p:sp>
    </p:spTree>
    <p:extLst>
      <p:ext uri="{BB962C8B-B14F-4D97-AF65-F5344CB8AC3E}">
        <p14:creationId xmlns:p14="http://schemas.microsoft.com/office/powerpoint/2010/main" val="25259527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baseline="0" dirty="0" smtClean="0"/>
              <a:t>First, in order to determine the epidemic period, the data from each season is converted to cumulative rates percentage curves by the number of weeks. </a:t>
            </a:r>
            <a:endParaRPr lang="en-US" sz="1200" baseline="0" dirty="0" smtClean="0"/>
          </a:p>
          <a:p>
            <a:pPr lvl="0"/>
            <a:endParaRPr lang="en-US" sz="1200" b="0" baseline="0" dirty="0" smtClean="0"/>
          </a:p>
          <a:p>
            <a:endParaRPr lang="en-US" dirty="0"/>
          </a:p>
        </p:txBody>
      </p:sp>
      <p:sp>
        <p:nvSpPr>
          <p:cNvPr id="4" name="Slide Number Placeholder 3"/>
          <p:cNvSpPr>
            <a:spLocks noGrp="1"/>
          </p:cNvSpPr>
          <p:nvPr>
            <p:ph type="sldNum" sz="quarter" idx="10"/>
          </p:nvPr>
        </p:nvSpPr>
        <p:spPr/>
        <p:txBody>
          <a:bodyPr/>
          <a:lstStyle/>
          <a:p>
            <a:fld id="{907DFC79-30DA-484F-85C8-36E3971802A1}" type="slidenum">
              <a:rPr lang="en-US" smtClean="0"/>
              <a:t>19</a:t>
            </a:fld>
            <a:endParaRPr lang="en-US"/>
          </a:p>
        </p:txBody>
      </p:sp>
    </p:spTree>
    <p:extLst>
      <p:ext uri="{BB962C8B-B14F-4D97-AF65-F5344CB8AC3E}">
        <p14:creationId xmlns:p14="http://schemas.microsoft.com/office/powerpoint/2010/main" val="31517777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baseline="0" dirty="0" smtClean="0"/>
              <a:t>The next step is to identify how many weeks are contributing to the maximum accumulated rates percentage curves. There are several methods in MEM to calculate the timing of the epidemic. The default method is using a fixed slope parameter or value. By looking at the slope of the MAP curves for each season, the optimal epidemic periods for each season are identified as the number of weeks when the slope reaches this fixed value (the slope parameter). The corresponding number of weeks is the optimal epidemic period for each season.</a:t>
            </a:r>
          </a:p>
        </p:txBody>
      </p:sp>
      <p:sp>
        <p:nvSpPr>
          <p:cNvPr id="4" name="Slide Number Placeholder 3"/>
          <p:cNvSpPr>
            <a:spLocks noGrp="1"/>
          </p:cNvSpPr>
          <p:nvPr>
            <p:ph type="sldNum" sz="quarter" idx="10"/>
          </p:nvPr>
        </p:nvSpPr>
        <p:spPr/>
        <p:txBody>
          <a:bodyPr/>
          <a:lstStyle/>
          <a:p>
            <a:fld id="{907DFC79-30DA-484F-85C8-36E3971802A1}" type="slidenum">
              <a:rPr lang="en-US" smtClean="0"/>
              <a:t>20</a:t>
            </a:fld>
            <a:endParaRPr lang="en-US"/>
          </a:p>
        </p:txBody>
      </p:sp>
    </p:spTree>
    <p:extLst>
      <p:ext uri="{BB962C8B-B14F-4D97-AF65-F5344CB8AC3E}">
        <p14:creationId xmlns:p14="http://schemas.microsoft.com/office/powerpoint/2010/main" val="31517777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Finally, the start week and end week of the epidemic</a:t>
            </a:r>
            <a:r>
              <a:rPr lang="en-GB" baseline="0" dirty="0" smtClean="0"/>
              <a:t> period for each season are determined. The points along the curve can now be classified as pre-epidemic, epidemic, or post-epidemic. The data points in each period can now be labelled as pre-epidemic (in green), epidemic (purple) or post-epidemic rates (yellow). </a:t>
            </a:r>
          </a:p>
          <a:p>
            <a:endParaRPr lang="en-GB" baseline="0" dirty="0" smtClean="0"/>
          </a:p>
        </p:txBody>
      </p:sp>
      <p:sp>
        <p:nvSpPr>
          <p:cNvPr id="4" name="Slide Number Placeholder 3"/>
          <p:cNvSpPr>
            <a:spLocks noGrp="1"/>
          </p:cNvSpPr>
          <p:nvPr>
            <p:ph type="sldNum" sz="quarter" idx="10"/>
          </p:nvPr>
        </p:nvSpPr>
        <p:spPr/>
        <p:txBody>
          <a:bodyPr/>
          <a:lstStyle/>
          <a:p>
            <a:fld id="{907DFC79-30DA-484F-85C8-36E3971802A1}" type="slidenum">
              <a:rPr lang="en-US" smtClean="0"/>
              <a:t>21</a:t>
            </a:fld>
            <a:endParaRPr lang="en-US"/>
          </a:p>
        </p:txBody>
      </p:sp>
    </p:spTree>
    <p:extLst>
      <p:ext uri="{BB962C8B-B14F-4D97-AF65-F5344CB8AC3E}">
        <p14:creationId xmlns:p14="http://schemas.microsoft.com/office/powerpoint/2010/main" val="31517777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epidemic</a:t>
            </a:r>
            <a:r>
              <a:rPr lang="en-GB" baseline="0" dirty="0" smtClean="0"/>
              <a:t> threshold is calculated using upper limit of the one-sided 95% confidence interval of the arithmetic mean of the 30 highest pre-epidemic values evenly split among the historical seasons. When more seasons which are included in the analysis, the calculation of the seasonal threshold will be less influenced by fluctuations before the season.</a:t>
            </a:r>
          </a:p>
          <a:p>
            <a:r>
              <a:rPr lang="en-GB" baseline="0" dirty="0" smtClean="0"/>
              <a:t>The arithmetic mean is used as there is less variation from season to season in the pre-epidemic data points.</a:t>
            </a:r>
            <a:endParaRPr lang="en-US" dirty="0"/>
          </a:p>
        </p:txBody>
      </p:sp>
      <p:sp>
        <p:nvSpPr>
          <p:cNvPr id="4" name="Slide Number Placeholder 3"/>
          <p:cNvSpPr>
            <a:spLocks noGrp="1"/>
          </p:cNvSpPr>
          <p:nvPr>
            <p:ph type="sldNum" sz="quarter" idx="10"/>
          </p:nvPr>
        </p:nvSpPr>
        <p:spPr/>
        <p:txBody>
          <a:bodyPr/>
          <a:lstStyle/>
          <a:p>
            <a:fld id="{907DFC79-30DA-484F-85C8-36E3971802A1}" type="slidenum">
              <a:rPr lang="en-US" smtClean="0"/>
              <a:t>22</a:t>
            </a:fld>
            <a:endParaRPr lang="en-US"/>
          </a:p>
        </p:txBody>
      </p:sp>
    </p:spTree>
    <p:extLst>
      <p:ext uri="{BB962C8B-B14F-4D97-AF65-F5344CB8AC3E}">
        <p14:creationId xmlns:p14="http://schemas.microsoft.com/office/powerpoint/2010/main" val="25631158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This is an example output from MEM showing the multiple years of data and the calculated epidemic threshold indicated by the arrow. </a:t>
            </a:r>
          </a:p>
        </p:txBody>
      </p:sp>
      <p:sp>
        <p:nvSpPr>
          <p:cNvPr id="4" name="Slide Number Placeholder 3"/>
          <p:cNvSpPr>
            <a:spLocks noGrp="1"/>
          </p:cNvSpPr>
          <p:nvPr>
            <p:ph type="sldNum" sz="quarter" idx="10"/>
          </p:nvPr>
        </p:nvSpPr>
        <p:spPr/>
        <p:txBody>
          <a:bodyPr/>
          <a:lstStyle/>
          <a:p>
            <a:fld id="{907DFC79-30DA-484F-85C8-36E3971802A1}" type="slidenum">
              <a:rPr lang="en-US" smtClean="0"/>
              <a:t>23</a:t>
            </a:fld>
            <a:endParaRPr lang="en-US"/>
          </a:p>
        </p:txBody>
      </p:sp>
    </p:spTree>
    <p:extLst>
      <p:ext uri="{BB962C8B-B14F-4D97-AF65-F5344CB8AC3E}">
        <p14:creationId xmlns:p14="http://schemas.microsoft.com/office/powerpoint/2010/main" val="25631158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geometric</a:t>
            </a:r>
            <a:r>
              <a:rPr lang="en-GB" baseline="0" dirty="0" smtClean="0"/>
              <a:t> mean is calculated using the 30 highest epidemic values evenly split among the historical seasons. </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The geometric mean is used as there is more variation from season to season in the epidemic data points.</a:t>
            </a:r>
            <a:endParaRPr lang="en-US" dirty="0" smtClean="0"/>
          </a:p>
          <a:p>
            <a:r>
              <a:rPr lang="en-GB" baseline="0" dirty="0" smtClean="0"/>
              <a:t>The one-sided confidence intervals of the geometric mean are then used as the intensity thresholds. </a:t>
            </a:r>
          </a:p>
          <a:p>
            <a:r>
              <a:rPr lang="en-GB" baseline="0" dirty="0" smtClean="0"/>
              <a:t>The low intensity range of activity is between seasonal threshold and the 40% confidence interval, seen in yellow.</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The moderate intensity range of activity is between the 40% and the 90% confidence intervals, seen in orange.</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The high intensity range of activity is between the 90% and the 97.5% confidence intervals, seen in red.</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The extraordinary intensity range of activity is above the 97.5% confidence intervals, seen in purple.</a:t>
            </a:r>
          </a:p>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smtClean="0"/>
          </a:p>
        </p:txBody>
      </p:sp>
      <p:sp>
        <p:nvSpPr>
          <p:cNvPr id="4" name="Slide Number Placeholder 3"/>
          <p:cNvSpPr>
            <a:spLocks noGrp="1"/>
          </p:cNvSpPr>
          <p:nvPr>
            <p:ph type="sldNum" sz="quarter" idx="10"/>
          </p:nvPr>
        </p:nvSpPr>
        <p:spPr/>
        <p:txBody>
          <a:bodyPr/>
          <a:lstStyle/>
          <a:p>
            <a:fld id="{907DFC79-30DA-484F-85C8-36E3971802A1}" type="slidenum">
              <a:rPr lang="en-US" smtClean="0"/>
              <a:t>24</a:t>
            </a:fld>
            <a:endParaRPr lang="en-US"/>
          </a:p>
        </p:txBody>
      </p:sp>
    </p:spTree>
    <p:extLst>
      <p:ext uri="{BB962C8B-B14F-4D97-AF65-F5344CB8AC3E}">
        <p14:creationId xmlns:p14="http://schemas.microsoft.com/office/powerpoint/2010/main" val="25631158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WHO method determines the average epidemic curve, or baseline, as well as thresholds,</a:t>
            </a:r>
            <a:r>
              <a:rPr lang="en-GB" baseline="0" dirty="0" smtClean="0"/>
              <a:t> as pictured in the image on the right. </a:t>
            </a:r>
            <a:endParaRPr lang="en-US" dirty="0"/>
          </a:p>
        </p:txBody>
      </p:sp>
      <p:sp>
        <p:nvSpPr>
          <p:cNvPr id="4" name="Slide Number Placeholder 3"/>
          <p:cNvSpPr>
            <a:spLocks noGrp="1"/>
          </p:cNvSpPr>
          <p:nvPr>
            <p:ph type="sldNum" sz="quarter" idx="10"/>
          </p:nvPr>
        </p:nvSpPr>
        <p:spPr/>
        <p:txBody>
          <a:bodyPr/>
          <a:lstStyle/>
          <a:p>
            <a:fld id="{907DFC79-30DA-484F-85C8-36E3971802A1}" type="slidenum">
              <a:rPr lang="en-US" smtClean="0"/>
              <a:t>25</a:t>
            </a:fld>
            <a:endParaRPr lang="en-US"/>
          </a:p>
        </p:txBody>
      </p:sp>
    </p:spTree>
    <p:extLst>
      <p:ext uri="{BB962C8B-B14F-4D97-AF65-F5344CB8AC3E}">
        <p14:creationId xmlns:p14="http://schemas.microsoft.com/office/powerpoint/2010/main" val="13414795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To determine the average epidemic curve, first the median</a:t>
            </a:r>
            <a:r>
              <a:rPr lang="en-GB" baseline="0" dirty="0" smtClean="0"/>
              <a:t> week of peak activity from historical seasons is determined. </a:t>
            </a:r>
            <a:r>
              <a:rPr lang="en-GB" sz="1200" kern="1200" dirty="0" smtClean="0">
                <a:solidFill>
                  <a:schemeClr val="tx1"/>
                </a:solidFill>
                <a:latin typeface="+mn-lt"/>
                <a:ea typeface="+mn-ea"/>
                <a:cs typeface="+mn-cs"/>
              </a:rPr>
              <a:t>A 3-week average can be used to calculate the median for each week to smoothen the curve.</a:t>
            </a:r>
            <a:endParaRPr lang="en-GB" baseline="0" dirty="0" smtClean="0"/>
          </a:p>
          <a:p>
            <a:r>
              <a:rPr lang="en-GB" baseline="0" dirty="0" smtClean="0"/>
              <a:t>Next, the previous years of data are aligned so that the peaks all occur in the median week (week zero).</a:t>
            </a:r>
          </a:p>
          <a:p>
            <a:r>
              <a:rPr lang="en-GB" baseline="0" dirty="0" smtClean="0"/>
              <a:t>Finally, using the aligned curves, an average is calculated for each week</a:t>
            </a:r>
            <a:r>
              <a:rPr lang="en-GB" baseline="0" smtClean="0"/>
              <a:t>. </a:t>
            </a:r>
            <a:endParaRPr lang="en-US" dirty="0"/>
          </a:p>
        </p:txBody>
      </p:sp>
      <p:sp>
        <p:nvSpPr>
          <p:cNvPr id="4" name="Slide Number Placeholder 3"/>
          <p:cNvSpPr>
            <a:spLocks noGrp="1"/>
          </p:cNvSpPr>
          <p:nvPr>
            <p:ph type="sldNum" sz="quarter" idx="10"/>
          </p:nvPr>
        </p:nvSpPr>
        <p:spPr/>
        <p:txBody>
          <a:bodyPr/>
          <a:lstStyle/>
          <a:p>
            <a:fld id="{907DFC79-30DA-484F-85C8-36E3971802A1}" type="slidenum">
              <a:rPr lang="en-US" smtClean="0"/>
              <a:t>26</a:t>
            </a:fld>
            <a:endParaRPr lang="en-US"/>
          </a:p>
        </p:txBody>
      </p:sp>
    </p:spTree>
    <p:extLst>
      <p:ext uri="{BB962C8B-B14F-4D97-AF65-F5344CB8AC3E}">
        <p14:creationId xmlns:p14="http://schemas.microsoft.com/office/powerpoint/2010/main" val="29839061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To determine the seasonal threshold,</a:t>
            </a:r>
            <a:r>
              <a:rPr lang="en-GB" baseline="0" dirty="0" smtClean="0"/>
              <a:t> there are 2 methods. The first is to visually inspect the data and to identify an appropriate threshold. Or, the median amplitude of year-round data can be used as the threshold. </a:t>
            </a:r>
            <a:endParaRPr lang="en-US" dirty="0"/>
          </a:p>
        </p:txBody>
      </p:sp>
      <p:sp>
        <p:nvSpPr>
          <p:cNvPr id="4" name="Slide Number Placeholder 3"/>
          <p:cNvSpPr>
            <a:spLocks noGrp="1"/>
          </p:cNvSpPr>
          <p:nvPr>
            <p:ph type="sldNum" sz="quarter" idx="10"/>
          </p:nvPr>
        </p:nvSpPr>
        <p:spPr/>
        <p:txBody>
          <a:bodyPr/>
          <a:lstStyle/>
          <a:p>
            <a:fld id="{907DFC79-30DA-484F-85C8-36E3971802A1}" type="slidenum">
              <a:rPr lang="en-US" smtClean="0"/>
              <a:t>27</a:t>
            </a:fld>
            <a:endParaRPr lang="en-US"/>
          </a:p>
        </p:txBody>
      </p:sp>
    </p:spTree>
    <p:extLst>
      <p:ext uri="{BB962C8B-B14F-4D97-AF65-F5344CB8AC3E}">
        <p14:creationId xmlns:p14="http://schemas.microsoft.com/office/powerpoint/2010/main" val="38146674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To determine alert</a:t>
            </a:r>
            <a:r>
              <a:rPr lang="en-GB" baseline="0" dirty="0" smtClean="0"/>
              <a:t> thresholds, calculate the mean for each week. The confidence intervals around the means can be used to define varying intensity levels.</a:t>
            </a:r>
          </a:p>
          <a:p>
            <a:r>
              <a:rPr lang="en-GB" baseline="0" dirty="0" smtClean="0"/>
              <a:t>The image on the right shows the mean for each week in purple and the alert threshold in grey. The current season’s data is in red.</a:t>
            </a:r>
            <a:endParaRPr lang="en-US" dirty="0" smtClean="0"/>
          </a:p>
          <a:p>
            <a:endParaRPr lang="en-US" dirty="0" smtClean="0"/>
          </a:p>
        </p:txBody>
      </p:sp>
      <p:sp>
        <p:nvSpPr>
          <p:cNvPr id="4" name="Slide Number Placeholder 3"/>
          <p:cNvSpPr>
            <a:spLocks noGrp="1"/>
          </p:cNvSpPr>
          <p:nvPr>
            <p:ph type="sldNum" sz="quarter" idx="10"/>
          </p:nvPr>
        </p:nvSpPr>
        <p:spPr/>
        <p:txBody>
          <a:bodyPr/>
          <a:lstStyle/>
          <a:p>
            <a:fld id="{907DFC79-30DA-484F-85C8-36E3971802A1}" type="slidenum">
              <a:rPr lang="en-US" smtClean="0"/>
              <a:t>28</a:t>
            </a:fld>
            <a:endParaRPr lang="en-US"/>
          </a:p>
        </p:txBody>
      </p:sp>
    </p:spTree>
    <p:extLst>
      <p:ext uri="{BB962C8B-B14F-4D97-AF65-F5344CB8AC3E}">
        <p14:creationId xmlns:p14="http://schemas.microsoft.com/office/powerpoint/2010/main" val="38146674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3863" y="1243013"/>
            <a:ext cx="5961062" cy="3354387"/>
          </a:xfrm>
        </p:spPr>
      </p:sp>
      <p:sp>
        <p:nvSpPr>
          <p:cNvPr id="3" name="Notes Placeholder 2"/>
          <p:cNvSpPr>
            <a:spLocks noGrp="1"/>
          </p:cNvSpPr>
          <p:nvPr>
            <p:ph type="body" idx="1"/>
          </p:nvPr>
        </p:nvSpPr>
        <p:spPr/>
        <p:txBody>
          <a:bodyPr/>
          <a:lstStyle/>
          <a:p>
            <a:pPr lvl="0" rtl="0"/>
            <a:r>
              <a:rPr lang="en-GB" dirty="0" smtClean="0"/>
              <a:t>Upon completion</a:t>
            </a:r>
            <a:r>
              <a:rPr lang="en-GB" baseline="0" dirty="0" smtClean="0"/>
              <a:t> of this module, the next step is to work on your action plan. The document is available for you to begin planning what parameters to use for PISA and how to set thresholds. </a:t>
            </a:r>
            <a:endParaRPr lang="en-US" dirty="0"/>
          </a:p>
        </p:txBody>
      </p:sp>
      <p:sp>
        <p:nvSpPr>
          <p:cNvPr id="4" name="Slide Number Placeholder 3"/>
          <p:cNvSpPr>
            <a:spLocks noGrp="1"/>
          </p:cNvSpPr>
          <p:nvPr>
            <p:ph type="sldNum" sz="quarter" idx="10"/>
          </p:nvPr>
        </p:nvSpPr>
        <p:spPr/>
        <p:txBody>
          <a:bodyPr/>
          <a:lstStyle/>
          <a:p>
            <a:fld id="{907DFC79-30DA-484F-85C8-36E3971802A1}" type="slidenum">
              <a:rPr lang="en-US" smtClean="0"/>
              <a:t>29</a:t>
            </a:fld>
            <a:endParaRPr lang="en-US"/>
          </a:p>
        </p:txBody>
      </p:sp>
    </p:spTree>
    <p:extLst>
      <p:ext uri="{BB962C8B-B14F-4D97-AF65-F5344CB8AC3E}">
        <p14:creationId xmlns:p14="http://schemas.microsoft.com/office/powerpoint/2010/main" val="22564760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3863" y="1243013"/>
            <a:ext cx="5961062" cy="3354387"/>
          </a:xfrm>
        </p:spPr>
      </p:sp>
      <p:sp>
        <p:nvSpPr>
          <p:cNvPr id="3" name="Notes Placeholder 2"/>
          <p:cNvSpPr>
            <a:spLocks noGrp="1"/>
          </p:cNvSpPr>
          <p:nvPr>
            <p:ph type="body" idx="1"/>
          </p:nvPr>
        </p:nvSpPr>
        <p:spPr/>
        <p:txBody>
          <a:bodyPr/>
          <a:lstStyle/>
          <a:p>
            <a:pPr lvl="0" rtl="0"/>
            <a:endParaRPr lang="en-US" dirty="0"/>
          </a:p>
        </p:txBody>
      </p:sp>
      <p:sp>
        <p:nvSpPr>
          <p:cNvPr id="4" name="Slide Number Placeholder 3"/>
          <p:cNvSpPr>
            <a:spLocks noGrp="1"/>
          </p:cNvSpPr>
          <p:nvPr>
            <p:ph type="sldNum" sz="quarter" idx="10"/>
          </p:nvPr>
        </p:nvSpPr>
        <p:spPr/>
        <p:txBody>
          <a:bodyPr/>
          <a:lstStyle/>
          <a:p>
            <a:fld id="{907DFC79-30DA-484F-85C8-36E3971802A1}" type="slidenum">
              <a:rPr lang="en-US" smtClean="0"/>
              <a:t>30</a:t>
            </a:fld>
            <a:endParaRPr lang="en-US"/>
          </a:p>
        </p:txBody>
      </p:sp>
    </p:spTree>
    <p:extLst>
      <p:ext uri="{BB962C8B-B14F-4D97-AF65-F5344CB8AC3E}">
        <p14:creationId xmlns:p14="http://schemas.microsoft.com/office/powerpoint/2010/main" val="225647602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3863" y="1243013"/>
            <a:ext cx="5961062" cy="33543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7DFC79-30DA-484F-85C8-36E3971802A1}" type="slidenum">
              <a:rPr lang="en-US" smtClean="0"/>
              <a:t>31</a:t>
            </a:fld>
            <a:endParaRPr lang="en-US"/>
          </a:p>
        </p:txBody>
      </p:sp>
    </p:spTree>
    <p:extLst>
      <p:ext uri="{BB962C8B-B14F-4D97-AF65-F5344CB8AC3E}">
        <p14:creationId xmlns:p14="http://schemas.microsoft.com/office/powerpoint/2010/main" val="23981301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Surveillance standards</a:t>
            </a:r>
          </a:p>
          <a:p>
            <a:r>
              <a:rPr lang="en-GB" dirty="0"/>
              <a:t>Any</a:t>
            </a:r>
            <a:r>
              <a:rPr lang="en-GB" baseline="0" dirty="0"/>
              <a:t> animation or slides that we can adapt from the Surveillance standards training?</a:t>
            </a:r>
          </a:p>
          <a:p>
            <a:r>
              <a:rPr lang="en-GB" baseline="0" dirty="0"/>
              <a:t>We will focus on thresholds in this module, not baselines.</a:t>
            </a:r>
            <a:endParaRPr lang="en-US" dirty="0"/>
          </a:p>
        </p:txBody>
      </p:sp>
      <p:sp>
        <p:nvSpPr>
          <p:cNvPr id="4" name="Slide Number Placeholder 3"/>
          <p:cNvSpPr>
            <a:spLocks noGrp="1"/>
          </p:cNvSpPr>
          <p:nvPr>
            <p:ph type="sldNum" sz="quarter" idx="10"/>
          </p:nvPr>
        </p:nvSpPr>
        <p:spPr/>
        <p:txBody>
          <a:bodyPr/>
          <a:lstStyle/>
          <a:p>
            <a:fld id="{907DFC79-30DA-484F-85C8-36E3971802A1}" type="slidenum">
              <a:rPr lang="en-US" smtClean="0"/>
              <a:t>32</a:t>
            </a:fld>
            <a:endParaRPr lang="en-US"/>
          </a:p>
        </p:txBody>
      </p:sp>
    </p:spTree>
    <p:extLst>
      <p:ext uri="{BB962C8B-B14F-4D97-AF65-F5344CB8AC3E}">
        <p14:creationId xmlns:p14="http://schemas.microsoft.com/office/powerpoint/2010/main" val="402782756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Check </a:t>
            </a:r>
            <a:r>
              <a:rPr lang="en-GB" dirty="0" err="1" smtClean="0"/>
              <a:t>labeling</a:t>
            </a:r>
            <a:r>
              <a:rPr lang="en-GB" dirty="0" smtClean="0"/>
              <a:t> steps; make data cleaning</a:t>
            </a:r>
            <a:r>
              <a:rPr lang="en-GB" baseline="0" dirty="0" smtClean="0"/>
              <a:t> a preparation not a step</a:t>
            </a:r>
            <a:endParaRPr lang="en-GB" dirty="0" smtClean="0"/>
          </a:p>
          <a:p>
            <a:endParaRPr lang="en-US" dirty="0"/>
          </a:p>
        </p:txBody>
      </p:sp>
      <p:sp>
        <p:nvSpPr>
          <p:cNvPr id="4" name="Slide Number Placeholder 3"/>
          <p:cNvSpPr>
            <a:spLocks noGrp="1"/>
          </p:cNvSpPr>
          <p:nvPr>
            <p:ph type="sldNum" sz="quarter" idx="10"/>
          </p:nvPr>
        </p:nvSpPr>
        <p:spPr/>
        <p:txBody>
          <a:bodyPr/>
          <a:lstStyle/>
          <a:p>
            <a:fld id="{907DFC79-30DA-484F-85C8-36E3971802A1}" type="slidenum">
              <a:rPr lang="en-US" smtClean="0"/>
              <a:t>33</a:t>
            </a:fld>
            <a:endParaRPr lang="en-US"/>
          </a:p>
        </p:txBody>
      </p:sp>
    </p:spTree>
    <p:extLst>
      <p:ext uri="{BB962C8B-B14F-4D97-AF65-F5344CB8AC3E}">
        <p14:creationId xmlns:p14="http://schemas.microsoft.com/office/powerpoint/2010/main" val="305893686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8913" lvl="0" indent="-285750" algn="l"/>
            <a:r>
              <a:rPr lang="en-GB" smtClean="0"/>
              <a:t>Minimum </a:t>
            </a:r>
            <a:r>
              <a:rPr lang="en-GB" dirty="0" smtClean="0"/>
              <a:t>number of consecutive weeks with the maximum accumulated rates percentage (MAP)</a:t>
            </a:r>
          </a:p>
          <a:p>
            <a:pPr marL="188913" lvl="0" indent="-285750" algn="l"/>
            <a:r>
              <a:rPr lang="en-GB" dirty="0" smtClean="0"/>
              <a:t>The change in the percentage from one week to the next is used to determine the optimum number of weeks in each season.</a:t>
            </a:r>
            <a:r>
              <a:rPr lang="en-GB" baseline="0" dirty="0" smtClean="0"/>
              <a:t> </a:t>
            </a:r>
          </a:p>
          <a:p>
            <a:pPr marL="188913" lvl="0" indent="-285750" algn="l"/>
            <a:r>
              <a:rPr lang="en-GB" dirty="0" smtClean="0"/>
              <a:t>The optimum level is when the incremental change is below the predefined criteria</a:t>
            </a:r>
          </a:p>
          <a:p>
            <a:endParaRPr lang="en-US" dirty="0"/>
          </a:p>
        </p:txBody>
      </p:sp>
      <p:sp>
        <p:nvSpPr>
          <p:cNvPr id="4" name="Slide Number Placeholder 3"/>
          <p:cNvSpPr>
            <a:spLocks noGrp="1"/>
          </p:cNvSpPr>
          <p:nvPr>
            <p:ph type="sldNum" sz="quarter" idx="10"/>
          </p:nvPr>
        </p:nvSpPr>
        <p:spPr/>
        <p:txBody>
          <a:bodyPr/>
          <a:lstStyle/>
          <a:p>
            <a:fld id="{907DFC79-30DA-484F-85C8-36E3971802A1}" type="slidenum">
              <a:rPr lang="en-US" smtClean="0"/>
              <a:t>34</a:t>
            </a:fld>
            <a:endParaRPr lang="en-US"/>
          </a:p>
        </p:txBody>
      </p:sp>
    </p:spTree>
    <p:extLst>
      <p:ext uri="{BB962C8B-B14F-4D97-AF65-F5344CB8AC3E}">
        <p14:creationId xmlns:p14="http://schemas.microsoft.com/office/powerpoint/2010/main" val="252595279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hite">
    <p:spTree>
      <p:nvGrpSpPr>
        <p:cNvPr id="1" name=""/>
        <p:cNvGrpSpPr/>
        <p:nvPr/>
      </p:nvGrpSpPr>
      <p:grpSpPr>
        <a:xfrm>
          <a:off x="0" y="0"/>
          <a:ext cx="0" cy="0"/>
          <a:chOff x="0" y="0"/>
          <a:chExt cx="0" cy="0"/>
        </a:xfrm>
      </p:grpSpPr>
      <p:sp>
        <p:nvSpPr>
          <p:cNvPr id="61" name="Picture Placeholder 4"/>
          <p:cNvSpPr>
            <a:spLocks noGrp="1"/>
          </p:cNvSpPr>
          <p:nvPr>
            <p:ph type="pic" sz="quarter" idx="13" hasCustomPrompt="1"/>
          </p:nvPr>
        </p:nvSpPr>
        <p:spPr>
          <a:xfrm>
            <a:off x="0" y="0"/>
            <a:ext cx="9144000" cy="5143500"/>
          </a:xfrm>
          <a:solidFill>
            <a:schemeClr val="bg1"/>
          </a:solidFill>
        </p:spPr>
        <p:txBody>
          <a:bodyPr bIns="1224000" anchor="ctr">
            <a:normAutofit/>
          </a:bodyPr>
          <a:lstStyle>
            <a:lvl1pPr marL="0" marR="0" indent="0" algn="ctr" defTabSz="914400" rtl="0" eaLnBrk="1" fontAlgn="auto" latinLnBrk="0" hangingPunct="1">
              <a:lnSpc>
                <a:spcPct val="110000"/>
              </a:lnSpc>
              <a:spcBef>
                <a:spcPts val="1000"/>
              </a:spcBef>
              <a:spcAft>
                <a:spcPts val="600"/>
              </a:spcAft>
              <a:buClr>
                <a:schemeClr val="tx1"/>
              </a:buClr>
              <a:buSzPct val="80000"/>
              <a:buFontTx/>
              <a:buNone/>
              <a:tabLst/>
              <a:defRPr sz="1400" baseline="0">
                <a:solidFill>
                  <a:schemeClr val="accent6"/>
                </a:solidFill>
              </a:defRPr>
            </a:lvl1pPr>
          </a:lstStyle>
          <a:p>
            <a:r>
              <a:rPr lang="en-GB" noProof="0" dirty="0"/>
              <a:t>Click on Icon to add picture, then arrange object (send to back)</a:t>
            </a:r>
            <a:br>
              <a:rPr lang="en-GB" noProof="0" dirty="0"/>
            </a:br>
            <a:r>
              <a:rPr lang="en-GB" noProof="0" dirty="0"/>
              <a:t>Change picture either by right mouse click on picture + „change picture“ </a:t>
            </a:r>
            <a:br>
              <a:rPr lang="en-GB" noProof="0" dirty="0"/>
            </a:br>
            <a:r>
              <a:rPr lang="en-GB" noProof="0" dirty="0"/>
              <a:t>or by deleting picture + resetting slide</a:t>
            </a:r>
          </a:p>
          <a:p>
            <a:endParaRPr lang="en-GB" noProof="0" dirty="0"/>
          </a:p>
        </p:txBody>
      </p:sp>
      <p:sp>
        <p:nvSpPr>
          <p:cNvPr id="2" name="Title 1"/>
          <p:cNvSpPr>
            <a:spLocks noGrp="1"/>
          </p:cNvSpPr>
          <p:nvPr>
            <p:ph type="ctrTitle" hasCustomPrompt="1"/>
          </p:nvPr>
        </p:nvSpPr>
        <p:spPr>
          <a:xfrm>
            <a:off x="0" y="363888"/>
            <a:ext cx="5508000" cy="839369"/>
          </a:xfrm>
          <a:noFill/>
        </p:spPr>
        <p:txBody>
          <a:bodyPr lIns="360000" tIns="72000" rIns="450000" bIns="180000" anchor="t" anchorCtr="0">
            <a:noAutofit/>
          </a:bodyPr>
          <a:lstStyle>
            <a:lvl1pPr algn="l">
              <a:lnSpc>
                <a:spcPct val="85000"/>
              </a:lnSpc>
              <a:defRPr sz="4200">
                <a:solidFill>
                  <a:srgbClr val="0092CC"/>
                </a:solidFill>
                <a:latin typeface="+mj-lt"/>
              </a:defRPr>
            </a:lvl1pPr>
          </a:lstStyle>
          <a:p>
            <a:r>
              <a:rPr lang="en-US" noProof="0" dirty="0"/>
              <a:t>Pandemic Influenza Severity Assessment </a:t>
            </a:r>
            <a:br>
              <a:rPr lang="en-US" noProof="0" dirty="0"/>
            </a:br>
            <a:r>
              <a:rPr lang="en-US" noProof="0" dirty="0"/>
              <a:t>(PISA)</a:t>
            </a:r>
            <a:endParaRPr lang="en-GB" noProof="0" dirty="0"/>
          </a:p>
        </p:txBody>
      </p:sp>
      <p:sp>
        <p:nvSpPr>
          <p:cNvPr id="36" name="Text Placeholder 35"/>
          <p:cNvSpPr>
            <a:spLocks noGrp="1"/>
          </p:cNvSpPr>
          <p:nvPr>
            <p:ph type="body" sz="quarter" idx="10" hasCustomPrompt="1"/>
          </p:nvPr>
        </p:nvSpPr>
        <p:spPr>
          <a:xfrm>
            <a:off x="360000" y="4880254"/>
            <a:ext cx="4478700" cy="185738"/>
          </a:xfrm>
        </p:spPr>
        <p:txBody>
          <a:bodyPr lIns="0" anchor="ctr">
            <a:noAutofit/>
          </a:bodyPr>
          <a:lstStyle>
            <a:lvl1pPr>
              <a:defRPr sz="1000" b="0" baseline="0">
                <a:solidFill>
                  <a:schemeClr val="tx1"/>
                </a:solidFill>
                <a:latin typeface="+mn-lt"/>
                <a:cs typeface="Times New Roman" panose="02020603050405020304" pitchFamily="18" charset="0"/>
              </a:defRPr>
            </a:lvl1pPr>
            <a:lvl2pPr>
              <a:defRPr>
                <a:solidFill>
                  <a:schemeClr val="bg1"/>
                </a:solidFill>
                <a:latin typeface="Times New Roman" panose="02020603050405020304" pitchFamily="18" charset="0"/>
                <a:cs typeface="Times New Roman" panose="02020603050405020304" pitchFamily="18" charset="0"/>
              </a:defRPr>
            </a:lvl2pPr>
            <a:lvl3pPr>
              <a:defRPr>
                <a:solidFill>
                  <a:schemeClr val="bg1"/>
                </a:solidFill>
                <a:latin typeface="Times New Roman" panose="02020603050405020304" pitchFamily="18" charset="0"/>
                <a:cs typeface="Times New Roman" panose="02020603050405020304" pitchFamily="18" charset="0"/>
              </a:defRPr>
            </a:lvl3pPr>
            <a:lvl4pPr>
              <a:defRPr>
                <a:solidFill>
                  <a:schemeClr val="bg1"/>
                </a:solidFill>
                <a:latin typeface="Times New Roman" panose="02020603050405020304" pitchFamily="18" charset="0"/>
                <a:cs typeface="Times New Roman" panose="02020603050405020304" pitchFamily="18" charset="0"/>
              </a:defRPr>
            </a:lvl4pPr>
            <a:lvl5pPr>
              <a:defRPr>
                <a:solidFill>
                  <a:schemeClr val="bg1"/>
                </a:solidFill>
                <a:latin typeface="Times New Roman" panose="02020603050405020304" pitchFamily="18" charset="0"/>
                <a:cs typeface="Times New Roman" panose="02020603050405020304" pitchFamily="18" charset="0"/>
              </a:defRPr>
            </a:lvl5pPr>
          </a:lstStyle>
          <a:p>
            <a:pPr lvl="0"/>
            <a:r>
              <a:rPr lang="en-GB" noProof="0" dirty="0"/>
              <a:t>Global Influenza Programme (GIP)  |  World Health Organization | Geneva </a:t>
            </a:r>
          </a:p>
        </p:txBody>
      </p:sp>
      <p:sp>
        <p:nvSpPr>
          <p:cNvPr id="90" name="Text Placeholder 35"/>
          <p:cNvSpPr>
            <a:spLocks noGrp="1"/>
          </p:cNvSpPr>
          <p:nvPr>
            <p:ph type="body" sz="quarter" idx="16" hasCustomPrompt="1"/>
          </p:nvPr>
        </p:nvSpPr>
        <p:spPr>
          <a:xfrm>
            <a:off x="7121935" y="4857036"/>
            <a:ext cx="1646444" cy="185738"/>
          </a:xfrm>
        </p:spPr>
        <p:txBody>
          <a:bodyPr rIns="0" anchor="ctr">
            <a:noAutofit/>
          </a:bodyPr>
          <a:lstStyle>
            <a:lvl1pPr algn="ctr">
              <a:defRPr sz="1600" b="1" spc="0" baseline="0">
                <a:solidFill>
                  <a:schemeClr val="tx2"/>
                </a:solidFill>
                <a:latin typeface="+mj-lt"/>
                <a:cs typeface="Times New Roman" panose="02020603050405020304" pitchFamily="18" charset="0"/>
              </a:defRPr>
            </a:lvl1pPr>
            <a:lvl2pPr>
              <a:defRPr>
                <a:solidFill>
                  <a:schemeClr val="bg1"/>
                </a:solidFill>
                <a:latin typeface="Times New Roman" panose="02020603050405020304" pitchFamily="18" charset="0"/>
                <a:cs typeface="Times New Roman" panose="02020603050405020304" pitchFamily="18" charset="0"/>
              </a:defRPr>
            </a:lvl2pPr>
            <a:lvl3pPr>
              <a:defRPr>
                <a:solidFill>
                  <a:schemeClr val="bg1"/>
                </a:solidFill>
                <a:latin typeface="Times New Roman" panose="02020603050405020304" pitchFamily="18" charset="0"/>
                <a:cs typeface="Times New Roman" panose="02020603050405020304" pitchFamily="18" charset="0"/>
              </a:defRPr>
            </a:lvl3pPr>
            <a:lvl4pPr>
              <a:defRPr>
                <a:solidFill>
                  <a:schemeClr val="bg1"/>
                </a:solidFill>
                <a:latin typeface="Times New Roman" panose="02020603050405020304" pitchFamily="18" charset="0"/>
                <a:cs typeface="Times New Roman" panose="02020603050405020304" pitchFamily="18" charset="0"/>
              </a:defRPr>
            </a:lvl4pPr>
            <a:lvl5pPr>
              <a:defRPr>
                <a:solidFill>
                  <a:schemeClr val="bg1"/>
                </a:solidFill>
                <a:latin typeface="Times New Roman" panose="02020603050405020304" pitchFamily="18" charset="0"/>
                <a:cs typeface="Times New Roman" panose="02020603050405020304" pitchFamily="18" charset="0"/>
              </a:defRPr>
            </a:lvl5pPr>
          </a:lstStyle>
          <a:p>
            <a:pPr lvl="0"/>
            <a:r>
              <a:rPr lang="en-GB" noProof="0" dirty="0"/>
              <a:t>www.who.int</a:t>
            </a:r>
          </a:p>
        </p:txBody>
      </p:sp>
      <p:sp>
        <p:nvSpPr>
          <p:cNvPr id="3" name="Subtitle 2"/>
          <p:cNvSpPr>
            <a:spLocks noGrp="1"/>
          </p:cNvSpPr>
          <p:nvPr>
            <p:ph type="subTitle" idx="1" hasCustomPrompt="1"/>
          </p:nvPr>
        </p:nvSpPr>
        <p:spPr>
          <a:xfrm>
            <a:off x="2" y="3361501"/>
            <a:ext cx="9143999" cy="1242000"/>
          </a:xfrm>
          <a:solidFill>
            <a:schemeClr val="tx2"/>
          </a:solidFill>
        </p:spPr>
        <p:txBody>
          <a:bodyPr lIns="360000" tIns="360000" rIns="360000" bIns="828000" anchor="b">
            <a:noAutofit/>
          </a:bodyPr>
          <a:lstStyle>
            <a:lvl1pPr marL="0" indent="0" algn="l">
              <a:lnSpc>
                <a:spcPct val="90000"/>
              </a:lnSpc>
              <a:buNone/>
              <a:defRPr sz="2400" b="1">
                <a:solidFill>
                  <a:schemeClr val="bg1"/>
                </a:solidFill>
                <a:latin typeface="+mj-lt"/>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dirty="0"/>
              <a:t>MODULE A: Introduction </a:t>
            </a:r>
          </a:p>
        </p:txBody>
      </p:sp>
      <p:sp>
        <p:nvSpPr>
          <p:cNvPr id="62" name="Text Placeholder 35"/>
          <p:cNvSpPr>
            <a:spLocks noGrp="1"/>
          </p:cNvSpPr>
          <p:nvPr>
            <p:ph type="body" sz="quarter" idx="15" hasCustomPrompt="1"/>
          </p:nvPr>
        </p:nvSpPr>
        <p:spPr>
          <a:xfrm>
            <a:off x="359999" y="4080641"/>
            <a:ext cx="8408379" cy="216000"/>
          </a:xfrm>
          <a:noFill/>
        </p:spPr>
        <p:txBody>
          <a:bodyPr lIns="0" rIns="90000">
            <a:noAutofit/>
          </a:bodyPr>
          <a:lstStyle>
            <a:lvl1pPr algn="l">
              <a:defRPr sz="1600" b="0">
                <a:solidFill>
                  <a:schemeClr val="bg1"/>
                </a:solidFill>
                <a:latin typeface="+mj-lt"/>
                <a:cs typeface="Arial" panose="020B0604020202020204" pitchFamily="34" charset="0"/>
              </a:defRPr>
            </a:lvl1pPr>
            <a:lvl2pPr>
              <a:defRPr>
                <a:solidFill>
                  <a:schemeClr val="bg1"/>
                </a:solidFill>
                <a:latin typeface="Times New Roman" panose="02020603050405020304" pitchFamily="18" charset="0"/>
                <a:cs typeface="Times New Roman" panose="02020603050405020304" pitchFamily="18" charset="0"/>
              </a:defRPr>
            </a:lvl2pPr>
            <a:lvl3pPr>
              <a:defRPr>
                <a:solidFill>
                  <a:schemeClr val="bg1"/>
                </a:solidFill>
                <a:latin typeface="Times New Roman" panose="02020603050405020304" pitchFamily="18" charset="0"/>
                <a:cs typeface="Times New Roman" panose="02020603050405020304" pitchFamily="18" charset="0"/>
              </a:defRPr>
            </a:lvl3pPr>
            <a:lvl4pPr>
              <a:defRPr>
                <a:solidFill>
                  <a:schemeClr val="bg1"/>
                </a:solidFill>
                <a:latin typeface="Times New Roman" panose="02020603050405020304" pitchFamily="18" charset="0"/>
                <a:cs typeface="Times New Roman" panose="02020603050405020304" pitchFamily="18" charset="0"/>
              </a:defRPr>
            </a:lvl4pPr>
            <a:lvl5pPr>
              <a:defRPr>
                <a:solidFill>
                  <a:schemeClr val="bg1"/>
                </a:solidFill>
                <a:latin typeface="Times New Roman" panose="02020603050405020304" pitchFamily="18" charset="0"/>
                <a:cs typeface="Times New Roman" panose="02020603050405020304" pitchFamily="18" charset="0"/>
              </a:defRPr>
            </a:lvl5pPr>
          </a:lstStyle>
          <a:p>
            <a:pPr lvl="0"/>
            <a:r>
              <a:rPr lang="en-GB" noProof="0" dirty="0"/>
              <a:t>October 2017</a:t>
            </a:r>
          </a:p>
        </p:txBody>
      </p:sp>
      <p:sp>
        <p:nvSpPr>
          <p:cNvPr id="37" name="Picture Placeholder 8"/>
          <p:cNvSpPr>
            <a:spLocks noGrp="1"/>
          </p:cNvSpPr>
          <p:nvPr>
            <p:ph type="pic" sz="quarter" idx="22" hasCustomPrompt="1"/>
          </p:nvPr>
        </p:nvSpPr>
        <p:spPr>
          <a:xfrm>
            <a:off x="5595509" y="363888"/>
            <a:ext cx="3172871" cy="834300"/>
          </a:xfrm>
          <a:blipFill dpi="0" rotWithShape="1">
            <a:blip r:embed="rId2"/>
            <a:srcRect/>
            <a:stretch>
              <a:fillRect/>
            </a:stretch>
          </a:blipFill>
        </p:spPr>
        <p:txBody>
          <a:bodyPr/>
          <a:lstStyle>
            <a:lvl1pPr algn="ctr">
              <a:defRPr sz="100">
                <a:solidFill>
                  <a:schemeClr val="bg1"/>
                </a:solidFill>
              </a:defRPr>
            </a:lvl1pPr>
          </a:lstStyle>
          <a:p>
            <a:r>
              <a:rPr lang="en-GB" noProof="0"/>
              <a:t>.</a:t>
            </a:r>
          </a:p>
        </p:txBody>
      </p:sp>
      <p:pic>
        <p:nvPicPr>
          <p:cNvPr id="2050"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973371" y="3665765"/>
            <a:ext cx="19510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495458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white">
    <p:spTree>
      <p:nvGrpSpPr>
        <p:cNvPr id="1" name=""/>
        <p:cNvGrpSpPr/>
        <p:nvPr/>
      </p:nvGrpSpPr>
      <p:grpSpPr>
        <a:xfrm>
          <a:off x="0" y="0"/>
          <a:ext cx="0" cy="0"/>
          <a:chOff x="0" y="0"/>
          <a:chExt cx="0" cy="0"/>
        </a:xfrm>
      </p:grpSpPr>
      <p:sp>
        <p:nvSpPr>
          <p:cNvPr id="3" name="Content Placeholder 2"/>
          <p:cNvSpPr>
            <a:spLocks noGrp="1"/>
          </p:cNvSpPr>
          <p:nvPr>
            <p:ph idx="1"/>
          </p:nvPr>
        </p:nvSpPr>
        <p:spPr>
          <a:xfrm>
            <a:off x="360000" y="1350000"/>
            <a:ext cx="8424001" cy="3177900"/>
          </a:xfrm>
        </p:spPr>
        <p:txBody>
          <a:bodyPr/>
          <a:lstStyle/>
          <a:p>
            <a:pPr lvl="0"/>
            <a:r>
              <a:rPr lang="en-GB" noProof="0" dirty="0"/>
              <a:t>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8" name="Text Placeholder 7"/>
          <p:cNvSpPr>
            <a:spLocks noGrp="1"/>
          </p:cNvSpPr>
          <p:nvPr>
            <p:ph type="body" sz="quarter" idx="13" hasCustomPrompt="1"/>
          </p:nvPr>
        </p:nvSpPr>
        <p:spPr>
          <a:xfrm>
            <a:off x="360364" y="891002"/>
            <a:ext cx="6120000" cy="216694"/>
          </a:xfrm>
        </p:spPr>
        <p:txBody>
          <a:bodyPr lIns="18000" anchor="ctr">
            <a:normAutofit/>
          </a:bodyPr>
          <a:lstStyle>
            <a:lvl1pPr>
              <a:defRPr sz="1600" b="0">
                <a:solidFill>
                  <a:schemeClr val="tx1"/>
                </a:solidFill>
                <a:latin typeface="+mj-lt"/>
              </a:defRPr>
            </a:lvl1pPr>
          </a:lstStyle>
          <a:p>
            <a:pPr lvl="0"/>
            <a:r>
              <a:rPr lang="en-GB" noProof="0" dirty="0"/>
              <a:t>One line Subtitle (optional)</a:t>
            </a:r>
          </a:p>
        </p:txBody>
      </p:sp>
      <p:sp>
        <p:nvSpPr>
          <p:cNvPr id="6" name="Slide Number Placeholder 5"/>
          <p:cNvSpPr>
            <a:spLocks noGrp="1"/>
          </p:cNvSpPr>
          <p:nvPr>
            <p:ph type="sldNum" sz="quarter" idx="16"/>
          </p:nvPr>
        </p:nvSpPr>
        <p:spPr/>
        <p:txBody>
          <a:bodyPr/>
          <a:lstStyle/>
          <a:p>
            <a:fld id="{A74CE0EA-F3B5-4684-BA10-C594598FDB9C}" type="slidenum">
              <a:rPr lang="en-GB" noProof="0" smtClean="0"/>
              <a:pPr/>
              <a:t>‹#›</a:t>
            </a:fld>
            <a:endParaRPr lang="en-GB" noProof="0"/>
          </a:p>
        </p:txBody>
      </p:sp>
      <p:sp>
        <p:nvSpPr>
          <p:cNvPr id="2" name="Title 1"/>
          <p:cNvSpPr>
            <a:spLocks noGrp="1"/>
          </p:cNvSpPr>
          <p:nvPr>
            <p:ph type="title" hasCustomPrompt="1"/>
          </p:nvPr>
        </p:nvSpPr>
        <p:spPr/>
        <p:txBody>
          <a:bodyPr/>
          <a:lstStyle/>
          <a:p>
            <a:r>
              <a:rPr lang="en-GB" dirty="0"/>
              <a:t>PISA Module B:  Methods</a:t>
            </a:r>
            <a:endParaRPr lang="en-GB" noProof="0" dirty="0"/>
          </a:p>
        </p:txBody>
      </p:sp>
      <p:sp>
        <p:nvSpPr>
          <p:cNvPr id="11" name="Text Placeholder 7"/>
          <p:cNvSpPr>
            <a:spLocks noGrp="1"/>
          </p:cNvSpPr>
          <p:nvPr>
            <p:ph type="body" sz="quarter" idx="17" hasCustomPrompt="1"/>
          </p:nvPr>
        </p:nvSpPr>
        <p:spPr>
          <a:xfrm>
            <a:off x="305856" y="4781096"/>
            <a:ext cx="6120000" cy="216694"/>
          </a:xfrm>
        </p:spPr>
        <p:txBody>
          <a:bodyPr lIns="18000" anchor="ctr">
            <a:normAutofit/>
          </a:bodyPr>
          <a:lstStyle>
            <a:lvl1pPr>
              <a:defRPr sz="1600" b="0">
                <a:solidFill>
                  <a:schemeClr val="tx1"/>
                </a:solidFill>
                <a:latin typeface="+mj-lt"/>
              </a:defRPr>
            </a:lvl1pPr>
          </a:lstStyle>
          <a:p>
            <a:pPr lvl="0"/>
            <a:r>
              <a:rPr lang="en-GB" noProof="0" dirty="0"/>
              <a:t>PISA Module B:  Methods</a:t>
            </a:r>
          </a:p>
        </p:txBody>
      </p:sp>
    </p:spTree>
    <p:extLst>
      <p:ext uri="{BB962C8B-B14F-4D97-AF65-F5344CB8AC3E}">
        <p14:creationId xmlns:p14="http://schemas.microsoft.com/office/powerpoint/2010/main" val="32099248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mparison whit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59999" y="1350000"/>
            <a:ext cx="4104000" cy="3177900"/>
          </a:xfrm>
        </p:spPr>
        <p:txBody>
          <a:bodyPr/>
          <a:lstStyle/>
          <a:p>
            <a:pPr lvl="0"/>
            <a:r>
              <a:rPr lang="en-GB" noProof="0" dirty="0"/>
              <a:t>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4" name="Content Placeholder 3"/>
          <p:cNvSpPr>
            <a:spLocks noGrp="1"/>
          </p:cNvSpPr>
          <p:nvPr>
            <p:ph sz="half" idx="2"/>
          </p:nvPr>
        </p:nvSpPr>
        <p:spPr>
          <a:xfrm>
            <a:off x="4675773" y="1350000"/>
            <a:ext cx="4104000" cy="3177900"/>
          </a:xfrm>
        </p:spPr>
        <p:txBody>
          <a:bodyPr/>
          <a:lstStyle/>
          <a:p>
            <a:pPr lvl="0"/>
            <a:r>
              <a:rPr lang="en-GB" noProof="0" dirty="0"/>
              <a:t>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10" name="Slide Number Placeholder 9"/>
          <p:cNvSpPr>
            <a:spLocks noGrp="1"/>
          </p:cNvSpPr>
          <p:nvPr>
            <p:ph type="sldNum" sz="quarter" idx="24"/>
          </p:nvPr>
        </p:nvSpPr>
        <p:spPr/>
        <p:txBody>
          <a:bodyPr/>
          <a:lstStyle/>
          <a:p>
            <a:fld id="{A74CE0EA-F3B5-4684-BA10-C594598FDB9C}" type="slidenum">
              <a:rPr lang="en-GB" noProof="0" smtClean="0"/>
              <a:pPr/>
              <a:t>‹#›</a:t>
            </a:fld>
            <a:endParaRPr lang="en-GB" noProof="0"/>
          </a:p>
        </p:txBody>
      </p:sp>
      <p:sp>
        <p:nvSpPr>
          <p:cNvPr id="15" name="Text Placeholder 7"/>
          <p:cNvSpPr>
            <a:spLocks noGrp="1"/>
          </p:cNvSpPr>
          <p:nvPr>
            <p:ph type="body" sz="quarter" idx="13" hasCustomPrompt="1"/>
          </p:nvPr>
        </p:nvSpPr>
        <p:spPr>
          <a:xfrm>
            <a:off x="360364" y="891002"/>
            <a:ext cx="6120000" cy="216694"/>
          </a:xfrm>
        </p:spPr>
        <p:txBody>
          <a:bodyPr lIns="18000" anchor="ctr">
            <a:normAutofit/>
          </a:bodyPr>
          <a:lstStyle>
            <a:lvl1pPr>
              <a:defRPr sz="1600" b="0">
                <a:solidFill>
                  <a:schemeClr val="tx1"/>
                </a:solidFill>
                <a:latin typeface="+mj-lt"/>
              </a:defRPr>
            </a:lvl1pPr>
          </a:lstStyle>
          <a:p>
            <a:pPr lvl="0"/>
            <a:r>
              <a:rPr lang="en-GB" noProof="0"/>
              <a:t>One line Subtitle (optional)</a:t>
            </a:r>
          </a:p>
        </p:txBody>
      </p:sp>
      <p:sp>
        <p:nvSpPr>
          <p:cNvPr id="2" name="Title 1"/>
          <p:cNvSpPr>
            <a:spLocks noGrp="1"/>
          </p:cNvSpPr>
          <p:nvPr>
            <p:ph type="title" hasCustomPrompt="1"/>
          </p:nvPr>
        </p:nvSpPr>
        <p:spPr/>
        <p:txBody>
          <a:bodyPr/>
          <a:lstStyle/>
          <a:p>
            <a:r>
              <a:rPr lang="en-GB" dirty="0"/>
              <a:t>PISA Module B:  Methods</a:t>
            </a:r>
            <a:endParaRPr lang="en-GB" noProof="0" dirty="0"/>
          </a:p>
        </p:txBody>
      </p:sp>
      <p:sp>
        <p:nvSpPr>
          <p:cNvPr id="9" name="Text Placeholder 7"/>
          <p:cNvSpPr>
            <a:spLocks noGrp="1"/>
          </p:cNvSpPr>
          <p:nvPr>
            <p:ph type="body" sz="quarter" idx="17" hasCustomPrompt="1"/>
          </p:nvPr>
        </p:nvSpPr>
        <p:spPr>
          <a:xfrm>
            <a:off x="305856" y="4781096"/>
            <a:ext cx="6120000" cy="216694"/>
          </a:xfrm>
        </p:spPr>
        <p:txBody>
          <a:bodyPr lIns="18000" anchor="ctr">
            <a:normAutofit/>
          </a:bodyPr>
          <a:lstStyle>
            <a:lvl1pPr>
              <a:defRPr sz="1600" b="0">
                <a:solidFill>
                  <a:schemeClr val="tx1"/>
                </a:solidFill>
                <a:latin typeface="+mj-lt"/>
              </a:defRPr>
            </a:lvl1pPr>
          </a:lstStyle>
          <a:p>
            <a:pPr lvl="0"/>
            <a:r>
              <a:rPr lang="en-GB" noProof="0" dirty="0"/>
              <a:t>PISA Module B:  Methods</a:t>
            </a:r>
          </a:p>
        </p:txBody>
      </p:sp>
    </p:spTree>
    <p:extLst>
      <p:ext uri="{BB962C8B-B14F-4D97-AF65-F5344CB8AC3E}">
        <p14:creationId xmlns:p14="http://schemas.microsoft.com/office/powerpoint/2010/main" val="1456334541"/>
      </p:ext>
    </p:extLst>
  </p:cSld>
  <p:clrMapOvr>
    <a:masterClrMapping/>
  </p:clrMapOvr>
  <p:extLst mod="1">
    <p:ext uri="{DCECCB84-F9BA-43D5-87BE-67443E8EF086}">
      <p15:sldGuideLst xmlns="" xmlns:p15="http://schemas.microsoft.com/office/powerpoint/2012/main">
        <p15:guide id="1" pos="288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boxes white">
    <p:spTree>
      <p:nvGrpSpPr>
        <p:cNvPr id="1" name=""/>
        <p:cNvGrpSpPr/>
        <p:nvPr/>
      </p:nvGrpSpPr>
      <p:grpSpPr>
        <a:xfrm>
          <a:off x="0" y="0"/>
          <a:ext cx="0" cy="0"/>
          <a:chOff x="0" y="0"/>
          <a:chExt cx="0" cy="0"/>
        </a:xfrm>
      </p:grpSpPr>
      <p:sp>
        <p:nvSpPr>
          <p:cNvPr id="10" name="Slide Number Placeholder 9"/>
          <p:cNvSpPr>
            <a:spLocks noGrp="1"/>
          </p:cNvSpPr>
          <p:nvPr>
            <p:ph type="sldNum" sz="quarter" idx="24"/>
          </p:nvPr>
        </p:nvSpPr>
        <p:spPr/>
        <p:txBody>
          <a:bodyPr/>
          <a:lstStyle/>
          <a:p>
            <a:fld id="{A74CE0EA-F3B5-4684-BA10-C594598FDB9C}" type="slidenum">
              <a:rPr lang="en-GB" noProof="0" smtClean="0"/>
              <a:pPr/>
              <a:t>‹#›</a:t>
            </a:fld>
            <a:endParaRPr lang="en-GB" noProof="0"/>
          </a:p>
        </p:txBody>
      </p:sp>
      <p:sp>
        <p:nvSpPr>
          <p:cNvPr id="11" name="Title 10"/>
          <p:cNvSpPr>
            <a:spLocks noGrp="1"/>
          </p:cNvSpPr>
          <p:nvPr>
            <p:ph type="title" hasCustomPrompt="1"/>
          </p:nvPr>
        </p:nvSpPr>
        <p:spPr/>
        <p:txBody>
          <a:bodyPr/>
          <a:lstStyle/>
          <a:p>
            <a:r>
              <a:rPr lang="en-GB" dirty="0"/>
              <a:t>PISA Module B:  Methods</a:t>
            </a:r>
            <a:endParaRPr lang="en-GB" noProof="0" dirty="0"/>
          </a:p>
        </p:txBody>
      </p:sp>
      <p:sp>
        <p:nvSpPr>
          <p:cNvPr id="12" name="Content Placeholder 2"/>
          <p:cNvSpPr>
            <a:spLocks noGrp="1"/>
          </p:cNvSpPr>
          <p:nvPr>
            <p:ph sz="half" idx="25"/>
          </p:nvPr>
        </p:nvSpPr>
        <p:spPr>
          <a:xfrm>
            <a:off x="359999" y="1620000"/>
            <a:ext cx="4104000" cy="2907900"/>
          </a:xfrm>
        </p:spPr>
        <p:txBody>
          <a:bodyPr/>
          <a:lstStyle/>
          <a:p>
            <a:pPr lvl="0"/>
            <a:r>
              <a:rPr lang="en-GB" noProof="0" dirty="0"/>
              <a:t>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13" name="Content Placeholder 3"/>
          <p:cNvSpPr>
            <a:spLocks noGrp="1"/>
          </p:cNvSpPr>
          <p:nvPr>
            <p:ph sz="half" idx="26"/>
          </p:nvPr>
        </p:nvSpPr>
        <p:spPr>
          <a:xfrm>
            <a:off x="4675773" y="1620000"/>
            <a:ext cx="4104000" cy="2907900"/>
          </a:xfrm>
        </p:spPr>
        <p:txBody>
          <a:bodyPr/>
          <a:lstStyle/>
          <a:p>
            <a:pPr lvl="0"/>
            <a:r>
              <a:rPr lang="en-GB" noProof="0" dirty="0"/>
              <a:t>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18" name="Text Placeholder 7"/>
          <p:cNvSpPr>
            <a:spLocks noGrp="1"/>
          </p:cNvSpPr>
          <p:nvPr>
            <p:ph type="body" sz="quarter" idx="13" hasCustomPrompt="1"/>
          </p:nvPr>
        </p:nvSpPr>
        <p:spPr>
          <a:xfrm>
            <a:off x="360364" y="891002"/>
            <a:ext cx="6120000" cy="216694"/>
          </a:xfrm>
        </p:spPr>
        <p:txBody>
          <a:bodyPr lIns="18000" anchor="ctr">
            <a:normAutofit/>
          </a:bodyPr>
          <a:lstStyle>
            <a:lvl1pPr>
              <a:defRPr sz="1600" b="0">
                <a:solidFill>
                  <a:schemeClr val="tx1"/>
                </a:solidFill>
                <a:latin typeface="+mj-lt"/>
              </a:defRPr>
            </a:lvl1pPr>
          </a:lstStyle>
          <a:p>
            <a:pPr lvl="0"/>
            <a:r>
              <a:rPr lang="en-GB" noProof="0"/>
              <a:t>One line Subtitle (optional)</a:t>
            </a:r>
          </a:p>
        </p:txBody>
      </p:sp>
      <p:sp>
        <p:nvSpPr>
          <p:cNvPr id="25" name="Text Placeholder 5"/>
          <p:cNvSpPr>
            <a:spLocks noGrp="1"/>
          </p:cNvSpPr>
          <p:nvPr>
            <p:ph type="body" sz="quarter" idx="27"/>
          </p:nvPr>
        </p:nvSpPr>
        <p:spPr>
          <a:xfrm>
            <a:off x="359999" y="1350000"/>
            <a:ext cx="4104001" cy="189009"/>
          </a:xfrm>
          <a:solidFill>
            <a:srgbClr val="009CDE"/>
          </a:solidFill>
        </p:spPr>
        <p:txBody>
          <a:bodyPr vert="horz" lIns="72000" tIns="18000" rIns="72000" bIns="18000" rtlCol="0" anchor="ctr">
            <a:normAutofit/>
          </a:bodyPr>
          <a:lstStyle>
            <a:lvl1pPr>
              <a:defRPr lang="en-US" sz="1400" b="1" kern="1200" dirty="0">
                <a:solidFill>
                  <a:schemeClr val="bg1"/>
                </a:solidFill>
                <a:latin typeface="+mj-lt"/>
                <a:ea typeface="+mn-ea"/>
                <a:cs typeface="Times New Roman" panose="02020603050405020304" pitchFamily="18" charset="0"/>
              </a:defRPr>
            </a:lvl1pPr>
            <a:lvl2pPr>
              <a:defRPr lang="en-US" dirty="0" smtClean="0">
                <a:solidFill>
                  <a:schemeClr val="bg1"/>
                </a:solidFill>
              </a:defRPr>
            </a:lvl2pPr>
            <a:lvl3pPr>
              <a:defRPr lang="en-US" dirty="0" smtClean="0">
                <a:solidFill>
                  <a:schemeClr val="bg1"/>
                </a:solidFill>
              </a:defRPr>
            </a:lvl3pPr>
            <a:lvl4pPr>
              <a:defRPr lang="en-US" dirty="0" smtClean="0">
                <a:solidFill>
                  <a:schemeClr val="bg1"/>
                </a:solidFill>
              </a:defRPr>
            </a:lvl4pPr>
            <a:lvl5pPr>
              <a:defRPr lang="en-US" dirty="0">
                <a:solidFill>
                  <a:schemeClr val="bg1"/>
                </a:solidFill>
              </a:defRPr>
            </a:lvl5pPr>
          </a:lstStyle>
          <a:p>
            <a:pPr lvl="0"/>
            <a:r>
              <a:rPr lang="en-GB" noProof="0"/>
              <a:t>Edit Master text styles</a:t>
            </a:r>
          </a:p>
        </p:txBody>
      </p:sp>
      <p:sp>
        <p:nvSpPr>
          <p:cNvPr id="26" name="Text Placeholder 5"/>
          <p:cNvSpPr>
            <a:spLocks noGrp="1"/>
          </p:cNvSpPr>
          <p:nvPr>
            <p:ph type="body" sz="quarter" idx="28"/>
          </p:nvPr>
        </p:nvSpPr>
        <p:spPr>
          <a:xfrm>
            <a:off x="4675774" y="1350000"/>
            <a:ext cx="4104000" cy="189009"/>
          </a:xfrm>
          <a:solidFill>
            <a:srgbClr val="009CDE"/>
          </a:solidFill>
        </p:spPr>
        <p:txBody>
          <a:bodyPr vert="horz" lIns="72000" tIns="18000" rIns="72000" bIns="18000" rtlCol="0" anchor="ctr">
            <a:normAutofit/>
          </a:bodyPr>
          <a:lstStyle>
            <a:lvl1pPr>
              <a:defRPr lang="en-US" sz="1400" b="1" dirty="0">
                <a:solidFill>
                  <a:schemeClr val="bg1"/>
                </a:solidFill>
                <a:latin typeface="+mj-lt"/>
              </a:defRPr>
            </a:lvl1pPr>
          </a:lstStyle>
          <a:p>
            <a:pPr lvl="0"/>
            <a:r>
              <a:rPr lang="en-GB" noProof="0"/>
              <a:t>Edit Master text styles</a:t>
            </a:r>
          </a:p>
        </p:txBody>
      </p:sp>
      <p:sp>
        <p:nvSpPr>
          <p:cNvPr id="16" name="Text Placeholder 7"/>
          <p:cNvSpPr>
            <a:spLocks noGrp="1"/>
          </p:cNvSpPr>
          <p:nvPr>
            <p:ph type="body" sz="quarter" idx="17" hasCustomPrompt="1"/>
          </p:nvPr>
        </p:nvSpPr>
        <p:spPr>
          <a:xfrm>
            <a:off x="305856" y="4781096"/>
            <a:ext cx="6120000" cy="216694"/>
          </a:xfrm>
        </p:spPr>
        <p:txBody>
          <a:bodyPr lIns="18000" anchor="ctr">
            <a:normAutofit/>
          </a:bodyPr>
          <a:lstStyle>
            <a:lvl1pPr>
              <a:defRPr sz="1600" b="0">
                <a:solidFill>
                  <a:schemeClr val="tx1"/>
                </a:solidFill>
                <a:latin typeface="+mj-lt"/>
              </a:defRPr>
            </a:lvl1pPr>
          </a:lstStyle>
          <a:p>
            <a:pPr lvl="0"/>
            <a:r>
              <a:rPr lang="en-GB" noProof="0" dirty="0"/>
              <a:t>PISA Module B:  Methods</a:t>
            </a:r>
          </a:p>
        </p:txBody>
      </p:sp>
    </p:spTree>
    <p:extLst>
      <p:ext uri="{BB962C8B-B14F-4D97-AF65-F5344CB8AC3E}">
        <p14:creationId xmlns:p14="http://schemas.microsoft.com/office/powerpoint/2010/main" val="42521904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 Boxes white">
    <p:spTree>
      <p:nvGrpSpPr>
        <p:cNvPr id="1" name=""/>
        <p:cNvGrpSpPr/>
        <p:nvPr/>
      </p:nvGrpSpPr>
      <p:grpSpPr>
        <a:xfrm>
          <a:off x="0" y="0"/>
          <a:ext cx="0" cy="0"/>
          <a:chOff x="0" y="0"/>
          <a:chExt cx="0" cy="0"/>
        </a:xfrm>
      </p:grpSpPr>
      <p:sp>
        <p:nvSpPr>
          <p:cNvPr id="10" name="Slide Number Placeholder 9"/>
          <p:cNvSpPr>
            <a:spLocks noGrp="1"/>
          </p:cNvSpPr>
          <p:nvPr>
            <p:ph type="sldNum" sz="quarter" idx="24"/>
          </p:nvPr>
        </p:nvSpPr>
        <p:spPr/>
        <p:txBody>
          <a:bodyPr/>
          <a:lstStyle/>
          <a:p>
            <a:fld id="{A74CE0EA-F3B5-4684-BA10-C594598FDB9C}" type="slidenum">
              <a:rPr lang="en-GB" noProof="0" smtClean="0"/>
              <a:pPr/>
              <a:t>‹#›</a:t>
            </a:fld>
            <a:endParaRPr lang="en-GB" noProof="0"/>
          </a:p>
        </p:txBody>
      </p:sp>
      <p:sp>
        <p:nvSpPr>
          <p:cNvPr id="11" name="Title 10"/>
          <p:cNvSpPr>
            <a:spLocks noGrp="1"/>
          </p:cNvSpPr>
          <p:nvPr>
            <p:ph type="title" hasCustomPrompt="1"/>
          </p:nvPr>
        </p:nvSpPr>
        <p:spPr/>
        <p:txBody>
          <a:bodyPr/>
          <a:lstStyle/>
          <a:p>
            <a:r>
              <a:rPr lang="en-GB" dirty="0"/>
              <a:t>PISA Module B:  Methods</a:t>
            </a:r>
            <a:endParaRPr lang="en-GB" noProof="0" dirty="0"/>
          </a:p>
        </p:txBody>
      </p:sp>
      <p:sp>
        <p:nvSpPr>
          <p:cNvPr id="12" name="Content Placeholder 2"/>
          <p:cNvSpPr>
            <a:spLocks noGrp="1"/>
          </p:cNvSpPr>
          <p:nvPr>
            <p:ph sz="half" idx="25"/>
          </p:nvPr>
        </p:nvSpPr>
        <p:spPr>
          <a:xfrm>
            <a:off x="359999" y="1620000"/>
            <a:ext cx="4104000" cy="1242000"/>
          </a:xfrm>
        </p:spPr>
        <p:txBody>
          <a:bodyPr>
            <a:noAutofit/>
          </a:bodyPr>
          <a:lstStyle>
            <a:lvl1pPr>
              <a:defRPr sz="1400"/>
            </a:lvl1pPr>
            <a:lvl2pPr>
              <a:defRPr sz="1400"/>
            </a:lvl2pPr>
            <a:lvl3pPr>
              <a:defRPr sz="1400"/>
            </a:lvl3pPr>
            <a:lvl4pPr>
              <a:defRPr sz="1400"/>
            </a:lvl4pPr>
            <a:lvl5pPr>
              <a:defRPr sz="1400"/>
            </a:lvl5pPr>
          </a:lstStyle>
          <a:p>
            <a:pPr lvl="0"/>
            <a:r>
              <a:rPr lang="en-GB" noProof="0" dirty="0"/>
              <a:t>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13" name="Content Placeholder 3"/>
          <p:cNvSpPr>
            <a:spLocks noGrp="1"/>
          </p:cNvSpPr>
          <p:nvPr>
            <p:ph sz="half" idx="26"/>
          </p:nvPr>
        </p:nvSpPr>
        <p:spPr>
          <a:xfrm>
            <a:off x="4675773" y="1620000"/>
            <a:ext cx="4104000" cy="1242000"/>
          </a:xfrm>
        </p:spPr>
        <p:txBody>
          <a:bodyPr>
            <a:noAutofit/>
          </a:bodyPr>
          <a:lstStyle>
            <a:lvl1pPr>
              <a:defRPr sz="1400"/>
            </a:lvl1pPr>
            <a:lvl2pPr>
              <a:defRPr sz="1400"/>
            </a:lvl2pPr>
            <a:lvl3pPr>
              <a:defRPr sz="1400"/>
            </a:lvl3pPr>
            <a:lvl4pPr>
              <a:defRPr sz="1400"/>
            </a:lvl4pPr>
            <a:lvl5pPr>
              <a:defRPr sz="1400"/>
            </a:lvl5pPr>
          </a:lstStyle>
          <a:p>
            <a:pPr lvl="0"/>
            <a:r>
              <a:rPr lang="en-GB" noProof="0" dirty="0"/>
              <a:t>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19" name="Text Placeholder 5"/>
          <p:cNvSpPr>
            <a:spLocks noGrp="1"/>
          </p:cNvSpPr>
          <p:nvPr>
            <p:ph type="body" sz="quarter" idx="27"/>
          </p:nvPr>
        </p:nvSpPr>
        <p:spPr>
          <a:xfrm>
            <a:off x="359999" y="1350000"/>
            <a:ext cx="4104001" cy="189009"/>
          </a:xfrm>
          <a:solidFill>
            <a:srgbClr val="009CDE"/>
          </a:solidFill>
        </p:spPr>
        <p:txBody>
          <a:bodyPr vert="horz" lIns="72000" tIns="18000" rIns="72000" bIns="18000" rtlCol="0" anchor="ctr">
            <a:normAutofit/>
          </a:bodyPr>
          <a:lstStyle>
            <a:lvl1pPr>
              <a:defRPr lang="en-US" sz="1400" b="1" kern="1200" dirty="0">
                <a:solidFill>
                  <a:schemeClr val="bg1"/>
                </a:solidFill>
                <a:latin typeface="+mj-lt"/>
                <a:ea typeface="+mn-ea"/>
                <a:cs typeface="Times New Roman" panose="02020603050405020304" pitchFamily="18" charset="0"/>
              </a:defRPr>
            </a:lvl1pPr>
            <a:lvl2pPr>
              <a:defRPr lang="en-US" dirty="0" smtClean="0">
                <a:solidFill>
                  <a:schemeClr val="bg1"/>
                </a:solidFill>
              </a:defRPr>
            </a:lvl2pPr>
            <a:lvl3pPr>
              <a:defRPr lang="en-US" dirty="0" smtClean="0">
                <a:solidFill>
                  <a:schemeClr val="bg1"/>
                </a:solidFill>
              </a:defRPr>
            </a:lvl3pPr>
            <a:lvl4pPr>
              <a:defRPr lang="en-US" dirty="0" smtClean="0">
                <a:solidFill>
                  <a:schemeClr val="bg1"/>
                </a:solidFill>
              </a:defRPr>
            </a:lvl4pPr>
            <a:lvl5pPr>
              <a:defRPr lang="en-US" dirty="0">
                <a:solidFill>
                  <a:schemeClr val="bg1"/>
                </a:solidFill>
              </a:defRPr>
            </a:lvl5pPr>
          </a:lstStyle>
          <a:p>
            <a:pPr lvl="0"/>
            <a:r>
              <a:rPr lang="en-GB" noProof="0"/>
              <a:t>Edit Master text styles</a:t>
            </a:r>
          </a:p>
        </p:txBody>
      </p:sp>
      <p:sp>
        <p:nvSpPr>
          <p:cNvPr id="20" name="Text Placeholder 5"/>
          <p:cNvSpPr>
            <a:spLocks noGrp="1"/>
          </p:cNvSpPr>
          <p:nvPr>
            <p:ph type="body" sz="quarter" idx="28"/>
          </p:nvPr>
        </p:nvSpPr>
        <p:spPr>
          <a:xfrm>
            <a:off x="4675774" y="1350000"/>
            <a:ext cx="4104000" cy="189009"/>
          </a:xfrm>
          <a:solidFill>
            <a:srgbClr val="009CDE"/>
          </a:solidFill>
        </p:spPr>
        <p:txBody>
          <a:bodyPr vert="horz" lIns="72000" tIns="18000" rIns="72000" bIns="18000" rtlCol="0" anchor="ctr">
            <a:normAutofit/>
          </a:bodyPr>
          <a:lstStyle>
            <a:lvl1pPr>
              <a:defRPr lang="en-US" sz="1400" b="1" dirty="0">
                <a:solidFill>
                  <a:schemeClr val="bg1"/>
                </a:solidFill>
                <a:latin typeface="+mj-lt"/>
              </a:defRPr>
            </a:lvl1pPr>
          </a:lstStyle>
          <a:p>
            <a:pPr lvl="0"/>
            <a:r>
              <a:rPr lang="en-GB" noProof="0" dirty="0"/>
              <a:t>Edit Master text styles</a:t>
            </a:r>
          </a:p>
        </p:txBody>
      </p:sp>
      <p:sp>
        <p:nvSpPr>
          <p:cNvPr id="35" name="Text Placeholder 7"/>
          <p:cNvSpPr>
            <a:spLocks noGrp="1"/>
          </p:cNvSpPr>
          <p:nvPr>
            <p:ph type="body" sz="quarter" idx="13" hasCustomPrompt="1"/>
          </p:nvPr>
        </p:nvSpPr>
        <p:spPr>
          <a:xfrm>
            <a:off x="360364" y="891002"/>
            <a:ext cx="6120000" cy="216694"/>
          </a:xfrm>
        </p:spPr>
        <p:txBody>
          <a:bodyPr lIns="18000" anchor="ctr">
            <a:normAutofit/>
          </a:bodyPr>
          <a:lstStyle>
            <a:lvl1pPr>
              <a:defRPr sz="1600" b="0">
                <a:solidFill>
                  <a:schemeClr val="tx1"/>
                </a:solidFill>
                <a:latin typeface="+mj-lt"/>
              </a:defRPr>
            </a:lvl1pPr>
          </a:lstStyle>
          <a:p>
            <a:pPr lvl="0"/>
            <a:r>
              <a:rPr lang="en-GB" noProof="0"/>
              <a:t>One line Subtitle (optional)</a:t>
            </a:r>
          </a:p>
        </p:txBody>
      </p:sp>
      <p:sp>
        <p:nvSpPr>
          <p:cNvPr id="37" name="Content Placeholder 2"/>
          <p:cNvSpPr>
            <a:spLocks noGrp="1"/>
          </p:cNvSpPr>
          <p:nvPr>
            <p:ph sz="half" idx="30"/>
          </p:nvPr>
        </p:nvSpPr>
        <p:spPr>
          <a:xfrm>
            <a:off x="359999" y="3285900"/>
            <a:ext cx="4104000" cy="1242000"/>
          </a:xfrm>
        </p:spPr>
        <p:txBody>
          <a:bodyPr>
            <a:noAutofit/>
          </a:bodyPr>
          <a:lstStyle>
            <a:lvl1pPr>
              <a:defRPr sz="1400"/>
            </a:lvl1pPr>
            <a:lvl2pPr>
              <a:defRPr sz="1400"/>
            </a:lvl2pPr>
            <a:lvl3pPr>
              <a:defRPr sz="1400"/>
            </a:lvl3pPr>
            <a:lvl4pPr>
              <a:defRPr sz="1400"/>
            </a:lvl4pPr>
            <a:lvl5pPr>
              <a:defRPr sz="1400"/>
            </a:lvl5pPr>
          </a:lstStyle>
          <a:p>
            <a:pPr lvl="0"/>
            <a:r>
              <a:rPr lang="en-GB" noProof="0" dirty="0"/>
              <a:t>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38" name="Content Placeholder 3"/>
          <p:cNvSpPr>
            <a:spLocks noGrp="1"/>
          </p:cNvSpPr>
          <p:nvPr>
            <p:ph sz="half" idx="34"/>
          </p:nvPr>
        </p:nvSpPr>
        <p:spPr>
          <a:xfrm>
            <a:off x="4675773" y="3285900"/>
            <a:ext cx="4104000" cy="1242000"/>
          </a:xfrm>
        </p:spPr>
        <p:txBody>
          <a:bodyPr>
            <a:noAutofit/>
          </a:bodyPr>
          <a:lstStyle>
            <a:lvl1pPr>
              <a:defRPr sz="1400"/>
            </a:lvl1pPr>
            <a:lvl2pPr>
              <a:defRPr sz="1400"/>
            </a:lvl2pPr>
            <a:lvl3pPr>
              <a:defRPr sz="1400"/>
            </a:lvl3pPr>
            <a:lvl4pPr>
              <a:defRPr sz="1400"/>
            </a:lvl4pPr>
            <a:lvl5pPr>
              <a:defRPr sz="1400"/>
            </a:lvl5pPr>
          </a:lstStyle>
          <a:p>
            <a:pPr lvl="0"/>
            <a:r>
              <a:rPr lang="en-GB" noProof="0" dirty="0"/>
              <a:t>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39" name="Text Placeholder 5"/>
          <p:cNvSpPr>
            <a:spLocks noGrp="1"/>
          </p:cNvSpPr>
          <p:nvPr>
            <p:ph type="body" sz="quarter" idx="35"/>
          </p:nvPr>
        </p:nvSpPr>
        <p:spPr>
          <a:xfrm>
            <a:off x="359999" y="3029643"/>
            <a:ext cx="4104001" cy="189009"/>
          </a:xfrm>
          <a:solidFill>
            <a:srgbClr val="009CDE"/>
          </a:solidFill>
        </p:spPr>
        <p:txBody>
          <a:bodyPr vert="horz" lIns="72000" tIns="18000" rIns="72000" bIns="18000" rtlCol="0" anchor="ctr">
            <a:normAutofit/>
          </a:bodyPr>
          <a:lstStyle>
            <a:lvl1pPr>
              <a:defRPr lang="en-US" sz="1400" b="1" kern="1200" dirty="0">
                <a:solidFill>
                  <a:schemeClr val="bg1"/>
                </a:solidFill>
                <a:latin typeface="+mj-lt"/>
                <a:ea typeface="+mn-ea"/>
                <a:cs typeface="Times New Roman" panose="02020603050405020304" pitchFamily="18" charset="0"/>
              </a:defRPr>
            </a:lvl1pPr>
            <a:lvl2pPr>
              <a:defRPr lang="en-US" dirty="0" smtClean="0">
                <a:solidFill>
                  <a:schemeClr val="bg1"/>
                </a:solidFill>
              </a:defRPr>
            </a:lvl2pPr>
            <a:lvl3pPr>
              <a:defRPr lang="en-US" dirty="0" smtClean="0">
                <a:solidFill>
                  <a:schemeClr val="bg1"/>
                </a:solidFill>
              </a:defRPr>
            </a:lvl3pPr>
            <a:lvl4pPr>
              <a:defRPr lang="en-US" dirty="0" smtClean="0">
                <a:solidFill>
                  <a:schemeClr val="bg1"/>
                </a:solidFill>
              </a:defRPr>
            </a:lvl4pPr>
            <a:lvl5pPr>
              <a:defRPr lang="en-US" dirty="0">
                <a:solidFill>
                  <a:schemeClr val="bg1"/>
                </a:solidFill>
              </a:defRPr>
            </a:lvl5pPr>
          </a:lstStyle>
          <a:p>
            <a:pPr lvl="0"/>
            <a:r>
              <a:rPr lang="en-GB" noProof="0"/>
              <a:t>Edit Master text styles</a:t>
            </a:r>
          </a:p>
        </p:txBody>
      </p:sp>
      <p:sp>
        <p:nvSpPr>
          <p:cNvPr id="40" name="Text Placeholder 5"/>
          <p:cNvSpPr>
            <a:spLocks noGrp="1"/>
          </p:cNvSpPr>
          <p:nvPr>
            <p:ph type="body" sz="quarter" idx="36"/>
          </p:nvPr>
        </p:nvSpPr>
        <p:spPr>
          <a:xfrm>
            <a:off x="4675774" y="3029643"/>
            <a:ext cx="4104000" cy="189009"/>
          </a:xfrm>
          <a:solidFill>
            <a:srgbClr val="009CDE"/>
          </a:solidFill>
        </p:spPr>
        <p:txBody>
          <a:bodyPr vert="horz" lIns="72000" tIns="18000" rIns="72000" bIns="18000" rtlCol="0" anchor="ctr">
            <a:normAutofit/>
          </a:bodyPr>
          <a:lstStyle>
            <a:lvl1pPr>
              <a:defRPr lang="en-US" sz="1400" b="1" dirty="0">
                <a:solidFill>
                  <a:schemeClr val="bg1"/>
                </a:solidFill>
                <a:latin typeface="+mj-lt"/>
              </a:defRPr>
            </a:lvl1pPr>
          </a:lstStyle>
          <a:p>
            <a:pPr lvl="0"/>
            <a:r>
              <a:rPr lang="en-GB" noProof="0" dirty="0"/>
              <a:t>Edit Master text styles</a:t>
            </a:r>
          </a:p>
        </p:txBody>
      </p:sp>
      <p:sp>
        <p:nvSpPr>
          <p:cNvPr id="15" name="Text Placeholder 7"/>
          <p:cNvSpPr>
            <a:spLocks noGrp="1"/>
          </p:cNvSpPr>
          <p:nvPr>
            <p:ph type="body" sz="quarter" idx="17" hasCustomPrompt="1"/>
          </p:nvPr>
        </p:nvSpPr>
        <p:spPr>
          <a:xfrm>
            <a:off x="305856" y="4781096"/>
            <a:ext cx="6120000" cy="216694"/>
          </a:xfrm>
        </p:spPr>
        <p:txBody>
          <a:bodyPr lIns="18000" anchor="ctr">
            <a:normAutofit/>
          </a:bodyPr>
          <a:lstStyle>
            <a:lvl1pPr>
              <a:defRPr sz="1600" b="0">
                <a:solidFill>
                  <a:schemeClr val="tx1"/>
                </a:solidFill>
                <a:latin typeface="+mj-lt"/>
              </a:defRPr>
            </a:lvl1pPr>
          </a:lstStyle>
          <a:p>
            <a:pPr lvl="0"/>
            <a:r>
              <a:rPr lang="en-GB" noProof="0" dirty="0"/>
              <a:t>PISA Module B:  Methods</a:t>
            </a:r>
          </a:p>
        </p:txBody>
      </p:sp>
    </p:spTree>
    <p:extLst>
      <p:ext uri="{BB962C8B-B14F-4D97-AF65-F5344CB8AC3E}">
        <p14:creationId xmlns:p14="http://schemas.microsoft.com/office/powerpoint/2010/main" val="13046973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 Columns white">
    <p:spTree>
      <p:nvGrpSpPr>
        <p:cNvPr id="1" name=""/>
        <p:cNvGrpSpPr/>
        <p:nvPr/>
      </p:nvGrpSpPr>
      <p:grpSpPr>
        <a:xfrm>
          <a:off x="0" y="0"/>
          <a:ext cx="0" cy="0"/>
          <a:chOff x="0" y="0"/>
          <a:chExt cx="0" cy="0"/>
        </a:xfrm>
      </p:grpSpPr>
      <p:sp>
        <p:nvSpPr>
          <p:cNvPr id="10" name="Slide Number Placeholder 9"/>
          <p:cNvSpPr>
            <a:spLocks noGrp="1"/>
          </p:cNvSpPr>
          <p:nvPr>
            <p:ph type="sldNum" sz="quarter" idx="24"/>
          </p:nvPr>
        </p:nvSpPr>
        <p:spPr/>
        <p:txBody>
          <a:bodyPr/>
          <a:lstStyle/>
          <a:p>
            <a:fld id="{A74CE0EA-F3B5-4684-BA10-C594598FDB9C}" type="slidenum">
              <a:rPr lang="en-GB" noProof="0" smtClean="0"/>
              <a:pPr/>
              <a:t>‹#›</a:t>
            </a:fld>
            <a:endParaRPr lang="en-GB" noProof="0"/>
          </a:p>
        </p:txBody>
      </p:sp>
      <p:sp>
        <p:nvSpPr>
          <p:cNvPr id="11" name="Title 10"/>
          <p:cNvSpPr>
            <a:spLocks noGrp="1"/>
          </p:cNvSpPr>
          <p:nvPr>
            <p:ph type="title" hasCustomPrompt="1"/>
          </p:nvPr>
        </p:nvSpPr>
        <p:spPr/>
        <p:txBody>
          <a:bodyPr/>
          <a:lstStyle/>
          <a:p>
            <a:r>
              <a:rPr lang="en-GB" dirty="0"/>
              <a:t>PISA Module B:  Methods</a:t>
            </a:r>
            <a:endParaRPr lang="en-GB" noProof="0" dirty="0"/>
          </a:p>
        </p:txBody>
      </p:sp>
      <p:sp>
        <p:nvSpPr>
          <p:cNvPr id="12" name="Content Placeholder 2"/>
          <p:cNvSpPr>
            <a:spLocks noGrp="1"/>
          </p:cNvSpPr>
          <p:nvPr>
            <p:ph sz="half" idx="25"/>
          </p:nvPr>
        </p:nvSpPr>
        <p:spPr>
          <a:xfrm>
            <a:off x="359999" y="1620000"/>
            <a:ext cx="2664000" cy="2907900"/>
          </a:xfrm>
        </p:spPr>
        <p:txBody>
          <a:bodyPr/>
          <a:lstStyle>
            <a:lvl1pPr>
              <a:defRPr sz="1400"/>
            </a:lvl1pPr>
            <a:lvl2pPr>
              <a:defRPr sz="1400"/>
            </a:lvl2pPr>
            <a:lvl3pPr>
              <a:defRPr sz="1400"/>
            </a:lvl3pPr>
            <a:lvl4pPr>
              <a:defRPr sz="1400"/>
            </a:lvl4pPr>
            <a:lvl5pPr>
              <a:defRPr sz="1400"/>
            </a:lvl5pPr>
          </a:lstStyle>
          <a:p>
            <a:pPr lvl="0"/>
            <a:r>
              <a:rPr lang="en-GB" noProof="0" dirty="0"/>
              <a:t>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19" name="Text Placeholder 5"/>
          <p:cNvSpPr>
            <a:spLocks noGrp="1"/>
          </p:cNvSpPr>
          <p:nvPr>
            <p:ph type="body" sz="quarter" idx="27"/>
          </p:nvPr>
        </p:nvSpPr>
        <p:spPr>
          <a:xfrm>
            <a:off x="359999" y="1350000"/>
            <a:ext cx="2664000" cy="189009"/>
          </a:xfrm>
          <a:solidFill>
            <a:srgbClr val="009CDE"/>
          </a:solidFill>
        </p:spPr>
        <p:txBody>
          <a:bodyPr vert="horz" lIns="72000" tIns="18000" rIns="72000" bIns="18000" rtlCol="0" anchor="ctr">
            <a:normAutofit/>
          </a:bodyPr>
          <a:lstStyle>
            <a:lvl1pPr>
              <a:defRPr lang="en-US" sz="1400" b="1" dirty="0">
                <a:solidFill>
                  <a:schemeClr val="bg1"/>
                </a:solidFill>
                <a:latin typeface="+mj-lt"/>
              </a:defRPr>
            </a:lvl1pPr>
          </a:lstStyle>
          <a:p>
            <a:pPr lvl="0"/>
            <a:r>
              <a:rPr lang="en-GB" noProof="0"/>
              <a:t>Edit Master text styles</a:t>
            </a:r>
          </a:p>
        </p:txBody>
      </p:sp>
      <p:sp>
        <p:nvSpPr>
          <p:cNvPr id="16" name="Content Placeholder 2"/>
          <p:cNvSpPr>
            <a:spLocks noGrp="1"/>
          </p:cNvSpPr>
          <p:nvPr>
            <p:ph sz="half" idx="29"/>
          </p:nvPr>
        </p:nvSpPr>
        <p:spPr>
          <a:xfrm>
            <a:off x="3237886" y="1620000"/>
            <a:ext cx="2664000" cy="2907900"/>
          </a:xfrm>
        </p:spPr>
        <p:txBody>
          <a:bodyPr/>
          <a:lstStyle>
            <a:lvl1pPr>
              <a:defRPr sz="1400"/>
            </a:lvl1pPr>
            <a:lvl2pPr>
              <a:defRPr sz="1400"/>
            </a:lvl2pPr>
            <a:lvl3pPr>
              <a:defRPr sz="1400"/>
            </a:lvl3pPr>
            <a:lvl4pPr>
              <a:defRPr sz="1400"/>
            </a:lvl4pPr>
            <a:lvl5pPr>
              <a:defRPr sz="1400"/>
            </a:lvl5pPr>
          </a:lstStyle>
          <a:p>
            <a:pPr lvl="0"/>
            <a:r>
              <a:rPr lang="en-GB" noProof="0" dirty="0"/>
              <a:t>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17" name="Text Placeholder 5"/>
          <p:cNvSpPr>
            <a:spLocks noGrp="1"/>
          </p:cNvSpPr>
          <p:nvPr>
            <p:ph type="body" sz="quarter" idx="30"/>
          </p:nvPr>
        </p:nvSpPr>
        <p:spPr>
          <a:xfrm>
            <a:off x="3237886" y="1350000"/>
            <a:ext cx="2664000" cy="189009"/>
          </a:xfrm>
          <a:solidFill>
            <a:srgbClr val="009CDE"/>
          </a:solidFill>
        </p:spPr>
        <p:txBody>
          <a:bodyPr vert="horz" lIns="72000" tIns="18000" rIns="72000" bIns="18000" rtlCol="0" anchor="ctr">
            <a:normAutofit/>
          </a:bodyPr>
          <a:lstStyle>
            <a:lvl1pPr>
              <a:defRPr lang="en-US" sz="1400" b="1" dirty="0">
                <a:solidFill>
                  <a:schemeClr val="bg1"/>
                </a:solidFill>
                <a:latin typeface="+mj-lt"/>
              </a:defRPr>
            </a:lvl1pPr>
          </a:lstStyle>
          <a:p>
            <a:pPr lvl="0"/>
            <a:r>
              <a:rPr lang="en-GB" noProof="0"/>
              <a:t>Edit Master text styles</a:t>
            </a:r>
          </a:p>
        </p:txBody>
      </p:sp>
      <p:sp>
        <p:nvSpPr>
          <p:cNvPr id="24" name="Content Placeholder 2"/>
          <p:cNvSpPr>
            <a:spLocks noGrp="1"/>
          </p:cNvSpPr>
          <p:nvPr>
            <p:ph sz="half" idx="31"/>
          </p:nvPr>
        </p:nvSpPr>
        <p:spPr>
          <a:xfrm>
            <a:off x="6115773" y="1620000"/>
            <a:ext cx="2664000" cy="2907900"/>
          </a:xfrm>
        </p:spPr>
        <p:txBody>
          <a:bodyPr/>
          <a:lstStyle>
            <a:lvl1pPr>
              <a:defRPr sz="1400"/>
            </a:lvl1pPr>
            <a:lvl2pPr>
              <a:defRPr sz="1400"/>
            </a:lvl2pPr>
            <a:lvl3pPr>
              <a:defRPr sz="1400"/>
            </a:lvl3pPr>
            <a:lvl4pPr>
              <a:defRPr sz="1400"/>
            </a:lvl4pPr>
            <a:lvl5pPr>
              <a:defRPr sz="1400"/>
            </a:lvl5pPr>
          </a:lstStyle>
          <a:p>
            <a:pPr lvl="0"/>
            <a:r>
              <a:rPr lang="en-GB" noProof="0" dirty="0"/>
              <a:t>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25" name="Text Placeholder 5"/>
          <p:cNvSpPr>
            <a:spLocks noGrp="1"/>
          </p:cNvSpPr>
          <p:nvPr>
            <p:ph type="body" sz="quarter" idx="32"/>
          </p:nvPr>
        </p:nvSpPr>
        <p:spPr>
          <a:xfrm>
            <a:off x="6115773" y="1350000"/>
            <a:ext cx="2664000" cy="189009"/>
          </a:xfrm>
          <a:solidFill>
            <a:srgbClr val="009CDE"/>
          </a:solidFill>
        </p:spPr>
        <p:txBody>
          <a:bodyPr vert="horz" lIns="72000" tIns="18000" rIns="72000" bIns="18000" rtlCol="0" anchor="ctr">
            <a:normAutofit/>
          </a:bodyPr>
          <a:lstStyle>
            <a:lvl1pPr>
              <a:defRPr lang="en-US" sz="1400" b="1" dirty="0">
                <a:solidFill>
                  <a:schemeClr val="bg1"/>
                </a:solidFill>
                <a:latin typeface="+mj-lt"/>
              </a:defRPr>
            </a:lvl1pPr>
          </a:lstStyle>
          <a:p>
            <a:pPr lvl="0"/>
            <a:r>
              <a:rPr lang="en-GB" noProof="0"/>
              <a:t>Edit Master text styles</a:t>
            </a:r>
          </a:p>
        </p:txBody>
      </p:sp>
      <p:sp>
        <p:nvSpPr>
          <p:cNvPr id="23" name="Text Placeholder 7"/>
          <p:cNvSpPr>
            <a:spLocks noGrp="1"/>
          </p:cNvSpPr>
          <p:nvPr>
            <p:ph type="body" sz="quarter" idx="13" hasCustomPrompt="1"/>
          </p:nvPr>
        </p:nvSpPr>
        <p:spPr>
          <a:xfrm>
            <a:off x="360364" y="891002"/>
            <a:ext cx="6120000" cy="216694"/>
          </a:xfrm>
        </p:spPr>
        <p:txBody>
          <a:bodyPr lIns="18000" anchor="ctr">
            <a:normAutofit/>
          </a:bodyPr>
          <a:lstStyle>
            <a:lvl1pPr>
              <a:defRPr sz="1600" b="0">
                <a:solidFill>
                  <a:schemeClr val="tx1"/>
                </a:solidFill>
                <a:latin typeface="+mj-lt"/>
              </a:defRPr>
            </a:lvl1pPr>
          </a:lstStyle>
          <a:p>
            <a:pPr lvl="0"/>
            <a:r>
              <a:rPr lang="en-GB" noProof="0"/>
              <a:t>One line Subtitle (optional)</a:t>
            </a:r>
          </a:p>
        </p:txBody>
      </p:sp>
      <p:sp>
        <p:nvSpPr>
          <p:cNvPr id="13" name="Text Placeholder 7"/>
          <p:cNvSpPr>
            <a:spLocks noGrp="1"/>
          </p:cNvSpPr>
          <p:nvPr>
            <p:ph type="body" sz="quarter" idx="17" hasCustomPrompt="1"/>
          </p:nvPr>
        </p:nvSpPr>
        <p:spPr>
          <a:xfrm>
            <a:off x="305856" y="4781096"/>
            <a:ext cx="6120000" cy="216694"/>
          </a:xfrm>
        </p:spPr>
        <p:txBody>
          <a:bodyPr lIns="18000" anchor="ctr">
            <a:normAutofit/>
          </a:bodyPr>
          <a:lstStyle>
            <a:lvl1pPr>
              <a:defRPr sz="1600" b="0">
                <a:solidFill>
                  <a:schemeClr val="tx1"/>
                </a:solidFill>
                <a:latin typeface="+mj-lt"/>
              </a:defRPr>
            </a:lvl1pPr>
          </a:lstStyle>
          <a:p>
            <a:pPr lvl="0"/>
            <a:r>
              <a:rPr lang="en-GB" noProof="0" dirty="0"/>
              <a:t>PISA Module B:  Methods</a:t>
            </a:r>
          </a:p>
        </p:txBody>
      </p:sp>
    </p:spTree>
    <p:extLst>
      <p:ext uri="{BB962C8B-B14F-4D97-AF65-F5344CB8AC3E}">
        <p14:creationId xmlns:p14="http://schemas.microsoft.com/office/powerpoint/2010/main" val="33073335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left / Text right white">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675773" y="1350000"/>
            <a:ext cx="4104000" cy="3177900"/>
          </a:xfrm>
        </p:spPr>
        <p:txBody>
          <a:bodyPr/>
          <a:lstStyle/>
          <a:p>
            <a:pPr lvl="0"/>
            <a:r>
              <a:rPr lang="en-GB" noProof="0" dirty="0"/>
              <a:t>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6" name="Picture Placeholder 5"/>
          <p:cNvSpPr>
            <a:spLocks noGrp="1"/>
          </p:cNvSpPr>
          <p:nvPr>
            <p:ph type="pic" sz="quarter" idx="17" hasCustomPrompt="1"/>
          </p:nvPr>
        </p:nvSpPr>
        <p:spPr>
          <a:xfrm>
            <a:off x="359999" y="1350000"/>
            <a:ext cx="4104000" cy="3177900"/>
          </a:xfrm>
          <a:solidFill>
            <a:schemeClr val="bg1">
              <a:lumMod val="85000"/>
            </a:schemeClr>
          </a:solidFill>
        </p:spPr>
        <p:txBody>
          <a:bodyPr bIns="1980000" anchor="ctr"/>
          <a:lstStyle>
            <a:lvl1pPr marL="0" marR="0" indent="0" algn="ctr" defTabSz="914400" rtl="0" eaLnBrk="1" fontAlgn="auto" latinLnBrk="0" hangingPunct="1">
              <a:lnSpc>
                <a:spcPct val="110000"/>
              </a:lnSpc>
              <a:spcBef>
                <a:spcPts val="1000"/>
              </a:spcBef>
              <a:spcAft>
                <a:spcPts val="600"/>
              </a:spcAft>
              <a:buClr>
                <a:schemeClr val="tx1"/>
              </a:buClr>
              <a:buSzPct val="80000"/>
              <a:buFontTx/>
              <a:buNone/>
              <a:tabLst/>
              <a:defRPr sz="1400" baseline="0">
                <a:solidFill>
                  <a:schemeClr val="bg1"/>
                </a:solidFill>
              </a:defRPr>
            </a:lvl1pPr>
          </a:lstStyle>
          <a:p>
            <a:pPr marL="0" marR="0" lvl="0" indent="0" algn="ctr" defTabSz="914400" rtl="0" eaLnBrk="1" fontAlgn="auto" latinLnBrk="0" hangingPunct="1">
              <a:lnSpc>
                <a:spcPct val="110000"/>
              </a:lnSpc>
              <a:spcBef>
                <a:spcPts val="1000"/>
              </a:spcBef>
              <a:spcAft>
                <a:spcPts val="600"/>
              </a:spcAft>
              <a:buClr>
                <a:schemeClr val="tx1"/>
              </a:buClr>
              <a:buSzPct val="80000"/>
              <a:buFontTx/>
              <a:buNone/>
              <a:tabLst/>
              <a:defRPr/>
            </a:pPr>
            <a:r>
              <a:rPr lang="en-GB" noProof="0" dirty="0"/>
              <a:t>Click on Icon to add picture</a:t>
            </a:r>
            <a:br>
              <a:rPr lang="en-GB" noProof="0" dirty="0"/>
            </a:br>
            <a:r>
              <a:rPr lang="en-GB" noProof="0" dirty="0"/>
              <a:t>Change picture either by</a:t>
            </a:r>
            <a:br>
              <a:rPr lang="en-GB" noProof="0" dirty="0"/>
            </a:br>
            <a:r>
              <a:rPr lang="en-GB" noProof="0" dirty="0"/>
              <a:t>right mouse click on picture + „change picture“ </a:t>
            </a:r>
            <a:br>
              <a:rPr lang="en-GB" noProof="0" dirty="0"/>
            </a:br>
            <a:r>
              <a:rPr lang="en-GB" noProof="0" dirty="0"/>
              <a:t>or by deleting picture + resetting slide</a:t>
            </a:r>
          </a:p>
        </p:txBody>
      </p:sp>
      <p:sp>
        <p:nvSpPr>
          <p:cNvPr id="10" name="Slide Number Placeholder 9"/>
          <p:cNvSpPr>
            <a:spLocks noGrp="1"/>
          </p:cNvSpPr>
          <p:nvPr>
            <p:ph type="sldNum" sz="quarter" idx="20"/>
          </p:nvPr>
        </p:nvSpPr>
        <p:spPr/>
        <p:txBody>
          <a:bodyPr/>
          <a:lstStyle/>
          <a:p>
            <a:fld id="{A74CE0EA-F3B5-4684-BA10-C594598FDB9C}" type="slidenum">
              <a:rPr lang="en-GB" noProof="0" smtClean="0"/>
              <a:pPr/>
              <a:t>‹#›</a:t>
            </a:fld>
            <a:endParaRPr lang="en-GB" noProof="0"/>
          </a:p>
        </p:txBody>
      </p:sp>
      <p:sp>
        <p:nvSpPr>
          <p:cNvPr id="15" name="Title 14"/>
          <p:cNvSpPr>
            <a:spLocks noGrp="1"/>
          </p:cNvSpPr>
          <p:nvPr>
            <p:ph type="title" hasCustomPrompt="1"/>
          </p:nvPr>
        </p:nvSpPr>
        <p:spPr/>
        <p:txBody>
          <a:bodyPr/>
          <a:lstStyle/>
          <a:p>
            <a:r>
              <a:rPr lang="en-GB" dirty="0"/>
              <a:t>PISA Module B:  Methods</a:t>
            </a:r>
            <a:endParaRPr lang="en-GB" noProof="0" dirty="0"/>
          </a:p>
        </p:txBody>
      </p:sp>
      <p:sp>
        <p:nvSpPr>
          <p:cNvPr id="16" name="Text Placeholder 7"/>
          <p:cNvSpPr>
            <a:spLocks noGrp="1"/>
          </p:cNvSpPr>
          <p:nvPr>
            <p:ph type="body" sz="quarter" idx="13" hasCustomPrompt="1"/>
          </p:nvPr>
        </p:nvSpPr>
        <p:spPr>
          <a:xfrm>
            <a:off x="360364" y="891002"/>
            <a:ext cx="6120000" cy="216694"/>
          </a:xfrm>
        </p:spPr>
        <p:txBody>
          <a:bodyPr lIns="18000" anchor="ctr">
            <a:normAutofit/>
          </a:bodyPr>
          <a:lstStyle>
            <a:lvl1pPr>
              <a:defRPr sz="1600" b="0">
                <a:solidFill>
                  <a:schemeClr val="tx1"/>
                </a:solidFill>
                <a:latin typeface="+mj-lt"/>
              </a:defRPr>
            </a:lvl1pPr>
          </a:lstStyle>
          <a:p>
            <a:pPr lvl="0"/>
            <a:r>
              <a:rPr lang="en-GB" noProof="0"/>
              <a:t>One line Subtitle (optional)</a:t>
            </a:r>
          </a:p>
        </p:txBody>
      </p:sp>
      <p:sp>
        <p:nvSpPr>
          <p:cNvPr id="9" name="Text Placeholder 7"/>
          <p:cNvSpPr>
            <a:spLocks noGrp="1"/>
          </p:cNvSpPr>
          <p:nvPr>
            <p:ph type="body" sz="quarter" idx="21" hasCustomPrompt="1"/>
          </p:nvPr>
        </p:nvSpPr>
        <p:spPr>
          <a:xfrm>
            <a:off x="305856" y="4781096"/>
            <a:ext cx="6120000" cy="216694"/>
          </a:xfrm>
        </p:spPr>
        <p:txBody>
          <a:bodyPr lIns="18000" anchor="ctr">
            <a:normAutofit/>
          </a:bodyPr>
          <a:lstStyle>
            <a:lvl1pPr>
              <a:defRPr sz="1600" b="0">
                <a:solidFill>
                  <a:schemeClr val="tx1"/>
                </a:solidFill>
                <a:latin typeface="+mj-lt"/>
              </a:defRPr>
            </a:lvl1pPr>
          </a:lstStyle>
          <a:p>
            <a:pPr lvl="0"/>
            <a:r>
              <a:rPr lang="en-GB" noProof="0" dirty="0"/>
              <a:t>PISA Module B:  Methods</a:t>
            </a:r>
          </a:p>
        </p:txBody>
      </p:sp>
    </p:spTree>
    <p:extLst>
      <p:ext uri="{BB962C8B-B14F-4D97-AF65-F5344CB8AC3E}">
        <p14:creationId xmlns:p14="http://schemas.microsoft.com/office/powerpoint/2010/main" val="14945628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Quotation white">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675773" y="1350000"/>
            <a:ext cx="4104000" cy="3177900"/>
          </a:xfrm>
          <a:solidFill>
            <a:srgbClr val="009CDE"/>
          </a:solidFill>
        </p:spPr>
        <p:txBody>
          <a:bodyPr lIns="144000" tIns="144000" rIns="144000" bIns="144000"/>
          <a:lstStyle>
            <a:lvl1pPr>
              <a:defRPr sz="1400" b="1">
                <a:solidFill>
                  <a:schemeClr val="bg1"/>
                </a:solidFill>
                <a:latin typeface="+mn-lt"/>
              </a:defRPr>
            </a:lvl1pPr>
            <a:lvl2pPr>
              <a:buClr>
                <a:schemeClr val="bg1"/>
              </a:buClr>
              <a:defRPr sz="1400">
                <a:solidFill>
                  <a:schemeClr val="bg1"/>
                </a:solidFill>
                <a:latin typeface="+mn-lt"/>
              </a:defRPr>
            </a:lvl2pPr>
            <a:lvl3pPr>
              <a:buClr>
                <a:schemeClr val="bg1"/>
              </a:buClr>
              <a:defRPr sz="1400">
                <a:solidFill>
                  <a:schemeClr val="bg1"/>
                </a:solidFill>
                <a:latin typeface="+mn-lt"/>
              </a:defRPr>
            </a:lvl3pPr>
            <a:lvl4pPr>
              <a:buClr>
                <a:schemeClr val="bg1"/>
              </a:buClr>
              <a:defRPr sz="1400">
                <a:solidFill>
                  <a:schemeClr val="bg1"/>
                </a:solidFill>
                <a:latin typeface="+mn-lt"/>
              </a:defRPr>
            </a:lvl4pPr>
            <a:lvl5pPr>
              <a:buClr>
                <a:schemeClr val="bg1"/>
              </a:buClr>
              <a:defRPr sz="1400">
                <a:solidFill>
                  <a:schemeClr val="bg1"/>
                </a:solidFill>
                <a:latin typeface="+mn-lt"/>
              </a:defRPr>
            </a:lvl5pPr>
          </a:lstStyle>
          <a:p>
            <a:pPr lvl="0"/>
            <a:r>
              <a:rPr lang="en-GB" noProof="0" dirty="0"/>
              <a:t>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6" name="Picture Placeholder 5"/>
          <p:cNvSpPr>
            <a:spLocks noGrp="1"/>
          </p:cNvSpPr>
          <p:nvPr>
            <p:ph type="pic" sz="quarter" idx="17" hasCustomPrompt="1"/>
          </p:nvPr>
        </p:nvSpPr>
        <p:spPr>
          <a:xfrm>
            <a:off x="359999" y="1350000"/>
            <a:ext cx="4104000" cy="3177900"/>
          </a:xfrm>
          <a:solidFill>
            <a:schemeClr val="bg1">
              <a:lumMod val="85000"/>
            </a:schemeClr>
          </a:solidFill>
        </p:spPr>
        <p:txBody>
          <a:bodyPr bIns="1980000" anchor="ctr"/>
          <a:lstStyle>
            <a:lvl1pPr marL="0" marR="0" indent="0" algn="ctr" defTabSz="914400" rtl="0" eaLnBrk="1" fontAlgn="auto" latinLnBrk="0" hangingPunct="1">
              <a:lnSpc>
                <a:spcPct val="110000"/>
              </a:lnSpc>
              <a:spcBef>
                <a:spcPts val="1000"/>
              </a:spcBef>
              <a:spcAft>
                <a:spcPts val="600"/>
              </a:spcAft>
              <a:buClr>
                <a:schemeClr val="tx1"/>
              </a:buClr>
              <a:buSzPct val="80000"/>
              <a:buFontTx/>
              <a:buNone/>
              <a:tabLst/>
              <a:defRPr sz="1400">
                <a:solidFill>
                  <a:schemeClr val="bg1"/>
                </a:solidFill>
              </a:defRPr>
            </a:lvl1pPr>
          </a:lstStyle>
          <a:p>
            <a:pPr marL="0" marR="0" lvl="0" indent="0" algn="ctr" defTabSz="914400" rtl="0" eaLnBrk="1" fontAlgn="auto" latinLnBrk="0" hangingPunct="1">
              <a:lnSpc>
                <a:spcPct val="110000"/>
              </a:lnSpc>
              <a:spcBef>
                <a:spcPts val="1000"/>
              </a:spcBef>
              <a:spcAft>
                <a:spcPts val="600"/>
              </a:spcAft>
              <a:buClr>
                <a:schemeClr val="tx1"/>
              </a:buClr>
              <a:buSzPct val="80000"/>
              <a:buFontTx/>
              <a:buNone/>
              <a:tabLst/>
              <a:defRPr/>
            </a:pPr>
            <a:r>
              <a:rPr lang="en-GB" noProof="0" dirty="0"/>
              <a:t>Click on Icon to add picture</a:t>
            </a:r>
          </a:p>
          <a:p>
            <a:pPr marL="0" marR="0" lvl="0" indent="0" algn="ctr" defTabSz="914400" rtl="0" eaLnBrk="1" fontAlgn="auto" latinLnBrk="0" hangingPunct="1">
              <a:lnSpc>
                <a:spcPct val="110000"/>
              </a:lnSpc>
              <a:spcBef>
                <a:spcPts val="1000"/>
              </a:spcBef>
              <a:spcAft>
                <a:spcPts val="600"/>
              </a:spcAft>
              <a:buClr>
                <a:schemeClr val="tx1"/>
              </a:buClr>
              <a:buSzPct val="80000"/>
              <a:buFontTx/>
              <a:buNone/>
              <a:tabLst/>
              <a:defRPr/>
            </a:pPr>
            <a:r>
              <a:rPr lang="en-GB" noProof="0" dirty="0"/>
              <a:t>Change picture either by</a:t>
            </a:r>
            <a:br>
              <a:rPr lang="en-GB" noProof="0" dirty="0"/>
            </a:br>
            <a:r>
              <a:rPr lang="en-GB" noProof="0" dirty="0"/>
              <a:t>right mouse click on picture + „change picture“ </a:t>
            </a:r>
            <a:br>
              <a:rPr lang="en-GB" noProof="0" dirty="0"/>
            </a:br>
            <a:r>
              <a:rPr lang="en-GB" noProof="0" dirty="0"/>
              <a:t>or by deleting picture + resetting slide</a:t>
            </a:r>
          </a:p>
        </p:txBody>
      </p:sp>
      <p:sp>
        <p:nvSpPr>
          <p:cNvPr id="10" name="Slide Number Placeholder 9"/>
          <p:cNvSpPr>
            <a:spLocks noGrp="1"/>
          </p:cNvSpPr>
          <p:nvPr>
            <p:ph type="sldNum" sz="quarter" idx="20"/>
          </p:nvPr>
        </p:nvSpPr>
        <p:spPr/>
        <p:txBody>
          <a:bodyPr/>
          <a:lstStyle/>
          <a:p>
            <a:fld id="{A74CE0EA-F3B5-4684-BA10-C594598FDB9C}" type="slidenum">
              <a:rPr lang="en-GB" noProof="0" smtClean="0"/>
              <a:pPr/>
              <a:t>‹#›</a:t>
            </a:fld>
            <a:endParaRPr lang="en-GB" noProof="0"/>
          </a:p>
        </p:txBody>
      </p:sp>
      <p:sp>
        <p:nvSpPr>
          <p:cNvPr id="15" name="Title 14"/>
          <p:cNvSpPr>
            <a:spLocks noGrp="1"/>
          </p:cNvSpPr>
          <p:nvPr>
            <p:ph type="title" hasCustomPrompt="1"/>
          </p:nvPr>
        </p:nvSpPr>
        <p:spPr/>
        <p:txBody>
          <a:bodyPr/>
          <a:lstStyle/>
          <a:p>
            <a:r>
              <a:rPr lang="en-GB" dirty="0"/>
              <a:t>PISA Module B:  Methods</a:t>
            </a:r>
            <a:endParaRPr lang="en-GB" noProof="0" dirty="0"/>
          </a:p>
        </p:txBody>
      </p:sp>
      <p:sp>
        <p:nvSpPr>
          <p:cNvPr id="16" name="Text Placeholder 7"/>
          <p:cNvSpPr>
            <a:spLocks noGrp="1"/>
          </p:cNvSpPr>
          <p:nvPr>
            <p:ph type="body" sz="quarter" idx="13" hasCustomPrompt="1"/>
          </p:nvPr>
        </p:nvSpPr>
        <p:spPr>
          <a:xfrm>
            <a:off x="360364" y="891002"/>
            <a:ext cx="6120000" cy="216694"/>
          </a:xfrm>
        </p:spPr>
        <p:txBody>
          <a:bodyPr lIns="18000" anchor="ctr">
            <a:normAutofit/>
          </a:bodyPr>
          <a:lstStyle>
            <a:lvl1pPr>
              <a:defRPr sz="1600" b="0">
                <a:solidFill>
                  <a:schemeClr val="tx1"/>
                </a:solidFill>
                <a:latin typeface="+mj-lt"/>
              </a:defRPr>
            </a:lvl1pPr>
          </a:lstStyle>
          <a:p>
            <a:pPr lvl="0"/>
            <a:r>
              <a:rPr lang="en-GB" noProof="0"/>
              <a:t>One line Subtitle (optional)</a:t>
            </a:r>
          </a:p>
        </p:txBody>
      </p:sp>
      <p:sp>
        <p:nvSpPr>
          <p:cNvPr id="9" name="Text Placeholder 7"/>
          <p:cNvSpPr>
            <a:spLocks noGrp="1"/>
          </p:cNvSpPr>
          <p:nvPr>
            <p:ph type="body" sz="quarter" idx="21" hasCustomPrompt="1"/>
          </p:nvPr>
        </p:nvSpPr>
        <p:spPr>
          <a:xfrm>
            <a:off x="305856" y="4781096"/>
            <a:ext cx="6120000" cy="216694"/>
          </a:xfrm>
        </p:spPr>
        <p:txBody>
          <a:bodyPr lIns="18000" anchor="ctr">
            <a:normAutofit/>
          </a:bodyPr>
          <a:lstStyle>
            <a:lvl1pPr>
              <a:defRPr sz="1600" b="0">
                <a:solidFill>
                  <a:schemeClr val="tx1"/>
                </a:solidFill>
                <a:latin typeface="+mj-lt"/>
              </a:defRPr>
            </a:lvl1pPr>
          </a:lstStyle>
          <a:p>
            <a:pPr lvl="0"/>
            <a:r>
              <a:rPr lang="en-GB" noProof="0" dirty="0"/>
              <a:t>PISA Module B:  Methods</a:t>
            </a:r>
          </a:p>
        </p:txBody>
      </p:sp>
    </p:spTree>
    <p:extLst>
      <p:ext uri="{BB962C8B-B14F-4D97-AF65-F5344CB8AC3E}">
        <p14:creationId xmlns:p14="http://schemas.microsoft.com/office/powerpoint/2010/main" val="31771502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arge Image white">
    <p:spTree>
      <p:nvGrpSpPr>
        <p:cNvPr id="1" name=""/>
        <p:cNvGrpSpPr/>
        <p:nvPr/>
      </p:nvGrpSpPr>
      <p:grpSpPr>
        <a:xfrm>
          <a:off x="0" y="0"/>
          <a:ext cx="0" cy="0"/>
          <a:chOff x="0" y="0"/>
          <a:chExt cx="0" cy="0"/>
        </a:xfrm>
      </p:grpSpPr>
      <p:sp>
        <p:nvSpPr>
          <p:cNvPr id="6" name="Picture Placeholder 5"/>
          <p:cNvSpPr>
            <a:spLocks noGrp="1"/>
          </p:cNvSpPr>
          <p:nvPr>
            <p:ph type="pic" sz="quarter" idx="17" hasCustomPrompt="1"/>
          </p:nvPr>
        </p:nvSpPr>
        <p:spPr>
          <a:xfrm>
            <a:off x="360000" y="1350000"/>
            <a:ext cx="8419773" cy="3177900"/>
          </a:xfrm>
          <a:solidFill>
            <a:schemeClr val="bg1">
              <a:lumMod val="85000"/>
            </a:schemeClr>
          </a:solidFill>
        </p:spPr>
        <p:txBody>
          <a:bodyPr bIns="1980000" anchor="ctr"/>
          <a:lstStyle>
            <a:lvl1pPr marL="0" marR="0" indent="0" algn="ctr" defTabSz="914400" rtl="0" eaLnBrk="1" fontAlgn="auto" latinLnBrk="0" hangingPunct="1">
              <a:lnSpc>
                <a:spcPct val="110000"/>
              </a:lnSpc>
              <a:spcBef>
                <a:spcPts val="1000"/>
              </a:spcBef>
              <a:spcAft>
                <a:spcPts val="600"/>
              </a:spcAft>
              <a:buClr>
                <a:schemeClr val="tx1"/>
              </a:buClr>
              <a:buSzPct val="80000"/>
              <a:buFontTx/>
              <a:buNone/>
              <a:tabLst/>
              <a:defRPr sz="1400">
                <a:solidFill>
                  <a:schemeClr val="bg1"/>
                </a:solidFill>
              </a:defRPr>
            </a:lvl1pPr>
          </a:lstStyle>
          <a:p>
            <a:pPr marL="0" marR="0" lvl="0" indent="0" algn="ctr" defTabSz="914400" rtl="0" eaLnBrk="1" fontAlgn="auto" latinLnBrk="0" hangingPunct="1">
              <a:lnSpc>
                <a:spcPct val="110000"/>
              </a:lnSpc>
              <a:spcBef>
                <a:spcPts val="1000"/>
              </a:spcBef>
              <a:spcAft>
                <a:spcPts val="600"/>
              </a:spcAft>
              <a:buClr>
                <a:schemeClr val="tx1"/>
              </a:buClr>
              <a:buSzPct val="80000"/>
              <a:buFontTx/>
              <a:buNone/>
              <a:tabLst/>
              <a:defRPr/>
            </a:pPr>
            <a:r>
              <a:rPr lang="en-GB" noProof="0" dirty="0"/>
              <a:t>Click on Icon to add picture</a:t>
            </a:r>
            <a:br>
              <a:rPr lang="en-GB" noProof="0" dirty="0"/>
            </a:br>
            <a:r>
              <a:rPr lang="en-GB" noProof="0" dirty="0"/>
              <a:t>Change picture either by</a:t>
            </a:r>
            <a:br>
              <a:rPr lang="en-GB" noProof="0" dirty="0"/>
            </a:br>
            <a:r>
              <a:rPr lang="en-GB" noProof="0" dirty="0"/>
              <a:t>right mouse click on picture + „change picture“ </a:t>
            </a:r>
            <a:br>
              <a:rPr lang="en-GB" noProof="0" dirty="0"/>
            </a:br>
            <a:r>
              <a:rPr lang="en-GB" noProof="0" dirty="0"/>
              <a:t>or by deleting picture + resetting slide</a:t>
            </a:r>
          </a:p>
        </p:txBody>
      </p:sp>
      <p:sp>
        <p:nvSpPr>
          <p:cNvPr id="5" name="Slide Number Placeholder 4"/>
          <p:cNvSpPr>
            <a:spLocks noGrp="1"/>
          </p:cNvSpPr>
          <p:nvPr>
            <p:ph type="sldNum" sz="quarter" idx="20"/>
          </p:nvPr>
        </p:nvSpPr>
        <p:spPr/>
        <p:txBody>
          <a:bodyPr/>
          <a:lstStyle/>
          <a:p>
            <a:fld id="{A74CE0EA-F3B5-4684-BA10-C594598FDB9C}" type="slidenum">
              <a:rPr lang="en-GB" noProof="0" smtClean="0"/>
              <a:pPr/>
              <a:t>‹#›</a:t>
            </a:fld>
            <a:endParaRPr lang="en-GB" noProof="0"/>
          </a:p>
        </p:txBody>
      </p:sp>
      <p:sp>
        <p:nvSpPr>
          <p:cNvPr id="7" name="Title 6"/>
          <p:cNvSpPr>
            <a:spLocks noGrp="1"/>
          </p:cNvSpPr>
          <p:nvPr>
            <p:ph type="title" hasCustomPrompt="1"/>
          </p:nvPr>
        </p:nvSpPr>
        <p:spPr/>
        <p:txBody>
          <a:bodyPr/>
          <a:lstStyle/>
          <a:p>
            <a:r>
              <a:rPr lang="en-GB" dirty="0"/>
              <a:t>PISA Module B:  Methods</a:t>
            </a:r>
            <a:endParaRPr lang="en-GB" noProof="0" dirty="0"/>
          </a:p>
        </p:txBody>
      </p:sp>
      <p:sp>
        <p:nvSpPr>
          <p:cNvPr id="14" name="Text Placeholder 7"/>
          <p:cNvSpPr>
            <a:spLocks noGrp="1"/>
          </p:cNvSpPr>
          <p:nvPr>
            <p:ph type="body" sz="quarter" idx="13" hasCustomPrompt="1"/>
          </p:nvPr>
        </p:nvSpPr>
        <p:spPr>
          <a:xfrm>
            <a:off x="360364" y="891002"/>
            <a:ext cx="6120000" cy="216694"/>
          </a:xfrm>
        </p:spPr>
        <p:txBody>
          <a:bodyPr lIns="18000" anchor="ctr">
            <a:normAutofit/>
          </a:bodyPr>
          <a:lstStyle>
            <a:lvl1pPr>
              <a:defRPr sz="1600" b="0">
                <a:solidFill>
                  <a:schemeClr val="tx1"/>
                </a:solidFill>
                <a:latin typeface="+mj-lt"/>
              </a:defRPr>
            </a:lvl1pPr>
          </a:lstStyle>
          <a:p>
            <a:pPr lvl="0"/>
            <a:r>
              <a:rPr lang="en-GB" noProof="0"/>
              <a:t>One line Subtitle (optional)</a:t>
            </a:r>
          </a:p>
        </p:txBody>
      </p:sp>
      <p:sp>
        <p:nvSpPr>
          <p:cNvPr id="8" name="Text Placeholder 7"/>
          <p:cNvSpPr>
            <a:spLocks noGrp="1"/>
          </p:cNvSpPr>
          <p:nvPr>
            <p:ph type="body" sz="quarter" idx="21" hasCustomPrompt="1"/>
          </p:nvPr>
        </p:nvSpPr>
        <p:spPr>
          <a:xfrm>
            <a:off x="305856" y="4781096"/>
            <a:ext cx="6120000" cy="216694"/>
          </a:xfrm>
        </p:spPr>
        <p:txBody>
          <a:bodyPr lIns="18000" anchor="ctr">
            <a:normAutofit/>
          </a:bodyPr>
          <a:lstStyle>
            <a:lvl1pPr>
              <a:defRPr sz="1600" b="0">
                <a:solidFill>
                  <a:schemeClr val="tx1"/>
                </a:solidFill>
                <a:latin typeface="+mj-lt"/>
              </a:defRPr>
            </a:lvl1pPr>
          </a:lstStyle>
          <a:p>
            <a:pPr lvl="0"/>
            <a:r>
              <a:rPr lang="en-GB" noProof="0" dirty="0"/>
              <a:t>PISA Module B:  Methods</a:t>
            </a:r>
          </a:p>
        </p:txBody>
      </p:sp>
    </p:spTree>
    <p:extLst>
      <p:ext uri="{BB962C8B-B14F-4D97-AF65-F5344CB8AC3E}">
        <p14:creationId xmlns:p14="http://schemas.microsoft.com/office/powerpoint/2010/main" val="3622891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hapter Intro large Text white">
    <p:spTree>
      <p:nvGrpSpPr>
        <p:cNvPr id="1" name=""/>
        <p:cNvGrpSpPr/>
        <p:nvPr/>
      </p:nvGrpSpPr>
      <p:grpSpPr>
        <a:xfrm>
          <a:off x="0" y="0"/>
          <a:ext cx="0" cy="0"/>
          <a:chOff x="0" y="0"/>
          <a:chExt cx="0" cy="0"/>
        </a:xfrm>
      </p:grpSpPr>
      <p:sp>
        <p:nvSpPr>
          <p:cNvPr id="20" name="Slide Number Placeholder 19"/>
          <p:cNvSpPr>
            <a:spLocks noGrp="1"/>
          </p:cNvSpPr>
          <p:nvPr>
            <p:ph type="sldNum" sz="quarter" idx="16"/>
          </p:nvPr>
        </p:nvSpPr>
        <p:spPr>
          <a:noFill/>
        </p:spPr>
        <p:txBody>
          <a:bodyPr/>
          <a:lstStyle/>
          <a:p>
            <a:fld id="{A74CE0EA-F3B5-4684-BA10-C594598FDB9C}" type="slidenum">
              <a:rPr lang="en-GB" noProof="0" smtClean="0"/>
              <a:pPr/>
              <a:t>‹#›</a:t>
            </a:fld>
            <a:endParaRPr lang="en-GB" noProof="0"/>
          </a:p>
        </p:txBody>
      </p:sp>
      <p:sp>
        <p:nvSpPr>
          <p:cNvPr id="4" name="Title 3"/>
          <p:cNvSpPr>
            <a:spLocks noGrp="1"/>
          </p:cNvSpPr>
          <p:nvPr>
            <p:ph type="title" hasCustomPrompt="1"/>
          </p:nvPr>
        </p:nvSpPr>
        <p:spPr>
          <a:noFill/>
        </p:spPr>
        <p:txBody>
          <a:bodyPr/>
          <a:lstStyle/>
          <a:p>
            <a:r>
              <a:rPr lang="en-GB" dirty="0"/>
              <a:t>PISA Module B:  Methods</a:t>
            </a:r>
            <a:endParaRPr lang="en-GB" noProof="0" dirty="0"/>
          </a:p>
        </p:txBody>
      </p:sp>
      <p:sp>
        <p:nvSpPr>
          <p:cNvPr id="15" name="Text Placeholder 7"/>
          <p:cNvSpPr>
            <a:spLocks noGrp="1"/>
          </p:cNvSpPr>
          <p:nvPr>
            <p:ph type="body" sz="quarter" idx="13" hasCustomPrompt="1"/>
          </p:nvPr>
        </p:nvSpPr>
        <p:spPr>
          <a:xfrm>
            <a:off x="360364" y="891002"/>
            <a:ext cx="6120000" cy="216694"/>
          </a:xfrm>
        </p:spPr>
        <p:txBody>
          <a:bodyPr lIns="18000" anchor="ctr">
            <a:normAutofit/>
          </a:bodyPr>
          <a:lstStyle>
            <a:lvl1pPr>
              <a:defRPr sz="1600" b="0">
                <a:solidFill>
                  <a:schemeClr val="tx1"/>
                </a:solidFill>
                <a:latin typeface="+mj-lt"/>
              </a:defRPr>
            </a:lvl1pPr>
          </a:lstStyle>
          <a:p>
            <a:pPr lvl="0"/>
            <a:r>
              <a:rPr lang="en-GB" noProof="0" dirty="0"/>
              <a:t>One line Subtitle (optional)</a:t>
            </a:r>
          </a:p>
        </p:txBody>
      </p:sp>
      <p:sp>
        <p:nvSpPr>
          <p:cNvPr id="12" name="Text Placeholder 4"/>
          <p:cNvSpPr>
            <a:spLocks noGrp="1"/>
          </p:cNvSpPr>
          <p:nvPr>
            <p:ph type="body" sz="quarter" idx="18"/>
          </p:nvPr>
        </p:nvSpPr>
        <p:spPr>
          <a:xfrm>
            <a:off x="359999" y="1350000"/>
            <a:ext cx="8419774" cy="3177900"/>
          </a:xfrm>
          <a:noFill/>
        </p:spPr>
        <p:txBody>
          <a:bodyPr lIns="0" tIns="0" rIns="0" bIns="0"/>
          <a:lstStyle>
            <a:lvl1pPr>
              <a:lnSpc>
                <a:spcPct val="110000"/>
              </a:lnSpc>
              <a:defRPr sz="1400" b="1">
                <a:solidFill>
                  <a:schemeClr val="tx1"/>
                </a:solidFill>
                <a:latin typeface="+mn-lt"/>
              </a:defRPr>
            </a:lvl1pPr>
            <a:lvl2pPr>
              <a:lnSpc>
                <a:spcPct val="110000"/>
              </a:lnSpc>
              <a:defRPr sz="1400">
                <a:solidFill>
                  <a:schemeClr val="tx1"/>
                </a:solidFill>
                <a:latin typeface="+mn-lt"/>
              </a:defRPr>
            </a:lvl2pPr>
          </a:lstStyle>
          <a:p>
            <a:pPr lvl="0"/>
            <a:r>
              <a:rPr lang="en-GB" noProof="0" dirty="0"/>
              <a:t>Edit Master text styles</a:t>
            </a:r>
          </a:p>
          <a:p>
            <a:pPr lvl="1"/>
            <a:r>
              <a:rPr lang="en-GB" noProof="0" dirty="0"/>
              <a:t>Second level</a:t>
            </a:r>
          </a:p>
        </p:txBody>
      </p:sp>
      <p:sp>
        <p:nvSpPr>
          <p:cNvPr id="8" name="Text Placeholder 7"/>
          <p:cNvSpPr>
            <a:spLocks noGrp="1"/>
          </p:cNvSpPr>
          <p:nvPr>
            <p:ph type="body" sz="quarter" idx="17" hasCustomPrompt="1"/>
          </p:nvPr>
        </p:nvSpPr>
        <p:spPr>
          <a:xfrm>
            <a:off x="305856" y="4781096"/>
            <a:ext cx="6120000" cy="216694"/>
          </a:xfrm>
        </p:spPr>
        <p:txBody>
          <a:bodyPr lIns="18000" anchor="ctr">
            <a:normAutofit/>
          </a:bodyPr>
          <a:lstStyle>
            <a:lvl1pPr>
              <a:defRPr sz="1600" b="0">
                <a:solidFill>
                  <a:schemeClr val="tx1"/>
                </a:solidFill>
                <a:latin typeface="+mj-lt"/>
              </a:defRPr>
            </a:lvl1pPr>
          </a:lstStyle>
          <a:p>
            <a:pPr lvl="0"/>
            <a:r>
              <a:rPr lang="en-GB" noProof="0" dirty="0"/>
              <a:t>PISA Module B:  Methods</a:t>
            </a:r>
          </a:p>
        </p:txBody>
      </p:sp>
    </p:spTree>
    <p:extLst>
      <p:ext uri="{BB962C8B-B14F-4D97-AF65-F5344CB8AC3E}">
        <p14:creationId xmlns:p14="http://schemas.microsoft.com/office/powerpoint/2010/main" val="32780775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hapter Intro Image white">
    <p:spTree>
      <p:nvGrpSpPr>
        <p:cNvPr id="1" name=""/>
        <p:cNvGrpSpPr/>
        <p:nvPr/>
      </p:nvGrpSpPr>
      <p:grpSpPr>
        <a:xfrm>
          <a:off x="0" y="0"/>
          <a:ext cx="0" cy="0"/>
          <a:chOff x="0" y="0"/>
          <a:chExt cx="0" cy="0"/>
        </a:xfrm>
      </p:grpSpPr>
      <p:sp>
        <p:nvSpPr>
          <p:cNvPr id="9" name="Text Placeholder 4"/>
          <p:cNvSpPr>
            <a:spLocks noGrp="1"/>
          </p:cNvSpPr>
          <p:nvPr>
            <p:ph type="body" sz="quarter" idx="18"/>
          </p:nvPr>
        </p:nvSpPr>
        <p:spPr bwMode="gray">
          <a:xfrm>
            <a:off x="2" y="1350000"/>
            <a:ext cx="3209925" cy="1237085"/>
          </a:xfrm>
          <a:solidFill>
            <a:schemeClr val="tx2">
              <a:alpha val="90000"/>
            </a:schemeClr>
          </a:solidFill>
        </p:spPr>
        <p:txBody>
          <a:bodyPr lIns="360000" tIns="180000" rIns="360000" bIns="180000">
            <a:noAutofit/>
          </a:bodyPr>
          <a:lstStyle>
            <a:lvl1pPr>
              <a:defRPr sz="2800" b="1">
                <a:solidFill>
                  <a:schemeClr val="bg1"/>
                </a:solidFill>
                <a:latin typeface="+mj-lt"/>
              </a:defRPr>
            </a:lvl1pPr>
            <a:lvl2pPr marL="541338" indent="-274638">
              <a:buClr>
                <a:schemeClr val="bg1"/>
              </a:buClr>
              <a:defRPr sz="2800">
                <a:solidFill>
                  <a:schemeClr val="bg1"/>
                </a:solidFill>
                <a:latin typeface="+mj-lt"/>
              </a:defRPr>
            </a:lvl2pPr>
          </a:lstStyle>
          <a:p>
            <a:pPr lvl="0"/>
            <a:r>
              <a:rPr lang="en-GB" noProof="0" dirty="0"/>
              <a:t>Edit Master text styles</a:t>
            </a:r>
          </a:p>
        </p:txBody>
      </p:sp>
      <p:sp>
        <p:nvSpPr>
          <p:cNvPr id="4" name="Slide Number Placeholder 3"/>
          <p:cNvSpPr>
            <a:spLocks noGrp="1"/>
          </p:cNvSpPr>
          <p:nvPr>
            <p:ph type="sldNum" sz="quarter" idx="21"/>
          </p:nvPr>
        </p:nvSpPr>
        <p:spPr bwMode="gray"/>
        <p:txBody>
          <a:bodyPr/>
          <a:lstStyle>
            <a:lvl1pPr>
              <a:defRPr>
                <a:solidFill>
                  <a:schemeClr val="tx1"/>
                </a:solidFill>
              </a:defRPr>
            </a:lvl1pPr>
          </a:lstStyle>
          <a:p>
            <a:fld id="{A74CE0EA-F3B5-4684-BA10-C594598FDB9C}" type="slidenum">
              <a:rPr lang="en-GB" noProof="0" smtClean="0"/>
              <a:pPr/>
              <a:t>‹#›</a:t>
            </a:fld>
            <a:endParaRPr lang="en-GB" noProof="0"/>
          </a:p>
        </p:txBody>
      </p:sp>
      <p:sp>
        <p:nvSpPr>
          <p:cNvPr id="17" name="Title 16"/>
          <p:cNvSpPr>
            <a:spLocks noGrp="1"/>
          </p:cNvSpPr>
          <p:nvPr>
            <p:ph type="title" hasCustomPrompt="1"/>
          </p:nvPr>
        </p:nvSpPr>
        <p:spPr bwMode="gray"/>
        <p:txBody>
          <a:bodyPr/>
          <a:lstStyle/>
          <a:p>
            <a:r>
              <a:rPr lang="en-GB" dirty="0"/>
              <a:t>PISA Module B:  Methods</a:t>
            </a:r>
            <a:endParaRPr lang="en-GB" noProof="0" dirty="0"/>
          </a:p>
        </p:txBody>
      </p:sp>
      <p:sp>
        <p:nvSpPr>
          <p:cNvPr id="6" name="Picture Placeholder 5"/>
          <p:cNvSpPr>
            <a:spLocks noGrp="1"/>
          </p:cNvSpPr>
          <p:nvPr>
            <p:ph type="pic" sz="quarter" idx="23" hasCustomPrompt="1"/>
          </p:nvPr>
        </p:nvSpPr>
        <p:spPr bwMode="gray">
          <a:xfrm>
            <a:off x="6803373" y="278969"/>
            <a:ext cx="1976400" cy="521100"/>
          </a:xfrm>
          <a:blipFill dpi="0" rotWithShape="1">
            <a:blip r:embed="rId2"/>
            <a:srcRect/>
            <a:stretch>
              <a:fillRect/>
            </a:stretch>
          </a:blipFill>
        </p:spPr>
        <p:txBody>
          <a:bodyPr anchor="ctr"/>
          <a:lstStyle>
            <a:lvl1pPr algn="ctr">
              <a:defRPr sz="100">
                <a:solidFill>
                  <a:schemeClr val="bg1"/>
                </a:solidFill>
              </a:defRPr>
            </a:lvl1pPr>
          </a:lstStyle>
          <a:p>
            <a:r>
              <a:rPr lang="en-GB" noProof="0"/>
              <a:t>.</a:t>
            </a:r>
          </a:p>
        </p:txBody>
      </p:sp>
      <p:sp>
        <p:nvSpPr>
          <p:cNvPr id="8" name="Text Placeholder 7"/>
          <p:cNvSpPr>
            <a:spLocks noGrp="1"/>
          </p:cNvSpPr>
          <p:nvPr>
            <p:ph type="body" sz="quarter" idx="17" hasCustomPrompt="1"/>
          </p:nvPr>
        </p:nvSpPr>
        <p:spPr>
          <a:xfrm>
            <a:off x="305856" y="4781096"/>
            <a:ext cx="6120000" cy="216694"/>
          </a:xfrm>
        </p:spPr>
        <p:txBody>
          <a:bodyPr lIns="18000" anchor="ctr">
            <a:normAutofit/>
          </a:bodyPr>
          <a:lstStyle>
            <a:lvl1pPr>
              <a:defRPr sz="1600" b="0">
                <a:solidFill>
                  <a:schemeClr val="tx1"/>
                </a:solidFill>
                <a:latin typeface="+mj-lt"/>
              </a:defRPr>
            </a:lvl1pPr>
          </a:lstStyle>
          <a:p>
            <a:pPr lvl="0"/>
            <a:r>
              <a:rPr lang="en-GB" noProof="0" dirty="0"/>
              <a:t>PISA Module B:  Methods</a:t>
            </a:r>
          </a:p>
        </p:txBody>
      </p:sp>
    </p:spTree>
    <p:extLst>
      <p:ext uri="{BB962C8B-B14F-4D97-AF65-F5344CB8AC3E}">
        <p14:creationId xmlns:p14="http://schemas.microsoft.com/office/powerpoint/2010/main" val="30267208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genda white new">
    <p:spTree>
      <p:nvGrpSpPr>
        <p:cNvPr id="1" name=""/>
        <p:cNvGrpSpPr/>
        <p:nvPr/>
      </p:nvGrpSpPr>
      <p:grpSpPr>
        <a:xfrm>
          <a:off x="0" y="0"/>
          <a:ext cx="0" cy="0"/>
          <a:chOff x="0" y="0"/>
          <a:chExt cx="0" cy="0"/>
        </a:xfrm>
      </p:grpSpPr>
      <p:sp>
        <p:nvSpPr>
          <p:cNvPr id="9" name="Slide Number Placeholder 8"/>
          <p:cNvSpPr>
            <a:spLocks noGrp="1"/>
          </p:cNvSpPr>
          <p:nvPr>
            <p:ph type="sldNum" sz="quarter" idx="32"/>
          </p:nvPr>
        </p:nvSpPr>
        <p:spPr bwMode="gray"/>
        <p:txBody>
          <a:bodyPr/>
          <a:lstStyle/>
          <a:p>
            <a:fld id="{A74CE0EA-F3B5-4684-BA10-C594598FDB9C}" type="slidenum">
              <a:rPr lang="en-GB" noProof="0" smtClean="0"/>
              <a:pPr/>
              <a:t>‹#›</a:t>
            </a:fld>
            <a:endParaRPr lang="en-GB" noProof="0"/>
          </a:p>
        </p:txBody>
      </p:sp>
      <p:sp>
        <p:nvSpPr>
          <p:cNvPr id="4" name="Text Placeholder 3"/>
          <p:cNvSpPr>
            <a:spLocks noGrp="1"/>
          </p:cNvSpPr>
          <p:nvPr>
            <p:ph type="body" sz="quarter" idx="33" hasCustomPrompt="1"/>
          </p:nvPr>
        </p:nvSpPr>
        <p:spPr>
          <a:xfrm>
            <a:off x="359999" y="1607762"/>
            <a:ext cx="741363" cy="297000"/>
          </a:xfrm>
        </p:spPr>
        <p:txBody>
          <a:bodyPr/>
          <a:lstStyle>
            <a:lvl1pPr>
              <a:defRPr sz="2800" b="1">
                <a:solidFill>
                  <a:srgbClr val="0092CC"/>
                </a:solidFill>
                <a:latin typeface="+mj-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dirty="0"/>
              <a:t>01</a:t>
            </a:r>
          </a:p>
        </p:txBody>
      </p:sp>
      <p:sp>
        <p:nvSpPr>
          <p:cNvPr id="31" name="Text Placeholder 3"/>
          <p:cNvSpPr>
            <a:spLocks noGrp="1"/>
          </p:cNvSpPr>
          <p:nvPr>
            <p:ph type="body" sz="quarter" idx="34" hasCustomPrompt="1"/>
          </p:nvPr>
        </p:nvSpPr>
        <p:spPr>
          <a:xfrm>
            <a:off x="1280578" y="1607762"/>
            <a:ext cx="3855302" cy="297000"/>
          </a:xfrm>
        </p:spPr>
        <p:txBody>
          <a:bodyPr tIns="144000"/>
          <a:lstStyle>
            <a:lvl1pPr>
              <a:lnSpc>
                <a:spcPct val="100000"/>
              </a:lnSpc>
              <a:spcBef>
                <a:spcPts val="0"/>
              </a:spcBef>
              <a:spcAft>
                <a:spcPts val="0"/>
              </a:spcAft>
              <a:defRPr sz="1600" b="0">
                <a:solidFill>
                  <a:schemeClr val="tx1"/>
                </a:solidFill>
                <a:latin typeface="+mn-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dirty="0"/>
              <a:t>Headline</a:t>
            </a:r>
          </a:p>
        </p:txBody>
      </p:sp>
      <p:sp>
        <p:nvSpPr>
          <p:cNvPr id="34" name="Text Placeholder 3"/>
          <p:cNvSpPr>
            <a:spLocks noGrp="1"/>
          </p:cNvSpPr>
          <p:nvPr>
            <p:ph type="body" sz="quarter" idx="35" hasCustomPrompt="1"/>
          </p:nvPr>
        </p:nvSpPr>
        <p:spPr>
          <a:xfrm>
            <a:off x="5574552" y="1607762"/>
            <a:ext cx="3205222" cy="297000"/>
          </a:xfrm>
        </p:spPr>
        <p:txBody>
          <a:bodyPr tIns="144000"/>
          <a:lstStyle>
            <a:lvl1pPr>
              <a:lnSpc>
                <a:spcPct val="100000"/>
              </a:lnSpc>
              <a:spcBef>
                <a:spcPts val="0"/>
              </a:spcBef>
              <a:spcAft>
                <a:spcPts val="0"/>
              </a:spcAft>
              <a:defRPr sz="1600" b="0">
                <a:solidFill>
                  <a:schemeClr val="tx1"/>
                </a:solidFill>
                <a:latin typeface="+mn-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dirty="0"/>
              <a:t>Speaker</a:t>
            </a:r>
          </a:p>
        </p:txBody>
      </p:sp>
      <p:sp>
        <p:nvSpPr>
          <p:cNvPr id="36" name="Text Placeholder 3"/>
          <p:cNvSpPr>
            <a:spLocks noGrp="1"/>
          </p:cNvSpPr>
          <p:nvPr>
            <p:ph type="body" sz="quarter" idx="36" hasCustomPrompt="1"/>
          </p:nvPr>
        </p:nvSpPr>
        <p:spPr>
          <a:xfrm>
            <a:off x="359999" y="2158446"/>
            <a:ext cx="741363" cy="297000"/>
          </a:xfrm>
        </p:spPr>
        <p:txBody>
          <a:bodyPr/>
          <a:lstStyle>
            <a:lvl1pPr>
              <a:defRPr sz="2800" b="1">
                <a:solidFill>
                  <a:srgbClr val="0092CC"/>
                </a:solidFill>
                <a:latin typeface="+mj-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02</a:t>
            </a:r>
          </a:p>
        </p:txBody>
      </p:sp>
      <p:sp>
        <p:nvSpPr>
          <p:cNvPr id="37" name="Text Placeholder 3"/>
          <p:cNvSpPr>
            <a:spLocks noGrp="1"/>
          </p:cNvSpPr>
          <p:nvPr>
            <p:ph type="body" sz="quarter" idx="37" hasCustomPrompt="1"/>
          </p:nvPr>
        </p:nvSpPr>
        <p:spPr>
          <a:xfrm>
            <a:off x="1280578" y="2158446"/>
            <a:ext cx="3855302" cy="297000"/>
          </a:xfrm>
        </p:spPr>
        <p:txBody>
          <a:bodyPr tIns="144000"/>
          <a:lstStyle>
            <a:lvl1pPr>
              <a:lnSpc>
                <a:spcPct val="100000"/>
              </a:lnSpc>
              <a:spcBef>
                <a:spcPts val="0"/>
              </a:spcBef>
              <a:spcAft>
                <a:spcPts val="0"/>
              </a:spcAft>
              <a:defRPr sz="1600" b="0">
                <a:solidFill>
                  <a:schemeClr val="tx1"/>
                </a:solidFill>
                <a:latin typeface="+mn-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Headline</a:t>
            </a:r>
          </a:p>
        </p:txBody>
      </p:sp>
      <p:sp>
        <p:nvSpPr>
          <p:cNvPr id="39" name="Text Placeholder 3"/>
          <p:cNvSpPr>
            <a:spLocks noGrp="1"/>
          </p:cNvSpPr>
          <p:nvPr>
            <p:ph type="body" sz="quarter" idx="38" hasCustomPrompt="1"/>
          </p:nvPr>
        </p:nvSpPr>
        <p:spPr>
          <a:xfrm>
            <a:off x="5574552" y="2158446"/>
            <a:ext cx="3205222" cy="297000"/>
          </a:xfrm>
        </p:spPr>
        <p:txBody>
          <a:bodyPr tIns="144000"/>
          <a:lstStyle>
            <a:lvl1pPr>
              <a:lnSpc>
                <a:spcPct val="100000"/>
              </a:lnSpc>
              <a:spcBef>
                <a:spcPts val="0"/>
              </a:spcBef>
              <a:spcAft>
                <a:spcPts val="0"/>
              </a:spcAft>
              <a:defRPr sz="1600" b="0">
                <a:solidFill>
                  <a:schemeClr val="tx1"/>
                </a:solidFill>
                <a:latin typeface="+mn-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Speaker</a:t>
            </a:r>
          </a:p>
        </p:txBody>
      </p:sp>
      <p:sp>
        <p:nvSpPr>
          <p:cNvPr id="40" name="Text Placeholder 3"/>
          <p:cNvSpPr>
            <a:spLocks noGrp="1"/>
          </p:cNvSpPr>
          <p:nvPr>
            <p:ph type="body" sz="quarter" idx="39" hasCustomPrompt="1"/>
          </p:nvPr>
        </p:nvSpPr>
        <p:spPr>
          <a:xfrm>
            <a:off x="359999" y="2709130"/>
            <a:ext cx="741363" cy="297000"/>
          </a:xfrm>
        </p:spPr>
        <p:txBody>
          <a:bodyPr/>
          <a:lstStyle>
            <a:lvl1pPr>
              <a:defRPr sz="2800" b="1">
                <a:solidFill>
                  <a:srgbClr val="0092CC"/>
                </a:solidFill>
                <a:latin typeface="+mj-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03</a:t>
            </a:r>
          </a:p>
        </p:txBody>
      </p:sp>
      <p:sp>
        <p:nvSpPr>
          <p:cNvPr id="41" name="Text Placeholder 3"/>
          <p:cNvSpPr>
            <a:spLocks noGrp="1"/>
          </p:cNvSpPr>
          <p:nvPr>
            <p:ph type="body" sz="quarter" idx="40" hasCustomPrompt="1"/>
          </p:nvPr>
        </p:nvSpPr>
        <p:spPr>
          <a:xfrm>
            <a:off x="1280578" y="2709130"/>
            <a:ext cx="3855302" cy="297000"/>
          </a:xfrm>
        </p:spPr>
        <p:txBody>
          <a:bodyPr tIns="144000"/>
          <a:lstStyle>
            <a:lvl1pPr>
              <a:lnSpc>
                <a:spcPct val="100000"/>
              </a:lnSpc>
              <a:spcBef>
                <a:spcPts val="0"/>
              </a:spcBef>
              <a:spcAft>
                <a:spcPts val="0"/>
              </a:spcAft>
              <a:defRPr sz="1600" b="0">
                <a:solidFill>
                  <a:schemeClr val="tx1"/>
                </a:solidFill>
                <a:latin typeface="+mn-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Headline</a:t>
            </a:r>
          </a:p>
        </p:txBody>
      </p:sp>
      <p:sp>
        <p:nvSpPr>
          <p:cNvPr id="42" name="Text Placeholder 3"/>
          <p:cNvSpPr>
            <a:spLocks noGrp="1"/>
          </p:cNvSpPr>
          <p:nvPr>
            <p:ph type="body" sz="quarter" idx="41" hasCustomPrompt="1"/>
          </p:nvPr>
        </p:nvSpPr>
        <p:spPr>
          <a:xfrm>
            <a:off x="5574552" y="2709130"/>
            <a:ext cx="3205222" cy="297000"/>
          </a:xfrm>
        </p:spPr>
        <p:txBody>
          <a:bodyPr tIns="144000"/>
          <a:lstStyle>
            <a:lvl1pPr>
              <a:lnSpc>
                <a:spcPct val="100000"/>
              </a:lnSpc>
              <a:spcBef>
                <a:spcPts val="0"/>
              </a:spcBef>
              <a:spcAft>
                <a:spcPts val="0"/>
              </a:spcAft>
              <a:defRPr sz="1600" b="0">
                <a:solidFill>
                  <a:schemeClr val="tx1"/>
                </a:solidFill>
                <a:latin typeface="+mn-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Speaker</a:t>
            </a:r>
          </a:p>
        </p:txBody>
      </p:sp>
      <p:sp>
        <p:nvSpPr>
          <p:cNvPr id="43" name="Text Placeholder 3"/>
          <p:cNvSpPr>
            <a:spLocks noGrp="1"/>
          </p:cNvSpPr>
          <p:nvPr>
            <p:ph type="body" sz="quarter" idx="42" hasCustomPrompt="1"/>
          </p:nvPr>
        </p:nvSpPr>
        <p:spPr>
          <a:xfrm>
            <a:off x="359999" y="3259814"/>
            <a:ext cx="741363" cy="297000"/>
          </a:xfrm>
        </p:spPr>
        <p:txBody>
          <a:bodyPr/>
          <a:lstStyle>
            <a:lvl1pPr>
              <a:defRPr sz="2800" b="1">
                <a:solidFill>
                  <a:srgbClr val="0092CC"/>
                </a:solidFill>
                <a:latin typeface="+mj-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04</a:t>
            </a:r>
          </a:p>
        </p:txBody>
      </p:sp>
      <p:sp>
        <p:nvSpPr>
          <p:cNvPr id="44" name="Text Placeholder 3"/>
          <p:cNvSpPr>
            <a:spLocks noGrp="1"/>
          </p:cNvSpPr>
          <p:nvPr>
            <p:ph type="body" sz="quarter" idx="43" hasCustomPrompt="1"/>
          </p:nvPr>
        </p:nvSpPr>
        <p:spPr>
          <a:xfrm>
            <a:off x="1280578" y="3259814"/>
            <a:ext cx="3855302" cy="297000"/>
          </a:xfrm>
        </p:spPr>
        <p:txBody>
          <a:bodyPr tIns="144000"/>
          <a:lstStyle>
            <a:lvl1pPr>
              <a:lnSpc>
                <a:spcPct val="100000"/>
              </a:lnSpc>
              <a:spcBef>
                <a:spcPts val="0"/>
              </a:spcBef>
              <a:spcAft>
                <a:spcPts val="0"/>
              </a:spcAft>
              <a:defRPr sz="1600" b="0">
                <a:solidFill>
                  <a:schemeClr val="tx1"/>
                </a:solidFill>
                <a:latin typeface="+mn-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Headline</a:t>
            </a:r>
          </a:p>
        </p:txBody>
      </p:sp>
      <p:sp>
        <p:nvSpPr>
          <p:cNvPr id="45" name="Text Placeholder 3"/>
          <p:cNvSpPr>
            <a:spLocks noGrp="1"/>
          </p:cNvSpPr>
          <p:nvPr>
            <p:ph type="body" sz="quarter" idx="44" hasCustomPrompt="1"/>
          </p:nvPr>
        </p:nvSpPr>
        <p:spPr>
          <a:xfrm>
            <a:off x="5574552" y="3259814"/>
            <a:ext cx="3205222" cy="297000"/>
          </a:xfrm>
        </p:spPr>
        <p:txBody>
          <a:bodyPr tIns="144000"/>
          <a:lstStyle>
            <a:lvl1pPr>
              <a:lnSpc>
                <a:spcPct val="100000"/>
              </a:lnSpc>
              <a:spcBef>
                <a:spcPts val="0"/>
              </a:spcBef>
              <a:spcAft>
                <a:spcPts val="0"/>
              </a:spcAft>
              <a:defRPr sz="1600" b="0">
                <a:solidFill>
                  <a:schemeClr val="tx1"/>
                </a:solidFill>
                <a:latin typeface="+mn-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Speaker</a:t>
            </a:r>
          </a:p>
        </p:txBody>
      </p:sp>
      <p:sp>
        <p:nvSpPr>
          <p:cNvPr id="46" name="Text Placeholder 3"/>
          <p:cNvSpPr>
            <a:spLocks noGrp="1"/>
          </p:cNvSpPr>
          <p:nvPr>
            <p:ph type="body" sz="quarter" idx="45" hasCustomPrompt="1"/>
          </p:nvPr>
        </p:nvSpPr>
        <p:spPr>
          <a:xfrm>
            <a:off x="359999" y="3810497"/>
            <a:ext cx="741363" cy="297000"/>
          </a:xfrm>
        </p:spPr>
        <p:txBody>
          <a:bodyPr/>
          <a:lstStyle>
            <a:lvl1pPr>
              <a:defRPr sz="2800" b="1">
                <a:solidFill>
                  <a:srgbClr val="0092CC"/>
                </a:solidFill>
                <a:latin typeface="+mj-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05</a:t>
            </a:r>
          </a:p>
        </p:txBody>
      </p:sp>
      <p:sp>
        <p:nvSpPr>
          <p:cNvPr id="47" name="Text Placeholder 3"/>
          <p:cNvSpPr>
            <a:spLocks noGrp="1"/>
          </p:cNvSpPr>
          <p:nvPr>
            <p:ph type="body" sz="quarter" idx="46" hasCustomPrompt="1"/>
          </p:nvPr>
        </p:nvSpPr>
        <p:spPr>
          <a:xfrm>
            <a:off x="1280578" y="3810497"/>
            <a:ext cx="3855302" cy="297000"/>
          </a:xfrm>
        </p:spPr>
        <p:txBody>
          <a:bodyPr tIns="144000"/>
          <a:lstStyle>
            <a:lvl1pPr>
              <a:lnSpc>
                <a:spcPct val="100000"/>
              </a:lnSpc>
              <a:spcBef>
                <a:spcPts val="0"/>
              </a:spcBef>
              <a:spcAft>
                <a:spcPts val="0"/>
              </a:spcAft>
              <a:defRPr sz="1600" b="0">
                <a:solidFill>
                  <a:schemeClr val="tx1"/>
                </a:solidFill>
                <a:latin typeface="+mn-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Headline</a:t>
            </a:r>
          </a:p>
        </p:txBody>
      </p:sp>
      <p:sp>
        <p:nvSpPr>
          <p:cNvPr id="48" name="Text Placeholder 3"/>
          <p:cNvSpPr>
            <a:spLocks noGrp="1"/>
          </p:cNvSpPr>
          <p:nvPr>
            <p:ph type="body" sz="quarter" idx="47" hasCustomPrompt="1"/>
          </p:nvPr>
        </p:nvSpPr>
        <p:spPr>
          <a:xfrm>
            <a:off x="5574552" y="3810497"/>
            <a:ext cx="3205222" cy="297000"/>
          </a:xfrm>
        </p:spPr>
        <p:txBody>
          <a:bodyPr tIns="144000"/>
          <a:lstStyle>
            <a:lvl1pPr>
              <a:lnSpc>
                <a:spcPct val="100000"/>
              </a:lnSpc>
              <a:spcBef>
                <a:spcPts val="0"/>
              </a:spcBef>
              <a:spcAft>
                <a:spcPts val="0"/>
              </a:spcAft>
              <a:defRPr sz="1600" b="0">
                <a:solidFill>
                  <a:schemeClr val="tx1"/>
                </a:solidFill>
                <a:latin typeface="+mn-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Speaker</a:t>
            </a:r>
          </a:p>
        </p:txBody>
      </p:sp>
      <p:sp>
        <p:nvSpPr>
          <p:cNvPr id="49" name="Text Placeholder 3"/>
          <p:cNvSpPr>
            <a:spLocks noGrp="1"/>
          </p:cNvSpPr>
          <p:nvPr>
            <p:ph type="body" sz="quarter" idx="48" hasCustomPrompt="1"/>
          </p:nvPr>
        </p:nvSpPr>
        <p:spPr>
          <a:xfrm>
            <a:off x="359999" y="4361183"/>
            <a:ext cx="741363" cy="297000"/>
          </a:xfrm>
        </p:spPr>
        <p:txBody>
          <a:bodyPr/>
          <a:lstStyle>
            <a:lvl1pPr>
              <a:defRPr sz="2800" b="1">
                <a:solidFill>
                  <a:srgbClr val="0092CC"/>
                </a:solidFill>
                <a:latin typeface="+mj-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06</a:t>
            </a:r>
          </a:p>
        </p:txBody>
      </p:sp>
      <p:sp>
        <p:nvSpPr>
          <p:cNvPr id="50" name="Text Placeholder 3"/>
          <p:cNvSpPr>
            <a:spLocks noGrp="1"/>
          </p:cNvSpPr>
          <p:nvPr>
            <p:ph type="body" sz="quarter" idx="49" hasCustomPrompt="1"/>
          </p:nvPr>
        </p:nvSpPr>
        <p:spPr>
          <a:xfrm>
            <a:off x="1280578" y="4361183"/>
            <a:ext cx="3855302" cy="297000"/>
          </a:xfrm>
        </p:spPr>
        <p:txBody>
          <a:bodyPr tIns="144000"/>
          <a:lstStyle>
            <a:lvl1pPr>
              <a:lnSpc>
                <a:spcPct val="100000"/>
              </a:lnSpc>
              <a:spcBef>
                <a:spcPts val="0"/>
              </a:spcBef>
              <a:spcAft>
                <a:spcPts val="0"/>
              </a:spcAft>
              <a:defRPr sz="1600" b="0">
                <a:solidFill>
                  <a:schemeClr val="tx1"/>
                </a:solidFill>
                <a:latin typeface="+mn-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Headline</a:t>
            </a:r>
          </a:p>
        </p:txBody>
      </p:sp>
      <p:sp>
        <p:nvSpPr>
          <p:cNvPr id="51" name="Text Placeholder 3"/>
          <p:cNvSpPr>
            <a:spLocks noGrp="1"/>
          </p:cNvSpPr>
          <p:nvPr>
            <p:ph type="body" sz="quarter" idx="50" hasCustomPrompt="1"/>
          </p:nvPr>
        </p:nvSpPr>
        <p:spPr>
          <a:xfrm>
            <a:off x="5574552" y="4361183"/>
            <a:ext cx="3205222" cy="297000"/>
          </a:xfrm>
        </p:spPr>
        <p:txBody>
          <a:bodyPr tIns="144000"/>
          <a:lstStyle>
            <a:lvl1pPr>
              <a:lnSpc>
                <a:spcPct val="100000"/>
              </a:lnSpc>
              <a:spcBef>
                <a:spcPts val="0"/>
              </a:spcBef>
              <a:spcAft>
                <a:spcPts val="0"/>
              </a:spcAft>
              <a:defRPr sz="1600" b="0">
                <a:solidFill>
                  <a:schemeClr val="tx1"/>
                </a:solidFill>
                <a:latin typeface="+mn-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Speaker</a:t>
            </a:r>
          </a:p>
        </p:txBody>
      </p:sp>
      <p:sp>
        <p:nvSpPr>
          <p:cNvPr id="2" name="Title 1"/>
          <p:cNvSpPr>
            <a:spLocks noGrp="1"/>
          </p:cNvSpPr>
          <p:nvPr>
            <p:ph type="title" hasCustomPrompt="1"/>
          </p:nvPr>
        </p:nvSpPr>
        <p:spPr/>
        <p:txBody>
          <a:bodyPr/>
          <a:lstStyle/>
          <a:p>
            <a:r>
              <a:rPr lang="en-GB" dirty="0"/>
              <a:t>PISA Module B:  Methods</a:t>
            </a:r>
            <a:endParaRPr lang="en-GB" noProof="0" dirty="0"/>
          </a:p>
        </p:txBody>
      </p:sp>
      <p:sp>
        <p:nvSpPr>
          <p:cNvPr id="25" name="Text Placeholder 7"/>
          <p:cNvSpPr>
            <a:spLocks noGrp="1"/>
          </p:cNvSpPr>
          <p:nvPr>
            <p:ph type="body" sz="quarter" idx="13" hasCustomPrompt="1"/>
          </p:nvPr>
        </p:nvSpPr>
        <p:spPr>
          <a:xfrm>
            <a:off x="360364" y="891002"/>
            <a:ext cx="6120000" cy="216694"/>
          </a:xfrm>
        </p:spPr>
        <p:txBody>
          <a:bodyPr lIns="18000" anchor="ctr">
            <a:normAutofit/>
          </a:bodyPr>
          <a:lstStyle>
            <a:lvl1pPr>
              <a:defRPr sz="1600" b="0">
                <a:solidFill>
                  <a:schemeClr val="tx1"/>
                </a:solidFill>
                <a:latin typeface="+mj-lt"/>
              </a:defRPr>
            </a:lvl1pPr>
          </a:lstStyle>
          <a:p>
            <a:pPr lvl="0"/>
            <a:r>
              <a:rPr lang="en-GB" noProof="0" dirty="0"/>
              <a:t>One line Subtitle (optional)</a:t>
            </a:r>
          </a:p>
        </p:txBody>
      </p:sp>
      <p:sp>
        <p:nvSpPr>
          <p:cNvPr id="29" name="Text Placeholder 7"/>
          <p:cNvSpPr>
            <a:spLocks noGrp="1"/>
          </p:cNvSpPr>
          <p:nvPr>
            <p:ph type="body" sz="quarter" idx="17" hasCustomPrompt="1"/>
          </p:nvPr>
        </p:nvSpPr>
        <p:spPr>
          <a:xfrm>
            <a:off x="305856" y="4781096"/>
            <a:ext cx="6120000" cy="216694"/>
          </a:xfrm>
        </p:spPr>
        <p:txBody>
          <a:bodyPr lIns="18000" anchor="ctr">
            <a:normAutofit/>
          </a:bodyPr>
          <a:lstStyle>
            <a:lvl1pPr>
              <a:defRPr sz="1600" b="0">
                <a:solidFill>
                  <a:schemeClr val="tx1"/>
                </a:solidFill>
                <a:latin typeface="+mj-lt"/>
              </a:defRPr>
            </a:lvl1pPr>
          </a:lstStyle>
          <a:p>
            <a:pPr lvl="0"/>
            <a:r>
              <a:rPr lang="en-GB" noProof="0" dirty="0"/>
              <a:t>PISA Module B:  Methods</a:t>
            </a:r>
          </a:p>
        </p:txBody>
      </p:sp>
    </p:spTree>
    <p:extLst>
      <p:ext uri="{BB962C8B-B14F-4D97-AF65-F5344CB8AC3E}">
        <p14:creationId xmlns:p14="http://schemas.microsoft.com/office/powerpoint/2010/main" val="3228545179"/>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whit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bwMode="gray"/>
        <p:txBody>
          <a:bodyPr/>
          <a:lstStyle/>
          <a:p>
            <a:fld id="{A74CE0EA-F3B5-4684-BA10-C594598FDB9C}" type="slidenum">
              <a:rPr lang="en-GB" noProof="0" smtClean="0"/>
              <a:pPr/>
              <a:t>‹#›</a:t>
            </a:fld>
            <a:endParaRPr lang="en-GB" noProof="0"/>
          </a:p>
        </p:txBody>
      </p:sp>
      <p:sp>
        <p:nvSpPr>
          <p:cNvPr id="10" name="Text Placeholder 7"/>
          <p:cNvSpPr>
            <a:spLocks noGrp="1"/>
          </p:cNvSpPr>
          <p:nvPr>
            <p:ph type="body" sz="quarter" idx="13" hasCustomPrompt="1"/>
          </p:nvPr>
        </p:nvSpPr>
        <p:spPr bwMode="gray">
          <a:xfrm>
            <a:off x="360364" y="891002"/>
            <a:ext cx="6120000" cy="216694"/>
          </a:xfrm>
        </p:spPr>
        <p:txBody>
          <a:bodyPr lIns="18000" anchor="ctr">
            <a:normAutofit/>
          </a:bodyPr>
          <a:lstStyle>
            <a:lvl1pPr>
              <a:defRPr sz="1600" b="0">
                <a:solidFill>
                  <a:schemeClr val="tx1"/>
                </a:solidFill>
                <a:latin typeface="+mj-lt"/>
              </a:defRPr>
            </a:lvl1pPr>
          </a:lstStyle>
          <a:p>
            <a:pPr lvl="0"/>
            <a:r>
              <a:rPr lang="en-GB" noProof="0"/>
              <a:t>One line Subtitle (optional)</a:t>
            </a:r>
          </a:p>
        </p:txBody>
      </p:sp>
      <p:sp>
        <p:nvSpPr>
          <p:cNvPr id="2" name="Title 1"/>
          <p:cNvSpPr>
            <a:spLocks noGrp="1"/>
          </p:cNvSpPr>
          <p:nvPr>
            <p:ph type="title" hasCustomPrompt="1"/>
          </p:nvPr>
        </p:nvSpPr>
        <p:spPr/>
        <p:txBody>
          <a:bodyPr/>
          <a:lstStyle/>
          <a:p>
            <a:r>
              <a:rPr lang="en-GB" dirty="0"/>
              <a:t>PISA Module B:  Methods</a:t>
            </a:r>
            <a:endParaRPr lang="en-GB" noProof="0" dirty="0"/>
          </a:p>
        </p:txBody>
      </p:sp>
      <p:sp>
        <p:nvSpPr>
          <p:cNvPr id="7" name="Text Placeholder 7"/>
          <p:cNvSpPr>
            <a:spLocks noGrp="1"/>
          </p:cNvSpPr>
          <p:nvPr>
            <p:ph type="body" sz="quarter" idx="17" hasCustomPrompt="1"/>
          </p:nvPr>
        </p:nvSpPr>
        <p:spPr>
          <a:xfrm>
            <a:off x="305856" y="4781096"/>
            <a:ext cx="6120000" cy="216694"/>
          </a:xfrm>
        </p:spPr>
        <p:txBody>
          <a:bodyPr lIns="18000" anchor="ctr">
            <a:normAutofit/>
          </a:bodyPr>
          <a:lstStyle>
            <a:lvl1pPr>
              <a:defRPr sz="1600" b="0">
                <a:solidFill>
                  <a:schemeClr val="tx1"/>
                </a:solidFill>
                <a:latin typeface="+mj-lt"/>
              </a:defRPr>
            </a:lvl1pPr>
          </a:lstStyle>
          <a:p>
            <a:pPr lvl="0"/>
            <a:r>
              <a:rPr lang="en-GB" noProof="0" dirty="0"/>
              <a:t>PISA Module B:  Methods</a:t>
            </a:r>
          </a:p>
        </p:txBody>
      </p:sp>
    </p:spTree>
    <p:extLst>
      <p:ext uri="{BB962C8B-B14F-4D97-AF65-F5344CB8AC3E}">
        <p14:creationId xmlns:p14="http://schemas.microsoft.com/office/powerpoint/2010/main" val="860535440"/>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Closing Slide white">
    <p:spTree>
      <p:nvGrpSpPr>
        <p:cNvPr id="1" name=""/>
        <p:cNvGrpSpPr/>
        <p:nvPr/>
      </p:nvGrpSpPr>
      <p:grpSpPr>
        <a:xfrm>
          <a:off x="0" y="0"/>
          <a:ext cx="0" cy="0"/>
          <a:chOff x="0" y="0"/>
          <a:chExt cx="0" cy="0"/>
        </a:xfrm>
      </p:grpSpPr>
      <p:sp>
        <p:nvSpPr>
          <p:cNvPr id="61" name="Picture Placeholder 4"/>
          <p:cNvSpPr>
            <a:spLocks noGrp="1"/>
          </p:cNvSpPr>
          <p:nvPr>
            <p:ph type="pic" sz="quarter" idx="13" hasCustomPrompt="1"/>
          </p:nvPr>
        </p:nvSpPr>
        <p:spPr bwMode="gray">
          <a:xfrm>
            <a:off x="0" y="0"/>
            <a:ext cx="9144000" cy="5143500"/>
          </a:xfrm>
          <a:solidFill>
            <a:schemeClr val="bg1"/>
          </a:solidFill>
        </p:spPr>
        <p:txBody>
          <a:bodyPr bIns="1980000" anchor="ctr">
            <a:normAutofit/>
          </a:bodyPr>
          <a:lstStyle>
            <a:lvl1pPr marL="0" marR="0" indent="0" algn="ctr" defTabSz="914400" rtl="0" eaLnBrk="1" fontAlgn="auto" latinLnBrk="0" hangingPunct="1">
              <a:lnSpc>
                <a:spcPct val="110000"/>
              </a:lnSpc>
              <a:spcBef>
                <a:spcPts val="1000"/>
              </a:spcBef>
              <a:spcAft>
                <a:spcPts val="600"/>
              </a:spcAft>
              <a:buClr>
                <a:schemeClr val="tx1"/>
              </a:buClr>
              <a:buSzPct val="80000"/>
              <a:buFontTx/>
              <a:buNone/>
              <a:tabLst/>
              <a:defRPr sz="1400">
                <a:solidFill>
                  <a:schemeClr val="accent6"/>
                </a:solidFill>
              </a:defRPr>
            </a:lvl1pPr>
          </a:lstStyle>
          <a:p>
            <a:r>
              <a:rPr lang="en-GB" noProof="0" dirty="0"/>
              <a:t>Click on Icon to add picture, then arrange object (send to back)</a:t>
            </a:r>
            <a:br>
              <a:rPr lang="en-GB" noProof="0" dirty="0"/>
            </a:br>
            <a:r>
              <a:rPr lang="en-GB" noProof="0" dirty="0"/>
              <a:t>Change picture either by right mouse click on picture + „change picture“ </a:t>
            </a:r>
            <a:br>
              <a:rPr lang="en-GB" noProof="0" dirty="0"/>
            </a:br>
            <a:r>
              <a:rPr lang="en-GB" noProof="0" dirty="0"/>
              <a:t>or by deleting picture + resetting slide</a:t>
            </a:r>
          </a:p>
        </p:txBody>
      </p:sp>
      <p:sp>
        <p:nvSpPr>
          <p:cNvPr id="36" name="Text Placeholder 35"/>
          <p:cNvSpPr>
            <a:spLocks noGrp="1"/>
          </p:cNvSpPr>
          <p:nvPr>
            <p:ph type="body" sz="quarter" idx="10" hasCustomPrompt="1"/>
          </p:nvPr>
        </p:nvSpPr>
        <p:spPr bwMode="gray">
          <a:xfrm>
            <a:off x="360000" y="4880254"/>
            <a:ext cx="4478700" cy="185738"/>
          </a:xfrm>
        </p:spPr>
        <p:txBody>
          <a:bodyPr anchor="ctr">
            <a:noAutofit/>
          </a:bodyPr>
          <a:lstStyle>
            <a:lvl1pPr>
              <a:defRPr sz="1000" b="0">
                <a:solidFill>
                  <a:schemeClr val="tx1"/>
                </a:solidFill>
                <a:latin typeface="+mn-lt"/>
                <a:cs typeface="Times New Roman" panose="02020603050405020304" pitchFamily="18" charset="0"/>
              </a:defRPr>
            </a:lvl1pPr>
            <a:lvl2pPr>
              <a:defRPr>
                <a:solidFill>
                  <a:schemeClr val="bg1"/>
                </a:solidFill>
                <a:latin typeface="Times New Roman" panose="02020603050405020304" pitchFamily="18" charset="0"/>
                <a:cs typeface="Times New Roman" panose="02020603050405020304" pitchFamily="18" charset="0"/>
              </a:defRPr>
            </a:lvl2pPr>
            <a:lvl3pPr>
              <a:defRPr>
                <a:solidFill>
                  <a:schemeClr val="bg1"/>
                </a:solidFill>
                <a:latin typeface="Times New Roman" panose="02020603050405020304" pitchFamily="18" charset="0"/>
                <a:cs typeface="Times New Roman" panose="02020603050405020304" pitchFamily="18" charset="0"/>
              </a:defRPr>
            </a:lvl3pPr>
            <a:lvl4pPr>
              <a:defRPr>
                <a:solidFill>
                  <a:schemeClr val="bg1"/>
                </a:solidFill>
                <a:latin typeface="Times New Roman" panose="02020603050405020304" pitchFamily="18" charset="0"/>
                <a:cs typeface="Times New Roman" panose="02020603050405020304" pitchFamily="18" charset="0"/>
              </a:defRPr>
            </a:lvl4pPr>
            <a:lvl5pPr>
              <a:defRPr>
                <a:solidFill>
                  <a:schemeClr val="bg1"/>
                </a:solidFill>
                <a:latin typeface="Times New Roman" panose="02020603050405020304" pitchFamily="18" charset="0"/>
                <a:cs typeface="Times New Roman" panose="02020603050405020304" pitchFamily="18" charset="0"/>
              </a:defRPr>
            </a:lvl5pPr>
          </a:lstStyle>
          <a:p>
            <a:pPr lvl="0"/>
            <a:r>
              <a:rPr lang="en-GB" noProof="0" dirty="0"/>
              <a:t>Name of Author  |  Function | Division | Country </a:t>
            </a:r>
          </a:p>
        </p:txBody>
      </p:sp>
      <p:sp>
        <p:nvSpPr>
          <p:cNvPr id="3" name="Subtitle 2"/>
          <p:cNvSpPr>
            <a:spLocks noGrp="1"/>
          </p:cNvSpPr>
          <p:nvPr>
            <p:ph type="subTitle" idx="1"/>
          </p:nvPr>
        </p:nvSpPr>
        <p:spPr bwMode="gray">
          <a:xfrm>
            <a:off x="2" y="3361500"/>
            <a:ext cx="9143999" cy="1242000"/>
          </a:xfrm>
          <a:solidFill>
            <a:schemeClr val="tx2">
              <a:alpha val="90000"/>
            </a:schemeClr>
          </a:solidFill>
        </p:spPr>
        <p:txBody>
          <a:bodyPr lIns="360000" tIns="216000" rIns="360000" bIns="216000" numCol="3" anchor="t">
            <a:noAutofit/>
          </a:bodyPr>
          <a:lstStyle>
            <a:lvl1pPr marL="0" indent="0" algn="l">
              <a:lnSpc>
                <a:spcPct val="90000"/>
              </a:lnSpc>
              <a:buNone/>
              <a:defRPr sz="1400" b="0">
                <a:solidFill>
                  <a:schemeClr val="bg1"/>
                </a:solidFill>
                <a:latin typeface="+mj-lt"/>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GB" noProof="0" dirty="0"/>
          </a:p>
        </p:txBody>
      </p:sp>
      <p:sp>
        <p:nvSpPr>
          <p:cNvPr id="35" name="Picture Placeholder 8"/>
          <p:cNvSpPr>
            <a:spLocks noGrp="1"/>
          </p:cNvSpPr>
          <p:nvPr>
            <p:ph type="pic" sz="quarter" idx="22" hasCustomPrompt="1"/>
          </p:nvPr>
        </p:nvSpPr>
        <p:spPr bwMode="gray">
          <a:xfrm>
            <a:off x="5595509" y="366422"/>
            <a:ext cx="3172871" cy="834300"/>
          </a:xfrm>
          <a:blipFill dpi="0" rotWithShape="1">
            <a:blip r:embed="rId2"/>
            <a:srcRect/>
            <a:stretch>
              <a:fillRect/>
            </a:stretch>
          </a:blipFill>
        </p:spPr>
        <p:txBody>
          <a:bodyPr/>
          <a:lstStyle>
            <a:lvl1pPr algn="ctr">
              <a:defRPr sz="100">
                <a:solidFill>
                  <a:schemeClr val="bg1"/>
                </a:solidFill>
              </a:defRPr>
            </a:lvl1pPr>
          </a:lstStyle>
          <a:p>
            <a:r>
              <a:rPr lang="en-GB" noProof="0"/>
              <a:t>.</a:t>
            </a:r>
          </a:p>
        </p:txBody>
      </p:sp>
      <p:sp>
        <p:nvSpPr>
          <p:cNvPr id="37" name="Text Placeholder 35"/>
          <p:cNvSpPr>
            <a:spLocks noGrp="1"/>
          </p:cNvSpPr>
          <p:nvPr>
            <p:ph type="body" sz="quarter" idx="16" hasCustomPrompt="1"/>
          </p:nvPr>
        </p:nvSpPr>
        <p:spPr bwMode="gray">
          <a:xfrm>
            <a:off x="7121935" y="4857036"/>
            <a:ext cx="1646444" cy="185738"/>
          </a:xfrm>
        </p:spPr>
        <p:txBody>
          <a:bodyPr rIns="0" anchor="ctr">
            <a:noAutofit/>
          </a:bodyPr>
          <a:lstStyle>
            <a:lvl1pPr algn="ctr">
              <a:defRPr sz="1600" b="1" spc="0" baseline="0">
                <a:solidFill>
                  <a:schemeClr val="tx2"/>
                </a:solidFill>
                <a:latin typeface="+mj-lt"/>
                <a:cs typeface="Times New Roman" panose="02020603050405020304" pitchFamily="18" charset="0"/>
              </a:defRPr>
            </a:lvl1pPr>
            <a:lvl2pPr>
              <a:defRPr>
                <a:solidFill>
                  <a:schemeClr val="bg1"/>
                </a:solidFill>
                <a:latin typeface="Times New Roman" panose="02020603050405020304" pitchFamily="18" charset="0"/>
                <a:cs typeface="Times New Roman" panose="02020603050405020304" pitchFamily="18" charset="0"/>
              </a:defRPr>
            </a:lvl2pPr>
            <a:lvl3pPr>
              <a:defRPr>
                <a:solidFill>
                  <a:schemeClr val="bg1"/>
                </a:solidFill>
                <a:latin typeface="Times New Roman" panose="02020603050405020304" pitchFamily="18" charset="0"/>
                <a:cs typeface="Times New Roman" panose="02020603050405020304" pitchFamily="18" charset="0"/>
              </a:defRPr>
            </a:lvl3pPr>
            <a:lvl4pPr>
              <a:defRPr>
                <a:solidFill>
                  <a:schemeClr val="bg1"/>
                </a:solidFill>
                <a:latin typeface="Times New Roman" panose="02020603050405020304" pitchFamily="18" charset="0"/>
                <a:cs typeface="Times New Roman" panose="02020603050405020304" pitchFamily="18" charset="0"/>
              </a:defRPr>
            </a:lvl4pPr>
            <a:lvl5pPr>
              <a:defRPr>
                <a:solidFill>
                  <a:schemeClr val="bg1"/>
                </a:solidFill>
                <a:latin typeface="Times New Roman" panose="02020603050405020304" pitchFamily="18" charset="0"/>
                <a:cs typeface="Times New Roman" panose="02020603050405020304" pitchFamily="18" charset="0"/>
              </a:defRPr>
            </a:lvl5pPr>
          </a:lstStyle>
          <a:p>
            <a:pPr lvl="0"/>
            <a:r>
              <a:rPr lang="en-GB" noProof="0"/>
              <a:t>www.who.int</a:t>
            </a:r>
          </a:p>
        </p:txBody>
      </p:sp>
      <p:sp>
        <p:nvSpPr>
          <p:cNvPr id="39" name="Title 1"/>
          <p:cNvSpPr>
            <a:spLocks noGrp="1"/>
          </p:cNvSpPr>
          <p:nvPr>
            <p:ph type="ctrTitle" hasCustomPrompt="1"/>
          </p:nvPr>
        </p:nvSpPr>
        <p:spPr bwMode="gray">
          <a:xfrm>
            <a:off x="0" y="363888"/>
            <a:ext cx="5508000" cy="839369"/>
          </a:xfrm>
          <a:noFill/>
        </p:spPr>
        <p:txBody>
          <a:bodyPr lIns="360000" tIns="72000" rIns="450000" bIns="180000" anchor="t" anchorCtr="0">
            <a:noAutofit/>
          </a:bodyPr>
          <a:lstStyle>
            <a:lvl1pPr algn="l">
              <a:lnSpc>
                <a:spcPct val="85000"/>
              </a:lnSpc>
              <a:defRPr sz="4200">
                <a:solidFill>
                  <a:srgbClr val="0092CC"/>
                </a:solidFill>
                <a:latin typeface="+mj-lt"/>
              </a:defRPr>
            </a:lvl1pPr>
          </a:lstStyle>
          <a:p>
            <a:r>
              <a:rPr lang="en-GB" dirty="0"/>
              <a:t>PISA Module B:  Methods</a:t>
            </a:r>
            <a:endParaRPr lang="en-GB" noProof="0" dirty="0"/>
          </a:p>
        </p:txBody>
      </p:sp>
      <p:pic>
        <p:nvPicPr>
          <p:cNvPr id="3074"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805420" y="3812721"/>
            <a:ext cx="19510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864855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4767263"/>
            <a:ext cx="2133600" cy="273844"/>
          </a:xfrm>
          <a:prstGeom prst="rect">
            <a:avLst/>
          </a:prstGeom>
        </p:spPr>
        <p:txBody>
          <a:bodyPr/>
          <a:lstStyle/>
          <a:p>
            <a:fld id="{6323A96B-EE9D-405D-AF53-DB09C025D2EB}" type="datetimeFigureOut">
              <a:rPr lang="en-US" smtClean="0"/>
              <a:t>4/4/2018</a:t>
            </a:fld>
            <a:endParaRPr lang="en-US"/>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CA18A0DA-A073-4740-9E0A-A51C5F37E409}" type="slidenum">
              <a:rPr lang="en-US" smtClean="0"/>
              <a:t>‹#›</a:t>
            </a:fld>
            <a:endParaRPr lang="en-US"/>
          </a:p>
        </p:txBody>
      </p:sp>
    </p:spTree>
    <p:extLst>
      <p:ext uri="{BB962C8B-B14F-4D97-AF65-F5344CB8AC3E}">
        <p14:creationId xmlns:p14="http://schemas.microsoft.com/office/powerpoint/2010/main" val="12240345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359999" y="275714"/>
            <a:ext cx="6120000" cy="540000"/>
          </a:xfrm>
          <a:prstGeom prst="rect">
            <a:avLst/>
          </a:prstGeom>
        </p:spPr>
        <p:txBody>
          <a:bodyPr vert="horz" lIns="18000" tIns="0" rIns="360000" bIns="0" rtlCol="0" anchor="b">
            <a:noAutofit/>
          </a:bodyPr>
          <a:lstStyle/>
          <a:p>
            <a:r>
              <a:rPr lang="en-GB" noProof="0"/>
              <a:t>Click to edit </a:t>
            </a:r>
            <a:br>
              <a:rPr lang="en-GB" noProof="0"/>
            </a:br>
            <a:r>
              <a:rPr lang="en-GB" noProof="0"/>
              <a:t>Master title style</a:t>
            </a:r>
          </a:p>
        </p:txBody>
      </p:sp>
      <p:sp>
        <p:nvSpPr>
          <p:cNvPr id="3" name="Text Placeholder 2"/>
          <p:cNvSpPr>
            <a:spLocks noGrp="1"/>
          </p:cNvSpPr>
          <p:nvPr>
            <p:ph type="body" idx="1"/>
          </p:nvPr>
        </p:nvSpPr>
        <p:spPr bwMode="gray">
          <a:xfrm>
            <a:off x="360000" y="1355715"/>
            <a:ext cx="8424001" cy="3177900"/>
          </a:xfrm>
          <a:prstGeom prst="rect">
            <a:avLst/>
          </a:prstGeom>
        </p:spPr>
        <p:txBody>
          <a:bodyPr vert="horz" lIns="18000" tIns="0" rIns="18000" bIns="0" rtlCol="0">
            <a:noAutofit/>
          </a:bodyPr>
          <a:lstStyle/>
          <a:p>
            <a:pPr lvl="0"/>
            <a:r>
              <a:rPr lang="en-GB" noProof="0" dirty="0"/>
              <a:t>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Sixth level</a:t>
            </a:r>
          </a:p>
        </p:txBody>
      </p:sp>
      <p:sp>
        <p:nvSpPr>
          <p:cNvPr id="6" name="Slide Number Placeholder 5"/>
          <p:cNvSpPr>
            <a:spLocks noGrp="1"/>
          </p:cNvSpPr>
          <p:nvPr>
            <p:ph type="sldNum" sz="quarter" idx="4"/>
          </p:nvPr>
        </p:nvSpPr>
        <p:spPr bwMode="gray">
          <a:xfrm>
            <a:off x="8562325" y="4941156"/>
            <a:ext cx="217448" cy="135000"/>
          </a:xfrm>
          <a:prstGeom prst="rect">
            <a:avLst/>
          </a:prstGeom>
        </p:spPr>
        <p:txBody>
          <a:bodyPr vert="horz" lIns="0" tIns="0" rIns="0" bIns="0" rtlCol="0" anchor="t"/>
          <a:lstStyle>
            <a:lvl1pPr algn="r">
              <a:defRPr sz="800" b="0">
                <a:solidFill>
                  <a:schemeClr val="tx1"/>
                </a:solidFill>
                <a:latin typeface="+mn-lt"/>
                <a:cs typeface="Times New Roman" panose="02020603050405020304" pitchFamily="18" charset="0"/>
              </a:defRPr>
            </a:lvl1pPr>
          </a:lstStyle>
          <a:p>
            <a:fld id="{A74CE0EA-F3B5-4684-BA10-C594598FDB9C}" type="slidenum">
              <a:rPr lang="en-GB" noProof="0" smtClean="0"/>
              <a:pPr/>
              <a:t>‹#›</a:t>
            </a:fld>
            <a:endParaRPr lang="en-GB" noProof="0"/>
          </a:p>
        </p:txBody>
      </p:sp>
      <p:sp>
        <p:nvSpPr>
          <p:cNvPr id="12" name="Rectangle 11"/>
          <p:cNvSpPr/>
          <p:nvPr userDrawn="1"/>
        </p:nvSpPr>
        <p:spPr bwMode="gray">
          <a:xfrm>
            <a:off x="6803373" y="284684"/>
            <a:ext cx="1976400" cy="521100"/>
          </a:xfrm>
          <a:prstGeom prst="rect">
            <a:avLst/>
          </a:prstGeom>
          <a:blipFill dpi="0" rotWithShape="1">
            <a:blip r:embed="rId17"/>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a:p>
        </p:txBody>
      </p:sp>
    </p:spTree>
    <p:extLst>
      <p:ext uri="{BB962C8B-B14F-4D97-AF65-F5344CB8AC3E}">
        <p14:creationId xmlns:p14="http://schemas.microsoft.com/office/powerpoint/2010/main" val="2663504846"/>
      </p:ext>
    </p:extLst>
  </p:cSld>
  <p:clrMap bg1="lt1" tx1="dk1" bg2="lt2" tx2="dk2" accent1="accent1" accent2="accent2" accent3="accent3" accent4="accent4" accent5="accent5" accent6="accent6" hlink="hlink" folHlink="folHlink"/>
  <p:sldLayoutIdLst>
    <p:sldLayoutId id="2147483721" r:id="rId1"/>
    <p:sldLayoutId id="2147483662" r:id="rId2"/>
    <p:sldLayoutId id="2147483664" r:id="rId3"/>
    <p:sldLayoutId id="2147483686" r:id="rId4"/>
    <p:sldLayoutId id="2147483687" r:id="rId5"/>
    <p:sldLayoutId id="2147483688" r:id="rId6"/>
    <p:sldLayoutId id="2147483670" r:id="rId7"/>
    <p:sldLayoutId id="2147483690" r:id="rId8"/>
    <p:sldLayoutId id="2147483671" r:id="rId9"/>
    <p:sldLayoutId id="2147483685" r:id="rId10"/>
    <p:sldLayoutId id="2147483676" r:id="rId11"/>
    <p:sldLayoutId id="2147483725" r:id="rId12"/>
    <p:sldLayoutId id="2147483666" r:id="rId13"/>
    <p:sldLayoutId id="2147483684" r:id="rId14"/>
    <p:sldLayoutId id="2147483726" r:id="rId15"/>
  </p:sldLayoutIdLst>
  <p:hf hdr="0"/>
  <p:txStyles>
    <p:titleStyle>
      <a:lvl1pPr algn="l" defTabSz="914400" rtl="0" eaLnBrk="1" latinLnBrk="0" hangingPunct="1">
        <a:lnSpc>
          <a:spcPct val="90000"/>
        </a:lnSpc>
        <a:spcBef>
          <a:spcPct val="0"/>
        </a:spcBef>
        <a:buNone/>
        <a:defRPr sz="2800" b="1" kern="1200">
          <a:solidFill>
            <a:srgbClr val="0092CC"/>
          </a:solidFill>
          <a:latin typeface="+mj-lt"/>
          <a:ea typeface="+mj-ea"/>
          <a:cs typeface="+mj-cs"/>
        </a:defRPr>
      </a:lvl1pPr>
    </p:titleStyle>
    <p:bodyStyle>
      <a:lvl1pPr marL="0" indent="0" algn="l" defTabSz="914400" rtl="0" eaLnBrk="1" latinLnBrk="0" hangingPunct="1">
        <a:lnSpc>
          <a:spcPct val="110000"/>
        </a:lnSpc>
        <a:spcBef>
          <a:spcPts val="1000"/>
        </a:spcBef>
        <a:spcAft>
          <a:spcPts val="600"/>
        </a:spcAft>
        <a:buClr>
          <a:schemeClr val="tx1"/>
        </a:buClr>
        <a:buSzPct val="80000"/>
        <a:buFontTx/>
        <a:buNone/>
        <a:defRPr sz="1400" b="0" kern="1200">
          <a:solidFill>
            <a:schemeClr val="tx1"/>
          </a:solidFill>
          <a:latin typeface="+mn-lt"/>
          <a:ea typeface="+mn-ea"/>
          <a:cs typeface="Times New Roman" panose="02020603050405020304" pitchFamily="18" charset="0"/>
        </a:defRPr>
      </a:lvl1pPr>
      <a:lvl2pPr marL="360363" indent="-179388"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2pPr>
      <a:lvl3pPr marL="827087" indent="-285750"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3pPr>
      <a:lvl4pPr marL="1179513" indent="-285750"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4pPr>
      <a:lvl5pPr marL="1616075" indent="-358775"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5pPr>
      <a:lvl6pPr marL="2062163" indent="-358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1139" userDrawn="1">
          <p15:clr>
            <a:srgbClr val="F26B43"/>
          </p15:clr>
        </p15:guide>
        <p15:guide id="2" orient="horz" pos="3809" userDrawn="1">
          <p15:clr>
            <a:srgbClr val="F26B43"/>
          </p15:clr>
        </p15:guide>
        <p15:guide id="3" pos="2880" userDrawn="1">
          <p15:clr>
            <a:srgbClr val="F26B43"/>
          </p15:clr>
        </p15:guide>
        <p15:guide id="4" pos="226" userDrawn="1">
          <p15:clr>
            <a:srgbClr val="F26B43"/>
          </p15:clr>
        </p15:guide>
        <p15:guide id="5" pos="5534" userDrawn="1">
          <p15:clr>
            <a:srgbClr val="F26B43"/>
          </p15:clr>
        </p15:guide>
        <p15:guide id="6" pos="2939" userDrawn="1">
          <p15:clr>
            <a:srgbClr val="F26B43"/>
          </p15:clr>
        </p15:guide>
        <p15:guide id="7" pos="2821"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tmp"/><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8.tmp"/><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9.tmp"/><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0.tmp"/><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12.tmp"/><Relationship Id="rId4" Type="http://schemas.openxmlformats.org/officeDocument/2006/relationships/image" Target="../media/image11.tmp"/></Relationships>
</file>

<file path=ppt/slides/_rels/slide27.xml.rels><?xml version="1.0" encoding="UTF-8" standalone="yes"?>
<Relationships xmlns="http://schemas.openxmlformats.org/package/2006/relationships"><Relationship Id="rId3" Type="http://schemas.openxmlformats.org/officeDocument/2006/relationships/image" Target="../media/image13.tmp"/><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4.tmp"/><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5.tmp"/><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6.tmp"/><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a:t>Pandemic Influenza Severity Assessment</a:t>
            </a:r>
            <a:br>
              <a:rPr lang="en-US" dirty="0"/>
            </a:br>
            <a:r>
              <a:rPr lang="en-US" dirty="0"/>
              <a:t>(PISA)</a:t>
            </a:r>
            <a:endParaRPr lang="en-GB" dirty="0"/>
          </a:p>
        </p:txBody>
      </p:sp>
      <p:sp>
        <p:nvSpPr>
          <p:cNvPr id="5" name="Text Placeholder 4"/>
          <p:cNvSpPr>
            <a:spLocks noGrp="1"/>
          </p:cNvSpPr>
          <p:nvPr>
            <p:ph type="body" sz="quarter" idx="16"/>
          </p:nvPr>
        </p:nvSpPr>
        <p:spPr/>
        <p:txBody>
          <a:bodyPr/>
          <a:lstStyle/>
          <a:p>
            <a:r>
              <a:rPr lang="en-GB"/>
              <a:t>www.who.int</a:t>
            </a:r>
          </a:p>
        </p:txBody>
      </p:sp>
      <p:sp>
        <p:nvSpPr>
          <p:cNvPr id="7" name="Subtitle 6"/>
          <p:cNvSpPr>
            <a:spLocks noGrp="1"/>
          </p:cNvSpPr>
          <p:nvPr>
            <p:ph type="subTitle" idx="1"/>
          </p:nvPr>
        </p:nvSpPr>
        <p:spPr>
          <a:xfrm>
            <a:off x="0" y="3386668"/>
            <a:ext cx="9143999" cy="1242000"/>
          </a:xfrm>
        </p:spPr>
        <p:txBody>
          <a:bodyPr/>
          <a:lstStyle/>
          <a:p>
            <a:r>
              <a:rPr lang="en-GB" dirty="0" smtClean="0"/>
              <a:t>COURSE</a:t>
            </a:r>
            <a:endParaRPr lang="en-GB" dirty="0"/>
          </a:p>
        </p:txBody>
      </p:sp>
      <p:sp>
        <p:nvSpPr>
          <p:cNvPr id="25" name="Picture Placeholder 24"/>
          <p:cNvSpPr>
            <a:spLocks noGrp="1"/>
          </p:cNvSpPr>
          <p:nvPr>
            <p:ph type="pic" sz="quarter" idx="22"/>
          </p:nvPr>
        </p:nvSpPr>
        <p:spPr/>
      </p:sp>
      <p:sp>
        <p:nvSpPr>
          <p:cNvPr id="2" name="Text Placeholder 1"/>
          <p:cNvSpPr>
            <a:spLocks noGrp="1"/>
          </p:cNvSpPr>
          <p:nvPr>
            <p:ph type="body" sz="quarter" idx="10"/>
          </p:nvPr>
        </p:nvSpPr>
        <p:spPr>
          <a:xfrm>
            <a:off x="334833" y="4880254"/>
            <a:ext cx="5004610" cy="263246"/>
          </a:xfrm>
        </p:spPr>
        <p:txBody>
          <a:bodyPr/>
          <a:lstStyle/>
          <a:p>
            <a:r>
              <a:rPr lang="en-GB" dirty="0" smtClean="0"/>
              <a:t>Global Influenza Programme (GIP)    World Health Organization   Geneva, Switzerland </a:t>
            </a:r>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1317" y="3619122"/>
            <a:ext cx="19510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975752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32"/>
          </p:nvPr>
        </p:nvSpPr>
        <p:spPr/>
        <p:txBody>
          <a:bodyPr/>
          <a:lstStyle/>
          <a:p>
            <a:fld id="{A74CE0EA-F3B5-4684-BA10-C594598FDB9C}" type="slidenum">
              <a:rPr lang="en-GB" noProof="0" smtClean="0"/>
              <a:pPr/>
              <a:t>2</a:t>
            </a:fld>
            <a:endParaRPr lang="en-GB" noProof="0"/>
          </a:p>
        </p:txBody>
      </p:sp>
      <p:sp>
        <p:nvSpPr>
          <p:cNvPr id="3" name="Text Placeholder 2"/>
          <p:cNvSpPr>
            <a:spLocks noGrp="1"/>
          </p:cNvSpPr>
          <p:nvPr>
            <p:ph type="body" sz="quarter" idx="33"/>
          </p:nvPr>
        </p:nvSpPr>
        <p:spPr>
          <a:xfrm>
            <a:off x="385204" y="1364426"/>
            <a:ext cx="3057905" cy="2804847"/>
          </a:xfrm>
        </p:spPr>
        <p:txBody>
          <a:bodyPr/>
          <a:lstStyle/>
          <a:p>
            <a:r>
              <a:rPr lang="en-GB" sz="2400" b="0" dirty="0">
                <a:solidFill>
                  <a:schemeClr val="tx1"/>
                </a:solidFill>
              </a:rPr>
              <a:t>About the </a:t>
            </a:r>
            <a:r>
              <a:rPr lang="en-GB" sz="2400" b="0" dirty="0" smtClean="0">
                <a:solidFill>
                  <a:schemeClr val="tx1"/>
                </a:solidFill>
              </a:rPr>
              <a:t>module</a:t>
            </a:r>
          </a:p>
          <a:p>
            <a:r>
              <a:rPr lang="en-GB" sz="2400" b="0" dirty="0">
                <a:solidFill>
                  <a:schemeClr val="tx1"/>
                </a:solidFill>
              </a:rPr>
              <a:t>Learning </a:t>
            </a:r>
            <a:r>
              <a:rPr lang="en-GB" sz="2400" b="0" dirty="0" smtClean="0">
                <a:solidFill>
                  <a:schemeClr val="tx1"/>
                </a:solidFill>
              </a:rPr>
              <a:t>objectives</a:t>
            </a:r>
          </a:p>
          <a:p>
            <a:r>
              <a:rPr lang="en-GB" sz="2400" b="0" dirty="0">
                <a:solidFill>
                  <a:schemeClr val="tx1"/>
                </a:solidFill>
              </a:rPr>
              <a:t>Choosing </a:t>
            </a:r>
            <a:r>
              <a:rPr lang="en-GB" sz="2400" b="0" dirty="0" smtClean="0">
                <a:solidFill>
                  <a:schemeClr val="tx1"/>
                </a:solidFill>
              </a:rPr>
              <a:t>parameters</a:t>
            </a:r>
          </a:p>
          <a:p>
            <a:r>
              <a:rPr lang="en-GB" sz="2400" b="0" dirty="0">
                <a:solidFill>
                  <a:schemeClr val="tx1"/>
                </a:solidFill>
              </a:rPr>
              <a:t>Threshold </a:t>
            </a:r>
            <a:r>
              <a:rPr lang="en-GB" sz="2400" b="0" dirty="0" smtClean="0">
                <a:solidFill>
                  <a:schemeClr val="tx1"/>
                </a:solidFill>
              </a:rPr>
              <a:t>setting</a:t>
            </a:r>
          </a:p>
          <a:p>
            <a:endParaRPr lang="en-US" sz="1800" b="0" dirty="0">
              <a:solidFill>
                <a:schemeClr val="tx1"/>
              </a:solidFill>
            </a:endParaRPr>
          </a:p>
          <a:p>
            <a:endParaRPr lang="en-US" sz="1800" b="0" dirty="0">
              <a:solidFill>
                <a:schemeClr val="tx1"/>
              </a:solidFill>
            </a:endParaRPr>
          </a:p>
          <a:p>
            <a:endParaRPr lang="en-US" sz="1800" b="0" dirty="0">
              <a:solidFill>
                <a:schemeClr val="tx1"/>
              </a:solidFill>
            </a:endParaRPr>
          </a:p>
          <a:p>
            <a:endParaRPr lang="en-US" sz="1800" b="0" dirty="0">
              <a:solidFill>
                <a:schemeClr val="tx1"/>
              </a:solidFill>
            </a:endParaRPr>
          </a:p>
          <a:p>
            <a:endParaRPr lang="en-US" sz="1800" b="0" dirty="0">
              <a:solidFill>
                <a:schemeClr val="tx1"/>
              </a:solidFill>
            </a:endParaRPr>
          </a:p>
        </p:txBody>
      </p:sp>
      <p:sp>
        <p:nvSpPr>
          <p:cNvPr id="21" name="Title 20"/>
          <p:cNvSpPr>
            <a:spLocks noGrp="1"/>
          </p:cNvSpPr>
          <p:nvPr>
            <p:ph type="title"/>
          </p:nvPr>
        </p:nvSpPr>
        <p:spPr>
          <a:xfrm>
            <a:off x="344631" y="283398"/>
            <a:ext cx="6120000" cy="540000"/>
          </a:xfrm>
        </p:spPr>
        <p:txBody>
          <a:bodyPr/>
          <a:lstStyle/>
          <a:p>
            <a:r>
              <a:rPr lang="en-GB" dirty="0" smtClean="0"/>
              <a:t>PISA MODULE B: Methods </a:t>
            </a:r>
            <a:endParaRPr lang="en-US" dirty="0"/>
          </a:p>
        </p:txBody>
      </p:sp>
      <p:sp>
        <p:nvSpPr>
          <p:cNvPr id="23" name="Text Placeholder 22"/>
          <p:cNvSpPr>
            <a:spLocks noGrp="1"/>
          </p:cNvSpPr>
          <p:nvPr>
            <p:ph type="body" sz="quarter" idx="17"/>
          </p:nvPr>
        </p:nvSpPr>
        <p:spPr/>
        <p:txBody>
          <a:bodyPr>
            <a:normAutofit fontScale="92500" lnSpcReduction="20000"/>
          </a:bodyPr>
          <a:lstStyle/>
          <a:p>
            <a:r>
              <a:rPr lang="en-GB" dirty="0" smtClean="0"/>
              <a:t>PISA Module B: Methods </a:t>
            </a:r>
            <a:endParaRPr lang="en-US" dirty="0"/>
          </a:p>
        </p:txBody>
      </p:sp>
      <p:pic>
        <p:nvPicPr>
          <p:cNvPr id="5" name="Picture 4" descr="Screen Clipping"/>
          <p:cNvPicPr>
            <a:picLocks noChangeAspect="1"/>
          </p:cNvPicPr>
          <p:nvPr/>
        </p:nvPicPr>
        <p:blipFill rotWithShape="1">
          <a:blip r:embed="rId3">
            <a:extLst>
              <a:ext uri="{28A0092B-C50C-407E-A947-70E740481C1C}">
                <a14:useLocalDpi xmlns:a14="http://schemas.microsoft.com/office/drawing/2010/main" val="0"/>
              </a:ext>
            </a:extLst>
          </a:blip>
          <a:srcRect l="13311" r="7440"/>
          <a:stretch/>
        </p:blipFill>
        <p:spPr>
          <a:xfrm rot="1115727">
            <a:off x="3914194" y="2013773"/>
            <a:ext cx="1731430" cy="1720313"/>
          </a:xfrm>
          <a:prstGeom prst="rect">
            <a:avLst/>
          </a:prstGeom>
        </p:spPr>
      </p:pic>
      <p:pic>
        <p:nvPicPr>
          <p:cNvPr id="12" name="Picture 11" descr="Screen Clippi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90982" y="2108772"/>
            <a:ext cx="2922283" cy="1530314"/>
          </a:xfrm>
          <a:prstGeom prst="rect">
            <a:avLst/>
          </a:prstGeom>
        </p:spPr>
      </p:pic>
    </p:spTree>
    <p:extLst>
      <p:ext uri="{BB962C8B-B14F-4D97-AF65-F5344CB8AC3E}">
        <p14:creationId xmlns:p14="http://schemas.microsoft.com/office/powerpoint/2010/main" val="24927601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24"/>
          </p:nvPr>
        </p:nvSpPr>
        <p:spPr/>
        <p:txBody>
          <a:bodyPr/>
          <a:lstStyle/>
          <a:p>
            <a:fld id="{A74CE0EA-F3B5-4684-BA10-C594598FDB9C}" type="slidenum">
              <a:rPr lang="en-GB" noProof="0" smtClean="0"/>
              <a:pPr/>
              <a:t>3</a:t>
            </a:fld>
            <a:endParaRPr lang="en-GB" noProof="0"/>
          </a:p>
        </p:txBody>
      </p:sp>
      <p:sp>
        <p:nvSpPr>
          <p:cNvPr id="3" name="Title 2"/>
          <p:cNvSpPr>
            <a:spLocks noGrp="1"/>
          </p:cNvSpPr>
          <p:nvPr>
            <p:ph type="title"/>
          </p:nvPr>
        </p:nvSpPr>
        <p:spPr>
          <a:xfrm>
            <a:off x="359998" y="275714"/>
            <a:ext cx="6664745" cy="540000"/>
          </a:xfrm>
        </p:spPr>
        <p:txBody>
          <a:bodyPr/>
          <a:lstStyle/>
          <a:p>
            <a:r>
              <a:rPr lang="en-GB" dirty="0"/>
              <a:t>PISA MODULE B: </a:t>
            </a:r>
            <a:r>
              <a:rPr lang="en-GB" dirty="0" smtClean="0"/>
              <a:t>Methods </a:t>
            </a:r>
            <a:endParaRPr lang="en-US" dirty="0"/>
          </a:p>
        </p:txBody>
      </p:sp>
      <p:sp>
        <p:nvSpPr>
          <p:cNvPr id="4" name="Content Placeholder 3"/>
          <p:cNvSpPr>
            <a:spLocks noGrp="1"/>
          </p:cNvSpPr>
          <p:nvPr>
            <p:ph sz="half" idx="25"/>
          </p:nvPr>
        </p:nvSpPr>
        <p:spPr>
          <a:xfrm>
            <a:off x="351835" y="1848600"/>
            <a:ext cx="2664000" cy="2907900"/>
          </a:xfrm>
        </p:spPr>
        <p:txBody>
          <a:bodyPr/>
          <a:lstStyle/>
          <a:p>
            <a:r>
              <a:rPr lang="en-US" sz="1800" dirty="0" smtClean="0">
                <a:latin typeface="+mj-lt"/>
              </a:rPr>
              <a:t>Second learning module on PISA (WHO </a:t>
            </a:r>
            <a:r>
              <a:rPr lang="en-US" sz="1800" dirty="0">
                <a:latin typeface="+mj-lt"/>
              </a:rPr>
              <a:t>framework for assessing </a:t>
            </a:r>
            <a:r>
              <a:rPr lang="en-US" sz="1800" dirty="0" smtClean="0">
                <a:latin typeface="+mj-lt"/>
              </a:rPr>
              <a:t>severity </a:t>
            </a:r>
            <a:r>
              <a:rPr lang="en-US" sz="1800" dirty="0">
                <a:latin typeface="+mj-lt"/>
              </a:rPr>
              <a:t>of an influenza epidemic or </a:t>
            </a:r>
            <a:r>
              <a:rPr lang="en-US" sz="1800" dirty="0" smtClean="0">
                <a:latin typeface="+mj-lt"/>
              </a:rPr>
              <a:t>pandemic)</a:t>
            </a:r>
            <a:endParaRPr lang="en-US" sz="1800" dirty="0">
              <a:latin typeface="+mj-lt"/>
            </a:endParaRPr>
          </a:p>
          <a:p>
            <a:endParaRPr lang="en-US" sz="2000" dirty="0">
              <a:latin typeface="+mj-lt"/>
            </a:endParaRPr>
          </a:p>
        </p:txBody>
      </p:sp>
      <p:sp>
        <p:nvSpPr>
          <p:cNvPr id="5" name="Text Placeholder 4"/>
          <p:cNvSpPr>
            <a:spLocks noGrp="1"/>
          </p:cNvSpPr>
          <p:nvPr>
            <p:ph type="body" sz="quarter" idx="27"/>
          </p:nvPr>
        </p:nvSpPr>
        <p:spPr>
          <a:xfrm>
            <a:off x="351835" y="1554107"/>
            <a:ext cx="2664000" cy="189009"/>
          </a:xfrm>
        </p:spPr>
        <p:txBody>
          <a:bodyPr>
            <a:normAutofit fontScale="77500" lnSpcReduction="20000"/>
          </a:bodyPr>
          <a:lstStyle/>
          <a:p>
            <a:r>
              <a:rPr lang="en-GB" dirty="0"/>
              <a:t>WHAT </a:t>
            </a:r>
            <a:endParaRPr lang="en-US" dirty="0"/>
          </a:p>
        </p:txBody>
      </p:sp>
      <p:sp>
        <p:nvSpPr>
          <p:cNvPr id="6" name="Content Placeholder 5"/>
          <p:cNvSpPr>
            <a:spLocks noGrp="1"/>
          </p:cNvSpPr>
          <p:nvPr>
            <p:ph sz="half" idx="29"/>
          </p:nvPr>
        </p:nvSpPr>
        <p:spPr>
          <a:xfrm>
            <a:off x="3237886" y="1840435"/>
            <a:ext cx="2664000" cy="2907900"/>
          </a:xfrm>
        </p:spPr>
        <p:txBody>
          <a:bodyPr/>
          <a:lstStyle/>
          <a:p>
            <a:r>
              <a:rPr lang="en-GB" sz="1800" dirty="0">
                <a:latin typeface="+mj-lt"/>
              </a:rPr>
              <a:t>M</a:t>
            </a:r>
            <a:r>
              <a:rPr lang="en-GB" sz="1800" dirty="0" smtClean="0">
                <a:latin typeface="+mj-lt"/>
              </a:rPr>
              <a:t>ethodology </a:t>
            </a:r>
            <a:r>
              <a:rPr lang="en-GB" sz="1800" dirty="0">
                <a:latin typeface="+mj-lt"/>
              </a:rPr>
              <a:t>used in conducting an influenza severity </a:t>
            </a:r>
            <a:r>
              <a:rPr lang="en-GB" sz="1800" dirty="0" smtClean="0">
                <a:latin typeface="+mj-lt"/>
              </a:rPr>
              <a:t>assessment</a:t>
            </a:r>
            <a:endParaRPr lang="en-GB" sz="1800" dirty="0">
              <a:latin typeface="+mj-lt"/>
            </a:endParaRPr>
          </a:p>
        </p:txBody>
      </p:sp>
      <p:sp>
        <p:nvSpPr>
          <p:cNvPr id="7" name="Text Placeholder 6"/>
          <p:cNvSpPr>
            <a:spLocks noGrp="1"/>
          </p:cNvSpPr>
          <p:nvPr>
            <p:ph type="body" sz="quarter" idx="30"/>
          </p:nvPr>
        </p:nvSpPr>
        <p:spPr>
          <a:xfrm>
            <a:off x="3237886" y="1554107"/>
            <a:ext cx="2664000" cy="189009"/>
          </a:xfrm>
        </p:spPr>
        <p:txBody>
          <a:bodyPr>
            <a:normAutofit fontScale="77500" lnSpcReduction="20000"/>
          </a:bodyPr>
          <a:lstStyle/>
          <a:p>
            <a:r>
              <a:rPr lang="en-GB" dirty="0"/>
              <a:t>SUBJECT</a:t>
            </a:r>
            <a:endParaRPr lang="en-US" dirty="0"/>
          </a:p>
        </p:txBody>
      </p:sp>
      <p:sp>
        <p:nvSpPr>
          <p:cNvPr id="8" name="Content Placeholder 7"/>
          <p:cNvSpPr>
            <a:spLocks noGrp="1"/>
          </p:cNvSpPr>
          <p:nvPr>
            <p:ph sz="half" idx="31"/>
          </p:nvPr>
        </p:nvSpPr>
        <p:spPr>
          <a:xfrm>
            <a:off x="6115773" y="1873093"/>
            <a:ext cx="2664000" cy="2907900"/>
          </a:xfrm>
        </p:spPr>
        <p:txBody>
          <a:bodyPr/>
          <a:lstStyle/>
          <a:p>
            <a:r>
              <a:rPr lang="en-GB" sz="1800" dirty="0">
                <a:latin typeface="+mj-lt"/>
              </a:rPr>
              <a:t>S</a:t>
            </a:r>
            <a:r>
              <a:rPr lang="en-GB" sz="1800" dirty="0" smtClean="0">
                <a:latin typeface="+mj-lt"/>
              </a:rPr>
              <a:t>ubsequent </a:t>
            </a:r>
            <a:r>
              <a:rPr lang="en-GB" sz="1800" dirty="0">
                <a:latin typeface="+mj-lt"/>
              </a:rPr>
              <a:t>modules </a:t>
            </a:r>
            <a:r>
              <a:rPr lang="en-GB" sz="1800" dirty="0" smtClean="0">
                <a:latin typeface="+mj-lt"/>
              </a:rPr>
              <a:t>will further describe the three indicators identified</a:t>
            </a:r>
            <a:endParaRPr lang="en-US" sz="2000" dirty="0">
              <a:latin typeface="+mj-lt"/>
            </a:endParaRPr>
          </a:p>
        </p:txBody>
      </p:sp>
      <p:sp>
        <p:nvSpPr>
          <p:cNvPr id="9" name="Text Placeholder 8"/>
          <p:cNvSpPr>
            <a:spLocks noGrp="1"/>
          </p:cNvSpPr>
          <p:nvPr>
            <p:ph type="body" sz="quarter" idx="32"/>
          </p:nvPr>
        </p:nvSpPr>
        <p:spPr>
          <a:xfrm>
            <a:off x="6115773" y="1554107"/>
            <a:ext cx="2664000" cy="189009"/>
          </a:xfrm>
        </p:spPr>
        <p:txBody>
          <a:bodyPr>
            <a:normAutofit fontScale="77500" lnSpcReduction="20000"/>
          </a:bodyPr>
          <a:lstStyle/>
          <a:p>
            <a:r>
              <a:rPr lang="en-GB" dirty="0"/>
              <a:t>NEXT STEP</a:t>
            </a:r>
            <a:endParaRPr lang="en-US" dirty="0"/>
          </a:p>
        </p:txBody>
      </p:sp>
      <p:sp>
        <p:nvSpPr>
          <p:cNvPr id="17" name="Text Placeholder 22"/>
          <p:cNvSpPr>
            <a:spLocks noGrp="1"/>
          </p:cNvSpPr>
          <p:nvPr>
            <p:ph type="body" sz="quarter" idx="17"/>
          </p:nvPr>
        </p:nvSpPr>
        <p:spPr>
          <a:xfrm>
            <a:off x="305856" y="4781096"/>
            <a:ext cx="6120000" cy="216694"/>
          </a:xfrm>
        </p:spPr>
        <p:txBody>
          <a:bodyPr>
            <a:normAutofit fontScale="92500" lnSpcReduction="20000"/>
          </a:bodyPr>
          <a:lstStyle/>
          <a:p>
            <a:r>
              <a:rPr lang="en-GB" dirty="0" smtClean="0"/>
              <a:t>PISA Module B: Methods </a:t>
            </a:r>
            <a:endParaRPr lang="en-US" dirty="0"/>
          </a:p>
        </p:txBody>
      </p:sp>
      <p:sp>
        <p:nvSpPr>
          <p:cNvPr id="11" name="Text Placeholder 9"/>
          <p:cNvSpPr>
            <a:spLocks noGrp="1"/>
          </p:cNvSpPr>
          <p:nvPr>
            <p:ph type="body" sz="quarter" idx="13"/>
          </p:nvPr>
        </p:nvSpPr>
        <p:spPr>
          <a:xfrm>
            <a:off x="360364" y="891002"/>
            <a:ext cx="6120000" cy="216694"/>
          </a:xfrm>
        </p:spPr>
        <p:txBody>
          <a:bodyPr>
            <a:noAutofit/>
          </a:bodyPr>
          <a:lstStyle/>
          <a:p>
            <a:r>
              <a:rPr lang="en-GB" sz="3200" dirty="0" smtClean="0"/>
              <a:t>About the module</a:t>
            </a:r>
            <a:endParaRPr lang="en-US" sz="3200" dirty="0"/>
          </a:p>
        </p:txBody>
      </p:sp>
    </p:spTree>
    <p:extLst>
      <p:ext uri="{BB962C8B-B14F-4D97-AF65-F5344CB8AC3E}">
        <p14:creationId xmlns:p14="http://schemas.microsoft.com/office/powerpoint/2010/main" val="10235535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24"/>
          </p:nvPr>
        </p:nvSpPr>
        <p:spPr>
          <a:xfrm>
            <a:off x="8572599" y="4941156"/>
            <a:ext cx="217448" cy="135000"/>
          </a:xfrm>
        </p:spPr>
        <p:txBody>
          <a:bodyPr/>
          <a:lstStyle/>
          <a:p>
            <a:fld id="{A74CE0EA-F3B5-4684-BA10-C594598FDB9C}" type="slidenum">
              <a:rPr lang="en-GB" noProof="0" smtClean="0"/>
              <a:pPr/>
              <a:t>4</a:t>
            </a:fld>
            <a:endParaRPr lang="en-GB" noProof="0"/>
          </a:p>
        </p:txBody>
      </p:sp>
      <p:sp>
        <p:nvSpPr>
          <p:cNvPr id="4" name="Content Placeholder 3"/>
          <p:cNvSpPr>
            <a:spLocks noGrp="1"/>
          </p:cNvSpPr>
          <p:nvPr>
            <p:ph sz="half" idx="25"/>
          </p:nvPr>
        </p:nvSpPr>
        <p:spPr>
          <a:xfrm>
            <a:off x="4340600" y="1957549"/>
            <a:ext cx="2644621" cy="1242000"/>
          </a:xfrm>
        </p:spPr>
        <p:txBody>
          <a:bodyPr/>
          <a:lstStyle/>
          <a:p>
            <a:pPr lvl="0"/>
            <a:r>
              <a:rPr lang="en-GB" sz="1800" dirty="0">
                <a:latin typeface="+mj-lt"/>
              </a:rPr>
              <a:t>Understand threshold setting </a:t>
            </a:r>
            <a:r>
              <a:rPr lang="en-GB" sz="1800" dirty="0" smtClean="0">
                <a:latin typeface="+mj-lt"/>
              </a:rPr>
              <a:t>methods</a:t>
            </a:r>
            <a:endParaRPr lang="en-US" sz="2000" dirty="0">
              <a:latin typeface="+mj-lt"/>
            </a:endParaRPr>
          </a:p>
        </p:txBody>
      </p:sp>
      <p:sp>
        <p:nvSpPr>
          <p:cNvPr id="5" name="Content Placeholder 4"/>
          <p:cNvSpPr>
            <a:spLocks noGrp="1"/>
          </p:cNvSpPr>
          <p:nvPr>
            <p:ph sz="half" idx="26"/>
          </p:nvPr>
        </p:nvSpPr>
        <p:spPr>
          <a:xfrm>
            <a:off x="281466" y="2061448"/>
            <a:ext cx="2682248" cy="1242000"/>
          </a:xfrm>
        </p:spPr>
        <p:txBody>
          <a:bodyPr/>
          <a:lstStyle/>
          <a:p>
            <a:r>
              <a:rPr lang="en-GB" sz="1800" dirty="0">
                <a:latin typeface="+mj-lt"/>
              </a:rPr>
              <a:t>Understand </a:t>
            </a:r>
            <a:r>
              <a:rPr lang="en-GB" sz="1800" dirty="0" smtClean="0">
                <a:latin typeface="+mj-lt"/>
              </a:rPr>
              <a:t>criteria for </a:t>
            </a:r>
            <a:r>
              <a:rPr lang="en-GB" sz="1800" dirty="0">
                <a:latin typeface="+mj-lt"/>
              </a:rPr>
              <a:t>choosing </a:t>
            </a:r>
            <a:r>
              <a:rPr lang="en-GB" sz="1800" dirty="0" smtClean="0">
                <a:latin typeface="+mj-lt"/>
              </a:rPr>
              <a:t>parameters</a:t>
            </a:r>
            <a:endParaRPr lang="en-US" sz="1800" dirty="0">
              <a:latin typeface="+mj-lt"/>
            </a:endParaRPr>
          </a:p>
          <a:p>
            <a:pPr lvl="0"/>
            <a:endParaRPr lang="en-US" sz="2000" dirty="0">
              <a:latin typeface="+mj-lt"/>
            </a:endParaRPr>
          </a:p>
          <a:p>
            <a:endParaRPr lang="en-US" sz="2000" dirty="0">
              <a:latin typeface="+mj-lt"/>
            </a:endParaRPr>
          </a:p>
        </p:txBody>
      </p:sp>
      <p:sp>
        <p:nvSpPr>
          <p:cNvPr id="6" name="Text Placeholder 5"/>
          <p:cNvSpPr>
            <a:spLocks noGrp="1"/>
          </p:cNvSpPr>
          <p:nvPr>
            <p:ph type="body" sz="quarter" idx="27"/>
          </p:nvPr>
        </p:nvSpPr>
        <p:spPr>
          <a:xfrm>
            <a:off x="4288392" y="1693872"/>
            <a:ext cx="2664000" cy="189009"/>
          </a:xfrm>
        </p:spPr>
        <p:txBody>
          <a:bodyPr>
            <a:normAutofit fontScale="77500" lnSpcReduction="20000"/>
          </a:bodyPr>
          <a:lstStyle/>
          <a:p>
            <a:r>
              <a:rPr lang="en-GB" dirty="0"/>
              <a:t>THRESHOLD </a:t>
            </a:r>
            <a:r>
              <a:rPr lang="en-GB" dirty="0" smtClean="0"/>
              <a:t>SETTING</a:t>
            </a:r>
            <a:endParaRPr lang="en-US" dirty="0"/>
          </a:p>
        </p:txBody>
      </p:sp>
      <p:sp>
        <p:nvSpPr>
          <p:cNvPr id="7" name="Text Placeholder 6"/>
          <p:cNvSpPr>
            <a:spLocks noGrp="1"/>
          </p:cNvSpPr>
          <p:nvPr>
            <p:ph type="body" sz="quarter" idx="28"/>
          </p:nvPr>
        </p:nvSpPr>
        <p:spPr>
          <a:xfrm>
            <a:off x="286654" y="1734105"/>
            <a:ext cx="2664000" cy="191477"/>
          </a:xfrm>
        </p:spPr>
        <p:txBody>
          <a:bodyPr>
            <a:normAutofit fontScale="77500" lnSpcReduction="20000"/>
          </a:bodyPr>
          <a:lstStyle/>
          <a:p>
            <a:r>
              <a:rPr lang="en-GB" dirty="0"/>
              <a:t>CHOOSING PARAMETERS</a:t>
            </a:r>
            <a:endParaRPr lang="en-US" dirty="0"/>
          </a:p>
        </p:txBody>
      </p:sp>
      <p:sp>
        <p:nvSpPr>
          <p:cNvPr id="13" name="Text Placeholder 7"/>
          <p:cNvSpPr>
            <a:spLocks noGrp="1"/>
          </p:cNvSpPr>
          <p:nvPr>
            <p:ph type="body" sz="quarter" idx="17"/>
          </p:nvPr>
        </p:nvSpPr>
        <p:spPr>
          <a:xfrm>
            <a:off x="305856" y="4781096"/>
            <a:ext cx="6120000" cy="216694"/>
          </a:xfrm>
        </p:spPr>
        <p:txBody>
          <a:bodyPr lIns="18000" anchor="ctr">
            <a:normAutofit fontScale="92500" lnSpcReduction="20000"/>
          </a:bodyPr>
          <a:lstStyle>
            <a:lvl1pPr>
              <a:defRPr sz="1600" b="0">
                <a:solidFill>
                  <a:schemeClr val="tx1"/>
                </a:solidFill>
                <a:latin typeface="+mj-lt"/>
              </a:defRPr>
            </a:lvl1pPr>
          </a:lstStyle>
          <a:p>
            <a:pPr lvl="0"/>
            <a:r>
              <a:rPr lang="en-GB" noProof="0" dirty="0"/>
              <a:t>PISA Module B: </a:t>
            </a:r>
            <a:r>
              <a:rPr lang="en-GB" noProof="0" dirty="0" smtClean="0"/>
              <a:t>Methods</a:t>
            </a:r>
            <a:endParaRPr lang="en-GB" noProof="0" dirty="0"/>
          </a:p>
        </p:txBody>
      </p:sp>
      <p:sp>
        <p:nvSpPr>
          <p:cNvPr id="14" name="Title 2"/>
          <p:cNvSpPr>
            <a:spLocks noGrp="1"/>
          </p:cNvSpPr>
          <p:nvPr>
            <p:ph type="title"/>
          </p:nvPr>
        </p:nvSpPr>
        <p:spPr/>
        <p:txBody>
          <a:bodyPr/>
          <a:lstStyle/>
          <a:p>
            <a:r>
              <a:rPr lang="en-GB" dirty="0"/>
              <a:t>PISA MODULE B: </a:t>
            </a:r>
            <a:r>
              <a:rPr lang="en-GB" dirty="0" smtClean="0"/>
              <a:t>Methods </a:t>
            </a:r>
            <a:endParaRPr lang="en-US" dirty="0"/>
          </a:p>
        </p:txBody>
      </p:sp>
      <p:sp>
        <p:nvSpPr>
          <p:cNvPr id="15" name="Text Placeholder 7"/>
          <p:cNvSpPr>
            <a:spLocks noGrp="1"/>
          </p:cNvSpPr>
          <p:nvPr>
            <p:ph type="body" sz="quarter" idx="13"/>
          </p:nvPr>
        </p:nvSpPr>
        <p:spPr>
          <a:xfrm>
            <a:off x="360364" y="891002"/>
            <a:ext cx="6120000" cy="216694"/>
          </a:xfrm>
        </p:spPr>
        <p:txBody>
          <a:bodyPr>
            <a:noAutofit/>
          </a:bodyPr>
          <a:lstStyle/>
          <a:p>
            <a:r>
              <a:rPr lang="en-GB" sz="3200" dirty="0" smtClean="0"/>
              <a:t>Learning objectives</a:t>
            </a:r>
            <a:endParaRPr lang="en-US" sz="3200" dirty="0"/>
          </a:p>
        </p:txBody>
      </p:sp>
    </p:spTree>
    <p:extLst>
      <p:ext uri="{BB962C8B-B14F-4D97-AF65-F5344CB8AC3E}">
        <p14:creationId xmlns:p14="http://schemas.microsoft.com/office/powerpoint/2010/main" val="20683456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8"/>
          </p:nvPr>
        </p:nvSpPr>
        <p:spPr/>
        <p:txBody>
          <a:bodyPr/>
          <a:lstStyle/>
          <a:p>
            <a:r>
              <a:rPr lang="en-GB" dirty="0"/>
              <a:t>Choosing parameters</a:t>
            </a:r>
            <a:endParaRPr lang="en-US" dirty="0"/>
          </a:p>
        </p:txBody>
      </p:sp>
      <p:sp>
        <p:nvSpPr>
          <p:cNvPr id="3" name="Slide Number Placeholder 2"/>
          <p:cNvSpPr>
            <a:spLocks noGrp="1"/>
          </p:cNvSpPr>
          <p:nvPr>
            <p:ph type="sldNum" sz="quarter" idx="21"/>
          </p:nvPr>
        </p:nvSpPr>
        <p:spPr/>
        <p:txBody>
          <a:bodyPr/>
          <a:lstStyle/>
          <a:p>
            <a:fld id="{A74CE0EA-F3B5-4684-BA10-C594598FDB9C}" type="slidenum">
              <a:rPr lang="en-GB" noProof="0" smtClean="0"/>
              <a:pPr/>
              <a:t>5</a:t>
            </a:fld>
            <a:endParaRPr lang="en-GB" noProof="0"/>
          </a:p>
        </p:txBody>
      </p:sp>
      <p:sp>
        <p:nvSpPr>
          <p:cNvPr id="4" name="Title 3"/>
          <p:cNvSpPr>
            <a:spLocks noGrp="1"/>
          </p:cNvSpPr>
          <p:nvPr>
            <p:ph type="title"/>
          </p:nvPr>
        </p:nvSpPr>
        <p:spPr/>
        <p:txBody>
          <a:bodyPr/>
          <a:lstStyle/>
          <a:p>
            <a:r>
              <a:rPr lang="en-GB" dirty="0"/>
              <a:t>PISA </a:t>
            </a:r>
            <a:r>
              <a:rPr lang="en-GB" dirty="0" smtClean="0"/>
              <a:t>MODULE </a:t>
            </a:r>
            <a:r>
              <a:rPr lang="en-GB" dirty="0"/>
              <a:t>B: Methods</a:t>
            </a:r>
            <a:endParaRPr lang="en-US" dirty="0"/>
          </a:p>
        </p:txBody>
      </p:sp>
      <p:sp>
        <p:nvSpPr>
          <p:cNvPr id="5" name="Picture Placeholder 4"/>
          <p:cNvSpPr>
            <a:spLocks noGrp="1"/>
          </p:cNvSpPr>
          <p:nvPr>
            <p:ph type="pic" sz="quarter" idx="23"/>
          </p:nvPr>
        </p:nvSpPr>
        <p:spPr/>
      </p:sp>
      <p:sp>
        <p:nvSpPr>
          <p:cNvPr id="6" name="Text Placeholder 5"/>
          <p:cNvSpPr>
            <a:spLocks noGrp="1"/>
          </p:cNvSpPr>
          <p:nvPr>
            <p:ph type="body" sz="quarter" idx="17"/>
          </p:nvPr>
        </p:nvSpPr>
        <p:spPr/>
        <p:txBody>
          <a:bodyPr>
            <a:normAutofit fontScale="92500" lnSpcReduction="20000"/>
          </a:bodyPr>
          <a:lstStyle/>
          <a:p>
            <a:endParaRPr lang="en-US"/>
          </a:p>
        </p:txBody>
      </p:sp>
    </p:spTree>
    <p:extLst>
      <p:ext uri="{BB962C8B-B14F-4D97-AF65-F5344CB8AC3E}">
        <p14:creationId xmlns:p14="http://schemas.microsoft.com/office/powerpoint/2010/main" val="40939888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p:txBody>
          <a:bodyPr/>
          <a:lstStyle/>
          <a:p>
            <a:fld id="{A74CE0EA-F3B5-4684-BA10-C594598FDB9C}" type="slidenum">
              <a:rPr lang="en-GB" noProof="0" smtClean="0"/>
              <a:pPr/>
              <a:t>6</a:t>
            </a:fld>
            <a:endParaRPr lang="en-GB" noProof="0"/>
          </a:p>
        </p:txBody>
      </p:sp>
      <p:sp>
        <p:nvSpPr>
          <p:cNvPr id="5" name="Title 4"/>
          <p:cNvSpPr>
            <a:spLocks noGrp="1"/>
          </p:cNvSpPr>
          <p:nvPr>
            <p:ph type="title"/>
          </p:nvPr>
        </p:nvSpPr>
        <p:spPr/>
        <p:txBody>
          <a:bodyPr/>
          <a:lstStyle/>
          <a:p>
            <a:r>
              <a:rPr lang="en-GB" dirty="0"/>
              <a:t>PISA </a:t>
            </a:r>
            <a:r>
              <a:rPr lang="en-GB" dirty="0" smtClean="0"/>
              <a:t>Terminology</a:t>
            </a:r>
            <a:endParaRPr lang="en-US" dirty="0"/>
          </a:p>
        </p:txBody>
      </p:sp>
      <p:sp>
        <p:nvSpPr>
          <p:cNvPr id="6" name="Text Placeholder 5"/>
          <p:cNvSpPr>
            <a:spLocks noGrp="1"/>
          </p:cNvSpPr>
          <p:nvPr>
            <p:ph type="body" sz="quarter" idx="17"/>
          </p:nvPr>
        </p:nvSpPr>
        <p:spPr/>
        <p:txBody>
          <a:bodyPr>
            <a:normAutofit fontScale="92500" lnSpcReduction="20000"/>
          </a:bodyPr>
          <a:lstStyle/>
          <a:p>
            <a:endParaRPr lang="en-US"/>
          </a:p>
        </p:txBody>
      </p:sp>
      <p:graphicFrame>
        <p:nvGraphicFramePr>
          <p:cNvPr id="9" name="Diagram 8"/>
          <p:cNvGraphicFramePr/>
          <p:nvPr>
            <p:extLst>
              <p:ext uri="{D42A27DB-BD31-4B8C-83A1-F6EECF244321}">
                <p14:modId xmlns:p14="http://schemas.microsoft.com/office/powerpoint/2010/main" val="2631821596"/>
              </p:ext>
            </p:extLst>
          </p:nvPr>
        </p:nvGraphicFramePr>
        <p:xfrm>
          <a:off x="261260" y="892202"/>
          <a:ext cx="8636852"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415575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24"/>
          </p:nvPr>
        </p:nvSpPr>
        <p:spPr/>
        <p:txBody>
          <a:bodyPr/>
          <a:lstStyle/>
          <a:p>
            <a:fld id="{A74CE0EA-F3B5-4684-BA10-C594598FDB9C}" type="slidenum">
              <a:rPr lang="en-GB" noProof="0" smtClean="0"/>
              <a:pPr/>
              <a:t>7</a:t>
            </a:fld>
            <a:endParaRPr lang="en-GB" noProof="0"/>
          </a:p>
        </p:txBody>
      </p:sp>
      <p:sp>
        <p:nvSpPr>
          <p:cNvPr id="3" name="Title 2"/>
          <p:cNvSpPr>
            <a:spLocks noGrp="1"/>
          </p:cNvSpPr>
          <p:nvPr>
            <p:ph type="title"/>
          </p:nvPr>
        </p:nvSpPr>
        <p:spPr>
          <a:xfrm>
            <a:off x="359999" y="252662"/>
            <a:ext cx="6120000" cy="540000"/>
          </a:xfrm>
        </p:spPr>
        <p:txBody>
          <a:bodyPr/>
          <a:lstStyle/>
          <a:p>
            <a:r>
              <a:rPr lang="en-GB" dirty="0"/>
              <a:t>PISA </a:t>
            </a:r>
            <a:r>
              <a:rPr lang="en-GB" dirty="0" smtClean="0"/>
              <a:t>Indicators</a:t>
            </a:r>
            <a:endParaRPr lang="en-US" dirty="0"/>
          </a:p>
        </p:txBody>
      </p:sp>
      <p:sp>
        <p:nvSpPr>
          <p:cNvPr id="4" name="Content Placeholder 3"/>
          <p:cNvSpPr>
            <a:spLocks noGrp="1"/>
          </p:cNvSpPr>
          <p:nvPr>
            <p:ph sz="half" idx="25"/>
          </p:nvPr>
        </p:nvSpPr>
        <p:spPr>
          <a:xfrm>
            <a:off x="159006" y="2383740"/>
            <a:ext cx="2507228" cy="1264612"/>
          </a:xfrm>
        </p:spPr>
        <p:txBody>
          <a:bodyPr/>
          <a:lstStyle/>
          <a:p>
            <a:r>
              <a:rPr lang="en-GB" sz="2000" dirty="0">
                <a:latin typeface="+mj-lt"/>
              </a:rPr>
              <a:t>The ease with which the virus </a:t>
            </a:r>
            <a:r>
              <a:rPr lang="en-GB" sz="2000" dirty="0" smtClean="0">
                <a:latin typeface="+mj-lt"/>
              </a:rPr>
              <a:t>transmits from person to person</a:t>
            </a:r>
            <a:endParaRPr lang="en-US" sz="2000" dirty="0">
              <a:latin typeface="+mj-lt"/>
            </a:endParaRPr>
          </a:p>
        </p:txBody>
      </p:sp>
      <p:sp>
        <p:nvSpPr>
          <p:cNvPr id="5" name="Text Placeholder 4"/>
          <p:cNvSpPr>
            <a:spLocks noGrp="1"/>
          </p:cNvSpPr>
          <p:nvPr>
            <p:ph type="body" sz="quarter" idx="27"/>
          </p:nvPr>
        </p:nvSpPr>
        <p:spPr>
          <a:xfrm>
            <a:off x="2240298" y="1161493"/>
            <a:ext cx="4201200" cy="439200"/>
          </a:xfrm>
        </p:spPr>
        <p:txBody>
          <a:bodyPr>
            <a:normAutofit/>
          </a:bodyPr>
          <a:lstStyle/>
          <a:p>
            <a:pPr algn="ctr"/>
            <a:r>
              <a:rPr lang="en-GB" sz="2400" dirty="0" smtClean="0"/>
              <a:t>(1) TRANSMISSIBILITY</a:t>
            </a:r>
            <a:endParaRPr lang="en-US" sz="2800"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6234" y="2574171"/>
            <a:ext cx="2542187" cy="16224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515265" y="4794570"/>
            <a:ext cx="2292615" cy="323165"/>
          </a:xfrm>
          <a:prstGeom prst="rect">
            <a:avLst/>
          </a:prstGeom>
        </p:spPr>
        <p:txBody>
          <a:bodyPr wrap="none">
            <a:spAutoFit/>
          </a:bodyPr>
          <a:lstStyle/>
          <a:p>
            <a:pPr lvl="0"/>
            <a:r>
              <a:rPr lang="en-GB" sz="1500" dirty="0">
                <a:latin typeface="+mj-lt"/>
              </a:rPr>
              <a:t>PISA Module B: Methods</a:t>
            </a:r>
          </a:p>
        </p:txBody>
      </p:sp>
      <p:sp>
        <p:nvSpPr>
          <p:cNvPr id="6" name="TextBox 5"/>
          <p:cNvSpPr txBox="1"/>
          <p:nvPr/>
        </p:nvSpPr>
        <p:spPr>
          <a:xfrm>
            <a:off x="5354726" y="2015772"/>
            <a:ext cx="3606393" cy="2000548"/>
          </a:xfrm>
          <a:prstGeom prst="rect">
            <a:avLst/>
          </a:prstGeom>
          <a:noFill/>
        </p:spPr>
        <p:txBody>
          <a:bodyPr wrap="square" rtlCol="0">
            <a:spAutoFit/>
          </a:bodyPr>
          <a:lstStyle/>
          <a:p>
            <a:r>
              <a:rPr lang="en-GB" sz="2000" dirty="0">
                <a:latin typeface="+mj-lt"/>
              </a:rPr>
              <a:t>Routine surveillance parameters:</a:t>
            </a:r>
          </a:p>
          <a:p>
            <a:endParaRPr lang="en-GB" sz="2000" dirty="0">
              <a:latin typeface="+mj-lt"/>
            </a:endParaRPr>
          </a:p>
          <a:p>
            <a:pPr marL="285750" indent="-285750">
              <a:buFont typeface="Arial" panose="020B0604020202020204" pitchFamily="34" charset="0"/>
              <a:buChar char="•"/>
            </a:pPr>
            <a:r>
              <a:rPr lang="en-US" sz="1600" dirty="0">
                <a:latin typeface="+mj-lt"/>
              </a:rPr>
              <a:t>Weekly ILI </a:t>
            </a:r>
            <a:r>
              <a:rPr lang="en-US" sz="1600" dirty="0" smtClean="0">
                <a:latin typeface="+mj-lt"/>
              </a:rPr>
              <a:t>cases, </a:t>
            </a:r>
            <a:r>
              <a:rPr lang="en-US" sz="1600" dirty="0">
                <a:latin typeface="+mj-lt"/>
              </a:rPr>
              <a:t>as a proportion of total visits, or incidence rates</a:t>
            </a:r>
          </a:p>
          <a:p>
            <a:pPr marL="285750" indent="-285750">
              <a:buFont typeface="Arial" panose="020B0604020202020204" pitchFamily="34" charset="0"/>
              <a:buChar char="•"/>
            </a:pPr>
            <a:r>
              <a:rPr lang="en-US" sz="1600" dirty="0" smtClean="0">
                <a:latin typeface="+mj-lt"/>
              </a:rPr>
              <a:t>Product of </a:t>
            </a:r>
            <a:r>
              <a:rPr lang="en-US" sz="1600" dirty="0">
                <a:latin typeface="+mj-lt"/>
              </a:rPr>
              <a:t>weekly </a:t>
            </a:r>
            <a:r>
              <a:rPr lang="en-US" sz="1600" dirty="0" smtClean="0">
                <a:latin typeface="+mj-lt"/>
              </a:rPr>
              <a:t>ILI rates </a:t>
            </a:r>
            <a:r>
              <a:rPr lang="en-US" sz="1600" dirty="0">
                <a:latin typeface="+mj-lt"/>
              </a:rPr>
              <a:t>and weekly percentage </a:t>
            </a:r>
            <a:r>
              <a:rPr lang="en-US" sz="1600" dirty="0" smtClean="0">
                <a:latin typeface="+mj-lt"/>
              </a:rPr>
              <a:t>positivity</a:t>
            </a:r>
            <a:endParaRPr lang="en-US" sz="2000" dirty="0">
              <a:latin typeface="+mj-lt"/>
            </a:endParaRPr>
          </a:p>
        </p:txBody>
      </p:sp>
    </p:spTree>
    <p:extLst>
      <p:ext uri="{BB962C8B-B14F-4D97-AF65-F5344CB8AC3E}">
        <p14:creationId xmlns:p14="http://schemas.microsoft.com/office/powerpoint/2010/main" val="4282378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24"/>
          </p:nvPr>
        </p:nvSpPr>
        <p:spPr/>
        <p:txBody>
          <a:bodyPr/>
          <a:lstStyle/>
          <a:p>
            <a:fld id="{A74CE0EA-F3B5-4684-BA10-C594598FDB9C}" type="slidenum">
              <a:rPr lang="en-GB" noProof="0" smtClean="0"/>
              <a:pPr/>
              <a:t>8</a:t>
            </a:fld>
            <a:endParaRPr lang="en-GB" noProof="0"/>
          </a:p>
        </p:txBody>
      </p:sp>
      <p:sp>
        <p:nvSpPr>
          <p:cNvPr id="3" name="Title 2"/>
          <p:cNvSpPr>
            <a:spLocks noGrp="1"/>
          </p:cNvSpPr>
          <p:nvPr>
            <p:ph type="title"/>
          </p:nvPr>
        </p:nvSpPr>
        <p:spPr>
          <a:xfrm>
            <a:off x="359999" y="252662"/>
            <a:ext cx="6120000" cy="540000"/>
          </a:xfrm>
        </p:spPr>
        <p:txBody>
          <a:bodyPr/>
          <a:lstStyle/>
          <a:p>
            <a:r>
              <a:rPr lang="en-GB" dirty="0"/>
              <a:t>PISA </a:t>
            </a:r>
            <a:r>
              <a:rPr lang="en-GB" dirty="0" smtClean="0"/>
              <a:t>Indicators</a:t>
            </a:r>
            <a:endParaRPr lang="en-US" dirty="0"/>
          </a:p>
        </p:txBody>
      </p:sp>
      <p:sp>
        <p:nvSpPr>
          <p:cNvPr id="4" name="Content Placeholder 3"/>
          <p:cNvSpPr>
            <a:spLocks noGrp="1"/>
          </p:cNvSpPr>
          <p:nvPr>
            <p:ph sz="half" idx="25"/>
          </p:nvPr>
        </p:nvSpPr>
        <p:spPr>
          <a:xfrm>
            <a:off x="309758" y="2339631"/>
            <a:ext cx="2366531" cy="1715802"/>
          </a:xfrm>
        </p:spPr>
        <p:txBody>
          <a:bodyPr/>
          <a:lstStyle/>
          <a:p>
            <a:r>
              <a:rPr lang="en-GB" sz="2000" dirty="0">
                <a:latin typeface="+mj-lt"/>
              </a:rPr>
              <a:t>Of people with influenza infections, the proportion who </a:t>
            </a:r>
            <a:r>
              <a:rPr lang="en-GB" sz="2000" dirty="0" smtClean="0">
                <a:latin typeface="+mj-lt"/>
              </a:rPr>
              <a:t>are severely sick/dying</a:t>
            </a:r>
            <a:endParaRPr lang="en-US" sz="2000" dirty="0">
              <a:latin typeface="+mj-lt"/>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724" y="2453429"/>
            <a:ext cx="2773809" cy="16020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515265" y="4794570"/>
            <a:ext cx="2292615" cy="323165"/>
          </a:xfrm>
          <a:prstGeom prst="rect">
            <a:avLst/>
          </a:prstGeom>
        </p:spPr>
        <p:txBody>
          <a:bodyPr wrap="none">
            <a:spAutoFit/>
          </a:bodyPr>
          <a:lstStyle/>
          <a:p>
            <a:pPr lvl="0"/>
            <a:r>
              <a:rPr lang="en-GB" sz="1500" dirty="0">
                <a:latin typeface="+mj-lt"/>
              </a:rPr>
              <a:t>PISA Module B: Methods</a:t>
            </a:r>
          </a:p>
        </p:txBody>
      </p:sp>
      <p:sp>
        <p:nvSpPr>
          <p:cNvPr id="8" name="TextBox 7"/>
          <p:cNvSpPr txBox="1"/>
          <p:nvPr/>
        </p:nvSpPr>
        <p:spPr>
          <a:xfrm>
            <a:off x="5515658" y="2296451"/>
            <a:ext cx="3494778" cy="2246769"/>
          </a:xfrm>
          <a:prstGeom prst="rect">
            <a:avLst/>
          </a:prstGeom>
          <a:noFill/>
        </p:spPr>
        <p:txBody>
          <a:bodyPr wrap="square" rtlCol="0">
            <a:spAutoFit/>
          </a:bodyPr>
          <a:lstStyle/>
          <a:p>
            <a:r>
              <a:rPr lang="en-US" sz="2000" dirty="0">
                <a:latin typeface="+mj-lt"/>
              </a:rPr>
              <a:t>Hospital-based surveillance parameters</a:t>
            </a:r>
            <a:r>
              <a:rPr lang="en-US" sz="2000" dirty="0" smtClean="0">
                <a:latin typeface="+mj-lt"/>
              </a:rPr>
              <a:t>:</a:t>
            </a:r>
          </a:p>
          <a:p>
            <a:endParaRPr lang="en-GB" sz="2000" dirty="0">
              <a:latin typeface="+mj-lt"/>
            </a:endParaRPr>
          </a:p>
          <a:p>
            <a:pPr marL="285750" indent="-285750">
              <a:buFont typeface="Arial" panose="020B0604020202020204" pitchFamily="34" charset="0"/>
              <a:buChar char="•"/>
            </a:pPr>
            <a:r>
              <a:rPr lang="en-US" sz="1600" dirty="0">
                <a:latin typeface="+mj-lt"/>
              </a:rPr>
              <a:t>Cumulative death: hospitalization </a:t>
            </a:r>
            <a:r>
              <a:rPr lang="en-US" sz="1600" dirty="0" smtClean="0">
                <a:latin typeface="+mj-lt"/>
              </a:rPr>
              <a:t>ratio</a:t>
            </a:r>
          </a:p>
          <a:p>
            <a:pPr marL="285750" indent="-285750">
              <a:buFont typeface="Arial" panose="020B0604020202020204" pitchFamily="34" charset="0"/>
              <a:buChar char="•"/>
            </a:pPr>
            <a:r>
              <a:rPr lang="en-US" sz="1600" dirty="0" smtClean="0">
                <a:latin typeface="+mj-lt"/>
              </a:rPr>
              <a:t>Cumulative </a:t>
            </a:r>
            <a:r>
              <a:rPr lang="en-US" sz="1600" dirty="0">
                <a:latin typeface="+mj-lt"/>
              </a:rPr>
              <a:t>ICU: hospitalization ratio </a:t>
            </a:r>
            <a:endParaRPr lang="en-US" sz="1600" dirty="0" smtClean="0">
              <a:latin typeface="+mj-lt"/>
            </a:endParaRPr>
          </a:p>
          <a:p>
            <a:pPr marL="285750" indent="-285750">
              <a:buFont typeface="Arial" panose="020B0604020202020204" pitchFamily="34" charset="0"/>
              <a:buChar char="•"/>
            </a:pPr>
            <a:r>
              <a:rPr lang="en-US" sz="1600" dirty="0" smtClean="0">
                <a:latin typeface="+mj-lt"/>
              </a:rPr>
              <a:t>SARI:ARI </a:t>
            </a:r>
            <a:r>
              <a:rPr lang="en-US" sz="1600" dirty="0">
                <a:latin typeface="+mj-lt"/>
              </a:rPr>
              <a:t>or SARI:ILI ratios</a:t>
            </a:r>
            <a:endParaRPr lang="en-US" sz="2000" dirty="0">
              <a:latin typeface="+mj-lt"/>
            </a:endParaRPr>
          </a:p>
        </p:txBody>
      </p:sp>
      <p:sp>
        <p:nvSpPr>
          <p:cNvPr id="12" name="Text Placeholder 4"/>
          <p:cNvSpPr>
            <a:spLocks noGrp="1"/>
          </p:cNvSpPr>
          <p:nvPr>
            <p:ph type="body" sz="quarter" idx="27"/>
          </p:nvPr>
        </p:nvSpPr>
        <p:spPr>
          <a:xfrm>
            <a:off x="2286402" y="1161493"/>
            <a:ext cx="4201200" cy="439200"/>
          </a:xfrm>
        </p:spPr>
        <p:txBody>
          <a:bodyPr>
            <a:normAutofit fontScale="77500" lnSpcReduction="20000"/>
          </a:bodyPr>
          <a:lstStyle/>
          <a:p>
            <a:pPr algn="ctr"/>
            <a:r>
              <a:rPr lang="en-GB" sz="2800" dirty="0" smtClean="0"/>
              <a:t> (2) SERIOUSNESS OF DISEASE</a:t>
            </a:r>
            <a:endParaRPr lang="en-US" sz="2800" dirty="0"/>
          </a:p>
        </p:txBody>
      </p:sp>
    </p:spTree>
    <p:extLst>
      <p:ext uri="{BB962C8B-B14F-4D97-AF65-F5344CB8AC3E}">
        <p14:creationId xmlns:p14="http://schemas.microsoft.com/office/powerpoint/2010/main" val="5119907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24"/>
          </p:nvPr>
        </p:nvSpPr>
        <p:spPr/>
        <p:txBody>
          <a:bodyPr/>
          <a:lstStyle/>
          <a:p>
            <a:fld id="{A74CE0EA-F3B5-4684-BA10-C594598FDB9C}" type="slidenum">
              <a:rPr lang="en-GB" noProof="0" smtClean="0"/>
              <a:pPr/>
              <a:t>9</a:t>
            </a:fld>
            <a:endParaRPr lang="en-GB" noProof="0"/>
          </a:p>
        </p:txBody>
      </p:sp>
      <p:sp>
        <p:nvSpPr>
          <p:cNvPr id="3" name="Title 2"/>
          <p:cNvSpPr>
            <a:spLocks noGrp="1"/>
          </p:cNvSpPr>
          <p:nvPr>
            <p:ph type="title"/>
          </p:nvPr>
        </p:nvSpPr>
        <p:spPr/>
        <p:txBody>
          <a:bodyPr/>
          <a:lstStyle/>
          <a:p>
            <a:r>
              <a:rPr lang="en-GB" dirty="0"/>
              <a:t>PISA </a:t>
            </a:r>
            <a:r>
              <a:rPr lang="en-GB" dirty="0" smtClean="0"/>
              <a:t>Indicators</a:t>
            </a:r>
            <a:endParaRPr lang="en-US" dirty="0"/>
          </a:p>
        </p:txBody>
      </p:sp>
      <p:sp>
        <p:nvSpPr>
          <p:cNvPr id="4" name="Content Placeholder 3"/>
          <p:cNvSpPr>
            <a:spLocks noGrp="1"/>
          </p:cNvSpPr>
          <p:nvPr>
            <p:ph sz="half" idx="25"/>
          </p:nvPr>
        </p:nvSpPr>
        <p:spPr>
          <a:xfrm>
            <a:off x="356751" y="2511435"/>
            <a:ext cx="2609641" cy="944829"/>
          </a:xfrm>
        </p:spPr>
        <p:txBody>
          <a:bodyPr/>
          <a:lstStyle/>
          <a:p>
            <a:r>
              <a:rPr lang="en-GB" sz="2000" dirty="0">
                <a:latin typeface="+mj-lt"/>
              </a:rPr>
              <a:t>The impact on society or </a:t>
            </a:r>
            <a:r>
              <a:rPr lang="en-GB" sz="2000" dirty="0" smtClean="0">
                <a:latin typeface="+mj-lt"/>
              </a:rPr>
              <a:t>healthcare system</a:t>
            </a:r>
            <a:endParaRPr lang="en-US" sz="2000" dirty="0">
              <a:latin typeface="+mj-lt"/>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7880" y="2284018"/>
            <a:ext cx="2794025" cy="14197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515265" y="4794570"/>
            <a:ext cx="2292615" cy="323165"/>
          </a:xfrm>
          <a:prstGeom prst="rect">
            <a:avLst/>
          </a:prstGeom>
        </p:spPr>
        <p:txBody>
          <a:bodyPr wrap="none">
            <a:spAutoFit/>
          </a:bodyPr>
          <a:lstStyle/>
          <a:p>
            <a:pPr lvl="0"/>
            <a:r>
              <a:rPr lang="en-GB" sz="1500" dirty="0">
                <a:latin typeface="+mj-lt"/>
              </a:rPr>
              <a:t>PISA Module B: Methods</a:t>
            </a:r>
          </a:p>
        </p:txBody>
      </p:sp>
      <p:sp>
        <p:nvSpPr>
          <p:cNvPr id="8" name="TextBox 7"/>
          <p:cNvSpPr txBox="1"/>
          <p:nvPr/>
        </p:nvSpPr>
        <p:spPr>
          <a:xfrm>
            <a:off x="5515660" y="2009413"/>
            <a:ext cx="3628340" cy="2800767"/>
          </a:xfrm>
          <a:prstGeom prst="rect">
            <a:avLst/>
          </a:prstGeom>
          <a:noFill/>
        </p:spPr>
        <p:txBody>
          <a:bodyPr wrap="square" rtlCol="0">
            <a:spAutoFit/>
          </a:bodyPr>
          <a:lstStyle/>
          <a:p>
            <a:r>
              <a:rPr lang="en-US" sz="1600" dirty="0">
                <a:latin typeface="+mj-lt"/>
              </a:rPr>
              <a:t>Hospital-based </a:t>
            </a:r>
            <a:r>
              <a:rPr lang="en-US" sz="1600" dirty="0" smtClean="0">
                <a:latin typeface="+mj-lt"/>
              </a:rPr>
              <a:t>surveillance or v</a:t>
            </a:r>
            <a:r>
              <a:rPr lang="en-US" sz="1600" dirty="0" smtClean="0"/>
              <a:t>ital </a:t>
            </a:r>
            <a:r>
              <a:rPr lang="en-US" sz="1600" dirty="0"/>
              <a:t>statistics (e.g. death records</a:t>
            </a:r>
            <a:r>
              <a:rPr lang="en-US" sz="1600" dirty="0" smtClean="0"/>
              <a:t>):</a:t>
            </a:r>
            <a:endParaRPr lang="en-US" sz="1600" dirty="0"/>
          </a:p>
          <a:p>
            <a:endParaRPr lang="en-US" sz="1400" dirty="0">
              <a:latin typeface="+mj-lt"/>
            </a:endParaRPr>
          </a:p>
          <a:p>
            <a:pPr marL="342900" indent="-342900">
              <a:buFont typeface="Arial" panose="020B0604020202020204" pitchFamily="34" charset="0"/>
              <a:buChar char="•"/>
            </a:pPr>
            <a:r>
              <a:rPr lang="en-US" sz="1400" dirty="0">
                <a:latin typeface="+mj-lt"/>
              </a:rPr>
              <a:t>Weekly </a:t>
            </a:r>
            <a:r>
              <a:rPr lang="en-US" sz="1400" dirty="0" smtClean="0">
                <a:latin typeface="+mj-lt"/>
              </a:rPr>
              <a:t>number/proportion </a:t>
            </a:r>
            <a:r>
              <a:rPr lang="en-US" sz="1400" dirty="0">
                <a:latin typeface="+mj-lt"/>
              </a:rPr>
              <a:t>of SARI cases, with percentage of SARI cases that are influenza positive</a:t>
            </a:r>
          </a:p>
          <a:p>
            <a:pPr marL="342900" indent="-342900">
              <a:buFont typeface="Arial" panose="020B0604020202020204" pitchFamily="34" charset="0"/>
              <a:buChar char="•"/>
            </a:pPr>
            <a:r>
              <a:rPr lang="en-US" sz="1400" dirty="0">
                <a:latin typeface="+mj-lt"/>
              </a:rPr>
              <a:t>Weekly excess P&amp;I or all-cause mortality (ideally stratified by age)</a:t>
            </a:r>
          </a:p>
          <a:p>
            <a:pPr marL="342900" indent="-342900">
              <a:buFont typeface="Arial" panose="020B0604020202020204" pitchFamily="34" charset="0"/>
              <a:buChar char="•"/>
            </a:pPr>
            <a:r>
              <a:rPr lang="en-US" sz="1400" dirty="0">
                <a:latin typeface="+mj-lt"/>
              </a:rPr>
              <a:t>Weekly number of confirmed influenza cases admitted to </a:t>
            </a:r>
            <a:r>
              <a:rPr lang="en-US" sz="1400" dirty="0" smtClean="0">
                <a:latin typeface="+mj-lt"/>
              </a:rPr>
              <a:t>ICU</a:t>
            </a:r>
            <a:r>
              <a:rPr lang="en-US" sz="1400" dirty="0">
                <a:latin typeface="+mj-lt"/>
              </a:rPr>
              <a:t> </a:t>
            </a:r>
            <a:r>
              <a:rPr lang="en-US" sz="1400" dirty="0" smtClean="0">
                <a:latin typeface="+mj-lt"/>
              </a:rPr>
              <a:t>or hospital </a:t>
            </a:r>
            <a:endParaRPr lang="en-US" sz="1400" dirty="0">
              <a:latin typeface="+mj-lt"/>
            </a:endParaRPr>
          </a:p>
          <a:p>
            <a:endParaRPr lang="en-US" sz="1400" dirty="0">
              <a:latin typeface="+mj-lt"/>
            </a:endParaRPr>
          </a:p>
          <a:p>
            <a:r>
              <a:rPr lang="en-US" sz="1600" dirty="0">
                <a:latin typeface="+mj-lt"/>
              </a:rPr>
              <a:t>School and work absenteeism </a:t>
            </a:r>
            <a:endParaRPr lang="en-GB" sz="1600" dirty="0">
              <a:latin typeface="+mj-lt"/>
            </a:endParaRPr>
          </a:p>
        </p:txBody>
      </p:sp>
      <p:sp>
        <p:nvSpPr>
          <p:cNvPr id="11" name="Text Placeholder 4"/>
          <p:cNvSpPr>
            <a:spLocks noGrp="1"/>
          </p:cNvSpPr>
          <p:nvPr>
            <p:ph type="body" sz="quarter" idx="27"/>
          </p:nvPr>
        </p:nvSpPr>
        <p:spPr>
          <a:xfrm>
            <a:off x="2881756" y="1115389"/>
            <a:ext cx="2720149" cy="439200"/>
          </a:xfrm>
        </p:spPr>
        <p:txBody>
          <a:bodyPr>
            <a:normAutofit/>
          </a:bodyPr>
          <a:lstStyle/>
          <a:p>
            <a:pPr algn="ctr"/>
            <a:r>
              <a:rPr lang="en-GB" sz="2400" dirty="0" smtClean="0"/>
              <a:t>(3) IMPACT</a:t>
            </a:r>
            <a:endParaRPr lang="en-US" sz="2400" dirty="0"/>
          </a:p>
        </p:txBody>
      </p:sp>
    </p:spTree>
    <p:extLst>
      <p:ext uri="{BB962C8B-B14F-4D97-AF65-F5344CB8AC3E}">
        <p14:creationId xmlns:p14="http://schemas.microsoft.com/office/powerpoint/2010/main" val="39818360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52316" y="1375731"/>
            <a:ext cx="8424001" cy="3389780"/>
          </a:xfrm>
        </p:spPr>
        <p:txBody>
          <a:bodyPr/>
          <a:lstStyle/>
          <a:p>
            <a:pPr marL="285750" indent="-285750">
              <a:buFont typeface="Arial" panose="020B0604020202020204" pitchFamily="34" charset="0"/>
              <a:buChar char="•"/>
            </a:pPr>
            <a:r>
              <a:rPr lang="en-US" sz="1800" dirty="0" smtClean="0">
                <a:latin typeface="+mj-lt"/>
              </a:rPr>
              <a:t>Indicators are derived from parameters of </a:t>
            </a:r>
            <a:r>
              <a:rPr lang="en-US" sz="1800" dirty="0" err="1" smtClean="0">
                <a:latin typeface="+mj-lt"/>
              </a:rPr>
              <a:t>virological</a:t>
            </a:r>
            <a:r>
              <a:rPr lang="en-US" sz="1800" dirty="0" smtClean="0">
                <a:latin typeface="+mj-lt"/>
              </a:rPr>
              <a:t>, epidemiological, and clinical sources</a:t>
            </a:r>
          </a:p>
          <a:p>
            <a:pPr marL="285750" indent="-285750">
              <a:buFont typeface="Arial" panose="020B0604020202020204" pitchFamily="34" charset="0"/>
              <a:buChar char="•"/>
            </a:pPr>
            <a:r>
              <a:rPr lang="en-US" sz="1800" dirty="0" smtClean="0">
                <a:latin typeface="+mj-lt"/>
              </a:rPr>
              <a:t>Parameters are based on data collected </a:t>
            </a:r>
            <a:r>
              <a:rPr lang="en-US" sz="1800" b="1" dirty="0" smtClean="0">
                <a:latin typeface="+mj-lt"/>
              </a:rPr>
              <a:t>routinely </a:t>
            </a:r>
            <a:r>
              <a:rPr lang="en-US" sz="1800" dirty="0" smtClean="0">
                <a:latin typeface="+mj-lt"/>
              </a:rPr>
              <a:t>by </a:t>
            </a:r>
            <a:r>
              <a:rPr lang="en-US" sz="1800" b="1" dirty="0" smtClean="0">
                <a:latin typeface="+mj-lt"/>
              </a:rPr>
              <a:t>established </a:t>
            </a:r>
            <a:r>
              <a:rPr lang="en-US" sz="1800" dirty="0" smtClean="0">
                <a:latin typeface="+mj-lt"/>
              </a:rPr>
              <a:t>surveillance systems </a:t>
            </a:r>
          </a:p>
          <a:p>
            <a:pPr marL="285750" indent="-285750">
              <a:buFont typeface="Arial" panose="020B0604020202020204" pitchFamily="34" charset="0"/>
              <a:buChar char="•"/>
            </a:pPr>
            <a:r>
              <a:rPr lang="en-US" sz="1800" dirty="0" smtClean="0">
                <a:latin typeface="+mj-lt"/>
              </a:rPr>
              <a:t>Each </a:t>
            </a:r>
            <a:r>
              <a:rPr lang="en-US" sz="1800" dirty="0">
                <a:latin typeface="+mj-lt"/>
              </a:rPr>
              <a:t>country has unique surveillance systems </a:t>
            </a:r>
            <a:r>
              <a:rPr lang="en-US" sz="1800" dirty="0" smtClean="0">
                <a:latin typeface="+mj-lt"/>
              </a:rPr>
              <a:t>and must choose parameters based on the data collected in their country</a:t>
            </a:r>
            <a:endParaRPr lang="en-US" sz="1800" dirty="0">
              <a:latin typeface="+mj-lt"/>
            </a:endParaRPr>
          </a:p>
        </p:txBody>
      </p:sp>
      <p:sp>
        <p:nvSpPr>
          <p:cNvPr id="4" name="Slide Number Placeholder 3"/>
          <p:cNvSpPr>
            <a:spLocks noGrp="1"/>
          </p:cNvSpPr>
          <p:nvPr>
            <p:ph type="sldNum" sz="quarter" idx="16"/>
          </p:nvPr>
        </p:nvSpPr>
        <p:spPr/>
        <p:txBody>
          <a:bodyPr/>
          <a:lstStyle/>
          <a:p>
            <a:fld id="{A74CE0EA-F3B5-4684-BA10-C594598FDB9C}" type="slidenum">
              <a:rPr lang="en-GB" noProof="0" smtClean="0"/>
              <a:pPr/>
              <a:t>10</a:t>
            </a:fld>
            <a:endParaRPr lang="en-GB" noProof="0"/>
          </a:p>
        </p:txBody>
      </p:sp>
      <p:sp>
        <p:nvSpPr>
          <p:cNvPr id="5" name="Title 4"/>
          <p:cNvSpPr>
            <a:spLocks noGrp="1"/>
          </p:cNvSpPr>
          <p:nvPr>
            <p:ph type="title"/>
          </p:nvPr>
        </p:nvSpPr>
        <p:spPr/>
        <p:txBody>
          <a:bodyPr/>
          <a:lstStyle/>
          <a:p>
            <a:r>
              <a:rPr lang="en-GB" dirty="0"/>
              <a:t>PISA </a:t>
            </a:r>
            <a:r>
              <a:rPr lang="en-GB" dirty="0" smtClean="0"/>
              <a:t>Parameters</a:t>
            </a:r>
            <a:endParaRPr lang="en-US" dirty="0"/>
          </a:p>
        </p:txBody>
      </p:sp>
      <p:sp>
        <p:nvSpPr>
          <p:cNvPr id="6" name="Text Placeholder 5"/>
          <p:cNvSpPr>
            <a:spLocks noGrp="1"/>
          </p:cNvSpPr>
          <p:nvPr>
            <p:ph type="body" sz="quarter" idx="17"/>
          </p:nvPr>
        </p:nvSpPr>
        <p:spPr/>
        <p:txBody>
          <a:bodyPr>
            <a:normAutofit fontScale="92500" lnSpcReduction="20000"/>
          </a:bodyPr>
          <a:lstStyle/>
          <a:p>
            <a:endParaRPr lang="en-US"/>
          </a:p>
        </p:txBody>
      </p:sp>
    </p:spTree>
    <p:extLst>
      <p:ext uri="{BB962C8B-B14F-4D97-AF65-F5344CB8AC3E}">
        <p14:creationId xmlns:p14="http://schemas.microsoft.com/office/powerpoint/2010/main" val="135640501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p:txBody>
          <a:bodyPr/>
          <a:lstStyle/>
          <a:p>
            <a:fld id="{A74CE0EA-F3B5-4684-BA10-C594598FDB9C}" type="slidenum">
              <a:rPr lang="en-GB" noProof="0" smtClean="0"/>
              <a:pPr/>
              <a:t>11</a:t>
            </a:fld>
            <a:endParaRPr lang="en-GB" noProof="0"/>
          </a:p>
        </p:txBody>
      </p:sp>
      <p:sp>
        <p:nvSpPr>
          <p:cNvPr id="5" name="Title 4"/>
          <p:cNvSpPr>
            <a:spLocks noGrp="1"/>
          </p:cNvSpPr>
          <p:nvPr>
            <p:ph type="title"/>
          </p:nvPr>
        </p:nvSpPr>
        <p:spPr/>
        <p:txBody>
          <a:bodyPr/>
          <a:lstStyle/>
          <a:p>
            <a:r>
              <a:rPr lang="en-GB" dirty="0"/>
              <a:t>PISA </a:t>
            </a:r>
            <a:r>
              <a:rPr lang="en-GB" dirty="0" smtClean="0"/>
              <a:t>Parameters</a:t>
            </a:r>
            <a:endParaRPr lang="en-US" dirty="0"/>
          </a:p>
        </p:txBody>
      </p:sp>
      <p:sp>
        <p:nvSpPr>
          <p:cNvPr id="6" name="Text Placeholder 5"/>
          <p:cNvSpPr>
            <a:spLocks noGrp="1"/>
          </p:cNvSpPr>
          <p:nvPr>
            <p:ph type="body" sz="quarter" idx="17"/>
          </p:nvPr>
        </p:nvSpPr>
        <p:spPr/>
        <p:txBody>
          <a:bodyPr>
            <a:normAutofit fontScale="92500" lnSpcReduction="20000"/>
          </a:bodyPr>
          <a:lstStyle/>
          <a:p>
            <a:endParaRPr lang="en-US"/>
          </a:p>
        </p:txBody>
      </p:sp>
      <p:sp>
        <p:nvSpPr>
          <p:cNvPr id="7" name="TextBox 6"/>
          <p:cNvSpPr txBox="1"/>
          <p:nvPr/>
        </p:nvSpPr>
        <p:spPr>
          <a:xfrm>
            <a:off x="263346" y="1143693"/>
            <a:ext cx="8514894" cy="3046988"/>
          </a:xfrm>
          <a:prstGeom prst="rect">
            <a:avLst/>
          </a:prstGeom>
          <a:noFill/>
        </p:spPr>
        <p:txBody>
          <a:bodyPr wrap="square" rtlCol="0">
            <a:spAutoFit/>
          </a:bodyPr>
          <a:lstStyle/>
          <a:p>
            <a:pPr>
              <a:buClr>
                <a:srgbClr val="0092CC"/>
              </a:buClr>
            </a:pPr>
            <a:r>
              <a:rPr lang="en-GB" dirty="0" smtClean="0">
                <a:latin typeface="+mj-lt"/>
              </a:rPr>
              <a:t>Criteria:</a:t>
            </a:r>
          </a:p>
          <a:p>
            <a:pPr>
              <a:buClr>
                <a:srgbClr val="0092CC"/>
              </a:buClr>
            </a:pPr>
            <a:endParaRPr lang="en-GB" dirty="0">
              <a:latin typeface="+mj-lt"/>
            </a:endParaRPr>
          </a:p>
          <a:p>
            <a:pPr marL="360363" lvl="1">
              <a:buClr>
                <a:schemeClr val="tx1"/>
              </a:buClr>
            </a:pPr>
            <a:r>
              <a:rPr lang="en-US" sz="1600" b="1" dirty="0">
                <a:solidFill>
                  <a:srgbClr val="0092CC"/>
                </a:solidFill>
                <a:latin typeface="+mj-lt"/>
              </a:rPr>
              <a:t>I</a:t>
            </a:r>
            <a:r>
              <a:rPr lang="en-US" sz="1600" b="1" dirty="0" smtClean="0">
                <a:solidFill>
                  <a:srgbClr val="0092CC"/>
                </a:solidFill>
                <a:latin typeface="+mj-lt"/>
              </a:rPr>
              <a:t>ndicative </a:t>
            </a:r>
            <a:r>
              <a:rPr lang="en-US" sz="1600" b="1" dirty="0">
                <a:solidFill>
                  <a:srgbClr val="0092CC"/>
                </a:solidFill>
                <a:latin typeface="+mj-lt"/>
              </a:rPr>
              <a:t>of influenza activity</a:t>
            </a:r>
            <a:endParaRPr lang="en-US" sz="1600" dirty="0">
              <a:solidFill>
                <a:srgbClr val="0092CC"/>
              </a:solidFill>
              <a:latin typeface="+mj-lt"/>
            </a:endParaRPr>
          </a:p>
          <a:p>
            <a:pPr marL="817563" lvl="2"/>
            <a:r>
              <a:rPr lang="en-US" sz="1400" dirty="0">
                <a:latin typeface="+mj-lt"/>
              </a:rPr>
              <a:t>A</a:t>
            </a:r>
            <a:r>
              <a:rPr lang="en-US" sz="1400" dirty="0" smtClean="0">
                <a:latin typeface="+mj-lt"/>
              </a:rPr>
              <a:t>t </a:t>
            </a:r>
            <a:r>
              <a:rPr lang="en-US" sz="1400" dirty="0">
                <a:latin typeface="+mj-lt"/>
              </a:rPr>
              <a:t>least a subset of samples should be laboratory tested for influenza viruses; </a:t>
            </a:r>
          </a:p>
          <a:p>
            <a:pPr marL="360363" lvl="1"/>
            <a:r>
              <a:rPr lang="en-US" sz="1600" b="1" dirty="0">
                <a:solidFill>
                  <a:srgbClr val="0092CC"/>
                </a:solidFill>
                <a:latin typeface="+mj-lt"/>
              </a:rPr>
              <a:t>R</a:t>
            </a:r>
            <a:r>
              <a:rPr lang="en-US" sz="1600" b="1" dirty="0" smtClean="0">
                <a:solidFill>
                  <a:srgbClr val="0092CC"/>
                </a:solidFill>
                <a:latin typeface="+mj-lt"/>
              </a:rPr>
              <a:t>eliable</a:t>
            </a:r>
            <a:r>
              <a:rPr lang="en-US" sz="1600" dirty="0" smtClean="0">
                <a:solidFill>
                  <a:srgbClr val="0092CC"/>
                </a:solidFill>
                <a:latin typeface="+mj-lt"/>
              </a:rPr>
              <a:t> </a:t>
            </a:r>
            <a:endParaRPr lang="en-US" sz="1600" dirty="0">
              <a:solidFill>
                <a:srgbClr val="0092CC"/>
              </a:solidFill>
              <a:latin typeface="+mj-lt"/>
            </a:endParaRPr>
          </a:p>
          <a:p>
            <a:pPr marL="817563" lvl="2"/>
            <a:r>
              <a:rPr lang="en-US" sz="1400" dirty="0">
                <a:latin typeface="+mj-lt"/>
              </a:rPr>
              <a:t>C</a:t>
            </a:r>
            <a:r>
              <a:rPr lang="en-US" sz="1400" dirty="0" smtClean="0">
                <a:latin typeface="+mj-lt"/>
              </a:rPr>
              <a:t>ome </a:t>
            </a:r>
            <a:r>
              <a:rPr lang="en-US" sz="1400" dirty="0">
                <a:latin typeface="+mj-lt"/>
              </a:rPr>
              <a:t>from a surveillance system that is stable over </a:t>
            </a:r>
            <a:r>
              <a:rPr lang="en-US" sz="1400" dirty="0" smtClean="0">
                <a:latin typeface="+mj-lt"/>
              </a:rPr>
              <a:t>time/changes </a:t>
            </a:r>
            <a:r>
              <a:rPr lang="en-US" sz="1400" dirty="0">
                <a:latin typeface="+mj-lt"/>
              </a:rPr>
              <a:t>are well-documented </a:t>
            </a:r>
          </a:p>
          <a:p>
            <a:pPr marL="360363" lvl="1">
              <a:buClr>
                <a:srgbClr val="0092CC"/>
              </a:buClr>
            </a:pPr>
            <a:r>
              <a:rPr lang="en-US" sz="1600" b="1" dirty="0">
                <a:solidFill>
                  <a:srgbClr val="0092CC"/>
                </a:solidFill>
                <a:latin typeface="+mj-lt"/>
              </a:rPr>
              <a:t>T</a:t>
            </a:r>
            <a:r>
              <a:rPr lang="en-US" sz="1600" b="1" dirty="0" smtClean="0">
                <a:solidFill>
                  <a:srgbClr val="0092CC"/>
                </a:solidFill>
                <a:latin typeface="+mj-lt"/>
              </a:rPr>
              <a:t>imely</a:t>
            </a:r>
            <a:endParaRPr lang="en-US" sz="1600" dirty="0">
              <a:latin typeface="+mj-lt"/>
            </a:endParaRPr>
          </a:p>
          <a:p>
            <a:pPr marL="646113" lvl="1" indent="-285750">
              <a:buFont typeface="Wingdings" panose="05000000000000000000" pitchFamily="2" charset="2"/>
              <a:buChar char="ü"/>
            </a:pPr>
            <a:endParaRPr lang="en-US" sz="1600" dirty="0">
              <a:latin typeface="+mj-lt"/>
            </a:endParaRPr>
          </a:p>
          <a:p>
            <a:pPr marL="285750" indent="-285750">
              <a:buFont typeface="Wingdings" panose="05000000000000000000" pitchFamily="2" charset="2"/>
              <a:buChar char="ü"/>
            </a:pPr>
            <a:r>
              <a:rPr lang="en-US" sz="1600" b="1" dirty="0" smtClean="0">
                <a:solidFill>
                  <a:srgbClr val="0092CC"/>
                </a:solidFill>
                <a:latin typeface="+mj-lt"/>
              </a:rPr>
              <a:t>Historical </a:t>
            </a:r>
            <a:r>
              <a:rPr lang="en-US" sz="1600" b="1" dirty="0">
                <a:solidFill>
                  <a:srgbClr val="0092CC"/>
                </a:solidFill>
                <a:latin typeface="+mj-lt"/>
              </a:rPr>
              <a:t>data </a:t>
            </a:r>
            <a:r>
              <a:rPr lang="en-US" sz="1600" dirty="0">
                <a:latin typeface="+mj-lt"/>
              </a:rPr>
              <a:t>must be </a:t>
            </a:r>
            <a:r>
              <a:rPr lang="en-US" sz="1600" dirty="0" smtClean="0">
                <a:latin typeface="+mj-lt"/>
              </a:rPr>
              <a:t>available; and</a:t>
            </a:r>
            <a:endParaRPr lang="en-US" sz="1600" dirty="0">
              <a:latin typeface="+mj-lt"/>
            </a:endParaRPr>
          </a:p>
          <a:p>
            <a:pPr marL="285750" indent="-285750">
              <a:buFont typeface="Wingdings" panose="05000000000000000000" pitchFamily="2" charset="2"/>
              <a:buChar char="ü"/>
            </a:pPr>
            <a:endParaRPr lang="en-US" sz="1600" dirty="0">
              <a:latin typeface="+mj-lt"/>
            </a:endParaRPr>
          </a:p>
          <a:p>
            <a:pPr marL="285750" indent="-285750">
              <a:buFont typeface="Wingdings" panose="05000000000000000000" pitchFamily="2" charset="2"/>
              <a:buChar char="ü"/>
            </a:pPr>
            <a:r>
              <a:rPr lang="en-US" sz="1600" b="1" dirty="0">
                <a:solidFill>
                  <a:srgbClr val="0092CC"/>
                </a:solidFill>
                <a:latin typeface="+mj-lt"/>
              </a:rPr>
              <a:t>D</a:t>
            </a:r>
            <a:r>
              <a:rPr lang="en-US" sz="1600" b="1" dirty="0" smtClean="0">
                <a:solidFill>
                  <a:srgbClr val="0092CC"/>
                </a:solidFill>
                <a:latin typeface="+mj-lt"/>
              </a:rPr>
              <a:t>enominators</a:t>
            </a:r>
            <a:r>
              <a:rPr lang="en-US" sz="1600" b="1" dirty="0" smtClean="0">
                <a:latin typeface="+mj-lt"/>
              </a:rPr>
              <a:t> </a:t>
            </a:r>
            <a:r>
              <a:rPr lang="en-US" sz="1600" dirty="0">
                <a:latin typeface="+mj-lt"/>
              </a:rPr>
              <a:t>should be available to calculate </a:t>
            </a:r>
            <a:r>
              <a:rPr lang="en-US" sz="1600" dirty="0" smtClean="0">
                <a:latin typeface="+mj-lt"/>
              </a:rPr>
              <a:t>representative </a:t>
            </a:r>
            <a:r>
              <a:rPr lang="en-US" sz="1600" dirty="0">
                <a:latin typeface="+mj-lt"/>
              </a:rPr>
              <a:t>proportions or </a:t>
            </a:r>
            <a:r>
              <a:rPr lang="en-US" sz="1600" dirty="0" smtClean="0">
                <a:latin typeface="+mj-lt"/>
              </a:rPr>
              <a:t>rates</a:t>
            </a:r>
            <a:endParaRPr lang="en-US" sz="1600" dirty="0"/>
          </a:p>
          <a:p>
            <a:pPr marL="285750" indent="-285750">
              <a:buFont typeface="Arial" panose="020B0604020202020204" pitchFamily="34" charset="0"/>
              <a:buChar char="•"/>
            </a:pPr>
            <a:endParaRPr lang="en-US" sz="1600" dirty="0"/>
          </a:p>
        </p:txBody>
      </p:sp>
    </p:spTree>
    <p:extLst>
      <p:ext uri="{BB962C8B-B14F-4D97-AF65-F5344CB8AC3E}">
        <p14:creationId xmlns:p14="http://schemas.microsoft.com/office/powerpoint/2010/main" val="40103784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8"/>
          </p:nvPr>
        </p:nvSpPr>
        <p:spPr/>
        <p:txBody>
          <a:bodyPr/>
          <a:lstStyle/>
          <a:p>
            <a:r>
              <a:rPr lang="en-GB" dirty="0"/>
              <a:t>Threshold setting</a:t>
            </a:r>
            <a:endParaRPr lang="en-US" dirty="0"/>
          </a:p>
        </p:txBody>
      </p:sp>
      <p:sp>
        <p:nvSpPr>
          <p:cNvPr id="3" name="Slide Number Placeholder 2"/>
          <p:cNvSpPr>
            <a:spLocks noGrp="1"/>
          </p:cNvSpPr>
          <p:nvPr>
            <p:ph type="sldNum" sz="quarter" idx="21"/>
          </p:nvPr>
        </p:nvSpPr>
        <p:spPr/>
        <p:txBody>
          <a:bodyPr/>
          <a:lstStyle/>
          <a:p>
            <a:fld id="{A74CE0EA-F3B5-4684-BA10-C594598FDB9C}" type="slidenum">
              <a:rPr lang="en-GB" noProof="0" smtClean="0"/>
              <a:pPr/>
              <a:t>12</a:t>
            </a:fld>
            <a:endParaRPr lang="en-GB" noProof="0"/>
          </a:p>
        </p:txBody>
      </p:sp>
      <p:sp>
        <p:nvSpPr>
          <p:cNvPr id="4" name="Title 3"/>
          <p:cNvSpPr>
            <a:spLocks noGrp="1"/>
          </p:cNvSpPr>
          <p:nvPr>
            <p:ph type="title"/>
          </p:nvPr>
        </p:nvSpPr>
        <p:spPr/>
        <p:txBody>
          <a:bodyPr/>
          <a:lstStyle/>
          <a:p>
            <a:r>
              <a:rPr lang="en-GB" dirty="0"/>
              <a:t>PISA </a:t>
            </a:r>
            <a:r>
              <a:rPr lang="en-GB" dirty="0" smtClean="0"/>
              <a:t>MODULE </a:t>
            </a:r>
            <a:r>
              <a:rPr lang="en-GB" dirty="0"/>
              <a:t>B: Methods</a:t>
            </a:r>
            <a:endParaRPr lang="en-US" dirty="0"/>
          </a:p>
        </p:txBody>
      </p:sp>
      <p:sp>
        <p:nvSpPr>
          <p:cNvPr id="5" name="Picture Placeholder 4"/>
          <p:cNvSpPr>
            <a:spLocks noGrp="1"/>
          </p:cNvSpPr>
          <p:nvPr>
            <p:ph type="pic" sz="quarter" idx="23"/>
          </p:nvPr>
        </p:nvSpPr>
        <p:spPr/>
      </p:sp>
      <p:sp>
        <p:nvSpPr>
          <p:cNvPr id="7" name="Text Placeholder 22"/>
          <p:cNvSpPr>
            <a:spLocks noGrp="1"/>
          </p:cNvSpPr>
          <p:nvPr>
            <p:ph type="body" sz="quarter" idx="17"/>
          </p:nvPr>
        </p:nvSpPr>
        <p:spPr/>
        <p:txBody>
          <a:bodyPr>
            <a:normAutofit fontScale="92500" lnSpcReduction="20000"/>
          </a:bodyPr>
          <a:lstStyle/>
          <a:p>
            <a:r>
              <a:rPr lang="en-GB" dirty="0" smtClean="0"/>
              <a:t>PISA Module B: Methods </a:t>
            </a:r>
            <a:endParaRPr lang="en-US" dirty="0"/>
          </a:p>
        </p:txBody>
      </p:sp>
    </p:spTree>
    <p:extLst>
      <p:ext uri="{BB962C8B-B14F-4D97-AF65-F5344CB8AC3E}">
        <p14:creationId xmlns:p14="http://schemas.microsoft.com/office/powerpoint/2010/main" val="83893779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p:txBody>
          <a:bodyPr/>
          <a:lstStyle/>
          <a:p>
            <a:fld id="{A74CE0EA-F3B5-4684-BA10-C594598FDB9C}" type="slidenum">
              <a:rPr lang="en-GB" noProof="0" smtClean="0"/>
              <a:pPr/>
              <a:t>13</a:t>
            </a:fld>
            <a:endParaRPr lang="en-GB" noProof="0"/>
          </a:p>
        </p:txBody>
      </p:sp>
      <p:sp>
        <p:nvSpPr>
          <p:cNvPr id="5" name="Title 4"/>
          <p:cNvSpPr>
            <a:spLocks noGrp="1"/>
          </p:cNvSpPr>
          <p:nvPr>
            <p:ph type="title"/>
          </p:nvPr>
        </p:nvSpPr>
        <p:spPr/>
        <p:txBody>
          <a:bodyPr/>
          <a:lstStyle/>
          <a:p>
            <a:r>
              <a:rPr lang="en-GB" dirty="0" smtClean="0"/>
              <a:t>Using Influenza Surveillance Data</a:t>
            </a:r>
            <a:endParaRPr lang="en-US" dirty="0"/>
          </a:p>
        </p:txBody>
      </p:sp>
      <p:sp>
        <p:nvSpPr>
          <p:cNvPr id="13" name="TextBox 12">
            <a:extLst>
              <a:ext uri="{FF2B5EF4-FFF2-40B4-BE49-F238E27FC236}">
                <a16:creationId xmlns:a16="http://schemas.microsoft.com/office/drawing/2014/main" xmlns="" id="{27935F48-CD36-184E-9F9D-FB94CE4C493E}"/>
              </a:ext>
            </a:extLst>
          </p:cNvPr>
          <p:cNvSpPr txBox="1"/>
          <p:nvPr/>
        </p:nvSpPr>
        <p:spPr>
          <a:xfrm>
            <a:off x="4761254" y="1620855"/>
            <a:ext cx="4275169" cy="861774"/>
          </a:xfrm>
          <a:prstGeom prst="rect">
            <a:avLst/>
          </a:prstGeom>
          <a:noFill/>
        </p:spPr>
        <p:txBody>
          <a:bodyPr wrap="square" rtlCol="0">
            <a:spAutoFit/>
          </a:bodyPr>
          <a:lstStyle/>
          <a:p>
            <a:r>
              <a:rPr lang="en-US" b="1" dirty="0">
                <a:latin typeface="+mj-lt"/>
              </a:rPr>
              <a:t>Baseline or average epidemic </a:t>
            </a:r>
            <a:r>
              <a:rPr lang="en-US" b="1" dirty="0" smtClean="0">
                <a:latin typeface="+mj-lt"/>
              </a:rPr>
              <a:t>curve</a:t>
            </a:r>
          </a:p>
          <a:p>
            <a:r>
              <a:rPr lang="en-US" sz="1600" dirty="0" smtClean="0">
                <a:latin typeface="+mj-lt"/>
              </a:rPr>
              <a:t>the </a:t>
            </a:r>
            <a:r>
              <a:rPr lang="en-US" sz="1600" dirty="0">
                <a:latin typeface="+mj-lt"/>
              </a:rPr>
              <a:t>usual level of influenza activity, which varies over </a:t>
            </a:r>
            <a:r>
              <a:rPr lang="en-US" sz="1600" dirty="0" smtClean="0">
                <a:latin typeface="+mj-lt"/>
              </a:rPr>
              <a:t>time</a:t>
            </a:r>
            <a:endParaRPr lang="en-US" dirty="0">
              <a:latin typeface="+mj-lt"/>
            </a:endParaRPr>
          </a:p>
        </p:txBody>
      </p:sp>
      <p:sp>
        <p:nvSpPr>
          <p:cNvPr id="15" name="TextBox 14">
            <a:extLst>
              <a:ext uri="{FF2B5EF4-FFF2-40B4-BE49-F238E27FC236}">
                <a16:creationId xmlns:a16="http://schemas.microsoft.com/office/drawing/2014/main" xmlns="" id="{9DA3301C-BC30-D640-B2C0-3139D1E98F53}"/>
              </a:ext>
            </a:extLst>
          </p:cNvPr>
          <p:cNvSpPr txBox="1"/>
          <p:nvPr/>
        </p:nvSpPr>
        <p:spPr>
          <a:xfrm>
            <a:off x="4761254" y="3122648"/>
            <a:ext cx="4067701" cy="1477328"/>
          </a:xfrm>
          <a:prstGeom prst="rect">
            <a:avLst/>
          </a:prstGeom>
          <a:noFill/>
        </p:spPr>
        <p:txBody>
          <a:bodyPr wrap="square" rtlCol="0">
            <a:spAutoFit/>
          </a:bodyPr>
          <a:lstStyle/>
          <a:p>
            <a:r>
              <a:rPr lang="en-US" b="1" dirty="0" smtClean="0">
                <a:latin typeface="+mj-lt"/>
              </a:rPr>
              <a:t>Thresholds</a:t>
            </a:r>
          </a:p>
          <a:p>
            <a:r>
              <a:rPr lang="en-US" dirty="0" smtClean="0">
                <a:latin typeface="+mj-lt"/>
              </a:rPr>
              <a:t>levels </a:t>
            </a:r>
            <a:r>
              <a:rPr lang="en-US" dirty="0">
                <a:latin typeface="+mj-lt"/>
              </a:rPr>
              <a:t>of activity that </a:t>
            </a:r>
            <a:r>
              <a:rPr lang="en-US" dirty="0" smtClean="0">
                <a:latin typeface="+mj-lt"/>
              </a:rPr>
              <a:t>indicate the </a:t>
            </a:r>
            <a:r>
              <a:rPr lang="en-US" dirty="0">
                <a:latin typeface="+mj-lt"/>
              </a:rPr>
              <a:t>start of a season or an unusually high </a:t>
            </a:r>
            <a:r>
              <a:rPr lang="en-US" dirty="0" smtClean="0">
                <a:latin typeface="+mj-lt"/>
              </a:rPr>
              <a:t>season</a:t>
            </a:r>
            <a:endParaRPr lang="en-US" dirty="0">
              <a:latin typeface="+mj-lt"/>
            </a:endParaRPr>
          </a:p>
          <a:p>
            <a:endParaRPr lang="en-US" dirty="0">
              <a:latin typeface="+mj-lt"/>
            </a:endParaRPr>
          </a:p>
        </p:txBody>
      </p:sp>
      <p:sp>
        <p:nvSpPr>
          <p:cNvPr id="17" name="Right Arrow 16">
            <a:extLst>
              <a:ext uri="{FF2B5EF4-FFF2-40B4-BE49-F238E27FC236}">
                <a16:creationId xmlns:a16="http://schemas.microsoft.com/office/drawing/2014/main" xmlns="" id="{3DA20E2A-8C50-5649-BAD6-D56D03DA8889}"/>
              </a:ext>
            </a:extLst>
          </p:cNvPr>
          <p:cNvSpPr/>
          <p:nvPr/>
        </p:nvSpPr>
        <p:spPr>
          <a:xfrm flipV="1">
            <a:off x="3611812" y="1812439"/>
            <a:ext cx="1052622" cy="35033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Arrow 17">
            <a:extLst>
              <a:ext uri="{FF2B5EF4-FFF2-40B4-BE49-F238E27FC236}">
                <a16:creationId xmlns:a16="http://schemas.microsoft.com/office/drawing/2014/main" xmlns="" id="{E5412DBA-89E2-994F-B7D8-67A317C29704}"/>
              </a:ext>
            </a:extLst>
          </p:cNvPr>
          <p:cNvSpPr/>
          <p:nvPr/>
        </p:nvSpPr>
        <p:spPr>
          <a:xfrm flipV="1">
            <a:off x="3611813" y="3470957"/>
            <a:ext cx="1052622" cy="35033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xmlns="" id="{28CBEB1E-949F-3747-A7EE-8C869D055EB9}"/>
              </a:ext>
            </a:extLst>
          </p:cNvPr>
          <p:cNvSpPr txBox="1"/>
          <p:nvPr/>
        </p:nvSpPr>
        <p:spPr>
          <a:xfrm>
            <a:off x="232057" y="1590077"/>
            <a:ext cx="3379755" cy="646331"/>
          </a:xfrm>
          <a:prstGeom prst="rect">
            <a:avLst/>
          </a:prstGeom>
          <a:noFill/>
        </p:spPr>
        <p:txBody>
          <a:bodyPr wrap="square" rtlCol="0">
            <a:spAutoFit/>
          </a:bodyPr>
          <a:lstStyle/>
          <a:p>
            <a:r>
              <a:rPr lang="en-US" dirty="0">
                <a:latin typeface="+mj-lt"/>
              </a:rPr>
              <a:t>1. </a:t>
            </a:r>
            <a:r>
              <a:rPr lang="en-US" dirty="0" smtClean="0">
                <a:latin typeface="+mj-lt"/>
              </a:rPr>
              <a:t>Comparing current activity and timing to </a:t>
            </a:r>
            <a:r>
              <a:rPr lang="en-US" dirty="0">
                <a:latin typeface="+mj-lt"/>
              </a:rPr>
              <a:t>previous </a:t>
            </a:r>
            <a:r>
              <a:rPr lang="en-US" dirty="0" smtClean="0">
                <a:latin typeface="+mj-lt"/>
              </a:rPr>
              <a:t>years</a:t>
            </a:r>
            <a:endParaRPr lang="en-US" dirty="0">
              <a:latin typeface="+mj-lt"/>
            </a:endParaRPr>
          </a:p>
        </p:txBody>
      </p:sp>
      <p:sp>
        <p:nvSpPr>
          <p:cNvPr id="8" name="Rectangle 7">
            <a:extLst>
              <a:ext uri="{FF2B5EF4-FFF2-40B4-BE49-F238E27FC236}">
                <a16:creationId xmlns:a16="http://schemas.microsoft.com/office/drawing/2014/main" xmlns="" id="{E8E0D3B3-6AB0-6B48-8674-DFFF6316E091}"/>
              </a:ext>
            </a:extLst>
          </p:cNvPr>
          <p:cNvSpPr/>
          <p:nvPr/>
        </p:nvSpPr>
        <p:spPr>
          <a:xfrm>
            <a:off x="232057" y="3108601"/>
            <a:ext cx="3379756" cy="1200329"/>
          </a:xfrm>
          <a:prstGeom prst="rect">
            <a:avLst/>
          </a:prstGeom>
        </p:spPr>
        <p:txBody>
          <a:bodyPr wrap="square">
            <a:spAutoFit/>
          </a:bodyPr>
          <a:lstStyle/>
          <a:p>
            <a:r>
              <a:rPr lang="en-US" dirty="0">
                <a:latin typeface="+mj-lt"/>
              </a:rPr>
              <a:t>2. </a:t>
            </a:r>
            <a:r>
              <a:rPr lang="en-US" dirty="0" smtClean="0">
                <a:latin typeface="+mj-lt"/>
              </a:rPr>
              <a:t>Detecting </a:t>
            </a:r>
            <a:r>
              <a:rPr lang="en-US" dirty="0">
                <a:latin typeface="+mj-lt"/>
              </a:rPr>
              <a:t>periods of increased activity </a:t>
            </a:r>
            <a:r>
              <a:rPr lang="en-US" dirty="0" smtClean="0">
                <a:latin typeface="+mj-lt"/>
              </a:rPr>
              <a:t>(e.g. start of seasonal epidemic or atypical activity)</a:t>
            </a:r>
            <a:endParaRPr lang="en-US" dirty="0">
              <a:latin typeface="+mj-lt"/>
            </a:endParaRPr>
          </a:p>
        </p:txBody>
      </p:sp>
      <p:sp>
        <p:nvSpPr>
          <p:cNvPr id="16" name="Text Placeholder 22"/>
          <p:cNvSpPr>
            <a:spLocks noGrp="1"/>
          </p:cNvSpPr>
          <p:nvPr>
            <p:ph type="body" sz="quarter" idx="17"/>
          </p:nvPr>
        </p:nvSpPr>
        <p:spPr>
          <a:xfrm>
            <a:off x="305856" y="4781096"/>
            <a:ext cx="6120000" cy="216694"/>
          </a:xfrm>
        </p:spPr>
        <p:txBody>
          <a:bodyPr>
            <a:normAutofit fontScale="92500" lnSpcReduction="20000"/>
          </a:bodyPr>
          <a:lstStyle/>
          <a:p>
            <a:r>
              <a:rPr lang="en-GB" dirty="0" smtClean="0"/>
              <a:t>PISA Module B: Methods </a:t>
            </a:r>
            <a:endParaRPr lang="en-US" dirty="0"/>
          </a:p>
        </p:txBody>
      </p:sp>
    </p:spTree>
    <p:extLst>
      <p:ext uri="{BB962C8B-B14F-4D97-AF65-F5344CB8AC3E}">
        <p14:creationId xmlns:p14="http://schemas.microsoft.com/office/powerpoint/2010/main" val="1692931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17" grpId="0" animBg="1"/>
      <p:bldP spid="18" grpId="0" animBg="1"/>
      <p:bldP spid="7"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24"/>
          </p:nvPr>
        </p:nvSpPr>
        <p:spPr/>
        <p:txBody>
          <a:bodyPr/>
          <a:lstStyle/>
          <a:p>
            <a:fld id="{A74CE0EA-F3B5-4684-BA10-C594598FDB9C}" type="slidenum">
              <a:rPr lang="en-GB" noProof="0" smtClean="0"/>
              <a:pPr/>
              <a:t>14</a:t>
            </a:fld>
            <a:endParaRPr lang="en-GB" noProof="0"/>
          </a:p>
        </p:txBody>
      </p:sp>
      <p:sp>
        <p:nvSpPr>
          <p:cNvPr id="3" name="Title 2"/>
          <p:cNvSpPr>
            <a:spLocks noGrp="1"/>
          </p:cNvSpPr>
          <p:nvPr>
            <p:ph type="title"/>
          </p:nvPr>
        </p:nvSpPr>
        <p:spPr/>
        <p:txBody>
          <a:bodyPr/>
          <a:lstStyle/>
          <a:p>
            <a:r>
              <a:rPr lang="en-GB" dirty="0" smtClean="0"/>
              <a:t>Thresholds </a:t>
            </a:r>
            <a:endParaRPr lang="en-US" dirty="0"/>
          </a:p>
        </p:txBody>
      </p:sp>
      <p:sp>
        <p:nvSpPr>
          <p:cNvPr id="4" name="Content Placeholder 3"/>
          <p:cNvSpPr>
            <a:spLocks noGrp="1"/>
          </p:cNvSpPr>
          <p:nvPr>
            <p:ph sz="half" idx="25"/>
          </p:nvPr>
        </p:nvSpPr>
        <p:spPr>
          <a:xfrm>
            <a:off x="323424" y="1719073"/>
            <a:ext cx="4104000" cy="2542209"/>
          </a:xfrm>
        </p:spPr>
        <p:txBody>
          <a:bodyPr/>
          <a:lstStyle/>
          <a:p>
            <a:r>
              <a:rPr lang="en-GB" dirty="0" smtClean="0">
                <a:latin typeface="+mj-lt"/>
              </a:rPr>
              <a:t>Influenza activity level which indicates the </a:t>
            </a:r>
            <a:r>
              <a:rPr lang="en-GB" b="1" dirty="0" smtClean="0">
                <a:latin typeface="+mj-lt"/>
              </a:rPr>
              <a:t>epidemic </a:t>
            </a:r>
            <a:r>
              <a:rPr lang="en-GB" b="1" dirty="0">
                <a:latin typeface="+mj-lt"/>
              </a:rPr>
              <a:t>(</a:t>
            </a:r>
            <a:r>
              <a:rPr lang="en-GB" b="1" dirty="0" smtClean="0">
                <a:latin typeface="+mj-lt"/>
              </a:rPr>
              <a:t>or season) </a:t>
            </a:r>
            <a:r>
              <a:rPr lang="en-GB" dirty="0" smtClean="0">
                <a:latin typeface="+mj-lt"/>
              </a:rPr>
              <a:t>has begun or ended:</a:t>
            </a:r>
            <a:endParaRPr lang="en-US" dirty="0">
              <a:latin typeface="+mj-lt"/>
            </a:endParaRPr>
          </a:p>
          <a:p>
            <a:pPr marL="646113" lvl="1" indent="-285750"/>
            <a:r>
              <a:rPr lang="en-US" dirty="0" smtClean="0">
                <a:latin typeface="+mj-lt"/>
              </a:rPr>
              <a:t>For example, if the weekly rate exceeds the seasonal threshold</a:t>
            </a:r>
          </a:p>
          <a:p>
            <a:pPr marL="1112837" lvl="2">
              <a:buFont typeface="Wingdings" panose="05000000000000000000" pitchFamily="2" charset="2"/>
              <a:buChar char="Ø"/>
            </a:pPr>
            <a:r>
              <a:rPr lang="en-US" dirty="0" smtClean="0">
                <a:latin typeface="+mj-lt"/>
              </a:rPr>
              <a:t>Sustained community transmission</a:t>
            </a:r>
          </a:p>
          <a:p>
            <a:pPr marL="1112837" lvl="2">
              <a:buFont typeface="Wingdings" panose="05000000000000000000" pitchFamily="2" charset="2"/>
              <a:buChar char="Ø"/>
            </a:pPr>
            <a:r>
              <a:rPr lang="en-GB" dirty="0" smtClean="0">
                <a:latin typeface="+mj-lt"/>
              </a:rPr>
              <a:t>ILI more likely to be due to influenza</a:t>
            </a:r>
            <a:endParaRPr lang="en-US" dirty="0" smtClean="0">
              <a:latin typeface="+mj-lt"/>
            </a:endParaRPr>
          </a:p>
          <a:p>
            <a:r>
              <a:rPr lang="en-US" dirty="0" smtClean="0">
                <a:latin typeface="+mj-lt"/>
              </a:rPr>
              <a:t>Must be set low enough to provide early warning, but high enough to avoid false signals </a:t>
            </a:r>
            <a:endParaRPr lang="en-US" dirty="0">
              <a:latin typeface="+mj-lt"/>
            </a:endParaRPr>
          </a:p>
        </p:txBody>
      </p:sp>
      <p:sp>
        <p:nvSpPr>
          <p:cNvPr id="5" name="Content Placeholder 4"/>
          <p:cNvSpPr>
            <a:spLocks noGrp="1"/>
          </p:cNvSpPr>
          <p:nvPr>
            <p:ph sz="half" idx="26"/>
          </p:nvPr>
        </p:nvSpPr>
        <p:spPr>
          <a:xfrm>
            <a:off x="4683088" y="1777920"/>
            <a:ext cx="4104000" cy="2838089"/>
          </a:xfrm>
        </p:spPr>
        <p:txBody>
          <a:bodyPr/>
          <a:lstStyle/>
          <a:p>
            <a:r>
              <a:rPr lang="en-US" dirty="0" smtClean="0">
                <a:latin typeface="+mj-lt"/>
              </a:rPr>
              <a:t>Defining activity levels of influenza parameters</a:t>
            </a:r>
            <a:r>
              <a:rPr lang="en-US" b="1" dirty="0" smtClean="0">
                <a:latin typeface="+mj-lt"/>
              </a:rPr>
              <a:t>:</a:t>
            </a:r>
          </a:p>
          <a:p>
            <a:pPr marL="531813" lvl="1" indent="-171450"/>
            <a:r>
              <a:rPr lang="en-GB" dirty="0" smtClean="0">
                <a:latin typeface="+mj-lt"/>
              </a:rPr>
              <a:t>For transmissibility, also known as intensity thresholds</a:t>
            </a:r>
          </a:p>
          <a:p>
            <a:pPr marL="531813" lvl="1" indent="-171450"/>
            <a:r>
              <a:rPr lang="en-GB" dirty="0">
                <a:latin typeface="+mj-lt"/>
              </a:rPr>
              <a:t>Allow for comparisons over time and across </a:t>
            </a:r>
            <a:r>
              <a:rPr lang="en-GB" dirty="0" smtClean="0">
                <a:latin typeface="+mj-lt"/>
              </a:rPr>
              <a:t>countries</a:t>
            </a:r>
          </a:p>
          <a:p>
            <a:r>
              <a:rPr lang="en-GB" dirty="0">
                <a:latin typeface="+mj-lt"/>
              </a:rPr>
              <a:t>Threshold qualitative descriptions:</a:t>
            </a:r>
          </a:p>
          <a:p>
            <a:pPr marL="646113" lvl="1" indent="-285750">
              <a:spcBef>
                <a:spcPts val="0"/>
              </a:spcBef>
              <a:spcAft>
                <a:spcPts val="0"/>
              </a:spcAft>
            </a:pPr>
            <a:r>
              <a:rPr lang="en-GB" dirty="0">
                <a:latin typeface="+mj-lt"/>
              </a:rPr>
              <a:t>No activity/below seasonal threshold</a:t>
            </a:r>
          </a:p>
          <a:p>
            <a:pPr marL="646113" lvl="1" indent="-285750">
              <a:spcBef>
                <a:spcPts val="0"/>
              </a:spcBef>
              <a:spcAft>
                <a:spcPts val="0"/>
              </a:spcAft>
            </a:pPr>
            <a:r>
              <a:rPr lang="en-GB" dirty="0">
                <a:latin typeface="+mj-lt"/>
              </a:rPr>
              <a:t>Low/Moderate/High/Extraordinary </a:t>
            </a:r>
          </a:p>
          <a:p>
            <a:pPr marL="531813" lvl="1" indent="-171450"/>
            <a:endParaRPr lang="en-GB" dirty="0"/>
          </a:p>
          <a:p>
            <a:pPr marL="531813" lvl="1" indent="-171450"/>
            <a:endParaRPr lang="en-GB" dirty="0" smtClean="0">
              <a:latin typeface="+mj-lt"/>
            </a:endParaRPr>
          </a:p>
          <a:p>
            <a:pPr marL="531813" lvl="1" indent="-171450"/>
            <a:endParaRPr lang="en-GB" dirty="0">
              <a:latin typeface="+mj-lt"/>
            </a:endParaRPr>
          </a:p>
          <a:p>
            <a:pPr lvl="1" indent="0">
              <a:buNone/>
            </a:pPr>
            <a:endParaRPr lang="en-US" dirty="0" smtClean="0">
              <a:latin typeface="+mj-lt"/>
            </a:endParaRPr>
          </a:p>
        </p:txBody>
      </p:sp>
      <p:sp>
        <p:nvSpPr>
          <p:cNvPr id="7" name="Text Placeholder 6"/>
          <p:cNvSpPr>
            <a:spLocks noGrp="1"/>
          </p:cNvSpPr>
          <p:nvPr>
            <p:ph type="body" sz="quarter" idx="27"/>
          </p:nvPr>
        </p:nvSpPr>
        <p:spPr>
          <a:xfrm>
            <a:off x="377210" y="991240"/>
            <a:ext cx="4104001" cy="362245"/>
          </a:xfrm>
        </p:spPr>
        <p:txBody>
          <a:bodyPr>
            <a:noAutofit/>
          </a:bodyPr>
          <a:lstStyle/>
          <a:p>
            <a:pPr algn="ctr"/>
            <a:r>
              <a:rPr lang="en-GB" sz="1600" dirty="0"/>
              <a:t>SEASONAL </a:t>
            </a:r>
            <a:r>
              <a:rPr lang="en-GB" sz="1600" dirty="0" smtClean="0"/>
              <a:t>THRESHOLD</a:t>
            </a:r>
            <a:endParaRPr lang="en-US" sz="1600" dirty="0"/>
          </a:p>
        </p:txBody>
      </p:sp>
      <p:sp>
        <p:nvSpPr>
          <p:cNvPr id="8" name="Text Placeholder 7"/>
          <p:cNvSpPr>
            <a:spLocks noGrp="1"/>
          </p:cNvSpPr>
          <p:nvPr>
            <p:ph type="body" sz="quarter" idx="28"/>
          </p:nvPr>
        </p:nvSpPr>
        <p:spPr>
          <a:xfrm>
            <a:off x="4623092" y="1002742"/>
            <a:ext cx="4104000" cy="365016"/>
          </a:xfrm>
        </p:spPr>
        <p:txBody>
          <a:bodyPr>
            <a:normAutofit/>
          </a:bodyPr>
          <a:lstStyle/>
          <a:p>
            <a:pPr algn="ctr"/>
            <a:r>
              <a:rPr lang="en-GB" sz="1600" dirty="0" smtClean="0"/>
              <a:t>INTENSITY </a:t>
            </a:r>
            <a:r>
              <a:rPr lang="en-GB" sz="1600" dirty="0"/>
              <a:t>THRESHOLDS</a:t>
            </a:r>
            <a:endParaRPr lang="en-US" sz="1600" dirty="0"/>
          </a:p>
        </p:txBody>
      </p:sp>
      <p:sp>
        <p:nvSpPr>
          <p:cNvPr id="12" name="Text Placeholder 22"/>
          <p:cNvSpPr>
            <a:spLocks noGrp="1"/>
          </p:cNvSpPr>
          <p:nvPr>
            <p:ph type="body" sz="quarter" idx="17"/>
          </p:nvPr>
        </p:nvSpPr>
        <p:spPr>
          <a:xfrm>
            <a:off x="305856" y="4781096"/>
            <a:ext cx="6120000" cy="216694"/>
          </a:xfrm>
        </p:spPr>
        <p:txBody>
          <a:bodyPr>
            <a:normAutofit fontScale="92500" lnSpcReduction="20000"/>
          </a:bodyPr>
          <a:lstStyle/>
          <a:p>
            <a:r>
              <a:rPr lang="en-GB" dirty="0" smtClean="0"/>
              <a:t>PISA Module B: Methods </a:t>
            </a:r>
            <a:endParaRPr lang="en-US" dirty="0"/>
          </a:p>
        </p:txBody>
      </p:sp>
    </p:spTree>
    <p:extLst>
      <p:ext uri="{BB962C8B-B14F-4D97-AF65-F5344CB8AC3E}">
        <p14:creationId xmlns:p14="http://schemas.microsoft.com/office/powerpoint/2010/main" val="205625119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54701" y="717717"/>
            <a:ext cx="7662837" cy="458721"/>
          </a:xfrm>
          <a:prstGeom prst="rect">
            <a:avLst/>
          </a:prstGeom>
          <a:solidFill>
            <a:srgbClr val="E2C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846592" y="1154898"/>
            <a:ext cx="7683108" cy="798886"/>
          </a:xfrm>
          <a:prstGeom prst="rect">
            <a:avLst/>
          </a:prstGeom>
          <a:solidFill>
            <a:srgbClr val="FF8B8B"/>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834430" y="1953784"/>
            <a:ext cx="7683108" cy="798886"/>
          </a:xfrm>
          <a:prstGeom prst="rect">
            <a:avLst/>
          </a:prstGeom>
          <a:solidFill>
            <a:srgbClr val="FFD6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838483" y="2749646"/>
            <a:ext cx="7683108" cy="813861"/>
          </a:xfrm>
          <a:prstGeom prst="rect">
            <a:avLst/>
          </a:prstGeom>
          <a:solidFill>
            <a:srgbClr val="FFF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846592" y="3564845"/>
            <a:ext cx="7683108" cy="798886"/>
          </a:xfrm>
          <a:prstGeom prst="rect">
            <a:avLst/>
          </a:prstGeom>
          <a:solidFill>
            <a:srgbClr val="BEE3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p:cNvCxnSpPr/>
          <p:nvPr/>
        </p:nvCxnSpPr>
        <p:spPr>
          <a:xfrm>
            <a:off x="838483" y="4365599"/>
            <a:ext cx="7765964"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838485" y="720969"/>
            <a:ext cx="8107" cy="364446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24" name="Freeform 23"/>
          <p:cNvSpPr/>
          <p:nvPr/>
        </p:nvSpPr>
        <p:spPr>
          <a:xfrm>
            <a:off x="998993" y="1365758"/>
            <a:ext cx="7362092" cy="2915682"/>
          </a:xfrm>
          <a:custGeom>
            <a:avLst/>
            <a:gdLst>
              <a:gd name="connsiteX0" fmla="*/ 0 w 7362092"/>
              <a:gd name="connsiteY0" fmla="*/ 3355803 h 3887576"/>
              <a:gd name="connsiteX1" fmla="*/ 1371600 w 7362092"/>
              <a:gd name="connsiteY1" fmla="*/ 3062726 h 3887576"/>
              <a:gd name="connsiteX2" fmla="*/ 3024554 w 7362092"/>
              <a:gd name="connsiteY2" fmla="*/ 3003 h 3887576"/>
              <a:gd name="connsiteX3" fmla="*/ 5005754 w 7362092"/>
              <a:gd name="connsiteY3" fmla="*/ 3684049 h 3887576"/>
              <a:gd name="connsiteX4" fmla="*/ 7362092 w 7362092"/>
              <a:gd name="connsiteY4" fmla="*/ 3086172 h 3887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2092" h="3887576">
                <a:moveTo>
                  <a:pt x="0" y="3355803"/>
                </a:moveTo>
                <a:cubicBezTo>
                  <a:pt x="433754" y="3488664"/>
                  <a:pt x="867508" y="3621526"/>
                  <a:pt x="1371600" y="3062726"/>
                </a:cubicBezTo>
                <a:cubicBezTo>
                  <a:pt x="1875692" y="2503926"/>
                  <a:pt x="2418862" y="-100551"/>
                  <a:pt x="3024554" y="3003"/>
                </a:cubicBezTo>
                <a:cubicBezTo>
                  <a:pt x="3630246" y="106557"/>
                  <a:pt x="4282831" y="3170188"/>
                  <a:pt x="5005754" y="3684049"/>
                </a:cubicBezTo>
                <a:cubicBezTo>
                  <a:pt x="5728677" y="4197910"/>
                  <a:pt x="6545384" y="3642041"/>
                  <a:pt x="7362092" y="3086172"/>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9" name="Straight Connector 38"/>
          <p:cNvCxnSpPr/>
          <p:nvPr/>
        </p:nvCxnSpPr>
        <p:spPr>
          <a:xfrm>
            <a:off x="838484" y="3564845"/>
            <a:ext cx="7670945" cy="0"/>
          </a:xfrm>
          <a:prstGeom prst="line">
            <a:avLst/>
          </a:prstGeom>
          <a:ln w="38100">
            <a:solidFill>
              <a:srgbClr val="00B0F0"/>
            </a:solidFill>
            <a:prstDash val="lgDash"/>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2512988" y="3635109"/>
            <a:ext cx="3080987" cy="646331"/>
          </a:xfrm>
          <a:prstGeom prst="rect">
            <a:avLst/>
          </a:prstGeom>
          <a:noFill/>
          <a:ln w="38100">
            <a:noFill/>
            <a:prstDash val="lgDash"/>
          </a:ln>
        </p:spPr>
        <p:txBody>
          <a:bodyPr wrap="square" rtlCol="0">
            <a:spAutoFit/>
          </a:bodyPr>
          <a:lstStyle/>
          <a:p>
            <a:pPr algn="ctr"/>
            <a:r>
              <a:rPr lang="en-GB" b="1" dirty="0">
                <a:solidFill>
                  <a:srgbClr val="00B0F0"/>
                </a:solidFill>
              </a:rPr>
              <a:t>Seasonal </a:t>
            </a:r>
            <a:r>
              <a:rPr lang="en-GB" b="1" dirty="0" smtClean="0">
                <a:solidFill>
                  <a:srgbClr val="00B0F0"/>
                </a:solidFill>
              </a:rPr>
              <a:t>or epidemic threshold</a:t>
            </a:r>
            <a:endParaRPr lang="en-US" b="1" dirty="0">
              <a:solidFill>
                <a:srgbClr val="00B0F0"/>
              </a:solidFill>
            </a:endParaRPr>
          </a:p>
        </p:txBody>
      </p:sp>
      <p:sp>
        <p:nvSpPr>
          <p:cNvPr id="41" name="TextBox 40"/>
          <p:cNvSpPr txBox="1"/>
          <p:nvPr/>
        </p:nvSpPr>
        <p:spPr>
          <a:xfrm>
            <a:off x="3902780" y="4608781"/>
            <a:ext cx="1152128" cy="461665"/>
          </a:xfrm>
          <a:prstGeom prst="rect">
            <a:avLst/>
          </a:prstGeom>
          <a:noFill/>
        </p:spPr>
        <p:txBody>
          <a:bodyPr wrap="square" rtlCol="0">
            <a:spAutoFit/>
          </a:bodyPr>
          <a:lstStyle/>
          <a:p>
            <a:r>
              <a:rPr lang="en-GB" sz="2400" b="1" dirty="0">
                <a:solidFill>
                  <a:schemeClr val="accent1"/>
                </a:solidFill>
              </a:rPr>
              <a:t>Weeks</a:t>
            </a:r>
            <a:endParaRPr lang="en-US" sz="2400" b="1" dirty="0">
              <a:solidFill>
                <a:schemeClr val="accent1"/>
              </a:solidFill>
            </a:endParaRPr>
          </a:p>
        </p:txBody>
      </p:sp>
      <p:sp>
        <p:nvSpPr>
          <p:cNvPr id="42" name="TextBox 41"/>
          <p:cNvSpPr txBox="1"/>
          <p:nvPr/>
        </p:nvSpPr>
        <p:spPr>
          <a:xfrm>
            <a:off x="115430" y="1950760"/>
            <a:ext cx="665349" cy="461665"/>
          </a:xfrm>
          <a:prstGeom prst="rect">
            <a:avLst/>
          </a:prstGeom>
          <a:noFill/>
        </p:spPr>
        <p:txBody>
          <a:bodyPr wrap="square" rtlCol="0">
            <a:spAutoFit/>
          </a:bodyPr>
          <a:lstStyle/>
          <a:p>
            <a:r>
              <a:rPr lang="en-GB" sz="2400" b="1" dirty="0">
                <a:solidFill>
                  <a:schemeClr val="accent1"/>
                </a:solidFill>
              </a:rPr>
              <a:t>ILI</a:t>
            </a:r>
            <a:endParaRPr lang="en-US" sz="2400" b="1" dirty="0">
              <a:solidFill>
                <a:schemeClr val="accent1"/>
              </a:solidFill>
            </a:endParaRPr>
          </a:p>
        </p:txBody>
      </p:sp>
      <p:sp>
        <p:nvSpPr>
          <p:cNvPr id="2" name="TextBox 1"/>
          <p:cNvSpPr txBox="1"/>
          <p:nvPr/>
        </p:nvSpPr>
        <p:spPr>
          <a:xfrm>
            <a:off x="362186" y="4707252"/>
            <a:ext cx="3540092" cy="338554"/>
          </a:xfrm>
          <a:prstGeom prst="rect">
            <a:avLst/>
          </a:prstGeom>
          <a:noFill/>
        </p:spPr>
        <p:txBody>
          <a:bodyPr wrap="square" rtlCol="0">
            <a:spAutoFit/>
          </a:bodyPr>
          <a:lstStyle/>
          <a:p>
            <a:pPr lvl="0"/>
            <a:r>
              <a:rPr lang="en-GB" sz="1600" dirty="0"/>
              <a:t>PISA Module B:  Methods</a:t>
            </a:r>
          </a:p>
        </p:txBody>
      </p:sp>
      <p:cxnSp>
        <p:nvCxnSpPr>
          <p:cNvPr id="5" name="Straight Connector 4"/>
          <p:cNvCxnSpPr/>
          <p:nvPr/>
        </p:nvCxnSpPr>
        <p:spPr>
          <a:xfrm>
            <a:off x="838485" y="2749646"/>
            <a:ext cx="767499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838483" y="1154898"/>
            <a:ext cx="767499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834430" y="1950760"/>
            <a:ext cx="767499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7000155" y="2872755"/>
            <a:ext cx="576303" cy="338554"/>
          </a:xfrm>
          <a:prstGeom prst="rect">
            <a:avLst/>
          </a:prstGeom>
          <a:noFill/>
        </p:spPr>
        <p:txBody>
          <a:bodyPr wrap="square" rtlCol="0">
            <a:spAutoFit/>
          </a:bodyPr>
          <a:lstStyle/>
          <a:p>
            <a:r>
              <a:rPr lang="en-GB" sz="1600" dirty="0" smtClean="0">
                <a:latin typeface="+mj-lt"/>
              </a:rPr>
              <a:t>Low</a:t>
            </a:r>
            <a:endParaRPr lang="en-US" sz="1600" dirty="0">
              <a:latin typeface="+mj-lt"/>
            </a:endParaRPr>
          </a:p>
        </p:txBody>
      </p:sp>
      <p:sp>
        <p:nvSpPr>
          <p:cNvPr id="21" name="TextBox 20"/>
          <p:cNvSpPr txBox="1"/>
          <p:nvPr/>
        </p:nvSpPr>
        <p:spPr>
          <a:xfrm>
            <a:off x="7016802" y="1409856"/>
            <a:ext cx="813228" cy="338554"/>
          </a:xfrm>
          <a:prstGeom prst="rect">
            <a:avLst/>
          </a:prstGeom>
          <a:noFill/>
        </p:spPr>
        <p:txBody>
          <a:bodyPr wrap="square" rtlCol="0">
            <a:spAutoFit/>
          </a:bodyPr>
          <a:lstStyle/>
          <a:p>
            <a:r>
              <a:rPr lang="en-GB" sz="1600" dirty="0" smtClean="0">
                <a:latin typeface="+mj-lt"/>
              </a:rPr>
              <a:t>High</a:t>
            </a:r>
            <a:endParaRPr lang="en-US" sz="1600" dirty="0">
              <a:latin typeface="+mj-lt"/>
            </a:endParaRPr>
          </a:p>
        </p:txBody>
      </p:sp>
      <p:sp>
        <p:nvSpPr>
          <p:cNvPr id="22" name="TextBox 21"/>
          <p:cNvSpPr txBox="1"/>
          <p:nvPr/>
        </p:nvSpPr>
        <p:spPr>
          <a:xfrm>
            <a:off x="7000154" y="2178652"/>
            <a:ext cx="1275550" cy="338554"/>
          </a:xfrm>
          <a:prstGeom prst="rect">
            <a:avLst/>
          </a:prstGeom>
          <a:noFill/>
        </p:spPr>
        <p:txBody>
          <a:bodyPr wrap="square" rtlCol="0">
            <a:spAutoFit/>
          </a:bodyPr>
          <a:lstStyle/>
          <a:p>
            <a:r>
              <a:rPr lang="en-GB" sz="1600" dirty="0" smtClean="0">
                <a:latin typeface="+mj-lt"/>
              </a:rPr>
              <a:t>Moderate</a:t>
            </a:r>
            <a:endParaRPr lang="en-US" sz="1600" dirty="0">
              <a:latin typeface="+mj-lt"/>
            </a:endParaRPr>
          </a:p>
        </p:txBody>
      </p:sp>
      <p:sp>
        <p:nvSpPr>
          <p:cNvPr id="23" name="TextBox 22"/>
          <p:cNvSpPr txBox="1"/>
          <p:nvPr/>
        </p:nvSpPr>
        <p:spPr>
          <a:xfrm>
            <a:off x="7016801" y="837884"/>
            <a:ext cx="1492628" cy="338554"/>
          </a:xfrm>
          <a:prstGeom prst="rect">
            <a:avLst/>
          </a:prstGeom>
          <a:noFill/>
        </p:spPr>
        <p:txBody>
          <a:bodyPr wrap="square" rtlCol="0">
            <a:spAutoFit/>
          </a:bodyPr>
          <a:lstStyle/>
          <a:p>
            <a:r>
              <a:rPr lang="en-GB" sz="1600" dirty="0" smtClean="0">
                <a:latin typeface="+mj-lt"/>
              </a:rPr>
              <a:t>Extraordinary</a:t>
            </a:r>
            <a:endParaRPr lang="en-US" sz="1600" dirty="0">
              <a:latin typeface="+mj-lt"/>
            </a:endParaRPr>
          </a:p>
        </p:txBody>
      </p:sp>
    </p:spTree>
    <p:extLst>
      <p:ext uri="{BB962C8B-B14F-4D97-AF65-F5344CB8AC3E}">
        <p14:creationId xmlns:p14="http://schemas.microsoft.com/office/powerpoint/2010/main" val="816937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left)">
                                      <p:cBhvr>
                                        <p:cTn id="7" dur="2000"/>
                                        <p:tgtEl>
                                          <p:spTgt spid="41"/>
                                        </p:tgtEl>
                                      </p:cBhvr>
                                    </p:animEffect>
                                  </p:childTnLst>
                                </p:cTn>
                              </p:par>
                              <p:par>
                                <p:cTn id="8" presetID="22" presetClass="entr" presetSubtype="4"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2000"/>
                                        <p:tgtEl>
                                          <p:spTgt spid="7"/>
                                        </p:tgtEl>
                                      </p:cBhvr>
                                    </p:animEffect>
                                  </p:childTnLst>
                                </p:cTn>
                              </p:par>
                            </p:childTnLst>
                          </p:cTn>
                        </p:par>
                        <p:par>
                          <p:cTn id="11" fill="hold">
                            <p:stCondLst>
                              <p:cond delay="2000"/>
                            </p:stCondLst>
                            <p:childTnLst>
                              <p:par>
                                <p:cTn id="12" presetID="22" presetClass="entr" presetSubtype="8" fill="hold" grpId="0" nodeType="afterEffect">
                                  <p:stCondLst>
                                    <p:cond delay="0"/>
                                  </p:stCondLst>
                                  <p:childTnLst>
                                    <p:set>
                                      <p:cBhvr>
                                        <p:cTn id="13" dur="1" fill="hold">
                                          <p:stCondLst>
                                            <p:cond delay="0"/>
                                          </p:stCondLst>
                                        </p:cTn>
                                        <p:tgtEl>
                                          <p:spTgt spid="42"/>
                                        </p:tgtEl>
                                        <p:attrNameLst>
                                          <p:attrName>style.visibility</p:attrName>
                                        </p:attrNameLst>
                                      </p:cBhvr>
                                      <p:to>
                                        <p:strVal val="visible"/>
                                      </p:to>
                                    </p:set>
                                    <p:animEffect transition="in" filter="wipe(left)">
                                      <p:cBhvr>
                                        <p:cTn id="14" dur="2000"/>
                                        <p:tgtEl>
                                          <p:spTgt spid="42"/>
                                        </p:tgtEl>
                                      </p:cBhvr>
                                    </p:animEffect>
                                  </p:childTnLst>
                                </p:cTn>
                              </p:par>
                              <p:par>
                                <p:cTn id="15" presetID="22" presetClass="entr" presetSubtype="8"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2000"/>
                                        <p:tgtEl>
                                          <p:spTgt spid="13"/>
                                        </p:tgtEl>
                                      </p:cBhvr>
                                    </p:animEffect>
                                  </p:childTnLst>
                                </p:cTn>
                              </p:par>
                            </p:childTnLst>
                          </p:cTn>
                        </p:par>
                        <p:par>
                          <p:cTn id="18" fill="hold">
                            <p:stCondLst>
                              <p:cond delay="4000"/>
                            </p:stCondLst>
                            <p:childTnLst>
                              <p:par>
                                <p:cTn id="19" presetID="22" presetClass="entr" presetSubtype="8" fill="hold" grpId="0" nodeType="after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wipe(left)">
                                      <p:cBhvr>
                                        <p:cTn id="21" dur="2000"/>
                                        <p:tgtEl>
                                          <p:spTgt spid="24"/>
                                        </p:tgtEl>
                                      </p:cBhvr>
                                    </p:animEffect>
                                  </p:childTnLst>
                                </p:cTn>
                              </p:par>
                            </p:childTnLst>
                          </p:cTn>
                        </p:par>
                        <p:par>
                          <p:cTn id="22" fill="hold">
                            <p:stCondLst>
                              <p:cond delay="6000"/>
                            </p:stCondLst>
                            <p:childTnLst>
                              <p:par>
                                <p:cTn id="23" presetID="22" presetClass="entr" presetSubtype="8" fill="hold" nodeType="after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wipe(left)">
                                      <p:cBhvr>
                                        <p:cTn id="25" dur="2000"/>
                                        <p:tgtEl>
                                          <p:spTgt spid="39"/>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40"/>
                                        </p:tgtEl>
                                        <p:attrNameLst>
                                          <p:attrName>style.visibility</p:attrName>
                                        </p:attrNameLst>
                                      </p:cBhvr>
                                      <p:to>
                                        <p:strVal val="visible"/>
                                      </p:to>
                                    </p:set>
                                    <p:animEffect transition="in" filter="wipe(left)">
                                      <p:cBhvr>
                                        <p:cTn id="28" dur="3000"/>
                                        <p:tgtEl>
                                          <p:spTgt spid="40"/>
                                        </p:tgtEl>
                                      </p:cBhvr>
                                    </p:animEffect>
                                  </p:childTnLst>
                                </p:cTn>
                              </p:par>
                            </p:childTnLst>
                          </p:cTn>
                        </p:par>
                        <p:par>
                          <p:cTn id="29" fill="hold">
                            <p:stCondLst>
                              <p:cond delay="9000"/>
                            </p:stCondLst>
                            <p:childTnLst>
                              <p:par>
                                <p:cTn id="30" presetID="22" presetClass="entr" presetSubtype="4" fill="hold" grpId="0" nodeType="after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wipe(down)">
                                      <p:cBhvr>
                                        <p:cTn id="32" dur="2000"/>
                                        <p:tgtEl>
                                          <p:spTgt spid="3"/>
                                        </p:tgtEl>
                                      </p:cBhvr>
                                    </p:animEffect>
                                  </p:childTnLst>
                                </p:cTn>
                              </p:par>
                            </p:childTnLst>
                          </p:cTn>
                        </p:par>
                        <p:par>
                          <p:cTn id="33" fill="hold">
                            <p:stCondLst>
                              <p:cond delay="11000"/>
                            </p:stCondLst>
                            <p:childTnLst>
                              <p:par>
                                <p:cTn id="34" presetID="22" presetClass="entr" presetSubtype="8" fill="hold"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left)">
                                      <p:cBhvr>
                                        <p:cTn id="36" dur="2000"/>
                                        <p:tgtEl>
                                          <p:spTgt spid="5"/>
                                        </p:tgtEl>
                                      </p:cBhvr>
                                    </p:animEffect>
                                  </p:childTnLst>
                                </p:cTn>
                              </p:par>
                            </p:childTnLst>
                          </p:cTn>
                        </p:par>
                        <p:par>
                          <p:cTn id="37" fill="hold">
                            <p:stCondLst>
                              <p:cond delay="13000"/>
                            </p:stCondLst>
                            <p:childTnLst>
                              <p:par>
                                <p:cTn id="38" presetID="22" presetClass="entr" presetSubtype="8" fill="hold"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wipe(left)">
                                      <p:cBhvr>
                                        <p:cTn id="40" dur="2000"/>
                                        <p:tgtEl>
                                          <p:spTgt spid="20"/>
                                        </p:tgtEl>
                                      </p:cBhvr>
                                    </p:animEffect>
                                  </p:childTnLst>
                                </p:cTn>
                              </p:par>
                            </p:childTnLst>
                          </p:cTn>
                        </p:par>
                        <p:par>
                          <p:cTn id="41" fill="hold">
                            <p:stCondLst>
                              <p:cond delay="15000"/>
                            </p:stCondLst>
                            <p:childTnLst>
                              <p:par>
                                <p:cTn id="42" presetID="22" presetClass="entr" presetSubtype="8" fill="hold" nodeType="after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wipe(left)">
                                      <p:cBhvr>
                                        <p:cTn id="44" dur="2000"/>
                                        <p:tgtEl>
                                          <p:spTgt spid="16"/>
                                        </p:tgtEl>
                                      </p:cBhvr>
                                    </p:animEffect>
                                  </p:childTnLst>
                                </p:cTn>
                              </p:par>
                            </p:childTnLst>
                          </p:cTn>
                        </p:par>
                        <p:par>
                          <p:cTn id="45" fill="hold">
                            <p:stCondLst>
                              <p:cond delay="17000"/>
                            </p:stCondLst>
                            <p:childTnLst>
                              <p:par>
                                <p:cTn id="46" presetID="22" presetClass="entr" presetSubtype="4" fill="hold" grpId="0" nodeType="after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wipe(down)">
                                      <p:cBhvr>
                                        <p:cTn id="48" dur="2000"/>
                                        <p:tgtEl>
                                          <p:spTgt spid="17"/>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wipe(down)">
                                      <p:cBhvr>
                                        <p:cTn id="51" dur="500"/>
                                        <p:tgtEl>
                                          <p:spTgt spid="8"/>
                                        </p:tgtEl>
                                      </p:cBhvr>
                                    </p:animEffect>
                                  </p:childTnLst>
                                </p:cTn>
                              </p:par>
                            </p:childTnLst>
                          </p:cTn>
                        </p:par>
                        <p:par>
                          <p:cTn id="52" fill="hold">
                            <p:stCondLst>
                              <p:cond delay="19000"/>
                            </p:stCondLst>
                            <p:childTnLst>
                              <p:par>
                                <p:cTn id="53" presetID="22" presetClass="entr" presetSubtype="4" fill="hold" grpId="0" nodeType="after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wipe(down)">
                                      <p:cBhvr>
                                        <p:cTn id="55" dur="2000"/>
                                        <p:tgtEl>
                                          <p:spTgt spid="18"/>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wipe(down)">
                                      <p:cBhvr>
                                        <p:cTn id="58" dur="2000"/>
                                        <p:tgtEl>
                                          <p:spTgt spid="22"/>
                                        </p:tgtEl>
                                      </p:cBhvr>
                                    </p:animEffect>
                                  </p:childTnLst>
                                </p:cTn>
                              </p:par>
                            </p:childTnLst>
                          </p:cTn>
                        </p:par>
                        <p:par>
                          <p:cTn id="59" fill="hold">
                            <p:stCondLst>
                              <p:cond delay="21000"/>
                            </p:stCondLst>
                            <p:childTnLst>
                              <p:par>
                                <p:cTn id="60" presetID="22" presetClass="entr" presetSubtype="4" fill="hold" grpId="0" nodeType="after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wipe(down)">
                                      <p:cBhvr>
                                        <p:cTn id="62" dur="2000"/>
                                        <p:tgtEl>
                                          <p:spTgt spid="19"/>
                                        </p:tgtEl>
                                      </p:cBhvr>
                                    </p:animEffect>
                                  </p:childTnLst>
                                </p:cTn>
                              </p:par>
                              <p:par>
                                <p:cTn id="63" presetID="22" presetClass="entr" presetSubtype="4" fill="hold" grpId="0" nodeType="withEffect">
                                  <p:stCondLst>
                                    <p:cond delay="0"/>
                                  </p:stCondLst>
                                  <p:childTnLst>
                                    <p:set>
                                      <p:cBhvr>
                                        <p:cTn id="64" dur="1" fill="hold">
                                          <p:stCondLst>
                                            <p:cond delay="0"/>
                                          </p:stCondLst>
                                        </p:cTn>
                                        <p:tgtEl>
                                          <p:spTgt spid="21"/>
                                        </p:tgtEl>
                                        <p:attrNameLst>
                                          <p:attrName>style.visibility</p:attrName>
                                        </p:attrNameLst>
                                      </p:cBhvr>
                                      <p:to>
                                        <p:strVal val="visible"/>
                                      </p:to>
                                    </p:set>
                                    <p:animEffect transition="in" filter="wipe(down)">
                                      <p:cBhvr>
                                        <p:cTn id="65" dur="500"/>
                                        <p:tgtEl>
                                          <p:spTgt spid="21"/>
                                        </p:tgtEl>
                                      </p:cBhvr>
                                    </p:animEffect>
                                  </p:childTnLst>
                                </p:cTn>
                              </p:par>
                            </p:childTnLst>
                          </p:cTn>
                        </p:par>
                        <p:par>
                          <p:cTn id="66" fill="hold">
                            <p:stCondLst>
                              <p:cond delay="23000"/>
                            </p:stCondLst>
                            <p:childTnLst>
                              <p:par>
                                <p:cTn id="67" presetID="22" presetClass="entr" presetSubtype="4" fill="hold" grpId="0" nodeType="afterEffect">
                                  <p:stCondLst>
                                    <p:cond delay="0"/>
                                  </p:stCondLst>
                                  <p:childTnLst>
                                    <p:set>
                                      <p:cBhvr>
                                        <p:cTn id="68" dur="1" fill="hold">
                                          <p:stCondLst>
                                            <p:cond delay="0"/>
                                          </p:stCondLst>
                                        </p:cTn>
                                        <p:tgtEl>
                                          <p:spTgt spid="4"/>
                                        </p:tgtEl>
                                        <p:attrNameLst>
                                          <p:attrName>style.visibility</p:attrName>
                                        </p:attrNameLst>
                                      </p:cBhvr>
                                      <p:to>
                                        <p:strVal val="visible"/>
                                      </p:to>
                                    </p:set>
                                    <p:animEffect transition="in" filter="wipe(down)">
                                      <p:cBhvr>
                                        <p:cTn id="69" dur="2000"/>
                                        <p:tgtEl>
                                          <p:spTgt spid="4"/>
                                        </p:tgtEl>
                                      </p:cBhvr>
                                    </p:animEffect>
                                  </p:childTnLst>
                                </p:cTn>
                              </p:par>
                              <p:par>
                                <p:cTn id="70" presetID="22" presetClass="entr" presetSubtype="4" fill="hold" grpId="0" nodeType="with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wipe(down)">
                                      <p:cBhvr>
                                        <p:cTn id="7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9" grpId="0" animBg="1"/>
      <p:bldP spid="18" grpId="0" animBg="1"/>
      <p:bldP spid="17" grpId="0" animBg="1"/>
      <p:bldP spid="3" grpId="0" animBg="1"/>
      <p:bldP spid="24" grpId="0" animBg="1"/>
      <p:bldP spid="40" grpId="0"/>
      <p:bldP spid="41" grpId="0"/>
      <p:bldP spid="42" grpId="0"/>
      <p:bldP spid="8" grpId="0"/>
      <p:bldP spid="21" grpId="0"/>
      <p:bldP spid="22" grpId="0"/>
      <p:bldP spid="2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23420" y="1751960"/>
            <a:ext cx="4104001" cy="2092938"/>
          </a:xfrm>
        </p:spPr>
        <p:txBody>
          <a:bodyPr/>
          <a:lstStyle/>
          <a:p>
            <a:pPr marL="342900" indent="-342900">
              <a:buAutoNum type="arabicPeriod"/>
            </a:pPr>
            <a:r>
              <a:rPr lang="en-US" sz="1800" dirty="0" smtClean="0">
                <a:latin typeface="+mj-lt"/>
              </a:rPr>
              <a:t>The </a:t>
            </a:r>
            <a:r>
              <a:rPr lang="en-US" sz="1800" dirty="0">
                <a:latin typeface="+mj-lt"/>
              </a:rPr>
              <a:t>moving epidemic method (</a:t>
            </a:r>
            <a:r>
              <a:rPr lang="en-US" sz="1800" dirty="0" smtClean="0">
                <a:latin typeface="+mj-lt"/>
              </a:rPr>
              <a:t>MEM)</a:t>
            </a:r>
          </a:p>
          <a:p>
            <a:pPr marL="342900" indent="-342900">
              <a:buAutoNum type="arabicPeriod"/>
            </a:pPr>
            <a:r>
              <a:rPr lang="en-US" sz="1800" dirty="0" err="1" smtClean="0">
                <a:latin typeface="+mj-lt"/>
              </a:rPr>
              <a:t>Virological</a:t>
            </a:r>
            <a:r>
              <a:rPr lang="en-US" sz="1800" dirty="0" smtClean="0">
                <a:latin typeface="+mj-lt"/>
              </a:rPr>
              <a:t> threshold (% positive)</a:t>
            </a:r>
          </a:p>
          <a:p>
            <a:pPr marL="342900" indent="-342900">
              <a:buAutoNum type="arabicPeriod"/>
            </a:pPr>
            <a:r>
              <a:rPr lang="en-GB" sz="1800" dirty="0" smtClean="0">
                <a:latin typeface="+mj-lt"/>
              </a:rPr>
              <a:t>Change of a parameter value over consecutive weeks </a:t>
            </a:r>
          </a:p>
          <a:p>
            <a:pPr marL="342900" indent="-342900">
              <a:buAutoNum type="arabicPeriod"/>
            </a:pPr>
            <a:r>
              <a:rPr lang="en-GB" sz="1800" dirty="0" smtClean="0">
                <a:latin typeface="+mj-lt"/>
              </a:rPr>
              <a:t>Combination of criteria </a:t>
            </a:r>
            <a:endParaRPr lang="en-US" sz="1800" dirty="0">
              <a:latin typeface="+mj-lt"/>
            </a:endParaRPr>
          </a:p>
        </p:txBody>
      </p:sp>
      <p:sp>
        <p:nvSpPr>
          <p:cNvPr id="4" name="Slide Number Placeholder 3"/>
          <p:cNvSpPr>
            <a:spLocks noGrp="1"/>
          </p:cNvSpPr>
          <p:nvPr>
            <p:ph type="sldNum" sz="quarter" idx="16"/>
          </p:nvPr>
        </p:nvSpPr>
        <p:spPr/>
        <p:txBody>
          <a:bodyPr/>
          <a:lstStyle/>
          <a:p>
            <a:fld id="{A74CE0EA-F3B5-4684-BA10-C594598FDB9C}" type="slidenum">
              <a:rPr lang="en-GB" noProof="0" smtClean="0"/>
              <a:pPr/>
              <a:t>16</a:t>
            </a:fld>
            <a:endParaRPr lang="en-GB" noProof="0"/>
          </a:p>
        </p:txBody>
      </p:sp>
      <p:sp>
        <p:nvSpPr>
          <p:cNvPr id="5" name="Title 4"/>
          <p:cNvSpPr>
            <a:spLocks noGrp="1"/>
          </p:cNvSpPr>
          <p:nvPr>
            <p:ph type="title"/>
          </p:nvPr>
        </p:nvSpPr>
        <p:spPr/>
        <p:txBody>
          <a:bodyPr/>
          <a:lstStyle/>
          <a:p>
            <a:r>
              <a:rPr lang="en-GB" dirty="0" smtClean="0"/>
              <a:t>How to establish thresholds</a:t>
            </a:r>
            <a:endParaRPr lang="en-US" dirty="0"/>
          </a:p>
        </p:txBody>
      </p:sp>
      <p:sp>
        <p:nvSpPr>
          <p:cNvPr id="8" name="Text Placeholder 6"/>
          <p:cNvSpPr txBox="1">
            <a:spLocks/>
          </p:cNvSpPr>
          <p:nvPr/>
        </p:nvSpPr>
        <p:spPr>
          <a:xfrm>
            <a:off x="323420" y="1288756"/>
            <a:ext cx="4104001" cy="276697"/>
          </a:xfrm>
          <a:prstGeom prst="rect">
            <a:avLst/>
          </a:prstGeom>
          <a:solidFill>
            <a:srgbClr val="009CDE"/>
          </a:solidFill>
        </p:spPr>
        <p:txBody>
          <a:bodyPr>
            <a:noAutofit/>
          </a:bodyPr>
          <a:lstStyle>
            <a:lvl1pPr marL="0" indent="0" algn="l" defTabSz="914400" rtl="0" eaLnBrk="1" latinLnBrk="0" hangingPunct="1">
              <a:lnSpc>
                <a:spcPct val="110000"/>
              </a:lnSpc>
              <a:spcBef>
                <a:spcPts val="1000"/>
              </a:spcBef>
              <a:spcAft>
                <a:spcPts val="600"/>
              </a:spcAft>
              <a:buClr>
                <a:schemeClr val="tx1"/>
              </a:buClr>
              <a:buSzPct val="80000"/>
              <a:buFontTx/>
              <a:buNone/>
              <a:defRPr sz="1400" b="0" kern="1200">
                <a:solidFill>
                  <a:schemeClr val="tx1"/>
                </a:solidFill>
                <a:latin typeface="+mn-lt"/>
                <a:ea typeface="+mn-ea"/>
                <a:cs typeface="Times New Roman" panose="02020603050405020304" pitchFamily="18" charset="0"/>
              </a:defRPr>
            </a:lvl1pPr>
            <a:lvl2pPr marL="360363" indent="-179388"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2pPr>
            <a:lvl3pPr marL="827087" indent="-285750"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3pPr>
            <a:lvl4pPr marL="1179513" indent="-285750"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4pPr>
            <a:lvl5pPr marL="1616075" indent="-358775"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5pPr>
            <a:lvl6pPr marL="2062163" indent="-358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100" b="1" dirty="0">
                <a:solidFill>
                  <a:schemeClr val="bg1"/>
                </a:solidFill>
                <a:latin typeface="+mj-lt"/>
              </a:rPr>
              <a:t>SEASONAL or EPIDEMIC THRESHOLD</a:t>
            </a:r>
            <a:endParaRPr lang="en-US" sz="1100" b="1" dirty="0">
              <a:solidFill>
                <a:schemeClr val="bg1"/>
              </a:solidFill>
              <a:latin typeface="+mj-lt"/>
            </a:endParaRPr>
          </a:p>
        </p:txBody>
      </p:sp>
      <p:sp>
        <p:nvSpPr>
          <p:cNvPr id="9" name="Rectangle 8"/>
          <p:cNvSpPr/>
          <p:nvPr/>
        </p:nvSpPr>
        <p:spPr>
          <a:xfrm>
            <a:off x="4879570" y="1751960"/>
            <a:ext cx="4104001" cy="1754326"/>
          </a:xfrm>
          <a:prstGeom prst="rect">
            <a:avLst/>
          </a:prstGeom>
        </p:spPr>
        <p:txBody>
          <a:bodyPr wrap="square">
            <a:spAutoFit/>
          </a:bodyPr>
          <a:lstStyle/>
          <a:p>
            <a:pPr marL="342900" indent="-342900">
              <a:buAutoNum type="arabicPeriod"/>
            </a:pPr>
            <a:r>
              <a:rPr lang="en-US" dirty="0" smtClean="0">
                <a:latin typeface="+mj-lt"/>
              </a:rPr>
              <a:t>MEM </a:t>
            </a:r>
          </a:p>
          <a:p>
            <a:pPr marL="342900" indent="-342900">
              <a:buAutoNum type="arabicPeriod"/>
            </a:pPr>
            <a:endParaRPr lang="en-US" dirty="0">
              <a:latin typeface="+mj-lt"/>
            </a:endParaRPr>
          </a:p>
          <a:p>
            <a:r>
              <a:rPr lang="en-US" dirty="0" smtClean="0">
                <a:latin typeface="+mj-lt"/>
              </a:rPr>
              <a:t>2.   WHO method</a:t>
            </a:r>
          </a:p>
          <a:p>
            <a:endParaRPr lang="en-US" dirty="0">
              <a:latin typeface="+mj-lt"/>
            </a:endParaRPr>
          </a:p>
          <a:p>
            <a:r>
              <a:rPr lang="en-US" dirty="0" smtClean="0">
                <a:latin typeface="+mj-lt"/>
              </a:rPr>
              <a:t>3.   </a:t>
            </a:r>
            <a:r>
              <a:rPr lang="en-US" dirty="0">
                <a:latin typeface="+mj-lt"/>
              </a:rPr>
              <a:t>C</a:t>
            </a:r>
            <a:r>
              <a:rPr lang="en-US" dirty="0" smtClean="0">
                <a:latin typeface="+mj-lt"/>
              </a:rPr>
              <a:t>ountry-specific approaches (empirical or statistical)</a:t>
            </a:r>
            <a:endParaRPr lang="en-US" dirty="0">
              <a:latin typeface="+mj-lt"/>
            </a:endParaRPr>
          </a:p>
        </p:txBody>
      </p:sp>
      <p:sp>
        <p:nvSpPr>
          <p:cNvPr id="10" name="Text Placeholder 6"/>
          <p:cNvSpPr txBox="1">
            <a:spLocks/>
          </p:cNvSpPr>
          <p:nvPr/>
        </p:nvSpPr>
        <p:spPr>
          <a:xfrm>
            <a:off x="4879570" y="1304667"/>
            <a:ext cx="4104001" cy="276697"/>
          </a:xfrm>
          <a:prstGeom prst="rect">
            <a:avLst/>
          </a:prstGeom>
          <a:solidFill>
            <a:srgbClr val="009CDE"/>
          </a:solidFill>
        </p:spPr>
        <p:txBody>
          <a:bodyPr>
            <a:noAutofit/>
          </a:bodyPr>
          <a:lstStyle>
            <a:lvl1pPr marL="0" indent="0" algn="l" defTabSz="914400" rtl="0" eaLnBrk="1" latinLnBrk="0" hangingPunct="1">
              <a:lnSpc>
                <a:spcPct val="110000"/>
              </a:lnSpc>
              <a:spcBef>
                <a:spcPts val="1000"/>
              </a:spcBef>
              <a:spcAft>
                <a:spcPts val="600"/>
              </a:spcAft>
              <a:buClr>
                <a:schemeClr val="tx1"/>
              </a:buClr>
              <a:buSzPct val="80000"/>
              <a:buFontTx/>
              <a:buNone/>
              <a:defRPr sz="1400" b="0" kern="1200">
                <a:solidFill>
                  <a:schemeClr val="tx1"/>
                </a:solidFill>
                <a:latin typeface="+mn-lt"/>
                <a:ea typeface="+mn-ea"/>
                <a:cs typeface="Times New Roman" panose="02020603050405020304" pitchFamily="18" charset="0"/>
              </a:defRPr>
            </a:lvl1pPr>
            <a:lvl2pPr marL="360363" indent="-179388"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2pPr>
            <a:lvl3pPr marL="827087" indent="-285750"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3pPr>
            <a:lvl4pPr marL="1179513" indent="-285750"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4pPr>
            <a:lvl5pPr marL="1616075" indent="-358775"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5pPr>
            <a:lvl6pPr marL="2062163" indent="-358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100" b="1" dirty="0">
                <a:solidFill>
                  <a:schemeClr val="bg1"/>
                </a:solidFill>
                <a:latin typeface="+mj-lt"/>
              </a:rPr>
              <a:t>INTENSITY THRESHOLDS</a:t>
            </a:r>
            <a:endParaRPr lang="en-US" sz="1100" b="1" dirty="0">
              <a:solidFill>
                <a:schemeClr val="bg1"/>
              </a:solidFill>
              <a:latin typeface="+mj-lt"/>
            </a:endParaRPr>
          </a:p>
        </p:txBody>
      </p:sp>
      <p:sp>
        <p:nvSpPr>
          <p:cNvPr id="12" name="Text Placeholder 22"/>
          <p:cNvSpPr>
            <a:spLocks noGrp="1"/>
          </p:cNvSpPr>
          <p:nvPr>
            <p:ph type="body" sz="quarter" idx="17"/>
          </p:nvPr>
        </p:nvSpPr>
        <p:spPr>
          <a:xfrm>
            <a:off x="305856" y="4781096"/>
            <a:ext cx="6120000" cy="216694"/>
          </a:xfrm>
        </p:spPr>
        <p:txBody>
          <a:bodyPr>
            <a:normAutofit fontScale="92500" lnSpcReduction="20000"/>
          </a:bodyPr>
          <a:lstStyle/>
          <a:p>
            <a:r>
              <a:rPr lang="en-GB" dirty="0" smtClean="0"/>
              <a:t>PISA Module B: Methods </a:t>
            </a:r>
            <a:endParaRPr lang="en-US" dirty="0"/>
          </a:p>
        </p:txBody>
      </p:sp>
    </p:spTree>
    <p:extLst>
      <p:ext uri="{BB962C8B-B14F-4D97-AF65-F5344CB8AC3E}">
        <p14:creationId xmlns:p14="http://schemas.microsoft.com/office/powerpoint/2010/main" val="333674777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24"/>
          </p:nvPr>
        </p:nvSpPr>
        <p:spPr/>
        <p:txBody>
          <a:bodyPr/>
          <a:lstStyle/>
          <a:p>
            <a:fld id="{A74CE0EA-F3B5-4684-BA10-C594598FDB9C}" type="slidenum">
              <a:rPr lang="en-GB" noProof="0" smtClean="0"/>
              <a:pPr/>
              <a:t>17</a:t>
            </a:fld>
            <a:endParaRPr lang="en-GB" noProof="0"/>
          </a:p>
        </p:txBody>
      </p:sp>
      <p:sp>
        <p:nvSpPr>
          <p:cNvPr id="4" name="Content Placeholder 3"/>
          <p:cNvSpPr>
            <a:spLocks noGrp="1"/>
          </p:cNvSpPr>
          <p:nvPr>
            <p:ph sz="half" idx="25"/>
          </p:nvPr>
        </p:nvSpPr>
        <p:spPr>
          <a:xfrm>
            <a:off x="351834" y="1898843"/>
            <a:ext cx="2664000" cy="2907900"/>
          </a:xfrm>
        </p:spPr>
        <p:txBody>
          <a:bodyPr/>
          <a:lstStyle/>
          <a:p>
            <a:pPr>
              <a:spcBef>
                <a:spcPts val="600"/>
              </a:spcBef>
            </a:pPr>
            <a:r>
              <a:rPr lang="en-GB" sz="1600" dirty="0">
                <a:latin typeface="+mj-lt"/>
              </a:rPr>
              <a:t>For each season, determine </a:t>
            </a:r>
            <a:r>
              <a:rPr lang="en-GB" sz="1600" dirty="0" smtClean="0">
                <a:latin typeface="+mj-lt"/>
              </a:rPr>
              <a:t>the </a:t>
            </a:r>
            <a:r>
              <a:rPr lang="en-GB" sz="1600" b="1" dirty="0" smtClean="0">
                <a:latin typeface="+mj-lt"/>
              </a:rPr>
              <a:t>epidemic period </a:t>
            </a:r>
            <a:r>
              <a:rPr lang="en-GB" sz="1600" dirty="0" smtClean="0">
                <a:latin typeface="+mj-lt"/>
              </a:rPr>
              <a:t>(and pre-and post-epidemic periods)</a:t>
            </a:r>
          </a:p>
          <a:p>
            <a:pPr marL="285750" indent="-285750">
              <a:buFont typeface="Arial" panose="020B0604020202020204" pitchFamily="34" charset="0"/>
              <a:buChar char="•"/>
            </a:pPr>
            <a:endParaRPr lang="en-US" sz="1600" dirty="0">
              <a:latin typeface="+mj-lt"/>
            </a:endParaRPr>
          </a:p>
          <a:p>
            <a:pPr marL="285750" indent="-285750">
              <a:buFont typeface="Arial" panose="020B0604020202020204" pitchFamily="34" charset="0"/>
              <a:buChar char="•"/>
            </a:pPr>
            <a:endParaRPr lang="en-GB" sz="1600" dirty="0">
              <a:latin typeface="+mj-lt"/>
            </a:endParaRPr>
          </a:p>
          <a:p>
            <a:endParaRPr lang="en-US" sz="1600" dirty="0">
              <a:latin typeface="+mj-lt"/>
            </a:endParaRPr>
          </a:p>
        </p:txBody>
      </p:sp>
      <p:sp>
        <p:nvSpPr>
          <p:cNvPr id="5" name="Text Placeholder 4"/>
          <p:cNvSpPr>
            <a:spLocks noGrp="1"/>
          </p:cNvSpPr>
          <p:nvPr>
            <p:ph type="body" sz="quarter" idx="27"/>
          </p:nvPr>
        </p:nvSpPr>
        <p:spPr>
          <a:xfrm>
            <a:off x="345554" y="1407779"/>
            <a:ext cx="2664000" cy="189009"/>
          </a:xfrm>
        </p:spPr>
        <p:txBody>
          <a:bodyPr>
            <a:normAutofit fontScale="77500" lnSpcReduction="20000"/>
          </a:bodyPr>
          <a:lstStyle/>
          <a:p>
            <a:r>
              <a:rPr lang="en-GB" dirty="0"/>
              <a:t>MEM Method Step 1</a:t>
            </a:r>
            <a:endParaRPr lang="en-US" dirty="0"/>
          </a:p>
        </p:txBody>
      </p:sp>
      <p:sp>
        <p:nvSpPr>
          <p:cNvPr id="6" name="Content Placeholder 5"/>
          <p:cNvSpPr>
            <a:spLocks noGrp="1"/>
          </p:cNvSpPr>
          <p:nvPr>
            <p:ph sz="half" idx="29"/>
          </p:nvPr>
        </p:nvSpPr>
        <p:spPr>
          <a:xfrm>
            <a:off x="3197066" y="1954735"/>
            <a:ext cx="2664000" cy="2907900"/>
          </a:xfrm>
        </p:spPr>
        <p:txBody>
          <a:bodyPr/>
          <a:lstStyle/>
          <a:p>
            <a:r>
              <a:rPr lang="en-GB" sz="1600" dirty="0" smtClean="0">
                <a:latin typeface="+mj-lt"/>
              </a:rPr>
              <a:t>Calculate </a:t>
            </a:r>
            <a:r>
              <a:rPr lang="en-GB" sz="1600" b="1" dirty="0">
                <a:latin typeface="+mj-lt"/>
              </a:rPr>
              <a:t>seasonal threshold </a:t>
            </a:r>
            <a:r>
              <a:rPr lang="en-GB" sz="1600" dirty="0">
                <a:latin typeface="+mj-lt"/>
              </a:rPr>
              <a:t>using historical data </a:t>
            </a:r>
          </a:p>
          <a:p>
            <a:endParaRPr lang="en-US" sz="1200" dirty="0">
              <a:latin typeface="+mj-lt"/>
            </a:endParaRPr>
          </a:p>
        </p:txBody>
      </p:sp>
      <p:sp>
        <p:nvSpPr>
          <p:cNvPr id="7" name="Text Placeholder 6"/>
          <p:cNvSpPr>
            <a:spLocks noGrp="1"/>
          </p:cNvSpPr>
          <p:nvPr>
            <p:ph type="body" sz="quarter" idx="30"/>
          </p:nvPr>
        </p:nvSpPr>
        <p:spPr>
          <a:xfrm>
            <a:off x="3237886" y="1390822"/>
            <a:ext cx="2664000" cy="189009"/>
          </a:xfrm>
        </p:spPr>
        <p:txBody>
          <a:bodyPr>
            <a:normAutofit fontScale="77500" lnSpcReduction="20000"/>
          </a:bodyPr>
          <a:lstStyle/>
          <a:p>
            <a:r>
              <a:rPr lang="en-GB" dirty="0"/>
              <a:t>MEM Method Step </a:t>
            </a:r>
            <a:r>
              <a:rPr lang="en-GB" dirty="0" smtClean="0"/>
              <a:t>2</a:t>
            </a:r>
            <a:endParaRPr lang="en-US" dirty="0"/>
          </a:p>
        </p:txBody>
      </p:sp>
      <p:sp>
        <p:nvSpPr>
          <p:cNvPr id="8" name="Content Placeholder 7"/>
          <p:cNvSpPr>
            <a:spLocks noGrp="1"/>
          </p:cNvSpPr>
          <p:nvPr>
            <p:ph sz="half" idx="31"/>
          </p:nvPr>
        </p:nvSpPr>
        <p:spPr>
          <a:xfrm>
            <a:off x="6159107" y="1902610"/>
            <a:ext cx="2664000" cy="2907900"/>
          </a:xfrm>
        </p:spPr>
        <p:txBody>
          <a:bodyPr/>
          <a:lstStyle/>
          <a:p>
            <a:r>
              <a:rPr lang="en-GB" sz="1600" dirty="0" smtClean="0">
                <a:latin typeface="+mj-lt"/>
              </a:rPr>
              <a:t>Calculate </a:t>
            </a:r>
            <a:r>
              <a:rPr lang="en-GB" sz="1600" b="1" dirty="0">
                <a:latin typeface="+mj-lt"/>
              </a:rPr>
              <a:t>intensity thresholds </a:t>
            </a:r>
            <a:r>
              <a:rPr lang="en-GB" sz="1600" dirty="0">
                <a:latin typeface="+mj-lt"/>
              </a:rPr>
              <a:t>using historical data </a:t>
            </a:r>
            <a:endParaRPr lang="en-GB" sz="1600" dirty="0" smtClean="0">
              <a:latin typeface="+mj-lt"/>
            </a:endParaRPr>
          </a:p>
          <a:p>
            <a:endParaRPr lang="en-GB" dirty="0">
              <a:latin typeface="+mj-lt"/>
            </a:endParaRPr>
          </a:p>
          <a:p>
            <a:endParaRPr lang="en-US" dirty="0">
              <a:latin typeface="+mj-lt"/>
            </a:endParaRPr>
          </a:p>
        </p:txBody>
      </p:sp>
      <p:sp>
        <p:nvSpPr>
          <p:cNvPr id="9" name="Text Placeholder 8"/>
          <p:cNvSpPr>
            <a:spLocks noGrp="1"/>
          </p:cNvSpPr>
          <p:nvPr>
            <p:ph type="body" sz="quarter" idx="32"/>
          </p:nvPr>
        </p:nvSpPr>
        <p:spPr>
          <a:xfrm>
            <a:off x="6166015" y="1390193"/>
            <a:ext cx="2664000" cy="189009"/>
          </a:xfrm>
        </p:spPr>
        <p:txBody>
          <a:bodyPr>
            <a:normAutofit fontScale="77500" lnSpcReduction="20000"/>
          </a:bodyPr>
          <a:lstStyle/>
          <a:p>
            <a:r>
              <a:rPr lang="en-GB" dirty="0"/>
              <a:t>MEM Method Step </a:t>
            </a:r>
            <a:r>
              <a:rPr lang="en-GB" dirty="0" smtClean="0"/>
              <a:t>3</a:t>
            </a:r>
            <a:endParaRPr lang="en-US" dirty="0"/>
          </a:p>
        </p:txBody>
      </p:sp>
      <p:sp>
        <p:nvSpPr>
          <p:cNvPr id="11" name="Text Placeholder 10"/>
          <p:cNvSpPr>
            <a:spLocks noGrp="1"/>
          </p:cNvSpPr>
          <p:nvPr>
            <p:ph type="body" sz="quarter" idx="17"/>
          </p:nvPr>
        </p:nvSpPr>
        <p:spPr/>
        <p:txBody>
          <a:bodyPr>
            <a:normAutofit fontScale="92500" lnSpcReduction="20000"/>
          </a:bodyPr>
          <a:lstStyle/>
          <a:p>
            <a:endParaRPr lang="en-US" dirty="0"/>
          </a:p>
        </p:txBody>
      </p:sp>
      <p:sp>
        <p:nvSpPr>
          <p:cNvPr id="12" name="Title 4"/>
          <p:cNvSpPr>
            <a:spLocks noGrp="1"/>
          </p:cNvSpPr>
          <p:nvPr>
            <p:ph type="title"/>
          </p:nvPr>
        </p:nvSpPr>
        <p:spPr/>
        <p:txBody>
          <a:bodyPr/>
          <a:lstStyle/>
          <a:p>
            <a:r>
              <a:rPr lang="en-GB" dirty="0" smtClean="0"/>
              <a:t>Moving Epidemic Method (MEM)</a:t>
            </a:r>
            <a:endParaRPr lang="en-US" dirty="0"/>
          </a:p>
        </p:txBody>
      </p:sp>
    </p:spTree>
    <p:extLst>
      <p:ext uri="{BB962C8B-B14F-4D97-AF65-F5344CB8AC3E}">
        <p14:creationId xmlns:p14="http://schemas.microsoft.com/office/powerpoint/2010/main" val="13498528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p:cNvSpPr/>
          <p:nvPr/>
        </p:nvSpPr>
        <p:spPr>
          <a:xfrm>
            <a:off x="6719982" y="1576307"/>
            <a:ext cx="1723586" cy="2490949"/>
          </a:xfrm>
          <a:prstGeom prst="rect">
            <a:avLst/>
          </a:prstGeom>
          <a:solidFill>
            <a:srgbClr val="FFFF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p:cNvSpPr/>
          <p:nvPr/>
        </p:nvSpPr>
        <p:spPr>
          <a:xfrm>
            <a:off x="3944205" y="1585800"/>
            <a:ext cx="901466" cy="2509933"/>
          </a:xfrm>
          <a:prstGeom prst="rect">
            <a:avLst/>
          </a:prstGeom>
          <a:solidFill>
            <a:srgbClr val="B2DE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1"/>
          <p:cNvSpPr>
            <a:spLocks noGrp="1"/>
          </p:cNvSpPr>
          <p:nvPr>
            <p:ph idx="1"/>
          </p:nvPr>
        </p:nvSpPr>
        <p:spPr>
          <a:xfrm>
            <a:off x="323419" y="1419456"/>
            <a:ext cx="3764487" cy="1923099"/>
          </a:xfrm>
        </p:spPr>
        <p:txBody>
          <a:bodyPr/>
          <a:lstStyle/>
          <a:p>
            <a:r>
              <a:rPr lang="en-GB" sz="1800" dirty="0" smtClean="0">
                <a:latin typeface="+mj-lt"/>
              </a:rPr>
              <a:t>For each season, determine the</a:t>
            </a:r>
          </a:p>
          <a:p>
            <a:pPr marL="285750" indent="-285750">
              <a:buFont typeface="Arial" panose="020B0604020202020204" pitchFamily="34" charset="0"/>
              <a:buChar char="•"/>
            </a:pPr>
            <a:r>
              <a:rPr lang="en-GB" sz="1800" b="1" dirty="0" smtClean="0">
                <a:latin typeface="+mj-lt"/>
              </a:rPr>
              <a:t>epidemic period </a:t>
            </a:r>
          </a:p>
          <a:p>
            <a:pPr marL="285750" indent="-285750">
              <a:buFont typeface="Arial" panose="020B0604020202020204" pitchFamily="34" charset="0"/>
              <a:buChar char="•"/>
            </a:pPr>
            <a:r>
              <a:rPr lang="en-GB" sz="1800" b="1" dirty="0" smtClean="0">
                <a:latin typeface="+mj-lt"/>
              </a:rPr>
              <a:t>pre-epidemic period </a:t>
            </a:r>
          </a:p>
          <a:p>
            <a:pPr marL="285750" indent="-285750">
              <a:buFont typeface="Arial" panose="020B0604020202020204" pitchFamily="34" charset="0"/>
              <a:buChar char="•"/>
            </a:pPr>
            <a:r>
              <a:rPr lang="en-GB" sz="1800" b="1" dirty="0" smtClean="0">
                <a:latin typeface="+mj-lt"/>
              </a:rPr>
              <a:t>post-epidemic period</a:t>
            </a:r>
          </a:p>
        </p:txBody>
      </p:sp>
      <p:sp>
        <p:nvSpPr>
          <p:cNvPr id="4" name="Slide Number Placeholder 3"/>
          <p:cNvSpPr>
            <a:spLocks noGrp="1"/>
          </p:cNvSpPr>
          <p:nvPr>
            <p:ph type="sldNum" sz="quarter" idx="16"/>
          </p:nvPr>
        </p:nvSpPr>
        <p:spPr/>
        <p:txBody>
          <a:bodyPr/>
          <a:lstStyle/>
          <a:p>
            <a:fld id="{A74CE0EA-F3B5-4684-BA10-C594598FDB9C}" type="slidenum">
              <a:rPr lang="en-GB" noProof="0" smtClean="0"/>
              <a:pPr/>
              <a:t>18</a:t>
            </a:fld>
            <a:endParaRPr lang="en-GB" noProof="0"/>
          </a:p>
        </p:txBody>
      </p:sp>
      <p:sp>
        <p:nvSpPr>
          <p:cNvPr id="5" name="Title 4"/>
          <p:cNvSpPr>
            <a:spLocks noGrp="1"/>
          </p:cNvSpPr>
          <p:nvPr>
            <p:ph type="title"/>
          </p:nvPr>
        </p:nvSpPr>
        <p:spPr/>
        <p:txBody>
          <a:bodyPr/>
          <a:lstStyle/>
          <a:p>
            <a:r>
              <a:rPr lang="en-GB" dirty="0" smtClean="0"/>
              <a:t>Threshold setting: MEM</a:t>
            </a:r>
            <a:endParaRPr lang="en-US" dirty="0"/>
          </a:p>
        </p:txBody>
      </p:sp>
      <p:sp>
        <p:nvSpPr>
          <p:cNvPr id="7" name="Text Placeholder 6"/>
          <p:cNvSpPr txBox="1">
            <a:spLocks/>
          </p:cNvSpPr>
          <p:nvPr/>
        </p:nvSpPr>
        <p:spPr>
          <a:xfrm>
            <a:off x="323419" y="1012058"/>
            <a:ext cx="4104001" cy="276697"/>
          </a:xfrm>
          <a:prstGeom prst="rect">
            <a:avLst/>
          </a:prstGeom>
          <a:solidFill>
            <a:srgbClr val="009CDE"/>
          </a:solidFill>
        </p:spPr>
        <p:txBody>
          <a:bodyPr>
            <a:noAutofit/>
          </a:bodyPr>
          <a:lstStyle>
            <a:lvl1pPr marL="0" indent="0" algn="l" defTabSz="914400" rtl="0" eaLnBrk="1" latinLnBrk="0" hangingPunct="1">
              <a:lnSpc>
                <a:spcPct val="110000"/>
              </a:lnSpc>
              <a:spcBef>
                <a:spcPts val="1000"/>
              </a:spcBef>
              <a:spcAft>
                <a:spcPts val="600"/>
              </a:spcAft>
              <a:buClr>
                <a:schemeClr val="tx1"/>
              </a:buClr>
              <a:buSzPct val="80000"/>
              <a:buFontTx/>
              <a:buNone/>
              <a:defRPr sz="1400" b="0" kern="1200">
                <a:solidFill>
                  <a:schemeClr val="tx1"/>
                </a:solidFill>
                <a:latin typeface="+mn-lt"/>
                <a:ea typeface="+mn-ea"/>
                <a:cs typeface="Times New Roman" panose="02020603050405020304" pitchFamily="18" charset="0"/>
              </a:defRPr>
            </a:lvl1pPr>
            <a:lvl2pPr marL="360363" indent="-179388"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2pPr>
            <a:lvl3pPr marL="827087" indent="-285750"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3pPr>
            <a:lvl4pPr marL="1179513" indent="-285750"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4pPr>
            <a:lvl5pPr marL="1616075" indent="-358775"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5pPr>
            <a:lvl6pPr marL="2062163" indent="-358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100" b="1" dirty="0" smtClean="0">
                <a:solidFill>
                  <a:schemeClr val="bg1"/>
                </a:solidFill>
                <a:latin typeface="+mj-lt"/>
              </a:rPr>
              <a:t>MEM Method Step 1</a:t>
            </a:r>
            <a:endParaRPr lang="en-US" sz="1100" b="1" dirty="0">
              <a:solidFill>
                <a:schemeClr val="bg1"/>
              </a:solidFill>
              <a:latin typeface="+mj-lt"/>
            </a:endParaRPr>
          </a:p>
        </p:txBody>
      </p:sp>
      <p:sp>
        <p:nvSpPr>
          <p:cNvPr id="8" name="Text Placeholder 22"/>
          <p:cNvSpPr>
            <a:spLocks noGrp="1"/>
          </p:cNvSpPr>
          <p:nvPr>
            <p:ph type="body" sz="quarter" idx="17"/>
          </p:nvPr>
        </p:nvSpPr>
        <p:spPr>
          <a:xfrm>
            <a:off x="305856" y="4781096"/>
            <a:ext cx="6120000" cy="216694"/>
          </a:xfrm>
        </p:spPr>
        <p:txBody>
          <a:bodyPr>
            <a:normAutofit fontScale="92500" lnSpcReduction="20000"/>
          </a:bodyPr>
          <a:lstStyle/>
          <a:p>
            <a:r>
              <a:rPr lang="en-GB" dirty="0" smtClean="0"/>
              <a:t>PISA Module B: Methods </a:t>
            </a:r>
            <a:endParaRPr lang="en-US" dirty="0"/>
          </a:p>
        </p:txBody>
      </p:sp>
      <p:sp>
        <p:nvSpPr>
          <p:cNvPr id="10" name="Rectangle 9"/>
          <p:cNvSpPr/>
          <p:nvPr/>
        </p:nvSpPr>
        <p:spPr>
          <a:xfrm>
            <a:off x="4845671" y="1576307"/>
            <a:ext cx="1874311" cy="2509933"/>
          </a:xfrm>
          <a:prstGeom prst="rect">
            <a:avLst/>
          </a:prstGeom>
          <a:solidFill>
            <a:srgbClr val="E2C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p:cNvCxnSpPr/>
          <p:nvPr/>
        </p:nvCxnSpPr>
        <p:spPr>
          <a:xfrm flipV="1">
            <a:off x="3944205" y="4099329"/>
            <a:ext cx="4747995" cy="901"/>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3" name="Freeform 12"/>
          <p:cNvSpPr/>
          <p:nvPr/>
        </p:nvSpPr>
        <p:spPr>
          <a:xfrm>
            <a:off x="3944205" y="1640085"/>
            <a:ext cx="4499363" cy="2055351"/>
          </a:xfrm>
          <a:custGeom>
            <a:avLst/>
            <a:gdLst>
              <a:gd name="connsiteX0" fmla="*/ 0 w 7362092"/>
              <a:gd name="connsiteY0" fmla="*/ 3355803 h 3887576"/>
              <a:gd name="connsiteX1" fmla="*/ 1371600 w 7362092"/>
              <a:gd name="connsiteY1" fmla="*/ 3062726 h 3887576"/>
              <a:gd name="connsiteX2" fmla="*/ 3024554 w 7362092"/>
              <a:gd name="connsiteY2" fmla="*/ 3003 h 3887576"/>
              <a:gd name="connsiteX3" fmla="*/ 5005754 w 7362092"/>
              <a:gd name="connsiteY3" fmla="*/ 3684049 h 3887576"/>
              <a:gd name="connsiteX4" fmla="*/ 7362092 w 7362092"/>
              <a:gd name="connsiteY4" fmla="*/ 3086172 h 3887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2092" h="3887576">
                <a:moveTo>
                  <a:pt x="0" y="3355803"/>
                </a:moveTo>
                <a:cubicBezTo>
                  <a:pt x="433754" y="3488664"/>
                  <a:pt x="867508" y="3621526"/>
                  <a:pt x="1371600" y="3062726"/>
                </a:cubicBezTo>
                <a:cubicBezTo>
                  <a:pt x="1875692" y="2503926"/>
                  <a:pt x="2418862" y="-100551"/>
                  <a:pt x="3024554" y="3003"/>
                </a:cubicBezTo>
                <a:cubicBezTo>
                  <a:pt x="3630246" y="106557"/>
                  <a:pt x="4282831" y="3170188"/>
                  <a:pt x="5005754" y="3684049"/>
                </a:cubicBezTo>
                <a:cubicBezTo>
                  <a:pt x="5728677" y="4197910"/>
                  <a:pt x="6545384" y="3642041"/>
                  <a:pt x="7362092" y="3086172"/>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TextBox 13"/>
          <p:cNvSpPr txBox="1"/>
          <p:nvPr/>
        </p:nvSpPr>
        <p:spPr>
          <a:xfrm>
            <a:off x="4938157" y="4210037"/>
            <a:ext cx="1689337" cy="400110"/>
          </a:xfrm>
          <a:prstGeom prst="rect">
            <a:avLst/>
          </a:prstGeom>
          <a:noFill/>
        </p:spPr>
        <p:txBody>
          <a:bodyPr wrap="square" rtlCol="0">
            <a:spAutoFit/>
          </a:bodyPr>
          <a:lstStyle/>
          <a:p>
            <a:r>
              <a:rPr lang="en-GB" sz="2000" b="1" dirty="0">
                <a:solidFill>
                  <a:schemeClr val="accent1"/>
                </a:solidFill>
              </a:rPr>
              <a:t>Weeks</a:t>
            </a:r>
            <a:endParaRPr lang="en-US" sz="2000" b="1" dirty="0">
              <a:solidFill>
                <a:schemeClr val="accent1"/>
              </a:solidFill>
            </a:endParaRPr>
          </a:p>
        </p:txBody>
      </p:sp>
      <p:sp>
        <p:nvSpPr>
          <p:cNvPr id="15" name="TextBox 14"/>
          <p:cNvSpPr txBox="1"/>
          <p:nvPr/>
        </p:nvSpPr>
        <p:spPr>
          <a:xfrm>
            <a:off x="3239046" y="2431164"/>
            <a:ext cx="525223" cy="400110"/>
          </a:xfrm>
          <a:prstGeom prst="rect">
            <a:avLst/>
          </a:prstGeom>
          <a:noFill/>
        </p:spPr>
        <p:txBody>
          <a:bodyPr wrap="square" rtlCol="0">
            <a:spAutoFit/>
          </a:bodyPr>
          <a:lstStyle/>
          <a:p>
            <a:r>
              <a:rPr lang="en-GB" sz="2000" b="1" dirty="0">
                <a:solidFill>
                  <a:schemeClr val="accent1"/>
                </a:solidFill>
              </a:rPr>
              <a:t>ILI</a:t>
            </a:r>
            <a:endParaRPr lang="en-US" sz="2000" b="1" dirty="0">
              <a:solidFill>
                <a:schemeClr val="accent1"/>
              </a:solidFill>
            </a:endParaRPr>
          </a:p>
        </p:txBody>
      </p:sp>
      <p:cxnSp>
        <p:nvCxnSpPr>
          <p:cNvPr id="17" name="Straight Arrow Connector 16"/>
          <p:cNvCxnSpPr/>
          <p:nvPr/>
        </p:nvCxnSpPr>
        <p:spPr>
          <a:xfrm>
            <a:off x="6175913" y="3274759"/>
            <a:ext cx="537962"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4845671" y="3254429"/>
            <a:ext cx="430903" cy="0"/>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5207336" y="3043925"/>
            <a:ext cx="1027789" cy="461665"/>
          </a:xfrm>
          <a:prstGeom prst="rect">
            <a:avLst/>
          </a:prstGeom>
          <a:noFill/>
        </p:spPr>
        <p:txBody>
          <a:bodyPr wrap="square" rtlCol="0">
            <a:spAutoFit/>
          </a:bodyPr>
          <a:lstStyle/>
          <a:p>
            <a:pPr algn="ctr"/>
            <a:r>
              <a:rPr lang="en-GB" sz="1200" dirty="0" smtClean="0">
                <a:latin typeface="+mj-lt"/>
              </a:rPr>
              <a:t>Epidemic period</a:t>
            </a:r>
            <a:endParaRPr lang="en-US" sz="1200" dirty="0">
              <a:latin typeface="+mj-lt"/>
            </a:endParaRPr>
          </a:p>
        </p:txBody>
      </p:sp>
      <p:cxnSp>
        <p:nvCxnSpPr>
          <p:cNvPr id="21" name="Straight Connector 20"/>
          <p:cNvCxnSpPr/>
          <p:nvPr/>
        </p:nvCxnSpPr>
        <p:spPr>
          <a:xfrm>
            <a:off x="4845671" y="1585800"/>
            <a:ext cx="0" cy="251084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6713875" y="1576307"/>
            <a:ext cx="0" cy="253854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flipV="1">
            <a:off x="3934693" y="1452282"/>
            <a:ext cx="9512" cy="264794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3939449" y="2631219"/>
            <a:ext cx="1027789" cy="276999"/>
          </a:xfrm>
          <a:prstGeom prst="rect">
            <a:avLst/>
          </a:prstGeom>
          <a:noFill/>
        </p:spPr>
        <p:txBody>
          <a:bodyPr wrap="square" rtlCol="0">
            <a:spAutoFit/>
          </a:bodyPr>
          <a:lstStyle/>
          <a:p>
            <a:pPr algn="ctr"/>
            <a:r>
              <a:rPr lang="en-GB" sz="1200" dirty="0" smtClean="0">
                <a:latin typeface="+mj-lt"/>
              </a:rPr>
              <a:t>Pre</a:t>
            </a:r>
            <a:endParaRPr lang="en-US" sz="1200" dirty="0">
              <a:latin typeface="+mj-lt"/>
            </a:endParaRPr>
          </a:p>
        </p:txBody>
      </p:sp>
      <p:sp>
        <p:nvSpPr>
          <p:cNvPr id="53" name="TextBox 52"/>
          <p:cNvSpPr txBox="1"/>
          <p:nvPr/>
        </p:nvSpPr>
        <p:spPr>
          <a:xfrm>
            <a:off x="6949050" y="2667760"/>
            <a:ext cx="1027789" cy="276999"/>
          </a:xfrm>
          <a:prstGeom prst="rect">
            <a:avLst/>
          </a:prstGeom>
          <a:noFill/>
        </p:spPr>
        <p:txBody>
          <a:bodyPr wrap="square" rtlCol="0">
            <a:spAutoFit/>
          </a:bodyPr>
          <a:lstStyle/>
          <a:p>
            <a:pPr algn="ctr"/>
            <a:r>
              <a:rPr lang="en-GB" sz="1200" dirty="0" smtClean="0">
                <a:latin typeface="+mj-lt"/>
              </a:rPr>
              <a:t>Post</a:t>
            </a:r>
            <a:endParaRPr lang="en-US" sz="1200" dirty="0">
              <a:latin typeface="+mj-lt"/>
            </a:endParaRPr>
          </a:p>
        </p:txBody>
      </p:sp>
    </p:spTree>
    <p:extLst>
      <p:ext uri="{BB962C8B-B14F-4D97-AF65-F5344CB8AC3E}">
        <p14:creationId xmlns:p14="http://schemas.microsoft.com/office/powerpoint/2010/main" val="3909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1000"/>
                                        <p:tgtEl>
                                          <p:spTgt spid="19"/>
                                        </p:tgtEl>
                                      </p:cBhvr>
                                    </p:animEffect>
                                  </p:childTnLst>
                                </p:cTn>
                              </p:par>
                              <p:par>
                                <p:cTn id="8" presetID="22" presetClass="entr" presetSubtype="8"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wipe(left)">
                                      <p:cBhvr>
                                        <p:cTn id="10" dur="2000"/>
                                        <p:tgtEl>
                                          <p:spTgt spid="18"/>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left)">
                                      <p:cBhvr>
                                        <p:cTn id="13" dur="2000"/>
                                        <p:tgtEl>
                                          <p:spTgt spid="10"/>
                                        </p:tgtEl>
                                      </p:cBhvr>
                                    </p:animEffect>
                                  </p:childTnLst>
                                </p:cTn>
                              </p:par>
                            </p:childTnLst>
                          </p:cTn>
                        </p:par>
                        <p:par>
                          <p:cTn id="14" fill="hold">
                            <p:stCondLst>
                              <p:cond delay="2000"/>
                            </p:stCondLst>
                            <p:childTnLst>
                              <p:par>
                                <p:cTn id="15" presetID="22" presetClass="entr" presetSubtype="8" fill="hold" grpId="0" nodeType="afterEffect">
                                  <p:stCondLst>
                                    <p:cond delay="0"/>
                                  </p:stCondLst>
                                  <p:childTnLst>
                                    <p:set>
                                      <p:cBhvr>
                                        <p:cTn id="16" dur="1" fill="hold">
                                          <p:stCondLst>
                                            <p:cond delay="0"/>
                                          </p:stCondLst>
                                        </p:cTn>
                                        <p:tgtEl>
                                          <p:spTgt spid="52"/>
                                        </p:tgtEl>
                                        <p:attrNameLst>
                                          <p:attrName>style.visibility</p:attrName>
                                        </p:attrNameLst>
                                      </p:cBhvr>
                                      <p:to>
                                        <p:strVal val="visible"/>
                                      </p:to>
                                    </p:set>
                                    <p:animEffect transition="in" filter="wipe(left)">
                                      <p:cBhvr>
                                        <p:cTn id="17" dur="2000"/>
                                        <p:tgtEl>
                                          <p:spTgt spid="52"/>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48"/>
                                        </p:tgtEl>
                                        <p:attrNameLst>
                                          <p:attrName>style.visibility</p:attrName>
                                        </p:attrNameLst>
                                      </p:cBhvr>
                                      <p:to>
                                        <p:strVal val="visible"/>
                                      </p:to>
                                    </p:set>
                                    <p:animEffect transition="in" filter="wipe(left)">
                                      <p:cBhvr>
                                        <p:cTn id="20" dur="2000"/>
                                        <p:tgtEl>
                                          <p:spTgt spid="48"/>
                                        </p:tgtEl>
                                      </p:cBhvr>
                                    </p:animEffect>
                                  </p:childTnLst>
                                </p:cTn>
                              </p:par>
                            </p:childTnLst>
                          </p:cTn>
                        </p:par>
                        <p:par>
                          <p:cTn id="21" fill="hold">
                            <p:stCondLst>
                              <p:cond delay="4000"/>
                            </p:stCondLst>
                            <p:childTnLst>
                              <p:par>
                                <p:cTn id="22" presetID="22" presetClass="entr" presetSubtype="8" fill="hold" grpId="0" nodeType="afterEffect">
                                  <p:stCondLst>
                                    <p:cond delay="0"/>
                                  </p:stCondLst>
                                  <p:childTnLst>
                                    <p:set>
                                      <p:cBhvr>
                                        <p:cTn id="23" dur="1" fill="hold">
                                          <p:stCondLst>
                                            <p:cond delay="0"/>
                                          </p:stCondLst>
                                        </p:cTn>
                                        <p:tgtEl>
                                          <p:spTgt spid="53"/>
                                        </p:tgtEl>
                                        <p:attrNameLst>
                                          <p:attrName>style.visibility</p:attrName>
                                        </p:attrNameLst>
                                      </p:cBhvr>
                                      <p:to>
                                        <p:strVal val="visible"/>
                                      </p:to>
                                    </p:set>
                                    <p:animEffect transition="in" filter="wipe(left)">
                                      <p:cBhvr>
                                        <p:cTn id="24" dur="2000"/>
                                        <p:tgtEl>
                                          <p:spTgt spid="53"/>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59"/>
                                        </p:tgtEl>
                                        <p:attrNameLst>
                                          <p:attrName>style.visibility</p:attrName>
                                        </p:attrNameLst>
                                      </p:cBhvr>
                                      <p:to>
                                        <p:strVal val="visible"/>
                                      </p:to>
                                    </p:set>
                                    <p:animEffect transition="in" filter="wipe(left)">
                                      <p:cBhvr>
                                        <p:cTn id="27" dur="20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48" grpId="0" animBg="1"/>
      <p:bldP spid="10" grpId="0" animBg="1"/>
      <p:bldP spid="19" grpId="0"/>
      <p:bldP spid="52" grpId="0"/>
      <p:bldP spid="5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Arrow Connector 6"/>
          <p:cNvCxnSpPr/>
          <p:nvPr/>
        </p:nvCxnSpPr>
        <p:spPr>
          <a:xfrm flipV="1">
            <a:off x="838485" y="4002909"/>
            <a:ext cx="3725564" cy="106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838485" y="1444598"/>
            <a:ext cx="0" cy="2558311"/>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22" name="Freeform 21"/>
          <p:cNvSpPr/>
          <p:nvPr/>
        </p:nvSpPr>
        <p:spPr>
          <a:xfrm>
            <a:off x="838485" y="2508571"/>
            <a:ext cx="3268622" cy="1040258"/>
          </a:xfrm>
          <a:custGeom>
            <a:avLst/>
            <a:gdLst>
              <a:gd name="connsiteX0" fmla="*/ 0 w 7362092"/>
              <a:gd name="connsiteY0" fmla="*/ 3355803 h 3887576"/>
              <a:gd name="connsiteX1" fmla="*/ 1371600 w 7362092"/>
              <a:gd name="connsiteY1" fmla="*/ 3062726 h 3887576"/>
              <a:gd name="connsiteX2" fmla="*/ 3024554 w 7362092"/>
              <a:gd name="connsiteY2" fmla="*/ 3003 h 3887576"/>
              <a:gd name="connsiteX3" fmla="*/ 5005754 w 7362092"/>
              <a:gd name="connsiteY3" fmla="*/ 3684049 h 3887576"/>
              <a:gd name="connsiteX4" fmla="*/ 7362092 w 7362092"/>
              <a:gd name="connsiteY4" fmla="*/ 3086172 h 3887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2092" h="3887576">
                <a:moveTo>
                  <a:pt x="0" y="3355803"/>
                </a:moveTo>
                <a:cubicBezTo>
                  <a:pt x="433754" y="3488664"/>
                  <a:pt x="867508" y="3621526"/>
                  <a:pt x="1371600" y="3062726"/>
                </a:cubicBezTo>
                <a:cubicBezTo>
                  <a:pt x="1875692" y="2503926"/>
                  <a:pt x="2418862" y="-100551"/>
                  <a:pt x="3024554" y="3003"/>
                </a:cubicBezTo>
                <a:cubicBezTo>
                  <a:pt x="3630246" y="106557"/>
                  <a:pt x="4282831" y="3170188"/>
                  <a:pt x="5005754" y="3684049"/>
                </a:cubicBezTo>
                <a:cubicBezTo>
                  <a:pt x="5728677" y="4197910"/>
                  <a:pt x="6545384" y="3642041"/>
                  <a:pt x="7362092" y="3086172"/>
                </a:cubicBezTo>
              </a:path>
            </a:pathLst>
          </a:cu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1" name="TextBox 40"/>
          <p:cNvSpPr txBox="1"/>
          <p:nvPr/>
        </p:nvSpPr>
        <p:spPr>
          <a:xfrm>
            <a:off x="1833581" y="4002909"/>
            <a:ext cx="1152128" cy="400110"/>
          </a:xfrm>
          <a:prstGeom prst="rect">
            <a:avLst/>
          </a:prstGeom>
          <a:noFill/>
        </p:spPr>
        <p:txBody>
          <a:bodyPr wrap="square" rtlCol="0">
            <a:spAutoFit/>
          </a:bodyPr>
          <a:lstStyle/>
          <a:p>
            <a:r>
              <a:rPr lang="en-GB" sz="2000" b="1" dirty="0">
                <a:solidFill>
                  <a:schemeClr val="accent1"/>
                </a:solidFill>
              </a:rPr>
              <a:t>Weeks</a:t>
            </a:r>
            <a:endParaRPr lang="en-US" sz="2000" b="1" dirty="0">
              <a:solidFill>
                <a:schemeClr val="accent1"/>
              </a:solidFill>
            </a:endParaRPr>
          </a:p>
        </p:txBody>
      </p:sp>
      <p:sp>
        <p:nvSpPr>
          <p:cNvPr id="42" name="TextBox 41"/>
          <p:cNvSpPr txBox="1"/>
          <p:nvPr/>
        </p:nvSpPr>
        <p:spPr>
          <a:xfrm>
            <a:off x="115430" y="2347540"/>
            <a:ext cx="665349" cy="400110"/>
          </a:xfrm>
          <a:prstGeom prst="rect">
            <a:avLst/>
          </a:prstGeom>
          <a:noFill/>
        </p:spPr>
        <p:txBody>
          <a:bodyPr wrap="square" rtlCol="0">
            <a:spAutoFit/>
          </a:bodyPr>
          <a:lstStyle/>
          <a:p>
            <a:r>
              <a:rPr lang="en-GB" sz="2000" b="1" dirty="0">
                <a:solidFill>
                  <a:schemeClr val="accent1"/>
                </a:solidFill>
              </a:rPr>
              <a:t>ILI</a:t>
            </a:r>
            <a:endParaRPr lang="en-US" sz="2000" b="1" dirty="0">
              <a:solidFill>
                <a:schemeClr val="accent1"/>
              </a:solidFill>
            </a:endParaRPr>
          </a:p>
        </p:txBody>
      </p:sp>
      <p:sp>
        <p:nvSpPr>
          <p:cNvPr id="2" name="TextBox 1"/>
          <p:cNvSpPr txBox="1"/>
          <p:nvPr/>
        </p:nvSpPr>
        <p:spPr>
          <a:xfrm>
            <a:off x="362186" y="4625983"/>
            <a:ext cx="3540092" cy="338554"/>
          </a:xfrm>
          <a:prstGeom prst="rect">
            <a:avLst/>
          </a:prstGeom>
          <a:noFill/>
        </p:spPr>
        <p:txBody>
          <a:bodyPr wrap="square" rtlCol="0">
            <a:spAutoFit/>
          </a:bodyPr>
          <a:lstStyle/>
          <a:p>
            <a:pPr lvl="0"/>
            <a:r>
              <a:rPr lang="en-GB" sz="1600" dirty="0"/>
              <a:t>PISA Module B:  Methods</a:t>
            </a:r>
          </a:p>
        </p:txBody>
      </p:sp>
      <p:sp>
        <p:nvSpPr>
          <p:cNvPr id="30" name="Freeform 29"/>
          <p:cNvSpPr/>
          <p:nvPr/>
        </p:nvSpPr>
        <p:spPr>
          <a:xfrm>
            <a:off x="838485" y="2045964"/>
            <a:ext cx="3473169" cy="1403372"/>
          </a:xfrm>
          <a:custGeom>
            <a:avLst/>
            <a:gdLst>
              <a:gd name="connsiteX0" fmla="*/ 0 w 7362092"/>
              <a:gd name="connsiteY0" fmla="*/ 3355803 h 3887576"/>
              <a:gd name="connsiteX1" fmla="*/ 1371600 w 7362092"/>
              <a:gd name="connsiteY1" fmla="*/ 3062726 h 3887576"/>
              <a:gd name="connsiteX2" fmla="*/ 3024554 w 7362092"/>
              <a:gd name="connsiteY2" fmla="*/ 3003 h 3887576"/>
              <a:gd name="connsiteX3" fmla="*/ 5005754 w 7362092"/>
              <a:gd name="connsiteY3" fmla="*/ 3684049 h 3887576"/>
              <a:gd name="connsiteX4" fmla="*/ 7362092 w 7362092"/>
              <a:gd name="connsiteY4" fmla="*/ 3086172 h 3887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2092" h="3887576">
                <a:moveTo>
                  <a:pt x="0" y="3355803"/>
                </a:moveTo>
                <a:cubicBezTo>
                  <a:pt x="433754" y="3488664"/>
                  <a:pt x="867508" y="3621526"/>
                  <a:pt x="1371600" y="3062726"/>
                </a:cubicBezTo>
                <a:cubicBezTo>
                  <a:pt x="1875692" y="2503926"/>
                  <a:pt x="2418862" y="-100551"/>
                  <a:pt x="3024554" y="3003"/>
                </a:cubicBezTo>
                <a:cubicBezTo>
                  <a:pt x="3630246" y="106557"/>
                  <a:pt x="4282831" y="3170188"/>
                  <a:pt x="5005754" y="3684049"/>
                </a:cubicBezTo>
                <a:cubicBezTo>
                  <a:pt x="5728677" y="4197910"/>
                  <a:pt x="6545384" y="3642041"/>
                  <a:pt x="7362092" y="3086172"/>
                </a:cubicBezTo>
              </a:path>
            </a:pathLst>
          </a:cu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1" name="Freeform 30"/>
          <p:cNvSpPr/>
          <p:nvPr/>
        </p:nvSpPr>
        <p:spPr>
          <a:xfrm>
            <a:off x="847720" y="2347540"/>
            <a:ext cx="3282720" cy="1137061"/>
          </a:xfrm>
          <a:custGeom>
            <a:avLst/>
            <a:gdLst>
              <a:gd name="connsiteX0" fmla="*/ 0 w 7362092"/>
              <a:gd name="connsiteY0" fmla="*/ 3355803 h 3887576"/>
              <a:gd name="connsiteX1" fmla="*/ 1371600 w 7362092"/>
              <a:gd name="connsiteY1" fmla="*/ 3062726 h 3887576"/>
              <a:gd name="connsiteX2" fmla="*/ 3024554 w 7362092"/>
              <a:gd name="connsiteY2" fmla="*/ 3003 h 3887576"/>
              <a:gd name="connsiteX3" fmla="*/ 5005754 w 7362092"/>
              <a:gd name="connsiteY3" fmla="*/ 3684049 h 3887576"/>
              <a:gd name="connsiteX4" fmla="*/ 7362092 w 7362092"/>
              <a:gd name="connsiteY4" fmla="*/ 3086172 h 3887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2092" h="3887576">
                <a:moveTo>
                  <a:pt x="0" y="3355803"/>
                </a:moveTo>
                <a:cubicBezTo>
                  <a:pt x="433754" y="3488664"/>
                  <a:pt x="867508" y="3621526"/>
                  <a:pt x="1371600" y="3062726"/>
                </a:cubicBezTo>
                <a:cubicBezTo>
                  <a:pt x="1875692" y="2503926"/>
                  <a:pt x="2418862" y="-100551"/>
                  <a:pt x="3024554" y="3003"/>
                </a:cubicBezTo>
                <a:cubicBezTo>
                  <a:pt x="3630246" y="106557"/>
                  <a:pt x="4282831" y="3170188"/>
                  <a:pt x="5005754" y="3684049"/>
                </a:cubicBezTo>
                <a:cubicBezTo>
                  <a:pt x="5728677" y="4197910"/>
                  <a:pt x="6545384" y="3642041"/>
                  <a:pt x="7362092" y="3086172"/>
                </a:cubicBezTo>
              </a:path>
            </a:pathLst>
          </a:custGeom>
          <a:noFill/>
          <a:ln w="285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2" name="Freeform 31"/>
          <p:cNvSpPr/>
          <p:nvPr/>
        </p:nvSpPr>
        <p:spPr>
          <a:xfrm>
            <a:off x="847720" y="2547595"/>
            <a:ext cx="3725563" cy="1246369"/>
          </a:xfrm>
          <a:custGeom>
            <a:avLst/>
            <a:gdLst>
              <a:gd name="connsiteX0" fmla="*/ 0 w 7362092"/>
              <a:gd name="connsiteY0" fmla="*/ 3355803 h 3887576"/>
              <a:gd name="connsiteX1" fmla="*/ 1371600 w 7362092"/>
              <a:gd name="connsiteY1" fmla="*/ 3062726 h 3887576"/>
              <a:gd name="connsiteX2" fmla="*/ 3024554 w 7362092"/>
              <a:gd name="connsiteY2" fmla="*/ 3003 h 3887576"/>
              <a:gd name="connsiteX3" fmla="*/ 5005754 w 7362092"/>
              <a:gd name="connsiteY3" fmla="*/ 3684049 h 3887576"/>
              <a:gd name="connsiteX4" fmla="*/ 7362092 w 7362092"/>
              <a:gd name="connsiteY4" fmla="*/ 3086172 h 3887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2092" h="3887576">
                <a:moveTo>
                  <a:pt x="0" y="3355803"/>
                </a:moveTo>
                <a:cubicBezTo>
                  <a:pt x="433754" y="3488664"/>
                  <a:pt x="867508" y="3621526"/>
                  <a:pt x="1371600" y="3062726"/>
                </a:cubicBezTo>
                <a:cubicBezTo>
                  <a:pt x="1875692" y="2503926"/>
                  <a:pt x="2418862" y="-100551"/>
                  <a:pt x="3024554" y="3003"/>
                </a:cubicBezTo>
                <a:cubicBezTo>
                  <a:pt x="3630246" y="106557"/>
                  <a:pt x="4282831" y="3170188"/>
                  <a:pt x="5005754" y="3684049"/>
                </a:cubicBezTo>
                <a:cubicBezTo>
                  <a:pt x="5728677" y="4197910"/>
                  <a:pt x="6545384" y="3642041"/>
                  <a:pt x="7362092" y="3086172"/>
                </a:cubicBezTo>
              </a:path>
            </a:pathLst>
          </a:custGeom>
          <a:no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3" name="Straight Arrow Connector 32"/>
          <p:cNvCxnSpPr>
            <a:stCxn id="45" idx="0"/>
          </p:cNvCxnSpPr>
          <p:nvPr/>
        </p:nvCxnSpPr>
        <p:spPr>
          <a:xfrm flipH="1" flipV="1">
            <a:off x="5443738" y="1396190"/>
            <a:ext cx="10424" cy="265364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flipV="1">
            <a:off x="5455642" y="4047179"/>
            <a:ext cx="3155621" cy="531"/>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38" name="Freeform 37"/>
          <p:cNvSpPr/>
          <p:nvPr/>
        </p:nvSpPr>
        <p:spPr>
          <a:xfrm>
            <a:off x="5462547" y="1626578"/>
            <a:ext cx="2695492" cy="2377394"/>
          </a:xfrm>
          <a:custGeom>
            <a:avLst/>
            <a:gdLst>
              <a:gd name="connsiteX0" fmla="*/ 0 w 2655736"/>
              <a:gd name="connsiteY0" fmla="*/ 2719346 h 2719346"/>
              <a:gd name="connsiteX1" fmla="*/ 914400 w 2655736"/>
              <a:gd name="connsiteY1" fmla="*/ 508884 h 2719346"/>
              <a:gd name="connsiteX2" fmla="*/ 2655736 w 2655736"/>
              <a:gd name="connsiteY2" fmla="*/ 0 h 2719346"/>
            </a:gdLst>
            <a:ahLst/>
            <a:cxnLst>
              <a:cxn ang="0">
                <a:pos x="connsiteX0" y="connsiteY0"/>
              </a:cxn>
              <a:cxn ang="0">
                <a:pos x="connsiteX1" y="connsiteY1"/>
              </a:cxn>
              <a:cxn ang="0">
                <a:pos x="connsiteX2" y="connsiteY2"/>
              </a:cxn>
            </a:cxnLst>
            <a:rect l="l" t="t" r="r" b="b"/>
            <a:pathLst>
              <a:path w="2655736" h="2719346">
                <a:moveTo>
                  <a:pt x="0" y="2719346"/>
                </a:moveTo>
                <a:cubicBezTo>
                  <a:pt x="235888" y="1840727"/>
                  <a:pt x="471777" y="962108"/>
                  <a:pt x="914400" y="508884"/>
                </a:cubicBezTo>
                <a:cubicBezTo>
                  <a:pt x="1357023" y="55660"/>
                  <a:pt x="2348286" y="51683"/>
                  <a:pt x="2655736" y="0"/>
                </a:cubicBezTo>
              </a:path>
            </a:pathLst>
          </a:custGeom>
          <a:no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reeform 42"/>
          <p:cNvSpPr/>
          <p:nvPr/>
        </p:nvSpPr>
        <p:spPr>
          <a:xfrm>
            <a:off x="5454162" y="1822917"/>
            <a:ext cx="2688589" cy="2226921"/>
          </a:xfrm>
          <a:custGeom>
            <a:avLst/>
            <a:gdLst>
              <a:gd name="connsiteX0" fmla="*/ 0 w 2655736"/>
              <a:gd name="connsiteY0" fmla="*/ 2719346 h 2719346"/>
              <a:gd name="connsiteX1" fmla="*/ 914400 w 2655736"/>
              <a:gd name="connsiteY1" fmla="*/ 508884 h 2719346"/>
              <a:gd name="connsiteX2" fmla="*/ 2655736 w 2655736"/>
              <a:gd name="connsiteY2" fmla="*/ 0 h 2719346"/>
            </a:gdLst>
            <a:ahLst/>
            <a:cxnLst>
              <a:cxn ang="0">
                <a:pos x="connsiteX0" y="connsiteY0"/>
              </a:cxn>
              <a:cxn ang="0">
                <a:pos x="connsiteX1" y="connsiteY1"/>
              </a:cxn>
              <a:cxn ang="0">
                <a:pos x="connsiteX2" y="connsiteY2"/>
              </a:cxn>
            </a:cxnLst>
            <a:rect l="l" t="t" r="r" b="b"/>
            <a:pathLst>
              <a:path w="2655736" h="2719346">
                <a:moveTo>
                  <a:pt x="0" y="2719346"/>
                </a:moveTo>
                <a:cubicBezTo>
                  <a:pt x="235888" y="1840727"/>
                  <a:pt x="471777" y="962108"/>
                  <a:pt x="914400" y="508884"/>
                </a:cubicBezTo>
                <a:cubicBezTo>
                  <a:pt x="1357023" y="55660"/>
                  <a:pt x="2348286" y="51683"/>
                  <a:pt x="2655736" y="0"/>
                </a:cubicBezTo>
              </a:path>
            </a:pathLst>
          </a:custGeom>
          <a:noFill/>
          <a:ln w="285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Freeform 43"/>
          <p:cNvSpPr/>
          <p:nvPr/>
        </p:nvSpPr>
        <p:spPr>
          <a:xfrm>
            <a:off x="5462546" y="1547447"/>
            <a:ext cx="2695493" cy="2428732"/>
          </a:xfrm>
          <a:custGeom>
            <a:avLst/>
            <a:gdLst>
              <a:gd name="connsiteX0" fmla="*/ 0 w 2655736"/>
              <a:gd name="connsiteY0" fmla="*/ 2719346 h 2719346"/>
              <a:gd name="connsiteX1" fmla="*/ 914400 w 2655736"/>
              <a:gd name="connsiteY1" fmla="*/ 508884 h 2719346"/>
              <a:gd name="connsiteX2" fmla="*/ 2655736 w 2655736"/>
              <a:gd name="connsiteY2" fmla="*/ 0 h 2719346"/>
            </a:gdLst>
            <a:ahLst/>
            <a:cxnLst>
              <a:cxn ang="0">
                <a:pos x="connsiteX0" y="connsiteY0"/>
              </a:cxn>
              <a:cxn ang="0">
                <a:pos x="connsiteX1" y="connsiteY1"/>
              </a:cxn>
              <a:cxn ang="0">
                <a:pos x="connsiteX2" y="connsiteY2"/>
              </a:cxn>
            </a:cxnLst>
            <a:rect l="l" t="t" r="r" b="b"/>
            <a:pathLst>
              <a:path w="2655736" h="2719346">
                <a:moveTo>
                  <a:pt x="0" y="2719346"/>
                </a:moveTo>
                <a:cubicBezTo>
                  <a:pt x="235888" y="1840727"/>
                  <a:pt x="471777" y="962108"/>
                  <a:pt x="914400" y="508884"/>
                </a:cubicBezTo>
                <a:cubicBezTo>
                  <a:pt x="1357023" y="55660"/>
                  <a:pt x="2348286" y="51683"/>
                  <a:pt x="2655736" y="0"/>
                </a:cubicBezTo>
              </a:path>
            </a:pathLst>
          </a:cu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Freeform 44"/>
          <p:cNvSpPr/>
          <p:nvPr/>
        </p:nvSpPr>
        <p:spPr>
          <a:xfrm>
            <a:off x="5454162" y="1723291"/>
            <a:ext cx="2703877" cy="2326547"/>
          </a:xfrm>
          <a:custGeom>
            <a:avLst/>
            <a:gdLst>
              <a:gd name="connsiteX0" fmla="*/ 0 w 2655736"/>
              <a:gd name="connsiteY0" fmla="*/ 2719346 h 2719346"/>
              <a:gd name="connsiteX1" fmla="*/ 914400 w 2655736"/>
              <a:gd name="connsiteY1" fmla="*/ 508884 h 2719346"/>
              <a:gd name="connsiteX2" fmla="*/ 2655736 w 2655736"/>
              <a:gd name="connsiteY2" fmla="*/ 0 h 2719346"/>
            </a:gdLst>
            <a:ahLst/>
            <a:cxnLst>
              <a:cxn ang="0">
                <a:pos x="connsiteX0" y="connsiteY0"/>
              </a:cxn>
              <a:cxn ang="0">
                <a:pos x="connsiteX1" y="connsiteY1"/>
              </a:cxn>
              <a:cxn ang="0">
                <a:pos x="connsiteX2" y="connsiteY2"/>
              </a:cxn>
            </a:cxnLst>
            <a:rect l="l" t="t" r="r" b="b"/>
            <a:pathLst>
              <a:path w="2655736" h="2719346">
                <a:moveTo>
                  <a:pt x="0" y="2719346"/>
                </a:moveTo>
                <a:cubicBezTo>
                  <a:pt x="235888" y="1840727"/>
                  <a:pt x="471777" y="962108"/>
                  <a:pt x="914400" y="508884"/>
                </a:cubicBezTo>
                <a:cubicBezTo>
                  <a:pt x="1357023" y="55660"/>
                  <a:pt x="2348286" y="51683"/>
                  <a:pt x="2655736" y="0"/>
                </a:cubicBezTo>
              </a:path>
            </a:pathLst>
          </a:custGeom>
          <a:noFill/>
          <a:ln w="2857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p:cNvSpPr txBox="1"/>
          <p:nvPr/>
        </p:nvSpPr>
        <p:spPr>
          <a:xfrm>
            <a:off x="4258754" y="1847276"/>
            <a:ext cx="1408427" cy="738664"/>
          </a:xfrm>
          <a:prstGeom prst="rect">
            <a:avLst/>
          </a:prstGeom>
          <a:noFill/>
        </p:spPr>
        <p:txBody>
          <a:bodyPr wrap="square" rtlCol="0">
            <a:spAutoFit/>
          </a:bodyPr>
          <a:lstStyle/>
          <a:p>
            <a:r>
              <a:rPr lang="en-GB" sz="1400" b="1" dirty="0" smtClean="0">
                <a:solidFill>
                  <a:srgbClr val="009CDE"/>
                </a:solidFill>
              </a:rPr>
              <a:t>Cumulative rates percentage</a:t>
            </a:r>
            <a:endParaRPr lang="en-US" sz="1400" b="1" dirty="0">
              <a:solidFill>
                <a:srgbClr val="009CDE"/>
              </a:solidFill>
            </a:endParaRPr>
          </a:p>
        </p:txBody>
      </p:sp>
      <p:sp>
        <p:nvSpPr>
          <p:cNvPr id="47" name="TextBox 46"/>
          <p:cNvSpPr txBox="1"/>
          <p:nvPr/>
        </p:nvSpPr>
        <p:spPr>
          <a:xfrm>
            <a:off x="5762852" y="4084878"/>
            <a:ext cx="2395187" cy="400110"/>
          </a:xfrm>
          <a:prstGeom prst="rect">
            <a:avLst/>
          </a:prstGeom>
          <a:noFill/>
        </p:spPr>
        <p:txBody>
          <a:bodyPr wrap="square" rtlCol="0">
            <a:spAutoFit/>
          </a:bodyPr>
          <a:lstStyle/>
          <a:p>
            <a:r>
              <a:rPr lang="en-GB" sz="2000" b="1" dirty="0" smtClean="0">
                <a:solidFill>
                  <a:schemeClr val="accent1"/>
                </a:solidFill>
              </a:rPr>
              <a:t>Number of weeks</a:t>
            </a:r>
            <a:endParaRPr lang="en-US" sz="2000" b="1" dirty="0">
              <a:solidFill>
                <a:schemeClr val="accent1"/>
              </a:solidFill>
            </a:endParaRPr>
          </a:p>
        </p:txBody>
      </p:sp>
      <p:sp>
        <p:nvSpPr>
          <p:cNvPr id="52" name="Title 4"/>
          <p:cNvSpPr txBox="1">
            <a:spLocks/>
          </p:cNvSpPr>
          <p:nvPr/>
        </p:nvSpPr>
        <p:spPr bwMode="gray">
          <a:xfrm>
            <a:off x="359999" y="275714"/>
            <a:ext cx="6120000" cy="540000"/>
          </a:xfrm>
          <a:prstGeom prst="rect">
            <a:avLst/>
          </a:prstGeom>
        </p:spPr>
        <p:txBody>
          <a:bodyPr vert="horz" lIns="18000" tIns="0" rIns="360000" bIns="0" rtlCol="0" anchor="b">
            <a:noAutofit/>
          </a:bodyPr>
          <a:lstStyle>
            <a:lvl1pPr algn="l" defTabSz="914400" rtl="0" eaLnBrk="1" latinLnBrk="0" hangingPunct="1">
              <a:lnSpc>
                <a:spcPct val="90000"/>
              </a:lnSpc>
              <a:spcBef>
                <a:spcPct val="0"/>
              </a:spcBef>
              <a:buNone/>
              <a:defRPr sz="2800" b="1" kern="1200">
                <a:solidFill>
                  <a:srgbClr val="0092CC"/>
                </a:solidFill>
                <a:latin typeface="+mj-lt"/>
                <a:ea typeface="+mj-ea"/>
                <a:cs typeface="+mj-cs"/>
              </a:defRPr>
            </a:lvl1pPr>
          </a:lstStyle>
          <a:p>
            <a:r>
              <a:rPr lang="en-GB" dirty="0" smtClean="0"/>
              <a:t>Threshold setting: MEM</a:t>
            </a:r>
            <a:endParaRPr lang="en-US" dirty="0"/>
          </a:p>
        </p:txBody>
      </p:sp>
      <p:sp>
        <p:nvSpPr>
          <p:cNvPr id="53" name="Text Placeholder 6"/>
          <p:cNvSpPr txBox="1">
            <a:spLocks/>
          </p:cNvSpPr>
          <p:nvPr/>
        </p:nvSpPr>
        <p:spPr>
          <a:xfrm>
            <a:off x="323419" y="1012058"/>
            <a:ext cx="5439433" cy="276697"/>
          </a:xfrm>
          <a:prstGeom prst="rect">
            <a:avLst/>
          </a:prstGeom>
          <a:solidFill>
            <a:srgbClr val="009CDE"/>
          </a:solidFill>
        </p:spPr>
        <p:txBody>
          <a:bodyPr>
            <a:noAutofit/>
          </a:bodyPr>
          <a:lstStyle>
            <a:lvl1pPr marL="0" indent="0" algn="l" defTabSz="914400" rtl="0" eaLnBrk="1" latinLnBrk="0" hangingPunct="1">
              <a:lnSpc>
                <a:spcPct val="110000"/>
              </a:lnSpc>
              <a:spcBef>
                <a:spcPts val="1000"/>
              </a:spcBef>
              <a:spcAft>
                <a:spcPts val="600"/>
              </a:spcAft>
              <a:buClr>
                <a:schemeClr val="tx1"/>
              </a:buClr>
              <a:buSzPct val="80000"/>
              <a:buFontTx/>
              <a:buNone/>
              <a:defRPr sz="1400" b="0" kern="1200">
                <a:solidFill>
                  <a:schemeClr val="tx1"/>
                </a:solidFill>
                <a:latin typeface="+mn-lt"/>
                <a:ea typeface="+mn-ea"/>
                <a:cs typeface="Times New Roman" panose="02020603050405020304" pitchFamily="18" charset="0"/>
              </a:defRPr>
            </a:lvl1pPr>
            <a:lvl2pPr marL="360363" indent="-179388"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2pPr>
            <a:lvl3pPr marL="827087" indent="-285750"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3pPr>
            <a:lvl4pPr marL="1179513" indent="-285750"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4pPr>
            <a:lvl5pPr marL="1616075" indent="-358775"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5pPr>
            <a:lvl6pPr marL="2062163" indent="-358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100" b="1" dirty="0" smtClean="0">
                <a:solidFill>
                  <a:schemeClr val="bg1"/>
                </a:solidFill>
                <a:latin typeface="+mj-lt"/>
              </a:rPr>
              <a:t>MEM Method Step 1a: calculate the maximum accumulated rates percentage</a:t>
            </a:r>
            <a:endParaRPr lang="en-US" sz="1100" b="1" dirty="0">
              <a:solidFill>
                <a:schemeClr val="bg1"/>
              </a:solidFill>
              <a:latin typeface="+mj-lt"/>
            </a:endParaRPr>
          </a:p>
        </p:txBody>
      </p:sp>
      <p:cxnSp>
        <p:nvCxnSpPr>
          <p:cNvPr id="4" name="Straight Arrow Connector 3"/>
          <p:cNvCxnSpPr/>
          <p:nvPr/>
        </p:nvCxnSpPr>
        <p:spPr>
          <a:xfrm>
            <a:off x="4694946" y="3028700"/>
            <a:ext cx="599353"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72919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par>
                          <p:cTn id="13" fill="hold">
                            <p:stCondLst>
                              <p:cond delay="0"/>
                            </p:stCondLst>
                            <p:childTnLst>
                              <p:par>
                                <p:cTn id="14" presetID="22" presetClass="entr" presetSubtype="8" fill="hold" grpId="0" nodeType="after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wipe(left)">
                                      <p:cBhvr>
                                        <p:cTn id="16" dur="2000"/>
                                        <p:tgtEl>
                                          <p:spTgt spid="30"/>
                                        </p:tgtEl>
                                      </p:cBhvr>
                                    </p:animEffect>
                                  </p:childTnLst>
                                </p:cTn>
                              </p:par>
                            </p:childTnLst>
                          </p:cTn>
                        </p:par>
                        <p:par>
                          <p:cTn id="17" fill="hold">
                            <p:stCondLst>
                              <p:cond delay="2000"/>
                            </p:stCondLst>
                            <p:childTnLst>
                              <p:par>
                                <p:cTn id="18" presetID="22" presetClass="entr" presetSubtype="8" fill="hold" grpId="0" nodeType="after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wipe(left)">
                                      <p:cBhvr>
                                        <p:cTn id="20" dur="2000"/>
                                        <p:tgtEl>
                                          <p:spTgt spid="22"/>
                                        </p:tgtEl>
                                      </p:cBhvr>
                                    </p:animEffect>
                                  </p:childTnLst>
                                </p:cTn>
                              </p:par>
                            </p:childTnLst>
                          </p:cTn>
                        </p:par>
                        <p:par>
                          <p:cTn id="21" fill="hold">
                            <p:stCondLst>
                              <p:cond delay="4000"/>
                            </p:stCondLst>
                            <p:childTnLst>
                              <p:par>
                                <p:cTn id="22" presetID="22" presetClass="entr" presetSubtype="8" fill="hold" grpId="0" nodeType="after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wipe(left)">
                                      <p:cBhvr>
                                        <p:cTn id="24" dur="2000"/>
                                        <p:tgtEl>
                                          <p:spTgt spid="32"/>
                                        </p:tgtEl>
                                      </p:cBhvr>
                                    </p:animEffect>
                                  </p:childTnLst>
                                </p:cTn>
                              </p:par>
                            </p:childTnLst>
                          </p:cTn>
                        </p:par>
                        <p:par>
                          <p:cTn id="25" fill="hold">
                            <p:stCondLst>
                              <p:cond delay="6000"/>
                            </p:stCondLst>
                            <p:childTnLst>
                              <p:par>
                                <p:cTn id="26" presetID="22" presetClass="entr" presetSubtype="8" fill="hold" grpId="0" nodeType="after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wipe(left)">
                                      <p:cBhvr>
                                        <p:cTn id="28" dur="2000"/>
                                        <p:tgtEl>
                                          <p:spTgt spid="31"/>
                                        </p:tgtEl>
                                      </p:cBhvr>
                                    </p:animEffect>
                                  </p:childTnLst>
                                </p:cTn>
                              </p:par>
                            </p:childTnLst>
                          </p:cTn>
                        </p:par>
                        <p:par>
                          <p:cTn id="29" fill="hold">
                            <p:stCondLst>
                              <p:cond delay="8000"/>
                            </p:stCondLst>
                            <p:childTnLst>
                              <p:par>
                                <p:cTn id="30" presetID="22" presetClass="entr" presetSubtype="8"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wipe(left)">
                                      <p:cBhvr>
                                        <p:cTn id="32" dur="500"/>
                                        <p:tgtEl>
                                          <p:spTgt spid="4"/>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40"/>
                                        </p:tgtEl>
                                        <p:attrNameLst>
                                          <p:attrName>style.visibility</p:attrName>
                                        </p:attrNameLst>
                                      </p:cBhvr>
                                      <p:to>
                                        <p:strVal val="visible"/>
                                      </p:to>
                                    </p:set>
                                    <p:animEffect transition="in" filter="wipe(down)">
                                      <p:cBhvr>
                                        <p:cTn id="35" dur="500"/>
                                        <p:tgtEl>
                                          <p:spTgt spid="40"/>
                                        </p:tgtEl>
                                      </p:cBhvr>
                                    </p:animEffect>
                                  </p:childTnLst>
                                </p:cTn>
                              </p:par>
                              <p:par>
                                <p:cTn id="36" presetID="22" presetClass="entr" presetSubtype="4" fill="hold" nodeType="withEffect">
                                  <p:stCondLst>
                                    <p:cond delay="0"/>
                                  </p:stCondLst>
                                  <p:childTnLst>
                                    <p:set>
                                      <p:cBhvr>
                                        <p:cTn id="37" dur="1" fill="hold">
                                          <p:stCondLst>
                                            <p:cond delay="0"/>
                                          </p:stCondLst>
                                        </p:cTn>
                                        <p:tgtEl>
                                          <p:spTgt spid="34"/>
                                        </p:tgtEl>
                                        <p:attrNameLst>
                                          <p:attrName>style.visibility</p:attrName>
                                        </p:attrNameLst>
                                      </p:cBhvr>
                                      <p:to>
                                        <p:strVal val="visible"/>
                                      </p:to>
                                    </p:set>
                                    <p:animEffect transition="in" filter="wipe(down)">
                                      <p:cBhvr>
                                        <p:cTn id="38" dur="500"/>
                                        <p:tgtEl>
                                          <p:spTgt spid="34"/>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47"/>
                                        </p:tgtEl>
                                        <p:attrNameLst>
                                          <p:attrName>style.visibility</p:attrName>
                                        </p:attrNameLst>
                                      </p:cBhvr>
                                      <p:to>
                                        <p:strVal val="visible"/>
                                      </p:to>
                                    </p:set>
                                    <p:animEffect transition="in" filter="wipe(down)">
                                      <p:cBhvr>
                                        <p:cTn id="41" dur="500"/>
                                        <p:tgtEl>
                                          <p:spTgt spid="47"/>
                                        </p:tgtEl>
                                      </p:cBhvr>
                                    </p:animEffect>
                                  </p:childTnLst>
                                </p:cTn>
                              </p:par>
                              <p:par>
                                <p:cTn id="42" presetID="22" presetClass="entr" presetSubtype="4" fill="hold" nodeType="withEffect">
                                  <p:stCondLst>
                                    <p:cond delay="0"/>
                                  </p:stCondLst>
                                  <p:childTnLst>
                                    <p:set>
                                      <p:cBhvr>
                                        <p:cTn id="43" dur="1" fill="hold">
                                          <p:stCondLst>
                                            <p:cond delay="0"/>
                                          </p:stCondLst>
                                        </p:cTn>
                                        <p:tgtEl>
                                          <p:spTgt spid="33"/>
                                        </p:tgtEl>
                                        <p:attrNameLst>
                                          <p:attrName>style.visibility</p:attrName>
                                        </p:attrNameLst>
                                      </p:cBhvr>
                                      <p:to>
                                        <p:strVal val="visible"/>
                                      </p:to>
                                    </p:set>
                                    <p:animEffect transition="in" filter="wipe(down)">
                                      <p:cBhvr>
                                        <p:cTn id="44" dur="500"/>
                                        <p:tgtEl>
                                          <p:spTgt spid="33"/>
                                        </p:tgtEl>
                                      </p:cBhvr>
                                    </p:animEffect>
                                  </p:childTnLst>
                                </p:cTn>
                              </p:par>
                            </p:childTnLst>
                          </p:cTn>
                        </p:par>
                        <p:par>
                          <p:cTn id="45" fill="hold">
                            <p:stCondLst>
                              <p:cond delay="8500"/>
                            </p:stCondLst>
                            <p:childTnLst>
                              <p:par>
                                <p:cTn id="46" presetID="22" presetClass="entr" presetSubtype="8" fill="hold" grpId="0" nodeType="afterEffect">
                                  <p:stCondLst>
                                    <p:cond delay="0"/>
                                  </p:stCondLst>
                                  <p:childTnLst>
                                    <p:set>
                                      <p:cBhvr>
                                        <p:cTn id="47" dur="1" fill="hold">
                                          <p:stCondLst>
                                            <p:cond delay="0"/>
                                          </p:stCondLst>
                                        </p:cTn>
                                        <p:tgtEl>
                                          <p:spTgt spid="44"/>
                                        </p:tgtEl>
                                        <p:attrNameLst>
                                          <p:attrName>style.visibility</p:attrName>
                                        </p:attrNameLst>
                                      </p:cBhvr>
                                      <p:to>
                                        <p:strVal val="visible"/>
                                      </p:to>
                                    </p:set>
                                    <p:animEffect transition="in" filter="wipe(left)">
                                      <p:cBhvr>
                                        <p:cTn id="48" dur="2000"/>
                                        <p:tgtEl>
                                          <p:spTgt spid="44"/>
                                        </p:tgtEl>
                                      </p:cBhvr>
                                    </p:animEffect>
                                  </p:childTnLst>
                                </p:cTn>
                              </p:par>
                            </p:childTnLst>
                          </p:cTn>
                        </p:par>
                        <p:par>
                          <p:cTn id="49" fill="hold">
                            <p:stCondLst>
                              <p:cond delay="10500"/>
                            </p:stCondLst>
                            <p:childTnLst>
                              <p:par>
                                <p:cTn id="50" presetID="22" presetClass="entr" presetSubtype="8" fill="hold" grpId="0" nodeType="afterEffect">
                                  <p:stCondLst>
                                    <p:cond delay="0"/>
                                  </p:stCondLst>
                                  <p:childTnLst>
                                    <p:set>
                                      <p:cBhvr>
                                        <p:cTn id="51" dur="1" fill="hold">
                                          <p:stCondLst>
                                            <p:cond delay="0"/>
                                          </p:stCondLst>
                                        </p:cTn>
                                        <p:tgtEl>
                                          <p:spTgt spid="38"/>
                                        </p:tgtEl>
                                        <p:attrNameLst>
                                          <p:attrName>style.visibility</p:attrName>
                                        </p:attrNameLst>
                                      </p:cBhvr>
                                      <p:to>
                                        <p:strVal val="visible"/>
                                      </p:to>
                                    </p:set>
                                    <p:animEffect transition="in" filter="wipe(left)">
                                      <p:cBhvr>
                                        <p:cTn id="52" dur="2000"/>
                                        <p:tgtEl>
                                          <p:spTgt spid="38"/>
                                        </p:tgtEl>
                                      </p:cBhvr>
                                    </p:animEffect>
                                  </p:childTnLst>
                                </p:cTn>
                              </p:par>
                            </p:childTnLst>
                          </p:cTn>
                        </p:par>
                        <p:par>
                          <p:cTn id="53" fill="hold">
                            <p:stCondLst>
                              <p:cond delay="12500"/>
                            </p:stCondLst>
                            <p:childTnLst>
                              <p:par>
                                <p:cTn id="54" presetID="22" presetClass="entr" presetSubtype="8" fill="hold" grpId="0" nodeType="afterEffect">
                                  <p:stCondLst>
                                    <p:cond delay="0"/>
                                  </p:stCondLst>
                                  <p:childTnLst>
                                    <p:set>
                                      <p:cBhvr>
                                        <p:cTn id="55" dur="1" fill="hold">
                                          <p:stCondLst>
                                            <p:cond delay="0"/>
                                          </p:stCondLst>
                                        </p:cTn>
                                        <p:tgtEl>
                                          <p:spTgt spid="45"/>
                                        </p:tgtEl>
                                        <p:attrNameLst>
                                          <p:attrName>style.visibility</p:attrName>
                                        </p:attrNameLst>
                                      </p:cBhvr>
                                      <p:to>
                                        <p:strVal val="visible"/>
                                      </p:to>
                                    </p:set>
                                    <p:animEffect transition="in" filter="wipe(left)">
                                      <p:cBhvr>
                                        <p:cTn id="56" dur="2000"/>
                                        <p:tgtEl>
                                          <p:spTgt spid="45"/>
                                        </p:tgtEl>
                                      </p:cBhvr>
                                    </p:animEffect>
                                  </p:childTnLst>
                                </p:cTn>
                              </p:par>
                            </p:childTnLst>
                          </p:cTn>
                        </p:par>
                        <p:par>
                          <p:cTn id="57" fill="hold">
                            <p:stCondLst>
                              <p:cond delay="14500"/>
                            </p:stCondLst>
                            <p:childTnLst>
                              <p:par>
                                <p:cTn id="58" presetID="22" presetClass="entr" presetSubtype="8" fill="hold" grpId="0" nodeType="afterEffect">
                                  <p:stCondLst>
                                    <p:cond delay="0"/>
                                  </p:stCondLst>
                                  <p:childTnLst>
                                    <p:set>
                                      <p:cBhvr>
                                        <p:cTn id="59" dur="1" fill="hold">
                                          <p:stCondLst>
                                            <p:cond delay="0"/>
                                          </p:stCondLst>
                                        </p:cTn>
                                        <p:tgtEl>
                                          <p:spTgt spid="43"/>
                                        </p:tgtEl>
                                        <p:attrNameLst>
                                          <p:attrName>style.visibility</p:attrName>
                                        </p:attrNameLst>
                                      </p:cBhvr>
                                      <p:to>
                                        <p:strVal val="visible"/>
                                      </p:to>
                                    </p:set>
                                    <p:animEffect transition="in" filter="wipe(left)">
                                      <p:cBhvr>
                                        <p:cTn id="60" dur="20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41" grpId="0"/>
      <p:bldP spid="42" grpId="0"/>
      <p:bldP spid="30" grpId="0" animBg="1"/>
      <p:bldP spid="31" grpId="0" animBg="1"/>
      <p:bldP spid="32" grpId="0" animBg="1"/>
      <p:bldP spid="38" grpId="0" animBg="1"/>
      <p:bldP spid="43" grpId="0" animBg="1"/>
      <p:bldP spid="44" grpId="0" animBg="1"/>
      <p:bldP spid="45" grpId="0" animBg="1"/>
      <p:bldP spid="40" grpId="0"/>
      <p:bldP spid="4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2186" y="4625983"/>
            <a:ext cx="3540092" cy="338554"/>
          </a:xfrm>
          <a:prstGeom prst="rect">
            <a:avLst/>
          </a:prstGeom>
          <a:noFill/>
        </p:spPr>
        <p:txBody>
          <a:bodyPr wrap="square" rtlCol="0">
            <a:spAutoFit/>
          </a:bodyPr>
          <a:lstStyle/>
          <a:p>
            <a:pPr lvl="0"/>
            <a:r>
              <a:rPr lang="en-GB" sz="1600" dirty="0"/>
              <a:t>PISA Module B:  Methods</a:t>
            </a:r>
          </a:p>
        </p:txBody>
      </p:sp>
      <p:cxnSp>
        <p:nvCxnSpPr>
          <p:cNvPr id="33" name="Straight Arrow Connector 32"/>
          <p:cNvCxnSpPr/>
          <p:nvPr/>
        </p:nvCxnSpPr>
        <p:spPr>
          <a:xfrm flipH="1" flipV="1">
            <a:off x="1244791" y="1359007"/>
            <a:ext cx="3521" cy="2757894"/>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flipV="1">
            <a:off x="5603435" y="4138164"/>
            <a:ext cx="3155621" cy="531"/>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1441366" y="4127715"/>
            <a:ext cx="2395187" cy="369332"/>
          </a:xfrm>
          <a:prstGeom prst="rect">
            <a:avLst/>
          </a:prstGeom>
          <a:noFill/>
        </p:spPr>
        <p:txBody>
          <a:bodyPr wrap="square" rtlCol="0">
            <a:spAutoFit/>
          </a:bodyPr>
          <a:lstStyle/>
          <a:p>
            <a:r>
              <a:rPr lang="en-GB" b="1" dirty="0" smtClean="0">
                <a:solidFill>
                  <a:schemeClr val="accent1"/>
                </a:solidFill>
              </a:rPr>
              <a:t>Number of weeks</a:t>
            </a:r>
            <a:endParaRPr lang="en-US" b="1" dirty="0">
              <a:solidFill>
                <a:schemeClr val="accent1"/>
              </a:solidFill>
            </a:endParaRPr>
          </a:p>
        </p:txBody>
      </p:sp>
      <p:sp>
        <p:nvSpPr>
          <p:cNvPr id="52" name="Title 4"/>
          <p:cNvSpPr txBox="1">
            <a:spLocks/>
          </p:cNvSpPr>
          <p:nvPr/>
        </p:nvSpPr>
        <p:spPr bwMode="gray">
          <a:xfrm>
            <a:off x="359999" y="275714"/>
            <a:ext cx="6120000" cy="540000"/>
          </a:xfrm>
          <a:prstGeom prst="rect">
            <a:avLst/>
          </a:prstGeom>
        </p:spPr>
        <p:txBody>
          <a:bodyPr vert="horz" lIns="18000" tIns="0" rIns="360000" bIns="0" rtlCol="0" anchor="b">
            <a:noAutofit/>
          </a:bodyPr>
          <a:lstStyle>
            <a:lvl1pPr algn="l" defTabSz="914400" rtl="0" eaLnBrk="1" latinLnBrk="0" hangingPunct="1">
              <a:lnSpc>
                <a:spcPct val="90000"/>
              </a:lnSpc>
              <a:spcBef>
                <a:spcPct val="0"/>
              </a:spcBef>
              <a:buNone/>
              <a:defRPr sz="2800" b="1" kern="1200">
                <a:solidFill>
                  <a:srgbClr val="0092CC"/>
                </a:solidFill>
                <a:latin typeface="+mj-lt"/>
                <a:ea typeface="+mj-ea"/>
                <a:cs typeface="+mj-cs"/>
              </a:defRPr>
            </a:lvl1pPr>
          </a:lstStyle>
          <a:p>
            <a:r>
              <a:rPr lang="en-GB" dirty="0" smtClean="0"/>
              <a:t>Threshold setting: MEM</a:t>
            </a:r>
            <a:endParaRPr lang="en-US" dirty="0"/>
          </a:p>
        </p:txBody>
      </p:sp>
      <p:sp>
        <p:nvSpPr>
          <p:cNvPr id="53" name="Text Placeholder 6"/>
          <p:cNvSpPr txBox="1">
            <a:spLocks/>
          </p:cNvSpPr>
          <p:nvPr/>
        </p:nvSpPr>
        <p:spPr>
          <a:xfrm>
            <a:off x="323418" y="1012058"/>
            <a:ext cx="4166939" cy="276697"/>
          </a:xfrm>
          <a:prstGeom prst="rect">
            <a:avLst/>
          </a:prstGeom>
          <a:solidFill>
            <a:srgbClr val="009CDE"/>
          </a:solidFill>
        </p:spPr>
        <p:txBody>
          <a:bodyPr>
            <a:noAutofit/>
          </a:bodyPr>
          <a:lstStyle>
            <a:lvl1pPr marL="0" indent="0" algn="l" defTabSz="914400" rtl="0" eaLnBrk="1" latinLnBrk="0" hangingPunct="1">
              <a:lnSpc>
                <a:spcPct val="110000"/>
              </a:lnSpc>
              <a:spcBef>
                <a:spcPts val="1000"/>
              </a:spcBef>
              <a:spcAft>
                <a:spcPts val="600"/>
              </a:spcAft>
              <a:buClr>
                <a:schemeClr val="tx1"/>
              </a:buClr>
              <a:buSzPct val="80000"/>
              <a:buFontTx/>
              <a:buNone/>
              <a:defRPr sz="1400" b="0" kern="1200">
                <a:solidFill>
                  <a:schemeClr val="tx1"/>
                </a:solidFill>
                <a:latin typeface="+mn-lt"/>
                <a:ea typeface="+mn-ea"/>
                <a:cs typeface="Times New Roman" panose="02020603050405020304" pitchFamily="18" charset="0"/>
              </a:defRPr>
            </a:lvl1pPr>
            <a:lvl2pPr marL="360363" indent="-179388"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2pPr>
            <a:lvl3pPr marL="827087" indent="-285750"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3pPr>
            <a:lvl4pPr marL="1179513" indent="-285750"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4pPr>
            <a:lvl5pPr marL="1616075" indent="-358775"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5pPr>
            <a:lvl6pPr marL="2062163" indent="-358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100" b="1" dirty="0" smtClean="0">
                <a:solidFill>
                  <a:schemeClr val="bg1"/>
                </a:solidFill>
                <a:latin typeface="+mj-lt"/>
              </a:rPr>
              <a:t>MEM Method Step 1b: calculate the slope of the MAP curves</a:t>
            </a:r>
            <a:endParaRPr lang="en-US" sz="1100" b="1" dirty="0">
              <a:solidFill>
                <a:schemeClr val="bg1"/>
              </a:solidFill>
              <a:latin typeface="+mj-lt"/>
            </a:endParaRPr>
          </a:p>
        </p:txBody>
      </p:sp>
      <p:cxnSp>
        <p:nvCxnSpPr>
          <p:cNvPr id="4" name="Straight Arrow Connector 3"/>
          <p:cNvCxnSpPr/>
          <p:nvPr/>
        </p:nvCxnSpPr>
        <p:spPr>
          <a:xfrm>
            <a:off x="4694946" y="3028700"/>
            <a:ext cx="599353"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H="1" flipV="1">
            <a:off x="5603435" y="1380801"/>
            <a:ext cx="3521" cy="2757894"/>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flipV="1">
            <a:off x="1255823" y="4112696"/>
            <a:ext cx="3155621" cy="531"/>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4218650" y="1977655"/>
            <a:ext cx="1408427" cy="307777"/>
          </a:xfrm>
          <a:prstGeom prst="rect">
            <a:avLst/>
          </a:prstGeom>
          <a:noFill/>
        </p:spPr>
        <p:txBody>
          <a:bodyPr wrap="square" rtlCol="0">
            <a:spAutoFit/>
          </a:bodyPr>
          <a:lstStyle/>
          <a:p>
            <a:r>
              <a:rPr lang="en-GB" sz="1400" b="1" dirty="0" smtClean="0">
                <a:solidFill>
                  <a:srgbClr val="009CDE"/>
                </a:solidFill>
              </a:rPr>
              <a:t>Slope of MAP</a:t>
            </a:r>
            <a:endParaRPr lang="en-US" sz="1400" b="1" dirty="0">
              <a:solidFill>
                <a:srgbClr val="009CDE"/>
              </a:solidFill>
            </a:endParaRPr>
          </a:p>
        </p:txBody>
      </p:sp>
      <p:sp>
        <p:nvSpPr>
          <p:cNvPr id="29" name="TextBox 28"/>
          <p:cNvSpPr txBox="1"/>
          <p:nvPr/>
        </p:nvSpPr>
        <p:spPr>
          <a:xfrm>
            <a:off x="7374629" y="4256649"/>
            <a:ext cx="1717245" cy="646331"/>
          </a:xfrm>
          <a:prstGeom prst="rect">
            <a:avLst/>
          </a:prstGeom>
          <a:noFill/>
        </p:spPr>
        <p:txBody>
          <a:bodyPr wrap="square" rtlCol="0">
            <a:spAutoFit/>
          </a:bodyPr>
          <a:lstStyle/>
          <a:p>
            <a:r>
              <a:rPr lang="en-GB" b="1" dirty="0" smtClean="0">
                <a:solidFill>
                  <a:schemeClr val="accent1"/>
                </a:solidFill>
              </a:rPr>
              <a:t>Number of weeks</a:t>
            </a:r>
          </a:p>
        </p:txBody>
      </p:sp>
      <p:sp>
        <p:nvSpPr>
          <p:cNvPr id="5" name="Freeform 4"/>
          <p:cNvSpPr/>
          <p:nvPr/>
        </p:nvSpPr>
        <p:spPr>
          <a:xfrm rot="11364049">
            <a:off x="5606956" y="2013379"/>
            <a:ext cx="2848708" cy="1169436"/>
          </a:xfrm>
          <a:custGeom>
            <a:avLst/>
            <a:gdLst>
              <a:gd name="connsiteX0" fmla="*/ 0 w 2848708"/>
              <a:gd name="connsiteY0" fmla="*/ 26436 h 1169436"/>
              <a:gd name="connsiteX1" fmla="*/ 1169377 w 2848708"/>
              <a:gd name="connsiteY1" fmla="*/ 8852 h 1169436"/>
              <a:gd name="connsiteX2" fmla="*/ 1899138 w 2848708"/>
              <a:gd name="connsiteY2" fmla="*/ 149529 h 1169436"/>
              <a:gd name="connsiteX3" fmla="*/ 2848708 w 2848708"/>
              <a:gd name="connsiteY3" fmla="*/ 1169436 h 1169436"/>
            </a:gdLst>
            <a:ahLst/>
            <a:cxnLst>
              <a:cxn ang="0">
                <a:pos x="connsiteX0" y="connsiteY0"/>
              </a:cxn>
              <a:cxn ang="0">
                <a:pos x="connsiteX1" y="connsiteY1"/>
              </a:cxn>
              <a:cxn ang="0">
                <a:pos x="connsiteX2" y="connsiteY2"/>
              </a:cxn>
              <a:cxn ang="0">
                <a:pos x="connsiteX3" y="connsiteY3"/>
              </a:cxn>
            </a:cxnLst>
            <a:rect l="l" t="t" r="r" b="b"/>
            <a:pathLst>
              <a:path w="2848708" h="1169436">
                <a:moveTo>
                  <a:pt x="0" y="26436"/>
                </a:moveTo>
                <a:cubicBezTo>
                  <a:pt x="426427" y="7386"/>
                  <a:pt x="852854" y="-11663"/>
                  <a:pt x="1169377" y="8852"/>
                </a:cubicBezTo>
                <a:cubicBezTo>
                  <a:pt x="1485900" y="29367"/>
                  <a:pt x="1619250" y="-43902"/>
                  <a:pt x="1899138" y="149529"/>
                </a:cubicBezTo>
                <a:cubicBezTo>
                  <a:pt x="2179027" y="342960"/>
                  <a:pt x="2513867" y="756198"/>
                  <a:pt x="2848708" y="1169436"/>
                </a:cubicBezTo>
              </a:path>
            </a:pathLst>
          </a:custGeom>
          <a:no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cxnSp>
        <p:nvCxnSpPr>
          <p:cNvPr id="8" name="Straight Connector 7"/>
          <p:cNvCxnSpPr/>
          <p:nvPr/>
        </p:nvCxnSpPr>
        <p:spPr>
          <a:xfrm>
            <a:off x="5627077" y="3147206"/>
            <a:ext cx="3059723" cy="26377"/>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6797544" y="3147206"/>
            <a:ext cx="6908" cy="1001455"/>
          </a:xfrm>
          <a:prstGeom prst="straightConnector1">
            <a:avLst/>
          </a:prstGeom>
          <a:ln w="28575">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39" name="Freeform 38"/>
          <p:cNvSpPr/>
          <p:nvPr/>
        </p:nvSpPr>
        <p:spPr>
          <a:xfrm>
            <a:off x="1276186" y="1431960"/>
            <a:ext cx="2759371" cy="2681268"/>
          </a:xfrm>
          <a:custGeom>
            <a:avLst/>
            <a:gdLst>
              <a:gd name="connsiteX0" fmla="*/ 0 w 2655736"/>
              <a:gd name="connsiteY0" fmla="*/ 2719346 h 2719346"/>
              <a:gd name="connsiteX1" fmla="*/ 914400 w 2655736"/>
              <a:gd name="connsiteY1" fmla="*/ 508884 h 2719346"/>
              <a:gd name="connsiteX2" fmla="*/ 2655736 w 2655736"/>
              <a:gd name="connsiteY2" fmla="*/ 0 h 2719346"/>
            </a:gdLst>
            <a:ahLst/>
            <a:cxnLst>
              <a:cxn ang="0">
                <a:pos x="connsiteX0" y="connsiteY0"/>
              </a:cxn>
              <a:cxn ang="0">
                <a:pos x="connsiteX1" y="connsiteY1"/>
              </a:cxn>
              <a:cxn ang="0">
                <a:pos x="connsiteX2" y="connsiteY2"/>
              </a:cxn>
            </a:cxnLst>
            <a:rect l="l" t="t" r="r" b="b"/>
            <a:pathLst>
              <a:path w="2655736" h="2719346">
                <a:moveTo>
                  <a:pt x="0" y="2719346"/>
                </a:moveTo>
                <a:cubicBezTo>
                  <a:pt x="235888" y="1840727"/>
                  <a:pt x="471777" y="962108"/>
                  <a:pt x="914400" y="508884"/>
                </a:cubicBezTo>
                <a:cubicBezTo>
                  <a:pt x="1357023" y="55660"/>
                  <a:pt x="2348286" y="51683"/>
                  <a:pt x="2655736" y="0"/>
                </a:cubicBezTo>
              </a:path>
            </a:pathLst>
          </a:custGeom>
          <a:no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Freeform 45"/>
          <p:cNvSpPr/>
          <p:nvPr/>
        </p:nvSpPr>
        <p:spPr>
          <a:xfrm>
            <a:off x="1266178" y="1609012"/>
            <a:ext cx="2759370" cy="2528488"/>
          </a:xfrm>
          <a:custGeom>
            <a:avLst/>
            <a:gdLst>
              <a:gd name="connsiteX0" fmla="*/ 0 w 2655736"/>
              <a:gd name="connsiteY0" fmla="*/ 2719346 h 2719346"/>
              <a:gd name="connsiteX1" fmla="*/ 914400 w 2655736"/>
              <a:gd name="connsiteY1" fmla="*/ 508884 h 2719346"/>
              <a:gd name="connsiteX2" fmla="*/ 2655736 w 2655736"/>
              <a:gd name="connsiteY2" fmla="*/ 0 h 2719346"/>
            </a:gdLst>
            <a:ahLst/>
            <a:cxnLst>
              <a:cxn ang="0">
                <a:pos x="connsiteX0" y="connsiteY0"/>
              </a:cxn>
              <a:cxn ang="0">
                <a:pos x="connsiteX1" y="connsiteY1"/>
              </a:cxn>
              <a:cxn ang="0">
                <a:pos x="connsiteX2" y="connsiteY2"/>
              </a:cxn>
            </a:cxnLst>
            <a:rect l="l" t="t" r="r" b="b"/>
            <a:pathLst>
              <a:path w="2655736" h="2719346">
                <a:moveTo>
                  <a:pt x="0" y="2719346"/>
                </a:moveTo>
                <a:cubicBezTo>
                  <a:pt x="235888" y="1840727"/>
                  <a:pt x="471777" y="962108"/>
                  <a:pt x="914400" y="508884"/>
                </a:cubicBezTo>
                <a:cubicBezTo>
                  <a:pt x="1357023" y="55660"/>
                  <a:pt x="2348286" y="51683"/>
                  <a:pt x="2655736" y="0"/>
                </a:cubicBezTo>
              </a:path>
            </a:pathLst>
          </a:custGeom>
          <a:noFill/>
          <a:ln w="285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reeform 53"/>
          <p:cNvSpPr/>
          <p:nvPr/>
        </p:nvSpPr>
        <p:spPr>
          <a:xfrm>
            <a:off x="1266178" y="1380801"/>
            <a:ext cx="2759370" cy="2717589"/>
          </a:xfrm>
          <a:custGeom>
            <a:avLst/>
            <a:gdLst>
              <a:gd name="connsiteX0" fmla="*/ 0 w 2655736"/>
              <a:gd name="connsiteY0" fmla="*/ 2719346 h 2719346"/>
              <a:gd name="connsiteX1" fmla="*/ 914400 w 2655736"/>
              <a:gd name="connsiteY1" fmla="*/ 508884 h 2719346"/>
              <a:gd name="connsiteX2" fmla="*/ 2655736 w 2655736"/>
              <a:gd name="connsiteY2" fmla="*/ 0 h 2719346"/>
            </a:gdLst>
            <a:ahLst/>
            <a:cxnLst>
              <a:cxn ang="0">
                <a:pos x="connsiteX0" y="connsiteY0"/>
              </a:cxn>
              <a:cxn ang="0">
                <a:pos x="connsiteX1" y="connsiteY1"/>
              </a:cxn>
              <a:cxn ang="0">
                <a:pos x="connsiteX2" y="connsiteY2"/>
              </a:cxn>
            </a:cxnLst>
            <a:rect l="l" t="t" r="r" b="b"/>
            <a:pathLst>
              <a:path w="2655736" h="2719346">
                <a:moveTo>
                  <a:pt x="0" y="2719346"/>
                </a:moveTo>
                <a:cubicBezTo>
                  <a:pt x="235888" y="1840727"/>
                  <a:pt x="471777" y="962108"/>
                  <a:pt x="914400" y="508884"/>
                </a:cubicBezTo>
                <a:cubicBezTo>
                  <a:pt x="1357023" y="55660"/>
                  <a:pt x="2348286" y="51683"/>
                  <a:pt x="2655736" y="0"/>
                </a:cubicBezTo>
              </a:path>
            </a:pathLst>
          </a:cu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a:off x="1276187" y="1525984"/>
            <a:ext cx="2759371" cy="2586712"/>
          </a:xfrm>
          <a:custGeom>
            <a:avLst/>
            <a:gdLst>
              <a:gd name="connsiteX0" fmla="*/ 0 w 2655736"/>
              <a:gd name="connsiteY0" fmla="*/ 2719346 h 2719346"/>
              <a:gd name="connsiteX1" fmla="*/ 914400 w 2655736"/>
              <a:gd name="connsiteY1" fmla="*/ 508884 h 2719346"/>
              <a:gd name="connsiteX2" fmla="*/ 2655736 w 2655736"/>
              <a:gd name="connsiteY2" fmla="*/ 0 h 2719346"/>
            </a:gdLst>
            <a:ahLst/>
            <a:cxnLst>
              <a:cxn ang="0">
                <a:pos x="connsiteX0" y="connsiteY0"/>
              </a:cxn>
              <a:cxn ang="0">
                <a:pos x="connsiteX1" y="connsiteY1"/>
              </a:cxn>
              <a:cxn ang="0">
                <a:pos x="connsiteX2" y="connsiteY2"/>
              </a:cxn>
            </a:cxnLst>
            <a:rect l="l" t="t" r="r" b="b"/>
            <a:pathLst>
              <a:path w="2655736" h="2719346">
                <a:moveTo>
                  <a:pt x="0" y="2719346"/>
                </a:moveTo>
                <a:cubicBezTo>
                  <a:pt x="235888" y="1840727"/>
                  <a:pt x="471777" y="962108"/>
                  <a:pt x="914400" y="508884"/>
                </a:cubicBezTo>
                <a:cubicBezTo>
                  <a:pt x="1357023" y="55660"/>
                  <a:pt x="2348286" y="51683"/>
                  <a:pt x="2655736" y="0"/>
                </a:cubicBezTo>
              </a:path>
            </a:pathLst>
          </a:custGeom>
          <a:noFill/>
          <a:ln w="2857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TextBox 55"/>
          <p:cNvSpPr txBox="1"/>
          <p:nvPr/>
        </p:nvSpPr>
        <p:spPr>
          <a:xfrm>
            <a:off x="0" y="1977655"/>
            <a:ext cx="1408427" cy="1169551"/>
          </a:xfrm>
          <a:prstGeom prst="rect">
            <a:avLst/>
          </a:prstGeom>
          <a:noFill/>
        </p:spPr>
        <p:txBody>
          <a:bodyPr wrap="square" rtlCol="0">
            <a:spAutoFit/>
          </a:bodyPr>
          <a:lstStyle/>
          <a:p>
            <a:r>
              <a:rPr lang="en-GB" sz="1400" b="1" dirty="0" smtClean="0">
                <a:solidFill>
                  <a:srgbClr val="009CDE"/>
                </a:solidFill>
              </a:rPr>
              <a:t>Maximum accumulated rates percentage (MAP)</a:t>
            </a:r>
            <a:endParaRPr lang="en-US" sz="1400" b="1" dirty="0">
              <a:solidFill>
                <a:srgbClr val="009CDE"/>
              </a:solidFill>
            </a:endParaRPr>
          </a:p>
        </p:txBody>
      </p:sp>
      <p:sp>
        <p:nvSpPr>
          <p:cNvPr id="57" name="Freeform 56"/>
          <p:cNvSpPr/>
          <p:nvPr/>
        </p:nvSpPr>
        <p:spPr>
          <a:xfrm rot="11493198">
            <a:off x="5538829" y="1879814"/>
            <a:ext cx="2848708" cy="1169436"/>
          </a:xfrm>
          <a:custGeom>
            <a:avLst/>
            <a:gdLst>
              <a:gd name="connsiteX0" fmla="*/ 0 w 2848708"/>
              <a:gd name="connsiteY0" fmla="*/ 26436 h 1169436"/>
              <a:gd name="connsiteX1" fmla="*/ 1169377 w 2848708"/>
              <a:gd name="connsiteY1" fmla="*/ 8852 h 1169436"/>
              <a:gd name="connsiteX2" fmla="*/ 1899138 w 2848708"/>
              <a:gd name="connsiteY2" fmla="*/ 149529 h 1169436"/>
              <a:gd name="connsiteX3" fmla="*/ 2848708 w 2848708"/>
              <a:gd name="connsiteY3" fmla="*/ 1169436 h 1169436"/>
            </a:gdLst>
            <a:ahLst/>
            <a:cxnLst>
              <a:cxn ang="0">
                <a:pos x="connsiteX0" y="connsiteY0"/>
              </a:cxn>
              <a:cxn ang="0">
                <a:pos x="connsiteX1" y="connsiteY1"/>
              </a:cxn>
              <a:cxn ang="0">
                <a:pos x="connsiteX2" y="connsiteY2"/>
              </a:cxn>
              <a:cxn ang="0">
                <a:pos x="connsiteX3" y="connsiteY3"/>
              </a:cxn>
            </a:cxnLst>
            <a:rect l="l" t="t" r="r" b="b"/>
            <a:pathLst>
              <a:path w="2848708" h="1169436">
                <a:moveTo>
                  <a:pt x="0" y="26436"/>
                </a:moveTo>
                <a:cubicBezTo>
                  <a:pt x="426427" y="7386"/>
                  <a:pt x="852854" y="-11663"/>
                  <a:pt x="1169377" y="8852"/>
                </a:cubicBezTo>
                <a:cubicBezTo>
                  <a:pt x="1485900" y="29367"/>
                  <a:pt x="1619250" y="-43902"/>
                  <a:pt x="1899138" y="149529"/>
                </a:cubicBezTo>
                <a:cubicBezTo>
                  <a:pt x="2179027" y="342960"/>
                  <a:pt x="2513867" y="756198"/>
                  <a:pt x="2848708" y="1169436"/>
                </a:cubicBezTo>
              </a:path>
            </a:pathLst>
          </a:cu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58" name="Freeform 57"/>
          <p:cNvSpPr/>
          <p:nvPr/>
        </p:nvSpPr>
        <p:spPr>
          <a:xfrm rot="11327308">
            <a:off x="5603435" y="2153235"/>
            <a:ext cx="2848708" cy="1169436"/>
          </a:xfrm>
          <a:custGeom>
            <a:avLst/>
            <a:gdLst>
              <a:gd name="connsiteX0" fmla="*/ 0 w 2848708"/>
              <a:gd name="connsiteY0" fmla="*/ 26436 h 1169436"/>
              <a:gd name="connsiteX1" fmla="*/ 1169377 w 2848708"/>
              <a:gd name="connsiteY1" fmla="*/ 8852 h 1169436"/>
              <a:gd name="connsiteX2" fmla="*/ 1899138 w 2848708"/>
              <a:gd name="connsiteY2" fmla="*/ 149529 h 1169436"/>
              <a:gd name="connsiteX3" fmla="*/ 2848708 w 2848708"/>
              <a:gd name="connsiteY3" fmla="*/ 1169436 h 1169436"/>
            </a:gdLst>
            <a:ahLst/>
            <a:cxnLst>
              <a:cxn ang="0">
                <a:pos x="connsiteX0" y="connsiteY0"/>
              </a:cxn>
              <a:cxn ang="0">
                <a:pos x="connsiteX1" y="connsiteY1"/>
              </a:cxn>
              <a:cxn ang="0">
                <a:pos x="connsiteX2" y="connsiteY2"/>
              </a:cxn>
              <a:cxn ang="0">
                <a:pos x="connsiteX3" y="connsiteY3"/>
              </a:cxn>
            </a:cxnLst>
            <a:rect l="l" t="t" r="r" b="b"/>
            <a:pathLst>
              <a:path w="2848708" h="1169436">
                <a:moveTo>
                  <a:pt x="0" y="26436"/>
                </a:moveTo>
                <a:cubicBezTo>
                  <a:pt x="426427" y="7386"/>
                  <a:pt x="852854" y="-11663"/>
                  <a:pt x="1169377" y="8852"/>
                </a:cubicBezTo>
                <a:cubicBezTo>
                  <a:pt x="1485900" y="29367"/>
                  <a:pt x="1619250" y="-43902"/>
                  <a:pt x="1899138" y="149529"/>
                </a:cubicBezTo>
                <a:cubicBezTo>
                  <a:pt x="2179027" y="342960"/>
                  <a:pt x="2513867" y="756198"/>
                  <a:pt x="2848708" y="1169436"/>
                </a:cubicBezTo>
              </a:path>
            </a:pathLst>
          </a:custGeom>
          <a:noFill/>
          <a:ln w="2857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59" name="Freeform 58"/>
          <p:cNvSpPr/>
          <p:nvPr/>
        </p:nvSpPr>
        <p:spPr>
          <a:xfrm rot="11292209">
            <a:off x="5627077" y="2258996"/>
            <a:ext cx="2848708" cy="1169436"/>
          </a:xfrm>
          <a:custGeom>
            <a:avLst/>
            <a:gdLst>
              <a:gd name="connsiteX0" fmla="*/ 0 w 2848708"/>
              <a:gd name="connsiteY0" fmla="*/ 26436 h 1169436"/>
              <a:gd name="connsiteX1" fmla="*/ 1169377 w 2848708"/>
              <a:gd name="connsiteY1" fmla="*/ 8852 h 1169436"/>
              <a:gd name="connsiteX2" fmla="*/ 1899138 w 2848708"/>
              <a:gd name="connsiteY2" fmla="*/ 149529 h 1169436"/>
              <a:gd name="connsiteX3" fmla="*/ 2848708 w 2848708"/>
              <a:gd name="connsiteY3" fmla="*/ 1169436 h 1169436"/>
            </a:gdLst>
            <a:ahLst/>
            <a:cxnLst>
              <a:cxn ang="0">
                <a:pos x="connsiteX0" y="connsiteY0"/>
              </a:cxn>
              <a:cxn ang="0">
                <a:pos x="connsiteX1" y="connsiteY1"/>
              </a:cxn>
              <a:cxn ang="0">
                <a:pos x="connsiteX2" y="connsiteY2"/>
              </a:cxn>
              <a:cxn ang="0">
                <a:pos x="connsiteX3" y="connsiteY3"/>
              </a:cxn>
            </a:cxnLst>
            <a:rect l="l" t="t" r="r" b="b"/>
            <a:pathLst>
              <a:path w="2848708" h="1169436">
                <a:moveTo>
                  <a:pt x="0" y="26436"/>
                </a:moveTo>
                <a:cubicBezTo>
                  <a:pt x="426427" y="7386"/>
                  <a:pt x="852854" y="-11663"/>
                  <a:pt x="1169377" y="8852"/>
                </a:cubicBezTo>
                <a:cubicBezTo>
                  <a:pt x="1485900" y="29367"/>
                  <a:pt x="1619250" y="-43902"/>
                  <a:pt x="1899138" y="149529"/>
                </a:cubicBezTo>
                <a:cubicBezTo>
                  <a:pt x="2179027" y="342960"/>
                  <a:pt x="2513867" y="756198"/>
                  <a:pt x="2848708" y="1169436"/>
                </a:cubicBezTo>
              </a:path>
            </a:pathLst>
          </a:custGeom>
          <a:noFill/>
          <a:ln w="285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cxnSp>
        <p:nvCxnSpPr>
          <p:cNvPr id="60" name="Straight Arrow Connector 59"/>
          <p:cNvCxnSpPr/>
          <p:nvPr/>
        </p:nvCxnSpPr>
        <p:spPr>
          <a:xfrm>
            <a:off x="6479999" y="3173583"/>
            <a:ext cx="0" cy="975078"/>
          </a:xfrm>
          <a:prstGeom prst="straightConnector1">
            <a:avLst/>
          </a:prstGeom>
          <a:ln w="28575">
            <a:solidFill>
              <a:schemeClr val="bg2">
                <a:lumMod val="9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a:off x="7448108" y="3147206"/>
            <a:ext cx="0" cy="1001455"/>
          </a:xfrm>
          <a:prstGeom prst="straightConnector1">
            <a:avLst/>
          </a:prstGeom>
          <a:ln w="28575">
            <a:solidFill>
              <a:schemeClr val="tx1">
                <a:lumMod val="65000"/>
                <a:lumOff val="3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a:off x="6577669" y="3173583"/>
            <a:ext cx="0" cy="975078"/>
          </a:xfrm>
          <a:prstGeom prst="straightConnector1">
            <a:avLst/>
          </a:prstGeom>
          <a:ln w="28575">
            <a:solidFill>
              <a:schemeClr val="bg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6076355" y="4224523"/>
            <a:ext cx="1195512" cy="830997"/>
          </a:xfrm>
          <a:prstGeom prst="rect">
            <a:avLst/>
          </a:prstGeom>
        </p:spPr>
        <p:txBody>
          <a:bodyPr wrap="square">
            <a:spAutoFit/>
          </a:bodyPr>
          <a:lstStyle/>
          <a:p>
            <a:r>
              <a:rPr lang="en-GB" sz="1600" b="1" dirty="0" smtClean="0">
                <a:solidFill>
                  <a:schemeClr val="tx1">
                    <a:lumMod val="65000"/>
                    <a:lumOff val="35000"/>
                  </a:schemeClr>
                </a:solidFill>
              </a:rPr>
              <a:t>Optimal epidemic periods</a:t>
            </a:r>
            <a:endParaRPr lang="en-US" sz="1600" b="1" dirty="0">
              <a:solidFill>
                <a:schemeClr val="tx1">
                  <a:lumMod val="65000"/>
                  <a:lumOff val="35000"/>
                </a:schemeClr>
              </a:solidFill>
            </a:endParaRPr>
          </a:p>
        </p:txBody>
      </p:sp>
      <p:sp>
        <p:nvSpPr>
          <p:cNvPr id="3" name="TextBox 2"/>
          <p:cNvSpPr txBox="1"/>
          <p:nvPr/>
        </p:nvSpPr>
        <p:spPr>
          <a:xfrm>
            <a:off x="7156938" y="2739595"/>
            <a:ext cx="1934936" cy="338554"/>
          </a:xfrm>
          <a:prstGeom prst="rect">
            <a:avLst/>
          </a:prstGeom>
          <a:noFill/>
        </p:spPr>
        <p:txBody>
          <a:bodyPr wrap="square" rtlCol="0">
            <a:spAutoFit/>
          </a:bodyPr>
          <a:lstStyle/>
          <a:p>
            <a:r>
              <a:rPr lang="en-GB" sz="1600" b="1" dirty="0" smtClean="0">
                <a:solidFill>
                  <a:srgbClr val="0092CC"/>
                </a:solidFill>
                <a:latin typeface="+mj-lt"/>
              </a:rPr>
              <a:t>Slope parameter</a:t>
            </a:r>
            <a:endParaRPr lang="en-US" sz="1600" b="1" dirty="0">
              <a:solidFill>
                <a:srgbClr val="0092CC"/>
              </a:solidFill>
              <a:latin typeface="+mj-lt"/>
            </a:endParaRPr>
          </a:p>
        </p:txBody>
      </p:sp>
    </p:spTree>
    <p:extLst>
      <p:ext uri="{BB962C8B-B14F-4D97-AF65-F5344CB8AC3E}">
        <p14:creationId xmlns:p14="http://schemas.microsoft.com/office/powerpoint/2010/main" val="1957030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left)">
                                      <p:cBhvr>
                                        <p:cTn id="11" dur="2000"/>
                                        <p:tgtEl>
                                          <p:spTgt spid="28"/>
                                        </p:tgtEl>
                                      </p:cBhvr>
                                    </p:animEffect>
                                  </p:childTnLst>
                                </p:cTn>
                              </p:par>
                              <p:par>
                                <p:cTn id="12" presetID="22" presetClass="entr" presetSubtype="4"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wipe(down)">
                                      <p:cBhvr>
                                        <p:cTn id="14" dur="2000"/>
                                        <p:tgtEl>
                                          <p:spTgt spid="26"/>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left)">
                                      <p:cBhvr>
                                        <p:cTn id="17" dur="2000"/>
                                        <p:tgtEl>
                                          <p:spTgt spid="29"/>
                                        </p:tgtEl>
                                      </p:cBhvr>
                                    </p:animEffect>
                                  </p:childTnLst>
                                </p:cTn>
                              </p:par>
                              <p:par>
                                <p:cTn id="18" presetID="22" presetClass="entr" presetSubtype="4" fill="hold" nodeType="withEffect">
                                  <p:stCondLst>
                                    <p:cond delay="0"/>
                                  </p:stCondLst>
                                  <p:childTnLst>
                                    <p:set>
                                      <p:cBhvr>
                                        <p:cTn id="19" dur="1" fill="hold">
                                          <p:stCondLst>
                                            <p:cond delay="0"/>
                                          </p:stCondLst>
                                        </p:cTn>
                                        <p:tgtEl>
                                          <p:spTgt spid="34"/>
                                        </p:tgtEl>
                                        <p:attrNameLst>
                                          <p:attrName>style.visibility</p:attrName>
                                        </p:attrNameLst>
                                      </p:cBhvr>
                                      <p:to>
                                        <p:strVal val="visible"/>
                                      </p:to>
                                    </p:set>
                                    <p:animEffect transition="in" filter="wipe(down)">
                                      <p:cBhvr>
                                        <p:cTn id="20" dur="500"/>
                                        <p:tgtEl>
                                          <p:spTgt spid="3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57"/>
                                        </p:tgtEl>
                                        <p:attrNameLst>
                                          <p:attrName>style.visibility</p:attrName>
                                        </p:attrNameLst>
                                      </p:cBhvr>
                                      <p:to>
                                        <p:strVal val="visible"/>
                                      </p:to>
                                    </p:set>
                                    <p:animEffect transition="in" filter="wipe(left)">
                                      <p:cBhvr>
                                        <p:cTn id="25" dur="2000"/>
                                        <p:tgtEl>
                                          <p:spTgt spid="57"/>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2000"/>
                                        <p:tgtEl>
                                          <p:spTgt spid="5"/>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58"/>
                                        </p:tgtEl>
                                        <p:attrNameLst>
                                          <p:attrName>style.visibility</p:attrName>
                                        </p:attrNameLst>
                                      </p:cBhvr>
                                      <p:to>
                                        <p:strVal val="visible"/>
                                      </p:to>
                                    </p:set>
                                    <p:animEffect transition="in" filter="wipe(left)">
                                      <p:cBhvr>
                                        <p:cTn id="31" dur="2000"/>
                                        <p:tgtEl>
                                          <p:spTgt spid="58"/>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59"/>
                                        </p:tgtEl>
                                        <p:attrNameLst>
                                          <p:attrName>style.visibility</p:attrName>
                                        </p:attrNameLst>
                                      </p:cBhvr>
                                      <p:to>
                                        <p:strVal val="visible"/>
                                      </p:to>
                                    </p:set>
                                    <p:animEffect transition="in" filter="wipe(left)">
                                      <p:cBhvr>
                                        <p:cTn id="34" dur="2000"/>
                                        <p:tgtEl>
                                          <p:spTgt spid="59"/>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left)">
                                      <p:cBhvr>
                                        <p:cTn id="39" dur="1000"/>
                                        <p:tgtEl>
                                          <p:spTgt spid="8"/>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wipe(left)">
                                      <p:cBhvr>
                                        <p:cTn id="42" dur="1000"/>
                                        <p:tgtEl>
                                          <p:spTgt spid="3"/>
                                        </p:tgtEl>
                                      </p:cBhvr>
                                    </p:animEffect>
                                  </p:childTnLst>
                                </p:cTn>
                              </p:par>
                            </p:childTnLst>
                          </p:cTn>
                        </p:par>
                        <p:par>
                          <p:cTn id="43" fill="hold">
                            <p:stCondLst>
                              <p:cond delay="1000"/>
                            </p:stCondLst>
                            <p:childTnLst>
                              <p:par>
                                <p:cTn id="44" presetID="22" presetClass="entr" presetSubtype="1" fill="hold" nodeType="afterEffect">
                                  <p:stCondLst>
                                    <p:cond delay="0"/>
                                  </p:stCondLst>
                                  <p:childTnLst>
                                    <p:set>
                                      <p:cBhvr>
                                        <p:cTn id="45" dur="1" fill="hold">
                                          <p:stCondLst>
                                            <p:cond delay="0"/>
                                          </p:stCondLst>
                                        </p:cTn>
                                        <p:tgtEl>
                                          <p:spTgt spid="60"/>
                                        </p:tgtEl>
                                        <p:attrNameLst>
                                          <p:attrName>style.visibility</p:attrName>
                                        </p:attrNameLst>
                                      </p:cBhvr>
                                      <p:to>
                                        <p:strVal val="visible"/>
                                      </p:to>
                                    </p:set>
                                    <p:animEffect transition="in" filter="wipe(up)">
                                      <p:cBhvr>
                                        <p:cTn id="46" dur="1000"/>
                                        <p:tgtEl>
                                          <p:spTgt spid="60"/>
                                        </p:tgtEl>
                                      </p:cBhvr>
                                    </p:animEffect>
                                  </p:childTnLst>
                                </p:cTn>
                              </p:par>
                            </p:childTnLst>
                          </p:cTn>
                        </p:par>
                        <p:par>
                          <p:cTn id="47" fill="hold">
                            <p:stCondLst>
                              <p:cond delay="2000"/>
                            </p:stCondLst>
                            <p:childTnLst>
                              <p:par>
                                <p:cTn id="48" presetID="22" presetClass="entr" presetSubtype="1" fill="hold" nodeType="afterEffect">
                                  <p:stCondLst>
                                    <p:cond delay="0"/>
                                  </p:stCondLst>
                                  <p:childTnLst>
                                    <p:set>
                                      <p:cBhvr>
                                        <p:cTn id="49" dur="1" fill="hold">
                                          <p:stCondLst>
                                            <p:cond delay="0"/>
                                          </p:stCondLst>
                                        </p:cTn>
                                        <p:tgtEl>
                                          <p:spTgt spid="62"/>
                                        </p:tgtEl>
                                        <p:attrNameLst>
                                          <p:attrName>style.visibility</p:attrName>
                                        </p:attrNameLst>
                                      </p:cBhvr>
                                      <p:to>
                                        <p:strVal val="visible"/>
                                      </p:to>
                                    </p:set>
                                    <p:animEffect transition="in" filter="wipe(up)">
                                      <p:cBhvr>
                                        <p:cTn id="50" dur="2000"/>
                                        <p:tgtEl>
                                          <p:spTgt spid="62"/>
                                        </p:tgtEl>
                                      </p:cBhvr>
                                    </p:animEffect>
                                  </p:childTnLst>
                                </p:cTn>
                              </p:par>
                            </p:childTnLst>
                          </p:cTn>
                        </p:par>
                        <p:par>
                          <p:cTn id="51" fill="hold">
                            <p:stCondLst>
                              <p:cond delay="4000"/>
                            </p:stCondLst>
                            <p:childTnLst>
                              <p:par>
                                <p:cTn id="52" presetID="22" presetClass="entr" presetSubtype="1" fill="hold" nodeType="after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wipe(up)">
                                      <p:cBhvr>
                                        <p:cTn id="54" dur="2000"/>
                                        <p:tgtEl>
                                          <p:spTgt spid="10"/>
                                        </p:tgtEl>
                                      </p:cBhvr>
                                    </p:animEffect>
                                  </p:childTnLst>
                                </p:cTn>
                              </p:par>
                            </p:childTnLst>
                          </p:cTn>
                        </p:par>
                        <p:par>
                          <p:cTn id="55" fill="hold">
                            <p:stCondLst>
                              <p:cond delay="6000"/>
                            </p:stCondLst>
                            <p:childTnLst>
                              <p:par>
                                <p:cTn id="56" presetID="22" presetClass="entr" presetSubtype="1" fill="hold" nodeType="afterEffect">
                                  <p:stCondLst>
                                    <p:cond delay="0"/>
                                  </p:stCondLst>
                                  <p:childTnLst>
                                    <p:set>
                                      <p:cBhvr>
                                        <p:cTn id="57" dur="1" fill="hold">
                                          <p:stCondLst>
                                            <p:cond delay="0"/>
                                          </p:stCondLst>
                                        </p:cTn>
                                        <p:tgtEl>
                                          <p:spTgt spid="61"/>
                                        </p:tgtEl>
                                        <p:attrNameLst>
                                          <p:attrName>style.visibility</p:attrName>
                                        </p:attrNameLst>
                                      </p:cBhvr>
                                      <p:to>
                                        <p:strVal val="visible"/>
                                      </p:to>
                                    </p:set>
                                    <p:animEffect transition="in" filter="wipe(up)">
                                      <p:cBhvr>
                                        <p:cTn id="58" dur="2000"/>
                                        <p:tgtEl>
                                          <p:spTgt spid="61"/>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wipe(left)">
                                      <p:cBhvr>
                                        <p:cTn id="61"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5" grpId="0" animBg="1"/>
      <p:bldP spid="57" grpId="0" animBg="1"/>
      <p:bldP spid="58" grpId="0" animBg="1"/>
      <p:bldP spid="59" grpId="0" animBg="1"/>
      <p:bldP spid="15" grpId="0"/>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54"/>
          <p:cNvSpPr/>
          <p:nvPr/>
        </p:nvSpPr>
        <p:spPr>
          <a:xfrm>
            <a:off x="5940311" y="1494038"/>
            <a:ext cx="1295014" cy="2509933"/>
          </a:xfrm>
          <a:prstGeom prst="rect">
            <a:avLst/>
          </a:prstGeom>
          <a:solidFill>
            <a:srgbClr val="E2C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p:cNvSpPr/>
          <p:nvPr/>
        </p:nvSpPr>
        <p:spPr>
          <a:xfrm>
            <a:off x="7221795" y="1502175"/>
            <a:ext cx="1433890" cy="2490949"/>
          </a:xfrm>
          <a:prstGeom prst="rect">
            <a:avLst/>
          </a:prstGeom>
          <a:solidFill>
            <a:srgbClr val="FFFF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p:cNvSpPr/>
          <p:nvPr/>
        </p:nvSpPr>
        <p:spPr>
          <a:xfrm>
            <a:off x="5057404" y="1494038"/>
            <a:ext cx="901466" cy="2509933"/>
          </a:xfrm>
          <a:prstGeom prst="rect">
            <a:avLst/>
          </a:prstGeom>
          <a:solidFill>
            <a:srgbClr val="B2DE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p:cNvCxnSpPr/>
          <p:nvPr/>
        </p:nvCxnSpPr>
        <p:spPr>
          <a:xfrm flipV="1">
            <a:off x="838485" y="4002909"/>
            <a:ext cx="3725564" cy="106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838485" y="1444598"/>
            <a:ext cx="0" cy="2558311"/>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22" name="Freeform 21"/>
          <p:cNvSpPr/>
          <p:nvPr/>
        </p:nvSpPr>
        <p:spPr>
          <a:xfrm>
            <a:off x="838485" y="2508571"/>
            <a:ext cx="3268622" cy="1040258"/>
          </a:xfrm>
          <a:custGeom>
            <a:avLst/>
            <a:gdLst>
              <a:gd name="connsiteX0" fmla="*/ 0 w 7362092"/>
              <a:gd name="connsiteY0" fmla="*/ 3355803 h 3887576"/>
              <a:gd name="connsiteX1" fmla="*/ 1371600 w 7362092"/>
              <a:gd name="connsiteY1" fmla="*/ 3062726 h 3887576"/>
              <a:gd name="connsiteX2" fmla="*/ 3024554 w 7362092"/>
              <a:gd name="connsiteY2" fmla="*/ 3003 h 3887576"/>
              <a:gd name="connsiteX3" fmla="*/ 5005754 w 7362092"/>
              <a:gd name="connsiteY3" fmla="*/ 3684049 h 3887576"/>
              <a:gd name="connsiteX4" fmla="*/ 7362092 w 7362092"/>
              <a:gd name="connsiteY4" fmla="*/ 3086172 h 3887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2092" h="3887576">
                <a:moveTo>
                  <a:pt x="0" y="3355803"/>
                </a:moveTo>
                <a:cubicBezTo>
                  <a:pt x="433754" y="3488664"/>
                  <a:pt x="867508" y="3621526"/>
                  <a:pt x="1371600" y="3062726"/>
                </a:cubicBezTo>
                <a:cubicBezTo>
                  <a:pt x="1875692" y="2503926"/>
                  <a:pt x="2418862" y="-100551"/>
                  <a:pt x="3024554" y="3003"/>
                </a:cubicBezTo>
                <a:cubicBezTo>
                  <a:pt x="3630246" y="106557"/>
                  <a:pt x="4282831" y="3170188"/>
                  <a:pt x="5005754" y="3684049"/>
                </a:cubicBezTo>
                <a:cubicBezTo>
                  <a:pt x="5728677" y="4197910"/>
                  <a:pt x="6545384" y="3642041"/>
                  <a:pt x="7362092" y="3086172"/>
                </a:cubicBezTo>
              </a:path>
            </a:pathLst>
          </a:cu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1" name="TextBox 40"/>
          <p:cNvSpPr txBox="1"/>
          <p:nvPr/>
        </p:nvSpPr>
        <p:spPr>
          <a:xfrm>
            <a:off x="1971723" y="3989929"/>
            <a:ext cx="1152128" cy="369332"/>
          </a:xfrm>
          <a:prstGeom prst="rect">
            <a:avLst/>
          </a:prstGeom>
          <a:noFill/>
        </p:spPr>
        <p:txBody>
          <a:bodyPr wrap="square" rtlCol="0">
            <a:spAutoFit/>
          </a:bodyPr>
          <a:lstStyle/>
          <a:p>
            <a:r>
              <a:rPr lang="en-GB" b="1" dirty="0">
                <a:solidFill>
                  <a:schemeClr val="accent1"/>
                </a:solidFill>
              </a:rPr>
              <a:t>Weeks</a:t>
            </a:r>
            <a:endParaRPr lang="en-US" b="1" dirty="0">
              <a:solidFill>
                <a:schemeClr val="accent1"/>
              </a:solidFill>
            </a:endParaRPr>
          </a:p>
        </p:txBody>
      </p:sp>
      <p:sp>
        <p:nvSpPr>
          <p:cNvPr id="42" name="TextBox 41"/>
          <p:cNvSpPr txBox="1"/>
          <p:nvPr/>
        </p:nvSpPr>
        <p:spPr>
          <a:xfrm>
            <a:off x="115430" y="2347540"/>
            <a:ext cx="665349" cy="400110"/>
          </a:xfrm>
          <a:prstGeom prst="rect">
            <a:avLst/>
          </a:prstGeom>
          <a:noFill/>
        </p:spPr>
        <p:txBody>
          <a:bodyPr wrap="square" rtlCol="0">
            <a:spAutoFit/>
          </a:bodyPr>
          <a:lstStyle/>
          <a:p>
            <a:r>
              <a:rPr lang="en-GB" sz="2000" b="1" dirty="0">
                <a:solidFill>
                  <a:schemeClr val="accent1"/>
                </a:solidFill>
              </a:rPr>
              <a:t>ILI</a:t>
            </a:r>
            <a:endParaRPr lang="en-US" sz="2000" b="1" dirty="0">
              <a:solidFill>
                <a:schemeClr val="accent1"/>
              </a:solidFill>
            </a:endParaRPr>
          </a:p>
        </p:txBody>
      </p:sp>
      <p:sp>
        <p:nvSpPr>
          <p:cNvPr id="2" name="TextBox 1"/>
          <p:cNvSpPr txBox="1"/>
          <p:nvPr/>
        </p:nvSpPr>
        <p:spPr>
          <a:xfrm>
            <a:off x="362186" y="4625983"/>
            <a:ext cx="3540092" cy="338554"/>
          </a:xfrm>
          <a:prstGeom prst="rect">
            <a:avLst/>
          </a:prstGeom>
          <a:noFill/>
        </p:spPr>
        <p:txBody>
          <a:bodyPr wrap="square" rtlCol="0">
            <a:spAutoFit/>
          </a:bodyPr>
          <a:lstStyle/>
          <a:p>
            <a:pPr lvl="0"/>
            <a:r>
              <a:rPr lang="en-GB" sz="1600" dirty="0"/>
              <a:t>PISA Module B:  Methods</a:t>
            </a:r>
          </a:p>
        </p:txBody>
      </p:sp>
      <p:sp>
        <p:nvSpPr>
          <p:cNvPr id="30" name="Freeform 29"/>
          <p:cNvSpPr/>
          <p:nvPr/>
        </p:nvSpPr>
        <p:spPr>
          <a:xfrm>
            <a:off x="838485" y="2045964"/>
            <a:ext cx="3473169" cy="1403372"/>
          </a:xfrm>
          <a:custGeom>
            <a:avLst/>
            <a:gdLst>
              <a:gd name="connsiteX0" fmla="*/ 0 w 7362092"/>
              <a:gd name="connsiteY0" fmla="*/ 3355803 h 3887576"/>
              <a:gd name="connsiteX1" fmla="*/ 1371600 w 7362092"/>
              <a:gd name="connsiteY1" fmla="*/ 3062726 h 3887576"/>
              <a:gd name="connsiteX2" fmla="*/ 3024554 w 7362092"/>
              <a:gd name="connsiteY2" fmla="*/ 3003 h 3887576"/>
              <a:gd name="connsiteX3" fmla="*/ 5005754 w 7362092"/>
              <a:gd name="connsiteY3" fmla="*/ 3684049 h 3887576"/>
              <a:gd name="connsiteX4" fmla="*/ 7362092 w 7362092"/>
              <a:gd name="connsiteY4" fmla="*/ 3086172 h 3887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2092" h="3887576">
                <a:moveTo>
                  <a:pt x="0" y="3355803"/>
                </a:moveTo>
                <a:cubicBezTo>
                  <a:pt x="433754" y="3488664"/>
                  <a:pt x="867508" y="3621526"/>
                  <a:pt x="1371600" y="3062726"/>
                </a:cubicBezTo>
                <a:cubicBezTo>
                  <a:pt x="1875692" y="2503926"/>
                  <a:pt x="2418862" y="-100551"/>
                  <a:pt x="3024554" y="3003"/>
                </a:cubicBezTo>
                <a:cubicBezTo>
                  <a:pt x="3630246" y="106557"/>
                  <a:pt x="4282831" y="3170188"/>
                  <a:pt x="5005754" y="3684049"/>
                </a:cubicBezTo>
                <a:cubicBezTo>
                  <a:pt x="5728677" y="4197910"/>
                  <a:pt x="6545384" y="3642041"/>
                  <a:pt x="7362092" y="3086172"/>
                </a:cubicBezTo>
              </a:path>
            </a:pathLst>
          </a:cu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1" name="Freeform 30"/>
          <p:cNvSpPr/>
          <p:nvPr/>
        </p:nvSpPr>
        <p:spPr>
          <a:xfrm>
            <a:off x="847720" y="2347540"/>
            <a:ext cx="3282720" cy="1137061"/>
          </a:xfrm>
          <a:custGeom>
            <a:avLst/>
            <a:gdLst>
              <a:gd name="connsiteX0" fmla="*/ 0 w 7362092"/>
              <a:gd name="connsiteY0" fmla="*/ 3355803 h 3887576"/>
              <a:gd name="connsiteX1" fmla="*/ 1371600 w 7362092"/>
              <a:gd name="connsiteY1" fmla="*/ 3062726 h 3887576"/>
              <a:gd name="connsiteX2" fmla="*/ 3024554 w 7362092"/>
              <a:gd name="connsiteY2" fmla="*/ 3003 h 3887576"/>
              <a:gd name="connsiteX3" fmla="*/ 5005754 w 7362092"/>
              <a:gd name="connsiteY3" fmla="*/ 3684049 h 3887576"/>
              <a:gd name="connsiteX4" fmla="*/ 7362092 w 7362092"/>
              <a:gd name="connsiteY4" fmla="*/ 3086172 h 3887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2092" h="3887576">
                <a:moveTo>
                  <a:pt x="0" y="3355803"/>
                </a:moveTo>
                <a:cubicBezTo>
                  <a:pt x="433754" y="3488664"/>
                  <a:pt x="867508" y="3621526"/>
                  <a:pt x="1371600" y="3062726"/>
                </a:cubicBezTo>
                <a:cubicBezTo>
                  <a:pt x="1875692" y="2503926"/>
                  <a:pt x="2418862" y="-100551"/>
                  <a:pt x="3024554" y="3003"/>
                </a:cubicBezTo>
                <a:cubicBezTo>
                  <a:pt x="3630246" y="106557"/>
                  <a:pt x="4282831" y="3170188"/>
                  <a:pt x="5005754" y="3684049"/>
                </a:cubicBezTo>
                <a:cubicBezTo>
                  <a:pt x="5728677" y="4197910"/>
                  <a:pt x="6545384" y="3642041"/>
                  <a:pt x="7362092" y="3086172"/>
                </a:cubicBezTo>
              </a:path>
            </a:pathLst>
          </a:custGeom>
          <a:noFill/>
          <a:ln w="285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2" name="Freeform 31"/>
          <p:cNvSpPr/>
          <p:nvPr/>
        </p:nvSpPr>
        <p:spPr>
          <a:xfrm>
            <a:off x="847720" y="2547595"/>
            <a:ext cx="3725563" cy="1246369"/>
          </a:xfrm>
          <a:custGeom>
            <a:avLst/>
            <a:gdLst>
              <a:gd name="connsiteX0" fmla="*/ 0 w 7362092"/>
              <a:gd name="connsiteY0" fmla="*/ 3355803 h 3887576"/>
              <a:gd name="connsiteX1" fmla="*/ 1371600 w 7362092"/>
              <a:gd name="connsiteY1" fmla="*/ 3062726 h 3887576"/>
              <a:gd name="connsiteX2" fmla="*/ 3024554 w 7362092"/>
              <a:gd name="connsiteY2" fmla="*/ 3003 h 3887576"/>
              <a:gd name="connsiteX3" fmla="*/ 5005754 w 7362092"/>
              <a:gd name="connsiteY3" fmla="*/ 3684049 h 3887576"/>
              <a:gd name="connsiteX4" fmla="*/ 7362092 w 7362092"/>
              <a:gd name="connsiteY4" fmla="*/ 3086172 h 3887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2092" h="3887576">
                <a:moveTo>
                  <a:pt x="0" y="3355803"/>
                </a:moveTo>
                <a:cubicBezTo>
                  <a:pt x="433754" y="3488664"/>
                  <a:pt x="867508" y="3621526"/>
                  <a:pt x="1371600" y="3062726"/>
                </a:cubicBezTo>
                <a:cubicBezTo>
                  <a:pt x="1875692" y="2503926"/>
                  <a:pt x="2418862" y="-100551"/>
                  <a:pt x="3024554" y="3003"/>
                </a:cubicBezTo>
                <a:cubicBezTo>
                  <a:pt x="3630246" y="106557"/>
                  <a:pt x="4282831" y="3170188"/>
                  <a:pt x="5005754" y="3684049"/>
                </a:cubicBezTo>
                <a:cubicBezTo>
                  <a:pt x="5728677" y="4197910"/>
                  <a:pt x="6545384" y="3642041"/>
                  <a:pt x="7362092" y="3086172"/>
                </a:cubicBezTo>
              </a:path>
            </a:pathLst>
          </a:custGeom>
          <a:no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2" name="Title 4"/>
          <p:cNvSpPr txBox="1">
            <a:spLocks/>
          </p:cNvSpPr>
          <p:nvPr/>
        </p:nvSpPr>
        <p:spPr bwMode="gray">
          <a:xfrm>
            <a:off x="359999" y="275714"/>
            <a:ext cx="6120000" cy="540000"/>
          </a:xfrm>
          <a:prstGeom prst="rect">
            <a:avLst/>
          </a:prstGeom>
        </p:spPr>
        <p:txBody>
          <a:bodyPr vert="horz" lIns="18000" tIns="0" rIns="360000" bIns="0" rtlCol="0" anchor="b">
            <a:noAutofit/>
          </a:bodyPr>
          <a:lstStyle>
            <a:lvl1pPr algn="l" defTabSz="914400" rtl="0" eaLnBrk="1" latinLnBrk="0" hangingPunct="1">
              <a:lnSpc>
                <a:spcPct val="90000"/>
              </a:lnSpc>
              <a:spcBef>
                <a:spcPct val="0"/>
              </a:spcBef>
              <a:buNone/>
              <a:defRPr sz="2800" b="1" kern="1200">
                <a:solidFill>
                  <a:srgbClr val="0092CC"/>
                </a:solidFill>
                <a:latin typeface="+mj-lt"/>
                <a:ea typeface="+mj-ea"/>
                <a:cs typeface="+mj-cs"/>
              </a:defRPr>
            </a:lvl1pPr>
          </a:lstStyle>
          <a:p>
            <a:r>
              <a:rPr lang="en-GB" dirty="0" smtClean="0"/>
              <a:t>Threshold setting: MEM</a:t>
            </a:r>
            <a:endParaRPr lang="en-US" dirty="0"/>
          </a:p>
        </p:txBody>
      </p:sp>
      <p:sp>
        <p:nvSpPr>
          <p:cNvPr id="53" name="Text Placeholder 6"/>
          <p:cNvSpPr txBox="1">
            <a:spLocks/>
          </p:cNvSpPr>
          <p:nvPr/>
        </p:nvSpPr>
        <p:spPr>
          <a:xfrm>
            <a:off x="323419" y="1012058"/>
            <a:ext cx="6930693" cy="276697"/>
          </a:xfrm>
          <a:prstGeom prst="rect">
            <a:avLst/>
          </a:prstGeom>
          <a:solidFill>
            <a:srgbClr val="009CDE"/>
          </a:solidFill>
        </p:spPr>
        <p:txBody>
          <a:bodyPr>
            <a:noAutofit/>
          </a:bodyPr>
          <a:lstStyle>
            <a:lvl1pPr marL="0" indent="0" algn="l" defTabSz="914400" rtl="0" eaLnBrk="1" latinLnBrk="0" hangingPunct="1">
              <a:lnSpc>
                <a:spcPct val="110000"/>
              </a:lnSpc>
              <a:spcBef>
                <a:spcPts val="1000"/>
              </a:spcBef>
              <a:spcAft>
                <a:spcPts val="600"/>
              </a:spcAft>
              <a:buClr>
                <a:schemeClr val="tx1"/>
              </a:buClr>
              <a:buSzPct val="80000"/>
              <a:buFontTx/>
              <a:buNone/>
              <a:defRPr sz="1400" b="0" kern="1200">
                <a:solidFill>
                  <a:schemeClr val="tx1"/>
                </a:solidFill>
                <a:latin typeface="+mn-lt"/>
                <a:ea typeface="+mn-ea"/>
                <a:cs typeface="Times New Roman" panose="02020603050405020304" pitchFamily="18" charset="0"/>
              </a:defRPr>
            </a:lvl1pPr>
            <a:lvl2pPr marL="360363" indent="-179388"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2pPr>
            <a:lvl3pPr marL="827087" indent="-285750"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3pPr>
            <a:lvl4pPr marL="1179513" indent="-285750"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4pPr>
            <a:lvl5pPr marL="1616075" indent="-358775"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5pPr>
            <a:lvl6pPr marL="2062163" indent="-358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100" b="1" dirty="0" smtClean="0">
                <a:solidFill>
                  <a:schemeClr val="bg1"/>
                </a:solidFill>
                <a:latin typeface="+mj-lt"/>
              </a:rPr>
              <a:t>MEM Method Step 1c: use the slope parameter to determine the start and end of the epidemic period </a:t>
            </a:r>
            <a:endParaRPr lang="en-US" sz="1100" b="1" dirty="0">
              <a:solidFill>
                <a:schemeClr val="bg1"/>
              </a:solidFill>
              <a:latin typeface="+mj-lt"/>
            </a:endParaRPr>
          </a:p>
        </p:txBody>
      </p:sp>
      <p:cxnSp>
        <p:nvCxnSpPr>
          <p:cNvPr id="5" name="Straight Arrow Connector 4"/>
          <p:cNvCxnSpPr/>
          <p:nvPr/>
        </p:nvCxnSpPr>
        <p:spPr>
          <a:xfrm>
            <a:off x="2710501" y="3328675"/>
            <a:ext cx="275208" cy="1473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a:off x="1732087" y="3328675"/>
            <a:ext cx="239636"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1971722" y="3203980"/>
            <a:ext cx="871765" cy="461665"/>
          </a:xfrm>
          <a:prstGeom prst="rect">
            <a:avLst/>
          </a:prstGeom>
          <a:noFill/>
        </p:spPr>
        <p:txBody>
          <a:bodyPr wrap="square" rtlCol="0">
            <a:spAutoFit/>
          </a:bodyPr>
          <a:lstStyle/>
          <a:p>
            <a:r>
              <a:rPr lang="en-GB" sz="1200" b="1" dirty="0" smtClean="0">
                <a:solidFill>
                  <a:schemeClr val="bg1">
                    <a:lumMod val="50000"/>
                  </a:schemeClr>
                </a:solidFill>
              </a:rPr>
              <a:t>Epidemic period</a:t>
            </a:r>
            <a:endParaRPr lang="en-US" sz="1200" b="1" dirty="0">
              <a:solidFill>
                <a:schemeClr val="bg1">
                  <a:lumMod val="50000"/>
                </a:schemeClr>
              </a:solidFill>
            </a:endParaRPr>
          </a:p>
        </p:txBody>
      </p:sp>
      <p:cxnSp>
        <p:nvCxnSpPr>
          <p:cNvPr id="28" name="Straight Arrow Connector 27"/>
          <p:cNvCxnSpPr/>
          <p:nvPr/>
        </p:nvCxnSpPr>
        <p:spPr>
          <a:xfrm flipV="1">
            <a:off x="5048169" y="4011942"/>
            <a:ext cx="3725564" cy="106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V="1">
            <a:off x="5048169" y="1453631"/>
            <a:ext cx="0" cy="2558311"/>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36" name="Freeform 35"/>
          <p:cNvSpPr/>
          <p:nvPr/>
        </p:nvSpPr>
        <p:spPr>
          <a:xfrm>
            <a:off x="5057404" y="2556628"/>
            <a:ext cx="3725563" cy="1246369"/>
          </a:xfrm>
          <a:custGeom>
            <a:avLst/>
            <a:gdLst>
              <a:gd name="connsiteX0" fmla="*/ 0 w 7362092"/>
              <a:gd name="connsiteY0" fmla="*/ 3355803 h 3887576"/>
              <a:gd name="connsiteX1" fmla="*/ 1371600 w 7362092"/>
              <a:gd name="connsiteY1" fmla="*/ 3062726 h 3887576"/>
              <a:gd name="connsiteX2" fmla="*/ 3024554 w 7362092"/>
              <a:gd name="connsiteY2" fmla="*/ 3003 h 3887576"/>
              <a:gd name="connsiteX3" fmla="*/ 5005754 w 7362092"/>
              <a:gd name="connsiteY3" fmla="*/ 3684049 h 3887576"/>
              <a:gd name="connsiteX4" fmla="*/ 7362092 w 7362092"/>
              <a:gd name="connsiteY4" fmla="*/ 3086172 h 3887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2092" h="3887576">
                <a:moveTo>
                  <a:pt x="0" y="3355803"/>
                </a:moveTo>
                <a:cubicBezTo>
                  <a:pt x="433754" y="3488664"/>
                  <a:pt x="867508" y="3621526"/>
                  <a:pt x="1371600" y="3062726"/>
                </a:cubicBezTo>
                <a:cubicBezTo>
                  <a:pt x="1875692" y="2503926"/>
                  <a:pt x="2418862" y="-100551"/>
                  <a:pt x="3024554" y="3003"/>
                </a:cubicBezTo>
                <a:cubicBezTo>
                  <a:pt x="3630246" y="106557"/>
                  <a:pt x="4282831" y="3170188"/>
                  <a:pt x="5005754" y="3684049"/>
                </a:cubicBezTo>
                <a:cubicBezTo>
                  <a:pt x="5728677" y="4197910"/>
                  <a:pt x="6545384" y="3642041"/>
                  <a:pt x="7362092" y="3086172"/>
                </a:cubicBezTo>
              </a:path>
            </a:pathLst>
          </a:custGeom>
          <a:no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1" name="Straight Arrow Connector 10"/>
          <p:cNvCxnSpPr/>
          <p:nvPr/>
        </p:nvCxnSpPr>
        <p:spPr>
          <a:xfrm>
            <a:off x="2985709" y="3328675"/>
            <a:ext cx="0" cy="684329"/>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1740131" y="3318580"/>
            <a:ext cx="0" cy="684329"/>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2805466" y="4049075"/>
            <a:ext cx="799380" cy="307777"/>
          </a:xfrm>
          <a:prstGeom prst="rect">
            <a:avLst/>
          </a:prstGeom>
          <a:noFill/>
        </p:spPr>
        <p:txBody>
          <a:bodyPr wrap="square" rtlCol="0">
            <a:spAutoFit/>
          </a:bodyPr>
          <a:lstStyle/>
          <a:p>
            <a:r>
              <a:rPr lang="en-GB" sz="1400" dirty="0" smtClean="0">
                <a:solidFill>
                  <a:srgbClr val="FF0000"/>
                </a:solidFill>
              </a:rPr>
              <a:t>end</a:t>
            </a:r>
            <a:endParaRPr lang="en-US" sz="1400" dirty="0">
              <a:solidFill>
                <a:srgbClr val="FF0000"/>
              </a:solidFill>
            </a:endParaRPr>
          </a:p>
        </p:txBody>
      </p:sp>
      <p:sp>
        <p:nvSpPr>
          <p:cNvPr id="48" name="TextBox 47"/>
          <p:cNvSpPr txBox="1"/>
          <p:nvPr/>
        </p:nvSpPr>
        <p:spPr>
          <a:xfrm>
            <a:off x="1433891" y="4064928"/>
            <a:ext cx="799380" cy="307777"/>
          </a:xfrm>
          <a:prstGeom prst="rect">
            <a:avLst/>
          </a:prstGeom>
          <a:noFill/>
        </p:spPr>
        <p:txBody>
          <a:bodyPr wrap="square" rtlCol="0">
            <a:spAutoFit/>
          </a:bodyPr>
          <a:lstStyle/>
          <a:p>
            <a:r>
              <a:rPr lang="en-GB" sz="1400" dirty="0" smtClean="0">
                <a:solidFill>
                  <a:srgbClr val="FF0000"/>
                </a:solidFill>
              </a:rPr>
              <a:t>start</a:t>
            </a:r>
            <a:endParaRPr lang="en-US" sz="1400" dirty="0">
              <a:solidFill>
                <a:srgbClr val="FF0000"/>
              </a:solidFill>
            </a:endParaRPr>
          </a:p>
        </p:txBody>
      </p:sp>
      <p:cxnSp>
        <p:nvCxnSpPr>
          <p:cNvPr id="54" name="Straight Arrow Connector 53"/>
          <p:cNvCxnSpPr/>
          <p:nvPr/>
        </p:nvCxnSpPr>
        <p:spPr>
          <a:xfrm>
            <a:off x="5940310" y="3328674"/>
            <a:ext cx="0" cy="684329"/>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a:off x="7221795" y="3328675"/>
            <a:ext cx="0" cy="684329"/>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4967238" y="2446754"/>
            <a:ext cx="1027789" cy="276999"/>
          </a:xfrm>
          <a:prstGeom prst="rect">
            <a:avLst/>
          </a:prstGeom>
          <a:noFill/>
        </p:spPr>
        <p:txBody>
          <a:bodyPr wrap="square" rtlCol="0">
            <a:spAutoFit/>
          </a:bodyPr>
          <a:lstStyle/>
          <a:p>
            <a:pPr algn="ctr"/>
            <a:r>
              <a:rPr lang="en-GB" sz="1200" dirty="0" smtClean="0">
                <a:latin typeface="+mj-lt"/>
              </a:rPr>
              <a:t>Pre</a:t>
            </a:r>
            <a:endParaRPr lang="en-US" sz="1200" dirty="0">
              <a:latin typeface="+mj-lt"/>
            </a:endParaRPr>
          </a:p>
        </p:txBody>
      </p:sp>
      <p:sp>
        <p:nvSpPr>
          <p:cNvPr id="58" name="TextBox 57"/>
          <p:cNvSpPr txBox="1"/>
          <p:nvPr/>
        </p:nvSpPr>
        <p:spPr>
          <a:xfrm>
            <a:off x="6073923" y="3112579"/>
            <a:ext cx="1027789" cy="461665"/>
          </a:xfrm>
          <a:prstGeom prst="rect">
            <a:avLst/>
          </a:prstGeom>
          <a:noFill/>
        </p:spPr>
        <p:txBody>
          <a:bodyPr wrap="square" rtlCol="0">
            <a:spAutoFit/>
          </a:bodyPr>
          <a:lstStyle/>
          <a:p>
            <a:pPr algn="ctr"/>
            <a:r>
              <a:rPr lang="en-GB" sz="1200" dirty="0" smtClean="0">
                <a:latin typeface="+mj-lt"/>
              </a:rPr>
              <a:t>Epidemic period</a:t>
            </a:r>
            <a:endParaRPr lang="en-US" sz="1200" dirty="0">
              <a:latin typeface="+mj-lt"/>
            </a:endParaRPr>
          </a:p>
        </p:txBody>
      </p:sp>
      <p:sp>
        <p:nvSpPr>
          <p:cNvPr id="59" name="TextBox 58"/>
          <p:cNvSpPr txBox="1"/>
          <p:nvPr/>
        </p:nvSpPr>
        <p:spPr>
          <a:xfrm>
            <a:off x="7388932" y="2508571"/>
            <a:ext cx="1027789" cy="276999"/>
          </a:xfrm>
          <a:prstGeom prst="rect">
            <a:avLst/>
          </a:prstGeom>
          <a:noFill/>
        </p:spPr>
        <p:txBody>
          <a:bodyPr wrap="square" rtlCol="0">
            <a:spAutoFit/>
          </a:bodyPr>
          <a:lstStyle/>
          <a:p>
            <a:pPr algn="ctr"/>
            <a:r>
              <a:rPr lang="en-GB" sz="1200" dirty="0" smtClean="0">
                <a:latin typeface="+mj-lt"/>
              </a:rPr>
              <a:t>Post</a:t>
            </a:r>
            <a:endParaRPr lang="en-US" sz="1200" dirty="0">
              <a:latin typeface="+mj-lt"/>
            </a:endParaRPr>
          </a:p>
        </p:txBody>
      </p:sp>
      <p:cxnSp>
        <p:nvCxnSpPr>
          <p:cNvPr id="67" name="Straight Arrow Connector 66"/>
          <p:cNvCxnSpPr/>
          <p:nvPr/>
        </p:nvCxnSpPr>
        <p:spPr>
          <a:xfrm>
            <a:off x="4130440" y="2347540"/>
            <a:ext cx="661368"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8" name="Oval 67"/>
          <p:cNvSpPr/>
          <p:nvPr/>
        </p:nvSpPr>
        <p:spPr>
          <a:xfrm>
            <a:off x="5178670" y="3586994"/>
            <a:ext cx="112767" cy="147499"/>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p:cNvSpPr/>
          <p:nvPr/>
        </p:nvSpPr>
        <p:spPr>
          <a:xfrm>
            <a:off x="6280640" y="2675254"/>
            <a:ext cx="112767" cy="147499"/>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p:cNvSpPr/>
          <p:nvPr/>
        </p:nvSpPr>
        <p:spPr>
          <a:xfrm>
            <a:off x="6073923" y="2972094"/>
            <a:ext cx="112767" cy="147499"/>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p:cNvSpPr/>
          <p:nvPr/>
        </p:nvSpPr>
        <p:spPr>
          <a:xfrm>
            <a:off x="5460723" y="3559802"/>
            <a:ext cx="112767" cy="147499"/>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p:cNvSpPr/>
          <p:nvPr/>
        </p:nvSpPr>
        <p:spPr>
          <a:xfrm>
            <a:off x="5748636" y="3439495"/>
            <a:ext cx="112767" cy="147499"/>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p:cNvSpPr/>
          <p:nvPr/>
        </p:nvSpPr>
        <p:spPr>
          <a:xfrm>
            <a:off x="6529056" y="2511503"/>
            <a:ext cx="112767" cy="147499"/>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p:cNvSpPr/>
          <p:nvPr/>
        </p:nvSpPr>
        <p:spPr>
          <a:xfrm>
            <a:off x="6794750" y="2732786"/>
            <a:ext cx="112767" cy="147499"/>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p:cNvSpPr/>
          <p:nvPr/>
        </p:nvSpPr>
        <p:spPr>
          <a:xfrm>
            <a:off x="6988945" y="3028700"/>
            <a:ext cx="112767" cy="147499"/>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p:cNvSpPr/>
          <p:nvPr/>
        </p:nvSpPr>
        <p:spPr>
          <a:xfrm>
            <a:off x="7254112" y="3391360"/>
            <a:ext cx="112767" cy="147499"/>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Oval 76"/>
          <p:cNvSpPr/>
          <p:nvPr/>
        </p:nvSpPr>
        <p:spPr>
          <a:xfrm>
            <a:off x="7938740" y="3740421"/>
            <a:ext cx="112767" cy="147499"/>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p:cNvSpPr/>
          <p:nvPr/>
        </p:nvSpPr>
        <p:spPr>
          <a:xfrm>
            <a:off x="7558912" y="3670838"/>
            <a:ext cx="112767" cy="147499"/>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86450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1000"/>
                                        <p:tgtEl>
                                          <p:spTgt spid="8"/>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wipe(right)">
                                      <p:cBhvr>
                                        <p:cTn id="10" dur="1000"/>
                                        <p:tgtEl>
                                          <p:spTgt spid="26"/>
                                        </p:tgtEl>
                                      </p:cBhvr>
                                    </p:animEffect>
                                  </p:childTnLst>
                                </p:cTn>
                              </p:par>
                              <p:par>
                                <p:cTn id="11" presetID="22" presetClass="entr" presetSubtype="8"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1000"/>
                                        <p:tgtEl>
                                          <p:spTgt spid="5"/>
                                        </p:tgtEl>
                                      </p:cBhvr>
                                    </p:animEffect>
                                  </p:childTnLst>
                                </p:cTn>
                              </p:par>
                            </p:childTnLst>
                          </p:cTn>
                        </p:par>
                        <p:par>
                          <p:cTn id="14" fill="hold">
                            <p:stCondLst>
                              <p:cond delay="1000"/>
                            </p:stCondLst>
                            <p:childTnLst>
                              <p:par>
                                <p:cTn id="15" presetID="22" presetClass="entr" presetSubtype="1"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up)">
                                      <p:cBhvr>
                                        <p:cTn id="17" dur="1000"/>
                                        <p:tgtEl>
                                          <p:spTgt spid="11"/>
                                        </p:tgtEl>
                                      </p:cBhvr>
                                    </p:animEffect>
                                  </p:childTnLst>
                                </p:cTn>
                              </p:par>
                              <p:par>
                                <p:cTn id="18" presetID="22" presetClass="entr" presetSubtype="8" fill="hold" nodeType="withEffect">
                                  <p:stCondLst>
                                    <p:cond delay="0"/>
                                  </p:stCondLst>
                                  <p:childTnLst>
                                    <p:set>
                                      <p:cBhvr>
                                        <p:cTn id="19" dur="1" fill="hold">
                                          <p:stCondLst>
                                            <p:cond delay="0"/>
                                          </p:stCondLst>
                                        </p:cTn>
                                        <p:tgtEl>
                                          <p:spTgt spid="46"/>
                                        </p:tgtEl>
                                        <p:attrNameLst>
                                          <p:attrName>style.visibility</p:attrName>
                                        </p:attrNameLst>
                                      </p:cBhvr>
                                      <p:to>
                                        <p:strVal val="visible"/>
                                      </p:to>
                                    </p:set>
                                    <p:animEffect transition="in" filter="wipe(left)">
                                      <p:cBhvr>
                                        <p:cTn id="20" dur="1000"/>
                                        <p:tgtEl>
                                          <p:spTgt spid="46"/>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48"/>
                                        </p:tgtEl>
                                        <p:attrNameLst>
                                          <p:attrName>style.visibility</p:attrName>
                                        </p:attrNameLst>
                                      </p:cBhvr>
                                      <p:to>
                                        <p:strVal val="visible"/>
                                      </p:to>
                                    </p:set>
                                    <p:animEffect transition="in" filter="wipe(left)">
                                      <p:cBhvr>
                                        <p:cTn id="23" dur="1000"/>
                                        <p:tgtEl>
                                          <p:spTgt spid="48"/>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left)">
                                      <p:cBhvr>
                                        <p:cTn id="26" dur="1000"/>
                                        <p:tgtEl>
                                          <p:spTgt spid="12"/>
                                        </p:tgtEl>
                                      </p:cBhvr>
                                    </p:animEffect>
                                  </p:childTnLst>
                                </p:cTn>
                              </p:par>
                            </p:childTnLst>
                          </p:cTn>
                        </p:par>
                        <p:par>
                          <p:cTn id="27" fill="hold">
                            <p:stCondLst>
                              <p:cond delay="2000"/>
                            </p:stCondLst>
                            <p:childTnLst>
                              <p:par>
                                <p:cTn id="28" presetID="22" presetClass="entr" presetSubtype="4" fill="hold" nodeType="afterEffect">
                                  <p:stCondLst>
                                    <p:cond delay="0"/>
                                  </p:stCondLst>
                                  <p:childTnLst>
                                    <p:set>
                                      <p:cBhvr>
                                        <p:cTn id="29" dur="1" fill="hold">
                                          <p:stCondLst>
                                            <p:cond delay="0"/>
                                          </p:stCondLst>
                                        </p:cTn>
                                        <p:tgtEl>
                                          <p:spTgt spid="67"/>
                                        </p:tgtEl>
                                        <p:attrNameLst>
                                          <p:attrName>style.visibility</p:attrName>
                                        </p:attrNameLst>
                                      </p:cBhvr>
                                      <p:to>
                                        <p:strVal val="visible"/>
                                      </p:to>
                                    </p:set>
                                    <p:animEffect transition="in" filter="wipe(down)">
                                      <p:cBhvr>
                                        <p:cTn id="30" dur="500"/>
                                        <p:tgtEl>
                                          <p:spTgt spid="67"/>
                                        </p:tgtEl>
                                      </p:cBhvr>
                                    </p:animEffect>
                                  </p:childTnLst>
                                </p:cTn>
                              </p:par>
                            </p:childTnLst>
                          </p:cTn>
                        </p:par>
                        <p:par>
                          <p:cTn id="31" fill="hold">
                            <p:stCondLst>
                              <p:cond delay="2500"/>
                            </p:stCondLst>
                            <p:childTnLst>
                              <p:par>
                                <p:cTn id="32" presetID="22" presetClass="entr" presetSubtype="4" fill="hold" nodeType="after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wipe(down)">
                                      <p:cBhvr>
                                        <p:cTn id="34" dur="1000"/>
                                        <p:tgtEl>
                                          <p:spTgt spid="29"/>
                                        </p:tgtEl>
                                      </p:cBhvr>
                                    </p:animEffect>
                                  </p:childTnLst>
                                </p:cTn>
                              </p:par>
                              <p:par>
                                <p:cTn id="35" presetID="22" presetClass="entr" presetSubtype="8" fill="hold"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wipe(left)">
                                      <p:cBhvr>
                                        <p:cTn id="37" dur="1000"/>
                                        <p:tgtEl>
                                          <p:spTgt spid="28"/>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wipe(left)">
                                      <p:cBhvr>
                                        <p:cTn id="40" dur="1000"/>
                                        <p:tgtEl>
                                          <p:spTgt spid="36"/>
                                        </p:tgtEl>
                                      </p:cBhvr>
                                    </p:animEffect>
                                  </p:childTnLst>
                                </p:cTn>
                              </p:par>
                            </p:childTnLst>
                          </p:cTn>
                        </p:par>
                        <p:par>
                          <p:cTn id="41" fill="hold">
                            <p:stCondLst>
                              <p:cond delay="3500"/>
                            </p:stCondLst>
                            <p:childTnLst>
                              <p:par>
                                <p:cTn id="42" presetID="22" presetClass="entr" presetSubtype="1" fill="hold" nodeType="afterEffect">
                                  <p:stCondLst>
                                    <p:cond delay="0"/>
                                  </p:stCondLst>
                                  <p:childTnLst>
                                    <p:set>
                                      <p:cBhvr>
                                        <p:cTn id="43" dur="1" fill="hold">
                                          <p:stCondLst>
                                            <p:cond delay="0"/>
                                          </p:stCondLst>
                                        </p:cTn>
                                        <p:tgtEl>
                                          <p:spTgt spid="54"/>
                                        </p:tgtEl>
                                        <p:attrNameLst>
                                          <p:attrName>style.visibility</p:attrName>
                                        </p:attrNameLst>
                                      </p:cBhvr>
                                      <p:to>
                                        <p:strVal val="visible"/>
                                      </p:to>
                                    </p:set>
                                    <p:animEffect transition="in" filter="wipe(up)">
                                      <p:cBhvr>
                                        <p:cTn id="44" dur="1000"/>
                                        <p:tgtEl>
                                          <p:spTgt spid="54"/>
                                        </p:tgtEl>
                                      </p:cBhvr>
                                    </p:animEffect>
                                  </p:childTnLst>
                                </p:cTn>
                              </p:par>
                              <p:par>
                                <p:cTn id="45" presetID="22" presetClass="entr" presetSubtype="1" fill="hold" nodeType="withEffect">
                                  <p:stCondLst>
                                    <p:cond delay="0"/>
                                  </p:stCondLst>
                                  <p:childTnLst>
                                    <p:set>
                                      <p:cBhvr>
                                        <p:cTn id="46" dur="1" fill="hold">
                                          <p:stCondLst>
                                            <p:cond delay="0"/>
                                          </p:stCondLst>
                                        </p:cTn>
                                        <p:tgtEl>
                                          <p:spTgt spid="56"/>
                                        </p:tgtEl>
                                        <p:attrNameLst>
                                          <p:attrName>style.visibility</p:attrName>
                                        </p:attrNameLst>
                                      </p:cBhvr>
                                      <p:to>
                                        <p:strVal val="visible"/>
                                      </p:to>
                                    </p:set>
                                    <p:animEffect transition="in" filter="wipe(up)">
                                      <p:cBhvr>
                                        <p:cTn id="47" dur="1000"/>
                                        <p:tgtEl>
                                          <p:spTgt spid="56"/>
                                        </p:tgtEl>
                                      </p:cBhvr>
                                    </p:animEffect>
                                  </p:childTnLst>
                                </p:cTn>
                              </p:par>
                            </p:childTnLst>
                          </p:cTn>
                        </p:par>
                        <p:par>
                          <p:cTn id="48" fill="hold">
                            <p:stCondLst>
                              <p:cond delay="4500"/>
                            </p:stCondLst>
                            <p:childTnLst>
                              <p:par>
                                <p:cTn id="49" presetID="22" presetClass="entr" presetSubtype="1" fill="hold" grpId="0" nodeType="afterEffect">
                                  <p:stCondLst>
                                    <p:cond delay="0"/>
                                  </p:stCondLst>
                                  <p:childTnLst>
                                    <p:set>
                                      <p:cBhvr>
                                        <p:cTn id="50" dur="1" fill="hold">
                                          <p:stCondLst>
                                            <p:cond delay="0"/>
                                          </p:stCondLst>
                                        </p:cTn>
                                        <p:tgtEl>
                                          <p:spTgt spid="55"/>
                                        </p:tgtEl>
                                        <p:attrNameLst>
                                          <p:attrName>style.visibility</p:attrName>
                                        </p:attrNameLst>
                                      </p:cBhvr>
                                      <p:to>
                                        <p:strVal val="visible"/>
                                      </p:to>
                                    </p:set>
                                    <p:animEffect transition="in" filter="wipe(up)">
                                      <p:cBhvr>
                                        <p:cTn id="51" dur="1000"/>
                                        <p:tgtEl>
                                          <p:spTgt spid="55"/>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58"/>
                                        </p:tgtEl>
                                        <p:attrNameLst>
                                          <p:attrName>style.visibility</p:attrName>
                                        </p:attrNameLst>
                                      </p:cBhvr>
                                      <p:to>
                                        <p:strVal val="visible"/>
                                      </p:to>
                                    </p:set>
                                    <p:animEffect transition="in" filter="wipe(left)">
                                      <p:cBhvr>
                                        <p:cTn id="54" dur="1000"/>
                                        <p:tgtEl>
                                          <p:spTgt spid="58"/>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1" fill="hold" grpId="0" nodeType="clickEffect">
                                  <p:stCondLst>
                                    <p:cond delay="0"/>
                                  </p:stCondLst>
                                  <p:childTnLst>
                                    <p:set>
                                      <p:cBhvr>
                                        <p:cTn id="58" dur="1" fill="hold">
                                          <p:stCondLst>
                                            <p:cond delay="0"/>
                                          </p:stCondLst>
                                        </p:cTn>
                                        <p:tgtEl>
                                          <p:spTgt spid="49"/>
                                        </p:tgtEl>
                                        <p:attrNameLst>
                                          <p:attrName>style.visibility</p:attrName>
                                        </p:attrNameLst>
                                      </p:cBhvr>
                                      <p:to>
                                        <p:strVal val="visible"/>
                                      </p:to>
                                    </p:set>
                                    <p:animEffect transition="in" filter="wipe(up)">
                                      <p:cBhvr>
                                        <p:cTn id="59" dur="1000"/>
                                        <p:tgtEl>
                                          <p:spTgt spid="49"/>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57"/>
                                        </p:tgtEl>
                                        <p:attrNameLst>
                                          <p:attrName>style.visibility</p:attrName>
                                        </p:attrNameLst>
                                      </p:cBhvr>
                                      <p:to>
                                        <p:strVal val="visible"/>
                                      </p:to>
                                    </p:set>
                                    <p:animEffect transition="in" filter="wipe(left)">
                                      <p:cBhvr>
                                        <p:cTn id="62" dur="1000"/>
                                        <p:tgtEl>
                                          <p:spTgt spid="57"/>
                                        </p:tgtEl>
                                      </p:cBhvr>
                                    </p:animEffect>
                                  </p:childTnLst>
                                </p:cTn>
                              </p:par>
                            </p:childTnLst>
                          </p:cTn>
                        </p:par>
                        <p:par>
                          <p:cTn id="63" fill="hold">
                            <p:stCondLst>
                              <p:cond delay="1000"/>
                            </p:stCondLst>
                            <p:childTnLst>
                              <p:par>
                                <p:cTn id="64" presetID="22" presetClass="entr" presetSubtype="1" fill="hold" grpId="0" nodeType="afterEffect">
                                  <p:stCondLst>
                                    <p:cond delay="0"/>
                                  </p:stCondLst>
                                  <p:childTnLst>
                                    <p:set>
                                      <p:cBhvr>
                                        <p:cTn id="65" dur="1" fill="hold">
                                          <p:stCondLst>
                                            <p:cond delay="0"/>
                                          </p:stCondLst>
                                        </p:cTn>
                                        <p:tgtEl>
                                          <p:spTgt spid="51"/>
                                        </p:tgtEl>
                                        <p:attrNameLst>
                                          <p:attrName>style.visibility</p:attrName>
                                        </p:attrNameLst>
                                      </p:cBhvr>
                                      <p:to>
                                        <p:strVal val="visible"/>
                                      </p:to>
                                    </p:set>
                                    <p:animEffect transition="in" filter="wipe(up)">
                                      <p:cBhvr>
                                        <p:cTn id="66" dur="1000"/>
                                        <p:tgtEl>
                                          <p:spTgt spid="51"/>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59"/>
                                        </p:tgtEl>
                                        <p:attrNameLst>
                                          <p:attrName>style.visibility</p:attrName>
                                        </p:attrNameLst>
                                      </p:cBhvr>
                                      <p:to>
                                        <p:strVal val="visible"/>
                                      </p:to>
                                    </p:set>
                                    <p:animEffect transition="in" filter="wipe(left)">
                                      <p:cBhvr>
                                        <p:cTn id="69" dur="1000"/>
                                        <p:tgtEl>
                                          <p:spTgt spid="59"/>
                                        </p:tgtEl>
                                      </p:cBhvr>
                                    </p:animEffect>
                                  </p:childTnLst>
                                </p:cTn>
                              </p:par>
                            </p:childTnLst>
                          </p:cTn>
                        </p:par>
                        <p:par>
                          <p:cTn id="70" fill="hold">
                            <p:stCondLst>
                              <p:cond delay="2000"/>
                            </p:stCondLst>
                            <p:childTnLst>
                              <p:par>
                                <p:cTn id="71" presetID="22" presetClass="entr" presetSubtype="1" fill="hold" grpId="0" nodeType="afterEffect">
                                  <p:stCondLst>
                                    <p:cond delay="0"/>
                                  </p:stCondLst>
                                  <p:childTnLst>
                                    <p:set>
                                      <p:cBhvr>
                                        <p:cTn id="72" dur="1" fill="hold">
                                          <p:stCondLst>
                                            <p:cond delay="0"/>
                                          </p:stCondLst>
                                        </p:cTn>
                                        <p:tgtEl>
                                          <p:spTgt spid="68"/>
                                        </p:tgtEl>
                                        <p:attrNameLst>
                                          <p:attrName>style.visibility</p:attrName>
                                        </p:attrNameLst>
                                      </p:cBhvr>
                                      <p:to>
                                        <p:strVal val="visible"/>
                                      </p:to>
                                    </p:set>
                                    <p:animEffect transition="in" filter="wipe(up)">
                                      <p:cBhvr>
                                        <p:cTn id="73" dur="1000"/>
                                        <p:tgtEl>
                                          <p:spTgt spid="68"/>
                                        </p:tgtEl>
                                      </p:cBhvr>
                                    </p:animEffect>
                                  </p:childTnLst>
                                </p:cTn>
                              </p:par>
                              <p:par>
                                <p:cTn id="74" presetID="22" presetClass="entr" presetSubtype="1" fill="hold" grpId="0" nodeType="withEffect">
                                  <p:stCondLst>
                                    <p:cond delay="0"/>
                                  </p:stCondLst>
                                  <p:childTnLst>
                                    <p:set>
                                      <p:cBhvr>
                                        <p:cTn id="75" dur="1" fill="hold">
                                          <p:stCondLst>
                                            <p:cond delay="0"/>
                                          </p:stCondLst>
                                        </p:cTn>
                                        <p:tgtEl>
                                          <p:spTgt spid="71"/>
                                        </p:tgtEl>
                                        <p:attrNameLst>
                                          <p:attrName>style.visibility</p:attrName>
                                        </p:attrNameLst>
                                      </p:cBhvr>
                                      <p:to>
                                        <p:strVal val="visible"/>
                                      </p:to>
                                    </p:set>
                                    <p:animEffect transition="in" filter="wipe(up)">
                                      <p:cBhvr>
                                        <p:cTn id="76" dur="1000"/>
                                        <p:tgtEl>
                                          <p:spTgt spid="71"/>
                                        </p:tgtEl>
                                      </p:cBhvr>
                                    </p:animEffect>
                                  </p:childTnLst>
                                </p:cTn>
                              </p:par>
                              <p:par>
                                <p:cTn id="77" presetID="22" presetClass="entr" presetSubtype="1" fill="hold" grpId="0" nodeType="withEffect">
                                  <p:stCondLst>
                                    <p:cond delay="0"/>
                                  </p:stCondLst>
                                  <p:childTnLst>
                                    <p:set>
                                      <p:cBhvr>
                                        <p:cTn id="78" dur="1" fill="hold">
                                          <p:stCondLst>
                                            <p:cond delay="0"/>
                                          </p:stCondLst>
                                        </p:cTn>
                                        <p:tgtEl>
                                          <p:spTgt spid="72"/>
                                        </p:tgtEl>
                                        <p:attrNameLst>
                                          <p:attrName>style.visibility</p:attrName>
                                        </p:attrNameLst>
                                      </p:cBhvr>
                                      <p:to>
                                        <p:strVal val="visible"/>
                                      </p:to>
                                    </p:set>
                                    <p:animEffect transition="in" filter="wipe(up)">
                                      <p:cBhvr>
                                        <p:cTn id="79" dur="1000"/>
                                        <p:tgtEl>
                                          <p:spTgt spid="72"/>
                                        </p:tgtEl>
                                      </p:cBhvr>
                                    </p:animEffect>
                                  </p:childTnLst>
                                </p:cTn>
                              </p:par>
                            </p:childTnLst>
                          </p:cTn>
                        </p:par>
                        <p:par>
                          <p:cTn id="80" fill="hold">
                            <p:stCondLst>
                              <p:cond delay="3000"/>
                            </p:stCondLst>
                            <p:childTnLst>
                              <p:par>
                                <p:cTn id="81" presetID="22" presetClass="entr" presetSubtype="1" fill="hold" grpId="0" nodeType="afterEffect">
                                  <p:stCondLst>
                                    <p:cond delay="0"/>
                                  </p:stCondLst>
                                  <p:childTnLst>
                                    <p:set>
                                      <p:cBhvr>
                                        <p:cTn id="82" dur="1" fill="hold">
                                          <p:stCondLst>
                                            <p:cond delay="0"/>
                                          </p:stCondLst>
                                        </p:cTn>
                                        <p:tgtEl>
                                          <p:spTgt spid="70"/>
                                        </p:tgtEl>
                                        <p:attrNameLst>
                                          <p:attrName>style.visibility</p:attrName>
                                        </p:attrNameLst>
                                      </p:cBhvr>
                                      <p:to>
                                        <p:strVal val="visible"/>
                                      </p:to>
                                    </p:set>
                                    <p:animEffect transition="in" filter="wipe(up)">
                                      <p:cBhvr>
                                        <p:cTn id="83" dur="1000"/>
                                        <p:tgtEl>
                                          <p:spTgt spid="70"/>
                                        </p:tgtEl>
                                      </p:cBhvr>
                                    </p:animEffect>
                                  </p:childTnLst>
                                </p:cTn>
                              </p:par>
                              <p:par>
                                <p:cTn id="84" presetID="22" presetClass="entr" presetSubtype="1" fill="hold" grpId="0" nodeType="withEffect">
                                  <p:stCondLst>
                                    <p:cond delay="0"/>
                                  </p:stCondLst>
                                  <p:childTnLst>
                                    <p:set>
                                      <p:cBhvr>
                                        <p:cTn id="85" dur="1" fill="hold">
                                          <p:stCondLst>
                                            <p:cond delay="0"/>
                                          </p:stCondLst>
                                        </p:cTn>
                                        <p:tgtEl>
                                          <p:spTgt spid="69"/>
                                        </p:tgtEl>
                                        <p:attrNameLst>
                                          <p:attrName>style.visibility</p:attrName>
                                        </p:attrNameLst>
                                      </p:cBhvr>
                                      <p:to>
                                        <p:strVal val="visible"/>
                                      </p:to>
                                    </p:set>
                                    <p:animEffect transition="in" filter="wipe(up)">
                                      <p:cBhvr>
                                        <p:cTn id="86" dur="1000"/>
                                        <p:tgtEl>
                                          <p:spTgt spid="69"/>
                                        </p:tgtEl>
                                      </p:cBhvr>
                                    </p:animEffect>
                                  </p:childTnLst>
                                </p:cTn>
                              </p:par>
                              <p:par>
                                <p:cTn id="87" presetID="22" presetClass="entr" presetSubtype="1" fill="hold" grpId="0" nodeType="withEffect">
                                  <p:stCondLst>
                                    <p:cond delay="0"/>
                                  </p:stCondLst>
                                  <p:childTnLst>
                                    <p:set>
                                      <p:cBhvr>
                                        <p:cTn id="88" dur="1" fill="hold">
                                          <p:stCondLst>
                                            <p:cond delay="0"/>
                                          </p:stCondLst>
                                        </p:cTn>
                                        <p:tgtEl>
                                          <p:spTgt spid="73"/>
                                        </p:tgtEl>
                                        <p:attrNameLst>
                                          <p:attrName>style.visibility</p:attrName>
                                        </p:attrNameLst>
                                      </p:cBhvr>
                                      <p:to>
                                        <p:strVal val="visible"/>
                                      </p:to>
                                    </p:set>
                                    <p:animEffect transition="in" filter="wipe(up)">
                                      <p:cBhvr>
                                        <p:cTn id="89" dur="1000"/>
                                        <p:tgtEl>
                                          <p:spTgt spid="73"/>
                                        </p:tgtEl>
                                      </p:cBhvr>
                                    </p:animEffect>
                                  </p:childTnLst>
                                </p:cTn>
                              </p:par>
                              <p:par>
                                <p:cTn id="90" presetID="22" presetClass="entr" presetSubtype="1" fill="hold" grpId="0" nodeType="withEffect">
                                  <p:stCondLst>
                                    <p:cond delay="0"/>
                                  </p:stCondLst>
                                  <p:childTnLst>
                                    <p:set>
                                      <p:cBhvr>
                                        <p:cTn id="91" dur="1" fill="hold">
                                          <p:stCondLst>
                                            <p:cond delay="0"/>
                                          </p:stCondLst>
                                        </p:cTn>
                                        <p:tgtEl>
                                          <p:spTgt spid="74"/>
                                        </p:tgtEl>
                                        <p:attrNameLst>
                                          <p:attrName>style.visibility</p:attrName>
                                        </p:attrNameLst>
                                      </p:cBhvr>
                                      <p:to>
                                        <p:strVal val="visible"/>
                                      </p:to>
                                    </p:set>
                                    <p:animEffect transition="in" filter="wipe(up)">
                                      <p:cBhvr>
                                        <p:cTn id="92" dur="1000"/>
                                        <p:tgtEl>
                                          <p:spTgt spid="74"/>
                                        </p:tgtEl>
                                      </p:cBhvr>
                                    </p:animEffect>
                                  </p:childTnLst>
                                </p:cTn>
                              </p:par>
                              <p:par>
                                <p:cTn id="93" presetID="22" presetClass="entr" presetSubtype="1" fill="hold" grpId="0" nodeType="withEffect">
                                  <p:stCondLst>
                                    <p:cond delay="0"/>
                                  </p:stCondLst>
                                  <p:childTnLst>
                                    <p:set>
                                      <p:cBhvr>
                                        <p:cTn id="94" dur="1" fill="hold">
                                          <p:stCondLst>
                                            <p:cond delay="0"/>
                                          </p:stCondLst>
                                        </p:cTn>
                                        <p:tgtEl>
                                          <p:spTgt spid="75"/>
                                        </p:tgtEl>
                                        <p:attrNameLst>
                                          <p:attrName>style.visibility</p:attrName>
                                        </p:attrNameLst>
                                      </p:cBhvr>
                                      <p:to>
                                        <p:strVal val="visible"/>
                                      </p:to>
                                    </p:set>
                                    <p:animEffect transition="in" filter="wipe(up)">
                                      <p:cBhvr>
                                        <p:cTn id="95" dur="1000"/>
                                        <p:tgtEl>
                                          <p:spTgt spid="75"/>
                                        </p:tgtEl>
                                      </p:cBhvr>
                                    </p:animEffect>
                                  </p:childTnLst>
                                </p:cTn>
                              </p:par>
                            </p:childTnLst>
                          </p:cTn>
                        </p:par>
                        <p:par>
                          <p:cTn id="96" fill="hold">
                            <p:stCondLst>
                              <p:cond delay="4000"/>
                            </p:stCondLst>
                            <p:childTnLst>
                              <p:par>
                                <p:cTn id="97" presetID="22" presetClass="entr" presetSubtype="1" fill="hold" grpId="0" nodeType="afterEffect">
                                  <p:stCondLst>
                                    <p:cond delay="0"/>
                                  </p:stCondLst>
                                  <p:childTnLst>
                                    <p:set>
                                      <p:cBhvr>
                                        <p:cTn id="98" dur="1" fill="hold">
                                          <p:stCondLst>
                                            <p:cond delay="0"/>
                                          </p:stCondLst>
                                        </p:cTn>
                                        <p:tgtEl>
                                          <p:spTgt spid="76"/>
                                        </p:tgtEl>
                                        <p:attrNameLst>
                                          <p:attrName>style.visibility</p:attrName>
                                        </p:attrNameLst>
                                      </p:cBhvr>
                                      <p:to>
                                        <p:strVal val="visible"/>
                                      </p:to>
                                    </p:set>
                                    <p:animEffect transition="in" filter="wipe(up)">
                                      <p:cBhvr>
                                        <p:cTn id="99" dur="1000"/>
                                        <p:tgtEl>
                                          <p:spTgt spid="76"/>
                                        </p:tgtEl>
                                      </p:cBhvr>
                                    </p:animEffect>
                                  </p:childTnLst>
                                </p:cTn>
                              </p:par>
                              <p:par>
                                <p:cTn id="100" presetID="22" presetClass="entr" presetSubtype="1" fill="hold" grpId="0" nodeType="withEffect">
                                  <p:stCondLst>
                                    <p:cond delay="0"/>
                                  </p:stCondLst>
                                  <p:childTnLst>
                                    <p:set>
                                      <p:cBhvr>
                                        <p:cTn id="101" dur="1" fill="hold">
                                          <p:stCondLst>
                                            <p:cond delay="0"/>
                                          </p:stCondLst>
                                        </p:cTn>
                                        <p:tgtEl>
                                          <p:spTgt spid="78"/>
                                        </p:tgtEl>
                                        <p:attrNameLst>
                                          <p:attrName>style.visibility</p:attrName>
                                        </p:attrNameLst>
                                      </p:cBhvr>
                                      <p:to>
                                        <p:strVal val="visible"/>
                                      </p:to>
                                    </p:set>
                                    <p:animEffect transition="in" filter="wipe(up)">
                                      <p:cBhvr>
                                        <p:cTn id="102" dur="1000"/>
                                        <p:tgtEl>
                                          <p:spTgt spid="78"/>
                                        </p:tgtEl>
                                      </p:cBhvr>
                                    </p:animEffect>
                                  </p:childTnLst>
                                </p:cTn>
                              </p:par>
                              <p:par>
                                <p:cTn id="103" presetID="22" presetClass="entr" presetSubtype="1" fill="hold" grpId="0" nodeType="withEffect">
                                  <p:stCondLst>
                                    <p:cond delay="0"/>
                                  </p:stCondLst>
                                  <p:childTnLst>
                                    <p:set>
                                      <p:cBhvr>
                                        <p:cTn id="104" dur="1" fill="hold">
                                          <p:stCondLst>
                                            <p:cond delay="0"/>
                                          </p:stCondLst>
                                        </p:cTn>
                                        <p:tgtEl>
                                          <p:spTgt spid="77"/>
                                        </p:tgtEl>
                                        <p:attrNameLst>
                                          <p:attrName>style.visibility</p:attrName>
                                        </p:attrNameLst>
                                      </p:cBhvr>
                                      <p:to>
                                        <p:strVal val="visible"/>
                                      </p:to>
                                    </p:set>
                                    <p:animEffect transition="in" filter="wipe(up)">
                                      <p:cBhvr>
                                        <p:cTn id="105" dur="10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1" grpId="0" animBg="1"/>
      <p:bldP spid="49" grpId="0" animBg="1"/>
      <p:bldP spid="26" grpId="0"/>
      <p:bldP spid="36" grpId="0" animBg="1"/>
      <p:bldP spid="12" grpId="0"/>
      <p:bldP spid="48" grpId="0"/>
      <p:bldP spid="57" grpId="0"/>
      <p:bldP spid="58" grpId="0"/>
      <p:bldP spid="59" grpId="0"/>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6"/>
          <p:cNvSpPr/>
          <p:nvPr/>
        </p:nvSpPr>
        <p:spPr>
          <a:xfrm>
            <a:off x="4980352" y="2340507"/>
            <a:ext cx="1149954" cy="1642527"/>
          </a:xfrm>
          <a:prstGeom prst="ellipse">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1"/>
          <p:cNvSpPr>
            <a:spLocks noGrp="1"/>
          </p:cNvSpPr>
          <p:nvPr>
            <p:ph idx="1"/>
          </p:nvPr>
        </p:nvSpPr>
        <p:spPr>
          <a:xfrm>
            <a:off x="323419" y="1621840"/>
            <a:ext cx="3316596" cy="2700508"/>
          </a:xfrm>
        </p:spPr>
        <p:txBody>
          <a:bodyPr/>
          <a:lstStyle/>
          <a:p>
            <a:r>
              <a:rPr lang="en-GB" sz="1800" dirty="0" smtClean="0">
                <a:latin typeface="+mj-lt"/>
              </a:rPr>
              <a:t>Calculate </a:t>
            </a:r>
            <a:r>
              <a:rPr lang="en-GB" sz="1800" b="1" dirty="0" smtClean="0">
                <a:latin typeface="+mj-lt"/>
              </a:rPr>
              <a:t>seasonal threshold </a:t>
            </a:r>
            <a:r>
              <a:rPr lang="en-GB" sz="1800" dirty="0" smtClean="0">
                <a:latin typeface="+mj-lt"/>
              </a:rPr>
              <a:t>using historical data </a:t>
            </a:r>
          </a:p>
          <a:p>
            <a:pPr marL="646113" lvl="1" indent="-285750"/>
            <a:r>
              <a:rPr lang="en-GB" sz="1600" dirty="0" smtClean="0">
                <a:latin typeface="+mj-lt"/>
              </a:rPr>
              <a:t>Upper limit of the one-sided 95% confidence interval of the arithmetic </a:t>
            </a:r>
            <a:r>
              <a:rPr lang="en-GB" sz="1600" dirty="0">
                <a:latin typeface="+mj-lt"/>
              </a:rPr>
              <a:t>mean of </a:t>
            </a:r>
            <a:r>
              <a:rPr lang="en-GB" sz="1600" dirty="0" smtClean="0">
                <a:latin typeface="+mj-lt"/>
              </a:rPr>
              <a:t>n highest pre-epidemic values of all historic seasons, where n=30/seasons</a:t>
            </a:r>
            <a:endParaRPr lang="en-GB" sz="1600" dirty="0">
              <a:latin typeface="+mj-lt"/>
            </a:endParaRPr>
          </a:p>
        </p:txBody>
      </p:sp>
      <p:sp>
        <p:nvSpPr>
          <p:cNvPr id="4" name="Slide Number Placeholder 3"/>
          <p:cNvSpPr>
            <a:spLocks noGrp="1"/>
          </p:cNvSpPr>
          <p:nvPr>
            <p:ph type="sldNum" sz="quarter" idx="16"/>
          </p:nvPr>
        </p:nvSpPr>
        <p:spPr/>
        <p:txBody>
          <a:bodyPr/>
          <a:lstStyle/>
          <a:p>
            <a:fld id="{A74CE0EA-F3B5-4684-BA10-C594598FDB9C}" type="slidenum">
              <a:rPr lang="en-GB" noProof="0" smtClean="0"/>
              <a:pPr/>
              <a:t>22</a:t>
            </a:fld>
            <a:endParaRPr lang="en-GB" noProof="0"/>
          </a:p>
        </p:txBody>
      </p:sp>
      <p:sp>
        <p:nvSpPr>
          <p:cNvPr id="5" name="Title 4"/>
          <p:cNvSpPr>
            <a:spLocks noGrp="1"/>
          </p:cNvSpPr>
          <p:nvPr>
            <p:ph type="title"/>
          </p:nvPr>
        </p:nvSpPr>
        <p:spPr/>
        <p:txBody>
          <a:bodyPr/>
          <a:lstStyle/>
          <a:p>
            <a:r>
              <a:rPr lang="en-GB" dirty="0" smtClean="0"/>
              <a:t>Threshold Setting: MEM </a:t>
            </a:r>
            <a:endParaRPr lang="en-US" dirty="0"/>
          </a:p>
        </p:txBody>
      </p:sp>
      <p:sp>
        <p:nvSpPr>
          <p:cNvPr id="12" name="Text Placeholder 6"/>
          <p:cNvSpPr txBox="1">
            <a:spLocks/>
          </p:cNvSpPr>
          <p:nvPr/>
        </p:nvSpPr>
        <p:spPr>
          <a:xfrm>
            <a:off x="323419" y="1087058"/>
            <a:ext cx="4104001" cy="276697"/>
          </a:xfrm>
          <a:prstGeom prst="rect">
            <a:avLst/>
          </a:prstGeom>
          <a:solidFill>
            <a:srgbClr val="009CDE"/>
          </a:solidFill>
        </p:spPr>
        <p:txBody>
          <a:bodyPr>
            <a:noAutofit/>
          </a:bodyPr>
          <a:lstStyle>
            <a:lvl1pPr marL="0" indent="0" algn="l" defTabSz="914400" rtl="0" eaLnBrk="1" latinLnBrk="0" hangingPunct="1">
              <a:lnSpc>
                <a:spcPct val="110000"/>
              </a:lnSpc>
              <a:spcBef>
                <a:spcPts val="1000"/>
              </a:spcBef>
              <a:spcAft>
                <a:spcPts val="600"/>
              </a:spcAft>
              <a:buClr>
                <a:schemeClr val="tx1"/>
              </a:buClr>
              <a:buSzPct val="80000"/>
              <a:buFontTx/>
              <a:buNone/>
              <a:defRPr sz="1400" b="0" kern="1200">
                <a:solidFill>
                  <a:schemeClr val="tx1"/>
                </a:solidFill>
                <a:latin typeface="+mn-lt"/>
                <a:ea typeface="+mn-ea"/>
                <a:cs typeface="Times New Roman" panose="02020603050405020304" pitchFamily="18" charset="0"/>
              </a:defRPr>
            </a:lvl1pPr>
            <a:lvl2pPr marL="360363" indent="-179388"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2pPr>
            <a:lvl3pPr marL="827087" indent="-285750"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3pPr>
            <a:lvl4pPr marL="1179513" indent="-285750"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4pPr>
            <a:lvl5pPr marL="1616075" indent="-358775"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5pPr>
            <a:lvl6pPr marL="2062163" indent="-358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100" b="1" dirty="0" smtClean="0">
                <a:solidFill>
                  <a:schemeClr val="bg1"/>
                </a:solidFill>
                <a:latin typeface="+mj-lt"/>
              </a:rPr>
              <a:t>MEM Method Step 2</a:t>
            </a:r>
            <a:endParaRPr lang="en-US" sz="1100" b="1" dirty="0">
              <a:solidFill>
                <a:schemeClr val="bg1"/>
              </a:solidFill>
              <a:latin typeface="+mj-lt"/>
            </a:endParaRPr>
          </a:p>
        </p:txBody>
      </p:sp>
      <p:sp>
        <p:nvSpPr>
          <p:cNvPr id="13" name="Text Placeholder 22"/>
          <p:cNvSpPr>
            <a:spLocks noGrp="1"/>
          </p:cNvSpPr>
          <p:nvPr>
            <p:ph type="body" sz="quarter" idx="17"/>
          </p:nvPr>
        </p:nvSpPr>
        <p:spPr>
          <a:xfrm>
            <a:off x="305856" y="4781096"/>
            <a:ext cx="6120000" cy="216694"/>
          </a:xfrm>
        </p:spPr>
        <p:txBody>
          <a:bodyPr>
            <a:normAutofit fontScale="92500" lnSpcReduction="20000"/>
          </a:bodyPr>
          <a:lstStyle/>
          <a:p>
            <a:r>
              <a:rPr lang="en-GB" dirty="0" smtClean="0"/>
              <a:t>PISA Module B: Methods </a:t>
            </a:r>
            <a:endParaRPr lang="en-US" dirty="0"/>
          </a:p>
        </p:txBody>
      </p:sp>
      <p:cxnSp>
        <p:nvCxnSpPr>
          <p:cNvPr id="10" name="Straight Arrow Connector 9"/>
          <p:cNvCxnSpPr/>
          <p:nvPr/>
        </p:nvCxnSpPr>
        <p:spPr>
          <a:xfrm flipV="1">
            <a:off x="5048169" y="4011942"/>
            <a:ext cx="3725564" cy="106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5048169" y="1453631"/>
            <a:ext cx="0" cy="2558311"/>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4" name="Freeform 13"/>
          <p:cNvSpPr/>
          <p:nvPr/>
        </p:nvSpPr>
        <p:spPr>
          <a:xfrm>
            <a:off x="5057404" y="2556628"/>
            <a:ext cx="3725563" cy="1246369"/>
          </a:xfrm>
          <a:custGeom>
            <a:avLst/>
            <a:gdLst>
              <a:gd name="connsiteX0" fmla="*/ 0 w 7362092"/>
              <a:gd name="connsiteY0" fmla="*/ 3355803 h 3887576"/>
              <a:gd name="connsiteX1" fmla="*/ 1371600 w 7362092"/>
              <a:gd name="connsiteY1" fmla="*/ 3062726 h 3887576"/>
              <a:gd name="connsiteX2" fmla="*/ 3024554 w 7362092"/>
              <a:gd name="connsiteY2" fmla="*/ 3003 h 3887576"/>
              <a:gd name="connsiteX3" fmla="*/ 5005754 w 7362092"/>
              <a:gd name="connsiteY3" fmla="*/ 3684049 h 3887576"/>
              <a:gd name="connsiteX4" fmla="*/ 7362092 w 7362092"/>
              <a:gd name="connsiteY4" fmla="*/ 3086172 h 3887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2092" h="3887576">
                <a:moveTo>
                  <a:pt x="0" y="3355803"/>
                </a:moveTo>
                <a:cubicBezTo>
                  <a:pt x="433754" y="3488664"/>
                  <a:pt x="867508" y="3621526"/>
                  <a:pt x="1371600" y="3062726"/>
                </a:cubicBezTo>
                <a:cubicBezTo>
                  <a:pt x="1875692" y="2503926"/>
                  <a:pt x="2418862" y="-100551"/>
                  <a:pt x="3024554" y="3003"/>
                </a:cubicBezTo>
                <a:cubicBezTo>
                  <a:pt x="3630246" y="106557"/>
                  <a:pt x="4282831" y="3170188"/>
                  <a:pt x="5005754" y="3684049"/>
                </a:cubicBezTo>
                <a:cubicBezTo>
                  <a:pt x="5728677" y="4197910"/>
                  <a:pt x="6545384" y="3642041"/>
                  <a:pt x="7362092" y="3086172"/>
                </a:cubicBezTo>
              </a:path>
            </a:pathLst>
          </a:custGeom>
          <a:no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Oval 16"/>
          <p:cNvSpPr/>
          <p:nvPr/>
        </p:nvSpPr>
        <p:spPr>
          <a:xfrm>
            <a:off x="5178670" y="3586994"/>
            <a:ext cx="112767" cy="147499"/>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6280640" y="2675254"/>
            <a:ext cx="112767" cy="147499"/>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6073923" y="2972094"/>
            <a:ext cx="112767" cy="147499"/>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5460723" y="3559802"/>
            <a:ext cx="112767" cy="147499"/>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5748636" y="3439495"/>
            <a:ext cx="112767" cy="147499"/>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6529056" y="2511503"/>
            <a:ext cx="112767" cy="147499"/>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6650493" y="2556628"/>
            <a:ext cx="112767" cy="147499"/>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6988945" y="3125235"/>
            <a:ext cx="112767" cy="147499"/>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7254112" y="3391360"/>
            <a:ext cx="112767" cy="147499"/>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7938740" y="3740421"/>
            <a:ext cx="112767" cy="147499"/>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7558912" y="3670838"/>
            <a:ext cx="112767" cy="147499"/>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27"/>
          <p:cNvSpPr/>
          <p:nvPr/>
        </p:nvSpPr>
        <p:spPr>
          <a:xfrm>
            <a:off x="5048169" y="2212657"/>
            <a:ext cx="3268622" cy="1040258"/>
          </a:xfrm>
          <a:custGeom>
            <a:avLst/>
            <a:gdLst>
              <a:gd name="connsiteX0" fmla="*/ 0 w 7362092"/>
              <a:gd name="connsiteY0" fmla="*/ 3355803 h 3887576"/>
              <a:gd name="connsiteX1" fmla="*/ 1371600 w 7362092"/>
              <a:gd name="connsiteY1" fmla="*/ 3062726 h 3887576"/>
              <a:gd name="connsiteX2" fmla="*/ 3024554 w 7362092"/>
              <a:gd name="connsiteY2" fmla="*/ 3003 h 3887576"/>
              <a:gd name="connsiteX3" fmla="*/ 5005754 w 7362092"/>
              <a:gd name="connsiteY3" fmla="*/ 3684049 h 3887576"/>
              <a:gd name="connsiteX4" fmla="*/ 7362092 w 7362092"/>
              <a:gd name="connsiteY4" fmla="*/ 3086172 h 3887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2092" h="3887576">
                <a:moveTo>
                  <a:pt x="0" y="3355803"/>
                </a:moveTo>
                <a:cubicBezTo>
                  <a:pt x="433754" y="3488664"/>
                  <a:pt x="867508" y="3621526"/>
                  <a:pt x="1371600" y="3062726"/>
                </a:cubicBezTo>
                <a:cubicBezTo>
                  <a:pt x="1875692" y="2503926"/>
                  <a:pt x="2418862" y="-100551"/>
                  <a:pt x="3024554" y="3003"/>
                </a:cubicBezTo>
                <a:cubicBezTo>
                  <a:pt x="3630246" y="106557"/>
                  <a:pt x="4282831" y="3170188"/>
                  <a:pt x="5005754" y="3684049"/>
                </a:cubicBezTo>
                <a:cubicBezTo>
                  <a:pt x="5728677" y="4197910"/>
                  <a:pt x="6545384" y="3642041"/>
                  <a:pt x="7362092" y="3086172"/>
                </a:cubicBezTo>
              </a:path>
            </a:pathLst>
          </a:cu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 name="Freeform 28"/>
          <p:cNvSpPr/>
          <p:nvPr/>
        </p:nvSpPr>
        <p:spPr>
          <a:xfrm>
            <a:off x="5007512" y="2079335"/>
            <a:ext cx="3268622" cy="1040258"/>
          </a:xfrm>
          <a:custGeom>
            <a:avLst/>
            <a:gdLst>
              <a:gd name="connsiteX0" fmla="*/ 0 w 7362092"/>
              <a:gd name="connsiteY0" fmla="*/ 3355803 h 3887576"/>
              <a:gd name="connsiteX1" fmla="*/ 1371600 w 7362092"/>
              <a:gd name="connsiteY1" fmla="*/ 3062726 h 3887576"/>
              <a:gd name="connsiteX2" fmla="*/ 3024554 w 7362092"/>
              <a:gd name="connsiteY2" fmla="*/ 3003 h 3887576"/>
              <a:gd name="connsiteX3" fmla="*/ 5005754 w 7362092"/>
              <a:gd name="connsiteY3" fmla="*/ 3684049 h 3887576"/>
              <a:gd name="connsiteX4" fmla="*/ 7362092 w 7362092"/>
              <a:gd name="connsiteY4" fmla="*/ 3086172 h 3887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2092" h="3887576">
                <a:moveTo>
                  <a:pt x="0" y="3355803"/>
                </a:moveTo>
                <a:cubicBezTo>
                  <a:pt x="433754" y="3488664"/>
                  <a:pt x="867508" y="3621526"/>
                  <a:pt x="1371600" y="3062726"/>
                </a:cubicBezTo>
                <a:cubicBezTo>
                  <a:pt x="1875692" y="2503926"/>
                  <a:pt x="2418862" y="-100551"/>
                  <a:pt x="3024554" y="3003"/>
                </a:cubicBezTo>
                <a:cubicBezTo>
                  <a:pt x="3630246" y="106557"/>
                  <a:pt x="4282831" y="3170188"/>
                  <a:pt x="5005754" y="3684049"/>
                </a:cubicBezTo>
                <a:cubicBezTo>
                  <a:pt x="5728677" y="4197910"/>
                  <a:pt x="6545384" y="3642041"/>
                  <a:pt x="7362092" y="3086172"/>
                </a:cubicBezTo>
              </a:path>
            </a:pathLst>
          </a:cu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0" name="Freeform 29"/>
          <p:cNvSpPr/>
          <p:nvPr/>
        </p:nvSpPr>
        <p:spPr>
          <a:xfrm>
            <a:off x="5067182" y="2408561"/>
            <a:ext cx="3268622" cy="1040258"/>
          </a:xfrm>
          <a:custGeom>
            <a:avLst/>
            <a:gdLst>
              <a:gd name="connsiteX0" fmla="*/ 0 w 7362092"/>
              <a:gd name="connsiteY0" fmla="*/ 3355803 h 3887576"/>
              <a:gd name="connsiteX1" fmla="*/ 1371600 w 7362092"/>
              <a:gd name="connsiteY1" fmla="*/ 3062726 h 3887576"/>
              <a:gd name="connsiteX2" fmla="*/ 3024554 w 7362092"/>
              <a:gd name="connsiteY2" fmla="*/ 3003 h 3887576"/>
              <a:gd name="connsiteX3" fmla="*/ 5005754 w 7362092"/>
              <a:gd name="connsiteY3" fmla="*/ 3684049 h 3887576"/>
              <a:gd name="connsiteX4" fmla="*/ 7362092 w 7362092"/>
              <a:gd name="connsiteY4" fmla="*/ 3086172 h 3887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2092" h="3887576">
                <a:moveTo>
                  <a:pt x="0" y="3355803"/>
                </a:moveTo>
                <a:cubicBezTo>
                  <a:pt x="433754" y="3488664"/>
                  <a:pt x="867508" y="3621526"/>
                  <a:pt x="1371600" y="3062726"/>
                </a:cubicBezTo>
                <a:cubicBezTo>
                  <a:pt x="1875692" y="2503926"/>
                  <a:pt x="2418862" y="-100551"/>
                  <a:pt x="3024554" y="3003"/>
                </a:cubicBezTo>
                <a:cubicBezTo>
                  <a:pt x="3630246" y="106557"/>
                  <a:pt x="4282831" y="3170188"/>
                  <a:pt x="5005754" y="3684049"/>
                </a:cubicBezTo>
                <a:cubicBezTo>
                  <a:pt x="5728677" y="4197910"/>
                  <a:pt x="6545384" y="3642041"/>
                  <a:pt x="7362092" y="3086172"/>
                </a:cubicBezTo>
              </a:path>
            </a:pathLst>
          </a:cu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1" name="Oval 30"/>
          <p:cNvSpPr/>
          <p:nvPr/>
        </p:nvSpPr>
        <p:spPr>
          <a:xfrm>
            <a:off x="5105535" y="3260313"/>
            <a:ext cx="112767" cy="147499"/>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a:off x="5958226" y="2732785"/>
            <a:ext cx="112767" cy="147499"/>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5399874" y="3275344"/>
            <a:ext cx="112767" cy="147499"/>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5582416" y="3186564"/>
            <a:ext cx="112767" cy="147499"/>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6167873" y="2466661"/>
            <a:ext cx="112767" cy="147499"/>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nvSpPr>
        <p:spPr>
          <a:xfrm>
            <a:off x="6324294" y="2340507"/>
            <a:ext cx="112767" cy="147499"/>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nvSpPr>
        <p:spPr>
          <a:xfrm>
            <a:off x="6822725" y="2924066"/>
            <a:ext cx="112767" cy="147499"/>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nvSpPr>
        <p:spPr>
          <a:xfrm>
            <a:off x="7200659" y="3125235"/>
            <a:ext cx="112767" cy="147499"/>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7885287" y="3316527"/>
            <a:ext cx="112767" cy="147499"/>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nvSpPr>
        <p:spPr>
          <a:xfrm>
            <a:off x="7502528" y="3375069"/>
            <a:ext cx="112767" cy="147499"/>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nvSpPr>
        <p:spPr>
          <a:xfrm>
            <a:off x="5161919" y="2929748"/>
            <a:ext cx="112767" cy="147499"/>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nvSpPr>
        <p:spPr>
          <a:xfrm>
            <a:off x="5940668" y="2334812"/>
            <a:ext cx="112767" cy="147499"/>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nvSpPr>
        <p:spPr>
          <a:xfrm>
            <a:off x="5399875" y="2865670"/>
            <a:ext cx="112767" cy="147499"/>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p:nvSpPr>
        <p:spPr>
          <a:xfrm>
            <a:off x="5517106" y="2997815"/>
            <a:ext cx="112767" cy="147499"/>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nvSpPr>
        <p:spPr>
          <a:xfrm>
            <a:off x="6588726" y="2261062"/>
            <a:ext cx="112767" cy="147499"/>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nvSpPr>
        <p:spPr>
          <a:xfrm>
            <a:off x="6267911" y="2005585"/>
            <a:ext cx="112767" cy="147499"/>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nvSpPr>
        <p:spPr>
          <a:xfrm>
            <a:off x="7087892" y="2997814"/>
            <a:ext cx="112767" cy="147499"/>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nvSpPr>
        <p:spPr>
          <a:xfrm>
            <a:off x="7406512" y="3543760"/>
            <a:ext cx="112767" cy="147499"/>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nvSpPr>
        <p:spPr>
          <a:xfrm>
            <a:off x="8034756" y="3056087"/>
            <a:ext cx="112767" cy="147499"/>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nvSpPr>
        <p:spPr>
          <a:xfrm>
            <a:off x="7895235" y="2939420"/>
            <a:ext cx="112767" cy="147499"/>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nvSpPr>
        <p:spPr>
          <a:xfrm>
            <a:off x="5125916" y="3099620"/>
            <a:ext cx="112767" cy="147499"/>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nvSpPr>
        <p:spPr>
          <a:xfrm>
            <a:off x="6171504" y="2212657"/>
            <a:ext cx="112767" cy="147499"/>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p:cNvSpPr/>
          <p:nvPr/>
        </p:nvSpPr>
        <p:spPr>
          <a:xfrm>
            <a:off x="5343492" y="3054848"/>
            <a:ext cx="112767" cy="147499"/>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p:cNvSpPr/>
          <p:nvPr/>
        </p:nvSpPr>
        <p:spPr>
          <a:xfrm>
            <a:off x="5692252" y="2842944"/>
            <a:ext cx="112767" cy="147499"/>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p:nvPr/>
        </p:nvSpPr>
        <p:spPr>
          <a:xfrm>
            <a:off x="6833856" y="2816303"/>
            <a:ext cx="112767" cy="147499"/>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p:cNvSpPr/>
          <p:nvPr/>
        </p:nvSpPr>
        <p:spPr>
          <a:xfrm>
            <a:off x="6946623" y="2850316"/>
            <a:ext cx="112767" cy="147499"/>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p:cNvSpPr/>
          <p:nvPr/>
        </p:nvSpPr>
        <p:spPr>
          <a:xfrm>
            <a:off x="6475959" y="2364004"/>
            <a:ext cx="112767" cy="147499"/>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p:cNvSpPr/>
          <p:nvPr/>
        </p:nvSpPr>
        <p:spPr>
          <a:xfrm>
            <a:off x="7376828" y="3025999"/>
            <a:ext cx="112767" cy="147499"/>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p:cNvSpPr/>
          <p:nvPr/>
        </p:nvSpPr>
        <p:spPr>
          <a:xfrm>
            <a:off x="7711311" y="3159780"/>
            <a:ext cx="112767" cy="147499"/>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p:cNvSpPr/>
          <p:nvPr/>
        </p:nvSpPr>
        <p:spPr>
          <a:xfrm>
            <a:off x="7519279" y="3173498"/>
            <a:ext cx="112767" cy="147499"/>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5709136" y="2702817"/>
            <a:ext cx="112767" cy="147499"/>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5629873" y="3543579"/>
            <a:ext cx="112767" cy="147499"/>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5332470" y="3586994"/>
            <a:ext cx="112767" cy="147499"/>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5276086" y="3275344"/>
            <a:ext cx="112767" cy="147499"/>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p:cNvSpPr/>
          <p:nvPr/>
        </p:nvSpPr>
        <p:spPr>
          <a:xfrm>
            <a:off x="5048169" y="3597088"/>
            <a:ext cx="112767" cy="147499"/>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p:cNvSpPr/>
          <p:nvPr/>
        </p:nvSpPr>
        <p:spPr>
          <a:xfrm>
            <a:off x="5512641" y="2804663"/>
            <a:ext cx="112767" cy="147499"/>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p:cNvSpPr/>
          <p:nvPr/>
        </p:nvSpPr>
        <p:spPr>
          <a:xfrm>
            <a:off x="5703277" y="3112814"/>
            <a:ext cx="112767" cy="147499"/>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p:cNvSpPr/>
          <p:nvPr/>
        </p:nvSpPr>
        <p:spPr>
          <a:xfrm>
            <a:off x="5287107" y="2924064"/>
            <a:ext cx="112767" cy="147499"/>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p:cNvSpPr/>
          <p:nvPr/>
        </p:nvSpPr>
        <p:spPr>
          <a:xfrm>
            <a:off x="5013149" y="2906894"/>
            <a:ext cx="112767" cy="147499"/>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p:cNvSpPr/>
          <p:nvPr/>
        </p:nvSpPr>
        <p:spPr>
          <a:xfrm>
            <a:off x="5805019" y="3007942"/>
            <a:ext cx="112767" cy="147499"/>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p:cNvSpPr/>
          <p:nvPr/>
        </p:nvSpPr>
        <p:spPr>
          <a:xfrm>
            <a:off x="5512640" y="3227570"/>
            <a:ext cx="112767" cy="147499"/>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p:cNvSpPr/>
          <p:nvPr/>
        </p:nvSpPr>
        <p:spPr>
          <a:xfrm>
            <a:off x="5861402" y="3320542"/>
            <a:ext cx="112767" cy="147499"/>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p:cNvSpPr/>
          <p:nvPr/>
        </p:nvSpPr>
        <p:spPr>
          <a:xfrm>
            <a:off x="5958225" y="3162923"/>
            <a:ext cx="112767" cy="147499"/>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p:cNvSpPr/>
          <p:nvPr/>
        </p:nvSpPr>
        <p:spPr>
          <a:xfrm>
            <a:off x="5864135" y="2860443"/>
            <a:ext cx="112767" cy="147499"/>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p:cNvSpPr/>
          <p:nvPr/>
        </p:nvSpPr>
        <p:spPr>
          <a:xfrm>
            <a:off x="5861401" y="2679495"/>
            <a:ext cx="112767" cy="147499"/>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p:cNvSpPr/>
          <p:nvPr/>
        </p:nvSpPr>
        <p:spPr>
          <a:xfrm>
            <a:off x="5765519" y="2570143"/>
            <a:ext cx="112767" cy="147499"/>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Oval 76"/>
          <p:cNvSpPr/>
          <p:nvPr/>
        </p:nvSpPr>
        <p:spPr>
          <a:xfrm>
            <a:off x="5914851" y="2531996"/>
            <a:ext cx="112767" cy="147499"/>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p:cNvSpPr/>
          <p:nvPr/>
        </p:nvSpPr>
        <p:spPr>
          <a:xfrm>
            <a:off x="5852364" y="2422644"/>
            <a:ext cx="112767" cy="147499"/>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Oval 78"/>
          <p:cNvSpPr/>
          <p:nvPr/>
        </p:nvSpPr>
        <p:spPr>
          <a:xfrm>
            <a:off x="7087892" y="1077907"/>
            <a:ext cx="112767" cy="147499"/>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7151332" y="1008564"/>
            <a:ext cx="1631635" cy="338554"/>
          </a:xfrm>
          <a:prstGeom prst="rect">
            <a:avLst/>
          </a:prstGeom>
          <a:noFill/>
        </p:spPr>
        <p:txBody>
          <a:bodyPr wrap="square" rtlCol="0">
            <a:spAutoFit/>
          </a:bodyPr>
          <a:lstStyle/>
          <a:p>
            <a:r>
              <a:rPr lang="en-GB" sz="1600" dirty="0" smtClean="0"/>
              <a:t>Pre-epidemic</a:t>
            </a:r>
            <a:endParaRPr lang="en-US" sz="1600" dirty="0"/>
          </a:p>
        </p:txBody>
      </p:sp>
      <p:cxnSp>
        <p:nvCxnSpPr>
          <p:cNvPr id="81" name="Straight Connector 80"/>
          <p:cNvCxnSpPr/>
          <p:nvPr/>
        </p:nvCxnSpPr>
        <p:spPr>
          <a:xfrm flipV="1">
            <a:off x="5072464" y="3138983"/>
            <a:ext cx="3592148" cy="6330"/>
          </a:xfrm>
          <a:prstGeom prst="line">
            <a:avLst/>
          </a:prstGeom>
          <a:ln w="28575">
            <a:solidFill>
              <a:srgbClr val="00B0F0"/>
            </a:solidFill>
            <a:prstDash val="dash"/>
          </a:ln>
        </p:spPr>
        <p:style>
          <a:lnRef idx="1">
            <a:schemeClr val="accent1"/>
          </a:lnRef>
          <a:fillRef idx="0">
            <a:schemeClr val="accent1"/>
          </a:fillRef>
          <a:effectRef idx="0">
            <a:schemeClr val="accent1"/>
          </a:effectRef>
          <a:fontRef idx="minor">
            <a:schemeClr val="tx1"/>
          </a:fontRef>
        </p:style>
      </p:cxnSp>
      <p:sp>
        <p:nvSpPr>
          <p:cNvPr id="86" name="TextBox 85"/>
          <p:cNvSpPr txBox="1"/>
          <p:nvPr/>
        </p:nvSpPr>
        <p:spPr>
          <a:xfrm>
            <a:off x="3943144" y="2901313"/>
            <a:ext cx="1331542" cy="523220"/>
          </a:xfrm>
          <a:prstGeom prst="rect">
            <a:avLst/>
          </a:prstGeom>
          <a:noFill/>
        </p:spPr>
        <p:txBody>
          <a:bodyPr wrap="square" rtlCol="0">
            <a:spAutoFit/>
          </a:bodyPr>
          <a:lstStyle/>
          <a:p>
            <a:r>
              <a:rPr lang="en-GB" sz="1400" dirty="0" smtClean="0">
                <a:solidFill>
                  <a:srgbClr val="009CDE"/>
                </a:solidFill>
              </a:rPr>
              <a:t>Seasonal threshold </a:t>
            </a:r>
            <a:endParaRPr lang="en-US" sz="1400" dirty="0">
              <a:solidFill>
                <a:srgbClr val="009CDE"/>
              </a:solidFill>
            </a:endParaRPr>
          </a:p>
        </p:txBody>
      </p:sp>
    </p:spTree>
    <p:extLst>
      <p:ext uri="{BB962C8B-B14F-4D97-AF65-F5344CB8AC3E}">
        <p14:creationId xmlns:p14="http://schemas.microsoft.com/office/powerpoint/2010/main" val="1411960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81"/>
                                        </p:tgtEl>
                                        <p:attrNameLst>
                                          <p:attrName>style.visibility</p:attrName>
                                        </p:attrNameLst>
                                      </p:cBhvr>
                                      <p:to>
                                        <p:strVal val="visible"/>
                                      </p:to>
                                    </p:set>
                                    <p:animEffect transition="in" filter="fade">
                                      <p:cBhvr>
                                        <p:cTn id="11" dur="2000"/>
                                        <p:tgtEl>
                                          <p:spTgt spid="81"/>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86"/>
                                        </p:tgtEl>
                                        <p:attrNameLst>
                                          <p:attrName>style.visibility</p:attrName>
                                        </p:attrNameLst>
                                      </p:cBhvr>
                                      <p:to>
                                        <p:strVal val="visible"/>
                                      </p:to>
                                    </p:set>
                                    <p:animEffect transition="in" filter="fade">
                                      <p:cBhvr>
                                        <p:cTn id="14" dur="20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p:txBody>
          <a:bodyPr/>
          <a:lstStyle/>
          <a:p>
            <a:fld id="{A74CE0EA-F3B5-4684-BA10-C594598FDB9C}" type="slidenum">
              <a:rPr lang="en-GB" noProof="0" smtClean="0"/>
              <a:pPr/>
              <a:t>23</a:t>
            </a:fld>
            <a:endParaRPr lang="en-GB" noProof="0"/>
          </a:p>
        </p:txBody>
      </p:sp>
      <p:sp>
        <p:nvSpPr>
          <p:cNvPr id="5" name="Title 4"/>
          <p:cNvSpPr>
            <a:spLocks noGrp="1"/>
          </p:cNvSpPr>
          <p:nvPr>
            <p:ph type="title"/>
          </p:nvPr>
        </p:nvSpPr>
        <p:spPr/>
        <p:txBody>
          <a:bodyPr/>
          <a:lstStyle/>
          <a:p>
            <a:r>
              <a:rPr lang="en-GB" dirty="0" smtClean="0"/>
              <a:t>Threshold Setting: MEM </a:t>
            </a:r>
            <a:endParaRPr lang="en-US" dirty="0"/>
          </a:p>
        </p:txBody>
      </p:sp>
      <p:sp>
        <p:nvSpPr>
          <p:cNvPr id="12" name="Text Placeholder 6"/>
          <p:cNvSpPr txBox="1">
            <a:spLocks/>
          </p:cNvSpPr>
          <p:nvPr/>
        </p:nvSpPr>
        <p:spPr>
          <a:xfrm>
            <a:off x="323419" y="1087058"/>
            <a:ext cx="4104001" cy="276697"/>
          </a:xfrm>
          <a:prstGeom prst="rect">
            <a:avLst/>
          </a:prstGeom>
          <a:solidFill>
            <a:srgbClr val="009CDE"/>
          </a:solidFill>
        </p:spPr>
        <p:txBody>
          <a:bodyPr>
            <a:noAutofit/>
          </a:bodyPr>
          <a:lstStyle>
            <a:lvl1pPr marL="0" indent="0" algn="l" defTabSz="914400" rtl="0" eaLnBrk="1" latinLnBrk="0" hangingPunct="1">
              <a:lnSpc>
                <a:spcPct val="110000"/>
              </a:lnSpc>
              <a:spcBef>
                <a:spcPts val="1000"/>
              </a:spcBef>
              <a:spcAft>
                <a:spcPts val="600"/>
              </a:spcAft>
              <a:buClr>
                <a:schemeClr val="tx1"/>
              </a:buClr>
              <a:buSzPct val="80000"/>
              <a:buFontTx/>
              <a:buNone/>
              <a:defRPr sz="1400" b="0" kern="1200">
                <a:solidFill>
                  <a:schemeClr val="tx1"/>
                </a:solidFill>
                <a:latin typeface="+mn-lt"/>
                <a:ea typeface="+mn-ea"/>
                <a:cs typeface="Times New Roman" panose="02020603050405020304" pitchFamily="18" charset="0"/>
              </a:defRPr>
            </a:lvl1pPr>
            <a:lvl2pPr marL="360363" indent="-179388"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2pPr>
            <a:lvl3pPr marL="827087" indent="-285750"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3pPr>
            <a:lvl4pPr marL="1179513" indent="-285750"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4pPr>
            <a:lvl5pPr marL="1616075" indent="-358775"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5pPr>
            <a:lvl6pPr marL="2062163" indent="-358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100" b="1" dirty="0" smtClean="0">
                <a:solidFill>
                  <a:schemeClr val="bg1"/>
                </a:solidFill>
                <a:latin typeface="+mj-lt"/>
              </a:rPr>
              <a:t>MEM Method Step 2</a:t>
            </a:r>
            <a:endParaRPr lang="en-US" sz="1100" b="1" dirty="0">
              <a:solidFill>
                <a:schemeClr val="bg1"/>
              </a:solidFill>
              <a:latin typeface="+mj-lt"/>
            </a:endParaRPr>
          </a:p>
        </p:txBody>
      </p:sp>
      <p:sp>
        <p:nvSpPr>
          <p:cNvPr id="13" name="Text Placeholder 22"/>
          <p:cNvSpPr>
            <a:spLocks noGrp="1"/>
          </p:cNvSpPr>
          <p:nvPr>
            <p:ph type="body" sz="quarter" idx="17"/>
          </p:nvPr>
        </p:nvSpPr>
        <p:spPr>
          <a:xfrm>
            <a:off x="305856" y="4781096"/>
            <a:ext cx="6120000" cy="216694"/>
          </a:xfrm>
        </p:spPr>
        <p:txBody>
          <a:bodyPr>
            <a:normAutofit fontScale="92500" lnSpcReduction="20000"/>
          </a:bodyPr>
          <a:lstStyle/>
          <a:p>
            <a:r>
              <a:rPr lang="en-GB" dirty="0" smtClean="0"/>
              <a:t>PISA Module B: Methods </a:t>
            </a:r>
            <a:endParaRPr lang="en-US" dirty="0"/>
          </a:p>
        </p:txBody>
      </p:sp>
      <p:pic>
        <p:nvPicPr>
          <p:cNvPr id="6" name="Picture 5"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88069" y="1363755"/>
            <a:ext cx="4067840" cy="2851394"/>
          </a:xfrm>
          <a:prstGeom prst="rect">
            <a:avLst/>
          </a:prstGeom>
        </p:spPr>
      </p:pic>
      <p:sp>
        <p:nvSpPr>
          <p:cNvPr id="9" name="Content Placeholder 1"/>
          <p:cNvSpPr txBox="1">
            <a:spLocks/>
          </p:cNvSpPr>
          <p:nvPr/>
        </p:nvSpPr>
        <p:spPr bwMode="gray">
          <a:xfrm>
            <a:off x="323419" y="1621840"/>
            <a:ext cx="3316596" cy="2700508"/>
          </a:xfrm>
          <a:prstGeom prst="rect">
            <a:avLst/>
          </a:prstGeom>
        </p:spPr>
        <p:txBody>
          <a:bodyPr vert="horz" lIns="18000" tIns="0" rIns="18000" bIns="0" rtlCol="0">
            <a:noAutofit/>
          </a:bodyPr>
          <a:lstStyle>
            <a:lvl1pPr marL="0" indent="0" algn="l" defTabSz="914400" rtl="0" eaLnBrk="1" latinLnBrk="0" hangingPunct="1">
              <a:lnSpc>
                <a:spcPct val="110000"/>
              </a:lnSpc>
              <a:spcBef>
                <a:spcPts val="1000"/>
              </a:spcBef>
              <a:spcAft>
                <a:spcPts val="600"/>
              </a:spcAft>
              <a:buClr>
                <a:schemeClr val="tx1"/>
              </a:buClr>
              <a:buSzPct val="80000"/>
              <a:buFontTx/>
              <a:buNone/>
              <a:defRPr sz="1400" b="0" kern="1200">
                <a:solidFill>
                  <a:schemeClr val="tx1"/>
                </a:solidFill>
                <a:latin typeface="+mn-lt"/>
                <a:ea typeface="+mn-ea"/>
                <a:cs typeface="Times New Roman" panose="02020603050405020304" pitchFamily="18" charset="0"/>
              </a:defRPr>
            </a:lvl1pPr>
            <a:lvl2pPr marL="360363" indent="-179388"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2pPr>
            <a:lvl3pPr marL="827087" indent="-285750"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3pPr>
            <a:lvl4pPr marL="1179513" indent="-285750"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4pPr>
            <a:lvl5pPr marL="1616075" indent="-358775"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5pPr>
            <a:lvl6pPr marL="2062163" indent="-358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800" dirty="0" smtClean="0">
                <a:latin typeface="+mj-lt"/>
              </a:rPr>
              <a:t>Calculate </a:t>
            </a:r>
            <a:r>
              <a:rPr lang="en-GB" sz="1800" b="1" dirty="0" smtClean="0">
                <a:latin typeface="+mj-lt"/>
              </a:rPr>
              <a:t>seasonal threshold </a:t>
            </a:r>
            <a:r>
              <a:rPr lang="en-GB" sz="1800" dirty="0" smtClean="0">
                <a:latin typeface="+mj-lt"/>
              </a:rPr>
              <a:t>using historical data </a:t>
            </a:r>
          </a:p>
          <a:p>
            <a:pPr marL="646113" lvl="1" indent="-285750"/>
            <a:r>
              <a:rPr lang="en-GB" sz="1600" dirty="0" smtClean="0">
                <a:latin typeface="+mj-lt"/>
              </a:rPr>
              <a:t>Example output from MEM</a:t>
            </a:r>
            <a:endParaRPr lang="en-GB" sz="1600" dirty="0">
              <a:latin typeface="+mj-lt"/>
            </a:endParaRPr>
          </a:p>
        </p:txBody>
      </p:sp>
      <p:cxnSp>
        <p:nvCxnSpPr>
          <p:cNvPr id="3" name="Straight Arrow Connector 2"/>
          <p:cNvCxnSpPr/>
          <p:nvPr/>
        </p:nvCxnSpPr>
        <p:spPr>
          <a:xfrm>
            <a:off x="3404507" y="1812471"/>
            <a:ext cx="1992085" cy="1616529"/>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2261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Rectangle 96"/>
          <p:cNvSpPr/>
          <p:nvPr/>
        </p:nvSpPr>
        <p:spPr>
          <a:xfrm>
            <a:off x="5057404" y="1748044"/>
            <a:ext cx="3639130" cy="227808"/>
          </a:xfrm>
          <a:prstGeom prst="rect">
            <a:avLst/>
          </a:prstGeom>
          <a:solidFill>
            <a:srgbClr val="E2C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ectangle 93"/>
          <p:cNvSpPr/>
          <p:nvPr/>
        </p:nvSpPr>
        <p:spPr>
          <a:xfrm>
            <a:off x="5048169" y="2005585"/>
            <a:ext cx="3634853" cy="240611"/>
          </a:xfrm>
          <a:prstGeom prst="rect">
            <a:avLst/>
          </a:prstGeom>
          <a:solidFill>
            <a:srgbClr val="FF8B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072464" y="2286407"/>
            <a:ext cx="3610558" cy="180253"/>
          </a:xfrm>
          <a:prstGeom prst="rect">
            <a:avLst/>
          </a:prstGeom>
          <a:solidFill>
            <a:srgbClr val="FFD6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5048169" y="2488006"/>
            <a:ext cx="3634853" cy="650977"/>
          </a:xfrm>
          <a:prstGeom prst="rect">
            <a:avLst/>
          </a:prstGeom>
          <a:solidFill>
            <a:srgbClr val="FFF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5935163" y="1901233"/>
            <a:ext cx="1257088" cy="1642527"/>
          </a:xfrm>
          <a:prstGeom prst="ellipse">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1"/>
          <p:cNvSpPr>
            <a:spLocks noGrp="1"/>
          </p:cNvSpPr>
          <p:nvPr>
            <p:ph idx="1"/>
          </p:nvPr>
        </p:nvSpPr>
        <p:spPr>
          <a:xfrm>
            <a:off x="323419" y="1560143"/>
            <a:ext cx="3457273" cy="1006640"/>
          </a:xfrm>
        </p:spPr>
        <p:txBody>
          <a:bodyPr/>
          <a:lstStyle/>
          <a:p>
            <a:r>
              <a:rPr lang="en-GB" sz="1800" dirty="0" smtClean="0">
                <a:latin typeface="+mj-lt"/>
              </a:rPr>
              <a:t>Calculate </a:t>
            </a:r>
            <a:r>
              <a:rPr lang="en-GB" sz="1800" b="1" dirty="0" smtClean="0">
                <a:latin typeface="+mj-lt"/>
              </a:rPr>
              <a:t>intensity thresholds </a:t>
            </a:r>
            <a:r>
              <a:rPr lang="en-GB" sz="1800" dirty="0" smtClean="0">
                <a:latin typeface="+mj-lt"/>
              </a:rPr>
              <a:t>using historical data </a:t>
            </a:r>
          </a:p>
        </p:txBody>
      </p:sp>
      <p:sp>
        <p:nvSpPr>
          <p:cNvPr id="4" name="Slide Number Placeholder 3"/>
          <p:cNvSpPr>
            <a:spLocks noGrp="1"/>
          </p:cNvSpPr>
          <p:nvPr>
            <p:ph type="sldNum" sz="quarter" idx="16"/>
          </p:nvPr>
        </p:nvSpPr>
        <p:spPr>
          <a:xfrm>
            <a:off x="8562325" y="4941156"/>
            <a:ext cx="217448" cy="135000"/>
          </a:xfrm>
        </p:spPr>
        <p:txBody>
          <a:bodyPr/>
          <a:lstStyle/>
          <a:p>
            <a:fld id="{A74CE0EA-F3B5-4684-BA10-C594598FDB9C}" type="slidenum">
              <a:rPr lang="en-GB" noProof="0" smtClean="0"/>
              <a:pPr/>
              <a:t>24</a:t>
            </a:fld>
            <a:endParaRPr lang="en-GB" noProof="0"/>
          </a:p>
        </p:txBody>
      </p:sp>
      <p:sp>
        <p:nvSpPr>
          <p:cNvPr id="5" name="Title 4"/>
          <p:cNvSpPr>
            <a:spLocks noGrp="1"/>
          </p:cNvSpPr>
          <p:nvPr>
            <p:ph type="title"/>
          </p:nvPr>
        </p:nvSpPr>
        <p:spPr>
          <a:xfrm>
            <a:off x="359999" y="275714"/>
            <a:ext cx="6120000" cy="540000"/>
          </a:xfrm>
        </p:spPr>
        <p:txBody>
          <a:bodyPr/>
          <a:lstStyle/>
          <a:p>
            <a:r>
              <a:rPr lang="en-GB" dirty="0" smtClean="0"/>
              <a:t>Threshold Setting: MEM </a:t>
            </a:r>
            <a:endParaRPr lang="en-US" dirty="0"/>
          </a:p>
        </p:txBody>
      </p:sp>
      <p:sp>
        <p:nvSpPr>
          <p:cNvPr id="12" name="Text Placeholder 6"/>
          <p:cNvSpPr txBox="1">
            <a:spLocks/>
          </p:cNvSpPr>
          <p:nvPr/>
        </p:nvSpPr>
        <p:spPr>
          <a:xfrm>
            <a:off x="323419" y="1087058"/>
            <a:ext cx="4104001" cy="276697"/>
          </a:xfrm>
          <a:prstGeom prst="rect">
            <a:avLst/>
          </a:prstGeom>
          <a:solidFill>
            <a:srgbClr val="009CDE"/>
          </a:solidFill>
        </p:spPr>
        <p:txBody>
          <a:bodyPr>
            <a:noAutofit/>
          </a:bodyPr>
          <a:lstStyle>
            <a:lvl1pPr marL="0" indent="0" algn="l" defTabSz="914400" rtl="0" eaLnBrk="1" latinLnBrk="0" hangingPunct="1">
              <a:lnSpc>
                <a:spcPct val="110000"/>
              </a:lnSpc>
              <a:spcBef>
                <a:spcPts val="1000"/>
              </a:spcBef>
              <a:spcAft>
                <a:spcPts val="600"/>
              </a:spcAft>
              <a:buClr>
                <a:schemeClr val="tx1"/>
              </a:buClr>
              <a:buSzPct val="80000"/>
              <a:buFontTx/>
              <a:buNone/>
              <a:defRPr sz="1400" b="0" kern="1200">
                <a:solidFill>
                  <a:schemeClr val="tx1"/>
                </a:solidFill>
                <a:latin typeface="+mn-lt"/>
                <a:ea typeface="+mn-ea"/>
                <a:cs typeface="Times New Roman" panose="02020603050405020304" pitchFamily="18" charset="0"/>
              </a:defRPr>
            </a:lvl1pPr>
            <a:lvl2pPr marL="360363" indent="-179388"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2pPr>
            <a:lvl3pPr marL="827087" indent="-285750"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3pPr>
            <a:lvl4pPr marL="1179513" indent="-285750"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4pPr>
            <a:lvl5pPr marL="1616075" indent="-358775"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5pPr>
            <a:lvl6pPr marL="2062163" indent="-358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100" b="1" dirty="0" smtClean="0">
                <a:solidFill>
                  <a:schemeClr val="bg1"/>
                </a:solidFill>
                <a:latin typeface="+mj-lt"/>
              </a:rPr>
              <a:t>MEM Method Step </a:t>
            </a:r>
            <a:r>
              <a:rPr lang="en-GB" sz="1100" b="1" dirty="0">
                <a:solidFill>
                  <a:schemeClr val="bg1"/>
                </a:solidFill>
                <a:latin typeface="+mj-lt"/>
              </a:rPr>
              <a:t>3</a:t>
            </a:r>
            <a:endParaRPr lang="en-US" sz="1100" b="1" dirty="0">
              <a:solidFill>
                <a:schemeClr val="bg1"/>
              </a:solidFill>
              <a:latin typeface="+mj-lt"/>
            </a:endParaRPr>
          </a:p>
        </p:txBody>
      </p:sp>
      <p:sp>
        <p:nvSpPr>
          <p:cNvPr id="13" name="Text Placeholder 22"/>
          <p:cNvSpPr>
            <a:spLocks noGrp="1"/>
          </p:cNvSpPr>
          <p:nvPr>
            <p:ph type="body" sz="quarter" idx="17"/>
          </p:nvPr>
        </p:nvSpPr>
        <p:spPr>
          <a:xfrm>
            <a:off x="305856" y="4781096"/>
            <a:ext cx="6120000" cy="216694"/>
          </a:xfrm>
        </p:spPr>
        <p:txBody>
          <a:bodyPr>
            <a:normAutofit fontScale="92500" lnSpcReduction="20000"/>
          </a:bodyPr>
          <a:lstStyle/>
          <a:p>
            <a:r>
              <a:rPr lang="en-GB" dirty="0" smtClean="0"/>
              <a:t>PISA Module B: Methods </a:t>
            </a:r>
            <a:endParaRPr lang="en-US" dirty="0"/>
          </a:p>
        </p:txBody>
      </p:sp>
      <p:cxnSp>
        <p:nvCxnSpPr>
          <p:cNvPr id="10" name="Straight Arrow Connector 9"/>
          <p:cNvCxnSpPr/>
          <p:nvPr/>
        </p:nvCxnSpPr>
        <p:spPr>
          <a:xfrm flipV="1">
            <a:off x="5048169" y="4011942"/>
            <a:ext cx="3725564" cy="106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5048169" y="1453631"/>
            <a:ext cx="0" cy="2558311"/>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4" name="Freeform 13"/>
          <p:cNvSpPr/>
          <p:nvPr/>
        </p:nvSpPr>
        <p:spPr>
          <a:xfrm>
            <a:off x="5057404" y="2556628"/>
            <a:ext cx="3725563" cy="1246369"/>
          </a:xfrm>
          <a:custGeom>
            <a:avLst/>
            <a:gdLst>
              <a:gd name="connsiteX0" fmla="*/ 0 w 7362092"/>
              <a:gd name="connsiteY0" fmla="*/ 3355803 h 3887576"/>
              <a:gd name="connsiteX1" fmla="*/ 1371600 w 7362092"/>
              <a:gd name="connsiteY1" fmla="*/ 3062726 h 3887576"/>
              <a:gd name="connsiteX2" fmla="*/ 3024554 w 7362092"/>
              <a:gd name="connsiteY2" fmla="*/ 3003 h 3887576"/>
              <a:gd name="connsiteX3" fmla="*/ 5005754 w 7362092"/>
              <a:gd name="connsiteY3" fmla="*/ 3684049 h 3887576"/>
              <a:gd name="connsiteX4" fmla="*/ 7362092 w 7362092"/>
              <a:gd name="connsiteY4" fmla="*/ 3086172 h 3887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2092" h="3887576">
                <a:moveTo>
                  <a:pt x="0" y="3355803"/>
                </a:moveTo>
                <a:cubicBezTo>
                  <a:pt x="433754" y="3488664"/>
                  <a:pt x="867508" y="3621526"/>
                  <a:pt x="1371600" y="3062726"/>
                </a:cubicBezTo>
                <a:cubicBezTo>
                  <a:pt x="1875692" y="2503926"/>
                  <a:pt x="2418862" y="-100551"/>
                  <a:pt x="3024554" y="3003"/>
                </a:cubicBezTo>
                <a:cubicBezTo>
                  <a:pt x="3630246" y="106557"/>
                  <a:pt x="4282831" y="3170188"/>
                  <a:pt x="5005754" y="3684049"/>
                </a:cubicBezTo>
                <a:cubicBezTo>
                  <a:pt x="5728677" y="4197910"/>
                  <a:pt x="6545384" y="3642041"/>
                  <a:pt x="7362092" y="3086172"/>
                </a:cubicBezTo>
              </a:path>
            </a:pathLst>
          </a:custGeom>
          <a:no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Oval 16"/>
          <p:cNvSpPr/>
          <p:nvPr/>
        </p:nvSpPr>
        <p:spPr>
          <a:xfrm>
            <a:off x="5178670" y="3586994"/>
            <a:ext cx="112767" cy="147499"/>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6280640" y="2675254"/>
            <a:ext cx="112767" cy="147499"/>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6073923" y="2972094"/>
            <a:ext cx="112767" cy="147499"/>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5460723" y="3559802"/>
            <a:ext cx="112767" cy="147499"/>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5748636" y="3439495"/>
            <a:ext cx="112767" cy="147499"/>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6529056" y="2511503"/>
            <a:ext cx="112767" cy="147499"/>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6650493" y="2556628"/>
            <a:ext cx="112767" cy="147499"/>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6988945" y="3125235"/>
            <a:ext cx="112767" cy="147499"/>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7254112" y="3391360"/>
            <a:ext cx="112767" cy="147499"/>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7938740" y="3740421"/>
            <a:ext cx="112767" cy="147499"/>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7558912" y="3670838"/>
            <a:ext cx="112767" cy="147499"/>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27"/>
          <p:cNvSpPr/>
          <p:nvPr/>
        </p:nvSpPr>
        <p:spPr>
          <a:xfrm>
            <a:off x="5048169" y="2212657"/>
            <a:ext cx="3268622" cy="1040258"/>
          </a:xfrm>
          <a:custGeom>
            <a:avLst/>
            <a:gdLst>
              <a:gd name="connsiteX0" fmla="*/ 0 w 7362092"/>
              <a:gd name="connsiteY0" fmla="*/ 3355803 h 3887576"/>
              <a:gd name="connsiteX1" fmla="*/ 1371600 w 7362092"/>
              <a:gd name="connsiteY1" fmla="*/ 3062726 h 3887576"/>
              <a:gd name="connsiteX2" fmla="*/ 3024554 w 7362092"/>
              <a:gd name="connsiteY2" fmla="*/ 3003 h 3887576"/>
              <a:gd name="connsiteX3" fmla="*/ 5005754 w 7362092"/>
              <a:gd name="connsiteY3" fmla="*/ 3684049 h 3887576"/>
              <a:gd name="connsiteX4" fmla="*/ 7362092 w 7362092"/>
              <a:gd name="connsiteY4" fmla="*/ 3086172 h 3887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2092" h="3887576">
                <a:moveTo>
                  <a:pt x="0" y="3355803"/>
                </a:moveTo>
                <a:cubicBezTo>
                  <a:pt x="433754" y="3488664"/>
                  <a:pt x="867508" y="3621526"/>
                  <a:pt x="1371600" y="3062726"/>
                </a:cubicBezTo>
                <a:cubicBezTo>
                  <a:pt x="1875692" y="2503926"/>
                  <a:pt x="2418862" y="-100551"/>
                  <a:pt x="3024554" y="3003"/>
                </a:cubicBezTo>
                <a:cubicBezTo>
                  <a:pt x="3630246" y="106557"/>
                  <a:pt x="4282831" y="3170188"/>
                  <a:pt x="5005754" y="3684049"/>
                </a:cubicBezTo>
                <a:cubicBezTo>
                  <a:pt x="5728677" y="4197910"/>
                  <a:pt x="6545384" y="3642041"/>
                  <a:pt x="7362092" y="3086172"/>
                </a:cubicBezTo>
              </a:path>
            </a:pathLst>
          </a:cu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 name="Freeform 28"/>
          <p:cNvSpPr/>
          <p:nvPr/>
        </p:nvSpPr>
        <p:spPr>
          <a:xfrm>
            <a:off x="5007512" y="2079335"/>
            <a:ext cx="3268622" cy="1040258"/>
          </a:xfrm>
          <a:custGeom>
            <a:avLst/>
            <a:gdLst>
              <a:gd name="connsiteX0" fmla="*/ 0 w 7362092"/>
              <a:gd name="connsiteY0" fmla="*/ 3355803 h 3887576"/>
              <a:gd name="connsiteX1" fmla="*/ 1371600 w 7362092"/>
              <a:gd name="connsiteY1" fmla="*/ 3062726 h 3887576"/>
              <a:gd name="connsiteX2" fmla="*/ 3024554 w 7362092"/>
              <a:gd name="connsiteY2" fmla="*/ 3003 h 3887576"/>
              <a:gd name="connsiteX3" fmla="*/ 5005754 w 7362092"/>
              <a:gd name="connsiteY3" fmla="*/ 3684049 h 3887576"/>
              <a:gd name="connsiteX4" fmla="*/ 7362092 w 7362092"/>
              <a:gd name="connsiteY4" fmla="*/ 3086172 h 3887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2092" h="3887576">
                <a:moveTo>
                  <a:pt x="0" y="3355803"/>
                </a:moveTo>
                <a:cubicBezTo>
                  <a:pt x="433754" y="3488664"/>
                  <a:pt x="867508" y="3621526"/>
                  <a:pt x="1371600" y="3062726"/>
                </a:cubicBezTo>
                <a:cubicBezTo>
                  <a:pt x="1875692" y="2503926"/>
                  <a:pt x="2418862" y="-100551"/>
                  <a:pt x="3024554" y="3003"/>
                </a:cubicBezTo>
                <a:cubicBezTo>
                  <a:pt x="3630246" y="106557"/>
                  <a:pt x="4282831" y="3170188"/>
                  <a:pt x="5005754" y="3684049"/>
                </a:cubicBezTo>
                <a:cubicBezTo>
                  <a:pt x="5728677" y="4197910"/>
                  <a:pt x="6545384" y="3642041"/>
                  <a:pt x="7362092" y="3086172"/>
                </a:cubicBezTo>
              </a:path>
            </a:pathLst>
          </a:cu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0" name="Freeform 29"/>
          <p:cNvSpPr/>
          <p:nvPr/>
        </p:nvSpPr>
        <p:spPr>
          <a:xfrm>
            <a:off x="5067182" y="2408561"/>
            <a:ext cx="3268622" cy="1040258"/>
          </a:xfrm>
          <a:custGeom>
            <a:avLst/>
            <a:gdLst>
              <a:gd name="connsiteX0" fmla="*/ 0 w 7362092"/>
              <a:gd name="connsiteY0" fmla="*/ 3355803 h 3887576"/>
              <a:gd name="connsiteX1" fmla="*/ 1371600 w 7362092"/>
              <a:gd name="connsiteY1" fmla="*/ 3062726 h 3887576"/>
              <a:gd name="connsiteX2" fmla="*/ 3024554 w 7362092"/>
              <a:gd name="connsiteY2" fmla="*/ 3003 h 3887576"/>
              <a:gd name="connsiteX3" fmla="*/ 5005754 w 7362092"/>
              <a:gd name="connsiteY3" fmla="*/ 3684049 h 3887576"/>
              <a:gd name="connsiteX4" fmla="*/ 7362092 w 7362092"/>
              <a:gd name="connsiteY4" fmla="*/ 3086172 h 3887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2092" h="3887576">
                <a:moveTo>
                  <a:pt x="0" y="3355803"/>
                </a:moveTo>
                <a:cubicBezTo>
                  <a:pt x="433754" y="3488664"/>
                  <a:pt x="867508" y="3621526"/>
                  <a:pt x="1371600" y="3062726"/>
                </a:cubicBezTo>
                <a:cubicBezTo>
                  <a:pt x="1875692" y="2503926"/>
                  <a:pt x="2418862" y="-100551"/>
                  <a:pt x="3024554" y="3003"/>
                </a:cubicBezTo>
                <a:cubicBezTo>
                  <a:pt x="3630246" y="106557"/>
                  <a:pt x="4282831" y="3170188"/>
                  <a:pt x="5005754" y="3684049"/>
                </a:cubicBezTo>
                <a:cubicBezTo>
                  <a:pt x="5728677" y="4197910"/>
                  <a:pt x="6545384" y="3642041"/>
                  <a:pt x="7362092" y="3086172"/>
                </a:cubicBezTo>
              </a:path>
            </a:pathLst>
          </a:cu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1" name="Oval 30"/>
          <p:cNvSpPr/>
          <p:nvPr/>
        </p:nvSpPr>
        <p:spPr>
          <a:xfrm>
            <a:off x="5105535" y="3260313"/>
            <a:ext cx="112767" cy="147499"/>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a:off x="5958226" y="2732785"/>
            <a:ext cx="112767" cy="147499"/>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5399874" y="3275344"/>
            <a:ext cx="112767" cy="147499"/>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6167873" y="2466661"/>
            <a:ext cx="112767" cy="147499"/>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nvSpPr>
        <p:spPr>
          <a:xfrm>
            <a:off x="6324294" y="2340507"/>
            <a:ext cx="112767" cy="147499"/>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nvSpPr>
        <p:spPr>
          <a:xfrm>
            <a:off x="6822725" y="2924066"/>
            <a:ext cx="112767" cy="147499"/>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nvSpPr>
        <p:spPr>
          <a:xfrm>
            <a:off x="7200659" y="3125235"/>
            <a:ext cx="112767" cy="147499"/>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7885287" y="3316527"/>
            <a:ext cx="112767" cy="147499"/>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nvSpPr>
        <p:spPr>
          <a:xfrm>
            <a:off x="7502528" y="3375069"/>
            <a:ext cx="112767" cy="147499"/>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nvSpPr>
        <p:spPr>
          <a:xfrm>
            <a:off x="5161919" y="2929748"/>
            <a:ext cx="112767" cy="147499"/>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nvSpPr>
        <p:spPr>
          <a:xfrm>
            <a:off x="5940668" y="2334812"/>
            <a:ext cx="112767" cy="147499"/>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nvSpPr>
        <p:spPr>
          <a:xfrm>
            <a:off x="5399875" y="2865670"/>
            <a:ext cx="112767" cy="147499"/>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p:nvSpPr>
        <p:spPr>
          <a:xfrm>
            <a:off x="5517106" y="2997815"/>
            <a:ext cx="112767" cy="147499"/>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nvSpPr>
        <p:spPr>
          <a:xfrm>
            <a:off x="6588726" y="2261062"/>
            <a:ext cx="112767" cy="147499"/>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nvSpPr>
        <p:spPr>
          <a:xfrm>
            <a:off x="6267911" y="2005585"/>
            <a:ext cx="112767" cy="147499"/>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nvSpPr>
        <p:spPr>
          <a:xfrm>
            <a:off x="7087892" y="2997814"/>
            <a:ext cx="112767" cy="147499"/>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nvSpPr>
        <p:spPr>
          <a:xfrm>
            <a:off x="7406512" y="3543760"/>
            <a:ext cx="112767" cy="147499"/>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nvSpPr>
        <p:spPr>
          <a:xfrm>
            <a:off x="8034756" y="3056087"/>
            <a:ext cx="112767" cy="147499"/>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nvSpPr>
        <p:spPr>
          <a:xfrm>
            <a:off x="7895235" y="2939420"/>
            <a:ext cx="112767" cy="147499"/>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nvSpPr>
        <p:spPr>
          <a:xfrm>
            <a:off x="5125916" y="3099620"/>
            <a:ext cx="112767" cy="147499"/>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nvSpPr>
        <p:spPr>
          <a:xfrm>
            <a:off x="6171504" y="2212657"/>
            <a:ext cx="112767" cy="147499"/>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p:cNvSpPr/>
          <p:nvPr/>
        </p:nvSpPr>
        <p:spPr>
          <a:xfrm>
            <a:off x="5343492" y="3054848"/>
            <a:ext cx="112767" cy="147499"/>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p:nvPr/>
        </p:nvSpPr>
        <p:spPr>
          <a:xfrm>
            <a:off x="6833856" y="2816303"/>
            <a:ext cx="112767" cy="147499"/>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p:cNvSpPr/>
          <p:nvPr/>
        </p:nvSpPr>
        <p:spPr>
          <a:xfrm>
            <a:off x="6946623" y="2850316"/>
            <a:ext cx="112767" cy="147499"/>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p:cNvSpPr/>
          <p:nvPr/>
        </p:nvSpPr>
        <p:spPr>
          <a:xfrm>
            <a:off x="6475959" y="2364004"/>
            <a:ext cx="112767" cy="147499"/>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p:cNvSpPr/>
          <p:nvPr/>
        </p:nvSpPr>
        <p:spPr>
          <a:xfrm>
            <a:off x="7376828" y="3025999"/>
            <a:ext cx="112767" cy="147499"/>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p:cNvSpPr/>
          <p:nvPr/>
        </p:nvSpPr>
        <p:spPr>
          <a:xfrm>
            <a:off x="7711311" y="3159780"/>
            <a:ext cx="112767" cy="147499"/>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p:cNvSpPr/>
          <p:nvPr/>
        </p:nvSpPr>
        <p:spPr>
          <a:xfrm>
            <a:off x="7519279" y="3173498"/>
            <a:ext cx="112767" cy="147499"/>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5629873" y="3543579"/>
            <a:ext cx="112767" cy="147499"/>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p:cNvSpPr/>
          <p:nvPr/>
        </p:nvSpPr>
        <p:spPr>
          <a:xfrm>
            <a:off x="5048169" y="3597088"/>
            <a:ext cx="112767" cy="147499"/>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p:cNvSpPr/>
          <p:nvPr/>
        </p:nvSpPr>
        <p:spPr>
          <a:xfrm>
            <a:off x="5512641" y="2804663"/>
            <a:ext cx="112767" cy="147499"/>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p:cNvSpPr/>
          <p:nvPr/>
        </p:nvSpPr>
        <p:spPr>
          <a:xfrm>
            <a:off x="5703277" y="3112814"/>
            <a:ext cx="112767" cy="147499"/>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p:cNvSpPr/>
          <p:nvPr/>
        </p:nvSpPr>
        <p:spPr>
          <a:xfrm>
            <a:off x="5013149" y="2906894"/>
            <a:ext cx="112767" cy="147499"/>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p:cNvSpPr/>
          <p:nvPr/>
        </p:nvSpPr>
        <p:spPr>
          <a:xfrm>
            <a:off x="5805019" y="3007942"/>
            <a:ext cx="112767" cy="147499"/>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p:cNvSpPr/>
          <p:nvPr/>
        </p:nvSpPr>
        <p:spPr>
          <a:xfrm>
            <a:off x="5861402" y="3320542"/>
            <a:ext cx="112767" cy="147499"/>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p:cNvSpPr/>
          <p:nvPr/>
        </p:nvSpPr>
        <p:spPr>
          <a:xfrm>
            <a:off x="5958225" y="3162923"/>
            <a:ext cx="112767" cy="147499"/>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p:cNvSpPr/>
          <p:nvPr/>
        </p:nvSpPr>
        <p:spPr>
          <a:xfrm>
            <a:off x="5861401" y="2679495"/>
            <a:ext cx="112767" cy="147499"/>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p:cNvSpPr/>
          <p:nvPr/>
        </p:nvSpPr>
        <p:spPr>
          <a:xfrm>
            <a:off x="5765519" y="2570143"/>
            <a:ext cx="112767" cy="147499"/>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p:cNvSpPr/>
          <p:nvPr/>
        </p:nvSpPr>
        <p:spPr>
          <a:xfrm>
            <a:off x="5852364" y="2422644"/>
            <a:ext cx="112767" cy="147499"/>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Oval 78"/>
          <p:cNvSpPr/>
          <p:nvPr/>
        </p:nvSpPr>
        <p:spPr>
          <a:xfrm>
            <a:off x="7330739" y="1013308"/>
            <a:ext cx="112767" cy="147499"/>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7030A0"/>
              </a:solidFill>
            </a:endParaRPr>
          </a:p>
        </p:txBody>
      </p:sp>
      <p:sp>
        <p:nvSpPr>
          <p:cNvPr id="3" name="TextBox 2"/>
          <p:cNvSpPr txBox="1"/>
          <p:nvPr/>
        </p:nvSpPr>
        <p:spPr>
          <a:xfrm>
            <a:off x="7468823" y="917780"/>
            <a:ext cx="1631635" cy="338554"/>
          </a:xfrm>
          <a:prstGeom prst="rect">
            <a:avLst/>
          </a:prstGeom>
          <a:noFill/>
        </p:spPr>
        <p:txBody>
          <a:bodyPr wrap="square" rtlCol="0">
            <a:spAutoFit/>
          </a:bodyPr>
          <a:lstStyle/>
          <a:p>
            <a:r>
              <a:rPr lang="en-GB" sz="1600" dirty="0" smtClean="0"/>
              <a:t>Epidemic</a:t>
            </a:r>
            <a:endParaRPr lang="en-US" sz="1600" dirty="0"/>
          </a:p>
        </p:txBody>
      </p:sp>
      <p:sp>
        <p:nvSpPr>
          <p:cNvPr id="80" name="Oval 79"/>
          <p:cNvSpPr/>
          <p:nvPr/>
        </p:nvSpPr>
        <p:spPr>
          <a:xfrm>
            <a:off x="6416289" y="2079335"/>
            <a:ext cx="112767" cy="147499"/>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Oval 81"/>
          <p:cNvSpPr/>
          <p:nvPr/>
        </p:nvSpPr>
        <p:spPr>
          <a:xfrm>
            <a:off x="6682480" y="2364003"/>
            <a:ext cx="112767" cy="147499"/>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Oval 82"/>
          <p:cNvSpPr/>
          <p:nvPr/>
        </p:nvSpPr>
        <p:spPr>
          <a:xfrm>
            <a:off x="6791376" y="2585287"/>
            <a:ext cx="112767" cy="147499"/>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Oval 83"/>
          <p:cNvSpPr/>
          <p:nvPr/>
        </p:nvSpPr>
        <p:spPr>
          <a:xfrm>
            <a:off x="6390676" y="2566783"/>
            <a:ext cx="112767" cy="147499"/>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p:cNvCxnSpPr/>
          <p:nvPr/>
        </p:nvCxnSpPr>
        <p:spPr>
          <a:xfrm>
            <a:off x="5069532" y="2466661"/>
            <a:ext cx="3634853" cy="29732"/>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5072464" y="2261062"/>
            <a:ext cx="3624070" cy="0"/>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flipV="1">
            <a:off x="5075838" y="1985582"/>
            <a:ext cx="3592751" cy="1"/>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flipV="1">
            <a:off x="5072464" y="3138983"/>
            <a:ext cx="3592148" cy="6330"/>
          </a:xfrm>
          <a:prstGeom prst="line">
            <a:avLst/>
          </a:prstGeom>
          <a:ln w="28575">
            <a:solidFill>
              <a:srgbClr val="00B0F0"/>
            </a:solidFill>
            <a:prstDash val="dash"/>
          </a:ln>
        </p:spPr>
        <p:style>
          <a:lnRef idx="1">
            <a:schemeClr val="accent1"/>
          </a:lnRef>
          <a:fillRef idx="0">
            <a:schemeClr val="accent1"/>
          </a:fillRef>
          <a:effectRef idx="0">
            <a:schemeClr val="accent1"/>
          </a:effectRef>
          <a:fontRef idx="minor">
            <a:schemeClr val="tx1"/>
          </a:fontRef>
        </p:style>
      </p:cxnSp>
      <p:sp>
        <p:nvSpPr>
          <p:cNvPr id="91" name="TextBox 90"/>
          <p:cNvSpPr txBox="1"/>
          <p:nvPr/>
        </p:nvSpPr>
        <p:spPr>
          <a:xfrm>
            <a:off x="4087364" y="1818113"/>
            <a:ext cx="1147689" cy="307777"/>
          </a:xfrm>
          <a:prstGeom prst="rect">
            <a:avLst/>
          </a:prstGeom>
          <a:noFill/>
        </p:spPr>
        <p:txBody>
          <a:bodyPr wrap="square" rtlCol="0">
            <a:spAutoFit/>
          </a:bodyPr>
          <a:lstStyle/>
          <a:p>
            <a:r>
              <a:rPr lang="en-GB" sz="1400" dirty="0" smtClean="0"/>
              <a:t>97.5% CI</a:t>
            </a:r>
            <a:endParaRPr lang="en-US" sz="1400" dirty="0"/>
          </a:p>
        </p:txBody>
      </p:sp>
      <p:sp>
        <p:nvSpPr>
          <p:cNvPr id="92" name="TextBox 91"/>
          <p:cNvSpPr txBox="1"/>
          <p:nvPr/>
        </p:nvSpPr>
        <p:spPr>
          <a:xfrm>
            <a:off x="4252185" y="2056226"/>
            <a:ext cx="1147689" cy="307777"/>
          </a:xfrm>
          <a:prstGeom prst="rect">
            <a:avLst/>
          </a:prstGeom>
          <a:noFill/>
        </p:spPr>
        <p:txBody>
          <a:bodyPr wrap="square" rtlCol="0">
            <a:spAutoFit/>
          </a:bodyPr>
          <a:lstStyle/>
          <a:p>
            <a:r>
              <a:rPr lang="en-GB" sz="1400" dirty="0" smtClean="0"/>
              <a:t>90% CI</a:t>
            </a:r>
            <a:endParaRPr lang="en-US" sz="1400" dirty="0"/>
          </a:p>
        </p:txBody>
      </p:sp>
      <p:sp>
        <p:nvSpPr>
          <p:cNvPr id="93" name="TextBox 92"/>
          <p:cNvSpPr txBox="1"/>
          <p:nvPr/>
        </p:nvSpPr>
        <p:spPr>
          <a:xfrm>
            <a:off x="4252186" y="2306383"/>
            <a:ext cx="1147689" cy="307777"/>
          </a:xfrm>
          <a:prstGeom prst="rect">
            <a:avLst/>
          </a:prstGeom>
          <a:noFill/>
        </p:spPr>
        <p:txBody>
          <a:bodyPr wrap="square" rtlCol="0">
            <a:spAutoFit/>
          </a:bodyPr>
          <a:lstStyle/>
          <a:p>
            <a:r>
              <a:rPr lang="en-GB" sz="1400" dirty="0" smtClean="0"/>
              <a:t>40% CI</a:t>
            </a:r>
            <a:endParaRPr lang="en-US" sz="1400" dirty="0"/>
          </a:p>
        </p:txBody>
      </p:sp>
      <p:sp>
        <p:nvSpPr>
          <p:cNvPr id="99" name="TextBox 98"/>
          <p:cNvSpPr txBox="1"/>
          <p:nvPr/>
        </p:nvSpPr>
        <p:spPr>
          <a:xfrm>
            <a:off x="3943144" y="2901313"/>
            <a:ext cx="1331542" cy="523220"/>
          </a:xfrm>
          <a:prstGeom prst="rect">
            <a:avLst/>
          </a:prstGeom>
          <a:noFill/>
        </p:spPr>
        <p:txBody>
          <a:bodyPr wrap="square" rtlCol="0">
            <a:spAutoFit/>
          </a:bodyPr>
          <a:lstStyle/>
          <a:p>
            <a:r>
              <a:rPr lang="en-GB" sz="1400" dirty="0" smtClean="0">
                <a:solidFill>
                  <a:srgbClr val="009CDE"/>
                </a:solidFill>
              </a:rPr>
              <a:t>Seasonal threshold </a:t>
            </a:r>
            <a:endParaRPr lang="en-US" sz="1400" dirty="0">
              <a:solidFill>
                <a:srgbClr val="009CDE"/>
              </a:solidFill>
            </a:endParaRPr>
          </a:p>
        </p:txBody>
      </p:sp>
      <p:cxnSp>
        <p:nvCxnSpPr>
          <p:cNvPr id="106" name="Straight Connector 105"/>
          <p:cNvCxnSpPr/>
          <p:nvPr/>
        </p:nvCxnSpPr>
        <p:spPr>
          <a:xfrm>
            <a:off x="5056277" y="2732786"/>
            <a:ext cx="3634853" cy="29732"/>
          </a:xfrm>
          <a:prstGeom prst="line">
            <a:avLst/>
          </a:prstGeom>
          <a:ln w="28575">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107" name="TextBox 106"/>
          <p:cNvSpPr txBox="1"/>
          <p:nvPr/>
        </p:nvSpPr>
        <p:spPr>
          <a:xfrm>
            <a:off x="3632756" y="2568607"/>
            <a:ext cx="1582829" cy="307777"/>
          </a:xfrm>
          <a:prstGeom prst="rect">
            <a:avLst/>
          </a:prstGeom>
          <a:noFill/>
        </p:spPr>
        <p:txBody>
          <a:bodyPr wrap="square" rtlCol="0">
            <a:spAutoFit/>
          </a:bodyPr>
          <a:lstStyle/>
          <a:p>
            <a:r>
              <a:rPr lang="en-GB" sz="1400" dirty="0" smtClean="0">
                <a:solidFill>
                  <a:schemeClr val="bg1">
                    <a:lumMod val="65000"/>
                  </a:schemeClr>
                </a:solidFill>
              </a:rPr>
              <a:t>Geometric mean</a:t>
            </a:r>
            <a:endParaRPr lang="en-US" sz="1400" dirty="0">
              <a:solidFill>
                <a:schemeClr val="bg1">
                  <a:lumMod val="65000"/>
                </a:schemeClr>
              </a:solidFill>
            </a:endParaRPr>
          </a:p>
        </p:txBody>
      </p:sp>
      <p:sp>
        <p:nvSpPr>
          <p:cNvPr id="108" name="TextBox 107"/>
          <p:cNvSpPr txBox="1"/>
          <p:nvPr/>
        </p:nvSpPr>
        <p:spPr>
          <a:xfrm>
            <a:off x="439616" y="2345095"/>
            <a:ext cx="2690446" cy="2585323"/>
          </a:xfrm>
          <a:prstGeom prst="rect">
            <a:avLst/>
          </a:prstGeom>
          <a:noFill/>
        </p:spPr>
        <p:txBody>
          <a:bodyPr wrap="square" rtlCol="0">
            <a:spAutoFit/>
          </a:bodyPr>
          <a:lstStyle/>
          <a:p>
            <a:pPr marL="285750" lvl="1" indent="-285750">
              <a:buFont typeface="Arial" panose="020B0604020202020204" pitchFamily="34" charset="0"/>
              <a:buChar char="•"/>
            </a:pPr>
            <a:r>
              <a:rPr lang="en-GB" sz="1600" dirty="0" smtClean="0"/>
              <a:t>Upper limit of the one-sided confidence intervals at three different levels of the geometric mean, </a:t>
            </a:r>
            <a:r>
              <a:rPr lang="en-GB" sz="1600" dirty="0"/>
              <a:t>n highest </a:t>
            </a:r>
            <a:r>
              <a:rPr lang="en-GB" sz="1600" dirty="0" smtClean="0"/>
              <a:t>epidemic </a:t>
            </a:r>
            <a:r>
              <a:rPr lang="en-GB" sz="1600" dirty="0"/>
              <a:t>values of all historic seasons, where n=30/seasons</a:t>
            </a:r>
          </a:p>
          <a:p>
            <a:pPr marL="0" lvl="1"/>
            <a:endParaRPr lang="en-GB" sz="1600" dirty="0"/>
          </a:p>
          <a:p>
            <a:endParaRPr lang="en-US" dirty="0"/>
          </a:p>
        </p:txBody>
      </p:sp>
    </p:spTree>
    <p:extLst>
      <p:ext uri="{BB962C8B-B14F-4D97-AF65-F5344CB8AC3E}">
        <p14:creationId xmlns:p14="http://schemas.microsoft.com/office/powerpoint/2010/main" val="2492052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par>
                          <p:cTn id="8" fill="hold">
                            <p:stCondLst>
                              <p:cond delay="2000"/>
                            </p:stCondLst>
                            <p:childTnLst>
                              <p:par>
                                <p:cTn id="9" presetID="22" presetClass="entr" presetSubtype="8" fill="hold" nodeType="afterEffect">
                                  <p:stCondLst>
                                    <p:cond delay="0"/>
                                  </p:stCondLst>
                                  <p:childTnLst>
                                    <p:set>
                                      <p:cBhvr>
                                        <p:cTn id="10" dur="1" fill="hold">
                                          <p:stCondLst>
                                            <p:cond delay="0"/>
                                          </p:stCondLst>
                                        </p:cTn>
                                        <p:tgtEl>
                                          <p:spTgt spid="106"/>
                                        </p:tgtEl>
                                        <p:attrNameLst>
                                          <p:attrName>style.visibility</p:attrName>
                                        </p:attrNameLst>
                                      </p:cBhvr>
                                      <p:to>
                                        <p:strVal val="visible"/>
                                      </p:to>
                                    </p:set>
                                    <p:animEffect transition="in" filter="wipe(left)">
                                      <p:cBhvr>
                                        <p:cTn id="11" dur="2000"/>
                                        <p:tgtEl>
                                          <p:spTgt spid="106"/>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107"/>
                                        </p:tgtEl>
                                        <p:attrNameLst>
                                          <p:attrName>style.visibility</p:attrName>
                                        </p:attrNameLst>
                                      </p:cBhvr>
                                      <p:to>
                                        <p:strVal val="visible"/>
                                      </p:to>
                                    </p:set>
                                    <p:animEffect transition="in" filter="wipe(left)">
                                      <p:cBhvr>
                                        <p:cTn id="14" dur="2000"/>
                                        <p:tgtEl>
                                          <p:spTgt spid="107"/>
                                        </p:tgtEl>
                                      </p:cBhvr>
                                    </p:animEffect>
                                  </p:childTnLst>
                                </p:cTn>
                              </p:par>
                            </p:childTnLst>
                          </p:cTn>
                        </p:par>
                        <p:par>
                          <p:cTn id="15" fill="hold">
                            <p:stCondLst>
                              <p:cond delay="4000"/>
                            </p:stCondLst>
                            <p:childTnLst>
                              <p:par>
                                <p:cTn id="16" presetID="22" presetClass="entr" presetSubtype="8"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2000"/>
                                        <p:tgtEl>
                                          <p:spTgt spid="8"/>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93"/>
                                        </p:tgtEl>
                                        <p:attrNameLst>
                                          <p:attrName>style.visibility</p:attrName>
                                        </p:attrNameLst>
                                      </p:cBhvr>
                                      <p:to>
                                        <p:strVal val="visible"/>
                                      </p:to>
                                    </p:set>
                                    <p:animEffect transition="in" filter="wipe(left)">
                                      <p:cBhvr>
                                        <p:cTn id="21" dur="2000"/>
                                        <p:tgtEl>
                                          <p:spTgt spid="93"/>
                                        </p:tgtEl>
                                      </p:cBhvr>
                                    </p:animEffect>
                                  </p:childTnLst>
                                </p:cTn>
                              </p:par>
                            </p:childTnLst>
                          </p:cTn>
                        </p:par>
                        <p:par>
                          <p:cTn id="22" fill="hold">
                            <p:stCondLst>
                              <p:cond delay="6000"/>
                            </p:stCondLst>
                            <p:childTnLst>
                              <p:par>
                                <p:cTn id="23" presetID="22" presetClass="entr" presetSubtype="8"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left)">
                                      <p:cBhvr>
                                        <p:cTn id="25" dur="2000"/>
                                        <p:tgtEl>
                                          <p:spTgt spid="15"/>
                                        </p:tgtEl>
                                      </p:cBhvr>
                                    </p:animEffect>
                                  </p:childTnLst>
                                </p:cTn>
                              </p:par>
                            </p:childTnLst>
                          </p:cTn>
                        </p:par>
                        <p:par>
                          <p:cTn id="26" fill="hold">
                            <p:stCondLst>
                              <p:cond delay="8000"/>
                            </p:stCondLst>
                            <p:childTnLst>
                              <p:par>
                                <p:cTn id="27" presetID="22" presetClass="entr" presetSubtype="8" fill="hold" nodeType="afterEffect">
                                  <p:stCondLst>
                                    <p:cond delay="0"/>
                                  </p:stCondLst>
                                  <p:childTnLst>
                                    <p:set>
                                      <p:cBhvr>
                                        <p:cTn id="28" dur="1" fill="hold">
                                          <p:stCondLst>
                                            <p:cond delay="0"/>
                                          </p:stCondLst>
                                        </p:cTn>
                                        <p:tgtEl>
                                          <p:spTgt spid="87"/>
                                        </p:tgtEl>
                                        <p:attrNameLst>
                                          <p:attrName>style.visibility</p:attrName>
                                        </p:attrNameLst>
                                      </p:cBhvr>
                                      <p:to>
                                        <p:strVal val="visible"/>
                                      </p:to>
                                    </p:set>
                                    <p:animEffect transition="in" filter="wipe(left)">
                                      <p:cBhvr>
                                        <p:cTn id="29" dur="2000"/>
                                        <p:tgtEl>
                                          <p:spTgt spid="87"/>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92"/>
                                        </p:tgtEl>
                                        <p:attrNameLst>
                                          <p:attrName>style.visibility</p:attrName>
                                        </p:attrNameLst>
                                      </p:cBhvr>
                                      <p:to>
                                        <p:strVal val="visible"/>
                                      </p:to>
                                    </p:set>
                                    <p:animEffect transition="in" filter="wipe(left)">
                                      <p:cBhvr>
                                        <p:cTn id="32" dur="2000"/>
                                        <p:tgtEl>
                                          <p:spTgt spid="92"/>
                                        </p:tgtEl>
                                      </p:cBhvr>
                                    </p:animEffect>
                                  </p:childTnLst>
                                </p:cTn>
                              </p:par>
                            </p:childTnLst>
                          </p:cTn>
                        </p:par>
                        <p:par>
                          <p:cTn id="33" fill="hold">
                            <p:stCondLst>
                              <p:cond delay="10000"/>
                            </p:stCondLst>
                            <p:childTnLst>
                              <p:par>
                                <p:cTn id="34" presetID="22" presetClass="entr" presetSubtype="8" fill="hold" grpId="0" nodeType="after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wipe(left)">
                                      <p:cBhvr>
                                        <p:cTn id="36" dur="2000"/>
                                        <p:tgtEl>
                                          <p:spTgt spid="16"/>
                                        </p:tgtEl>
                                      </p:cBhvr>
                                    </p:animEffect>
                                  </p:childTnLst>
                                </p:cTn>
                              </p:par>
                            </p:childTnLst>
                          </p:cTn>
                        </p:par>
                        <p:par>
                          <p:cTn id="37" fill="hold">
                            <p:stCondLst>
                              <p:cond delay="12000"/>
                            </p:stCondLst>
                            <p:childTnLst>
                              <p:par>
                                <p:cTn id="38" presetID="22" presetClass="entr" presetSubtype="8" fill="hold" nodeType="afterEffect">
                                  <p:stCondLst>
                                    <p:cond delay="0"/>
                                  </p:stCondLst>
                                  <p:childTnLst>
                                    <p:set>
                                      <p:cBhvr>
                                        <p:cTn id="39" dur="1" fill="hold">
                                          <p:stCondLst>
                                            <p:cond delay="0"/>
                                          </p:stCondLst>
                                        </p:cTn>
                                        <p:tgtEl>
                                          <p:spTgt spid="88"/>
                                        </p:tgtEl>
                                        <p:attrNameLst>
                                          <p:attrName>style.visibility</p:attrName>
                                        </p:attrNameLst>
                                      </p:cBhvr>
                                      <p:to>
                                        <p:strVal val="visible"/>
                                      </p:to>
                                    </p:set>
                                    <p:animEffect transition="in" filter="wipe(left)">
                                      <p:cBhvr>
                                        <p:cTn id="40" dur="2000"/>
                                        <p:tgtEl>
                                          <p:spTgt spid="88"/>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91"/>
                                        </p:tgtEl>
                                        <p:attrNameLst>
                                          <p:attrName>style.visibility</p:attrName>
                                        </p:attrNameLst>
                                      </p:cBhvr>
                                      <p:to>
                                        <p:strVal val="visible"/>
                                      </p:to>
                                    </p:set>
                                    <p:animEffect transition="in" filter="wipe(left)">
                                      <p:cBhvr>
                                        <p:cTn id="43" dur="2000"/>
                                        <p:tgtEl>
                                          <p:spTgt spid="91"/>
                                        </p:tgtEl>
                                      </p:cBhvr>
                                    </p:animEffect>
                                  </p:childTnLst>
                                </p:cTn>
                              </p:par>
                            </p:childTnLst>
                          </p:cTn>
                        </p:par>
                        <p:par>
                          <p:cTn id="44" fill="hold">
                            <p:stCondLst>
                              <p:cond delay="14000"/>
                            </p:stCondLst>
                            <p:childTnLst>
                              <p:par>
                                <p:cTn id="45" presetID="22" presetClass="entr" presetSubtype="8" fill="hold" grpId="0" nodeType="afterEffect">
                                  <p:stCondLst>
                                    <p:cond delay="0"/>
                                  </p:stCondLst>
                                  <p:childTnLst>
                                    <p:set>
                                      <p:cBhvr>
                                        <p:cTn id="46" dur="1" fill="hold">
                                          <p:stCondLst>
                                            <p:cond delay="0"/>
                                          </p:stCondLst>
                                        </p:cTn>
                                        <p:tgtEl>
                                          <p:spTgt spid="94"/>
                                        </p:tgtEl>
                                        <p:attrNameLst>
                                          <p:attrName>style.visibility</p:attrName>
                                        </p:attrNameLst>
                                      </p:cBhvr>
                                      <p:to>
                                        <p:strVal val="visible"/>
                                      </p:to>
                                    </p:set>
                                    <p:animEffect transition="in" filter="wipe(left)">
                                      <p:cBhvr>
                                        <p:cTn id="47" dur="2000"/>
                                        <p:tgtEl>
                                          <p:spTgt spid="94"/>
                                        </p:tgtEl>
                                      </p:cBhvr>
                                    </p:animEffect>
                                  </p:childTnLst>
                                </p:cTn>
                              </p:par>
                            </p:childTnLst>
                          </p:cTn>
                        </p:par>
                        <p:par>
                          <p:cTn id="48" fill="hold">
                            <p:stCondLst>
                              <p:cond delay="16000"/>
                            </p:stCondLst>
                            <p:childTnLst>
                              <p:par>
                                <p:cTn id="49" presetID="22" presetClass="entr" presetSubtype="8" fill="hold" grpId="0" nodeType="afterEffect">
                                  <p:stCondLst>
                                    <p:cond delay="0"/>
                                  </p:stCondLst>
                                  <p:childTnLst>
                                    <p:set>
                                      <p:cBhvr>
                                        <p:cTn id="50" dur="1" fill="hold">
                                          <p:stCondLst>
                                            <p:cond delay="0"/>
                                          </p:stCondLst>
                                        </p:cTn>
                                        <p:tgtEl>
                                          <p:spTgt spid="97"/>
                                        </p:tgtEl>
                                        <p:attrNameLst>
                                          <p:attrName>style.visibility</p:attrName>
                                        </p:attrNameLst>
                                      </p:cBhvr>
                                      <p:to>
                                        <p:strVal val="visible"/>
                                      </p:to>
                                    </p:set>
                                    <p:animEffect transition="in" filter="wipe(left)">
                                      <p:cBhvr>
                                        <p:cTn id="51" dur="200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94" grpId="0" animBg="1"/>
      <p:bldP spid="16" grpId="0" animBg="1"/>
      <p:bldP spid="15" grpId="0" animBg="1"/>
      <p:bldP spid="7" grpId="0" animBg="1"/>
      <p:bldP spid="91" grpId="0"/>
      <p:bldP spid="92" grpId="0"/>
      <p:bldP spid="93" grpId="0"/>
      <p:bldP spid="10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0570" y="1426633"/>
            <a:ext cx="4067421" cy="2808157"/>
          </a:xfrm>
        </p:spPr>
        <p:txBody>
          <a:bodyPr/>
          <a:lstStyle/>
          <a:p>
            <a:r>
              <a:rPr lang="en-GB" b="1" dirty="0" smtClean="0">
                <a:latin typeface="+mj-lt"/>
              </a:rPr>
              <a:t>Average Epidemic Curve: </a:t>
            </a:r>
          </a:p>
          <a:p>
            <a:pPr marL="646113" lvl="1" indent="-285750"/>
            <a:r>
              <a:rPr lang="en-GB" dirty="0">
                <a:latin typeface="+mj-lt"/>
              </a:rPr>
              <a:t>U</a:t>
            </a:r>
            <a:r>
              <a:rPr lang="en-GB" dirty="0" smtClean="0">
                <a:latin typeface="+mj-lt"/>
              </a:rPr>
              <a:t>sual level of influenza activity occurring in a typical year</a:t>
            </a:r>
          </a:p>
          <a:p>
            <a:r>
              <a:rPr lang="en-GB" b="1" dirty="0" smtClean="0">
                <a:latin typeface="+mj-lt"/>
              </a:rPr>
              <a:t>Seasonal Threshold: </a:t>
            </a:r>
          </a:p>
          <a:p>
            <a:pPr marL="646113" lvl="1" indent="-285750"/>
            <a:r>
              <a:rPr lang="en-GB" dirty="0" smtClean="0">
                <a:latin typeface="+mj-lt"/>
              </a:rPr>
              <a:t>Influenza activity level that signals the start and end of the annual influenza season</a:t>
            </a:r>
          </a:p>
          <a:p>
            <a:r>
              <a:rPr lang="en-GB" b="1" dirty="0" smtClean="0">
                <a:latin typeface="+mj-lt"/>
              </a:rPr>
              <a:t>Alert Threshold: </a:t>
            </a:r>
          </a:p>
          <a:p>
            <a:pPr marL="646113" lvl="1" indent="-285750"/>
            <a:r>
              <a:rPr lang="en-GB" dirty="0" smtClean="0">
                <a:latin typeface="+mj-lt"/>
              </a:rPr>
              <a:t>the level above which influenza activity is higher than most years</a:t>
            </a:r>
            <a:endParaRPr lang="en-US" dirty="0">
              <a:latin typeface="+mj-lt"/>
            </a:endParaRPr>
          </a:p>
        </p:txBody>
      </p:sp>
      <p:sp>
        <p:nvSpPr>
          <p:cNvPr id="4" name="Slide Number Placeholder 3"/>
          <p:cNvSpPr>
            <a:spLocks noGrp="1"/>
          </p:cNvSpPr>
          <p:nvPr>
            <p:ph type="sldNum" sz="quarter" idx="16"/>
          </p:nvPr>
        </p:nvSpPr>
        <p:spPr/>
        <p:txBody>
          <a:bodyPr/>
          <a:lstStyle/>
          <a:p>
            <a:fld id="{A74CE0EA-F3B5-4684-BA10-C594598FDB9C}" type="slidenum">
              <a:rPr lang="en-GB" noProof="0" smtClean="0"/>
              <a:pPr/>
              <a:t>25</a:t>
            </a:fld>
            <a:endParaRPr lang="en-GB" noProof="0"/>
          </a:p>
        </p:txBody>
      </p:sp>
      <p:sp>
        <p:nvSpPr>
          <p:cNvPr id="7" name="Text Placeholder 6"/>
          <p:cNvSpPr txBox="1">
            <a:spLocks/>
          </p:cNvSpPr>
          <p:nvPr/>
        </p:nvSpPr>
        <p:spPr>
          <a:xfrm>
            <a:off x="380570" y="1010858"/>
            <a:ext cx="4104001" cy="276697"/>
          </a:xfrm>
          <a:prstGeom prst="rect">
            <a:avLst/>
          </a:prstGeom>
          <a:solidFill>
            <a:srgbClr val="009CDE"/>
          </a:solidFill>
        </p:spPr>
        <p:txBody>
          <a:bodyPr>
            <a:noAutofit/>
          </a:bodyPr>
          <a:lstStyle>
            <a:lvl1pPr marL="0" indent="0" algn="l" defTabSz="914400" rtl="0" eaLnBrk="1" latinLnBrk="0" hangingPunct="1">
              <a:lnSpc>
                <a:spcPct val="110000"/>
              </a:lnSpc>
              <a:spcBef>
                <a:spcPts val="1000"/>
              </a:spcBef>
              <a:spcAft>
                <a:spcPts val="600"/>
              </a:spcAft>
              <a:buClr>
                <a:schemeClr val="tx1"/>
              </a:buClr>
              <a:buSzPct val="80000"/>
              <a:buFontTx/>
              <a:buNone/>
              <a:defRPr sz="1400" b="0" kern="1200">
                <a:solidFill>
                  <a:schemeClr val="tx1"/>
                </a:solidFill>
                <a:latin typeface="+mn-lt"/>
                <a:ea typeface="+mn-ea"/>
                <a:cs typeface="Times New Roman" panose="02020603050405020304" pitchFamily="18" charset="0"/>
              </a:defRPr>
            </a:lvl1pPr>
            <a:lvl2pPr marL="360363" indent="-179388"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2pPr>
            <a:lvl3pPr marL="827087" indent="-285750"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3pPr>
            <a:lvl4pPr marL="1179513" indent="-285750"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4pPr>
            <a:lvl5pPr marL="1616075" indent="-358775"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5pPr>
            <a:lvl6pPr marL="2062163" indent="-358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100" b="1" dirty="0" smtClean="0">
                <a:solidFill>
                  <a:schemeClr val="bg1"/>
                </a:solidFill>
                <a:latin typeface="+mj-lt"/>
              </a:rPr>
              <a:t>Definitions</a:t>
            </a:r>
            <a:endParaRPr lang="en-US" sz="1100" b="1" dirty="0">
              <a:solidFill>
                <a:schemeClr val="bg1"/>
              </a:solidFill>
              <a:latin typeface="+mj-lt"/>
            </a:endParaRPr>
          </a:p>
        </p:txBody>
      </p:sp>
      <p:pic>
        <p:nvPicPr>
          <p:cNvPr id="8" name="Picture 7"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38480" y="1691992"/>
            <a:ext cx="4235113" cy="2581635"/>
          </a:xfrm>
          <a:prstGeom prst="rect">
            <a:avLst/>
          </a:prstGeom>
        </p:spPr>
      </p:pic>
      <p:sp>
        <p:nvSpPr>
          <p:cNvPr id="10" name="Title 9"/>
          <p:cNvSpPr>
            <a:spLocks noGrp="1"/>
          </p:cNvSpPr>
          <p:nvPr>
            <p:ph type="title"/>
          </p:nvPr>
        </p:nvSpPr>
        <p:spPr/>
        <p:txBody>
          <a:bodyPr/>
          <a:lstStyle/>
          <a:p>
            <a:r>
              <a:rPr lang="en-GB" dirty="0" smtClean="0"/>
              <a:t>Threshold setting: WHO method</a:t>
            </a:r>
            <a:endParaRPr lang="en-US" dirty="0"/>
          </a:p>
        </p:txBody>
      </p:sp>
      <p:sp>
        <p:nvSpPr>
          <p:cNvPr id="9" name="Text Placeholder 22"/>
          <p:cNvSpPr>
            <a:spLocks noGrp="1"/>
          </p:cNvSpPr>
          <p:nvPr>
            <p:ph type="body" sz="quarter" idx="17"/>
          </p:nvPr>
        </p:nvSpPr>
        <p:spPr>
          <a:xfrm>
            <a:off x="305856" y="4781096"/>
            <a:ext cx="6120000" cy="216694"/>
          </a:xfrm>
        </p:spPr>
        <p:txBody>
          <a:bodyPr>
            <a:normAutofit fontScale="92500" lnSpcReduction="20000"/>
          </a:bodyPr>
          <a:lstStyle/>
          <a:p>
            <a:r>
              <a:rPr lang="en-GB" dirty="0" smtClean="0"/>
              <a:t>PISA Module B: Methods </a:t>
            </a:r>
            <a:endParaRPr lang="en-US" dirty="0"/>
          </a:p>
        </p:txBody>
      </p:sp>
    </p:spTree>
    <p:extLst>
      <p:ext uri="{BB962C8B-B14F-4D97-AF65-F5344CB8AC3E}">
        <p14:creationId xmlns:p14="http://schemas.microsoft.com/office/powerpoint/2010/main" val="214058333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23421" y="1465462"/>
            <a:ext cx="2387995" cy="1133009"/>
          </a:xfrm>
        </p:spPr>
        <p:txBody>
          <a:bodyPr/>
          <a:lstStyle/>
          <a:p>
            <a:r>
              <a:rPr lang="en-GB" dirty="0" smtClean="0">
                <a:latin typeface="+mj-lt"/>
              </a:rPr>
              <a:t>1. Identify median week of peak activity </a:t>
            </a:r>
          </a:p>
          <a:p>
            <a:pPr marL="285750" indent="-285750">
              <a:buFont typeface="Arial" panose="020B0604020202020204" pitchFamily="34" charset="0"/>
              <a:buChar char="•"/>
            </a:pPr>
            <a:r>
              <a:rPr lang="en-GB" sz="1200" dirty="0" smtClean="0">
                <a:latin typeface="+mj-lt"/>
              </a:rPr>
              <a:t>A 3-week average can be used to calculate the median for each week</a:t>
            </a:r>
          </a:p>
        </p:txBody>
      </p:sp>
      <p:sp>
        <p:nvSpPr>
          <p:cNvPr id="4" name="Slide Number Placeholder 3"/>
          <p:cNvSpPr>
            <a:spLocks noGrp="1"/>
          </p:cNvSpPr>
          <p:nvPr>
            <p:ph type="sldNum" sz="quarter" idx="16"/>
          </p:nvPr>
        </p:nvSpPr>
        <p:spPr/>
        <p:txBody>
          <a:bodyPr/>
          <a:lstStyle/>
          <a:p>
            <a:fld id="{A74CE0EA-F3B5-4684-BA10-C594598FDB9C}" type="slidenum">
              <a:rPr lang="en-GB" noProof="0" smtClean="0"/>
              <a:pPr/>
              <a:t>26</a:t>
            </a:fld>
            <a:endParaRPr lang="en-GB" noProof="0"/>
          </a:p>
        </p:txBody>
      </p:sp>
      <p:sp>
        <p:nvSpPr>
          <p:cNvPr id="5" name="Title 4"/>
          <p:cNvSpPr>
            <a:spLocks noGrp="1"/>
          </p:cNvSpPr>
          <p:nvPr>
            <p:ph type="title"/>
          </p:nvPr>
        </p:nvSpPr>
        <p:spPr/>
        <p:txBody>
          <a:bodyPr/>
          <a:lstStyle/>
          <a:p>
            <a:r>
              <a:rPr lang="en-GB" dirty="0"/>
              <a:t>Threshold setting: WHO method</a:t>
            </a:r>
            <a:endParaRPr lang="en-US" dirty="0"/>
          </a:p>
        </p:txBody>
      </p:sp>
      <p:sp>
        <p:nvSpPr>
          <p:cNvPr id="7" name="Text Placeholder 6"/>
          <p:cNvSpPr txBox="1">
            <a:spLocks/>
          </p:cNvSpPr>
          <p:nvPr/>
        </p:nvSpPr>
        <p:spPr>
          <a:xfrm>
            <a:off x="323421" y="1035794"/>
            <a:ext cx="8159272" cy="276697"/>
          </a:xfrm>
          <a:prstGeom prst="rect">
            <a:avLst/>
          </a:prstGeom>
          <a:solidFill>
            <a:srgbClr val="009CDE"/>
          </a:solidFill>
        </p:spPr>
        <p:txBody>
          <a:bodyPr>
            <a:noAutofit/>
          </a:bodyPr>
          <a:lstStyle>
            <a:lvl1pPr marL="0" indent="0" algn="l" defTabSz="914400" rtl="0" eaLnBrk="1" latinLnBrk="0" hangingPunct="1">
              <a:lnSpc>
                <a:spcPct val="110000"/>
              </a:lnSpc>
              <a:spcBef>
                <a:spcPts val="1000"/>
              </a:spcBef>
              <a:spcAft>
                <a:spcPts val="600"/>
              </a:spcAft>
              <a:buClr>
                <a:schemeClr val="tx1"/>
              </a:buClr>
              <a:buSzPct val="80000"/>
              <a:buFontTx/>
              <a:buNone/>
              <a:defRPr sz="1400" b="0" kern="1200">
                <a:solidFill>
                  <a:schemeClr val="tx1"/>
                </a:solidFill>
                <a:latin typeface="+mn-lt"/>
                <a:ea typeface="+mn-ea"/>
                <a:cs typeface="Times New Roman" panose="02020603050405020304" pitchFamily="18" charset="0"/>
              </a:defRPr>
            </a:lvl1pPr>
            <a:lvl2pPr marL="360363" indent="-179388"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2pPr>
            <a:lvl3pPr marL="827087" indent="-285750"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3pPr>
            <a:lvl4pPr marL="1179513" indent="-285750"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4pPr>
            <a:lvl5pPr marL="1616075" indent="-358775"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5pPr>
            <a:lvl6pPr marL="2062163" indent="-358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100" b="1" dirty="0" smtClean="0">
                <a:solidFill>
                  <a:schemeClr val="bg1"/>
                </a:solidFill>
                <a:latin typeface="+mj-lt"/>
              </a:rPr>
              <a:t>Average epidemic curve</a:t>
            </a:r>
            <a:endParaRPr lang="en-US" sz="1100" b="1" dirty="0">
              <a:solidFill>
                <a:schemeClr val="bg1"/>
              </a:solidFill>
              <a:latin typeface="+mj-lt"/>
            </a:endParaRPr>
          </a:p>
        </p:txBody>
      </p:sp>
      <p:pic>
        <p:nvPicPr>
          <p:cNvPr id="9" name="Picture 8"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208" y="2833007"/>
            <a:ext cx="2402722" cy="1757051"/>
          </a:xfrm>
          <a:prstGeom prst="rect">
            <a:avLst/>
          </a:prstGeom>
        </p:spPr>
      </p:pic>
      <p:sp>
        <p:nvSpPr>
          <p:cNvPr id="10" name="Text Placeholder 22"/>
          <p:cNvSpPr>
            <a:spLocks noGrp="1"/>
          </p:cNvSpPr>
          <p:nvPr>
            <p:ph type="body" sz="quarter" idx="17"/>
          </p:nvPr>
        </p:nvSpPr>
        <p:spPr>
          <a:xfrm>
            <a:off x="305856" y="4781096"/>
            <a:ext cx="6120000" cy="216694"/>
          </a:xfrm>
        </p:spPr>
        <p:txBody>
          <a:bodyPr>
            <a:normAutofit fontScale="92500" lnSpcReduction="20000"/>
          </a:bodyPr>
          <a:lstStyle/>
          <a:p>
            <a:r>
              <a:rPr lang="en-GB" dirty="0" smtClean="0"/>
              <a:t>PISA Module B: Methods </a:t>
            </a:r>
            <a:endParaRPr lang="en-US" dirty="0"/>
          </a:p>
        </p:txBody>
      </p:sp>
      <p:pic>
        <p:nvPicPr>
          <p:cNvPr id="12" name="Picture 11"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11415" y="2670409"/>
            <a:ext cx="2826591" cy="1919649"/>
          </a:xfrm>
          <a:prstGeom prst="rect">
            <a:avLst/>
          </a:prstGeom>
        </p:spPr>
      </p:pic>
      <p:sp>
        <p:nvSpPr>
          <p:cNvPr id="6" name="TextBox 5"/>
          <p:cNvSpPr txBox="1"/>
          <p:nvPr/>
        </p:nvSpPr>
        <p:spPr>
          <a:xfrm>
            <a:off x="2834753" y="1427102"/>
            <a:ext cx="2579916" cy="907941"/>
          </a:xfrm>
          <a:prstGeom prst="rect">
            <a:avLst/>
          </a:prstGeom>
          <a:noFill/>
        </p:spPr>
        <p:txBody>
          <a:bodyPr wrap="square" rtlCol="0">
            <a:spAutoFit/>
          </a:bodyPr>
          <a:lstStyle/>
          <a:p>
            <a:r>
              <a:rPr lang="en-GB" sz="1400" dirty="0" smtClean="0">
                <a:latin typeface="+mj-lt"/>
              </a:rPr>
              <a:t>2. Align </a:t>
            </a:r>
            <a:r>
              <a:rPr lang="en-GB" sz="1400" dirty="0">
                <a:latin typeface="+mj-lt"/>
              </a:rPr>
              <a:t>previous years’ data so that peaks align on median week </a:t>
            </a:r>
          </a:p>
          <a:p>
            <a:endParaRPr lang="en-US" sz="1100" dirty="0">
              <a:latin typeface="+mj-lt"/>
            </a:endParaRPr>
          </a:p>
        </p:txBody>
      </p:sp>
      <p:sp>
        <p:nvSpPr>
          <p:cNvPr id="8" name="TextBox 7"/>
          <p:cNvSpPr txBox="1"/>
          <p:nvPr/>
        </p:nvSpPr>
        <p:spPr>
          <a:xfrm>
            <a:off x="5924311" y="1441786"/>
            <a:ext cx="2522765" cy="523220"/>
          </a:xfrm>
          <a:prstGeom prst="rect">
            <a:avLst/>
          </a:prstGeom>
          <a:noFill/>
        </p:spPr>
        <p:txBody>
          <a:bodyPr wrap="square" rtlCol="0">
            <a:spAutoFit/>
          </a:bodyPr>
          <a:lstStyle/>
          <a:p>
            <a:r>
              <a:rPr lang="en-GB" sz="1400" dirty="0" smtClean="0">
                <a:latin typeface="+mj-lt"/>
              </a:rPr>
              <a:t>3. Calculate </a:t>
            </a:r>
            <a:r>
              <a:rPr lang="en-GB" sz="1400" dirty="0">
                <a:latin typeface="+mj-lt"/>
              </a:rPr>
              <a:t>an average for each </a:t>
            </a:r>
            <a:r>
              <a:rPr lang="en-GB" sz="1400" dirty="0" smtClean="0">
                <a:latin typeface="+mj-lt"/>
              </a:rPr>
              <a:t>week</a:t>
            </a:r>
          </a:p>
        </p:txBody>
      </p:sp>
      <p:pic>
        <p:nvPicPr>
          <p:cNvPr id="13" name="Picture 12" descr="Screen Clippi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24310" y="2670409"/>
            <a:ext cx="2935255" cy="1886863"/>
          </a:xfrm>
          <a:prstGeom prst="rect">
            <a:avLst/>
          </a:prstGeom>
        </p:spPr>
      </p:pic>
    </p:spTree>
    <p:extLst>
      <p:ext uri="{BB962C8B-B14F-4D97-AF65-F5344CB8AC3E}">
        <p14:creationId xmlns:p14="http://schemas.microsoft.com/office/powerpoint/2010/main" val="2009443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6" grpId="0"/>
      <p:bldP spid="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23420" y="1425828"/>
            <a:ext cx="4067421" cy="2808157"/>
          </a:xfrm>
        </p:spPr>
        <p:txBody>
          <a:bodyPr/>
          <a:lstStyle/>
          <a:p>
            <a:r>
              <a:rPr lang="en-GB" b="1" dirty="0" smtClean="0">
                <a:latin typeface="+mj-lt"/>
              </a:rPr>
              <a:t>Method 1</a:t>
            </a:r>
          </a:p>
          <a:p>
            <a:pPr marL="646113" lvl="1" indent="-285750"/>
            <a:r>
              <a:rPr lang="en-GB" dirty="0" smtClean="0">
                <a:latin typeface="+mj-lt"/>
              </a:rPr>
              <a:t>Visual inspection of several years of data to determine the point or threshold where activity is consistently higher than normal random variation in off-season activity </a:t>
            </a:r>
            <a:endParaRPr lang="en-GB" dirty="0">
              <a:latin typeface="+mj-lt"/>
            </a:endParaRPr>
          </a:p>
          <a:p>
            <a:pPr marL="285750" indent="-285750"/>
            <a:r>
              <a:rPr lang="en-GB" b="1" dirty="0" smtClean="0">
                <a:latin typeface="+mj-lt"/>
              </a:rPr>
              <a:t>Method 2</a:t>
            </a:r>
          </a:p>
          <a:p>
            <a:pPr marL="646113" lvl="1" indent="-285750"/>
            <a:r>
              <a:rPr lang="en-GB" dirty="0" smtClean="0">
                <a:latin typeface="+mj-lt"/>
              </a:rPr>
              <a:t>Calculate annual median amplitude for the data being plotted </a:t>
            </a:r>
          </a:p>
          <a:p>
            <a:pPr marL="1112837" lvl="2"/>
            <a:r>
              <a:rPr lang="en-GB" dirty="0" smtClean="0">
                <a:latin typeface="+mj-lt"/>
              </a:rPr>
              <a:t>year-round data must be available</a:t>
            </a:r>
          </a:p>
        </p:txBody>
      </p:sp>
      <p:sp>
        <p:nvSpPr>
          <p:cNvPr id="4" name="Slide Number Placeholder 3"/>
          <p:cNvSpPr>
            <a:spLocks noGrp="1"/>
          </p:cNvSpPr>
          <p:nvPr>
            <p:ph type="sldNum" sz="quarter" idx="16"/>
          </p:nvPr>
        </p:nvSpPr>
        <p:spPr/>
        <p:txBody>
          <a:bodyPr/>
          <a:lstStyle/>
          <a:p>
            <a:fld id="{A74CE0EA-F3B5-4684-BA10-C594598FDB9C}" type="slidenum">
              <a:rPr lang="en-GB" noProof="0" smtClean="0"/>
              <a:pPr/>
              <a:t>27</a:t>
            </a:fld>
            <a:endParaRPr lang="en-GB" noProof="0"/>
          </a:p>
        </p:txBody>
      </p:sp>
      <p:sp>
        <p:nvSpPr>
          <p:cNvPr id="5" name="Title 4"/>
          <p:cNvSpPr>
            <a:spLocks noGrp="1"/>
          </p:cNvSpPr>
          <p:nvPr>
            <p:ph type="title"/>
          </p:nvPr>
        </p:nvSpPr>
        <p:spPr/>
        <p:txBody>
          <a:bodyPr/>
          <a:lstStyle/>
          <a:p>
            <a:r>
              <a:rPr lang="en-GB" dirty="0"/>
              <a:t>Threshold setting: WHO method</a:t>
            </a:r>
            <a:endParaRPr lang="en-US" dirty="0"/>
          </a:p>
        </p:txBody>
      </p:sp>
      <p:sp>
        <p:nvSpPr>
          <p:cNvPr id="7" name="Text Placeholder 6"/>
          <p:cNvSpPr txBox="1">
            <a:spLocks/>
          </p:cNvSpPr>
          <p:nvPr/>
        </p:nvSpPr>
        <p:spPr>
          <a:xfrm>
            <a:off x="323420" y="1019022"/>
            <a:ext cx="4104001" cy="276697"/>
          </a:xfrm>
          <a:prstGeom prst="rect">
            <a:avLst/>
          </a:prstGeom>
          <a:solidFill>
            <a:srgbClr val="009CDE"/>
          </a:solidFill>
        </p:spPr>
        <p:txBody>
          <a:bodyPr>
            <a:noAutofit/>
          </a:bodyPr>
          <a:lstStyle>
            <a:lvl1pPr marL="0" indent="0" algn="l" defTabSz="914400" rtl="0" eaLnBrk="1" latinLnBrk="0" hangingPunct="1">
              <a:lnSpc>
                <a:spcPct val="110000"/>
              </a:lnSpc>
              <a:spcBef>
                <a:spcPts val="1000"/>
              </a:spcBef>
              <a:spcAft>
                <a:spcPts val="600"/>
              </a:spcAft>
              <a:buClr>
                <a:schemeClr val="tx1"/>
              </a:buClr>
              <a:buSzPct val="80000"/>
              <a:buFontTx/>
              <a:buNone/>
              <a:defRPr sz="1400" b="0" kern="1200">
                <a:solidFill>
                  <a:schemeClr val="tx1"/>
                </a:solidFill>
                <a:latin typeface="+mn-lt"/>
                <a:ea typeface="+mn-ea"/>
                <a:cs typeface="Times New Roman" panose="02020603050405020304" pitchFamily="18" charset="0"/>
              </a:defRPr>
            </a:lvl1pPr>
            <a:lvl2pPr marL="360363" indent="-179388"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2pPr>
            <a:lvl3pPr marL="827087" indent="-285750"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3pPr>
            <a:lvl4pPr marL="1179513" indent="-285750"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4pPr>
            <a:lvl5pPr marL="1616075" indent="-358775"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5pPr>
            <a:lvl6pPr marL="2062163" indent="-358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100" b="1" dirty="0" smtClean="0">
                <a:solidFill>
                  <a:schemeClr val="bg1"/>
                </a:solidFill>
                <a:latin typeface="+mj-lt"/>
              </a:rPr>
              <a:t>Determining the Seasonal Threshold</a:t>
            </a:r>
            <a:endParaRPr lang="en-US" sz="1100" b="1" dirty="0">
              <a:solidFill>
                <a:schemeClr val="bg1"/>
              </a:solidFill>
              <a:latin typeface="+mj-lt"/>
            </a:endParaRPr>
          </a:p>
        </p:txBody>
      </p:sp>
      <p:pic>
        <p:nvPicPr>
          <p:cNvPr id="9" name="Picture 8"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88353" y="1565453"/>
            <a:ext cx="4136866" cy="2821989"/>
          </a:xfrm>
          <a:prstGeom prst="rect">
            <a:avLst/>
          </a:prstGeom>
        </p:spPr>
      </p:pic>
      <p:sp>
        <p:nvSpPr>
          <p:cNvPr id="10" name="Text Placeholder 22"/>
          <p:cNvSpPr>
            <a:spLocks noGrp="1"/>
          </p:cNvSpPr>
          <p:nvPr>
            <p:ph type="body" sz="quarter" idx="17"/>
          </p:nvPr>
        </p:nvSpPr>
        <p:spPr>
          <a:xfrm>
            <a:off x="305856" y="4781096"/>
            <a:ext cx="6120000" cy="216694"/>
          </a:xfrm>
        </p:spPr>
        <p:txBody>
          <a:bodyPr>
            <a:normAutofit fontScale="92500" lnSpcReduction="20000"/>
          </a:bodyPr>
          <a:lstStyle/>
          <a:p>
            <a:r>
              <a:rPr lang="en-GB" dirty="0" smtClean="0"/>
              <a:t>PISA Module B: Methods </a:t>
            </a:r>
            <a:endParaRPr lang="en-US" dirty="0"/>
          </a:p>
        </p:txBody>
      </p:sp>
    </p:spTree>
    <p:extLst>
      <p:ext uri="{BB962C8B-B14F-4D97-AF65-F5344CB8AC3E}">
        <p14:creationId xmlns:p14="http://schemas.microsoft.com/office/powerpoint/2010/main" val="1629108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23420" y="1514375"/>
            <a:ext cx="4067421" cy="2808157"/>
          </a:xfrm>
        </p:spPr>
        <p:txBody>
          <a:bodyPr/>
          <a:lstStyle/>
          <a:p>
            <a:endParaRPr lang="en-GB" b="1" dirty="0" smtClean="0">
              <a:latin typeface="+mj-lt"/>
            </a:endParaRPr>
          </a:p>
          <a:p>
            <a:r>
              <a:rPr lang="en-GB" dirty="0" smtClean="0">
                <a:latin typeface="+mj-lt"/>
              </a:rPr>
              <a:t>Calculate the mean for each week </a:t>
            </a:r>
          </a:p>
          <a:p>
            <a:r>
              <a:rPr lang="en-GB" dirty="0" smtClean="0">
                <a:latin typeface="+mj-lt"/>
              </a:rPr>
              <a:t>Determine upper and lower 90% confidence intervals (CIs) around the mean of each week</a:t>
            </a:r>
          </a:p>
          <a:p>
            <a:r>
              <a:rPr lang="en-GB" dirty="0" smtClean="0">
                <a:latin typeface="+mj-lt"/>
              </a:rPr>
              <a:t>The upper 90% CI will define alert threshold </a:t>
            </a:r>
          </a:p>
          <a:p>
            <a:r>
              <a:rPr lang="en-GB" dirty="0" smtClean="0">
                <a:latin typeface="+mj-lt"/>
              </a:rPr>
              <a:t>Can also use the 40% and 97.5% CIs for intensity levels</a:t>
            </a:r>
          </a:p>
          <a:p>
            <a:pPr marL="646113" lvl="1" indent="-285750"/>
            <a:endParaRPr lang="en-GB" dirty="0" smtClean="0">
              <a:latin typeface="+mj-lt"/>
            </a:endParaRPr>
          </a:p>
          <a:p>
            <a:pPr marL="285750" indent="-285750">
              <a:buFont typeface="Arial" panose="020B0604020202020204" pitchFamily="34" charset="0"/>
              <a:buChar char="•"/>
            </a:pPr>
            <a:endParaRPr lang="en-GB" b="1" dirty="0">
              <a:latin typeface="+mj-lt"/>
            </a:endParaRPr>
          </a:p>
        </p:txBody>
      </p:sp>
      <p:sp>
        <p:nvSpPr>
          <p:cNvPr id="4" name="Slide Number Placeholder 3"/>
          <p:cNvSpPr>
            <a:spLocks noGrp="1"/>
          </p:cNvSpPr>
          <p:nvPr>
            <p:ph type="sldNum" sz="quarter" idx="16"/>
          </p:nvPr>
        </p:nvSpPr>
        <p:spPr/>
        <p:txBody>
          <a:bodyPr/>
          <a:lstStyle/>
          <a:p>
            <a:fld id="{A74CE0EA-F3B5-4684-BA10-C594598FDB9C}" type="slidenum">
              <a:rPr lang="en-GB" noProof="0" smtClean="0"/>
              <a:pPr/>
              <a:t>28</a:t>
            </a:fld>
            <a:endParaRPr lang="en-GB" noProof="0"/>
          </a:p>
        </p:txBody>
      </p:sp>
      <p:sp>
        <p:nvSpPr>
          <p:cNvPr id="5" name="Title 4"/>
          <p:cNvSpPr>
            <a:spLocks noGrp="1"/>
          </p:cNvSpPr>
          <p:nvPr>
            <p:ph type="title"/>
          </p:nvPr>
        </p:nvSpPr>
        <p:spPr/>
        <p:txBody>
          <a:bodyPr/>
          <a:lstStyle/>
          <a:p>
            <a:r>
              <a:rPr lang="en-GB" dirty="0"/>
              <a:t>Threshold setting: WHO method</a:t>
            </a:r>
            <a:endParaRPr lang="en-US" dirty="0"/>
          </a:p>
        </p:txBody>
      </p:sp>
      <p:sp>
        <p:nvSpPr>
          <p:cNvPr id="7" name="Text Placeholder 6"/>
          <p:cNvSpPr txBox="1">
            <a:spLocks/>
          </p:cNvSpPr>
          <p:nvPr/>
        </p:nvSpPr>
        <p:spPr>
          <a:xfrm>
            <a:off x="323420" y="1035351"/>
            <a:ext cx="4104001" cy="276697"/>
          </a:xfrm>
          <a:prstGeom prst="rect">
            <a:avLst/>
          </a:prstGeom>
          <a:solidFill>
            <a:srgbClr val="009CDE"/>
          </a:solidFill>
        </p:spPr>
        <p:txBody>
          <a:bodyPr>
            <a:noAutofit/>
          </a:bodyPr>
          <a:lstStyle>
            <a:lvl1pPr marL="0" indent="0" algn="l" defTabSz="914400" rtl="0" eaLnBrk="1" latinLnBrk="0" hangingPunct="1">
              <a:lnSpc>
                <a:spcPct val="110000"/>
              </a:lnSpc>
              <a:spcBef>
                <a:spcPts val="1000"/>
              </a:spcBef>
              <a:spcAft>
                <a:spcPts val="600"/>
              </a:spcAft>
              <a:buClr>
                <a:schemeClr val="tx1"/>
              </a:buClr>
              <a:buSzPct val="80000"/>
              <a:buFontTx/>
              <a:buNone/>
              <a:defRPr sz="1400" b="0" kern="1200">
                <a:solidFill>
                  <a:schemeClr val="tx1"/>
                </a:solidFill>
                <a:latin typeface="+mn-lt"/>
                <a:ea typeface="+mn-ea"/>
                <a:cs typeface="Times New Roman" panose="02020603050405020304" pitchFamily="18" charset="0"/>
              </a:defRPr>
            </a:lvl1pPr>
            <a:lvl2pPr marL="360363" indent="-179388"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2pPr>
            <a:lvl3pPr marL="827087" indent="-285750"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3pPr>
            <a:lvl4pPr marL="1179513" indent="-285750"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4pPr>
            <a:lvl5pPr marL="1616075" indent="-358775"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5pPr>
            <a:lvl6pPr marL="2062163" indent="-358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100" b="1" dirty="0" smtClean="0">
                <a:solidFill>
                  <a:schemeClr val="bg1"/>
                </a:solidFill>
                <a:latin typeface="+mj-lt"/>
              </a:rPr>
              <a:t>Determining the Alert Threshold </a:t>
            </a:r>
            <a:endParaRPr lang="en-US" sz="1100" b="1" dirty="0">
              <a:solidFill>
                <a:schemeClr val="bg1"/>
              </a:solidFill>
              <a:latin typeface="+mj-lt"/>
            </a:endParaRPr>
          </a:p>
        </p:txBody>
      </p:sp>
      <p:pic>
        <p:nvPicPr>
          <p:cNvPr id="10" name="Picture 9"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27421" y="1565452"/>
            <a:ext cx="4513244" cy="2922657"/>
          </a:xfrm>
          <a:prstGeom prst="rect">
            <a:avLst/>
          </a:prstGeom>
        </p:spPr>
      </p:pic>
      <p:sp>
        <p:nvSpPr>
          <p:cNvPr id="9" name="Text Placeholder 22"/>
          <p:cNvSpPr>
            <a:spLocks noGrp="1"/>
          </p:cNvSpPr>
          <p:nvPr>
            <p:ph type="body" sz="quarter" idx="17"/>
          </p:nvPr>
        </p:nvSpPr>
        <p:spPr>
          <a:xfrm>
            <a:off x="305856" y="4781096"/>
            <a:ext cx="6120000" cy="216694"/>
          </a:xfrm>
        </p:spPr>
        <p:txBody>
          <a:bodyPr>
            <a:normAutofit fontScale="92500" lnSpcReduction="20000"/>
          </a:bodyPr>
          <a:lstStyle/>
          <a:p>
            <a:r>
              <a:rPr lang="en-GB" dirty="0" smtClean="0"/>
              <a:t>PISA Module B: Methods </a:t>
            </a:r>
            <a:endParaRPr lang="en-US" dirty="0"/>
          </a:p>
        </p:txBody>
      </p:sp>
    </p:spTree>
    <p:extLst>
      <p:ext uri="{BB962C8B-B14F-4D97-AF65-F5344CB8AC3E}">
        <p14:creationId xmlns:p14="http://schemas.microsoft.com/office/powerpoint/2010/main" val="228892198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24"/>
          </p:nvPr>
        </p:nvSpPr>
        <p:spPr/>
        <p:txBody>
          <a:bodyPr/>
          <a:lstStyle/>
          <a:p>
            <a:fld id="{A74CE0EA-F3B5-4684-BA10-C594598FDB9C}" type="slidenum">
              <a:rPr lang="en-GB" noProof="0" smtClean="0"/>
              <a:pPr/>
              <a:t>29</a:t>
            </a:fld>
            <a:endParaRPr lang="en-GB" noProof="0"/>
          </a:p>
        </p:txBody>
      </p:sp>
      <p:sp>
        <p:nvSpPr>
          <p:cNvPr id="3" name="Title 2"/>
          <p:cNvSpPr>
            <a:spLocks noGrp="1"/>
          </p:cNvSpPr>
          <p:nvPr>
            <p:ph type="title"/>
          </p:nvPr>
        </p:nvSpPr>
        <p:spPr>
          <a:xfrm>
            <a:off x="359999" y="275714"/>
            <a:ext cx="6632472" cy="540000"/>
          </a:xfrm>
        </p:spPr>
        <p:txBody>
          <a:bodyPr/>
          <a:lstStyle/>
          <a:p>
            <a:r>
              <a:rPr lang="en-GB" dirty="0"/>
              <a:t>PISA </a:t>
            </a:r>
            <a:r>
              <a:rPr lang="en-GB" dirty="0" smtClean="0"/>
              <a:t>MODULE </a:t>
            </a:r>
            <a:r>
              <a:rPr lang="en-GB" dirty="0"/>
              <a:t>B: Methods</a:t>
            </a:r>
            <a:endParaRPr lang="en-US" dirty="0"/>
          </a:p>
        </p:txBody>
      </p:sp>
      <p:sp>
        <p:nvSpPr>
          <p:cNvPr id="5" name="Content Placeholder 4"/>
          <p:cNvSpPr>
            <a:spLocks noGrp="1"/>
          </p:cNvSpPr>
          <p:nvPr>
            <p:ph sz="half" idx="26"/>
          </p:nvPr>
        </p:nvSpPr>
        <p:spPr>
          <a:xfrm>
            <a:off x="330975" y="1565627"/>
            <a:ext cx="7971778" cy="2759007"/>
          </a:xfrm>
        </p:spPr>
        <p:txBody>
          <a:bodyPr/>
          <a:lstStyle/>
          <a:p>
            <a:pPr marL="342900" indent="-342900">
              <a:buFont typeface="Wingdings" panose="05000000000000000000" pitchFamily="2" charset="2"/>
              <a:buChar char="Ø"/>
            </a:pPr>
            <a:r>
              <a:rPr lang="en-GB" sz="1800" dirty="0">
                <a:latin typeface="+mj-lt"/>
              </a:rPr>
              <a:t>Review the background.</a:t>
            </a:r>
          </a:p>
          <a:p>
            <a:pPr marL="342900" indent="-342900">
              <a:buFont typeface="Wingdings" panose="05000000000000000000" pitchFamily="2" charset="2"/>
              <a:buChar char="Ø"/>
            </a:pPr>
            <a:r>
              <a:rPr lang="en-GB" sz="1800" dirty="0">
                <a:latin typeface="+mj-lt"/>
              </a:rPr>
              <a:t>Complete Table 1:</a:t>
            </a:r>
          </a:p>
          <a:p>
            <a:pPr marL="703263" lvl="1" indent="-342900">
              <a:buFont typeface="Wingdings" panose="05000000000000000000" pitchFamily="2" charset="2"/>
              <a:buChar char="§"/>
            </a:pPr>
            <a:r>
              <a:rPr lang="en-GB" sz="1800" dirty="0">
                <a:latin typeface="+mj-lt"/>
              </a:rPr>
              <a:t>List available parameters available in your country/surveillance system.</a:t>
            </a:r>
          </a:p>
          <a:p>
            <a:pPr marL="703263" lvl="1" indent="-342900">
              <a:buFont typeface="Wingdings" panose="05000000000000000000" pitchFamily="2" charset="2"/>
              <a:buChar char="§"/>
            </a:pPr>
            <a:r>
              <a:rPr lang="en-GB" sz="1800" dirty="0">
                <a:latin typeface="+mj-lt"/>
              </a:rPr>
              <a:t>Fill in the rest of the fields with the characteristics of each parameter. </a:t>
            </a:r>
          </a:p>
          <a:p>
            <a:pPr marL="342900" indent="-342900">
              <a:buFont typeface="Wingdings" panose="05000000000000000000" pitchFamily="2" charset="2"/>
              <a:buChar char="Ø"/>
            </a:pPr>
            <a:r>
              <a:rPr lang="en-GB" sz="1800" dirty="0" smtClean="0">
                <a:latin typeface="+mj-lt"/>
              </a:rPr>
              <a:t>Rank the above parameters based on the criteria if multiple parameters are available.</a:t>
            </a:r>
            <a:endParaRPr lang="en-US" sz="1800" dirty="0">
              <a:solidFill>
                <a:srgbClr val="FF0000"/>
              </a:solidFill>
              <a:latin typeface="+mj-lt"/>
            </a:endParaRPr>
          </a:p>
          <a:p>
            <a:pPr lvl="0"/>
            <a:endParaRPr lang="en-US" sz="1800" dirty="0">
              <a:latin typeface="+mj-lt"/>
            </a:endParaRPr>
          </a:p>
          <a:p>
            <a:endParaRPr lang="en-US" sz="1800" dirty="0">
              <a:latin typeface="+mj-lt"/>
            </a:endParaRPr>
          </a:p>
        </p:txBody>
      </p:sp>
      <p:sp>
        <p:nvSpPr>
          <p:cNvPr id="13" name="Text Placeholder 7"/>
          <p:cNvSpPr>
            <a:spLocks noGrp="1"/>
          </p:cNvSpPr>
          <p:nvPr>
            <p:ph type="body" sz="quarter" idx="17"/>
          </p:nvPr>
        </p:nvSpPr>
        <p:spPr>
          <a:xfrm>
            <a:off x="305856" y="4781096"/>
            <a:ext cx="6120000" cy="216694"/>
          </a:xfrm>
        </p:spPr>
        <p:txBody>
          <a:bodyPr lIns="18000" anchor="ctr">
            <a:normAutofit fontScale="92500" lnSpcReduction="20000"/>
          </a:bodyPr>
          <a:lstStyle>
            <a:lvl1pPr>
              <a:defRPr sz="1600" b="0">
                <a:solidFill>
                  <a:schemeClr val="tx1"/>
                </a:solidFill>
                <a:latin typeface="+mj-lt"/>
              </a:defRPr>
            </a:lvl1pPr>
          </a:lstStyle>
          <a:p>
            <a:pPr lvl="0"/>
            <a:r>
              <a:rPr lang="en-GB" noProof="0" dirty="0"/>
              <a:t>PISA Module B: </a:t>
            </a:r>
            <a:r>
              <a:rPr lang="en-GB" noProof="0" dirty="0" smtClean="0"/>
              <a:t>Methods</a:t>
            </a:r>
            <a:endParaRPr lang="en-GB" noProof="0" dirty="0"/>
          </a:p>
        </p:txBody>
      </p:sp>
      <p:sp>
        <p:nvSpPr>
          <p:cNvPr id="4" name="Text Placeholder 3"/>
          <p:cNvSpPr>
            <a:spLocks noGrp="1"/>
          </p:cNvSpPr>
          <p:nvPr>
            <p:ph type="body" sz="quarter" idx="28"/>
          </p:nvPr>
        </p:nvSpPr>
        <p:spPr>
          <a:xfrm>
            <a:off x="358813" y="1108024"/>
            <a:ext cx="3606148" cy="277977"/>
          </a:xfrm>
        </p:spPr>
        <p:txBody>
          <a:bodyPr>
            <a:noAutofit/>
          </a:bodyPr>
          <a:lstStyle/>
          <a:p>
            <a:r>
              <a:rPr lang="en-GB" sz="1600" dirty="0" smtClean="0"/>
              <a:t>Action 1</a:t>
            </a:r>
            <a:r>
              <a:rPr lang="en-GB" sz="1600" dirty="0"/>
              <a:t>: Choosing parameters</a:t>
            </a:r>
          </a:p>
        </p:txBody>
      </p:sp>
    </p:spTree>
    <p:extLst>
      <p:ext uri="{BB962C8B-B14F-4D97-AF65-F5344CB8AC3E}">
        <p14:creationId xmlns:p14="http://schemas.microsoft.com/office/powerpoint/2010/main" val="335599105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24"/>
          </p:nvPr>
        </p:nvSpPr>
        <p:spPr/>
        <p:txBody>
          <a:bodyPr/>
          <a:lstStyle/>
          <a:p>
            <a:fld id="{A74CE0EA-F3B5-4684-BA10-C594598FDB9C}" type="slidenum">
              <a:rPr lang="en-GB" noProof="0" smtClean="0"/>
              <a:pPr/>
              <a:t>30</a:t>
            </a:fld>
            <a:endParaRPr lang="en-GB" noProof="0"/>
          </a:p>
        </p:txBody>
      </p:sp>
      <p:sp>
        <p:nvSpPr>
          <p:cNvPr id="3" name="Title 2"/>
          <p:cNvSpPr>
            <a:spLocks noGrp="1"/>
          </p:cNvSpPr>
          <p:nvPr>
            <p:ph type="title"/>
          </p:nvPr>
        </p:nvSpPr>
        <p:spPr>
          <a:xfrm>
            <a:off x="359999" y="275714"/>
            <a:ext cx="6632472" cy="540000"/>
          </a:xfrm>
        </p:spPr>
        <p:txBody>
          <a:bodyPr/>
          <a:lstStyle/>
          <a:p>
            <a:r>
              <a:rPr lang="en-GB" dirty="0"/>
              <a:t>PISA </a:t>
            </a:r>
            <a:r>
              <a:rPr lang="en-GB" dirty="0" smtClean="0"/>
              <a:t>MODULE </a:t>
            </a:r>
            <a:r>
              <a:rPr lang="en-GB" dirty="0"/>
              <a:t>B: Methods</a:t>
            </a:r>
            <a:endParaRPr lang="en-US" dirty="0"/>
          </a:p>
        </p:txBody>
      </p:sp>
      <p:sp>
        <p:nvSpPr>
          <p:cNvPr id="5" name="Content Placeholder 4"/>
          <p:cNvSpPr>
            <a:spLocks noGrp="1"/>
          </p:cNvSpPr>
          <p:nvPr>
            <p:ph sz="half" idx="26"/>
          </p:nvPr>
        </p:nvSpPr>
        <p:spPr>
          <a:xfrm>
            <a:off x="330975" y="1842252"/>
            <a:ext cx="7971778" cy="2759007"/>
          </a:xfrm>
        </p:spPr>
        <p:txBody>
          <a:bodyPr/>
          <a:lstStyle/>
          <a:p>
            <a:pPr marL="342900" indent="-342900">
              <a:buFont typeface="Wingdings" panose="05000000000000000000" pitchFamily="2" charset="2"/>
              <a:buChar char="Ø"/>
            </a:pPr>
            <a:r>
              <a:rPr lang="en-GB" sz="1800" dirty="0">
                <a:latin typeface="+mj-lt"/>
              </a:rPr>
              <a:t>Review the background.</a:t>
            </a:r>
          </a:p>
          <a:p>
            <a:pPr marL="342900" indent="-342900">
              <a:buFont typeface="Wingdings" panose="05000000000000000000" pitchFamily="2" charset="2"/>
              <a:buChar char="Ø"/>
            </a:pPr>
            <a:r>
              <a:rPr lang="en-GB" sz="1800" dirty="0">
                <a:latin typeface="+mj-lt"/>
              </a:rPr>
              <a:t>Complete Table 1:</a:t>
            </a:r>
          </a:p>
          <a:p>
            <a:pPr marL="703263" lvl="1" indent="-342900">
              <a:buFont typeface="Wingdings" panose="05000000000000000000" pitchFamily="2" charset="2"/>
              <a:buChar char="§"/>
            </a:pPr>
            <a:r>
              <a:rPr lang="en-GB" sz="1800" dirty="0">
                <a:latin typeface="+mj-lt"/>
              </a:rPr>
              <a:t>For the available parameters you listed in Table 1, note if you already set seasonal and/or intensity thresholds.</a:t>
            </a:r>
          </a:p>
          <a:p>
            <a:pPr marL="342900" indent="-342900">
              <a:buFont typeface="Wingdings" panose="05000000000000000000" pitchFamily="2" charset="2"/>
              <a:buChar char="Ø"/>
            </a:pPr>
            <a:r>
              <a:rPr lang="en-GB" sz="1800" dirty="0">
                <a:latin typeface="+mj-lt"/>
              </a:rPr>
              <a:t>Consider which threshold methods you might want to use. </a:t>
            </a:r>
            <a:endParaRPr lang="en-US" sz="1800" dirty="0">
              <a:latin typeface="+mj-lt"/>
            </a:endParaRPr>
          </a:p>
          <a:p>
            <a:pPr lvl="0"/>
            <a:endParaRPr lang="en-US" sz="1800" dirty="0">
              <a:latin typeface="+mj-lt"/>
            </a:endParaRPr>
          </a:p>
          <a:p>
            <a:endParaRPr lang="en-US" sz="1800" dirty="0">
              <a:latin typeface="+mj-lt"/>
            </a:endParaRPr>
          </a:p>
        </p:txBody>
      </p:sp>
      <p:sp>
        <p:nvSpPr>
          <p:cNvPr id="4" name="Text Placeholder 3"/>
          <p:cNvSpPr>
            <a:spLocks noGrp="1"/>
          </p:cNvSpPr>
          <p:nvPr>
            <p:ph type="body" sz="quarter" idx="28"/>
          </p:nvPr>
        </p:nvSpPr>
        <p:spPr>
          <a:xfrm>
            <a:off x="359293" y="1137318"/>
            <a:ext cx="3182113" cy="277977"/>
          </a:xfrm>
        </p:spPr>
        <p:txBody>
          <a:bodyPr>
            <a:noAutofit/>
          </a:bodyPr>
          <a:lstStyle/>
          <a:p>
            <a:r>
              <a:rPr lang="en-GB" sz="1600" dirty="0"/>
              <a:t>Action 2: Threshold setting</a:t>
            </a:r>
          </a:p>
        </p:txBody>
      </p:sp>
      <p:sp>
        <p:nvSpPr>
          <p:cNvPr id="9" name="Text Placeholder 22"/>
          <p:cNvSpPr>
            <a:spLocks noGrp="1"/>
          </p:cNvSpPr>
          <p:nvPr>
            <p:ph type="body" sz="quarter" idx="17"/>
          </p:nvPr>
        </p:nvSpPr>
        <p:spPr/>
        <p:txBody>
          <a:bodyPr>
            <a:normAutofit fontScale="92500" lnSpcReduction="20000"/>
          </a:bodyPr>
          <a:lstStyle/>
          <a:p>
            <a:r>
              <a:rPr lang="en-GB" dirty="0" smtClean="0"/>
              <a:t>PISA Module B: Methods </a:t>
            </a:r>
            <a:endParaRPr lang="en-US" dirty="0"/>
          </a:p>
        </p:txBody>
      </p:sp>
    </p:spTree>
    <p:extLst>
      <p:ext uri="{BB962C8B-B14F-4D97-AF65-F5344CB8AC3E}">
        <p14:creationId xmlns:p14="http://schemas.microsoft.com/office/powerpoint/2010/main" val="348743363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1" y="2369107"/>
            <a:ext cx="9143999" cy="1242000"/>
          </a:xfrm>
          <a:ln/>
        </p:spPr>
        <p:style>
          <a:lnRef idx="2">
            <a:schemeClr val="accent1">
              <a:shade val="50000"/>
            </a:schemeClr>
          </a:lnRef>
          <a:fillRef idx="1">
            <a:schemeClr val="accent1"/>
          </a:fillRef>
          <a:effectRef idx="0">
            <a:schemeClr val="accent1"/>
          </a:effectRef>
          <a:fontRef idx="minor">
            <a:schemeClr val="lt1"/>
          </a:fontRef>
        </p:style>
        <p:txBody>
          <a:bodyPr numCol="1"/>
          <a:lstStyle/>
          <a:p>
            <a:pPr lvl="1" algn="l"/>
            <a:r>
              <a:rPr lang="en-GB" sz="3400" dirty="0" smtClean="0"/>
              <a:t>THANK YOU FOR YOUR ATTENTION</a:t>
            </a:r>
            <a:endParaRPr lang="en-US" sz="3400" dirty="0"/>
          </a:p>
        </p:txBody>
      </p:sp>
      <p:sp>
        <p:nvSpPr>
          <p:cNvPr id="5" name="Picture Placeholder 4"/>
          <p:cNvSpPr>
            <a:spLocks noGrp="1"/>
          </p:cNvSpPr>
          <p:nvPr>
            <p:ph type="pic" sz="quarter" idx="22"/>
          </p:nvPr>
        </p:nvSpPr>
        <p:spPr/>
      </p:sp>
      <p:sp>
        <p:nvSpPr>
          <p:cNvPr id="6" name="Text Placeholder 5"/>
          <p:cNvSpPr>
            <a:spLocks noGrp="1"/>
          </p:cNvSpPr>
          <p:nvPr>
            <p:ph type="body" sz="quarter" idx="16"/>
          </p:nvPr>
        </p:nvSpPr>
        <p:spPr/>
        <p:txBody>
          <a:bodyPr/>
          <a:lstStyle/>
          <a:p>
            <a:endParaRPr lang="en-US"/>
          </a:p>
        </p:txBody>
      </p:sp>
      <p:sp>
        <p:nvSpPr>
          <p:cNvPr id="7" name="Title 6"/>
          <p:cNvSpPr>
            <a:spLocks noGrp="1"/>
          </p:cNvSpPr>
          <p:nvPr>
            <p:ph type="ctrTitle"/>
          </p:nvPr>
        </p:nvSpPr>
        <p:spPr>
          <a:xfrm>
            <a:off x="0" y="509884"/>
            <a:ext cx="6024282" cy="839369"/>
          </a:xfrm>
        </p:spPr>
        <p:txBody>
          <a:bodyPr/>
          <a:lstStyle/>
          <a:p>
            <a:r>
              <a:rPr lang="en-GB" sz="2800" dirty="0"/>
              <a:t>PISA MODULE A: Introduction</a:t>
            </a:r>
            <a:endParaRPr lang="en-US" sz="2800"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7379" y="3005936"/>
            <a:ext cx="19510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a:xfrm>
            <a:off x="278501" y="4733092"/>
            <a:ext cx="2292615" cy="323165"/>
          </a:xfrm>
          <a:prstGeom prst="rect">
            <a:avLst/>
          </a:prstGeom>
        </p:spPr>
        <p:txBody>
          <a:bodyPr wrap="none">
            <a:spAutoFit/>
          </a:bodyPr>
          <a:lstStyle/>
          <a:p>
            <a:pPr lvl="0"/>
            <a:r>
              <a:rPr lang="en-GB" sz="1500" dirty="0">
                <a:latin typeface="+mj-lt"/>
              </a:rPr>
              <a:t>PISA Module </a:t>
            </a:r>
            <a:r>
              <a:rPr lang="en-GB" sz="1500" dirty="0" smtClean="0">
                <a:latin typeface="+mj-lt"/>
              </a:rPr>
              <a:t>B: Methods</a:t>
            </a:r>
            <a:endParaRPr lang="en-GB" sz="1500" dirty="0">
              <a:latin typeface="+mj-lt"/>
            </a:endParaRPr>
          </a:p>
        </p:txBody>
      </p:sp>
    </p:spTree>
    <p:extLst>
      <p:ext uri="{BB962C8B-B14F-4D97-AF65-F5344CB8AC3E}">
        <p14:creationId xmlns:p14="http://schemas.microsoft.com/office/powerpoint/2010/main" val="226460380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sz="half" idx="2"/>
          </p:nvPr>
        </p:nvSpPr>
        <p:spPr>
          <a:xfrm>
            <a:off x="332713" y="1224270"/>
            <a:ext cx="8450559" cy="3177900"/>
          </a:xfrm>
        </p:spPr>
        <p:txBody>
          <a:bodyPr/>
          <a:lstStyle/>
          <a:p>
            <a:r>
              <a:rPr lang="en-US" sz="1800" dirty="0"/>
              <a:t>Baseline (or average epidemic curve):</a:t>
            </a:r>
          </a:p>
          <a:p>
            <a:pPr marL="285750" indent="-285750">
              <a:buFont typeface="Arial" panose="020B0604020202020204" pitchFamily="34" charset="0"/>
              <a:buChar char="•"/>
            </a:pPr>
            <a:r>
              <a:rPr lang="en-US" dirty="0"/>
              <a:t>the usual level of influenza activity, which varies over time during the influenza season and the off-season</a:t>
            </a:r>
          </a:p>
          <a:p>
            <a:pPr marL="285750" indent="-285750">
              <a:buFont typeface="Arial" panose="020B0604020202020204" pitchFamily="34" charset="0"/>
              <a:buChar char="•"/>
            </a:pPr>
            <a:r>
              <a:rPr lang="en-US" dirty="0"/>
              <a:t>Describes the timing and relative severity of the current season compared to previous ones. </a:t>
            </a:r>
          </a:p>
          <a:p>
            <a:r>
              <a:rPr lang="en-US" sz="1800" dirty="0"/>
              <a:t>Threshold:</a:t>
            </a:r>
          </a:p>
          <a:p>
            <a:pPr marL="285750" indent="-285750">
              <a:buFont typeface="Arial" panose="020B0604020202020204" pitchFamily="34" charset="0"/>
              <a:buChar char="•"/>
            </a:pPr>
            <a:r>
              <a:rPr lang="en-US" dirty="0"/>
              <a:t>a level of activity that indicates the occurrence of a specific situation such as the start of a season or an unusually high season (more detail in next slide)</a:t>
            </a:r>
          </a:p>
          <a:p>
            <a:endParaRPr lang="en-US" sz="2000" dirty="0"/>
          </a:p>
        </p:txBody>
      </p:sp>
      <p:sp>
        <p:nvSpPr>
          <p:cNvPr id="4" name="Slide Number Placeholder 3"/>
          <p:cNvSpPr>
            <a:spLocks noGrp="1"/>
          </p:cNvSpPr>
          <p:nvPr>
            <p:ph type="sldNum" sz="quarter" idx="20"/>
          </p:nvPr>
        </p:nvSpPr>
        <p:spPr/>
        <p:txBody>
          <a:bodyPr/>
          <a:lstStyle/>
          <a:p>
            <a:fld id="{A74CE0EA-F3B5-4684-BA10-C594598FDB9C}" type="slidenum">
              <a:rPr lang="en-GB" noProof="0" smtClean="0"/>
              <a:pPr/>
              <a:t>32</a:t>
            </a:fld>
            <a:endParaRPr lang="en-GB" noProof="0"/>
          </a:p>
        </p:txBody>
      </p:sp>
      <p:sp>
        <p:nvSpPr>
          <p:cNvPr id="5" name="Title 4"/>
          <p:cNvSpPr>
            <a:spLocks noGrp="1"/>
          </p:cNvSpPr>
          <p:nvPr>
            <p:ph type="title"/>
          </p:nvPr>
        </p:nvSpPr>
        <p:spPr/>
        <p:txBody>
          <a:bodyPr/>
          <a:lstStyle/>
          <a:p>
            <a:r>
              <a:rPr lang="en-GB" dirty="0" smtClean="0"/>
              <a:t>Baseline vs Threshold </a:t>
            </a:r>
            <a:endParaRPr lang="en-US" dirty="0"/>
          </a:p>
        </p:txBody>
      </p:sp>
      <p:sp>
        <p:nvSpPr>
          <p:cNvPr id="6" name="Text Placeholder 5"/>
          <p:cNvSpPr>
            <a:spLocks noGrp="1"/>
          </p:cNvSpPr>
          <p:nvPr>
            <p:ph type="body" sz="quarter" idx="13"/>
          </p:nvPr>
        </p:nvSpPr>
        <p:spPr>
          <a:xfrm>
            <a:off x="351310" y="927215"/>
            <a:ext cx="6120000" cy="216694"/>
          </a:xfrm>
        </p:spPr>
        <p:txBody>
          <a:bodyPr>
            <a:noAutofit/>
          </a:bodyPr>
          <a:lstStyle/>
          <a:p>
            <a:r>
              <a:rPr lang="en-GB" sz="1500" dirty="0"/>
              <a:t>Using influenza surveillance data</a:t>
            </a:r>
            <a:endParaRPr lang="en-US" sz="1500" dirty="0"/>
          </a:p>
        </p:txBody>
      </p:sp>
      <p:sp>
        <p:nvSpPr>
          <p:cNvPr id="7" name="Text Placeholder 6"/>
          <p:cNvSpPr>
            <a:spLocks noGrp="1"/>
          </p:cNvSpPr>
          <p:nvPr>
            <p:ph type="body" sz="quarter" idx="21"/>
          </p:nvPr>
        </p:nvSpPr>
        <p:spPr/>
        <p:txBody>
          <a:bodyPr>
            <a:normAutofit fontScale="92500" lnSpcReduction="20000"/>
          </a:bodyPr>
          <a:lstStyle/>
          <a:p>
            <a:pPr lvl="0"/>
            <a:r>
              <a:rPr lang="en-GB" dirty="0"/>
              <a:t>PISA Module B: </a:t>
            </a:r>
            <a:r>
              <a:rPr lang="en-GB" dirty="0" smtClean="0"/>
              <a:t>Methods</a:t>
            </a:r>
            <a:endParaRPr lang="en-GB" dirty="0"/>
          </a:p>
        </p:txBody>
      </p:sp>
    </p:spTree>
    <p:extLst>
      <p:ext uri="{BB962C8B-B14F-4D97-AF65-F5344CB8AC3E}">
        <p14:creationId xmlns:p14="http://schemas.microsoft.com/office/powerpoint/2010/main" val="40608467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23420" y="1325461"/>
            <a:ext cx="8424001" cy="3417892"/>
          </a:xfrm>
        </p:spPr>
        <p:txBody>
          <a:bodyPr/>
          <a:lstStyle/>
          <a:p>
            <a:pPr marL="285750"/>
            <a:r>
              <a:rPr lang="en-GB" sz="1800" dirty="0" smtClean="0">
                <a:latin typeface="+mj-lt"/>
              </a:rPr>
              <a:t>Data cleaning</a:t>
            </a:r>
          </a:p>
          <a:p>
            <a:pPr marL="646113" lvl="1"/>
            <a:r>
              <a:rPr lang="en-GB" sz="1800" dirty="0" smtClean="0">
                <a:latin typeface="+mj-lt"/>
              </a:rPr>
              <a:t>Data is </a:t>
            </a:r>
            <a:r>
              <a:rPr lang="en-GB" sz="1800" b="1" dirty="0" smtClean="0">
                <a:latin typeface="+mj-lt"/>
              </a:rPr>
              <a:t>cleaned</a:t>
            </a:r>
            <a:r>
              <a:rPr lang="en-GB" sz="1800" dirty="0" smtClean="0">
                <a:latin typeface="+mj-lt"/>
              </a:rPr>
              <a:t> and </a:t>
            </a:r>
            <a:r>
              <a:rPr lang="en-GB" sz="1800" b="1" dirty="0" smtClean="0">
                <a:latin typeface="+mj-lt"/>
              </a:rPr>
              <a:t>validated</a:t>
            </a:r>
          </a:p>
          <a:p>
            <a:pPr marL="646113" lvl="1"/>
            <a:r>
              <a:rPr lang="en-GB" sz="1800" dirty="0" smtClean="0">
                <a:latin typeface="+mj-lt"/>
              </a:rPr>
              <a:t>Historical </a:t>
            </a:r>
            <a:r>
              <a:rPr lang="en-GB" sz="1800" dirty="0">
                <a:latin typeface="+mj-lt"/>
              </a:rPr>
              <a:t>data </a:t>
            </a:r>
            <a:r>
              <a:rPr lang="en-GB" sz="1800" dirty="0" smtClean="0">
                <a:latin typeface="+mj-lt"/>
              </a:rPr>
              <a:t>available </a:t>
            </a:r>
            <a:r>
              <a:rPr lang="en-GB" sz="1800" dirty="0">
                <a:latin typeface="+mj-lt"/>
              </a:rPr>
              <a:t>for at least </a:t>
            </a:r>
            <a:r>
              <a:rPr lang="en-GB" sz="1800" b="1" dirty="0">
                <a:latin typeface="+mj-lt"/>
              </a:rPr>
              <a:t>five surveillance seasons</a:t>
            </a:r>
          </a:p>
          <a:p>
            <a:pPr marL="646113" lvl="1"/>
            <a:r>
              <a:rPr lang="en-GB" sz="1800" dirty="0">
                <a:latin typeface="+mj-lt"/>
              </a:rPr>
              <a:t>Weekly rates </a:t>
            </a:r>
            <a:r>
              <a:rPr lang="en-GB" sz="1800" dirty="0" smtClean="0">
                <a:latin typeface="+mj-lt"/>
              </a:rPr>
              <a:t>estimated </a:t>
            </a:r>
            <a:r>
              <a:rPr lang="en-GB" sz="1800" dirty="0">
                <a:latin typeface="+mj-lt"/>
              </a:rPr>
              <a:t>for </a:t>
            </a:r>
            <a:r>
              <a:rPr lang="en-GB" sz="1800" b="1" dirty="0">
                <a:latin typeface="+mj-lt"/>
              </a:rPr>
              <a:t>at least 33 weeks in every season </a:t>
            </a:r>
            <a:r>
              <a:rPr lang="en-GB" sz="1800" dirty="0">
                <a:latin typeface="+mj-lt"/>
              </a:rPr>
              <a:t>(week 40 of year 1 to week 20 of year 2)</a:t>
            </a:r>
          </a:p>
          <a:p>
            <a:pPr marL="646113" lvl="1"/>
            <a:r>
              <a:rPr lang="en-GB" sz="1800" dirty="0">
                <a:latin typeface="+mj-lt"/>
              </a:rPr>
              <a:t>N</a:t>
            </a:r>
            <a:r>
              <a:rPr lang="en-GB" sz="1800" dirty="0" smtClean="0">
                <a:latin typeface="+mj-lt"/>
              </a:rPr>
              <a:t>umber </a:t>
            </a:r>
            <a:r>
              <a:rPr lang="en-GB" sz="1800" dirty="0">
                <a:latin typeface="+mj-lt"/>
              </a:rPr>
              <a:t>of reporting sites, population, and surveillance system remained </a:t>
            </a:r>
            <a:r>
              <a:rPr lang="en-GB" sz="1800" b="1" dirty="0">
                <a:latin typeface="+mj-lt"/>
              </a:rPr>
              <a:t>stable</a:t>
            </a:r>
            <a:r>
              <a:rPr lang="en-GB" sz="1800" dirty="0">
                <a:latin typeface="+mj-lt"/>
              </a:rPr>
              <a:t> over time </a:t>
            </a:r>
          </a:p>
        </p:txBody>
      </p:sp>
      <p:sp>
        <p:nvSpPr>
          <p:cNvPr id="4" name="Slide Number Placeholder 3"/>
          <p:cNvSpPr>
            <a:spLocks noGrp="1"/>
          </p:cNvSpPr>
          <p:nvPr>
            <p:ph type="sldNum" sz="quarter" idx="16"/>
          </p:nvPr>
        </p:nvSpPr>
        <p:spPr/>
        <p:txBody>
          <a:bodyPr/>
          <a:lstStyle/>
          <a:p>
            <a:fld id="{A74CE0EA-F3B5-4684-BA10-C594598FDB9C}" type="slidenum">
              <a:rPr lang="en-GB" noProof="0" smtClean="0"/>
              <a:pPr/>
              <a:t>33</a:t>
            </a:fld>
            <a:endParaRPr lang="en-GB" noProof="0"/>
          </a:p>
        </p:txBody>
      </p:sp>
      <p:sp>
        <p:nvSpPr>
          <p:cNvPr id="5" name="Title 4"/>
          <p:cNvSpPr>
            <a:spLocks noGrp="1"/>
          </p:cNvSpPr>
          <p:nvPr>
            <p:ph type="title"/>
          </p:nvPr>
        </p:nvSpPr>
        <p:spPr/>
        <p:txBody>
          <a:bodyPr/>
          <a:lstStyle/>
          <a:p>
            <a:r>
              <a:rPr lang="en-GB" dirty="0" smtClean="0"/>
              <a:t>Threshold Setting </a:t>
            </a:r>
            <a:endParaRPr lang="en-US" dirty="0"/>
          </a:p>
        </p:txBody>
      </p:sp>
      <p:sp>
        <p:nvSpPr>
          <p:cNvPr id="9" name="Text Placeholder 6"/>
          <p:cNvSpPr txBox="1">
            <a:spLocks/>
          </p:cNvSpPr>
          <p:nvPr/>
        </p:nvSpPr>
        <p:spPr>
          <a:xfrm>
            <a:off x="323420" y="894473"/>
            <a:ext cx="4104001" cy="276697"/>
          </a:xfrm>
          <a:prstGeom prst="rect">
            <a:avLst/>
          </a:prstGeom>
          <a:solidFill>
            <a:srgbClr val="009CDE"/>
          </a:solidFill>
        </p:spPr>
        <p:txBody>
          <a:bodyPr>
            <a:noAutofit/>
          </a:bodyPr>
          <a:lstStyle>
            <a:lvl1pPr marL="0" indent="0" algn="l" defTabSz="914400" rtl="0" eaLnBrk="1" latinLnBrk="0" hangingPunct="1">
              <a:lnSpc>
                <a:spcPct val="110000"/>
              </a:lnSpc>
              <a:spcBef>
                <a:spcPts val="1000"/>
              </a:spcBef>
              <a:spcAft>
                <a:spcPts val="600"/>
              </a:spcAft>
              <a:buClr>
                <a:schemeClr val="tx1"/>
              </a:buClr>
              <a:buSzPct val="80000"/>
              <a:buFontTx/>
              <a:buNone/>
              <a:defRPr sz="1400" b="0" kern="1200">
                <a:solidFill>
                  <a:schemeClr val="tx1"/>
                </a:solidFill>
                <a:latin typeface="+mn-lt"/>
                <a:ea typeface="+mn-ea"/>
                <a:cs typeface="Times New Roman" panose="02020603050405020304" pitchFamily="18" charset="0"/>
              </a:defRPr>
            </a:lvl1pPr>
            <a:lvl2pPr marL="360363" indent="-179388"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2pPr>
            <a:lvl3pPr marL="827087" indent="-285750"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3pPr>
            <a:lvl4pPr marL="1179513" indent="-285750"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4pPr>
            <a:lvl5pPr marL="1616075" indent="-358775"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5pPr>
            <a:lvl6pPr marL="2062163" indent="-358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100" b="1" dirty="0" smtClean="0">
                <a:solidFill>
                  <a:schemeClr val="bg1"/>
                </a:solidFill>
                <a:latin typeface="+mj-lt"/>
              </a:rPr>
              <a:t>MEM method</a:t>
            </a:r>
            <a:endParaRPr lang="en-US" sz="1100" b="1" dirty="0">
              <a:solidFill>
                <a:schemeClr val="bg1"/>
              </a:solidFill>
              <a:latin typeface="+mj-lt"/>
            </a:endParaRPr>
          </a:p>
        </p:txBody>
      </p:sp>
      <p:sp>
        <p:nvSpPr>
          <p:cNvPr id="10" name="Text Placeholder 22"/>
          <p:cNvSpPr>
            <a:spLocks noGrp="1"/>
          </p:cNvSpPr>
          <p:nvPr>
            <p:ph type="body" sz="quarter" idx="17"/>
          </p:nvPr>
        </p:nvSpPr>
        <p:spPr>
          <a:xfrm>
            <a:off x="305856" y="4781096"/>
            <a:ext cx="6120000" cy="216694"/>
          </a:xfrm>
        </p:spPr>
        <p:txBody>
          <a:bodyPr>
            <a:normAutofit fontScale="92500" lnSpcReduction="20000"/>
          </a:bodyPr>
          <a:lstStyle/>
          <a:p>
            <a:r>
              <a:rPr lang="en-GB" dirty="0" smtClean="0"/>
              <a:t>PISA Module B: Methods </a:t>
            </a:r>
            <a:endParaRPr lang="en-US" dirty="0"/>
          </a:p>
        </p:txBody>
      </p:sp>
    </p:spTree>
    <p:extLst>
      <p:ext uri="{BB962C8B-B14F-4D97-AF65-F5344CB8AC3E}">
        <p14:creationId xmlns:p14="http://schemas.microsoft.com/office/powerpoint/2010/main" val="25906153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23419" y="1565453"/>
            <a:ext cx="4104003" cy="2824935"/>
          </a:xfrm>
        </p:spPr>
        <p:txBody>
          <a:bodyPr/>
          <a:lstStyle/>
          <a:p>
            <a:r>
              <a:rPr lang="en-GB" sz="1800" dirty="0" smtClean="0">
                <a:latin typeface="+mj-lt"/>
              </a:rPr>
              <a:t>2. Determine </a:t>
            </a:r>
            <a:r>
              <a:rPr lang="en-GB" sz="1800" dirty="0">
                <a:latin typeface="+mj-lt"/>
              </a:rPr>
              <a:t>the </a:t>
            </a:r>
            <a:r>
              <a:rPr lang="en-GB" sz="1800" b="1" dirty="0">
                <a:latin typeface="+mj-lt"/>
              </a:rPr>
              <a:t>epidemic period </a:t>
            </a:r>
            <a:endParaRPr lang="en-GB" sz="1800" b="1" dirty="0" smtClean="0">
              <a:latin typeface="+mj-lt"/>
            </a:endParaRPr>
          </a:p>
          <a:p>
            <a:pPr marL="285750" indent="-285750">
              <a:buFont typeface="Arial" panose="020B0604020202020204" pitchFamily="34" charset="0"/>
              <a:buChar char="•"/>
            </a:pPr>
            <a:r>
              <a:rPr lang="en-GB" sz="1800" b="1" dirty="0" smtClean="0">
                <a:latin typeface="+mj-lt"/>
              </a:rPr>
              <a:t>Pre-epidemic period</a:t>
            </a:r>
            <a:r>
              <a:rPr lang="en-GB" sz="1800" dirty="0" smtClean="0">
                <a:latin typeface="+mj-lt"/>
              </a:rPr>
              <a:t>: weeks before the epidemic period</a:t>
            </a:r>
          </a:p>
          <a:p>
            <a:pPr marL="285750" indent="-285750">
              <a:buFont typeface="Arial" panose="020B0604020202020204" pitchFamily="34" charset="0"/>
              <a:buChar char="•"/>
            </a:pPr>
            <a:r>
              <a:rPr lang="en-GB" sz="1800" b="1" dirty="0" smtClean="0">
                <a:latin typeface="+mj-lt"/>
              </a:rPr>
              <a:t>Post-epidemic period</a:t>
            </a:r>
            <a:r>
              <a:rPr lang="en-GB" sz="1800" dirty="0" smtClean="0">
                <a:latin typeface="+mj-lt"/>
              </a:rPr>
              <a:t>: weeks after the epidemic period </a:t>
            </a:r>
          </a:p>
        </p:txBody>
      </p:sp>
      <p:sp>
        <p:nvSpPr>
          <p:cNvPr id="4" name="Slide Number Placeholder 3"/>
          <p:cNvSpPr>
            <a:spLocks noGrp="1"/>
          </p:cNvSpPr>
          <p:nvPr>
            <p:ph type="sldNum" sz="quarter" idx="16"/>
          </p:nvPr>
        </p:nvSpPr>
        <p:spPr/>
        <p:txBody>
          <a:bodyPr/>
          <a:lstStyle/>
          <a:p>
            <a:fld id="{A74CE0EA-F3B5-4684-BA10-C594598FDB9C}" type="slidenum">
              <a:rPr lang="en-GB" noProof="0" smtClean="0"/>
              <a:pPr/>
              <a:t>34</a:t>
            </a:fld>
            <a:endParaRPr lang="en-GB" noProof="0"/>
          </a:p>
        </p:txBody>
      </p:sp>
      <p:sp>
        <p:nvSpPr>
          <p:cNvPr id="5" name="Title 4"/>
          <p:cNvSpPr>
            <a:spLocks noGrp="1"/>
          </p:cNvSpPr>
          <p:nvPr>
            <p:ph type="title"/>
          </p:nvPr>
        </p:nvSpPr>
        <p:spPr/>
        <p:txBody>
          <a:bodyPr/>
          <a:lstStyle/>
          <a:p>
            <a:r>
              <a:rPr lang="en-GB" dirty="0"/>
              <a:t>PISA </a:t>
            </a:r>
            <a:r>
              <a:rPr lang="en-GB" dirty="0" smtClean="0"/>
              <a:t>Threshold setting</a:t>
            </a:r>
            <a:endParaRPr lang="en-US" dirty="0"/>
          </a:p>
        </p:txBody>
      </p:sp>
      <p:sp>
        <p:nvSpPr>
          <p:cNvPr id="7" name="Text Placeholder 6"/>
          <p:cNvSpPr txBox="1">
            <a:spLocks/>
          </p:cNvSpPr>
          <p:nvPr/>
        </p:nvSpPr>
        <p:spPr>
          <a:xfrm>
            <a:off x="323419" y="1012058"/>
            <a:ext cx="4104001" cy="276697"/>
          </a:xfrm>
          <a:prstGeom prst="rect">
            <a:avLst/>
          </a:prstGeom>
          <a:solidFill>
            <a:srgbClr val="009CDE"/>
          </a:solidFill>
        </p:spPr>
        <p:txBody>
          <a:bodyPr>
            <a:noAutofit/>
          </a:bodyPr>
          <a:lstStyle>
            <a:lvl1pPr marL="0" indent="0" algn="l" defTabSz="914400" rtl="0" eaLnBrk="1" latinLnBrk="0" hangingPunct="1">
              <a:lnSpc>
                <a:spcPct val="110000"/>
              </a:lnSpc>
              <a:spcBef>
                <a:spcPts val="1000"/>
              </a:spcBef>
              <a:spcAft>
                <a:spcPts val="600"/>
              </a:spcAft>
              <a:buClr>
                <a:schemeClr val="tx1"/>
              </a:buClr>
              <a:buSzPct val="80000"/>
              <a:buFontTx/>
              <a:buNone/>
              <a:defRPr sz="1400" b="0" kern="1200">
                <a:solidFill>
                  <a:schemeClr val="tx1"/>
                </a:solidFill>
                <a:latin typeface="+mn-lt"/>
                <a:ea typeface="+mn-ea"/>
                <a:cs typeface="Times New Roman" panose="02020603050405020304" pitchFamily="18" charset="0"/>
              </a:defRPr>
            </a:lvl1pPr>
            <a:lvl2pPr marL="360363" indent="-179388"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2pPr>
            <a:lvl3pPr marL="827087" indent="-285750"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3pPr>
            <a:lvl4pPr marL="1179513" indent="-285750"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4pPr>
            <a:lvl5pPr marL="1616075" indent="-358775"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5pPr>
            <a:lvl6pPr marL="2062163" indent="-358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100" b="1" dirty="0" smtClean="0">
                <a:solidFill>
                  <a:schemeClr val="bg1"/>
                </a:solidFill>
                <a:latin typeface="+mj-lt"/>
              </a:rPr>
              <a:t>MEM Method Step 1</a:t>
            </a:r>
            <a:endParaRPr lang="en-US" sz="1100" b="1" dirty="0">
              <a:solidFill>
                <a:schemeClr val="bg1"/>
              </a:solidFill>
              <a:latin typeface="+mj-lt"/>
            </a:endParaRPr>
          </a:p>
        </p:txBody>
      </p:sp>
      <p:sp>
        <p:nvSpPr>
          <p:cNvPr id="8" name="Text Placeholder 22"/>
          <p:cNvSpPr>
            <a:spLocks noGrp="1"/>
          </p:cNvSpPr>
          <p:nvPr>
            <p:ph type="body" sz="quarter" idx="17"/>
          </p:nvPr>
        </p:nvSpPr>
        <p:spPr>
          <a:xfrm>
            <a:off x="305856" y="4781096"/>
            <a:ext cx="6120000" cy="216694"/>
          </a:xfrm>
        </p:spPr>
        <p:txBody>
          <a:bodyPr>
            <a:normAutofit fontScale="92500" lnSpcReduction="20000"/>
          </a:bodyPr>
          <a:lstStyle/>
          <a:p>
            <a:r>
              <a:rPr lang="en-GB" dirty="0" smtClean="0"/>
              <a:t>PISA Module B: Methods </a:t>
            </a:r>
            <a:endParaRPr lang="en-US" dirty="0"/>
          </a:p>
        </p:txBody>
      </p:sp>
      <p:pic>
        <p:nvPicPr>
          <p:cNvPr id="9" name="Picture 8"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8944" y="1565453"/>
            <a:ext cx="3592776" cy="3042058"/>
          </a:xfrm>
          <a:prstGeom prst="rect">
            <a:avLst/>
          </a:prstGeom>
        </p:spPr>
      </p:pic>
    </p:spTree>
    <p:extLst>
      <p:ext uri="{BB962C8B-B14F-4D97-AF65-F5344CB8AC3E}">
        <p14:creationId xmlns:p14="http://schemas.microsoft.com/office/powerpoint/2010/main" val="32348384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60000" y="1719742"/>
            <a:ext cx="4067421" cy="2808157"/>
          </a:xfrm>
        </p:spPr>
        <p:txBody>
          <a:bodyPr/>
          <a:lstStyle/>
          <a:p>
            <a:r>
              <a:rPr lang="en-GB" b="1" dirty="0" smtClean="0">
                <a:latin typeface="+mj-lt"/>
              </a:rPr>
              <a:t>Method 1</a:t>
            </a:r>
          </a:p>
          <a:p>
            <a:pPr marL="646113" lvl="1" indent="-285750"/>
            <a:r>
              <a:rPr lang="en-GB" dirty="0" smtClean="0">
                <a:latin typeface="+mj-lt"/>
              </a:rPr>
              <a:t>Display the highest and lowest seasons and the range, excluding exceptional events (e.g. pandemic)</a:t>
            </a:r>
          </a:p>
        </p:txBody>
      </p:sp>
      <p:sp>
        <p:nvSpPr>
          <p:cNvPr id="4" name="Slide Number Placeholder 3"/>
          <p:cNvSpPr>
            <a:spLocks noGrp="1"/>
          </p:cNvSpPr>
          <p:nvPr>
            <p:ph type="sldNum" sz="quarter" idx="16"/>
          </p:nvPr>
        </p:nvSpPr>
        <p:spPr/>
        <p:txBody>
          <a:bodyPr/>
          <a:lstStyle/>
          <a:p>
            <a:fld id="{A74CE0EA-F3B5-4684-BA10-C594598FDB9C}" type="slidenum">
              <a:rPr lang="en-GB" noProof="0" smtClean="0"/>
              <a:pPr/>
              <a:t>35</a:t>
            </a:fld>
            <a:endParaRPr lang="en-GB" noProof="0"/>
          </a:p>
        </p:txBody>
      </p:sp>
      <p:sp>
        <p:nvSpPr>
          <p:cNvPr id="5" name="Title 4"/>
          <p:cNvSpPr>
            <a:spLocks noGrp="1"/>
          </p:cNvSpPr>
          <p:nvPr>
            <p:ph type="title"/>
          </p:nvPr>
        </p:nvSpPr>
        <p:spPr/>
        <p:txBody>
          <a:bodyPr/>
          <a:lstStyle/>
          <a:p>
            <a:r>
              <a:rPr lang="en-GB" dirty="0"/>
              <a:t>Threshold setting: WHO method</a:t>
            </a:r>
            <a:endParaRPr lang="en-US" dirty="0"/>
          </a:p>
        </p:txBody>
      </p:sp>
      <p:sp>
        <p:nvSpPr>
          <p:cNvPr id="7" name="Text Placeholder 6"/>
          <p:cNvSpPr txBox="1">
            <a:spLocks/>
          </p:cNvSpPr>
          <p:nvPr/>
        </p:nvSpPr>
        <p:spPr>
          <a:xfrm>
            <a:off x="323420" y="1288756"/>
            <a:ext cx="4104001" cy="276697"/>
          </a:xfrm>
          <a:prstGeom prst="rect">
            <a:avLst/>
          </a:prstGeom>
          <a:solidFill>
            <a:srgbClr val="009CDE"/>
          </a:solidFill>
        </p:spPr>
        <p:txBody>
          <a:bodyPr>
            <a:noAutofit/>
          </a:bodyPr>
          <a:lstStyle>
            <a:lvl1pPr marL="0" indent="0" algn="l" defTabSz="914400" rtl="0" eaLnBrk="1" latinLnBrk="0" hangingPunct="1">
              <a:lnSpc>
                <a:spcPct val="110000"/>
              </a:lnSpc>
              <a:spcBef>
                <a:spcPts val="1000"/>
              </a:spcBef>
              <a:spcAft>
                <a:spcPts val="600"/>
              </a:spcAft>
              <a:buClr>
                <a:schemeClr val="tx1"/>
              </a:buClr>
              <a:buSzPct val="80000"/>
              <a:buFontTx/>
              <a:buNone/>
              <a:defRPr sz="1400" b="0" kern="1200">
                <a:solidFill>
                  <a:schemeClr val="tx1"/>
                </a:solidFill>
                <a:latin typeface="+mn-lt"/>
                <a:ea typeface="+mn-ea"/>
                <a:cs typeface="Times New Roman" panose="02020603050405020304" pitchFamily="18" charset="0"/>
              </a:defRPr>
            </a:lvl1pPr>
            <a:lvl2pPr marL="360363" indent="-179388"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2pPr>
            <a:lvl3pPr marL="827087" indent="-285750"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3pPr>
            <a:lvl4pPr marL="1179513" indent="-285750"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4pPr>
            <a:lvl5pPr marL="1616075" indent="-358775" algn="l" defTabSz="914400" rtl="0" eaLnBrk="1" latinLnBrk="0" hangingPunct="1">
              <a:lnSpc>
                <a:spcPct val="110000"/>
              </a:lnSpc>
              <a:spcBef>
                <a:spcPts val="500"/>
              </a:spcBef>
              <a:spcAft>
                <a:spcPts val="600"/>
              </a:spcAft>
              <a:buClr>
                <a:schemeClr val="tx1"/>
              </a:buClr>
              <a:buSzPct val="100000"/>
              <a:buFont typeface="Arial" panose="020B0604020202020204" pitchFamily="34" charset="0"/>
              <a:buChar char="•"/>
              <a:defRPr sz="1400" kern="1200">
                <a:solidFill>
                  <a:schemeClr val="tx1"/>
                </a:solidFill>
                <a:latin typeface="+mn-lt"/>
                <a:ea typeface="+mn-ea"/>
                <a:cs typeface="+mn-cs"/>
              </a:defRPr>
            </a:lvl5pPr>
            <a:lvl6pPr marL="2062163" indent="-358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100" b="1" dirty="0" smtClean="0">
                <a:solidFill>
                  <a:schemeClr val="bg1"/>
                </a:solidFill>
                <a:latin typeface="+mj-lt"/>
              </a:rPr>
              <a:t>Determining the Alert Threshold </a:t>
            </a:r>
            <a:endParaRPr lang="en-US" sz="1100" b="1" dirty="0">
              <a:solidFill>
                <a:schemeClr val="bg1"/>
              </a:solidFill>
              <a:latin typeface="+mj-lt"/>
            </a:endParaRPr>
          </a:p>
        </p:txBody>
      </p:sp>
      <p:pic>
        <p:nvPicPr>
          <p:cNvPr id="8" name="Picture 7"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15983" y="1565452"/>
            <a:ext cx="4168068" cy="2855545"/>
          </a:xfrm>
          <a:prstGeom prst="rect">
            <a:avLst/>
          </a:prstGeom>
        </p:spPr>
      </p:pic>
      <p:sp>
        <p:nvSpPr>
          <p:cNvPr id="9" name="Text Placeholder 22"/>
          <p:cNvSpPr>
            <a:spLocks noGrp="1"/>
          </p:cNvSpPr>
          <p:nvPr>
            <p:ph type="body" sz="quarter" idx="17"/>
          </p:nvPr>
        </p:nvSpPr>
        <p:spPr>
          <a:xfrm>
            <a:off x="305856" y="4781096"/>
            <a:ext cx="6120000" cy="216694"/>
          </a:xfrm>
        </p:spPr>
        <p:txBody>
          <a:bodyPr>
            <a:normAutofit fontScale="92500" lnSpcReduction="20000"/>
          </a:bodyPr>
          <a:lstStyle/>
          <a:p>
            <a:r>
              <a:rPr lang="en-GB" dirty="0" smtClean="0"/>
              <a:t>PISA Module B: Methods </a:t>
            </a:r>
            <a:endParaRPr lang="en-US" dirty="0"/>
          </a:p>
        </p:txBody>
      </p:sp>
    </p:spTree>
    <p:extLst>
      <p:ext uri="{BB962C8B-B14F-4D97-AF65-F5344CB8AC3E}">
        <p14:creationId xmlns:p14="http://schemas.microsoft.com/office/powerpoint/2010/main" val="36638390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WHO PPT color scheme 2016">
      <a:dk1>
        <a:sysClr val="windowText" lastClr="000000"/>
      </a:dk1>
      <a:lt1>
        <a:sysClr val="window" lastClr="FFFFFF"/>
      </a:lt1>
      <a:dk2>
        <a:srgbClr val="009CDE"/>
      </a:dk2>
      <a:lt2>
        <a:srgbClr val="F3F3F3"/>
      </a:lt2>
      <a:accent1>
        <a:srgbClr val="009CDE"/>
      </a:accent1>
      <a:accent2>
        <a:srgbClr val="183C5C"/>
      </a:accent2>
      <a:accent3>
        <a:srgbClr val="66C4EB"/>
      </a:accent3>
      <a:accent4>
        <a:srgbClr val="9B9B9B"/>
      </a:accent4>
      <a:accent5>
        <a:srgbClr val="CCEBF8"/>
      </a:accent5>
      <a:accent6>
        <a:srgbClr val="C9C9C9"/>
      </a:accent6>
      <a:hlink>
        <a:srgbClr val="009CDE"/>
      </a:hlink>
      <a:folHlink>
        <a:srgbClr val="B2B2B2"/>
      </a:folHlink>
    </a:clrScheme>
    <a:fontScheme name="WHO Fonts PPT 2016">
      <a:majorFont>
        <a:latin typeface="Ebrima"/>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WHO PPT color scheme 2016">
        <a:dk1>
          <a:sysClr val="windowText" lastClr="000000"/>
        </a:dk1>
        <a:lt1>
          <a:sysClr val="window" lastClr="FFFFFF"/>
        </a:lt1>
        <a:dk2>
          <a:srgbClr val="009CDE"/>
        </a:dk2>
        <a:lt2>
          <a:srgbClr val="F3F3F3"/>
        </a:lt2>
        <a:accent1>
          <a:srgbClr val="009CDE"/>
        </a:accent1>
        <a:accent2>
          <a:srgbClr val="183C5C"/>
        </a:accent2>
        <a:accent3>
          <a:srgbClr val="66C4EB"/>
        </a:accent3>
        <a:accent4>
          <a:srgbClr val="9B9B9B"/>
        </a:accent4>
        <a:accent5>
          <a:srgbClr val="CCEBF8"/>
        </a:accent5>
        <a:accent6>
          <a:srgbClr val="C9C9C9"/>
        </a:accent6>
        <a:hlink>
          <a:srgbClr val="009CDE"/>
        </a:hlink>
        <a:folHlink>
          <a:srgbClr val="B2B2B2"/>
        </a:folHlink>
      </a:clrScheme>
    </a:extraClrScheme>
  </a:extraClrSchemeLst>
  <a:custClrLst>
    <a:custClr name="WHO Blue">
      <a:srgbClr val="009CDE"/>
    </a:custClr>
    <a:custClr name="blank">
      <a:srgbClr val="FFFFFF"/>
    </a:custClr>
    <a:custClr name="blank">
      <a:srgbClr val="FFFFFF"/>
    </a:custClr>
    <a:custClr name="blank">
      <a:srgbClr val="FFFFFF"/>
    </a:custClr>
    <a:custClr name="WHO Indigo 01">
      <a:srgbClr val="09164D"/>
    </a:custClr>
    <a:custClr name="WHO Indigo 02">
      <a:srgbClr val="1A4164"/>
    </a:custClr>
    <a:custClr name="WHO Indigo 03">
      <a:srgbClr val="486783"/>
    </a:custClr>
    <a:custClr name="WHO Indigo 04">
      <a:srgbClr val="768DA2"/>
    </a:custClr>
    <a:custClr name="WHO Indigo 05">
      <a:srgbClr val="A3B3C1"/>
    </a:custClr>
    <a:custClr name="WHO Indigo 06">
      <a:srgbClr val="E8ECEF"/>
    </a:custClr>
    <a:custClr name="WHO Grey 01">
      <a:srgbClr val="9B9B9B"/>
    </a:custClr>
    <a:custClr name="WHO Grey 02">
      <a:srgbClr val="C9C9C9"/>
    </a:custClr>
    <a:custClr name="WHO Grey 03">
      <a:srgbClr val="F2F2F2"/>
    </a:custClr>
    <a:custClr name="blank">
      <a:srgbClr val="FFFFFF"/>
    </a:custClr>
    <a:custClr name="WHO Birchgreen 01">
      <a:srgbClr val="29811B"/>
    </a:custClr>
    <a:custClr name="WHO Birchgreen 02">
      <a:srgbClr val="7ABC32"/>
    </a:custClr>
    <a:custClr name="WHO Birchgreen 03">
      <a:srgbClr val="95C95B"/>
    </a:custClr>
    <a:custClr name="WHO Birchgreen 04">
      <a:srgbClr val="AFD784"/>
    </a:custClr>
    <a:custClr name="WHO Birchgreen 05">
      <a:srgbClr val="CAE4AD"/>
    </a:custClr>
    <a:custClr name="WHO Birchgreen 06">
      <a:srgbClr val="F2F8EA"/>
    </a:custClr>
    <a:custClr name="blank">
      <a:srgbClr val="FFFFFF"/>
    </a:custClr>
    <a:custClr name="blank">
      <a:srgbClr val="FFFFFF"/>
    </a:custClr>
    <a:custClr name="blank">
      <a:srgbClr val="FFFFFF"/>
    </a:custClr>
    <a:custClr name="blank">
      <a:srgbClr val="FFFFFF"/>
    </a:custClr>
    <a:custClr name="WHO Savannah 01">
      <a:srgbClr val="966100"/>
    </a:custClr>
    <a:custClr name="WHO Savannah 02">
      <a:srgbClr val="AF8100"/>
    </a:custClr>
    <a:custClr name="WHO Savannah 03">
      <a:srgbClr val="BF9A33"/>
    </a:custClr>
    <a:custClr name="WHO Savannah 04">
      <a:srgbClr val="CFB366"/>
    </a:custClr>
    <a:custClr name="WHO Savannah 05">
      <a:srgbClr val="DFCD99"/>
    </a:custClr>
    <a:custClr name="WHO Savannah 06">
      <a:srgbClr val="F7F2E5"/>
    </a:custClr>
    <a:custClr name="WHO Purple 01">
      <a:srgbClr val="761302"/>
    </a:custClr>
    <a:custClr name="WHO Purple 02">
      <a:srgbClr val="8F3807"/>
    </a:custClr>
    <a:custClr name="WHO Purple 03">
      <a:srgbClr val="A56039"/>
    </a:custClr>
    <a:custClr name="blank">
      <a:srgbClr val="FFFFFF"/>
    </a:custClr>
    <a:custClr name="WHO Heat 01">
      <a:srgbClr val="B54606"/>
    </a:custClr>
    <a:custClr name="WHO Heat 02">
      <a:srgbClr val="D46112"/>
    </a:custClr>
    <a:custClr name="WHO Heat 03">
      <a:srgbClr val="DD8141"/>
    </a:custClr>
    <a:custClr name="WHO Heat 04">
      <a:srgbClr val="E5A071"/>
    </a:custClr>
    <a:custClr name="WHO Heat 05">
      <a:srgbClr val="EEC0A0"/>
    </a:custClr>
    <a:custClr name="WHO Heat 06">
      <a:srgbClr val="FBEFE7"/>
    </a:custClr>
    <a:custClr name="WHO Purple 04">
      <a:srgbClr val="BC886A"/>
    </a:custClr>
    <a:custClr name="WHO Purple 05">
      <a:srgbClr val="D2AF9C"/>
    </a:custClr>
    <a:custClr name="WHO Purple 06">
      <a:srgbClr val="F4EBE6"/>
    </a:custClr>
    <a:custClr name="blank">
      <a:srgbClr val="FFFFFF"/>
    </a:custClr>
    <a:custClr name="WHO Wood 01">
      <a:srgbClr val="20521A"/>
    </a:custClr>
    <a:custClr name="WHO Wood 02">
      <a:srgbClr val="2F7D4F"/>
    </a:custClr>
    <a:custClr name="WHO Wood 03">
      <a:srgbClr val="599772"/>
    </a:custClr>
    <a:custClr name="WHO Wood 04">
      <a:srgbClr val="82B195"/>
    </a:custClr>
    <a:custClr name="WHO Wood 05">
      <a:srgbClr val="ACCBB9"/>
    </a:custClr>
    <a:custClr name="WHO Wood 06">
      <a:srgbClr val="EAF2ED"/>
    </a:custClr>
  </a:custClr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F323B2C0523B343A976912E886CD392" ma:contentTypeVersion="" ma:contentTypeDescription="Create a new document." ma:contentTypeScope="" ma:versionID="fdcb4fe1ea9b431d5ab121bbcb4de93b">
  <xsd:schema xmlns:xsd="http://www.w3.org/2001/XMLSchema" xmlns:xs="http://www.w3.org/2001/XMLSchema" xmlns:p="http://schemas.microsoft.com/office/2006/metadata/properties" targetNamespace="http://schemas.microsoft.com/office/2006/metadata/properties" ma:root="true" ma:fieldsID="b2384c6cc0088fcedbaf6edaf557defa">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BB573F8-47B1-41C8-A270-8518DC60BC4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2ED389C6-DAF3-471E-93AA-3F5DECDF7436}">
  <ds:schemaRefs>
    <ds:schemaRef ds:uri="http://schemas.microsoft.com/sharepoint/v3/contenttype/forms"/>
  </ds:schemaRefs>
</ds:datastoreItem>
</file>

<file path=customXml/itemProps3.xml><?xml version="1.0" encoding="utf-8"?>
<ds:datastoreItem xmlns:ds="http://schemas.openxmlformats.org/officeDocument/2006/customXml" ds:itemID="{60C5EC7F-53B5-4AE2-A8F2-0D992C148782}">
  <ds:schemaRefs>
    <ds:schemaRef ds:uri="http://schemas.openxmlformats.org/package/2006/metadata/core-properties"/>
    <ds:schemaRef ds:uri="http://purl.org/dc/dcmitype/"/>
    <ds:schemaRef ds:uri="http://purl.org/dc/terms/"/>
    <ds:schemaRef ds:uri="http://schemas.microsoft.com/office/2006/documentManagement/types"/>
    <ds:schemaRef ds:uri="http://schemas.microsoft.com/office/2006/metadata/properties"/>
    <ds:schemaRef ds:uri="http://www.w3.org/XML/1998/namespace"/>
    <ds:schemaRef ds:uri="http://purl.org/dc/elements/1.1/"/>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Office Theme</Template>
  <TotalTime>5523</TotalTime>
  <Words>3003</Words>
  <Application>Microsoft Office PowerPoint</Application>
  <PresentationFormat>On-screen Show (16:9)</PresentationFormat>
  <Paragraphs>402</Paragraphs>
  <Slides>35</Slides>
  <Notes>34</Notes>
  <HiddenSlides>4</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35</vt:i4>
      </vt:variant>
    </vt:vector>
  </HeadingPairs>
  <TitlesOfParts>
    <vt:vector size="41" baseType="lpstr">
      <vt:lpstr>Arial</vt:lpstr>
      <vt:lpstr>Calibri</vt:lpstr>
      <vt:lpstr>Ebrima</vt:lpstr>
      <vt:lpstr>Times New Roman</vt:lpstr>
      <vt:lpstr>Wingdings</vt:lpstr>
      <vt:lpstr>Office Theme</vt:lpstr>
      <vt:lpstr>Pandemic Influenza Severity Assessment (PISA)</vt:lpstr>
      <vt:lpstr>PISA MODULE B: Methods </vt:lpstr>
      <vt:lpstr>PISA MODULE B: Methods </vt:lpstr>
      <vt:lpstr>PISA MODULE B: Methods </vt:lpstr>
      <vt:lpstr>PISA MODULE B: Methods</vt:lpstr>
      <vt:lpstr>PISA Terminology</vt:lpstr>
      <vt:lpstr>PISA Indicators</vt:lpstr>
      <vt:lpstr>PISA Indicators</vt:lpstr>
      <vt:lpstr>PISA Indicators</vt:lpstr>
      <vt:lpstr>PISA Parameters</vt:lpstr>
      <vt:lpstr>PISA Parameters</vt:lpstr>
      <vt:lpstr>PISA MODULE B: Methods</vt:lpstr>
      <vt:lpstr>Using Influenza Surveillance Data</vt:lpstr>
      <vt:lpstr>Thresholds </vt:lpstr>
      <vt:lpstr>PowerPoint Presentation</vt:lpstr>
      <vt:lpstr>How to establish thresholds</vt:lpstr>
      <vt:lpstr>Moving Epidemic Method (MEM)</vt:lpstr>
      <vt:lpstr>Threshold setting: MEM</vt:lpstr>
      <vt:lpstr>PowerPoint Presentation</vt:lpstr>
      <vt:lpstr>PowerPoint Presentation</vt:lpstr>
      <vt:lpstr>PowerPoint Presentation</vt:lpstr>
      <vt:lpstr>Threshold Setting: MEM </vt:lpstr>
      <vt:lpstr>Threshold Setting: MEM </vt:lpstr>
      <vt:lpstr>Threshold Setting: MEM </vt:lpstr>
      <vt:lpstr>Threshold setting: WHO method</vt:lpstr>
      <vt:lpstr>Threshold setting: WHO method</vt:lpstr>
      <vt:lpstr>Threshold setting: WHO method</vt:lpstr>
      <vt:lpstr>Threshold setting: WHO method</vt:lpstr>
      <vt:lpstr>PISA MODULE B: Methods</vt:lpstr>
      <vt:lpstr>PISA MODULE B: Methods</vt:lpstr>
      <vt:lpstr>PISA MODULE A: Introduction</vt:lpstr>
      <vt:lpstr>Baseline vs Threshold </vt:lpstr>
      <vt:lpstr>Threshold Setting </vt:lpstr>
      <vt:lpstr>PISA Threshold setting</vt:lpstr>
      <vt:lpstr>Threshold setting: WHO method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Training</dc:subject>
  <dc:creator>Benedikt Fischer</dc:creator>
  <cp:lastModifiedBy>VANDEMAELE, Katelijn A.H.</cp:lastModifiedBy>
  <cp:revision>616</cp:revision>
  <cp:lastPrinted>2017-10-26T08:21:37Z</cp:lastPrinted>
  <dcterms:created xsi:type="dcterms:W3CDTF">2016-09-26T17:27:22Z</dcterms:created>
  <dcterms:modified xsi:type="dcterms:W3CDTF">2018-04-04T13:30:08Z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0x010100BF323B2C0523B343A976912E886CD392</vt:lpwstr>
  </property>
</Properties>
</file>