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0" r:id="rId4"/>
  </p:sldMasterIdLst>
  <p:notesMasterIdLst>
    <p:notesMasterId r:id="rId22"/>
  </p:notesMasterIdLst>
  <p:handoutMasterIdLst>
    <p:handoutMasterId r:id="rId23"/>
  </p:handoutMasterIdLst>
  <p:sldIdLst>
    <p:sldId id="305" r:id="rId5"/>
    <p:sldId id="309" r:id="rId6"/>
    <p:sldId id="310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13" r:id="rId15"/>
    <p:sldId id="328" r:id="rId16"/>
    <p:sldId id="338" r:id="rId17"/>
    <p:sldId id="339" r:id="rId18"/>
    <p:sldId id="340" r:id="rId19"/>
    <p:sldId id="330" r:id="rId20"/>
    <p:sldId id="326" r:id="rId21"/>
  </p:sldIdLst>
  <p:sldSz cx="9144000" cy="5143500" type="screen16x9"/>
  <p:notesSz cx="6808788" cy="9940925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Ebrima" panose="02000000000000000000" pitchFamily="2" charset="0"/>
      <p:regular r:id="rId28"/>
      <p:bold r:id="rId2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CC"/>
    <a:srgbClr val="FFFFFF"/>
    <a:srgbClr val="F4EBE6"/>
    <a:srgbClr val="D2AF9C"/>
    <a:srgbClr val="BC886A"/>
    <a:srgbClr val="A56039"/>
    <a:srgbClr val="8F3807"/>
    <a:srgbClr val="761302"/>
    <a:srgbClr val="EAF2ED"/>
    <a:srgbClr val="ACCB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8" autoAdjust="0"/>
    <p:restoredTop sz="87958" autoAdjust="0"/>
  </p:normalViewPr>
  <p:slideViewPr>
    <p:cSldViewPr snapToGrid="0">
      <p:cViewPr varScale="1">
        <p:scale>
          <a:sx n="119" d="100"/>
          <a:sy n="119" d="100"/>
        </p:scale>
        <p:origin x="-384" y="-77"/>
      </p:cViewPr>
      <p:guideLst>
        <p:guide orient="horz" pos="160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1086"/>
    </p:cViewPr>
  </p:sorterViewPr>
  <p:notesViewPr>
    <p:cSldViewPr snapToGrid="0">
      <p:cViewPr varScale="1">
        <p:scale>
          <a:sx n="117" d="100"/>
          <a:sy n="117" d="100"/>
        </p:scale>
        <p:origin x="337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7E8843-A7C4-432A-9F08-16396B59A19A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C6CFA-711A-479C-88D9-264F221DC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4284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CDB66-C0F6-45B6-BFF5-4575694EFB28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DFC79-30DA-484F-85C8-36E397180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081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61062" cy="3354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FC79-30DA-484F-85C8-36E3971802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543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61062" cy="3354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FC79-30DA-484F-85C8-36E3971802A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249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61062" cy="3354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FC79-30DA-484F-85C8-36E3971802A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476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61062" cy="3354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FC79-30DA-484F-85C8-36E3971802A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249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61062" cy="3354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FC79-30DA-484F-85C8-36E3971802A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0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61062" cy="3354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FC79-30DA-484F-85C8-36E3971802A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95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61062" cy="3354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FC79-30DA-484F-85C8-36E3971802A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64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61062" cy="3354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FC79-30DA-484F-85C8-36E3971802A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64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61062" cy="3354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FC79-30DA-484F-85C8-36E3971802A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64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61062" cy="3354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FC79-30DA-484F-85C8-36E3971802A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30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  <a:solidFill>
            <a:schemeClr val="bg1"/>
          </a:solidFill>
        </p:spPr>
        <p:txBody>
          <a:bodyPr bIns="1224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 baseline="0">
                <a:solidFill>
                  <a:schemeClr val="accent6"/>
                </a:solidFill>
              </a:defRPr>
            </a:lvl1pPr>
          </a:lstStyle>
          <a:p>
            <a:r>
              <a:rPr lang="en-GB" noProof="0" dirty="0"/>
              <a:t>Click on Icon to add picture, then arrange object (send to back)</a:t>
            </a:r>
            <a:br>
              <a:rPr lang="en-GB" noProof="0" dirty="0"/>
            </a:br>
            <a:r>
              <a:rPr lang="en-GB" noProof="0" dirty="0"/>
              <a:t>Change picture either by 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  <a:p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63888"/>
            <a:ext cx="5508000" cy="839369"/>
          </a:xfrm>
          <a:noFill/>
        </p:spPr>
        <p:txBody>
          <a:bodyPr lIns="360000" tIns="72000" rIns="450000" bIns="180000" anchor="t" anchorCtr="0">
            <a:noAutofit/>
          </a:bodyPr>
          <a:lstStyle>
            <a:lvl1pPr algn="l">
              <a:lnSpc>
                <a:spcPct val="85000"/>
              </a:lnSpc>
              <a:defRPr sz="4200">
                <a:solidFill>
                  <a:srgbClr val="0092CC"/>
                </a:solidFill>
                <a:latin typeface="+mj-lt"/>
              </a:defRPr>
            </a:lvl1pPr>
          </a:lstStyle>
          <a:p>
            <a:r>
              <a:rPr lang="en-US" noProof="0" dirty="0" smtClean="0"/>
              <a:t>Pandemic Influenza Severity Assessment </a:t>
            </a:r>
            <a:br>
              <a:rPr lang="en-US" noProof="0" dirty="0" smtClean="0"/>
            </a:br>
            <a:r>
              <a:rPr lang="en-US" noProof="0" dirty="0" smtClean="0"/>
              <a:t>(PISA)</a:t>
            </a:r>
            <a:endParaRPr lang="en-GB" noProof="0" dirty="0"/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4880254"/>
            <a:ext cx="4478700" cy="185738"/>
          </a:xfrm>
        </p:spPr>
        <p:txBody>
          <a:bodyPr lIns="0" anchor="ctr">
            <a:noAutofit/>
          </a:bodyPr>
          <a:lstStyle>
            <a:lvl1pPr>
              <a:defRPr sz="1000" b="0" baseline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 dirty="0" smtClean="0"/>
              <a:t>Global Influenza Programme (GIP)  </a:t>
            </a:r>
            <a:r>
              <a:rPr lang="en-GB" noProof="0" dirty="0"/>
              <a:t>|  </a:t>
            </a:r>
            <a:r>
              <a:rPr lang="en-GB" noProof="0" dirty="0" smtClean="0"/>
              <a:t>World Health Organization | Geneva </a:t>
            </a:r>
            <a:endParaRPr lang="en-GB" noProof="0" dirty="0"/>
          </a:p>
        </p:txBody>
      </p:sp>
      <p:sp>
        <p:nvSpPr>
          <p:cNvPr id="90" name="Text Placeholder 35"/>
          <p:cNvSpPr>
            <a:spLocks noGrp="1"/>
          </p:cNvSpPr>
          <p:nvPr>
            <p:ph type="body" sz="quarter" idx="16" hasCustomPrompt="1"/>
          </p:nvPr>
        </p:nvSpPr>
        <p:spPr>
          <a:xfrm>
            <a:off x="7121935" y="4857036"/>
            <a:ext cx="1646444" cy="185738"/>
          </a:xfrm>
        </p:spPr>
        <p:txBody>
          <a:bodyPr rIns="0" anchor="ctr">
            <a:noAutofit/>
          </a:bodyPr>
          <a:lstStyle>
            <a:lvl1pPr algn="ctr">
              <a:defRPr sz="1600" b="1" spc="0" baseline="0">
                <a:solidFill>
                  <a:schemeClr val="tx2"/>
                </a:solidFill>
                <a:latin typeface="+mj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 dirty="0"/>
              <a:t>www.who.int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" y="3361501"/>
            <a:ext cx="9143999" cy="1242000"/>
          </a:xfrm>
          <a:solidFill>
            <a:schemeClr val="tx2"/>
          </a:solidFill>
        </p:spPr>
        <p:txBody>
          <a:bodyPr lIns="360000" tIns="360000" rIns="360000" bIns="828000"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 smtClean="0"/>
              <a:t>MODULE A: Introduction </a:t>
            </a:r>
            <a:endParaRPr lang="en-GB" noProof="0" dirty="0"/>
          </a:p>
        </p:txBody>
      </p:sp>
      <p:sp>
        <p:nvSpPr>
          <p:cNvPr id="62" name="Text Placeholder 35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4080641"/>
            <a:ext cx="8408379" cy="216000"/>
          </a:xfrm>
          <a:noFill/>
        </p:spPr>
        <p:txBody>
          <a:bodyPr lIns="0" rIns="90000">
            <a:noAutofit/>
          </a:bodyPr>
          <a:lstStyle>
            <a:lvl1pPr algn="l">
              <a:defRPr sz="16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 dirty="0" smtClean="0"/>
              <a:t>October 2017</a:t>
            </a:r>
            <a:endParaRPr lang="en-GB" noProof="0" dirty="0"/>
          </a:p>
        </p:txBody>
      </p:sp>
      <p:sp>
        <p:nvSpPr>
          <p:cNvPr id="37" name="Picture Placeholder 8"/>
          <p:cNvSpPr>
            <a:spLocks noGrp="1"/>
          </p:cNvSpPr>
          <p:nvPr>
            <p:ph type="pic" sz="quarter" idx="22" hasCustomPrompt="1"/>
          </p:nvPr>
        </p:nvSpPr>
        <p:spPr>
          <a:xfrm>
            <a:off x="5595509" y="363888"/>
            <a:ext cx="3172871" cy="8343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algn="ctr"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371" y="3665765"/>
            <a:ext cx="1951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9545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350000"/>
            <a:ext cx="8424001" cy="31779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891002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09924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9999" y="1350000"/>
            <a:ext cx="4104000" cy="31779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773" y="1350000"/>
            <a:ext cx="4104000" cy="31779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891002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5633454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box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25"/>
          </p:nvPr>
        </p:nvSpPr>
        <p:spPr>
          <a:xfrm>
            <a:off x="359999" y="1620000"/>
            <a:ext cx="4104000" cy="29079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6"/>
          </p:nvPr>
        </p:nvSpPr>
        <p:spPr>
          <a:xfrm>
            <a:off x="4675773" y="1620000"/>
            <a:ext cx="4104000" cy="29079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891002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7"/>
          </p:nvPr>
        </p:nvSpPr>
        <p:spPr>
          <a:xfrm>
            <a:off x="359999" y="1350000"/>
            <a:ext cx="4104001" cy="189009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kern="1200" dirty="0">
                <a:solidFill>
                  <a:schemeClr val="bg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8"/>
          </p:nvPr>
        </p:nvSpPr>
        <p:spPr>
          <a:xfrm>
            <a:off x="4675774" y="1350000"/>
            <a:ext cx="4104000" cy="189009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521904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25"/>
          </p:nvPr>
        </p:nvSpPr>
        <p:spPr>
          <a:xfrm>
            <a:off x="359999" y="1620000"/>
            <a:ext cx="4104000" cy="1242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6"/>
          </p:nvPr>
        </p:nvSpPr>
        <p:spPr>
          <a:xfrm>
            <a:off x="4675773" y="1620000"/>
            <a:ext cx="4104000" cy="1242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7"/>
          </p:nvPr>
        </p:nvSpPr>
        <p:spPr>
          <a:xfrm>
            <a:off x="359999" y="1350000"/>
            <a:ext cx="4104001" cy="189009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kern="1200" dirty="0">
                <a:solidFill>
                  <a:schemeClr val="bg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8"/>
          </p:nvPr>
        </p:nvSpPr>
        <p:spPr>
          <a:xfrm>
            <a:off x="4675774" y="1350000"/>
            <a:ext cx="4104000" cy="189009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Edit Master text styles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891002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sz="half" idx="30"/>
          </p:nvPr>
        </p:nvSpPr>
        <p:spPr>
          <a:xfrm>
            <a:off x="359999" y="3285900"/>
            <a:ext cx="4104000" cy="1242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8" name="Content Placeholder 3"/>
          <p:cNvSpPr>
            <a:spLocks noGrp="1"/>
          </p:cNvSpPr>
          <p:nvPr>
            <p:ph sz="half" idx="34"/>
          </p:nvPr>
        </p:nvSpPr>
        <p:spPr>
          <a:xfrm>
            <a:off x="4675773" y="3285900"/>
            <a:ext cx="4104000" cy="1242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35"/>
          </p:nvPr>
        </p:nvSpPr>
        <p:spPr>
          <a:xfrm>
            <a:off x="359999" y="3029643"/>
            <a:ext cx="4104001" cy="189009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kern="1200" dirty="0">
                <a:solidFill>
                  <a:schemeClr val="bg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36"/>
          </p:nvPr>
        </p:nvSpPr>
        <p:spPr>
          <a:xfrm>
            <a:off x="4675774" y="3029643"/>
            <a:ext cx="4104000" cy="189009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Edit Master text styles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04697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25"/>
          </p:nvPr>
        </p:nvSpPr>
        <p:spPr>
          <a:xfrm>
            <a:off x="359999" y="1620000"/>
            <a:ext cx="2664000" cy="29079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7"/>
          </p:nvPr>
        </p:nvSpPr>
        <p:spPr>
          <a:xfrm>
            <a:off x="359999" y="1350000"/>
            <a:ext cx="2664000" cy="189009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29"/>
          </p:nvPr>
        </p:nvSpPr>
        <p:spPr>
          <a:xfrm>
            <a:off x="3237886" y="1620000"/>
            <a:ext cx="2664000" cy="29079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30"/>
          </p:nvPr>
        </p:nvSpPr>
        <p:spPr>
          <a:xfrm>
            <a:off x="3237886" y="1350000"/>
            <a:ext cx="2664000" cy="189009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sz="half" idx="31"/>
          </p:nvPr>
        </p:nvSpPr>
        <p:spPr>
          <a:xfrm>
            <a:off x="6115773" y="1620000"/>
            <a:ext cx="2664000" cy="29079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32"/>
          </p:nvPr>
        </p:nvSpPr>
        <p:spPr>
          <a:xfrm>
            <a:off x="6115773" y="1350000"/>
            <a:ext cx="2664000" cy="189009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891002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07333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/ Text righ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773" y="1350000"/>
            <a:ext cx="4104000" cy="31779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359999" y="1350000"/>
            <a:ext cx="4104000" cy="3177900"/>
          </a:xfrm>
          <a:solidFill>
            <a:schemeClr val="bg1">
              <a:lumMod val="85000"/>
            </a:schemeClr>
          </a:solidFill>
        </p:spPr>
        <p:txBody>
          <a:bodyPr bIns="1980000"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</a:t>
            </a:r>
            <a:br>
              <a:rPr lang="en-GB" noProof="0" dirty="0"/>
            </a:b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891002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94562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773" y="1350000"/>
            <a:ext cx="4104000" cy="3177900"/>
          </a:xfrm>
          <a:solidFill>
            <a:srgbClr val="009CDE"/>
          </a:solidFill>
        </p:spPr>
        <p:txBody>
          <a:bodyPr lIns="144000" tIns="144000" rIns="144000" bIns="144000"/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359999" y="1350000"/>
            <a:ext cx="4104000" cy="3177900"/>
          </a:xfrm>
          <a:solidFill>
            <a:schemeClr val="bg1">
              <a:lumMod val="85000"/>
            </a:schemeClr>
          </a:solidFill>
        </p:spPr>
        <p:txBody>
          <a:bodyPr bIns="1980000"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891002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77150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360000" y="1350000"/>
            <a:ext cx="8419773" cy="3177900"/>
          </a:xfrm>
          <a:solidFill>
            <a:schemeClr val="bg1">
              <a:lumMod val="85000"/>
            </a:schemeClr>
          </a:solidFill>
        </p:spPr>
        <p:txBody>
          <a:bodyPr bIns="1980000"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</a:t>
            </a:r>
            <a:br>
              <a:rPr lang="en-GB" noProof="0" dirty="0"/>
            </a:b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891002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2289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Intro large Tex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19"/>
          <p:cNvSpPr>
            <a:spLocks noGrp="1"/>
          </p:cNvSpPr>
          <p:nvPr>
            <p:ph type="sldNum" sz="quarter" idx="16"/>
          </p:nvPr>
        </p:nvSpPr>
        <p:spPr>
          <a:noFill/>
        </p:spPr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891002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359999" y="1350000"/>
            <a:ext cx="8419774" cy="3177900"/>
          </a:xfrm>
          <a:noFill/>
        </p:spPr>
        <p:txBody>
          <a:bodyPr lIns="0" tIns="0" rIns="0" bIns="0"/>
          <a:lstStyle>
            <a:lvl1pPr>
              <a:lnSpc>
                <a:spcPct val="110000"/>
              </a:lnSpc>
              <a:defRPr sz="1400" b="1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10000"/>
              </a:lnSpc>
              <a:defRPr sz="1400">
                <a:solidFill>
                  <a:schemeClr val="tx1"/>
                </a:solidFill>
                <a:latin typeface="+mn-lt"/>
              </a:defRPr>
            </a:lvl2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78077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Intro Imag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/>
          <p:cNvSpPr>
            <a:spLocks noGrp="1"/>
          </p:cNvSpPr>
          <p:nvPr>
            <p:ph type="body" sz="quarter" idx="18"/>
          </p:nvPr>
        </p:nvSpPr>
        <p:spPr bwMode="gray">
          <a:xfrm>
            <a:off x="2" y="1350000"/>
            <a:ext cx="3209925" cy="1237085"/>
          </a:xfrm>
          <a:solidFill>
            <a:schemeClr val="tx2">
              <a:alpha val="90000"/>
            </a:schemeClr>
          </a:solidFill>
        </p:spPr>
        <p:txBody>
          <a:bodyPr lIns="360000" tIns="180000" rIns="360000" bIns="180000">
            <a:noAutofit/>
          </a:bodyPr>
          <a:lstStyle>
            <a:lvl1pPr>
              <a:defRPr sz="2800" b="1">
                <a:solidFill>
                  <a:schemeClr val="bg1"/>
                </a:solidFill>
                <a:latin typeface="+mj-lt"/>
              </a:defRPr>
            </a:lvl1pPr>
            <a:lvl2pPr marL="541338" indent="-274638">
              <a:buClr>
                <a:schemeClr val="bg1"/>
              </a:buClr>
              <a:defRPr sz="28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GB" noProof="0" dirty="0"/>
              <a:t>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3" hasCustomPrompt="1"/>
          </p:nvPr>
        </p:nvSpPr>
        <p:spPr bwMode="gray">
          <a:xfrm>
            <a:off x="6803373" y="278969"/>
            <a:ext cx="1976400" cy="5211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/>
          <a:lstStyle>
            <a:lvl1pPr algn="ctr"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26720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hite 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32"/>
          </p:nvPr>
        </p:nvSpPr>
        <p:spPr bwMode="gray"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8" name="Rectangle 27"/>
          <p:cNvSpPr/>
          <p:nvPr userDrawn="1"/>
        </p:nvSpPr>
        <p:spPr bwMode="gray">
          <a:xfrm>
            <a:off x="360001" y="1350002"/>
            <a:ext cx="4775881" cy="10687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3" hasCustomPrompt="1"/>
          </p:nvPr>
        </p:nvSpPr>
        <p:spPr>
          <a:xfrm>
            <a:off x="359999" y="1607762"/>
            <a:ext cx="741363" cy="297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 dirty="0"/>
              <a:t>01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34" hasCustomPrompt="1"/>
          </p:nvPr>
        </p:nvSpPr>
        <p:spPr>
          <a:xfrm>
            <a:off x="1280578" y="1607762"/>
            <a:ext cx="3855302" cy="297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35" hasCustomPrompt="1"/>
          </p:nvPr>
        </p:nvSpPr>
        <p:spPr>
          <a:xfrm>
            <a:off x="5574552" y="1607762"/>
            <a:ext cx="3205222" cy="297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 dirty="0"/>
              <a:t>Speaker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36" hasCustomPrompt="1"/>
          </p:nvPr>
        </p:nvSpPr>
        <p:spPr>
          <a:xfrm>
            <a:off x="359999" y="2158446"/>
            <a:ext cx="741363" cy="297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02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37" hasCustomPrompt="1"/>
          </p:nvPr>
        </p:nvSpPr>
        <p:spPr>
          <a:xfrm>
            <a:off x="1280578" y="2158446"/>
            <a:ext cx="3855302" cy="297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38" hasCustomPrompt="1"/>
          </p:nvPr>
        </p:nvSpPr>
        <p:spPr>
          <a:xfrm>
            <a:off x="5574552" y="2158446"/>
            <a:ext cx="3205222" cy="297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40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359999" y="2709130"/>
            <a:ext cx="741363" cy="297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03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1280578" y="2709130"/>
            <a:ext cx="3855302" cy="297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42" name="Text Placeholder 3"/>
          <p:cNvSpPr>
            <a:spLocks noGrp="1"/>
          </p:cNvSpPr>
          <p:nvPr>
            <p:ph type="body" sz="quarter" idx="41" hasCustomPrompt="1"/>
          </p:nvPr>
        </p:nvSpPr>
        <p:spPr>
          <a:xfrm>
            <a:off x="5574552" y="2709130"/>
            <a:ext cx="3205222" cy="297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42" hasCustomPrompt="1"/>
          </p:nvPr>
        </p:nvSpPr>
        <p:spPr>
          <a:xfrm>
            <a:off x="359999" y="3259814"/>
            <a:ext cx="741363" cy="297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04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43" hasCustomPrompt="1"/>
          </p:nvPr>
        </p:nvSpPr>
        <p:spPr>
          <a:xfrm>
            <a:off x="1280578" y="3259814"/>
            <a:ext cx="3855302" cy="297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44" hasCustomPrompt="1"/>
          </p:nvPr>
        </p:nvSpPr>
        <p:spPr>
          <a:xfrm>
            <a:off x="5574552" y="3259814"/>
            <a:ext cx="3205222" cy="297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45" hasCustomPrompt="1"/>
          </p:nvPr>
        </p:nvSpPr>
        <p:spPr>
          <a:xfrm>
            <a:off x="359999" y="3810497"/>
            <a:ext cx="741363" cy="297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05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46" hasCustomPrompt="1"/>
          </p:nvPr>
        </p:nvSpPr>
        <p:spPr>
          <a:xfrm>
            <a:off x="1280578" y="3810497"/>
            <a:ext cx="3855302" cy="297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48" name="Text Placeholder 3"/>
          <p:cNvSpPr>
            <a:spLocks noGrp="1"/>
          </p:cNvSpPr>
          <p:nvPr>
            <p:ph type="body" sz="quarter" idx="47" hasCustomPrompt="1"/>
          </p:nvPr>
        </p:nvSpPr>
        <p:spPr>
          <a:xfrm>
            <a:off x="5574552" y="3810497"/>
            <a:ext cx="3205222" cy="297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quarter" idx="48" hasCustomPrompt="1"/>
          </p:nvPr>
        </p:nvSpPr>
        <p:spPr>
          <a:xfrm>
            <a:off x="359999" y="4361183"/>
            <a:ext cx="741363" cy="297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06</a:t>
            </a:r>
          </a:p>
        </p:txBody>
      </p:sp>
      <p:sp>
        <p:nvSpPr>
          <p:cNvPr id="50" name="Text Placeholder 3"/>
          <p:cNvSpPr>
            <a:spLocks noGrp="1"/>
          </p:cNvSpPr>
          <p:nvPr>
            <p:ph type="body" sz="quarter" idx="49" hasCustomPrompt="1"/>
          </p:nvPr>
        </p:nvSpPr>
        <p:spPr>
          <a:xfrm>
            <a:off x="1280578" y="4361183"/>
            <a:ext cx="3855302" cy="297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51" name="Text Placeholder 3"/>
          <p:cNvSpPr>
            <a:spLocks noGrp="1"/>
          </p:cNvSpPr>
          <p:nvPr>
            <p:ph type="body" sz="quarter" idx="50" hasCustomPrompt="1"/>
          </p:nvPr>
        </p:nvSpPr>
        <p:spPr>
          <a:xfrm>
            <a:off x="5574552" y="4361183"/>
            <a:ext cx="3205222" cy="297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891002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28545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364" y="891002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60535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icture Placehold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9144000" cy="5143500"/>
          </a:xfrm>
          <a:solidFill>
            <a:schemeClr val="bg1"/>
          </a:solidFill>
        </p:spPr>
        <p:txBody>
          <a:bodyPr bIns="198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accent6"/>
                </a:solidFill>
              </a:defRPr>
            </a:lvl1pPr>
          </a:lstStyle>
          <a:p>
            <a:r>
              <a:rPr lang="en-GB" noProof="0" dirty="0"/>
              <a:t>Click on Icon to add picture, then arrange object (send to back)</a:t>
            </a:r>
            <a:br>
              <a:rPr lang="en-GB" noProof="0" dirty="0"/>
            </a:br>
            <a:r>
              <a:rPr lang="en-GB" noProof="0" dirty="0"/>
              <a:t>Change picture either by 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60000" y="4880254"/>
            <a:ext cx="4478700" cy="185738"/>
          </a:xfrm>
        </p:spPr>
        <p:txBody>
          <a:bodyPr anchor="ctr">
            <a:noAutofit/>
          </a:bodyPr>
          <a:lstStyle>
            <a:lvl1pPr>
              <a:defRPr sz="1000" b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 dirty="0"/>
              <a:t>Name of Author  |  Function | Division | Country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2" y="3361500"/>
            <a:ext cx="9143999" cy="1242000"/>
          </a:xfrm>
          <a:solidFill>
            <a:schemeClr val="tx2">
              <a:alpha val="90000"/>
            </a:schemeClr>
          </a:solidFill>
        </p:spPr>
        <p:txBody>
          <a:bodyPr lIns="360000" tIns="216000" rIns="360000" bIns="216000" numCol="3" anchor="t">
            <a:noAutofit/>
          </a:bodyPr>
          <a:lstStyle>
            <a:lvl1pPr marL="0" indent="0" algn="l">
              <a:lnSpc>
                <a:spcPct val="9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 noProof="0" dirty="0"/>
          </a:p>
        </p:txBody>
      </p:sp>
      <p:sp>
        <p:nvSpPr>
          <p:cNvPr id="35" name="Picture Placeholder 8"/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5595509" y="366422"/>
            <a:ext cx="3172871" cy="8343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algn="ctr"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.</a:t>
            </a:r>
          </a:p>
        </p:txBody>
      </p:sp>
      <p:sp>
        <p:nvSpPr>
          <p:cNvPr id="37" name="Text Placeholder 35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7121935" y="4857036"/>
            <a:ext cx="1646444" cy="185738"/>
          </a:xfrm>
        </p:spPr>
        <p:txBody>
          <a:bodyPr rIns="0" anchor="ctr">
            <a:noAutofit/>
          </a:bodyPr>
          <a:lstStyle>
            <a:lvl1pPr algn="ctr">
              <a:defRPr sz="1600" b="1" spc="0" baseline="0">
                <a:solidFill>
                  <a:schemeClr val="tx2"/>
                </a:solidFill>
                <a:latin typeface="+mj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/>
              <a:t>www.who.int</a:t>
            </a:r>
          </a:p>
        </p:txBody>
      </p:sp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0" y="363888"/>
            <a:ext cx="5508000" cy="839369"/>
          </a:xfrm>
          <a:noFill/>
        </p:spPr>
        <p:txBody>
          <a:bodyPr lIns="360000" tIns="72000" rIns="450000" bIns="180000" anchor="t" anchorCtr="0">
            <a:noAutofit/>
          </a:bodyPr>
          <a:lstStyle>
            <a:lvl1pPr algn="l">
              <a:lnSpc>
                <a:spcPct val="85000"/>
              </a:lnSpc>
              <a:defRPr sz="4200">
                <a:solidFill>
                  <a:srgbClr val="0092CC"/>
                </a:solidFill>
                <a:latin typeface="+mj-lt"/>
              </a:defRPr>
            </a:lvl1pPr>
          </a:lstStyle>
          <a:p>
            <a:r>
              <a:rPr lang="en-GB" noProof="0" dirty="0"/>
              <a:t>Click to edit </a:t>
            </a:r>
            <a:br>
              <a:rPr lang="en-GB" noProof="0" dirty="0"/>
            </a:br>
            <a:r>
              <a:rPr lang="en-GB" noProof="0" dirty="0"/>
              <a:t>Master title style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420" y="3812721"/>
            <a:ext cx="1951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6485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59999" y="275714"/>
            <a:ext cx="6120000" cy="540000"/>
          </a:xfrm>
          <a:prstGeom prst="rect">
            <a:avLst/>
          </a:prstGeom>
        </p:spPr>
        <p:txBody>
          <a:bodyPr vert="horz" lIns="18000" tIns="0" rIns="360000" bIns="0" rtlCol="0" anchor="b">
            <a:noAutofit/>
          </a:bodyPr>
          <a:lstStyle/>
          <a:p>
            <a:r>
              <a:rPr lang="en-GB" noProof="0"/>
              <a:t>Click to edit </a:t>
            </a:r>
            <a:br>
              <a:rPr lang="en-GB" noProof="0"/>
            </a:br>
            <a:r>
              <a:rPr lang="en-GB" noProof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60000" y="1355715"/>
            <a:ext cx="8424001" cy="3177900"/>
          </a:xfrm>
          <a:prstGeom prst="rect">
            <a:avLst/>
          </a:prstGeom>
        </p:spPr>
        <p:txBody>
          <a:bodyPr vert="horz" lIns="18000" tIns="0" rIns="18000" bIns="0" rtlCol="0">
            <a:noAutofit/>
          </a:bodyPr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Sixth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8562325" y="4941156"/>
            <a:ext cx="217448" cy="135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 b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2" name="Rectangle 11"/>
          <p:cNvSpPr/>
          <p:nvPr userDrawn="1"/>
        </p:nvSpPr>
        <p:spPr bwMode="gray">
          <a:xfrm>
            <a:off x="6803373" y="284684"/>
            <a:ext cx="1976400" cy="521100"/>
          </a:xfrm>
          <a:prstGeom prst="rect">
            <a:avLst/>
          </a:prstGeom>
          <a:blipFill dpi="0" rotWithShape="1">
            <a:blip r:embed="rId1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</p:spTree>
    <p:extLst>
      <p:ext uri="{BB962C8B-B14F-4D97-AF65-F5344CB8AC3E}">
        <p14:creationId xmlns:p14="http://schemas.microsoft.com/office/powerpoint/2010/main" val="2663504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662" r:id="rId2"/>
    <p:sldLayoutId id="2147483664" r:id="rId3"/>
    <p:sldLayoutId id="2147483686" r:id="rId4"/>
    <p:sldLayoutId id="2147483687" r:id="rId5"/>
    <p:sldLayoutId id="2147483688" r:id="rId6"/>
    <p:sldLayoutId id="2147483670" r:id="rId7"/>
    <p:sldLayoutId id="2147483690" r:id="rId8"/>
    <p:sldLayoutId id="2147483671" r:id="rId9"/>
    <p:sldLayoutId id="2147483685" r:id="rId10"/>
    <p:sldLayoutId id="2147483676" r:id="rId11"/>
    <p:sldLayoutId id="2147483725" r:id="rId12"/>
    <p:sldLayoutId id="2147483666" r:id="rId13"/>
    <p:sldLayoutId id="2147483684" r:id="rId1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92CC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Clr>
          <a:schemeClr val="tx1"/>
        </a:buClr>
        <a:buSzPct val="80000"/>
        <a:buFontTx/>
        <a:buNone/>
        <a:defRPr sz="1400" b="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1pPr>
      <a:lvl2pPr marL="360363" indent="-179388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27087" indent="-28575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79513" indent="-28575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358775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062163" indent="-3587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1139" userDrawn="1">
          <p15:clr>
            <a:srgbClr val="F26B43"/>
          </p15:clr>
        </p15:guide>
        <p15:guide id="2" orient="horz" pos="3809" userDrawn="1">
          <p15:clr>
            <a:srgbClr val="F26B43"/>
          </p15:clr>
        </p15:guide>
        <p15:guide id="3" pos="2880" userDrawn="1">
          <p15:clr>
            <a:srgbClr val="F26B43"/>
          </p15:clr>
        </p15:guide>
        <p15:guide id="4" pos="226" userDrawn="1">
          <p15:clr>
            <a:srgbClr val="F26B43"/>
          </p15:clr>
        </p15:guide>
        <p15:guide id="5" pos="5534" userDrawn="1">
          <p15:clr>
            <a:srgbClr val="F26B43"/>
          </p15:clr>
        </p15:guide>
        <p15:guide id="6" pos="2939" userDrawn="1">
          <p15:clr>
            <a:srgbClr val="F26B43"/>
          </p15:clr>
        </p15:guide>
        <p15:guide id="7" pos="28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Pandemic Influenza Severity Assessment</a:t>
            </a:r>
            <a:br>
              <a:rPr lang="en-US" dirty="0" smtClean="0"/>
            </a:br>
            <a:r>
              <a:rPr lang="en-US" dirty="0" smtClean="0"/>
              <a:t>(PISA)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smtClean="0"/>
              <a:t>www.who.int</a:t>
            </a:r>
            <a:endParaRPr lang="en-GB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COURSE</a:t>
            </a:r>
            <a:endParaRPr lang="en-GB" dirty="0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317" y="3619122"/>
            <a:ext cx="1951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757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2</a:t>
            </a:fld>
            <a:endParaRPr lang="en-GB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9998" y="275714"/>
            <a:ext cx="6664745" cy="540000"/>
          </a:xfrm>
        </p:spPr>
        <p:txBody>
          <a:bodyPr/>
          <a:lstStyle/>
          <a:p>
            <a:r>
              <a:rPr lang="en-GB" sz="3200" dirty="0" smtClean="0"/>
              <a:t>PISA MODULE A: Introduction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5"/>
          </p:nvPr>
        </p:nvSpPr>
        <p:spPr/>
        <p:txBody>
          <a:bodyPr/>
          <a:lstStyle/>
          <a:p>
            <a:r>
              <a:rPr lang="en-US" sz="2000" dirty="0">
                <a:latin typeface="+mj-lt"/>
              </a:rPr>
              <a:t>This is the first in a series of learning modules on the WHO framework for assessing the overall severity of an influenza epidemic or pandemic. </a:t>
            </a:r>
          </a:p>
          <a:p>
            <a:endParaRPr lang="en-US" sz="2000" dirty="0">
              <a:latin typeface="+mj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WHAT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en-GB" sz="2000" dirty="0">
                <a:latin typeface="+mj-lt"/>
              </a:rPr>
              <a:t>This course introduces the concept of influenza severity assessment to those that may not be familiar with it.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AUDIENCE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r>
              <a:rPr lang="en-GB" sz="2000" dirty="0">
                <a:latin typeface="+mj-lt"/>
              </a:rPr>
              <a:t>After completing this course, interested participants should enrol in the in-depth PISA training modules as these courses become available.  </a:t>
            </a:r>
            <a:endParaRPr lang="en-US" sz="2000" dirty="0">
              <a:latin typeface="+mj-lt"/>
            </a:endParaRPr>
          </a:p>
          <a:p>
            <a:endParaRPr lang="en-US" sz="2000" dirty="0">
              <a:latin typeface="+mj-lt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NEXT STEP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About the module</a:t>
            </a:r>
            <a:endParaRPr lang="en-US" sz="3200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 fontScale="92500" lnSpcReduction="20000"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2355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3</a:t>
            </a:fld>
            <a:endParaRPr lang="en-GB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9999" y="275714"/>
            <a:ext cx="6632472" cy="540000"/>
          </a:xfrm>
        </p:spPr>
        <p:txBody>
          <a:bodyPr/>
          <a:lstStyle/>
          <a:p>
            <a:r>
              <a:rPr lang="en-GB" sz="3200" dirty="0"/>
              <a:t>PISA MODULE A: Introduction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5"/>
          </p:nvPr>
        </p:nvSpPr>
        <p:spPr>
          <a:xfrm>
            <a:off x="4706089" y="1563522"/>
            <a:ext cx="4104000" cy="1242000"/>
          </a:xfrm>
        </p:spPr>
        <p:txBody>
          <a:bodyPr/>
          <a:lstStyle/>
          <a:p>
            <a:r>
              <a:rPr lang="en-US" sz="2000" dirty="0">
                <a:latin typeface="+mj-lt"/>
              </a:rPr>
              <a:t>Understand why assessing influenza severity is important.</a:t>
            </a:r>
          </a:p>
          <a:p>
            <a:endParaRPr lang="en-US" sz="2000" dirty="0">
              <a:latin typeface="+mj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6"/>
          </p:nvPr>
        </p:nvSpPr>
        <p:spPr>
          <a:xfrm>
            <a:off x="265138" y="1571591"/>
            <a:ext cx="4104000" cy="1242000"/>
          </a:xfrm>
        </p:spPr>
        <p:txBody>
          <a:bodyPr/>
          <a:lstStyle/>
          <a:p>
            <a:r>
              <a:rPr lang="en-US" sz="2000" dirty="0">
                <a:latin typeface="+mj-lt"/>
              </a:rPr>
              <a:t>Understand what influenza severity is and what influences severity.</a:t>
            </a:r>
          </a:p>
          <a:p>
            <a:endParaRPr lang="en-US" sz="2000" dirty="0">
              <a:latin typeface="+mj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7"/>
          </p:nvPr>
        </p:nvSpPr>
        <p:spPr>
          <a:xfrm>
            <a:off x="4630787" y="1325795"/>
            <a:ext cx="4104001" cy="189009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WHY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286654" y="1317727"/>
            <a:ext cx="4104000" cy="189009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WHAT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Learning objectives</a:t>
            </a:r>
            <a:endParaRPr lang="en-US" sz="32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en-US" sz="2000" dirty="0">
                <a:latin typeface="+mj-lt"/>
              </a:rPr>
              <a:t>Understand when and how to assess influenza severity.</a:t>
            </a:r>
          </a:p>
          <a:p>
            <a:endParaRPr lang="en-US" sz="2000" dirty="0">
              <a:latin typeface="+mj-lt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34"/>
          </p:nvPr>
        </p:nvSpPr>
        <p:spPr/>
        <p:txBody>
          <a:bodyPr/>
          <a:lstStyle/>
          <a:p>
            <a:r>
              <a:rPr lang="en-US" sz="2000" dirty="0">
                <a:latin typeface="+mj-lt"/>
              </a:rPr>
              <a:t>Be able to describe the three indicators used to assess severity.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5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WHEN and HOW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6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INDICATORS</a:t>
            </a:r>
            <a:endParaRPr lang="en-US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 fontScale="92500" lnSpcReduction="20000"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6834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4</a:t>
            </a:fld>
            <a:endParaRPr lang="en-GB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9998" y="275714"/>
            <a:ext cx="6664745" cy="540000"/>
          </a:xfrm>
        </p:spPr>
        <p:txBody>
          <a:bodyPr/>
          <a:lstStyle/>
          <a:p>
            <a:r>
              <a:rPr lang="en-GB" sz="3200" dirty="0" smtClean="0"/>
              <a:t>PISA MODULE A: Introduction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9"/>
          </p:nvPr>
        </p:nvSpPr>
        <p:spPr>
          <a:xfrm>
            <a:off x="656051" y="1604631"/>
            <a:ext cx="7781018" cy="2168229"/>
          </a:xfrm>
          <a:solidFill>
            <a:schemeClr val="tx2"/>
          </a:solidFill>
        </p:spPr>
        <p:txBody>
          <a:bodyPr/>
          <a:lstStyle/>
          <a:p>
            <a:pPr marL="342900" indent="-342900"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+mj-lt"/>
              </a:rPr>
              <a:t>Public health professionals working on influenza surveillance, at national and subnational levels</a:t>
            </a:r>
          </a:p>
          <a:p>
            <a:pPr marL="342900" indent="-342900"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+mj-lt"/>
              </a:rPr>
              <a:t>Policy makers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68048" y="998578"/>
            <a:ext cx="6120000" cy="216694"/>
          </a:xfrm>
        </p:spPr>
        <p:txBody>
          <a:bodyPr>
            <a:noAutofit/>
          </a:bodyPr>
          <a:lstStyle/>
          <a:p>
            <a:r>
              <a:rPr lang="en-GB" sz="2800" dirty="0" smtClean="0"/>
              <a:t>Who should take this course?</a:t>
            </a:r>
            <a:endParaRPr lang="en-US" sz="2800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 fontScale="92500" lnSpcReduction="20000"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23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5</a:t>
            </a:fld>
            <a:endParaRPr lang="en-GB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9998" y="441968"/>
            <a:ext cx="6678577" cy="540000"/>
          </a:xfrm>
        </p:spPr>
        <p:txBody>
          <a:bodyPr/>
          <a:lstStyle/>
          <a:p>
            <a:r>
              <a:rPr lang="en-GB" sz="3200" dirty="0"/>
              <a:t>PISA MODULE A: Introduction</a:t>
            </a:r>
            <a:endParaRPr lang="en-US" sz="32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269188" y="1816721"/>
            <a:ext cx="3346092" cy="2736275"/>
          </a:xfrm>
        </p:spPr>
        <p:txBody>
          <a:bodyPr>
            <a:noAutofit/>
          </a:bodyPr>
          <a:lstStyle/>
          <a:p>
            <a:pPr algn="ctr"/>
            <a:r>
              <a:rPr lang="en-GB" sz="1800" dirty="0" smtClean="0"/>
              <a:t>Provides </a:t>
            </a:r>
            <a:r>
              <a:rPr lang="en-GB" sz="1800" dirty="0"/>
              <a:t>information </a:t>
            </a:r>
            <a:r>
              <a:rPr lang="en-GB" sz="1800" dirty="0" smtClean="0"/>
              <a:t> on the</a:t>
            </a:r>
            <a:endParaRPr lang="en-GB" sz="1800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5313216" y="1846031"/>
            <a:ext cx="3346092" cy="2736275"/>
          </a:xfrm>
        </p:spPr>
        <p:txBody>
          <a:bodyPr>
            <a:noAutofit/>
          </a:bodyPr>
          <a:lstStyle/>
          <a:p>
            <a:pPr algn="ctr"/>
            <a:r>
              <a:rPr lang="en-GB" sz="1800" dirty="0"/>
              <a:t>o</a:t>
            </a:r>
            <a:r>
              <a:rPr lang="en-GB" sz="1800" dirty="0" smtClean="0"/>
              <a:t>f the response.</a:t>
            </a:r>
            <a:endParaRPr lang="en-GB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3796143" y="1846031"/>
            <a:ext cx="15170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+mj-lt"/>
              </a:rPr>
              <a:t>Timing</a:t>
            </a:r>
          </a:p>
          <a:p>
            <a:endParaRPr lang="en-GB" sz="2400" b="1" dirty="0" smtClean="0">
              <a:latin typeface="+mj-lt"/>
            </a:endParaRPr>
          </a:p>
          <a:p>
            <a:r>
              <a:rPr lang="en-GB" sz="2400" b="1" dirty="0" smtClean="0">
                <a:latin typeface="+mj-lt"/>
              </a:rPr>
              <a:t>Urgency</a:t>
            </a:r>
          </a:p>
          <a:p>
            <a:endParaRPr lang="en-GB" sz="2400" b="1" dirty="0" smtClean="0">
              <a:latin typeface="+mj-lt"/>
            </a:endParaRPr>
          </a:p>
          <a:p>
            <a:r>
              <a:rPr lang="en-GB" sz="2400" b="1" dirty="0" smtClean="0">
                <a:latin typeface="+mj-lt"/>
              </a:rPr>
              <a:t>Intensity</a:t>
            </a:r>
          </a:p>
          <a:p>
            <a:endParaRPr lang="en-GB" sz="2400" b="1" dirty="0" smtClean="0">
              <a:latin typeface="+mj-lt"/>
            </a:endParaRPr>
          </a:p>
          <a:p>
            <a:r>
              <a:rPr lang="en-GB" sz="2400" b="1" dirty="0" smtClean="0">
                <a:latin typeface="+mj-lt"/>
              </a:rPr>
              <a:t>Scale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83415" y="1175311"/>
            <a:ext cx="8184281" cy="216694"/>
          </a:xfrm>
        </p:spPr>
        <p:txBody>
          <a:bodyPr>
            <a:noAutofit/>
          </a:bodyPr>
          <a:lstStyle/>
          <a:p>
            <a:endParaRPr lang="en-GB" sz="2800" dirty="0" smtClean="0"/>
          </a:p>
          <a:p>
            <a:r>
              <a:rPr lang="en-GB" sz="2800" dirty="0" smtClean="0"/>
              <a:t>Why is assessing influenza severity important?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 fontScale="92500" lnSpcReduction="20000"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7019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6</a:t>
            </a:fld>
            <a:endParaRPr lang="en-GB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9998" y="441968"/>
            <a:ext cx="6678577" cy="540000"/>
          </a:xfrm>
        </p:spPr>
        <p:txBody>
          <a:bodyPr/>
          <a:lstStyle/>
          <a:p>
            <a:r>
              <a:rPr lang="en-GB" sz="3200" dirty="0"/>
              <a:t>PISA MODULE A: Introduction</a:t>
            </a:r>
            <a:endParaRPr lang="en-US" sz="3200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83417" y="1021976"/>
            <a:ext cx="8468590" cy="714615"/>
          </a:xfrm>
        </p:spPr>
        <p:txBody>
          <a:bodyPr>
            <a:noAutofit/>
          </a:bodyPr>
          <a:lstStyle/>
          <a:p>
            <a:endParaRPr lang="en-GB" sz="2400" dirty="0"/>
          </a:p>
          <a:p>
            <a:r>
              <a:rPr lang="en-GB" sz="2400" dirty="0" smtClean="0"/>
              <a:t>Why did WHO develop an influenza severity assessment tool?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11" name="Content Placeholder 5"/>
          <p:cNvSpPr>
            <a:spLocks noGrp="1"/>
          </p:cNvSpPr>
          <p:nvPr>
            <p:ph sz="half" idx="4294967295"/>
          </p:nvPr>
        </p:nvSpPr>
        <p:spPr>
          <a:xfrm>
            <a:off x="640683" y="1827468"/>
            <a:ext cx="7781018" cy="2168229"/>
          </a:xfrm>
          <a:prstGeom prst="rect">
            <a:avLst/>
          </a:prstGeom>
          <a:solidFill>
            <a:schemeClr val="tx2"/>
          </a:solidFill>
        </p:spPr>
        <p:txBody>
          <a:bodyPr/>
          <a:lstStyle/>
          <a:p>
            <a:pPr marL="342900" indent="-342900"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+mj-lt"/>
              </a:rPr>
              <a:t>Previous influenza pandemics</a:t>
            </a:r>
          </a:p>
          <a:p>
            <a:pPr marL="342900" indent="-342900"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+mj-lt"/>
              </a:rPr>
              <a:t>Preparedness efforts for a severe pandemic</a:t>
            </a:r>
          </a:p>
          <a:p>
            <a:pPr marL="342900" indent="-342900"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latin typeface="+mj-lt"/>
              </a:rPr>
              <a:t>Difficulties to assess severity and adapt control measures in during 2009 pandemic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05856" y="4781096"/>
            <a:ext cx="6120000" cy="216694"/>
          </a:xfrm>
        </p:spPr>
        <p:txBody>
          <a:bodyPr lIns="18000" anchor="ctr">
            <a:normAutofit fontScale="92500" lnSpcReduction="20000"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0320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7</a:t>
            </a:fld>
            <a:endParaRPr lang="en-GB" noProof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5363" y="166254"/>
            <a:ext cx="6120000" cy="540000"/>
          </a:xfrm>
        </p:spPr>
        <p:txBody>
          <a:bodyPr/>
          <a:lstStyle/>
          <a:p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1918: A(H1N1)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440873" y="4417363"/>
            <a:ext cx="6054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Image of patients in the USA, 1918 [Source: </a:t>
            </a:r>
            <a:r>
              <a:rPr lang="en-US" sz="1200" dirty="0"/>
              <a:t>National Museum of Health and Medicine, Armed Forces Institute of Pathology, Washington, DC. Image number NCP 1603</a:t>
            </a:r>
            <a:r>
              <a:rPr lang="en-GB" sz="1200" dirty="0" smtClean="0"/>
              <a:t>]</a:t>
            </a:r>
            <a:endParaRPr lang="en-US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073" y="748718"/>
            <a:ext cx="4902270" cy="3646063"/>
          </a:xfrm>
          <a:prstGeom prst="rect">
            <a:avLst/>
          </a:prstGeom>
          <a:noFill/>
          <a:ln w="38100">
            <a:solidFill>
              <a:srgbClr val="0092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05856" y="4781096"/>
            <a:ext cx="6120000" cy="216694"/>
          </a:xfrm>
          <a:noFill/>
        </p:spPr>
        <p:txBody>
          <a:bodyPr lIns="18000" anchor="ctr">
            <a:normAutofit fontScale="25000" lnSpcReduction="20000"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PISA Module A: Introduction</a:t>
            </a:r>
            <a:endParaRPr lang="en-GB" noProof="0" dirty="0"/>
          </a:p>
        </p:txBody>
      </p:sp>
      <p:sp>
        <p:nvSpPr>
          <p:cNvPr id="12" name="Rectangle 11"/>
          <p:cNvSpPr/>
          <p:nvPr/>
        </p:nvSpPr>
        <p:spPr>
          <a:xfrm>
            <a:off x="515265" y="4794570"/>
            <a:ext cx="258070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500" dirty="0">
                <a:latin typeface="+mj-lt"/>
              </a:rPr>
              <a:t>PISA Module A: Introduction</a:t>
            </a:r>
          </a:p>
        </p:txBody>
      </p:sp>
    </p:spTree>
    <p:extLst>
      <p:ext uri="{BB962C8B-B14F-4D97-AF65-F5344CB8AC3E}">
        <p14:creationId xmlns:p14="http://schemas.microsoft.com/office/powerpoint/2010/main" val="254412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8</a:t>
            </a:fld>
            <a:endParaRPr lang="en-GB" noProof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5363" y="166254"/>
            <a:ext cx="6120000" cy="540000"/>
          </a:xfrm>
        </p:spPr>
        <p:txBody>
          <a:bodyPr/>
          <a:lstStyle/>
          <a:p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1957: A(H2N2)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095090" y="4546637"/>
            <a:ext cx="6054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Image of patients in Sweden, 1957 [Source: Public domain]</a:t>
            </a:r>
            <a:endParaRPr lang="en-US" sz="1200" dirty="0"/>
          </a:p>
        </p:txBody>
      </p:sp>
      <p:pic>
        <p:nvPicPr>
          <p:cNvPr id="2050" name="Picture 2" descr="L:\Departments\Dept-PED\t-HIP\UnitData\PISA\Training material development\INTRO\Asian_flu_in_Sweden_1957_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883" y="763644"/>
            <a:ext cx="6286500" cy="3771900"/>
          </a:xfrm>
          <a:prstGeom prst="rect">
            <a:avLst/>
          </a:prstGeom>
          <a:noFill/>
          <a:ln w="38100">
            <a:solidFill>
              <a:srgbClr val="0092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15265" y="4794570"/>
            <a:ext cx="258070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500" dirty="0">
                <a:latin typeface="+mj-lt"/>
              </a:rPr>
              <a:t>PISA Module A: Introduction</a:t>
            </a:r>
          </a:p>
        </p:txBody>
      </p:sp>
    </p:spTree>
    <p:extLst>
      <p:ext uri="{BB962C8B-B14F-4D97-AF65-F5344CB8AC3E}">
        <p14:creationId xmlns:p14="http://schemas.microsoft.com/office/powerpoint/2010/main" val="12119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9</a:t>
            </a:fld>
            <a:endParaRPr lang="en-GB" noProof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5363" y="166254"/>
            <a:ext cx="6120000" cy="540000"/>
          </a:xfrm>
        </p:spPr>
        <p:txBody>
          <a:bodyPr/>
          <a:lstStyle/>
          <a:p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1968: A(H3N2)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083385" y="4247427"/>
            <a:ext cx="6054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Image of cases of influenza A(H3N2) in the USA. [Source: </a:t>
            </a:r>
            <a:r>
              <a:rPr lang="en-US" sz="1200" dirty="0" err="1" smtClean="0"/>
              <a:t>Sharrar</a:t>
            </a:r>
            <a:r>
              <a:rPr lang="en-US" sz="1200" dirty="0" smtClean="0"/>
              <a:t>, RG. </a:t>
            </a:r>
            <a:r>
              <a:rPr lang="en-US" sz="1200" dirty="0"/>
              <a:t>National Influenza Experience in the USA, 1968-69 </a:t>
            </a:r>
            <a:r>
              <a:rPr lang="en-US" sz="1200" i="1" dirty="0"/>
              <a:t>Bull </a:t>
            </a:r>
            <a:r>
              <a:rPr lang="en-US" sz="1200" i="1" dirty="0" err="1"/>
              <a:t>Wld</a:t>
            </a:r>
            <a:r>
              <a:rPr lang="en-US" sz="1200" i="1" dirty="0"/>
              <a:t> </a:t>
            </a:r>
            <a:r>
              <a:rPr lang="en-US" sz="1200" i="1" dirty="0" err="1"/>
              <a:t>Hlth</a:t>
            </a:r>
            <a:r>
              <a:rPr lang="en-US" sz="1200" i="1" dirty="0"/>
              <a:t> Org, 41</a:t>
            </a:r>
            <a:r>
              <a:rPr lang="en-US" sz="1200" dirty="0"/>
              <a:t>, 361-366</a:t>
            </a:r>
            <a:r>
              <a:rPr lang="en-GB" sz="1200" dirty="0" smtClean="0"/>
              <a:t>]</a:t>
            </a:r>
            <a:endParaRPr lang="en-US" sz="1200" dirty="0"/>
          </a:p>
        </p:txBody>
      </p:sp>
      <p:pic>
        <p:nvPicPr>
          <p:cNvPr id="1027" name="Picture 3" descr="L:\Departments\Dept-PED\t-HIP\UnitData\PISA\Training material development\INTRO\1968PandemicMonthli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054" y="754927"/>
            <a:ext cx="6007100" cy="3492500"/>
          </a:xfrm>
          <a:prstGeom prst="rect">
            <a:avLst/>
          </a:prstGeom>
          <a:noFill/>
          <a:ln w="38100">
            <a:solidFill>
              <a:srgbClr val="0092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15265" y="4794570"/>
            <a:ext cx="258070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500" dirty="0">
                <a:latin typeface="+mj-lt"/>
              </a:rPr>
              <a:t>PISA Module A: Introduction</a:t>
            </a:r>
          </a:p>
        </p:txBody>
      </p:sp>
    </p:spTree>
    <p:extLst>
      <p:ext uri="{BB962C8B-B14F-4D97-AF65-F5344CB8AC3E}">
        <p14:creationId xmlns:p14="http://schemas.microsoft.com/office/powerpoint/2010/main" val="314343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09" y="1136071"/>
            <a:ext cx="3906571" cy="335102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10</a:t>
            </a:fld>
            <a:endParaRPr lang="en-GB" noProof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3785" y="266661"/>
            <a:ext cx="6120000" cy="540000"/>
          </a:xfrm>
        </p:spPr>
        <p:txBody>
          <a:bodyPr/>
          <a:lstStyle/>
          <a:p>
            <a:r>
              <a:rPr lang="en-GB" dirty="0" smtClean="0"/>
              <a:t>IHR review committee (2011)</a:t>
            </a:r>
            <a:endParaRPr lang="en-US" dirty="0"/>
          </a:p>
        </p:txBody>
      </p:sp>
      <p:sp>
        <p:nvSpPr>
          <p:cNvPr id="9" name="Text Placeholder 9"/>
          <p:cNvSpPr txBox="1">
            <a:spLocks/>
          </p:cNvSpPr>
          <p:nvPr/>
        </p:nvSpPr>
        <p:spPr>
          <a:xfrm>
            <a:off x="5354563" y="1136071"/>
            <a:ext cx="3346092" cy="27362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60363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7087" indent="-2857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9513" indent="-2857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6075" indent="-358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62163" indent="-358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4508626" y="1231271"/>
            <a:ext cx="44361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+mj-lt"/>
              </a:rPr>
              <a:t>Severity assessment: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+mj-lt"/>
              </a:rPr>
              <a:t>Use a “basket of indicators”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+mj-lt"/>
              </a:rPr>
              <a:t>Use during seasonal influenza to be better prepared </a:t>
            </a:r>
            <a:endParaRPr lang="en-US" sz="32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5265" y="4794570"/>
            <a:ext cx="258070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500" dirty="0">
                <a:latin typeface="+mj-lt"/>
              </a:rPr>
              <a:t>PISA Module A: Introduction</a:t>
            </a:r>
          </a:p>
        </p:txBody>
      </p:sp>
    </p:spTree>
    <p:extLst>
      <p:ext uri="{BB962C8B-B14F-4D97-AF65-F5344CB8AC3E}">
        <p14:creationId xmlns:p14="http://schemas.microsoft.com/office/powerpoint/2010/main" val="15709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11</a:t>
            </a:fld>
            <a:endParaRPr lang="en-GB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PISA MODULE A: Introduction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5"/>
          </p:nvPr>
        </p:nvSpPr>
        <p:spPr/>
        <p:txBody>
          <a:bodyPr/>
          <a:lstStyle/>
          <a:p>
            <a:r>
              <a:rPr lang="en-GB" sz="2000" dirty="0" smtClean="0">
                <a:latin typeface="+mj-lt"/>
              </a:rPr>
              <a:t>PISA is </a:t>
            </a:r>
            <a:r>
              <a:rPr lang="en-GB" sz="2000" dirty="0">
                <a:latin typeface="+mj-lt"/>
              </a:rPr>
              <a:t>a </a:t>
            </a:r>
            <a:r>
              <a:rPr lang="en-GB" sz="2000" dirty="0" smtClean="0">
                <a:latin typeface="+mj-lt"/>
              </a:rPr>
              <a:t>tool that provides an evidence-based method for the comparison of current influenza activity to previous influenza seasons. </a:t>
            </a:r>
            <a:endParaRPr lang="en-GB" sz="2000" dirty="0">
              <a:latin typeface="+mj-lt"/>
            </a:endParaRPr>
          </a:p>
          <a:p>
            <a:endParaRPr lang="en-US" sz="2000" dirty="0">
              <a:latin typeface="+mj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WHAT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31"/>
          </p:nvPr>
        </p:nvSpPr>
        <p:spPr>
          <a:xfrm>
            <a:off x="4363813" y="1704524"/>
            <a:ext cx="2664000" cy="2907900"/>
          </a:xfrm>
        </p:spPr>
        <p:txBody>
          <a:bodyPr/>
          <a:lstStyle/>
          <a:p>
            <a:r>
              <a:rPr lang="en-GB" sz="2000" dirty="0" smtClean="0">
                <a:latin typeface="+mj-lt"/>
              </a:rPr>
              <a:t>PISA results can be communicated to the public and policy makers.</a:t>
            </a:r>
            <a:endParaRPr lang="en-US" sz="2000" dirty="0">
              <a:latin typeface="+mj-lt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4348445" y="1373052"/>
            <a:ext cx="2664000" cy="189009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OUTPUTS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60364" y="952474"/>
            <a:ext cx="6120000" cy="216694"/>
          </a:xfrm>
        </p:spPr>
        <p:txBody>
          <a:bodyPr>
            <a:noAutofit/>
          </a:bodyPr>
          <a:lstStyle/>
          <a:p>
            <a:r>
              <a:rPr lang="en-GB" sz="3200" dirty="0" smtClean="0"/>
              <a:t>What is PISA?</a:t>
            </a:r>
            <a:endParaRPr lang="en-US" sz="3200" dirty="0"/>
          </a:p>
        </p:txBody>
      </p:sp>
      <p:sp>
        <p:nvSpPr>
          <p:cNvPr id="13" name="Rectangle 12"/>
          <p:cNvSpPr/>
          <p:nvPr/>
        </p:nvSpPr>
        <p:spPr>
          <a:xfrm>
            <a:off x="515265" y="4794570"/>
            <a:ext cx="258070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500" dirty="0">
                <a:latin typeface="+mj-lt"/>
              </a:rPr>
              <a:t>PISA Module A: Introduction</a:t>
            </a:r>
          </a:p>
        </p:txBody>
      </p:sp>
    </p:spTree>
    <p:extLst>
      <p:ext uri="{BB962C8B-B14F-4D97-AF65-F5344CB8AC3E}">
        <p14:creationId xmlns:p14="http://schemas.microsoft.com/office/powerpoint/2010/main" val="397362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12</a:t>
            </a:fld>
            <a:endParaRPr lang="en-GB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PISA MODULE A: Introduction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5"/>
          </p:nvPr>
        </p:nvSpPr>
        <p:spPr/>
        <p:txBody>
          <a:bodyPr/>
          <a:lstStyle/>
          <a:p>
            <a:r>
              <a:rPr lang="en-US" sz="1800" dirty="0">
                <a:latin typeface="+mj-lt"/>
              </a:rPr>
              <a:t>By applying, evaluating and refining tools to measure severity every year, WHO and Member States can be better prepared to assess severity in the next pandemic</a:t>
            </a:r>
            <a:r>
              <a:rPr lang="en-US" sz="1800" dirty="0" smtClean="0">
                <a:latin typeface="+mj-lt"/>
              </a:rPr>
              <a:t>.</a:t>
            </a: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6"/>
          </p:nvPr>
        </p:nvSpPr>
        <p:spPr/>
        <p:txBody>
          <a:bodyPr/>
          <a:lstStyle/>
          <a:p>
            <a:r>
              <a:rPr lang="en-US" sz="1800" dirty="0">
                <a:latin typeface="+mj-lt"/>
              </a:rPr>
              <a:t>Ideally, on a weekly basis, after the beginning of the </a:t>
            </a:r>
            <a:r>
              <a:rPr lang="en-US" sz="1800" dirty="0" smtClean="0">
                <a:latin typeface="+mj-lt"/>
              </a:rPr>
              <a:t>pandemic</a:t>
            </a:r>
            <a:r>
              <a:rPr lang="en-US" sz="1800" dirty="0">
                <a:latin typeface="+mj-lt"/>
              </a:rPr>
              <a:t>. </a:t>
            </a:r>
          </a:p>
          <a:p>
            <a:endParaRPr lang="en-US" dirty="0">
              <a:latin typeface="+mj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60364" y="937106"/>
            <a:ext cx="6120000" cy="216694"/>
          </a:xfrm>
        </p:spPr>
        <p:txBody>
          <a:bodyPr>
            <a:noAutofit/>
          </a:bodyPr>
          <a:lstStyle/>
          <a:p>
            <a:r>
              <a:rPr lang="en-GB" sz="3200" dirty="0"/>
              <a:t>When </a:t>
            </a:r>
            <a:r>
              <a:rPr lang="en-GB" sz="3200" dirty="0" smtClean="0"/>
              <a:t>is PISA used?</a:t>
            </a:r>
            <a:endParaRPr lang="en-US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NOW!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8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PANDEMIC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026" y="3319035"/>
            <a:ext cx="3951287" cy="114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924" y="3030903"/>
            <a:ext cx="96996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93" y="3182668"/>
            <a:ext cx="2660952" cy="184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15265" y="4794570"/>
            <a:ext cx="258070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500" dirty="0">
                <a:latin typeface="+mj-lt"/>
              </a:rPr>
              <a:t>PISA Module A: Introduction</a:t>
            </a:r>
          </a:p>
        </p:txBody>
      </p:sp>
    </p:spTree>
    <p:extLst>
      <p:ext uri="{BB962C8B-B14F-4D97-AF65-F5344CB8AC3E}">
        <p14:creationId xmlns:p14="http://schemas.microsoft.com/office/powerpoint/2010/main" val="164584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13</a:t>
            </a:fld>
            <a:endParaRPr lang="en-GB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PISA </a:t>
            </a:r>
            <a:r>
              <a:rPr lang="en-GB" sz="3600" dirty="0" smtClean="0"/>
              <a:t>Indicators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5"/>
          </p:nvPr>
        </p:nvSpPr>
        <p:spPr>
          <a:xfrm>
            <a:off x="484689" y="2166216"/>
            <a:ext cx="4170438" cy="2283135"/>
          </a:xfrm>
        </p:spPr>
        <p:txBody>
          <a:bodyPr/>
          <a:lstStyle/>
          <a:p>
            <a:r>
              <a:rPr lang="en-GB" sz="3200" dirty="0" smtClean="0">
                <a:latin typeface="+mj-lt"/>
              </a:rPr>
              <a:t>The ease with which the virus transmits from one person to another.</a:t>
            </a:r>
            <a:endParaRPr lang="en-US" sz="3200" dirty="0">
              <a:latin typeface="+mj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7"/>
          </p:nvPr>
        </p:nvSpPr>
        <p:spPr>
          <a:xfrm>
            <a:off x="2202653" y="1163782"/>
            <a:ext cx="4239710" cy="583045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/>
              <a:t>TRANSMISSIBILITY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236" y="2013817"/>
            <a:ext cx="3816280" cy="2435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15265" y="4794570"/>
            <a:ext cx="258070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500" dirty="0">
                <a:latin typeface="+mj-lt"/>
              </a:rPr>
              <a:t>PISA Module A: Introduction</a:t>
            </a:r>
          </a:p>
        </p:txBody>
      </p:sp>
    </p:spTree>
    <p:extLst>
      <p:ext uri="{BB962C8B-B14F-4D97-AF65-F5344CB8AC3E}">
        <p14:creationId xmlns:p14="http://schemas.microsoft.com/office/powerpoint/2010/main" val="232995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14</a:t>
            </a:fld>
            <a:endParaRPr lang="en-GB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PISA </a:t>
            </a:r>
            <a:r>
              <a:rPr lang="en-GB" sz="3600" dirty="0" smtClean="0"/>
              <a:t>Indicators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5"/>
          </p:nvPr>
        </p:nvSpPr>
        <p:spPr>
          <a:xfrm>
            <a:off x="259626" y="2013528"/>
            <a:ext cx="4340082" cy="2283135"/>
          </a:xfrm>
        </p:spPr>
        <p:txBody>
          <a:bodyPr/>
          <a:lstStyle/>
          <a:p>
            <a:r>
              <a:rPr lang="en-GB" sz="3200" dirty="0" smtClean="0">
                <a:latin typeface="+mj-lt"/>
              </a:rPr>
              <a:t>Of people with influenza infections, the proportion who are really severely sick or are dying.</a:t>
            </a:r>
            <a:endParaRPr lang="en-US" sz="3200" dirty="0">
              <a:latin typeface="+mj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7"/>
          </p:nvPr>
        </p:nvSpPr>
        <p:spPr>
          <a:xfrm>
            <a:off x="2202653" y="1163782"/>
            <a:ext cx="4239710" cy="583045"/>
          </a:xfrm>
        </p:spPr>
        <p:txBody>
          <a:bodyPr>
            <a:normAutofit fontScale="92500"/>
          </a:bodyPr>
          <a:lstStyle/>
          <a:p>
            <a:pPr algn="ctr"/>
            <a:r>
              <a:rPr lang="en-GB" sz="2800" dirty="0" smtClean="0"/>
              <a:t>SERIOUSNESS OF DISEASE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708" y="2013528"/>
            <a:ext cx="3948545" cy="2280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15265" y="4794570"/>
            <a:ext cx="258070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500" dirty="0">
                <a:latin typeface="+mj-lt"/>
              </a:rPr>
              <a:t>PISA Module A: Introduction</a:t>
            </a:r>
          </a:p>
        </p:txBody>
      </p:sp>
    </p:spTree>
    <p:extLst>
      <p:ext uri="{BB962C8B-B14F-4D97-AF65-F5344CB8AC3E}">
        <p14:creationId xmlns:p14="http://schemas.microsoft.com/office/powerpoint/2010/main" val="391016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15</a:t>
            </a:fld>
            <a:endParaRPr lang="en-GB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PISA </a:t>
            </a:r>
            <a:r>
              <a:rPr lang="en-GB" sz="3600" dirty="0" smtClean="0"/>
              <a:t>Indicators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5"/>
          </p:nvPr>
        </p:nvSpPr>
        <p:spPr>
          <a:xfrm>
            <a:off x="484689" y="2166216"/>
            <a:ext cx="4170438" cy="2283135"/>
          </a:xfrm>
        </p:spPr>
        <p:txBody>
          <a:bodyPr/>
          <a:lstStyle/>
          <a:p>
            <a:r>
              <a:rPr lang="en-GB" sz="3200" dirty="0" smtClean="0">
                <a:latin typeface="+mj-lt"/>
              </a:rPr>
              <a:t>The impact on society or the healthcare system.</a:t>
            </a:r>
            <a:endParaRPr lang="en-US" sz="3200" dirty="0">
              <a:latin typeface="+mj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7"/>
          </p:nvPr>
        </p:nvSpPr>
        <p:spPr>
          <a:xfrm>
            <a:off x="2202653" y="1163782"/>
            <a:ext cx="1735604" cy="583045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/>
              <a:t>IMPACT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510" y="2105891"/>
            <a:ext cx="4062669" cy="206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15265" y="4794570"/>
            <a:ext cx="258070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500" dirty="0">
                <a:latin typeface="+mj-lt"/>
              </a:rPr>
              <a:t>PISA Module A: Introduction</a:t>
            </a:r>
          </a:p>
        </p:txBody>
      </p:sp>
    </p:spTree>
    <p:extLst>
      <p:ext uri="{BB962C8B-B14F-4D97-AF65-F5344CB8AC3E}">
        <p14:creationId xmlns:p14="http://schemas.microsoft.com/office/powerpoint/2010/main" val="360433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16</a:t>
            </a:fld>
            <a:endParaRPr lang="en-GB" noProof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PISA MODULE A: Introduction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5"/>
          </p:nvPr>
        </p:nvSpPr>
        <p:spPr/>
        <p:txBody>
          <a:bodyPr/>
          <a:lstStyle/>
          <a:p>
            <a:r>
              <a:rPr lang="en-GB" sz="2400" dirty="0" smtClean="0">
                <a:latin typeface="+mj-lt"/>
              </a:rPr>
              <a:t>Test your knowledge by taking the quiz upon finishing the introduction.</a:t>
            </a:r>
            <a:endParaRPr lang="en-US" sz="2400" dirty="0">
              <a:latin typeface="+mj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POST-TEST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en-GB" sz="2400" dirty="0" smtClean="0">
                <a:latin typeface="+mj-lt"/>
              </a:rPr>
              <a:t>Post a question or point of discussion on the discussion board linked with the module.</a:t>
            </a:r>
            <a:endParaRPr lang="en-US" sz="2400" dirty="0">
              <a:latin typeface="+mj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DISCUSSION BOARD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31"/>
          </p:nvPr>
        </p:nvSpPr>
        <p:spPr>
          <a:xfrm>
            <a:off x="6116491" y="1620000"/>
            <a:ext cx="2663282" cy="2907900"/>
          </a:xfrm>
        </p:spPr>
        <p:txBody>
          <a:bodyPr/>
          <a:lstStyle/>
          <a:p>
            <a:r>
              <a:rPr lang="en-GB" sz="2400" dirty="0" smtClean="0">
                <a:latin typeface="+mj-lt"/>
              </a:rPr>
              <a:t>Enrol in </a:t>
            </a:r>
            <a:r>
              <a:rPr lang="en-GB" sz="2400" dirty="0">
                <a:latin typeface="+mj-lt"/>
              </a:rPr>
              <a:t>the subsequent modules </a:t>
            </a:r>
            <a:r>
              <a:rPr lang="en-GB" sz="2400" dirty="0" smtClean="0">
                <a:latin typeface="+mj-lt"/>
              </a:rPr>
              <a:t>and begin formulating an action plan to implement PISA.</a:t>
            </a:r>
            <a:endParaRPr lang="en-US" sz="2400" dirty="0">
              <a:latin typeface="+mj-lt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ACTION PLAN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Next steps</a:t>
            </a:r>
            <a:endParaRPr lang="en-US" sz="3200" dirty="0"/>
          </a:p>
        </p:txBody>
      </p:sp>
      <p:sp>
        <p:nvSpPr>
          <p:cNvPr id="11" name="Rectangle 10"/>
          <p:cNvSpPr/>
          <p:nvPr/>
        </p:nvSpPr>
        <p:spPr>
          <a:xfrm>
            <a:off x="515265" y="4794570"/>
            <a:ext cx="258070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500" dirty="0">
                <a:latin typeface="+mj-lt"/>
              </a:rPr>
              <a:t>PISA Module A: Introduction</a:t>
            </a:r>
          </a:p>
        </p:txBody>
      </p:sp>
    </p:spTree>
    <p:extLst>
      <p:ext uri="{BB962C8B-B14F-4D97-AF65-F5344CB8AC3E}">
        <p14:creationId xmlns:p14="http://schemas.microsoft.com/office/powerpoint/2010/main" val="413917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" y="2369107"/>
            <a:ext cx="9143999" cy="1242000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/>
          <a:lstStyle/>
          <a:p>
            <a:pPr lvl="1" algn="l"/>
            <a:r>
              <a:rPr lang="en-GB" sz="3400" dirty="0" smtClean="0"/>
              <a:t>THANK YOU FOR YOUR ATTENTION</a:t>
            </a:r>
            <a:endParaRPr lang="en-US" sz="3400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509884"/>
            <a:ext cx="6024282" cy="839369"/>
          </a:xfrm>
        </p:spPr>
        <p:txBody>
          <a:bodyPr/>
          <a:lstStyle/>
          <a:p>
            <a:r>
              <a:rPr lang="en-GB" sz="2800" dirty="0"/>
              <a:t>PISA MODULE A: Introduction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379" y="3005936"/>
            <a:ext cx="1951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515265" y="4794570"/>
            <a:ext cx="258070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500" dirty="0">
                <a:latin typeface="+mj-lt"/>
              </a:rPr>
              <a:t>PISA Module A: Introduction</a:t>
            </a:r>
          </a:p>
        </p:txBody>
      </p:sp>
    </p:spTree>
    <p:extLst>
      <p:ext uri="{BB962C8B-B14F-4D97-AF65-F5344CB8AC3E}">
        <p14:creationId xmlns:p14="http://schemas.microsoft.com/office/powerpoint/2010/main" val="258463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WHO PPT color scheme 2016">
      <a:dk1>
        <a:sysClr val="windowText" lastClr="000000"/>
      </a:dk1>
      <a:lt1>
        <a:sysClr val="window" lastClr="FFFFFF"/>
      </a:lt1>
      <a:dk2>
        <a:srgbClr val="009CDE"/>
      </a:dk2>
      <a:lt2>
        <a:srgbClr val="F3F3F3"/>
      </a:lt2>
      <a:accent1>
        <a:srgbClr val="009CDE"/>
      </a:accent1>
      <a:accent2>
        <a:srgbClr val="183C5C"/>
      </a:accent2>
      <a:accent3>
        <a:srgbClr val="66C4EB"/>
      </a:accent3>
      <a:accent4>
        <a:srgbClr val="9B9B9B"/>
      </a:accent4>
      <a:accent5>
        <a:srgbClr val="CCEBF8"/>
      </a:accent5>
      <a:accent6>
        <a:srgbClr val="C9C9C9"/>
      </a:accent6>
      <a:hlink>
        <a:srgbClr val="009CDE"/>
      </a:hlink>
      <a:folHlink>
        <a:srgbClr val="B2B2B2"/>
      </a:folHlink>
    </a:clrScheme>
    <a:fontScheme name="WHO Fonts PPT 2016">
      <a:majorFont>
        <a:latin typeface="Ebrima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WHO PPT color scheme 2016">
        <a:dk1>
          <a:sysClr val="windowText" lastClr="000000"/>
        </a:dk1>
        <a:lt1>
          <a:sysClr val="window" lastClr="FFFFFF"/>
        </a:lt1>
        <a:dk2>
          <a:srgbClr val="009CDE"/>
        </a:dk2>
        <a:lt2>
          <a:srgbClr val="F3F3F3"/>
        </a:lt2>
        <a:accent1>
          <a:srgbClr val="009CDE"/>
        </a:accent1>
        <a:accent2>
          <a:srgbClr val="183C5C"/>
        </a:accent2>
        <a:accent3>
          <a:srgbClr val="66C4EB"/>
        </a:accent3>
        <a:accent4>
          <a:srgbClr val="9B9B9B"/>
        </a:accent4>
        <a:accent5>
          <a:srgbClr val="CCEBF8"/>
        </a:accent5>
        <a:accent6>
          <a:srgbClr val="C9C9C9"/>
        </a:accent6>
        <a:hlink>
          <a:srgbClr val="009CDE"/>
        </a:hlink>
        <a:folHlink>
          <a:srgbClr val="B2B2B2"/>
        </a:folHlink>
      </a:clrScheme>
    </a:extraClrScheme>
  </a:extraClrSchemeLst>
  <a:custClrLst>
    <a:custClr name="WHO Blue">
      <a:srgbClr val="009CDE"/>
    </a:custClr>
    <a:custClr name="blank">
      <a:srgbClr val="FFFFFF"/>
    </a:custClr>
    <a:custClr name="blank">
      <a:srgbClr val="FFFFFF"/>
    </a:custClr>
    <a:custClr name="blank">
      <a:srgbClr val="FFFFFF"/>
    </a:custClr>
    <a:custClr name="WHO Indigo 01">
      <a:srgbClr val="09164D"/>
    </a:custClr>
    <a:custClr name="WHO Indigo 02">
      <a:srgbClr val="1A4164"/>
    </a:custClr>
    <a:custClr name="WHO Indigo 03">
      <a:srgbClr val="486783"/>
    </a:custClr>
    <a:custClr name="WHO Indigo 04">
      <a:srgbClr val="768DA2"/>
    </a:custClr>
    <a:custClr name="WHO Indigo 05">
      <a:srgbClr val="A3B3C1"/>
    </a:custClr>
    <a:custClr name="WHO Indigo 06">
      <a:srgbClr val="E8ECEF"/>
    </a:custClr>
    <a:custClr name="WHO Grey 01">
      <a:srgbClr val="9B9B9B"/>
    </a:custClr>
    <a:custClr name="WHO Grey 02">
      <a:srgbClr val="C9C9C9"/>
    </a:custClr>
    <a:custClr name="WHO Grey 03">
      <a:srgbClr val="F2F2F2"/>
    </a:custClr>
    <a:custClr name="blank">
      <a:srgbClr val="FFFFFF"/>
    </a:custClr>
    <a:custClr name="WHO Birchgreen 01">
      <a:srgbClr val="29811B"/>
    </a:custClr>
    <a:custClr name="WHO Birchgreen 02">
      <a:srgbClr val="7ABC32"/>
    </a:custClr>
    <a:custClr name="WHO Birchgreen 03">
      <a:srgbClr val="95C95B"/>
    </a:custClr>
    <a:custClr name="WHO Birchgreen 04">
      <a:srgbClr val="AFD784"/>
    </a:custClr>
    <a:custClr name="WHO Birchgreen 05">
      <a:srgbClr val="CAE4AD"/>
    </a:custClr>
    <a:custClr name="WHO Birchgreen 06">
      <a:srgbClr val="F2F8EA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WHO Savannah 01">
      <a:srgbClr val="966100"/>
    </a:custClr>
    <a:custClr name="WHO Savannah 02">
      <a:srgbClr val="AF8100"/>
    </a:custClr>
    <a:custClr name="WHO Savannah 03">
      <a:srgbClr val="BF9A33"/>
    </a:custClr>
    <a:custClr name="WHO Savannah 04">
      <a:srgbClr val="CFB366"/>
    </a:custClr>
    <a:custClr name="WHO Savannah 05">
      <a:srgbClr val="DFCD99"/>
    </a:custClr>
    <a:custClr name="WHO Savannah 06">
      <a:srgbClr val="F7F2E5"/>
    </a:custClr>
    <a:custClr name="WHO Purple 01">
      <a:srgbClr val="761302"/>
    </a:custClr>
    <a:custClr name="WHO Purple 02">
      <a:srgbClr val="8F3807"/>
    </a:custClr>
    <a:custClr name="WHO Purple 03">
      <a:srgbClr val="A56039"/>
    </a:custClr>
    <a:custClr name="blank">
      <a:srgbClr val="FFFFFF"/>
    </a:custClr>
    <a:custClr name="WHO Heat 01">
      <a:srgbClr val="B54606"/>
    </a:custClr>
    <a:custClr name="WHO Heat 02">
      <a:srgbClr val="D46112"/>
    </a:custClr>
    <a:custClr name="WHO Heat 03">
      <a:srgbClr val="DD8141"/>
    </a:custClr>
    <a:custClr name="WHO Heat 04">
      <a:srgbClr val="E5A071"/>
    </a:custClr>
    <a:custClr name="WHO Heat 05">
      <a:srgbClr val="EEC0A0"/>
    </a:custClr>
    <a:custClr name="WHO Heat 06">
      <a:srgbClr val="FBEFE7"/>
    </a:custClr>
    <a:custClr name="WHO Purple 04">
      <a:srgbClr val="BC886A"/>
    </a:custClr>
    <a:custClr name="WHO Purple 05">
      <a:srgbClr val="D2AF9C"/>
    </a:custClr>
    <a:custClr name="WHO Purple 06">
      <a:srgbClr val="F4EBE6"/>
    </a:custClr>
    <a:custClr name="blank">
      <a:srgbClr val="FFFFFF"/>
    </a:custClr>
    <a:custClr name="WHO Wood 01">
      <a:srgbClr val="20521A"/>
    </a:custClr>
    <a:custClr name="WHO Wood 02">
      <a:srgbClr val="2F7D4F"/>
    </a:custClr>
    <a:custClr name="WHO Wood 03">
      <a:srgbClr val="599772"/>
    </a:custClr>
    <a:custClr name="WHO Wood 04">
      <a:srgbClr val="82B195"/>
    </a:custClr>
    <a:custClr name="WHO Wood 05">
      <a:srgbClr val="ACCBB9"/>
    </a:custClr>
    <a:custClr name="WHO Wood 06">
      <a:srgbClr val="EAF2ED"/>
    </a:custClr>
  </a:custClr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323B2C0523B343A976912E886CD392" ma:contentTypeVersion="" ma:contentTypeDescription="Create a new document." ma:contentTypeScope="" ma:versionID="fdcb4fe1ea9b431d5ab121bbcb4de93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2384c6cc0088fcedbaf6edaf557def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D389C6-DAF3-471E-93AA-3F5DECDF74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C5EC7F-53B5-4AE2-A8F2-0D992C148782}">
  <ds:schemaRefs>
    <ds:schemaRef ds:uri="http://schemas.microsoft.com/office/2006/documentManagement/typ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638A761-C5F0-4742-8D6A-5A13DEFEBB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946</TotalTime>
  <Words>643</Words>
  <Application>Microsoft Office PowerPoint</Application>
  <PresentationFormat>On-screen Show (16:9)</PresentationFormat>
  <Paragraphs>126</Paragraphs>
  <Slides>17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Ebrima</vt:lpstr>
      <vt:lpstr>Times New Roman</vt:lpstr>
      <vt:lpstr>Office Theme</vt:lpstr>
      <vt:lpstr>Pandemic Influenza Severity Assessment (PISA)</vt:lpstr>
      <vt:lpstr>PISA MODULE A: Introduction</vt:lpstr>
      <vt:lpstr>PISA MODULE A: Introduction</vt:lpstr>
      <vt:lpstr>PISA MODULE A: Introduction</vt:lpstr>
      <vt:lpstr>PISA MODULE A: Introduction</vt:lpstr>
      <vt:lpstr>PISA MODULE A: Introduction</vt:lpstr>
      <vt:lpstr> 1918: A(H1N1)</vt:lpstr>
      <vt:lpstr> 1957: A(H2N2)</vt:lpstr>
      <vt:lpstr> 1968: A(H3N2)</vt:lpstr>
      <vt:lpstr>IHR review committee (2011)</vt:lpstr>
      <vt:lpstr>PISA MODULE A: Introduction</vt:lpstr>
      <vt:lpstr>PISA MODULE A: Introduction</vt:lpstr>
      <vt:lpstr>PISA Indicators</vt:lpstr>
      <vt:lpstr>PISA Indicators</vt:lpstr>
      <vt:lpstr>PISA Indicators</vt:lpstr>
      <vt:lpstr>PISA MODULE A: Introduction</vt:lpstr>
      <vt:lpstr>PISA MODULE A: Introduction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Training</dc:subject>
  <dc:creator>Benedikt Fischer</dc:creator>
  <cp:lastModifiedBy>VANDEMAELE, Katelijn A.H.</cp:lastModifiedBy>
  <cp:revision>422</cp:revision>
  <cp:lastPrinted>2017-10-26T08:21:37Z</cp:lastPrinted>
  <dcterms:created xsi:type="dcterms:W3CDTF">2016-09-26T17:27:22Z</dcterms:created>
  <dcterms:modified xsi:type="dcterms:W3CDTF">2018-04-04T15:20:03Z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0x010100BF323B2C0523B343A976912E886CD392</vt:lpwstr>
  </property>
</Properties>
</file>