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12"/>
  </p:notesMasterIdLst>
  <p:sldIdLst>
    <p:sldId id="266" r:id="rId4"/>
    <p:sldId id="256" r:id="rId5"/>
    <p:sldId id="263" r:id="rId6"/>
    <p:sldId id="261" r:id="rId7"/>
    <p:sldId id="260" r:id="rId8"/>
    <p:sldId id="264" r:id="rId9"/>
    <p:sldId id="268" r:id="rId10"/>
    <p:sldId id="267" r:id="rId11"/>
  </p:sldIdLst>
  <p:sldSz cx="6858000" cy="9144000" type="letter"/>
  <p:notesSz cx="7010400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91945" autoAdjust="0"/>
  </p:normalViewPr>
  <p:slideViewPr>
    <p:cSldViewPr showGuides="1">
      <p:cViewPr>
        <p:scale>
          <a:sx n="110" d="100"/>
          <a:sy n="110" d="100"/>
        </p:scale>
        <p:origin x="253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649" cy="465138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134" y="1"/>
            <a:ext cx="3038648" cy="465138"/>
          </a:xfrm>
          <a:prstGeom prst="rect">
            <a:avLst/>
          </a:prstGeom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C2826AB-0639-44C1-B3E5-7677DD139B62}" type="datetimeFigureOut">
              <a:rPr lang="es-ES"/>
              <a:pPr>
                <a:defRPr/>
              </a:pPr>
              <a:t>19/05/2016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2" tIns="46191" rIns="92382" bIns="46191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849" y="4416427"/>
            <a:ext cx="5606703" cy="4183063"/>
          </a:xfrm>
          <a:prstGeom prst="rect">
            <a:avLst/>
          </a:prstGeom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649" cy="465138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134" y="8829675"/>
            <a:ext cx="3038648" cy="465138"/>
          </a:xfrm>
          <a:prstGeom prst="rect">
            <a:avLst/>
          </a:prstGeom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1841220-4A54-44E6-973D-BA2592A9F18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447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841220-4A54-44E6-973D-BA2592A9F188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2570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 smtClean="0">
              <a:ea typeface="ＭＳ Ｐゴシック" pitchFamily="34" charset="-128"/>
            </a:endParaRP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50F1BA9-DBA1-4881-82FB-0B0218A7FBD7}" type="slidenum">
              <a:rPr lang="es-ES" smtClean="0">
                <a:latin typeface="Calibri" pitchFamily="34" charset="0"/>
              </a:rPr>
              <a:pPr eaLnBrk="1" hangingPunct="1"/>
              <a:t>2</a:t>
            </a:fld>
            <a:endParaRPr 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24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 smtClean="0">
              <a:ea typeface="ＭＳ Ｐゴシック" pitchFamily="34" charset="-128"/>
            </a:endParaRP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50F1BA9-DBA1-4881-82FB-0B0218A7FBD7}" type="slidenum">
              <a:rPr lang="es-ES" smtClean="0">
                <a:latin typeface="Calibri" pitchFamily="34" charset="0"/>
              </a:rPr>
              <a:pPr eaLnBrk="1" hangingPunct="1"/>
              <a:t>3</a:t>
            </a:fld>
            <a:endParaRPr 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434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 smtClean="0">
              <a:ea typeface="ＭＳ Ｐゴシック" pitchFamily="34" charset="-128"/>
            </a:endParaRP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50F1BA9-DBA1-4881-82FB-0B0218A7FBD7}" type="slidenum">
              <a:rPr lang="es-ES" smtClean="0">
                <a:latin typeface="Calibri" pitchFamily="34" charset="0"/>
              </a:rPr>
              <a:pPr eaLnBrk="1" hangingPunct="1"/>
              <a:t>4</a:t>
            </a:fld>
            <a:endParaRPr 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146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 smtClean="0">
              <a:ea typeface="ＭＳ Ｐゴシック" pitchFamily="34" charset="-128"/>
            </a:endParaRP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50F1BA9-DBA1-4881-82FB-0B0218A7FBD7}" type="slidenum">
              <a:rPr lang="es-ES" smtClean="0">
                <a:latin typeface="Calibri" pitchFamily="34" charset="0"/>
              </a:rPr>
              <a:pPr eaLnBrk="1" hangingPunct="1"/>
              <a:t>5</a:t>
            </a:fld>
            <a:endParaRPr 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24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 smtClean="0">
              <a:ea typeface="ＭＳ Ｐゴシック" pitchFamily="34" charset="-128"/>
            </a:endParaRP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50F1BA9-DBA1-4881-82FB-0B0218A7FBD7}" type="slidenum">
              <a:rPr lang="es-ES" smtClean="0">
                <a:latin typeface="Calibri" pitchFamily="34" charset="0"/>
              </a:rPr>
              <a:pPr eaLnBrk="1" hangingPunct="1"/>
              <a:t>6</a:t>
            </a:fld>
            <a:endParaRPr 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442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dirty="0" smtClean="0">
              <a:ea typeface="ＭＳ Ｐゴシック" pitchFamily="34" charset="-128"/>
            </a:endParaRP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50F1BA9-DBA1-4881-82FB-0B0218A7FBD7}" type="slidenum">
              <a:rPr lang="es-ES" smtClean="0">
                <a:latin typeface="Calibri" pitchFamily="34" charset="0"/>
              </a:rPr>
              <a:pPr eaLnBrk="1" hangingPunct="1"/>
              <a:t>8</a:t>
            </a:fld>
            <a:endParaRPr lang="es-E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73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63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4F63F288-10CA-4FDC-AF9C-B31DDD1BD6A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1349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DF566618-B75A-44D5-AB35-D131172BFA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455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8E6F7A6E-B233-432E-B475-DE0BEA2296A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3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9BB07447-683B-4A21-95DB-FFFD7F6111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873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2ECE6A19-C725-485C-88DF-FE24298AC3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9D3DC13A-2400-4B7C-8095-850CE061EB2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30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B00A31D2-6E2E-44C1-B347-D2C71CE5C9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940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DA8CEF03-FE4A-4DC4-A1C9-3325A428EE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9840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9FA0601C-1939-4271-B99B-0734051381E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14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86E06C18-B9B9-4579-B06C-1677A9A526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6350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C0254F4E-5692-4A8D-96FB-0473A96BED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0358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EE41230B-4711-4468-812D-F20DD3DA0E0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8896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7DDBE3DD-A323-4AAB-A970-02048B0138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7332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BFF3BB34-1C4E-4B25-98E6-EC33F7F5976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278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EA58BB62-E214-4975-9388-A049BB51FA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4518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65F4131E-29DD-467B-BDBA-430F1833E7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3182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BADC824F-DB64-45C6-817D-31317C52043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6394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5BD4DAC1-D83E-4DBC-B8C1-5E1BF792D88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674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448711EE-1464-4E32-95B1-0244FDCA0F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3733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73CAE848-2E5B-46BB-AFBD-B64465E4F1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77144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Marcador de número de diapositiva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Página </a:t>
            </a:r>
            <a:fld id="{5B87F649-F0AD-48A1-99E1-A060BC2AFF3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9972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279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33275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85681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71488" y="2433638"/>
            <a:ext cx="2881312" cy="58023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505200" y="2433638"/>
            <a:ext cx="2881313" cy="58023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8160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43569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3124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6091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61824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8588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5428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8550" y="487363"/>
            <a:ext cx="1477963" cy="77485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71488" y="487363"/>
            <a:ext cx="4284662" cy="77485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141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BOL-SEM_FINAL_Influenza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887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949950" y="8870950"/>
            <a:ext cx="908050" cy="273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s-ES"/>
              <a:t>Página </a:t>
            </a:r>
            <a:fld id="{1A504B66-568F-4EFB-ABD7-FFA6F3FF1D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4" name="Rectángulo 1"/>
          <p:cNvSpPr>
            <a:spLocks noChangeArrowheads="1"/>
          </p:cNvSpPr>
          <p:nvPr userDrawn="1"/>
        </p:nvSpPr>
        <p:spPr bwMode="auto">
          <a:xfrm>
            <a:off x="-26988" y="0"/>
            <a:ext cx="1700213" cy="9144000"/>
          </a:xfrm>
          <a:prstGeom prst="rect">
            <a:avLst/>
          </a:prstGeom>
          <a:solidFill>
            <a:srgbClr val="7F7F7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71488" y="487363"/>
            <a:ext cx="5915025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1488" y="2433638"/>
            <a:ext cx="5915025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71488" y="8475663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18C8D-F991-461F-BE59-F102E46F47BB}" type="datetimeFigureOut">
              <a:rPr lang="es-MX" smtClean="0"/>
              <a:t>19/05/2016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71713" y="8475663"/>
            <a:ext cx="231457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843463" y="8475663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C528E-D41C-4D66-808D-52376F2548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012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file:///C:\ReportesFlu\ReportesDeInfluenza\bin\Release\Graficos_influenza_temporada.xlsx!Casos%20defunciones%20por%20temporada!F21C1:F21C6" TargetMode="Externa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file:///C:\ReportesFlu\ReportesDeInfluenza\bin\Release\Graficos_influenza_temporada.xlsx!Casos%20defunciones%20por%20temporada!F19C1:F19C6" TargetMode="Externa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oleObject" Target="file:///C:\ReportesFlu\ReportesDeInfluenza\bin\Release\Graficos_influenza_temporada.xlsx!Casos%20y%20def%20a&#241;o!F9C2:F11C30" TargetMode="External"/><Relationship Id="rId4" Type="http://schemas.openxmlformats.org/officeDocument/2006/relationships/oleObject" Target="file:///C:\ReportesFlu\ReportesDeInfluenza\bin\Release\Graficos_influenza_temporada.xlsx!Casos%20defunciones%20por%20temporada!F7C1:F10C5" TargetMode="External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file:///C:\ReportesFlu\ReportesDeInfluenza\bin\Release\Graficos_influenza_temporada.xlsx!Cuadro%20subtipo!F20C1:F36C2" TargetMode="External"/><Relationship Id="rId5" Type="http://schemas.openxmlformats.org/officeDocument/2006/relationships/image" Target="../media/image6.emf"/><Relationship Id="rId4" Type="http://schemas.openxmlformats.org/officeDocument/2006/relationships/oleObject" Target="file:///C:\ReportesFlu\ReportesDeInfluenza\bin\Release\Graficos_influenza_temporada.xlsx!Casos%20defunciones%20por%20temporada!F19C1:F19C6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notesSlide" Target="../notesSlides/notesSlide4.xml"/><Relationship Id="rId7" Type="http://schemas.openxmlformats.org/officeDocument/2006/relationships/oleObject" Target="file:///C:\ReportesFlu\ReportesDeInfluenza\bin\Release\Graficos_influenza_temporada.xlsx!Grupos%20edad!%5bGraficos_influenza_temporada.xlsx%5dGrupos%20edad%201%20Gr&#225;fico-2" TargetMode="External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11" Type="http://schemas.openxmlformats.org/officeDocument/2006/relationships/oleObject" Target="file:///C:\ReportesFlu\ReportesDeInfluenza\bin\Release\Graficos_influenza_temporada.xlsx!Virus%20resp%20SE!%5bGraficos_influenza_temporada.xlsx%5dVirus%20resp%20SE%204%20Gr&#225;fico" TargetMode="External"/><Relationship Id="rId5" Type="http://schemas.openxmlformats.org/officeDocument/2006/relationships/image" Target="../media/image8.emf"/><Relationship Id="rId10" Type="http://schemas.openxmlformats.org/officeDocument/2006/relationships/image" Target="../media/image11.emf"/><Relationship Id="rId4" Type="http://schemas.openxmlformats.org/officeDocument/2006/relationships/oleObject" Target="file:///C:\ReportesFlu\ReportesDeInfluenza\bin\Release\Graficos_influenza_temporada.xlsx!Casos%20defunciones%20por%20temporada!F19C1:F19C6" TargetMode="External"/><Relationship Id="rId9" Type="http://schemas.openxmlformats.org/officeDocument/2006/relationships/oleObject" Target="file:///C:\ReportesFlu\ReportesDeInfluenza\bin\Release\Graficos_influenza_temporada.xlsx!Casos%20entidad!F8C15:F8C19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file:///C:\ReportesFlu\ReportesDeInfluenza\bin\Release\Graficos_influenza_temporada.xlsx!Casos%20entidad!F9C21:F15C28" TargetMode="External"/><Relationship Id="rId13" Type="http://schemas.openxmlformats.org/officeDocument/2006/relationships/image" Target="../media/image17.emf"/><Relationship Id="rId18" Type="http://schemas.openxmlformats.org/officeDocument/2006/relationships/image" Target="../media/image20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emf"/><Relationship Id="rId12" Type="http://schemas.openxmlformats.org/officeDocument/2006/relationships/oleObject" Target="file:///C:\ReportesFlu\ReportesDeInfluenza\bin\Release\Graficos_influenza_temporada.xlsx!Defunciones%20entidad!%5bGraficos_influenza_temporada.xlsx%5dDefunciones%20entidad%204%20Gr&#225;fico" TargetMode="External"/><Relationship Id="rId17" Type="http://schemas.openxmlformats.org/officeDocument/2006/relationships/oleObject" Target="file:///C:\ReportesFlu\ReportesDeInfluenza\bin\Release\Graficos_influenza_temporada.xlsx!Defunciones%20entidad!F9C21:F15C28" TargetMode="Externa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.emf"/><Relationship Id="rId1" Type="http://schemas.openxmlformats.org/officeDocument/2006/relationships/vmlDrawing" Target="../drawings/vmlDrawing4.vml"/><Relationship Id="rId6" Type="http://schemas.openxmlformats.org/officeDocument/2006/relationships/oleObject" Target="file:///C:\ReportesFlu\ReportesDeInfluenza\bin\Release\Graficos_influenza_temporada.xlsx!Casos%20entidad!F8C15:F8C19" TargetMode="External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5" Type="http://schemas.openxmlformats.org/officeDocument/2006/relationships/image" Target="../media/image18.emf"/><Relationship Id="rId10" Type="http://schemas.openxmlformats.org/officeDocument/2006/relationships/oleObject" Target="file:///C:\ReportesFlu\ReportesDeInfluenza\bin\Release\Graficos_influenza_temporada.xlsx!Casos%20defunciones%20por%20temporada!F19C1:F19C6" TargetMode="External"/><Relationship Id="rId4" Type="http://schemas.openxmlformats.org/officeDocument/2006/relationships/oleObject" Target="file:///C:\ReportesFlu\ReportesDeInfluenza\bin\Release\Graficos_influenza_temporada.xlsx!Casos%20entidad!%5bGraficos_influenza_temporada.xlsx%5dCasos%20entidad%204%20Gr&#225;fico" TargetMode="External"/><Relationship Id="rId9" Type="http://schemas.openxmlformats.org/officeDocument/2006/relationships/image" Target="../media/image15.emf"/><Relationship Id="rId14" Type="http://schemas.openxmlformats.org/officeDocument/2006/relationships/oleObject" Target="file:///C:\ReportesFlu\ReportesDeInfluenza\bin\Release\Graficos_influenza_temporada.xlsx!Defunciones%20entidad!F8C14:F8C1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file:///C:\ReportesFlu\ReportesDeInfluenza\bin\Release\Graficos_influenza_temporada.xlsx!%25%20Casos%20positivos%20y%20defunciones!F2C1:F20C11" TargetMode="External"/><Relationship Id="rId5" Type="http://schemas.openxmlformats.org/officeDocument/2006/relationships/image" Target="../media/image21.emf"/><Relationship Id="rId4" Type="http://schemas.openxmlformats.org/officeDocument/2006/relationships/oleObject" Target="file:///C:\ReportesFlu\ReportesDeInfluenza\bin\Release\Graficos_influenza_temporada.xlsx!Casos%20defunciones%20por%20temporada!F19C1:F19C6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emf"/><Relationship Id="rId4" Type="http://schemas.openxmlformats.org/officeDocument/2006/relationships/oleObject" Target="file:///C:\ReportesFlu\ReportesDeInfluenza\bin\Release\Graficos_influenza_temporada.xlsx!Casos%20por%20semana!%5bGraficos_influenza_temporada.xlsx%5dCasos%20por%20semana%204%20Gr&#225;fi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15890" y="107504"/>
            <a:ext cx="6626225" cy="892899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/>
          </a:p>
        </p:txBody>
      </p:sp>
      <p:sp>
        <p:nvSpPr>
          <p:cNvPr id="4" name="Text Box 40"/>
          <p:cNvSpPr txBox="1">
            <a:spLocks noChangeArrowheads="1"/>
          </p:cNvSpPr>
          <p:nvPr/>
        </p:nvSpPr>
        <p:spPr bwMode="auto">
          <a:xfrm>
            <a:off x="190842" y="107504"/>
            <a:ext cx="6476320" cy="7949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s-MX" b="1" dirty="0" smtClean="0">
                <a:latin typeface="Trajan Pro" pitchFamily="18" charset="0"/>
              </a:rPr>
              <a:t>INFORMACIÓN </a:t>
            </a:r>
            <a:r>
              <a:rPr lang="es-MX" b="1" dirty="0">
                <a:latin typeface="Trajan Pro" pitchFamily="18" charset="0"/>
              </a:rPr>
              <a:t>RELEVANTE DE </a:t>
            </a:r>
            <a:r>
              <a:rPr lang="es-MX" b="1" dirty="0" smtClean="0">
                <a:latin typeface="Trajan Pro" pitchFamily="18" charset="0"/>
              </a:rPr>
              <a:t>INFLUENZA</a:t>
            </a:r>
            <a:endParaRPr lang="es-MX" b="1" dirty="0">
              <a:latin typeface="Trajan Pro" pitchFamily="18" charset="0"/>
            </a:endParaRPr>
          </a:p>
          <a:p>
            <a:pPr marL="65451" indent="-65451" eaLnBrk="1" hangingPunct="1">
              <a:defRPr/>
            </a:pPr>
            <a:r>
              <a:rPr lang="es-MX" sz="1600" b="1" dirty="0">
                <a:latin typeface="Trajan Pro" pitchFamily="18" charset="0"/>
              </a:rPr>
              <a:t>Fuente: Dirección General de Epidemiología (</a:t>
            </a:r>
            <a:r>
              <a:rPr lang="es-MX" sz="1600" b="1" dirty="0" smtClean="0">
                <a:latin typeface="Trajan Pro" pitchFamily="18" charset="0"/>
              </a:rPr>
              <a:t>DGE).</a:t>
            </a:r>
          </a:p>
          <a:p>
            <a:pPr algn="just" eaLnBrk="1" hangingPunct="1">
              <a:lnSpc>
                <a:spcPct val="150000"/>
              </a:lnSpc>
            </a:pPr>
            <a:r>
              <a:rPr lang="es-MX" sz="1600" dirty="0" smtClean="0">
                <a:latin typeface="Adobe Caslon Pro" pitchFamily="18" charset="0"/>
                <a:cs typeface="Arial" charset="0"/>
              </a:rPr>
              <a:t>INFORME SEMANAL DE INFLUENZA 2015-2016/Semana </a:t>
            </a:r>
            <a:r>
              <a:rPr lang="es-MX" sz="1600" dirty="0" smtClean="0">
                <a:latin typeface="Adobe Caslon Pro" pitchFamily="18" charset="0"/>
                <a:cs typeface="Arial" charset="0"/>
              </a:rPr>
              <a:t>20</a:t>
            </a:r>
            <a:endParaRPr lang="es-MX" sz="1100" dirty="0" smtClean="0">
              <a:latin typeface="Adobe Caslon Pro" pitchFamily="18" charset="0"/>
              <a:cs typeface="Arial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s-MX" sz="1200" dirty="0" smtClean="0">
                <a:latin typeface="Adobe Caslon Pro" pitchFamily="18" charset="0"/>
                <a:cs typeface="Arial" charset="0"/>
              </a:rPr>
              <a:t>Desde la semana epidemiológica 40 del año 2015,  se han confirmado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9,580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casos positivos a influenza: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4,305 </a:t>
            </a:r>
            <a:r>
              <a:rPr lang="es-MX" sz="1200" dirty="0">
                <a:latin typeface="Adobe Caslon Pro" pitchFamily="18" charset="0"/>
                <a:cs typeface="Arial" charset="0"/>
              </a:rPr>
              <a:t>de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A(H1N1),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2,810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de A(H3N2),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2,041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de B </a:t>
            </a:r>
            <a:r>
              <a:rPr lang="es-MX" sz="1200" dirty="0">
                <a:latin typeface="Adobe Caslon Pro" pitchFamily="18" charset="0"/>
                <a:cs typeface="Arial" charset="0"/>
              </a:rPr>
              <a:t>y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424 </a:t>
            </a:r>
            <a:r>
              <a:rPr lang="es-MX" sz="1200" dirty="0">
                <a:latin typeface="Adobe Caslon Pro" pitchFamily="18" charset="0"/>
                <a:cs typeface="Arial" charset="0"/>
              </a:rPr>
              <a:t>de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influenza A. Se han confirmado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614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defunciones por influenza: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472 </a:t>
            </a:r>
            <a:r>
              <a:rPr lang="es-MX" sz="1200" dirty="0">
                <a:latin typeface="Adobe Caslon Pro" pitchFamily="18" charset="0"/>
                <a:cs typeface="Arial" charset="0"/>
              </a:rPr>
              <a:t>de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A(H1N1), 64 de A(H3N2),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52 </a:t>
            </a:r>
            <a:r>
              <a:rPr lang="es-MX" sz="1200" dirty="0" smtClean="0">
                <a:latin typeface="Adobe Caslon Pro" pitchFamily="18" charset="0"/>
                <a:cs typeface="Arial" charset="0"/>
              </a:rPr>
              <a:t>de B y 26 de influenza A. </a:t>
            </a:r>
          </a:p>
          <a:p>
            <a:pPr algn="just" eaLnBrk="1" hangingPunct="1">
              <a:lnSpc>
                <a:spcPct val="150000"/>
              </a:lnSpc>
            </a:pPr>
            <a:endParaRPr lang="es-MX" sz="1150" dirty="0" smtClean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>
                <a:latin typeface="Adobe Caslon Pro" pitchFamily="18" charset="0"/>
                <a:cs typeface="Arial" charset="0"/>
              </a:rPr>
              <a:t>La influenza es un padecimiento estacional que durante la temporada de frío registra un incremento en el número de casos.  La temporada de influenza 2015-2016 comenzó en la semana 40 y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terminó </a:t>
            </a:r>
            <a:r>
              <a:rPr lang="es-MX" sz="1150" dirty="0">
                <a:latin typeface="Adobe Caslon Pro" pitchFamily="18" charset="0"/>
                <a:cs typeface="Arial" charset="0"/>
              </a:rPr>
              <a:t>en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la </a:t>
            </a:r>
            <a:r>
              <a:rPr lang="es-MX" sz="1150" dirty="0">
                <a:latin typeface="Adobe Caslon Pro" pitchFamily="18" charset="0"/>
                <a:cs typeface="Arial" charset="0"/>
              </a:rPr>
              <a:t>semana epidemiológica 16.</a:t>
            </a:r>
            <a:endParaRPr lang="es-MX" sz="1150" dirty="0" smtClean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endParaRPr lang="es-MX" sz="1150" dirty="0" smtClean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 smtClean="0">
                <a:latin typeface="Adobe Caslon Pro" pitchFamily="18" charset="0"/>
                <a:cs typeface="Arial" charset="0"/>
              </a:rPr>
              <a:t>Para </a:t>
            </a:r>
            <a:r>
              <a:rPr lang="es-MX" sz="1150" dirty="0">
                <a:latin typeface="Adobe Caslon Pro" pitchFamily="18" charset="0"/>
                <a:cs typeface="Arial" charset="0"/>
              </a:rPr>
              <a:t>la vigilancia epidemiológica de las patologías respiratorias, México cuenta con la vigilancia epidemiológica convencional y el sistema de vigilancia epidemiológica de influenza (SISVEFLU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).</a:t>
            </a:r>
          </a:p>
          <a:p>
            <a:pPr algn="just" eaLnBrk="1" hangingPunct="1"/>
            <a:endParaRPr lang="es-MX" sz="1150" dirty="0" smtClean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 smtClean="0">
                <a:latin typeface="Adobe Caslon Pro" pitchFamily="18" charset="0"/>
                <a:cs typeface="Arial" charset="0"/>
              </a:rPr>
              <a:t>Al comparar el comportamiento de los casos notificados al Sistema de Notificación Semanal de Casos Nuevos (SUAVE) a la misma fecha de corte de 2014-2015 se observa:</a:t>
            </a:r>
          </a:p>
          <a:p>
            <a:pPr marL="809625" indent="-90488" algn="just" eaLnBrk="1" hangingPunct="1">
              <a:buFont typeface="Arial" panose="020B0604020202020204" pitchFamily="34" charset="0"/>
              <a:buChar char="•"/>
            </a:pPr>
            <a:r>
              <a:rPr lang="es-MX" sz="1150" dirty="0" smtClean="0">
                <a:latin typeface="Adobe Caslon Pro" pitchFamily="18" charset="0"/>
                <a:cs typeface="Arial" charset="0"/>
              </a:rPr>
              <a:t>Decremento del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10.0%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en casos de IRA.</a:t>
            </a:r>
          </a:p>
          <a:p>
            <a:pPr marL="809625" indent="-90488" algn="just" eaLnBrk="1" hangingPunct="1">
              <a:buFont typeface="Arial" panose="020B0604020202020204" pitchFamily="34" charset="0"/>
              <a:buChar char="•"/>
            </a:pPr>
            <a:r>
              <a:rPr lang="es-MX" sz="1150" dirty="0" smtClean="0">
                <a:latin typeface="Adobe Caslon Pro" pitchFamily="18" charset="0"/>
                <a:cs typeface="Arial" charset="0"/>
              </a:rPr>
              <a:t>Decremento del </a:t>
            </a:r>
            <a:r>
              <a:rPr lang="es-MX" sz="1150" dirty="0">
                <a:latin typeface="Adobe Caslon Pro" pitchFamily="18" charset="0"/>
                <a:cs typeface="Arial" charset="0"/>
              </a:rPr>
              <a:t>2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.9%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en casos de Neumonía y Bronconeumonía.</a:t>
            </a:r>
          </a:p>
          <a:p>
            <a:pPr algn="just" eaLnBrk="1" hangingPunct="1"/>
            <a:endParaRPr lang="es-MX" sz="1150" dirty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>
                <a:latin typeface="Adobe Caslon Pro" pitchFamily="18" charset="0"/>
                <a:cs typeface="Arial" charset="0"/>
              </a:rPr>
              <a:t>L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os </a:t>
            </a:r>
            <a:r>
              <a:rPr lang="es-MX" sz="1150" dirty="0">
                <a:latin typeface="Adobe Caslon Pro" pitchFamily="18" charset="0"/>
                <a:cs typeface="Arial" charset="0"/>
              </a:rPr>
              <a:t>grupos etarios con más números de casos con influenza son: el 1 a 9, de 30 a 39 y de 40 a 49.</a:t>
            </a:r>
          </a:p>
          <a:p>
            <a:pPr algn="just" eaLnBrk="1" hangingPunct="1"/>
            <a:endParaRPr lang="es-ES_tradnl" sz="1150" dirty="0" smtClean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>
                <a:latin typeface="Adobe Caslon Pro" pitchFamily="18" charset="0"/>
                <a:cs typeface="Arial" charset="0"/>
              </a:rPr>
              <a:t>Las entidades con mayor número de casos confirmados a influenza son: Ciudad de México, Estado de México, Veracruz, Tlaxcala y Jalisco; que en conjunto suman el 39.1% del total de casos confirmados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.</a:t>
            </a:r>
            <a:endParaRPr lang="es-MX" sz="1150" dirty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endParaRPr lang="es-MX" sz="1150" dirty="0" smtClean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>
                <a:latin typeface="Adobe Caslon Pro" pitchFamily="18" charset="0"/>
                <a:cs typeface="Arial" charset="0"/>
              </a:rPr>
              <a:t>Los estados con mayor número de defunciones por influenza son: Veracruz, Puebla, Estado de México, Jalisco y Hidalgo que en conjunto suman el 42.7% de las defunciones por influenza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.</a:t>
            </a:r>
            <a:endParaRPr lang="es-MX" sz="1150" dirty="0">
              <a:latin typeface="Adobe Caslon Pro" pitchFamily="18" charset="0"/>
              <a:cs typeface="Arial" charset="0"/>
            </a:endParaRPr>
          </a:p>
          <a:p>
            <a:pPr algn="just" eaLnBrk="1" hangingPunct="1"/>
            <a:endParaRPr lang="es-MX" sz="1150" dirty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 smtClean="0">
                <a:latin typeface="Adobe Caslon Pro" pitchFamily="18" charset="0"/>
                <a:cs typeface="Arial" charset="0"/>
              </a:rPr>
              <a:t>Hasta </a:t>
            </a:r>
            <a:r>
              <a:rPr lang="es-MX" sz="1150" dirty="0">
                <a:latin typeface="Adobe Caslon Pro" pitchFamily="18" charset="0"/>
                <a:cs typeface="Arial" charset="0"/>
              </a:rPr>
              <a:t>el momento el Instituto de Diagnóstico y Referencia Epidemiológicos (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InDRE</a:t>
            </a:r>
            <a:r>
              <a:rPr lang="es-MX" sz="1150" dirty="0">
                <a:latin typeface="Adobe Caslon Pro" pitchFamily="18" charset="0"/>
                <a:cs typeface="Arial" charset="0"/>
              </a:rPr>
              <a:t>) no ha identificado mutaciones relacionadas con cambios antigénicos,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que impacten en la virulencia </a:t>
            </a:r>
            <a:r>
              <a:rPr lang="es-MX" sz="1150" dirty="0">
                <a:latin typeface="Adobe Caslon Pro" pitchFamily="18" charset="0"/>
                <a:cs typeface="Arial" charset="0"/>
              </a:rPr>
              <a:t>o patogenicidad del virus de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influenza; no </a:t>
            </a:r>
            <a:r>
              <a:rPr lang="es-MX" sz="1150" dirty="0">
                <a:latin typeface="Adobe Caslon Pro" pitchFamily="18" charset="0"/>
                <a:cs typeface="Arial" charset="0"/>
              </a:rPr>
              <a:t>se han identificado resistencias virales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al </a:t>
            </a:r>
            <a:r>
              <a:rPr lang="es-MX" sz="1150" dirty="0" err="1" smtClean="0">
                <a:latin typeface="Adobe Caslon Pro" pitchFamily="18" charset="0"/>
                <a:cs typeface="Arial" charset="0"/>
              </a:rPr>
              <a:t>Oseltamivir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.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endParaRPr lang="es-MX" sz="1150" dirty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 smtClean="0">
                <a:latin typeface="Adobe Caslon Pro" pitchFamily="18" charset="0"/>
                <a:cs typeface="Arial" charset="0"/>
              </a:rPr>
              <a:t>El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InDRE</a:t>
            </a:r>
            <a:r>
              <a:rPr lang="es-MX" sz="1150" dirty="0">
                <a:latin typeface="Adobe Caslon Pro" pitchFamily="18" charset="0"/>
                <a:cs typeface="Arial" charset="0"/>
              </a:rPr>
              <a:t> forma parte del grupo de trabajo del laboratorio de Global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Health</a:t>
            </a:r>
            <a:r>
              <a:rPr lang="es-MX" sz="1150" dirty="0">
                <a:latin typeface="Adobe Caslon Pro" pitchFamily="18" charset="0"/>
                <a:cs typeface="Arial" charset="0"/>
              </a:rPr>
              <a:t> Security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Action</a:t>
            </a:r>
            <a:r>
              <a:rPr lang="es-MX" sz="1150" dirty="0">
                <a:latin typeface="Adobe Caslon Pro" pitchFamily="18" charset="0"/>
                <a:cs typeface="Arial" charset="0"/>
              </a:rPr>
              <a:t>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Group</a:t>
            </a:r>
            <a:r>
              <a:rPr lang="es-MX" sz="1150" dirty="0">
                <a:latin typeface="Adobe Caslon Pro" pitchFamily="18" charset="0"/>
                <a:cs typeface="Arial" charset="0"/>
              </a:rPr>
              <a:t> (GHSAG) y del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Laboratory</a:t>
            </a:r>
            <a:r>
              <a:rPr lang="es-MX" sz="1150" dirty="0">
                <a:latin typeface="Adobe Caslon Pro" pitchFamily="18" charset="0"/>
                <a:cs typeface="Arial" charset="0"/>
              </a:rPr>
              <a:t> Response Network (LRN) y reporta a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FLuNET</a:t>
            </a:r>
            <a:r>
              <a:rPr lang="es-MX" sz="1150" dirty="0">
                <a:latin typeface="Adobe Caslon Pro" pitchFamily="18" charset="0"/>
                <a:cs typeface="Arial" charset="0"/>
              </a:rPr>
              <a:t> (Red Mundial de Vigilancia de Influenza, 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OMS).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endParaRPr lang="es-MX" sz="1150" dirty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es-MX" sz="1150" dirty="0" smtClean="0">
                <a:latin typeface="Adobe Caslon Pro" pitchFamily="18" charset="0"/>
                <a:cs typeface="Arial" charset="0"/>
              </a:rPr>
              <a:t>El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InDRE</a:t>
            </a:r>
            <a:r>
              <a:rPr lang="es-MX" sz="1150" dirty="0">
                <a:latin typeface="Adobe Caslon Pro" pitchFamily="18" charset="0"/>
                <a:cs typeface="Arial" charset="0"/>
              </a:rPr>
              <a:t> notifica periódicamente a </a:t>
            </a:r>
            <a:r>
              <a:rPr lang="es-MX" sz="1150" dirty="0" err="1">
                <a:latin typeface="Adobe Caslon Pro" pitchFamily="18" charset="0"/>
                <a:cs typeface="Arial" charset="0"/>
              </a:rPr>
              <a:t>FLuNET</a:t>
            </a:r>
            <a:r>
              <a:rPr lang="es-MX" sz="1150" dirty="0" smtClean="0">
                <a:latin typeface="Adobe Caslon Pro" pitchFamily="18" charset="0"/>
                <a:cs typeface="Arial" charset="0"/>
              </a:rPr>
              <a:t>.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endParaRPr lang="es-ES_tradnl" sz="1150" dirty="0">
              <a:latin typeface="Adobe Caslon Pro" pitchFamily="18" charset="0"/>
              <a:cs typeface="Arial" charset="0"/>
            </a:endParaRPr>
          </a:p>
          <a:p>
            <a:pPr algn="just" eaLnBrk="1" hangingPunct="1"/>
            <a:endParaRPr lang="es-MX" sz="1150" dirty="0">
              <a:latin typeface="Adobe Caslon Pro" pitchFamily="18" charset="0"/>
              <a:cs typeface="Arial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endParaRPr lang="es-MX" sz="1150" dirty="0">
              <a:latin typeface="Adobe Caslon Pro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44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27384" y="1663914"/>
            <a:ext cx="1656184" cy="7205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2456" y="1750696"/>
            <a:ext cx="1698352" cy="72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33 CuadroTexto"/>
          <p:cNvSpPr txBox="1"/>
          <p:nvPr/>
        </p:nvSpPr>
        <p:spPr>
          <a:xfrm>
            <a:off x="2456" y="1710666"/>
            <a:ext cx="6855544" cy="6232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150" b="1" dirty="0" smtClean="0">
                <a:solidFill>
                  <a:schemeClr val="bg1"/>
                </a:solidFill>
                <a:latin typeface="Soberana Sans Light" panose="02000000000000000000" pitchFamily="50" charset="0"/>
                <a:cs typeface="Arial" panose="020B0604020202020204" pitchFamily="34" charset="0"/>
              </a:rPr>
              <a:t>Tabla 1. Casos y defunciones con resultado positivo a influenza. </a:t>
            </a:r>
          </a:p>
          <a:p>
            <a:pPr algn="ctr">
              <a:lnSpc>
                <a:spcPct val="150000"/>
              </a:lnSpc>
            </a:pPr>
            <a:r>
              <a:rPr lang="es-MX" sz="1150" b="1" dirty="0" smtClean="0">
                <a:solidFill>
                  <a:schemeClr val="bg1"/>
                </a:solidFill>
                <a:latin typeface="Soberana Sans Light" panose="02000000000000000000" pitchFamily="50" charset="0"/>
                <a:cs typeface="Arial" panose="020B0604020202020204" pitchFamily="34" charset="0"/>
              </a:rPr>
              <a:t>México, 2010 - 2016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-4787" y="4979417"/>
            <a:ext cx="6855544" cy="6463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Tabla 2. Casos por Infección Respiratoria Aguda (IRA) y Neumonía/Bronconeumonía. México, </a:t>
            </a:r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2014-2015 </a:t>
            </a:r>
            <a:r>
              <a:rPr lang="es-MX" sz="1100" b="1" dirty="0">
                <a:solidFill>
                  <a:schemeClr val="bg1"/>
                </a:solidFill>
                <a:latin typeface="Soberana Sans Light" panose="02000000000000000000" pitchFamily="50" charset="0"/>
              </a:rPr>
              <a:t>/ </a:t>
            </a:r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2015-2016</a:t>
            </a:r>
            <a:endParaRPr lang="es-MX" sz="1100" b="1" dirty="0">
              <a:solidFill>
                <a:schemeClr val="bg1"/>
              </a:solidFill>
              <a:latin typeface="Soberana Sans Light" panose="02000000000000000000" pitchFamily="50" charset="0"/>
            </a:endParaRPr>
          </a:p>
        </p:txBody>
      </p:sp>
      <p:sp>
        <p:nvSpPr>
          <p:cNvPr id="27" name="192 Marcador de número de diapositiva"/>
          <p:cNvSpPr txBox="1">
            <a:spLocks/>
          </p:cNvSpPr>
          <p:nvPr/>
        </p:nvSpPr>
        <p:spPr>
          <a:xfrm>
            <a:off x="5949951" y="8869362"/>
            <a:ext cx="908050" cy="273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" sz="700" dirty="0" smtClean="0"/>
              <a:t>Página </a:t>
            </a:r>
            <a:fld id="{431D7D33-89A2-4391-8B66-BB2D255F6A72}" type="slidenum">
              <a:rPr lang="es-ES" sz="700" smtClean="0"/>
              <a:pPr>
                <a:defRPr/>
              </a:pPr>
              <a:t>2</a:t>
            </a:fld>
            <a:endParaRPr lang="es-ES" sz="7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76672" y="1259632"/>
            <a:ext cx="6165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solidFill>
                  <a:srgbClr val="000099"/>
                </a:solidFill>
                <a:latin typeface="Soberana Titular" panose="02000000000000000000" pitchFamily="50" charset="0"/>
              </a:rPr>
              <a:t>Informe semanal de </a:t>
            </a:r>
            <a:r>
              <a:rPr lang="es-MX" sz="1400" b="1" dirty="0">
                <a:solidFill>
                  <a:srgbClr val="000099"/>
                </a:solidFill>
                <a:latin typeface="Soberana Titular" panose="02000000000000000000" pitchFamily="50" charset="0"/>
              </a:rPr>
              <a:t>influenza </a:t>
            </a:r>
            <a:r>
              <a:rPr lang="es-MX" sz="1400" b="1" dirty="0" smtClean="0">
                <a:solidFill>
                  <a:srgbClr val="000099"/>
                </a:solidFill>
                <a:latin typeface="Soberana Titular" panose="02000000000000000000" pitchFamily="50" charset="0"/>
              </a:rPr>
              <a:t>2015-2016</a:t>
            </a:r>
            <a:endParaRPr lang="es-MX" sz="1400" b="1" dirty="0">
              <a:solidFill>
                <a:srgbClr val="000099"/>
              </a:solidFill>
              <a:latin typeface="Soberana Titular" panose="02000000000000000000" pitchFamily="50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10388" y="3935201"/>
            <a:ext cx="6735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Soberana Sans" panose="02000000000000000000" pitchFamily="50" charset="0"/>
              </a:rPr>
              <a:t>Descripción: </a:t>
            </a:r>
            <a:r>
              <a:rPr lang="es-MX" sz="1200" dirty="0" smtClean="0">
                <a:latin typeface="Soberana Sans" panose="02000000000000000000" pitchFamily="50" charset="0"/>
              </a:rPr>
              <a:t>Desde la </a:t>
            </a:r>
            <a:r>
              <a:rPr lang="es-MX" sz="1200" b="1" dirty="0" smtClean="0">
                <a:latin typeface="Soberana Sans" panose="02000000000000000000" pitchFamily="50" charset="0"/>
              </a:rPr>
              <a:t>semana epidemiológica 40 del año 2015</a:t>
            </a:r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berana Sans" panose="02000000000000000000" pitchFamily="50" charset="0"/>
              </a:rPr>
              <a:t>, </a:t>
            </a:r>
            <a:r>
              <a:rPr lang="es-MX" sz="1200" dirty="0">
                <a:latin typeface="Soberana Sans" panose="02000000000000000000" pitchFamily="50" charset="0"/>
              </a:rPr>
              <a:t>se han </a:t>
            </a:r>
            <a:r>
              <a:rPr lang="es-MX" sz="1200" dirty="0" smtClean="0">
                <a:latin typeface="Soberana Sans" panose="02000000000000000000" pitchFamily="50" charset="0"/>
              </a:rPr>
              <a:t>confirmado </a:t>
            </a:r>
            <a:r>
              <a:rPr lang="es-MX" sz="1200" dirty="0" smtClean="0">
                <a:latin typeface="Soberana Sans" panose="02000000000000000000" pitchFamily="50" charset="0"/>
              </a:rPr>
              <a:t>9,580 </a:t>
            </a:r>
            <a:r>
              <a:rPr lang="es-MX" sz="1200" dirty="0" smtClean="0">
                <a:latin typeface="Soberana Sans" panose="02000000000000000000" pitchFamily="50" charset="0"/>
              </a:rPr>
              <a:t>casos positivos a influenza y  se han presentado </a:t>
            </a:r>
            <a:r>
              <a:rPr lang="es-MX" sz="1200" dirty="0" smtClean="0">
                <a:latin typeface="Soberana Sans" panose="02000000000000000000" pitchFamily="50" charset="0"/>
              </a:rPr>
              <a:t>614 </a:t>
            </a:r>
            <a:r>
              <a:rPr lang="es-MX" sz="1200" dirty="0" smtClean="0">
                <a:latin typeface="Soberana Sans" panose="02000000000000000000" pitchFamily="50" charset="0"/>
              </a:rPr>
              <a:t>defunciones por ésta causa. 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-27384" y="7620143"/>
            <a:ext cx="6806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200" b="1" dirty="0" smtClean="0">
                <a:latin typeface="Soberana Sans" panose="02000000000000000000" pitchFamily="50" charset="0"/>
              </a:rPr>
              <a:t>Descripción: </a:t>
            </a:r>
            <a:r>
              <a:rPr lang="es-MX" sz="1200" dirty="0" smtClean="0">
                <a:latin typeface="Soberana Sans" panose="02000000000000000000" pitchFamily="50" charset="0"/>
              </a:rPr>
              <a:t>Al comparar el comportamiento de los casos notificados al Sistema de Notificación Semanal de Casos Nuevos a la misma fecha de </a:t>
            </a:r>
            <a:r>
              <a:rPr lang="es-MX" sz="1200" dirty="0">
                <a:latin typeface="Soberana Sans" panose="02000000000000000000" pitchFamily="50" charset="0"/>
              </a:rPr>
              <a:t>corte 2014-2015 </a:t>
            </a:r>
            <a:r>
              <a:rPr lang="es-MX" sz="1200" dirty="0" smtClean="0">
                <a:latin typeface="Soberana Sans" panose="02000000000000000000" pitchFamily="50" charset="0"/>
              </a:rPr>
              <a:t>se observa:</a:t>
            </a:r>
          </a:p>
          <a:p>
            <a:pPr marL="180975" lvl="1" algn="just">
              <a:lnSpc>
                <a:spcPct val="150000"/>
              </a:lnSpc>
            </a:pPr>
            <a:r>
              <a:rPr lang="es-MX" sz="1200" b="1" dirty="0" smtClean="0">
                <a:latin typeface="Soberana Sans" panose="02000000000000000000" pitchFamily="50" charset="0"/>
              </a:rPr>
              <a:t>*</a:t>
            </a:r>
            <a:r>
              <a:rPr lang="es-MX" sz="1200" dirty="0" smtClean="0">
                <a:latin typeface="Soberana Sans" panose="02000000000000000000" pitchFamily="50" charset="0"/>
              </a:rPr>
              <a:t>Decremento del </a:t>
            </a:r>
            <a:r>
              <a:rPr lang="es-MX" sz="1200" dirty="0" smtClean="0">
                <a:latin typeface="Soberana Sans" panose="02000000000000000000" pitchFamily="50" charset="0"/>
              </a:rPr>
              <a:t>10.0% </a:t>
            </a:r>
            <a:r>
              <a:rPr lang="es-MX" sz="1200" dirty="0" smtClean="0">
                <a:latin typeface="Soberana Sans" panose="02000000000000000000" pitchFamily="50" charset="0"/>
              </a:rPr>
              <a:t>en casos de IRA.</a:t>
            </a:r>
          </a:p>
          <a:p>
            <a:pPr marL="180975" lvl="1" algn="just">
              <a:lnSpc>
                <a:spcPct val="150000"/>
              </a:lnSpc>
            </a:pPr>
            <a:r>
              <a:rPr lang="es-MX" sz="1200" b="1" dirty="0" smtClean="0">
                <a:latin typeface="Soberana Sans" panose="02000000000000000000" pitchFamily="50" charset="0"/>
              </a:rPr>
              <a:t>*</a:t>
            </a:r>
            <a:r>
              <a:rPr lang="es-MX" sz="1200" dirty="0" smtClean="0">
                <a:latin typeface="Soberana Sans" panose="02000000000000000000" pitchFamily="50" charset="0"/>
              </a:rPr>
              <a:t>Decremento del </a:t>
            </a:r>
            <a:r>
              <a:rPr lang="es-MX" sz="1200" dirty="0">
                <a:latin typeface="Soberana Sans" panose="02000000000000000000" pitchFamily="50" charset="0"/>
              </a:rPr>
              <a:t>2</a:t>
            </a:r>
            <a:r>
              <a:rPr lang="es-MX" sz="1200" dirty="0" smtClean="0">
                <a:latin typeface="Soberana Sans" panose="02000000000000000000" pitchFamily="50" charset="0"/>
              </a:rPr>
              <a:t>.9% </a:t>
            </a:r>
            <a:r>
              <a:rPr lang="es-MX" sz="1200" dirty="0" smtClean="0">
                <a:latin typeface="Soberana Sans" panose="02000000000000000000" pitchFamily="50" charset="0"/>
              </a:rPr>
              <a:t>en casos de Neumonía y Bronconeumonía.</a:t>
            </a:r>
            <a:endParaRPr lang="es-MX" sz="1200" b="1" dirty="0" smtClean="0">
              <a:latin typeface="Soberana Sans" panose="02000000000000000000" pitchFamily="50" charset="0"/>
            </a:endParaRP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747921"/>
              </p:ext>
            </p:extLst>
          </p:nvPr>
        </p:nvGraphicFramePr>
        <p:xfrm>
          <a:off x="-4763" y="5639322"/>
          <a:ext cx="6854826" cy="1431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6" name="Hoja de cálculo" r:id="rId4" imgW="5391043" imgH="1009530" progId="Excel.Sheet.12">
                  <p:link updateAutomatic="1"/>
                </p:oleObj>
              </mc:Choice>
              <mc:Fallback>
                <p:oleObj name="Hoja de cálculo" r:id="rId4" imgW="5391043" imgH="100953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4763" y="5639322"/>
                        <a:ext cx="6854826" cy="1431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546535"/>
              </p:ext>
            </p:extLst>
          </p:nvPr>
        </p:nvGraphicFramePr>
        <p:xfrm>
          <a:off x="74365" y="3636760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7" name="Hoja de cálculo" r:id="rId6" imgW="6010188" imgH="209520" progId="Excel.Sheet.12">
                  <p:link updateAutomatic="1"/>
                </p:oleObj>
              </mc:Choice>
              <mc:Fallback>
                <p:oleObj name="Hoja de cálculo" r:id="rId6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365" y="3636760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852172"/>
              </p:ext>
            </p:extLst>
          </p:nvPr>
        </p:nvGraphicFramePr>
        <p:xfrm>
          <a:off x="58341" y="7418760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8" name="Hoja de cálculo" r:id="rId8" imgW="6010188" imgH="209520" progId="Excel.Sheet.12">
                  <p:link updateAutomatic="1"/>
                </p:oleObj>
              </mc:Choice>
              <mc:Fallback>
                <p:oleObj name="Hoja de cálculo" r:id="rId8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341" y="7418760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ángulo 2"/>
          <p:cNvSpPr/>
          <p:nvPr/>
        </p:nvSpPr>
        <p:spPr>
          <a:xfrm>
            <a:off x="58341" y="4416881"/>
            <a:ext cx="68627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000" dirty="0">
                <a:latin typeface="Soberana Sans" panose="02000000000000000000" pitchFamily="50" charset="0"/>
              </a:rPr>
              <a:t>Nota: Cada </a:t>
            </a:r>
            <a:r>
              <a:rPr lang="es-MX" sz="1000" dirty="0" smtClean="0">
                <a:latin typeface="Soberana Sans" panose="02000000000000000000" pitchFamily="50" charset="0"/>
              </a:rPr>
              <a:t>periodo </a:t>
            </a:r>
            <a:r>
              <a:rPr lang="es-MX" sz="1000" dirty="0">
                <a:latin typeface="Soberana Sans" panose="02000000000000000000" pitchFamily="50" charset="0"/>
              </a:rPr>
              <a:t>presenta información de la semana </a:t>
            </a:r>
            <a:r>
              <a:rPr lang="es-MX" sz="1000" dirty="0" smtClean="0">
                <a:latin typeface="Soberana Sans" panose="02000000000000000000" pitchFamily="50" charset="0"/>
              </a:rPr>
              <a:t>epidemiológica </a:t>
            </a:r>
            <a:r>
              <a:rPr lang="es-MX" sz="1000" dirty="0">
                <a:latin typeface="Soberana Sans" panose="02000000000000000000" pitchFamily="50" charset="0"/>
              </a:rPr>
              <a:t>40 a la </a:t>
            </a:r>
            <a:r>
              <a:rPr lang="es-MX" sz="1000" dirty="0" smtClean="0">
                <a:latin typeface="Soberana Sans" panose="02000000000000000000" pitchFamily="50" charset="0"/>
              </a:rPr>
              <a:t>20</a:t>
            </a:r>
            <a:r>
              <a:rPr lang="es-MX" sz="1000" dirty="0" smtClean="0">
                <a:latin typeface="Soberana Sans" panose="02000000000000000000" pitchFamily="50" charset="0"/>
              </a:rPr>
              <a:t>.</a:t>
            </a:r>
            <a:endParaRPr lang="es-ES_tradnl" sz="200" dirty="0">
              <a:latin typeface="Soberana Sans" panose="02000000000000000000" pitchFamily="50" charset="0"/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935001"/>
              </p:ext>
            </p:extLst>
          </p:nvPr>
        </p:nvGraphicFramePr>
        <p:xfrm>
          <a:off x="-4788" y="2333914"/>
          <a:ext cx="6862788" cy="1253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9" name="Hoja de cálculo" r:id="rId10" imgW="10591913" imgH="1571670" progId="Excel.Sheet.12">
                  <p:link updateAutomatic="1"/>
                </p:oleObj>
              </mc:Choice>
              <mc:Fallback>
                <p:oleObj name="Hoja de cálculo" r:id="rId10" imgW="10591913" imgH="157167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4788" y="2333914"/>
                        <a:ext cx="6862788" cy="12539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27384" y="1663914"/>
            <a:ext cx="1656184" cy="7205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2456" y="1750696"/>
            <a:ext cx="1698352" cy="72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192 Marcador de número de diapositiva"/>
          <p:cNvSpPr txBox="1">
            <a:spLocks/>
          </p:cNvSpPr>
          <p:nvPr/>
        </p:nvSpPr>
        <p:spPr>
          <a:xfrm>
            <a:off x="5949951" y="8869362"/>
            <a:ext cx="908050" cy="273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" sz="700" dirty="0" smtClean="0"/>
              <a:t>Página </a:t>
            </a:r>
            <a:fld id="{431D7D33-89A2-4391-8B66-BB2D255F6A72}" type="slidenum">
              <a:rPr lang="es-ES" sz="700" smtClean="0"/>
              <a:pPr>
                <a:defRPr/>
              </a:pPr>
              <a:t>3</a:t>
            </a:fld>
            <a:endParaRPr lang="es-ES" sz="7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76672" y="1259632"/>
            <a:ext cx="6165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0099"/>
                </a:solidFill>
                <a:latin typeface="Soberana Titular" panose="02000000000000000000" pitchFamily="50" charset="0"/>
              </a:rPr>
              <a:t>Informe semanal de influenza 2015-2016</a:t>
            </a:r>
          </a:p>
        </p:txBody>
      </p:sp>
      <p:sp>
        <p:nvSpPr>
          <p:cNvPr id="24" name="34 CuadroTexto"/>
          <p:cNvSpPr txBox="1"/>
          <p:nvPr/>
        </p:nvSpPr>
        <p:spPr>
          <a:xfrm>
            <a:off x="2456" y="1788444"/>
            <a:ext cx="6858000" cy="6105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Tabla </a:t>
            </a:r>
            <a:r>
              <a:rPr lang="es-MX" sz="1200" b="1" dirty="0">
                <a:solidFill>
                  <a:schemeClr val="bg1"/>
                </a:solidFill>
                <a:latin typeface="Soberana Sans Light" panose="02000000000000000000" pitchFamily="50" charset="0"/>
              </a:rPr>
              <a:t>3</a:t>
            </a: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. Casos y defunciones por influenza según subtipo viral.</a:t>
            </a:r>
          </a:p>
          <a:p>
            <a:pPr algn="ctr">
              <a:lnSpc>
                <a:spcPct val="150000"/>
              </a:lnSpc>
            </a:pP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 México, 2015-2016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0" y="7392724"/>
            <a:ext cx="6738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s-MX" sz="1200" b="1" dirty="0" smtClean="0">
                <a:latin typeface="Soberana Sans" panose="02000000000000000000" pitchFamily="50" charset="0"/>
              </a:rPr>
              <a:t>Descripción: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Desde la semana epidemiológica 40 del año 2015,  se han confirmado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9,580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casos positivos a influenza: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4,305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A(H1N1),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2,810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A(H3N2),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2,041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B y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424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influenza A. Se han confirmado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614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defunciones por influenza: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472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A(H1N1),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64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A(H3N2),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52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B y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26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influenza A. 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188881"/>
              </p:ext>
            </p:extLst>
          </p:nvPr>
        </p:nvGraphicFramePr>
        <p:xfrm>
          <a:off x="6617" y="6794234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5" name="Hoja de cálculo" r:id="rId4" imgW="6010188" imgH="209520" progId="Excel.Sheet.12">
                  <p:link updateAutomatic="1"/>
                </p:oleObj>
              </mc:Choice>
              <mc:Fallback>
                <p:oleObj name="Hoja de cálculo" r:id="rId4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17" y="6794234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/>
          <p:cNvSpPr/>
          <p:nvPr/>
        </p:nvSpPr>
        <p:spPr>
          <a:xfrm>
            <a:off x="-27384" y="7023328"/>
            <a:ext cx="66990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 smtClean="0"/>
              <a:t>*Influenza A </a:t>
            </a:r>
            <a:r>
              <a:rPr lang="es-MX" sz="1100" dirty="0"/>
              <a:t>: incluye influenza A, AH1 y A no </a:t>
            </a:r>
            <a:r>
              <a:rPr lang="es-MX" sz="1100" dirty="0" err="1"/>
              <a:t>subtipificada</a:t>
            </a:r>
            <a:r>
              <a:rPr lang="es-MX" sz="1100" dirty="0"/>
              <a:t>.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437160"/>
              </p:ext>
            </p:extLst>
          </p:nvPr>
        </p:nvGraphicFramePr>
        <p:xfrm>
          <a:off x="-27384" y="2398996"/>
          <a:ext cx="6885384" cy="4313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6" name="Hoja de cálculo" r:id="rId6" imgW="3829134" imgH="3409830" progId="Excel.Sheet.12">
                  <p:link updateAutomatic="1"/>
                </p:oleObj>
              </mc:Choice>
              <mc:Fallback>
                <p:oleObj name="Hoja de cálculo" r:id="rId6" imgW="3829134" imgH="340983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27384" y="2398996"/>
                        <a:ext cx="6885384" cy="4313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303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27384" y="1663914"/>
            <a:ext cx="1656184" cy="7205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-27384" y="1691680"/>
            <a:ext cx="1698352" cy="72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192 Marcador de número de diapositiva"/>
          <p:cNvSpPr txBox="1">
            <a:spLocks/>
          </p:cNvSpPr>
          <p:nvPr/>
        </p:nvSpPr>
        <p:spPr>
          <a:xfrm>
            <a:off x="5949951" y="8869362"/>
            <a:ext cx="908050" cy="273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" sz="700" dirty="0" smtClean="0"/>
              <a:t>Página </a:t>
            </a:r>
            <a:fld id="{431D7D33-89A2-4391-8B66-BB2D255F6A72}" type="slidenum">
              <a:rPr lang="es-ES" sz="700" smtClean="0"/>
              <a:pPr>
                <a:defRPr/>
              </a:pPr>
              <a:t>4</a:t>
            </a:fld>
            <a:endParaRPr lang="es-ES" sz="7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76672" y="1259632"/>
            <a:ext cx="6165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0099"/>
                </a:solidFill>
                <a:latin typeface="Soberana Titular" panose="02000000000000000000" pitchFamily="50" charset="0"/>
              </a:rPr>
              <a:t>Informe semanal de influenza 2015-2016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-16106" y="4813707"/>
            <a:ext cx="6838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Soberana Sans" panose="02000000000000000000" pitchFamily="50" charset="0"/>
              </a:rPr>
              <a:t>Descripción:</a:t>
            </a:r>
            <a:r>
              <a:rPr lang="es-MX" sz="1200" dirty="0">
                <a:latin typeface="Soberana Sans" panose="02000000000000000000" pitchFamily="50" charset="0"/>
              </a:rPr>
              <a:t> </a:t>
            </a:r>
            <a:r>
              <a:rPr lang="es-MX" sz="1200" dirty="0" smtClean="0">
                <a:latin typeface="Soberana Sans" panose="02000000000000000000" pitchFamily="50" charset="0"/>
              </a:rPr>
              <a:t>Los </a:t>
            </a:r>
            <a:r>
              <a:rPr lang="es-MX" sz="1200" dirty="0">
                <a:latin typeface="Soberana Sans" panose="02000000000000000000" pitchFamily="50" charset="0"/>
              </a:rPr>
              <a:t>grupos etarios con más números de casos con influenza son: </a:t>
            </a:r>
            <a:r>
              <a:rPr lang="es-MX" sz="1200" dirty="0" smtClean="0">
                <a:latin typeface="Soberana Sans" panose="02000000000000000000" pitchFamily="50" charset="0"/>
              </a:rPr>
              <a:t>el 1 </a:t>
            </a:r>
            <a:r>
              <a:rPr lang="es-MX" sz="1200" dirty="0">
                <a:latin typeface="Soberana Sans" panose="02000000000000000000" pitchFamily="50" charset="0"/>
              </a:rPr>
              <a:t>a </a:t>
            </a:r>
            <a:r>
              <a:rPr lang="es-MX" sz="1200" dirty="0" smtClean="0">
                <a:latin typeface="Soberana Sans" panose="02000000000000000000" pitchFamily="50" charset="0"/>
              </a:rPr>
              <a:t>9, de 30 a 39 </a:t>
            </a:r>
            <a:r>
              <a:rPr lang="es-MX" sz="1200" dirty="0">
                <a:latin typeface="Soberana Sans" panose="02000000000000000000" pitchFamily="50" charset="0"/>
              </a:rPr>
              <a:t>y </a:t>
            </a:r>
            <a:r>
              <a:rPr lang="es-MX" sz="1200" dirty="0" smtClean="0">
                <a:latin typeface="Soberana Sans" panose="02000000000000000000" pitchFamily="50" charset="0"/>
              </a:rPr>
              <a:t>de 40 </a:t>
            </a:r>
            <a:r>
              <a:rPr lang="es-MX" sz="1200" dirty="0">
                <a:latin typeface="Soberana Sans" panose="02000000000000000000" pitchFamily="50" charset="0"/>
              </a:rPr>
              <a:t>a </a:t>
            </a:r>
            <a:r>
              <a:rPr lang="es-MX" sz="1200" dirty="0" smtClean="0">
                <a:latin typeface="Soberana Sans" panose="02000000000000000000" pitchFamily="50" charset="0"/>
              </a:rPr>
              <a:t>49.</a:t>
            </a:r>
            <a:endParaRPr lang="es-MX" sz="1200" dirty="0">
              <a:latin typeface="Soberana Sans" panose="02000000000000000000" pitchFamily="50" charset="0"/>
            </a:endParaRPr>
          </a:p>
        </p:txBody>
      </p:sp>
      <p:sp>
        <p:nvSpPr>
          <p:cNvPr id="38" name="34 CuadroTexto"/>
          <p:cNvSpPr txBox="1"/>
          <p:nvPr/>
        </p:nvSpPr>
        <p:spPr>
          <a:xfrm>
            <a:off x="-27383" y="1619672"/>
            <a:ext cx="6939138" cy="430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Gráfica 1. Casos por influenza según grupo de edad y tipo de virus identificado.</a:t>
            </a: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México,  2015-2016</a:t>
            </a:r>
            <a:endParaRPr lang="es-MX" sz="1100" b="1" dirty="0">
              <a:solidFill>
                <a:schemeClr val="bg1"/>
              </a:solidFill>
              <a:latin typeface="Soberana Sans Light" panose="02000000000000000000" pitchFamily="50" charset="0"/>
            </a:endParaRPr>
          </a:p>
        </p:txBody>
      </p:sp>
      <p:sp>
        <p:nvSpPr>
          <p:cNvPr id="43" name="34 CuadroTexto"/>
          <p:cNvSpPr txBox="1"/>
          <p:nvPr/>
        </p:nvSpPr>
        <p:spPr>
          <a:xfrm rot="10800000" flipV="1">
            <a:off x="0" y="5436096"/>
            <a:ext cx="6858000" cy="430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>
                <a:solidFill>
                  <a:schemeClr val="bg1"/>
                </a:solidFill>
                <a:latin typeface="Soberana Sans Light" panose="02000000000000000000" pitchFamily="50" charset="0"/>
                <a:cs typeface="Arial" charset="0"/>
              </a:rPr>
              <a:t>Gráfica </a:t>
            </a:r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  <a:cs typeface="Arial" charset="0"/>
              </a:rPr>
              <a:t>2. </a:t>
            </a:r>
            <a:r>
              <a:rPr lang="es-MX" sz="1100" b="1" dirty="0">
                <a:solidFill>
                  <a:schemeClr val="bg1"/>
                </a:solidFill>
                <a:latin typeface="Soberana Sans Light" panose="02000000000000000000" pitchFamily="50" charset="0"/>
                <a:cs typeface="Arial" charset="0"/>
              </a:rPr>
              <a:t>Circulación de virus </a:t>
            </a:r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  <a:cs typeface="Arial" charset="0"/>
              </a:rPr>
              <a:t>respiratorios.</a:t>
            </a: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  <a:cs typeface="Arial" charset="0"/>
              </a:rPr>
              <a:t>México, </a:t>
            </a:r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2015-2016</a:t>
            </a:r>
            <a:endParaRPr lang="es-MX" sz="1100" b="1" dirty="0">
              <a:solidFill>
                <a:schemeClr val="bg1"/>
              </a:solidFill>
              <a:latin typeface="Soberana Sans Light" panose="02000000000000000000" pitchFamily="50" charset="0"/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19220" y="8444056"/>
            <a:ext cx="6892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Soberana Sans" panose="02000000000000000000" pitchFamily="50" charset="0"/>
              </a:rPr>
              <a:t>Descripción: </a:t>
            </a:r>
            <a:r>
              <a:rPr lang="es-MX" sz="1200" dirty="0" smtClean="0">
                <a:latin typeface="Soberana Sans" panose="02000000000000000000" pitchFamily="50" charset="0"/>
              </a:rPr>
              <a:t>Con base en la distribución por semana epidemiológica se observa </a:t>
            </a:r>
            <a:r>
              <a:rPr lang="es-MX" sz="1200" dirty="0">
                <a:latin typeface="Soberana Sans" panose="02000000000000000000" pitchFamily="50" charset="0"/>
              </a:rPr>
              <a:t>circulación de influenza </a:t>
            </a:r>
            <a:r>
              <a:rPr lang="es-MX" sz="1200" dirty="0" smtClean="0">
                <a:latin typeface="Soberana Sans" panose="02000000000000000000" pitchFamily="50" charset="0"/>
              </a:rPr>
              <a:t>A(H1N1), influenza A(H3N2),  influenza </a:t>
            </a:r>
            <a:r>
              <a:rPr lang="es-MX" sz="1200" dirty="0">
                <a:latin typeface="Soberana Sans" panose="02000000000000000000" pitchFamily="50" charset="0"/>
              </a:rPr>
              <a:t>B </a:t>
            </a:r>
            <a:r>
              <a:rPr lang="es-MX" sz="1200" dirty="0" smtClean="0">
                <a:latin typeface="Soberana Sans" panose="02000000000000000000" pitchFamily="50" charset="0"/>
              </a:rPr>
              <a:t>e influenza </a:t>
            </a:r>
            <a:r>
              <a:rPr lang="es-MX" sz="1200" dirty="0">
                <a:latin typeface="Soberana Sans" panose="02000000000000000000" pitchFamily="50" charset="0"/>
              </a:rPr>
              <a:t>A .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578615"/>
              </p:ext>
            </p:extLst>
          </p:nvPr>
        </p:nvGraphicFramePr>
        <p:xfrm>
          <a:off x="104775" y="4603750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7" name="Hoja de cálculo" r:id="rId4" imgW="6010188" imgH="209520" progId="Excel.Sheet.12">
                  <p:link updateAutomatic="1"/>
                </p:oleObj>
              </mc:Choice>
              <mc:Fallback>
                <p:oleObj name="Hoja de cálculo" r:id="rId4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775" y="4603750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979493"/>
              </p:ext>
            </p:extLst>
          </p:nvPr>
        </p:nvGraphicFramePr>
        <p:xfrm>
          <a:off x="255588" y="8234363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8" name="Hoja de cálculo" r:id="rId4" imgW="6010188" imgH="209520" progId="Excel.Sheet.12">
                  <p:link updateAutomatic="1"/>
                </p:oleObj>
              </mc:Choice>
              <mc:Fallback>
                <p:oleObj name="Hoja de cálculo" r:id="rId4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5588" y="8234363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604508"/>
              </p:ext>
            </p:extLst>
          </p:nvPr>
        </p:nvGraphicFramePr>
        <p:xfrm>
          <a:off x="1281113" y="2073275"/>
          <a:ext cx="4451350" cy="234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9" name="Hoja de cálculo" r:id="rId7" imgW="7153390" imgH="4686390" progId="Excel.Sheet.12">
                  <p:link updateAutomatic="1"/>
                </p:oleObj>
              </mc:Choice>
              <mc:Fallback>
                <p:oleObj name="Hoja de cálculo" r:id="rId7" imgW="7153390" imgH="468639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81113" y="2073275"/>
                        <a:ext cx="4451350" cy="234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870775"/>
              </p:ext>
            </p:extLst>
          </p:nvPr>
        </p:nvGraphicFramePr>
        <p:xfrm>
          <a:off x="3717032" y="2187498"/>
          <a:ext cx="15525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0" name="Hoja de cálculo" r:id="rId9" imgW="1552454" imgH="180900" progId="Excel.Sheet.12">
                  <p:link updateAutomatic="1"/>
                </p:oleObj>
              </mc:Choice>
              <mc:Fallback>
                <p:oleObj name="Hoja de cálculo" r:id="rId9" imgW="1552454" imgH="1809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17032" y="2187498"/>
                        <a:ext cx="1552575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ángulo 15"/>
          <p:cNvSpPr/>
          <p:nvPr/>
        </p:nvSpPr>
        <p:spPr>
          <a:xfrm>
            <a:off x="23097" y="4355448"/>
            <a:ext cx="329574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900" dirty="0" smtClean="0"/>
              <a:t>*Influenza A </a:t>
            </a:r>
            <a:r>
              <a:rPr lang="es-MX" sz="900" dirty="0"/>
              <a:t>: incluye influenza A, AH1 y A no </a:t>
            </a:r>
            <a:r>
              <a:rPr lang="es-MX" sz="900" dirty="0" err="1"/>
              <a:t>subtipificada</a:t>
            </a:r>
            <a:r>
              <a:rPr lang="es-MX" sz="900" dirty="0"/>
              <a:t>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531583"/>
              </p:ext>
            </p:extLst>
          </p:nvPr>
        </p:nvGraphicFramePr>
        <p:xfrm>
          <a:off x="1124744" y="5910320"/>
          <a:ext cx="4536504" cy="2324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1" name="Hoja de cálculo" r:id="rId11" imgW="7667723" imgH="4505220" progId="Excel.Sheet.12">
                  <p:link updateAutomatic="1"/>
                </p:oleObj>
              </mc:Choice>
              <mc:Fallback>
                <p:oleObj name="Hoja de cálculo" r:id="rId11" imgW="7667723" imgH="45052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24744" y="5910320"/>
                        <a:ext cx="4536504" cy="2324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841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192 Marcador de número de diapositiva"/>
          <p:cNvSpPr txBox="1">
            <a:spLocks/>
          </p:cNvSpPr>
          <p:nvPr/>
        </p:nvSpPr>
        <p:spPr>
          <a:xfrm>
            <a:off x="5949951" y="8869362"/>
            <a:ext cx="908050" cy="273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" sz="700" dirty="0" smtClean="0"/>
              <a:t>Página </a:t>
            </a:r>
            <a:fld id="{431D7D33-89A2-4391-8B66-BB2D255F6A72}" type="slidenum">
              <a:rPr lang="es-ES" sz="700" smtClean="0"/>
              <a:pPr>
                <a:defRPr/>
              </a:pPr>
              <a:t>5</a:t>
            </a:fld>
            <a:endParaRPr lang="es-ES" sz="700" dirty="0"/>
          </a:p>
        </p:txBody>
      </p:sp>
      <p:sp>
        <p:nvSpPr>
          <p:cNvPr id="6" name="5 Rectángulo"/>
          <p:cNvSpPr/>
          <p:nvPr/>
        </p:nvSpPr>
        <p:spPr>
          <a:xfrm>
            <a:off x="-27384" y="1663914"/>
            <a:ext cx="1656184" cy="7205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23264" y="1731113"/>
            <a:ext cx="1698352" cy="72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34 CuadroTexto"/>
          <p:cNvSpPr txBox="1"/>
          <p:nvPr/>
        </p:nvSpPr>
        <p:spPr>
          <a:xfrm>
            <a:off x="6673" y="1620833"/>
            <a:ext cx="6882929" cy="430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Gráficas 3 y 4. Casos y defunciones por Influenza según entidad de residencia .</a:t>
            </a:r>
            <a:endParaRPr lang="es-ES_tradnl" sz="1100" b="1" dirty="0">
              <a:solidFill>
                <a:schemeClr val="bg1"/>
              </a:solidFill>
              <a:latin typeface="Soberana Sans Light" panose="02000000000000000000" pitchFamily="50" charset="0"/>
            </a:endParaRPr>
          </a:p>
          <a:p>
            <a:pPr algn="ctr"/>
            <a:r>
              <a:rPr lang="es-ES_tradnl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México, </a:t>
            </a:r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2015-2016</a:t>
            </a:r>
            <a:endParaRPr lang="es-ES_tradnl" sz="1100" b="1" dirty="0">
              <a:solidFill>
                <a:schemeClr val="bg1"/>
              </a:solidFill>
              <a:latin typeface="Soberana Sans Light" panose="02000000000000000000" pitchFamily="50" charset="0"/>
            </a:endParaRPr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5059569" y="2147503"/>
            <a:ext cx="1613420" cy="41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es-ES_tradnl" sz="1050" b="1" dirty="0" smtClean="0">
                <a:latin typeface="Presidencia Fuerte"/>
              </a:rPr>
              <a:t>Casos (%) de influenza por entidad de residencia</a:t>
            </a:r>
            <a:endParaRPr lang="es-ES_tradnl" sz="1050" b="1" dirty="0">
              <a:latin typeface="Presidencia Fuerte"/>
            </a:endParaRPr>
          </a:p>
        </p:txBody>
      </p:sp>
      <p:sp>
        <p:nvSpPr>
          <p:cNvPr id="20" name="Rectangle 32"/>
          <p:cNvSpPr>
            <a:spLocks noChangeArrowheads="1"/>
          </p:cNvSpPr>
          <p:nvPr/>
        </p:nvSpPr>
        <p:spPr bwMode="auto">
          <a:xfrm>
            <a:off x="5143241" y="5229986"/>
            <a:ext cx="1613420" cy="60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eaLnBrk="0" hangingPunct="0"/>
            <a:r>
              <a:rPr lang="es-ES_tradnl" sz="1100" b="1" dirty="0" smtClean="0">
                <a:latin typeface="Presidencia Fuerte"/>
              </a:rPr>
              <a:t>Defunciones (%) por influenza por entidad de residencia</a:t>
            </a:r>
            <a:endParaRPr lang="es-ES_tradnl" sz="1100" b="1" dirty="0">
              <a:latin typeface="Presidencia Fuerte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26893" y="7773451"/>
            <a:ext cx="664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Soberana Sans" panose="02000000000000000000" pitchFamily="50" charset="0"/>
              </a:rPr>
              <a:t>Descripción: </a:t>
            </a:r>
            <a:r>
              <a:rPr lang="es-MX" sz="1200" dirty="0">
                <a:latin typeface="Soberana Sans" panose="02000000000000000000" pitchFamily="50" charset="0"/>
              </a:rPr>
              <a:t>Los estados con mayor número de defunciones por influenza son: Veracruz, Puebla, Estado de México, Jalisco y Hidalgo que en conjunto suman el 42.7% de las defunciones por influenza.</a:t>
            </a:r>
            <a:endParaRPr lang="es-MX" sz="1200" dirty="0">
              <a:latin typeface="Soberana Sans" panose="02000000000000000000" pitchFamily="50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2456" y="4645749"/>
            <a:ext cx="688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Soberana Sans" panose="02000000000000000000" pitchFamily="50" charset="0"/>
              </a:rPr>
              <a:t>Descripción: </a:t>
            </a:r>
            <a:r>
              <a:rPr lang="es-MX" sz="1200" dirty="0">
                <a:latin typeface="Soberana Sans" panose="02000000000000000000" pitchFamily="50" charset="0"/>
              </a:rPr>
              <a:t>Las entidades con mayor número de casos confirmados a influenza son: Ciudad de México, Estado de México, Veracruz, Tlaxcala y Jalisco; que en conjunto suman el 39.1% del total de casos confirmados.</a:t>
            </a:r>
            <a:endParaRPr lang="es-MX" sz="1200" dirty="0">
              <a:latin typeface="Soberana Sans" panose="02000000000000000000" pitchFamily="50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139121" y="1270666"/>
            <a:ext cx="6533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0099"/>
                </a:solidFill>
                <a:latin typeface="Soberana Titular" panose="02000000000000000000" pitchFamily="50" charset="0"/>
              </a:rPr>
              <a:t>Informe semanal de influenza 2015-2016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35449"/>
              </p:ext>
            </p:extLst>
          </p:nvPr>
        </p:nvGraphicFramePr>
        <p:xfrm>
          <a:off x="66675" y="2092325"/>
          <a:ext cx="4587875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8" name="Hoja de cálculo" r:id="rId4" imgW="4990976" imgH="2314710" progId="Excel.Sheet.12">
                  <p:link updateAutomatic="1"/>
                </p:oleObj>
              </mc:Choice>
              <mc:Fallback>
                <p:oleObj name="Hoja de cálculo" r:id="rId4" imgW="4990976" imgH="231471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675" y="2092325"/>
                        <a:ext cx="4587875" cy="231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053604"/>
              </p:ext>
            </p:extLst>
          </p:nvPr>
        </p:nvGraphicFramePr>
        <p:xfrm>
          <a:off x="2359819" y="2610322"/>
          <a:ext cx="15525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9" name="Hoja de cálculo" r:id="rId6" imgW="1552454" imgH="180900" progId="Excel.Sheet.12">
                  <p:link updateAutomatic="1"/>
                </p:oleObj>
              </mc:Choice>
              <mc:Fallback>
                <p:oleObj name="Hoja de cálculo" r:id="rId6" imgW="1552454" imgH="1809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59819" y="2610322"/>
                        <a:ext cx="1552575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366844"/>
              </p:ext>
            </p:extLst>
          </p:nvPr>
        </p:nvGraphicFramePr>
        <p:xfrm>
          <a:off x="4967288" y="2784475"/>
          <a:ext cx="1825625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0" name="Hoja de cálculo" r:id="rId8" imgW="2295590" imgH="1200150" progId="Excel.Sheet.12">
                  <p:link updateAutomatic="1"/>
                </p:oleObj>
              </mc:Choice>
              <mc:Fallback>
                <p:oleObj name="Hoja de cálculo" r:id="rId8" imgW="2295590" imgH="12001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67288" y="2784475"/>
                        <a:ext cx="1825625" cy="120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800566"/>
              </p:ext>
            </p:extLst>
          </p:nvPr>
        </p:nvGraphicFramePr>
        <p:xfrm>
          <a:off x="225425" y="4362450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1" name="Hoja de cálculo" r:id="rId10" imgW="6010188" imgH="209520" progId="Excel.Sheet.12">
                  <p:link updateAutomatic="1"/>
                </p:oleObj>
              </mc:Choice>
              <mc:Fallback>
                <p:oleObj name="Hoja de cálculo" r:id="rId10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5425" y="4362450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839331"/>
              </p:ext>
            </p:extLst>
          </p:nvPr>
        </p:nvGraphicFramePr>
        <p:xfrm>
          <a:off x="79375" y="5351463"/>
          <a:ext cx="4567238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2" name="Hoja de cálculo" r:id="rId12" imgW="4876710" imgH="2314710" progId="Excel.Sheet.12">
                  <p:link updateAutomatic="1"/>
                </p:oleObj>
              </mc:Choice>
              <mc:Fallback>
                <p:oleObj name="Hoja de cálculo" r:id="rId12" imgW="4876710" imgH="231471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9375" y="5351463"/>
                        <a:ext cx="4567238" cy="221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579979"/>
              </p:ext>
            </p:extLst>
          </p:nvPr>
        </p:nvGraphicFramePr>
        <p:xfrm>
          <a:off x="2820925" y="5806173"/>
          <a:ext cx="14382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3" name="Hoja de cálculo" r:id="rId14" imgW="1438188" imgH="180900" progId="Excel.Sheet.12">
                  <p:link updateAutomatic="1"/>
                </p:oleObj>
              </mc:Choice>
              <mc:Fallback>
                <p:oleObj name="Hoja de cálculo" r:id="rId14" imgW="1438188" imgH="1809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820925" y="5806173"/>
                        <a:ext cx="1438275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050905"/>
              </p:ext>
            </p:extLst>
          </p:nvPr>
        </p:nvGraphicFramePr>
        <p:xfrm>
          <a:off x="130175" y="7480300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4" name="Hoja de cálculo" r:id="rId10" imgW="6010188" imgH="209520" progId="Excel.Sheet.12">
                  <p:link updateAutomatic="1"/>
                </p:oleObj>
              </mc:Choice>
              <mc:Fallback>
                <p:oleObj name="Hoja de cálculo" r:id="rId10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0175" y="7480300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446288"/>
              </p:ext>
            </p:extLst>
          </p:nvPr>
        </p:nvGraphicFramePr>
        <p:xfrm>
          <a:off x="4967288" y="5795963"/>
          <a:ext cx="18034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5" name="Hoja de cálculo" r:id="rId17" imgW="2295590" imgH="1200150" progId="Excel.Sheet.12">
                  <p:link updateAutomatic="1"/>
                </p:oleObj>
              </mc:Choice>
              <mc:Fallback>
                <p:oleObj name="Hoja de cálculo" r:id="rId17" imgW="2295590" imgH="12001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967288" y="5795963"/>
                        <a:ext cx="1803400" cy="120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552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192 Marcador de número de diapositiva"/>
          <p:cNvSpPr txBox="1">
            <a:spLocks/>
          </p:cNvSpPr>
          <p:nvPr/>
        </p:nvSpPr>
        <p:spPr>
          <a:xfrm>
            <a:off x="5949951" y="8869362"/>
            <a:ext cx="908050" cy="273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" sz="700" dirty="0" smtClean="0"/>
              <a:t>Página </a:t>
            </a:r>
            <a:fld id="{431D7D33-89A2-4391-8B66-BB2D255F6A72}" type="slidenum">
              <a:rPr lang="es-ES" sz="700" smtClean="0"/>
              <a:pPr>
                <a:defRPr/>
              </a:pPr>
              <a:t>6</a:t>
            </a:fld>
            <a:endParaRPr lang="es-ES" sz="700" dirty="0"/>
          </a:p>
        </p:txBody>
      </p:sp>
      <p:sp>
        <p:nvSpPr>
          <p:cNvPr id="6" name="5 Rectángulo"/>
          <p:cNvSpPr/>
          <p:nvPr/>
        </p:nvSpPr>
        <p:spPr>
          <a:xfrm>
            <a:off x="-27384" y="1663914"/>
            <a:ext cx="1656184" cy="7205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-27384" y="1731113"/>
            <a:ext cx="1698352" cy="72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9" name="34 CuadroTexto"/>
          <p:cNvSpPr txBox="1"/>
          <p:nvPr/>
        </p:nvSpPr>
        <p:spPr>
          <a:xfrm>
            <a:off x="-27384" y="1839178"/>
            <a:ext cx="6885385" cy="6463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200" b="1" dirty="0">
                <a:solidFill>
                  <a:schemeClr val="bg1"/>
                </a:solidFill>
                <a:latin typeface="Soberana Sans Light" panose="02000000000000000000" pitchFamily="50" charset="0"/>
              </a:rPr>
              <a:t>Tabla </a:t>
            </a: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4. </a:t>
            </a:r>
            <a:r>
              <a:rPr lang="es-MX" sz="1200" b="1" dirty="0">
                <a:solidFill>
                  <a:schemeClr val="bg1"/>
                </a:solidFill>
                <a:latin typeface="Soberana Sans Light" panose="02000000000000000000" pitchFamily="50" charset="0"/>
              </a:rPr>
              <a:t>Proporción de casos positivos  y </a:t>
            </a: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defunciones </a:t>
            </a:r>
            <a:r>
              <a:rPr lang="es-MX" sz="1200" b="1" dirty="0">
                <a:solidFill>
                  <a:schemeClr val="bg1"/>
                </a:solidFill>
                <a:latin typeface="Soberana Sans Light" panose="02000000000000000000" pitchFamily="50" charset="0"/>
              </a:rPr>
              <a:t>por influenza según entidad </a:t>
            </a: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federativa. México, 2015-2016</a:t>
            </a:r>
            <a:endParaRPr lang="es-ES_tradnl" sz="1200" b="1" dirty="0">
              <a:solidFill>
                <a:schemeClr val="bg1"/>
              </a:solidFill>
              <a:latin typeface="Soberana Sans Light" panose="02000000000000000000" pitchFamily="50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-27384" y="7840131"/>
            <a:ext cx="6864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Soberana Sans" panose="02000000000000000000" pitchFamily="50" charset="0"/>
              </a:rPr>
              <a:t>Descripción: </a:t>
            </a:r>
            <a:r>
              <a:rPr lang="es-MX" sz="1200" dirty="0">
                <a:latin typeface="Soberana Sans" panose="02000000000000000000" pitchFamily="50" charset="0"/>
              </a:rPr>
              <a:t>Las 5 entidades federativas con mayor proporción de casos positivos de influenza en relación a los casos sospechosos detectados son: Tlaxcala (28.5%), Baja California Sur (28.2%), Tamaulipas (25.2%), Colima (24.3%) y Sonora (23.5%).</a:t>
            </a:r>
            <a:endParaRPr lang="es-MX" sz="1200" dirty="0">
              <a:latin typeface="Soberana Sans" panose="02000000000000000000" pitchFamily="50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260648" y="1403648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0099"/>
                </a:solidFill>
                <a:latin typeface="Soberana Titular" panose="02000000000000000000" pitchFamily="50" charset="0"/>
              </a:rPr>
              <a:t>Informe semanal de influenza 2015-2016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312723"/>
              </p:ext>
            </p:extLst>
          </p:nvPr>
        </p:nvGraphicFramePr>
        <p:xfrm>
          <a:off x="85725" y="7567613"/>
          <a:ext cx="60102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" name="Hoja de cálculo" r:id="rId4" imgW="6010188" imgH="209520" progId="Excel.Sheet.12">
                  <p:link updateAutomatic="1"/>
                </p:oleObj>
              </mc:Choice>
              <mc:Fallback>
                <p:oleObj name="Hoja de cálculo" r:id="rId4" imgW="6010188" imgH="2095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725" y="7567613"/>
                        <a:ext cx="60102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556630"/>
              </p:ext>
            </p:extLst>
          </p:nvPr>
        </p:nvGraphicFramePr>
        <p:xfrm>
          <a:off x="-1" y="2505197"/>
          <a:ext cx="6858001" cy="5061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" name="Hoja de cálculo" r:id="rId6" imgW="8858199" imgH="3895830" progId="Excel.Sheet.12">
                  <p:link updateAutomatic="1"/>
                </p:oleObj>
              </mc:Choice>
              <mc:Fallback>
                <p:oleObj name="Hoja de cálculo" r:id="rId6" imgW="8858199" imgH="389583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1" y="2505197"/>
                        <a:ext cx="6858001" cy="50617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26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3 Rectángulo"/>
          <p:cNvSpPr/>
          <p:nvPr/>
        </p:nvSpPr>
        <p:spPr>
          <a:xfrm>
            <a:off x="23264" y="1731113"/>
            <a:ext cx="1698352" cy="72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1 CuadroTexto"/>
          <p:cNvSpPr txBox="1"/>
          <p:nvPr/>
        </p:nvSpPr>
        <p:spPr>
          <a:xfrm>
            <a:off x="64544" y="8397194"/>
            <a:ext cx="67934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eaLnBrk="0" hangingPunct="0">
              <a:buClr>
                <a:srgbClr val="006600"/>
              </a:buClr>
              <a:buSzPct val="150000"/>
            </a:pP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Se notificaron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9580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casos y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614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defunciones </a:t>
            </a:r>
            <a:r>
              <a:rPr lang="es-MX" sz="1200" dirty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confirmadas a influenza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 </a:t>
            </a:r>
            <a:r>
              <a:rPr lang="es-MX" sz="1200" dirty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en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las semanas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40-20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del 2015-2016, </a:t>
            </a:r>
            <a:r>
              <a:rPr lang="es-MX" sz="1200" dirty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por fecha de inicio de </a:t>
            </a:r>
            <a:r>
              <a:rPr lang="es-MX" sz="12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síntomas</a:t>
            </a:r>
            <a:r>
              <a:rPr lang="es-MX" sz="1200" dirty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Calibri" pitchFamily="34" charset="0"/>
              </a:rPr>
              <a:t>.</a:t>
            </a:r>
            <a:endParaRPr lang="es-MX" sz="1400" dirty="0">
              <a:solidFill>
                <a:prstClr val="black"/>
              </a:solidFill>
              <a:latin typeface="Soberana Sans" panose="02000000000000000000" pitchFamily="50" charset="0"/>
              <a:ea typeface="+mn-ea"/>
              <a:cs typeface="Calibri" pitchFamily="34" charset="0"/>
            </a:endParaRPr>
          </a:p>
        </p:txBody>
      </p:sp>
      <p:sp>
        <p:nvSpPr>
          <p:cNvPr id="4" name="32 CuadroTexto"/>
          <p:cNvSpPr txBox="1"/>
          <p:nvPr/>
        </p:nvSpPr>
        <p:spPr>
          <a:xfrm>
            <a:off x="22146" y="7957129"/>
            <a:ext cx="6793457" cy="400110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berana Sans" panose="02000000000000000000" pitchFamily="50" charset="0"/>
                <a:ea typeface="+mn-ea"/>
                <a:cs typeface="Arial" panose="020B0604020202020204" pitchFamily="34" charset="0"/>
              </a:rPr>
              <a:t>Nota: La semana actual de ésta tabla se construyó de acuerdo a los cortes que realiza el sistema cada jueves para generar y publicar información.</a:t>
            </a:r>
          </a:p>
        </p:txBody>
      </p:sp>
      <p:sp>
        <p:nvSpPr>
          <p:cNvPr id="5" name="7 CuadroTexto"/>
          <p:cNvSpPr txBox="1"/>
          <p:nvPr/>
        </p:nvSpPr>
        <p:spPr>
          <a:xfrm>
            <a:off x="-38027" y="7630957"/>
            <a:ext cx="5904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s-MX" sz="10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Arial" panose="020B0604020202020204" pitchFamily="34" charset="0"/>
              </a:rPr>
              <a:t>Fuente: SINAVE/DGE/SISVEFLU/Semanas </a:t>
            </a:r>
            <a:r>
              <a:rPr lang="es-MX" sz="1000" dirty="0" smtClean="0">
                <a:solidFill>
                  <a:prstClr val="black"/>
                </a:solidFill>
                <a:latin typeface="Soberana Sans" panose="02000000000000000000" pitchFamily="50" charset="0"/>
                <a:ea typeface="+mn-ea"/>
                <a:cs typeface="Arial" panose="020B0604020202020204" pitchFamily="34" charset="0"/>
              </a:rPr>
              <a:t>40-20/2015-2016</a:t>
            </a:r>
            <a:endParaRPr lang="es-MX" sz="1000" dirty="0">
              <a:solidFill>
                <a:prstClr val="black"/>
              </a:solidFill>
              <a:latin typeface="Soberana Sans" panose="020000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88920" y="1291506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0099"/>
                </a:solidFill>
                <a:latin typeface="Soberana Titular" panose="02000000000000000000" pitchFamily="50" charset="0"/>
              </a:rPr>
              <a:t>Informe semanal de influenza 2015-2016</a:t>
            </a:r>
          </a:p>
        </p:txBody>
      </p:sp>
      <p:sp>
        <p:nvSpPr>
          <p:cNvPr id="10" name="34 CuadroTexto"/>
          <p:cNvSpPr txBox="1"/>
          <p:nvPr/>
        </p:nvSpPr>
        <p:spPr>
          <a:xfrm>
            <a:off x="0" y="1558167"/>
            <a:ext cx="6861568" cy="6463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200" b="1" dirty="0" smtClean="0">
                <a:solidFill>
                  <a:schemeClr val="bg1"/>
                </a:solidFill>
                <a:latin typeface="Soberana Sans Light" panose="02000000000000000000" pitchFamily="50" charset="0"/>
              </a:rPr>
              <a:t>Tabla 5.Casos y defunciones confirmados a influenza distribuidos por semana epidemiológica. México, 2015-2016</a:t>
            </a:r>
            <a:endParaRPr lang="es-ES_tradnl" sz="1200" b="1" dirty="0">
              <a:solidFill>
                <a:schemeClr val="bg1"/>
              </a:solidFill>
              <a:latin typeface="Soberana Sans Light" panose="02000000000000000000" pitchFamily="50" charset="0"/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096780"/>
              </p:ext>
            </p:extLst>
          </p:nvPr>
        </p:nvGraphicFramePr>
        <p:xfrm>
          <a:off x="22147" y="2206654"/>
          <a:ext cx="6835854" cy="5377451"/>
        </p:xfrm>
        <a:graphic>
          <a:graphicData uri="http://schemas.openxmlformats.org/drawingml/2006/table">
            <a:tbl>
              <a:tblPr/>
              <a:tblGrid>
                <a:gridCol w="943864"/>
                <a:gridCol w="3603838"/>
                <a:gridCol w="1115475"/>
                <a:gridCol w="1172677"/>
              </a:tblGrid>
              <a:tr h="351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Semana </a:t>
                      </a:r>
                      <a:endParaRPr lang="es-MX" sz="12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2015-2016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Semanas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Casos confirmados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MX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Defunciones </a:t>
                      </a:r>
                      <a:r>
                        <a:rPr lang="es-MX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confirmadas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4 al 10 de octubre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11 al 17 de octubre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18 al 24 de octubre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25 al 31 de octubre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 al 7 de noviembre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8 al 14 de noviembre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15 al 21 noviembre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22 al 28 de noviembre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29 de noviembre al 5 de diciembre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6 al 12 de diciembre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13 al 19 de diciembre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20 al 26 de diciembre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27 de diciembre al 2 de enero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3 al 9 de enero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10 al 16 de enero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17 al 23 de enero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24 al 30 de enero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31 de enero al 6 de febrero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7 al 13 de febrero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14 al 20  de febrero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21 al 27 de febrero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28 de febrero al 5 de marzo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6 al 12 de marzo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13 al 19 de marzo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20 al 26 de marzo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27 de marzo al 2 de abril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3 al 9 de abril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10 al 16 de abril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17 al 23 de abril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24 al 30 de abril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 al 7 de mayo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8 al 14 de mayo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35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Semana del 15 al 19 de mayo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  <a:tr h="14961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ES_tradnl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9580</a:t>
                      </a:r>
                      <a:endParaRPr lang="es-ES_tradnl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es-ES_tradnl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614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192 Marcador de número de diapositiva"/>
          <p:cNvSpPr txBox="1">
            <a:spLocks/>
          </p:cNvSpPr>
          <p:nvPr/>
        </p:nvSpPr>
        <p:spPr>
          <a:xfrm>
            <a:off x="5949951" y="8869362"/>
            <a:ext cx="908050" cy="273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s-ES" sz="700" dirty="0" smtClean="0"/>
              <a:t>Página </a:t>
            </a:r>
            <a:fld id="{431D7D33-89A2-4391-8B66-BB2D255F6A72}" type="slidenum">
              <a:rPr lang="es-ES" sz="700" smtClean="0"/>
              <a:pPr>
                <a:defRPr/>
              </a:pPr>
              <a:t>8</a:t>
            </a:fld>
            <a:endParaRPr lang="es-ES" sz="700" dirty="0"/>
          </a:p>
        </p:txBody>
      </p:sp>
      <p:sp>
        <p:nvSpPr>
          <p:cNvPr id="6" name="5 Rectángulo"/>
          <p:cNvSpPr/>
          <p:nvPr/>
        </p:nvSpPr>
        <p:spPr>
          <a:xfrm>
            <a:off x="-27384" y="1663914"/>
            <a:ext cx="1656184" cy="7205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23264" y="1731113"/>
            <a:ext cx="1698352" cy="72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4" name="10 CuadroTexto"/>
          <p:cNvSpPr txBox="1"/>
          <p:nvPr/>
        </p:nvSpPr>
        <p:spPr>
          <a:xfrm>
            <a:off x="23264" y="1691680"/>
            <a:ext cx="6834737" cy="2616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1100" b="1" dirty="0">
                <a:solidFill>
                  <a:schemeClr val="bg1"/>
                </a:solidFill>
                <a:latin typeface="Soberana Sans Light" panose="02000000000000000000" pitchFamily="50" charset="0"/>
                <a:cs typeface="Arial" panose="020B0604020202020204" pitchFamily="34" charset="0"/>
              </a:rPr>
              <a:t>Gráfica 5. </a:t>
            </a:r>
            <a:r>
              <a:rPr lang="es-MX" sz="1100" b="1" dirty="0" smtClean="0">
                <a:solidFill>
                  <a:schemeClr val="bg1"/>
                </a:solidFill>
                <a:latin typeface="Soberana Sans Light" panose="02000000000000000000" pitchFamily="50" charset="0"/>
                <a:cs typeface="Arial" panose="020B0604020202020204" pitchFamily="34" charset="0"/>
              </a:rPr>
              <a:t>Casos de Influenza confirmados por semana epidemiológica, 2009-2016 </a:t>
            </a:r>
            <a:endParaRPr lang="es-MX" sz="1100" b="1" dirty="0">
              <a:solidFill>
                <a:schemeClr val="bg1"/>
              </a:solidFill>
              <a:latin typeface="Soberana Sans Light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260647" y="1331640"/>
            <a:ext cx="6555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solidFill>
                  <a:srgbClr val="000099"/>
                </a:solidFill>
                <a:latin typeface="Soberana Titular" panose="02000000000000000000" pitchFamily="50" charset="0"/>
              </a:rPr>
              <a:t>Informe semanal de influenza 2015-2016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36502" y="5081119"/>
            <a:ext cx="679293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es-ES" sz="1200" b="1" dirty="0">
                <a:latin typeface="Soberana Sans" panose="02000000000000000000" pitchFamily="50" charset="0"/>
                <a:cs typeface="Arial" charset="0"/>
              </a:rPr>
              <a:t>NOTAS ACLARATORIAS</a:t>
            </a:r>
            <a:r>
              <a:rPr lang="es-ES" sz="1200" b="1" dirty="0" smtClean="0">
                <a:latin typeface="Soberana Sans" panose="02000000000000000000" pitchFamily="50" charset="0"/>
                <a:cs typeface="Arial" charset="0"/>
              </a:rPr>
              <a:t>:</a:t>
            </a:r>
          </a:p>
          <a:p>
            <a:pPr algn="just" eaLnBrk="1" hangingPunct="1"/>
            <a:endParaRPr lang="es-ES" sz="800" dirty="0">
              <a:latin typeface="Soberana Sans" panose="02000000000000000000" pitchFamily="50" charset="0"/>
              <a:cs typeface="Arial" charset="0"/>
            </a:endParaRPr>
          </a:p>
          <a:p>
            <a:pPr marL="87313" lvl="0" indent="-87313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Soberana Sans" panose="02000000000000000000" pitchFamily="50" charset="0"/>
              </a:rPr>
              <a:t>Hasta </a:t>
            </a:r>
            <a:r>
              <a:rPr lang="es-ES" sz="1200" dirty="0">
                <a:latin typeface="Soberana Sans" panose="02000000000000000000" pitchFamily="50" charset="0"/>
              </a:rPr>
              <a:t>el momento el Instituto de Diagnóstico y Referencia Epidemiológicos (</a:t>
            </a:r>
            <a:r>
              <a:rPr lang="es-ES" sz="1200" dirty="0" err="1">
                <a:latin typeface="Soberana Sans" panose="02000000000000000000" pitchFamily="50" charset="0"/>
              </a:rPr>
              <a:t>InDRE</a:t>
            </a:r>
            <a:r>
              <a:rPr lang="es-ES" sz="1200" dirty="0">
                <a:latin typeface="Soberana Sans" panose="02000000000000000000" pitchFamily="50" charset="0"/>
              </a:rPr>
              <a:t>) no ha identificado mutaciones relacionadas con cambios antigénicos, ni cambios en la virulencia o patogenicidad del virus de influenza. No se han identificado resistencias virales a oseltamivir</a:t>
            </a:r>
            <a:r>
              <a:rPr lang="es-ES" sz="1200" dirty="0" smtClean="0">
                <a:latin typeface="Soberana Sans" panose="02000000000000000000" pitchFamily="50" charset="0"/>
              </a:rPr>
              <a:t>.</a:t>
            </a:r>
            <a:endParaRPr lang="es-MX" sz="1200" dirty="0">
              <a:latin typeface="Soberana Sans" panose="02000000000000000000" pitchFamily="50" charset="0"/>
              <a:cs typeface="Arial" charset="0"/>
            </a:endParaRPr>
          </a:p>
          <a:p>
            <a:pPr marL="87313" lvl="0" indent="-87313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La vigilancia de la Influenza se realiza bajo las estrategias de tipo centinela y sindromática avalada por la OMS, con información proveniente de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558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U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nidades de Salud Monitoras de Influenza (USMI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), mediante los criterios de ETI/IRAG, y confirmación por laboratorio para conocer la positividad de casos y su subtipificación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.</a:t>
            </a:r>
            <a:endParaRPr lang="es-MX" sz="1200" dirty="0">
              <a:latin typeface="Soberana Sans" panose="02000000000000000000" pitchFamily="50" charset="0"/>
              <a:cs typeface="Arial" charset="0"/>
            </a:endParaRPr>
          </a:p>
          <a:p>
            <a:pPr marL="87313" lvl="0" indent="-87313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La temporada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de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Influenza 2015-2016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inició en la semana 40 del 2015 y 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terminó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en la semana 16 del 2016.</a:t>
            </a:r>
          </a:p>
          <a:p>
            <a:pPr marL="87313" indent="-87313" algn="just" eaLnBrk="1" hangingPunct="1">
              <a:spcAft>
                <a:spcPts val="300"/>
              </a:spcAft>
              <a:buFont typeface="Arial" charset="0"/>
              <a:buChar char="•"/>
            </a:pP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Los </a:t>
            </a:r>
            <a:r>
              <a:rPr lang="es-MX" sz="1200" dirty="0">
                <a:latin typeface="Soberana Sans" panose="02000000000000000000" pitchFamily="50" charset="0"/>
                <a:cs typeface="Arial" charset="0"/>
              </a:rPr>
              <a:t>virus presentados como Influenza A, corresponden a cepas que fueron identificadas como A por PCR tiempo real, que son negativas a virus A(H1N1) y no han llegado a los centros de subtipificación o llegaron con muestra insuficiente</a:t>
            </a:r>
            <a:r>
              <a:rPr lang="es-MX" sz="1200" dirty="0" smtClean="0">
                <a:latin typeface="Soberana Sans" panose="02000000000000000000" pitchFamily="50" charset="0"/>
                <a:cs typeface="Arial" charset="0"/>
              </a:rPr>
              <a:t>.</a:t>
            </a:r>
          </a:p>
          <a:p>
            <a:pPr algn="just" eaLnBrk="1" hangingPunct="1">
              <a:spcAft>
                <a:spcPts val="300"/>
              </a:spcAft>
            </a:pPr>
            <a:endParaRPr lang="es-MX" sz="800" dirty="0" smtClean="0">
              <a:latin typeface="Soberana Sans" panose="02000000000000000000" pitchFamily="50" charset="0"/>
              <a:cs typeface="Arial" charset="0"/>
            </a:endParaRPr>
          </a:p>
          <a:p>
            <a:pPr algn="just" eaLnBrk="1" hangingPunct="1">
              <a:spcAft>
                <a:spcPts val="300"/>
              </a:spcAft>
            </a:pPr>
            <a:r>
              <a:rPr lang="es-MX" sz="1050" dirty="0" smtClean="0">
                <a:latin typeface="Soberana Sans" panose="02000000000000000000" pitchFamily="50" charset="0"/>
                <a:cs typeface="Arial" charset="0"/>
              </a:rPr>
              <a:t>Fuente:</a:t>
            </a:r>
            <a:endParaRPr lang="es-MX" sz="1050" dirty="0">
              <a:latin typeface="Soberana Sans" panose="02000000000000000000" pitchFamily="50" charset="0"/>
              <a:cs typeface="Arial" charset="0"/>
            </a:endParaRPr>
          </a:p>
          <a:p>
            <a:pPr marL="87313" indent="-87313" algn="just" eaLnBrk="1" hangingPunct="1">
              <a:spcAft>
                <a:spcPts val="300"/>
              </a:spcAft>
            </a:pPr>
            <a:r>
              <a:rPr lang="es-MX" sz="1000" dirty="0" smtClean="0">
                <a:latin typeface="Soberana Sans" panose="02000000000000000000" pitchFamily="50" charset="0"/>
                <a:cs typeface="Arial" charset="0"/>
              </a:rPr>
              <a:t>1</a:t>
            </a:r>
            <a:r>
              <a:rPr lang="es-MX" sz="1000" dirty="0">
                <a:latin typeface="Soberana Sans" panose="02000000000000000000" pitchFamily="50" charset="0"/>
                <a:cs typeface="Arial" charset="0"/>
              </a:rPr>
              <a:t>) SINAVE/DGE/SSA/Sistema de Notificación Semanal de Casos Nuevos, corte </a:t>
            </a:r>
            <a:r>
              <a:rPr lang="es-MX" sz="1000" dirty="0" smtClean="0">
                <a:latin typeface="Soberana Sans" panose="02000000000000000000" pitchFamily="50" charset="0"/>
                <a:cs typeface="Arial" charset="0"/>
              </a:rPr>
              <a:t>al </a:t>
            </a:r>
            <a:r>
              <a:rPr lang="es-MX" sz="1000" dirty="0" smtClean="0">
                <a:latin typeface="Soberana Sans" panose="02000000000000000000" pitchFamily="50" charset="0"/>
                <a:cs typeface="Arial" charset="0"/>
              </a:rPr>
              <a:t>19 </a:t>
            </a:r>
            <a:r>
              <a:rPr lang="es-MX" sz="1000" dirty="0" smtClean="0">
                <a:latin typeface="Soberana Sans" panose="02000000000000000000" pitchFamily="50" charset="0"/>
                <a:cs typeface="Arial" charset="0"/>
              </a:rPr>
              <a:t>de mayo de 2016.</a:t>
            </a:r>
            <a:endParaRPr lang="es-MX" sz="1000" dirty="0">
              <a:latin typeface="Soberana Sans" panose="02000000000000000000" pitchFamily="50" charset="0"/>
              <a:cs typeface="Arial" charset="0"/>
            </a:endParaRPr>
          </a:p>
          <a:p>
            <a:pPr marL="87313" indent="-87313" algn="just" eaLnBrk="1" hangingPunct="1">
              <a:spcAft>
                <a:spcPts val="300"/>
              </a:spcAft>
            </a:pPr>
            <a:r>
              <a:rPr lang="es-MX" sz="1000" dirty="0">
                <a:latin typeface="Soberana Sans" panose="02000000000000000000" pitchFamily="50" charset="0"/>
                <a:cs typeface="Arial" charset="0"/>
              </a:rPr>
              <a:t>2) SINAVE/DGE/SSA/Sistema de Vigilancia epidemiológica de Influenza, acceso a plataforma </a:t>
            </a:r>
            <a:r>
              <a:rPr lang="es-MX" sz="1000" dirty="0" smtClean="0">
                <a:latin typeface="Soberana Sans" panose="02000000000000000000" pitchFamily="50" charset="0"/>
                <a:cs typeface="Arial" charset="0"/>
              </a:rPr>
              <a:t>el </a:t>
            </a:r>
            <a:r>
              <a:rPr lang="es-MX" sz="1000" dirty="0" smtClean="0">
                <a:latin typeface="Soberana Sans" panose="02000000000000000000" pitchFamily="50" charset="0"/>
                <a:cs typeface="Arial" charset="0"/>
              </a:rPr>
              <a:t>19 </a:t>
            </a:r>
            <a:r>
              <a:rPr lang="es-MX" sz="1000" dirty="0" smtClean="0">
                <a:latin typeface="Soberana Sans" panose="02000000000000000000" pitchFamily="50" charset="0"/>
                <a:cs typeface="Arial" charset="0"/>
              </a:rPr>
              <a:t>de mayo de 2016.</a:t>
            </a:r>
            <a:endParaRPr lang="es-MX" sz="1000" dirty="0">
              <a:latin typeface="Soberana Sans" panose="02000000000000000000" pitchFamily="50" charset="0"/>
              <a:cs typeface="Arial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5868" y="4577306"/>
            <a:ext cx="6504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latin typeface="Soberana Sans" panose="02000000000000000000" pitchFamily="50" charset="0"/>
              </a:rPr>
              <a:t>Descripción: </a:t>
            </a:r>
            <a:r>
              <a:rPr lang="es-MX" sz="1200" dirty="0" smtClean="0">
                <a:latin typeface="Soberana Sans" panose="02000000000000000000" pitchFamily="50" charset="0"/>
              </a:rPr>
              <a:t>La </a:t>
            </a:r>
            <a:r>
              <a:rPr lang="es-MX" sz="1200" dirty="0">
                <a:latin typeface="Soberana Sans" panose="02000000000000000000" pitchFamily="50" charset="0"/>
              </a:rPr>
              <a:t>temporada 2015-2016 </a:t>
            </a:r>
            <a:r>
              <a:rPr lang="es-MX" sz="1200" dirty="0" smtClean="0">
                <a:latin typeface="Soberana Sans" panose="02000000000000000000" pitchFamily="50" charset="0"/>
              </a:rPr>
              <a:t>mostró </a:t>
            </a:r>
            <a:r>
              <a:rPr lang="es-MX" sz="1200" dirty="0">
                <a:latin typeface="Soberana Sans" panose="02000000000000000000" pitchFamily="50" charset="0"/>
              </a:rPr>
              <a:t>un desplazamiento </a:t>
            </a:r>
            <a:r>
              <a:rPr lang="es-MX" sz="1200" dirty="0" smtClean="0">
                <a:latin typeface="Soberana Sans" panose="02000000000000000000" pitchFamily="50" charset="0"/>
              </a:rPr>
              <a:t>de la curva hacia el mes de febrero</a:t>
            </a:r>
            <a:r>
              <a:rPr lang="es-MX" sz="1200" dirty="0">
                <a:latin typeface="Soberana Sans" panose="02000000000000000000" pitchFamily="50" charset="0"/>
              </a:rPr>
              <a:t> </a:t>
            </a:r>
            <a:r>
              <a:rPr lang="es-MX" sz="1200" dirty="0" smtClean="0">
                <a:latin typeface="Soberana Sans" panose="02000000000000000000" pitchFamily="50" charset="0"/>
              </a:rPr>
              <a:t>donde predominó A(H1N1).</a:t>
            </a:r>
            <a:endParaRPr lang="es-MX" sz="1200" dirty="0">
              <a:latin typeface="Soberana Sans" panose="02000000000000000000" pitchFamily="50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029500"/>
              </p:ext>
            </p:extLst>
          </p:nvPr>
        </p:nvGraphicFramePr>
        <p:xfrm>
          <a:off x="128588" y="2044700"/>
          <a:ext cx="6608762" cy="249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" name="Hoja de cálculo" r:id="rId4" imgW="7696087" imgH="4686390" progId="Excel.Sheet.12">
                  <p:link updateAutomatic="1"/>
                </p:oleObj>
              </mc:Choice>
              <mc:Fallback>
                <p:oleObj name="Hoja de cálculo" r:id="rId4" imgW="7696087" imgH="468639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8588" y="2044700"/>
                        <a:ext cx="6608762" cy="2497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4 Conector recto"/>
          <p:cNvCxnSpPr/>
          <p:nvPr/>
        </p:nvCxnSpPr>
        <p:spPr>
          <a:xfrm flipV="1">
            <a:off x="1466949" y="1996899"/>
            <a:ext cx="0" cy="232052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29 CuadroTexto"/>
          <p:cNvSpPr txBox="1"/>
          <p:nvPr/>
        </p:nvSpPr>
        <p:spPr>
          <a:xfrm>
            <a:off x="1844775" y="2689014"/>
            <a:ext cx="745683" cy="230832"/>
          </a:xfrm>
          <a:prstGeom prst="rect">
            <a:avLst/>
          </a:prstGeom>
          <a:solidFill>
            <a:srgbClr val="00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A(H3N2)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3" name="3 CuadroTexto"/>
          <p:cNvSpPr txBox="1"/>
          <p:nvPr/>
        </p:nvSpPr>
        <p:spPr>
          <a:xfrm>
            <a:off x="1064842" y="2330424"/>
            <a:ext cx="701660" cy="2308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A(H1N1)</a:t>
            </a:r>
            <a:endParaRPr lang="es-MX" sz="900" b="1" dirty="0">
              <a:solidFill>
                <a:schemeClr val="bg1"/>
              </a:solidFill>
            </a:endParaRPr>
          </a:p>
        </p:txBody>
      </p:sp>
      <p:cxnSp>
        <p:nvCxnSpPr>
          <p:cNvPr id="32" name="4 Conector recto"/>
          <p:cNvCxnSpPr/>
          <p:nvPr/>
        </p:nvCxnSpPr>
        <p:spPr>
          <a:xfrm flipV="1">
            <a:off x="2260346" y="1996899"/>
            <a:ext cx="0" cy="232052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4 Conector recto"/>
          <p:cNvCxnSpPr/>
          <p:nvPr/>
        </p:nvCxnSpPr>
        <p:spPr>
          <a:xfrm flipV="1">
            <a:off x="3061156" y="1996899"/>
            <a:ext cx="0" cy="232052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4 Conector recto"/>
          <p:cNvCxnSpPr/>
          <p:nvPr/>
        </p:nvCxnSpPr>
        <p:spPr>
          <a:xfrm flipV="1">
            <a:off x="3861087" y="1979968"/>
            <a:ext cx="0" cy="232052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4 Conector recto"/>
          <p:cNvCxnSpPr/>
          <p:nvPr/>
        </p:nvCxnSpPr>
        <p:spPr>
          <a:xfrm flipV="1">
            <a:off x="4662431" y="1979968"/>
            <a:ext cx="0" cy="232052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4 Conector recto"/>
          <p:cNvCxnSpPr/>
          <p:nvPr/>
        </p:nvCxnSpPr>
        <p:spPr>
          <a:xfrm flipV="1">
            <a:off x="5455373" y="1979968"/>
            <a:ext cx="0" cy="232052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4 Conector recto"/>
          <p:cNvCxnSpPr/>
          <p:nvPr/>
        </p:nvCxnSpPr>
        <p:spPr>
          <a:xfrm flipV="1">
            <a:off x="6252420" y="1974737"/>
            <a:ext cx="0" cy="232052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28 CuadroTexto"/>
          <p:cNvSpPr txBox="1"/>
          <p:nvPr/>
        </p:nvSpPr>
        <p:spPr>
          <a:xfrm>
            <a:off x="5970464" y="2211098"/>
            <a:ext cx="701030" cy="2308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A(H1N1)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9" name="28 CuadroTexto"/>
          <p:cNvSpPr txBox="1"/>
          <p:nvPr/>
        </p:nvSpPr>
        <p:spPr>
          <a:xfrm>
            <a:off x="2770066" y="2330424"/>
            <a:ext cx="633940" cy="2308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A(H1N1)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17" name="30 CuadroTexto"/>
          <p:cNvSpPr txBox="1"/>
          <p:nvPr/>
        </p:nvSpPr>
        <p:spPr>
          <a:xfrm>
            <a:off x="3608433" y="2611831"/>
            <a:ext cx="694975" cy="230832"/>
          </a:xfrm>
          <a:prstGeom prst="rect">
            <a:avLst/>
          </a:prstGeom>
          <a:solidFill>
            <a:srgbClr val="00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A(H3N2)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5" name="28 CuadroTexto"/>
          <p:cNvSpPr txBox="1"/>
          <p:nvPr/>
        </p:nvSpPr>
        <p:spPr>
          <a:xfrm>
            <a:off x="4395975" y="2203496"/>
            <a:ext cx="701030" cy="2308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A(H1N1)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22" name="29 CuadroTexto"/>
          <p:cNvSpPr txBox="1"/>
          <p:nvPr/>
        </p:nvSpPr>
        <p:spPr>
          <a:xfrm>
            <a:off x="5189034" y="2588909"/>
            <a:ext cx="674417" cy="230832"/>
          </a:xfrm>
          <a:prstGeom prst="rect">
            <a:avLst/>
          </a:prstGeom>
          <a:solidFill>
            <a:srgbClr val="0033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>
                <a:solidFill>
                  <a:schemeClr val="bg1"/>
                </a:solidFill>
              </a:rPr>
              <a:t>A(H3N2)</a:t>
            </a:r>
            <a:endParaRPr lang="es-MX" sz="9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53190" y="4195401"/>
            <a:ext cx="5976936" cy="2325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sz="500" dirty="0" smtClean="0"/>
              <a:t>            </a:t>
            </a:r>
            <a:r>
              <a:rPr lang="es-ES_tradnl" sz="500" b="1" dirty="0" smtClean="0"/>
              <a:t>Sem1-52                            </a:t>
            </a:r>
            <a:r>
              <a:rPr lang="es-ES_tradnl" sz="500" b="1" dirty="0" err="1" smtClean="0"/>
              <a:t>Sem1-52</a:t>
            </a:r>
            <a:r>
              <a:rPr lang="es-ES_tradnl" sz="500" b="1" dirty="0" smtClean="0"/>
              <a:t>                                   </a:t>
            </a:r>
            <a:r>
              <a:rPr lang="es-ES_tradnl" sz="500" b="1" dirty="0" err="1" smtClean="0"/>
              <a:t>Sem1-52</a:t>
            </a:r>
            <a:r>
              <a:rPr lang="es-ES_tradnl" sz="500" b="1" dirty="0" smtClean="0"/>
              <a:t>                             </a:t>
            </a:r>
            <a:r>
              <a:rPr lang="es-ES_tradnl" sz="500" b="1" dirty="0" err="1" smtClean="0"/>
              <a:t>Sem1-52</a:t>
            </a:r>
            <a:r>
              <a:rPr lang="es-ES_tradnl" sz="500" b="1" dirty="0" smtClean="0"/>
              <a:t>                                Sem1-52                                Sem1-53                                  Sem1-52 </a:t>
            </a:r>
            <a:endParaRPr lang="es-MX" sz="500" b="1" dirty="0"/>
          </a:p>
        </p:txBody>
      </p:sp>
    </p:spTree>
    <p:extLst>
      <p:ext uri="{BB962C8B-B14F-4D97-AF65-F5344CB8AC3E}">
        <p14:creationId xmlns:p14="http://schemas.microsoft.com/office/powerpoint/2010/main" val="75434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24799</TotalTime>
  <Words>1613</Words>
  <Application>Microsoft Office PowerPoint</Application>
  <PresentationFormat>Carta (216 x 279 mm)</PresentationFormat>
  <Paragraphs>236</Paragraphs>
  <Slides>8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Vínculos</vt:lpstr>
      </vt:variant>
      <vt:variant>
        <vt:i4>22</vt:i4>
      </vt:variant>
      <vt:variant>
        <vt:lpstr>Títulos de diapositiva</vt:lpstr>
      </vt:variant>
      <vt:variant>
        <vt:i4>8</vt:i4>
      </vt:variant>
    </vt:vector>
  </HeadingPairs>
  <TitlesOfParts>
    <vt:vector size="44" baseType="lpstr">
      <vt:lpstr>ＭＳ Ｐゴシック</vt:lpstr>
      <vt:lpstr>ＭＳ Ｐゴシック</vt:lpstr>
      <vt:lpstr>Adobe Caslon Pro</vt:lpstr>
      <vt:lpstr>Arial</vt:lpstr>
      <vt:lpstr>Calibri</vt:lpstr>
      <vt:lpstr>Calibri Light</vt:lpstr>
      <vt:lpstr>Presidencia Fuerte</vt:lpstr>
      <vt:lpstr>Soberana Sans</vt:lpstr>
      <vt:lpstr>Soberana Sans Light</vt:lpstr>
      <vt:lpstr>Soberana Titular</vt:lpstr>
      <vt:lpstr>Trajan Pro</vt:lpstr>
      <vt:lpstr>Tema de Office</vt:lpstr>
      <vt:lpstr>Diseño personalizado</vt:lpstr>
      <vt:lpstr>1_Diseño personalizado</vt:lpstr>
      <vt:lpstr>C:\ReportesFlu\ReportesDeInfluenza\bin\Release\Graficos_influenza_temporada.xlsx!Casos defunciones por temporada!F7C1:F10C5</vt:lpstr>
      <vt:lpstr>C:\ReportesFlu\ReportesDeInfluenza\bin\Release\Graficos_influenza_temporada.xlsx!Casos defunciones por temporada!F19C1:F19C6</vt:lpstr>
      <vt:lpstr>C:\ReportesFlu\ReportesDeInfluenza\bin\Release\Graficos_influenza_temporada.xlsx!Casos defunciones por temporada!F21C1:F21C6</vt:lpstr>
      <vt:lpstr>C:\ReportesFlu\ReportesDeInfluenza\bin\Release\Graficos_influenza_temporada.xlsx!Casos y def año!F9C2:F11C30</vt:lpstr>
      <vt:lpstr>C:\ReportesFlu\ReportesDeInfluenza\bin\Release\Graficos_influenza_temporada.xlsx!Casos defunciones por temporada!F19C1:F19C6</vt:lpstr>
      <vt:lpstr>C:\ReportesFlu\ReportesDeInfluenza\bin\Release\Graficos_influenza_temporada.xlsx!Cuadro subtipo!F20C1:F36C2</vt:lpstr>
      <vt:lpstr>C:\ReportesFlu\ReportesDeInfluenza\bin\Release\Graficos_influenza_temporada.xlsx!Casos defunciones por temporada!F19C1:F19C6</vt:lpstr>
      <vt:lpstr>C:\ReportesFlu\ReportesDeInfluenza\bin\Release\Graficos_influenza_temporada.xlsx!Casos defunciones por temporada!F19C1:F19C6</vt:lpstr>
      <vt:lpstr>C:\ReportesFlu\ReportesDeInfluenza\bin\Release\Graficos_influenza_temporada.xlsx!Grupos edad![Graficos_influenza_temporada.xlsx]Grupos edad 1 Gráfico-2</vt:lpstr>
      <vt:lpstr>C:\ReportesFlu\ReportesDeInfluenza\bin\Release\Graficos_influenza_temporada.xlsx!Casos entidad!F8C15:F8C19</vt:lpstr>
      <vt:lpstr>C:\ReportesFlu\ReportesDeInfluenza\bin\Release\Graficos_influenza_temporada.xlsx!Virus resp SE![Graficos_influenza_temporada.xlsx]Virus resp SE 4 Gráfico</vt:lpstr>
      <vt:lpstr>C:\ReportesFlu\ReportesDeInfluenza\bin\Release\Graficos_influenza_temporada.xlsx!Casos entidad![Graficos_influenza_temporada.xlsx]Casos entidad 4 Gráfico</vt:lpstr>
      <vt:lpstr>C:\ReportesFlu\ReportesDeInfluenza\bin\Release\Graficos_influenza_temporada.xlsx!Casos entidad!F8C15:F8C19</vt:lpstr>
      <vt:lpstr>C:\ReportesFlu\ReportesDeInfluenza\bin\Release\Graficos_influenza_temporada.xlsx!Casos entidad!F9C21:F15C28</vt:lpstr>
      <vt:lpstr>C:\ReportesFlu\ReportesDeInfluenza\bin\Release\Graficos_influenza_temporada.xlsx!Casos defunciones por temporada!F19C1:F19C6</vt:lpstr>
      <vt:lpstr>C:\ReportesFlu\ReportesDeInfluenza\bin\Release\Graficos_influenza_temporada.xlsx!Defunciones entidad![Graficos_influenza_temporada.xlsx]Defunciones entidad 4 Gráfico</vt:lpstr>
      <vt:lpstr>C:\ReportesFlu\ReportesDeInfluenza\bin\Release\Graficos_influenza_temporada.xlsx!Defunciones entidad!F8C14:F8C18</vt:lpstr>
      <vt:lpstr>C:\ReportesFlu\ReportesDeInfluenza\bin\Release\Graficos_influenza_temporada.xlsx!Casos defunciones por temporada!F19C1:F19C6</vt:lpstr>
      <vt:lpstr>C:\ReportesFlu\ReportesDeInfluenza\bin\Release\Graficos_influenza_temporada.xlsx!Defunciones entidad!F9C21:F15C28</vt:lpstr>
      <vt:lpstr>C:\ReportesFlu\ReportesDeInfluenza\bin\Release\Graficos_influenza_temporada.xlsx!Casos defunciones por temporada!F19C1:F19C6</vt:lpstr>
      <vt:lpstr>C:\ReportesFlu\ReportesDeInfluenza\bin\Release\Graficos_influenza_temporada.xlsx!% Casos positivos y defunciones!F2C1:F20C11</vt:lpstr>
      <vt:lpstr>C:\ReportesFlu\ReportesDeInfluenza\bin\Release\Graficos_influenza_temporada.xlsx!Casos por semana![Graficos_influenza_temporada.xlsx]Casos por semana 4 Gráfico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DGE</dc:creator>
  <cp:lastModifiedBy>Carlos Yair Olivier Gómez</cp:lastModifiedBy>
  <cp:revision>2050</cp:revision>
  <cp:lastPrinted>2016-03-18T16:12:35Z</cp:lastPrinted>
  <dcterms:created xsi:type="dcterms:W3CDTF">2010-07-20T21:14:06Z</dcterms:created>
  <dcterms:modified xsi:type="dcterms:W3CDTF">2016-05-19T16:16:57Z</dcterms:modified>
</cp:coreProperties>
</file>