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s/slide26.xml" ContentType="application/vnd.openxmlformats-officedocument.presentationml.slide+xml"/>
  <Override PartName="/ppt/slides/slide44.xml" ContentType="application/vnd.openxmlformats-officedocument.presentationml.slide+xml"/>
  <Override PartName="/ppt/slides/slide43.xml" ContentType="application/vnd.openxmlformats-officedocument.presentationml.slide+xml"/>
  <Override PartName="/ppt/slides/slide42.xml" ContentType="application/vnd.openxmlformats-officedocument.presentationml.slide+xml"/>
  <Override PartName="/ppt/slides/slide41.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2.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40.xml" ContentType="application/vnd.openxmlformats-officedocument.presentationml.slide+xml"/>
  <Override PartName="/ppt/slides/slide39.xml" ContentType="application/vnd.openxmlformats-officedocument.presentationml.slide+xml"/>
  <Override PartName="/ppt/slides/slide38.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slides/slide35.xml" ContentType="application/vnd.openxmlformats-officedocument.presentationml.slide+xml"/>
  <Override PartName="/ppt/slides/slide34.xml" ContentType="application/vnd.openxmlformats-officedocument.presentationml.slide+xml"/>
  <Override PartName="/ppt/slides/slide25.xml" ContentType="application/vnd.openxmlformats-officedocument.presentationml.slide+xml"/>
  <Override PartName="/ppt/slides/slide17.xml" ContentType="application/vnd.openxmlformats-officedocument.presentationml.slide+xml"/>
  <Override PartName="/ppt/slides/slide15.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7.xml" ContentType="application/vnd.openxmlformats-officedocument.presentationml.slide+xml"/>
  <Override PartName="/ppt/slides/slide2.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8.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96" r:id="rId4"/>
    <p:sldId id="258" r:id="rId5"/>
    <p:sldId id="294" r:id="rId6"/>
    <p:sldId id="283" r:id="rId7"/>
    <p:sldId id="259" r:id="rId8"/>
    <p:sldId id="260" r:id="rId9"/>
    <p:sldId id="282" r:id="rId10"/>
    <p:sldId id="261" r:id="rId11"/>
    <p:sldId id="262" r:id="rId12"/>
    <p:sldId id="297" r:id="rId13"/>
    <p:sldId id="263" r:id="rId14"/>
    <p:sldId id="293" r:id="rId15"/>
    <p:sldId id="264" r:id="rId16"/>
    <p:sldId id="284" r:id="rId17"/>
    <p:sldId id="265" r:id="rId18"/>
    <p:sldId id="285" r:id="rId19"/>
    <p:sldId id="266" r:id="rId20"/>
    <p:sldId id="267" r:id="rId21"/>
    <p:sldId id="268" r:id="rId22"/>
    <p:sldId id="269" r:id="rId23"/>
    <p:sldId id="270" r:id="rId24"/>
    <p:sldId id="271" r:id="rId25"/>
    <p:sldId id="287" r:id="rId26"/>
    <p:sldId id="272" r:id="rId27"/>
    <p:sldId id="273" r:id="rId28"/>
    <p:sldId id="289" r:id="rId29"/>
    <p:sldId id="295" r:id="rId30"/>
    <p:sldId id="288" r:id="rId31"/>
    <p:sldId id="274" r:id="rId32"/>
    <p:sldId id="275" r:id="rId33"/>
    <p:sldId id="290" r:id="rId34"/>
    <p:sldId id="276" r:id="rId35"/>
    <p:sldId id="291" r:id="rId36"/>
    <p:sldId id="277" r:id="rId37"/>
    <p:sldId id="292" r:id="rId38"/>
    <p:sldId id="278" r:id="rId39"/>
    <p:sldId id="299" r:id="rId40"/>
    <p:sldId id="298" r:id="rId41"/>
    <p:sldId id="300" r:id="rId42"/>
    <p:sldId id="279" r:id="rId43"/>
    <p:sldId id="280" r:id="rId44"/>
    <p:sldId id="281"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340"/>
  </p:normalViewPr>
  <p:slideViewPr>
    <p:cSldViewPr snapToGrid="0" snapToObjects="1">
      <p:cViewPr varScale="1">
        <p:scale>
          <a:sx n="71" d="100"/>
          <a:sy n="71" d="100"/>
        </p:scale>
        <p:origin x="148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A48F3F-F4FC-8343-8A7F-2B526074D40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8EA3A0-996B-534F-B5E4-8EC8538226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A41E6C4-9874-734C-8D45-89C9936D4FAC}"/>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5" name="Footer Placeholder 4">
            <a:extLst>
              <a:ext uri="{FF2B5EF4-FFF2-40B4-BE49-F238E27FC236}">
                <a16:creationId xmlns:a16="http://schemas.microsoft.com/office/drawing/2014/main" id="{7AB39A78-4B2C-2D40-B953-000A035655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13FFFA-7F58-3247-8D5D-9AF6D13D62CA}"/>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3943794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79244-4636-3C4B-9091-F18B7F4C4E1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5025A6-1D37-2046-8C4A-61D0EC107EC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D34B65-45D9-1048-A4DF-4F8A7891D2DA}"/>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5" name="Footer Placeholder 4">
            <a:extLst>
              <a:ext uri="{FF2B5EF4-FFF2-40B4-BE49-F238E27FC236}">
                <a16:creationId xmlns:a16="http://schemas.microsoft.com/office/drawing/2014/main" id="{AD5B9715-B384-5240-B07C-0298CED02F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74E5F1-E25B-4241-A690-25C1E6A5AA70}"/>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7429664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026E2B5-20FC-8544-A513-3817387038F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670E4F4-7688-1545-BA1F-29E2BD1B587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0F59F4-EE85-E548-893C-7D01E86317E6}"/>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5" name="Footer Placeholder 4">
            <a:extLst>
              <a:ext uri="{FF2B5EF4-FFF2-40B4-BE49-F238E27FC236}">
                <a16:creationId xmlns:a16="http://schemas.microsoft.com/office/drawing/2014/main" id="{FF3E7EC5-7048-804D-BD5D-509CC4414E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4FCEB6A-F95B-F045-A03B-ABF1FD217E85}"/>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29302222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BD27DA-EF00-E446-AF74-C3EB4C88C73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60DC63-E629-3949-BB0D-0E0E9CA1FCD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1386C5-3CA8-CF41-A645-C97BA1A04F87}"/>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5" name="Footer Placeholder 4">
            <a:extLst>
              <a:ext uri="{FF2B5EF4-FFF2-40B4-BE49-F238E27FC236}">
                <a16:creationId xmlns:a16="http://schemas.microsoft.com/office/drawing/2014/main" id="{12649557-C2D7-3F4A-96BC-49AED56ED6B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14E446-3E01-C449-9BE3-BC5B2D04309E}"/>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4164763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91E52-A68C-C946-B9A8-C8948A21C96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3934E69-F781-2F43-991A-AB965CE85F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EF718CE-959C-CF45-A646-65ED7102A647}"/>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5" name="Footer Placeholder 4">
            <a:extLst>
              <a:ext uri="{FF2B5EF4-FFF2-40B4-BE49-F238E27FC236}">
                <a16:creationId xmlns:a16="http://schemas.microsoft.com/office/drawing/2014/main" id="{FD07F510-AD9A-3E4C-9CFD-F238FA2C5E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EDE72E-3865-D94A-9001-F3CC0A90D7F3}"/>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6406309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113A7-0823-F44B-A17E-4AC76CC6C82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0EB53A-DC50-1D40-A815-0FD6B48A8D9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316FAA2-EDA1-4E49-9523-4604C7CFBDF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CB9B4DC-C235-094B-83E4-39AF0CAE12E0}"/>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6" name="Footer Placeholder 5">
            <a:extLst>
              <a:ext uri="{FF2B5EF4-FFF2-40B4-BE49-F238E27FC236}">
                <a16:creationId xmlns:a16="http://schemas.microsoft.com/office/drawing/2014/main" id="{03B8258D-B4E1-174D-8FF2-BBC1354D3D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A0838E-58F7-FC47-BB79-0D96B25F0F6F}"/>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3382613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855737-112A-6842-AD36-3A40C5385F6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FDBEDD1-6943-0E44-AD8C-08D1DF324B1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196CD47-DBC8-534D-9B8E-9256FAA20D22}"/>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40402A-55C3-0C48-802D-436DBE5C040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681CEB8-FABB-444E-A155-156EEC198282}"/>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301FCA3-662D-B446-8912-B56550668794}"/>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8" name="Footer Placeholder 7">
            <a:extLst>
              <a:ext uri="{FF2B5EF4-FFF2-40B4-BE49-F238E27FC236}">
                <a16:creationId xmlns:a16="http://schemas.microsoft.com/office/drawing/2014/main" id="{705B1768-5013-724E-871D-D80B63EA778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434C0B7-8F19-8449-9767-D9126D22C57C}"/>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3835767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F8504-D0A9-C24B-A756-5FF26C57EC2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ABF2B07-5F56-1F4E-9D1F-74EC647B4EA3}"/>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4" name="Footer Placeholder 3">
            <a:extLst>
              <a:ext uri="{FF2B5EF4-FFF2-40B4-BE49-F238E27FC236}">
                <a16:creationId xmlns:a16="http://schemas.microsoft.com/office/drawing/2014/main" id="{3ED7971C-677E-8A47-BDB2-C29FC3EC118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845EB35-42FE-BB4D-ADBE-5D54DC58F007}"/>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2435866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A057A0-5D9F-0D44-8785-E5C501D88565}"/>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3" name="Footer Placeholder 2">
            <a:extLst>
              <a:ext uri="{FF2B5EF4-FFF2-40B4-BE49-F238E27FC236}">
                <a16:creationId xmlns:a16="http://schemas.microsoft.com/office/drawing/2014/main" id="{8852B852-092C-C84E-970A-206A6D86106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C77B266-DD80-6C46-B4CD-A562341031F8}"/>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37573128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154B4-D4F2-4045-B909-64D2565A7C7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F317C6D-B826-B144-8E4B-8EA79DCBBE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D42043D-579E-1343-8431-2D7F55F9B4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19A1751-698F-6D40-B4CF-32CAF2D3BEC2}"/>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6" name="Footer Placeholder 5">
            <a:extLst>
              <a:ext uri="{FF2B5EF4-FFF2-40B4-BE49-F238E27FC236}">
                <a16:creationId xmlns:a16="http://schemas.microsoft.com/office/drawing/2014/main" id="{B17733D2-8647-C146-A975-550CFDCF55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1B002F-B224-D24B-A32D-8D630011C622}"/>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1526129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D7B106-11CC-0645-9976-6BAD9821F6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13FBE9-5B0A-8C45-A7DF-2129F3F3CE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B2BBCA8-15A6-4443-A495-B0F211270A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682D627-49B6-9F41-A782-026160CCB756}"/>
              </a:ext>
            </a:extLst>
          </p:cNvPr>
          <p:cNvSpPr>
            <a:spLocks noGrp="1"/>
          </p:cNvSpPr>
          <p:nvPr>
            <p:ph type="dt" sz="half" idx="10"/>
          </p:nvPr>
        </p:nvSpPr>
        <p:spPr/>
        <p:txBody>
          <a:bodyPr/>
          <a:lstStyle/>
          <a:p>
            <a:fld id="{C61BDA2C-81C0-464C-8D8C-EC5510FB498B}" type="datetimeFigureOut">
              <a:rPr lang="en-US" smtClean="0"/>
              <a:t>2/7/18</a:t>
            </a:fld>
            <a:endParaRPr lang="en-US"/>
          </a:p>
        </p:txBody>
      </p:sp>
      <p:sp>
        <p:nvSpPr>
          <p:cNvPr id="6" name="Footer Placeholder 5">
            <a:extLst>
              <a:ext uri="{FF2B5EF4-FFF2-40B4-BE49-F238E27FC236}">
                <a16:creationId xmlns:a16="http://schemas.microsoft.com/office/drawing/2014/main" id="{86FD7832-1E18-E246-A1E4-DCFBE1A4B2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1E45F1-A74A-3744-9E73-8C45C72BF05A}"/>
              </a:ext>
            </a:extLst>
          </p:cNvPr>
          <p:cNvSpPr>
            <a:spLocks noGrp="1"/>
          </p:cNvSpPr>
          <p:nvPr>
            <p:ph type="sldNum" sz="quarter" idx="12"/>
          </p:nvPr>
        </p:nvSpPr>
        <p:spPr/>
        <p:txBody>
          <a:bodyPr/>
          <a:lstStyle/>
          <a:p>
            <a:fld id="{972ECE7C-5097-1C4B-BACB-7E8489D1585B}" type="slidenum">
              <a:rPr lang="en-US" smtClean="0"/>
              <a:t>‹#›</a:t>
            </a:fld>
            <a:endParaRPr lang="en-US"/>
          </a:p>
        </p:txBody>
      </p:sp>
    </p:spTree>
    <p:extLst>
      <p:ext uri="{BB962C8B-B14F-4D97-AF65-F5344CB8AC3E}">
        <p14:creationId xmlns:p14="http://schemas.microsoft.com/office/powerpoint/2010/main" val="17631285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FB87BE-D819-FA48-B0FC-7A30C64871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9DA6E5-8645-334F-B404-85C7FD1A6D5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13EA95-AA66-7743-9BFE-1C9F5088570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1BDA2C-81C0-464C-8D8C-EC5510FB498B}" type="datetimeFigureOut">
              <a:rPr lang="en-US" smtClean="0"/>
              <a:t>2/7/18</a:t>
            </a:fld>
            <a:endParaRPr lang="en-US"/>
          </a:p>
        </p:txBody>
      </p:sp>
      <p:sp>
        <p:nvSpPr>
          <p:cNvPr id="5" name="Footer Placeholder 4">
            <a:extLst>
              <a:ext uri="{FF2B5EF4-FFF2-40B4-BE49-F238E27FC236}">
                <a16:creationId xmlns:a16="http://schemas.microsoft.com/office/drawing/2014/main" id="{0BD0D6B1-8034-3D4B-8780-80BEC76A1DE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B84BB0-574E-A04E-835C-2925DA6C7E1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2ECE7C-5097-1C4B-BACB-7E8489D1585B}" type="slidenum">
              <a:rPr lang="en-US" smtClean="0"/>
              <a:t>‹#›</a:t>
            </a:fld>
            <a:endParaRPr lang="en-US"/>
          </a:p>
        </p:txBody>
      </p:sp>
    </p:spTree>
    <p:extLst>
      <p:ext uri="{BB962C8B-B14F-4D97-AF65-F5344CB8AC3E}">
        <p14:creationId xmlns:p14="http://schemas.microsoft.com/office/powerpoint/2010/main" val="28804640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tiff"/><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9.tif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phii.org/crdm/" TargetMode="External"/><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phii.org/informatics-savvy-health-department-resources" TargetMode="External"/><Relationship Id="rId2" Type="http://schemas.openxmlformats.org/officeDocument/2006/relationships/hyperlink" Target="http://www.phii.org/infosavvy"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tif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5.tif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CBA3DBE-65AA-4A49-BDF6-2BB865CA0910}"/>
              </a:ext>
            </a:extLst>
          </p:cNvPr>
          <p:cNvSpPr>
            <a:spLocks noGrp="1"/>
          </p:cNvSpPr>
          <p:nvPr>
            <p:ph type="ctrTitle"/>
          </p:nvPr>
        </p:nvSpPr>
        <p:spPr/>
        <p:txBody>
          <a:bodyPr>
            <a:normAutofit fontScale="90000"/>
          </a:bodyPr>
          <a:lstStyle/>
          <a:p>
            <a:r>
              <a:rPr lang="en-US" dirty="0"/>
              <a:t>Key Concepts and Terminology in Public Health Informatics</a:t>
            </a:r>
          </a:p>
        </p:txBody>
      </p:sp>
      <p:sp>
        <p:nvSpPr>
          <p:cNvPr id="7" name="Subtitle 6">
            <a:extLst>
              <a:ext uri="{FF2B5EF4-FFF2-40B4-BE49-F238E27FC236}">
                <a16:creationId xmlns:a16="http://schemas.microsoft.com/office/drawing/2014/main" id="{5ECCB239-1443-A045-A4B9-23F059B8179D}"/>
              </a:ext>
            </a:extLst>
          </p:cNvPr>
          <p:cNvSpPr>
            <a:spLocks noGrp="1"/>
          </p:cNvSpPr>
          <p:nvPr>
            <p:ph type="subTitle" idx="1"/>
          </p:nvPr>
        </p:nvSpPr>
        <p:spPr/>
        <p:txBody>
          <a:bodyPr/>
          <a:lstStyle/>
          <a:p>
            <a:pPr algn="r"/>
            <a:r>
              <a:rPr lang="en-US" dirty="0"/>
              <a:t>CSTE Applied Informatics Team Training</a:t>
            </a:r>
          </a:p>
          <a:p>
            <a:pPr algn="r"/>
            <a:r>
              <a:rPr lang="en-US" dirty="0"/>
              <a:t>Kelley G. Chester, </a:t>
            </a:r>
            <a:r>
              <a:rPr lang="en-US" dirty="0" err="1"/>
              <a:t>DrPH</a:t>
            </a:r>
            <a:r>
              <a:rPr lang="en-US" dirty="0"/>
              <a:t>, MPH</a:t>
            </a:r>
          </a:p>
          <a:p>
            <a:pPr algn="r"/>
            <a:r>
              <a:rPr lang="en-US" dirty="0"/>
              <a:t>February 13, 2018</a:t>
            </a:r>
          </a:p>
        </p:txBody>
      </p:sp>
    </p:spTree>
    <p:extLst>
      <p:ext uri="{BB962C8B-B14F-4D97-AF65-F5344CB8AC3E}">
        <p14:creationId xmlns:p14="http://schemas.microsoft.com/office/powerpoint/2010/main" val="20199429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4C9B30-194A-D246-90BF-E306F1C921B5}"/>
              </a:ext>
            </a:extLst>
          </p:cNvPr>
          <p:cNvSpPr>
            <a:spLocks noGrp="1"/>
          </p:cNvSpPr>
          <p:nvPr>
            <p:ph type="title"/>
          </p:nvPr>
        </p:nvSpPr>
        <p:spPr/>
        <p:txBody>
          <a:bodyPr/>
          <a:lstStyle/>
          <a:p>
            <a:pPr algn="ctr"/>
            <a:r>
              <a:rPr lang="en-US" dirty="0"/>
              <a:t>Foundational Concepts</a:t>
            </a:r>
            <a:br>
              <a:rPr lang="en-US" dirty="0"/>
            </a:br>
            <a:r>
              <a:rPr lang="en-US" dirty="0"/>
              <a:t>Public Health vs. Healthcare Informatics</a:t>
            </a:r>
          </a:p>
        </p:txBody>
      </p:sp>
      <p:sp>
        <p:nvSpPr>
          <p:cNvPr id="3" name="Content Placeholder 2">
            <a:extLst>
              <a:ext uri="{FF2B5EF4-FFF2-40B4-BE49-F238E27FC236}">
                <a16:creationId xmlns:a16="http://schemas.microsoft.com/office/drawing/2014/main" id="{A51B432C-2981-2D45-BA07-A48FAE22D12D}"/>
              </a:ext>
            </a:extLst>
          </p:cNvPr>
          <p:cNvSpPr>
            <a:spLocks noGrp="1"/>
          </p:cNvSpPr>
          <p:nvPr>
            <p:ph sz="half" idx="1"/>
          </p:nvPr>
        </p:nvSpPr>
        <p:spPr/>
        <p:txBody>
          <a:bodyPr>
            <a:normAutofit/>
          </a:bodyPr>
          <a:lstStyle/>
          <a:p>
            <a:pPr marL="0" indent="0">
              <a:buNone/>
            </a:pPr>
            <a:r>
              <a:rPr lang="en-US" sz="3200" b="1" dirty="0">
                <a:solidFill>
                  <a:srgbClr val="A2B170"/>
                </a:solidFill>
              </a:rPr>
              <a:t>Public health </a:t>
            </a:r>
            <a:r>
              <a:rPr lang="en-US" sz="3200" dirty="0"/>
              <a:t>informatics is the systematic application of knowledge from </a:t>
            </a:r>
            <a:r>
              <a:rPr lang="en-US" sz="3200" b="1" dirty="0">
                <a:solidFill>
                  <a:schemeClr val="accent2"/>
                </a:solidFill>
              </a:rPr>
              <a:t>multiple disciplines</a:t>
            </a:r>
            <a:r>
              <a:rPr lang="en-US" sz="3200" dirty="0"/>
              <a:t>, notably information and computer science, to the data management and reporting requirements of public health. </a:t>
            </a:r>
          </a:p>
          <a:p>
            <a:pPr marL="0" indent="0">
              <a:buNone/>
            </a:pPr>
            <a:endParaRPr lang="en-US" sz="3200" dirty="0"/>
          </a:p>
        </p:txBody>
      </p:sp>
      <p:sp>
        <p:nvSpPr>
          <p:cNvPr id="4" name="Content Placeholder 3">
            <a:extLst>
              <a:ext uri="{FF2B5EF4-FFF2-40B4-BE49-F238E27FC236}">
                <a16:creationId xmlns:a16="http://schemas.microsoft.com/office/drawing/2014/main" id="{3AF48EEB-EA1D-C347-B52D-DC4DAF83FAE7}"/>
              </a:ext>
            </a:extLst>
          </p:cNvPr>
          <p:cNvSpPr>
            <a:spLocks noGrp="1"/>
          </p:cNvSpPr>
          <p:nvPr>
            <p:ph sz="half" idx="2"/>
          </p:nvPr>
        </p:nvSpPr>
        <p:spPr/>
        <p:txBody>
          <a:bodyPr>
            <a:normAutofit/>
          </a:bodyPr>
          <a:lstStyle/>
          <a:p>
            <a:pPr marL="0" indent="0">
              <a:buNone/>
            </a:pPr>
            <a:r>
              <a:rPr lang="en-US" sz="3200" b="1" dirty="0">
                <a:solidFill>
                  <a:srgbClr val="21449B"/>
                </a:solidFill>
              </a:rPr>
              <a:t>Health</a:t>
            </a:r>
            <a:r>
              <a:rPr lang="en-US" sz="3200" dirty="0"/>
              <a:t> informatics is the </a:t>
            </a:r>
            <a:r>
              <a:rPr lang="en-US" sz="3200" b="1" dirty="0">
                <a:solidFill>
                  <a:srgbClr val="E07602"/>
                </a:solidFill>
              </a:rPr>
              <a:t>interdisciplinary</a:t>
            </a:r>
            <a:r>
              <a:rPr lang="en-US" sz="3200" dirty="0"/>
              <a:t> study of the design, development, adoption, and application of IT-based innovations in healthcare services delivery, management, and planning.</a:t>
            </a:r>
          </a:p>
          <a:p>
            <a:endParaRPr lang="en-US" sz="3200" dirty="0"/>
          </a:p>
        </p:txBody>
      </p:sp>
    </p:spTree>
    <p:extLst>
      <p:ext uri="{BB962C8B-B14F-4D97-AF65-F5344CB8AC3E}">
        <p14:creationId xmlns:p14="http://schemas.microsoft.com/office/powerpoint/2010/main" val="1292494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3" name="Straight Arrow Connector 8">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93776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A621A1F-B408-E24D-B9C4-C6D0C69F88DC}"/>
              </a:ext>
            </a:extLst>
          </p:cNvPr>
          <p:cNvPicPr>
            <a:picLocks noChangeAspect="1"/>
          </p:cNvPicPr>
          <p:nvPr/>
        </p:nvPicPr>
        <p:blipFill rotWithShape="1">
          <a:blip r:embed="rId2"/>
          <a:srcRect l="10032" r="4531" b="1"/>
          <a:stretch/>
        </p:blipFill>
        <p:spPr>
          <a:xfrm>
            <a:off x="6096001" y="1211522"/>
            <a:ext cx="3664160" cy="3980384"/>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2" name="Title 1">
            <a:extLst>
              <a:ext uri="{FF2B5EF4-FFF2-40B4-BE49-F238E27FC236}">
                <a16:creationId xmlns:a16="http://schemas.microsoft.com/office/drawing/2014/main" id="{4D4947EC-9D93-A64E-ABAB-E2B85BFE1973}"/>
              </a:ext>
            </a:extLst>
          </p:cNvPr>
          <p:cNvSpPr>
            <a:spLocks noGrp="1"/>
          </p:cNvSpPr>
          <p:nvPr>
            <p:ph type="title"/>
          </p:nvPr>
        </p:nvSpPr>
        <p:spPr>
          <a:xfrm>
            <a:off x="655320" y="365125"/>
            <a:ext cx="5120114" cy="1692794"/>
          </a:xfrm>
        </p:spPr>
        <p:txBody>
          <a:bodyPr>
            <a:normAutofit/>
          </a:bodyPr>
          <a:lstStyle/>
          <a:p>
            <a:r>
              <a:rPr lang="en-US"/>
              <a:t>Foundational Concepts</a:t>
            </a:r>
            <a:endParaRPr lang="en-US" dirty="0"/>
          </a:p>
        </p:txBody>
      </p:sp>
      <p:sp>
        <p:nvSpPr>
          <p:cNvPr id="3" name="Content Placeholder 2">
            <a:extLst>
              <a:ext uri="{FF2B5EF4-FFF2-40B4-BE49-F238E27FC236}">
                <a16:creationId xmlns:a16="http://schemas.microsoft.com/office/drawing/2014/main" id="{496F0F08-274D-C348-88BF-D819B37CACB0}"/>
              </a:ext>
            </a:extLst>
          </p:cNvPr>
          <p:cNvSpPr>
            <a:spLocks noGrp="1"/>
          </p:cNvSpPr>
          <p:nvPr>
            <p:ph idx="1"/>
          </p:nvPr>
        </p:nvSpPr>
        <p:spPr>
          <a:xfrm>
            <a:off x="655321" y="2575034"/>
            <a:ext cx="5120113" cy="3462228"/>
          </a:xfrm>
        </p:spPr>
        <p:txBody>
          <a:bodyPr>
            <a:normAutofit/>
          </a:bodyPr>
          <a:lstStyle/>
          <a:p>
            <a:r>
              <a:rPr lang="en-US" sz="2400" dirty="0"/>
              <a:t>Information Technology is the foundation…</a:t>
            </a:r>
          </a:p>
          <a:p>
            <a:pPr lvl="1"/>
            <a:r>
              <a:rPr lang="en-US" dirty="0"/>
              <a:t>The application of computers and telecommunications equipment to store, retrieve, transmit and manipulate data</a:t>
            </a:r>
          </a:p>
          <a:p>
            <a:r>
              <a:rPr lang="en-US" sz="2400" dirty="0"/>
              <a:t>Informatics involves translation…</a:t>
            </a:r>
          </a:p>
          <a:p>
            <a:pPr lvl="1"/>
            <a:r>
              <a:rPr lang="en-US" dirty="0"/>
              <a:t>Turning data into information for decision making</a:t>
            </a:r>
          </a:p>
        </p:txBody>
      </p:sp>
    </p:spTree>
    <p:extLst>
      <p:ext uri="{BB962C8B-B14F-4D97-AF65-F5344CB8AC3E}">
        <p14:creationId xmlns:p14="http://schemas.microsoft.com/office/powerpoint/2010/main" val="42378290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13D9A-CD1A-9646-95FE-16228360F05D}"/>
              </a:ext>
            </a:extLst>
          </p:cNvPr>
          <p:cNvSpPr>
            <a:spLocks noGrp="1"/>
          </p:cNvSpPr>
          <p:nvPr>
            <p:ph type="title"/>
          </p:nvPr>
        </p:nvSpPr>
        <p:spPr>
          <a:xfrm>
            <a:off x="838200" y="365125"/>
            <a:ext cx="10515600" cy="1325563"/>
          </a:xfrm>
        </p:spPr>
        <p:txBody>
          <a:bodyPr/>
          <a:lstStyle/>
          <a:p>
            <a:r>
              <a:rPr lang="en-US" dirty="0"/>
              <a:t>Foundational Concepts</a:t>
            </a:r>
          </a:p>
        </p:txBody>
      </p:sp>
      <p:sp>
        <p:nvSpPr>
          <p:cNvPr id="3" name="Content Placeholder 2">
            <a:extLst>
              <a:ext uri="{FF2B5EF4-FFF2-40B4-BE49-F238E27FC236}">
                <a16:creationId xmlns:a16="http://schemas.microsoft.com/office/drawing/2014/main" id="{F773E78D-51A7-0344-B7D8-080B8867B924}"/>
              </a:ext>
            </a:extLst>
          </p:cNvPr>
          <p:cNvSpPr>
            <a:spLocks noGrp="1"/>
          </p:cNvSpPr>
          <p:nvPr>
            <p:ph idx="1"/>
          </p:nvPr>
        </p:nvSpPr>
        <p:spPr>
          <a:xfrm>
            <a:off x="838200" y="1825625"/>
            <a:ext cx="10515600" cy="4351338"/>
          </a:xfrm>
        </p:spPr>
        <p:txBody>
          <a:bodyPr/>
          <a:lstStyle/>
          <a:p>
            <a:pPr marL="0" indent="0">
              <a:buNone/>
            </a:pPr>
            <a:r>
              <a:rPr lang="en-US" i="1" dirty="0"/>
              <a:t>How is </a:t>
            </a:r>
            <a:r>
              <a:rPr lang="en-US" b="1" i="1" dirty="0">
                <a:solidFill>
                  <a:schemeClr val="accent6"/>
                </a:solidFill>
              </a:rPr>
              <a:t>Epidemiology</a:t>
            </a:r>
            <a:r>
              <a:rPr lang="en-US" i="1" dirty="0"/>
              <a:t> different from </a:t>
            </a:r>
            <a:r>
              <a:rPr lang="en-US" b="1" i="1" dirty="0">
                <a:solidFill>
                  <a:schemeClr val="accent6"/>
                </a:solidFill>
              </a:rPr>
              <a:t>Informatics</a:t>
            </a:r>
            <a:r>
              <a:rPr lang="en-US" i="1" dirty="0"/>
              <a:t>?</a:t>
            </a:r>
          </a:p>
          <a:p>
            <a:pPr marL="0" indent="0">
              <a:buNone/>
            </a:pPr>
            <a:r>
              <a:rPr lang="en-US" dirty="0"/>
              <a:t>Epidemiologists study and analyze of the distribution and determinants of health and disease conditions.</a:t>
            </a:r>
          </a:p>
          <a:p>
            <a:pPr marL="0" indent="0">
              <a:buNone/>
            </a:pPr>
            <a:r>
              <a:rPr lang="en-US" dirty="0"/>
              <a:t>Informaticians assist in turning data and information into knowledge that public health professionals, including Epidemiologists, can use to make decisions.  Informaticians work across all areas of public health.</a:t>
            </a:r>
          </a:p>
          <a:p>
            <a:pPr marL="0" indent="0">
              <a:buNone/>
            </a:pPr>
            <a:endParaRPr lang="en-US" dirty="0"/>
          </a:p>
        </p:txBody>
      </p:sp>
      <p:pic>
        <p:nvPicPr>
          <p:cNvPr id="4" name="Picture 3">
            <a:extLst>
              <a:ext uri="{FF2B5EF4-FFF2-40B4-BE49-F238E27FC236}">
                <a16:creationId xmlns:a16="http://schemas.microsoft.com/office/drawing/2014/main" id="{BC1E6D51-DC3A-B64D-87CA-F3A9B924292A}"/>
              </a:ext>
            </a:extLst>
          </p:cNvPr>
          <p:cNvPicPr>
            <a:picLocks noChangeAspect="1"/>
          </p:cNvPicPr>
          <p:nvPr/>
        </p:nvPicPr>
        <p:blipFill>
          <a:blip r:embed="rId2"/>
          <a:stretch>
            <a:fillRect/>
          </a:stretch>
        </p:blipFill>
        <p:spPr>
          <a:xfrm>
            <a:off x="7817225" y="4508713"/>
            <a:ext cx="3170518" cy="1997426"/>
          </a:xfrm>
          <a:prstGeom prst="rect">
            <a:avLst/>
          </a:prstGeom>
        </p:spPr>
      </p:pic>
    </p:spTree>
    <p:extLst>
      <p:ext uri="{BB962C8B-B14F-4D97-AF65-F5344CB8AC3E}">
        <p14:creationId xmlns:p14="http://schemas.microsoft.com/office/powerpoint/2010/main" val="29518108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326755-078D-754C-BEB8-43AE56F9C35F}"/>
              </a:ext>
            </a:extLst>
          </p:cNvPr>
          <p:cNvSpPr>
            <a:spLocks noGrp="1"/>
          </p:cNvSpPr>
          <p:nvPr>
            <p:ph type="title"/>
          </p:nvPr>
        </p:nvSpPr>
        <p:spPr/>
        <p:txBody>
          <a:bodyPr/>
          <a:lstStyle/>
          <a:p>
            <a:r>
              <a:rPr lang="en-US" dirty="0"/>
              <a:t>The Value Proposition for Informatics</a:t>
            </a:r>
          </a:p>
        </p:txBody>
      </p:sp>
      <p:sp>
        <p:nvSpPr>
          <p:cNvPr id="4" name="Content Placeholder 3">
            <a:extLst>
              <a:ext uri="{FF2B5EF4-FFF2-40B4-BE49-F238E27FC236}">
                <a16:creationId xmlns:a16="http://schemas.microsoft.com/office/drawing/2014/main" id="{6B00F4E0-6DC1-CD4E-9F5C-3C5709409A73}"/>
              </a:ext>
            </a:extLst>
          </p:cNvPr>
          <p:cNvSpPr>
            <a:spLocks noGrp="1"/>
          </p:cNvSpPr>
          <p:nvPr>
            <p:ph sz="half" idx="1"/>
          </p:nvPr>
        </p:nvSpPr>
        <p:spPr/>
        <p:txBody>
          <a:bodyPr>
            <a:normAutofit/>
          </a:bodyPr>
          <a:lstStyle/>
          <a:p>
            <a:pPr marL="0" indent="0">
              <a:buNone/>
            </a:pPr>
            <a:r>
              <a:rPr lang="en-US" sz="4400" dirty="0">
                <a:latin typeface="+mj-lt"/>
              </a:rPr>
              <a:t>Informatics in has been relegated to “pushing the broom” at the end of the parade.</a:t>
            </a:r>
          </a:p>
        </p:txBody>
      </p:sp>
      <p:pic>
        <p:nvPicPr>
          <p:cNvPr id="13" name="Picture 5" descr="C:\Users\kchester\AppData\Local\Microsoft\Windows\Temporary Internet Files\Content.IE5\I37ZAZYJ\MP900321207[1].jpg">
            <a:extLst>
              <a:ext uri="{FF2B5EF4-FFF2-40B4-BE49-F238E27FC236}">
                <a16:creationId xmlns:a16="http://schemas.microsoft.com/office/drawing/2014/main" id="{58DD7FD5-0445-7447-852F-8DC091E8B905}"/>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l="-17899" r="-17899"/>
          <a:stretch>
            <a:fillRect/>
          </a:stretch>
        </p:blipFill>
        <p:spPr bwMode="auto">
          <a:xfrm>
            <a:off x="6995248" y="1863566"/>
            <a:ext cx="4358551" cy="450907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4137578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9D97C-3B33-4744-931E-4D6A64B6B9CE}"/>
              </a:ext>
            </a:extLst>
          </p:cNvPr>
          <p:cNvSpPr>
            <a:spLocks noGrp="1"/>
          </p:cNvSpPr>
          <p:nvPr>
            <p:ph type="title"/>
          </p:nvPr>
        </p:nvSpPr>
        <p:spPr/>
        <p:txBody>
          <a:bodyPr/>
          <a:lstStyle/>
          <a:p>
            <a:r>
              <a:rPr lang="en-US" dirty="0"/>
              <a:t>Poll</a:t>
            </a:r>
          </a:p>
        </p:txBody>
      </p:sp>
      <p:sp>
        <p:nvSpPr>
          <p:cNvPr id="3" name="Content Placeholder 2">
            <a:extLst>
              <a:ext uri="{FF2B5EF4-FFF2-40B4-BE49-F238E27FC236}">
                <a16:creationId xmlns:a16="http://schemas.microsoft.com/office/drawing/2014/main" id="{9F564DF3-4791-B04F-B09A-251711E1BA16}"/>
              </a:ext>
            </a:extLst>
          </p:cNvPr>
          <p:cNvSpPr>
            <a:spLocks noGrp="1"/>
          </p:cNvSpPr>
          <p:nvPr>
            <p:ph idx="1"/>
          </p:nvPr>
        </p:nvSpPr>
        <p:spPr/>
        <p:txBody>
          <a:bodyPr/>
          <a:lstStyle/>
          <a:p>
            <a:pPr marL="0" indent="0">
              <a:buNone/>
            </a:pPr>
            <a:r>
              <a:rPr lang="en-US" dirty="0"/>
              <a:t>Does your agency have a separate informatics office or informatics program outside of the Information Technology (IT) department?</a:t>
            </a:r>
          </a:p>
          <a:p>
            <a:pPr marL="0" indent="0">
              <a:buNone/>
            </a:pPr>
            <a:endParaRPr lang="en-US" dirty="0"/>
          </a:p>
          <a:p>
            <a:pPr marL="0" indent="0">
              <a:buNone/>
            </a:pPr>
            <a:r>
              <a:rPr lang="en-US" dirty="0"/>
              <a:t>Yes</a:t>
            </a:r>
          </a:p>
          <a:p>
            <a:pPr marL="0" indent="0">
              <a:buNone/>
            </a:pPr>
            <a:r>
              <a:rPr lang="en-US" dirty="0"/>
              <a:t>No</a:t>
            </a:r>
          </a:p>
          <a:p>
            <a:pPr marL="0" indent="0">
              <a:buNone/>
            </a:pPr>
            <a:r>
              <a:rPr lang="en-US" dirty="0"/>
              <a:t>I Don’t Know</a:t>
            </a:r>
          </a:p>
        </p:txBody>
      </p:sp>
    </p:spTree>
    <p:extLst>
      <p:ext uri="{BB962C8B-B14F-4D97-AF65-F5344CB8AC3E}">
        <p14:creationId xmlns:p14="http://schemas.microsoft.com/office/powerpoint/2010/main" val="3572333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E57B2B7-1CBE-1E43-9B72-7FB811CA3874}"/>
              </a:ext>
            </a:extLst>
          </p:cNvPr>
          <p:cNvSpPr>
            <a:spLocks noGrp="1"/>
          </p:cNvSpPr>
          <p:nvPr>
            <p:ph type="title"/>
          </p:nvPr>
        </p:nvSpPr>
        <p:spPr/>
        <p:txBody>
          <a:bodyPr/>
          <a:lstStyle/>
          <a:p>
            <a:r>
              <a:rPr lang="en-US" dirty="0"/>
              <a:t>Business Process Analysis Basics</a:t>
            </a:r>
          </a:p>
        </p:txBody>
      </p:sp>
      <p:sp>
        <p:nvSpPr>
          <p:cNvPr id="5" name="Text Placeholder 4">
            <a:extLst>
              <a:ext uri="{FF2B5EF4-FFF2-40B4-BE49-F238E27FC236}">
                <a16:creationId xmlns:a16="http://schemas.microsoft.com/office/drawing/2014/main" id="{2931798D-87EE-1346-8F74-0423DEECAB86}"/>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0179392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25ACC0-970D-1C41-BB10-4DF33408A93C}"/>
              </a:ext>
            </a:extLst>
          </p:cNvPr>
          <p:cNvSpPr>
            <a:spLocks noGrp="1"/>
          </p:cNvSpPr>
          <p:nvPr>
            <p:ph type="title"/>
          </p:nvPr>
        </p:nvSpPr>
        <p:spPr/>
        <p:txBody>
          <a:bodyPr/>
          <a:lstStyle/>
          <a:p>
            <a:r>
              <a:rPr lang="en-US" dirty="0"/>
              <a:t>What is the Business of Public Health</a:t>
            </a:r>
          </a:p>
        </p:txBody>
      </p:sp>
      <p:sp>
        <p:nvSpPr>
          <p:cNvPr id="3" name="Content Placeholder 2">
            <a:extLst>
              <a:ext uri="{FF2B5EF4-FFF2-40B4-BE49-F238E27FC236}">
                <a16:creationId xmlns:a16="http://schemas.microsoft.com/office/drawing/2014/main" id="{FE216968-7E24-3C42-A796-4EC1CA32F47B}"/>
              </a:ext>
            </a:extLst>
          </p:cNvPr>
          <p:cNvSpPr>
            <a:spLocks noGrp="1"/>
          </p:cNvSpPr>
          <p:nvPr>
            <p:ph idx="1"/>
          </p:nvPr>
        </p:nvSpPr>
        <p:spPr/>
        <p:txBody>
          <a:bodyPr>
            <a:normAutofit/>
          </a:bodyPr>
          <a:lstStyle/>
          <a:p>
            <a:pPr marL="576263" indent="-576263">
              <a:buFontTx/>
              <a:buNone/>
            </a:pPr>
            <a:r>
              <a:rPr lang="en-US" sz="3600" dirty="0">
                <a:latin typeface="+mj-lt"/>
              </a:rPr>
              <a:t>Q.	What is the “business” of health and public health? </a:t>
            </a:r>
          </a:p>
          <a:p>
            <a:pPr marL="576263" indent="-576263">
              <a:buFontTx/>
              <a:buNone/>
            </a:pPr>
            <a:r>
              <a:rPr lang="en-US" sz="3600" dirty="0">
                <a:latin typeface="+mj-lt"/>
              </a:rPr>
              <a:t>A.	The activities you do to provide the services that meet the health objectives of the individuals communities you serve.</a:t>
            </a:r>
          </a:p>
          <a:p>
            <a:pPr marL="0" indent="0">
              <a:buNone/>
            </a:pPr>
            <a:endParaRPr lang="en-US" sz="3600" dirty="0">
              <a:latin typeface="+mj-lt"/>
            </a:endParaRPr>
          </a:p>
        </p:txBody>
      </p:sp>
    </p:spTree>
    <p:extLst>
      <p:ext uri="{BB962C8B-B14F-4D97-AF65-F5344CB8AC3E}">
        <p14:creationId xmlns:p14="http://schemas.microsoft.com/office/powerpoint/2010/main" val="2481526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9201265-389D-4C4F-B0EE-BA7D63DC1FF7}"/>
              </a:ext>
            </a:extLst>
          </p:cNvPr>
          <p:cNvSpPr>
            <a:spLocks noGrp="1"/>
          </p:cNvSpPr>
          <p:nvPr>
            <p:ph type="title"/>
          </p:nvPr>
        </p:nvSpPr>
        <p:spPr/>
        <p:txBody>
          <a:bodyPr/>
          <a:lstStyle/>
          <a:p>
            <a:r>
              <a:rPr lang="en-US" dirty="0"/>
              <a:t>What is a Business Process</a:t>
            </a:r>
          </a:p>
        </p:txBody>
      </p:sp>
      <p:sp>
        <p:nvSpPr>
          <p:cNvPr id="5" name="Content Placeholder 4">
            <a:extLst>
              <a:ext uri="{FF2B5EF4-FFF2-40B4-BE49-F238E27FC236}">
                <a16:creationId xmlns:a16="http://schemas.microsoft.com/office/drawing/2014/main" id="{D0E43F37-FA85-D94B-8A31-D28575C10AF9}"/>
              </a:ext>
            </a:extLst>
          </p:cNvPr>
          <p:cNvSpPr>
            <a:spLocks noGrp="1"/>
          </p:cNvSpPr>
          <p:nvPr>
            <p:ph idx="1"/>
          </p:nvPr>
        </p:nvSpPr>
        <p:spPr/>
        <p:txBody>
          <a:bodyPr>
            <a:normAutofit/>
          </a:bodyPr>
          <a:lstStyle/>
          <a:p>
            <a:pPr marL="450850" indent="-450850">
              <a:buFontTx/>
              <a:buNone/>
            </a:pPr>
            <a:r>
              <a:rPr lang="en-US" sz="3600" dirty="0">
                <a:latin typeface="+mj-lt"/>
              </a:rPr>
              <a:t>Q.	What is a business process? </a:t>
            </a:r>
          </a:p>
          <a:p>
            <a:pPr marL="450850" indent="-450850">
              <a:buFontTx/>
              <a:buNone/>
            </a:pPr>
            <a:r>
              <a:rPr lang="en-US" sz="3600" dirty="0">
                <a:latin typeface="+mj-lt"/>
              </a:rPr>
              <a:t>A.	A set of activities and tasks that logically group together to accomplish a goal or produce something of value for the benefit of the organization, stakeholder, or customer.</a:t>
            </a:r>
          </a:p>
          <a:p>
            <a:pPr marL="0" indent="0">
              <a:buNone/>
            </a:pPr>
            <a:endParaRPr lang="en-US" sz="3600" dirty="0">
              <a:latin typeface="+mj-lt"/>
            </a:endParaRPr>
          </a:p>
        </p:txBody>
      </p:sp>
    </p:spTree>
    <p:extLst>
      <p:ext uri="{BB962C8B-B14F-4D97-AF65-F5344CB8AC3E}">
        <p14:creationId xmlns:p14="http://schemas.microsoft.com/office/powerpoint/2010/main" val="10791869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F9FE9-2058-EB41-9A09-3CEF8B6E4CFC}"/>
              </a:ext>
            </a:extLst>
          </p:cNvPr>
          <p:cNvSpPr>
            <a:spLocks noGrp="1"/>
          </p:cNvSpPr>
          <p:nvPr>
            <p:ph type="title"/>
          </p:nvPr>
        </p:nvSpPr>
        <p:spPr/>
        <p:txBody>
          <a:bodyPr/>
          <a:lstStyle/>
          <a:p>
            <a:r>
              <a:rPr lang="en-US" dirty="0"/>
              <a:t>What is a Business Process</a:t>
            </a:r>
          </a:p>
        </p:txBody>
      </p:sp>
      <p:sp>
        <p:nvSpPr>
          <p:cNvPr id="3" name="Content Placeholder 2">
            <a:extLst>
              <a:ext uri="{FF2B5EF4-FFF2-40B4-BE49-F238E27FC236}">
                <a16:creationId xmlns:a16="http://schemas.microsoft.com/office/drawing/2014/main" id="{B1CECA98-2516-9C49-A8AE-2F81422F77DA}"/>
              </a:ext>
            </a:extLst>
          </p:cNvPr>
          <p:cNvSpPr>
            <a:spLocks noGrp="1"/>
          </p:cNvSpPr>
          <p:nvPr>
            <p:ph idx="1"/>
          </p:nvPr>
        </p:nvSpPr>
        <p:spPr/>
        <p:txBody>
          <a:bodyPr>
            <a:normAutofit/>
          </a:bodyPr>
          <a:lstStyle/>
          <a:p>
            <a:pPr marL="450850" indent="-450850">
              <a:buFontTx/>
              <a:buNone/>
            </a:pPr>
            <a:r>
              <a:rPr lang="en-US" sz="3600" dirty="0">
                <a:latin typeface="+mj-lt"/>
              </a:rPr>
              <a:t>Q.	How are business processes relevant to information systems? </a:t>
            </a:r>
          </a:p>
          <a:p>
            <a:pPr marL="450850" indent="-450850">
              <a:buFontTx/>
              <a:buNone/>
            </a:pPr>
            <a:r>
              <a:rPr lang="en-US" sz="3600" dirty="0">
                <a:latin typeface="+mj-lt"/>
              </a:rPr>
              <a:t>A.	Information systems support the work you do, so we first need to understand how it is done.</a:t>
            </a:r>
          </a:p>
        </p:txBody>
      </p:sp>
    </p:spTree>
    <p:extLst>
      <p:ext uri="{BB962C8B-B14F-4D97-AF65-F5344CB8AC3E}">
        <p14:creationId xmlns:p14="http://schemas.microsoft.com/office/powerpoint/2010/main" val="31107988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6109D7-5A51-EF41-A792-7E92DFA79C3D}"/>
              </a:ext>
            </a:extLst>
          </p:cNvPr>
          <p:cNvSpPr>
            <a:spLocks noGrp="1"/>
          </p:cNvSpPr>
          <p:nvPr>
            <p:ph type="title"/>
          </p:nvPr>
        </p:nvSpPr>
        <p:spPr>
          <a:xfrm>
            <a:off x="838200" y="365125"/>
            <a:ext cx="10515600" cy="1325563"/>
          </a:xfrm>
        </p:spPr>
        <p:txBody>
          <a:bodyPr/>
          <a:lstStyle/>
          <a:p>
            <a:r>
              <a:rPr lang="en-US" dirty="0"/>
              <a:t>What is Business Process Analysis</a:t>
            </a:r>
          </a:p>
        </p:txBody>
      </p:sp>
      <p:sp>
        <p:nvSpPr>
          <p:cNvPr id="3" name="Content Placeholder 2">
            <a:extLst>
              <a:ext uri="{FF2B5EF4-FFF2-40B4-BE49-F238E27FC236}">
                <a16:creationId xmlns:a16="http://schemas.microsoft.com/office/drawing/2014/main" id="{91A1729A-1F50-874C-A800-0F271801027E}"/>
              </a:ext>
            </a:extLst>
          </p:cNvPr>
          <p:cNvSpPr>
            <a:spLocks noGrp="1"/>
          </p:cNvSpPr>
          <p:nvPr>
            <p:ph idx="1"/>
          </p:nvPr>
        </p:nvSpPr>
        <p:spPr>
          <a:xfrm>
            <a:off x="838200" y="1825625"/>
            <a:ext cx="10515600" cy="4351338"/>
          </a:xfrm>
        </p:spPr>
        <p:txBody>
          <a:bodyPr>
            <a:normAutofit/>
          </a:bodyPr>
          <a:lstStyle/>
          <a:p>
            <a:pPr marL="0" indent="0">
              <a:buNone/>
            </a:pPr>
            <a:r>
              <a:rPr lang="en-US" sz="3600" dirty="0">
                <a:latin typeface="+mj-lt"/>
              </a:rPr>
              <a:t>Business process analysis is the logical understanding of how the work of public health is accomplished.</a:t>
            </a:r>
          </a:p>
          <a:p>
            <a:pPr marL="0" indent="0">
              <a:buNone/>
            </a:pPr>
            <a:endParaRPr lang="en-US" sz="3600" dirty="0">
              <a:latin typeface="+mj-lt"/>
            </a:endParaRPr>
          </a:p>
          <a:p>
            <a:pPr marL="0" indent="0">
              <a:buNone/>
            </a:pPr>
            <a:r>
              <a:rPr lang="en-US" sz="3600" dirty="0">
                <a:latin typeface="+mj-lt"/>
              </a:rPr>
              <a:t>BPA answers the question:</a:t>
            </a:r>
          </a:p>
          <a:p>
            <a:pPr marL="0" indent="0">
              <a:buNone/>
            </a:pPr>
            <a:r>
              <a:rPr lang="en-US" sz="3600" dirty="0">
                <a:latin typeface="+mj-lt"/>
              </a:rPr>
              <a:t>“How do we do our work</a:t>
            </a:r>
          </a:p>
          <a:p>
            <a:pPr marL="0" indent="0">
              <a:buNone/>
            </a:pPr>
            <a:r>
              <a:rPr lang="en-US" sz="3600" b="1" i="1" dirty="0">
                <a:solidFill>
                  <a:schemeClr val="accent6"/>
                </a:solidFill>
                <a:latin typeface="+mj-lt"/>
              </a:rPr>
              <a:t>now</a:t>
            </a:r>
            <a:r>
              <a:rPr lang="en-US" sz="3600" dirty="0">
                <a:latin typeface="+mj-lt"/>
              </a:rPr>
              <a:t>?”</a:t>
            </a:r>
          </a:p>
          <a:p>
            <a:pPr marL="0" indent="0">
              <a:buNone/>
            </a:pPr>
            <a:endParaRPr lang="en-US" sz="3600" dirty="0">
              <a:latin typeface="+mj-lt"/>
            </a:endParaRPr>
          </a:p>
        </p:txBody>
      </p:sp>
      <p:pic>
        <p:nvPicPr>
          <p:cNvPr id="4" name="Picture 3">
            <a:extLst>
              <a:ext uri="{FF2B5EF4-FFF2-40B4-BE49-F238E27FC236}">
                <a16:creationId xmlns:a16="http://schemas.microsoft.com/office/drawing/2014/main" id="{B42B6BA7-2318-3A48-8563-03B66EE1EF75}"/>
              </a:ext>
            </a:extLst>
          </p:cNvPr>
          <p:cNvPicPr>
            <a:picLocks noChangeAspect="1"/>
          </p:cNvPicPr>
          <p:nvPr/>
        </p:nvPicPr>
        <p:blipFill>
          <a:blip r:embed="rId2"/>
          <a:stretch>
            <a:fillRect/>
          </a:stretch>
        </p:blipFill>
        <p:spPr>
          <a:xfrm>
            <a:off x="7159426" y="3647523"/>
            <a:ext cx="4194374" cy="2403653"/>
          </a:xfrm>
          <a:prstGeom prst="rect">
            <a:avLst/>
          </a:prstGeom>
        </p:spPr>
      </p:pic>
    </p:spTree>
    <p:extLst>
      <p:ext uri="{BB962C8B-B14F-4D97-AF65-F5344CB8AC3E}">
        <p14:creationId xmlns:p14="http://schemas.microsoft.com/office/powerpoint/2010/main" val="2397069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ACC08C-E10F-C74E-BF9A-5253FB854376}"/>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id="{E5047FBA-DA88-E74F-BF54-26F2A833D3D2}"/>
              </a:ext>
            </a:extLst>
          </p:cNvPr>
          <p:cNvSpPr>
            <a:spLocks noGrp="1"/>
          </p:cNvSpPr>
          <p:nvPr>
            <p:ph idx="1"/>
          </p:nvPr>
        </p:nvSpPr>
        <p:spPr/>
        <p:txBody>
          <a:bodyPr/>
          <a:lstStyle/>
          <a:p>
            <a:r>
              <a:rPr lang="en-US" dirty="0"/>
              <a:t>Defining Public Health Informatics</a:t>
            </a:r>
          </a:p>
          <a:p>
            <a:r>
              <a:rPr lang="en-US" dirty="0"/>
              <a:t>Business Process Analysis Basics</a:t>
            </a:r>
          </a:p>
          <a:p>
            <a:r>
              <a:rPr lang="en-US" dirty="0"/>
              <a:t>The Informatics Savvy Organization</a:t>
            </a:r>
          </a:p>
          <a:p>
            <a:r>
              <a:rPr lang="en-US" dirty="0"/>
              <a:t>Important Topics in Public Health Informatics</a:t>
            </a:r>
          </a:p>
          <a:p>
            <a:r>
              <a:rPr lang="en-US" dirty="0"/>
              <a:t>Questions</a:t>
            </a:r>
          </a:p>
          <a:p>
            <a:r>
              <a:rPr lang="en-US" dirty="0"/>
              <a:t>Upcoming Webinars</a:t>
            </a:r>
          </a:p>
        </p:txBody>
      </p:sp>
    </p:spTree>
    <p:extLst>
      <p:ext uri="{BB962C8B-B14F-4D97-AF65-F5344CB8AC3E}">
        <p14:creationId xmlns:p14="http://schemas.microsoft.com/office/powerpoint/2010/main" val="28478317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C972B6-C6A9-1741-8502-942538A5EDD7}"/>
              </a:ext>
            </a:extLst>
          </p:cNvPr>
          <p:cNvSpPr>
            <a:spLocks noGrp="1"/>
          </p:cNvSpPr>
          <p:nvPr>
            <p:ph type="title"/>
          </p:nvPr>
        </p:nvSpPr>
        <p:spPr/>
        <p:txBody>
          <a:bodyPr/>
          <a:lstStyle/>
          <a:p>
            <a:r>
              <a:rPr lang="en-US" dirty="0"/>
              <a:t>Business Process Redesign</a:t>
            </a:r>
          </a:p>
        </p:txBody>
      </p:sp>
      <p:sp>
        <p:nvSpPr>
          <p:cNvPr id="3" name="Content Placeholder 2">
            <a:extLst>
              <a:ext uri="{FF2B5EF4-FFF2-40B4-BE49-F238E27FC236}">
                <a16:creationId xmlns:a16="http://schemas.microsoft.com/office/drawing/2014/main" id="{0ACFA69C-1189-3D4B-9781-3B4497BF572C}"/>
              </a:ext>
            </a:extLst>
          </p:cNvPr>
          <p:cNvSpPr>
            <a:spLocks noGrp="1"/>
          </p:cNvSpPr>
          <p:nvPr>
            <p:ph idx="1"/>
          </p:nvPr>
        </p:nvSpPr>
        <p:spPr/>
        <p:txBody>
          <a:bodyPr>
            <a:normAutofit/>
          </a:bodyPr>
          <a:lstStyle/>
          <a:p>
            <a:pPr marL="0" indent="0">
              <a:buNone/>
            </a:pPr>
            <a:r>
              <a:rPr lang="en-US" sz="3600" dirty="0">
                <a:latin typeface="+mj-lt"/>
              </a:rPr>
              <a:t>Business process redesign occurs when processes are overhauled to achieve specific goals and improve efficiency.</a:t>
            </a:r>
          </a:p>
          <a:p>
            <a:pPr marL="0" indent="0">
              <a:buNone/>
            </a:pPr>
            <a:endParaRPr lang="en-US" sz="3600" dirty="0">
              <a:latin typeface="+mj-lt"/>
            </a:endParaRPr>
          </a:p>
          <a:p>
            <a:pPr marL="0" indent="0">
              <a:buNone/>
            </a:pPr>
            <a:r>
              <a:rPr lang="en-US" sz="3600" dirty="0">
                <a:latin typeface="+mj-lt"/>
              </a:rPr>
              <a:t>Business process redesign answers the question: How </a:t>
            </a:r>
            <a:r>
              <a:rPr lang="en-US" sz="3600" b="1" i="1" dirty="0">
                <a:solidFill>
                  <a:schemeClr val="accent6"/>
                </a:solidFill>
                <a:latin typeface="+mj-lt"/>
              </a:rPr>
              <a:t>should</a:t>
            </a:r>
            <a:r>
              <a:rPr lang="en-US" sz="3600" i="1" dirty="0">
                <a:solidFill>
                  <a:schemeClr val="accent6"/>
                </a:solidFill>
                <a:latin typeface="+mj-lt"/>
              </a:rPr>
              <a:t> </a:t>
            </a:r>
            <a:r>
              <a:rPr lang="en-US" sz="3600" dirty="0">
                <a:latin typeface="+mj-lt"/>
              </a:rPr>
              <a:t>we do our work?</a:t>
            </a:r>
          </a:p>
          <a:p>
            <a:pPr marL="0" indent="0">
              <a:buNone/>
            </a:pPr>
            <a:endParaRPr lang="en-US" sz="3600" dirty="0">
              <a:latin typeface="+mj-lt"/>
            </a:endParaRPr>
          </a:p>
        </p:txBody>
      </p:sp>
    </p:spTree>
    <p:extLst>
      <p:ext uri="{BB962C8B-B14F-4D97-AF65-F5344CB8AC3E}">
        <p14:creationId xmlns:p14="http://schemas.microsoft.com/office/powerpoint/2010/main" val="16536117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59AE206-7EBA-4D33-8BC9-9D8158553F0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3" name="Straight Connector 12">
            <a:extLst>
              <a:ext uri="{FF2B5EF4-FFF2-40B4-BE49-F238E27FC236}">
                <a16:creationId xmlns:a16="http://schemas.microsoft.com/office/drawing/2014/main" id="{9E8E38ED-369A-44C2-B635-0BED0E48A6E8}"/>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B672F332-AF08-46C6-94F0-77684310D7B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rgbClr val="2F47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4244EF8-D73A-40E1-BE73-D46E6B4B04E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rgbClr val="65E0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437D937-A7F1-4011-92B4-328E5BE1B16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a:extLst>
              <a:ext uri="{FF2B5EF4-FFF2-40B4-BE49-F238E27FC236}">
                <a16:creationId xmlns:a16="http://schemas.microsoft.com/office/drawing/2014/main" id="{E4BF280E-EB19-4D4A-9AAE-503E475BD202}"/>
              </a:ext>
            </a:extLst>
          </p:cNvPr>
          <p:cNvPicPr>
            <a:picLocks noGrp="1" noChangeAspect="1"/>
          </p:cNvPicPr>
          <p:nvPr>
            <p:ph sz="half" idx="2"/>
          </p:nvPr>
        </p:nvPicPr>
        <p:blipFill rotWithShape="1">
          <a:blip r:embed="rId2"/>
          <a:srcRect l="14441" r="9659" b="2"/>
          <a:stretch/>
        </p:blipFill>
        <p:spPr>
          <a:xfrm>
            <a:off x="6492113" y="10"/>
            <a:ext cx="5699887" cy="405923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p:spPr>
      </p:pic>
      <p:sp>
        <p:nvSpPr>
          <p:cNvPr id="2" name="Title 1">
            <a:extLst>
              <a:ext uri="{FF2B5EF4-FFF2-40B4-BE49-F238E27FC236}">
                <a16:creationId xmlns:a16="http://schemas.microsoft.com/office/drawing/2014/main" id="{52EA7E19-5487-6940-87D2-CF3EF849A67A}"/>
              </a:ext>
            </a:extLst>
          </p:cNvPr>
          <p:cNvSpPr>
            <a:spLocks noGrp="1"/>
          </p:cNvSpPr>
          <p:nvPr>
            <p:ph type="title"/>
          </p:nvPr>
        </p:nvSpPr>
        <p:spPr>
          <a:xfrm>
            <a:off x="642257" y="4525347"/>
            <a:ext cx="6939722" cy="1737360"/>
          </a:xfrm>
        </p:spPr>
        <p:txBody>
          <a:bodyPr vert="horz" lIns="91440" tIns="45720" rIns="91440" bIns="45720" rtlCol="0" anchor="ctr">
            <a:normAutofit/>
          </a:bodyPr>
          <a:lstStyle/>
          <a:p>
            <a:pPr algn="r"/>
            <a:r>
              <a:rPr lang="en-US" sz="6000"/>
              <a:t>Defining Requirements</a:t>
            </a:r>
          </a:p>
        </p:txBody>
      </p:sp>
      <p:sp>
        <p:nvSpPr>
          <p:cNvPr id="4" name="Content Placeholder 3">
            <a:extLst>
              <a:ext uri="{FF2B5EF4-FFF2-40B4-BE49-F238E27FC236}">
                <a16:creationId xmlns:a16="http://schemas.microsoft.com/office/drawing/2014/main" id="{87549E5A-0095-744D-87BA-546A632E41E2}"/>
              </a:ext>
            </a:extLst>
          </p:cNvPr>
          <p:cNvSpPr>
            <a:spLocks noGrp="1"/>
          </p:cNvSpPr>
          <p:nvPr>
            <p:ph sz="half" idx="1"/>
          </p:nvPr>
        </p:nvSpPr>
        <p:spPr>
          <a:xfrm>
            <a:off x="8050762" y="4525347"/>
            <a:ext cx="3211288" cy="1737360"/>
          </a:xfrm>
        </p:spPr>
        <p:txBody>
          <a:bodyPr vert="horz" lIns="91440" tIns="45720" rIns="91440" bIns="45720" rtlCol="0" anchor="ctr">
            <a:normAutofit/>
          </a:bodyPr>
          <a:lstStyle/>
          <a:p>
            <a:pPr marL="0" indent="0">
              <a:buNone/>
            </a:pPr>
            <a:r>
              <a:rPr lang="en-US" sz="2400" dirty="0">
                <a:latin typeface="+mj-lt"/>
              </a:rPr>
              <a:t>Information system requirements describe how information systems can </a:t>
            </a:r>
            <a:r>
              <a:rPr lang="en-US" sz="2400" b="1" i="1" dirty="0">
                <a:solidFill>
                  <a:schemeClr val="accent6"/>
                </a:solidFill>
                <a:latin typeface="+mj-lt"/>
              </a:rPr>
              <a:t>support</a:t>
            </a:r>
            <a:r>
              <a:rPr lang="en-US" sz="2400" dirty="0">
                <a:latin typeface="+mj-lt"/>
              </a:rPr>
              <a:t> our work.</a:t>
            </a:r>
          </a:p>
        </p:txBody>
      </p:sp>
    </p:spTree>
    <p:extLst>
      <p:ext uri="{BB962C8B-B14F-4D97-AF65-F5344CB8AC3E}">
        <p14:creationId xmlns:p14="http://schemas.microsoft.com/office/powerpoint/2010/main" val="3764507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8F0BD4-6DB9-134D-AE10-111BE49944DD}"/>
              </a:ext>
            </a:extLst>
          </p:cNvPr>
          <p:cNvSpPr>
            <a:spLocks noGrp="1"/>
          </p:cNvSpPr>
          <p:nvPr>
            <p:ph type="title"/>
          </p:nvPr>
        </p:nvSpPr>
        <p:spPr/>
        <p:txBody>
          <a:bodyPr/>
          <a:lstStyle/>
          <a:p>
            <a:r>
              <a:rPr lang="en-US" dirty="0"/>
              <a:t>Business Process Analysis Tools</a:t>
            </a:r>
          </a:p>
        </p:txBody>
      </p:sp>
      <p:sp>
        <p:nvSpPr>
          <p:cNvPr id="3" name="Content Placeholder 2">
            <a:extLst>
              <a:ext uri="{FF2B5EF4-FFF2-40B4-BE49-F238E27FC236}">
                <a16:creationId xmlns:a16="http://schemas.microsoft.com/office/drawing/2014/main" id="{34323717-AB3F-8F47-B5B8-586A9840E01A}"/>
              </a:ext>
            </a:extLst>
          </p:cNvPr>
          <p:cNvSpPr>
            <a:spLocks noGrp="1"/>
          </p:cNvSpPr>
          <p:nvPr>
            <p:ph idx="1"/>
          </p:nvPr>
        </p:nvSpPr>
        <p:spPr/>
        <p:txBody>
          <a:bodyPr>
            <a:normAutofit/>
          </a:bodyPr>
          <a:lstStyle/>
          <a:p>
            <a:pPr marL="0" indent="0">
              <a:buNone/>
            </a:pPr>
            <a:r>
              <a:rPr lang="en-US" sz="3600" dirty="0">
                <a:latin typeface="+mj-lt"/>
              </a:rPr>
              <a:t>Task Flow/Work Flow Diagrams</a:t>
            </a:r>
          </a:p>
          <a:p>
            <a:r>
              <a:rPr lang="en-US" sz="3600" dirty="0">
                <a:latin typeface="+mj-lt"/>
              </a:rPr>
              <a:t>Graphical tool that shows the activities of the process in a linear fashion</a:t>
            </a:r>
          </a:p>
          <a:p>
            <a:pPr marL="0" indent="0">
              <a:buNone/>
            </a:pPr>
            <a:endParaRPr lang="en-US" sz="3600" dirty="0">
              <a:latin typeface="+mj-lt"/>
            </a:endParaRPr>
          </a:p>
        </p:txBody>
      </p:sp>
      <p:pic>
        <p:nvPicPr>
          <p:cNvPr id="4" name="Picture 3">
            <a:extLst>
              <a:ext uri="{FF2B5EF4-FFF2-40B4-BE49-F238E27FC236}">
                <a16:creationId xmlns:a16="http://schemas.microsoft.com/office/drawing/2014/main" id="{2F51437E-B319-0546-AE82-B4E9F82601D9}"/>
              </a:ext>
            </a:extLst>
          </p:cNvPr>
          <p:cNvPicPr>
            <a:picLocks noChangeAspect="1"/>
          </p:cNvPicPr>
          <p:nvPr/>
        </p:nvPicPr>
        <p:blipFill>
          <a:blip r:embed="rId2"/>
          <a:stretch>
            <a:fillRect/>
          </a:stretch>
        </p:blipFill>
        <p:spPr>
          <a:xfrm>
            <a:off x="1396252" y="3874746"/>
            <a:ext cx="9397253" cy="2088278"/>
          </a:xfrm>
          <a:prstGeom prst="rect">
            <a:avLst/>
          </a:prstGeom>
        </p:spPr>
      </p:pic>
    </p:spTree>
    <p:extLst>
      <p:ext uri="{BB962C8B-B14F-4D97-AF65-F5344CB8AC3E}">
        <p14:creationId xmlns:p14="http://schemas.microsoft.com/office/powerpoint/2010/main" val="25172809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9A309A7-1751-4ABE-A3C1-EEC40366AD8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967D8EB6-EAE1-4F9C-B398-83321E287204}"/>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a:solidFill>
              <a:srgbClr val="17C5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3B8C25E6-43B9-F44D-989D-D6CEAA6218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89009" y="3155576"/>
            <a:ext cx="1824740" cy="456185"/>
          </a:xfrm>
          <a:prstGeom prst="rect">
            <a:avLst/>
          </a:prstGeom>
        </p:spPr>
      </p:pic>
      <p:sp>
        <p:nvSpPr>
          <p:cNvPr id="2" name="Title 1">
            <a:extLst>
              <a:ext uri="{FF2B5EF4-FFF2-40B4-BE49-F238E27FC236}">
                <a16:creationId xmlns:a16="http://schemas.microsoft.com/office/drawing/2014/main" id="{51FF87BA-41AB-EF4B-843A-B6DA6A71B2D2}"/>
              </a:ext>
            </a:extLst>
          </p:cNvPr>
          <p:cNvSpPr>
            <a:spLocks noGrp="1"/>
          </p:cNvSpPr>
          <p:nvPr>
            <p:ph type="title"/>
          </p:nvPr>
        </p:nvSpPr>
        <p:spPr>
          <a:xfrm>
            <a:off x="1136428" y="627564"/>
            <a:ext cx="7474172" cy="1325563"/>
          </a:xfrm>
        </p:spPr>
        <p:txBody>
          <a:bodyPr>
            <a:normAutofit/>
          </a:bodyPr>
          <a:lstStyle/>
          <a:p>
            <a:r>
              <a:rPr lang="en-US" sz="4100"/>
              <a:t>PHII’s Collaborative Requirements Development Methodology</a:t>
            </a:r>
          </a:p>
        </p:txBody>
      </p:sp>
      <p:sp>
        <p:nvSpPr>
          <p:cNvPr id="3" name="Content Placeholder 2">
            <a:extLst>
              <a:ext uri="{FF2B5EF4-FFF2-40B4-BE49-F238E27FC236}">
                <a16:creationId xmlns:a16="http://schemas.microsoft.com/office/drawing/2014/main" id="{1990EA0D-5275-9449-AC44-EC3914CBED22}"/>
              </a:ext>
            </a:extLst>
          </p:cNvPr>
          <p:cNvSpPr>
            <a:spLocks noGrp="1"/>
          </p:cNvSpPr>
          <p:nvPr>
            <p:ph idx="1"/>
          </p:nvPr>
        </p:nvSpPr>
        <p:spPr>
          <a:xfrm>
            <a:off x="1136429" y="2278173"/>
            <a:ext cx="6467867" cy="3450613"/>
          </a:xfrm>
        </p:spPr>
        <p:txBody>
          <a:bodyPr anchor="ctr">
            <a:normAutofit/>
          </a:bodyPr>
          <a:lstStyle/>
          <a:p>
            <a:r>
              <a:rPr lang="en-US" sz="2400">
                <a:latin typeface="+mj-lt"/>
              </a:rPr>
              <a:t>PHII (a program of the Task Force for Global Health)</a:t>
            </a:r>
          </a:p>
          <a:p>
            <a:pPr lvl="1"/>
            <a:r>
              <a:rPr lang="en-US" dirty="0">
                <a:latin typeface="+mj-lt"/>
              </a:rPr>
              <a:t>The Collaborative Requirements Development Methodology™ (CRDM) approach to business analysis</a:t>
            </a:r>
          </a:p>
          <a:p>
            <a:pPr lvl="1"/>
            <a:r>
              <a:rPr lang="en-US" dirty="0">
                <a:latin typeface="+mj-lt"/>
                <a:hlinkClick r:id="rId3"/>
              </a:rPr>
              <a:t>http://www.phii.org/crdm/</a:t>
            </a:r>
            <a:endParaRPr lang="en-US" dirty="0">
              <a:latin typeface="+mj-lt"/>
            </a:endParaRPr>
          </a:p>
          <a:p>
            <a:pPr lvl="1"/>
            <a:r>
              <a:rPr lang="en-US" dirty="0">
                <a:latin typeface="+mj-lt"/>
              </a:rPr>
              <a:t>Development of system requirements</a:t>
            </a:r>
          </a:p>
          <a:p>
            <a:pPr lvl="1"/>
            <a:r>
              <a:rPr lang="en-US" dirty="0">
                <a:latin typeface="+mj-lt"/>
              </a:rPr>
              <a:t>Identification of Systems – buy or build</a:t>
            </a:r>
          </a:p>
          <a:p>
            <a:pPr marL="0" indent="0">
              <a:buNone/>
            </a:pPr>
            <a:endParaRPr lang="en-US" sz="2400">
              <a:latin typeface="+mj-lt"/>
            </a:endParaRPr>
          </a:p>
        </p:txBody>
      </p:sp>
    </p:spTree>
    <p:extLst>
      <p:ext uri="{BB962C8B-B14F-4D97-AF65-F5344CB8AC3E}">
        <p14:creationId xmlns:p14="http://schemas.microsoft.com/office/powerpoint/2010/main" val="29179133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C6C95-2E74-F54C-AE7C-799263EA21D7}"/>
              </a:ext>
            </a:extLst>
          </p:cNvPr>
          <p:cNvSpPr>
            <a:spLocks noGrp="1"/>
          </p:cNvSpPr>
          <p:nvPr>
            <p:ph type="title"/>
          </p:nvPr>
        </p:nvSpPr>
        <p:spPr/>
        <p:txBody>
          <a:bodyPr/>
          <a:lstStyle/>
          <a:p>
            <a:r>
              <a:rPr lang="en-US" dirty="0"/>
              <a:t>The Role of Business Process Analysis</a:t>
            </a:r>
          </a:p>
        </p:txBody>
      </p:sp>
      <p:pic>
        <p:nvPicPr>
          <p:cNvPr id="4" name="Content Placeholder 4">
            <a:extLst>
              <a:ext uri="{FF2B5EF4-FFF2-40B4-BE49-F238E27FC236}">
                <a16:creationId xmlns:a16="http://schemas.microsoft.com/office/drawing/2014/main" id="{C45D6787-FA9F-9E45-8A25-64900FC1B6EA}"/>
              </a:ext>
            </a:extLst>
          </p:cNvPr>
          <p:cNvPicPr>
            <a:picLocks noGrp="1" noChangeAspect="1"/>
          </p:cNvPicPr>
          <p:nvPr>
            <p:ph idx="1"/>
          </p:nvPr>
        </p:nvPicPr>
        <p:blipFill>
          <a:blip r:embed="rId2"/>
          <a:srcRect t="1077" b="1077"/>
          <a:stretch>
            <a:fillRect/>
          </a:stretch>
        </p:blipFill>
        <p:spPr>
          <a:xfrm>
            <a:off x="1394498" y="1708617"/>
            <a:ext cx="9578299" cy="4619286"/>
          </a:xfrm>
        </p:spPr>
      </p:pic>
    </p:spTree>
    <p:extLst>
      <p:ext uri="{BB962C8B-B14F-4D97-AF65-F5344CB8AC3E}">
        <p14:creationId xmlns:p14="http://schemas.microsoft.com/office/powerpoint/2010/main" val="14420526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2712B-7403-3047-B57D-10C20955D999}"/>
              </a:ext>
            </a:extLst>
          </p:cNvPr>
          <p:cNvSpPr>
            <a:spLocks noGrp="1"/>
          </p:cNvSpPr>
          <p:nvPr>
            <p:ph type="title"/>
          </p:nvPr>
        </p:nvSpPr>
        <p:spPr/>
        <p:txBody>
          <a:bodyPr>
            <a:normAutofit/>
          </a:bodyPr>
          <a:lstStyle/>
          <a:p>
            <a:r>
              <a:rPr lang="en-US" sz="5400" dirty="0"/>
              <a:t>The Informatics-Savvy Organization</a:t>
            </a:r>
          </a:p>
        </p:txBody>
      </p:sp>
      <p:sp>
        <p:nvSpPr>
          <p:cNvPr id="3" name="Text Placeholder 2">
            <a:extLst>
              <a:ext uri="{FF2B5EF4-FFF2-40B4-BE49-F238E27FC236}">
                <a16:creationId xmlns:a16="http://schemas.microsoft.com/office/drawing/2014/main" id="{3EF4AF5C-8655-8D46-9D51-E8280BBA9C8C}"/>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25091255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Freeform: Shape 15">
            <a:extLst>
              <a:ext uri="{FF2B5EF4-FFF2-40B4-BE49-F238E27FC236}">
                <a16:creationId xmlns:a16="http://schemas.microsoft.com/office/drawing/2014/main" id="{40BF962F-4C6F-461E-86F2-C43F56CC939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a16="http://schemas.microsoft.com/office/drawing/2014/main" id="{2E94A4F7-38E4-45EA-8E2E-CE1B5766B4F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chemeClr val="tx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4" name="Picture 3" descr="SavvyDiagram.jpg">
            <a:extLst>
              <a:ext uri="{FF2B5EF4-FFF2-40B4-BE49-F238E27FC236}">
                <a16:creationId xmlns:a16="http://schemas.microsoft.com/office/drawing/2014/main" id="{791203E1-EAB4-914C-A6E8-1258CCCE3CE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22369" y="2173287"/>
            <a:ext cx="5639328" cy="4447122"/>
          </a:xfrm>
          <a:custGeom>
            <a:avLst/>
            <a:gdLst>
              <a:gd name="connsiteX0" fmla="*/ 0 w 4636009"/>
              <a:gd name="connsiteY0" fmla="*/ 0 h 5032375"/>
              <a:gd name="connsiteX1" fmla="*/ 4636009 w 4636009"/>
              <a:gd name="connsiteY1" fmla="*/ 0 h 5032375"/>
              <a:gd name="connsiteX2" fmla="*/ 4636009 w 4636009"/>
              <a:gd name="connsiteY2" fmla="*/ 5032375 h 5032375"/>
              <a:gd name="connsiteX3" fmla="*/ 0 w 4636009"/>
              <a:gd name="connsiteY3" fmla="*/ 5032375 h 5032375"/>
            </a:gdLst>
            <a:ahLst/>
            <a:cxnLst>
              <a:cxn ang="0">
                <a:pos x="connsiteX0" y="connsiteY0"/>
              </a:cxn>
              <a:cxn ang="0">
                <a:pos x="connsiteX1" y="connsiteY1"/>
              </a:cxn>
              <a:cxn ang="0">
                <a:pos x="connsiteX2" y="connsiteY2"/>
              </a:cxn>
              <a:cxn ang="0">
                <a:pos x="connsiteX3" y="connsiteY3"/>
              </a:cxn>
            </a:cxnLst>
            <a:rect l="l" t="t" r="r" b="b"/>
            <a:pathLst>
              <a:path w="4636009" h="5032375">
                <a:moveTo>
                  <a:pt x="0" y="0"/>
                </a:moveTo>
                <a:lnTo>
                  <a:pt x="4636009" y="0"/>
                </a:lnTo>
                <a:lnTo>
                  <a:pt x="4636009" y="5032375"/>
                </a:lnTo>
                <a:lnTo>
                  <a:pt x="0" y="5032375"/>
                </a:lnTo>
                <a:close/>
              </a:path>
            </a:pathLst>
          </a:custGeom>
        </p:spPr>
      </p:pic>
      <p:sp>
        <p:nvSpPr>
          <p:cNvPr id="20" name="Freeform: Shape 19">
            <a:extLst>
              <a:ext uri="{FF2B5EF4-FFF2-40B4-BE49-F238E27FC236}">
                <a16:creationId xmlns:a16="http://schemas.microsoft.com/office/drawing/2014/main" id="{05C7EBC3-4672-4DAB-81C2-58661FAFAED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172BA7B-D7F5-454A-9706-11193EE27054}"/>
              </a:ext>
            </a:extLst>
          </p:cNvPr>
          <p:cNvSpPr>
            <a:spLocks noGrp="1"/>
          </p:cNvSpPr>
          <p:nvPr>
            <p:ph type="title"/>
          </p:nvPr>
        </p:nvSpPr>
        <p:spPr>
          <a:xfrm>
            <a:off x="838200" y="365126"/>
            <a:ext cx="5340605" cy="1146176"/>
          </a:xfrm>
        </p:spPr>
        <p:txBody>
          <a:bodyPr>
            <a:normAutofit/>
          </a:bodyPr>
          <a:lstStyle/>
          <a:p>
            <a:r>
              <a:rPr lang="en-US" sz="3700"/>
              <a:t>The Informatics-Savvy Organization</a:t>
            </a:r>
          </a:p>
        </p:txBody>
      </p:sp>
      <p:sp>
        <p:nvSpPr>
          <p:cNvPr id="3" name="Content Placeholder 2">
            <a:extLst>
              <a:ext uri="{FF2B5EF4-FFF2-40B4-BE49-F238E27FC236}">
                <a16:creationId xmlns:a16="http://schemas.microsoft.com/office/drawing/2014/main" id="{787CEF0C-4843-D046-9CB2-7114257A378A}"/>
              </a:ext>
            </a:extLst>
          </p:cNvPr>
          <p:cNvSpPr>
            <a:spLocks noGrp="1"/>
          </p:cNvSpPr>
          <p:nvPr>
            <p:ph idx="1"/>
          </p:nvPr>
        </p:nvSpPr>
        <p:spPr>
          <a:xfrm>
            <a:off x="838200" y="2173288"/>
            <a:ext cx="3603171" cy="3639684"/>
          </a:xfrm>
        </p:spPr>
        <p:txBody>
          <a:bodyPr anchor="ctr">
            <a:normAutofit/>
          </a:bodyPr>
          <a:lstStyle/>
          <a:p>
            <a:r>
              <a:rPr lang="en-US" sz="2000">
                <a:solidFill>
                  <a:schemeClr val="bg1"/>
                </a:solidFill>
              </a:rPr>
              <a:t>An overall vision and strategy for how it uses information and information technology as strategic assets</a:t>
            </a:r>
          </a:p>
          <a:p>
            <a:r>
              <a:rPr lang="en-US" sz="2000">
                <a:solidFill>
                  <a:schemeClr val="bg1"/>
                </a:solidFill>
              </a:rPr>
              <a:t>A skilled workforce</a:t>
            </a:r>
          </a:p>
          <a:p>
            <a:r>
              <a:rPr lang="en-US" sz="2000">
                <a:solidFill>
                  <a:schemeClr val="bg1"/>
                </a:solidFill>
              </a:rPr>
              <a:t>Well-designed and effectively used information systems</a:t>
            </a:r>
          </a:p>
        </p:txBody>
      </p:sp>
    </p:spTree>
    <p:extLst>
      <p:ext uri="{BB962C8B-B14F-4D97-AF65-F5344CB8AC3E}">
        <p14:creationId xmlns:p14="http://schemas.microsoft.com/office/powerpoint/2010/main" val="27007237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3108B-8276-FE4A-B4D2-C8D7C631D5D4}"/>
              </a:ext>
            </a:extLst>
          </p:cNvPr>
          <p:cNvSpPr>
            <a:spLocks noGrp="1"/>
          </p:cNvSpPr>
          <p:nvPr>
            <p:ph type="title"/>
          </p:nvPr>
        </p:nvSpPr>
        <p:spPr/>
        <p:txBody>
          <a:bodyPr/>
          <a:lstStyle/>
          <a:p>
            <a:r>
              <a:rPr lang="en-US" dirty="0"/>
              <a:t>The Informatics-Savvy Organization</a:t>
            </a:r>
          </a:p>
        </p:txBody>
      </p:sp>
      <p:sp>
        <p:nvSpPr>
          <p:cNvPr id="3" name="Content Placeholder 2">
            <a:extLst>
              <a:ext uri="{FF2B5EF4-FFF2-40B4-BE49-F238E27FC236}">
                <a16:creationId xmlns:a16="http://schemas.microsoft.com/office/drawing/2014/main" id="{21B25EDB-0799-6F41-B5EA-23A5EE32FD2A}"/>
              </a:ext>
            </a:extLst>
          </p:cNvPr>
          <p:cNvSpPr>
            <a:spLocks noGrp="1"/>
          </p:cNvSpPr>
          <p:nvPr>
            <p:ph idx="1"/>
          </p:nvPr>
        </p:nvSpPr>
        <p:spPr/>
        <p:txBody>
          <a:bodyPr>
            <a:normAutofit/>
          </a:bodyPr>
          <a:lstStyle/>
          <a:p>
            <a:r>
              <a:rPr lang="en-US" sz="3200" dirty="0">
                <a:latin typeface="+mj-lt"/>
              </a:rPr>
              <a:t>“Building an Informatics-Savvy Health Department: A Self-Assessment Tool” (Public Health Informatics Institute)</a:t>
            </a:r>
          </a:p>
          <a:p>
            <a:r>
              <a:rPr lang="en-US" sz="3200" dirty="0">
                <a:latin typeface="+mj-lt"/>
              </a:rPr>
              <a:t>Based on a Capability Maturity Model</a:t>
            </a:r>
          </a:p>
          <a:p>
            <a:r>
              <a:rPr lang="en-US" sz="3200" dirty="0">
                <a:latin typeface="+mj-lt"/>
              </a:rPr>
              <a:t>Informatics assessment tools and resources available from PHII:</a:t>
            </a:r>
          </a:p>
          <a:p>
            <a:pPr lvl="1"/>
            <a:r>
              <a:rPr lang="en-US" sz="2800" dirty="0">
                <a:latin typeface="+mj-lt"/>
                <a:hlinkClick r:id="rId2"/>
              </a:rPr>
              <a:t>http://www.phii.org/infosavvy</a:t>
            </a:r>
            <a:endParaRPr lang="en-US" sz="2800" dirty="0">
              <a:latin typeface="+mj-lt"/>
            </a:endParaRPr>
          </a:p>
          <a:p>
            <a:pPr lvl="1"/>
            <a:r>
              <a:rPr lang="en-US" sz="2800" dirty="0">
                <a:latin typeface="+mj-lt"/>
                <a:hlinkClick r:id="rId3"/>
              </a:rPr>
              <a:t>http://phii.org/informatics-savvy-health-department-resources</a:t>
            </a:r>
            <a:endParaRPr lang="en-US" sz="2800" dirty="0">
              <a:latin typeface="+mj-lt"/>
            </a:endParaRPr>
          </a:p>
          <a:p>
            <a:endParaRPr lang="en-US" sz="3200" dirty="0">
              <a:latin typeface="+mj-lt"/>
            </a:endParaRPr>
          </a:p>
        </p:txBody>
      </p:sp>
    </p:spTree>
    <p:extLst>
      <p:ext uri="{BB962C8B-B14F-4D97-AF65-F5344CB8AC3E}">
        <p14:creationId xmlns:p14="http://schemas.microsoft.com/office/powerpoint/2010/main" val="4137087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3F67C-D684-3346-8F4F-5B25D854442E}"/>
              </a:ext>
            </a:extLst>
          </p:cNvPr>
          <p:cNvSpPr>
            <a:spLocks noGrp="1"/>
          </p:cNvSpPr>
          <p:nvPr>
            <p:ph type="title"/>
          </p:nvPr>
        </p:nvSpPr>
        <p:spPr/>
        <p:txBody>
          <a:bodyPr/>
          <a:lstStyle/>
          <a:p>
            <a:r>
              <a:rPr lang="en-US" dirty="0"/>
              <a:t>Capability Maturity Model</a:t>
            </a:r>
          </a:p>
        </p:txBody>
      </p:sp>
      <p:grpSp>
        <p:nvGrpSpPr>
          <p:cNvPr id="4" name="Group 3">
            <a:extLst>
              <a:ext uri="{FF2B5EF4-FFF2-40B4-BE49-F238E27FC236}">
                <a16:creationId xmlns:a16="http://schemas.microsoft.com/office/drawing/2014/main" id="{908B3AB7-85EE-7E44-B2A4-D6F56D55EAD2}"/>
              </a:ext>
            </a:extLst>
          </p:cNvPr>
          <p:cNvGrpSpPr/>
          <p:nvPr/>
        </p:nvGrpSpPr>
        <p:grpSpPr>
          <a:xfrm>
            <a:off x="2095500" y="1690688"/>
            <a:ext cx="8001000" cy="4821003"/>
            <a:chOff x="833438" y="1831975"/>
            <a:chExt cx="10156825" cy="3946911"/>
          </a:xfrm>
        </p:grpSpPr>
        <p:sp>
          <p:nvSpPr>
            <p:cNvPr id="5" name="Rectangle 6">
              <a:extLst>
                <a:ext uri="{FF2B5EF4-FFF2-40B4-BE49-F238E27FC236}">
                  <a16:creationId xmlns:a16="http://schemas.microsoft.com/office/drawing/2014/main" id="{972D3B5C-AE4E-BA47-AB52-3E71C01D2711}"/>
                </a:ext>
              </a:extLst>
            </p:cNvPr>
            <p:cNvSpPr>
              <a:spLocks noChangeArrowheads="1"/>
            </p:cNvSpPr>
            <p:nvPr/>
          </p:nvSpPr>
          <p:spPr bwMode="auto">
            <a:xfrm>
              <a:off x="5984875" y="2544763"/>
              <a:ext cx="1600200" cy="706438"/>
            </a:xfrm>
            <a:prstGeom prst="rect">
              <a:avLst/>
            </a:prstGeom>
            <a:solidFill>
              <a:srgbClr val="EEB500"/>
            </a:solidFill>
            <a:ln w="0">
              <a:noFill/>
              <a:prstDash val="solid"/>
              <a:miter lim="800000"/>
              <a:headEnd/>
              <a:tailEnd/>
            </a:ln>
          </p:spPr>
          <p:txBody>
            <a:bodyPr vert="horz" wrap="square" lIns="91440" tIns="45720" rIns="91440" bIns="45720" numCol="1" anchor="ctr" anchorCtr="1" compatLnSpc="1">
              <a:prstTxWarp prst="textNoShape">
                <a:avLst/>
              </a:prstTxWarp>
            </a:bodyPr>
            <a:lstStyle/>
            <a:p>
              <a:pPr algn="ctr"/>
              <a:r>
                <a:rPr lang="en-US" sz="1800" dirty="0">
                  <a:solidFill>
                    <a:schemeClr val="bg1"/>
                  </a:solidFill>
                  <a:latin typeface="Arial" pitchFamily="34" charset="0"/>
                  <a:cs typeface="Arial" pitchFamily="34" charset="0"/>
                </a:rPr>
                <a:t>Stage 4</a:t>
              </a:r>
            </a:p>
          </p:txBody>
        </p:sp>
        <p:sp>
          <p:nvSpPr>
            <p:cNvPr id="6" name="Rectangle 7">
              <a:extLst>
                <a:ext uri="{FF2B5EF4-FFF2-40B4-BE49-F238E27FC236}">
                  <a16:creationId xmlns:a16="http://schemas.microsoft.com/office/drawing/2014/main" id="{730B4610-B991-1D47-811D-4D0FB30B8149}"/>
                </a:ext>
              </a:extLst>
            </p:cNvPr>
            <p:cNvSpPr>
              <a:spLocks noChangeArrowheads="1"/>
            </p:cNvSpPr>
            <p:nvPr/>
          </p:nvSpPr>
          <p:spPr bwMode="auto">
            <a:xfrm>
              <a:off x="7567613" y="1831975"/>
              <a:ext cx="1600200" cy="706438"/>
            </a:xfrm>
            <a:prstGeom prst="rect">
              <a:avLst/>
            </a:prstGeom>
            <a:solidFill>
              <a:srgbClr val="00B050"/>
            </a:solidFill>
            <a:ln w="0">
              <a:noFill/>
              <a:prstDash val="solid"/>
              <a:miter lim="800000"/>
              <a:headEnd/>
              <a:tailEnd/>
            </a:ln>
          </p:spPr>
          <p:txBody>
            <a:bodyPr vert="horz" wrap="square" lIns="91440" tIns="45720" rIns="91440" bIns="45720" numCol="1" anchor="ctr" anchorCtr="1" compatLnSpc="1">
              <a:prstTxWarp prst="textNoShape">
                <a:avLst/>
              </a:prstTxWarp>
            </a:bodyPr>
            <a:lstStyle/>
            <a:p>
              <a:pPr algn="ctr"/>
              <a:r>
                <a:rPr lang="en-US" sz="1800" dirty="0">
                  <a:solidFill>
                    <a:schemeClr val="bg1"/>
                  </a:solidFill>
                  <a:latin typeface="Arial" pitchFamily="34" charset="0"/>
                  <a:cs typeface="Arial" pitchFamily="34" charset="0"/>
                </a:rPr>
                <a:t>Stage 5</a:t>
              </a:r>
            </a:p>
          </p:txBody>
        </p:sp>
        <p:sp>
          <p:nvSpPr>
            <p:cNvPr id="7" name="Rectangle 8">
              <a:extLst>
                <a:ext uri="{FF2B5EF4-FFF2-40B4-BE49-F238E27FC236}">
                  <a16:creationId xmlns:a16="http://schemas.microsoft.com/office/drawing/2014/main" id="{47DA166B-7F16-9F4A-A57C-DAA6E80FD3D9}"/>
                </a:ext>
              </a:extLst>
            </p:cNvPr>
            <p:cNvSpPr>
              <a:spLocks noChangeArrowheads="1"/>
            </p:cNvSpPr>
            <p:nvPr/>
          </p:nvSpPr>
          <p:spPr bwMode="auto">
            <a:xfrm>
              <a:off x="4391025" y="3228975"/>
              <a:ext cx="1600200" cy="706438"/>
            </a:xfrm>
            <a:prstGeom prst="rect">
              <a:avLst/>
            </a:prstGeom>
            <a:solidFill>
              <a:schemeClr val="accent4"/>
            </a:solidFill>
            <a:ln w="0">
              <a:noFill/>
              <a:prstDash val="solid"/>
              <a:miter lim="800000"/>
              <a:headEnd/>
              <a:tailEnd/>
            </a:ln>
          </p:spPr>
          <p:txBody>
            <a:bodyPr vert="horz" wrap="square" lIns="91440" tIns="45720" rIns="91440" bIns="45720" numCol="1" anchor="ctr" anchorCtr="1" compatLnSpc="1">
              <a:prstTxWarp prst="textNoShape">
                <a:avLst/>
              </a:prstTxWarp>
            </a:bodyPr>
            <a:lstStyle/>
            <a:p>
              <a:pPr algn="ctr"/>
              <a:r>
                <a:rPr lang="en-US" sz="1800" dirty="0">
                  <a:solidFill>
                    <a:schemeClr val="bg1"/>
                  </a:solidFill>
                  <a:latin typeface="Arial" pitchFamily="34" charset="0"/>
                  <a:cs typeface="Arial" pitchFamily="34" charset="0"/>
                </a:rPr>
                <a:t>Stage 3</a:t>
              </a:r>
            </a:p>
          </p:txBody>
        </p:sp>
        <p:sp>
          <p:nvSpPr>
            <p:cNvPr id="8" name="Rectangle 9">
              <a:extLst>
                <a:ext uri="{FF2B5EF4-FFF2-40B4-BE49-F238E27FC236}">
                  <a16:creationId xmlns:a16="http://schemas.microsoft.com/office/drawing/2014/main" id="{A53AC462-B9A2-734A-9E55-44E6EAD2B426}"/>
                </a:ext>
              </a:extLst>
            </p:cNvPr>
            <p:cNvSpPr>
              <a:spLocks noChangeArrowheads="1"/>
            </p:cNvSpPr>
            <p:nvPr/>
          </p:nvSpPr>
          <p:spPr bwMode="auto">
            <a:xfrm>
              <a:off x="1187450" y="4635500"/>
              <a:ext cx="1600200" cy="706438"/>
            </a:xfrm>
            <a:prstGeom prst="rect">
              <a:avLst/>
            </a:prstGeom>
            <a:solidFill>
              <a:schemeClr val="tx2"/>
            </a:solidFill>
            <a:ln w="0">
              <a:noFill/>
              <a:prstDash val="solid"/>
              <a:miter lim="800000"/>
              <a:headEnd/>
              <a:tailEnd/>
            </a:ln>
          </p:spPr>
          <p:txBody>
            <a:bodyPr vert="horz" wrap="square" lIns="91440" tIns="45720" rIns="91440" bIns="45720" numCol="1" anchor="ctr" anchorCtr="1" compatLnSpc="1">
              <a:prstTxWarp prst="textNoShape">
                <a:avLst/>
              </a:prstTxWarp>
            </a:bodyPr>
            <a:lstStyle/>
            <a:p>
              <a:pPr algn="ctr"/>
              <a:r>
                <a:rPr lang="en-US" sz="1800" dirty="0">
                  <a:solidFill>
                    <a:schemeClr val="bg1"/>
                  </a:solidFill>
                  <a:latin typeface="Arial" pitchFamily="34" charset="0"/>
                  <a:cs typeface="Arial" pitchFamily="34" charset="0"/>
                </a:rPr>
                <a:t>Stage1</a:t>
              </a:r>
            </a:p>
          </p:txBody>
        </p:sp>
        <p:sp>
          <p:nvSpPr>
            <p:cNvPr id="9" name="Rectangle 10">
              <a:extLst>
                <a:ext uri="{FF2B5EF4-FFF2-40B4-BE49-F238E27FC236}">
                  <a16:creationId xmlns:a16="http://schemas.microsoft.com/office/drawing/2014/main" id="{C013AF1D-6E53-F34A-AB9F-1E1F7D858E18}"/>
                </a:ext>
              </a:extLst>
            </p:cNvPr>
            <p:cNvSpPr>
              <a:spLocks noChangeArrowheads="1"/>
            </p:cNvSpPr>
            <p:nvPr/>
          </p:nvSpPr>
          <p:spPr bwMode="auto">
            <a:xfrm>
              <a:off x="2787650" y="3935413"/>
              <a:ext cx="1600200" cy="703263"/>
            </a:xfrm>
            <a:prstGeom prst="rect">
              <a:avLst/>
            </a:prstGeom>
            <a:solidFill>
              <a:srgbClr val="C00000"/>
            </a:solidFill>
            <a:ln w="0">
              <a:noFill/>
              <a:prstDash val="solid"/>
              <a:miter lim="800000"/>
              <a:headEnd/>
              <a:tailEnd/>
            </a:ln>
          </p:spPr>
          <p:txBody>
            <a:bodyPr vert="horz" wrap="square" lIns="91440" tIns="45720" rIns="91440" bIns="45720" numCol="1" anchor="ctr" anchorCtr="1" compatLnSpc="1">
              <a:prstTxWarp prst="textNoShape">
                <a:avLst/>
              </a:prstTxWarp>
            </a:bodyPr>
            <a:lstStyle/>
            <a:p>
              <a:pPr algn="ctr"/>
              <a:r>
                <a:rPr lang="en-US" sz="1800" dirty="0">
                  <a:solidFill>
                    <a:schemeClr val="bg1"/>
                  </a:solidFill>
                  <a:latin typeface="Arial" pitchFamily="34" charset="0"/>
                  <a:cs typeface="Arial" pitchFamily="34" charset="0"/>
                </a:rPr>
                <a:t>Stage 2</a:t>
              </a:r>
            </a:p>
          </p:txBody>
        </p:sp>
        <p:sp>
          <p:nvSpPr>
            <p:cNvPr id="10" name="Freeform 11">
              <a:extLst>
                <a:ext uri="{FF2B5EF4-FFF2-40B4-BE49-F238E27FC236}">
                  <a16:creationId xmlns:a16="http://schemas.microsoft.com/office/drawing/2014/main" id="{4B6DA043-109A-1E42-BE5F-CC1608EA12DC}"/>
                </a:ext>
              </a:extLst>
            </p:cNvPr>
            <p:cNvSpPr>
              <a:spLocks/>
            </p:cNvSpPr>
            <p:nvPr/>
          </p:nvSpPr>
          <p:spPr bwMode="auto">
            <a:xfrm>
              <a:off x="833438" y="2017713"/>
              <a:ext cx="10156825" cy="3575050"/>
            </a:xfrm>
            <a:custGeom>
              <a:avLst/>
              <a:gdLst/>
              <a:ahLst/>
              <a:cxnLst>
                <a:cxn ang="0">
                  <a:pos x="5366" y="0"/>
                </a:cxn>
                <a:cxn ang="0">
                  <a:pos x="6398" y="0"/>
                </a:cxn>
                <a:cxn ang="0">
                  <a:pos x="6398" y="47"/>
                </a:cxn>
                <a:cxn ang="0">
                  <a:pos x="5413" y="47"/>
                </a:cxn>
                <a:cxn ang="0">
                  <a:pos x="5413" y="488"/>
                </a:cxn>
                <a:cxn ang="0">
                  <a:pos x="4405" y="488"/>
                </a:cxn>
                <a:cxn ang="0">
                  <a:pos x="4405" y="929"/>
                </a:cxn>
                <a:cxn ang="0">
                  <a:pos x="3397" y="929"/>
                </a:cxn>
                <a:cxn ang="0">
                  <a:pos x="3397" y="1372"/>
                </a:cxn>
                <a:cxn ang="0">
                  <a:pos x="2389" y="1372"/>
                </a:cxn>
                <a:cxn ang="0">
                  <a:pos x="2389" y="1813"/>
                </a:cxn>
                <a:cxn ang="0">
                  <a:pos x="1381" y="1813"/>
                </a:cxn>
                <a:cxn ang="0">
                  <a:pos x="1381" y="2252"/>
                </a:cxn>
                <a:cxn ang="0">
                  <a:pos x="0" y="2252"/>
                </a:cxn>
                <a:cxn ang="0">
                  <a:pos x="0" y="2205"/>
                </a:cxn>
                <a:cxn ang="0">
                  <a:pos x="1334" y="2205"/>
                </a:cxn>
                <a:cxn ang="0">
                  <a:pos x="1334" y="1766"/>
                </a:cxn>
                <a:cxn ang="0">
                  <a:pos x="2342" y="1766"/>
                </a:cxn>
                <a:cxn ang="0">
                  <a:pos x="2342" y="1325"/>
                </a:cxn>
                <a:cxn ang="0">
                  <a:pos x="3350" y="1325"/>
                </a:cxn>
                <a:cxn ang="0">
                  <a:pos x="3350" y="882"/>
                </a:cxn>
                <a:cxn ang="0">
                  <a:pos x="4358" y="882"/>
                </a:cxn>
                <a:cxn ang="0">
                  <a:pos x="4358" y="441"/>
                </a:cxn>
                <a:cxn ang="0">
                  <a:pos x="5366" y="441"/>
                </a:cxn>
                <a:cxn ang="0">
                  <a:pos x="5366" y="0"/>
                </a:cxn>
              </a:cxnLst>
              <a:rect l="0" t="0" r="r" b="b"/>
              <a:pathLst>
                <a:path w="6398" h="2252">
                  <a:moveTo>
                    <a:pt x="5366" y="0"/>
                  </a:moveTo>
                  <a:lnTo>
                    <a:pt x="6398" y="0"/>
                  </a:lnTo>
                  <a:lnTo>
                    <a:pt x="6398" y="47"/>
                  </a:lnTo>
                  <a:lnTo>
                    <a:pt x="5413" y="47"/>
                  </a:lnTo>
                  <a:lnTo>
                    <a:pt x="5413" y="488"/>
                  </a:lnTo>
                  <a:lnTo>
                    <a:pt x="4405" y="488"/>
                  </a:lnTo>
                  <a:lnTo>
                    <a:pt x="4405" y="929"/>
                  </a:lnTo>
                  <a:lnTo>
                    <a:pt x="3397" y="929"/>
                  </a:lnTo>
                  <a:lnTo>
                    <a:pt x="3397" y="1372"/>
                  </a:lnTo>
                  <a:lnTo>
                    <a:pt x="2389" y="1372"/>
                  </a:lnTo>
                  <a:lnTo>
                    <a:pt x="2389" y="1813"/>
                  </a:lnTo>
                  <a:lnTo>
                    <a:pt x="1381" y="1813"/>
                  </a:lnTo>
                  <a:lnTo>
                    <a:pt x="1381" y="2252"/>
                  </a:lnTo>
                  <a:lnTo>
                    <a:pt x="0" y="2252"/>
                  </a:lnTo>
                  <a:lnTo>
                    <a:pt x="0" y="2205"/>
                  </a:lnTo>
                  <a:lnTo>
                    <a:pt x="1334" y="2205"/>
                  </a:lnTo>
                  <a:lnTo>
                    <a:pt x="1334" y="1766"/>
                  </a:lnTo>
                  <a:lnTo>
                    <a:pt x="2342" y="1766"/>
                  </a:lnTo>
                  <a:lnTo>
                    <a:pt x="2342" y="1325"/>
                  </a:lnTo>
                  <a:lnTo>
                    <a:pt x="3350" y="1325"/>
                  </a:lnTo>
                  <a:lnTo>
                    <a:pt x="3350" y="882"/>
                  </a:lnTo>
                  <a:lnTo>
                    <a:pt x="4358" y="882"/>
                  </a:lnTo>
                  <a:lnTo>
                    <a:pt x="4358" y="441"/>
                  </a:lnTo>
                  <a:lnTo>
                    <a:pt x="5366" y="441"/>
                  </a:lnTo>
                  <a:lnTo>
                    <a:pt x="5366" y="0"/>
                  </a:lnTo>
                  <a:close/>
                </a:path>
              </a:pathLst>
            </a:custGeom>
            <a:solidFill>
              <a:schemeClr val="bg1">
                <a:lumMod val="50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TextBox 10">
              <a:extLst>
                <a:ext uri="{FF2B5EF4-FFF2-40B4-BE49-F238E27FC236}">
                  <a16:creationId xmlns:a16="http://schemas.microsoft.com/office/drawing/2014/main" id="{A0C59DD4-D448-C641-8ACC-103AED18FA1E}"/>
                </a:ext>
              </a:extLst>
            </p:cNvPr>
            <p:cNvSpPr txBox="1"/>
            <p:nvPr/>
          </p:nvSpPr>
          <p:spPr>
            <a:xfrm flipH="1">
              <a:off x="3065774" y="5022964"/>
              <a:ext cx="4057634" cy="755922"/>
            </a:xfrm>
            <a:prstGeom prst="rect">
              <a:avLst/>
            </a:prstGeom>
            <a:noFill/>
          </p:spPr>
          <p:txBody>
            <a:bodyPr wrap="square" rtlCol="0">
              <a:spAutoFit/>
            </a:bodyPr>
            <a:lstStyle/>
            <a:p>
              <a:r>
                <a:rPr lang="en-US" sz="1800" kern="0" dirty="0">
                  <a:solidFill>
                    <a:schemeClr val="tx1">
                      <a:lumMod val="75000"/>
                      <a:lumOff val="25000"/>
                    </a:schemeClr>
                  </a:solidFill>
                  <a:latin typeface="Arial" pitchFamily="34" charset="0"/>
                  <a:cs typeface="Arial" pitchFamily="34" charset="0"/>
                </a:rPr>
                <a:t>Initial - </a:t>
              </a:r>
              <a:r>
                <a:rPr lang="en-US" dirty="0"/>
                <a:t>Processes are not repeatable, poorly controlled, and reactive</a:t>
              </a:r>
              <a:r>
                <a:rPr lang="en-US" dirty="0">
                  <a:effectLst/>
                </a:rPr>
                <a:t> </a:t>
              </a:r>
              <a:endParaRPr lang="en-US" sz="1800" dirty="0">
                <a:solidFill>
                  <a:schemeClr val="tx1">
                    <a:lumMod val="75000"/>
                    <a:lumOff val="25000"/>
                  </a:schemeClr>
                </a:solidFill>
              </a:endParaRPr>
            </a:p>
          </p:txBody>
        </p:sp>
        <p:sp>
          <p:nvSpPr>
            <p:cNvPr id="12" name="TextBox 11">
              <a:extLst>
                <a:ext uri="{FF2B5EF4-FFF2-40B4-BE49-F238E27FC236}">
                  <a16:creationId xmlns:a16="http://schemas.microsoft.com/office/drawing/2014/main" id="{A2721F74-60B9-3849-9AFA-ECF3A7404635}"/>
                </a:ext>
              </a:extLst>
            </p:cNvPr>
            <p:cNvSpPr txBox="1"/>
            <p:nvPr/>
          </p:nvSpPr>
          <p:spPr>
            <a:xfrm flipH="1">
              <a:off x="4719299" y="4228586"/>
              <a:ext cx="4057634" cy="755922"/>
            </a:xfrm>
            <a:prstGeom prst="rect">
              <a:avLst/>
            </a:prstGeom>
            <a:noFill/>
          </p:spPr>
          <p:txBody>
            <a:bodyPr wrap="square" rtlCol="0">
              <a:spAutoFit/>
            </a:bodyPr>
            <a:lstStyle/>
            <a:p>
              <a:r>
                <a:rPr lang="en-US" dirty="0"/>
                <a:t>Managed – Processes are dependent on individuals and are not standardized</a:t>
              </a:r>
              <a:r>
                <a:rPr lang="en-US" dirty="0">
                  <a:effectLst/>
                </a:rPr>
                <a:t> </a:t>
              </a:r>
              <a:endParaRPr lang="en-US" sz="1800" dirty="0">
                <a:solidFill>
                  <a:schemeClr val="tx1">
                    <a:lumMod val="75000"/>
                    <a:lumOff val="25000"/>
                  </a:schemeClr>
                </a:solidFill>
              </a:endParaRPr>
            </a:p>
          </p:txBody>
        </p:sp>
        <p:sp>
          <p:nvSpPr>
            <p:cNvPr id="13" name="TextBox 12">
              <a:extLst>
                <a:ext uri="{FF2B5EF4-FFF2-40B4-BE49-F238E27FC236}">
                  <a16:creationId xmlns:a16="http://schemas.microsoft.com/office/drawing/2014/main" id="{36E0C18C-67E1-8347-BF01-DB530862591B}"/>
                </a:ext>
              </a:extLst>
            </p:cNvPr>
            <p:cNvSpPr txBox="1"/>
            <p:nvPr/>
          </p:nvSpPr>
          <p:spPr>
            <a:xfrm flipH="1">
              <a:off x="2067008" y="2521539"/>
              <a:ext cx="3859004" cy="529145"/>
            </a:xfrm>
            <a:prstGeom prst="rect">
              <a:avLst/>
            </a:prstGeom>
            <a:noFill/>
          </p:spPr>
          <p:txBody>
            <a:bodyPr wrap="square" rtlCol="0">
              <a:spAutoFit/>
            </a:bodyPr>
            <a:lstStyle/>
            <a:p>
              <a:pPr algn="r"/>
              <a:r>
                <a:rPr lang="en-US" dirty="0"/>
                <a:t>Measured – Processes are measured and controlled</a:t>
              </a:r>
              <a:r>
                <a:rPr lang="en-US" dirty="0">
                  <a:effectLst/>
                </a:rPr>
                <a:t> </a:t>
              </a:r>
              <a:endParaRPr lang="en-US" sz="1800" dirty="0">
                <a:solidFill>
                  <a:schemeClr val="tx1">
                    <a:lumMod val="75000"/>
                    <a:lumOff val="25000"/>
                  </a:schemeClr>
                </a:solidFill>
              </a:endParaRPr>
            </a:p>
          </p:txBody>
        </p:sp>
        <p:sp>
          <p:nvSpPr>
            <p:cNvPr id="14" name="TextBox 13">
              <a:extLst>
                <a:ext uri="{FF2B5EF4-FFF2-40B4-BE49-F238E27FC236}">
                  <a16:creationId xmlns:a16="http://schemas.microsoft.com/office/drawing/2014/main" id="{0C3FA5DB-00DE-8F49-A3B3-1866F3A4D7C5}"/>
                </a:ext>
              </a:extLst>
            </p:cNvPr>
            <p:cNvSpPr txBox="1"/>
            <p:nvPr/>
          </p:nvSpPr>
          <p:spPr>
            <a:xfrm flipH="1">
              <a:off x="3627277" y="1928531"/>
              <a:ext cx="3859004" cy="529145"/>
            </a:xfrm>
            <a:prstGeom prst="rect">
              <a:avLst/>
            </a:prstGeom>
            <a:noFill/>
          </p:spPr>
          <p:txBody>
            <a:bodyPr wrap="square" rtlCol="0">
              <a:spAutoFit/>
            </a:bodyPr>
            <a:lstStyle/>
            <a:p>
              <a:pPr algn="r"/>
              <a:r>
                <a:rPr lang="en-US" dirty="0"/>
                <a:t>Optimized – Focus on process improvement</a:t>
              </a:r>
              <a:endParaRPr lang="en-US" sz="1800" dirty="0">
                <a:solidFill>
                  <a:schemeClr val="tx1">
                    <a:lumMod val="75000"/>
                    <a:lumOff val="25000"/>
                  </a:schemeClr>
                </a:solidFill>
              </a:endParaRPr>
            </a:p>
          </p:txBody>
        </p:sp>
        <p:sp>
          <p:nvSpPr>
            <p:cNvPr id="15" name="TextBox 14">
              <a:extLst>
                <a:ext uri="{FF2B5EF4-FFF2-40B4-BE49-F238E27FC236}">
                  <a16:creationId xmlns:a16="http://schemas.microsoft.com/office/drawing/2014/main" id="{6A1554BC-3D2B-4148-BB17-290FBAB207FB}"/>
                </a:ext>
              </a:extLst>
            </p:cNvPr>
            <p:cNvSpPr txBox="1"/>
            <p:nvPr/>
          </p:nvSpPr>
          <p:spPr>
            <a:xfrm flipH="1">
              <a:off x="6299939" y="3490311"/>
              <a:ext cx="4057634" cy="755922"/>
            </a:xfrm>
            <a:prstGeom prst="rect">
              <a:avLst/>
            </a:prstGeom>
            <a:noFill/>
          </p:spPr>
          <p:txBody>
            <a:bodyPr wrap="square" rtlCol="0">
              <a:spAutoFit/>
            </a:bodyPr>
            <a:lstStyle/>
            <a:p>
              <a:r>
                <a:rPr lang="en-US" dirty="0"/>
                <a:t>Defined – Processes are defined and standardized for the organization</a:t>
              </a:r>
            </a:p>
          </p:txBody>
        </p:sp>
      </p:grpSp>
    </p:spTree>
    <p:extLst>
      <p:ext uri="{BB962C8B-B14F-4D97-AF65-F5344CB8AC3E}">
        <p14:creationId xmlns:p14="http://schemas.microsoft.com/office/powerpoint/2010/main" val="7188492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D9D26-3552-514F-BFCA-1D8C13748586}"/>
              </a:ext>
            </a:extLst>
          </p:cNvPr>
          <p:cNvSpPr>
            <a:spLocks noGrp="1"/>
          </p:cNvSpPr>
          <p:nvPr>
            <p:ph type="title"/>
          </p:nvPr>
        </p:nvSpPr>
        <p:spPr/>
        <p:txBody>
          <a:bodyPr/>
          <a:lstStyle/>
          <a:p>
            <a:r>
              <a:rPr lang="en-US" dirty="0"/>
              <a:t>Poll</a:t>
            </a:r>
          </a:p>
        </p:txBody>
      </p:sp>
      <p:sp>
        <p:nvSpPr>
          <p:cNvPr id="3" name="Content Placeholder 2">
            <a:extLst>
              <a:ext uri="{FF2B5EF4-FFF2-40B4-BE49-F238E27FC236}">
                <a16:creationId xmlns:a16="http://schemas.microsoft.com/office/drawing/2014/main" id="{7DDA4453-DB5B-654C-828C-C51255230864}"/>
              </a:ext>
            </a:extLst>
          </p:cNvPr>
          <p:cNvSpPr>
            <a:spLocks noGrp="1"/>
          </p:cNvSpPr>
          <p:nvPr>
            <p:ph idx="1"/>
          </p:nvPr>
        </p:nvSpPr>
        <p:spPr/>
        <p:txBody>
          <a:bodyPr/>
          <a:lstStyle/>
          <a:p>
            <a:pPr marL="0" indent="0">
              <a:buNone/>
            </a:pPr>
            <a:r>
              <a:rPr lang="en-US" dirty="0"/>
              <a:t>Has your organization completed a formal informatics self-assessment like PHII’s Informatics-Savvy Self Assessment?</a:t>
            </a:r>
          </a:p>
          <a:p>
            <a:pPr marL="0" indent="0">
              <a:buNone/>
            </a:pPr>
            <a:endParaRPr lang="en-US" dirty="0"/>
          </a:p>
          <a:p>
            <a:pPr marL="0" indent="0">
              <a:buNone/>
            </a:pPr>
            <a:r>
              <a:rPr lang="en-US" dirty="0"/>
              <a:t>Yes</a:t>
            </a:r>
          </a:p>
          <a:p>
            <a:pPr marL="0" indent="0">
              <a:buNone/>
            </a:pPr>
            <a:r>
              <a:rPr lang="en-US" dirty="0"/>
              <a:t>No</a:t>
            </a:r>
          </a:p>
          <a:p>
            <a:pPr marL="0" indent="0">
              <a:buNone/>
            </a:pPr>
            <a:r>
              <a:rPr lang="en-US" dirty="0"/>
              <a:t>I Don’t Know</a:t>
            </a:r>
          </a:p>
        </p:txBody>
      </p:sp>
    </p:spTree>
    <p:extLst>
      <p:ext uri="{BB962C8B-B14F-4D97-AF65-F5344CB8AC3E}">
        <p14:creationId xmlns:p14="http://schemas.microsoft.com/office/powerpoint/2010/main" val="3248675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527E-C5F9-1040-920C-059F68BB182C}"/>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CAA7E2DF-A38B-9F4B-B73C-4FB0A102575F}"/>
              </a:ext>
            </a:extLst>
          </p:cNvPr>
          <p:cNvSpPr>
            <a:spLocks noGrp="1"/>
          </p:cNvSpPr>
          <p:nvPr>
            <p:ph idx="1"/>
          </p:nvPr>
        </p:nvSpPr>
        <p:spPr/>
        <p:txBody>
          <a:bodyPr>
            <a:normAutofit fontScale="92500" lnSpcReduction="10000"/>
          </a:bodyPr>
          <a:lstStyle/>
          <a:p>
            <a:pPr marL="0" indent="0">
              <a:buNone/>
            </a:pPr>
            <a:r>
              <a:rPr lang="en-US" dirty="0"/>
              <a:t>By the end of the training participants will be able to:</a:t>
            </a:r>
          </a:p>
          <a:p>
            <a:pPr lvl="0"/>
            <a:r>
              <a:rPr lang="en-US" dirty="0"/>
              <a:t>Define public health informatics</a:t>
            </a:r>
          </a:p>
          <a:p>
            <a:pPr lvl="0"/>
            <a:r>
              <a:rPr lang="en-US" dirty="0"/>
              <a:t>Discuss the value proposition for public health informatics</a:t>
            </a:r>
          </a:p>
          <a:p>
            <a:pPr lvl="0"/>
            <a:r>
              <a:rPr lang="en-US" dirty="0"/>
              <a:t>Define business process analysis</a:t>
            </a:r>
          </a:p>
          <a:p>
            <a:pPr lvl="0"/>
            <a:r>
              <a:rPr lang="en-US" dirty="0"/>
              <a:t>Describe the role of business process analysis in public health informatics</a:t>
            </a:r>
          </a:p>
          <a:p>
            <a:pPr lvl="0"/>
            <a:r>
              <a:rPr lang="en-US" dirty="0"/>
              <a:t>Describe an informatics-savvy organization</a:t>
            </a:r>
          </a:p>
          <a:p>
            <a:pPr lvl="0"/>
            <a:r>
              <a:rPr lang="en-US" dirty="0"/>
              <a:t>Describe the role of standards relevant to informatics projects and public health information systems</a:t>
            </a:r>
          </a:p>
          <a:p>
            <a:pPr lvl="0"/>
            <a:r>
              <a:rPr lang="en-US" dirty="0"/>
              <a:t>Discuss contemporary topics in public health informatics, such as Meaningful Use, electronic lab reporting, and electronic case reporting</a:t>
            </a:r>
          </a:p>
          <a:p>
            <a:endParaRPr lang="en-US" dirty="0"/>
          </a:p>
        </p:txBody>
      </p:sp>
    </p:spTree>
    <p:extLst>
      <p:ext uri="{BB962C8B-B14F-4D97-AF65-F5344CB8AC3E}">
        <p14:creationId xmlns:p14="http://schemas.microsoft.com/office/powerpoint/2010/main" val="52906696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771C822-924F-734F-B4E9-AE1B860F423F}"/>
              </a:ext>
            </a:extLst>
          </p:cNvPr>
          <p:cNvSpPr>
            <a:spLocks noGrp="1"/>
          </p:cNvSpPr>
          <p:nvPr>
            <p:ph type="title"/>
          </p:nvPr>
        </p:nvSpPr>
        <p:spPr/>
        <p:txBody>
          <a:bodyPr/>
          <a:lstStyle/>
          <a:p>
            <a:r>
              <a:rPr lang="en-US" dirty="0"/>
              <a:t>Important Topics in PHI</a:t>
            </a:r>
          </a:p>
        </p:txBody>
      </p:sp>
      <p:sp>
        <p:nvSpPr>
          <p:cNvPr id="5" name="Text Placeholder 4">
            <a:extLst>
              <a:ext uri="{FF2B5EF4-FFF2-40B4-BE49-F238E27FC236}">
                <a16:creationId xmlns:a16="http://schemas.microsoft.com/office/drawing/2014/main" id="{B2866887-C036-6C4F-B13F-94B35A45E8C2}"/>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14087247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6EBC8-856D-4745-8EA4-E6410DCC0B0A}"/>
              </a:ext>
            </a:extLst>
          </p:cNvPr>
          <p:cNvSpPr>
            <a:spLocks noGrp="1"/>
          </p:cNvSpPr>
          <p:nvPr>
            <p:ph type="title"/>
          </p:nvPr>
        </p:nvSpPr>
        <p:spPr/>
        <p:txBody>
          <a:bodyPr/>
          <a:lstStyle/>
          <a:p>
            <a:r>
              <a:rPr lang="en-US" dirty="0"/>
              <a:t>Important Topics in Public Health Informatics</a:t>
            </a:r>
          </a:p>
        </p:txBody>
      </p:sp>
      <p:sp>
        <p:nvSpPr>
          <p:cNvPr id="3" name="Content Placeholder 2">
            <a:extLst>
              <a:ext uri="{FF2B5EF4-FFF2-40B4-BE49-F238E27FC236}">
                <a16:creationId xmlns:a16="http://schemas.microsoft.com/office/drawing/2014/main" id="{3286513A-4588-7047-8FE4-2D567FD09B86}"/>
              </a:ext>
            </a:extLst>
          </p:cNvPr>
          <p:cNvSpPr>
            <a:spLocks noGrp="1"/>
          </p:cNvSpPr>
          <p:nvPr>
            <p:ph idx="1"/>
          </p:nvPr>
        </p:nvSpPr>
        <p:spPr/>
        <p:txBody>
          <a:bodyPr/>
          <a:lstStyle/>
          <a:p>
            <a:r>
              <a:rPr lang="en-US" dirty="0">
                <a:latin typeface="+mj-lt"/>
              </a:rPr>
              <a:t>Informatics Standards</a:t>
            </a:r>
          </a:p>
          <a:p>
            <a:pPr lvl="1"/>
            <a:r>
              <a:rPr lang="en-US" dirty="0">
                <a:latin typeface="+mj-lt"/>
              </a:rPr>
              <a:t>Standards provide a common language and set of expectations that enable interoperability between systems and/or devices.</a:t>
            </a:r>
          </a:p>
          <a:p>
            <a:r>
              <a:rPr lang="en-US" dirty="0">
                <a:latin typeface="+mj-lt"/>
              </a:rPr>
              <a:t>Examples</a:t>
            </a:r>
          </a:p>
          <a:p>
            <a:pPr lvl="1"/>
            <a:r>
              <a:rPr lang="en-US" dirty="0">
                <a:latin typeface="+mj-lt"/>
              </a:rPr>
              <a:t>Logical Observations Identifier, Names and Codes (LOINC)</a:t>
            </a:r>
          </a:p>
          <a:p>
            <a:pPr lvl="1"/>
            <a:r>
              <a:rPr lang="en-US" dirty="0">
                <a:latin typeface="+mj-lt"/>
              </a:rPr>
              <a:t>Systematized Nomenclature of Medicine - Clinical Terms (SNOMED CT)</a:t>
            </a:r>
          </a:p>
          <a:p>
            <a:pPr lvl="1"/>
            <a:r>
              <a:rPr lang="en-US" dirty="0">
                <a:latin typeface="+mj-lt"/>
              </a:rPr>
              <a:t>Health Level 7 (HL7)</a:t>
            </a:r>
          </a:p>
          <a:p>
            <a:pPr lvl="1"/>
            <a:endParaRPr lang="en-US" dirty="0">
              <a:latin typeface="+mj-lt"/>
            </a:endParaRPr>
          </a:p>
        </p:txBody>
      </p:sp>
    </p:spTree>
    <p:extLst>
      <p:ext uri="{BB962C8B-B14F-4D97-AF65-F5344CB8AC3E}">
        <p14:creationId xmlns:p14="http://schemas.microsoft.com/office/powerpoint/2010/main" val="25169646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B4B09B-955E-4C46-98A6-9BFEB01D9D5C}"/>
              </a:ext>
            </a:extLst>
          </p:cNvPr>
          <p:cNvSpPr>
            <a:spLocks noGrp="1"/>
          </p:cNvSpPr>
          <p:nvPr>
            <p:ph type="title"/>
          </p:nvPr>
        </p:nvSpPr>
        <p:spPr/>
        <p:txBody>
          <a:bodyPr/>
          <a:lstStyle/>
          <a:p>
            <a:r>
              <a:rPr lang="en-US" dirty="0"/>
              <a:t>Important Topics in Public Health Informatics</a:t>
            </a:r>
          </a:p>
        </p:txBody>
      </p:sp>
      <p:sp>
        <p:nvSpPr>
          <p:cNvPr id="3" name="Content Placeholder 2">
            <a:extLst>
              <a:ext uri="{FF2B5EF4-FFF2-40B4-BE49-F238E27FC236}">
                <a16:creationId xmlns:a16="http://schemas.microsoft.com/office/drawing/2014/main" id="{6E292227-6B63-4545-969E-CFF673FB42CE}"/>
              </a:ext>
            </a:extLst>
          </p:cNvPr>
          <p:cNvSpPr>
            <a:spLocks noGrp="1"/>
          </p:cNvSpPr>
          <p:nvPr>
            <p:ph idx="1"/>
          </p:nvPr>
        </p:nvSpPr>
        <p:spPr/>
        <p:txBody>
          <a:bodyPr>
            <a:normAutofit/>
          </a:bodyPr>
          <a:lstStyle/>
          <a:p>
            <a:r>
              <a:rPr lang="en-US" dirty="0">
                <a:latin typeface="+mj-lt"/>
              </a:rPr>
              <a:t>HL7 initially developed to serve the needs of clinical care of individual patients</a:t>
            </a:r>
          </a:p>
          <a:p>
            <a:r>
              <a:rPr lang="en-US" dirty="0">
                <a:latin typeface="+mj-lt"/>
              </a:rPr>
              <a:t>There is a demonstrated the need for standards-based exchange of population-based health information</a:t>
            </a:r>
          </a:p>
          <a:p>
            <a:pPr lvl="1"/>
            <a:r>
              <a:rPr lang="en-US" dirty="0">
                <a:latin typeface="+mj-lt"/>
              </a:rPr>
              <a:t>Public health and environmental monitoring</a:t>
            </a:r>
          </a:p>
          <a:p>
            <a:pPr lvl="1"/>
            <a:r>
              <a:rPr lang="en-US" dirty="0">
                <a:latin typeface="+mj-lt"/>
              </a:rPr>
              <a:t>Food safety activities and disease control</a:t>
            </a:r>
          </a:p>
          <a:p>
            <a:pPr lvl="1"/>
            <a:r>
              <a:rPr lang="en-US" dirty="0">
                <a:latin typeface="+mj-lt"/>
              </a:rPr>
              <a:t>Outbreak detection</a:t>
            </a:r>
          </a:p>
          <a:p>
            <a:pPr lvl="1"/>
            <a:r>
              <a:rPr lang="en-US" dirty="0">
                <a:latin typeface="+mj-lt"/>
              </a:rPr>
              <a:t>Coordinated response</a:t>
            </a:r>
          </a:p>
        </p:txBody>
      </p:sp>
    </p:spTree>
    <p:extLst>
      <p:ext uri="{BB962C8B-B14F-4D97-AF65-F5344CB8AC3E}">
        <p14:creationId xmlns:p14="http://schemas.microsoft.com/office/powerpoint/2010/main" val="25851343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617C23-BFD6-0B43-BA80-5A22B3FE5527}"/>
              </a:ext>
            </a:extLst>
          </p:cNvPr>
          <p:cNvSpPr>
            <a:spLocks noGrp="1"/>
          </p:cNvSpPr>
          <p:nvPr>
            <p:ph type="title"/>
          </p:nvPr>
        </p:nvSpPr>
        <p:spPr/>
        <p:txBody>
          <a:bodyPr/>
          <a:lstStyle/>
          <a:p>
            <a:r>
              <a:rPr lang="en-US" dirty="0"/>
              <a:t>Important Topics in Public Health Informatics</a:t>
            </a:r>
          </a:p>
        </p:txBody>
      </p:sp>
      <p:sp>
        <p:nvSpPr>
          <p:cNvPr id="3" name="Content Placeholder 2">
            <a:extLst>
              <a:ext uri="{FF2B5EF4-FFF2-40B4-BE49-F238E27FC236}">
                <a16:creationId xmlns:a16="http://schemas.microsoft.com/office/drawing/2014/main" id="{27B9F23C-C865-F84E-B908-D756480F226C}"/>
              </a:ext>
            </a:extLst>
          </p:cNvPr>
          <p:cNvSpPr>
            <a:spLocks noGrp="1"/>
          </p:cNvSpPr>
          <p:nvPr>
            <p:ph idx="1"/>
          </p:nvPr>
        </p:nvSpPr>
        <p:spPr/>
        <p:txBody>
          <a:bodyPr>
            <a:normAutofit/>
          </a:bodyPr>
          <a:lstStyle/>
          <a:p>
            <a:r>
              <a:rPr lang="en-US" sz="3600" dirty="0">
                <a:latin typeface="+mj-lt"/>
              </a:rPr>
              <a:t>HL7 Standards Examples:</a:t>
            </a:r>
            <a:endParaRPr lang="en-US" sz="3600" dirty="0">
              <a:effectLst/>
              <a:latin typeface="+mj-lt"/>
            </a:endParaRPr>
          </a:p>
          <a:p>
            <a:pPr lvl="1"/>
            <a:r>
              <a:rPr lang="en-US" sz="3200" dirty="0">
                <a:latin typeface="+mj-lt"/>
              </a:rPr>
              <a:t>Provider reporting to birth defect registries</a:t>
            </a:r>
          </a:p>
          <a:p>
            <a:pPr lvl="1"/>
            <a:r>
              <a:rPr lang="en-US" sz="3200" dirty="0">
                <a:latin typeface="+mj-lt"/>
              </a:rPr>
              <a:t>Reporting to public health cancer registries</a:t>
            </a:r>
          </a:p>
          <a:p>
            <a:pPr lvl="1"/>
            <a:r>
              <a:rPr lang="en-US" sz="3200" dirty="0">
                <a:latin typeface="+mj-lt"/>
              </a:rPr>
              <a:t>Electronic submission of electronic initial public health case reports</a:t>
            </a:r>
          </a:p>
          <a:p>
            <a:pPr lvl="1"/>
            <a:r>
              <a:rPr lang="en-US" sz="3200" dirty="0">
                <a:latin typeface="+mj-lt"/>
              </a:rPr>
              <a:t>Vital records death reporting</a:t>
            </a:r>
          </a:p>
          <a:p>
            <a:pPr lvl="1"/>
            <a:r>
              <a:rPr lang="en-US" sz="3200" dirty="0">
                <a:latin typeface="+mj-lt"/>
              </a:rPr>
              <a:t>Electronic laboratory reporting to public health</a:t>
            </a:r>
          </a:p>
          <a:p>
            <a:endParaRPr lang="en-US" sz="3600" dirty="0">
              <a:latin typeface="+mj-lt"/>
            </a:endParaRPr>
          </a:p>
        </p:txBody>
      </p:sp>
    </p:spTree>
    <p:extLst>
      <p:ext uri="{BB962C8B-B14F-4D97-AF65-F5344CB8AC3E}">
        <p14:creationId xmlns:p14="http://schemas.microsoft.com/office/powerpoint/2010/main" val="1145821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F58ABA-8169-CB4C-9D94-8CFE3148D2F0}"/>
              </a:ext>
            </a:extLst>
          </p:cNvPr>
          <p:cNvSpPr>
            <a:spLocks noGrp="1"/>
          </p:cNvSpPr>
          <p:nvPr>
            <p:ph type="title"/>
          </p:nvPr>
        </p:nvSpPr>
        <p:spPr/>
        <p:txBody>
          <a:bodyPr/>
          <a:lstStyle/>
          <a:p>
            <a:r>
              <a:rPr lang="en-US" dirty="0"/>
              <a:t>Important Topics in Informatics</a:t>
            </a:r>
          </a:p>
        </p:txBody>
      </p:sp>
      <p:sp>
        <p:nvSpPr>
          <p:cNvPr id="3" name="Content Placeholder 2">
            <a:extLst>
              <a:ext uri="{FF2B5EF4-FFF2-40B4-BE49-F238E27FC236}">
                <a16:creationId xmlns:a16="http://schemas.microsoft.com/office/drawing/2014/main" id="{85E999C1-5C30-6040-8909-A4744774A009}"/>
              </a:ext>
            </a:extLst>
          </p:cNvPr>
          <p:cNvSpPr>
            <a:spLocks noGrp="1"/>
          </p:cNvSpPr>
          <p:nvPr>
            <p:ph idx="1"/>
          </p:nvPr>
        </p:nvSpPr>
        <p:spPr/>
        <p:txBody>
          <a:bodyPr>
            <a:normAutofit/>
          </a:bodyPr>
          <a:lstStyle/>
          <a:p>
            <a:pPr marL="0" indent="0">
              <a:buNone/>
            </a:pPr>
            <a:r>
              <a:rPr lang="en-US" sz="3600" b="1" i="1" dirty="0">
                <a:solidFill>
                  <a:schemeClr val="accent6"/>
                </a:solidFill>
                <a:latin typeface="+mj-lt"/>
              </a:rPr>
              <a:t>Electronic Laboratory Reporting </a:t>
            </a:r>
            <a:r>
              <a:rPr lang="en-US" sz="3600" dirty="0">
                <a:latin typeface="+mj-lt"/>
              </a:rPr>
              <a:t>(ELR) involves the transmission of laboratory data to a public health agency</a:t>
            </a:r>
          </a:p>
          <a:p>
            <a:pPr lvl="1"/>
            <a:r>
              <a:rPr lang="en-US" sz="3200" dirty="0">
                <a:latin typeface="+mj-lt"/>
              </a:rPr>
              <a:t>Notifiable Diseases</a:t>
            </a:r>
          </a:p>
          <a:p>
            <a:pPr lvl="1"/>
            <a:r>
              <a:rPr lang="en-US" sz="3200" dirty="0">
                <a:latin typeface="+mj-lt"/>
              </a:rPr>
              <a:t>Most (if not all) jurisdictions in the US have the capacity to receive reports from laboratories</a:t>
            </a:r>
          </a:p>
          <a:p>
            <a:endParaRPr lang="en-US" sz="3600" dirty="0">
              <a:latin typeface="+mj-lt"/>
            </a:endParaRPr>
          </a:p>
        </p:txBody>
      </p:sp>
    </p:spTree>
    <p:extLst>
      <p:ext uri="{BB962C8B-B14F-4D97-AF65-F5344CB8AC3E}">
        <p14:creationId xmlns:p14="http://schemas.microsoft.com/office/powerpoint/2010/main" val="250518131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047C8CCB-F95D-4249-92DD-651249D3535A}"/>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3">
            <a:extLst>
              <a:ext uri="{FF2B5EF4-FFF2-40B4-BE49-F238E27FC236}">
                <a16:creationId xmlns:a16="http://schemas.microsoft.com/office/drawing/2014/main" id="{50848FA0-3025-0646-B426-2AD2CFF82F8A}"/>
              </a:ext>
            </a:extLst>
          </p:cNvPr>
          <p:cNvPicPr>
            <a:picLocks noGrp="1" noChangeAspect="1"/>
          </p:cNvPicPr>
          <p:nvPr>
            <p:ph idx="1"/>
          </p:nvPr>
        </p:nvPicPr>
        <p:blipFill rotWithShape="1">
          <a:blip r:embed="rId2"/>
          <a:srcRect/>
          <a:stretch/>
        </p:blipFill>
        <p:spPr>
          <a:xfrm>
            <a:off x="3581342" y="1093691"/>
            <a:ext cx="8200631" cy="4858872"/>
          </a:xfrm>
          <a:prstGeom prst="rect">
            <a:avLst/>
          </a:prstGeom>
        </p:spPr>
      </p:pic>
      <p:sp>
        <p:nvSpPr>
          <p:cNvPr id="2" name="Title 1">
            <a:extLst>
              <a:ext uri="{FF2B5EF4-FFF2-40B4-BE49-F238E27FC236}">
                <a16:creationId xmlns:a16="http://schemas.microsoft.com/office/drawing/2014/main" id="{FF1F530F-52A9-6D49-9084-ED8133020F07}"/>
              </a:ext>
            </a:extLst>
          </p:cNvPr>
          <p:cNvSpPr>
            <a:spLocks noGrp="1"/>
          </p:cNvSpPr>
          <p:nvPr>
            <p:ph type="title"/>
          </p:nvPr>
        </p:nvSpPr>
        <p:spPr>
          <a:xfrm>
            <a:off x="640080" y="2074363"/>
            <a:ext cx="2752354" cy="2709275"/>
          </a:xfrm>
          <a:prstGeom prst="ellipse">
            <a:avLst/>
          </a:prstGeom>
          <a:solidFill>
            <a:schemeClr val="tx1">
              <a:lumMod val="85000"/>
              <a:lumOff val="15000"/>
            </a:schemeClr>
          </a:solidFill>
          <a:ln w="174625" cmpd="thinThick">
            <a:solidFill>
              <a:schemeClr val="tx1">
                <a:lumMod val="85000"/>
                <a:lumOff val="15000"/>
              </a:schemeClr>
            </a:solidFill>
          </a:ln>
        </p:spPr>
        <p:txBody>
          <a:bodyPr vert="horz" lIns="91440" tIns="45720" rIns="91440" bIns="45720" rtlCol="0" anchor="ctr">
            <a:normAutofit/>
          </a:bodyPr>
          <a:lstStyle/>
          <a:p>
            <a:pPr algn="ctr"/>
            <a:r>
              <a:rPr lang="en-US" sz="2600" kern="1200">
                <a:solidFill>
                  <a:schemeClr val="bg1"/>
                </a:solidFill>
                <a:latin typeface="+mj-lt"/>
                <a:ea typeface="+mj-ea"/>
                <a:cs typeface="+mj-cs"/>
              </a:rPr>
              <a:t>Important Topics in Public Health Informatics</a:t>
            </a:r>
          </a:p>
        </p:txBody>
      </p:sp>
    </p:spTree>
    <p:extLst>
      <p:ext uri="{BB962C8B-B14F-4D97-AF65-F5344CB8AC3E}">
        <p14:creationId xmlns:p14="http://schemas.microsoft.com/office/powerpoint/2010/main" val="11605010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6719D-B958-6043-8147-090089244371}"/>
              </a:ext>
            </a:extLst>
          </p:cNvPr>
          <p:cNvSpPr>
            <a:spLocks noGrp="1"/>
          </p:cNvSpPr>
          <p:nvPr>
            <p:ph type="title"/>
          </p:nvPr>
        </p:nvSpPr>
        <p:spPr/>
        <p:txBody>
          <a:bodyPr/>
          <a:lstStyle/>
          <a:p>
            <a:r>
              <a:rPr lang="en-US" dirty="0"/>
              <a:t>Important Topics in Public Health Informatics</a:t>
            </a:r>
          </a:p>
        </p:txBody>
      </p:sp>
      <p:sp>
        <p:nvSpPr>
          <p:cNvPr id="3" name="Content Placeholder 2">
            <a:extLst>
              <a:ext uri="{FF2B5EF4-FFF2-40B4-BE49-F238E27FC236}">
                <a16:creationId xmlns:a16="http://schemas.microsoft.com/office/drawing/2014/main" id="{8D29CF81-6DD2-EA4F-B9E6-878D7CB83A0D}"/>
              </a:ext>
            </a:extLst>
          </p:cNvPr>
          <p:cNvSpPr>
            <a:spLocks noGrp="1"/>
          </p:cNvSpPr>
          <p:nvPr>
            <p:ph idx="1"/>
          </p:nvPr>
        </p:nvSpPr>
        <p:spPr/>
        <p:txBody>
          <a:bodyPr>
            <a:normAutofit/>
          </a:bodyPr>
          <a:lstStyle/>
          <a:p>
            <a:pPr marL="0" indent="0">
              <a:buNone/>
            </a:pPr>
            <a:r>
              <a:rPr lang="en-US" sz="3600" b="1" i="1" dirty="0">
                <a:solidFill>
                  <a:schemeClr val="accent6"/>
                </a:solidFill>
                <a:latin typeface="+mj-lt"/>
              </a:rPr>
              <a:t>Meaningful Use </a:t>
            </a:r>
            <a:r>
              <a:rPr lang="en-US" sz="3600" dirty="0">
                <a:latin typeface="+mj-lt"/>
              </a:rPr>
              <a:t>is using certified electronic health record (EHR) technology to: </a:t>
            </a:r>
          </a:p>
          <a:p>
            <a:pPr lvl="1"/>
            <a:r>
              <a:rPr lang="en-US" sz="3200" dirty="0">
                <a:latin typeface="+mj-lt"/>
              </a:rPr>
              <a:t>Improve quality, safety, efficiency, and reduce health disparities</a:t>
            </a:r>
          </a:p>
          <a:p>
            <a:pPr lvl="1"/>
            <a:r>
              <a:rPr lang="en-US" sz="3200" dirty="0">
                <a:latin typeface="+mj-lt"/>
              </a:rPr>
              <a:t>Engage patients and family</a:t>
            </a:r>
          </a:p>
          <a:p>
            <a:pPr lvl="1"/>
            <a:r>
              <a:rPr lang="en-US" sz="3200" dirty="0">
                <a:latin typeface="+mj-lt"/>
              </a:rPr>
              <a:t>Improve care coordination, population, and public health</a:t>
            </a:r>
          </a:p>
          <a:p>
            <a:pPr lvl="1"/>
            <a:r>
              <a:rPr lang="en-US" sz="3200" dirty="0">
                <a:latin typeface="+mj-lt"/>
              </a:rPr>
              <a:t>Maintain privacy and security of patient health information</a:t>
            </a:r>
          </a:p>
        </p:txBody>
      </p:sp>
    </p:spTree>
    <p:extLst>
      <p:ext uri="{BB962C8B-B14F-4D97-AF65-F5344CB8AC3E}">
        <p14:creationId xmlns:p14="http://schemas.microsoft.com/office/powerpoint/2010/main" val="25351138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E310C-6767-2B4D-9557-C27159FFE02C}"/>
              </a:ext>
            </a:extLst>
          </p:cNvPr>
          <p:cNvSpPr>
            <a:spLocks noGrp="1"/>
          </p:cNvSpPr>
          <p:nvPr>
            <p:ph type="title"/>
          </p:nvPr>
        </p:nvSpPr>
        <p:spPr/>
        <p:txBody>
          <a:bodyPr/>
          <a:lstStyle/>
          <a:p>
            <a:r>
              <a:rPr lang="en-US" dirty="0"/>
              <a:t>Important Topics in Public Health Informatics</a:t>
            </a:r>
          </a:p>
        </p:txBody>
      </p:sp>
      <p:sp>
        <p:nvSpPr>
          <p:cNvPr id="3" name="Content Placeholder 2">
            <a:extLst>
              <a:ext uri="{FF2B5EF4-FFF2-40B4-BE49-F238E27FC236}">
                <a16:creationId xmlns:a16="http://schemas.microsoft.com/office/drawing/2014/main" id="{D5789616-F67E-A14C-A4E3-796A9E1E315A}"/>
              </a:ext>
            </a:extLst>
          </p:cNvPr>
          <p:cNvSpPr>
            <a:spLocks noGrp="1"/>
          </p:cNvSpPr>
          <p:nvPr>
            <p:ph idx="1"/>
          </p:nvPr>
        </p:nvSpPr>
        <p:spPr/>
        <p:txBody>
          <a:bodyPr>
            <a:normAutofit/>
          </a:bodyPr>
          <a:lstStyle/>
          <a:p>
            <a:r>
              <a:rPr lang="en-US" sz="3200" dirty="0">
                <a:latin typeface="+mj-lt"/>
              </a:rPr>
              <a:t>Meaningful Use Public Health Options</a:t>
            </a:r>
          </a:p>
          <a:p>
            <a:pPr lvl="1"/>
            <a:r>
              <a:rPr lang="en-US" sz="2800" dirty="0">
                <a:latin typeface="+mj-lt"/>
              </a:rPr>
              <a:t>Cancer Registry</a:t>
            </a:r>
          </a:p>
          <a:p>
            <a:pPr lvl="1"/>
            <a:r>
              <a:rPr lang="en-US" sz="2800" dirty="0">
                <a:latin typeface="+mj-lt"/>
              </a:rPr>
              <a:t>Electronic Laboratory Reporting</a:t>
            </a:r>
          </a:p>
          <a:p>
            <a:pPr lvl="1"/>
            <a:r>
              <a:rPr lang="en-US" sz="2800" dirty="0">
                <a:latin typeface="+mj-lt"/>
              </a:rPr>
              <a:t>Immunization Registry</a:t>
            </a:r>
          </a:p>
          <a:p>
            <a:pPr lvl="1"/>
            <a:r>
              <a:rPr lang="en-US" sz="2800" dirty="0">
                <a:latin typeface="+mj-lt"/>
              </a:rPr>
              <a:t>Syndromic Surveillance</a:t>
            </a:r>
          </a:p>
          <a:p>
            <a:pPr lvl="1"/>
            <a:r>
              <a:rPr lang="en-US" sz="2800" dirty="0">
                <a:latin typeface="+mj-lt"/>
              </a:rPr>
              <a:t>Specialized Registry</a:t>
            </a:r>
          </a:p>
          <a:p>
            <a:pPr lvl="2"/>
            <a:r>
              <a:rPr lang="en-US" sz="2400" dirty="0">
                <a:latin typeface="+mj-lt"/>
              </a:rPr>
              <a:t>i.e. birth defects registries, chronic disease registries, and traumatic injury registries etc.</a:t>
            </a:r>
          </a:p>
          <a:p>
            <a:pPr lvl="1"/>
            <a:r>
              <a:rPr lang="en-US" sz="2800" dirty="0">
                <a:latin typeface="+mj-lt"/>
              </a:rPr>
              <a:t>Electronic Case Reporting</a:t>
            </a:r>
          </a:p>
          <a:p>
            <a:pPr marL="457200" lvl="1" indent="0">
              <a:buNone/>
            </a:pPr>
            <a:endParaRPr lang="en-US" sz="2800" dirty="0">
              <a:latin typeface="+mj-lt"/>
            </a:endParaRPr>
          </a:p>
        </p:txBody>
      </p:sp>
    </p:spTree>
    <p:extLst>
      <p:ext uri="{BB962C8B-B14F-4D97-AF65-F5344CB8AC3E}">
        <p14:creationId xmlns:p14="http://schemas.microsoft.com/office/powerpoint/2010/main" val="2234686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0130C-73FC-A844-9C17-5A5423F91497}"/>
              </a:ext>
            </a:extLst>
          </p:cNvPr>
          <p:cNvSpPr>
            <a:spLocks noGrp="1"/>
          </p:cNvSpPr>
          <p:nvPr>
            <p:ph type="title"/>
          </p:nvPr>
        </p:nvSpPr>
        <p:spPr/>
        <p:txBody>
          <a:bodyPr/>
          <a:lstStyle/>
          <a:p>
            <a:r>
              <a:rPr lang="en-US" dirty="0"/>
              <a:t>Important Topics in Public Health Informatics</a:t>
            </a:r>
          </a:p>
        </p:txBody>
      </p:sp>
      <p:sp>
        <p:nvSpPr>
          <p:cNvPr id="3" name="Content Placeholder 2">
            <a:extLst>
              <a:ext uri="{FF2B5EF4-FFF2-40B4-BE49-F238E27FC236}">
                <a16:creationId xmlns:a16="http://schemas.microsoft.com/office/drawing/2014/main" id="{C8540BDF-48F6-FA4F-9C15-5CB71A68ADD6}"/>
              </a:ext>
            </a:extLst>
          </p:cNvPr>
          <p:cNvSpPr>
            <a:spLocks noGrp="1"/>
          </p:cNvSpPr>
          <p:nvPr>
            <p:ph idx="1"/>
          </p:nvPr>
        </p:nvSpPr>
        <p:spPr/>
        <p:txBody>
          <a:bodyPr>
            <a:normAutofit/>
          </a:bodyPr>
          <a:lstStyle/>
          <a:p>
            <a:pPr marL="0" indent="0">
              <a:buNone/>
            </a:pPr>
            <a:r>
              <a:rPr lang="en-US" sz="3200" b="1" i="1" dirty="0">
                <a:solidFill>
                  <a:schemeClr val="accent6"/>
                </a:solidFill>
                <a:latin typeface="+mj-lt"/>
              </a:rPr>
              <a:t>Electronic Case Reporting </a:t>
            </a:r>
            <a:r>
              <a:rPr lang="en-US" sz="3200" dirty="0">
                <a:latin typeface="+mj-lt"/>
              </a:rPr>
              <a:t>(</a:t>
            </a:r>
            <a:r>
              <a:rPr lang="en-US" sz="3200" dirty="0" err="1">
                <a:latin typeface="+mj-lt"/>
              </a:rPr>
              <a:t>eCR</a:t>
            </a:r>
            <a:r>
              <a:rPr lang="en-US" sz="3200" dirty="0">
                <a:latin typeface="+mj-lt"/>
              </a:rPr>
              <a:t>) is the automated process of electronically reporting cases of public health importance from clinically-based EHRs to public health agencies for integration into disease surveillance</a:t>
            </a:r>
          </a:p>
          <a:p>
            <a:pPr marL="0" indent="0">
              <a:buNone/>
            </a:pPr>
            <a:endParaRPr lang="en-US" sz="3200" dirty="0">
              <a:latin typeface="+mj-lt"/>
            </a:endParaRPr>
          </a:p>
        </p:txBody>
      </p:sp>
      <p:pic>
        <p:nvPicPr>
          <p:cNvPr id="6" name="Picture 5">
            <a:extLst>
              <a:ext uri="{FF2B5EF4-FFF2-40B4-BE49-F238E27FC236}">
                <a16:creationId xmlns:a16="http://schemas.microsoft.com/office/drawing/2014/main" id="{B4570710-DD9E-F542-8A9D-2C69A612AEE4}"/>
              </a:ext>
            </a:extLst>
          </p:cNvPr>
          <p:cNvPicPr>
            <a:picLocks noChangeAspect="1"/>
          </p:cNvPicPr>
          <p:nvPr/>
        </p:nvPicPr>
        <p:blipFill>
          <a:blip r:embed="rId2"/>
          <a:stretch>
            <a:fillRect/>
          </a:stretch>
        </p:blipFill>
        <p:spPr>
          <a:xfrm>
            <a:off x="6397372" y="4195483"/>
            <a:ext cx="4956428" cy="1478803"/>
          </a:xfrm>
          <a:prstGeom prst="rect">
            <a:avLst/>
          </a:prstGeom>
        </p:spPr>
      </p:pic>
    </p:spTree>
    <p:extLst>
      <p:ext uri="{BB962C8B-B14F-4D97-AF65-F5344CB8AC3E}">
        <p14:creationId xmlns:p14="http://schemas.microsoft.com/office/powerpoint/2010/main" val="25064200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57D98D1-C8D4-0844-A8AC-83C0EF63EB71}"/>
              </a:ext>
            </a:extLst>
          </p:cNvPr>
          <p:cNvSpPr>
            <a:spLocks noGrp="1"/>
          </p:cNvSpPr>
          <p:nvPr>
            <p:ph type="title"/>
          </p:nvPr>
        </p:nvSpPr>
        <p:spPr/>
        <p:txBody>
          <a:bodyPr/>
          <a:lstStyle/>
          <a:p>
            <a:r>
              <a:rPr lang="en-US" dirty="0"/>
              <a:t>Discussion – Case Scenarios</a:t>
            </a:r>
          </a:p>
        </p:txBody>
      </p:sp>
      <p:sp>
        <p:nvSpPr>
          <p:cNvPr id="5" name="Text Placeholder 4">
            <a:extLst>
              <a:ext uri="{FF2B5EF4-FFF2-40B4-BE49-F238E27FC236}">
                <a16:creationId xmlns:a16="http://schemas.microsoft.com/office/drawing/2014/main" id="{9C06FD91-7CF1-A545-A92E-DE3275760EF3}"/>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884620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8E26796-329D-C640-BDC2-5CBEF28ED87C}"/>
              </a:ext>
            </a:extLst>
          </p:cNvPr>
          <p:cNvSpPr>
            <a:spLocks noGrp="1"/>
          </p:cNvSpPr>
          <p:nvPr>
            <p:ph type="title"/>
          </p:nvPr>
        </p:nvSpPr>
        <p:spPr/>
        <p:txBody>
          <a:bodyPr>
            <a:normAutofit/>
          </a:bodyPr>
          <a:lstStyle/>
          <a:p>
            <a:r>
              <a:rPr lang="en-US" sz="5400" dirty="0"/>
              <a:t>Defining Public Health Informatics</a:t>
            </a:r>
          </a:p>
        </p:txBody>
      </p:sp>
      <p:sp>
        <p:nvSpPr>
          <p:cNvPr id="5" name="Text Placeholder 4">
            <a:extLst>
              <a:ext uri="{FF2B5EF4-FFF2-40B4-BE49-F238E27FC236}">
                <a16:creationId xmlns:a16="http://schemas.microsoft.com/office/drawing/2014/main" id="{0CFF8A25-025B-0546-A418-1A6E2B212CC7}"/>
              </a:ext>
            </a:extLst>
          </p:cNvPr>
          <p:cNvSpPr>
            <a:spLocks noGrp="1"/>
          </p:cNvSpPr>
          <p:nvPr>
            <p:ph type="body" idx="1"/>
          </p:nvPr>
        </p:nvSpPr>
        <p:spPr/>
        <p:txBody>
          <a:bodyPr/>
          <a:lstStyle/>
          <a:p>
            <a:endParaRPr lang="en-US"/>
          </a:p>
        </p:txBody>
      </p:sp>
    </p:spTree>
    <p:extLst>
      <p:ext uri="{BB962C8B-B14F-4D97-AF65-F5344CB8AC3E}">
        <p14:creationId xmlns:p14="http://schemas.microsoft.com/office/powerpoint/2010/main" val="4420126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576C929-B145-444E-98B7-539BD9FD7ACB}"/>
              </a:ext>
            </a:extLst>
          </p:cNvPr>
          <p:cNvPicPr>
            <a:picLocks noChangeAspect="1"/>
          </p:cNvPicPr>
          <p:nvPr/>
        </p:nvPicPr>
        <p:blipFill>
          <a:blip r:embed="rId2"/>
          <a:stretch>
            <a:fillRect/>
          </a:stretch>
        </p:blipFill>
        <p:spPr>
          <a:xfrm>
            <a:off x="7092985" y="2141785"/>
            <a:ext cx="4260814" cy="3393277"/>
          </a:xfrm>
          <a:prstGeom prst="rect">
            <a:avLst/>
          </a:prstGeom>
        </p:spPr>
      </p:pic>
      <p:sp>
        <p:nvSpPr>
          <p:cNvPr id="9" name="Freeform: Shape 8">
            <a:extLst>
              <a:ext uri="{FF2B5EF4-FFF2-40B4-BE49-F238E27FC236}">
                <a16:creationId xmlns:a16="http://schemas.microsoft.com/office/drawing/2014/main" id="{64965EAE-E41A-435F-B993-07E824B6C97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1" y="0"/>
            <a:ext cx="7539895" cy="6858000"/>
          </a:xfrm>
          <a:custGeom>
            <a:avLst/>
            <a:gdLst>
              <a:gd name="connsiteX0" fmla="*/ 7539895 w 7539895"/>
              <a:gd name="connsiteY0" fmla="*/ 6858000 h 6858000"/>
              <a:gd name="connsiteX1" fmla="*/ 0 w 7539895"/>
              <a:gd name="connsiteY1" fmla="*/ 6858000 h 6858000"/>
              <a:gd name="connsiteX2" fmla="*/ 0 w 7539895"/>
              <a:gd name="connsiteY2" fmla="*/ 0 h 6858000"/>
              <a:gd name="connsiteX3" fmla="*/ 4363741 w 7539895"/>
              <a:gd name="connsiteY3" fmla="*/ 0 h 6858000"/>
            </a:gdLst>
            <a:ahLst/>
            <a:cxnLst>
              <a:cxn ang="0">
                <a:pos x="connsiteX0" y="connsiteY0"/>
              </a:cxn>
              <a:cxn ang="0">
                <a:pos x="connsiteX1" y="connsiteY1"/>
              </a:cxn>
              <a:cxn ang="0">
                <a:pos x="connsiteX2" y="connsiteY2"/>
              </a:cxn>
              <a:cxn ang="0">
                <a:pos x="connsiteX3" y="connsiteY3"/>
              </a:cxn>
            </a:cxnLst>
            <a:rect l="l" t="t" r="r" b="b"/>
            <a:pathLst>
              <a:path w="7539895" h="6858000">
                <a:moveTo>
                  <a:pt x="7539895" y="6858000"/>
                </a:moveTo>
                <a:lnTo>
                  <a:pt x="0" y="6858000"/>
                </a:lnTo>
                <a:lnTo>
                  <a:pt x="0" y="0"/>
                </a:lnTo>
                <a:lnTo>
                  <a:pt x="4363741" y="0"/>
                </a:lnTo>
                <a:close/>
              </a:path>
            </a:pathLst>
          </a:custGeom>
          <a:solidFill>
            <a:schemeClr val="tx1">
              <a:lumMod val="85000"/>
              <a:lumOff val="15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152F8994-E6D4-4311-9548-C3607BC43645}"/>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7092985" cy="6858000"/>
          </a:xfrm>
          <a:custGeom>
            <a:avLst/>
            <a:gdLst>
              <a:gd name="connsiteX0" fmla="*/ 7092985 w 7092985"/>
              <a:gd name="connsiteY0" fmla="*/ 6858000 h 6858000"/>
              <a:gd name="connsiteX1" fmla="*/ 0 w 7092985"/>
              <a:gd name="connsiteY1" fmla="*/ 6858000 h 6858000"/>
              <a:gd name="connsiteX2" fmla="*/ 0 w 7092985"/>
              <a:gd name="connsiteY2" fmla="*/ 0 h 6858000"/>
              <a:gd name="connsiteX3" fmla="*/ 3916831 w 7092985"/>
              <a:gd name="connsiteY3" fmla="*/ 0 h 6858000"/>
            </a:gdLst>
            <a:ahLst/>
            <a:cxnLst>
              <a:cxn ang="0">
                <a:pos x="connsiteX0" y="connsiteY0"/>
              </a:cxn>
              <a:cxn ang="0">
                <a:pos x="connsiteX1" y="connsiteY1"/>
              </a:cxn>
              <a:cxn ang="0">
                <a:pos x="connsiteX2" y="connsiteY2"/>
              </a:cxn>
              <a:cxn ang="0">
                <a:pos x="connsiteX3" y="connsiteY3"/>
              </a:cxn>
            </a:cxnLst>
            <a:rect l="l" t="t" r="r" b="b"/>
            <a:pathLst>
              <a:path w="7092985" h="6858000">
                <a:moveTo>
                  <a:pt x="7092985" y="6858000"/>
                </a:moveTo>
                <a:lnTo>
                  <a:pt x="0" y="6858000"/>
                </a:lnTo>
                <a:lnTo>
                  <a:pt x="0" y="0"/>
                </a:lnTo>
                <a:lnTo>
                  <a:pt x="3916831" y="0"/>
                </a:lnTo>
                <a:close/>
              </a:path>
            </a:pathLst>
          </a:cu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4046BFF-9ECA-A74B-9235-0F4E0F30083A}"/>
              </a:ext>
            </a:extLst>
          </p:cNvPr>
          <p:cNvSpPr>
            <a:spLocks noGrp="1"/>
          </p:cNvSpPr>
          <p:nvPr>
            <p:ph type="title"/>
          </p:nvPr>
        </p:nvSpPr>
        <p:spPr>
          <a:xfrm>
            <a:off x="838199" y="365125"/>
            <a:ext cx="5529943" cy="1325563"/>
          </a:xfrm>
        </p:spPr>
        <p:txBody>
          <a:bodyPr>
            <a:normAutofit/>
          </a:bodyPr>
          <a:lstStyle/>
          <a:p>
            <a:r>
              <a:rPr lang="en-US">
                <a:solidFill>
                  <a:schemeClr val="bg1"/>
                </a:solidFill>
              </a:rPr>
              <a:t>Case Scenario</a:t>
            </a:r>
          </a:p>
        </p:txBody>
      </p:sp>
      <p:sp>
        <p:nvSpPr>
          <p:cNvPr id="3" name="Content Placeholder 2">
            <a:extLst>
              <a:ext uri="{FF2B5EF4-FFF2-40B4-BE49-F238E27FC236}">
                <a16:creationId xmlns:a16="http://schemas.microsoft.com/office/drawing/2014/main" id="{F112FA36-8D6F-5140-915C-CE20A6A2BED9}"/>
              </a:ext>
            </a:extLst>
          </p:cNvPr>
          <p:cNvSpPr>
            <a:spLocks noGrp="1"/>
          </p:cNvSpPr>
          <p:nvPr>
            <p:ph idx="1"/>
          </p:nvPr>
        </p:nvSpPr>
        <p:spPr>
          <a:xfrm>
            <a:off x="479613" y="1682193"/>
            <a:ext cx="4128169" cy="4431736"/>
          </a:xfrm>
        </p:spPr>
        <p:txBody>
          <a:bodyPr>
            <a:normAutofit fontScale="92500"/>
          </a:bodyPr>
          <a:lstStyle/>
          <a:p>
            <a:pPr marL="0" indent="0">
              <a:buNone/>
            </a:pPr>
            <a:r>
              <a:rPr lang="en-US" dirty="0">
                <a:solidFill>
                  <a:schemeClr val="bg1"/>
                </a:solidFill>
                <a:latin typeface="+mj-lt"/>
              </a:rPr>
              <a:t>Scenario #1:  The leadership in your organization has allocated funding to purchase a new disease surveillance information system.  You are asked to lead the project for your program.  What are some of the activities and first steps that you would recommend to your leadership and your IT department?</a:t>
            </a:r>
          </a:p>
        </p:txBody>
      </p:sp>
    </p:spTree>
    <p:extLst>
      <p:ext uri="{BB962C8B-B14F-4D97-AF65-F5344CB8AC3E}">
        <p14:creationId xmlns:p14="http://schemas.microsoft.com/office/powerpoint/2010/main" val="1660715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E862BE82-D00D-42C1-BF16-93AA37870C32}"/>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tx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Freeform: Shape 10">
            <a:extLst>
              <a:ext uri="{FF2B5EF4-FFF2-40B4-BE49-F238E27FC236}">
                <a16:creationId xmlns:a16="http://schemas.microsoft.com/office/drawing/2014/main" id="{F6D92C2D-1D3D-4974-918C-06579FB354A9}"/>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E1DCF846-8537-254C-8F28-72915F5CF4D3}"/>
              </a:ext>
            </a:extLst>
          </p:cNvPr>
          <p:cNvPicPr>
            <a:picLocks noChangeAspect="1"/>
          </p:cNvPicPr>
          <p:nvPr/>
        </p:nvPicPr>
        <p:blipFill>
          <a:blip r:embed="rId2"/>
          <a:stretch>
            <a:fillRect/>
          </a:stretch>
        </p:blipFill>
        <p:spPr>
          <a:xfrm>
            <a:off x="6038101" y="1088171"/>
            <a:ext cx="5510771" cy="4388732"/>
          </a:xfrm>
          <a:prstGeom prst="rect">
            <a:avLst/>
          </a:prstGeom>
        </p:spPr>
      </p:pic>
      <p:sp>
        <p:nvSpPr>
          <p:cNvPr id="2" name="Title 1">
            <a:extLst>
              <a:ext uri="{FF2B5EF4-FFF2-40B4-BE49-F238E27FC236}">
                <a16:creationId xmlns:a16="http://schemas.microsoft.com/office/drawing/2014/main" id="{E2B20E3A-A463-A148-93B5-FF787E7F5358}"/>
              </a:ext>
            </a:extLst>
          </p:cNvPr>
          <p:cNvSpPr>
            <a:spLocks noGrp="1"/>
          </p:cNvSpPr>
          <p:nvPr>
            <p:ph type="title"/>
          </p:nvPr>
        </p:nvSpPr>
        <p:spPr>
          <a:xfrm>
            <a:off x="750242" y="632990"/>
            <a:ext cx="4062643" cy="1043409"/>
          </a:xfrm>
        </p:spPr>
        <p:txBody>
          <a:bodyPr>
            <a:normAutofit/>
          </a:bodyPr>
          <a:lstStyle/>
          <a:p>
            <a:r>
              <a:rPr lang="en-US" sz="3600">
                <a:solidFill>
                  <a:schemeClr val="bg1"/>
                </a:solidFill>
              </a:rPr>
              <a:t>Case Scenario</a:t>
            </a:r>
          </a:p>
        </p:txBody>
      </p:sp>
      <p:sp>
        <p:nvSpPr>
          <p:cNvPr id="3" name="Content Placeholder 2">
            <a:extLst>
              <a:ext uri="{FF2B5EF4-FFF2-40B4-BE49-F238E27FC236}">
                <a16:creationId xmlns:a16="http://schemas.microsoft.com/office/drawing/2014/main" id="{E1DC696D-50D7-BC45-B271-1EEA6E5B4B33}"/>
              </a:ext>
            </a:extLst>
          </p:cNvPr>
          <p:cNvSpPr>
            <a:spLocks noGrp="1"/>
          </p:cNvSpPr>
          <p:nvPr>
            <p:ph idx="1"/>
          </p:nvPr>
        </p:nvSpPr>
        <p:spPr>
          <a:xfrm>
            <a:off x="339184" y="1541294"/>
            <a:ext cx="4064409" cy="3371365"/>
          </a:xfrm>
        </p:spPr>
        <p:txBody>
          <a:bodyPr anchor="t">
            <a:normAutofit fontScale="92500" lnSpcReduction="10000"/>
          </a:bodyPr>
          <a:lstStyle/>
          <a:p>
            <a:pPr marL="0" indent="0">
              <a:buNone/>
            </a:pPr>
            <a:r>
              <a:rPr lang="en-US" sz="2400" dirty="0">
                <a:solidFill>
                  <a:schemeClr val="bg1"/>
                </a:solidFill>
              </a:rPr>
              <a:t>Scenario #2: As a program leader, you recognize that there are many areas of the agency collecting similar data.  All of this data is stored in many disparate systems.  As a leader you would like to see data shared across the programs to reduce inefficiencies.  What are some of the first steps that you would take to make this happen?</a:t>
            </a:r>
          </a:p>
        </p:txBody>
      </p:sp>
    </p:spTree>
    <p:extLst>
      <p:ext uri="{BB962C8B-B14F-4D97-AF65-F5344CB8AC3E}">
        <p14:creationId xmlns:p14="http://schemas.microsoft.com/office/powerpoint/2010/main" val="3736345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7">
            <a:extLst>
              <a:ext uri="{FF2B5EF4-FFF2-40B4-BE49-F238E27FC236}">
                <a16:creationId xmlns:a16="http://schemas.microsoft.com/office/drawing/2014/main" id="{1DB7C82F-AB7E-4F0C-B829-FA1B9C41518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tx1">
              <a:lumMod val="75000"/>
              <a:lumOff val="2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F55FFF17-D3D5-4F58-BA56-54EA901CE038}"/>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024154" cy="685800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tx1">
              <a:lumMod val="85000"/>
              <a:lumOff val="1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B61B9C5-08F8-554B-A584-D310522A8687}"/>
              </a:ext>
            </a:extLst>
          </p:cNvPr>
          <p:cNvSpPr>
            <a:spLocks noGrp="1"/>
          </p:cNvSpPr>
          <p:nvPr>
            <p:ph type="title"/>
          </p:nvPr>
        </p:nvSpPr>
        <p:spPr>
          <a:xfrm>
            <a:off x="6985519" y="1007707"/>
            <a:ext cx="4256314" cy="4519094"/>
          </a:xfrm>
        </p:spPr>
        <p:txBody>
          <a:bodyPr vert="horz" lIns="91440" tIns="45720" rIns="91440" bIns="45720" rtlCol="0" anchor="ctr">
            <a:normAutofit/>
          </a:bodyPr>
          <a:lstStyle/>
          <a:p>
            <a:r>
              <a:rPr lang="en-US" sz="5400"/>
              <a:t>Questions</a:t>
            </a:r>
          </a:p>
        </p:txBody>
      </p:sp>
    </p:spTree>
    <p:extLst>
      <p:ext uri="{BB962C8B-B14F-4D97-AF65-F5344CB8AC3E}">
        <p14:creationId xmlns:p14="http://schemas.microsoft.com/office/powerpoint/2010/main" val="475958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59AE206-7EBA-4D33-8BC9-9D8158553F0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9E8E38ED-369A-44C2-B635-0BED0E48A6E8}"/>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00392" y="4525347"/>
            <a:ext cx="0" cy="1737360"/>
          </a:xfrm>
          <a:prstGeom prst="line">
            <a:avLst/>
          </a:prstGeom>
          <a:ln w="19050" cap="sq">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Oval 11">
            <a:extLst>
              <a:ext uri="{FF2B5EF4-FFF2-40B4-BE49-F238E27FC236}">
                <a16:creationId xmlns:a16="http://schemas.microsoft.com/office/drawing/2014/main" id="{B672F332-AF08-46C6-94F0-77684310D7B7}"/>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395001" y="2466604"/>
            <a:ext cx="962395" cy="962395"/>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34244EF8-D73A-40E1-BE73-D46E6B4B04ED}"/>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25829" y="2327988"/>
            <a:ext cx="293695" cy="293695"/>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AB84D7E8-4ECB-42D7-ADBF-01689B0F24AE}"/>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92113" y="0"/>
            <a:ext cx="5699887" cy="4059244"/>
          </a:xfrm>
          <a:custGeom>
            <a:avLst/>
            <a:gdLst>
              <a:gd name="connsiteX0" fmla="*/ 0 w 5699887"/>
              <a:gd name="connsiteY0" fmla="*/ 0 h 4059244"/>
              <a:gd name="connsiteX1" fmla="*/ 5699887 w 5699887"/>
              <a:gd name="connsiteY1" fmla="*/ 0 h 4059244"/>
              <a:gd name="connsiteX2" fmla="*/ 5699887 w 5699887"/>
              <a:gd name="connsiteY2" fmla="*/ 3944096 h 4059244"/>
              <a:gd name="connsiteX3" fmla="*/ 5525775 w 5699887"/>
              <a:gd name="connsiteY3" fmla="*/ 3980429 h 4059244"/>
              <a:gd name="connsiteX4" fmla="*/ 4663256 w 5699887"/>
              <a:gd name="connsiteY4" fmla="*/ 4059244 h 4059244"/>
              <a:gd name="connsiteX5" fmla="*/ 8566 w 5699887"/>
              <a:gd name="connsiteY5" fmla="*/ 67422 h 40592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9887" h="4059244">
                <a:moveTo>
                  <a:pt x="0" y="0"/>
                </a:moveTo>
                <a:lnTo>
                  <a:pt x="5699887" y="0"/>
                </a:lnTo>
                <a:lnTo>
                  <a:pt x="5699887" y="3944096"/>
                </a:lnTo>
                <a:lnTo>
                  <a:pt x="5525775" y="3980429"/>
                </a:lnTo>
                <a:cubicBezTo>
                  <a:pt x="5246154" y="4032190"/>
                  <a:pt x="4957865" y="4059244"/>
                  <a:pt x="4663256" y="4059244"/>
                </a:cubicBezTo>
                <a:cubicBezTo>
                  <a:pt x="2306390" y="4059244"/>
                  <a:pt x="353936" y="2327747"/>
                  <a:pt x="8566" y="67422"/>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Oval 17">
            <a:extLst>
              <a:ext uri="{FF2B5EF4-FFF2-40B4-BE49-F238E27FC236}">
                <a16:creationId xmlns:a16="http://schemas.microsoft.com/office/drawing/2014/main" id="{6437D937-A7F1-4011-92B4-328E5BE1B166}"/>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88567" y="620480"/>
            <a:ext cx="2243800" cy="224379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F7F2B52-7309-AE41-B84D-72FDD1293C8F}"/>
              </a:ext>
            </a:extLst>
          </p:cNvPr>
          <p:cNvSpPr>
            <a:spLocks noGrp="1"/>
          </p:cNvSpPr>
          <p:nvPr>
            <p:ph type="title"/>
          </p:nvPr>
        </p:nvSpPr>
        <p:spPr>
          <a:xfrm>
            <a:off x="642257" y="4525347"/>
            <a:ext cx="6939722" cy="1737360"/>
          </a:xfrm>
        </p:spPr>
        <p:txBody>
          <a:bodyPr vert="horz" lIns="91440" tIns="45720" rIns="91440" bIns="45720" rtlCol="0" anchor="ctr">
            <a:normAutofit/>
          </a:bodyPr>
          <a:lstStyle/>
          <a:p>
            <a:pPr algn="r"/>
            <a:r>
              <a:rPr lang="en-US" sz="6000" kern="1200">
                <a:solidFill>
                  <a:schemeClr val="tx1"/>
                </a:solidFill>
                <a:latin typeface="+mj-lt"/>
                <a:ea typeface="+mj-ea"/>
                <a:cs typeface="+mj-cs"/>
              </a:rPr>
              <a:t>Upcoming Webinars</a:t>
            </a:r>
          </a:p>
        </p:txBody>
      </p:sp>
    </p:spTree>
    <p:extLst>
      <p:ext uri="{BB962C8B-B14F-4D97-AF65-F5344CB8AC3E}">
        <p14:creationId xmlns:p14="http://schemas.microsoft.com/office/powerpoint/2010/main" val="38025020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B80A1D2-6F9F-4016-930C-BFED52697FFB}"/>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7834" y="0"/>
            <a:ext cx="12192000" cy="6858000"/>
          </a:xfrm>
          <a:prstGeom prst="rect">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51CDBB9-1839-4716-85F6-68DADEE68E10}"/>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438656" y="0"/>
            <a:ext cx="3215640" cy="6858000"/>
          </a:xfrm>
          <a:prstGeom prst="rect">
            <a:avLst/>
          </a:prstGeom>
          <a:solidFill>
            <a:schemeClr val="accent5">
              <a:lumMod val="75000"/>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0E7CE61-61C7-4642-A52F-E247DDDDEAA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438656" cy="6858000"/>
          </a:xfrm>
          <a:prstGeom prst="rect">
            <a:avLst/>
          </a:prstGeom>
          <a:solidFill>
            <a:schemeClr val="accent5">
              <a:alpha val="70000"/>
            </a:schemeClr>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2" name="Title 1">
            <a:extLst>
              <a:ext uri="{FF2B5EF4-FFF2-40B4-BE49-F238E27FC236}">
                <a16:creationId xmlns:a16="http://schemas.microsoft.com/office/drawing/2014/main" id="{C270A2EE-1132-AD44-86D5-CA87CC4DF46A}"/>
              </a:ext>
            </a:extLst>
          </p:cNvPr>
          <p:cNvSpPr>
            <a:spLocks noGrp="1"/>
          </p:cNvSpPr>
          <p:nvPr>
            <p:ph type="title"/>
          </p:nvPr>
        </p:nvSpPr>
        <p:spPr>
          <a:xfrm>
            <a:off x="5138928" y="988741"/>
            <a:ext cx="6248416" cy="4880518"/>
          </a:xfrm>
          <a:noFill/>
          <a:ln>
            <a:noFill/>
          </a:ln>
        </p:spPr>
        <p:txBody>
          <a:bodyPr vert="horz" wrap="square" lIns="91440" tIns="45720" rIns="91440" bIns="45720" rtlCol="0" anchor="ctr">
            <a:normAutofit/>
          </a:bodyPr>
          <a:lstStyle/>
          <a:p>
            <a:r>
              <a:rPr lang="en-US" sz="4800" kern="1200">
                <a:solidFill>
                  <a:srgbClr val="FFFFFF"/>
                </a:solidFill>
                <a:latin typeface="+mj-lt"/>
                <a:ea typeface="+mj-ea"/>
                <a:cs typeface="+mj-cs"/>
              </a:rPr>
              <a:t>Thank You</a:t>
            </a:r>
          </a:p>
        </p:txBody>
      </p:sp>
    </p:spTree>
    <p:extLst>
      <p:ext uri="{BB962C8B-B14F-4D97-AF65-F5344CB8AC3E}">
        <p14:creationId xmlns:p14="http://schemas.microsoft.com/office/powerpoint/2010/main" val="726639298"/>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EAAD3-2675-754D-9209-F240DD0D8287}"/>
              </a:ext>
            </a:extLst>
          </p:cNvPr>
          <p:cNvSpPr>
            <a:spLocks noGrp="1"/>
          </p:cNvSpPr>
          <p:nvPr>
            <p:ph type="title"/>
          </p:nvPr>
        </p:nvSpPr>
        <p:spPr/>
        <p:txBody>
          <a:bodyPr/>
          <a:lstStyle/>
          <a:p>
            <a:r>
              <a:rPr lang="en-US" dirty="0"/>
              <a:t>Poll</a:t>
            </a:r>
          </a:p>
        </p:txBody>
      </p:sp>
      <p:sp>
        <p:nvSpPr>
          <p:cNvPr id="3" name="Content Placeholder 2">
            <a:extLst>
              <a:ext uri="{FF2B5EF4-FFF2-40B4-BE49-F238E27FC236}">
                <a16:creationId xmlns:a16="http://schemas.microsoft.com/office/drawing/2014/main" id="{AA753070-EF88-F94B-85B8-47D51EBC2E13}"/>
              </a:ext>
            </a:extLst>
          </p:cNvPr>
          <p:cNvSpPr>
            <a:spLocks noGrp="1"/>
          </p:cNvSpPr>
          <p:nvPr>
            <p:ph idx="1"/>
          </p:nvPr>
        </p:nvSpPr>
        <p:spPr/>
        <p:txBody>
          <a:bodyPr/>
          <a:lstStyle/>
          <a:p>
            <a:pPr marL="0" indent="0">
              <a:buNone/>
            </a:pPr>
            <a:r>
              <a:rPr lang="en-US" dirty="0"/>
              <a:t>Currently, how comfortable are you in explaining what public health informatics is to the decision makers in your organization?</a:t>
            </a:r>
          </a:p>
          <a:p>
            <a:pPr marL="0" indent="0">
              <a:buNone/>
            </a:pPr>
            <a:endParaRPr lang="en-US" dirty="0"/>
          </a:p>
          <a:p>
            <a:pPr marL="0" indent="0">
              <a:buNone/>
            </a:pPr>
            <a:r>
              <a:rPr lang="en-US" dirty="0"/>
              <a:t>Very Comfortable</a:t>
            </a:r>
          </a:p>
          <a:p>
            <a:pPr marL="0" indent="0">
              <a:buNone/>
            </a:pPr>
            <a:r>
              <a:rPr lang="en-US" dirty="0"/>
              <a:t>Comfortable</a:t>
            </a:r>
          </a:p>
          <a:p>
            <a:pPr marL="0" indent="0">
              <a:buNone/>
            </a:pPr>
            <a:r>
              <a:rPr lang="en-US" dirty="0"/>
              <a:t>Neither or Not Sure</a:t>
            </a:r>
          </a:p>
          <a:p>
            <a:pPr marL="0" indent="0">
              <a:buNone/>
            </a:pPr>
            <a:r>
              <a:rPr lang="en-US" dirty="0"/>
              <a:t>Uncomfortable</a:t>
            </a:r>
          </a:p>
          <a:p>
            <a:pPr marL="0" indent="0">
              <a:buNone/>
            </a:pPr>
            <a:r>
              <a:rPr lang="en-US" dirty="0"/>
              <a:t>Very Uncomfortable</a:t>
            </a:r>
          </a:p>
          <a:p>
            <a:pPr marL="0" indent="0">
              <a:buNone/>
            </a:pPr>
            <a:endParaRPr lang="en-US" dirty="0"/>
          </a:p>
        </p:txBody>
      </p:sp>
    </p:spTree>
    <p:extLst>
      <p:ext uri="{BB962C8B-B14F-4D97-AF65-F5344CB8AC3E}">
        <p14:creationId xmlns:p14="http://schemas.microsoft.com/office/powerpoint/2010/main" val="174184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4B045BA6-F064-334E-8393-0FF1609E5D06}"/>
              </a:ext>
            </a:extLst>
          </p:cNvPr>
          <p:cNvSpPr>
            <a:spLocks noGrp="1"/>
          </p:cNvSpPr>
          <p:nvPr>
            <p:ph type="title"/>
          </p:nvPr>
        </p:nvSpPr>
        <p:spPr/>
        <p:txBody>
          <a:bodyPr/>
          <a:lstStyle/>
          <a:p>
            <a:r>
              <a:rPr lang="en-US" dirty="0"/>
              <a:t>Foundational Concepts</a:t>
            </a:r>
          </a:p>
        </p:txBody>
      </p:sp>
      <p:sp>
        <p:nvSpPr>
          <p:cNvPr id="5" name="Content Placeholder 4">
            <a:extLst>
              <a:ext uri="{FF2B5EF4-FFF2-40B4-BE49-F238E27FC236}">
                <a16:creationId xmlns:a16="http://schemas.microsoft.com/office/drawing/2014/main" id="{EE89DD99-424C-F74E-802B-AD4505062BF4}"/>
              </a:ext>
            </a:extLst>
          </p:cNvPr>
          <p:cNvSpPr>
            <a:spLocks noGrp="1"/>
          </p:cNvSpPr>
          <p:nvPr>
            <p:ph sz="half" idx="1"/>
          </p:nvPr>
        </p:nvSpPr>
        <p:spPr/>
        <p:txBody>
          <a:bodyPr>
            <a:normAutofit/>
          </a:bodyPr>
          <a:lstStyle/>
          <a:p>
            <a:pPr marL="0" indent="0" algn="ctr">
              <a:buNone/>
            </a:pPr>
            <a:endParaRPr lang="en-US" sz="4400" i="1" dirty="0"/>
          </a:p>
          <a:p>
            <a:pPr marL="0" indent="0" algn="ctr">
              <a:buNone/>
            </a:pPr>
            <a:r>
              <a:rPr lang="en-US" sz="4400" i="1" dirty="0"/>
              <a:t>Public Health is an Information Business</a:t>
            </a:r>
          </a:p>
        </p:txBody>
      </p:sp>
      <p:pic>
        <p:nvPicPr>
          <p:cNvPr id="8" name="Content Placeholder 7">
            <a:extLst>
              <a:ext uri="{FF2B5EF4-FFF2-40B4-BE49-F238E27FC236}">
                <a16:creationId xmlns:a16="http://schemas.microsoft.com/office/drawing/2014/main" id="{433D1BAA-07FF-B344-A3BE-0EA7787B282F}"/>
              </a:ext>
            </a:extLst>
          </p:cNvPr>
          <p:cNvPicPr>
            <a:picLocks noGrp="1" noChangeAspect="1"/>
          </p:cNvPicPr>
          <p:nvPr>
            <p:ph sz="half" idx="2"/>
          </p:nvPr>
        </p:nvPicPr>
        <p:blipFill>
          <a:blip r:embed="rId2"/>
          <a:stretch>
            <a:fillRect/>
          </a:stretch>
        </p:blipFill>
        <p:spPr>
          <a:xfrm>
            <a:off x="6587331" y="1825625"/>
            <a:ext cx="4351338" cy="4351338"/>
          </a:xfrm>
          <a:prstGeom prst="rect">
            <a:avLst/>
          </a:prstGeom>
        </p:spPr>
      </p:pic>
    </p:spTree>
    <p:extLst>
      <p:ext uri="{BB962C8B-B14F-4D97-AF65-F5344CB8AC3E}">
        <p14:creationId xmlns:p14="http://schemas.microsoft.com/office/powerpoint/2010/main" val="220984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FB52477-EA9A-AF4D-A26D-646E70D1B2B8}"/>
              </a:ext>
            </a:extLst>
          </p:cNvPr>
          <p:cNvSpPr>
            <a:spLocks noGrp="1"/>
          </p:cNvSpPr>
          <p:nvPr>
            <p:ph type="title"/>
          </p:nvPr>
        </p:nvSpPr>
        <p:spPr/>
        <p:txBody>
          <a:bodyPr/>
          <a:lstStyle/>
          <a:p>
            <a:r>
              <a:rPr lang="en-US" dirty="0"/>
              <a:t>Foundational Concepts</a:t>
            </a:r>
          </a:p>
        </p:txBody>
      </p:sp>
      <p:pic>
        <p:nvPicPr>
          <p:cNvPr id="6" name="Picture 5">
            <a:extLst>
              <a:ext uri="{FF2B5EF4-FFF2-40B4-BE49-F238E27FC236}">
                <a16:creationId xmlns:a16="http://schemas.microsoft.com/office/drawing/2014/main" id="{0FF73E7D-2402-1444-9B9D-A341C4585458}"/>
              </a:ext>
            </a:extLst>
          </p:cNvPr>
          <p:cNvPicPr>
            <a:picLocks noChangeAspect="1"/>
          </p:cNvPicPr>
          <p:nvPr/>
        </p:nvPicPr>
        <p:blipFill>
          <a:blip r:embed="rId2"/>
          <a:stretch>
            <a:fillRect/>
          </a:stretch>
        </p:blipFill>
        <p:spPr>
          <a:xfrm>
            <a:off x="2855259" y="1511057"/>
            <a:ext cx="6481482" cy="5044753"/>
          </a:xfrm>
          <a:prstGeom prst="rect">
            <a:avLst/>
          </a:prstGeom>
        </p:spPr>
      </p:pic>
    </p:spTree>
    <p:extLst>
      <p:ext uri="{BB962C8B-B14F-4D97-AF65-F5344CB8AC3E}">
        <p14:creationId xmlns:p14="http://schemas.microsoft.com/office/powerpoint/2010/main" val="2246400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99068E-E9B3-F145-9C92-26E991F727F4}"/>
              </a:ext>
            </a:extLst>
          </p:cNvPr>
          <p:cNvSpPr>
            <a:spLocks noGrp="1"/>
          </p:cNvSpPr>
          <p:nvPr>
            <p:ph type="title"/>
          </p:nvPr>
        </p:nvSpPr>
        <p:spPr/>
        <p:txBody>
          <a:bodyPr/>
          <a:lstStyle/>
          <a:p>
            <a:r>
              <a:rPr lang="en-US" dirty="0"/>
              <a:t>Foundational Concepts</a:t>
            </a:r>
          </a:p>
        </p:txBody>
      </p:sp>
      <p:sp>
        <p:nvSpPr>
          <p:cNvPr id="3" name="Content Placeholder 2">
            <a:extLst>
              <a:ext uri="{FF2B5EF4-FFF2-40B4-BE49-F238E27FC236}">
                <a16:creationId xmlns:a16="http://schemas.microsoft.com/office/drawing/2014/main" id="{9240AE46-2CD0-9B47-8881-637E93548592}"/>
              </a:ext>
            </a:extLst>
          </p:cNvPr>
          <p:cNvSpPr>
            <a:spLocks noGrp="1"/>
          </p:cNvSpPr>
          <p:nvPr>
            <p:ph idx="1"/>
          </p:nvPr>
        </p:nvSpPr>
        <p:spPr/>
        <p:txBody>
          <a:bodyPr>
            <a:normAutofit/>
          </a:bodyPr>
          <a:lstStyle/>
          <a:p>
            <a:pPr marL="0" indent="0">
              <a:buNone/>
            </a:pPr>
            <a:r>
              <a:rPr lang="en-US" sz="3600" dirty="0"/>
              <a:t>What is Informatics? To put it simply... </a:t>
            </a:r>
          </a:p>
          <a:p>
            <a:pPr marL="0" indent="0">
              <a:buNone/>
            </a:pPr>
            <a:endParaRPr lang="en-US" dirty="0"/>
          </a:p>
          <a:p>
            <a:pPr marL="0" indent="0" algn="ctr">
              <a:buNone/>
            </a:pPr>
            <a:r>
              <a:rPr lang="en-US" sz="3600" dirty="0"/>
              <a:t>Informatics is the science of </a:t>
            </a:r>
            <a:r>
              <a:rPr lang="en-US" sz="3600" b="1" i="1" dirty="0">
                <a:solidFill>
                  <a:schemeClr val="accent6"/>
                </a:solidFill>
              </a:rPr>
              <a:t>information</a:t>
            </a:r>
            <a:r>
              <a:rPr lang="en-US" sz="3600" dirty="0"/>
              <a:t> and </a:t>
            </a:r>
          </a:p>
          <a:p>
            <a:pPr marL="0" indent="0" algn="ctr">
              <a:buNone/>
            </a:pPr>
            <a:r>
              <a:rPr lang="en-US" sz="3600" dirty="0"/>
              <a:t>computer information systems</a:t>
            </a:r>
          </a:p>
          <a:p>
            <a:endParaRPr lang="en-US" sz="3600" dirty="0"/>
          </a:p>
        </p:txBody>
      </p:sp>
    </p:spTree>
    <p:extLst>
      <p:ext uri="{BB962C8B-B14F-4D97-AF65-F5344CB8AC3E}">
        <p14:creationId xmlns:p14="http://schemas.microsoft.com/office/powerpoint/2010/main" val="379984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EAEB44-FCE9-144A-A6AC-77B2A7D7566C}"/>
              </a:ext>
            </a:extLst>
          </p:cNvPr>
          <p:cNvSpPr>
            <a:spLocks noGrp="1"/>
          </p:cNvSpPr>
          <p:nvPr>
            <p:ph type="title"/>
          </p:nvPr>
        </p:nvSpPr>
        <p:spPr/>
        <p:txBody>
          <a:bodyPr/>
          <a:lstStyle/>
          <a:p>
            <a:r>
              <a:rPr lang="en-US" dirty="0"/>
              <a:t>Foundational Concepts</a:t>
            </a:r>
          </a:p>
        </p:txBody>
      </p:sp>
      <p:grpSp>
        <p:nvGrpSpPr>
          <p:cNvPr id="4" name="Group 3">
            <a:extLst>
              <a:ext uri="{FF2B5EF4-FFF2-40B4-BE49-F238E27FC236}">
                <a16:creationId xmlns:a16="http://schemas.microsoft.com/office/drawing/2014/main" id="{EB050B31-7375-DB4D-9011-8EF7B5A9C803}"/>
              </a:ext>
            </a:extLst>
          </p:cNvPr>
          <p:cNvGrpSpPr/>
          <p:nvPr/>
        </p:nvGrpSpPr>
        <p:grpSpPr>
          <a:xfrm>
            <a:off x="2791087" y="1849832"/>
            <a:ext cx="6609826" cy="5008168"/>
            <a:chOff x="734546" y="1524000"/>
            <a:chExt cx="7788613" cy="5562600"/>
          </a:xfrm>
        </p:grpSpPr>
        <p:pic>
          <p:nvPicPr>
            <p:cNvPr id="5" name="Picture 4" descr="C:\Users\hgo5\AppData\Local\Microsoft\Windows\Temporary Internet Files\Content.IE5\K8YOOKJM\MC900439587[1].png">
              <a:extLst>
                <a:ext uri="{FF2B5EF4-FFF2-40B4-BE49-F238E27FC236}">
                  <a16:creationId xmlns:a16="http://schemas.microsoft.com/office/drawing/2014/main" id="{06DA90D1-C733-8F46-A2EE-110C0BBE1AB4}"/>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734546" y="1524000"/>
              <a:ext cx="7788613" cy="556260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CEDDD12D-211B-D74E-9A9A-E876C0B5BE6F}"/>
                </a:ext>
              </a:extLst>
            </p:cNvPr>
            <p:cNvSpPr txBox="1"/>
            <p:nvPr/>
          </p:nvSpPr>
          <p:spPr>
            <a:xfrm>
              <a:off x="3753798" y="1610755"/>
              <a:ext cx="1750107" cy="786253"/>
            </a:xfrm>
            <a:prstGeom prst="rect">
              <a:avLst/>
            </a:prstGeom>
            <a:noFill/>
          </p:spPr>
          <p:txBody>
            <a:bodyPr wrap="square" rtlCol="0">
              <a:spAutoFit/>
            </a:bodyPr>
            <a:lstStyle/>
            <a:p>
              <a:pPr algn="ctr"/>
              <a:r>
                <a:rPr lang="en-US" sz="2000" b="1" dirty="0"/>
                <a:t>Computer Science</a:t>
              </a:r>
            </a:p>
          </p:txBody>
        </p:sp>
        <p:sp>
          <p:nvSpPr>
            <p:cNvPr id="7" name="TextBox 6">
              <a:extLst>
                <a:ext uri="{FF2B5EF4-FFF2-40B4-BE49-F238E27FC236}">
                  <a16:creationId xmlns:a16="http://schemas.microsoft.com/office/drawing/2014/main" id="{6A3AE338-98BB-C64D-BC12-ED150974ACFE}"/>
                </a:ext>
              </a:extLst>
            </p:cNvPr>
            <p:cNvSpPr txBox="1"/>
            <p:nvPr/>
          </p:nvSpPr>
          <p:spPr>
            <a:xfrm>
              <a:off x="6142044" y="2681179"/>
              <a:ext cx="2175715" cy="717883"/>
            </a:xfrm>
            <a:prstGeom prst="rect">
              <a:avLst/>
            </a:prstGeom>
            <a:noFill/>
          </p:spPr>
          <p:txBody>
            <a:bodyPr wrap="square" rtlCol="0">
              <a:spAutoFit/>
            </a:bodyPr>
            <a:lstStyle/>
            <a:p>
              <a:pPr algn="ctr"/>
              <a:r>
                <a:rPr lang="en-US" b="1" dirty="0"/>
                <a:t>Research &amp; Learning</a:t>
              </a:r>
            </a:p>
          </p:txBody>
        </p:sp>
        <p:sp>
          <p:nvSpPr>
            <p:cNvPr id="8" name="TextBox 7">
              <a:extLst>
                <a:ext uri="{FF2B5EF4-FFF2-40B4-BE49-F238E27FC236}">
                  <a16:creationId xmlns:a16="http://schemas.microsoft.com/office/drawing/2014/main" id="{18F28A89-2D74-FB4D-A49E-CDABA77DCA28}"/>
                </a:ext>
              </a:extLst>
            </p:cNvPr>
            <p:cNvSpPr txBox="1"/>
            <p:nvPr/>
          </p:nvSpPr>
          <p:spPr>
            <a:xfrm>
              <a:off x="1020755" y="2872913"/>
              <a:ext cx="1905000" cy="444404"/>
            </a:xfrm>
            <a:prstGeom prst="rect">
              <a:avLst/>
            </a:prstGeom>
            <a:noFill/>
          </p:spPr>
          <p:txBody>
            <a:bodyPr wrap="square" rtlCol="0">
              <a:spAutoFit/>
            </a:bodyPr>
            <a:lstStyle/>
            <a:p>
              <a:pPr algn="ctr"/>
              <a:r>
                <a:rPr lang="en-US" sz="2000" b="1" dirty="0"/>
                <a:t>Practice</a:t>
              </a:r>
            </a:p>
          </p:txBody>
        </p:sp>
        <p:sp>
          <p:nvSpPr>
            <p:cNvPr id="9" name="TextBox 8">
              <a:extLst>
                <a:ext uri="{FF2B5EF4-FFF2-40B4-BE49-F238E27FC236}">
                  <a16:creationId xmlns:a16="http://schemas.microsoft.com/office/drawing/2014/main" id="{76186016-7550-204A-9080-21154CE240B2}"/>
                </a:ext>
              </a:extLst>
            </p:cNvPr>
            <p:cNvSpPr txBox="1"/>
            <p:nvPr/>
          </p:nvSpPr>
          <p:spPr>
            <a:xfrm>
              <a:off x="1743976" y="4954144"/>
              <a:ext cx="2039056" cy="786253"/>
            </a:xfrm>
            <a:prstGeom prst="rect">
              <a:avLst/>
            </a:prstGeom>
            <a:noFill/>
          </p:spPr>
          <p:txBody>
            <a:bodyPr wrap="square" rtlCol="0">
              <a:spAutoFit/>
            </a:bodyPr>
            <a:lstStyle/>
            <a:p>
              <a:pPr algn="ctr"/>
              <a:r>
                <a:rPr lang="en-US" sz="2000" b="1" dirty="0"/>
                <a:t>Information Science</a:t>
              </a:r>
            </a:p>
          </p:txBody>
        </p:sp>
        <p:sp>
          <p:nvSpPr>
            <p:cNvPr id="10" name="TextBox 9">
              <a:extLst>
                <a:ext uri="{FF2B5EF4-FFF2-40B4-BE49-F238E27FC236}">
                  <a16:creationId xmlns:a16="http://schemas.microsoft.com/office/drawing/2014/main" id="{D93AEC2A-5686-6C44-921E-62E94FB85912}"/>
                </a:ext>
              </a:extLst>
            </p:cNvPr>
            <p:cNvSpPr txBox="1"/>
            <p:nvPr/>
          </p:nvSpPr>
          <p:spPr>
            <a:xfrm>
              <a:off x="5638799" y="4774601"/>
              <a:ext cx="2048761" cy="786253"/>
            </a:xfrm>
            <a:prstGeom prst="rect">
              <a:avLst/>
            </a:prstGeom>
            <a:noFill/>
          </p:spPr>
          <p:txBody>
            <a:bodyPr wrap="square" rtlCol="0">
              <a:spAutoFit/>
            </a:bodyPr>
            <a:lstStyle/>
            <a:p>
              <a:pPr algn="ctr"/>
              <a:r>
                <a:rPr lang="en-US" sz="2000" b="1" dirty="0"/>
                <a:t>Information Technology</a:t>
              </a:r>
            </a:p>
          </p:txBody>
        </p:sp>
        <p:sp>
          <p:nvSpPr>
            <p:cNvPr id="11" name="TextBox 10">
              <a:extLst>
                <a:ext uri="{FF2B5EF4-FFF2-40B4-BE49-F238E27FC236}">
                  <a16:creationId xmlns:a16="http://schemas.microsoft.com/office/drawing/2014/main" id="{11055E8D-73D9-2444-8FC5-F9D96D3CCF43}"/>
                </a:ext>
              </a:extLst>
            </p:cNvPr>
            <p:cNvSpPr txBox="1"/>
            <p:nvPr/>
          </p:nvSpPr>
          <p:spPr>
            <a:xfrm>
              <a:off x="3581487" y="3294056"/>
              <a:ext cx="2133600" cy="922993"/>
            </a:xfrm>
            <a:prstGeom prst="rect">
              <a:avLst/>
            </a:prstGeom>
            <a:noFill/>
          </p:spPr>
          <p:txBody>
            <a:bodyPr wrap="square" rtlCol="0">
              <a:spAutoFit/>
            </a:bodyPr>
            <a:lstStyle/>
            <a:p>
              <a:pPr algn="ctr"/>
              <a:r>
                <a:rPr lang="en-US" sz="2400" b="1" dirty="0"/>
                <a:t>Informatics</a:t>
              </a:r>
            </a:p>
            <a:p>
              <a:endParaRPr lang="en-US" sz="2400" dirty="0"/>
            </a:p>
          </p:txBody>
        </p:sp>
      </p:grpSp>
    </p:spTree>
    <p:extLst>
      <p:ext uri="{BB962C8B-B14F-4D97-AF65-F5344CB8AC3E}">
        <p14:creationId xmlns:p14="http://schemas.microsoft.com/office/powerpoint/2010/main" val="334007713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19BF92E5388B343BE0144F51A6549ED" ma:contentTypeVersion="5" ma:contentTypeDescription="Create a new document." ma:contentTypeScope="" ma:versionID="5738ba878f0daea51f89d5fce5ebaaf7">
  <xsd:schema xmlns:xsd="http://www.w3.org/2001/XMLSchema" xmlns:xs="http://www.w3.org/2001/XMLSchema" xmlns:p="http://schemas.microsoft.com/office/2006/metadata/properties" xmlns:ns2="5b6f7b31-a1f9-457a-a8e0-e598cd964dc9" targetNamespace="http://schemas.microsoft.com/office/2006/metadata/properties" ma:root="true" ma:fieldsID="c94bb8e49fe7f94b79ee1b10364fa4cc" ns2:_="">
    <xsd:import namespace="5b6f7b31-a1f9-457a-a8e0-e598cd964dc9"/>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b6f7b31-a1f9-457a-a8e0-e598cd964dc9"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MediaServiceLocation" ma:internalName="MediaServiceLocatio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D228445F-A61E-4633-A09B-396376A9BD5A}"/>
</file>

<file path=customXml/itemProps2.xml><?xml version="1.0" encoding="utf-8"?>
<ds:datastoreItem xmlns:ds="http://schemas.openxmlformats.org/officeDocument/2006/customXml" ds:itemID="{7824138E-6EE2-4085-9495-3B35AE58365A}"/>
</file>

<file path=customXml/itemProps3.xml><?xml version="1.0" encoding="utf-8"?>
<ds:datastoreItem xmlns:ds="http://schemas.openxmlformats.org/officeDocument/2006/customXml" ds:itemID="{FDB6D39C-9153-41E0-9851-6C35DF8759CB}"/>
</file>

<file path=docProps/app.xml><?xml version="1.0" encoding="utf-8"?>
<Properties xmlns="http://schemas.openxmlformats.org/officeDocument/2006/extended-properties" xmlns:vt="http://schemas.openxmlformats.org/officeDocument/2006/docPropsVTypes">
  <TotalTime>206</TotalTime>
  <Words>1157</Words>
  <Application>Microsoft Macintosh PowerPoint</Application>
  <PresentationFormat>Widescreen</PresentationFormat>
  <Paragraphs>177</Paragraphs>
  <Slides>44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44</vt:i4>
      </vt:variant>
    </vt:vector>
  </HeadingPairs>
  <TitlesOfParts>
    <vt:vector size="48" baseType="lpstr">
      <vt:lpstr>Arial</vt:lpstr>
      <vt:lpstr>Calibri</vt:lpstr>
      <vt:lpstr>Calibri Light</vt:lpstr>
      <vt:lpstr>Office Theme</vt:lpstr>
      <vt:lpstr>Key Concepts and Terminology in Public Health Informatics</vt:lpstr>
      <vt:lpstr>Agenda</vt:lpstr>
      <vt:lpstr>Learning Objectives</vt:lpstr>
      <vt:lpstr>Defining Public Health Informatics</vt:lpstr>
      <vt:lpstr>Poll</vt:lpstr>
      <vt:lpstr>Foundational Concepts</vt:lpstr>
      <vt:lpstr>Foundational Concepts</vt:lpstr>
      <vt:lpstr>Foundational Concepts</vt:lpstr>
      <vt:lpstr>Foundational Concepts</vt:lpstr>
      <vt:lpstr>Foundational Concepts Public Health vs. Healthcare Informatics</vt:lpstr>
      <vt:lpstr>Foundational Concepts</vt:lpstr>
      <vt:lpstr>Foundational Concepts</vt:lpstr>
      <vt:lpstr>The Value Proposition for Informatics</vt:lpstr>
      <vt:lpstr>Poll</vt:lpstr>
      <vt:lpstr>Business Process Analysis Basics</vt:lpstr>
      <vt:lpstr>What is the Business of Public Health</vt:lpstr>
      <vt:lpstr>What is a Business Process</vt:lpstr>
      <vt:lpstr>What is a Business Process</vt:lpstr>
      <vt:lpstr>What is Business Process Analysis</vt:lpstr>
      <vt:lpstr>Business Process Redesign</vt:lpstr>
      <vt:lpstr>Defining Requirements</vt:lpstr>
      <vt:lpstr>Business Process Analysis Tools</vt:lpstr>
      <vt:lpstr>PHII’s Collaborative Requirements Development Methodology</vt:lpstr>
      <vt:lpstr>The Role of Business Process Analysis</vt:lpstr>
      <vt:lpstr>The Informatics-Savvy Organization</vt:lpstr>
      <vt:lpstr>The Informatics-Savvy Organization</vt:lpstr>
      <vt:lpstr>The Informatics-Savvy Organization</vt:lpstr>
      <vt:lpstr>Capability Maturity Model</vt:lpstr>
      <vt:lpstr>Poll</vt:lpstr>
      <vt:lpstr>Important Topics in PHI</vt:lpstr>
      <vt:lpstr>Important Topics in Public Health Informatics</vt:lpstr>
      <vt:lpstr>Important Topics in Public Health Informatics</vt:lpstr>
      <vt:lpstr>Important Topics in Public Health Informatics</vt:lpstr>
      <vt:lpstr>Important Topics in Informatics</vt:lpstr>
      <vt:lpstr>Important Topics in Public Health Informatics</vt:lpstr>
      <vt:lpstr>Important Topics in Public Health Informatics</vt:lpstr>
      <vt:lpstr>Important Topics in Public Health Informatics</vt:lpstr>
      <vt:lpstr>Important Topics in Public Health Informatics</vt:lpstr>
      <vt:lpstr>Discussion – Case Scenarios</vt:lpstr>
      <vt:lpstr>Case Scenario</vt:lpstr>
      <vt:lpstr>Case Scenario</vt:lpstr>
      <vt:lpstr>Questions</vt:lpstr>
      <vt:lpstr>Upcoming Webinars</vt:lpstr>
      <vt:lpstr>Thank You</vt:lpstr>
    </vt:vector>
  </TitlesOfParts>
  <Company/>
  <LinksUpToDate>false</LinksUpToDate>
  <SharedDoc>false</SharedDoc>
  <HyperlinksChanged>false</HyperlinksChanged>
  <AppVersion>16.0009</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account</dc:creator>
  <cp:lastModifiedBy>Microsoft account</cp:lastModifiedBy>
  <cp:revision>26</cp:revision>
  <dcterms:created xsi:type="dcterms:W3CDTF">2018-02-05T19:58:34Z</dcterms:created>
  <dcterms:modified xsi:type="dcterms:W3CDTF">2018-02-07T15:34:33Z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0x010100619BF92E5388B343BE0144F51A6549ED</vt:lpwstr>
  </property>
</Properties>
</file>