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23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colors2.xml" ContentType="application/vnd.openxmlformats-officedocument.drawingml.diagramColors+xml"/>
  <Override PartName="/ppt/diagrams/layout2.xml" ContentType="application/vnd.openxmlformats-officedocument.drawingml.diagramLayout+xml"/>
  <Override PartName="/ppt/theme/theme1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6" r:id="rId4"/>
    <p:sldId id="258" r:id="rId5"/>
    <p:sldId id="325" r:id="rId6"/>
    <p:sldId id="301" r:id="rId7"/>
    <p:sldId id="330" r:id="rId8"/>
    <p:sldId id="333" r:id="rId9"/>
    <p:sldId id="336" r:id="rId10"/>
    <p:sldId id="331" r:id="rId11"/>
    <p:sldId id="334" r:id="rId12"/>
    <p:sldId id="264" r:id="rId13"/>
    <p:sldId id="352" r:id="rId14"/>
    <p:sldId id="335" r:id="rId15"/>
    <p:sldId id="344" r:id="rId16"/>
    <p:sldId id="345" r:id="rId17"/>
    <p:sldId id="340" r:id="rId18"/>
    <p:sldId id="343" r:id="rId19"/>
    <p:sldId id="346" r:id="rId20"/>
    <p:sldId id="347" r:id="rId21"/>
    <p:sldId id="348" r:id="rId22"/>
    <p:sldId id="349" r:id="rId23"/>
    <p:sldId id="350" r:id="rId24"/>
    <p:sldId id="351" r:id="rId25"/>
    <p:sldId id="279" r:id="rId26"/>
    <p:sldId id="280" r:id="rId27"/>
    <p:sldId id="28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340"/>
  </p:normalViewPr>
  <p:slideViewPr>
    <p:cSldViewPr snapToGrid="0" snapToObjects="1">
      <p:cViewPr varScale="1">
        <p:scale>
          <a:sx n="71" d="100"/>
          <a:sy n="71" d="100"/>
        </p:scale>
        <p:origin x="14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34E085-0948-430C-AE07-8D81975CE1C2}" type="doc">
      <dgm:prSet loTypeId="urn:microsoft.com/office/officeart/2008/layout/LinedLis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E838DA4-82C3-4E18-9F11-8431A68294AC}">
      <dgm:prSet/>
      <dgm:spPr/>
      <dgm:t>
        <a:bodyPr/>
        <a:lstStyle/>
        <a:p>
          <a:r>
            <a:rPr lang="en-US"/>
            <a:t>Does our current system meet our program requirements?</a:t>
          </a:r>
        </a:p>
      </dgm:t>
    </dgm:pt>
    <dgm:pt modelId="{13536BBF-2D6E-422E-BD21-D5C4C774A169}" type="parTrans" cxnId="{260CC833-94F4-4664-B589-35C54EA1F9B2}">
      <dgm:prSet/>
      <dgm:spPr/>
      <dgm:t>
        <a:bodyPr/>
        <a:lstStyle/>
        <a:p>
          <a:endParaRPr lang="en-US"/>
        </a:p>
      </dgm:t>
    </dgm:pt>
    <dgm:pt modelId="{CCFF0C26-3E78-48ED-99E8-11082B88A21F}" type="sibTrans" cxnId="{260CC833-94F4-4664-B589-35C54EA1F9B2}">
      <dgm:prSet/>
      <dgm:spPr/>
      <dgm:t>
        <a:bodyPr/>
        <a:lstStyle/>
        <a:p>
          <a:endParaRPr lang="en-US"/>
        </a:p>
      </dgm:t>
    </dgm:pt>
    <dgm:pt modelId="{7462E5A1-6C09-497C-9728-37831A9EA598}">
      <dgm:prSet/>
      <dgm:spPr/>
      <dgm:t>
        <a:bodyPr/>
        <a:lstStyle/>
        <a:p>
          <a:r>
            <a:rPr lang="en-US"/>
            <a:t>Is a change justified?</a:t>
          </a:r>
        </a:p>
      </dgm:t>
    </dgm:pt>
    <dgm:pt modelId="{42490096-19AD-4883-B767-3C108D32D142}" type="parTrans" cxnId="{36491ECC-20A5-4E45-8D7A-11013347F214}">
      <dgm:prSet/>
      <dgm:spPr/>
      <dgm:t>
        <a:bodyPr/>
        <a:lstStyle/>
        <a:p>
          <a:endParaRPr lang="en-US"/>
        </a:p>
      </dgm:t>
    </dgm:pt>
    <dgm:pt modelId="{35D8F254-A9F6-407A-9DC0-B83DA1506D25}" type="sibTrans" cxnId="{36491ECC-20A5-4E45-8D7A-11013347F214}">
      <dgm:prSet/>
      <dgm:spPr/>
      <dgm:t>
        <a:bodyPr/>
        <a:lstStyle/>
        <a:p>
          <a:endParaRPr lang="en-US"/>
        </a:p>
      </dgm:t>
    </dgm:pt>
    <dgm:pt modelId="{4DB04C8B-E643-4A9D-9304-D547E8D401C9}">
      <dgm:prSet/>
      <dgm:spPr/>
      <dgm:t>
        <a:bodyPr/>
        <a:lstStyle/>
        <a:p>
          <a:r>
            <a:rPr lang="en-US"/>
            <a:t>Does the proposed system or system changes meet the end-user workflow needs?</a:t>
          </a:r>
        </a:p>
      </dgm:t>
    </dgm:pt>
    <dgm:pt modelId="{D3947C9A-45A4-4147-8F65-F818F0AF96C2}" type="parTrans" cxnId="{10A72F57-A947-4111-B47A-E48237601819}">
      <dgm:prSet/>
      <dgm:spPr/>
      <dgm:t>
        <a:bodyPr/>
        <a:lstStyle/>
        <a:p>
          <a:endParaRPr lang="en-US"/>
        </a:p>
      </dgm:t>
    </dgm:pt>
    <dgm:pt modelId="{0E0F24B3-4C06-4A11-A005-C170011CF36B}" type="sibTrans" cxnId="{10A72F57-A947-4111-B47A-E48237601819}">
      <dgm:prSet/>
      <dgm:spPr/>
      <dgm:t>
        <a:bodyPr/>
        <a:lstStyle/>
        <a:p>
          <a:endParaRPr lang="en-US"/>
        </a:p>
      </dgm:t>
    </dgm:pt>
    <dgm:pt modelId="{4370C748-4E3F-4C6D-AB95-B1B1A1082FD5}">
      <dgm:prSet/>
      <dgm:spPr/>
      <dgm:t>
        <a:bodyPr/>
        <a:lstStyle/>
        <a:p>
          <a:r>
            <a:rPr lang="en-US" dirty="0"/>
            <a:t>What are the needs and expectations of our end-users?</a:t>
          </a:r>
        </a:p>
      </dgm:t>
    </dgm:pt>
    <dgm:pt modelId="{EC69FA67-A5B5-4ED7-B970-9B7E94E9D3C0}" type="parTrans" cxnId="{CBC58E39-F331-44A9-A5BC-49F095342DEF}">
      <dgm:prSet/>
      <dgm:spPr/>
      <dgm:t>
        <a:bodyPr/>
        <a:lstStyle/>
        <a:p>
          <a:endParaRPr lang="en-US"/>
        </a:p>
      </dgm:t>
    </dgm:pt>
    <dgm:pt modelId="{FEA6E39F-6678-4EC9-A6E7-0265B109BB4C}" type="sibTrans" cxnId="{CBC58E39-F331-44A9-A5BC-49F095342DEF}">
      <dgm:prSet/>
      <dgm:spPr/>
      <dgm:t>
        <a:bodyPr/>
        <a:lstStyle/>
        <a:p>
          <a:endParaRPr lang="en-US"/>
        </a:p>
      </dgm:t>
    </dgm:pt>
    <dgm:pt modelId="{1252F81E-5ACC-44A4-BD9F-085C45770BF1}">
      <dgm:prSet/>
      <dgm:spPr/>
      <dgm:t>
        <a:bodyPr/>
        <a:lstStyle/>
        <a:p>
          <a:r>
            <a:rPr lang="en-US"/>
            <a:t>What are the costs to make the proposed changes?</a:t>
          </a:r>
        </a:p>
      </dgm:t>
    </dgm:pt>
    <dgm:pt modelId="{A810E3EF-E069-47F2-9673-2CB8BFFA4E40}" type="parTrans" cxnId="{8E286950-3850-4E28-9D6C-BC8BEA8423F3}">
      <dgm:prSet/>
      <dgm:spPr/>
      <dgm:t>
        <a:bodyPr/>
        <a:lstStyle/>
        <a:p>
          <a:endParaRPr lang="en-US"/>
        </a:p>
      </dgm:t>
    </dgm:pt>
    <dgm:pt modelId="{CFC8F8E9-7995-4188-A062-C42769B44253}" type="sibTrans" cxnId="{8E286950-3850-4E28-9D6C-BC8BEA8423F3}">
      <dgm:prSet/>
      <dgm:spPr/>
      <dgm:t>
        <a:bodyPr/>
        <a:lstStyle/>
        <a:p>
          <a:endParaRPr lang="en-US"/>
        </a:p>
      </dgm:t>
    </dgm:pt>
    <dgm:pt modelId="{F0AAD9A7-DD28-4696-ADA0-6CA7ACDE6F1B}">
      <dgm:prSet/>
      <dgm:spPr/>
      <dgm:t>
        <a:bodyPr/>
        <a:lstStyle/>
        <a:p>
          <a:r>
            <a:rPr lang="en-US" dirty="0"/>
            <a:t>What are the challenges we expect to face?</a:t>
          </a:r>
        </a:p>
      </dgm:t>
    </dgm:pt>
    <dgm:pt modelId="{297EFB45-3404-4D78-A611-53B5B8CB15B8}" type="parTrans" cxnId="{8DA9B064-7765-4623-BF87-1A9CE88B61EE}">
      <dgm:prSet/>
      <dgm:spPr/>
      <dgm:t>
        <a:bodyPr/>
        <a:lstStyle/>
        <a:p>
          <a:endParaRPr lang="en-US"/>
        </a:p>
      </dgm:t>
    </dgm:pt>
    <dgm:pt modelId="{B7ADA719-979A-4037-B928-E3070D867978}" type="sibTrans" cxnId="{8DA9B064-7765-4623-BF87-1A9CE88B61EE}">
      <dgm:prSet/>
      <dgm:spPr/>
      <dgm:t>
        <a:bodyPr/>
        <a:lstStyle/>
        <a:p>
          <a:endParaRPr lang="en-US"/>
        </a:p>
      </dgm:t>
    </dgm:pt>
    <dgm:pt modelId="{B00D9242-7E65-764D-A6B5-37C364004EEB}" type="pres">
      <dgm:prSet presAssocID="{6134E085-0948-430C-AE07-8D81975CE1C2}" presName="vert0" presStyleCnt="0">
        <dgm:presLayoutVars>
          <dgm:dir/>
          <dgm:animOne val="branch"/>
          <dgm:animLvl val="lvl"/>
        </dgm:presLayoutVars>
      </dgm:prSet>
      <dgm:spPr/>
    </dgm:pt>
    <dgm:pt modelId="{FDA2AE8A-9A63-9C45-80E0-D352F1A46271}" type="pres">
      <dgm:prSet presAssocID="{BE838DA4-82C3-4E18-9F11-8431A68294AC}" presName="thickLine" presStyleLbl="alignNode1" presStyleIdx="0" presStyleCnt="6"/>
      <dgm:spPr/>
    </dgm:pt>
    <dgm:pt modelId="{40FF41A8-A6F0-C444-BDB4-2F14753D1E40}" type="pres">
      <dgm:prSet presAssocID="{BE838DA4-82C3-4E18-9F11-8431A68294AC}" presName="horz1" presStyleCnt="0"/>
      <dgm:spPr/>
    </dgm:pt>
    <dgm:pt modelId="{FD60999A-4546-2544-A01E-C67E3E82CDC4}" type="pres">
      <dgm:prSet presAssocID="{BE838DA4-82C3-4E18-9F11-8431A68294AC}" presName="tx1" presStyleLbl="revTx" presStyleIdx="0" presStyleCnt="6"/>
      <dgm:spPr/>
    </dgm:pt>
    <dgm:pt modelId="{E8547879-9C09-A147-A98B-65E078E66039}" type="pres">
      <dgm:prSet presAssocID="{BE838DA4-82C3-4E18-9F11-8431A68294AC}" presName="vert1" presStyleCnt="0"/>
      <dgm:spPr/>
    </dgm:pt>
    <dgm:pt modelId="{811557E0-5D1B-C64D-850E-2561F5E4A160}" type="pres">
      <dgm:prSet presAssocID="{7462E5A1-6C09-497C-9728-37831A9EA598}" presName="thickLine" presStyleLbl="alignNode1" presStyleIdx="1" presStyleCnt="6"/>
      <dgm:spPr/>
    </dgm:pt>
    <dgm:pt modelId="{384D36A9-3FB3-9F4D-9CEA-8220EF72686D}" type="pres">
      <dgm:prSet presAssocID="{7462E5A1-6C09-497C-9728-37831A9EA598}" presName="horz1" presStyleCnt="0"/>
      <dgm:spPr/>
    </dgm:pt>
    <dgm:pt modelId="{D4FDB76D-29C3-AC40-A7E6-ABA8E0AAA2AC}" type="pres">
      <dgm:prSet presAssocID="{7462E5A1-6C09-497C-9728-37831A9EA598}" presName="tx1" presStyleLbl="revTx" presStyleIdx="1" presStyleCnt="6"/>
      <dgm:spPr/>
    </dgm:pt>
    <dgm:pt modelId="{72522860-03F4-6A4C-941F-8575FF49621C}" type="pres">
      <dgm:prSet presAssocID="{7462E5A1-6C09-497C-9728-37831A9EA598}" presName="vert1" presStyleCnt="0"/>
      <dgm:spPr/>
    </dgm:pt>
    <dgm:pt modelId="{43D1F2F3-AE3A-D541-A847-EC0D6EE4705E}" type="pres">
      <dgm:prSet presAssocID="{4DB04C8B-E643-4A9D-9304-D547E8D401C9}" presName="thickLine" presStyleLbl="alignNode1" presStyleIdx="2" presStyleCnt="6"/>
      <dgm:spPr/>
    </dgm:pt>
    <dgm:pt modelId="{1DDA7729-3ED7-A344-BB7D-8519C1CF8478}" type="pres">
      <dgm:prSet presAssocID="{4DB04C8B-E643-4A9D-9304-D547E8D401C9}" presName="horz1" presStyleCnt="0"/>
      <dgm:spPr/>
    </dgm:pt>
    <dgm:pt modelId="{23038F46-D1F1-A24D-BFDC-360FEE78CADF}" type="pres">
      <dgm:prSet presAssocID="{4DB04C8B-E643-4A9D-9304-D547E8D401C9}" presName="tx1" presStyleLbl="revTx" presStyleIdx="2" presStyleCnt="6"/>
      <dgm:spPr/>
    </dgm:pt>
    <dgm:pt modelId="{8FA14B7A-16C4-AF4F-9DBE-35698B4966C7}" type="pres">
      <dgm:prSet presAssocID="{4DB04C8B-E643-4A9D-9304-D547E8D401C9}" presName="vert1" presStyleCnt="0"/>
      <dgm:spPr/>
    </dgm:pt>
    <dgm:pt modelId="{EA2A49B9-12B2-814E-9B67-3361A78B1B3D}" type="pres">
      <dgm:prSet presAssocID="{4370C748-4E3F-4C6D-AB95-B1B1A1082FD5}" presName="thickLine" presStyleLbl="alignNode1" presStyleIdx="3" presStyleCnt="6"/>
      <dgm:spPr/>
    </dgm:pt>
    <dgm:pt modelId="{CBF1A2BE-9AA8-544C-B499-F809E4D082A5}" type="pres">
      <dgm:prSet presAssocID="{4370C748-4E3F-4C6D-AB95-B1B1A1082FD5}" presName="horz1" presStyleCnt="0"/>
      <dgm:spPr/>
    </dgm:pt>
    <dgm:pt modelId="{9B46A317-5C25-FC4B-85BF-70EF67FC1DF9}" type="pres">
      <dgm:prSet presAssocID="{4370C748-4E3F-4C6D-AB95-B1B1A1082FD5}" presName="tx1" presStyleLbl="revTx" presStyleIdx="3" presStyleCnt="6"/>
      <dgm:spPr/>
    </dgm:pt>
    <dgm:pt modelId="{0BACDF42-F156-244B-BF9B-85FDDBBEB49B}" type="pres">
      <dgm:prSet presAssocID="{4370C748-4E3F-4C6D-AB95-B1B1A1082FD5}" presName="vert1" presStyleCnt="0"/>
      <dgm:spPr/>
    </dgm:pt>
    <dgm:pt modelId="{A031E3EB-8DD0-564C-8F96-E9C385524792}" type="pres">
      <dgm:prSet presAssocID="{1252F81E-5ACC-44A4-BD9F-085C45770BF1}" presName="thickLine" presStyleLbl="alignNode1" presStyleIdx="4" presStyleCnt="6"/>
      <dgm:spPr/>
    </dgm:pt>
    <dgm:pt modelId="{97A2CF3B-B0EA-C746-A060-9B4980FEAF32}" type="pres">
      <dgm:prSet presAssocID="{1252F81E-5ACC-44A4-BD9F-085C45770BF1}" presName="horz1" presStyleCnt="0"/>
      <dgm:spPr/>
    </dgm:pt>
    <dgm:pt modelId="{A701FBB3-8AAB-3B40-87B0-868261763C0E}" type="pres">
      <dgm:prSet presAssocID="{1252F81E-5ACC-44A4-BD9F-085C45770BF1}" presName="tx1" presStyleLbl="revTx" presStyleIdx="4" presStyleCnt="6"/>
      <dgm:spPr/>
    </dgm:pt>
    <dgm:pt modelId="{1F6D9366-E42F-2040-BF88-E95EBC130526}" type="pres">
      <dgm:prSet presAssocID="{1252F81E-5ACC-44A4-BD9F-085C45770BF1}" presName="vert1" presStyleCnt="0"/>
      <dgm:spPr/>
    </dgm:pt>
    <dgm:pt modelId="{F43F664C-7287-924D-AAFF-B36AD9FD27F2}" type="pres">
      <dgm:prSet presAssocID="{F0AAD9A7-DD28-4696-ADA0-6CA7ACDE6F1B}" presName="thickLine" presStyleLbl="alignNode1" presStyleIdx="5" presStyleCnt="6"/>
      <dgm:spPr/>
    </dgm:pt>
    <dgm:pt modelId="{4E3E787A-DE3E-394F-BBB7-2BAA837C0B82}" type="pres">
      <dgm:prSet presAssocID="{F0AAD9A7-DD28-4696-ADA0-6CA7ACDE6F1B}" presName="horz1" presStyleCnt="0"/>
      <dgm:spPr/>
    </dgm:pt>
    <dgm:pt modelId="{CF15497D-276F-224B-A121-85A8414F1532}" type="pres">
      <dgm:prSet presAssocID="{F0AAD9A7-DD28-4696-ADA0-6CA7ACDE6F1B}" presName="tx1" presStyleLbl="revTx" presStyleIdx="5" presStyleCnt="6"/>
      <dgm:spPr/>
    </dgm:pt>
    <dgm:pt modelId="{552CBECC-AA3F-B243-8756-91135CB9A720}" type="pres">
      <dgm:prSet presAssocID="{F0AAD9A7-DD28-4696-ADA0-6CA7ACDE6F1B}" presName="vert1" presStyleCnt="0"/>
      <dgm:spPr/>
    </dgm:pt>
  </dgm:ptLst>
  <dgm:cxnLst>
    <dgm:cxn modelId="{C1070C2F-5EAE-354B-B946-A5816A41701B}" type="presOf" srcId="{4DB04C8B-E643-4A9D-9304-D547E8D401C9}" destId="{23038F46-D1F1-A24D-BFDC-360FEE78CADF}" srcOrd="0" destOrd="0" presId="urn:microsoft.com/office/officeart/2008/layout/LinedList"/>
    <dgm:cxn modelId="{3C9C1A30-1126-D344-8AA7-9A4E6375E5A9}" type="presOf" srcId="{F0AAD9A7-DD28-4696-ADA0-6CA7ACDE6F1B}" destId="{CF15497D-276F-224B-A121-85A8414F1532}" srcOrd="0" destOrd="0" presId="urn:microsoft.com/office/officeart/2008/layout/LinedList"/>
    <dgm:cxn modelId="{260CC833-94F4-4664-B589-35C54EA1F9B2}" srcId="{6134E085-0948-430C-AE07-8D81975CE1C2}" destId="{BE838DA4-82C3-4E18-9F11-8431A68294AC}" srcOrd="0" destOrd="0" parTransId="{13536BBF-2D6E-422E-BD21-D5C4C774A169}" sibTransId="{CCFF0C26-3E78-48ED-99E8-11082B88A21F}"/>
    <dgm:cxn modelId="{CBC58E39-F331-44A9-A5BC-49F095342DEF}" srcId="{6134E085-0948-430C-AE07-8D81975CE1C2}" destId="{4370C748-4E3F-4C6D-AB95-B1B1A1082FD5}" srcOrd="3" destOrd="0" parTransId="{EC69FA67-A5B5-4ED7-B970-9B7E94E9D3C0}" sibTransId="{FEA6E39F-6678-4EC9-A6E7-0265B109BB4C}"/>
    <dgm:cxn modelId="{8E286950-3850-4E28-9D6C-BC8BEA8423F3}" srcId="{6134E085-0948-430C-AE07-8D81975CE1C2}" destId="{1252F81E-5ACC-44A4-BD9F-085C45770BF1}" srcOrd="4" destOrd="0" parTransId="{A810E3EF-E069-47F2-9673-2CB8BFFA4E40}" sibTransId="{CFC8F8E9-7995-4188-A062-C42769B44253}"/>
    <dgm:cxn modelId="{10A72F57-A947-4111-B47A-E48237601819}" srcId="{6134E085-0948-430C-AE07-8D81975CE1C2}" destId="{4DB04C8B-E643-4A9D-9304-D547E8D401C9}" srcOrd="2" destOrd="0" parTransId="{D3947C9A-45A4-4147-8F65-F818F0AF96C2}" sibTransId="{0E0F24B3-4C06-4A11-A005-C170011CF36B}"/>
    <dgm:cxn modelId="{8DA9B064-7765-4623-BF87-1A9CE88B61EE}" srcId="{6134E085-0948-430C-AE07-8D81975CE1C2}" destId="{F0AAD9A7-DD28-4696-ADA0-6CA7ACDE6F1B}" srcOrd="5" destOrd="0" parTransId="{297EFB45-3404-4D78-A611-53B5B8CB15B8}" sibTransId="{B7ADA719-979A-4037-B928-E3070D867978}"/>
    <dgm:cxn modelId="{41671365-11A0-8F42-9726-04ECE472B0D6}" type="presOf" srcId="{4370C748-4E3F-4C6D-AB95-B1B1A1082FD5}" destId="{9B46A317-5C25-FC4B-85BF-70EF67FC1DF9}" srcOrd="0" destOrd="0" presId="urn:microsoft.com/office/officeart/2008/layout/LinedList"/>
    <dgm:cxn modelId="{DF24817B-7D56-8B40-B044-866179B02157}" type="presOf" srcId="{BE838DA4-82C3-4E18-9F11-8431A68294AC}" destId="{FD60999A-4546-2544-A01E-C67E3E82CDC4}" srcOrd="0" destOrd="0" presId="urn:microsoft.com/office/officeart/2008/layout/LinedList"/>
    <dgm:cxn modelId="{B7E10CAB-2E1C-424E-ADE0-2E2F82F3AAE9}" type="presOf" srcId="{7462E5A1-6C09-497C-9728-37831A9EA598}" destId="{D4FDB76D-29C3-AC40-A7E6-ABA8E0AAA2AC}" srcOrd="0" destOrd="0" presId="urn:microsoft.com/office/officeart/2008/layout/LinedList"/>
    <dgm:cxn modelId="{36491ECC-20A5-4E45-8D7A-11013347F214}" srcId="{6134E085-0948-430C-AE07-8D81975CE1C2}" destId="{7462E5A1-6C09-497C-9728-37831A9EA598}" srcOrd="1" destOrd="0" parTransId="{42490096-19AD-4883-B767-3C108D32D142}" sibTransId="{35D8F254-A9F6-407A-9DC0-B83DA1506D25}"/>
    <dgm:cxn modelId="{A82D7ACD-F8E8-BE44-9AC8-B1A54841E070}" type="presOf" srcId="{6134E085-0948-430C-AE07-8D81975CE1C2}" destId="{B00D9242-7E65-764D-A6B5-37C364004EEB}" srcOrd="0" destOrd="0" presId="urn:microsoft.com/office/officeart/2008/layout/LinedList"/>
    <dgm:cxn modelId="{445356FE-ED6C-0D4E-8AB7-C48BE8E17C90}" type="presOf" srcId="{1252F81E-5ACC-44A4-BD9F-085C45770BF1}" destId="{A701FBB3-8AAB-3B40-87B0-868261763C0E}" srcOrd="0" destOrd="0" presId="urn:microsoft.com/office/officeart/2008/layout/LinedList"/>
    <dgm:cxn modelId="{A003A266-8E63-5B44-BF0F-567CFD4BCB0F}" type="presParOf" srcId="{B00D9242-7E65-764D-A6B5-37C364004EEB}" destId="{FDA2AE8A-9A63-9C45-80E0-D352F1A46271}" srcOrd="0" destOrd="0" presId="urn:microsoft.com/office/officeart/2008/layout/LinedList"/>
    <dgm:cxn modelId="{C0CED8F1-820E-D64D-B73F-36E48B8D34C8}" type="presParOf" srcId="{B00D9242-7E65-764D-A6B5-37C364004EEB}" destId="{40FF41A8-A6F0-C444-BDB4-2F14753D1E40}" srcOrd="1" destOrd="0" presId="urn:microsoft.com/office/officeart/2008/layout/LinedList"/>
    <dgm:cxn modelId="{BD44EBE7-0969-114D-8567-4BEDF29C7DE2}" type="presParOf" srcId="{40FF41A8-A6F0-C444-BDB4-2F14753D1E40}" destId="{FD60999A-4546-2544-A01E-C67E3E82CDC4}" srcOrd="0" destOrd="0" presId="urn:microsoft.com/office/officeart/2008/layout/LinedList"/>
    <dgm:cxn modelId="{AEC10104-9497-D147-A52D-54916101E97E}" type="presParOf" srcId="{40FF41A8-A6F0-C444-BDB4-2F14753D1E40}" destId="{E8547879-9C09-A147-A98B-65E078E66039}" srcOrd="1" destOrd="0" presId="urn:microsoft.com/office/officeart/2008/layout/LinedList"/>
    <dgm:cxn modelId="{107A4C35-DF1A-7A47-A805-C716EADA475C}" type="presParOf" srcId="{B00D9242-7E65-764D-A6B5-37C364004EEB}" destId="{811557E0-5D1B-C64D-850E-2561F5E4A160}" srcOrd="2" destOrd="0" presId="urn:microsoft.com/office/officeart/2008/layout/LinedList"/>
    <dgm:cxn modelId="{D73DE706-BDBA-744C-AF17-4867AD7E25D9}" type="presParOf" srcId="{B00D9242-7E65-764D-A6B5-37C364004EEB}" destId="{384D36A9-3FB3-9F4D-9CEA-8220EF72686D}" srcOrd="3" destOrd="0" presId="urn:microsoft.com/office/officeart/2008/layout/LinedList"/>
    <dgm:cxn modelId="{59BC0DB0-C102-A244-A209-B704F4B7664C}" type="presParOf" srcId="{384D36A9-3FB3-9F4D-9CEA-8220EF72686D}" destId="{D4FDB76D-29C3-AC40-A7E6-ABA8E0AAA2AC}" srcOrd="0" destOrd="0" presId="urn:microsoft.com/office/officeart/2008/layout/LinedList"/>
    <dgm:cxn modelId="{88EEDFAE-4323-E14E-89F4-5384ED333D75}" type="presParOf" srcId="{384D36A9-3FB3-9F4D-9CEA-8220EF72686D}" destId="{72522860-03F4-6A4C-941F-8575FF49621C}" srcOrd="1" destOrd="0" presId="urn:microsoft.com/office/officeart/2008/layout/LinedList"/>
    <dgm:cxn modelId="{671A5E6C-9D14-D14A-B2F5-DE7959E91264}" type="presParOf" srcId="{B00D9242-7E65-764D-A6B5-37C364004EEB}" destId="{43D1F2F3-AE3A-D541-A847-EC0D6EE4705E}" srcOrd="4" destOrd="0" presId="urn:microsoft.com/office/officeart/2008/layout/LinedList"/>
    <dgm:cxn modelId="{BD489052-429D-134B-AC24-99B65BDA851D}" type="presParOf" srcId="{B00D9242-7E65-764D-A6B5-37C364004EEB}" destId="{1DDA7729-3ED7-A344-BB7D-8519C1CF8478}" srcOrd="5" destOrd="0" presId="urn:microsoft.com/office/officeart/2008/layout/LinedList"/>
    <dgm:cxn modelId="{1A983A81-B70C-864D-A6DD-E8F75DDDC16B}" type="presParOf" srcId="{1DDA7729-3ED7-A344-BB7D-8519C1CF8478}" destId="{23038F46-D1F1-A24D-BFDC-360FEE78CADF}" srcOrd="0" destOrd="0" presId="urn:microsoft.com/office/officeart/2008/layout/LinedList"/>
    <dgm:cxn modelId="{02C70BF1-E68F-5A44-A6CB-5FCCF08BC71D}" type="presParOf" srcId="{1DDA7729-3ED7-A344-BB7D-8519C1CF8478}" destId="{8FA14B7A-16C4-AF4F-9DBE-35698B4966C7}" srcOrd="1" destOrd="0" presId="urn:microsoft.com/office/officeart/2008/layout/LinedList"/>
    <dgm:cxn modelId="{83FFEEC0-23D3-1C4A-879E-8194F10639DB}" type="presParOf" srcId="{B00D9242-7E65-764D-A6B5-37C364004EEB}" destId="{EA2A49B9-12B2-814E-9B67-3361A78B1B3D}" srcOrd="6" destOrd="0" presId="urn:microsoft.com/office/officeart/2008/layout/LinedList"/>
    <dgm:cxn modelId="{A9F598D3-9B29-1C4E-A714-BEB09BB45730}" type="presParOf" srcId="{B00D9242-7E65-764D-A6B5-37C364004EEB}" destId="{CBF1A2BE-9AA8-544C-B499-F809E4D082A5}" srcOrd="7" destOrd="0" presId="urn:microsoft.com/office/officeart/2008/layout/LinedList"/>
    <dgm:cxn modelId="{DEB84ECC-B79E-2E42-9A43-9AE8810161A9}" type="presParOf" srcId="{CBF1A2BE-9AA8-544C-B499-F809E4D082A5}" destId="{9B46A317-5C25-FC4B-85BF-70EF67FC1DF9}" srcOrd="0" destOrd="0" presId="urn:microsoft.com/office/officeart/2008/layout/LinedList"/>
    <dgm:cxn modelId="{10B8DE23-D22B-EE46-BF3F-71B2E1097EF7}" type="presParOf" srcId="{CBF1A2BE-9AA8-544C-B499-F809E4D082A5}" destId="{0BACDF42-F156-244B-BF9B-85FDDBBEB49B}" srcOrd="1" destOrd="0" presId="urn:microsoft.com/office/officeart/2008/layout/LinedList"/>
    <dgm:cxn modelId="{29B649DD-E420-A449-AB39-F7B5B80DCD92}" type="presParOf" srcId="{B00D9242-7E65-764D-A6B5-37C364004EEB}" destId="{A031E3EB-8DD0-564C-8F96-E9C385524792}" srcOrd="8" destOrd="0" presId="urn:microsoft.com/office/officeart/2008/layout/LinedList"/>
    <dgm:cxn modelId="{A9634F91-8FBB-E44C-9EBF-F41E4D9C893A}" type="presParOf" srcId="{B00D9242-7E65-764D-A6B5-37C364004EEB}" destId="{97A2CF3B-B0EA-C746-A060-9B4980FEAF32}" srcOrd="9" destOrd="0" presId="urn:microsoft.com/office/officeart/2008/layout/LinedList"/>
    <dgm:cxn modelId="{5FA3EE40-5E2F-2945-ADCA-93FA2BD98800}" type="presParOf" srcId="{97A2CF3B-B0EA-C746-A060-9B4980FEAF32}" destId="{A701FBB3-8AAB-3B40-87B0-868261763C0E}" srcOrd="0" destOrd="0" presId="urn:microsoft.com/office/officeart/2008/layout/LinedList"/>
    <dgm:cxn modelId="{59FD25C6-8C52-CC4D-85B6-4DD9DF5B7180}" type="presParOf" srcId="{97A2CF3B-B0EA-C746-A060-9B4980FEAF32}" destId="{1F6D9366-E42F-2040-BF88-E95EBC130526}" srcOrd="1" destOrd="0" presId="urn:microsoft.com/office/officeart/2008/layout/LinedList"/>
    <dgm:cxn modelId="{9F041450-B7CB-5242-A1FF-708B6268674D}" type="presParOf" srcId="{B00D9242-7E65-764D-A6B5-37C364004EEB}" destId="{F43F664C-7287-924D-AAFF-B36AD9FD27F2}" srcOrd="10" destOrd="0" presId="urn:microsoft.com/office/officeart/2008/layout/LinedList"/>
    <dgm:cxn modelId="{1848DEAF-8D91-174E-A92A-C5EEDC957A95}" type="presParOf" srcId="{B00D9242-7E65-764D-A6B5-37C364004EEB}" destId="{4E3E787A-DE3E-394F-BBB7-2BAA837C0B82}" srcOrd="11" destOrd="0" presId="urn:microsoft.com/office/officeart/2008/layout/LinedList"/>
    <dgm:cxn modelId="{353D90A1-C3E2-1547-A189-802E4BDC8502}" type="presParOf" srcId="{4E3E787A-DE3E-394F-BBB7-2BAA837C0B82}" destId="{CF15497D-276F-224B-A121-85A8414F1532}" srcOrd="0" destOrd="0" presId="urn:microsoft.com/office/officeart/2008/layout/LinedList"/>
    <dgm:cxn modelId="{A047B350-5205-5C44-A1A4-BED4F94DFE67}" type="presParOf" srcId="{4E3E787A-DE3E-394F-BBB7-2BAA837C0B82}" destId="{552CBECC-AA3F-B243-8756-91135CB9A72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C8C16B-9C72-4439-8C5F-B6BFAE3E5717}" type="doc">
      <dgm:prSet loTypeId="urn:microsoft.com/office/officeart/2008/layout/LinedList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66BB42A8-2716-4A7F-9D56-56E1418D238E}">
      <dgm:prSet/>
      <dgm:spPr/>
      <dgm:t>
        <a:bodyPr/>
        <a:lstStyle/>
        <a:p>
          <a:r>
            <a:rPr lang="en-US"/>
            <a:t>Does the ”new” system or changes yield the expected results?</a:t>
          </a:r>
        </a:p>
      </dgm:t>
    </dgm:pt>
    <dgm:pt modelId="{A3D1ACE8-D365-4F25-9914-0775672BB909}" type="parTrans" cxnId="{24FEC855-D4AD-470F-BE58-86B52CB898AD}">
      <dgm:prSet/>
      <dgm:spPr/>
      <dgm:t>
        <a:bodyPr/>
        <a:lstStyle/>
        <a:p>
          <a:endParaRPr lang="en-US"/>
        </a:p>
      </dgm:t>
    </dgm:pt>
    <dgm:pt modelId="{CDC656B8-5732-4DD8-99C8-6E3B956099B2}" type="sibTrans" cxnId="{24FEC855-D4AD-470F-BE58-86B52CB898AD}">
      <dgm:prSet/>
      <dgm:spPr/>
      <dgm:t>
        <a:bodyPr/>
        <a:lstStyle/>
        <a:p>
          <a:endParaRPr lang="en-US"/>
        </a:p>
      </dgm:t>
    </dgm:pt>
    <dgm:pt modelId="{2C67282E-03B8-4219-B573-7525842B0FC9}">
      <dgm:prSet/>
      <dgm:spPr/>
      <dgm:t>
        <a:bodyPr/>
        <a:lstStyle/>
        <a:p>
          <a:r>
            <a:rPr lang="en-US"/>
            <a:t>Is the system effective for all end-users?</a:t>
          </a:r>
        </a:p>
      </dgm:t>
    </dgm:pt>
    <dgm:pt modelId="{D7460F76-187C-42A2-8789-F92CEE7141FE}" type="parTrans" cxnId="{09CCA2FD-8FFD-48F8-9A51-F6A165C0F0C5}">
      <dgm:prSet/>
      <dgm:spPr/>
      <dgm:t>
        <a:bodyPr/>
        <a:lstStyle/>
        <a:p>
          <a:endParaRPr lang="en-US"/>
        </a:p>
      </dgm:t>
    </dgm:pt>
    <dgm:pt modelId="{47BDFCC1-ED95-48F6-B71F-EEEC72735EC6}" type="sibTrans" cxnId="{09CCA2FD-8FFD-48F8-9A51-F6A165C0F0C5}">
      <dgm:prSet/>
      <dgm:spPr/>
      <dgm:t>
        <a:bodyPr/>
        <a:lstStyle/>
        <a:p>
          <a:endParaRPr lang="en-US"/>
        </a:p>
      </dgm:t>
    </dgm:pt>
    <dgm:pt modelId="{144C97DD-EB90-481A-82C7-3BD3D9D5FA65}">
      <dgm:prSet/>
      <dgm:spPr/>
      <dgm:t>
        <a:bodyPr/>
        <a:lstStyle/>
        <a:p>
          <a:r>
            <a:rPr lang="en-US"/>
            <a:t>Is the system cost effective?</a:t>
          </a:r>
        </a:p>
      </dgm:t>
    </dgm:pt>
    <dgm:pt modelId="{4427756D-9844-4D76-8710-B12CBAEECE4E}" type="parTrans" cxnId="{BFF53499-6CB7-4CF5-9F76-36219D9D5B34}">
      <dgm:prSet/>
      <dgm:spPr/>
      <dgm:t>
        <a:bodyPr/>
        <a:lstStyle/>
        <a:p>
          <a:endParaRPr lang="en-US"/>
        </a:p>
      </dgm:t>
    </dgm:pt>
    <dgm:pt modelId="{0AE88768-9011-449F-95BD-89B99ACF2016}" type="sibTrans" cxnId="{BFF53499-6CB7-4CF5-9F76-36219D9D5B34}">
      <dgm:prSet/>
      <dgm:spPr/>
      <dgm:t>
        <a:bodyPr/>
        <a:lstStyle/>
        <a:p>
          <a:endParaRPr lang="en-US"/>
        </a:p>
      </dgm:t>
    </dgm:pt>
    <dgm:pt modelId="{0BB00C6F-E60D-43BD-A8E3-53A9CF187DB2}">
      <dgm:prSet/>
      <dgm:spPr/>
      <dgm:t>
        <a:bodyPr/>
        <a:lstStyle/>
        <a:p>
          <a:r>
            <a:rPr lang="en-US"/>
            <a:t>How does the system impact service delivery?</a:t>
          </a:r>
        </a:p>
      </dgm:t>
    </dgm:pt>
    <dgm:pt modelId="{DC235F5B-4BBD-4E70-B5E2-771E6F8C5097}" type="parTrans" cxnId="{5094583B-8303-47B5-83EE-2532461DCA6A}">
      <dgm:prSet/>
      <dgm:spPr/>
      <dgm:t>
        <a:bodyPr/>
        <a:lstStyle/>
        <a:p>
          <a:endParaRPr lang="en-US"/>
        </a:p>
      </dgm:t>
    </dgm:pt>
    <dgm:pt modelId="{CF2105DA-1E62-40EC-84BE-4DEEAC0B3035}" type="sibTrans" cxnId="{5094583B-8303-47B5-83EE-2532461DCA6A}">
      <dgm:prSet/>
      <dgm:spPr/>
      <dgm:t>
        <a:bodyPr/>
        <a:lstStyle/>
        <a:p>
          <a:endParaRPr lang="en-US"/>
        </a:p>
      </dgm:t>
    </dgm:pt>
    <dgm:pt modelId="{215A255D-1B5B-459C-B6AE-2C73C714C8B5}">
      <dgm:prSet/>
      <dgm:spPr/>
      <dgm:t>
        <a:bodyPr/>
        <a:lstStyle/>
        <a:p>
          <a:r>
            <a:rPr lang="en-US"/>
            <a:t>Were there any unintended consequences?</a:t>
          </a:r>
        </a:p>
      </dgm:t>
    </dgm:pt>
    <dgm:pt modelId="{26879A84-35B4-4846-A657-68F841EC01ED}" type="parTrans" cxnId="{0880CEBB-3B43-46AA-8B9A-36C1B185533D}">
      <dgm:prSet/>
      <dgm:spPr/>
      <dgm:t>
        <a:bodyPr/>
        <a:lstStyle/>
        <a:p>
          <a:endParaRPr lang="en-US"/>
        </a:p>
      </dgm:t>
    </dgm:pt>
    <dgm:pt modelId="{33D9571B-0352-4F7C-9D49-5395DD43964C}" type="sibTrans" cxnId="{0880CEBB-3B43-46AA-8B9A-36C1B185533D}">
      <dgm:prSet/>
      <dgm:spPr/>
      <dgm:t>
        <a:bodyPr/>
        <a:lstStyle/>
        <a:p>
          <a:endParaRPr lang="en-US"/>
        </a:p>
      </dgm:t>
    </dgm:pt>
    <dgm:pt modelId="{70EAEE93-C70D-4E28-81DE-FBEABA186B71}">
      <dgm:prSet/>
      <dgm:spPr/>
      <dgm:t>
        <a:bodyPr/>
        <a:lstStyle/>
        <a:p>
          <a:r>
            <a:rPr lang="en-US"/>
            <a:t>Is the informatics project replicable?</a:t>
          </a:r>
        </a:p>
      </dgm:t>
    </dgm:pt>
    <dgm:pt modelId="{744B815B-00F3-46D5-9EF9-04E85F78890F}" type="parTrans" cxnId="{067A4972-CAC9-438E-A009-BCACE8FD3319}">
      <dgm:prSet/>
      <dgm:spPr/>
      <dgm:t>
        <a:bodyPr/>
        <a:lstStyle/>
        <a:p>
          <a:endParaRPr lang="en-US"/>
        </a:p>
      </dgm:t>
    </dgm:pt>
    <dgm:pt modelId="{1AA25194-B972-41EF-8B8B-D18A4A51022F}" type="sibTrans" cxnId="{067A4972-CAC9-438E-A009-BCACE8FD3319}">
      <dgm:prSet/>
      <dgm:spPr/>
      <dgm:t>
        <a:bodyPr/>
        <a:lstStyle/>
        <a:p>
          <a:endParaRPr lang="en-US"/>
        </a:p>
      </dgm:t>
    </dgm:pt>
    <dgm:pt modelId="{F25DF3F3-43DE-3548-9FE8-9DC126DFF8C9}" type="pres">
      <dgm:prSet presAssocID="{A9C8C16B-9C72-4439-8C5F-B6BFAE3E5717}" presName="vert0" presStyleCnt="0">
        <dgm:presLayoutVars>
          <dgm:dir/>
          <dgm:animOne val="branch"/>
          <dgm:animLvl val="lvl"/>
        </dgm:presLayoutVars>
      </dgm:prSet>
      <dgm:spPr/>
    </dgm:pt>
    <dgm:pt modelId="{27B6CADB-84C0-9D48-B180-DA8DB78504C8}" type="pres">
      <dgm:prSet presAssocID="{66BB42A8-2716-4A7F-9D56-56E1418D238E}" presName="thickLine" presStyleLbl="alignNode1" presStyleIdx="0" presStyleCnt="6"/>
      <dgm:spPr/>
    </dgm:pt>
    <dgm:pt modelId="{69FD8E3F-7C23-E541-A3AD-C88A67A30858}" type="pres">
      <dgm:prSet presAssocID="{66BB42A8-2716-4A7F-9D56-56E1418D238E}" presName="horz1" presStyleCnt="0"/>
      <dgm:spPr/>
    </dgm:pt>
    <dgm:pt modelId="{AEBACA6F-FB4A-0D44-B509-50A4564C3535}" type="pres">
      <dgm:prSet presAssocID="{66BB42A8-2716-4A7F-9D56-56E1418D238E}" presName="tx1" presStyleLbl="revTx" presStyleIdx="0" presStyleCnt="6"/>
      <dgm:spPr/>
    </dgm:pt>
    <dgm:pt modelId="{B33EA486-3B33-3245-9CCD-FCC9ECCE71CB}" type="pres">
      <dgm:prSet presAssocID="{66BB42A8-2716-4A7F-9D56-56E1418D238E}" presName="vert1" presStyleCnt="0"/>
      <dgm:spPr/>
    </dgm:pt>
    <dgm:pt modelId="{14CC7067-172C-6B47-B4A4-A1F79AF9ABB7}" type="pres">
      <dgm:prSet presAssocID="{2C67282E-03B8-4219-B573-7525842B0FC9}" presName="thickLine" presStyleLbl="alignNode1" presStyleIdx="1" presStyleCnt="6"/>
      <dgm:spPr/>
    </dgm:pt>
    <dgm:pt modelId="{BDF2430E-4607-B74E-9839-480D738131AB}" type="pres">
      <dgm:prSet presAssocID="{2C67282E-03B8-4219-B573-7525842B0FC9}" presName="horz1" presStyleCnt="0"/>
      <dgm:spPr/>
    </dgm:pt>
    <dgm:pt modelId="{5D38BB2E-7AD0-2641-943D-743BA0DA4B27}" type="pres">
      <dgm:prSet presAssocID="{2C67282E-03B8-4219-B573-7525842B0FC9}" presName="tx1" presStyleLbl="revTx" presStyleIdx="1" presStyleCnt="6"/>
      <dgm:spPr/>
    </dgm:pt>
    <dgm:pt modelId="{C2542A54-E616-8946-BC03-3111845F3BD1}" type="pres">
      <dgm:prSet presAssocID="{2C67282E-03B8-4219-B573-7525842B0FC9}" presName="vert1" presStyleCnt="0"/>
      <dgm:spPr/>
    </dgm:pt>
    <dgm:pt modelId="{A7087C63-B2B0-034B-ABB8-78B867221087}" type="pres">
      <dgm:prSet presAssocID="{144C97DD-EB90-481A-82C7-3BD3D9D5FA65}" presName="thickLine" presStyleLbl="alignNode1" presStyleIdx="2" presStyleCnt="6"/>
      <dgm:spPr/>
    </dgm:pt>
    <dgm:pt modelId="{73CFB439-FB86-EF4E-AECB-209B1F4DABF5}" type="pres">
      <dgm:prSet presAssocID="{144C97DD-EB90-481A-82C7-3BD3D9D5FA65}" presName="horz1" presStyleCnt="0"/>
      <dgm:spPr/>
    </dgm:pt>
    <dgm:pt modelId="{A388E920-5019-EB4E-A63E-4DE807BC25EA}" type="pres">
      <dgm:prSet presAssocID="{144C97DD-EB90-481A-82C7-3BD3D9D5FA65}" presName="tx1" presStyleLbl="revTx" presStyleIdx="2" presStyleCnt="6"/>
      <dgm:spPr/>
    </dgm:pt>
    <dgm:pt modelId="{EAFF4840-1DC6-4647-86FB-EDC581E7C351}" type="pres">
      <dgm:prSet presAssocID="{144C97DD-EB90-481A-82C7-3BD3D9D5FA65}" presName="vert1" presStyleCnt="0"/>
      <dgm:spPr/>
    </dgm:pt>
    <dgm:pt modelId="{EBE1387B-8FCA-EA42-A420-9BE603303C8C}" type="pres">
      <dgm:prSet presAssocID="{0BB00C6F-E60D-43BD-A8E3-53A9CF187DB2}" presName="thickLine" presStyleLbl="alignNode1" presStyleIdx="3" presStyleCnt="6"/>
      <dgm:spPr/>
    </dgm:pt>
    <dgm:pt modelId="{1A31F7C3-F4AF-0F4D-BD05-EB859DF51FC6}" type="pres">
      <dgm:prSet presAssocID="{0BB00C6F-E60D-43BD-A8E3-53A9CF187DB2}" presName="horz1" presStyleCnt="0"/>
      <dgm:spPr/>
    </dgm:pt>
    <dgm:pt modelId="{C1D09D23-355C-0443-BB33-B3C829EDEEBA}" type="pres">
      <dgm:prSet presAssocID="{0BB00C6F-E60D-43BD-A8E3-53A9CF187DB2}" presName="tx1" presStyleLbl="revTx" presStyleIdx="3" presStyleCnt="6"/>
      <dgm:spPr/>
    </dgm:pt>
    <dgm:pt modelId="{1C922FEC-F3C1-D249-B4CB-83B1534DB63F}" type="pres">
      <dgm:prSet presAssocID="{0BB00C6F-E60D-43BD-A8E3-53A9CF187DB2}" presName="vert1" presStyleCnt="0"/>
      <dgm:spPr/>
    </dgm:pt>
    <dgm:pt modelId="{A71574FF-9BDD-0F4A-BD79-E83F1D454C51}" type="pres">
      <dgm:prSet presAssocID="{215A255D-1B5B-459C-B6AE-2C73C714C8B5}" presName="thickLine" presStyleLbl="alignNode1" presStyleIdx="4" presStyleCnt="6"/>
      <dgm:spPr/>
    </dgm:pt>
    <dgm:pt modelId="{855CC46A-1059-7C47-98E0-5B6FE7271DE9}" type="pres">
      <dgm:prSet presAssocID="{215A255D-1B5B-459C-B6AE-2C73C714C8B5}" presName="horz1" presStyleCnt="0"/>
      <dgm:spPr/>
    </dgm:pt>
    <dgm:pt modelId="{23A2820E-C903-6042-8903-4C4AC35B67D1}" type="pres">
      <dgm:prSet presAssocID="{215A255D-1B5B-459C-B6AE-2C73C714C8B5}" presName="tx1" presStyleLbl="revTx" presStyleIdx="4" presStyleCnt="6"/>
      <dgm:spPr/>
    </dgm:pt>
    <dgm:pt modelId="{C0A18566-BBB3-CA4C-9AAF-FBC4B8F4534B}" type="pres">
      <dgm:prSet presAssocID="{215A255D-1B5B-459C-B6AE-2C73C714C8B5}" presName="vert1" presStyleCnt="0"/>
      <dgm:spPr/>
    </dgm:pt>
    <dgm:pt modelId="{23F50C37-0F29-A14C-9A7D-3BAA3678D157}" type="pres">
      <dgm:prSet presAssocID="{70EAEE93-C70D-4E28-81DE-FBEABA186B71}" presName="thickLine" presStyleLbl="alignNode1" presStyleIdx="5" presStyleCnt="6"/>
      <dgm:spPr/>
    </dgm:pt>
    <dgm:pt modelId="{0EE87A30-CF83-184C-8F84-1E959F78DB5A}" type="pres">
      <dgm:prSet presAssocID="{70EAEE93-C70D-4E28-81DE-FBEABA186B71}" presName="horz1" presStyleCnt="0"/>
      <dgm:spPr/>
    </dgm:pt>
    <dgm:pt modelId="{EFC2E98B-C925-8945-B1E3-CFB5D64A7E0E}" type="pres">
      <dgm:prSet presAssocID="{70EAEE93-C70D-4E28-81DE-FBEABA186B71}" presName="tx1" presStyleLbl="revTx" presStyleIdx="5" presStyleCnt="6"/>
      <dgm:spPr/>
    </dgm:pt>
    <dgm:pt modelId="{09BD6CD8-900C-5241-A971-F4E5368079B3}" type="pres">
      <dgm:prSet presAssocID="{70EAEE93-C70D-4E28-81DE-FBEABA186B71}" presName="vert1" presStyleCnt="0"/>
      <dgm:spPr/>
    </dgm:pt>
  </dgm:ptLst>
  <dgm:cxnLst>
    <dgm:cxn modelId="{3F8BC91F-1A40-D240-9D35-90114824C298}" type="presOf" srcId="{144C97DD-EB90-481A-82C7-3BD3D9D5FA65}" destId="{A388E920-5019-EB4E-A63E-4DE807BC25EA}" srcOrd="0" destOrd="0" presId="urn:microsoft.com/office/officeart/2008/layout/LinedList"/>
    <dgm:cxn modelId="{15C52721-CFAC-E744-997B-C1053FB91F7C}" type="presOf" srcId="{70EAEE93-C70D-4E28-81DE-FBEABA186B71}" destId="{EFC2E98B-C925-8945-B1E3-CFB5D64A7E0E}" srcOrd="0" destOrd="0" presId="urn:microsoft.com/office/officeart/2008/layout/LinedList"/>
    <dgm:cxn modelId="{5094583B-8303-47B5-83EE-2532461DCA6A}" srcId="{A9C8C16B-9C72-4439-8C5F-B6BFAE3E5717}" destId="{0BB00C6F-E60D-43BD-A8E3-53A9CF187DB2}" srcOrd="3" destOrd="0" parTransId="{DC235F5B-4BBD-4E70-B5E2-771E6F8C5097}" sibTransId="{CF2105DA-1E62-40EC-84BE-4DEEAC0B3035}"/>
    <dgm:cxn modelId="{24FEC855-D4AD-470F-BE58-86B52CB898AD}" srcId="{A9C8C16B-9C72-4439-8C5F-B6BFAE3E5717}" destId="{66BB42A8-2716-4A7F-9D56-56E1418D238E}" srcOrd="0" destOrd="0" parTransId="{A3D1ACE8-D365-4F25-9914-0775672BB909}" sibTransId="{CDC656B8-5732-4DD8-99C8-6E3B956099B2}"/>
    <dgm:cxn modelId="{067A4972-CAC9-438E-A009-BCACE8FD3319}" srcId="{A9C8C16B-9C72-4439-8C5F-B6BFAE3E5717}" destId="{70EAEE93-C70D-4E28-81DE-FBEABA186B71}" srcOrd="5" destOrd="0" parTransId="{744B815B-00F3-46D5-9EF9-04E85F78890F}" sibTransId="{1AA25194-B972-41EF-8B8B-D18A4A51022F}"/>
    <dgm:cxn modelId="{23DB207A-22F1-7F42-AF73-55188483379E}" type="presOf" srcId="{66BB42A8-2716-4A7F-9D56-56E1418D238E}" destId="{AEBACA6F-FB4A-0D44-B509-50A4564C3535}" srcOrd="0" destOrd="0" presId="urn:microsoft.com/office/officeart/2008/layout/LinedList"/>
    <dgm:cxn modelId="{BFF53499-6CB7-4CF5-9F76-36219D9D5B34}" srcId="{A9C8C16B-9C72-4439-8C5F-B6BFAE3E5717}" destId="{144C97DD-EB90-481A-82C7-3BD3D9D5FA65}" srcOrd="2" destOrd="0" parTransId="{4427756D-9844-4D76-8710-B12CBAEECE4E}" sibTransId="{0AE88768-9011-449F-95BD-89B99ACF2016}"/>
    <dgm:cxn modelId="{0880CEBB-3B43-46AA-8B9A-36C1B185533D}" srcId="{A9C8C16B-9C72-4439-8C5F-B6BFAE3E5717}" destId="{215A255D-1B5B-459C-B6AE-2C73C714C8B5}" srcOrd="4" destOrd="0" parTransId="{26879A84-35B4-4846-A657-68F841EC01ED}" sibTransId="{33D9571B-0352-4F7C-9D49-5395DD43964C}"/>
    <dgm:cxn modelId="{EE6C64C7-F25F-624D-858E-AF247E36C96A}" type="presOf" srcId="{0BB00C6F-E60D-43BD-A8E3-53A9CF187DB2}" destId="{C1D09D23-355C-0443-BB33-B3C829EDEEBA}" srcOrd="0" destOrd="0" presId="urn:microsoft.com/office/officeart/2008/layout/LinedList"/>
    <dgm:cxn modelId="{E3402BC9-93F0-754E-99CD-542A98FAC6A5}" type="presOf" srcId="{A9C8C16B-9C72-4439-8C5F-B6BFAE3E5717}" destId="{F25DF3F3-43DE-3548-9FE8-9DC126DFF8C9}" srcOrd="0" destOrd="0" presId="urn:microsoft.com/office/officeart/2008/layout/LinedList"/>
    <dgm:cxn modelId="{CE5457E0-4BC3-6842-A909-606F19774BD9}" type="presOf" srcId="{215A255D-1B5B-459C-B6AE-2C73C714C8B5}" destId="{23A2820E-C903-6042-8903-4C4AC35B67D1}" srcOrd="0" destOrd="0" presId="urn:microsoft.com/office/officeart/2008/layout/LinedList"/>
    <dgm:cxn modelId="{9D55D7ED-9DB0-0748-9B73-AA865CAF845F}" type="presOf" srcId="{2C67282E-03B8-4219-B573-7525842B0FC9}" destId="{5D38BB2E-7AD0-2641-943D-743BA0DA4B27}" srcOrd="0" destOrd="0" presId="urn:microsoft.com/office/officeart/2008/layout/LinedList"/>
    <dgm:cxn modelId="{09CCA2FD-8FFD-48F8-9A51-F6A165C0F0C5}" srcId="{A9C8C16B-9C72-4439-8C5F-B6BFAE3E5717}" destId="{2C67282E-03B8-4219-B573-7525842B0FC9}" srcOrd="1" destOrd="0" parTransId="{D7460F76-187C-42A2-8789-F92CEE7141FE}" sibTransId="{47BDFCC1-ED95-48F6-B71F-EEEC72735EC6}"/>
    <dgm:cxn modelId="{2F6C3EF0-61E4-FA48-9B0B-97037486D03E}" type="presParOf" srcId="{F25DF3F3-43DE-3548-9FE8-9DC126DFF8C9}" destId="{27B6CADB-84C0-9D48-B180-DA8DB78504C8}" srcOrd="0" destOrd="0" presId="urn:microsoft.com/office/officeart/2008/layout/LinedList"/>
    <dgm:cxn modelId="{5DBB8DB9-EBBC-FF49-9205-1BD302F1A749}" type="presParOf" srcId="{F25DF3F3-43DE-3548-9FE8-9DC126DFF8C9}" destId="{69FD8E3F-7C23-E541-A3AD-C88A67A30858}" srcOrd="1" destOrd="0" presId="urn:microsoft.com/office/officeart/2008/layout/LinedList"/>
    <dgm:cxn modelId="{1135E15B-5B50-BA46-871F-BC78AFD2378A}" type="presParOf" srcId="{69FD8E3F-7C23-E541-A3AD-C88A67A30858}" destId="{AEBACA6F-FB4A-0D44-B509-50A4564C3535}" srcOrd="0" destOrd="0" presId="urn:microsoft.com/office/officeart/2008/layout/LinedList"/>
    <dgm:cxn modelId="{1BE5F649-01C8-D646-BA57-50EF194FB5DB}" type="presParOf" srcId="{69FD8E3F-7C23-E541-A3AD-C88A67A30858}" destId="{B33EA486-3B33-3245-9CCD-FCC9ECCE71CB}" srcOrd="1" destOrd="0" presId="urn:microsoft.com/office/officeart/2008/layout/LinedList"/>
    <dgm:cxn modelId="{0845410B-8F8F-3C42-B2B5-42FE9657207E}" type="presParOf" srcId="{F25DF3F3-43DE-3548-9FE8-9DC126DFF8C9}" destId="{14CC7067-172C-6B47-B4A4-A1F79AF9ABB7}" srcOrd="2" destOrd="0" presId="urn:microsoft.com/office/officeart/2008/layout/LinedList"/>
    <dgm:cxn modelId="{DAE19A7B-EC23-B444-8FD6-FB1A00ABE722}" type="presParOf" srcId="{F25DF3F3-43DE-3548-9FE8-9DC126DFF8C9}" destId="{BDF2430E-4607-B74E-9839-480D738131AB}" srcOrd="3" destOrd="0" presId="urn:microsoft.com/office/officeart/2008/layout/LinedList"/>
    <dgm:cxn modelId="{6828526E-69BB-1B43-9C63-2783C57EB6E0}" type="presParOf" srcId="{BDF2430E-4607-B74E-9839-480D738131AB}" destId="{5D38BB2E-7AD0-2641-943D-743BA0DA4B27}" srcOrd="0" destOrd="0" presId="urn:microsoft.com/office/officeart/2008/layout/LinedList"/>
    <dgm:cxn modelId="{29C408D7-B15D-D34F-B714-85EEC0E905A6}" type="presParOf" srcId="{BDF2430E-4607-B74E-9839-480D738131AB}" destId="{C2542A54-E616-8946-BC03-3111845F3BD1}" srcOrd="1" destOrd="0" presId="urn:microsoft.com/office/officeart/2008/layout/LinedList"/>
    <dgm:cxn modelId="{0B98A2FE-4A61-5F4B-8015-C34565371565}" type="presParOf" srcId="{F25DF3F3-43DE-3548-9FE8-9DC126DFF8C9}" destId="{A7087C63-B2B0-034B-ABB8-78B867221087}" srcOrd="4" destOrd="0" presId="urn:microsoft.com/office/officeart/2008/layout/LinedList"/>
    <dgm:cxn modelId="{20E088F9-CC69-4747-BBF0-6B2098411B3F}" type="presParOf" srcId="{F25DF3F3-43DE-3548-9FE8-9DC126DFF8C9}" destId="{73CFB439-FB86-EF4E-AECB-209B1F4DABF5}" srcOrd="5" destOrd="0" presId="urn:microsoft.com/office/officeart/2008/layout/LinedList"/>
    <dgm:cxn modelId="{5911F21A-EAF4-4145-BF50-FBBB2139CA82}" type="presParOf" srcId="{73CFB439-FB86-EF4E-AECB-209B1F4DABF5}" destId="{A388E920-5019-EB4E-A63E-4DE807BC25EA}" srcOrd="0" destOrd="0" presId="urn:microsoft.com/office/officeart/2008/layout/LinedList"/>
    <dgm:cxn modelId="{AE38AC01-76F9-6944-B10E-1ED8988E712A}" type="presParOf" srcId="{73CFB439-FB86-EF4E-AECB-209B1F4DABF5}" destId="{EAFF4840-1DC6-4647-86FB-EDC581E7C351}" srcOrd="1" destOrd="0" presId="urn:microsoft.com/office/officeart/2008/layout/LinedList"/>
    <dgm:cxn modelId="{0FECB758-A9BC-3645-99CE-DAA0E3E26918}" type="presParOf" srcId="{F25DF3F3-43DE-3548-9FE8-9DC126DFF8C9}" destId="{EBE1387B-8FCA-EA42-A420-9BE603303C8C}" srcOrd="6" destOrd="0" presId="urn:microsoft.com/office/officeart/2008/layout/LinedList"/>
    <dgm:cxn modelId="{981680D5-4636-3448-9C3A-835EC757DA30}" type="presParOf" srcId="{F25DF3F3-43DE-3548-9FE8-9DC126DFF8C9}" destId="{1A31F7C3-F4AF-0F4D-BD05-EB859DF51FC6}" srcOrd="7" destOrd="0" presId="urn:microsoft.com/office/officeart/2008/layout/LinedList"/>
    <dgm:cxn modelId="{D76D8F75-A0DE-8842-9880-E2752134F338}" type="presParOf" srcId="{1A31F7C3-F4AF-0F4D-BD05-EB859DF51FC6}" destId="{C1D09D23-355C-0443-BB33-B3C829EDEEBA}" srcOrd="0" destOrd="0" presId="urn:microsoft.com/office/officeart/2008/layout/LinedList"/>
    <dgm:cxn modelId="{80671579-EE73-5844-AA7F-EB2F5144EFBD}" type="presParOf" srcId="{1A31F7C3-F4AF-0F4D-BD05-EB859DF51FC6}" destId="{1C922FEC-F3C1-D249-B4CB-83B1534DB63F}" srcOrd="1" destOrd="0" presId="urn:microsoft.com/office/officeart/2008/layout/LinedList"/>
    <dgm:cxn modelId="{CB9D2EB7-0C6C-294C-B549-B1AF271C257C}" type="presParOf" srcId="{F25DF3F3-43DE-3548-9FE8-9DC126DFF8C9}" destId="{A71574FF-9BDD-0F4A-BD79-E83F1D454C51}" srcOrd="8" destOrd="0" presId="urn:microsoft.com/office/officeart/2008/layout/LinedList"/>
    <dgm:cxn modelId="{F2260825-785E-C444-86A2-99A9E0F4A1B8}" type="presParOf" srcId="{F25DF3F3-43DE-3548-9FE8-9DC126DFF8C9}" destId="{855CC46A-1059-7C47-98E0-5B6FE7271DE9}" srcOrd="9" destOrd="0" presId="urn:microsoft.com/office/officeart/2008/layout/LinedList"/>
    <dgm:cxn modelId="{409F9D79-2097-6B48-8C76-063D19AE2B0D}" type="presParOf" srcId="{855CC46A-1059-7C47-98E0-5B6FE7271DE9}" destId="{23A2820E-C903-6042-8903-4C4AC35B67D1}" srcOrd="0" destOrd="0" presId="urn:microsoft.com/office/officeart/2008/layout/LinedList"/>
    <dgm:cxn modelId="{FB077692-6D0A-1E4C-A513-522A437776AA}" type="presParOf" srcId="{855CC46A-1059-7C47-98E0-5B6FE7271DE9}" destId="{C0A18566-BBB3-CA4C-9AAF-FBC4B8F4534B}" srcOrd="1" destOrd="0" presId="urn:microsoft.com/office/officeart/2008/layout/LinedList"/>
    <dgm:cxn modelId="{864A9179-1869-554F-BE25-21623710CB76}" type="presParOf" srcId="{F25DF3F3-43DE-3548-9FE8-9DC126DFF8C9}" destId="{23F50C37-0F29-A14C-9A7D-3BAA3678D157}" srcOrd="10" destOrd="0" presId="urn:microsoft.com/office/officeart/2008/layout/LinedList"/>
    <dgm:cxn modelId="{5F603407-459C-4246-9571-DBBE7D27F76A}" type="presParOf" srcId="{F25DF3F3-43DE-3548-9FE8-9DC126DFF8C9}" destId="{0EE87A30-CF83-184C-8F84-1E959F78DB5A}" srcOrd="11" destOrd="0" presId="urn:microsoft.com/office/officeart/2008/layout/LinedList"/>
    <dgm:cxn modelId="{85DE6AEE-4A76-9442-B0CA-B7DCFAD680BA}" type="presParOf" srcId="{0EE87A30-CF83-184C-8F84-1E959F78DB5A}" destId="{EFC2E98B-C925-8945-B1E3-CFB5D64A7E0E}" srcOrd="0" destOrd="0" presId="urn:microsoft.com/office/officeart/2008/layout/LinedList"/>
    <dgm:cxn modelId="{401E848E-102A-4442-99E9-387204157281}" type="presParOf" srcId="{0EE87A30-CF83-184C-8F84-1E959F78DB5A}" destId="{09BD6CD8-900C-5241-A971-F4E5368079B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2AE8A-9A63-9C45-80E0-D352F1A46271}">
      <dsp:nvSpPr>
        <dsp:cNvPr id="0" name=""/>
        <dsp:cNvSpPr/>
      </dsp:nvSpPr>
      <dsp:spPr>
        <a:xfrm>
          <a:off x="0" y="2720"/>
          <a:ext cx="6269038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D60999A-4546-2544-A01E-C67E3E82CDC4}">
      <dsp:nvSpPr>
        <dsp:cNvPr id="0" name=""/>
        <dsp:cNvSpPr/>
      </dsp:nvSpPr>
      <dsp:spPr>
        <a:xfrm>
          <a:off x="0" y="2720"/>
          <a:ext cx="6269038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Does our current system meet our program requirements?</a:t>
          </a:r>
        </a:p>
      </dsp:txBody>
      <dsp:txXfrm>
        <a:off x="0" y="2720"/>
        <a:ext cx="6269038" cy="927780"/>
      </dsp:txXfrm>
    </dsp:sp>
    <dsp:sp modelId="{811557E0-5D1B-C64D-850E-2561F5E4A160}">
      <dsp:nvSpPr>
        <dsp:cNvPr id="0" name=""/>
        <dsp:cNvSpPr/>
      </dsp:nvSpPr>
      <dsp:spPr>
        <a:xfrm>
          <a:off x="0" y="930501"/>
          <a:ext cx="6269038" cy="0"/>
        </a:xfrm>
        <a:prstGeom prst="line">
          <a:avLst/>
        </a:prstGeom>
        <a:gradFill rotWithShape="0">
          <a:gsLst>
            <a:gs pos="0">
              <a:schemeClr val="accent4">
                <a:hueOff val="1960178"/>
                <a:satOff val="-8155"/>
                <a:lumOff val="1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960178"/>
                <a:satOff val="-8155"/>
                <a:lumOff val="1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960178"/>
                <a:satOff val="-8155"/>
                <a:lumOff val="1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1960178"/>
              <a:satOff val="-8155"/>
              <a:lumOff val="192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FDB76D-29C3-AC40-A7E6-ABA8E0AAA2AC}">
      <dsp:nvSpPr>
        <dsp:cNvPr id="0" name=""/>
        <dsp:cNvSpPr/>
      </dsp:nvSpPr>
      <dsp:spPr>
        <a:xfrm>
          <a:off x="0" y="930501"/>
          <a:ext cx="6269038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Is a change justified?</a:t>
          </a:r>
        </a:p>
      </dsp:txBody>
      <dsp:txXfrm>
        <a:off x="0" y="930501"/>
        <a:ext cx="6269038" cy="927780"/>
      </dsp:txXfrm>
    </dsp:sp>
    <dsp:sp modelId="{43D1F2F3-AE3A-D541-A847-EC0D6EE4705E}">
      <dsp:nvSpPr>
        <dsp:cNvPr id="0" name=""/>
        <dsp:cNvSpPr/>
      </dsp:nvSpPr>
      <dsp:spPr>
        <a:xfrm>
          <a:off x="0" y="1858281"/>
          <a:ext cx="6269038" cy="0"/>
        </a:xfrm>
        <a:prstGeom prst="line">
          <a:avLst/>
        </a:prstGeom>
        <a:gradFill rotWithShape="0">
          <a:gsLst>
            <a:gs pos="0">
              <a:schemeClr val="accent4">
                <a:hueOff val="3920356"/>
                <a:satOff val="-16311"/>
                <a:lumOff val="3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920356"/>
                <a:satOff val="-16311"/>
                <a:lumOff val="3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920356"/>
                <a:satOff val="-16311"/>
                <a:lumOff val="3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3920356"/>
              <a:satOff val="-16311"/>
              <a:lumOff val="3843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3038F46-D1F1-A24D-BFDC-360FEE78CADF}">
      <dsp:nvSpPr>
        <dsp:cNvPr id="0" name=""/>
        <dsp:cNvSpPr/>
      </dsp:nvSpPr>
      <dsp:spPr>
        <a:xfrm>
          <a:off x="0" y="1858281"/>
          <a:ext cx="6269038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Does the proposed system or system changes meet the end-user workflow needs?</a:t>
          </a:r>
        </a:p>
      </dsp:txBody>
      <dsp:txXfrm>
        <a:off x="0" y="1858281"/>
        <a:ext cx="6269038" cy="927780"/>
      </dsp:txXfrm>
    </dsp:sp>
    <dsp:sp modelId="{EA2A49B9-12B2-814E-9B67-3361A78B1B3D}">
      <dsp:nvSpPr>
        <dsp:cNvPr id="0" name=""/>
        <dsp:cNvSpPr/>
      </dsp:nvSpPr>
      <dsp:spPr>
        <a:xfrm>
          <a:off x="0" y="2786062"/>
          <a:ext cx="6269038" cy="0"/>
        </a:xfrm>
        <a:prstGeom prst="line">
          <a:avLst/>
        </a:prstGeom>
        <a:gradFill rotWithShape="0">
          <a:gsLst>
            <a:gs pos="0">
              <a:schemeClr val="accent4">
                <a:hueOff val="5880535"/>
                <a:satOff val="-24466"/>
                <a:lumOff val="5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880535"/>
                <a:satOff val="-24466"/>
                <a:lumOff val="5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880535"/>
                <a:satOff val="-24466"/>
                <a:lumOff val="5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5880535"/>
              <a:satOff val="-24466"/>
              <a:lumOff val="5765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B46A317-5C25-FC4B-85BF-70EF67FC1DF9}">
      <dsp:nvSpPr>
        <dsp:cNvPr id="0" name=""/>
        <dsp:cNvSpPr/>
      </dsp:nvSpPr>
      <dsp:spPr>
        <a:xfrm>
          <a:off x="0" y="2786062"/>
          <a:ext cx="6269038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What are the needs and expectations of our end-users?</a:t>
          </a:r>
        </a:p>
      </dsp:txBody>
      <dsp:txXfrm>
        <a:off x="0" y="2786062"/>
        <a:ext cx="6269038" cy="927780"/>
      </dsp:txXfrm>
    </dsp:sp>
    <dsp:sp modelId="{A031E3EB-8DD0-564C-8F96-E9C385524792}">
      <dsp:nvSpPr>
        <dsp:cNvPr id="0" name=""/>
        <dsp:cNvSpPr/>
      </dsp:nvSpPr>
      <dsp:spPr>
        <a:xfrm>
          <a:off x="0" y="3713843"/>
          <a:ext cx="6269038" cy="0"/>
        </a:xfrm>
        <a:prstGeom prst="line">
          <a:avLst/>
        </a:prstGeom>
        <a:gradFill rotWithShape="0">
          <a:gsLst>
            <a:gs pos="0">
              <a:schemeClr val="accent4">
                <a:hueOff val="7840713"/>
                <a:satOff val="-32622"/>
                <a:lumOff val="768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840713"/>
                <a:satOff val="-32622"/>
                <a:lumOff val="768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840713"/>
                <a:satOff val="-32622"/>
                <a:lumOff val="768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7840713"/>
              <a:satOff val="-32622"/>
              <a:lumOff val="7686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701FBB3-8AAB-3B40-87B0-868261763C0E}">
      <dsp:nvSpPr>
        <dsp:cNvPr id="0" name=""/>
        <dsp:cNvSpPr/>
      </dsp:nvSpPr>
      <dsp:spPr>
        <a:xfrm>
          <a:off x="0" y="3713843"/>
          <a:ext cx="6269038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What are the costs to make the proposed changes?</a:t>
          </a:r>
        </a:p>
      </dsp:txBody>
      <dsp:txXfrm>
        <a:off x="0" y="3713843"/>
        <a:ext cx="6269038" cy="927780"/>
      </dsp:txXfrm>
    </dsp:sp>
    <dsp:sp modelId="{F43F664C-7287-924D-AAFF-B36AD9FD27F2}">
      <dsp:nvSpPr>
        <dsp:cNvPr id="0" name=""/>
        <dsp:cNvSpPr/>
      </dsp:nvSpPr>
      <dsp:spPr>
        <a:xfrm>
          <a:off x="0" y="4641623"/>
          <a:ext cx="6269038" cy="0"/>
        </a:xfrm>
        <a:prstGeom prst="line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F15497D-276F-224B-A121-85A8414F1532}">
      <dsp:nvSpPr>
        <dsp:cNvPr id="0" name=""/>
        <dsp:cNvSpPr/>
      </dsp:nvSpPr>
      <dsp:spPr>
        <a:xfrm>
          <a:off x="0" y="4641623"/>
          <a:ext cx="6269038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What are the challenges we expect to face?</a:t>
          </a:r>
        </a:p>
      </dsp:txBody>
      <dsp:txXfrm>
        <a:off x="0" y="4641623"/>
        <a:ext cx="6269038" cy="9277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B6CADB-84C0-9D48-B180-DA8DB78504C8}">
      <dsp:nvSpPr>
        <dsp:cNvPr id="0" name=""/>
        <dsp:cNvSpPr/>
      </dsp:nvSpPr>
      <dsp:spPr>
        <a:xfrm>
          <a:off x="0" y="2720"/>
          <a:ext cx="6269037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BACA6F-FB4A-0D44-B509-50A4564C3535}">
      <dsp:nvSpPr>
        <dsp:cNvPr id="0" name=""/>
        <dsp:cNvSpPr/>
      </dsp:nvSpPr>
      <dsp:spPr>
        <a:xfrm>
          <a:off x="0" y="2720"/>
          <a:ext cx="6269037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Does the ”new” system or changes yield the expected results?</a:t>
          </a:r>
        </a:p>
      </dsp:txBody>
      <dsp:txXfrm>
        <a:off x="0" y="2720"/>
        <a:ext cx="6269037" cy="927780"/>
      </dsp:txXfrm>
    </dsp:sp>
    <dsp:sp modelId="{14CC7067-172C-6B47-B4A4-A1F79AF9ABB7}">
      <dsp:nvSpPr>
        <dsp:cNvPr id="0" name=""/>
        <dsp:cNvSpPr/>
      </dsp:nvSpPr>
      <dsp:spPr>
        <a:xfrm>
          <a:off x="0" y="930501"/>
          <a:ext cx="6269037" cy="0"/>
        </a:xfrm>
        <a:prstGeom prst="line">
          <a:avLst/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 w="12700" cap="flat" cmpd="sng" algn="ctr">
          <a:solidFill>
            <a:schemeClr val="accent4">
              <a:hueOff val="1960178"/>
              <a:satOff val="-8155"/>
              <a:lumOff val="1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8BB2E-7AD0-2641-943D-743BA0DA4B27}">
      <dsp:nvSpPr>
        <dsp:cNvPr id="0" name=""/>
        <dsp:cNvSpPr/>
      </dsp:nvSpPr>
      <dsp:spPr>
        <a:xfrm>
          <a:off x="0" y="930501"/>
          <a:ext cx="6269037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Is the system effective for all end-users?</a:t>
          </a:r>
        </a:p>
      </dsp:txBody>
      <dsp:txXfrm>
        <a:off x="0" y="930501"/>
        <a:ext cx="6269037" cy="927780"/>
      </dsp:txXfrm>
    </dsp:sp>
    <dsp:sp modelId="{A7087C63-B2B0-034B-ABB8-78B867221087}">
      <dsp:nvSpPr>
        <dsp:cNvPr id="0" name=""/>
        <dsp:cNvSpPr/>
      </dsp:nvSpPr>
      <dsp:spPr>
        <a:xfrm>
          <a:off x="0" y="1858281"/>
          <a:ext cx="6269037" cy="0"/>
        </a:xfrm>
        <a:prstGeom prst="line">
          <a:avLst/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 w="12700" cap="flat" cmpd="sng" algn="ctr">
          <a:solidFill>
            <a:schemeClr val="accent4">
              <a:hueOff val="3920356"/>
              <a:satOff val="-16311"/>
              <a:lumOff val="3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88E920-5019-EB4E-A63E-4DE807BC25EA}">
      <dsp:nvSpPr>
        <dsp:cNvPr id="0" name=""/>
        <dsp:cNvSpPr/>
      </dsp:nvSpPr>
      <dsp:spPr>
        <a:xfrm>
          <a:off x="0" y="1858281"/>
          <a:ext cx="6269037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Is the system cost effective?</a:t>
          </a:r>
        </a:p>
      </dsp:txBody>
      <dsp:txXfrm>
        <a:off x="0" y="1858281"/>
        <a:ext cx="6269037" cy="927780"/>
      </dsp:txXfrm>
    </dsp:sp>
    <dsp:sp modelId="{EBE1387B-8FCA-EA42-A420-9BE603303C8C}">
      <dsp:nvSpPr>
        <dsp:cNvPr id="0" name=""/>
        <dsp:cNvSpPr/>
      </dsp:nvSpPr>
      <dsp:spPr>
        <a:xfrm>
          <a:off x="0" y="2786062"/>
          <a:ext cx="6269037" cy="0"/>
        </a:xfrm>
        <a:prstGeom prst="line">
          <a:avLst/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 w="12700" cap="flat" cmpd="sng" algn="ctr">
          <a:solidFill>
            <a:schemeClr val="accent4">
              <a:hueOff val="5880535"/>
              <a:satOff val="-24466"/>
              <a:lumOff val="5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D09D23-355C-0443-BB33-B3C829EDEEBA}">
      <dsp:nvSpPr>
        <dsp:cNvPr id="0" name=""/>
        <dsp:cNvSpPr/>
      </dsp:nvSpPr>
      <dsp:spPr>
        <a:xfrm>
          <a:off x="0" y="2786062"/>
          <a:ext cx="6269037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How does the system impact service delivery?</a:t>
          </a:r>
        </a:p>
      </dsp:txBody>
      <dsp:txXfrm>
        <a:off x="0" y="2786062"/>
        <a:ext cx="6269037" cy="927780"/>
      </dsp:txXfrm>
    </dsp:sp>
    <dsp:sp modelId="{A71574FF-9BDD-0F4A-BD79-E83F1D454C51}">
      <dsp:nvSpPr>
        <dsp:cNvPr id="0" name=""/>
        <dsp:cNvSpPr/>
      </dsp:nvSpPr>
      <dsp:spPr>
        <a:xfrm>
          <a:off x="0" y="3713843"/>
          <a:ext cx="6269037" cy="0"/>
        </a:xfrm>
        <a:prstGeom prst="line">
          <a:avLst/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 w="12700" cap="flat" cmpd="sng" algn="ctr">
          <a:solidFill>
            <a:schemeClr val="accent4">
              <a:hueOff val="7840713"/>
              <a:satOff val="-32622"/>
              <a:lumOff val="768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A2820E-C903-6042-8903-4C4AC35B67D1}">
      <dsp:nvSpPr>
        <dsp:cNvPr id="0" name=""/>
        <dsp:cNvSpPr/>
      </dsp:nvSpPr>
      <dsp:spPr>
        <a:xfrm>
          <a:off x="0" y="3713843"/>
          <a:ext cx="6269037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Were there any unintended consequences?</a:t>
          </a:r>
        </a:p>
      </dsp:txBody>
      <dsp:txXfrm>
        <a:off x="0" y="3713843"/>
        <a:ext cx="6269037" cy="927780"/>
      </dsp:txXfrm>
    </dsp:sp>
    <dsp:sp modelId="{23F50C37-0F29-A14C-9A7D-3BAA3678D157}">
      <dsp:nvSpPr>
        <dsp:cNvPr id="0" name=""/>
        <dsp:cNvSpPr/>
      </dsp:nvSpPr>
      <dsp:spPr>
        <a:xfrm>
          <a:off x="0" y="4641623"/>
          <a:ext cx="6269037" cy="0"/>
        </a:xfrm>
        <a:prstGeom prst="lin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C2E98B-C925-8945-B1E3-CFB5D64A7E0E}">
      <dsp:nvSpPr>
        <dsp:cNvPr id="0" name=""/>
        <dsp:cNvSpPr/>
      </dsp:nvSpPr>
      <dsp:spPr>
        <a:xfrm>
          <a:off x="0" y="4641623"/>
          <a:ext cx="6269037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Is the informatics project replicable?</a:t>
          </a:r>
        </a:p>
      </dsp:txBody>
      <dsp:txXfrm>
        <a:off x="0" y="4641623"/>
        <a:ext cx="6269037" cy="9277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48F3F-F4FC-8343-8A7F-2B526074D4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8EA3A0-996B-534F-B5E4-8EC8538226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1E6C4-9874-734C-8D45-89C9936D4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39A78-4B2C-2D40-B953-000A03565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3FFFA-7F58-3247-8D5D-9AF6D13D6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94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79244-4636-3C4B-9091-F18B7F4C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5025A6-1D37-2046-8C4A-61D0EC107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D34B65-45D9-1048-A4DF-4F8A7891D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B9715-B384-5240-B07C-0298CED02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4E5F1-E25B-4241-A690-25C1E6A5A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966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26E2B5-20FC-8544-A513-3817387038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70E4F4-7688-1545-BA1F-29E2BD1B58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0F59F4-EE85-E548-893C-7D01E8631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E7EC5-7048-804D-BD5D-509CC4414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CEB6A-F95B-F045-A03B-ABF1FD217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222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D27DA-EF00-E446-AF74-C3EB4C88C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0DC63-E629-3949-BB0D-0E0E9CA1F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386C5-3CA8-CF41-A645-C97BA1A04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49557-C2D7-3F4A-96BC-49AED56ED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4E446-3E01-C449-9BE3-BC5B2D043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63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91E52-A68C-C946-B9A8-C8948A21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934E69-F781-2F43-991A-AB965CE8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718CE-959C-CF45-A646-65ED7102A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7F510-AD9A-3E4C-9CFD-F238FA2C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DE72E-3865-D94A-9001-F3CC0A90D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630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113A7-0823-F44B-A17E-4AC76CC6C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EB53A-DC50-1D40-A815-0FD6B48A8D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16FAA2-EDA1-4E49-9523-4604C7CFB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B9B4DC-C235-094B-83E4-39AF0CAE1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4/9/18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B8258D-B4E1-174D-8FF2-BBC1354D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A0838E-58F7-FC47-BB79-0D96B25F0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613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55737-112A-6842-AD36-3A40C5385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DBEDD1-6943-0E44-AD8C-08D1DF324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96CD47-DBC8-534D-9B8E-9256FAA20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40402A-55C3-0C48-802D-436DBE5C04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81CEB8-FABB-444E-A155-156EEC1982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01FCA3-662D-B446-8912-B56550668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4/9/18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5B1768-5013-724E-871D-D80B63EA7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34C0B7-8F19-8449-9767-D9126D22C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76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F8504-D0A9-C24B-A756-5FF26C57E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BF2B07-5F56-1F4E-9D1F-74EC647B4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4/9/18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D7971C-677E-8A47-BDB2-C29FC3EC1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45EB35-42FE-BB4D-ADBE-5D54DC58F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866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A057A0-5D9F-0D44-8785-E5C501D88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4/9/18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52B852-092C-C84E-970A-206A6D861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7B266-DD80-6C46-B4CD-A56234103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12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154B4-D4F2-4045-B909-64D2565A7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17C6D-B826-B144-8E4B-8EA79DCBB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2043D-579E-1343-8431-2D7F55F9B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9A1751-698F-6D40-B4CF-32CAF2D3B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4/9/18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7733D2-8647-C146-A975-550CFDCF5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B002F-B224-D24B-A32D-8D630011C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129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7B106-11CC-0645-9976-6BAD9821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13FBE9-5B0A-8C45-A7DF-2129F3F3CE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BBCA8-15A6-4443-A495-B0F211270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2D627-49B6-9F41-A782-026160CCB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4/9/18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FD7832-1E18-E246-A1E4-DCFBE1A4B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1E45F1-A74A-3744-9E73-8C45C72BF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28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FB87BE-D819-FA48-B0FC-7A30C6487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9DA6E5-8645-334F-B404-85C7FD1A6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3EA95-AA66-7743-9BFE-1C9F508857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BDA2C-81C0-464C-8D8C-EC5510FB498B}" type="datetimeFigureOut">
              <a:rPr lang="en-US" smtClean="0"/>
              <a:t>4/9/18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D6B1-8034-3D4B-8780-80BEC76A1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84BB0-574E-A04E-835C-2925DA6C7E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46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eval/framework/" TargetMode="External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559AE206-7EBA-4D33-8BC9-9D8158553F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E8E38ED-369A-44C2-B635-0BED0E48A6E8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B672F332-AF08-46C6-94F0-77684310D7B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4244EF8-D73A-40E1-BE73-D46E6B4B04E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37D937-A7F1-4011-92B4-328E5BE1B16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AB84D7E8-4ECB-42D7-ADBF-01689B0F24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CBA3DBE-65AA-4A49-BDF6-2BB865CA09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4525347"/>
            <a:ext cx="6801321" cy="1737360"/>
          </a:xfrm>
        </p:spPr>
        <p:txBody>
          <a:bodyPr anchor="ctr">
            <a:normAutofit/>
          </a:bodyPr>
          <a:lstStyle/>
          <a:p>
            <a:pPr algn="r"/>
            <a:r>
              <a:rPr lang="en-US"/>
              <a:t>Evaluation for Public Health Informatics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5ECCB239-1443-A045-A4B9-23F059B817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1258" y="4525347"/>
            <a:ext cx="3258675" cy="1737360"/>
          </a:xfrm>
        </p:spPr>
        <p:txBody>
          <a:bodyPr anchor="ctr">
            <a:normAutofit/>
          </a:bodyPr>
          <a:lstStyle/>
          <a:p>
            <a:pPr algn="l"/>
            <a:r>
              <a:rPr lang="en-US" sz="2000"/>
              <a:t>CSTE Applied Informatics Team Training</a:t>
            </a:r>
          </a:p>
          <a:p>
            <a:pPr algn="l"/>
            <a:r>
              <a:rPr lang="en-US" sz="2000"/>
              <a:t>Kelley G. Chester, </a:t>
            </a:r>
            <a:r>
              <a:rPr lang="en-US" sz="2000" err="1"/>
              <a:t>DrPH</a:t>
            </a:r>
            <a:r>
              <a:rPr lang="en-US" sz="2000"/>
              <a:t>, MPH</a:t>
            </a:r>
          </a:p>
          <a:p>
            <a:pPr algn="l"/>
            <a:r>
              <a:rPr lang="en-US" sz="2000"/>
              <a:t>April 10, 2018</a:t>
            </a:r>
          </a:p>
        </p:txBody>
      </p:sp>
    </p:spTree>
    <p:extLst>
      <p:ext uri="{BB962C8B-B14F-4D97-AF65-F5344CB8AC3E}">
        <p14:creationId xmlns:p14="http://schemas.microsoft.com/office/powerpoint/2010/main" val="2019942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E6065A-ABEA-284E-977D-F3528A872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635" y="1556880"/>
            <a:ext cx="6418730" cy="12214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D9E434-A56A-0A4A-9562-CD57B34C1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032" y="2939172"/>
            <a:ext cx="6833936" cy="979656"/>
          </a:xfrm>
        </p:spPr>
        <p:txBody>
          <a:bodyPr anchor="ctr">
            <a:normAutofit/>
          </a:bodyPr>
          <a:lstStyle/>
          <a:p>
            <a:pPr algn="ctr"/>
            <a:r>
              <a:rPr lang="en-US"/>
              <a:t>Why Evaluate?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DB980-96B2-F942-BE18-3D034E51C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9032" y="4079695"/>
            <a:ext cx="6833936" cy="2097266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dirty="0"/>
              <a:t>A person working in partnership with an information resources is ‘better’ than that same person unassisted</a:t>
            </a:r>
          </a:p>
        </p:txBody>
      </p:sp>
    </p:spTree>
    <p:extLst>
      <p:ext uri="{BB962C8B-B14F-4D97-AF65-F5344CB8AC3E}">
        <p14:creationId xmlns:p14="http://schemas.microsoft.com/office/powerpoint/2010/main" val="970909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1978C76-6799-6E4F-B2EF-22667E194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chemeClr val="accent1"/>
                </a:solidFill>
              </a:rPr>
              <a:t>Why Evaluate?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E4DE3-A4FD-AF4A-A0AD-F2977A1D3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/>
              <a:t>Why embed evaluation into PHI projects:</a:t>
            </a:r>
          </a:p>
          <a:p>
            <a:pPr lvl="1"/>
            <a:r>
              <a:rPr lang="en-US" dirty="0"/>
              <a:t>Validate predictions about the system</a:t>
            </a:r>
          </a:p>
          <a:p>
            <a:pPr lvl="1"/>
            <a:r>
              <a:rPr lang="en-US" dirty="0"/>
              <a:t>Understand what worked and what did not</a:t>
            </a:r>
          </a:p>
          <a:p>
            <a:pPr lvl="1"/>
            <a:r>
              <a:rPr lang="en-US" dirty="0"/>
              <a:t>Lessons learned</a:t>
            </a:r>
          </a:p>
          <a:p>
            <a:pPr lvl="1"/>
            <a:r>
              <a:rPr lang="en-US" dirty="0"/>
              <a:t>Examine the influence of the project/system on population health improvement</a:t>
            </a:r>
          </a:p>
        </p:txBody>
      </p:sp>
    </p:spTree>
    <p:extLst>
      <p:ext uri="{BB962C8B-B14F-4D97-AF65-F5344CB8AC3E}">
        <p14:creationId xmlns:p14="http://schemas.microsoft.com/office/powerpoint/2010/main" val="836281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669025F1-9DA6-4C62-8109-C9EF309C71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1431" y="816337"/>
            <a:ext cx="5225327" cy="522532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70FD01A-D47D-446B-8E81-306D78803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1" y="2743201"/>
            <a:ext cx="1371600" cy="13716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E57B2B7-1CBE-1E43-9B72-7FB811CA3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667" y="2187743"/>
            <a:ext cx="5293449" cy="24825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to Evaluate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31798D-87EE-1346-8F74-0423DEECA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70667" y="4670258"/>
            <a:ext cx="5293449" cy="1371405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7939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79D097-9EE8-1B40-B0B0-CD5CC300B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6CA25C1-54CC-CF44-9F26-0F424CC98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When are evaluations of any kind, i.e. program, informatics, etc. carried out in your organization?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At the beginning of the project only</a:t>
            </a:r>
          </a:p>
          <a:p>
            <a:pPr marL="0" indent="0">
              <a:buNone/>
            </a:pPr>
            <a:r>
              <a:rPr lang="en-US" dirty="0"/>
              <a:t>Throughout the life of the project</a:t>
            </a:r>
          </a:p>
          <a:p>
            <a:pPr marL="0" indent="0">
              <a:buNone/>
            </a:pPr>
            <a:r>
              <a:rPr lang="en-US" dirty="0"/>
              <a:t>At the end of the project only</a:t>
            </a:r>
          </a:p>
          <a:p>
            <a:pPr marL="0" indent="0">
              <a:buNone/>
            </a:pPr>
            <a:r>
              <a:rPr lang="en-US" dirty="0"/>
              <a:t>We don’t evaluate consistently</a:t>
            </a:r>
          </a:p>
          <a:p>
            <a:pPr marL="0" indent="0">
              <a:buNone/>
            </a:pPr>
            <a:r>
              <a:rPr lang="en-US" dirty="0"/>
              <a:t>I don’t know</a:t>
            </a:r>
          </a:p>
        </p:txBody>
      </p:sp>
    </p:spTree>
    <p:extLst>
      <p:ext uri="{BB962C8B-B14F-4D97-AF65-F5344CB8AC3E}">
        <p14:creationId xmlns:p14="http://schemas.microsoft.com/office/powerpoint/2010/main" val="3632596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952A8-3852-CE43-8C77-36895B30F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Formative vs. Summative Evaluation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EA44D0C-599B-ED4B-AF4B-FF75ADA6D2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Formative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247061-A2A6-2F4D-A115-1D142426D79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Judgment about the strengths and weaknesses during the development or improvement stage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864F196-6AFA-7A42-AB67-BA10172B7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Summative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FA42772-054A-9544-B73D-AEEF7736931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Measuring the extent to which the outcomes are attained at the conclusion</a:t>
            </a:r>
          </a:p>
        </p:txBody>
      </p:sp>
    </p:spTree>
    <p:extLst>
      <p:ext uri="{BB962C8B-B14F-4D97-AF65-F5344CB8AC3E}">
        <p14:creationId xmlns:p14="http://schemas.microsoft.com/office/powerpoint/2010/main" val="1587605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8E89D5E-1885-4160-AC77-CC471DD1D0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50D2BD1-98F9-412D-905B-3A843EF4078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97C50040-CB0F-784B-BE6C-F7EC02589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7" y="712269"/>
            <a:ext cx="3370998" cy="550226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Formative Evaluation Questions</a:t>
            </a:r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A46201BA-1612-41A2-B22A-60D3F777E0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0215644"/>
              </p:ext>
            </p:extLst>
          </p:nvPr>
        </p:nvGraphicFramePr>
        <p:xfrm>
          <a:off x="5280025" y="642938"/>
          <a:ext cx="6269038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5132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481200-3BB2-4CA3-9D54-1077F6F7653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F1DD0-FC54-5D4E-87FF-53B83B3B0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9459" y="642938"/>
            <a:ext cx="3670808" cy="550226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Summative Evaluation Questions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D9A527-0644-4033-94AB-90D7F622C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5008584"/>
              </p:ext>
            </p:extLst>
          </p:nvPr>
        </p:nvGraphicFramePr>
        <p:xfrm>
          <a:off x="642938" y="642938"/>
          <a:ext cx="6269037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9900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4">
            <a:extLst>
              <a:ext uri="{FF2B5EF4-FFF2-40B4-BE49-F238E27FC236}">
                <a16:creationId xmlns:a16="http://schemas.microsoft.com/office/drawing/2014/main" id="{C66F2F30-5DC0-44A0-BFA6-E12F46ED16D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920619" cy="2130951"/>
          </a:xfrm>
          <a:custGeom>
            <a:avLst/>
            <a:gdLst>
              <a:gd name="connsiteX0" fmla="*/ 0 w 5920619"/>
              <a:gd name="connsiteY0" fmla="*/ 0 h 2130951"/>
              <a:gd name="connsiteX1" fmla="*/ 3191370 w 5920619"/>
              <a:gd name="connsiteY1" fmla="*/ 0 h 2130951"/>
              <a:gd name="connsiteX2" fmla="*/ 3346315 w 5920619"/>
              <a:gd name="connsiteY2" fmla="*/ 0 h 2130951"/>
              <a:gd name="connsiteX3" fmla="*/ 5920619 w 5920619"/>
              <a:gd name="connsiteY3" fmla="*/ 0 h 2130951"/>
              <a:gd name="connsiteX4" fmla="*/ 4936971 w 5920619"/>
              <a:gd name="connsiteY4" fmla="*/ 2130951 h 2130951"/>
              <a:gd name="connsiteX5" fmla="*/ 0 w 5920619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619" h="2130951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9" y="0"/>
                </a:lnTo>
                <a:lnTo>
                  <a:pt x="4936971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04DC2037-48A0-4F22-B9D4-8EAEBC780AB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49721" y="4682920"/>
            <a:ext cx="4522796" cy="2175080"/>
          </a:xfrm>
          <a:custGeom>
            <a:avLst/>
            <a:gdLst>
              <a:gd name="connsiteX0" fmla="*/ 3515449 w 4522796"/>
              <a:gd name="connsiteY0" fmla="*/ 0 h 2175080"/>
              <a:gd name="connsiteX1" fmla="*/ 0 w 4522796"/>
              <a:gd name="connsiteY1" fmla="*/ 0 h 2175080"/>
              <a:gd name="connsiteX2" fmla="*/ 0 w 4522796"/>
              <a:gd name="connsiteY2" fmla="*/ 2175080 h 2175080"/>
              <a:gd name="connsiteX3" fmla="*/ 4522796 w 4522796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2175080">
                <a:moveTo>
                  <a:pt x="3515449" y="0"/>
                </a:moveTo>
                <a:lnTo>
                  <a:pt x="0" y="0"/>
                </a:lnTo>
                <a:lnTo>
                  <a:pt x="0" y="2175080"/>
                </a:lnTo>
                <a:lnTo>
                  <a:pt x="4522796" y="21750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sp>
        <p:nvSpPr>
          <p:cNvPr id="14" name="Freeform 22">
            <a:extLst>
              <a:ext uri="{FF2B5EF4-FFF2-40B4-BE49-F238E27FC236}">
                <a16:creationId xmlns:a16="http://schemas.microsoft.com/office/drawing/2014/main" id="{0006CBFD-ADA0-43D1-9332-9C34CA1C76E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2920"/>
            <a:ext cx="5925190" cy="2175080"/>
          </a:xfrm>
          <a:custGeom>
            <a:avLst/>
            <a:gdLst>
              <a:gd name="connsiteX0" fmla="*/ 1007347 w 5925190"/>
              <a:gd name="connsiteY0" fmla="*/ 0 h 2175080"/>
              <a:gd name="connsiteX1" fmla="*/ 5925190 w 5925190"/>
              <a:gd name="connsiteY1" fmla="*/ 0 h 2175080"/>
              <a:gd name="connsiteX2" fmla="*/ 5925190 w 5925190"/>
              <a:gd name="connsiteY2" fmla="*/ 2175080 h 2175080"/>
              <a:gd name="connsiteX3" fmla="*/ 0 w 5925190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5080">
                <a:moveTo>
                  <a:pt x="1007347" y="0"/>
                </a:moveTo>
                <a:lnTo>
                  <a:pt x="5925190" y="0"/>
                </a:lnTo>
                <a:lnTo>
                  <a:pt x="5925190" y="2175080"/>
                </a:lnTo>
                <a:lnTo>
                  <a:pt x="0" y="21750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 21">
            <a:extLst>
              <a:ext uri="{FF2B5EF4-FFF2-40B4-BE49-F238E27FC236}">
                <a16:creationId xmlns:a16="http://schemas.microsoft.com/office/drawing/2014/main" id="{85872F57-7F42-4F97-8391-DDC8D0054C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39" y="0"/>
            <a:ext cx="7094160" cy="2130952"/>
          </a:xfrm>
          <a:custGeom>
            <a:avLst/>
            <a:gdLst>
              <a:gd name="connsiteX0" fmla="*/ 4417853 w 7094160"/>
              <a:gd name="connsiteY0" fmla="*/ 0 h 2130952"/>
              <a:gd name="connsiteX1" fmla="*/ 7094160 w 7094160"/>
              <a:gd name="connsiteY1" fmla="*/ 0 h 2130952"/>
              <a:gd name="connsiteX2" fmla="*/ 7094160 w 7094160"/>
              <a:gd name="connsiteY2" fmla="*/ 2130552 h 2130952"/>
              <a:gd name="connsiteX3" fmla="*/ 5920619 w 7094160"/>
              <a:gd name="connsiteY3" fmla="*/ 2130552 h 2130952"/>
              <a:gd name="connsiteX4" fmla="*/ 5920619 w 7094160"/>
              <a:gd name="connsiteY4" fmla="*/ 2130952 h 2130952"/>
              <a:gd name="connsiteX5" fmla="*/ 2729249 w 7094160"/>
              <a:gd name="connsiteY5" fmla="*/ 2130952 h 2130952"/>
              <a:gd name="connsiteX6" fmla="*/ 2574304 w 7094160"/>
              <a:gd name="connsiteY6" fmla="*/ 2130952 h 2130952"/>
              <a:gd name="connsiteX7" fmla="*/ 0 w 7094160"/>
              <a:gd name="connsiteY7" fmla="*/ 2130952 h 2130952"/>
              <a:gd name="connsiteX8" fmla="*/ 983648 w 7094160"/>
              <a:gd name="connsiteY8" fmla="*/ 1 h 2130952"/>
              <a:gd name="connsiteX9" fmla="*/ 4417853 w 7094160"/>
              <a:gd name="connsiteY9" fmla="*/ 1 h 213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094160" h="2130952">
                <a:moveTo>
                  <a:pt x="4417853" y="0"/>
                </a:moveTo>
                <a:lnTo>
                  <a:pt x="7094160" y="0"/>
                </a:lnTo>
                <a:lnTo>
                  <a:pt x="7094160" y="2130552"/>
                </a:lnTo>
                <a:lnTo>
                  <a:pt x="5920619" y="2130552"/>
                </a:lnTo>
                <a:lnTo>
                  <a:pt x="5920619" y="2130952"/>
                </a:lnTo>
                <a:lnTo>
                  <a:pt x="2729249" y="2130952"/>
                </a:lnTo>
                <a:lnTo>
                  <a:pt x="2574304" y="2130952"/>
                </a:lnTo>
                <a:lnTo>
                  <a:pt x="0" y="2130952"/>
                </a:lnTo>
                <a:lnTo>
                  <a:pt x="983648" y="1"/>
                </a:lnTo>
                <a:lnTo>
                  <a:pt x="4417853" y="1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25">
            <a:extLst>
              <a:ext uri="{FF2B5EF4-FFF2-40B4-BE49-F238E27FC236}">
                <a16:creationId xmlns:a16="http://schemas.microsoft.com/office/drawing/2014/main" id="{2B931666-F28F-45F3-A074-66D2272D580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2920"/>
            <a:ext cx="7114535" cy="2175080"/>
          </a:xfrm>
          <a:custGeom>
            <a:avLst/>
            <a:gdLst>
              <a:gd name="connsiteX0" fmla="*/ 0 w 7114535"/>
              <a:gd name="connsiteY0" fmla="*/ 0 h 2175080"/>
              <a:gd name="connsiteX1" fmla="*/ 1189345 w 7114535"/>
              <a:gd name="connsiteY1" fmla="*/ 0 h 2175080"/>
              <a:gd name="connsiteX2" fmla="*/ 7114535 w 7114535"/>
              <a:gd name="connsiteY2" fmla="*/ 0 h 2175080"/>
              <a:gd name="connsiteX3" fmla="*/ 6107188 w 7114535"/>
              <a:gd name="connsiteY3" fmla="*/ 2175080 h 2175080"/>
              <a:gd name="connsiteX4" fmla="*/ 1189345 w 7114535"/>
              <a:gd name="connsiteY4" fmla="*/ 2175080 h 2175080"/>
              <a:gd name="connsiteX5" fmla="*/ 0 w 7114535"/>
              <a:gd name="connsiteY5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4535" h="2175080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107188" y="2175080"/>
                </a:lnTo>
                <a:lnTo>
                  <a:pt x="1189345" y="2175080"/>
                </a:lnTo>
                <a:lnTo>
                  <a:pt x="0" y="2175080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6AFB726-73BA-724E-82D8-291FC626F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245809"/>
            <a:ext cx="9144000" cy="15647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to Evaluate</a:t>
            </a:r>
          </a:p>
        </p:txBody>
      </p:sp>
    </p:spTree>
    <p:extLst>
      <p:ext uri="{BB962C8B-B14F-4D97-AF65-F5344CB8AC3E}">
        <p14:creationId xmlns:p14="http://schemas.microsoft.com/office/powerpoint/2010/main" val="617745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D6D9C-8CAC-334C-86BB-ADFBDF134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Frameworks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07EC7-93AF-C34B-81D7-69C5D248B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framework is a general set of assumptions, constructs, or ideas that guide research and theoretical development</a:t>
            </a:r>
          </a:p>
          <a:p>
            <a:r>
              <a:rPr lang="en-US" dirty="0"/>
              <a:t>A framework answers the question, “How to evaluate?”</a:t>
            </a:r>
          </a:p>
          <a:p>
            <a:r>
              <a:rPr lang="en-US" dirty="0"/>
              <a:t>Guides the formulation of evaluation questions, selection of methods, and interpretation of results</a:t>
            </a:r>
          </a:p>
        </p:txBody>
      </p:sp>
    </p:spTree>
    <p:extLst>
      <p:ext uri="{BB962C8B-B14F-4D97-AF65-F5344CB8AC3E}">
        <p14:creationId xmlns:p14="http://schemas.microsoft.com/office/powerpoint/2010/main" val="3962772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D3DD52A-431C-A84C-AD06-67C908AFD5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6361" y="438785"/>
            <a:ext cx="5088157" cy="508815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707FC24-6981-43D9-B525-C7832BA2246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448FC3-9C44-BD4A-80AF-8251C49BB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CDC Six-Step Evaluation Framework</a:t>
            </a:r>
            <a:r>
              <a:rPr lang="en-US" sz="4800" kern="1200" baseline="30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9BDE7E-6AE4-6E4D-9278-C22D44477986}"/>
              </a:ext>
            </a:extLst>
          </p:cNvPr>
          <p:cNvSpPr txBox="1"/>
          <p:nvPr/>
        </p:nvSpPr>
        <p:spPr>
          <a:xfrm>
            <a:off x="5129045" y="6028204"/>
            <a:ext cx="6347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 Centers for Disease Control and Prevention. Framework for program evaluation in public health. MMWR 1999;48 (No. RR-11). </a:t>
            </a:r>
            <a:r>
              <a:rPr lang="en-US" sz="1400" dirty="0">
                <a:hlinkClick r:id="rId3"/>
              </a:rPr>
              <a:t>Https://www.cdc.gov/eval/framework/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8D4B4F-AFCD-0C48-A800-1C4756D899DE}"/>
              </a:ext>
            </a:extLst>
          </p:cNvPr>
          <p:cNvSpPr txBox="1"/>
          <p:nvPr/>
        </p:nvSpPr>
        <p:spPr>
          <a:xfrm>
            <a:off x="336884" y="5490646"/>
            <a:ext cx="431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Raise your “virtual hand” if you are familiar with this framework</a:t>
            </a:r>
          </a:p>
        </p:txBody>
      </p:sp>
    </p:spTree>
    <p:extLst>
      <p:ext uri="{BB962C8B-B14F-4D97-AF65-F5344CB8AC3E}">
        <p14:creationId xmlns:p14="http://schemas.microsoft.com/office/powerpoint/2010/main" val="3646585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CC08C-E10F-C74E-BF9A-5253FB854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47FBA-DA88-E74F-BF54-26F2A833D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 evaluation in the context of public health informatics</a:t>
            </a:r>
          </a:p>
          <a:p>
            <a:r>
              <a:rPr lang="en-US" dirty="0"/>
              <a:t>Why is evaluation necessary</a:t>
            </a:r>
          </a:p>
          <a:p>
            <a:r>
              <a:rPr lang="en-US" dirty="0"/>
              <a:t>Formative and Summative Evaluation</a:t>
            </a:r>
          </a:p>
          <a:p>
            <a:r>
              <a:rPr lang="en-US" dirty="0"/>
              <a:t>Evaluation Frameworks</a:t>
            </a:r>
          </a:p>
          <a:p>
            <a:r>
              <a:rPr lang="en-US" dirty="0"/>
              <a:t>CDC Six-Step Evaluation Framework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831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61329CA-454F-AD49-8D91-C2A80B774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en-US" sz="4100"/>
              <a:t>CDC Six-Step Evaluation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222DB-8BCA-F941-8491-61CB98E20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r>
              <a:rPr lang="en-US" sz="1800"/>
              <a:t>Engage Stakeholders</a:t>
            </a:r>
          </a:p>
          <a:p>
            <a:pPr lvl="1"/>
            <a:r>
              <a:rPr lang="en-US" sz="1800"/>
              <a:t>System sponsors, system developers, funders, end-users, managers, etc.</a:t>
            </a:r>
          </a:p>
          <a:p>
            <a:pPr lvl="1"/>
            <a:r>
              <a:rPr lang="en-US" sz="1800"/>
              <a:t>Reduce or avoid misunderstandings, criticism, or resistance to evaluation recommendations</a:t>
            </a:r>
          </a:p>
          <a:p>
            <a:r>
              <a:rPr lang="en-US" sz="1800"/>
              <a:t>Describe the information system and its context</a:t>
            </a:r>
          </a:p>
          <a:p>
            <a:pPr lvl="1"/>
            <a:r>
              <a:rPr lang="en-US" sz="1800"/>
              <a:t>Include information such as data sources, types, formats, methods for data capture, data storage, data transformation and security</a:t>
            </a:r>
          </a:p>
          <a:p>
            <a:endParaRPr lang="en-US" sz="1800"/>
          </a:p>
          <a:p>
            <a:endParaRPr lang="en-US" sz="1800"/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B03F092F-E771-BC4A-B138-61940FEE2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267" y="910526"/>
            <a:ext cx="5126736" cy="512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0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EB41C5C-0F34-4DDA-9D7C-5E717F35F60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6134677" y="303591"/>
            <a:ext cx="5735590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E5A6069-B561-C84F-8C56-E4A84BE4C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2" y="787907"/>
            <a:ext cx="5126736" cy="5126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39D07C-F54B-3548-89B6-6525704E2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98" y="640263"/>
            <a:ext cx="5221266" cy="1344975"/>
          </a:xfrm>
        </p:spPr>
        <p:txBody>
          <a:bodyPr>
            <a:normAutofit/>
          </a:bodyPr>
          <a:lstStyle/>
          <a:p>
            <a:pPr algn="ctr"/>
            <a:r>
              <a:rPr lang="en-US" sz="4000"/>
              <a:t>CDC Six-Step Evaluation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03DC8-BA86-3E42-928C-D2279EBD4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1903" y="2121763"/>
            <a:ext cx="5235490" cy="3773010"/>
          </a:xfrm>
        </p:spPr>
        <p:txBody>
          <a:bodyPr>
            <a:normAutofit/>
          </a:bodyPr>
          <a:lstStyle/>
          <a:p>
            <a:r>
              <a:rPr lang="en-US" sz="2000"/>
              <a:t>Focus on the Evaluation Design</a:t>
            </a:r>
          </a:p>
          <a:p>
            <a:pPr lvl="1"/>
            <a:r>
              <a:rPr lang="en-US" sz="2000"/>
              <a:t>Design is an iterative process</a:t>
            </a:r>
          </a:p>
          <a:p>
            <a:pPr lvl="1"/>
            <a:r>
              <a:rPr lang="en-US" sz="2000"/>
              <a:t>Scope, time, and resources should be considered</a:t>
            </a:r>
          </a:p>
          <a:p>
            <a:pPr lvl="1"/>
            <a:r>
              <a:rPr lang="en-US" sz="2000"/>
              <a:t>Design activities include:</a:t>
            </a:r>
          </a:p>
          <a:p>
            <a:pPr lvl="2"/>
            <a:r>
              <a:rPr lang="en-US" dirty="0"/>
              <a:t>Clarify the purpose and intent of the evaluation</a:t>
            </a:r>
          </a:p>
          <a:p>
            <a:pPr lvl="2"/>
            <a:r>
              <a:rPr lang="en-US" dirty="0"/>
              <a:t>Determine who will use the findings</a:t>
            </a:r>
          </a:p>
          <a:p>
            <a:pPr lvl="2"/>
            <a:r>
              <a:rPr lang="en-US" dirty="0"/>
              <a:t>Describe and document the sampling method </a:t>
            </a:r>
          </a:p>
          <a:p>
            <a:pPr lvl="2"/>
            <a:r>
              <a:rPr lang="en-US" dirty="0"/>
              <a:t>Review and revise when necessary</a:t>
            </a:r>
          </a:p>
          <a:p>
            <a:pPr lvl="1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8396230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E5E0C634-3324-9049-8EF0-A0673A9A30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85" b="3"/>
          <a:stretch/>
        </p:blipFill>
        <p:spPr>
          <a:xfrm>
            <a:off x="6090613" y="640082"/>
            <a:ext cx="5461724" cy="5577837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7CA30A-1E8C-F746-9D1A-EB5C9A9B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>
            <a:normAutofit/>
          </a:bodyPr>
          <a:lstStyle/>
          <a:p>
            <a:r>
              <a:rPr lang="en-US" dirty="0"/>
              <a:t>CDC Six-Step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FC58D-E0F3-3E4B-8667-B1732A5EF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5127029" cy="3785419"/>
          </a:xfrm>
        </p:spPr>
        <p:txBody>
          <a:bodyPr>
            <a:normAutofit/>
          </a:bodyPr>
          <a:lstStyle/>
          <a:p>
            <a:r>
              <a:rPr lang="en-US" sz="1800" dirty="0"/>
              <a:t>Gather Credible Evidence</a:t>
            </a:r>
          </a:p>
          <a:p>
            <a:pPr lvl="1"/>
            <a:r>
              <a:rPr lang="en-US" sz="1800" dirty="0"/>
              <a:t>Consists of measurements that can be performed on system components, i.e. people, process, and technology and their interaction</a:t>
            </a:r>
          </a:p>
          <a:p>
            <a:pPr lvl="1"/>
            <a:r>
              <a:rPr lang="en-US" sz="1800" dirty="0"/>
              <a:t>Activities for this step include:</a:t>
            </a:r>
          </a:p>
          <a:p>
            <a:pPr lvl="2"/>
            <a:r>
              <a:rPr lang="en-US" sz="1800" dirty="0"/>
              <a:t>Selecting standardized metrics</a:t>
            </a:r>
          </a:p>
          <a:p>
            <a:pPr lvl="2"/>
            <a:r>
              <a:rPr lang="en-US" sz="1800" dirty="0"/>
              <a:t>Describing the data sources</a:t>
            </a:r>
          </a:p>
          <a:p>
            <a:pPr lvl="2"/>
            <a:r>
              <a:rPr lang="en-US" sz="1800" dirty="0"/>
              <a:t>Developing repeatable data gathering procedures that are repeatable</a:t>
            </a:r>
          </a:p>
          <a:p>
            <a:pPr lvl="2"/>
            <a:r>
              <a:rPr lang="en-US" sz="1800" dirty="0"/>
              <a:t>Ensure data quality</a:t>
            </a:r>
          </a:p>
          <a:p>
            <a:pPr lvl="2"/>
            <a:r>
              <a:rPr lang="en-US" sz="1800" dirty="0"/>
              <a:t>Protect evaluation data</a:t>
            </a:r>
          </a:p>
        </p:txBody>
      </p:sp>
    </p:spTree>
    <p:extLst>
      <p:ext uri="{BB962C8B-B14F-4D97-AF65-F5344CB8AC3E}">
        <p14:creationId xmlns:p14="http://schemas.microsoft.com/office/powerpoint/2010/main" val="273313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137817A-6E43-41BF-8F21-9349BDFD275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2">
            <a:extLst>
              <a:ext uri="{FF2B5EF4-FFF2-40B4-BE49-F238E27FC236}">
                <a16:creationId xmlns:a16="http://schemas.microsoft.com/office/drawing/2014/main" id="{A5BE2DA6-83C9-46EF-B42E-C40224302A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8518" y="1690688"/>
            <a:ext cx="7243482" cy="5167312"/>
          </a:xfrm>
          <a:custGeom>
            <a:avLst/>
            <a:gdLst>
              <a:gd name="connsiteX0" fmla="*/ 0 w 7243482"/>
              <a:gd name="connsiteY0" fmla="*/ 0 h 5167312"/>
              <a:gd name="connsiteX1" fmla="*/ 7243482 w 7243482"/>
              <a:gd name="connsiteY1" fmla="*/ 0 h 5167312"/>
              <a:gd name="connsiteX2" fmla="*/ 7243482 w 7243482"/>
              <a:gd name="connsiteY2" fmla="*/ 5167312 h 5167312"/>
              <a:gd name="connsiteX3" fmla="*/ 221324 w 7243482"/>
              <a:gd name="connsiteY3" fmla="*/ 5167312 h 5167312"/>
              <a:gd name="connsiteX4" fmla="*/ 2615203 w 7243482"/>
              <a:gd name="connsiteY4" fmla="*/ 952 h 5167312"/>
              <a:gd name="connsiteX5" fmla="*/ 0 w 7243482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43482" h="5167312">
                <a:moveTo>
                  <a:pt x="0" y="0"/>
                </a:moveTo>
                <a:lnTo>
                  <a:pt x="7243482" y="0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0" y="952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A1A2EF03-D0CA-4967-B631-C09F910E936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0"/>
            <a:ext cx="7399176" cy="5166360"/>
          </a:xfrm>
          <a:custGeom>
            <a:avLst/>
            <a:gdLst>
              <a:gd name="connsiteX0" fmla="*/ 0 w 7399176"/>
              <a:gd name="connsiteY0" fmla="*/ 0 h 5166360"/>
              <a:gd name="connsiteX1" fmla="*/ 7399176 w 7399176"/>
              <a:gd name="connsiteY1" fmla="*/ 0 h 5166360"/>
              <a:gd name="connsiteX2" fmla="*/ 5005297 w 7399176"/>
              <a:gd name="connsiteY2" fmla="*/ 5166360 h 5166360"/>
              <a:gd name="connsiteX3" fmla="*/ 0 w 7399176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9176" h="5166360">
                <a:moveTo>
                  <a:pt x="0" y="0"/>
                </a:moveTo>
                <a:lnTo>
                  <a:pt x="7399176" y="0"/>
                </a:lnTo>
                <a:lnTo>
                  <a:pt x="5005297" y="5166360"/>
                </a:lnTo>
                <a:lnTo>
                  <a:pt x="0" y="51663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09133A4-9A86-2D40-A74B-C1EB4C0AA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8603" y="2335592"/>
            <a:ext cx="4164098" cy="4164098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288DC-66AD-F64C-A5B7-CF7B53A15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>
                    <a:lumMod val="95000"/>
                    <a:lumOff val="5000"/>
                  </a:schemeClr>
                </a:solidFill>
              </a:rPr>
              <a:t>CDC Six-Step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DA0EF-213A-1F42-A9BB-CCCA11E79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408" y="2012865"/>
            <a:ext cx="4548110" cy="4656876"/>
          </a:xfrm>
        </p:spPr>
        <p:txBody>
          <a:bodyPr anchor="ctr">
            <a:normAutofit/>
          </a:bodyPr>
          <a:lstStyle/>
          <a:p>
            <a:r>
              <a:rPr lang="en-US" sz="1800" dirty="0"/>
              <a:t>Justify Conclusions</a:t>
            </a:r>
          </a:p>
          <a:p>
            <a:pPr lvl="1"/>
            <a:r>
              <a:rPr lang="en-US" sz="1800" dirty="0"/>
              <a:t>Should be supported by the evidence</a:t>
            </a:r>
          </a:p>
          <a:p>
            <a:pPr lvl="1"/>
            <a:r>
              <a:rPr lang="en-US" sz="1800" dirty="0"/>
              <a:t>Must be useful to the stakeholders</a:t>
            </a:r>
          </a:p>
          <a:p>
            <a:pPr lvl="1"/>
            <a:r>
              <a:rPr lang="en-US" sz="1800" dirty="0"/>
              <a:t>Consist of accurate statements related to the analysis</a:t>
            </a:r>
          </a:p>
          <a:p>
            <a:pPr lvl="1"/>
            <a:r>
              <a:rPr lang="en-US" sz="1800" dirty="0"/>
              <a:t>Demonstrate systematic interpretation</a:t>
            </a:r>
          </a:p>
          <a:p>
            <a:pPr lvl="1"/>
            <a:r>
              <a:rPr lang="en-US" sz="1800" dirty="0"/>
              <a:t>Describe comparisons against relative norms</a:t>
            </a:r>
          </a:p>
          <a:p>
            <a:r>
              <a:rPr lang="en-US" sz="1800" dirty="0"/>
              <a:t>Ensure Use and Share Lessons Learned</a:t>
            </a:r>
          </a:p>
          <a:p>
            <a:pPr lvl="1"/>
            <a:r>
              <a:rPr lang="en-US" sz="1800" dirty="0"/>
              <a:t>Stakeholders should receive continuous feedback</a:t>
            </a:r>
          </a:p>
          <a:p>
            <a:pPr lvl="1"/>
            <a:r>
              <a:rPr lang="en-US" sz="1800" dirty="0"/>
              <a:t>Evaluators should assist with translation of the findings</a:t>
            </a:r>
          </a:p>
          <a:p>
            <a:pPr lvl="1"/>
            <a:r>
              <a:rPr lang="en-US" sz="1800" dirty="0"/>
              <a:t>Participants should be able to use the knowledge generated</a:t>
            </a:r>
          </a:p>
          <a:p>
            <a:pPr lvl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159777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336162-B533-4EFE-8BB3-8EBB4A5E32F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314384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EF8432-34DC-A44C-9C45-9ECDD3FA3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45736"/>
            <a:ext cx="36988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rgbClr val="262626"/>
                </a:solidFill>
              </a:rPr>
              <a:t>Open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65AC2-8B45-3A45-A593-35F4420CA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/>
              <a:t>What do you believe are the potential challenges to implementing public health informatics evaluations in your organization?</a:t>
            </a:r>
          </a:p>
        </p:txBody>
      </p:sp>
    </p:spTree>
    <p:extLst>
      <p:ext uri="{BB962C8B-B14F-4D97-AF65-F5344CB8AC3E}">
        <p14:creationId xmlns:p14="http://schemas.microsoft.com/office/powerpoint/2010/main" val="3590445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7">
            <a:extLst>
              <a:ext uri="{FF2B5EF4-FFF2-40B4-BE49-F238E27FC236}">
                <a16:creationId xmlns:a16="http://schemas.microsoft.com/office/drawing/2014/main" id="{1DB7C82F-AB7E-4F0C-B829-FA1B9C41518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55FFF17-D3D5-4F58-BA56-54EA901CE03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61B9C5-08F8-554B-A584-D310522A8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519" y="1007707"/>
            <a:ext cx="4256314" cy="45190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4759587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59AE206-7EBA-4D33-8BC9-9D8158553F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8E38ED-369A-44C2-B635-0BED0E48A6E8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B672F332-AF08-46C6-94F0-77684310D7B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4244EF8-D73A-40E1-BE73-D46E6B4B04E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B84D7E8-4ECB-42D7-ADBF-01689B0F24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437D937-A7F1-4011-92B4-328E5BE1B16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7F2B52-7309-AE41-B84D-72FDD1293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4525347"/>
            <a:ext cx="6939722" cy="17373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Upcoming Webinars</a:t>
            </a:r>
          </a:p>
        </p:txBody>
      </p:sp>
    </p:spTree>
    <p:extLst>
      <p:ext uri="{BB962C8B-B14F-4D97-AF65-F5344CB8AC3E}">
        <p14:creationId xmlns:p14="http://schemas.microsoft.com/office/powerpoint/2010/main" val="38025020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80A1D2-6F9F-4016-930C-BFED52697FF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34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1CDBB9-1839-4716-85F6-68DADEE68E1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3215640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E7CE61-61C7-4642-A52F-E247DDDDEAA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70A2EE-1132-AD44-86D5-CA87CC4DF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8928" y="988741"/>
            <a:ext cx="6248416" cy="4880518"/>
          </a:xfrm>
          <a:noFill/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7266392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6527E-C5F9-1040-920C-059F68BB1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7E2DF-A38B-9F4B-B73C-4FB0A1025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By the end of the training participants will be able to:</a:t>
            </a:r>
          </a:p>
          <a:p>
            <a:pPr lvl="0"/>
            <a:r>
              <a:rPr lang="en-US" sz="2400" dirty="0"/>
              <a:t>Explain the purpose and timing of evaluation in the context of public health informatics</a:t>
            </a:r>
          </a:p>
          <a:p>
            <a:pPr lvl="0"/>
            <a:r>
              <a:rPr lang="en-US" sz="2400" dirty="0"/>
              <a:t>Discuss the difference between formative and summative evaluation</a:t>
            </a:r>
          </a:p>
          <a:p>
            <a:pPr lvl="0"/>
            <a:r>
              <a:rPr lang="en-US" sz="2400" dirty="0"/>
              <a:t>Define models that guide Public Health Informaticians regarding what to evaluate</a:t>
            </a:r>
          </a:p>
          <a:p>
            <a:pPr lvl="0"/>
            <a:r>
              <a:rPr lang="en-US" sz="2400" dirty="0"/>
              <a:t>Describe a framework and strategy for evaluating public health information systems</a:t>
            </a:r>
          </a:p>
          <a:p>
            <a:pPr lvl="0"/>
            <a:r>
              <a:rPr lang="en-US" sz="2400" dirty="0"/>
              <a:t>Describe the steps for conducting an evaluation utilizing an existing evaluation framework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29066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8386171-E87D-46AB-8718-4CE2A88748B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26">
            <a:extLst>
              <a:ext uri="{FF2B5EF4-FFF2-40B4-BE49-F238E27FC236}">
                <a16:creationId xmlns:a16="http://schemas.microsoft.com/office/drawing/2014/main" id="{207CB456-8849-413C-8210-B663779A32E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13936D-D1EB-4E42-A97F-942BA1F3DFA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8E26796-329D-C640-BDC2-5CBEF28ED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76362"/>
            <a:ext cx="9144000" cy="260327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Defining Evaluation</a:t>
            </a:r>
          </a:p>
        </p:txBody>
      </p:sp>
    </p:spTree>
    <p:extLst>
      <p:ext uri="{BB962C8B-B14F-4D97-AF65-F5344CB8AC3E}">
        <p14:creationId xmlns:p14="http://schemas.microsoft.com/office/powerpoint/2010/main" val="442012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DCB6C9-1A54-0342-98D7-411F1F8CD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A04BFA-F95A-6A4D-8EDD-C79B04BBA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Have you participated or been involved in an evaluation of an informatics project or public health information system?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Yes</a:t>
            </a:r>
          </a:p>
          <a:p>
            <a:pPr marL="0" indent="0">
              <a:buNone/>
            </a:pPr>
            <a:r>
              <a:rPr lang="en-US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2397577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CD3476-A818-7A45-98D5-21C064554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FA923-7A41-EC48-8BB4-CCA7BBF85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Evaluation is the application of specific criteria or measures to determine the value or merit of the object of evaluation</a:t>
            </a:r>
            <a:r>
              <a:rPr lang="en-US" baseline="30000" dirty="0"/>
              <a:t>1</a:t>
            </a:r>
            <a:endParaRPr lang="en-US" dirty="0"/>
          </a:p>
          <a:p>
            <a:r>
              <a:rPr lang="en-US" dirty="0"/>
              <a:t>Value can be measured in terms of</a:t>
            </a:r>
          </a:p>
          <a:p>
            <a:pPr lvl="1"/>
            <a:r>
              <a:rPr lang="en-US" dirty="0"/>
              <a:t>Quality</a:t>
            </a:r>
          </a:p>
          <a:p>
            <a:pPr lvl="1"/>
            <a:r>
              <a:rPr lang="en-US" dirty="0"/>
              <a:t>Effectiveness</a:t>
            </a:r>
          </a:p>
          <a:p>
            <a:pPr lvl="1"/>
            <a:r>
              <a:rPr lang="en-US" dirty="0"/>
              <a:t>Impact</a:t>
            </a:r>
          </a:p>
          <a:p>
            <a:r>
              <a:rPr lang="en-US" dirty="0"/>
              <a:t>Evaluations can utilize both quantitative and qualitative approaches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5DE70E-FCA2-CA47-9954-1ABE50D79140}"/>
              </a:ext>
            </a:extLst>
          </p:cNvPr>
          <p:cNvSpPr txBox="1"/>
          <p:nvPr/>
        </p:nvSpPr>
        <p:spPr>
          <a:xfrm>
            <a:off x="533400" y="6176963"/>
            <a:ext cx="916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1 Magnuson JA, Fu PC. Public Health Informatics and Information Systems. London: Springer; 2014.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0080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125CA9C-619E-4859-B3B1-FD12DC948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3B58CA-4F7E-D64D-AE1F-4D58C85C8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en-US" dirty="0"/>
              <a:t>Three Questions for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4E496C-45FF-A14D-BAC8-468563CB8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r>
              <a:rPr lang="en-US" sz="3200" dirty="0"/>
              <a:t>Why is an evaluation necessary?</a:t>
            </a:r>
          </a:p>
          <a:p>
            <a:r>
              <a:rPr lang="en-US" sz="3200" dirty="0"/>
              <a:t>What should be evaluated?</a:t>
            </a:r>
          </a:p>
          <a:p>
            <a:r>
              <a:rPr lang="en-US" sz="3200" dirty="0"/>
              <a:t>How should we evaluate?</a:t>
            </a:r>
          </a:p>
        </p:txBody>
      </p:sp>
    </p:spTree>
    <p:extLst>
      <p:ext uri="{BB962C8B-B14F-4D97-AF65-F5344CB8AC3E}">
        <p14:creationId xmlns:p14="http://schemas.microsoft.com/office/powerpoint/2010/main" val="3053778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F9EB9F2-07E2-4D64-BBD8-BB5B217F121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2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C57C7C-DFE9-4A1E-B7A9-DF40E63366B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891" y="2057399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E42DD47C-1C5F-1247-9119-1FCCC5DC7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0588" y="965199"/>
            <a:ext cx="6766078" cy="49276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Why is Evaluation Necessary</a:t>
            </a:r>
          </a:p>
        </p:txBody>
      </p:sp>
    </p:spTree>
    <p:extLst>
      <p:ext uri="{BB962C8B-B14F-4D97-AF65-F5344CB8AC3E}">
        <p14:creationId xmlns:p14="http://schemas.microsoft.com/office/powerpoint/2010/main" val="3063194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0BC99D-1205-4A4C-BAB9-1BA8BB951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73FCAA-E555-784E-9292-ECCC3684D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Evaluation is regularly included as a part of informatics projects in your organization...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Always</a:t>
            </a:r>
          </a:p>
          <a:p>
            <a:pPr marL="0" indent="0">
              <a:buNone/>
            </a:pPr>
            <a:r>
              <a:rPr lang="en-US" dirty="0"/>
              <a:t>Sometimes</a:t>
            </a:r>
          </a:p>
          <a:p>
            <a:pPr marL="0" indent="0">
              <a:buNone/>
            </a:pPr>
            <a:r>
              <a:rPr lang="en-US" dirty="0"/>
              <a:t>Rarely</a:t>
            </a:r>
          </a:p>
          <a:p>
            <a:pPr marL="0" indent="0">
              <a:buNone/>
            </a:pPr>
            <a:r>
              <a:rPr lang="en-US" dirty="0"/>
              <a:t>Never</a:t>
            </a:r>
          </a:p>
          <a:p>
            <a:pPr marL="0" indent="0">
              <a:buNone/>
            </a:pPr>
            <a:r>
              <a:rPr lang="en-US" dirty="0"/>
              <a:t>I Don’t Know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492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9BF92E5388B343BE0144F51A6549ED" ma:contentTypeVersion="7" ma:contentTypeDescription="Create a new document." ma:contentTypeScope="" ma:versionID="095bb9883dd1f5241785322495a00390">
  <xsd:schema xmlns:xsd="http://www.w3.org/2001/XMLSchema" xmlns:xs="http://www.w3.org/2001/XMLSchema" xmlns:p="http://schemas.microsoft.com/office/2006/metadata/properties" xmlns:ns2="5b6f7b31-a1f9-457a-a8e0-e598cd964dc9" xmlns:ns3="ba2a9dd0-4451-41f1-b2c2-a1a3942cb412" targetNamespace="http://schemas.microsoft.com/office/2006/metadata/properties" ma:root="true" ma:fieldsID="f87706544c16074003ef8eb2e3a9afef" ns2:_="" ns3:_="">
    <xsd:import namespace="5b6f7b31-a1f9-457a-a8e0-e598cd964dc9"/>
    <xsd:import namespace="ba2a9dd0-4451-41f1-b2c2-a1a3942cb4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6f7b31-a1f9-457a-a8e0-e598cd964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2a9dd0-4451-41f1-b2c2-a1a3942cb41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C6F0169-5460-4FD1-8829-CDEB8D0E4A82}"/>
</file>

<file path=customXml/itemProps2.xml><?xml version="1.0" encoding="utf-8"?>
<ds:datastoreItem xmlns:ds="http://schemas.openxmlformats.org/officeDocument/2006/customXml" ds:itemID="{CE8F4654-90F3-41F1-AE3D-21E077355BC0}"/>
</file>

<file path=customXml/itemProps3.xml><?xml version="1.0" encoding="utf-8"?>
<ds:datastoreItem xmlns:ds="http://schemas.openxmlformats.org/officeDocument/2006/customXml" ds:itemID="{69C648EA-B26C-4041-89CB-088D348924CA}"/>
</file>

<file path=docProps/app.xml><?xml version="1.0" encoding="utf-8"?>
<Properties xmlns="http://schemas.openxmlformats.org/officeDocument/2006/extended-properties" xmlns:vt="http://schemas.openxmlformats.org/officeDocument/2006/docPropsVTypes">
  <TotalTime>2141</TotalTime>
  <Words>856</Words>
  <Application>Microsoft Macintosh PowerPoint</Application>
  <PresentationFormat>Widescreen</PresentationFormat>
  <Paragraphs>128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Evaluation for Public Health Informatics</vt:lpstr>
      <vt:lpstr>Agenda</vt:lpstr>
      <vt:lpstr>Learning Objectives</vt:lpstr>
      <vt:lpstr>Defining Evaluation</vt:lpstr>
      <vt:lpstr>Poll</vt:lpstr>
      <vt:lpstr>Defining Evaluation</vt:lpstr>
      <vt:lpstr>Three Questions for Evaluation</vt:lpstr>
      <vt:lpstr>Why is Evaluation Necessary</vt:lpstr>
      <vt:lpstr>Poll</vt:lpstr>
      <vt:lpstr>Why Evaluate?</vt:lpstr>
      <vt:lpstr>Why Evaluate?</vt:lpstr>
      <vt:lpstr>What to Evaluate</vt:lpstr>
      <vt:lpstr>Poll</vt:lpstr>
      <vt:lpstr>Formative vs. Summative Evaluation</vt:lpstr>
      <vt:lpstr>Formative Evaluation Questions</vt:lpstr>
      <vt:lpstr>Summative Evaluation Questions</vt:lpstr>
      <vt:lpstr>How to Evaluate</vt:lpstr>
      <vt:lpstr>Conceptual Frameworks</vt:lpstr>
      <vt:lpstr>CDC Six-Step Evaluation Framework2</vt:lpstr>
      <vt:lpstr>CDC Six-Step Evaluation Framework</vt:lpstr>
      <vt:lpstr>CDC Six-Step Evaluation Framework</vt:lpstr>
      <vt:lpstr>CDC Six-Step Framework</vt:lpstr>
      <vt:lpstr>CDC Six-Step Framework</vt:lpstr>
      <vt:lpstr>Open Discussion</vt:lpstr>
      <vt:lpstr>Questions</vt:lpstr>
      <vt:lpstr>Upcoming Webinars</vt:lpstr>
      <vt:lpstr>Thank You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Chester, Kelley G.</cp:lastModifiedBy>
  <cp:revision>88</cp:revision>
  <cp:lastPrinted>2018-03-06T03:33:19Z</cp:lastPrinted>
  <dcterms:created xsi:type="dcterms:W3CDTF">2018-02-05T19:58:34Z</dcterms:created>
  <dcterms:modified xsi:type="dcterms:W3CDTF">2018-04-09T18:13:27Z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0x010100619BF92E5388B343BE0144F51A6549ED</vt:lpwstr>
  </property>
</Properties>
</file>