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6" r:id="rId4"/>
    <p:sldId id="297" r:id="rId5"/>
    <p:sldId id="326" r:id="rId6"/>
    <p:sldId id="327" r:id="rId7"/>
    <p:sldId id="364" r:id="rId8"/>
    <p:sldId id="328" r:id="rId9"/>
    <p:sldId id="329" r:id="rId10"/>
    <p:sldId id="330" r:id="rId11"/>
    <p:sldId id="331" r:id="rId12"/>
    <p:sldId id="353" r:id="rId13"/>
    <p:sldId id="354" r:id="rId14"/>
    <p:sldId id="356" r:id="rId15"/>
    <p:sldId id="332" r:id="rId16"/>
    <p:sldId id="357" r:id="rId17"/>
    <p:sldId id="358" r:id="rId18"/>
    <p:sldId id="359" r:id="rId19"/>
    <p:sldId id="270" r:id="rId20"/>
    <p:sldId id="272" r:id="rId21"/>
    <p:sldId id="274" r:id="rId22"/>
    <p:sldId id="360" r:id="rId23"/>
    <p:sldId id="361" r:id="rId24"/>
    <p:sldId id="362" r:id="rId25"/>
    <p:sldId id="363" r:id="rId26"/>
    <p:sldId id="351" r:id="rId27"/>
    <p:sldId id="279" r:id="rId28"/>
    <p:sldId id="365" r:id="rId29"/>
    <p:sldId id="35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6"/>
    <p:restoredTop sz="94340"/>
  </p:normalViewPr>
  <p:slideViewPr>
    <p:cSldViewPr snapToGrid="0" snapToObjects="1">
      <p:cViewPr varScale="1">
        <p:scale>
          <a:sx n="76" d="100"/>
          <a:sy n="76" d="100"/>
        </p:scale>
        <p:origin x="1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F63246-63EE-493B-8962-9DFF17EC1662}" type="doc">
      <dgm:prSet loTypeId="urn:microsoft.com/office/officeart/2005/8/layout/vProcess5" loCatId="process" qsTypeId="urn:microsoft.com/office/officeart/2005/8/quickstyle/simple3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2E9790D6-ACDA-4F87-93BB-E253AE049470}">
      <dgm:prSet/>
      <dgm:spPr/>
      <dgm:t>
        <a:bodyPr/>
        <a:lstStyle/>
        <a:p>
          <a:r>
            <a:rPr lang="en-US" dirty="0"/>
            <a:t>In the chat box please type a response to the following:</a:t>
          </a:r>
        </a:p>
      </dgm:t>
    </dgm:pt>
    <dgm:pt modelId="{5FF232F0-5C3C-47E4-A36E-141B94875DCB}" type="parTrans" cxnId="{21426E77-D614-411C-8235-7623CCC310F5}">
      <dgm:prSet/>
      <dgm:spPr/>
      <dgm:t>
        <a:bodyPr/>
        <a:lstStyle/>
        <a:p>
          <a:endParaRPr lang="en-US"/>
        </a:p>
      </dgm:t>
    </dgm:pt>
    <dgm:pt modelId="{566727FF-1D5F-4083-B434-369AA7012DEC}" type="sibTrans" cxnId="{21426E77-D614-411C-8235-7623CCC310F5}">
      <dgm:prSet/>
      <dgm:spPr/>
      <dgm:t>
        <a:bodyPr/>
        <a:lstStyle/>
        <a:p>
          <a:endParaRPr lang="en-US"/>
        </a:p>
      </dgm:t>
    </dgm:pt>
    <dgm:pt modelId="{D0D651FD-D97E-448F-9514-7C37E617400A}">
      <dgm:prSet/>
      <dgm:spPr/>
      <dgm:t>
        <a:bodyPr/>
        <a:lstStyle/>
        <a:p>
          <a:r>
            <a:rPr lang="en-US" dirty="0"/>
            <a:t>“What are some of the key terms or phrases that you would use to define or describe public health informatics?”</a:t>
          </a:r>
        </a:p>
      </dgm:t>
    </dgm:pt>
    <dgm:pt modelId="{01F1BC4D-A70C-4FB0-A4BB-A5EC34C2F138}" type="parTrans" cxnId="{43079666-827E-4A20-9B07-3274DCAB142C}">
      <dgm:prSet/>
      <dgm:spPr/>
      <dgm:t>
        <a:bodyPr/>
        <a:lstStyle/>
        <a:p>
          <a:endParaRPr lang="en-US"/>
        </a:p>
      </dgm:t>
    </dgm:pt>
    <dgm:pt modelId="{6AFA0370-A7D1-4B45-8291-F3C9A9ABBFF5}" type="sibTrans" cxnId="{43079666-827E-4A20-9B07-3274DCAB142C}">
      <dgm:prSet/>
      <dgm:spPr/>
      <dgm:t>
        <a:bodyPr/>
        <a:lstStyle/>
        <a:p>
          <a:endParaRPr lang="en-US"/>
        </a:p>
      </dgm:t>
    </dgm:pt>
    <dgm:pt modelId="{BCEE015F-047E-7443-974B-B6EC2C6439BA}" type="pres">
      <dgm:prSet presAssocID="{3BF63246-63EE-493B-8962-9DFF17EC1662}" presName="outerComposite" presStyleCnt="0">
        <dgm:presLayoutVars>
          <dgm:chMax val="5"/>
          <dgm:dir/>
          <dgm:resizeHandles val="exact"/>
        </dgm:presLayoutVars>
      </dgm:prSet>
      <dgm:spPr/>
    </dgm:pt>
    <dgm:pt modelId="{FF34AEF3-A038-9947-B055-92EAFCE7D792}" type="pres">
      <dgm:prSet presAssocID="{3BF63246-63EE-493B-8962-9DFF17EC1662}" presName="dummyMaxCanvas" presStyleCnt="0">
        <dgm:presLayoutVars/>
      </dgm:prSet>
      <dgm:spPr/>
    </dgm:pt>
    <dgm:pt modelId="{B213C800-8954-834D-88E6-7FF2E80380B1}" type="pres">
      <dgm:prSet presAssocID="{3BF63246-63EE-493B-8962-9DFF17EC1662}" presName="TwoNodes_1" presStyleLbl="node1" presStyleIdx="0" presStyleCnt="2">
        <dgm:presLayoutVars>
          <dgm:bulletEnabled val="1"/>
        </dgm:presLayoutVars>
      </dgm:prSet>
      <dgm:spPr/>
    </dgm:pt>
    <dgm:pt modelId="{20DAB991-738A-544E-A0F6-41103E650DCE}" type="pres">
      <dgm:prSet presAssocID="{3BF63246-63EE-493B-8962-9DFF17EC1662}" presName="TwoNodes_2" presStyleLbl="node1" presStyleIdx="1" presStyleCnt="2">
        <dgm:presLayoutVars>
          <dgm:bulletEnabled val="1"/>
        </dgm:presLayoutVars>
      </dgm:prSet>
      <dgm:spPr/>
    </dgm:pt>
    <dgm:pt modelId="{B5FB3212-527C-4148-9411-E9ED59F24313}" type="pres">
      <dgm:prSet presAssocID="{3BF63246-63EE-493B-8962-9DFF17EC1662}" presName="TwoConn_1-2" presStyleLbl="fgAccFollowNode1" presStyleIdx="0" presStyleCnt="1">
        <dgm:presLayoutVars>
          <dgm:bulletEnabled val="1"/>
        </dgm:presLayoutVars>
      </dgm:prSet>
      <dgm:spPr/>
    </dgm:pt>
    <dgm:pt modelId="{BA764ECC-5FA4-274E-B197-8E449C927C17}" type="pres">
      <dgm:prSet presAssocID="{3BF63246-63EE-493B-8962-9DFF17EC1662}" presName="TwoNodes_1_text" presStyleLbl="node1" presStyleIdx="1" presStyleCnt="2">
        <dgm:presLayoutVars>
          <dgm:bulletEnabled val="1"/>
        </dgm:presLayoutVars>
      </dgm:prSet>
      <dgm:spPr/>
    </dgm:pt>
    <dgm:pt modelId="{49F5F9D9-3B18-AD48-A8C5-DE1669F32CAA}" type="pres">
      <dgm:prSet presAssocID="{3BF63246-63EE-493B-8962-9DFF17EC1662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BA985728-5B7F-C046-9E64-20FF0BF83E1C}" type="presOf" srcId="{D0D651FD-D97E-448F-9514-7C37E617400A}" destId="{20DAB991-738A-544E-A0F6-41103E650DCE}" srcOrd="0" destOrd="0" presId="urn:microsoft.com/office/officeart/2005/8/layout/vProcess5"/>
    <dgm:cxn modelId="{2258624C-E8EA-1846-BB2F-FE07DA777138}" type="presOf" srcId="{D0D651FD-D97E-448F-9514-7C37E617400A}" destId="{49F5F9D9-3B18-AD48-A8C5-DE1669F32CAA}" srcOrd="1" destOrd="0" presId="urn:microsoft.com/office/officeart/2005/8/layout/vProcess5"/>
    <dgm:cxn modelId="{75C65161-341A-5345-ABAA-20956E8055A5}" type="presOf" srcId="{566727FF-1D5F-4083-B434-369AA7012DEC}" destId="{B5FB3212-527C-4148-9411-E9ED59F24313}" srcOrd="0" destOrd="0" presId="urn:microsoft.com/office/officeart/2005/8/layout/vProcess5"/>
    <dgm:cxn modelId="{10BC2464-0BB5-3F42-B46F-CD158843ED4C}" type="presOf" srcId="{2E9790D6-ACDA-4F87-93BB-E253AE049470}" destId="{BA764ECC-5FA4-274E-B197-8E449C927C17}" srcOrd="1" destOrd="0" presId="urn:microsoft.com/office/officeart/2005/8/layout/vProcess5"/>
    <dgm:cxn modelId="{43079666-827E-4A20-9B07-3274DCAB142C}" srcId="{3BF63246-63EE-493B-8962-9DFF17EC1662}" destId="{D0D651FD-D97E-448F-9514-7C37E617400A}" srcOrd="1" destOrd="0" parTransId="{01F1BC4D-A70C-4FB0-A4BB-A5EC34C2F138}" sibTransId="{6AFA0370-A7D1-4B45-8291-F3C9A9ABBFF5}"/>
    <dgm:cxn modelId="{21426E77-D614-411C-8235-7623CCC310F5}" srcId="{3BF63246-63EE-493B-8962-9DFF17EC1662}" destId="{2E9790D6-ACDA-4F87-93BB-E253AE049470}" srcOrd="0" destOrd="0" parTransId="{5FF232F0-5C3C-47E4-A36E-141B94875DCB}" sibTransId="{566727FF-1D5F-4083-B434-369AA7012DEC}"/>
    <dgm:cxn modelId="{CEC0DC99-2218-0F42-AB36-408480FFCEC8}" type="presOf" srcId="{3BF63246-63EE-493B-8962-9DFF17EC1662}" destId="{BCEE015F-047E-7443-974B-B6EC2C6439BA}" srcOrd="0" destOrd="0" presId="urn:microsoft.com/office/officeart/2005/8/layout/vProcess5"/>
    <dgm:cxn modelId="{691620A6-D991-264F-BCF5-BD7DD437CE5F}" type="presOf" srcId="{2E9790D6-ACDA-4F87-93BB-E253AE049470}" destId="{B213C800-8954-834D-88E6-7FF2E80380B1}" srcOrd="0" destOrd="0" presId="urn:microsoft.com/office/officeart/2005/8/layout/vProcess5"/>
    <dgm:cxn modelId="{05368FAB-B381-6543-86B7-A4627478B367}" type="presParOf" srcId="{BCEE015F-047E-7443-974B-B6EC2C6439BA}" destId="{FF34AEF3-A038-9947-B055-92EAFCE7D792}" srcOrd="0" destOrd="0" presId="urn:microsoft.com/office/officeart/2005/8/layout/vProcess5"/>
    <dgm:cxn modelId="{A24B0F12-C6BD-AF4D-928C-BD68914429CA}" type="presParOf" srcId="{BCEE015F-047E-7443-974B-B6EC2C6439BA}" destId="{B213C800-8954-834D-88E6-7FF2E80380B1}" srcOrd="1" destOrd="0" presId="urn:microsoft.com/office/officeart/2005/8/layout/vProcess5"/>
    <dgm:cxn modelId="{87E2C87D-D5ED-8D48-854F-27584C120DC9}" type="presParOf" srcId="{BCEE015F-047E-7443-974B-B6EC2C6439BA}" destId="{20DAB991-738A-544E-A0F6-41103E650DCE}" srcOrd="2" destOrd="0" presId="urn:microsoft.com/office/officeart/2005/8/layout/vProcess5"/>
    <dgm:cxn modelId="{A364C168-3F15-7A40-A401-8B3C28AB58FA}" type="presParOf" srcId="{BCEE015F-047E-7443-974B-B6EC2C6439BA}" destId="{B5FB3212-527C-4148-9411-E9ED59F24313}" srcOrd="3" destOrd="0" presId="urn:microsoft.com/office/officeart/2005/8/layout/vProcess5"/>
    <dgm:cxn modelId="{71C1D690-C408-D044-80B8-750B12F7A5FD}" type="presParOf" srcId="{BCEE015F-047E-7443-974B-B6EC2C6439BA}" destId="{BA764ECC-5FA4-274E-B197-8E449C927C17}" srcOrd="4" destOrd="0" presId="urn:microsoft.com/office/officeart/2005/8/layout/vProcess5"/>
    <dgm:cxn modelId="{83E7AB20-B7D5-094C-A295-0B952999FCA7}" type="presParOf" srcId="{BCEE015F-047E-7443-974B-B6EC2C6439BA}" destId="{49F5F9D9-3B18-AD48-A8C5-DE1669F32CA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F9FC3E-A6BB-48C8-9EFB-FE813337C4E1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C70B851-F25E-4DF8-BD11-C78A5D8D0634}">
      <dgm:prSet/>
      <dgm:spPr/>
      <dgm:t>
        <a:bodyPr/>
        <a:lstStyle/>
        <a:p>
          <a:r>
            <a:rPr lang="en-US"/>
            <a:t>Public health informatics is about both data and technology</a:t>
          </a:r>
        </a:p>
      </dgm:t>
    </dgm:pt>
    <dgm:pt modelId="{1D8A16BD-10B9-4C12-8359-686E028035A6}" type="parTrans" cxnId="{C23EF3AB-AE92-42E7-8157-5D97A94B6955}">
      <dgm:prSet/>
      <dgm:spPr/>
      <dgm:t>
        <a:bodyPr/>
        <a:lstStyle/>
        <a:p>
          <a:endParaRPr lang="en-US"/>
        </a:p>
      </dgm:t>
    </dgm:pt>
    <dgm:pt modelId="{14EA4FF5-EEA2-4932-99DE-4DFEFB86E194}" type="sibTrans" cxnId="{C23EF3AB-AE92-42E7-8157-5D97A94B6955}">
      <dgm:prSet/>
      <dgm:spPr/>
      <dgm:t>
        <a:bodyPr/>
        <a:lstStyle/>
        <a:p>
          <a:endParaRPr lang="en-US"/>
        </a:p>
      </dgm:t>
    </dgm:pt>
    <dgm:pt modelId="{AA4CF6AD-1321-4200-9C3B-07C9B4F2152F}">
      <dgm:prSet/>
      <dgm:spPr/>
      <dgm:t>
        <a:bodyPr/>
        <a:lstStyle/>
        <a:p>
          <a:r>
            <a:rPr lang="en-US"/>
            <a:t>Data need to be gathered and managed with practical goals in mind</a:t>
          </a:r>
        </a:p>
      </dgm:t>
    </dgm:pt>
    <dgm:pt modelId="{D8B63502-227E-496C-A2D1-FCD5EC72910F}" type="parTrans" cxnId="{711B2963-FE22-4422-92A5-26B1DA63E80E}">
      <dgm:prSet/>
      <dgm:spPr/>
      <dgm:t>
        <a:bodyPr/>
        <a:lstStyle/>
        <a:p>
          <a:endParaRPr lang="en-US"/>
        </a:p>
      </dgm:t>
    </dgm:pt>
    <dgm:pt modelId="{1FD8900A-BC44-4873-904B-2B0DA6DD28A2}" type="sibTrans" cxnId="{711B2963-FE22-4422-92A5-26B1DA63E80E}">
      <dgm:prSet/>
      <dgm:spPr/>
      <dgm:t>
        <a:bodyPr/>
        <a:lstStyle/>
        <a:p>
          <a:endParaRPr lang="en-US"/>
        </a:p>
      </dgm:t>
    </dgm:pt>
    <dgm:pt modelId="{0B8DDE0E-9BFD-4C77-8A65-397D4A4168DD}">
      <dgm:prSet/>
      <dgm:spPr/>
      <dgm:t>
        <a:bodyPr/>
        <a:lstStyle/>
        <a:p>
          <a:r>
            <a:rPr lang="en-US"/>
            <a:t>Integration of data systems is crucial</a:t>
          </a:r>
        </a:p>
      </dgm:t>
    </dgm:pt>
    <dgm:pt modelId="{5184FFDD-62D3-4E67-8CDE-5140E861879E}" type="parTrans" cxnId="{4B648741-5451-49A9-9A3B-23FEFFAB7F58}">
      <dgm:prSet/>
      <dgm:spPr/>
      <dgm:t>
        <a:bodyPr/>
        <a:lstStyle/>
        <a:p>
          <a:endParaRPr lang="en-US"/>
        </a:p>
      </dgm:t>
    </dgm:pt>
    <dgm:pt modelId="{9ED47A23-435C-4B0E-A0AA-8F97EDC78B9E}" type="sibTrans" cxnId="{4B648741-5451-49A9-9A3B-23FEFFAB7F58}">
      <dgm:prSet/>
      <dgm:spPr/>
      <dgm:t>
        <a:bodyPr/>
        <a:lstStyle/>
        <a:p>
          <a:endParaRPr lang="en-US"/>
        </a:p>
      </dgm:t>
    </dgm:pt>
    <dgm:pt modelId="{1918F2A5-EA95-C545-B3CA-57C24AC86554}" type="pres">
      <dgm:prSet presAssocID="{FFF9FC3E-A6BB-48C8-9EFB-FE813337C4E1}" presName="linear" presStyleCnt="0">
        <dgm:presLayoutVars>
          <dgm:animLvl val="lvl"/>
          <dgm:resizeHandles val="exact"/>
        </dgm:presLayoutVars>
      </dgm:prSet>
      <dgm:spPr/>
    </dgm:pt>
    <dgm:pt modelId="{B38DFC9E-260B-FF43-B384-72A10A474601}" type="pres">
      <dgm:prSet presAssocID="{8C70B851-F25E-4DF8-BD11-C78A5D8D063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0D93938-F8C8-4E4A-ADCC-68D5924A7FF7}" type="pres">
      <dgm:prSet presAssocID="{14EA4FF5-EEA2-4932-99DE-4DFEFB86E194}" presName="spacer" presStyleCnt="0"/>
      <dgm:spPr/>
    </dgm:pt>
    <dgm:pt modelId="{DEA0C605-B730-8F45-8624-A4A3E2690430}" type="pres">
      <dgm:prSet presAssocID="{AA4CF6AD-1321-4200-9C3B-07C9B4F2152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FF6C154-005D-6E42-B7E8-AA1C86A52644}" type="pres">
      <dgm:prSet presAssocID="{1FD8900A-BC44-4873-904B-2B0DA6DD28A2}" presName="spacer" presStyleCnt="0"/>
      <dgm:spPr/>
    </dgm:pt>
    <dgm:pt modelId="{45BCBCEF-B236-354F-BBE3-43B00CE8F05A}" type="pres">
      <dgm:prSet presAssocID="{0B8DDE0E-9BFD-4C77-8A65-397D4A4168D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8ECA38-E172-5543-8367-F8EA5E7B47C4}" type="presOf" srcId="{8C70B851-F25E-4DF8-BD11-C78A5D8D0634}" destId="{B38DFC9E-260B-FF43-B384-72A10A474601}" srcOrd="0" destOrd="0" presId="urn:microsoft.com/office/officeart/2005/8/layout/vList2"/>
    <dgm:cxn modelId="{4B648741-5451-49A9-9A3B-23FEFFAB7F58}" srcId="{FFF9FC3E-A6BB-48C8-9EFB-FE813337C4E1}" destId="{0B8DDE0E-9BFD-4C77-8A65-397D4A4168DD}" srcOrd="2" destOrd="0" parTransId="{5184FFDD-62D3-4E67-8CDE-5140E861879E}" sibTransId="{9ED47A23-435C-4B0E-A0AA-8F97EDC78B9E}"/>
    <dgm:cxn modelId="{4D3F925D-F619-DB43-BA6D-1087697FBA8C}" type="presOf" srcId="{0B8DDE0E-9BFD-4C77-8A65-397D4A4168DD}" destId="{45BCBCEF-B236-354F-BBE3-43B00CE8F05A}" srcOrd="0" destOrd="0" presId="urn:microsoft.com/office/officeart/2005/8/layout/vList2"/>
    <dgm:cxn modelId="{711B2963-FE22-4422-92A5-26B1DA63E80E}" srcId="{FFF9FC3E-A6BB-48C8-9EFB-FE813337C4E1}" destId="{AA4CF6AD-1321-4200-9C3B-07C9B4F2152F}" srcOrd="1" destOrd="0" parTransId="{D8B63502-227E-496C-A2D1-FCD5EC72910F}" sibTransId="{1FD8900A-BC44-4873-904B-2B0DA6DD28A2}"/>
    <dgm:cxn modelId="{3DDE0375-2AC3-CF42-A34E-C1FCE69CFB77}" type="presOf" srcId="{AA4CF6AD-1321-4200-9C3B-07C9B4F2152F}" destId="{DEA0C605-B730-8F45-8624-A4A3E2690430}" srcOrd="0" destOrd="0" presId="urn:microsoft.com/office/officeart/2005/8/layout/vList2"/>
    <dgm:cxn modelId="{9F1CC381-B0A5-3A4E-9599-74FEEF7A1E8E}" type="presOf" srcId="{FFF9FC3E-A6BB-48C8-9EFB-FE813337C4E1}" destId="{1918F2A5-EA95-C545-B3CA-57C24AC86554}" srcOrd="0" destOrd="0" presId="urn:microsoft.com/office/officeart/2005/8/layout/vList2"/>
    <dgm:cxn modelId="{C23EF3AB-AE92-42E7-8157-5D97A94B6955}" srcId="{FFF9FC3E-A6BB-48C8-9EFB-FE813337C4E1}" destId="{8C70B851-F25E-4DF8-BD11-C78A5D8D0634}" srcOrd="0" destOrd="0" parTransId="{1D8A16BD-10B9-4C12-8359-686E028035A6}" sibTransId="{14EA4FF5-EEA2-4932-99DE-4DFEFB86E194}"/>
    <dgm:cxn modelId="{5F6F3608-F7F0-FC42-9F07-962B24F35E57}" type="presParOf" srcId="{1918F2A5-EA95-C545-B3CA-57C24AC86554}" destId="{B38DFC9E-260B-FF43-B384-72A10A474601}" srcOrd="0" destOrd="0" presId="urn:microsoft.com/office/officeart/2005/8/layout/vList2"/>
    <dgm:cxn modelId="{D797DBBD-5127-7B4C-86B6-4EAC6207B9CB}" type="presParOf" srcId="{1918F2A5-EA95-C545-B3CA-57C24AC86554}" destId="{50D93938-F8C8-4E4A-ADCC-68D5924A7FF7}" srcOrd="1" destOrd="0" presId="urn:microsoft.com/office/officeart/2005/8/layout/vList2"/>
    <dgm:cxn modelId="{6B97A9BC-5393-9A4D-9791-33DD83B47607}" type="presParOf" srcId="{1918F2A5-EA95-C545-B3CA-57C24AC86554}" destId="{DEA0C605-B730-8F45-8624-A4A3E2690430}" srcOrd="2" destOrd="0" presId="urn:microsoft.com/office/officeart/2005/8/layout/vList2"/>
    <dgm:cxn modelId="{F1541CEB-F0FB-1D4E-B10F-AB2C83C4D7B7}" type="presParOf" srcId="{1918F2A5-EA95-C545-B3CA-57C24AC86554}" destId="{3FF6C154-005D-6E42-B7E8-AA1C86A52644}" srcOrd="3" destOrd="0" presId="urn:microsoft.com/office/officeart/2005/8/layout/vList2"/>
    <dgm:cxn modelId="{3EF1AD13-E692-CE4A-8F74-5BA46966C3EE}" type="presParOf" srcId="{1918F2A5-EA95-C545-B3CA-57C24AC86554}" destId="{45BCBCEF-B236-354F-BBE3-43B00CE8F05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3C800-8954-834D-88E6-7FF2E80380B1}">
      <dsp:nvSpPr>
        <dsp:cNvPr id="0" name=""/>
        <dsp:cNvSpPr/>
      </dsp:nvSpPr>
      <dsp:spPr>
        <a:xfrm>
          <a:off x="0" y="0"/>
          <a:ext cx="5328682" cy="25074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 the chat box please type a response to the following:</a:t>
          </a:r>
        </a:p>
      </dsp:txBody>
      <dsp:txXfrm>
        <a:off x="73441" y="73441"/>
        <a:ext cx="2737030" cy="2360574"/>
      </dsp:txXfrm>
    </dsp:sp>
    <dsp:sp modelId="{20DAB991-738A-544E-A0F6-41103E650DCE}">
      <dsp:nvSpPr>
        <dsp:cNvPr id="0" name=""/>
        <dsp:cNvSpPr/>
      </dsp:nvSpPr>
      <dsp:spPr>
        <a:xfrm>
          <a:off x="940355" y="3064668"/>
          <a:ext cx="5328682" cy="25074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“What are some of the key terms or phrases that you would use to define or describe public health informatics?”</a:t>
          </a:r>
        </a:p>
      </dsp:txBody>
      <dsp:txXfrm>
        <a:off x="1013796" y="3138109"/>
        <a:ext cx="2611598" cy="2360574"/>
      </dsp:txXfrm>
    </dsp:sp>
    <dsp:sp modelId="{B5FB3212-527C-4148-9411-E9ED59F24313}">
      <dsp:nvSpPr>
        <dsp:cNvPr id="0" name=""/>
        <dsp:cNvSpPr/>
      </dsp:nvSpPr>
      <dsp:spPr>
        <a:xfrm>
          <a:off x="3698835" y="1971139"/>
          <a:ext cx="1629846" cy="162984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065550" y="1971139"/>
        <a:ext cx="896416" cy="12264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DFC9E-260B-FF43-B384-72A10A474601}">
      <dsp:nvSpPr>
        <dsp:cNvPr id="0" name=""/>
        <dsp:cNvSpPr/>
      </dsp:nvSpPr>
      <dsp:spPr>
        <a:xfrm>
          <a:off x="0" y="8752"/>
          <a:ext cx="6089650" cy="17901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Public health informatics is about both data and technology</a:t>
          </a:r>
        </a:p>
      </dsp:txBody>
      <dsp:txXfrm>
        <a:off x="87385" y="96137"/>
        <a:ext cx="5914880" cy="1615330"/>
      </dsp:txXfrm>
    </dsp:sp>
    <dsp:sp modelId="{DEA0C605-B730-8F45-8624-A4A3E2690430}">
      <dsp:nvSpPr>
        <dsp:cNvPr id="0" name=""/>
        <dsp:cNvSpPr/>
      </dsp:nvSpPr>
      <dsp:spPr>
        <a:xfrm>
          <a:off x="0" y="1891012"/>
          <a:ext cx="6089650" cy="17901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Data need to be gathered and managed with practical goals in mind</a:t>
          </a:r>
        </a:p>
      </dsp:txBody>
      <dsp:txXfrm>
        <a:off x="87385" y="1978397"/>
        <a:ext cx="5914880" cy="1615330"/>
      </dsp:txXfrm>
    </dsp:sp>
    <dsp:sp modelId="{45BCBCEF-B236-354F-BBE3-43B00CE8F05A}">
      <dsp:nvSpPr>
        <dsp:cNvPr id="0" name=""/>
        <dsp:cNvSpPr/>
      </dsp:nvSpPr>
      <dsp:spPr>
        <a:xfrm>
          <a:off x="0" y="3773272"/>
          <a:ext cx="6089650" cy="17901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Integration of data systems is crucial</a:t>
          </a:r>
        </a:p>
      </dsp:txBody>
      <dsp:txXfrm>
        <a:off x="87385" y="3860657"/>
        <a:ext cx="5914880" cy="1615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CD26-3A88-C544-ADE0-88D9755C3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E812CE-0923-A24D-A2FC-005607C50F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689DC-2374-A04C-805D-56188C82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C6DD8-7564-2E41-8437-8A6E77F0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47E69-7321-6741-A440-A4D3FC45A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9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FCC5B-88DE-9041-A2EB-05002FEE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6882EE-32B0-484D-A17A-FBF7CABA1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C9925-82DD-9549-AF22-313CAC44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26023-19DB-104F-8BEB-EF104F9B3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E17B5-6B44-8048-ACFD-16FAAAB90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9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DF83C4-0582-9C4A-86A3-818A8CB2F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561B2D-1777-7D42-8634-E78698DD6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F1EB-B573-CC4A-AFBF-3298282B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038A5-CF11-3048-8035-5DF5C31FF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808C9-FB81-C04E-83F3-F400E366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4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F6DAC-8DA5-7B49-B29E-60161F43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AE024-BA6E-BD40-91C5-F9B3D29D1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FB3D0-AA1F-2E4F-AC32-A717478B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87F08-3E21-4747-90E8-C7F6E239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CBBB4-9B13-CE4F-BA38-C1BEA942A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2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F8F72-83A2-6B40-883E-57F5CA00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F74C2-0627-5D4C-80F1-9EDBA7965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9F8DE-FFE7-7C47-AF67-C43E8FAE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24D15-B532-4046-835F-E379D88D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45DA6-5728-8D43-AC95-A844C1D5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08A4-0106-1641-A493-A0A6A309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3D1F7-1882-6D4B-94B1-29B83B47C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6D3F2-7C6D-E348-A227-ACDBD4DA2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92F67-46D8-B847-BDAA-9886C2061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B4D32-D380-8445-A202-27AFF4F22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DE41FC-1A60-0943-9889-BFCC167DD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89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D7BC1-9F3A-0D43-8C91-22377D3F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4F0C0-C3CA-3143-9B77-1A557BE92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B96D0F-FCDD-7E49-8E74-49EFCAA61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A24AD-C650-5C42-82DC-C8A7ABE1C6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8B7A89-88FE-344E-BD3B-B00754B50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BBF2BD-CB69-5B41-AE24-94705F46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71D6E4-FFE5-C748-B50D-D11409208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3AF97F-0156-AB4D-A0C5-01C6984E4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6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E697-BCFC-B843-A67F-D5EF99E4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4CA39-8544-2341-916D-2EB1B895B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A30F4-128A-C145-A13C-D43485DC0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6A255-053F-7A48-9A1C-3408016FA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1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4BF4A2-0BED-DB43-99CF-4EA009834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F2BBD6-0707-9C42-9D89-B4DFD952F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8CC16-D833-8045-9395-B413A223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D1D80-E7E6-884B-8C34-FF553828A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C9846-C11C-1249-B1A7-70C541659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8D858-B455-FD40-B98F-4C2EA1A3B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E601B-7A68-DE42-A5FB-105F15A8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A7141-558E-F74F-BEE0-A9F51992F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14CDE-7D3A-5440-8746-5FB3C1209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1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43085-21E1-1741-8AFA-C3729D832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69BA12-F2E4-5E49-A8B6-EDEAA83393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F4B860-6349-C34A-92CB-7BD690795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1C5CF-8D57-AC48-A63E-0553BE0B4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E0AEE-AB58-C84F-BAFA-6DA3E67DC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241C30-CDDA-CC40-82A1-F20196E9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9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93F24E-4A5D-5341-AC58-57A0C0082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26CC9-2140-5C4D-BF53-855E4F0C2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E948-E92F-914E-B508-246C6BEAC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2BEBA-09EE-2046-BD95-C7DE346B3B10}" type="datetimeFigureOut">
              <a:rPr lang="en-US" smtClean="0"/>
              <a:t>5/7/18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772BC-4EEC-834B-BCAA-CFE55B42C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00FED-EBF7-8B49-A51A-13AC8C8F2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B2A8B-ED56-F046-862D-21D7D1854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9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frameworksinstitute.org/toolkits/informatic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2A7D0-DB09-4EBA-8D52-E6A5934B66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3688C8-DFCE-4CCD-BCF0-5FB239E5072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410"/>
            <a:ext cx="7005134" cy="4827590"/>
          </a:xfrm>
          <a:custGeom>
            <a:avLst/>
            <a:gdLst>
              <a:gd name="connsiteX0" fmla="*/ 1974535 w 7005134"/>
              <a:gd name="connsiteY0" fmla="*/ 0 h 4827590"/>
              <a:gd name="connsiteX1" fmla="*/ 7003848 w 7005134"/>
              <a:gd name="connsiteY1" fmla="*/ 4776721 h 4827590"/>
              <a:gd name="connsiteX2" fmla="*/ 7005134 w 7005134"/>
              <a:gd name="connsiteY2" fmla="*/ 4827590 h 4827590"/>
              <a:gd name="connsiteX3" fmla="*/ 0 w 7005134"/>
              <a:gd name="connsiteY3" fmla="*/ 4827590 h 4827590"/>
              <a:gd name="connsiteX4" fmla="*/ 0 w 7005134"/>
              <a:gd name="connsiteY4" fmla="*/ 402231 h 4827590"/>
              <a:gd name="connsiteX5" fmla="*/ 14349 w 7005134"/>
              <a:gd name="connsiteY5" fmla="*/ 395744 h 4827590"/>
              <a:gd name="connsiteX6" fmla="*/ 1974535 w 7005134"/>
              <a:gd name="connsiteY6" fmla="*/ 0 h 482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134" h="4827590">
                <a:moveTo>
                  <a:pt x="1974535" y="0"/>
                </a:moveTo>
                <a:cubicBezTo>
                  <a:pt x="4668853" y="0"/>
                  <a:pt x="6868971" y="2115921"/>
                  <a:pt x="7003848" y="4776721"/>
                </a:cubicBezTo>
                <a:lnTo>
                  <a:pt x="7005134" y="4827590"/>
                </a:lnTo>
                <a:lnTo>
                  <a:pt x="0" y="4827590"/>
                </a:lnTo>
                <a:lnTo>
                  <a:pt x="0" y="402231"/>
                </a:lnTo>
                <a:lnTo>
                  <a:pt x="14349" y="395744"/>
                </a:lnTo>
                <a:cubicBezTo>
                  <a:pt x="616832" y="140915"/>
                  <a:pt x="1279227" y="0"/>
                  <a:pt x="1974535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98FBE3-48D2-40A2-B7E6-F485834C821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2540" y="4450080"/>
            <a:ext cx="1234440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8482FDCF-45F3-40F1-8751-19B7AFB3CFC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348" y="1005839"/>
            <a:ext cx="3444236" cy="3444236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5615C0-F14B-8C4D-A7B1-E252C27A7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8240" y="1122363"/>
            <a:ext cx="6339840" cy="2387600"/>
          </a:xfrm>
        </p:spPr>
        <p:txBody>
          <a:bodyPr>
            <a:normAutofit/>
          </a:bodyPr>
          <a:lstStyle/>
          <a:p>
            <a:pPr algn="l"/>
            <a:r>
              <a:rPr lang="en-US" sz="5100" b="1">
                <a:solidFill>
                  <a:schemeClr val="tx1">
                    <a:lumMod val="85000"/>
                    <a:lumOff val="15000"/>
                  </a:schemeClr>
                </a:solidFill>
              </a:rPr>
              <a:t>Communicating the Value of Public Health Informatics</a:t>
            </a:r>
            <a:endParaRPr lang="en-US" sz="51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FD0DF-CE50-2848-9271-1A480FAAA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8240" y="4700588"/>
            <a:ext cx="5252288" cy="1655762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CSTE Applied Informatics Team Training</a:t>
            </a:r>
          </a:p>
          <a:p>
            <a:pPr algn="l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Kelley G. Chester, DrPH, MPH</a:t>
            </a:r>
          </a:p>
          <a:p>
            <a:pPr algn="l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May 8, 2018</a:t>
            </a:r>
          </a:p>
        </p:txBody>
      </p:sp>
    </p:spTree>
    <p:extLst>
      <p:ext uri="{BB962C8B-B14F-4D97-AF65-F5344CB8AC3E}">
        <p14:creationId xmlns:p14="http://schemas.microsoft.com/office/powerpoint/2010/main" val="89198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F4F1B-F80A-444A-B4C1-83231D2A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Defining Public Health Informatics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3613-7E08-0D48-8F8D-337CC82BA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Terminology that we can use to describe or define PHI:</a:t>
            </a:r>
          </a:p>
          <a:p>
            <a:r>
              <a:rPr lang="en-US" dirty="0"/>
              <a:t>Information</a:t>
            </a:r>
          </a:p>
          <a:p>
            <a:r>
              <a:rPr lang="en-US" dirty="0"/>
              <a:t>Creating and managing technology</a:t>
            </a:r>
          </a:p>
          <a:p>
            <a:r>
              <a:rPr lang="en-US" dirty="0"/>
              <a:t>Data collection</a:t>
            </a:r>
          </a:p>
          <a:p>
            <a:r>
              <a:rPr lang="en-US" dirty="0"/>
              <a:t>Data packaging</a:t>
            </a:r>
          </a:p>
          <a:p>
            <a:r>
              <a:rPr lang="en-US" dirty="0"/>
              <a:t>Information flow</a:t>
            </a:r>
          </a:p>
          <a:p>
            <a:r>
              <a:rPr lang="en-US" dirty="0"/>
              <a:t>People</a:t>
            </a:r>
          </a:p>
          <a:p>
            <a:r>
              <a:rPr lang="en-US" dirty="0"/>
              <a:t>Cross-cutting or multidisciplinary</a:t>
            </a:r>
          </a:p>
        </p:txBody>
      </p:sp>
    </p:spTree>
    <p:extLst>
      <p:ext uri="{BB962C8B-B14F-4D97-AF65-F5344CB8AC3E}">
        <p14:creationId xmlns:p14="http://schemas.microsoft.com/office/powerpoint/2010/main" val="870583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275FC67-D7A9-904B-8A43-485F6FBE5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Participant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55AD2-EE3F-9940-8228-71F8FA1B2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In the chat box please type a response to the following: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“What are some of the key terms or phrases that you would use to define or describe why public health informatics is valuable?”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9879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FF9D-F5CC-A846-A9EC-B257BA7D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Public Health Informatics Valuable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AA082-2648-0B4A-807B-BA06DD2E7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Terminology or phrases that we can use to describe the value of PHI:</a:t>
            </a:r>
          </a:p>
          <a:p>
            <a:r>
              <a:rPr lang="en-US" dirty="0"/>
              <a:t>Supports improved decision making</a:t>
            </a:r>
          </a:p>
          <a:p>
            <a:r>
              <a:rPr lang="en-US" dirty="0"/>
              <a:t>Enables effective monitoring and surveillance</a:t>
            </a:r>
          </a:p>
          <a:p>
            <a:r>
              <a:rPr lang="en-US" dirty="0"/>
              <a:t>Assists with improving population health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030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5D8E5F-EEA4-E145-9317-4743821D6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What Distinguishes Public Health Informatics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1C401-20AD-3140-B07B-009B7D67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Why is PHI different from other disciplines of public health:</a:t>
            </a:r>
          </a:p>
          <a:p>
            <a:r>
              <a:rPr lang="en-US" sz="2400" dirty="0"/>
              <a:t>Navigates the needs and goals of diverse fields</a:t>
            </a:r>
          </a:p>
          <a:p>
            <a:r>
              <a:rPr lang="en-US" sz="2400" dirty="0"/>
              <a:t>Draws important connections across public health</a:t>
            </a:r>
          </a:p>
          <a:p>
            <a:r>
              <a:rPr lang="en-US" sz="2400" dirty="0"/>
              <a:t>Key function is translation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2860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C410AB-ECF9-C44D-AE11-2E94B497D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0121" y="1630420"/>
            <a:ext cx="5941068" cy="26586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8722DA-6644-2F43-93D8-2B9EF8C35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303030"/>
                </a:solidFill>
              </a:rPr>
              <a:t>Explaining Technical Information to Non-Technical Audiences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BAA3D-06A0-AC48-8DB7-FD5138794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965199"/>
            <a:ext cx="4008101" cy="40204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Know your audience</a:t>
            </a:r>
          </a:p>
          <a:p>
            <a:r>
              <a:rPr lang="en-US" sz="2400" dirty="0"/>
              <a:t>No acronyms, jargon or buzzwords... Speak plainly</a:t>
            </a:r>
          </a:p>
          <a:p>
            <a:r>
              <a:rPr lang="en-US" sz="2400" dirty="0"/>
              <a:t>Watch your audience</a:t>
            </a:r>
          </a:p>
          <a:p>
            <a:r>
              <a:rPr lang="en-US" sz="2400" dirty="0"/>
              <a:t>Make your audience feel comfortable</a:t>
            </a:r>
          </a:p>
          <a:p>
            <a:r>
              <a:rPr lang="en-US" sz="2400" dirty="0"/>
              <a:t>Use a whiteboard</a:t>
            </a:r>
          </a:p>
        </p:txBody>
      </p:sp>
    </p:spTree>
    <p:extLst>
      <p:ext uri="{BB962C8B-B14F-4D97-AF65-F5344CB8AC3E}">
        <p14:creationId xmlns:p14="http://schemas.microsoft.com/office/powerpoint/2010/main" val="1485681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3B663CB-DB09-4C5D-AC44-580CBD9D98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17D85D7-6C6A-4DB8-BB8B-F4CE92671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A9E09D6-E4D5-F744-9338-44CAD9EB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Elevator Speeches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964CC-DCCC-B646-B48E-3D04F53DC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0667" y="4670258"/>
            <a:ext cx="5293449" cy="137140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861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8CFE4227-C591-B840-B7F1-484D780A5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Essentials for a Good Elevator Speech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C17B36-DEA9-4040-B438-D71C48F44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/>
              <a:t>Be brief</a:t>
            </a:r>
          </a:p>
          <a:p>
            <a:r>
              <a:rPr lang="en-US" sz="2400"/>
              <a:t>Be clear</a:t>
            </a:r>
          </a:p>
          <a:p>
            <a:r>
              <a:rPr lang="en-US" sz="2400"/>
              <a:t>Make it specific to your audience</a:t>
            </a:r>
          </a:p>
          <a:p>
            <a:r>
              <a:rPr lang="en-US" sz="2400"/>
              <a:t>Highlight the benefits</a:t>
            </a:r>
          </a:p>
          <a:p>
            <a:r>
              <a:rPr lang="en-US" sz="2400"/>
              <a:t>Identify the problem and your solution</a:t>
            </a:r>
          </a:p>
          <a:p>
            <a:r>
              <a:rPr lang="en-US" sz="2400"/>
              <a:t>Make a compelling call to action</a:t>
            </a:r>
          </a:p>
          <a:p>
            <a:r>
              <a:rPr lang="en-US" sz="2400"/>
              <a:t>Extend the invitation to continue the conversation</a:t>
            </a:r>
          </a:p>
        </p:txBody>
      </p:sp>
    </p:spTree>
    <p:extLst>
      <p:ext uri="{BB962C8B-B14F-4D97-AF65-F5344CB8AC3E}">
        <p14:creationId xmlns:p14="http://schemas.microsoft.com/office/powerpoint/2010/main" val="1641724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86881-F376-954F-BA70-B7FFC195B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Frameworks Institute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63B20-1A87-D542-BD70-2E6972A7C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Frameworks Institute Report</a:t>
            </a:r>
            <a:r>
              <a:rPr lang="en-US" baseline="30000" dirty="0"/>
              <a:t>1</a:t>
            </a:r>
            <a:r>
              <a:rPr lang="en-US" dirty="0"/>
              <a:t> was designed to answer four key questions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features of public health informatics that experts want to be able to communicate?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public health professionals think about public health informatics?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primary challenges of communicating about public health informatics?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can communicators do to address these communications challenges and build better understanding of and support for public health informatics?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A9DEF-CCAD-2646-A8D0-1FE7AFE112AE}"/>
              </a:ext>
            </a:extLst>
          </p:cNvPr>
          <p:cNvSpPr txBox="1"/>
          <p:nvPr/>
        </p:nvSpPr>
        <p:spPr>
          <a:xfrm flipH="1">
            <a:off x="838199" y="6176964"/>
            <a:ext cx="1051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Frameworks Institute (2017). Reframing Public Health Informatics: A </a:t>
            </a:r>
            <a:r>
              <a:rPr lang="en-US" sz="1400" dirty="0" err="1"/>
              <a:t>FrameWorks</a:t>
            </a:r>
            <a:r>
              <a:rPr lang="en-US" sz="1400" dirty="0"/>
              <a:t> Communications Toolkit. Washington, DC.</a:t>
            </a:r>
          </a:p>
          <a:p>
            <a:r>
              <a:rPr lang="en-US" sz="1400" dirty="0">
                <a:hlinkClick r:id="rId2"/>
              </a:rPr>
              <a:t>http://frameworksinstitute.org/toolkits/informatics/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81652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3A90-547A-A649-BA96-963EAEF54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Talking Points/Elevator Speeches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8B539-77B9-5F4B-852C-23FC9BFBE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these key messages to help build the public health field’s understanding of and support for informatics.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EFFF5B4-C408-E249-8A9A-007F7AC8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9" y="3075842"/>
            <a:ext cx="2270124" cy="227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A47E0D5-0AD3-0841-A029-F443ED197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508" y="3075842"/>
            <a:ext cx="2270124" cy="227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F4EF98B6-2953-F94C-9B05-EC538E7A2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369" y="3075842"/>
            <a:ext cx="2270124" cy="227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ADDDC6-EA39-2547-86E5-01B9B1F75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247" y="5549270"/>
            <a:ext cx="20246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Public Health Information Translation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6A21F8-18CA-7B41-9ED5-50FE418B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677" y="5549270"/>
            <a:ext cx="20246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ctr"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Public Health Data </a:t>
            </a:r>
          </a:p>
          <a:p>
            <a:pPr algn="ctr"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Logistics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02BBA6-DC38-0642-A175-4D8ECA322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107" y="5503103"/>
            <a:ext cx="20246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ctr"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Public Health Knowledge </a:t>
            </a:r>
          </a:p>
          <a:p>
            <a:pPr algn="ctr"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Architects</a:t>
            </a:r>
          </a:p>
        </p:txBody>
      </p:sp>
    </p:spTree>
    <p:extLst>
      <p:ext uri="{BB962C8B-B14F-4D97-AF65-F5344CB8AC3E}">
        <p14:creationId xmlns:p14="http://schemas.microsoft.com/office/powerpoint/2010/main" val="385292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C357FE2C-91D3-E644-AE6C-A6E6E65B1F74}"/>
              </a:ext>
            </a:extLst>
          </p:cNvPr>
          <p:cNvSpPr>
            <a:spLocks/>
          </p:cNvSpPr>
          <p:nvPr/>
        </p:nvSpPr>
        <p:spPr bwMode="auto">
          <a:xfrm>
            <a:off x="78581" y="4743420"/>
            <a:ext cx="44719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>
                    <a:alpha val="89803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33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What is Public Health Informatics?</a:t>
            </a:r>
          </a:p>
        </p:txBody>
      </p:sp>
      <p:sp>
        <p:nvSpPr>
          <p:cNvPr id="20483" name="Line 2">
            <a:extLst>
              <a:ext uri="{FF2B5EF4-FFF2-40B4-BE49-F238E27FC236}">
                <a16:creationId xmlns:a16="http://schemas.microsoft.com/office/drawing/2014/main" id="{6471E26B-54CB-4F45-98E7-0447705C66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6300" y="440532"/>
            <a:ext cx="0" cy="5974556"/>
          </a:xfrm>
          <a:prstGeom prst="line">
            <a:avLst/>
          </a:prstGeom>
          <a:noFill/>
          <a:ln w="25400">
            <a:solidFill>
              <a:srgbClr val="9A9A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1350"/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991620EA-F6B7-4346-8811-789AF3CD47EA}"/>
              </a:ext>
            </a:extLst>
          </p:cNvPr>
          <p:cNvSpPr>
            <a:spLocks/>
          </p:cNvSpPr>
          <p:nvPr/>
        </p:nvSpPr>
        <p:spPr bwMode="auto">
          <a:xfrm>
            <a:off x="5362575" y="2756297"/>
            <a:ext cx="62579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en-US" sz="24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Public health informatics is the science of determining accurate, efficient ways to translate among public health subfields’ many data “languages” to make them interpretable and usable across sectors.</a:t>
            </a:r>
          </a:p>
        </p:txBody>
      </p:sp>
      <p:pic>
        <p:nvPicPr>
          <p:cNvPr id="20486" name="Picture 7">
            <a:extLst>
              <a:ext uri="{FF2B5EF4-FFF2-40B4-BE49-F238E27FC236}">
                <a16:creationId xmlns:a16="http://schemas.microsoft.com/office/drawing/2014/main" id="{F8A631D9-3DA1-F940-AF78-C92151BED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25253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42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CC08C-E10F-C74E-BF9A-5253FB85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47FBA-DA88-E74F-BF54-26F2A833D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the principles of effective communication</a:t>
            </a:r>
          </a:p>
          <a:p>
            <a:r>
              <a:rPr lang="en-US" dirty="0"/>
              <a:t>Define and communicate for technical and non-technical audiences</a:t>
            </a:r>
          </a:p>
          <a:p>
            <a:r>
              <a:rPr lang="en-US" dirty="0"/>
              <a:t>Discuss the essentials of a good elevator speech</a:t>
            </a:r>
          </a:p>
          <a:p>
            <a:r>
              <a:rPr lang="en-US" dirty="0"/>
              <a:t>Example talking points from the Frameworks Institute Report</a:t>
            </a:r>
          </a:p>
          <a:p>
            <a:r>
              <a:rPr lang="en-US" dirty="0"/>
              <a:t>Discuss knowledge overlaps and gaps and how to communicate and engage with stakeholders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480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>
            <a:extLst>
              <a:ext uri="{FF2B5EF4-FFF2-40B4-BE49-F238E27FC236}">
                <a16:creationId xmlns:a16="http://schemas.microsoft.com/office/drawing/2014/main" id="{EDDF14C1-174E-6C44-B172-204423BC01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6300" y="440532"/>
            <a:ext cx="0" cy="5974556"/>
          </a:xfrm>
          <a:prstGeom prst="line">
            <a:avLst/>
          </a:prstGeom>
          <a:noFill/>
          <a:ln w="25400">
            <a:solidFill>
              <a:srgbClr val="9A9A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1350"/>
          </a:p>
        </p:txBody>
      </p:sp>
      <p:pic>
        <p:nvPicPr>
          <p:cNvPr id="26627" name="Picture 7">
            <a:extLst>
              <a:ext uri="{FF2B5EF4-FFF2-40B4-BE49-F238E27FC236}">
                <a16:creationId xmlns:a16="http://schemas.microsoft.com/office/drawing/2014/main" id="{75C8822C-BA79-BC4A-BD72-65F4C0297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257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8">
            <a:extLst>
              <a:ext uri="{FF2B5EF4-FFF2-40B4-BE49-F238E27FC236}">
                <a16:creationId xmlns:a16="http://schemas.microsoft.com/office/drawing/2014/main" id="{251B2B92-FC34-B748-B61C-2202B8AEEB4F}"/>
              </a:ext>
            </a:extLst>
          </p:cNvPr>
          <p:cNvSpPr>
            <a:spLocks/>
          </p:cNvSpPr>
          <p:nvPr/>
        </p:nvSpPr>
        <p:spPr bwMode="auto">
          <a:xfrm>
            <a:off x="78581" y="4743420"/>
            <a:ext cx="44719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>
                    <a:alpha val="89803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33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What is Public Health Informatics?</a:t>
            </a:r>
          </a:p>
        </p:txBody>
      </p:sp>
      <p:sp>
        <p:nvSpPr>
          <p:cNvPr id="26630" name="Rectangle 3">
            <a:extLst>
              <a:ext uri="{FF2B5EF4-FFF2-40B4-BE49-F238E27FC236}">
                <a16:creationId xmlns:a16="http://schemas.microsoft.com/office/drawing/2014/main" id="{DBDB5C5C-9080-0745-8920-9B64DDA4CE87}"/>
              </a:ext>
            </a:extLst>
          </p:cNvPr>
          <p:cNvSpPr>
            <a:spLocks/>
          </p:cNvSpPr>
          <p:nvPr/>
        </p:nvSpPr>
        <p:spPr bwMode="auto">
          <a:xfrm>
            <a:off x="5362575" y="2756297"/>
            <a:ext cx="62579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en-US" sz="24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Public health informatics runs the logistics of public health data, designing complex systems that, like global shipping logistics, transmit data “packages” securely, to the correct place, and on time. </a:t>
            </a:r>
          </a:p>
        </p:txBody>
      </p:sp>
    </p:spTree>
    <p:extLst>
      <p:ext uri="{BB962C8B-B14F-4D97-AF65-F5344CB8AC3E}">
        <p14:creationId xmlns:p14="http://schemas.microsoft.com/office/powerpoint/2010/main" val="458044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2">
            <a:extLst>
              <a:ext uri="{FF2B5EF4-FFF2-40B4-BE49-F238E27FC236}">
                <a16:creationId xmlns:a16="http://schemas.microsoft.com/office/drawing/2014/main" id="{334302F5-77F0-C648-A493-66FB84E7DC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6300" y="440532"/>
            <a:ext cx="0" cy="5974556"/>
          </a:xfrm>
          <a:prstGeom prst="line">
            <a:avLst/>
          </a:prstGeom>
          <a:noFill/>
          <a:ln w="25400">
            <a:solidFill>
              <a:srgbClr val="9A9A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1350"/>
          </a:p>
        </p:txBody>
      </p:sp>
      <p:pic>
        <p:nvPicPr>
          <p:cNvPr id="31747" name="Picture 7">
            <a:extLst>
              <a:ext uri="{FF2B5EF4-FFF2-40B4-BE49-F238E27FC236}">
                <a16:creationId xmlns:a16="http://schemas.microsoft.com/office/drawing/2014/main" id="{1E8182DE-0F36-DB47-9971-C3019B0FC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57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8">
            <a:extLst>
              <a:ext uri="{FF2B5EF4-FFF2-40B4-BE49-F238E27FC236}">
                <a16:creationId xmlns:a16="http://schemas.microsoft.com/office/drawing/2014/main" id="{D1B889AE-E99B-CB4F-87BF-20D4B8AA1CEA}"/>
              </a:ext>
            </a:extLst>
          </p:cNvPr>
          <p:cNvSpPr>
            <a:spLocks/>
          </p:cNvSpPr>
          <p:nvPr/>
        </p:nvSpPr>
        <p:spPr bwMode="auto">
          <a:xfrm>
            <a:off x="78581" y="4743420"/>
            <a:ext cx="44719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>
                    <a:alpha val="89803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33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What is Public Health Informatics?</a:t>
            </a:r>
          </a:p>
        </p:txBody>
      </p:sp>
      <p:sp>
        <p:nvSpPr>
          <p:cNvPr id="31750" name="Rectangle 3">
            <a:extLst>
              <a:ext uri="{FF2B5EF4-FFF2-40B4-BE49-F238E27FC236}">
                <a16:creationId xmlns:a16="http://schemas.microsoft.com/office/drawing/2014/main" id="{3934C94C-7CBD-C54F-B5D2-A27BF520A980}"/>
              </a:ext>
            </a:extLst>
          </p:cNvPr>
          <p:cNvSpPr>
            <a:spLocks/>
          </p:cNvSpPr>
          <p:nvPr/>
        </p:nvSpPr>
        <p:spPr bwMode="auto">
          <a:xfrm>
            <a:off x="5362575" y="2914650"/>
            <a:ext cx="62579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" panose="020B0502020104020203" pitchFamily="34" charset="-79"/>
                <a:ea typeface="Heiti SC Light" panose="02000000000000000000" pitchFamily="2" charset="-128"/>
                <a:sym typeface="Gill Sans" panose="020B0502020104020203" pitchFamily="34" charset="-79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en-US" sz="2400">
                <a:solidFill>
                  <a:srgbClr val="67676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Public health informatics is a field that designs the blueprints for the complex data systems that keep information secure, usable, and responsive to public health’s needs. Informaticians are like knowledge architects of public health -- the information systems they build account for function, and local contexts.</a:t>
            </a:r>
          </a:p>
        </p:txBody>
      </p:sp>
    </p:spTree>
    <p:extLst>
      <p:ext uri="{BB962C8B-B14F-4D97-AF65-F5344CB8AC3E}">
        <p14:creationId xmlns:p14="http://schemas.microsoft.com/office/powerpoint/2010/main" val="1911033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4DC2037-48A0-4F22-B9D4-8EAEBC780AB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667269-4406-4D4D-B6FB-60F36EF67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Engaging Stakeholders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D204F-C036-9B43-B283-FED179056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Knowledge 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Overlaps and Gaps</a:t>
            </a:r>
          </a:p>
        </p:txBody>
      </p:sp>
    </p:spTree>
    <p:extLst>
      <p:ext uri="{BB962C8B-B14F-4D97-AF65-F5344CB8AC3E}">
        <p14:creationId xmlns:p14="http://schemas.microsoft.com/office/powerpoint/2010/main" val="2248919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95D989-81FA-4BAD-9AD5-E46CEDA91B3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6189E5-8A3E-4CFD-B71B-CCD0F8495E5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EFD7E4-FE9A-7340-BA5B-966814C5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Knowledge Overlaps/ Communication Opportunities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CC4C1C68-3D87-4263-8F19-8BCBF8DE1F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336118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9280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65720C7-6753-804A-8706-CA62197D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chemeClr val="accent1"/>
                </a:solidFill>
              </a:rPr>
              <a:t>Knowledge Gaps/ 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3B1C2-4D25-2646-BE1E-399AE24ED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 lnSpcReduction="10000"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Generate an understanding of informatics as a scientific field of practice and expertise</a:t>
            </a:r>
          </a:p>
          <a:p>
            <a:r>
              <a:rPr lang="en-US" sz="2400" dirty="0"/>
              <a:t>Help professionals understand the informatician’s critical role in making information systems work more effectively</a:t>
            </a:r>
          </a:p>
          <a:p>
            <a:r>
              <a:rPr lang="en-US" sz="2400" dirty="0"/>
              <a:t>Emphasize the complexity of users’ needs and show how public health informatics, as a social science, plays a key role in addressing these needs and solving problems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2041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81087-2CA2-C646-A610-BA3D26DB6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Knowledge Gaps/Communication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7FD32-C488-E24A-B775-B89C74A2F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en-US" sz="2400"/>
              <a:t>Develop and use a consistent term for informatics professionals that can facilitate talk about the field of public health informatics and the professionals who do this work</a:t>
            </a:r>
          </a:p>
          <a:p>
            <a:r>
              <a:rPr lang="en-US" sz="2400"/>
              <a:t>Explain how public health informatics can overcome complex challenges to integrate information systems</a:t>
            </a:r>
          </a:p>
          <a:p>
            <a:r>
              <a:rPr lang="en-US" sz="2400"/>
              <a:t>Make the work of public health informaticians clear and concrete</a:t>
            </a:r>
          </a:p>
          <a:p>
            <a:endParaRPr lang="en-US" sz="240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04355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74D28C-3268-4E35-8EE1-D92CB4A85A7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D44E42-C462-4105-BC86-FE75B4E3C4A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846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AF6CCD7-0614-D049-B9ED-B5E392D3E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6290" t="13396" r="16918" b="4591"/>
          <a:stretch/>
        </p:blipFill>
        <p:spPr>
          <a:xfrm>
            <a:off x="7800975" y="805798"/>
            <a:ext cx="4105275" cy="37806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EF8432-34DC-A44C-9C45-9ECDD3FA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68" y="702023"/>
            <a:ext cx="4906281" cy="1325563"/>
          </a:xfrm>
        </p:spPr>
        <p:txBody>
          <a:bodyPr>
            <a:normAutofit/>
          </a:bodyPr>
          <a:lstStyle/>
          <a:p>
            <a:r>
              <a:rPr lang="en-US" dirty="0"/>
              <a:t>Open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65AC2-8B45-3A45-A593-35F4420CA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012" y="2465577"/>
            <a:ext cx="5006336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There is a new individual in your organization who is new public health.  Your leadership has asked you to give a brief one-on-one introduction to informatics in your organization to this individual. 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would you say?</a:t>
            </a:r>
          </a:p>
        </p:txBody>
      </p:sp>
    </p:spTree>
    <p:extLst>
      <p:ext uri="{BB962C8B-B14F-4D97-AF65-F5344CB8AC3E}">
        <p14:creationId xmlns:p14="http://schemas.microsoft.com/office/powerpoint/2010/main" val="3253147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ABDFAB0-FABD-42C0-8065-08F802B523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CAAF5D7-299C-47E0-BF58-5B55CABE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61B9C5-08F8-554B-A584-D310522A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936229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3298E-822E-5649-B8D9-BE80D689C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1589" y="5425594"/>
            <a:ext cx="4537661" cy="1372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00B4-6846-6846-8FE8-57D8435C3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303030"/>
                </a:solidFill>
              </a:rPr>
              <a:t>Preparing for the Workshop at the Annual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4C643-E089-DD4E-9CF0-2BB85B6D4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533" y="965199"/>
            <a:ext cx="10916223" cy="4020458"/>
          </a:xfrm>
        </p:spPr>
        <p:txBody>
          <a:bodyPr anchor="ctr">
            <a:normAutofit/>
          </a:bodyPr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C8F45-8D90-ED44-848D-E503353D8AA2}"/>
              </a:ext>
            </a:extLst>
          </p:cNvPr>
          <p:cNvSpPr txBox="1"/>
          <p:nvPr/>
        </p:nvSpPr>
        <p:spPr>
          <a:xfrm>
            <a:off x="1286933" y="965199"/>
            <a:ext cx="9855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day will be structured around a case study scenario in which you will be asked to design an informatics-based solution that addresses the scenario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do NOT need to prepare any documentation for the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will be reading materials for you to consider ahead of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will have the opportunity to select your top preferences for a case scenario before the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Jessica, Amanda, and I will divide the participants up into groups based on their preferred case scenario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725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BFEFF5-479F-2143-B381-1DCAC55CE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B53C0-27B3-2A44-926F-46418BC30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1258" y="4525347"/>
            <a:ext cx="3258675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 you at the Annual Conference</a:t>
            </a:r>
          </a:p>
        </p:txBody>
      </p:sp>
    </p:spTree>
    <p:extLst>
      <p:ext uri="{BB962C8B-B14F-4D97-AF65-F5344CB8AC3E}">
        <p14:creationId xmlns:p14="http://schemas.microsoft.com/office/powerpoint/2010/main" val="2113487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6527E-C5F9-1040-920C-059F68BB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E2DF-A38B-9F4B-B73C-4FB0A1025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By the end of the training participants will be able to:</a:t>
            </a:r>
          </a:p>
          <a:p>
            <a:pPr lvl="0"/>
            <a:r>
              <a:rPr lang="en-US" sz="2400" dirty="0"/>
              <a:t>Describe basic principles for effective communication </a:t>
            </a:r>
          </a:p>
          <a:p>
            <a:pPr lvl="0"/>
            <a:r>
              <a:rPr lang="en-US" sz="2400" dirty="0"/>
              <a:t>Define informatics effectively to technical and non-technical audiences </a:t>
            </a:r>
          </a:p>
          <a:p>
            <a:pPr lvl="0"/>
            <a:r>
              <a:rPr lang="en-US" sz="2400" dirty="0"/>
              <a:t>Describe how informatics can assist in addressing public health problems </a:t>
            </a:r>
          </a:p>
          <a:p>
            <a:pPr lvl="0"/>
            <a:r>
              <a:rPr lang="en-US" sz="2400" dirty="0"/>
              <a:t>Utilize talking points or an elevator speech to communicate value of informatics</a:t>
            </a:r>
          </a:p>
          <a:p>
            <a:pPr lvl="0"/>
            <a:r>
              <a:rPr lang="en-US" sz="2400" dirty="0"/>
              <a:t>Apply communications principles for engaging stakeholders involved in informatics projects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326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131348E-A9E9-4498-8A8C-D569E06B47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E10F08A-9A92-4FF7-8200-2B07B613F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6668271-231A-2C44-ADA2-3641D44C1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Communication Principles</a:t>
            </a:r>
          </a:p>
        </p:txBody>
      </p:sp>
    </p:spTree>
    <p:extLst>
      <p:ext uri="{BB962C8B-B14F-4D97-AF65-F5344CB8AC3E}">
        <p14:creationId xmlns:p14="http://schemas.microsoft.com/office/powerpoint/2010/main" val="78090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5">
            <a:extLst>
              <a:ext uri="{FF2B5EF4-FFF2-40B4-BE49-F238E27FC236}">
                <a16:creationId xmlns:a16="http://schemas.microsoft.com/office/drawing/2014/main" id="{F73FCEB7-CD02-4399-BA74-12D9191D6F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7D8670-D9D8-0B42-A0A9-7AE0EB9F5B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6290" t="13396" r="16918" b="4591"/>
          <a:stretch/>
        </p:blipFill>
        <p:spPr>
          <a:xfrm>
            <a:off x="5237687" y="492573"/>
            <a:ext cx="6385814" cy="588079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7638D9C-9535-AC44-BF88-AEA2BA99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Seven Principles for Effective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322409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290F8E-A32C-254B-BE71-4D0043106C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/>
          </a:blip>
          <a:srcRect l="16290" t="13396" r="16918" b="4591"/>
          <a:stretch/>
        </p:blipFill>
        <p:spPr>
          <a:xfrm>
            <a:off x="1754839" y="965200"/>
            <a:ext cx="4331631" cy="3989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A1A1A3-0141-3641-AF97-E5FB29E0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Effective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5418B-6B64-AE46-ADF0-FA9DE3264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4655" y="965199"/>
            <a:ext cx="4008101" cy="40204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Effective communication is a </a:t>
            </a:r>
            <a:r>
              <a:rPr lang="en-US" i="1" dirty="0"/>
              <a:t>connection</a:t>
            </a:r>
            <a:r>
              <a:rPr lang="en-US" dirty="0"/>
              <a:t> between people that allows for the exchange of thoughts, feelings, and ideas, and leads to mutual </a:t>
            </a:r>
            <a:r>
              <a:rPr lang="en-US" i="1" dirty="0"/>
              <a:t>understanding</a:t>
            </a:r>
          </a:p>
        </p:txBody>
      </p:sp>
    </p:spTree>
    <p:extLst>
      <p:ext uri="{BB962C8B-B14F-4D97-AF65-F5344CB8AC3E}">
        <p14:creationId xmlns:p14="http://schemas.microsoft.com/office/powerpoint/2010/main" val="257753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0AABF553-B5A2-BA45-A586-5092ECB60F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/>
          </a:blip>
          <a:srcRect l="16290" t="13396" r="16918" b="4591"/>
          <a:stretch/>
        </p:blipFill>
        <p:spPr>
          <a:xfrm>
            <a:off x="1754839" y="965200"/>
            <a:ext cx="4331631" cy="39890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5A69C6D-1AB6-4C4A-9B72-EBE2097DF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Poll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5DFC2C-D320-DE4E-943C-FD90F1DD9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2267" y="965199"/>
            <a:ext cx="5260489" cy="40204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My organization communicates in an effective manner...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Always</a:t>
            </a:r>
          </a:p>
          <a:p>
            <a:pPr marL="0" indent="0">
              <a:buNone/>
            </a:pPr>
            <a:r>
              <a:rPr lang="en-US" dirty="0"/>
              <a:t>Sometimes</a:t>
            </a:r>
          </a:p>
          <a:p>
            <a:pPr marL="0" indent="0">
              <a:buNone/>
            </a:pPr>
            <a:r>
              <a:rPr lang="en-US" dirty="0"/>
              <a:t>Rarely</a:t>
            </a:r>
          </a:p>
          <a:p>
            <a:pPr marL="0" indent="0">
              <a:buNone/>
            </a:pPr>
            <a:r>
              <a:rPr lang="en-US" dirty="0"/>
              <a:t>Never</a:t>
            </a:r>
          </a:p>
          <a:p>
            <a:pPr mar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4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F4E260-B79D-41D8-90EB-C84807CD77E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86AD50-C6DC-4D98-A467-9AC1F3C2D8D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41208F6-8B1C-4098-9388-150BC8E447B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8D57C4-4135-194C-B7C6-8DE1FF7E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Defining Informatics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2FD61B-1BC4-904A-8D05-F9BF4CE32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8215" y="4578114"/>
            <a:ext cx="5956353" cy="1247274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for Technical and Non-technical Audiences</a:t>
            </a:r>
          </a:p>
        </p:txBody>
      </p:sp>
    </p:spTree>
    <p:extLst>
      <p:ext uri="{BB962C8B-B14F-4D97-AF65-F5344CB8AC3E}">
        <p14:creationId xmlns:p14="http://schemas.microsoft.com/office/powerpoint/2010/main" val="351873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73DCB6C9-1A54-0342-98D7-411F1F8C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Participant Response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2AEC142-7CCE-45A1-925F-A0AE7C4CB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470420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041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979</Words>
  <Application>Microsoft Macintosh PowerPoint</Application>
  <PresentationFormat>Widescreen</PresentationFormat>
  <Paragraphs>127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Heiti SC Light</vt:lpstr>
      <vt:lpstr>Arial</vt:lpstr>
      <vt:lpstr>Calibri</vt:lpstr>
      <vt:lpstr>Calibri Light</vt:lpstr>
      <vt:lpstr>Gill Sans</vt:lpstr>
      <vt:lpstr>Office Theme</vt:lpstr>
      <vt:lpstr>Communicating the Value of Public Health Informatics</vt:lpstr>
      <vt:lpstr>Agenda</vt:lpstr>
      <vt:lpstr>Learning Objectives</vt:lpstr>
      <vt:lpstr>Communication Principles</vt:lpstr>
      <vt:lpstr>Seven Principles for Effective Communication</vt:lpstr>
      <vt:lpstr>Effective Communication</vt:lpstr>
      <vt:lpstr>Poll</vt:lpstr>
      <vt:lpstr>Defining Informatics</vt:lpstr>
      <vt:lpstr>Participant Response</vt:lpstr>
      <vt:lpstr>Defining Public Health Informatics</vt:lpstr>
      <vt:lpstr>Participant Response</vt:lpstr>
      <vt:lpstr>Why is Public Health Informatics Valuable</vt:lpstr>
      <vt:lpstr>What Distinguishes Public Health Informatics</vt:lpstr>
      <vt:lpstr>Explaining Technical Information to Non-Technical Audiences</vt:lpstr>
      <vt:lpstr>Elevator Speeches</vt:lpstr>
      <vt:lpstr>Essentials for a Good Elevator Speech</vt:lpstr>
      <vt:lpstr>The Frameworks Institute Report</vt:lpstr>
      <vt:lpstr>Example Talking Points/Elevator Speeches</vt:lpstr>
      <vt:lpstr>PowerPoint Presentation</vt:lpstr>
      <vt:lpstr>PowerPoint Presentation</vt:lpstr>
      <vt:lpstr>PowerPoint Presentation</vt:lpstr>
      <vt:lpstr>Engaging Stakeholders</vt:lpstr>
      <vt:lpstr>Knowledge Overlaps/ Communication Opportunities</vt:lpstr>
      <vt:lpstr>Knowledge Gaps/ Communication Challenges</vt:lpstr>
      <vt:lpstr>Knowledge Gaps/Communication Challenges</vt:lpstr>
      <vt:lpstr>Open Discussion</vt:lpstr>
      <vt:lpstr>Questions</vt:lpstr>
      <vt:lpstr>Preparing for the Workshop at the Annual Conference</vt:lpstr>
      <vt:lpstr>Thank You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the Value of Public Health Informatics</dc:title>
  <dc:creator>Chester, Kelley G.</dc:creator>
  <cp:lastModifiedBy>Chester, Kelley G.</cp:lastModifiedBy>
  <cp:revision>25</cp:revision>
  <dcterms:created xsi:type="dcterms:W3CDTF">2018-05-02T00:13:29Z</dcterms:created>
  <dcterms:modified xsi:type="dcterms:W3CDTF">2018-05-07T17:47:53Z</dcterms:modified>
</cp:coreProperties>
</file>