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3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9" r:id="rId5"/>
    <p:sldId id="259" r:id="rId6"/>
    <p:sldId id="260" r:id="rId7"/>
    <p:sldId id="270" r:id="rId8"/>
    <p:sldId id="271" r:id="rId9"/>
    <p:sldId id="275" r:id="rId10"/>
    <p:sldId id="272" r:id="rId11"/>
    <p:sldId id="273" r:id="rId12"/>
    <p:sldId id="280" r:id="rId13"/>
    <p:sldId id="276" r:id="rId14"/>
    <p:sldId id="277" r:id="rId15"/>
    <p:sldId id="261" r:id="rId16"/>
    <p:sldId id="262" r:id="rId17"/>
    <p:sldId id="265" r:id="rId18"/>
    <p:sldId id="267" r:id="rId19"/>
    <p:sldId id="268" r:id="rId20"/>
    <p:sldId id="274" r:id="rId21"/>
    <p:sldId id="269" r:id="rId22"/>
    <p:sldId id="281" r:id="rId23"/>
    <p:sldId id="282" r:id="rId24"/>
    <p:sldId id="283" r:id="rId25"/>
    <p:sldId id="284" r:id="rId26"/>
    <p:sldId id="285" r:id="rId27"/>
    <p:sldId id="286" r:id="rId28"/>
    <p:sldId id="290" r:id="rId29"/>
    <p:sldId id="288" r:id="rId30"/>
    <p:sldId id="291" r:id="rId31"/>
    <p:sldId id="292" r:id="rId32"/>
    <p:sldId id="293" r:id="rId33"/>
    <p:sldId id="294" r:id="rId34"/>
    <p:sldId id="346" r:id="rId35"/>
    <p:sldId id="295" r:id="rId36"/>
    <p:sldId id="34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0"/>
  </p:normalViewPr>
  <p:slideViewPr>
    <p:cSldViewPr snapToGrid="0" snapToObjects="1">
      <p:cViewPr>
        <p:scale>
          <a:sx n="76" d="100"/>
          <a:sy n="76" d="100"/>
        </p:scale>
        <p:origin x="13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621B9-147B-464D-9762-292F7ACF0CFA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7EBE43A-C301-4BFD-B63B-9C9A6A2E139A}">
      <dgm:prSet/>
      <dgm:spPr/>
      <dgm:t>
        <a:bodyPr/>
        <a:lstStyle/>
        <a:p>
          <a:r>
            <a:rPr lang="en-US"/>
            <a:t>Enhanced Leadership and Workforce</a:t>
          </a:r>
        </a:p>
      </dgm:t>
    </dgm:pt>
    <dgm:pt modelId="{8D4A8408-652D-4FD9-9640-ACB95149772E}" type="parTrans" cxnId="{B4AA7176-E210-41F5-B55C-9C2966298DF2}">
      <dgm:prSet/>
      <dgm:spPr/>
      <dgm:t>
        <a:bodyPr/>
        <a:lstStyle/>
        <a:p>
          <a:endParaRPr lang="en-US"/>
        </a:p>
      </dgm:t>
    </dgm:pt>
    <dgm:pt modelId="{D8BA5BB9-7AB7-4300-9194-AED4C643BBD8}" type="sibTrans" cxnId="{B4AA7176-E210-41F5-B55C-9C2966298DF2}">
      <dgm:prSet/>
      <dgm:spPr/>
      <dgm:t>
        <a:bodyPr/>
        <a:lstStyle/>
        <a:p>
          <a:endParaRPr lang="en-US"/>
        </a:p>
      </dgm:t>
    </dgm:pt>
    <dgm:pt modelId="{54D75FBD-1795-450A-91DB-7E26F7DC8AB3}">
      <dgm:prSet/>
      <dgm:spPr/>
      <dgm:t>
        <a:bodyPr/>
        <a:lstStyle/>
        <a:p>
          <a:r>
            <a:rPr lang="en-US"/>
            <a:t>New Partners</a:t>
          </a:r>
        </a:p>
      </dgm:t>
    </dgm:pt>
    <dgm:pt modelId="{4A0FD833-8584-4A69-AE42-2A085E2992F8}" type="parTrans" cxnId="{306392BC-74F4-438C-A5A8-27EB9050B78C}">
      <dgm:prSet/>
      <dgm:spPr/>
      <dgm:t>
        <a:bodyPr/>
        <a:lstStyle/>
        <a:p>
          <a:endParaRPr lang="en-US"/>
        </a:p>
      </dgm:t>
    </dgm:pt>
    <dgm:pt modelId="{88957FB0-EB1D-4B0B-BE0E-A0E76EDB9EC2}" type="sibTrans" cxnId="{306392BC-74F4-438C-A5A8-27EB9050B78C}">
      <dgm:prSet/>
      <dgm:spPr/>
      <dgm:t>
        <a:bodyPr/>
        <a:lstStyle/>
        <a:p>
          <a:endParaRPr lang="en-US"/>
        </a:p>
      </dgm:t>
    </dgm:pt>
    <dgm:pt modelId="{EA49C944-861B-4114-B577-946CB12B2577}">
      <dgm:prSet/>
      <dgm:spPr/>
      <dgm:t>
        <a:bodyPr/>
        <a:lstStyle/>
        <a:p>
          <a:r>
            <a:rPr lang="en-US"/>
            <a:t>Accreditation</a:t>
          </a:r>
        </a:p>
      </dgm:t>
    </dgm:pt>
    <dgm:pt modelId="{C0D7637F-8D3A-4936-8600-B7045C21AD2D}" type="parTrans" cxnId="{AE62E536-E339-47DA-BF8B-EB6173E7C7F5}">
      <dgm:prSet/>
      <dgm:spPr/>
      <dgm:t>
        <a:bodyPr/>
        <a:lstStyle/>
        <a:p>
          <a:endParaRPr lang="en-US"/>
        </a:p>
      </dgm:t>
    </dgm:pt>
    <dgm:pt modelId="{E4D4B38D-2EB2-4B68-8DA0-B1CD8E4C0A03}" type="sibTrans" cxnId="{AE62E536-E339-47DA-BF8B-EB6173E7C7F5}">
      <dgm:prSet/>
      <dgm:spPr/>
      <dgm:t>
        <a:bodyPr/>
        <a:lstStyle/>
        <a:p>
          <a:endParaRPr lang="en-US"/>
        </a:p>
      </dgm:t>
    </dgm:pt>
    <dgm:pt modelId="{FC6D38AB-398F-40DA-8247-D83BCCE5C969}">
      <dgm:prSet/>
      <dgm:spPr/>
      <dgm:t>
        <a:bodyPr/>
        <a:lstStyle/>
        <a:p>
          <a:r>
            <a:rPr lang="en-US"/>
            <a:t>Technology, Tools, and Data That Matter</a:t>
          </a:r>
        </a:p>
      </dgm:t>
    </dgm:pt>
    <dgm:pt modelId="{5EA92C80-70D3-4A99-ABE8-706D1A5E52C6}" type="parTrans" cxnId="{F2EF1185-5819-4D43-BD44-EEDE4FD76734}">
      <dgm:prSet/>
      <dgm:spPr/>
      <dgm:t>
        <a:bodyPr/>
        <a:lstStyle/>
        <a:p>
          <a:endParaRPr lang="en-US"/>
        </a:p>
      </dgm:t>
    </dgm:pt>
    <dgm:pt modelId="{CD074343-35BB-4B37-888C-1B3FC2A11FE8}" type="sibTrans" cxnId="{F2EF1185-5819-4D43-BD44-EEDE4FD76734}">
      <dgm:prSet/>
      <dgm:spPr/>
      <dgm:t>
        <a:bodyPr/>
        <a:lstStyle/>
        <a:p>
          <a:endParaRPr lang="en-US"/>
        </a:p>
      </dgm:t>
    </dgm:pt>
    <dgm:pt modelId="{6A460B20-DB48-495A-A2B2-C68363ACAD57}">
      <dgm:prSet/>
      <dgm:spPr/>
      <dgm:t>
        <a:bodyPr/>
        <a:lstStyle/>
        <a:p>
          <a:r>
            <a:rPr lang="en-US"/>
            <a:t>New Metrics of Success</a:t>
          </a:r>
        </a:p>
      </dgm:t>
    </dgm:pt>
    <dgm:pt modelId="{A04272F7-F705-43A8-9296-AB3DF3B37A60}" type="parTrans" cxnId="{43665575-7CE7-4EE8-AE4A-F0E1ADC6DDF8}">
      <dgm:prSet/>
      <dgm:spPr/>
      <dgm:t>
        <a:bodyPr/>
        <a:lstStyle/>
        <a:p>
          <a:endParaRPr lang="en-US"/>
        </a:p>
      </dgm:t>
    </dgm:pt>
    <dgm:pt modelId="{7A10B4ED-DDE7-4A4A-920D-5816E873636D}" type="sibTrans" cxnId="{43665575-7CE7-4EE8-AE4A-F0E1ADC6DDF8}">
      <dgm:prSet/>
      <dgm:spPr/>
      <dgm:t>
        <a:bodyPr/>
        <a:lstStyle/>
        <a:p>
          <a:endParaRPr lang="en-US"/>
        </a:p>
      </dgm:t>
    </dgm:pt>
    <dgm:pt modelId="{E8519929-7D4C-425F-854C-E95C7047CA83}">
      <dgm:prSet/>
      <dgm:spPr/>
      <dgm:t>
        <a:bodyPr/>
        <a:lstStyle/>
        <a:p>
          <a:r>
            <a:rPr lang="en-US"/>
            <a:t>Funding</a:t>
          </a:r>
        </a:p>
      </dgm:t>
    </dgm:pt>
    <dgm:pt modelId="{61392FF6-AFE2-4906-8AA8-765A68390A16}" type="parTrans" cxnId="{4BE68BC5-D4E7-4DA0-8AC6-28200AA1F8C0}">
      <dgm:prSet/>
      <dgm:spPr/>
      <dgm:t>
        <a:bodyPr/>
        <a:lstStyle/>
        <a:p>
          <a:endParaRPr lang="en-US"/>
        </a:p>
      </dgm:t>
    </dgm:pt>
    <dgm:pt modelId="{3F4D81A4-E96E-40BB-99A0-F8406EE4702E}" type="sibTrans" cxnId="{4BE68BC5-D4E7-4DA0-8AC6-28200AA1F8C0}">
      <dgm:prSet/>
      <dgm:spPr/>
      <dgm:t>
        <a:bodyPr/>
        <a:lstStyle/>
        <a:p>
          <a:endParaRPr lang="en-US"/>
        </a:p>
      </dgm:t>
    </dgm:pt>
    <dgm:pt modelId="{0DD961A2-BED1-674E-B563-C04735151D27}" type="pres">
      <dgm:prSet presAssocID="{4A6621B9-147B-464D-9762-292F7ACF0CFA}" presName="linear" presStyleCnt="0">
        <dgm:presLayoutVars>
          <dgm:animLvl val="lvl"/>
          <dgm:resizeHandles val="exact"/>
        </dgm:presLayoutVars>
      </dgm:prSet>
      <dgm:spPr/>
    </dgm:pt>
    <dgm:pt modelId="{0EF9CC58-0945-6C42-81B4-B368A45BC131}" type="pres">
      <dgm:prSet presAssocID="{C7EBE43A-C301-4BFD-B63B-9C9A6A2E139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0AF7DF3-9C5E-8149-B1EB-BFC44C9B39C7}" type="pres">
      <dgm:prSet presAssocID="{D8BA5BB9-7AB7-4300-9194-AED4C643BBD8}" presName="spacer" presStyleCnt="0"/>
      <dgm:spPr/>
    </dgm:pt>
    <dgm:pt modelId="{4D32DCA2-626F-6D4C-9393-AEED05CD455C}" type="pres">
      <dgm:prSet presAssocID="{54D75FBD-1795-450A-91DB-7E26F7DC8AB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1501206-A001-7046-8CE8-CFA129BB1EC5}" type="pres">
      <dgm:prSet presAssocID="{88957FB0-EB1D-4B0B-BE0E-A0E76EDB9EC2}" presName="spacer" presStyleCnt="0"/>
      <dgm:spPr/>
    </dgm:pt>
    <dgm:pt modelId="{B8E484F3-F700-F64B-BEFA-B273A3598671}" type="pres">
      <dgm:prSet presAssocID="{EA49C944-861B-4114-B577-946CB12B257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3B9C945-5FC3-394C-8B5D-936FF8E92183}" type="pres">
      <dgm:prSet presAssocID="{E4D4B38D-2EB2-4B68-8DA0-B1CD8E4C0A03}" presName="spacer" presStyleCnt="0"/>
      <dgm:spPr/>
    </dgm:pt>
    <dgm:pt modelId="{939F5944-70E1-A541-94E1-107F4EF5A8F3}" type="pres">
      <dgm:prSet presAssocID="{FC6D38AB-398F-40DA-8247-D83BCCE5C96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92B27D9-39D4-6D4A-AD24-3D94F1C1AFFF}" type="pres">
      <dgm:prSet presAssocID="{CD074343-35BB-4B37-888C-1B3FC2A11FE8}" presName="spacer" presStyleCnt="0"/>
      <dgm:spPr/>
    </dgm:pt>
    <dgm:pt modelId="{9FCBF21B-432F-664C-BBB9-747D6BF4E7A8}" type="pres">
      <dgm:prSet presAssocID="{6A460B20-DB48-495A-A2B2-C68363ACAD5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B9A540B-ED2C-EC4C-8307-084F5DAF2C1E}" type="pres">
      <dgm:prSet presAssocID="{7A10B4ED-DDE7-4A4A-920D-5816E873636D}" presName="spacer" presStyleCnt="0"/>
      <dgm:spPr/>
    </dgm:pt>
    <dgm:pt modelId="{C50E436C-5F92-574A-89E7-52900FF452D5}" type="pres">
      <dgm:prSet presAssocID="{E8519929-7D4C-425F-854C-E95C7047CA8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AF4B507-7DDF-5742-852B-B4E575CF3C55}" type="presOf" srcId="{4A6621B9-147B-464D-9762-292F7ACF0CFA}" destId="{0DD961A2-BED1-674E-B563-C04735151D27}" srcOrd="0" destOrd="0" presId="urn:microsoft.com/office/officeart/2005/8/layout/vList2"/>
    <dgm:cxn modelId="{6E9EBB2B-57CC-F54E-A1F2-A73DE4893D03}" type="presOf" srcId="{C7EBE43A-C301-4BFD-B63B-9C9A6A2E139A}" destId="{0EF9CC58-0945-6C42-81B4-B368A45BC131}" srcOrd="0" destOrd="0" presId="urn:microsoft.com/office/officeart/2005/8/layout/vList2"/>
    <dgm:cxn modelId="{AE62E536-E339-47DA-BF8B-EB6173E7C7F5}" srcId="{4A6621B9-147B-464D-9762-292F7ACF0CFA}" destId="{EA49C944-861B-4114-B577-946CB12B2577}" srcOrd="2" destOrd="0" parTransId="{C0D7637F-8D3A-4936-8600-B7045C21AD2D}" sibTransId="{E4D4B38D-2EB2-4B68-8DA0-B1CD8E4C0A03}"/>
    <dgm:cxn modelId="{1992994A-2B37-C846-9629-E84C3EC379A7}" type="presOf" srcId="{E8519929-7D4C-425F-854C-E95C7047CA83}" destId="{C50E436C-5F92-574A-89E7-52900FF452D5}" srcOrd="0" destOrd="0" presId="urn:microsoft.com/office/officeart/2005/8/layout/vList2"/>
    <dgm:cxn modelId="{3A45894D-E74C-034A-ADA8-7332E390C5D9}" type="presOf" srcId="{EA49C944-861B-4114-B577-946CB12B2577}" destId="{B8E484F3-F700-F64B-BEFA-B273A3598671}" srcOrd="0" destOrd="0" presId="urn:microsoft.com/office/officeart/2005/8/layout/vList2"/>
    <dgm:cxn modelId="{0F624853-3A5A-A34F-8452-18A145584A1E}" type="presOf" srcId="{6A460B20-DB48-495A-A2B2-C68363ACAD57}" destId="{9FCBF21B-432F-664C-BBB9-747D6BF4E7A8}" srcOrd="0" destOrd="0" presId="urn:microsoft.com/office/officeart/2005/8/layout/vList2"/>
    <dgm:cxn modelId="{43665575-7CE7-4EE8-AE4A-F0E1ADC6DDF8}" srcId="{4A6621B9-147B-464D-9762-292F7ACF0CFA}" destId="{6A460B20-DB48-495A-A2B2-C68363ACAD57}" srcOrd="4" destOrd="0" parTransId="{A04272F7-F705-43A8-9296-AB3DF3B37A60}" sibTransId="{7A10B4ED-DDE7-4A4A-920D-5816E873636D}"/>
    <dgm:cxn modelId="{B4AA7176-E210-41F5-B55C-9C2966298DF2}" srcId="{4A6621B9-147B-464D-9762-292F7ACF0CFA}" destId="{C7EBE43A-C301-4BFD-B63B-9C9A6A2E139A}" srcOrd="0" destOrd="0" parTransId="{8D4A8408-652D-4FD9-9640-ACB95149772E}" sibTransId="{D8BA5BB9-7AB7-4300-9194-AED4C643BBD8}"/>
    <dgm:cxn modelId="{F2EF1185-5819-4D43-BD44-EEDE4FD76734}" srcId="{4A6621B9-147B-464D-9762-292F7ACF0CFA}" destId="{FC6D38AB-398F-40DA-8247-D83BCCE5C969}" srcOrd="3" destOrd="0" parTransId="{5EA92C80-70D3-4A99-ABE8-706D1A5E52C6}" sibTransId="{CD074343-35BB-4B37-888C-1B3FC2A11FE8}"/>
    <dgm:cxn modelId="{476604A6-9144-2343-977E-980D2341BCB7}" type="presOf" srcId="{54D75FBD-1795-450A-91DB-7E26F7DC8AB3}" destId="{4D32DCA2-626F-6D4C-9393-AEED05CD455C}" srcOrd="0" destOrd="0" presId="urn:microsoft.com/office/officeart/2005/8/layout/vList2"/>
    <dgm:cxn modelId="{306392BC-74F4-438C-A5A8-27EB9050B78C}" srcId="{4A6621B9-147B-464D-9762-292F7ACF0CFA}" destId="{54D75FBD-1795-450A-91DB-7E26F7DC8AB3}" srcOrd="1" destOrd="0" parTransId="{4A0FD833-8584-4A69-AE42-2A085E2992F8}" sibTransId="{88957FB0-EB1D-4B0B-BE0E-A0E76EDB9EC2}"/>
    <dgm:cxn modelId="{62A118C5-9A09-614D-B424-19F8D8530C9D}" type="presOf" srcId="{FC6D38AB-398F-40DA-8247-D83BCCE5C969}" destId="{939F5944-70E1-A541-94E1-107F4EF5A8F3}" srcOrd="0" destOrd="0" presId="urn:microsoft.com/office/officeart/2005/8/layout/vList2"/>
    <dgm:cxn modelId="{4BE68BC5-D4E7-4DA0-8AC6-28200AA1F8C0}" srcId="{4A6621B9-147B-464D-9762-292F7ACF0CFA}" destId="{E8519929-7D4C-425F-854C-E95C7047CA83}" srcOrd="5" destOrd="0" parTransId="{61392FF6-AFE2-4906-8AA8-765A68390A16}" sibTransId="{3F4D81A4-E96E-40BB-99A0-F8406EE4702E}"/>
    <dgm:cxn modelId="{D2458361-FDDD-DB4E-8A7D-C1B808037E54}" type="presParOf" srcId="{0DD961A2-BED1-674E-B563-C04735151D27}" destId="{0EF9CC58-0945-6C42-81B4-B368A45BC131}" srcOrd="0" destOrd="0" presId="urn:microsoft.com/office/officeart/2005/8/layout/vList2"/>
    <dgm:cxn modelId="{A60EC53B-CC6A-B041-A4F4-B017770E6E3C}" type="presParOf" srcId="{0DD961A2-BED1-674E-B563-C04735151D27}" destId="{80AF7DF3-9C5E-8149-B1EB-BFC44C9B39C7}" srcOrd="1" destOrd="0" presId="urn:microsoft.com/office/officeart/2005/8/layout/vList2"/>
    <dgm:cxn modelId="{A910AF9E-3CD2-7D47-AD9B-7D59E556CB71}" type="presParOf" srcId="{0DD961A2-BED1-674E-B563-C04735151D27}" destId="{4D32DCA2-626F-6D4C-9393-AEED05CD455C}" srcOrd="2" destOrd="0" presId="urn:microsoft.com/office/officeart/2005/8/layout/vList2"/>
    <dgm:cxn modelId="{5D440367-418A-944F-979F-2D31FBB1FBDC}" type="presParOf" srcId="{0DD961A2-BED1-674E-B563-C04735151D27}" destId="{81501206-A001-7046-8CE8-CFA129BB1EC5}" srcOrd="3" destOrd="0" presId="urn:microsoft.com/office/officeart/2005/8/layout/vList2"/>
    <dgm:cxn modelId="{AA775F02-26B6-BE4C-A06D-6C0B87DAB9F0}" type="presParOf" srcId="{0DD961A2-BED1-674E-B563-C04735151D27}" destId="{B8E484F3-F700-F64B-BEFA-B273A3598671}" srcOrd="4" destOrd="0" presId="urn:microsoft.com/office/officeart/2005/8/layout/vList2"/>
    <dgm:cxn modelId="{B512EDB0-36CB-0346-A714-031E2797CFC8}" type="presParOf" srcId="{0DD961A2-BED1-674E-B563-C04735151D27}" destId="{93B9C945-5FC3-394C-8B5D-936FF8E92183}" srcOrd="5" destOrd="0" presId="urn:microsoft.com/office/officeart/2005/8/layout/vList2"/>
    <dgm:cxn modelId="{99230C38-4E38-124B-A152-0424E4CC6A91}" type="presParOf" srcId="{0DD961A2-BED1-674E-B563-C04735151D27}" destId="{939F5944-70E1-A541-94E1-107F4EF5A8F3}" srcOrd="6" destOrd="0" presId="urn:microsoft.com/office/officeart/2005/8/layout/vList2"/>
    <dgm:cxn modelId="{CE9B71C1-C2FA-0A42-BC40-026BD800FC71}" type="presParOf" srcId="{0DD961A2-BED1-674E-B563-C04735151D27}" destId="{492B27D9-39D4-6D4A-AD24-3D94F1C1AFFF}" srcOrd="7" destOrd="0" presId="urn:microsoft.com/office/officeart/2005/8/layout/vList2"/>
    <dgm:cxn modelId="{221D11BE-57C0-A340-9B14-70C292E75BE6}" type="presParOf" srcId="{0DD961A2-BED1-674E-B563-C04735151D27}" destId="{9FCBF21B-432F-664C-BBB9-747D6BF4E7A8}" srcOrd="8" destOrd="0" presId="urn:microsoft.com/office/officeart/2005/8/layout/vList2"/>
    <dgm:cxn modelId="{419DCD11-7903-9E47-AA68-A39BCFE0638E}" type="presParOf" srcId="{0DD961A2-BED1-674E-B563-C04735151D27}" destId="{8B9A540B-ED2C-EC4C-8307-084F5DAF2C1E}" srcOrd="9" destOrd="0" presId="urn:microsoft.com/office/officeart/2005/8/layout/vList2"/>
    <dgm:cxn modelId="{487CAF01-906F-3B4F-A27D-52BFABA04A7B}" type="presParOf" srcId="{0DD961A2-BED1-674E-B563-C04735151D27}" destId="{C50E436C-5F92-574A-89E7-52900FF452D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F9CC58-0945-6C42-81B4-B368A45BC131}">
      <dsp:nvSpPr>
        <dsp:cNvPr id="0" name=""/>
        <dsp:cNvSpPr/>
      </dsp:nvSpPr>
      <dsp:spPr>
        <a:xfrm>
          <a:off x="0" y="569722"/>
          <a:ext cx="6269037" cy="6715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Enhanced Leadership and Workforce</a:t>
          </a:r>
        </a:p>
      </dsp:txBody>
      <dsp:txXfrm>
        <a:off x="32784" y="602506"/>
        <a:ext cx="6203469" cy="606012"/>
      </dsp:txXfrm>
    </dsp:sp>
    <dsp:sp modelId="{4D32DCA2-626F-6D4C-9393-AEED05CD455C}">
      <dsp:nvSpPr>
        <dsp:cNvPr id="0" name=""/>
        <dsp:cNvSpPr/>
      </dsp:nvSpPr>
      <dsp:spPr>
        <a:xfrm>
          <a:off x="0" y="1321942"/>
          <a:ext cx="6269037" cy="671580"/>
        </a:xfrm>
        <a:prstGeom prst="roundRec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New Partners</a:t>
          </a:r>
        </a:p>
      </dsp:txBody>
      <dsp:txXfrm>
        <a:off x="32784" y="1354726"/>
        <a:ext cx="6203469" cy="606012"/>
      </dsp:txXfrm>
    </dsp:sp>
    <dsp:sp modelId="{B8E484F3-F700-F64B-BEFA-B273A3598671}">
      <dsp:nvSpPr>
        <dsp:cNvPr id="0" name=""/>
        <dsp:cNvSpPr/>
      </dsp:nvSpPr>
      <dsp:spPr>
        <a:xfrm>
          <a:off x="0" y="2074162"/>
          <a:ext cx="6269037" cy="671580"/>
        </a:xfrm>
        <a:prstGeom prst="roundRec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Accreditation</a:t>
          </a:r>
        </a:p>
      </dsp:txBody>
      <dsp:txXfrm>
        <a:off x="32784" y="2106946"/>
        <a:ext cx="6203469" cy="606012"/>
      </dsp:txXfrm>
    </dsp:sp>
    <dsp:sp modelId="{939F5944-70E1-A541-94E1-107F4EF5A8F3}">
      <dsp:nvSpPr>
        <dsp:cNvPr id="0" name=""/>
        <dsp:cNvSpPr/>
      </dsp:nvSpPr>
      <dsp:spPr>
        <a:xfrm>
          <a:off x="0" y="2826382"/>
          <a:ext cx="6269037" cy="671580"/>
        </a:xfrm>
        <a:prstGeom prst="roundRec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Technology, Tools, and Data That Matter</a:t>
          </a:r>
        </a:p>
      </dsp:txBody>
      <dsp:txXfrm>
        <a:off x="32784" y="2859166"/>
        <a:ext cx="6203469" cy="606012"/>
      </dsp:txXfrm>
    </dsp:sp>
    <dsp:sp modelId="{9FCBF21B-432F-664C-BBB9-747D6BF4E7A8}">
      <dsp:nvSpPr>
        <dsp:cNvPr id="0" name=""/>
        <dsp:cNvSpPr/>
      </dsp:nvSpPr>
      <dsp:spPr>
        <a:xfrm>
          <a:off x="0" y="3578602"/>
          <a:ext cx="6269037" cy="671580"/>
        </a:xfrm>
        <a:prstGeom prst="roundRec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New Metrics of Success</a:t>
          </a:r>
        </a:p>
      </dsp:txBody>
      <dsp:txXfrm>
        <a:off x="32784" y="3611386"/>
        <a:ext cx="6203469" cy="606012"/>
      </dsp:txXfrm>
    </dsp:sp>
    <dsp:sp modelId="{C50E436C-5F92-574A-89E7-52900FF452D5}">
      <dsp:nvSpPr>
        <dsp:cNvPr id="0" name=""/>
        <dsp:cNvSpPr/>
      </dsp:nvSpPr>
      <dsp:spPr>
        <a:xfrm>
          <a:off x="0" y="4330822"/>
          <a:ext cx="6269037" cy="67158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Funding</a:t>
          </a:r>
        </a:p>
      </dsp:txBody>
      <dsp:txXfrm>
        <a:off x="32784" y="4363606"/>
        <a:ext cx="6203469" cy="606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0CD15-0E44-644B-8EAB-A60DE5BC1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4C38B8-75EB-A849-874F-35B9510C1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EB800-4911-234D-AAD3-E105D77F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ADD22-60CC-3148-B609-C32FF6FB5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7066B-9F09-F34E-913E-7E28B0E2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8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1468-6D3E-514C-A14A-6B960B3AB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BDB31-1326-0343-8691-CE6BA6A12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43A36-6227-B744-AC74-245200224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7D945-A3E2-134B-AC1E-F2B697667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FB1F9-58E5-8041-8626-EFC1F9ED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7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FFA9DF-388C-844F-901F-2EB7648F72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A5C19-745B-104F-BDC4-FEAA3FFAD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D0F0A-05CE-8540-BB02-3204C869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BDB06-CA59-7E45-8323-6411A786C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58690-3D8D-3840-B175-9DA41521F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2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69252-5F2E-244F-9E8E-EBC9DC5B0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9FC8E-2A47-4E4C-8603-CFDC6B962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6E170-5027-4540-88BE-A78555C37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A15D4-173C-CC4F-A141-B3F41FDAC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AE028-CCF1-B342-AFC9-CC99E985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26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DC73-A929-DF41-9D6E-F60C6EDA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F2273-13E0-9D4D-B47B-3B3B83303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420DE-4052-9C4D-83E9-545789EB3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960CB-C46E-E14B-BBB0-F304C144D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CB354-577F-F348-83F2-C9DC4F5C2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6C46-ACEA-654C-9792-9D318AB8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92AB7-875D-AD47-AD51-84CD24D29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81D40-9C88-354A-B946-9790B17A5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9C846-0B4D-AC43-BF9C-D8FC8BE2A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390F0-B4C7-0946-9FB7-9CACD533C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6ABD8-E582-8543-8552-60C87D60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7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4A1A-7BCF-7E47-ABE4-430E9383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134F0-C8D4-DC45-9DC0-62490B4A3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7F1EC-5407-4C4A-8A93-735423EB1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5CF2FB-DFD6-3549-AC94-D902FD431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C01FB-B18B-C344-ADA9-4A1704954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20CB81-157B-8846-8EBC-38D0CC89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93FF99-FA24-7B40-AEC8-0F5D9A622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3D53D5-7F1C-3F45-8CC4-B22E4950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4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4D13B-951D-B349-8D4F-3757FF2AF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C7C9D3-58FA-524A-9A74-979471526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EBEC55-0A0B-4448-9F0A-9FB4CC928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AEF935-E505-F047-8EE5-36E389032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2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5A87C0-E9D7-A745-9AE1-BB5191958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C9A2FE-27F5-794F-BD8C-0CBB733EA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1894F-DB64-BD4E-BF84-7F36759D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2C69-5D1B-EE4F-A5D2-5768E79D6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15756-A023-7F4E-8448-41CDE492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9949E-DE02-3946-B521-48E1A4F70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AB89F-EB1F-4441-AA40-BBA6B3C5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B2483-FC7C-5347-A2DA-F68FE9A32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3CC3D-E551-4645-B875-180C819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5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4843B-559D-2647-BBF5-C11E646D3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F11099-67B3-F042-9CA3-140282B787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4CC911-FB96-EA4F-A144-C6F5E40ED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7C2F0-50F8-A54B-8FC6-01530A0E5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01A34-BF82-8B46-93AC-40C7D8EE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18718-0609-EF42-9568-C9EB48D2A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55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89F00-535A-4142-9208-2DE3C724B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0DCE7-38FB-2549-BF9A-99D0AACB3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1F977-FAEF-F443-AE40-0E8E4837F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4BAC-3B0B-544F-8B0A-1FA53190CA45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07426-B85B-E640-8908-AE057F69D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67E35-B7A6-2A43-B720-9A3C0A139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6775-FDB2-CC46-9F9B-664909A01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03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eval/framework/" TargetMode="External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E1BD427-A068-7348-B824-7305FF007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CSTE AITT Case Study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83BEBA-D5D3-C945-967F-CB533B533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1258" y="4525347"/>
            <a:ext cx="3258675" cy="1737360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Kelley G. Chester, </a:t>
            </a:r>
            <a:r>
              <a:rPr lang="en-US" dirty="0" err="1"/>
              <a:t>DrPH</a:t>
            </a:r>
            <a:r>
              <a:rPr lang="en-US" dirty="0"/>
              <a:t>, MPH</a:t>
            </a:r>
            <a:endParaRPr lang="en-US"/>
          </a:p>
          <a:p>
            <a:pPr algn="l"/>
            <a:r>
              <a:rPr lang="en-US" dirty="0"/>
              <a:t>CSTE Annual Conference</a:t>
            </a:r>
            <a:endParaRPr lang="en-US"/>
          </a:p>
          <a:p>
            <a:pPr algn="l"/>
            <a:r>
              <a:rPr lang="en-US" dirty="0"/>
              <a:t>June 10,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23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881F7C-21CC-1E4B-A6AB-D3F7489D4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Determinants of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6B14E-65B3-6C45-9CBB-F889213D2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Medical care</a:t>
            </a:r>
          </a:p>
          <a:p>
            <a:r>
              <a:rPr lang="en-US" dirty="0"/>
              <a:t>Public health interventions</a:t>
            </a:r>
          </a:p>
          <a:p>
            <a:r>
              <a:rPr lang="en-US" dirty="0"/>
              <a:t>Social environment</a:t>
            </a:r>
          </a:p>
          <a:p>
            <a:pPr lvl="1"/>
            <a:r>
              <a:rPr lang="en-US" sz="2800" dirty="0"/>
              <a:t>Income, education, employment, social support, culture</a:t>
            </a:r>
          </a:p>
          <a:p>
            <a:r>
              <a:rPr lang="en-US" dirty="0"/>
              <a:t>Physical environment</a:t>
            </a:r>
          </a:p>
          <a:p>
            <a:pPr lvl="1"/>
            <a:r>
              <a:rPr lang="en-US" sz="2800" dirty="0"/>
              <a:t>Urban design, clean air and water</a:t>
            </a:r>
          </a:p>
          <a:p>
            <a:r>
              <a:rPr lang="en-US" dirty="0"/>
              <a:t>Genetics</a:t>
            </a:r>
          </a:p>
          <a:p>
            <a:r>
              <a:rPr lang="en-US" dirty="0"/>
              <a:t>Individual behavior</a:t>
            </a:r>
          </a:p>
        </p:txBody>
      </p:sp>
    </p:spTree>
    <p:extLst>
      <p:ext uri="{BB962C8B-B14F-4D97-AF65-F5344CB8AC3E}">
        <p14:creationId xmlns:p14="http://schemas.microsoft.com/office/powerpoint/2010/main" val="110225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3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9741C4-12E8-3048-8E15-4D0413B40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56" y="1444741"/>
            <a:ext cx="9357865" cy="1041901"/>
          </a:xfrm>
        </p:spPr>
        <p:txBody>
          <a:bodyPr>
            <a:normAutofit/>
          </a:bodyPr>
          <a:lstStyle/>
          <a:p>
            <a:r>
              <a:rPr lang="en-US" sz="4000"/>
              <a:t>Population Health and Public Health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9A04C0-D0EF-214E-85B5-D6C12CBA5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2656" y="2701427"/>
            <a:ext cx="4483324" cy="2699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Public Health</a:t>
            </a:r>
          </a:p>
          <a:p>
            <a:pPr marL="0" indent="0">
              <a:buNone/>
            </a:pPr>
            <a:r>
              <a:rPr lang="en-US" sz="2000" dirty="0"/>
              <a:t>“The science and art of preventing disease, prolonging life, and promoting health through organized efforts and informed choices of society, organizations, public and private, communities, and individuals.”</a:t>
            </a:r>
            <a:r>
              <a:rPr lang="en-US" sz="2000" dirty="0">
                <a:effectLst/>
              </a:rPr>
              <a:t> </a:t>
            </a:r>
            <a:endParaRPr lang="en-US" sz="2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8FCFCB8-CDC1-E645-9A81-479CCF4CB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701427"/>
            <a:ext cx="4554501" cy="2699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Population Health</a:t>
            </a:r>
          </a:p>
          <a:p>
            <a:pPr marL="0" indent="0">
              <a:buNone/>
            </a:pPr>
            <a:r>
              <a:rPr lang="en-US" sz="2000" dirty="0"/>
              <a:t>“The health outcomes of a group of individuals, including the distribution of such outcomes within the group.”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3854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83F830E0-7690-3F4A-9B20-5FC9BB031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8375" y="643466"/>
            <a:ext cx="6058581" cy="55687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E489A87-F369-5D4F-9043-F7364BCBF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Population Health and Public Health Alignment</a:t>
            </a:r>
          </a:p>
        </p:txBody>
      </p:sp>
    </p:spTree>
    <p:extLst>
      <p:ext uri="{BB962C8B-B14F-4D97-AF65-F5344CB8AC3E}">
        <p14:creationId xmlns:p14="http://schemas.microsoft.com/office/powerpoint/2010/main" val="3207184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FE2FE09D-0AFA-7B4E-A9F6-42B97A6C465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172" y="854238"/>
            <a:ext cx="6945054" cy="4930987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09D49C-9BA1-5247-AE40-C93D71BF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2600" dirty="0">
                <a:solidFill>
                  <a:srgbClr val="FFFFFF"/>
                </a:solidFill>
              </a:rPr>
              <a:t>Where Does Informatics Fit In</a:t>
            </a:r>
            <a:r>
              <a:rPr lang="en-US" sz="2600" baseline="30000" dirty="0">
                <a:solidFill>
                  <a:srgbClr val="FFFFFF"/>
                </a:solidFill>
              </a:rPr>
              <a:t>2</a:t>
            </a:r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5E927B-CD4E-8447-AD05-E70EA832C01B}"/>
              </a:ext>
            </a:extLst>
          </p:cNvPr>
          <p:cNvSpPr txBox="1"/>
          <p:nvPr/>
        </p:nvSpPr>
        <p:spPr>
          <a:xfrm>
            <a:off x="2615919" y="6229861"/>
            <a:ext cx="9181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2. </a:t>
            </a:r>
            <a:r>
              <a:rPr lang="en-US" sz="1200" dirty="0" err="1"/>
              <a:t>Massoudi</a:t>
            </a:r>
            <a:r>
              <a:rPr lang="en-US" sz="1200" dirty="0"/>
              <a:t>, B. L., Chester, K. G. (2017). Public Health, Population Health, and Epidemiology Informatics: Recent Research and Trends in the United States. </a:t>
            </a:r>
            <a:r>
              <a:rPr lang="en-US" sz="1200" i="1" dirty="0"/>
              <a:t>IMIA Yearbook of Medical Informatics, 26(1), </a:t>
            </a:r>
            <a:r>
              <a:rPr lang="en-US" sz="1200" dirty="0"/>
              <a:t>241-247.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42182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481200-3BB2-4CA3-9D54-1077F6F76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369877-19E2-154E-A430-A16EEE64E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4112" y="642938"/>
            <a:ext cx="4279392" cy="550226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Public Health 3.0 Key Components</a:t>
            </a:r>
            <a:r>
              <a:rPr lang="en-US" sz="4000" baseline="30000" dirty="0">
                <a:solidFill>
                  <a:srgbClr val="FFFFFF"/>
                </a:solidFill>
              </a:rPr>
              <a:t>3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B15D62D-D7D8-48C0-8612-EAFF4CB2C0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674300"/>
              </p:ext>
            </p:extLst>
          </p:nvPr>
        </p:nvGraphicFramePr>
        <p:xfrm>
          <a:off x="642938" y="642938"/>
          <a:ext cx="6269037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16DF38B-F527-B341-804D-92688F9E92AB}"/>
              </a:ext>
            </a:extLst>
          </p:cNvPr>
          <p:cNvSpPr txBox="1"/>
          <p:nvPr/>
        </p:nvSpPr>
        <p:spPr>
          <a:xfrm>
            <a:off x="512064" y="6145202"/>
            <a:ext cx="6399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3. </a:t>
            </a:r>
            <a:r>
              <a:rPr lang="en-US" sz="1200" dirty="0" err="1"/>
              <a:t>DeSalvo</a:t>
            </a:r>
            <a:r>
              <a:rPr lang="en-US" sz="1200" dirty="0"/>
              <a:t>, K., O'Carroll, P. W., Koo, D., Auerbach, J. M., &amp; Monroe, J. A. (2016). Public Health 3.0: Time for an Upgrade. </a:t>
            </a:r>
            <a:r>
              <a:rPr lang="en-US" sz="1200" i="1" dirty="0"/>
              <a:t>American Journal of Public Health, 106</a:t>
            </a:r>
            <a:r>
              <a:rPr lang="en-US" sz="1200" dirty="0"/>
              <a:t>(4), 621-622.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5501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4">
            <a:extLst>
              <a:ext uri="{FF2B5EF4-FFF2-40B4-BE49-F238E27FC236}">
                <a16:creationId xmlns:a16="http://schemas.microsoft.com/office/drawing/2014/main" id="{6F9EB9F2-07E2-4D64-BBD8-BB5B217F1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16">
            <a:extLst>
              <a:ext uri="{FF2B5EF4-FFF2-40B4-BE49-F238E27FC236}">
                <a16:creationId xmlns:a16="http://schemas.microsoft.com/office/drawing/2014/main" id="{F0C57C7C-DFE9-4A1E-B7A9-DF40E633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70B161A-F5C0-6E4C-A118-D7E89E8C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0588" y="965199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Case Study Introduction</a:t>
            </a:r>
          </a:p>
        </p:txBody>
      </p:sp>
    </p:spTree>
    <p:extLst>
      <p:ext uri="{BB962C8B-B14F-4D97-AF65-F5344CB8AC3E}">
        <p14:creationId xmlns:p14="http://schemas.microsoft.com/office/powerpoint/2010/main" val="1104834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E93516-C4FD-C047-988D-11B7D3C9C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Notifiable Disease Case Reporting with Local Healthcare Partners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EE7322-B616-9548-9A54-5A4E45D47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59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FA2E3-B7C8-A741-95A2-1C33179DE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Utilizing Data to Combat Emerging Population Health Threats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9BAAA-94BC-FE40-8E1C-307993000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28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19EB8FA-E354-4C15-BF32-B9A23E781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743201"/>
            <a:ext cx="1371600" cy="13716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561DC9B-21A6-40E7-AD1B-9375842B7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54360F3-1D52-5447-973D-8225205C2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7" y="2187743"/>
            <a:ext cx="5293449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Critical Success Factors for Informatics Projects</a:t>
            </a:r>
          </a:p>
        </p:txBody>
      </p:sp>
    </p:spTree>
    <p:extLst>
      <p:ext uri="{BB962C8B-B14F-4D97-AF65-F5344CB8AC3E}">
        <p14:creationId xmlns:p14="http://schemas.microsoft.com/office/powerpoint/2010/main" val="1291012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0C13C1-3E6C-0D4B-A78B-5B53075B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000">
                <a:solidFill>
                  <a:srgbClr val="262626"/>
                </a:solidFill>
              </a:rPr>
              <a:t>Critical Success Factors for Informatics Projects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78C1FB-1D80-F849-81C6-B17D78AA7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1095246"/>
            <a:ext cx="5408696" cy="5252722"/>
          </a:xfrm>
        </p:spPr>
        <p:txBody>
          <a:bodyPr anchor="ctr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Leadership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Project Governance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Project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Stakeholder Involvement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Organizational and Technical Strategy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Technical Support and Coordination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Financial Support and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Policy Support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Evaluation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474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949AE0B-EB12-5646-94A8-89828EBCE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B0E3-98B7-5945-A121-780230BE6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Welcome and Logistics</a:t>
            </a:r>
          </a:p>
          <a:p>
            <a:r>
              <a:rPr lang="en-US" sz="2400" dirty="0"/>
              <a:t>Linking Population Health to Public Health and Public Health Informatics</a:t>
            </a:r>
          </a:p>
          <a:p>
            <a:r>
              <a:rPr lang="en-US" sz="2400" dirty="0"/>
              <a:t>Case Study Introduction</a:t>
            </a:r>
          </a:p>
          <a:p>
            <a:r>
              <a:rPr lang="en-US" sz="2400" dirty="0"/>
              <a:t>Critical Success Factors for Informatics Projects</a:t>
            </a:r>
          </a:p>
          <a:p>
            <a:r>
              <a:rPr lang="en-US" sz="2400" dirty="0"/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718717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712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712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E08DD4-598B-4F4D-851E-0A0F3947C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11425"/>
            <a:ext cx="6274296" cy="423514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01E0E7D-0B8E-E241-9749-622BA34C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550" y="1122363"/>
            <a:ext cx="330813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2023499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A5F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14E0C1-C01B-8548-8EDE-AA199BBAC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" r="-4" b="-4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4853BE-28CC-B14F-8E54-DC1D2A97C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Critical Success Factor 1: 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63898-DF37-874E-9013-84AC25013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786384"/>
            <a:ext cx="3424739" cy="560589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</a:rPr>
              <a:t>An executive sponsor assures that the project’s goals are aligned with the overall agency strategy and garners support from other senior-level decision makers.  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</a:rPr>
              <a:t>Effective executive sponsors:</a:t>
            </a:r>
          </a:p>
          <a:p>
            <a:r>
              <a:rPr lang="en-US" sz="2400" dirty="0">
                <a:solidFill>
                  <a:srgbClr val="FFFFFF"/>
                </a:solidFill>
              </a:rPr>
              <a:t>Provide ongoing direction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Have a passion for the project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Willing to devote a significant amount of time and effort to ensure success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1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463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C62C1-99CC-CC4F-A5CA-7FABD6801F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04" r="4124" b="2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31BAE-E5DD-F343-ABF4-61E583D67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Critical Success Factor 2: Project Governance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0FC36-776F-D945-BA51-C9FA8216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Projects should be governed by a steering committee that has representation from all key stakeholder groups  </a:t>
            </a:r>
          </a:p>
          <a:p>
            <a:r>
              <a:rPr lang="en-US" sz="2000">
                <a:solidFill>
                  <a:srgbClr val="FFFFFF"/>
                </a:solidFill>
              </a:rPr>
              <a:t>The steering committee is charged with giving strategic direction and supporting the project</a:t>
            </a:r>
          </a:p>
        </p:txBody>
      </p:sp>
    </p:spTree>
    <p:extLst>
      <p:ext uri="{BB962C8B-B14F-4D97-AF65-F5344CB8AC3E}">
        <p14:creationId xmlns:p14="http://schemas.microsoft.com/office/powerpoint/2010/main" val="2853015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683C38-CD4F-F44F-B498-1006B15E5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70" r="7004" b="-5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4DE66-943B-9F46-9811-39C7AADF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Critical Success Factor 3: Project Management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34F352-FFA8-844A-AC2E-8E61CAD39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Key values for effective project managers:</a:t>
            </a:r>
          </a:p>
          <a:p>
            <a:r>
              <a:rPr lang="en-US" sz="2000" dirty="0">
                <a:solidFill>
                  <a:srgbClr val="FFFFFF"/>
                </a:solidFill>
              </a:rPr>
              <a:t>Leadership Skills</a:t>
            </a:r>
          </a:p>
          <a:p>
            <a:r>
              <a:rPr lang="en-US" sz="2000" dirty="0">
                <a:solidFill>
                  <a:srgbClr val="FFFFFF"/>
                </a:solidFill>
              </a:rPr>
              <a:t>Problem Solving</a:t>
            </a:r>
          </a:p>
          <a:p>
            <a:r>
              <a:rPr lang="en-US" sz="2000" dirty="0">
                <a:solidFill>
                  <a:srgbClr val="FFFFFF"/>
                </a:solidFill>
              </a:rPr>
              <a:t>Effective Communication</a:t>
            </a:r>
          </a:p>
          <a:p>
            <a:r>
              <a:rPr lang="en-US" sz="2000" dirty="0">
                <a:solidFill>
                  <a:srgbClr val="FFFFFF"/>
                </a:solidFill>
              </a:rPr>
              <a:t>Cultural Awareness</a:t>
            </a:r>
          </a:p>
          <a:p>
            <a:r>
              <a:rPr lang="en-US" sz="2000" dirty="0">
                <a:solidFill>
                  <a:srgbClr val="FFFFFF"/>
                </a:solidFill>
              </a:rPr>
              <a:t>Optimism</a:t>
            </a:r>
          </a:p>
          <a:p>
            <a:r>
              <a:rPr lang="en-US" sz="2000" dirty="0">
                <a:solidFill>
                  <a:srgbClr val="FFFFFF"/>
                </a:solidFill>
              </a:rPr>
              <a:t>Credibility</a:t>
            </a:r>
          </a:p>
          <a:p>
            <a:r>
              <a:rPr lang="en-US" sz="2000" dirty="0">
                <a:solidFill>
                  <a:srgbClr val="FFFFFF"/>
                </a:solidFill>
              </a:rPr>
              <a:t>Digitally-Savvy</a:t>
            </a:r>
          </a:p>
          <a:p>
            <a:r>
              <a:rPr lang="en-US" sz="2000" dirty="0">
                <a:solidFill>
                  <a:srgbClr val="FFFFFF"/>
                </a:solidFill>
              </a:rPr>
              <a:t>Knowledge of other Frameworks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795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46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22EEE1-81DB-0447-AD19-45A645B93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06" r="-3" b="1078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2544E8-A3A7-A144-B582-D8222F7D1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Critical Success Factor 4: Stakeholder Involvement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527E8-CBC8-6C4F-9982-A675795C0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Frequent and </a:t>
            </a:r>
            <a:r>
              <a:rPr lang="en-US" sz="2000" b="1" i="1" dirty="0">
                <a:solidFill>
                  <a:srgbClr val="FFFFFF"/>
                </a:solidFill>
              </a:rPr>
              <a:t>quality communication</a:t>
            </a:r>
            <a:r>
              <a:rPr lang="en-US" sz="2000" dirty="0">
                <a:solidFill>
                  <a:srgbClr val="FFFFFF"/>
                </a:solidFill>
              </a:rPr>
              <a:t> with stakeholders and stakeholder involvement during the course of a project contribute to its credibility and effectiveness. 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Effective communication can influence the perception, reception, and ultimately, the success, of the project.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1432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33EB00-3D13-8E4C-B02B-6245988FC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111" y="307731"/>
            <a:ext cx="10032679" cy="399763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80FE402-7786-D943-876D-02262027E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Time for Lunch</a:t>
            </a:r>
          </a:p>
        </p:txBody>
      </p:sp>
    </p:spTree>
    <p:extLst>
      <p:ext uri="{BB962C8B-B14F-4D97-AF65-F5344CB8AC3E}">
        <p14:creationId xmlns:p14="http://schemas.microsoft.com/office/powerpoint/2010/main" val="222364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2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1DA54-0BC4-C941-96EA-7EA6BE4231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6" r="5" b="5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519763-F00E-7B4F-8FDA-FEAF5B4B3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 sz="3700">
                <a:solidFill>
                  <a:srgbClr val="FFFFFF"/>
                </a:solidFill>
              </a:rPr>
              <a:t>Critical Success Factor 5: Operational and Technical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DC3BC-3C57-674B-A87D-49D29D2B5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</a:rPr>
              <a:t>Organizational and technical strategies should involve input from all key stakeholders and be based on </a:t>
            </a:r>
            <a:r>
              <a:rPr lang="en-US" sz="2400" b="1" i="1" dirty="0">
                <a:solidFill>
                  <a:srgbClr val="FFFFFF"/>
                </a:solidFill>
              </a:rPr>
              <a:t>well-defined business processes.</a:t>
            </a:r>
            <a:r>
              <a:rPr lang="en-US" sz="2400" dirty="0">
                <a:solidFill>
                  <a:srgbClr val="FFFFFF"/>
                </a:solidFill>
                <a:effectLst/>
              </a:rPr>
              <a:t> 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609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AFA1166-6A98-5749-AB40-742AB3367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Context Diagram Example</a:t>
            </a:r>
            <a:r>
              <a:rPr lang="en-US" baseline="30000" dirty="0">
                <a:solidFill>
                  <a:schemeClr val="accent1"/>
                </a:solidFill>
              </a:rPr>
              <a:t>4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1299426D-71DA-0F4E-9096-E102C5391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3661" y="660963"/>
            <a:ext cx="6729617" cy="49873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0C00C2-F875-7F43-9112-1A9521DF9A43}"/>
              </a:ext>
            </a:extLst>
          </p:cNvPr>
          <p:cNvSpPr txBox="1"/>
          <p:nvPr/>
        </p:nvSpPr>
        <p:spPr>
          <a:xfrm>
            <a:off x="4903660" y="5762453"/>
            <a:ext cx="672961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4. Public Health Informatics Institute. (2008). </a:t>
            </a:r>
            <a:r>
              <a:rPr lang="en-US" sz="1050" i="1" dirty="0"/>
              <a:t>Taking Care of Business: A Collaboration to Define Local Health Department Business Processes.</a:t>
            </a:r>
            <a:r>
              <a:rPr lang="en-US" sz="1050" dirty="0"/>
              <a:t> Decatur, GA: Public Health Informatics Institute.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08404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2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519763-F00E-7B4F-8FDA-FEAF5B4B3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 fontScale="90000"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</a:rPr>
              <a:t>Critical Success Factor 6: Technical Support and Coordination</a:t>
            </a: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DC3BC-3C57-674B-A87D-49D29D2B5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</a:rPr>
              <a:t>The </a:t>
            </a:r>
            <a:r>
              <a:rPr lang="en-US" sz="2400" b="1" i="1" dirty="0">
                <a:solidFill>
                  <a:srgbClr val="FFFFFF"/>
                </a:solidFill>
              </a:rPr>
              <a:t>business analyst </a:t>
            </a:r>
            <a:r>
              <a:rPr lang="en-US" sz="2400" dirty="0">
                <a:solidFill>
                  <a:srgbClr val="FFFFFF"/>
                </a:solidFill>
              </a:rPr>
              <a:t>acts as a bridge between the program and technical staff.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801440-429A-354A-B067-1F7A0223B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46" y="321732"/>
            <a:ext cx="7058307" cy="399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27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DB159F-93DC-2349-A437-694D1E71C0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765" y="307731"/>
            <a:ext cx="7233371" cy="399763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5E24EBD-F22C-A44C-8F9F-7BF5F672F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Task Flow Diagram Example</a:t>
            </a:r>
          </a:p>
        </p:txBody>
      </p:sp>
    </p:spTree>
    <p:extLst>
      <p:ext uri="{BB962C8B-B14F-4D97-AF65-F5344CB8AC3E}">
        <p14:creationId xmlns:p14="http://schemas.microsoft.com/office/powerpoint/2010/main" val="548059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718ACC5-9EC7-4BC4-BF5E-79BB32BB1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34933-E597-6D42-8B40-214169CE6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Learning Objectives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09469-35A3-D54D-BF3A-C41D4B111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lvl="0" hangingPunct="0"/>
            <a:r>
              <a:rPr lang="en-GB" sz="2200" dirty="0"/>
              <a:t>Describe the concept of population health and its linkage to public health and public health informatics </a:t>
            </a:r>
            <a:endParaRPr lang="en-US" sz="2200" dirty="0"/>
          </a:p>
          <a:p>
            <a:pPr lvl="0" hangingPunct="0"/>
            <a:r>
              <a:rPr lang="en-GB" sz="2200" dirty="0"/>
              <a:t>Describe critical success factors for informatics projects</a:t>
            </a:r>
            <a:endParaRPr lang="en-US" sz="2200" dirty="0"/>
          </a:p>
          <a:p>
            <a:pPr lvl="0" hangingPunct="0"/>
            <a:r>
              <a:rPr lang="en-GB" sz="2200" dirty="0"/>
              <a:t>Apply communications principles for engaging stakeholders at all levels for informatics projects</a:t>
            </a:r>
            <a:endParaRPr lang="en-US" sz="2200" dirty="0"/>
          </a:p>
          <a:p>
            <a:pPr lvl="0" hangingPunct="0"/>
            <a:r>
              <a:rPr lang="en-GB" sz="2200" dirty="0"/>
              <a:t>Create a matrix of critical success factors for an informatics solution for a public health case study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99626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DA7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88F78A-F616-F64B-A31F-50AFC4FD0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035596"/>
            <a:ext cx="7188199" cy="47834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BE1D75-318C-CD43-9AA8-FECBBA67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133643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05C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60B447-8B6B-1642-AAFC-64AFB2D6C0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892" b="3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CD4324-8F06-554B-8E37-09F7185FE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 sz="3700">
                <a:solidFill>
                  <a:srgbClr val="FFFFFF"/>
                </a:solidFill>
              </a:rPr>
              <a:t>Critical Success Factor 7: Financial Support and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249F6-8DA1-734A-9348-39EE9B8B4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The true costs of implementing informatics projects is often underappreciated by leadership and political bodies who allocate funding.  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To address this issue, public health agencies often need to pursue different funding streams to accomplish their goals.</a:t>
            </a:r>
          </a:p>
        </p:txBody>
      </p:sp>
    </p:spTree>
    <p:extLst>
      <p:ext uri="{BB962C8B-B14F-4D97-AF65-F5344CB8AC3E}">
        <p14:creationId xmlns:p14="http://schemas.microsoft.com/office/powerpoint/2010/main" val="2940821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F6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C973C-FCCB-FF44-87BA-D1EE99D5B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73" r="1" b="3144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86769-8EC0-F745-BCE7-FF607C7D3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Critical Success Factor 8: Policy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2D864-55B4-0B49-8724-37A18541C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FFFFFF"/>
                </a:solidFill>
              </a:rPr>
              <a:t>Executive sponsors must increasingly take on the role of keeping policy makers informed about the policies and procedures to protect health information and the creation of effective information systems.</a:t>
            </a:r>
          </a:p>
        </p:txBody>
      </p:sp>
    </p:spTree>
    <p:extLst>
      <p:ext uri="{BB962C8B-B14F-4D97-AF65-F5344CB8AC3E}">
        <p14:creationId xmlns:p14="http://schemas.microsoft.com/office/powerpoint/2010/main" val="18851745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B4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4D1A2C-D80C-CA44-90DB-E902BC0E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" b="6897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A9517F-EC3A-2F4D-A678-29E1A73A3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Critical Success Factor 9: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24884-099B-2A4B-AAEC-8B00A8682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</a:rPr>
              <a:t>Ultimately evaluation helps to inform policy by assessing the effect of informatics projects on population health outcomes.</a:t>
            </a:r>
          </a:p>
        </p:txBody>
      </p:sp>
    </p:spTree>
    <p:extLst>
      <p:ext uri="{BB962C8B-B14F-4D97-AF65-F5344CB8AC3E}">
        <p14:creationId xmlns:p14="http://schemas.microsoft.com/office/powerpoint/2010/main" val="3307403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3DD52A-431C-A84C-AD06-67C908AFD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6361" y="438785"/>
            <a:ext cx="5088157" cy="5088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448FC3-9C44-BD4A-80AF-8251C49BB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latin typeface="+mj-lt"/>
                <a:ea typeface="+mj-ea"/>
                <a:cs typeface="+mj-cs"/>
              </a:rPr>
              <a:t>CDC Six-Step Evaluation Framework</a:t>
            </a:r>
            <a:r>
              <a:rPr lang="en-US" sz="4800" kern="1200" baseline="30000" dirty="0">
                <a:latin typeface="+mj-lt"/>
                <a:ea typeface="+mj-ea"/>
                <a:cs typeface="+mj-cs"/>
              </a:rPr>
              <a:t>5</a:t>
            </a:r>
            <a:endParaRPr lang="en-US" sz="48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9BDE7E-6AE4-6E4D-9278-C22D44477986}"/>
              </a:ext>
            </a:extLst>
          </p:cNvPr>
          <p:cNvSpPr txBox="1"/>
          <p:nvPr/>
        </p:nvSpPr>
        <p:spPr>
          <a:xfrm>
            <a:off x="5129045" y="6028204"/>
            <a:ext cx="6347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5. Centers for Disease Control and Prevention. Framework for program evaluation in public health. MMWR 1999;48 (No. RR-11). </a:t>
            </a:r>
            <a:r>
              <a:rPr lang="en-US" sz="1400" dirty="0">
                <a:hlinkClick r:id="rId3"/>
              </a:rPr>
              <a:t>Https://www.cdc.gov/eval/framework/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705590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97702A-E61F-AE42-B519-58F1E67AD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268" y="307731"/>
            <a:ext cx="8566365" cy="399763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9B9E7068-77BF-4448-80DF-5F6E4AC3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Case Study Discussion and Workshop Wrap-Up</a:t>
            </a:r>
          </a:p>
        </p:txBody>
      </p:sp>
    </p:spTree>
    <p:extLst>
      <p:ext uri="{BB962C8B-B14F-4D97-AF65-F5344CB8AC3E}">
        <p14:creationId xmlns:p14="http://schemas.microsoft.com/office/powerpoint/2010/main" val="4046202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F73FCEB7-CD02-4399-BA74-12D9191D6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D261023-C716-0E45-8DB1-9FE8C3374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724980"/>
            <a:ext cx="6553545" cy="34159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15A1AF-4448-164F-8F03-5FFC46AC3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13483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718ACC5-9EC7-4BC4-BF5E-79BB32BB1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34933-E597-6D42-8B40-214169CE6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Learning Objectives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09469-35A3-D54D-BF3A-C41D4B111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lvl="0" hangingPunct="0"/>
            <a:r>
              <a:rPr lang="en-GB" sz="2400" dirty="0"/>
              <a:t>Discuss the role of business process analysis for designing an informatics solution for public health issues or problems</a:t>
            </a:r>
            <a:endParaRPr lang="en-US" sz="2400" dirty="0"/>
          </a:p>
          <a:p>
            <a:pPr lvl="0" hangingPunct="0"/>
            <a:r>
              <a:rPr lang="en-GB" sz="2400" dirty="0"/>
              <a:t>Define a process and functional requirements for an informatics solution for a public health case study</a:t>
            </a:r>
            <a:endParaRPr lang="en-US" sz="2400" dirty="0"/>
          </a:p>
          <a:p>
            <a:pPr lvl="0" hangingPunct="0"/>
            <a:r>
              <a:rPr lang="en-GB" sz="2400" dirty="0"/>
              <a:t>Outline an evaluation approach based on an existing framework for an informatics solution for a public health case study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605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F73200B-DAE8-4A94-B56F-1D71010FF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382" y="720993"/>
            <a:ext cx="4047843" cy="4047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EFD2F6-44DB-A34E-8E18-B80567407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Ice Breaker</a:t>
            </a:r>
          </a:p>
        </p:txBody>
      </p:sp>
    </p:spTree>
    <p:extLst>
      <p:ext uri="{BB962C8B-B14F-4D97-AF65-F5344CB8AC3E}">
        <p14:creationId xmlns:p14="http://schemas.microsoft.com/office/powerpoint/2010/main" val="3162989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8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B27DF7-E2E5-2B4E-A127-C7817CCF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9144000" cy="1564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Linking Population Health to Public Health and Public Health Informatics</a:t>
            </a:r>
          </a:p>
        </p:txBody>
      </p:sp>
    </p:spTree>
    <p:extLst>
      <p:ext uri="{BB962C8B-B14F-4D97-AF65-F5344CB8AC3E}">
        <p14:creationId xmlns:p14="http://schemas.microsoft.com/office/powerpoint/2010/main" val="356781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5448A7-6BFC-8044-80D8-95C7493F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Population Health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F11B83-D158-904F-B5DF-90B0D55F0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Population Health is...</a:t>
            </a:r>
          </a:p>
          <a:p>
            <a:pPr marL="0" indent="0">
              <a:buNone/>
            </a:pPr>
            <a:r>
              <a:rPr lang="en-US" dirty="0"/>
              <a:t>The health outcomes of a group or individuals, including the distribution of such outcomes within the group</a:t>
            </a:r>
            <a:r>
              <a:rPr lang="en-US" baseline="30000" dirty="0"/>
              <a:t>1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field of population health includes the study of:</a:t>
            </a:r>
          </a:p>
          <a:p>
            <a:r>
              <a:rPr lang="en-US" dirty="0"/>
              <a:t>Health Outcomes</a:t>
            </a:r>
          </a:p>
          <a:p>
            <a:r>
              <a:rPr lang="en-US" dirty="0"/>
              <a:t>Patterns of Health Determinants</a:t>
            </a:r>
          </a:p>
          <a:p>
            <a:r>
              <a:rPr lang="en-US" dirty="0"/>
              <a:t>Policies and Interventions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511F81-75DD-DB49-844D-8FC2E1455246}"/>
              </a:ext>
            </a:extLst>
          </p:cNvPr>
          <p:cNvSpPr txBox="1"/>
          <p:nvPr/>
        </p:nvSpPr>
        <p:spPr>
          <a:xfrm>
            <a:off x="838200" y="6176963"/>
            <a:ext cx="853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1. </a:t>
            </a:r>
            <a:r>
              <a:rPr lang="en-US" sz="1400" dirty="0" err="1"/>
              <a:t>Kindig</a:t>
            </a:r>
            <a:r>
              <a:rPr lang="en-US" sz="1400" dirty="0"/>
              <a:t>, D., &amp; Stoddard, G. (2003). What is Population Health? </a:t>
            </a:r>
            <a:r>
              <a:rPr lang="en-US" sz="1400" i="1" dirty="0"/>
              <a:t>American Journal of Public Health, 93</a:t>
            </a:r>
            <a:r>
              <a:rPr lang="en-US" sz="1400" dirty="0"/>
              <a:t>(3), 380-383.</a:t>
            </a:r>
            <a:r>
              <a:rPr lang="en-US" sz="1400" dirty="0">
                <a:effectLst/>
              </a:rPr>
              <a:t> 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1DAE11-C3BF-4F44-A1E0-4EB58D673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200" y="3424515"/>
            <a:ext cx="2799822" cy="25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77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E2A72-9309-5F49-AC8A-B11C3DAC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rgbClr val="262626"/>
                </a:solidFill>
              </a:rPr>
              <a:t>Defining the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390E-FE60-5047-BA06-DC8DF5AF1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/>
              <a:t>The population of interest can be defined in many ways:</a:t>
            </a:r>
          </a:p>
          <a:p>
            <a:r>
              <a:rPr lang="en-US" sz="2400"/>
              <a:t>Geographic regions</a:t>
            </a:r>
          </a:p>
          <a:p>
            <a:r>
              <a:rPr lang="en-US" sz="2400"/>
              <a:t>Other groups</a:t>
            </a:r>
          </a:p>
          <a:p>
            <a:pPr lvl="1"/>
            <a:r>
              <a:rPr lang="en-US"/>
              <a:t>Employees </a:t>
            </a:r>
            <a:r>
              <a:rPr lang="en-US" dirty="0"/>
              <a:t>at a particular organization</a:t>
            </a:r>
          </a:p>
          <a:p>
            <a:pPr lvl="1"/>
            <a:r>
              <a:rPr lang="en-US" dirty="0"/>
              <a:t>Ethnic groups</a:t>
            </a:r>
          </a:p>
          <a:p>
            <a:pPr lvl="1"/>
            <a:r>
              <a:rPr lang="en-US" dirty="0"/>
              <a:t>Disabled persons</a:t>
            </a:r>
          </a:p>
          <a:p>
            <a:pPr lvl="1"/>
            <a:r>
              <a:rPr lang="en-US" dirty="0"/>
              <a:t>Prisoners</a:t>
            </a:r>
          </a:p>
          <a:p>
            <a:pPr lvl="1"/>
            <a:r>
              <a:rPr lang="en-US" dirty="0"/>
              <a:t>Etc...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13351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6FE325D-0533-4103-8695-5E50E4F57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B2656D-E23C-FE41-834B-B9984D34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Focus on Health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C00B5-3249-F942-81E2-E086658B8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US" sz="2400"/>
              <a:t>Health outcomes are changes in health that result from measures or specific healthcare and public health investments or interventions. </a:t>
            </a:r>
          </a:p>
          <a:p>
            <a:r>
              <a:rPr lang="en-US" sz="2400"/>
              <a:t>Population health has an increased focus on health outcomes and on determining the degree of change that can be attributed to interventions.</a:t>
            </a:r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116151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BF92E5388B343BE0144F51A6549ED" ma:contentTypeVersion="7" ma:contentTypeDescription="Create a new document." ma:contentTypeScope="" ma:versionID="095bb9883dd1f5241785322495a00390">
  <xsd:schema xmlns:xsd="http://www.w3.org/2001/XMLSchema" xmlns:xs="http://www.w3.org/2001/XMLSchema" xmlns:p="http://schemas.microsoft.com/office/2006/metadata/properties" xmlns:ns2="5b6f7b31-a1f9-457a-a8e0-e598cd964dc9" xmlns:ns3="ba2a9dd0-4451-41f1-b2c2-a1a3942cb412" targetNamespace="http://schemas.microsoft.com/office/2006/metadata/properties" ma:root="true" ma:fieldsID="f87706544c16074003ef8eb2e3a9afef" ns2:_="" ns3:_="">
    <xsd:import namespace="5b6f7b31-a1f9-457a-a8e0-e598cd964dc9"/>
    <xsd:import namespace="ba2a9dd0-4451-41f1-b2c2-a1a3942cb4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f7b31-a1f9-457a-a8e0-e598cd964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a9dd0-4451-41f1-b2c2-a1a3942cb41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779FFF-4709-4DAC-9F14-DCF9F85C5E86}"/>
</file>

<file path=customXml/itemProps2.xml><?xml version="1.0" encoding="utf-8"?>
<ds:datastoreItem xmlns:ds="http://schemas.openxmlformats.org/officeDocument/2006/customXml" ds:itemID="{3D499BCA-20F4-4B53-9CEC-5062B1653527}"/>
</file>

<file path=customXml/itemProps3.xml><?xml version="1.0" encoding="utf-8"?>
<ds:datastoreItem xmlns:ds="http://schemas.openxmlformats.org/officeDocument/2006/customXml" ds:itemID="{056C8A85-95B3-4301-BCF7-45AC6DB34767}"/>
</file>

<file path=docProps/app.xml><?xml version="1.0" encoding="utf-8"?>
<Properties xmlns="http://schemas.openxmlformats.org/officeDocument/2006/extended-properties" xmlns:vt="http://schemas.openxmlformats.org/officeDocument/2006/docPropsVTypes">
  <TotalTime>1924</TotalTime>
  <Words>982</Words>
  <Application>Microsoft Macintosh PowerPoint</Application>
  <PresentationFormat>Widescreen</PresentationFormat>
  <Paragraphs>126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CSTE AITT Case Study Workshop</vt:lpstr>
      <vt:lpstr>Agenda</vt:lpstr>
      <vt:lpstr>Learning Objectives</vt:lpstr>
      <vt:lpstr>Learning Objectives</vt:lpstr>
      <vt:lpstr>Ice Breaker</vt:lpstr>
      <vt:lpstr>Linking Population Health to Public Health and Public Health Informatics</vt:lpstr>
      <vt:lpstr>What is Population Health</vt:lpstr>
      <vt:lpstr>Defining the Population</vt:lpstr>
      <vt:lpstr>Focus on Health Outcomes</vt:lpstr>
      <vt:lpstr>Determinants of Health</vt:lpstr>
      <vt:lpstr>Population Health and Public Health</vt:lpstr>
      <vt:lpstr>Population Health and Public Health Alignment</vt:lpstr>
      <vt:lpstr>Where Does Informatics Fit In2</vt:lpstr>
      <vt:lpstr>Public Health 3.0 Key Components3</vt:lpstr>
      <vt:lpstr>Case Study Introduction</vt:lpstr>
      <vt:lpstr>Improving Notifiable Disease Case Reporting with Local Healthcare Partners </vt:lpstr>
      <vt:lpstr>Utilizing Data to Combat Emerging Population Health Threats </vt:lpstr>
      <vt:lpstr>Critical Success Factors for Informatics Projects</vt:lpstr>
      <vt:lpstr>Critical Success Factors for Informatics Projects</vt:lpstr>
      <vt:lpstr>Break</vt:lpstr>
      <vt:lpstr>Critical Success Factor 1: Leadership</vt:lpstr>
      <vt:lpstr>Critical Success Factor 2: Project Governance</vt:lpstr>
      <vt:lpstr>Critical Success Factor 3: Project Management</vt:lpstr>
      <vt:lpstr>Critical Success Factor 4: Stakeholder Involvement</vt:lpstr>
      <vt:lpstr>Time for Lunch</vt:lpstr>
      <vt:lpstr>Critical Success Factor 5: Operational and Technical Strategies</vt:lpstr>
      <vt:lpstr>Context Diagram Example4</vt:lpstr>
      <vt:lpstr>Critical Success Factor 6: Technical Support and Coordination</vt:lpstr>
      <vt:lpstr>Task Flow Diagram Example</vt:lpstr>
      <vt:lpstr>Break</vt:lpstr>
      <vt:lpstr>Critical Success Factor 7: Financial Support and Management</vt:lpstr>
      <vt:lpstr>Critical Success Factor 8: Policy Support</vt:lpstr>
      <vt:lpstr>Critical Success Factor 9: Evaluation</vt:lpstr>
      <vt:lpstr>CDC Six-Step Evaluation Framework5</vt:lpstr>
      <vt:lpstr>Case Study Discussion and Workshop Wrap-Up</vt:lpstr>
      <vt:lpstr>Thank You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CSTE AITT Case Study Workshop</dc:title>
  <dc:creator>Chester, Kelley G.</dc:creator>
  <cp:lastModifiedBy>Chester, Kelley G.</cp:lastModifiedBy>
  <cp:revision>37</cp:revision>
  <dcterms:created xsi:type="dcterms:W3CDTF">2018-05-21T16:28:09Z</dcterms:created>
  <dcterms:modified xsi:type="dcterms:W3CDTF">2018-05-23T00:32:45Z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0x010100619BF92E5388B343BE0144F51A6549ED</vt:lpwstr>
  </property>
</Properties>
</file>