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9"/>
  </p:notesMasterIdLst>
  <p:sldIdLst>
    <p:sldId id="256" r:id="rId2"/>
    <p:sldId id="259" r:id="rId3"/>
    <p:sldId id="273" r:id="rId4"/>
    <p:sldId id="272" r:id="rId5"/>
    <p:sldId id="278" r:id="rId6"/>
    <p:sldId id="274" r:id="rId7"/>
    <p:sldId id="27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447" autoAdjust="0"/>
  </p:normalViewPr>
  <p:slideViewPr>
    <p:cSldViewPr snapToGrid="0">
      <p:cViewPr varScale="1">
        <p:scale>
          <a:sx n="93" d="100"/>
          <a:sy n="93" d="100"/>
        </p:scale>
        <p:origin x="12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38B19-B331-4962-995D-78CE40143BA2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E5A9B-52AD-4C8D-8CA5-A1417A7D1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74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net.bphcad.local/informatic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E5A9B-52AD-4C8D-8CA5-A1417A7D1B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65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FE5A9B-52AD-4C8D-8CA5-A1417A7D1B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628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http://intranet.bphcad.local/informatics</a:t>
            </a:r>
            <a:endParaRPr kumimoji="0" lang="en-US" sz="1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E5A9B-52AD-4C8D-8CA5-A1417A7D1B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76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87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2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7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58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67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51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04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94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79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1596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97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25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47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47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55D64-E842-4235-B6E3-FF9BE8051C91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34920-AF37-4DB3-B790-95D52B8B6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816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net.bphcad.local/informatic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0BED3-A44D-47FF-AA09-93F3FD75C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5080" y="1601881"/>
            <a:ext cx="9656920" cy="2569425"/>
          </a:xfrm>
        </p:spPr>
        <p:txBody>
          <a:bodyPr/>
          <a:lstStyle/>
          <a:p>
            <a:r>
              <a:rPr lang="en-US" sz="5400" dirty="0">
                <a:solidFill>
                  <a:prstClr val="white"/>
                </a:solidFill>
              </a:rPr>
              <a:t>Boston’s Informatics Workforce Strategy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90478-369E-4A1E-9DAA-74CD78CB5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0973" y="4036098"/>
            <a:ext cx="8791575" cy="1655762"/>
          </a:xfrm>
        </p:spPr>
        <p:txBody>
          <a:bodyPr/>
          <a:lstStyle/>
          <a:p>
            <a:r>
              <a:rPr lang="en-US" dirty="0"/>
              <a:t>May 18, 2018</a:t>
            </a:r>
          </a:p>
        </p:txBody>
      </p:sp>
      <p:pic>
        <p:nvPicPr>
          <p:cNvPr id="4" name="Picture 1" descr="C:\Users\JTownsend\Desktop\Misc. Docs\new_logo_color_small.jpg">
            <a:extLst>
              <a:ext uri="{FF2B5EF4-FFF2-40B4-BE49-F238E27FC236}">
                <a16:creationId xmlns:a16="http://schemas.microsoft.com/office/drawing/2014/main" id="{FB39C358-FBA6-4702-B1A2-A41B62194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0709" y="192015"/>
            <a:ext cx="1522279" cy="167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448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3D94B282-7474-425B-91D6-02B5522EC3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20"/>
          <a:stretch/>
        </p:blipFill>
        <p:spPr>
          <a:xfrm>
            <a:off x="1934262" y="2896483"/>
            <a:ext cx="8211459" cy="32135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D81C3C-320F-429A-A638-4B166BA0A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7029" y="685418"/>
            <a:ext cx="8208692" cy="22110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047357-B57D-4BC5-9A2D-CD22FF4AAEE8}"/>
              </a:ext>
            </a:extLst>
          </p:cNvPr>
          <p:cNvSpPr/>
          <p:nvPr/>
        </p:nvSpPr>
        <p:spPr>
          <a:xfrm>
            <a:off x="417496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84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19355-7361-4AB3-A1F2-3B8BBF2AF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497" y="392487"/>
            <a:ext cx="9905998" cy="1478570"/>
          </a:xfrm>
        </p:spPr>
        <p:txBody>
          <a:bodyPr/>
          <a:lstStyle/>
          <a:p>
            <a:r>
              <a:rPr lang="en-US" dirty="0" err="1"/>
              <a:t>boston’s</a:t>
            </a:r>
            <a:r>
              <a:rPr lang="en-US" dirty="0"/>
              <a:t> </a:t>
            </a:r>
            <a:r>
              <a:rPr lang="en-US" dirty="0" err="1"/>
              <a:t>aitt</a:t>
            </a:r>
            <a:r>
              <a:rPr lang="en-US" dirty="0"/>
              <a:t>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2178-3DC0-4556-98AF-5263B6BDA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3202" y="1276089"/>
            <a:ext cx="9050551" cy="519663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dirty="0"/>
          </a:p>
          <a:p>
            <a:pPr lvl="0"/>
            <a:r>
              <a:rPr lang="en-US" sz="2800" dirty="0"/>
              <a:t>Offer informatics 101 training to all staff and track participation across programs &amp; job classifications.</a:t>
            </a:r>
          </a:p>
          <a:p>
            <a:pPr lvl="0"/>
            <a:r>
              <a:rPr lang="en-US" sz="2800" dirty="0"/>
              <a:t>Develop an informatics training addendum to the BPHC 2017‐2019 Workforce Development Plan.</a:t>
            </a:r>
          </a:p>
          <a:p>
            <a:pPr lvl="0"/>
            <a:r>
              <a:rPr lang="en-US" sz="2800" dirty="0"/>
              <a:t>Meet the BPHC 2015-2018 Strategic Plan objective of ensuring there are two trained staff in each bureau.       *Use Team Learning Stipend to offer technical training.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80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076DC1-E255-4A27-9339-46F79E0A6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">
            <a:off x="5963940" y="571316"/>
            <a:ext cx="4136515" cy="5353138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D6BF2F-974F-4C94-B828-AF4FEDE63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80000">
            <a:off x="2017772" y="762563"/>
            <a:ext cx="4136515" cy="5353138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94826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5E136-5801-4FA2-8439-58811DB4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46" y="112889"/>
            <a:ext cx="9905998" cy="1478570"/>
          </a:xfrm>
        </p:spPr>
        <p:txBody>
          <a:bodyPr/>
          <a:lstStyle/>
          <a:p>
            <a:r>
              <a:rPr lang="en-US" dirty="0"/>
              <a:t>Building an Informatics resource library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8E7A8-8EDC-43AC-A4FA-816B1FDF8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46" y="1154472"/>
            <a:ext cx="9917439" cy="542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65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6FF84-D289-4852-872D-5FE0F8056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D168B-D0D3-47FB-8571-9D9B89347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target &amp; tailor training resources, </a:t>
            </a:r>
            <a:r>
              <a:rPr lang="en-US" u="sng" dirty="0"/>
              <a:t>we aim to develop an informatics self-assessment tool</a:t>
            </a:r>
            <a:r>
              <a:rPr lang="en-US" dirty="0"/>
              <a:t> for staff at different levels (e.g., end users, data managers, decision-makers).  </a:t>
            </a:r>
          </a:p>
          <a:p>
            <a:endParaRPr lang="en-US" dirty="0"/>
          </a:p>
          <a:p>
            <a:r>
              <a:rPr lang="en-US" dirty="0"/>
              <a:t>Core question: How do we develop a meaningful tool for use by staff with varying levels of competency and need?</a:t>
            </a:r>
          </a:p>
        </p:txBody>
      </p:sp>
    </p:spTree>
    <p:extLst>
      <p:ext uri="{BB962C8B-B14F-4D97-AF65-F5344CB8AC3E}">
        <p14:creationId xmlns:p14="http://schemas.microsoft.com/office/powerpoint/2010/main" val="3912484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0B98BE-09F9-470D-AEC1-F29E64138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70224"/>
            <a:ext cx="9905998" cy="1478570"/>
          </a:xfrm>
        </p:spPr>
        <p:txBody>
          <a:bodyPr/>
          <a:lstStyle/>
          <a:p>
            <a:r>
              <a:rPr lang="en-US" dirty="0"/>
              <a:t>Questions for you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5C163B-0B1C-42D7-A568-850BDF1A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233" y="1509747"/>
            <a:ext cx="8947810" cy="492187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do you define an informatics-savvy workforce? Informaticians, IT, Epi, others?  Everyone?</a:t>
            </a:r>
          </a:p>
          <a:p>
            <a:r>
              <a:rPr lang="en-US" dirty="0"/>
              <a:t>What approach has your organization taken to develop an informatic-savvy workforce?</a:t>
            </a:r>
          </a:p>
          <a:p>
            <a:r>
              <a:rPr lang="en-US" dirty="0">
                <a:solidFill>
                  <a:prstClr val="white"/>
                </a:solidFill>
              </a:rPr>
              <a:t>How would you engage different levels of staff to determine your organization’s training needs?</a:t>
            </a:r>
          </a:p>
          <a:p>
            <a:pPr lvl="0"/>
            <a:r>
              <a:rPr lang="en-US" dirty="0">
                <a:solidFill>
                  <a:prstClr val="white"/>
                </a:solidFill>
              </a:rPr>
              <a:t>What questions would you want to ask non-informaticians about their informatics-related learning needs?</a:t>
            </a:r>
          </a:p>
          <a:p>
            <a:pPr lvl="0"/>
            <a:r>
              <a:rPr lang="en-US" dirty="0">
                <a:solidFill>
                  <a:prstClr val="white"/>
                </a:solidFill>
              </a:rPr>
              <a:t>How might you apply your organization-level assessment of learning needs to individual staff? </a:t>
            </a:r>
          </a:p>
          <a:p>
            <a:r>
              <a:rPr lang="en-US" dirty="0"/>
              <a:t>Do you have suggestions for items to include in our tool box?</a:t>
            </a:r>
          </a:p>
          <a:p>
            <a:pPr lvl="2"/>
            <a:endParaRPr lang="en-US" sz="1700" dirty="0">
              <a:solidFill>
                <a:prstClr val="white"/>
              </a:solidFill>
            </a:endParaRPr>
          </a:p>
          <a:p>
            <a:pPr lvl="2"/>
            <a:endParaRPr lang="en-US" sz="1300" dirty="0">
              <a:solidFill>
                <a:prstClr val="white"/>
              </a:solidFill>
            </a:endParaRPr>
          </a:p>
          <a:p>
            <a:pPr lvl="1"/>
            <a:endParaRPr lang="en-US" sz="1500" dirty="0">
              <a:solidFill>
                <a:prstClr val="white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153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575</TotalTime>
  <Words>231</Words>
  <Application>Microsoft Office PowerPoint</Application>
  <PresentationFormat>Widescreen</PresentationFormat>
  <Paragraphs>28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Tw Cen MT</vt:lpstr>
      <vt:lpstr>Circuit</vt:lpstr>
      <vt:lpstr>Boston’s Informatics Workforce Strategy</vt:lpstr>
      <vt:lpstr>PowerPoint Presentation</vt:lpstr>
      <vt:lpstr>boston’s aitt Objectives</vt:lpstr>
      <vt:lpstr>PowerPoint Presentation</vt:lpstr>
      <vt:lpstr>Building an Informatics resource library</vt:lpstr>
      <vt:lpstr>Our challenge</vt:lpstr>
      <vt:lpstr>Questions for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Cairns, Catherine</dc:creator>
  <cp:lastModifiedBy>Cairns, Catherine</cp:lastModifiedBy>
  <cp:revision>81</cp:revision>
  <dcterms:created xsi:type="dcterms:W3CDTF">2018-02-08T21:28:08Z</dcterms:created>
  <dcterms:modified xsi:type="dcterms:W3CDTF">2018-05-16T15:30:08Z</dcterms:modified>
</cp:coreProperties>
</file>