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6" autoAdjust="0"/>
    <p:restoredTop sz="94660"/>
  </p:normalViewPr>
  <p:slideViewPr>
    <p:cSldViewPr snapToGrid="0">
      <p:cViewPr varScale="1">
        <p:scale>
          <a:sx n="75" d="100"/>
          <a:sy n="75" d="100"/>
        </p:scale>
        <p:origin x="40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4027E-F776-4054-A8C1-182EB9A23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C63C74-E394-48AE-936B-5CBB04E82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91FC8-4C5E-4FE8-9062-D77A81F59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6AA9F-F25D-4A33-8ED8-F2D544B9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0EB95-8146-4E17-AC1C-95C50F7B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88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3014-B09C-4E1C-A1FA-2084CD8E6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5989D-5C98-4D1E-B8D0-2A90CF21A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21DCB-2155-4F65-B517-D48D442C2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DFDC3-DCFB-4E1F-8099-D1533873D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B4B42-E26A-4AA5-9A13-77B18959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81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3C8C-30A4-4774-A39D-6BFD9BB9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D1E10-7AC0-4D74-9A3A-6123B82A6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2361D-983A-45C9-8ED9-FFB6DBBCC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CE009-007B-4E9C-AE38-5386B789E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23CFC-9B01-4BF6-8C4C-8527BD00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6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75C9-AD01-424E-A3C6-EE5983705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04C5F-00B9-4179-8F17-EF6BE6DB9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228CD-325B-4349-8745-8667FFAF4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14244-C568-4A10-B170-3944D4FA4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C1789-AE0D-44E1-9E1B-C2FA563FF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AD9A4-1119-4C2F-B2BC-F0DEDF4C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83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2DCF8-3CA8-477B-85BC-9F228957A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34A85-FAD8-49F7-A9FA-1C004FFE3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D145B-4E19-4181-937F-DC489EC83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71303D-1C80-4370-8AF9-F78EECCF0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707E22-D2B8-45A6-BB86-136586EF7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0764C0-50B5-4251-B22E-F415EDCFC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DBE76-42A6-41C5-9E44-D59AD47ED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CD2EF-D9DB-4B54-AB93-4D820B8C6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31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769B-DA44-4554-971D-95866677F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E249A-31DC-4C05-8BF5-8629B020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D30C1-12B0-4BE6-A4A8-549B9DA58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EBD151-7D20-4A9D-BE0D-E5568682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1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D8CDA5-0176-44DD-B33E-4CB9C8215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E4C882-03A0-4A32-B4BE-B098D0F70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A08E7-1938-4641-BDF4-351504ED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2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6456-7E02-4822-8CB1-FF377B116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7DECC-A939-42A7-B91B-47DF8204F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BAE3A-6D1F-49A0-8835-575A7D773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7BC5D-2066-4F8C-9907-798111E2D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7E4A3-9A33-4752-A4AE-A9A9D9D4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51083-4A59-459E-828A-98DD520A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32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07C3-EEFA-4148-80A0-6F1FAC629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4F7D4A-E8CD-4D32-ACBB-2821AD6FD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77307-A73B-4209-8D5A-82D0CCC6A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B3903-BDD3-4CD3-8DCF-590F35A0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9A4D1-69D4-400F-B4FF-BF8DB442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6404F-BF84-4E3E-8FED-5B9558B8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1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6EE3E-D4CD-4119-9B90-EF4B0A88B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D9B094-1A19-41B8-A046-F789CE112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31D80-66D9-40AD-92B4-F2FF9E3FA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98EE7-1304-4BF3-8611-844B6783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6E9A5-4531-4ED0-9D9A-65AB5239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779CE-4D6B-4ECC-BD15-6C7A0DEF1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581829-E5DB-45AE-87BC-182792E80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AB99A-9C97-448C-AC38-6344AB475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91244-5C73-49ED-9BFC-EBCF858AE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863FD-E7CC-4C1B-8A53-501A0D5E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5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CFD4B4-9CE6-4815-9A42-A5946C1E0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CFA6B-24F6-4727-9350-EC256B005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28112-D693-4B45-AEC5-DD62A0171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85F15-2DF0-4AC6-BD0C-4F5B8015C0ED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84778-1C87-4E58-B207-DFB5930E1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65741-3BBA-4A56-AF30-BB0906406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47233-C82D-4696-8474-8C0A4CA9C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9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569CF-77FF-4356-B4BA-21596F2BC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Adaptive Change Advising Protocol Demonstration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D714E1-4078-4629-B65D-B5862C1685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0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DD5C6-0677-488D-8AC2-7EF3AA0CE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E0D1C-04DA-4042-91A7-C18AC3393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ultimate goal is to share about your experience and learn from the experience of your peers. </a:t>
            </a:r>
          </a:p>
          <a:p>
            <a:r>
              <a:rPr lang="en-US" dirty="0"/>
              <a:t>The Adaptive Change Advising Protocol offers a framework, but don’t lose sight of being able to learn from and with each other.</a:t>
            </a:r>
          </a:p>
        </p:txBody>
      </p:sp>
    </p:spTree>
    <p:extLst>
      <p:ext uri="{BB962C8B-B14F-4D97-AF65-F5344CB8AC3E}">
        <p14:creationId xmlns:p14="http://schemas.microsoft.com/office/powerpoint/2010/main" val="1797120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03199-45FA-48C2-A384-82A14C479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BD10B-F89E-4F38-B979-4AD95D355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Presentation, presenting team describes the challenge</a:t>
            </a:r>
          </a:p>
          <a:p>
            <a:r>
              <a:rPr lang="en-US" dirty="0"/>
              <a:t>Diagnostic Questions, other attending teams ask presenting team questions</a:t>
            </a:r>
          </a:p>
          <a:p>
            <a:r>
              <a:rPr lang="en-US" dirty="0"/>
              <a:t>Diagnostic Brainstorming, other attending teams brainstorm interpretations of the situation</a:t>
            </a:r>
          </a:p>
          <a:p>
            <a:r>
              <a:rPr lang="en-US" dirty="0"/>
              <a:t>Action Step Brainstorming, other attending teams brainstorm solutions and next steps for the presenting team</a:t>
            </a:r>
          </a:p>
          <a:p>
            <a:r>
              <a:rPr lang="en-US" dirty="0"/>
              <a:t>Case Presenter Reflections, presenting team reflects on discussion</a:t>
            </a:r>
          </a:p>
          <a:p>
            <a:r>
              <a:rPr lang="en-US" dirty="0"/>
              <a:t>Group Debrief, all reflect and discuss the process</a:t>
            </a:r>
          </a:p>
        </p:txBody>
      </p:sp>
    </p:spTree>
    <p:extLst>
      <p:ext uri="{BB962C8B-B14F-4D97-AF65-F5344CB8AC3E}">
        <p14:creationId xmlns:p14="http://schemas.microsoft.com/office/powerpoint/2010/main" val="385739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1BC1-2E07-4C13-B962-386003D88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A2F17-57F1-4D6C-B448-6030B95A0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Presenting Team – Case Presenter</a:t>
            </a:r>
          </a:p>
          <a:p>
            <a:r>
              <a:rPr lang="en-US" dirty="0"/>
              <a:t>Adaptive Change Advisors – other participating teams</a:t>
            </a:r>
          </a:p>
          <a:p>
            <a:r>
              <a:rPr lang="en-US" dirty="0"/>
              <a:t>Timekeeper/facilitator</a:t>
            </a:r>
          </a:p>
          <a:p>
            <a:r>
              <a:rPr lang="en-US" dirty="0"/>
              <a:t>Note taker</a:t>
            </a:r>
          </a:p>
        </p:txBody>
      </p:sp>
    </p:spTree>
    <p:extLst>
      <p:ext uri="{BB962C8B-B14F-4D97-AF65-F5344CB8AC3E}">
        <p14:creationId xmlns:p14="http://schemas.microsoft.com/office/powerpoint/2010/main" val="100852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D0D9D-DC1A-4B7B-92EF-9579F551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366C6-07AF-41A3-A16D-4A3A2AC07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Presenter: Describe the leadership challenge you face.</a:t>
            </a:r>
          </a:p>
          <a:p>
            <a:pPr lvl="1"/>
            <a:r>
              <a:rPr lang="en-US" dirty="0"/>
              <a:t>What is the challenge or problem you’re facing?  Gap you’re trying to narrow?</a:t>
            </a:r>
          </a:p>
          <a:p>
            <a:pPr lvl="1"/>
            <a:r>
              <a:rPr lang="en-US" dirty="0"/>
              <a:t>Who are the major players?  What are their conflicting perspectives and interests?</a:t>
            </a:r>
          </a:p>
          <a:p>
            <a:pPr lvl="1"/>
            <a:r>
              <a:rPr lang="en-US" dirty="0"/>
              <a:t>What action have you taken or are thinking about taking?</a:t>
            </a:r>
          </a:p>
          <a:p>
            <a:pPr lvl="1"/>
            <a:r>
              <a:rPr lang="en-US" dirty="0"/>
              <a:t>What are your stakes and interests?  Any hidden issues?</a:t>
            </a:r>
          </a:p>
          <a:p>
            <a:pPr lvl="1"/>
            <a:r>
              <a:rPr lang="en-US" dirty="0"/>
              <a:t>What do you want to be advised on by your group?</a:t>
            </a:r>
          </a:p>
          <a:p>
            <a:r>
              <a:rPr lang="en-US" dirty="0"/>
              <a:t>Adaptive Change Advisors: Listen and observe carefully.  Don’t interrupt or ask questions yet.</a:t>
            </a:r>
          </a:p>
        </p:txBody>
      </p:sp>
    </p:spTree>
    <p:extLst>
      <p:ext uri="{BB962C8B-B14F-4D97-AF65-F5344CB8AC3E}">
        <p14:creationId xmlns:p14="http://schemas.microsoft.com/office/powerpoint/2010/main" val="419399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AF69-ABFF-40B1-A9F0-F1B527FF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2CA7F-1F01-46C7-9511-FBC77A6A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Adaptive Change Advisors: Gather data about values, loyalties, losses and pressures; keep questions short.</a:t>
            </a:r>
          </a:p>
          <a:p>
            <a:pPr lvl="1"/>
            <a:r>
              <a:rPr lang="en-US" dirty="0"/>
              <a:t>What is the pressure on the major players to behave as they do?</a:t>
            </a:r>
          </a:p>
          <a:p>
            <a:pPr lvl="1"/>
            <a:r>
              <a:rPr lang="en-US" dirty="0"/>
              <a:t>Where is the senior authority on the issue?</a:t>
            </a:r>
          </a:p>
          <a:p>
            <a:pPr lvl="1"/>
            <a:r>
              <a:rPr lang="en-US" dirty="0"/>
              <a:t>Who ahs the most to lose?</a:t>
            </a:r>
          </a:p>
          <a:p>
            <a:pPr lvl="1"/>
            <a:r>
              <a:rPr lang="en-US" dirty="0"/>
              <a:t>What has the Case Presenter done to solve the problem?  What has the Presenter taken off the table?  </a:t>
            </a:r>
          </a:p>
          <a:p>
            <a:pPr lvl="1"/>
            <a:r>
              <a:rPr lang="en-US" dirty="0"/>
              <a:t>What does success look like to the Case Presenter?</a:t>
            </a:r>
          </a:p>
          <a:p>
            <a:r>
              <a:rPr lang="en-US" dirty="0"/>
              <a:t>Case Presenter: Keep your answers on point, but feel free to elaborate if necessary.</a:t>
            </a:r>
          </a:p>
        </p:txBody>
      </p:sp>
    </p:spTree>
    <p:extLst>
      <p:ext uri="{BB962C8B-B14F-4D97-AF65-F5344CB8AC3E}">
        <p14:creationId xmlns:p14="http://schemas.microsoft.com/office/powerpoint/2010/main" val="1663834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5DC1F-02F5-4F52-800A-7411A82F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Brainstorming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CC307-3E10-4F40-A615-E773719DE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Adaptive Change Advisors: Generate as many interpretations as possible. Remember it’s brainstorming, so no debating.  Try raising the heat.</a:t>
            </a:r>
          </a:p>
          <a:p>
            <a:pPr lvl="1"/>
            <a:r>
              <a:rPr lang="en-US" dirty="0"/>
              <a:t>What are the Case Presenter’s stakes?  Losses at risk?</a:t>
            </a:r>
          </a:p>
          <a:p>
            <a:pPr lvl="1"/>
            <a:r>
              <a:rPr lang="en-US" dirty="0"/>
              <a:t>What role in the system does the Case Presenter represent?</a:t>
            </a:r>
          </a:p>
          <a:p>
            <a:pPr lvl="1"/>
            <a:r>
              <a:rPr lang="en-US" dirty="0"/>
              <a:t>Are there underlying issues hidden beneath the Case Presenter’s responses?</a:t>
            </a:r>
          </a:p>
          <a:p>
            <a:pPr lvl="1"/>
            <a:r>
              <a:rPr lang="en-US" dirty="0"/>
              <a:t>How does success look like to the other players?  What is the story they are telling themselves?</a:t>
            </a:r>
          </a:p>
          <a:p>
            <a:pPr lvl="1"/>
            <a:r>
              <a:rPr lang="en-US" dirty="0"/>
              <a:t>Why might the Case Presenter have taken options off the table other than for the stated reasons?</a:t>
            </a:r>
          </a:p>
          <a:p>
            <a:pPr lvl="1"/>
            <a:r>
              <a:rPr lang="en-US" dirty="0"/>
              <a:t>How might the Case Presenter by contributing to the problem, i.e. their piece of the mess?</a:t>
            </a:r>
          </a:p>
          <a:p>
            <a:pPr lvl="1"/>
            <a:r>
              <a:rPr lang="en-US" dirty="0"/>
              <a:t>What is an uncomfortable interpretation the Case Presenter has been understandably unwilling to consider?</a:t>
            </a:r>
          </a:p>
          <a:p>
            <a:r>
              <a:rPr lang="en-US" dirty="0"/>
              <a:t>Case Presenter: “Turn your back” and remain silent on the “balcony.”  Take notes.</a:t>
            </a:r>
          </a:p>
        </p:txBody>
      </p:sp>
    </p:spTree>
    <p:extLst>
      <p:ext uri="{BB962C8B-B14F-4D97-AF65-F5344CB8AC3E}">
        <p14:creationId xmlns:p14="http://schemas.microsoft.com/office/powerpoint/2010/main" val="30199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F9353-8FB6-49FC-8A44-85DBD5D5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Step Brainstorming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A628-B58D-4550-9B15-7EB0BFE09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Adaptive Change Advisors: Try to generate 10-20 actions, ranging from safe to risky.  Watch out for group think.</a:t>
            </a:r>
          </a:p>
          <a:p>
            <a:pPr lvl="1"/>
            <a:r>
              <a:rPr lang="en-US" dirty="0"/>
              <a:t>What are low risk tests of some of the interpretations discussed?  High risk tests?</a:t>
            </a:r>
          </a:p>
          <a:p>
            <a:pPr lvl="1"/>
            <a:r>
              <a:rPr lang="en-US" dirty="0"/>
              <a:t>What courageous </a:t>
            </a:r>
            <a:r>
              <a:rPr lang="en-US" dirty="0" err="1"/>
              <a:t>converstations</a:t>
            </a:r>
            <a:r>
              <a:rPr lang="en-US" dirty="0"/>
              <a:t> need to take place?</a:t>
            </a:r>
          </a:p>
          <a:p>
            <a:pPr lvl="1"/>
            <a:r>
              <a:rPr lang="en-US" dirty="0"/>
              <a:t>What new partnerships or relationship shifts need to happen?</a:t>
            </a:r>
          </a:p>
          <a:p>
            <a:pPr lvl="1"/>
            <a:r>
              <a:rPr lang="en-US" dirty="0"/>
              <a:t>What are specific and achievable goals over the next month?</a:t>
            </a:r>
          </a:p>
          <a:p>
            <a:r>
              <a:rPr lang="en-US" dirty="0"/>
              <a:t>Case Presenter: Still on the balcony.  It’s almost your turn.  Listen carefully to the discussion.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56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4EA5-22A0-442F-B928-AD84B9976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Presenter Reflections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C25F4-5CAB-4633-BD84-FA73C7205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Presenter: Welcome back from the balcony.  It’s (only) your turn to talk now.  Play with the ideas you heard, resisting the urge to defend or talk “louder.”</a:t>
            </a:r>
          </a:p>
          <a:p>
            <a:pPr lvl="1"/>
            <a:r>
              <a:rPr lang="en-US" dirty="0"/>
              <a:t>What did you learn?</a:t>
            </a:r>
          </a:p>
          <a:p>
            <a:pPr lvl="1"/>
            <a:r>
              <a:rPr lang="en-US" dirty="0"/>
              <a:t>What if anything surprised you?  Shocked you?  Intrigued you?  Got you in the heart or gut?</a:t>
            </a:r>
          </a:p>
          <a:p>
            <a:pPr lvl="1"/>
            <a:r>
              <a:rPr lang="en-US" dirty="0"/>
              <a:t>What might you consider doing differently as a result?</a:t>
            </a:r>
          </a:p>
          <a:p>
            <a:pPr lvl="1"/>
            <a:r>
              <a:rPr lang="en-US" dirty="0"/>
              <a:t>Has your understanding of your challenge shifted?  How?</a:t>
            </a:r>
          </a:p>
          <a:p>
            <a:r>
              <a:rPr lang="en-US" dirty="0"/>
              <a:t>Adaptive Change Advisors: Just listen.  Using yourself as data, notice your reactions to the Case Presenter.</a:t>
            </a:r>
          </a:p>
        </p:txBody>
      </p:sp>
    </p:spTree>
    <p:extLst>
      <p:ext uri="{BB962C8B-B14F-4D97-AF65-F5344CB8AC3E}">
        <p14:creationId xmlns:p14="http://schemas.microsoft.com/office/powerpoint/2010/main" val="390556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AAA83-31F0-44BA-B082-1BBB57EB6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Debrief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0B2D0-0B5E-419C-8247-B21B4A044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(Presenting Team and Adaptive Change Advisors): The case consultation is finished.  Get on the balcony now and just discuss the group’s own dynamics and patterns, not the case itself.</a:t>
            </a:r>
          </a:p>
          <a:p>
            <a:pPr lvl="1"/>
            <a:r>
              <a:rPr lang="en-US" dirty="0"/>
              <a:t>What did we accomplish as a group?  What did we avoid?</a:t>
            </a:r>
          </a:p>
          <a:p>
            <a:pPr lvl="1"/>
            <a:r>
              <a:rPr lang="en-US" dirty="0"/>
              <a:t>What default behaviors did we observe?  Did someone dominate the airtime?  Hold back?  Was that useful?</a:t>
            </a:r>
          </a:p>
          <a:p>
            <a:pPr lvl="1"/>
            <a:r>
              <a:rPr lang="en-US" dirty="0"/>
              <a:t>What could be done to improve consultations in the future?</a:t>
            </a:r>
          </a:p>
          <a:p>
            <a:pPr lvl="1"/>
            <a:r>
              <a:rPr lang="en-US" dirty="0"/>
              <a:t>Did the Case Presenter’s affect impact our ability to dive in?  How so?</a:t>
            </a:r>
          </a:p>
        </p:txBody>
      </p:sp>
    </p:spTree>
    <p:extLst>
      <p:ext uri="{BB962C8B-B14F-4D97-AF65-F5344CB8AC3E}">
        <p14:creationId xmlns:p14="http://schemas.microsoft.com/office/powerpoint/2010/main" val="190494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6DC4-AB30-4046-B39D-88A91329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Presenting your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A312E-4BE5-4B2E-BF98-12414DC34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Distinguish between an adaptive or technical challenge</a:t>
            </a:r>
          </a:p>
          <a:p>
            <a:pPr lvl="1"/>
            <a:r>
              <a:rPr lang="en-US" dirty="0"/>
              <a:t>Adaptive challenges don’t have a clear solution</a:t>
            </a:r>
          </a:p>
          <a:p>
            <a:pPr lvl="1"/>
            <a:r>
              <a:rPr lang="en-US" dirty="0"/>
              <a:t>Technical challenges have a correct answer, but it may be unknown at the time and you need to ask your peers about their experience</a:t>
            </a:r>
          </a:p>
          <a:p>
            <a:r>
              <a:rPr lang="en-US" dirty="0"/>
              <a:t>What type of feedback will be most valuable to solicit from your peers?</a:t>
            </a:r>
          </a:p>
          <a:p>
            <a:r>
              <a:rPr lang="en-US" dirty="0"/>
              <a:t>Do you need to share any pertinent information in advance of the call?</a:t>
            </a:r>
          </a:p>
        </p:txBody>
      </p:sp>
    </p:spTree>
    <p:extLst>
      <p:ext uri="{BB962C8B-B14F-4D97-AF65-F5344CB8AC3E}">
        <p14:creationId xmlns:p14="http://schemas.microsoft.com/office/powerpoint/2010/main" val="3961265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E738-F900-4D26-874C-73A63BBC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Presenting a Challenge vs. 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30AD9-A355-4022-BF0C-986E259C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choose to present a best practice instead of a challenge, consider discussing the following:</a:t>
            </a:r>
          </a:p>
          <a:p>
            <a:pPr lvl="1"/>
            <a:r>
              <a:rPr lang="en-US" dirty="0"/>
              <a:t>Why was a solution needed?/ What was the problem you were trying to solve?</a:t>
            </a:r>
          </a:p>
          <a:p>
            <a:pPr lvl="1"/>
            <a:r>
              <a:rPr lang="en-US" dirty="0"/>
              <a:t>What was the process used to develop a solution?</a:t>
            </a:r>
          </a:p>
          <a:p>
            <a:pPr lvl="1"/>
            <a:r>
              <a:rPr lang="en-US" dirty="0"/>
              <a:t>How has the solution worked for you?  Has there been modifications?</a:t>
            </a:r>
          </a:p>
          <a:p>
            <a:pPr lvl="1"/>
            <a:r>
              <a:rPr lang="en-US" dirty="0"/>
              <a:t>Why do you consider this solution a best practice?</a:t>
            </a:r>
          </a:p>
          <a:p>
            <a:pPr lvl="1"/>
            <a:r>
              <a:rPr lang="en-US" dirty="0"/>
              <a:t>Questions from the group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822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9BF92E5388B343BE0144F51A6549ED" ma:contentTypeVersion="5" ma:contentTypeDescription="Create a new document." ma:contentTypeScope="" ma:versionID="5738ba878f0daea51f89d5fce5ebaaf7">
  <xsd:schema xmlns:xsd="http://www.w3.org/2001/XMLSchema" xmlns:xs="http://www.w3.org/2001/XMLSchema" xmlns:p="http://schemas.microsoft.com/office/2006/metadata/properties" xmlns:ns2="5b6f7b31-a1f9-457a-a8e0-e598cd964dc9" targetNamespace="http://schemas.microsoft.com/office/2006/metadata/properties" ma:root="true" ma:fieldsID="c94bb8e49fe7f94b79ee1b10364fa4cc" ns2:_="">
    <xsd:import namespace="5b6f7b31-a1f9-457a-a8e0-e598cd964d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6f7b31-a1f9-457a-a8e0-e598cd964d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24E00D-AD71-4BA2-A784-4EB8C26B503E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5b6f7b31-a1f9-457a-a8e0-e598cd964dc9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A769A4E-0275-45D1-A953-34498DBB15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6f7b31-a1f9-457a-a8e0-e598cd964d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FD39B9-820A-4350-9E25-BE12C1F902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910</Words>
  <Application>Microsoft Office PowerPoint</Application>
  <PresentationFormat>Widescreen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Adaptive Change Advising Protocol Demonstration</vt:lpstr>
      <vt:lpstr>Goal</vt:lpstr>
      <vt:lpstr>Overall Process</vt:lpstr>
      <vt:lpstr>Roles</vt:lpstr>
      <vt:lpstr>Case Presentation</vt:lpstr>
      <vt:lpstr>Diagnostic Questions</vt:lpstr>
      <vt:lpstr>Diagnostic Brainstorming</vt:lpstr>
      <vt:lpstr>Action Step Brainstorming</vt:lpstr>
      <vt:lpstr>Case Presenter Reflections</vt:lpstr>
      <vt:lpstr>Group Debrief</vt:lpstr>
      <vt:lpstr>Preparing for Presenting your Challenge</vt:lpstr>
      <vt:lpstr>Presenting a Challenge vs. Best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Change Advising Protocol Demonstration</dc:title>
  <dc:creator>Jessica Pittman</dc:creator>
  <cp:lastModifiedBy>Jessica Pittman</cp:lastModifiedBy>
  <cp:revision>2</cp:revision>
  <dcterms:created xsi:type="dcterms:W3CDTF">2018-02-05T14:38:06Z</dcterms:created>
  <dcterms:modified xsi:type="dcterms:W3CDTF">2018-02-05T14:57:54Z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0x010100619BF92E5388B343BE0144F51A6549ED</vt:lpwstr>
  </property>
</Properties>
</file>