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7"/>
  </p:notesMasterIdLst>
  <p:sldIdLst>
    <p:sldId id="256" r:id="rId2"/>
    <p:sldId id="289" r:id="rId3"/>
    <p:sldId id="290" r:id="rId4"/>
    <p:sldId id="291" r:id="rId5"/>
    <p:sldId id="29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8B"/>
    <a:srgbClr val="00477F"/>
    <a:srgbClr val="0082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4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9D7A7C-BF26-43C6-B4D8-519E0D7281E6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38921-B2D8-4900-827B-AC5CDD882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21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8921-B2D8-4900-827B-AC5CDD8829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79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9F456-C113-43DB-AF75-401EC5E297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44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9F456-C113-43DB-AF75-401EC5E297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71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9F456-C113-43DB-AF75-401EC5E297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95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79F456-C113-43DB-AF75-401EC5E297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674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29C88C6-B799-45D1-A785-3FA6604AF7B0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99DA0-2597-4DF6-A221-9AD586D4101B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31041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605" y="6189870"/>
            <a:ext cx="2183078" cy="545770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FF3BE49-E3A0-465E-A30E-3D675D87FA97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20445-041F-4849-9B84-345F2C2240A6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00613-3D0E-460B-B67D-02E028D6C78A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E1D3B-795C-4325-A7C3-3735A29E57EF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BBCC9-17DD-42A7-919B-1AB0A3F0D3E9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2F2B317-0C2A-4F08-AA28-C80C6A039FE0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8E4E5-51B0-43B1-B782-1141D51DD9CC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465F4-F3E8-4B6A-8D03-0434716F7A17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F47D9E2-A4DA-413B-8DFE-0E6B97EF0939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CA2FC9E-7921-477B-B36E-FC0096728BEC}" type="datetime1">
              <a:rPr lang="en-US" smtClean="0"/>
              <a:t>3/18/2019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814093"/>
            <a:ext cx="10993549" cy="121615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rgbClr val="00826F"/>
                </a:solidFill>
              </a:rPr>
              <a:t>Peer to peer</a:t>
            </a:r>
            <a:br>
              <a:rPr lang="en-US" sz="4000" dirty="0" smtClean="0">
                <a:solidFill>
                  <a:srgbClr val="00826F"/>
                </a:solidFill>
              </a:rPr>
            </a:br>
            <a:r>
              <a:rPr lang="en-US" sz="4000" dirty="0" smtClean="0">
                <a:solidFill>
                  <a:srgbClr val="00826F"/>
                </a:solidFill>
              </a:rPr>
              <a:t>Adaptive Challenge</a:t>
            </a:r>
            <a:endParaRPr lang="en-US" sz="4000" dirty="0">
              <a:solidFill>
                <a:srgbClr val="00826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800" dirty="0" smtClean="0">
                <a:solidFill>
                  <a:srgbClr val="00477F"/>
                </a:solidFill>
              </a:rPr>
              <a:t>March 20, 2019 | Tri-County team</a:t>
            </a:r>
            <a:endParaRPr lang="en-US" sz="1800" dirty="0">
              <a:solidFill>
                <a:srgbClr val="00477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760" y="4572000"/>
            <a:ext cx="11503152" cy="15819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360" y="4687824"/>
            <a:ext cx="5425440" cy="1356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" t="12502" r="8888"/>
          <a:stretch/>
        </p:blipFill>
        <p:spPr>
          <a:xfrm>
            <a:off x="193963" y="2881745"/>
            <a:ext cx="2706255" cy="18060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28272" y="4776021"/>
            <a:ext cx="283763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/>
              <a:t>Jordan Luke, Ryan Smith, Alyson Shupe, Kelly Weidenbach, Holly Adams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40394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41D248B-2CCD-4ABB-8C62-3376B2CA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085" y="699611"/>
            <a:ext cx="10515600" cy="1148080"/>
          </a:xfrm>
        </p:spPr>
        <p:txBody>
          <a:bodyPr/>
          <a:lstStyle/>
          <a:p>
            <a:pPr algn="ctr"/>
            <a:r>
              <a:rPr lang="en-US" altLang="en-US" dirty="0"/>
              <a:t>Adaptive Challenge – Case 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598D-2FD7-4316-B342-D46CBA216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385" y="2086562"/>
            <a:ext cx="10515600" cy="35015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Challenge / problem we face: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Our challenge is to continue momentum for developing an informatics infrastructure and processes in a large local public health agency following restructuring and building on the work of the current Informatics Governance </a:t>
            </a:r>
            <a:r>
              <a:rPr lang="en-US" sz="2400" dirty="0" smtClean="0"/>
              <a:t>Group (IGG).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48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41D248B-2CCD-4ABB-8C62-3376B2CA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7805" y="359251"/>
            <a:ext cx="10515600" cy="1148080"/>
          </a:xfrm>
        </p:spPr>
        <p:txBody>
          <a:bodyPr/>
          <a:lstStyle/>
          <a:p>
            <a:pPr algn="ctr"/>
            <a:r>
              <a:rPr lang="en-US" altLang="en-US" dirty="0"/>
              <a:t>Adaptive Challenge – Case 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598D-2FD7-4316-B342-D46CBA216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925" y="173339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Major players:</a:t>
            </a:r>
          </a:p>
          <a:p>
            <a:pPr lvl="1"/>
            <a:r>
              <a:rPr lang="en-US" sz="1800" dirty="0" smtClean="0"/>
              <a:t>The Informatics Governance Group (IGG) is comprised of senior level staff representing each division in the department and is staffed by the IT Manager and Informatics, Epidemiology and Health Planning </a:t>
            </a:r>
            <a:r>
              <a:rPr lang="en-US" sz="1800" dirty="0" smtClean="0"/>
              <a:t>Manager.  We expanded this group to include Informatics Specialists from various divisions.</a:t>
            </a:r>
            <a:endParaRPr lang="en-US" sz="1800" dirty="0"/>
          </a:p>
          <a:p>
            <a:pPr lvl="1"/>
            <a:r>
              <a:rPr lang="en-US" sz="1800" dirty="0" smtClean="0"/>
              <a:t>Agency leadership is unsure of empowering an autonomous group with decision-making authority and fiduciary responsibility for information systems.</a:t>
            </a:r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2000" b="1" dirty="0"/>
              <a:t>Proposed actions:</a:t>
            </a:r>
          </a:p>
          <a:p>
            <a:pPr lvl="1"/>
            <a:r>
              <a:rPr lang="en-US" sz="1800" dirty="0" smtClean="0"/>
              <a:t>Develop standardized </a:t>
            </a:r>
            <a:r>
              <a:rPr lang="en-US" sz="1800" dirty="0" smtClean="0"/>
              <a:t>processes for the planning, implementation, maintenance, and monitoring of information systems that are consistently applied and followed across the agency.</a:t>
            </a:r>
          </a:p>
          <a:p>
            <a:pPr lvl="1"/>
            <a:r>
              <a:rPr lang="en-US" sz="1800" dirty="0" smtClean="0"/>
              <a:t>Determine agency-wide priorities for system implementation and </a:t>
            </a:r>
            <a:r>
              <a:rPr lang="en-US" sz="1800" dirty="0" smtClean="0"/>
              <a:t>budgeting.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3845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41D248B-2CCD-4ABB-8C62-3376B2CA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767" y="264118"/>
            <a:ext cx="10515600" cy="992029"/>
          </a:xfrm>
        </p:spPr>
        <p:txBody>
          <a:bodyPr/>
          <a:lstStyle/>
          <a:p>
            <a:pPr algn="ctr"/>
            <a:r>
              <a:rPr lang="en-US" altLang="en-US" dirty="0"/>
              <a:t>Adaptive Challenge – Case 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598D-2FD7-4316-B342-D46CBA216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767" y="182972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Stakes and interests:</a:t>
            </a:r>
          </a:p>
          <a:p>
            <a:pPr lvl="1">
              <a:spcAft>
                <a:spcPts val="0"/>
              </a:spcAft>
            </a:pPr>
            <a:r>
              <a:rPr lang="en-US" sz="1800" dirty="0" smtClean="0"/>
              <a:t>Agency restructuring resulted in a new Planning and Information Management Division which centralized analytic and IT staff. </a:t>
            </a:r>
            <a:r>
              <a:rPr lang="en-US" sz="1800" dirty="0" smtClean="0"/>
              <a:t> Two </a:t>
            </a:r>
            <a:r>
              <a:rPr lang="en-US" sz="1800" dirty="0" smtClean="0"/>
              <a:t>new positions have been </a:t>
            </a:r>
            <a:r>
              <a:rPr lang="en-US" sz="1800" dirty="0" smtClean="0"/>
              <a:t>added: Division </a:t>
            </a:r>
            <a:r>
              <a:rPr lang="en-US" sz="1800" dirty="0" smtClean="0"/>
              <a:t>Director and Informatics Project Manager.</a:t>
            </a:r>
            <a:endParaRPr lang="en-US" sz="1800" dirty="0"/>
          </a:p>
          <a:p>
            <a:pPr marL="457200" lvl="1" indent="0">
              <a:buNone/>
            </a:pPr>
            <a:endParaRPr lang="en-US" sz="1050" dirty="0"/>
          </a:p>
          <a:p>
            <a:pPr lvl="1"/>
            <a:r>
              <a:rPr lang="en-US" sz="1800" dirty="0" smtClean="0"/>
              <a:t>There are four large information systems planned for deployment in the next 2 years: EHR, Enterprise Financial System, Document Management System, and Performance Management System</a:t>
            </a:r>
            <a:r>
              <a:rPr lang="en-US" sz="1800" dirty="0" smtClean="0"/>
              <a:t>.</a:t>
            </a:r>
            <a:endParaRPr lang="en-US" sz="1800" dirty="0" smtClean="0"/>
          </a:p>
          <a:p>
            <a:pPr lvl="1"/>
            <a:r>
              <a:rPr lang="en-US" sz="1800" dirty="0" smtClean="0"/>
              <a:t>There is no “informatics budget”, established authority, </a:t>
            </a:r>
            <a:r>
              <a:rPr lang="en-US" sz="1800" dirty="0" smtClean="0"/>
              <a:t>or criteria </a:t>
            </a:r>
            <a:r>
              <a:rPr lang="en-US" sz="1800" dirty="0" smtClean="0"/>
              <a:t>for prioritizing systems.</a:t>
            </a:r>
            <a:endParaRPr lang="en-US" sz="1800" dirty="0"/>
          </a:p>
          <a:p>
            <a:pPr marL="457200" lvl="1" indent="0">
              <a:buNone/>
            </a:pPr>
            <a:endParaRPr lang="en-US" sz="1050" dirty="0"/>
          </a:p>
          <a:p>
            <a:pPr lvl="1"/>
            <a:r>
              <a:rPr lang="en-US" sz="1800" dirty="0" smtClean="0"/>
              <a:t>Staff have change fatigue and previous implementation failures have resulted in low morale.  An EHR was purchased but scrapped before implementation and a recent HIRS was rolled out without planning and adequate training.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217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41D248B-2CCD-4ABB-8C62-3376B2CA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25" y="638492"/>
            <a:ext cx="10515600" cy="992029"/>
          </a:xfrm>
        </p:spPr>
        <p:txBody>
          <a:bodyPr/>
          <a:lstStyle/>
          <a:p>
            <a:pPr algn="ctr"/>
            <a:r>
              <a:rPr lang="en-US" altLang="en-US" dirty="0"/>
              <a:t>Adaptive Challenge – Case Presentation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598D-2FD7-4316-B342-D46CBA216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925" y="2570494"/>
            <a:ext cx="10515600" cy="23699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What advice is needed/wanted by our group:</a:t>
            </a:r>
          </a:p>
          <a:p>
            <a:pPr lvl="1"/>
            <a:r>
              <a:rPr lang="en-US" sz="2000" dirty="0"/>
              <a:t>How do we </a:t>
            </a:r>
            <a:r>
              <a:rPr lang="en-US" sz="2000" dirty="0" smtClean="0"/>
              <a:t>convince Agency Senior Leadership that standardized policies and procedures for system planning, purchasing, and implementation are needed?</a:t>
            </a:r>
            <a:endParaRPr lang="en-US" sz="2000" dirty="0"/>
          </a:p>
          <a:p>
            <a:pPr lvl="1"/>
            <a:r>
              <a:rPr lang="en-US" sz="2000" dirty="0" smtClean="0"/>
              <a:t>What elements are most critical for accomplishing this work under the auspices of an Informatics Strategic Plan?</a:t>
            </a:r>
            <a:endParaRPr lang="en-US" sz="2000" dirty="0"/>
          </a:p>
          <a:p>
            <a:pPr lvl="1"/>
            <a:r>
              <a:rPr lang="en-US" sz="2000" dirty="0"/>
              <a:t>How </a:t>
            </a:r>
            <a:r>
              <a:rPr lang="en-US" sz="2000" dirty="0" smtClean="0"/>
              <a:t>do we </a:t>
            </a:r>
            <a:r>
              <a:rPr lang="en-US" sz="2000" dirty="0" smtClean="0"/>
              <a:t>promote </a:t>
            </a:r>
            <a:r>
              <a:rPr lang="en-US" sz="2000" dirty="0" smtClean="0"/>
              <a:t>the current structure (IGG) to become an autonomous decision-making body for this work?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923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vidend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1314</TotalTime>
  <Words>384</Words>
  <Application>Microsoft Office PowerPoint</Application>
  <PresentationFormat>Widescreen</PresentationFormat>
  <Paragraphs>32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Gill Sans MT</vt:lpstr>
      <vt:lpstr>Wingdings</vt:lpstr>
      <vt:lpstr>Wingdings 2</vt:lpstr>
      <vt:lpstr>Dividend</vt:lpstr>
      <vt:lpstr>Peer to peer Adaptive Challenge</vt:lpstr>
      <vt:lpstr>Adaptive Challenge – Case Presentation </vt:lpstr>
      <vt:lpstr>Adaptive Challenge – Case Presentation </vt:lpstr>
      <vt:lpstr>Adaptive Challenge – Case Presentation </vt:lpstr>
      <vt:lpstr>Adaptive Challenge – Case Presentation </vt:lpstr>
    </vt:vector>
  </TitlesOfParts>
  <Company>Tri-County Health Department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Community Health assessment</dc:title>
  <dc:creator>Callie Preheim</dc:creator>
  <cp:lastModifiedBy>Alyson Shupe</cp:lastModifiedBy>
  <cp:revision>146</cp:revision>
  <cp:lastPrinted>2019-01-14T18:46:20Z</cp:lastPrinted>
  <dcterms:created xsi:type="dcterms:W3CDTF">2018-06-27T18:19:34Z</dcterms:created>
  <dcterms:modified xsi:type="dcterms:W3CDTF">2019-03-18T17:14:06Z</dcterms:modified>
</cp:coreProperties>
</file>