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59" r:id="rId2"/>
    <p:sldId id="305" r:id="rId3"/>
    <p:sldId id="306" r:id="rId4"/>
    <p:sldId id="307" r:id="rId5"/>
    <p:sldId id="308" r:id="rId6"/>
    <p:sldId id="309" r:id="rId7"/>
  </p:sldIdLst>
  <p:sldSz cx="9144000" cy="6858000" type="screen4x3"/>
  <p:notesSz cx="7102475" cy="93884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0066FF"/>
    <a:srgbClr val="E5F9FF"/>
    <a:srgbClr val="CCCCFF"/>
    <a:srgbClr val="777777"/>
    <a:srgbClr val="5F5F5F"/>
    <a:srgbClr val="4D4D4D"/>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75" autoAdjust="0"/>
    <p:restoredTop sz="84419" autoAdjust="0"/>
  </p:normalViewPr>
  <p:slideViewPr>
    <p:cSldViewPr>
      <p:cViewPr varScale="1">
        <p:scale>
          <a:sx n="98" d="100"/>
          <a:sy n="98" d="100"/>
        </p:scale>
        <p:origin x="1638"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3390" y="-4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34" tIns="45717" rIns="91434" bIns="45717" rtlCol="0"/>
          <a:lstStyle>
            <a:lvl1pPr algn="l">
              <a:defRPr sz="1200"/>
            </a:lvl1pPr>
          </a:lstStyle>
          <a:p>
            <a:endParaRPr lang="en-US" dirty="0"/>
          </a:p>
        </p:txBody>
      </p:sp>
      <p:sp>
        <p:nvSpPr>
          <p:cNvPr id="3" name="Date Placeholder 2"/>
          <p:cNvSpPr>
            <a:spLocks noGrp="1"/>
          </p:cNvSpPr>
          <p:nvPr>
            <p:ph type="dt" sz="quarter" idx="1"/>
          </p:nvPr>
        </p:nvSpPr>
        <p:spPr>
          <a:xfrm>
            <a:off x="4022726" y="0"/>
            <a:ext cx="3078163" cy="469900"/>
          </a:xfrm>
          <a:prstGeom prst="rect">
            <a:avLst/>
          </a:prstGeom>
        </p:spPr>
        <p:txBody>
          <a:bodyPr vert="horz" lIns="91434" tIns="45717" rIns="91434" bIns="45717" rtlCol="0"/>
          <a:lstStyle>
            <a:lvl1pPr algn="r">
              <a:defRPr sz="1200"/>
            </a:lvl1pPr>
          </a:lstStyle>
          <a:p>
            <a:fld id="{EDB4244E-0EC1-4C18-AC5D-11429DE4C4B7}" type="datetimeFigureOut">
              <a:rPr lang="en-US" smtClean="0"/>
              <a:t>3/18/2019</a:t>
            </a:fld>
            <a:endParaRPr lang="en-US" dirty="0"/>
          </a:p>
        </p:txBody>
      </p:sp>
      <p:sp>
        <p:nvSpPr>
          <p:cNvPr id="4" name="Footer Placeholder 3"/>
          <p:cNvSpPr>
            <a:spLocks noGrp="1"/>
          </p:cNvSpPr>
          <p:nvPr>
            <p:ph type="ftr" sz="quarter" idx="2"/>
          </p:nvPr>
        </p:nvSpPr>
        <p:spPr>
          <a:xfrm>
            <a:off x="0" y="8918575"/>
            <a:ext cx="3078163" cy="469900"/>
          </a:xfrm>
          <a:prstGeom prst="rect">
            <a:avLst/>
          </a:prstGeom>
        </p:spPr>
        <p:txBody>
          <a:bodyPr vert="horz" lIns="91434" tIns="45717" rIns="91434" bIns="4571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2726" y="8918575"/>
            <a:ext cx="3078163" cy="469900"/>
          </a:xfrm>
          <a:prstGeom prst="rect">
            <a:avLst/>
          </a:prstGeom>
        </p:spPr>
        <p:txBody>
          <a:bodyPr vert="horz" lIns="91434" tIns="45717" rIns="91434" bIns="45717" rtlCol="0" anchor="b"/>
          <a:lstStyle>
            <a:lvl1pPr algn="r">
              <a:defRPr sz="1200"/>
            </a:lvl1pPr>
          </a:lstStyle>
          <a:p>
            <a:fld id="{E456CEF5-1994-4B42-8106-36C5E3818979}" type="slidenum">
              <a:rPr lang="en-US" smtClean="0"/>
              <a:t>‹#›</a:t>
            </a:fld>
            <a:endParaRPr lang="en-US" dirty="0"/>
          </a:p>
        </p:txBody>
      </p:sp>
    </p:spTree>
    <p:extLst>
      <p:ext uri="{BB962C8B-B14F-4D97-AF65-F5344CB8AC3E}">
        <p14:creationId xmlns:p14="http://schemas.microsoft.com/office/powerpoint/2010/main" val="2835047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223" tIns="47111" rIns="94223" bIns="47111" rtlCol="0"/>
          <a:lstStyle>
            <a:lvl1pPr algn="l">
              <a:defRPr sz="1200">
                <a:cs typeface="+mn-cs"/>
              </a:defRPr>
            </a:lvl1pPr>
          </a:lstStyle>
          <a:p>
            <a:pPr>
              <a:defRPr/>
            </a:pPr>
            <a:endParaRPr lang="en-US" dirty="0"/>
          </a:p>
        </p:txBody>
      </p:sp>
      <p:sp>
        <p:nvSpPr>
          <p:cNvPr id="3" name="Date Placeholder 2"/>
          <p:cNvSpPr>
            <a:spLocks noGrp="1"/>
          </p:cNvSpPr>
          <p:nvPr>
            <p:ph type="dt" idx="1"/>
          </p:nvPr>
        </p:nvSpPr>
        <p:spPr>
          <a:xfrm>
            <a:off x="4023093" y="0"/>
            <a:ext cx="3077739" cy="469424"/>
          </a:xfrm>
          <a:prstGeom prst="rect">
            <a:avLst/>
          </a:prstGeom>
        </p:spPr>
        <p:txBody>
          <a:bodyPr vert="horz" lIns="94223" tIns="47111" rIns="94223" bIns="47111" rtlCol="0"/>
          <a:lstStyle>
            <a:lvl1pPr algn="r">
              <a:defRPr sz="1200">
                <a:cs typeface="+mn-cs"/>
              </a:defRPr>
            </a:lvl1pPr>
          </a:lstStyle>
          <a:p>
            <a:pPr>
              <a:defRPr/>
            </a:pPr>
            <a:fld id="{22560641-22ED-4518-A1BD-38D7C7500E84}" type="datetimeFigureOut">
              <a:rPr lang="en-US"/>
              <a:pPr>
                <a:defRPr/>
              </a:pPr>
              <a:t>3/18/2019</a:t>
            </a:fld>
            <a:endParaRPr lang="en-US" dirty="0"/>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3" tIns="47111" rIns="94223" bIns="47111" rtlCol="0" anchor="ctr"/>
          <a:lstStyle/>
          <a:p>
            <a:pPr lvl="0"/>
            <a:endParaRPr lang="en-US" noProof="0"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3" tIns="47111" rIns="94223" bIns="471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917422"/>
            <a:ext cx="3077739" cy="469424"/>
          </a:xfrm>
          <a:prstGeom prst="rect">
            <a:avLst/>
          </a:prstGeom>
        </p:spPr>
        <p:txBody>
          <a:bodyPr vert="horz" lIns="94223" tIns="47111" rIns="94223" bIns="47111" rtlCol="0" anchor="b"/>
          <a:lstStyle>
            <a:lvl1pPr algn="l">
              <a:defRPr sz="1200">
                <a:cs typeface="+mn-cs"/>
              </a:defRPr>
            </a:lvl1pPr>
          </a:lstStyle>
          <a:p>
            <a:pPr>
              <a:defRPr/>
            </a:pPr>
            <a:endParaRPr lang="en-US" dirty="0"/>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23" tIns="47111" rIns="94223" bIns="47111" rtlCol="0" anchor="b"/>
          <a:lstStyle>
            <a:lvl1pPr algn="r">
              <a:defRPr sz="1200">
                <a:cs typeface="+mn-cs"/>
              </a:defRPr>
            </a:lvl1pPr>
          </a:lstStyle>
          <a:p>
            <a:pPr>
              <a:defRPr/>
            </a:pPr>
            <a:fld id="{5BA13900-D6C6-4A86-B8BF-5BB9263AD81F}" type="slidenum">
              <a:rPr lang="en-US"/>
              <a:pPr>
                <a:defRPr/>
              </a:pPr>
              <a:t>‹#›</a:t>
            </a:fld>
            <a:endParaRPr lang="en-US" dirty="0"/>
          </a:p>
        </p:txBody>
      </p:sp>
    </p:spTree>
    <p:extLst>
      <p:ext uri="{BB962C8B-B14F-4D97-AF65-F5344CB8AC3E}">
        <p14:creationId xmlns:p14="http://schemas.microsoft.com/office/powerpoint/2010/main" val="41625578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4915010A-FE16-4CC4-9797-CEE7858A0479}"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A13900-D6C6-4A86-B8BF-5BB9263AD81F}" type="slidenum">
              <a:rPr lang="en-US" smtClean="0"/>
              <a:pPr>
                <a:defRPr/>
              </a:pPr>
              <a:t>3</a:t>
            </a:fld>
            <a:endParaRPr lang="en-US" dirty="0"/>
          </a:p>
        </p:txBody>
      </p:sp>
    </p:spTree>
    <p:extLst>
      <p:ext uri="{BB962C8B-B14F-4D97-AF65-F5344CB8AC3E}">
        <p14:creationId xmlns:p14="http://schemas.microsoft.com/office/powerpoint/2010/main" val="928462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VDH_background"/>
          <p:cNvPicPr>
            <a:picLocks noChangeAspect="1" noChangeArrowheads="1"/>
          </p:cNvPicPr>
          <p:nvPr/>
        </p:nvPicPr>
        <p:blipFill>
          <a:blip r:embed="rId13" cstate="print"/>
          <a:srcRect/>
          <a:stretch>
            <a:fillRect/>
          </a:stretch>
        </p:blipFill>
        <p:spPr bwMode="auto">
          <a:xfrm>
            <a:off x="0" y="6083300"/>
            <a:ext cx="9144000" cy="7747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600200"/>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0" fontAlgn="base" hangingPunct="0">
        <a:spcBef>
          <a:spcPct val="0"/>
        </a:spcBef>
        <a:spcAft>
          <a:spcPct val="0"/>
        </a:spcAft>
        <a:defRPr sz="3600">
          <a:solidFill>
            <a:srgbClr val="003366"/>
          </a:solidFill>
          <a:latin typeface="+mj-lt"/>
          <a:ea typeface="+mj-ea"/>
          <a:cs typeface="+mj-cs"/>
        </a:defRPr>
      </a:lvl1pPr>
      <a:lvl2pPr algn="l" rtl="0" eaLnBrk="0" fontAlgn="base" hangingPunct="0">
        <a:spcBef>
          <a:spcPct val="0"/>
        </a:spcBef>
        <a:spcAft>
          <a:spcPct val="0"/>
        </a:spcAft>
        <a:defRPr sz="3600">
          <a:solidFill>
            <a:srgbClr val="003366"/>
          </a:solidFill>
          <a:latin typeface="Trebuchet MS" pitchFamily="34" charset="0"/>
        </a:defRPr>
      </a:lvl2pPr>
      <a:lvl3pPr algn="l" rtl="0" eaLnBrk="0" fontAlgn="base" hangingPunct="0">
        <a:spcBef>
          <a:spcPct val="0"/>
        </a:spcBef>
        <a:spcAft>
          <a:spcPct val="0"/>
        </a:spcAft>
        <a:defRPr sz="3600">
          <a:solidFill>
            <a:srgbClr val="003366"/>
          </a:solidFill>
          <a:latin typeface="Trebuchet MS" pitchFamily="34" charset="0"/>
        </a:defRPr>
      </a:lvl3pPr>
      <a:lvl4pPr algn="l" rtl="0" eaLnBrk="0" fontAlgn="base" hangingPunct="0">
        <a:spcBef>
          <a:spcPct val="0"/>
        </a:spcBef>
        <a:spcAft>
          <a:spcPct val="0"/>
        </a:spcAft>
        <a:defRPr sz="3600">
          <a:solidFill>
            <a:srgbClr val="003366"/>
          </a:solidFill>
          <a:latin typeface="Trebuchet MS" pitchFamily="34" charset="0"/>
        </a:defRPr>
      </a:lvl4pPr>
      <a:lvl5pPr algn="l" rtl="0" eaLnBrk="0" fontAlgn="base" hangingPunct="0">
        <a:spcBef>
          <a:spcPct val="0"/>
        </a:spcBef>
        <a:spcAft>
          <a:spcPct val="0"/>
        </a:spcAft>
        <a:defRPr sz="3600">
          <a:solidFill>
            <a:srgbClr val="003366"/>
          </a:solidFill>
          <a:latin typeface="Trebuchet MS" pitchFamily="34" charset="0"/>
        </a:defRPr>
      </a:lvl5pPr>
      <a:lvl6pPr marL="457200" algn="l" rtl="0" fontAlgn="base">
        <a:spcBef>
          <a:spcPct val="0"/>
        </a:spcBef>
        <a:spcAft>
          <a:spcPct val="0"/>
        </a:spcAft>
        <a:defRPr sz="3600">
          <a:solidFill>
            <a:srgbClr val="003366"/>
          </a:solidFill>
          <a:latin typeface="Trebuchet MS" pitchFamily="34" charset="0"/>
        </a:defRPr>
      </a:lvl6pPr>
      <a:lvl7pPr marL="914400" algn="l" rtl="0" fontAlgn="base">
        <a:spcBef>
          <a:spcPct val="0"/>
        </a:spcBef>
        <a:spcAft>
          <a:spcPct val="0"/>
        </a:spcAft>
        <a:defRPr sz="3600">
          <a:solidFill>
            <a:srgbClr val="003366"/>
          </a:solidFill>
          <a:latin typeface="Trebuchet MS" pitchFamily="34" charset="0"/>
        </a:defRPr>
      </a:lvl7pPr>
      <a:lvl8pPr marL="1371600" algn="l" rtl="0" fontAlgn="base">
        <a:spcBef>
          <a:spcPct val="0"/>
        </a:spcBef>
        <a:spcAft>
          <a:spcPct val="0"/>
        </a:spcAft>
        <a:defRPr sz="3600">
          <a:solidFill>
            <a:srgbClr val="003366"/>
          </a:solidFill>
          <a:latin typeface="Trebuchet MS" pitchFamily="34" charset="0"/>
        </a:defRPr>
      </a:lvl8pPr>
      <a:lvl9pPr marL="1828800" algn="l" rtl="0" fontAlgn="base">
        <a:spcBef>
          <a:spcPct val="0"/>
        </a:spcBef>
        <a:spcAft>
          <a:spcPct val="0"/>
        </a:spcAft>
        <a:defRPr sz="3600">
          <a:solidFill>
            <a:srgbClr val="003366"/>
          </a:solidFill>
          <a:latin typeface="Trebuchet MS" pitchFamily="34" charset="0"/>
        </a:defRPr>
      </a:lvl9pPr>
    </p:titleStyle>
    <p:bodyStyle>
      <a:lvl1pPr marL="342900" indent="-342900" algn="l" rtl="0" eaLnBrk="0" fontAlgn="base" hangingPunct="0">
        <a:spcBef>
          <a:spcPct val="20000"/>
        </a:spcBef>
        <a:spcAft>
          <a:spcPct val="0"/>
        </a:spcAft>
        <a:defRPr sz="2400">
          <a:solidFill>
            <a:srgbClr val="4D4D4D"/>
          </a:solidFill>
          <a:latin typeface="+mn-lt"/>
          <a:ea typeface="+mn-ea"/>
          <a:cs typeface="+mn-cs"/>
        </a:defRPr>
      </a:lvl1pPr>
      <a:lvl2pPr marL="742950" indent="-285750" algn="l" rtl="0" eaLnBrk="0" fontAlgn="base" hangingPunct="0">
        <a:spcBef>
          <a:spcPct val="20000"/>
        </a:spcBef>
        <a:spcAft>
          <a:spcPct val="0"/>
        </a:spcAft>
        <a:buChar char="•"/>
        <a:defRPr sz="2400">
          <a:solidFill>
            <a:srgbClr val="777777"/>
          </a:solidFill>
          <a:latin typeface="+mn-lt"/>
        </a:defRPr>
      </a:lvl2pPr>
      <a:lvl3pPr marL="1143000" indent="-228600" algn="l" rtl="0" eaLnBrk="0" fontAlgn="base" hangingPunct="0">
        <a:spcBef>
          <a:spcPct val="20000"/>
        </a:spcBef>
        <a:spcAft>
          <a:spcPct val="0"/>
        </a:spcAft>
        <a:buChar char="•"/>
        <a:defRPr sz="2400">
          <a:solidFill>
            <a:srgbClr val="777777"/>
          </a:solidFill>
          <a:latin typeface="+mn-lt"/>
        </a:defRPr>
      </a:lvl3pPr>
      <a:lvl4pPr marL="1600200" indent="-228600" algn="l" rtl="0" eaLnBrk="0" fontAlgn="base" hangingPunct="0">
        <a:spcBef>
          <a:spcPct val="20000"/>
        </a:spcBef>
        <a:spcAft>
          <a:spcPct val="0"/>
        </a:spcAft>
        <a:buChar char="•"/>
        <a:defRPr sz="2400">
          <a:solidFill>
            <a:srgbClr val="777777"/>
          </a:solidFill>
          <a:latin typeface="+mn-lt"/>
        </a:defRPr>
      </a:lvl4pPr>
      <a:lvl5pPr marL="2057400" indent="-228600" algn="l" rtl="0" eaLnBrk="0" fontAlgn="base" hangingPunct="0">
        <a:spcBef>
          <a:spcPct val="20000"/>
        </a:spcBef>
        <a:spcAft>
          <a:spcPct val="0"/>
        </a:spcAft>
        <a:buChar char="•"/>
        <a:defRPr sz="2400">
          <a:solidFill>
            <a:srgbClr val="777777"/>
          </a:solidFill>
          <a:latin typeface="+mn-lt"/>
        </a:defRPr>
      </a:lvl5pPr>
      <a:lvl6pPr marL="2514600" indent="-228600" algn="l" rtl="0" fontAlgn="base">
        <a:spcBef>
          <a:spcPct val="20000"/>
        </a:spcBef>
        <a:spcAft>
          <a:spcPct val="0"/>
        </a:spcAft>
        <a:buChar char="•"/>
        <a:defRPr sz="2400">
          <a:solidFill>
            <a:srgbClr val="777777"/>
          </a:solidFill>
          <a:latin typeface="+mn-lt"/>
        </a:defRPr>
      </a:lvl6pPr>
      <a:lvl7pPr marL="2971800" indent="-228600" algn="l" rtl="0" fontAlgn="base">
        <a:spcBef>
          <a:spcPct val="20000"/>
        </a:spcBef>
        <a:spcAft>
          <a:spcPct val="0"/>
        </a:spcAft>
        <a:buChar char="•"/>
        <a:defRPr sz="2400">
          <a:solidFill>
            <a:srgbClr val="777777"/>
          </a:solidFill>
          <a:latin typeface="+mn-lt"/>
        </a:defRPr>
      </a:lvl7pPr>
      <a:lvl8pPr marL="3429000" indent="-228600" algn="l" rtl="0" fontAlgn="base">
        <a:spcBef>
          <a:spcPct val="20000"/>
        </a:spcBef>
        <a:spcAft>
          <a:spcPct val="0"/>
        </a:spcAft>
        <a:buChar char="•"/>
        <a:defRPr sz="2400">
          <a:solidFill>
            <a:srgbClr val="777777"/>
          </a:solidFill>
          <a:latin typeface="+mn-lt"/>
        </a:defRPr>
      </a:lvl8pPr>
      <a:lvl9pPr marL="3886200" indent="-228600" algn="l" rtl="0" fontAlgn="base">
        <a:spcBef>
          <a:spcPct val="20000"/>
        </a:spcBef>
        <a:spcAft>
          <a:spcPct val="0"/>
        </a:spcAft>
        <a:buChar char="•"/>
        <a:defRPr sz="2400">
          <a:solidFill>
            <a:srgbClr val="7777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228600" y="1143000"/>
            <a:ext cx="8686800" cy="1143000"/>
          </a:xfrm>
        </p:spPr>
        <p:txBody>
          <a:bodyPr/>
          <a:lstStyle/>
          <a:p>
            <a:pPr algn="ctr" eaLnBrk="1" hangingPunct="1"/>
            <a:r>
              <a:rPr lang="en-US" sz="4000" b="1" dirty="0">
                <a:latin typeface="Lao UI" panose="020B0502040204020203" pitchFamily="34" charset="0"/>
                <a:cs typeface="Lao UI" panose="020B0502040204020203" pitchFamily="34" charset="0"/>
              </a:rPr>
              <a:t/>
            </a:r>
            <a:br>
              <a:rPr lang="en-US" sz="4000" b="1" dirty="0">
                <a:latin typeface="Lao UI" panose="020B0502040204020203" pitchFamily="34" charset="0"/>
                <a:cs typeface="Lao UI" panose="020B0502040204020203" pitchFamily="34" charset="0"/>
              </a:rPr>
            </a:br>
            <a:r>
              <a:rPr lang="en-US" sz="4800" b="1" dirty="0">
                <a:cs typeface="Lao UI" panose="020B0502040204020203" pitchFamily="34" charset="0"/>
              </a:rPr>
              <a:t>Virginia Team for </a:t>
            </a:r>
            <a:r>
              <a:rPr lang="en-US" sz="4800" b="1" dirty="0" err="1">
                <a:cs typeface="Lao UI" panose="020B0502040204020203" pitchFamily="34" charset="0"/>
              </a:rPr>
              <a:t>CSTE’s</a:t>
            </a:r>
            <a:r>
              <a:rPr lang="en-US" sz="4800" b="1" dirty="0">
                <a:cs typeface="Lao UI" panose="020B0502040204020203" pitchFamily="34" charset="0"/>
              </a:rPr>
              <a:t> </a:t>
            </a:r>
            <a:r>
              <a:rPr lang="en-US" sz="4800" b="1" dirty="0" err="1">
                <a:cs typeface="Lao UI" panose="020B0502040204020203" pitchFamily="34" charset="0"/>
              </a:rPr>
              <a:t>AITT</a:t>
            </a:r>
            <a:r>
              <a:rPr lang="en-US" sz="4800" b="1" dirty="0">
                <a:cs typeface="Lao UI" panose="020B0502040204020203" pitchFamily="34" charset="0"/>
              </a:rPr>
              <a:t>: Peer to Peer  </a:t>
            </a:r>
          </a:p>
        </p:txBody>
      </p:sp>
      <p:sp>
        <p:nvSpPr>
          <p:cNvPr id="2051" name="Rectangle 3"/>
          <p:cNvSpPr>
            <a:spLocks noGrp="1" noChangeArrowheads="1"/>
          </p:cNvSpPr>
          <p:nvPr>
            <p:ph type="body" idx="1"/>
          </p:nvPr>
        </p:nvSpPr>
        <p:spPr>
          <a:xfrm>
            <a:off x="457200" y="2819400"/>
            <a:ext cx="8229600" cy="3276600"/>
          </a:xfrm>
        </p:spPr>
        <p:txBody>
          <a:bodyPr/>
          <a:lstStyle/>
          <a:p>
            <a:pPr algn="ctr" eaLnBrk="1" hangingPunct="1"/>
            <a:endParaRPr lang="en-US" dirty="0"/>
          </a:p>
          <a:p>
            <a:pPr algn="ctr" eaLnBrk="1" hangingPunct="1"/>
            <a:r>
              <a:rPr lang="en-US" sz="3600" dirty="0">
                <a:latin typeface="Ebrima" panose="02000000000000000000" pitchFamily="2" charset="0"/>
                <a:ea typeface="Ebrima" panose="02000000000000000000" pitchFamily="2" charset="0"/>
                <a:cs typeface="Ebrima" panose="02000000000000000000" pitchFamily="2" charset="0"/>
              </a:rPr>
              <a:t>March </a:t>
            </a:r>
            <a:r>
              <a:rPr lang="en-US" sz="3600" dirty="0" smtClean="0">
                <a:latin typeface="Ebrima" panose="02000000000000000000" pitchFamily="2" charset="0"/>
                <a:ea typeface="Ebrima" panose="02000000000000000000" pitchFamily="2" charset="0"/>
                <a:cs typeface="Ebrima" panose="02000000000000000000" pitchFamily="2" charset="0"/>
              </a:rPr>
              <a:t>20</a:t>
            </a:r>
            <a:r>
              <a:rPr lang="en-US" sz="3600" dirty="0" smtClean="0">
                <a:latin typeface="Ebrima" panose="02000000000000000000" pitchFamily="2" charset="0"/>
                <a:ea typeface="Ebrima" panose="02000000000000000000" pitchFamily="2" charset="0"/>
                <a:cs typeface="Ebrima" panose="02000000000000000000" pitchFamily="2" charset="0"/>
              </a:rPr>
              <a:t>, </a:t>
            </a:r>
            <a:r>
              <a:rPr lang="en-US" sz="3600" dirty="0">
                <a:latin typeface="Ebrima" panose="02000000000000000000" pitchFamily="2" charset="0"/>
                <a:ea typeface="Ebrima" panose="02000000000000000000" pitchFamily="2" charset="0"/>
                <a:cs typeface="Ebrima" panose="02000000000000000000" pitchFamily="2" charset="0"/>
              </a:rPr>
              <a:t>2019</a:t>
            </a:r>
          </a:p>
          <a:p>
            <a:pPr algn="ctr" eaLnBrk="1" hangingPunct="1"/>
            <a:r>
              <a:rPr lang="en-US" sz="2000" dirty="0">
                <a:solidFill>
                  <a:schemeClr val="tx1"/>
                </a:solidFill>
                <a:latin typeface="Ebrima" panose="02000000000000000000" pitchFamily="2" charset="0"/>
                <a:ea typeface="Ebrima" panose="02000000000000000000" pitchFamily="2" charset="0"/>
                <a:cs typeface="Ebrima" panose="02000000000000000000" pitchFamily="2" charset="0"/>
              </a:rPr>
              <a:t>Rebecca Early</a:t>
            </a:r>
          </a:p>
          <a:p>
            <a:pPr algn="ctr" eaLnBrk="1" hangingPunct="1"/>
            <a:r>
              <a:rPr lang="en-US" sz="2000" dirty="0">
                <a:solidFill>
                  <a:schemeClr val="tx1"/>
                </a:solidFill>
                <a:latin typeface="Ebrima" panose="02000000000000000000" pitchFamily="2" charset="0"/>
                <a:ea typeface="Ebrima" panose="02000000000000000000" pitchFamily="2" charset="0"/>
                <a:cs typeface="Ebrima" panose="02000000000000000000" pitchFamily="2" charset="0"/>
              </a:rPr>
              <a:t>Kyle Girone</a:t>
            </a:r>
          </a:p>
          <a:p>
            <a:pPr algn="ctr" eaLnBrk="1" hangingPunct="1"/>
            <a:r>
              <a:rPr lang="en-US" sz="2000" dirty="0">
                <a:solidFill>
                  <a:schemeClr val="tx1"/>
                </a:solidFill>
                <a:latin typeface="Ebrima" panose="02000000000000000000" pitchFamily="2" charset="0"/>
                <a:ea typeface="Ebrima" panose="02000000000000000000" pitchFamily="2" charset="0"/>
                <a:cs typeface="Ebrima" panose="02000000000000000000" pitchFamily="2" charset="0"/>
              </a:rPr>
              <a:t>Sara Gowda</a:t>
            </a:r>
          </a:p>
          <a:p>
            <a:pPr algn="ctr" eaLnBrk="1" hangingPunct="1"/>
            <a:r>
              <a:rPr lang="en-US" sz="2000" dirty="0">
                <a:solidFill>
                  <a:schemeClr val="tx1"/>
                </a:solidFill>
                <a:latin typeface="Ebrima" panose="02000000000000000000" pitchFamily="2" charset="0"/>
                <a:ea typeface="Ebrima" panose="02000000000000000000" pitchFamily="2" charset="0"/>
                <a:cs typeface="Ebrima" panose="02000000000000000000" pitchFamily="2" charset="0"/>
              </a:rPr>
              <a:t>Ben Klekamp</a:t>
            </a:r>
          </a:p>
          <a:p>
            <a:pPr algn="ctr" eaLnBrk="1" hangingPunct="1"/>
            <a:r>
              <a:rPr lang="en-US" sz="2000" dirty="0">
                <a:solidFill>
                  <a:schemeClr val="tx1"/>
                </a:solidFill>
                <a:latin typeface="Ebrima" panose="02000000000000000000" pitchFamily="2" charset="0"/>
                <a:ea typeface="Ebrima" panose="02000000000000000000" pitchFamily="2" charset="0"/>
                <a:cs typeface="Ebrima" panose="02000000000000000000" pitchFamily="2" charset="0"/>
              </a:rPr>
              <a:t>Jessica Mawdsley</a:t>
            </a:r>
          </a:p>
        </p:txBody>
      </p:sp>
      <p:pic>
        <p:nvPicPr>
          <p:cNvPr id="1026" name="Picture 2" descr="Image result for Virginia state bir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36" r="18182"/>
          <a:stretch/>
        </p:blipFill>
        <p:spPr bwMode="auto">
          <a:xfrm>
            <a:off x="228600" y="3910315"/>
            <a:ext cx="2438400" cy="22002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Adaptive Challenge – Case Presentation</a:t>
            </a:r>
          </a:p>
        </p:txBody>
      </p:sp>
      <p:sp>
        <p:nvSpPr>
          <p:cNvPr id="3" name="Content Placeholder 2"/>
          <p:cNvSpPr>
            <a:spLocks noGrp="1"/>
          </p:cNvSpPr>
          <p:nvPr>
            <p:ph idx="1"/>
          </p:nvPr>
        </p:nvSpPr>
        <p:spPr/>
        <p:txBody>
          <a:bodyPr/>
          <a:lstStyle/>
          <a:p>
            <a:r>
              <a:rPr lang="en-US" dirty="0"/>
              <a:t>Challenge / problem we face:</a:t>
            </a:r>
          </a:p>
          <a:p>
            <a:r>
              <a:rPr lang="en-US" dirty="0"/>
              <a:t>	1) How do we effectively engage internal stakeholders in the requirements gathering process for use of Virginia’s rabies animal testing data. This includes but is not limited to data visualization and mapping.  </a:t>
            </a:r>
          </a:p>
          <a:p>
            <a:r>
              <a:rPr lang="en-US" dirty="0"/>
              <a:t>	2) How do we engage the public to see what would meet their needs for information on rabid animals while internal discussions are ongoing if this information should/can be shared externally?</a:t>
            </a:r>
          </a:p>
        </p:txBody>
      </p:sp>
    </p:spTree>
    <p:extLst>
      <p:ext uri="{BB962C8B-B14F-4D97-AF65-F5344CB8AC3E}">
        <p14:creationId xmlns:p14="http://schemas.microsoft.com/office/powerpoint/2010/main" val="2149251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Players and Interests</a:t>
            </a:r>
          </a:p>
        </p:txBody>
      </p:sp>
      <p:sp>
        <p:nvSpPr>
          <p:cNvPr id="3" name="Content Placeholder 2"/>
          <p:cNvSpPr>
            <a:spLocks noGrp="1"/>
          </p:cNvSpPr>
          <p:nvPr>
            <p:ph idx="1"/>
          </p:nvPr>
        </p:nvSpPr>
        <p:spPr>
          <a:xfrm>
            <a:off x="457200" y="1295400"/>
            <a:ext cx="8229600" cy="5435498"/>
          </a:xfrm>
        </p:spPr>
        <p:txBody>
          <a:bodyPr/>
          <a:lstStyle/>
          <a:p>
            <a:r>
              <a:rPr lang="en-US" dirty="0"/>
              <a:t>Major players:</a:t>
            </a:r>
          </a:p>
          <a:p>
            <a:r>
              <a:rPr lang="en-US" dirty="0"/>
              <a:t>	Epidemiologists from Central Office (Division of Environmental Epidemiology and Surveillance and Investigation); District health directors, environmental health personnel and epidemiologists; the public (vets, animal control, animal owners, people living near where rabid animals are identified, the media)</a:t>
            </a:r>
          </a:p>
          <a:p>
            <a:endParaRPr lang="en-US" sz="800" dirty="0"/>
          </a:p>
          <a:p>
            <a:r>
              <a:rPr lang="en-US" dirty="0"/>
              <a:t>Perspectives and interests:</a:t>
            </a:r>
          </a:p>
          <a:p>
            <a:r>
              <a:rPr lang="en-US" dirty="0"/>
              <a:t>	Awareness and knowledge of rabies occurrence in relevant district and statewide (species, location, variant type); interest in prevention (clinics); interest in animal and public safety</a:t>
            </a:r>
          </a:p>
          <a:p>
            <a:endParaRPr lang="en-US" dirty="0"/>
          </a:p>
          <a:p>
            <a:r>
              <a:rPr lang="en-US" dirty="0"/>
              <a:t> </a:t>
            </a:r>
          </a:p>
          <a:p>
            <a:endParaRPr lang="en-US" dirty="0"/>
          </a:p>
          <a:p>
            <a:endParaRPr lang="en-US" dirty="0"/>
          </a:p>
        </p:txBody>
      </p:sp>
    </p:spTree>
    <p:extLst>
      <p:ext uri="{BB962C8B-B14F-4D97-AF65-F5344CB8AC3E}">
        <p14:creationId xmlns:p14="http://schemas.microsoft.com/office/powerpoint/2010/main" val="17982221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Actions</a:t>
            </a:r>
          </a:p>
        </p:txBody>
      </p:sp>
      <p:sp>
        <p:nvSpPr>
          <p:cNvPr id="3" name="Content Placeholder 2"/>
          <p:cNvSpPr>
            <a:spLocks noGrp="1"/>
          </p:cNvSpPr>
          <p:nvPr>
            <p:ph idx="1"/>
          </p:nvPr>
        </p:nvSpPr>
        <p:spPr/>
        <p:txBody>
          <a:bodyPr/>
          <a:lstStyle/>
          <a:p>
            <a:r>
              <a:rPr lang="en-US" dirty="0"/>
              <a:t>Proposed Action:</a:t>
            </a:r>
          </a:p>
          <a:p>
            <a:pPr>
              <a:buFont typeface="Arial" panose="020B0604020202020204" pitchFamily="34" charset="0"/>
              <a:buChar char="•"/>
            </a:pPr>
            <a:r>
              <a:rPr lang="en-US" dirty="0"/>
              <a:t>Meet with special internal focus group (FEAT) to get feedback on requirements.  Ask Regional Epidemiologists and EH Managers.</a:t>
            </a:r>
          </a:p>
          <a:p>
            <a:pPr>
              <a:buFont typeface="Arial" panose="020B0604020202020204" pitchFamily="34" charset="0"/>
              <a:buChar char="•"/>
            </a:pPr>
            <a:r>
              <a:rPr lang="en-US" dirty="0"/>
              <a:t>Design a short REDCap survey to assess interest/needs regarding the data.   </a:t>
            </a:r>
          </a:p>
          <a:p>
            <a:pPr>
              <a:buFont typeface="Arial" panose="020B0604020202020204" pitchFamily="34" charset="0"/>
              <a:buChar char="•"/>
            </a:pPr>
            <a:r>
              <a:rPr lang="en-US" dirty="0"/>
              <a:t>Reach out / search what states have done to present their data.</a:t>
            </a:r>
          </a:p>
          <a:p>
            <a:endParaRPr lang="en-US" dirty="0"/>
          </a:p>
        </p:txBody>
      </p:sp>
    </p:spTree>
    <p:extLst>
      <p:ext uri="{BB962C8B-B14F-4D97-AF65-F5344CB8AC3E}">
        <p14:creationId xmlns:p14="http://schemas.microsoft.com/office/powerpoint/2010/main" val="1755090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Stakes and Interests / Hidden Issues</a:t>
            </a:r>
          </a:p>
        </p:txBody>
      </p:sp>
      <p:sp>
        <p:nvSpPr>
          <p:cNvPr id="3" name="Content Placeholder 2"/>
          <p:cNvSpPr>
            <a:spLocks noGrp="1"/>
          </p:cNvSpPr>
          <p:nvPr>
            <p:ph idx="1"/>
          </p:nvPr>
        </p:nvSpPr>
        <p:spPr>
          <a:xfrm>
            <a:off x="434009" y="1219200"/>
            <a:ext cx="8229600" cy="4800600"/>
          </a:xfrm>
        </p:spPr>
        <p:txBody>
          <a:bodyPr/>
          <a:lstStyle/>
          <a:p>
            <a:r>
              <a:rPr lang="en-US" dirty="0"/>
              <a:t>Fairfax is the most populated jurisdiction &amp; has the highest number of rabid animals identified each year.</a:t>
            </a:r>
          </a:p>
          <a:p>
            <a:r>
              <a:rPr lang="en-US" dirty="0"/>
              <a:t>Fairfax Public Health Lab is transitioning from sending paper-based rabies results to an electronic feed. With this effort statewide data will be able weekly for analysis.</a:t>
            </a:r>
          </a:p>
          <a:p>
            <a:r>
              <a:rPr lang="en-US" dirty="0"/>
              <a:t>We want to maximize data use by involved stakeholders, ensuring sharing more widely and in appropriate manner. Want to use up-to-date technology.  </a:t>
            </a:r>
          </a:p>
          <a:p>
            <a:r>
              <a:rPr lang="en-US" dirty="0"/>
              <a:t>EXTERNAL DATA DISPLAY: The team has concerns that public/media will misinterpret the data and/or have out-sized response.  </a:t>
            </a:r>
          </a:p>
        </p:txBody>
      </p:sp>
    </p:spTree>
    <p:extLst>
      <p:ext uri="{BB962C8B-B14F-4D97-AF65-F5344CB8AC3E}">
        <p14:creationId xmlns:p14="http://schemas.microsoft.com/office/powerpoint/2010/main" val="2823641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Advice from Group</a:t>
            </a:r>
          </a:p>
        </p:txBody>
      </p:sp>
      <p:sp>
        <p:nvSpPr>
          <p:cNvPr id="3" name="Content Placeholder 2"/>
          <p:cNvSpPr>
            <a:spLocks noGrp="1"/>
          </p:cNvSpPr>
          <p:nvPr>
            <p:ph idx="1"/>
          </p:nvPr>
        </p:nvSpPr>
        <p:spPr/>
        <p:txBody>
          <a:bodyPr/>
          <a:lstStyle/>
          <a:p>
            <a:pPr marL="0" indent="0"/>
            <a:r>
              <a:rPr lang="en-US" dirty="0"/>
              <a:t>In your jurisdiction:</a:t>
            </a:r>
          </a:p>
          <a:p>
            <a:pPr>
              <a:buFont typeface="Arial" panose="020B0604020202020204" pitchFamily="34" charset="0"/>
              <a:buChar char="•"/>
            </a:pPr>
            <a:r>
              <a:rPr lang="en-US" dirty="0"/>
              <a:t>What rabies-related information drives public health action at the local or state level? Briefly, what are some of those actions?</a:t>
            </a:r>
          </a:p>
          <a:p>
            <a:pPr>
              <a:buFont typeface="Arial" panose="020B0604020202020204" pitchFamily="34" charset="0"/>
              <a:buChar char="•"/>
            </a:pPr>
            <a:r>
              <a:rPr lang="en-US" dirty="0"/>
              <a:t>Considering many different jurisdictions sizes/needs, how do we best engage our internal stakeholders? How are decisions made on what is the final path forward?</a:t>
            </a:r>
          </a:p>
          <a:p>
            <a:pPr>
              <a:buFont typeface="Arial" panose="020B0604020202020204" pitchFamily="34" charset="0"/>
              <a:buChar char="•"/>
            </a:pPr>
            <a:r>
              <a:rPr lang="en-US" dirty="0"/>
              <a:t>For external facing dashboards, how do you weigh the pros and cons of sharing data? How do you engage the public to understand what information would be relevant for them to make safer more informed decisions?</a:t>
            </a:r>
          </a:p>
        </p:txBody>
      </p:sp>
    </p:spTree>
    <p:extLst>
      <p:ext uri="{BB962C8B-B14F-4D97-AF65-F5344CB8AC3E}">
        <p14:creationId xmlns:p14="http://schemas.microsoft.com/office/powerpoint/2010/main" val="2509829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10606</TotalTime>
  <Words>277</Words>
  <Application>Microsoft Office PowerPoint</Application>
  <PresentationFormat>On-screen Show (4:3)</PresentationFormat>
  <Paragraphs>37</Paragraphs>
  <Slides>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Ebrima</vt:lpstr>
      <vt:lpstr>Lao UI</vt:lpstr>
      <vt:lpstr>Trebuchet MS</vt:lpstr>
      <vt:lpstr>Default Design</vt:lpstr>
      <vt:lpstr> Virginia Team for CSTE’s AITT: Peer to Peer  </vt:lpstr>
      <vt:lpstr>Adaptive Challenge – Case Presentation</vt:lpstr>
      <vt:lpstr>Major Players and Interests</vt:lpstr>
      <vt:lpstr>Actions</vt:lpstr>
      <vt:lpstr>Stakes and Interests / Hidden Issues</vt:lpstr>
      <vt:lpstr>Advice from Group</vt:lpstr>
    </vt:vector>
  </TitlesOfParts>
  <Company>VDH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rstepanek</dc:creator>
  <cp:lastModifiedBy>Early, Rebecca (VDH)</cp:lastModifiedBy>
  <cp:revision>499</cp:revision>
  <cp:lastPrinted>2018-11-29T18:33:07Z</cp:lastPrinted>
  <dcterms:created xsi:type="dcterms:W3CDTF">2008-08-05T14:53:59Z</dcterms:created>
  <dcterms:modified xsi:type="dcterms:W3CDTF">2019-03-18T20:53:03Z</dcterms:modified>
</cp:coreProperties>
</file>