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1"/>
  </p:notesMasterIdLst>
  <p:sldIdLst>
    <p:sldId id="256" r:id="rId5"/>
    <p:sldId id="262" r:id="rId6"/>
    <p:sldId id="266" r:id="rId7"/>
    <p:sldId id="267" r:id="rId8"/>
    <p:sldId id="268" r:id="rId9"/>
    <p:sldId id="269" r:id="rId10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5D2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86" autoAdjust="0"/>
  </p:normalViewPr>
  <p:slideViewPr>
    <p:cSldViewPr snapToGrid="0" snapToObjects="1">
      <p:cViewPr varScale="1">
        <p:scale>
          <a:sx n="115" d="100"/>
          <a:sy n="115" d="100"/>
        </p:scale>
        <p:origin x="-15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75DAA9D-4EC9-415B-854A-845729CC05A6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95C6493-CF5C-4BA2-A1BD-4008C4D109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4582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C6493-CF5C-4BA2-A1BD-4008C4D109E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1889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C6493-CF5C-4BA2-A1BD-4008C4D109E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8846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C6493-CF5C-4BA2-A1BD-4008C4D109E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25853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C6493-CF5C-4BA2-A1BD-4008C4D109E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19010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C6493-CF5C-4BA2-A1BD-4008C4D109E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97394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C6493-CF5C-4BA2-A1BD-4008C4D109E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3829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7193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8C72ED92-FED6-C44D-BB68-BFF14D170891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9DA5F5-B57F-564D-A425-7812A40033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1303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7193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8C72ED92-FED6-C44D-BB68-BFF14D170891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9DA5F5-B57F-564D-A425-7812A40033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5081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7193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8C72ED92-FED6-C44D-BB68-BFF14D170891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9DA5F5-B57F-564D-A425-7812A40033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3670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7193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8C72ED92-FED6-C44D-BB68-BFF14D170891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9DA5F5-B57F-564D-A425-7812A40033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3013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27193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8C72ED92-FED6-C44D-BB68-BFF14D170891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9DA5F5-B57F-564D-A425-7812A40033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792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27193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8C72ED92-FED6-C44D-BB68-BFF14D170891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9DA5F5-B57F-564D-A425-7812A40033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0754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27193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8C72ED92-FED6-C44D-BB68-BFF14D170891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9DA5F5-B57F-564D-A425-7812A40033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8747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7193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8C72ED92-FED6-C44D-BB68-BFF14D170891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9DA5F5-B57F-564D-A425-7812A40033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7553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7193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8C72ED92-FED6-C44D-BB68-BFF14D170891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9DA5F5-B57F-564D-A425-7812A40033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5627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7193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8C72ED92-FED6-C44D-BB68-BFF14D170891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9DA5F5-B57F-564D-A425-7812A40033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4585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7193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8C72ED92-FED6-C44D-BB68-BFF14D170891}" type="datetimeFigureOut">
              <a:rPr lang="en-US" smtClean="0"/>
              <a:pPr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9DA5F5-B57F-564D-A425-7812A40033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3870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74843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175"/>
            <a:ext cx="7772400" cy="108902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Peer to Peer Presentation</a:t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092200"/>
            <a:ext cx="6400800" cy="66463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Adaptive Challenge</a:t>
            </a:r>
            <a:endParaRPr lang="en-US" dirty="0" smtClean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465665" y="5369982"/>
            <a:ext cx="6400800" cy="1022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 smtClean="0">
                <a:solidFill>
                  <a:srgbClr val="7F5D29"/>
                </a:solidFill>
              </a:rPr>
              <a:t>Presented by: El Paso, Colorado Team</a:t>
            </a:r>
          </a:p>
          <a:p>
            <a:pPr algn="l"/>
            <a:r>
              <a:rPr lang="en-US" sz="1600" dirty="0" smtClean="0">
                <a:solidFill>
                  <a:srgbClr val="7F5D29"/>
                </a:solidFill>
              </a:rPr>
              <a:t>To: 2019 CSTE AITT Cohort</a:t>
            </a:r>
          </a:p>
          <a:p>
            <a:pPr algn="l"/>
            <a:r>
              <a:rPr lang="en-US" sz="1600" dirty="0" smtClean="0">
                <a:solidFill>
                  <a:srgbClr val="7F5D29"/>
                </a:solidFill>
              </a:rPr>
              <a:t>Date: April 17, 2019</a:t>
            </a:r>
            <a:endParaRPr lang="en-US" sz="1600" dirty="0">
              <a:solidFill>
                <a:srgbClr val="7F5D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277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Adaptive Challenge Case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Co-Responder Program launched July 2018</a:t>
            </a:r>
          </a:p>
          <a:p>
            <a:r>
              <a:rPr lang="en-US" dirty="0" smtClean="0"/>
              <a:t>Collaboration between El Paso County Sherriff's Office, UC Health Memorial Hospital and El Paso County Public Health</a:t>
            </a:r>
          </a:p>
          <a:p>
            <a:r>
              <a:rPr lang="en-US" dirty="0" smtClean="0"/>
              <a:t>Designed to prevent unnecessary incarceration and/or hospitalization of individuals with behavioral health illness, direct these individuals to appropriate care, and facilitate the return of law enforcement units to patrol activities</a:t>
            </a:r>
          </a:p>
          <a:p>
            <a:r>
              <a:rPr lang="en-US" dirty="0" smtClean="0"/>
              <a:t>Grant funded for 4 years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69403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Adaptive Challenge Case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Challenge we face: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Working with external partners, with competing organizational priorities and unique internal structures and hierarchies, to collect comprehensive data to demonstrate impact, evaluate process and provide reporting to key </a:t>
            </a:r>
            <a:r>
              <a:rPr lang="en-US" dirty="0" smtClean="0"/>
              <a:t>stakeholders.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05064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Adaptive Challenge Case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Action we have taken:</a:t>
            </a:r>
          </a:p>
          <a:p>
            <a:pPr marL="0" indent="0"/>
            <a:r>
              <a:rPr lang="en-US" dirty="0" smtClean="0"/>
              <a:t>Proposal written</a:t>
            </a:r>
            <a:r>
              <a:rPr lang="en-US" dirty="0" smtClean="0"/>
              <a:t> with </a:t>
            </a:r>
            <a:r>
              <a:rPr lang="en-US" dirty="0" smtClean="0"/>
              <a:t>clear goals and </a:t>
            </a:r>
            <a:r>
              <a:rPr lang="en-US" dirty="0" smtClean="0"/>
              <a:t>community partnership </a:t>
            </a:r>
            <a:r>
              <a:rPr lang="en-US" dirty="0" smtClean="0"/>
              <a:t>buy-in</a:t>
            </a:r>
          </a:p>
          <a:p>
            <a:pPr marL="0" indent="0"/>
            <a:r>
              <a:rPr lang="en-US" dirty="0" smtClean="0"/>
              <a:t>9-11 </a:t>
            </a:r>
            <a:r>
              <a:rPr lang="en-US" dirty="0" smtClean="0"/>
              <a:t>Dispatch </a:t>
            </a:r>
            <a:r>
              <a:rPr lang="en-US" dirty="0" smtClean="0"/>
              <a:t>consulted </a:t>
            </a:r>
            <a:r>
              <a:rPr lang="en-US" dirty="0" smtClean="0"/>
              <a:t>before operations began to be sure required</a:t>
            </a:r>
            <a:r>
              <a:rPr lang="en-US" dirty="0" smtClean="0"/>
              <a:t> </a:t>
            </a:r>
            <a:r>
              <a:rPr lang="en-US" dirty="0" smtClean="0"/>
              <a:t>data </a:t>
            </a:r>
            <a:r>
              <a:rPr lang="en-US" dirty="0" smtClean="0"/>
              <a:t>could </a:t>
            </a:r>
            <a:r>
              <a:rPr lang="en-US" dirty="0" smtClean="0"/>
              <a:t>be collected</a:t>
            </a:r>
          </a:p>
          <a:p>
            <a:pPr marL="0" indent="0"/>
            <a:r>
              <a:rPr lang="en-US" dirty="0" smtClean="0"/>
              <a:t>D</a:t>
            </a:r>
            <a:r>
              <a:rPr lang="en-US" dirty="0" smtClean="0"/>
              <a:t>ata needs clearly </a:t>
            </a:r>
            <a:r>
              <a:rPr lang="en-US" dirty="0" smtClean="0"/>
              <a:t>defined </a:t>
            </a:r>
            <a:r>
              <a:rPr lang="en-US" dirty="0" smtClean="0"/>
              <a:t>across the collaboration prior to operations beginning</a:t>
            </a:r>
          </a:p>
          <a:p>
            <a:pPr marL="0" indent="0"/>
            <a:r>
              <a:rPr lang="en-US" dirty="0" smtClean="0"/>
              <a:t>Recommendation to create a universal data dictionary intended to look at common data collected by the partner agencies and build outwards 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55653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625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Adaptive Challenge Case Presentation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030778"/>
            <a:ext cx="8437418" cy="475072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Stakes and interests:</a:t>
            </a:r>
          </a:p>
          <a:p>
            <a:pPr marL="0" indent="0"/>
            <a:r>
              <a:rPr lang="en-US" sz="2000" dirty="0" smtClean="0"/>
              <a:t>All three major players have staffing, financial and resource interests in proving the program’s concept </a:t>
            </a:r>
          </a:p>
          <a:p>
            <a:pPr marL="0" indent="0"/>
            <a:r>
              <a:rPr lang="en-US" sz="2000" dirty="0" smtClean="0"/>
              <a:t>Future funding and sustainability will depend on successfully meeting program’s goals as defined through measurable data and meeting established targets</a:t>
            </a:r>
          </a:p>
          <a:p>
            <a:pPr marL="0" indent="0"/>
            <a:r>
              <a:rPr lang="en-US" sz="2000" dirty="0" smtClean="0"/>
              <a:t>Proving the model’s efficacy: a. law enforcement and hospital spending is reduced; b. individuals with Behavioral Health diagnoses are directed to appropriate services for long term support and treatment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400" dirty="0" smtClean="0"/>
              <a:t>Hidden </a:t>
            </a:r>
            <a:r>
              <a:rPr lang="en-US" sz="2400" dirty="0" smtClean="0"/>
              <a:t>issues</a:t>
            </a:r>
            <a:r>
              <a:rPr lang="en-US" sz="2400" dirty="0" smtClean="0"/>
              <a:t>:</a:t>
            </a:r>
          </a:p>
          <a:p>
            <a:pPr marL="0" indent="0"/>
            <a:r>
              <a:rPr lang="en-US" sz="2000" dirty="0" smtClean="0"/>
              <a:t>No clear senior leader across the collaboration capable of enforcing data sharing</a:t>
            </a:r>
          </a:p>
          <a:p>
            <a:pPr marL="0" indent="0"/>
            <a:r>
              <a:rPr lang="en-US" sz="2000" dirty="0" smtClean="0"/>
              <a:t>Not a program at the core of any of the organizations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 </a:t>
            </a:r>
            <a:endParaRPr lang="en-US" sz="1200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4306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Adaptive Challenge Case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What advice is needed/wanted by our group:</a:t>
            </a:r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What are the recommendations for working with important community partners, and specifically, allaying real and perceived fears about sharing data for common goals?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75840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Word Document" ma:contentTypeID="0x01010050412AB34CA83C4EB56773E990AEBB2E00B4D0A3018428064498FD2E0626AD183C" ma:contentTypeVersion="1" ma:contentTypeDescription="Default Word Document Template" ma:contentTypeScope="" ma:versionID="b3ce171ef74e576047d8f2941651ce7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486719921af08a00f8ec0954cf6fb1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1FE592B-92ED-4DDF-AE13-A09F55FBAEB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FD3562-BDEB-46B6-93AD-E1A989FC42EB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73F0905-988A-4AAE-98E9-81FE843B34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1506</TotalTime>
  <Words>339</Words>
  <Application>Microsoft Office PowerPoint</Application>
  <PresentationFormat>On-screen Show (4:3)</PresentationFormat>
  <Paragraphs>44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 Peer to Peer Presentation </vt:lpstr>
      <vt:lpstr>Adaptive Challenge Case Presentation</vt:lpstr>
      <vt:lpstr>Adaptive Challenge Case Presentation</vt:lpstr>
      <vt:lpstr>Adaptive Challenge Case Presentation</vt:lpstr>
      <vt:lpstr>Adaptive Challenge Case Presentation</vt:lpstr>
      <vt:lpstr>Adaptive Challenge Case Presentation</vt:lpstr>
    </vt:vector>
  </TitlesOfParts>
  <Company>SANDIA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 Here</dc:title>
  <dc:creator>Bernard Sandoval</dc:creator>
  <cp:lastModifiedBy>heaharris</cp:lastModifiedBy>
  <cp:revision>50</cp:revision>
  <cp:lastPrinted>2017-08-16T14:31:11Z</cp:lastPrinted>
  <dcterms:created xsi:type="dcterms:W3CDTF">2011-08-30T15:33:02Z</dcterms:created>
  <dcterms:modified xsi:type="dcterms:W3CDTF">2019-04-04T20:54:09Z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0x01010050412AB34CA83C4EB56773E990AEBB2E00B4D0A3018428064498FD2E0626AD183C</vt:lpwstr>
  </property>
</Properties>
</file>