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337" r:id="rId3"/>
    <p:sldId id="345" r:id="rId4"/>
    <p:sldId id="348" r:id="rId5"/>
    <p:sldId id="338" r:id="rId6"/>
    <p:sldId id="339" r:id="rId7"/>
    <p:sldId id="340" r:id="rId8"/>
    <p:sldId id="341" r:id="rId9"/>
    <p:sldId id="342" r:id="rId10"/>
    <p:sldId id="344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22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pos="600" userDrawn="1">
          <p15:clr>
            <a:srgbClr val="A4A3A4"/>
          </p15:clr>
        </p15:guide>
        <p15:guide id="5" orient="horz" pos="1080" userDrawn="1">
          <p15:clr>
            <a:srgbClr val="A4A3A4"/>
          </p15:clr>
        </p15:guide>
        <p15:guide id="6" orient="horz" pos="25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AF"/>
    <a:srgbClr val="F78E1E"/>
    <a:srgbClr val="FFDD00"/>
    <a:srgbClr val="F7DC3B"/>
    <a:srgbClr val="7ED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7401" autoAdjust="0"/>
  </p:normalViewPr>
  <p:slideViewPr>
    <p:cSldViewPr snapToGrid="0">
      <p:cViewPr varScale="1">
        <p:scale>
          <a:sx n="114" d="100"/>
          <a:sy n="114" d="100"/>
        </p:scale>
        <p:origin x="276" y="84"/>
      </p:cViewPr>
      <p:guideLst>
        <p:guide orient="horz" pos="624"/>
        <p:guide pos="4224"/>
        <p:guide pos="408"/>
        <p:guide pos="600"/>
        <p:guide orient="horz" pos="1080"/>
        <p:guide orient="horz" pos="254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00A0AF"/>
            </a:solidFill>
            <a:ln w="635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DC-4F1F-94C4-2BAF85AC53BD}"/>
              </c:ext>
            </c:extLst>
          </c:dPt>
          <c:dPt>
            <c:idx val="1"/>
            <c:bubble3D val="0"/>
            <c:spPr>
              <a:solidFill>
                <a:srgbClr val="F78E1E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DC-4F1F-94C4-2BAF85AC53BD}"/>
              </c:ext>
            </c:extLst>
          </c:dPt>
          <c:cat>
            <c:strRef>
              <c:f>Sheet1!$A$2:$A$3</c:f>
              <c:strCache>
                <c:ptCount val="2"/>
                <c:pt idx="0">
                  <c:v>&gt;5 years</c:v>
                </c:pt>
                <c:pt idx="1">
                  <c:v>≤5 years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12745</c:v>
                </c:pt>
                <c:pt idx="1">
                  <c:v>11195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DC-4F1F-94C4-2BAF85AC5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9"/>
        <c:holeSize val="63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Years since HIV</a:t>
            </a:r>
            <a:r>
              <a:rPr lang="en-US" sz="280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diagnosis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c:rich>
      </c:tx>
      <c:layout>
        <c:manualLayout>
          <c:xMode val="edge"/>
          <c:yMode val="edge"/>
          <c:x val="0.12871240147212396"/>
          <c:y val="1.0800966048609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921523668822402"/>
          <c:y val="0.14017336400977784"/>
          <c:w val="0.60986732399722798"/>
          <c:h val="0.758621584114755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Years since HIV diagnosis</c:v>
                </c:pt>
              </c:strCache>
            </c:strRef>
          </c:tx>
          <c:spPr>
            <a:solidFill>
              <a:srgbClr val="F78E1E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C4-4EB8-AB8D-9D193C13D0C3}"/>
              </c:ext>
            </c:extLst>
          </c:dPt>
          <c:dPt>
            <c:idx val="1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C4-4EB8-AB8D-9D193C13D0C3}"/>
              </c:ext>
            </c:extLst>
          </c:dPt>
          <c:dPt>
            <c:idx val="2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C4-4EB8-AB8D-9D193C13D0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&gt;10 yrs</c:v>
                </c:pt>
                <c:pt idx="1">
                  <c:v>6–10 yrs</c:v>
                </c:pt>
                <c:pt idx="2">
                  <c:v>3–5 yrs</c:v>
                </c:pt>
                <c:pt idx="3">
                  <c:v>1–2 yrs</c:v>
                </c:pt>
                <c:pt idx="4">
                  <c:v>≤1 yr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0.44</c:v>
                </c:pt>
                <c:pt idx="1">
                  <c:v>0.20100000000000001</c:v>
                </c:pt>
                <c:pt idx="2">
                  <c:v>0.223</c:v>
                </c:pt>
                <c:pt idx="3">
                  <c:v>0.08</c:v>
                </c:pt>
                <c:pt idx="4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C4-4EB8-AB8D-9D193C13D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2"/>
        <c:axId val="1448992527"/>
        <c:axId val="1448986703"/>
      </c:barChart>
      <c:catAx>
        <c:axId val="144899252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8986703"/>
        <c:crosses val="autoZero"/>
        <c:auto val="1"/>
        <c:lblAlgn val="ctr"/>
        <c:lblOffset val="100"/>
        <c:noMultiLvlLbl val="0"/>
      </c:catAx>
      <c:valAx>
        <c:axId val="1448986703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899252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≤ 5 years</a:t>
            </a:r>
          </a:p>
        </c:rich>
      </c:tx>
      <c:layout>
        <c:manualLayout>
          <c:xMode val="edge"/>
          <c:yMode val="edge"/>
          <c:x val="0.177934804078159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252439116577705"/>
          <c:y val="0.11047070737610304"/>
          <c:w val="0.70655815292423996"/>
          <c:h val="0.799125206797039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Care ≤ 5 years</c:v>
                </c:pt>
              </c:strCache>
            </c:strRef>
          </c:tx>
          <c:spPr>
            <a:solidFill>
              <a:srgbClr val="F78E1E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6A-487E-828C-294D70B94FF3}"/>
              </c:ext>
            </c:extLst>
          </c:dPt>
          <c:dPt>
            <c:idx val="1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6A-487E-828C-294D70B94FF3}"/>
              </c:ext>
            </c:extLst>
          </c:dPt>
          <c:dPt>
            <c:idx val="2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6A-487E-828C-294D70B94FF3}"/>
              </c:ext>
            </c:extLst>
          </c:dPt>
          <c:dPt>
            <c:idx val="5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757-43B5-87A5-FD6F0090B2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6"/>
                <c:pt idx="0">
                  <c:v>MSM</c:v>
                </c:pt>
                <c:pt idx="1">
                  <c:v>WCBA</c:v>
                </c:pt>
                <c:pt idx="2">
                  <c:v>Hispanic </c:v>
                </c:pt>
                <c:pt idx="3">
                  <c:v>Black</c:v>
                </c:pt>
                <c:pt idx="4">
                  <c:v>Age 20–29</c:v>
                </c:pt>
                <c:pt idx="5">
                  <c:v>Male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6"/>
                <c:pt idx="0">
                  <c:v>0.47399999999999998</c:v>
                </c:pt>
                <c:pt idx="1">
                  <c:v>0.11799999999999999</c:v>
                </c:pt>
                <c:pt idx="2">
                  <c:v>0.217</c:v>
                </c:pt>
                <c:pt idx="3">
                  <c:v>0.501</c:v>
                </c:pt>
                <c:pt idx="4">
                  <c:v>0.13500000000000001</c:v>
                </c:pt>
                <c:pt idx="5">
                  <c:v>0.74099999999999999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6A-487E-828C-294D70B94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2"/>
        <c:axId val="1448992527"/>
        <c:axId val="1448986703"/>
      </c:barChart>
      <c:catAx>
        <c:axId val="14489925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48986703"/>
        <c:crosses val="autoZero"/>
        <c:auto val="1"/>
        <c:lblAlgn val="ctr"/>
        <c:lblOffset val="100"/>
        <c:noMultiLvlLbl val="0"/>
      </c:catAx>
      <c:valAx>
        <c:axId val="1448986703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899252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</a:t>
            </a:r>
            <a:r>
              <a:rPr lang="en-US" sz="2600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&gt; 5 years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c:rich>
      </c:tx>
      <c:layout>
        <c:manualLayout>
          <c:xMode val="edge"/>
          <c:yMode val="edge"/>
          <c:x val="0.36256838995952895"/>
          <c:y val="2.700241512152256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252439116577705"/>
          <c:y val="0.11587119040040753"/>
          <c:w val="0.70655815292423996"/>
          <c:h val="0.799125206797039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OOC</c:v>
                </c:pt>
              </c:strCache>
            </c:strRef>
          </c:tx>
          <c:spPr>
            <a:solidFill>
              <a:srgbClr val="F78E1E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9E-48C7-A099-5F0F283E62E8}"/>
              </c:ext>
            </c:extLst>
          </c:dPt>
          <c:dPt>
            <c:idx val="1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89E-48C7-A099-5F0F283E62E8}"/>
              </c:ext>
            </c:extLst>
          </c:dPt>
          <c:dPt>
            <c:idx val="2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89E-48C7-A099-5F0F283E62E8}"/>
              </c:ext>
            </c:extLst>
          </c:dPt>
          <c:dPt>
            <c:idx val="5"/>
            <c:invertIfNegative val="0"/>
            <c:bubble3D val="0"/>
            <c:spPr>
              <a:solidFill>
                <a:srgbClr val="F78E1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B5-4A58-858E-4FE39BAF94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6"/>
                <c:pt idx="0">
                  <c:v>MSM</c:v>
                </c:pt>
                <c:pt idx="1">
                  <c:v>WCBA</c:v>
                </c:pt>
                <c:pt idx="2">
                  <c:v>Hispanic </c:v>
                </c:pt>
                <c:pt idx="3">
                  <c:v>Black</c:v>
                </c:pt>
                <c:pt idx="4">
                  <c:v>Age 20–29</c:v>
                </c:pt>
                <c:pt idx="5">
                  <c:v>Male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6"/>
                <c:pt idx="0">
                  <c:v>0.316</c:v>
                </c:pt>
                <c:pt idx="1">
                  <c:v>6.7000000000000004E-2</c:v>
                </c:pt>
                <c:pt idx="2">
                  <c:v>0.28799999999999998</c:v>
                </c:pt>
                <c:pt idx="3">
                  <c:v>0.52400000000000002</c:v>
                </c:pt>
                <c:pt idx="4">
                  <c:v>1.6E-2</c:v>
                </c:pt>
                <c:pt idx="5">
                  <c:v>0.73299999999999998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9E-48C7-A099-5F0F283E6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2"/>
        <c:axId val="1448992527"/>
        <c:axId val="1448986703"/>
      </c:barChart>
      <c:catAx>
        <c:axId val="1448992527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448986703"/>
        <c:crosses val="autoZero"/>
        <c:auto val="1"/>
        <c:lblAlgn val="ctr"/>
        <c:lblOffset val="100"/>
        <c:noMultiLvlLbl val="0"/>
      </c:catAx>
      <c:valAx>
        <c:axId val="1448986703"/>
        <c:scaling>
          <c:orientation val="maxMin"/>
        </c:scaling>
        <c:delete val="0"/>
        <c:axPos val="b"/>
        <c:numFmt formatCode="0" sourceLinked="0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4899252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D64A61-B113-462C-BCED-41E056B9263F}" type="datetimeFigureOut">
              <a:rPr lang="en-US" smtClean="0">
                <a:latin typeface="Arial" panose="020B0604020202020204" pitchFamily="34" charset="0"/>
              </a:rPr>
              <a:t>4/12/2019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04EB31-A72A-4235-9EED-38A412B730FE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765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F8770BE-6F96-41CD-9C0B-B36046B5643E}" type="datetimeFigureOut">
              <a:rPr lang="en-US" smtClean="0"/>
              <a:pPr/>
              <a:t>4/12/2019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1548DE8-3956-4CEB-B2DF-C02358ACE8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266A06FB-70C3-44C2-A2D6-374F17F89059}" type="slidenum">
              <a:rPr lang="en-US">
                <a:solidFill>
                  <a:prstClr val="black"/>
                </a:solidFill>
              </a:rPr>
              <a:pPr defTabSz="931774"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45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9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1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526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88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65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91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475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32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48DE8-3956-4CEB-B2DF-C02358ACE83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2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7178" indent="0" algn="ctr">
              <a:buNone/>
              <a:defRPr sz="2400"/>
            </a:lvl2pPr>
            <a:lvl3pPr marL="914354" indent="0" algn="ctr">
              <a:buNone/>
              <a:defRPr sz="2400"/>
            </a:lvl3pPr>
            <a:lvl4pPr marL="1371532" indent="0" algn="ctr">
              <a:buNone/>
              <a:defRPr sz="2000"/>
            </a:lvl4pPr>
            <a:lvl5pPr marL="1828709" indent="0" algn="ctr">
              <a:buNone/>
              <a:defRPr sz="2000"/>
            </a:lvl5pPr>
            <a:lvl6pPr marL="2285886" indent="0" algn="ctr">
              <a:buNone/>
              <a:defRPr sz="2000"/>
            </a:lvl6pPr>
            <a:lvl7pPr marL="2743062" indent="0" algn="ctr">
              <a:buNone/>
              <a:defRPr sz="2000"/>
            </a:lvl7pPr>
            <a:lvl8pPr marL="3200240" indent="0" algn="ctr">
              <a:buNone/>
              <a:defRPr sz="2000"/>
            </a:lvl8pPr>
            <a:lvl9pPr marL="3657418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96B991E-4CC6-4212-945D-068DB73D37E5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67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4" y="1874290"/>
            <a:ext cx="10058401" cy="4023360"/>
          </a:xfrm>
        </p:spPr>
        <p:txBody>
          <a:bodyPr/>
          <a:lstStyle>
            <a:lvl2pPr>
              <a:buClr>
                <a:srgbClr val="00A0AF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56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5C47203-409D-4BB0-A0C3-8C7937FE8888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642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42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14A65A6-6642-4EA7-92AC-46F086619B43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4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4B7EDCB-3096-4201-A828-B17967B593F1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1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FF88A53-248E-45D5-B5CB-5BA655E8FC3D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068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1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Verdana" panose="020B060403050404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8F72B70-42C0-4BC5-91B1-A824D14C1E6A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1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4" y="731520"/>
            <a:ext cx="6679191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7" y="6459793"/>
            <a:ext cx="2618511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3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373545"/>
              </a:solidFill>
              <a:latin typeface="Verdan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E303F7A-4153-41FF-BB14-191B75B4C042}" type="slidenum">
              <a:rPr lang="en-US" altLang="en-US" smtClean="0">
                <a:solidFill>
                  <a:srgbClr val="373545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srgbClr val="373545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63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1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936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42B373-30BF-4838-AE93-FA2379CF1E83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4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4FFBBDE-2341-41F8-B795-25BCEA0274F5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79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4786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4779"/>
            <a:ext cx="7734300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C1C0CC5-FD51-4846-BD65-06E5662D88E6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14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55651" y="1752600"/>
            <a:ext cx="10668000" cy="42672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70DC9CD-D2C1-464F-814E-55A7FB924BFF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2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651" y="17526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55651" y="39624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4A7401-C5E0-466B-BAE5-CEB2F4125FF6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704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4C84642-D949-4485-B2E1-42B6FE0F0186}" type="slidenum">
              <a:rPr lang="en-US" altLang="en-US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6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788A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 dirty="0"/>
              <a:t>Bottom band: NCHHSTP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3"/>
          <a:stretch/>
        </p:blipFill>
        <p:spPr>
          <a:xfrm>
            <a:off x="0" y="6687425"/>
            <a:ext cx="12192000" cy="179165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42874" indent="-342874">
              <a:buClr>
                <a:srgbClr val="006A71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9A4E9E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C0000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0649385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64" y="6428871"/>
            <a:ext cx="12192001" cy="457200"/>
          </a:xfrm>
          <a:prstGeom prst="rect">
            <a:avLst/>
          </a:prstGeom>
          <a:solidFill>
            <a:srgbClr val="25A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5" y="6334322"/>
            <a:ext cx="12192001" cy="65999"/>
          </a:xfrm>
          <a:prstGeom prst="rect">
            <a:avLst/>
          </a:prstGeom>
          <a:solidFill>
            <a:srgbClr val="F18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4" y="1874290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6" descr="flhealthcl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49" y="5887376"/>
            <a:ext cx="944411" cy="91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"/>
          <p:cNvSpPr txBox="1">
            <a:spLocks noChangeArrowheads="1"/>
          </p:cNvSpPr>
          <p:nvPr userDrawn="1"/>
        </p:nvSpPr>
        <p:spPr bwMode="auto">
          <a:xfrm>
            <a:off x="1547925" y="6468243"/>
            <a:ext cx="10464800" cy="36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51" b="1" dirty="0">
                <a:solidFill>
                  <a:prstClr val="black"/>
                </a:solidFill>
              </a:rPr>
              <a:t>Division of Disease Control and Health Protection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51" b="1" dirty="0">
                <a:solidFill>
                  <a:prstClr val="black"/>
                </a:solidFill>
              </a:rPr>
              <a:t>To protect, promote and improve the health of all people in Florida through integrated state, county, and community efforts.</a:t>
            </a:r>
          </a:p>
        </p:txBody>
      </p:sp>
    </p:spTree>
    <p:extLst>
      <p:ext uri="{BB962C8B-B14F-4D97-AF65-F5344CB8AC3E}">
        <p14:creationId xmlns:p14="http://schemas.microsoft.com/office/powerpoint/2010/main" val="429034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4354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91436" indent="-91436" algn="l" defTabSz="914354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+mn-cs"/>
        </a:defRPr>
      </a:lvl1pPr>
      <a:lvl2pPr marL="384029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+mn-cs"/>
        </a:defRPr>
      </a:lvl2pPr>
      <a:lvl3pPr marL="566900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+mn-cs"/>
        </a:defRPr>
      </a:lvl3pPr>
      <a:lvl4pPr marL="749771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+mn-cs"/>
        </a:defRPr>
      </a:lvl4pPr>
      <a:lvl5pPr marL="932642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+mn-cs"/>
        </a:defRPr>
      </a:lvl5pPr>
      <a:lvl6pPr marL="109994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3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25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1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71708" y="387621"/>
            <a:ext cx="10058400" cy="5913783"/>
          </a:xfrm>
        </p:spPr>
        <p:txBody>
          <a:bodyPr>
            <a:normAutofit fontScale="90000"/>
          </a:bodyPr>
          <a:lstStyle/>
          <a:p>
            <a:br>
              <a:rPr lang="en-US" sz="8900" b="1" dirty="0">
                <a:solidFill>
                  <a:srgbClr val="00A0A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US" sz="13900" b="1" dirty="0">
                <a:solidFill>
                  <a:srgbClr val="00A0A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JUICE </a:t>
            </a:r>
            <a:br>
              <a:rPr lang="en-US" sz="13900" b="1" dirty="0">
                <a:solidFill>
                  <a:srgbClr val="00A0A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n-US" sz="13900" b="1" dirty="0">
                <a:solidFill>
                  <a:srgbClr val="00A0A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SQUEEZE?</a:t>
            </a:r>
            <a:br>
              <a:rPr lang="en-US" sz="60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br>
              <a:rPr lang="en-US" sz="60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br>
              <a:rPr lang="en-US" sz="49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endParaRPr lang="en-US" sz="3100" b="1" dirty="0">
              <a:solidFill>
                <a:srgbClr val="00A0AF"/>
              </a:solidFill>
              <a:cs typeface="Arial" panose="020B060402020202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523F709-9D7C-402F-A572-47168EC6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9428" y="6492875"/>
            <a:ext cx="52184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B4C6F5-C638-4D62-BD10-CC8AC1131379}"/>
              </a:ext>
            </a:extLst>
          </p:cNvPr>
          <p:cNvSpPr txBox="1"/>
          <p:nvPr/>
        </p:nvSpPr>
        <p:spPr>
          <a:xfrm>
            <a:off x="1302025" y="4561987"/>
            <a:ext cx="96100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A0AF"/>
                </a:solidFill>
                <a:cs typeface="Arial" panose="020B0604020202020204" pitchFamily="34" charset="0"/>
              </a:rPr>
              <a:t>Florida Department of Health, HIV Surveillance</a:t>
            </a:r>
            <a:br>
              <a:rPr lang="en-US" sz="32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00A0AF"/>
                </a:solidFill>
                <a:cs typeface="Arial" panose="020B0604020202020204" pitchFamily="34" charset="0"/>
              </a:rPr>
              <a:t>Applied Informatics Team Training Peer to Peer Call</a:t>
            </a:r>
            <a:br>
              <a:rPr lang="en-US" sz="32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br>
              <a:rPr lang="en-US" sz="900" b="1" dirty="0">
                <a:solidFill>
                  <a:srgbClr val="00A0AF"/>
                </a:solidFill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00A0AF"/>
                </a:solidFill>
                <a:cs typeface="Arial" panose="020B0604020202020204" pitchFamily="34" charset="0"/>
              </a:rPr>
              <a:t>April 17, 2019</a:t>
            </a:r>
            <a:endParaRPr lang="en-US" sz="32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C54051-9CC4-437D-AEC8-34EA399C02AE}"/>
              </a:ext>
            </a:extLst>
          </p:cNvPr>
          <p:cNvGrpSpPr/>
          <p:nvPr/>
        </p:nvGrpSpPr>
        <p:grpSpPr>
          <a:xfrm>
            <a:off x="2370482" y="2981735"/>
            <a:ext cx="1414460" cy="1474344"/>
            <a:chOff x="2370482" y="2663687"/>
            <a:chExt cx="1414460" cy="147434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0CC009A-3DD3-40FD-B1B9-F99525E72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D87853E5-95D1-4AA1-80D0-5348ECB62CC4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E591A01-1DCC-4289-A9FF-1588607F9999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C38A551-AE69-4F1A-B71B-695FAE15DFCF}"/>
              </a:ext>
            </a:extLst>
          </p:cNvPr>
          <p:cNvSpPr txBox="1"/>
          <p:nvPr/>
        </p:nvSpPr>
        <p:spPr>
          <a:xfrm>
            <a:off x="6710464" y="1809292"/>
            <a:ext cx="3667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78E1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worth the</a:t>
            </a:r>
            <a:endParaRPr lang="en-US" sz="6000" dirty="0">
              <a:solidFill>
                <a:srgbClr val="F78E1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8DD5C0-A5A4-421D-9C57-454FA812BDEA}"/>
              </a:ext>
            </a:extLst>
          </p:cNvPr>
          <p:cNvSpPr txBox="1"/>
          <p:nvPr/>
        </p:nvSpPr>
        <p:spPr>
          <a:xfrm>
            <a:off x="1396342" y="431069"/>
            <a:ext cx="3667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78E1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is the</a:t>
            </a:r>
            <a:endParaRPr lang="en-US" sz="6000" dirty="0">
              <a:solidFill>
                <a:srgbClr val="F78E1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416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9"/>
    </mc:Choice>
    <mc:Fallback xmlns="">
      <p:transition spd="slow" advTm="543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1FF6B50-C0C3-4301-80F4-DB5D5E2F05BE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CE81BD-F935-4F68-9AFE-00E063BA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E90B2827-C140-40E4-80BF-B9DFD2519A8B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49F9C1-BA12-450D-9C82-D90D19CE71DB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Autofit/>
          </a:bodyPr>
          <a:lstStyle/>
          <a:p>
            <a:r>
              <a:rPr lang="en-US" sz="4500" b="1" dirty="0">
                <a:solidFill>
                  <a:srgbClr val="00A0AF"/>
                </a:solidFill>
              </a:rPr>
              <a:t>Technical Challenge – Case Presentation</a:t>
            </a:r>
            <a:endParaRPr lang="en-US" sz="4500" dirty="0">
              <a:solidFill>
                <a:srgbClr val="00A0A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436228"/>
            <a:ext cx="10796321" cy="4507371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Project plans to prioritize reengagement activities for persons living with HIV (PLWH) in Florida who are out of care (OOC)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Develop a mathematical model to consider community and individual factors that impact retention in HIV care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OOC is defined as PLWH with no HIV-related care within previous 15 months</a:t>
            </a:r>
          </a:p>
          <a:p>
            <a:pPr marL="201159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0A0AF"/>
                </a:solidFill>
              </a:rPr>
              <a:t>Will limiting our model to OOC with contact in the last 5 years bias the algorithm results? </a:t>
            </a:r>
          </a:p>
          <a:p>
            <a:pPr marL="201159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0A0AF"/>
                </a:solidFill>
              </a:rPr>
              <a:t>Are we missing those PLWH contributing most to HIV transmission in Florida?</a:t>
            </a:r>
          </a:p>
        </p:txBody>
      </p:sp>
    </p:spTree>
    <p:extLst>
      <p:ext uri="{BB962C8B-B14F-4D97-AF65-F5344CB8AC3E}">
        <p14:creationId xmlns:p14="http://schemas.microsoft.com/office/powerpoint/2010/main" val="420321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596753"/>
            <a:ext cx="11093744" cy="876126"/>
          </a:xfrm>
        </p:spPr>
        <p:txBody>
          <a:bodyPr>
            <a:noAutofit/>
          </a:bodyPr>
          <a:lstStyle/>
          <a:p>
            <a:r>
              <a:rPr lang="en-US" sz="4500" b="1" dirty="0">
                <a:solidFill>
                  <a:srgbClr val="00A0AF"/>
                </a:solidFill>
              </a:rPr>
              <a:t>OOC population in Florida with contact in last 5 years </a:t>
            </a:r>
            <a:endParaRPr lang="en-US" sz="4500" dirty="0">
              <a:solidFill>
                <a:srgbClr val="00A0A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6F23072-A78F-48AE-A88A-23DCC0251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382869"/>
              </p:ext>
            </p:extLst>
          </p:nvPr>
        </p:nvGraphicFramePr>
        <p:xfrm>
          <a:off x="231156" y="2501389"/>
          <a:ext cx="5560811" cy="328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44ECAF4-D37F-4933-AF3C-477102B5DAFE}"/>
              </a:ext>
            </a:extLst>
          </p:cNvPr>
          <p:cNvSpPr txBox="1"/>
          <p:nvPr/>
        </p:nvSpPr>
        <p:spPr>
          <a:xfrm>
            <a:off x="2295743" y="3539509"/>
            <a:ext cx="1431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78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11,195 PLWH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4BB2848-6DBA-41B5-B706-FB1A71DCF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492" y="1673576"/>
            <a:ext cx="4801753" cy="942608"/>
          </a:xfrm>
        </p:spPr>
        <p:txBody>
          <a:bodyPr>
            <a:normAutofit/>
          </a:bodyPr>
          <a:lstStyle/>
          <a:p>
            <a:pPr marL="201159" lvl="1" indent="0">
              <a:spcBef>
                <a:spcPts val="600"/>
              </a:spcBef>
              <a:buNone/>
            </a:pPr>
            <a:r>
              <a:rPr lang="en-US" sz="2800" dirty="0"/>
              <a:t>Proportion of the total OOC population (23,940 PLWH)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BA83196-F04A-4C33-A36F-7322803E6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9719230"/>
              </p:ext>
            </p:extLst>
          </p:nvPr>
        </p:nvGraphicFramePr>
        <p:xfrm>
          <a:off x="6300136" y="1631235"/>
          <a:ext cx="5647894" cy="470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60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271" y="269583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Demographics of OOC in Florida</a:t>
            </a:r>
            <a:endParaRPr lang="en-US" dirty="0">
              <a:solidFill>
                <a:srgbClr val="00A0A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54A336-F527-4E3F-AEA9-358908925BD3}"/>
              </a:ext>
            </a:extLst>
          </p:cNvPr>
          <p:cNvSpPr txBox="1"/>
          <p:nvPr/>
        </p:nvSpPr>
        <p:spPr>
          <a:xfrm>
            <a:off x="4886840" y="1857167"/>
            <a:ext cx="2168028" cy="4003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20–29</a:t>
            </a:r>
          </a:p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</a:t>
            </a:r>
          </a:p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Hispanic</a:t>
            </a:r>
          </a:p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WCBA</a:t>
            </a:r>
            <a:endParaRPr lang="en-US" sz="2600" baseline="30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400"/>
              </a:spcAft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MSM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9F76E7D-34A1-40C8-A446-22D1F10E7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1616410"/>
              </p:ext>
            </p:extLst>
          </p:nvPr>
        </p:nvGraphicFramePr>
        <p:xfrm>
          <a:off x="6186062" y="1419326"/>
          <a:ext cx="4921044" cy="470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ACC4079-F973-442C-A94A-0BFFF879E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756568"/>
              </p:ext>
            </p:extLst>
          </p:nvPr>
        </p:nvGraphicFramePr>
        <p:xfrm>
          <a:off x="429139" y="1410090"/>
          <a:ext cx="4921044" cy="470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94DEA05-96BA-4A21-BD79-A170852A06EB}"/>
              </a:ext>
            </a:extLst>
          </p:cNvPr>
          <p:cNvSpPr txBox="1"/>
          <p:nvPr/>
        </p:nvSpPr>
        <p:spPr>
          <a:xfrm>
            <a:off x="1168156" y="5922554"/>
            <a:ext cx="9605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WCBA: women of childbearing age; MSM: men who have sex with men</a:t>
            </a:r>
          </a:p>
        </p:txBody>
      </p:sp>
    </p:spTree>
    <p:extLst>
      <p:ext uri="{BB962C8B-B14F-4D97-AF65-F5344CB8AC3E}">
        <p14:creationId xmlns:p14="http://schemas.microsoft.com/office/powerpoint/2010/main" val="285224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Major Players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436228"/>
            <a:ext cx="10796321" cy="4507371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HIV prevention and linkage to care staff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HIV surveillance staff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HIV care providers (including Ryan White)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Community based organizations who provide services to PLWH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6C3FAE-AFE3-4925-AD6B-76E2B08AC4F0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1963039-5532-4252-9039-124B89FB0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04F0B78-3ED1-4FFD-8331-30FEC9E52321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4743666-CF61-44ED-996D-590483AC48EE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166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Conflicting Perspectives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827" y="1250780"/>
            <a:ext cx="10796321" cy="4831238"/>
          </a:xfrm>
        </p:spPr>
        <p:txBody>
          <a:bodyPr>
            <a:normAutofit/>
          </a:bodyPr>
          <a:lstStyle/>
          <a:p>
            <a:pPr lvl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Time burden 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00A0AF"/>
                </a:solidFill>
              </a:rPr>
              <a:t>Is the focus on those with more recent contact than those that are difficult to locate introducing bias?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Results compared to the burden of disease in Florida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00A0AF"/>
                </a:solidFill>
              </a:rPr>
              <a:t>How should we handle direct conflicts with priority populations for primary and secondary HIV prevention?</a:t>
            </a:r>
          </a:p>
          <a:p>
            <a:pPr marL="396875" lvl="1" indent="-182563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Cost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2800" b="1" dirty="0">
                <a:solidFill>
                  <a:srgbClr val="00A0AF"/>
                </a:solidFill>
              </a:rPr>
              <a:t>Can we afford to focus on reengaging the entire OOC   population without overburdening our systems?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8076A7-E93A-4FFE-8507-050390B131C1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8CFF8A-77BD-4D68-B91A-401DD13B7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0388700F-C293-4D8D-9FD8-021175BF4431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0BABF27-AC10-4DF3-8A87-BADB357A58D3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96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Plan of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436228"/>
            <a:ext cx="10796321" cy="4507371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Build two separate models</a:t>
            </a:r>
          </a:p>
          <a:p>
            <a:pPr marL="1081251" lvl="3" indent="-514350">
              <a:spcBef>
                <a:spcPts val="600"/>
              </a:spcBef>
              <a:buClr>
                <a:srgbClr val="00A0AF"/>
              </a:buClr>
              <a:buFont typeface="+mj-lt"/>
              <a:buAutoNum type="arabicPeriod"/>
            </a:pPr>
            <a:r>
              <a:rPr lang="en-US" sz="2800" dirty="0"/>
              <a:t>Prioritized model focused on PLWH OOC with contact in the last 5 years</a:t>
            </a:r>
          </a:p>
          <a:p>
            <a:pPr marL="1081251" lvl="3" indent="-514350">
              <a:spcBef>
                <a:spcPts val="600"/>
              </a:spcBef>
              <a:buClr>
                <a:srgbClr val="00A0AF"/>
              </a:buClr>
              <a:buFont typeface="+mj-lt"/>
              <a:buAutoNum type="arabicPeriod"/>
            </a:pPr>
            <a:r>
              <a:rPr lang="en-US" sz="2800" dirty="0"/>
              <a:t>Total OOC population in Florida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Compare how the two models prioritize OOC 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Identify any conflicting results</a:t>
            </a:r>
          </a:p>
          <a:p>
            <a:pPr marL="1081251" lvl="3" indent="-514350">
              <a:spcBef>
                <a:spcPts val="600"/>
              </a:spcBef>
              <a:buFont typeface="+mj-lt"/>
              <a:buAutoNum type="arabicPeriod"/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3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0924D2-3D36-4526-8AE0-A94839E58625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35346EF-3A4D-4C16-A64D-20F8FAA3E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31CA68A8-76D5-4740-86C4-158AB20CA22E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8F40CF3-B8FB-4CAF-B3D5-98E730378CE5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897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Stakes and Interests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201336"/>
            <a:ext cx="10796321" cy="4507371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Improve retention in HIV care and viral suppression in Florida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The President’s plan for “Ending the HIV Epidemic” by reducing HIV transmission by at least 90% in 10 years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3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F20ED88-78B9-4FDF-946C-FFD12D943512}"/>
              </a:ext>
            </a:extLst>
          </p:cNvPr>
          <p:cNvSpPr txBox="1">
            <a:spLocks/>
          </p:cNvSpPr>
          <p:nvPr/>
        </p:nvSpPr>
        <p:spPr>
          <a:xfrm>
            <a:off x="539827" y="2580299"/>
            <a:ext cx="11093744" cy="8761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354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A0AF"/>
                </a:solidFill>
              </a:rPr>
              <a:t>Hidden Issues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8C28B38-3FA4-4048-B6F2-42F2CB2A3D19}"/>
              </a:ext>
            </a:extLst>
          </p:cNvPr>
          <p:cNvSpPr txBox="1">
            <a:spLocks/>
          </p:cNvSpPr>
          <p:nvPr/>
        </p:nvSpPr>
        <p:spPr>
          <a:xfrm>
            <a:off x="647699" y="3499919"/>
            <a:ext cx="10796321" cy="450737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A0AF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Data quality and completeness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Lack of information for PLWH seeking private care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Information overload (many data sources)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Social determinants of health and inequitable access to            care</a:t>
            </a:r>
            <a:endParaRPr lang="en-US" sz="2400" dirty="0"/>
          </a:p>
          <a:p>
            <a:pPr>
              <a:spcBef>
                <a:spcPts val="600"/>
              </a:spcBef>
            </a:pPr>
            <a:endParaRPr lang="en-US" sz="3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41B9FA-1071-4819-963D-C73D8695C7E2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E09E852-7FDD-4EC0-B1BD-77DDF0DA9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20649F0-F9A1-4818-A9DD-A19F7EAD6A77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A4E3CF-5679-4D4B-9E27-94C9B8F12C99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9525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Advice from the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7700" y="1436228"/>
            <a:ext cx="10796321" cy="4507371"/>
          </a:xfrm>
        </p:spPr>
        <p:txBody>
          <a:bodyPr>
            <a:normAutofit/>
          </a:bodyPr>
          <a:lstStyle/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800" dirty="0"/>
              <a:t>Looking for outside perspectives on our decision to subset the population to those OOC with contact in the last 5 years</a:t>
            </a:r>
          </a:p>
          <a:p>
            <a:pPr marL="201159" lvl="1" indent="0">
              <a:spcBef>
                <a:spcPts val="600"/>
              </a:spcBef>
              <a:buNone/>
            </a:pPr>
            <a:endParaRPr lang="en-US" sz="1200" dirty="0"/>
          </a:p>
          <a:p>
            <a:pPr marL="201159" lvl="1" indent="0">
              <a:buNone/>
            </a:pPr>
            <a:r>
              <a:rPr lang="en-US" sz="2800" b="1" dirty="0">
                <a:solidFill>
                  <a:srgbClr val="00A0AF"/>
                </a:solidFill>
              </a:rPr>
              <a:t>Will limiting our model to OOC with contact in the last 5 years bias the algorithm results? </a:t>
            </a:r>
          </a:p>
          <a:p>
            <a:pPr marL="201159" lvl="1" indent="0">
              <a:buNone/>
            </a:pPr>
            <a:endParaRPr lang="en-US" sz="1200" b="1" dirty="0">
              <a:solidFill>
                <a:srgbClr val="00A0AF"/>
              </a:solidFill>
            </a:endParaRPr>
          </a:p>
          <a:p>
            <a:pPr marL="201159" lvl="1" indent="0">
              <a:buNone/>
            </a:pPr>
            <a:r>
              <a:rPr lang="en-US" sz="2800" b="1" dirty="0">
                <a:solidFill>
                  <a:srgbClr val="00A0AF"/>
                </a:solidFill>
              </a:rPr>
              <a:t>Are we missing those PLWH contributing most to HIV transmission in Florida?</a:t>
            </a:r>
          </a:p>
          <a:p>
            <a:pPr marL="201159" lvl="1" indent="0">
              <a:buNone/>
            </a:pPr>
            <a:endParaRPr lang="en-US" sz="900" b="1" dirty="0">
              <a:solidFill>
                <a:srgbClr val="00A0AF"/>
              </a:solidFill>
            </a:endParaRPr>
          </a:p>
          <a:p>
            <a:pPr marL="201159" lvl="1" indent="0">
              <a:spcBef>
                <a:spcPts val="600"/>
              </a:spcBef>
              <a:buNone/>
            </a:pPr>
            <a:r>
              <a:rPr lang="en-US" sz="2800" b="1" dirty="0">
                <a:solidFill>
                  <a:srgbClr val="00A0AF"/>
                </a:solidFill>
              </a:rPr>
              <a:t>Are there any similar studies you are aware of that           would be useful for us?</a:t>
            </a:r>
          </a:p>
          <a:p>
            <a:pPr marL="0" indent="0">
              <a:spcBef>
                <a:spcPts val="600"/>
              </a:spcBef>
              <a:buNone/>
            </a:pPr>
            <a:endParaRPr lang="en-US" sz="3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DFE452-36A6-422F-8470-5EFF85BFC967}"/>
              </a:ext>
            </a:extLst>
          </p:cNvPr>
          <p:cNvGrpSpPr/>
          <p:nvPr/>
        </p:nvGrpSpPr>
        <p:grpSpPr>
          <a:xfrm>
            <a:off x="10407955" y="4599968"/>
            <a:ext cx="1414460" cy="1474344"/>
            <a:chOff x="2370482" y="2663687"/>
            <a:chExt cx="1414460" cy="147434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0BA1C2C-E133-4273-9593-39F53B016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0482" y="2663687"/>
              <a:ext cx="1414460" cy="1414460"/>
            </a:xfrm>
            <a:prstGeom prst="rect">
              <a:avLst/>
            </a:prstGeom>
          </p:spPr>
        </p:pic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6429DBC-46DA-45FE-85CC-BC097682B01F}"/>
                </a:ext>
              </a:extLst>
            </p:cNvPr>
            <p:cNvSpPr/>
            <p:nvPr/>
          </p:nvSpPr>
          <p:spPr>
            <a:xfrm>
              <a:off x="3641698" y="3737113"/>
              <a:ext cx="45719" cy="370851"/>
            </a:xfrm>
            <a:prstGeom prst="triangl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EA729A1-4091-40DD-9732-5FCB635ECC37}"/>
                </a:ext>
              </a:extLst>
            </p:cNvPr>
            <p:cNvSpPr/>
            <p:nvPr/>
          </p:nvSpPr>
          <p:spPr>
            <a:xfrm>
              <a:off x="3604922" y="4021865"/>
              <a:ext cx="119270" cy="116166"/>
            </a:xfrm>
            <a:prstGeom prst="ellipse">
              <a:avLst/>
            </a:prstGeom>
            <a:solidFill>
              <a:srgbClr val="F78E1E"/>
            </a:solidFill>
            <a:ln>
              <a:solidFill>
                <a:srgbClr val="F78E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1619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827" y="276446"/>
            <a:ext cx="11093744" cy="8761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A0AF"/>
                </a:solidFill>
              </a:rPr>
              <a:t>Case Presenter Reflection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3571" y="6492875"/>
            <a:ext cx="1312025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9116715-92FD-4CC5-83E5-075E760C7A24}" type="slidenum">
              <a:rPr lang="en-US" altLang="en-US" smtClean="0">
                <a:solidFill>
                  <a:prstClr val="black"/>
                </a:solidFill>
                <a:latin typeface="Verdana" panose="020B060403050404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dirty="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AFD7C0-84F8-4AB8-AB15-4C335506B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89" y="1462512"/>
            <a:ext cx="11205419" cy="60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649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38514</TotalTime>
  <Words>452</Words>
  <Application>Microsoft Office PowerPoint</Application>
  <PresentationFormat>Widescreen</PresentationFormat>
  <Paragraphs>80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 Unicode MS</vt:lpstr>
      <vt:lpstr>Arial</vt:lpstr>
      <vt:lpstr>Arial Black</vt:lpstr>
      <vt:lpstr>Calibri</vt:lpstr>
      <vt:lpstr>Verdana</vt:lpstr>
      <vt:lpstr>Wingdings</vt:lpstr>
      <vt:lpstr>Retrospect</vt:lpstr>
      <vt:lpstr> JUICE  SQUEEZE?   </vt:lpstr>
      <vt:lpstr>Technical Challenge – Case Presentation</vt:lpstr>
      <vt:lpstr>OOC population in Florida with contact in last 5 years </vt:lpstr>
      <vt:lpstr>Demographics of OOC in Florida</vt:lpstr>
      <vt:lpstr>Major Players</vt:lpstr>
      <vt:lpstr>Conflicting Perspectives </vt:lpstr>
      <vt:lpstr>Plan of Action</vt:lpstr>
      <vt:lpstr>Stakes and Interests</vt:lpstr>
      <vt:lpstr>Advice from the Group</vt:lpstr>
      <vt:lpstr>Case Presenter 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HIV Surveillance and HIV Transmission Clusters  Emma C. Spencer PhD, MPH HAPC Meeting Tallahassee October 5th 2017</dc:title>
  <dc:creator>Spencer, Emma</dc:creator>
  <cp:lastModifiedBy>Curatolo, Danielle</cp:lastModifiedBy>
  <cp:revision>480</cp:revision>
  <cp:lastPrinted>2019-03-13T18:38:10Z</cp:lastPrinted>
  <dcterms:created xsi:type="dcterms:W3CDTF">2017-10-03T22:36:47Z</dcterms:created>
  <dcterms:modified xsi:type="dcterms:W3CDTF">2019-04-12T15:13:58Z</dcterms:modified>
</cp:coreProperties>
</file>