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48" r:id="rId1"/>
  </p:sldMasterIdLst>
  <p:notesMasterIdLst>
    <p:notesMasterId r:id="rId11"/>
  </p:notesMasterIdLst>
  <p:sldIdLst>
    <p:sldId id="264" r:id="rId2"/>
    <p:sldId id="257" r:id="rId3"/>
    <p:sldId id="296" r:id="rId4"/>
    <p:sldId id="301" r:id="rId5"/>
    <p:sldId id="298" r:id="rId6"/>
    <p:sldId id="299" r:id="rId7"/>
    <p:sldId id="300" r:id="rId8"/>
    <p:sldId id="266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0000"/>
    <a:srgbClr val="26AD9C"/>
    <a:srgbClr val="33CCCC"/>
    <a:srgbClr val="FFA7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53" autoAdjust="0"/>
    <p:restoredTop sz="96349" autoAdjust="0"/>
  </p:normalViewPr>
  <p:slideViewPr>
    <p:cSldViewPr snapToGrid="0" snapToObjects="1">
      <p:cViewPr varScale="1">
        <p:scale>
          <a:sx n="115" d="100"/>
          <a:sy n="115" d="100"/>
        </p:scale>
        <p:origin x="80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0779F-2152-C84C-A2C2-FD36C5CC5AAE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68579C-EAC7-0B4D-AE5F-5E3A5B26F7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601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7E1C1A-666E-449E-8AD8-B1DCAE19A63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834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579C-EAC7-0B4D-AE5F-5E3A5B26F7D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193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579C-EAC7-0B4D-AE5F-5E3A5B26F7D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41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579C-EAC7-0B4D-AE5F-5E3A5B26F7D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542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579C-EAC7-0B4D-AE5F-5E3A5B26F7D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8780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579C-EAC7-0B4D-AE5F-5E3A5B26F7D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088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8579C-EAC7-0B4D-AE5F-5E3A5B26F7D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65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phpa.health.maryland.gov/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hape 54">
            <a:extLst>
              <a:ext uri="{FF2B5EF4-FFF2-40B4-BE49-F238E27FC236}">
                <a16:creationId xmlns:a16="http://schemas.microsoft.com/office/drawing/2014/main" id="{54F5CBF4-D6C9-3742-910A-ED87F31DF16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3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EC1CAE-181F-AE45-82F8-A14FDE79628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385391"/>
            <a:ext cx="9144000" cy="1124572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6A6718-C3F2-E745-B669-EC535897A21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1878013"/>
            <a:ext cx="9144000" cy="368300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MARYLAND DEPARTMENT OF HEALTH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B1C7E-8E53-164B-8983-F17A528253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373217"/>
            <a:ext cx="9144000" cy="387626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980000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presenter name, title, office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8BAC13-88FE-C64F-96CA-64033FB21D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4000" y="4940300"/>
            <a:ext cx="9144000" cy="366713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980000"/>
                </a:solidFill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208515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9F195-B40D-0E4C-B1D2-11C6A5EE0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349"/>
            <a:ext cx="10515600" cy="994949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71D74-B903-E740-B842-E2BB1355D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2148" y="1825625"/>
            <a:ext cx="10071652" cy="4351338"/>
          </a:xfrm>
        </p:spPr>
        <p:txBody>
          <a:bodyPr/>
          <a:lstStyle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AB431-9F66-664E-9CD0-ED4F8EA2F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186" y="6253165"/>
            <a:ext cx="543338" cy="365125"/>
          </a:xfrm>
        </p:spPr>
        <p:txBody>
          <a:bodyPr/>
          <a:lstStyle>
            <a:lvl1pPr>
              <a:defRPr sz="1800"/>
            </a:lvl1pPr>
          </a:lstStyle>
          <a:p>
            <a:fld id="{D275CE6D-5C38-C543-B8AD-F8110668FDF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F4DEA67-6A4F-9649-A24B-C40F247C0A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4583" y="362022"/>
            <a:ext cx="10469217" cy="343659"/>
          </a:xfrm>
        </p:spPr>
        <p:txBody>
          <a:bodyPr>
            <a:noAutofit/>
          </a:bodyPr>
          <a:lstStyle>
            <a:lvl1pPr marL="0" indent="0">
              <a:buNone/>
              <a:defRPr sz="2200" i="1">
                <a:solidFill>
                  <a:schemeClr val="tx1">
                    <a:lumMod val="50000"/>
                    <a:lumOff val="50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Click to add Chapter reference: Title</a:t>
            </a:r>
          </a:p>
        </p:txBody>
      </p:sp>
    </p:spTree>
    <p:extLst>
      <p:ext uri="{BB962C8B-B14F-4D97-AF65-F5344CB8AC3E}">
        <p14:creationId xmlns:p14="http://schemas.microsoft.com/office/powerpoint/2010/main" val="655342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2F32DB1-E964-D44B-9D97-3CEFD7EBC5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0139" y="3575637"/>
            <a:ext cx="10581860" cy="569913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40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Chapter Intro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A0465EC-8468-8947-A27C-8FA981D39B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0138" y="4162495"/>
            <a:ext cx="10581861" cy="764217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5500" b="1"/>
            </a:lvl1pPr>
          </a:lstStyle>
          <a:p>
            <a:pPr lvl="0"/>
            <a:r>
              <a:rPr lang="en-US" dirty="0"/>
              <a:t>Click to add Chapter Title</a:t>
            </a:r>
          </a:p>
        </p:txBody>
      </p:sp>
      <p:cxnSp>
        <p:nvCxnSpPr>
          <p:cNvPr id="7" name="Shape 99">
            <a:extLst>
              <a:ext uri="{FF2B5EF4-FFF2-40B4-BE49-F238E27FC236}">
                <a16:creationId xmlns:a16="http://schemas.microsoft.com/office/drawing/2014/main" id="{94E87B3F-A490-CE4B-89E0-18FC29BB5205}"/>
              </a:ext>
            </a:extLst>
          </p:cNvPr>
          <p:cNvCxnSpPr>
            <a:cxnSpLocks/>
          </p:cNvCxnSpPr>
          <p:nvPr userDrawn="1"/>
        </p:nvCxnSpPr>
        <p:spPr>
          <a:xfrm>
            <a:off x="1610139" y="4225063"/>
            <a:ext cx="10581861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</p:spTree>
    <p:extLst>
      <p:ext uri="{BB962C8B-B14F-4D97-AF65-F5344CB8AC3E}">
        <p14:creationId xmlns:p14="http://schemas.microsoft.com/office/powerpoint/2010/main" val="2796408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B2FD7-958A-0C45-B087-7DDC509F8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D793A9-78D0-DB44-9842-DF34C4F56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850A2-0FAF-1F4F-9CFE-2458DCD44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CE6D-5C38-C543-B8AD-F8110668FD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514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FAF1C-2FEF-6242-ABE9-7D70C8595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26BE8-82C8-4142-AE0F-CE6E9BD0AD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758" y="1825625"/>
            <a:ext cx="4837042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BD5BAE-18FF-7744-943F-AF45199498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AD9767-8F21-2644-BB12-1DA08EE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CE6D-5C38-C543-B8AD-F8110668FD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567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7DC57-EA5D-8A44-945E-B158D9524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C1A9C-F576-4A47-A383-5DE1DD2F6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93EC18-C9B1-7F4B-BFEA-54F523EF74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2A4D5A-5DB2-484D-88C8-A024BBC26A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4C890A-252B-B348-84D8-D857DB0A8D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0C7B4F-6D0B-904C-9885-7CB0869B0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CE6D-5C38-C543-B8AD-F8110668FD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465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F2EC0-F0AE-9445-A41E-5C87D776F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83625D-A756-7F49-AB3B-3B19F7CAA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CE6D-5C38-C543-B8AD-F8110668FD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653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862F8-D10B-E844-A683-3AF7FD775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C8119-9F97-154F-8D0D-877CCDE63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595C8-2E13-E74D-B6BC-3FE67DB6A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58E6BD-2C0D-0948-8CA6-F12956A02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CE6D-5C38-C543-B8AD-F8110668FD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337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8E29B-A727-0242-95D3-50DD382BC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502107-0DCE-174F-BD90-B7DDBC0C3C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D27ABF-7140-B846-BA0A-AD8307DE4A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1C0212-3F5D-924C-8A51-77A9A144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CE6D-5C38-C543-B8AD-F8110668FD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300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8AD7A-692D-214C-B1E6-40FF2519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819F98-A45F-E94A-B7CD-C1136BEA9F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7C9E59-65FE-C340-86D6-CB8875869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CE6D-5C38-C543-B8AD-F8110668FD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285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A64AD5-665A-C744-89D9-40F741E5C7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4136C4-AA83-DE43-BE00-E228E3F2B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193CF-F9DC-B44A-A876-F2CFF6544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CE6D-5C38-C543-B8AD-F8110668FD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689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00" y="-431800"/>
            <a:ext cx="4978400" cy="4675152"/>
          </a:xfrm>
          <a:prstGeom prst="rect">
            <a:avLst/>
          </a:prstGeom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524000" y="5257804"/>
            <a:ext cx="8839200" cy="50276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2667" b="1" i="0" u="none" strike="noStrike" cap="none" baseline="0" dirty="0">
                <a:solidFill>
                  <a:srgbClr val="006666"/>
                </a:solidFill>
                <a:effectLst/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  <a:hlinkClick r:id="rId3"/>
              </a:rPr>
              <a:t>https://phpa.health.maryland.gov</a:t>
            </a:r>
            <a:r>
              <a:rPr lang="en-US" sz="2667" b="1" i="0" u="none" strike="noStrike" cap="none" baseline="0" dirty="0">
                <a:solidFill>
                  <a:srgbClr val="006666"/>
                </a:solidFill>
                <a:effectLst/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 </a:t>
            </a:r>
            <a:endParaRPr lang="en-US" sz="2667" b="1" i="0" u="sng" baseline="0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883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2641600" y="2590806"/>
            <a:ext cx="6908800" cy="1446551"/>
          </a:xfrm>
        </p:spPr>
        <p:txBody>
          <a:bodyPr anchor="t"/>
          <a:lstStyle>
            <a:lvl1pPr>
              <a:defRPr sz="4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Shape 71"/>
          <p:cNvPicPr preferRelativeResize="0"/>
          <p:nvPr userDrawn="1"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29700" y="4877735"/>
            <a:ext cx="2758699" cy="2758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7732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hape 54">
            <a:extLst>
              <a:ext uri="{FF2B5EF4-FFF2-40B4-BE49-F238E27FC236}">
                <a16:creationId xmlns:a16="http://schemas.microsoft.com/office/drawing/2014/main" id="{54F5CBF4-D6C9-3742-910A-ED87F31DF166}"/>
              </a:ext>
            </a:extLst>
          </p:cNvPr>
          <p:cNvPicPr preferRelativeResize="0"/>
          <p:nvPr userDrawn="1"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0" y="0"/>
            <a:ext cx="12192000" cy="6858003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pic>
      <p:grpSp>
        <p:nvGrpSpPr>
          <p:cNvPr id="3" name="Group 23"/>
          <p:cNvGrpSpPr/>
          <p:nvPr userDrawn="1"/>
        </p:nvGrpSpPr>
        <p:grpSpPr>
          <a:xfrm>
            <a:off x="1320800" y="1666764"/>
            <a:ext cx="9550400" cy="4403841"/>
            <a:chOff x="990600" y="1250070"/>
            <a:chExt cx="7162800" cy="3226681"/>
          </a:xfrm>
        </p:grpSpPr>
        <p:cxnSp>
          <p:nvCxnSpPr>
            <p:cNvPr id="17" name="Shape 55">
              <a:extLst>
                <a:ext uri="{FF2B5EF4-FFF2-40B4-BE49-F238E27FC236}">
                  <a16:creationId xmlns:a16="http://schemas.microsoft.com/office/drawing/2014/main" id="{D6E9FC55-33CD-CC46-A628-D8DB0AB404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3254" y="1254052"/>
              <a:ext cx="0" cy="1927298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8" name="Shape 56">
              <a:extLst>
                <a:ext uri="{FF2B5EF4-FFF2-40B4-BE49-F238E27FC236}">
                  <a16:creationId xmlns:a16="http://schemas.microsoft.com/office/drawing/2014/main" id="{2E33104C-8463-324A-8EC0-491AF902F0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49138" y="1250070"/>
              <a:ext cx="0" cy="193128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9" name="Shape 57">
              <a:extLst>
                <a:ext uri="{FF2B5EF4-FFF2-40B4-BE49-F238E27FC236}">
                  <a16:creationId xmlns:a16="http://schemas.microsoft.com/office/drawing/2014/main" id="{58BFA759-7AEE-C148-B2BE-D84A21299648}"/>
                </a:ext>
              </a:extLst>
            </p:cNvPr>
            <p:cNvCxnSpPr>
              <a:cxnSpLocks/>
            </p:cNvCxnSpPr>
            <p:nvPr/>
          </p:nvCxnSpPr>
          <p:spPr>
            <a:xfrm>
              <a:off x="990600" y="1255978"/>
              <a:ext cx="71628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0" name="Shape 59">
              <a:extLst>
                <a:ext uri="{FF2B5EF4-FFF2-40B4-BE49-F238E27FC236}">
                  <a16:creationId xmlns:a16="http://schemas.microsoft.com/office/drawing/2014/main" id="{DF0803D1-BA33-CC43-9404-E7F4C47637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49138" y="3181350"/>
              <a:ext cx="0" cy="1295401"/>
            </a:xfrm>
            <a:prstGeom prst="straightConnector1">
              <a:avLst/>
            </a:prstGeom>
            <a:noFill/>
            <a:ln w="9525" cap="flat" cmpd="sng">
              <a:solidFill>
                <a:srgbClr val="980000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1" name="Shape 61">
              <a:extLst>
                <a:ext uri="{FF2B5EF4-FFF2-40B4-BE49-F238E27FC236}">
                  <a16:creationId xmlns:a16="http://schemas.microsoft.com/office/drawing/2014/main" id="{BF811647-ADE2-734B-8E6F-F1BC4E1702B7}"/>
                </a:ext>
              </a:extLst>
            </p:cNvPr>
            <p:cNvCxnSpPr>
              <a:cxnSpLocks/>
            </p:cNvCxnSpPr>
            <p:nvPr/>
          </p:nvCxnSpPr>
          <p:spPr>
            <a:xfrm>
              <a:off x="993254" y="4476751"/>
              <a:ext cx="7155884" cy="0"/>
            </a:xfrm>
            <a:prstGeom prst="straightConnector1">
              <a:avLst/>
            </a:prstGeom>
            <a:noFill/>
            <a:ln w="9525" cap="flat" cmpd="sng">
              <a:solidFill>
                <a:srgbClr val="980000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22" name="Shape 60">
              <a:extLst>
                <a:ext uri="{FF2B5EF4-FFF2-40B4-BE49-F238E27FC236}">
                  <a16:creationId xmlns:a16="http://schemas.microsoft.com/office/drawing/2014/main" id="{8F4537D8-BF65-1547-BE89-D4016787989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90600" y="3173084"/>
              <a:ext cx="0" cy="1303667"/>
            </a:xfrm>
            <a:prstGeom prst="straightConnector1">
              <a:avLst/>
            </a:prstGeom>
            <a:noFill/>
            <a:ln w="9525" cap="flat" cmpd="sng">
              <a:solidFill>
                <a:srgbClr val="980000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3EC1CAE-181F-AE45-82F8-A14FDE79628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385391"/>
            <a:ext cx="9144000" cy="1124572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6A6718-C3F2-E745-B669-EC535897A21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1878015"/>
            <a:ext cx="9144000" cy="3683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MARYLAND DEPARTMENT OF HEALTH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8BAC13-88FE-C64F-96CA-64033FB21D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4000" y="4953002"/>
            <a:ext cx="9144000" cy="366713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980000"/>
                </a:solidFill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  <p:sp>
        <p:nvSpPr>
          <p:cNvPr id="15" name="Subtitle 8">
            <a:extLst>
              <a:ext uri="{FF2B5EF4-FFF2-40B4-BE49-F238E27FC236}">
                <a16:creationId xmlns:a16="http://schemas.microsoft.com/office/drawing/2014/main" id="{CDE056D8-945A-4B48-A18A-58091677B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31955"/>
            <a:ext cx="12192000" cy="1184744"/>
          </a:xfrm>
        </p:spPr>
        <p:txBody>
          <a:bodyPr>
            <a:noAutofit/>
          </a:bodyPr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933" dirty="0">
                <a:solidFill>
                  <a:schemeClr val="tx1"/>
                </a:solidFill>
                <a:latin typeface="Times New Roman" panose="02020603050405020304" pitchFamily="18" charset="0"/>
              </a:rPr>
              <a:t>[Presenter Name]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933" dirty="0">
                <a:solidFill>
                  <a:schemeClr val="tx1"/>
                </a:solidFill>
                <a:latin typeface="Times New Roman" panose="02020603050405020304" pitchFamily="18" charset="0"/>
              </a:rPr>
              <a:t>Prevention and Health Promotion Administration</a:t>
            </a:r>
          </a:p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933" dirty="0">
                <a:solidFill>
                  <a:schemeClr val="tx1"/>
                </a:solidFill>
                <a:latin typeface="Times New Roman" panose="02020603050405020304" pitchFamily="18" charset="0"/>
              </a:rPr>
              <a:t>[Office]</a:t>
            </a:r>
          </a:p>
        </p:txBody>
      </p:sp>
    </p:spTree>
    <p:extLst>
      <p:ext uri="{BB962C8B-B14F-4D97-AF65-F5344CB8AC3E}">
        <p14:creationId xmlns:p14="http://schemas.microsoft.com/office/powerpoint/2010/main" val="3287140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754C78-7612-7841-8168-3168267AD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39"/>
            <a:ext cx="10515600" cy="994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BDA34-773B-E24F-9795-67AB0AAAF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FE610F-F9D8-EA47-B076-18F52BB0C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8810" y="6231917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D275CE6D-5C38-C543-B8AD-F8110668FDF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https://lh4.googleusercontent.com/ZsmX9CwA4D1VTH66_HLHu8ppRW6FXdouYr3Dsi2o0ZGBLCWc7fDdjS4SaiDKzoNh9VE3LpnzUwswN8SXyuQit31G-iiAFQFgJt2nXsTJmxvd3Dstg6TnPsV5OLcQpumGO4zjwPN2GT0">
            <a:extLst>
              <a:ext uri="{FF2B5EF4-FFF2-40B4-BE49-F238E27FC236}">
                <a16:creationId xmlns:a16="http://schemas.microsoft.com/office/drawing/2014/main" id="{CE115457-9B50-0745-BAE2-D16DA4B60D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850" y="6167727"/>
            <a:ext cx="2420086" cy="49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322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phpa.health.maryland.gov/OIDEOR/CHSE/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175A1-2517-744F-9A8B-57E30E174F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120" y="2181648"/>
            <a:ext cx="9509760" cy="17045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Technical Challenge: </a:t>
            </a: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Evaluating Maryland HIV Reporting Laboratories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CDE056D8-945A-4B48-A18A-58091677BCC7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24000" y="4372495"/>
            <a:ext cx="9144000" cy="1601471"/>
          </a:xfrm>
        </p:spPr>
        <p:txBody>
          <a:bodyPr>
            <a:noAutofit/>
          </a:bodyPr>
          <a:lstStyle/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 dirty="0"/>
              <a:t>Maryland HIV Surveillance Team:</a:t>
            </a:r>
          </a:p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/>
              <a:t>Alyssa Arey, James Carrier, Molly </a:t>
            </a:r>
            <a:r>
              <a:rPr lang="en-US" altLang="en-US" sz="2400" dirty="0" err="1"/>
              <a:t>Gribbin</a:t>
            </a:r>
            <a:r>
              <a:rPr lang="en-US" altLang="en-US" sz="2400" dirty="0"/>
              <a:t>, Veronica Hart, Trevor Hsu</a:t>
            </a:r>
            <a:br>
              <a:rPr lang="en-US" altLang="en-US" sz="2000" dirty="0"/>
            </a:br>
            <a:br>
              <a:rPr lang="en-US" altLang="en-US" sz="1800" dirty="0"/>
            </a:br>
            <a:r>
              <a:rPr lang="en-US" altLang="en-US" sz="2400" dirty="0"/>
              <a:t>CSTE AITT Peer-to-Peer Presentation – </a:t>
            </a:r>
            <a:r>
              <a:rPr lang="en-US" altLang="en-US" sz="2400" dirty="0">
                <a:solidFill>
                  <a:srgbClr val="980000"/>
                </a:solidFill>
              </a:rPr>
              <a:t>April 24, 2019</a:t>
            </a:r>
          </a:p>
        </p:txBody>
      </p:sp>
      <p:pic>
        <p:nvPicPr>
          <p:cNvPr id="7" name="Picture 6" descr="https://lh4.googleusercontent.com/ZsmX9CwA4D1VTH66_HLHu8ppRW6FXdouYr3Dsi2o0ZGBLCWc7fDdjS4SaiDKzoNh9VE3LpnzUwswN8SXyuQit31G-iiAFQFgJt2nXsTJmxvd3Dstg6TnPsV5OLcQpumGO4zjwPN2GT0">
            <a:extLst>
              <a:ext uri="{FF2B5EF4-FFF2-40B4-BE49-F238E27FC236}">
                <a16:creationId xmlns:a16="http://schemas.microsoft.com/office/drawing/2014/main" id="{9DD5CB4A-9219-47CD-8575-0BA4B7029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258" y="6156863"/>
            <a:ext cx="2420086" cy="49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690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95068D90-2223-554F-83EB-3DA22DCE4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MISSION AND VISION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4A58E-229C-204C-8FFC-82A24FCFF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04BDF-10C3-4EBB-B082-480FCFABE413}" type="slidenum">
              <a:rPr lang="en-US" sz="1200" smtClean="0"/>
              <a:t>2</a:t>
            </a:fld>
            <a:endParaRPr lang="en-US" sz="1200" dirty="0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ED3983C3-6414-1840-A8C2-89FABB802B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Prevention and Health Promotion Administration</a:t>
            </a:r>
          </a:p>
        </p:txBody>
      </p:sp>
      <p:cxnSp>
        <p:nvCxnSpPr>
          <p:cNvPr id="6" name="Shape 99">
            <a:extLst>
              <a:ext uri="{FF2B5EF4-FFF2-40B4-BE49-F238E27FC236}">
                <a16:creationId xmlns:a16="http://schemas.microsoft.com/office/drawing/2014/main" id="{EB6E179E-4029-B446-9EDF-1D637F13D01B}"/>
              </a:ext>
            </a:extLst>
          </p:cNvPr>
          <p:cNvCxnSpPr>
            <a:cxnSpLocks/>
          </p:cNvCxnSpPr>
          <p:nvPr/>
        </p:nvCxnSpPr>
        <p:spPr>
          <a:xfrm>
            <a:off x="5894363" y="1145656"/>
            <a:ext cx="6297637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" name="Shape 69"/>
          <p:cNvSpPr txBox="1">
            <a:spLocks/>
          </p:cNvSpPr>
          <p:nvPr/>
        </p:nvSpPr>
        <p:spPr>
          <a:xfrm>
            <a:off x="808855" y="1555540"/>
            <a:ext cx="10855708" cy="4229167"/>
          </a:xfrm>
          <a:prstGeom prst="rect">
            <a:avLst/>
          </a:prstGeom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595959"/>
              </a:buClr>
              <a:buFont typeface="Arial" panose="020B0604020202020204" pitchFamily="34" charset="0"/>
              <a:buNone/>
              <a:defRPr/>
            </a:pPr>
            <a:r>
              <a:rPr lang="en-US" sz="1900" u="sng" dirty="0">
                <a:solidFill>
                  <a:srgbClr val="595959"/>
                </a:solidFill>
              </a:rPr>
              <a:t>MISSION</a:t>
            </a:r>
          </a:p>
          <a:p>
            <a:pPr marL="0" indent="0">
              <a:buClr>
                <a:srgbClr val="595959"/>
              </a:buClr>
              <a:buFont typeface="Arial" panose="020B0604020202020204" pitchFamily="34" charset="0"/>
              <a:buNone/>
              <a:defRPr/>
            </a:pPr>
            <a:r>
              <a:rPr lang="en-US" sz="1900" dirty="0">
                <a:solidFill>
                  <a:srgbClr val="595959"/>
                </a:solidFill>
              </a:rPr>
              <a:t>The mission of the Prevention and Health Promotion Administration is to protect, promote and improve </a:t>
            </a:r>
          </a:p>
          <a:p>
            <a:pPr marL="0" indent="0">
              <a:buClr>
                <a:srgbClr val="595959"/>
              </a:buClr>
              <a:buFont typeface="Arial" panose="020B0604020202020204" pitchFamily="34" charset="0"/>
              <a:buNone/>
              <a:defRPr/>
            </a:pPr>
            <a:r>
              <a:rPr lang="en-US" sz="1900" dirty="0">
                <a:solidFill>
                  <a:srgbClr val="595959"/>
                </a:solidFill>
              </a:rPr>
              <a:t>the health and well-being of all Marylanders and their families through provision of public health </a:t>
            </a:r>
          </a:p>
          <a:p>
            <a:pPr marL="0" indent="0">
              <a:buClr>
                <a:srgbClr val="595959"/>
              </a:buClr>
              <a:buFont typeface="Arial" panose="020B0604020202020204" pitchFamily="34" charset="0"/>
              <a:buNone/>
              <a:defRPr/>
            </a:pPr>
            <a:r>
              <a:rPr lang="en-US" sz="1900" dirty="0">
                <a:solidFill>
                  <a:srgbClr val="595959"/>
                </a:solidFill>
              </a:rPr>
              <a:t>leadership and through community-based public health efforts in partnership with local health </a:t>
            </a:r>
          </a:p>
          <a:p>
            <a:pPr marL="0" indent="0">
              <a:buClr>
                <a:srgbClr val="595959"/>
              </a:buClr>
              <a:buFont typeface="Arial" panose="020B0604020202020204" pitchFamily="34" charset="0"/>
              <a:buNone/>
              <a:defRPr/>
            </a:pPr>
            <a:r>
              <a:rPr lang="en-US" sz="1900" dirty="0">
                <a:solidFill>
                  <a:srgbClr val="595959"/>
                </a:solidFill>
              </a:rPr>
              <a:t>departments, providers, community based organizations, and public and private sector agencies, giving</a:t>
            </a:r>
          </a:p>
          <a:p>
            <a:pPr marL="0" indent="0">
              <a:buClr>
                <a:srgbClr val="595959"/>
              </a:buClr>
              <a:buFont typeface="Arial" panose="020B0604020202020204" pitchFamily="34" charset="0"/>
              <a:buNone/>
              <a:defRPr/>
            </a:pPr>
            <a:r>
              <a:rPr lang="en-US" sz="1900" dirty="0">
                <a:solidFill>
                  <a:srgbClr val="595959"/>
                </a:solidFill>
              </a:rPr>
              <a:t>special attention to at-risk and vulnerable populations. </a:t>
            </a:r>
          </a:p>
          <a:p>
            <a:pPr marL="0" indent="0">
              <a:buClr>
                <a:srgbClr val="595959"/>
              </a:buClr>
              <a:buFont typeface="Arial" panose="020B0604020202020204" pitchFamily="34" charset="0"/>
              <a:buNone/>
              <a:defRPr/>
            </a:pPr>
            <a:r>
              <a:rPr lang="en-US" sz="1900" dirty="0">
                <a:solidFill>
                  <a:srgbClr val="595959"/>
                </a:solidFill>
              </a:rPr>
              <a:t> </a:t>
            </a:r>
          </a:p>
          <a:p>
            <a:pPr marL="0" indent="0">
              <a:buClr>
                <a:srgbClr val="595959"/>
              </a:buClr>
              <a:buFont typeface="Arial" panose="020B0604020202020204" pitchFamily="34" charset="0"/>
              <a:buNone/>
              <a:defRPr/>
            </a:pPr>
            <a:r>
              <a:rPr lang="en-US" sz="1900" u="sng" dirty="0">
                <a:solidFill>
                  <a:srgbClr val="595959"/>
                </a:solidFill>
              </a:rPr>
              <a:t>VISION</a:t>
            </a:r>
          </a:p>
          <a:p>
            <a:pPr marL="0" indent="0">
              <a:buClr>
                <a:srgbClr val="595959"/>
              </a:buClr>
              <a:buFont typeface="Arial" panose="020B0604020202020204" pitchFamily="34" charset="0"/>
              <a:buNone/>
              <a:defRPr/>
            </a:pPr>
            <a:r>
              <a:rPr lang="en-US" sz="1900" dirty="0">
                <a:solidFill>
                  <a:srgbClr val="595959"/>
                </a:solidFill>
              </a:rPr>
              <a:t>The Prevention and Health Promotion Administration envisions a future in which all Marylanders and </a:t>
            </a:r>
          </a:p>
          <a:p>
            <a:pPr marL="0" indent="0">
              <a:buClr>
                <a:srgbClr val="595959"/>
              </a:buClr>
              <a:buFont typeface="Arial" panose="020B0604020202020204" pitchFamily="34" charset="0"/>
              <a:buNone/>
              <a:defRPr/>
            </a:pPr>
            <a:r>
              <a:rPr lang="en-US" sz="1900" dirty="0">
                <a:solidFill>
                  <a:srgbClr val="595959"/>
                </a:solidFill>
              </a:rPr>
              <a:t>their families enjoy optimal health and well-being</a:t>
            </a:r>
            <a:r>
              <a:rPr lang="en-US" sz="2000" dirty="0">
                <a:solidFill>
                  <a:srgbClr val="595959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51895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95068D90-2223-554F-83EB-3DA22DCE4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Background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423F0F17-B5DA-004F-8EFE-172BCD600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86" y="1591298"/>
            <a:ext cx="4634889" cy="4909253"/>
          </a:xfrm>
        </p:spPr>
        <p:txBody>
          <a:bodyPr>
            <a:normAutofit/>
          </a:bodyPr>
          <a:lstStyle/>
          <a:p>
            <a:r>
              <a:rPr lang="en-US" sz="2600" dirty="0"/>
              <a:t>MDH HIV Surveillance receives ~30,000 HIV lab reports monthly from 39 facilities</a:t>
            </a:r>
          </a:p>
          <a:p>
            <a:r>
              <a:rPr lang="en-US" sz="2600" dirty="0"/>
              <a:t>We receive ELR data either directly from facilities via </a:t>
            </a:r>
            <a:r>
              <a:rPr lang="en-US" sz="2600" dirty="0" err="1"/>
              <a:t>sFTP</a:t>
            </a:r>
            <a:r>
              <a:rPr lang="en-US" sz="2600" dirty="0"/>
              <a:t> folders or extracted via NEDSS</a:t>
            </a:r>
          </a:p>
          <a:p>
            <a:r>
              <a:rPr lang="en-US" sz="2600" dirty="0"/>
              <a:t>Despite an extensive ELR monitoring and QA process, prior HIV projects have uncovered instances of unreported HIV laboratory data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4A58E-229C-204C-8FFC-82A24FCFF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841C-CAC7-4187-9513-84DFF09F7335}" type="slidenum">
              <a:rPr lang="en-US" sz="1200" smtClean="0"/>
              <a:t>3</a:t>
            </a:fld>
            <a:endParaRPr lang="en-US" sz="1200" dirty="0"/>
          </a:p>
        </p:txBody>
      </p:sp>
      <p:cxnSp>
        <p:nvCxnSpPr>
          <p:cNvPr id="6" name="Shape 99">
            <a:extLst>
              <a:ext uri="{FF2B5EF4-FFF2-40B4-BE49-F238E27FC236}">
                <a16:creationId xmlns:a16="http://schemas.microsoft.com/office/drawing/2014/main" id="{EB6E179E-4029-B446-9EDF-1D637F13D01B}"/>
              </a:ext>
            </a:extLst>
          </p:cNvPr>
          <p:cNvCxnSpPr>
            <a:cxnSpLocks/>
          </p:cNvCxnSpPr>
          <p:nvPr/>
        </p:nvCxnSpPr>
        <p:spPr>
          <a:xfrm>
            <a:off x="3751729" y="1126606"/>
            <a:ext cx="8411696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204A6C0-5239-4AB1-8FFC-FA58BEC40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8982" y="2086137"/>
            <a:ext cx="6746501" cy="305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91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95068D90-2223-554F-83EB-3DA22DCE4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Challenge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423F0F17-B5DA-004F-8EFE-172BCD600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7435" y="1729046"/>
            <a:ext cx="4231177" cy="4647812"/>
          </a:xfrm>
        </p:spPr>
        <p:txBody>
          <a:bodyPr>
            <a:normAutofit/>
          </a:bodyPr>
          <a:lstStyle/>
          <a:p>
            <a:r>
              <a:rPr lang="en-US" sz="2600" dirty="0"/>
              <a:t>Additional reporting gaps may continue to exist unbeknownst to us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Particular concern is the  underreporting of undetectable viral loads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4A58E-229C-204C-8FFC-82A24FCFF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841C-CAC7-4187-9513-84DFF09F7335}" type="slidenum">
              <a:rPr lang="en-US" sz="1200" smtClean="0"/>
              <a:t>4</a:t>
            </a:fld>
            <a:endParaRPr lang="en-US" sz="1200" dirty="0"/>
          </a:p>
        </p:txBody>
      </p:sp>
      <p:cxnSp>
        <p:nvCxnSpPr>
          <p:cNvPr id="6" name="Shape 99">
            <a:extLst>
              <a:ext uri="{FF2B5EF4-FFF2-40B4-BE49-F238E27FC236}">
                <a16:creationId xmlns:a16="http://schemas.microsoft.com/office/drawing/2014/main" id="{EB6E179E-4029-B446-9EDF-1D637F13D01B}"/>
              </a:ext>
            </a:extLst>
          </p:cNvPr>
          <p:cNvCxnSpPr>
            <a:cxnSpLocks/>
          </p:cNvCxnSpPr>
          <p:nvPr/>
        </p:nvCxnSpPr>
        <p:spPr>
          <a:xfrm>
            <a:off x="3225338" y="1126606"/>
            <a:ext cx="8938087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D4431C8E-F313-4A30-91CA-0F04FDB21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186" y="1729046"/>
            <a:ext cx="6728618" cy="364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934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95068D90-2223-554F-83EB-3DA22DCE4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2584"/>
            <a:ext cx="10515600" cy="994949"/>
          </a:xfrm>
        </p:spPr>
        <p:txBody>
          <a:bodyPr>
            <a:normAutofit/>
          </a:bodyPr>
          <a:lstStyle/>
          <a:p>
            <a:r>
              <a:rPr lang="en-US" sz="3200" dirty="0"/>
              <a:t>Plan of Action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423F0F17-B5DA-004F-8EFE-172BCD600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4668" y="1299208"/>
            <a:ext cx="5597357" cy="49353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CDC has requested that HIV surveillance programs create laboratory “report cards” to evaluate reporting data quality</a:t>
            </a:r>
            <a:br>
              <a:rPr lang="en-US" sz="2400" dirty="0"/>
            </a:b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Facilities complete a brief assessment survey on the types and quantity of HIV lab tests they performed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Compare assessment responses with the data we received from their facility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Generate lab report cards, which </a:t>
            </a:r>
            <a:r>
              <a:rPr lang="en-US" sz="2400"/>
              <a:t>will also </a:t>
            </a:r>
            <a:r>
              <a:rPr lang="en-US" sz="2400" dirty="0"/>
              <a:t>include stats on how their numbers compare to similar facilities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4A58E-229C-204C-8FFC-82A24FCFF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841C-CAC7-4187-9513-84DFF09F7335}" type="slidenum">
              <a:rPr lang="en-US" sz="1200" smtClean="0"/>
              <a:t>5</a:t>
            </a:fld>
            <a:endParaRPr lang="en-US" sz="1200" dirty="0"/>
          </a:p>
        </p:txBody>
      </p:sp>
      <p:cxnSp>
        <p:nvCxnSpPr>
          <p:cNvPr id="6" name="Shape 99">
            <a:extLst>
              <a:ext uri="{FF2B5EF4-FFF2-40B4-BE49-F238E27FC236}">
                <a16:creationId xmlns:a16="http://schemas.microsoft.com/office/drawing/2014/main" id="{EB6E179E-4029-B446-9EDF-1D637F13D01B}"/>
              </a:ext>
            </a:extLst>
          </p:cNvPr>
          <p:cNvCxnSpPr>
            <a:cxnSpLocks/>
          </p:cNvCxnSpPr>
          <p:nvPr/>
        </p:nvCxnSpPr>
        <p:spPr>
          <a:xfrm>
            <a:off x="4089862" y="1011764"/>
            <a:ext cx="8073563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84F3E7AD-05CF-45E6-A084-0C4AE392ED2D}"/>
              </a:ext>
            </a:extLst>
          </p:cNvPr>
          <p:cNvGrpSpPr/>
          <p:nvPr/>
        </p:nvGrpSpPr>
        <p:grpSpPr>
          <a:xfrm>
            <a:off x="379724" y="1395240"/>
            <a:ext cx="5597357" cy="4857925"/>
            <a:chOff x="331352" y="1419569"/>
            <a:chExt cx="5597357" cy="485792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C540452-0CF3-4FBF-ACD5-86D73AD73B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3371" t="17449" r="10895" b="51676"/>
            <a:stretch/>
          </p:blipFill>
          <p:spPr>
            <a:xfrm>
              <a:off x="331352" y="1419569"/>
              <a:ext cx="5597357" cy="272016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AEE9807-6C26-4642-8021-E6E51B9287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3371" t="68325" r="10895" b="7412"/>
            <a:stretch/>
          </p:blipFill>
          <p:spPr>
            <a:xfrm>
              <a:off x="331352" y="4139732"/>
              <a:ext cx="5597357" cy="213776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034333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95068D90-2223-554F-83EB-3DA22DCE4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Major Players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423F0F17-B5DA-004F-8EFE-172BCD600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855" y="1591298"/>
            <a:ext cx="5118121" cy="50269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Primary stakeholders:</a:t>
            </a:r>
          </a:p>
          <a:p>
            <a:r>
              <a:rPr lang="en-US" dirty="0"/>
              <a:t>CDC</a:t>
            </a:r>
          </a:p>
          <a:p>
            <a:pPr lvl="1"/>
            <a:r>
              <a:rPr lang="en-US" sz="1900" dirty="0"/>
              <a:t>Encouraging states to evaluate HIV reporting labs on a routine basis</a:t>
            </a:r>
          </a:p>
          <a:p>
            <a:r>
              <a:rPr lang="en-US" dirty="0"/>
              <a:t>Reporting facilities</a:t>
            </a:r>
          </a:p>
          <a:p>
            <a:pPr lvl="1"/>
            <a:r>
              <a:rPr lang="en-US" sz="1900" dirty="0"/>
              <a:t>Already report on many diseases to MDH, additional time/burden to complete the initial assessment without incentivizing the lab report cards</a:t>
            </a:r>
          </a:p>
          <a:p>
            <a:r>
              <a:rPr lang="en-US" dirty="0"/>
              <a:t>Maryland HIV surveillance</a:t>
            </a:r>
          </a:p>
          <a:p>
            <a:pPr lvl="1"/>
            <a:r>
              <a:rPr lang="en-US" sz="1900" dirty="0"/>
              <a:t>Want to optimize eHARS data completeness, but also want to preserve relationships with reporting facilities and be cognizant of their burden by creating a product that is sustainable and as least burdensome as possible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4A58E-229C-204C-8FFC-82A24FCFF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841C-CAC7-4187-9513-84DFF09F7335}" type="slidenum">
              <a:rPr lang="en-US" sz="1200" smtClean="0"/>
              <a:t>6</a:t>
            </a:fld>
            <a:endParaRPr lang="en-US" sz="1200" dirty="0"/>
          </a:p>
        </p:txBody>
      </p:sp>
      <p:cxnSp>
        <p:nvCxnSpPr>
          <p:cNvPr id="6" name="Shape 99">
            <a:extLst>
              <a:ext uri="{FF2B5EF4-FFF2-40B4-BE49-F238E27FC236}">
                <a16:creationId xmlns:a16="http://schemas.microsoft.com/office/drawing/2014/main" id="{EB6E179E-4029-B446-9EDF-1D637F13D01B}"/>
              </a:ext>
            </a:extLst>
          </p:cNvPr>
          <p:cNvCxnSpPr>
            <a:cxnSpLocks/>
          </p:cNvCxnSpPr>
          <p:nvPr/>
        </p:nvCxnSpPr>
        <p:spPr>
          <a:xfrm>
            <a:off x="4023360" y="1145656"/>
            <a:ext cx="8168640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Content Placeholder 34">
            <a:extLst>
              <a:ext uri="{FF2B5EF4-FFF2-40B4-BE49-F238E27FC236}">
                <a16:creationId xmlns:a16="http://schemas.microsoft.com/office/drawing/2014/main" id="{4CE1E3FB-392A-49D7-A140-3AB344B596E4}"/>
              </a:ext>
            </a:extLst>
          </p:cNvPr>
          <p:cNvSpPr txBox="1">
            <a:spLocks/>
          </p:cNvSpPr>
          <p:nvPr/>
        </p:nvSpPr>
        <p:spPr>
          <a:xfrm>
            <a:off x="6779470" y="1591298"/>
            <a:ext cx="5118121" cy="4678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Other stakeholders:</a:t>
            </a:r>
          </a:p>
          <a:p>
            <a:r>
              <a:rPr lang="en-US" dirty="0"/>
              <a:t>HIV/STI partner services and linkage to care staff (at MDH and at local health depts)</a:t>
            </a:r>
          </a:p>
          <a:p>
            <a:r>
              <a:rPr lang="en-US" dirty="0"/>
              <a:t>HIV prevention staff</a:t>
            </a:r>
          </a:p>
          <a:p>
            <a:r>
              <a:rPr lang="en-US" dirty="0"/>
              <a:t>HIV care providers</a:t>
            </a:r>
          </a:p>
          <a:p>
            <a:r>
              <a:rPr lang="en-US" dirty="0"/>
              <a:t>Persons living with HIV or getting HIV care in Maryland</a:t>
            </a:r>
          </a:p>
        </p:txBody>
      </p:sp>
    </p:spTree>
    <p:extLst>
      <p:ext uri="{BB962C8B-B14F-4D97-AF65-F5344CB8AC3E}">
        <p14:creationId xmlns:p14="http://schemas.microsoft.com/office/powerpoint/2010/main" val="2159193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95068D90-2223-554F-83EB-3DA22DCE4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MDH Interests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423F0F17-B5DA-004F-8EFE-172BCD600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855" y="1488481"/>
            <a:ext cx="8651030" cy="4934188"/>
          </a:xfrm>
        </p:spPr>
        <p:txBody>
          <a:bodyPr>
            <a:normAutofit/>
          </a:bodyPr>
          <a:lstStyle/>
          <a:p>
            <a:r>
              <a:rPr lang="en-US" sz="2400" dirty="0"/>
              <a:t>Identify sources of missing data and resolve systematic HIV reporting gaps </a:t>
            </a:r>
          </a:p>
          <a:p>
            <a:r>
              <a:rPr lang="en-US" sz="2400" dirty="0"/>
              <a:t>Improve eHARS data completeness to better accurately depict the local HIV epidemic in Maryland</a:t>
            </a:r>
          </a:p>
          <a:p>
            <a:r>
              <a:rPr lang="en-US" sz="2400" dirty="0"/>
              <a:t>Increase HIV program efficiency and effectiveness, by prioritizing or designing programs based on improved eHARS data</a:t>
            </a:r>
            <a:br>
              <a:rPr lang="en-US" sz="2400" dirty="0"/>
            </a:br>
            <a:endParaRPr lang="en-US" sz="2400" dirty="0"/>
          </a:p>
          <a:p>
            <a:pPr marL="0" indent="0">
              <a:buNone/>
            </a:pPr>
            <a:r>
              <a:rPr lang="en-US" dirty="0"/>
              <a:t>Hidden issues:</a:t>
            </a:r>
          </a:p>
          <a:p>
            <a:r>
              <a:rPr lang="en-US" sz="2400" dirty="0"/>
              <a:t>Additional challenges in data that is auto-reported via HL7 to MDH NEDSS </a:t>
            </a:r>
          </a:p>
          <a:p>
            <a:r>
              <a:rPr lang="en-US" sz="2400" dirty="0"/>
              <a:t>More facilities are transitioning to NEDSS reporting, so ELR QA team must thoroughly monitor lab report changes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4A58E-229C-204C-8FFC-82A24FCFF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841C-CAC7-4187-9513-84DFF09F7335}" type="slidenum">
              <a:rPr lang="en-US" sz="1200" smtClean="0"/>
              <a:t>7</a:t>
            </a:fld>
            <a:endParaRPr lang="en-US" sz="1200" dirty="0"/>
          </a:p>
        </p:txBody>
      </p:sp>
      <p:cxnSp>
        <p:nvCxnSpPr>
          <p:cNvPr id="6" name="Shape 99">
            <a:extLst>
              <a:ext uri="{FF2B5EF4-FFF2-40B4-BE49-F238E27FC236}">
                <a16:creationId xmlns:a16="http://schemas.microsoft.com/office/drawing/2014/main" id="{EB6E179E-4029-B446-9EDF-1D637F13D01B}"/>
              </a:ext>
            </a:extLst>
          </p:cNvPr>
          <p:cNvCxnSpPr>
            <a:cxnSpLocks/>
          </p:cNvCxnSpPr>
          <p:nvPr/>
        </p:nvCxnSpPr>
        <p:spPr>
          <a:xfrm>
            <a:off x="4222865" y="1145656"/>
            <a:ext cx="7969135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8" name="Picture 2" descr="Image result for aids ribbon">
            <a:extLst>
              <a:ext uri="{FF2B5EF4-FFF2-40B4-BE49-F238E27FC236}">
                <a16:creationId xmlns:a16="http://schemas.microsoft.com/office/drawing/2014/main" id="{7CA35DEF-A88D-4E1D-AF8A-54A34A060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6243" y="2540226"/>
            <a:ext cx="1275586" cy="220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758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95068D90-2223-554F-83EB-3DA22DCE4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Group Discussion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423F0F17-B5DA-004F-8EFE-172BCD600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1298"/>
            <a:ext cx="11053408" cy="4400836"/>
          </a:xfrm>
        </p:spPr>
        <p:txBody>
          <a:bodyPr>
            <a:normAutofit/>
          </a:bodyPr>
          <a:lstStyle/>
          <a:p>
            <a:r>
              <a:rPr lang="en-US" dirty="0"/>
              <a:t>Have you evaluated data quality/completeness from your reporting facilities or programs?</a:t>
            </a:r>
            <a:br>
              <a:rPr lang="en-US" dirty="0"/>
            </a:br>
            <a:endParaRPr lang="en-US" dirty="0"/>
          </a:p>
          <a:p>
            <a:r>
              <a:rPr lang="en-US" dirty="0"/>
              <a:t>How do we get buy-in for our reporting facilities to complete the initial laboratory assessment? </a:t>
            </a:r>
            <a:br>
              <a:rPr lang="en-US" dirty="0"/>
            </a:br>
            <a:endParaRPr lang="en-US" dirty="0"/>
          </a:p>
          <a:p>
            <a:r>
              <a:rPr lang="en-US" dirty="0"/>
              <a:t>Advice on how to reconcile with our reporting facilities any discrepancies we may discover during this evaluation?</a:t>
            </a:r>
            <a:br>
              <a:rPr lang="en-US" dirty="0"/>
            </a:br>
            <a:endParaRPr lang="en-US" dirty="0"/>
          </a:p>
          <a:p>
            <a:r>
              <a:rPr lang="en-US" dirty="0"/>
              <a:t>Any suggestions to minimize project burden for reporting facilities?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4A58E-229C-204C-8FFC-82A24FCFF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841C-CAC7-4187-9513-84DFF09F7335}" type="slidenum">
              <a:rPr lang="en-US" sz="1200" smtClean="0"/>
              <a:t>8</a:t>
            </a:fld>
            <a:endParaRPr lang="en-US" sz="1200" dirty="0"/>
          </a:p>
        </p:txBody>
      </p:sp>
      <p:cxnSp>
        <p:nvCxnSpPr>
          <p:cNvPr id="6" name="Shape 99">
            <a:extLst>
              <a:ext uri="{FF2B5EF4-FFF2-40B4-BE49-F238E27FC236}">
                <a16:creationId xmlns:a16="http://schemas.microsoft.com/office/drawing/2014/main" id="{EB6E179E-4029-B446-9EDF-1D637F13D01B}"/>
              </a:ext>
            </a:extLst>
          </p:cNvPr>
          <p:cNvCxnSpPr>
            <a:cxnSpLocks/>
          </p:cNvCxnSpPr>
          <p:nvPr/>
        </p:nvCxnSpPr>
        <p:spPr>
          <a:xfrm>
            <a:off x="4961965" y="1145656"/>
            <a:ext cx="7230035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</p:spTree>
    <p:extLst>
      <p:ext uri="{BB962C8B-B14F-4D97-AF65-F5344CB8AC3E}">
        <p14:creationId xmlns:p14="http://schemas.microsoft.com/office/powerpoint/2010/main" val="1317422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4"/>
          <p:cNvSpPr>
            <a:spLocks noGrp="1"/>
          </p:cNvSpPr>
          <p:nvPr>
            <p:ph type="ctrTitle" sz="quarter"/>
          </p:nvPr>
        </p:nvSpPr>
        <p:spPr>
          <a:xfrm>
            <a:off x="884175" y="2828206"/>
            <a:ext cx="10423649" cy="93390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600" dirty="0">
                <a:latin typeface="Times New Roman" panose="02020603050405020304" pitchFamily="18" charset="0"/>
                <a:cs typeface="Arial" charset="0"/>
              </a:rPr>
              <a:t>Maryland Department of Health</a:t>
            </a:r>
            <a:br>
              <a:rPr lang="en-US" sz="2600" dirty="0">
                <a:latin typeface="Times New Roman" panose="02020603050405020304" pitchFamily="18" charset="0"/>
                <a:cs typeface="Arial" charset="0"/>
              </a:rPr>
            </a:br>
            <a:r>
              <a:rPr lang="en-US" sz="2600" dirty="0">
                <a:latin typeface="Times New Roman" panose="02020603050405020304" pitchFamily="18" charset="0"/>
                <a:cs typeface="Arial" charset="0"/>
              </a:rPr>
              <a:t>Prevention and Health Promotion Administration</a:t>
            </a:r>
            <a:br>
              <a:rPr lang="en-US" sz="2600" dirty="0">
                <a:latin typeface="Times New Roman" panose="02020603050405020304" pitchFamily="18" charset="0"/>
                <a:cs typeface="Arial" charset="0"/>
              </a:rPr>
            </a:br>
            <a:r>
              <a:rPr lang="en-US" sz="2600" dirty="0">
                <a:latin typeface="Times New Roman" panose="02020603050405020304" pitchFamily="18" charset="0"/>
                <a:cs typeface="Arial" charset="0"/>
              </a:rPr>
              <a:t>Center for HIV Surveillance, Epidemiology and Evaluation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4A58E-229C-204C-8FFC-82A24FCFF2B6}"/>
              </a:ext>
            </a:extLst>
          </p:cNvPr>
          <p:cNvSpPr txBox="1">
            <a:spLocks/>
          </p:cNvSpPr>
          <p:nvPr/>
        </p:nvSpPr>
        <p:spPr>
          <a:xfrm>
            <a:off x="537186" y="6253165"/>
            <a:ext cx="54333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B177BD-714D-4206-BDA5-A981CF557492}" type="slidenum"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fld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27AA6D-4D20-4FBD-B84B-7F9DFB6CB182}"/>
              </a:ext>
            </a:extLst>
          </p:cNvPr>
          <p:cNvSpPr txBox="1"/>
          <p:nvPr/>
        </p:nvSpPr>
        <p:spPr>
          <a:xfrm>
            <a:off x="2761902" y="5270269"/>
            <a:ext cx="666819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https://phpa.health.maryland.gov/OIDEOR/CHSE/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56621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MDH Pallett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2388</TotalTime>
  <Words>399</Words>
  <Application>Microsoft Office PowerPoint</Application>
  <PresentationFormat>Widescreen</PresentationFormat>
  <Paragraphs>70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Georgia</vt:lpstr>
      <vt:lpstr>Times New Roman</vt:lpstr>
      <vt:lpstr>Office Theme</vt:lpstr>
      <vt:lpstr>Technical Challenge:  Evaluating Maryland HIV Reporting Laboratories</vt:lpstr>
      <vt:lpstr>MISSION AND VISION</vt:lpstr>
      <vt:lpstr>Background</vt:lpstr>
      <vt:lpstr>Challenge</vt:lpstr>
      <vt:lpstr>Plan of Action</vt:lpstr>
      <vt:lpstr>Major Players</vt:lpstr>
      <vt:lpstr>MDH Interests</vt:lpstr>
      <vt:lpstr>Group Discussion</vt:lpstr>
      <vt:lpstr>Maryland Department of Health Prevention and Health Promotion Administration Center for HIV Surveillance, Epidemiology and Evaluation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Maureen C. Regan -MDH-</dc:creator>
  <cp:lastModifiedBy>Alyssa Risney</cp:lastModifiedBy>
  <cp:revision>177</cp:revision>
  <dcterms:created xsi:type="dcterms:W3CDTF">2018-02-09T13:05:01Z</dcterms:created>
  <dcterms:modified xsi:type="dcterms:W3CDTF">2019-04-23T02:02:52Z</dcterms:modified>
</cp:coreProperties>
</file>