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0" r:id="rId5"/>
  </p:sldMasterIdLst>
  <p:notesMasterIdLst>
    <p:notesMasterId r:id="rId13"/>
  </p:notesMasterIdLst>
  <p:handoutMasterIdLst>
    <p:handoutMasterId r:id="rId14"/>
  </p:handoutMasterIdLst>
  <p:sldIdLst>
    <p:sldId id="256" r:id="rId6"/>
    <p:sldId id="509" r:id="rId7"/>
    <p:sldId id="460" r:id="rId8"/>
    <p:sldId id="507" r:id="rId9"/>
    <p:sldId id="506" r:id="rId10"/>
    <p:sldId id="505" r:id="rId11"/>
    <p:sldId id="50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3865"/>
    <a:srgbClr val="78BE21"/>
    <a:srgbClr val="0D0D0D"/>
    <a:srgbClr val="E8E8E8"/>
    <a:srgbClr val="B20738"/>
    <a:srgbClr val="00A3E2"/>
    <a:srgbClr val="2C2C2C"/>
    <a:srgbClr val="F5F5F5"/>
    <a:srgbClr val="3838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 autoAdjust="0"/>
    <p:restoredTop sz="96371" autoAdjust="0"/>
  </p:normalViewPr>
  <p:slideViewPr>
    <p:cSldViewPr snapToGrid="0">
      <p:cViewPr varScale="1">
        <p:scale>
          <a:sx n="111" d="100"/>
          <a:sy n="111" d="100"/>
        </p:scale>
        <p:origin x="534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0" d="100"/>
          <a:sy n="90" d="100"/>
        </p:scale>
        <p:origin x="2604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NeueHaasGroteskText Std" panose="020B05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04DE5-F1A9-4D45-BF54-BEFDBA739CA2}" type="datetimeFigureOut">
              <a:rPr lang="en-US" smtClean="0">
                <a:latin typeface="NeueHaasGroteskText Std" panose="020B0504020202020204" pitchFamily="34" charset="0"/>
              </a:rPr>
              <a:t>4/23/2019</a:t>
            </a:fld>
            <a:endParaRPr lang="en-US" dirty="0">
              <a:latin typeface="NeueHaasGroteskText Std" panose="020B05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NeueHaasGroteskText Std" panose="020B05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886E1E-70B3-41D2-AD41-BEE4979EC759}" type="slidenum">
              <a:rPr lang="en-US" smtClean="0">
                <a:latin typeface="NeueHaasGroteskText Std" panose="020B0504020202020204" pitchFamily="34" charset="0"/>
              </a:rPr>
              <a:t>‹#›</a:t>
            </a:fld>
            <a:endParaRPr lang="en-US" dirty="0">
              <a:latin typeface="NeueHaasGroteskText Std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61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NeueHaasGroteskText Std" panose="020B05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NeueHaasGroteskText Std" panose="020B0504020202020204" pitchFamily="34" charset="0"/>
              </a:defRPr>
            </a:lvl1pPr>
          </a:lstStyle>
          <a:p>
            <a:fld id="{A50CD39D-89B0-4C68-805A-35C75A7C20C8}" type="datetimeFigureOut">
              <a:rPr lang="en-US" smtClean="0"/>
              <a:pPr/>
              <a:t>4/23/2019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NeueHaasGroteskText Std" panose="020B05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NeueHaasGroteskText Std" panose="020B0504020202020204" pitchFamily="34" charset="0"/>
              </a:defRPr>
            </a:lvl1pPr>
          </a:lstStyle>
          <a:p>
            <a:fld id="{F9F08466-AEA7-4FC0-9459-6A32F61DA29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786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203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262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058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Logo Only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4"/>
            <a:ext cx="12192000" cy="1199223"/>
          </a:xfrm>
          <a:solidFill>
            <a:schemeClr val="accent2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360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5387786"/>
            <a:ext cx="12192000" cy="1470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802467" y="5644884"/>
            <a:ext cx="6587067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000"/>
              </a:spcAft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  <a:p>
            <a:r>
              <a:rPr lang="en-US" sz="1800" dirty="0" smtClean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7ED242C-24FB-43A0-BCB6-43756FC812F6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389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(Logo Onl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4"/>
            <a:ext cx="12192000" cy="1199223"/>
          </a:xfrm>
          <a:solidFill>
            <a:schemeClr val="accent1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5387786"/>
            <a:ext cx="12192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802467" y="5644884"/>
            <a:ext cx="6587067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000"/>
              </a:spcAft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  <a:p>
            <a:r>
              <a:rPr lang="en-US" sz="1800" dirty="0" smtClean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7ED242C-24FB-43A0-BCB6-43756FC812F6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MN.IT Services Logo" descr="Minnesota Department of Health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377" y="1776213"/>
            <a:ext cx="5447246" cy="778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119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Phot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3477837"/>
            <a:ext cx="12192000" cy="1295182"/>
          </a:xfrm>
          <a:solidFill>
            <a:schemeClr val="accent1"/>
          </a:solidFill>
        </p:spPr>
        <p:txBody>
          <a:bodyPr wrap="square" lIns="182880" tIns="91440" rIns="182880" bIns="91440"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enter the slideshow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4773019"/>
            <a:ext cx="12192000" cy="2084981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802467" y="5041204"/>
            <a:ext cx="6587067" cy="1097128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  <a:p>
            <a:r>
              <a:rPr lang="en-US" sz="1800" dirty="0" smtClean="0"/>
              <a:t>Date</a:t>
            </a:r>
            <a:endParaRPr lang="en-US" dirty="0"/>
          </a:p>
        </p:txBody>
      </p:sp>
      <p:pic>
        <p:nvPicPr>
          <p:cNvPr id="4" name="MN.IT Services Logo" descr="Minnesota Department of Health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53" y="5964408"/>
            <a:ext cx="2968836" cy="424119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53560" y="6138332"/>
            <a:ext cx="5587647" cy="365125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2192000" cy="3380732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8243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12" name="Table Placeholder 9"/>
          <p:cNvSpPr>
            <a:spLocks noGrp="1"/>
          </p:cNvSpPr>
          <p:nvPr>
            <p:ph type="tbl" sz="quarter" idx="13"/>
          </p:nvPr>
        </p:nvSpPr>
        <p:spPr>
          <a:xfrm>
            <a:off x="838200" y="1335088"/>
            <a:ext cx="10515600" cy="4841875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8C9B-0587-4A1E-9E03-E4C9FE222F08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79964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4"/>
            <a:ext cx="12192000" cy="119922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section title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5387786"/>
            <a:ext cx="12192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802467" y="5644884"/>
            <a:ext cx="6587067" cy="440970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/>
            </a:lvl1pPr>
          </a:lstStyle>
          <a:p>
            <a:r>
              <a:rPr lang="en-US" sz="1800" dirty="0" err="1" smtClean="0"/>
              <a:t>Firstname</a:t>
            </a:r>
            <a:r>
              <a:rPr lang="en-US" sz="1800" dirty="0" smtClean="0"/>
              <a:t> </a:t>
            </a:r>
            <a:r>
              <a:rPr lang="en-US" sz="1800" dirty="0" err="1" smtClean="0"/>
              <a:t>Lastname</a:t>
            </a:r>
            <a:r>
              <a:rPr lang="en-US" sz="1800" dirty="0" smtClean="0"/>
              <a:t> | Job Title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89113"/>
            <a:ext cx="12192000" cy="229870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8CA1A9B-139F-4606-AD0A-F3253110DAE5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MN.IT Services Logo" descr="Minnesota Department of Health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41" y="318901"/>
            <a:ext cx="2968836" cy="42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25022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532499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White BG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94624"/>
            <a:ext cx="51816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94624"/>
            <a:ext cx="51816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98DD1-C477-482D-A126-3FBDD1778E48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610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(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35281"/>
            <a:ext cx="10515600" cy="4841682"/>
          </a:xfrm>
          <a:solidFill>
            <a:schemeClr val="bg1"/>
          </a:solidFill>
        </p:spPr>
        <p:txBody>
          <a:bodyPr lIns="228600" tIns="548640" rIns="274320"/>
          <a:lstStyle>
            <a:lvl1pPr marL="342900" indent="-34290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500"/>
            </a:lvl1pPr>
            <a:lvl2pPr marL="800100" indent="-34290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100"/>
            </a:lvl2pPr>
            <a:lvl3pPr marL="1200150" indent="-28575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3pPr>
            <a:lvl4pPr marL="1657350" indent="-28575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4pPr>
            <a:lvl5pPr marL="2114550" indent="-28575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8C9B-0587-4A1E-9E03-E4C9FE222F08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48584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94624"/>
            <a:ext cx="51816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94624"/>
            <a:ext cx="51816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A5BA-A5F9-4138-9E4B-FFD626F6437A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801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Gra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12192000" cy="5638802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5683624" cy="2858714"/>
          </a:xfrm>
          <a:solidFill>
            <a:schemeClr val="tx1">
              <a:alpha val="88000"/>
            </a:schemeClr>
          </a:solidFill>
        </p:spPr>
        <p:txBody>
          <a:bodyPr rIns="274320" anchor="ctr"/>
          <a:lstStyle>
            <a:lvl1pPr marL="685800" indent="-22860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 sz="2500">
                <a:solidFill>
                  <a:schemeClr val="bg1"/>
                </a:solidFill>
              </a:defRPr>
            </a:lvl1pPr>
            <a:lvl2pPr marL="1143000" indent="-228600">
              <a:lnSpc>
                <a:spcPct val="100000"/>
              </a:lnSpc>
              <a:buClr>
                <a:schemeClr val="accent2"/>
              </a:buClr>
              <a:defRPr sz="2100">
                <a:solidFill>
                  <a:schemeClr val="bg1"/>
                </a:solidFill>
              </a:defRPr>
            </a:lvl2pPr>
            <a:lvl3pPr marL="1600200" indent="-228600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3pPr>
            <a:lvl4pPr marL="2057400" indent="-228600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4pPr>
            <a:lvl5pPr marL="2514600" indent="-228600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E8677-C648-465D-82CD-E88587B4845D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23397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Whi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12192000" cy="563880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5683624" cy="2858714"/>
          </a:xfrm>
          <a:solidFill>
            <a:schemeClr val="tx1">
              <a:alpha val="88000"/>
            </a:schemeClr>
          </a:solidFill>
        </p:spPr>
        <p:txBody>
          <a:bodyPr rIns="274320" anchor="ctr"/>
          <a:lstStyle>
            <a:lvl1pPr marL="685800" indent="-22860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 marL="1143000" indent="-22860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 marL="1600200" indent="-22860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 marL="2057400" indent="-22860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 marL="2514600" indent="-22860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D07D7-46FB-4D7C-9C8F-0C340D091257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48801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105156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/>
          <a:p>
            <a:fld id="{66C283A4-7960-4BFD-B3A5-A2CC5BB2A473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7657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105156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981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105156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25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105156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3585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868D85E-9AAE-43DE-B77A-6CCC9C16CBEC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1132" y="6356350"/>
            <a:ext cx="14626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870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6234953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653566" y="1364826"/>
            <a:ext cx="4538434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987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0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6234953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653566" y="1364826"/>
            <a:ext cx="4538434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5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6234953" cy="4788393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653566" y="1364826"/>
            <a:ext cx="4538434" cy="453843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3585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868D85E-9AAE-43DE-B77A-6CCC9C16CBEC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1132" y="6356350"/>
            <a:ext cx="14626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490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4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12192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1981899"/>
            <a:ext cx="209484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581719" y="4345147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3646176" y="1967573"/>
            <a:ext cx="209484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421563" y="4345147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486020" y="1967573"/>
            <a:ext cx="209484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6261407" y="4345147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9325864" y="1967573"/>
            <a:ext cx="209484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9101251" y="4341161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B2D6-5DF4-4264-A4A1-7D3EAF38D255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32780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3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12192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572814" y="1964392"/>
            <a:ext cx="2332190" cy="233219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1469225" y="4564988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4824541" y="1964392"/>
            <a:ext cx="2317864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712235" y="4564988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8067551" y="1964392"/>
            <a:ext cx="2317864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7955245" y="4564988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Job Title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B2D6-5DF4-4264-A4A1-7D3EAF38D255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960824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Whi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1981899"/>
            <a:ext cx="209484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581719" y="4345146"/>
            <a:ext cx="2542477" cy="162385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3646176" y="1967573"/>
            <a:ext cx="209484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421563" y="4345147"/>
            <a:ext cx="2542477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486020" y="1967573"/>
            <a:ext cx="209484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6261407" y="4345147"/>
            <a:ext cx="2542477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9325864" y="1967573"/>
            <a:ext cx="209484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9101251" y="4341161"/>
            <a:ext cx="2542477" cy="162783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EEDC6-36CA-4209-B482-2ED76AA0BF08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2364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Gray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12192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1674771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876550" y="1674772"/>
            <a:ext cx="2866328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806331" y="3939361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876550" y="3939361"/>
            <a:ext cx="2866328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6199805" y="1674771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8270023" y="1674772"/>
            <a:ext cx="2866328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6199805" y="3939361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8270023" y="3939360"/>
            <a:ext cx="2866328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79626-CE5A-4834-975C-E7305BA2E281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263256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1674771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876550" y="1674772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806331" y="3939361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876550" y="3939361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6199805" y="1674771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8270023" y="1674772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6199805" y="3939361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8270023" y="3939360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FB38-58F3-410A-8DA4-4B706967601F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020693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Duo Gray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12192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2571729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876550" y="2571730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6199805" y="2571729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8270023" y="2571730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9661-29C3-4FE0-9FC3-375A85A42C46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34532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2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2800328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876550" y="2800329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6199805" y="2800328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8270023" y="2800329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E0EA-2D80-452F-9963-33FA7A36BC09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922812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Re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2192000" cy="6857998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12192000" cy="1219200"/>
          </a:xfrm>
          <a:solidFill>
            <a:srgbClr val="003865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/>
          <a:p>
            <a:fld id="{4D564EB3-B268-4748-86E7-9F55DF9078D1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11261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ack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21920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12192000" cy="1219200"/>
          </a:xfrm>
          <a:solidFill>
            <a:srgbClr val="0D0D0D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D564EB3-B268-4748-86E7-9F55DF9078D1}" type="datetime1">
              <a:rPr lang="en-US" smtClean="0"/>
              <a:pPr/>
              <a:t>4/23/2019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Here | mn.gov/websiteurl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887301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u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2192000" cy="6857999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0"/>
            <a:ext cx="12192000" cy="1219200"/>
          </a:xfrm>
          <a:solidFill>
            <a:srgbClr val="78BE21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/>
          <a:p>
            <a:fld id="{5CAE31FF-A086-40D5-909F-A9E138181237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237328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- Gray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Code Demo (Click to Edit)</a:t>
            </a:r>
            <a:endParaRPr lang="en-US" dirty="0"/>
          </a:p>
        </p:txBody>
      </p:sp>
      <p:sp>
        <p:nvSpPr>
          <p:cNvPr id="10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2032000" y="2233262"/>
            <a:ext cx="8128000" cy="2966751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/>
          <a:p>
            <a:fld id="{06B78D62-7A3F-4136-9CF2-CB03510DA06A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0615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Code Demo (Click to Edit)</a:t>
            </a:r>
            <a:endParaRPr lang="en-US" dirty="0"/>
          </a:p>
        </p:txBody>
      </p:sp>
      <p:sp>
        <p:nvSpPr>
          <p:cNvPr id="14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2032000" y="2233262"/>
            <a:ext cx="8128000" cy="2966751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table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5128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15897" y="287066"/>
            <a:ext cx="3521927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15975" y="3211513"/>
            <a:ext cx="3521849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787" y="504855"/>
            <a:ext cx="961892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4976787" y="1067565"/>
            <a:ext cx="9516215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601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15895" y="1365203"/>
            <a:ext cx="10555696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458" y="3222702"/>
            <a:ext cx="9387470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373459" y="3771871"/>
            <a:ext cx="9287236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>
          <a:xfrm>
            <a:off x="838200" y="6356350"/>
            <a:ext cx="1358590" cy="365125"/>
          </a:xfrm>
        </p:spPr>
        <p:txBody>
          <a:bodyPr/>
          <a:lstStyle/>
          <a:p>
            <a:fld id="{822F9B27-DC73-4098-8FAC-5370DAFF133B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91594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Horizont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815897" y="287066"/>
            <a:ext cx="3521927" cy="273491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815975" y="3211513"/>
            <a:ext cx="3521849" cy="24756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787" y="504855"/>
            <a:ext cx="961892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4976787" y="1067565"/>
            <a:ext cx="9516215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1358590" cy="365125"/>
          </a:xfrm>
        </p:spPr>
        <p:txBody>
          <a:bodyPr/>
          <a:lstStyle/>
          <a:p>
            <a:fld id="{5D76A200-3168-4D33-A718-3974884CE863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9891132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037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Vertic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815895" y="1365203"/>
            <a:ext cx="10555696" cy="156718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458" y="3222702"/>
            <a:ext cx="9387470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1373459" y="3771871"/>
            <a:ext cx="9287236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1358590" cy="365125"/>
          </a:xfrm>
        </p:spPr>
        <p:txBody>
          <a:bodyPr/>
          <a:lstStyle/>
          <a:p>
            <a:fld id="{0366E0EA-2D80-452F-9963-33FA7A36BC09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9891132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29056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15897" y="287066"/>
            <a:ext cx="3521927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15975" y="3211513"/>
            <a:ext cx="3521849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4" name="Picture 13" descr="Compute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851" y="434836"/>
            <a:ext cx="6828661" cy="605071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5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4976787" y="691882"/>
            <a:ext cx="6300787" cy="341153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752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15897" y="287066"/>
            <a:ext cx="3521927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787" y="504855"/>
            <a:ext cx="961892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15975" y="3211513"/>
            <a:ext cx="3521849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4976787" y="1067565"/>
            <a:ext cx="9516215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326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15895" y="1365203"/>
            <a:ext cx="10555696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458" y="3222702"/>
            <a:ext cx="9387470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373459" y="3771871"/>
            <a:ext cx="9287236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insert screenshot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028452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ular Callout 11"/>
          <p:cNvSpPr/>
          <p:nvPr userDrawn="1"/>
        </p:nvSpPr>
        <p:spPr>
          <a:xfrm>
            <a:off x="866887" y="601818"/>
            <a:ext cx="105156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387736" y="1438507"/>
            <a:ext cx="9488245" cy="2219093"/>
          </a:xfrm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5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“Click to edit quote.”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387736" y="4126416"/>
            <a:ext cx="9488245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- Click to edit name or subtext</a:t>
            </a:r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966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1"/>
          <p:cNvSpPr/>
          <p:nvPr userDrawn="1"/>
        </p:nvSpPr>
        <p:spPr>
          <a:xfrm>
            <a:off x="866887" y="601818"/>
            <a:ext cx="105156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387736" y="1438507"/>
            <a:ext cx="9488245" cy="2219093"/>
          </a:xfrm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5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“Click to edit quote.”</a:t>
            </a:r>
            <a:endParaRPr lang="en-US" dirty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387736" y="4126416"/>
            <a:ext cx="9488245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- Click to edit name or subtext</a:t>
            </a:r>
            <a:endParaRPr lang="en-US" dirty="0"/>
          </a:p>
        </p:txBody>
      </p:sp>
      <p:sp>
        <p:nvSpPr>
          <p:cNvPr id="16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41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Black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46624" y="685800"/>
            <a:ext cx="5486400" cy="5486400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2341563" algn="l"/>
                <a:tab pos="3770313" algn="l"/>
              </a:tabLst>
              <a:defRPr sz="55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7C3B6E0-E413-4EA2-9B23-AF69A1623F89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25839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Multiple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20397" y="912530"/>
            <a:ext cx="4661388" cy="4661388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45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9544816" y="524007"/>
            <a:ext cx="2155300" cy="2155300"/>
          </a:xfrm>
          <a:prstGeom prst="ellipse">
            <a:avLst/>
          </a:prstGeom>
          <a:solidFill>
            <a:srgbClr val="78BE21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5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Second Point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9251002" y="3581845"/>
            <a:ext cx="2637978" cy="2637978"/>
          </a:xfrm>
          <a:prstGeom prst="ellipse">
            <a:avLst/>
          </a:prstGeom>
          <a:solidFill>
            <a:srgbClr val="000000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5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Third Point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8A7556-21FA-4204-9DD6-1F6FDEC2C796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00421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ack Box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99475" y="1609867"/>
            <a:ext cx="7593051" cy="3638266"/>
          </a:xfrm>
          <a:solidFill>
            <a:schemeClr val="tx1">
              <a:alpha val="88000"/>
            </a:schemeClr>
          </a:solidFill>
        </p:spPr>
        <p:txBody>
          <a:bodyPr>
            <a:noAutofit/>
          </a:bodyPr>
          <a:lstStyle>
            <a:lvl1pPr algn="ctr">
              <a:spcAft>
                <a:spcPts val="1000"/>
              </a:spcAft>
              <a:tabLst>
                <a:tab pos="3770313" algn="l"/>
              </a:tabLst>
              <a:defRPr sz="7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Quote or </a:t>
            </a:r>
            <a:br>
              <a:rPr lang="en-US" dirty="0" smtClean="0"/>
            </a:br>
            <a:r>
              <a:rPr lang="en-US" dirty="0" smtClean="0"/>
              <a:t>Statement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B49D9C-C4C1-46A9-AED8-599F8B47287F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71762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389685"/>
            <a:ext cx="10515600" cy="1340989"/>
          </a:xfrm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70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925699"/>
            <a:ext cx="105156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94F804-653A-41F1-A565-1098D9DEB37A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5370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olid Light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389685"/>
            <a:ext cx="12192000" cy="1340989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7000"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925699"/>
            <a:ext cx="105156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A75E6-E45B-4C5D-981E-7C8ED0C72F5D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Here | mn.gov/websiteurl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915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Full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icon to edit background picture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389685"/>
            <a:ext cx="10515600" cy="1340989"/>
          </a:xfrm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Quote or Statement</a:t>
            </a:r>
            <a:endParaRPr lang="en-US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925699"/>
            <a:ext cx="105156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Make a secondary statement here.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8B25D9D-5365-41CD-BF43-4FFFCBF4BBDA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26053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24138" y="624469"/>
            <a:ext cx="5198328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6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title.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1005465" y="0"/>
            <a:ext cx="3986213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40000" i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894EF-7DC0-4B7C-83F8-29D989AA60F6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44732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24138" y="624469"/>
            <a:ext cx="5198328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60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title.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1005465" y="0"/>
            <a:ext cx="3986213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40000" i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78DBCF0-11C3-4F19-90D9-2EE7F00784FE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211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212733"/>
            <a:ext cx="10515600" cy="1472163"/>
          </a:xfrm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3684897"/>
            <a:ext cx="10515600" cy="2517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firstname.lastname@state.mn.us</a:t>
            </a:r>
          </a:p>
          <a:p>
            <a:pPr lvl="0"/>
            <a:r>
              <a:rPr lang="en-US" dirty="0" smtClean="0"/>
              <a:t>555-555-5555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94F804-653A-41F1-A565-1098D9DEB37A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2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MN.IT Services Logo" descr="Minnesota Department of Health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41" y="318901"/>
            <a:ext cx="2968836" cy="42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963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Quote Solid Light Background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651380"/>
            <a:ext cx="12192000" cy="1733266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3521123"/>
            <a:ext cx="10515600" cy="2681374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 smtClean="0"/>
              <a:t>Firstname</a:t>
            </a:r>
            <a:r>
              <a:rPr lang="en-US" dirty="0" smtClean="0"/>
              <a:t>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0"/>
            <a:r>
              <a:rPr lang="en-US" dirty="0" smtClean="0"/>
              <a:t>firstname.lastname@state.mn.us</a:t>
            </a:r>
          </a:p>
          <a:p>
            <a:pPr lvl="0"/>
            <a:r>
              <a:rPr lang="en-US" dirty="0" smtClean="0"/>
              <a:t>555-555-5555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6A75E6-E45B-4C5D-981E-7C8ED0C72F5D}" type="datetime1">
              <a:rPr lang="en-US" smtClean="0"/>
              <a:pPr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>
                <a:solidFill>
                  <a:schemeClr val="tx2"/>
                </a:solidFill>
              </a:rPr>
              <a:t>Optional Tagline Goes Here</a:t>
            </a:r>
            <a:r>
              <a:rPr lang="en-US" smtClean="0"/>
              <a:t>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</a:t>
            </a:r>
            <a:r>
              <a:rPr lang="en-US" smtClean="0">
                <a:solidFill>
                  <a:schemeClr val="tx2"/>
                </a:solidFill>
              </a:rPr>
              <a:t>mn.gov/websiteurl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12192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MN.IT Services Logo" descr="Minnesota Department of Health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41" y="318901"/>
            <a:ext cx="2968836" cy="42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89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3585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68C556E-7101-4471-A958-3911E20944AB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Optional Tagline Goes Here </a:t>
            </a:r>
            <a:r>
              <a:rPr lang="en-US" smtClean="0">
                <a:solidFill>
                  <a:schemeClr val="accent1"/>
                </a:solidFill>
              </a:rPr>
              <a:t>|</a:t>
            </a:r>
            <a:r>
              <a:rPr lang="en-US" smtClean="0"/>
              <a:t> mn.gov/websiteurl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1132" y="6356350"/>
            <a:ext cx="14626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62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99" r:id="rId2"/>
    <p:sldLayoutId id="2147483787" r:id="rId3"/>
    <p:sldLayoutId id="2147483795" r:id="rId4"/>
    <p:sldLayoutId id="2147483711" r:id="rId5"/>
    <p:sldLayoutId id="2147483712" r:id="rId6"/>
    <p:sldLayoutId id="2147483790" r:id="rId7"/>
    <p:sldLayoutId id="2147483789" r:id="rId8"/>
    <p:sldLayoutId id="2147483714" r:id="rId9"/>
    <p:sldLayoutId id="2147483738" r:id="rId10"/>
    <p:sldLayoutId id="2147483739" r:id="rId11"/>
    <p:sldLayoutId id="2147483780" r:id="rId12"/>
    <p:sldLayoutId id="2147483773" r:id="rId13"/>
    <p:sldLayoutId id="2147483800" r:id="rId14"/>
    <p:sldLayoutId id="2147483688" r:id="rId15"/>
    <p:sldLayoutId id="2147483801" r:id="rId16"/>
    <p:sldLayoutId id="2147483802" r:id="rId17"/>
    <p:sldLayoutId id="2147483803" r:id="rId18"/>
    <p:sldLayoutId id="2147483744" r:id="rId19"/>
    <p:sldLayoutId id="2147483793" r:id="rId20"/>
    <p:sldLayoutId id="2147483772" r:id="rId21"/>
    <p:sldLayoutId id="2147483767" r:id="rId22"/>
    <p:sldLayoutId id="2147483769" r:id="rId23"/>
    <p:sldLayoutId id="2147483771" r:id="rId24"/>
    <p:sldLayoutId id="2147483770" r:id="rId25"/>
    <p:sldLayoutId id="2147483732" r:id="rId26"/>
    <p:sldLayoutId id="2147483794" r:id="rId27"/>
    <p:sldLayoutId id="2147483733" r:id="rId28"/>
    <p:sldLayoutId id="2147483747" r:id="rId29"/>
    <p:sldLayoutId id="2147483818" r:id="rId30"/>
    <p:sldLayoutId id="2147483805" r:id="rId31"/>
    <p:sldLayoutId id="2147483806" r:id="rId32"/>
    <p:sldLayoutId id="2147483750" r:id="rId33"/>
    <p:sldLayoutId id="2147483765" r:id="rId34"/>
    <p:sldLayoutId id="2147483781" r:id="rId35"/>
    <p:sldLayoutId id="2147483809" r:id="rId36"/>
    <p:sldLayoutId id="2147483808" r:id="rId37"/>
    <p:sldLayoutId id="2147483807" r:id="rId38"/>
    <p:sldLayoutId id="2147483819" r:id="rId39"/>
    <p:sldLayoutId id="2147483754" r:id="rId40"/>
    <p:sldLayoutId id="2147483755" r:id="rId41"/>
    <p:sldLayoutId id="2147483759" r:id="rId42"/>
    <p:sldLayoutId id="2147483753" r:id="rId43"/>
    <p:sldLayoutId id="2147483763" r:id="rId44"/>
    <p:sldLayoutId id="2147483762" r:id="rId45"/>
    <p:sldLayoutId id="2147483758" r:id="rId46"/>
    <p:sldLayoutId id="2147483756" r:id="rId47"/>
    <p:sldLayoutId id="2147483798" r:id="rId48"/>
    <p:sldLayoutId id="2147483797" r:id="rId49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N.IT Services Logo" descr="Minnesota Department of Health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37" y="1775421"/>
            <a:ext cx="5670580" cy="813933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0" y="4187952"/>
            <a:ext cx="12192000" cy="1199223"/>
          </a:xfrm>
        </p:spPr>
        <p:txBody>
          <a:bodyPr/>
          <a:lstStyle/>
          <a:p>
            <a:r>
              <a:rPr lang="en-US" dirty="0" smtClean="0"/>
              <a:t>Peer-to-Peer: </a:t>
            </a:r>
            <a:r>
              <a:rPr lang="en-US" dirty="0" smtClean="0"/>
              <a:t>Technical</a:t>
            </a:r>
            <a:r>
              <a:rPr lang="en-US" dirty="0" smtClean="0"/>
              <a:t> </a:t>
            </a:r>
            <a:r>
              <a:rPr lang="en-US" dirty="0" smtClean="0"/>
              <a:t>Challenge</a:t>
            </a:r>
            <a:br>
              <a:rPr lang="en-US" dirty="0" smtClean="0"/>
            </a:br>
            <a:r>
              <a:rPr lang="en-US" dirty="0" smtClean="0"/>
              <a:t>April 24</a:t>
            </a:r>
            <a:r>
              <a:rPr lang="en-US" baseline="30000" dirty="0" smtClean="0"/>
              <a:t>th</a:t>
            </a:r>
            <a:r>
              <a:rPr lang="en-US" dirty="0" smtClean="0"/>
              <a:t>, 2019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1992086" y="5678135"/>
            <a:ext cx="8656517" cy="903062"/>
          </a:xfrm>
        </p:spPr>
        <p:txBody>
          <a:bodyPr>
            <a:noAutofit/>
          </a:bodyPr>
          <a:lstStyle/>
          <a:p>
            <a:r>
              <a:rPr lang="en-US" sz="2000" dirty="0" smtClean="0"/>
              <a:t>Minnesota Department of Health</a:t>
            </a:r>
          </a:p>
          <a:p>
            <a:r>
              <a:rPr lang="en-US" sz="2000" dirty="0" smtClean="0"/>
              <a:t>Kathy Como-Sabetti, Ann Kayser, Sarah </a:t>
            </a:r>
            <a:r>
              <a:rPr lang="en-US" sz="2000" dirty="0"/>
              <a:t>Solarz, Sarah Boneske, Hanna Chakoian</a:t>
            </a:r>
          </a:p>
        </p:txBody>
      </p:sp>
      <p:pic>
        <p:nvPicPr>
          <p:cNvPr id="3" name="Picture 2" descr="AITT team - 5 wom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495" y="757070"/>
            <a:ext cx="5218272" cy="293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2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2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AITT Project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34186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The Minnesota </a:t>
            </a:r>
            <a:r>
              <a:rPr lang="en-US" sz="2800" dirty="0"/>
              <a:t>Electronic Disease Surveillance </a:t>
            </a:r>
            <a:r>
              <a:rPr lang="en-US" sz="2800" dirty="0" smtClean="0"/>
              <a:t>System Operations Unit (MEDSS Op) is seeking to help the Active Bacterial Core </a:t>
            </a:r>
            <a:r>
              <a:rPr lang="en-US" sz="2800" dirty="0"/>
              <a:t>Surveillance (</a:t>
            </a:r>
            <a:r>
              <a:rPr lang="en-US" sz="2800" dirty="0" smtClean="0"/>
              <a:t>ABCs) program area standardize their lab audit process with the assistance of Electronic Laboratory Reports (ELRs) </a:t>
            </a:r>
          </a:p>
          <a:p>
            <a:pPr lvl="1"/>
            <a:r>
              <a:rPr lang="en-US" sz="2600" dirty="0" smtClean="0"/>
              <a:t>Lab audits are conducted differently by lab facilities and across MDH program areas </a:t>
            </a:r>
          </a:p>
          <a:p>
            <a:r>
              <a:rPr lang="en-US" sz="2800" dirty="0" smtClean="0"/>
              <a:t>MEDSS Ops also wants to develop a prototype dashboard of data quality to monitor electronic laboratory messages</a:t>
            </a:r>
          </a:p>
          <a:p>
            <a:pPr lvl="1"/>
            <a:r>
              <a:rPr lang="en-US" sz="2600" dirty="0" smtClean="0"/>
              <a:t>The </a:t>
            </a:r>
            <a:r>
              <a:rPr lang="en-US" sz="2600" dirty="0" smtClean="0"/>
              <a:t>technical </a:t>
            </a:r>
            <a:r>
              <a:rPr lang="en-US" sz="2600" dirty="0" smtClean="0"/>
              <a:t>challenge </a:t>
            </a:r>
            <a:r>
              <a:rPr lang="en-US" sz="2600" dirty="0" smtClean="0"/>
              <a:t>is related to this goal </a:t>
            </a:r>
          </a:p>
        </p:txBody>
      </p:sp>
    </p:spTree>
    <p:extLst>
      <p:ext uri="{BB962C8B-B14F-4D97-AF65-F5344CB8AC3E}">
        <p14:creationId xmlns:p14="http://schemas.microsoft.com/office/powerpoint/2010/main" val="106801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3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9238"/>
            <a:ext cx="10515600" cy="914400"/>
          </a:xfrm>
        </p:spPr>
        <p:txBody>
          <a:bodyPr/>
          <a:lstStyle/>
          <a:p>
            <a:r>
              <a:rPr lang="en-US" dirty="0" smtClean="0"/>
              <a:t>Technical</a:t>
            </a:r>
            <a:r>
              <a:rPr lang="en-US" dirty="0" smtClean="0"/>
              <a:t> </a:t>
            </a:r>
            <a:r>
              <a:rPr lang="en-US" dirty="0" smtClean="0"/>
              <a:t>Challenge: Case Discussion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fontAlgn="ctr"/>
            <a:r>
              <a:rPr lang="en-US" sz="2800" dirty="0"/>
              <a:t>MEDSS is a database that stores and receives data from multiple outside partners (labs, hospitals)</a:t>
            </a:r>
          </a:p>
          <a:p>
            <a:pPr lvl="1" fontAlgn="ctr"/>
            <a:r>
              <a:rPr lang="en-US" sz="2600" dirty="0"/>
              <a:t>Used by infectious disease, lead, </a:t>
            </a:r>
            <a:r>
              <a:rPr lang="en-US" sz="2600" dirty="0" smtClean="0"/>
              <a:t>newborn </a:t>
            </a:r>
            <a:r>
              <a:rPr lang="en-US" sz="2600" dirty="0"/>
              <a:t>screening </a:t>
            </a:r>
            <a:r>
              <a:rPr lang="en-US" sz="2600" dirty="0" smtClean="0"/>
              <a:t>programs</a:t>
            </a:r>
          </a:p>
          <a:p>
            <a:pPr fontAlgn="ctr"/>
            <a:r>
              <a:rPr lang="en-US" sz="2800" dirty="0"/>
              <a:t>The state of Minnesota has centralized IT (MN.IT</a:t>
            </a:r>
            <a:r>
              <a:rPr lang="en-US" sz="2800" dirty="0" smtClean="0"/>
              <a:t>)</a:t>
            </a:r>
          </a:p>
          <a:p>
            <a:pPr fontAlgn="ctr"/>
            <a:r>
              <a:rPr lang="en-US" sz="2800" dirty="0"/>
              <a:t>MEDSS Ops works in the </a:t>
            </a:r>
            <a:r>
              <a:rPr lang="en-US" sz="2800" dirty="0" smtClean="0"/>
              <a:t>Infectious Disease Epidemiology, Prevention and Control Division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6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4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ctr"/>
            <a:r>
              <a:rPr lang="en-US" sz="2800" dirty="0" smtClean="0"/>
              <a:t>Steps for ELR lab audit: </a:t>
            </a:r>
          </a:p>
          <a:p>
            <a:pPr lvl="1" fontAlgn="ctr"/>
            <a:r>
              <a:rPr lang="en-US" sz="2600" dirty="0" smtClean="0"/>
              <a:t>Extract </a:t>
            </a:r>
            <a:r>
              <a:rPr lang="en-US" sz="2600" dirty="0"/>
              <a:t>HL7 files from </a:t>
            </a:r>
            <a:r>
              <a:rPr lang="en-US" sz="2600" dirty="0" smtClean="0"/>
              <a:t>a database </a:t>
            </a:r>
            <a:r>
              <a:rPr lang="en-US" sz="2600" dirty="0"/>
              <a:t>of ELR messages</a:t>
            </a:r>
          </a:p>
          <a:p>
            <a:pPr lvl="1" fontAlgn="ctr"/>
            <a:r>
              <a:rPr lang="en-US" sz="2600" dirty="0"/>
              <a:t>Run through R code to break down messages and extract simple statistics by facility</a:t>
            </a:r>
          </a:p>
          <a:p>
            <a:pPr lvl="2" fontAlgn="ctr"/>
            <a:r>
              <a:rPr lang="en-US" sz="2400" dirty="0"/>
              <a:t>Extraction of 25-50 fields by facility (11 </a:t>
            </a:r>
            <a:r>
              <a:rPr lang="en-US" sz="2400" dirty="0" smtClean="0"/>
              <a:t>files)</a:t>
            </a:r>
            <a:endParaRPr lang="en-US" sz="2400" dirty="0"/>
          </a:p>
          <a:p>
            <a:pPr lvl="1" fontAlgn="ctr"/>
            <a:r>
              <a:rPr lang="en-US" sz="2600" dirty="0"/>
              <a:t>Save the simple statistics to monitor changes over time</a:t>
            </a:r>
          </a:p>
          <a:p>
            <a:pPr lvl="1" fontAlgn="ctr"/>
            <a:r>
              <a:rPr lang="en-US" sz="2600" dirty="0"/>
              <a:t>Create </a:t>
            </a:r>
            <a:r>
              <a:rPr lang="en-US" sz="2600" dirty="0" smtClean="0"/>
              <a:t>data visualization </a:t>
            </a:r>
            <a:r>
              <a:rPr lang="en-US" sz="2600" dirty="0"/>
              <a:t>of data quality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22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5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ctr"/>
            <a:r>
              <a:rPr lang="en-US" sz="2800" dirty="0" smtClean="0"/>
              <a:t>MEDSS Op </a:t>
            </a:r>
            <a:r>
              <a:rPr lang="en-US" sz="2800" dirty="0"/>
              <a:t>Objective: Identify accessible long-term storage solution for ELR QA reports to detect trends and changes </a:t>
            </a:r>
            <a:endParaRPr lang="en-US" sz="2800" dirty="0" smtClean="0"/>
          </a:p>
          <a:p>
            <a:pPr fontAlgn="ctr"/>
            <a:r>
              <a:rPr lang="en-US" sz="2800" dirty="0" smtClean="0"/>
              <a:t>Direct </a:t>
            </a:r>
            <a:r>
              <a:rPr lang="en-US" sz="2800" dirty="0"/>
              <a:t>access to databases housed by MN.IT has been limited and MEDSS Ops does not have the ability to write into a database</a:t>
            </a:r>
          </a:p>
          <a:p>
            <a:pPr lvl="0" fontAlgn="ctr"/>
            <a:r>
              <a:rPr lang="en-US" sz="2800" dirty="0"/>
              <a:t>Project is a proof of concept </a:t>
            </a:r>
            <a:endParaRPr lang="en-US" sz="2800" dirty="0" smtClean="0"/>
          </a:p>
          <a:p>
            <a:pPr lvl="0" fontAlgn="ctr"/>
            <a:r>
              <a:rPr lang="en-US" sz="2800" dirty="0" smtClean="0"/>
              <a:t>Cost of a new database</a:t>
            </a: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51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6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for the Group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3407"/>
            <a:ext cx="10515600" cy="5128068"/>
          </a:xfrm>
        </p:spPr>
        <p:txBody>
          <a:bodyPr>
            <a:normAutofit fontScale="85000" lnSpcReduction="10000"/>
          </a:bodyPr>
          <a:lstStyle/>
          <a:p>
            <a:pPr lvl="0" fontAlgn="ctr"/>
            <a:r>
              <a:rPr lang="en-US" sz="3600" dirty="0"/>
              <a:t>What would be a good way to build the proof of concept and save outputs daily without a MN.IT sponsored database?</a:t>
            </a:r>
          </a:p>
          <a:p>
            <a:pPr lvl="0" fontAlgn="ctr"/>
            <a:r>
              <a:rPr lang="en-US" sz="3600" dirty="0"/>
              <a:t>What are some storage solutions for long term use and access?</a:t>
            </a:r>
          </a:p>
          <a:p>
            <a:pPr lvl="0" fontAlgn="ctr"/>
            <a:r>
              <a:rPr lang="en-US" sz="3600" dirty="0"/>
              <a:t>Which areas would be the easiest parts of the process to automate?</a:t>
            </a:r>
          </a:p>
          <a:p>
            <a:pPr lvl="0" fontAlgn="ctr"/>
            <a:r>
              <a:rPr lang="en-US" sz="3600" dirty="0"/>
              <a:t>What are some of the most important types of data to </a:t>
            </a:r>
            <a:r>
              <a:rPr lang="en-US" sz="3600" dirty="0" smtClean="0"/>
              <a:t>visualize for the following major players?</a:t>
            </a:r>
            <a:endParaRPr lang="en-US" sz="3600" dirty="0"/>
          </a:p>
          <a:p>
            <a:pPr lvl="1" fontAlgn="ctr"/>
            <a:r>
              <a:rPr lang="en-US" sz="3100" dirty="0" smtClean="0"/>
              <a:t>MEDSS </a:t>
            </a:r>
            <a:r>
              <a:rPr lang="en-US" sz="3100" dirty="0"/>
              <a:t>Ops </a:t>
            </a:r>
            <a:r>
              <a:rPr lang="en-US" sz="3100" dirty="0" smtClean="0"/>
              <a:t>team, MDH Leadership, Laboratories, MDH Program Staff </a:t>
            </a:r>
            <a:endParaRPr lang="en-US" sz="31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82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7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4/23/2019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558327"/>
            <a:ext cx="10515600" cy="914400"/>
          </a:xfrm>
        </p:spPr>
        <p:txBody>
          <a:bodyPr>
            <a:noAutofit/>
          </a:bodyPr>
          <a:lstStyle/>
          <a:p>
            <a:pPr algn="ctr"/>
            <a:r>
              <a:rPr lang="en-US" sz="6600" dirty="0" smtClean="0">
                <a:solidFill>
                  <a:schemeClr val="accent1"/>
                </a:solidFill>
              </a:rPr>
              <a:t>Thank You!</a:t>
            </a:r>
            <a:endParaRPr lang="en-US" sz="6600" dirty="0">
              <a:solidFill>
                <a:schemeClr val="accent1"/>
              </a:solidFill>
            </a:endParaRPr>
          </a:p>
        </p:txBody>
      </p:sp>
      <p:pic>
        <p:nvPicPr>
          <p:cNvPr id="7" name="Picture 6" descr="Glass of milk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067" y="4938073"/>
            <a:ext cx="2556933" cy="1919927"/>
          </a:xfrm>
          <a:prstGeom prst="rect">
            <a:avLst/>
          </a:prstGeom>
        </p:spPr>
      </p:pic>
      <p:pic>
        <p:nvPicPr>
          <p:cNvPr id="13" name="Picture 12" descr="Waterfall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394" y="4938073"/>
            <a:ext cx="2565884" cy="1919927"/>
          </a:xfrm>
          <a:prstGeom prst="rect">
            <a:avLst/>
          </a:prstGeom>
        </p:spPr>
      </p:pic>
      <p:pic>
        <p:nvPicPr>
          <p:cNvPr id="11" name="Picture 10" descr="ladyslipper flower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38073"/>
            <a:ext cx="2489371" cy="1919927"/>
          </a:xfrm>
          <a:prstGeom prst="rect">
            <a:avLst/>
          </a:prstGeom>
        </p:spPr>
      </p:pic>
      <p:pic>
        <p:nvPicPr>
          <p:cNvPr id="10" name="Picture 9" descr="Sculpture, Spoonbridge and Cherry, a big spoon with a cherry arcing across a pond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141" y="1341009"/>
            <a:ext cx="2639859" cy="1979894"/>
          </a:xfrm>
          <a:prstGeom prst="rect">
            <a:avLst/>
          </a:prstGeom>
        </p:spPr>
      </p:pic>
      <p:pic>
        <p:nvPicPr>
          <p:cNvPr id="14" name="Picture 13" descr="Sign and stepping stones at lake itasca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178" y="1341009"/>
            <a:ext cx="2776316" cy="1849720"/>
          </a:xfrm>
          <a:prstGeom prst="rect">
            <a:avLst/>
          </a:prstGeom>
        </p:spPr>
      </p:pic>
      <p:pic>
        <p:nvPicPr>
          <p:cNvPr id="5" name="Picture 4" descr="Loo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1009"/>
            <a:ext cx="2589520" cy="1751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50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N.IT">
  <a:themeElements>
    <a:clrScheme name="Minnesota Brand Colors">
      <a:dk1>
        <a:srgbClr val="003865"/>
      </a:dk1>
      <a:lt1>
        <a:srgbClr val="FFFFFF"/>
      </a:lt1>
      <a:dk2>
        <a:srgbClr val="000000"/>
      </a:dk2>
      <a:lt2>
        <a:srgbClr val="DDDDDA"/>
      </a:lt2>
      <a:accent1>
        <a:srgbClr val="003865"/>
      </a:accent1>
      <a:accent2>
        <a:srgbClr val="78BE21"/>
      </a:accent2>
      <a:accent3>
        <a:srgbClr val="008EAA"/>
      </a:accent3>
      <a:accent4>
        <a:srgbClr val="8D3F2B"/>
      </a:accent4>
      <a:accent5>
        <a:srgbClr val="0D5257"/>
      </a:accent5>
      <a:accent6>
        <a:srgbClr val="5D295F"/>
      </a:accent6>
      <a:hlink>
        <a:srgbClr val="0563C1"/>
      </a:hlink>
      <a:folHlink>
        <a:srgbClr val="5D295F"/>
      </a:folHlink>
    </a:clrScheme>
    <a:fontScheme name="MN Secondary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DH PowerPoint" id="{77A571C1-30E7-4DA3-AE01-D70EB1FA1994}" vid="{ACB131C9-D5E5-440B-BC5E-D73CF3BD21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a340cd5a-8d85-4c94-8b3b-dcb04460a05d">3EUZQJVPJPKD-1734757124-28</_dlc_DocId>
    <_dlc_DocIdUrl xmlns="a340cd5a-8d85-4c94-8b3b-dcb04460a05d">
      <Url>https://inside.mn.gov/sites/MDH/permanent/comm_proj/_layouts/15/DocIdRedir.aspx?ID=3EUZQJVPJPKD-1734757124-28</Url>
      <Description>3EUZQJVPJPKD-1734757124-28</Description>
    </_dlc_DocIdUrl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0F0AF960DE3C4A92E1BEB231BBDACE" ma:contentTypeVersion="0" ma:contentTypeDescription="Create a new document." ma:contentTypeScope="" ma:versionID="82899579051dc9e5f49494bf955404b0">
  <xsd:schema xmlns:xsd="http://www.w3.org/2001/XMLSchema" xmlns:xs="http://www.w3.org/2001/XMLSchema" xmlns:p="http://schemas.microsoft.com/office/2006/metadata/properties" xmlns:ns2="a340cd5a-8d85-4c94-8b3b-dcb04460a05d" targetNamespace="http://schemas.microsoft.com/office/2006/metadata/properties" ma:root="true" ma:fieldsID="db02e23880311bbb15d0b1434d17a118" ns2:_="">
    <xsd:import namespace="a340cd5a-8d85-4c94-8b3b-dcb04460a05d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40cd5a-8d85-4c94-8b3b-dcb04460a05d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26A1386-9537-4EA6-B9A3-FB7D154FAC23}">
  <ds:schemaRefs>
    <ds:schemaRef ds:uri="http://purl.org/dc/terms/"/>
    <ds:schemaRef ds:uri="http://schemas.openxmlformats.org/package/2006/metadata/core-properties"/>
    <ds:schemaRef ds:uri="http://purl.org/dc/dcmitype/"/>
    <ds:schemaRef ds:uri="a340cd5a-8d85-4c94-8b3b-dcb04460a05d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697F3D0-D31E-40E5-80D0-AD0B09EC31F4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A62FC8F2-806C-4782-9382-CDEEF98BFA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40cd5a-8d85-4c94-8b3b-dcb04460a0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02617A5B-38EC-4037-96F9-B81D9FB1B3A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MDH PowerPoint</Template>
  <TotalTime>4178</TotalTime>
  <Words>368</Words>
  <Application>Microsoft Office PowerPoint</Application>
  <PresentationFormat>Widescreen</PresentationFormat>
  <Paragraphs>47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NeueHaasGroteskText Std</vt:lpstr>
      <vt:lpstr>MN.IT</vt:lpstr>
      <vt:lpstr>Peer-to-Peer: Technical Challenge April 24th, 2019</vt:lpstr>
      <vt:lpstr>AITT Project Discussion</vt:lpstr>
      <vt:lpstr>Technical Challenge: Case Discussion </vt:lpstr>
      <vt:lpstr>Project Plan</vt:lpstr>
      <vt:lpstr>Problems </vt:lpstr>
      <vt:lpstr>Questions for the Group </vt:lpstr>
      <vt:lpstr>Thank You!</vt:lpstr>
    </vt:vector>
  </TitlesOfParts>
  <Company>State of Minnesota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MDH AITT Peer-to-Peer Presentation</dc:title>
  <dc:subject>MDH AITT Peer-to-Peer Presentation 2019</dc:subject>
  <dc:creator>MDH - MEDSS Ops</dc:creator>
  <cp:keywords>MDH, AITT, Peer-to-Peer</cp:keywords>
  <dc:description>Version 1.1, Released 8-2016</dc:description>
  <cp:lastModifiedBy>Boneske, Sarah (MDH)</cp:lastModifiedBy>
  <cp:revision>82</cp:revision>
  <dcterms:created xsi:type="dcterms:W3CDTF">2018-10-31T15:08:27Z</dcterms:created>
  <dcterms:modified xsi:type="dcterms:W3CDTF">2019-04-23T20:03:49Z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0x0101006B0F0AF960DE3C4A92E1BEB231BBDACE</vt:lpwstr>
  </property>
  <property fmtid="{D5CDD505-2E9C-101B-9397-08002B2CF9AE}" pid="3" name="_dlc_DocIdItemGuid">
    <vt:lpwstr>51612d0f-3fe8-4978-a8d9-f384c5e0293e</vt:lpwstr>
  </property>
</Properties>
</file>